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3" r:id="rId1"/>
  </p:sldMasterIdLst>
  <p:sldIdLst>
    <p:sldId id="256" r:id="rId2"/>
    <p:sldId id="264" r:id="rId3"/>
    <p:sldId id="258" r:id="rId4"/>
    <p:sldId id="259" r:id="rId5"/>
    <p:sldId id="260" r:id="rId6"/>
    <p:sldId id="263"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15"/>
    <p:restoredTop sz="95865"/>
  </p:normalViewPr>
  <p:slideViewPr>
    <p:cSldViewPr snapToGrid="0" snapToObjects="1">
      <p:cViewPr varScale="1">
        <p:scale>
          <a:sx n="91" d="100"/>
          <a:sy n="91" d="100"/>
        </p:scale>
        <p:origin x="216"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D4E46AA-1EC0-4433-9956-E798E94A6FB7}" type="datetimeFigureOut">
              <a:rPr lang="en-US" smtClean="0"/>
              <a:t>7/16/22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64178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4E46AA-1EC0-4433-9956-E798E94A6FB7}" type="datetimeFigureOut">
              <a:rPr lang="en-US" smtClean="0"/>
              <a:t>7/16/22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92543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4E46AA-1EC0-4433-9956-E798E94A6FB7}" type="datetimeFigureOut">
              <a:rPr lang="en-US" smtClean="0"/>
              <a:t>7/16/22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000191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D4E46AA-1EC0-4433-9956-E798E94A6FB7}" type="datetimeFigureOut">
              <a:rPr lang="en-US" smtClean="0"/>
              <a:t>7/16/22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106092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D4E46AA-1EC0-4433-9956-E798E94A6FB7}" type="datetimeFigureOut">
              <a:rPr lang="en-US" smtClean="0"/>
              <a:t>7/16/22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601159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D4E46AA-1EC0-4433-9956-E798E94A6FB7}" type="datetimeFigureOut">
              <a:rPr lang="en-US" smtClean="0"/>
              <a:t>7/16/22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545218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4E46AA-1EC0-4433-9956-E798E94A6FB7}" type="datetimeFigureOut">
              <a:rPr lang="en-US" smtClean="0"/>
              <a:t>7/16/22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543039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D4E46AA-1EC0-4433-9956-E798E94A6FB7}" type="datetimeFigureOut">
              <a:rPr lang="en-US" smtClean="0"/>
              <a:t>7/16/22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35518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D4E46AA-1EC0-4433-9956-E798E94A6FB7}" type="datetimeFigureOut">
              <a:rPr lang="en-US" smtClean="0"/>
              <a:t>7/16/22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76865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4E46AA-1EC0-4433-9956-E798E94A6FB7}" type="datetimeFigureOut">
              <a:rPr lang="en-US" smtClean="0"/>
              <a:pPr/>
              <a:t>7/16/22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38C08-47C7-4847-B0BE-B9D8DEEB3D1B}" type="slidenum">
              <a:rPr lang="en-US" smtClean="0"/>
              <a:pPr/>
              <a:t>‹#›</a:t>
            </a:fld>
            <a:endParaRPr lang="en-US" dirty="0"/>
          </a:p>
        </p:txBody>
      </p:sp>
    </p:spTree>
    <p:extLst>
      <p:ext uri="{BB962C8B-B14F-4D97-AF65-F5344CB8AC3E}">
        <p14:creationId xmlns:p14="http://schemas.microsoft.com/office/powerpoint/2010/main" val="364580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4E46AA-1EC0-4433-9956-E798E94A6FB7}" type="datetimeFigureOut">
              <a:rPr lang="en-US" smtClean="0"/>
              <a:pPr/>
              <a:t>7/16/22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38C08-47C7-4847-B0BE-B9D8DEEB3D1B}"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86705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4E46AA-1EC0-4433-9956-E798E94A6FB7}" type="datetimeFigureOut">
              <a:rPr lang="en-US" smtClean="0"/>
              <a:pPr/>
              <a:t>7/16/22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38C08-47C7-4847-B0BE-B9D8DEEB3D1B}" type="slidenum">
              <a:rPr lang="en-US" smtClean="0"/>
              <a:pPr/>
              <a:t>‹#›</a:t>
            </a:fld>
            <a:endParaRPr lang="en-US" dirty="0"/>
          </a:p>
        </p:txBody>
      </p:sp>
    </p:spTree>
    <p:extLst>
      <p:ext uri="{BB962C8B-B14F-4D97-AF65-F5344CB8AC3E}">
        <p14:creationId xmlns:p14="http://schemas.microsoft.com/office/powerpoint/2010/main" val="13628544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4E46AA-1EC0-4433-9956-E798E94A6FB7}" type="datetimeFigureOut">
              <a:rPr lang="en-US" smtClean="0"/>
              <a:pPr/>
              <a:t>7/16/22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38C08-47C7-4847-B0BE-B9D8DEEB3D1B}"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73351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4E46AA-1EC0-4433-9956-E798E94A6FB7}" type="datetimeFigureOut">
              <a:rPr lang="en-US" smtClean="0"/>
              <a:pPr/>
              <a:t>7/16/22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38C08-47C7-4847-B0BE-B9D8DEEB3D1B}" type="slidenum">
              <a:rPr lang="en-US" smtClean="0"/>
              <a:pPr/>
              <a:t>‹#›</a:t>
            </a:fld>
            <a:endParaRPr lang="en-US" dirty="0"/>
          </a:p>
        </p:txBody>
      </p:sp>
    </p:spTree>
    <p:extLst>
      <p:ext uri="{BB962C8B-B14F-4D97-AF65-F5344CB8AC3E}">
        <p14:creationId xmlns:p14="http://schemas.microsoft.com/office/powerpoint/2010/main" val="1445734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4E46AA-1EC0-4433-9956-E798E94A6FB7}" type="datetimeFigureOut">
              <a:rPr lang="en-US" smtClean="0"/>
              <a:t>7/16/22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7409033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4E46AA-1EC0-4433-9956-E798E94A6FB7}" type="datetimeFigureOut">
              <a:rPr lang="en-US" smtClean="0"/>
              <a:t>7/16/22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627457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4E46AA-1EC0-4433-9956-E798E94A6FB7}" type="datetimeFigureOut">
              <a:rPr lang="en-US" smtClean="0"/>
              <a:pPr/>
              <a:t>7/16/22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0C38C08-47C7-4847-B0BE-B9D8DEEB3D1B}" type="slidenum">
              <a:rPr lang="en-US" smtClean="0"/>
              <a:pPr/>
              <a:t>‹#›</a:t>
            </a:fld>
            <a:endParaRPr lang="en-US" dirty="0"/>
          </a:p>
        </p:txBody>
      </p:sp>
    </p:spTree>
    <p:extLst>
      <p:ext uri="{BB962C8B-B14F-4D97-AF65-F5344CB8AC3E}">
        <p14:creationId xmlns:p14="http://schemas.microsoft.com/office/powerpoint/2010/main" val="2059914409"/>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 id="2147483886" r:id="rId13"/>
    <p:sldLayoutId id="2147483887" r:id="rId14"/>
    <p:sldLayoutId id="2147483888" r:id="rId15"/>
    <p:sldLayoutId id="214748388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usir.salford.ac.uk/id/eprint/60421/1/NMC%20version%20final.pdf" TargetMode="External"/><Relationship Id="rId7" Type="http://schemas.openxmlformats.org/officeDocument/2006/relationships/hyperlink" Target="https://www.kingsfund.org.uk/projects/positions/nhs-workforce" TargetMode="External"/><Relationship Id="rId2" Type="http://schemas.openxmlformats.org/officeDocument/2006/relationships/hyperlink" Target="https://doi.org/10.4000/osb.3216" TargetMode="External"/><Relationship Id="rId1" Type="http://schemas.openxmlformats.org/officeDocument/2006/relationships/slideLayout" Target="../slideLayouts/slideLayout2.xml"/><Relationship Id="rId6" Type="http://schemas.openxmlformats.org/officeDocument/2006/relationships/hyperlink" Target="https://www.clearpointstrategy.com/pest-analysis-healthcare/" TargetMode="External"/><Relationship Id="rId5" Type="http://schemas.openxmlformats.org/officeDocument/2006/relationships/hyperlink" Target="http://dx.doi.org/10.21037/asj-22-3" TargetMode="External"/><Relationship Id="rId4" Type="http://schemas.openxmlformats.org/officeDocument/2006/relationships/hyperlink" Target="https://doi.org/10.1136/bmj.o9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5BCBD269-957B-F0FC-F264-B41543D2DC9F}"/>
              </a:ext>
            </a:extLst>
          </p:cNvPr>
          <p:cNvPicPr>
            <a:picLocks noChangeAspect="1"/>
          </p:cNvPicPr>
          <p:nvPr/>
        </p:nvPicPr>
        <p:blipFill rotWithShape="1">
          <a:blip r:embed="rId2"/>
          <a:srcRect l="9091" t="23391"/>
          <a:stretch/>
        </p:blipFill>
        <p:spPr>
          <a:xfrm>
            <a:off x="20" y="252420"/>
            <a:ext cx="12191980" cy="6857985"/>
          </a:xfrm>
          <a:prstGeom prst="rect">
            <a:avLst/>
          </a:prstGeom>
        </p:spPr>
      </p:pic>
      <p:sp>
        <p:nvSpPr>
          <p:cNvPr id="31" name="Isosceles Triangle 8">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Parallelogram 10">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3" name="Straight Connector 12">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14">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0">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131448-BAFA-F593-319B-D119DE792393}"/>
              </a:ext>
            </a:extLst>
          </p:cNvPr>
          <p:cNvSpPr>
            <a:spLocks noGrp="1"/>
          </p:cNvSpPr>
          <p:nvPr>
            <p:ph type="ctrTitle"/>
          </p:nvPr>
        </p:nvSpPr>
        <p:spPr>
          <a:xfrm>
            <a:off x="4666738" y="3021390"/>
            <a:ext cx="4569803" cy="2369131"/>
          </a:xfrm>
        </p:spPr>
        <p:txBody>
          <a:bodyPr>
            <a:normAutofit/>
          </a:bodyPr>
          <a:lstStyle/>
          <a:p>
            <a:pPr algn="l">
              <a:lnSpc>
                <a:spcPct val="90000"/>
              </a:lnSpc>
            </a:pP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Task 1 – Presentation</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BMSW 4004</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Zahra Mohammad Nazari</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Fawaz Abdala Yaslam 2113070</a:t>
            </a:r>
            <a:br>
              <a:rPr lang="en-US"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endParaRPr lang="en-US" sz="1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74B4A5D-D3E6-3C97-A8C7-E4AE9C0FB32A}"/>
              </a:ext>
            </a:extLst>
          </p:cNvPr>
          <p:cNvSpPr>
            <a:spLocks noGrp="1"/>
          </p:cNvSpPr>
          <p:nvPr>
            <p:ph type="subTitle" idx="1"/>
          </p:nvPr>
        </p:nvSpPr>
        <p:spPr>
          <a:xfrm>
            <a:off x="4700966" y="1108737"/>
            <a:ext cx="4573037" cy="1099935"/>
          </a:xfrm>
        </p:spPr>
        <p:txBody>
          <a:bodyPr>
            <a:normAutofit/>
          </a:bodyPr>
          <a:lstStyle/>
          <a:p>
            <a:pPr algn="l"/>
            <a:r>
              <a:rPr lang="en-GB" sz="2400" b="1" dirty="0">
                <a:solidFill>
                  <a:schemeClr val="bg1"/>
                </a:solidFill>
                <a:latin typeface="Arial" panose="020B0604020202020204" pitchFamily="34" charset="0"/>
                <a:cs typeface="Arial" panose="020B0604020202020204" pitchFamily="34" charset="0"/>
              </a:rPr>
              <a:t>Problem Solving and Decision Making</a:t>
            </a:r>
            <a:endParaRPr lang="en-US" sz="2400" b="1" dirty="0">
              <a:solidFill>
                <a:schemeClr val="bg1"/>
              </a:solidFill>
            </a:endParaRPr>
          </a:p>
        </p:txBody>
      </p:sp>
      <p:sp>
        <p:nvSpPr>
          <p:cNvPr id="38"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28">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03127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0FDD-E6A0-06E8-1F73-0AFB6CE8FC28}"/>
              </a:ext>
            </a:extLst>
          </p:cNvPr>
          <p:cNvSpPr>
            <a:spLocks noGrp="1"/>
          </p:cNvSpPr>
          <p:nvPr>
            <p:ph type="title"/>
          </p:nvPr>
        </p:nvSpPr>
        <p:spPr/>
        <p:txBody>
          <a:bodyPr/>
          <a:lstStyle/>
          <a:p>
            <a:r>
              <a:rPr lang="en-US" dirty="0">
                <a:solidFill>
                  <a:schemeClr val="tx2"/>
                </a:solidFill>
              </a:rPr>
              <a:t>Introduction</a:t>
            </a:r>
            <a:r>
              <a:rPr lang="en-US" dirty="0"/>
              <a:t> </a:t>
            </a:r>
          </a:p>
        </p:txBody>
      </p:sp>
      <p:sp>
        <p:nvSpPr>
          <p:cNvPr id="3" name="Content Placeholder 2">
            <a:extLst>
              <a:ext uri="{FF2B5EF4-FFF2-40B4-BE49-F238E27FC236}">
                <a16:creationId xmlns:a16="http://schemas.microsoft.com/office/drawing/2014/main" id="{B3C043A3-36AA-B73E-856F-2D5C291AB71D}"/>
              </a:ext>
            </a:extLst>
          </p:cNvPr>
          <p:cNvSpPr>
            <a:spLocks noGrp="1"/>
          </p:cNvSpPr>
          <p:nvPr>
            <p:ph idx="1"/>
          </p:nvPr>
        </p:nvSpPr>
        <p:spPr/>
        <p:txBody>
          <a:bodyPr/>
          <a:lstStyle/>
          <a:p>
            <a:r>
              <a:rPr lang="en-US" dirty="0"/>
              <a:t>This presentation will attempt to outline the problems affecting NHS hospitals and the mental health community, as well as the implications and consequences that will occur if solutions are not found.</a:t>
            </a:r>
          </a:p>
          <a:p>
            <a:r>
              <a:rPr lang="en-US" dirty="0"/>
              <a:t>The staff shortfall impacts all health sectors (</a:t>
            </a:r>
            <a:r>
              <a:rPr lang="en-US" dirty="0" err="1"/>
              <a:t>TheKingsFund</a:t>
            </a:r>
            <a:r>
              <a:rPr lang="en-US" dirty="0"/>
              <a:t>, 2022). It is evident that the legislative restrictions influencing the eligibility of European health care professionals to work in the NHS have grown (</a:t>
            </a:r>
            <a:r>
              <a:rPr lang="en-GB" dirty="0" err="1">
                <a:latin typeface="Arial" panose="020B0604020202020204" pitchFamily="34" charset="0"/>
                <a:cs typeface="Arial" panose="020B0604020202020204" pitchFamily="34" charset="0"/>
              </a:rPr>
              <a:t>Lampridis</a:t>
            </a:r>
            <a:r>
              <a:rPr lang="en-GB" dirty="0">
                <a:latin typeface="Arial" panose="020B0604020202020204" pitchFamily="34" charset="0"/>
                <a:cs typeface="Arial" panose="020B0604020202020204" pitchFamily="34" charset="0"/>
              </a:rPr>
              <a:t> S, </a:t>
            </a:r>
            <a:r>
              <a:rPr lang="en-GB" dirty="0" err="1">
                <a:latin typeface="Arial" panose="020B0604020202020204" pitchFamily="34" charset="0"/>
                <a:cs typeface="Arial" panose="020B0604020202020204" pitchFamily="34" charset="0"/>
              </a:rPr>
              <a:t>Billè</a:t>
            </a:r>
            <a:r>
              <a:rPr lang="en-GB" dirty="0">
                <a:latin typeface="Arial" panose="020B0604020202020204" pitchFamily="34" charset="0"/>
                <a:cs typeface="Arial" panose="020B0604020202020204" pitchFamily="34" charset="0"/>
              </a:rPr>
              <a:t> A, 2022). </a:t>
            </a:r>
            <a:endParaRPr lang="en-US" dirty="0"/>
          </a:p>
          <a:p>
            <a:r>
              <a:rPr lang="en-US" dirty="0"/>
              <a:t>Problems with the workforce are the biggest threat to good care, and they are already having big effects on both patients and staff. If the staff deficit persists, waiting lists could continue to expand and the quality of service could decline.</a:t>
            </a:r>
          </a:p>
        </p:txBody>
      </p:sp>
    </p:spTree>
    <p:extLst>
      <p:ext uri="{BB962C8B-B14F-4D97-AF65-F5344CB8AC3E}">
        <p14:creationId xmlns:p14="http://schemas.microsoft.com/office/powerpoint/2010/main" val="2433074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0FDD-E6A0-06E8-1F73-0AFB6CE8FC28}"/>
              </a:ext>
            </a:extLst>
          </p:cNvPr>
          <p:cNvSpPr>
            <a:spLocks noGrp="1"/>
          </p:cNvSpPr>
          <p:nvPr>
            <p:ph type="title"/>
          </p:nvPr>
        </p:nvSpPr>
        <p:spPr/>
        <p:txBody>
          <a:bodyPr/>
          <a:lstStyle/>
          <a:p>
            <a:r>
              <a:rPr lang="en-GB" dirty="0">
                <a:solidFill>
                  <a:schemeClr val="tx2"/>
                </a:solidFill>
              </a:rPr>
              <a:t>PESTLE </a:t>
            </a:r>
            <a:endParaRPr lang="en-US" dirty="0">
              <a:solidFill>
                <a:schemeClr val="tx2"/>
              </a:solidFill>
            </a:endParaRPr>
          </a:p>
        </p:txBody>
      </p:sp>
      <p:sp>
        <p:nvSpPr>
          <p:cNvPr id="3" name="Content Placeholder 2">
            <a:extLst>
              <a:ext uri="{FF2B5EF4-FFF2-40B4-BE49-F238E27FC236}">
                <a16:creationId xmlns:a16="http://schemas.microsoft.com/office/drawing/2014/main" id="{B3C043A3-36AA-B73E-856F-2D5C291AB71D}"/>
              </a:ext>
            </a:extLst>
          </p:cNvPr>
          <p:cNvSpPr>
            <a:spLocks noGrp="1"/>
          </p:cNvSpPr>
          <p:nvPr>
            <p:ph idx="1"/>
          </p:nvPr>
        </p:nvSpPr>
        <p:spPr>
          <a:xfrm>
            <a:off x="1" y="2160589"/>
            <a:ext cx="10047110" cy="3880773"/>
          </a:xfrm>
        </p:spPr>
        <p:txBody>
          <a:bodyPr/>
          <a:lstStyle/>
          <a:p>
            <a:endParaRPr lang="en-US" dirty="0"/>
          </a:p>
          <a:p>
            <a:pPr marL="0" indent="0">
              <a:buNone/>
            </a:pPr>
            <a:r>
              <a:rPr lang="en-US" dirty="0"/>
              <a:t>        factors </a:t>
            </a:r>
          </a:p>
          <a:p>
            <a:pPr marL="0" indent="0">
              <a:buNone/>
            </a:pPr>
            <a:r>
              <a:rPr lang="en-US" dirty="0"/>
              <a:t>    contributing </a:t>
            </a:r>
          </a:p>
          <a:p>
            <a:pPr marL="0" indent="0">
              <a:buNone/>
            </a:pPr>
            <a:r>
              <a:rPr lang="en-US" dirty="0"/>
              <a:t>          to  </a:t>
            </a:r>
          </a:p>
          <a:p>
            <a:pPr marL="0" indent="0">
              <a:buNone/>
            </a:pPr>
            <a:r>
              <a:rPr lang="en-US" dirty="0"/>
              <a:t>       staff shortage </a:t>
            </a:r>
          </a:p>
        </p:txBody>
      </p:sp>
      <p:sp>
        <p:nvSpPr>
          <p:cNvPr id="6" name="Doughnut 5">
            <a:extLst>
              <a:ext uri="{FF2B5EF4-FFF2-40B4-BE49-F238E27FC236}">
                <a16:creationId xmlns:a16="http://schemas.microsoft.com/office/drawing/2014/main" id="{246B56D4-8ED6-D105-8A54-34C52FF04B08}"/>
              </a:ext>
            </a:extLst>
          </p:cNvPr>
          <p:cNvSpPr/>
          <p:nvPr/>
        </p:nvSpPr>
        <p:spPr>
          <a:xfrm>
            <a:off x="146756" y="2178068"/>
            <a:ext cx="1998133" cy="2625900"/>
          </a:xfrm>
          <a:prstGeom prst="donut">
            <a:avLst>
              <a:gd name="adj" fmla="val 2641"/>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Box 7">
            <a:extLst>
              <a:ext uri="{FF2B5EF4-FFF2-40B4-BE49-F238E27FC236}">
                <a16:creationId xmlns:a16="http://schemas.microsoft.com/office/drawing/2014/main" id="{3FDC7746-D02C-7C18-3380-C69CD3DE0C3A}"/>
              </a:ext>
            </a:extLst>
          </p:cNvPr>
          <p:cNvSpPr txBox="1"/>
          <p:nvPr/>
        </p:nvSpPr>
        <p:spPr>
          <a:xfrm>
            <a:off x="2144890" y="2506133"/>
            <a:ext cx="1828797" cy="4170372"/>
          </a:xfrm>
          <a:prstGeom prst="rect">
            <a:avLst/>
          </a:prstGeom>
          <a:noFill/>
        </p:spPr>
        <p:txBody>
          <a:bodyPr wrap="square" rtlCol="0">
            <a:spAutoFit/>
          </a:bodyPr>
          <a:lstStyle/>
          <a:p>
            <a:r>
              <a:rPr lang="en-US" dirty="0"/>
              <a:t>P                  </a:t>
            </a:r>
          </a:p>
          <a:p>
            <a:r>
              <a:rPr lang="en-US" sz="1100" dirty="0">
                <a:latin typeface="Arial" panose="020B0604020202020204" pitchFamily="34" charset="0"/>
                <a:cs typeface="Arial" panose="020B0604020202020204" pitchFamily="34" charset="0"/>
              </a:rPr>
              <a:t>Brexit (</a:t>
            </a:r>
            <a:r>
              <a:rPr lang="en-GB" sz="1100" dirty="0">
                <a:latin typeface="Arial" panose="020B0604020202020204" pitchFamily="34" charset="0"/>
                <a:cs typeface="Arial" panose="020B0604020202020204" pitchFamily="34" charset="0"/>
              </a:rPr>
              <a:t>Fahy, et al, 2022) </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Policy making and reforms (Toth, 2010)</a:t>
            </a:r>
          </a:p>
          <a:p>
            <a:r>
              <a:rPr lang="en-US" sz="1100" dirty="0">
                <a:latin typeface="Arial" panose="020B0604020202020204" pitchFamily="34" charset="0"/>
                <a:cs typeface="Arial" panose="020B0604020202020204" pitchFamily="34" charset="0"/>
              </a:rPr>
              <a:t>Changing tax legislation</a:t>
            </a:r>
          </a:p>
          <a:p>
            <a:r>
              <a:rPr lang="en-US" sz="1100" dirty="0">
                <a:latin typeface="Arial" panose="020B0604020202020204" pitchFamily="34" charset="0"/>
                <a:cs typeface="Arial" panose="020B0604020202020204" pitchFamily="34" charset="0"/>
              </a:rPr>
              <a:t>Employment regulation</a:t>
            </a:r>
          </a:p>
          <a:p>
            <a:r>
              <a:rPr lang="en-US" sz="1100" dirty="0">
                <a:latin typeface="Arial" panose="020B0604020202020204" pitchFamily="34" charset="0"/>
                <a:cs typeface="Arial" panose="020B0604020202020204" pitchFamily="34" charset="0"/>
              </a:rPr>
              <a:t>Political stability</a:t>
            </a:r>
          </a:p>
          <a:p>
            <a:r>
              <a:rPr lang="en-US" sz="1100" dirty="0">
                <a:latin typeface="Arial" panose="020B0604020202020204" pitchFamily="34" charset="0"/>
                <a:cs typeface="Arial" panose="020B0604020202020204" pitchFamily="34" charset="0"/>
              </a:rPr>
              <a:t>A cut in supply of skilled workers</a:t>
            </a:r>
          </a:p>
          <a:p>
            <a:r>
              <a:rPr lang="en-US" sz="1100" dirty="0">
                <a:latin typeface="Arial" panose="020B0604020202020204" pitchFamily="34" charset="0"/>
                <a:cs typeface="Arial" panose="020B0604020202020204" pitchFamily="34" charset="0"/>
              </a:rPr>
              <a:t>Impact on import of medication </a:t>
            </a:r>
          </a:p>
          <a:p>
            <a:endParaRPr lang="en-US" sz="1100" dirty="0">
              <a:latin typeface="Arial" panose="020B0604020202020204" pitchFamily="34" charset="0"/>
              <a:cs typeface="Arial" panose="020B0604020202020204" pitchFamily="34" charset="0"/>
            </a:endParaRPr>
          </a:p>
          <a:p>
            <a:endParaRPr lang="en-US" dirty="0"/>
          </a:p>
          <a:p>
            <a:endParaRPr lang="en-US" dirty="0"/>
          </a:p>
          <a:p>
            <a:endParaRPr lang="en-US" dirty="0"/>
          </a:p>
          <a:p>
            <a:endParaRPr lang="en-US" dirty="0"/>
          </a:p>
          <a:p>
            <a:endParaRPr lang="en-US" dirty="0"/>
          </a:p>
          <a:p>
            <a:endParaRPr lang="en-US" dirty="0"/>
          </a:p>
          <a:p>
            <a:r>
              <a:rPr lang="en-US" dirty="0"/>
              <a:t> </a:t>
            </a:r>
          </a:p>
        </p:txBody>
      </p:sp>
      <p:sp>
        <p:nvSpPr>
          <p:cNvPr id="10" name="TextBox 9">
            <a:extLst>
              <a:ext uri="{FF2B5EF4-FFF2-40B4-BE49-F238E27FC236}">
                <a16:creationId xmlns:a16="http://schemas.microsoft.com/office/drawing/2014/main" id="{6D8873EC-9A1F-9808-EF1A-409F7E628DEC}"/>
              </a:ext>
            </a:extLst>
          </p:cNvPr>
          <p:cNvSpPr txBox="1"/>
          <p:nvPr/>
        </p:nvSpPr>
        <p:spPr>
          <a:xfrm>
            <a:off x="3973687" y="2506133"/>
            <a:ext cx="1388535" cy="1384995"/>
          </a:xfrm>
          <a:prstGeom prst="rect">
            <a:avLst/>
          </a:prstGeom>
          <a:noFill/>
        </p:spPr>
        <p:txBody>
          <a:bodyPr wrap="square" rtlCol="0">
            <a:spAutoFit/>
          </a:bodyPr>
          <a:lstStyle/>
          <a:p>
            <a:r>
              <a:rPr lang="en-US" dirty="0"/>
              <a:t>E</a:t>
            </a:r>
          </a:p>
          <a:p>
            <a:r>
              <a:rPr lang="en-US" sz="1100" dirty="0">
                <a:latin typeface="Arial" panose="020B0604020202020204" pitchFamily="34" charset="0"/>
                <a:cs typeface="Arial" panose="020B0604020202020204" pitchFamily="34" charset="0"/>
              </a:rPr>
              <a:t>Unemployment</a:t>
            </a:r>
          </a:p>
          <a:p>
            <a:r>
              <a:rPr lang="en-US" sz="1100" dirty="0">
                <a:latin typeface="Arial" panose="020B0604020202020204" pitchFamily="34" charset="0"/>
                <a:cs typeface="Arial" panose="020B0604020202020204" pitchFamily="34" charset="0"/>
              </a:rPr>
              <a:t>Inflation</a:t>
            </a:r>
          </a:p>
          <a:p>
            <a:r>
              <a:rPr lang="en-US" sz="1100" dirty="0">
                <a:latin typeface="Arial" panose="020B0604020202020204" pitchFamily="34" charset="0"/>
                <a:cs typeface="Arial" panose="020B0604020202020204" pitchFamily="34" charset="0"/>
              </a:rPr>
              <a:t>Increasing labor cost</a:t>
            </a:r>
          </a:p>
          <a:p>
            <a:r>
              <a:rPr lang="en-US" sz="1100" dirty="0">
                <a:latin typeface="Arial" panose="020B0604020202020204" pitchFamily="34" charset="0"/>
                <a:cs typeface="Arial" panose="020B0604020202020204" pitchFamily="34" charset="0"/>
              </a:rPr>
              <a:t>Working hours</a:t>
            </a:r>
          </a:p>
          <a:p>
            <a:endParaRPr lang="en-US" sz="11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72540C4-2524-CBDB-D33A-A4D710FFB493}"/>
              </a:ext>
            </a:extLst>
          </p:cNvPr>
          <p:cNvSpPr txBox="1"/>
          <p:nvPr/>
        </p:nvSpPr>
        <p:spPr>
          <a:xfrm>
            <a:off x="5136445" y="2506133"/>
            <a:ext cx="1693335" cy="2231380"/>
          </a:xfrm>
          <a:prstGeom prst="rect">
            <a:avLst/>
          </a:prstGeom>
          <a:noFill/>
        </p:spPr>
        <p:txBody>
          <a:bodyPr wrap="square" rtlCol="0">
            <a:spAutoFit/>
          </a:bodyPr>
          <a:lstStyle/>
          <a:p>
            <a:r>
              <a:rPr lang="en-US" dirty="0"/>
              <a:t>S</a:t>
            </a:r>
          </a:p>
          <a:p>
            <a:r>
              <a:rPr lang="en-US" sz="1100" dirty="0">
                <a:latin typeface="Arial" panose="020B0604020202020204" pitchFamily="34" charset="0"/>
                <a:cs typeface="Arial" panose="020B0604020202020204" pitchFamily="34" charset="0"/>
              </a:rPr>
              <a:t>Values/beliefs</a:t>
            </a:r>
          </a:p>
          <a:p>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Messineo</a:t>
            </a:r>
            <a:r>
              <a:rPr lang="en-US" sz="1100" dirty="0">
                <a:latin typeface="Arial" panose="020B0604020202020204" pitchFamily="34" charset="0"/>
                <a:cs typeface="Arial" panose="020B0604020202020204" pitchFamily="34" charset="0"/>
              </a:rPr>
              <a:t>, 2022). </a:t>
            </a:r>
          </a:p>
          <a:p>
            <a:r>
              <a:rPr lang="en-US" sz="1100" dirty="0">
                <a:latin typeface="Arial" panose="020B0604020202020204" pitchFamily="34" charset="0"/>
                <a:cs typeface="Arial" panose="020B0604020202020204" pitchFamily="34" charset="0"/>
              </a:rPr>
              <a:t>The average age of the UK population is increasing(increasing health problems)</a:t>
            </a:r>
          </a:p>
          <a:p>
            <a:r>
              <a:rPr lang="en-US" sz="1100" dirty="0">
                <a:latin typeface="Arial" panose="020B0604020202020204" pitchFamily="34" charset="0"/>
                <a:cs typeface="Arial" panose="020B0604020202020204" pitchFamily="34" charset="0"/>
              </a:rPr>
              <a:t>Difficulty in providing quality treatment  </a:t>
            </a:r>
          </a:p>
          <a:p>
            <a:r>
              <a:rPr lang="en-US" sz="1100" dirty="0">
                <a:latin typeface="Arial" panose="020B0604020202020204" pitchFamily="34" charset="0"/>
                <a:cs typeface="Arial" panose="020B0604020202020204" pitchFamily="34" charset="0"/>
              </a:rPr>
              <a:t>Cost of living (Deakin, 2022).</a:t>
            </a:r>
          </a:p>
          <a:p>
            <a:endParaRPr lang="en-US" sz="11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CDE61FE-C3A1-DE8B-2C85-ED0985E5793C}"/>
              </a:ext>
            </a:extLst>
          </p:cNvPr>
          <p:cNvSpPr txBox="1"/>
          <p:nvPr/>
        </p:nvSpPr>
        <p:spPr>
          <a:xfrm>
            <a:off x="6829780" y="2506133"/>
            <a:ext cx="880531" cy="815608"/>
          </a:xfrm>
          <a:prstGeom prst="rect">
            <a:avLst/>
          </a:prstGeom>
          <a:noFill/>
        </p:spPr>
        <p:txBody>
          <a:bodyPr wrap="square" rtlCol="0">
            <a:spAutoFit/>
          </a:bodyPr>
          <a:lstStyle/>
          <a:p>
            <a:r>
              <a:rPr lang="en-US" dirty="0"/>
              <a:t>T</a:t>
            </a:r>
          </a:p>
          <a:p>
            <a:r>
              <a:rPr lang="en-GB" sz="1100" dirty="0">
                <a:latin typeface="Arial" panose="020B0604020202020204" pitchFamily="34" charset="0"/>
                <a:cs typeface="Arial" panose="020B0604020202020204" pitchFamily="34" charset="0"/>
              </a:rPr>
              <a:t>equipment</a:t>
            </a:r>
            <a:r>
              <a:rPr lang="en-GB" dirty="0"/>
              <a:t> </a:t>
            </a:r>
            <a:endParaRPr lang="en-US" dirty="0"/>
          </a:p>
        </p:txBody>
      </p:sp>
      <p:sp>
        <p:nvSpPr>
          <p:cNvPr id="13" name="TextBox 12">
            <a:extLst>
              <a:ext uri="{FF2B5EF4-FFF2-40B4-BE49-F238E27FC236}">
                <a16:creationId xmlns:a16="http://schemas.microsoft.com/office/drawing/2014/main" id="{61EE5BC7-69B9-BC16-089C-700E0853567D}"/>
              </a:ext>
            </a:extLst>
          </p:cNvPr>
          <p:cNvSpPr txBox="1"/>
          <p:nvPr/>
        </p:nvSpPr>
        <p:spPr>
          <a:xfrm>
            <a:off x="7710312" y="2506133"/>
            <a:ext cx="1095021" cy="1046440"/>
          </a:xfrm>
          <a:prstGeom prst="rect">
            <a:avLst/>
          </a:prstGeom>
          <a:noFill/>
        </p:spPr>
        <p:txBody>
          <a:bodyPr wrap="square" rtlCol="0">
            <a:spAutoFit/>
          </a:bodyPr>
          <a:lstStyle/>
          <a:p>
            <a:r>
              <a:rPr lang="en-US" dirty="0"/>
              <a:t>L</a:t>
            </a:r>
          </a:p>
          <a:p>
            <a:r>
              <a:rPr lang="en-US" sz="1100" dirty="0">
                <a:latin typeface="Arial" panose="020B0604020202020204" pitchFamily="34" charset="0"/>
                <a:cs typeface="Arial" panose="020B0604020202020204" pitchFamily="34" charset="0"/>
              </a:rPr>
              <a:t>Changes to legislation impacting employment</a:t>
            </a:r>
          </a:p>
        </p:txBody>
      </p:sp>
      <p:sp>
        <p:nvSpPr>
          <p:cNvPr id="14" name="TextBox 13">
            <a:extLst>
              <a:ext uri="{FF2B5EF4-FFF2-40B4-BE49-F238E27FC236}">
                <a16:creationId xmlns:a16="http://schemas.microsoft.com/office/drawing/2014/main" id="{12BDB788-C566-C2D9-602F-1554FC00ABA6}"/>
              </a:ext>
            </a:extLst>
          </p:cNvPr>
          <p:cNvSpPr txBox="1"/>
          <p:nvPr/>
        </p:nvSpPr>
        <p:spPr>
          <a:xfrm>
            <a:off x="9132709" y="2506133"/>
            <a:ext cx="699913" cy="707886"/>
          </a:xfrm>
          <a:prstGeom prst="rect">
            <a:avLst/>
          </a:prstGeom>
          <a:noFill/>
        </p:spPr>
        <p:txBody>
          <a:bodyPr wrap="square" rtlCol="0">
            <a:spAutoFit/>
          </a:bodyPr>
          <a:lstStyle/>
          <a:p>
            <a:r>
              <a:rPr lang="en-US" dirty="0"/>
              <a:t>E</a:t>
            </a:r>
          </a:p>
          <a:p>
            <a:r>
              <a:rPr lang="en-US" sz="1100" dirty="0">
                <a:latin typeface="Arial" panose="020B0604020202020204" pitchFamily="34" charset="0"/>
                <a:cs typeface="Arial" panose="020B0604020202020204" pitchFamily="34" charset="0"/>
              </a:rPr>
              <a:t>Medical waste</a:t>
            </a:r>
          </a:p>
        </p:txBody>
      </p:sp>
    </p:spTree>
    <p:extLst>
      <p:ext uri="{BB962C8B-B14F-4D97-AF65-F5344CB8AC3E}">
        <p14:creationId xmlns:p14="http://schemas.microsoft.com/office/powerpoint/2010/main" val="2872279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Line 37">
            <a:extLst>
              <a:ext uri="{FF2B5EF4-FFF2-40B4-BE49-F238E27FC236}">
                <a16:creationId xmlns:a16="http://schemas.microsoft.com/office/drawing/2014/main" id="{95EEBE9D-3616-3B49-E576-7E9373E4D6D0}"/>
              </a:ext>
            </a:extLst>
          </p:cNvPr>
          <p:cNvSpPr>
            <a:spLocks noChangeShapeType="1"/>
          </p:cNvSpPr>
          <p:nvPr/>
        </p:nvSpPr>
        <p:spPr bwMode="auto">
          <a:xfrm>
            <a:off x="2922588" y="15430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Text Box 36">
            <a:extLst>
              <a:ext uri="{FF2B5EF4-FFF2-40B4-BE49-F238E27FC236}">
                <a16:creationId xmlns:a16="http://schemas.microsoft.com/office/drawing/2014/main" id="{A2984927-BB17-7771-F265-6E0701064A3B}"/>
              </a:ext>
            </a:extLst>
          </p:cNvPr>
          <p:cNvSpPr txBox="1">
            <a:spLocks noChangeArrowheads="1"/>
          </p:cNvSpPr>
          <p:nvPr/>
        </p:nvSpPr>
        <p:spPr bwMode="auto">
          <a:xfrm>
            <a:off x="1847850" y="13398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Political instability</a:t>
            </a:r>
          </a:p>
        </p:txBody>
      </p:sp>
      <p:sp>
        <p:nvSpPr>
          <p:cNvPr id="12" name="Line 35">
            <a:extLst>
              <a:ext uri="{FF2B5EF4-FFF2-40B4-BE49-F238E27FC236}">
                <a16:creationId xmlns:a16="http://schemas.microsoft.com/office/drawing/2014/main" id="{043B14A7-223B-FF6E-DC7D-1FDC4F8B3EF4}"/>
              </a:ext>
            </a:extLst>
          </p:cNvPr>
          <p:cNvSpPr>
            <a:spLocks noChangeShapeType="1"/>
          </p:cNvSpPr>
          <p:nvPr/>
        </p:nvSpPr>
        <p:spPr bwMode="auto">
          <a:xfrm>
            <a:off x="3465513" y="21431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Text Box 34">
            <a:extLst>
              <a:ext uri="{FF2B5EF4-FFF2-40B4-BE49-F238E27FC236}">
                <a16:creationId xmlns:a16="http://schemas.microsoft.com/office/drawing/2014/main" id="{859C0F9D-6DE0-7FCB-1E3C-E9540FEC6187}"/>
              </a:ext>
            </a:extLst>
          </p:cNvPr>
          <p:cNvSpPr txBox="1">
            <a:spLocks noChangeArrowheads="1"/>
          </p:cNvSpPr>
          <p:nvPr/>
        </p:nvSpPr>
        <p:spPr bwMode="auto">
          <a:xfrm>
            <a:off x="2355850" y="1915979"/>
            <a:ext cx="1087438" cy="61361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Complicated policy/unclear regulations</a:t>
            </a:r>
          </a:p>
        </p:txBody>
      </p:sp>
      <p:sp>
        <p:nvSpPr>
          <p:cNvPr id="14" name="Line 33">
            <a:extLst>
              <a:ext uri="{FF2B5EF4-FFF2-40B4-BE49-F238E27FC236}">
                <a16:creationId xmlns:a16="http://schemas.microsoft.com/office/drawing/2014/main" id="{06398538-9502-50EC-EADB-A819446BC063}"/>
              </a:ext>
            </a:extLst>
          </p:cNvPr>
          <p:cNvSpPr>
            <a:spLocks noChangeShapeType="1"/>
          </p:cNvSpPr>
          <p:nvPr/>
        </p:nvSpPr>
        <p:spPr bwMode="auto">
          <a:xfrm>
            <a:off x="4017963" y="26955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Text Box 32">
            <a:extLst>
              <a:ext uri="{FF2B5EF4-FFF2-40B4-BE49-F238E27FC236}">
                <a16:creationId xmlns:a16="http://schemas.microsoft.com/office/drawing/2014/main" id="{A98D3C7B-FEBA-7765-810E-F9CA6EAEFA36}"/>
              </a:ext>
            </a:extLst>
          </p:cNvPr>
          <p:cNvSpPr txBox="1">
            <a:spLocks noChangeArrowheads="1"/>
          </p:cNvSpPr>
          <p:nvPr/>
        </p:nvSpPr>
        <p:spPr bwMode="auto">
          <a:xfrm>
            <a:off x="1870076" y="2629870"/>
            <a:ext cx="2147888" cy="57211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Hard to attract, train and retain students,  newly qualified nurses, nurses from abroad</a:t>
            </a:r>
          </a:p>
        </p:txBody>
      </p:sp>
      <p:sp>
        <p:nvSpPr>
          <p:cNvPr id="16" name="Line 31">
            <a:extLst>
              <a:ext uri="{FF2B5EF4-FFF2-40B4-BE49-F238E27FC236}">
                <a16:creationId xmlns:a16="http://schemas.microsoft.com/office/drawing/2014/main" id="{B1AD8E92-27E3-761E-D2A2-4C93182BF5BE}"/>
              </a:ext>
            </a:extLst>
          </p:cNvPr>
          <p:cNvSpPr>
            <a:spLocks noChangeShapeType="1"/>
          </p:cNvSpPr>
          <p:nvPr/>
        </p:nvSpPr>
        <p:spPr bwMode="auto">
          <a:xfrm>
            <a:off x="2120105" y="3893727"/>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Text Box 30">
            <a:extLst>
              <a:ext uri="{FF2B5EF4-FFF2-40B4-BE49-F238E27FC236}">
                <a16:creationId xmlns:a16="http://schemas.microsoft.com/office/drawing/2014/main" id="{BA8F0C00-13AE-B75E-11AD-F638F8D346E7}"/>
              </a:ext>
            </a:extLst>
          </p:cNvPr>
          <p:cNvSpPr txBox="1">
            <a:spLocks noChangeArrowheads="1"/>
          </p:cNvSpPr>
          <p:nvPr/>
        </p:nvSpPr>
        <p:spPr bwMode="auto">
          <a:xfrm>
            <a:off x="790708" y="3649335"/>
            <a:ext cx="1249626"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Work overload</a:t>
            </a:r>
          </a:p>
        </p:txBody>
      </p:sp>
      <p:sp>
        <p:nvSpPr>
          <p:cNvPr id="18" name="Line 29">
            <a:extLst>
              <a:ext uri="{FF2B5EF4-FFF2-40B4-BE49-F238E27FC236}">
                <a16:creationId xmlns:a16="http://schemas.microsoft.com/office/drawing/2014/main" id="{248CD14B-1861-D981-B806-5AD1D57D37DE}"/>
              </a:ext>
            </a:extLst>
          </p:cNvPr>
          <p:cNvSpPr>
            <a:spLocks noChangeShapeType="1"/>
          </p:cNvSpPr>
          <p:nvPr/>
        </p:nvSpPr>
        <p:spPr bwMode="auto">
          <a:xfrm>
            <a:off x="1993900" y="4555249"/>
            <a:ext cx="34472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Text Box 28">
            <a:extLst>
              <a:ext uri="{FF2B5EF4-FFF2-40B4-BE49-F238E27FC236}">
                <a16:creationId xmlns:a16="http://schemas.microsoft.com/office/drawing/2014/main" id="{539157CF-5B08-3164-B32D-98CBD97674E3}"/>
              </a:ext>
            </a:extLst>
          </p:cNvPr>
          <p:cNvSpPr txBox="1">
            <a:spLocks noChangeArrowheads="1"/>
          </p:cNvSpPr>
          <p:nvPr/>
        </p:nvSpPr>
        <p:spPr bwMode="auto">
          <a:xfrm>
            <a:off x="444500" y="4355120"/>
            <a:ext cx="1494278"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Working hours and wages</a:t>
            </a:r>
          </a:p>
        </p:txBody>
      </p:sp>
      <p:sp>
        <p:nvSpPr>
          <p:cNvPr id="20" name="Line 27">
            <a:extLst>
              <a:ext uri="{FF2B5EF4-FFF2-40B4-BE49-F238E27FC236}">
                <a16:creationId xmlns:a16="http://schemas.microsoft.com/office/drawing/2014/main" id="{15848211-2F7E-707B-AA9E-19129D91B59F}"/>
              </a:ext>
            </a:extLst>
          </p:cNvPr>
          <p:cNvSpPr>
            <a:spLocks noChangeShapeType="1"/>
          </p:cNvSpPr>
          <p:nvPr/>
        </p:nvSpPr>
        <p:spPr bwMode="auto">
          <a:xfrm>
            <a:off x="6496400" y="231003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Text Box 26">
            <a:extLst>
              <a:ext uri="{FF2B5EF4-FFF2-40B4-BE49-F238E27FC236}">
                <a16:creationId xmlns:a16="http://schemas.microsoft.com/office/drawing/2014/main" id="{6A28E568-519F-C201-BF91-FBA5EF001BB9}"/>
              </a:ext>
            </a:extLst>
          </p:cNvPr>
          <p:cNvSpPr txBox="1">
            <a:spLocks noChangeArrowheads="1"/>
          </p:cNvSpPr>
          <p:nvPr/>
        </p:nvSpPr>
        <p:spPr bwMode="auto">
          <a:xfrm>
            <a:off x="4720210" y="2067659"/>
            <a:ext cx="1795285" cy="73686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Demographic, young qualified nurses are leaving for big developed cities </a:t>
            </a:r>
          </a:p>
        </p:txBody>
      </p:sp>
      <p:sp>
        <p:nvSpPr>
          <p:cNvPr id="22" name="Line 25">
            <a:extLst>
              <a:ext uri="{FF2B5EF4-FFF2-40B4-BE49-F238E27FC236}">
                <a16:creationId xmlns:a16="http://schemas.microsoft.com/office/drawing/2014/main" id="{6881E062-A6EC-498B-9022-5C30403A5FDD}"/>
              </a:ext>
            </a:extLst>
          </p:cNvPr>
          <p:cNvSpPr>
            <a:spLocks noChangeShapeType="1"/>
          </p:cNvSpPr>
          <p:nvPr/>
        </p:nvSpPr>
        <p:spPr bwMode="auto">
          <a:xfrm>
            <a:off x="6853238" y="383928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Text Box 24">
            <a:extLst>
              <a:ext uri="{FF2B5EF4-FFF2-40B4-BE49-F238E27FC236}">
                <a16:creationId xmlns:a16="http://schemas.microsoft.com/office/drawing/2014/main" id="{9FE7557C-63AC-2AF2-FD68-B0DFBA509DE5}"/>
              </a:ext>
            </a:extLst>
          </p:cNvPr>
          <p:cNvSpPr txBox="1">
            <a:spLocks noChangeArrowheads="1"/>
          </p:cNvSpPr>
          <p:nvPr/>
        </p:nvSpPr>
        <p:spPr bwMode="auto">
          <a:xfrm>
            <a:off x="5102048" y="3680179"/>
            <a:ext cx="175119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Retain overseas personnel  </a:t>
            </a:r>
          </a:p>
        </p:txBody>
      </p:sp>
      <p:sp>
        <p:nvSpPr>
          <p:cNvPr id="24" name="Line 23">
            <a:extLst>
              <a:ext uri="{FF2B5EF4-FFF2-40B4-BE49-F238E27FC236}">
                <a16:creationId xmlns:a16="http://schemas.microsoft.com/office/drawing/2014/main" id="{17225D0C-E503-23D5-72C3-3CCAAFA7CBFF}"/>
              </a:ext>
            </a:extLst>
          </p:cNvPr>
          <p:cNvSpPr>
            <a:spLocks noChangeShapeType="1"/>
          </p:cNvSpPr>
          <p:nvPr/>
        </p:nvSpPr>
        <p:spPr bwMode="auto">
          <a:xfrm>
            <a:off x="6162498" y="447410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Text Box 22">
            <a:extLst>
              <a:ext uri="{FF2B5EF4-FFF2-40B4-BE49-F238E27FC236}">
                <a16:creationId xmlns:a16="http://schemas.microsoft.com/office/drawing/2014/main" id="{F2B0B7F0-4D65-0DDA-920C-76CBF9ACD64B}"/>
              </a:ext>
            </a:extLst>
          </p:cNvPr>
          <p:cNvSpPr txBox="1">
            <a:spLocks noChangeArrowheads="1"/>
          </p:cNvSpPr>
          <p:nvPr/>
        </p:nvSpPr>
        <p:spPr bwMode="auto">
          <a:xfrm>
            <a:off x="4962172" y="4314295"/>
            <a:ext cx="1200326" cy="4027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Recruit overseas</a:t>
            </a:r>
          </a:p>
        </p:txBody>
      </p:sp>
      <p:sp>
        <p:nvSpPr>
          <p:cNvPr id="26" name="Line 21">
            <a:extLst>
              <a:ext uri="{FF2B5EF4-FFF2-40B4-BE49-F238E27FC236}">
                <a16:creationId xmlns:a16="http://schemas.microsoft.com/office/drawing/2014/main" id="{486D84BC-47EC-E795-F339-C29698E99701}"/>
              </a:ext>
            </a:extLst>
          </p:cNvPr>
          <p:cNvSpPr>
            <a:spLocks noChangeShapeType="1"/>
          </p:cNvSpPr>
          <p:nvPr/>
        </p:nvSpPr>
        <p:spPr bwMode="auto">
          <a:xfrm>
            <a:off x="5801518" y="507982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Text Box 20">
            <a:extLst>
              <a:ext uri="{FF2B5EF4-FFF2-40B4-BE49-F238E27FC236}">
                <a16:creationId xmlns:a16="http://schemas.microsoft.com/office/drawing/2014/main" id="{012E8D98-AB92-3E9D-D89C-80CC17797586}"/>
              </a:ext>
            </a:extLst>
          </p:cNvPr>
          <p:cNvSpPr txBox="1">
            <a:spLocks noChangeArrowheads="1"/>
          </p:cNvSpPr>
          <p:nvPr/>
        </p:nvSpPr>
        <p:spPr bwMode="auto">
          <a:xfrm>
            <a:off x="4017963" y="4712670"/>
            <a:ext cx="1728788" cy="85724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Not enough advantages such as salary, housing or family relocation to attract overseas personnel</a:t>
            </a:r>
          </a:p>
        </p:txBody>
      </p:sp>
      <p:sp>
        <p:nvSpPr>
          <p:cNvPr id="28" name="Line 19">
            <a:extLst>
              <a:ext uri="{FF2B5EF4-FFF2-40B4-BE49-F238E27FC236}">
                <a16:creationId xmlns:a16="http://schemas.microsoft.com/office/drawing/2014/main" id="{CF5BC56C-0AA4-E537-5F1C-EA46D96847AB}"/>
              </a:ext>
            </a:extLst>
          </p:cNvPr>
          <p:cNvSpPr>
            <a:spLocks noChangeShapeType="1"/>
          </p:cNvSpPr>
          <p:nvPr/>
        </p:nvSpPr>
        <p:spPr bwMode="auto">
          <a:xfrm>
            <a:off x="3806031" y="383928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Text Box 18">
            <a:extLst>
              <a:ext uri="{FF2B5EF4-FFF2-40B4-BE49-F238E27FC236}">
                <a16:creationId xmlns:a16="http://schemas.microsoft.com/office/drawing/2014/main" id="{E0E28376-3E14-E86C-66FD-38FC718B8466}"/>
              </a:ext>
            </a:extLst>
          </p:cNvPr>
          <p:cNvSpPr txBox="1">
            <a:spLocks noChangeArrowheads="1"/>
          </p:cNvSpPr>
          <p:nvPr/>
        </p:nvSpPr>
        <p:spPr bwMode="auto">
          <a:xfrm>
            <a:off x="2757885" y="3679823"/>
            <a:ext cx="1048146" cy="55603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Busy/ demanding shifts</a:t>
            </a:r>
          </a:p>
        </p:txBody>
      </p:sp>
      <p:sp>
        <p:nvSpPr>
          <p:cNvPr id="30" name="Line 17">
            <a:extLst>
              <a:ext uri="{FF2B5EF4-FFF2-40B4-BE49-F238E27FC236}">
                <a16:creationId xmlns:a16="http://schemas.microsoft.com/office/drawing/2014/main" id="{6C3580CA-16B3-D975-11C4-8AE07726FDDB}"/>
              </a:ext>
            </a:extLst>
          </p:cNvPr>
          <p:cNvSpPr>
            <a:spLocks noChangeShapeType="1"/>
          </p:cNvSpPr>
          <p:nvPr/>
        </p:nvSpPr>
        <p:spPr bwMode="auto">
          <a:xfrm>
            <a:off x="3431646" y="4474104"/>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Text Box 16">
            <a:extLst>
              <a:ext uri="{FF2B5EF4-FFF2-40B4-BE49-F238E27FC236}">
                <a16:creationId xmlns:a16="http://schemas.microsoft.com/office/drawing/2014/main" id="{37DE7B7E-AFEA-8D88-841C-38A3EF4C57F7}"/>
              </a:ext>
            </a:extLst>
          </p:cNvPr>
          <p:cNvSpPr txBox="1">
            <a:spLocks noChangeArrowheads="1"/>
          </p:cNvSpPr>
          <p:nvPr/>
        </p:nvSpPr>
        <p:spPr bwMode="auto">
          <a:xfrm>
            <a:off x="2373311" y="4346839"/>
            <a:ext cx="1092202" cy="60018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Professional burnout and stress</a:t>
            </a:r>
          </a:p>
        </p:txBody>
      </p:sp>
      <p:sp>
        <p:nvSpPr>
          <p:cNvPr id="32" name="Line 15">
            <a:extLst>
              <a:ext uri="{FF2B5EF4-FFF2-40B4-BE49-F238E27FC236}">
                <a16:creationId xmlns:a16="http://schemas.microsoft.com/office/drawing/2014/main" id="{0D19F571-FE5A-8087-52C5-E0EB6883B17F}"/>
              </a:ext>
            </a:extLst>
          </p:cNvPr>
          <p:cNvSpPr>
            <a:spLocks noChangeShapeType="1"/>
          </p:cNvSpPr>
          <p:nvPr/>
        </p:nvSpPr>
        <p:spPr bwMode="auto">
          <a:xfrm>
            <a:off x="2457415" y="5185018"/>
            <a:ext cx="796165" cy="983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Text Box 14">
            <a:extLst>
              <a:ext uri="{FF2B5EF4-FFF2-40B4-BE49-F238E27FC236}">
                <a16:creationId xmlns:a16="http://schemas.microsoft.com/office/drawing/2014/main" id="{5B9D2CDA-34BF-FC3A-51B5-5B7510FB17BA}"/>
              </a:ext>
            </a:extLst>
          </p:cNvPr>
          <p:cNvSpPr txBox="1">
            <a:spLocks noChangeArrowheads="1"/>
          </p:cNvSpPr>
          <p:nvPr/>
        </p:nvSpPr>
        <p:spPr bwMode="auto">
          <a:xfrm>
            <a:off x="1123685" y="4967393"/>
            <a:ext cx="1249626"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latin typeface="Arial" panose="020B0604020202020204" pitchFamily="34" charset="0"/>
                <a:cs typeface="Arial" panose="020B0604020202020204" pitchFamily="34" charset="0"/>
              </a:rPr>
              <a:t>Low payments</a:t>
            </a:r>
          </a:p>
        </p:txBody>
      </p:sp>
      <p:sp>
        <p:nvSpPr>
          <p:cNvPr id="35" name="Rectangle 12">
            <a:extLst>
              <a:ext uri="{FF2B5EF4-FFF2-40B4-BE49-F238E27FC236}">
                <a16:creationId xmlns:a16="http://schemas.microsoft.com/office/drawing/2014/main" id="{8CA96FD8-99BC-47E9-FDA8-59906A873A61}"/>
              </a:ext>
            </a:extLst>
          </p:cNvPr>
          <p:cNvSpPr>
            <a:spLocks noChangeArrowheads="1"/>
          </p:cNvSpPr>
          <p:nvPr/>
        </p:nvSpPr>
        <p:spPr bwMode="auto">
          <a:xfrm>
            <a:off x="2120105" y="627063"/>
            <a:ext cx="1551563"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Government </a:t>
            </a:r>
          </a:p>
        </p:txBody>
      </p:sp>
      <p:sp>
        <p:nvSpPr>
          <p:cNvPr id="36" name="Rectangle 11">
            <a:extLst>
              <a:ext uri="{FF2B5EF4-FFF2-40B4-BE49-F238E27FC236}">
                <a16:creationId xmlns:a16="http://schemas.microsoft.com/office/drawing/2014/main" id="{827EA8C3-52DA-D790-65E9-037726EB6B58}"/>
              </a:ext>
            </a:extLst>
          </p:cNvPr>
          <p:cNvSpPr>
            <a:spLocks noChangeArrowheads="1"/>
          </p:cNvSpPr>
          <p:nvPr/>
        </p:nvSpPr>
        <p:spPr bwMode="auto">
          <a:xfrm>
            <a:off x="5342112" y="683683"/>
            <a:ext cx="1660701"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ENVIRONMENT </a:t>
            </a:r>
          </a:p>
        </p:txBody>
      </p:sp>
      <p:sp>
        <p:nvSpPr>
          <p:cNvPr id="37" name="Line 10">
            <a:extLst>
              <a:ext uri="{FF2B5EF4-FFF2-40B4-BE49-F238E27FC236}">
                <a16:creationId xmlns:a16="http://schemas.microsoft.com/office/drawing/2014/main" id="{8685FFBB-DDBB-A241-E723-576800B01CDA}"/>
              </a:ext>
            </a:extLst>
          </p:cNvPr>
          <p:cNvSpPr>
            <a:spLocks noChangeShapeType="1"/>
          </p:cNvSpPr>
          <p:nvPr/>
        </p:nvSpPr>
        <p:spPr bwMode="auto">
          <a:xfrm>
            <a:off x="444500" y="3267075"/>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Line 8">
            <a:extLst>
              <a:ext uri="{FF2B5EF4-FFF2-40B4-BE49-F238E27FC236}">
                <a16:creationId xmlns:a16="http://schemas.microsoft.com/office/drawing/2014/main" id="{2A00473A-1A1D-C212-5400-0E9CC48BE5B3}"/>
              </a:ext>
            </a:extLst>
          </p:cNvPr>
          <p:cNvSpPr>
            <a:spLocks noChangeShapeType="1"/>
          </p:cNvSpPr>
          <p:nvPr/>
        </p:nvSpPr>
        <p:spPr bwMode="auto">
          <a:xfrm>
            <a:off x="3063875" y="111918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Line 7">
            <a:extLst>
              <a:ext uri="{FF2B5EF4-FFF2-40B4-BE49-F238E27FC236}">
                <a16:creationId xmlns:a16="http://schemas.microsoft.com/office/drawing/2014/main" id="{85EA5490-4ACF-9921-1E3C-227908095DDA}"/>
              </a:ext>
            </a:extLst>
          </p:cNvPr>
          <p:cNvSpPr>
            <a:spLocks noChangeShapeType="1"/>
          </p:cNvSpPr>
          <p:nvPr/>
        </p:nvSpPr>
        <p:spPr bwMode="auto">
          <a:xfrm>
            <a:off x="6054725" y="1214702"/>
            <a:ext cx="1660702" cy="198993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Rectangle 6">
            <a:extLst>
              <a:ext uri="{FF2B5EF4-FFF2-40B4-BE49-F238E27FC236}">
                <a16:creationId xmlns:a16="http://schemas.microsoft.com/office/drawing/2014/main" id="{6CEEC71E-3CE4-D97A-8A6D-005326E99FF4}"/>
              </a:ext>
            </a:extLst>
          </p:cNvPr>
          <p:cNvSpPr>
            <a:spLocks noChangeArrowheads="1"/>
          </p:cNvSpPr>
          <p:nvPr/>
        </p:nvSpPr>
        <p:spPr bwMode="auto">
          <a:xfrm>
            <a:off x="2373311" y="5431894"/>
            <a:ext cx="161290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Employment </a:t>
            </a:r>
          </a:p>
        </p:txBody>
      </p:sp>
      <p:sp>
        <p:nvSpPr>
          <p:cNvPr id="42" name="Line 5">
            <a:extLst>
              <a:ext uri="{FF2B5EF4-FFF2-40B4-BE49-F238E27FC236}">
                <a16:creationId xmlns:a16="http://schemas.microsoft.com/office/drawing/2014/main" id="{FD508E07-A4BC-8457-65EA-20608237F324}"/>
              </a:ext>
            </a:extLst>
          </p:cNvPr>
          <p:cNvSpPr>
            <a:spLocks noChangeShapeType="1"/>
          </p:cNvSpPr>
          <p:nvPr/>
        </p:nvSpPr>
        <p:spPr bwMode="auto">
          <a:xfrm flipV="1">
            <a:off x="3253581" y="3368939"/>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Rectangle 4">
            <a:extLst>
              <a:ext uri="{FF2B5EF4-FFF2-40B4-BE49-F238E27FC236}">
                <a16:creationId xmlns:a16="http://schemas.microsoft.com/office/drawing/2014/main" id="{0325F943-20A3-D6EB-46D7-25A00C53BA25}"/>
              </a:ext>
            </a:extLst>
          </p:cNvPr>
          <p:cNvSpPr>
            <a:spLocks noChangeArrowheads="1"/>
          </p:cNvSpPr>
          <p:nvPr/>
        </p:nvSpPr>
        <p:spPr bwMode="auto">
          <a:xfrm>
            <a:off x="5792788" y="5591969"/>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US" dirty="0"/>
              <a:t>Brexit </a:t>
            </a:r>
          </a:p>
        </p:txBody>
      </p:sp>
      <p:sp>
        <p:nvSpPr>
          <p:cNvPr id="44" name="Line 3">
            <a:extLst>
              <a:ext uri="{FF2B5EF4-FFF2-40B4-BE49-F238E27FC236}">
                <a16:creationId xmlns:a16="http://schemas.microsoft.com/office/drawing/2014/main" id="{D003D14C-82EA-CEA1-9A3B-8787700F48CC}"/>
              </a:ext>
            </a:extLst>
          </p:cNvPr>
          <p:cNvSpPr>
            <a:spLocks noChangeShapeType="1"/>
          </p:cNvSpPr>
          <p:nvPr/>
        </p:nvSpPr>
        <p:spPr bwMode="auto">
          <a:xfrm flipV="1">
            <a:off x="6126162" y="3331104"/>
            <a:ext cx="1612900" cy="221720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Rectangle 2">
            <a:extLst>
              <a:ext uri="{FF2B5EF4-FFF2-40B4-BE49-F238E27FC236}">
                <a16:creationId xmlns:a16="http://schemas.microsoft.com/office/drawing/2014/main" id="{078353DE-875D-75EE-F70F-E3FEEB15972F}"/>
              </a:ext>
            </a:extLst>
          </p:cNvPr>
          <p:cNvSpPr>
            <a:spLocks noChangeArrowheads="1"/>
          </p:cNvSpPr>
          <p:nvPr/>
        </p:nvSpPr>
        <p:spPr bwMode="auto">
          <a:xfrm>
            <a:off x="7797800" y="2540000"/>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Text Box 1">
            <a:extLst>
              <a:ext uri="{FF2B5EF4-FFF2-40B4-BE49-F238E27FC236}">
                <a16:creationId xmlns:a16="http://schemas.microsoft.com/office/drawing/2014/main" id="{FAAEC51E-9A61-E643-6323-F4AA462AD9E1}"/>
              </a:ext>
            </a:extLst>
          </p:cNvPr>
          <p:cNvSpPr txBox="1">
            <a:spLocks noChangeArrowheads="1"/>
          </p:cNvSpPr>
          <p:nvPr/>
        </p:nvSpPr>
        <p:spPr bwMode="auto">
          <a:xfrm>
            <a:off x="8456613" y="2791884"/>
            <a:ext cx="119380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US" dirty="0"/>
              <a:t>Staff shortage</a:t>
            </a:r>
          </a:p>
        </p:txBody>
      </p:sp>
      <p:sp>
        <p:nvSpPr>
          <p:cNvPr id="47" name="Rectangle 44">
            <a:extLst>
              <a:ext uri="{FF2B5EF4-FFF2-40B4-BE49-F238E27FC236}">
                <a16:creationId xmlns:a16="http://schemas.microsoft.com/office/drawing/2014/main" id="{6D9AD803-5A80-CAAF-2CF8-2D61C486AFB5}"/>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8" name="Rectangle 67">
            <a:extLst>
              <a:ext uri="{FF2B5EF4-FFF2-40B4-BE49-F238E27FC236}">
                <a16:creationId xmlns:a16="http://schemas.microsoft.com/office/drawing/2014/main" id="{25B9B8BF-71DD-A335-E415-8D78CF9AD925}"/>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 name="TextBox 1">
            <a:extLst>
              <a:ext uri="{FF2B5EF4-FFF2-40B4-BE49-F238E27FC236}">
                <a16:creationId xmlns:a16="http://schemas.microsoft.com/office/drawing/2014/main" id="{1F89780F-DF63-CEE6-944B-5C722B030DFF}"/>
              </a:ext>
            </a:extLst>
          </p:cNvPr>
          <p:cNvSpPr txBox="1"/>
          <p:nvPr/>
        </p:nvSpPr>
        <p:spPr>
          <a:xfrm>
            <a:off x="368543" y="1840676"/>
            <a:ext cx="1317143" cy="938719"/>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Difficult language tests for overseas qualified nurses/healthcare providers</a:t>
            </a:r>
          </a:p>
        </p:txBody>
      </p:sp>
      <p:cxnSp>
        <p:nvCxnSpPr>
          <p:cNvPr id="4" name="Straight Arrow Connector 3">
            <a:extLst>
              <a:ext uri="{FF2B5EF4-FFF2-40B4-BE49-F238E27FC236}">
                <a16:creationId xmlns:a16="http://schemas.microsoft.com/office/drawing/2014/main" id="{BB50C519-40D3-68EE-0AFF-29F3387583C2}"/>
              </a:ext>
            </a:extLst>
          </p:cNvPr>
          <p:cNvCxnSpPr>
            <a:cxnSpLocks/>
          </p:cNvCxnSpPr>
          <p:nvPr/>
        </p:nvCxnSpPr>
        <p:spPr>
          <a:xfrm flipV="1">
            <a:off x="1852937" y="2174634"/>
            <a:ext cx="454820" cy="788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Frame 6">
            <a:extLst>
              <a:ext uri="{FF2B5EF4-FFF2-40B4-BE49-F238E27FC236}">
                <a16:creationId xmlns:a16="http://schemas.microsoft.com/office/drawing/2014/main" id="{15567A10-F493-0E33-CF4B-C58F3D20DB4F}"/>
              </a:ext>
            </a:extLst>
          </p:cNvPr>
          <p:cNvSpPr/>
          <p:nvPr/>
        </p:nvSpPr>
        <p:spPr>
          <a:xfrm>
            <a:off x="293952" y="1862932"/>
            <a:ext cx="1520234" cy="914400"/>
          </a:xfrm>
          <a:prstGeom prst="frame">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Box 7">
            <a:extLst>
              <a:ext uri="{FF2B5EF4-FFF2-40B4-BE49-F238E27FC236}">
                <a16:creationId xmlns:a16="http://schemas.microsoft.com/office/drawing/2014/main" id="{59030961-2273-9E76-F93B-EE077811D6E9}"/>
              </a:ext>
            </a:extLst>
          </p:cNvPr>
          <p:cNvSpPr txBox="1"/>
          <p:nvPr/>
        </p:nvSpPr>
        <p:spPr>
          <a:xfrm>
            <a:off x="4122237" y="1200196"/>
            <a:ext cx="1607236"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Aging population leads to more complicated care needs</a:t>
            </a:r>
          </a:p>
        </p:txBody>
      </p:sp>
      <p:cxnSp>
        <p:nvCxnSpPr>
          <p:cNvPr id="34" name="Straight Arrow Connector 33">
            <a:extLst>
              <a:ext uri="{FF2B5EF4-FFF2-40B4-BE49-F238E27FC236}">
                <a16:creationId xmlns:a16="http://schemas.microsoft.com/office/drawing/2014/main" id="{5EF7938A-D124-D322-EA74-CD5DB0E80B5F}"/>
              </a:ext>
            </a:extLst>
          </p:cNvPr>
          <p:cNvCxnSpPr>
            <a:cxnSpLocks/>
          </p:cNvCxnSpPr>
          <p:nvPr/>
        </p:nvCxnSpPr>
        <p:spPr>
          <a:xfrm>
            <a:off x="5801518" y="1444487"/>
            <a:ext cx="36098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0" name="Frame 49">
            <a:extLst>
              <a:ext uri="{FF2B5EF4-FFF2-40B4-BE49-F238E27FC236}">
                <a16:creationId xmlns:a16="http://schemas.microsoft.com/office/drawing/2014/main" id="{22B74A83-52B5-209B-6345-A2750E9EF6E6}"/>
              </a:ext>
            </a:extLst>
          </p:cNvPr>
          <p:cNvSpPr/>
          <p:nvPr/>
        </p:nvSpPr>
        <p:spPr>
          <a:xfrm>
            <a:off x="4150052" y="1180091"/>
            <a:ext cx="1651466" cy="640374"/>
          </a:xfrm>
          <a:prstGeom prst="frame">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95570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0FDD-E6A0-06E8-1F73-0AFB6CE8FC28}"/>
              </a:ext>
            </a:extLst>
          </p:cNvPr>
          <p:cNvSpPr>
            <a:spLocks noGrp="1"/>
          </p:cNvSpPr>
          <p:nvPr>
            <p:ph type="title"/>
          </p:nvPr>
        </p:nvSpPr>
        <p:spPr>
          <a:xfrm>
            <a:off x="491188" y="320040"/>
            <a:ext cx="8596668" cy="1320800"/>
          </a:xfrm>
        </p:spPr>
        <p:txBody>
          <a:bodyPr/>
          <a:lstStyle/>
          <a:p>
            <a:r>
              <a:rPr lang="en-US" dirty="0">
                <a:solidFill>
                  <a:schemeClr val="tx2"/>
                </a:solidFill>
                <a:latin typeface="Arial" panose="020B0604020202020204" pitchFamily="34" charset="0"/>
                <a:cs typeface="Arial" panose="020B0604020202020204" pitchFamily="34" charset="0"/>
              </a:rPr>
              <a:t>PMI</a:t>
            </a:r>
          </a:p>
        </p:txBody>
      </p:sp>
      <p:graphicFrame>
        <p:nvGraphicFramePr>
          <p:cNvPr id="4" name="Table 4">
            <a:extLst>
              <a:ext uri="{FF2B5EF4-FFF2-40B4-BE49-F238E27FC236}">
                <a16:creationId xmlns:a16="http://schemas.microsoft.com/office/drawing/2014/main" id="{09B57592-AF19-9FED-E5E8-157FC68DE73F}"/>
              </a:ext>
            </a:extLst>
          </p:cNvPr>
          <p:cNvGraphicFramePr>
            <a:graphicFrameLocks noGrp="1"/>
          </p:cNvGraphicFramePr>
          <p:nvPr>
            <p:extLst>
              <p:ext uri="{D42A27DB-BD31-4B8C-83A1-F6EECF244321}">
                <p14:modId xmlns:p14="http://schemas.microsoft.com/office/powerpoint/2010/main" val="2947084777"/>
              </p:ext>
            </p:extLst>
          </p:nvPr>
        </p:nvGraphicFramePr>
        <p:xfrm>
          <a:off x="491188" y="1000760"/>
          <a:ext cx="8853906" cy="609600"/>
        </p:xfrm>
        <a:graphic>
          <a:graphicData uri="http://schemas.openxmlformats.org/drawingml/2006/table">
            <a:tbl>
              <a:tblPr firstRow="1" bandRow="1">
                <a:tableStyleId>{5C22544A-7EE6-4342-B048-85BDC9FD1C3A}</a:tableStyleId>
              </a:tblPr>
              <a:tblGrid>
                <a:gridCol w="2916041">
                  <a:extLst>
                    <a:ext uri="{9D8B030D-6E8A-4147-A177-3AD203B41FA5}">
                      <a16:colId xmlns:a16="http://schemas.microsoft.com/office/drawing/2014/main" val="2467332237"/>
                    </a:ext>
                  </a:extLst>
                </a:gridCol>
                <a:gridCol w="3026228">
                  <a:extLst>
                    <a:ext uri="{9D8B030D-6E8A-4147-A177-3AD203B41FA5}">
                      <a16:colId xmlns:a16="http://schemas.microsoft.com/office/drawing/2014/main" val="3831995242"/>
                    </a:ext>
                  </a:extLst>
                </a:gridCol>
                <a:gridCol w="2911637">
                  <a:extLst>
                    <a:ext uri="{9D8B030D-6E8A-4147-A177-3AD203B41FA5}">
                      <a16:colId xmlns:a16="http://schemas.microsoft.com/office/drawing/2014/main" val="638208545"/>
                    </a:ext>
                  </a:extLst>
                </a:gridCol>
              </a:tblGrid>
              <a:tr h="185783">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600" dirty="0">
                          <a:solidFill>
                            <a:schemeClr val="tx1"/>
                          </a:solidFill>
                          <a:latin typeface="Arial" panose="020B0604020202020204" pitchFamily="34" charset="0"/>
                          <a:cs typeface="Arial" panose="020B0604020202020204" pitchFamily="34" charset="0"/>
                        </a:rPr>
                        <a:t>Plus</a:t>
                      </a:r>
                    </a:p>
                    <a:p>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600" dirty="0">
                          <a:solidFill>
                            <a:schemeClr val="tx1"/>
                          </a:solidFill>
                          <a:latin typeface="Arial" panose="020B0604020202020204" pitchFamily="34" charset="0"/>
                          <a:cs typeface="Arial" panose="020B0604020202020204" pitchFamily="34" charset="0"/>
                        </a:rPr>
                        <a:t>Minus</a:t>
                      </a:r>
                    </a:p>
                    <a:p>
                      <a:pPr algn="ctr"/>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600" dirty="0">
                          <a:solidFill>
                            <a:schemeClr val="tx1"/>
                          </a:solidFill>
                          <a:latin typeface="Arial" panose="020B0604020202020204" pitchFamily="34" charset="0"/>
                          <a:cs typeface="Arial" panose="020B0604020202020204" pitchFamily="34" charset="0"/>
                        </a:rPr>
                        <a:t>Interesting / implications</a:t>
                      </a:r>
                    </a:p>
                    <a:p>
                      <a:pPr algn="ctr"/>
                      <a:endParaRPr lang="en-US" dirty="0"/>
                    </a:p>
                  </a:txBody>
                  <a:tcPr/>
                </a:tc>
                <a:extLst>
                  <a:ext uri="{0D108BD9-81ED-4DB2-BD59-A6C34878D82A}">
                    <a16:rowId xmlns:a16="http://schemas.microsoft.com/office/drawing/2014/main" val="490699887"/>
                  </a:ext>
                </a:extLst>
              </a:tr>
            </a:tbl>
          </a:graphicData>
        </a:graphic>
      </p:graphicFrame>
      <p:graphicFrame>
        <p:nvGraphicFramePr>
          <p:cNvPr id="3" name="Table 4">
            <a:extLst>
              <a:ext uri="{FF2B5EF4-FFF2-40B4-BE49-F238E27FC236}">
                <a16:creationId xmlns:a16="http://schemas.microsoft.com/office/drawing/2014/main" id="{0CEE2AF8-2992-611B-1C92-C02E070DC40F}"/>
              </a:ext>
            </a:extLst>
          </p:cNvPr>
          <p:cNvGraphicFramePr>
            <a:graphicFrameLocks noGrp="1"/>
          </p:cNvGraphicFramePr>
          <p:nvPr>
            <p:extLst>
              <p:ext uri="{D42A27DB-BD31-4B8C-83A1-F6EECF244321}">
                <p14:modId xmlns:p14="http://schemas.microsoft.com/office/powerpoint/2010/main" val="770418991"/>
              </p:ext>
            </p:extLst>
          </p:nvPr>
        </p:nvGraphicFramePr>
        <p:xfrm>
          <a:off x="491188" y="1610360"/>
          <a:ext cx="8853906" cy="1598963"/>
        </p:xfrm>
        <a:graphic>
          <a:graphicData uri="http://schemas.openxmlformats.org/drawingml/2006/table">
            <a:tbl>
              <a:tblPr firstRow="1" bandRow="1">
                <a:tableStyleId>{5C22544A-7EE6-4342-B048-85BDC9FD1C3A}</a:tableStyleId>
              </a:tblPr>
              <a:tblGrid>
                <a:gridCol w="2951302">
                  <a:extLst>
                    <a:ext uri="{9D8B030D-6E8A-4147-A177-3AD203B41FA5}">
                      <a16:colId xmlns:a16="http://schemas.microsoft.com/office/drawing/2014/main" val="3272617435"/>
                    </a:ext>
                  </a:extLst>
                </a:gridCol>
                <a:gridCol w="2990967">
                  <a:extLst>
                    <a:ext uri="{9D8B030D-6E8A-4147-A177-3AD203B41FA5}">
                      <a16:colId xmlns:a16="http://schemas.microsoft.com/office/drawing/2014/main" val="1195196440"/>
                    </a:ext>
                  </a:extLst>
                </a:gridCol>
                <a:gridCol w="2911637">
                  <a:extLst>
                    <a:ext uri="{9D8B030D-6E8A-4147-A177-3AD203B41FA5}">
                      <a16:colId xmlns:a16="http://schemas.microsoft.com/office/drawing/2014/main" val="1653835996"/>
                    </a:ext>
                  </a:extLst>
                </a:gridCol>
              </a:tblGrid>
              <a:tr h="42763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schemeClr val="tx1"/>
                          </a:solidFill>
                          <a:latin typeface="Arial" panose="020B0604020202020204" pitchFamily="34" charset="0"/>
                          <a:cs typeface="Arial" panose="020B0604020202020204" pitchFamily="34" charset="0"/>
                        </a:rPr>
                        <a:t>High demand (+5)</a:t>
                      </a:r>
                    </a:p>
                    <a:p>
                      <a:endParaRPr lang="en-US" dirty="0">
                        <a:latin typeface="Arial" panose="020B0604020202020204" pitchFamily="34" charset="0"/>
                        <a:cs typeface="Arial" panose="020B0604020202020204" pitchFamily="34" charset="0"/>
                      </a:endParaRPr>
                    </a:p>
                  </a:txBody>
                  <a:tcPr/>
                </a:tc>
                <a:tc>
                  <a:txBody>
                    <a:bodyPr/>
                    <a:lstStyle/>
                    <a:p>
                      <a:r>
                        <a:rPr lang="en-US" sz="1600" dirty="0">
                          <a:solidFill>
                            <a:schemeClr val="tx1"/>
                          </a:solidFill>
                          <a:latin typeface="Arial" panose="020B0604020202020204" pitchFamily="34" charset="0"/>
                          <a:cs typeface="Arial" panose="020B0604020202020204" pitchFamily="34" charset="0"/>
                        </a:rPr>
                        <a:t>Long Hours (6)</a:t>
                      </a:r>
                    </a:p>
                  </a:txBody>
                  <a:tcPr/>
                </a:tc>
                <a:tc>
                  <a:txBody>
                    <a:bodyPr/>
                    <a:lstStyle/>
                    <a:p>
                      <a:r>
                        <a:rPr lang="en-US" sz="1600" dirty="0">
                          <a:solidFill>
                            <a:schemeClr val="tx1"/>
                          </a:solidFill>
                          <a:latin typeface="Arial" panose="020B0604020202020204" pitchFamily="34" charset="0"/>
                          <a:cs typeface="Arial" panose="020B0604020202020204" pitchFamily="34" charset="0"/>
                        </a:rPr>
                        <a:t>Overtime pay(+5)</a:t>
                      </a:r>
                    </a:p>
                  </a:txBody>
                  <a:tcPr/>
                </a:tc>
                <a:extLst>
                  <a:ext uri="{0D108BD9-81ED-4DB2-BD59-A6C34878D82A}">
                    <a16:rowId xmlns:a16="http://schemas.microsoft.com/office/drawing/2014/main" val="2348810599"/>
                  </a:ext>
                </a:extLst>
              </a:tr>
              <a:tr h="41024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latin typeface="Arial" panose="020B0604020202020204" pitchFamily="34" charset="0"/>
                          <a:cs typeface="Arial" panose="020B0604020202020204" pitchFamily="34" charset="0"/>
                        </a:rPr>
                        <a:t>Diverse opportunities </a:t>
                      </a:r>
                      <a:r>
                        <a:rPr lang="en-US" sz="1600" b="1" dirty="0">
                          <a:solidFill>
                            <a:schemeClr val="tx1"/>
                          </a:solidFill>
                          <a:latin typeface="Arial" panose="020B0604020202020204" pitchFamily="34" charset="0"/>
                          <a:cs typeface="Arial" panose="020B0604020202020204" pitchFamily="34" charset="0"/>
                        </a:rPr>
                        <a:t>(+5)</a:t>
                      </a:r>
                    </a:p>
                    <a:p>
                      <a:endParaRPr lang="en-US" sz="1600" b="1" dirty="0">
                        <a:latin typeface="Arial" panose="020B0604020202020204" pitchFamily="34" charset="0"/>
                        <a:cs typeface="Arial" panose="020B0604020202020204" pitchFamily="34" charset="0"/>
                      </a:endParaRPr>
                    </a:p>
                  </a:txBody>
                  <a:tcPr/>
                </a:tc>
                <a:tc>
                  <a:txBody>
                    <a:bodyPr/>
                    <a:lstStyle/>
                    <a:p>
                      <a:r>
                        <a:rPr lang="en-US" sz="1600" b="1" dirty="0">
                          <a:latin typeface="Arial" panose="020B0604020202020204" pitchFamily="34" charset="0"/>
                          <a:cs typeface="Arial" panose="020B0604020202020204" pitchFamily="34" charset="0"/>
                        </a:rPr>
                        <a:t>Physical demands (6)</a:t>
                      </a:r>
                    </a:p>
                  </a:txBody>
                  <a:tcPr/>
                </a:tc>
                <a:tc>
                  <a:txBody>
                    <a:bodyPr/>
                    <a:lstStyle/>
                    <a:p>
                      <a:r>
                        <a:rPr lang="en-US" sz="1600" b="1" dirty="0">
                          <a:latin typeface="Arial" panose="020B0604020202020204" pitchFamily="34" charset="0"/>
                          <a:cs typeface="Arial" panose="020B0604020202020204" pitchFamily="34" charset="0"/>
                        </a:rPr>
                        <a:t>work life balance (-3)</a:t>
                      </a:r>
                    </a:p>
                  </a:txBody>
                  <a:tcPr/>
                </a:tc>
                <a:extLst>
                  <a:ext uri="{0D108BD9-81ED-4DB2-BD59-A6C34878D82A}">
                    <a16:rowId xmlns:a16="http://schemas.microsoft.com/office/drawing/2014/main" val="1778181026"/>
                  </a:ext>
                </a:extLst>
              </a:tr>
              <a:tr h="410243">
                <a:tc>
                  <a:txBody>
                    <a:bodyPr/>
                    <a:lstStyle/>
                    <a:p>
                      <a:r>
                        <a:rPr lang="en-US" sz="1600" b="1" dirty="0">
                          <a:latin typeface="Arial" panose="020B0604020202020204" pitchFamily="34" charset="0"/>
                          <a:cs typeface="Arial" panose="020B0604020202020204" pitchFamily="34" charset="0"/>
                        </a:rPr>
                        <a:t>Flexible schedule (+4)</a:t>
                      </a:r>
                    </a:p>
                  </a:txBody>
                  <a:tcPr/>
                </a:tc>
                <a:tc>
                  <a:txBody>
                    <a:bodyPr/>
                    <a:lstStyle/>
                    <a:p>
                      <a:r>
                        <a:rPr lang="en-US" sz="1600" b="1" dirty="0">
                          <a:latin typeface="Arial" panose="020B0604020202020204" pitchFamily="34" charset="0"/>
                          <a:cs typeface="Arial" panose="020B0604020202020204" pitchFamily="34" charset="0"/>
                        </a:rPr>
                        <a:t>Stress (6)</a:t>
                      </a:r>
                    </a:p>
                  </a:txBody>
                  <a:tcPr/>
                </a:tc>
                <a:tc>
                  <a:txBody>
                    <a:bodyPr/>
                    <a:lstStyle/>
                    <a:p>
                      <a:r>
                        <a:rPr lang="en-US" sz="1600" b="1" dirty="0">
                          <a:latin typeface="Arial" panose="020B0604020202020204" pitchFamily="34" charset="0"/>
                          <a:cs typeface="Arial" panose="020B0604020202020204" pitchFamily="34" charset="0"/>
                        </a:rPr>
                        <a:t>nurse can be a doctor(+3)</a:t>
                      </a:r>
                    </a:p>
                  </a:txBody>
                  <a:tcPr/>
                </a:tc>
                <a:extLst>
                  <a:ext uri="{0D108BD9-81ED-4DB2-BD59-A6C34878D82A}">
                    <a16:rowId xmlns:a16="http://schemas.microsoft.com/office/drawing/2014/main" val="3886492124"/>
                  </a:ext>
                </a:extLst>
              </a:tr>
            </a:tbl>
          </a:graphicData>
        </a:graphic>
      </p:graphicFrame>
      <p:graphicFrame>
        <p:nvGraphicFramePr>
          <p:cNvPr id="5" name="Table 5">
            <a:extLst>
              <a:ext uri="{FF2B5EF4-FFF2-40B4-BE49-F238E27FC236}">
                <a16:creationId xmlns:a16="http://schemas.microsoft.com/office/drawing/2014/main" id="{B4563E92-398A-ABE6-70CD-2DDD91C976F1}"/>
              </a:ext>
            </a:extLst>
          </p:cNvPr>
          <p:cNvGraphicFramePr>
            <a:graphicFrameLocks noGrp="1"/>
          </p:cNvGraphicFramePr>
          <p:nvPr>
            <p:extLst>
              <p:ext uri="{D42A27DB-BD31-4B8C-83A1-F6EECF244321}">
                <p14:modId xmlns:p14="http://schemas.microsoft.com/office/powerpoint/2010/main" val="737910793"/>
              </p:ext>
            </p:extLst>
          </p:nvPr>
        </p:nvGraphicFramePr>
        <p:xfrm>
          <a:off x="491188" y="3265920"/>
          <a:ext cx="8853906" cy="1529080"/>
        </p:xfrm>
        <a:graphic>
          <a:graphicData uri="http://schemas.openxmlformats.org/drawingml/2006/table">
            <a:tbl>
              <a:tblPr firstRow="1" bandRow="1">
                <a:tableStyleId>{5C22544A-7EE6-4342-B048-85BDC9FD1C3A}</a:tableStyleId>
              </a:tblPr>
              <a:tblGrid>
                <a:gridCol w="2951302">
                  <a:extLst>
                    <a:ext uri="{9D8B030D-6E8A-4147-A177-3AD203B41FA5}">
                      <a16:colId xmlns:a16="http://schemas.microsoft.com/office/drawing/2014/main" val="1938702961"/>
                    </a:ext>
                  </a:extLst>
                </a:gridCol>
                <a:gridCol w="2951302">
                  <a:extLst>
                    <a:ext uri="{9D8B030D-6E8A-4147-A177-3AD203B41FA5}">
                      <a16:colId xmlns:a16="http://schemas.microsoft.com/office/drawing/2014/main" val="1418368386"/>
                    </a:ext>
                  </a:extLst>
                </a:gridCol>
                <a:gridCol w="2951302">
                  <a:extLst>
                    <a:ext uri="{9D8B030D-6E8A-4147-A177-3AD203B41FA5}">
                      <a16:colId xmlns:a16="http://schemas.microsoft.com/office/drawing/2014/main" val="2555307039"/>
                    </a:ext>
                  </a:extLst>
                </a:gridCol>
              </a:tblGrid>
              <a:tr h="370840">
                <a:tc>
                  <a:txBody>
                    <a:bodyPr/>
                    <a:lstStyle/>
                    <a:p>
                      <a:r>
                        <a:rPr lang="en-US" sz="1600" dirty="0">
                          <a:solidFill>
                            <a:schemeClr val="tx1"/>
                          </a:solidFill>
                          <a:latin typeface="Arial" panose="020B0604020202020204" pitchFamily="34" charset="0"/>
                          <a:cs typeface="Arial" panose="020B0604020202020204" pitchFamily="34" charset="0"/>
                        </a:rPr>
                        <a:t>trusted profession (+5)</a:t>
                      </a:r>
                    </a:p>
                  </a:txBody>
                  <a:tcPr/>
                </a:tc>
                <a:tc>
                  <a:txBody>
                    <a:bodyPr/>
                    <a:lstStyle/>
                    <a:p>
                      <a:r>
                        <a:rPr lang="en-US" sz="1600" dirty="0">
                          <a:solidFill>
                            <a:schemeClr val="tx1"/>
                          </a:solidFill>
                          <a:latin typeface="Arial" panose="020B0604020202020204" pitchFamily="34" charset="0"/>
                          <a:cs typeface="Arial" panose="020B0604020202020204" pitchFamily="34" charset="0"/>
                        </a:rPr>
                        <a:t>Emotional burnout (5)</a:t>
                      </a:r>
                    </a:p>
                  </a:txBody>
                  <a:tcPr/>
                </a:tc>
                <a:tc>
                  <a:txBody>
                    <a:bodyPr/>
                    <a:lstStyle/>
                    <a:p>
                      <a:r>
                        <a:rPr lang="en-US" sz="1600" dirty="0">
                          <a:solidFill>
                            <a:schemeClr val="tx1"/>
                          </a:solidFill>
                          <a:latin typeface="Arial" panose="020B0604020202020204" pitchFamily="34" charset="0"/>
                          <a:cs typeface="Arial" panose="020B0604020202020204" pitchFamily="34" charset="0"/>
                        </a:rPr>
                        <a:t>Different types of nurse specialties available(+5)</a:t>
                      </a:r>
                    </a:p>
                  </a:txBody>
                  <a:tcPr/>
                </a:tc>
                <a:extLst>
                  <a:ext uri="{0D108BD9-81ED-4DB2-BD59-A6C34878D82A}">
                    <a16:rowId xmlns:a16="http://schemas.microsoft.com/office/drawing/2014/main" val="350807038"/>
                  </a:ext>
                </a:extLst>
              </a:tr>
              <a:tr h="370840">
                <a:tc>
                  <a:txBody>
                    <a:bodyPr/>
                    <a:lstStyle/>
                    <a:p>
                      <a:r>
                        <a:rPr lang="en-US" sz="1600" b="1" dirty="0">
                          <a:latin typeface="Arial" panose="020B0604020202020204" pitchFamily="34" charset="0"/>
                          <a:cs typeface="Arial" panose="020B0604020202020204" pitchFamily="34" charset="0"/>
                        </a:rPr>
                        <a:t>Tuition fees for UK residents (+5) </a:t>
                      </a:r>
                    </a:p>
                  </a:txBody>
                  <a:tcPr/>
                </a:tc>
                <a:tc>
                  <a:txBody>
                    <a:bodyPr/>
                    <a:lstStyle/>
                    <a:p>
                      <a:r>
                        <a:rPr lang="en-US" sz="1600" b="1" dirty="0">
                          <a:latin typeface="Arial" panose="020B0604020202020204" pitchFamily="34" charset="0"/>
                          <a:cs typeface="Arial" panose="020B0604020202020204" pitchFamily="34" charset="0"/>
                        </a:rPr>
                        <a:t>difficult patients/conditions (6) </a:t>
                      </a:r>
                    </a:p>
                  </a:txBody>
                  <a:tcPr/>
                </a:tc>
                <a:tc>
                  <a:txBody>
                    <a:bodyPr/>
                    <a:lstStyle/>
                    <a:p>
                      <a:endParaRPr lang="en-US"/>
                    </a:p>
                  </a:txBody>
                  <a:tcPr/>
                </a:tc>
                <a:extLst>
                  <a:ext uri="{0D108BD9-81ED-4DB2-BD59-A6C34878D82A}">
                    <a16:rowId xmlns:a16="http://schemas.microsoft.com/office/drawing/2014/main" val="2767941861"/>
                  </a:ext>
                </a:extLst>
              </a:tr>
              <a:tr h="370840">
                <a:tc>
                  <a:txBody>
                    <a:bodyPr/>
                    <a:lstStyle/>
                    <a:p>
                      <a:endParaRPr lang="en-US" dirty="0"/>
                    </a:p>
                  </a:txBody>
                  <a:tcPr/>
                </a:tc>
                <a:tc>
                  <a:txBody>
                    <a:bodyPr/>
                    <a:lstStyle/>
                    <a:p>
                      <a:r>
                        <a:rPr lang="en-US" sz="1600" b="1" dirty="0">
                          <a:latin typeface="Arial" panose="020B0604020202020204" pitchFamily="34" charset="0"/>
                          <a:cs typeface="Arial" panose="020B0604020202020204" pitchFamily="34" charset="0"/>
                        </a:rPr>
                        <a:t>legal responsibility (6)</a:t>
                      </a:r>
                    </a:p>
                  </a:txBody>
                  <a:tcPr/>
                </a:tc>
                <a:tc>
                  <a:txBody>
                    <a:bodyPr/>
                    <a:lstStyle/>
                    <a:p>
                      <a:endParaRPr lang="en-US" dirty="0"/>
                    </a:p>
                  </a:txBody>
                  <a:tcPr/>
                </a:tc>
                <a:extLst>
                  <a:ext uri="{0D108BD9-81ED-4DB2-BD59-A6C34878D82A}">
                    <a16:rowId xmlns:a16="http://schemas.microsoft.com/office/drawing/2014/main" val="3820359174"/>
                  </a:ext>
                </a:extLst>
              </a:tr>
            </a:tbl>
          </a:graphicData>
        </a:graphic>
      </p:graphicFrame>
      <p:graphicFrame>
        <p:nvGraphicFramePr>
          <p:cNvPr id="6" name="Table 6">
            <a:extLst>
              <a:ext uri="{FF2B5EF4-FFF2-40B4-BE49-F238E27FC236}">
                <a16:creationId xmlns:a16="http://schemas.microsoft.com/office/drawing/2014/main" id="{0EDA5165-5AD9-2B85-7D3B-35EE6C79C7B7}"/>
              </a:ext>
            </a:extLst>
          </p:cNvPr>
          <p:cNvGraphicFramePr>
            <a:graphicFrameLocks noGrp="1"/>
          </p:cNvGraphicFramePr>
          <p:nvPr>
            <p:extLst>
              <p:ext uri="{D42A27DB-BD31-4B8C-83A1-F6EECF244321}">
                <p14:modId xmlns:p14="http://schemas.microsoft.com/office/powerpoint/2010/main" val="2207007438"/>
              </p:ext>
            </p:extLst>
          </p:nvPr>
        </p:nvGraphicFramePr>
        <p:xfrm>
          <a:off x="491188" y="4851597"/>
          <a:ext cx="8853906" cy="1107440"/>
        </p:xfrm>
        <a:graphic>
          <a:graphicData uri="http://schemas.openxmlformats.org/drawingml/2006/table">
            <a:tbl>
              <a:tblPr firstRow="1" bandRow="1">
                <a:tableStyleId>{5C22544A-7EE6-4342-B048-85BDC9FD1C3A}</a:tableStyleId>
              </a:tblPr>
              <a:tblGrid>
                <a:gridCol w="2951302">
                  <a:extLst>
                    <a:ext uri="{9D8B030D-6E8A-4147-A177-3AD203B41FA5}">
                      <a16:colId xmlns:a16="http://schemas.microsoft.com/office/drawing/2014/main" val="2596030094"/>
                    </a:ext>
                  </a:extLst>
                </a:gridCol>
                <a:gridCol w="2951302">
                  <a:extLst>
                    <a:ext uri="{9D8B030D-6E8A-4147-A177-3AD203B41FA5}">
                      <a16:colId xmlns:a16="http://schemas.microsoft.com/office/drawing/2014/main" val="1349782861"/>
                    </a:ext>
                  </a:extLst>
                </a:gridCol>
                <a:gridCol w="2951302">
                  <a:extLst>
                    <a:ext uri="{9D8B030D-6E8A-4147-A177-3AD203B41FA5}">
                      <a16:colId xmlns:a16="http://schemas.microsoft.com/office/drawing/2014/main" val="3377358380"/>
                    </a:ext>
                  </a:extLst>
                </a:gridCol>
              </a:tblGrid>
              <a:tr h="343357">
                <a:tc>
                  <a:txBody>
                    <a:bodyPr/>
                    <a:lstStyle/>
                    <a:p>
                      <a:endParaRPr lang="en-US" dirty="0"/>
                    </a:p>
                  </a:txBody>
                  <a:tcPr/>
                </a:tc>
                <a:tc>
                  <a:txBody>
                    <a:bodyPr/>
                    <a:lstStyle/>
                    <a:p>
                      <a:r>
                        <a:rPr lang="en-US" sz="1600" dirty="0">
                          <a:solidFill>
                            <a:schemeClr val="tx1"/>
                          </a:solidFill>
                          <a:latin typeface="Arial" panose="020B0604020202020204" pitchFamily="34" charset="0"/>
                          <a:cs typeface="Arial" panose="020B0604020202020204" pitchFamily="34" charset="0"/>
                        </a:rPr>
                        <a:t> Lengthy education path (4)</a:t>
                      </a:r>
                    </a:p>
                  </a:txBody>
                  <a:tcPr/>
                </a:tc>
                <a:tc>
                  <a:txBody>
                    <a:bodyPr/>
                    <a:lstStyle/>
                    <a:p>
                      <a:endParaRPr lang="en-US"/>
                    </a:p>
                  </a:txBody>
                  <a:tcPr/>
                </a:tc>
                <a:extLst>
                  <a:ext uri="{0D108BD9-81ED-4DB2-BD59-A6C34878D82A}">
                    <a16:rowId xmlns:a16="http://schemas.microsoft.com/office/drawing/2014/main" val="1943321721"/>
                  </a:ext>
                </a:extLst>
              </a:tr>
              <a:tr h="370840">
                <a:tc>
                  <a:txBody>
                    <a:bodyPr/>
                    <a:lstStyle/>
                    <a:p>
                      <a:endParaRPr lang="en-US" dirty="0"/>
                    </a:p>
                  </a:txBody>
                  <a:tcPr/>
                </a:tc>
                <a:tc>
                  <a:txBody>
                    <a:bodyPr/>
                    <a:lstStyle/>
                    <a:p>
                      <a:r>
                        <a:rPr lang="en-US" sz="1600" b="1" dirty="0">
                          <a:latin typeface="Arial" panose="020B0604020202020204" pitchFamily="34" charset="0"/>
                          <a:cs typeface="Arial" panose="020B0604020202020204" pitchFamily="34" charset="0"/>
                        </a:rPr>
                        <a:t>Virus exposure(6)</a:t>
                      </a:r>
                    </a:p>
                  </a:txBody>
                  <a:tcPr/>
                </a:tc>
                <a:tc>
                  <a:txBody>
                    <a:bodyPr/>
                    <a:lstStyle/>
                    <a:p>
                      <a:endParaRPr lang="en-US"/>
                    </a:p>
                  </a:txBody>
                  <a:tcPr/>
                </a:tc>
                <a:extLst>
                  <a:ext uri="{0D108BD9-81ED-4DB2-BD59-A6C34878D82A}">
                    <a16:rowId xmlns:a16="http://schemas.microsoft.com/office/drawing/2014/main" val="1417800154"/>
                  </a:ext>
                </a:extLst>
              </a:tr>
              <a:tr h="370840">
                <a:tc>
                  <a:txBody>
                    <a:bodyPr/>
                    <a:lstStyle/>
                    <a:p>
                      <a:pPr algn="ctr"/>
                      <a:r>
                        <a:rPr lang="en-US" sz="1600" b="1" dirty="0">
                          <a:latin typeface="Arial" panose="020B0604020202020204" pitchFamily="34" charset="0"/>
                          <a:cs typeface="Arial" panose="020B0604020202020204" pitchFamily="34" charset="0"/>
                        </a:rPr>
                        <a:t>Total=24</a:t>
                      </a:r>
                    </a:p>
                  </a:txBody>
                  <a:tcPr/>
                </a:tc>
                <a:tc>
                  <a:txBody>
                    <a:bodyPr/>
                    <a:lstStyle/>
                    <a:p>
                      <a:pPr algn="ctr"/>
                      <a:r>
                        <a:rPr lang="en-US" sz="1600" b="1" dirty="0">
                          <a:latin typeface="Arial" panose="020B0604020202020204" pitchFamily="34" charset="0"/>
                          <a:cs typeface="Arial" panose="020B0604020202020204" pitchFamily="34" charset="0"/>
                        </a:rPr>
                        <a:t>Total= -45</a:t>
                      </a:r>
                    </a:p>
                  </a:txBody>
                  <a:tcPr/>
                </a:tc>
                <a:tc>
                  <a:txBody>
                    <a:bodyPr/>
                    <a:lstStyle/>
                    <a:p>
                      <a:pPr algn="ctr"/>
                      <a:r>
                        <a:rPr lang="en-US" sz="1600" b="1" dirty="0">
                          <a:latin typeface="Arial" panose="020B0604020202020204" pitchFamily="34" charset="0"/>
                          <a:cs typeface="Arial" panose="020B0604020202020204" pitchFamily="34" charset="0"/>
                        </a:rPr>
                        <a:t>Total= 10</a:t>
                      </a:r>
                    </a:p>
                  </a:txBody>
                  <a:tcPr/>
                </a:tc>
                <a:extLst>
                  <a:ext uri="{0D108BD9-81ED-4DB2-BD59-A6C34878D82A}">
                    <a16:rowId xmlns:a16="http://schemas.microsoft.com/office/drawing/2014/main" val="3561287559"/>
                  </a:ext>
                </a:extLst>
              </a:tr>
            </a:tbl>
          </a:graphicData>
        </a:graphic>
      </p:graphicFrame>
    </p:spTree>
    <p:extLst>
      <p:ext uri="{BB962C8B-B14F-4D97-AF65-F5344CB8AC3E}">
        <p14:creationId xmlns:p14="http://schemas.microsoft.com/office/powerpoint/2010/main" val="4120697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0FDD-E6A0-06E8-1F73-0AFB6CE8FC28}"/>
              </a:ext>
            </a:extLst>
          </p:cNvPr>
          <p:cNvSpPr>
            <a:spLocks noGrp="1"/>
          </p:cNvSpPr>
          <p:nvPr>
            <p:ph type="title"/>
          </p:nvPr>
        </p:nvSpPr>
        <p:spPr/>
        <p:txBody>
          <a:bodyPr/>
          <a:lstStyle/>
          <a:p>
            <a:r>
              <a:rPr lang="en-GB" dirty="0">
                <a:solidFill>
                  <a:schemeClr val="tx2"/>
                </a:solidFill>
              </a:rPr>
              <a:t>Conclusion</a:t>
            </a:r>
            <a:endParaRPr lang="en-US" dirty="0">
              <a:solidFill>
                <a:schemeClr val="tx2"/>
              </a:solidFill>
            </a:endParaRPr>
          </a:p>
        </p:txBody>
      </p:sp>
      <p:sp>
        <p:nvSpPr>
          <p:cNvPr id="3" name="Content Placeholder 2">
            <a:extLst>
              <a:ext uri="{FF2B5EF4-FFF2-40B4-BE49-F238E27FC236}">
                <a16:creationId xmlns:a16="http://schemas.microsoft.com/office/drawing/2014/main" id="{B3C043A3-36AA-B73E-856F-2D5C291AB71D}"/>
              </a:ext>
            </a:extLst>
          </p:cNvPr>
          <p:cNvSpPr>
            <a:spLocks noGrp="1"/>
          </p:cNvSpPr>
          <p:nvPr>
            <p:ph idx="1"/>
          </p:nvPr>
        </p:nvSpPr>
        <p:spPr/>
        <p:txBody>
          <a:bodyPr>
            <a:normAutofit/>
          </a:bodyPr>
          <a:lstStyle/>
          <a:p>
            <a:r>
              <a:rPr lang="en-US" sz="1100" dirty="0">
                <a:latin typeface="Arial" panose="020B0604020202020204" pitchFamily="34" charset="0"/>
                <a:cs typeface="Arial" panose="020B0604020202020204" pitchFamily="34" charset="0"/>
              </a:rPr>
              <a:t>In terms of worker recruitment and retention, the public health sector is more unclear (</a:t>
            </a:r>
            <a:r>
              <a:rPr lang="en-US" sz="1100" dirty="0" err="1">
                <a:latin typeface="Arial" panose="020B0604020202020204" pitchFamily="34" charset="0"/>
                <a:cs typeface="Arial" panose="020B0604020202020204" pitchFamily="34" charset="0"/>
              </a:rPr>
              <a:t>Dalingwater</a:t>
            </a:r>
            <a:r>
              <a:rPr lang="en-US" sz="1100" dirty="0">
                <a:latin typeface="Arial" panose="020B0604020202020204" pitchFamily="34" charset="0"/>
                <a:cs typeface="Arial" panose="020B0604020202020204" pitchFamily="34" charset="0"/>
              </a:rPr>
              <a:t>, 2019). Even though the rules about how many skilled immigrants can work in the health sector have been changed, it is harder for EU citizens to work for the NHS in Britain after Brexit.</a:t>
            </a:r>
          </a:p>
          <a:p>
            <a:r>
              <a:rPr lang="en-US" sz="1100" dirty="0">
                <a:latin typeface="Arial" panose="020B0604020202020204" pitchFamily="34" charset="0"/>
                <a:cs typeface="Arial" panose="020B0604020202020204" pitchFamily="34" charset="0"/>
              </a:rPr>
              <a:t>The NHS feels the effects of this loss of workers because it is hard to keep workers when working conditions are getting worse.</a:t>
            </a:r>
          </a:p>
          <a:p>
            <a:r>
              <a:rPr lang="en-US" sz="1100" dirty="0">
                <a:latin typeface="Arial" panose="020B0604020202020204" pitchFamily="34" charset="0"/>
                <a:cs typeface="Arial" panose="020B0604020202020204" pitchFamily="34" charset="0"/>
              </a:rPr>
              <a:t>Numerous ideas have been suggested for how to solve this problem. Majority of them are meant to get more British people to work in the NHS. They are not extra steps to get people from other countries to work in the NHS.</a:t>
            </a:r>
          </a:p>
          <a:p>
            <a:r>
              <a:rPr lang="en-US" sz="1100" dirty="0">
                <a:latin typeface="Arial" panose="020B0604020202020204" pitchFamily="34" charset="0"/>
                <a:cs typeface="Arial" panose="020B0604020202020204" pitchFamily="34" charset="0"/>
              </a:rPr>
              <a:t>After Brexit, it will also be important in attracting both British and foreign workers to the NHS by making pay much higher.</a:t>
            </a:r>
          </a:p>
          <a:p>
            <a:r>
              <a:rPr lang="en-US" sz="1100" dirty="0">
                <a:latin typeface="Arial" panose="020B0604020202020204" pitchFamily="34" charset="0"/>
                <a:cs typeface="Arial" panose="020B0604020202020204" pitchFamily="34" charset="0"/>
              </a:rPr>
              <a:t>The NHS needs to be a more welcoming place for all the professionals who work there. It needs to change by giving nurses more power, getting rid of discrimination, giving everyone the same chances, paying for more training, and making sure everything is well-organized so that no one feels overworked. By doing so, the workforce will have a greater sense of appreciation, and staff retention will grow.</a:t>
            </a:r>
          </a:p>
        </p:txBody>
      </p:sp>
    </p:spTree>
    <p:extLst>
      <p:ext uri="{BB962C8B-B14F-4D97-AF65-F5344CB8AC3E}">
        <p14:creationId xmlns:p14="http://schemas.microsoft.com/office/powerpoint/2010/main" val="1460703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0FDD-E6A0-06E8-1F73-0AFB6CE8FC28}"/>
              </a:ext>
            </a:extLst>
          </p:cNvPr>
          <p:cNvSpPr>
            <a:spLocks noGrp="1"/>
          </p:cNvSpPr>
          <p:nvPr>
            <p:ph type="title"/>
          </p:nvPr>
        </p:nvSpPr>
        <p:spPr/>
        <p:txBody>
          <a:bodyPr/>
          <a:lstStyle/>
          <a:p>
            <a:r>
              <a:rPr lang="en-US" dirty="0">
                <a:solidFill>
                  <a:schemeClr val="tx2"/>
                </a:solidFill>
              </a:rPr>
              <a:t>Reference list</a:t>
            </a:r>
          </a:p>
        </p:txBody>
      </p:sp>
      <p:sp>
        <p:nvSpPr>
          <p:cNvPr id="3" name="Content Placeholder 2">
            <a:extLst>
              <a:ext uri="{FF2B5EF4-FFF2-40B4-BE49-F238E27FC236}">
                <a16:creationId xmlns:a16="http://schemas.microsoft.com/office/drawing/2014/main" id="{B3C043A3-36AA-B73E-856F-2D5C291AB71D}"/>
              </a:ext>
            </a:extLst>
          </p:cNvPr>
          <p:cNvSpPr>
            <a:spLocks noGrp="1"/>
          </p:cNvSpPr>
          <p:nvPr>
            <p:ph idx="1"/>
          </p:nvPr>
        </p:nvSpPr>
        <p:spPr>
          <a:xfrm>
            <a:off x="767645" y="1270000"/>
            <a:ext cx="8596668" cy="4799496"/>
          </a:xfrm>
        </p:spPr>
        <p:txBody>
          <a:bodyPr>
            <a:normAutofit lnSpcReduction="10000"/>
          </a:bodyPr>
          <a:lstStyle/>
          <a:p>
            <a:pPr>
              <a:lnSpc>
                <a:spcPct val="150000"/>
              </a:lnSpc>
            </a:pPr>
            <a:r>
              <a:rPr lang="en-GB" sz="1100" dirty="0" err="1">
                <a:solidFill>
                  <a:schemeClr val="tx2"/>
                </a:solidFill>
                <a:latin typeface="Arial" panose="020B0604020202020204" pitchFamily="34" charset="0"/>
                <a:cs typeface="Arial" panose="020B0604020202020204" pitchFamily="34" charset="0"/>
              </a:rPr>
              <a:t>Dalingwater</a:t>
            </a:r>
            <a:r>
              <a:rPr lang="en-GB" sz="1100" dirty="0">
                <a:solidFill>
                  <a:schemeClr val="tx2"/>
                </a:solidFill>
                <a:latin typeface="Arial" panose="020B0604020202020204" pitchFamily="34" charset="0"/>
                <a:cs typeface="Arial" panose="020B0604020202020204" pitchFamily="34" charset="0"/>
              </a:rPr>
              <a:t>, L. (2019) ‘</a:t>
            </a:r>
            <a:r>
              <a:rPr lang="en-GB" sz="1100" dirty="0">
                <a:latin typeface="Arial" panose="020B0604020202020204" pitchFamily="34" charset="0"/>
                <a:cs typeface="Arial" panose="020B0604020202020204" pitchFamily="34" charset="0"/>
              </a:rPr>
              <a:t>NHS staffing shortages and the Brexit effect’, </a:t>
            </a:r>
            <a:r>
              <a:rPr lang="en-GB" sz="1100" i="1" dirty="0" err="1">
                <a:latin typeface="Arial" panose="020B0604020202020204" pitchFamily="34" charset="0"/>
                <a:cs typeface="Arial" panose="020B0604020202020204" pitchFamily="34" charset="0"/>
              </a:rPr>
              <a:t>OpenEdition</a:t>
            </a:r>
            <a:r>
              <a:rPr lang="en-GB" sz="1100" i="1" dirty="0">
                <a:latin typeface="Arial" panose="020B0604020202020204" pitchFamily="34" charset="0"/>
                <a:cs typeface="Arial" panose="020B0604020202020204" pitchFamily="34" charset="0"/>
              </a:rPr>
              <a:t> Journals</a:t>
            </a:r>
            <a:r>
              <a:rPr lang="en-GB" sz="1100" dirty="0">
                <a:latin typeface="Arial" panose="020B0604020202020204" pitchFamily="34" charset="0"/>
                <a:cs typeface="Arial" panose="020B0604020202020204" pitchFamily="34" charset="0"/>
              </a:rPr>
              <a:t>, 24, pp. 67-86. Available at: </a:t>
            </a:r>
            <a:r>
              <a:rPr lang="en-GB" sz="1100" dirty="0">
                <a:latin typeface="Arial" panose="020B0604020202020204" pitchFamily="34" charset="0"/>
                <a:cs typeface="Arial" panose="020B0604020202020204" pitchFamily="34" charset="0"/>
                <a:hlinkClick r:id="rId2"/>
              </a:rPr>
              <a:t>https://doi.org/10.4000/osb.3216</a:t>
            </a:r>
            <a:r>
              <a:rPr lang="en-GB" sz="1100" dirty="0">
                <a:latin typeface="Arial" panose="020B0604020202020204" pitchFamily="34" charset="0"/>
                <a:cs typeface="Arial" panose="020B0604020202020204" pitchFamily="34" charset="0"/>
              </a:rPr>
              <a:t> (Accessed: 15 July 2022).</a:t>
            </a:r>
          </a:p>
          <a:p>
            <a:pPr>
              <a:lnSpc>
                <a:spcPct val="150000"/>
              </a:lnSpc>
            </a:pPr>
            <a:r>
              <a:rPr lang="en-GB" sz="1100" dirty="0">
                <a:latin typeface="Arial" panose="020B0604020202020204" pitchFamily="34" charset="0"/>
                <a:cs typeface="Arial" panose="020B0604020202020204" pitchFamily="34" charset="0"/>
              </a:rPr>
              <a:t>Davis, D and Pradeep, A (2021) ‘Harnessing the expertise’, </a:t>
            </a:r>
            <a:r>
              <a:rPr lang="en-GB" sz="1100" i="1" dirty="0">
                <a:latin typeface="Arial" panose="020B0604020202020204" pitchFamily="34" charset="0"/>
                <a:cs typeface="Arial" panose="020B0604020202020204" pitchFamily="34" charset="0"/>
              </a:rPr>
              <a:t>University of Salford</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http://usir.salford.ac.uk/id/eprint/60421/1/NMC%20version%20final.pdf</a:t>
            </a:r>
            <a:r>
              <a:rPr lang="en-GB" sz="1100" dirty="0">
                <a:latin typeface="Arial" panose="020B0604020202020204" pitchFamily="34" charset="0"/>
                <a:cs typeface="Arial" panose="020B0604020202020204" pitchFamily="34" charset="0"/>
              </a:rPr>
              <a:t> (Accessed: 15 July 2022).</a:t>
            </a:r>
          </a:p>
          <a:p>
            <a:pPr>
              <a:lnSpc>
                <a:spcPct val="150000"/>
              </a:lnSpc>
            </a:pPr>
            <a:r>
              <a:rPr lang="en-US" sz="1100" dirty="0">
                <a:solidFill>
                  <a:schemeClr val="tx2"/>
                </a:solidFill>
                <a:latin typeface="Arial" panose="020B0604020202020204" pitchFamily="34" charset="0"/>
                <a:cs typeface="Arial" panose="020B0604020202020204" pitchFamily="34" charset="0"/>
              </a:rPr>
              <a:t>Deakin, M. (2022) ‘</a:t>
            </a:r>
            <a:r>
              <a:rPr lang="en-GB" sz="1100" dirty="0">
                <a:solidFill>
                  <a:schemeClr val="tx2"/>
                </a:solidFill>
                <a:latin typeface="Arial" panose="020B0604020202020204" pitchFamily="34" charset="0"/>
                <a:cs typeface="Arial" panose="020B0604020202020204" pitchFamily="34" charset="0"/>
              </a:rPr>
              <a:t>NHS workforce shortages and staff burnout are taking a toll</a:t>
            </a:r>
            <a:r>
              <a:rPr lang="en-US" sz="1100" dirty="0">
                <a:solidFill>
                  <a:schemeClr val="tx2"/>
                </a:solidFill>
                <a:latin typeface="Arial" panose="020B0604020202020204" pitchFamily="34" charset="0"/>
                <a:cs typeface="Arial" panose="020B0604020202020204" pitchFamily="34" charset="0"/>
              </a:rPr>
              <a:t>’, </a:t>
            </a:r>
            <a:r>
              <a:rPr lang="en-US" sz="1100" i="1" dirty="0">
                <a:solidFill>
                  <a:schemeClr val="tx2"/>
                </a:solidFill>
                <a:latin typeface="Arial" panose="020B0604020202020204" pitchFamily="34" charset="0"/>
                <a:cs typeface="Arial" panose="020B0604020202020204" pitchFamily="34" charset="0"/>
              </a:rPr>
              <a:t>BMJ, </a:t>
            </a:r>
            <a:r>
              <a:rPr lang="en-US" sz="1100" dirty="0">
                <a:solidFill>
                  <a:schemeClr val="tx2"/>
                </a:solidFill>
                <a:latin typeface="Arial" panose="020B0604020202020204" pitchFamily="34" charset="0"/>
                <a:cs typeface="Arial" panose="020B0604020202020204" pitchFamily="34" charset="0"/>
              </a:rPr>
              <a:t>377. Available at: </a:t>
            </a:r>
            <a:r>
              <a:rPr lang="en-GB" sz="1100" dirty="0" err="1">
                <a:solidFill>
                  <a:schemeClr val="tx2"/>
                </a:solidFill>
                <a:latin typeface="Arial" panose="020B0604020202020204" pitchFamily="34" charset="0"/>
                <a:cs typeface="Arial" panose="020B0604020202020204" pitchFamily="34" charset="0"/>
              </a:rPr>
              <a:t>doi</a:t>
            </a:r>
            <a:r>
              <a:rPr lang="en-GB" sz="1100" dirty="0">
                <a:solidFill>
                  <a:schemeClr val="tx2"/>
                </a:solidFill>
                <a:latin typeface="Arial" panose="020B0604020202020204" pitchFamily="34" charset="0"/>
                <a:cs typeface="Arial" panose="020B0604020202020204" pitchFamily="34" charset="0"/>
              </a:rPr>
              <a:t>: </a:t>
            </a:r>
            <a:r>
              <a:rPr lang="en-GB" sz="1100" dirty="0">
                <a:solidFill>
                  <a:schemeClr val="tx2"/>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https://doi.org/10.1136/bmj.o945</a:t>
            </a:r>
            <a:r>
              <a:rPr lang="en-GB" sz="1100" dirty="0">
                <a:solidFill>
                  <a:schemeClr val="tx2"/>
                </a:solidFill>
                <a:latin typeface="Arial" panose="020B0604020202020204" pitchFamily="34" charset="0"/>
                <a:cs typeface="Arial" panose="020B0604020202020204" pitchFamily="34" charset="0"/>
              </a:rPr>
              <a:t> (Accessed: 10 July 2022).</a:t>
            </a:r>
          </a:p>
          <a:p>
            <a:pPr>
              <a:lnSpc>
                <a:spcPct val="150000"/>
              </a:lnSpc>
            </a:pPr>
            <a:r>
              <a:rPr lang="en-GB" sz="1100" dirty="0">
                <a:solidFill>
                  <a:schemeClr val="tx2"/>
                </a:solidFill>
                <a:latin typeface="Arial" panose="020B0604020202020204" pitchFamily="34" charset="0"/>
                <a:cs typeface="Arial" panose="020B0604020202020204" pitchFamily="34" charset="0"/>
              </a:rPr>
              <a:t>Fahy, N., Hervey, T., Dayan, M., et al, (2022) ‘Impact on the NHS and health of the UK's trade and cooperation relationship with the EU, and beyond’, </a:t>
            </a:r>
            <a:r>
              <a:rPr lang="en-GB" sz="1100" i="1" dirty="0">
                <a:solidFill>
                  <a:schemeClr val="tx2"/>
                </a:solidFill>
                <a:latin typeface="Arial" panose="020B0604020202020204" pitchFamily="34" charset="0"/>
                <a:cs typeface="Arial" panose="020B0604020202020204" pitchFamily="34" charset="0"/>
              </a:rPr>
              <a:t>Health Economics, Policy and Law</a:t>
            </a:r>
            <a:r>
              <a:rPr lang="en-GB" sz="1100" dirty="0">
                <a:solidFill>
                  <a:schemeClr val="tx2"/>
                </a:solidFill>
                <a:latin typeface="Arial" panose="020B0604020202020204" pitchFamily="34" charset="0"/>
                <a:cs typeface="Arial" panose="020B0604020202020204" pitchFamily="34" charset="0"/>
              </a:rPr>
              <a:t>, Cambridge University Press, pp. 1–26.</a:t>
            </a:r>
          </a:p>
          <a:p>
            <a:pPr>
              <a:lnSpc>
                <a:spcPct val="150000"/>
              </a:lnSpc>
            </a:pPr>
            <a:r>
              <a:rPr lang="en-GB" sz="1100" dirty="0" err="1">
                <a:solidFill>
                  <a:schemeClr val="tx2"/>
                </a:solidFill>
                <a:latin typeface="Arial" panose="020B0604020202020204" pitchFamily="34" charset="0"/>
                <a:cs typeface="Arial" panose="020B0604020202020204" pitchFamily="34" charset="0"/>
              </a:rPr>
              <a:t>Lampridis</a:t>
            </a:r>
            <a:r>
              <a:rPr lang="en-GB" sz="1100" dirty="0">
                <a:solidFill>
                  <a:schemeClr val="tx2"/>
                </a:solidFill>
                <a:latin typeface="Arial" panose="020B0604020202020204" pitchFamily="34" charset="0"/>
                <a:cs typeface="Arial" panose="020B0604020202020204" pitchFamily="34" charset="0"/>
              </a:rPr>
              <a:t> S, </a:t>
            </a:r>
            <a:r>
              <a:rPr lang="en-GB" sz="1100" dirty="0" err="1">
                <a:solidFill>
                  <a:schemeClr val="tx2"/>
                </a:solidFill>
                <a:latin typeface="Arial" panose="020B0604020202020204" pitchFamily="34" charset="0"/>
                <a:cs typeface="Arial" panose="020B0604020202020204" pitchFamily="34" charset="0"/>
              </a:rPr>
              <a:t>Billè</a:t>
            </a:r>
            <a:r>
              <a:rPr lang="en-GB" sz="1100" dirty="0">
                <a:solidFill>
                  <a:schemeClr val="tx2"/>
                </a:solidFill>
                <a:latin typeface="Arial" panose="020B0604020202020204" pitchFamily="34" charset="0"/>
                <a:cs typeface="Arial" panose="020B0604020202020204" pitchFamily="34" charset="0"/>
              </a:rPr>
              <a:t> A. (2022) ‘Challenges of Brexit for a medical fellowship in the United Kingdom’, </a:t>
            </a:r>
            <a:r>
              <a:rPr lang="en-GB" sz="1100" i="1" dirty="0">
                <a:solidFill>
                  <a:schemeClr val="tx2"/>
                </a:solidFill>
                <a:latin typeface="Arial" panose="020B0604020202020204" pitchFamily="34" charset="0"/>
                <a:cs typeface="Arial" panose="020B0604020202020204" pitchFamily="34" charset="0"/>
              </a:rPr>
              <a:t>AME Surgical Journal</a:t>
            </a:r>
            <a:r>
              <a:rPr lang="en-GB" sz="1100" dirty="0">
                <a:solidFill>
                  <a:schemeClr val="tx2"/>
                </a:solidFill>
                <a:latin typeface="Arial" panose="020B0604020202020204" pitchFamily="34" charset="0"/>
                <a:cs typeface="Arial" panose="020B0604020202020204" pitchFamily="34" charset="0"/>
              </a:rPr>
              <a:t>. Available at: DOI:</a:t>
            </a:r>
            <a:r>
              <a:rPr lang="en-GB" sz="1100" u="sng" dirty="0">
                <a:solidFill>
                  <a:schemeClr val="tx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10.21037/asj-22-3</a:t>
            </a:r>
            <a:r>
              <a:rPr lang="en-GB" sz="1100" u="sng" dirty="0">
                <a:solidFill>
                  <a:schemeClr val="tx2"/>
                </a:solidFill>
                <a:latin typeface="Arial" panose="020B0604020202020204" pitchFamily="34" charset="0"/>
                <a:cs typeface="Arial" panose="020B0604020202020204" pitchFamily="34" charset="0"/>
              </a:rPr>
              <a:t> (Accessed: 10 July 2022).</a:t>
            </a:r>
            <a:endParaRPr lang="en-GB" sz="1100" dirty="0">
              <a:solidFill>
                <a:schemeClr val="tx2"/>
              </a:solidFill>
              <a:latin typeface="Arial" panose="020B0604020202020204" pitchFamily="34" charset="0"/>
              <a:cs typeface="Arial" panose="020B0604020202020204" pitchFamily="34" charset="0"/>
            </a:endParaRPr>
          </a:p>
          <a:p>
            <a:pPr>
              <a:lnSpc>
                <a:spcPct val="150000"/>
              </a:lnSpc>
            </a:pPr>
            <a:r>
              <a:rPr lang="en-GB" sz="1100" dirty="0" err="1">
                <a:solidFill>
                  <a:schemeClr val="tx2"/>
                </a:solidFill>
                <a:latin typeface="Arial" panose="020B0604020202020204" pitchFamily="34" charset="0"/>
                <a:cs typeface="Arial" panose="020B0604020202020204" pitchFamily="34" charset="0"/>
              </a:rPr>
              <a:t>Messineo</a:t>
            </a:r>
            <a:r>
              <a:rPr lang="en-GB" sz="1100" dirty="0">
                <a:solidFill>
                  <a:schemeClr val="tx2"/>
                </a:solidFill>
                <a:latin typeface="Arial" panose="020B0604020202020204" pitchFamily="34" charset="0"/>
                <a:cs typeface="Arial" panose="020B0604020202020204" pitchFamily="34" charset="0"/>
              </a:rPr>
              <a:t>, R. J. (2022</a:t>
            </a:r>
            <a:r>
              <a:rPr lang="en-GB" sz="1100" i="1" dirty="0">
                <a:solidFill>
                  <a:schemeClr val="tx2"/>
                </a:solidFill>
                <a:latin typeface="Arial" panose="020B0604020202020204" pitchFamily="34" charset="0"/>
                <a:cs typeface="Arial" panose="020B0604020202020204" pitchFamily="34" charset="0"/>
              </a:rPr>
              <a:t>) What Goes Into A PEST Analysis For Healthcare? </a:t>
            </a:r>
            <a:r>
              <a:rPr lang="en-GB" sz="1100" dirty="0">
                <a:solidFill>
                  <a:schemeClr val="tx2"/>
                </a:solidFill>
                <a:latin typeface="Arial" panose="020B0604020202020204" pitchFamily="34" charset="0"/>
                <a:cs typeface="Arial" panose="020B0604020202020204" pitchFamily="34" charset="0"/>
              </a:rPr>
              <a:t>Available at: </a:t>
            </a:r>
            <a:r>
              <a:rPr lang="en-GB" sz="1100" dirty="0">
                <a:solidFill>
                  <a:schemeClr val="tx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https://www.clearpointstrategy.com/pest-analysis-healthcare/</a:t>
            </a:r>
            <a:r>
              <a:rPr lang="en-GB" sz="1100" dirty="0">
                <a:solidFill>
                  <a:schemeClr val="tx2"/>
                </a:solidFill>
                <a:latin typeface="Arial" panose="020B0604020202020204" pitchFamily="34" charset="0"/>
                <a:cs typeface="Arial" panose="020B0604020202020204" pitchFamily="34" charset="0"/>
              </a:rPr>
              <a:t> (Accessed: 10 July 2022).</a:t>
            </a:r>
          </a:p>
          <a:p>
            <a:pPr>
              <a:lnSpc>
                <a:spcPct val="150000"/>
              </a:lnSpc>
            </a:pPr>
            <a:r>
              <a:rPr lang="en-US" sz="1100" dirty="0" err="1">
                <a:solidFill>
                  <a:schemeClr val="tx2"/>
                </a:solidFill>
                <a:latin typeface="Arial" panose="020B0604020202020204" pitchFamily="34" charset="0"/>
                <a:cs typeface="Arial" panose="020B0604020202020204" pitchFamily="34" charset="0"/>
              </a:rPr>
              <a:t>TheKingsFund</a:t>
            </a:r>
            <a:r>
              <a:rPr lang="en-US" sz="1100" dirty="0">
                <a:solidFill>
                  <a:schemeClr val="tx2"/>
                </a:solidFill>
                <a:latin typeface="Arial" panose="020B0604020202020204" pitchFamily="34" charset="0"/>
                <a:cs typeface="Arial" panose="020B0604020202020204" pitchFamily="34" charset="0"/>
              </a:rPr>
              <a:t>, (2022) </a:t>
            </a:r>
            <a:r>
              <a:rPr lang="en-GB" sz="1100" i="1" dirty="0">
                <a:solidFill>
                  <a:schemeClr val="tx2"/>
                </a:solidFill>
                <a:latin typeface="Arial" panose="020B0604020202020204" pitchFamily="34" charset="0"/>
                <a:cs typeface="Arial" panose="020B0604020202020204" pitchFamily="34" charset="0"/>
              </a:rPr>
              <a:t>The NHS workforce in England is in crisis: urgent action is required to tackle a vicious cycle of shortages and increased pressures on staff, which has been exacerbated by the Covid-19 pandemic. </a:t>
            </a:r>
            <a:r>
              <a:rPr lang="en-GB" sz="1100" dirty="0">
                <a:solidFill>
                  <a:schemeClr val="tx2"/>
                </a:solidFill>
                <a:latin typeface="Arial" panose="020B0604020202020204" pitchFamily="34" charset="0"/>
                <a:cs typeface="Arial" panose="020B0604020202020204" pitchFamily="34" charset="0"/>
              </a:rPr>
              <a:t>Available at: </a:t>
            </a:r>
            <a:r>
              <a:rPr lang="en-GB" sz="1100" dirty="0">
                <a:solidFill>
                  <a:schemeClr val="tx2"/>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https://www.kingsfund.org.uk/projects/positions/nhs-workforce</a:t>
            </a:r>
            <a:r>
              <a:rPr lang="en-GB" sz="1100" dirty="0">
                <a:solidFill>
                  <a:schemeClr val="tx2"/>
                </a:solidFill>
                <a:latin typeface="Arial" panose="020B0604020202020204" pitchFamily="34" charset="0"/>
                <a:cs typeface="Arial" panose="020B0604020202020204" pitchFamily="34" charset="0"/>
              </a:rPr>
              <a:t> (Accessed: 10 July 2022).</a:t>
            </a:r>
          </a:p>
          <a:p>
            <a:pPr>
              <a:lnSpc>
                <a:spcPct val="150000"/>
              </a:lnSpc>
            </a:pPr>
            <a:r>
              <a:rPr lang="en-US" sz="1100" dirty="0">
                <a:solidFill>
                  <a:schemeClr val="tx2"/>
                </a:solidFill>
                <a:latin typeface="Arial" panose="020B0604020202020204" pitchFamily="34" charset="0"/>
                <a:cs typeface="Arial" panose="020B0604020202020204" pitchFamily="34" charset="0"/>
              </a:rPr>
              <a:t>Toth, F. (2010) ‘</a:t>
            </a:r>
            <a:r>
              <a:rPr lang="en-GB" sz="1100" dirty="0">
                <a:solidFill>
                  <a:schemeClr val="tx2"/>
                </a:solidFill>
                <a:latin typeface="Arial" panose="020B0604020202020204" pitchFamily="34" charset="0"/>
                <a:cs typeface="Arial" panose="020B0604020202020204" pitchFamily="34" charset="0"/>
              </a:rPr>
              <a:t>Healthcare policies over the last 20 years: Reforms and counter-reforms’, </a:t>
            </a:r>
            <a:r>
              <a:rPr lang="en-GB" sz="1100" i="1" dirty="0">
                <a:solidFill>
                  <a:schemeClr val="tx2"/>
                </a:solidFill>
                <a:latin typeface="Arial" panose="020B0604020202020204" pitchFamily="34" charset="0"/>
                <a:cs typeface="Arial" panose="020B0604020202020204" pitchFamily="34" charset="0"/>
              </a:rPr>
              <a:t>Health Policy</a:t>
            </a:r>
            <a:r>
              <a:rPr lang="en-GB" sz="1100" dirty="0">
                <a:solidFill>
                  <a:schemeClr val="tx2"/>
                </a:solidFill>
                <a:latin typeface="Arial" panose="020B0604020202020204" pitchFamily="34" charset="0"/>
                <a:cs typeface="Arial" panose="020B0604020202020204" pitchFamily="34" charset="0"/>
              </a:rPr>
              <a:t>, 95, pp. 82-89.</a:t>
            </a:r>
          </a:p>
          <a:p>
            <a:pPr>
              <a:lnSpc>
                <a:spcPct val="150000"/>
              </a:lnSpc>
            </a:pPr>
            <a:endParaRPr lang="en-GB" sz="1100" dirty="0">
              <a:solidFill>
                <a:schemeClr val="tx2"/>
              </a:solidFill>
              <a:latin typeface="Arial" panose="020B0604020202020204" pitchFamily="34" charset="0"/>
              <a:cs typeface="Arial" panose="020B0604020202020204" pitchFamily="34" charset="0"/>
            </a:endParaRPr>
          </a:p>
          <a:p>
            <a:pPr>
              <a:lnSpc>
                <a:spcPct val="150000"/>
              </a:lnSpc>
            </a:pPr>
            <a:endParaRPr lang="en-GB" sz="1100" dirty="0">
              <a:solidFill>
                <a:schemeClr val="tx2"/>
              </a:solidFill>
              <a:latin typeface="Arial" panose="020B0604020202020204" pitchFamily="34" charset="0"/>
              <a:cs typeface="Arial" panose="020B0604020202020204" pitchFamily="34" charset="0"/>
            </a:endParaRPr>
          </a:p>
          <a:p>
            <a:pPr>
              <a:lnSpc>
                <a:spcPct val="150000"/>
              </a:lnSpc>
            </a:pPr>
            <a:endParaRPr lang="en-GB" sz="11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574817"/>
      </p:ext>
    </p:extLst>
  </p:cSld>
  <p:clrMapOvr>
    <a:masterClrMapping/>
  </p:clrMapOvr>
</p:sld>
</file>

<file path=ppt/theme/theme1.xml><?xml version="1.0" encoding="utf-8"?>
<a:theme xmlns:a="http://schemas.openxmlformats.org/drawingml/2006/main" name="Facet">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{9B0D345A-647E-0740-A50F-598837E5145E}tf10001060_mac</Template>
  <TotalTime>8202</TotalTime>
  <Words>1060</Words>
  <Application>Microsoft Macintosh PowerPoint</Application>
  <PresentationFormat>Widescreen</PresentationFormat>
  <Paragraphs>104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 Task 1 – Presentation  BMSW 4004  Zahra Mohammad Nazari  Fawaz Abdala Yaslam 2113070  </vt:lpstr>
      <vt:lpstr>Introduction </vt:lpstr>
      <vt:lpstr>PESTLE </vt:lpstr>
      <vt:lpstr>PowerPoint Presentation</vt:lpstr>
      <vt:lpstr>PMI</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Task 1 – Presentation  BMSW 4004  Zahra Mohammed  Fawaz Yaslam 2113070  </dc:title>
  <dc:creator>Fawaz Yaslam (2113070)</dc:creator>
  <cp:lastModifiedBy>Fawaz Yaslam (2113070)</cp:lastModifiedBy>
  <cp:revision>6</cp:revision>
  <dcterms:created xsi:type="dcterms:W3CDTF">2022-07-07T09:18:19Z</dcterms:created>
  <dcterms:modified xsi:type="dcterms:W3CDTF">2022-07-16T20:54:18Z</dcterms:modified>
</cp:coreProperties>
</file>