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26"/>
  </p:notesMasterIdLst>
  <p:sldIdLst>
    <p:sldId id="257" r:id="rId5"/>
    <p:sldId id="801" r:id="rId6"/>
    <p:sldId id="643" r:id="rId7"/>
    <p:sldId id="648" r:id="rId8"/>
    <p:sldId id="758" r:id="rId9"/>
    <p:sldId id="271" r:id="rId10"/>
    <p:sldId id="759" r:id="rId11"/>
    <p:sldId id="273" r:id="rId12"/>
    <p:sldId id="785" r:id="rId13"/>
    <p:sldId id="786" r:id="rId14"/>
    <p:sldId id="787" r:id="rId15"/>
    <p:sldId id="788" r:id="rId16"/>
    <p:sldId id="789" r:id="rId17"/>
    <p:sldId id="767" r:id="rId18"/>
    <p:sldId id="762" r:id="rId19"/>
    <p:sldId id="806" r:id="rId20"/>
    <p:sldId id="803" r:id="rId21"/>
    <p:sldId id="804" r:id="rId22"/>
    <p:sldId id="805" r:id="rId23"/>
    <p:sldId id="279" r:id="rId24"/>
    <p:sldId id="77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19" autoAdjust="0"/>
  </p:normalViewPr>
  <p:slideViewPr>
    <p:cSldViewPr snapToGrid="0">
      <p:cViewPr varScale="1">
        <p:scale>
          <a:sx n="83" d="100"/>
          <a:sy n="83" d="100"/>
        </p:scale>
        <p:origin x="547"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08/06/2026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6/8/2026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6/8/2026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6/8/2026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6/8/2026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6/8/2026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6/8/2026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6/8/2026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6/8/2026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6/8/2026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6/8/2026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6/8/2026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6/8/2026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youtu.be/5hENFA3CJUY" TargetMode="External"/><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youtu.be/xcTtQ0hiHb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bbc.co.uk/news/articles/ckgxdn9lyd2o?app-referrer=deep-link"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bbc.co.uk/news/technology-67922296"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GB" dirty="0">
                <a:solidFill>
                  <a:srgbClr val="FFFFFF"/>
                </a:solidFill>
              </a:rPr>
              <a:t>Strategic and Agile Business Management</a:t>
            </a:r>
            <a:r>
              <a:rPr lang="en-GB" b="0" i="0" dirty="0">
                <a:solidFill>
                  <a:srgbClr val="FFFFFF"/>
                </a:solidFill>
                <a:effectLst/>
                <a:latin typeface="Arial" panose="020B0604020202020204" pitchFamily="34" charset="0"/>
              </a:rPr>
              <a:t>BMMB7027</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Daniela Hellyer</a:t>
            </a:r>
          </a:p>
          <a:p>
            <a:r>
              <a:rPr lang="en-US" dirty="0">
                <a:solidFill>
                  <a:srgbClr val="FFFFFF">
                    <a:alpha val="75000"/>
                  </a:srgbClr>
                </a:solidFill>
              </a:rPr>
              <a:t>June 2026</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4908884" y="4261282"/>
            <a:ext cx="6497053" cy="584775"/>
          </a:xfrm>
          <a:prstGeom prst="rect">
            <a:avLst/>
          </a:prstGeom>
          <a:noFill/>
        </p:spPr>
        <p:txBody>
          <a:bodyPr wrap="square" rtlCol="0">
            <a:spAutoFit/>
          </a:bodyPr>
          <a:lstStyle/>
          <a:p>
            <a:pPr algn="ctr"/>
            <a:r>
              <a:rPr lang="en-GB" sz="3200" b="1">
                <a:solidFill>
                  <a:srgbClr val="FFC000"/>
                </a:solidFill>
              </a:rPr>
              <a:t>Organisational Structure</a:t>
            </a:r>
            <a:endParaRPr lang="en-GB" sz="3200" b="1" dirty="0">
              <a:solidFill>
                <a:srgbClr val="FFC000"/>
              </a:solidFill>
            </a:endParaRP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This week we will focus 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10662081" cy="2862322"/>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Topics: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Welcome</a:t>
            </a: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Introduction to strategy</a:t>
            </a: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lang="en-GB" dirty="0">
                <a:solidFill>
                  <a:prstClr val="black"/>
                </a:solidFill>
                <a:latin typeface="Franklin Gothic Book" panose="020B0502020104020203"/>
              </a:rPr>
              <a:t>S</a:t>
            </a:r>
            <a:r>
              <a:rPr kumimoji="0" lang="en-GB" sz="1800" b="0" i="0" u="none" strike="noStrike" kern="1200" cap="none" spc="0" normalizeH="0" baseline="0" noProof="0" dirty="0" err="1">
                <a:ln>
                  <a:noFill/>
                </a:ln>
                <a:solidFill>
                  <a:prstClr val="black"/>
                </a:solidFill>
                <a:effectLst/>
                <a:uLnTx/>
                <a:uFillTx/>
                <a:latin typeface="Franklin Gothic Book" panose="020B0502020104020203"/>
                <a:ea typeface="+mn-ea"/>
                <a:cs typeface="+mn-cs"/>
              </a:rPr>
              <a:t>trategic</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 management</a:t>
            </a: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Strategic analysis</a:t>
            </a: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Competitive strategy</a:t>
            </a: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Strategic capabilities</a:t>
            </a: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lang="en-GB" dirty="0">
                <a:solidFill>
                  <a:prstClr val="black"/>
                </a:solidFill>
                <a:latin typeface="Franklin Gothic Book" panose="020B0502020104020203"/>
              </a:rPr>
              <a:t>Organisational structure</a:t>
            </a: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Rectangle: Rounded Corners 5">
            <a:extLst>
              <a:ext uri="{FF2B5EF4-FFF2-40B4-BE49-F238E27FC236}">
                <a16:creationId xmlns:a16="http://schemas.microsoft.com/office/drawing/2014/main" id="{F832EC1D-417E-F2D2-258A-AE9A0724B7E0}"/>
              </a:ext>
            </a:extLst>
          </p:cNvPr>
          <p:cNvSpPr/>
          <p:nvPr/>
        </p:nvSpPr>
        <p:spPr>
          <a:xfrm>
            <a:off x="438096" y="3740726"/>
            <a:ext cx="6917210" cy="249383"/>
          </a:xfrm>
          <a:prstGeom prst="round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257545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1507414"/>
            <a:ext cx="3742155" cy="3903332"/>
          </a:xfrm>
        </p:spPr>
        <p:txBody>
          <a:bodyPr anchor="t">
            <a:normAutofit/>
          </a:bodyPr>
          <a:lstStyle/>
          <a:p>
            <a:r>
              <a:rPr lang="en-GB" sz="4000" dirty="0">
                <a:solidFill>
                  <a:schemeClr val="tx1">
                    <a:lumMod val="85000"/>
                    <a:lumOff val="15000"/>
                  </a:schemeClr>
                </a:solidFill>
              </a:rPr>
              <a:t>The</a:t>
            </a:r>
            <a:br>
              <a:rPr lang="en-GB" sz="4000" dirty="0">
                <a:solidFill>
                  <a:schemeClr val="tx1">
                    <a:lumMod val="85000"/>
                    <a:lumOff val="15000"/>
                  </a:schemeClr>
                </a:solidFill>
              </a:rPr>
            </a:br>
            <a:r>
              <a:rPr lang="en-GB" sz="4000" dirty="0">
                <a:solidFill>
                  <a:schemeClr val="tx1">
                    <a:lumMod val="85000"/>
                    <a:lumOff val="15000"/>
                  </a:schemeClr>
                </a:solidFill>
              </a:rPr>
              <a:t>exploring</a:t>
            </a:r>
            <a:br>
              <a:rPr lang="en-GB" sz="4000" dirty="0">
                <a:solidFill>
                  <a:schemeClr val="tx1">
                    <a:lumMod val="85000"/>
                    <a:lumOff val="15000"/>
                  </a:schemeClr>
                </a:solidFill>
              </a:rPr>
            </a:br>
            <a:r>
              <a:rPr lang="en-GB" sz="4000" dirty="0">
                <a:solidFill>
                  <a:schemeClr val="tx1">
                    <a:lumMod val="85000"/>
                    <a:lumOff val="15000"/>
                  </a:schemeClr>
                </a:solidFill>
              </a:rPr>
              <a:t>Strategy framework</a:t>
            </a: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5951810"/>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pic>
        <p:nvPicPr>
          <p:cNvPr id="8" name="Picture 8">
            <a:extLst>
              <a:ext uri="{FF2B5EF4-FFF2-40B4-BE49-F238E27FC236}">
                <a16:creationId xmlns:a16="http://schemas.microsoft.com/office/drawing/2014/main" id="{A7369885-BE58-30BC-D21D-9821CCA30D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5537" y="655738"/>
            <a:ext cx="7383713" cy="5966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Footer Placeholder 1">
            <a:extLst>
              <a:ext uri="{FF2B5EF4-FFF2-40B4-BE49-F238E27FC236}">
                <a16:creationId xmlns:a16="http://schemas.microsoft.com/office/drawing/2014/main" id="{2BDB2100-F836-2AE9-5A45-4B8D8728FCED}"/>
              </a:ext>
            </a:extLst>
          </p:cNvPr>
          <p:cNvSpPr txBox="1">
            <a:spLocks/>
          </p:cNvSpPr>
          <p:nvPr/>
        </p:nvSpPr>
        <p:spPr>
          <a:xfrm>
            <a:off x="5255710" y="6543155"/>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10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Johnson, Whittington, Scholes, Angwin, </a:t>
            </a:r>
            <a:r>
              <a:rPr kumimoji="0" lang="en-GB" altLang="en-US" sz="1000" b="0" i="0" u="none" strike="noStrike" kern="1200" cap="all" spc="0" normalizeH="0" baseline="0" noProof="0" dirty="0" err="1">
                <a:ln>
                  <a:noFill/>
                </a:ln>
                <a:solidFill>
                  <a:prstClr val="black"/>
                </a:solidFill>
                <a:effectLst/>
                <a:uLnTx/>
                <a:uFillTx/>
                <a:latin typeface="Arial" panose="020B0604020202020204" pitchFamily="34" charset="0"/>
                <a:ea typeface="+mn-ea"/>
                <a:cs typeface="+mn-cs"/>
              </a:rPr>
              <a:t>Regner</a:t>
            </a:r>
            <a:r>
              <a:rPr kumimoji="0" lang="en-GB" altLang="en-US" sz="10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 (2017)</a:t>
            </a:r>
          </a:p>
        </p:txBody>
      </p:sp>
    </p:spTree>
    <p:extLst>
      <p:ext uri="{BB962C8B-B14F-4D97-AF65-F5344CB8AC3E}">
        <p14:creationId xmlns:p14="http://schemas.microsoft.com/office/powerpoint/2010/main" val="2169601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9FF0B-372E-AC37-0741-E9380D7DBC7E}"/>
              </a:ext>
            </a:extLst>
          </p:cNvPr>
          <p:cNvSpPr>
            <a:spLocks noGrp="1"/>
          </p:cNvSpPr>
          <p:nvPr>
            <p:ph type="title"/>
          </p:nvPr>
        </p:nvSpPr>
        <p:spPr>
          <a:xfrm>
            <a:off x="581191" y="702156"/>
            <a:ext cx="11352349" cy="1188720"/>
          </a:xfrm>
        </p:spPr>
        <p:txBody>
          <a:bodyPr/>
          <a:lstStyle/>
          <a:p>
            <a:r>
              <a:rPr lang="en-GB" dirty="0"/>
              <a:t>The strategy check list – fundamental questions in strategy</a:t>
            </a:r>
          </a:p>
        </p:txBody>
      </p:sp>
      <p:sp>
        <p:nvSpPr>
          <p:cNvPr id="4" name="Footer Placeholder 3">
            <a:extLst>
              <a:ext uri="{FF2B5EF4-FFF2-40B4-BE49-F238E27FC236}">
                <a16:creationId xmlns:a16="http://schemas.microsoft.com/office/drawing/2014/main" id="{BA970425-FF7F-6167-F90F-53800D492A50}"/>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E56ECED-45A5-0695-ECD9-7213A19ED02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7" name="Footer Placeholder 1">
            <a:extLst>
              <a:ext uri="{FF2B5EF4-FFF2-40B4-BE49-F238E27FC236}">
                <a16:creationId xmlns:a16="http://schemas.microsoft.com/office/drawing/2014/main" id="{32C2EA60-1744-6216-A204-FC47520A47CA}"/>
              </a:ext>
            </a:extLst>
          </p:cNvPr>
          <p:cNvSpPr txBox="1">
            <a:spLocks/>
          </p:cNvSpPr>
          <p:nvPr/>
        </p:nvSpPr>
        <p:spPr>
          <a:xfrm>
            <a:off x="2793247" y="6002432"/>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10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Johnson, Whittington, Scholes, Angwin, </a:t>
            </a:r>
            <a:r>
              <a:rPr kumimoji="0" lang="en-GB" altLang="en-US" sz="1000" b="0" i="0" u="none" strike="noStrike" kern="1200" cap="all" spc="0" normalizeH="0" baseline="0" noProof="0" dirty="0" err="1">
                <a:ln>
                  <a:noFill/>
                </a:ln>
                <a:solidFill>
                  <a:prstClr val="black"/>
                </a:solidFill>
                <a:effectLst/>
                <a:uLnTx/>
                <a:uFillTx/>
                <a:latin typeface="Arial" panose="020B0604020202020204" pitchFamily="34" charset="0"/>
                <a:ea typeface="+mn-ea"/>
                <a:cs typeface="+mn-cs"/>
              </a:rPr>
              <a:t>Regner</a:t>
            </a:r>
            <a:r>
              <a:rPr kumimoji="0" lang="en-GB" altLang="en-US" sz="10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 (2017)</a:t>
            </a:r>
          </a:p>
        </p:txBody>
      </p:sp>
      <p:pic>
        <p:nvPicPr>
          <p:cNvPr id="9" name="Picture 8">
            <a:extLst>
              <a:ext uri="{FF2B5EF4-FFF2-40B4-BE49-F238E27FC236}">
                <a16:creationId xmlns:a16="http://schemas.microsoft.com/office/drawing/2014/main" id="{985D9E96-F14E-1D0A-881F-BF656E0A73AE}"/>
              </a:ext>
            </a:extLst>
          </p:cNvPr>
          <p:cNvPicPr>
            <a:picLocks noChangeAspect="1"/>
          </p:cNvPicPr>
          <p:nvPr/>
        </p:nvPicPr>
        <p:blipFill>
          <a:blip r:embed="rId2"/>
          <a:stretch>
            <a:fillRect/>
          </a:stretch>
        </p:blipFill>
        <p:spPr>
          <a:xfrm>
            <a:off x="285194" y="2237874"/>
            <a:ext cx="11748946" cy="3317349"/>
          </a:xfrm>
          <a:prstGeom prst="rect">
            <a:avLst/>
          </a:prstGeom>
        </p:spPr>
      </p:pic>
    </p:spTree>
    <p:extLst>
      <p:ext uri="{BB962C8B-B14F-4D97-AF65-F5344CB8AC3E}">
        <p14:creationId xmlns:p14="http://schemas.microsoft.com/office/powerpoint/2010/main" val="2800001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business structure</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9186"/>
            <a:ext cx="10662081" cy="923330"/>
          </a:xfrm>
          <a:prstGeom prst="rect">
            <a:avLst/>
          </a:prstGeom>
          <a:noFill/>
        </p:spPr>
        <p:txBody>
          <a:bodyPr wrap="square" rtlCol="0">
            <a:spAutoFit/>
          </a:bodyPr>
          <a:lstStyle/>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There are two parts to Business Structure: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TextBox 5">
            <a:extLst>
              <a:ext uri="{FF2B5EF4-FFF2-40B4-BE49-F238E27FC236}">
                <a16:creationId xmlns:a16="http://schemas.microsoft.com/office/drawing/2014/main" id="{C6F81198-89C5-105F-F2D2-8663BE59B669}"/>
              </a:ext>
            </a:extLst>
          </p:cNvPr>
          <p:cNvSpPr txBox="1"/>
          <p:nvPr/>
        </p:nvSpPr>
        <p:spPr>
          <a:xfrm>
            <a:off x="1101845" y="2695354"/>
            <a:ext cx="6109082" cy="923330"/>
          </a:xfrm>
          <a:prstGeom prst="rect">
            <a:avLst/>
          </a:prstGeom>
          <a:noFill/>
        </p:spPr>
        <p:txBody>
          <a:bodyPr wrap="square" rtlCol="0">
            <a:spAutoFit/>
          </a:bodyPr>
          <a:lstStyle/>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solidFill>
                  <a:srgbClr val="0070C0"/>
                </a:solidFill>
                <a:latin typeface="Franklin Gothic Book" panose="020B0502020104020203"/>
              </a:rPr>
              <a:t>O</a:t>
            </a:r>
            <a:r>
              <a:rPr kumimoji="0" lang="en-GB" sz="1800" b="1" i="0" u="none" strike="noStrike" kern="1200" cap="none" spc="0" normalizeH="0" baseline="0" noProof="0" dirty="0" err="1">
                <a:ln>
                  <a:noFill/>
                </a:ln>
                <a:solidFill>
                  <a:srgbClr val="0070C0"/>
                </a:solidFill>
                <a:effectLst/>
                <a:uLnTx/>
                <a:uFillTx/>
                <a:latin typeface="Franklin Gothic Book" panose="020B0502020104020203"/>
                <a:ea typeface="+mn-ea"/>
                <a:cs typeface="+mn-cs"/>
              </a:rPr>
              <a:t>rganisational</a:t>
            </a: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 </a:t>
            </a:r>
            <a:r>
              <a:rPr lang="en-GB" b="1" dirty="0">
                <a:solidFill>
                  <a:srgbClr val="0070C0"/>
                </a:solidFill>
                <a:latin typeface="Franklin Gothic Book" panose="020B0502020104020203"/>
              </a:rPr>
              <a:t>S</a:t>
            </a:r>
            <a:r>
              <a:rPr kumimoji="0" lang="en-GB" sz="1800" b="1" i="0" u="none" strike="noStrike" kern="1200" cap="none" spc="0" normalizeH="0" baseline="0" noProof="0" dirty="0" err="1">
                <a:ln>
                  <a:noFill/>
                </a:ln>
                <a:solidFill>
                  <a:srgbClr val="0070C0"/>
                </a:solidFill>
                <a:effectLst/>
                <a:uLnTx/>
                <a:uFillTx/>
                <a:latin typeface="Franklin Gothic Book" panose="020B0502020104020203"/>
                <a:ea typeface="+mn-ea"/>
                <a:cs typeface="+mn-cs"/>
              </a:rPr>
              <a:t>tructure</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t>
            </a:r>
          </a:p>
          <a:p>
            <a:pPr marL="742950" lvl="1" indent="-285750">
              <a:buFont typeface="Arial" panose="020B0604020202020204" pitchFamily="34" charset="0"/>
              <a:buChar char="•"/>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team structures and human resources</a:t>
            </a:r>
          </a:p>
        </p:txBody>
      </p:sp>
      <p:sp>
        <p:nvSpPr>
          <p:cNvPr id="7" name="TextBox 6">
            <a:extLst>
              <a:ext uri="{FF2B5EF4-FFF2-40B4-BE49-F238E27FC236}">
                <a16:creationId xmlns:a16="http://schemas.microsoft.com/office/drawing/2014/main" id="{CC0817D6-8C90-3CB5-0C94-31899A5D0E94}"/>
              </a:ext>
            </a:extLst>
          </p:cNvPr>
          <p:cNvSpPr txBox="1"/>
          <p:nvPr/>
        </p:nvSpPr>
        <p:spPr>
          <a:xfrm>
            <a:off x="1101845" y="4031577"/>
            <a:ext cx="5924597" cy="923330"/>
          </a:xfrm>
          <a:prstGeom prst="rect">
            <a:avLst/>
          </a:prstGeom>
          <a:noFill/>
        </p:spPr>
        <p:txBody>
          <a:bodyPr wrap="square" rtlCol="0">
            <a:spAutoFit/>
          </a:bodyPr>
          <a:lstStyle/>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Operational </a:t>
            </a:r>
            <a:r>
              <a:rPr lang="en-GB" b="1" dirty="0">
                <a:solidFill>
                  <a:srgbClr val="0070C0"/>
                </a:solidFill>
                <a:latin typeface="Franklin Gothic Book" panose="020B0502020104020203"/>
              </a:rPr>
              <a:t>S</a:t>
            </a:r>
            <a:r>
              <a:rPr kumimoji="0" lang="en-GB" sz="1800" b="1" i="0" u="none" strike="noStrike" kern="1200" cap="none" spc="0" normalizeH="0" baseline="0" noProof="0" dirty="0" err="1">
                <a:ln>
                  <a:noFill/>
                </a:ln>
                <a:solidFill>
                  <a:srgbClr val="0070C0"/>
                </a:solidFill>
                <a:effectLst/>
                <a:uLnTx/>
                <a:uFillTx/>
                <a:latin typeface="Franklin Gothic Book" panose="020B0502020104020203"/>
                <a:ea typeface="+mn-ea"/>
                <a:cs typeface="+mn-cs"/>
              </a:rPr>
              <a:t>tructure</a:t>
            </a: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a:t>
            </a:r>
          </a:p>
          <a:p>
            <a:pPr marL="742950" lvl="1" indent="-285750">
              <a:buFont typeface="Arial" panose="020B0604020202020204" pitchFamily="34" charset="0"/>
              <a:buChar char="•"/>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company’s processes, mainly focussed on output</a:t>
            </a:r>
          </a:p>
        </p:txBody>
      </p:sp>
      <p:pic>
        <p:nvPicPr>
          <p:cNvPr id="9" name="Picture 8" descr="Matchsticks dropped on the table">
            <a:extLst>
              <a:ext uri="{FF2B5EF4-FFF2-40B4-BE49-F238E27FC236}">
                <a16:creationId xmlns:a16="http://schemas.microsoft.com/office/drawing/2014/main" id="{429FB88E-5C35-4D5A-FF80-07D96C7054B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154780" y="2625433"/>
            <a:ext cx="3856872" cy="2329474"/>
          </a:xfrm>
          <a:prstGeom prst="rect">
            <a:avLst/>
          </a:prstGeom>
        </p:spPr>
      </p:pic>
    </p:spTree>
    <p:extLst>
      <p:ext uri="{BB962C8B-B14F-4D97-AF65-F5344CB8AC3E}">
        <p14:creationId xmlns:p14="http://schemas.microsoft.com/office/powerpoint/2010/main" val="2059389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Organisational structure</a:t>
            </a:r>
          </a:p>
        </p:txBody>
      </p:sp>
      <p:sp>
        <p:nvSpPr>
          <p:cNvPr id="19" name="Rectangle 18">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One in a crowd">
            <a:extLst>
              <a:ext uri="{FF2B5EF4-FFF2-40B4-BE49-F238E27FC236}">
                <a16:creationId xmlns:a16="http://schemas.microsoft.com/office/drawing/2014/main" id="{AD397D2C-7AC8-D678-85EC-E47DCF7E5DC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2"/>
          <a:stretch/>
        </p:blipFill>
        <p:spPr>
          <a:xfrm>
            <a:off x="611392" y="2347105"/>
            <a:ext cx="5074920" cy="3712464"/>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6340830" y="2340864"/>
            <a:ext cx="5269977" cy="3634486"/>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dirty="0">
                <a:ln>
                  <a:noFill/>
                </a:ln>
                <a:solidFill>
                  <a:schemeClr val="tx1">
                    <a:lumMod val="75000"/>
                    <a:lumOff val="25000"/>
                  </a:schemeClr>
                </a:solidFill>
                <a:effectLst/>
                <a:uLnTx/>
                <a:uFillTx/>
              </a:rPr>
              <a:t>Organisation’s structure</a:t>
            </a:r>
            <a:r>
              <a:rPr kumimoji="0" lang="en-US" b="0" i="0" u="none" strike="noStrike" cap="none" spc="0" normalizeH="0" baseline="0" noProof="0" dirty="0">
                <a:ln>
                  <a:noFill/>
                </a:ln>
                <a:solidFill>
                  <a:schemeClr val="tx1">
                    <a:lumMod val="75000"/>
                    <a:lumOff val="25000"/>
                  </a:schemeClr>
                </a:solidFill>
                <a:effectLst/>
                <a:uLnTx/>
                <a:uFillTx/>
              </a:rPr>
              <a:t>:</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1">
                    <a:lumMod val="75000"/>
                    <a:lumOff val="25000"/>
                  </a:schemeClr>
                </a:solidFill>
                <a:effectLst/>
                <a:uLnTx/>
                <a:uFillTx/>
              </a:rPr>
              <a:t>Organisation of various assets, employees and locations to deliver its product/servicer offering</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1">
                    <a:lumMod val="75000"/>
                    <a:lumOff val="25000"/>
                  </a:schemeClr>
                </a:solidFill>
                <a:effectLst/>
                <a:uLnTx/>
                <a:uFillTx/>
              </a:rPr>
              <a:t>Key building block of corporate design</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1">
                    <a:lumMod val="75000"/>
                    <a:lumOff val="25000"/>
                  </a:schemeClr>
                </a:solidFill>
                <a:effectLst/>
                <a:uLnTx/>
                <a:uFillTx/>
              </a:rPr>
              <a:t>Divides up tasks and duties</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1">
                    <a:lumMod val="75000"/>
                    <a:lumOff val="25000"/>
                  </a:schemeClr>
                </a:solidFill>
                <a:effectLst/>
                <a:uLnTx/>
                <a:uFillTx/>
              </a:rPr>
              <a:t>Can consist of organisational hierarchy, reporting structures and communication channels</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dirty="0">
                <a:solidFill>
                  <a:schemeClr val="tx1">
                    <a:lumMod val="75000"/>
                    <a:lumOff val="25000"/>
                  </a:schemeClr>
                </a:solidFill>
              </a:rPr>
              <a:t>Best illustrated by </a:t>
            </a:r>
            <a:r>
              <a:rPr lang="en-US" dirty="0" err="1">
                <a:solidFill>
                  <a:schemeClr val="tx1">
                    <a:lumMod val="75000"/>
                    <a:lumOff val="25000"/>
                  </a:schemeClr>
                </a:solidFill>
              </a:rPr>
              <a:t>organisational</a:t>
            </a:r>
            <a:r>
              <a:rPr lang="en-US" dirty="0">
                <a:solidFill>
                  <a:schemeClr val="tx1">
                    <a:lumMod val="75000"/>
                    <a:lumOff val="25000"/>
                  </a:schemeClr>
                </a:solidFill>
              </a:rPr>
              <a:t> charts</a:t>
            </a:r>
            <a:endParaRPr kumimoji="0" lang="en-US" b="0" i="0" u="none" strike="noStrike" cap="none" spc="0" normalizeH="0" baseline="0" noProof="0" dirty="0">
              <a:ln>
                <a:noFill/>
              </a:ln>
              <a:solidFill>
                <a:schemeClr val="tx1">
                  <a:lumMod val="75000"/>
                  <a:lumOff val="25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CCA074"/>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CCA074"/>
                </a:solidFill>
                <a:effectLst/>
                <a:uLnTx/>
                <a:uFillTx/>
              </a:rPr>
              <a:pPr marR="0" lvl="0" indent="0" defTabSz="457200" fontAlgn="auto">
                <a:spcBef>
                  <a:spcPts val="0"/>
                </a:spcBef>
                <a:spcAft>
                  <a:spcPts val="600"/>
                </a:spcAft>
                <a:buClrTx/>
                <a:buSzTx/>
                <a:buFontTx/>
                <a:buNone/>
                <a:tabLst/>
                <a:defRPr/>
              </a:pPr>
              <a:t>6</a:t>
            </a:fld>
            <a:endParaRPr kumimoji="0" lang="en-US" b="0" i="0" u="none" strike="noStrike" cap="none" spc="0" normalizeH="0" baseline="0" noProof="0">
              <a:ln>
                <a:noFill/>
              </a:ln>
              <a:solidFill>
                <a:srgbClr val="CCA074"/>
              </a:solidFill>
              <a:effectLst/>
              <a:uLnTx/>
              <a:uFillTx/>
            </a:endParaRPr>
          </a:p>
        </p:txBody>
      </p:sp>
    </p:spTree>
    <p:extLst>
      <p:ext uri="{BB962C8B-B14F-4D97-AF65-F5344CB8AC3E}">
        <p14:creationId xmlns:p14="http://schemas.microsoft.com/office/powerpoint/2010/main" val="4138382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1115184"/>
          </a:xfrm>
        </p:spPr>
        <p:txBody>
          <a:bodyPr/>
          <a:lstStyle/>
          <a:p>
            <a:r>
              <a:rPr lang="en-GB" dirty="0"/>
              <a:t>Organisational structure has four key elements</a:t>
            </a:r>
          </a:p>
        </p:txBody>
      </p:sp>
      <p:sp>
        <p:nvSpPr>
          <p:cNvPr id="3" name="TextBox 2">
            <a:extLst>
              <a:ext uri="{FF2B5EF4-FFF2-40B4-BE49-F238E27FC236}">
                <a16:creationId xmlns:a16="http://schemas.microsoft.com/office/drawing/2014/main" id="{1A63A293-6A4B-481D-8960-BE437C3CF946}"/>
              </a:ext>
            </a:extLst>
          </p:cNvPr>
          <p:cNvSpPr txBox="1"/>
          <p:nvPr/>
        </p:nvSpPr>
        <p:spPr>
          <a:xfrm>
            <a:off x="347866" y="2104659"/>
            <a:ext cx="6421904" cy="369332"/>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There are four key elements of organisational structure: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D9B40198-DDA5-43F1-AA3E-F8813E57641E}"/>
              </a:ext>
            </a:extLst>
          </p:cNvPr>
          <p:cNvGraphicFramePr>
            <a:graphicFrameLocks noGrp="1"/>
          </p:cNvGraphicFramePr>
          <p:nvPr>
            <p:extLst>
              <p:ext uri="{D42A27DB-BD31-4B8C-83A1-F6EECF244321}">
                <p14:modId xmlns:p14="http://schemas.microsoft.com/office/powerpoint/2010/main" val="791459652"/>
              </p:ext>
            </p:extLst>
          </p:nvPr>
        </p:nvGraphicFramePr>
        <p:xfrm>
          <a:off x="399435" y="2942691"/>
          <a:ext cx="6089598" cy="3048000"/>
        </p:xfrm>
        <a:graphic>
          <a:graphicData uri="http://schemas.openxmlformats.org/drawingml/2006/table">
            <a:tbl>
              <a:tblPr firstRow="1" bandRow="1">
                <a:tableStyleId>{5940675A-B579-460E-94D1-54222C63F5DA}</a:tableStyleId>
              </a:tblPr>
              <a:tblGrid>
                <a:gridCol w="1661976">
                  <a:extLst>
                    <a:ext uri="{9D8B030D-6E8A-4147-A177-3AD203B41FA5}">
                      <a16:colId xmlns:a16="http://schemas.microsoft.com/office/drawing/2014/main" val="2408847184"/>
                    </a:ext>
                  </a:extLst>
                </a:gridCol>
                <a:gridCol w="4427622">
                  <a:extLst>
                    <a:ext uri="{9D8B030D-6E8A-4147-A177-3AD203B41FA5}">
                      <a16:colId xmlns:a16="http://schemas.microsoft.com/office/drawing/2014/main" val="1702356263"/>
                    </a:ext>
                  </a:extLst>
                </a:gridCol>
              </a:tblGrid>
              <a:tr h="370840">
                <a:tc>
                  <a:txBody>
                    <a:bodyPr/>
                    <a:lstStyle/>
                    <a:p>
                      <a:r>
                        <a:rPr lang="en-GB" b="1" dirty="0">
                          <a:solidFill>
                            <a:srgbClr val="0070C0"/>
                          </a:solidFill>
                        </a:rPr>
                        <a:t>Specialisation</a:t>
                      </a:r>
                    </a:p>
                  </a:txBody>
                  <a:tcPr/>
                </a:tc>
                <a:tc>
                  <a:txBody>
                    <a:bodyPr/>
                    <a:lstStyle/>
                    <a:p>
                      <a:pPr marL="285750" indent="-285750">
                        <a:buFont typeface="Arial" panose="020B0604020202020204" pitchFamily="34" charset="0"/>
                        <a:buChar char="•"/>
                      </a:pPr>
                      <a:r>
                        <a:rPr lang="en-GB" sz="1600" dirty="0"/>
                        <a:t>Degree to which a task is divided into separate jobs</a:t>
                      </a:r>
                    </a:p>
                    <a:p>
                      <a:pPr marL="285750" indent="-285750">
                        <a:buFont typeface="Arial" panose="020B0604020202020204" pitchFamily="34" charset="0"/>
                        <a:buChar char="•"/>
                      </a:pPr>
                      <a:r>
                        <a:rPr lang="en-GB" sz="1600" dirty="0"/>
                        <a:t>May refer to the division of labour</a:t>
                      </a:r>
                    </a:p>
                  </a:txBody>
                  <a:tcPr/>
                </a:tc>
                <a:extLst>
                  <a:ext uri="{0D108BD9-81ED-4DB2-BD59-A6C34878D82A}">
                    <a16:rowId xmlns:a16="http://schemas.microsoft.com/office/drawing/2014/main" val="1964874504"/>
                  </a:ext>
                </a:extLst>
              </a:tr>
              <a:tr h="370840">
                <a:tc>
                  <a:txBody>
                    <a:bodyPr/>
                    <a:lstStyle/>
                    <a:p>
                      <a:r>
                        <a:rPr lang="en-GB" b="1" dirty="0">
                          <a:solidFill>
                            <a:srgbClr val="0070C0"/>
                          </a:solidFill>
                        </a:rPr>
                        <a:t>Formalisation</a:t>
                      </a:r>
                    </a:p>
                  </a:txBody>
                  <a:tcPr/>
                </a:tc>
                <a:tc>
                  <a:txBody>
                    <a:bodyPr/>
                    <a:lstStyle/>
                    <a:p>
                      <a:pPr marL="285750" indent="-285750">
                        <a:buFont typeface="Arial" panose="020B0604020202020204" pitchFamily="34" charset="0"/>
                        <a:buChar char="•"/>
                      </a:pPr>
                      <a:r>
                        <a:rPr lang="en-GB" sz="1600" dirty="0"/>
                        <a:t>Degree to which employee behaviour is influenced and controlled by codified rules and procedures</a:t>
                      </a:r>
                    </a:p>
                  </a:txBody>
                  <a:tcPr/>
                </a:tc>
                <a:extLst>
                  <a:ext uri="{0D108BD9-81ED-4DB2-BD59-A6C34878D82A}">
                    <a16:rowId xmlns:a16="http://schemas.microsoft.com/office/drawing/2014/main" val="2570317863"/>
                  </a:ext>
                </a:extLst>
              </a:tr>
              <a:tr h="370840">
                <a:tc>
                  <a:txBody>
                    <a:bodyPr/>
                    <a:lstStyle/>
                    <a:p>
                      <a:r>
                        <a:rPr lang="en-GB" b="1" dirty="0">
                          <a:solidFill>
                            <a:srgbClr val="0070C0"/>
                          </a:solidFill>
                        </a:rPr>
                        <a:t>Centralisation</a:t>
                      </a:r>
                    </a:p>
                  </a:txBody>
                  <a:tcPr/>
                </a:tc>
                <a:tc>
                  <a:txBody>
                    <a:bodyPr/>
                    <a:lstStyle/>
                    <a:p>
                      <a:pPr marL="285750" indent="-285750">
                        <a:buFont typeface="Arial" panose="020B0604020202020204" pitchFamily="34" charset="0"/>
                        <a:buChar char="•"/>
                      </a:pPr>
                      <a:r>
                        <a:rPr lang="en-GB" sz="1600" dirty="0"/>
                        <a:t>Extent to which decision-making duties are concentrated at the top of an organisation</a:t>
                      </a:r>
                    </a:p>
                  </a:txBody>
                  <a:tcPr/>
                </a:tc>
                <a:extLst>
                  <a:ext uri="{0D108BD9-81ED-4DB2-BD59-A6C34878D82A}">
                    <a16:rowId xmlns:a16="http://schemas.microsoft.com/office/drawing/2014/main" val="78468536"/>
                  </a:ext>
                </a:extLst>
              </a:tr>
              <a:tr h="370840">
                <a:tc>
                  <a:txBody>
                    <a:bodyPr/>
                    <a:lstStyle/>
                    <a:p>
                      <a:r>
                        <a:rPr lang="en-GB" b="1" dirty="0">
                          <a:solidFill>
                            <a:srgbClr val="0070C0"/>
                          </a:solidFill>
                        </a:rPr>
                        <a:t>Hierarchy</a:t>
                      </a:r>
                    </a:p>
                  </a:txBody>
                  <a:tcPr/>
                </a:tc>
                <a:tc>
                  <a:txBody>
                    <a:bodyPr/>
                    <a:lstStyle/>
                    <a:p>
                      <a:pPr marL="285750" indent="-285750">
                        <a:buFont typeface="Arial" panose="020B0604020202020204" pitchFamily="34" charset="0"/>
                        <a:buChar char="•"/>
                      </a:pPr>
                      <a:r>
                        <a:rPr lang="en-GB" sz="1600" dirty="0"/>
                        <a:t>Formal reporting structure within an organisation that delineates who reports to whom</a:t>
                      </a:r>
                    </a:p>
                  </a:txBody>
                  <a:tcPr/>
                </a:tc>
                <a:extLst>
                  <a:ext uri="{0D108BD9-81ED-4DB2-BD59-A6C34878D82A}">
                    <a16:rowId xmlns:a16="http://schemas.microsoft.com/office/drawing/2014/main" val="1469653597"/>
                  </a:ext>
                </a:extLst>
              </a:tr>
            </a:tbl>
          </a:graphicData>
        </a:graphic>
      </p:graphicFrame>
      <p:sp>
        <p:nvSpPr>
          <p:cNvPr id="9" name="TextBox 8">
            <a:extLst>
              <a:ext uri="{FF2B5EF4-FFF2-40B4-BE49-F238E27FC236}">
                <a16:creationId xmlns:a16="http://schemas.microsoft.com/office/drawing/2014/main" id="{9769D4D0-E04A-5C24-63B5-F563D357A4BE}"/>
              </a:ext>
            </a:extLst>
          </p:cNvPr>
          <p:cNvSpPr txBox="1"/>
          <p:nvPr/>
        </p:nvSpPr>
        <p:spPr>
          <a:xfrm>
            <a:off x="7010400" y="2359912"/>
            <a:ext cx="4387516" cy="3293209"/>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Important to consider:</a:t>
            </a:r>
          </a:p>
          <a:p>
            <a:pPr marR="0" lvl="0" algn="l" defTabSz="914400" rtl="0" eaLnBrk="1" fontAlgn="auto" latinLnBrk="0" hangingPunct="1">
              <a:lnSpc>
                <a:spcPct val="100000"/>
              </a:lnSpc>
              <a:spcBef>
                <a:spcPts val="0"/>
              </a:spcBef>
              <a:spcAft>
                <a:spcPts val="0"/>
              </a:spcAft>
              <a:buClrTx/>
              <a:buSzTx/>
              <a:tabLst/>
              <a:defRPr/>
            </a:pPr>
            <a:endPar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Each of the four elements is important for the effectiveness of an organisation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They must be matched to organisation’s: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stage of development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culture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leadership style and industry</a:t>
            </a:r>
          </a:p>
          <a:p>
            <a:pPr marR="0" lvl="1" algn="l" defTabSz="914400" rtl="0" eaLnBrk="1" fontAlgn="auto" latinLnBrk="0" hangingPunct="1">
              <a:lnSpc>
                <a:spcPct val="100000"/>
              </a:lnSpc>
              <a:spcBef>
                <a:spcPts val="0"/>
              </a:spcBef>
              <a:spcAft>
                <a:spcPts val="0"/>
              </a:spcAft>
              <a:buClrTx/>
              <a:buSzTx/>
              <a:tabLst/>
              <a:defRPr/>
            </a:pPr>
            <a:endPar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Organisational structure is dynamic and must evolve over time to reflect levels of maturity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69768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72280" y="944752"/>
            <a:ext cx="3259016" cy="1462692"/>
          </a:xfrm>
        </p:spPr>
        <p:txBody>
          <a:bodyPr vert="horz" lIns="91440" tIns="45720" rIns="91440" bIns="45720" rtlCol="0" anchor="b">
            <a:normAutofit/>
          </a:bodyPr>
          <a:lstStyle/>
          <a:p>
            <a:r>
              <a:rPr lang="en-US" sz="2600" b="0" kern="1200" cap="all">
                <a:solidFill>
                  <a:srgbClr val="FFFFFF"/>
                </a:solidFill>
                <a:latin typeface="+mj-lt"/>
                <a:ea typeface="+mj-ea"/>
                <a:cs typeface="+mj-cs"/>
              </a:rPr>
              <a:t>types of general Organisational structure</a:t>
            </a:r>
          </a:p>
        </p:txBody>
      </p:sp>
      <p:sp>
        <p:nvSpPr>
          <p:cNvPr id="34" name="Rectangle 3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8" name="Rectangle 3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671513" y="2536031"/>
            <a:ext cx="3123783" cy="3671936"/>
          </a:xfrm>
          <a:prstGeom prst="rect">
            <a:avLst/>
          </a:prstGeom>
        </p:spPr>
        <p:txBody>
          <a:bodyPr vert="horz" lIns="91440" tIns="45720" rIns="91440" bIns="45720" rtlCol="0" anchor="t">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a:ln>
                  <a:noFill/>
                </a:ln>
                <a:solidFill>
                  <a:srgbClr val="FFFFFF"/>
                </a:solidFill>
                <a:effectLst/>
                <a:uLnTx/>
                <a:uFillTx/>
              </a:rPr>
              <a:t>There are five types of general structures:</a:t>
            </a: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a:ln>
                  <a:noFill/>
                </a:ln>
                <a:solidFill>
                  <a:srgbClr val="FFFFFF"/>
                </a:solidFill>
                <a:effectLst/>
                <a:uLnTx/>
                <a:uFillTx/>
              </a:rPr>
              <a:t>Simple Structure</a:t>
            </a: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a:ln>
                  <a:noFill/>
                </a:ln>
                <a:solidFill>
                  <a:srgbClr val="FFFFFF"/>
                </a:solidFill>
                <a:effectLst/>
                <a:uLnTx/>
                <a:uFillTx/>
              </a:rPr>
              <a:t>Functional Structure</a:t>
            </a: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a:ln>
                  <a:noFill/>
                </a:ln>
                <a:solidFill>
                  <a:srgbClr val="FFFFFF"/>
                </a:solidFill>
                <a:effectLst/>
                <a:uLnTx/>
                <a:uFillTx/>
              </a:rPr>
              <a:t>Multidivisional Structure</a:t>
            </a: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a:ln>
                  <a:noFill/>
                </a:ln>
                <a:solidFill>
                  <a:srgbClr val="FFFFFF"/>
                </a:solidFill>
                <a:effectLst/>
                <a:uLnTx/>
                <a:uFillTx/>
              </a:rPr>
              <a:t>Matrix Structure</a:t>
            </a: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a:ln>
                  <a:noFill/>
                </a:ln>
                <a:solidFill>
                  <a:srgbClr val="FFFFFF"/>
                </a:solidFill>
                <a:effectLst/>
                <a:uLnTx/>
                <a:uFillTx/>
              </a:rPr>
              <a:t>Virtual Structure</a:t>
            </a:r>
          </a:p>
        </p:txBody>
      </p:sp>
      <p:pic>
        <p:nvPicPr>
          <p:cNvPr id="8" name="Picture 6" descr="Web of wires connecting pins">
            <a:extLst>
              <a:ext uri="{FF2B5EF4-FFF2-40B4-BE49-F238E27FC236}">
                <a16:creationId xmlns:a16="http://schemas.microsoft.com/office/drawing/2014/main" id="{D707540B-EC52-2AA9-7879-F7F133D2FB7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bg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schemeClr val="bg1">
                    <a:lumMod val="75000"/>
                    <a:lumOff val="25000"/>
                  </a:schemeClr>
                </a:solidFill>
                <a:effectLst/>
                <a:uLnTx/>
                <a:uFillTx/>
              </a:rPr>
              <a:pPr marR="0" lvl="0" indent="0" defTabSz="457200" fontAlgn="auto">
                <a:spcBef>
                  <a:spcPts val="0"/>
                </a:spcBef>
                <a:spcAft>
                  <a:spcPts val="600"/>
                </a:spcAft>
                <a:buClrTx/>
                <a:buSzTx/>
                <a:buFontTx/>
                <a:buNone/>
                <a:tabLst/>
                <a:defRPr/>
              </a:pPr>
              <a:t>8</a:t>
            </a:fld>
            <a:endParaRPr kumimoji="0" lang="en-US" b="0" i="0" u="none" strike="noStrike" cap="none" spc="0" normalizeH="0" baseline="0" noProof="0">
              <a:ln>
                <a:noFill/>
              </a:ln>
              <a:solidFill>
                <a:schemeClr val="bg1">
                  <a:lumMod val="75000"/>
                  <a:lumOff val="25000"/>
                </a:schemeClr>
              </a:solidFill>
              <a:effectLst/>
              <a:uLnTx/>
              <a:uFillTx/>
            </a:endParaRPr>
          </a:p>
        </p:txBody>
      </p:sp>
    </p:spTree>
    <p:extLst>
      <p:ext uri="{BB962C8B-B14F-4D97-AF65-F5344CB8AC3E}">
        <p14:creationId xmlns:p14="http://schemas.microsoft.com/office/powerpoint/2010/main" val="170554412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18" name="Rectangle 17">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21">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4" name="Rectangle 23">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803189" y="1209184"/>
            <a:ext cx="3089189" cy="4734416"/>
          </a:xfrm>
        </p:spPr>
        <p:txBody>
          <a:bodyPr vert="horz" lIns="91440" tIns="45720" rIns="91440" bIns="45720" rtlCol="0" anchor="ctr">
            <a:normAutofit/>
          </a:bodyPr>
          <a:lstStyle/>
          <a:p>
            <a:r>
              <a:rPr lang="en-US" dirty="0">
                <a:solidFill>
                  <a:srgbClr val="FFFFFF"/>
                </a:solidFill>
              </a:rPr>
              <a:t>Simple / Flat </a:t>
            </a:r>
            <a:r>
              <a:rPr lang="en-US" dirty="0" err="1">
                <a:solidFill>
                  <a:srgbClr val="FFFFFF"/>
                </a:solidFill>
              </a:rPr>
              <a:t>Organisational</a:t>
            </a:r>
            <a:r>
              <a:rPr lang="en-US" dirty="0">
                <a:solidFill>
                  <a:srgbClr val="FFFFFF"/>
                </a:solidFill>
              </a:rPr>
              <a:t> structure</a:t>
            </a:r>
          </a:p>
        </p:txBody>
      </p:sp>
      <p:sp>
        <p:nvSpPr>
          <p:cNvPr id="3" name="TextBox 2">
            <a:extLst>
              <a:ext uri="{FF2B5EF4-FFF2-40B4-BE49-F238E27FC236}">
                <a16:creationId xmlns:a16="http://schemas.microsoft.com/office/drawing/2014/main" id="{1A63A293-6A4B-481D-8960-BE437C3CF946}"/>
              </a:ext>
            </a:extLst>
          </p:cNvPr>
          <p:cNvSpPr txBox="1"/>
          <p:nvPr/>
        </p:nvSpPr>
        <p:spPr>
          <a:xfrm>
            <a:off x="4561870" y="3009896"/>
            <a:ext cx="7183597" cy="3152362"/>
          </a:xfrm>
          <a:prstGeom prst="rect">
            <a:avLst/>
          </a:prstGeom>
        </p:spPr>
        <p:txBody>
          <a:bodyPr vert="horz" lIns="91440" tIns="45720" rIns="91440" bIns="45720" rtlCol="0" anchor="ctr">
            <a:normAutofit/>
          </a:bodyPr>
          <a:lstStyle/>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lang="en-US" sz="1600" dirty="0">
                <a:solidFill>
                  <a:prstClr val="black">
                    <a:lumMod val="75000"/>
                    <a:lumOff val="25000"/>
                  </a:prstClr>
                </a:solidFill>
              </a:rPr>
              <a:t>Is most basic and often used for start-ups and small businesses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Flat hierarchy: simple </a:t>
            </a:r>
            <a:r>
              <a:rPr kumimoji="0" lang="en-GB"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reporting structure</a:t>
            </a:r>
            <a:endPar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Low </a:t>
            </a:r>
            <a:r>
              <a:rPr kumimoji="0" lang="en-US" sz="1600" b="0" i="0" u="none" strike="noStrike" kern="1200" cap="none" spc="0" normalizeH="0" baseline="0" noProof="0" dirty="0" err="1">
                <a:ln>
                  <a:noFill/>
                </a:ln>
                <a:solidFill>
                  <a:prstClr val="black">
                    <a:lumMod val="75000"/>
                    <a:lumOff val="25000"/>
                  </a:prstClr>
                </a:solidFill>
                <a:effectLst/>
                <a:uLnTx/>
                <a:uFillTx/>
                <a:latin typeface="Franklin Gothic Book" panose="020B0502020104020203"/>
                <a:ea typeface="+mn-ea"/>
                <a:cs typeface="+mn-cs"/>
              </a:rPr>
              <a:t>centralisation</a:t>
            </a: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decisions tend to be taken by various people</a:t>
            </a:r>
            <a:endParaRPr kumimoji="0" lang="en-US" sz="16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Low degree of formality</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Efficient communication</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Higher level of employee engagement</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Little </a:t>
            </a:r>
            <a:r>
              <a:rPr kumimoji="0" lang="en-US" sz="1600" b="0" i="0" u="none" strike="noStrike" kern="1200" cap="none" spc="0" normalizeH="0" baseline="0" noProof="0" dirty="0" err="1">
                <a:ln>
                  <a:noFill/>
                </a:ln>
                <a:solidFill>
                  <a:prstClr val="black">
                    <a:lumMod val="75000"/>
                    <a:lumOff val="25000"/>
                  </a:prstClr>
                </a:solidFill>
                <a:effectLst/>
                <a:uLnTx/>
                <a:uFillTx/>
                <a:latin typeface="Franklin Gothic Book" panose="020B0502020104020203"/>
                <a:ea typeface="+mn-ea"/>
                <a:cs typeface="+mn-cs"/>
              </a:rPr>
              <a:t>specialisation</a:t>
            </a: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but cost effective</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Little opportunity for progression</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Structure is often slow to catch up with changing demands</a:t>
            </a:r>
          </a:p>
        </p:txBody>
      </p:sp>
      <p:pic>
        <p:nvPicPr>
          <p:cNvPr id="7" name="Picture 6">
            <a:extLst>
              <a:ext uri="{FF2B5EF4-FFF2-40B4-BE49-F238E27FC236}">
                <a16:creationId xmlns:a16="http://schemas.microsoft.com/office/drawing/2014/main" id="{85123343-9CD5-4AE8-A90D-2D64B8346CAD}"/>
              </a:ext>
            </a:extLst>
          </p:cNvPr>
          <p:cNvPicPr>
            <a:picLocks noChangeAspect="1"/>
          </p:cNvPicPr>
          <p:nvPr/>
        </p:nvPicPr>
        <p:blipFill>
          <a:blip r:embed="rId2"/>
          <a:stretch>
            <a:fillRect/>
          </a:stretch>
        </p:blipFill>
        <p:spPr>
          <a:xfrm>
            <a:off x="4473793" y="1024234"/>
            <a:ext cx="7183597" cy="1759982"/>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E6A452"/>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E6A452"/>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9</a:t>
            </a:fld>
            <a:endParaRPr kumimoji="0" lang="en-US" sz="900" b="0" i="0" u="none" strike="noStrike" kern="1200" cap="none" spc="0" normalizeH="0" baseline="0" noProof="0">
              <a:ln>
                <a:noFill/>
              </a:ln>
              <a:solidFill>
                <a:srgbClr val="E6A452"/>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55182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19" name="Rectangle 18">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1" name="Rectangle 20">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Rectangle 22">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5" name="Rectangle 24">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7" name="Rectangle 26">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803189" y="1209184"/>
            <a:ext cx="3089189" cy="4734416"/>
          </a:xfrm>
        </p:spPr>
        <p:txBody>
          <a:bodyPr vert="horz" lIns="91440" tIns="45720" rIns="91440" bIns="45720" rtlCol="0" anchor="ctr">
            <a:normAutofit/>
          </a:bodyPr>
          <a:lstStyle/>
          <a:p>
            <a:r>
              <a:rPr lang="en-US" dirty="0">
                <a:solidFill>
                  <a:srgbClr val="FFFFFF"/>
                </a:solidFill>
              </a:rPr>
              <a:t>Functional / hierarchical </a:t>
            </a:r>
            <a:r>
              <a:rPr lang="en-US" dirty="0" err="1">
                <a:solidFill>
                  <a:srgbClr val="FFFFFF"/>
                </a:solidFill>
              </a:rPr>
              <a:t>Organisational</a:t>
            </a:r>
            <a:r>
              <a:rPr lang="en-US" dirty="0">
                <a:solidFill>
                  <a:srgbClr val="FFFFFF"/>
                </a:solidFill>
              </a:rPr>
              <a:t> structure</a:t>
            </a:r>
          </a:p>
        </p:txBody>
      </p:sp>
      <p:sp>
        <p:nvSpPr>
          <p:cNvPr id="3" name="TextBox 2">
            <a:extLst>
              <a:ext uri="{FF2B5EF4-FFF2-40B4-BE49-F238E27FC236}">
                <a16:creationId xmlns:a16="http://schemas.microsoft.com/office/drawing/2014/main" id="{1A63A293-6A4B-481D-8960-BE437C3CF946}"/>
              </a:ext>
            </a:extLst>
          </p:cNvPr>
          <p:cNvSpPr txBox="1"/>
          <p:nvPr/>
        </p:nvSpPr>
        <p:spPr>
          <a:xfrm>
            <a:off x="4561870" y="2825414"/>
            <a:ext cx="7183597" cy="3431006"/>
          </a:xfrm>
          <a:prstGeom prst="rect">
            <a:avLst/>
          </a:prstGeom>
        </p:spPr>
        <p:txBody>
          <a:bodyPr vert="horz" lIns="91440" tIns="45720" rIns="91440" bIns="45720" rtlCol="0" anchor="ctr">
            <a:noAutofit/>
          </a:bodyPr>
          <a:lstStyle/>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lang="en-US" sz="1600" dirty="0">
                <a:solidFill>
                  <a:prstClr val="black">
                    <a:lumMod val="75000"/>
                    <a:lumOff val="25000"/>
                  </a:prstClr>
                </a:solidFill>
              </a:rPr>
              <a:t>Common for production of </a:t>
            </a:r>
            <a:r>
              <a:rPr lang="en-US" sz="1600" dirty="0" err="1">
                <a:solidFill>
                  <a:prstClr val="black">
                    <a:lumMod val="75000"/>
                    <a:lumOff val="25000"/>
                  </a:prstClr>
                </a:solidFill>
              </a:rPr>
              <a:t>standardised</a:t>
            </a:r>
            <a:r>
              <a:rPr lang="en-US" sz="1600" dirty="0">
                <a:solidFill>
                  <a:prstClr val="black">
                    <a:lumMod val="75000"/>
                    <a:lumOff val="25000"/>
                  </a:prstClr>
                </a:solidFill>
              </a:rPr>
              <a:t> goods and services</a:t>
            </a:r>
          </a:p>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lang="en-US" sz="1600" dirty="0">
                <a:solidFill>
                  <a:prstClr val="black">
                    <a:lumMod val="75000"/>
                    <a:lumOff val="25000"/>
                  </a:prstClr>
                </a:solidFill>
              </a:rPr>
              <a:t>Also, nearly all public sector </a:t>
            </a:r>
            <a:r>
              <a:rPr lang="en-US" sz="1600" dirty="0" err="1">
                <a:solidFill>
                  <a:prstClr val="black">
                    <a:lumMod val="75000"/>
                    <a:lumOff val="25000"/>
                  </a:prstClr>
                </a:solidFill>
              </a:rPr>
              <a:t>organisations</a:t>
            </a:r>
            <a:r>
              <a:rPr lang="en-US" sz="1600" dirty="0">
                <a:solidFill>
                  <a:prstClr val="black">
                    <a:lumMod val="75000"/>
                    <a:lumOff val="25000"/>
                  </a:prstClr>
                </a:solidFill>
              </a:rPr>
              <a:t> operate with Functional Structures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Allows a higher level of </a:t>
            </a:r>
            <a:r>
              <a:rPr kumimoji="0" lang="en-US" sz="1600" b="0" i="0" u="none" strike="noStrike" kern="1200" cap="none" spc="0" normalizeH="0" baseline="0" noProof="0" dirty="0" err="1">
                <a:ln>
                  <a:noFill/>
                </a:ln>
                <a:solidFill>
                  <a:prstClr val="black">
                    <a:lumMod val="75000"/>
                    <a:lumOff val="25000"/>
                  </a:prstClr>
                </a:solidFill>
                <a:effectLst/>
                <a:uLnTx/>
                <a:uFillTx/>
                <a:latin typeface="Franklin Gothic Book" panose="020B0502020104020203"/>
                <a:ea typeface="+mn-ea"/>
                <a:cs typeface="+mn-cs"/>
              </a:rPr>
              <a:t>specialisation</a:t>
            </a: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and expertise</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With multiple hierarchical layers, this structure outlines:</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Span of control</a:t>
            </a: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the number of employees that a manager has responsibility for</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GB" sz="16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Chain of command </a:t>
            </a:r>
            <a:r>
              <a:rPr kumimoji="0" lang="en-GB"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connecting multiple management levels: the route by which communication flows from the top</a:t>
            </a:r>
            <a:endPar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Clear accountability and o</a:t>
            </a:r>
            <a:r>
              <a:rPr kumimoji="0" lang="en-US" sz="1600" b="0" i="0" u="none" strike="noStrike" kern="1200" cap="none" spc="0" normalizeH="0" baseline="0" noProof="0" dirty="0" err="1">
                <a:ln>
                  <a:noFill/>
                </a:ln>
                <a:solidFill>
                  <a:prstClr val="black">
                    <a:lumMod val="75000"/>
                    <a:lumOff val="25000"/>
                  </a:prstClr>
                </a:solidFill>
                <a:effectLst/>
                <a:uLnTx/>
                <a:uFillTx/>
                <a:latin typeface="Franklin Gothic Book" panose="020B0502020104020203"/>
                <a:ea typeface="+mn-ea"/>
                <a:cs typeface="+mn-cs"/>
              </a:rPr>
              <a:t>pportunities</a:t>
            </a: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for promotion</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Communication can be slow, can be very costly and bureaucratic</a:t>
            </a:r>
          </a:p>
        </p:txBody>
      </p:sp>
      <p:pic>
        <p:nvPicPr>
          <p:cNvPr id="8" name="Picture 7">
            <a:extLst>
              <a:ext uri="{FF2B5EF4-FFF2-40B4-BE49-F238E27FC236}">
                <a16:creationId xmlns:a16="http://schemas.microsoft.com/office/drawing/2014/main" id="{CD1D4FFD-74EF-4D49-BEC4-F1C69CA8F443}"/>
              </a:ext>
            </a:extLst>
          </p:cNvPr>
          <p:cNvPicPr>
            <a:picLocks noChangeAspect="1"/>
          </p:cNvPicPr>
          <p:nvPr/>
        </p:nvPicPr>
        <p:blipFill>
          <a:blip r:embed="rId2"/>
          <a:stretch>
            <a:fillRect/>
          </a:stretch>
        </p:blipFill>
        <p:spPr>
          <a:xfrm>
            <a:off x="4506509" y="896831"/>
            <a:ext cx="7183597" cy="1580391"/>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E69A2F"/>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E69A2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srgbClr val="E69A2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600535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18" name="Rectangle 17">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21">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4" name="Rectangle 23">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803189" y="1209184"/>
            <a:ext cx="3089189" cy="4734416"/>
          </a:xfrm>
        </p:spPr>
        <p:txBody>
          <a:bodyPr vert="horz" lIns="91440" tIns="45720" rIns="91440" bIns="45720" rtlCol="0" anchor="ctr">
            <a:normAutofit/>
          </a:bodyPr>
          <a:lstStyle/>
          <a:p>
            <a:r>
              <a:rPr lang="en-US">
                <a:solidFill>
                  <a:srgbClr val="FFFFFF"/>
                </a:solidFill>
              </a:rPr>
              <a:t>Multidivisional Organisational structure</a:t>
            </a:r>
          </a:p>
        </p:txBody>
      </p:sp>
      <p:sp>
        <p:nvSpPr>
          <p:cNvPr id="3" name="TextBox 2">
            <a:extLst>
              <a:ext uri="{FF2B5EF4-FFF2-40B4-BE49-F238E27FC236}">
                <a16:creationId xmlns:a16="http://schemas.microsoft.com/office/drawing/2014/main" id="{1A63A293-6A4B-481D-8960-BE437C3CF946}"/>
              </a:ext>
            </a:extLst>
          </p:cNvPr>
          <p:cNvSpPr txBox="1"/>
          <p:nvPr/>
        </p:nvSpPr>
        <p:spPr>
          <a:xfrm>
            <a:off x="4561870" y="3050005"/>
            <a:ext cx="7183597" cy="3152362"/>
          </a:xfrm>
          <a:prstGeom prst="rect">
            <a:avLst/>
          </a:prstGeom>
        </p:spPr>
        <p:txBody>
          <a:bodyPr vert="horz" lIns="91440" tIns="45720" rIns="91440" bIns="45720" rtlCol="0" anchor="ctr">
            <a:normAutofit/>
          </a:bodyPr>
          <a:lstStyle/>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Consists of several distinct Strategic Business Units (SBUs), each with their own profit and loss responsibility</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Could be a large corporation which is a network of SBUs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Each SBU is run independently of one another, with own responsibility for performance</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err="1">
                <a:ln>
                  <a:noFill/>
                </a:ln>
                <a:solidFill>
                  <a:prstClr val="black">
                    <a:lumMod val="75000"/>
                    <a:lumOff val="25000"/>
                  </a:prstClr>
                </a:solidFill>
                <a:effectLst/>
                <a:uLnTx/>
                <a:uFillTx/>
                <a:latin typeface="Franklin Gothic Book" panose="020B0502020104020203"/>
                <a:ea typeface="+mn-ea"/>
                <a:cs typeface="+mn-cs"/>
              </a:rPr>
              <a:t>Centralised</a:t>
            </a: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decision making</a:t>
            </a:r>
          </a:p>
        </p:txBody>
      </p:sp>
      <p:pic>
        <p:nvPicPr>
          <p:cNvPr id="7" name="Picture 6">
            <a:extLst>
              <a:ext uri="{FF2B5EF4-FFF2-40B4-BE49-F238E27FC236}">
                <a16:creationId xmlns:a16="http://schemas.microsoft.com/office/drawing/2014/main" id="{25C1E8F1-D78E-49AF-9A18-019BE069D649}"/>
              </a:ext>
            </a:extLst>
          </p:cNvPr>
          <p:cNvPicPr>
            <a:picLocks noChangeAspect="1"/>
          </p:cNvPicPr>
          <p:nvPr/>
        </p:nvPicPr>
        <p:blipFill>
          <a:blip r:embed="rId2"/>
          <a:stretch>
            <a:fillRect/>
          </a:stretch>
        </p:blipFill>
        <p:spPr>
          <a:xfrm>
            <a:off x="4626192" y="1029175"/>
            <a:ext cx="7183597" cy="1921613"/>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E8A649"/>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E8A649"/>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11</a:t>
            </a:fld>
            <a:endParaRPr kumimoji="0" lang="en-US" sz="900" b="0" i="0" u="none" strike="noStrike" kern="1200" cap="none" spc="0" normalizeH="0" baseline="0" noProof="0">
              <a:ln>
                <a:noFill/>
              </a:ln>
              <a:solidFill>
                <a:srgbClr val="E8A649"/>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96861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19" name="Rectangle 18">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1" name="Rectangle 20">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Rectangle 22">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5" name="Rectangle 24">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7" name="Rectangle 26">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803189" y="1209184"/>
            <a:ext cx="3089189" cy="4734416"/>
          </a:xfrm>
        </p:spPr>
        <p:txBody>
          <a:bodyPr vert="horz" lIns="91440" tIns="45720" rIns="91440" bIns="45720" rtlCol="0" anchor="ctr">
            <a:normAutofit/>
          </a:bodyPr>
          <a:lstStyle/>
          <a:p>
            <a:r>
              <a:rPr lang="en-US">
                <a:solidFill>
                  <a:srgbClr val="FFFFFF"/>
                </a:solidFill>
              </a:rPr>
              <a:t>matrix Organisational structure</a:t>
            </a:r>
          </a:p>
        </p:txBody>
      </p:sp>
      <p:sp>
        <p:nvSpPr>
          <p:cNvPr id="3" name="TextBox 2">
            <a:extLst>
              <a:ext uri="{FF2B5EF4-FFF2-40B4-BE49-F238E27FC236}">
                <a16:creationId xmlns:a16="http://schemas.microsoft.com/office/drawing/2014/main" id="{1A63A293-6A4B-481D-8960-BE437C3CF946}"/>
              </a:ext>
            </a:extLst>
          </p:cNvPr>
          <p:cNvSpPr txBox="1"/>
          <p:nvPr/>
        </p:nvSpPr>
        <p:spPr>
          <a:xfrm>
            <a:off x="4233009" y="3651587"/>
            <a:ext cx="7549919" cy="2705100"/>
          </a:xfrm>
          <a:prstGeom prst="rect">
            <a:avLst/>
          </a:prstGeom>
        </p:spPr>
        <p:txBody>
          <a:bodyPr vert="horz" lIns="91440" tIns="45720" rIns="91440" bIns="45720" rtlCol="0" anchor="ctr">
            <a:normAutofit/>
          </a:bodyPr>
          <a:lstStyle/>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Combines Functional and Multidivisional Structure</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Includes traditional departments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Great </a:t>
            </a:r>
            <a:r>
              <a:rPr kumimoji="0" lang="en-US" sz="1600" b="0" i="0" u="none" strike="noStrike" kern="1200" cap="none" spc="0" normalizeH="0" baseline="0" noProof="0" dirty="0" err="1">
                <a:ln>
                  <a:noFill/>
                </a:ln>
                <a:solidFill>
                  <a:prstClr val="black">
                    <a:lumMod val="75000"/>
                    <a:lumOff val="25000"/>
                  </a:prstClr>
                </a:solidFill>
                <a:effectLst/>
                <a:uLnTx/>
                <a:uFillTx/>
                <a:latin typeface="Franklin Gothic Book" panose="020B0502020104020203"/>
                <a:ea typeface="+mn-ea"/>
                <a:cs typeface="+mn-cs"/>
              </a:rPr>
              <a:t>utilisation</a:t>
            </a: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of expertise across the whole </a:t>
            </a:r>
            <a:r>
              <a:rPr kumimoji="0" lang="en-US" sz="1600" b="0" i="0" u="none" strike="noStrike" kern="1200" cap="none" spc="0" normalizeH="0" baseline="0" noProof="0" dirty="0" err="1">
                <a:ln>
                  <a:noFill/>
                </a:ln>
                <a:solidFill>
                  <a:prstClr val="black">
                    <a:lumMod val="75000"/>
                    <a:lumOff val="25000"/>
                  </a:prstClr>
                </a:solidFill>
                <a:effectLst/>
                <a:uLnTx/>
                <a:uFillTx/>
                <a:latin typeface="Franklin Gothic Book" panose="020B0502020104020203"/>
                <a:ea typeface="+mn-ea"/>
                <a:cs typeface="+mn-cs"/>
              </a:rPr>
              <a:t>organisation</a:t>
            </a:r>
            <a:endPar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Deploys temporary or permanent project teams across functional areas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err="1">
                <a:ln>
                  <a:noFill/>
                </a:ln>
                <a:solidFill>
                  <a:prstClr val="black">
                    <a:lumMod val="75000"/>
                    <a:lumOff val="25000"/>
                  </a:prstClr>
                </a:solidFill>
                <a:effectLst/>
                <a:uLnTx/>
                <a:uFillTx/>
                <a:latin typeface="Franklin Gothic Book" panose="020B0502020104020203"/>
                <a:ea typeface="+mn-ea"/>
                <a:cs typeface="+mn-cs"/>
              </a:rPr>
              <a:t>Inhanced</a:t>
            </a: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communication across various Functional Departments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Challenges: can create confusion (e.g. reporting to two bosses/departments)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Image source: www.researchgate.net</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5697E1"/>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12</a:t>
            </a:fld>
            <a:endParaRPr kumimoji="0" lang="en-US" sz="900" b="0" i="0" u="none" strike="noStrike" kern="1200" cap="none" spc="0" normalizeH="0" baseline="0" noProof="0">
              <a:ln>
                <a:noFill/>
              </a:ln>
              <a:solidFill>
                <a:srgbClr val="5697E1"/>
              </a:solidFill>
              <a:effectLst/>
              <a:uLnTx/>
              <a:uFillTx/>
              <a:latin typeface="Franklin Gothic Book" panose="020B0502020104020203"/>
              <a:ea typeface="+mn-ea"/>
              <a:cs typeface="+mn-cs"/>
            </a:endParaRPr>
          </a:p>
        </p:txBody>
      </p:sp>
      <p:pic>
        <p:nvPicPr>
          <p:cNvPr id="8" name="Picture 7">
            <a:extLst>
              <a:ext uri="{FF2B5EF4-FFF2-40B4-BE49-F238E27FC236}">
                <a16:creationId xmlns:a16="http://schemas.microsoft.com/office/drawing/2014/main" id="{E3CC437A-B6DA-3A7A-A52D-E27511E827CD}"/>
              </a:ext>
            </a:extLst>
          </p:cNvPr>
          <p:cNvPicPr>
            <a:picLocks noChangeAspect="1"/>
          </p:cNvPicPr>
          <p:nvPr/>
        </p:nvPicPr>
        <p:blipFill>
          <a:blip r:embed="rId2"/>
          <a:stretch>
            <a:fillRect/>
          </a:stretch>
        </p:blipFill>
        <p:spPr>
          <a:xfrm>
            <a:off x="4714042" y="850927"/>
            <a:ext cx="5397623" cy="3081730"/>
          </a:xfrm>
          <a:prstGeom prst="rect">
            <a:avLst/>
          </a:prstGeom>
        </p:spPr>
      </p:pic>
    </p:spTree>
    <p:extLst>
      <p:ext uri="{BB962C8B-B14F-4D97-AF65-F5344CB8AC3E}">
        <p14:creationId xmlns:p14="http://schemas.microsoft.com/office/powerpoint/2010/main" val="2586848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19" name="Rectangle 18">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1" name="Rectangle 20">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Rectangle 22">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5" name="Rectangle 24">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7" name="Rectangle 26">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803189" y="1209184"/>
            <a:ext cx="3089189" cy="4734416"/>
          </a:xfrm>
        </p:spPr>
        <p:txBody>
          <a:bodyPr vert="horz" lIns="91440" tIns="45720" rIns="91440" bIns="45720" rtlCol="0" anchor="ctr">
            <a:normAutofit/>
          </a:bodyPr>
          <a:lstStyle/>
          <a:p>
            <a:r>
              <a:rPr lang="en-US" dirty="0">
                <a:solidFill>
                  <a:srgbClr val="FFFFFF"/>
                </a:solidFill>
              </a:rPr>
              <a:t>virtual </a:t>
            </a:r>
            <a:r>
              <a:rPr lang="en-US" dirty="0" err="1">
                <a:solidFill>
                  <a:srgbClr val="FFFFFF"/>
                </a:solidFill>
              </a:rPr>
              <a:t>Organisational</a:t>
            </a:r>
            <a:r>
              <a:rPr lang="en-US" dirty="0">
                <a:solidFill>
                  <a:srgbClr val="FFFFFF"/>
                </a:solidFill>
              </a:rPr>
              <a:t> structure</a:t>
            </a:r>
          </a:p>
        </p:txBody>
      </p:sp>
      <p:sp>
        <p:nvSpPr>
          <p:cNvPr id="3" name="TextBox 2">
            <a:extLst>
              <a:ext uri="{FF2B5EF4-FFF2-40B4-BE49-F238E27FC236}">
                <a16:creationId xmlns:a16="http://schemas.microsoft.com/office/drawing/2014/main" id="{1A63A293-6A4B-481D-8960-BE437C3CF946}"/>
              </a:ext>
            </a:extLst>
          </p:cNvPr>
          <p:cNvSpPr txBox="1"/>
          <p:nvPr/>
        </p:nvSpPr>
        <p:spPr>
          <a:xfrm>
            <a:off x="4561870" y="884320"/>
            <a:ext cx="7183597" cy="2864644"/>
          </a:xfrm>
          <a:prstGeom prst="rect">
            <a:avLst/>
          </a:prstGeom>
        </p:spPr>
        <p:txBody>
          <a:bodyPr vert="horz" lIns="91440" tIns="45720" rIns="91440" bIns="45720" rtlCol="0" anchor="ctr">
            <a:normAutofit fontScale="92500"/>
          </a:bodyPr>
          <a:lstStyle/>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Also called a ‘</a:t>
            </a:r>
            <a:r>
              <a:rPr kumimoji="0" lang="en-GB" sz="1600" b="1" i="0" u="none" strike="noStrike" kern="1200" cap="none" spc="0" normalizeH="0" baseline="0" noProof="0" dirty="0">
                <a:ln>
                  <a:noFill/>
                </a:ln>
                <a:solidFill>
                  <a:srgbClr val="0070C0"/>
                </a:solidFill>
                <a:effectLst/>
                <a:uLnTx/>
                <a:uFillTx/>
                <a:latin typeface="Franklin Gothic Book" panose="020B0502020104020203"/>
                <a:ea typeface="+mn-ea"/>
                <a:cs typeface="+mn-cs"/>
              </a:rPr>
              <a:t>Network or Modular’ structure</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 small core organisation that operates primarily through outsourcing of key business activities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Example: 21st century movie industry:</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Many movie houses now operate virtually</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Enabled by latest technology…</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Allows each project to be run by talent best suited, anywhere geographically</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Very effective for managing overhead costs and long-term financial risk</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Challenges: difficult managing culture and shared goals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5697E1"/>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5697E1"/>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13</a:t>
            </a:fld>
            <a:endParaRPr kumimoji="0" lang="en-US" sz="900" b="0" i="0" u="none" strike="noStrike" kern="1200" cap="none" spc="0" normalizeH="0" baseline="0" noProof="0">
              <a:ln>
                <a:noFill/>
              </a:ln>
              <a:solidFill>
                <a:srgbClr val="5697E1"/>
              </a:solidFill>
              <a:effectLst/>
              <a:uLnTx/>
              <a:uFillTx/>
              <a:latin typeface="Franklin Gothic Book" panose="020B0502020104020203"/>
              <a:ea typeface="+mn-ea"/>
              <a:cs typeface="+mn-cs"/>
            </a:endParaRPr>
          </a:p>
        </p:txBody>
      </p:sp>
      <p:pic>
        <p:nvPicPr>
          <p:cNvPr id="1026" name="Picture 2" descr="113,714 Film Production Stock Photos, Pictures &amp; Royalty-Free Images -  iStock">
            <a:extLst>
              <a:ext uri="{FF2B5EF4-FFF2-40B4-BE49-F238E27FC236}">
                <a16:creationId xmlns:a16="http://schemas.microsoft.com/office/drawing/2014/main" id="{F93BA8E1-D37F-9FCF-1398-9B704289715D}"/>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340395" y="3841040"/>
            <a:ext cx="3534401" cy="2356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8026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Organisational structure</a:t>
            </a:r>
          </a:p>
        </p:txBody>
      </p:sp>
      <p:sp>
        <p:nvSpPr>
          <p:cNvPr id="13" name="Rectangle 1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41125B5B-8DB5-828B-1139-7B94F53FAB73}"/>
              </a:ext>
            </a:extLst>
          </p:cNvPr>
          <p:cNvPicPr>
            <a:picLocks noChangeAspect="1"/>
          </p:cNvPicPr>
          <p:nvPr/>
        </p:nvPicPr>
        <p:blipFill>
          <a:blip r:embed="rId2"/>
          <a:stretch>
            <a:fillRect/>
          </a:stretch>
        </p:blipFill>
        <p:spPr>
          <a:xfrm>
            <a:off x="780698" y="3111404"/>
            <a:ext cx="4748741" cy="2180690"/>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How Apple is organised for innovation</a:t>
            </a:r>
          </a:p>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https://youtu.be/5hENFA3CJUY</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BD1F14"/>
                </a:solidFill>
                <a:effectLst/>
                <a:uLnTx/>
                <a:uFillTx/>
                <a:latin typeface="Franklin Gothic Book" panose="020B0502020104020203"/>
                <a:ea typeface="+mn-ea"/>
                <a:cs typeface="+mn-cs"/>
              </a:rPr>
              <a:t>4.:35</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BD1F14"/>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14</a:t>
            </a:fld>
            <a:endParaRPr kumimoji="0" lang="en-US" sz="900" b="0" i="0" u="none" strike="noStrike" kern="1200" cap="none" spc="0" normalizeH="0" baseline="0" noProof="0">
              <a:ln>
                <a:noFill/>
              </a:ln>
              <a:solidFill>
                <a:srgbClr val="BD1F14"/>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595A6D6B-F046-1228-0874-D5EAFE737A9E}"/>
              </a:ext>
            </a:extLst>
          </p:cNvPr>
          <p:cNvPicPr>
            <a:picLocks noChangeAspect="1"/>
          </p:cNvPicPr>
          <p:nvPr/>
        </p:nvPicPr>
        <p:blipFill>
          <a:blip r:embed="rId4"/>
          <a:stretch>
            <a:fillRect/>
          </a:stretch>
        </p:blipFill>
        <p:spPr>
          <a:xfrm>
            <a:off x="10502657" y="2180496"/>
            <a:ext cx="1242810" cy="930908"/>
          </a:xfrm>
          <a:prstGeom prst="rect">
            <a:avLst/>
          </a:prstGeom>
        </p:spPr>
      </p:pic>
      <p:sp>
        <p:nvSpPr>
          <p:cNvPr id="9" name="TextBox 8">
            <a:extLst>
              <a:ext uri="{FF2B5EF4-FFF2-40B4-BE49-F238E27FC236}">
                <a16:creationId xmlns:a16="http://schemas.microsoft.com/office/drawing/2014/main" id="{88FBF9BA-8471-B81D-6D72-EF907047D5E1}"/>
              </a:ext>
            </a:extLst>
          </p:cNvPr>
          <p:cNvSpPr txBox="1"/>
          <p:nvPr/>
        </p:nvSpPr>
        <p:spPr>
          <a:xfrm>
            <a:off x="2013527" y="6361795"/>
            <a:ext cx="8063346" cy="369332"/>
          </a:xfrm>
          <a:prstGeom prst="rect">
            <a:avLst/>
          </a:prstGeom>
          <a:noFill/>
        </p:spPr>
        <p:txBody>
          <a:bodyPr wrap="square">
            <a:spAutoFit/>
          </a:bodyPr>
          <a:lstStyle/>
          <a:p>
            <a:pPr algn="l"/>
            <a:r>
              <a:rPr lang="en-GB" b="1" i="0" dirty="0">
                <a:solidFill>
                  <a:srgbClr val="0F0F0F"/>
                </a:solidFill>
                <a:effectLst/>
                <a:latin typeface="Roboto" panose="02000000000000000000" pitchFamily="2" charset="0"/>
              </a:rPr>
              <a:t>How Apple Is Organized for Innovation</a:t>
            </a:r>
          </a:p>
        </p:txBody>
      </p:sp>
    </p:spTree>
    <p:extLst>
      <p:ext uri="{BB962C8B-B14F-4D97-AF65-F5344CB8AC3E}">
        <p14:creationId xmlns:p14="http://schemas.microsoft.com/office/powerpoint/2010/main" val="3645200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Organisational structure</a:t>
            </a:r>
          </a:p>
        </p:txBody>
      </p:sp>
      <p:sp>
        <p:nvSpPr>
          <p:cNvPr id="13" name="Rectangle 1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Steve Jobs on Apple’s organisational structure</a:t>
            </a:r>
          </a:p>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2"/>
              </a:rPr>
              <a:t>https://youtu.be/xcTtQ0hiHbE</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BD1F14"/>
                </a:solidFill>
                <a:effectLst/>
                <a:uLnTx/>
                <a:uFillTx/>
                <a:latin typeface="Franklin Gothic Book" panose="020B0502020104020203"/>
                <a:ea typeface="+mn-ea"/>
                <a:cs typeface="+mn-cs"/>
              </a:rPr>
              <a:t>1:28</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BD1F14"/>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15</a:t>
            </a:fld>
            <a:endParaRPr kumimoji="0" lang="en-US" sz="900" b="0" i="0" u="none" strike="noStrike" kern="1200" cap="none" spc="0" normalizeH="0" baseline="0" noProof="0">
              <a:ln>
                <a:noFill/>
              </a:ln>
              <a:solidFill>
                <a:srgbClr val="BD1F14"/>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44FE4DDD-918B-1798-E4CF-1EAC565D808A}"/>
              </a:ext>
            </a:extLst>
          </p:cNvPr>
          <p:cNvPicPr>
            <a:picLocks noChangeAspect="1"/>
          </p:cNvPicPr>
          <p:nvPr/>
        </p:nvPicPr>
        <p:blipFill>
          <a:blip r:embed="rId3"/>
          <a:stretch>
            <a:fillRect/>
          </a:stretch>
        </p:blipFill>
        <p:spPr>
          <a:xfrm>
            <a:off x="1115460" y="2729136"/>
            <a:ext cx="3886372" cy="2911028"/>
          </a:xfrm>
          <a:prstGeom prst="rect">
            <a:avLst/>
          </a:prstGeom>
        </p:spPr>
      </p:pic>
      <p:sp>
        <p:nvSpPr>
          <p:cNvPr id="9" name="TextBox 8">
            <a:extLst>
              <a:ext uri="{FF2B5EF4-FFF2-40B4-BE49-F238E27FC236}">
                <a16:creationId xmlns:a16="http://schemas.microsoft.com/office/drawing/2014/main" id="{1BAD0612-3819-ADB2-19A1-E921A07BFA45}"/>
              </a:ext>
            </a:extLst>
          </p:cNvPr>
          <p:cNvSpPr txBox="1"/>
          <p:nvPr/>
        </p:nvSpPr>
        <p:spPr>
          <a:xfrm>
            <a:off x="3148852" y="6308725"/>
            <a:ext cx="6096000" cy="369332"/>
          </a:xfrm>
          <a:prstGeom prst="rect">
            <a:avLst/>
          </a:prstGeom>
          <a:noFill/>
        </p:spPr>
        <p:txBody>
          <a:bodyPr wrap="square">
            <a:spAutoFit/>
          </a:bodyPr>
          <a:lstStyle/>
          <a:p>
            <a:pPr algn="l"/>
            <a:r>
              <a:rPr lang="en-GB" b="1" i="0" dirty="0">
                <a:solidFill>
                  <a:srgbClr val="0F0F0F"/>
                </a:solidFill>
                <a:effectLst/>
                <a:latin typeface="Roboto" panose="02000000000000000000" pitchFamily="2" charset="0"/>
              </a:rPr>
              <a:t>Steve Jobs - Organizational Structure</a:t>
            </a:r>
          </a:p>
        </p:txBody>
      </p:sp>
    </p:spTree>
    <p:extLst>
      <p:ext uri="{BB962C8B-B14F-4D97-AF65-F5344CB8AC3E}">
        <p14:creationId xmlns:p14="http://schemas.microsoft.com/office/powerpoint/2010/main" val="1828064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3B0E52-8FB6-CCC3-FA72-7B4B49204D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DF2C35-9614-7939-1817-48B944BCE271}"/>
              </a:ext>
            </a:extLst>
          </p:cNvPr>
          <p:cNvSpPr>
            <a:spLocks noGrp="1"/>
          </p:cNvSpPr>
          <p:nvPr>
            <p:ph type="title"/>
          </p:nvPr>
        </p:nvSpPr>
        <p:spPr>
          <a:xfrm>
            <a:off x="581192" y="702156"/>
            <a:ext cx="11029616" cy="1188720"/>
          </a:xfrm>
        </p:spPr>
        <p:txBody>
          <a:bodyPr>
            <a:normAutofit/>
          </a:bodyPr>
          <a:lstStyle/>
          <a:p>
            <a:pPr fontAlgn="base"/>
            <a:r>
              <a:rPr lang="en-GB" dirty="0"/>
              <a:t>New era as Apple names new boss to replace Tim Cook after 15 years</a:t>
            </a:r>
          </a:p>
        </p:txBody>
      </p:sp>
      <p:sp>
        <p:nvSpPr>
          <p:cNvPr id="3" name="Content Placeholder 2">
            <a:extLst>
              <a:ext uri="{FF2B5EF4-FFF2-40B4-BE49-F238E27FC236}">
                <a16:creationId xmlns:a16="http://schemas.microsoft.com/office/drawing/2014/main" id="{B2614122-34D2-4B28-A7F7-AD84AFE97C02}"/>
              </a:ext>
            </a:extLst>
          </p:cNvPr>
          <p:cNvSpPr>
            <a:spLocks noGrp="1"/>
          </p:cNvSpPr>
          <p:nvPr>
            <p:ph idx="1"/>
          </p:nvPr>
        </p:nvSpPr>
        <p:spPr>
          <a:xfrm>
            <a:off x="6335805" y="2180496"/>
            <a:ext cx="5275001" cy="4045683"/>
          </a:xfrm>
        </p:spPr>
        <p:txBody>
          <a:bodyPr>
            <a:normAutofit/>
          </a:bodyPr>
          <a:lstStyle/>
          <a:p>
            <a:r>
              <a:rPr lang="en-GB" dirty="0"/>
              <a:t>The BBC on Apple’s leadership change</a:t>
            </a:r>
          </a:p>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t>https://www.bbc.co.uk/news/articles/c1kr19lry18o</a:t>
            </a:r>
          </a:p>
        </p:txBody>
      </p:sp>
      <p:sp>
        <p:nvSpPr>
          <p:cNvPr id="4" name="Footer Placeholder 3">
            <a:extLst>
              <a:ext uri="{FF2B5EF4-FFF2-40B4-BE49-F238E27FC236}">
                <a16:creationId xmlns:a16="http://schemas.microsoft.com/office/drawing/2014/main" id="{CE4A5833-17E7-316A-E239-BF2057C570C9}"/>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BD1F14"/>
                </a:solidFill>
                <a:effectLst/>
                <a:uLnTx/>
                <a:uFillTx/>
                <a:latin typeface="Franklin Gothic Book" panose="020B0502020104020203"/>
                <a:ea typeface="+mn-ea"/>
                <a:cs typeface="+mn-cs"/>
              </a:rPr>
              <a:t>1:05</a:t>
            </a:r>
          </a:p>
        </p:txBody>
      </p:sp>
      <p:sp>
        <p:nvSpPr>
          <p:cNvPr id="5" name="Slide Number Placeholder 4">
            <a:extLst>
              <a:ext uri="{FF2B5EF4-FFF2-40B4-BE49-F238E27FC236}">
                <a16:creationId xmlns:a16="http://schemas.microsoft.com/office/drawing/2014/main" id="{75AE3A7E-331E-E06F-F6EA-EA4C60612AB0}"/>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BD1F14"/>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16</a:t>
            </a:fld>
            <a:endParaRPr kumimoji="0" lang="en-US" sz="900" b="0" i="0" u="none" strike="noStrike" kern="1200" cap="none" spc="0" normalizeH="0" baseline="0" noProof="0">
              <a:ln>
                <a:noFill/>
              </a:ln>
              <a:solidFill>
                <a:srgbClr val="BD1F14"/>
              </a:solidFill>
              <a:effectLst/>
              <a:uLnTx/>
              <a:uFillTx/>
              <a:latin typeface="Franklin Gothic Book" panose="020B0502020104020203"/>
              <a:ea typeface="+mn-ea"/>
              <a:cs typeface="+mn-cs"/>
            </a:endParaRPr>
          </a:p>
        </p:txBody>
      </p:sp>
      <p:pic>
        <p:nvPicPr>
          <p:cNvPr id="8" name="Picture 7">
            <a:extLst>
              <a:ext uri="{FF2B5EF4-FFF2-40B4-BE49-F238E27FC236}">
                <a16:creationId xmlns:a16="http://schemas.microsoft.com/office/drawing/2014/main" id="{BD0B435F-CAD1-F3F8-95A1-8D11CAD94BE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018959" y="1982951"/>
            <a:ext cx="4554210" cy="3907581"/>
          </a:xfrm>
          <a:prstGeom prst="rect">
            <a:avLst/>
          </a:prstGeom>
        </p:spPr>
      </p:pic>
    </p:spTree>
    <p:extLst>
      <p:ext uri="{BB962C8B-B14F-4D97-AF65-F5344CB8AC3E}">
        <p14:creationId xmlns:p14="http://schemas.microsoft.com/office/powerpoint/2010/main" val="24807364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73DEA-DC65-F911-2F08-D15FFB97C22E}"/>
              </a:ext>
            </a:extLst>
          </p:cNvPr>
          <p:cNvSpPr>
            <a:spLocks noGrp="1"/>
          </p:cNvSpPr>
          <p:nvPr>
            <p:ph type="title"/>
          </p:nvPr>
        </p:nvSpPr>
        <p:spPr/>
        <p:txBody>
          <a:bodyPr>
            <a:normAutofit/>
          </a:bodyPr>
          <a:lstStyle/>
          <a:p>
            <a:r>
              <a:rPr lang="en-GB" dirty="0"/>
              <a:t>New era as Apple names new boss to replace Tim Cook after 15 years</a:t>
            </a:r>
          </a:p>
        </p:txBody>
      </p:sp>
      <p:sp>
        <p:nvSpPr>
          <p:cNvPr id="3" name="Content Placeholder 2">
            <a:extLst>
              <a:ext uri="{FF2B5EF4-FFF2-40B4-BE49-F238E27FC236}">
                <a16:creationId xmlns:a16="http://schemas.microsoft.com/office/drawing/2014/main" id="{C2D7075B-031C-C9AF-1860-A616311D3754}"/>
              </a:ext>
            </a:extLst>
          </p:cNvPr>
          <p:cNvSpPr>
            <a:spLocks noGrp="1"/>
          </p:cNvSpPr>
          <p:nvPr>
            <p:ph idx="1"/>
          </p:nvPr>
        </p:nvSpPr>
        <p:spPr>
          <a:xfrm>
            <a:off x="581192" y="1836420"/>
            <a:ext cx="11029615" cy="4587494"/>
          </a:xfrm>
        </p:spPr>
        <p:txBody>
          <a:bodyPr>
            <a:noAutofit/>
          </a:bodyPr>
          <a:lstStyle/>
          <a:p>
            <a:pPr fontAlgn="base"/>
            <a:r>
              <a:rPr lang="en-GB" sz="1300" b="1" dirty="0"/>
              <a:t>Apple has named John Ternus as its new chief executive to replace Tim Cook, who is stepping down after 15 years of leading the technology giant.</a:t>
            </a:r>
            <a:endParaRPr lang="en-GB" sz="1300" dirty="0"/>
          </a:p>
          <a:p>
            <a:pPr fontAlgn="base"/>
            <a:r>
              <a:rPr lang="en-GB" sz="1300" dirty="0"/>
              <a:t>Ternus, the current head of hardware engineering who has been at Apple for 25 years, will take over on 1 September and Cook will become executive chairman. Cook has been chief executive of Apple since 2011 after co-founder Steve Jobs resigned for health reasons shortly before his death. Cook will stay as chief executive through the summer to work with Ternus on the transition after which he will "assist with certain aspects of the company, including engaging with policymakers around the world". </a:t>
            </a:r>
          </a:p>
          <a:p>
            <a:pPr fontAlgn="base"/>
            <a:r>
              <a:rPr lang="en-GB" sz="1300" dirty="0"/>
              <a:t>Cook's decision to step away from the chief executive role follows months of speculation that Apple - which has just celebrated its 50th anniversary - was looking for a successor. He described the job as "the greatest privilege of my life". During his tenure he led the company to become one of the most valuable in the world.</a:t>
            </a:r>
          </a:p>
          <a:p>
            <a:pPr fontAlgn="base"/>
            <a:r>
              <a:rPr lang="en-GB" sz="1300" dirty="0"/>
              <a:t>In 2018, Apple became the first public company to be valued at $1tn (£740bn). It is now worth $4tn.</a:t>
            </a:r>
          </a:p>
          <a:p>
            <a:pPr fontAlgn="base"/>
            <a:r>
              <a:rPr lang="en-GB" sz="1300" dirty="0"/>
              <a:t>Cook described Ternus as a "visionary" executive with "the mind of an engineer, the soul of an innovator and the heart to lead with integrity and honour". "He is without question the right person to lead Apple into the future," Cook added.</a:t>
            </a:r>
          </a:p>
          <a:p>
            <a:pPr fontAlgn="base"/>
            <a:r>
              <a:rPr lang="en-GB" sz="1300" dirty="0"/>
              <a:t>Ternus emerged as a favourite to replace Cook last year, after another long-time executive, chief operating officer Jeff Williams, left the company. During his quarter century at Apple, Ternus has worked on essentially every major product the company has released, including every generation of the iPad, many generations of the iPhone, and the launch of AirPods and the Apple Watch. He also oversaw the transition of Mac computer processors from Intel to Apple's own silicon.</a:t>
            </a:r>
          </a:p>
          <a:p>
            <a:pPr fontAlgn="base"/>
            <a:r>
              <a:rPr lang="en-GB" sz="1300" dirty="0"/>
              <a:t>In a statement on Monday, he referred to Cook as his "mentor.“ "I am filled with optimism about what we can achieve in the years to come," Ternus said.</a:t>
            </a:r>
          </a:p>
        </p:txBody>
      </p:sp>
      <p:sp>
        <p:nvSpPr>
          <p:cNvPr id="5" name="Slide Number Placeholder 4">
            <a:extLst>
              <a:ext uri="{FF2B5EF4-FFF2-40B4-BE49-F238E27FC236}">
                <a16:creationId xmlns:a16="http://schemas.microsoft.com/office/drawing/2014/main" id="{60300CAE-C972-87C4-107C-9EAE04B71896}"/>
              </a:ext>
            </a:extLst>
          </p:cNvPr>
          <p:cNvSpPr>
            <a:spLocks noGrp="1"/>
          </p:cNvSpPr>
          <p:nvPr>
            <p:ph type="sldNum" sz="quarter" idx="12"/>
          </p:nvPr>
        </p:nvSpPr>
        <p:spPr/>
        <p:txBody>
          <a:bodyPr/>
          <a:lstStyle/>
          <a:p>
            <a:fld id="{3A98EE3D-8CD1-4C3F-BD1C-C98C9596463C}" type="slidenum">
              <a:rPr lang="en-US" smtClean="0"/>
              <a:t>17</a:t>
            </a:fld>
            <a:endParaRPr lang="en-US" dirty="0"/>
          </a:p>
        </p:txBody>
      </p:sp>
      <p:sp>
        <p:nvSpPr>
          <p:cNvPr id="6" name="Rectangle 1">
            <a:extLst>
              <a:ext uri="{FF2B5EF4-FFF2-40B4-BE49-F238E27FC236}">
                <a16:creationId xmlns:a16="http://schemas.microsoft.com/office/drawing/2014/main" id="{8B4EA60B-CED1-1189-4703-A1D55817CBEB}"/>
              </a:ext>
            </a:extLst>
          </p:cNvPr>
          <p:cNvSpPr>
            <a:spLocks noGrp="1" noChangeArrowheads="1"/>
          </p:cNvSpPr>
          <p:nvPr>
            <p:ph type="ftr" sz="quarter" idx="11"/>
          </p:nvPr>
        </p:nvSpPr>
        <p:spPr bwMode="auto">
          <a:xfrm>
            <a:off x="581192" y="6434631"/>
            <a:ext cx="9919168" cy="343692"/>
          </a:xfrm>
          <a:prstGeom prst="rect">
            <a:avLst/>
          </a:prstGeom>
          <a:solidFill>
            <a:srgbClr val="F8F8F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25392"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200" b="1" cap="none" dirty="0">
                <a:solidFill>
                  <a:srgbClr val="181818"/>
                </a:solidFill>
                <a:latin typeface="inherit"/>
              </a:rPr>
              <a:t>www.b</a:t>
            </a:r>
            <a:r>
              <a:rPr kumimoji="0" lang="en-US" altLang="en-US" sz="1200" b="1" i="0" u="none" strike="noStrike" cap="none" normalizeH="0" baseline="0" dirty="0">
                <a:ln>
                  <a:noFill/>
                </a:ln>
                <a:solidFill>
                  <a:srgbClr val="181818"/>
                </a:solidFill>
                <a:effectLst/>
                <a:latin typeface="inherit"/>
              </a:rPr>
              <a:t>bc.co.uk/news/articles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81818"/>
                </a:solidFill>
                <a:effectLst/>
                <a:latin typeface="inherit"/>
              </a:rPr>
              <a:t>Kali Hays</a:t>
            </a:r>
            <a:r>
              <a:rPr kumimoji="0" lang="en-US" altLang="en-US" sz="1200" b="0" i="0" u="none" strike="noStrike" cap="none" normalizeH="0" baseline="0" dirty="0">
                <a:ln>
                  <a:noFill/>
                </a:ln>
                <a:solidFill>
                  <a:srgbClr val="606060"/>
                </a:solidFill>
                <a:effectLst/>
                <a:latin typeface="inherit"/>
              </a:rPr>
              <a:t>, Technology reporter and </a:t>
            </a:r>
            <a:r>
              <a:rPr kumimoji="0" lang="en-US" altLang="en-US" sz="1200" b="1" i="0" u="none" strike="noStrike" cap="none" normalizeH="0" baseline="0" dirty="0" err="1">
                <a:ln>
                  <a:noFill/>
                </a:ln>
                <a:solidFill>
                  <a:srgbClr val="181818"/>
                </a:solidFill>
                <a:effectLst/>
                <a:latin typeface="inherit"/>
              </a:rPr>
              <a:t>Dearbail</a:t>
            </a:r>
            <a:r>
              <a:rPr kumimoji="0" lang="en-US" altLang="en-US" sz="1200" b="1" i="0" u="none" strike="noStrike" cap="none" normalizeH="0" baseline="0" dirty="0">
                <a:ln>
                  <a:noFill/>
                </a:ln>
                <a:solidFill>
                  <a:srgbClr val="181818"/>
                </a:solidFill>
                <a:effectLst/>
                <a:latin typeface="inherit"/>
              </a:rPr>
              <a:t> Jordan</a:t>
            </a:r>
            <a:r>
              <a:rPr kumimoji="0" lang="en-US" altLang="en-US" sz="1200" b="0" i="0" u="none" strike="noStrike" cap="none" normalizeH="0" baseline="0" dirty="0">
                <a:ln>
                  <a:noFill/>
                </a:ln>
                <a:solidFill>
                  <a:srgbClr val="606060"/>
                </a:solidFill>
                <a:effectLst/>
                <a:latin typeface="inherit"/>
              </a:rPr>
              <a:t>, Business reporter</a:t>
            </a:r>
            <a:r>
              <a:rPr lang="en-US" altLang="en-US" sz="1200" cap="none" dirty="0">
                <a:solidFill>
                  <a:srgbClr val="606060"/>
                </a:solidFill>
                <a:latin typeface="inherit"/>
              </a:rPr>
              <a:t>, p</a:t>
            </a:r>
            <a:r>
              <a:rPr kumimoji="0" lang="en-US" altLang="en-US" sz="1200" b="0" i="0" u="none" strike="noStrike" cap="none" normalizeH="0" baseline="0" dirty="0">
                <a:ln>
                  <a:noFill/>
                </a:ln>
                <a:solidFill>
                  <a:srgbClr val="606060"/>
                </a:solidFill>
                <a:effectLst/>
                <a:latin typeface="ReithSans"/>
              </a:rPr>
              <a:t>ublished 20 April 2026, Updated 21 April 2026</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809084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2C778A-7F06-E704-5BAB-97B13101C8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C1D70E-1654-A91D-8330-4C8101C6224E}"/>
              </a:ext>
            </a:extLst>
          </p:cNvPr>
          <p:cNvSpPr>
            <a:spLocks noGrp="1"/>
          </p:cNvSpPr>
          <p:nvPr>
            <p:ph type="title"/>
          </p:nvPr>
        </p:nvSpPr>
        <p:spPr/>
        <p:txBody>
          <a:bodyPr>
            <a:normAutofit/>
          </a:bodyPr>
          <a:lstStyle/>
          <a:p>
            <a:pPr fontAlgn="base"/>
            <a:r>
              <a:rPr lang="en-GB" b="1" dirty="0"/>
              <a:t>Apple case study continued…</a:t>
            </a:r>
            <a:br>
              <a:rPr lang="en-GB" b="1" dirty="0"/>
            </a:br>
            <a:r>
              <a:rPr lang="en-GB" b="1" dirty="0"/>
              <a:t>'Differentiation'</a:t>
            </a:r>
          </a:p>
        </p:txBody>
      </p:sp>
      <p:sp>
        <p:nvSpPr>
          <p:cNvPr id="3" name="Content Placeholder 2">
            <a:extLst>
              <a:ext uri="{FF2B5EF4-FFF2-40B4-BE49-F238E27FC236}">
                <a16:creationId xmlns:a16="http://schemas.microsoft.com/office/drawing/2014/main" id="{17F21E7E-3112-5312-9955-53962650B00C}"/>
              </a:ext>
            </a:extLst>
          </p:cNvPr>
          <p:cNvSpPr>
            <a:spLocks noGrp="1"/>
          </p:cNvSpPr>
          <p:nvPr>
            <p:ph idx="1"/>
          </p:nvPr>
        </p:nvSpPr>
        <p:spPr>
          <a:xfrm>
            <a:off x="581192" y="1836420"/>
            <a:ext cx="11029615" cy="4587494"/>
          </a:xfrm>
        </p:spPr>
        <p:txBody>
          <a:bodyPr>
            <a:noAutofit/>
          </a:bodyPr>
          <a:lstStyle/>
          <a:p>
            <a:pPr fontAlgn="base"/>
            <a:r>
              <a:rPr lang="en-GB" sz="1300" dirty="0"/>
              <a:t>Naming a leader who comes from a product and hardware background may allow Apple to emerge from a constant criticism of Cook's tenure - that it was no longer innovative enough. While Cook oversaw a four-fold increase in Apple's yearly profit, with a massive expansion in products sold around the globe, its </a:t>
            </a:r>
            <a:r>
              <a:rPr lang="en-GB" sz="1300" b="1" dirty="0">
                <a:hlinkClick r:id="rId2"/>
              </a:rPr>
              <a:t>product line</a:t>
            </a:r>
            <a:r>
              <a:rPr lang="en-GB" sz="1300" dirty="0"/>
              <a:t> has remained largely static.</a:t>
            </a:r>
          </a:p>
          <a:p>
            <a:pPr fontAlgn="base"/>
            <a:r>
              <a:rPr lang="en-GB" sz="1300" dirty="0"/>
              <a:t>Dipanjan Chatterjee, a principal analyst at Forrester, praised the financial stability Cook brought to Apple, but noted he had not given the company a product like the iPhone that would give Ternus another 20 years of success. He said Apple "remains structurally dependent on the phone" as it "searches for its next growth engine". The appointment of Ternus shows Apple is looking for "differentiation" in its products, said Chatterjee, adding that the new leader "must resist the temptation of incrementalism that has plagued Apple of late and escape the iPhone's gravitational pull".</a:t>
            </a:r>
          </a:p>
          <a:p>
            <a:pPr fontAlgn="base"/>
            <a:r>
              <a:rPr lang="en-GB" sz="1300" dirty="0"/>
              <a:t>Ken Segall, who was Steve Jobs' creative director for more than a decade, told the BBC: "I don't think Tim ever really shook the operations guy vibe. "I think when people talk about the difference between Steve and Tim, that was basically it - Steve the visionary, Tim the operations guy who took over."</a:t>
            </a:r>
          </a:p>
          <a:p>
            <a:pPr fontAlgn="base"/>
            <a:r>
              <a:rPr lang="en-GB" sz="1300" dirty="0"/>
              <a:t>Gil Luria, managing director at DA Davidson &amp; Co, said having someone so hardware-focused at the helm now shows Apple is going to put more energy into new products, like foldable phones and wearable devices like glasses.</a:t>
            </a:r>
          </a:p>
          <a:p>
            <a:pPr fontAlgn="base"/>
            <a:r>
              <a:rPr lang="en-GB" sz="1300" dirty="0"/>
              <a:t>The tech giant has also faced criticism for being slow to jump on the soaring demand for AI, and has ended up integrating Google and OpenAI's technology into its operating systems. Following Monday's announcement, OpenAI's Sam Altman wrote on X: "Tim Cook is a legend. "I am very thankful for everything he has done and I am very thankful for Apple."</a:t>
            </a:r>
          </a:p>
        </p:txBody>
      </p:sp>
      <p:sp>
        <p:nvSpPr>
          <p:cNvPr id="5" name="Slide Number Placeholder 4">
            <a:extLst>
              <a:ext uri="{FF2B5EF4-FFF2-40B4-BE49-F238E27FC236}">
                <a16:creationId xmlns:a16="http://schemas.microsoft.com/office/drawing/2014/main" id="{BA9853EB-CF68-00DD-6A0A-63B68C2BDF3C}"/>
              </a:ext>
            </a:extLst>
          </p:cNvPr>
          <p:cNvSpPr>
            <a:spLocks noGrp="1"/>
          </p:cNvSpPr>
          <p:nvPr>
            <p:ph type="sldNum" sz="quarter" idx="12"/>
          </p:nvPr>
        </p:nvSpPr>
        <p:spPr/>
        <p:txBody>
          <a:bodyPr/>
          <a:lstStyle/>
          <a:p>
            <a:fld id="{3A98EE3D-8CD1-4C3F-BD1C-C98C9596463C}" type="slidenum">
              <a:rPr lang="en-US" smtClean="0"/>
              <a:t>18</a:t>
            </a:fld>
            <a:endParaRPr lang="en-US" dirty="0"/>
          </a:p>
        </p:txBody>
      </p:sp>
      <p:sp>
        <p:nvSpPr>
          <p:cNvPr id="6" name="Rectangle 1">
            <a:extLst>
              <a:ext uri="{FF2B5EF4-FFF2-40B4-BE49-F238E27FC236}">
                <a16:creationId xmlns:a16="http://schemas.microsoft.com/office/drawing/2014/main" id="{6B2E9E27-7F78-7479-B649-2AA1E4B0EB1E}"/>
              </a:ext>
            </a:extLst>
          </p:cNvPr>
          <p:cNvSpPr>
            <a:spLocks noGrp="1" noChangeArrowheads="1"/>
          </p:cNvSpPr>
          <p:nvPr>
            <p:ph type="ftr" sz="quarter" idx="11"/>
          </p:nvPr>
        </p:nvSpPr>
        <p:spPr bwMode="auto">
          <a:xfrm>
            <a:off x="581192" y="6434631"/>
            <a:ext cx="9919168" cy="343692"/>
          </a:xfrm>
          <a:prstGeom prst="rect">
            <a:avLst/>
          </a:prstGeom>
          <a:solidFill>
            <a:srgbClr val="F8F8F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25392"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200" b="1" cap="none" dirty="0">
                <a:solidFill>
                  <a:srgbClr val="181818"/>
                </a:solidFill>
                <a:latin typeface="inherit"/>
              </a:rPr>
              <a:t>www.b</a:t>
            </a:r>
            <a:r>
              <a:rPr kumimoji="0" lang="en-US" altLang="en-US" sz="1200" b="1" i="0" u="none" strike="noStrike" cap="none" normalizeH="0" baseline="0" dirty="0">
                <a:ln>
                  <a:noFill/>
                </a:ln>
                <a:solidFill>
                  <a:srgbClr val="181818"/>
                </a:solidFill>
                <a:effectLst/>
                <a:latin typeface="inherit"/>
              </a:rPr>
              <a:t>bc.co.uk/news/articles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81818"/>
                </a:solidFill>
                <a:effectLst/>
                <a:latin typeface="inherit"/>
              </a:rPr>
              <a:t>Kali Hays</a:t>
            </a:r>
            <a:r>
              <a:rPr kumimoji="0" lang="en-US" altLang="en-US" sz="1200" b="0" i="0" u="none" strike="noStrike" cap="none" normalizeH="0" baseline="0" dirty="0">
                <a:ln>
                  <a:noFill/>
                </a:ln>
                <a:solidFill>
                  <a:srgbClr val="606060"/>
                </a:solidFill>
                <a:effectLst/>
                <a:latin typeface="inherit"/>
              </a:rPr>
              <a:t>, Technology reporter and </a:t>
            </a:r>
            <a:r>
              <a:rPr kumimoji="0" lang="en-US" altLang="en-US" sz="1200" b="1" i="0" u="none" strike="noStrike" cap="none" normalizeH="0" baseline="0" dirty="0" err="1">
                <a:ln>
                  <a:noFill/>
                </a:ln>
                <a:solidFill>
                  <a:srgbClr val="181818"/>
                </a:solidFill>
                <a:effectLst/>
                <a:latin typeface="inherit"/>
              </a:rPr>
              <a:t>Dearbail</a:t>
            </a:r>
            <a:r>
              <a:rPr kumimoji="0" lang="en-US" altLang="en-US" sz="1200" b="1" i="0" u="none" strike="noStrike" cap="none" normalizeH="0" baseline="0" dirty="0">
                <a:ln>
                  <a:noFill/>
                </a:ln>
                <a:solidFill>
                  <a:srgbClr val="181818"/>
                </a:solidFill>
                <a:effectLst/>
                <a:latin typeface="inherit"/>
              </a:rPr>
              <a:t> Jordan</a:t>
            </a:r>
            <a:r>
              <a:rPr kumimoji="0" lang="en-US" altLang="en-US" sz="1200" b="0" i="0" u="none" strike="noStrike" cap="none" normalizeH="0" baseline="0" dirty="0">
                <a:ln>
                  <a:noFill/>
                </a:ln>
                <a:solidFill>
                  <a:srgbClr val="606060"/>
                </a:solidFill>
                <a:effectLst/>
                <a:latin typeface="inherit"/>
              </a:rPr>
              <a:t>, Business reporter</a:t>
            </a:r>
            <a:r>
              <a:rPr lang="en-US" altLang="en-US" sz="1200" cap="none" dirty="0">
                <a:solidFill>
                  <a:srgbClr val="606060"/>
                </a:solidFill>
                <a:latin typeface="inherit"/>
              </a:rPr>
              <a:t>, p</a:t>
            </a:r>
            <a:r>
              <a:rPr kumimoji="0" lang="en-US" altLang="en-US" sz="1200" b="0" i="0" u="none" strike="noStrike" cap="none" normalizeH="0" baseline="0" dirty="0">
                <a:ln>
                  <a:noFill/>
                </a:ln>
                <a:solidFill>
                  <a:srgbClr val="606060"/>
                </a:solidFill>
                <a:effectLst/>
                <a:latin typeface="ReithSans"/>
              </a:rPr>
              <a:t>ublished 20 April 2026, Updated 21 April 2026</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310147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53C842-8057-D843-8C2C-0D9D2FA356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1312D4-2410-F3F0-029F-A31A5E60A49A}"/>
              </a:ext>
            </a:extLst>
          </p:cNvPr>
          <p:cNvSpPr>
            <a:spLocks noGrp="1"/>
          </p:cNvSpPr>
          <p:nvPr>
            <p:ph type="title"/>
          </p:nvPr>
        </p:nvSpPr>
        <p:spPr/>
        <p:txBody>
          <a:bodyPr>
            <a:normAutofit/>
          </a:bodyPr>
          <a:lstStyle/>
          <a:p>
            <a:pPr fontAlgn="base"/>
            <a:r>
              <a:rPr lang="en-GB" b="1" dirty="0"/>
              <a:t>Apple case study continued…</a:t>
            </a:r>
            <a:br>
              <a:rPr lang="en-GB" b="1" dirty="0"/>
            </a:br>
            <a:r>
              <a:rPr lang="en-GB" b="1" dirty="0"/>
              <a:t>'Differentiation'</a:t>
            </a:r>
          </a:p>
        </p:txBody>
      </p:sp>
      <p:sp>
        <p:nvSpPr>
          <p:cNvPr id="3" name="Content Placeholder 2">
            <a:extLst>
              <a:ext uri="{FF2B5EF4-FFF2-40B4-BE49-F238E27FC236}">
                <a16:creationId xmlns:a16="http://schemas.microsoft.com/office/drawing/2014/main" id="{C7F39316-91A4-D142-A1DC-E8D4EA19B453}"/>
              </a:ext>
            </a:extLst>
          </p:cNvPr>
          <p:cNvSpPr>
            <a:spLocks noGrp="1"/>
          </p:cNvSpPr>
          <p:nvPr>
            <p:ph idx="1"/>
          </p:nvPr>
        </p:nvSpPr>
        <p:spPr>
          <a:xfrm>
            <a:off x="581192" y="1836420"/>
            <a:ext cx="11029615" cy="4587494"/>
          </a:xfrm>
        </p:spPr>
        <p:txBody>
          <a:bodyPr>
            <a:noAutofit/>
          </a:bodyPr>
          <a:lstStyle/>
          <a:p>
            <a:pPr fontAlgn="base"/>
            <a:r>
              <a:rPr lang="en-GB" sz="1300" dirty="0"/>
              <a:t>Cook did not come from a hardware or product background when he joined Apple. Instead, he had spent many years as a business operator at companies like IBM and Compaq. He was a tech executive focused on operations and </a:t>
            </a:r>
            <a:r>
              <a:rPr lang="en-GB" sz="1300" dirty="0" err="1"/>
              <a:t>fulfillment</a:t>
            </a:r>
            <a:r>
              <a:rPr lang="en-GB" sz="1300" dirty="0"/>
              <a:t>, logistics and sales figures, less so thinking up and launching new technological products. That was what Jobs was best-known and lauded for.</a:t>
            </a:r>
          </a:p>
          <a:p>
            <a:pPr fontAlgn="base"/>
            <a:r>
              <a:rPr lang="en-GB" sz="1300" dirty="0"/>
              <a:t>One of the most significant product launches during Cook's leadership was the </a:t>
            </a:r>
            <a:r>
              <a:rPr lang="en-GB" sz="1300" b="1" dirty="0">
                <a:hlinkClick r:id="rId2"/>
              </a:rPr>
              <a:t>Apple Vision Pro</a:t>
            </a:r>
            <a:r>
              <a:rPr lang="en-GB" sz="1300" dirty="0"/>
              <a:t>, a virtual and augmented reality headset that did not catch on with buyers. Nevertheless, his skill as an operational executive will see him widely remembered as one of the most successful business leaders. </a:t>
            </a:r>
          </a:p>
          <a:p>
            <a:pPr fontAlgn="base"/>
            <a:r>
              <a:rPr lang="en-GB" sz="1300" dirty="0"/>
              <a:t>Timothy Hubbard, a professor at the University of Notre Dame Mendoza College of Business, said Cook's era of Apple turned it into a company that was "the best at refining, scaling and defending an extraordinarily powerful system". "The real question now is whether that same organisation can pivot toward exploration, where success depends on speed, uncertainty and a greater willingness to experiment," he said.</a:t>
            </a:r>
          </a:p>
          <a:p>
            <a:pPr fontAlgn="base"/>
            <a:r>
              <a:rPr lang="en-GB" sz="1300" dirty="0"/>
              <a:t>Apple's apparent reluctance to dive head first into AI products and services has set it apart from others like Google, Microsoft and Meta, which are spending hundreds of billions of dollars a year to get ahead in this area.</a:t>
            </a:r>
          </a:p>
          <a:p>
            <a:pPr fontAlgn="base"/>
            <a:r>
              <a:rPr lang="en-GB" sz="1300" dirty="0"/>
              <a:t>With a new boss, Apple may be showing its strategic interest in deeper integration of AI into its hardware, said Hubbard. "The very strengths that made Apple dominant - their discipline, polish, and control - could become constraints if the next era rewards openness and faster iteration," he said. "That rapid innovation is where Apple started, and maybe that's where the company needs to return."</a:t>
            </a:r>
          </a:p>
        </p:txBody>
      </p:sp>
      <p:sp>
        <p:nvSpPr>
          <p:cNvPr id="5" name="Slide Number Placeholder 4">
            <a:extLst>
              <a:ext uri="{FF2B5EF4-FFF2-40B4-BE49-F238E27FC236}">
                <a16:creationId xmlns:a16="http://schemas.microsoft.com/office/drawing/2014/main" id="{B5E15FA6-A7CF-29C0-0283-77B62E6E8121}"/>
              </a:ext>
            </a:extLst>
          </p:cNvPr>
          <p:cNvSpPr>
            <a:spLocks noGrp="1"/>
          </p:cNvSpPr>
          <p:nvPr>
            <p:ph type="sldNum" sz="quarter" idx="12"/>
          </p:nvPr>
        </p:nvSpPr>
        <p:spPr/>
        <p:txBody>
          <a:bodyPr/>
          <a:lstStyle/>
          <a:p>
            <a:fld id="{3A98EE3D-8CD1-4C3F-BD1C-C98C9596463C}" type="slidenum">
              <a:rPr lang="en-US" smtClean="0"/>
              <a:t>19</a:t>
            </a:fld>
            <a:endParaRPr lang="en-US" dirty="0"/>
          </a:p>
        </p:txBody>
      </p:sp>
      <p:sp>
        <p:nvSpPr>
          <p:cNvPr id="6" name="Rectangle 1">
            <a:extLst>
              <a:ext uri="{FF2B5EF4-FFF2-40B4-BE49-F238E27FC236}">
                <a16:creationId xmlns:a16="http://schemas.microsoft.com/office/drawing/2014/main" id="{A1DE38AF-1B00-65D6-780B-B3B108C21513}"/>
              </a:ext>
            </a:extLst>
          </p:cNvPr>
          <p:cNvSpPr>
            <a:spLocks noGrp="1" noChangeArrowheads="1"/>
          </p:cNvSpPr>
          <p:nvPr>
            <p:ph type="ftr" sz="quarter" idx="11"/>
          </p:nvPr>
        </p:nvSpPr>
        <p:spPr bwMode="auto">
          <a:xfrm>
            <a:off x="581192" y="6434631"/>
            <a:ext cx="9919168" cy="343692"/>
          </a:xfrm>
          <a:prstGeom prst="rect">
            <a:avLst/>
          </a:prstGeom>
          <a:solidFill>
            <a:srgbClr val="F8F8F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25392"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200" b="1" cap="none" dirty="0">
                <a:solidFill>
                  <a:srgbClr val="181818"/>
                </a:solidFill>
                <a:latin typeface="inherit"/>
              </a:rPr>
              <a:t>www.b</a:t>
            </a:r>
            <a:r>
              <a:rPr kumimoji="0" lang="en-US" altLang="en-US" sz="1200" b="1" i="0" u="none" strike="noStrike" cap="none" normalizeH="0" baseline="0" dirty="0">
                <a:ln>
                  <a:noFill/>
                </a:ln>
                <a:solidFill>
                  <a:srgbClr val="181818"/>
                </a:solidFill>
                <a:effectLst/>
                <a:latin typeface="inherit"/>
              </a:rPr>
              <a:t>bc.co.uk/news/articles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81818"/>
                </a:solidFill>
                <a:effectLst/>
                <a:latin typeface="inherit"/>
              </a:rPr>
              <a:t>Kali Hays</a:t>
            </a:r>
            <a:r>
              <a:rPr kumimoji="0" lang="en-US" altLang="en-US" sz="1200" b="0" i="0" u="none" strike="noStrike" cap="none" normalizeH="0" baseline="0" dirty="0">
                <a:ln>
                  <a:noFill/>
                </a:ln>
                <a:solidFill>
                  <a:srgbClr val="606060"/>
                </a:solidFill>
                <a:effectLst/>
                <a:latin typeface="inherit"/>
              </a:rPr>
              <a:t>, Technology reporter and </a:t>
            </a:r>
            <a:r>
              <a:rPr kumimoji="0" lang="en-US" altLang="en-US" sz="1200" b="1" i="0" u="none" strike="noStrike" cap="none" normalizeH="0" baseline="0" dirty="0" err="1">
                <a:ln>
                  <a:noFill/>
                </a:ln>
                <a:solidFill>
                  <a:srgbClr val="181818"/>
                </a:solidFill>
                <a:effectLst/>
                <a:latin typeface="inherit"/>
              </a:rPr>
              <a:t>Dearbail</a:t>
            </a:r>
            <a:r>
              <a:rPr kumimoji="0" lang="en-US" altLang="en-US" sz="1200" b="1" i="0" u="none" strike="noStrike" cap="none" normalizeH="0" baseline="0" dirty="0">
                <a:ln>
                  <a:noFill/>
                </a:ln>
                <a:solidFill>
                  <a:srgbClr val="181818"/>
                </a:solidFill>
                <a:effectLst/>
                <a:latin typeface="inherit"/>
              </a:rPr>
              <a:t> Jordan</a:t>
            </a:r>
            <a:r>
              <a:rPr kumimoji="0" lang="en-US" altLang="en-US" sz="1200" b="0" i="0" u="none" strike="noStrike" cap="none" normalizeH="0" baseline="0" dirty="0">
                <a:ln>
                  <a:noFill/>
                </a:ln>
                <a:solidFill>
                  <a:srgbClr val="606060"/>
                </a:solidFill>
                <a:effectLst/>
                <a:latin typeface="inherit"/>
              </a:rPr>
              <a:t>, Business reporter</a:t>
            </a:r>
            <a:r>
              <a:rPr lang="en-US" altLang="en-US" sz="1200" cap="none" dirty="0">
                <a:solidFill>
                  <a:srgbClr val="606060"/>
                </a:solidFill>
                <a:latin typeface="inherit"/>
              </a:rPr>
              <a:t>, p</a:t>
            </a:r>
            <a:r>
              <a:rPr kumimoji="0" lang="en-US" altLang="en-US" sz="1200" b="0" i="0" u="none" strike="noStrike" cap="none" normalizeH="0" baseline="0" dirty="0">
                <a:ln>
                  <a:noFill/>
                </a:ln>
                <a:solidFill>
                  <a:srgbClr val="606060"/>
                </a:solidFill>
                <a:effectLst/>
                <a:latin typeface="ReithSans"/>
              </a:rPr>
              <a:t>ublished 20 April 2026, Updated 21 April 2026</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23D26095-3292-0B3D-3FB6-22FA80E2A0F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382776" y="692266"/>
            <a:ext cx="2351048" cy="1558058"/>
          </a:xfrm>
          <a:prstGeom prst="rect">
            <a:avLst/>
          </a:prstGeom>
        </p:spPr>
      </p:pic>
    </p:spTree>
    <p:extLst>
      <p:ext uri="{BB962C8B-B14F-4D97-AF65-F5344CB8AC3E}">
        <p14:creationId xmlns:p14="http://schemas.microsoft.com/office/powerpoint/2010/main" val="36869610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Organisational structure – summary</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9186"/>
            <a:ext cx="10662081" cy="5078313"/>
          </a:xfrm>
          <a:prstGeom prst="rect">
            <a:avLst/>
          </a:prstGeom>
          <a:noFill/>
        </p:spPr>
        <p:txBody>
          <a:bodyPr wrap="square" rtlCol="0">
            <a:spAutoFit/>
          </a:bodyPr>
          <a:lstStyle/>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 </a:t>
            </a:r>
            <a:r>
              <a:rPr kumimoji="0" lang="en-GB" sz="1700" b="1" i="1" u="none" strike="noStrike" kern="1200" cap="none" spc="0" normalizeH="0" baseline="0" noProof="0" dirty="0">
                <a:ln>
                  <a:noFill/>
                </a:ln>
                <a:solidFill>
                  <a:srgbClr val="0070C0"/>
                </a:solidFill>
                <a:effectLst/>
                <a:uLnTx/>
                <a:uFillTx/>
                <a:latin typeface="Franklin Gothic Book" panose="020B0502020104020203"/>
                <a:ea typeface="+mn-ea"/>
                <a:cs typeface="+mn-cs"/>
              </a:rPr>
              <a:t>four key elements of organisational structure </a:t>
            </a: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include:</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Specialisation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Formalisation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Centralisation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Hierarchy</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1657350" lvl="3" indent="-285750">
              <a:buFont typeface="Arial" panose="020B0604020202020204" pitchFamily="34" charset="0"/>
              <a:buChar char="•"/>
              <a:defRPr/>
            </a:pP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Each element plays a role in the effectiveness of a company, and needs to match:</a:t>
            </a:r>
          </a:p>
          <a:p>
            <a:pPr marL="2114550" lvl="4" indent="-285750">
              <a:buFont typeface="Arial" panose="020B0604020202020204" pitchFamily="34" charset="0"/>
              <a:buChar char="•"/>
              <a:defRPr/>
            </a:pP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Stage of development</a:t>
            </a:r>
          </a:p>
          <a:p>
            <a:pPr marL="2114550" lvl="4" indent="-285750">
              <a:buFont typeface="Arial" panose="020B0604020202020204" pitchFamily="34" charset="0"/>
              <a:buChar char="•"/>
              <a:defRPr/>
            </a:pP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Culture</a:t>
            </a:r>
          </a:p>
          <a:p>
            <a:pPr marL="2114550" lvl="4" indent="-285750">
              <a:buFont typeface="Arial" panose="020B0604020202020204" pitchFamily="34" charset="0"/>
              <a:buChar char="•"/>
              <a:defRPr/>
            </a:pP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Leadership style</a:t>
            </a:r>
          </a:p>
          <a:p>
            <a:pPr marL="2114550" lvl="4" indent="-285750">
              <a:buFont typeface="Arial" panose="020B0604020202020204" pitchFamily="34" charset="0"/>
              <a:buChar char="•"/>
              <a:defRPr/>
            </a:pP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Industry</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 </a:t>
            </a:r>
            <a:r>
              <a:rPr kumimoji="0" lang="en-GB" sz="1700" b="1" i="1" u="none" strike="noStrike" kern="1200" cap="none" spc="0" normalizeH="0" baseline="0" noProof="0" dirty="0">
                <a:ln>
                  <a:noFill/>
                </a:ln>
                <a:solidFill>
                  <a:srgbClr val="0070C0"/>
                </a:solidFill>
                <a:effectLst/>
                <a:uLnTx/>
                <a:uFillTx/>
                <a:latin typeface="Franklin Gothic Book" panose="020B0502020104020203"/>
                <a:ea typeface="+mn-ea"/>
                <a:cs typeface="+mn-cs"/>
              </a:rPr>
              <a:t>five types of general organisational structure </a:t>
            </a: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include:</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Simple</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Functional</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Multidivisional</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Matrix</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prstClr val="black"/>
                </a:solidFill>
                <a:effectLst/>
                <a:uLnTx/>
                <a:uFillTx/>
                <a:latin typeface="Franklin Gothic Book" panose="020B0502020104020203"/>
                <a:ea typeface="+mn-ea"/>
                <a:cs typeface="+mn-cs"/>
              </a:rPr>
              <a:t>Virtual</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431541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F2DD-E328-4EBE-F7BC-9EBAEED93F33}"/>
              </a:ext>
            </a:extLst>
          </p:cNvPr>
          <p:cNvSpPr>
            <a:spLocks noGrp="1"/>
          </p:cNvSpPr>
          <p:nvPr>
            <p:ph type="title"/>
          </p:nvPr>
        </p:nvSpPr>
        <p:spPr/>
        <p:txBody>
          <a:bodyPr/>
          <a:lstStyle/>
          <a:p>
            <a:pPr algn="ctr"/>
            <a:r>
              <a:rPr lang="en-GB" dirty="0"/>
              <a:t>This is the end of our</a:t>
            </a:r>
            <a:br>
              <a:rPr lang="en-GB"/>
            </a:br>
            <a:r>
              <a:rPr lang="en-GB"/>
              <a:t>session </a:t>
            </a:r>
            <a:r>
              <a:rPr lang="en-GB" dirty="0">
                <a:sym typeface="Wingdings" panose="05000000000000000000" pitchFamily="2" charset="2"/>
              </a:rPr>
              <a:t></a:t>
            </a:r>
            <a:endParaRPr lang="en-GB" dirty="0"/>
          </a:p>
        </p:txBody>
      </p:sp>
      <p:sp>
        <p:nvSpPr>
          <p:cNvPr id="3" name="Text Placeholder 2">
            <a:extLst>
              <a:ext uri="{FF2B5EF4-FFF2-40B4-BE49-F238E27FC236}">
                <a16:creationId xmlns:a16="http://schemas.microsoft.com/office/drawing/2014/main" id="{307D6C9B-2909-4164-3E9F-C472CBCD539C}"/>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4D30401E-C1DC-1403-D684-BC60FAA9691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52C887F-532C-63FC-5544-F5A956DE45C8}"/>
              </a:ext>
            </a:extLst>
          </p:cNvPr>
          <p:cNvSpPr>
            <a:spLocks noGrp="1"/>
          </p:cNvSpPr>
          <p:nvPr>
            <p:ph type="sldNum" sz="quarter" idx="12"/>
          </p:nvPr>
        </p:nvSpPr>
        <p:spPr/>
        <p:txBody>
          <a:bodyPr/>
          <a:lstStyle/>
          <a:p>
            <a:fld id="{3A98EE3D-8CD1-4C3F-BD1C-C98C9596463C}" type="slidenum">
              <a:rPr lang="en-US" smtClean="0"/>
              <a:t>21</a:t>
            </a:fld>
            <a:endParaRPr lang="en-US" dirty="0"/>
          </a:p>
        </p:txBody>
      </p:sp>
    </p:spTree>
    <p:extLst>
      <p:ext uri="{BB962C8B-B14F-4D97-AF65-F5344CB8AC3E}">
        <p14:creationId xmlns:p14="http://schemas.microsoft.com/office/powerpoint/2010/main" val="138252685"/>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4344</TotalTime>
  <Words>2030</Words>
  <Application>Microsoft Office PowerPoint</Application>
  <PresentationFormat>Widescreen</PresentationFormat>
  <Paragraphs>192</Paragraphs>
  <Slides>21</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Arial</vt:lpstr>
      <vt:lpstr>Calibri</vt:lpstr>
      <vt:lpstr>Franklin Gothic Book</vt:lpstr>
      <vt:lpstr>Franklin Gothic Demi</vt:lpstr>
      <vt:lpstr>inherit</vt:lpstr>
      <vt:lpstr>ReithSans</vt:lpstr>
      <vt:lpstr>Roboto</vt:lpstr>
      <vt:lpstr>Wingdings</vt:lpstr>
      <vt:lpstr>Wingdings 2</vt:lpstr>
      <vt:lpstr>DividendVTI</vt:lpstr>
      <vt:lpstr>Strategic and Agile Business ManagementBMMB7027</vt:lpstr>
      <vt:lpstr>This week we will focus on…</vt:lpstr>
      <vt:lpstr>The exploring Strategy framework</vt:lpstr>
      <vt:lpstr>The strategy check list – fundamental questions in strategy</vt:lpstr>
      <vt:lpstr>business structure</vt:lpstr>
      <vt:lpstr>Organisational structure</vt:lpstr>
      <vt:lpstr>Organisational structure has four key elements</vt:lpstr>
      <vt:lpstr>types of general Organisational structure</vt:lpstr>
      <vt:lpstr>Simple / Flat Organisational structure</vt:lpstr>
      <vt:lpstr>Functional / hierarchical Organisational structure</vt:lpstr>
      <vt:lpstr>Multidivisional Organisational structure</vt:lpstr>
      <vt:lpstr>matrix Organisational structure</vt:lpstr>
      <vt:lpstr>virtual Organisational structure</vt:lpstr>
      <vt:lpstr>Organisational structure</vt:lpstr>
      <vt:lpstr>Organisational structure</vt:lpstr>
      <vt:lpstr>New era as Apple names new boss to replace Tim Cook after 15 years</vt:lpstr>
      <vt:lpstr>New era as Apple names new boss to replace Tim Cook after 15 years</vt:lpstr>
      <vt:lpstr>Apple case study continued… 'Differentiation'</vt:lpstr>
      <vt:lpstr>Apple case study continued… 'Differentiation'</vt:lpstr>
      <vt:lpstr>Organisational structure – summary</vt:lpstr>
      <vt:lpstr>This is the end of our session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Daniela Hellyer</cp:lastModifiedBy>
  <cp:revision>282</cp:revision>
  <dcterms:created xsi:type="dcterms:W3CDTF">2021-11-30T09:35:50Z</dcterms:created>
  <dcterms:modified xsi:type="dcterms:W3CDTF">2026-06-08T14:34:56Z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