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64"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7" autoAdjust="0"/>
    <p:restoredTop sz="94660"/>
  </p:normalViewPr>
  <p:slideViewPr>
    <p:cSldViewPr snapToGrid="0">
      <p:cViewPr varScale="1">
        <p:scale>
          <a:sx n="79" d="100"/>
          <a:sy n="79" d="100"/>
        </p:scale>
        <p:origin x="72"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D59BB99-F6B1-4D07-8AA6-F1B3C4BA909B}"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3D08D-2604-4C6C-B004-1D6A547AF030}" type="slidenum">
              <a:rPr lang="en-GB" smtClean="0"/>
              <a:t>‹#›</a:t>
            </a:fld>
            <a:endParaRPr lang="en-GB"/>
          </a:p>
        </p:txBody>
      </p:sp>
    </p:spTree>
    <p:extLst>
      <p:ext uri="{BB962C8B-B14F-4D97-AF65-F5344CB8AC3E}">
        <p14:creationId xmlns:p14="http://schemas.microsoft.com/office/powerpoint/2010/main" val="2876416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D59BB99-F6B1-4D07-8AA6-F1B3C4BA909B}"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3D08D-2604-4C6C-B004-1D6A547AF030}" type="slidenum">
              <a:rPr lang="en-GB" smtClean="0"/>
              <a:t>‹#›</a:t>
            </a:fld>
            <a:endParaRPr lang="en-GB"/>
          </a:p>
        </p:txBody>
      </p:sp>
    </p:spTree>
    <p:extLst>
      <p:ext uri="{BB962C8B-B14F-4D97-AF65-F5344CB8AC3E}">
        <p14:creationId xmlns:p14="http://schemas.microsoft.com/office/powerpoint/2010/main" val="3384674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D59BB99-F6B1-4D07-8AA6-F1B3C4BA909B}"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3D08D-2604-4C6C-B004-1D6A547AF030}" type="slidenum">
              <a:rPr lang="en-GB" smtClean="0"/>
              <a:t>‹#›</a:t>
            </a:fld>
            <a:endParaRPr lang="en-GB"/>
          </a:p>
        </p:txBody>
      </p:sp>
    </p:spTree>
    <p:extLst>
      <p:ext uri="{BB962C8B-B14F-4D97-AF65-F5344CB8AC3E}">
        <p14:creationId xmlns:p14="http://schemas.microsoft.com/office/powerpoint/2010/main" val="3561992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D59BB99-F6B1-4D07-8AA6-F1B3C4BA909B}"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23D08D-2604-4C6C-B004-1D6A547AF030}" type="slidenum">
              <a:rPr lang="en-GB" smtClean="0"/>
              <a:t>‹#›</a:t>
            </a:fld>
            <a:endParaRPr lang="en-GB"/>
          </a:p>
        </p:txBody>
      </p:sp>
    </p:spTree>
    <p:extLst>
      <p:ext uri="{BB962C8B-B14F-4D97-AF65-F5344CB8AC3E}">
        <p14:creationId xmlns:p14="http://schemas.microsoft.com/office/powerpoint/2010/main" val="3542033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D59BB99-F6B1-4D07-8AA6-F1B3C4BA909B}" type="datetimeFigureOut">
              <a:rPr lang="en-GB" smtClean="0"/>
              <a:t>28/10/2022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23D08D-2604-4C6C-B004-1D6A547AF030}" type="slidenum">
              <a:rPr lang="en-GB" smtClean="0"/>
              <a:t>‹#›</a:t>
            </a:fld>
            <a:endParaRPr lang="en-GB"/>
          </a:p>
        </p:txBody>
      </p:sp>
    </p:spTree>
    <p:extLst>
      <p:ext uri="{BB962C8B-B14F-4D97-AF65-F5344CB8AC3E}">
        <p14:creationId xmlns:p14="http://schemas.microsoft.com/office/powerpoint/2010/main" val="828042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2D59BB99-F6B1-4D07-8AA6-F1B3C4BA909B}" type="datetimeFigureOut">
              <a:rPr lang="en-GB" smtClean="0"/>
              <a:t>28/10/2022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523D08D-2604-4C6C-B004-1D6A547AF030}" type="slidenum">
              <a:rPr lang="en-GB" smtClean="0"/>
              <a:t>‹#›</a:t>
            </a:fld>
            <a:endParaRPr lang="en-GB"/>
          </a:p>
        </p:txBody>
      </p:sp>
    </p:spTree>
    <p:extLst>
      <p:ext uri="{BB962C8B-B14F-4D97-AF65-F5344CB8AC3E}">
        <p14:creationId xmlns:p14="http://schemas.microsoft.com/office/powerpoint/2010/main" val="165630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D59BB99-F6B1-4D07-8AA6-F1B3C4BA909B}" type="datetimeFigureOut">
              <a:rPr lang="en-GB" smtClean="0"/>
              <a:t>28/10/2022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523D08D-2604-4C6C-B004-1D6A547AF030}" type="slidenum">
              <a:rPr lang="en-GB" smtClean="0"/>
              <a:t>‹#›</a:t>
            </a:fld>
            <a:endParaRPr lang="en-GB"/>
          </a:p>
        </p:txBody>
      </p:sp>
    </p:spTree>
    <p:extLst>
      <p:ext uri="{BB962C8B-B14F-4D97-AF65-F5344CB8AC3E}">
        <p14:creationId xmlns:p14="http://schemas.microsoft.com/office/powerpoint/2010/main" val="144035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2D59BB99-F6B1-4D07-8AA6-F1B3C4BA909B}" type="datetimeFigureOut">
              <a:rPr lang="en-GB" smtClean="0"/>
              <a:t>28/10/2022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523D08D-2604-4C6C-B004-1D6A547AF030}" type="slidenum">
              <a:rPr lang="en-GB" smtClean="0"/>
              <a:t>‹#›</a:t>
            </a:fld>
            <a:endParaRPr lang="en-GB"/>
          </a:p>
        </p:txBody>
      </p:sp>
    </p:spTree>
    <p:extLst>
      <p:ext uri="{BB962C8B-B14F-4D97-AF65-F5344CB8AC3E}">
        <p14:creationId xmlns:p14="http://schemas.microsoft.com/office/powerpoint/2010/main" val="30425918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2D59BB99-F6B1-4D07-8AA6-F1B3C4BA909B}"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23D08D-2604-4C6C-B004-1D6A547AF030}" type="slidenum">
              <a:rPr lang="en-GB" smtClean="0"/>
              <a:t>‹#›</a:t>
            </a:fld>
            <a:endParaRPr lang="en-GB"/>
          </a:p>
        </p:txBody>
      </p:sp>
    </p:spTree>
    <p:extLst>
      <p:ext uri="{BB962C8B-B14F-4D97-AF65-F5344CB8AC3E}">
        <p14:creationId xmlns:p14="http://schemas.microsoft.com/office/powerpoint/2010/main" val="453964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2D59BB99-F6B1-4D07-8AA6-F1B3C4BA909B}"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23D08D-2604-4C6C-B004-1D6A547AF030}" type="slidenum">
              <a:rPr lang="en-GB" smtClean="0"/>
              <a:t>‹#›</a:t>
            </a:fld>
            <a:endParaRPr lang="en-GB"/>
          </a:p>
        </p:txBody>
      </p:sp>
    </p:spTree>
    <p:extLst>
      <p:ext uri="{BB962C8B-B14F-4D97-AF65-F5344CB8AC3E}">
        <p14:creationId xmlns:p14="http://schemas.microsoft.com/office/powerpoint/2010/main" val="4190681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2D59BB99-F6B1-4D07-8AA6-F1B3C4BA909B}"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3D08D-2604-4C6C-B004-1D6A547AF030}" type="slidenum">
              <a:rPr lang="en-GB" smtClean="0"/>
              <a:t>‹#›</a:t>
            </a:fld>
            <a:endParaRPr lang="en-GB"/>
          </a:p>
        </p:txBody>
      </p:sp>
    </p:spTree>
    <p:extLst>
      <p:ext uri="{BB962C8B-B14F-4D97-AF65-F5344CB8AC3E}">
        <p14:creationId xmlns:p14="http://schemas.microsoft.com/office/powerpoint/2010/main" val="21094320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2D59BB99-F6B1-4D07-8AA6-F1B3C4BA909B}"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3D08D-2604-4C6C-B004-1D6A547AF030}"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39511539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D59BB99-F6B1-4D07-8AA6-F1B3C4BA909B}"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3D08D-2604-4C6C-B004-1D6A547AF030}" type="slidenum">
              <a:rPr lang="en-GB" smtClean="0"/>
              <a:t>‹#›</a:t>
            </a:fld>
            <a:endParaRPr lang="en-GB"/>
          </a:p>
        </p:txBody>
      </p:sp>
    </p:spTree>
    <p:extLst>
      <p:ext uri="{BB962C8B-B14F-4D97-AF65-F5344CB8AC3E}">
        <p14:creationId xmlns:p14="http://schemas.microsoft.com/office/powerpoint/2010/main" val="11661889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D59BB99-F6B1-4D07-8AA6-F1B3C4BA909B}" type="datetimeFigureOut">
              <a:rPr lang="en-GB" smtClean="0"/>
              <a:t>28/10/2022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3D08D-2604-4C6C-B004-1D6A547AF030}" type="slidenum">
              <a:rPr lang="en-GB" smtClean="0"/>
              <a:t>‹#›</a:t>
            </a:fld>
            <a:endParaRPr lang="en-GB"/>
          </a:p>
        </p:txBody>
      </p:sp>
    </p:spTree>
    <p:extLst>
      <p:ext uri="{BB962C8B-B14F-4D97-AF65-F5344CB8AC3E}">
        <p14:creationId xmlns:p14="http://schemas.microsoft.com/office/powerpoint/2010/main" val="1608933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D59BB99-F6B1-4D07-8AA6-F1B3C4BA909B}" type="datetimeFigureOut">
              <a:rPr lang="en-GB" smtClean="0"/>
              <a:t>28/10/2022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3D08D-2604-4C6C-B004-1D6A547AF030}" type="slidenum">
              <a:rPr lang="en-GB" smtClean="0"/>
              <a:t>‹#›</a:t>
            </a:fld>
            <a:endParaRPr lang="en-GB"/>
          </a:p>
        </p:txBody>
      </p:sp>
    </p:spTree>
    <p:extLst>
      <p:ext uri="{BB962C8B-B14F-4D97-AF65-F5344CB8AC3E}">
        <p14:creationId xmlns:p14="http://schemas.microsoft.com/office/powerpoint/2010/main" val="2836865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D59BB99-F6B1-4D07-8AA6-F1B3C4BA909B}"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3D08D-2604-4C6C-B004-1D6A547AF030}" type="slidenum">
              <a:rPr lang="en-GB" smtClean="0"/>
              <a:t>‹#›</a:t>
            </a:fld>
            <a:endParaRPr lang="en-GB"/>
          </a:p>
        </p:txBody>
      </p:sp>
    </p:spTree>
    <p:extLst>
      <p:ext uri="{BB962C8B-B14F-4D97-AF65-F5344CB8AC3E}">
        <p14:creationId xmlns:p14="http://schemas.microsoft.com/office/powerpoint/2010/main" val="20675147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D59BB99-F6B1-4D07-8AA6-F1B3C4BA909B}"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3D08D-2604-4C6C-B004-1D6A547AF030}" type="slidenum">
              <a:rPr lang="en-GB" smtClean="0"/>
              <a:t>‹#›</a:t>
            </a:fld>
            <a:endParaRPr lang="en-GB"/>
          </a:p>
        </p:txBody>
      </p:sp>
    </p:spTree>
    <p:extLst>
      <p:ext uri="{BB962C8B-B14F-4D97-AF65-F5344CB8AC3E}">
        <p14:creationId xmlns:p14="http://schemas.microsoft.com/office/powerpoint/2010/main" val="2485985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D59BB99-F6B1-4D07-8AA6-F1B3C4BA909B}" type="datetimeFigureOut">
              <a:rPr lang="en-GB" smtClean="0"/>
              <a:t>28/10/2022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523D08D-2604-4C6C-B004-1D6A547AF030}" type="slidenum">
              <a:rPr lang="en-GB" smtClean="0"/>
              <a:t>‹#›</a:t>
            </a:fld>
            <a:endParaRPr lang="en-GB"/>
          </a:p>
        </p:txBody>
      </p:sp>
    </p:spTree>
    <p:extLst>
      <p:ext uri="{BB962C8B-B14F-4D97-AF65-F5344CB8AC3E}">
        <p14:creationId xmlns:p14="http://schemas.microsoft.com/office/powerpoint/2010/main" val="2538136946"/>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latin typeface="Arial" panose="020B0604020202020204" pitchFamily="34" charset="0"/>
                <a:cs typeface="Arial" panose="020B0604020202020204" pitchFamily="34" charset="0"/>
              </a:rPr>
              <a:t>Dr </a:t>
            </a:r>
            <a:r>
              <a:rPr lang="en-GB" dirty="0" err="1">
                <a:latin typeface="Arial" panose="020B0604020202020204" pitchFamily="34" charset="0"/>
                <a:cs typeface="Arial" panose="020B0604020202020204" pitchFamily="34" charset="0"/>
              </a:rPr>
              <a:t>Chijioke</a:t>
            </a:r>
            <a:r>
              <a:rPr lang="en-GB" dirty="0">
                <a:latin typeface="Arial" panose="020B0604020202020204" pitchFamily="34" charset="0"/>
                <a:cs typeface="Arial" panose="020B0604020202020204" pitchFamily="34" charset="0"/>
              </a:rPr>
              <a:t> D </a:t>
            </a:r>
            <a:r>
              <a:rPr lang="en-GB" dirty="0" err="1" smtClean="0">
                <a:latin typeface="Arial" panose="020B0604020202020204" pitchFamily="34" charset="0"/>
                <a:cs typeface="Arial" panose="020B0604020202020204" pitchFamily="34" charset="0"/>
              </a:rPr>
              <a:t>Uba</a:t>
            </a:r>
            <a:r>
              <a:rPr lang="en-GB" dirty="0">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rPr>
              <a:t>Problem Solving and Decision </a:t>
            </a:r>
            <a:r>
              <a:rPr lang="en-GB" sz="3200" dirty="0" smtClean="0">
                <a:latin typeface="Arial" panose="020B0604020202020204" pitchFamily="34" charset="0"/>
                <a:cs typeface="Arial" panose="020B0604020202020204" pitchFamily="34" charset="0"/>
              </a:rPr>
              <a:t>making BMSW4004</a:t>
            </a:r>
            <a:endParaRPr lang="en-GB" sz="32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lstStyle/>
          <a:p>
            <a:r>
              <a:rPr lang="en-GB" dirty="0" smtClean="0"/>
              <a:t>By Sarah </a:t>
            </a:r>
            <a:r>
              <a:rPr lang="en-GB" dirty="0" err="1" smtClean="0"/>
              <a:t>N’guessan</a:t>
            </a:r>
            <a:r>
              <a:rPr lang="en-GB" dirty="0" smtClean="0"/>
              <a:t> </a:t>
            </a:r>
            <a:r>
              <a:rPr lang="en-GB" dirty="0" smtClean="0"/>
              <a:t>2127140</a:t>
            </a:r>
            <a:endParaRPr lang="en-GB" dirty="0"/>
          </a:p>
        </p:txBody>
      </p:sp>
    </p:spTree>
    <p:extLst>
      <p:ext uri="{BB962C8B-B14F-4D97-AF65-F5344CB8AC3E}">
        <p14:creationId xmlns:p14="http://schemas.microsoft.com/office/powerpoint/2010/main" val="4049503085"/>
      </p:ext>
    </p:extLst>
  </p:cSld>
  <p:clrMapOvr>
    <a:masterClrMapping/>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In this presentation, we will discuss a research-based topic about the nature and impact of a complex problem on employees and their organisations</a:t>
            </a:r>
            <a:r>
              <a:rPr lang="en-GB" dirty="0" smtClean="0">
                <a:latin typeface="Arial" panose="020B0604020202020204" pitchFamily="34" charset="0"/>
                <a:cs typeface="Arial" panose="020B0604020202020204" pitchFamily="34" charset="0"/>
              </a:rPr>
              <a:t>. PESTLE </a:t>
            </a:r>
            <a:r>
              <a:rPr lang="en-GB" dirty="0">
                <a:latin typeface="Arial" panose="020B0604020202020204" pitchFamily="34" charset="0"/>
                <a:cs typeface="Arial" panose="020B0604020202020204" pitchFamily="34" charset="0"/>
              </a:rPr>
              <a:t>analysis of the </a:t>
            </a:r>
            <a:r>
              <a:rPr lang="en-GB" dirty="0" smtClean="0">
                <a:latin typeface="Arial" panose="020B0604020202020204" pitchFamily="34" charset="0"/>
                <a:cs typeface="Arial" panose="020B0604020202020204" pitchFamily="34" charset="0"/>
              </a:rPr>
              <a:t>macro-environmental </a:t>
            </a:r>
            <a:r>
              <a:rPr lang="en-GB" dirty="0">
                <a:latin typeface="Arial" panose="020B0604020202020204" pitchFamily="34" charset="0"/>
                <a:cs typeface="Arial" panose="020B0604020202020204" pitchFamily="34" charset="0"/>
              </a:rPr>
              <a:t>factors at play in the complicated situation</a:t>
            </a:r>
            <a:r>
              <a:rPr lang="en-GB" dirty="0" smtClean="0">
                <a:latin typeface="Arial" panose="020B0604020202020204" pitchFamily="34" charset="0"/>
                <a:cs typeface="Arial" panose="020B0604020202020204" pitchFamily="34" charset="0"/>
              </a:rPr>
              <a:t>. A </a:t>
            </a:r>
            <a:r>
              <a:rPr lang="en-GB" dirty="0">
                <a:latin typeface="Arial" panose="020B0604020202020204" pitchFamily="34" charset="0"/>
                <a:cs typeface="Arial" panose="020B0604020202020204" pitchFamily="34" charset="0"/>
              </a:rPr>
              <a:t>reading on the subject of complex problem cause-and-effect analysis using the Fishbone Diagram</a:t>
            </a:r>
            <a:r>
              <a:rPr lang="en-GB" dirty="0" smtClean="0">
                <a:latin typeface="Arial" panose="020B0604020202020204" pitchFamily="34" charset="0"/>
                <a:cs typeface="Arial" panose="020B0604020202020204" pitchFamily="34" charset="0"/>
              </a:rPr>
              <a:t>. An </a:t>
            </a:r>
            <a:r>
              <a:rPr lang="en-GB" dirty="0">
                <a:latin typeface="Arial" panose="020B0604020202020204" pitchFamily="34" charset="0"/>
                <a:cs typeface="Arial" panose="020B0604020202020204" pitchFamily="34" charset="0"/>
              </a:rPr>
              <a:t>evaluation of suitable problem solutions with the goal of selecting the best solution from among these options.</a:t>
            </a:r>
          </a:p>
        </p:txBody>
      </p:sp>
    </p:spTree>
    <p:extLst>
      <p:ext uri="{BB962C8B-B14F-4D97-AF65-F5344CB8AC3E}">
        <p14:creationId xmlns:p14="http://schemas.microsoft.com/office/powerpoint/2010/main" val="4011948344"/>
      </p:ext>
    </p:extLst>
  </p:cSld>
  <p:clrMapOvr>
    <a:masterClrMapping/>
  </p:clrMapOvr>
  <p:transition spd="slow">
    <p:wip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TM Lewin Background </a:t>
            </a:r>
            <a:endParaRPr lang="en-GB" dirty="0"/>
          </a:p>
        </p:txBody>
      </p:sp>
      <p:sp>
        <p:nvSpPr>
          <p:cNvPr id="3" name="Content Placeholder 2"/>
          <p:cNvSpPr>
            <a:spLocks noGrp="1"/>
          </p:cNvSpPr>
          <p:nvPr>
            <p:ph idx="1"/>
          </p:nvPr>
        </p:nvSpPr>
        <p:spPr/>
        <p:txBody>
          <a:bodyPr/>
          <a:lstStyle/>
          <a:p>
            <a:r>
              <a:rPr lang="en-GB" dirty="0"/>
              <a:t>T. M. Lewin &amp; Sons Limited, founded in 1898 by Thomas Mayes Lewin, is a long-established menswear retailer in the United Kingdom, best known for selling formal </a:t>
            </a:r>
            <a:r>
              <a:rPr lang="en-GB" dirty="0" smtClean="0"/>
              <a:t>shirts. As </a:t>
            </a:r>
            <a:r>
              <a:rPr lang="en-GB" dirty="0"/>
              <a:t>a result of the global Covid-19 pandemic and the expulsion of many office workers from city centres,T.M. Lewin's revenue dropped significantly. The company had a significant amount of </a:t>
            </a:r>
            <a:r>
              <a:rPr lang="en-GB" dirty="0" smtClean="0"/>
              <a:t>debt. Staff </a:t>
            </a:r>
            <a:r>
              <a:rPr lang="en-GB" dirty="0"/>
              <a:t>costs that it could no longer support, demanding a radical transformation in order to preserve the </a:t>
            </a:r>
            <a:r>
              <a:rPr lang="en-GB" dirty="0" smtClean="0"/>
              <a:t>brands </a:t>
            </a:r>
            <a:r>
              <a:rPr lang="en-GB" dirty="0"/>
              <a:t>that it could continue to supply its loyal base of customers.</a:t>
            </a:r>
          </a:p>
        </p:txBody>
      </p:sp>
    </p:spTree>
    <p:extLst>
      <p:ext uri="{BB962C8B-B14F-4D97-AF65-F5344CB8AC3E}">
        <p14:creationId xmlns:p14="http://schemas.microsoft.com/office/powerpoint/2010/main" val="811342299"/>
      </p:ext>
    </p:extLst>
  </p:cSld>
  <p:clrMapOvr>
    <a:masterClrMapping/>
  </p:clrMapOvr>
  <p:transition spd="slow">
    <p:randomBar dir="vert"/>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a:latin typeface="Bahnschrift SemiCondensed" panose="020B0502040204020203" pitchFamily="34" charset="0"/>
              </a:rPr>
              <a:t>A research-informed discussion on the nature and impact of the complex problem on employees and their organisations.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Despite the numerous difficulties the retail industry has faced lately, TM Lewin has once again entered administration. The pandemic was indeed a significant factor in this brand's </a:t>
            </a:r>
            <a:r>
              <a:rPr lang="en-GB" dirty="0" smtClean="0">
                <a:latin typeface="Arial" panose="020B0604020202020204" pitchFamily="34" charset="0"/>
                <a:cs typeface="Arial" panose="020B0604020202020204" pitchFamily="34" charset="0"/>
              </a:rPr>
              <a:t>downfall. The </a:t>
            </a:r>
            <a:r>
              <a:rPr lang="en-GB" dirty="0">
                <a:latin typeface="Arial" panose="020B0604020202020204" pitchFamily="34" charset="0"/>
                <a:cs typeface="Arial" panose="020B0604020202020204" pitchFamily="34" charset="0"/>
              </a:rPr>
              <a:t>pandemic's impact on the organisation caused the country to enter a state of lockdown, forcing stores to close. As a result, some employees in the organisation lost their jobs because of low incomes—they were unable to pay all of the staff members, so some were forced to work from home.</a:t>
            </a:r>
          </a:p>
        </p:txBody>
      </p:sp>
    </p:spTree>
    <p:extLst>
      <p:ext uri="{BB962C8B-B14F-4D97-AF65-F5344CB8AC3E}">
        <p14:creationId xmlns:p14="http://schemas.microsoft.com/office/powerpoint/2010/main" val="465984241"/>
      </p:ext>
    </p:extLst>
  </p:cSld>
  <p:clrMapOvr>
    <a:masterClrMapping/>
  </p:clrMapOvr>
  <p:transition spd="med">
    <p:pull/>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latin typeface="Bahnschrift SemiCondensed" panose="020B0502040204020203" pitchFamily="34" charset="0"/>
              </a:rPr>
              <a:t>A PESTLE analysis of the macro-environmental factors contributing to the complex problem</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37350651"/>
              </p:ext>
            </p:extLst>
          </p:nvPr>
        </p:nvGraphicFramePr>
        <p:xfrm>
          <a:off x="1103313" y="2052638"/>
          <a:ext cx="9642912" cy="4206240"/>
        </p:xfrm>
        <a:graphic>
          <a:graphicData uri="http://schemas.openxmlformats.org/drawingml/2006/table">
            <a:tbl>
              <a:tblPr firstRow="1" bandRow="1">
                <a:tableStyleId>{5C22544A-7EE6-4342-B048-85BDC9FD1C3A}</a:tableStyleId>
              </a:tblPr>
              <a:tblGrid>
                <a:gridCol w="1607152">
                  <a:extLst>
                    <a:ext uri="{9D8B030D-6E8A-4147-A177-3AD203B41FA5}">
                      <a16:colId xmlns:a16="http://schemas.microsoft.com/office/drawing/2014/main" val="3807065874"/>
                    </a:ext>
                  </a:extLst>
                </a:gridCol>
                <a:gridCol w="1607152">
                  <a:extLst>
                    <a:ext uri="{9D8B030D-6E8A-4147-A177-3AD203B41FA5}">
                      <a16:colId xmlns:a16="http://schemas.microsoft.com/office/drawing/2014/main" val="1545056692"/>
                    </a:ext>
                  </a:extLst>
                </a:gridCol>
                <a:gridCol w="1607152">
                  <a:extLst>
                    <a:ext uri="{9D8B030D-6E8A-4147-A177-3AD203B41FA5}">
                      <a16:colId xmlns:a16="http://schemas.microsoft.com/office/drawing/2014/main" val="1049837827"/>
                    </a:ext>
                  </a:extLst>
                </a:gridCol>
                <a:gridCol w="1607152">
                  <a:extLst>
                    <a:ext uri="{9D8B030D-6E8A-4147-A177-3AD203B41FA5}">
                      <a16:colId xmlns:a16="http://schemas.microsoft.com/office/drawing/2014/main" val="2814060864"/>
                    </a:ext>
                  </a:extLst>
                </a:gridCol>
                <a:gridCol w="1607152">
                  <a:extLst>
                    <a:ext uri="{9D8B030D-6E8A-4147-A177-3AD203B41FA5}">
                      <a16:colId xmlns:a16="http://schemas.microsoft.com/office/drawing/2014/main" val="2362160032"/>
                    </a:ext>
                  </a:extLst>
                </a:gridCol>
                <a:gridCol w="1607152">
                  <a:extLst>
                    <a:ext uri="{9D8B030D-6E8A-4147-A177-3AD203B41FA5}">
                      <a16:colId xmlns:a16="http://schemas.microsoft.com/office/drawing/2014/main" val="1195708332"/>
                    </a:ext>
                  </a:extLst>
                </a:gridCol>
              </a:tblGrid>
              <a:tr h="563081">
                <a:tc>
                  <a:txBody>
                    <a:bodyPr/>
                    <a:lstStyle/>
                    <a:p>
                      <a:r>
                        <a:rPr lang="en-GB" dirty="0" smtClean="0"/>
                        <a:t>Political</a:t>
                      </a:r>
                      <a:endParaRPr lang="en-GB" dirty="0"/>
                    </a:p>
                  </a:txBody>
                  <a:tcPr/>
                </a:tc>
                <a:tc>
                  <a:txBody>
                    <a:bodyPr/>
                    <a:lstStyle/>
                    <a:p>
                      <a:r>
                        <a:rPr lang="en-GB" dirty="0" smtClean="0"/>
                        <a:t>Economical</a:t>
                      </a:r>
                      <a:endParaRPr lang="en-GB" dirty="0"/>
                    </a:p>
                  </a:txBody>
                  <a:tcPr/>
                </a:tc>
                <a:tc>
                  <a:txBody>
                    <a:bodyPr/>
                    <a:lstStyle/>
                    <a:p>
                      <a:r>
                        <a:rPr lang="en-GB" dirty="0" smtClean="0"/>
                        <a:t>Social</a:t>
                      </a:r>
                      <a:endParaRPr lang="en-GB" dirty="0"/>
                    </a:p>
                  </a:txBody>
                  <a:tcPr/>
                </a:tc>
                <a:tc>
                  <a:txBody>
                    <a:bodyPr/>
                    <a:lstStyle/>
                    <a:p>
                      <a:r>
                        <a:rPr lang="en-GB" dirty="0" smtClean="0"/>
                        <a:t>Technological</a:t>
                      </a:r>
                      <a:endParaRPr lang="en-GB" dirty="0"/>
                    </a:p>
                  </a:txBody>
                  <a:tcPr/>
                </a:tc>
                <a:tc>
                  <a:txBody>
                    <a:bodyPr/>
                    <a:lstStyle/>
                    <a:p>
                      <a:r>
                        <a:rPr lang="en-GB" dirty="0" smtClean="0"/>
                        <a:t>Legal</a:t>
                      </a:r>
                      <a:endParaRPr lang="en-GB" dirty="0"/>
                    </a:p>
                  </a:txBody>
                  <a:tcPr/>
                </a:tc>
                <a:tc>
                  <a:txBody>
                    <a:bodyPr/>
                    <a:lstStyle/>
                    <a:p>
                      <a:r>
                        <a:rPr lang="en-GB" dirty="0" smtClean="0"/>
                        <a:t>Environment</a:t>
                      </a:r>
                      <a:endParaRPr lang="en-GB" dirty="0"/>
                    </a:p>
                  </a:txBody>
                  <a:tcPr/>
                </a:tc>
                <a:extLst>
                  <a:ext uri="{0D108BD9-81ED-4DB2-BD59-A6C34878D82A}">
                    <a16:rowId xmlns:a16="http://schemas.microsoft.com/office/drawing/2014/main" val="853995415"/>
                  </a:ext>
                </a:extLst>
              </a:tr>
              <a:tr h="563081">
                <a:tc>
                  <a:txBody>
                    <a:bodyPr/>
                    <a:lstStyle/>
                    <a:p>
                      <a:r>
                        <a:rPr lang="en-GB" dirty="0" smtClean="0"/>
                        <a:t>Restrictions</a:t>
                      </a:r>
                      <a:r>
                        <a:rPr lang="en-GB" baseline="0" dirty="0" smtClean="0"/>
                        <a:t> </a:t>
                      </a:r>
                      <a:endParaRPr lang="en-GB" dirty="0"/>
                    </a:p>
                  </a:txBody>
                  <a:tcPr/>
                </a:tc>
                <a:tc>
                  <a:txBody>
                    <a:bodyPr/>
                    <a:lstStyle/>
                    <a:p>
                      <a:r>
                        <a:rPr lang="en-GB" dirty="0" smtClean="0"/>
                        <a:t>Inflation</a:t>
                      </a:r>
                      <a:endParaRPr lang="en-GB" dirty="0"/>
                    </a:p>
                  </a:txBody>
                  <a:tcPr/>
                </a:tc>
                <a:tc>
                  <a:txBody>
                    <a:bodyPr/>
                    <a:lstStyle/>
                    <a:p>
                      <a:r>
                        <a:rPr lang="en-GB" dirty="0" smtClean="0"/>
                        <a:t>Change of lifestyle</a:t>
                      </a:r>
                      <a:endParaRPr lang="en-GB" dirty="0"/>
                    </a:p>
                  </a:txBody>
                  <a:tcPr/>
                </a:tc>
                <a:tc>
                  <a:txBody>
                    <a:bodyPr/>
                    <a:lstStyle/>
                    <a:p>
                      <a:r>
                        <a:rPr lang="en-GB" dirty="0" smtClean="0"/>
                        <a:t>High cost of electric </a:t>
                      </a:r>
                      <a:endParaRPr lang="en-GB" dirty="0"/>
                    </a:p>
                  </a:txBody>
                  <a:tcPr/>
                </a:tc>
                <a:tc>
                  <a:txBody>
                    <a:bodyPr/>
                    <a:lstStyle/>
                    <a:p>
                      <a:r>
                        <a:rPr lang="en-GB" dirty="0" smtClean="0"/>
                        <a:t>Lawsuits from former</a:t>
                      </a:r>
                      <a:r>
                        <a:rPr lang="en-GB" baseline="0" dirty="0" smtClean="0"/>
                        <a:t> workers</a:t>
                      </a:r>
                      <a:endParaRPr lang="en-GB" dirty="0"/>
                    </a:p>
                  </a:txBody>
                  <a:tcPr/>
                </a:tc>
                <a:tc>
                  <a:txBody>
                    <a:bodyPr/>
                    <a:lstStyle/>
                    <a:p>
                      <a:r>
                        <a:rPr lang="en-GB" dirty="0" smtClean="0"/>
                        <a:t>Change of locations due to lockdown</a:t>
                      </a:r>
                      <a:endParaRPr lang="en-GB" dirty="0"/>
                    </a:p>
                  </a:txBody>
                  <a:tcPr/>
                </a:tc>
                <a:extLst>
                  <a:ext uri="{0D108BD9-81ED-4DB2-BD59-A6C34878D82A}">
                    <a16:rowId xmlns:a16="http://schemas.microsoft.com/office/drawing/2014/main" val="4246497273"/>
                  </a:ext>
                </a:extLst>
              </a:tr>
              <a:tr h="563081">
                <a:tc>
                  <a:txBody>
                    <a:bodyPr/>
                    <a:lstStyle/>
                    <a:p>
                      <a:r>
                        <a:rPr lang="en-GB" dirty="0" smtClean="0"/>
                        <a:t>Lockdown</a:t>
                      </a:r>
                      <a:endParaRPr lang="en-GB" dirty="0"/>
                    </a:p>
                  </a:txBody>
                  <a:tcPr/>
                </a:tc>
                <a:tc>
                  <a:txBody>
                    <a:bodyPr/>
                    <a:lstStyle/>
                    <a:p>
                      <a:r>
                        <a:rPr lang="en-GB" dirty="0" smtClean="0"/>
                        <a:t>Debts </a:t>
                      </a:r>
                      <a:endParaRPr lang="en-GB" dirty="0"/>
                    </a:p>
                  </a:txBody>
                  <a:tcPr/>
                </a:tc>
                <a:tc>
                  <a:txBody>
                    <a:bodyPr/>
                    <a:lstStyle/>
                    <a:p>
                      <a:r>
                        <a:rPr lang="en-GB" dirty="0" smtClean="0"/>
                        <a:t>Health </a:t>
                      </a:r>
                      <a:endParaRPr lang="en-GB" dirty="0"/>
                    </a:p>
                  </a:txBody>
                  <a:tcPr/>
                </a:tc>
                <a:tc>
                  <a:txBody>
                    <a:bodyPr/>
                    <a:lstStyle/>
                    <a:p>
                      <a:r>
                        <a:rPr lang="en-GB" dirty="0" smtClean="0"/>
                        <a:t>High cost of transport</a:t>
                      </a:r>
                      <a:endParaRPr lang="en-GB" dirty="0"/>
                    </a:p>
                  </a:txBody>
                  <a:tcPr/>
                </a:tc>
                <a:tc>
                  <a:txBody>
                    <a:bodyPr/>
                    <a:lstStyle/>
                    <a:p>
                      <a:endParaRPr lang="en-GB"/>
                    </a:p>
                  </a:txBody>
                  <a:tcPr/>
                </a:tc>
                <a:tc>
                  <a:txBody>
                    <a:bodyPr/>
                    <a:lstStyle/>
                    <a:p>
                      <a:r>
                        <a:rPr lang="en-GB" dirty="0" smtClean="0"/>
                        <a:t>Working from home</a:t>
                      </a:r>
                      <a:endParaRPr lang="en-GB" dirty="0"/>
                    </a:p>
                  </a:txBody>
                  <a:tcPr/>
                </a:tc>
                <a:extLst>
                  <a:ext uri="{0D108BD9-81ED-4DB2-BD59-A6C34878D82A}">
                    <a16:rowId xmlns:a16="http://schemas.microsoft.com/office/drawing/2014/main" val="2385934573"/>
                  </a:ext>
                </a:extLst>
              </a:tr>
              <a:tr h="563081">
                <a:tc>
                  <a:txBody>
                    <a:bodyPr/>
                    <a:lstStyle/>
                    <a:p>
                      <a:endParaRPr lang="en-GB"/>
                    </a:p>
                  </a:txBody>
                  <a:tcPr/>
                </a:tc>
                <a:tc>
                  <a:txBody>
                    <a:bodyPr/>
                    <a:lstStyle/>
                    <a:p>
                      <a:r>
                        <a:rPr lang="en-GB" dirty="0" smtClean="0"/>
                        <a:t>High cost of living</a:t>
                      </a:r>
                      <a:endParaRPr lang="en-GB" dirty="0"/>
                    </a:p>
                  </a:txBody>
                  <a:tcPr/>
                </a:tc>
                <a:tc>
                  <a:txBody>
                    <a:bodyPr/>
                    <a:lstStyle/>
                    <a:p>
                      <a:r>
                        <a:rPr lang="en-GB" dirty="0" smtClean="0"/>
                        <a:t>Wearing mask</a:t>
                      </a:r>
                      <a:endParaRPr lang="en-GB" dirty="0"/>
                    </a:p>
                  </a:txBody>
                  <a:tcPr/>
                </a:tc>
                <a:tc>
                  <a:txBody>
                    <a:bodyPr/>
                    <a:lstStyle/>
                    <a:p>
                      <a:r>
                        <a:rPr lang="en-GB" dirty="0" smtClean="0"/>
                        <a:t>Supply chains</a:t>
                      </a:r>
                      <a:endParaRPr lang="en-GB" dirty="0"/>
                    </a:p>
                  </a:txBody>
                  <a:tcPr/>
                </a:tc>
                <a:tc>
                  <a:txBody>
                    <a:bodyPr/>
                    <a:lstStyle/>
                    <a:p>
                      <a:endParaRPr lang="en-GB"/>
                    </a:p>
                  </a:txBody>
                  <a:tcPr/>
                </a:tc>
                <a:tc>
                  <a:txBody>
                    <a:bodyPr/>
                    <a:lstStyle/>
                    <a:p>
                      <a:r>
                        <a:rPr lang="en-GB" dirty="0" smtClean="0"/>
                        <a:t>Change in clothing lower demand in suits and formal tailoring</a:t>
                      </a:r>
                      <a:endParaRPr lang="en-GB" dirty="0"/>
                    </a:p>
                  </a:txBody>
                  <a:tcPr/>
                </a:tc>
                <a:extLst>
                  <a:ext uri="{0D108BD9-81ED-4DB2-BD59-A6C34878D82A}">
                    <a16:rowId xmlns:a16="http://schemas.microsoft.com/office/drawing/2014/main" val="4094749765"/>
                  </a:ext>
                </a:extLst>
              </a:tr>
            </a:tbl>
          </a:graphicData>
        </a:graphic>
      </p:graphicFrame>
    </p:spTree>
    <p:extLst>
      <p:ext uri="{BB962C8B-B14F-4D97-AF65-F5344CB8AC3E}">
        <p14:creationId xmlns:p14="http://schemas.microsoft.com/office/powerpoint/2010/main" val="2036387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600" dirty="0"/>
              <a:t>A research-informed cause-and-effect analysis, using Fishbone Diagram, of the complex problem.</a:t>
            </a:r>
            <a:endParaRPr lang="en-GB" sz="1600" dirty="0">
              <a:latin typeface="Bahnschrift SemiCondensed" panose="020B0502040204020203" pitchFamily="34" charset="0"/>
            </a:endParaRPr>
          </a:p>
        </p:txBody>
      </p:sp>
      <p:pic>
        <p:nvPicPr>
          <p:cNvPr id="20" name="Content Placeholder 5"/>
          <p:cNvPicPr>
            <a:picLocks noGrp="1" noChangeAspect="1"/>
          </p:cNvPicPr>
          <p:nvPr>
            <p:ph idx="1"/>
          </p:nvPr>
        </p:nvPicPr>
        <p:blipFill rotWithShape="1">
          <a:blip r:embed="rId2"/>
          <a:srcRect l="17833" t="16183" r="21351" b="14592"/>
          <a:stretch/>
        </p:blipFill>
        <p:spPr>
          <a:xfrm>
            <a:off x="1577947" y="2052638"/>
            <a:ext cx="7776446" cy="4195762"/>
          </a:xfrm>
          <a:prstGeom prst="rect">
            <a:avLst/>
          </a:prstGeom>
        </p:spPr>
      </p:pic>
    </p:spTree>
    <p:extLst>
      <p:ext uri="{BB962C8B-B14F-4D97-AF65-F5344CB8AC3E}">
        <p14:creationId xmlns:p14="http://schemas.microsoft.com/office/powerpoint/2010/main" val="8578115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dirty="0"/>
              <a:t>An evaluation of alternative solutions to the problem with an aim of choosing the most appropriate solution among these alternatives.</a:t>
            </a:r>
            <a:endParaRPr lang="en-GB" sz="1800" dirty="0">
              <a:latin typeface="Bahnschrift SemiCondensed" panose="020B0502040204020203" pitchFamily="34" charset="0"/>
            </a:endParaRPr>
          </a:p>
        </p:txBody>
      </p:sp>
      <p:sp>
        <p:nvSpPr>
          <p:cNvPr id="7" name="Content Placeholder 6"/>
          <p:cNvSpPr>
            <a:spLocks noGrp="1"/>
          </p:cNvSpPr>
          <p:nvPr>
            <p:ph idx="1"/>
          </p:nvPr>
        </p:nvSpPr>
        <p:spPr/>
        <p:txBody>
          <a:bodyPr/>
          <a:lstStyle/>
          <a:p>
            <a:r>
              <a:rPr lang="en-GB" dirty="0" smtClean="0"/>
              <a:t>The solution we have come up with is to first of all carefully evaluate the whole organisation using the </a:t>
            </a:r>
            <a:r>
              <a:rPr lang="en-GB" dirty="0"/>
              <a:t>grid analysis tool . This decision-making tool is preferred when there are numerous factors to consider</a:t>
            </a:r>
            <a:r>
              <a:rPr lang="en-GB" dirty="0" smtClean="0"/>
              <a:t>.</a:t>
            </a:r>
          </a:p>
          <a:p>
            <a:r>
              <a:rPr lang="en-GB" dirty="0"/>
              <a:t>The first step is to make a list of your options, followed by the factors (criteria) that are important in making a decision. Make a table with the options as row labels and the factors as column headings</a:t>
            </a:r>
            <a:r>
              <a:rPr lang="en-GB" dirty="0" smtClean="0"/>
              <a:t>. Next</a:t>
            </a:r>
            <a:r>
              <a:rPr lang="en-GB" dirty="0"/>
              <a:t>, determine the relative importance of the various factors in your decision. Display these as numbers. Rate the importance of each factor on a scale of 0 to 5, with 5 being the most important. It is acceptable to have factors of equal importance</a:t>
            </a:r>
            <a:r>
              <a:rPr lang="en-GB" dirty="0" smtClean="0"/>
              <a:t>. These </a:t>
            </a:r>
            <a:r>
              <a:rPr lang="en-GB" dirty="0"/>
              <a:t>will be used to weight your preferences based on the importance of the factor. If these values are not obvious, use a technique like Paired Comparison Analysis to estimate them</a:t>
            </a:r>
            <a:r>
              <a:rPr lang="en-GB" dirty="0" smtClean="0"/>
              <a:t>.</a:t>
            </a:r>
          </a:p>
          <a:p>
            <a:endParaRPr lang="en-GB" dirty="0"/>
          </a:p>
        </p:txBody>
      </p:sp>
    </p:spTree>
    <p:extLst>
      <p:ext uri="{BB962C8B-B14F-4D97-AF65-F5344CB8AC3E}">
        <p14:creationId xmlns:p14="http://schemas.microsoft.com/office/powerpoint/2010/main" val="23222087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After carefully examining the negative factors that have contributed to the organization's downfall, we've determined that we will need to hire new staffs with knowledge and experience in the field; a well-experienced business analyst is essential; and we will need members who are innovative and capable of moving this company back to the top. It is also critical to seek feedback from the general public and previous customers and to conduct surveys in order to gain a clear understanding of what we need to do to move forward</a:t>
            </a:r>
            <a:r>
              <a:rPr lang="en-GB" dirty="0" smtClean="0"/>
              <a:t>. </a:t>
            </a:r>
            <a:r>
              <a:rPr lang="en-GB" smtClean="0"/>
              <a:t>It </a:t>
            </a:r>
            <a:r>
              <a:rPr lang="en-GB" dirty="0"/>
              <a:t>is also crucial to hold regular meetings in order to keep up with daily reports.</a:t>
            </a:r>
            <a:endParaRPr lang="en-GB" dirty="0" smtClean="0"/>
          </a:p>
        </p:txBody>
      </p:sp>
    </p:spTree>
    <p:extLst>
      <p:ext uri="{BB962C8B-B14F-4D97-AF65-F5344CB8AC3E}">
        <p14:creationId xmlns:p14="http://schemas.microsoft.com/office/powerpoint/2010/main" val="310434472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a:spLocks noGrp="1" noChangeArrowheads="1"/>
          </p:cNvSpPr>
          <p:nvPr>
            <p:ph idx="1"/>
          </p:nvPr>
        </p:nvSpPr>
        <p:spPr bwMode="auto">
          <a:xfrm>
            <a:off x="998116" y="1133344"/>
            <a:ext cx="10063697" cy="3170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smtClean="0">
                <a:ln>
                  <a:noFill/>
                </a:ln>
                <a:solidFill>
                  <a:srgbClr val="2E74B5"/>
                </a:solidFill>
                <a:effectLst/>
                <a:ea typeface="Times New Roman" panose="02020603050405020304" pitchFamily="18" charset="0"/>
                <a:cs typeface="Arial" panose="020B0604020202020204" pitchFamily="34"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smtClean="0">
                <a:ln>
                  <a:noFill/>
                </a:ln>
                <a:solidFill>
                  <a:schemeClr val="tx1"/>
                </a:solidFill>
                <a:effectLst/>
                <a:ea typeface="Calibri" panose="020F0502020204030204" pitchFamily="34" charset="0"/>
                <a:cs typeface="Arial" panose="020B0604020202020204" pitchFamily="34" charset="0"/>
              </a:rPr>
              <a:t>Lewin, C. F.–H.–T. (2022). </a:t>
            </a:r>
            <a:r>
              <a:rPr kumimoji="0" lang="en-US" altLang="en-US" sz="2800" b="0" i="1" u="none" strike="noStrike" cap="none" normalizeH="0" baseline="0" dirty="0" smtClean="0">
                <a:ln>
                  <a:noFill/>
                </a:ln>
                <a:solidFill>
                  <a:schemeClr val="tx1"/>
                </a:solidFill>
                <a:effectLst/>
                <a:ea typeface="Calibri" panose="020F0502020204030204" pitchFamily="34" charset="0"/>
                <a:cs typeface="Arial" panose="020B0604020202020204" pitchFamily="34" charset="0"/>
              </a:rPr>
              <a:t>Pattern</a:t>
            </a:r>
            <a:r>
              <a:rPr kumimoji="0" lang="en-US" altLang="en-US" sz="2800" b="0" i="0" u="none" strike="noStrike" cap="none" normalizeH="0" baseline="0" dirty="0" smtClean="0">
                <a:ln>
                  <a:noFill/>
                </a:ln>
                <a:solidFill>
                  <a:schemeClr val="tx1"/>
                </a:solidFill>
                <a:effectLst/>
                <a:ea typeface="Calibri" panose="020F0502020204030204" pitchFamily="34" charset="0"/>
                <a:cs typeface="Arial" panose="020B0604020202020204" pitchFamily="34" charset="0"/>
              </a:rPr>
              <a:t>. Retrieved from https://www.resolvegroupuk.com/wp-content/uploads/2020/07/Case-Study-T-M-Lewin.pdf</a:t>
            </a:r>
            <a:endParaRPr kumimoji="0" lang="en-GB" altLang="en-US" sz="2800" b="0" i="0" u="none" strike="noStrike" cap="none" normalizeH="0" baseline="0" dirty="0" smtClean="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smtClean="0">
                <a:ln>
                  <a:noFill/>
                </a:ln>
                <a:solidFill>
                  <a:schemeClr val="tx1"/>
                </a:solidFill>
                <a:effectLst/>
                <a:ea typeface="Calibri" panose="020F0502020204030204" pitchFamily="34" charset="0"/>
                <a:cs typeface="Arial" panose="020B0604020202020204" pitchFamily="34" charset="0"/>
              </a:rPr>
              <a:t>RYDZEK, C. (2022, 04 14). </a:t>
            </a:r>
            <a:r>
              <a:rPr kumimoji="0" lang="en-US" altLang="en-US" sz="2800" b="0" i="1" u="none" strike="noStrike" cap="none" normalizeH="0" baseline="0" dirty="0" smtClean="0">
                <a:ln>
                  <a:noFill/>
                </a:ln>
                <a:solidFill>
                  <a:schemeClr val="tx1"/>
                </a:solidFill>
                <a:effectLst/>
                <a:ea typeface="Calibri" panose="020F0502020204030204" pitchFamily="34" charset="0"/>
                <a:cs typeface="Arial" panose="020B0604020202020204" pitchFamily="34" charset="0"/>
              </a:rPr>
              <a:t>The industry fashion</a:t>
            </a:r>
            <a:r>
              <a:rPr kumimoji="0" lang="en-US" altLang="en-US" sz="2800" b="0" i="0" u="none" strike="noStrike" cap="none" normalizeH="0" baseline="0" dirty="0" smtClean="0">
                <a:ln>
                  <a:noFill/>
                </a:ln>
                <a:solidFill>
                  <a:schemeClr val="tx1"/>
                </a:solidFill>
                <a:effectLst/>
                <a:ea typeface="Calibri" panose="020F0502020204030204" pitchFamily="34" charset="0"/>
                <a:cs typeface="Arial" panose="020B0604020202020204" pitchFamily="34" charset="0"/>
              </a:rPr>
              <a:t>. Retrieved from https://www.theindustry.fashion/former-tm-lewin-employees-win-legal-battle-over-abrupt-redundancy/</a:t>
            </a:r>
            <a:endParaRPr kumimoji="0" lang="en-US" altLang="en-US" sz="2800" b="0" i="0" u="none" strike="noStrike" cap="none" normalizeH="0" baseline="0" dirty="0" smtClean="0">
              <a:ln>
                <a:noFill/>
              </a:ln>
              <a:solidFill>
                <a:schemeClr val="tx1"/>
              </a:solidFill>
              <a:effectLst/>
              <a:cs typeface="Arial" panose="020B0604020202020204" pitchFamily="34" charset="0"/>
            </a:endParaRPr>
          </a:p>
        </p:txBody>
      </p:sp>
    </p:spTree>
    <p:extLst>
      <p:ext uri="{BB962C8B-B14F-4D97-AF65-F5344CB8AC3E}">
        <p14:creationId xmlns:p14="http://schemas.microsoft.com/office/powerpoint/2010/main" val="3243542647"/>
      </p:ext>
    </p:extLst>
  </p:cSld>
  <p:clrMapOvr>
    <a:masterClrMapping/>
  </p:clrMapOvr>
  <p:transition spd="slow">
    <p:push dir="u"/>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emplate>Ion</Template>
  <TotalTime>1102</TotalTime>
  <Words>707</Words>
  <Application>Microsoft Office PowerPoint</Application>
  <PresentationFormat>Widescreen</PresentationFormat>
  <Paragraphs>38</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Bahnschrift SemiCondensed</vt:lpstr>
      <vt:lpstr>Calibri</vt:lpstr>
      <vt:lpstr>Century Gothic</vt:lpstr>
      <vt:lpstr>Times New Roman</vt:lpstr>
      <vt:lpstr>Wingdings 3</vt:lpstr>
      <vt:lpstr>Ion</vt:lpstr>
      <vt:lpstr>Dr Chijioke D Uba Problem Solving and Decision making BMSW4004</vt:lpstr>
      <vt:lpstr>Introduction</vt:lpstr>
      <vt:lpstr>TM Lewin Background </vt:lpstr>
      <vt:lpstr>A research-informed discussion on the nature and impact of the complex problem on employees and their organisations.</vt:lpstr>
      <vt:lpstr>A PESTLE analysis of the macro-environmental factors contributing to the complex problem</vt:lpstr>
      <vt:lpstr>A research-informed cause-and-effect analysis, using Fishbone Diagram, of the complex problem.</vt:lpstr>
      <vt:lpstr>An evaluation of alternative solutions to the problem with an aim of choosing the most appropriate solution among these alternatives.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Sarah N’guessan</dc:title>
  <dc:creator>Sarah N'Guessan (2127140)</dc:creator>
  <cp:lastModifiedBy>Sarah N'Guessan (2127140)</cp:lastModifiedBy>
  <cp:revision>22</cp:revision>
  <dcterms:created xsi:type="dcterms:W3CDTF">2022-10-21T09:20:00Z</dcterms:created>
  <dcterms:modified xsi:type="dcterms:W3CDTF">2022-10-28T19:32:22Z</dcterms:modified>
</cp:coreProperties>
</file>