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6" r:id="rId2"/>
    <p:sldId id="257" r:id="rId3"/>
    <p:sldId id="306" r:id="rId4"/>
    <p:sldId id="307" r:id="rId5"/>
    <p:sldId id="314" r:id="rId6"/>
    <p:sldId id="315" r:id="rId7"/>
    <p:sldId id="316" r:id="rId8"/>
    <p:sldId id="264" r:id="rId9"/>
    <p:sldId id="295" r:id="rId10"/>
    <p:sldId id="262" r:id="rId11"/>
    <p:sldId id="322" r:id="rId12"/>
    <p:sldId id="319" r:id="rId13"/>
    <p:sldId id="320" r:id="rId14"/>
    <p:sldId id="279" r:id="rId15"/>
    <p:sldId id="323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426" autoAdjust="0"/>
    <p:restoredTop sz="82944" autoAdjust="0"/>
  </p:normalViewPr>
  <p:slideViewPr>
    <p:cSldViewPr snapToGrid="0">
      <p:cViewPr varScale="1">
        <p:scale>
          <a:sx n="60" d="100"/>
          <a:sy n="60" d="100"/>
        </p:scale>
        <p:origin x="83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ACB926-D1C0-4789-8BB5-ACA566A57DE5}" type="datetimeFigureOut">
              <a:rPr lang="en-GB" smtClean="0"/>
              <a:t>17/12/2019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37DB7F-1D5C-4EAD-88E9-6D22CAE8B6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4312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37DB7F-1D5C-4EAD-88E9-6D22CAE8B6B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09799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37DB7F-1D5C-4EAD-88E9-6D22CAE8B6B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00890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C6779-D779-4263-A1D3-644F242B7320}" type="datetimeFigureOut">
              <a:rPr lang="en-GB" smtClean="0"/>
              <a:t>17/12/2019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762FB-5818-495A-946E-1BAC43791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75438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C6779-D779-4263-A1D3-644F242B7320}" type="datetimeFigureOut">
              <a:rPr lang="en-GB" smtClean="0"/>
              <a:t>17/12/2019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762FB-5818-495A-946E-1BAC43791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06471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C6779-D779-4263-A1D3-644F242B7320}" type="datetimeFigureOut">
              <a:rPr lang="en-GB" smtClean="0"/>
              <a:t>17/12/2019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762FB-5818-495A-946E-1BAC43791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57452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C6779-D779-4263-A1D3-644F242B7320}" type="datetimeFigureOut">
              <a:rPr lang="en-GB" smtClean="0"/>
              <a:t>17/12/2019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762FB-5818-495A-946E-1BAC43791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69260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C6779-D779-4263-A1D3-644F242B7320}" type="datetimeFigureOut">
              <a:rPr lang="en-GB" smtClean="0"/>
              <a:t>17/12/2019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762FB-5818-495A-946E-1BAC43791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6489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C6779-D779-4263-A1D3-644F242B7320}" type="datetimeFigureOut">
              <a:rPr lang="en-GB" smtClean="0"/>
              <a:t>17/12/2019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762FB-5818-495A-946E-1BAC43791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82593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C6779-D779-4263-A1D3-644F242B7320}" type="datetimeFigureOut">
              <a:rPr lang="en-GB" smtClean="0"/>
              <a:t>17/12/2019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762FB-5818-495A-946E-1BAC43791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9134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C6779-D779-4263-A1D3-644F242B7320}" type="datetimeFigureOut">
              <a:rPr lang="en-GB" smtClean="0"/>
              <a:t>17/12/2019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762FB-5818-495A-946E-1BAC43791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1804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C6779-D779-4263-A1D3-644F242B7320}" type="datetimeFigureOut">
              <a:rPr lang="en-GB" smtClean="0"/>
              <a:t>17/12/2019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762FB-5818-495A-946E-1BAC43791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02399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C6779-D779-4263-A1D3-644F242B7320}" type="datetimeFigureOut">
              <a:rPr lang="en-GB" smtClean="0"/>
              <a:t>17/12/2019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762FB-5818-495A-946E-1BAC43791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16220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C6779-D779-4263-A1D3-644F242B7320}" type="datetimeFigureOut">
              <a:rPr lang="en-GB" smtClean="0"/>
              <a:t>17/12/2019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762FB-5818-495A-946E-1BAC4379197F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596587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C6779-D779-4263-A1D3-644F242B7320}" type="datetimeFigureOut">
              <a:rPr lang="en-GB" smtClean="0"/>
              <a:t>17/12/2019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762FB-5818-495A-946E-1BAC43791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25430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C6779-D779-4263-A1D3-644F242B7320}" type="datetimeFigureOut">
              <a:rPr lang="en-GB" smtClean="0"/>
              <a:t>17/12/2019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762FB-5818-495A-946E-1BAC4379197F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172180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C6779-D779-4263-A1D3-644F242B7320}" type="datetimeFigureOut">
              <a:rPr lang="en-GB" smtClean="0"/>
              <a:t>17/12/2019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762FB-5818-495A-946E-1BAC43791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3297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C6779-D779-4263-A1D3-644F242B7320}" type="datetimeFigureOut">
              <a:rPr lang="en-GB" smtClean="0"/>
              <a:t>17/12/2019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762FB-5818-495A-946E-1BAC43791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1647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C6779-D779-4263-A1D3-644F242B7320}" type="datetimeFigureOut">
              <a:rPr lang="en-GB" smtClean="0"/>
              <a:t>17/12/2019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762FB-5818-495A-946E-1BAC43791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7360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DC6779-D779-4263-A1D3-644F242B7320}" type="datetimeFigureOut">
              <a:rPr lang="en-GB" smtClean="0"/>
              <a:t>17/12/2019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94762FB-5818-495A-946E-1BAC43791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1719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49651" y="482856"/>
            <a:ext cx="871899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MANAGING ENTERPRISE IN THE 21ST CENTURY </a:t>
            </a:r>
          </a:p>
          <a:p>
            <a:pPr algn="ctr"/>
            <a:endParaRPr lang="en-US" sz="2800" b="1" dirty="0"/>
          </a:p>
          <a:p>
            <a:pPr algn="ctr"/>
            <a:r>
              <a:rPr lang="en-US" sz="2800" b="1" dirty="0"/>
              <a:t>BMSW4006_LON</a:t>
            </a:r>
          </a:p>
          <a:p>
            <a:pPr algn="ctr"/>
            <a:endParaRPr lang="en-US" sz="2800" b="1" dirty="0"/>
          </a:p>
          <a:p>
            <a:pPr algn="ctr"/>
            <a:r>
              <a:rPr lang="en-US" sz="2800" b="1" dirty="0"/>
              <a:t>BUSINESS PLAN</a:t>
            </a:r>
          </a:p>
          <a:p>
            <a:pPr algn="ctr"/>
            <a:r>
              <a:rPr lang="en-US" sz="2800" b="1" dirty="0"/>
              <a:t>Six Brother’s Mediterranean Restaurant</a:t>
            </a:r>
          </a:p>
          <a:p>
            <a:pPr algn="ctr"/>
            <a:endParaRPr lang="en-US" sz="2800" b="1" dirty="0"/>
          </a:p>
          <a:p>
            <a:pPr algn="ctr"/>
            <a:endParaRPr lang="en-US" sz="2800" b="1" dirty="0"/>
          </a:p>
          <a:p>
            <a:pPr algn="ctr"/>
            <a:endParaRPr lang="en-US" sz="2800" b="1" dirty="0"/>
          </a:p>
          <a:p>
            <a:pPr algn="ctr"/>
            <a:r>
              <a:rPr lang="en-US" sz="2800" b="1" dirty="0" err="1"/>
              <a:t>Dr</a:t>
            </a:r>
            <a:r>
              <a:rPr lang="en-US" sz="2800" b="1" dirty="0"/>
              <a:t> </a:t>
            </a:r>
            <a:r>
              <a:rPr lang="en-US" sz="2800" b="1" dirty="0" err="1"/>
              <a:t>Anupam</a:t>
            </a:r>
            <a:r>
              <a:rPr lang="en-US" sz="2800" b="1" dirty="0"/>
              <a:t> </a:t>
            </a:r>
            <a:r>
              <a:rPr lang="en-US" sz="2800" b="1" dirty="0" err="1"/>
              <a:t>Mazumdar</a:t>
            </a:r>
            <a:r>
              <a:rPr lang="en-US" sz="2800" b="1" dirty="0"/>
              <a:t>  </a:t>
            </a:r>
          </a:p>
          <a:p>
            <a:pPr algn="ctr"/>
            <a:r>
              <a:rPr lang="en-US" sz="2800" b="1" dirty="0"/>
              <a:t>University of Wales Trinity Saint David </a:t>
            </a:r>
          </a:p>
          <a:p>
            <a:pPr algn="ctr"/>
            <a:r>
              <a:rPr lang="en-GB" sz="2800" b="1" dirty="0"/>
              <a:t>Date:17/12/2019</a:t>
            </a:r>
          </a:p>
        </p:txBody>
      </p:sp>
    </p:spTree>
    <p:extLst>
      <p:ext uri="{BB962C8B-B14F-4D97-AF65-F5344CB8AC3E}">
        <p14:creationId xmlns:p14="http://schemas.microsoft.com/office/powerpoint/2010/main" val="4765171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24884" y="291872"/>
            <a:ext cx="11075830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Prepared by </a:t>
            </a:r>
          </a:p>
          <a:p>
            <a:pPr algn="ctr"/>
            <a:endParaRPr lang="en-GB" sz="2400" b="1" dirty="0"/>
          </a:p>
          <a:p>
            <a:pPr algn="ctr"/>
            <a:endParaRPr lang="en-GB" sz="2400" b="1" dirty="0"/>
          </a:p>
          <a:p>
            <a:r>
              <a:rPr lang="en-GB" sz="2000" b="1" dirty="0"/>
              <a:t>Student Name		     Student ID		Key Elements </a:t>
            </a:r>
          </a:p>
          <a:p>
            <a:endParaRPr lang="en-GB" sz="2000" b="1" dirty="0"/>
          </a:p>
          <a:p>
            <a:r>
              <a:rPr lang="en-GB" sz="2000" b="1" dirty="0"/>
              <a:t>Md </a:t>
            </a:r>
            <a:r>
              <a:rPr lang="en-GB" sz="2000" b="1" dirty="0" err="1"/>
              <a:t>imru</a:t>
            </a:r>
            <a:r>
              <a:rPr lang="en-GB" sz="2000" b="1" dirty="0"/>
              <a:t> Hasan                   1816116          Executive Summary &amp;   Conclusion</a:t>
            </a:r>
          </a:p>
          <a:p>
            <a:endParaRPr lang="en-GB" sz="2000" b="1" dirty="0"/>
          </a:p>
          <a:p>
            <a:r>
              <a:rPr lang="en-GB" sz="2000" b="1" dirty="0"/>
              <a:t>Emmanuel </a:t>
            </a:r>
            <a:r>
              <a:rPr lang="en-GB" sz="2000" b="1" dirty="0" err="1"/>
              <a:t>Ehikhamen</a:t>
            </a:r>
            <a:r>
              <a:rPr lang="en-GB" sz="2000" b="1" dirty="0"/>
              <a:t> 	      1904193  	      Business Analysis ( SWOT &amp; PESTLE)  </a:t>
            </a:r>
          </a:p>
          <a:p>
            <a:endParaRPr lang="en-GB" sz="2000" b="1" dirty="0"/>
          </a:p>
          <a:p>
            <a:r>
              <a:rPr lang="en-GB" sz="2000" b="1" dirty="0"/>
              <a:t>Ekene </a:t>
            </a:r>
            <a:r>
              <a:rPr lang="en-GB" sz="2000" b="1" dirty="0" err="1"/>
              <a:t>Onumonu</a:t>
            </a:r>
            <a:r>
              <a:rPr lang="en-GB" sz="2000" b="1" dirty="0"/>
              <a:t>                1816098 	      Market Analysis</a:t>
            </a:r>
          </a:p>
          <a:p>
            <a:endParaRPr lang="en-GB" sz="2000" b="1" dirty="0"/>
          </a:p>
          <a:p>
            <a:r>
              <a:rPr lang="en-GB" sz="2000" b="1" dirty="0" err="1"/>
              <a:t>Samy</a:t>
            </a:r>
            <a:r>
              <a:rPr lang="en-GB" sz="2000" b="1" dirty="0"/>
              <a:t> </a:t>
            </a:r>
            <a:r>
              <a:rPr lang="en-GB" sz="2000" b="1" dirty="0" err="1"/>
              <a:t>Ludiha</a:t>
            </a:r>
            <a:r>
              <a:rPr lang="en-GB" sz="2000" b="1" dirty="0"/>
              <a:t>                       1712424	      Marketing Plan</a:t>
            </a:r>
          </a:p>
          <a:p>
            <a:endParaRPr lang="en-GB" sz="2000" b="1" dirty="0"/>
          </a:p>
          <a:p>
            <a:r>
              <a:rPr lang="en-GB" sz="2000" b="1" dirty="0"/>
              <a:t>Maureen Graham                  1818267 	      Administration </a:t>
            </a:r>
          </a:p>
          <a:p>
            <a:endParaRPr lang="en-GB" sz="2000" b="1" dirty="0"/>
          </a:p>
          <a:p>
            <a:r>
              <a:rPr lang="en-GB" sz="2000" b="1" dirty="0"/>
              <a:t>Flavius </a:t>
            </a:r>
            <a:r>
              <a:rPr lang="en-GB" sz="2000" b="1" dirty="0" err="1"/>
              <a:t>Margarint</a:t>
            </a:r>
            <a:r>
              <a:rPr lang="en-GB" sz="2000" b="1" dirty="0"/>
              <a:t> 	          1818481	      Financial Plan </a:t>
            </a:r>
          </a:p>
          <a:p>
            <a:endParaRPr lang="en-GB" sz="20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13207523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b="1" dirty="0"/>
              <a:t>Executive 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768511"/>
            <a:ext cx="9391114" cy="4272852"/>
          </a:xfrm>
        </p:spPr>
        <p:txBody>
          <a:bodyPr>
            <a:noAutofit/>
          </a:bodyPr>
          <a:lstStyle/>
          <a:p>
            <a:pPr algn="just"/>
            <a:r>
              <a:rPr lang="en-US" sz="2000" dirty="0"/>
              <a:t> Six Brother’s Restaurant will be a Mediterranean Restaurant with a great atmosphere and best food which will come from different ages and from all over the world, where 80 peoples can seat. </a:t>
            </a:r>
          </a:p>
          <a:p>
            <a:pPr algn="just"/>
            <a:r>
              <a:rPr lang="en-US" sz="2000" dirty="0"/>
              <a:t> The food menu of Six Brother’s Restaurant will be made based on the taste and feedback of their customers. </a:t>
            </a:r>
          </a:p>
          <a:p>
            <a:pPr algn="just"/>
            <a:r>
              <a:rPr lang="en-US" sz="2000" dirty="0"/>
              <a:t> It will be remained open 7days a week, it will also have delivery service where you can order through phone or website. </a:t>
            </a:r>
          </a:p>
          <a:p>
            <a:pPr algn="just"/>
            <a:r>
              <a:rPr lang="en-US" sz="2000" dirty="0"/>
              <a:t>The startup cost is £245,782.20 </a:t>
            </a:r>
          </a:p>
          <a:p>
            <a:pPr algn="just"/>
            <a:r>
              <a:rPr lang="en-US" sz="2000" dirty="0"/>
              <a:t>Our main goal is to treat every customer with the best food and make them feel like the Royals. </a:t>
            </a:r>
          </a:p>
          <a:p>
            <a:pPr algn="just"/>
            <a:r>
              <a:rPr lang="en-US" sz="2000" dirty="0"/>
              <a:t>Our objective is to increase sales by keeping marketing cost low and maintaining best food quality.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2213695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7817" y="1262743"/>
            <a:ext cx="8596668" cy="656492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Aims: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en-GB" sz="2000" dirty="0"/>
              <a:t>Customers satisfactions by providing excellent food at competitive prices combined with high quality service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sz="2800" b="1" dirty="0"/>
              <a:t>Objectives:</a:t>
            </a:r>
            <a:endParaRPr lang="en-GB" sz="2800" dirty="0"/>
          </a:p>
          <a:p>
            <a:pPr marL="0" indent="0" algn="just">
              <a:buNone/>
            </a:pPr>
            <a:r>
              <a:rPr lang="en-GB" sz="2000" dirty="0"/>
              <a:t>To provide the best menu the Mediterranean has to offers </a:t>
            </a:r>
          </a:p>
          <a:p>
            <a:pPr marL="0" indent="0" algn="just">
              <a:buNone/>
            </a:pPr>
            <a:r>
              <a:rPr lang="en-GB" sz="2000" dirty="0"/>
              <a:t>To make a visit to our restaurant an unforgettable experience</a:t>
            </a:r>
          </a:p>
          <a:p>
            <a:pPr marL="0" indent="0" algn="just">
              <a:buNone/>
            </a:pPr>
            <a:r>
              <a:rPr lang="en-GB" sz="2000" dirty="0"/>
              <a:t>To provide gluten service to meet the special request </a:t>
            </a:r>
          </a:p>
          <a:p>
            <a:pPr marL="0" indent="0" algn="just">
              <a:buNone/>
            </a:pPr>
            <a:r>
              <a:rPr lang="en-GB" sz="2000" dirty="0"/>
              <a:t>To give perception of higher value than our competitors by offering simple</a:t>
            </a:r>
          </a:p>
          <a:p>
            <a:pPr marL="0" indent="0" algn="just">
              <a:buNone/>
            </a:pPr>
            <a:r>
              <a:rPr lang="en-GB" sz="2000" dirty="0"/>
              <a:t>Delicious high quality menu at reasonable prices also excellent hospitality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40051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996022"/>
            <a:ext cx="10058400" cy="622504"/>
          </a:xfrm>
        </p:spPr>
        <p:txBody>
          <a:bodyPr>
            <a:normAutofit fontScale="90000"/>
          </a:bodyPr>
          <a:lstStyle/>
          <a:p>
            <a:r>
              <a:rPr lang="en-US" sz="2700" dirty="0"/>
              <a:t>                                      The SWOT Analysis</a:t>
            </a:r>
            <a:br>
              <a:rPr lang="en-US" sz="2700" dirty="0"/>
            </a:br>
            <a:br>
              <a:rPr lang="en-US" sz="2700" dirty="0"/>
            </a:br>
            <a:br>
              <a:rPr lang="en-US" sz="2700" dirty="0"/>
            </a:br>
            <a:r>
              <a:rPr lang="en-US" sz="2700" dirty="0"/>
              <a:t> </a:t>
            </a:r>
            <a:br>
              <a:rPr lang="en-US" sz="2700" dirty="0"/>
            </a:br>
            <a:br>
              <a:rPr lang="en-US" sz="2700" dirty="0"/>
            </a:br>
            <a:br>
              <a:rPr lang="en-US" sz="2700" dirty="0"/>
            </a:br>
            <a:br>
              <a:rPr lang="en-US" sz="2700" dirty="0"/>
            </a:br>
            <a:br>
              <a:rPr lang="en-US" sz="2700" dirty="0"/>
            </a:br>
            <a:br>
              <a:rPr lang="en-US" sz="2700" dirty="0"/>
            </a:br>
            <a:r>
              <a:rPr lang="en-US" sz="2700" dirty="0"/>
              <a:t> </a:t>
            </a:r>
            <a:br>
              <a:rPr lang="en-US" sz="2700" dirty="0"/>
            </a:br>
            <a:r>
              <a:rPr lang="en-US" sz="2700" dirty="0"/>
              <a:t> </a:t>
            </a:r>
            <a:br>
              <a:rPr lang="en-US" sz="2700" dirty="0"/>
            </a:br>
            <a:r>
              <a:rPr lang="en-US" sz="2700" dirty="0"/>
              <a:t>                                                              </a:t>
            </a:r>
            <a:r>
              <a:rPr lang="en-US" sz="2700" b="1" dirty="0"/>
              <a:t>The SWOT  Analysis  </a:t>
            </a:r>
            <a:br>
              <a:rPr lang="en-US" sz="2700" dirty="0"/>
            </a:b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  <a:p>
            <a:r>
              <a:rPr lang="en-GB" dirty="0"/>
              <a:t>                                                             </a:t>
            </a:r>
          </a:p>
          <a:p>
            <a:r>
              <a:rPr lang="en-GB" dirty="0"/>
              <a:t>  </a:t>
            </a:r>
          </a:p>
          <a:p>
            <a:r>
              <a:rPr lang="en-GB" dirty="0"/>
              <a:t> </a:t>
            </a:r>
          </a:p>
          <a:p>
            <a:r>
              <a:rPr lang="en-GB" dirty="0"/>
              <a:t>                                                             </a:t>
            </a:r>
          </a:p>
          <a:p>
            <a:r>
              <a:rPr lang="en-GB" dirty="0"/>
              <a:t> </a:t>
            </a:r>
          </a:p>
          <a:p>
            <a:endParaRPr lang="en-GB" dirty="0"/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6287023"/>
              </p:ext>
            </p:extLst>
          </p:nvPr>
        </p:nvGraphicFramePr>
        <p:xfrm>
          <a:off x="451445" y="1708563"/>
          <a:ext cx="10773294" cy="47848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866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866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784824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                STRENGHTS </a:t>
                      </a:r>
                    </a:p>
                    <a:p>
                      <a:r>
                        <a:rPr lang="en-US" dirty="0"/>
                        <a:t> </a:t>
                      </a:r>
                    </a:p>
                    <a:p>
                      <a:r>
                        <a:rPr lang="en-US" dirty="0"/>
                        <a:t>   ((The following are our internal characteristics which     give us advantage over our competitors)) – </a:t>
                      </a:r>
                    </a:p>
                    <a:p>
                      <a:r>
                        <a:rPr lang="en-US" dirty="0"/>
                        <a:t>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We provide the best multicultural Mediterranean menu and at very competitive prices.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We combine our tasty food with high-quality, second-to-none services, like door-to-door etc.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We have sought a good location for our business in North London with a high population density.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WEAKNESSES </a:t>
                      </a:r>
                    </a:p>
                    <a:p>
                      <a:r>
                        <a:rPr lang="en-US" dirty="0"/>
                        <a:t> </a:t>
                      </a:r>
                    </a:p>
                    <a:p>
                      <a:r>
                        <a:rPr lang="en-US" dirty="0"/>
                        <a:t>     ((Areas to be improved)) – </a:t>
                      </a:r>
                    </a:p>
                    <a:p>
                      <a:r>
                        <a:rPr lang="en-US" dirty="0"/>
                        <a:t>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We are still young and lack experience.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We do not have the Brand power or Brand name and cannot match our competitor’s advertising. 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Not getting supplies at the right time will make menu unavailable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E352B0F-9AB5-4CE9-BC49-770512C90C70}"/>
              </a:ext>
            </a:extLst>
          </p:cNvPr>
          <p:cNvSpPr txBox="1"/>
          <p:nvPr/>
        </p:nvSpPr>
        <p:spPr>
          <a:xfrm>
            <a:off x="3436536" y="291402"/>
            <a:ext cx="4803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chemeClr val="accent1"/>
                </a:solidFill>
              </a:rPr>
              <a:t>BUSINESS ANALYSIS</a:t>
            </a:r>
          </a:p>
        </p:txBody>
      </p:sp>
    </p:spTree>
    <p:extLst>
      <p:ext uri="{BB962C8B-B14F-4D97-AF65-F5344CB8AC3E}">
        <p14:creationId xmlns:p14="http://schemas.microsoft.com/office/powerpoint/2010/main" val="22447584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9026" y="554669"/>
            <a:ext cx="8596668" cy="518160"/>
          </a:xfrm>
        </p:spPr>
        <p:txBody>
          <a:bodyPr>
            <a:normAutofit/>
          </a:bodyPr>
          <a:lstStyle/>
          <a:p>
            <a:pPr algn="ctr"/>
            <a:r>
              <a:rPr lang="en-GB" sz="2400" b="1" dirty="0"/>
              <a:t>                        The SWOT Analysis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82483507"/>
              </p:ext>
            </p:extLst>
          </p:nvPr>
        </p:nvGraphicFramePr>
        <p:xfrm>
          <a:off x="329181" y="1188720"/>
          <a:ext cx="10314434" cy="5273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572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572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85500">
                <a:tc>
                  <a:txBody>
                    <a:bodyPr/>
                    <a:lstStyle/>
                    <a:p>
                      <a:r>
                        <a:rPr lang="en-US" sz="2000" dirty="0"/>
                        <a:t>              </a:t>
                      </a:r>
                      <a:r>
                        <a:rPr lang="en-US" sz="2000" baseline="0" dirty="0"/>
                        <a:t>   </a:t>
                      </a:r>
                      <a:r>
                        <a:rPr lang="en-US" sz="2000" dirty="0"/>
                        <a:t>*OPPORTUNITIES </a:t>
                      </a:r>
                    </a:p>
                    <a:p>
                      <a:r>
                        <a:rPr lang="en-US" sz="2000" dirty="0"/>
                        <a:t> </a:t>
                      </a:r>
                    </a:p>
                    <a:p>
                      <a:r>
                        <a:rPr lang="en-US" sz="2000" dirty="0"/>
                        <a:t>((These are the external factors that may help us increase profitability)) -                    </a:t>
                      </a:r>
                    </a:p>
                    <a:p>
                      <a:r>
                        <a:rPr lang="en-US" sz="2000" dirty="0"/>
                        <a:t>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/>
                        <a:t> Ability to introduce or open more branches in some city centers.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/>
                        <a:t> Diversified Multicultural food for different taste.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/>
                        <a:t> Pulling more customers during less busy hours, like noon time. </a:t>
                      </a:r>
                      <a:endParaRPr lang="en-GB" sz="2000" dirty="0"/>
                    </a:p>
                  </a:txBody>
                  <a:tcPr marL="78148" marR="78148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              *THREATS </a:t>
                      </a:r>
                    </a:p>
                    <a:p>
                      <a:r>
                        <a:rPr lang="en-US" sz="2000" dirty="0"/>
                        <a:t> </a:t>
                      </a:r>
                    </a:p>
                    <a:p>
                      <a:r>
                        <a:rPr lang="en-US" sz="2000" dirty="0"/>
                        <a:t>((Potential problems or risks caused by external factors that may affect profitability)) – </a:t>
                      </a:r>
                    </a:p>
                    <a:p>
                      <a:endParaRPr lang="en-US" sz="20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/>
                        <a:t>Uncertain Political and economic environment.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/>
                        <a:t>Rising costs of ingredients.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/>
                        <a:t>Competing against established restaurants in the area means we will have to work extra hard.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20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20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20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2000" dirty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2000" dirty="0"/>
                        <a:t>        </a:t>
                      </a:r>
                      <a:r>
                        <a:rPr lang="en-US" sz="2000" dirty="0" err="1"/>
                        <a:t>Cadle</a:t>
                      </a:r>
                      <a:r>
                        <a:rPr lang="en-US" sz="2000" dirty="0"/>
                        <a:t> et al. (2015)</a:t>
                      </a:r>
                    </a:p>
                  </a:txBody>
                  <a:tcPr marL="78148" marR="78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415740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700949"/>
          </a:xfrm>
        </p:spPr>
        <p:txBody>
          <a:bodyPr>
            <a:normAutofit/>
          </a:bodyPr>
          <a:lstStyle/>
          <a:p>
            <a:r>
              <a:rPr lang="en-GB" dirty="0"/>
              <a:t>                             </a:t>
            </a:r>
            <a:r>
              <a:rPr lang="en-GB" sz="2400" b="1" dirty="0"/>
              <a:t>PESTLE ANALYSIS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72957788"/>
              </p:ext>
            </p:extLst>
          </p:nvPr>
        </p:nvGraphicFramePr>
        <p:xfrm>
          <a:off x="-1" y="987552"/>
          <a:ext cx="12051794" cy="58704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350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167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72564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/>
                        <a:t> </a:t>
                      </a:r>
                      <a:r>
                        <a:rPr lang="en-US" sz="2000" baseline="0" dirty="0"/>
                        <a:t>     </a:t>
                      </a:r>
                      <a:r>
                        <a:rPr lang="en-US" sz="2000" dirty="0"/>
                        <a:t>POLITICAL: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2000" dirty="0"/>
                        <a:t> </a:t>
                      </a:r>
                    </a:p>
                    <a:p>
                      <a:r>
                        <a:rPr lang="en-US" sz="2000" dirty="0"/>
                        <a:t>This relates to factors connected with the government, their policies and activities as well as the competition between the different groups working in Politics. 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/>
                        <a:t>      TECHNOLOGICAL:  </a:t>
                      </a:r>
                    </a:p>
                    <a:p>
                      <a:r>
                        <a:rPr lang="en-US" sz="2000" dirty="0"/>
                        <a:t> </a:t>
                      </a:r>
                    </a:p>
                    <a:p>
                      <a:r>
                        <a:rPr lang="en-US" sz="2000" dirty="0"/>
                        <a:t>This relates to how Technology in general as it affects the Markets. If a business does not keep up to date with technology, they will find that their product might become obsolete. </a:t>
                      </a: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89551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/>
                        <a:t>ECONOMICAL: </a:t>
                      </a:r>
                    </a:p>
                    <a:p>
                      <a:r>
                        <a:rPr lang="en-US" sz="2000" dirty="0"/>
                        <a:t>Economical factors relate to how a society organizes its money, trade and industry.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/>
                        <a:t>   LEGAL </a:t>
                      </a:r>
                    </a:p>
                    <a:p>
                      <a:r>
                        <a:rPr lang="en-US" sz="2000" dirty="0"/>
                        <a:t> </a:t>
                      </a:r>
                    </a:p>
                    <a:p>
                      <a:r>
                        <a:rPr lang="en-US" sz="2000" dirty="0"/>
                        <a:t>This Pestle element relates to the law or the regulations within which an organization should operate. </a:t>
                      </a: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08334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/>
                        <a:t> SOCIAL-CULTURAL: </a:t>
                      </a:r>
                    </a:p>
                    <a:p>
                      <a:r>
                        <a:rPr lang="en-US" sz="2000" dirty="0"/>
                        <a:t> Social-Cultural factors relates to the way a society or group is organized and how its consumer behaviour patterns is influenced by its culture, customs and beliefs (</a:t>
                      </a:r>
                      <a:r>
                        <a:rPr lang="en-US" sz="2000" dirty="0" err="1"/>
                        <a:t>Cadle</a:t>
                      </a:r>
                      <a:r>
                        <a:rPr lang="en-US" sz="2000" dirty="0"/>
                        <a:t> </a:t>
                      </a:r>
                      <a:r>
                        <a:rPr lang="en-US" sz="2000" baseline="0" dirty="0"/>
                        <a:t>et al., 2015)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/>
                        <a:t>      ENVIROMENTAL (OR ECOLOGICAL) </a:t>
                      </a:r>
                    </a:p>
                    <a:p>
                      <a:r>
                        <a:rPr lang="en-US" sz="2000" dirty="0"/>
                        <a:t>This relates to the natural conditions in which people, animals and plants live and the impacts of peoples’ actions on the environment, </a:t>
                      </a: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977008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5488" y="369333"/>
            <a:ext cx="11381567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/>
              <a:t> </a:t>
            </a:r>
          </a:p>
          <a:p>
            <a:pPr algn="ctr"/>
            <a:r>
              <a:rPr lang="en-US" sz="2000" dirty="0"/>
              <a:t>Six Brothers will be doing their research to find out what the existing market is.</a:t>
            </a:r>
          </a:p>
          <a:p>
            <a:pPr algn="ctr"/>
            <a:endParaRPr lang="en-US" sz="2000" dirty="0"/>
          </a:p>
          <a:p>
            <a:pPr algn="ctr"/>
            <a:r>
              <a:rPr lang="en-US" sz="2000" b="1" dirty="0"/>
              <a:t>The following things we will be considering as per our market plan:</a:t>
            </a:r>
          </a:p>
          <a:p>
            <a:pPr algn="ctr"/>
            <a:endParaRPr lang="en-US" sz="2000" b="1" dirty="0"/>
          </a:p>
          <a:p>
            <a:r>
              <a:rPr lang="en-US" sz="2000" b="1" dirty="0"/>
              <a:t>Rent</a:t>
            </a:r>
            <a:r>
              <a:rPr lang="en-US" sz="2000" dirty="0"/>
              <a:t>…. The cost of rent in this area is in a calendar month</a:t>
            </a:r>
          </a:p>
          <a:p>
            <a:endParaRPr lang="en-US" sz="2000" dirty="0"/>
          </a:p>
          <a:p>
            <a:r>
              <a:rPr lang="en-US" sz="2000" b="1" dirty="0"/>
              <a:t>Council Tax</a:t>
            </a:r>
            <a:r>
              <a:rPr lang="en-US" sz="2000" dirty="0"/>
              <a:t>… On the research, we will identify the amount of tax we will have to pay every month. </a:t>
            </a:r>
          </a:p>
          <a:p>
            <a:r>
              <a:rPr lang="en-US" sz="2000" b="1" dirty="0"/>
              <a:t>Area</a:t>
            </a:r>
            <a:r>
              <a:rPr lang="en-US" sz="2000" dirty="0"/>
              <a:t>…. Knowing the environment is essential, this will help us to know how other restaurants operate in the area. </a:t>
            </a:r>
          </a:p>
          <a:p>
            <a:endParaRPr lang="en-US" sz="2000" b="1" dirty="0"/>
          </a:p>
          <a:p>
            <a:r>
              <a:rPr lang="en-US" sz="2000" b="1" dirty="0"/>
              <a:t>Food</a:t>
            </a:r>
            <a:r>
              <a:rPr lang="en-US" sz="2000" dirty="0"/>
              <a:t>…… We will find out the types of food customers like, this will give us an idea of  what will be included in our menu.</a:t>
            </a:r>
          </a:p>
          <a:p>
            <a:endParaRPr lang="en-US" sz="2000" b="1" dirty="0"/>
          </a:p>
          <a:p>
            <a:r>
              <a:rPr lang="en-US" sz="2000" b="1" dirty="0"/>
              <a:t>Product</a:t>
            </a:r>
            <a:r>
              <a:rPr lang="en-US" sz="2000" dirty="0"/>
              <a:t>….Finding out the product choices which will help us to be mindful of our own product so that we will not be using a product that will not be suitable to our customers (</a:t>
            </a:r>
            <a:r>
              <a:rPr lang="en-US" sz="2000" dirty="0" err="1"/>
              <a:t>Schilit</a:t>
            </a:r>
            <a:r>
              <a:rPr lang="en-US" sz="2000" dirty="0"/>
              <a:t>, 1987).</a:t>
            </a:r>
          </a:p>
          <a:p>
            <a:r>
              <a:rPr lang="en-US" sz="2000" dirty="0"/>
              <a:t> </a:t>
            </a:r>
          </a:p>
          <a:p>
            <a:r>
              <a:rPr lang="en-US" sz="2000" b="1" dirty="0"/>
              <a:t>Technology: </a:t>
            </a:r>
            <a:r>
              <a:rPr lang="en-US" sz="2000" dirty="0"/>
              <a:t>We will identify what types of technology currently other business owners or managers are using. </a:t>
            </a:r>
            <a:r>
              <a:rPr lang="en-US" sz="2000" b="1" dirty="0"/>
              <a:t> </a:t>
            </a:r>
            <a:endParaRPr lang="en-US" sz="2000" dirty="0"/>
          </a:p>
          <a:p>
            <a:endParaRPr lang="en-US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2842953" y="0"/>
            <a:ext cx="4655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                         </a:t>
            </a:r>
            <a:r>
              <a:rPr lang="en-GB" b="1" dirty="0"/>
              <a:t>Market Analysis</a:t>
            </a:r>
          </a:p>
        </p:txBody>
      </p:sp>
    </p:spTree>
    <p:extLst>
      <p:ext uri="{BB962C8B-B14F-4D97-AF65-F5344CB8AC3E}">
        <p14:creationId xmlns:p14="http://schemas.microsoft.com/office/powerpoint/2010/main" val="24226739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4816" y="137160"/>
            <a:ext cx="10058400" cy="1069848"/>
          </a:xfrm>
        </p:spPr>
        <p:txBody>
          <a:bodyPr>
            <a:normAutofit/>
          </a:bodyPr>
          <a:lstStyle/>
          <a:p>
            <a:r>
              <a:rPr lang="en-GB" sz="2400" dirty="0"/>
              <a:t>                                     </a:t>
            </a:r>
            <a:r>
              <a:rPr lang="en-GB" sz="2400" b="1" dirty="0">
                <a:solidFill>
                  <a:schemeClr val="tx1"/>
                </a:solidFill>
              </a:rPr>
              <a:t>Marketing plan</a:t>
            </a:r>
            <a:br>
              <a:rPr lang="en-GB" sz="2400" b="1" dirty="0">
                <a:solidFill>
                  <a:schemeClr val="tx1"/>
                </a:solidFill>
              </a:rPr>
            </a:br>
            <a:endParaRPr lang="en-GB" sz="2400" b="1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6032" y="1078992"/>
            <a:ext cx="11935968" cy="5522976"/>
          </a:xfrm>
        </p:spPr>
        <p:txBody>
          <a:bodyPr>
            <a:noAutofit/>
          </a:bodyPr>
          <a:lstStyle/>
          <a:p>
            <a:r>
              <a:rPr lang="en-US" dirty="0"/>
              <a:t>The Six Brothers Restaurant is a small business. That is why we budgeted £150.00 for the marketing to attract the customers and to improve all aspects of our business. </a:t>
            </a:r>
          </a:p>
          <a:p>
            <a:endParaRPr lang="en-US" dirty="0"/>
          </a:p>
          <a:p>
            <a:r>
              <a:rPr lang="en-US" dirty="0"/>
              <a:t>See below (in the table) how we made money from every customer. </a:t>
            </a:r>
          </a:p>
          <a:p>
            <a:pPr marL="0" indent="0">
              <a:buNone/>
            </a:pPr>
            <a:r>
              <a:rPr lang="en-US" dirty="0"/>
              <a:t>    Marketing Criteria Description Duration Expenses  </a:t>
            </a:r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B8CBFA8-BB53-4D9D-B287-6B1E5882F6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3138148"/>
              </p:ext>
            </p:extLst>
          </p:nvPr>
        </p:nvGraphicFramePr>
        <p:xfrm>
          <a:off x="592809" y="2981491"/>
          <a:ext cx="9449550" cy="3769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49850">
                  <a:extLst>
                    <a:ext uri="{9D8B030D-6E8A-4147-A177-3AD203B41FA5}">
                      <a16:colId xmlns:a16="http://schemas.microsoft.com/office/drawing/2014/main" val="3785630505"/>
                    </a:ext>
                  </a:extLst>
                </a:gridCol>
                <a:gridCol w="3149850">
                  <a:extLst>
                    <a:ext uri="{9D8B030D-6E8A-4147-A177-3AD203B41FA5}">
                      <a16:colId xmlns:a16="http://schemas.microsoft.com/office/drawing/2014/main" val="727325250"/>
                    </a:ext>
                  </a:extLst>
                </a:gridCol>
                <a:gridCol w="3149850">
                  <a:extLst>
                    <a:ext uri="{9D8B030D-6E8A-4147-A177-3AD203B41FA5}">
                      <a16:colId xmlns:a16="http://schemas.microsoft.com/office/drawing/2014/main" val="254100166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Criteria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Description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Proposed expenses (Year 1)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0202178"/>
                  </a:ext>
                </a:extLst>
              </a:tr>
              <a:tr h="356069">
                <a:tc>
                  <a:txBody>
                    <a:bodyPr/>
                    <a:lstStyle/>
                    <a:p>
                      <a:r>
                        <a:rPr lang="en-GB" dirty="0"/>
                        <a:t>Social Media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Between</a:t>
                      </a:r>
                      <a:r>
                        <a:rPr lang="en-GB" dirty="0"/>
                        <a:t> 3 to 6 weeks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£5,000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15585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TV advertisement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Three times a day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£1,000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3059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Newspaper ads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</a:t>
                      </a:r>
                      <a:r>
                        <a:rPr lang="en-GB" dirty="0" err="1"/>
                        <a:t>etro</a:t>
                      </a:r>
                      <a:r>
                        <a:rPr lang="en-GB" dirty="0"/>
                        <a:t>, Evening Standard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£500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53891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Radio ads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</a:t>
                      </a:r>
                      <a:r>
                        <a:rPr lang="en-GB" dirty="0" err="1"/>
                        <a:t>efore</a:t>
                      </a:r>
                      <a:r>
                        <a:rPr lang="en-GB" dirty="0"/>
                        <a:t> information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£700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11783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Posters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</a:t>
                      </a:r>
                      <a:r>
                        <a:rPr lang="en-GB" dirty="0" err="1"/>
                        <a:t>ublic</a:t>
                      </a:r>
                      <a:r>
                        <a:rPr lang="en-GB" dirty="0"/>
                        <a:t> places as Stadium, Victoria Station.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£300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43174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Leaflets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Events,Exhibitions</a:t>
                      </a:r>
                      <a:r>
                        <a:rPr lang="en-GB" dirty="0"/>
                        <a:t>,  as sporting events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£250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68870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Business Card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</a:t>
                      </a:r>
                      <a:r>
                        <a:rPr lang="en-GB" dirty="0"/>
                        <a:t>o be distributed in the popular places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£150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56187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56086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>
            <a:extLst>
              <a:ext uri="{FF2B5EF4-FFF2-40B4-BE49-F238E27FC236}">
                <a16:creationId xmlns:a16="http://schemas.microsoft.com/office/drawing/2014/main" id="{14D10E20-1790-466A-8050-8EF72506D4E6}"/>
              </a:ext>
            </a:extLst>
          </p:cNvPr>
          <p:cNvGrpSpPr/>
          <p:nvPr/>
        </p:nvGrpSpPr>
        <p:grpSpPr>
          <a:xfrm>
            <a:off x="3029580" y="2130251"/>
            <a:ext cx="6104369" cy="3514093"/>
            <a:chOff x="3029580" y="2130251"/>
            <a:chExt cx="6104369" cy="3514093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58714648-0A33-4781-AAE6-3D7F767200F0}"/>
                </a:ext>
              </a:extLst>
            </p:cNvPr>
            <p:cNvSpPr txBox="1"/>
            <p:nvPr/>
          </p:nvSpPr>
          <p:spPr>
            <a:xfrm>
              <a:off x="3029580" y="5303764"/>
              <a:ext cx="1808703" cy="338554"/>
            </a:xfrm>
            <a:prstGeom prst="rect">
              <a:avLst/>
            </a:prstGeom>
            <a:noFill/>
            <a:ln w="28575">
              <a:solidFill>
                <a:schemeClr val="accent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/>
                <a:t>Staff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E6ADB2C3-F629-47FC-9008-373ED9BEF0A4}"/>
                </a:ext>
              </a:extLst>
            </p:cNvPr>
            <p:cNvSpPr txBox="1"/>
            <p:nvPr/>
          </p:nvSpPr>
          <p:spPr>
            <a:xfrm>
              <a:off x="5225140" y="5305790"/>
              <a:ext cx="1808703" cy="338554"/>
            </a:xfrm>
            <a:prstGeom prst="rect">
              <a:avLst/>
            </a:prstGeom>
            <a:noFill/>
            <a:ln w="28575">
              <a:solidFill>
                <a:schemeClr val="accent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/>
                <a:t>Staff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117F26D5-0ADA-4401-9248-CB9EFD6DB52B}"/>
                </a:ext>
              </a:extLst>
            </p:cNvPr>
            <p:cNvSpPr txBox="1"/>
            <p:nvPr/>
          </p:nvSpPr>
          <p:spPr>
            <a:xfrm>
              <a:off x="7325244" y="5295742"/>
              <a:ext cx="1808703" cy="338554"/>
            </a:xfrm>
            <a:prstGeom prst="rect">
              <a:avLst/>
            </a:prstGeom>
            <a:noFill/>
            <a:ln w="28575">
              <a:solidFill>
                <a:schemeClr val="accent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/>
                <a:t>Staff</a:t>
              </a:r>
            </a:p>
          </p:txBody>
        </p: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FDA29B1F-056A-48CB-99CF-80B2E5F881B6}"/>
                </a:ext>
              </a:extLst>
            </p:cNvPr>
            <p:cNvGrpSpPr/>
            <p:nvPr/>
          </p:nvGrpSpPr>
          <p:grpSpPr>
            <a:xfrm>
              <a:off x="3029580" y="2130251"/>
              <a:ext cx="6104369" cy="3181464"/>
              <a:chOff x="3029580" y="2130251"/>
              <a:chExt cx="6104369" cy="3181464"/>
            </a:xfrm>
          </p:grpSpPr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F35EE7BE-93C5-48CC-B029-ADA021B80113}"/>
                  </a:ext>
                </a:extLst>
              </p:cNvPr>
              <p:cNvSpPr txBox="1"/>
              <p:nvPr/>
            </p:nvSpPr>
            <p:spPr>
              <a:xfrm>
                <a:off x="4421275" y="2130251"/>
                <a:ext cx="3195376" cy="584775"/>
              </a:xfrm>
              <a:prstGeom prst="rect">
                <a:avLst/>
              </a:prstGeom>
              <a:noFill/>
              <a:ln w="38100"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/>
                  <a:t>Manager</a:t>
                </a:r>
              </a:p>
            </p:txBody>
          </p:sp>
          <p:cxnSp>
            <p:nvCxnSpPr>
              <p:cNvPr id="8" name="Straight Arrow Connector 7">
                <a:extLst>
                  <a:ext uri="{FF2B5EF4-FFF2-40B4-BE49-F238E27FC236}">
                    <a16:creationId xmlns:a16="http://schemas.microsoft.com/office/drawing/2014/main" id="{46E84765-110E-4BBF-9054-7E3BA0129E17}"/>
                  </a:ext>
                </a:extLst>
              </p:cNvPr>
              <p:cNvCxnSpPr>
                <a:stCxn id="6" idx="2"/>
              </p:cNvCxnSpPr>
              <p:nvPr/>
            </p:nvCxnSpPr>
            <p:spPr>
              <a:xfrm>
                <a:off x="6018963" y="2715026"/>
                <a:ext cx="0" cy="490398"/>
              </a:xfrm>
              <a:prstGeom prst="straightConnector1">
                <a:avLst/>
              </a:prstGeom>
              <a:ln w="28575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A29B99AB-4ED9-4EB1-978A-D1F6B651D554}"/>
                  </a:ext>
                </a:extLst>
              </p:cNvPr>
              <p:cNvSpPr txBox="1"/>
              <p:nvPr/>
            </p:nvSpPr>
            <p:spPr>
              <a:xfrm>
                <a:off x="3029580" y="4271809"/>
                <a:ext cx="1808703" cy="338554"/>
              </a:xfrm>
              <a:prstGeom prst="rect">
                <a:avLst/>
              </a:prstGeom>
              <a:noFill/>
              <a:ln w="28575"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dirty="0"/>
                  <a:t>Supervisor</a:t>
                </a:r>
              </a:p>
            </p:txBody>
          </p:sp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B855630-67DD-4911-8337-083E145A0B04}"/>
                  </a:ext>
                </a:extLst>
              </p:cNvPr>
              <p:cNvSpPr txBox="1"/>
              <p:nvPr/>
            </p:nvSpPr>
            <p:spPr>
              <a:xfrm>
                <a:off x="5114610" y="3239146"/>
                <a:ext cx="1808703" cy="338554"/>
              </a:xfrm>
              <a:prstGeom prst="rect">
                <a:avLst/>
              </a:prstGeom>
              <a:noFill/>
              <a:ln w="28575"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600" dirty="0"/>
                  <a:t>Deputy Manager</a:t>
                </a:r>
              </a:p>
            </p:txBody>
          </p:sp>
          <p:cxnSp>
            <p:nvCxnSpPr>
              <p:cNvPr id="12" name="Straight Connector 11">
                <a:extLst>
                  <a:ext uri="{FF2B5EF4-FFF2-40B4-BE49-F238E27FC236}">
                    <a16:creationId xmlns:a16="http://schemas.microsoft.com/office/drawing/2014/main" id="{9BE7E7A8-0229-430F-82E3-B0057BAEAA81}"/>
                  </a:ext>
                </a:extLst>
              </p:cNvPr>
              <p:cNvCxnSpPr/>
              <p:nvPr/>
            </p:nvCxnSpPr>
            <p:spPr>
              <a:xfrm>
                <a:off x="4029387" y="3930472"/>
                <a:ext cx="4200211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Arrow Connector 13">
                <a:extLst>
                  <a:ext uri="{FF2B5EF4-FFF2-40B4-BE49-F238E27FC236}">
                    <a16:creationId xmlns:a16="http://schemas.microsoft.com/office/drawing/2014/main" id="{74DEC3D4-711F-41D9-AE27-30021DD46EA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014314" y="3926002"/>
                <a:ext cx="1" cy="331593"/>
              </a:xfrm>
              <a:prstGeom prst="straightConnector1">
                <a:avLst/>
              </a:prstGeom>
              <a:ln w="28575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Arrow Connector 14">
                <a:extLst>
                  <a:ext uri="{FF2B5EF4-FFF2-40B4-BE49-F238E27FC236}">
                    <a16:creationId xmlns:a16="http://schemas.microsoft.com/office/drawing/2014/main" id="{FAB6B687-5B9B-4EAF-94DE-E11F3186E027}"/>
                  </a:ext>
                </a:extLst>
              </p:cNvPr>
              <p:cNvCxnSpPr/>
              <p:nvPr/>
            </p:nvCxnSpPr>
            <p:spPr>
              <a:xfrm>
                <a:off x="6018961" y="3598879"/>
                <a:ext cx="1" cy="331593"/>
              </a:xfrm>
              <a:prstGeom prst="straightConnector1">
                <a:avLst/>
              </a:prstGeom>
              <a:ln w="28575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D8525763-A8E2-4489-A8BD-4DC7711AF5DD}"/>
                  </a:ext>
                </a:extLst>
              </p:cNvPr>
              <p:cNvSpPr txBox="1"/>
              <p:nvPr/>
            </p:nvSpPr>
            <p:spPr>
              <a:xfrm>
                <a:off x="7325246" y="4233927"/>
                <a:ext cx="1808703" cy="338554"/>
              </a:xfrm>
              <a:prstGeom prst="rect">
                <a:avLst/>
              </a:prstGeom>
              <a:noFill/>
              <a:ln w="28575"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dirty="0"/>
                  <a:t>Supervisor</a:t>
                </a:r>
              </a:p>
            </p:txBody>
          </p:sp>
          <p:cxnSp>
            <p:nvCxnSpPr>
              <p:cNvPr id="22" name="Straight Arrow Connector 21">
                <a:extLst>
                  <a:ext uri="{FF2B5EF4-FFF2-40B4-BE49-F238E27FC236}">
                    <a16:creationId xmlns:a16="http://schemas.microsoft.com/office/drawing/2014/main" id="{DFB30DD2-2C2D-475D-B11B-93A0DD7A718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229596" y="3926002"/>
                <a:ext cx="1" cy="331593"/>
              </a:xfrm>
              <a:prstGeom prst="straightConnector1">
                <a:avLst/>
              </a:prstGeom>
              <a:ln w="28575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>
                <a:extLst>
                  <a:ext uri="{FF2B5EF4-FFF2-40B4-BE49-F238E27FC236}">
                    <a16:creationId xmlns:a16="http://schemas.microsoft.com/office/drawing/2014/main" id="{9A7AFE52-6365-471A-AD27-CF0632ED54AA}"/>
                  </a:ext>
                </a:extLst>
              </p:cNvPr>
              <p:cNvCxnSpPr/>
              <p:nvPr/>
            </p:nvCxnSpPr>
            <p:spPr>
              <a:xfrm>
                <a:off x="3995894" y="4957079"/>
                <a:ext cx="4200211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Arrow Connector 26">
                <a:extLst>
                  <a:ext uri="{FF2B5EF4-FFF2-40B4-BE49-F238E27FC236}">
                    <a16:creationId xmlns:a16="http://schemas.microsoft.com/office/drawing/2014/main" id="{36AC2EEF-3B08-4831-97E2-DFD3CC34DDEA}"/>
                  </a:ext>
                </a:extLst>
              </p:cNvPr>
              <p:cNvCxnSpPr/>
              <p:nvPr/>
            </p:nvCxnSpPr>
            <p:spPr>
              <a:xfrm>
                <a:off x="4009294" y="4950996"/>
                <a:ext cx="1" cy="331593"/>
              </a:xfrm>
              <a:prstGeom prst="straightConnector1">
                <a:avLst/>
              </a:prstGeom>
              <a:ln w="28575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Arrow Connector 27">
                <a:extLst>
                  <a:ext uri="{FF2B5EF4-FFF2-40B4-BE49-F238E27FC236}">
                    <a16:creationId xmlns:a16="http://schemas.microsoft.com/office/drawing/2014/main" id="{E0531DBE-226D-4EAB-A97D-E9AF3E3C8B3E}"/>
                  </a:ext>
                </a:extLst>
              </p:cNvPr>
              <p:cNvCxnSpPr/>
              <p:nvPr/>
            </p:nvCxnSpPr>
            <p:spPr>
              <a:xfrm>
                <a:off x="6132843" y="4980122"/>
                <a:ext cx="1" cy="331593"/>
              </a:xfrm>
              <a:prstGeom prst="straightConnector1">
                <a:avLst/>
              </a:prstGeom>
              <a:ln w="28575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Arrow Connector 28">
                <a:extLst>
                  <a:ext uri="{FF2B5EF4-FFF2-40B4-BE49-F238E27FC236}">
                    <a16:creationId xmlns:a16="http://schemas.microsoft.com/office/drawing/2014/main" id="{E5433F8A-46B2-4D86-9AC0-0A2E4BA32973}"/>
                  </a:ext>
                </a:extLst>
              </p:cNvPr>
              <p:cNvCxnSpPr/>
              <p:nvPr/>
            </p:nvCxnSpPr>
            <p:spPr>
              <a:xfrm>
                <a:off x="8182706" y="4950995"/>
                <a:ext cx="1" cy="331593"/>
              </a:xfrm>
              <a:prstGeom prst="straightConnector1">
                <a:avLst/>
              </a:prstGeom>
              <a:ln w="28575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Arrow Connector 29">
                <a:extLst>
                  <a:ext uri="{FF2B5EF4-FFF2-40B4-BE49-F238E27FC236}">
                    <a16:creationId xmlns:a16="http://schemas.microsoft.com/office/drawing/2014/main" id="{CD00735F-89BC-4CA1-ACCA-3084C85A72A7}"/>
                  </a:ext>
                </a:extLst>
              </p:cNvPr>
              <p:cNvCxnSpPr/>
              <p:nvPr/>
            </p:nvCxnSpPr>
            <p:spPr>
              <a:xfrm>
                <a:off x="4029387" y="4607233"/>
                <a:ext cx="1" cy="331593"/>
              </a:xfrm>
              <a:prstGeom prst="straightConnector1">
                <a:avLst/>
              </a:prstGeom>
              <a:ln w="28575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Arrow Connector 30">
                <a:extLst>
                  <a:ext uri="{FF2B5EF4-FFF2-40B4-BE49-F238E27FC236}">
                    <a16:creationId xmlns:a16="http://schemas.microsoft.com/office/drawing/2014/main" id="{1D23475D-E6D4-4F55-88A4-C5886AEAEECB}"/>
                  </a:ext>
                </a:extLst>
              </p:cNvPr>
              <p:cNvCxnSpPr/>
              <p:nvPr/>
            </p:nvCxnSpPr>
            <p:spPr>
              <a:xfrm>
                <a:off x="8182705" y="4624266"/>
                <a:ext cx="1" cy="331593"/>
              </a:xfrm>
              <a:prstGeom prst="straightConnector1">
                <a:avLst/>
              </a:prstGeom>
              <a:ln w="28575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2" name="Title 1">
            <a:extLst>
              <a:ext uri="{FF2B5EF4-FFF2-40B4-BE49-F238E27FC236}">
                <a16:creationId xmlns:a16="http://schemas.microsoft.com/office/drawing/2014/main" id="{8FD32AD4-ADE2-4152-BE8B-6AE524BD80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6276" y="677097"/>
            <a:ext cx="8596668" cy="525863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chemeClr val="tx1"/>
                </a:solidFill>
              </a:rPr>
              <a:t>                                </a:t>
            </a:r>
            <a:r>
              <a:rPr lang="en-GB" sz="2400" b="1" dirty="0">
                <a:solidFill>
                  <a:schemeClr val="tx1"/>
                </a:solidFill>
              </a:rPr>
              <a:t>Organisational Structure (1)</a:t>
            </a:r>
          </a:p>
        </p:txBody>
      </p:sp>
    </p:spTree>
    <p:extLst>
      <p:ext uri="{BB962C8B-B14F-4D97-AF65-F5344CB8AC3E}">
        <p14:creationId xmlns:p14="http://schemas.microsoft.com/office/powerpoint/2010/main" val="17025000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7672" y="338295"/>
            <a:ext cx="8596668" cy="525863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chemeClr val="tx1"/>
                </a:solidFill>
              </a:rPr>
              <a:t>                                Organisational Structure (2)</a:t>
            </a:r>
            <a:endParaRPr lang="en-GB" sz="2400" b="1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7672" y="864157"/>
            <a:ext cx="9833242" cy="5993843"/>
          </a:xfrm>
        </p:spPr>
        <p:txBody>
          <a:bodyPr>
            <a:normAutofit fontScale="25000" lnSpcReduction="20000"/>
          </a:bodyPr>
          <a:lstStyle/>
          <a:p>
            <a:pPr marL="0" indent="0" algn="just">
              <a:buNone/>
            </a:pPr>
            <a:r>
              <a:rPr lang="en-US" sz="8000" b="1" dirty="0"/>
              <a:t>Manager: </a:t>
            </a:r>
          </a:p>
          <a:p>
            <a:pPr marL="0" indent="0" algn="just">
              <a:buNone/>
            </a:pPr>
            <a:r>
              <a:rPr lang="en-US" sz="8000" dirty="0"/>
              <a:t>The manager oversees the activities of workers, hire train and evaluate new employee and ensure that the Company track to meet its financials gold.</a:t>
            </a:r>
          </a:p>
          <a:p>
            <a:pPr marL="0" indent="0" algn="just">
              <a:buNone/>
            </a:pPr>
            <a:endParaRPr lang="en-US" sz="8000" b="1" dirty="0"/>
          </a:p>
          <a:p>
            <a:pPr marL="0" indent="0" algn="just">
              <a:buNone/>
            </a:pPr>
            <a:r>
              <a:rPr lang="en-US" sz="8000" b="1" dirty="0"/>
              <a:t>Deputy Manager:   </a:t>
            </a:r>
          </a:p>
          <a:p>
            <a:pPr marL="0" indent="0" algn="just">
              <a:buNone/>
            </a:pPr>
            <a:r>
              <a:rPr lang="en-US" sz="8000" dirty="0"/>
              <a:t>usually work for and to assist the manager to take over when the manager in not available and share in their responsibility. Also help to motivate Staff, handle Administrative duties , perform human resources tasks and recruiting and Assessing staff performance.</a:t>
            </a:r>
          </a:p>
          <a:p>
            <a:pPr marL="0" indent="0" algn="just">
              <a:buNone/>
            </a:pPr>
            <a:endParaRPr lang="en-US" sz="8000" dirty="0"/>
          </a:p>
          <a:p>
            <a:pPr marL="0" indent="0" algn="just">
              <a:buNone/>
            </a:pPr>
            <a:r>
              <a:rPr lang="en-US" sz="8000" b="1" dirty="0"/>
              <a:t>SUPERVISOR: </a:t>
            </a:r>
          </a:p>
          <a:p>
            <a:pPr marL="0" indent="0" algn="just">
              <a:buNone/>
            </a:pPr>
            <a:r>
              <a:rPr lang="en-US" sz="8000" dirty="0"/>
              <a:t>Oversees all front and back of the restaurant operation, ensuring customer satisfaction through promoting excellent service, respond to complaints professionally and maintain quality control to all food served. </a:t>
            </a:r>
          </a:p>
          <a:p>
            <a:pPr marL="0" indent="0">
              <a:buNone/>
            </a:pPr>
            <a:endParaRPr lang="en-US" sz="8000" dirty="0"/>
          </a:p>
          <a:p>
            <a:pPr marL="0" indent="0">
              <a:buNone/>
            </a:pPr>
            <a:r>
              <a:rPr lang="en-US" sz="8000" b="1" dirty="0"/>
              <a:t>Staffs:</a:t>
            </a:r>
          </a:p>
          <a:p>
            <a:pPr marL="0" indent="0">
              <a:buNone/>
            </a:pPr>
            <a:r>
              <a:rPr lang="en-US" sz="8000" dirty="0"/>
              <a:t>Greeting and serving customers, prepare tables by setting up linens, silverware and glasses, offer menu and recommendation upon request and provide excellent experiences to guest </a:t>
            </a:r>
          </a:p>
          <a:p>
            <a:pPr marL="0" indent="0" algn="just">
              <a:buNone/>
            </a:pPr>
            <a:endParaRPr lang="en-US" sz="8000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42575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                   Financial Plan</a:t>
            </a:r>
          </a:p>
        </p:txBody>
      </p:sp>
      <p:pic>
        <p:nvPicPr>
          <p:cNvPr id="1038" name="Picture 14"/>
          <p:cNvPicPr>
            <a:picLocks noGrp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700" y="1206500"/>
            <a:ext cx="10452100" cy="509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3661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37363"/>
          </a:xfrm>
        </p:spPr>
        <p:txBody>
          <a:bodyPr/>
          <a:lstStyle/>
          <a:p>
            <a:r>
              <a:rPr lang="en-GB" dirty="0"/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207008"/>
            <a:ext cx="8989180" cy="4199005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endParaRPr lang="en-US" sz="2000" dirty="0"/>
          </a:p>
          <a:p>
            <a:pPr algn="just"/>
            <a:r>
              <a:rPr lang="en-US" sz="2000" dirty="0"/>
              <a:t>The journey of Six Brother’s Restaurant will start with an Aim to attain customer satisfaction and to provide excellent food at competitive prices combined with high-quality service. </a:t>
            </a:r>
          </a:p>
          <a:p>
            <a:pPr algn="just"/>
            <a:r>
              <a:rPr lang="en-US" sz="2000" dirty="0"/>
              <a:t>We will be using SWOT analysis, we will also look closely at our areas of weaknesses as well as the opportunities and the threats and our capabilities to deal with them. </a:t>
            </a:r>
          </a:p>
          <a:p>
            <a:pPr algn="just"/>
            <a:r>
              <a:rPr lang="en-US" sz="2000" dirty="0"/>
              <a:t>PESTLE analysis and Porter five force model will be used for long term strategic analysis </a:t>
            </a:r>
          </a:p>
          <a:p>
            <a:pPr algn="just"/>
            <a:r>
              <a:rPr lang="en-US" sz="2000" dirty="0"/>
              <a:t>Suggestion from expertise will be taken into consideration so that we can make our business successful in the long run. </a:t>
            </a:r>
          </a:p>
        </p:txBody>
      </p:sp>
    </p:spTree>
    <p:extLst>
      <p:ext uri="{BB962C8B-B14F-4D97-AF65-F5344CB8AC3E}">
        <p14:creationId xmlns:p14="http://schemas.microsoft.com/office/powerpoint/2010/main" val="34891161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2000" cy="71404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/>
              <a:t>                                                            References : </a:t>
            </a:r>
          </a:p>
          <a:p>
            <a:r>
              <a:rPr lang="en-US" sz="2000" dirty="0"/>
              <a:t> </a:t>
            </a:r>
          </a:p>
          <a:p>
            <a:endParaRPr lang="en-US" sz="2000" dirty="0"/>
          </a:p>
          <a:p>
            <a:r>
              <a:rPr lang="en-US" sz="2000" dirty="0" err="1"/>
              <a:t>Cadle</a:t>
            </a:r>
            <a:r>
              <a:rPr lang="en-US" sz="2000" dirty="0"/>
              <a:t>, J. et al (2014) Business Analysis Technique: 72 Essential Tools For Success. London : BCS </a:t>
            </a:r>
          </a:p>
          <a:p>
            <a:r>
              <a:rPr lang="en-US" sz="2000" dirty="0"/>
              <a:t> </a:t>
            </a:r>
          </a:p>
          <a:p>
            <a:r>
              <a:rPr lang="en-US" sz="2000" dirty="0"/>
              <a:t>Larrycheng (2015) Thinking about Thinking: The Difference Between Existing Markets And New Markets. Posted in Growth </a:t>
            </a:r>
            <a:r>
              <a:rPr lang="en-US" sz="2000" dirty="0" err="1"/>
              <a:t>Equity,Technology</a:t>
            </a:r>
            <a:r>
              <a:rPr lang="en-US" sz="2000" dirty="0"/>
              <a:t>, Venture Capital. </a:t>
            </a:r>
          </a:p>
          <a:p>
            <a:endParaRPr lang="en-US" sz="2000" dirty="0"/>
          </a:p>
          <a:p>
            <a:r>
              <a:rPr lang="en-US" sz="2000" dirty="0"/>
              <a:t>Can be assessed at: https://larrycheng.com/2015/01/21/the-difference-between-existing-markets-and new-markets </a:t>
            </a:r>
          </a:p>
          <a:p>
            <a:endParaRPr lang="en-US" sz="2000" dirty="0"/>
          </a:p>
          <a:p>
            <a:r>
              <a:rPr lang="en-US" sz="2000" dirty="0"/>
              <a:t>Larrycheng (2015) Thinking about Thinking: The Difference Between Existing Markets And New Markets. Posted in Growth </a:t>
            </a:r>
            <a:r>
              <a:rPr lang="en-US" sz="2000" dirty="0" err="1"/>
              <a:t>Equity,Technology</a:t>
            </a:r>
            <a:r>
              <a:rPr lang="en-US" sz="2000" dirty="0"/>
              <a:t>, Venture Capital. </a:t>
            </a:r>
          </a:p>
          <a:p>
            <a:endParaRPr lang="en-US" sz="2000" dirty="0"/>
          </a:p>
          <a:p>
            <a:r>
              <a:rPr lang="en-US" sz="2000" dirty="0"/>
              <a:t>Can be assessed at: https://larrycheng.com/2015/01/21/the-difference-between-existing-markets-and-new-markets </a:t>
            </a:r>
          </a:p>
          <a:p>
            <a:r>
              <a:rPr lang="en-US" sz="2000" dirty="0"/>
              <a:t> </a:t>
            </a:r>
          </a:p>
          <a:p>
            <a:r>
              <a:rPr lang="en-US" sz="2000" dirty="0" err="1"/>
              <a:t>Cadle</a:t>
            </a:r>
            <a:r>
              <a:rPr lang="en-US" sz="2000" dirty="0"/>
              <a:t>, J. et al (2014) Business Analysis Technique: 72 Essential Tools For Success. London: BCS </a:t>
            </a:r>
          </a:p>
          <a:p>
            <a:endParaRPr lang="en-US" sz="2000" dirty="0"/>
          </a:p>
          <a:p>
            <a:r>
              <a:rPr lang="en-US" sz="2000" dirty="0"/>
              <a:t>References:  </a:t>
            </a:r>
            <a:r>
              <a:rPr lang="en-US" sz="2000" dirty="0" err="1"/>
              <a:t>Fields,R</a:t>
            </a:r>
            <a:r>
              <a:rPr lang="en-US" sz="2000" dirty="0"/>
              <a:t>,(2007) Restaurant Success by the Numbers:  Money guy's guide to opening the new hot </a:t>
            </a:r>
            <a:r>
              <a:rPr lang="en-US" sz="2000" dirty="0" err="1"/>
              <a:t>spot,USA</a:t>
            </a:r>
            <a:r>
              <a:rPr lang="en-US" sz="2000" dirty="0"/>
              <a:t>: Ten Speed Press.</a:t>
            </a:r>
          </a:p>
          <a:p>
            <a:r>
              <a:rPr lang="en-US" sz="2000" dirty="0"/>
              <a:t>.</a:t>
            </a:r>
            <a:endParaRPr lang="en-US" dirty="0"/>
          </a:p>
          <a:p>
            <a:r>
              <a:rPr lang="en-US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22540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941320" y="320040"/>
            <a:ext cx="4724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</a:t>
            </a:r>
            <a:r>
              <a:rPr lang="en-GB" sz="2000" dirty="0"/>
              <a:t>REFERNCE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36320" y="1021080"/>
            <a:ext cx="9098280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dirty="0" err="1"/>
              <a:t>Bird,P</a:t>
            </a:r>
            <a:r>
              <a:rPr lang="en-US" sz="2000" dirty="0"/>
              <a:t>. (2010 ) Write the Perfect Business Plan, London: McMillan.</a:t>
            </a:r>
          </a:p>
          <a:p>
            <a:r>
              <a:rPr lang="en-US" sz="2000" dirty="0"/>
              <a:t>                       Barrow, C., Barrow, P., and Barrow, R. (2012) The Business Plan Workbook, </a:t>
            </a:r>
            <a:r>
              <a:rPr lang="en-US" sz="2000" dirty="0" err="1"/>
              <a:t>Kogan</a:t>
            </a:r>
            <a:r>
              <a:rPr lang="en-US" sz="2000" dirty="0"/>
              <a:t> Page:</a:t>
            </a:r>
          </a:p>
          <a:p>
            <a:endParaRPr lang="en-US" sz="2000" dirty="0"/>
          </a:p>
          <a:p>
            <a:r>
              <a:rPr lang="en-US" sz="2000" dirty="0"/>
              <a:t>https://www.thebalancemb.com/company-vision-statement-and-business-planning-393552</a:t>
            </a:r>
          </a:p>
          <a:p>
            <a:endParaRPr lang="en-US" sz="2000" dirty="0"/>
          </a:p>
          <a:p>
            <a:r>
              <a:rPr lang="en-US" sz="2000" dirty="0"/>
              <a:t> </a:t>
            </a:r>
            <a:r>
              <a:rPr lang="en-US" sz="2000" dirty="0" err="1"/>
              <a:t>Nick,S</a:t>
            </a:r>
            <a:r>
              <a:rPr lang="en-US" sz="2000" dirty="0"/>
              <a:t>: www.inaweek.co.uk </a:t>
            </a:r>
          </a:p>
          <a:p>
            <a:r>
              <a:rPr lang="en-US" sz="2000" dirty="0"/>
              <a:t>Fields R(2007) Restaurant success by the number: Money guy’s guide to opening the new hot spot, USE; Ten speed proof. </a:t>
            </a:r>
          </a:p>
          <a:p>
            <a:endParaRPr lang="en-US" sz="2000" dirty="0"/>
          </a:p>
          <a:p>
            <a:r>
              <a:rPr lang="en-US" sz="2000" dirty="0" err="1"/>
              <a:t>Poarrow</a:t>
            </a:r>
            <a:r>
              <a:rPr lang="en-US" sz="2000" dirty="0"/>
              <a:t>, C Borrow R and Borrow R (2012) The business plan workbook, Rogan Page, London </a:t>
            </a:r>
          </a:p>
        </p:txBody>
      </p:sp>
    </p:spTree>
    <p:extLst>
      <p:ext uri="{BB962C8B-B14F-4D97-AF65-F5344CB8AC3E}">
        <p14:creationId xmlns:p14="http://schemas.microsoft.com/office/powerpoint/2010/main" val="292872011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8570</TotalTime>
  <Words>1488</Words>
  <Application>Microsoft Office PowerPoint</Application>
  <PresentationFormat>Widescreen</PresentationFormat>
  <Paragraphs>208</Paragraphs>
  <Slides>15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Trebuchet MS</vt:lpstr>
      <vt:lpstr>Wingdings 3</vt:lpstr>
      <vt:lpstr>Facet</vt:lpstr>
      <vt:lpstr>PowerPoint Presentation</vt:lpstr>
      <vt:lpstr>PowerPoint Presentation</vt:lpstr>
      <vt:lpstr>Executive Summary</vt:lpstr>
      <vt:lpstr>Aims:</vt:lpstr>
      <vt:lpstr>                                      The SWOT Analysis                                                                            The SWOT  Analysis      </vt:lpstr>
      <vt:lpstr>                        The SWOT Analysis</vt:lpstr>
      <vt:lpstr>                             PESTLE ANALYSIS</vt:lpstr>
      <vt:lpstr>PowerPoint Presentation</vt:lpstr>
      <vt:lpstr>                                     Marketing plan </vt:lpstr>
      <vt:lpstr>                                Organisational Structure (1)</vt:lpstr>
      <vt:lpstr>                                Organisational Structure (2)</vt:lpstr>
      <vt:lpstr>                    Financial Plan</vt:lpstr>
      <vt:lpstr>Conclusion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Chief Ekene</dc:creator>
  <cp:lastModifiedBy>Chief Ekene</cp:lastModifiedBy>
  <cp:revision>166</cp:revision>
  <dcterms:created xsi:type="dcterms:W3CDTF">2019-11-05T20:45:52Z</dcterms:created>
  <dcterms:modified xsi:type="dcterms:W3CDTF">2019-12-17T12:57:37Z</dcterms:modified>
</cp:coreProperties>
</file>