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rts/chart1.xml" ContentType="application/vnd.openxmlformats-officedocument.drawingml.chart+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notesMasterIdLst>
    <p:notesMasterId r:id="rId129"/>
  </p:notesMasterIdLst>
  <p:handoutMasterIdLst>
    <p:handoutMasterId r:id="rId130"/>
  </p:handoutMasterIdLst>
  <p:sldIdLst>
    <p:sldId id="1931" r:id="rId6"/>
    <p:sldId id="1881" r:id="rId7"/>
    <p:sldId id="788" r:id="rId8"/>
    <p:sldId id="830" r:id="rId9"/>
    <p:sldId id="831" r:id="rId10"/>
    <p:sldId id="1928" r:id="rId11"/>
    <p:sldId id="1929" r:id="rId12"/>
    <p:sldId id="375" r:id="rId13"/>
    <p:sldId id="281" r:id="rId14"/>
    <p:sldId id="1930" r:id="rId15"/>
    <p:sldId id="1766" r:id="rId16"/>
    <p:sldId id="1561" r:id="rId17"/>
    <p:sldId id="832" r:id="rId18"/>
    <p:sldId id="1977" r:id="rId19"/>
    <p:sldId id="695" r:id="rId20"/>
    <p:sldId id="1983" r:id="rId21"/>
    <p:sldId id="614" r:id="rId22"/>
    <p:sldId id="728" r:id="rId23"/>
    <p:sldId id="749" r:id="rId24"/>
    <p:sldId id="706" r:id="rId25"/>
    <p:sldId id="704" r:id="rId26"/>
    <p:sldId id="751" r:id="rId27"/>
    <p:sldId id="335" r:id="rId28"/>
    <p:sldId id="436" r:id="rId29"/>
    <p:sldId id="337" r:id="rId30"/>
    <p:sldId id="338" r:id="rId31"/>
    <p:sldId id="594" r:id="rId32"/>
    <p:sldId id="580" r:id="rId33"/>
    <p:sldId id="712" r:id="rId34"/>
    <p:sldId id="713" r:id="rId35"/>
    <p:sldId id="752" r:id="rId36"/>
    <p:sldId id="715" r:id="rId37"/>
    <p:sldId id="688" r:id="rId38"/>
    <p:sldId id="753" r:id="rId39"/>
    <p:sldId id="716" r:id="rId40"/>
    <p:sldId id="754" r:id="rId41"/>
    <p:sldId id="595" r:id="rId42"/>
    <p:sldId id="592" r:id="rId43"/>
    <p:sldId id="769" r:id="rId44"/>
    <p:sldId id="717" r:id="rId45"/>
    <p:sldId id="317" r:id="rId46"/>
    <p:sldId id="760" r:id="rId47"/>
    <p:sldId id="668" r:id="rId48"/>
    <p:sldId id="669" r:id="rId49"/>
    <p:sldId id="730" r:id="rId50"/>
    <p:sldId id="287" r:id="rId51"/>
    <p:sldId id="741" r:id="rId52"/>
    <p:sldId id="289" r:id="rId53"/>
    <p:sldId id="290" r:id="rId54"/>
    <p:sldId id="291" r:id="rId55"/>
    <p:sldId id="699" r:id="rId56"/>
    <p:sldId id="770" r:id="rId57"/>
    <p:sldId id="736" r:id="rId58"/>
    <p:sldId id="1882" r:id="rId59"/>
    <p:sldId id="720" r:id="rId60"/>
    <p:sldId id="721" r:id="rId61"/>
    <p:sldId id="764" r:id="rId62"/>
    <p:sldId id="266" r:id="rId63"/>
    <p:sldId id="267" r:id="rId64"/>
    <p:sldId id="268" r:id="rId65"/>
    <p:sldId id="274" r:id="rId66"/>
    <p:sldId id="598" r:id="rId67"/>
    <p:sldId id="745" r:id="rId68"/>
    <p:sldId id="696" r:id="rId69"/>
    <p:sldId id="771" r:id="rId70"/>
    <p:sldId id="765" r:id="rId71"/>
    <p:sldId id="766" r:id="rId72"/>
    <p:sldId id="767" r:id="rId73"/>
    <p:sldId id="722" r:id="rId74"/>
    <p:sldId id="772" r:id="rId75"/>
    <p:sldId id="1975" r:id="rId76"/>
    <p:sldId id="768" r:id="rId77"/>
    <p:sldId id="318" r:id="rId78"/>
    <p:sldId id="319" r:id="rId79"/>
    <p:sldId id="755" r:id="rId80"/>
    <p:sldId id="756" r:id="rId81"/>
    <p:sldId id="758" r:id="rId82"/>
    <p:sldId id="757" r:id="rId83"/>
    <p:sldId id="1880" r:id="rId84"/>
    <p:sldId id="1982" r:id="rId85"/>
    <p:sldId id="1932" r:id="rId86"/>
    <p:sldId id="1933" r:id="rId87"/>
    <p:sldId id="1934" r:id="rId88"/>
    <p:sldId id="1935" r:id="rId89"/>
    <p:sldId id="1936" r:id="rId90"/>
    <p:sldId id="1937" r:id="rId91"/>
    <p:sldId id="1938" r:id="rId92"/>
    <p:sldId id="1939" r:id="rId93"/>
    <p:sldId id="1940" r:id="rId94"/>
    <p:sldId id="1941" r:id="rId95"/>
    <p:sldId id="1943" r:id="rId96"/>
    <p:sldId id="1944" r:id="rId97"/>
    <p:sldId id="1945" r:id="rId98"/>
    <p:sldId id="1946" r:id="rId99"/>
    <p:sldId id="1947" r:id="rId100"/>
    <p:sldId id="1948" r:id="rId101"/>
    <p:sldId id="1949" r:id="rId102"/>
    <p:sldId id="1950" r:id="rId103"/>
    <p:sldId id="1951" r:id="rId104"/>
    <p:sldId id="1952" r:id="rId105"/>
    <p:sldId id="1953" r:id="rId106"/>
    <p:sldId id="1954" r:id="rId107"/>
    <p:sldId id="1955" r:id="rId108"/>
    <p:sldId id="1956" r:id="rId109"/>
    <p:sldId id="1957" r:id="rId110"/>
    <p:sldId id="1958" r:id="rId111"/>
    <p:sldId id="1959" r:id="rId112"/>
    <p:sldId id="1960" r:id="rId113"/>
    <p:sldId id="1961" r:id="rId114"/>
    <p:sldId id="1962" r:id="rId115"/>
    <p:sldId id="1963" r:id="rId116"/>
    <p:sldId id="1964" r:id="rId117"/>
    <p:sldId id="1965" r:id="rId118"/>
    <p:sldId id="1966" r:id="rId119"/>
    <p:sldId id="1967" r:id="rId120"/>
    <p:sldId id="1968" r:id="rId121"/>
    <p:sldId id="1969" r:id="rId122"/>
    <p:sldId id="1970" r:id="rId123"/>
    <p:sldId id="1971" r:id="rId124"/>
    <p:sldId id="1972" r:id="rId125"/>
    <p:sldId id="1979" r:id="rId126"/>
    <p:sldId id="1973" r:id="rId127"/>
    <p:sldId id="1974" r:id="rId128"/>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6704AE-B254-4EA9-A5A1-D39CB82CAEB2}">
          <p14:sldIdLst>
            <p14:sldId id="1931"/>
            <p14:sldId id="1881"/>
            <p14:sldId id="788"/>
            <p14:sldId id="830"/>
            <p14:sldId id="831"/>
            <p14:sldId id="1928"/>
            <p14:sldId id="1929"/>
            <p14:sldId id="375"/>
            <p14:sldId id="281"/>
            <p14:sldId id="1930"/>
            <p14:sldId id="1766"/>
            <p14:sldId id="1561"/>
            <p14:sldId id="832"/>
            <p14:sldId id="1977"/>
            <p14:sldId id="695"/>
            <p14:sldId id="1983"/>
            <p14:sldId id="614"/>
            <p14:sldId id="728"/>
            <p14:sldId id="749"/>
            <p14:sldId id="706"/>
            <p14:sldId id="704"/>
            <p14:sldId id="751"/>
            <p14:sldId id="335"/>
            <p14:sldId id="436"/>
            <p14:sldId id="337"/>
            <p14:sldId id="338"/>
            <p14:sldId id="594"/>
            <p14:sldId id="580"/>
            <p14:sldId id="712"/>
            <p14:sldId id="713"/>
            <p14:sldId id="752"/>
            <p14:sldId id="715"/>
            <p14:sldId id="688"/>
            <p14:sldId id="753"/>
            <p14:sldId id="716"/>
            <p14:sldId id="754"/>
            <p14:sldId id="595"/>
            <p14:sldId id="592"/>
            <p14:sldId id="769"/>
            <p14:sldId id="717"/>
            <p14:sldId id="317"/>
            <p14:sldId id="760"/>
            <p14:sldId id="668"/>
            <p14:sldId id="669"/>
            <p14:sldId id="730"/>
            <p14:sldId id="287"/>
            <p14:sldId id="741"/>
            <p14:sldId id="289"/>
            <p14:sldId id="290"/>
            <p14:sldId id="291"/>
            <p14:sldId id="699"/>
            <p14:sldId id="770"/>
            <p14:sldId id="736"/>
            <p14:sldId id="1882"/>
            <p14:sldId id="720"/>
            <p14:sldId id="721"/>
            <p14:sldId id="764"/>
            <p14:sldId id="266"/>
            <p14:sldId id="267"/>
            <p14:sldId id="268"/>
            <p14:sldId id="274"/>
            <p14:sldId id="598"/>
            <p14:sldId id="745"/>
            <p14:sldId id="696"/>
            <p14:sldId id="771"/>
            <p14:sldId id="765"/>
            <p14:sldId id="766"/>
            <p14:sldId id="767"/>
            <p14:sldId id="722"/>
            <p14:sldId id="772"/>
            <p14:sldId id="1975"/>
            <p14:sldId id="768"/>
            <p14:sldId id="318"/>
            <p14:sldId id="319"/>
            <p14:sldId id="755"/>
            <p14:sldId id="756"/>
            <p14:sldId id="758"/>
            <p14:sldId id="757"/>
            <p14:sldId id="1880"/>
            <p14:sldId id="1982"/>
            <p14:sldId id="1932"/>
            <p14:sldId id="1933"/>
            <p14:sldId id="1934"/>
            <p14:sldId id="1935"/>
            <p14:sldId id="1936"/>
            <p14:sldId id="1937"/>
            <p14:sldId id="1938"/>
            <p14:sldId id="1939"/>
            <p14:sldId id="1940"/>
            <p14:sldId id="1941"/>
            <p14:sldId id="1943"/>
            <p14:sldId id="1944"/>
            <p14:sldId id="1945"/>
            <p14:sldId id="1946"/>
            <p14:sldId id="1947"/>
            <p14:sldId id="1948"/>
            <p14:sldId id="1949"/>
            <p14:sldId id="1950"/>
            <p14:sldId id="1951"/>
            <p14:sldId id="1952"/>
            <p14:sldId id="1953"/>
            <p14:sldId id="1954"/>
            <p14:sldId id="1955"/>
            <p14:sldId id="1956"/>
          </p14:sldIdLst>
        </p14:section>
        <p14:section name="Untitled Section" id="{CA5185E2-2DCE-4E8F-98A4-DBE03582B7CA}">
          <p14:sldIdLst>
            <p14:sldId id="1957"/>
            <p14:sldId id="1958"/>
            <p14:sldId id="1959"/>
            <p14:sldId id="1960"/>
            <p14:sldId id="1961"/>
            <p14:sldId id="1962"/>
            <p14:sldId id="1963"/>
            <p14:sldId id="1964"/>
            <p14:sldId id="1965"/>
            <p14:sldId id="1966"/>
            <p14:sldId id="1967"/>
            <p14:sldId id="1968"/>
            <p14:sldId id="1969"/>
            <p14:sldId id="1970"/>
            <p14:sldId id="1971"/>
            <p14:sldId id="1972"/>
            <p14:sldId id="1979"/>
            <p14:sldId id="1973"/>
            <p14:sldId id="1974"/>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52" autoAdjust="0"/>
    <p:restoredTop sz="86514"/>
  </p:normalViewPr>
  <p:slideViewPr>
    <p:cSldViewPr snapToGrid="0">
      <p:cViewPr varScale="1">
        <p:scale>
          <a:sx n="75" d="100"/>
          <a:sy n="75" d="100"/>
        </p:scale>
        <p:origin x="60" y="117"/>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33" d="100"/>
        <a:sy n="33" d="100"/>
      </p:scale>
      <p:origin x="0" y="-2298"/>
    </p:cViewPr>
  </p:sorterViewPr>
  <p:notesViewPr>
    <p:cSldViewPr snapToGrid="0">
      <p:cViewPr>
        <p:scale>
          <a:sx n="100" d="100"/>
          <a:sy n="100" d="100"/>
        </p:scale>
        <p:origin x="1064" y="14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28" Type="http://schemas.openxmlformats.org/officeDocument/2006/relationships/slide" Target="slides/slide123.xml"/><Relationship Id="rId5" Type="http://schemas.openxmlformats.org/officeDocument/2006/relationships/slideMaster" Target="slideMasters/slideMaster1.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openxmlformats.org/officeDocument/2006/relationships/theme" Target="theme/theme1.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notesMaster" Target="notesMasters/notesMaster1.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handoutMaster" Target="handoutMasters/handoutMaster1.xml"/><Relationship Id="rId135" Type="http://schemas.openxmlformats.org/officeDocument/2006/relationships/tableStyles" Target="tableStyles.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commentAuthors" Target="commentAuthors.xml"/><Relationship Id="rId136" Type="http://schemas.microsoft.com/office/2016/11/relationships/changesInfo" Target="changesInfos/changesInfo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presProps" Target="presProps.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4" Type="http://schemas.openxmlformats.org/officeDocument/2006/relationships/customXml" Target="../customXml/item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3B6A3885-2CBC-4C1A-B21F-509170AEDE11}"/>
    <pc:docChg chg="modSld addSection">
      <pc:chgData name="David Holley" userId="45123e1e-ac21-4ee3-b53e-8d97b4b34e1e" providerId="ADAL" clId="{3B6A3885-2CBC-4C1A-B21F-509170AEDE11}" dt="2022-06-14T09:33:13.140" v="7" actId="207"/>
      <pc:docMkLst>
        <pc:docMk/>
      </pc:docMkLst>
      <pc:sldChg chg="modSp mod">
        <pc:chgData name="David Holley" userId="45123e1e-ac21-4ee3-b53e-8d97b4b34e1e" providerId="ADAL" clId="{3B6A3885-2CBC-4C1A-B21F-509170AEDE11}" dt="2022-06-14T09:11:06.825" v="2" actId="207"/>
        <pc:sldMkLst>
          <pc:docMk/>
          <pc:sldMk cId="4058710417" sldId="1939"/>
        </pc:sldMkLst>
      </pc:sldChg>
      <pc:sldChg chg="modSp mod">
        <pc:chgData name="David Holley" userId="45123e1e-ac21-4ee3-b53e-8d97b4b34e1e" providerId="ADAL" clId="{3B6A3885-2CBC-4C1A-B21F-509170AEDE11}" dt="2022-06-14T08:49:32.103" v="1" actId="207"/>
        <pc:sldMkLst>
          <pc:docMk/>
          <pc:sldMk cId="3847635745" sldId="1947"/>
        </pc:sldMkLst>
      </pc:sldChg>
      <pc:sldChg chg="modSp mod">
        <pc:chgData name="David Holley" userId="45123e1e-ac21-4ee3-b53e-8d97b4b34e1e" providerId="ADAL" clId="{3B6A3885-2CBC-4C1A-B21F-509170AEDE11}" dt="2022-06-14T09:33:13.140" v="7" actId="207"/>
        <pc:sldMkLst>
          <pc:docMk/>
          <pc:sldMk cId="2020012945" sldId="1952"/>
        </pc:sldMkLst>
      </pc:sldChg>
      <pc:sldChg chg="modSp">
        <pc:chgData name="David Holley" userId="45123e1e-ac21-4ee3-b53e-8d97b4b34e1e" providerId="ADAL" clId="{3B6A3885-2CBC-4C1A-B21F-509170AEDE11}" dt="2022-06-14T09:12:20.061" v="3" actId="207"/>
        <pc:sldMkLst>
          <pc:docMk/>
          <pc:sldMk cId="492935783" sldId="1956"/>
        </pc:sldMkLst>
      </pc:sldChg>
      <pc:sldChg chg="modSp">
        <pc:chgData name="David Holley" userId="45123e1e-ac21-4ee3-b53e-8d97b4b34e1e" providerId="ADAL" clId="{3B6A3885-2CBC-4C1A-B21F-509170AEDE11}" dt="2022-06-14T09:13:42.180" v="6" actId="207"/>
        <pc:sldMkLst>
          <pc:docMk/>
          <pc:sldMk cId="195407747" sldId="1957"/>
        </pc:sldMkLst>
      </pc:sldChg>
    </pc:docChg>
  </pc:docChgLst>
  <pc:docChgLst>
    <pc:chgData name="David Holley" userId="45123e1e-ac21-4ee3-b53e-8d97b4b34e1e" providerId="ADAL" clId="{FB95A8AE-0EC6-49E6-8291-0A0C1AC148EF}"/>
    <pc:docChg chg="undo custSel addSld delSld modSld sldOrd modSection">
      <pc:chgData name="David Holley" userId="45123e1e-ac21-4ee3-b53e-8d97b4b34e1e" providerId="ADAL" clId="{FB95A8AE-0EC6-49E6-8291-0A0C1AC148EF}" dt="2023-11-27T08:36:27.714" v="228" actId="20577"/>
      <pc:docMkLst>
        <pc:docMk/>
      </pc:docMkLst>
      <pc:sldChg chg="modSp mod">
        <pc:chgData name="David Holley" userId="45123e1e-ac21-4ee3-b53e-8d97b4b34e1e" providerId="ADAL" clId="{FB95A8AE-0EC6-49E6-8291-0A0C1AC148EF}" dt="2023-11-21T10:27:09.824" v="73" actId="5793"/>
        <pc:sldMkLst>
          <pc:docMk/>
          <pc:sldMk cId="562308882" sldId="592"/>
        </pc:sldMkLst>
      </pc:sldChg>
      <pc:sldChg chg="modSp mod">
        <pc:chgData name="David Holley" userId="45123e1e-ac21-4ee3-b53e-8d97b4b34e1e" providerId="ADAL" clId="{FB95A8AE-0EC6-49E6-8291-0A0C1AC148EF}" dt="2023-11-27T08:31:52.662" v="193" actId="20577"/>
        <pc:sldMkLst>
          <pc:docMk/>
          <pc:sldMk cId="3395049068" sldId="598"/>
        </pc:sldMkLst>
      </pc:sldChg>
      <pc:sldChg chg="modSp mod">
        <pc:chgData name="David Holley" userId="45123e1e-ac21-4ee3-b53e-8d97b4b34e1e" providerId="ADAL" clId="{FB95A8AE-0EC6-49E6-8291-0A0C1AC148EF}" dt="2023-11-27T08:31:22.926" v="177" actId="20577"/>
        <pc:sldMkLst>
          <pc:docMk/>
          <pc:sldMk cId="3981310136" sldId="699"/>
        </pc:sldMkLst>
      </pc:sldChg>
      <pc:sldChg chg="ord">
        <pc:chgData name="David Holley" userId="45123e1e-ac21-4ee3-b53e-8d97b4b34e1e" providerId="ADAL" clId="{FB95A8AE-0EC6-49E6-8291-0A0C1AC148EF}" dt="2023-11-27T08:29:30.146" v="144"/>
        <pc:sldMkLst>
          <pc:docMk/>
          <pc:sldMk cId="2935821805" sldId="755"/>
        </pc:sldMkLst>
      </pc:sldChg>
      <pc:sldChg chg="ord">
        <pc:chgData name="David Holley" userId="45123e1e-ac21-4ee3-b53e-8d97b4b34e1e" providerId="ADAL" clId="{FB95A8AE-0EC6-49E6-8291-0A0C1AC148EF}" dt="2023-11-27T08:29:30.146" v="144"/>
        <pc:sldMkLst>
          <pc:docMk/>
          <pc:sldMk cId="539171486" sldId="756"/>
        </pc:sldMkLst>
      </pc:sldChg>
      <pc:sldChg chg="ord">
        <pc:chgData name="David Holley" userId="45123e1e-ac21-4ee3-b53e-8d97b4b34e1e" providerId="ADAL" clId="{FB95A8AE-0EC6-49E6-8291-0A0C1AC148EF}" dt="2023-11-27T08:29:30.146" v="144"/>
        <pc:sldMkLst>
          <pc:docMk/>
          <pc:sldMk cId="1750452631" sldId="757"/>
        </pc:sldMkLst>
      </pc:sldChg>
      <pc:sldChg chg="ord">
        <pc:chgData name="David Holley" userId="45123e1e-ac21-4ee3-b53e-8d97b4b34e1e" providerId="ADAL" clId="{FB95A8AE-0EC6-49E6-8291-0A0C1AC148EF}" dt="2023-11-27T08:29:30.146" v="144"/>
        <pc:sldMkLst>
          <pc:docMk/>
          <pc:sldMk cId="1243182522" sldId="758"/>
        </pc:sldMkLst>
      </pc:sldChg>
      <pc:sldChg chg="modSp mod">
        <pc:chgData name="David Holley" userId="45123e1e-ac21-4ee3-b53e-8d97b4b34e1e" providerId="ADAL" clId="{FB95A8AE-0EC6-49E6-8291-0A0C1AC148EF}" dt="2023-11-17T11:07:44.606" v="2" actId="14100"/>
        <pc:sldMkLst>
          <pc:docMk/>
          <pc:sldMk cId="4255400935" sldId="768"/>
        </pc:sldMkLst>
      </pc:sldChg>
      <pc:sldChg chg="modNotesTx">
        <pc:chgData name="David Holley" userId="45123e1e-ac21-4ee3-b53e-8d97b4b34e1e" providerId="ADAL" clId="{FB95A8AE-0EC6-49E6-8291-0A0C1AC148EF}" dt="2023-11-21T08:53:37.330" v="7" actId="20577"/>
        <pc:sldMkLst>
          <pc:docMk/>
          <pc:sldMk cId="2086917513" sldId="832"/>
        </pc:sldMkLst>
      </pc:sldChg>
      <pc:sldChg chg="ord">
        <pc:chgData name="David Holley" userId="45123e1e-ac21-4ee3-b53e-8d97b4b34e1e" providerId="ADAL" clId="{FB95A8AE-0EC6-49E6-8291-0A0C1AC148EF}" dt="2023-11-27T08:29:30.146" v="144"/>
        <pc:sldMkLst>
          <pc:docMk/>
          <pc:sldMk cId="1122819882" sldId="1880"/>
        </pc:sldMkLst>
      </pc:sldChg>
      <pc:sldChg chg="del">
        <pc:chgData name="David Holley" userId="45123e1e-ac21-4ee3-b53e-8d97b4b34e1e" providerId="ADAL" clId="{FB95A8AE-0EC6-49E6-8291-0A0C1AC148EF}" dt="2023-11-26T22:19:10.126" v="84" actId="47"/>
        <pc:sldMkLst>
          <pc:docMk/>
          <pc:sldMk cId="272139711" sldId="1942"/>
        </pc:sldMkLst>
      </pc:sldChg>
      <pc:sldChg chg="addSp modSp mod modAnim modShow">
        <pc:chgData name="David Holley" userId="45123e1e-ac21-4ee3-b53e-8d97b4b34e1e" providerId="ADAL" clId="{FB95A8AE-0EC6-49E6-8291-0A0C1AC148EF}" dt="2023-11-27T08:35:24.524" v="222" actId="1076"/>
        <pc:sldMkLst>
          <pc:docMk/>
          <pc:sldMk cId="277971692" sldId="1960"/>
        </pc:sldMkLst>
      </pc:sldChg>
      <pc:sldChg chg="addSp modSp mod modAnim modShow">
        <pc:chgData name="David Holley" userId="45123e1e-ac21-4ee3-b53e-8d97b4b34e1e" providerId="ADAL" clId="{FB95A8AE-0EC6-49E6-8291-0A0C1AC148EF}" dt="2023-11-27T08:35:40.968" v="225" actId="1036"/>
        <pc:sldMkLst>
          <pc:docMk/>
          <pc:sldMk cId="3171214519" sldId="1967"/>
        </pc:sldMkLst>
      </pc:sldChg>
      <pc:sldChg chg="mod modShow">
        <pc:chgData name="David Holley" userId="45123e1e-ac21-4ee3-b53e-8d97b4b34e1e" providerId="ADAL" clId="{FB95A8AE-0EC6-49E6-8291-0A0C1AC148EF}" dt="2023-11-27T08:35:55.665" v="226" actId="729"/>
        <pc:sldMkLst>
          <pc:docMk/>
          <pc:sldMk cId="1491995916" sldId="1971"/>
        </pc:sldMkLst>
      </pc:sldChg>
      <pc:sldChg chg="modSp mod ord modShow">
        <pc:chgData name="David Holley" userId="45123e1e-ac21-4ee3-b53e-8d97b4b34e1e" providerId="ADAL" clId="{FB95A8AE-0EC6-49E6-8291-0A0C1AC148EF}" dt="2023-11-27T08:36:27.714" v="228" actId="20577"/>
        <pc:sldMkLst>
          <pc:docMk/>
          <pc:sldMk cId="3998746882" sldId="1975"/>
        </pc:sldMkLst>
      </pc:sldChg>
      <pc:sldChg chg="del">
        <pc:chgData name="David Holley" userId="45123e1e-ac21-4ee3-b53e-8d97b4b34e1e" providerId="ADAL" clId="{FB95A8AE-0EC6-49E6-8291-0A0C1AC148EF}" dt="2023-11-21T10:03:16.023" v="32" actId="47"/>
        <pc:sldMkLst>
          <pc:docMk/>
          <pc:sldMk cId="488522277" sldId="1976"/>
        </pc:sldMkLst>
      </pc:sldChg>
      <pc:sldChg chg="addSp delSp modSp new mod">
        <pc:chgData name="David Holley" userId="45123e1e-ac21-4ee3-b53e-8d97b4b34e1e" providerId="ADAL" clId="{FB95A8AE-0EC6-49E6-8291-0A0C1AC148EF}" dt="2023-11-21T08:55:25.420" v="21" actId="403"/>
        <pc:sldMkLst>
          <pc:docMk/>
          <pc:sldMk cId="846147601" sldId="1977"/>
        </pc:sldMkLst>
      </pc:sldChg>
      <pc:sldChg chg="new del">
        <pc:chgData name="David Holley" userId="45123e1e-ac21-4ee3-b53e-8d97b4b34e1e" providerId="ADAL" clId="{FB95A8AE-0EC6-49E6-8291-0A0C1AC148EF}" dt="2023-11-21T08:54:22.910" v="10" actId="680"/>
        <pc:sldMkLst>
          <pc:docMk/>
          <pc:sldMk cId="252845165" sldId="1978"/>
        </pc:sldMkLst>
      </pc:sldChg>
      <pc:sldChg chg="addSp modSp new mod ord">
        <pc:chgData name="David Holley" userId="45123e1e-ac21-4ee3-b53e-8d97b4b34e1e" providerId="ADAL" clId="{FB95A8AE-0EC6-49E6-8291-0A0C1AC148EF}" dt="2023-11-21T12:47:26.254" v="80"/>
        <pc:sldMkLst>
          <pc:docMk/>
          <pc:sldMk cId="1068868956" sldId="1978"/>
        </pc:sldMkLst>
      </pc:sldChg>
      <pc:sldChg chg="modSp new mod">
        <pc:chgData name="David Holley" userId="45123e1e-ac21-4ee3-b53e-8d97b4b34e1e" providerId="ADAL" clId="{FB95A8AE-0EC6-49E6-8291-0A0C1AC148EF}" dt="2023-11-26T22:21:15.590" v="138" actId="1076"/>
        <pc:sldMkLst>
          <pc:docMk/>
          <pc:sldMk cId="1739243404" sldId="1979"/>
        </pc:sldMkLst>
      </pc:sldChg>
    </pc:docChg>
  </pc:docChgLst>
  <pc:docChgLst>
    <pc:chgData name="David Holley" userId="45123e1e-ac21-4ee3-b53e-8d97b4b34e1e" providerId="ADAL" clId="{EDA6ECDA-8E4D-4334-974E-AE2001485B30}"/>
    <pc:docChg chg="undo custSel modSld sldOrd">
      <pc:chgData name="David Holley" userId="45123e1e-ac21-4ee3-b53e-8d97b4b34e1e" providerId="ADAL" clId="{EDA6ECDA-8E4D-4334-974E-AE2001485B30}" dt="2025-11-24T10:15:19.210" v="11"/>
      <pc:docMkLst>
        <pc:docMk/>
      </pc:docMkLst>
      <pc:sldChg chg="mod modShow">
        <pc:chgData name="David Holley" userId="45123e1e-ac21-4ee3-b53e-8d97b4b34e1e" providerId="ADAL" clId="{EDA6ECDA-8E4D-4334-974E-AE2001485B30}" dt="2025-11-24T10:12:36.345" v="4" actId="729"/>
        <pc:sldMkLst>
          <pc:docMk/>
          <pc:sldMk cId="26368789" sldId="281"/>
        </pc:sldMkLst>
      </pc:sldChg>
      <pc:sldChg chg="ord">
        <pc:chgData name="David Holley" userId="45123e1e-ac21-4ee3-b53e-8d97b4b34e1e" providerId="ADAL" clId="{EDA6ECDA-8E4D-4334-974E-AE2001485B30}" dt="2025-11-24T10:15:19.210" v="11"/>
        <pc:sldMkLst>
          <pc:docMk/>
          <pc:sldMk cId="3057464462" sldId="318"/>
        </pc:sldMkLst>
      </pc:sldChg>
      <pc:sldChg chg="ord">
        <pc:chgData name="David Holley" userId="45123e1e-ac21-4ee3-b53e-8d97b4b34e1e" providerId="ADAL" clId="{EDA6ECDA-8E4D-4334-974E-AE2001485B30}" dt="2025-11-24T10:15:19.210" v="11"/>
        <pc:sldMkLst>
          <pc:docMk/>
          <pc:sldMk cId="417632126" sldId="319"/>
        </pc:sldMkLst>
      </pc:sldChg>
      <pc:sldChg chg="mod modShow">
        <pc:chgData name="David Holley" userId="45123e1e-ac21-4ee3-b53e-8d97b4b34e1e" providerId="ADAL" clId="{EDA6ECDA-8E4D-4334-974E-AE2001485B30}" dt="2025-11-24T10:12:36.345" v="4" actId="729"/>
        <pc:sldMkLst>
          <pc:docMk/>
          <pc:sldMk cId="3574441355" sldId="375"/>
        </pc:sldMkLst>
      </pc:sldChg>
      <pc:sldChg chg="ord">
        <pc:chgData name="David Holley" userId="45123e1e-ac21-4ee3-b53e-8d97b4b34e1e" providerId="ADAL" clId="{EDA6ECDA-8E4D-4334-974E-AE2001485B30}" dt="2025-11-24T10:15:19.210" v="11"/>
        <pc:sldMkLst>
          <pc:docMk/>
          <pc:sldMk cId="4255400935" sldId="768"/>
        </pc:sldMkLst>
      </pc:sldChg>
      <pc:sldChg chg="mod modShow">
        <pc:chgData name="David Holley" userId="45123e1e-ac21-4ee3-b53e-8d97b4b34e1e" providerId="ADAL" clId="{EDA6ECDA-8E4D-4334-974E-AE2001485B30}" dt="2025-11-24T10:12:36.345" v="4" actId="729"/>
        <pc:sldMkLst>
          <pc:docMk/>
          <pc:sldMk cId="2643620104" sldId="788"/>
        </pc:sldMkLst>
      </pc:sldChg>
      <pc:sldChg chg="mod modShow">
        <pc:chgData name="David Holley" userId="45123e1e-ac21-4ee3-b53e-8d97b4b34e1e" providerId="ADAL" clId="{EDA6ECDA-8E4D-4334-974E-AE2001485B30}" dt="2025-11-24T10:12:36.345" v="4" actId="729"/>
        <pc:sldMkLst>
          <pc:docMk/>
          <pc:sldMk cId="292783382" sldId="830"/>
        </pc:sldMkLst>
      </pc:sldChg>
      <pc:sldChg chg="mod modShow">
        <pc:chgData name="David Holley" userId="45123e1e-ac21-4ee3-b53e-8d97b4b34e1e" providerId="ADAL" clId="{EDA6ECDA-8E4D-4334-974E-AE2001485B30}" dt="2025-11-24T10:12:36.345" v="4" actId="729"/>
        <pc:sldMkLst>
          <pc:docMk/>
          <pc:sldMk cId="2052239598" sldId="831"/>
        </pc:sldMkLst>
      </pc:sldChg>
      <pc:sldChg chg="mod modShow">
        <pc:chgData name="David Holley" userId="45123e1e-ac21-4ee3-b53e-8d97b4b34e1e" providerId="ADAL" clId="{EDA6ECDA-8E4D-4334-974E-AE2001485B30}" dt="2025-11-24T10:12:36.345" v="4" actId="729"/>
        <pc:sldMkLst>
          <pc:docMk/>
          <pc:sldMk cId="2371872383" sldId="1561"/>
        </pc:sldMkLst>
      </pc:sldChg>
      <pc:sldChg chg="mod modShow">
        <pc:chgData name="David Holley" userId="45123e1e-ac21-4ee3-b53e-8d97b4b34e1e" providerId="ADAL" clId="{EDA6ECDA-8E4D-4334-974E-AE2001485B30}" dt="2025-11-24T10:12:36.345" v="4" actId="729"/>
        <pc:sldMkLst>
          <pc:docMk/>
          <pc:sldMk cId="1266921729" sldId="1766"/>
        </pc:sldMkLst>
      </pc:sldChg>
      <pc:sldChg chg="mod modShow">
        <pc:chgData name="David Holley" userId="45123e1e-ac21-4ee3-b53e-8d97b4b34e1e" providerId="ADAL" clId="{EDA6ECDA-8E4D-4334-974E-AE2001485B30}" dt="2025-11-24T10:12:36.345" v="4" actId="729"/>
        <pc:sldMkLst>
          <pc:docMk/>
          <pc:sldMk cId="1216940343" sldId="1881"/>
        </pc:sldMkLst>
      </pc:sldChg>
      <pc:sldChg chg="mod modShow">
        <pc:chgData name="David Holley" userId="45123e1e-ac21-4ee3-b53e-8d97b4b34e1e" providerId="ADAL" clId="{EDA6ECDA-8E4D-4334-974E-AE2001485B30}" dt="2025-11-24T10:12:36.345" v="4" actId="729"/>
        <pc:sldMkLst>
          <pc:docMk/>
          <pc:sldMk cId="2398388729" sldId="1928"/>
        </pc:sldMkLst>
      </pc:sldChg>
      <pc:sldChg chg="mod modShow">
        <pc:chgData name="David Holley" userId="45123e1e-ac21-4ee3-b53e-8d97b4b34e1e" providerId="ADAL" clId="{EDA6ECDA-8E4D-4334-974E-AE2001485B30}" dt="2025-11-24T10:12:36.345" v="4" actId="729"/>
        <pc:sldMkLst>
          <pc:docMk/>
          <pc:sldMk cId="398491632" sldId="1929"/>
        </pc:sldMkLst>
      </pc:sldChg>
      <pc:sldChg chg="mod modShow">
        <pc:chgData name="David Holley" userId="45123e1e-ac21-4ee3-b53e-8d97b4b34e1e" providerId="ADAL" clId="{EDA6ECDA-8E4D-4334-974E-AE2001485B30}" dt="2025-11-24T10:12:36.345" v="4" actId="729"/>
        <pc:sldMkLst>
          <pc:docMk/>
          <pc:sldMk cId="630932231" sldId="1930"/>
        </pc:sldMkLst>
      </pc:sldChg>
      <pc:sldChg chg="mod modShow">
        <pc:chgData name="David Holley" userId="45123e1e-ac21-4ee3-b53e-8d97b4b34e1e" providerId="ADAL" clId="{EDA6ECDA-8E4D-4334-974E-AE2001485B30}" dt="2025-11-24T10:12:36.345" v="4" actId="729"/>
        <pc:sldMkLst>
          <pc:docMk/>
          <pc:sldMk cId="902643869" sldId="1931"/>
        </pc:sldMkLst>
      </pc:sldChg>
    </pc:docChg>
  </pc:docChgLst>
  <pc:docChgLst>
    <pc:chgData name="David Holley" userId="45123e1e-ac21-4ee3-b53e-8d97b4b34e1e" providerId="ADAL" clId="{5585F4B7-4933-4A8D-A7AC-0BD14A2517F0}"/>
    <pc:docChg chg="custSel addSld delSld modSld modSection">
      <pc:chgData name="David Holley" userId="45123e1e-ac21-4ee3-b53e-8d97b4b34e1e" providerId="ADAL" clId="{5585F4B7-4933-4A8D-A7AC-0BD14A2517F0}" dt="2025-10-09T12:34:47.303" v="18" actId="47"/>
      <pc:docMkLst>
        <pc:docMk/>
      </pc:docMkLst>
      <pc:sldChg chg="modSp mod">
        <pc:chgData name="David Holley" userId="45123e1e-ac21-4ee3-b53e-8d97b4b34e1e" providerId="ADAL" clId="{5585F4B7-4933-4A8D-A7AC-0BD14A2517F0}" dt="2025-10-09T12:28:40.151" v="16" actId="1076"/>
        <pc:sldMkLst>
          <pc:docMk/>
          <pc:sldMk cId="846147601" sldId="1977"/>
        </pc:sldMkLst>
      </pc:sldChg>
      <pc:sldChg chg="del">
        <pc:chgData name="David Holley" userId="45123e1e-ac21-4ee3-b53e-8d97b4b34e1e" providerId="ADAL" clId="{5585F4B7-4933-4A8D-A7AC-0BD14A2517F0}" dt="2025-10-09T12:34:47.303" v="18" actId="47"/>
        <pc:sldMkLst>
          <pc:docMk/>
          <pc:sldMk cId="1068868956" sldId="1978"/>
        </pc:sldMkLst>
      </pc:sldChg>
      <pc:sldChg chg="del">
        <pc:chgData name="David Holley" userId="45123e1e-ac21-4ee3-b53e-8d97b4b34e1e" providerId="ADAL" clId="{5585F4B7-4933-4A8D-A7AC-0BD14A2517F0}" dt="2025-10-09T12:34:45.628" v="17" actId="47"/>
        <pc:sldMkLst>
          <pc:docMk/>
          <pc:sldMk cId="4146066012" sldId="1980"/>
        </pc:sldMkLst>
      </pc:sldChg>
      <pc:sldChg chg="modSp add mod">
        <pc:chgData name="David Holley" userId="45123e1e-ac21-4ee3-b53e-8d97b4b34e1e" providerId="ADAL" clId="{5585F4B7-4933-4A8D-A7AC-0BD14A2517F0}" dt="2025-10-09T12:27:46.113" v="10" actId="1076"/>
        <pc:sldMkLst>
          <pc:docMk/>
          <pc:sldMk cId="2607543600" sldId="1983"/>
        </pc:sldMkLst>
      </pc:sldChg>
    </pc:docChg>
  </pc:docChgLst>
  <pc:docChgLst>
    <pc:chgData name="David Holley" userId="45123e1e-ac21-4ee3-b53e-8d97b4b34e1e" providerId="ADAL" clId="{B587C656-FF51-468D-93B8-20A92A5EAE06}"/>
    <pc:docChg chg="undo custSel modSld">
      <pc:chgData name="David Holley" userId="45123e1e-ac21-4ee3-b53e-8d97b4b34e1e" providerId="ADAL" clId="{B587C656-FF51-468D-93B8-20A92A5EAE06}" dt="2024-10-16T09:26:58.412" v="13" actId="20577"/>
      <pc:docMkLst>
        <pc:docMk/>
      </pc:docMkLst>
      <pc:sldChg chg="modSp mod">
        <pc:chgData name="David Holley" userId="45123e1e-ac21-4ee3-b53e-8d97b4b34e1e" providerId="ADAL" clId="{B587C656-FF51-468D-93B8-20A92A5EAE06}" dt="2024-10-16T09:26:58.412" v="13" actId="20577"/>
        <pc:sldMkLst>
          <pc:docMk/>
          <pc:sldMk cId="3395049068" sldId="598"/>
        </pc:sldMkLst>
      </pc:sldChg>
    </pc:docChg>
  </pc:docChgLst>
  <pc:docChgLst>
    <pc:chgData name="David Holley" userId="45123e1e-ac21-4ee3-b53e-8d97b4b34e1e" providerId="ADAL" clId="{A6E36EE0-9BDF-483B-9B92-637F256B4547}"/>
    <pc:docChg chg="modSld">
      <pc:chgData name="David Holley" userId="45123e1e-ac21-4ee3-b53e-8d97b4b34e1e" providerId="ADAL" clId="{A6E36EE0-9BDF-483B-9B92-637F256B4547}" dt="2023-10-15T09:17:32.651" v="11"/>
      <pc:docMkLst>
        <pc:docMk/>
      </pc:docMkLst>
      <pc:sldChg chg="addSp modSp mod modAnim">
        <pc:chgData name="David Holley" userId="45123e1e-ac21-4ee3-b53e-8d97b4b34e1e" providerId="ADAL" clId="{A6E36EE0-9BDF-483B-9B92-637F256B4547}" dt="2023-10-15T09:17:32.651" v="11"/>
        <pc:sldMkLst>
          <pc:docMk/>
          <pc:sldMk cId="2348960087" sldId="668"/>
        </pc:sldMkLst>
      </pc:sldChg>
    </pc:docChg>
  </pc:docChgLst>
  <pc:docChgLst>
    <pc:chgData name="David Holley" userId="45123e1e-ac21-4ee3-b53e-8d97b4b34e1e" providerId="ADAL" clId="{1BB05570-8C38-4A19-B948-99579B2548DC}"/>
    <pc:docChg chg="undo custSel addSld delSld modSld sldOrd modMainMaster modSection">
      <pc:chgData name="David Holley" userId="45123e1e-ac21-4ee3-b53e-8d97b4b34e1e" providerId="ADAL" clId="{1BB05570-8C38-4A19-B948-99579B2548DC}" dt="2024-11-25T11:16:46.589" v="219" actId="20577"/>
      <pc:docMkLst>
        <pc:docMk/>
      </pc:docMkLst>
      <pc:sldChg chg="delSp mod">
        <pc:chgData name="David Holley" userId="45123e1e-ac21-4ee3-b53e-8d97b4b34e1e" providerId="ADAL" clId="{1BB05570-8C38-4A19-B948-99579B2548DC}" dt="2024-11-06T11:54:45.411" v="39" actId="478"/>
        <pc:sldMkLst>
          <pc:docMk/>
          <pc:sldMk cId="2706997004" sldId="289"/>
        </pc:sldMkLst>
      </pc:sldChg>
      <pc:sldChg chg="delSp mod">
        <pc:chgData name="David Holley" userId="45123e1e-ac21-4ee3-b53e-8d97b4b34e1e" providerId="ADAL" clId="{1BB05570-8C38-4A19-B948-99579B2548DC}" dt="2024-11-06T11:54:48.944" v="40" actId="478"/>
        <pc:sldMkLst>
          <pc:docMk/>
          <pc:sldMk cId="2599150278" sldId="290"/>
        </pc:sldMkLst>
      </pc:sldChg>
      <pc:sldChg chg="delSp mod">
        <pc:chgData name="David Holley" userId="45123e1e-ac21-4ee3-b53e-8d97b4b34e1e" providerId="ADAL" clId="{1BB05570-8C38-4A19-B948-99579B2548DC}" dt="2024-11-06T11:54:52.905" v="41" actId="478"/>
        <pc:sldMkLst>
          <pc:docMk/>
          <pc:sldMk cId="3323259400" sldId="291"/>
        </pc:sldMkLst>
      </pc:sldChg>
      <pc:sldChg chg="ord">
        <pc:chgData name="David Holley" userId="45123e1e-ac21-4ee3-b53e-8d97b4b34e1e" providerId="ADAL" clId="{1BB05570-8C38-4A19-B948-99579B2548DC}" dt="2024-11-25T10:09:56.685" v="127"/>
        <pc:sldMkLst>
          <pc:docMk/>
          <pc:sldMk cId="2706021651" sldId="317"/>
        </pc:sldMkLst>
      </pc:sldChg>
      <pc:sldChg chg="ord">
        <pc:chgData name="David Holley" userId="45123e1e-ac21-4ee3-b53e-8d97b4b34e1e" providerId="ADAL" clId="{1BB05570-8C38-4A19-B948-99579B2548DC}" dt="2024-11-25T10:09:56.685" v="127"/>
        <pc:sldMkLst>
          <pc:docMk/>
          <pc:sldMk cId="3057464462" sldId="318"/>
        </pc:sldMkLst>
      </pc:sldChg>
      <pc:sldChg chg="ord">
        <pc:chgData name="David Holley" userId="45123e1e-ac21-4ee3-b53e-8d97b4b34e1e" providerId="ADAL" clId="{1BB05570-8C38-4A19-B948-99579B2548DC}" dt="2024-11-25T10:09:56.685" v="127"/>
        <pc:sldMkLst>
          <pc:docMk/>
          <pc:sldMk cId="417632126" sldId="319"/>
        </pc:sldMkLst>
      </pc:sldChg>
      <pc:sldChg chg="modSp mod">
        <pc:chgData name="David Holley" userId="45123e1e-ac21-4ee3-b53e-8d97b4b34e1e" providerId="ADAL" clId="{1BB05570-8C38-4A19-B948-99579B2548DC}" dt="2024-11-20T10:34:03.343" v="125" actId="20577"/>
        <pc:sldMkLst>
          <pc:docMk/>
          <pc:sldMk cId="562308882" sldId="592"/>
        </pc:sldMkLst>
      </pc:sldChg>
      <pc:sldChg chg="delSp mod">
        <pc:chgData name="David Holley" userId="45123e1e-ac21-4ee3-b53e-8d97b4b34e1e" providerId="ADAL" clId="{1BB05570-8C38-4A19-B948-99579B2548DC}" dt="2024-11-06T11:54:35.795" v="37" actId="478"/>
        <pc:sldMkLst>
          <pc:docMk/>
          <pc:sldMk cId="2348960087" sldId="668"/>
        </pc:sldMkLst>
      </pc:sldChg>
      <pc:sldChg chg="delSp mod">
        <pc:chgData name="David Holley" userId="45123e1e-ac21-4ee3-b53e-8d97b4b34e1e" providerId="ADAL" clId="{1BB05570-8C38-4A19-B948-99579B2548DC}" dt="2024-11-06T11:51:57.214" v="19" actId="478"/>
        <pc:sldMkLst>
          <pc:docMk/>
          <pc:sldMk cId="2261555215" sldId="669"/>
        </pc:sldMkLst>
      </pc:sldChg>
      <pc:sldChg chg="delSp mod">
        <pc:chgData name="David Holley" userId="45123e1e-ac21-4ee3-b53e-8d97b4b34e1e" providerId="ADAL" clId="{1BB05570-8C38-4A19-B948-99579B2548DC}" dt="2024-11-06T11:54:17.682" v="34" actId="478"/>
        <pc:sldMkLst>
          <pc:docMk/>
          <pc:sldMk cId="3800374731" sldId="688"/>
        </pc:sldMkLst>
      </pc:sldChg>
      <pc:sldChg chg="delSp mod">
        <pc:chgData name="David Holley" userId="45123e1e-ac21-4ee3-b53e-8d97b4b34e1e" providerId="ADAL" clId="{1BB05570-8C38-4A19-B948-99579B2548DC}" dt="2024-11-06T11:53:49.961" v="30" actId="478"/>
        <pc:sldMkLst>
          <pc:docMk/>
          <pc:sldMk cId="1679880776" sldId="695"/>
        </pc:sldMkLst>
      </pc:sldChg>
      <pc:sldChg chg="delSp mod">
        <pc:chgData name="David Holley" userId="45123e1e-ac21-4ee3-b53e-8d97b4b34e1e" providerId="ADAL" clId="{1BB05570-8C38-4A19-B948-99579B2548DC}" dt="2024-11-06T11:55:26.513" v="46" actId="478"/>
        <pc:sldMkLst>
          <pc:docMk/>
          <pc:sldMk cId="1594886786" sldId="696"/>
        </pc:sldMkLst>
      </pc:sldChg>
      <pc:sldChg chg="delSp mod">
        <pc:chgData name="David Holley" userId="45123e1e-ac21-4ee3-b53e-8d97b4b34e1e" providerId="ADAL" clId="{1BB05570-8C38-4A19-B948-99579B2548DC}" dt="2024-11-06T11:54:56.676" v="42" actId="478"/>
        <pc:sldMkLst>
          <pc:docMk/>
          <pc:sldMk cId="3981310136" sldId="699"/>
        </pc:sldMkLst>
      </pc:sldChg>
      <pc:sldChg chg="delSp mod">
        <pc:chgData name="David Holley" userId="45123e1e-ac21-4ee3-b53e-8d97b4b34e1e" providerId="ADAL" clId="{1BB05570-8C38-4A19-B948-99579B2548DC}" dt="2024-11-06T11:54:01.841" v="31" actId="478"/>
        <pc:sldMkLst>
          <pc:docMk/>
          <pc:sldMk cId="35009093" sldId="712"/>
        </pc:sldMkLst>
      </pc:sldChg>
      <pc:sldChg chg="delSp mod">
        <pc:chgData name="David Holley" userId="45123e1e-ac21-4ee3-b53e-8d97b4b34e1e" providerId="ADAL" clId="{1BB05570-8C38-4A19-B948-99579B2548DC}" dt="2024-11-06T11:54:05.623" v="32" actId="478"/>
        <pc:sldMkLst>
          <pc:docMk/>
          <pc:sldMk cId="408792640" sldId="713"/>
        </pc:sldMkLst>
      </pc:sldChg>
      <pc:sldChg chg="delSp mod">
        <pc:chgData name="David Holley" userId="45123e1e-ac21-4ee3-b53e-8d97b4b34e1e" providerId="ADAL" clId="{1BB05570-8C38-4A19-B948-99579B2548DC}" dt="2024-11-06T11:54:12.535" v="33" actId="478"/>
        <pc:sldMkLst>
          <pc:docMk/>
          <pc:sldMk cId="2867933028" sldId="715"/>
        </pc:sldMkLst>
      </pc:sldChg>
      <pc:sldChg chg="delSp mod">
        <pc:chgData name="David Holley" userId="45123e1e-ac21-4ee3-b53e-8d97b4b34e1e" providerId="ADAL" clId="{1BB05570-8C38-4A19-B948-99579B2548DC}" dt="2024-11-06T11:54:23.138" v="35" actId="478"/>
        <pc:sldMkLst>
          <pc:docMk/>
          <pc:sldMk cId="801861904" sldId="716"/>
        </pc:sldMkLst>
      </pc:sldChg>
      <pc:sldChg chg="delSp mod ord">
        <pc:chgData name="David Holley" userId="45123e1e-ac21-4ee3-b53e-8d97b4b34e1e" providerId="ADAL" clId="{1BB05570-8C38-4A19-B948-99579B2548DC}" dt="2024-11-25T10:09:56.685" v="127"/>
        <pc:sldMkLst>
          <pc:docMk/>
          <pc:sldMk cId="2797059904" sldId="717"/>
        </pc:sldMkLst>
      </pc:sldChg>
      <pc:sldChg chg="delSp mod">
        <pc:chgData name="David Holley" userId="45123e1e-ac21-4ee3-b53e-8d97b4b34e1e" providerId="ADAL" clId="{1BB05570-8C38-4A19-B948-99579B2548DC}" dt="2024-11-06T11:55:16.610" v="45" actId="478"/>
        <pc:sldMkLst>
          <pc:docMk/>
          <pc:sldMk cId="2785179276" sldId="721"/>
        </pc:sldMkLst>
      </pc:sldChg>
      <pc:sldChg chg="modSp mod">
        <pc:chgData name="David Holley" userId="45123e1e-ac21-4ee3-b53e-8d97b4b34e1e" providerId="ADAL" clId="{1BB05570-8C38-4A19-B948-99579B2548DC}" dt="2024-11-06T11:55:01.718" v="43" actId="6549"/>
        <pc:sldMkLst>
          <pc:docMk/>
          <pc:sldMk cId="2482889002" sldId="736"/>
        </pc:sldMkLst>
      </pc:sldChg>
      <pc:sldChg chg="delSp mod">
        <pc:chgData name="David Holley" userId="45123e1e-ac21-4ee3-b53e-8d97b4b34e1e" providerId="ADAL" clId="{1BB05570-8C38-4A19-B948-99579B2548DC}" dt="2024-11-06T11:54:41.658" v="38" actId="478"/>
        <pc:sldMkLst>
          <pc:docMk/>
          <pc:sldMk cId="1589845284" sldId="741"/>
        </pc:sldMkLst>
      </pc:sldChg>
      <pc:sldChg chg="ord">
        <pc:chgData name="David Holley" userId="45123e1e-ac21-4ee3-b53e-8d97b4b34e1e" providerId="ADAL" clId="{1BB05570-8C38-4A19-B948-99579B2548DC}" dt="2024-11-25T10:09:56.685" v="127"/>
        <pc:sldMkLst>
          <pc:docMk/>
          <pc:sldMk cId="1822331189" sldId="760"/>
        </pc:sldMkLst>
      </pc:sldChg>
      <pc:sldChg chg="addSp delSp modSp mod">
        <pc:chgData name="David Holley" userId="45123e1e-ac21-4ee3-b53e-8d97b4b34e1e" providerId="ADAL" clId="{1BB05570-8C38-4A19-B948-99579B2548DC}" dt="2024-11-06T11:50:20.604" v="10"/>
        <pc:sldMkLst>
          <pc:docMk/>
          <pc:sldMk cId="1731725177" sldId="767"/>
        </pc:sldMkLst>
      </pc:sldChg>
      <pc:sldChg chg="ord">
        <pc:chgData name="David Holley" userId="45123e1e-ac21-4ee3-b53e-8d97b4b34e1e" providerId="ADAL" clId="{1BB05570-8C38-4A19-B948-99579B2548DC}" dt="2024-11-25T10:09:56.685" v="127"/>
        <pc:sldMkLst>
          <pc:docMk/>
          <pc:sldMk cId="4255400935" sldId="768"/>
        </pc:sldMkLst>
      </pc:sldChg>
      <pc:sldChg chg="ord">
        <pc:chgData name="David Holley" userId="45123e1e-ac21-4ee3-b53e-8d97b4b34e1e" providerId="ADAL" clId="{1BB05570-8C38-4A19-B948-99579B2548DC}" dt="2024-11-25T10:09:56.685" v="127"/>
        <pc:sldMkLst>
          <pc:docMk/>
          <pc:sldMk cId="3131440849" sldId="769"/>
        </pc:sldMkLst>
      </pc:sldChg>
      <pc:sldChg chg="delSp mod">
        <pc:chgData name="David Holley" userId="45123e1e-ac21-4ee3-b53e-8d97b4b34e1e" providerId="ADAL" clId="{1BB05570-8C38-4A19-B948-99579B2548DC}" dt="2024-11-06T11:55:37.067" v="47" actId="478"/>
        <pc:sldMkLst>
          <pc:docMk/>
          <pc:sldMk cId="113465535" sldId="772"/>
        </pc:sldMkLst>
      </pc:sldChg>
      <pc:sldChg chg="delSp mod">
        <pc:chgData name="David Holley" userId="45123e1e-ac21-4ee3-b53e-8d97b4b34e1e" providerId="ADAL" clId="{1BB05570-8C38-4A19-B948-99579B2548DC}" dt="2024-11-06T11:52:33.053" v="20" actId="478"/>
        <pc:sldMkLst>
          <pc:docMk/>
          <pc:sldMk cId="292783382" sldId="830"/>
        </pc:sldMkLst>
      </pc:sldChg>
      <pc:sldChg chg="delSp mod">
        <pc:chgData name="David Holley" userId="45123e1e-ac21-4ee3-b53e-8d97b4b34e1e" providerId="ADAL" clId="{1BB05570-8C38-4A19-B948-99579B2548DC}" dt="2024-11-06T11:52:36.950" v="21" actId="478"/>
        <pc:sldMkLst>
          <pc:docMk/>
          <pc:sldMk cId="2052239598" sldId="831"/>
        </pc:sldMkLst>
      </pc:sldChg>
      <pc:sldChg chg="delSp mod">
        <pc:chgData name="David Holley" userId="45123e1e-ac21-4ee3-b53e-8d97b4b34e1e" providerId="ADAL" clId="{1BB05570-8C38-4A19-B948-99579B2548DC}" dt="2024-11-06T11:53:37.357" v="28" actId="478"/>
        <pc:sldMkLst>
          <pc:docMk/>
          <pc:sldMk cId="1266921729" sldId="1766"/>
        </pc:sldMkLst>
      </pc:sldChg>
      <pc:sldChg chg="delSp mod">
        <pc:chgData name="David Holley" userId="45123e1e-ac21-4ee3-b53e-8d97b4b34e1e" providerId="ADAL" clId="{1BB05570-8C38-4A19-B948-99579B2548DC}" dt="2024-11-06T11:55:46.745" v="48" actId="478"/>
        <pc:sldMkLst>
          <pc:docMk/>
          <pc:sldMk cId="1122819882" sldId="1880"/>
        </pc:sldMkLst>
      </pc:sldChg>
      <pc:sldChg chg="delSp mod">
        <pc:chgData name="David Holley" userId="45123e1e-ac21-4ee3-b53e-8d97b4b34e1e" providerId="ADAL" clId="{1BB05570-8C38-4A19-B948-99579B2548DC}" dt="2024-11-06T11:55:08.199" v="44" actId="478"/>
        <pc:sldMkLst>
          <pc:docMk/>
          <pc:sldMk cId="1121066686" sldId="1882"/>
        </pc:sldMkLst>
      </pc:sldChg>
      <pc:sldChg chg="delSp mod">
        <pc:chgData name="David Holley" userId="45123e1e-ac21-4ee3-b53e-8d97b4b34e1e" providerId="ADAL" clId="{1BB05570-8C38-4A19-B948-99579B2548DC}" dt="2024-11-06T11:52:40.445" v="22" actId="478"/>
        <pc:sldMkLst>
          <pc:docMk/>
          <pc:sldMk cId="2398388729" sldId="1928"/>
        </pc:sldMkLst>
      </pc:sldChg>
      <pc:sldChg chg="delSp mod">
        <pc:chgData name="David Holley" userId="45123e1e-ac21-4ee3-b53e-8d97b4b34e1e" providerId="ADAL" clId="{1BB05570-8C38-4A19-B948-99579B2548DC}" dt="2024-11-06T11:53:31.792" v="27" actId="478"/>
        <pc:sldMkLst>
          <pc:docMk/>
          <pc:sldMk cId="630932231" sldId="1930"/>
        </pc:sldMkLst>
      </pc:sldChg>
      <pc:sldChg chg="modSp mod">
        <pc:chgData name="David Holley" userId="45123e1e-ac21-4ee3-b53e-8d97b4b34e1e" providerId="ADAL" clId="{1BB05570-8C38-4A19-B948-99579B2548DC}" dt="2024-11-06T11:56:03.258" v="49" actId="6549"/>
        <pc:sldMkLst>
          <pc:docMk/>
          <pc:sldMk cId="87346586" sldId="1944"/>
        </pc:sldMkLst>
      </pc:sldChg>
      <pc:sldChg chg="delSp mod">
        <pc:chgData name="David Holley" userId="45123e1e-ac21-4ee3-b53e-8d97b4b34e1e" providerId="ADAL" clId="{1BB05570-8C38-4A19-B948-99579B2548DC}" dt="2024-11-06T11:53:43.557" v="29" actId="478"/>
        <pc:sldMkLst>
          <pc:docMk/>
          <pc:sldMk cId="846147601" sldId="1977"/>
        </pc:sldMkLst>
      </pc:sldChg>
      <pc:sldChg chg="addSp delSp modSp new mod modClrScheme chgLayout">
        <pc:chgData name="David Holley" userId="45123e1e-ac21-4ee3-b53e-8d97b4b34e1e" providerId="ADAL" clId="{1BB05570-8C38-4A19-B948-99579B2548DC}" dt="2024-11-20T10:27:21.491" v="95" actId="20577"/>
        <pc:sldMkLst>
          <pc:docMk/>
          <pc:sldMk cId="4146066012" sldId="1980"/>
        </pc:sldMkLst>
      </pc:sldChg>
      <pc:sldChg chg="new del">
        <pc:chgData name="David Holley" userId="45123e1e-ac21-4ee3-b53e-8d97b4b34e1e" providerId="ADAL" clId="{1BB05570-8C38-4A19-B948-99579B2548DC}" dt="2024-11-25T11:15:50.525" v="130" actId="47"/>
        <pc:sldMkLst>
          <pc:docMk/>
          <pc:sldMk cId="81428985" sldId="1981"/>
        </pc:sldMkLst>
      </pc:sldChg>
      <pc:sldChg chg="modSp new mod">
        <pc:chgData name="David Holley" userId="45123e1e-ac21-4ee3-b53e-8d97b4b34e1e" providerId="ADAL" clId="{1BB05570-8C38-4A19-B948-99579B2548DC}" dt="2024-11-25T11:16:46.589" v="219" actId="20577"/>
        <pc:sldMkLst>
          <pc:docMk/>
          <pc:sldMk cId="595817870" sldId="1982"/>
        </pc:sldMkLst>
      </pc:sldChg>
      <pc:sldMasterChg chg="modSldLayout">
        <pc:chgData name="David Holley" userId="45123e1e-ac21-4ee3-b53e-8d97b4b34e1e" providerId="ADAL" clId="{1BB05570-8C38-4A19-B948-99579B2548DC}" dt="2024-11-06T11:53:17.687" v="26" actId="478"/>
        <pc:sldMasterMkLst>
          <pc:docMk/>
          <pc:sldMasterMk cId="3063475933" sldId="2147483660"/>
        </pc:sldMasterMkLst>
        <pc:sldLayoutChg chg="delSp mod">
          <pc:chgData name="David Holley" userId="45123e1e-ac21-4ee3-b53e-8d97b4b34e1e" providerId="ADAL" clId="{1BB05570-8C38-4A19-B948-99579B2548DC}" dt="2024-11-06T11:52:59.405" v="23" actId="478"/>
          <pc:sldLayoutMkLst>
            <pc:docMk/>
            <pc:sldMasterMk cId="3063475933" sldId="2147483660"/>
            <pc:sldLayoutMk cId="1702285403" sldId="2147483726"/>
          </pc:sldLayoutMkLst>
        </pc:sldLayoutChg>
        <pc:sldLayoutChg chg="delSp mod">
          <pc:chgData name="David Holley" userId="45123e1e-ac21-4ee3-b53e-8d97b4b34e1e" providerId="ADAL" clId="{1BB05570-8C38-4A19-B948-99579B2548DC}" dt="2024-11-06T11:53:09.748" v="24" actId="478"/>
          <pc:sldLayoutMkLst>
            <pc:docMk/>
            <pc:sldMasterMk cId="3063475933" sldId="2147483660"/>
            <pc:sldLayoutMk cId="1303756419" sldId="2147483731"/>
          </pc:sldLayoutMkLst>
        </pc:sldLayoutChg>
        <pc:sldLayoutChg chg="delSp mod">
          <pc:chgData name="David Holley" userId="45123e1e-ac21-4ee3-b53e-8d97b4b34e1e" providerId="ADAL" clId="{1BB05570-8C38-4A19-B948-99579B2548DC}" dt="2024-11-06T11:53:13.618" v="25" actId="478"/>
          <pc:sldLayoutMkLst>
            <pc:docMk/>
            <pc:sldMasterMk cId="3063475933" sldId="2147483660"/>
            <pc:sldLayoutMk cId="1135359805" sldId="2147483733"/>
          </pc:sldLayoutMkLst>
        </pc:sldLayoutChg>
        <pc:sldLayoutChg chg="delSp mod">
          <pc:chgData name="David Holley" userId="45123e1e-ac21-4ee3-b53e-8d97b4b34e1e" providerId="ADAL" clId="{1BB05570-8C38-4A19-B948-99579B2548DC}" dt="2024-11-06T11:53:17.687" v="26" actId="478"/>
          <pc:sldLayoutMkLst>
            <pc:docMk/>
            <pc:sldMasterMk cId="3063475933" sldId="2147483660"/>
            <pc:sldLayoutMk cId="2888296343" sldId="2147483735"/>
          </pc:sldLayoutMkLst>
        </pc:sldLayoutChg>
        <pc:sldLayoutChg chg="delSp mod">
          <pc:chgData name="David Holley" userId="45123e1e-ac21-4ee3-b53e-8d97b4b34e1e" providerId="ADAL" clId="{1BB05570-8C38-4A19-B948-99579B2548DC}" dt="2024-11-06T11:51:10.186" v="11" actId="478"/>
          <pc:sldLayoutMkLst>
            <pc:docMk/>
            <pc:sldMasterMk cId="3063475933" sldId="2147483660"/>
            <pc:sldLayoutMk cId="3149777648" sldId="2147483739"/>
          </pc:sldLayoutMkLst>
        </pc:sldLayoutChg>
        <pc:sldLayoutChg chg="delSp mod">
          <pc:chgData name="David Holley" userId="45123e1e-ac21-4ee3-b53e-8d97b4b34e1e" providerId="ADAL" clId="{1BB05570-8C38-4A19-B948-99579B2548DC}" dt="2024-11-06T11:51:17.906" v="12" actId="478"/>
          <pc:sldLayoutMkLst>
            <pc:docMk/>
            <pc:sldMasterMk cId="3063475933" sldId="2147483660"/>
            <pc:sldLayoutMk cId="3381232718" sldId="2147483740"/>
          </pc:sldLayoutMkLst>
        </pc:sldLayoutChg>
        <pc:sldLayoutChg chg="delSp mod">
          <pc:chgData name="David Holley" userId="45123e1e-ac21-4ee3-b53e-8d97b4b34e1e" providerId="ADAL" clId="{1BB05570-8C38-4A19-B948-99579B2548DC}" dt="2024-11-06T11:51:21.621" v="13" actId="478"/>
          <pc:sldLayoutMkLst>
            <pc:docMk/>
            <pc:sldMasterMk cId="3063475933" sldId="2147483660"/>
            <pc:sldLayoutMk cId="788901385" sldId="2147483741"/>
          </pc:sldLayoutMkLst>
        </pc:sldLayoutChg>
        <pc:sldLayoutChg chg="delSp mod">
          <pc:chgData name="David Holley" userId="45123e1e-ac21-4ee3-b53e-8d97b4b34e1e" providerId="ADAL" clId="{1BB05570-8C38-4A19-B948-99579B2548DC}" dt="2024-11-06T11:51:28.633" v="14" actId="478"/>
          <pc:sldLayoutMkLst>
            <pc:docMk/>
            <pc:sldMasterMk cId="3063475933" sldId="2147483660"/>
            <pc:sldLayoutMk cId="4194287764" sldId="2147483742"/>
          </pc:sldLayoutMkLst>
        </pc:sldLayoutChg>
        <pc:sldLayoutChg chg="delSp mod">
          <pc:chgData name="David Holley" userId="45123e1e-ac21-4ee3-b53e-8d97b4b34e1e" providerId="ADAL" clId="{1BB05570-8C38-4A19-B948-99579B2548DC}" dt="2024-11-06T11:51:31.637" v="15" actId="478"/>
          <pc:sldLayoutMkLst>
            <pc:docMk/>
            <pc:sldMasterMk cId="3063475933" sldId="2147483660"/>
            <pc:sldLayoutMk cId="4248472276" sldId="2147483743"/>
          </pc:sldLayoutMkLst>
        </pc:sldLayoutChg>
        <pc:sldLayoutChg chg="delSp mod">
          <pc:chgData name="David Holley" userId="45123e1e-ac21-4ee3-b53e-8d97b4b34e1e" providerId="ADAL" clId="{1BB05570-8C38-4A19-B948-99579B2548DC}" dt="2024-11-06T11:51:34.625" v="16" actId="478"/>
          <pc:sldLayoutMkLst>
            <pc:docMk/>
            <pc:sldMasterMk cId="3063475933" sldId="2147483660"/>
            <pc:sldLayoutMk cId="1910603368" sldId="2147483744"/>
          </pc:sldLayoutMkLst>
        </pc:sldLayoutChg>
        <pc:sldLayoutChg chg="delSp mod">
          <pc:chgData name="David Holley" userId="45123e1e-ac21-4ee3-b53e-8d97b4b34e1e" providerId="ADAL" clId="{1BB05570-8C38-4A19-B948-99579B2548DC}" dt="2024-11-06T11:51:38.216" v="17" actId="478"/>
          <pc:sldLayoutMkLst>
            <pc:docMk/>
            <pc:sldMasterMk cId="3063475933" sldId="2147483660"/>
            <pc:sldLayoutMk cId="2966446449" sldId="2147483745"/>
          </pc:sldLayoutMkLst>
        </pc:sldLayoutChg>
        <pc:sldLayoutChg chg="delSp mod">
          <pc:chgData name="David Holley" userId="45123e1e-ac21-4ee3-b53e-8d97b4b34e1e" providerId="ADAL" clId="{1BB05570-8C38-4A19-B948-99579B2548DC}" dt="2024-11-06T11:51:41.313" v="18" actId="478"/>
          <pc:sldLayoutMkLst>
            <pc:docMk/>
            <pc:sldMasterMk cId="3063475933" sldId="2147483660"/>
            <pc:sldLayoutMk cId="1460298986" sldId="2147483746"/>
          </pc:sldLayoutMkLst>
        </pc:sldLayoutChg>
      </pc:sldMasterChg>
    </pc:docChg>
  </pc:docChgLst>
  <pc:docChgLst>
    <pc:chgData name="David Holley" userId="45123e1e-ac21-4ee3-b53e-8d97b4b34e1e" providerId="ADAL" clId="{4178CE39-B5A5-4E99-9B8B-16898382AC04}"/>
    <pc:docChg chg="custSel addSld modSld modSection">
      <pc:chgData name="David Holley" userId="45123e1e-ac21-4ee3-b53e-8d97b4b34e1e" providerId="ADAL" clId="{4178CE39-B5A5-4E99-9B8B-16898382AC04}" dt="2022-11-04T08:08:10.519" v="225" actId="20577"/>
      <pc:docMkLst>
        <pc:docMk/>
      </pc:docMkLst>
      <pc:sldChg chg="mod modShow">
        <pc:chgData name="David Holley" userId="45123e1e-ac21-4ee3-b53e-8d97b4b34e1e" providerId="ADAL" clId="{4178CE39-B5A5-4E99-9B8B-16898382AC04}" dt="2022-10-10T11:55:24.690" v="8" actId="729"/>
        <pc:sldMkLst>
          <pc:docMk/>
          <pc:sldMk cId="26368789" sldId="281"/>
        </pc:sldMkLst>
      </pc:sldChg>
      <pc:sldChg chg="modSp mod">
        <pc:chgData name="David Holley" userId="45123e1e-ac21-4ee3-b53e-8d97b4b34e1e" providerId="ADAL" clId="{4178CE39-B5A5-4E99-9B8B-16898382AC04}" dt="2022-10-10T11:54:26.901" v="7" actId="108"/>
        <pc:sldMkLst>
          <pc:docMk/>
          <pc:sldMk cId="3574441355" sldId="375"/>
        </pc:sldMkLst>
      </pc:sldChg>
      <pc:sldChg chg="modSp mod">
        <pc:chgData name="David Holley" userId="45123e1e-ac21-4ee3-b53e-8d97b4b34e1e" providerId="ADAL" clId="{4178CE39-B5A5-4E99-9B8B-16898382AC04}" dt="2022-10-10T12:08:48.701" v="28" actId="20577"/>
        <pc:sldMkLst>
          <pc:docMk/>
          <pc:sldMk cId="562308882" sldId="592"/>
        </pc:sldMkLst>
      </pc:sldChg>
      <pc:sldChg chg="modSp mod">
        <pc:chgData name="David Holley" userId="45123e1e-ac21-4ee3-b53e-8d97b4b34e1e" providerId="ADAL" clId="{4178CE39-B5A5-4E99-9B8B-16898382AC04}" dt="2022-10-10T12:02:39.424" v="9" actId="33524"/>
        <pc:sldMkLst>
          <pc:docMk/>
          <pc:sldMk cId="801861904" sldId="716"/>
        </pc:sldMkLst>
      </pc:sldChg>
      <pc:sldChg chg="addSp modSp mod modAnim">
        <pc:chgData name="David Holley" userId="45123e1e-ac21-4ee3-b53e-8d97b4b34e1e" providerId="ADAL" clId="{4178CE39-B5A5-4E99-9B8B-16898382AC04}" dt="2022-10-11T10:20:14.149" v="204"/>
        <pc:sldMkLst>
          <pc:docMk/>
          <pc:sldMk cId="2935821805" sldId="755"/>
        </pc:sldMkLst>
      </pc:sldChg>
      <pc:sldChg chg="mod modShow">
        <pc:chgData name="David Holley" userId="45123e1e-ac21-4ee3-b53e-8d97b4b34e1e" providerId="ADAL" clId="{4178CE39-B5A5-4E99-9B8B-16898382AC04}" dt="2022-10-10T11:55:24.690" v="8" actId="729"/>
        <pc:sldMkLst>
          <pc:docMk/>
          <pc:sldMk cId="2643620104" sldId="788"/>
        </pc:sldMkLst>
      </pc:sldChg>
      <pc:sldChg chg="mod modShow">
        <pc:chgData name="David Holley" userId="45123e1e-ac21-4ee3-b53e-8d97b4b34e1e" providerId="ADAL" clId="{4178CE39-B5A5-4E99-9B8B-16898382AC04}" dt="2022-10-10T11:55:24.690" v="8" actId="729"/>
        <pc:sldMkLst>
          <pc:docMk/>
          <pc:sldMk cId="292783382" sldId="830"/>
        </pc:sldMkLst>
      </pc:sldChg>
      <pc:sldChg chg="mod modShow">
        <pc:chgData name="David Holley" userId="45123e1e-ac21-4ee3-b53e-8d97b4b34e1e" providerId="ADAL" clId="{4178CE39-B5A5-4E99-9B8B-16898382AC04}" dt="2022-10-10T11:55:24.690" v="8" actId="729"/>
        <pc:sldMkLst>
          <pc:docMk/>
          <pc:sldMk cId="2371872383" sldId="1561"/>
        </pc:sldMkLst>
      </pc:sldChg>
      <pc:sldChg chg="mod modShow">
        <pc:chgData name="David Holley" userId="45123e1e-ac21-4ee3-b53e-8d97b4b34e1e" providerId="ADAL" clId="{4178CE39-B5A5-4E99-9B8B-16898382AC04}" dt="2022-10-10T11:55:24.690" v="8" actId="729"/>
        <pc:sldMkLst>
          <pc:docMk/>
          <pc:sldMk cId="1266921729" sldId="1766"/>
        </pc:sldMkLst>
      </pc:sldChg>
      <pc:sldChg chg="mod modShow">
        <pc:chgData name="David Holley" userId="45123e1e-ac21-4ee3-b53e-8d97b4b34e1e" providerId="ADAL" clId="{4178CE39-B5A5-4E99-9B8B-16898382AC04}" dt="2022-10-10T11:55:24.690" v="8" actId="729"/>
        <pc:sldMkLst>
          <pc:docMk/>
          <pc:sldMk cId="1216940343" sldId="1881"/>
        </pc:sldMkLst>
      </pc:sldChg>
      <pc:sldChg chg="mod modShow">
        <pc:chgData name="David Holley" userId="45123e1e-ac21-4ee3-b53e-8d97b4b34e1e" providerId="ADAL" clId="{4178CE39-B5A5-4E99-9B8B-16898382AC04}" dt="2022-10-10T11:55:24.690" v="8" actId="729"/>
        <pc:sldMkLst>
          <pc:docMk/>
          <pc:sldMk cId="2398388729" sldId="1928"/>
        </pc:sldMkLst>
      </pc:sldChg>
      <pc:sldChg chg="mod modShow">
        <pc:chgData name="David Holley" userId="45123e1e-ac21-4ee3-b53e-8d97b4b34e1e" providerId="ADAL" clId="{4178CE39-B5A5-4E99-9B8B-16898382AC04}" dt="2022-10-10T11:55:24.690" v="8" actId="729"/>
        <pc:sldMkLst>
          <pc:docMk/>
          <pc:sldMk cId="398491632" sldId="1929"/>
        </pc:sldMkLst>
      </pc:sldChg>
      <pc:sldChg chg="mod modShow">
        <pc:chgData name="David Holley" userId="45123e1e-ac21-4ee3-b53e-8d97b4b34e1e" providerId="ADAL" clId="{4178CE39-B5A5-4E99-9B8B-16898382AC04}" dt="2022-10-10T11:55:24.690" v="8" actId="729"/>
        <pc:sldMkLst>
          <pc:docMk/>
          <pc:sldMk cId="902643869" sldId="1931"/>
        </pc:sldMkLst>
      </pc:sldChg>
      <pc:sldChg chg="modSp mod">
        <pc:chgData name="David Holley" userId="45123e1e-ac21-4ee3-b53e-8d97b4b34e1e" providerId="ADAL" clId="{4178CE39-B5A5-4E99-9B8B-16898382AC04}" dt="2022-10-10T12:14:32.686" v="165" actId="1076"/>
        <pc:sldMkLst>
          <pc:docMk/>
          <pc:sldMk cId="3757549164" sldId="1968"/>
        </pc:sldMkLst>
      </pc:sldChg>
      <pc:sldChg chg="modSp mod">
        <pc:chgData name="David Holley" userId="45123e1e-ac21-4ee3-b53e-8d97b4b34e1e" providerId="ADAL" clId="{4178CE39-B5A5-4E99-9B8B-16898382AC04}" dt="2022-10-10T12:11:06.496" v="164" actId="20577"/>
        <pc:sldMkLst>
          <pc:docMk/>
          <pc:sldMk cId="1249928818" sldId="1974"/>
        </pc:sldMkLst>
      </pc:sldChg>
      <pc:sldChg chg="modSp add mod">
        <pc:chgData name="David Holley" userId="45123e1e-ac21-4ee3-b53e-8d97b4b34e1e" providerId="ADAL" clId="{4178CE39-B5A5-4E99-9B8B-16898382AC04}" dt="2022-10-10T12:10:21.606" v="163" actId="20577"/>
        <pc:sldMkLst>
          <pc:docMk/>
          <pc:sldMk cId="3998746882" sldId="1975"/>
        </pc:sldMkLst>
      </pc:sldChg>
      <pc:sldChg chg="modSp new mod">
        <pc:chgData name="David Holley" userId="45123e1e-ac21-4ee3-b53e-8d97b4b34e1e" providerId="ADAL" clId="{4178CE39-B5A5-4E99-9B8B-16898382AC04}" dt="2022-11-04T08:08:10.519" v="225" actId="20577"/>
        <pc:sldMkLst>
          <pc:docMk/>
          <pc:sldMk cId="488522277" sldId="1976"/>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https://uowtsd-my.sharepoint.com/personal/d_holley_uwtsd_ac_uk/Documents/Swansea/Info%20and%20Presentation%20Material/Systems%20Engineering/New%20Level%204%20BEng/Design%20book%20Shell%202023..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40" b="0" i="0" u="none" strike="noStrike" baseline="0">
                <a:solidFill>
                  <a:srgbClr val="000000"/>
                </a:solidFill>
                <a:latin typeface="Arial"/>
                <a:ea typeface="Arial"/>
                <a:cs typeface="Arial"/>
              </a:defRPr>
            </a:pPr>
            <a:r>
              <a:rPr lang="en-US"/>
              <a:t>Feature Importances</a:t>
            </a:r>
          </a:p>
        </c:rich>
      </c:tx>
      <c:layout>
        <c:manualLayout>
          <c:xMode val="edge"/>
          <c:yMode val="edge"/>
          <c:x val="0.37064930383231726"/>
          <c:y val="2.7692307692307693E-2"/>
        </c:manualLayout>
      </c:layout>
      <c:overlay val="0"/>
      <c:spPr>
        <a:noFill/>
        <a:ln w="25400">
          <a:noFill/>
        </a:ln>
      </c:spPr>
    </c:title>
    <c:autoTitleDeleted val="0"/>
    <c:plotArea>
      <c:layout>
        <c:manualLayout>
          <c:layoutTarget val="inner"/>
          <c:xMode val="edge"/>
          <c:yMode val="edge"/>
          <c:x val="0.27839093145204413"/>
          <c:y val="0.12430472468279787"/>
          <c:w val="0.7845712239779169"/>
          <c:h val="0.7861538461538462"/>
        </c:manualLayout>
      </c:layout>
      <c:barChart>
        <c:barDir val="bar"/>
        <c:grouping val="clustered"/>
        <c:varyColors val="0"/>
        <c:ser>
          <c:idx val="0"/>
          <c:order val="0"/>
          <c:spPr>
            <a:solidFill>
              <a:srgbClr val="9999FF"/>
            </a:solidFill>
            <a:ln w="12700">
              <a:solidFill>
                <a:srgbClr val="000000"/>
              </a:solidFill>
              <a:prstDash val="solid"/>
            </a:ln>
          </c:spPr>
          <c:invertIfNegative val="0"/>
          <c:cat>
            <c:strRef>
              <c:f>'[Design book Shell 2023..xlsx]Design QFD 2'!$F$2:$W$2</c:f>
              <c:strCache>
                <c:ptCount val="17"/>
                <c:pt idx="0">
                  <c:v>Propellant</c:v>
                </c:pt>
                <c:pt idx="1">
                  <c:v>7 hole granular</c:v>
                </c:pt>
                <c:pt idx="2">
                  <c:v>Cart case</c:v>
                </c:pt>
                <c:pt idx="3">
                  <c:v>Fin unit</c:v>
                </c:pt>
                <c:pt idx="4">
                  <c:v>Obturator</c:v>
                </c:pt>
                <c:pt idx="5">
                  <c:v>Burrelet</c:v>
                </c:pt>
                <c:pt idx="6">
                  <c:v>HE</c:v>
                </c:pt>
                <c:pt idx="7">
                  <c:v>Shutter</c:v>
                </c:pt>
                <c:pt idx="8">
                  <c:v>Detonator</c:v>
                </c:pt>
                <c:pt idx="9">
                  <c:v>Fuze Seeker</c:v>
                </c:pt>
                <c:pt idx="10">
                  <c:v>Fuze Energetic</c:v>
                </c:pt>
                <c:pt idx="11">
                  <c:v>Green yellow markings</c:v>
                </c:pt>
                <c:pt idx="12">
                  <c:v>Explosive booster</c:v>
                </c:pt>
                <c:pt idx="13">
                  <c:v>Notched Wire</c:v>
                </c:pt>
                <c:pt idx="14">
                  <c:v>Body</c:v>
                </c:pt>
                <c:pt idx="15">
                  <c:v>Tracer</c:v>
                </c:pt>
                <c:pt idx="16">
                  <c:v>Cap percussion</c:v>
                </c:pt>
              </c:strCache>
            </c:strRef>
          </c:cat>
          <c:val>
            <c:numRef>
              <c:f>'[Design book Shell 2023..xlsx]Design QFD 2'!$F$29:$V$29</c:f>
              <c:numCache>
                <c:formatCode>0</c:formatCode>
                <c:ptCount val="17"/>
                <c:pt idx="0">
                  <c:v>1040.1760580869213</c:v>
                </c:pt>
                <c:pt idx="1">
                  <c:v>1248.1226329920178</c:v>
                </c:pt>
                <c:pt idx="2">
                  <c:v>1884.0109355970947</c:v>
                </c:pt>
                <c:pt idx="3">
                  <c:v>1514.6159425291864</c:v>
                </c:pt>
                <c:pt idx="4">
                  <c:v>1900.6683617798531</c:v>
                </c:pt>
                <c:pt idx="5">
                  <c:v>1019.6591934408123</c:v>
                </c:pt>
                <c:pt idx="6">
                  <c:v>939.90827584922931</c:v>
                </c:pt>
                <c:pt idx="7">
                  <c:v>139.57976564096617</c:v>
                </c:pt>
                <c:pt idx="8">
                  <c:v>1216.3765621931409</c:v>
                </c:pt>
                <c:pt idx="9">
                  <c:v>619.55905649744477</c:v>
                </c:pt>
                <c:pt idx="10">
                  <c:v>1731.3677861169788</c:v>
                </c:pt>
                <c:pt idx="11">
                  <c:v>83.663605809694829</c:v>
                </c:pt>
                <c:pt idx="12">
                  <c:v>1561.7515630527807</c:v>
                </c:pt>
                <c:pt idx="13">
                  <c:v>948.77649863094132</c:v>
                </c:pt>
                <c:pt idx="14">
                  <c:v>2325.8301491213124</c:v>
                </c:pt>
                <c:pt idx="15">
                  <c:v>776.53949408408175</c:v>
                </c:pt>
                <c:pt idx="16">
                  <c:v>540.21229167295451</c:v>
                </c:pt>
              </c:numCache>
            </c:numRef>
          </c:val>
          <c:extLst>
            <c:ext xmlns:c16="http://schemas.microsoft.com/office/drawing/2014/chart" uri="{C3380CC4-5D6E-409C-BE32-E72D297353CC}">
              <c16:uniqueId val="{00000000-136F-4FDE-B6F3-8F9F4D9324B4}"/>
            </c:ext>
          </c:extLst>
        </c:ser>
        <c:dLbls>
          <c:showLegendKey val="0"/>
          <c:showVal val="0"/>
          <c:showCatName val="0"/>
          <c:showSerName val="0"/>
          <c:showPercent val="0"/>
          <c:showBubbleSize val="0"/>
        </c:dLbls>
        <c:gapWidth val="150"/>
        <c:axId val="115896704"/>
        <c:axId val="115898240"/>
      </c:barChart>
      <c:catAx>
        <c:axId val="115896704"/>
        <c:scaling>
          <c:orientation val="minMax"/>
        </c:scaling>
        <c:delete val="0"/>
        <c:axPos val="l"/>
        <c:numFmt formatCode="General" sourceLinked="1"/>
        <c:majorTickMark val="out"/>
        <c:minorTickMark val="none"/>
        <c:tickLblPos val="nextTo"/>
        <c:spPr>
          <a:ln w="3175">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115898240"/>
        <c:crosses val="autoZero"/>
        <c:auto val="1"/>
        <c:lblAlgn val="ctr"/>
        <c:lblOffset val="100"/>
        <c:tickLblSkip val="1"/>
        <c:tickMarkSkip val="1"/>
        <c:noMultiLvlLbl val="0"/>
      </c:catAx>
      <c:valAx>
        <c:axId val="115898240"/>
        <c:scaling>
          <c:orientation val="minMax"/>
        </c:scaling>
        <c:delete val="0"/>
        <c:axPos val="b"/>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1200" b="0" i="0" u="none" strike="noStrike" baseline="0">
                <a:solidFill>
                  <a:srgbClr val="000000"/>
                </a:solidFill>
                <a:latin typeface="Arial"/>
                <a:ea typeface="Arial"/>
                <a:cs typeface="Arial"/>
              </a:defRPr>
            </a:pPr>
            <a:endParaRPr lang="en-US"/>
          </a:p>
        </c:txPr>
        <c:crossAx val="115896704"/>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12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 Section 6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a:t>
            </a:fld>
            <a:endParaRPr lang="en-AU" dirty="0"/>
          </a:p>
        </p:txBody>
      </p:sp>
    </p:spTree>
    <p:extLst>
      <p:ext uri="{BB962C8B-B14F-4D97-AF65-F5344CB8AC3E}">
        <p14:creationId xmlns:p14="http://schemas.microsoft.com/office/powerpoint/2010/main" val="265469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3</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5</a:t>
            </a:fld>
            <a:endParaRPr lang="en-GB" sz="1200" dirty="0"/>
          </a:p>
        </p:txBody>
      </p:sp>
    </p:spTree>
    <p:extLst>
      <p:ext uri="{BB962C8B-B14F-4D97-AF65-F5344CB8AC3E}">
        <p14:creationId xmlns:p14="http://schemas.microsoft.com/office/powerpoint/2010/main" val="2638300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7</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931070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9</a:t>
            </a:fld>
            <a:endParaRPr lang="en-GB" sz="1200" dirty="0"/>
          </a:p>
        </p:txBody>
      </p:sp>
    </p:spTree>
    <p:extLst>
      <p:ext uri="{BB962C8B-B14F-4D97-AF65-F5344CB8AC3E}">
        <p14:creationId xmlns:p14="http://schemas.microsoft.com/office/powerpoint/2010/main" val="3975389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13</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dirty="0">
                <a:latin typeface="Arial"/>
              </a:rPr>
              <a:t>‘</a:t>
            </a:r>
            <a:r>
              <a:rPr lang="en-GB" dirty="0"/>
              <a:t>faffing about</a:t>
            </a:r>
            <a:r>
              <a:rPr lang="ja-JP" altLang="en-GB" dirty="0">
                <a:latin typeface="Arial"/>
              </a:rPr>
              <a:t>’</a:t>
            </a:r>
            <a:r>
              <a:rPr lang="en-GB" dirty="0"/>
              <a:t> doing things in teams which seem pedantic and ultra-systematic!</a:t>
            </a:r>
          </a:p>
          <a:p>
            <a:r>
              <a:rPr lang="en-GB" dirty="0"/>
              <a:t>There must be infrastructural pressure in place to ensure that these </a:t>
            </a:r>
            <a:r>
              <a:rPr lang="ja-JP" altLang="en-GB" dirty="0">
                <a:latin typeface="Arial"/>
              </a:rPr>
              <a:t>‘</a:t>
            </a:r>
            <a:r>
              <a:rPr lang="en-GB" dirty="0"/>
              <a:t>other</a:t>
            </a:r>
            <a:r>
              <a:rPr lang="ja-JP" altLang="en-GB" dirty="0">
                <a:latin typeface="Arial"/>
              </a:rPr>
              <a:t>’</a:t>
            </a:r>
            <a:r>
              <a:rPr lang="en-GB" dirty="0"/>
              <a:t> activities are done thoroughly, at the right time.</a:t>
            </a:r>
          </a:p>
          <a:p>
            <a:r>
              <a:rPr lang="en-GB" dirty="0"/>
              <a:t>Design reviews should do this, with specific deliverables baked into the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14</a:t>
            </a:fld>
            <a:endParaRPr lang="en-AU" dirty="0"/>
          </a:p>
        </p:txBody>
      </p:sp>
    </p:spTree>
    <p:extLst>
      <p:ext uri="{BB962C8B-B14F-4D97-AF65-F5344CB8AC3E}">
        <p14:creationId xmlns:p14="http://schemas.microsoft.com/office/powerpoint/2010/main" val="1382573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17</a:t>
            </a:fld>
            <a:endParaRPr lang="en-GB" dirty="0">
              <a:solidFill>
                <a:srgbClr val="000000"/>
              </a:solidFill>
              <a:latin typeface="Arial" pitchFamily="34" charset="0"/>
            </a:endParaRPr>
          </a:p>
        </p:txBody>
      </p:sp>
    </p:spTree>
    <p:extLst>
      <p:ext uri="{BB962C8B-B14F-4D97-AF65-F5344CB8AC3E}">
        <p14:creationId xmlns:p14="http://schemas.microsoft.com/office/powerpoint/2010/main" val="791453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20</a:t>
            </a:fld>
            <a:endParaRPr lang="en-GB" sz="1200" dirty="0"/>
          </a:p>
        </p:txBody>
      </p:sp>
    </p:spTree>
    <p:extLst>
      <p:ext uri="{BB962C8B-B14F-4D97-AF65-F5344CB8AC3E}">
        <p14:creationId xmlns:p14="http://schemas.microsoft.com/office/powerpoint/2010/main" val="42839452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21</a:t>
            </a:fld>
            <a:endParaRPr lang="en-GB" dirty="0">
              <a:solidFill>
                <a:srgbClr val="000000"/>
              </a:solidFill>
              <a:latin typeface="Arial" pitchFamily="34" charset="0"/>
            </a:endParaRPr>
          </a:p>
        </p:txBody>
      </p:sp>
    </p:spTree>
    <p:extLst>
      <p:ext uri="{BB962C8B-B14F-4D97-AF65-F5344CB8AC3E}">
        <p14:creationId xmlns:p14="http://schemas.microsoft.com/office/powerpoint/2010/main" val="830414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22</a:t>
            </a:fld>
            <a:endParaRPr lang="en-GB" sz="1200" dirty="0"/>
          </a:p>
        </p:txBody>
      </p:sp>
    </p:spTree>
    <p:extLst>
      <p:ext uri="{BB962C8B-B14F-4D97-AF65-F5344CB8AC3E}">
        <p14:creationId xmlns:p14="http://schemas.microsoft.com/office/powerpoint/2010/main" val="34796405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xfrm>
            <a:off x="381000" y="685800"/>
            <a:ext cx="6096000" cy="3429000"/>
          </a:xfrm>
          <a:ln/>
        </p:spPr>
      </p:sp>
      <p:sp>
        <p:nvSpPr>
          <p:cNvPr id="98307"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98308"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E2A999F0-96A4-9A4C-93E0-4DAC8895865C}" type="slidenum">
              <a:rPr lang="en-GB"/>
              <a:pPr eaLnBrk="1" hangingPunct="1"/>
              <a:t>23</a:t>
            </a:fld>
            <a:endParaRPr lang="en-GB" dirty="0"/>
          </a:p>
        </p:txBody>
      </p:sp>
    </p:spTree>
    <p:extLst>
      <p:ext uri="{BB962C8B-B14F-4D97-AF65-F5344CB8AC3E}">
        <p14:creationId xmlns:p14="http://schemas.microsoft.com/office/powerpoint/2010/main" val="6052566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24</a:t>
            </a:fld>
            <a:endParaRPr lang="en-GB" sz="1200" dirty="0"/>
          </a:p>
        </p:txBody>
      </p:sp>
    </p:spTree>
    <p:extLst>
      <p:ext uri="{BB962C8B-B14F-4D97-AF65-F5344CB8AC3E}">
        <p14:creationId xmlns:p14="http://schemas.microsoft.com/office/powerpoint/2010/main" val="2795250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xfrm>
            <a:off x="381000" y="685800"/>
            <a:ext cx="6096000" cy="3429000"/>
          </a:xfrm>
          <a:ln/>
        </p:spPr>
      </p:sp>
      <p:sp>
        <p:nvSpPr>
          <p:cNvPr id="100355"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035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5059028C-CBAD-4541-882F-54EBBB971DD8}" type="slidenum">
              <a:rPr lang="en-GB"/>
              <a:pPr eaLnBrk="1" hangingPunct="1"/>
              <a:t>25</a:t>
            </a:fld>
            <a:endParaRPr lang="en-GB" dirty="0"/>
          </a:p>
        </p:txBody>
      </p:sp>
    </p:spTree>
    <p:extLst>
      <p:ext uri="{BB962C8B-B14F-4D97-AF65-F5344CB8AC3E}">
        <p14:creationId xmlns:p14="http://schemas.microsoft.com/office/powerpoint/2010/main" val="9266288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048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B82C6A-B660-0B49-BE27-C862F1135AFD}" type="slidenum">
              <a:rPr lang="en-GB" sz="1200"/>
              <a:pPr eaLnBrk="1" hangingPunct="1"/>
              <a:t>26</a:t>
            </a:fld>
            <a:endParaRPr lang="en-GB" sz="1200" dirty="0"/>
          </a:p>
        </p:txBody>
      </p:sp>
    </p:spTree>
    <p:extLst>
      <p:ext uri="{BB962C8B-B14F-4D97-AF65-F5344CB8AC3E}">
        <p14:creationId xmlns:p14="http://schemas.microsoft.com/office/powerpoint/2010/main" val="2331978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28</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152603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F63C04-1ABE-974A-B811-1B4E5C2E828A}" type="slidenum">
              <a:rPr lang="en-GB" sz="1200"/>
              <a:pPr eaLnBrk="1" hangingPunct="1"/>
              <a:t>30</a:t>
            </a:fld>
            <a:endParaRPr lang="en-GB" sz="1200" dirty="0"/>
          </a:p>
        </p:txBody>
      </p:sp>
    </p:spTree>
    <p:extLst>
      <p:ext uri="{BB962C8B-B14F-4D97-AF65-F5344CB8AC3E}">
        <p14:creationId xmlns:p14="http://schemas.microsoft.com/office/powerpoint/2010/main" val="25771286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31</a:t>
            </a:fld>
            <a:endParaRPr lang="en-GB" sz="1200" dirty="0"/>
          </a:p>
        </p:txBody>
      </p:sp>
    </p:spTree>
    <p:extLst>
      <p:ext uri="{BB962C8B-B14F-4D97-AF65-F5344CB8AC3E}">
        <p14:creationId xmlns:p14="http://schemas.microsoft.com/office/powerpoint/2010/main" val="34375544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5EE6303-E65E-4F49-B23D-3F5DA92565F0}" type="slidenum">
              <a:rPr lang="en-GB" sz="1200"/>
              <a:pPr eaLnBrk="1" hangingPunct="1"/>
              <a:t>32</a:t>
            </a:fld>
            <a:endParaRPr lang="en-GB" sz="1200" dirty="0"/>
          </a:p>
        </p:txBody>
      </p:sp>
    </p:spTree>
    <p:extLst>
      <p:ext uri="{BB962C8B-B14F-4D97-AF65-F5344CB8AC3E}">
        <p14:creationId xmlns:p14="http://schemas.microsoft.com/office/powerpoint/2010/main" val="3304173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a:xfrm>
            <a:off x="381000" y="685800"/>
            <a:ext cx="6096000" cy="3429000"/>
          </a:xfrm>
          <a:ln/>
        </p:spPr>
      </p:sp>
      <p:sp>
        <p:nvSpPr>
          <p:cNvPr id="1945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945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FAB0B12-2205-9346-AF03-223661414AC9}" type="slidenum">
              <a:rPr lang="en-GB" sz="1200"/>
              <a:pPr eaLnBrk="1" hangingPunct="1"/>
              <a:t>33</a:t>
            </a:fld>
            <a:endParaRPr lang="en-GB" sz="1200" dirty="0"/>
          </a:p>
        </p:txBody>
      </p:sp>
    </p:spTree>
    <p:extLst>
      <p:ext uri="{BB962C8B-B14F-4D97-AF65-F5344CB8AC3E}">
        <p14:creationId xmlns:p14="http://schemas.microsoft.com/office/powerpoint/2010/main" val="18885741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a:xfrm>
            <a:off x="381000" y="685800"/>
            <a:ext cx="6096000" cy="3429000"/>
          </a:xfrm>
          <a:ln/>
        </p:spPr>
      </p:sp>
      <p:sp>
        <p:nvSpPr>
          <p:cNvPr id="2867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867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60F6887-CF65-2540-A22F-D8E1AB4B87B0}" type="slidenum">
              <a:rPr lang="en-GB" sz="1200"/>
              <a:pPr eaLnBrk="1" hangingPunct="1"/>
              <a:t>35</a:t>
            </a:fld>
            <a:endParaRPr lang="en-GB" sz="1200" dirty="0"/>
          </a:p>
        </p:txBody>
      </p:sp>
    </p:spTree>
    <p:extLst>
      <p:ext uri="{BB962C8B-B14F-4D97-AF65-F5344CB8AC3E}">
        <p14:creationId xmlns:p14="http://schemas.microsoft.com/office/powerpoint/2010/main" val="32822169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38</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795826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a:xfrm>
            <a:off x="381000" y="685800"/>
            <a:ext cx="6096000" cy="3429000"/>
          </a:xfrm>
          <a:ln/>
        </p:spPr>
      </p:sp>
      <p:sp>
        <p:nvSpPr>
          <p:cNvPr id="276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76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1458CAF-ABA0-B243-A5D2-7F0A59BC1571}" type="slidenum">
              <a:rPr lang="en-GB" sz="1200"/>
              <a:pPr eaLnBrk="1" hangingPunct="1"/>
              <a:t>40</a:t>
            </a:fld>
            <a:endParaRPr lang="en-GB" sz="1200" dirty="0"/>
          </a:p>
        </p:txBody>
      </p:sp>
    </p:spTree>
    <p:extLst>
      <p:ext uri="{BB962C8B-B14F-4D97-AF65-F5344CB8AC3E}">
        <p14:creationId xmlns:p14="http://schemas.microsoft.com/office/powerpoint/2010/main" val="10970540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a:xfrm>
            <a:off x="381000" y="685800"/>
            <a:ext cx="6096000" cy="3429000"/>
          </a:xfrm>
          <a:ln/>
        </p:spPr>
      </p:sp>
      <p:sp>
        <p:nvSpPr>
          <p:cNvPr id="3993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3993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0600A63-3A05-BE41-8508-524D5C620FDA}" type="slidenum">
              <a:rPr lang="en-GB" sz="1200"/>
              <a:pPr eaLnBrk="1" hangingPunct="1"/>
              <a:t>44</a:t>
            </a:fld>
            <a:endParaRPr lang="en-GB" sz="1200" dirty="0"/>
          </a:p>
        </p:txBody>
      </p:sp>
    </p:spTree>
    <p:extLst>
      <p:ext uri="{BB962C8B-B14F-4D97-AF65-F5344CB8AC3E}">
        <p14:creationId xmlns:p14="http://schemas.microsoft.com/office/powerpoint/2010/main" val="28401659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46</a:t>
            </a:fld>
            <a:endParaRPr lang="en-GB" sz="1200" dirty="0">
              <a:latin typeface="GE Inspira Pitch Regular" charset="0"/>
            </a:endParaRPr>
          </a:p>
        </p:txBody>
      </p:sp>
    </p:spTree>
    <p:extLst>
      <p:ext uri="{BB962C8B-B14F-4D97-AF65-F5344CB8AC3E}">
        <p14:creationId xmlns:p14="http://schemas.microsoft.com/office/powerpoint/2010/main" val="40472718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pPr eaLnBrk="1" hangingPunct="1"/>
              <a:t>47</a:t>
            </a:fld>
            <a:endParaRPr lang="en-GB" sz="1200" dirty="0"/>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0021992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latin typeface="GE Inspira Pitch Regular" charset="0"/>
              </a:rPr>
              <a:pPr eaLnBrk="1" hangingPunct="1"/>
              <a:t>48</a:t>
            </a:fld>
            <a:endParaRPr lang="en-GB" sz="1200" dirty="0">
              <a:latin typeface="GE Inspira Pitch Regular" charset="0"/>
            </a:endParaRPr>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Tree>
    <p:extLst>
      <p:ext uri="{BB962C8B-B14F-4D97-AF65-F5344CB8AC3E}">
        <p14:creationId xmlns:p14="http://schemas.microsoft.com/office/powerpoint/2010/main" val="4101542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DBB29E-796C-0E43-9DF2-BAA8AF7BCBBF}" type="slidenum">
              <a:rPr lang="en-GB" sz="1200">
                <a:latin typeface="GE Inspira Pitch Regular" charset="0"/>
              </a:rPr>
              <a:pPr eaLnBrk="1" hangingPunct="1"/>
              <a:t>49</a:t>
            </a:fld>
            <a:endParaRPr lang="en-GB" sz="1200" dirty="0">
              <a:latin typeface="GE Inspira Pitch Regular" charset="0"/>
            </a:endParaRPr>
          </a:p>
        </p:txBody>
      </p:sp>
      <p:sp>
        <p:nvSpPr>
          <p:cNvPr id="56322" name="Rectangle 2"/>
          <p:cNvSpPr>
            <a:spLocks noGrp="1" noRot="1" noChangeAspect="1" noChangeArrowheads="1" noTextEdit="1"/>
          </p:cNvSpPr>
          <p:nvPr>
            <p:ph type="sldImg"/>
          </p:nvPr>
        </p:nvSpPr>
        <p:spPr>
          <a:xfrm>
            <a:off x="0" y="233363"/>
            <a:ext cx="6899275" cy="3881437"/>
          </a:xfrm>
          <a:ln/>
        </p:spPr>
      </p:sp>
      <p:sp>
        <p:nvSpPr>
          <p:cNvPr id="56323"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Tree>
    <p:extLst>
      <p:ext uri="{BB962C8B-B14F-4D97-AF65-F5344CB8AC3E}">
        <p14:creationId xmlns:p14="http://schemas.microsoft.com/office/powerpoint/2010/main" val="18522801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51</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82033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xfrm>
            <a:off x="-557213" y="679450"/>
            <a:ext cx="7907338" cy="4448175"/>
          </a:xfrm>
          <a:ln/>
        </p:spPr>
      </p:sp>
      <p:sp>
        <p:nvSpPr>
          <p:cNvPr id="5017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5017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E119827-CB46-D548-B02B-6E7E8EF08DAC}" type="slidenum">
              <a:rPr lang="en-GB" sz="1200"/>
              <a:pPr eaLnBrk="1" hangingPunct="1"/>
              <a:t>53</a:t>
            </a:fld>
            <a:endParaRPr lang="en-GB" sz="1200" dirty="0"/>
          </a:p>
        </p:txBody>
      </p:sp>
    </p:spTree>
    <p:extLst>
      <p:ext uri="{BB962C8B-B14F-4D97-AF65-F5344CB8AC3E}">
        <p14:creationId xmlns:p14="http://schemas.microsoft.com/office/powerpoint/2010/main" val="22477589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32E5C41-E0D0-E54E-9667-5448F1797104}" type="slidenum">
              <a:rPr lang="en-GB" sz="1200">
                <a:solidFill>
                  <a:srgbClr val="000000"/>
                </a:solidFill>
              </a:rPr>
              <a:pPr eaLnBrk="1" hangingPunct="1"/>
              <a:t>55</a:t>
            </a:fld>
            <a:endParaRPr lang="en-GB" sz="1200" dirty="0">
              <a:solidFill>
                <a:srgbClr val="000000"/>
              </a:solidFill>
            </a:endParaRPr>
          </a:p>
        </p:txBody>
      </p:sp>
      <p:sp>
        <p:nvSpPr>
          <p:cNvPr id="13314" name="Rectangle 2"/>
          <p:cNvSpPr>
            <a:spLocks noGrp="1" noRot="1" noChangeAspect="1" noChangeArrowheads="1" noTextEdit="1"/>
          </p:cNvSpPr>
          <p:nvPr>
            <p:ph type="sldImg"/>
          </p:nvPr>
        </p:nvSpPr>
        <p:spPr>
          <a:xfrm>
            <a:off x="385763" y="685800"/>
            <a:ext cx="6088062" cy="3425825"/>
          </a:xfrm>
          <a:ln/>
        </p:spPr>
      </p:sp>
      <p:sp>
        <p:nvSpPr>
          <p:cNvPr id="13315"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47086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p:cNvSpPr>
            <a:spLocks noGrp="1" noRot="1" noChangeAspect="1" noTextEdit="1"/>
          </p:cNvSpPr>
          <p:nvPr>
            <p:ph type="sldImg"/>
          </p:nvPr>
        </p:nvSpPr>
        <p:spPr>
          <a:xfrm>
            <a:off x="381000" y="685800"/>
            <a:ext cx="6096000" cy="3429000"/>
          </a:xfrm>
          <a:ln/>
        </p:spPr>
      </p:sp>
      <p:sp>
        <p:nvSpPr>
          <p:cNvPr id="133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33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21944A4-5D73-BE45-BC16-7364D9AA6A1C}" type="slidenum">
              <a:rPr lang="en-GB" sz="1200"/>
              <a:pPr eaLnBrk="1" hangingPunct="1"/>
              <a:t>56</a:t>
            </a:fld>
            <a:endParaRPr lang="en-GB" sz="1200" dirty="0"/>
          </a:p>
        </p:txBody>
      </p:sp>
    </p:spTree>
    <p:extLst>
      <p:ext uri="{BB962C8B-B14F-4D97-AF65-F5344CB8AC3E}">
        <p14:creationId xmlns:p14="http://schemas.microsoft.com/office/powerpoint/2010/main" val="23899159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3AA1F0B-0148-3947-B226-0420EC1924AE}" type="slidenum">
              <a:rPr lang="en-GB" sz="1200"/>
              <a:pPr eaLnBrk="1" hangingPunct="1"/>
              <a:t>58</a:t>
            </a:fld>
            <a:endParaRPr lang="en-GB" sz="1200" dirty="0"/>
          </a:p>
        </p:txBody>
      </p:sp>
    </p:spTree>
    <p:extLst>
      <p:ext uri="{BB962C8B-B14F-4D97-AF65-F5344CB8AC3E}">
        <p14:creationId xmlns:p14="http://schemas.microsoft.com/office/powerpoint/2010/main" val="15531446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21FB3E6-46C6-5C4E-992C-4C9CE5C007CA}" type="slidenum">
              <a:rPr lang="en-GB" sz="1200"/>
              <a:pPr eaLnBrk="1" hangingPunct="1"/>
              <a:t>59</a:t>
            </a:fld>
            <a:endParaRPr lang="en-GB" sz="1200" dirty="0"/>
          </a:p>
        </p:txBody>
      </p:sp>
      <p:sp>
        <p:nvSpPr>
          <p:cNvPr id="13314" name="Rectangle 2"/>
          <p:cNvSpPr>
            <a:spLocks noGrp="1" noRot="1" noChangeAspect="1" noChangeArrowheads="1" noTextEdit="1"/>
          </p:cNvSpPr>
          <p:nvPr>
            <p:ph type="sldImg"/>
          </p:nvPr>
        </p:nvSpPr>
        <p:spPr>
          <a:xfrm>
            <a:off x="384175" y="685800"/>
            <a:ext cx="6092825" cy="3427413"/>
          </a:xfrm>
          <a:ln/>
        </p:spPr>
      </p:sp>
      <p:sp>
        <p:nvSpPr>
          <p:cNvPr id="13315"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809" tIns="45904" rIns="91809" bIns="45904"/>
          <a:lstStyle/>
          <a:p>
            <a:pPr eaLnBrk="1" hangingPunct="1"/>
            <a:r>
              <a:rPr lang="en-GB" dirty="0"/>
              <a:t>This slide shows the second stage of QFD 1 translating the customer requirements into technical requirements that are measurable. In other words HOW we intend to satisfy WHAT the customer requires.</a:t>
            </a:r>
          </a:p>
          <a:p>
            <a:pPr eaLnBrk="1" hangingPunct="1"/>
            <a:endParaRPr lang="en-GB" dirty="0"/>
          </a:p>
          <a:p>
            <a:pPr eaLnBrk="1" hangingPunct="1"/>
            <a:r>
              <a:rPr lang="en-GB" dirty="0"/>
              <a:t>The process is to consider each customer </a:t>
            </a:r>
            <a:r>
              <a:rPr lang="ja-JP" altLang="en-GB"/>
              <a:t>“</a:t>
            </a:r>
            <a:r>
              <a:rPr lang="en-GB" altLang="ja-JP" dirty="0"/>
              <a:t>what</a:t>
            </a:r>
            <a:r>
              <a:rPr lang="ja-JP" altLang="en-GB"/>
              <a:t>”</a:t>
            </a:r>
            <a:r>
              <a:rPr lang="en-GB" altLang="ja-JP" dirty="0"/>
              <a:t> in turn and translate this into technical requirements. These technical requirements should not specify solutions but remain general. Typically this is done by consideration of the functionality or features. </a:t>
            </a:r>
          </a:p>
          <a:p>
            <a:pPr eaLnBrk="1" hangingPunct="1"/>
            <a:endParaRPr lang="en-GB" dirty="0"/>
          </a:p>
          <a:p>
            <a:pPr eaLnBrk="1" hangingPunct="1"/>
            <a:r>
              <a:rPr lang="en-GB" dirty="0"/>
              <a:t>A key point to note here that some of the technical translations may well come from the customer requirement. This is very typical in defence products because the customer has set ideas about what they require. </a:t>
            </a:r>
          </a:p>
        </p:txBody>
      </p:sp>
    </p:spTree>
    <p:extLst>
      <p:ext uri="{BB962C8B-B14F-4D97-AF65-F5344CB8AC3E}">
        <p14:creationId xmlns:p14="http://schemas.microsoft.com/office/powerpoint/2010/main" val="34974892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5699644-2EB1-1F4F-8F94-57350D54377C}" type="slidenum">
              <a:rPr lang="en-GB" sz="1200"/>
              <a:pPr eaLnBrk="1" hangingPunct="1"/>
              <a:t>60</a:t>
            </a:fld>
            <a:endParaRPr lang="en-GB" sz="1200" dirty="0"/>
          </a:p>
        </p:txBody>
      </p:sp>
    </p:spTree>
    <p:extLst>
      <p:ext uri="{BB962C8B-B14F-4D97-AF65-F5344CB8AC3E}">
        <p14:creationId xmlns:p14="http://schemas.microsoft.com/office/powerpoint/2010/main" val="18589335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47D25707-C1A7-2749-8AF9-7A3C8D1E2257}" type="slidenum">
              <a:rPr lang="en-GB"/>
              <a:pPr eaLnBrk="1" hangingPunct="1"/>
              <a:t>62</a:t>
            </a:fld>
            <a:endParaRPr lang="en-GB" dirty="0"/>
          </a:p>
        </p:txBody>
      </p:sp>
      <p:sp>
        <p:nvSpPr>
          <p:cNvPr id="175107" name="Rectangle 2"/>
          <p:cNvSpPr>
            <a:spLocks noGrp="1" noRot="1" noChangeAspect="1" noChangeArrowheads="1" noTextEdit="1"/>
          </p:cNvSpPr>
          <p:nvPr>
            <p:ph type="sldImg"/>
          </p:nvPr>
        </p:nvSpPr>
        <p:spPr>
          <a:xfrm>
            <a:off x="382588" y="685800"/>
            <a:ext cx="6096000" cy="3429000"/>
          </a:xfrm>
          <a:ln/>
        </p:spPr>
      </p:sp>
      <p:sp>
        <p:nvSpPr>
          <p:cNvPr id="175108"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6049337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096D144-793A-DB4F-A2EA-02385696CEF6}" type="slidenum">
              <a:rPr lang="en-GB" sz="1200"/>
              <a:pPr eaLnBrk="1" hangingPunct="1"/>
              <a:t>64</a:t>
            </a:fld>
            <a:endParaRPr lang="en-GB" sz="1200" dirty="0"/>
          </a:p>
        </p:txBody>
      </p:sp>
    </p:spTree>
    <p:extLst>
      <p:ext uri="{BB962C8B-B14F-4D97-AF65-F5344CB8AC3E}">
        <p14:creationId xmlns:p14="http://schemas.microsoft.com/office/powerpoint/2010/main" val="25111050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xfrm>
            <a:off x="381000" y="685800"/>
            <a:ext cx="6096000" cy="3429000"/>
          </a:xfrm>
          <a:ln/>
        </p:spPr>
      </p:sp>
      <p:sp>
        <p:nvSpPr>
          <p:cNvPr id="2253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2253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28AB052-F8DF-5E44-8F1C-23FED7DE21B2}" type="slidenum">
              <a:rPr lang="en-GB" sz="1200"/>
              <a:pPr eaLnBrk="1" hangingPunct="1"/>
              <a:t>65</a:t>
            </a:fld>
            <a:endParaRPr lang="en-GB" sz="1200"/>
          </a:p>
        </p:txBody>
      </p:sp>
    </p:spTree>
    <p:extLst>
      <p:ext uri="{BB962C8B-B14F-4D97-AF65-F5344CB8AC3E}">
        <p14:creationId xmlns:p14="http://schemas.microsoft.com/office/powerpoint/2010/main" val="16462591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xfrm>
            <a:off x="381000" y="685800"/>
            <a:ext cx="6096000" cy="3429000"/>
          </a:xfrm>
          <a:ln/>
        </p:spPr>
      </p:sp>
      <p:sp>
        <p:nvSpPr>
          <p:cNvPr id="337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337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FC99071-4A0B-4347-8793-F88DB6387CAF}" type="slidenum">
              <a:rPr lang="en-GB" sz="1200"/>
              <a:pPr eaLnBrk="1" hangingPunct="1"/>
              <a:t>70</a:t>
            </a:fld>
            <a:endParaRPr lang="en-GB" sz="1200"/>
          </a:p>
        </p:txBody>
      </p:sp>
    </p:spTree>
    <p:extLst>
      <p:ext uri="{BB962C8B-B14F-4D97-AF65-F5344CB8AC3E}">
        <p14:creationId xmlns:p14="http://schemas.microsoft.com/office/powerpoint/2010/main" val="18969208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71</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1693422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381000" y="685800"/>
            <a:ext cx="6096000" cy="3429000"/>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73</a:t>
            </a:fld>
            <a:endParaRPr lang="en-GB" sz="1200" dirty="0"/>
          </a:p>
        </p:txBody>
      </p:sp>
    </p:spTree>
    <p:extLst>
      <p:ext uri="{BB962C8B-B14F-4D97-AF65-F5344CB8AC3E}">
        <p14:creationId xmlns:p14="http://schemas.microsoft.com/office/powerpoint/2010/main" val="103212877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84</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3787379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86</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61179982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9E6FF976-6FDE-B444-A91F-A21F75662D7E}" type="slidenum">
              <a:rPr lang="en-GB"/>
              <a:pPr eaLnBrk="1" hangingPunct="1"/>
              <a:t>87</a:t>
            </a:fld>
            <a:endParaRPr lang="en-GB" dirty="0"/>
          </a:p>
        </p:txBody>
      </p:sp>
      <p:sp>
        <p:nvSpPr>
          <p:cNvPr id="177155" name="Rectangle 2"/>
          <p:cNvSpPr>
            <a:spLocks noGrp="1" noRot="1" noChangeAspect="1" noChangeArrowheads="1" noTextEdit="1"/>
          </p:cNvSpPr>
          <p:nvPr>
            <p:ph type="sldImg"/>
          </p:nvPr>
        </p:nvSpPr>
        <p:spPr>
          <a:xfrm>
            <a:off x="393700" y="692150"/>
            <a:ext cx="6091238" cy="3427413"/>
          </a:xfrm>
          <a:ln/>
        </p:spPr>
      </p:sp>
      <p:sp>
        <p:nvSpPr>
          <p:cNvPr id="177156"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1405595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3883D97-A335-1343-9E91-A8D01AF2B516}" type="slidenum">
              <a:rPr lang="en-GB"/>
              <a:pPr eaLnBrk="1" hangingPunct="1"/>
              <a:t>88</a:t>
            </a:fld>
            <a:endParaRPr lang="en-GB" dirty="0"/>
          </a:p>
        </p:txBody>
      </p:sp>
      <p:sp>
        <p:nvSpPr>
          <p:cNvPr id="178179" name="Rectangle 2"/>
          <p:cNvSpPr>
            <a:spLocks noGrp="1" noRot="1" noChangeAspect="1" noChangeArrowheads="1" noTextEdit="1"/>
          </p:cNvSpPr>
          <p:nvPr>
            <p:ph type="sldImg"/>
          </p:nvPr>
        </p:nvSpPr>
        <p:spPr>
          <a:xfrm>
            <a:off x="393700" y="692150"/>
            <a:ext cx="6091238" cy="3427413"/>
          </a:xfrm>
          <a:ln/>
        </p:spPr>
      </p:sp>
      <p:sp>
        <p:nvSpPr>
          <p:cNvPr id="178180"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73721218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F1399D-5862-E742-85C3-04C9B6DAC967}" type="slidenum">
              <a:rPr lang="en-GB" sz="1200"/>
              <a:pPr eaLnBrk="1" hangingPunct="1"/>
              <a:t>89</a:t>
            </a:fld>
            <a:endParaRPr lang="en-GB" sz="1200" dirty="0"/>
          </a:p>
        </p:txBody>
      </p:sp>
      <p:sp>
        <p:nvSpPr>
          <p:cNvPr id="22530" name="Rectangle 2"/>
          <p:cNvSpPr>
            <a:spLocks noGrp="1" noRot="1" noChangeAspect="1" noChangeArrowheads="1" noTextEdit="1"/>
          </p:cNvSpPr>
          <p:nvPr>
            <p:ph type="sldImg"/>
          </p:nvPr>
        </p:nvSpPr>
        <p:spPr>
          <a:xfrm>
            <a:off x="393700" y="692150"/>
            <a:ext cx="6091238" cy="3427413"/>
          </a:xfrm>
          <a:ln/>
        </p:spPr>
      </p:sp>
      <p:sp>
        <p:nvSpPr>
          <p:cNvPr id="22531" name="Rectangle 3"/>
          <p:cNvSpPr>
            <a:spLocks noGrp="1" noChangeArrowheads="1"/>
          </p:cNvSpPr>
          <p:nvPr>
            <p:ph type="body" idx="1"/>
          </p:nvPr>
        </p:nvSpPr>
        <p:spPr>
          <a:xfrm>
            <a:off x="735013" y="4346575"/>
            <a:ext cx="5507037" cy="33274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4019811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0B0FDF1-F04F-BB45-BCC5-78AAAD6A83B2}" type="slidenum">
              <a:rPr lang="en-GB"/>
              <a:pPr eaLnBrk="1" hangingPunct="1"/>
              <a:t>90</a:t>
            </a:fld>
            <a:endParaRPr lang="en-GB" dirty="0"/>
          </a:p>
        </p:txBody>
      </p:sp>
      <p:sp>
        <p:nvSpPr>
          <p:cNvPr id="179203" name="Rectangle 2"/>
          <p:cNvSpPr>
            <a:spLocks noGrp="1" noRot="1" noChangeAspect="1" noChangeArrowheads="1" noTextEdit="1"/>
          </p:cNvSpPr>
          <p:nvPr>
            <p:ph type="sldImg"/>
          </p:nvPr>
        </p:nvSpPr>
        <p:spPr>
          <a:xfrm>
            <a:off x="-82550" y="157163"/>
            <a:ext cx="7035800" cy="3957637"/>
          </a:xfrm>
          <a:ln/>
        </p:spPr>
      </p:sp>
      <p:sp>
        <p:nvSpPr>
          <p:cNvPr id="179204" name="Rectangle 3"/>
          <p:cNvSpPr>
            <a:spLocks noGrp="1" noChangeArrowheads="1"/>
          </p:cNvSpPr>
          <p:nvPr>
            <p:ph type="body" idx="1"/>
          </p:nvPr>
        </p:nvSpPr>
        <p:spPr>
          <a:xfrm>
            <a:off x="365125" y="4343400"/>
            <a:ext cx="6238875" cy="41148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0500" indent="-190500" eaLnBrk="1" hangingPunct="1"/>
            <a:endParaRPr lang="en-US" dirty="0"/>
          </a:p>
        </p:txBody>
      </p:sp>
    </p:spTree>
    <p:extLst>
      <p:ext uri="{BB962C8B-B14F-4D97-AF65-F5344CB8AC3E}">
        <p14:creationId xmlns:p14="http://schemas.microsoft.com/office/powerpoint/2010/main" val="30474835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2CCBC3B-A785-1A49-BE1A-3184435EFB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D0A8B4-5582-8D4D-8CB9-5A7E2F59D2BB}" type="slidenum">
              <a:rPr lang="en-GB" altLang="en-US"/>
              <a:pPr eaLnBrk="1" hangingPunct="1"/>
              <a:t>93</a:t>
            </a:fld>
            <a:endParaRPr lang="en-GB" altLang="en-US" dirty="0"/>
          </a:p>
        </p:txBody>
      </p:sp>
      <p:sp>
        <p:nvSpPr>
          <p:cNvPr id="41987" name="Rectangle 2">
            <a:extLst>
              <a:ext uri="{FF2B5EF4-FFF2-40B4-BE49-F238E27FC236}">
                <a16:creationId xmlns:a16="http://schemas.microsoft.com/office/drawing/2014/main" id="{4CEE363F-DF10-A545-947F-32C2BD2BC2D5}"/>
              </a:ext>
            </a:extLst>
          </p:cNvPr>
          <p:cNvSpPr>
            <a:spLocks noGrp="1" noRot="1" noChangeAspect="1" noChangeArrowheads="1" noTextEdit="1"/>
          </p:cNvSpPr>
          <p:nvPr>
            <p:ph type="sldImg"/>
          </p:nvPr>
        </p:nvSpPr>
        <p:spPr>
          <a:xfrm>
            <a:off x="-82550" y="157163"/>
            <a:ext cx="7035800" cy="3957637"/>
          </a:xfrm>
          <a:ln/>
        </p:spPr>
      </p:sp>
      <p:sp>
        <p:nvSpPr>
          <p:cNvPr id="41988" name="Rectangle 3">
            <a:extLst>
              <a:ext uri="{FF2B5EF4-FFF2-40B4-BE49-F238E27FC236}">
                <a16:creationId xmlns:a16="http://schemas.microsoft.com/office/drawing/2014/main" id="{11EB7674-C89D-394D-8D5D-3D6782C2E3B0}"/>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Tree>
    <p:extLst>
      <p:ext uri="{BB962C8B-B14F-4D97-AF65-F5344CB8AC3E}">
        <p14:creationId xmlns:p14="http://schemas.microsoft.com/office/powerpoint/2010/main" val="348758690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381000" y="685800"/>
            <a:ext cx="6096000" cy="3429000"/>
          </a:xfrm>
          <a:ln/>
        </p:spPr>
      </p:sp>
      <p:sp>
        <p:nvSpPr>
          <p:cNvPr id="180227"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80228"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20D4E02-7AA0-0144-B8FC-64EE48E228C6}" type="slidenum">
              <a:rPr lang="en-GB"/>
              <a:pPr eaLnBrk="1" hangingPunct="1"/>
              <a:t>95</a:t>
            </a:fld>
            <a:endParaRPr lang="en-GB" dirty="0"/>
          </a:p>
        </p:txBody>
      </p:sp>
    </p:spTree>
    <p:extLst>
      <p:ext uri="{BB962C8B-B14F-4D97-AF65-F5344CB8AC3E}">
        <p14:creationId xmlns:p14="http://schemas.microsoft.com/office/powerpoint/2010/main" val="93155601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0343CD-86DF-EC4C-836E-DBF4A0D5CD46}" type="slidenum">
              <a:rPr lang="en-GB" sz="1200"/>
              <a:pPr eaLnBrk="1" hangingPunct="1"/>
              <a:t>97</a:t>
            </a:fld>
            <a:endParaRPr lang="en-GB" sz="1200" dirty="0"/>
          </a:p>
        </p:txBody>
      </p:sp>
      <p:sp>
        <p:nvSpPr>
          <p:cNvPr id="34818"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0789" tIns="44597" rIns="90789" bIns="44597"/>
          <a:lstStyle/>
          <a:p>
            <a:pPr marL="190500" indent="-190500"/>
            <a:endParaRPr lang="en-US" b="1" dirty="0"/>
          </a:p>
        </p:txBody>
      </p:sp>
      <p:sp>
        <p:nvSpPr>
          <p:cNvPr id="34819"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131056454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5CEC75-F8F7-DC4B-8212-B7EEA32EBB24}" type="slidenum">
              <a:rPr lang="en-GB" sz="1200"/>
              <a:pPr eaLnBrk="1" hangingPunct="1"/>
              <a:t>98</a:t>
            </a:fld>
            <a:endParaRPr lang="en-GB" sz="1200" dirty="0"/>
          </a:p>
        </p:txBody>
      </p:sp>
      <p:sp>
        <p:nvSpPr>
          <p:cNvPr id="36866"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0789" tIns="44597" rIns="90789" bIns="44597"/>
          <a:lstStyle/>
          <a:p>
            <a:pPr marL="190500" indent="-190500"/>
            <a:endParaRPr lang="en-US" dirty="0"/>
          </a:p>
        </p:txBody>
      </p:sp>
      <p:sp>
        <p:nvSpPr>
          <p:cNvPr id="36867"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247693744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8148827-11D3-234E-9EB9-FF9981E32E0B}" type="slidenum">
              <a:rPr lang="en-GB" sz="1200"/>
              <a:pPr eaLnBrk="1" hangingPunct="1"/>
              <a:t>99</a:t>
            </a:fld>
            <a:endParaRPr lang="en-GB" sz="1200" dirty="0"/>
          </a:p>
        </p:txBody>
      </p:sp>
      <p:sp>
        <p:nvSpPr>
          <p:cNvPr id="38914"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0789" tIns="44597" rIns="90789" bIns="44597"/>
          <a:lstStyle/>
          <a:p>
            <a:pPr marL="190500" indent="-190500"/>
            <a:endParaRPr lang="en-US" dirty="0"/>
          </a:p>
        </p:txBody>
      </p:sp>
      <p:sp>
        <p:nvSpPr>
          <p:cNvPr id="38915"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8367104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AFFF103-A37F-0945-B618-AE993A22836E}" type="slidenum">
              <a:rPr lang="en-GB" sz="1200"/>
              <a:pPr eaLnBrk="1" hangingPunct="1"/>
              <a:t>100</a:t>
            </a:fld>
            <a:endParaRPr lang="en-GB" sz="1200" dirty="0"/>
          </a:p>
        </p:txBody>
      </p:sp>
      <p:sp>
        <p:nvSpPr>
          <p:cNvPr id="40962" name="Rectangle 2"/>
          <p:cNvSpPr>
            <a:spLocks noGrp="1" noRot="1" noChangeAspect="1" noChangeArrowheads="1" noTextEdit="1"/>
          </p:cNvSpPr>
          <p:nvPr>
            <p:ph type="sldImg"/>
          </p:nvPr>
        </p:nvSpPr>
        <p:spPr>
          <a:xfrm>
            <a:off x="-82550" y="157163"/>
            <a:ext cx="7035800" cy="3957637"/>
          </a:xfrm>
          <a:ln/>
        </p:spPr>
      </p:sp>
      <p:sp>
        <p:nvSpPr>
          <p:cNvPr id="40963"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56696962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71B042C-EFFC-FB48-AEC8-D1336D75D44E}" type="slidenum">
              <a:rPr lang="en-GB" sz="1200"/>
              <a:pPr eaLnBrk="1" hangingPunct="1"/>
              <a:t>101</a:t>
            </a:fld>
            <a:endParaRPr lang="en-GB" sz="1200" dirty="0"/>
          </a:p>
        </p:txBody>
      </p:sp>
      <p:sp>
        <p:nvSpPr>
          <p:cNvPr id="43010" name="Rectangle 2"/>
          <p:cNvSpPr>
            <a:spLocks noGrp="1" noRot="1" noChangeAspect="1" noChangeArrowheads="1" noTextEdit="1"/>
          </p:cNvSpPr>
          <p:nvPr>
            <p:ph type="sldImg"/>
          </p:nvPr>
        </p:nvSpPr>
        <p:spPr>
          <a:xfrm>
            <a:off x="-82550" y="157163"/>
            <a:ext cx="7035800" cy="3957637"/>
          </a:xfrm>
          <a:ln/>
        </p:spPr>
      </p:sp>
      <p:sp>
        <p:nvSpPr>
          <p:cNvPr id="4301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extLst>
      <p:ext uri="{BB962C8B-B14F-4D97-AF65-F5344CB8AC3E}">
        <p14:creationId xmlns:p14="http://schemas.microsoft.com/office/powerpoint/2010/main" val="229716130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E0EFC79C-BA05-B948-ACFC-024C7666ED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27BE534-3C0E-084D-8B00-E880D1133CCF}" type="slidenum">
              <a:rPr lang="en-US" altLang="en-US"/>
              <a:pPr>
                <a:spcBef>
                  <a:spcPct val="0"/>
                </a:spcBef>
              </a:pPr>
              <a:t>103</a:t>
            </a:fld>
            <a:endParaRPr lang="en-US" altLang="en-US" dirty="0"/>
          </a:p>
        </p:txBody>
      </p:sp>
      <p:sp>
        <p:nvSpPr>
          <p:cNvPr id="37890" name="Rectangle 2">
            <a:extLst>
              <a:ext uri="{FF2B5EF4-FFF2-40B4-BE49-F238E27FC236}">
                <a16:creationId xmlns:a16="http://schemas.microsoft.com/office/drawing/2014/main" id="{843AF682-5D81-414D-8499-CA041E954C56}"/>
              </a:ext>
            </a:extLst>
          </p:cNvPr>
          <p:cNvSpPr>
            <a:spLocks noGrp="1" noRot="1" noChangeAspect="1" noChangeArrowheads="1" noTextEdit="1"/>
          </p:cNvSpPr>
          <p:nvPr>
            <p:ph type="sldImg"/>
          </p:nvPr>
        </p:nvSpPr>
        <p:spPr>
          <a:xfrm>
            <a:off x="-82550" y="157163"/>
            <a:ext cx="7035800" cy="3957637"/>
          </a:xfrm>
          <a:ln/>
        </p:spPr>
      </p:sp>
      <p:sp>
        <p:nvSpPr>
          <p:cNvPr id="37891" name="Rectangle 3">
            <a:extLst>
              <a:ext uri="{FF2B5EF4-FFF2-40B4-BE49-F238E27FC236}">
                <a16:creationId xmlns:a16="http://schemas.microsoft.com/office/drawing/2014/main" id="{EBADB4DE-48BE-0045-BCF9-402FC529F405}"/>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ea typeface="ＭＳ Ｐゴシック" panose="020B0600070205080204" pitchFamily="34" charset="-128"/>
              </a:rPr>
              <a:t>Type A: corrosion, leading to changes in dimensions and/or specific material properties</a:t>
            </a:r>
          </a:p>
          <a:p>
            <a:pPr eaLnBrk="1" hangingPunct="1"/>
            <a:r>
              <a:rPr lang="en-GB" altLang="en-US" dirty="0">
                <a:latin typeface="Arial" panose="020B0604020202020204" pitchFamily="34" charset="0"/>
                <a:ea typeface="ＭＳ Ｐゴシック" panose="020B0600070205080204" pitchFamily="34" charset="-128"/>
              </a:rPr>
              <a:t>Type B: angle of incident air in gas turbine compressor; variation in this will influence the output characteristics of the blades, whilst not changing any design parameters directly. </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5090205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108</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34862837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9D7C410F-9EAE-CF4C-A91D-9180832B742D}" type="slidenum">
              <a:rPr lang="en-GB" altLang="en-US"/>
              <a:pPr>
                <a:spcBef>
                  <a:spcPct val="0"/>
                </a:spcBef>
              </a:pPr>
              <a:t>112</a:t>
            </a:fld>
            <a:endParaRPr lang="en-GB" altLang="en-US" dirty="0"/>
          </a:p>
        </p:txBody>
      </p:sp>
      <p:sp>
        <p:nvSpPr>
          <p:cNvPr id="48130" name="Rectangle 2"/>
          <p:cNvSpPr>
            <a:spLocks noGrp="1" noRot="1" noChangeAspect="1" noChangeArrowheads="1" noTextEdit="1"/>
          </p:cNvSpPr>
          <p:nvPr>
            <p:ph type="sldImg"/>
          </p:nvPr>
        </p:nvSpPr>
        <p:spPr>
          <a:xfrm>
            <a:off x="-82550" y="157163"/>
            <a:ext cx="7035800" cy="3957637"/>
          </a:xfrm>
          <a:ln/>
        </p:spPr>
      </p:sp>
      <p:sp>
        <p:nvSpPr>
          <p:cNvPr id="4813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dirty="0">
              <a:ea typeface="ＭＳ Ｐゴシック" charset="-128"/>
            </a:endParaRPr>
          </a:p>
        </p:txBody>
      </p:sp>
    </p:spTree>
    <p:extLst>
      <p:ext uri="{BB962C8B-B14F-4D97-AF65-F5344CB8AC3E}">
        <p14:creationId xmlns:p14="http://schemas.microsoft.com/office/powerpoint/2010/main" val="37392204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37F6771-E745-AC4D-A138-6547E38499B8}" type="slidenum">
              <a:rPr lang="en-GB" altLang="en-US"/>
              <a:pPr>
                <a:spcBef>
                  <a:spcPct val="0"/>
                </a:spcBef>
              </a:pPr>
              <a:t>113</a:t>
            </a:fld>
            <a:endParaRPr lang="en-GB" altLang="en-US" dirty="0"/>
          </a:p>
        </p:txBody>
      </p:sp>
      <p:sp>
        <p:nvSpPr>
          <p:cNvPr id="50178" name="Rectangle 2"/>
          <p:cNvSpPr>
            <a:spLocks noGrp="1" noRot="1" noChangeAspect="1" noChangeArrowheads="1" noTextEdit="1"/>
          </p:cNvSpPr>
          <p:nvPr>
            <p:ph type="sldImg"/>
          </p:nvPr>
        </p:nvSpPr>
        <p:spPr>
          <a:xfrm>
            <a:off x="-82550" y="157163"/>
            <a:ext cx="7035800" cy="3957637"/>
          </a:xfrm>
          <a:ln/>
        </p:spPr>
      </p:sp>
      <p:sp>
        <p:nvSpPr>
          <p:cNvPr id="50179"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The primary output is the one we</a:t>
            </a:r>
            <a:r>
              <a:rPr lang="ja-JP" altLang="en-GB">
                <a:ea typeface="ＭＳ Ｐゴシック" charset="-128"/>
              </a:rPr>
              <a:t>’</a:t>
            </a:r>
            <a:r>
              <a:rPr lang="en-GB" altLang="ja-JP" dirty="0">
                <a:ea typeface="ＭＳ Ｐゴシック" charset="-128"/>
              </a:rPr>
              <a:t>re trying to optimise (e.g. stress/life)</a:t>
            </a:r>
          </a:p>
          <a:p>
            <a:r>
              <a:rPr lang="en-GB" altLang="en-US" dirty="0">
                <a:ea typeface="ＭＳ Ｐゴシック" charset="-128"/>
              </a:rPr>
              <a:t>The secondary outputs are then the constraints (e.g. cost, mass)</a:t>
            </a:r>
            <a:endParaRPr lang="en-US" altLang="en-US" dirty="0">
              <a:ea typeface="ＭＳ Ｐゴシック" charset="-128"/>
            </a:endParaRPr>
          </a:p>
        </p:txBody>
      </p:sp>
    </p:spTree>
    <p:extLst>
      <p:ext uri="{BB962C8B-B14F-4D97-AF65-F5344CB8AC3E}">
        <p14:creationId xmlns:p14="http://schemas.microsoft.com/office/powerpoint/2010/main" val="4322356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115</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5807393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40BC4FA-7511-FA4B-9D20-40A1055DA8E8}" type="slidenum">
              <a:rPr lang="en-GB" altLang="en-US"/>
              <a:pPr>
                <a:spcBef>
                  <a:spcPct val="0"/>
                </a:spcBef>
              </a:pPr>
              <a:t>116</a:t>
            </a:fld>
            <a:endParaRPr lang="en-GB" altLang="en-US" dirty="0"/>
          </a:p>
        </p:txBody>
      </p:sp>
      <p:sp>
        <p:nvSpPr>
          <p:cNvPr id="53250" name="Rectangle 2"/>
          <p:cNvSpPr>
            <a:spLocks noGrp="1" noRot="1" noChangeAspect="1" noChangeArrowheads="1" noTextEdit="1"/>
          </p:cNvSpPr>
          <p:nvPr>
            <p:ph type="sldImg"/>
          </p:nvPr>
        </p:nvSpPr>
        <p:spPr>
          <a:xfrm>
            <a:off x="-82550" y="157163"/>
            <a:ext cx="7035800" cy="3957637"/>
          </a:xfrm>
          <a:ln/>
        </p:spPr>
      </p:sp>
      <p:sp>
        <p:nvSpPr>
          <p:cNvPr id="5325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e.g. variation in mass of the car could be expected to be relatively large, so it</a:t>
            </a:r>
            <a:r>
              <a:rPr lang="ja-JP" altLang="en-GB">
                <a:ea typeface="ＭＳ Ｐゴシック" charset="-128"/>
              </a:rPr>
              <a:t>’</a:t>
            </a:r>
            <a:r>
              <a:rPr lang="en-GB" altLang="ja-JP" dirty="0">
                <a:ea typeface="ＭＳ Ｐゴシック" charset="-128"/>
              </a:rPr>
              <a:t>s anticipated impact on the stopping distance could be at least moderate.</a:t>
            </a:r>
          </a:p>
          <a:p>
            <a:r>
              <a:rPr lang="en-GB" altLang="en-US" dirty="0">
                <a:ea typeface="ＭＳ Ｐゴシック" charset="-128"/>
              </a:rPr>
              <a:t>variation in vehicle speed, although it has a strong influence on the stopping distance if it changes a lot, is likely to fluctuate only a little around its set value (e.g. 40mph +/-2), so it</a:t>
            </a:r>
            <a:r>
              <a:rPr lang="ja-JP" altLang="en-GB">
                <a:ea typeface="ＭＳ Ｐゴシック" charset="-128"/>
              </a:rPr>
              <a:t>’</a:t>
            </a:r>
            <a:r>
              <a:rPr lang="en-GB" altLang="ja-JP" dirty="0">
                <a:ea typeface="ＭＳ Ｐゴシック" charset="-128"/>
              </a:rPr>
              <a:t>s impact will be low, relative to variation in other noise factors.</a:t>
            </a:r>
            <a:br>
              <a:rPr lang="en-GB" altLang="ja-JP" dirty="0">
                <a:ea typeface="ＭＳ Ｐゴシック" charset="-128"/>
              </a:rPr>
            </a:br>
            <a:r>
              <a:rPr lang="en-GB" altLang="ja-JP" dirty="0">
                <a:ea typeface="ＭＳ Ｐゴシック" charset="-128"/>
              </a:rPr>
              <a:t>Some cars have cruise control, for example, which virtually eliminates this source of variation.</a:t>
            </a:r>
          </a:p>
          <a:p>
            <a:r>
              <a:rPr lang="en-GB" altLang="en-US" dirty="0">
                <a:ea typeface="ＭＳ Ｐゴシック" charset="-128"/>
              </a:rPr>
              <a:t>Road conditions have a wide and uncontrollable variation, and could have a significant impact on stopping distance.</a:t>
            </a:r>
            <a:endParaRPr lang="en-US" altLang="en-US" dirty="0">
              <a:ea typeface="ＭＳ Ｐゴシック" charset="-128"/>
            </a:endParaRPr>
          </a:p>
        </p:txBody>
      </p:sp>
    </p:spTree>
    <p:extLst>
      <p:ext uri="{BB962C8B-B14F-4D97-AF65-F5344CB8AC3E}">
        <p14:creationId xmlns:p14="http://schemas.microsoft.com/office/powerpoint/2010/main" val="361981210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118</a:t>
            </a:fld>
            <a:endParaRPr lang="en-GB" dirty="0"/>
          </a:p>
        </p:txBody>
      </p:sp>
    </p:spTree>
    <p:extLst>
      <p:ext uri="{BB962C8B-B14F-4D97-AF65-F5344CB8AC3E}">
        <p14:creationId xmlns:p14="http://schemas.microsoft.com/office/powerpoint/2010/main" val="329389924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119</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40508808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36FD5CF-D97B-594E-AC92-A3A2FABC3DA6}"/>
              </a:ext>
            </a:extLst>
          </p:cNvPr>
          <p:cNvSpPr>
            <a:spLocks noGrp="1" noRot="1" noChangeAspect="1" noTextEdit="1"/>
          </p:cNvSpPr>
          <p:nvPr>
            <p:ph type="sldImg"/>
          </p:nvPr>
        </p:nvSpPr>
        <p:spPr>
          <a:xfrm>
            <a:off x="-557213" y="679450"/>
            <a:ext cx="7907338" cy="4448175"/>
          </a:xfrm>
          <a:ln/>
        </p:spPr>
      </p:sp>
      <p:sp>
        <p:nvSpPr>
          <p:cNvPr id="58371" name="Notes Placeholder 2">
            <a:extLst>
              <a:ext uri="{FF2B5EF4-FFF2-40B4-BE49-F238E27FC236}">
                <a16:creationId xmlns:a16="http://schemas.microsoft.com/office/drawing/2014/main" id="{79D28B24-1CF9-134E-B815-35AF15A997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FE266BE5-8EBD-684D-8603-75A496B43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054981-6D97-8A4B-A618-D99A57AB3962}" type="slidenum">
              <a:rPr lang="en-GB" altLang="en-US"/>
              <a:pPr eaLnBrk="1" hangingPunct="1"/>
              <a:t>122</a:t>
            </a:fld>
            <a:endParaRPr lang="en-GB" altLang="en-US" dirty="0"/>
          </a:p>
        </p:txBody>
      </p:sp>
    </p:spTree>
    <p:extLst>
      <p:ext uri="{BB962C8B-B14F-4D97-AF65-F5344CB8AC3E}">
        <p14:creationId xmlns:p14="http://schemas.microsoft.com/office/powerpoint/2010/main" val="1464036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4596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Tree>
    <p:extLst>
      <p:ext uri="{BB962C8B-B14F-4D97-AF65-F5344CB8AC3E}">
        <p14:creationId xmlns:p14="http://schemas.microsoft.com/office/powerpoint/2010/main" val="1702285403"/>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3037564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180357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180357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11353598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33644976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221599"/>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882963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1828800" y="3886200"/>
            <a:ext cx="8534400" cy="1200329"/>
          </a:xfrm>
        </p:spPr>
        <p:txBody>
          <a:bodyPr lIns="91440" tIns="45720" rIns="91440" bIns="45720"/>
          <a:lstStyle>
            <a:lvl1pPr marL="0" indent="0" algn="ctr">
              <a:buFont typeface="Symbol" pitchFamily="18" charset="2"/>
              <a:buNone/>
              <a:defRPr sz="4000" b="1"/>
            </a:lvl1pPr>
          </a:lstStyle>
          <a:p>
            <a:r>
              <a:rPr lang="en-GB"/>
              <a:t>Click to edit Master subtitle style</a:t>
            </a:r>
          </a:p>
        </p:txBody>
      </p:sp>
      <p:sp>
        <p:nvSpPr>
          <p:cNvPr id="4" name="Slide Number Placeholder 5">
            <a:extLst>
              <a:ext uri="{FF2B5EF4-FFF2-40B4-BE49-F238E27FC236}">
                <a16:creationId xmlns:a16="http://schemas.microsoft.com/office/drawing/2014/main" id="{75663A19-EE84-46DC-A29D-5819ED5BD601}"/>
              </a:ext>
            </a:extLst>
          </p:cNvPr>
          <p:cNvSpPr>
            <a:spLocks noGrp="1"/>
          </p:cNvSpPr>
          <p:nvPr>
            <p:ph type="sldNum" sz="quarter" idx="4"/>
          </p:nvPr>
        </p:nvSpPr>
        <p:spPr>
          <a:xfrm>
            <a:off x="11233212" y="64071"/>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0318592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62643039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1497776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7" name="Text Placeholder 6"/>
          <p:cNvSpPr>
            <a:spLocks noGrp="1"/>
          </p:cNvSpPr>
          <p:nvPr>
            <p:ph type="body" sz="quarter" idx="13"/>
          </p:nvPr>
        </p:nvSpPr>
        <p:spPr>
          <a:xfrm>
            <a:off x="658369" y="1478865"/>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3812327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7889013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41942877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dirty="0"/>
          </a:p>
        </p:txBody>
      </p:sp>
      <p:sp>
        <p:nvSpPr>
          <p:cNvPr id="4" name="Rectangle 5"/>
          <p:cNvSpPr>
            <a:spLocks noGrp="1" noChangeArrowheads="1"/>
          </p:cNvSpPr>
          <p:nvPr>
            <p:ph type="ftr" sz="quarter" idx="11"/>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424847227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dirty="0"/>
          </a:p>
        </p:txBody>
      </p:sp>
      <p:sp>
        <p:nvSpPr>
          <p:cNvPr id="3" name="Rectangle 5"/>
          <p:cNvSpPr>
            <a:spLocks noGrp="1" noChangeArrowheads="1"/>
          </p:cNvSpPr>
          <p:nvPr>
            <p:ph type="ftr" sz="quarter" idx="11"/>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19106033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6644644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endParaRPr lang="en-AU" dirty="0"/>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6029898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solidFill>
          <a:schemeClr val="bg2"/>
        </a:solidFill>
        <a:effectLst/>
      </p:bgPr>
    </p:bg>
    <p:spTree>
      <p:nvGrpSpPr>
        <p:cNvPr id="1" name=""/>
        <p:cNvGrpSpPr/>
        <p:nvPr/>
      </p:nvGrpSpPr>
      <p:grpSpPr>
        <a:xfrm>
          <a:off x="0" y="0"/>
          <a:ext cx="0" cy="0"/>
          <a:chOff x="0" y="0"/>
          <a:chExt cx="0" cy="0"/>
        </a:xfrm>
      </p:grpSpPr>
      <p:sp>
        <p:nvSpPr>
          <p:cNvPr id="13" name="Rectangle 12"/>
          <p:cNvSpPr/>
          <p:nvPr/>
        </p:nvSpPr>
        <p:spPr>
          <a:xfrm>
            <a:off x="0" y="6084000"/>
            <a:ext cx="12192000" cy="774000"/>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0" name="Rectangle 9"/>
          <p:cNvSpPr/>
          <p:nvPr/>
        </p:nvSpPr>
        <p:spPr>
          <a:xfrm>
            <a:off x="0" y="6286334"/>
            <a:ext cx="12192000" cy="369332"/>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en-AU" sz="1800" dirty="0"/>
          </a:p>
        </p:txBody>
      </p:sp>
      <p:sp>
        <p:nvSpPr>
          <p:cNvPr id="3" name="Text Placeholder 2"/>
          <p:cNvSpPr>
            <a:spLocks noGrp="1"/>
          </p:cNvSpPr>
          <p:nvPr>
            <p:ph type="body" idx="1"/>
          </p:nvPr>
        </p:nvSpPr>
        <p:spPr bwMode="gray">
          <a:xfrm>
            <a:off x="576000" y="1825625"/>
            <a:ext cx="11041477" cy="1415772"/>
          </a:xfrm>
          <a:prstGeom prst="rect">
            <a:avLst/>
          </a:prstGeom>
        </p:spPr>
        <p:txBody>
          <a:bodyPr vert="horz" lIns="0" tIns="0" rIns="0" bIns="0" rtlCol="0">
            <a:spAutoFit/>
          </a:bodyPr>
          <a:lstStyle/>
          <a:p>
            <a:pPr lvl="0"/>
            <a:r>
              <a:rPr lang="en-US" dirty="0"/>
              <a:t>Click to edit Master text styles</a:t>
            </a:r>
          </a:p>
          <a:p>
            <a:pPr lvl="1"/>
            <a:endParaRPr lang="en-US" dirty="0"/>
          </a:p>
          <a:p>
            <a:pPr lvl="2"/>
            <a:endParaRPr lang="en-US" dirty="0"/>
          </a:p>
          <a:p>
            <a:pPr lvl="3"/>
            <a:endParaRPr lang="en-US" dirty="0"/>
          </a:p>
          <a:p>
            <a:pPr lvl="4"/>
            <a:endParaRPr lang="en-US" dirty="0"/>
          </a:p>
        </p:txBody>
      </p:sp>
      <p:sp>
        <p:nvSpPr>
          <p:cNvPr id="7" name="Text Placeholder 5"/>
          <p:cNvSpPr txBox="1">
            <a:spLocks/>
          </p:cNvSpPr>
          <p:nvPr/>
        </p:nvSpPr>
        <p:spPr>
          <a:xfrm>
            <a:off x="576000" y="6390433"/>
            <a:ext cx="8688000" cy="135935"/>
          </a:xfrm>
          <a:prstGeom prst="rect">
            <a:avLst/>
          </a:prstGeom>
          <a:solidFill>
            <a:schemeClr val="bg2"/>
          </a:solidFill>
          <a:ln>
            <a:solidFill>
              <a:schemeClr val="bg2">
                <a:alpha val="0"/>
              </a:schemeClr>
            </a:solidFill>
          </a:ln>
        </p:spPr>
        <p:txBody>
          <a:bodyPr lIns="0" tIns="0"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3084" rtl="0" eaLnBrk="1" fontAlgn="auto" latinLnBrk="0" hangingPunct="1">
              <a:lnSpc>
                <a:spcPts val="704"/>
              </a:lnSpc>
              <a:spcBef>
                <a:spcPts val="0"/>
              </a:spcBef>
              <a:spcAft>
                <a:spcPts val="0"/>
              </a:spcAft>
              <a:buClrTx/>
              <a:buSzTx/>
              <a:buFont typeface="Arial" panose="020B0604020202020204" pitchFamily="34" charset="0"/>
              <a:buNone/>
              <a:tabLst/>
              <a:defRPr/>
            </a:pPr>
            <a:endParaRPr lang="en-GB" sz="600" kern="0" dirty="0">
              <a:solidFill>
                <a:srgbClr val="666666"/>
              </a:solidFill>
              <a:cs typeface="Arial"/>
            </a:endParaRPr>
          </a:p>
        </p:txBody>
      </p:sp>
      <p:sp>
        <p:nvSpPr>
          <p:cNvPr id="6" name="Slide Number Placeholder 5"/>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063475933"/>
      </p:ext>
    </p:extLst>
  </p:cSld>
  <p:clrMap bg1="lt1" tx1="dk1" bg2="lt2" tx2="dk2" accent1="accent1" accent2="accent2" accent3="accent3" accent4="accent4" accent5="accent5" accent6="accent6" hlink="hlink" folHlink="folHlink"/>
  <p:sldLayoutIdLst>
    <p:sldLayoutId id="2147483672" r:id="rId1"/>
    <p:sldLayoutId id="2147483710" r:id="rId2"/>
    <p:sldLayoutId id="2147483711" r:id="rId3"/>
    <p:sldLayoutId id="2147483714" r:id="rId4"/>
    <p:sldLayoutId id="2147483703" r:id="rId5"/>
    <p:sldLayoutId id="2147483715" r:id="rId6"/>
    <p:sldLayoutId id="2147483716" r:id="rId7"/>
    <p:sldLayoutId id="2147483674" r:id="rId8"/>
    <p:sldLayoutId id="2147483717" r:id="rId9"/>
    <p:sldLayoutId id="2147483718" r:id="rId10"/>
    <p:sldLayoutId id="2147483704" r:id="rId11"/>
    <p:sldLayoutId id="2147483719" r:id="rId12"/>
    <p:sldLayoutId id="2147483720" r:id="rId13"/>
    <p:sldLayoutId id="2147483675" r:id="rId14"/>
    <p:sldLayoutId id="2147483676" r:id="rId15"/>
    <p:sldLayoutId id="2147483681" r:id="rId16"/>
    <p:sldLayoutId id="2147483687" r:id="rId17"/>
    <p:sldLayoutId id="2147483702" r:id="rId18"/>
    <p:sldLayoutId id="2147483688" r:id="rId19"/>
    <p:sldLayoutId id="2147483689" r:id="rId20"/>
    <p:sldLayoutId id="2147483690" r:id="rId21"/>
    <p:sldLayoutId id="2147483692" r:id="rId22"/>
    <p:sldLayoutId id="2147483691" r:id="rId23"/>
    <p:sldLayoutId id="2147483693" r:id="rId24"/>
    <p:sldLayoutId id="2147483709" r:id="rId25"/>
    <p:sldLayoutId id="2147483698" r:id="rId26"/>
    <p:sldLayoutId id="2147483700" r:id="rId27"/>
    <p:sldLayoutId id="2147483701" r:id="rId28"/>
    <p:sldLayoutId id="2147483706" r:id="rId29"/>
    <p:sldLayoutId id="2147483712" r:id="rId30"/>
    <p:sldLayoutId id="2147483726" r:id="rId31"/>
    <p:sldLayoutId id="2147483731" r:id="rId32"/>
    <p:sldLayoutId id="2147483733" r:id="rId33"/>
    <p:sldLayoutId id="2147483734" r:id="rId34"/>
    <p:sldLayoutId id="2147483735" r:id="rId35"/>
    <p:sldLayoutId id="2147483736" r:id="rId36"/>
    <p:sldLayoutId id="2147483738" r:id="rId37"/>
    <p:sldLayoutId id="2147483739" r:id="rId38"/>
    <p:sldLayoutId id="2147483740" r:id="rId39"/>
    <p:sldLayoutId id="2147483741" r:id="rId40"/>
    <p:sldLayoutId id="2147483742" r:id="rId41"/>
    <p:sldLayoutId id="2147483743" r:id="rId42"/>
    <p:sldLayoutId id="2147483744" r:id="rId43"/>
    <p:sldLayoutId id="2147483745" r:id="rId44"/>
    <p:sldLayoutId id="2147483746" r:id="rId45"/>
  </p:sldLayoutIdLst>
  <p:hf hdr="0" ftr="0" dt="0"/>
  <p:txStyles>
    <p:title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p:titleStyle>
    <p:body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p:bodyStyle>
    <p:otherStyle>
      <a:defPPr>
        <a:defRPr lang="en-US"/>
      </a:defPPr>
      <a:lvl1pPr marL="0" algn="l" defTabSz="1073084" rtl="0" eaLnBrk="1" latinLnBrk="0" hangingPunct="1">
        <a:defRPr sz="2112" kern="1200">
          <a:solidFill>
            <a:schemeClr val="tx1"/>
          </a:solidFill>
          <a:latin typeface="+mn-lt"/>
          <a:ea typeface="+mn-ea"/>
          <a:cs typeface="+mn-cs"/>
        </a:defRPr>
      </a:lvl1pPr>
      <a:lvl2pPr marL="536542" algn="l" defTabSz="1073084" rtl="0" eaLnBrk="1" latinLnBrk="0" hangingPunct="1">
        <a:defRPr sz="2112" kern="1200">
          <a:solidFill>
            <a:schemeClr val="tx1"/>
          </a:solidFill>
          <a:latin typeface="+mn-lt"/>
          <a:ea typeface="+mn-ea"/>
          <a:cs typeface="+mn-cs"/>
        </a:defRPr>
      </a:lvl2pPr>
      <a:lvl3pPr marL="1073084" algn="l" defTabSz="1073084" rtl="0" eaLnBrk="1" latinLnBrk="0" hangingPunct="1">
        <a:defRPr sz="2112" kern="1200">
          <a:solidFill>
            <a:schemeClr val="tx1"/>
          </a:solidFill>
          <a:latin typeface="+mn-lt"/>
          <a:ea typeface="+mn-ea"/>
          <a:cs typeface="+mn-cs"/>
        </a:defRPr>
      </a:lvl3pPr>
      <a:lvl4pPr marL="1609626" algn="l" defTabSz="1073084" rtl="0" eaLnBrk="1" latinLnBrk="0" hangingPunct="1">
        <a:defRPr sz="2112" kern="1200">
          <a:solidFill>
            <a:schemeClr val="tx1"/>
          </a:solidFill>
          <a:latin typeface="+mn-lt"/>
          <a:ea typeface="+mn-ea"/>
          <a:cs typeface="+mn-cs"/>
        </a:defRPr>
      </a:lvl4pPr>
      <a:lvl5pPr marL="2146168" algn="l" defTabSz="1073084" rtl="0" eaLnBrk="1" latinLnBrk="0" hangingPunct="1">
        <a:defRPr sz="2112" kern="1200">
          <a:solidFill>
            <a:schemeClr val="tx1"/>
          </a:solidFill>
          <a:latin typeface="+mn-lt"/>
          <a:ea typeface="+mn-ea"/>
          <a:cs typeface="+mn-cs"/>
        </a:defRPr>
      </a:lvl5pPr>
      <a:lvl6pPr marL="2682710" algn="l" defTabSz="1073084" rtl="0" eaLnBrk="1" latinLnBrk="0" hangingPunct="1">
        <a:defRPr sz="2112" kern="1200">
          <a:solidFill>
            <a:schemeClr val="tx1"/>
          </a:solidFill>
          <a:latin typeface="+mn-lt"/>
          <a:ea typeface="+mn-ea"/>
          <a:cs typeface="+mn-cs"/>
        </a:defRPr>
      </a:lvl6pPr>
      <a:lvl7pPr marL="3219252" algn="l" defTabSz="1073084" rtl="0" eaLnBrk="1" latinLnBrk="0" hangingPunct="1">
        <a:defRPr sz="2112" kern="1200">
          <a:solidFill>
            <a:schemeClr val="tx1"/>
          </a:solidFill>
          <a:latin typeface="+mn-lt"/>
          <a:ea typeface="+mn-ea"/>
          <a:cs typeface="+mn-cs"/>
        </a:defRPr>
      </a:lvl7pPr>
      <a:lvl8pPr marL="3755794" algn="l" defTabSz="1073084" rtl="0" eaLnBrk="1" latinLnBrk="0" hangingPunct="1">
        <a:defRPr sz="2112" kern="1200">
          <a:solidFill>
            <a:schemeClr val="tx1"/>
          </a:solidFill>
          <a:latin typeface="+mn-lt"/>
          <a:ea typeface="+mn-ea"/>
          <a:cs typeface="+mn-cs"/>
        </a:defRPr>
      </a:lvl8pPr>
      <a:lvl9pPr marL="4292336" algn="l" defTabSz="1073084" rtl="0" eaLnBrk="1" latinLnBrk="0" hangingPunct="1">
        <a:defRPr sz="21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7.xml"/><Relationship Id="rId1" Type="http://schemas.openxmlformats.org/officeDocument/2006/relationships/slideLayout" Target="../slideLayouts/slideLayout4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34.xml"/></Relationships>
</file>

<file path=ppt/slides/_rels/slide1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0.xml"/><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31.xml"/><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4.xml"/><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5.xml"/><Relationship Id="rId1" Type="http://schemas.openxmlformats.org/officeDocument/2006/relationships/slideLayout" Target="../slideLayouts/slideLayout31.xml"/><Relationship Id="rId5" Type="http://schemas.openxmlformats.org/officeDocument/2006/relationships/image" Target="../media/image19.wmf"/><Relationship Id="rId4" Type="http://schemas.openxmlformats.org/officeDocument/2006/relationships/image" Target="../media/image18.wmf"/></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8.xml"/></Relationships>
</file>

<file path=ppt/slides/_rels/slide27.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1.bin"/><Relationship Id="rId1" Type="http://schemas.openxmlformats.org/officeDocument/2006/relationships/slideLayout" Target="../slideLayouts/slideLayout31.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37.xml"/></Relationships>
</file>

<file path=ppt/slides/_rels/slide29.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3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8.xml"/></Relationships>
</file>

<file path=ppt/slides/_rels/slide31.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20.xml"/><Relationship Id="rId1" Type="http://schemas.openxmlformats.org/officeDocument/2006/relationships/slideLayout" Target="../slideLayouts/slideLayout31.xml"/><Relationship Id="rId5" Type="http://schemas.openxmlformats.org/officeDocument/2006/relationships/image" Target="../media/image19.wmf"/><Relationship Id="rId4" Type="http://schemas.openxmlformats.org/officeDocument/2006/relationships/image" Target="../media/image18.wmf"/></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8.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1.xml"/></Relationships>
</file>

<file path=ppt/slides/_rels/slide37.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2.bin"/><Relationship Id="rId1" Type="http://schemas.openxmlformats.org/officeDocument/2006/relationships/slideLayout" Target="../slideLayouts/slideLayout31.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4.xml"/><Relationship Id="rId1" Type="http://schemas.openxmlformats.org/officeDocument/2006/relationships/slideLayout" Target="../slideLayouts/slideLayout37.xml"/></Relationships>
</file>

<file path=ppt/slides/_rels/slide3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42.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31.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6.xml"/><Relationship Id="rId6" Type="http://schemas.openxmlformats.org/officeDocument/2006/relationships/hyperlink" Target="https://www.publicdomainpictures.net/view-image.php?image=341235&amp;picture=calmarul-caracatiei-mitul-navigrii" TargetMode="External"/><Relationship Id="rId5" Type="http://schemas.openxmlformats.org/officeDocument/2006/relationships/image" Target="../media/image29.png"/><Relationship Id="rId4" Type="http://schemas.openxmlformats.org/officeDocument/2006/relationships/image" Target="../media/image28.png"/></Relationships>
</file>

<file path=ppt/slides/_rels/slide44.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26.xml"/><Relationship Id="rId1" Type="http://schemas.openxmlformats.org/officeDocument/2006/relationships/slideLayout" Target="../slideLayouts/slideLayout38.xml"/></Relationships>
</file>

<file path=ppt/slides/_rels/slide45.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3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1.xml"/></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8.xml"/><Relationship Id="rId1" Type="http://schemas.openxmlformats.org/officeDocument/2006/relationships/slideLayout" Target="../slideLayouts/slideLayout37.xml"/><Relationship Id="rId4" Type="http://schemas.openxmlformats.org/officeDocument/2006/relationships/image" Target="../media/image32.emf"/></Relationships>
</file>

<file path=ppt/slides/_rels/slide4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29.xml"/><Relationship Id="rId1" Type="http://schemas.openxmlformats.org/officeDocument/2006/relationships/slideLayout" Target="../slideLayouts/slideLayout37.xml"/><Relationship Id="rId4" Type="http://schemas.openxmlformats.org/officeDocument/2006/relationships/image" Target="../media/image33.emf"/></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30.xml"/><Relationship Id="rId1" Type="http://schemas.openxmlformats.org/officeDocument/2006/relationships/slideLayout" Target="../slideLayouts/slideLayout37.xml"/><Relationship Id="rId4" Type="http://schemas.openxmlformats.org/officeDocument/2006/relationships/image" Target="../media/image34.emf"/></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1.xml"/><Relationship Id="rId1" Type="http://schemas.openxmlformats.org/officeDocument/2006/relationships/slideLayout" Target="../slideLayouts/slideLayout37.xml"/></Relationships>
</file>

<file path=ppt/slides/_rels/slide5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1.xml"/></Relationships>
</file>

<file path=ppt/slides/_rels/slide56.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34.xml"/><Relationship Id="rId1" Type="http://schemas.openxmlformats.org/officeDocument/2006/relationships/slideLayout" Target="../slideLayouts/slideLayout37.xml"/></Relationships>
</file>

<file path=ppt/slides/_rels/slide5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1.xml"/></Relationships>
</file>

<file path=ppt/slides/_rels/slide58.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35.xml"/><Relationship Id="rId1" Type="http://schemas.openxmlformats.org/officeDocument/2006/relationships/slideLayout" Target="../slideLayouts/slideLayout38.xml"/><Relationship Id="rId4" Type="http://schemas.openxmlformats.org/officeDocument/2006/relationships/image" Target="../media/image39.emf"/></Relationships>
</file>

<file path=ppt/slides/_rels/slide59.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36.xml"/><Relationship Id="rId1" Type="http://schemas.openxmlformats.org/officeDocument/2006/relationships/slideLayout" Target="../slideLayouts/slideLayout3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7.xml"/></Relationships>
</file>

<file path=ppt/slides/_rels/slide61.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oleObject" Target="../embeddings/oleObject6.bin"/><Relationship Id="rId1" Type="http://schemas.openxmlformats.org/officeDocument/2006/relationships/slideLayout" Target="../slideLayouts/slideLayout31.xml"/></Relationships>
</file>

<file path=ppt/slides/_rels/slide6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8.xml"/><Relationship Id="rId1" Type="http://schemas.openxmlformats.org/officeDocument/2006/relationships/slideLayout" Target="../slideLayouts/slideLayout37.xml"/></Relationships>
</file>

<file path=ppt/slides/_rels/slide63.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3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7.xml"/></Relationships>
</file>

<file path=ppt/slides/_rels/slide65.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40.xml"/><Relationship Id="rId1" Type="http://schemas.openxmlformats.org/officeDocument/2006/relationships/slideLayout" Target="../slideLayouts/slideLayout31.xml"/><Relationship Id="rId4" Type="http://schemas.openxmlformats.org/officeDocument/2006/relationships/image" Target="../media/image44.emf"/></Relationships>
</file>

<file path=ppt/slides/_rels/slide66.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oleObject" Target="../embeddings/oleObject6.bin"/><Relationship Id="rId1" Type="http://schemas.openxmlformats.org/officeDocument/2006/relationships/slideLayout" Target="../slideLayouts/slideLayout31.xml"/></Relationships>
</file>

<file path=ppt/slides/_rels/slide67.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31.xml"/></Relationships>
</file>

<file path=ppt/slides/_rels/slide6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31.xml"/></Relationships>
</file>

<file path=ppt/slides/_rels/slide69.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31.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7.xml"/></Relationships>
</file>

<file path=ppt/slides/_rels/slide7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42.xml"/><Relationship Id="rId1" Type="http://schemas.openxmlformats.org/officeDocument/2006/relationships/slideLayout" Target="../slideLayouts/slideLayout37.xml"/></Relationships>
</file>

<file path=ppt/slides/_rels/slide72.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3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7.xml"/></Relationships>
</file>

<file path=ppt/slides/_rels/slide74.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48.emf"/><Relationship Id="rId1" Type="http://schemas.openxmlformats.org/officeDocument/2006/relationships/slideLayout" Target="../slideLayouts/slideLayout31.xml"/><Relationship Id="rId6" Type="http://schemas.openxmlformats.org/officeDocument/2006/relationships/image" Target="../media/image52.emf"/><Relationship Id="rId5" Type="http://schemas.openxmlformats.org/officeDocument/2006/relationships/image" Target="../media/image51.emf"/><Relationship Id="rId4" Type="http://schemas.openxmlformats.org/officeDocument/2006/relationships/image" Target="../media/image50.emf"/></Relationships>
</file>

<file path=ppt/slides/_rels/slide75.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31.xml"/></Relationships>
</file>

<file path=ppt/slides/_rels/slide76.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31.xml"/></Relationships>
</file>

<file path=ppt/slides/_rels/slide77.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31.xml"/></Relationships>
</file>

<file path=ppt/slides/_rels/slide78.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31.xml"/></Relationships>
</file>

<file path=ppt/slides/_rels/slide7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39.xml"/></Relationships>
</file>

<file path=ppt/slides/_rels/slide80.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4%20BEng/N%20Squared%20for%20Level%205.pptx" TargetMode="External"/><Relationship Id="rId1" Type="http://schemas.openxmlformats.org/officeDocument/2006/relationships/slideLayout" Target="../slideLayouts/slideLayout39.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83.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45.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1.xml"/></Relationships>
</file>

<file path=ppt/slides/_rels/slide85.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image" Target="../media/image58.wmf"/><Relationship Id="rId1" Type="http://schemas.openxmlformats.org/officeDocument/2006/relationships/slideLayout" Target="../slideLayouts/slideLayout31.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1.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1.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1.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1.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1.xml"/></Relationships>
</file>

<file path=ppt/slides/_rels/slide91.xml.rels><?xml version="1.0" encoding="UTF-8" standalone="yes"?>
<Relationships xmlns="http://schemas.openxmlformats.org/package/2006/relationships"><Relationship Id="rId8" Type="http://schemas.openxmlformats.org/officeDocument/2006/relationships/image" Target="../media/image66.emf"/><Relationship Id="rId3" Type="http://schemas.openxmlformats.org/officeDocument/2006/relationships/image" Target="../media/image61.emf"/><Relationship Id="rId7" Type="http://schemas.openxmlformats.org/officeDocument/2006/relationships/image" Target="../media/image65.emf"/><Relationship Id="rId2" Type="http://schemas.openxmlformats.org/officeDocument/2006/relationships/image" Target="../media/image60.emf"/><Relationship Id="rId1" Type="http://schemas.openxmlformats.org/officeDocument/2006/relationships/slideLayout" Target="../slideLayouts/slideLayout42.xml"/><Relationship Id="rId6" Type="http://schemas.openxmlformats.org/officeDocument/2006/relationships/image" Target="../media/image64.emf"/><Relationship Id="rId5" Type="http://schemas.openxmlformats.org/officeDocument/2006/relationships/image" Target="../media/image63.emf"/><Relationship Id="rId4" Type="http://schemas.openxmlformats.org/officeDocument/2006/relationships/image" Target="../media/image62.emf"/></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93.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50.xml"/><Relationship Id="rId1" Type="http://schemas.openxmlformats.org/officeDocument/2006/relationships/slideLayout" Target="../slideLayouts/slideLayout45.xml"/><Relationship Id="rId5" Type="http://schemas.openxmlformats.org/officeDocument/2006/relationships/image" Target="../media/image69.emf"/><Relationship Id="rId4" Type="http://schemas.openxmlformats.org/officeDocument/2006/relationships/image" Target="../media/image68.emf"/></Relationships>
</file>

<file path=ppt/slides/_rels/slide94.xml.rels><?xml version="1.0" encoding="UTF-8" standalone="yes"?>
<Relationships xmlns="http://schemas.openxmlformats.org/package/2006/relationships"><Relationship Id="rId2" Type="http://schemas.openxmlformats.org/officeDocument/2006/relationships/image" Target="../media/image70.emf"/><Relationship Id="rId1" Type="http://schemas.openxmlformats.org/officeDocument/2006/relationships/slideLayout" Target="../slideLayouts/slideLayout45.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1.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4.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4.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4.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4.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4.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4.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7.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oleObject" Target="../embeddings/oleObject7.bin"/><Relationship Id="rId1" Type="http://schemas.openxmlformats.org/officeDocument/2006/relationships/slideLayout" Target="../slideLayouts/slideLayout31.xml"/></Relationships>
</file>

<file path=ppt/slides/_rels/slide10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8.xml"/><Relationship Id="rId1" Type="http://schemas.openxmlformats.org/officeDocument/2006/relationships/slideLayout" Target="../slideLayouts/slideLayout45.xml"/></Relationships>
</file>

<file path=ppt/slides/_rels/slide109.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31.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12.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59.xml"/><Relationship Id="rId1" Type="http://schemas.openxmlformats.org/officeDocument/2006/relationships/slideLayout" Target="../slideLayouts/slideLayout45.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34.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1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61.xml"/><Relationship Id="rId1" Type="http://schemas.openxmlformats.org/officeDocument/2006/relationships/slideLayout" Target="../slideLayouts/slideLayout45.xml"/></Relationships>
</file>

<file path=ppt/slides/_rels/slide116.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notesSlide" Target="../notesSlides/notesSlide62.xml"/><Relationship Id="rId1" Type="http://schemas.openxmlformats.org/officeDocument/2006/relationships/slideLayout" Target="../slideLayouts/slideLayout1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31.xml"/></Relationships>
</file>

<file path=ppt/slides/_rels/slide1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64.xml"/><Relationship Id="rId1" Type="http://schemas.openxmlformats.org/officeDocument/2006/relationships/slideLayout" Target="../slideLayouts/slideLayout31.xml"/></Relationships>
</file>

<file path=ppt/slides/_rels/slide120.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image" Target="../media/image75.png"/><Relationship Id="rId1" Type="http://schemas.openxmlformats.org/officeDocument/2006/relationships/slideLayout" Target="../slideLayouts/slideLayout31.xml"/><Relationship Id="rId4" Type="http://schemas.openxmlformats.org/officeDocument/2006/relationships/image" Target="../media/image77.pn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45.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574E6-7227-4655-93AE-2E81856E5213}"/>
              </a:ext>
            </a:extLst>
          </p:cNvPr>
          <p:cNvSpPr>
            <a:spLocks noGrp="1"/>
          </p:cNvSpPr>
          <p:nvPr>
            <p:ph type="title"/>
          </p:nvPr>
        </p:nvSpPr>
        <p:spPr>
          <a:xfrm>
            <a:off x="563596" y="2387600"/>
            <a:ext cx="8652933" cy="1041400"/>
          </a:xfrm>
        </p:spPr>
        <p:txBody>
          <a:bodyPr/>
          <a:lstStyle/>
          <a:p>
            <a:r>
              <a:rPr lang="en-GB" sz="3600" dirty="0"/>
              <a:t>Last time out…………………………….</a:t>
            </a:r>
          </a:p>
        </p:txBody>
      </p:sp>
      <p:sp>
        <p:nvSpPr>
          <p:cNvPr id="3" name="Slide Number Placeholder 2">
            <a:extLst>
              <a:ext uri="{FF2B5EF4-FFF2-40B4-BE49-F238E27FC236}">
                <a16:creationId xmlns:a16="http://schemas.microsoft.com/office/drawing/2014/main" id="{E30341E7-A7EE-4E52-A949-760ED27524C2}"/>
              </a:ext>
            </a:extLst>
          </p:cNvPr>
          <p:cNvSpPr>
            <a:spLocks noGrp="1"/>
          </p:cNvSpPr>
          <p:nvPr>
            <p:ph type="sldNum" sz="quarter" idx="4"/>
          </p:nvPr>
        </p:nvSpPr>
        <p:spPr/>
        <p:txBody>
          <a:bodyPr/>
          <a:lstStyle/>
          <a:p>
            <a:fld id="{C22618A1-DFED-413B-BF04-637AA2483EFF}" type="slidenum">
              <a:rPr lang="en-GB" smtClean="0"/>
              <a:pPr/>
              <a:t>1</a:t>
            </a:fld>
            <a:endParaRPr lang="en-GB" dirty="0"/>
          </a:p>
        </p:txBody>
      </p:sp>
    </p:spTree>
    <p:extLst>
      <p:ext uri="{BB962C8B-B14F-4D97-AF65-F5344CB8AC3E}">
        <p14:creationId xmlns:p14="http://schemas.microsoft.com/office/powerpoint/2010/main" val="902643869"/>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lstStyle/>
          <a:p>
            <a:r>
              <a:rPr lang="en-US" dirty="0"/>
              <a:t>A Model Answer</a:t>
            </a:r>
          </a:p>
        </p:txBody>
      </p:sp>
      <p:sp>
        <p:nvSpPr>
          <p:cNvPr id="2" name="Slide Number Placeholder 1">
            <a:extLst>
              <a:ext uri="{FF2B5EF4-FFF2-40B4-BE49-F238E27FC236}">
                <a16:creationId xmlns:a16="http://schemas.microsoft.com/office/drawing/2014/main" id="{B7306F90-5A57-AC4B-B064-E56A1669D7B6}"/>
              </a:ext>
            </a:extLst>
          </p:cNvPr>
          <p:cNvSpPr>
            <a:spLocks noGrp="1"/>
          </p:cNvSpPr>
          <p:nvPr>
            <p:ph type="sldNum" sz="quarter" idx="4"/>
          </p:nvPr>
        </p:nvSpPr>
        <p:spPr/>
        <p:txBody>
          <a:bodyPr/>
          <a:lstStyle/>
          <a:p>
            <a:fld id="{C22618A1-DFED-413B-BF04-637AA2483EFF}" type="slidenum">
              <a:rPr lang="en-GB" smtClean="0"/>
              <a:pPr/>
              <a:t>2</a:t>
            </a:fld>
            <a:endParaRPr lang="en-GB" dirty="0"/>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4347210" y="1255993"/>
            <a:ext cx="4229101" cy="5028662"/>
          </a:xfrm>
          <a:prstGeom prst="rect">
            <a:avLst/>
          </a:prstGeom>
          <a:ln>
            <a:solidFill>
              <a:schemeClr val="tx1"/>
            </a:solidFill>
          </a:ln>
        </p:spPr>
      </p:pic>
    </p:spTree>
    <p:extLst>
      <p:ext uri="{BB962C8B-B14F-4D97-AF65-F5344CB8AC3E}">
        <p14:creationId xmlns:p14="http://schemas.microsoft.com/office/powerpoint/2010/main" val="1216940343"/>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p>
        </p:txBody>
      </p:sp>
      <p:sp>
        <p:nvSpPr>
          <p:cNvPr id="96262" name="Rectangle 5"/>
          <p:cNvSpPr>
            <a:spLocks noGrp="1" noChangeArrowheads="1"/>
          </p:cNvSpPr>
          <p:nvPr>
            <p:ph type="title"/>
          </p:nvPr>
        </p:nvSpPr>
        <p:spPr>
          <a:xfrm>
            <a:off x="1665767" y="513549"/>
            <a:ext cx="8053109" cy="522309"/>
          </a:xfrm>
        </p:spPr>
        <p:txBody>
          <a:bodyPr/>
          <a:lstStyle/>
          <a:p>
            <a:pPr defTabSz="762000"/>
            <a:r>
              <a:rPr lang="en-GB" sz="2800" dirty="0">
                <a:latin typeface="Arial" charset="0"/>
              </a:rPr>
              <a:t>Acceptance Criteria through HOW MUCHs</a:t>
            </a:r>
          </a:p>
        </p:txBody>
      </p:sp>
      <p:sp>
        <p:nvSpPr>
          <p:cNvPr id="2" name="Slide Number Placeholder 1"/>
          <p:cNvSpPr>
            <a:spLocks noGrp="1"/>
          </p:cNvSpPr>
          <p:nvPr>
            <p:ph type="sldNum" sz="quarter" idx="4"/>
          </p:nvPr>
        </p:nvSpPr>
        <p:spPr/>
        <p:txBody>
          <a:bodyPr/>
          <a:lstStyle/>
          <a:p>
            <a:fld id="{2E204096-3B22-4640-83F3-4B5EE5261B14}" type="slidenum">
              <a:rPr lang="en-US" smtClean="0"/>
              <a:pPr/>
              <a:t>3</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spAutoFit/>
          </a:bodyPr>
          <a:lstStyle/>
          <a:p>
            <a:pPr algn="ctr" eaLnBrk="0" hangingPunct="0">
              <a:defRPr/>
            </a:pPr>
            <a:r>
              <a:rPr lang="en-GB" sz="2400" b="1" dirty="0"/>
              <a:t>Securing Acceptance and Certification/Qualification begins here</a:t>
            </a:r>
            <a:endParaRPr lang="en-GB" sz="2400" dirty="0"/>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a:xfrm>
            <a:off x="6385985" y="1194455"/>
            <a:ext cx="5278967" cy="4007251"/>
          </a:xfrm>
        </p:spPr>
        <p:txBody>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dirty="0">
                <a:latin typeface="Arial" charset="0"/>
              </a:rPr>
              <a:t>Rome wasn’</a:t>
            </a:r>
            <a:r>
              <a:rPr lang="en-GB" altLang="ja-JP" dirty="0">
                <a:latin typeface="Arial" charset="0"/>
              </a:rPr>
              <a:t>t built in a day!  </a:t>
            </a:r>
          </a:p>
          <a:p>
            <a:r>
              <a:rPr lang="en-GB" dirty="0">
                <a:latin typeface="Arial" charset="0"/>
              </a:rPr>
              <a:t>Likewise you CANNOT complete a QFD in a day</a:t>
            </a:r>
          </a:p>
          <a:p>
            <a:r>
              <a:rPr lang="en-GB"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92783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6" name="Rectangle 3"/>
          <p:cNvSpPr>
            <a:spLocks noGrp="1" noChangeArrowheads="1"/>
          </p:cNvSpPr>
          <p:nvPr>
            <p:ph sz="quarter" idx="16"/>
          </p:nvPr>
        </p:nvSpPr>
        <p:spPr>
          <a:xfrm>
            <a:off x="2017777" y="1194454"/>
            <a:ext cx="3959225" cy="4013406"/>
          </a:xfrm>
        </p:spPr>
        <p:txBody>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052239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lstStyle/>
          <a:p>
            <a:pPr marL="0" indent="0" algn="ctr">
              <a:buNone/>
            </a:pPr>
            <a:r>
              <a:rPr lang="en-US" sz="3600" dirty="0"/>
              <a:t>Specify the System Requirements.</a:t>
            </a:r>
          </a:p>
          <a:p>
            <a:pPr marL="0" indent="0" algn="ctr">
              <a:buNone/>
            </a:pPr>
            <a:r>
              <a:rPr lang="en-US" sz="3600" dirty="0"/>
              <a:t> </a:t>
            </a:r>
          </a:p>
          <a:p>
            <a:pPr marL="0" indent="0" algn="ctr">
              <a:buNone/>
            </a:pPr>
            <a:r>
              <a:rPr lang="en-US" sz="3600" dirty="0"/>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1999942" y="495663"/>
            <a:ext cx="8242725" cy="424732"/>
          </a:xfrm>
        </p:spPr>
        <p:txBody>
          <a:bodyPr/>
          <a:lstStyle/>
          <a:p>
            <a:r>
              <a:rPr lang="en-US" dirty="0"/>
              <a:t>So What? What am I going to do with all this information?</a:t>
            </a:r>
          </a:p>
        </p:txBody>
      </p:sp>
    </p:spTree>
    <p:extLst>
      <p:ext uri="{BB962C8B-B14F-4D97-AF65-F5344CB8AC3E}">
        <p14:creationId xmlns:p14="http://schemas.microsoft.com/office/powerpoint/2010/main" val="239838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8065" name="Rectangle 2"/>
          <p:cNvSpPr>
            <a:spLocks noGrp="1" noChangeArrowheads="1"/>
          </p:cNvSpPr>
          <p:nvPr>
            <p:ph type="title"/>
          </p:nvPr>
        </p:nvSpPr>
        <p:spPr/>
        <p:txBody>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2017777" y="1227801"/>
            <a:ext cx="8254937" cy="2608599"/>
          </a:xfrm>
        </p:spPr>
        <p:txBody>
          <a:bodyPr/>
          <a:lstStyle/>
          <a:p>
            <a:pPr eaLnBrk="1" hangingPunct="1"/>
            <a:r>
              <a:rPr lang="en-GB" sz="1846"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dirty="0">
                <a:latin typeface="Arial" charset="0"/>
              </a:rPr>
              <a:t>Non-functional Performance Requirements </a:t>
            </a:r>
            <a:r>
              <a:rPr lang="en-GB" altLang="ja-JP" sz="1846"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3224244" y="3798916"/>
            <a:ext cx="5842000" cy="3059084"/>
          </a:xfrm>
          <a:prstGeom prst="rect">
            <a:avLst/>
          </a:prstGeom>
        </p:spPr>
      </p:pic>
    </p:spTree>
    <p:extLst>
      <p:ext uri="{BB962C8B-B14F-4D97-AF65-F5344CB8AC3E}">
        <p14:creationId xmlns:p14="http://schemas.microsoft.com/office/powerpoint/2010/main" val="398491632"/>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Title 1"/>
          <p:cNvSpPr>
            <a:spLocks noGrp="1"/>
          </p:cNvSpPr>
          <p:nvPr>
            <p:ph type="title"/>
          </p:nvPr>
        </p:nvSpPr>
        <p:spPr>
          <a:xfrm>
            <a:off x="2017777" y="751799"/>
            <a:ext cx="8254937" cy="461665"/>
          </a:xfrm>
        </p:spPr>
        <p:txBody>
          <a:bodyPr/>
          <a:lstStyle/>
          <a:p>
            <a:r>
              <a:rPr lang="en-GB" dirty="0"/>
              <a:t>Typical Contents of a Requirements Set (Document)</a:t>
            </a:r>
          </a:p>
        </p:txBody>
      </p:sp>
      <p:sp>
        <p:nvSpPr>
          <p:cNvPr id="15363" name="Content Placeholder 2"/>
          <p:cNvSpPr>
            <a:spLocks noGrp="1"/>
          </p:cNvSpPr>
          <p:nvPr>
            <p:ph type="body" sz="quarter" idx="13"/>
          </p:nvPr>
        </p:nvSpPr>
        <p:spPr>
          <a:xfrm>
            <a:off x="658369" y="1838960"/>
            <a:ext cx="11006583" cy="3891280"/>
          </a:xfrm>
        </p:spPr>
        <p:txBody>
          <a:bodyPr>
            <a:normAutofit/>
          </a:bodyPr>
          <a:lstStyle/>
          <a:p>
            <a:pPr marL="285750" lvl="1" indent="-285750"/>
            <a:r>
              <a:rPr lang="en-US" b="1" dirty="0"/>
              <a:t>Summary/Abstract</a:t>
            </a:r>
            <a:r>
              <a:rPr lang="en-US" dirty="0"/>
              <a:t> – a brief description of the purpose and contents of the requirements document</a:t>
            </a:r>
          </a:p>
          <a:p>
            <a:pPr marL="285750" lvl="1" indent="-285750"/>
            <a:r>
              <a:rPr lang="en-US" b="1" dirty="0"/>
              <a:t>Document Information </a:t>
            </a:r>
            <a:r>
              <a:rPr lang="en-US" dirty="0"/>
              <a:t>– Project, Document Title, Author,  Revision history, Review and Approval information</a:t>
            </a:r>
          </a:p>
          <a:p>
            <a:pPr marL="285750" lvl="1" indent="-285750"/>
            <a:r>
              <a:rPr lang="en-US" b="1" dirty="0"/>
              <a:t>Table of contents </a:t>
            </a:r>
          </a:p>
          <a:p>
            <a:pPr marL="285750" lvl="1" indent="-285750"/>
            <a:r>
              <a:rPr lang="en-US" b="1" dirty="0"/>
              <a:t>Introduction</a:t>
            </a:r>
          </a:p>
          <a:p>
            <a:pPr marL="285750" lvl="1" indent="-285750"/>
            <a:r>
              <a:rPr lang="en-US" b="1" dirty="0"/>
              <a:t>Purpose </a:t>
            </a:r>
          </a:p>
          <a:p>
            <a:pPr marL="285750" lvl="1" indent="-285750"/>
            <a:r>
              <a:rPr lang="en-US" b="1" dirty="0"/>
              <a:t>History</a:t>
            </a:r>
          </a:p>
          <a:p>
            <a:pPr marL="285750" lvl="1" indent="-285750"/>
            <a:r>
              <a:rPr lang="en-US" b="1" dirty="0"/>
              <a:t>Scope</a:t>
            </a:r>
          </a:p>
          <a:p>
            <a:pPr marL="285750" lvl="1" indent="-285750"/>
            <a:r>
              <a:rPr lang="en-US" b="1" dirty="0"/>
              <a:t>Assumptions</a:t>
            </a:r>
          </a:p>
          <a:p>
            <a:pPr marL="285750" lvl="1" indent="-285750"/>
            <a:r>
              <a:rPr lang="en-US" b="1" dirty="0"/>
              <a:t>Approach (how the requirements in the document were obtained)</a:t>
            </a:r>
          </a:p>
          <a:p>
            <a:pPr marL="285750" lvl="1" indent="-285750"/>
            <a:r>
              <a:rPr lang="en-US" b="1" dirty="0"/>
              <a:t>Compliance Levels</a:t>
            </a:r>
          </a:p>
          <a:p>
            <a:pPr marL="285750" lvl="1" indent="-285750"/>
            <a:r>
              <a:rPr lang="en-US" b="1" dirty="0"/>
              <a:t>Abbreviations</a:t>
            </a:r>
          </a:p>
          <a:p>
            <a:pPr marL="285750" lvl="1" indent="-285750"/>
            <a:r>
              <a:rPr lang="en-US" b="1" dirty="0"/>
              <a:t>Requirements</a:t>
            </a:r>
          </a:p>
          <a:p>
            <a:pPr marL="285750" lvl="1" indent="-285750"/>
            <a:r>
              <a:rPr lang="en-US" b="1" dirty="0"/>
              <a:t>Appendices</a:t>
            </a:r>
          </a:p>
        </p:txBody>
      </p:sp>
    </p:spTree>
    <p:extLst>
      <p:ext uri="{BB962C8B-B14F-4D97-AF65-F5344CB8AC3E}">
        <p14:creationId xmlns:p14="http://schemas.microsoft.com/office/powerpoint/2010/main" val="3574441355"/>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1665767" y="715496"/>
            <a:ext cx="6489700" cy="320362"/>
          </a:xfrm>
        </p:spPr>
        <p:txBody>
          <a:bodyPr/>
          <a:lstStyle/>
          <a:p>
            <a:r>
              <a:rPr lang="en-GB" dirty="0"/>
              <a:t>What are System Requirements?</a:t>
            </a:r>
            <a:br>
              <a:rPr lang="en-GB" dirty="0"/>
            </a:br>
            <a:endParaRPr lang="en-GB" dirty="0"/>
          </a:p>
        </p:txBody>
      </p:sp>
      <p:sp>
        <p:nvSpPr>
          <p:cNvPr id="97282" name="Rectangle 3"/>
          <p:cNvSpPr>
            <a:spLocks noGrp="1" noChangeArrowheads="1"/>
          </p:cNvSpPr>
          <p:nvPr>
            <p:ph type="body" idx="4294967295"/>
          </p:nvPr>
        </p:nvSpPr>
        <p:spPr>
          <a:xfrm>
            <a:off x="1812004" y="1182700"/>
            <a:ext cx="8229600" cy="7731347"/>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r>
              <a:rPr lang="en-GB" dirty="0"/>
              <a:t>System Requirements have the form:</a:t>
            </a:r>
          </a:p>
          <a:p>
            <a:pPr marL="0" indent="0">
              <a:buNone/>
            </a:pPr>
            <a:r>
              <a:rPr lang="en-GB" dirty="0"/>
              <a:t>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a14="http://schemas.microsoft.com/office/drawing/2010/main" xmlns="">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667214" y="4832049"/>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en-US" b="1" dirty="0"/>
              <a:t>Design related Non-Functional System Requirements +</a:t>
            </a:r>
          </a:p>
        </p:txBody>
      </p:sp>
    </p:spTree>
    <p:extLst>
      <p:ext uri="{BB962C8B-B14F-4D97-AF65-F5344CB8AC3E}">
        <p14:creationId xmlns:p14="http://schemas.microsoft.com/office/powerpoint/2010/main" val="26368789"/>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017777" y="1260088"/>
            <a:ext cx="8254937" cy="4459682"/>
          </a:xfrm>
        </p:spPr>
        <p:txBody>
          <a:bodyPr/>
          <a:lstStyle/>
          <a:p>
            <a:pPr marL="0" indent="0">
              <a:buNone/>
            </a:pPr>
            <a:r>
              <a:rPr lang="en-US" dirty="0"/>
              <a:t>In developing the functionality our viewpoint was of the weapon system because the gun is no good without the munition and the munition is no good without the gun.</a:t>
            </a:r>
          </a:p>
          <a:p>
            <a:pPr marL="0" indent="0">
              <a:buNone/>
            </a:pPr>
            <a:r>
              <a:rPr lang="en-US" dirty="0"/>
              <a:t>At this point we have choices – we could:</a:t>
            </a:r>
          </a:p>
          <a:p>
            <a:r>
              <a:rPr lang="en-US" dirty="0"/>
              <a:t>Develop a set of System Requirements for the Weapon System (the gun and the munition (and other systems)) </a:t>
            </a:r>
          </a:p>
          <a:p>
            <a:r>
              <a:rPr lang="en-US" dirty="0"/>
              <a:t>Start to separate out the Munition Requirements from the Gun Requirements</a:t>
            </a:r>
          </a:p>
          <a:p>
            <a:pPr lvl="1"/>
            <a:r>
              <a:rPr lang="en-US" dirty="0"/>
              <a:t>In which case:</a:t>
            </a:r>
          </a:p>
          <a:p>
            <a:pPr lvl="2"/>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2"/>
            <a:r>
              <a:rPr lang="en-US" dirty="0"/>
              <a:t>As design choices are made on either system element – those choices will constrain the other as either Non-functional System or Non-functional performance. The the gun exists then the constraints will be know and will be captured directly as Non-functional System Requirements for the munition.</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1999942" y="495663"/>
            <a:ext cx="8242725" cy="424732"/>
          </a:xfrm>
        </p:spPr>
        <p:txBody>
          <a:bodyPr/>
          <a:lstStyle/>
          <a:p>
            <a:r>
              <a:rPr lang="en-US" dirty="0"/>
              <a:t>Time to Separate?</a:t>
            </a:r>
          </a:p>
        </p:txBody>
      </p:sp>
    </p:spTree>
    <p:extLst>
      <p:ext uri="{BB962C8B-B14F-4D97-AF65-F5344CB8AC3E}">
        <p14:creationId xmlns:p14="http://schemas.microsoft.com/office/powerpoint/2010/main" val="630932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2017714" y="45565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0300" y="965200"/>
            <a:ext cx="7391400" cy="4927600"/>
          </a:xfrm>
          <a:prstGeom prst="rect">
            <a:avLst/>
          </a:prstGeom>
        </p:spPr>
      </p:pic>
    </p:spTree>
    <p:extLst>
      <p:ext uri="{BB962C8B-B14F-4D97-AF65-F5344CB8AC3E}">
        <p14:creationId xmlns:p14="http://schemas.microsoft.com/office/powerpoint/2010/main" val="126692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665767" y="615479"/>
            <a:ext cx="6489700" cy="420379"/>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4294967295"/>
          </p:nvPr>
        </p:nvSpPr>
        <p:spPr>
          <a:xfrm>
            <a:off x="3149055" y="1189888"/>
            <a:ext cx="6265863" cy="488950"/>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marL="0" indent="0">
              <a:buNone/>
            </a:pPr>
            <a:r>
              <a:rPr lang="en-GB" sz="2400" dirty="0"/>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1468B2AA-9E86-4834-8865-A1B298F83764}"/>
              </a:ext>
            </a:extLst>
          </p:cNvPr>
          <p:cNvSpPr>
            <a:spLocks noGrp="1"/>
          </p:cNvSpPr>
          <p:nvPr>
            <p:ph type="sldNum" sz="quarter" idx="4"/>
          </p:nvPr>
        </p:nvSpPr>
        <p:spPr/>
        <p:txBody>
          <a:bodyPr/>
          <a:lstStyle/>
          <a:p>
            <a:fld id="{C22618A1-DFED-413B-BF04-637AA2483EFF}" type="slidenum">
              <a:rPr lang="en-GB" smtClean="0"/>
              <a:pPr/>
              <a:t>12</a:t>
            </a:fld>
            <a:endParaRPr lang="en-GB" dirty="0"/>
          </a:p>
        </p:txBody>
      </p:sp>
    </p:spTree>
    <p:extLst>
      <p:ext uri="{BB962C8B-B14F-4D97-AF65-F5344CB8AC3E}">
        <p14:creationId xmlns:p14="http://schemas.microsoft.com/office/powerpoint/2010/main" val="2371872383"/>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397" y="2217738"/>
            <a:ext cx="3201987" cy="3649662"/>
          </a:xfrm>
          <a:prstGeom prst="rect">
            <a:avLst/>
          </a:prstGeom>
          <a:noFill/>
          <a:extLst>
            <a:ext uri="{909E8E84-426E-40dd-AFC4-6F175D3DCCD1}">
              <a14:hiddenFill xmlns="" xmlns:a14="http://schemas.microsoft.com/office/drawing/2010/main">
                <a:solidFill>
                  <a:srgbClr val="FFFFFF"/>
                </a:solidFill>
              </a14:hiddenFill>
            </a:ext>
          </a:extLst>
        </p:spPr>
      </p:pic>
      <p:sp>
        <p:nvSpPr>
          <p:cNvPr id="93188" name="AutoShape 4"/>
          <p:cNvSpPr>
            <a:spLocks noChangeArrowheads="1"/>
          </p:cNvSpPr>
          <p:nvPr/>
        </p:nvSpPr>
        <p:spPr bwMode="auto">
          <a:xfrm>
            <a:off x="7175506" y="839792"/>
            <a:ext cx="3127375" cy="2232025"/>
          </a:xfrm>
          <a:prstGeom prst="cloudCallout">
            <a:avLst>
              <a:gd name="adj1" fmla="val -54875"/>
              <a:gd name="adj2" fmla="val 57255"/>
            </a:avLst>
          </a:prstGeom>
          <a:noFill/>
          <a:ln w="9525">
            <a:solidFill>
              <a:srgbClr val="FF0000"/>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rgbClr val="FF0000"/>
                </a:solidFill>
              </a:rPr>
              <a:t>Can we get on with designing stuff now PLEASE??!!</a:t>
            </a:r>
            <a:endParaRPr lang="en-US" sz="2400" dirty="0">
              <a:solidFill>
                <a:srgbClr val="FF0000"/>
              </a:solidFill>
            </a:endParaRPr>
          </a:p>
        </p:txBody>
      </p:sp>
      <p:sp>
        <p:nvSpPr>
          <p:cNvPr id="2" name="Slide Number Placeholder 1"/>
          <p:cNvSpPr>
            <a:spLocks noGrp="1"/>
          </p:cNvSpPr>
          <p:nvPr>
            <p:ph type="sldNum" sz="quarter" idx="4294967295"/>
          </p:nvPr>
        </p:nvSpPr>
        <p:spPr>
          <a:xfrm>
            <a:off x="11233212" y="55445"/>
            <a:ext cx="490605" cy="123111"/>
          </a:xfrm>
        </p:spPr>
        <p:txBody>
          <a:bodyPr/>
          <a:lstStyle/>
          <a:p>
            <a:fld id="{E04198B0-71E2-D046-8FCD-F69AFB9BFE49}" type="slidenum">
              <a:rPr lang="en-US" smtClean="0"/>
              <a:pPr/>
              <a:t>13</a:t>
            </a:fld>
            <a:endParaRPr lang="en-US" dirty="0"/>
          </a:p>
        </p:txBody>
      </p:sp>
    </p:spTree>
    <p:extLst>
      <p:ext uri="{BB962C8B-B14F-4D97-AF65-F5344CB8AC3E}">
        <p14:creationId xmlns:p14="http://schemas.microsoft.com/office/powerpoint/2010/main" val="2086917513"/>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EC15E2-7152-5DC9-731C-FD9CED0D75E8}"/>
              </a:ext>
            </a:extLst>
          </p:cNvPr>
          <p:cNvSpPr txBox="1"/>
          <p:nvPr/>
        </p:nvSpPr>
        <p:spPr>
          <a:xfrm>
            <a:off x="787079" y="1012954"/>
            <a:ext cx="11007524" cy="4832092"/>
          </a:xfrm>
          <a:prstGeom prst="rect">
            <a:avLst/>
          </a:prstGeom>
          <a:noFill/>
        </p:spPr>
        <p:txBody>
          <a:bodyPr wrap="square">
            <a:spAutoFit/>
          </a:bodyPr>
          <a:lstStyle/>
          <a:p>
            <a:r>
              <a:rPr lang="en-GB" sz="2800" dirty="0"/>
              <a:t>This cartoon contains a serious message!</a:t>
            </a:r>
          </a:p>
          <a:p>
            <a:endParaRPr lang="en-GB" sz="2800" dirty="0"/>
          </a:p>
          <a:p>
            <a:r>
              <a:rPr lang="en-GB" sz="2800" dirty="0"/>
              <a:t>Designers are eager to design things… they generally do not like </a:t>
            </a:r>
            <a:r>
              <a:rPr lang="ja-JP" altLang="en-GB" sz="2800" dirty="0">
                <a:latin typeface="Arial"/>
              </a:rPr>
              <a:t>‘</a:t>
            </a:r>
            <a:r>
              <a:rPr lang="en-GB" sz="2800" dirty="0"/>
              <a:t>faffing about</a:t>
            </a:r>
            <a:r>
              <a:rPr lang="ja-JP" altLang="en-GB" sz="2800" dirty="0">
                <a:latin typeface="Arial"/>
              </a:rPr>
              <a:t>’</a:t>
            </a:r>
            <a:r>
              <a:rPr lang="en-GB" sz="2800" dirty="0"/>
              <a:t> doing things in teams which seem pedantic and ultra-systematic!</a:t>
            </a:r>
          </a:p>
          <a:p>
            <a:endParaRPr lang="en-GB" sz="2800" dirty="0"/>
          </a:p>
          <a:p>
            <a:r>
              <a:rPr lang="en-GB" sz="2800" dirty="0"/>
              <a:t>There must be infrastructural pressure in place to ensure that these </a:t>
            </a:r>
            <a:r>
              <a:rPr lang="ja-JP" altLang="en-GB" sz="2800" dirty="0">
                <a:latin typeface="Arial"/>
              </a:rPr>
              <a:t>‘</a:t>
            </a:r>
            <a:r>
              <a:rPr lang="en-GB" sz="2800" dirty="0"/>
              <a:t>other</a:t>
            </a:r>
            <a:r>
              <a:rPr lang="ja-JP" altLang="en-GB" sz="2800" dirty="0">
                <a:latin typeface="Arial"/>
              </a:rPr>
              <a:t>’</a:t>
            </a:r>
            <a:r>
              <a:rPr lang="en-GB" sz="2800" dirty="0"/>
              <a:t> activities are done thoroughly, at the right time.</a:t>
            </a:r>
          </a:p>
          <a:p>
            <a:endParaRPr lang="en-GB" sz="2800" dirty="0"/>
          </a:p>
          <a:p>
            <a:r>
              <a:rPr lang="en-GB" sz="2800" dirty="0"/>
              <a:t>Design reviews should do this, with specific deliverables baked into the process gateways.</a:t>
            </a:r>
            <a:endParaRPr lang="en-US" sz="2800" dirty="0"/>
          </a:p>
        </p:txBody>
      </p:sp>
    </p:spTree>
    <p:extLst>
      <p:ext uri="{BB962C8B-B14F-4D97-AF65-F5344CB8AC3E}">
        <p14:creationId xmlns:p14="http://schemas.microsoft.com/office/powerpoint/2010/main" val="846147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3" name="Title 2"/>
          <p:cNvSpPr>
            <a:spLocks noGrp="1"/>
          </p:cNvSpPr>
          <p:nvPr>
            <p:ph type="title"/>
          </p:nvPr>
        </p:nvSpPr>
        <p:spPr/>
        <p:txBody>
          <a:bodyPr/>
          <a:lstStyle/>
          <a:p>
            <a:r>
              <a:rPr lang="en-GB" b="1" dirty="0">
                <a:solidFill>
                  <a:schemeClr val="bg1"/>
                </a:solidFill>
              </a:rPr>
              <a:t>Creating Candidate Concept Solution </a:t>
            </a:r>
            <a:br>
              <a:rPr lang="en-GB" b="1" dirty="0">
                <a:solidFill>
                  <a:schemeClr val="bg1"/>
                </a:solidFill>
              </a:rPr>
            </a:br>
            <a:endParaRPr lang="en-GB" dirty="0">
              <a:solidFill>
                <a:schemeClr val="bg1"/>
              </a:solidFill>
            </a:endParaRPr>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body" sz="quarter" idx="13"/>
          </p:nvPr>
        </p:nvSpPr>
        <p:spPr>
          <a:xfrm>
            <a:off x="7004863" y="4348478"/>
            <a:ext cx="3312000" cy="615553"/>
          </a:xfrm>
        </p:spPr>
        <p:txBody>
          <a:bodyPr/>
          <a:lstStyle/>
          <a:p>
            <a:pPr marL="0" indent="0">
              <a:buNone/>
            </a:pPr>
            <a:r>
              <a:rPr lang="en-GB" sz="1400" b="1" dirty="0">
                <a:latin typeface="Arial" charset="0"/>
                <a:cs typeface="Arial" charset="0"/>
              </a:rPr>
              <a:t>No Great Thing is Created Suddenly </a:t>
            </a:r>
          </a:p>
          <a:p>
            <a:pPr marL="0" indent="0">
              <a:buNone/>
            </a:pPr>
            <a:endParaRPr lang="en-GB" sz="1400" b="1" dirty="0">
              <a:latin typeface="Arial" charset="0"/>
              <a:cs typeface="Arial" charset="0"/>
            </a:endParaRPr>
          </a:p>
          <a:p>
            <a:pPr marL="0" indent="0" algn="r">
              <a:buNone/>
            </a:pPr>
            <a:r>
              <a:rPr lang="en-GB" sz="1200" b="1" dirty="0">
                <a:latin typeface="Arial" charset="0"/>
                <a:cs typeface="Arial" charset="0"/>
              </a:rPr>
              <a:t>Epictetus AD 55-135 </a:t>
            </a:r>
            <a:endParaRPr lang="en-US" dirty="0"/>
          </a:p>
        </p:txBody>
      </p:sp>
    </p:spTree>
    <p:extLst>
      <p:ext uri="{BB962C8B-B14F-4D97-AF65-F5344CB8AC3E}">
        <p14:creationId xmlns:p14="http://schemas.microsoft.com/office/powerpoint/2010/main" val="1679880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13630-B87E-440E-F5EC-F33B72F03506}"/>
              </a:ext>
            </a:extLst>
          </p:cNvPr>
          <p:cNvSpPr>
            <a:spLocks noGrp="1"/>
          </p:cNvSpPr>
          <p:nvPr>
            <p:ph type="title"/>
          </p:nvPr>
        </p:nvSpPr>
        <p:spPr>
          <a:xfrm>
            <a:off x="650669" y="629266"/>
            <a:ext cx="3330328" cy="1641986"/>
          </a:xfrm>
        </p:spPr>
        <p:txBody>
          <a:bodyPr>
            <a:normAutofit/>
          </a:bodyPr>
          <a:lstStyle/>
          <a:p>
            <a:pPr>
              <a:lnSpc>
                <a:spcPct val="90000"/>
              </a:lnSpc>
            </a:pPr>
            <a:r>
              <a:rPr lang="en-GB" sz="3600" b="1" dirty="0">
                <a:latin typeface="Arial" charset="0"/>
                <a:cs typeface="Arial" charset="0"/>
              </a:rPr>
              <a:t>Epictetus AD 55-135 </a:t>
            </a:r>
            <a:br>
              <a:rPr lang="en-US" sz="3600" dirty="0"/>
            </a:br>
            <a:endParaRPr lang="en-GB" sz="3600" dirty="0"/>
          </a:p>
        </p:txBody>
      </p:sp>
      <p:pic>
        <p:nvPicPr>
          <p:cNvPr id="1026" name="Picture 2" descr="Image result for epictetus">
            <a:extLst>
              <a:ext uri="{FF2B5EF4-FFF2-40B4-BE49-F238E27FC236}">
                <a16:creationId xmlns:a16="http://schemas.microsoft.com/office/drawing/2014/main" id="{2AF315BC-045C-3186-8A57-D6621178D5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56" r="15517" b="-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DA045F2-467E-FA1D-6A1A-5C291D5D8746}"/>
              </a:ext>
            </a:extLst>
          </p:cNvPr>
          <p:cNvSpPr>
            <a:spLocks noGrp="1"/>
          </p:cNvSpPr>
          <p:nvPr>
            <p:ph idx="1"/>
          </p:nvPr>
        </p:nvSpPr>
        <p:spPr>
          <a:xfrm>
            <a:off x="174516" y="2418735"/>
            <a:ext cx="4282633" cy="3809999"/>
          </a:xfrm>
        </p:spPr>
        <p:txBody>
          <a:bodyPr>
            <a:normAutofit/>
          </a:bodyPr>
          <a:lstStyle/>
          <a:p>
            <a:pPr>
              <a:lnSpc>
                <a:spcPct val="90000"/>
              </a:lnSpc>
            </a:pPr>
            <a:r>
              <a:rPr lang="en-GB" sz="1800" b="1" i="0" dirty="0">
                <a:effectLst/>
                <a:latin typeface="Roboto" panose="02000000000000000000" pitchFamily="2" charset="0"/>
              </a:rPr>
              <a:t>"No great thing is created suddenly." </a:t>
            </a:r>
          </a:p>
          <a:p>
            <a:pPr>
              <a:lnSpc>
                <a:spcPct val="90000"/>
              </a:lnSpc>
            </a:pPr>
            <a:endParaRPr lang="en-GB" sz="1800" b="1" dirty="0">
              <a:latin typeface="Roboto" panose="02000000000000000000" pitchFamily="2" charset="0"/>
            </a:endParaRPr>
          </a:p>
          <a:p>
            <a:pPr>
              <a:lnSpc>
                <a:spcPct val="90000"/>
              </a:lnSpc>
            </a:pPr>
            <a:r>
              <a:rPr lang="en-GB" sz="1800" b="1" i="0" dirty="0">
                <a:effectLst/>
                <a:latin typeface="Roboto" panose="02000000000000000000" pitchFamily="2" charset="0"/>
              </a:rPr>
              <a:t>This is a quote by Epictetus. He is known to have been associated with numerous other thought-provoking quotes on these topics like; “How incessant and great are the ills with which a prolonged old age is replete.”</a:t>
            </a:r>
            <a:endParaRPr lang="en-GB" sz="1800" b="1" dirty="0"/>
          </a:p>
        </p:txBody>
      </p:sp>
    </p:spTree>
    <p:extLst>
      <p:ext uri="{BB962C8B-B14F-4D97-AF65-F5344CB8AC3E}">
        <p14:creationId xmlns:p14="http://schemas.microsoft.com/office/powerpoint/2010/main" val="26075436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1665767" y="372319"/>
            <a:ext cx="9002233" cy="663539"/>
          </a:xfrm>
        </p:spPr>
        <p:txBody>
          <a:bodyPr/>
          <a:lstStyle/>
          <a:p>
            <a:r>
              <a:rPr lang="en-GB"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14E6C059-8223-AC4F-B8D6-1B5CB1061145}"/>
              </a:ext>
            </a:extLst>
          </p:cNvPr>
          <p:cNvPicPr>
            <a:picLocks noChangeAspect="1"/>
          </p:cNvPicPr>
          <p:nvPr/>
        </p:nvPicPr>
        <p:blipFill>
          <a:blip r:embed="rId3"/>
          <a:stretch>
            <a:fillRect/>
          </a:stretch>
        </p:blipFill>
        <p:spPr>
          <a:xfrm>
            <a:off x="2441987" y="1894568"/>
            <a:ext cx="4737100" cy="3810000"/>
          </a:xfrm>
          <a:prstGeom prst="rect">
            <a:avLst/>
          </a:prstGeom>
        </p:spPr>
      </p:pic>
    </p:spTree>
    <p:extLst>
      <p:ext uri="{BB962C8B-B14F-4D97-AF65-F5344CB8AC3E}">
        <p14:creationId xmlns:p14="http://schemas.microsoft.com/office/powerpoint/2010/main" val="2343008754"/>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767" y="700391"/>
            <a:ext cx="6489700" cy="335467"/>
          </a:xfrm>
        </p:spPr>
        <p:txBody>
          <a:bodyPr/>
          <a:lstStyle/>
          <a:p>
            <a:r>
              <a:rPr lang="en-US" dirty="0"/>
              <a:t>Creating Candidate Solution Concept (C)</a:t>
            </a:r>
          </a:p>
        </p:txBody>
      </p:sp>
      <p:sp>
        <p:nvSpPr>
          <p:cNvPr id="3" name="Slide Number Placeholder 2"/>
          <p:cNvSpPr>
            <a:spLocks noGrp="1"/>
          </p:cNvSpPr>
          <p:nvPr>
            <p:ph type="sldNum" sz="quarter" idx="4"/>
          </p:nvPr>
        </p:nvSpPr>
        <p:spPr/>
        <p:txBody>
          <a:bodyPr/>
          <a:lstStyle/>
          <a:p>
            <a:fld id="{1C9AE723-F85C-2640-9190-641236277428}" type="slidenum">
              <a:rPr lang="en-US" smtClean="0"/>
              <a:pPr/>
              <a:t>18</a:t>
            </a:fld>
            <a:endParaRPr lang="en-US" dirty="0"/>
          </a:p>
        </p:txBody>
      </p:sp>
      <p:sp>
        <p:nvSpPr>
          <p:cNvPr id="4" name="Text Box 2"/>
          <p:cNvSpPr txBox="1">
            <a:spLocks noChangeArrowheads="1"/>
          </p:cNvSpPr>
          <p:nvPr/>
        </p:nvSpPr>
        <p:spPr bwMode="auto">
          <a:xfrm>
            <a:off x="1631533" y="1294858"/>
            <a:ext cx="4355818" cy="170108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400" b="1" dirty="0"/>
              <a:t>Principles</a:t>
            </a:r>
          </a:p>
          <a:p>
            <a:pPr marL="0" indent="0"/>
            <a:r>
              <a:rPr lang="en-GB" sz="1100" dirty="0"/>
              <a:t>The Principles of the Perform Creating Candidate Solution Concepts process are:</a:t>
            </a:r>
          </a:p>
          <a:p>
            <a:pPr marL="228600" indent="-228600">
              <a:buFont typeface="+mj-lt"/>
              <a:buAutoNum type="alphaUcPeriod"/>
            </a:pPr>
            <a:r>
              <a:rPr lang="en-GB" sz="1100" dirty="0"/>
              <a:t>A number of viable candidate solution concepts should be considered.</a:t>
            </a:r>
          </a:p>
          <a:p>
            <a:pPr marL="228600" indent="-228600">
              <a:buFont typeface="+mj-lt"/>
              <a:buAutoNum type="alphaUcPeriod"/>
            </a:pPr>
            <a:r>
              <a:rPr lang="en-GB" sz="1100" dirty="0"/>
              <a:t>The chosen solution concept should be identified from the candidates by employing an appropriate analytical approach.</a:t>
            </a:r>
          </a:p>
          <a:p>
            <a:pPr marL="228600" indent="-228600">
              <a:buFont typeface="+mj-lt"/>
              <a:buAutoNum type="alphaUcPeriod"/>
            </a:pPr>
            <a:r>
              <a:rPr lang="en-GB" sz="1100" dirty="0"/>
              <a:t>The selected solution concept should be agreed with all interested parties.</a:t>
            </a:r>
          </a:p>
        </p:txBody>
      </p:sp>
      <p:sp>
        <p:nvSpPr>
          <p:cNvPr id="5" name="Text Box 3"/>
          <p:cNvSpPr txBox="1">
            <a:spLocks noChangeArrowheads="1"/>
          </p:cNvSpPr>
          <p:nvPr/>
        </p:nvSpPr>
        <p:spPr bwMode="auto">
          <a:xfrm>
            <a:off x="1611887" y="3096469"/>
            <a:ext cx="4363147" cy="256993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00" b="1" dirty="0"/>
              <a:t>Objective</a:t>
            </a:r>
          </a:p>
          <a:p>
            <a:r>
              <a:rPr lang="en-GB" sz="1100" dirty="0"/>
              <a:t>The identification, assessment and selection of solution concepts is an integral part of the Engineering Lifecycle and the Creating Candidate Solution Concepts process should be used:</a:t>
            </a:r>
          </a:p>
          <a:p>
            <a:pPr marL="228600" indent="-228600">
              <a:buFont typeface="+mj-lt"/>
              <a:buAutoNum type="arabicPeriod"/>
            </a:pPr>
            <a:r>
              <a:rPr lang="en-GB" sz="1100" dirty="0"/>
              <a:t>To ensure the widest practicable range of solution options is created in response to a requirement.</a:t>
            </a:r>
          </a:p>
          <a:p>
            <a:pPr marL="228600" indent="-228600">
              <a:buFont typeface="+mj-lt"/>
              <a:buAutoNum type="arabicPeriod"/>
            </a:pPr>
            <a:r>
              <a:rPr lang="en-GB" sz="1100" dirty="0"/>
              <a:t>To support the progressive down-select of options to the point where full engineering resources can be confidently invested to detailing the selected solution.</a:t>
            </a:r>
          </a:p>
          <a:p>
            <a:pPr marL="228600" indent="-228600">
              <a:buFont typeface="+mj-lt"/>
              <a:buAutoNum type="arabicPeriod"/>
            </a:pPr>
            <a:r>
              <a:rPr lang="en-GB" sz="1100" dirty="0"/>
              <a:t>To ensure that the selection process for design options adequately considers the full range of design drivers, both from a Customer and Enterprise viewpoint.</a:t>
            </a:r>
          </a:p>
          <a:p>
            <a:pPr marL="228600" indent="-228600">
              <a:buFont typeface="+mj-lt"/>
              <a:buAutoNum type="arabicPeriod"/>
            </a:pPr>
            <a:r>
              <a:rPr lang="en-GB" sz="1100" dirty="0"/>
              <a:t>To ensure the Enterprise retains full traceability of selection and de-selection rationale for future reference.</a:t>
            </a:r>
          </a:p>
        </p:txBody>
      </p:sp>
      <p:sp>
        <p:nvSpPr>
          <p:cNvPr id="6" name="Text Box 45"/>
          <p:cNvSpPr txBox="1">
            <a:spLocks noChangeArrowheads="1"/>
          </p:cNvSpPr>
          <p:nvPr/>
        </p:nvSpPr>
        <p:spPr bwMode="auto">
          <a:xfrm>
            <a:off x="1617330" y="5724019"/>
            <a:ext cx="4333026" cy="646331"/>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t>Verification</a:t>
            </a:r>
            <a:endParaRPr lang="en-GB" sz="1400" dirty="0"/>
          </a:p>
          <a:p>
            <a:r>
              <a:rPr lang="en-GB" sz="1100" dirty="0"/>
              <a:t>The performance of this process should be verified with Design Review and quality audits.</a:t>
            </a:r>
          </a:p>
        </p:txBody>
      </p:sp>
      <p:sp>
        <p:nvSpPr>
          <p:cNvPr id="7" name="TextBox 6"/>
          <p:cNvSpPr txBox="1"/>
          <p:nvPr/>
        </p:nvSpPr>
        <p:spPr>
          <a:xfrm>
            <a:off x="1811471" y="6433088"/>
            <a:ext cx="2006529" cy="276999"/>
          </a:xfrm>
          <a:prstGeom prst="rect">
            <a:avLst/>
          </a:prstGeom>
          <a:noFill/>
        </p:spPr>
        <p:txBody>
          <a:bodyPr wrap="none" rtlCol="0">
            <a:spAutoFit/>
          </a:bodyPr>
          <a:lstStyle/>
          <a:p>
            <a:r>
              <a:rPr lang="en-US" sz="1200" dirty="0"/>
              <a:t>Extracted from LM0502-03</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1638" y="1306878"/>
            <a:ext cx="4286722" cy="4906937"/>
          </a:xfrm>
          <a:prstGeom prst="rect">
            <a:avLst/>
          </a:prstGeom>
          <a:noFill/>
          <a:ln>
            <a:noFill/>
          </a:ln>
        </p:spPr>
      </p:pic>
    </p:spTree>
    <p:extLst>
      <p:ext uri="{BB962C8B-B14F-4D97-AF65-F5344CB8AC3E}">
        <p14:creationId xmlns:p14="http://schemas.microsoft.com/office/powerpoint/2010/main" val="1924158064"/>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164D2-3354-9943-B770-75222D33FD8F}"/>
              </a:ext>
            </a:extLst>
          </p:cNvPr>
          <p:cNvSpPr>
            <a:spLocks noGrp="1"/>
          </p:cNvSpPr>
          <p:nvPr>
            <p:ph type="title"/>
          </p:nvPr>
        </p:nvSpPr>
        <p:spPr>
          <a:xfrm>
            <a:off x="1665767" y="613611"/>
            <a:ext cx="6489700" cy="422247"/>
          </a:xfrm>
        </p:spPr>
        <p:txBody>
          <a:bodyPr/>
          <a:lstStyle/>
          <a:p>
            <a:r>
              <a:rPr lang="en-US" dirty="0"/>
              <a:t>A Systems Approach to Design</a:t>
            </a:r>
          </a:p>
        </p:txBody>
      </p:sp>
      <p:sp>
        <p:nvSpPr>
          <p:cNvPr id="3" name="Slide Number Placeholder 2">
            <a:extLst>
              <a:ext uri="{FF2B5EF4-FFF2-40B4-BE49-F238E27FC236}">
                <a16:creationId xmlns:a16="http://schemas.microsoft.com/office/drawing/2014/main" id="{C01488CC-FE22-C149-AC45-F2AAFE641C79}"/>
              </a:ext>
            </a:extLst>
          </p:cNvPr>
          <p:cNvSpPr>
            <a:spLocks noGrp="1"/>
          </p:cNvSpPr>
          <p:nvPr>
            <p:ph type="sldNum" sz="quarter" idx="4"/>
          </p:nvPr>
        </p:nvSpPr>
        <p:spPr/>
        <p:txBody>
          <a:bodyPr/>
          <a:lstStyle/>
          <a:p>
            <a:fld id="{C22618A1-DFED-413B-BF04-637AA2483EFF}" type="slidenum">
              <a:rPr lang="en-GB" smtClean="0"/>
              <a:pPr/>
              <a:t>19</a:t>
            </a:fld>
            <a:endParaRPr lang="en-GB" dirty="0"/>
          </a:p>
        </p:txBody>
      </p:sp>
      <p:sp>
        <p:nvSpPr>
          <p:cNvPr id="4" name="Text Box 3">
            <a:extLst>
              <a:ext uri="{FF2B5EF4-FFF2-40B4-BE49-F238E27FC236}">
                <a16:creationId xmlns:a16="http://schemas.microsoft.com/office/drawing/2014/main" id="{E2C497E1-E82A-1F42-BE85-A2A1FF41940B}"/>
              </a:ext>
            </a:extLst>
          </p:cNvPr>
          <p:cNvSpPr txBox="1">
            <a:spLocks noChangeArrowheads="1"/>
          </p:cNvSpPr>
          <p:nvPr/>
        </p:nvSpPr>
        <p:spPr bwMode="auto">
          <a:xfrm>
            <a:off x="1539341" y="1454955"/>
            <a:ext cx="7626693" cy="4216539"/>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000" b="1" dirty="0"/>
              <a:t>Objective</a:t>
            </a:r>
          </a:p>
          <a:p>
            <a:r>
              <a:rPr lang="en-GB" sz="1600" dirty="0"/>
              <a:t>The identification, assessment and selection of solution concepts is an integral part of the Engineering Lifecycle and the Creating Candidate Solution Concepts process should be used:</a:t>
            </a:r>
          </a:p>
          <a:p>
            <a:pPr marL="228600" indent="-228600">
              <a:buFont typeface="+mj-lt"/>
              <a:buAutoNum type="arabicPeriod"/>
            </a:pPr>
            <a:r>
              <a:rPr lang="en-GB" sz="2000" b="1" dirty="0"/>
              <a:t>To ensure the widest practicable range of solution options is created in response to a requirement.</a:t>
            </a:r>
          </a:p>
          <a:p>
            <a:pPr marL="228600" indent="-228600">
              <a:buFont typeface="+mj-lt"/>
              <a:buAutoNum type="arabicPeriod"/>
            </a:pPr>
            <a:r>
              <a:rPr lang="en-GB" sz="2000" b="1" dirty="0"/>
              <a:t>To support the progressive down-select of options to the point where full engineering resources can be confidently invested to detailing the selected solution.</a:t>
            </a:r>
          </a:p>
          <a:p>
            <a:pPr marL="228600" indent="-228600">
              <a:buFont typeface="+mj-lt"/>
              <a:buAutoNum type="arabicPeriod"/>
            </a:pPr>
            <a:r>
              <a:rPr lang="en-GB" sz="2000" b="1" dirty="0"/>
              <a:t>To ensure that the selection process for design options adequately considers the full range of design drivers, both from a Customer and Enterprise viewpoint.</a:t>
            </a:r>
          </a:p>
          <a:p>
            <a:pPr marL="228600" indent="-228600">
              <a:buFont typeface="+mj-lt"/>
              <a:buAutoNum type="arabicPeriod"/>
            </a:pPr>
            <a:r>
              <a:rPr lang="en-GB" sz="2000" b="1" dirty="0"/>
              <a:t>To ensure the Enterprise retains full traceability of selection and de-selection rationale for future reference.</a:t>
            </a:r>
          </a:p>
        </p:txBody>
      </p:sp>
    </p:spTree>
    <p:extLst>
      <p:ext uri="{BB962C8B-B14F-4D97-AF65-F5344CB8AC3E}">
        <p14:creationId xmlns:p14="http://schemas.microsoft.com/office/powerpoint/2010/main" val="4238022455"/>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AutoShape 2"/>
          <p:cNvSpPr>
            <a:spLocks noChangeArrowheads="1"/>
          </p:cNvSpPr>
          <p:nvPr/>
        </p:nvSpPr>
        <p:spPr bwMode="auto">
          <a:xfrm>
            <a:off x="9268361" y="2545809"/>
            <a:ext cx="1091527"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grpSp>
        <p:nvGrpSpPr>
          <p:cNvPr id="4" name="Group 17"/>
          <p:cNvGrpSpPr>
            <a:grpSpLocks/>
          </p:cNvGrpSpPr>
          <p:nvPr/>
        </p:nvGrpSpPr>
        <p:grpSpPr bwMode="auto">
          <a:xfrm rot="16200000" flipH="1">
            <a:off x="5231572" y="1731388"/>
            <a:ext cx="4340225" cy="2743200"/>
            <a:chOff x="384" y="1008"/>
            <a:chExt cx="4656" cy="2928"/>
          </a:xfrm>
          <a:solidFill>
            <a:srgbClr val="FFFF00"/>
          </a:solidFill>
        </p:grpSpPr>
        <p:sp>
          <p:nvSpPr>
            <p:cNvPr id="13348" name="Freeform 18"/>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13349" name="Line 19"/>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5" name="Group 20"/>
            <p:cNvGrpSpPr>
              <a:grpSpLocks/>
            </p:cNvGrpSpPr>
            <p:nvPr/>
          </p:nvGrpSpPr>
          <p:grpSpPr bwMode="auto">
            <a:xfrm>
              <a:off x="384" y="1008"/>
              <a:ext cx="4656" cy="2592"/>
              <a:chOff x="384" y="1008"/>
              <a:chExt cx="4656" cy="2592"/>
            </a:xfrm>
            <a:grpFill/>
          </p:grpSpPr>
          <p:sp>
            <p:nvSpPr>
              <p:cNvPr id="13353" name="Oval 21"/>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13354" name="Line 22"/>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13351" name="Line 23"/>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13352" name="Line 24"/>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8210" name="Rectangle 26"/>
          <p:cNvSpPr>
            <a:spLocks noGrp="1" noChangeArrowheads="1"/>
          </p:cNvSpPr>
          <p:nvPr>
            <p:ph type="title"/>
          </p:nvPr>
        </p:nvSpPr>
        <p:spPr>
          <a:xfrm>
            <a:off x="1650502" y="111681"/>
            <a:ext cx="8840187" cy="481805"/>
          </a:xfrm>
        </p:spPr>
        <p:txBody>
          <a:bodyPr/>
          <a:lstStyle/>
          <a:p>
            <a:pPr defTabSz="762000"/>
            <a:r>
              <a:rPr lang="en-GB" sz="2800" dirty="0">
                <a:latin typeface="Arial" charset="0"/>
              </a:rPr>
              <a:t>A Holistic Approach to Arriving at the </a:t>
            </a:r>
            <a:r>
              <a:rPr lang="ja-JP" altLang="en-GB" sz="2800" dirty="0">
                <a:latin typeface="Arial" charset="0"/>
              </a:rPr>
              <a:t>“</a:t>
            </a:r>
            <a:r>
              <a:rPr lang="en-GB" altLang="ja-JP" sz="2800" dirty="0">
                <a:latin typeface="Arial" charset="0"/>
              </a:rPr>
              <a:t>best</a:t>
            </a:r>
            <a:r>
              <a:rPr lang="ja-JP" altLang="en-GB" sz="2800" dirty="0">
                <a:latin typeface="Arial" charset="0"/>
              </a:rPr>
              <a:t>”</a:t>
            </a:r>
            <a:r>
              <a:rPr lang="en-GB" altLang="ja-JP" sz="2800" dirty="0">
                <a:latin typeface="Arial" charset="0"/>
              </a:rPr>
              <a:t> Solution</a:t>
            </a:r>
            <a:endParaRPr lang="en-GB" sz="2800" dirty="0">
              <a:latin typeface="Arial" charset="0"/>
            </a:endParaRPr>
          </a:p>
        </p:txBody>
      </p:sp>
      <p:sp>
        <p:nvSpPr>
          <p:cNvPr id="6" name="Slide Number Placeholder 5"/>
          <p:cNvSpPr>
            <a:spLocks noGrp="1"/>
          </p:cNvSpPr>
          <p:nvPr>
            <p:ph type="sldNum" sz="quarter" idx="4"/>
          </p:nvPr>
        </p:nvSpPr>
        <p:spPr/>
        <p:txBody>
          <a:bodyPr/>
          <a:lstStyle/>
          <a:p>
            <a:fld id="{1C9AE723-F85C-2640-9190-641236277428}" type="slidenum">
              <a:rPr lang="en-US" smtClean="0"/>
              <a:pPr/>
              <a:t>20</a:t>
            </a:fld>
            <a:endParaRPr lang="en-US" dirty="0"/>
          </a:p>
        </p:txBody>
      </p:sp>
      <p:sp>
        <p:nvSpPr>
          <p:cNvPr id="16397" name="Text Box 27"/>
          <p:cNvSpPr txBox="1">
            <a:spLocks noChangeArrowheads="1"/>
          </p:cNvSpPr>
          <p:nvPr/>
        </p:nvSpPr>
        <p:spPr bwMode="auto">
          <a:xfrm>
            <a:off x="2230676" y="1385591"/>
            <a:ext cx="2105038"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Divergent Thinking</a:t>
            </a:r>
          </a:p>
        </p:txBody>
      </p:sp>
      <p:sp>
        <p:nvSpPr>
          <p:cNvPr id="16398" name="Text Box 28"/>
          <p:cNvSpPr txBox="1">
            <a:spLocks noChangeArrowheads="1"/>
          </p:cNvSpPr>
          <p:nvPr/>
        </p:nvSpPr>
        <p:spPr bwMode="auto">
          <a:xfrm>
            <a:off x="7404790" y="1301453"/>
            <a:ext cx="2310511"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14" name="Text Box 30"/>
          <p:cNvSpPr txBox="1">
            <a:spLocks noChangeArrowheads="1"/>
          </p:cNvSpPr>
          <p:nvPr/>
        </p:nvSpPr>
        <p:spPr bwMode="auto">
          <a:xfrm>
            <a:off x="6098825" y="1007522"/>
            <a:ext cx="492593" cy="41549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15" name="Line 31"/>
          <p:cNvSpPr>
            <a:spLocks noChangeShapeType="1"/>
          </p:cNvSpPr>
          <p:nvPr/>
        </p:nvSpPr>
        <p:spPr bwMode="auto">
          <a:xfrm flipV="1">
            <a:off x="6182462" y="4987384"/>
            <a:ext cx="389792"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16" name="Line 32"/>
          <p:cNvSpPr>
            <a:spLocks noChangeShapeType="1"/>
          </p:cNvSpPr>
          <p:nvPr/>
        </p:nvSpPr>
        <p:spPr bwMode="auto">
          <a:xfrm flipV="1">
            <a:off x="6178062" y="4622259"/>
            <a:ext cx="391258"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17" name="Line 33"/>
          <p:cNvSpPr>
            <a:spLocks noChangeShapeType="1"/>
          </p:cNvSpPr>
          <p:nvPr/>
        </p:nvSpPr>
        <p:spPr bwMode="auto">
          <a:xfrm flipV="1">
            <a:off x="6178062" y="4422234"/>
            <a:ext cx="391258"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18" name="Line 34"/>
          <p:cNvSpPr>
            <a:spLocks noChangeShapeType="1"/>
          </p:cNvSpPr>
          <p:nvPr/>
        </p:nvSpPr>
        <p:spPr bwMode="auto">
          <a:xfrm flipV="1">
            <a:off x="6159013" y="1698084"/>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19" name="Line 35"/>
          <p:cNvSpPr>
            <a:spLocks noChangeShapeType="1"/>
          </p:cNvSpPr>
          <p:nvPr/>
        </p:nvSpPr>
        <p:spPr bwMode="auto">
          <a:xfrm flipV="1">
            <a:off x="6194182" y="1142459"/>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20" name="Line 36"/>
          <p:cNvSpPr>
            <a:spLocks noChangeShapeType="1"/>
          </p:cNvSpPr>
          <p:nvPr/>
        </p:nvSpPr>
        <p:spPr bwMode="auto">
          <a:xfrm flipV="1">
            <a:off x="6178062" y="2231483"/>
            <a:ext cx="391258"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21" name="Line 37"/>
          <p:cNvSpPr>
            <a:spLocks noChangeShapeType="1"/>
          </p:cNvSpPr>
          <p:nvPr/>
        </p:nvSpPr>
        <p:spPr bwMode="auto">
          <a:xfrm flipV="1">
            <a:off x="6166339" y="2047306"/>
            <a:ext cx="389792"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22" name="Line 38"/>
          <p:cNvSpPr>
            <a:spLocks noChangeShapeType="1"/>
          </p:cNvSpPr>
          <p:nvPr/>
        </p:nvSpPr>
        <p:spPr bwMode="auto">
          <a:xfrm flipV="1">
            <a:off x="6197113" y="2802984"/>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23" name="Line 39"/>
          <p:cNvSpPr>
            <a:spLocks noChangeShapeType="1"/>
          </p:cNvSpPr>
          <p:nvPr/>
        </p:nvSpPr>
        <p:spPr bwMode="auto">
          <a:xfrm flipV="1">
            <a:off x="6194182" y="2599784"/>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24" name="Line 40"/>
          <p:cNvSpPr>
            <a:spLocks noChangeShapeType="1"/>
          </p:cNvSpPr>
          <p:nvPr/>
        </p:nvSpPr>
        <p:spPr bwMode="auto">
          <a:xfrm flipV="1">
            <a:off x="6159013" y="3879285"/>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25" name="Line 41"/>
          <p:cNvSpPr>
            <a:spLocks noChangeShapeType="1"/>
          </p:cNvSpPr>
          <p:nvPr/>
        </p:nvSpPr>
        <p:spPr bwMode="auto">
          <a:xfrm flipV="1">
            <a:off x="6194182" y="3514154"/>
            <a:ext cx="391257" cy="9525"/>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8226" name="Text Box 42"/>
          <p:cNvSpPr txBox="1">
            <a:spLocks noChangeArrowheads="1"/>
          </p:cNvSpPr>
          <p:nvPr/>
        </p:nvSpPr>
        <p:spPr bwMode="auto">
          <a:xfrm>
            <a:off x="7520312" y="2639471"/>
            <a:ext cx="800219"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Concept</a:t>
            </a:r>
          </a:p>
          <a:p>
            <a:pPr algn="ctr"/>
            <a:r>
              <a:rPr lang="en-GB" sz="1200" b="1" dirty="0"/>
              <a:t>Concept</a:t>
            </a:r>
          </a:p>
          <a:p>
            <a:pPr algn="ctr"/>
            <a:r>
              <a:rPr lang="en-GB" sz="1200" b="1" dirty="0"/>
              <a:t>Concept</a:t>
            </a:r>
          </a:p>
          <a:p>
            <a:pPr algn="ctr"/>
            <a:r>
              <a:rPr lang="en-GB" sz="1200" b="1" dirty="0"/>
              <a:t>Concept</a:t>
            </a:r>
          </a:p>
          <a:p>
            <a:pPr algn="ctr"/>
            <a:r>
              <a:rPr lang="en-GB" sz="1200" b="1" dirty="0"/>
              <a:t>Concept</a:t>
            </a:r>
          </a:p>
        </p:txBody>
      </p:sp>
      <p:sp>
        <p:nvSpPr>
          <p:cNvPr id="13340" name="AutoShape 43"/>
          <p:cNvSpPr>
            <a:spLocks noChangeArrowheads="1"/>
          </p:cNvSpPr>
          <p:nvPr/>
        </p:nvSpPr>
        <p:spPr bwMode="auto">
          <a:xfrm rot="1744134" flipV="1">
            <a:off x="6641142" y="17726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13341" name="AutoShape 44"/>
          <p:cNvSpPr>
            <a:spLocks noChangeArrowheads="1"/>
          </p:cNvSpPr>
          <p:nvPr/>
        </p:nvSpPr>
        <p:spPr bwMode="auto">
          <a:xfrm rot="19775736">
            <a:off x="6645538" y="3985638"/>
            <a:ext cx="1015511" cy="533400"/>
          </a:xfrm>
          <a:prstGeom prst="rightArrow">
            <a:avLst>
              <a:gd name="adj1" fmla="val 50000"/>
              <a:gd name="adj2" fmla="val 47600"/>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13342" name="AutoShape 45"/>
          <p:cNvSpPr>
            <a:spLocks noChangeArrowheads="1"/>
          </p:cNvSpPr>
          <p:nvPr/>
        </p:nvSpPr>
        <p:spPr bwMode="auto">
          <a:xfrm>
            <a:off x="6626475" y="28410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Solution</a:t>
            </a:r>
          </a:p>
          <a:p>
            <a:pPr algn="ctr"/>
            <a:r>
              <a:rPr lang="en-GB" sz="1600" b="1" dirty="0"/>
              <a:t>Concept(s)</a:t>
            </a:r>
          </a:p>
        </p:txBody>
      </p:sp>
      <p:sp>
        <p:nvSpPr>
          <p:cNvPr id="13344" name="AutoShape 47"/>
          <p:cNvSpPr>
            <a:spLocks noChangeArrowheads="1"/>
          </p:cNvSpPr>
          <p:nvPr/>
        </p:nvSpPr>
        <p:spPr bwMode="auto">
          <a:xfrm>
            <a:off x="8338039" y="28664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657082314"/>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030901" y="137346"/>
            <a:ext cx="6489700" cy="538901"/>
          </a:xfrm>
        </p:spPr>
        <p:txBody>
          <a:bodyPr/>
          <a:lstStyle/>
          <a:p>
            <a:r>
              <a:rPr lang="en-GB" dirty="0"/>
              <a:t>Functions the heart of the Systems Approach</a:t>
            </a:r>
          </a:p>
        </p:txBody>
      </p:sp>
      <p:sp>
        <p:nvSpPr>
          <p:cNvPr id="3" name="Slide Number Placeholder 2"/>
          <p:cNvSpPr>
            <a:spLocks noGrp="1"/>
          </p:cNvSpPr>
          <p:nvPr>
            <p:ph type="sldNum" sz="quarter" idx="4"/>
          </p:nvPr>
        </p:nvSpPr>
        <p:spPr/>
        <p:txBody>
          <a:bodyPr/>
          <a:lstStyle/>
          <a:p>
            <a:fld id="{1C9AE723-F85C-2640-9190-641236277428}" type="slidenum">
              <a:rPr lang="en-US" smtClean="0"/>
              <a:pPr/>
              <a:t>21</a:t>
            </a:fld>
            <a:endParaRPr lang="en-US" dirty="0"/>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78968" y="1110361"/>
            <a:ext cx="1462154" cy="2324100"/>
          </a:xfrm>
          <a:prstGeom prst="rect">
            <a:avLst/>
          </a:prstGeom>
        </p:spPr>
      </p:pic>
      <p:sp>
        <p:nvSpPr>
          <p:cNvPr id="47" name="AutoShape 17"/>
          <p:cNvSpPr>
            <a:spLocks noChangeArrowheads="1"/>
          </p:cNvSpPr>
          <p:nvPr/>
        </p:nvSpPr>
        <p:spPr bwMode="auto">
          <a:xfrm>
            <a:off x="3521929" y="1081941"/>
            <a:ext cx="1507644" cy="876300"/>
          </a:xfrm>
          <a:prstGeom prst="wedgeEllipseCallout">
            <a:avLst>
              <a:gd name="adj1" fmla="val -92629"/>
              <a:gd name="adj2" fmla="val 47425"/>
            </a:avLst>
          </a:prstGeom>
          <a:solidFill>
            <a:srgbClr val="FFFFFF"/>
          </a:solidFill>
          <a:ln w="9525">
            <a:solidFill>
              <a:srgbClr val="000000"/>
            </a:solidFill>
            <a:miter lim="800000"/>
            <a:headEnd/>
            <a:tailEnd/>
          </a:ln>
        </p:spPr>
        <p:txBody>
          <a:bodyPr anchor="ctr"/>
          <a:lstStyle/>
          <a:p>
            <a:pPr algn="ctr">
              <a:defRPr/>
            </a:pPr>
            <a:r>
              <a:rPr lang="en-GB" kern="0" dirty="0">
                <a:solidFill>
                  <a:sysClr val="windowText" lastClr="000000"/>
                </a:solidFill>
                <a:latin typeface="Arial" charset="0"/>
              </a:rPr>
              <a:t>I Want</a:t>
            </a:r>
            <a:endParaRPr lang="en-US" kern="0" dirty="0">
              <a:solidFill>
                <a:sysClr val="windowText" lastClr="000000"/>
              </a:solidFill>
              <a:latin typeface="Arial" charset="0"/>
            </a:endParaRPr>
          </a:p>
        </p:txBody>
      </p:sp>
      <p:sp>
        <p:nvSpPr>
          <p:cNvPr id="18" name="Rectangle 34"/>
          <p:cNvSpPr>
            <a:spLocks noChangeArrowheads="1"/>
          </p:cNvSpPr>
          <p:nvPr/>
        </p:nvSpPr>
        <p:spPr bwMode="auto">
          <a:xfrm>
            <a:off x="3700422" y="3196810"/>
            <a:ext cx="3988777" cy="81280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400" dirty="0">
                <a:solidFill>
                  <a:schemeClr val="bg1"/>
                </a:solidFill>
                <a:latin typeface="Arial Black" pitchFamily="34" charset="0"/>
              </a:rPr>
              <a:t>FUNCTIONALITY</a:t>
            </a:r>
            <a:endParaRPr lang="en-US" sz="2400" dirty="0">
              <a:solidFill>
                <a:schemeClr val="bg1"/>
              </a:solidFill>
              <a:latin typeface="Arial Black" pitchFamily="34" charset="0"/>
            </a:endParaRPr>
          </a:p>
        </p:txBody>
      </p:sp>
      <p:sp>
        <p:nvSpPr>
          <p:cNvPr id="19" name="AutoShape 36"/>
          <p:cNvSpPr>
            <a:spLocks noChangeArrowheads="1"/>
          </p:cNvSpPr>
          <p:nvPr/>
        </p:nvSpPr>
        <p:spPr bwMode="auto">
          <a:xfrm rot="10800000" flipH="1">
            <a:off x="5450577" y="929867"/>
            <a:ext cx="2565888" cy="2095500"/>
          </a:xfrm>
          <a:custGeom>
            <a:avLst/>
            <a:gdLst>
              <a:gd name="T0" fmla="*/ 238435952 w 21600"/>
              <a:gd name="T1" fmla="*/ 0 h 21600"/>
              <a:gd name="T2" fmla="*/ 119217976 w 21600"/>
              <a:gd name="T3" fmla="*/ 67764201 h 21600"/>
              <a:gd name="T4" fmla="*/ 0 w 21600"/>
              <a:gd name="T5" fmla="*/ 153749447 h 21600"/>
              <a:gd name="T6" fmla="*/ 157632713 w 21600"/>
              <a:gd name="T7" fmla="*/ 203292579 h 21600"/>
              <a:gd name="T8" fmla="*/ 315265427 w 21600"/>
              <a:gd name="T9" fmla="*/ 140083688 h 21600"/>
              <a:gd name="T10" fmla="*/ 357653960 w 21600"/>
              <a:gd name="T11" fmla="*/ 67764201 h 21600"/>
              <a:gd name="T12" fmla="*/ 17694720 60000 65536"/>
              <a:gd name="T13" fmla="*/ 11796480 60000 65536"/>
              <a:gd name="T14" fmla="*/ 11796480 60000 65536"/>
              <a:gd name="T15" fmla="*/ 5898240 60000 65536"/>
              <a:gd name="T16" fmla="*/ 0 60000 65536"/>
              <a:gd name="T17" fmla="*/ 0 60000 65536"/>
              <a:gd name="T18" fmla="*/ 0 w 21600"/>
              <a:gd name="T19" fmla="*/ 11072 h 21600"/>
              <a:gd name="T20" fmla="*/ 1904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00" y="0"/>
                </a:moveTo>
                <a:lnTo>
                  <a:pt x="7200" y="7200"/>
                </a:lnTo>
                <a:lnTo>
                  <a:pt x="9760" y="7200"/>
                </a:lnTo>
                <a:lnTo>
                  <a:pt x="9760" y="11072"/>
                </a:lnTo>
                <a:lnTo>
                  <a:pt x="0" y="11072"/>
                </a:lnTo>
                <a:lnTo>
                  <a:pt x="0" y="21600"/>
                </a:lnTo>
                <a:lnTo>
                  <a:pt x="19040" y="21600"/>
                </a:lnTo>
                <a:lnTo>
                  <a:pt x="19040" y="7200"/>
                </a:lnTo>
                <a:lnTo>
                  <a:pt x="21600" y="7200"/>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anchor="ctr"/>
          <a:lstStyle/>
          <a:p>
            <a:pPr algn="r">
              <a:defRPr/>
            </a:pPr>
            <a:r>
              <a:rPr lang="en-GB" dirty="0"/>
              <a:t>Translate Stakeholder Requirements into</a:t>
            </a:r>
            <a:endParaRPr lang="en-US" dirty="0"/>
          </a:p>
        </p:txBody>
      </p:sp>
      <p:sp>
        <p:nvSpPr>
          <p:cNvPr id="20" name="AutoShape 35"/>
          <p:cNvSpPr>
            <a:spLocks noChangeArrowheads="1"/>
          </p:cNvSpPr>
          <p:nvPr/>
        </p:nvSpPr>
        <p:spPr bwMode="auto">
          <a:xfrm rot="5400000">
            <a:off x="4057237" y="3811644"/>
            <a:ext cx="1930400" cy="2984989"/>
          </a:xfrm>
          <a:custGeom>
            <a:avLst/>
            <a:gdLst>
              <a:gd name="T0" fmla="*/ 115277235 w 21600"/>
              <a:gd name="T1" fmla="*/ 0 h 21600"/>
              <a:gd name="T2" fmla="*/ 58026038 w 21600"/>
              <a:gd name="T3" fmla="*/ 107878995 h 21600"/>
              <a:gd name="T4" fmla="*/ 0 w 21600"/>
              <a:gd name="T5" fmla="*/ 355928879 h 21600"/>
              <a:gd name="T6" fmla="*/ 78385048 w 21600"/>
              <a:gd name="T7" fmla="*/ 484043844 h 21600"/>
              <a:gd name="T8" fmla="*/ 156770096 w 21600"/>
              <a:gd name="T9" fmla="*/ 301384497 h 21600"/>
              <a:gd name="T10" fmla="*/ 172520545 w 21600"/>
              <a:gd name="T11" fmla="*/ 107878995 h 21600"/>
              <a:gd name="T12" fmla="*/ 17694720 60000 65536"/>
              <a:gd name="T13" fmla="*/ 11796480 60000 65536"/>
              <a:gd name="T14" fmla="*/ 11796480 60000 65536"/>
              <a:gd name="T15" fmla="*/ 5898240 60000 65536"/>
              <a:gd name="T16" fmla="*/ 0 60000 65536"/>
              <a:gd name="T17" fmla="*/ 0 60000 65536"/>
              <a:gd name="T18" fmla="*/ 0 w 21600"/>
              <a:gd name="T19" fmla="*/ 10165 h 21600"/>
              <a:gd name="T20" fmla="*/ 19628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33" y="0"/>
                </a:moveTo>
                <a:lnTo>
                  <a:pt x="7265" y="4814"/>
                </a:lnTo>
                <a:lnTo>
                  <a:pt x="9237" y="4814"/>
                </a:lnTo>
                <a:lnTo>
                  <a:pt x="9237" y="10165"/>
                </a:lnTo>
                <a:lnTo>
                  <a:pt x="0" y="10165"/>
                </a:lnTo>
                <a:lnTo>
                  <a:pt x="0" y="21600"/>
                </a:lnTo>
                <a:lnTo>
                  <a:pt x="19628" y="21600"/>
                </a:lnTo>
                <a:lnTo>
                  <a:pt x="19628" y="4814"/>
                </a:lnTo>
                <a:lnTo>
                  <a:pt x="21600" y="481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vert="eaVert" anchor="ctr"/>
          <a:lstStyle/>
          <a:p>
            <a:pPr algn="ctr">
              <a:defRPr/>
            </a:pPr>
            <a:r>
              <a:rPr lang="en-GB" dirty="0"/>
              <a:t>Translate Functionality into </a:t>
            </a:r>
          </a:p>
          <a:p>
            <a:pPr algn="ctr">
              <a:defRPr/>
            </a:pPr>
            <a:r>
              <a:rPr lang="en-GB" dirty="0"/>
              <a:t>system solution</a:t>
            </a:r>
            <a:endParaRPr lang="en-US" dirty="0"/>
          </a:p>
        </p:txBody>
      </p:sp>
      <p:pic>
        <p:nvPicPr>
          <p:cNvPr id="6" name="Picture 5">
            <a:extLst>
              <a:ext uri="{FF2B5EF4-FFF2-40B4-BE49-F238E27FC236}">
                <a16:creationId xmlns:a16="http://schemas.microsoft.com/office/drawing/2014/main" id="{76D7772C-A3C7-7242-9485-124692C25F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3443" y="4155451"/>
            <a:ext cx="4035287" cy="2174863"/>
          </a:xfrm>
          <a:prstGeom prst="rect">
            <a:avLst/>
          </a:prstGeom>
        </p:spPr>
      </p:pic>
      <p:sp>
        <p:nvSpPr>
          <p:cNvPr id="58" name="AutoShape 32"/>
          <p:cNvSpPr>
            <a:spLocks noChangeArrowheads="1"/>
          </p:cNvSpPr>
          <p:nvPr/>
        </p:nvSpPr>
        <p:spPr bwMode="auto">
          <a:xfrm>
            <a:off x="8344457" y="3311273"/>
            <a:ext cx="1874708" cy="825500"/>
          </a:xfrm>
          <a:prstGeom prst="wedgeEllipseCallout">
            <a:avLst>
              <a:gd name="adj1" fmla="val -21028"/>
              <a:gd name="adj2" fmla="val 117133"/>
            </a:avLst>
          </a:prstGeom>
          <a:solidFill>
            <a:srgbClr val="FFFFFF"/>
          </a:solidFill>
          <a:ln w="9525">
            <a:solidFill>
              <a:srgbClr val="000000"/>
            </a:solidFill>
            <a:miter lim="800000"/>
            <a:headEnd/>
            <a:tailEnd/>
          </a:ln>
        </p:spPr>
        <p:txBody>
          <a:bodyPr anchor="ctr"/>
          <a:lstStyle/>
          <a:p>
            <a:pPr>
              <a:defRPr/>
            </a:pPr>
            <a:r>
              <a:rPr lang="en-GB" sz="2000" kern="0" dirty="0">
                <a:solidFill>
                  <a:sysClr val="windowText" lastClr="000000"/>
                </a:solidFill>
              </a:rPr>
              <a:t>It Works!</a:t>
            </a:r>
            <a:endParaRPr lang="en-US" sz="2000" kern="0" dirty="0">
              <a:solidFill>
                <a:sysClr val="windowText" lastClr="000000"/>
              </a:solidFill>
              <a:latin typeface="Arial" charset="0"/>
            </a:endParaRPr>
          </a:p>
        </p:txBody>
      </p:sp>
    </p:spTree>
    <p:extLst>
      <p:ext uri="{BB962C8B-B14F-4D97-AF65-F5344CB8AC3E}">
        <p14:creationId xmlns:p14="http://schemas.microsoft.com/office/powerpoint/2010/main" val="252431478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7512D4-BA1B-D244-B440-9FF7F897B2F3}"/>
              </a:ext>
            </a:extLst>
          </p:cNvPr>
          <p:cNvPicPr>
            <a:picLocks noChangeAspect="1"/>
          </p:cNvPicPr>
          <p:nvPr/>
        </p:nvPicPr>
        <p:blipFill>
          <a:blip r:embed="rId3">
            <a:alphaModFix amt="61000"/>
          </a:blip>
          <a:stretch>
            <a:fillRect/>
          </a:stretch>
        </p:blipFill>
        <p:spPr>
          <a:xfrm>
            <a:off x="6085353" y="1001171"/>
            <a:ext cx="3340100" cy="4368800"/>
          </a:xfrm>
          <a:prstGeom prst="rect">
            <a:avLst/>
          </a:prstGeom>
        </p:spPr>
      </p:pic>
      <p:sp>
        <p:nvSpPr>
          <p:cNvPr id="8193" name="AutoShape 2"/>
          <p:cNvSpPr>
            <a:spLocks noChangeArrowheads="1"/>
          </p:cNvSpPr>
          <p:nvPr/>
        </p:nvSpPr>
        <p:spPr bwMode="auto">
          <a:xfrm>
            <a:off x="9268361" y="2545809"/>
            <a:ext cx="1091527" cy="1171575"/>
          </a:xfrm>
          <a:prstGeom prst="foldedCorner">
            <a:avLst>
              <a:gd name="adj" fmla="val 12500"/>
            </a:avLst>
          </a:prstGeom>
          <a:noFill/>
          <a:ln w="12700">
            <a:solidFill>
              <a:schemeClr val="accent1">
                <a:lumMod val="75000"/>
              </a:schemeClr>
            </a:solidFill>
            <a:round/>
            <a:headEnd/>
            <a:tailEnd/>
          </a:ln>
        </p:spPr>
        <p:txBody>
          <a:bodyPr wrap="none" anchor="ctr"/>
          <a:lstStyle/>
          <a:p>
            <a:endParaRPr lang="en-US" dirty="0">
              <a:solidFill>
                <a:schemeClr val="bg2">
                  <a:lumMod val="65000"/>
                </a:schemeClr>
              </a:solidFill>
            </a:endParaRPr>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210" name="Rectangle 26"/>
          <p:cNvSpPr>
            <a:spLocks noGrp="1" noChangeArrowheads="1"/>
          </p:cNvSpPr>
          <p:nvPr>
            <p:ph type="title"/>
          </p:nvPr>
        </p:nvSpPr>
        <p:spPr>
          <a:xfrm>
            <a:off x="393108" y="122995"/>
            <a:ext cx="8840187" cy="481805"/>
          </a:xfrm>
        </p:spPr>
        <p:txBody>
          <a:bodyPr/>
          <a:lstStyle/>
          <a:p>
            <a:pPr defTabSz="762000"/>
            <a:r>
              <a:rPr lang="en-GB" sz="2800" dirty="0">
                <a:latin typeface="Arial" charset="0"/>
              </a:rPr>
              <a:t>Concept Generation</a:t>
            </a:r>
          </a:p>
        </p:txBody>
      </p:sp>
      <p:sp>
        <p:nvSpPr>
          <p:cNvPr id="6" name="Slide Number Placeholder 5"/>
          <p:cNvSpPr>
            <a:spLocks noGrp="1"/>
          </p:cNvSpPr>
          <p:nvPr>
            <p:ph type="sldNum" sz="quarter" idx="4"/>
          </p:nvPr>
        </p:nvSpPr>
        <p:spPr/>
        <p:txBody>
          <a:bodyPr/>
          <a:lstStyle/>
          <a:p>
            <a:fld id="{1C9AE723-F85C-2640-9190-641236277428}" type="slidenum">
              <a:rPr lang="en-US" smtClean="0"/>
              <a:pPr/>
              <a:t>22</a:t>
            </a:fld>
            <a:endParaRPr lang="en-US" dirty="0"/>
          </a:p>
        </p:txBody>
      </p:sp>
      <p:sp>
        <p:nvSpPr>
          <p:cNvPr id="16397" name="Text Box 27"/>
          <p:cNvSpPr txBox="1">
            <a:spLocks noChangeArrowheads="1"/>
          </p:cNvSpPr>
          <p:nvPr/>
        </p:nvSpPr>
        <p:spPr bwMode="auto">
          <a:xfrm>
            <a:off x="2230676" y="1385591"/>
            <a:ext cx="2105038"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Divergent Thinking</a:t>
            </a:r>
          </a:p>
        </p:txBody>
      </p:sp>
      <p:sp>
        <p:nvSpPr>
          <p:cNvPr id="16398" name="Text Box 28"/>
          <p:cNvSpPr txBox="1">
            <a:spLocks noChangeArrowheads="1"/>
          </p:cNvSpPr>
          <p:nvPr/>
        </p:nvSpPr>
        <p:spPr bwMode="auto">
          <a:xfrm>
            <a:off x="7443621" y="1323171"/>
            <a:ext cx="2310511" cy="369332"/>
          </a:xfrm>
          <a:prstGeom prst="rect">
            <a:avLst/>
          </a:prstGeom>
          <a:solidFill>
            <a:srgbClr val="C8E2F5"/>
          </a:solidFill>
          <a:ln w="12700">
            <a:noFill/>
            <a:miter lim="800000"/>
            <a:headEnd/>
            <a:tailEnd/>
          </a:ln>
        </p:spPr>
        <p:txBody>
          <a:bodyPr wrap="none" anchor="ctr">
            <a:spAutoFit/>
          </a:bodyPr>
          <a:lstStyle/>
          <a:p>
            <a:pPr algn="ctr" eaLnBrk="0" hangingPunct="0">
              <a:defRPr/>
            </a:pPr>
            <a:r>
              <a:rPr lang="en-GB" dirty="0">
                <a:solidFill>
                  <a:schemeClr val="bg2">
                    <a:lumMod val="65000"/>
                  </a:schemeClr>
                </a:solidFill>
              </a:rPr>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solidFill>
                  <a:schemeClr val="bg2">
                    <a:lumMod val="65000"/>
                  </a:schemeClr>
                </a:solidFill>
              </a:rPr>
              <a:t>Solution</a:t>
            </a:r>
          </a:p>
          <a:p>
            <a:pPr algn="ctr"/>
            <a:r>
              <a:rPr lang="en-GB" sz="1600" b="1" dirty="0">
                <a:solidFill>
                  <a:schemeClr val="bg2">
                    <a:lumMod val="65000"/>
                  </a:schemeClr>
                </a:solidFill>
              </a:rPr>
              <a:t>Concept(s)</a:t>
            </a:r>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3019304774"/>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3"/>
          <p:cNvSpPr>
            <a:spLocks noGrp="1" noChangeArrowheads="1"/>
          </p:cNvSpPr>
          <p:nvPr>
            <p:ph sz="quarter" idx="16"/>
          </p:nvPr>
        </p:nvSpPr>
        <p:spPr>
          <a:xfrm>
            <a:off x="634588" y="1182456"/>
            <a:ext cx="5204351" cy="5262979"/>
          </a:xfrm>
        </p:spPr>
        <p:txBody>
          <a:bodyPr/>
          <a:lstStyle/>
          <a:p>
            <a:r>
              <a:rPr lang="en-GB" sz="2000" b="1" dirty="0"/>
              <a:t>What is it?</a:t>
            </a:r>
          </a:p>
          <a:p>
            <a:pPr marL="587375" lvl="1" indent="-339725"/>
            <a:r>
              <a:rPr lang="en-GB" sz="1800" dirty="0"/>
              <a:t>a tool for generating, capturing, selecting and documenting system design concepts.</a:t>
            </a:r>
            <a:r>
              <a:rPr lang="en-US" sz="1800" dirty="0"/>
              <a:t> </a:t>
            </a:r>
          </a:p>
          <a:p>
            <a:r>
              <a:rPr lang="en-GB" sz="2000" b="1" dirty="0"/>
              <a:t>Why do it?</a:t>
            </a:r>
          </a:p>
          <a:p>
            <a:pPr marL="541338" lvl="1" indent="-403225"/>
            <a:r>
              <a:rPr lang="en-GB" sz="1800" dirty="0"/>
              <a:t>Function Means analysis uses the uncovered generic and other functionality to ensure the holistic generation of candidate system concepts</a:t>
            </a:r>
          </a:p>
          <a:p>
            <a:r>
              <a:rPr lang="en-GB" sz="2000" b="1" dirty="0"/>
              <a:t>How to do it</a:t>
            </a:r>
          </a:p>
          <a:p>
            <a:pPr marL="587375" lvl="1" indent="-401638"/>
            <a:r>
              <a:rPr lang="en-GB" sz="1800" dirty="0"/>
              <a:t>Function Means Analysis has two stages:</a:t>
            </a:r>
          </a:p>
          <a:p>
            <a:pPr marL="944563" lvl="2" indent="-279400"/>
            <a:r>
              <a:rPr lang="en-GB" sz="1800" dirty="0"/>
              <a:t>Stage 1:Concept Generation: a divergent thinking activity where the functions of the system are considered in turn and the means of achieving those functions identified</a:t>
            </a:r>
          </a:p>
          <a:p>
            <a:pPr marL="944563" lvl="2" indent="-279400"/>
            <a:r>
              <a:rPr lang="en-GB" sz="1800" dirty="0"/>
              <a:t>Stage 2:Concept Integration and Selection: a convergent thinking activity that identifies whole system concepts</a:t>
            </a:r>
          </a:p>
        </p:txBody>
      </p:sp>
      <p:sp>
        <p:nvSpPr>
          <p:cNvPr id="7171" name="Rectangle 2"/>
          <p:cNvSpPr>
            <a:spLocks noGrp="1" noChangeArrowheads="1"/>
          </p:cNvSpPr>
          <p:nvPr>
            <p:ph type="title"/>
          </p:nvPr>
        </p:nvSpPr>
        <p:spPr/>
        <p:txBody>
          <a:bodyPr/>
          <a:lstStyle/>
          <a:p>
            <a:r>
              <a:rPr lang="en-GB" dirty="0"/>
              <a:t>Function Means Analysis</a:t>
            </a:r>
          </a:p>
        </p:txBody>
      </p:sp>
      <p:pic>
        <p:nvPicPr>
          <p:cNvPr id="4" name="Picture 3">
            <a:extLst>
              <a:ext uri="{FF2B5EF4-FFF2-40B4-BE49-F238E27FC236}">
                <a16:creationId xmlns:a16="http://schemas.microsoft.com/office/drawing/2014/main" id="{A34AA9BA-2836-7844-A093-1049266BF9A6}"/>
              </a:ext>
            </a:extLst>
          </p:cNvPr>
          <p:cNvPicPr>
            <a:picLocks noChangeAspect="1"/>
          </p:cNvPicPr>
          <p:nvPr/>
        </p:nvPicPr>
        <p:blipFill>
          <a:blip r:embed="rId3"/>
          <a:stretch>
            <a:fillRect/>
          </a:stretch>
        </p:blipFill>
        <p:spPr>
          <a:xfrm>
            <a:off x="6353063" y="1747723"/>
            <a:ext cx="5442333" cy="3904282"/>
          </a:xfrm>
          <a:prstGeom prst="rect">
            <a:avLst/>
          </a:prstGeom>
        </p:spPr>
      </p:pic>
    </p:spTree>
    <p:extLst>
      <p:ext uri="{BB962C8B-B14F-4D97-AF65-F5344CB8AC3E}">
        <p14:creationId xmlns:p14="http://schemas.microsoft.com/office/powerpoint/2010/main" val="855696939"/>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261816" y="243944"/>
            <a:ext cx="6489700" cy="353933"/>
          </a:xfrm>
        </p:spPr>
        <p:txBody>
          <a:bodyPr/>
          <a:lstStyle/>
          <a:p>
            <a:pPr eaLnBrk="1" hangingPunct="1"/>
            <a:r>
              <a:rPr lang="en-GB" dirty="0">
                <a:latin typeface="Arial" charset="0"/>
              </a:rPr>
              <a:t>Function Means Analysis Process</a:t>
            </a:r>
            <a:endParaRPr lang="en-US"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2</a:t>
            </a:r>
          </a:p>
        </p:txBody>
      </p:sp>
    </p:spTree>
    <p:extLst>
      <p:ext uri="{BB962C8B-B14F-4D97-AF65-F5344CB8AC3E}">
        <p14:creationId xmlns:p14="http://schemas.microsoft.com/office/powerpoint/2010/main" val="832664215"/>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type="body" sz="quarter" idx="13"/>
          </p:nvPr>
        </p:nvSpPr>
        <p:spPr>
          <a:xfrm>
            <a:off x="1035586" y="1260087"/>
            <a:ext cx="10421955" cy="4271939"/>
          </a:xfrm>
        </p:spPr>
        <p:txBody>
          <a:bodyPr/>
          <a:lstStyle/>
          <a:p>
            <a:r>
              <a:rPr lang="en-GB" sz="2400" dirty="0"/>
              <a:t>To undertake a Function Means Analysis requires knowledge of the functionality of the system. The functionality should be:</a:t>
            </a:r>
          </a:p>
          <a:p>
            <a:pPr marL="550863" lvl="1"/>
            <a:r>
              <a:rPr lang="en-GB" sz="2400" dirty="0"/>
              <a:t>Complete i.e. encompass the whole of the system </a:t>
            </a:r>
          </a:p>
          <a:p>
            <a:pPr marL="550863" lvl="1"/>
            <a:r>
              <a:rPr lang="en-GB" sz="2400" dirty="0"/>
              <a:t>At the same level of generality</a:t>
            </a:r>
          </a:p>
          <a:p>
            <a:r>
              <a:rPr lang="en-GB" sz="2400" dirty="0"/>
              <a:t>These rules are not rigid. Indeed, Function Means Analysis can help to check whether the system functionality is complete. </a:t>
            </a:r>
          </a:p>
          <a:p>
            <a:r>
              <a:rPr lang="en-GB" sz="2400" dirty="0"/>
              <a:t>Very few systems are unprecedented and therefore a check can be made to ensure that the current system solution sits within the means identified – if not then perhaps we are missing some functionality</a:t>
            </a:r>
          </a:p>
          <a:p>
            <a:r>
              <a:rPr lang="en-GB" sz="2400" dirty="0"/>
              <a:t>Once identified the functions should be entered in the Function column of the Function Means Table </a:t>
            </a:r>
          </a:p>
        </p:txBody>
      </p:sp>
      <p:sp>
        <p:nvSpPr>
          <p:cNvPr id="54274" name="Rectangle 2"/>
          <p:cNvSpPr>
            <a:spLocks noGrp="1" noChangeArrowheads="1"/>
          </p:cNvSpPr>
          <p:nvPr>
            <p:ph type="title"/>
          </p:nvPr>
        </p:nvSpPr>
        <p:spPr>
          <a:xfrm>
            <a:off x="337133" y="275327"/>
            <a:ext cx="10990300" cy="424732"/>
          </a:xfrm>
        </p:spPr>
        <p:txBody>
          <a:bodyPr/>
          <a:lstStyle/>
          <a:p>
            <a:r>
              <a:rPr lang="en-GB" dirty="0"/>
              <a:t>Step 1: Identify Functionality</a:t>
            </a:r>
            <a:endParaRPr lang="en-US" dirty="0"/>
          </a:p>
        </p:txBody>
      </p:sp>
    </p:spTree>
    <p:extLst>
      <p:ext uri="{BB962C8B-B14F-4D97-AF65-F5344CB8AC3E}">
        <p14:creationId xmlns:p14="http://schemas.microsoft.com/office/powerpoint/2010/main" val="1524542389"/>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sz="quarter" idx="13"/>
          </p:nvPr>
        </p:nvSpPr>
        <p:spPr>
          <a:xfrm>
            <a:off x="2017777" y="1260089"/>
            <a:ext cx="8254937" cy="3453253"/>
          </a:xfrm>
        </p:spPr>
        <p:txBody>
          <a:bodyPr/>
          <a:lstStyle/>
          <a:p>
            <a:r>
              <a:rPr lang="en-GB" sz="1800" dirty="0"/>
              <a:t>Taking each function in turn, the team should identify and record in the table ALL the POSSIBLE means of achieving that function </a:t>
            </a:r>
          </a:p>
          <a:p>
            <a:r>
              <a:rPr lang="en-GB" sz="1800" dirty="0"/>
              <a:t>Quantity rather than quality is the aim at this point and a good rule of thumb is to aim for 9 ideas per function. This assumes 3 conventional, 3 extreme and 3 with high potential. Ridiculous, silly, impractical ideas should not be shot-down, ridiculed, or ignored – write them down   </a:t>
            </a:r>
          </a:p>
          <a:p>
            <a:r>
              <a:rPr lang="en-GB" sz="1800" dirty="0"/>
              <a:t>If it is difficult to generate solutions to functions:</a:t>
            </a:r>
          </a:p>
          <a:p>
            <a:pPr marL="627063" lvl="2" indent="-355600"/>
            <a:r>
              <a:rPr lang="en-GB" sz="1800" dirty="0"/>
              <a:t>The function my be a pseudo-function like “generate style” these either need rewriting as “proper” functions or removing</a:t>
            </a:r>
          </a:p>
          <a:p>
            <a:pPr marL="627063" lvl="2" indent="-355600"/>
            <a:r>
              <a:rPr lang="en-GB" sz="1800" dirty="0"/>
              <a:t>The function description may be at too high a level and needs to be decomposed into a number of lower level functions for which design options can be explored</a:t>
            </a:r>
            <a:endParaRPr lang="en-US" sz="1800" dirty="0"/>
          </a:p>
        </p:txBody>
      </p:sp>
      <p:sp>
        <p:nvSpPr>
          <p:cNvPr id="19457" name="Rectangle 2"/>
          <p:cNvSpPr>
            <a:spLocks noGrp="1" noChangeArrowheads="1"/>
          </p:cNvSpPr>
          <p:nvPr>
            <p:ph type="title"/>
          </p:nvPr>
        </p:nvSpPr>
        <p:spPr>
          <a:xfrm>
            <a:off x="1999942" y="440265"/>
            <a:ext cx="8242725" cy="480131"/>
          </a:xfrm>
        </p:spPr>
        <p:txBody>
          <a:bodyPr/>
          <a:lstStyle/>
          <a:p>
            <a:r>
              <a:rPr lang="en-GB" sz="2800" dirty="0"/>
              <a:t>Step 2: For each Function Generate Solutions </a:t>
            </a:r>
            <a:endParaRPr lang="en-US" sz="2800" dirty="0"/>
          </a:p>
        </p:txBody>
      </p:sp>
    </p:spTree>
    <p:extLst>
      <p:ext uri="{BB962C8B-B14F-4D97-AF65-F5344CB8AC3E}">
        <p14:creationId xmlns:p14="http://schemas.microsoft.com/office/powerpoint/2010/main" val="2681163158"/>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321709" y="242766"/>
            <a:ext cx="8521786" cy="573896"/>
          </a:xfrm>
        </p:spPr>
        <p:txBody>
          <a:bodyPr/>
          <a:lstStyle/>
          <a:p>
            <a:pPr eaLnBrk="1" hangingPunct="1"/>
            <a:r>
              <a:rPr lang="en-US" sz="2800" dirty="0">
                <a:latin typeface="Arial" charset="0"/>
              </a:rPr>
              <a:t>Tracer Example Function Means Analysis</a:t>
            </a:r>
          </a:p>
        </p:txBody>
      </p:sp>
      <p:graphicFrame>
        <p:nvGraphicFramePr>
          <p:cNvPr id="9218" name="Object 2"/>
          <p:cNvGraphicFramePr>
            <a:graphicFrameLocks noGrp="1" noChangeAspect="1"/>
          </p:cNvGraphicFramePr>
          <p:nvPr>
            <p:ph idx="4294967295"/>
            <p:extLst>
              <p:ext uri="{D42A27DB-BD31-4B8C-83A1-F6EECF244321}">
                <p14:modId xmlns:p14="http://schemas.microsoft.com/office/powerpoint/2010/main" val="685234272"/>
              </p:ext>
            </p:extLst>
          </p:nvPr>
        </p:nvGraphicFramePr>
        <p:xfrm>
          <a:off x="1647985" y="2841977"/>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921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7985" y="2841977"/>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9220" name="AutoShape 1475"/>
          <p:cNvSpPr>
            <a:spLocks noChangeArrowheads="1"/>
          </p:cNvSpPr>
          <p:nvPr/>
        </p:nvSpPr>
        <p:spPr bwMode="auto">
          <a:xfrm>
            <a:off x="1969534" y="1529060"/>
            <a:ext cx="1587500" cy="850900"/>
          </a:xfrm>
          <a:prstGeom prst="wedgeRoundRectCallout">
            <a:avLst>
              <a:gd name="adj1" fmla="val -31000"/>
              <a:gd name="adj2" fmla="val 1016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9221" name="AutoShape 1476"/>
          <p:cNvSpPr>
            <a:spLocks noChangeArrowheads="1"/>
          </p:cNvSpPr>
          <p:nvPr/>
        </p:nvSpPr>
        <p:spPr bwMode="auto">
          <a:xfrm>
            <a:off x="5479296" y="1334618"/>
            <a:ext cx="1841500" cy="850900"/>
          </a:xfrm>
          <a:prstGeom prst="wedgeRoundRectCallout">
            <a:avLst>
              <a:gd name="adj1" fmla="val 45690"/>
              <a:gd name="adj2" fmla="val 1210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3125211588"/>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011583" y="2577013"/>
            <a:ext cx="4813413" cy="2456057"/>
          </a:xfrm>
        </p:spPr>
        <p:txBody>
          <a:bodyPr/>
          <a:lstStyle/>
          <a:p>
            <a:pPr marL="0" indent="0">
              <a:buNone/>
            </a:pPr>
            <a:r>
              <a:rPr lang="en-GB" sz="2800" dirty="0"/>
              <a:t>I</a:t>
            </a:r>
            <a:r>
              <a:rPr lang="en-GB" sz="2800" b="1" dirty="0"/>
              <a:t>n small teams</a:t>
            </a:r>
          </a:p>
          <a:p>
            <a:r>
              <a:rPr lang="en-GB" sz="2400" dirty="0"/>
              <a:t>Construct a Function Means Chart for the case study problem - consider all solutions</a:t>
            </a:r>
          </a:p>
          <a:p>
            <a:pPr marL="0" indent="0">
              <a:buNone/>
            </a:pPr>
            <a:r>
              <a:rPr lang="en-GB" sz="2400" b="1" dirty="0"/>
              <a:t>Time: 30 minutes</a:t>
            </a:r>
          </a:p>
          <a:p>
            <a:endParaRPr lang="en-GB" sz="2000" dirty="0"/>
          </a:p>
        </p:txBody>
      </p:sp>
      <p:sp>
        <p:nvSpPr>
          <p:cNvPr id="88066" name="Rectangle 2"/>
          <p:cNvSpPr>
            <a:spLocks noGrp="1" noChangeArrowheads="1"/>
          </p:cNvSpPr>
          <p:nvPr>
            <p:ph type="title"/>
          </p:nvPr>
        </p:nvSpPr>
        <p:spPr/>
        <p:txBody>
          <a:bodyPr/>
          <a:lstStyle/>
          <a:p>
            <a:r>
              <a:rPr lang="en-GB" dirty="0"/>
              <a:t>Exercise: FMA Stage 1 </a:t>
            </a:r>
          </a:p>
        </p:txBody>
      </p:sp>
      <p:pic>
        <p:nvPicPr>
          <p:cNvPr id="39" name="Picture 38">
            <a:extLst>
              <a:ext uri="{FF2B5EF4-FFF2-40B4-BE49-F238E27FC236}">
                <a16:creationId xmlns:a16="http://schemas.microsoft.com/office/drawing/2014/main" id="{F918E69C-A986-4044-9768-EDC168F39D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7005" y="2404916"/>
            <a:ext cx="3678426" cy="2765948"/>
          </a:xfrm>
          <a:prstGeom prst="rect">
            <a:avLst/>
          </a:prstGeom>
        </p:spPr>
      </p:pic>
    </p:spTree>
    <p:extLst>
      <p:ext uri="{BB962C8B-B14F-4D97-AF65-F5344CB8AC3E}">
        <p14:creationId xmlns:p14="http://schemas.microsoft.com/office/powerpoint/2010/main" val="17388498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4"/>
          <p:cNvSpPr>
            <a:spLocks noGrp="1" noChangeArrowheads="1"/>
          </p:cNvSpPr>
          <p:nvPr>
            <p:ph type="title"/>
          </p:nvPr>
        </p:nvSpPr>
        <p:spPr>
          <a:xfrm>
            <a:off x="323161" y="233362"/>
            <a:ext cx="9144000" cy="765175"/>
          </a:xfrm>
        </p:spPr>
        <p:txBody>
          <a:bodyPr/>
          <a:lstStyle/>
          <a:p>
            <a:pPr eaLnBrk="1" hangingPunct="1"/>
            <a:r>
              <a:rPr lang="en-GB" sz="2800" dirty="0">
                <a:latin typeface="Arial" charset="0"/>
              </a:rPr>
              <a:t>Introduction to Concept Integration and Selection</a:t>
            </a:r>
          </a:p>
        </p:txBody>
      </p:sp>
      <p:sp>
        <p:nvSpPr>
          <p:cNvPr id="8194" name="Rectangle 5"/>
          <p:cNvSpPr>
            <a:spLocks noGrp="1" noChangeArrowheads="1"/>
          </p:cNvSpPr>
          <p:nvPr>
            <p:ph type="body" idx="1"/>
          </p:nvPr>
        </p:nvSpPr>
        <p:spPr>
          <a:xfrm>
            <a:off x="749147" y="941391"/>
            <a:ext cx="10829581" cy="2726900"/>
          </a:xfrm>
        </p:spPr>
        <p:txBody>
          <a:bodyPr/>
          <a:lstStyle/>
          <a:p>
            <a:pPr eaLnBrk="1" hangingPunct="1"/>
            <a:r>
              <a:rPr lang="en-GB" sz="2000" dirty="0">
                <a:latin typeface="Arial" charset="0"/>
              </a:rPr>
              <a:t>The first stage of Function Means Analysis provides a large number of potential functional solutions. The task now is to:</a:t>
            </a:r>
          </a:p>
          <a:p>
            <a:pPr lvl="1" eaLnBrk="1" hangingPunct="1"/>
            <a:r>
              <a:rPr lang="en-GB" sz="1800" dirty="0">
                <a:latin typeface="Arial" charset="0"/>
              </a:rPr>
              <a:t>Generate a number of </a:t>
            </a:r>
            <a:r>
              <a:rPr lang="en-GB" sz="1800" b="1" dirty="0">
                <a:latin typeface="Arial" charset="0"/>
              </a:rPr>
              <a:t>complete</a:t>
            </a:r>
            <a:r>
              <a:rPr lang="en-GB" sz="1800" dirty="0">
                <a:latin typeface="Arial" charset="0"/>
              </a:rPr>
              <a:t> candidate solution concepts frequently referred to as design or concept system solutions – this is called Concept Integration</a:t>
            </a:r>
          </a:p>
          <a:p>
            <a:pPr lvl="1" eaLnBrk="1" hangingPunct="1"/>
            <a:endParaRPr lang="en-GB" dirty="0">
              <a:latin typeface="Arial" charset="0"/>
            </a:endParaRPr>
          </a:p>
          <a:p>
            <a:pPr lvl="1"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
        <p:nvSpPr>
          <p:cNvPr id="8195" name="Picture 6"/>
          <p:cNvSpPr>
            <a:spLocks noChangeAspect="1" noChangeArrowheads="1"/>
          </p:cNvSpPr>
          <p:nvPr/>
        </p:nvSpPr>
        <p:spPr bwMode="auto">
          <a:xfrm>
            <a:off x="3522785" y="3022600"/>
            <a:ext cx="5181600" cy="32194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pic>
        <p:nvPicPr>
          <p:cNvPr id="7" name="Picture 6">
            <a:extLst>
              <a:ext uri="{FF2B5EF4-FFF2-40B4-BE49-F238E27FC236}">
                <a16:creationId xmlns:a16="http://schemas.microsoft.com/office/drawing/2014/main" id="{BC8F66A0-80EE-3145-ABDF-D0C59E8EAEC1}"/>
              </a:ext>
            </a:extLst>
          </p:cNvPr>
          <p:cNvPicPr>
            <a:picLocks noChangeAspect="1"/>
          </p:cNvPicPr>
          <p:nvPr/>
        </p:nvPicPr>
        <p:blipFill>
          <a:blip r:embed="rId2"/>
          <a:stretch>
            <a:fillRect/>
          </a:stretch>
        </p:blipFill>
        <p:spPr>
          <a:xfrm>
            <a:off x="2965342" y="2535078"/>
            <a:ext cx="6261315" cy="4047808"/>
          </a:xfrm>
          <a:prstGeom prst="rect">
            <a:avLst/>
          </a:prstGeom>
        </p:spPr>
      </p:pic>
    </p:spTree>
    <p:extLst>
      <p:ext uri="{BB962C8B-B14F-4D97-AF65-F5344CB8AC3E}">
        <p14:creationId xmlns:p14="http://schemas.microsoft.com/office/powerpoint/2010/main" val="35009093"/>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body" sz="quarter" idx="13"/>
          </p:nvPr>
        </p:nvSpPr>
        <p:spPr>
          <a:xfrm>
            <a:off x="683046" y="1260089"/>
            <a:ext cx="10990299" cy="5786199"/>
          </a:xfrm>
        </p:spPr>
        <p:txBody>
          <a:bodyPr/>
          <a:lstStyle/>
          <a:p>
            <a:r>
              <a:rPr lang="en-GB" sz="2000" dirty="0"/>
              <a:t>The purpose of Concept Integration is to arrive at a number of potential whole system solution concepts</a:t>
            </a:r>
          </a:p>
          <a:p>
            <a:pPr lvl="1"/>
            <a:r>
              <a:rPr lang="en-GB" sz="2000" dirty="0"/>
              <a:t>We often use the word integration to mean just the final </a:t>
            </a:r>
            <a:r>
              <a:rPr lang="ja-JP" altLang="en-GB" sz="2000" dirty="0"/>
              <a:t>“</a:t>
            </a:r>
            <a:r>
              <a:rPr lang="en-GB" altLang="ja-JP" sz="2000" dirty="0"/>
              <a:t>physical</a:t>
            </a:r>
            <a:r>
              <a:rPr lang="ja-JP" altLang="en-GB" sz="2000" dirty="0"/>
              <a:t>”</a:t>
            </a:r>
            <a:r>
              <a:rPr lang="en-GB" altLang="ja-JP" sz="2000" dirty="0"/>
              <a:t> integration of a system – but the decisions we are about to make are fundamentally integration decisions and p</a:t>
            </a:r>
            <a:r>
              <a:rPr lang="en-GB" sz="2000" dirty="0"/>
              <a:t>oor choices at this point in time, will have detrimental effects on the physical integration of the system</a:t>
            </a:r>
          </a:p>
          <a:p>
            <a:r>
              <a:rPr lang="en-GB" sz="2000" dirty="0"/>
              <a:t>Assuming that the concept generation has been done by Function Means Analysis, there are a number of strategies for Concept Integration </a:t>
            </a:r>
          </a:p>
          <a:p>
            <a:pPr lvl="1"/>
            <a:r>
              <a:rPr lang="en-GB" sz="2000" dirty="0"/>
              <a:t>Identify the </a:t>
            </a:r>
            <a:r>
              <a:rPr lang="ja-JP" altLang="en-GB" sz="2000" dirty="0"/>
              <a:t>“</a:t>
            </a:r>
            <a:r>
              <a:rPr lang="en-GB" altLang="ja-JP" sz="2000" dirty="0"/>
              <a:t>best</a:t>
            </a:r>
            <a:r>
              <a:rPr lang="ja-JP" altLang="en-GB" sz="2000" dirty="0"/>
              <a:t>”</a:t>
            </a:r>
            <a:r>
              <a:rPr lang="en-GB" altLang="ja-JP" sz="2000" dirty="0"/>
              <a:t> means for each function</a:t>
            </a:r>
          </a:p>
          <a:p>
            <a:pPr lvl="2"/>
            <a:r>
              <a:rPr lang="en-GB" sz="2000" dirty="0"/>
              <a:t>cannot guarantee an optimal system solution</a:t>
            </a:r>
          </a:p>
          <a:p>
            <a:pPr lvl="1"/>
            <a:r>
              <a:rPr lang="en-GB" sz="2000" dirty="0"/>
              <a:t>Consider every permutation from the function means analysis</a:t>
            </a:r>
          </a:p>
          <a:p>
            <a:pPr lvl="2"/>
            <a:r>
              <a:rPr lang="en-GB" sz="2000" dirty="0"/>
              <a:t>will take too long</a:t>
            </a:r>
          </a:p>
          <a:p>
            <a:pPr lvl="1"/>
            <a:r>
              <a:rPr lang="en-GB" sz="2000" dirty="0"/>
              <a:t>Reduce the number of options and develop a limited number of potential whole concept solutions</a:t>
            </a:r>
          </a:p>
          <a:p>
            <a:r>
              <a:rPr lang="en-GB" sz="2000" dirty="0"/>
              <a:t>This last strategy can be accomplished using the Function Means Chart</a:t>
            </a:r>
          </a:p>
          <a:p>
            <a:endParaRPr lang="en-GB" sz="2000" dirty="0"/>
          </a:p>
          <a:p>
            <a:endParaRPr lang="en-GB" sz="2000" dirty="0"/>
          </a:p>
        </p:txBody>
      </p:sp>
      <p:sp>
        <p:nvSpPr>
          <p:cNvPr id="15361" name="Rectangle 6"/>
          <p:cNvSpPr>
            <a:spLocks noGrp="1" noChangeArrowheads="1"/>
          </p:cNvSpPr>
          <p:nvPr>
            <p:ph type="title"/>
          </p:nvPr>
        </p:nvSpPr>
        <p:spPr>
          <a:xfrm>
            <a:off x="242912" y="123157"/>
            <a:ext cx="10990300" cy="480131"/>
          </a:xfrm>
        </p:spPr>
        <p:txBody>
          <a:bodyPr/>
          <a:lstStyle/>
          <a:p>
            <a:r>
              <a:rPr lang="en-GB" sz="2800" dirty="0"/>
              <a:t>Concept Integration</a:t>
            </a:r>
          </a:p>
        </p:txBody>
      </p:sp>
    </p:spTree>
    <p:extLst>
      <p:ext uri="{BB962C8B-B14F-4D97-AF65-F5344CB8AC3E}">
        <p14:creationId xmlns:p14="http://schemas.microsoft.com/office/powerpoint/2010/main" val="408792640"/>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376794" y="187547"/>
            <a:ext cx="6489700" cy="353933"/>
          </a:xfrm>
        </p:spPr>
        <p:txBody>
          <a:bodyPr/>
          <a:lstStyle/>
          <a:p>
            <a:pPr eaLnBrk="1" hangingPunct="1"/>
            <a:r>
              <a:rPr lang="en-GB" dirty="0">
                <a:latin typeface="Arial" charset="0"/>
              </a:rPr>
              <a:t>Function Means Analysis Process</a:t>
            </a:r>
            <a:endParaRPr lang="en-US"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2</a:t>
            </a:r>
          </a:p>
        </p:txBody>
      </p:sp>
    </p:spTree>
    <p:extLst>
      <p:ext uri="{BB962C8B-B14F-4D97-AF65-F5344CB8AC3E}">
        <p14:creationId xmlns:p14="http://schemas.microsoft.com/office/powerpoint/2010/main" val="213390978"/>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sz="quarter" idx="16"/>
          </p:nvPr>
        </p:nvSpPr>
        <p:spPr>
          <a:xfrm>
            <a:off x="440676" y="1194456"/>
            <a:ext cx="5393686" cy="5075236"/>
          </a:xfrm>
        </p:spPr>
        <p:txBody>
          <a:bodyPr/>
          <a:lstStyle/>
          <a:p>
            <a:pPr marL="381000" indent="-381000"/>
            <a:r>
              <a:rPr lang="en-GB" sz="1800" dirty="0">
                <a:latin typeface="Arial" charset="0"/>
              </a:rPr>
              <a:t>What is required at this step are some key criteria that can be used to quickly eliminate or promote the solutions documented in the Function Means Table </a:t>
            </a:r>
          </a:p>
          <a:p>
            <a:pPr marL="381000" indent="-381000"/>
            <a:r>
              <a:rPr lang="en-GB" sz="1800" dirty="0">
                <a:latin typeface="Arial" charset="0"/>
              </a:rPr>
              <a:t>The aim is to remove the obvious </a:t>
            </a:r>
            <a:r>
              <a:rPr lang="ja-JP" altLang="en-GB" sz="1800" dirty="0">
                <a:latin typeface="Arial" charset="0"/>
              </a:rPr>
              <a:t>“</a:t>
            </a:r>
            <a:r>
              <a:rPr lang="en-GB" altLang="ja-JP" sz="1800" dirty="0">
                <a:latin typeface="Arial" charset="0"/>
              </a:rPr>
              <a:t>sore-thumbs</a:t>
            </a:r>
            <a:r>
              <a:rPr lang="ja-JP" altLang="en-GB" sz="1800" dirty="0">
                <a:latin typeface="Arial" charset="0"/>
              </a:rPr>
              <a:t>”</a:t>
            </a:r>
            <a:endParaRPr lang="en-GB" altLang="ja-JP" sz="1800" dirty="0">
              <a:latin typeface="Arial" charset="0"/>
            </a:endParaRPr>
          </a:p>
          <a:p>
            <a:pPr marL="381000" indent="-381000"/>
            <a:r>
              <a:rPr lang="en-GB" sz="1800" dirty="0">
                <a:latin typeface="Arial" charset="0"/>
              </a:rPr>
              <a:t>A good starting point for the criteria is the primary WHATs from the QFD 1. These are customer facing and therefore deselecting functional solutions that do not meet these will ensure that only </a:t>
            </a:r>
            <a:r>
              <a:rPr lang="ja-JP" altLang="en-GB" sz="1800" dirty="0">
                <a:latin typeface="Arial" charset="0"/>
              </a:rPr>
              <a:t>“</a:t>
            </a:r>
            <a:r>
              <a:rPr lang="en-GB" altLang="ja-JP" sz="1800" dirty="0">
                <a:latin typeface="Arial" charset="0"/>
              </a:rPr>
              <a:t>compliant</a:t>
            </a:r>
            <a:r>
              <a:rPr lang="ja-JP" altLang="en-GB" sz="1800" dirty="0">
                <a:latin typeface="Arial" charset="0"/>
              </a:rPr>
              <a:t>”</a:t>
            </a:r>
            <a:r>
              <a:rPr lang="en-GB" altLang="ja-JP" sz="1800" dirty="0">
                <a:latin typeface="Arial" charset="0"/>
              </a:rPr>
              <a:t> ideas are carried forward </a:t>
            </a:r>
          </a:p>
          <a:p>
            <a:pPr marL="381000" indent="-381000"/>
            <a:r>
              <a:rPr lang="en-GB" sz="1800" dirty="0">
                <a:latin typeface="Arial" charset="0"/>
              </a:rPr>
              <a:t>The general recommendation here is between 3 and 6 criteria. Too many criteria can make the process time consuming.  The drawback, of course, with few criteria is that those that are selected have a significant impact on the selected system solution – the wrong criteria leads to the wrong solution</a:t>
            </a:r>
          </a:p>
          <a:p>
            <a:pPr marL="381000" indent="-381000">
              <a:buNone/>
            </a:pPr>
            <a:endParaRPr lang="en-US" sz="1800" dirty="0">
              <a:latin typeface="Arial" charset="0"/>
            </a:endParaRPr>
          </a:p>
        </p:txBody>
      </p:sp>
      <p:sp>
        <p:nvSpPr>
          <p:cNvPr id="3" name="Content Placeholder 2">
            <a:extLst>
              <a:ext uri="{FF2B5EF4-FFF2-40B4-BE49-F238E27FC236}">
                <a16:creationId xmlns:a16="http://schemas.microsoft.com/office/drawing/2014/main" id="{D4765D6A-685A-A949-8991-D5F242D9CF4F}"/>
              </a:ext>
            </a:extLst>
          </p:cNvPr>
          <p:cNvSpPr>
            <a:spLocks noGrp="1"/>
          </p:cNvSpPr>
          <p:nvPr>
            <p:ph sz="quarter" idx="17"/>
          </p:nvPr>
        </p:nvSpPr>
        <p:spPr>
          <a:xfrm>
            <a:off x="6357638" y="1126188"/>
            <a:ext cx="4875574" cy="443198"/>
          </a:xfrm>
        </p:spPr>
        <p:txBody>
          <a:bodyPr/>
          <a:lstStyle/>
          <a:p>
            <a:pPr marL="0" indent="0">
              <a:buNone/>
            </a:pPr>
            <a:r>
              <a:rPr lang="en-US" dirty="0"/>
              <a:t>A simple example: consider a domestic toaster. The User Requirements might be:</a:t>
            </a:r>
          </a:p>
        </p:txBody>
      </p:sp>
      <p:sp>
        <p:nvSpPr>
          <p:cNvPr id="15361" name="Rectangle 2"/>
          <p:cNvSpPr>
            <a:spLocks noGrp="1" noChangeArrowheads="1"/>
          </p:cNvSpPr>
          <p:nvPr>
            <p:ph type="title"/>
          </p:nvPr>
        </p:nvSpPr>
        <p:spPr>
          <a:xfrm>
            <a:off x="2158589" y="440266"/>
            <a:ext cx="10990300" cy="480131"/>
          </a:xfrm>
        </p:spPr>
        <p:txBody>
          <a:bodyPr/>
          <a:lstStyle/>
          <a:p>
            <a:pPr eaLnBrk="1" hangingPunct="1"/>
            <a:r>
              <a:rPr lang="en-GB" sz="2800" dirty="0">
                <a:latin typeface="Arial" charset="0"/>
              </a:rPr>
              <a:t>Step 3: Determine Selection/De-selection Criteria</a:t>
            </a:r>
            <a:endParaRPr lang="en-US" sz="2800" dirty="0">
              <a:latin typeface="Arial" charset="0"/>
            </a:endParaRPr>
          </a:p>
        </p:txBody>
      </p:sp>
      <p:sp>
        <p:nvSpPr>
          <p:cNvPr id="6" name="Folded Corner 5">
            <a:extLst>
              <a:ext uri="{FF2B5EF4-FFF2-40B4-BE49-F238E27FC236}">
                <a16:creationId xmlns:a16="http://schemas.microsoft.com/office/drawing/2014/main" id="{878C1370-A9C7-CD4E-AC44-0A9AB6798351}"/>
              </a:ext>
            </a:extLst>
          </p:cNvPr>
          <p:cNvSpPr/>
          <p:nvPr/>
        </p:nvSpPr>
        <p:spPr>
          <a:xfrm>
            <a:off x="8381319" y="1778961"/>
            <a:ext cx="2473162" cy="2369493"/>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US" sz="1400" dirty="0"/>
          </a:p>
          <a:p>
            <a:r>
              <a:rPr lang="en-US" sz="1400" dirty="0"/>
              <a:t>User Requirements </a:t>
            </a:r>
            <a:r>
              <a:rPr lang="en-US" sz="1050" dirty="0"/>
              <a:t>for a Domestic Toaster</a:t>
            </a:r>
          </a:p>
          <a:p>
            <a:pPr marL="263776" indent="-263776">
              <a:buFont typeface="Arial"/>
              <a:buChar char="•"/>
            </a:pPr>
            <a:r>
              <a:rPr lang="en-US" sz="1200" dirty="0"/>
              <a:t>Even toasting</a:t>
            </a:r>
          </a:p>
          <a:p>
            <a:pPr marL="263776" indent="-263776">
              <a:buFont typeface="Arial"/>
              <a:buChar char="•"/>
            </a:pPr>
            <a:r>
              <a:rPr lang="en-US" sz="1200" dirty="0"/>
              <a:t>Quick</a:t>
            </a:r>
          </a:p>
          <a:p>
            <a:pPr marL="263776" indent="-263776">
              <a:buFont typeface="Arial"/>
              <a:buChar char="•"/>
            </a:pPr>
            <a:r>
              <a:rPr lang="en-US" sz="1200" dirty="0"/>
              <a:t>Affordable</a:t>
            </a:r>
          </a:p>
          <a:p>
            <a:pPr marL="263776" indent="-263776">
              <a:buFont typeface="Arial"/>
              <a:buChar char="•"/>
            </a:pPr>
            <a:r>
              <a:rPr lang="en-US" sz="1200" dirty="0"/>
              <a:t>Easy to use</a:t>
            </a:r>
          </a:p>
          <a:p>
            <a:pPr marL="263776" indent="-263776">
              <a:buFont typeface="Arial"/>
              <a:buChar char="•"/>
            </a:pPr>
            <a:r>
              <a:rPr lang="en-US" sz="1200" dirty="0"/>
              <a:t>Attractive</a:t>
            </a:r>
          </a:p>
          <a:p>
            <a:pPr marL="263776" indent="-263776">
              <a:buFont typeface="Arial"/>
              <a:buChar char="•"/>
            </a:pPr>
            <a:r>
              <a:rPr lang="en-US" sz="1200" dirty="0"/>
              <a:t>Reliable</a:t>
            </a:r>
          </a:p>
          <a:p>
            <a:pPr marL="263776" indent="-263776">
              <a:buFont typeface="Arial"/>
              <a:buChar char="•"/>
            </a:pPr>
            <a:r>
              <a:rPr lang="en-US" sz="1200" dirty="0"/>
              <a:t>Easy to clean</a:t>
            </a:r>
          </a:p>
          <a:p>
            <a:pPr marL="263776" indent="-263776">
              <a:buFont typeface="Arial"/>
              <a:buChar char="•"/>
            </a:pPr>
            <a:r>
              <a:rPr lang="en-US" sz="1200" dirty="0"/>
              <a:t>Energy Efficient</a:t>
            </a:r>
          </a:p>
          <a:p>
            <a:pPr marL="263776" indent="-263776">
              <a:buFont typeface="Arial"/>
              <a:buChar char="•"/>
            </a:pPr>
            <a:r>
              <a:rPr lang="en-US" sz="1200" dirty="0"/>
              <a:t>4 slices at once</a:t>
            </a:r>
          </a:p>
          <a:p>
            <a:pPr marL="263776" indent="-263776">
              <a:buFont typeface="Arial"/>
              <a:buChar char="•"/>
            </a:pPr>
            <a:r>
              <a:rPr lang="en-US" sz="1200" dirty="0"/>
              <a:t>Etc.</a:t>
            </a:r>
          </a:p>
        </p:txBody>
      </p:sp>
      <p:sp>
        <p:nvSpPr>
          <p:cNvPr id="7" name="Content Placeholder 2">
            <a:extLst>
              <a:ext uri="{FF2B5EF4-FFF2-40B4-BE49-F238E27FC236}">
                <a16:creationId xmlns:a16="http://schemas.microsoft.com/office/drawing/2014/main" id="{5AA7BC77-1297-E94A-B6E5-90C1884BB3E5}"/>
              </a:ext>
            </a:extLst>
          </p:cNvPr>
          <p:cNvSpPr txBox="1">
            <a:spLocks/>
          </p:cNvSpPr>
          <p:nvPr/>
        </p:nvSpPr>
        <p:spPr bwMode="gray">
          <a:xfrm>
            <a:off x="6357639" y="4402352"/>
            <a:ext cx="4780414" cy="1920526"/>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dirty="0"/>
              <a:t>Key requirements that can be used to deselect functional solutions those that are easy to apply like:</a:t>
            </a:r>
          </a:p>
          <a:p>
            <a:pPr>
              <a:lnSpc>
                <a:spcPct val="100000"/>
              </a:lnSpc>
              <a:spcBef>
                <a:spcPts val="0"/>
              </a:spcBef>
            </a:pPr>
            <a:r>
              <a:rPr lang="en-US" dirty="0"/>
              <a:t>Even Toasting</a:t>
            </a:r>
          </a:p>
          <a:p>
            <a:pPr>
              <a:lnSpc>
                <a:spcPct val="100000"/>
              </a:lnSpc>
              <a:spcBef>
                <a:spcPts val="0"/>
              </a:spcBef>
            </a:pPr>
            <a:r>
              <a:rPr lang="en-US" dirty="0"/>
              <a:t>Affordable</a:t>
            </a:r>
          </a:p>
          <a:p>
            <a:pPr>
              <a:lnSpc>
                <a:spcPct val="100000"/>
              </a:lnSpc>
              <a:spcBef>
                <a:spcPts val="0"/>
              </a:spcBef>
            </a:pPr>
            <a:r>
              <a:rPr lang="en-US" dirty="0"/>
              <a:t>Easy to clean</a:t>
            </a:r>
          </a:p>
          <a:p>
            <a:pPr>
              <a:lnSpc>
                <a:spcPct val="100000"/>
              </a:lnSpc>
              <a:spcBef>
                <a:spcPts val="0"/>
              </a:spcBef>
            </a:pPr>
            <a:r>
              <a:rPr lang="en-US" dirty="0"/>
              <a:t>Energy Efficient</a:t>
            </a:r>
          </a:p>
          <a:p>
            <a:pPr marL="0" indent="0">
              <a:lnSpc>
                <a:spcPct val="100000"/>
              </a:lnSpc>
              <a:spcBef>
                <a:spcPts val="0"/>
              </a:spcBef>
              <a:buNone/>
            </a:pPr>
            <a:r>
              <a:rPr lang="en-US" dirty="0"/>
              <a:t>Requirements like “Attractive” and “Reliable” are less easy to apply – at this stage.</a:t>
            </a:r>
          </a:p>
        </p:txBody>
      </p:sp>
    </p:spTree>
    <p:extLst>
      <p:ext uri="{BB962C8B-B14F-4D97-AF65-F5344CB8AC3E}">
        <p14:creationId xmlns:p14="http://schemas.microsoft.com/office/powerpoint/2010/main" val="2867933028"/>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400280" y="189934"/>
            <a:ext cx="9911508" cy="762000"/>
          </a:xfrm>
        </p:spPr>
        <p:txBody>
          <a:bodyPr/>
          <a:lstStyle/>
          <a:p>
            <a:pPr eaLnBrk="1" hangingPunct="1"/>
            <a:r>
              <a:rPr lang="en-GB" sz="3200" dirty="0">
                <a:latin typeface="Arial" charset="0"/>
              </a:rPr>
              <a:t>Step 4: Use the criteria to de-select from the Table</a:t>
            </a:r>
            <a:endParaRPr lang="en-US" sz="3200" dirty="0">
              <a:latin typeface="Arial" charset="0"/>
            </a:endParaRPr>
          </a:p>
        </p:txBody>
      </p:sp>
      <p:sp>
        <p:nvSpPr>
          <p:cNvPr id="18434" name="Rectangle 3"/>
          <p:cNvSpPr>
            <a:spLocks noGrp="1" noChangeArrowheads="1"/>
          </p:cNvSpPr>
          <p:nvPr>
            <p:ph type="body" idx="1"/>
          </p:nvPr>
        </p:nvSpPr>
        <p:spPr>
          <a:xfrm>
            <a:off x="638978" y="1825625"/>
            <a:ext cx="11270256" cy="3607141"/>
          </a:xfrm>
        </p:spPr>
        <p:txBody>
          <a:bodyPr/>
          <a:lstStyle/>
          <a:p>
            <a:pPr marL="381000" indent="-381000"/>
            <a:r>
              <a:rPr lang="en-GB" sz="2400" dirty="0">
                <a:latin typeface="Arial" charset="0"/>
              </a:rPr>
              <a:t>The criteria, determined in the previous step, are now systematically applied to the removal of candidate functional solutions </a:t>
            </a:r>
          </a:p>
          <a:p>
            <a:pPr marL="381000" indent="-381000"/>
            <a:r>
              <a:rPr lang="en-GB" sz="2400" dirty="0">
                <a:latin typeface="Arial" charset="0"/>
              </a:rPr>
              <a:t>The aim here is to remove approximately 50% quickly, i.e. the obvious </a:t>
            </a:r>
            <a:r>
              <a:rPr lang="ja-JP" altLang="en-GB" sz="2400" dirty="0">
                <a:latin typeface="Arial" charset="0"/>
              </a:rPr>
              <a:t>“</a:t>
            </a:r>
            <a:r>
              <a:rPr lang="en-GB" altLang="ja-JP" sz="2400" dirty="0">
                <a:latin typeface="Arial" charset="0"/>
              </a:rPr>
              <a:t>sore thumbs</a:t>
            </a:r>
            <a:r>
              <a:rPr lang="ja-JP" altLang="en-GB" sz="2400" dirty="0">
                <a:latin typeface="Arial" charset="0"/>
              </a:rPr>
              <a:t>”</a:t>
            </a:r>
            <a:r>
              <a:rPr lang="en-GB" altLang="ja-JP" sz="2400" dirty="0">
                <a:latin typeface="Arial" charset="0"/>
              </a:rPr>
              <a:t> </a:t>
            </a:r>
          </a:p>
          <a:p>
            <a:pPr marL="381000" indent="-381000"/>
            <a:r>
              <a:rPr lang="en-GB" sz="2400" dirty="0">
                <a:latin typeface="Arial" charset="0"/>
              </a:rPr>
              <a:t>As functional solutions are removed a note should be made of the criteria and reasoning that led to their removal</a:t>
            </a:r>
          </a:p>
          <a:p>
            <a:pPr marL="381000" indent="-381000"/>
            <a:r>
              <a:rPr lang="en-GB" sz="2400" dirty="0">
                <a:latin typeface="Arial" charset="0"/>
              </a:rPr>
              <a:t>Over arguing at this point is counter productive – functional solutions that generate </a:t>
            </a:r>
            <a:r>
              <a:rPr lang="ja-JP" altLang="en-GB" sz="2400" dirty="0">
                <a:latin typeface="Arial" charset="0"/>
              </a:rPr>
              <a:t>“</a:t>
            </a:r>
            <a:r>
              <a:rPr lang="en-GB" altLang="ja-JP" sz="2400" dirty="0">
                <a:latin typeface="Arial" charset="0"/>
              </a:rPr>
              <a:t>excessive</a:t>
            </a:r>
            <a:r>
              <a:rPr lang="ja-JP" altLang="en-GB" sz="2400" dirty="0">
                <a:latin typeface="Arial" charset="0"/>
              </a:rPr>
              <a:t>”</a:t>
            </a:r>
            <a:r>
              <a:rPr lang="en-GB" altLang="ja-JP" sz="2400" dirty="0">
                <a:latin typeface="Arial" charset="0"/>
              </a:rPr>
              <a:t> debate should be retained</a:t>
            </a:r>
          </a:p>
          <a:p>
            <a:pPr marL="381000" indent="-381000">
              <a:buNone/>
            </a:pPr>
            <a:endParaRPr lang="en-US" sz="2400" dirty="0">
              <a:latin typeface="Arial" charset="0"/>
            </a:endParaRPr>
          </a:p>
        </p:txBody>
      </p:sp>
    </p:spTree>
    <p:extLst>
      <p:ext uri="{BB962C8B-B14F-4D97-AF65-F5344CB8AC3E}">
        <p14:creationId xmlns:p14="http://schemas.microsoft.com/office/powerpoint/2010/main" val="380037473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285781" y="211905"/>
            <a:ext cx="6489700" cy="439957"/>
          </a:xfrm>
        </p:spPr>
        <p:txBody>
          <a:bodyPr/>
          <a:lstStyle/>
          <a:p>
            <a:r>
              <a:rPr lang="en-US" dirty="0"/>
              <a:t>Toaster Example</a:t>
            </a:r>
          </a:p>
        </p:txBody>
      </p:sp>
      <p:sp>
        <p:nvSpPr>
          <p:cNvPr id="2" name="Slide Number Placeholder 1">
            <a:extLst>
              <a:ext uri="{FF2B5EF4-FFF2-40B4-BE49-F238E27FC236}">
                <a16:creationId xmlns:a16="http://schemas.microsoft.com/office/drawing/2014/main" id="{ECFAD34C-69D8-C349-980A-E035483D20C1}"/>
              </a:ext>
            </a:extLst>
          </p:cNvPr>
          <p:cNvSpPr>
            <a:spLocks noGrp="1"/>
          </p:cNvSpPr>
          <p:nvPr>
            <p:ph type="sldNum" sz="quarter" idx="4"/>
          </p:nvPr>
        </p:nvSpPr>
        <p:spPr/>
        <p:txBody>
          <a:bodyPr/>
          <a:lstStyle/>
          <a:p>
            <a:fld id="{C22618A1-DFED-413B-BF04-637AA2483EFF}" type="slidenum">
              <a:rPr lang="en-GB" smtClean="0"/>
              <a:pPr/>
              <a:t>34</a:t>
            </a:fld>
            <a:endParaRPr lang="en-GB" dirty="0"/>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6"/>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9140428" y="450261"/>
            <a:ext cx="1640193" cy="1384995"/>
          </a:xfrm>
          <a:prstGeom prst="rect">
            <a:avLst/>
          </a:prstGeom>
          <a:noFill/>
        </p:spPr>
        <p:txBody>
          <a:bodyPr wrap="none" rtlCol="0">
            <a:spAutoFit/>
          </a:bodyPr>
          <a:lstStyle/>
          <a:p>
            <a:r>
              <a:rPr lang="en-US" sz="1400" dirty="0"/>
              <a:t>Key:</a:t>
            </a:r>
          </a:p>
          <a:p>
            <a:r>
              <a:rPr lang="en-US" sz="1400" dirty="0">
                <a:solidFill>
                  <a:srgbClr val="FC4C02"/>
                </a:solidFill>
              </a:rPr>
              <a:t>✘ </a:t>
            </a:r>
            <a:r>
              <a:rPr lang="en-US" sz="1400" dirty="0"/>
              <a:t>Even Toasting</a:t>
            </a:r>
          </a:p>
          <a:p>
            <a:r>
              <a:rPr lang="en-US" sz="1400" dirty="0">
                <a:solidFill>
                  <a:srgbClr val="615E9B"/>
                </a:solidFill>
              </a:rPr>
              <a:t>✕</a:t>
            </a:r>
            <a:r>
              <a:rPr lang="en-US" sz="1400" dirty="0"/>
              <a:t> Affordable</a:t>
            </a:r>
          </a:p>
          <a:p>
            <a:r>
              <a:rPr lang="en-US" sz="1400" dirty="0">
                <a:solidFill>
                  <a:srgbClr val="3D4146"/>
                </a:solidFill>
              </a:rPr>
              <a:t>✶</a:t>
            </a:r>
            <a:r>
              <a:rPr lang="en-US" sz="1400" dirty="0"/>
              <a:t> Easy to clean</a:t>
            </a:r>
          </a:p>
          <a:p>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non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non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non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non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non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non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non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non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non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non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non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non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none">
            <a:spAutoFit/>
          </a:bodyPr>
          <a:lstStyle/>
          <a:p>
            <a:r>
              <a:rPr lang="en-US" dirty="0">
                <a:solidFill>
                  <a:srgbClr val="00B050"/>
                </a:solidFill>
              </a:rPr>
              <a:t>❋</a:t>
            </a:r>
            <a:endParaRPr lang="en-US"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none">
            <a:spAutoFit/>
          </a:bodyPr>
          <a:lstStyle/>
          <a:p>
            <a:r>
              <a:rPr lang="en-US" sz="2400" dirty="0">
                <a:solidFill>
                  <a:srgbClr val="615E9B"/>
                </a:solidFill>
              </a:rPr>
              <a:t>✕</a:t>
            </a:r>
            <a:endParaRPr lang="en-US" sz="2400" dirty="0"/>
          </a:p>
        </p:txBody>
      </p:sp>
    </p:spTree>
    <p:extLst>
      <p:ext uri="{BB962C8B-B14F-4D97-AF65-F5344CB8AC3E}">
        <p14:creationId xmlns:p14="http://schemas.microsoft.com/office/powerpoint/2010/main" val="922130754"/>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sz="quarter" idx="13"/>
          </p:nvPr>
        </p:nvSpPr>
        <p:spPr>
          <a:xfrm>
            <a:off x="642086" y="1810933"/>
            <a:ext cx="11006583" cy="4799188"/>
          </a:xfrm>
        </p:spPr>
        <p:txBody>
          <a:bodyPr>
            <a:normAutofit/>
          </a:bodyPr>
          <a:lstStyle/>
          <a:p>
            <a:pPr marL="381000" indent="-381000">
              <a:defRPr/>
            </a:pPr>
            <a:r>
              <a:rPr lang="en-GB" sz="1800" dirty="0">
                <a:latin typeface="Arial" charset="0"/>
              </a:rPr>
              <a:t>With the </a:t>
            </a:r>
            <a:r>
              <a:rPr lang="ja-JP" altLang="en-GB" sz="1800" dirty="0">
                <a:latin typeface="Arial" charset="0"/>
              </a:rPr>
              <a:t>“</a:t>
            </a:r>
            <a:r>
              <a:rPr lang="en-GB" sz="1800" dirty="0">
                <a:latin typeface="Arial" charset="0"/>
              </a:rPr>
              <a:t>trees removed</a:t>
            </a:r>
            <a:r>
              <a:rPr lang="ja-JP" altLang="en-GB" sz="1800" dirty="0">
                <a:latin typeface="Arial" charset="0"/>
              </a:rPr>
              <a:t>”</a:t>
            </a:r>
            <a:r>
              <a:rPr lang="en-GB" sz="1800" dirty="0">
                <a:latin typeface="Arial" charset="0"/>
              </a:rPr>
              <a:t> the task now is to determine potential whole system concepts </a:t>
            </a:r>
          </a:p>
          <a:p>
            <a:pPr marL="381000" indent="-381000">
              <a:defRPr/>
            </a:pPr>
            <a:r>
              <a:rPr lang="en-GB" sz="1800" dirty="0">
                <a:latin typeface="Arial" charset="0"/>
              </a:rPr>
              <a:t>A simple approach here is to plot routes through the table that represent complete system concepts</a:t>
            </a:r>
          </a:p>
          <a:p>
            <a:pPr marL="381000" indent="-381000">
              <a:defRPr/>
            </a:pPr>
            <a:r>
              <a:rPr lang="en-GB" sz="1800" dirty="0">
                <a:latin typeface="Arial" charset="0"/>
              </a:rPr>
              <a:t>For any given function as many means as necessary can be selected for a particular whole system concept – note though if several solutions are necessary, it could be a consequence of the function being at too abstract! In such situations it is worth considering decomposing the high-level function into lower-level functions</a:t>
            </a:r>
          </a:p>
          <a:p>
            <a:pPr marL="381000" indent="-381000">
              <a:defRPr/>
            </a:pPr>
            <a:r>
              <a:rPr lang="en-GB" sz="1800" dirty="0">
                <a:latin typeface="Arial" charset="0"/>
              </a:rPr>
              <a:t>Selecting the </a:t>
            </a:r>
            <a:r>
              <a:rPr lang="ja-JP" altLang="en-GB" sz="1800" dirty="0">
                <a:latin typeface="Arial" charset="0"/>
              </a:rPr>
              <a:t>“</a:t>
            </a:r>
            <a:r>
              <a:rPr lang="en-GB" sz="1800" dirty="0">
                <a:latin typeface="Arial" charset="0"/>
              </a:rPr>
              <a:t>routes</a:t>
            </a:r>
            <a:r>
              <a:rPr lang="ja-JP" altLang="en-GB" sz="1800" dirty="0">
                <a:latin typeface="Arial" charset="0"/>
              </a:rPr>
              <a:t>”</a:t>
            </a:r>
            <a:r>
              <a:rPr lang="en-GB" sz="1800" dirty="0">
                <a:latin typeface="Arial" charset="0"/>
              </a:rPr>
              <a:t> can be based on technologies that are compatible or avoid incompatibilities</a:t>
            </a:r>
          </a:p>
          <a:p>
            <a:pPr marL="381000" indent="-381000">
              <a:defRPr/>
            </a:pPr>
            <a:r>
              <a:rPr lang="en-GB" sz="1800" dirty="0">
                <a:latin typeface="Arial" charset="0"/>
              </a:rPr>
              <a:t>The aim should be to generate as many whole system concepts as realistically possible – common sense should also prevail</a:t>
            </a:r>
            <a:endParaRPr lang="en-US" sz="1800" dirty="0">
              <a:latin typeface="Arial" charset="0"/>
            </a:endParaRPr>
          </a:p>
        </p:txBody>
      </p:sp>
      <p:sp>
        <p:nvSpPr>
          <p:cNvPr id="27649" name="Rectangle 2"/>
          <p:cNvSpPr>
            <a:spLocks noGrp="1" noChangeArrowheads="1"/>
          </p:cNvSpPr>
          <p:nvPr>
            <p:ph type="title"/>
          </p:nvPr>
        </p:nvSpPr>
        <p:spPr>
          <a:xfrm>
            <a:off x="242912" y="117000"/>
            <a:ext cx="11313782" cy="757130"/>
          </a:xfrm>
        </p:spPr>
        <p:txBody>
          <a:bodyPr/>
          <a:lstStyle/>
          <a:p>
            <a:pPr eaLnBrk="1" hangingPunct="1"/>
            <a:r>
              <a:rPr lang="en-GB" dirty="0">
                <a:latin typeface="Arial" charset="0"/>
              </a:rPr>
              <a:t>Step 5: Review Remaining Options to Generate Potential Whole System Concept Solutions</a:t>
            </a:r>
            <a:endParaRPr lang="en-US" dirty="0">
              <a:latin typeface="Arial" charset="0"/>
            </a:endParaRPr>
          </a:p>
        </p:txBody>
      </p:sp>
    </p:spTree>
    <p:extLst>
      <p:ext uri="{BB962C8B-B14F-4D97-AF65-F5344CB8AC3E}">
        <p14:creationId xmlns:p14="http://schemas.microsoft.com/office/powerpoint/2010/main" val="801861904"/>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517791" y="229501"/>
            <a:ext cx="6489700" cy="439957"/>
          </a:xfrm>
        </p:spPr>
        <p:txBody>
          <a:bodyPr/>
          <a:lstStyle/>
          <a:p>
            <a:r>
              <a:rPr lang="en-US" dirty="0"/>
              <a:t>Toaster </a:t>
            </a:r>
            <a:r>
              <a:rPr lang="en-US" sz="2800" dirty="0"/>
              <a:t>Example</a:t>
            </a:r>
            <a:endParaRPr lang="en-US" dirty="0"/>
          </a:p>
        </p:txBody>
      </p:sp>
      <p:sp>
        <p:nvSpPr>
          <p:cNvPr id="2" name="Slide Number Placeholder 1">
            <a:extLst>
              <a:ext uri="{FF2B5EF4-FFF2-40B4-BE49-F238E27FC236}">
                <a16:creationId xmlns:a16="http://schemas.microsoft.com/office/drawing/2014/main" id="{ECFAD34C-69D8-C349-980A-E035483D20C1}"/>
              </a:ext>
            </a:extLst>
          </p:cNvPr>
          <p:cNvSpPr>
            <a:spLocks noGrp="1"/>
          </p:cNvSpPr>
          <p:nvPr>
            <p:ph type="sldNum" sz="quarter" idx="4"/>
          </p:nvPr>
        </p:nvSpPr>
        <p:spPr/>
        <p:txBody>
          <a:bodyPr/>
          <a:lstStyle/>
          <a:p>
            <a:fld id="{C22618A1-DFED-413B-BF04-637AA2483EFF}" type="slidenum">
              <a:rPr lang="en-GB" smtClean="0"/>
              <a:pPr/>
              <a:t>36</a:t>
            </a:fld>
            <a:endParaRPr lang="en-GB" dirty="0"/>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5"/>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7443830" y="810347"/>
            <a:ext cx="1640193" cy="1384995"/>
          </a:xfrm>
          <a:prstGeom prst="rect">
            <a:avLst/>
          </a:prstGeom>
          <a:noFill/>
        </p:spPr>
        <p:txBody>
          <a:bodyPr wrap="none" rtlCol="0">
            <a:spAutoFit/>
          </a:bodyPr>
          <a:lstStyle/>
          <a:p>
            <a:r>
              <a:rPr lang="en-US" sz="1400" dirty="0"/>
              <a:t>Key:</a:t>
            </a:r>
          </a:p>
          <a:p>
            <a:r>
              <a:rPr lang="en-US" sz="1400" dirty="0">
                <a:solidFill>
                  <a:srgbClr val="FC4C02"/>
                </a:solidFill>
              </a:rPr>
              <a:t>✘ </a:t>
            </a:r>
            <a:r>
              <a:rPr lang="en-US" sz="1400" dirty="0"/>
              <a:t>Even Toasting</a:t>
            </a:r>
          </a:p>
          <a:p>
            <a:r>
              <a:rPr lang="en-US" sz="1400" dirty="0">
                <a:solidFill>
                  <a:srgbClr val="615E9B"/>
                </a:solidFill>
              </a:rPr>
              <a:t>✕</a:t>
            </a:r>
            <a:r>
              <a:rPr lang="en-US" sz="1400" dirty="0"/>
              <a:t> Affordable</a:t>
            </a:r>
          </a:p>
          <a:p>
            <a:r>
              <a:rPr lang="en-US" sz="1400" dirty="0">
                <a:solidFill>
                  <a:srgbClr val="3D4146"/>
                </a:solidFill>
              </a:rPr>
              <a:t>✶</a:t>
            </a:r>
            <a:r>
              <a:rPr lang="en-US" sz="1400" dirty="0"/>
              <a:t> Easy to clean</a:t>
            </a:r>
          </a:p>
          <a:p>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non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non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non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non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non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non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non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non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non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non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non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non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none">
            <a:spAutoFit/>
          </a:bodyPr>
          <a:lstStyle/>
          <a:p>
            <a:r>
              <a:rPr lang="en-US" dirty="0">
                <a:solidFill>
                  <a:srgbClr val="00B050"/>
                </a:solidFill>
              </a:rPr>
              <a:t>❋</a:t>
            </a:r>
            <a:endParaRPr lang="en-US"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 name="Oval 2">
            <a:extLst>
              <a:ext uri="{FF2B5EF4-FFF2-40B4-BE49-F238E27FC236}">
                <a16:creationId xmlns:a16="http://schemas.microsoft.com/office/drawing/2014/main" id="{C5439678-C50E-9646-A3FE-805181D4042F}"/>
              </a:ext>
            </a:extLst>
          </p:cNvPr>
          <p:cNvSpPr/>
          <p:nvPr/>
        </p:nvSpPr>
        <p:spPr>
          <a:xfrm>
            <a:off x="3338571" y="3138428"/>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6" name="Oval 35">
            <a:extLst>
              <a:ext uri="{FF2B5EF4-FFF2-40B4-BE49-F238E27FC236}">
                <a16:creationId xmlns:a16="http://schemas.microsoft.com/office/drawing/2014/main" id="{2579269C-C25B-AF43-8A6A-7C88D8C50454}"/>
              </a:ext>
            </a:extLst>
          </p:cNvPr>
          <p:cNvSpPr/>
          <p:nvPr/>
        </p:nvSpPr>
        <p:spPr>
          <a:xfrm>
            <a:off x="3318023" y="562020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7" name="Oval 36">
            <a:extLst>
              <a:ext uri="{FF2B5EF4-FFF2-40B4-BE49-F238E27FC236}">
                <a16:creationId xmlns:a16="http://schemas.microsoft.com/office/drawing/2014/main" id="{147A0ED9-7A3D-A441-A51C-5215F324C451}"/>
              </a:ext>
            </a:extLst>
          </p:cNvPr>
          <p:cNvSpPr/>
          <p:nvPr/>
        </p:nvSpPr>
        <p:spPr>
          <a:xfrm>
            <a:off x="3301733" y="517721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8" name="Oval 37">
            <a:extLst>
              <a:ext uri="{FF2B5EF4-FFF2-40B4-BE49-F238E27FC236}">
                <a16:creationId xmlns:a16="http://schemas.microsoft.com/office/drawing/2014/main" id="{DAFD84D2-7C58-6D4F-8429-570A2653F34D}"/>
              </a:ext>
            </a:extLst>
          </p:cNvPr>
          <p:cNvSpPr/>
          <p:nvPr/>
        </p:nvSpPr>
        <p:spPr>
          <a:xfrm>
            <a:off x="3324376" y="474983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9" name="Oval 38">
            <a:extLst>
              <a:ext uri="{FF2B5EF4-FFF2-40B4-BE49-F238E27FC236}">
                <a16:creationId xmlns:a16="http://schemas.microsoft.com/office/drawing/2014/main" id="{1BB5759E-DE13-A74A-B8FD-81F02B29619A}"/>
              </a:ext>
            </a:extLst>
          </p:cNvPr>
          <p:cNvSpPr/>
          <p:nvPr/>
        </p:nvSpPr>
        <p:spPr>
          <a:xfrm>
            <a:off x="4096571" y="475438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3" name="Oval 42">
            <a:extLst>
              <a:ext uri="{FF2B5EF4-FFF2-40B4-BE49-F238E27FC236}">
                <a16:creationId xmlns:a16="http://schemas.microsoft.com/office/drawing/2014/main" id="{F1DF166C-F3F9-9A45-863E-D3C9CFA7AD3C}"/>
              </a:ext>
            </a:extLst>
          </p:cNvPr>
          <p:cNvSpPr/>
          <p:nvPr/>
        </p:nvSpPr>
        <p:spPr>
          <a:xfrm>
            <a:off x="4098306" y="4372794"/>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4" name="Oval 43">
            <a:extLst>
              <a:ext uri="{FF2B5EF4-FFF2-40B4-BE49-F238E27FC236}">
                <a16:creationId xmlns:a16="http://schemas.microsoft.com/office/drawing/2014/main" id="{C79622F8-6CDC-3F46-854F-B98FB6497E77}"/>
              </a:ext>
            </a:extLst>
          </p:cNvPr>
          <p:cNvSpPr/>
          <p:nvPr/>
        </p:nvSpPr>
        <p:spPr>
          <a:xfrm>
            <a:off x="3320116" y="3939992"/>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5" name="Oval 44">
            <a:extLst>
              <a:ext uri="{FF2B5EF4-FFF2-40B4-BE49-F238E27FC236}">
                <a16:creationId xmlns:a16="http://schemas.microsoft.com/office/drawing/2014/main" id="{E0D282F4-1BE3-0846-AB23-D98059A32AE9}"/>
              </a:ext>
            </a:extLst>
          </p:cNvPr>
          <p:cNvSpPr/>
          <p:nvPr/>
        </p:nvSpPr>
        <p:spPr>
          <a:xfrm>
            <a:off x="3324944" y="3524610"/>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6" name="Oval 45">
            <a:extLst>
              <a:ext uri="{FF2B5EF4-FFF2-40B4-BE49-F238E27FC236}">
                <a16:creationId xmlns:a16="http://schemas.microsoft.com/office/drawing/2014/main" id="{95A0BCAB-79EE-A747-847A-67C89C2EA527}"/>
              </a:ext>
            </a:extLst>
          </p:cNvPr>
          <p:cNvSpPr/>
          <p:nvPr/>
        </p:nvSpPr>
        <p:spPr>
          <a:xfrm>
            <a:off x="2610208" y="6175431"/>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7" name="Oval 46">
            <a:extLst>
              <a:ext uri="{FF2B5EF4-FFF2-40B4-BE49-F238E27FC236}">
                <a16:creationId xmlns:a16="http://schemas.microsoft.com/office/drawing/2014/main" id="{E0A74B47-87AB-F941-8495-3499AAA624B4}"/>
              </a:ext>
            </a:extLst>
          </p:cNvPr>
          <p:cNvSpPr/>
          <p:nvPr/>
        </p:nvSpPr>
        <p:spPr>
          <a:xfrm>
            <a:off x="2618211" y="5838383"/>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8" name="Oval 47">
            <a:extLst>
              <a:ext uri="{FF2B5EF4-FFF2-40B4-BE49-F238E27FC236}">
                <a16:creationId xmlns:a16="http://schemas.microsoft.com/office/drawing/2014/main" id="{DD65AE62-3F6B-9F41-A964-F36D56A68FCF}"/>
              </a:ext>
            </a:extLst>
          </p:cNvPr>
          <p:cNvSpPr/>
          <p:nvPr/>
        </p:nvSpPr>
        <p:spPr>
          <a:xfrm>
            <a:off x="7821100" y="314863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0" name="Oval 49">
            <a:extLst>
              <a:ext uri="{FF2B5EF4-FFF2-40B4-BE49-F238E27FC236}">
                <a16:creationId xmlns:a16="http://schemas.microsoft.com/office/drawing/2014/main" id="{E8C33892-0925-1943-AD3D-F8D92FFEDF68}"/>
              </a:ext>
            </a:extLst>
          </p:cNvPr>
          <p:cNvSpPr/>
          <p:nvPr/>
        </p:nvSpPr>
        <p:spPr>
          <a:xfrm>
            <a:off x="4034820" y="5921511"/>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1" name="Oval 50">
            <a:extLst>
              <a:ext uri="{FF2B5EF4-FFF2-40B4-BE49-F238E27FC236}">
                <a16:creationId xmlns:a16="http://schemas.microsoft.com/office/drawing/2014/main" id="{B70F1C29-E50E-AE44-A36B-876145E07131}"/>
              </a:ext>
            </a:extLst>
          </p:cNvPr>
          <p:cNvSpPr/>
          <p:nvPr/>
        </p:nvSpPr>
        <p:spPr>
          <a:xfrm>
            <a:off x="7095465" y="5549605"/>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2" name="Oval 51">
            <a:extLst>
              <a:ext uri="{FF2B5EF4-FFF2-40B4-BE49-F238E27FC236}">
                <a16:creationId xmlns:a16="http://schemas.microsoft.com/office/drawing/2014/main" id="{D4A58FC3-B747-1A4D-94F6-005C940DC129}"/>
              </a:ext>
            </a:extLst>
          </p:cNvPr>
          <p:cNvSpPr/>
          <p:nvPr/>
        </p:nvSpPr>
        <p:spPr>
          <a:xfrm>
            <a:off x="8561455" y="5187203"/>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3" name="Oval 52">
            <a:extLst>
              <a:ext uri="{FF2B5EF4-FFF2-40B4-BE49-F238E27FC236}">
                <a16:creationId xmlns:a16="http://schemas.microsoft.com/office/drawing/2014/main" id="{682DFA16-32DF-884B-BE2A-88060C74A4CE}"/>
              </a:ext>
            </a:extLst>
          </p:cNvPr>
          <p:cNvSpPr/>
          <p:nvPr/>
        </p:nvSpPr>
        <p:spPr>
          <a:xfrm>
            <a:off x="7103887"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4" name="Oval 53">
            <a:extLst>
              <a:ext uri="{FF2B5EF4-FFF2-40B4-BE49-F238E27FC236}">
                <a16:creationId xmlns:a16="http://schemas.microsoft.com/office/drawing/2014/main" id="{7A12E4FB-23B7-4346-91A8-2CC23BE8E08C}"/>
              </a:ext>
            </a:extLst>
          </p:cNvPr>
          <p:cNvSpPr/>
          <p:nvPr/>
        </p:nvSpPr>
        <p:spPr>
          <a:xfrm>
            <a:off x="4811990"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5" name="Oval 54">
            <a:extLst>
              <a:ext uri="{FF2B5EF4-FFF2-40B4-BE49-F238E27FC236}">
                <a16:creationId xmlns:a16="http://schemas.microsoft.com/office/drawing/2014/main" id="{C52C6456-8951-E541-9610-E3871CB089DB}"/>
              </a:ext>
            </a:extLst>
          </p:cNvPr>
          <p:cNvSpPr/>
          <p:nvPr/>
        </p:nvSpPr>
        <p:spPr>
          <a:xfrm>
            <a:off x="7830538" y="393679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6" name="Oval 55">
            <a:extLst>
              <a:ext uri="{FF2B5EF4-FFF2-40B4-BE49-F238E27FC236}">
                <a16:creationId xmlns:a16="http://schemas.microsoft.com/office/drawing/2014/main" id="{76765C34-0A3F-554E-BC2B-DE4698523006}"/>
              </a:ext>
            </a:extLst>
          </p:cNvPr>
          <p:cNvSpPr/>
          <p:nvPr/>
        </p:nvSpPr>
        <p:spPr>
          <a:xfrm>
            <a:off x="4034820" y="348163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7" name="Oval 56">
            <a:extLst>
              <a:ext uri="{FF2B5EF4-FFF2-40B4-BE49-F238E27FC236}">
                <a16:creationId xmlns:a16="http://schemas.microsoft.com/office/drawing/2014/main" id="{46D3A018-8EE1-D34D-A265-2CBAB3D645A1}"/>
              </a:ext>
            </a:extLst>
          </p:cNvPr>
          <p:cNvSpPr/>
          <p:nvPr/>
        </p:nvSpPr>
        <p:spPr>
          <a:xfrm>
            <a:off x="5575842" y="619716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8" name="Oval 57">
            <a:extLst>
              <a:ext uri="{FF2B5EF4-FFF2-40B4-BE49-F238E27FC236}">
                <a16:creationId xmlns:a16="http://schemas.microsoft.com/office/drawing/2014/main" id="{47B86981-5DF9-8747-A270-BC81F7C7CFF2}"/>
              </a:ext>
            </a:extLst>
          </p:cNvPr>
          <p:cNvSpPr/>
          <p:nvPr/>
        </p:nvSpPr>
        <p:spPr>
          <a:xfrm>
            <a:off x="6364366" y="5888078"/>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1249693567"/>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356212" y="279217"/>
            <a:ext cx="8609744" cy="463365"/>
          </a:xfrm>
        </p:spPr>
        <p:txBody>
          <a:bodyPr/>
          <a:lstStyle/>
          <a:p>
            <a:pPr eaLnBrk="1" hangingPunct="1"/>
            <a:r>
              <a:rPr lang="en-US" sz="2800" dirty="0">
                <a:latin typeface="Arial" charset="0"/>
              </a:rPr>
              <a:t>Tracer Example Function Means Analysis</a:t>
            </a:r>
          </a:p>
        </p:txBody>
      </p:sp>
      <p:graphicFrame>
        <p:nvGraphicFramePr>
          <p:cNvPr id="10242" name="Object 2"/>
          <p:cNvGraphicFramePr>
            <a:graphicFrameLocks noGrp="1" noChangeAspect="1"/>
          </p:cNvGraphicFramePr>
          <p:nvPr>
            <p:ph idx="4294967295"/>
            <p:extLst>
              <p:ext uri="{D42A27DB-BD31-4B8C-83A1-F6EECF244321}">
                <p14:modId xmlns:p14="http://schemas.microsoft.com/office/powerpoint/2010/main" val="4006336322"/>
              </p:ext>
            </p:extLst>
          </p:nvPr>
        </p:nvGraphicFramePr>
        <p:xfrm>
          <a:off x="1609240" y="2268539"/>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10242"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09240" y="2268539"/>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0244" name="AutoShape 1475"/>
          <p:cNvSpPr>
            <a:spLocks noChangeArrowheads="1"/>
          </p:cNvSpPr>
          <p:nvPr/>
        </p:nvSpPr>
        <p:spPr bwMode="auto">
          <a:xfrm>
            <a:off x="1772578" y="1178723"/>
            <a:ext cx="1587500" cy="850900"/>
          </a:xfrm>
          <a:prstGeom prst="wedgeRoundRectCallout">
            <a:avLst>
              <a:gd name="adj1" fmla="val -31000"/>
              <a:gd name="adj2" fmla="val 1016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10245" name="AutoShape 1476"/>
          <p:cNvSpPr>
            <a:spLocks noChangeArrowheads="1"/>
          </p:cNvSpPr>
          <p:nvPr/>
        </p:nvSpPr>
        <p:spPr bwMode="auto">
          <a:xfrm>
            <a:off x="6229564" y="1253446"/>
            <a:ext cx="2208944" cy="606176"/>
          </a:xfrm>
          <a:prstGeom prst="wedgeRoundRectCallout">
            <a:avLst>
              <a:gd name="adj1" fmla="val 45690"/>
              <a:gd name="adj2" fmla="val 1210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483521387"/>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489254" y="1172192"/>
            <a:ext cx="3959225" cy="6254020"/>
          </a:xfrm>
        </p:spPr>
        <p:txBody>
          <a:bodyPr/>
          <a:lstStyle/>
          <a:p>
            <a:pPr marL="0" indent="0">
              <a:buNone/>
            </a:pPr>
            <a:r>
              <a:rPr lang="en-GB" sz="2000" b="1" dirty="0"/>
              <a:t>In small teams</a:t>
            </a:r>
          </a:p>
          <a:p>
            <a:r>
              <a:rPr lang="en-GB" sz="1800" dirty="0"/>
              <a:t>Consider your Munition Function Means Table</a:t>
            </a:r>
          </a:p>
          <a:p>
            <a:r>
              <a:rPr lang="en-GB" sz="1800" dirty="0"/>
              <a:t>Identify 3-6 de-selection criteria and apply them to your Function Means Table to eliminate non-compliant functional solutions </a:t>
            </a:r>
          </a:p>
          <a:p>
            <a:r>
              <a:rPr lang="en-GB" sz="1800" dirty="0"/>
              <a:t>Review the remaining potential functional solutions to create one potential whole concept system solution per group for the case study Munition</a:t>
            </a:r>
          </a:p>
          <a:p>
            <a:r>
              <a:rPr lang="en-GB" sz="1800" dirty="0"/>
              <a:t>Prepare a sketch of the concept.</a:t>
            </a:r>
          </a:p>
          <a:p>
            <a:endParaRPr lang="en-GB" sz="1800" dirty="0"/>
          </a:p>
          <a:p>
            <a:pPr marL="0" indent="0">
              <a:buNone/>
            </a:pPr>
            <a:endParaRPr lang="en-GB" sz="1800" dirty="0"/>
          </a:p>
          <a:p>
            <a:pPr marL="0" indent="0">
              <a:buNone/>
            </a:pPr>
            <a:r>
              <a:rPr lang="en-GB" sz="2000" b="1" dirty="0"/>
              <a:t>Time: 45 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5623088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6AB16A-2314-4B42-B8CA-07A7934420D2}"/>
              </a:ext>
            </a:extLst>
          </p:cNvPr>
          <p:cNvSpPr>
            <a:spLocks noGrp="1"/>
          </p:cNvSpPr>
          <p:nvPr>
            <p:ph type="title"/>
          </p:nvPr>
        </p:nvSpPr>
        <p:spPr>
          <a:xfrm>
            <a:off x="384005" y="196359"/>
            <a:ext cx="6489700" cy="497976"/>
          </a:xfrm>
        </p:spPr>
        <p:txBody>
          <a:bodyPr/>
          <a:lstStyle/>
          <a:p>
            <a:r>
              <a:rPr lang="en-US" sz="2800" dirty="0"/>
              <a:t>A Model Answer!</a:t>
            </a:r>
          </a:p>
        </p:txBody>
      </p:sp>
      <p:sp>
        <p:nvSpPr>
          <p:cNvPr id="2" name="Slide Number Placeholder 1">
            <a:extLst>
              <a:ext uri="{FF2B5EF4-FFF2-40B4-BE49-F238E27FC236}">
                <a16:creationId xmlns:a16="http://schemas.microsoft.com/office/drawing/2014/main" id="{CE3F7873-8188-F248-A6D5-5943B3C90C70}"/>
              </a:ext>
            </a:extLst>
          </p:cNvPr>
          <p:cNvSpPr>
            <a:spLocks noGrp="1"/>
          </p:cNvSpPr>
          <p:nvPr>
            <p:ph type="sldNum" sz="quarter" idx="4"/>
          </p:nvPr>
        </p:nvSpPr>
        <p:spPr/>
        <p:txBody>
          <a:bodyPr/>
          <a:lstStyle/>
          <a:p>
            <a:fld id="{C22618A1-DFED-413B-BF04-637AA2483EFF}" type="slidenum">
              <a:rPr lang="en-GB" smtClean="0"/>
              <a:pPr/>
              <a:t>39</a:t>
            </a:fld>
            <a:endParaRPr lang="en-GB" dirty="0"/>
          </a:p>
        </p:txBody>
      </p:sp>
      <p:pic>
        <p:nvPicPr>
          <p:cNvPr id="10" name="Picture 9">
            <a:extLst>
              <a:ext uri="{FF2B5EF4-FFF2-40B4-BE49-F238E27FC236}">
                <a16:creationId xmlns:a16="http://schemas.microsoft.com/office/drawing/2014/main" id="{66370BDE-882A-EB4E-B694-09CC41C2541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6554" t="8701" r="13445" b="11398"/>
          <a:stretch/>
        </p:blipFill>
        <p:spPr>
          <a:xfrm>
            <a:off x="2496190" y="1222448"/>
            <a:ext cx="7051927" cy="5282342"/>
          </a:xfrm>
          <a:prstGeom prst="rect">
            <a:avLst/>
          </a:prstGeom>
        </p:spPr>
      </p:pic>
      <p:sp>
        <p:nvSpPr>
          <p:cNvPr id="11" name="Rounded Rectangular Callout 10">
            <a:extLst>
              <a:ext uri="{FF2B5EF4-FFF2-40B4-BE49-F238E27FC236}">
                <a16:creationId xmlns:a16="http://schemas.microsoft.com/office/drawing/2014/main" id="{002422B7-3C93-4D4C-929A-742ACC0E4336}"/>
              </a:ext>
            </a:extLst>
          </p:cNvPr>
          <p:cNvSpPr/>
          <p:nvPr/>
        </p:nvSpPr>
        <p:spPr>
          <a:xfrm>
            <a:off x="7688495" y="308226"/>
            <a:ext cx="1767155" cy="585627"/>
          </a:xfrm>
          <a:prstGeom prst="wedgeRoundRectCallout">
            <a:avLst>
              <a:gd name="adj1" fmla="val -45252"/>
              <a:gd name="adj2" fmla="val 15021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a:t>
            </a:r>
            <a:r>
              <a:rPr lang="en-US" dirty="0" err="1"/>
              <a:t>slection</a:t>
            </a:r>
            <a:r>
              <a:rPr lang="en-US" dirty="0"/>
              <a:t> criteria</a:t>
            </a:r>
          </a:p>
        </p:txBody>
      </p:sp>
    </p:spTree>
    <p:extLst>
      <p:ext uri="{BB962C8B-B14F-4D97-AF65-F5344CB8AC3E}">
        <p14:creationId xmlns:p14="http://schemas.microsoft.com/office/powerpoint/2010/main" val="3131440849"/>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sz="quarter" idx="16"/>
          </p:nvPr>
        </p:nvSpPr>
        <p:spPr>
          <a:xfrm>
            <a:off x="528809" y="1152387"/>
            <a:ext cx="3992169" cy="5666167"/>
          </a:xfrm>
        </p:spPr>
        <p:txBody>
          <a:bodyPr/>
          <a:lstStyle/>
          <a:p>
            <a:pPr marL="0" indent="0">
              <a:buNone/>
            </a:pPr>
            <a:r>
              <a:rPr lang="en-GB" sz="1800" b="1" dirty="0">
                <a:latin typeface="Arial" charset="0"/>
              </a:rPr>
              <a:t>Pros</a:t>
            </a:r>
          </a:p>
          <a:p>
            <a:pPr>
              <a:lnSpc>
                <a:spcPct val="100000"/>
              </a:lnSpc>
              <a:spcBef>
                <a:spcPts val="0"/>
              </a:spcBef>
            </a:pPr>
            <a:r>
              <a:rPr lang="en-GB" dirty="0"/>
              <a:t>Simple to use</a:t>
            </a:r>
          </a:p>
          <a:p>
            <a:pPr>
              <a:lnSpc>
                <a:spcPct val="100000"/>
              </a:lnSpc>
              <a:spcBef>
                <a:spcPts val="0"/>
              </a:spcBef>
            </a:pPr>
            <a:r>
              <a:rPr lang="en-GB" dirty="0"/>
              <a:t>Allows the design problem to be logically broken down into manageable elements for which solution options can be easily found</a:t>
            </a:r>
          </a:p>
          <a:p>
            <a:pPr>
              <a:lnSpc>
                <a:spcPct val="100000"/>
              </a:lnSpc>
              <a:spcBef>
                <a:spcPts val="0"/>
              </a:spcBef>
            </a:pPr>
            <a:r>
              <a:rPr lang="en-GB" dirty="0"/>
              <a:t>When used with an open mind is extremely powerful for identifying and recording </a:t>
            </a:r>
            <a:r>
              <a:rPr lang="ja-JP" altLang="en-GB" dirty="0"/>
              <a:t>“</a:t>
            </a:r>
            <a:r>
              <a:rPr lang="en-GB" dirty="0"/>
              <a:t>all</a:t>
            </a:r>
            <a:r>
              <a:rPr lang="ja-JP" altLang="en-GB" dirty="0"/>
              <a:t>”</a:t>
            </a:r>
            <a:r>
              <a:rPr lang="en-GB" dirty="0"/>
              <a:t> possible design options</a:t>
            </a:r>
          </a:p>
          <a:p>
            <a:pPr>
              <a:lnSpc>
                <a:spcPct val="100000"/>
              </a:lnSpc>
              <a:spcBef>
                <a:spcPts val="0"/>
              </a:spcBef>
            </a:pPr>
            <a:r>
              <a:rPr lang="en-GB" dirty="0"/>
              <a:t>The Function Means Table allows all the design options to be displayed simultaneously allowing for easier review</a:t>
            </a:r>
          </a:p>
          <a:p>
            <a:pPr>
              <a:lnSpc>
                <a:spcPct val="100000"/>
              </a:lnSpc>
              <a:spcBef>
                <a:spcPts val="0"/>
              </a:spcBef>
            </a:pPr>
            <a:r>
              <a:rPr lang="en-GB" dirty="0"/>
              <a:t>Applicable at any level of design</a:t>
            </a:r>
          </a:p>
          <a:p>
            <a:pPr>
              <a:lnSpc>
                <a:spcPct val="100000"/>
              </a:lnSpc>
              <a:spcBef>
                <a:spcPts val="0"/>
              </a:spcBef>
            </a:pPr>
            <a:r>
              <a:rPr lang="en-GB" dirty="0">
                <a:latin typeface="Arial" charset="0"/>
              </a:rPr>
              <a:t>Visual and structured tool for the systematic identification of whole concept solutions</a:t>
            </a:r>
          </a:p>
          <a:p>
            <a:pPr>
              <a:lnSpc>
                <a:spcPct val="100000"/>
              </a:lnSpc>
              <a:spcBef>
                <a:spcPts val="0"/>
              </a:spcBef>
            </a:pPr>
            <a:r>
              <a:rPr lang="en-GB" dirty="0"/>
              <a:t>Captures in a simple way the justified design rationale</a:t>
            </a:r>
          </a:p>
          <a:p>
            <a:pPr>
              <a:lnSpc>
                <a:spcPct val="100000"/>
              </a:lnSpc>
              <a:spcBef>
                <a:spcPts val="0"/>
              </a:spcBef>
            </a:pPr>
            <a:r>
              <a:rPr lang="en-GB" dirty="0">
                <a:latin typeface="Arial" charset="0"/>
              </a:rPr>
              <a:t>Encourages team discussion and consensus decision making</a:t>
            </a:r>
          </a:p>
        </p:txBody>
      </p:sp>
      <p:sp>
        <p:nvSpPr>
          <p:cNvPr id="26627" name="Rectangle 4"/>
          <p:cNvSpPr>
            <a:spLocks noGrp="1" noChangeArrowheads="1"/>
          </p:cNvSpPr>
          <p:nvPr>
            <p:ph sz="quarter" idx="17"/>
          </p:nvPr>
        </p:nvSpPr>
        <p:spPr>
          <a:xfrm>
            <a:off x="4821903" y="1077461"/>
            <a:ext cx="2603203" cy="4188839"/>
          </a:xfrm>
        </p:spPr>
        <p:txBody>
          <a:bodyPr/>
          <a:lstStyle/>
          <a:p>
            <a:pPr marL="0" indent="0">
              <a:buNone/>
            </a:pPr>
            <a:r>
              <a:rPr lang="en-GB" sz="1800" b="1" dirty="0">
                <a:latin typeface="Arial" charset="0"/>
              </a:rPr>
              <a:t>Cons</a:t>
            </a:r>
          </a:p>
          <a:p>
            <a:pPr>
              <a:lnSpc>
                <a:spcPct val="100000"/>
              </a:lnSpc>
              <a:spcBef>
                <a:spcPts val="0"/>
              </a:spcBef>
            </a:pPr>
            <a:r>
              <a:rPr lang="en-GB" dirty="0"/>
              <a:t>Getting the functions at the correct level of abstraction in order to explore solution choices</a:t>
            </a:r>
          </a:p>
          <a:p>
            <a:pPr>
              <a:lnSpc>
                <a:spcPct val="100000"/>
              </a:lnSpc>
              <a:spcBef>
                <a:spcPts val="0"/>
              </a:spcBef>
            </a:pPr>
            <a:r>
              <a:rPr lang="en-GB" dirty="0"/>
              <a:t>The outcome can be a significant number of options which must be combined together</a:t>
            </a:r>
          </a:p>
          <a:p>
            <a:pPr>
              <a:lnSpc>
                <a:spcPct val="100000"/>
              </a:lnSpc>
              <a:spcBef>
                <a:spcPts val="0"/>
              </a:spcBef>
            </a:pPr>
            <a:r>
              <a:rPr lang="en-GB" dirty="0"/>
              <a:t>Sometimes viewed as too simplistic and therefore not a serious tool</a:t>
            </a:r>
            <a:endParaRPr lang="en-GB" dirty="0">
              <a:latin typeface="Arial" charset="0"/>
            </a:endParaRPr>
          </a:p>
          <a:p>
            <a:pPr>
              <a:lnSpc>
                <a:spcPct val="100000"/>
              </a:lnSpc>
              <a:spcBef>
                <a:spcPts val="0"/>
              </a:spcBef>
            </a:pPr>
            <a:r>
              <a:rPr lang="en-GB" dirty="0">
                <a:latin typeface="Arial" charset="0"/>
              </a:rPr>
              <a:t>Ensuring the </a:t>
            </a:r>
            <a:r>
              <a:rPr lang="ja-JP" altLang="en-GB" dirty="0">
                <a:latin typeface="Arial" charset="0"/>
              </a:rPr>
              <a:t>“</a:t>
            </a:r>
            <a:r>
              <a:rPr lang="en-GB" altLang="ja-JP" dirty="0">
                <a:latin typeface="Arial" charset="0"/>
              </a:rPr>
              <a:t>best</a:t>
            </a:r>
            <a:r>
              <a:rPr lang="ja-JP" altLang="en-GB" dirty="0">
                <a:latin typeface="Arial" charset="0"/>
              </a:rPr>
              <a:t>”</a:t>
            </a:r>
            <a:r>
              <a:rPr lang="en-GB" altLang="ja-JP" dirty="0">
                <a:latin typeface="Arial" charset="0"/>
              </a:rPr>
              <a:t> de-selection criteria</a:t>
            </a:r>
          </a:p>
          <a:p>
            <a:pPr>
              <a:lnSpc>
                <a:spcPct val="100000"/>
              </a:lnSpc>
              <a:spcBef>
                <a:spcPts val="0"/>
              </a:spcBef>
            </a:pPr>
            <a:r>
              <a:rPr lang="en-GB" dirty="0">
                <a:latin typeface="Arial" charset="0"/>
              </a:rPr>
              <a:t>High level concepts can incorporate many </a:t>
            </a:r>
            <a:r>
              <a:rPr lang="ja-JP" altLang="en-GB" dirty="0">
                <a:latin typeface="Arial" charset="0"/>
              </a:rPr>
              <a:t>“</a:t>
            </a:r>
            <a:r>
              <a:rPr lang="en-GB" altLang="ja-JP" dirty="0">
                <a:latin typeface="Arial" charset="0"/>
              </a:rPr>
              <a:t>means</a:t>
            </a:r>
            <a:r>
              <a:rPr lang="ja-JP" altLang="en-GB" dirty="0">
                <a:latin typeface="Arial" charset="0"/>
              </a:rPr>
              <a:t>”</a:t>
            </a:r>
            <a:r>
              <a:rPr lang="en-GB" altLang="ja-JP" dirty="0">
                <a:latin typeface="Arial" charset="0"/>
              </a:rPr>
              <a:t> </a:t>
            </a:r>
            <a:endParaRPr lang="en-GB" dirty="0">
              <a:latin typeface="Arial" charset="0"/>
            </a:endParaRPr>
          </a:p>
        </p:txBody>
      </p:sp>
      <p:sp>
        <p:nvSpPr>
          <p:cNvPr id="26625" name="Rectangle 2"/>
          <p:cNvSpPr>
            <a:spLocks noGrp="1" noChangeArrowheads="1"/>
          </p:cNvSpPr>
          <p:nvPr>
            <p:ph type="title"/>
          </p:nvPr>
        </p:nvSpPr>
        <p:spPr>
          <a:xfrm>
            <a:off x="242912" y="280122"/>
            <a:ext cx="10990300" cy="424732"/>
          </a:xfrm>
        </p:spPr>
        <p:txBody>
          <a:bodyPr/>
          <a:lstStyle/>
          <a:p>
            <a:pPr eaLnBrk="1" hangingPunct="1"/>
            <a:r>
              <a:rPr lang="en-GB" dirty="0">
                <a:latin typeface="Arial" charset="0"/>
              </a:rPr>
              <a:t>Summary: FMA</a:t>
            </a:r>
          </a:p>
        </p:txBody>
      </p:sp>
      <p:sp>
        <p:nvSpPr>
          <p:cNvPr id="6" name="Rectangle 4">
            <a:extLst>
              <a:ext uri="{FF2B5EF4-FFF2-40B4-BE49-F238E27FC236}">
                <a16:creationId xmlns:a16="http://schemas.microsoft.com/office/drawing/2014/main" id="{F4043AF0-D56B-E144-A93A-A587D057C75F}"/>
              </a:ext>
            </a:extLst>
          </p:cNvPr>
          <p:cNvSpPr txBox="1">
            <a:spLocks noChangeArrowheads="1"/>
          </p:cNvSpPr>
          <p:nvPr/>
        </p:nvSpPr>
        <p:spPr bwMode="gray">
          <a:xfrm>
            <a:off x="8177722" y="1077461"/>
            <a:ext cx="2804681" cy="3696397"/>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1800" b="1" dirty="0">
                <a:latin typeface="Arial" charset="0"/>
              </a:rPr>
              <a:t>Tips</a:t>
            </a:r>
          </a:p>
          <a:p>
            <a:pPr>
              <a:lnSpc>
                <a:spcPct val="100000"/>
              </a:lnSpc>
              <a:spcBef>
                <a:spcPts val="0"/>
              </a:spcBef>
            </a:pPr>
            <a:r>
              <a:rPr lang="en-GB" dirty="0"/>
              <a:t>Manage the number of functions to 15 – 20</a:t>
            </a:r>
          </a:p>
          <a:p>
            <a:pPr>
              <a:lnSpc>
                <a:spcPct val="100000"/>
              </a:lnSpc>
              <a:spcBef>
                <a:spcPts val="0"/>
              </a:spcBef>
            </a:pPr>
            <a:r>
              <a:rPr lang="en-GB" dirty="0"/>
              <a:t>If a function doesn’t yield many solutions check that it is not too abstract</a:t>
            </a:r>
          </a:p>
          <a:p>
            <a:pPr>
              <a:lnSpc>
                <a:spcPct val="100000"/>
              </a:lnSpc>
              <a:spcBef>
                <a:spcPts val="0"/>
              </a:spcBef>
            </a:pPr>
            <a:r>
              <a:rPr lang="en-GB" dirty="0"/>
              <a:t>Don’t exclude solutions during the first phase</a:t>
            </a:r>
          </a:p>
          <a:p>
            <a:pPr>
              <a:lnSpc>
                <a:spcPct val="100000"/>
              </a:lnSpc>
              <a:spcBef>
                <a:spcPts val="0"/>
              </a:spcBef>
            </a:pPr>
            <a:r>
              <a:rPr lang="en-GB" dirty="0"/>
              <a:t>Consider using diagrams to explain ideas</a:t>
            </a:r>
          </a:p>
          <a:p>
            <a:pPr>
              <a:lnSpc>
                <a:spcPct val="100000"/>
              </a:lnSpc>
              <a:spcBef>
                <a:spcPts val="0"/>
              </a:spcBef>
            </a:pPr>
            <a:r>
              <a:rPr lang="en-GB" dirty="0"/>
              <a:t>Check the table contains any existing system designs</a:t>
            </a:r>
          </a:p>
          <a:p>
            <a:pPr>
              <a:lnSpc>
                <a:spcPct val="100000"/>
              </a:lnSpc>
              <a:spcBef>
                <a:spcPts val="0"/>
              </a:spcBef>
            </a:pPr>
            <a:r>
              <a:rPr lang="en-GB" dirty="0">
                <a:latin typeface="Arial" charset="0"/>
              </a:rPr>
              <a:t>Use the User/Stakeholder requires for the </a:t>
            </a:r>
            <a:r>
              <a:rPr lang="en-GB" altLang="ja-JP" dirty="0">
                <a:latin typeface="Arial" charset="0"/>
              </a:rPr>
              <a:t>de-selection </a:t>
            </a:r>
          </a:p>
        </p:txBody>
      </p:sp>
    </p:spTree>
    <p:extLst>
      <p:ext uri="{BB962C8B-B14F-4D97-AF65-F5344CB8AC3E}">
        <p14:creationId xmlns:p14="http://schemas.microsoft.com/office/powerpoint/2010/main" val="2797059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634589" y="1260088"/>
            <a:ext cx="9638125" cy="3933384"/>
          </a:xfrm>
        </p:spPr>
        <p:txBody>
          <a:bodyPr/>
          <a:lstStyle/>
          <a:p>
            <a:r>
              <a:rPr lang="en-US" sz="1800" dirty="0"/>
              <a:t>The next step, having identified a number of candidate whole system concept solutions, is to “work up” the concepts to allow them to be evaluated</a:t>
            </a:r>
          </a:p>
          <a:p>
            <a:r>
              <a:rPr lang="en-US" sz="1800" dirty="0"/>
              <a:t>This involves:</a:t>
            </a:r>
          </a:p>
          <a:p>
            <a:pPr lvl="1"/>
            <a:r>
              <a:rPr lang="en-US" sz="1800" dirty="0"/>
              <a:t>Sketching out the physical layout or architecture</a:t>
            </a:r>
          </a:p>
          <a:p>
            <a:pPr lvl="1"/>
            <a:r>
              <a:rPr lang="en-US" sz="1800" dirty="0"/>
              <a:t>Producing concept drawings – to show what a concept looks like</a:t>
            </a:r>
          </a:p>
          <a:p>
            <a:pPr lvl="1"/>
            <a:r>
              <a:rPr lang="en-US" sz="1800" dirty="0"/>
              <a:t>Defining the concept of operation – the Use Case or Use Cases for the concept</a:t>
            </a:r>
          </a:p>
          <a:p>
            <a:pPr lvl="1"/>
            <a:r>
              <a:rPr lang="en-US" sz="1800" dirty="0"/>
              <a:t>Performing “back of the envelope” calculations to determine performance aspects of each concept</a:t>
            </a:r>
          </a:p>
          <a:p>
            <a:pPr lvl="1"/>
            <a:r>
              <a:rPr lang="en-US" sz="1800" dirty="0"/>
              <a:t>Identifying the solution dependent and architectural functionality necessary as a consequence of the functional solution choices </a:t>
            </a:r>
          </a:p>
          <a:p>
            <a:pPr lvl="1"/>
            <a:endParaRPr lang="en-US" sz="1800" dirty="0"/>
          </a:p>
          <a:p>
            <a:pPr lvl="1"/>
            <a:endParaRPr lang="en-US" sz="1800" dirty="0"/>
          </a:p>
        </p:txBody>
      </p:sp>
      <p:sp>
        <p:nvSpPr>
          <p:cNvPr id="5" name="Title 4"/>
          <p:cNvSpPr>
            <a:spLocks noGrp="1"/>
          </p:cNvSpPr>
          <p:nvPr>
            <p:ph type="title"/>
          </p:nvPr>
        </p:nvSpPr>
        <p:spPr>
          <a:xfrm>
            <a:off x="337133" y="308377"/>
            <a:ext cx="10990300" cy="424732"/>
          </a:xfrm>
        </p:spPr>
        <p:txBody>
          <a:bodyPr/>
          <a:lstStyle/>
          <a:p>
            <a:r>
              <a:rPr lang="en-US" dirty="0"/>
              <a:t>The Next Step</a:t>
            </a:r>
          </a:p>
        </p:txBody>
      </p:sp>
      <p:sp>
        <p:nvSpPr>
          <p:cNvPr id="2" name="Rounded Rectangular Callout 1"/>
          <p:cNvSpPr/>
          <p:nvPr/>
        </p:nvSpPr>
        <p:spPr bwMode="auto">
          <a:xfrm>
            <a:off x="4692112" y="4858989"/>
            <a:ext cx="5029200" cy="762000"/>
          </a:xfrm>
          <a:prstGeom prst="wedgeRoundRectCallout">
            <a:avLst>
              <a:gd name="adj1" fmla="val -44214"/>
              <a:gd name="adj2" fmla="val -99039"/>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dirty="0">
                <a:solidFill>
                  <a:schemeClr val="bg1"/>
                </a:solidFill>
                <a:latin typeface="Verdana" pitchFamily="34" charset="0"/>
              </a:rPr>
              <a:t>This last point is very important as it will necessarily introduce design iteration</a:t>
            </a:r>
          </a:p>
        </p:txBody>
      </p:sp>
    </p:spTree>
    <p:extLst>
      <p:ext uri="{BB962C8B-B14F-4D97-AF65-F5344CB8AC3E}">
        <p14:creationId xmlns:p14="http://schemas.microsoft.com/office/powerpoint/2010/main" val="2706021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384005" y="219091"/>
            <a:ext cx="6489700" cy="563247"/>
          </a:xfrm>
        </p:spPr>
        <p:txBody>
          <a:bodyPr/>
          <a:lstStyle/>
          <a:p>
            <a:r>
              <a:rPr lang="en-US" dirty="0"/>
              <a:t>A Concept Design</a:t>
            </a:r>
          </a:p>
        </p:txBody>
      </p:sp>
      <p:sp>
        <p:nvSpPr>
          <p:cNvPr id="3" name="Slide Number Placeholder 2">
            <a:extLst>
              <a:ext uri="{FF2B5EF4-FFF2-40B4-BE49-F238E27FC236}">
                <a16:creationId xmlns:a16="http://schemas.microsoft.com/office/drawing/2014/main" id="{BA0CA80F-E099-0642-B252-76E9F5670880}"/>
              </a:ext>
            </a:extLst>
          </p:cNvPr>
          <p:cNvSpPr>
            <a:spLocks noGrp="1"/>
          </p:cNvSpPr>
          <p:nvPr>
            <p:ph type="sldNum" sz="quarter" idx="4"/>
          </p:nvPr>
        </p:nvSpPr>
        <p:spPr/>
        <p:txBody>
          <a:bodyPr/>
          <a:lstStyle/>
          <a:p>
            <a:fld id="{C22618A1-DFED-413B-BF04-637AA2483EFF}" type="slidenum">
              <a:rPr lang="en-GB" smtClean="0"/>
              <a:pPr/>
              <a:t>42</a:t>
            </a:fld>
            <a:endParaRPr lang="en-GB" dirty="0"/>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2">
            <a:extLst>
              <a:ext uri="{28A0092B-C50C-407E-A947-70E740481C1C}">
                <a14:useLocalDpi xmlns:a14="http://schemas.microsoft.com/office/drawing/2010/main" val="0"/>
              </a:ext>
            </a:extLst>
          </a:blip>
          <a:srcRect l="4464" t="27629" r="16092" b="38101"/>
          <a:stretch/>
        </p:blipFill>
        <p:spPr>
          <a:xfrm>
            <a:off x="1535637" y="2253218"/>
            <a:ext cx="9144000" cy="2789695"/>
          </a:xfrm>
          <a:prstGeom prst="rect">
            <a:avLst/>
          </a:prstGeom>
        </p:spPr>
      </p:pic>
      <p:sp>
        <p:nvSpPr>
          <p:cNvPr id="4" name="TextBox 3">
            <a:extLst>
              <a:ext uri="{FF2B5EF4-FFF2-40B4-BE49-F238E27FC236}">
                <a16:creationId xmlns:a16="http://schemas.microsoft.com/office/drawing/2014/main" id="{11B4C7B9-8AD2-4F43-99D1-77286CF32A42}"/>
              </a:ext>
            </a:extLst>
          </p:cNvPr>
          <p:cNvSpPr txBox="1"/>
          <p:nvPr/>
        </p:nvSpPr>
        <p:spPr>
          <a:xfrm>
            <a:off x="1002535" y="1020407"/>
            <a:ext cx="10234670" cy="1477328"/>
          </a:xfrm>
          <a:prstGeom prst="rect">
            <a:avLst/>
          </a:prstGeom>
          <a:noFill/>
        </p:spPr>
        <p:txBody>
          <a:bodyPr wrap="square" rtlCol="0">
            <a:spAutoFit/>
          </a:bodyPr>
          <a:lstStyle/>
          <a:p>
            <a:r>
              <a:rPr lang="en-US" dirty="0"/>
              <a:t>Function Means Analysis is a very powerful tool for identifying and capturing potential functional solutions. It also allows the creation of potential candidate system design concepts. However, to down-select, from those candidates it is necessary to add detail by generating concept designs like that shown below:</a:t>
            </a:r>
          </a:p>
          <a:p>
            <a:endParaRPr lang="en-US" dirty="0"/>
          </a:p>
        </p:txBody>
      </p:sp>
      <p:sp>
        <p:nvSpPr>
          <p:cNvPr id="6" name="TextBox 5">
            <a:extLst>
              <a:ext uri="{FF2B5EF4-FFF2-40B4-BE49-F238E27FC236}">
                <a16:creationId xmlns:a16="http://schemas.microsoft.com/office/drawing/2014/main" id="{DAE0C74A-12AE-414A-95F1-FD3189D3C7FC}"/>
              </a:ext>
            </a:extLst>
          </p:cNvPr>
          <p:cNvSpPr txBox="1"/>
          <p:nvPr/>
        </p:nvSpPr>
        <p:spPr>
          <a:xfrm>
            <a:off x="2013067" y="5280982"/>
            <a:ext cx="7989175" cy="369332"/>
          </a:xfrm>
          <a:prstGeom prst="rect">
            <a:avLst/>
          </a:prstGeom>
          <a:noFill/>
        </p:spPr>
        <p:txBody>
          <a:bodyPr wrap="none" rtlCol="0">
            <a:spAutoFit/>
          </a:bodyPr>
          <a:lstStyle/>
          <a:p>
            <a:r>
              <a:rPr lang="en-US" dirty="0"/>
              <a:t>Such diagrams should be prepared for each candidate system design concept</a:t>
            </a:r>
          </a:p>
        </p:txBody>
      </p:sp>
    </p:spTree>
    <p:extLst>
      <p:ext uri="{BB962C8B-B14F-4D97-AF65-F5344CB8AC3E}">
        <p14:creationId xmlns:p14="http://schemas.microsoft.com/office/powerpoint/2010/main" val="1822331189"/>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ubtitle 4"/>
          <p:cNvSpPr>
            <a:spLocks noGrp="1"/>
          </p:cNvSpPr>
          <p:nvPr>
            <p:ph type="subTitle" idx="1"/>
          </p:nvPr>
        </p:nvSpPr>
        <p:spPr>
          <a:xfrm>
            <a:off x="3024511" y="4930942"/>
            <a:ext cx="6400800" cy="1243417"/>
          </a:xfrm>
        </p:spPr>
        <p:txBody>
          <a:bodyPr/>
          <a:lstStyle/>
          <a:p>
            <a:pPr>
              <a:buFont typeface="Symbol" charset="0"/>
              <a:buNone/>
            </a:pPr>
            <a:r>
              <a:rPr lang="en-GB" dirty="0">
                <a:latin typeface="Arial" charset="0"/>
              </a:rPr>
              <a:t>Concept Selection </a:t>
            </a:r>
          </a:p>
          <a:p>
            <a:pPr>
              <a:buFont typeface="Symbol" charset="0"/>
              <a:buNone/>
            </a:pPr>
            <a:r>
              <a:rPr lang="en-GB" sz="3200" dirty="0">
                <a:latin typeface="Arial" charset="0"/>
              </a:rPr>
              <a:t>(and evaluation)</a:t>
            </a:r>
          </a:p>
        </p:txBody>
      </p:sp>
      <p:pic>
        <p:nvPicPr>
          <p:cNvPr id="3789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92835" y="1305349"/>
            <a:ext cx="2258157" cy="2270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1"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32921" y="1404197"/>
            <a:ext cx="1585546" cy="163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2" name="Picture 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15658" y="575364"/>
            <a:ext cx="2560683" cy="40454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 name="Picture 2" descr="A close up of an octopus&#10;&#10;Description automatically generated">
            <a:extLst>
              <a:ext uri="{FF2B5EF4-FFF2-40B4-BE49-F238E27FC236}">
                <a16:creationId xmlns:a16="http://schemas.microsoft.com/office/drawing/2014/main" id="{A00F5E06-D86E-78F7-1244-21E3E6D2CFB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302614" y="-155067"/>
            <a:ext cx="3844594" cy="4930942"/>
          </a:xfrm>
          <a:prstGeom prst="rect">
            <a:avLst/>
          </a:prstGeom>
        </p:spPr>
      </p:pic>
    </p:spTree>
    <p:extLst>
      <p:ext uri="{BB962C8B-B14F-4D97-AF65-F5344CB8AC3E}">
        <p14:creationId xmlns:p14="http://schemas.microsoft.com/office/powerpoint/2010/main" val="234896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3789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type="body" sz="quarter" idx="13"/>
          </p:nvPr>
        </p:nvSpPr>
        <p:spPr>
          <a:xfrm>
            <a:off x="717234" y="951618"/>
            <a:ext cx="11006583" cy="1394741"/>
          </a:xfrm>
          <a:noFill/>
        </p:spPr>
        <p:txBody>
          <a:bodyPr vert="horz" lIns="90488" tIns="44450" rIns="90488" bIns="44450" rtlCol="0">
            <a:spAutoFit/>
          </a:bodyPr>
          <a:lstStyle/>
          <a:p>
            <a:pPr defTabSz="762000"/>
            <a:r>
              <a:rPr lang="en-GB" sz="1800" dirty="0">
                <a:latin typeface="Arial" charset="0"/>
              </a:rPr>
              <a:t>The purpose of Concept Integration is to identify many alternate potential complete system solutions</a:t>
            </a:r>
          </a:p>
          <a:p>
            <a:pPr defTabSz="762000"/>
            <a:r>
              <a:rPr lang="en-GB" sz="1800" dirty="0">
                <a:latin typeface="Arial" charset="0"/>
              </a:rPr>
              <a:t>The purpose of Concept Selection/Evaluation is to arrive at the best possible and feasible system solution from the candidate list or at least eliminate the weaker options</a:t>
            </a:r>
          </a:p>
          <a:p>
            <a:pPr defTabSz="762000"/>
            <a:r>
              <a:rPr lang="en-GB" sz="1800" dirty="0">
                <a:latin typeface="Arial" charset="0"/>
              </a:rPr>
              <a:t>A very useful tool is the Pugh Matrix</a:t>
            </a:r>
          </a:p>
        </p:txBody>
      </p:sp>
      <p:sp>
        <p:nvSpPr>
          <p:cNvPr id="38913" name="Rectangle 2"/>
          <p:cNvSpPr>
            <a:spLocks noGrp="1" noChangeArrowheads="1"/>
          </p:cNvSpPr>
          <p:nvPr>
            <p:ph type="title"/>
          </p:nvPr>
        </p:nvSpPr>
        <p:spPr>
          <a:xfrm>
            <a:off x="404075" y="178556"/>
            <a:ext cx="10990300" cy="424732"/>
          </a:xfrm>
          <a:noFill/>
        </p:spPr>
        <p:txBody>
          <a:bodyPr vert="horz" wrap="square" lIns="90488" tIns="44450" rIns="90488" bIns="44450" rtlCol="0" anchor="b" anchorCtr="0">
            <a:spAutoFit/>
          </a:bodyPr>
          <a:lstStyle/>
          <a:p>
            <a:pPr defTabSz="762000"/>
            <a:r>
              <a:rPr lang="en-GB" dirty="0">
                <a:latin typeface="Arial" charset="0"/>
              </a:rPr>
              <a:t>Concept Selection/Evaluation</a:t>
            </a:r>
          </a:p>
        </p:txBody>
      </p:sp>
      <p:pic>
        <p:nvPicPr>
          <p:cNvPr id="5" name="Picture 4">
            <a:extLst>
              <a:ext uri="{FF2B5EF4-FFF2-40B4-BE49-F238E27FC236}">
                <a16:creationId xmlns:a16="http://schemas.microsoft.com/office/drawing/2014/main" id="{175A6407-65CD-AB48-8A16-6C7FC2F86D4E}"/>
              </a:ext>
            </a:extLst>
          </p:cNvPr>
          <p:cNvPicPr>
            <a:picLocks noChangeAspect="1"/>
          </p:cNvPicPr>
          <p:nvPr/>
        </p:nvPicPr>
        <p:blipFill>
          <a:blip r:embed="rId3"/>
          <a:stretch>
            <a:fillRect/>
          </a:stretch>
        </p:blipFill>
        <p:spPr>
          <a:xfrm>
            <a:off x="3461290" y="3043023"/>
            <a:ext cx="5052445" cy="3266299"/>
          </a:xfrm>
          <a:prstGeom prst="rect">
            <a:avLst/>
          </a:prstGeom>
        </p:spPr>
      </p:pic>
    </p:spTree>
    <p:extLst>
      <p:ext uri="{BB962C8B-B14F-4D97-AF65-F5344CB8AC3E}">
        <p14:creationId xmlns:p14="http://schemas.microsoft.com/office/powerpoint/2010/main" val="2261555215"/>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Content Placeholder 8"/>
          <p:cNvSpPr>
            <a:spLocks noGrp="1"/>
          </p:cNvSpPr>
          <p:nvPr>
            <p:ph sz="quarter" idx="16"/>
          </p:nvPr>
        </p:nvSpPr>
        <p:spPr>
          <a:xfrm>
            <a:off x="849989" y="1216489"/>
            <a:ext cx="4911833" cy="5893921"/>
          </a:xfrm>
        </p:spPr>
        <p:txBody>
          <a:bodyPr/>
          <a:lstStyle/>
          <a:p>
            <a:pPr marL="0" indent="0">
              <a:buNone/>
            </a:pPr>
            <a:r>
              <a:rPr lang="en-GB" sz="1800" dirty="0"/>
              <a:t>What is it?</a:t>
            </a:r>
          </a:p>
          <a:p>
            <a:r>
              <a:rPr lang="en-GB" sz="1800" dirty="0"/>
              <a:t>The Pugh Matrix is useful when comparing a number of alternatives and for finding which best meets a set of requirements/criteria </a:t>
            </a:r>
          </a:p>
          <a:p>
            <a:pPr marL="0" indent="0">
              <a:buNone/>
            </a:pPr>
            <a:r>
              <a:rPr lang="en-GB" sz="1800" dirty="0"/>
              <a:t>Why do it?</a:t>
            </a:r>
          </a:p>
          <a:p>
            <a:r>
              <a:rPr lang="en-GB" sz="1800" dirty="0"/>
              <a:t>To quickly identify the best concept or eliminate the weaker ones</a:t>
            </a:r>
          </a:p>
          <a:p>
            <a:pPr marL="0" indent="0">
              <a:buNone/>
            </a:pPr>
            <a:r>
              <a:rPr lang="en-GB" sz="1800" dirty="0"/>
              <a:t>When to use it?</a:t>
            </a:r>
          </a:p>
          <a:p>
            <a:r>
              <a:rPr lang="en-GB" sz="1800" dirty="0"/>
              <a:t>Whenever attempting to decide between a number of alternate system concept designs </a:t>
            </a:r>
          </a:p>
          <a:p>
            <a:r>
              <a:rPr lang="en-GB" sz="1800" dirty="0"/>
              <a:t>Particularly useful when there is relatively large number of key customer requirements/criteria</a:t>
            </a:r>
          </a:p>
          <a:p>
            <a:pPr marL="0" indent="0">
              <a:buNone/>
            </a:pPr>
            <a:r>
              <a:rPr lang="en-GB" sz="1800" dirty="0"/>
              <a:t>Who Does it?</a:t>
            </a:r>
          </a:p>
          <a:p>
            <a:r>
              <a:rPr lang="en-GB" sz="1800" dirty="0"/>
              <a:t>Best performed by a team that includes all interested disciplines and functions</a:t>
            </a:r>
          </a:p>
          <a:p>
            <a:endParaRPr lang="en-GB" sz="1800" dirty="0"/>
          </a:p>
          <a:p>
            <a:pPr lvl="1"/>
            <a:endParaRPr lang="en-GB" sz="1800" dirty="0"/>
          </a:p>
        </p:txBody>
      </p:sp>
      <p:sp>
        <p:nvSpPr>
          <p:cNvPr id="52225" name="Title 7"/>
          <p:cNvSpPr>
            <a:spLocks noGrp="1"/>
          </p:cNvSpPr>
          <p:nvPr>
            <p:ph type="title"/>
          </p:nvPr>
        </p:nvSpPr>
        <p:spPr/>
        <p:txBody>
          <a:bodyPr/>
          <a:lstStyle/>
          <a:p>
            <a:r>
              <a:rPr lang="en-GB" dirty="0"/>
              <a:t>The Pugh Matrix</a:t>
            </a:r>
          </a:p>
        </p:txBody>
      </p:sp>
      <p:sp>
        <p:nvSpPr>
          <p:cNvPr id="52228" name="Rectangle 3"/>
          <p:cNvSpPr>
            <a:spLocks noChangeArrowheads="1"/>
          </p:cNvSpPr>
          <p:nvPr/>
        </p:nvSpPr>
        <p:spPr bwMode="auto">
          <a:xfrm>
            <a:off x="1524000" y="43934"/>
            <a:ext cx="18466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pPr eaLnBrk="0" hangingPunct="0"/>
            <a:endParaRPr lang="en-US" dirty="0"/>
          </a:p>
        </p:txBody>
      </p:sp>
      <p:pic>
        <p:nvPicPr>
          <p:cNvPr id="7" name="Picture 6"/>
          <p:cNvPicPr/>
          <p:nvPr/>
        </p:nvPicPr>
        <p:blipFill>
          <a:blip r:embed="rId2"/>
          <a:srcRect/>
          <a:stretch>
            <a:fillRect/>
          </a:stretch>
        </p:blipFill>
        <p:spPr bwMode="auto">
          <a:xfrm>
            <a:off x="6590668" y="1509070"/>
            <a:ext cx="3527063" cy="4557640"/>
          </a:xfrm>
          <a:prstGeom prst="rect">
            <a:avLst/>
          </a:prstGeom>
          <a:noFill/>
          <a:ln>
            <a:noFill/>
          </a:ln>
          <a:effectLst/>
        </p:spPr>
      </p:pic>
    </p:spTree>
    <p:extLst>
      <p:ext uri="{BB962C8B-B14F-4D97-AF65-F5344CB8AC3E}">
        <p14:creationId xmlns:p14="http://schemas.microsoft.com/office/powerpoint/2010/main" val="30484516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616936" y="306979"/>
            <a:ext cx="6489700" cy="431424"/>
          </a:xfrm>
        </p:spPr>
        <p:txBody>
          <a:bodyPr/>
          <a:lstStyle/>
          <a:p>
            <a:r>
              <a:rPr lang="en-GB" dirty="0"/>
              <a:t>Pugh Matrix Process- How to do it</a:t>
            </a:r>
          </a:p>
        </p:txBody>
      </p:sp>
      <p:sp>
        <p:nvSpPr>
          <p:cNvPr id="33795" name="Rectangle 3"/>
          <p:cNvSpPr>
            <a:spLocks noChangeArrowheads="1"/>
          </p:cNvSpPr>
          <p:nvPr/>
        </p:nvSpPr>
        <p:spPr bwMode="gray">
          <a:xfrm>
            <a:off x="2034894" y="1698299"/>
            <a:ext cx="2317938" cy="58672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lgn="ctr" eaLnBrk="0" hangingPunct="0">
              <a:defRPr/>
            </a:pPr>
            <a:r>
              <a:rPr lang="en-GB" sz="1200" dirty="0">
                <a:solidFill>
                  <a:schemeClr val="bg1"/>
                </a:solidFill>
              </a:rPr>
              <a:t>STEP 1: Determine evaluation – selection criteria</a:t>
            </a:r>
          </a:p>
        </p:txBody>
      </p:sp>
      <p:sp>
        <p:nvSpPr>
          <p:cNvPr id="33796" name="Rectangle 4"/>
          <p:cNvSpPr>
            <a:spLocks noChangeArrowheads="1"/>
          </p:cNvSpPr>
          <p:nvPr/>
        </p:nvSpPr>
        <p:spPr bwMode="gray">
          <a:xfrm>
            <a:off x="2995958" y="2419249"/>
            <a:ext cx="2271575" cy="56162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2: Select “standard” design concept for comparison</a:t>
            </a:r>
          </a:p>
        </p:txBody>
      </p:sp>
      <p:sp>
        <p:nvSpPr>
          <p:cNvPr id="33797" name="Rectangle 5"/>
          <p:cNvSpPr>
            <a:spLocks noChangeArrowheads="1"/>
          </p:cNvSpPr>
          <p:nvPr/>
        </p:nvSpPr>
        <p:spPr bwMode="gray">
          <a:xfrm>
            <a:off x="4005106" y="3115105"/>
            <a:ext cx="2572754" cy="58075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3: Compare options against “standard” and determine total score</a:t>
            </a:r>
          </a:p>
        </p:txBody>
      </p:sp>
      <p:sp>
        <p:nvSpPr>
          <p:cNvPr id="33798" name="Rectangle 6"/>
          <p:cNvSpPr>
            <a:spLocks noChangeArrowheads="1"/>
          </p:cNvSpPr>
          <p:nvPr/>
        </p:nvSpPr>
        <p:spPr bwMode="gray">
          <a:xfrm>
            <a:off x="4901751" y="3785969"/>
            <a:ext cx="2859945" cy="60470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4: Undertake qualitative optimization through consideration of hybrid concepts</a:t>
            </a:r>
          </a:p>
        </p:txBody>
      </p:sp>
      <p:sp>
        <p:nvSpPr>
          <p:cNvPr id="33801" name="AutoShape 9"/>
          <p:cNvSpPr>
            <a:spLocks noChangeArrowheads="1"/>
          </p:cNvSpPr>
          <p:nvPr/>
        </p:nvSpPr>
        <p:spPr bwMode="auto">
          <a:xfrm>
            <a:off x="8894823" y="4813056"/>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2" name="Rectangle 10"/>
          <p:cNvSpPr>
            <a:spLocks noChangeArrowheads="1"/>
          </p:cNvSpPr>
          <p:nvPr/>
        </p:nvSpPr>
        <p:spPr bwMode="gray">
          <a:xfrm>
            <a:off x="7516865" y="5268048"/>
            <a:ext cx="2365159" cy="52205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6: Evaluate results for a decision</a:t>
            </a:r>
          </a:p>
        </p:txBody>
      </p:sp>
      <p:sp>
        <p:nvSpPr>
          <p:cNvPr id="33804" name="AutoShape 12"/>
          <p:cNvSpPr>
            <a:spLocks noChangeArrowheads="1"/>
          </p:cNvSpPr>
          <p:nvPr/>
        </p:nvSpPr>
        <p:spPr bwMode="auto">
          <a:xfrm>
            <a:off x="5310817" y="2594666"/>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6" name="AutoShape 14"/>
          <p:cNvSpPr>
            <a:spLocks noChangeArrowheads="1"/>
          </p:cNvSpPr>
          <p:nvPr/>
        </p:nvSpPr>
        <p:spPr bwMode="auto">
          <a:xfrm>
            <a:off x="4352833" y="1929046"/>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8" name="Rectangle 16"/>
          <p:cNvSpPr>
            <a:spLocks noChangeArrowheads="1"/>
          </p:cNvSpPr>
          <p:nvPr/>
        </p:nvSpPr>
        <p:spPr bwMode="gray">
          <a:xfrm>
            <a:off x="6256331" y="4525721"/>
            <a:ext cx="2647591" cy="6457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5: Evaluate criteria weighting and sensitivity analysis</a:t>
            </a:r>
          </a:p>
        </p:txBody>
      </p:sp>
      <p:sp>
        <p:nvSpPr>
          <p:cNvPr id="33809" name="AutoShape 17"/>
          <p:cNvSpPr>
            <a:spLocks noChangeArrowheads="1"/>
          </p:cNvSpPr>
          <p:nvPr/>
        </p:nvSpPr>
        <p:spPr bwMode="auto">
          <a:xfrm>
            <a:off x="7696350" y="405706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18" name="AutoShape 14"/>
          <p:cNvSpPr>
            <a:spLocks noChangeArrowheads="1"/>
          </p:cNvSpPr>
          <p:nvPr/>
        </p:nvSpPr>
        <p:spPr bwMode="auto">
          <a:xfrm>
            <a:off x="6577861" y="33467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Tree>
    <p:extLst>
      <p:ext uri="{BB962C8B-B14F-4D97-AF65-F5344CB8AC3E}">
        <p14:creationId xmlns:p14="http://schemas.microsoft.com/office/powerpoint/2010/main" val="3403913509"/>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804231" y="1194455"/>
            <a:ext cx="5172771" cy="5278368"/>
          </a:xfrm>
        </p:spPr>
        <p:txBody>
          <a:bodyPr/>
          <a:lstStyle/>
          <a:p>
            <a:pPr marL="0" indent="0">
              <a:lnSpc>
                <a:spcPct val="100000"/>
              </a:lnSpc>
              <a:spcBef>
                <a:spcPts val="0"/>
              </a:spcBef>
              <a:buNone/>
            </a:pPr>
            <a:r>
              <a:rPr lang="en-GB" b="1" dirty="0">
                <a:latin typeface="Arial" charset="0"/>
              </a:rPr>
              <a:t>Step 1: </a:t>
            </a:r>
          </a:p>
          <a:p>
            <a:pPr>
              <a:lnSpc>
                <a:spcPct val="100000"/>
              </a:lnSpc>
              <a:spcBef>
                <a:spcPts val="0"/>
              </a:spcBef>
            </a:pPr>
            <a:r>
              <a:rPr lang="en-GB" sz="1400" dirty="0">
                <a:latin typeface="Arial" charset="0"/>
              </a:rPr>
              <a:t>Determine suitable evaluation criteria. The customer facing requirements particularly the key Non-Functional System Requirements are sensible. </a:t>
            </a:r>
            <a:r>
              <a:rPr lang="en-GB" sz="1400" b="1" dirty="0">
                <a:latin typeface="Arial" charset="0"/>
              </a:rPr>
              <a:t>It is important that these should be supplemented by other stakeholder requirements - criteria that reflect other stakeholder views – particularly those of the business</a:t>
            </a:r>
          </a:p>
          <a:p>
            <a:pPr>
              <a:lnSpc>
                <a:spcPct val="100000"/>
              </a:lnSpc>
              <a:spcBef>
                <a:spcPts val="0"/>
              </a:spcBef>
            </a:pPr>
            <a:r>
              <a:rPr lang="en-GB" sz="1400" dirty="0">
                <a:latin typeface="Arial" charset="0"/>
              </a:rPr>
              <a:t>It is vey important to have a clear definition of each criterion</a:t>
            </a:r>
          </a:p>
          <a:p>
            <a:pPr marL="0" indent="0">
              <a:lnSpc>
                <a:spcPct val="100000"/>
              </a:lnSpc>
              <a:spcBef>
                <a:spcPts val="0"/>
              </a:spcBef>
              <a:buNone/>
            </a:pPr>
            <a:r>
              <a:rPr lang="en-GB" b="1" dirty="0">
                <a:latin typeface="Arial" charset="0"/>
              </a:rPr>
              <a:t>Step 2:</a:t>
            </a:r>
          </a:p>
          <a:p>
            <a:pPr>
              <a:lnSpc>
                <a:spcPct val="100000"/>
              </a:lnSpc>
              <a:spcBef>
                <a:spcPts val="0"/>
              </a:spcBef>
            </a:pPr>
            <a:r>
              <a:rPr lang="en-GB" sz="1400" dirty="0">
                <a:latin typeface="Arial" charset="0"/>
              </a:rPr>
              <a:t>One design concept is selected to be the “standard”. All criteria are scored ‘S’ for “Standard”. If appropriate, a good choice is to use the previous design for the standard because it exists and therefore its performance should be well known</a:t>
            </a:r>
          </a:p>
          <a:p>
            <a:pPr marL="0" indent="0">
              <a:lnSpc>
                <a:spcPct val="100000"/>
              </a:lnSpc>
              <a:spcBef>
                <a:spcPts val="0"/>
              </a:spcBef>
              <a:buNone/>
            </a:pPr>
            <a:r>
              <a:rPr lang="en-GB" b="1" dirty="0">
                <a:latin typeface="Arial" charset="0"/>
              </a:rPr>
              <a:t>Step 3:</a:t>
            </a:r>
          </a:p>
          <a:p>
            <a:pPr>
              <a:lnSpc>
                <a:spcPct val="100000"/>
              </a:lnSpc>
              <a:spcBef>
                <a:spcPts val="0"/>
              </a:spcBef>
            </a:pPr>
            <a:r>
              <a:rPr lang="en-GB" sz="1400" dirty="0">
                <a:latin typeface="Arial" charset="0"/>
              </a:rPr>
              <a:t>Compare each design concept against the “standard”, “requirement by requirement” and decide a “pair-wise score with </a:t>
            </a:r>
          </a:p>
          <a:p>
            <a:pPr marL="536542" lvl="1" indent="0">
              <a:lnSpc>
                <a:spcPct val="100000"/>
              </a:lnSpc>
              <a:buNone/>
            </a:pPr>
            <a:r>
              <a:rPr lang="en-GB" sz="1400" dirty="0">
                <a:latin typeface="Arial" charset="0"/>
              </a:rPr>
              <a:t>S = same</a:t>
            </a:r>
          </a:p>
          <a:p>
            <a:pPr marL="536542" lvl="1" indent="0">
              <a:lnSpc>
                <a:spcPct val="100000"/>
              </a:lnSpc>
              <a:buNone/>
            </a:pPr>
            <a:r>
              <a:rPr lang="en-GB" sz="1400" dirty="0">
                <a:latin typeface="Arial" charset="0"/>
              </a:rPr>
              <a:t>+ = better</a:t>
            </a:r>
          </a:p>
          <a:p>
            <a:pPr marL="536542" lvl="1" indent="0">
              <a:lnSpc>
                <a:spcPct val="100000"/>
              </a:lnSpc>
              <a:buNone/>
            </a:pPr>
            <a:r>
              <a:rPr lang="en-GB" sz="1400" dirty="0">
                <a:latin typeface="Arial" charset="0"/>
              </a:rPr>
              <a:t> - = worse</a:t>
            </a:r>
          </a:p>
          <a:p>
            <a:pPr>
              <a:lnSpc>
                <a:spcPct val="100000"/>
              </a:lnSpc>
              <a:spcBef>
                <a:spcPts val="0"/>
              </a:spcBef>
            </a:pPr>
            <a:r>
              <a:rPr lang="en-GB" sz="1400" dirty="0">
                <a:latin typeface="Arial" charset="0"/>
              </a:rPr>
              <a:t>Can use ++ for much better and - - for much worse. </a:t>
            </a:r>
            <a:r>
              <a:rPr lang="en-GB" sz="1400" dirty="0"/>
              <a:t>Record decisions and rationale</a:t>
            </a:r>
          </a:p>
          <a:p>
            <a:pPr>
              <a:lnSpc>
                <a:spcPct val="100000"/>
              </a:lnSpc>
              <a:spcBef>
                <a:spcPts val="0"/>
              </a:spcBef>
            </a:pPr>
            <a:r>
              <a:rPr lang="en-GB" sz="1400" dirty="0"/>
              <a:t>Sum the +’s and –’s to determine the Total Score</a:t>
            </a:r>
          </a:p>
        </p:txBody>
      </p:sp>
      <p:sp>
        <p:nvSpPr>
          <p:cNvPr id="53249" name="Rectangle 2"/>
          <p:cNvSpPr>
            <a:spLocks noGrp="1" noChangeArrowheads="1"/>
          </p:cNvSpPr>
          <p:nvPr>
            <p:ph type="title"/>
          </p:nvPr>
        </p:nvSpPr>
        <p:spPr/>
        <p:txBody>
          <a:bodyPr/>
          <a:lstStyle/>
          <a:p>
            <a:r>
              <a:rPr lang="en-GB" dirty="0">
                <a:latin typeface="Arial" charset="0"/>
              </a:rPr>
              <a:t>How to Do it: Steps 1 to 3</a:t>
            </a:r>
          </a:p>
        </p:txBody>
      </p:sp>
      <p:graphicFrame>
        <p:nvGraphicFramePr>
          <p:cNvPr id="9" name="Object 7"/>
          <p:cNvGraphicFramePr>
            <a:graphicFrameLocks noChangeAspect="1"/>
          </p:cNvGraphicFramePr>
          <p:nvPr/>
        </p:nvGraphicFramePr>
        <p:xfrm>
          <a:off x="7098324" y="1334966"/>
          <a:ext cx="3414346" cy="4366846"/>
        </p:xfrm>
        <a:graphic>
          <a:graphicData uri="http://schemas.openxmlformats.org/presentationml/2006/ole">
            <mc:AlternateContent xmlns:mc="http://schemas.openxmlformats.org/markup-compatibility/2006">
              <mc:Choice xmlns:v="urn:schemas-microsoft-com:vml" Requires="v">
                <p:oleObj name="Worksheet" r:id="rId3" imgW="2425700" imgH="3352800" progId="Excel.Sheet.8">
                  <p:embed/>
                </p:oleObj>
              </mc:Choice>
              <mc:Fallback>
                <p:oleObj name="Worksheet" r:id="rId3" imgW="2425700" imgH="3352800" progId="Excel.Sheet.8">
                  <p:embed/>
                  <p:pic>
                    <p:nvPicPr>
                      <p:cNvPr id="9" name="Object 7"/>
                      <p:cNvPicPr>
                        <a:picLocks noChangeAspect="1" noChangeArrowheads="1"/>
                      </p:cNvPicPr>
                      <p:nvPr/>
                    </p:nvPicPr>
                    <p:blipFill>
                      <a:blip r:embed="rId4"/>
                      <a:srcRect/>
                      <a:stretch>
                        <a:fillRect/>
                      </a:stretch>
                    </p:blipFill>
                    <p:spPr bwMode="auto">
                      <a:xfrm>
                        <a:off x="7098324" y="1334966"/>
                        <a:ext cx="3414346" cy="4366846"/>
                      </a:xfrm>
                      <a:prstGeom prst="rect">
                        <a:avLst/>
                      </a:prstGeom>
                      <a:noFill/>
                      <a:ln>
                        <a:noFill/>
                      </a:ln>
                      <a:effectLst/>
                    </p:spPr>
                  </p:pic>
                </p:oleObj>
              </mc:Fallback>
            </mc:AlternateContent>
          </a:graphicData>
        </a:graphic>
      </p:graphicFrame>
      <p:sp>
        <p:nvSpPr>
          <p:cNvPr id="2" name="Rounded Rectangular Callout 1"/>
          <p:cNvSpPr/>
          <p:nvPr/>
        </p:nvSpPr>
        <p:spPr>
          <a:xfrm>
            <a:off x="6516461" y="5934809"/>
            <a:ext cx="2315140" cy="553098"/>
          </a:xfrm>
          <a:prstGeom prst="wedgeRoundRectCallout">
            <a:avLst>
              <a:gd name="adj1" fmla="val 57813"/>
              <a:gd name="adj2" fmla="val -26887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dirty="0">
                <a:latin typeface="Arial" charset="0"/>
              </a:rPr>
              <a:t>Always record rationale behind decisions</a:t>
            </a:r>
          </a:p>
        </p:txBody>
      </p:sp>
    </p:spTree>
    <p:extLst>
      <p:ext uri="{BB962C8B-B14F-4D97-AF65-F5344CB8AC3E}">
        <p14:creationId xmlns:p14="http://schemas.microsoft.com/office/powerpoint/2010/main" val="1589845284"/>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2017777" y="1194455"/>
            <a:ext cx="2745370" cy="2773067"/>
          </a:xfrm>
        </p:spPr>
        <p:txBody>
          <a:bodyPr/>
          <a:lstStyle/>
          <a:p>
            <a:pPr marL="0" indent="0">
              <a:buNone/>
            </a:pPr>
            <a:r>
              <a:rPr lang="en-GB" sz="1800" b="1" dirty="0"/>
              <a:t>Step 4:</a:t>
            </a:r>
          </a:p>
          <a:p>
            <a:r>
              <a:rPr lang="en-GB" sz="1800" dirty="0"/>
              <a:t>Having scored each candidate design option, consider hybrids by combining where possible the best from each alternative. This is a form of qualitative optimisation. </a:t>
            </a:r>
          </a:p>
          <a:p>
            <a:endParaRPr lang="en-GB" dirty="0"/>
          </a:p>
        </p:txBody>
      </p:sp>
      <p:sp>
        <p:nvSpPr>
          <p:cNvPr id="53249" name="Rectangle 2"/>
          <p:cNvSpPr>
            <a:spLocks noGrp="1" noChangeArrowheads="1"/>
          </p:cNvSpPr>
          <p:nvPr>
            <p:ph type="title"/>
          </p:nvPr>
        </p:nvSpPr>
        <p:spPr/>
        <p:txBody>
          <a:bodyPr/>
          <a:lstStyle/>
          <a:p>
            <a:r>
              <a:rPr lang="en-GB" dirty="0"/>
              <a:t>How to Do it: Step 4 </a:t>
            </a:r>
          </a:p>
        </p:txBody>
      </p:sp>
      <p:graphicFrame>
        <p:nvGraphicFramePr>
          <p:cNvPr id="7" name="Object 7"/>
          <p:cNvGraphicFramePr>
            <a:graphicFrameLocks noChangeAspect="1"/>
          </p:cNvGraphicFramePr>
          <p:nvPr/>
        </p:nvGraphicFramePr>
        <p:xfrm>
          <a:off x="5121846" y="1281455"/>
          <a:ext cx="3561606" cy="4017254"/>
        </p:xfrm>
        <a:graphic>
          <a:graphicData uri="http://schemas.openxmlformats.org/presentationml/2006/ole">
            <mc:AlternateContent xmlns:mc="http://schemas.openxmlformats.org/markup-compatibility/2006">
              <mc:Choice xmlns:v="urn:schemas-microsoft-com:vml" Requires="v">
                <p:oleObj name="Worksheet" r:id="rId3" imgW="2463800" imgH="3352800" progId="Excel.Sheet.8">
                  <p:embed/>
                </p:oleObj>
              </mc:Choice>
              <mc:Fallback>
                <p:oleObj name="Worksheet" r:id="rId3" imgW="2463800" imgH="3352800" progId="Excel.Sheet.8">
                  <p:embed/>
                  <p:pic>
                    <p:nvPicPr>
                      <p:cNvPr id="7" name="Object 7"/>
                      <p:cNvPicPr>
                        <a:picLocks noChangeAspect="1" noChangeArrowheads="1"/>
                      </p:cNvPicPr>
                      <p:nvPr/>
                    </p:nvPicPr>
                    <p:blipFill>
                      <a:blip r:embed="rId4"/>
                      <a:srcRect/>
                      <a:stretch>
                        <a:fillRect/>
                      </a:stretch>
                    </p:blipFill>
                    <p:spPr bwMode="auto">
                      <a:xfrm>
                        <a:off x="5121846" y="1281455"/>
                        <a:ext cx="3561606" cy="4017254"/>
                      </a:xfrm>
                      <a:prstGeom prst="rect">
                        <a:avLst/>
                      </a:prstGeom>
                      <a:noFill/>
                      <a:ln>
                        <a:noFill/>
                      </a:ln>
                      <a:effectLst/>
                    </p:spPr>
                  </p:pic>
                </p:oleObj>
              </mc:Fallback>
            </mc:AlternateContent>
          </a:graphicData>
        </a:graphic>
      </p:graphicFrame>
      <p:sp>
        <p:nvSpPr>
          <p:cNvPr id="6" name="Rounded Rectangular Callout 5"/>
          <p:cNvSpPr/>
          <p:nvPr/>
        </p:nvSpPr>
        <p:spPr>
          <a:xfrm>
            <a:off x="8587199" y="2930096"/>
            <a:ext cx="2080803" cy="719970"/>
          </a:xfrm>
          <a:prstGeom prst="wedgeRoundRectCallout">
            <a:avLst>
              <a:gd name="adj1" fmla="val -63156"/>
              <a:gd name="adj2" fmla="val -160011"/>
              <a:gd name="adj3" fmla="val 16667"/>
            </a:avLst>
          </a:prstGeom>
          <a:solidFill>
            <a:srgbClr val="C00000"/>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477" dirty="0"/>
              <a:t>Concept BC – a hybrid between Concepts B and C </a:t>
            </a:r>
          </a:p>
        </p:txBody>
      </p:sp>
    </p:spTree>
    <p:extLst>
      <p:ext uri="{BB962C8B-B14F-4D97-AF65-F5344CB8AC3E}">
        <p14:creationId xmlns:p14="http://schemas.microsoft.com/office/powerpoint/2010/main" val="2706997004"/>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5"/>
          <p:cNvSpPr>
            <a:spLocks noGrp="1"/>
          </p:cNvSpPr>
          <p:nvPr>
            <p:ph sz="quarter" idx="16"/>
          </p:nvPr>
        </p:nvSpPr>
        <p:spPr>
          <a:xfrm>
            <a:off x="634589" y="1194455"/>
            <a:ext cx="4982784" cy="5186873"/>
          </a:xfrm>
        </p:spPr>
        <p:txBody>
          <a:bodyPr>
            <a:normAutofit lnSpcReduction="10000"/>
          </a:bodyPr>
          <a:lstStyle/>
          <a:p>
            <a:pPr marL="0" indent="0">
              <a:lnSpc>
                <a:spcPct val="100000"/>
              </a:lnSpc>
              <a:spcBef>
                <a:spcPts val="0"/>
              </a:spcBef>
              <a:buNone/>
            </a:pPr>
            <a:r>
              <a:rPr lang="en-GB" sz="1800" b="1" dirty="0"/>
              <a:t>Step 5:</a:t>
            </a:r>
          </a:p>
          <a:p>
            <a:pPr>
              <a:lnSpc>
                <a:spcPct val="100000"/>
              </a:lnSpc>
              <a:spcBef>
                <a:spcPts val="0"/>
              </a:spcBef>
            </a:pPr>
            <a:r>
              <a:rPr lang="en-GB" sz="1800" dirty="0"/>
              <a:t>The ability of the Pugh Matrix to discriminate between concepts can be improved by weighting the criteria</a:t>
            </a:r>
          </a:p>
          <a:p>
            <a:pPr>
              <a:lnSpc>
                <a:spcPct val="100000"/>
              </a:lnSpc>
              <a:spcBef>
                <a:spcPts val="0"/>
              </a:spcBef>
            </a:pPr>
            <a:r>
              <a:rPr lang="en-GB" sz="1800" dirty="0"/>
              <a:t>The weighting is usually a simple 1 to 5 scale with 1 of the lowest importance and 5 of the highest </a:t>
            </a:r>
          </a:p>
          <a:p>
            <a:pPr>
              <a:lnSpc>
                <a:spcPct val="100000"/>
              </a:lnSpc>
              <a:spcBef>
                <a:spcPts val="0"/>
              </a:spcBef>
            </a:pPr>
            <a:r>
              <a:rPr lang="en-GB" sz="1800" dirty="0"/>
              <a:t>It is also possible to perform a simple sensitivity analysis to assess the impact of small variations in the weightings – i.e. conclusions should be insensitive to small variations in the weightings</a:t>
            </a:r>
          </a:p>
          <a:p>
            <a:pPr marL="0" indent="0">
              <a:lnSpc>
                <a:spcPct val="100000"/>
              </a:lnSpc>
              <a:spcBef>
                <a:spcPts val="0"/>
              </a:spcBef>
              <a:buNone/>
            </a:pPr>
            <a:r>
              <a:rPr lang="en-GB" sz="1800" b="1" dirty="0"/>
              <a:t>Step 6:</a:t>
            </a:r>
          </a:p>
          <a:p>
            <a:pPr>
              <a:lnSpc>
                <a:spcPct val="100000"/>
              </a:lnSpc>
              <a:spcBef>
                <a:spcPts val="0"/>
              </a:spcBef>
            </a:pPr>
            <a:r>
              <a:rPr lang="en-GB" sz="1800" dirty="0"/>
              <a:t>Make the decision and record reasons behind decisions. Quite often there is no clear “winner” but there is often a clear “loser” in such cases perform a sanity check (does the decision make sense) and remove the losing option.  </a:t>
            </a:r>
          </a:p>
        </p:txBody>
      </p:sp>
      <p:sp>
        <p:nvSpPr>
          <p:cNvPr id="55297" name="Rectangle 4"/>
          <p:cNvSpPr>
            <a:spLocks noGrp="1" noChangeArrowheads="1"/>
          </p:cNvSpPr>
          <p:nvPr>
            <p:ph type="title"/>
          </p:nvPr>
        </p:nvSpPr>
        <p:spPr/>
        <p:txBody>
          <a:bodyPr/>
          <a:lstStyle/>
          <a:p>
            <a:r>
              <a:rPr lang="en-GB" dirty="0"/>
              <a:t>How to do it: Steps 5 &amp; 6</a:t>
            </a:r>
          </a:p>
        </p:txBody>
      </p:sp>
      <p:graphicFrame>
        <p:nvGraphicFramePr>
          <p:cNvPr id="55299" name="Object 7"/>
          <p:cNvGraphicFramePr>
            <a:graphicFrameLocks noChangeAspect="1"/>
          </p:cNvGraphicFramePr>
          <p:nvPr/>
        </p:nvGraphicFramePr>
        <p:xfrm>
          <a:off x="7356605" y="1921748"/>
          <a:ext cx="3166137" cy="3701806"/>
        </p:xfrm>
        <a:graphic>
          <a:graphicData uri="http://schemas.openxmlformats.org/presentationml/2006/ole">
            <mc:AlternateContent xmlns:mc="http://schemas.openxmlformats.org/markup-compatibility/2006">
              <mc:Choice xmlns:v="urn:schemas-microsoft-com:vml" Requires="v">
                <p:oleObj name="Worksheet" r:id="rId3" imgW="2654300" imgH="3352800" progId="Excel.Sheet.8">
                  <p:embed/>
                </p:oleObj>
              </mc:Choice>
              <mc:Fallback>
                <p:oleObj name="Worksheet" r:id="rId3" imgW="2654300" imgH="3352800" progId="Excel.Sheet.8">
                  <p:embed/>
                  <p:pic>
                    <p:nvPicPr>
                      <p:cNvPr id="55299" name="Object 7"/>
                      <p:cNvPicPr>
                        <a:picLocks noChangeAspect="1" noChangeArrowheads="1"/>
                      </p:cNvPicPr>
                      <p:nvPr/>
                    </p:nvPicPr>
                    <p:blipFill>
                      <a:blip r:embed="rId4"/>
                      <a:srcRect/>
                      <a:stretch>
                        <a:fillRect/>
                      </a:stretch>
                    </p:blipFill>
                    <p:spPr bwMode="auto">
                      <a:xfrm>
                        <a:off x="7356605" y="1921748"/>
                        <a:ext cx="3166137" cy="3701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 name="Rounded Rectangular Callout 5"/>
          <p:cNvSpPr/>
          <p:nvPr/>
        </p:nvSpPr>
        <p:spPr>
          <a:xfrm>
            <a:off x="5707989" y="490625"/>
            <a:ext cx="1905000" cy="2862247"/>
          </a:xfrm>
          <a:prstGeom prst="wedgeRoundRectCallout">
            <a:avLst>
              <a:gd name="adj1" fmla="val 104912"/>
              <a:gd name="adj2" fmla="val 4211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If you do have weightings – don’t use them for the first pass to rank system solutions. Use them on the second pass – if the system solution ranking order is unchanged you have evidence of a robust decision.</a:t>
            </a:r>
          </a:p>
        </p:txBody>
      </p:sp>
    </p:spTree>
    <p:extLst>
      <p:ext uri="{BB962C8B-B14F-4D97-AF65-F5344CB8AC3E}">
        <p14:creationId xmlns:p14="http://schemas.microsoft.com/office/powerpoint/2010/main" val="2599150278"/>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982191" y="1194454"/>
            <a:ext cx="4735563" cy="3477875"/>
          </a:xfrm>
        </p:spPr>
        <p:txBody>
          <a:bodyPr/>
          <a:lstStyle/>
          <a:p>
            <a:r>
              <a:rPr lang="en-US" sz="2400" dirty="0"/>
              <a:t>The strength and weakness of the Pugh Matrix is the pairwise comparison against a standard. We need to be consistent in our judgments </a:t>
            </a:r>
          </a:p>
          <a:p>
            <a:r>
              <a:rPr lang="en-US" sz="2400" dirty="0"/>
              <a:t>If we judge option A to be + (better) than the standard and option B to be – (worse). To be consistent Option A must be what compared to B?</a:t>
            </a:r>
          </a:p>
        </p:txBody>
      </p:sp>
      <p:sp>
        <p:nvSpPr>
          <p:cNvPr id="4" name="Content Placeholder 3"/>
          <p:cNvSpPr>
            <a:spLocks noGrp="1"/>
          </p:cNvSpPr>
          <p:nvPr>
            <p:ph sz="quarter" idx="17"/>
          </p:nvPr>
        </p:nvSpPr>
        <p:spPr>
          <a:xfrm>
            <a:off x="6313489" y="1194454"/>
            <a:ext cx="5311400" cy="2480679"/>
          </a:xfrm>
        </p:spPr>
        <p:txBody>
          <a:bodyPr/>
          <a:lstStyle/>
          <a:p>
            <a:r>
              <a:rPr lang="en-US" sz="2400" dirty="0"/>
              <a:t>A good consistency check is having found a winner that is not the standard, it is good practice to make it the standard, redo the pairwise comparison to test consistency, the ranking should be the same!</a:t>
            </a:r>
          </a:p>
          <a:p>
            <a:endParaRPr lang="en-US" sz="2400" dirty="0"/>
          </a:p>
        </p:txBody>
      </p:sp>
      <p:sp>
        <p:nvSpPr>
          <p:cNvPr id="2" name="Title 1"/>
          <p:cNvSpPr>
            <a:spLocks noGrp="1"/>
          </p:cNvSpPr>
          <p:nvPr>
            <p:ph type="title"/>
          </p:nvPr>
        </p:nvSpPr>
        <p:spPr>
          <a:xfrm>
            <a:off x="242912" y="261773"/>
            <a:ext cx="10990300" cy="424732"/>
          </a:xfrm>
        </p:spPr>
        <p:txBody>
          <a:bodyPr/>
          <a:lstStyle/>
          <a:p>
            <a:r>
              <a:rPr lang="en-US" dirty="0"/>
              <a:t>Double Check</a:t>
            </a:r>
          </a:p>
        </p:txBody>
      </p:sp>
    </p:spTree>
    <p:extLst>
      <p:ext uri="{BB962C8B-B14F-4D97-AF65-F5344CB8AC3E}">
        <p14:creationId xmlns:p14="http://schemas.microsoft.com/office/powerpoint/2010/main" val="33232594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999942" y="1671127"/>
            <a:ext cx="3959225" cy="3570208"/>
          </a:xfrm>
        </p:spPr>
        <p:txBody>
          <a:bodyPr/>
          <a:lstStyle/>
          <a:p>
            <a:pPr marL="0" indent="0" defTabSz="762000">
              <a:buNone/>
            </a:pPr>
            <a:r>
              <a:rPr lang="en-GB" sz="2400" b="1" dirty="0">
                <a:latin typeface="Arial" charset="0"/>
              </a:rPr>
              <a:t>Demonstrator!</a:t>
            </a:r>
          </a:p>
          <a:p>
            <a:pPr marL="0" indent="0" defTabSz="762000">
              <a:buNone/>
            </a:pPr>
            <a:endParaRPr lang="en-GB" sz="2400" b="1" dirty="0">
              <a:latin typeface="Arial" charset="0"/>
            </a:endParaRPr>
          </a:p>
          <a:p>
            <a:pPr defTabSz="762000"/>
            <a:r>
              <a:rPr lang="en-GB" sz="1800" dirty="0">
                <a:latin typeface="Arial" charset="0"/>
              </a:rPr>
              <a:t>Use a Pugh Matrix to make a final selection for your munition concept</a:t>
            </a:r>
          </a:p>
          <a:p>
            <a:pPr marL="0" indent="0" defTabSz="762000">
              <a:buNone/>
            </a:pPr>
            <a:endParaRPr lang="en-GB" sz="2000" b="1" dirty="0">
              <a:latin typeface="Arial" charset="0"/>
            </a:endParaRPr>
          </a:p>
          <a:p>
            <a:pPr marL="0" indent="0" defTabSz="762000">
              <a:buNone/>
            </a:pPr>
            <a:r>
              <a:rPr lang="en-GB" sz="2400" b="1" dirty="0">
                <a:latin typeface="Arial" charset="0"/>
              </a:rPr>
              <a:t>Time: 30 Minutes</a:t>
            </a:r>
          </a:p>
          <a:p>
            <a:pPr defTabSz="762000">
              <a:buNone/>
            </a:pPr>
            <a:endParaRPr lang="en-GB" dirty="0">
              <a:latin typeface="Arial" charset="0"/>
            </a:endParaRPr>
          </a:p>
          <a:p>
            <a:pPr defTabSz="762000">
              <a:buNone/>
            </a:pPr>
            <a:endParaRPr lang="en-GB" dirty="0">
              <a:latin typeface="Arial" charset="0"/>
            </a:endParaRPr>
          </a:p>
          <a:p>
            <a:pPr defTabSz="762000"/>
            <a:endParaRPr lang="en-GB" sz="2000" dirty="0">
              <a:latin typeface="Arial" charset="0"/>
            </a:endParaRPr>
          </a:p>
        </p:txBody>
      </p:sp>
      <p:sp>
        <p:nvSpPr>
          <p:cNvPr id="88066" name="Rectangle 2"/>
          <p:cNvSpPr>
            <a:spLocks noGrp="1" noChangeArrowheads="1"/>
          </p:cNvSpPr>
          <p:nvPr>
            <p:ph type="title"/>
          </p:nvPr>
        </p:nvSpPr>
        <p:spPr/>
        <p:txBody>
          <a:bodyPr/>
          <a:lstStyle/>
          <a:p>
            <a:pPr defTabSz="762000"/>
            <a:r>
              <a:rPr lang="en-GB" dirty="0">
                <a:latin typeface="Arial" charset="0"/>
              </a:rPr>
              <a:t>Exercise: Pugh Matrix</a:t>
            </a:r>
            <a:r>
              <a:rPr lang="en-GB" dirty="0">
                <a:latin typeface="Symbol" charset="0"/>
              </a:rPr>
              <a:t> </a:t>
            </a:r>
            <a:endParaRPr lang="en-GB" dirty="0">
              <a:latin typeface="Arial" charset="0"/>
            </a:endParaRPr>
          </a:p>
        </p:txBody>
      </p:sp>
      <p:pic>
        <p:nvPicPr>
          <p:cNvPr id="37" name="Picture 36">
            <a:extLst>
              <a:ext uri="{FF2B5EF4-FFF2-40B4-BE49-F238E27FC236}">
                <a16:creationId xmlns:a16="http://schemas.microsoft.com/office/drawing/2014/main" id="{0D89F304-BFC5-4A4C-916A-AAA6F43466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2577" y="1671127"/>
            <a:ext cx="3678426" cy="2765948"/>
          </a:xfrm>
          <a:prstGeom prst="rect">
            <a:avLst/>
          </a:prstGeom>
        </p:spPr>
      </p:pic>
    </p:spTree>
    <p:extLst>
      <p:ext uri="{BB962C8B-B14F-4D97-AF65-F5344CB8AC3E}">
        <p14:creationId xmlns:p14="http://schemas.microsoft.com/office/powerpoint/2010/main" val="39813101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A6DD08-3C84-7C45-83CE-549884C0F8BF}"/>
              </a:ext>
            </a:extLst>
          </p:cNvPr>
          <p:cNvSpPr>
            <a:spLocks noGrp="1"/>
          </p:cNvSpPr>
          <p:nvPr>
            <p:ph type="title"/>
          </p:nvPr>
        </p:nvSpPr>
        <p:spPr>
          <a:xfrm>
            <a:off x="244591" y="131115"/>
            <a:ext cx="6489700" cy="444187"/>
          </a:xfrm>
        </p:spPr>
        <p:txBody>
          <a:bodyPr/>
          <a:lstStyle/>
          <a:p>
            <a:r>
              <a:rPr lang="en-US" dirty="0"/>
              <a:t>A Model Answer</a:t>
            </a:r>
          </a:p>
        </p:txBody>
      </p:sp>
      <p:sp>
        <p:nvSpPr>
          <p:cNvPr id="2" name="Slide Number Placeholder 1">
            <a:extLst>
              <a:ext uri="{FF2B5EF4-FFF2-40B4-BE49-F238E27FC236}">
                <a16:creationId xmlns:a16="http://schemas.microsoft.com/office/drawing/2014/main" id="{8BDF00C9-149D-8748-89CC-CB3103226654}"/>
              </a:ext>
            </a:extLst>
          </p:cNvPr>
          <p:cNvSpPr>
            <a:spLocks noGrp="1"/>
          </p:cNvSpPr>
          <p:nvPr>
            <p:ph type="sldNum" sz="quarter" idx="4"/>
          </p:nvPr>
        </p:nvSpPr>
        <p:spPr/>
        <p:txBody>
          <a:bodyPr/>
          <a:lstStyle/>
          <a:p>
            <a:fld id="{C22618A1-DFED-413B-BF04-637AA2483EFF}" type="slidenum">
              <a:rPr lang="en-GB" smtClean="0"/>
              <a:pPr/>
              <a:t>52</a:t>
            </a:fld>
            <a:endParaRPr lang="en-GB" dirty="0"/>
          </a:p>
        </p:txBody>
      </p:sp>
      <p:pic>
        <p:nvPicPr>
          <p:cNvPr id="8" name="Picture 7">
            <a:extLst>
              <a:ext uri="{FF2B5EF4-FFF2-40B4-BE49-F238E27FC236}">
                <a16:creationId xmlns:a16="http://schemas.microsoft.com/office/drawing/2014/main" id="{9E7E0ED8-E536-2349-85AC-22072E73DC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3567" y="502192"/>
            <a:ext cx="4536315" cy="6002599"/>
          </a:xfrm>
          <a:prstGeom prst="rect">
            <a:avLst/>
          </a:prstGeom>
        </p:spPr>
      </p:pic>
    </p:spTree>
    <p:extLst>
      <p:ext uri="{BB962C8B-B14F-4D97-AF65-F5344CB8AC3E}">
        <p14:creationId xmlns:p14="http://schemas.microsoft.com/office/powerpoint/2010/main" val="764630035"/>
      </p:ext>
    </p:extLst>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634589" y="1237504"/>
            <a:ext cx="5278967" cy="3804118"/>
          </a:xfrm>
        </p:spPr>
        <p:txBody>
          <a:bodyPr/>
          <a:lstStyle/>
          <a:p>
            <a:pPr marL="0" indent="0">
              <a:buNone/>
            </a:pPr>
            <a:r>
              <a:rPr lang="en-GB" sz="2400" b="1" dirty="0"/>
              <a:t>Pros</a:t>
            </a:r>
          </a:p>
          <a:p>
            <a:r>
              <a:rPr lang="en-GB" sz="2000" dirty="0"/>
              <a:t>Provides a rapid assessment of alternative whole concepts </a:t>
            </a:r>
          </a:p>
          <a:p>
            <a:r>
              <a:rPr lang="en-GB" sz="2000" dirty="0"/>
              <a:t>Can use stakeholder requirements to give greater confidence of compliance </a:t>
            </a:r>
          </a:p>
          <a:p>
            <a:r>
              <a:rPr lang="en-GB" sz="2000" dirty="0"/>
              <a:t>Can help develop hybrid system concepts (qualitative optimisation)</a:t>
            </a:r>
          </a:p>
          <a:p>
            <a:pPr lvl="2"/>
            <a:endParaRPr lang="en-GB" dirty="0"/>
          </a:p>
          <a:p>
            <a:endParaRPr lang="en-GB" dirty="0"/>
          </a:p>
          <a:p>
            <a:pPr lvl="2"/>
            <a:endParaRPr lang="en-GB" dirty="0"/>
          </a:p>
          <a:p>
            <a:endParaRPr lang="en-GB" dirty="0"/>
          </a:p>
        </p:txBody>
      </p:sp>
      <p:sp>
        <p:nvSpPr>
          <p:cNvPr id="49155" name="Rectangle 4"/>
          <p:cNvSpPr>
            <a:spLocks noGrp="1" noChangeArrowheads="1"/>
          </p:cNvSpPr>
          <p:nvPr>
            <p:ph sz="quarter" idx="17"/>
          </p:nvPr>
        </p:nvSpPr>
        <p:spPr>
          <a:xfrm>
            <a:off x="6313489" y="1194454"/>
            <a:ext cx="5243922" cy="4668970"/>
          </a:xfrm>
        </p:spPr>
        <p:txBody>
          <a:bodyPr/>
          <a:lstStyle/>
          <a:p>
            <a:pPr marL="0" indent="0">
              <a:buNone/>
            </a:pPr>
            <a:r>
              <a:rPr lang="en-GB" sz="2400" b="1" dirty="0"/>
              <a:t>Cons</a:t>
            </a:r>
          </a:p>
          <a:p>
            <a:r>
              <a:rPr lang="en-GB" sz="2000" dirty="0"/>
              <a:t>Temptation to use too many requirements slowing down the process</a:t>
            </a:r>
          </a:p>
          <a:p>
            <a:r>
              <a:rPr lang="en-GB" sz="2000" dirty="0"/>
              <a:t>Objective subjectivity! Can select criteria, weightings and scores to obtain any result!</a:t>
            </a:r>
          </a:p>
          <a:p>
            <a:r>
              <a:rPr lang="en-GB" sz="2000" dirty="0"/>
              <a:t>Often no clear winner (but eliminates the weaker options)</a:t>
            </a:r>
          </a:p>
          <a:p>
            <a:r>
              <a:rPr lang="en-GB" sz="2000" dirty="0"/>
              <a:t>Can be treated as a </a:t>
            </a:r>
            <a:r>
              <a:rPr lang="ja-JP" altLang="en-GB" sz="2000" dirty="0"/>
              <a:t>“</a:t>
            </a:r>
            <a:r>
              <a:rPr lang="en-GB" altLang="ja-JP" sz="2000" dirty="0"/>
              <a:t>handle turning</a:t>
            </a:r>
            <a:r>
              <a:rPr lang="ja-JP" altLang="en-GB" sz="2000" dirty="0"/>
              <a:t>”</a:t>
            </a:r>
            <a:r>
              <a:rPr lang="en-GB" altLang="ja-JP" sz="2000" dirty="0"/>
              <a:t> process without thinking</a:t>
            </a:r>
          </a:p>
          <a:p>
            <a:pPr lvl="2"/>
            <a:endParaRPr lang="en-GB" dirty="0"/>
          </a:p>
          <a:p>
            <a:endParaRPr lang="en-US" dirty="0"/>
          </a:p>
        </p:txBody>
      </p:sp>
      <p:sp>
        <p:nvSpPr>
          <p:cNvPr id="49153" name="Rectangle 2"/>
          <p:cNvSpPr>
            <a:spLocks noGrp="1" noChangeArrowheads="1"/>
          </p:cNvSpPr>
          <p:nvPr>
            <p:ph type="title"/>
          </p:nvPr>
        </p:nvSpPr>
        <p:spPr>
          <a:xfrm>
            <a:off x="242912" y="261773"/>
            <a:ext cx="10990300" cy="424732"/>
          </a:xfrm>
        </p:spPr>
        <p:txBody>
          <a:bodyPr/>
          <a:lstStyle/>
          <a:p>
            <a:r>
              <a:rPr lang="en-GB" dirty="0"/>
              <a:t>Summary: Pugh Matrix</a:t>
            </a:r>
          </a:p>
        </p:txBody>
      </p:sp>
      <p:sp>
        <p:nvSpPr>
          <p:cNvPr id="2" name="Slide Number Placeholder 1">
            <a:extLst>
              <a:ext uri="{FF2B5EF4-FFF2-40B4-BE49-F238E27FC236}">
                <a16:creationId xmlns:a16="http://schemas.microsoft.com/office/drawing/2014/main" id="{733F2A54-5D9B-43A0-98C9-9CA6C8B5FCA2}"/>
              </a:ext>
            </a:extLst>
          </p:cNvPr>
          <p:cNvSpPr>
            <a:spLocks noGrp="1"/>
          </p:cNvSpPr>
          <p:nvPr>
            <p:ph type="sldNum" sz="quarter" idx="15"/>
          </p:nvPr>
        </p:nvSpPr>
        <p:spPr/>
        <p:txBody>
          <a:bodyPr/>
          <a:lstStyle/>
          <a:p>
            <a:endParaRPr lang="en-GB" dirty="0"/>
          </a:p>
        </p:txBody>
      </p:sp>
    </p:spTree>
    <p:extLst>
      <p:ext uri="{BB962C8B-B14F-4D97-AF65-F5344CB8AC3E}">
        <p14:creationId xmlns:p14="http://schemas.microsoft.com/office/powerpoint/2010/main" val="24828890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1892270" y="1077460"/>
            <a:ext cx="3959225" cy="2813078"/>
          </a:xfrm>
        </p:spPr>
        <p:txBody>
          <a:bodyPr/>
          <a:lstStyle/>
          <a:p>
            <a:r>
              <a:rPr lang="en-US" sz="2400" dirty="0"/>
              <a:t>We have just selected our basic system concept(s)</a:t>
            </a:r>
          </a:p>
          <a:p>
            <a:r>
              <a:rPr lang="en-US" sz="2400" dirty="0"/>
              <a:t>We are about to do some detailed engineering and  analysis to “work-up” the design in more detail so we can specify the sub-systems</a:t>
            </a:r>
          </a:p>
        </p:txBody>
      </p:sp>
      <p:sp>
        <p:nvSpPr>
          <p:cNvPr id="2" name="Title 1"/>
          <p:cNvSpPr>
            <a:spLocks noGrp="1"/>
          </p:cNvSpPr>
          <p:nvPr>
            <p:ph type="title"/>
          </p:nvPr>
        </p:nvSpPr>
        <p:spPr/>
        <p:txBody>
          <a:bodyPr/>
          <a:lstStyle/>
          <a:p>
            <a:r>
              <a:rPr lang="en-US" dirty="0"/>
              <a:t>What Now</a:t>
            </a:r>
          </a:p>
        </p:txBody>
      </p:sp>
      <p:sp>
        <p:nvSpPr>
          <p:cNvPr id="6" name="TextBox 5"/>
          <p:cNvSpPr txBox="1"/>
          <p:nvPr/>
        </p:nvSpPr>
        <p:spPr>
          <a:xfrm>
            <a:off x="7326620" y="1860719"/>
            <a:ext cx="2916046"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a:t>This will involve determine sizes, selecting materials, performing stress analysis, etc.</a:t>
            </a:r>
          </a:p>
        </p:txBody>
      </p:sp>
      <p:sp>
        <p:nvSpPr>
          <p:cNvPr id="7" name="Right Arrow 6"/>
          <p:cNvSpPr/>
          <p:nvPr/>
        </p:nvSpPr>
        <p:spPr>
          <a:xfrm>
            <a:off x="6017224" y="2076270"/>
            <a:ext cx="989201" cy="659393"/>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dirty="0"/>
          </a:p>
        </p:txBody>
      </p:sp>
      <p:sp>
        <p:nvSpPr>
          <p:cNvPr id="8" name="TextBox 7"/>
          <p:cNvSpPr txBox="1"/>
          <p:nvPr/>
        </p:nvSpPr>
        <p:spPr>
          <a:xfrm>
            <a:off x="2512563" y="4300233"/>
            <a:ext cx="6677864" cy="206210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Before we do we should just check the selected concept design will meet its requirements – we need to verify the design concept.</a:t>
            </a:r>
          </a:p>
        </p:txBody>
      </p:sp>
    </p:spTree>
    <p:extLst>
      <p:ext uri="{BB962C8B-B14F-4D97-AF65-F5344CB8AC3E}">
        <p14:creationId xmlns:p14="http://schemas.microsoft.com/office/powerpoint/2010/main" val="11210666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4232027" y="1611313"/>
            <a:ext cx="2580542" cy="4005262"/>
          </a:xfrm>
          <a:prstGeom prst="rect">
            <a:avLst/>
          </a:prstGeom>
          <a:solidFill>
            <a:srgbClr val="FF5050">
              <a:alpha val="48000"/>
            </a:srgb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12290" name="Text Box 2"/>
          <p:cNvSpPr txBox="1">
            <a:spLocks noChangeArrowheads="1"/>
          </p:cNvSpPr>
          <p:nvPr/>
        </p:nvSpPr>
        <p:spPr bwMode="auto">
          <a:xfrm>
            <a:off x="2939558" y="2109788"/>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Design Requirements. </a:t>
            </a:r>
          </a:p>
        </p:txBody>
      </p:sp>
      <p:sp>
        <p:nvSpPr>
          <p:cNvPr id="21507" name="Text Box 3"/>
          <p:cNvSpPr txBox="1">
            <a:spLocks noChangeArrowheads="1"/>
          </p:cNvSpPr>
          <p:nvPr/>
        </p:nvSpPr>
        <p:spPr bwMode="gray">
          <a:xfrm>
            <a:off x="2939680" y="2655888"/>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294" name="Text Box 4"/>
          <p:cNvSpPr txBox="1">
            <a:spLocks noChangeArrowheads="1"/>
          </p:cNvSpPr>
          <p:nvPr/>
        </p:nvSpPr>
        <p:spPr bwMode="auto">
          <a:xfrm rot="-5400000">
            <a:off x="2062164" y="3040195"/>
            <a:ext cx="1152525"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Customer Requirements</a:t>
            </a:r>
            <a:endParaRPr lang="en-GB" sz="800" dirty="0">
              <a:solidFill>
                <a:srgbClr val="000000"/>
              </a:solidFill>
            </a:endParaRPr>
          </a:p>
        </p:txBody>
      </p:sp>
      <p:sp>
        <p:nvSpPr>
          <p:cNvPr id="12295" name="Text Box 5"/>
          <p:cNvSpPr txBox="1">
            <a:spLocks noChangeArrowheads="1"/>
          </p:cNvSpPr>
          <p:nvPr/>
        </p:nvSpPr>
        <p:spPr bwMode="auto">
          <a:xfrm>
            <a:off x="2939558" y="3883025"/>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Design Requirement Targets</a:t>
            </a:r>
          </a:p>
        </p:txBody>
      </p:sp>
      <p:sp>
        <p:nvSpPr>
          <p:cNvPr id="12296" name="Text Box 6"/>
          <p:cNvSpPr txBox="1">
            <a:spLocks noChangeArrowheads="1"/>
          </p:cNvSpPr>
          <p:nvPr/>
        </p:nvSpPr>
        <p:spPr bwMode="auto">
          <a:xfrm>
            <a:off x="4870935" y="234950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Solution Requirements </a:t>
            </a:r>
          </a:p>
        </p:txBody>
      </p:sp>
      <p:sp>
        <p:nvSpPr>
          <p:cNvPr id="12297" name="Text Box 8"/>
          <p:cNvSpPr txBox="1">
            <a:spLocks noChangeArrowheads="1"/>
          </p:cNvSpPr>
          <p:nvPr/>
        </p:nvSpPr>
        <p:spPr bwMode="auto">
          <a:xfrm rot="-5400000">
            <a:off x="4026202" y="3256879"/>
            <a:ext cx="1160462"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Design Requirements. </a:t>
            </a:r>
          </a:p>
        </p:txBody>
      </p:sp>
      <p:sp>
        <p:nvSpPr>
          <p:cNvPr id="12298" name="Text Box 9"/>
          <p:cNvSpPr txBox="1">
            <a:spLocks noChangeArrowheads="1"/>
          </p:cNvSpPr>
          <p:nvPr/>
        </p:nvSpPr>
        <p:spPr bwMode="auto">
          <a:xfrm>
            <a:off x="4882658" y="4098935"/>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Solution Requirement Targets</a:t>
            </a:r>
          </a:p>
        </p:txBody>
      </p:sp>
      <p:sp>
        <p:nvSpPr>
          <p:cNvPr id="12299" name="Text Box 10"/>
          <p:cNvSpPr txBox="1">
            <a:spLocks noChangeArrowheads="1"/>
          </p:cNvSpPr>
          <p:nvPr/>
        </p:nvSpPr>
        <p:spPr bwMode="auto">
          <a:xfrm>
            <a:off x="6834552" y="2555875"/>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Realisation  Requirements</a:t>
            </a:r>
          </a:p>
        </p:txBody>
      </p:sp>
      <p:sp>
        <p:nvSpPr>
          <p:cNvPr id="12300" name="Text Box 12"/>
          <p:cNvSpPr txBox="1">
            <a:spLocks noChangeArrowheads="1"/>
          </p:cNvSpPr>
          <p:nvPr/>
        </p:nvSpPr>
        <p:spPr bwMode="auto">
          <a:xfrm rot="-5400000">
            <a:off x="5991283" y="3463256"/>
            <a:ext cx="1160462"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Solution Requirements</a:t>
            </a:r>
          </a:p>
        </p:txBody>
      </p:sp>
      <p:sp>
        <p:nvSpPr>
          <p:cNvPr id="12301" name="Text Box 13"/>
          <p:cNvSpPr txBox="1">
            <a:spLocks noChangeArrowheads="1"/>
          </p:cNvSpPr>
          <p:nvPr/>
        </p:nvSpPr>
        <p:spPr bwMode="auto">
          <a:xfrm>
            <a:off x="6834552" y="4313248"/>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Realisation Requirement Targets</a:t>
            </a:r>
          </a:p>
        </p:txBody>
      </p:sp>
      <p:sp>
        <p:nvSpPr>
          <p:cNvPr id="12302" name="Text Box 14"/>
          <p:cNvSpPr txBox="1">
            <a:spLocks noChangeArrowheads="1"/>
          </p:cNvSpPr>
          <p:nvPr/>
        </p:nvSpPr>
        <p:spPr bwMode="auto">
          <a:xfrm>
            <a:off x="8798170" y="2716213"/>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Assurance Requirements</a:t>
            </a:r>
          </a:p>
        </p:txBody>
      </p:sp>
      <p:sp>
        <p:nvSpPr>
          <p:cNvPr id="12303" name="Text Box 16"/>
          <p:cNvSpPr txBox="1">
            <a:spLocks noChangeArrowheads="1"/>
          </p:cNvSpPr>
          <p:nvPr/>
        </p:nvSpPr>
        <p:spPr bwMode="auto">
          <a:xfrm rot="-5400000">
            <a:off x="7935914" y="3645023"/>
            <a:ext cx="1177925"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Realisation Requirements</a:t>
            </a:r>
          </a:p>
        </p:txBody>
      </p:sp>
      <p:sp>
        <p:nvSpPr>
          <p:cNvPr id="12304" name="Text Box 17"/>
          <p:cNvSpPr txBox="1">
            <a:spLocks noChangeArrowheads="1"/>
          </p:cNvSpPr>
          <p:nvPr/>
        </p:nvSpPr>
        <p:spPr bwMode="auto">
          <a:xfrm>
            <a:off x="8808423" y="4487873"/>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Assurance Requirement Targets</a:t>
            </a:r>
          </a:p>
        </p:txBody>
      </p:sp>
      <p:sp>
        <p:nvSpPr>
          <p:cNvPr id="12308" name="Rectangle 19"/>
          <p:cNvSpPr>
            <a:spLocks noGrp="1" noChangeArrowheads="1"/>
          </p:cNvSpPr>
          <p:nvPr>
            <p:ph type="title"/>
          </p:nvPr>
        </p:nvSpPr>
        <p:spPr>
          <a:xfrm>
            <a:off x="1787471" y="364043"/>
            <a:ext cx="8655896" cy="1041400"/>
          </a:xfrm>
        </p:spPr>
        <p:txBody>
          <a:bodyPr/>
          <a:lstStyle/>
          <a:p>
            <a:pPr eaLnBrk="1" hangingPunct="1"/>
            <a:r>
              <a:rPr lang="en-GB" sz="2800" dirty="0">
                <a:latin typeface="Arial" charset="0"/>
              </a:rPr>
              <a:t>A key tool for Verifying the design concept is:</a:t>
            </a:r>
          </a:p>
        </p:txBody>
      </p:sp>
      <p:sp>
        <p:nvSpPr>
          <p:cNvPr id="2" name="Slide Number Placeholder 1"/>
          <p:cNvSpPr>
            <a:spLocks noGrp="1"/>
          </p:cNvSpPr>
          <p:nvPr>
            <p:ph type="sldNum" sz="quarter" idx="4"/>
          </p:nvPr>
        </p:nvSpPr>
        <p:spPr/>
        <p:txBody>
          <a:bodyPr/>
          <a:lstStyle/>
          <a:p>
            <a:fld id="{1C9AE723-F85C-2640-9190-641236277428}" type="slidenum">
              <a:rPr lang="en-US" smtClean="0"/>
              <a:pPr/>
              <a:t>55</a:t>
            </a:fld>
            <a:endParaRPr lang="en-US" dirty="0"/>
          </a:p>
        </p:txBody>
      </p:sp>
      <p:sp>
        <p:nvSpPr>
          <p:cNvPr id="12309" name="Text Box 20"/>
          <p:cNvSpPr txBox="1">
            <a:spLocks noChangeArrowheads="1"/>
          </p:cNvSpPr>
          <p:nvPr/>
        </p:nvSpPr>
        <p:spPr bwMode="auto">
          <a:xfrm>
            <a:off x="3075838" y="1728793"/>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1</a:t>
            </a:r>
            <a:endParaRPr lang="en-US" b="1" dirty="0">
              <a:solidFill>
                <a:srgbClr val="000000"/>
              </a:solidFill>
            </a:endParaRPr>
          </a:p>
        </p:txBody>
      </p:sp>
      <p:sp>
        <p:nvSpPr>
          <p:cNvPr id="12310" name="Text Box 21"/>
          <p:cNvSpPr txBox="1">
            <a:spLocks noChangeArrowheads="1"/>
          </p:cNvSpPr>
          <p:nvPr/>
        </p:nvSpPr>
        <p:spPr bwMode="auto">
          <a:xfrm>
            <a:off x="4667224" y="1620242"/>
            <a:ext cx="1705080" cy="6771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sz="4400" b="1" dirty="0">
                <a:solidFill>
                  <a:srgbClr val="000000"/>
                </a:solidFill>
              </a:rPr>
              <a:t>QFD 2</a:t>
            </a:r>
            <a:endParaRPr lang="en-US" sz="4400" b="1" dirty="0">
              <a:solidFill>
                <a:srgbClr val="000000"/>
              </a:solidFill>
            </a:endParaRPr>
          </a:p>
        </p:txBody>
      </p:sp>
      <p:sp>
        <p:nvSpPr>
          <p:cNvPr id="12311" name="Text Box 22"/>
          <p:cNvSpPr txBox="1">
            <a:spLocks noChangeArrowheads="1"/>
          </p:cNvSpPr>
          <p:nvPr/>
        </p:nvSpPr>
        <p:spPr bwMode="auto">
          <a:xfrm>
            <a:off x="6963504" y="2173298"/>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3</a:t>
            </a:r>
            <a:endParaRPr lang="en-US" b="1" dirty="0">
              <a:solidFill>
                <a:srgbClr val="000000"/>
              </a:solidFill>
            </a:endParaRPr>
          </a:p>
        </p:txBody>
      </p:sp>
      <p:sp>
        <p:nvSpPr>
          <p:cNvPr id="12312" name="Text Box 23"/>
          <p:cNvSpPr txBox="1">
            <a:spLocks noChangeArrowheads="1"/>
          </p:cNvSpPr>
          <p:nvPr/>
        </p:nvSpPr>
        <p:spPr bwMode="auto">
          <a:xfrm>
            <a:off x="8897812" y="2328873"/>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4</a:t>
            </a:r>
            <a:endParaRPr lang="en-US" b="1" dirty="0">
              <a:solidFill>
                <a:srgbClr val="000000"/>
              </a:solidFill>
            </a:endParaRPr>
          </a:p>
        </p:txBody>
      </p:sp>
      <p:sp>
        <p:nvSpPr>
          <p:cNvPr id="12313" name="Text Box 24"/>
          <p:cNvSpPr txBox="1">
            <a:spLocks noChangeArrowheads="1"/>
          </p:cNvSpPr>
          <p:nvPr/>
        </p:nvSpPr>
        <p:spPr bwMode="gray">
          <a:xfrm>
            <a:off x="3143246" y="260985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21533" name="AutoShape 29"/>
          <p:cNvSpPr>
            <a:spLocks noChangeArrowheads="1"/>
          </p:cNvSpPr>
          <p:nvPr/>
        </p:nvSpPr>
        <p:spPr bwMode="gray">
          <a:xfrm rot="5400000">
            <a:off x="4266830" y="2281288"/>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39" name="Text Box 3"/>
          <p:cNvSpPr txBox="1">
            <a:spLocks noChangeArrowheads="1"/>
          </p:cNvSpPr>
          <p:nvPr/>
        </p:nvSpPr>
        <p:spPr bwMode="gray">
          <a:xfrm>
            <a:off x="4882780" y="2876868"/>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0" name="Text Box 24"/>
          <p:cNvSpPr txBox="1">
            <a:spLocks noChangeArrowheads="1"/>
          </p:cNvSpPr>
          <p:nvPr/>
        </p:nvSpPr>
        <p:spPr bwMode="gray">
          <a:xfrm>
            <a:off x="5086346" y="2830522"/>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1" name="Text Box 3"/>
          <p:cNvSpPr txBox="1">
            <a:spLocks noChangeArrowheads="1"/>
          </p:cNvSpPr>
          <p:nvPr/>
        </p:nvSpPr>
        <p:spPr bwMode="gray">
          <a:xfrm>
            <a:off x="6841120" y="3082608"/>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4" name="Text Box 24"/>
          <p:cNvSpPr txBox="1">
            <a:spLocks noChangeArrowheads="1"/>
          </p:cNvSpPr>
          <p:nvPr/>
        </p:nvSpPr>
        <p:spPr bwMode="gray">
          <a:xfrm>
            <a:off x="7045566" y="3028954"/>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3" name="Text Box 3"/>
          <p:cNvSpPr txBox="1">
            <a:spLocks noChangeArrowheads="1"/>
          </p:cNvSpPr>
          <p:nvPr/>
        </p:nvSpPr>
        <p:spPr bwMode="gray">
          <a:xfrm>
            <a:off x="8807080" y="3257868"/>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8" name="Text Box 24"/>
          <p:cNvSpPr txBox="1">
            <a:spLocks noChangeArrowheads="1"/>
          </p:cNvSpPr>
          <p:nvPr/>
        </p:nvSpPr>
        <p:spPr bwMode="gray">
          <a:xfrm>
            <a:off x="9010646" y="3211514"/>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5" name="AutoShape 29"/>
          <p:cNvSpPr>
            <a:spLocks noChangeArrowheads="1"/>
          </p:cNvSpPr>
          <p:nvPr/>
        </p:nvSpPr>
        <p:spPr bwMode="gray">
          <a:xfrm rot="16200000" flipV="1">
            <a:off x="4308766" y="408339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6" name="AutoShape 29"/>
          <p:cNvSpPr>
            <a:spLocks noChangeArrowheads="1"/>
          </p:cNvSpPr>
          <p:nvPr/>
        </p:nvSpPr>
        <p:spPr bwMode="gray">
          <a:xfrm rot="5400000">
            <a:off x="6187070" y="25175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7" name="AutoShape 29"/>
          <p:cNvSpPr>
            <a:spLocks noChangeArrowheads="1"/>
          </p:cNvSpPr>
          <p:nvPr/>
        </p:nvSpPr>
        <p:spPr bwMode="gray">
          <a:xfrm rot="16200000" flipV="1">
            <a:off x="6229006" y="43196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8" name="AutoShape 29"/>
          <p:cNvSpPr>
            <a:spLocks noChangeArrowheads="1"/>
          </p:cNvSpPr>
          <p:nvPr/>
        </p:nvSpPr>
        <p:spPr bwMode="gray">
          <a:xfrm rot="5400000">
            <a:off x="8191132" y="27080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9" name="AutoShape 29"/>
          <p:cNvSpPr>
            <a:spLocks noChangeArrowheads="1"/>
          </p:cNvSpPr>
          <p:nvPr/>
        </p:nvSpPr>
        <p:spPr bwMode="gray">
          <a:xfrm rot="16200000" flipV="1">
            <a:off x="8233068" y="45101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Tree>
    <p:extLst>
      <p:ext uri="{BB962C8B-B14F-4D97-AF65-F5344CB8AC3E}">
        <p14:creationId xmlns:p14="http://schemas.microsoft.com/office/powerpoint/2010/main" val="391431119"/>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1999941" y="1705898"/>
            <a:ext cx="3241316" cy="4071884"/>
          </a:xfrm>
        </p:spPr>
        <p:txBody>
          <a:bodyPr/>
          <a:lstStyle/>
          <a:p>
            <a:pPr marL="0" indent="0">
              <a:buNone/>
            </a:pPr>
            <a:r>
              <a:rPr lang="en-GB" sz="2000" b="1" dirty="0"/>
              <a:t>What is it?</a:t>
            </a:r>
          </a:p>
          <a:p>
            <a:r>
              <a:rPr lang="en-GB" dirty="0"/>
              <a:t>QFD 2 is concerned with capturing the translation of System Design Requirements into Solution Requirements</a:t>
            </a:r>
          </a:p>
          <a:p>
            <a:r>
              <a:rPr lang="en-GB" altLang="ja-JP" dirty="0"/>
              <a:t>It can be used to:</a:t>
            </a:r>
          </a:p>
          <a:p>
            <a:pPr lvl="1"/>
            <a:r>
              <a:rPr lang="en-GB" dirty="0"/>
              <a:t>Verify the selected whole concept solution is compliant with the System Design Requirements</a:t>
            </a:r>
          </a:p>
          <a:p>
            <a:pPr lvl="1"/>
            <a:r>
              <a:rPr lang="en-GB" dirty="0"/>
              <a:t>Help define lower-level sub-system requirements</a:t>
            </a:r>
          </a:p>
          <a:p>
            <a:pPr lvl="1"/>
            <a:r>
              <a:rPr lang="en-GB" dirty="0"/>
              <a:t>Help identify Critical Design Parameters</a:t>
            </a:r>
          </a:p>
          <a:p>
            <a:endParaRPr lang="en-US" dirty="0"/>
          </a:p>
        </p:txBody>
      </p:sp>
      <p:sp>
        <p:nvSpPr>
          <p:cNvPr id="12289" name="Rectangle 2"/>
          <p:cNvSpPr>
            <a:spLocks noGrp="1" noChangeArrowheads="1"/>
          </p:cNvSpPr>
          <p:nvPr>
            <p:ph type="title"/>
          </p:nvPr>
        </p:nvSpPr>
        <p:spPr>
          <a:xfrm>
            <a:off x="149847" y="178556"/>
            <a:ext cx="10990300" cy="424732"/>
          </a:xfrm>
        </p:spPr>
        <p:txBody>
          <a:bodyPr/>
          <a:lstStyle/>
          <a:p>
            <a:r>
              <a:rPr lang="en-GB" dirty="0"/>
              <a:t>Quality Function Deployment Phase 2</a:t>
            </a:r>
          </a:p>
        </p:txBody>
      </p:sp>
      <p:pic>
        <p:nvPicPr>
          <p:cNvPr id="6" name="Picture 5"/>
          <p:cNvPicPr>
            <a:picLocks noChangeAspect="1"/>
          </p:cNvPicPr>
          <p:nvPr/>
        </p:nvPicPr>
        <p:blipFill>
          <a:blip r:embed="rId3"/>
          <a:stretch>
            <a:fillRect/>
          </a:stretch>
        </p:blipFill>
        <p:spPr>
          <a:xfrm>
            <a:off x="5910458" y="1689347"/>
            <a:ext cx="4332209" cy="3866836"/>
          </a:xfrm>
          <a:prstGeom prst="rect">
            <a:avLst/>
          </a:prstGeom>
        </p:spPr>
      </p:pic>
    </p:spTree>
    <p:extLst>
      <p:ext uri="{BB962C8B-B14F-4D97-AF65-F5344CB8AC3E}">
        <p14:creationId xmlns:p14="http://schemas.microsoft.com/office/powerpoint/2010/main" val="27851792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Transfer System Design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Translate Design Requirements into Design Solutions</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relationships between Design and Solution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Sub-System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287" name="Title 2"/>
          <p:cNvSpPr>
            <a:spLocks noGrp="1"/>
          </p:cNvSpPr>
          <p:nvPr>
            <p:ph type="title"/>
          </p:nvPr>
        </p:nvSpPr>
        <p:spPr>
          <a:xfrm>
            <a:off x="377045" y="138202"/>
            <a:ext cx="6489700" cy="437969"/>
          </a:xfrm>
        </p:spPr>
        <p:txBody>
          <a:bodyPr/>
          <a:lstStyle/>
          <a:p>
            <a:r>
              <a:rPr lang="en-US" dirty="0">
                <a:latin typeface="Arial" charset="0"/>
              </a:rPr>
              <a:t>QFD 2 Process</a:t>
            </a:r>
          </a:p>
        </p:txBody>
      </p:sp>
      <p:sp>
        <p:nvSpPr>
          <p:cNvPr id="18" name="Rectangle 14">
            <a:extLst>
              <a:ext uri="{FF2B5EF4-FFF2-40B4-BE49-F238E27FC236}">
                <a16:creationId xmlns:a16="http://schemas.microsoft.com/office/drawing/2014/main" id="{3595C62A-47EA-7042-AB34-94AAE094C102}"/>
              </a:ext>
            </a:extLst>
          </p:cNvPr>
          <p:cNvSpPr>
            <a:spLocks noChangeArrowheads="1"/>
          </p:cNvSpPr>
          <p:nvPr/>
        </p:nvSpPr>
        <p:spPr bwMode="auto">
          <a:xfrm>
            <a:off x="7276689" y="865409"/>
            <a:ext cx="3066532" cy="1743321"/>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marL="263525" indent="-263525" defTabSz="762000">
              <a:spcBef>
                <a:spcPct val="20000"/>
              </a:spcBef>
              <a:buSzPct val="144000"/>
              <a:buFontTx/>
              <a:buChar char="•"/>
            </a:pPr>
            <a:r>
              <a:rPr lang="en-GB" sz="1400" b="1" dirty="0"/>
              <a:t>QFD 2 uses the same basic process as for QFD 1</a:t>
            </a:r>
          </a:p>
          <a:p>
            <a:pPr marL="263525" indent="-263525" defTabSz="762000">
              <a:spcBef>
                <a:spcPct val="20000"/>
              </a:spcBef>
              <a:buSzPct val="144000"/>
              <a:buFontTx/>
              <a:buChar char="•"/>
            </a:pPr>
            <a:r>
              <a:rPr lang="en-GB" sz="1400" b="1" dirty="0"/>
              <a:t>The process steps relate to completing one of the </a:t>
            </a:r>
            <a:r>
              <a:rPr lang="ja-JP" altLang="en-GB" sz="1400" b="1" dirty="0"/>
              <a:t>“</a:t>
            </a:r>
            <a:r>
              <a:rPr lang="en-GB" altLang="ja-JP" sz="1400" b="1" dirty="0"/>
              <a:t>rooms</a:t>
            </a:r>
            <a:r>
              <a:rPr lang="ja-JP" altLang="en-GB" sz="1400" b="1" dirty="0"/>
              <a:t>”</a:t>
            </a:r>
            <a:endParaRPr lang="en-GB" altLang="ja-JP" sz="1400" b="1" dirty="0"/>
          </a:p>
          <a:p>
            <a:pPr marL="263525" indent="-263525" defTabSz="762000">
              <a:spcBef>
                <a:spcPct val="20000"/>
              </a:spcBef>
              <a:buSzPct val="144000"/>
              <a:buFontTx/>
              <a:buChar char="•"/>
            </a:pPr>
            <a:r>
              <a:rPr lang="en-GB" sz="1400" b="1" dirty="0"/>
              <a:t>It can take several weeks to complete a room!</a:t>
            </a:r>
          </a:p>
        </p:txBody>
      </p:sp>
    </p:spTree>
    <p:extLst>
      <p:ext uri="{BB962C8B-B14F-4D97-AF65-F5344CB8AC3E}">
        <p14:creationId xmlns:p14="http://schemas.microsoft.com/office/powerpoint/2010/main" val="3152607383"/>
      </p:ext>
    </p:extLst>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2182370" y="1260090"/>
            <a:ext cx="11006583" cy="221599"/>
          </a:xfrm>
        </p:spPr>
        <p:txBody>
          <a:bodyPr/>
          <a:lstStyle/>
          <a:p>
            <a:pPr marL="331185" indent="-331185" defTabSz="737107"/>
            <a:r>
              <a:rPr lang="en-GB" dirty="0">
                <a:latin typeface="Arial" charset="0"/>
              </a:rPr>
              <a:t>The HOWs and HOW MUCHs of QFD 1 are the basis for the WHATs for QFD 2. </a:t>
            </a:r>
          </a:p>
        </p:txBody>
      </p:sp>
      <p:sp>
        <p:nvSpPr>
          <p:cNvPr id="10241" name="Rectangle 2"/>
          <p:cNvSpPr>
            <a:spLocks noGrp="1" noChangeArrowheads="1"/>
          </p:cNvSpPr>
          <p:nvPr>
            <p:ph type="title"/>
          </p:nvPr>
        </p:nvSpPr>
        <p:spPr/>
        <p:txBody>
          <a:bodyPr/>
          <a:lstStyle/>
          <a:p>
            <a:pPr defTabSz="737107"/>
            <a:r>
              <a:rPr lang="en-GB" dirty="0">
                <a:latin typeface="Arial" charset="0"/>
              </a:rPr>
              <a:t>Step 1: Transfer Technical Requirements</a:t>
            </a:r>
          </a:p>
        </p:txBody>
      </p:sp>
      <p:sp>
        <p:nvSpPr>
          <p:cNvPr id="2" name="TextBox 1"/>
          <p:cNvSpPr txBox="1"/>
          <p:nvPr/>
        </p:nvSpPr>
        <p:spPr>
          <a:xfrm>
            <a:off x="3538894" y="5026927"/>
            <a:ext cx="1047082" cy="433196"/>
          </a:xfrm>
          <a:prstGeom prst="rect">
            <a:avLst/>
          </a:prstGeom>
          <a:noFill/>
        </p:spPr>
        <p:txBody>
          <a:bodyPr wrap="none" rtlCol="0">
            <a:spAutoFit/>
          </a:bodyPr>
          <a:lstStyle/>
          <a:p>
            <a:r>
              <a:rPr lang="en-US" sz="2215" b="1" dirty="0"/>
              <a:t>QFD 1</a:t>
            </a:r>
          </a:p>
        </p:txBody>
      </p:sp>
      <p:sp>
        <p:nvSpPr>
          <p:cNvPr id="6" name="TextBox 5"/>
          <p:cNvSpPr txBox="1"/>
          <p:nvPr/>
        </p:nvSpPr>
        <p:spPr>
          <a:xfrm>
            <a:off x="7784843" y="2541081"/>
            <a:ext cx="1047082" cy="433196"/>
          </a:xfrm>
          <a:prstGeom prst="rect">
            <a:avLst/>
          </a:prstGeom>
          <a:noFill/>
        </p:spPr>
        <p:txBody>
          <a:bodyPr wrap="none" rtlCol="0">
            <a:spAutoFit/>
          </a:bodyPr>
          <a:lstStyle/>
          <a:p>
            <a:r>
              <a:rPr lang="en-US" sz="2215" b="1" dirty="0"/>
              <a:t>QFD 2</a:t>
            </a:r>
          </a:p>
        </p:txBody>
      </p:sp>
      <p:sp>
        <p:nvSpPr>
          <p:cNvPr id="8" name="TextBox 7"/>
          <p:cNvSpPr txBox="1"/>
          <p:nvPr/>
        </p:nvSpPr>
        <p:spPr>
          <a:xfrm rot="5400000">
            <a:off x="4847553" y="3060342"/>
            <a:ext cx="1405193" cy="523220"/>
          </a:xfrm>
          <a:prstGeom prst="rect">
            <a:avLst/>
          </a:prstGeom>
          <a:solidFill>
            <a:schemeClr val="bg1"/>
          </a:solidFill>
        </p:spPr>
        <p:txBody>
          <a:bodyPr wrap="none" rtlCol="0">
            <a:spAutoFit/>
          </a:bodyPr>
          <a:lstStyle/>
          <a:p>
            <a:r>
              <a:rPr lang="en-US" sz="1400" dirty="0"/>
              <a:t>System Design </a:t>
            </a:r>
          </a:p>
          <a:p>
            <a:r>
              <a:rPr lang="en-US" sz="1400" dirty="0"/>
              <a:t>Requirements</a:t>
            </a:r>
          </a:p>
        </p:txBody>
      </p:sp>
      <p:pic>
        <p:nvPicPr>
          <p:cNvPr id="9" name="Picture 8"/>
          <p:cNvPicPr>
            <a:picLocks noChangeAspect="1"/>
          </p:cNvPicPr>
          <p:nvPr/>
        </p:nvPicPr>
        <p:blipFill>
          <a:blip r:embed="rId3"/>
          <a:stretch>
            <a:fillRect/>
          </a:stretch>
        </p:blipFill>
        <p:spPr>
          <a:xfrm>
            <a:off x="2189740" y="1616977"/>
            <a:ext cx="2698308" cy="3409950"/>
          </a:xfrm>
          <a:prstGeom prst="rect">
            <a:avLst/>
          </a:prstGeom>
        </p:spPr>
      </p:pic>
      <p:pic>
        <p:nvPicPr>
          <p:cNvPr id="10" name="Picture 9"/>
          <p:cNvPicPr>
            <a:picLocks noChangeAspect="1"/>
          </p:cNvPicPr>
          <p:nvPr/>
        </p:nvPicPr>
        <p:blipFill>
          <a:blip r:embed="rId4"/>
          <a:stretch>
            <a:fillRect/>
          </a:stretch>
        </p:blipFill>
        <p:spPr>
          <a:xfrm>
            <a:off x="6456941" y="2971801"/>
            <a:ext cx="3377045" cy="3709389"/>
          </a:xfrm>
          <a:prstGeom prst="rect">
            <a:avLst/>
          </a:prstGeom>
        </p:spPr>
      </p:pic>
      <p:sp>
        <p:nvSpPr>
          <p:cNvPr id="11" name="Right Brace 10"/>
          <p:cNvSpPr/>
          <p:nvPr/>
        </p:nvSpPr>
        <p:spPr bwMode="auto">
          <a:xfrm>
            <a:off x="5009141" y="19420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sp>
        <p:nvSpPr>
          <p:cNvPr id="12" name="Right Brace 11"/>
          <p:cNvSpPr/>
          <p:nvPr/>
        </p:nvSpPr>
        <p:spPr bwMode="auto">
          <a:xfrm>
            <a:off x="5009140" y="39994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cxnSp>
        <p:nvCxnSpPr>
          <p:cNvPr id="13" name="Elbow Connector 12"/>
          <p:cNvCxnSpPr/>
          <p:nvPr/>
        </p:nvCxnSpPr>
        <p:spPr bwMode="auto">
          <a:xfrm rot="10800000" flipH="1" flipV="1">
            <a:off x="5222961" y="2266444"/>
            <a:ext cx="1717103" cy="1467356"/>
          </a:xfrm>
          <a:prstGeom prst="bentConnector3">
            <a:avLst>
              <a:gd name="adj1" fmla="val 99969"/>
            </a:avLst>
          </a:prstGeom>
          <a:solidFill>
            <a:srgbClr val="3374D4"/>
          </a:solidFill>
          <a:ln w="28575" cap="flat" cmpd="sng" algn="ctr">
            <a:solidFill>
              <a:schemeClr val="tx1"/>
            </a:solidFill>
            <a:prstDash val="solid"/>
            <a:round/>
            <a:headEnd type="none" w="med" len="med"/>
            <a:tailEnd type="triangle"/>
          </a:ln>
          <a:effectLst/>
        </p:spPr>
      </p:cxnSp>
      <p:cxnSp>
        <p:nvCxnSpPr>
          <p:cNvPr id="14" name="Elbow Connector 13"/>
          <p:cNvCxnSpPr/>
          <p:nvPr/>
        </p:nvCxnSpPr>
        <p:spPr bwMode="auto">
          <a:xfrm>
            <a:off x="5222961" y="4323843"/>
            <a:ext cx="4611025" cy="502652"/>
          </a:xfrm>
          <a:prstGeom prst="bentConnector5">
            <a:avLst>
              <a:gd name="adj1" fmla="val 13381"/>
              <a:gd name="adj2" fmla="val 471509"/>
              <a:gd name="adj3" fmla="val 104958"/>
            </a:avLst>
          </a:prstGeom>
          <a:solidFill>
            <a:srgbClr val="3374D4"/>
          </a:solidFill>
          <a:ln w="28575" cap="flat" cmpd="sng" algn="ctr">
            <a:solidFill>
              <a:schemeClr val="tx1"/>
            </a:solidFill>
            <a:prstDash val="solid"/>
            <a:round/>
            <a:headEnd type="none" w="med" len="med"/>
            <a:tailEnd type="triangle"/>
          </a:ln>
          <a:effectLst/>
        </p:spPr>
      </p:cxnSp>
      <p:sp>
        <p:nvSpPr>
          <p:cNvPr id="5" name="TextBox 4"/>
          <p:cNvSpPr txBox="1"/>
          <p:nvPr/>
        </p:nvSpPr>
        <p:spPr>
          <a:xfrm>
            <a:off x="1791051" y="5481027"/>
            <a:ext cx="3825858"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“list” of functions should be complete as possible, including those found during design iterations i.e. including solution dependent, architectural functions</a:t>
            </a:r>
          </a:p>
        </p:txBody>
      </p:sp>
    </p:spTree>
    <p:extLst>
      <p:ext uri="{BB962C8B-B14F-4D97-AF65-F5344CB8AC3E}">
        <p14:creationId xmlns:p14="http://schemas.microsoft.com/office/powerpoint/2010/main" val="42544742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380432" y="1183169"/>
            <a:ext cx="5278967" cy="5052109"/>
          </a:xfrm>
        </p:spPr>
        <p:txBody>
          <a:bodyPr>
            <a:normAutofit/>
          </a:bodyPr>
          <a:lstStyle/>
          <a:p>
            <a:r>
              <a:rPr lang="en-GB" dirty="0"/>
              <a:t>The WHATs of QFD 2 are the HOWS of QFD 1 which now require further definition in terms of the system solution</a:t>
            </a:r>
          </a:p>
          <a:p>
            <a:pPr>
              <a:lnSpc>
                <a:spcPct val="110000"/>
              </a:lnSpc>
              <a:spcBef>
                <a:spcPts val="0"/>
              </a:spcBef>
            </a:pPr>
            <a:r>
              <a:rPr lang="en-GB" dirty="0"/>
              <a:t>This is achieved by reference to the concept system solution, adding further decisions as necessary </a:t>
            </a:r>
            <a:r>
              <a:rPr lang="mr-IN" dirty="0"/>
              <a:t>–</a:t>
            </a:r>
            <a:r>
              <a:rPr lang="en-GB" dirty="0"/>
              <a:t> architectural and supporting solutions</a:t>
            </a:r>
          </a:p>
          <a:p>
            <a:pPr>
              <a:lnSpc>
                <a:spcPct val="110000"/>
              </a:lnSpc>
              <a:spcBef>
                <a:spcPts val="0"/>
              </a:spcBef>
            </a:pPr>
            <a:r>
              <a:rPr lang="en-GB" dirty="0"/>
              <a:t>If we have performed a Function Means Analysis, then the translation can be taken directly from the FMA table as a route through the table</a:t>
            </a:r>
          </a:p>
          <a:p>
            <a:pPr>
              <a:lnSpc>
                <a:spcPct val="110000"/>
              </a:lnSpc>
              <a:spcBef>
                <a:spcPts val="0"/>
              </a:spcBef>
            </a:pPr>
            <a:r>
              <a:rPr lang="en-GB" dirty="0"/>
              <a:t>The selected concept system solution is written in the HOWs room.</a:t>
            </a:r>
          </a:p>
          <a:p>
            <a:pPr>
              <a:lnSpc>
                <a:spcPct val="110000"/>
              </a:lnSpc>
              <a:spcBef>
                <a:spcPts val="0"/>
              </a:spcBef>
            </a:pPr>
            <a:r>
              <a:rPr lang="en-GB" dirty="0"/>
              <a:t>If there are several candidate system solutions then either</a:t>
            </a:r>
          </a:p>
          <a:p>
            <a:pPr marL="715963" lvl="1" indent="-287338">
              <a:lnSpc>
                <a:spcPct val="100000"/>
              </a:lnSpc>
            </a:pPr>
            <a:r>
              <a:rPr lang="en-GB" dirty="0"/>
              <a:t>Several QFD 2 can be generated – one for each whole system concept</a:t>
            </a:r>
          </a:p>
          <a:p>
            <a:pPr marL="715963" lvl="1" indent="-287338">
              <a:lnSpc>
                <a:spcPct val="100000"/>
              </a:lnSpc>
            </a:pPr>
            <a:r>
              <a:rPr lang="en-GB" dirty="0"/>
              <a:t>A single QFD 2 created with multiple whole system concepts</a:t>
            </a:r>
          </a:p>
        </p:txBody>
      </p:sp>
      <p:sp>
        <p:nvSpPr>
          <p:cNvPr id="12289" name="Rectangle 2"/>
          <p:cNvSpPr>
            <a:spLocks noGrp="1" noChangeArrowheads="1"/>
          </p:cNvSpPr>
          <p:nvPr>
            <p:ph type="title"/>
          </p:nvPr>
        </p:nvSpPr>
        <p:spPr/>
        <p:txBody>
          <a:bodyPr/>
          <a:lstStyle/>
          <a:p>
            <a:r>
              <a:rPr lang="en-GB" dirty="0"/>
              <a:t>Step 2: Translate into Solution Requirements</a:t>
            </a:r>
          </a:p>
        </p:txBody>
      </p:sp>
      <p:sp>
        <p:nvSpPr>
          <p:cNvPr id="12291" name="Rectangle 4"/>
          <p:cNvSpPr>
            <a:spLocks noChangeArrowheads="1"/>
          </p:cNvSpPr>
          <p:nvPr/>
        </p:nvSpPr>
        <p:spPr bwMode="auto">
          <a:xfrm>
            <a:off x="6040454" y="2679053"/>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292" name="Rectangle 5"/>
          <p:cNvSpPr>
            <a:spLocks noChangeArrowheads="1"/>
          </p:cNvSpPr>
          <p:nvPr/>
        </p:nvSpPr>
        <p:spPr bwMode="auto">
          <a:xfrm>
            <a:off x="6040454" y="3030745"/>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294" name="Rectangle 7"/>
          <p:cNvSpPr>
            <a:spLocks noChangeArrowheads="1"/>
          </p:cNvSpPr>
          <p:nvPr/>
        </p:nvSpPr>
        <p:spPr bwMode="auto">
          <a:xfrm>
            <a:off x="6040454" y="3734130"/>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295" name="Rectangle 8"/>
          <p:cNvSpPr>
            <a:spLocks noChangeArrowheads="1"/>
          </p:cNvSpPr>
          <p:nvPr/>
        </p:nvSpPr>
        <p:spPr bwMode="auto">
          <a:xfrm>
            <a:off x="6040454" y="3382437"/>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296" name="Text Box 9"/>
          <p:cNvSpPr txBox="1">
            <a:spLocks noChangeArrowheads="1"/>
          </p:cNvSpPr>
          <p:nvPr/>
        </p:nvSpPr>
        <p:spPr bwMode="auto">
          <a:xfrm>
            <a:off x="6106398" y="1530193"/>
            <a:ext cx="877291" cy="3763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990000"/>
                </a:solidFill>
              </a:rPr>
              <a:t>WHAT</a:t>
            </a:r>
          </a:p>
        </p:txBody>
      </p:sp>
      <p:sp>
        <p:nvSpPr>
          <p:cNvPr id="12297" name="Text Box 10"/>
          <p:cNvSpPr txBox="1">
            <a:spLocks noChangeArrowheads="1"/>
          </p:cNvSpPr>
          <p:nvPr/>
        </p:nvSpPr>
        <p:spPr bwMode="auto">
          <a:xfrm>
            <a:off x="7873651" y="834265"/>
            <a:ext cx="763351" cy="3763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990000"/>
                </a:solidFill>
              </a:rPr>
              <a:t>HOW</a:t>
            </a:r>
          </a:p>
        </p:txBody>
      </p:sp>
      <p:sp>
        <p:nvSpPr>
          <p:cNvPr id="12298" name="Text Box 11"/>
          <p:cNvSpPr txBox="1">
            <a:spLocks noChangeArrowheads="1"/>
          </p:cNvSpPr>
          <p:nvPr/>
        </p:nvSpPr>
        <p:spPr bwMode="auto">
          <a:xfrm>
            <a:off x="7816904" y="1111092"/>
            <a:ext cx="965329" cy="319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477" dirty="0"/>
              <a:t>Solutions</a:t>
            </a:r>
          </a:p>
        </p:txBody>
      </p:sp>
      <p:sp>
        <p:nvSpPr>
          <p:cNvPr id="12299" name="Text Box 12"/>
          <p:cNvSpPr txBox="1">
            <a:spLocks noChangeArrowheads="1"/>
          </p:cNvSpPr>
          <p:nvPr/>
        </p:nvSpPr>
        <p:spPr bwMode="auto">
          <a:xfrm>
            <a:off x="6274101" y="2700521"/>
            <a:ext cx="8178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12300" name="Rectangle 13"/>
          <p:cNvSpPr>
            <a:spLocks noChangeArrowheads="1"/>
          </p:cNvSpPr>
          <p:nvPr/>
        </p:nvSpPr>
        <p:spPr bwMode="auto">
          <a:xfrm rot="-5400000">
            <a:off x="68977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1" name="Rectangle 14"/>
          <p:cNvSpPr>
            <a:spLocks noChangeArrowheads="1"/>
          </p:cNvSpPr>
          <p:nvPr/>
        </p:nvSpPr>
        <p:spPr bwMode="auto">
          <a:xfrm rot="-5400000">
            <a:off x="71263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GB" sz="1200" dirty="0"/>
          </a:p>
        </p:txBody>
      </p:sp>
      <p:sp>
        <p:nvSpPr>
          <p:cNvPr id="12302" name="Rectangle 15"/>
          <p:cNvSpPr>
            <a:spLocks noChangeArrowheads="1"/>
          </p:cNvSpPr>
          <p:nvPr/>
        </p:nvSpPr>
        <p:spPr bwMode="auto">
          <a:xfrm rot="-5400000">
            <a:off x="73549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3" name="Rectangle 16"/>
          <p:cNvSpPr>
            <a:spLocks noChangeArrowheads="1"/>
          </p:cNvSpPr>
          <p:nvPr/>
        </p:nvSpPr>
        <p:spPr bwMode="auto">
          <a:xfrm rot="-5400000">
            <a:off x="75835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4" name="Rectangle 17"/>
          <p:cNvSpPr>
            <a:spLocks noChangeArrowheads="1"/>
          </p:cNvSpPr>
          <p:nvPr/>
        </p:nvSpPr>
        <p:spPr bwMode="auto">
          <a:xfrm rot="-5400000">
            <a:off x="84979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5" name="Rectangle 18"/>
          <p:cNvSpPr>
            <a:spLocks noChangeArrowheads="1"/>
          </p:cNvSpPr>
          <p:nvPr/>
        </p:nvSpPr>
        <p:spPr bwMode="auto">
          <a:xfrm rot="-5400000">
            <a:off x="82693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6" name="Rectangle 19"/>
          <p:cNvSpPr>
            <a:spLocks noChangeArrowheads="1"/>
          </p:cNvSpPr>
          <p:nvPr/>
        </p:nvSpPr>
        <p:spPr bwMode="auto">
          <a:xfrm rot="-5400000">
            <a:off x="80407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7" name="Rectangle 20"/>
          <p:cNvSpPr>
            <a:spLocks noChangeArrowheads="1"/>
          </p:cNvSpPr>
          <p:nvPr/>
        </p:nvSpPr>
        <p:spPr bwMode="auto">
          <a:xfrm rot="-5400000">
            <a:off x="78121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8" name="Text Box 21"/>
          <p:cNvSpPr txBox="1">
            <a:spLocks noChangeArrowheads="1"/>
          </p:cNvSpPr>
          <p:nvPr/>
        </p:nvSpPr>
        <p:spPr bwMode="auto">
          <a:xfrm rot="-5400000">
            <a:off x="7127805" y="1906273"/>
            <a:ext cx="780984"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09" name="Text Box 22"/>
          <p:cNvSpPr txBox="1">
            <a:spLocks noChangeArrowheads="1"/>
          </p:cNvSpPr>
          <p:nvPr/>
        </p:nvSpPr>
        <p:spPr bwMode="auto">
          <a:xfrm rot="-5400000">
            <a:off x="7862876" y="2011534"/>
            <a:ext cx="383503" cy="923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vert="eaVert"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dirty="0"/>
          </a:p>
        </p:txBody>
      </p:sp>
      <p:sp>
        <p:nvSpPr>
          <p:cNvPr id="12310" name="Text Box 23"/>
          <p:cNvSpPr txBox="1">
            <a:spLocks noChangeArrowheads="1"/>
          </p:cNvSpPr>
          <p:nvPr/>
        </p:nvSpPr>
        <p:spPr bwMode="auto">
          <a:xfrm rot="-5400000">
            <a:off x="7826061" y="1923871"/>
            <a:ext cx="780984"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1" name="Text Box 24"/>
          <p:cNvSpPr txBox="1">
            <a:spLocks noChangeArrowheads="1"/>
          </p:cNvSpPr>
          <p:nvPr/>
        </p:nvSpPr>
        <p:spPr bwMode="auto">
          <a:xfrm rot="-5400000">
            <a:off x="8054661" y="1909217"/>
            <a:ext cx="780984"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2" name="Line 25"/>
          <p:cNvSpPr>
            <a:spLocks noChangeShapeType="1"/>
          </p:cNvSpPr>
          <p:nvPr/>
        </p:nvSpPr>
        <p:spPr bwMode="auto">
          <a:xfrm flipV="1">
            <a:off x="7221554" y="2582338"/>
            <a:ext cx="256442" cy="184638"/>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lIns="83077" tIns="43200" rIns="83077" bIns="43200">
            <a:spAutoFit/>
          </a:bodyPr>
          <a:lstStyle/>
          <a:p>
            <a:endParaRPr lang="en-US" sz="1477" dirty="0"/>
          </a:p>
        </p:txBody>
      </p:sp>
      <p:sp>
        <p:nvSpPr>
          <p:cNvPr id="12313" name="Line 26"/>
          <p:cNvSpPr>
            <a:spLocks noChangeShapeType="1"/>
          </p:cNvSpPr>
          <p:nvPr/>
        </p:nvSpPr>
        <p:spPr bwMode="auto">
          <a:xfrm flipV="1">
            <a:off x="7276478" y="2608714"/>
            <a:ext cx="459428" cy="520921"/>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wrap="square" lIns="83077" tIns="43200" rIns="83077" bIns="43200">
            <a:spAutoFit/>
          </a:bodyPr>
          <a:lstStyle/>
          <a:p>
            <a:endParaRPr lang="en-US" sz="1477" dirty="0"/>
          </a:p>
        </p:txBody>
      </p:sp>
      <p:sp>
        <p:nvSpPr>
          <p:cNvPr id="12315" name="Line 28"/>
          <p:cNvSpPr>
            <a:spLocks noChangeShapeType="1"/>
          </p:cNvSpPr>
          <p:nvPr/>
        </p:nvSpPr>
        <p:spPr bwMode="auto">
          <a:xfrm flipV="1">
            <a:off x="7372713" y="2651670"/>
            <a:ext cx="635715" cy="946527"/>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wrap="square" lIns="83077" tIns="43200" rIns="83077" bIns="43200">
            <a:spAutoFit/>
          </a:bodyPr>
          <a:lstStyle/>
          <a:p>
            <a:endParaRPr lang="en-US" sz="1477" dirty="0"/>
          </a:p>
        </p:txBody>
      </p:sp>
      <p:sp>
        <p:nvSpPr>
          <p:cNvPr id="12317" name="Text Box 30"/>
          <p:cNvSpPr txBox="1">
            <a:spLocks noChangeArrowheads="1"/>
          </p:cNvSpPr>
          <p:nvPr/>
        </p:nvSpPr>
        <p:spPr bwMode="auto">
          <a:xfrm>
            <a:off x="7842694" y="4371247"/>
            <a:ext cx="184731"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b="1" dirty="0"/>
          </a:p>
        </p:txBody>
      </p:sp>
      <p:sp>
        <p:nvSpPr>
          <p:cNvPr id="12318" name="Text Box 31"/>
          <p:cNvSpPr txBox="1">
            <a:spLocks noChangeArrowheads="1"/>
          </p:cNvSpPr>
          <p:nvPr/>
        </p:nvSpPr>
        <p:spPr bwMode="auto">
          <a:xfrm rot="-5400000">
            <a:off x="7585005" y="1909217"/>
            <a:ext cx="780984"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9" name="Text Box 32"/>
          <p:cNvSpPr txBox="1">
            <a:spLocks noChangeArrowheads="1"/>
          </p:cNvSpPr>
          <p:nvPr/>
        </p:nvSpPr>
        <p:spPr bwMode="auto">
          <a:xfrm>
            <a:off x="5948136" y="1870166"/>
            <a:ext cx="1364476" cy="7742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Technical </a:t>
            </a:r>
          </a:p>
          <a:p>
            <a:pPr eaLnBrk="1" hangingPunct="1"/>
            <a:r>
              <a:rPr lang="en-GB" sz="1477" dirty="0"/>
              <a:t>Design</a:t>
            </a:r>
          </a:p>
          <a:p>
            <a:pPr eaLnBrk="1" hangingPunct="1"/>
            <a:r>
              <a:rPr lang="en-GB" sz="1477" dirty="0"/>
              <a:t>Requirements</a:t>
            </a:r>
          </a:p>
        </p:txBody>
      </p:sp>
      <p:sp>
        <p:nvSpPr>
          <p:cNvPr id="14370" name="AutoShape 34"/>
          <p:cNvSpPr>
            <a:spLocks noChangeArrowheads="1"/>
          </p:cNvSpPr>
          <p:nvPr/>
        </p:nvSpPr>
        <p:spPr bwMode="gray">
          <a:xfrm>
            <a:off x="8915050" y="1530192"/>
            <a:ext cx="1600200" cy="861646"/>
          </a:xfrm>
          <a:prstGeom prst="wedgeRoundRectCallout">
            <a:avLst>
              <a:gd name="adj1" fmla="val -60914"/>
              <a:gd name="adj2" fmla="val 3644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Design Solution</a:t>
            </a:r>
          </a:p>
        </p:txBody>
      </p:sp>
      <p:sp>
        <p:nvSpPr>
          <p:cNvPr id="35" name="Text Box 21"/>
          <p:cNvSpPr txBox="1">
            <a:spLocks noChangeArrowheads="1"/>
          </p:cNvSpPr>
          <p:nvPr/>
        </p:nvSpPr>
        <p:spPr bwMode="auto">
          <a:xfrm rot="-5400000">
            <a:off x="7367090" y="1922146"/>
            <a:ext cx="78098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36" name="AutoShape 33"/>
          <p:cNvSpPr>
            <a:spLocks noChangeArrowheads="1"/>
          </p:cNvSpPr>
          <p:nvPr/>
        </p:nvSpPr>
        <p:spPr bwMode="gray">
          <a:xfrm>
            <a:off x="7903167" y="3274005"/>
            <a:ext cx="1475643" cy="870438"/>
          </a:xfrm>
          <a:prstGeom prst="wedgeRoundRectCallout">
            <a:avLst>
              <a:gd name="adj1" fmla="val -99166"/>
              <a:gd name="adj2" fmla="val -7783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QFD 1 HOWs</a:t>
            </a:r>
          </a:p>
        </p:txBody>
      </p:sp>
      <p:pic>
        <p:nvPicPr>
          <p:cNvPr id="2" name="Picture 1"/>
          <p:cNvPicPr>
            <a:picLocks noChangeAspect="1"/>
          </p:cNvPicPr>
          <p:nvPr/>
        </p:nvPicPr>
        <p:blipFill>
          <a:blip r:embed="rId3"/>
          <a:stretch>
            <a:fillRect/>
          </a:stretch>
        </p:blipFill>
        <p:spPr>
          <a:xfrm>
            <a:off x="6124321" y="4215975"/>
            <a:ext cx="3768213" cy="2286000"/>
          </a:xfrm>
          <a:prstGeom prst="rect">
            <a:avLst/>
          </a:prstGeom>
        </p:spPr>
      </p:pic>
      <p:sp>
        <p:nvSpPr>
          <p:cNvPr id="37" name="Text Box 12">
            <a:extLst>
              <a:ext uri="{FF2B5EF4-FFF2-40B4-BE49-F238E27FC236}">
                <a16:creationId xmlns:a16="http://schemas.microsoft.com/office/drawing/2014/main" id="{3D625618-51B7-E144-845A-0D8BE8CC56BE}"/>
              </a:ext>
            </a:extLst>
          </p:cNvPr>
          <p:cNvSpPr txBox="1">
            <a:spLocks noChangeArrowheads="1"/>
          </p:cNvSpPr>
          <p:nvPr/>
        </p:nvSpPr>
        <p:spPr bwMode="auto">
          <a:xfrm>
            <a:off x="6274101" y="3042638"/>
            <a:ext cx="8178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38" name="Text Box 12">
            <a:extLst>
              <a:ext uri="{FF2B5EF4-FFF2-40B4-BE49-F238E27FC236}">
                <a16:creationId xmlns:a16="http://schemas.microsoft.com/office/drawing/2014/main" id="{756B4719-7D8A-4441-BEF2-398641B803F5}"/>
              </a:ext>
            </a:extLst>
          </p:cNvPr>
          <p:cNvSpPr txBox="1">
            <a:spLocks noChangeArrowheads="1"/>
          </p:cNvSpPr>
          <p:nvPr/>
        </p:nvSpPr>
        <p:spPr bwMode="auto">
          <a:xfrm>
            <a:off x="6297658" y="3418054"/>
            <a:ext cx="8178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Tree>
    <p:extLst>
      <p:ext uri="{BB962C8B-B14F-4D97-AF65-F5344CB8AC3E}">
        <p14:creationId xmlns:p14="http://schemas.microsoft.com/office/powerpoint/2010/main" val="3074496024"/>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p:txBody>
          <a:bodyPr/>
          <a:lstStyle/>
          <a:p>
            <a:r>
              <a:rPr lang="en-GB" dirty="0"/>
              <a:t>Step 3: Determine HOW-WHAT Relationship Matrix</a:t>
            </a:r>
          </a:p>
        </p:txBody>
      </p:sp>
      <p:sp>
        <p:nvSpPr>
          <p:cNvPr id="14338" name="Rectangle 3"/>
          <p:cNvSpPr>
            <a:spLocks noChangeArrowheads="1"/>
          </p:cNvSpPr>
          <p:nvPr/>
        </p:nvSpPr>
        <p:spPr bwMode="auto">
          <a:xfrm>
            <a:off x="4419600" y="180975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39" name="Rectangle 4"/>
          <p:cNvSpPr>
            <a:spLocks noChangeArrowheads="1"/>
          </p:cNvSpPr>
          <p:nvPr/>
        </p:nvSpPr>
        <p:spPr bwMode="auto">
          <a:xfrm>
            <a:off x="5029200" y="180975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0" name="Rectangle 5"/>
          <p:cNvSpPr>
            <a:spLocks noChangeArrowheads="1"/>
          </p:cNvSpPr>
          <p:nvPr/>
        </p:nvSpPr>
        <p:spPr bwMode="auto">
          <a:xfrm>
            <a:off x="5638800" y="180975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nvGrpSpPr>
          <p:cNvPr id="14341" name="Group 6"/>
          <p:cNvGrpSpPr>
            <a:grpSpLocks/>
          </p:cNvGrpSpPr>
          <p:nvPr/>
        </p:nvGrpSpPr>
        <p:grpSpPr bwMode="auto">
          <a:xfrm>
            <a:off x="3810000" y="1809751"/>
            <a:ext cx="1828800" cy="2813538"/>
            <a:chOff x="1440" y="894"/>
            <a:chExt cx="1152" cy="1728"/>
          </a:xfrm>
        </p:grpSpPr>
        <p:sp>
          <p:nvSpPr>
            <p:cNvPr id="14391" name="Rectangle 7"/>
            <p:cNvSpPr>
              <a:spLocks noChangeArrowheads="1"/>
            </p:cNvSpPr>
            <p:nvPr/>
          </p:nvSpPr>
          <p:spPr bwMode="auto">
            <a:xfrm>
              <a:off x="1440" y="894"/>
              <a:ext cx="192" cy="172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lIns="88414" tIns="44207" rIns="88414" bIns="44207" anchor="ctr"/>
            <a:lstStyle/>
            <a:p>
              <a:pPr algn="ctr" defTabSz="883649" eaLnBrk="0" hangingPunct="0"/>
              <a:endParaRPr lang="en-US" sz="1385" dirty="0">
                <a:latin typeface="Times New Roman" charset="0"/>
              </a:endParaRPr>
            </a:p>
          </p:txBody>
        </p:sp>
        <p:sp>
          <p:nvSpPr>
            <p:cNvPr id="14392" name="Rectangle 8"/>
            <p:cNvSpPr>
              <a:spLocks noChangeArrowheads="1"/>
            </p:cNvSpPr>
            <p:nvPr/>
          </p:nvSpPr>
          <p:spPr bwMode="auto">
            <a:xfrm>
              <a:off x="1632" y="894"/>
              <a:ext cx="192" cy="172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93" name="Rectangle 9"/>
            <p:cNvSpPr>
              <a:spLocks noChangeArrowheads="1"/>
            </p:cNvSpPr>
            <p:nvPr/>
          </p:nvSpPr>
          <p:spPr bwMode="auto">
            <a:xfrm>
              <a:off x="2016" y="894"/>
              <a:ext cx="192" cy="172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94" name="Rectangle 10"/>
            <p:cNvSpPr>
              <a:spLocks noChangeArrowheads="1"/>
            </p:cNvSpPr>
            <p:nvPr/>
          </p:nvSpPr>
          <p:spPr bwMode="auto">
            <a:xfrm>
              <a:off x="2400" y="894"/>
              <a:ext cx="192" cy="172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42" name="Rectangle 11"/>
          <p:cNvSpPr>
            <a:spLocks noChangeArrowheads="1"/>
          </p:cNvSpPr>
          <p:nvPr/>
        </p:nvSpPr>
        <p:spPr bwMode="auto">
          <a:xfrm rot="-5400000">
            <a:off x="3897923" y="88948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3" name="Rectangle 12"/>
          <p:cNvSpPr>
            <a:spLocks noChangeArrowheads="1"/>
          </p:cNvSpPr>
          <p:nvPr/>
        </p:nvSpPr>
        <p:spPr bwMode="auto">
          <a:xfrm rot="-5400000">
            <a:off x="3897923" y="117084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lIns="88414" tIns="44207" rIns="88414" bIns="44207" anchor="ctr"/>
          <a:lstStyle/>
          <a:p>
            <a:pPr algn="ctr" defTabSz="883649" eaLnBrk="0" hangingPunct="0"/>
            <a:endParaRPr lang="en-US" sz="1939" dirty="0">
              <a:latin typeface="Times New Roman" charset="0"/>
            </a:endParaRPr>
          </a:p>
        </p:txBody>
      </p:sp>
      <p:sp>
        <p:nvSpPr>
          <p:cNvPr id="14344" name="Rectangle 13"/>
          <p:cNvSpPr>
            <a:spLocks noChangeArrowheads="1"/>
          </p:cNvSpPr>
          <p:nvPr/>
        </p:nvSpPr>
        <p:spPr bwMode="auto">
          <a:xfrm rot="-5400000">
            <a:off x="3897923" y="145219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5" name="Rectangle 14"/>
          <p:cNvSpPr>
            <a:spLocks noChangeArrowheads="1"/>
          </p:cNvSpPr>
          <p:nvPr/>
        </p:nvSpPr>
        <p:spPr bwMode="auto">
          <a:xfrm rot="-5400000">
            <a:off x="3897923" y="1733550"/>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6" name="Rectangle 15"/>
          <p:cNvSpPr>
            <a:spLocks noChangeArrowheads="1"/>
          </p:cNvSpPr>
          <p:nvPr/>
        </p:nvSpPr>
        <p:spPr bwMode="auto">
          <a:xfrm rot="-5400000">
            <a:off x="3897923" y="2014904"/>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7" name="Rectangle 16"/>
          <p:cNvSpPr>
            <a:spLocks noChangeArrowheads="1"/>
          </p:cNvSpPr>
          <p:nvPr/>
        </p:nvSpPr>
        <p:spPr bwMode="auto">
          <a:xfrm rot="-5400000">
            <a:off x="3897923" y="229625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8" name="Oval 17"/>
          <p:cNvSpPr>
            <a:spLocks noChangeArrowheads="1"/>
          </p:cNvSpPr>
          <p:nvPr/>
        </p:nvSpPr>
        <p:spPr bwMode="auto">
          <a:xfrm>
            <a:off x="2590800" y="5398477"/>
            <a:ext cx="304800" cy="281354"/>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nvGrpSpPr>
          <p:cNvPr id="14349" name="Group 18"/>
          <p:cNvGrpSpPr>
            <a:grpSpLocks/>
          </p:cNvGrpSpPr>
          <p:nvPr/>
        </p:nvGrpSpPr>
        <p:grpSpPr bwMode="auto">
          <a:xfrm>
            <a:off x="2590800" y="4961792"/>
            <a:ext cx="304800" cy="281354"/>
            <a:chOff x="3648" y="2400"/>
            <a:chExt cx="96" cy="96"/>
          </a:xfrm>
        </p:grpSpPr>
        <p:sp>
          <p:nvSpPr>
            <p:cNvPr id="1438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9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50" name="Text Box 21"/>
          <p:cNvSpPr txBox="1">
            <a:spLocks noChangeArrowheads="1"/>
          </p:cNvSpPr>
          <p:nvPr/>
        </p:nvSpPr>
        <p:spPr bwMode="auto">
          <a:xfrm>
            <a:off x="2202475" y="1440476"/>
            <a:ext cx="1325215" cy="111205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215" b="1" dirty="0">
                <a:solidFill>
                  <a:srgbClr val="990000"/>
                </a:solidFill>
                <a:latin typeface="+mn-lt"/>
              </a:rPr>
              <a:t>WHAT</a:t>
            </a:r>
          </a:p>
          <a:p>
            <a:r>
              <a:rPr lang="en-GB" sz="1477" dirty="0">
                <a:latin typeface="+mn-lt"/>
              </a:rPr>
              <a:t>Technical </a:t>
            </a:r>
          </a:p>
          <a:p>
            <a:r>
              <a:rPr lang="en-GB" sz="1477" dirty="0">
                <a:latin typeface="+mn-lt"/>
              </a:rPr>
              <a:t>Design</a:t>
            </a:r>
          </a:p>
          <a:p>
            <a:r>
              <a:rPr lang="en-GB" sz="1477" dirty="0">
                <a:latin typeface="+mn-lt"/>
              </a:rPr>
              <a:t>Requirements</a:t>
            </a:r>
          </a:p>
        </p:txBody>
      </p:sp>
      <p:sp>
        <p:nvSpPr>
          <p:cNvPr id="14351" name="Text Box 22"/>
          <p:cNvSpPr txBox="1">
            <a:spLocks noChangeArrowheads="1"/>
          </p:cNvSpPr>
          <p:nvPr/>
        </p:nvSpPr>
        <p:spPr bwMode="auto">
          <a:xfrm>
            <a:off x="4160848" y="1150328"/>
            <a:ext cx="1562331" cy="6574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b="1" dirty="0">
                <a:solidFill>
                  <a:srgbClr val="990000"/>
                </a:solidFill>
                <a:latin typeface="+mn-lt"/>
              </a:rPr>
              <a:t>HOW</a:t>
            </a:r>
          </a:p>
          <a:p>
            <a:pPr algn="ctr"/>
            <a:r>
              <a:rPr lang="en-GB" sz="1477" dirty="0">
                <a:latin typeface="+mn-lt"/>
              </a:rPr>
              <a:t>Design Solutions</a:t>
            </a:r>
          </a:p>
        </p:txBody>
      </p:sp>
      <p:sp>
        <p:nvSpPr>
          <p:cNvPr id="14352" name="AutoShape 23"/>
          <p:cNvSpPr>
            <a:spLocks noChangeArrowheads="1"/>
          </p:cNvSpPr>
          <p:nvPr/>
        </p:nvSpPr>
        <p:spPr bwMode="auto">
          <a:xfrm>
            <a:off x="2590800" y="5820508"/>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53" name="Text Box 24"/>
          <p:cNvSpPr txBox="1">
            <a:spLocks noChangeArrowheads="1"/>
          </p:cNvSpPr>
          <p:nvPr/>
        </p:nvSpPr>
        <p:spPr bwMode="auto">
          <a:xfrm>
            <a:off x="3200402" y="4888526"/>
            <a:ext cx="2463219" cy="387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STRONG relationship</a:t>
            </a:r>
          </a:p>
        </p:txBody>
      </p:sp>
      <p:sp>
        <p:nvSpPr>
          <p:cNvPr id="14354" name="Text Box 25"/>
          <p:cNvSpPr txBox="1">
            <a:spLocks noChangeArrowheads="1"/>
          </p:cNvSpPr>
          <p:nvPr/>
        </p:nvSpPr>
        <p:spPr bwMode="auto">
          <a:xfrm>
            <a:off x="3200401" y="5325211"/>
            <a:ext cx="2464822" cy="387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MEDIUM relationship</a:t>
            </a:r>
          </a:p>
        </p:txBody>
      </p:sp>
      <p:sp>
        <p:nvSpPr>
          <p:cNvPr id="14355" name="Text Box 26"/>
          <p:cNvSpPr txBox="1">
            <a:spLocks noChangeArrowheads="1"/>
          </p:cNvSpPr>
          <p:nvPr/>
        </p:nvSpPr>
        <p:spPr bwMode="auto">
          <a:xfrm>
            <a:off x="3200403" y="5817580"/>
            <a:ext cx="2174679" cy="387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WEAK relationship</a:t>
            </a:r>
          </a:p>
        </p:txBody>
      </p:sp>
      <p:grpSp>
        <p:nvGrpSpPr>
          <p:cNvPr id="14356" name="Group 28"/>
          <p:cNvGrpSpPr>
            <a:grpSpLocks/>
          </p:cNvGrpSpPr>
          <p:nvPr/>
        </p:nvGrpSpPr>
        <p:grpSpPr bwMode="auto">
          <a:xfrm>
            <a:off x="3886200" y="2724151"/>
            <a:ext cx="152400" cy="140677"/>
            <a:chOff x="3648" y="2400"/>
            <a:chExt cx="96" cy="96"/>
          </a:xfrm>
        </p:grpSpPr>
        <p:sp>
          <p:nvSpPr>
            <p:cNvPr id="1438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8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grpSp>
        <p:nvGrpSpPr>
          <p:cNvPr id="14357" name="Group 31"/>
          <p:cNvGrpSpPr>
            <a:grpSpLocks/>
          </p:cNvGrpSpPr>
          <p:nvPr/>
        </p:nvGrpSpPr>
        <p:grpSpPr bwMode="auto">
          <a:xfrm>
            <a:off x="4191000" y="3005505"/>
            <a:ext cx="152400" cy="140677"/>
            <a:chOff x="3648" y="2400"/>
            <a:chExt cx="96" cy="96"/>
          </a:xfrm>
        </p:grpSpPr>
        <p:sp>
          <p:nvSpPr>
            <p:cNvPr id="14385" name="Oval 3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86" name="Oval 3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58" name="Oval 34"/>
          <p:cNvSpPr>
            <a:spLocks noChangeArrowheads="1"/>
          </p:cNvSpPr>
          <p:nvPr/>
        </p:nvSpPr>
        <p:spPr bwMode="auto">
          <a:xfrm>
            <a:off x="3886200" y="328685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59" name="Oval 35"/>
          <p:cNvSpPr>
            <a:spLocks noChangeArrowheads="1"/>
          </p:cNvSpPr>
          <p:nvPr/>
        </p:nvSpPr>
        <p:spPr bwMode="auto">
          <a:xfrm>
            <a:off x="4800600" y="2724151"/>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0" name="Oval 36"/>
          <p:cNvSpPr>
            <a:spLocks noChangeArrowheads="1"/>
          </p:cNvSpPr>
          <p:nvPr/>
        </p:nvSpPr>
        <p:spPr bwMode="auto">
          <a:xfrm>
            <a:off x="3886200" y="3849567"/>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1" name="Oval 37"/>
          <p:cNvSpPr>
            <a:spLocks noChangeArrowheads="1"/>
          </p:cNvSpPr>
          <p:nvPr/>
        </p:nvSpPr>
        <p:spPr bwMode="auto">
          <a:xfrm>
            <a:off x="4772758" y="4122128"/>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2" name="AutoShape 38"/>
          <p:cNvSpPr>
            <a:spLocks noChangeArrowheads="1"/>
          </p:cNvSpPr>
          <p:nvPr/>
        </p:nvSpPr>
        <p:spPr bwMode="auto">
          <a:xfrm>
            <a:off x="4191000" y="413092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3" name="AutoShape 39"/>
          <p:cNvSpPr>
            <a:spLocks noChangeArrowheads="1"/>
          </p:cNvSpPr>
          <p:nvPr/>
        </p:nvSpPr>
        <p:spPr bwMode="auto">
          <a:xfrm>
            <a:off x="5389076" y="387069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4" name="AutoShape 40"/>
          <p:cNvSpPr>
            <a:spLocks noChangeArrowheads="1"/>
          </p:cNvSpPr>
          <p:nvPr/>
        </p:nvSpPr>
        <p:spPr bwMode="auto">
          <a:xfrm>
            <a:off x="5715000" y="272415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5" name="AutoShape 41"/>
          <p:cNvSpPr>
            <a:spLocks noChangeArrowheads="1"/>
          </p:cNvSpPr>
          <p:nvPr/>
        </p:nvSpPr>
        <p:spPr bwMode="auto">
          <a:xfrm>
            <a:off x="3886200" y="3005505"/>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6" name="Oval 42"/>
          <p:cNvSpPr>
            <a:spLocks noChangeArrowheads="1"/>
          </p:cNvSpPr>
          <p:nvPr/>
        </p:nvSpPr>
        <p:spPr bwMode="auto">
          <a:xfrm>
            <a:off x="5410200" y="328685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7" name="Text Box 43"/>
          <p:cNvSpPr txBox="1">
            <a:spLocks noChangeArrowheads="1"/>
          </p:cNvSpPr>
          <p:nvPr/>
        </p:nvSpPr>
        <p:spPr bwMode="auto">
          <a:xfrm>
            <a:off x="3741126" y="3492014"/>
            <a:ext cx="1925828" cy="273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row</a:t>
            </a:r>
          </a:p>
        </p:txBody>
      </p:sp>
      <p:sp>
        <p:nvSpPr>
          <p:cNvPr id="14368" name="Oval 44"/>
          <p:cNvSpPr>
            <a:spLocks noChangeArrowheads="1"/>
          </p:cNvSpPr>
          <p:nvPr/>
        </p:nvSpPr>
        <p:spPr bwMode="auto">
          <a:xfrm>
            <a:off x="4508989" y="3298582"/>
            <a:ext cx="150934"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9" name="Oval 45"/>
          <p:cNvSpPr>
            <a:spLocks noChangeArrowheads="1"/>
          </p:cNvSpPr>
          <p:nvPr/>
        </p:nvSpPr>
        <p:spPr bwMode="auto">
          <a:xfrm>
            <a:off x="4547089" y="3333751"/>
            <a:ext cx="76200" cy="7033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nvGrpSpPr>
          <p:cNvPr id="14370" name="Group 46"/>
          <p:cNvGrpSpPr>
            <a:grpSpLocks/>
          </p:cNvGrpSpPr>
          <p:nvPr/>
        </p:nvGrpSpPr>
        <p:grpSpPr bwMode="auto">
          <a:xfrm>
            <a:off x="5364165" y="4146183"/>
            <a:ext cx="152400" cy="140677"/>
            <a:chOff x="2200" y="2422"/>
            <a:chExt cx="96" cy="96"/>
          </a:xfrm>
        </p:grpSpPr>
        <p:sp>
          <p:nvSpPr>
            <p:cNvPr id="14383" name="Oval 47"/>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84" name="Oval 48"/>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71" name="Rectangle 49"/>
          <p:cNvSpPr>
            <a:spLocks noChangeArrowheads="1"/>
          </p:cNvSpPr>
          <p:nvPr/>
        </p:nvSpPr>
        <p:spPr bwMode="auto">
          <a:xfrm rot="-5400000">
            <a:off x="3900857" y="2570289"/>
            <a:ext cx="276957" cy="382025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nvGrpSpPr>
          <p:cNvPr id="14372" name="Group 50"/>
          <p:cNvGrpSpPr>
            <a:grpSpLocks/>
          </p:cNvGrpSpPr>
          <p:nvPr/>
        </p:nvGrpSpPr>
        <p:grpSpPr bwMode="auto">
          <a:xfrm>
            <a:off x="5666034" y="4407020"/>
            <a:ext cx="152400" cy="171292"/>
            <a:chOff x="2200" y="2422"/>
            <a:chExt cx="96" cy="96"/>
          </a:xfrm>
        </p:grpSpPr>
        <p:sp>
          <p:nvSpPr>
            <p:cNvPr id="14381" name="Oval 51"/>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82" name="Oval 52"/>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73" name="Oval 53"/>
          <p:cNvSpPr>
            <a:spLocks noChangeArrowheads="1"/>
          </p:cNvSpPr>
          <p:nvPr/>
        </p:nvSpPr>
        <p:spPr bwMode="auto">
          <a:xfrm>
            <a:off x="5375888" y="4421675"/>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5400" name="Rectangle 54"/>
          <p:cNvSpPr>
            <a:spLocks noChangeArrowheads="1"/>
          </p:cNvSpPr>
          <p:nvPr/>
        </p:nvSpPr>
        <p:spPr bwMode="auto">
          <a:xfrm>
            <a:off x="6158269" y="4130921"/>
            <a:ext cx="4305300" cy="220823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477" dirty="0">
              <a:solidFill>
                <a:schemeClr val="bg1"/>
              </a:solidFill>
            </a:endParaRPr>
          </a:p>
        </p:txBody>
      </p:sp>
      <p:sp>
        <p:nvSpPr>
          <p:cNvPr id="14377" name="Text Box 55"/>
          <p:cNvSpPr txBox="1">
            <a:spLocks noChangeArrowheads="1"/>
          </p:cNvSpPr>
          <p:nvPr/>
        </p:nvSpPr>
        <p:spPr bwMode="auto">
          <a:xfrm>
            <a:off x="2268419" y="3470032"/>
            <a:ext cx="899605" cy="319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latin typeface="+mn-lt"/>
              </a:rPr>
              <a:t>Function</a:t>
            </a:r>
          </a:p>
        </p:txBody>
      </p:sp>
      <p:sp>
        <p:nvSpPr>
          <p:cNvPr id="14378" name="Text Box 56"/>
          <p:cNvSpPr txBox="1">
            <a:spLocks noChangeArrowheads="1"/>
          </p:cNvSpPr>
          <p:nvPr/>
        </p:nvSpPr>
        <p:spPr bwMode="auto">
          <a:xfrm rot="-5400000">
            <a:off x="4197551" y="3414391"/>
            <a:ext cx="1940256" cy="273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column</a:t>
            </a:r>
          </a:p>
        </p:txBody>
      </p:sp>
      <p:sp>
        <p:nvSpPr>
          <p:cNvPr id="14379" name="Text Box 57"/>
          <p:cNvSpPr txBox="1">
            <a:spLocks noChangeArrowheads="1"/>
          </p:cNvSpPr>
          <p:nvPr/>
        </p:nvSpPr>
        <p:spPr bwMode="auto">
          <a:xfrm rot="-5400000">
            <a:off x="4727178" y="2058043"/>
            <a:ext cx="870751" cy="319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Solution</a:t>
            </a:r>
          </a:p>
        </p:txBody>
      </p:sp>
      <p:sp>
        <p:nvSpPr>
          <p:cNvPr id="14380" name="Text Box 27"/>
          <p:cNvSpPr txBox="1">
            <a:spLocks noChangeArrowheads="1"/>
          </p:cNvSpPr>
          <p:nvPr/>
        </p:nvSpPr>
        <p:spPr bwMode="auto">
          <a:xfrm>
            <a:off x="6175991" y="1472232"/>
            <a:ext cx="4362450" cy="46296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88414" tIns="44207" rIns="88414" bIns="44207">
            <a:no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800" dirty="0">
                <a:latin typeface="+mn-lt"/>
              </a:rPr>
              <a:t>This method allows complex</a:t>
            </a:r>
          </a:p>
          <a:p>
            <a:r>
              <a:rPr lang="en-GB" sz="1800" dirty="0">
                <a:latin typeface="+mn-lt"/>
              </a:rPr>
              <a:t>relationships between the system functionality and system solutions to be depicted and easily interpreted</a:t>
            </a:r>
          </a:p>
          <a:p>
            <a:endParaRPr lang="en-GB" sz="1800" dirty="0">
              <a:latin typeface="+mn-lt"/>
            </a:endParaRPr>
          </a:p>
          <a:p>
            <a:r>
              <a:rPr lang="en-GB" sz="1800" dirty="0">
                <a:latin typeface="+mn-lt"/>
              </a:rPr>
              <a:t>It also </a:t>
            </a:r>
            <a:r>
              <a:rPr lang="en-GB" sz="1600" dirty="0">
                <a:latin typeface="+mn-lt"/>
              </a:rPr>
              <a:t>permits</a:t>
            </a:r>
            <a:r>
              <a:rPr lang="en-GB" sz="1800" dirty="0">
                <a:latin typeface="+mn-lt"/>
              </a:rPr>
              <a:t> cross-checking.</a:t>
            </a:r>
          </a:p>
          <a:p>
            <a:r>
              <a:rPr lang="en-GB" sz="1800" dirty="0">
                <a:latin typeface="+mn-lt"/>
              </a:rPr>
              <a:t>Blank or sparse rows or columns indicate places </a:t>
            </a:r>
            <a:r>
              <a:rPr lang="en-GB" sz="1800" b="1" i="1" dirty="0">
                <a:solidFill>
                  <a:srgbClr val="000099"/>
                </a:solidFill>
                <a:latin typeface="+mn-lt"/>
              </a:rPr>
              <a:t>where</a:t>
            </a:r>
            <a:r>
              <a:rPr lang="en-GB" sz="1800" dirty="0">
                <a:latin typeface="+mn-lt"/>
              </a:rPr>
              <a:t> the translation of WHATs into HOWS is inadequate</a:t>
            </a:r>
          </a:p>
          <a:p>
            <a:endParaRPr lang="en-GB" sz="1800" dirty="0">
              <a:solidFill>
                <a:schemeClr val="bg1"/>
              </a:solidFill>
              <a:latin typeface="+mn-lt"/>
            </a:endParaRPr>
          </a:p>
          <a:p>
            <a:r>
              <a:rPr lang="en-GB" sz="1800" dirty="0">
                <a:solidFill>
                  <a:schemeClr val="bg1"/>
                </a:solidFill>
                <a:latin typeface="+mn-lt"/>
              </a:rPr>
              <a:t>If the QFD 2 is derived from the Function Means Analysis, then the leading diagonal will contain strong relationships. What is of interest is the off diagonal terms! They indicate potential emergent properties, interactions or interfacing issues.</a:t>
            </a:r>
          </a:p>
        </p:txBody>
      </p:sp>
    </p:spTree>
    <p:extLst>
      <p:ext uri="{BB962C8B-B14F-4D97-AF65-F5344CB8AC3E}">
        <p14:creationId xmlns:p14="http://schemas.microsoft.com/office/powerpoint/2010/main" val="10891806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ChangeArrowheads="1"/>
          </p:cNvSpPr>
          <p:nvPr>
            <p:ph type="title"/>
          </p:nvPr>
        </p:nvSpPr>
        <p:spPr>
          <a:xfrm>
            <a:off x="1665767" y="293242"/>
            <a:ext cx="6489700" cy="386159"/>
          </a:xfrm>
        </p:spPr>
        <p:txBody>
          <a:bodyPr/>
          <a:lstStyle/>
          <a:p>
            <a:pPr eaLnBrk="1" hangingPunct="1"/>
            <a:r>
              <a:rPr lang="en-US" dirty="0">
                <a:latin typeface="Arial" charset="0"/>
              </a:rPr>
              <a:t>Tracer Example</a:t>
            </a:r>
          </a:p>
        </p:txBody>
      </p:sp>
      <p:sp>
        <p:nvSpPr>
          <p:cNvPr id="11274" name="Slide Number Placeholder 9"/>
          <p:cNvSpPr>
            <a:spLocks noGrp="1"/>
          </p:cNvSpPr>
          <p:nvPr>
            <p:ph type="sldNum" sz="quarter" idx="4"/>
          </p:nvPr>
        </p:nvSpPr>
        <p:spPr>
          <a:xfrm>
            <a:off x="1610942" y="6176100"/>
            <a:ext cx="402124" cy="24622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5798A7D-24C4-484C-BEF4-841D1584FBDC}" type="slidenum">
              <a:rPr lang="en-US"/>
              <a:pPr eaLnBrk="1" hangingPunct="1"/>
              <a:t>61</a:t>
            </a:fld>
            <a:endParaRPr lang="en-US" dirty="0"/>
          </a:p>
        </p:txBody>
      </p:sp>
      <p:graphicFrame>
        <p:nvGraphicFramePr>
          <p:cNvPr id="11266" name="Object 9"/>
          <p:cNvGraphicFramePr>
            <a:graphicFrameLocks noGrp="1" noChangeAspect="1"/>
          </p:cNvGraphicFramePr>
          <p:nvPr>
            <p:ph idx="4294967295"/>
            <p:extLst>
              <p:ext uri="{D42A27DB-BD31-4B8C-83A1-F6EECF244321}">
                <p14:modId xmlns:p14="http://schemas.microsoft.com/office/powerpoint/2010/main" val="2538193688"/>
              </p:ext>
            </p:extLst>
          </p:nvPr>
        </p:nvGraphicFramePr>
        <p:xfrm>
          <a:off x="4176714" y="615093"/>
          <a:ext cx="6512737" cy="5816708"/>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11266" name="Object 9"/>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4176714" y="615093"/>
                        <a:ext cx="6512737" cy="58167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1268" name="Text Box 7"/>
          <p:cNvSpPr txBox="1">
            <a:spLocks noChangeArrowheads="1"/>
          </p:cNvSpPr>
          <p:nvPr/>
        </p:nvSpPr>
        <p:spPr bwMode="auto">
          <a:xfrm>
            <a:off x="9144001" y="102001"/>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accent2"/>
                </a:solidFill>
              </a:rPr>
              <a:t>QFD 2</a:t>
            </a:r>
            <a:endParaRPr lang="en-US" sz="2400" b="1" dirty="0">
              <a:solidFill>
                <a:schemeClr val="accent2"/>
              </a:solidFill>
            </a:endParaRPr>
          </a:p>
        </p:txBody>
      </p:sp>
      <p:sp>
        <p:nvSpPr>
          <p:cNvPr id="11269" name="AutoShape 11"/>
          <p:cNvSpPr>
            <a:spLocks noChangeArrowheads="1"/>
          </p:cNvSpPr>
          <p:nvPr/>
        </p:nvSpPr>
        <p:spPr bwMode="auto">
          <a:xfrm>
            <a:off x="1790704" y="5104401"/>
            <a:ext cx="1587500" cy="672815"/>
          </a:xfrm>
          <a:prstGeom prst="wedgeRoundRectCallout">
            <a:avLst>
              <a:gd name="adj1" fmla="val 210602"/>
              <a:gd name="adj2" fmla="val 2753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Specification</a:t>
            </a:r>
            <a:endParaRPr lang="en-US" sz="1600" dirty="0">
              <a:solidFill>
                <a:schemeClr val="bg1"/>
              </a:solidFill>
            </a:endParaRPr>
          </a:p>
        </p:txBody>
      </p:sp>
      <p:sp>
        <p:nvSpPr>
          <p:cNvPr id="11270" name="AutoShape 12"/>
          <p:cNvSpPr>
            <a:spLocks noChangeArrowheads="1"/>
          </p:cNvSpPr>
          <p:nvPr/>
        </p:nvSpPr>
        <p:spPr bwMode="auto">
          <a:xfrm>
            <a:off x="1714500" y="5879243"/>
            <a:ext cx="2171700" cy="622300"/>
          </a:xfrm>
          <a:prstGeom prst="wedgeRoundRectCallout">
            <a:avLst>
              <a:gd name="adj1" fmla="val 136403"/>
              <a:gd name="adj2" fmla="val 841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Importance of solutions</a:t>
            </a:r>
            <a:endParaRPr lang="en-US" sz="1600" dirty="0">
              <a:solidFill>
                <a:schemeClr val="bg1"/>
              </a:solidFill>
            </a:endParaRPr>
          </a:p>
        </p:txBody>
      </p:sp>
      <p:sp>
        <p:nvSpPr>
          <p:cNvPr id="11271" name="AutoShape 13"/>
          <p:cNvSpPr>
            <a:spLocks noChangeArrowheads="1"/>
          </p:cNvSpPr>
          <p:nvPr/>
        </p:nvSpPr>
        <p:spPr bwMode="auto">
          <a:xfrm>
            <a:off x="1638300" y="3152810"/>
            <a:ext cx="1790700" cy="1676400"/>
          </a:xfrm>
          <a:prstGeom prst="wedgeRoundRectCallout">
            <a:avLst>
              <a:gd name="adj1" fmla="val 188597"/>
              <a:gd name="adj2" fmla="val -2790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Relationships</a:t>
            </a:r>
          </a:p>
          <a:p>
            <a:pPr algn="ctr"/>
            <a:r>
              <a:rPr lang="en-GB" sz="1600" dirty="0">
                <a:solidFill>
                  <a:schemeClr val="bg1"/>
                </a:solidFill>
              </a:rPr>
              <a:t>Will the Solutions</a:t>
            </a:r>
          </a:p>
          <a:p>
            <a:pPr algn="ctr"/>
            <a:r>
              <a:rPr lang="en-GB" sz="1600" dirty="0">
                <a:solidFill>
                  <a:schemeClr val="bg1"/>
                </a:solidFill>
              </a:rPr>
              <a:t>deliver the functional requirements?</a:t>
            </a:r>
            <a:endParaRPr lang="en-US" sz="1600" dirty="0">
              <a:solidFill>
                <a:schemeClr val="bg1"/>
              </a:solidFill>
            </a:endParaRPr>
          </a:p>
        </p:txBody>
      </p:sp>
      <p:sp>
        <p:nvSpPr>
          <p:cNvPr id="11272" name="AutoShape 14"/>
          <p:cNvSpPr>
            <a:spLocks noChangeArrowheads="1"/>
          </p:cNvSpPr>
          <p:nvPr/>
        </p:nvSpPr>
        <p:spPr bwMode="auto">
          <a:xfrm>
            <a:off x="1714500" y="1822521"/>
            <a:ext cx="1587500" cy="889000"/>
          </a:xfrm>
          <a:prstGeom prst="wedgeRoundRectCallout">
            <a:avLst>
              <a:gd name="adj1" fmla="val 85000"/>
              <a:gd name="adj2" fmla="val 908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Functional Requirements</a:t>
            </a:r>
          </a:p>
          <a:p>
            <a:pPr algn="ctr"/>
            <a:r>
              <a:rPr lang="en-GB" sz="1600" dirty="0">
                <a:solidFill>
                  <a:schemeClr val="bg1"/>
                </a:solidFill>
              </a:rPr>
              <a:t>from QFD 1</a:t>
            </a:r>
            <a:endParaRPr lang="en-US" sz="1600" dirty="0">
              <a:solidFill>
                <a:schemeClr val="bg1"/>
              </a:solidFill>
            </a:endParaRPr>
          </a:p>
        </p:txBody>
      </p:sp>
      <p:sp>
        <p:nvSpPr>
          <p:cNvPr id="11273" name="AutoShape 15"/>
          <p:cNvSpPr>
            <a:spLocks noChangeArrowheads="1"/>
          </p:cNvSpPr>
          <p:nvPr/>
        </p:nvSpPr>
        <p:spPr bwMode="auto">
          <a:xfrm>
            <a:off x="1638300" y="734531"/>
            <a:ext cx="1955800" cy="812800"/>
          </a:xfrm>
          <a:prstGeom prst="wedgeRoundRectCallout">
            <a:avLst>
              <a:gd name="adj1" fmla="val 154296"/>
              <a:gd name="adj2" fmla="val -93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a:t>
            </a:r>
          </a:p>
          <a:p>
            <a:pPr algn="ctr"/>
            <a:r>
              <a:rPr lang="en-GB" sz="1600" dirty="0">
                <a:solidFill>
                  <a:schemeClr val="bg1"/>
                </a:solidFill>
              </a:rPr>
              <a:t>Solution from Function Means</a:t>
            </a:r>
            <a:endParaRPr lang="en-US" sz="1600" dirty="0">
              <a:solidFill>
                <a:schemeClr val="bg1"/>
              </a:solidFill>
            </a:endParaRPr>
          </a:p>
        </p:txBody>
      </p:sp>
    </p:spTree>
    <p:extLst>
      <p:ext uri="{BB962C8B-B14F-4D97-AF65-F5344CB8AC3E}">
        <p14:creationId xmlns:p14="http://schemas.microsoft.com/office/powerpoint/2010/main" val="2441770896"/>
      </p:ext>
    </p:extLst>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3"/>
          <p:cNvSpPr>
            <a:spLocks noGrp="1" noChangeArrowheads="1"/>
          </p:cNvSpPr>
          <p:nvPr>
            <p:ph sz="quarter" idx="16"/>
          </p:nvPr>
        </p:nvSpPr>
        <p:spPr>
          <a:xfrm>
            <a:off x="2162079" y="1723355"/>
            <a:ext cx="3959225" cy="4545860"/>
          </a:xfrm>
        </p:spPr>
        <p:txBody>
          <a:bodyPr/>
          <a:lstStyle/>
          <a:p>
            <a:pPr defTabSz="762000">
              <a:buNone/>
            </a:pPr>
            <a:r>
              <a:rPr lang="en-GB" sz="2400" dirty="0">
                <a:latin typeface="Arial" charset="0"/>
              </a:rPr>
              <a:t>Demonstrator.</a:t>
            </a:r>
          </a:p>
          <a:p>
            <a:pPr defTabSz="762000">
              <a:buNone/>
            </a:pPr>
            <a:endParaRPr lang="en-GB" sz="2400" dirty="0">
              <a:latin typeface="Arial" charset="0"/>
            </a:endParaRPr>
          </a:p>
          <a:p>
            <a:r>
              <a:rPr lang="en-GB" sz="2000" dirty="0"/>
              <a:t>For the case study exercise transfer functions and a system solution from the Function Means Analysis</a:t>
            </a:r>
          </a:p>
          <a:p>
            <a:r>
              <a:rPr lang="en-GB" sz="2000" dirty="0"/>
              <a:t>Complete the relationship matrix and identify any interesting features</a:t>
            </a:r>
            <a:endParaRPr lang="en-GB" sz="2000" dirty="0">
              <a:latin typeface="Arial" charset="0"/>
            </a:endParaRPr>
          </a:p>
          <a:p>
            <a:pPr marL="0" indent="0" defTabSz="762000">
              <a:buNone/>
            </a:pPr>
            <a:r>
              <a:rPr lang="en-GB" sz="2000" b="1" dirty="0">
                <a:latin typeface="Arial" charset="0"/>
              </a:rPr>
              <a:t>Time: 20 Minutes</a:t>
            </a:r>
          </a:p>
          <a:p>
            <a:pPr lvl="1" defTabSz="762000"/>
            <a:endParaRPr lang="en-GB" dirty="0">
              <a:latin typeface="Arial" charset="0"/>
            </a:endParaRPr>
          </a:p>
          <a:p>
            <a:pPr defTabSz="762000"/>
            <a:endParaRPr lang="en-GB" dirty="0">
              <a:latin typeface="Arial" charset="0"/>
            </a:endParaRPr>
          </a:p>
          <a:p>
            <a:pPr defTabSz="762000"/>
            <a:endParaRPr lang="en-GB" dirty="0">
              <a:latin typeface="Arial" charset="0"/>
            </a:endParaRPr>
          </a:p>
        </p:txBody>
      </p:sp>
      <p:sp>
        <p:nvSpPr>
          <p:cNvPr id="96258" name="Rectangle 2"/>
          <p:cNvSpPr>
            <a:spLocks noGrp="1" noChangeArrowheads="1"/>
          </p:cNvSpPr>
          <p:nvPr>
            <p:ph type="title"/>
          </p:nvPr>
        </p:nvSpPr>
        <p:spPr/>
        <p:txBody>
          <a:bodyPr/>
          <a:lstStyle/>
          <a:p>
            <a:pPr defTabSz="762000"/>
            <a:r>
              <a:rPr lang="en-GB" dirty="0">
                <a:latin typeface="Arial" charset="0"/>
              </a:rPr>
              <a:t>Exercise: QFD 2</a:t>
            </a:r>
            <a:r>
              <a:rPr lang="en-GB" dirty="0">
                <a:latin typeface="Symbol" charset="0"/>
              </a:rPr>
              <a:t> </a:t>
            </a:r>
            <a:endParaRPr lang="en-GB" dirty="0">
              <a:latin typeface="Arial" charset="0"/>
            </a:endParaRPr>
          </a:p>
        </p:txBody>
      </p:sp>
      <p:pic>
        <p:nvPicPr>
          <p:cNvPr id="7" name="Picture 6">
            <a:extLst>
              <a:ext uri="{FF2B5EF4-FFF2-40B4-BE49-F238E27FC236}">
                <a16:creationId xmlns:a16="http://schemas.microsoft.com/office/drawing/2014/main" id="{F679017F-703F-5F4D-A0C2-EE7A155ABC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2850" y="2370166"/>
            <a:ext cx="3678426" cy="2765948"/>
          </a:xfrm>
          <a:prstGeom prst="rect">
            <a:avLst/>
          </a:prstGeom>
        </p:spPr>
      </p:pic>
      <p:sp>
        <p:nvSpPr>
          <p:cNvPr id="3" name="Rounded Rectangular Callout 2">
            <a:extLst>
              <a:ext uri="{FF2B5EF4-FFF2-40B4-BE49-F238E27FC236}">
                <a16:creationId xmlns:a16="http://schemas.microsoft.com/office/drawing/2014/main" id="{D966EC26-62EB-494F-9F3F-1BFF76216624}"/>
              </a:ext>
            </a:extLst>
          </p:cNvPr>
          <p:cNvSpPr/>
          <p:nvPr/>
        </p:nvSpPr>
        <p:spPr>
          <a:xfrm>
            <a:off x="6527514" y="286620"/>
            <a:ext cx="3061699" cy="1600064"/>
          </a:xfrm>
          <a:prstGeom prst="wedgeRoundRectCallout">
            <a:avLst>
              <a:gd name="adj1" fmla="val -76069"/>
              <a:gd name="adj2" fmla="val 7829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Note: The intent here is to introduce QFD2. At this point new functions may have been identified – in reality they should be included in the QFD 2 </a:t>
            </a:r>
          </a:p>
        </p:txBody>
      </p:sp>
    </p:spTree>
    <p:extLst>
      <p:ext uri="{BB962C8B-B14F-4D97-AF65-F5344CB8AC3E}">
        <p14:creationId xmlns:p14="http://schemas.microsoft.com/office/powerpoint/2010/main" val="33950490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8827" y="243361"/>
            <a:ext cx="6489700" cy="439957"/>
          </a:xfrm>
        </p:spPr>
        <p:txBody>
          <a:bodyPr/>
          <a:lstStyle/>
          <a:p>
            <a:r>
              <a:rPr lang="en-US" dirty="0"/>
              <a:t>Look for “Structure”</a:t>
            </a:r>
          </a:p>
        </p:txBody>
      </p:sp>
      <p:sp>
        <p:nvSpPr>
          <p:cNvPr id="7" name="TextBox 6"/>
          <p:cNvSpPr txBox="1"/>
          <p:nvPr/>
        </p:nvSpPr>
        <p:spPr>
          <a:xfrm>
            <a:off x="1829635" y="2726885"/>
            <a:ext cx="2860694" cy="2585323"/>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We should examine the resultant relationship matrix for “structure” as this will show how the system functionality is provided by the solutions and vice versa. It can help in the management of key design aspects</a:t>
            </a:r>
          </a:p>
        </p:txBody>
      </p:sp>
      <p:pic>
        <p:nvPicPr>
          <p:cNvPr id="2" name="Picture 1"/>
          <p:cNvPicPr>
            <a:picLocks noChangeAspect="1"/>
          </p:cNvPicPr>
          <p:nvPr/>
        </p:nvPicPr>
        <p:blipFill>
          <a:blip r:embed="rId2"/>
          <a:stretch>
            <a:fillRect/>
          </a:stretch>
        </p:blipFill>
        <p:spPr>
          <a:xfrm>
            <a:off x="4133116" y="1276643"/>
            <a:ext cx="6534884" cy="4740812"/>
          </a:xfrm>
          <a:prstGeom prst="rect">
            <a:avLst/>
          </a:prstGeom>
        </p:spPr>
      </p:pic>
    </p:spTree>
    <p:extLst>
      <p:ext uri="{BB962C8B-B14F-4D97-AF65-F5344CB8AC3E}">
        <p14:creationId xmlns:p14="http://schemas.microsoft.com/office/powerpoint/2010/main" val="1295066730"/>
      </p:ext>
    </p:extLst>
  </p:cSld>
  <p:clrMapOvr>
    <a:masterClrMapping/>
  </p:clrMapOvr>
  <p:transition>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4813789" y="2895600"/>
            <a:ext cx="1103434" cy="1822450"/>
          </a:xfrm>
          <a:prstGeom prst="rect">
            <a:avLst/>
          </a:prstGeom>
          <a:solidFill>
            <a:srgbClr val="FF5050">
              <a:alpha val="50980"/>
            </a:srgbClr>
          </a:solidFill>
          <a:ln w="9525">
            <a:solidFill>
              <a:schemeClr val="tx1"/>
            </a:solidFill>
            <a:miter lim="800000"/>
            <a:headEnd/>
            <a:tailEnd/>
          </a:ln>
        </p:spPr>
        <p:txBody>
          <a:bodyPr wrap="none" anchor="ctr"/>
          <a:lstStyle/>
          <a:p>
            <a:endParaRPr lang="en-US" dirty="0"/>
          </a:p>
        </p:txBody>
      </p:sp>
      <p:sp>
        <p:nvSpPr>
          <p:cNvPr id="19458" name="Rectangle 3"/>
          <p:cNvSpPr>
            <a:spLocks noChangeArrowheads="1"/>
          </p:cNvSpPr>
          <p:nvPr/>
        </p:nvSpPr>
        <p:spPr bwMode="auto">
          <a:xfrm>
            <a:off x="2681654" y="4724400"/>
            <a:ext cx="2133600" cy="914400"/>
          </a:xfrm>
          <a:prstGeom prst="rect">
            <a:avLst/>
          </a:prstGeom>
          <a:solidFill>
            <a:schemeClr val="accent6">
              <a:lumMod val="40000"/>
              <a:lumOff val="60000"/>
              <a:alpha val="45097"/>
            </a:schemeClr>
          </a:solidFill>
          <a:ln w="12700">
            <a:solidFill>
              <a:schemeClr val="tx1"/>
            </a:solidFill>
            <a:miter lim="800000"/>
            <a:headEnd/>
            <a:tailEnd/>
          </a:ln>
        </p:spPr>
        <p:txBody>
          <a:bodyPr wrap="none" anchor="ctr"/>
          <a:lstStyle/>
          <a:p>
            <a:endParaRPr lang="en-US" dirty="0"/>
          </a:p>
        </p:txBody>
      </p:sp>
      <p:sp>
        <p:nvSpPr>
          <p:cNvPr id="19483" name="Rectangle 40"/>
          <p:cNvSpPr>
            <a:spLocks noGrp="1" noChangeArrowheads="1"/>
          </p:cNvSpPr>
          <p:nvPr>
            <p:ph sz="quarter" idx="16"/>
          </p:nvPr>
        </p:nvSpPr>
        <p:spPr>
          <a:xfrm>
            <a:off x="6283442" y="1042101"/>
            <a:ext cx="3959225" cy="5521512"/>
          </a:xfrm>
        </p:spPr>
        <p:txBody>
          <a:bodyPr/>
          <a:lstStyle/>
          <a:p>
            <a:pPr marL="358775" indent="-358775" defTabSz="798513">
              <a:lnSpc>
                <a:spcPct val="100000"/>
              </a:lnSpc>
              <a:spcBef>
                <a:spcPts val="0"/>
              </a:spcBef>
            </a:pPr>
            <a:r>
              <a:rPr lang="en-GB" dirty="0">
                <a:latin typeface="Arial" charset="0"/>
              </a:rPr>
              <a:t>The fourth element of the QFD 2 chart is flowing down the WHAT-HOW MUCHs to give a set of target values for the chosen the design solution</a:t>
            </a:r>
          </a:p>
          <a:p>
            <a:pPr marL="358775" indent="-358775" defTabSz="798513">
              <a:lnSpc>
                <a:spcPct val="100000"/>
              </a:lnSpc>
              <a:spcBef>
                <a:spcPts val="0"/>
              </a:spcBef>
            </a:pPr>
            <a:r>
              <a:rPr lang="en-GB" dirty="0">
                <a:latin typeface="Arial" charset="0"/>
              </a:rPr>
              <a:t>These are design characteristics/ parameters and targets for for the solutions and specify how good they have to be in order to satisfy the customer </a:t>
            </a:r>
          </a:p>
          <a:p>
            <a:pPr marL="358775" indent="-358775" defTabSz="798513">
              <a:lnSpc>
                <a:spcPct val="100000"/>
              </a:lnSpc>
              <a:spcBef>
                <a:spcPts val="0"/>
              </a:spcBef>
            </a:pPr>
            <a:r>
              <a:rPr lang="en-GB" dirty="0">
                <a:latin typeface="Arial" charset="0"/>
              </a:rPr>
              <a:t>If we are dealing with a system then the HOW MUCHs are sub-system specifications</a:t>
            </a:r>
          </a:p>
          <a:p>
            <a:pPr marL="358775" indent="-358775" defTabSz="798513">
              <a:lnSpc>
                <a:spcPct val="100000"/>
              </a:lnSpc>
              <a:spcBef>
                <a:spcPts val="0"/>
              </a:spcBef>
            </a:pPr>
            <a:r>
              <a:rPr lang="en-GB" dirty="0">
                <a:latin typeface="Arial" charset="0"/>
              </a:rPr>
              <a:t>If we are dealing with components or parts then the HOW MUCHs are the part specifications</a:t>
            </a:r>
          </a:p>
          <a:p>
            <a:pPr marL="358775" indent="-358775" defTabSz="798513">
              <a:lnSpc>
                <a:spcPct val="100000"/>
              </a:lnSpc>
              <a:spcBef>
                <a:spcPts val="0"/>
              </a:spcBef>
            </a:pPr>
            <a:r>
              <a:rPr lang="en-GB" dirty="0">
                <a:latin typeface="Arial" charset="0"/>
              </a:rPr>
              <a:t>At higher system levels the HOW MUCHs may be a simple flow-down, but at the lower levels it will be necessary to undertake detailed design work to obtain the desired information to complete the HOW MUCHs</a:t>
            </a:r>
          </a:p>
          <a:p>
            <a:pPr marL="358775" indent="-358775" defTabSz="798513">
              <a:lnSpc>
                <a:spcPct val="80000"/>
              </a:lnSpc>
            </a:pPr>
            <a:endParaRPr lang="en-GB" dirty="0">
              <a:latin typeface="Arial" charset="0"/>
            </a:endParaRPr>
          </a:p>
        </p:txBody>
      </p:sp>
      <p:sp>
        <p:nvSpPr>
          <p:cNvPr id="19459" name="Rectangle 4"/>
          <p:cNvSpPr>
            <a:spLocks noGrp="1" noChangeArrowheads="1"/>
          </p:cNvSpPr>
          <p:nvPr>
            <p:ph type="title"/>
          </p:nvPr>
        </p:nvSpPr>
        <p:spPr>
          <a:xfrm>
            <a:off x="1999942" y="52465"/>
            <a:ext cx="8242725" cy="867930"/>
          </a:xfrm>
        </p:spPr>
        <p:txBody>
          <a:bodyPr/>
          <a:lstStyle/>
          <a:p>
            <a:pPr defTabSz="798513"/>
            <a:r>
              <a:rPr lang="en-GB" sz="2800" dirty="0">
                <a:latin typeface="Arial" charset="0"/>
              </a:rPr>
              <a:t>Step 4: Flow Down Targets and Ceilings</a:t>
            </a:r>
            <a:br>
              <a:rPr lang="en-GB" sz="2800" dirty="0">
                <a:latin typeface="Arial" charset="0"/>
              </a:rPr>
            </a:br>
            <a:r>
              <a:rPr lang="en-GB" sz="2800" dirty="0">
                <a:latin typeface="Arial" charset="0"/>
              </a:rPr>
              <a:t>HOW MUCH is Enough?</a:t>
            </a:r>
          </a:p>
        </p:txBody>
      </p:sp>
      <p:sp>
        <p:nvSpPr>
          <p:cNvPr id="19460" name="Rectangle 5"/>
          <p:cNvSpPr>
            <a:spLocks noChangeArrowheads="1"/>
          </p:cNvSpPr>
          <p:nvPr/>
        </p:nvSpPr>
        <p:spPr bwMode="auto">
          <a:xfrm>
            <a:off x="26816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lIns="95782" tIns="47891" rIns="95782" bIns="47891" anchor="ctr"/>
          <a:lstStyle/>
          <a:p>
            <a:pPr algn="ctr" defTabSz="957263" eaLnBrk="0" hangingPunct="0"/>
            <a:endParaRPr lang="en-US" sz="1500" dirty="0">
              <a:latin typeface="Times New Roman" charset="0"/>
            </a:endParaRPr>
          </a:p>
        </p:txBody>
      </p:sp>
      <p:sp>
        <p:nvSpPr>
          <p:cNvPr id="19461" name="Rectangle 6"/>
          <p:cNvSpPr>
            <a:spLocks noChangeArrowheads="1"/>
          </p:cNvSpPr>
          <p:nvPr/>
        </p:nvSpPr>
        <p:spPr bwMode="auto">
          <a:xfrm>
            <a:off x="29864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2" name="Rectangle 7"/>
          <p:cNvSpPr>
            <a:spLocks noChangeArrowheads="1"/>
          </p:cNvSpPr>
          <p:nvPr/>
        </p:nvSpPr>
        <p:spPr bwMode="auto">
          <a:xfrm>
            <a:off x="32912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3" name="Rectangle 8"/>
          <p:cNvSpPr>
            <a:spLocks noChangeArrowheads="1"/>
          </p:cNvSpPr>
          <p:nvPr/>
        </p:nvSpPr>
        <p:spPr bwMode="auto">
          <a:xfrm>
            <a:off x="35960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4" name="Rectangle 9"/>
          <p:cNvSpPr>
            <a:spLocks noChangeArrowheads="1"/>
          </p:cNvSpPr>
          <p:nvPr/>
        </p:nvSpPr>
        <p:spPr bwMode="auto">
          <a:xfrm>
            <a:off x="39008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5" name="Rectangle 10"/>
          <p:cNvSpPr>
            <a:spLocks noChangeArrowheads="1"/>
          </p:cNvSpPr>
          <p:nvPr/>
        </p:nvSpPr>
        <p:spPr bwMode="auto">
          <a:xfrm>
            <a:off x="45104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6" name="Rectangle 11"/>
          <p:cNvSpPr>
            <a:spLocks noChangeArrowheads="1"/>
          </p:cNvSpPr>
          <p:nvPr/>
        </p:nvSpPr>
        <p:spPr bwMode="auto">
          <a:xfrm>
            <a:off x="42056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7" name="Text Box 12"/>
          <p:cNvSpPr txBox="1">
            <a:spLocks noChangeArrowheads="1"/>
          </p:cNvSpPr>
          <p:nvPr/>
        </p:nvSpPr>
        <p:spPr bwMode="auto">
          <a:xfrm>
            <a:off x="1743808" y="2449552"/>
            <a:ext cx="981098" cy="419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WHAT</a:t>
            </a:r>
          </a:p>
        </p:txBody>
      </p:sp>
      <p:sp>
        <p:nvSpPr>
          <p:cNvPr id="19468" name="Text Box 13"/>
          <p:cNvSpPr txBox="1">
            <a:spLocks noChangeArrowheads="1"/>
          </p:cNvSpPr>
          <p:nvPr/>
        </p:nvSpPr>
        <p:spPr bwMode="auto">
          <a:xfrm>
            <a:off x="3427535" y="1535117"/>
            <a:ext cx="873108" cy="419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HOW</a:t>
            </a:r>
          </a:p>
        </p:txBody>
      </p:sp>
      <p:grpSp>
        <p:nvGrpSpPr>
          <p:cNvPr id="19469" name="Group 14"/>
          <p:cNvGrpSpPr>
            <a:grpSpLocks/>
          </p:cNvGrpSpPr>
          <p:nvPr/>
        </p:nvGrpSpPr>
        <p:grpSpPr bwMode="auto">
          <a:xfrm>
            <a:off x="1737948" y="2895600"/>
            <a:ext cx="4177812" cy="1828800"/>
            <a:chOff x="526" y="1824"/>
            <a:chExt cx="2600" cy="1152"/>
          </a:xfrm>
        </p:grpSpPr>
        <p:sp>
          <p:nvSpPr>
            <p:cNvPr id="19492" name="Rectangle 15"/>
            <p:cNvSpPr>
              <a:spLocks noChangeArrowheads="1"/>
            </p:cNvSpPr>
            <p:nvPr/>
          </p:nvSpPr>
          <p:spPr bwMode="auto">
            <a:xfrm rot="-5400000">
              <a:off x="1730" y="620"/>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3" name="Rectangle 16"/>
            <p:cNvSpPr>
              <a:spLocks noChangeArrowheads="1"/>
            </p:cNvSpPr>
            <p:nvPr/>
          </p:nvSpPr>
          <p:spPr bwMode="auto">
            <a:xfrm rot="-5400000">
              <a:off x="1730" y="812"/>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lIns="95782" tIns="47891" rIns="95782" bIns="47891" anchor="ctr"/>
            <a:lstStyle/>
            <a:p>
              <a:pPr algn="ctr" defTabSz="957263" eaLnBrk="0" hangingPunct="0"/>
              <a:endParaRPr lang="en-US" sz="2100" dirty="0">
                <a:latin typeface="Times New Roman" charset="0"/>
              </a:endParaRPr>
            </a:p>
          </p:txBody>
        </p:sp>
        <p:sp>
          <p:nvSpPr>
            <p:cNvPr id="19494" name="Rectangle 17"/>
            <p:cNvSpPr>
              <a:spLocks noChangeArrowheads="1"/>
            </p:cNvSpPr>
            <p:nvPr/>
          </p:nvSpPr>
          <p:spPr bwMode="auto">
            <a:xfrm rot="-5400000">
              <a:off x="1730" y="1004"/>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5" name="Rectangle 18"/>
            <p:cNvSpPr>
              <a:spLocks noChangeArrowheads="1"/>
            </p:cNvSpPr>
            <p:nvPr/>
          </p:nvSpPr>
          <p:spPr bwMode="auto">
            <a:xfrm rot="-5400000">
              <a:off x="1730" y="1196"/>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6" name="Rectangle 19"/>
            <p:cNvSpPr>
              <a:spLocks noChangeArrowheads="1"/>
            </p:cNvSpPr>
            <p:nvPr/>
          </p:nvSpPr>
          <p:spPr bwMode="auto">
            <a:xfrm rot="-5400000">
              <a:off x="1730" y="1580"/>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7" name="Rectangle 20"/>
            <p:cNvSpPr>
              <a:spLocks noChangeArrowheads="1"/>
            </p:cNvSpPr>
            <p:nvPr/>
          </p:nvSpPr>
          <p:spPr bwMode="auto">
            <a:xfrm rot="-5400000">
              <a:off x="1730" y="1388"/>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19470" name="Group 21"/>
          <p:cNvGrpSpPr>
            <a:grpSpLocks/>
          </p:cNvGrpSpPr>
          <p:nvPr/>
        </p:nvGrpSpPr>
        <p:grpSpPr bwMode="auto">
          <a:xfrm>
            <a:off x="2757854" y="2971800"/>
            <a:ext cx="152400" cy="152400"/>
            <a:chOff x="3648" y="2400"/>
            <a:chExt cx="96" cy="96"/>
          </a:xfrm>
        </p:grpSpPr>
        <p:sp>
          <p:nvSpPr>
            <p:cNvPr id="19490"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1"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19471" name="Group 24"/>
          <p:cNvGrpSpPr>
            <a:grpSpLocks/>
          </p:cNvGrpSpPr>
          <p:nvPr/>
        </p:nvGrpSpPr>
        <p:grpSpPr bwMode="auto">
          <a:xfrm>
            <a:off x="3672254" y="4191000"/>
            <a:ext cx="152400" cy="152400"/>
            <a:chOff x="3648" y="2400"/>
            <a:chExt cx="96" cy="96"/>
          </a:xfrm>
        </p:grpSpPr>
        <p:sp>
          <p:nvSpPr>
            <p:cNvPr id="19488"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9"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19472" name="Group 27"/>
          <p:cNvGrpSpPr>
            <a:grpSpLocks/>
          </p:cNvGrpSpPr>
          <p:nvPr/>
        </p:nvGrpSpPr>
        <p:grpSpPr bwMode="auto">
          <a:xfrm>
            <a:off x="3062654" y="3276600"/>
            <a:ext cx="152400" cy="152400"/>
            <a:chOff x="3648" y="2400"/>
            <a:chExt cx="96" cy="96"/>
          </a:xfrm>
        </p:grpSpPr>
        <p:sp>
          <p:nvSpPr>
            <p:cNvPr id="19486"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7"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19473" name="Oval 30"/>
          <p:cNvSpPr>
            <a:spLocks noChangeArrowheads="1"/>
          </p:cNvSpPr>
          <p:nvPr/>
        </p:nvSpPr>
        <p:spPr bwMode="auto">
          <a:xfrm>
            <a:off x="2757854" y="35814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4" name="Oval 31"/>
          <p:cNvSpPr>
            <a:spLocks noChangeArrowheads="1"/>
          </p:cNvSpPr>
          <p:nvPr/>
        </p:nvSpPr>
        <p:spPr bwMode="auto">
          <a:xfrm>
            <a:off x="3672254" y="29718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5" name="Oval 32"/>
          <p:cNvSpPr>
            <a:spLocks noChangeArrowheads="1"/>
          </p:cNvSpPr>
          <p:nvPr/>
        </p:nvSpPr>
        <p:spPr bwMode="auto">
          <a:xfrm>
            <a:off x="2757854" y="41910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6" name="Oval 33"/>
          <p:cNvSpPr>
            <a:spLocks noChangeArrowheads="1"/>
          </p:cNvSpPr>
          <p:nvPr/>
        </p:nvSpPr>
        <p:spPr bwMode="auto">
          <a:xfrm>
            <a:off x="3062654" y="38862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7" name="AutoShape 34"/>
          <p:cNvSpPr>
            <a:spLocks noChangeArrowheads="1"/>
          </p:cNvSpPr>
          <p:nvPr/>
        </p:nvSpPr>
        <p:spPr bwMode="auto">
          <a:xfrm>
            <a:off x="3062654" y="4495800"/>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8" name="AutoShape 35"/>
          <p:cNvSpPr>
            <a:spLocks noChangeArrowheads="1"/>
          </p:cNvSpPr>
          <p:nvPr/>
        </p:nvSpPr>
        <p:spPr bwMode="auto">
          <a:xfrm>
            <a:off x="4281854" y="4191000"/>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9" name="AutoShape 36"/>
          <p:cNvSpPr>
            <a:spLocks noChangeArrowheads="1"/>
          </p:cNvSpPr>
          <p:nvPr/>
        </p:nvSpPr>
        <p:spPr bwMode="auto">
          <a:xfrm>
            <a:off x="4586654" y="2971800"/>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0" name="AutoShape 37"/>
          <p:cNvSpPr>
            <a:spLocks noChangeArrowheads="1"/>
          </p:cNvSpPr>
          <p:nvPr/>
        </p:nvSpPr>
        <p:spPr bwMode="auto">
          <a:xfrm>
            <a:off x="2757854" y="3276600"/>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1" name="Oval 38"/>
          <p:cNvSpPr>
            <a:spLocks noChangeArrowheads="1"/>
          </p:cNvSpPr>
          <p:nvPr/>
        </p:nvSpPr>
        <p:spPr bwMode="auto">
          <a:xfrm>
            <a:off x="4281854" y="35814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2" name="Text Box 39"/>
          <p:cNvSpPr txBox="1">
            <a:spLocks noChangeArrowheads="1"/>
          </p:cNvSpPr>
          <p:nvPr/>
        </p:nvSpPr>
        <p:spPr bwMode="auto">
          <a:xfrm>
            <a:off x="2928096" y="5176940"/>
            <a:ext cx="1734177" cy="419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HOW MUCH</a:t>
            </a:r>
          </a:p>
        </p:txBody>
      </p:sp>
      <p:sp>
        <p:nvSpPr>
          <p:cNvPr id="19484" name="AutoShape 41"/>
          <p:cNvSpPr>
            <a:spLocks noChangeArrowheads="1"/>
          </p:cNvSpPr>
          <p:nvPr/>
        </p:nvSpPr>
        <p:spPr bwMode="auto">
          <a:xfrm rot="16074906" flipH="1">
            <a:off x="3247435" y="3484075"/>
            <a:ext cx="1654175" cy="1645626"/>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accent6"/>
          </a:lnRef>
          <a:fillRef idx="3">
            <a:schemeClr val="accent6"/>
          </a:fillRef>
          <a:effectRef idx="3">
            <a:schemeClr val="accent6"/>
          </a:effectRef>
          <a:fontRef idx="minor">
            <a:schemeClr val="lt1"/>
          </a:fontRef>
        </p:style>
        <p:txBody>
          <a:bodyPr wrap="none" anchor="ctr"/>
          <a:lstStyle/>
          <a:p>
            <a:endParaRPr lang="en-US" dirty="0"/>
          </a:p>
        </p:txBody>
      </p:sp>
      <p:sp>
        <p:nvSpPr>
          <p:cNvPr id="19485" name="Text Box 42"/>
          <p:cNvSpPr txBox="1">
            <a:spLocks noChangeArrowheads="1"/>
          </p:cNvSpPr>
          <p:nvPr/>
        </p:nvSpPr>
        <p:spPr bwMode="auto">
          <a:xfrm rot="-5400000">
            <a:off x="4474259" y="3431333"/>
            <a:ext cx="1734177" cy="7430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100" b="1" dirty="0">
                <a:solidFill>
                  <a:srgbClr val="990000"/>
                </a:solidFill>
              </a:rPr>
              <a:t>WHAT </a:t>
            </a:r>
          </a:p>
          <a:p>
            <a:pPr algn="ctr"/>
            <a:r>
              <a:rPr lang="en-GB" sz="2100" b="1" dirty="0">
                <a:solidFill>
                  <a:srgbClr val="990000"/>
                </a:solidFill>
              </a:rPr>
              <a:t>HOW MUCH</a:t>
            </a:r>
          </a:p>
        </p:txBody>
      </p:sp>
    </p:spTree>
    <p:extLst>
      <p:ext uri="{BB962C8B-B14F-4D97-AF65-F5344CB8AC3E}">
        <p14:creationId xmlns:p14="http://schemas.microsoft.com/office/powerpoint/2010/main" val="159488678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BD93D8-1B92-7D48-BB88-3A18E6C3CA86}"/>
              </a:ext>
            </a:extLst>
          </p:cNvPr>
          <p:cNvPicPr>
            <a:picLocks noChangeAspect="1"/>
          </p:cNvPicPr>
          <p:nvPr/>
        </p:nvPicPr>
        <p:blipFill>
          <a:blip r:embed="rId3"/>
          <a:stretch>
            <a:fillRect/>
          </a:stretch>
        </p:blipFill>
        <p:spPr>
          <a:xfrm>
            <a:off x="2013066" y="2238556"/>
            <a:ext cx="3533240" cy="3353431"/>
          </a:xfrm>
          <a:prstGeom prst="rect">
            <a:avLst/>
          </a:prstGeom>
        </p:spPr>
      </p:pic>
      <p:sp>
        <p:nvSpPr>
          <p:cNvPr id="21505" name="Rectangle 2"/>
          <p:cNvSpPr>
            <a:spLocks noGrp="1" noChangeArrowheads="1"/>
          </p:cNvSpPr>
          <p:nvPr>
            <p:ph type="title"/>
          </p:nvPr>
        </p:nvSpPr>
        <p:spPr>
          <a:xfrm>
            <a:off x="534836" y="267428"/>
            <a:ext cx="6489700" cy="420646"/>
          </a:xfrm>
        </p:spPr>
        <p:txBody>
          <a:bodyPr/>
          <a:lstStyle/>
          <a:p>
            <a:pPr defTabSz="762000"/>
            <a:r>
              <a:rPr lang="en-GB" dirty="0">
                <a:latin typeface="Arial" charset="0"/>
              </a:rPr>
              <a:t>Flowing Requirements Down</a:t>
            </a:r>
          </a:p>
        </p:txBody>
      </p:sp>
      <p:sp>
        <p:nvSpPr>
          <p:cNvPr id="3" name="Slide Number Placeholder 2"/>
          <p:cNvSpPr>
            <a:spLocks noGrp="1"/>
          </p:cNvSpPr>
          <p:nvPr>
            <p:ph type="sldNum" sz="quarter" idx="4"/>
          </p:nvPr>
        </p:nvSpPr>
        <p:spPr/>
        <p:txBody>
          <a:bodyPr/>
          <a:lstStyle/>
          <a:p>
            <a:fld id="{714C567D-0E37-3E41-B6D4-8C0AC45026B9}" type="slidenum">
              <a:rPr lang="en-US" smtClean="0"/>
              <a:pPr/>
              <a:t>65</a:t>
            </a:fld>
            <a:endParaRPr lang="en-US"/>
          </a:p>
        </p:txBody>
      </p:sp>
      <p:sp>
        <p:nvSpPr>
          <p:cNvPr id="18469" name="AutoShape 52"/>
          <p:cNvSpPr>
            <a:spLocks noChangeArrowheads="1"/>
          </p:cNvSpPr>
          <p:nvPr/>
        </p:nvSpPr>
        <p:spPr bwMode="gray">
          <a:xfrm>
            <a:off x="4263365" y="1204901"/>
            <a:ext cx="2619911" cy="1508757"/>
          </a:xfrm>
          <a:prstGeom prst="wedgeRoundRectCallout">
            <a:avLst>
              <a:gd name="adj1" fmla="val -51976"/>
              <a:gd name="adj2" fmla="val 12448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00" dirty="0">
                <a:solidFill>
                  <a:srgbClr val="FFFFFF"/>
                </a:solidFill>
              </a:rPr>
              <a:t>The relationships indicate that a particular design requirement target value needs to be appropriately “flowed-down” to define the solution requirement target values</a:t>
            </a:r>
          </a:p>
        </p:txBody>
      </p:sp>
      <p:sp>
        <p:nvSpPr>
          <p:cNvPr id="18471" name="AutoShape 54"/>
          <p:cNvSpPr>
            <a:spLocks noChangeArrowheads="1"/>
          </p:cNvSpPr>
          <p:nvPr/>
        </p:nvSpPr>
        <p:spPr bwMode="gray">
          <a:xfrm>
            <a:off x="4810624" y="5265259"/>
            <a:ext cx="3249611" cy="1529424"/>
          </a:xfrm>
          <a:prstGeom prst="wedgeRoundRectCallout">
            <a:avLst>
              <a:gd name="adj1" fmla="val -78598"/>
              <a:gd name="adj2" fmla="val -5939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a Subsystem Requirements</a:t>
            </a:r>
          </a:p>
        </p:txBody>
      </p:sp>
      <p:pic>
        <p:nvPicPr>
          <p:cNvPr id="56" name="Picture 55">
            <a:extLst>
              <a:ext uri="{FF2B5EF4-FFF2-40B4-BE49-F238E27FC236}">
                <a16:creationId xmlns:a16="http://schemas.microsoft.com/office/drawing/2014/main" id="{DBA8BF70-325B-5943-847A-2F7048D4F4A7}"/>
              </a:ext>
            </a:extLst>
          </p:cNvPr>
          <p:cNvPicPr>
            <a:picLocks noChangeAspect="1"/>
          </p:cNvPicPr>
          <p:nvPr/>
        </p:nvPicPr>
        <p:blipFill>
          <a:blip r:embed="rId4"/>
          <a:stretch>
            <a:fillRect/>
          </a:stretch>
        </p:blipFill>
        <p:spPr>
          <a:xfrm>
            <a:off x="6959030" y="1475433"/>
            <a:ext cx="3610214" cy="3789826"/>
          </a:xfrm>
          <a:prstGeom prst="rect">
            <a:avLst/>
          </a:prstGeom>
        </p:spPr>
      </p:pic>
      <p:sp>
        <p:nvSpPr>
          <p:cNvPr id="57" name="AutoShape 54">
            <a:extLst>
              <a:ext uri="{FF2B5EF4-FFF2-40B4-BE49-F238E27FC236}">
                <a16:creationId xmlns:a16="http://schemas.microsoft.com/office/drawing/2014/main" id="{AC9092DA-13A6-9F4B-BFF3-EA3568765F1B}"/>
              </a:ext>
            </a:extLst>
          </p:cNvPr>
          <p:cNvSpPr>
            <a:spLocks noChangeArrowheads="1"/>
          </p:cNvSpPr>
          <p:nvPr/>
        </p:nvSpPr>
        <p:spPr bwMode="gray">
          <a:xfrm>
            <a:off x="4810623" y="5265259"/>
            <a:ext cx="3249611" cy="1529424"/>
          </a:xfrm>
          <a:prstGeom prst="wedgeRoundRectCallout">
            <a:avLst>
              <a:gd name="adj1" fmla="val 70948"/>
              <a:gd name="adj2" fmla="val -63429"/>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Subsystem Requirements</a:t>
            </a:r>
          </a:p>
        </p:txBody>
      </p:sp>
    </p:spTree>
    <p:extLst>
      <p:ext uri="{BB962C8B-B14F-4D97-AF65-F5344CB8AC3E}">
        <p14:creationId xmlns:p14="http://schemas.microsoft.com/office/powerpoint/2010/main" val="2966869349"/>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ChangeArrowheads="1"/>
          </p:cNvSpPr>
          <p:nvPr>
            <p:ph type="title"/>
          </p:nvPr>
        </p:nvSpPr>
        <p:spPr>
          <a:xfrm>
            <a:off x="384005" y="263540"/>
            <a:ext cx="6489700" cy="386159"/>
          </a:xfrm>
        </p:spPr>
        <p:txBody>
          <a:bodyPr/>
          <a:lstStyle/>
          <a:p>
            <a:pPr eaLnBrk="1" hangingPunct="1"/>
            <a:r>
              <a:rPr lang="en-US" dirty="0">
                <a:latin typeface="Arial" charset="0"/>
              </a:rPr>
              <a:t>Tracer Example</a:t>
            </a:r>
          </a:p>
        </p:txBody>
      </p:sp>
      <p:sp>
        <p:nvSpPr>
          <p:cNvPr id="11274" name="Slide Number Placeholder 9"/>
          <p:cNvSpPr>
            <a:spLocks noGrp="1"/>
          </p:cNvSpPr>
          <p:nvPr>
            <p:ph type="sldNum" sz="quarter" idx="4"/>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5798A7D-24C4-484C-BEF4-841D1584FBDC}" type="slidenum">
              <a:rPr lang="en-US"/>
              <a:pPr eaLnBrk="1" hangingPunct="1"/>
              <a:t>66</a:t>
            </a:fld>
            <a:endParaRPr lang="en-US"/>
          </a:p>
        </p:txBody>
      </p:sp>
      <p:graphicFrame>
        <p:nvGraphicFramePr>
          <p:cNvPr id="11266" name="Object 9"/>
          <p:cNvGraphicFramePr>
            <a:graphicFrameLocks noGrp="1" noChangeAspect="1"/>
          </p:cNvGraphicFramePr>
          <p:nvPr>
            <p:ph idx="4294967295"/>
          </p:nvPr>
        </p:nvGraphicFramePr>
        <p:xfrm>
          <a:off x="4176714" y="971550"/>
          <a:ext cx="6491287" cy="5797550"/>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11266" name="Object 9"/>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4176714" y="971550"/>
                        <a:ext cx="6491287" cy="5797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1268" name="Text Box 7"/>
          <p:cNvSpPr txBox="1">
            <a:spLocks noChangeArrowheads="1"/>
          </p:cNvSpPr>
          <p:nvPr/>
        </p:nvSpPr>
        <p:spPr bwMode="auto">
          <a:xfrm>
            <a:off x="9144001" y="31122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a:solidFill>
                  <a:schemeClr val="accent2"/>
                </a:solidFill>
              </a:rPr>
              <a:t>QFD 2</a:t>
            </a:r>
            <a:endParaRPr lang="en-US" sz="2400" b="1">
              <a:solidFill>
                <a:schemeClr val="accent2"/>
              </a:solidFill>
            </a:endParaRPr>
          </a:p>
        </p:txBody>
      </p:sp>
      <p:sp>
        <p:nvSpPr>
          <p:cNvPr id="11269" name="AutoShape 11"/>
          <p:cNvSpPr>
            <a:spLocks noChangeArrowheads="1"/>
          </p:cNvSpPr>
          <p:nvPr/>
        </p:nvSpPr>
        <p:spPr bwMode="auto">
          <a:xfrm>
            <a:off x="1790704" y="5460858"/>
            <a:ext cx="1587500" cy="672815"/>
          </a:xfrm>
          <a:prstGeom prst="wedgeRoundRectCallout">
            <a:avLst>
              <a:gd name="adj1" fmla="val 210602"/>
              <a:gd name="adj2" fmla="val 2753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Tracer Specification</a:t>
            </a:r>
            <a:endParaRPr lang="en-US" sz="1600">
              <a:solidFill>
                <a:schemeClr val="bg1"/>
              </a:solidFill>
            </a:endParaRPr>
          </a:p>
        </p:txBody>
      </p:sp>
      <p:sp>
        <p:nvSpPr>
          <p:cNvPr id="11270" name="AutoShape 12"/>
          <p:cNvSpPr>
            <a:spLocks noChangeArrowheads="1"/>
          </p:cNvSpPr>
          <p:nvPr/>
        </p:nvSpPr>
        <p:spPr bwMode="auto">
          <a:xfrm>
            <a:off x="1714500" y="6235700"/>
            <a:ext cx="2171700" cy="622300"/>
          </a:xfrm>
          <a:prstGeom prst="wedgeRoundRectCallout">
            <a:avLst>
              <a:gd name="adj1" fmla="val 136403"/>
              <a:gd name="adj2" fmla="val 841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a:solidFill>
                  <a:schemeClr val="bg1"/>
                </a:solidFill>
              </a:rPr>
              <a:t>Importance of solutions</a:t>
            </a:r>
            <a:endParaRPr lang="en-US" sz="1600">
              <a:solidFill>
                <a:schemeClr val="bg1"/>
              </a:solidFill>
            </a:endParaRPr>
          </a:p>
        </p:txBody>
      </p:sp>
      <p:sp>
        <p:nvSpPr>
          <p:cNvPr id="11271" name="AutoShape 13"/>
          <p:cNvSpPr>
            <a:spLocks noChangeArrowheads="1"/>
          </p:cNvSpPr>
          <p:nvPr/>
        </p:nvSpPr>
        <p:spPr bwMode="auto">
          <a:xfrm>
            <a:off x="1638300" y="3509267"/>
            <a:ext cx="1790700" cy="1676400"/>
          </a:xfrm>
          <a:prstGeom prst="wedgeRoundRectCallout">
            <a:avLst>
              <a:gd name="adj1" fmla="val 188597"/>
              <a:gd name="adj2" fmla="val -2790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Relationships</a:t>
            </a:r>
          </a:p>
          <a:p>
            <a:pPr algn="ctr"/>
            <a:r>
              <a:rPr lang="en-GB" sz="1600">
                <a:solidFill>
                  <a:schemeClr val="bg1"/>
                </a:solidFill>
              </a:rPr>
              <a:t>Will the Solutions</a:t>
            </a:r>
          </a:p>
          <a:p>
            <a:pPr algn="ctr"/>
            <a:r>
              <a:rPr lang="en-GB" sz="1600">
                <a:solidFill>
                  <a:schemeClr val="bg1"/>
                </a:solidFill>
              </a:rPr>
              <a:t>deliver the functional requirements?</a:t>
            </a:r>
            <a:endParaRPr lang="en-US" sz="1600">
              <a:solidFill>
                <a:schemeClr val="bg1"/>
              </a:solidFill>
            </a:endParaRPr>
          </a:p>
        </p:txBody>
      </p:sp>
      <p:sp>
        <p:nvSpPr>
          <p:cNvPr id="11272" name="AutoShape 14"/>
          <p:cNvSpPr>
            <a:spLocks noChangeArrowheads="1"/>
          </p:cNvSpPr>
          <p:nvPr/>
        </p:nvSpPr>
        <p:spPr bwMode="auto">
          <a:xfrm>
            <a:off x="1714500" y="2178978"/>
            <a:ext cx="1587500" cy="889000"/>
          </a:xfrm>
          <a:prstGeom prst="wedgeRoundRectCallout">
            <a:avLst>
              <a:gd name="adj1" fmla="val 85000"/>
              <a:gd name="adj2" fmla="val 908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Functional Requirements</a:t>
            </a:r>
          </a:p>
          <a:p>
            <a:pPr algn="ctr"/>
            <a:r>
              <a:rPr lang="en-GB" sz="1600">
                <a:solidFill>
                  <a:schemeClr val="bg1"/>
                </a:solidFill>
              </a:rPr>
              <a:t>from QFD 1</a:t>
            </a:r>
            <a:endParaRPr lang="en-US" sz="1600">
              <a:solidFill>
                <a:schemeClr val="bg1"/>
              </a:solidFill>
            </a:endParaRPr>
          </a:p>
        </p:txBody>
      </p:sp>
      <p:sp>
        <p:nvSpPr>
          <p:cNvPr id="11273" name="AutoShape 15"/>
          <p:cNvSpPr>
            <a:spLocks noChangeArrowheads="1"/>
          </p:cNvSpPr>
          <p:nvPr/>
        </p:nvSpPr>
        <p:spPr bwMode="auto">
          <a:xfrm>
            <a:off x="1638300" y="1090988"/>
            <a:ext cx="1955800" cy="812800"/>
          </a:xfrm>
          <a:prstGeom prst="wedgeRoundRectCallout">
            <a:avLst>
              <a:gd name="adj1" fmla="val 154296"/>
              <a:gd name="adj2" fmla="val -93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a:t>
            </a:r>
          </a:p>
          <a:p>
            <a:pPr algn="ctr"/>
            <a:r>
              <a:rPr lang="en-GB" sz="1600" dirty="0">
                <a:solidFill>
                  <a:schemeClr val="bg1"/>
                </a:solidFill>
              </a:rPr>
              <a:t>Solution from Function Means</a:t>
            </a:r>
            <a:endParaRPr lang="en-US" sz="1600" dirty="0">
              <a:solidFill>
                <a:schemeClr val="bg1"/>
              </a:solidFill>
            </a:endParaRPr>
          </a:p>
        </p:txBody>
      </p:sp>
    </p:spTree>
    <p:extLst>
      <p:ext uri="{BB962C8B-B14F-4D97-AF65-F5344CB8AC3E}">
        <p14:creationId xmlns:p14="http://schemas.microsoft.com/office/powerpoint/2010/main" val="1573020110"/>
      </p:ext>
    </p:extLst>
  </p:cSld>
  <p:clrMapOvr>
    <a:masterClrMapping/>
  </p:clrMapOvr>
  <p:transition>
    <p:wipe dir="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A7CB4-2689-7F4A-B588-2E5EFEA81830}"/>
              </a:ext>
            </a:extLst>
          </p:cNvPr>
          <p:cNvSpPr>
            <a:spLocks noGrp="1"/>
          </p:cNvSpPr>
          <p:nvPr>
            <p:ph type="title"/>
          </p:nvPr>
        </p:nvSpPr>
        <p:spPr>
          <a:xfrm>
            <a:off x="1665767" y="606175"/>
            <a:ext cx="6489700" cy="429683"/>
          </a:xfrm>
        </p:spPr>
        <p:txBody>
          <a:bodyPr/>
          <a:lstStyle/>
          <a:p>
            <a:r>
              <a:rPr lang="en-US" dirty="0"/>
              <a:t>HESH QFD2</a:t>
            </a:r>
          </a:p>
        </p:txBody>
      </p:sp>
      <p:sp>
        <p:nvSpPr>
          <p:cNvPr id="3" name="Slide Number Placeholder 2">
            <a:extLst>
              <a:ext uri="{FF2B5EF4-FFF2-40B4-BE49-F238E27FC236}">
                <a16:creationId xmlns:a16="http://schemas.microsoft.com/office/drawing/2014/main" id="{9C6B84AF-FF88-B547-8BE3-CC48E87304DF}"/>
              </a:ext>
            </a:extLst>
          </p:cNvPr>
          <p:cNvSpPr>
            <a:spLocks noGrp="1"/>
          </p:cNvSpPr>
          <p:nvPr>
            <p:ph type="sldNum" sz="quarter" idx="4"/>
          </p:nvPr>
        </p:nvSpPr>
        <p:spPr/>
        <p:txBody>
          <a:bodyPr/>
          <a:lstStyle/>
          <a:p>
            <a:fld id="{C22618A1-DFED-413B-BF04-637AA2483EFF}" type="slidenum">
              <a:rPr lang="en-GB" smtClean="0"/>
              <a:pPr/>
              <a:t>67</a:t>
            </a:fld>
            <a:endParaRPr lang="en-GB" dirty="0"/>
          </a:p>
        </p:txBody>
      </p:sp>
      <p:pic>
        <p:nvPicPr>
          <p:cNvPr id="6" name="Picture 5">
            <a:extLst>
              <a:ext uri="{FF2B5EF4-FFF2-40B4-BE49-F238E27FC236}">
                <a16:creationId xmlns:a16="http://schemas.microsoft.com/office/drawing/2014/main" id="{7E3184A8-EE4F-174B-8DF3-2A9BA07B87C0}"/>
              </a:ext>
            </a:extLst>
          </p:cNvPr>
          <p:cNvPicPr>
            <a:picLocks noChangeAspect="1"/>
          </p:cNvPicPr>
          <p:nvPr/>
        </p:nvPicPr>
        <p:blipFill>
          <a:blip r:embed="rId2"/>
          <a:stretch>
            <a:fillRect/>
          </a:stretch>
        </p:blipFill>
        <p:spPr>
          <a:xfrm>
            <a:off x="1610943" y="1310028"/>
            <a:ext cx="8835775" cy="4930307"/>
          </a:xfrm>
          <a:prstGeom prst="rect">
            <a:avLst/>
          </a:prstGeom>
        </p:spPr>
      </p:pic>
    </p:spTree>
    <p:extLst>
      <p:ext uri="{BB962C8B-B14F-4D97-AF65-F5344CB8AC3E}">
        <p14:creationId xmlns:p14="http://schemas.microsoft.com/office/powerpoint/2010/main" val="1869872777"/>
      </p:ext>
    </p:extLst>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86D6-D05F-A743-B0C6-B14234F1AE90}"/>
              </a:ext>
            </a:extLst>
          </p:cNvPr>
          <p:cNvSpPr>
            <a:spLocks noGrp="1"/>
          </p:cNvSpPr>
          <p:nvPr>
            <p:ph type="title"/>
          </p:nvPr>
        </p:nvSpPr>
        <p:spPr>
          <a:xfrm>
            <a:off x="1665767" y="557279"/>
            <a:ext cx="6489700" cy="478579"/>
          </a:xfrm>
        </p:spPr>
        <p:txBody>
          <a:bodyPr/>
          <a:lstStyle/>
          <a:p>
            <a:r>
              <a:rPr lang="en-US" dirty="0"/>
              <a:t>Critical Design Features</a:t>
            </a:r>
          </a:p>
        </p:txBody>
      </p:sp>
      <p:sp>
        <p:nvSpPr>
          <p:cNvPr id="3" name="Slide Number Placeholder 2">
            <a:extLst>
              <a:ext uri="{FF2B5EF4-FFF2-40B4-BE49-F238E27FC236}">
                <a16:creationId xmlns:a16="http://schemas.microsoft.com/office/drawing/2014/main" id="{45364996-8F5C-7F47-82D6-E665E1D219F7}"/>
              </a:ext>
            </a:extLst>
          </p:cNvPr>
          <p:cNvSpPr>
            <a:spLocks noGrp="1"/>
          </p:cNvSpPr>
          <p:nvPr>
            <p:ph type="sldNum" sz="quarter" idx="4"/>
          </p:nvPr>
        </p:nvSpPr>
        <p:spPr/>
        <p:txBody>
          <a:bodyPr/>
          <a:lstStyle/>
          <a:p>
            <a:fld id="{C22618A1-DFED-413B-BF04-637AA2483EFF}" type="slidenum">
              <a:rPr lang="en-GB" smtClean="0"/>
              <a:pPr/>
              <a:t>68</a:t>
            </a:fld>
            <a:endParaRPr lang="en-GB" dirty="0"/>
          </a:p>
        </p:txBody>
      </p:sp>
      <p:graphicFrame>
        <p:nvGraphicFramePr>
          <p:cNvPr id="5" name="Chart 4">
            <a:extLst>
              <a:ext uri="{FF2B5EF4-FFF2-40B4-BE49-F238E27FC236}">
                <a16:creationId xmlns:a16="http://schemas.microsoft.com/office/drawing/2014/main" id="{00000000-0008-0000-0C00-000002000000}"/>
              </a:ext>
            </a:extLst>
          </p:cNvPr>
          <p:cNvGraphicFramePr>
            <a:graphicFrameLocks noGrp="1"/>
          </p:cNvGraphicFramePr>
          <p:nvPr>
            <p:extLst>
              <p:ext uri="{D42A27DB-BD31-4B8C-83A1-F6EECF244321}">
                <p14:modId xmlns:p14="http://schemas.microsoft.com/office/powerpoint/2010/main" val="4236440131"/>
              </p:ext>
            </p:extLst>
          </p:nvPr>
        </p:nvGraphicFramePr>
        <p:xfrm>
          <a:off x="115923" y="1500198"/>
          <a:ext cx="9126224" cy="5032359"/>
        </p:xfrm>
        <a:graphic>
          <a:graphicData uri="http://schemas.openxmlformats.org/drawingml/2006/chart">
            <c:chart xmlns:c="http://schemas.openxmlformats.org/drawingml/2006/chart" xmlns:r="http://schemas.openxmlformats.org/officeDocument/2006/relationships" r:id="rId2"/>
          </a:graphicData>
        </a:graphic>
      </p:graphicFrame>
      <p:sp>
        <p:nvSpPr>
          <p:cNvPr id="4" name="Rounded Rectangular Callout 3">
            <a:extLst>
              <a:ext uri="{FF2B5EF4-FFF2-40B4-BE49-F238E27FC236}">
                <a16:creationId xmlns:a16="http://schemas.microsoft.com/office/drawing/2014/main" id="{2E56960C-8276-7E45-9EFD-D1F1A06163A5}"/>
              </a:ext>
            </a:extLst>
          </p:cNvPr>
          <p:cNvSpPr/>
          <p:nvPr/>
        </p:nvSpPr>
        <p:spPr>
          <a:xfrm>
            <a:off x="9891849" y="147143"/>
            <a:ext cx="1668976" cy="1777429"/>
          </a:xfrm>
          <a:prstGeom prst="wedgeRoundRectCallout">
            <a:avLst>
              <a:gd name="adj1" fmla="val -123154"/>
              <a:gd name="adj2" fmla="val 5475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The QFD 2 can inform the critical design features </a:t>
            </a:r>
          </a:p>
        </p:txBody>
      </p:sp>
    </p:spTree>
    <p:extLst>
      <p:ext uri="{BB962C8B-B14F-4D97-AF65-F5344CB8AC3E}">
        <p14:creationId xmlns:p14="http://schemas.microsoft.com/office/powerpoint/2010/main" val="1731725177"/>
      </p:ext>
    </p:extLst>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767" y="626724"/>
            <a:ext cx="6489700" cy="409134"/>
          </a:xfrm>
        </p:spPr>
        <p:txBody>
          <a:bodyPr/>
          <a:lstStyle/>
          <a:p>
            <a:r>
              <a:rPr lang="en-US" dirty="0"/>
              <a:t>Sub-System Requirements</a:t>
            </a:r>
          </a:p>
        </p:txBody>
      </p:sp>
      <p:sp>
        <p:nvSpPr>
          <p:cNvPr id="3" name="Slide Number Placeholder 2"/>
          <p:cNvSpPr>
            <a:spLocks noGrp="1"/>
          </p:cNvSpPr>
          <p:nvPr>
            <p:ph type="sldNum" sz="quarter" idx="4"/>
          </p:nvPr>
        </p:nvSpPr>
        <p:spPr/>
        <p:txBody>
          <a:bodyPr/>
          <a:lstStyle/>
          <a:p>
            <a:fld id="{714C567D-0E37-3E41-B6D4-8C0AC45026B9}" type="slidenum">
              <a:rPr lang="en-US" smtClean="0"/>
              <a:pPr/>
              <a:t>69</a:t>
            </a:fld>
            <a:endParaRPr lang="en-US" dirty="0"/>
          </a:p>
        </p:txBody>
      </p:sp>
      <p:pic>
        <p:nvPicPr>
          <p:cNvPr id="22" name="Picture 21"/>
          <p:cNvPicPr>
            <a:picLocks noChangeAspect="1"/>
          </p:cNvPicPr>
          <p:nvPr/>
        </p:nvPicPr>
        <p:blipFill>
          <a:blip r:embed="rId2"/>
          <a:stretch>
            <a:fillRect/>
          </a:stretch>
        </p:blipFill>
        <p:spPr>
          <a:xfrm>
            <a:off x="1735815" y="2048262"/>
            <a:ext cx="8788167" cy="4809739"/>
          </a:xfrm>
          <a:prstGeom prst="rect">
            <a:avLst/>
          </a:prstGeom>
        </p:spPr>
      </p:pic>
      <p:sp>
        <p:nvSpPr>
          <p:cNvPr id="6" name="Rectangle 5"/>
          <p:cNvSpPr/>
          <p:nvPr/>
        </p:nvSpPr>
        <p:spPr>
          <a:xfrm>
            <a:off x="2039009" y="1144070"/>
            <a:ext cx="8277855" cy="70788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US" sz="2000" dirty="0"/>
              <a:t>QFD 2 can help us develop Sub-System requirements - in fact the Sub-System requirements SHOULD be ready and waiting</a:t>
            </a:r>
          </a:p>
        </p:txBody>
      </p:sp>
    </p:spTree>
    <p:extLst>
      <p:ext uri="{BB962C8B-B14F-4D97-AF65-F5344CB8AC3E}">
        <p14:creationId xmlns:p14="http://schemas.microsoft.com/office/powerpoint/2010/main" val="1869089515"/>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sz="quarter" idx="16"/>
          </p:nvPr>
        </p:nvSpPr>
        <p:spPr>
          <a:xfrm>
            <a:off x="2017777" y="1194455"/>
            <a:ext cx="2876148" cy="5139869"/>
          </a:xfrm>
        </p:spPr>
        <p:txBody>
          <a:bodyPr/>
          <a:lstStyle/>
          <a:p>
            <a:pPr marL="0" indent="0">
              <a:buNone/>
            </a:pPr>
            <a:r>
              <a:rPr lang="en-GB" sz="2400" b="1" dirty="0">
                <a:latin typeface="Arial" charset="0"/>
              </a:rPr>
              <a:t>Pros</a:t>
            </a:r>
          </a:p>
          <a:p>
            <a:pPr>
              <a:lnSpc>
                <a:spcPct val="100000"/>
              </a:lnSpc>
              <a:spcBef>
                <a:spcPts val="0"/>
              </a:spcBef>
            </a:pPr>
            <a:r>
              <a:rPr lang="en-GB" dirty="0">
                <a:latin typeface="Arial" charset="0"/>
              </a:rPr>
              <a:t>Validates that system concept solutions are compliant with the System Design Requirements</a:t>
            </a:r>
          </a:p>
          <a:p>
            <a:pPr>
              <a:lnSpc>
                <a:spcPct val="100000"/>
              </a:lnSpc>
              <a:spcBef>
                <a:spcPts val="0"/>
              </a:spcBef>
            </a:pPr>
            <a:r>
              <a:rPr lang="en-GB" dirty="0">
                <a:latin typeface="Arial" charset="0"/>
              </a:rPr>
              <a:t>Identifies potential system interactions that could result in undesirable emergent behaviour or integration issue</a:t>
            </a:r>
          </a:p>
          <a:p>
            <a:pPr>
              <a:lnSpc>
                <a:spcPct val="100000"/>
              </a:lnSpc>
              <a:spcBef>
                <a:spcPts val="0"/>
              </a:spcBef>
            </a:pPr>
            <a:r>
              <a:rPr lang="en-GB" dirty="0">
                <a:latin typeface="Arial" charset="0"/>
              </a:rPr>
              <a:t>Identifies key/critical design features</a:t>
            </a:r>
          </a:p>
          <a:p>
            <a:pPr>
              <a:lnSpc>
                <a:spcPct val="100000"/>
              </a:lnSpc>
              <a:spcBef>
                <a:spcPts val="0"/>
              </a:spcBef>
            </a:pPr>
            <a:r>
              <a:rPr lang="en-GB" dirty="0">
                <a:latin typeface="Arial" charset="0"/>
              </a:rPr>
              <a:t>Helps in the correct and complete flow-down of requirements to subsystem and ultimately component level </a:t>
            </a:r>
          </a:p>
          <a:p>
            <a:pPr>
              <a:lnSpc>
                <a:spcPct val="100000"/>
              </a:lnSpc>
              <a:spcBef>
                <a:spcPts val="0"/>
              </a:spcBef>
            </a:pPr>
            <a:r>
              <a:rPr lang="en-GB" dirty="0">
                <a:latin typeface="Arial" charset="0"/>
              </a:rPr>
              <a:t>Helps manage requirements and trade-offs </a:t>
            </a:r>
          </a:p>
          <a:p>
            <a:endParaRPr lang="en-GB" dirty="0">
              <a:latin typeface="Arial" charset="0"/>
            </a:endParaRPr>
          </a:p>
        </p:txBody>
      </p:sp>
      <p:sp>
        <p:nvSpPr>
          <p:cNvPr id="32769" name="Rectangle 2"/>
          <p:cNvSpPr>
            <a:spLocks noGrp="1" noChangeArrowheads="1"/>
          </p:cNvSpPr>
          <p:nvPr>
            <p:ph type="title"/>
          </p:nvPr>
        </p:nvSpPr>
        <p:spPr/>
        <p:txBody>
          <a:bodyPr/>
          <a:lstStyle/>
          <a:p>
            <a:r>
              <a:rPr lang="en-GB">
                <a:latin typeface="Arial" charset="0"/>
              </a:rPr>
              <a:t>QFD 2 Summary </a:t>
            </a:r>
          </a:p>
        </p:txBody>
      </p:sp>
      <p:sp>
        <p:nvSpPr>
          <p:cNvPr id="6" name="Content Placeholder 8">
            <a:extLst>
              <a:ext uri="{FF2B5EF4-FFF2-40B4-BE49-F238E27FC236}">
                <a16:creationId xmlns:a16="http://schemas.microsoft.com/office/drawing/2014/main" id="{F852F70F-66B3-6943-9F38-E89A5F19E5CB}"/>
              </a:ext>
            </a:extLst>
          </p:cNvPr>
          <p:cNvSpPr txBox="1">
            <a:spLocks/>
          </p:cNvSpPr>
          <p:nvPr/>
        </p:nvSpPr>
        <p:spPr bwMode="gray">
          <a:xfrm>
            <a:off x="5017214" y="1194455"/>
            <a:ext cx="2506895" cy="2302169"/>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Cons</a:t>
            </a:r>
          </a:p>
          <a:p>
            <a:pPr>
              <a:lnSpc>
                <a:spcPct val="100000"/>
              </a:lnSpc>
              <a:spcBef>
                <a:spcPts val="0"/>
              </a:spcBef>
            </a:pPr>
            <a:r>
              <a:rPr lang="en-GB" dirty="0">
                <a:latin typeface="Arial" charset="0"/>
              </a:rPr>
              <a:t>If several concepts system exist requires the development of several QFD 2</a:t>
            </a:r>
          </a:p>
          <a:p>
            <a:pPr>
              <a:lnSpc>
                <a:spcPct val="100000"/>
              </a:lnSpc>
              <a:spcBef>
                <a:spcPts val="0"/>
              </a:spcBef>
            </a:pPr>
            <a:r>
              <a:rPr lang="en-GB" dirty="0">
                <a:latin typeface="Arial" charset="0"/>
              </a:rPr>
              <a:t>Can take time to complete, particularly the flow-down of HOW MUCH requirements</a:t>
            </a:r>
          </a:p>
        </p:txBody>
      </p:sp>
      <p:sp>
        <p:nvSpPr>
          <p:cNvPr id="10" name="Content Placeholder 8">
            <a:extLst>
              <a:ext uri="{FF2B5EF4-FFF2-40B4-BE49-F238E27FC236}">
                <a16:creationId xmlns:a16="http://schemas.microsoft.com/office/drawing/2014/main" id="{207CF7E6-99BF-8E46-84C1-BD36E2D4BCD6}"/>
              </a:ext>
            </a:extLst>
          </p:cNvPr>
          <p:cNvSpPr txBox="1">
            <a:spLocks/>
          </p:cNvSpPr>
          <p:nvPr/>
        </p:nvSpPr>
        <p:spPr bwMode="gray">
          <a:xfrm>
            <a:off x="7524108" y="1194454"/>
            <a:ext cx="2926422" cy="5010602"/>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Tips</a:t>
            </a:r>
          </a:p>
          <a:p>
            <a:pPr>
              <a:lnSpc>
                <a:spcPct val="100000"/>
              </a:lnSpc>
              <a:spcBef>
                <a:spcPts val="0"/>
              </a:spcBef>
            </a:pPr>
            <a:r>
              <a:rPr lang="en-GB" dirty="0">
                <a:latin typeface="Arial" charset="0"/>
              </a:rPr>
              <a:t>Manage the detail – we design in levels, so restrict the QFD to 20x20</a:t>
            </a:r>
          </a:p>
          <a:p>
            <a:pPr>
              <a:lnSpc>
                <a:spcPct val="100000"/>
              </a:lnSpc>
              <a:spcBef>
                <a:spcPts val="0"/>
              </a:spcBef>
            </a:pPr>
            <a:r>
              <a:rPr lang="en-GB" dirty="0">
                <a:latin typeface="Arial" charset="0"/>
              </a:rPr>
              <a:t>Take time to define clearly the functions and the corresponding functional solutions</a:t>
            </a:r>
          </a:p>
          <a:p>
            <a:pPr>
              <a:lnSpc>
                <a:spcPct val="100000"/>
              </a:lnSpc>
              <a:spcBef>
                <a:spcPts val="0"/>
              </a:spcBef>
            </a:pPr>
            <a:r>
              <a:rPr lang="en-GB" dirty="0">
                <a:latin typeface="Arial" charset="0"/>
              </a:rPr>
              <a:t>Complete the relationship matrix is a single half-day session</a:t>
            </a:r>
          </a:p>
          <a:p>
            <a:pPr>
              <a:lnSpc>
                <a:spcPct val="100000"/>
              </a:lnSpc>
              <a:spcBef>
                <a:spcPts val="0"/>
              </a:spcBef>
            </a:pPr>
            <a:r>
              <a:rPr lang="en-GB" dirty="0">
                <a:latin typeface="Arial" charset="0"/>
              </a:rPr>
              <a:t>Delegate the generation of subsystem requirements but review as a team</a:t>
            </a:r>
          </a:p>
          <a:p>
            <a:pPr>
              <a:lnSpc>
                <a:spcPct val="100000"/>
              </a:lnSpc>
              <a:spcBef>
                <a:spcPts val="0"/>
              </a:spcBef>
            </a:pPr>
            <a:r>
              <a:rPr lang="en-GB" dirty="0">
                <a:latin typeface="Arial" charset="0"/>
              </a:rPr>
              <a:t>The actual target values for the design solutions are unlikely to be complete (TBD) until we have undertaken the detailed design</a:t>
            </a:r>
          </a:p>
        </p:txBody>
      </p:sp>
    </p:spTree>
    <p:extLst>
      <p:ext uri="{BB962C8B-B14F-4D97-AF65-F5344CB8AC3E}">
        <p14:creationId xmlns:p14="http://schemas.microsoft.com/office/powerpoint/2010/main" val="113465535"/>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832154" y="1813542"/>
            <a:ext cx="3959225" cy="2896177"/>
          </a:xfrm>
        </p:spPr>
        <p:txBody>
          <a:bodyPr/>
          <a:lstStyle/>
          <a:p>
            <a:pPr marL="0" indent="0">
              <a:buNone/>
            </a:pPr>
            <a:r>
              <a:rPr lang="en-GB" sz="2000" b="1" dirty="0"/>
              <a:t>In small teams</a:t>
            </a:r>
          </a:p>
          <a:p>
            <a:r>
              <a:rPr lang="en-GB" sz="1800" dirty="0"/>
              <a:t>Perform a functional analysis to determine additional functionality</a:t>
            </a:r>
          </a:p>
          <a:p>
            <a:r>
              <a:rPr lang="en-GB" sz="1800" dirty="0"/>
              <a:t>What are the proposed solutions?</a:t>
            </a:r>
          </a:p>
          <a:p>
            <a:pPr marL="0" indent="0">
              <a:buNone/>
            </a:pPr>
            <a:r>
              <a:rPr lang="en-GB" sz="2000" b="1" dirty="0"/>
              <a:t>Time</a:t>
            </a:r>
            <a:r>
              <a:rPr lang="en-GB" sz="2000" b="1"/>
              <a:t>: 20 </a:t>
            </a:r>
            <a:r>
              <a:rPr lang="en-GB" sz="2000" b="1" dirty="0"/>
              <a:t>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399874688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CACB-D8EF-6A42-89B8-1670B2C187EC}"/>
              </a:ext>
            </a:extLst>
          </p:cNvPr>
          <p:cNvSpPr>
            <a:spLocks noGrp="1"/>
          </p:cNvSpPr>
          <p:nvPr>
            <p:ph type="title"/>
          </p:nvPr>
        </p:nvSpPr>
        <p:spPr>
          <a:xfrm>
            <a:off x="475945" y="222187"/>
            <a:ext cx="6489700" cy="439957"/>
          </a:xfrm>
        </p:spPr>
        <p:txBody>
          <a:bodyPr/>
          <a:lstStyle/>
          <a:p>
            <a:r>
              <a:rPr lang="en-US" dirty="0"/>
              <a:t>Munition Architecture and Subsystems</a:t>
            </a:r>
          </a:p>
        </p:txBody>
      </p:sp>
      <p:sp>
        <p:nvSpPr>
          <p:cNvPr id="3" name="Slide Number Placeholder 2">
            <a:extLst>
              <a:ext uri="{FF2B5EF4-FFF2-40B4-BE49-F238E27FC236}">
                <a16:creationId xmlns:a16="http://schemas.microsoft.com/office/drawing/2014/main" id="{1C9904DA-3821-D041-967C-96D92BD23129}"/>
              </a:ext>
            </a:extLst>
          </p:cNvPr>
          <p:cNvSpPr>
            <a:spLocks noGrp="1"/>
          </p:cNvSpPr>
          <p:nvPr>
            <p:ph type="sldNum" sz="quarter" idx="4"/>
          </p:nvPr>
        </p:nvSpPr>
        <p:spPr/>
        <p:txBody>
          <a:bodyPr/>
          <a:lstStyle/>
          <a:p>
            <a:fld id="{C22618A1-DFED-413B-BF04-637AA2483EFF}" type="slidenum">
              <a:rPr lang="en-GB" smtClean="0"/>
              <a:pPr/>
              <a:t>72</a:t>
            </a:fld>
            <a:endParaRPr lang="en-GB" dirty="0"/>
          </a:p>
        </p:txBody>
      </p:sp>
      <p:pic>
        <p:nvPicPr>
          <p:cNvPr id="5" name="Picture 4">
            <a:extLst>
              <a:ext uri="{FF2B5EF4-FFF2-40B4-BE49-F238E27FC236}">
                <a16:creationId xmlns:a16="http://schemas.microsoft.com/office/drawing/2014/main" id="{56E714C5-360E-C443-B6A8-D20A28AEBFF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57" t="37094" r="15815" b="42190"/>
          <a:stretch/>
        </p:blipFill>
        <p:spPr>
          <a:xfrm>
            <a:off x="3350412" y="3100473"/>
            <a:ext cx="5635256" cy="1339703"/>
          </a:xfrm>
          <a:prstGeom prst="rect">
            <a:avLst/>
          </a:prstGeom>
        </p:spPr>
      </p:pic>
      <p:sp>
        <p:nvSpPr>
          <p:cNvPr id="6" name="TextBox 5">
            <a:extLst>
              <a:ext uri="{FF2B5EF4-FFF2-40B4-BE49-F238E27FC236}">
                <a16:creationId xmlns:a16="http://schemas.microsoft.com/office/drawing/2014/main" id="{E0858D81-6DFB-604A-A94E-7EFD89F64156}"/>
              </a:ext>
            </a:extLst>
          </p:cNvPr>
          <p:cNvSpPr txBox="1"/>
          <p:nvPr/>
        </p:nvSpPr>
        <p:spPr>
          <a:xfrm>
            <a:off x="1167788" y="1356189"/>
            <a:ext cx="8890814" cy="400110"/>
          </a:xfrm>
          <a:prstGeom prst="rect">
            <a:avLst/>
          </a:prstGeom>
          <a:noFill/>
        </p:spPr>
        <p:txBody>
          <a:bodyPr wrap="square" rtlCol="0">
            <a:spAutoFit/>
          </a:bodyPr>
          <a:lstStyle/>
          <a:p>
            <a:r>
              <a:rPr lang="en-US" sz="2000" dirty="0"/>
              <a:t>The nature of the selected munition design mean it has 4 distinct subsystems</a:t>
            </a:r>
          </a:p>
        </p:txBody>
      </p:sp>
      <p:sp>
        <p:nvSpPr>
          <p:cNvPr id="7" name="Oval 6">
            <a:extLst>
              <a:ext uri="{FF2B5EF4-FFF2-40B4-BE49-F238E27FC236}">
                <a16:creationId xmlns:a16="http://schemas.microsoft.com/office/drawing/2014/main" id="{1198EB06-B68E-2B49-8209-915A1FEBF82B}"/>
              </a:ext>
            </a:extLst>
          </p:cNvPr>
          <p:cNvSpPr/>
          <p:nvPr/>
        </p:nvSpPr>
        <p:spPr>
          <a:xfrm>
            <a:off x="3250058" y="2887039"/>
            <a:ext cx="3232640" cy="1553137"/>
          </a:xfrm>
          <a:prstGeom prst="ellipse">
            <a:avLst/>
          </a:prstGeom>
          <a:noFill/>
          <a:ln w="38100">
            <a:solidFill>
              <a:schemeClr val="accent3">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F28320F-6A89-D846-B572-FAD4D8C67134}"/>
              </a:ext>
            </a:extLst>
          </p:cNvPr>
          <p:cNvSpPr txBox="1"/>
          <p:nvPr/>
        </p:nvSpPr>
        <p:spPr>
          <a:xfrm>
            <a:off x="2239097" y="2578258"/>
            <a:ext cx="1190582" cy="276999"/>
          </a:xfrm>
          <a:prstGeom prst="rect">
            <a:avLst/>
          </a:prstGeom>
          <a:noFill/>
        </p:spPr>
        <p:txBody>
          <a:bodyPr wrap="none" rtlCol="0">
            <a:spAutoFit/>
          </a:bodyPr>
          <a:lstStyle/>
          <a:p>
            <a:r>
              <a:rPr lang="en-US" sz="1200" dirty="0">
                <a:solidFill>
                  <a:schemeClr val="accent3">
                    <a:lumMod val="75000"/>
                  </a:schemeClr>
                </a:solidFill>
              </a:rPr>
              <a:t>Case &amp; Charge</a:t>
            </a:r>
          </a:p>
        </p:txBody>
      </p:sp>
      <p:cxnSp>
        <p:nvCxnSpPr>
          <p:cNvPr id="10" name="Straight Arrow Connector 9">
            <a:extLst>
              <a:ext uri="{FF2B5EF4-FFF2-40B4-BE49-F238E27FC236}">
                <a16:creationId xmlns:a16="http://schemas.microsoft.com/office/drawing/2014/main" id="{1D850353-AFD6-704A-B7C4-FFCC32072247}"/>
              </a:ext>
            </a:extLst>
          </p:cNvPr>
          <p:cNvCxnSpPr>
            <a:stCxn id="8" idx="2"/>
          </p:cNvCxnSpPr>
          <p:nvPr/>
        </p:nvCxnSpPr>
        <p:spPr>
          <a:xfrm>
            <a:off x="2834388" y="2855256"/>
            <a:ext cx="516024" cy="431736"/>
          </a:xfrm>
          <a:prstGeom prst="straightConnector1">
            <a:avLst/>
          </a:prstGeom>
          <a:ln>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6BC9362-DD08-B24E-A44C-98C618A789AA}"/>
              </a:ext>
            </a:extLst>
          </p:cNvPr>
          <p:cNvSpPr/>
          <p:nvPr/>
        </p:nvSpPr>
        <p:spPr>
          <a:xfrm>
            <a:off x="4719265" y="2887039"/>
            <a:ext cx="1181527" cy="1553137"/>
          </a:xfrm>
          <a:prstGeom prst="ellipse">
            <a:avLst/>
          </a:prstGeom>
          <a:noFill/>
          <a:ln w="38100">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cxnSp>
        <p:nvCxnSpPr>
          <p:cNvPr id="16" name="Straight Arrow Connector 15">
            <a:extLst>
              <a:ext uri="{FF2B5EF4-FFF2-40B4-BE49-F238E27FC236}">
                <a16:creationId xmlns:a16="http://schemas.microsoft.com/office/drawing/2014/main" id="{B5EE948B-047E-1349-8517-A851928FFD64}"/>
              </a:ext>
            </a:extLst>
          </p:cNvPr>
          <p:cNvCxnSpPr>
            <a:cxnSpLocks/>
          </p:cNvCxnSpPr>
          <p:nvPr/>
        </p:nvCxnSpPr>
        <p:spPr>
          <a:xfrm>
            <a:off x="4532136" y="2513937"/>
            <a:ext cx="516024" cy="431736"/>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2CE47C5-1355-9F47-8DC8-3D85DA032E89}"/>
              </a:ext>
            </a:extLst>
          </p:cNvPr>
          <p:cNvSpPr txBox="1"/>
          <p:nvPr/>
        </p:nvSpPr>
        <p:spPr>
          <a:xfrm>
            <a:off x="4062865" y="2295574"/>
            <a:ext cx="1074333" cy="276999"/>
          </a:xfrm>
          <a:prstGeom prst="rect">
            <a:avLst/>
          </a:prstGeom>
          <a:noFill/>
        </p:spPr>
        <p:txBody>
          <a:bodyPr wrap="none" rtlCol="0">
            <a:spAutoFit/>
          </a:bodyPr>
          <a:lstStyle/>
          <a:p>
            <a:r>
              <a:rPr lang="en-US" sz="1200" dirty="0">
                <a:solidFill>
                  <a:srgbClr val="00B050"/>
                </a:solidFill>
              </a:rPr>
              <a:t>Fin Assembly</a:t>
            </a:r>
          </a:p>
        </p:txBody>
      </p:sp>
      <p:sp>
        <p:nvSpPr>
          <p:cNvPr id="20" name="Oval 19">
            <a:extLst>
              <a:ext uri="{FF2B5EF4-FFF2-40B4-BE49-F238E27FC236}">
                <a16:creationId xmlns:a16="http://schemas.microsoft.com/office/drawing/2014/main" id="{547E79E0-77FC-AE4E-AA3C-B179586C16EF}"/>
              </a:ext>
            </a:extLst>
          </p:cNvPr>
          <p:cNvSpPr/>
          <p:nvPr/>
        </p:nvSpPr>
        <p:spPr>
          <a:xfrm>
            <a:off x="5900791" y="2855257"/>
            <a:ext cx="1746607" cy="1553137"/>
          </a:xfrm>
          <a:prstGeom prst="ellipse">
            <a:avLst/>
          </a:prstGeom>
          <a:noFill/>
          <a:ln w="38100">
            <a:solidFill>
              <a:srgbClr val="FC4C02"/>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1" name="TextBox 20">
            <a:extLst>
              <a:ext uri="{FF2B5EF4-FFF2-40B4-BE49-F238E27FC236}">
                <a16:creationId xmlns:a16="http://schemas.microsoft.com/office/drawing/2014/main" id="{3E72AFDB-1097-7041-8B02-26CF8A409140}"/>
              </a:ext>
            </a:extLst>
          </p:cNvPr>
          <p:cNvSpPr txBox="1"/>
          <p:nvPr/>
        </p:nvSpPr>
        <p:spPr>
          <a:xfrm>
            <a:off x="5723630" y="2115077"/>
            <a:ext cx="508922" cy="276999"/>
          </a:xfrm>
          <a:prstGeom prst="rect">
            <a:avLst/>
          </a:prstGeom>
          <a:noFill/>
        </p:spPr>
        <p:txBody>
          <a:bodyPr wrap="none" rtlCol="0">
            <a:spAutoFit/>
          </a:bodyPr>
          <a:lstStyle/>
          <a:p>
            <a:r>
              <a:rPr lang="en-US" sz="1200" dirty="0">
                <a:solidFill>
                  <a:srgbClr val="FC4C02"/>
                </a:solidFill>
              </a:rPr>
              <a:t>Shell</a:t>
            </a:r>
          </a:p>
        </p:txBody>
      </p:sp>
      <p:cxnSp>
        <p:nvCxnSpPr>
          <p:cNvPr id="22" name="Straight Arrow Connector 21">
            <a:extLst>
              <a:ext uri="{FF2B5EF4-FFF2-40B4-BE49-F238E27FC236}">
                <a16:creationId xmlns:a16="http://schemas.microsoft.com/office/drawing/2014/main" id="{8BBC0A8D-BF80-F741-A013-E4AAB4A5EA57}"/>
              </a:ext>
            </a:extLst>
          </p:cNvPr>
          <p:cNvCxnSpPr>
            <a:cxnSpLocks/>
          </p:cNvCxnSpPr>
          <p:nvPr/>
        </p:nvCxnSpPr>
        <p:spPr>
          <a:xfrm>
            <a:off x="6318921" y="2410808"/>
            <a:ext cx="516024" cy="431736"/>
          </a:xfrm>
          <a:prstGeom prst="straightConnector1">
            <a:avLst/>
          </a:prstGeom>
          <a:ln>
            <a:solidFill>
              <a:srgbClr val="FC4C02"/>
            </a:solidFill>
            <a:tailEnd type="triangle"/>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6654F736-2AA9-8F42-9005-EEEBA2D5142A}"/>
              </a:ext>
            </a:extLst>
          </p:cNvPr>
          <p:cNvSpPr/>
          <p:nvPr/>
        </p:nvSpPr>
        <p:spPr>
          <a:xfrm>
            <a:off x="7451697" y="3179536"/>
            <a:ext cx="1048331" cy="1005433"/>
          </a:xfrm>
          <a:prstGeom prst="ellipse">
            <a:avLst/>
          </a:prstGeom>
          <a:noFill/>
          <a:ln w="38100">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742F67D-A644-034C-8DAF-1080C841263B}"/>
              </a:ext>
            </a:extLst>
          </p:cNvPr>
          <p:cNvSpPr txBox="1"/>
          <p:nvPr/>
        </p:nvSpPr>
        <p:spPr>
          <a:xfrm>
            <a:off x="7451697" y="2274498"/>
            <a:ext cx="501291" cy="276999"/>
          </a:xfrm>
          <a:prstGeom prst="rect">
            <a:avLst/>
          </a:prstGeom>
          <a:noFill/>
          <a:ln>
            <a:noFill/>
          </a:ln>
        </p:spPr>
        <p:txBody>
          <a:bodyPr wrap="none" rtlCol="0">
            <a:spAutoFit/>
          </a:bodyPr>
          <a:lstStyle/>
          <a:p>
            <a:r>
              <a:rPr lang="en-US" sz="1200" dirty="0" err="1">
                <a:solidFill>
                  <a:schemeClr val="bg1">
                    <a:lumMod val="50000"/>
                  </a:schemeClr>
                </a:solidFill>
              </a:rPr>
              <a:t>Fuze</a:t>
            </a:r>
            <a:endParaRPr lang="en-US" sz="1200" dirty="0">
              <a:solidFill>
                <a:schemeClr val="bg1">
                  <a:lumMod val="50000"/>
                </a:schemeClr>
              </a:solidFill>
            </a:endParaRPr>
          </a:p>
        </p:txBody>
      </p:sp>
      <p:cxnSp>
        <p:nvCxnSpPr>
          <p:cNvPr id="25" name="Straight Arrow Connector 24">
            <a:extLst>
              <a:ext uri="{FF2B5EF4-FFF2-40B4-BE49-F238E27FC236}">
                <a16:creationId xmlns:a16="http://schemas.microsoft.com/office/drawing/2014/main" id="{0C31D7F5-3EB2-4945-8A7E-B6520427AE1A}"/>
              </a:ext>
            </a:extLst>
          </p:cNvPr>
          <p:cNvCxnSpPr>
            <a:cxnSpLocks/>
          </p:cNvCxnSpPr>
          <p:nvPr/>
        </p:nvCxnSpPr>
        <p:spPr>
          <a:xfrm>
            <a:off x="7747751" y="2572572"/>
            <a:ext cx="268918" cy="52790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9EF0640E-F2A5-CA4F-B393-C09DE8816CFB}"/>
              </a:ext>
            </a:extLst>
          </p:cNvPr>
          <p:cNvSpPr txBox="1"/>
          <p:nvPr/>
        </p:nvSpPr>
        <p:spPr>
          <a:xfrm>
            <a:off x="1333041" y="4989151"/>
            <a:ext cx="9661793" cy="923330"/>
          </a:xfrm>
          <a:prstGeom prst="rect">
            <a:avLst/>
          </a:prstGeom>
          <a:noFill/>
        </p:spPr>
        <p:txBody>
          <a:bodyPr wrap="square" rtlCol="0">
            <a:spAutoFit/>
          </a:bodyPr>
          <a:lstStyle/>
          <a:p>
            <a:r>
              <a:rPr lang="en-US" dirty="0"/>
              <a:t>Note: Not all systems are like this where the architecture and subsystems are obvious. However, irrespective of how the architecture is determined, what is important are the interfaces between the various subsystems. </a:t>
            </a:r>
          </a:p>
        </p:txBody>
      </p:sp>
    </p:spTree>
    <p:extLst>
      <p:ext uri="{BB962C8B-B14F-4D97-AF65-F5344CB8AC3E}">
        <p14:creationId xmlns:p14="http://schemas.microsoft.com/office/powerpoint/2010/main" val="4255400935"/>
      </p:ext>
    </p:extLst>
  </p:cSld>
  <p:clrMapOvr>
    <a:masterClrMapping/>
  </p:clrMapOvr>
  <p:transition>
    <p:wipe dir="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3"/>
          <p:cNvSpPr>
            <a:spLocks noGrp="1" noChangeArrowheads="1"/>
          </p:cNvSpPr>
          <p:nvPr>
            <p:ph sz="quarter" idx="16"/>
          </p:nvPr>
        </p:nvSpPr>
        <p:spPr>
          <a:xfrm>
            <a:off x="658369" y="1194455"/>
            <a:ext cx="5278967" cy="4842788"/>
          </a:xfrm>
        </p:spPr>
        <p:txBody>
          <a:bodyPr>
            <a:normAutofit/>
          </a:bodyPr>
          <a:lstStyle/>
          <a:p>
            <a:pPr marL="0" indent="0">
              <a:lnSpc>
                <a:spcPct val="110000"/>
              </a:lnSpc>
              <a:buNone/>
            </a:pPr>
            <a:r>
              <a:rPr lang="en-GB" sz="1700" dirty="0"/>
              <a:t>The generic system functionality is not the complete set of system functionality – a system can have functionality that is not generic:</a:t>
            </a:r>
          </a:p>
          <a:p>
            <a:pPr>
              <a:lnSpc>
                <a:spcPct val="110000"/>
              </a:lnSpc>
            </a:pPr>
            <a:r>
              <a:rPr lang="en-GB" b="1" dirty="0">
                <a:solidFill>
                  <a:schemeClr val="accent5">
                    <a:lumMod val="50000"/>
                  </a:schemeClr>
                </a:solidFill>
              </a:rPr>
              <a:t>Solution Dependent Functionality: </a:t>
            </a:r>
            <a:r>
              <a:rPr lang="en-GB" dirty="0"/>
              <a:t>A particular generic function solution may require further solution specific functionality. </a:t>
            </a:r>
          </a:p>
          <a:p>
            <a:pPr>
              <a:lnSpc>
                <a:spcPct val="110000"/>
              </a:lnSpc>
            </a:pPr>
            <a:r>
              <a:rPr lang="en-GB" b="1" dirty="0">
                <a:solidFill>
                  <a:schemeClr val="accent5">
                    <a:lumMod val="50000"/>
                  </a:schemeClr>
                </a:solidFill>
              </a:rPr>
              <a:t>Legislation Dependent Functionality: </a:t>
            </a:r>
            <a:r>
              <a:rPr lang="en-GB" dirty="0"/>
              <a:t>legislation requires us to incorporate additional functionality. </a:t>
            </a:r>
          </a:p>
          <a:p>
            <a:pPr>
              <a:lnSpc>
                <a:spcPct val="110000"/>
              </a:lnSpc>
            </a:pPr>
            <a:r>
              <a:rPr lang="en-GB" b="1" dirty="0">
                <a:solidFill>
                  <a:schemeClr val="accent5">
                    <a:lumMod val="50000"/>
                  </a:schemeClr>
                </a:solidFill>
              </a:rPr>
              <a:t>Architectural Functionality: </a:t>
            </a:r>
            <a:r>
              <a:rPr lang="en-GB" dirty="0"/>
              <a:t>At the system level the collected functional solutions require further functionality typically to support, align, contain and protect. </a:t>
            </a:r>
          </a:p>
          <a:p>
            <a:pPr>
              <a:lnSpc>
                <a:spcPct val="110000"/>
              </a:lnSpc>
            </a:pPr>
            <a:r>
              <a:rPr lang="en-GB" b="1" dirty="0">
                <a:solidFill>
                  <a:schemeClr val="accent5">
                    <a:lumMod val="50000"/>
                  </a:schemeClr>
                </a:solidFill>
              </a:rPr>
              <a:t>Emergent Functionality: </a:t>
            </a:r>
            <a:r>
              <a:rPr lang="en-GB" dirty="0"/>
              <a:t>Functionality aimed at managing Unwanted Behaviour. Usually relates to informing the user of failure situations </a:t>
            </a:r>
          </a:p>
        </p:txBody>
      </p:sp>
      <p:sp>
        <p:nvSpPr>
          <p:cNvPr id="2" name="Content Placeholder 1"/>
          <p:cNvSpPr>
            <a:spLocks noGrp="1"/>
          </p:cNvSpPr>
          <p:nvPr>
            <p:ph sz="quarter" idx="17"/>
          </p:nvPr>
        </p:nvSpPr>
        <p:spPr>
          <a:xfrm>
            <a:off x="6313489" y="1194455"/>
            <a:ext cx="3959225" cy="4240575"/>
          </a:xfrm>
        </p:spPr>
        <p:style>
          <a:lnRef idx="1">
            <a:schemeClr val="accent5"/>
          </a:lnRef>
          <a:fillRef idx="2">
            <a:schemeClr val="accent5"/>
          </a:fillRef>
          <a:effectRef idx="1">
            <a:schemeClr val="accent5"/>
          </a:effectRef>
          <a:fontRef idx="minor">
            <a:schemeClr val="dk1"/>
          </a:fontRef>
        </p:style>
        <p:txBody>
          <a:bodyPr>
            <a:normAutofit/>
          </a:bodyPr>
          <a:lstStyle/>
          <a:p>
            <a:pPr>
              <a:lnSpc>
                <a:spcPct val="100000"/>
              </a:lnSpc>
              <a:spcBef>
                <a:spcPts val="0"/>
              </a:spcBef>
            </a:pPr>
            <a:r>
              <a:rPr lang="en-US" dirty="0"/>
              <a:t>So far we have identified solutions to just the generic functionality (and perhaps through FFMEA emergent functions/solutions) to create a number of concept designs</a:t>
            </a:r>
          </a:p>
          <a:p>
            <a:pPr>
              <a:lnSpc>
                <a:spcPct val="100000"/>
              </a:lnSpc>
              <a:spcBef>
                <a:spcPts val="0"/>
              </a:spcBef>
            </a:pPr>
            <a:r>
              <a:rPr lang="en-US" dirty="0"/>
              <a:t>Our choice of solutions will lead to the need to include further solutions to support our choices. If I choose an electric motor as a motivator, I will have to provide an electric power source </a:t>
            </a:r>
            <a:r>
              <a:rPr lang="mr-IN" dirty="0"/>
              <a:t>–</a:t>
            </a:r>
            <a:r>
              <a:rPr lang="en-US" dirty="0"/>
              <a:t> a battery for example. These supporting solutions have functionality </a:t>
            </a:r>
            <a:r>
              <a:rPr lang="mr-IN" dirty="0"/>
              <a:t>–</a:t>
            </a:r>
            <a:r>
              <a:rPr lang="en-US" dirty="0"/>
              <a:t> solution dependent functionality</a:t>
            </a:r>
          </a:p>
          <a:p>
            <a:pPr>
              <a:lnSpc>
                <a:spcPct val="100000"/>
              </a:lnSpc>
              <a:spcBef>
                <a:spcPts val="0"/>
              </a:spcBef>
            </a:pPr>
            <a:r>
              <a:rPr lang="en-US" dirty="0"/>
              <a:t>The need for architectural elements will also become apparent. These elements have functionality </a:t>
            </a:r>
            <a:r>
              <a:rPr lang="mr-IN" dirty="0"/>
              <a:t>–</a:t>
            </a:r>
            <a:r>
              <a:rPr lang="en-US" dirty="0"/>
              <a:t> architectural functionality </a:t>
            </a:r>
          </a:p>
        </p:txBody>
      </p:sp>
      <p:sp>
        <p:nvSpPr>
          <p:cNvPr id="107521" name="Rectangle 2"/>
          <p:cNvSpPr>
            <a:spLocks noGrp="1" noChangeArrowheads="1"/>
          </p:cNvSpPr>
          <p:nvPr>
            <p:ph type="title"/>
          </p:nvPr>
        </p:nvSpPr>
        <p:spPr>
          <a:xfrm>
            <a:off x="658369" y="306549"/>
            <a:ext cx="10642293" cy="514208"/>
          </a:xfrm>
        </p:spPr>
        <p:txBody>
          <a:bodyPr/>
          <a:lstStyle/>
          <a:p>
            <a:r>
              <a:rPr lang="en-GB" sz="2701" dirty="0"/>
              <a:t>Remember there is more to a system than its Generic Functionality</a:t>
            </a:r>
          </a:p>
        </p:txBody>
      </p:sp>
    </p:spTree>
    <p:extLst>
      <p:ext uri="{BB962C8B-B14F-4D97-AF65-F5344CB8AC3E}">
        <p14:creationId xmlns:p14="http://schemas.microsoft.com/office/powerpoint/2010/main" val="305746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52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52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752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52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p:cNvPicPr>
            <a:picLocks noChangeAspect="1"/>
          </p:cNvPicPr>
          <p:nvPr/>
        </p:nvPicPr>
        <p:blipFill>
          <a:blip r:embed="rId2"/>
          <a:stretch>
            <a:fillRect/>
          </a:stretch>
        </p:blipFill>
        <p:spPr>
          <a:xfrm>
            <a:off x="2240715" y="2059740"/>
            <a:ext cx="3986060" cy="3779661"/>
          </a:xfrm>
          <a:prstGeom prst="rect">
            <a:avLst/>
          </a:prstGeom>
        </p:spPr>
      </p:pic>
      <p:sp>
        <p:nvSpPr>
          <p:cNvPr id="2" name="Title 1"/>
          <p:cNvSpPr>
            <a:spLocks noGrp="1"/>
          </p:cNvSpPr>
          <p:nvPr>
            <p:ph type="title"/>
          </p:nvPr>
        </p:nvSpPr>
        <p:spPr>
          <a:xfrm>
            <a:off x="1665767" y="547139"/>
            <a:ext cx="6489700" cy="488719"/>
          </a:xfrm>
        </p:spPr>
        <p:txBody>
          <a:bodyPr/>
          <a:lstStyle/>
          <a:p>
            <a:r>
              <a:rPr lang="en-US" dirty="0"/>
              <a:t>We Iterate the Design</a:t>
            </a:r>
          </a:p>
        </p:txBody>
      </p:sp>
      <p:sp>
        <p:nvSpPr>
          <p:cNvPr id="13" name="Content Placeholder 12"/>
          <p:cNvSpPr>
            <a:spLocks noGrp="1"/>
          </p:cNvSpPr>
          <p:nvPr>
            <p:ph sz="half" idx="4294967295"/>
          </p:nvPr>
        </p:nvSpPr>
        <p:spPr>
          <a:xfrm>
            <a:off x="7954414" y="1202902"/>
            <a:ext cx="3756515" cy="3700462"/>
          </a:xfrm>
        </p:spPr>
        <p:style>
          <a:lnRef idx="1">
            <a:schemeClr val="accent2"/>
          </a:lnRef>
          <a:fillRef idx="2">
            <a:schemeClr val="accent2"/>
          </a:fillRef>
          <a:effectRef idx="1">
            <a:schemeClr val="accent2"/>
          </a:effectRef>
          <a:fontRef idx="minor">
            <a:schemeClr val="dk1"/>
          </a:fontRef>
        </p:style>
        <p:txBody>
          <a:bodyPr>
            <a:normAutofit/>
          </a:bodyPr>
          <a:lstStyle/>
          <a:p>
            <a:pPr>
              <a:lnSpc>
                <a:spcPct val="100000"/>
              </a:lnSpc>
              <a:spcBef>
                <a:spcPts val="0"/>
              </a:spcBef>
            </a:pPr>
            <a:r>
              <a:rPr lang="en-US" sz="1800" dirty="0"/>
              <a:t>Whenever we identify additional solutions (either supporting or architectural), they can be treated as Non-functional Implementation Requirements and used to identify further functions (Functional Requirements) for which alternative solutions can be explored (new rows to add to the Function Means Table)</a:t>
            </a:r>
          </a:p>
          <a:p>
            <a:pPr>
              <a:lnSpc>
                <a:spcPct val="100000"/>
              </a:lnSpc>
              <a:spcBef>
                <a:spcPts val="0"/>
              </a:spcBef>
            </a:pPr>
            <a:r>
              <a:rPr lang="en-US" sz="1800" dirty="0"/>
              <a:t>We should also update all our earlier work (Use Case, Functional Model, QFD 1 etc.) </a:t>
            </a:r>
          </a:p>
        </p:txBody>
      </p:sp>
      <p:sp>
        <p:nvSpPr>
          <p:cNvPr id="11" name="Line 11"/>
          <p:cNvSpPr>
            <a:spLocks noChangeShapeType="1"/>
          </p:cNvSpPr>
          <p:nvPr/>
        </p:nvSpPr>
        <p:spPr bwMode="auto">
          <a:xfrm>
            <a:off x="4233745" y="3667774"/>
            <a:ext cx="2067007" cy="1779985"/>
          </a:xfrm>
          <a:prstGeom prst="line">
            <a:avLst/>
          </a:prstGeom>
          <a:noFill/>
          <a:ln w="1270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200" dirty="0"/>
          </a:p>
        </p:txBody>
      </p:sp>
      <p:sp>
        <p:nvSpPr>
          <p:cNvPr id="38" name="Oval 37"/>
          <p:cNvSpPr/>
          <p:nvPr/>
        </p:nvSpPr>
        <p:spPr>
          <a:xfrm>
            <a:off x="3500689" y="1530492"/>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Functions</a:t>
            </a:r>
          </a:p>
        </p:txBody>
      </p:sp>
      <p:sp>
        <p:nvSpPr>
          <p:cNvPr id="39" name="Oval 38"/>
          <p:cNvSpPr/>
          <p:nvPr/>
        </p:nvSpPr>
        <p:spPr>
          <a:xfrm>
            <a:off x="5540506" y="3281053"/>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Solutions</a:t>
            </a:r>
          </a:p>
        </p:txBody>
      </p:sp>
      <p:pic>
        <p:nvPicPr>
          <p:cNvPr id="41" name="Picture 40"/>
          <p:cNvPicPr>
            <a:picLocks noChangeAspect="1"/>
          </p:cNvPicPr>
          <p:nvPr/>
        </p:nvPicPr>
        <p:blipFill>
          <a:blip r:embed="rId3"/>
          <a:stretch>
            <a:fillRect/>
          </a:stretch>
        </p:blipFill>
        <p:spPr>
          <a:xfrm>
            <a:off x="4233745" y="3280904"/>
            <a:ext cx="954284" cy="626432"/>
          </a:xfrm>
          <a:prstGeom prst="rect">
            <a:avLst/>
          </a:prstGeom>
        </p:spPr>
      </p:pic>
      <p:pic>
        <p:nvPicPr>
          <p:cNvPr id="42" name="Picture 41"/>
          <p:cNvPicPr>
            <a:picLocks noChangeAspect="1"/>
          </p:cNvPicPr>
          <p:nvPr/>
        </p:nvPicPr>
        <p:blipFill>
          <a:blip r:embed="rId4"/>
          <a:stretch>
            <a:fillRect/>
          </a:stretch>
        </p:blipFill>
        <p:spPr>
          <a:xfrm>
            <a:off x="3303309" y="3859256"/>
            <a:ext cx="952638" cy="631196"/>
          </a:xfrm>
          <a:prstGeom prst="rect">
            <a:avLst/>
          </a:prstGeom>
        </p:spPr>
      </p:pic>
      <p:pic>
        <p:nvPicPr>
          <p:cNvPr id="46" name="Picture 45"/>
          <p:cNvPicPr>
            <a:picLocks noChangeAspect="1"/>
          </p:cNvPicPr>
          <p:nvPr/>
        </p:nvPicPr>
        <p:blipFill>
          <a:blip r:embed="rId5"/>
          <a:stretch>
            <a:fillRect/>
          </a:stretch>
        </p:blipFill>
        <p:spPr>
          <a:xfrm>
            <a:off x="4602654" y="2476955"/>
            <a:ext cx="1224707" cy="803949"/>
          </a:xfrm>
          <a:prstGeom prst="rect">
            <a:avLst/>
          </a:prstGeom>
        </p:spPr>
      </p:pic>
      <p:pic>
        <p:nvPicPr>
          <p:cNvPr id="48" name="Picture 47"/>
          <p:cNvPicPr>
            <a:picLocks noChangeAspect="1"/>
          </p:cNvPicPr>
          <p:nvPr/>
        </p:nvPicPr>
        <p:blipFill>
          <a:blip r:embed="rId6"/>
          <a:stretch>
            <a:fillRect/>
          </a:stretch>
        </p:blipFill>
        <p:spPr>
          <a:xfrm>
            <a:off x="4507996" y="4073360"/>
            <a:ext cx="1325705" cy="878381"/>
          </a:xfrm>
          <a:prstGeom prst="rect">
            <a:avLst/>
          </a:prstGeom>
        </p:spPr>
      </p:pic>
      <p:sp>
        <p:nvSpPr>
          <p:cNvPr id="17" name="Oval 16"/>
          <p:cNvSpPr/>
          <p:nvPr/>
        </p:nvSpPr>
        <p:spPr>
          <a:xfrm>
            <a:off x="3496106" y="1537892"/>
            <a:ext cx="1466112" cy="946394"/>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200" dirty="0"/>
              <a:t>Functions</a:t>
            </a:r>
          </a:p>
        </p:txBody>
      </p:sp>
      <p:sp>
        <p:nvSpPr>
          <p:cNvPr id="19" name="Rectangle 12"/>
          <p:cNvSpPr>
            <a:spLocks noChangeArrowheads="1"/>
          </p:cNvSpPr>
          <p:nvPr/>
        </p:nvSpPr>
        <p:spPr bwMode="auto">
          <a:xfrm>
            <a:off x="5957461" y="5579280"/>
            <a:ext cx="4387378" cy="1054634"/>
          </a:xfrm>
          <a:prstGeom prst="rect">
            <a:avLst/>
          </a:prstGeom>
          <a:ln/>
        </p:spPr>
        <p:style>
          <a:lnRef idx="1">
            <a:schemeClr val="accent1"/>
          </a:lnRef>
          <a:fillRef idx="2">
            <a:schemeClr val="accent1"/>
          </a:fillRef>
          <a:effectRef idx="1">
            <a:schemeClr val="accent1"/>
          </a:effectRef>
          <a:fontRef idx="minor">
            <a:schemeClr val="dk1"/>
          </a:fontRef>
        </p:style>
        <p:txBody>
          <a:bodyPr wrap="square" lIns="69074" tIns="34537" rIns="69074" bIns="34537">
            <a:spAutoFit/>
          </a:bodyPr>
          <a:lstStyle/>
          <a:p>
            <a:pPr algn="ctr" eaLnBrk="0" hangingPunct="0"/>
            <a:r>
              <a:rPr lang="en-GB" altLang="x-none" sz="1600" dirty="0"/>
              <a:t>Increasing maturity</a:t>
            </a:r>
          </a:p>
          <a:p>
            <a:pPr algn="ctr" eaLnBrk="0" hangingPunct="0"/>
            <a:r>
              <a:rPr lang="en-GB" altLang="x-none" sz="1600" dirty="0"/>
              <a:t>of knowledge about the Stakeholders’ requirements, System Requirements</a:t>
            </a:r>
          </a:p>
          <a:p>
            <a:pPr algn="ctr" eaLnBrk="0" hangingPunct="0"/>
            <a:r>
              <a:rPr lang="en-GB" altLang="x-none" sz="1600" dirty="0"/>
              <a:t>and system/product information</a:t>
            </a:r>
            <a:endParaRPr lang="en-GB" altLang="x-none" sz="1200" dirty="0"/>
          </a:p>
        </p:txBody>
      </p:sp>
      <p:pic>
        <p:nvPicPr>
          <p:cNvPr id="23" name="Picture 22"/>
          <p:cNvPicPr>
            <a:picLocks noChangeAspect="1"/>
          </p:cNvPicPr>
          <p:nvPr/>
        </p:nvPicPr>
        <p:blipFill>
          <a:blip r:embed="rId5"/>
          <a:stretch>
            <a:fillRect/>
          </a:stretch>
        </p:blipFill>
        <p:spPr>
          <a:xfrm>
            <a:off x="1559169" y="2232607"/>
            <a:ext cx="1597176" cy="1048453"/>
          </a:xfrm>
          <a:prstGeom prst="rect">
            <a:avLst/>
          </a:prstGeom>
        </p:spPr>
      </p:pic>
      <p:sp>
        <p:nvSpPr>
          <p:cNvPr id="20" name="Oval 19">
            <a:extLst>
              <a:ext uri="{FF2B5EF4-FFF2-40B4-BE49-F238E27FC236}">
                <a16:creationId xmlns:a16="http://schemas.microsoft.com/office/drawing/2014/main" id="{25086D9E-6F89-6243-B341-DD3DCE53F0E5}"/>
              </a:ext>
            </a:extLst>
          </p:cNvPr>
          <p:cNvSpPr/>
          <p:nvPr/>
        </p:nvSpPr>
        <p:spPr>
          <a:xfrm>
            <a:off x="2825221" y="3120828"/>
            <a:ext cx="1052287" cy="633422"/>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900" dirty="0"/>
              <a:t>Solutions</a:t>
            </a:r>
          </a:p>
        </p:txBody>
      </p:sp>
      <p:sp>
        <p:nvSpPr>
          <p:cNvPr id="21" name="Oval 20">
            <a:extLst>
              <a:ext uri="{FF2B5EF4-FFF2-40B4-BE49-F238E27FC236}">
                <a16:creationId xmlns:a16="http://schemas.microsoft.com/office/drawing/2014/main" id="{1E57AE38-6E10-E441-AF9B-4B01F76FCB94}"/>
              </a:ext>
            </a:extLst>
          </p:cNvPr>
          <p:cNvSpPr/>
          <p:nvPr/>
        </p:nvSpPr>
        <p:spPr>
          <a:xfrm>
            <a:off x="2100791" y="4161042"/>
            <a:ext cx="1202079" cy="754161"/>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100" dirty="0"/>
              <a:t>Solutions</a:t>
            </a:r>
          </a:p>
        </p:txBody>
      </p:sp>
      <p:sp>
        <p:nvSpPr>
          <p:cNvPr id="24" name="Oval 23">
            <a:extLst>
              <a:ext uri="{FF2B5EF4-FFF2-40B4-BE49-F238E27FC236}">
                <a16:creationId xmlns:a16="http://schemas.microsoft.com/office/drawing/2014/main" id="{B966B9DF-2063-E845-8FD3-0E7336E18299}"/>
              </a:ext>
            </a:extLst>
          </p:cNvPr>
          <p:cNvSpPr/>
          <p:nvPr/>
        </p:nvSpPr>
        <p:spPr>
          <a:xfrm>
            <a:off x="3302869" y="3859257"/>
            <a:ext cx="971952" cy="636157"/>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900" dirty="0"/>
              <a:t>Functions</a:t>
            </a:r>
          </a:p>
        </p:txBody>
      </p:sp>
      <p:sp>
        <p:nvSpPr>
          <p:cNvPr id="25" name="Oval 24">
            <a:extLst>
              <a:ext uri="{FF2B5EF4-FFF2-40B4-BE49-F238E27FC236}">
                <a16:creationId xmlns:a16="http://schemas.microsoft.com/office/drawing/2014/main" id="{BDF7092A-F285-6E44-9B7E-1F1D39A30195}"/>
              </a:ext>
            </a:extLst>
          </p:cNvPr>
          <p:cNvSpPr/>
          <p:nvPr/>
        </p:nvSpPr>
        <p:spPr>
          <a:xfrm>
            <a:off x="4495114" y="4061522"/>
            <a:ext cx="1301250" cy="902055"/>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050" dirty="0"/>
              <a:t>Functions</a:t>
            </a:r>
          </a:p>
        </p:txBody>
      </p:sp>
    </p:spTree>
    <p:extLst>
      <p:ext uri="{BB962C8B-B14F-4D97-AF65-F5344CB8AC3E}">
        <p14:creationId xmlns:p14="http://schemas.microsoft.com/office/powerpoint/2010/main" val="4176321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4" grpId="0" animBg="1"/>
      <p:bldP spid="25"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384005" y="228063"/>
            <a:ext cx="6489700" cy="563247"/>
          </a:xfrm>
        </p:spPr>
        <p:txBody>
          <a:bodyPr/>
          <a:lstStyle/>
          <a:p>
            <a:r>
              <a:rPr lang="en-US" dirty="0"/>
              <a:t>Example</a:t>
            </a:r>
          </a:p>
        </p:txBody>
      </p:sp>
      <p:sp>
        <p:nvSpPr>
          <p:cNvPr id="3" name="Slide Number Placeholder 2">
            <a:extLst>
              <a:ext uri="{FF2B5EF4-FFF2-40B4-BE49-F238E27FC236}">
                <a16:creationId xmlns:a16="http://schemas.microsoft.com/office/drawing/2014/main" id="{BA0CA80F-E099-0642-B252-76E9F5670880}"/>
              </a:ext>
            </a:extLst>
          </p:cNvPr>
          <p:cNvSpPr>
            <a:spLocks noGrp="1"/>
          </p:cNvSpPr>
          <p:nvPr>
            <p:ph type="sldNum" sz="quarter" idx="4"/>
          </p:nvPr>
        </p:nvSpPr>
        <p:spPr/>
        <p:txBody>
          <a:bodyPr/>
          <a:lstStyle/>
          <a:p>
            <a:fld id="{C22618A1-DFED-413B-BF04-637AA2483EFF}" type="slidenum">
              <a:rPr lang="en-GB" smtClean="0"/>
              <a:pPr/>
              <a:t>75</a:t>
            </a:fld>
            <a:endParaRPr lang="en-GB" dirty="0"/>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2">
            <a:extLst>
              <a:ext uri="{28A0092B-C50C-407E-A947-70E740481C1C}">
                <a14:useLocalDpi xmlns:a14="http://schemas.microsoft.com/office/drawing/2010/main" val="0"/>
              </a:ext>
            </a:extLst>
          </a:blip>
          <a:srcRect l="4464" t="27629" r="16092" b="38101"/>
          <a:stretch/>
        </p:blipFill>
        <p:spPr>
          <a:xfrm>
            <a:off x="1409700" y="791310"/>
            <a:ext cx="9144000" cy="2789695"/>
          </a:xfrm>
          <a:prstGeom prst="rect">
            <a:avLst/>
          </a:prstGeom>
        </p:spPr>
      </p:pic>
      <p:sp>
        <p:nvSpPr>
          <p:cNvPr id="7" name="TextBox 6">
            <a:extLst>
              <a:ext uri="{FF2B5EF4-FFF2-40B4-BE49-F238E27FC236}">
                <a16:creationId xmlns:a16="http://schemas.microsoft.com/office/drawing/2014/main" id="{DDE8C619-9BD6-0F4D-82F4-B73819AA7CB8}"/>
              </a:ext>
            </a:extLst>
          </p:cNvPr>
          <p:cNvSpPr txBox="1"/>
          <p:nvPr/>
        </p:nvSpPr>
        <p:spPr>
          <a:xfrm>
            <a:off x="1248993" y="691153"/>
            <a:ext cx="2308645" cy="369332"/>
          </a:xfrm>
          <a:prstGeom prst="rect">
            <a:avLst/>
          </a:prstGeom>
          <a:noFill/>
        </p:spPr>
        <p:txBody>
          <a:bodyPr wrap="none" rtlCol="0">
            <a:spAutoFit/>
          </a:bodyPr>
          <a:lstStyle/>
          <a:p>
            <a:r>
              <a:rPr lang="en-US" dirty="0"/>
              <a:t>The Concept Design </a:t>
            </a:r>
          </a:p>
        </p:txBody>
      </p:sp>
      <p:sp>
        <p:nvSpPr>
          <p:cNvPr id="8" name="TextBox 7">
            <a:extLst>
              <a:ext uri="{FF2B5EF4-FFF2-40B4-BE49-F238E27FC236}">
                <a16:creationId xmlns:a16="http://schemas.microsoft.com/office/drawing/2014/main" id="{12F70705-D9CF-4C44-9E43-DDA5E2A0AA08}"/>
              </a:ext>
            </a:extLst>
          </p:cNvPr>
          <p:cNvSpPr txBox="1"/>
          <p:nvPr/>
        </p:nvSpPr>
        <p:spPr>
          <a:xfrm>
            <a:off x="899742" y="3653924"/>
            <a:ext cx="9904571" cy="3139321"/>
          </a:xfrm>
          <a:prstGeom prst="rect">
            <a:avLst/>
          </a:prstGeom>
          <a:noFill/>
        </p:spPr>
        <p:txBody>
          <a:bodyPr wrap="none" rtlCol="0">
            <a:spAutoFit/>
          </a:bodyPr>
          <a:lstStyle/>
          <a:p>
            <a:r>
              <a:rPr lang="en-US" dirty="0"/>
              <a:t>Requires additional solution dependent, emergent and architectural functionality – for example:</a:t>
            </a:r>
          </a:p>
          <a:p>
            <a:endParaRPr lang="en-US" dirty="0"/>
          </a:p>
          <a:p>
            <a:pPr marL="285750" indent="-285750">
              <a:buFont typeface="Arial" panose="020B0604020202020204" pitchFamily="34" charset="0"/>
              <a:buChar char="•"/>
            </a:pPr>
            <a:r>
              <a:rPr lang="en-US" dirty="0"/>
              <a:t>REGULATE MOTIVE FORCE</a:t>
            </a:r>
          </a:p>
          <a:p>
            <a:pPr marL="285750" indent="-285750">
              <a:buFont typeface="Arial" panose="020B0604020202020204" pitchFamily="34" charset="0"/>
              <a:buChar char="•"/>
            </a:pPr>
            <a:r>
              <a:rPr lang="en-US" dirty="0"/>
              <a:t>SEAL SYSTEM (PRESSURE)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REMOVE HEAT (FROM SYSTEM)</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ALIGN INITIATING SYSTEM</a:t>
            </a:r>
          </a:p>
          <a:p>
            <a:pPr marL="285750" indent="-285750">
              <a:buFont typeface="Arial" panose="020B0604020202020204" pitchFamily="34" charset="0"/>
              <a:buChar char="•"/>
            </a:pPr>
            <a:r>
              <a:rPr lang="en-US" dirty="0"/>
              <a:t>SUPPORT FINS</a:t>
            </a:r>
          </a:p>
        </p:txBody>
      </p:sp>
      <p:sp>
        <p:nvSpPr>
          <p:cNvPr id="9" name="Left Arrow 8">
            <a:extLst>
              <a:ext uri="{FF2B5EF4-FFF2-40B4-BE49-F238E27FC236}">
                <a16:creationId xmlns:a16="http://schemas.microsoft.com/office/drawing/2014/main" id="{32F2E02E-35CC-D340-8277-1632ED83A890}"/>
              </a:ext>
            </a:extLst>
          </p:cNvPr>
          <p:cNvSpPr/>
          <p:nvPr/>
        </p:nvSpPr>
        <p:spPr>
          <a:xfrm>
            <a:off x="4916218" y="4038871"/>
            <a:ext cx="1957487" cy="893794"/>
          </a:xfrm>
          <a:prstGeom prst="leftArrow">
            <a:avLst>
              <a:gd name="adj1" fmla="val 67340"/>
              <a:gd name="adj2" fmla="val 5000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Solution Dependent</a:t>
            </a:r>
          </a:p>
        </p:txBody>
      </p:sp>
      <p:sp>
        <p:nvSpPr>
          <p:cNvPr id="11" name="Left Arrow 10">
            <a:extLst>
              <a:ext uri="{FF2B5EF4-FFF2-40B4-BE49-F238E27FC236}">
                <a16:creationId xmlns:a16="http://schemas.microsoft.com/office/drawing/2014/main" id="{ED793DF9-52D5-5F4A-8EBD-08AFB826D2EA}"/>
              </a:ext>
            </a:extLst>
          </p:cNvPr>
          <p:cNvSpPr/>
          <p:nvPr/>
        </p:nvSpPr>
        <p:spPr>
          <a:xfrm>
            <a:off x="5652181" y="5853204"/>
            <a:ext cx="1936358" cy="893794"/>
          </a:xfrm>
          <a:prstGeom prst="leftArrow">
            <a:avLst>
              <a:gd name="adj1" fmla="val 67340"/>
              <a:gd name="adj2" fmla="val 50000"/>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Architectural</a:t>
            </a:r>
          </a:p>
        </p:txBody>
      </p:sp>
      <p:sp>
        <p:nvSpPr>
          <p:cNvPr id="4" name="Left Arrow 8">
            <a:extLst>
              <a:ext uri="{FF2B5EF4-FFF2-40B4-BE49-F238E27FC236}">
                <a16:creationId xmlns:a16="http://schemas.microsoft.com/office/drawing/2014/main" id="{F4CCFEFC-B280-D056-4756-8A7DCF4C2F0B}"/>
              </a:ext>
            </a:extLst>
          </p:cNvPr>
          <p:cNvSpPr/>
          <p:nvPr/>
        </p:nvSpPr>
        <p:spPr>
          <a:xfrm>
            <a:off x="5341668" y="4946037"/>
            <a:ext cx="1957487" cy="893794"/>
          </a:xfrm>
          <a:prstGeom prst="leftArrow">
            <a:avLst>
              <a:gd name="adj1" fmla="val 67340"/>
              <a:gd name="adj2" fmla="val 50000"/>
            </a:avLst>
          </a:prstGeom>
          <a:solidFill>
            <a:schemeClr val="accent6">
              <a:lumMod val="40000"/>
              <a:lumOff val="6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Emergent</a:t>
            </a:r>
          </a:p>
        </p:txBody>
      </p:sp>
    </p:spTree>
    <p:extLst>
      <p:ext uri="{BB962C8B-B14F-4D97-AF65-F5344CB8AC3E}">
        <p14:creationId xmlns:p14="http://schemas.microsoft.com/office/powerpoint/2010/main" val="293582180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4"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E78-4130-D447-BE4D-71E9A0947E1C}"/>
              </a:ext>
            </a:extLst>
          </p:cNvPr>
          <p:cNvSpPr>
            <a:spLocks noGrp="1"/>
          </p:cNvSpPr>
          <p:nvPr>
            <p:ph type="title"/>
          </p:nvPr>
        </p:nvSpPr>
        <p:spPr>
          <a:xfrm>
            <a:off x="115923" y="287730"/>
            <a:ext cx="6489700" cy="415926"/>
          </a:xfrm>
        </p:spPr>
        <p:txBody>
          <a:bodyPr/>
          <a:lstStyle/>
          <a:p>
            <a:r>
              <a:rPr lang="en-US" dirty="0"/>
              <a:t>Generic Functionality QFD 1</a:t>
            </a:r>
          </a:p>
        </p:txBody>
      </p:sp>
      <p:sp>
        <p:nvSpPr>
          <p:cNvPr id="3" name="Slide Number Placeholder 2">
            <a:extLst>
              <a:ext uri="{FF2B5EF4-FFF2-40B4-BE49-F238E27FC236}">
                <a16:creationId xmlns:a16="http://schemas.microsoft.com/office/drawing/2014/main" id="{62897A2B-F787-274D-B1A8-123C86FC49F0}"/>
              </a:ext>
            </a:extLst>
          </p:cNvPr>
          <p:cNvSpPr>
            <a:spLocks noGrp="1"/>
          </p:cNvSpPr>
          <p:nvPr>
            <p:ph type="sldNum" sz="quarter" idx="4"/>
          </p:nvPr>
        </p:nvSpPr>
        <p:spPr/>
        <p:txBody>
          <a:bodyPr/>
          <a:lstStyle/>
          <a:p>
            <a:fld id="{C22618A1-DFED-413B-BF04-637AA2483EFF}" type="slidenum">
              <a:rPr lang="en-GB" smtClean="0"/>
              <a:pPr/>
              <a:t>76</a:t>
            </a:fld>
            <a:endParaRPr lang="en-GB" dirty="0"/>
          </a:p>
        </p:txBody>
      </p:sp>
      <p:pic>
        <p:nvPicPr>
          <p:cNvPr id="4" name="Picture 3">
            <a:extLst>
              <a:ext uri="{FF2B5EF4-FFF2-40B4-BE49-F238E27FC236}">
                <a16:creationId xmlns:a16="http://schemas.microsoft.com/office/drawing/2014/main" id="{C11DFF11-A9D2-D94C-99F3-78A8502ADFE7}"/>
              </a:ext>
            </a:extLst>
          </p:cNvPr>
          <p:cNvPicPr>
            <a:picLocks noChangeAspect="1"/>
          </p:cNvPicPr>
          <p:nvPr/>
        </p:nvPicPr>
        <p:blipFill>
          <a:blip r:embed="rId2"/>
          <a:stretch>
            <a:fillRect/>
          </a:stretch>
        </p:blipFill>
        <p:spPr>
          <a:xfrm>
            <a:off x="1610942" y="970378"/>
            <a:ext cx="7085804" cy="5599892"/>
          </a:xfrm>
          <a:prstGeom prst="rect">
            <a:avLst/>
          </a:prstGeom>
        </p:spPr>
      </p:pic>
    </p:spTree>
    <p:extLst>
      <p:ext uri="{BB962C8B-B14F-4D97-AF65-F5344CB8AC3E}">
        <p14:creationId xmlns:p14="http://schemas.microsoft.com/office/powerpoint/2010/main" val="539171486"/>
      </p:ext>
    </p:extLst>
  </p:cSld>
  <p:clrMapOvr>
    <a:masterClrMapping/>
  </p:clrMapOvr>
  <p:transition>
    <p:wipe dir="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E78-4130-D447-BE4D-71E9A0947E1C}"/>
              </a:ext>
            </a:extLst>
          </p:cNvPr>
          <p:cNvSpPr>
            <a:spLocks noGrp="1"/>
          </p:cNvSpPr>
          <p:nvPr>
            <p:ph type="title"/>
          </p:nvPr>
        </p:nvSpPr>
        <p:spPr>
          <a:xfrm>
            <a:off x="384005" y="287730"/>
            <a:ext cx="6489700" cy="415926"/>
          </a:xfrm>
        </p:spPr>
        <p:txBody>
          <a:bodyPr/>
          <a:lstStyle/>
          <a:p>
            <a:r>
              <a:rPr lang="en-US" dirty="0"/>
              <a:t>Generic Functionality QFD 1</a:t>
            </a:r>
          </a:p>
        </p:txBody>
      </p:sp>
      <p:sp>
        <p:nvSpPr>
          <p:cNvPr id="3" name="Slide Number Placeholder 2">
            <a:extLst>
              <a:ext uri="{FF2B5EF4-FFF2-40B4-BE49-F238E27FC236}">
                <a16:creationId xmlns:a16="http://schemas.microsoft.com/office/drawing/2014/main" id="{62897A2B-F787-274D-B1A8-123C86FC49F0}"/>
              </a:ext>
            </a:extLst>
          </p:cNvPr>
          <p:cNvSpPr>
            <a:spLocks noGrp="1"/>
          </p:cNvSpPr>
          <p:nvPr>
            <p:ph type="sldNum" sz="quarter" idx="4"/>
          </p:nvPr>
        </p:nvSpPr>
        <p:spPr/>
        <p:txBody>
          <a:bodyPr/>
          <a:lstStyle/>
          <a:p>
            <a:fld id="{C22618A1-DFED-413B-BF04-637AA2483EFF}" type="slidenum">
              <a:rPr lang="en-GB" smtClean="0"/>
              <a:pPr/>
              <a:t>77</a:t>
            </a:fld>
            <a:endParaRPr lang="en-GB" dirty="0"/>
          </a:p>
        </p:txBody>
      </p:sp>
      <p:pic>
        <p:nvPicPr>
          <p:cNvPr id="4" name="Picture 3">
            <a:extLst>
              <a:ext uri="{FF2B5EF4-FFF2-40B4-BE49-F238E27FC236}">
                <a16:creationId xmlns:a16="http://schemas.microsoft.com/office/drawing/2014/main" id="{C11DFF11-A9D2-D94C-99F3-78A8502ADFE7}"/>
              </a:ext>
            </a:extLst>
          </p:cNvPr>
          <p:cNvPicPr>
            <a:picLocks noChangeAspect="1"/>
          </p:cNvPicPr>
          <p:nvPr/>
        </p:nvPicPr>
        <p:blipFill>
          <a:blip r:embed="rId2"/>
          <a:stretch>
            <a:fillRect/>
          </a:stretch>
        </p:blipFill>
        <p:spPr>
          <a:xfrm>
            <a:off x="1610942" y="970378"/>
            <a:ext cx="7085804" cy="5599892"/>
          </a:xfrm>
          <a:prstGeom prst="rect">
            <a:avLst/>
          </a:prstGeom>
        </p:spPr>
      </p:pic>
      <p:sp>
        <p:nvSpPr>
          <p:cNvPr id="5" name="Rounded Rectangular Callout 4">
            <a:extLst>
              <a:ext uri="{FF2B5EF4-FFF2-40B4-BE49-F238E27FC236}">
                <a16:creationId xmlns:a16="http://schemas.microsoft.com/office/drawing/2014/main" id="{47589878-D338-8C42-9AE8-D8FCC7897F7B}"/>
              </a:ext>
            </a:extLst>
          </p:cNvPr>
          <p:cNvSpPr/>
          <p:nvPr/>
        </p:nvSpPr>
        <p:spPr>
          <a:xfrm>
            <a:off x="9137152" y="2753474"/>
            <a:ext cx="1273995" cy="791110"/>
          </a:xfrm>
          <a:prstGeom prst="wedgeRoundRectCallout">
            <a:avLst>
              <a:gd name="adj1" fmla="val -99059"/>
              <a:gd name="adj2" fmla="val -60500"/>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a:t>
            </a:r>
          </a:p>
        </p:txBody>
      </p:sp>
    </p:spTree>
    <p:extLst>
      <p:ext uri="{BB962C8B-B14F-4D97-AF65-F5344CB8AC3E}">
        <p14:creationId xmlns:p14="http://schemas.microsoft.com/office/powerpoint/2010/main" val="1243182522"/>
      </p:ext>
    </p:extLst>
  </p:cSld>
  <p:clrMapOvr>
    <a:masterClrMapping/>
  </p:clrMapOvr>
  <p:transition>
    <p:wipe dir="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8FE3-C3AD-B04A-984E-B3C9323A7E0C}"/>
              </a:ext>
            </a:extLst>
          </p:cNvPr>
          <p:cNvSpPr>
            <a:spLocks noGrp="1"/>
          </p:cNvSpPr>
          <p:nvPr>
            <p:ph type="title"/>
          </p:nvPr>
        </p:nvSpPr>
        <p:spPr>
          <a:xfrm>
            <a:off x="1665767" y="542441"/>
            <a:ext cx="8893745" cy="493417"/>
          </a:xfrm>
        </p:spPr>
        <p:txBody>
          <a:bodyPr/>
          <a:lstStyle/>
          <a:p>
            <a:r>
              <a:rPr lang="en-US" dirty="0"/>
              <a:t>Generic + Solution Dependent and Architectural Functionality QFD 1</a:t>
            </a:r>
          </a:p>
        </p:txBody>
      </p:sp>
      <p:sp>
        <p:nvSpPr>
          <p:cNvPr id="3" name="Slide Number Placeholder 2">
            <a:extLst>
              <a:ext uri="{FF2B5EF4-FFF2-40B4-BE49-F238E27FC236}">
                <a16:creationId xmlns:a16="http://schemas.microsoft.com/office/drawing/2014/main" id="{5B8A6419-5649-B74B-91DD-EFF0CC637EE4}"/>
              </a:ext>
            </a:extLst>
          </p:cNvPr>
          <p:cNvSpPr>
            <a:spLocks noGrp="1"/>
          </p:cNvSpPr>
          <p:nvPr>
            <p:ph type="sldNum" sz="quarter" idx="4"/>
          </p:nvPr>
        </p:nvSpPr>
        <p:spPr/>
        <p:txBody>
          <a:bodyPr/>
          <a:lstStyle/>
          <a:p>
            <a:fld id="{C22618A1-DFED-413B-BF04-637AA2483EFF}" type="slidenum">
              <a:rPr lang="en-GB" smtClean="0"/>
              <a:pPr/>
              <a:t>78</a:t>
            </a:fld>
            <a:endParaRPr lang="en-GB" dirty="0"/>
          </a:p>
        </p:txBody>
      </p:sp>
      <p:pic>
        <p:nvPicPr>
          <p:cNvPr id="4" name="Picture 3">
            <a:extLst>
              <a:ext uri="{FF2B5EF4-FFF2-40B4-BE49-F238E27FC236}">
                <a16:creationId xmlns:a16="http://schemas.microsoft.com/office/drawing/2014/main" id="{D7EE1A41-24D8-B74B-90E8-5F69484F7009}"/>
              </a:ext>
            </a:extLst>
          </p:cNvPr>
          <p:cNvPicPr>
            <a:picLocks noChangeAspect="1"/>
          </p:cNvPicPr>
          <p:nvPr/>
        </p:nvPicPr>
        <p:blipFill rotWithShape="1">
          <a:blip r:embed="rId2"/>
          <a:srcRect l="2137"/>
          <a:stretch/>
        </p:blipFill>
        <p:spPr>
          <a:xfrm>
            <a:off x="1610942" y="2276044"/>
            <a:ext cx="8948569" cy="3847037"/>
          </a:xfrm>
          <a:prstGeom prst="rect">
            <a:avLst/>
          </a:prstGeom>
        </p:spPr>
      </p:pic>
      <p:sp>
        <p:nvSpPr>
          <p:cNvPr id="5" name="Rounded Rectangular Callout 4">
            <a:extLst>
              <a:ext uri="{FF2B5EF4-FFF2-40B4-BE49-F238E27FC236}">
                <a16:creationId xmlns:a16="http://schemas.microsoft.com/office/drawing/2014/main" id="{D7F9DCAB-B51C-9048-8727-C1369F6296E6}"/>
              </a:ext>
            </a:extLst>
          </p:cNvPr>
          <p:cNvSpPr/>
          <p:nvPr/>
        </p:nvSpPr>
        <p:spPr>
          <a:xfrm>
            <a:off x="7010400" y="1171254"/>
            <a:ext cx="2897312" cy="791110"/>
          </a:xfrm>
          <a:prstGeom prst="wedgeRoundRectCallout">
            <a:avLst>
              <a:gd name="adj1" fmla="val -93545"/>
              <a:gd name="adj2" fmla="val 10703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 + Solution Dependent + Architectural Functions</a:t>
            </a:r>
          </a:p>
        </p:txBody>
      </p:sp>
    </p:spTree>
    <p:extLst>
      <p:ext uri="{BB962C8B-B14F-4D97-AF65-F5344CB8AC3E}">
        <p14:creationId xmlns:p14="http://schemas.microsoft.com/office/powerpoint/2010/main" val="1750452631"/>
      </p:ext>
    </p:extLst>
  </p:cSld>
  <p:clrMapOvr>
    <a:masterClrMapping/>
  </p:clrMapOvr>
  <p:transition>
    <p:wipe dir="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94063" y="1490296"/>
            <a:ext cx="10642293" cy="1040285"/>
          </a:xfrm>
        </p:spPr>
        <p:txBody>
          <a:bodyPr/>
          <a:lstStyle/>
          <a:p>
            <a:r>
              <a:rPr lang="en-US" dirty="0"/>
              <a:t>Solution Dependent functionality can also be important especially if it contributes to important generic functionality</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a:xfrm>
            <a:off x="473161" y="244073"/>
            <a:ext cx="7434482" cy="424732"/>
          </a:xfrm>
        </p:spPr>
        <p:txBody>
          <a:bodyPr/>
          <a:lstStyle/>
          <a:p>
            <a:r>
              <a:rPr lang="en-US" dirty="0"/>
              <a:t>Update Functional Importance</a:t>
            </a:r>
          </a:p>
        </p:txBody>
      </p:sp>
      <p:pic>
        <p:nvPicPr>
          <p:cNvPr id="8" name="Picture 7">
            <a:extLst>
              <a:ext uri="{FF2B5EF4-FFF2-40B4-BE49-F238E27FC236}">
                <a16:creationId xmlns:a16="http://schemas.microsoft.com/office/drawing/2014/main" id="{B68A4501-36E7-0148-AF8A-2DC258EA86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0" y="2447391"/>
            <a:ext cx="5040015" cy="3196226"/>
          </a:xfrm>
          <a:prstGeom prst="rect">
            <a:avLst/>
          </a:prstGeom>
        </p:spPr>
      </p:pic>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14" y="2530581"/>
            <a:ext cx="4484175" cy="2885167"/>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1487372" y="566289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
        <p:nvSpPr>
          <p:cNvPr id="14" name="TextBox 13">
            <a:extLst>
              <a:ext uri="{FF2B5EF4-FFF2-40B4-BE49-F238E27FC236}">
                <a16:creationId xmlns:a16="http://schemas.microsoft.com/office/drawing/2014/main" id="{55AD9880-B9E5-7345-868D-CAD230AE9BF6}"/>
              </a:ext>
            </a:extLst>
          </p:cNvPr>
          <p:cNvSpPr txBox="1"/>
          <p:nvPr/>
        </p:nvSpPr>
        <p:spPr>
          <a:xfrm>
            <a:off x="7486950" y="5633235"/>
            <a:ext cx="3053560" cy="954107"/>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Solution dependent and Architectural Functionality </a:t>
            </a:r>
          </a:p>
        </p:txBody>
      </p:sp>
    </p:spTree>
    <p:extLst>
      <p:ext uri="{BB962C8B-B14F-4D97-AF65-F5344CB8AC3E}">
        <p14:creationId xmlns:p14="http://schemas.microsoft.com/office/powerpoint/2010/main" val="112281988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FB99CCA-4D17-5EDF-BC9E-152950498D0D}"/>
              </a:ext>
            </a:extLst>
          </p:cNvPr>
          <p:cNvSpPr>
            <a:spLocks noGrp="1"/>
          </p:cNvSpPr>
          <p:nvPr>
            <p:ph type="body" sz="quarter" idx="13"/>
          </p:nvPr>
        </p:nvSpPr>
        <p:spPr>
          <a:xfrm>
            <a:off x="658369" y="1478865"/>
            <a:ext cx="11006583" cy="3299365"/>
          </a:xfrm>
        </p:spPr>
        <p:txBody>
          <a:bodyPr/>
          <a:lstStyle/>
          <a:p>
            <a:r>
              <a:rPr lang="en-GB" sz="5400" dirty="0"/>
              <a:t>OR!...............</a:t>
            </a:r>
          </a:p>
          <a:p>
            <a:endParaRPr lang="en-GB" sz="5400" dirty="0"/>
          </a:p>
          <a:p>
            <a:r>
              <a:rPr lang="en-GB" sz="5400" dirty="0"/>
              <a:t>Look at the </a:t>
            </a:r>
            <a:r>
              <a:rPr lang="en-GB" sz="5400" dirty="0">
                <a:hlinkClick r:id="rId2"/>
              </a:rPr>
              <a:t>Architecture</a:t>
            </a:r>
            <a:r>
              <a:rPr lang="en-GB" sz="5400" dirty="0"/>
              <a:t> and break things down that way.</a:t>
            </a:r>
          </a:p>
        </p:txBody>
      </p:sp>
      <p:sp>
        <p:nvSpPr>
          <p:cNvPr id="3" name="Title 2">
            <a:extLst>
              <a:ext uri="{FF2B5EF4-FFF2-40B4-BE49-F238E27FC236}">
                <a16:creationId xmlns:a16="http://schemas.microsoft.com/office/drawing/2014/main" id="{A9D8D90E-F919-729B-A19A-316E14928C66}"/>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59581787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4679E1-E948-4BD0-BE81-855522F245B8}"/>
              </a:ext>
            </a:extLst>
          </p:cNvPr>
          <p:cNvSpPr>
            <a:spLocks noGrp="1"/>
          </p:cNvSpPr>
          <p:nvPr>
            <p:ph type="sldNum" sz="quarter" idx="15"/>
          </p:nvPr>
        </p:nvSpPr>
        <p:spPr/>
        <p:txBody>
          <a:bodyPr/>
          <a:lstStyle/>
          <a:p>
            <a:fld id="{C22618A1-DFED-413B-BF04-637AA2483EFF}" type="slidenum">
              <a:rPr lang="en-GB" smtClean="0"/>
              <a:pPr/>
              <a:t>81</a:t>
            </a:fld>
            <a:endParaRPr lang="en-GB" dirty="0"/>
          </a:p>
        </p:txBody>
      </p:sp>
      <p:sp>
        <p:nvSpPr>
          <p:cNvPr id="3" name="Content Placeholder 2">
            <a:extLst>
              <a:ext uri="{FF2B5EF4-FFF2-40B4-BE49-F238E27FC236}">
                <a16:creationId xmlns:a16="http://schemas.microsoft.com/office/drawing/2014/main" id="{E4C66A4C-5E8B-49F3-8D9B-AE05F854453A}"/>
              </a:ext>
            </a:extLst>
          </p:cNvPr>
          <p:cNvSpPr>
            <a:spLocks noGrp="1"/>
          </p:cNvSpPr>
          <p:nvPr>
            <p:ph sz="quarter" idx="16"/>
          </p:nvPr>
        </p:nvSpPr>
        <p:spPr>
          <a:xfrm>
            <a:off x="658369" y="1194455"/>
            <a:ext cx="10574843" cy="5706177"/>
          </a:xfrm>
        </p:spPr>
        <p:txBody>
          <a:bodyPr/>
          <a:lstStyle/>
          <a:p>
            <a:r>
              <a:rPr lang="en-GB" sz="2400" dirty="0"/>
              <a:t>We have a set of functions</a:t>
            </a:r>
          </a:p>
          <a:p>
            <a:pPr lvl="1"/>
            <a:r>
              <a:rPr lang="en-GB" sz="2400" dirty="0"/>
              <a:t>That are checked against customer requirements</a:t>
            </a:r>
          </a:p>
          <a:p>
            <a:r>
              <a:rPr lang="en-GB" sz="2400" dirty="0"/>
              <a:t>We have a set of solutions</a:t>
            </a:r>
          </a:p>
          <a:p>
            <a:pPr lvl="1"/>
            <a:r>
              <a:rPr lang="en-GB" sz="2400" dirty="0"/>
              <a:t>That are checked against the functional set</a:t>
            </a:r>
          </a:p>
          <a:p>
            <a:pPr lvl="1"/>
            <a:endParaRPr lang="en-GB" sz="2400" dirty="0"/>
          </a:p>
          <a:p>
            <a:pPr lvl="1"/>
            <a:endParaRPr lang="en-GB" sz="2400" dirty="0"/>
          </a:p>
          <a:p>
            <a:r>
              <a:rPr lang="en-GB" sz="2400" dirty="0"/>
              <a:t>This has allowed us to identify key subsystems and components so we can pass on a specification to our manufacturer……</a:t>
            </a:r>
          </a:p>
          <a:p>
            <a:endParaRPr lang="en-GB" sz="2400" dirty="0"/>
          </a:p>
          <a:p>
            <a:r>
              <a:rPr lang="en-GB" sz="2400" dirty="0"/>
              <a:t>We also need to understand the sensitivity of the design….</a:t>
            </a:r>
          </a:p>
          <a:p>
            <a:endParaRPr lang="en-GB" sz="2400" dirty="0"/>
          </a:p>
          <a:p>
            <a:r>
              <a:rPr lang="en-GB" sz="2400" dirty="0"/>
              <a:t>One last investigation before we move forwards.</a:t>
            </a:r>
          </a:p>
          <a:p>
            <a:endParaRPr lang="en-GB" sz="2400" dirty="0"/>
          </a:p>
        </p:txBody>
      </p:sp>
      <p:sp>
        <p:nvSpPr>
          <p:cNvPr id="5" name="Title 4">
            <a:extLst>
              <a:ext uri="{FF2B5EF4-FFF2-40B4-BE49-F238E27FC236}">
                <a16:creationId xmlns:a16="http://schemas.microsoft.com/office/drawing/2014/main" id="{0B92D08B-9272-450F-8715-EDD49237E7FB}"/>
              </a:ext>
            </a:extLst>
          </p:cNvPr>
          <p:cNvSpPr>
            <a:spLocks noGrp="1"/>
          </p:cNvSpPr>
          <p:nvPr>
            <p:ph type="title"/>
          </p:nvPr>
        </p:nvSpPr>
        <p:spPr>
          <a:xfrm>
            <a:off x="450640" y="178556"/>
            <a:ext cx="10990300" cy="535531"/>
          </a:xfrm>
        </p:spPr>
        <p:txBody>
          <a:bodyPr/>
          <a:lstStyle/>
          <a:p>
            <a:r>
              <a:rPr lang="en-GB" sz="3200" dirty="0"/>
              <a:t>So Far…..So good</a:t>
            </a:r>
          </a:p>
        </p:txBody>
      </p:sp>
    </p:spTree>
    <p:extLst>
      <p:ext uri="{BB962C8B-B14F-4D97-AF65-F5344CB8AC3E}">
        <p14:creationId xmlns:p14="http://schemas.microsoft.com/office/powerpoint/2010/main" val="226000930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76497" y="1417523"/>
            <a:ext cx="10514242" cy="1525514"/>
          </a:xfrm>
        </p:spPr>
        <p:txBody>
          <a:bodyPr/>
          <a:lstStyle/>
          <a:p>
            <a:r>
              <a:rPr lang="en-GB" sz="3600" b="1" dirty="0">
                <a:solidFill>
                  <a:schemeClr val="accent2"/>
                </a:solidFill>
              </a:rPr>
              <a:t>Designing System and Specifying Subsystems</a:t>
            </a:r>
            <a:br>
              <a:rPr lang="en-GB" sz="3600" dirty="0"/>
            </a:br>
            <a:endParaRPr lang="en-GB" sz="2800" dirty="0">
              <a:solidFill>
                <a:schemeClr val="bg1"/>
              </a:solidFill>
            </a:endParaRPr>
          </a:p>
        </p:txBody>
      </p:sp>
      <p:sp>
        <p:nvSpPr>
          <p:cNvPr id="3" name="Text Placeholder 2">
            <a:extLst>
              <a:ext uri="{FF2B5EF4-FFF2-40B4-BE49-F238E27FC236}">
                <a16:creationId xmlns:a16="http://schemas.microsoft.com/office/drawing/2014/main" id="{E59DF5E5-F515-D041-937E-3A68A3A0DFA0}"/>
              </a:ext>
            </a:extLst>
          </p:cNvPr>
          <p:cNvSpPr>
            <a:spLocks noGrp="1"/>
          </p:cNvSpPr>
          <p:nvPr>
            <p:ph type="subTitle" idx="1"/>
          </p:nvPr>
        </p:nvSpPr>
        <p:spPr>
          <a:xfrm>
            <a:off x="466283" y="4777380"/>
            <a:ext cx="11529918" cy="861420"/>
          </a:xfrm>
        </p:spPr>
        <p:txBody>
          <a:bodyPr>
            <a:normAutofit/>
          </a:bodyPr>
          <a:lstStyle/>
          <a:p>
            <a:pPr marL="0" indent="0">
              <a:buNone/>
            </a:pPr>
            <a:r>
              <a:rPr lang="en-US" dirty="0">
                <a:solidFill>
                  <a:schemeClr val="tx1"/>
                </a:solidFill>
              </a:rPr>
              <a:t>“To find out what happens to a system when you interfere with it you have to interfere with it.”</a:t>
            </a:r>
          </a:p>
          <a:p>
            <a:pPr marL="0" indent="0" algn="r">
              <a:buNone/>
            </a:pPr>
            <a:r>
              <a:rPr lang="en-US" dirty="0">
                <a:solidFill>
                  <a:schemeClr val="tx1"/>
                </a:solidFill>
              </a:rPr>
              <a:t>George Box</a:t>
            </a:r>
          </a:p>
        </p:txBody>
      </p:sp>
    </p:spTree>
    <p:extLst>
      <p:ext uri="{BB962C8B-B14F-4D97-AF65-F5344CB8AC3E}">
        <p14:creationId xmlns:p14="http://schemas.microsoft.com/office/powerpoint/2010/main" val="39427833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7964" y="72564"/>
            <a:ext cx="11010600" cy="664797"/>
          </a:xfrm>
        </p:spPr>
        <p:txBody>
          <a:bodyPr/>
          <a:lstStyle/>
          <a:p>
            <a:r>
              <a:rPr lang="en-US" sz="3200" dirty="0"/>
              <a:t>System Design and Optimisation</a:t>
            </a:r>
          </a:p>
        </p:txBody>
      </p:sp>
      <p:sp>
        <p:nvSpPr>
          <p:cNvPr id="6" name="Content Placeholder 5"/>
          <p:cNvSpPr>
            <a:spLocks noGrp="1"/>
          </p:cNvSpPr>
          <p:nvPr>
            <p:ph type="body" sz="quarter" idx="16"/>
          </p:nvPr>
        </p:nvSpPr>
        <p:spPr>
          <a:xfrm>
            <a:off x="5777947" y="1099930"/>
            <a:ext cx="6149009" cy="5459896"/>
          </a:xfrm>
        </p:spPr>
        <p:txBody>
          <a:bodyPr/>
          <a:lstStyle/>
          <a:p>
            <a:r>
              <a:rPr lang="en-GB" sz="2400" dirty="0">
                <a:latin typeface="Arial" charset="0"/>
              </a:rPr>
              <a:t>For example if fin stabilization is selected </a:t>
            </a:r>
          </a:p>
          <a:p>
            <a:endParaRPr lang="en-GB" sz="2400" dirty="0">
              <a:latin typeface="Arial" charset="0"/>
            </a:endParaRPr>
          </a:p>
          <a:p>
            <a:pPr marL="0" indent="0">
              <a:buNone/>
            </a:pPr>
            <a:endParaRPr lang="en-GB" sz="2800" dirty="0">
              <a:latin typeface="Arial" charset="0"/>
            </a:endParaRPr>
          </a:p>
          <a:p>
            <a:pPr marL="0" indent="0">
              <a:buNone/>
            </a:pPr>
            <a:endParaRPr lang="en-GB" sz="2800" dirty="0">
              <a:latin typeface="Arial" charset="0"/>
            </a:endParaRPr>
          </a:p>
          <a:p>
            <a:r>
              <a:rPr lang="en-GB" sz="2400" dirty="0">
                <a:latin typeface="Arial" charset="0"/>
              </a:rPr>
              <a:t>The terminal performance will depend upon the design parameters</a:t>
            </a:r>
          </a:p>
          <a:p>
            <a:pPr lvl="1"/>
            <a:r>
              <a:rPr lang="en-GB" sz="2000" dirty="0">
                <a:latin typeface="Arial" charset="0"/>
              </a:rPr>
              <a:t>Number of Fins</a:t>
            </a:r>
          </a:p>
          <a:p>
            <a:pPr lvl="1"/>
            <a:r>
              <a:rPr lang="en-GB" sz="2000" dirty="0">
                <a:latin typeface="Arial" charset="0"/>
              </a:rPr>
              <a:t>Fin configuration</a:t>
            </a:r>
          </a:p>
          <a:p>
            <a:pPr lvl="2"/>
            <a:r>
              <a:rPr lang="en-GB" sz="1800" dirty="0">
                <a:latin typeface="Arial" charset="0"/>
              </a:rPr>
              <a:t>Leading edge angle</a:t>
            </a:r>
          </a:p>
          <a:p>
            <a:pPr lvl="2"/>
            <a:r>
              <a:rPr lang="en-GB" sz="1800" dirty="0">
                <a:latin typeface="Arial" charset="0"/>
              </a:rPr>
              <a:t>Fin area</a:t>
            </a:r>
          </a:p>
          <a:p>
            <a:pPr lvl="2"/>
            <a:r>
              <a:rPr lang="en-GB" sz="1800" dirty="0">
                <a:latin typeface="Arial" charset="0"/>
              </a:rPr>
              <a:t>Fin aspect ratio</a:t>
            </a:r>
          </a:p>
          <a:p>
            <a:pPr lvl="2"/>
            <a:r>
              <a:rPr lang="en-GB" sz="1800" dirty="0">
                <a:latin typeface="Arial" charset="0"/>
              </a:rPr>
              <a:t>Fin thickness</a:t>
            </a:r>
          </a:p>
          <a:p>
            <a:pPr lvl="2"/>
            <a:r>
              <a:rPr lang="en-GB" sz="1800" dirty="0">
                <a:latin typeface="Arial" charset="0"/>
              </a:rPr>
              <a:t>etc.</a:t>
            </a:r>
          </a:p>
          <a:p>
            <a:pPr lvl="1"/>
            <a:r>
              <a:rPr lang="en-GB" sz="2000" dirty="0">
                <a:latin typeface="Arial" charset="0"/>
              </a:rPr>
              <a:t>Fin Material</a:t>
            </a:r>
          </a:p>
          <a:p>
            <a:pPr lvl="1"/>
            <a:r>
              <a:rPr lang="en-GB" sz="2000" dirty="0">
                <a:latin typeface="Arial" charset="0"/>
              </a:rPr>
              <a:t>etc.</a:t>
            </a:r>
          </a:p>
          <a:p>
            <a:endParaRPr lang="en-US" sz="2400" dirty="0"/>
          </a:p>
        </p:txBody>
      </p:sp>
      <p:sp>
        <p:nvSpPr>
          <p:cNvPr id="5" name="Content Placeholder 4"/>
          <p:cNvSpPr>
            <a:spLocks noGrp="1"/>
          </p:cNvSpPr>
          <p:nvPr>
            <p:ph type="body" sz="quarter" idx="17"/>
          </p:nvPr>
        </p:nvSpPr>
        <p:spPr>
          <a:xfrm>
            <a:off x="490330" y="967409"/>
            <a:ext cx="4385790" cy="5286908"/>
          </a:xfrm>
        </p:spPr>
        <p:txBody>
          <a:bodyPr>
            <a:normAutofit/>
          </a:bodyPr>
          <a:lstStyle/>
          <a:p>
            <a:r>
              <a:rPr lang="en-GB" sz="2400" dirty="0"/>
              <a:t>The performance of a system will be influenced by a number of system design parameters – the variables that the designer selects to achieve the desired level of performance</a:t>
            </a:r>
          </a:p>
          <a:p>
            <a:pPr marL="0" indent="0">
              <a:buNone/>
            </a:pPr>
            <a:endParaRPr lang="en-GB" sz="2400" dirty="0"/>
          </a:p>
          <a:p>
            <a:r>
              <a:rPr lang="en-GB" sz="2400" dirty="0"/>
              <a:t>The challenge for the system designer is to find the best target or nominal values for the system design parameters in order to meet or, better still, exceed the requirements.</a:t>
            </a:r>
          </a:p>
          <a:p>
            <a:endParaRPr lang="en-US" sz="2400" dirty="0"/>
          </a:p>
        </p:txBody>
      </p:sp>
      <p:pic>
        <p:nvPicPr>
          <p:cNvPr id="35" name="Picture 34">
            <a:extLst>
              <a:ext uri="{FF2B5EF4-FFF2-40B4-BE49-F238E27FC236}">
                <a16:creationId xmlns:a16="http://schemas.microsoft.com/office/drawing/2014/main" id="{95A67DCD-E2A7-E54F-B922-D501DC3E3CA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573" t="38918" r="21685" b="48372"/>
          <a:stretch/>
        </p:blipFill>
        <p:spPr>
          <a:xfrm>
            <a:off x="6445135" y="1826338"/>
            <a:ext cx="4235784" cy="671015"/>
          </a:xfrm>
          <a:prstGeom prst="rect">
            <a:avLst/>
          </a:prstGeom>
        </p:spPr>
      </p:pic>
    </p:spTree>
    <p:extLst>
      <p:ext uri="{BB962C8B-B14F-4D97-AF65-F5344CB8AC3E}">
        <p14:creationId xmlns:p14="http://schemas.microsoft.com/office/powerpoint/2010/main" val="429272428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2050"/>
            <a:ext cx="196850"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00701" y="1695451"/>
            <a:ext cx="201613" cy="290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5252" y="3008346"/>
            <a:ext cx="217498" cy="27303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01" y="1722447"/>
            <a:ext cx="30163"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803900" y="1990725"/>
            <a:ext cx="189695" cy="59057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70101"/>
            <a:ext cx="29385" cy="4730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a:off x="6226582" y="2876572"/>
            <a:ext cx="317093" cy="3807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65056" y="2914666"/>
            <a:ext cx="174602" cy="7618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35650" y="2894013"/>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64250" y="2994025"/>
            <a:ext cx="196861" cy="184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83276" y="336763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a:off x="6239658" y="2914650"/>
            <a:ext cx="127424" cy="88948"/>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68312" cy="27779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713413" y="2047876"/>
            <a:ext cx="57150" cy="588963"/>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107948" cy="3413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695450"/>
            <a:ext cx="52387" cy="2984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11906" y="-15397"/>
            <a:ext cx="6489700" cy="409134"/>
          </a:xfrm>
        </p:spPr>
        <p:txBody>
          <a:bodyPr/>
          <a:lstStyle/>
          <a:p>
            <a:r>
              <a:rPr lang="en-US" dirty="0"/>
              <a:t>The Design Space?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2070230"/>
            <a:ext cx="1752728"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463157" y="5425459"/>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658" name="Line 1342">
            <a:extLst>
              <a:ext uri="{FF2B5EF4-FFF2-40B4-BE49-F238E27FC236}">
                <a16:creationId xmlns:a16="http://schemas.microsoft.com/office/drawing/2014/main" id="{20A65D6E-5405-9C43-895A-8F01FA6530B7}"/>
              </a:ext>
            </a:extLst>
          </p:cNvPr>
          <p:cNvSpPr>
            <a:spLocks noChangeShapeType="1"/>
          </p:cNvSpPr>
          <p:nvPr/>
        </p:nvSpPr>
        <p:spPr bwMode="auto">
          <a:xfrm flipV="1">
            <a:off x="5499100" y="1698625"/>
            <a:ext cx="101601" cy="25717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660" name="Line 1347">
            <a:extLst>
              <a:ext uri="{FF2B5EF4-FFF2-40B4-BE49-F238E27FC236}">
                <a16:creationId xmlns:a16="http://schemas.microsoft.com/office/drawing/2014/main" id="{92C0036E-CF6B-504D-92EF-8691873CDBF0}"/>
              </a:ext>
            </a:extLst>
          </p:cNvPr>
          <p:cNvSpPr>
            <a:spLocks noChangeShapeType="1"/>
          </p:cNvSpPr>
          <p:nvPr/>
        </p:nvSpPr>
        <p:spPr bwMode="auto">
          <a:xfrm flipV="1">
            <a:off x="3409951" y="4441824"/>
            <a:ext cx="1050925" cy="546101"/>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3" name="Rounded Rectangular Callout 2">
            <a:extLst>
              <a:ext uri="{FF2B5EF4-FFF2-40B4-BE49-F238E27FC236}">
                <a16:creationId xmlns:a16="http://schemas.microsoft.com/office/drawing/2014/main" id="{B90BD507-7223-D647-8F3F-9230468D30C2}"/>
              </a:ext>
            </a:extLst>
          </p:cNvPr>
          <p:cNvSpPr/>
          <p:nvPr/>
        </p:nvSpPr>
        <p:spPr>
          <a:xfrm>
            <a:off x="7577941" y="1972492"/>
            <a:ext cx="2748755" cy="1122361"/>
          </a:xfrm>
          <a:prstGeom prst="wedgeRoundRectCallout">
            <a:avLst>
              <a:gd name="adj1" fmla="val -88051"/>
              <a:gd name="adj2" fmla="val 11911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changing X</a:t>
            </a:r>
            <a:r>
              <a:rPr lang="en-US" sz="1800" baseline="-25000" dirty="0"/>
              <a:t>1</a:t>
            </a:r>
            <a:r>
              <a:rPr lang="en-US" sz="1800" dirty="0"/>
              <a:t> and X</a:t>
            </a:r>
            <a:r>
              <a:rPr lang="en-US" sz="1800" baseline="-25000" dirty="0"/>
              <a:t>2 </a:t>
            </a:r>
            <a:r>
              <a:rPr lang="en-US" sz="1800" dirty="0"/>
              <a:t>will put “you” on a different </a:t>
            </a:r>
            <a:r>
              <a:rPr lang="en-US" dirty="0"/>
              <a:t>part</a:t>
            </a:r>
            <a:r>
              <a:rPr lang="en-US" sz="1800" dirty="0"/>
              <a:t> of the “mountain” </a:t>
            </a:r>
          </a:p>
        </p:txBody>
      </p:sp>
      <p:sp>
        <p:nvSpPr>
          <p:cNvPr id="663" name="Rounded Rectangular Callout 662">
            <a:extLst>
              <a:ext uri="{FF2B5EF4-FFF2-40B4-BE49-F238E27FC236}">
                <a16:creationId xmlns:a16="http://schemas.microsoft.com/office/drawing/2014/main" id="{E735A85E-0B98-134C-BDCA-61045CB0944A}"/>
              </a:ext>
            </a:extLst>
          </p:cNvPr>
          <p:cNvSpPr/>
          <p:nvPr/>
        </p:nvSpPr>
        <p:spPr>
          <a:xfrm>
            <a:off x="1729483" y="4962419"/>
            <a:ext cx="2377718" cy="1451483"/>
          </a:xfrm>
          <a:prstGeom prst="wedgeRoundRectCallout">
            <a:avLst>
              <a:gd name="adj1" fmla="val 86852"/>
              <a:gd name="adj2" fmla="val -1041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Mapping geography of the “mountain”  is called Characterising the Design Space</a:t>
            </a:r>
          </a:p>
        </p:txBody>
      </p:sp>
      <p:sp>
        <p:nvSpPr>
          <p:cNvPr id="2" name="TextBox 1">
            <a:extLst>
              <a:ext uri="{FF2B5EF4-FFF2-40B4-BE49-F238E27FC236}">
                <a16:creationId xmlns:a16="http://schemas.microsoft.com/office/drawing/2014/main" id="{CB756F08-366F-834E-9EAD-86525A6C5662}"/>
              </a:ext>
            </a:extLst>
          </p:cNvPr>
          <p:cNvSpPr txBox="1"/>
          <p:nvPr/>
        </p:nvSpPr>
        <p:spPr>
          <a:xfrm>
            <a:off x="3484737" y="1107326"/>
            <a:ext cx="6508102"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Consider a simple system with just 2 design parameters</a:t>
            </a:r>
          </a:p>
        </p:txBody>
      </p:sp>
    </p:spTree>
    <p:extLst>
      <p:ext uri="{BB962C8B-B14F-4D97-AF65-F5344CB8AC3E}">
        <p14:creationId xmlns:p14="http://schemas.microsoft.com/office/powerpoint/2010/main" val="2756418218"/>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44B3B8-69F6-44DE-97E5-886FF757636B}"/>
              </a:ext>
            </a:extLst>
          </p:cNvPr>
          <p:cNvSpPr/>
          <p:nvPr/>
        </p:nvSpPr>
        <p:spPr>
          <a:xfrm>
            <a:off x="5819489" y="3813430"/>
            <a:ext cx="4074648"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B2A3DEB-A19E-470C-B920-6B1023976069}"/>
              </a:ext>
            </a:extLst>
          </p:cNvPr>
          <p:cNvSpPr/>
          <p:nvPr/>
        </p:nvSpPr>
        <p:spPr>
          <a:xfrm>
            <a:off x="3427631" y="941777"/>
            <a:ext cx="3739732"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 y="43947"/>
            <a:ext cx="9510855" cy="575054"/>
          </a:xfrm>
        </p:spPr>
        <p:txBody>
          <a:bodyPr/>
          <a:lstStyle/>
          <a:p>
            <a:r>
              <a:rPr lang="en-US" dirty="0"/>
              <a:t>Solution Space and Design Space</a:t>
            </a:r>
          </a:p>
        </p:txBody>
      </p:sp>
      <p:pic>
        <p:nvPicPr>
          <p:cNvPr id="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4879" y="1061426"/>
            <a:ext cx="3435763" cy="25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254611" y="1567243"/>
            <a:ext cx="439809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dirty="0"/>
              <a:t>The Function Means Table displays “all” the potential solution to the “design” problem stated by the functional requirements - it is the SOLUTION SPACE.</a:t>
            </a:r>
          </a:p>
        </p:txBody>
      </p:sp>
      <p:pic>
        <p:nvPicPr>
          <p:cNvPr id="6" name="Picture 5"/>
          <p:cNvPicPr>
            <a:picLocks noChangeAspect="1"/>
          </p:cNvPicPr>
          <p:nvPr/>
        </p:nvPicPr>
        <p:blipFill>
          <a:blip r:embed="rId3"/>
          <a:stretch>
            <a:fillRect/>
          </a:stretch>
        </p:blipFill>
        <p:spPr>
          <a:xfrm>
            <a:off x="5866625" y="4072814"/>
            <a:ext cx="3930128" cy="2164594"/>
          </a:xfrm>
          <a:prstGeom prst="rect">
            <a:avLst/>
          </a:prstGeom>
        </p:spPr>
      </p:pic>
      <p:sp>
        <p:nvSpPr>
          <p:cNvPr id="7" name="Rounded Rectangular Callout 6"/>
          <p:cNvSpPr/>
          <p:nvPr/>
        </p:nvSpPr>
        <p:spPr>
          <a:xfrm>
            <a:off x="2800796" y="4658441"/>
            <a:ext cx="2278966" cy="1332710"/>
          </a:xfrm>
          <a:prstGeom prst="wedgeRoundRectCallout">
            <a:avLst>
              <a:gd name="adj1" fmla="val -1144"/>
              <a:gd name="adj2" fmla="val -14368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Having selected a concept solution we now move into the DESIGN SPACE</a:t>
            </a:r>
          </a:p>
        </p:txBody>
      </p:sp>
      <p:sp>
        <p:nvSpPr>
          <p:cNvPr id="8" name="Rounded Rectangular Callout 7"/>
          <p:cNvSpPr/>
          <p:nvPr/>
        </p:nvSpPr>
        <p:spPr>
          <a:xfrm>
            <a:off x="2800796" y="4664465"/>
            <a:ext cx="2278966" cy="1332710"/>
          </a:xfrm>
          <a:prstGeom prst="wedgeRoundRectCallout">
            <a:avLst>
              <a:gd name="adj1" fmla="val 118292"/>
              <a:gd name="adj2" fmla="val -7172"/>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Having selected a concept solution we now move into the DESIGN SPACE</a:t>
            </a:r>
          </a:p>
        </p:txBody>
      </p:sp>
    </p:spTree>
    <p:extLst>
      <p:ext uri="{BB962C8B-B14F-4D97-AF65-F5344CB8AC3E}">
        <p14:creationId xmlns:p14="http://schemas.microsoft.com/office/powerpoint/2010/main" val="3773173914"/>
      </p:ext>
    </p:extLst>
  </p:cSld>
  <p:clrMapOvr>
    <a:masterClrMapping/>
  </p:clrMapOvr>
  <p:transition>
    <p:wipe dir="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2" name="Line 787"/>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5" name="Line 810"/>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0" name="Line 825"/>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29" name="Line 854"/>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0" name="Line 855"/>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78" name="Freeform 903"/>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1" name="Freeform 948"/>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728235" y="131179"/>
            <a:ext cx="8719936" cy="409134"/>
          </a:xfrm>
        </p:spPr>
        <p:txBody>
          <a:bodyPr/>
          <a:lstStyle/>
          <a:p>
            <a:r>
              <a:rPr lang="en-US" sz="2400" dirty="0"/>
              <a:t>Where is the best Place to be?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1876901"/>
            <a:ext cx="1752728"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560697" y="5435670"/>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009" name="Freeform 1345"/>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01010" name="AutoShape 1349"/>
          <p:cNvSpPr>
            <a:spLocks noChangeArrowheads="1"/>
          </p:cNvSpPr>
          <p:nvPr/>
        </p:nvSpPr>
        <p:spPr bwMode="auto">
          <a:xfrm>
            <a:off x="1590675" y="4257675"/>
            <a:ext cx="165258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r>
              <a:rPr lang="en-GB" sz="1600" dirty="0">
                <a:solidFill>
                  <a:schemeClr val="bg1"/>
                </a:solidFill>
              </a:rPr>
              <a:t>Required</a:t>
            </a:r>
          </a:p>
          <a:p>
            <a:pPr algn="ctr"/>
            <a:r>
              <a:rPr lang="en-GB" sz="1600" dirty="0">
                <a:solidFill>
                  <a:schemeClr val="bg1"/>
                </a:solidFill>
              </a:rPr>
              <a:t>Customer</a:t>
            </a:r>
          </a:p>
          <a:p>
            <a:pPr algn="ctr"/>
            <a:r>
              <a:rPr lang="en-GB" sz="1600" dirty="0">
                <a:solidFill>
                  <a:schemeClr val="bg1"/>
                </a:solidFill>
              </a:rPr>
              <a:t>Performanc</a:t>
            </a:r>
            <a:r>
              <a:rPr lang="en-GB" sz="1800" dirty="0">
                <a:solidFill>
                  <a:schemeClr val="bg1"/>
                </a:solidFill>
              </a:rPr>
              <a:t>e</a:t>
            </a:r>
          </a:p>
        </p:txBody>
      </p:sp>
    </p:spTree>
    <p:extLst>
      <p:ext uri="{BB962C8B-B14F-4D97-AF65-F5344CB8AC3E}">
        <p14:creationId xmlns:p14="http://schemas.microsoft.com/office/powerpoint/2010/main" val="1130255684"/>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2"/>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79" name="Line 3"/>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80" name="Line 4"/>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81" name="Line 5"/>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82" name="Line 6"/>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83" name="Line 7"/>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84" name="Freeform 8"/>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385" name="Freeform 9"/>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386" name="Line 10"/>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87"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88" name="Freeform 12"/>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389" name="Freeform 13"/>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390" name="Line 14"/>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91" name="Line 15"/>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92" name="Freeform 16"/>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393" name="Freeform 17"/>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394" name="Line 18"/>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95" name="Freeform 19"/>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396"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97" name="Line 21"/>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98" name="Line 22"/>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399" name="Line 23"/>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00" name="Freeform 24"/>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01" name="Line 25"/>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02" name="Freeform 26"/>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03" name="Line 27"/>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04" name="Line 28"/>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05" name="Line 29"/>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06"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07"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08" name="Line 32"/>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09" name="Freeform 33"/>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10" name="Freeform 34"/>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11" name="Freeform 35"/>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12"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13" name="Line 37"/>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14" name="Line 38"/>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15"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16" name="Freeform 40"/>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17" name="Line 41"/>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18"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19" name="Freeform 43"/>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20" name="Line 44"/>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21" name="Freeform 45"/>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22" name="Line 46"/>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23" name="Line 47"/>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24"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25"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26" name="Line 50"/>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27" name="Line 51"/>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28" name="Freeform 52"/>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29" name="Freeform 53"/>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30" name="Line 54"/>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31" name="Line 55"/>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32"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33" name="Freeform 57"/>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34" name="Line 58"/>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35" name="Freeform 59"/>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36" name="Freeform 60"/>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37" name="Line 61"/>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38" name="Line 62"/>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39"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40" name="Line 64"/>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41" name="Freeform 65"/>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42" name="Line 66"/>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43" name="Freeform 67"/>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44" name="Freeform 68"/>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45"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46" name="Freeform 70"/>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47" name="Freeform 71"/>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48"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49" name="Freeform 73"/>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50" name="Line 74"/>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51" name="Line 75"/>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52" name="Line 76"/>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53" name="Line 77"/>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54"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55" name="Freeform 79"/>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56" name="Freeform 80"/>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57" name="Line 81"/>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58" name="Line 82"/>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59" name="Freeform 83"/>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60" name="Freeform 84"/>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61"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62" name="Line 86"/>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63" name="Line 87"/>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64" name="Freeform 88"/>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65"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66" name="Freeform 90"/>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67" name="Freeform 91"/>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68"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69" name="Line 93"/>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70" name="Line 94"/>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71" name="Line 95"/>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72" name="Freeform 96"/>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73" name="Freeform 97"/>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74" name="Line 98"/>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75" name="Line 99"/>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76"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77" name="Freeform 101"/>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78" name="Freeform 102"/>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79" name="Line 103"/>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80"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81" name="Line 105"/>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82" name="Freeform 106"/>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83" name="Line 107"/>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84" name="Freeform 108"/>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85" name="Line 109"/>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86"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87" name="Freeform 111"/>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88" name="Freeform 112"/>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89" name="Line 113"/>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90" name="Freeform 114"/>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91" name="Line 115"/>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92" name="Line 116"/>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93" name="Line 117"/>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94" name="Line 118"/>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95" name="Freeform 119"/>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96" name="Freeform 120"/>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497" name="Line 121"/>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98"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499" name="Line 123"/>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00" name="Line 124"/>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01" name="Freeform 125"/>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02"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03"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04"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05" name="Freeform 129"/>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06" name="Freeform 130"/>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07" name="Line 131"/>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08"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09"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10"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11" name="Line 135"/>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12" name="Freeform 136"/>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13" name="Line 137"/>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14"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15" name="Line 139"/>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16" name="Line 140"/>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17" name="Freeform 141"/>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18" name="Freeform 142"/>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19" name="Freeform 143"/>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20" name="Freeform 144"/>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21" name="Line 145"/>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22" name="Line 146"/>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23"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24" name="Line 148"/>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25" name="Line 149"/>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26" name="Freeform 150"/>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27"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28" name="Freeform 152"/>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29" name="Freeform 153"/>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30" name="Freeform 154"/>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31" name="Line 155"/>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32" name="Line 156"/>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33" name="Line 157"/>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34" name="Line 158"/>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35"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36"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37" name="Freeform 161"/>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38"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39"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40" name="Line 164"/>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41"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42" name="Line 166"/>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43"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44"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45"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46" name="Line 170"/>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47" name="Freeform 171"/>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48" name="Freeform 172"/>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49" name="Freeform 173"/>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50" name="Freeform 174"/>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51" name="Line 175"/>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52" name="Line 176"/>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53"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54" name="Line 178"/>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55" name="Freeform 179"/>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56" name="Freeform 180"/>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57" name="Line 181"/>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58" name="Freeform 182"/>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59" name="Line 183"/>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60" name="Line 184"/>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61" name="Freeform 185"/>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62" name="Line 186"/>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63"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64" name="Line 188"/>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65"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66" name="Line 190"/>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67"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68" name="Freeform 192"/>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69" name="Line 193"/>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70" name="Line 194"/>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71" name="Freeform 195"/>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72"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73" name="Line 197"/>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74" name="Line 198"/>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75"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76" name="Freeform 200"/>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77"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78" name="Freeform 202"/>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79" name="Line 203"/>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80" name="Freeform 204"/>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81"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82"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83"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84" name="Freeform 208"/>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85" name="Line 209"/>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86" name="Line 210"/>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87" name="Line 211"/>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88" name="Freeform 212"/>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89" name="Freeform 213"/>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90"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91"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92"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93" name="Line 217"/>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94" name="Line 218"/>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95" name="Freeform 219"/>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96" name="Freeform 220"/>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597" name="Line 221"/>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98"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599" name="Line 223"/>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00" name="Line 224"/>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01"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02" name="Freeform 226"/>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03" name="Line 227"/>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04"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05" name="Freeform 229"/>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06" name="Freeform 230"/>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07" name="Line 231"/>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08"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09" name="Line 233"/>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10" name="Line 234"/>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11" name="Line 235"/>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12" name="Line 236"/>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13" name="Line 237"/>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14" name="Line 238"/>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15" name="Line 239"/>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16" name="Freeform 240"/>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17" name="Freeform 241"/>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18" name="Freeform 242"/>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19" name="Line 243"/>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20" name="Line 244"/>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21" name="Freeform 245"/>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22" name="Freeform 246"/>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23" name="Line 247"/>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24" name="Freeform 248"/>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25"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26"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27"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28" name="Freeform 252"/>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29" name="Line 253"/>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30"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31" name="Freeform 255"/>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32"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33"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34" name="Line 258"/>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35" name="Line 259"/>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36" name="Line 260"/>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37"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38" name="Freeform 262"/>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39" name="Freeform 263"/>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40" name="Line 264"/>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41" name="Line 265"/>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42" name="Freeform 266"/>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43" name="Freeform 267"/>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44" name="Line 268"/>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45"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46" name="Freeform 270"/>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47"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48" name="Line 272"/>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49" name="Line 27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50" name="Freeform 27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51" name="Line 27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52" name="Freeform 27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53"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54"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55" name="Freeform 27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56"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57" name="Freeform 28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58" name="Freeform 28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59"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60" name="Freeform 28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61" name="Freeform 28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62" name="Freeform 28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63"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64"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65" name="Line 28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66" name="Line 29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67" name="Line 29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68" name="Line 29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69" name="Line 29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70" name="Line 29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71" name="Line 29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72" name="Line 29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73"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74" name="Freeform 298"/>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75" name="Line 299"/>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76"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77"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78" name="Line 302"/>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79" name="Line 303"/>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80"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81" name="Freeform 305"/>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82" name="Freeform 306"/>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83" name="Freeform 307"/>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84"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85"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86"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87"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88" name="Freeform 312"/>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89" name="Line 313"/>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90" name="Line 314"/>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91" name="Line 315"/>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92" name="Freeform 316"/>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93" name="Freeform 317"/>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94" name="Line 318"/>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95" name="Freeform 319"/>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96" name="Freeform 320"/>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697" name="Line 321"/>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98" name="Line 322"/>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699"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00"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01" name="Freeform 325"/>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02" name="Freeform 326"/>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03" name="Freeform 327"/>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04" name="Line 328"/>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05" name="Freeform 329"/>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06" name="Freeform 330"/>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07" name="Freeform 331"/>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08" name="Line 332"/>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09" name="Freeform 333"/>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10" name="Line 334"/>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11" name="Line 335"/>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12" name="Line 336"/>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13" name="Line 337"/>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14" name="Freeform 338"/>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15" name="Freeform 339"/>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16" name="Line 340"/>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17" name="Line 341"/>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18" name="Line 342"/>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19" name="Line 343"/>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20" name="Line 344"/>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21" name="Line 345"/>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22" name="Freeform 346"/>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23" name="Freeform 347"/>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24" name="Line 348"/>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25" name="Line 349"/>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26" name="Line 350"/>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27" name="Line 351"/>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28" name="Freeform 352"/>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29" name="Freeform 353"/>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30" name="Freeform 354"/>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31" name="Freeform 355"/>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32" name="Freeform 356"/>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33" name="Line 357"/>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34" name="Line 358"/>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35" name="Line 359"/>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36" name="Freeform 360"/>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37" name="Freeform 361"/>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38" name="Freeform 362"/>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39" name="Freeform 363"/>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40" name="Freeform 364"/>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41" name="Freeform 365"/>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42" name="Freeform 366"/>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43" name="Freeform 367"/>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44" name="Line 368"/>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45" name="Line 369"/>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46" name="Line 370"/>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47" name="Line 371"/>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48" name="Line 372"/>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49" name="Line 373"/>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50" name="Line 374"/>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51" name="Line 375"/>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52" name="Freeform 376"/>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53" name="Freeform 377"/>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54" name="Freeform 378"/>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55" name="Freeform 379"/>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56" name="Freeform 380"/>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57" name="Freeform 381"/>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58" name="Freeform 382"/>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59" name="Freeform 383"/>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60" name="Line 384"/>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61" name="Line 385"/>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62" name="Line 386"/>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63" name="Line 387"/>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64" name="Line 388"/>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65" name="Line 389"/>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66" name="Freeform 390"/>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67" name="Freeform 391"/>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68" name="Freeform 392"/>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69" name="Freeform 393"/>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70" name="Freeform 394"/>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71" name="Freeform 395"/>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72" name="Line 396"/>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73" name="Line 397"/>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74" name="Line 398"/>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75" name="Line 399"/>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76" name="Line 400"/>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77" name="Freeform 401"/>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78" name="Freeform 402"/>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79" name="Freeform 403"/>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80" name="Line 404"/>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81" name="Line 405"/>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82" name="Line 406"/>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83" name="Line 407"/>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84" name="Freeform 408"/>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85" name="Freeform 409"/>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86" name="Line 410"/>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87" name="Line 411"/>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88" name="Line 412"/>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89" name="Freeform 413"/>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90" name="Freeform 414"/>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91" name="Freeform 415"/>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92" name="Freeform 416"/>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93" name="Freeform 417"/>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94" name="Freeform 418"/>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795" name="Line 419"/>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96" name="Line 420"/>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97" name="Line 421"/>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98" name="Line 422"/>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799" name="Line 423"/>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00" name="Line 424"/>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01" name="Freeform 425"/>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02" name="Freeform 426"/>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03" name="Freeform 427"/>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04" name="Freeform 428"/>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05" name="Line 429"/>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06" name="Line 430"/>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07" name="Line 431"/>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08" name="Line 432"/>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09" name="Freeform 433"/>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10" name="Freeform 434"/>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11" name="Freeform 435"/>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12" name="Line 436"/>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13" name="Line 437"/>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14" name="Freeform 438"/>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15" name="Freeform 439"/>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16" name="Freeform 440"/>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17" name="Freeform 441"/>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18" name="Line 442"/>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19" name="Line 443"/>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20" name="Line 444"/>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21" name="Line 44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22" name="Freeform 44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23" name="Freeform 44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24" name="Line 44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25" name="Line 44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26" name="Freeform 45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27" name="Freeform 45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28" name="Freeform 45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29" name="Freeform 45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30" name="Freeform 45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31" name="Freeform 45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32" name="Line 45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33" name="Line 45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34" name="Line 45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35" name="Line 45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36" name="Line 46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37" name="Freeform 46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38" name="Freeform 46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39" name="Freeform 46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40" name="Freeform 46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41" name="Freeform 46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42" name="Freeform 46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43" name="Freeform 46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44" name="Line 46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45" name="Line 46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46" name="Freeform 47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47" name="Line 47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48" name="Line 47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49" name="Line 47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50" name="Line 47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51" name="Line 47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52" name="Line 47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53" name="Line 47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54" name="Freeform 47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55" name="Freeform 47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56" name="Freeform 48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57" name="Freeform 48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58" name="Line 48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59" name="Line 48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60" name="Line 48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61" name="Freeform 48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62" name="Freeform 48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63" name="Freeform 48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64" name="Freeform 48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65" name="Line 48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66" name="Line 49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67" name="Line 49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68" name="Freeform 49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69" name="Freeform 49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70" name="Freeform 49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71" name="Freeform 49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72" name="Line 49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73" name="Line 49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74" name="Line 49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75" name="Line 49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76" name="Freeform 50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77" name="Freeform 50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78" name="Line 50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79" name="Line 50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80" name="Freeform 50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81" name="Freeform 50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82" name="Line 50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83" name="Line 50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84" name="Line 50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85" name="Line 50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86" name="Freeform 51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87" name="Freeform 51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88" name="Freeform 51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89" name="Freeform 51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90" name="Freeform 51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91" name="Freeform 51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92" name="Freeform 51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93" name="Freeform 51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894" name="Line 51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95" name="Line 51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96" name="Line 52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97" name="Line 52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98" name="Line 52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899" name="Freeform 52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00" name="Freeform 52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01" name="Line 52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02" name="Line 52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03" name="Line 52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04" name="Line 52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05" name="Freeform 52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06" name="Freeform 53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07" name="Line 53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08" name="Line 53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09" name="Line 53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10" name="Freeform 53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11" name="Freeform 53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12" name="Line 53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13" name="Line 53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14" name="Freeform 53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15" name="Freeform 53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16" name="Line 54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17" name="Line 54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18" name="Line 54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19" name="Freeform 54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20" name="Freeform 54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21" name="Line 54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22" name="Line 54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23" name="Freeform 54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24" name="Freeform 54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25" name="Line 54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26" name="Freeform 55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27" name="Freeform 55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28" name="Freeform 55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29" name="Freeform 55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30" name="Line 55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31" name="Line 55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32" name="Line 55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33" name="Freeform 55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34" name="Freeform 55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35" name="Line 55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36" name="Line 56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37" name="Line 56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38" name="Freeform 56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39" name="Freeform 56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40" name="Freeform 56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41" name="Freeform 56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42" name="Line 56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43" name="Freeform 56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44" name="Freeform 56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45" name="Line 56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46" name="Line 57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47" name="Line 57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48" name="Line 57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49" name="Freeform 57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50" name="Freeform 57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51" name="Line 57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52" name="Freeform 57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53" name="Freeform 57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54" name="Line 57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55" name="Line 57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56" name="Line 58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57" name="Freeform 58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58" name="Freeform 58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59" name="Freeform 58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60" name="Freeform 58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61" name="Line 58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62" name="Line 58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63" name="Line 58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64" name="Freeform 58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65" name="Freeform 58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66" name="Freeform 59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67" name="Freeform 59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68" name="Line 59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69" name="Line 59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70" name="Line 59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71" name="Line 59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72" name="Line 59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73" name="Freeform 59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74" name="Freeform 59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75" name="Line 59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76" name="Freeform 60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77" name="Freeform 60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78" name="Line 60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79" name="Line 60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80" name="Freeform 60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81" name="Freeform 60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82" name="Freeform 60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83" name="Freeform 60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84" name="Line 60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85" name="Line 60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86" name="Line 61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87" name="Line 61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88" name="Line 61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89" name="Line 61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90" name="Freeform 61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91" name="Freeform 61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92" name="Line 61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93" name="Line 61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94" name="Freeform 61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95" name="Freeform 61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96" name="Freeform 62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97" name="Freeform 62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1998" name="Line 62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1999" name="Line 62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00" name="Line 62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01" name="Line 62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02" name="Line 62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03" name="Freeform 62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004" name="Freeform 62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005" name="Line 62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06" name="Line 63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07" name="Line 63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08" name="Line 63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09" name="Line 63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0" name="Line 63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1" name="Line 63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2" name="Line 63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3" name="Line 63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4" name="Line 63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5" name="Line 639"/>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6" name="Line 640"/>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7" name="Line 641"/>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8" name="Line 642"/>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19" name="Line 643"/>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20" name="Line 644"/>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21" name="Line 645"/>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22" name="Rectangle 646"/>
          <p:cNvSpPr>
            <a:spLocks noGrp="1" noChangeArrowheads="1"/>
          </p:cNvSpPr>
          <p:nvPr>
            <p:ph type="title"/>
          </p:nvPr>
        </p:nvSpPr>
        <p:spPr>
          <a:xfrm>
            <a:off x="115923" y="108878"/>
            <a:ext cx="10227200" cy="400858"/>
          </a:xfrm>
        </p:spPr>
        <p:txBody>
          <a:bodyPr/>
          <a:lstStyle/>
          <a:p>
            <a:r>
              <a:rPr lang="en-US" sz="2400" dirty="0"/>
              <a:t>The Best Place – the Global Optimum?</a:t>
            </a:r>
          </a:p>
        </p:txBody>
      </p:sp>
      <p:sp>
        <p:nvSpPr>
          <p:cNvPr id="102023" name="Rectangle 647"/>
          <p:cNvSpPr>
            <a:spLocks noChangeArrowheads="1"/>
          </p:cNvSpPr>
          <p:nvPr/>
        </p:nvSpPr>
        <p:spPr bwMode="auto">
          <a:xfrm>
            <a:off x="8305800" y="4770439"/>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2024" name="Text Box 648"/>
          <p:cNvSpPr txBox="1">
            <a:spLocks noChangeArrowheads="1"/>
          </p:cNvSpPr>
          <p:nvPr/>
        </p:nvSpPr>
        <p:spPr bwMode="auto">
          <a:xfrm rot="-5400000">
            <a:off x="2133537" y="2560717"/>
            <a:ext cx="1752728"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2025" name="Text Box 649"/>
          <p:cNvSpPr txBox="1">
            <a:spLocks noChangeArrowheads="1"/>
          </p:cNvSpPr>
          <p:nvPr/>
        </p:nvSpPr>
        <p:spPr bwMode="auto">
          <a:xfrm rot="-1658466">
            <a:off x="7806575" y="5065251"/>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2026" name="Text Box 650"/>
          <p:cNvSpPr txBox="1">
            <a:spLocks noChangeArrowheads="1"/>
          </p:cNvSpPr>
          <p:nvPr/>
        </p:nvSpPr>
        <p:spPr bwMode="auto">
          <a:xfrm rot="404540">
            <a:off x="4559905" y="5435670"/>
            <a:ext cx="1776815"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2027" name="Line 651"/>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28" name="Line 652"/>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29" name="Line 653"/>
          <p:cNvSpPr>
            <a:spLocks noChangeShapeType="1"/>
          </p:cNvSpPr>
          <p:nvPr/>
        </p:nvSpPr>
        <p:spPr bwMode="auto">
          <a:xfrm flipV="1">
            <a:off x="3409950" y="1666875"/>
            <a:ext cx="0" cy="331470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030" name="Freeform 654"/>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9087" name="AutoShape 655"/>
          <p:cNvSpPr>
            <a:spLocks noChangeArrowheads="1"/>
          </p:cNvSpPr>
          <p:nvPr/>
        </p:nvSpPr>
        <p:spPr bwMode="gray">
          <a:xfrm>
            <a:off x="1341486" y="4263150"/>
            <a:ext cx="190142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sp>
        <p:nvSpPr>
          <p:cNvPr id="19107" name="Text Box 667"/>
          <p:cNvSpPr txBox="1">
            <a:spLocks noChangeArrowheads="1"/>
          </p:cNvSpPr>
          <p:nvPr/>
        </p:nvSpPr>
        <p:spPr bwMode="auto">
          <a:xfrm>
            <a:off x="2589908" y="5612546"/>
            <a:ext cx="1260475" cy="9233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1</a:t>
            </a:r>
          </a:p>
        </p:txBody>
      </p:sp>
      <p:sp>
        <p:nvSpPr>
          <p:cNvPr id="19108" name="Line 668"/>
          <p:cNvSpPr>
            <a:spLocks noChangeShapeType="1"/>
          </p:cNvSpPr>
          <p:nvPr/>
        </p:nvSpPr>
        <p:spPr bwMode="auto">
          <a:xfrm flipH="1">
            <a:off x="3287415" y="5137020"/>
            <a:ext cx="808269" cy="522163"/>
          </a:xfrm>
          <a:prstGeom prst="line">
            <a:avLst/>
          </a:prstGeom>
          <a:noFill/>
          <a:ln w="19050">
            <a:solidFill>
              <a:schemeClr val="tx1"/>
            </a:solidFill>
            <a:round/>
            <a:headEnd type="triangle" w="med" len="me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grpSp>
        <p:nvGrpSpPr>
          <p:cNvPr id="2" name="Group 687"/>
          <p:cNvGrpSpPr>
            <a:grpSpLocks/>
          </p:cNvGrpSpPr>
          <p:nvPr/>
        </p:nvGrpSpPr>
        <p:grpSpPr bwMode="auto">
          <a:xfrm>
            <a:off x="4083402" y="1722440"/>
            <a:ext cx="1530008" cy="3437171"/>
            <a:chOff x="2773062" y="1722438"/>
            <a:chExt cx="1657651" cy="3437172"/>
          </a:xfrm>
        </p:grpSpPr>
        <p:grpSp>
          <p:nvGrpSpPr>
            <p:cNvPr id="102053" name="Group 657"/>
            <p:cNvGrpSpPr>
              <a:grpSpLocks/>
            </p:cNvGrpSpPr>
            <p:nvPr/>
          </p:nvGrpSpPr>
          <p:grpSpPr bwMode="auto">
            <a:xfrm>
              <a:off x="2827731" y="1722438"/>
              <a:ext cx="1602982" cy="3357563"/>
              <a:chOff x="-42" y="546"/>
              <a:chExt cx="932" cy="2115"/>
            </a:xfrm>
          </p:grpSpPr>
          <p:sp>
            <p:nvSpPr>
              <p:cNvPr id="102055" name="Line 658"/>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56" name="Line 659"/>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57" name="Line 660"/>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58" name="Line 661"/>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59" name="Line 662"/>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60" name="Line 663"/>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61" name="Line 664"/>
              <p:cNvSpPr>
                <a:spLocks noChangeShapeType="1"/>
              </p:cNvSpPr>
              <p:nvPr/>
            </p:nvSpPr>
            <p:spPr bwMode="auto">
              <a:xfrm flipV="1">
                <a:off x="-42" y="2429"/>
                <a:ext cx="386" cy="232"/>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62" name="Line 665"/>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63" name="Line 666"/>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102054" name="Oval 669"/>
            <p:cNvSpPr>
              <a:spLocks noChangeArrowheads="1"/>
            </p:cNvSpPr>
            <p:nvPr/>
          </p:nvSpPr>
          <p:spPr bwMode="auto">
            <a:xfrm>
              <a:off x="2773062" y="4965935"/>
              <a:ext cx="209832"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19094" name="Text Box 684"/>
          <p:cNvSpPr txBox="1">
            <a:spLocks noChangeArrowheads="1"/>
          </p:cNvSpPr>
          <p:nvPr/>
        </p:nvSpPr>
        <p:spPr bwMode="auto">
          <a:xfrm>
            <a:off x="9242540" y="3106279"/>
            <a:ext cx="1303337" cy="9233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2</a:t>
            </a:r>
          </a:p>
        </p:txBody>
      </p:sp>
      <p:sp>
        <p:nvSpPr>
          <p:cNvPr id="19095" name="Line 685"/>
          <p:cNvSpPr>
            <a:spLocks noChangeShapeType="1"/>
          </p:cNvSpPr>
          <p:nvPr/>
        </p:nvSpPr>
        <p:spPr bwMode="auto">
          <a:xfrm flipV="1">
            <a:off x="8900263" y="3675509"/>
            <a:ext cx="867077" cy="1050146"/>
          </a:xfrm>
          <a:prstGeom prst="line">
            <a:avLst/>
          </a:prstGeom>
          <a:noFill/>
          <a:ln w="19050">
            <a:solidFill>
              <a:schemeClr val="tx1"/>
            </a:solidFill>
            <a:round/>
            <a:headEnd type="triangle" w="med" len="me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grpSp>
        <p:nvGrpSpPr>
          <p:cNvPr id="4" name="Group 688"/>
          <p:cNvGrpSpPr>
            <a:grpSpLocks/>
          </p:cNvGrpSpPr>
          <p:nvPr/>
        </p:nvGrpSpPr>
        <p:grpSpPr bwMode="auto">
          <a:xfrm>
            <a:off x="5614992" y="1722440"/>
            <a:ext cx="3370336" cy="3213093"/>
            <a:chOff x="4432300" y="1722438"/>
            <a:chExt cx="3650073" cy="3213093"/>
          </a:xfrm>
        </p:grpSpPr>
        <p:sp>
          <p:nvSpPr>
            <p:cNvPr id="102041" name="Line 671"/>
            <p:cNvSpPr>
              <a:spLocks noChangeShapeType="1"/>
            </p:cNvSpPr>
            <p:nvPr/>
          </p:nvSpPr>
          <p:spPr bwMode="auto">
            <a:xfrm>
              <a:off x="6447274" y="4659313"/>
              <a:ext cx="1423938" cy="164030"/>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nvGrpSpPr>
            <p:cNvPr id="102042" name="Group 673"/>
            <p:cNvGrpSpPr>
              <a:grpSpLocks/>
            </p:cNvGrpSpPr>
            <p:nvPr/>
          </p:nvGrpSpPr>
          <p:grpSpPr bwMode="auto">
            <a:xfrm>
              <a:off x="4432300" y="1722438"/>
              <a:ext cx="1980589" cy="2546350"/>
              <a:chOff x="893" y="551"/>
              <a:chExt cx="1152" cy="1604"/>
            </a:xfrm>
          </p:grpSpPr>
          <p:sp>
            <p:nvSpPr>
              <p:cNvPr id="102044" name="Line 674"/>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45" name="Line 675"/>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46" name="Line 676"/>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47" name="Line 677"/>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48" name="Line 678"/>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49" name="Line 679"/>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50" name="Line 680"/>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51" name="Line 681"/>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2052" name="Line 682"/>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102043" name="Oval 686"/>
            <p:cNvSpPr>
              <a:spLocks noChangeArrowheads="1"/>
            </p:cNvSpPr>
            <p:nvPr/>
          </p:nvSpPr>
          <p:spPr bwMode="auto">
            <a:xfrm>
              <a:off x="7872623" y="4741856"/>
              <a:ext cx="209750"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687" name="Rounded Rectangular Callout 686"/>
          <p:cNvSpPr>
            <a:spLocks noChangeArrowheads="1"/>
          </p:cNvSpPr>
          <p:nvPr/>
        </p:nvSpPr>
        <p:spPr bwMode="auto">
          <a:xfrm>
            <a:off x="7019930" y="1147785"/>
            <a:ext cx="2757488" cy="1057275"/>
          </a:xfrm>
          <a:prstGeom prst="wedgeRoundRectCallout">
            <a:avLst>
              <a:gd name="adj1" fmla="val -97662"/>
              <a:gd name="adj2" fmla="val 963"/>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91429" tIns="45715" rIns="91429" bIns="45715" anchor="ctr"/>
          <a:lstStyle/>
          <a:p>
            <a:pPr algn="ctr"/>
            <a:r>
              <a:rPr lang="en-GB" sz="1400" dirty="0">
                <a:solidFill>
                  <a:srgbClr val="000000"/>
                </a:solidFill>
              </a:rPr>
              <a:t>Having found the global optimum we can “work backwards to specify the target values for the design parameters</a:t>
            </a:r>
          </a:p>
        </p:txBody>
      </p:sp>
    </p:spTree>
    <p:extLst>
      <p:ext uri="{BB962C8B-B14F-4D97-AF65-F5344CB8AC3E}">
        <p14:creationId xmlns:p14="http://schemas.microsoft.com/office/powerpoint/2010/main" val="30041434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1000"/>
                                        <p:tgtEl>
                                          <p:spTgt spid="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9108"/>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9107"/>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up)">
                                      <p:cBhvr>
                                        <p:cTn id="22" dur="1000"/>
                                        <p:tgtEl>
                                          <p:spTgt spid="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09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0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07" grpId="0"/>
      <p:bldP spid="19108" grpId="0" animBg="1"/>
      <p:bldP spid="19094" grpId="0"/>
      <p:bldP spid="19095" grpId="0" animBg="1"/>
      <p:bldP spid="687"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2"/>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03" name="Line 3"/>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04" name="Line 4"/>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05" name="Line 5"/>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06" name="Line 6"/>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07" name="Line 7"/>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08" name="Freeform 8"/>
          <p:cNvSpPr>
            <a:spLocks/>
          </p:cNvSpPr>
          <p:nvPr/>
        </p:nvSpPr>
        <p:spPr bwMode="auto">
          <a:xfrm>
            <a:off x="5432430" y="3411762"/>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09" name="Freeform 9"/>
          <p:cNvSpPr>
            <a:spLocks/>
          </p:cNvSpPr>
          <p:nvPr/>
        </p:nvSpPr>
        <p:spPr bwMode="auto">
          <a:xfrm>
            <a:off x="5534037" y="3411762"/>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10" name="Line 10"/>
          <p:cNvSpPr>
            <a:spLocks noChangeShapeType="1"/>
          </p:cNvSpPr>
          <p:nvPr/>
        </p:nvSpPr>
        <p:spPr bwMode="auto">
          <a:xfrm>
            <a:off x="5534037" y="3411784"/>
            <a:ext cx="227013"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11" name="Line 11"/>
          <p:cNvSpPr>
            <a:spLocks noChangeShapeType="1"/>
          </p:cNvSpPr>
          <p:nvPr/>
        </p:nvSpPr>
        <p:spPr bwMode="auto">
          <a:xfrm flipV="1">
            <a:off x="5432426" y="3411762"/>
            <a:ext cx="101600"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12" name="Freeform 12"/>
          <p:cNvSpPr>
            <a:spLocks/>
          </p:cNvSpPr>
          <p:nvPr/>
        </p:nvSpPr>
        <p:spPr bwMode="auto">
          <a:xfrm>
            <a:off x="5646738" y="3433987"/>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13" name="Freeform 13"/>
          <p:cNvSpPr>
            <a:spLocks/>
          </p:cNvSpPr>
          <p:nvPr/>
        </p:nvSpPr>
        <p:spPr bwMode="auto">
          <a:xfrm>
            <a:off x="5761038" y="3433987"/>
            <a:ext cx="215900"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14" name="Line 14"/>
          <p:cNvSpPr>
            <a:spLocks noChangeShapeType="1"/>
          </p:cNvSpPr>
          <p:nvPr/>
        </p:nvSpPr>
        <p:spPr bwMode="auto">
          <a:xfrm flipH="1" flipV="1">
            <a:off x="5761050" y="3434009"/>
            <a:ext cx="2063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15" name="Line 15"/>
          <p:cNvSpPr>
            <a:spLocks noChangeShapeType="1"/>
          </p:cNvSpPr>
          <p:nvPr/>
        </p:nvSpPr>
        <p:spPr bwMode="auto">
          <a:xfrm flipV="1">
            <a:off x="5659442" y="3434009"/>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16" name="Freeform 16"/>
          <p:cNvSpPr>
            <a:spLocks/>
          </p:cNvSpPr>
          <p:nvPr/>
        </p:nvSpPr>
        <p:spPr bwMode="auto">
          <a:xfrm>
            <a:off x="5318125" y="34705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17" name="Freeform 17"/>
          <p:cNvSpPr>
            <a:spLocks/>
          </p:cNvSpPr>
          <p:nvPr/>
        </p:nvSpPr>
        <p:spPr bwMode="auto">
          <a:xfrm>
            <a:off x="5432430" y="34705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18" name="Line 18"/>
          <p:cNvSpPr>
            <a:spLocks noChangeShapeType="1"/>
          </p:cNvSpPr>
          <p:nvPr/>
        </p:nvSpPr>
        <p:spPr bwMode="auto">
          <a:xfrm flipH="1">
            <a:off x="5967425" y="3470522"/>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19" name="Freeform 19"/>
          <p:cNvSpPr>
            <a:spLocks/>
          </p:cNvSpPr>
          <p:nvPr/>
        </p:nvSpPr>
        <p:spPr bwMode="auto">
          <a:xfrm>
            <a:off x="5976950" y="2894259"/>
            <a:ext cx="21748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20" name="Line 20"/>
          <p:cNvSpPr>
            <a:spLocks noChangeShapeType="1"/>
          </p:cNvSpPr>
          <p:nvPr/>
        </p:nvSpPr>
        <p:spPr bwMode="auto">
          <a:xfrm flipH="1" flipV="1">
            <a:off x="5432425" y="3470500"/>
            <a:ext cx="2032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21" name="Line 21"/>
          <p:cNvSpPr>
            <a:spLocks noChangeShapeType="1"/>
          </p:cNvSpPr>
          <p:nvPr/>
        </p:nvSpPr>
        <p:spPr bwMode="auto">
          <a:xfrm flipV="1">
            <a:off x="5976950" y="3243509"/>
            <a:ext cx="217487"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22" name="Line 22"/>
          <p:cNvSpPr>
            <a:spLocks noChangeShapeType="1"/>
          </p:cNvSpPr>
          <p:nvPr/>
        </p:nvSpPr>
        <p:spPr bwMode="auto">
          <a:xfrm flipV="1">
            <a:off x="5318125" y="347052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23" name="Line 23"/>
          <p:cNvSpPr>
            <a:spLocks noChangeShapeType="1"/>
          </p:cNvSpPr>
          <p:nvPr/>
        </p:nvSpPr>
        <p:spPr bwMode="auto">
          <a:xfrm flipV="1">
            <a:off x="5862638" y="347052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24" name="Freeform 24"/>
          <p:cNvSpPr>
            <a:spLocks/>
          </p:cNvSpPr>
          <p:nvPr/>
        </p:nvSpPr>
        <p:spPr bwMode="auto">
          <a:xfrm>
            <a:off x="5534037" y="2870425"/>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25" name="Line 25"/>
          <p:cNvSpPr>
            <a:spLocks noChangeShapeType="1"/>
          </p:cNvSpPr>
          <p:nvPr/>
        </p:nvSpPr>
        <p:spPr bwMode="auto">
          <a:xfrm flipH="1">
            <a:off x="5635637" y="3494334"/>
            <a:ext cx="111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26" name="Freeform 26"/>
          <p:cNvSpPr>
            <a:spLocks/>
          </p:cNvSpPr>
          <p:nvPr/>
        </p:nvSpPr>
        <p:spPr bwMode="auto">
          <a:xfrm>
            <a:off x="5646738" y="2870425"/>
            <a:ext cx="215900"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27" name="Line 27"/>
          <p:cNvSpPr>
            <a:spLocks noChangeShapeType="1"/>
          </p:cNvSpPr>
          <p:nvPr/>
        </p:nvSpPr>
        <p:spPr bwMode="auto">
          <a:xfrm>
            <a:off x="5646738" y="3494334"/>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28" name="Line 28"/>
          <p:cNvSpPr>
            <a:spLocks noChangeShapeType="1"/>
          </p:cNvSpPr>
          <p:nvPr/>
        </p:nvSpPr>
        <p:spPr bwMode="auto">
          <a:xfrm flipH="1" flipV="1">
            <a:off x="5646738" y="3494334"/>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29" name="Line 29"/>
          <p:cNvSpPr>
            <a:spLocks noChangeShapeType="1"/>
          </p:cNvSpPr>
          <p:nvPr/>
        </p:nvSpPr>
        <p:spPr bwMode="auto">
          <a:xfrm flipV="1">
            <a:off x="5534027" y="3494334"/>
            <a:ext cx="112713"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30" name="Freeform 30"/>
          <p:cNvSpPr>
            <a:spLocks/>
          </p:cNvSpPr>
          <p:nvPr/>
        </p:nvSpPr>
        <p:spPr bwMode="auto">
          <a:xfrm>
            <a:off x="6080125" y="2894237"/>
            <a:ext cx="215900"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31" name="Freeform 31"/>
          <p:cNvSpPr>
            <a:spLocks/>
          </p:cNvSpPr>
          <p:nvPr/>
        </p:nvSpPr>
        <p:spPr bwMode="auto">
          <a:xfrm>
            <a:off x="6194425" y="2943450"/>
            <a:ext cx="215900"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32" name="Line 32"/>
          <p:cNvSpPr>
            <a:spLocks noChangeShapeType="1"/>
          </p:cNvSpPr>
          <p:nvPr/>
        </p:nvSpPr>
        <p:spPr bwMode="auto">
          <a:xfrm>
            <a:off x="6194425" y="3243509"/>
            <a:ext cx="2159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33" name="Freeform 33"/>
          <p:cNvSpPr>
            <a:spLocks/>
          </p:cNvSpPr>
          <p:nvPr/>
        </p:nvSpPr>
        <p:spPr bwMode="auto">
          <a:xfrm>
            <a:off x="5211763" y="3530847"/>
            <a:ext cx="220662"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34" name="Freeform 34"/>
          <p:cNvSpPr>
            <a:spLocks/>
          </p:cNvSpPr>
          <p:nvPr/>
        </p:nvSpPr>
        <p:spPr bwMode="auto">
          <a:xfrm>
            <a:off x="5318125" y="35308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35" name="Freeform 35"/>
          <p:cNvSpPr>
            <a:spLocks/>
          </p:cNvSpPr>
          <p:nvPr/>
        </p:nvSpPr>
        <p:spPr bwMode="auto">
          <a:xfrm>
            <a:off x="5761038" y="2486272"/>
            <a:ext cx="215900"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36" name="Line 36"/>
          <p:cNvSpPr>
            <a:spLocks noChangeShapeType="1"/>
          </p:cNvSpPr>
          <p:nvPr/>
        </p:nvSpPr>
        <p:spPr bwMode="auto">
          <a:xfrm flipH="1" flipV="1">
            <a:off x="5318125" y="3530825"/>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37" name="Line 37"/>
          <p:cNvSpPr>
            <a:spLocks noChangeShapeType="1"/>
          </p:cNvSpPr>
          <p:nvPr/>
        </p:nvSpPr>
        <p:spPr bwMode="auto">
          <a:xfrm flipV="1">
            <a:off x="5211763" y="3530847"/>
            <a:ext cx="10636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38" name="Line 38"/>
          <p:cNvSpPr>
            <a:spLocks noChangeShapeType="1"/>
          </p:cNvSpPr>
          <p:nvPr/>
        </p:nvSpPr>
        <p:spPr bwMode="auto">
          <a:xfrm>
            <a:off x="5761038" y="2870425"/>
            <a:ext cx="101600"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39" name="Freeform 39"/>
          <p:cNvSpPr>
            <a:spLocks/>
          </p:cNvSpPr>
          <p:nvPr/>
        </p:nvSpPr>
        <p:spPr bwMode="auto">
          <a:xfrm>
            <a:off x="6296025" y="2943450"/>
            <a:ext cx="228600"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40" name="Freeform 40"/>
          <p:cNvSpPr>
            <a:spLocks/>
          </p:cNvSpPr>
          <p:nvPr/>
        </p:nvSpPr>
        <p:spPr bwMode="auto">
          <a:xfrm>
            <a:off x="6410337" y="3013300"/>
            <a:ext cx="219075"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41" name="Line 41"/>
          <p:cNvSpPr>
            <a:spLocks noChangeShapeType="1"/>
          </p:cNvSpPr>
          <p:nvPr/>
        </p:nvSpPr>
        <p:spPr bwMode="auto">
          <a:xfrm>
            <a:off x="6410337" y="3254600"/>
            <a:ext cx="219075"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42" name="Line 42"/>
          <p:cNvSpPr>
            <a:spLocks noChangeShapeType="1"/>
          </p:cNvSpPr>
          <p:nvPr/>
        </p:nvSpPr>
        <p:spPr bwMode="auto">
          <a:xfrm>
            <a:off x="6296028" y="2943450"/>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43" name="Freeform 43"/>
          <p:cNvSpPr>
            <a:spLocks/>
          </p:cNvSpPr>
          <p:nvPr/>
        </p:nvSpPr>
        <p:spPr bwMode="auto">
          <a:xfrm>
            <a:off x="5432430" y="2498950"/>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44" name="Line 44"/>
          <p:cNvSpPr>
            <a:spLocks noChangeShapeType="1"/>
          </p:cNvSpPr>
          <p:nvPr/>
        </p:nvSpPr>
        <p:spPr bwMode="auto">
          <a:xfrm>
            <a:off x="5534025" y="3567359"/>
            <a:ext cx="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45" name="Freeform 45"/>
          <p:cNvSpPr>
            <a:spLocks/>
          </p:cNvSpPr>
          <p:nvPr/>
        </p:nvSpPr>
        <p:spPr bwMode="auto">
          <a:xfrm>
            <a:off x="5534037" y="2498972"/>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46" name="Line 46"/>
          <p:cNvSpPr>
            <a:spLocks noChangeShapeType="1"/>
          </p:cNvSpPr>
          <p:nvPr/>
        </p:nvSpPr>
        <p:spPr bwMode="auto">
          <a:xfrm flipV="1">
            <a:off x="5432426" y="3567359"/>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47" name="Line 47"/>
          <p:cNvSpPr>
            <a:spLocks noChangeShapeType="1"/>
          </p:cNvSpPr>
          <p:nvPr/>
        </p:nvSpPr>
        <p:spPr bwMode="auto">
          <a:xfrm flipH="1">
            <a:off x="5534037" y="2870425"/>
            <a:ext cx="227013"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48" name="Freeform 48"/>
          <p:cNvSpPr>
            <a:spLocks/>
          </p:cNvSpPr>
          <p:nvPr/>
        </p:nvSpPr>
        <p:spPr bwMode="auto">
          <a:xfrm>
            <a:off x="6524625" y="3013300"/>
            <a:ext cx="215900"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49" name="Freeform 49"/>
          <p:cNvSpPr>
            <a:spLocks/>
          </p:cNvSpPr>
          <p:nvPr/>
        </p:nvSpPr>
        <p:spPr bwMode="auto">
          <a:xfrm>
            <a:off x="6629400" y="3013300"/>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50" name="Line 50"/>
          <p:cNvSpPr>
            <a:spLocks noChangeShapeType="1"/>
          </p:cNvSpPr>
          <p:nvPr/>
        </p:nvSpPr>
        <p:spPr bwMode="auto">
          <a:xfrm flipV="1">
            <a:off x="6629400" y="3206997"/>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51" name="Line 51"/>
          <p:cNvSpPr>
            <a:spLocks noChangeShapeType="1"/>
          </p:cNvSpPr>
          <p:nvPr/>
        </p:nvSpPr>
        <p:spPr bwMode="auto">
          <a:xfrm>
            <a:off x="6524627" y="3013300"/>
            <a:ext cx="104775"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52" name="Freeform 52"/>
          <p:cNvSpPr>
            <a:spLocks/>
          </p:cNvSpPr>
          <p:nvPr/>
        </p:nvSpPr>
        <p:spPr bwMode="auto">
          <a:xfrm>
            <a:off x="5099062" y="3591172"/>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53" name="Freeform 53"/>
          <p:cNvSpPr>
            <a:spLocks/>
          </p:cNvSpPr>
          <p:nvPr/>
        </p:nvSpPr>
        <p:spPr bwMode="auto">
          <a:xfrm>
            <a:off x="5211763" y="3591172"/>
            <a:ext cx="220662"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54" name="Line 54"/>
          <p:cNvSpPr>
            <a:spLocks noChangeShapeType="1"/>
          </p:cNvSpPr>
          <p:nvPr/>
        </p:nvSpPr>
        <p:spPr bwMode="auto">
          <a:xfrm flipH="1" flipV="1">
            <a:off x="5211763" y="3591150"/>
            <a:ext cx="20796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55" name="Line 55"/>
          <p:cNvSpPr>
            <a:spLocks noChangeShapeType="1"/>
          </p:cNvSpPr>
          <p:nvPr/>
        </p:nvSpPr>
        <p:spPr bwMode="auto">
          <a:xfrm flipV="1">
            <a:off x="5111762" y="3591172"/>
            <a:ext cx="100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56" name="Freeform 56"/>
          <p:cNvSpPr>
            <a:spLocks/>
          </p:cNvSpPr>
          <p:nvPr/>
        </p:nvSpPr>
        <p:spPr bwMode="auto">
          <a:xfrm>
            <a:off x="5976950" y="2462437"/>
            <a:ext cx="21748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57" name="Freeform 57"/>
          <p:cNvSpPr>
            <a:spLocks/>
          </p:cNvSpPr>
          <p:nvPr/>
        </p:nvSpPr>
        <p:spPr bwMode="auto">
          <a:xfrm>
            <a:off x="6080125" y="2462459"/>
            <a:ext cx="215900"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58" name="Line 58"/>
          <p:cNvSpPr>
            <a:spLocks noChangeShapeType="1"/>
          </p:cNvSpPr>
          <p:nvPr/>
        </p:nvSpPr>
        <p:spPr bwMode="auto">
          <a:xfrm flipH="1" flipV="1">
            <a:off x="6080125" y="2894259"/>
            <a:ext cx="215900"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59" name="Freeform 59"/>
          <p:cNvSpPr>
            <a:spLocks/>
          </p:cNvSpPr>
          <p:nvPr/>
        </p:nvSpPr>
        <p:spPr bwMode="auto">
          <a:xfrm>
            <a:off x="6740525" y="3013322"/>
            <a:ext cx="217488"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60" name="Freeform 60"/>
          <p:cNvSpPr>
            <a:spLocks/>
          </p:cNvSpPr>
          <p:nvPr/>
        </p:nvSpPr>
        <p:spPr bwMode="auto">
          <a:xfrm>
            <a:off x="6845312" y="3073625"/>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61" name="Line 61"/>
          <p:cNvSpPr>
            <a:spLocks noChangeShapeType="1"/>
          </p:cNvSpPr>
          <p:nvPr/>
        </p:nvSpPr>
        <p:spPr bwMode="auto">
          <a:xfrm flipV="1">
            <a:off x="6845312" y="3194275"/>
            <a:ext cx="227013"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62" name="Line 62"/>
          <p:cNvSpPr>
            <a:spLocks noChangeShapeType="1"/>
          </p:cNvSpPr>
          <p:nvPr/>
        </p:nvSpPr>
        <p:spPr bwMode="auto">
          <a:xfrm>
            <a:off x="6740527" y="3013322"/>
            <a:ext cx="104775"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63" name="Freeform 63"/>
          <p:cNvSpPr>
            <a:spLocks/>
          </p:cNvSpPr>
          <p:nvPr/>
        </p:nvSpPr>
        <p:spPr bwMode="auto">
          <a:xfrm>
            <a:off x="5318125" y="2138587"/>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64" name="Line 64"/>
          <p:cNvSpPr>
            <a:spLocks noChangeShapeType="1"/>
          </p:cNvSpPr>
          <p:nvPr/>
        </p:nvSpPr>
        <p:spPr bwMode="auto">
          <a:xfrm flipH="1">
            <a:off x="5419725" y="3627684"/>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65" name="Freeform 65"/>
          <p:cNvSpPr>
            <a:spLocks/>
          </p:cNvSpPr>
          <p:nvPr/>
        </p:nvSpPr>
        <p:spPr bwMode="auto">
          <a:xfrm>
            <a:off x="5432430" y="2138609"/>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66" name="Line 66"/>
          <p:cNvSpPr>
            <a:spLocks noChangeShapeType="1"/>
          </p:cNvSpPr>
          <p:nvPr/>
        </p:nvSpPr>
        <p:spPr bwMode="auto">
          <a:xfrm flipV="1">
            <a:off x="5318125" y="362768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67" name="Freeform 67"/>
          <p:cNvSpPr>
            <a:spLocks/>
          </p:cNvSpPr>
          <p:nvPr/>
        </p:nvSpPr>
        <p:spPr bwMode="auto">
          <a:xfrm>
            <a:off x="6194425" y="2462459"/>
            <a:ext cx="215900"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68" name="Freeform 68"/>
          <p:cNvSpPr>
            <a:spLocks/>
          </p:cNvSpPr>
          <p:nvPr/>
        </p:nvSpPr>
        <p:spPr bwMode="auto">
          <a:xfrm>
            <a:off x="6296025" y="2652959"/>
            <a:ext cx="228600"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69" name="Line 69"/>
          <p:cNvSpPr>
            <a:spLocks noChangeShapeType="1"/>
          </p:cNvSpPr>
          <p:nvPr/>
        </p:nvSpPr>
        <p:spPr bwMode="auto">
          <a:xfrm flipH="1" flipV="1">
            <a:off x="6296025" y="2943450"/>
            <a:ext cx="2286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70" name="Freeform 70"/>
          <p:cNvSpPr>
            <a:spLocks/>
          </p:cNvSpPr>
          <p:nvPr/>
        </p:nvSpPr>
        <p:spPr bwMode="auto">
          <a:xfrm>
            <a:off x="6958013" y="3073625"/>
            <a:ext cx="215900"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71" name="Freeform 71"/>
          <p:cNvSpPr>
            <a:spLocks/>
          </p:cNvSpPr>
          <p:nvPr/>
        </p:nvSpPr>
        <p:spPr bwMode="auto">
          <a:xfrm>
            <a:off x="7072313" y="3194297"/>
            <a:ext cx="215900"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72" name="Freeform 72"/>
          <p:cNvSpPr>
            <a:spLocks/>
          </p:cNvSpPr>
          <p:nvPr/>
        </p:nvSpPr>
        <p:spPr bwMode="auto">
          <a:xfrm>
            <a:off x="4984762" y="2641825"/>
            <a:ext cx="227013"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73" name="Freeform 73"/>
          <p:cNvSpPr>
            <a:spLocks/>
          </p:cNvSpPr>
          <p:nvPr/>
        </p:nvSpPr>
        <p:spPr bwMode="auto">
          <a:xfrm>
            <a:off x="5099062" y="2641825"/>
            <a:ext cx="219075"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74" name="Line 74"/>
          <p:cNvSpPr>
            <a:spLocks noChangeShapeType="1"/>
          </p:cNvSpPr>
          <p:nvPr/>
        </p:nvSpPr>
        <p:spPr bwMode="auto">
          <a:xfrm>
            <a:off x="5099050" y="3651497"/>
            <a:ext cx="127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75" name="Line 75"/>
          <p:cNvSpPr>
            <a:spLocks noChangeShapeType="1"/>
          </p:cNvSpPr>
          <p:nvPr/>
        </p:nvSpPr>
        <p:spPr bwMode="auto">
          <a:xfrm flipH="1" flipV="1">
            <a:off x="7072325" y="3194297"/>
            <a:ext cx="204787"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76" name="Line 76"/>
          <p:cNvSpPr>
            <a:spLocks noChangeShapeType="1"/>
          </p:cNvSpPr>
          <p:nvPr/>
        </p:nvSpPr>
        <p:spPr bwMode="auto">
          <a:xfrm>
            <a:off x="6958013" y="3073625"/>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77" name="Line 77"/>
          <p:cNvSpPr>
            <a:spLocks noChangeShapeType="1"/>
          </p:cNvSpPr>
          <p:nvPr/>
        </p:nvSpPr>
        <p:spPr bwMode="auto">
          <a:xfrm flipH="1" flipV="1">
            <a:off x="5099062" y="3651475"/>
            <a:ext cx="2190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78" name="Line 78"/>
          <p:cNvSpPr>
            <a:spLocks noChangeShapeType="1"/>
          </p:cNvSpPr>
          <p:nvPr/>
        </p:nvSpPr>
        <p:spPr bwMode="auto">
          <a:xfrm flipV="1">
            <a:off x="4984752" y="3651475"/>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79" name="Freeform 79"/>
          <p:cNvSpPr>
            <a:spLocks/>
          </p:cNvSpPr>
          <p:nvPr/>
        </p:nvSpPr>
        <p:spPr bwMode="auto">
          <a:xfrm>
            <a:off x="6410337" y="2652959"/>
            <a:ext cx="219075"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80" name="Freeform 80"/>
          <p:cNvSpPr>
            <a:spLocks/>
          </p:cNvSpPr>
          <p:nvPr/>
        </p:nvSpPr>
        <p:spPr bwMode="auto">
          <a:xfrm>
            <a:off x="6524625" y="2773609"/>
            <a:ext cx="215900"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81" name="Line 81"/>
          <p:cNvSpPr>
            <a:spLocks noChangeShapeType="1"/>
          </p:cNvSpPr>
          <p:nvPr/>
        </p:nvSpPr>
        <p:spPr bwMode="auto">
          <a:xfrm flipH="1">
            <a:off x="6524625" y="3013322"/>
            <a:ext cx="2159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82" name="Line 82"/>
          <p:cNvSpPr>
            <a:spLocks noChangeShapeType="1"/>
          </p:cNvSpPr>
          <p:nvPr/>
        </p:nvSpPr>
        <p:spPr bwMode="auto">
          <a:xfrm>
            <a:off x="6410328" y="2652959"/>
            <a:ext cx="1143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83" name="Freeform 83"/>
          <p:cNvSpPr>
            <a:spLocks/>
          </p:cNvSpPr>
          <p:nvPr/>
        </p:nvSpPr>
        <p:spPr bwMode="auto">
          <a:xfrm>
            <a:off x="7288213" y="3278412"/>
            <a:ext cx="214312"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84" name="Freeform 84"/>
          <p:cNvSpPr>
            <a:spLocks/>
          </p:cNvSpPr>
          <p:nvPr/>
        </p:nvSpPr>
        <p:spPr bwMode="auto">
          <a:xfrm>
            <a:off x="7173925" y="3230809"/>
            <a:ext cx="21748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85" name="Line 85"/>
          <p:cNvSpPr>
            <a:spLocks noChangeShapeType="1"/>
          </p:cNvSpPr>
          <p:nvPr/>
        </p:nvSpPr>
        <p:spPr bwMode="auto">
          <a:xfrm flipH="1">
            <a:off x="7277112" y="3278412"/>
            <a:ext cx="1111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86" name="Line 86"/>
          <p:cNvSpPr>
            <a:spLocks noChangeShapeType="1"/>
          </p:cNvSpPr>
          <p:nvPr/>
        </p:nvSpPr>
        <p:spPr bwMode="auto">
          <a:xfrm>
            <a:off x="7288213" y="3278434"/>
            <a:ext cx="214312"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87" name="Line 87"/>
          <p:cNvSpPr>
            <a:spLocks noChangeShapeType="1"/>
          </p:cNvSpPr>
          <p:nvPr/>
        </p:nvSpPr>
        <p:spPr bwMode="auto">
          <a:xfrm>
            <a:off x="7173913" y="3230809"/>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88" name="Freeform 88"/>
          <p:cNvSpPr>
            <a:spLocks/>
          </p:cNvSpPr>
          <p:nvPr/>
        </p:nvSpPr>
        <p:spPr bwMode="auto">
          <a:xfrm>
            <a:off x="5211763" y="1670275"/>
            <a:ext cx="220662"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89" name="Freeform 89"/>
          <p:cNvSpPr>
            <a:spLocks/>
          </p:cNvSpPr>
          <p:nvPr/>
        </p:nvSpPr>
        <p:spPr bwMode="auto">
          <a:xfrm>
            <a:off x="5318125" y="1670275"/>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90" name="Freeform 90"/>
          <p:cNvSpPr>
            <a:spLocks/>
          </p:cNvSpPr>
          <p:nvPr/>
        </p:nvSpPr>
        <p:spPr bwMode="auto">
          <a:xfrm>
            <a:off x="7391400" y="368800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91" name="Freeform 91"/>
          <p:cNvSpPr>
            <a:spLocks/>
          </p:cNvSpPr>
          <p:nvPr/>
        </p:nvSpPr>
        <p:spPr bwMode="auto">
          <a:xfrm>
            <a:off x="7502530" y="3688009"/>
            <a:ext cx="220663"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92" name="Line 92"/>
          <p:cNvSpPr>
            <a:spLocks noChangeShapeType="1"/>
          </p:cNvSpPr>
          <p:nvPr/>
        </p:nvSpPr>
        <p:spPr bwMode="auto">
          <a:xfrm flipH="1">
            <a:off x="5318125" y="2138587"/>
            <a:ext cx="215900"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93" name="Line 93"/>
          <p:cNvSpPr>
            <a:spLocks noChangeShapeType="1"/>
          </p:cNvSpPr>
          <p:nvPr/>
        </p:nvSpPr>
        <p:spPr bwMode="auto">
          <a:xfrm>
            <a:off x="5211763" y="2641825"/>
            <a:ext cx="106362"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94" name="Line 94"/>
          <p:cNvSpPr>
            <a:spLocks noChangeShapeType="1"/>
          </p:cNvSpPr>
          <p:nvPr/>
        </p:nvSpPr>
        <p:spPr bwMode="auto">
          <a:xfrm>
            <a:off x="7502530" y="3687987"/>
            <a:ext cx="220663"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95" name="Line 95"/>
          <p:cNvSpPr>
            <a:spLocks noChangeShapeType="1"/>
          </p:cNvSpPr>
          <p:nvPr/>
        </p:nvSpPr>
        <p:spPr bwMode="auto">
          <a:xfrm flipV="1">
            <a:off x="7400930" y="3688009"/>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96" name="Freeform 96"/>
          <p:cNvSpPr>
            <a:spLocks/>
          </p:cNvSpPr>
          <p:nvPr/>
        </p:nvSpPr>
        <p:spPr bwMode="auto">
          <a:xfrm>
            <a:off x="6629400" y="2773609"/>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97" name="Freeform 97"/>
          <p:cNvSpPr>
            <a:spLocks/>
          </p:cNvSpPr>
          <p:nvPr/>
        </p:nvSpPr>
        <p:spPr bwMode="auto">
          <a:xfrm>
            <a:off x="6740525" y="2930772"/>
            <a:ext cx="217488"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498" name="Line 98"/>
          <p:cNvSpPr>
            <a:spLocks noChangeShapeType="1"/>
          </p:cNvSpPr>
          <p:nvPr/>
        </p:nvSpPr>
        <p:spPr bwMode="auto">
          <a:xfrm flipH="1" flipV="1">
            <a:off x="6740525" y="3013322"/>
            <a:ext cx="2174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499" name="Line 99"/>
          <p:cNvSpPr>
            <a:spLocks noChangeShapeType="1"/>
          </p:cNvSpPr>
          <p:nvPr/>
        </p:nvSpPr>
        <p:spPr bwMode="auto">
          <a:xfrm>
            <a:off x="6629412" y="2773609"/>
            <a:ext cx="111125"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00" name="Freeform 100"/>
          <p:cNvSpPr>
            <a:spLocks/>
          </p:cNvSpPr>
          <p:nvPr/>
        </p:nvSpPr>
        <p:spPr bwMode="auto">
          <a:xfrm>
            <a:off x="4883150" y="2498950"/>
            <a:ext cx="215900"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01" name="Freeform 101"/>
          <p:cNvSpPr>
            <a:spLocks/>
          </p:cNvSpPr>
          <p:nvPr/>
        </p:nvSpPr>
        <p:spPr bwMode="auto">
          <a:xfrm>
            <a:off x="4984762" y="2498972"/>
            <a:ext cx="227013"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02" name="Freeform 102"/>
          <p:cNvSpPr>
            <a:spLocks/>
          </p:cNvSpPr>
          <p:nvPr/>
        </p:nvSpPr>
        <p:spPr bwMode="auto">
          <a:xfrm>
            <a:off x="7620000" y="3721347"/>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03" name="Line 103"/>
          <p:cNvSpPr>
            <a:spLocks noChangeShapeType="1"/>
          </p:cNvSpPr>
          <p:nvPr/>
        </p:nvSpPr>
        <p:spPr bwMode="auto">
          <a:xfrm flipV="1">
            <a:off x="4883150" y="372134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04" name="Line 104"/>
          <p:cNvSpPr>
            <a:spLocks noChangeShapeType="1"/>
          </p:cNvSpPr>
          <p:nvPr/>
        </p:nvSpPr>
        <p:spPr bwMode="auto">
          <a:xfrm flipH="1">
            <a:off x="4984762" y="2641825"/>
            <a:ext cx="227013"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05" name="Line 105"/>
          <p:cNvSpPr>
            <a:spLocks noChangeShapeType="1"/>
          </p:cNvSpPr>
          <p:nvPr/>
        </p:nvSpPr>
        <p:spPr bwMode="auto">
          <a:xfrm flipV="1">
            <a:off x="7620000" y="3721347"/>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06" name="Freeform 106"/>
          <p:cNvSpPr>
            <a:spLocks/>
          </p:cNvSpPr>
          <p:nvPr/>
        </p:nvSpPr>
        <p:spPr bwMode="auto">
          <a:xfrm>
            <a:off x="6958013" y="3073625"/>
            <a:ext cx="215900"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07" name="Line 107"/>
          <p:cNvSpPr>
            <a:spLocks noChangeShapeType="1"/>
          </p:cNvSpPr>
          <p:nvPr/>
        </p:nvSpPr>
        <p:spPr bwMode="auto">
          <a:xfrm flipH="1" flipV="1">
            <a:off x="6958013" y="3073625"/>
            <a:ext cx="215900"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08" name="Freeform 108"/>
          <p:cNvSpPr>
            <a:spLocks/>
          </p:cNvSpPr>
          <p:nvPr/>
        </p:nvSpPr>
        <p:spPr bwMode="auto">
          <a:xfrm>
            <a:off x="6845312" y="2930750"/>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09" name="Line 109"/>
          <p:cNvSpPr>
            <a:spLocks noChangeShapeType="1"/>
          </p:cNvSpPr>
          <p:nvPr/>
        </p:nvSpPr>
        <p:spPr bwMode="auto">
          <a:xfrm>
            <a:off x="6845302" y="2930772"/>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10" name="Line 110"/>
          <p:cNvSpPr>
            <a:spLocks noChangeShapeType="1"/>
          </p:cNvSpPr>
          <p:nvPr/>
        </p:nvSpPr>
        <p:spPr bwMode="auto">
          <a:xfrm flipH="1" flipV="1">
            <a:off x="6194425" y="2462437"/>
            <a:ext cx="215900" cy="190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11" name="Freeform 111"/>
          <p:cNvSpPr>
            <a:spLocks/>
          </p:cNvSpPr>
          <p:nvPr/>
        </p:nvSpPr>
        <p:spPr bwMode="auto">
          <a:xfrm>
            <a:off x="7173925" y="3230809"/>
            <a:ext cx="21748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12" name="Freeform 112"/>
          <p:cNvSpPr>
            <a:spLocks/>
          </p:cNvSpPr>
          <p:nvPr/>
        </p:nvSpPr>
        <p:spPr bwMode="auto">
          <a:xfrm>
            <a:off x="7391400" y="374833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13" name="Line 113"/>
          <p:cNvSpPr>
            <a:spLocks noChangeShapeType="1"/>
          </p:cNvSpPr>
          <p:nvPr/>
        </p:nvSpPr>
        <p:spPr bwMode="auto">
          <a:xfrm>
            <a:off x="7400937" y="3748312"/>
            <a:ext cx="219075"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14" name="Freeform 114"/>
          <p:cNvSpPr>
            <a:spLocks/>
          </p:cNvSpPr>
          <p:nvPr/>
        </p:nvSpPr>
        <p:spPr bwMode="auto">
          <a:xfrm>
            <a:off x="7288213" y="3375272"/>
            <a:ext cx="214312"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15" name="Line 115"/>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16" name="Line 116"/>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17" name="Line 117"/>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18" name="Line 118"/>
          <p:cNvSpPr>
            <a:spLocks noChangeShapeType="1"/>
          </p:cNvSpPr>
          <p:nvPr/>
        </p:nvSpPr>
        <p:spPr bwMode="auto">
          <a:xfrm flipH="1" flipV="1">
            <a:off x="7173925" y="3230809"/>
            <a:ext cx="217487"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19" name="Freeform 119"/>
          <p:cNvSpPr>
            <a:spLocks/>
          </p:cNvSpPr>
          <p:nvPr/>
        </p:nvSpPr>
        <p:spPr bwMode="auto">
          <a:xfrm>
            <a:off x="7072313" y="3170462"/>
            <a:ext cx="215900"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20" name="Freeform 120"/>
          <p:cNvSpPr>
            <a:spLocks/>
          </p:cNvSpPr>
          <p:nvPr/>
        </p:nvSpPr>
        <p:spPr bwMode="auto">
          <a:xfrm>
            <a:off x="6410337" y="2486272"/>
            <a:ext cx="219075"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21" name="Line 121"/>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22" name="Line 122"/>
          <p:cNvSpPr>
            <a:spLocks noChangeShapeType="1"/>
          </p:cNvSpPr>
          <p:nvPr/>
        </p:nvSpPr>
        <p:spPr bwMode="auto">
          <a:xfrm>
            <a:off x="7288220" y="3387950"/>
            <a:ext cx="103187"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23" name="Line 123"/>
          <p:cNvSpPr>
            <a:spLocks noChangeShapeType="1"/>
          </p:cNvSpPr>
          <p:nvPr/>
        </p:nvSpPr>
        <p:spPr bwMode="auto">
          <a:xfrm>
            <a:off x="7072313" y="3170484"/>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24" name="Line 124"/>
          <p:cNvSpPr>
            <a:spLocks noChangeShapeType="1"/>
          </p:cNvSpPr>
          <p:nvPr/>
        </p:nvSpPr>
        <p:spPr bwMode="auto">
          <a:xfrm flipH="1" flipV="1">
            <a:off x="6410337" y="2652937"/>
            <a:ext cx="219075"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25" name="Freeform 125"/>
          <p:cNvSpPr>
            <a:spLocks/>
          </p:cNvSpPr>
          <p:nvPr/>
        </p:nvSpPr>
        <p:spPr bwMode="auto">
          <a:xfrm>
            <a:off x="6524625" y="2486272"/>
            <a:ext cx="215900"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26" name="Freeform 126"/>
          <p:cNvSpPr>
            <a:spLocks/>
          </p:cNvSpPr>
          <p:nvPr/>
        </p:nvSpPr>
        <p:spPr bwMode="auto">
          <a:xfrm>
            <a:off x="6629400" y="2738662"/>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27" name="Freeform 127"/>
          <p:cNvSpPr>
            <a:spLocks/>
          </p:cNvSpPr>
          <p:nvPr/>
        </p:nvSpPr>
        <p:spPr bwMode="auto">
          <a:xfrm>
            <a:off x="4768850" y="2702150"/>
            <a:ext cx="215900"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28" name="Freeform 128"/>
          <p:cNvSpPr>
            <a:spLocks/>
          </p:cNvSpPr>
          <p:nvPr/>
        </p:nvSpPr>
        <p:spPr bwMode="auto">
          <a:xfrm>
            <a:off x="4883150" y="2498950"/>
            <a:ext cx="215900"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29" name="Freeform 129"/>
          <p:cNvSpPr>
            <a:spLocks/>
          </p:cNvSpPr>
          <p:nvPr/>
        </p:nvSpPr>
        <p:spPr bwMode="auto">
          <a:xfrm>
            <a:off x="7502530" y="3781654"/>
            <a:ext cx="22066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30" name="Freeform 130"/>
          <p:cNvSpPr>
            <a:spLocks/>
          </p:cNvSpPr>
          <p:nvPr/>
        </p:nvSpPr>
        <p:spPr bwMode="auto">
          <a:xfrm>
            <a:off x="7620000" y="378165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31" name="Line 131"/>
          <p:cNvSpPr>
            <a:spLocks noChangeShapeType="1"/>
          </p:cNvSpPr>
          <p:nvPr/>
        </p:nvSpPr>
        <p:spPr bwMode="auto">
          <a:xfrm flipH="1" flipV="1">
            <a:off x="6629400" y="2773609"/>
            <a:ext cx="2159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32" name="Line 132"/>
          <p:cNvSpPr>
            <a:spLocks noChangeShapeType="1"/>
          </p:cNvSpPr>
          <p:nvPr/>
        </p:nvSpPr>
        <p:spPr bwMode="auto">
          <a:xfrm>
            <a:off x="4768850" y="3375250"/>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33" name="Line 133"/>
          <p:cNvSpPr>
            <a:spLocks noChangeShapeType="1"/>
          </p:cNvSpPr>
          <p:nvPr/>
        </p:nvSpPr>
        <p:spPr bwMode="auto">
          <a:xfrm flipH="1">
            <a:off x="4883150" y="2498950"/>
            <a:ext cx="215900" cy="128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34" name="Line 134"/>
          <p:cNvSpPr>
            <a:spLocks noChangeShapeType="1"/>
          </p:cNvSpPr>
          <p:nvPr/>
        </p:nvSpPr>
        <p:spPr bwMode="auto">
          <a:xfrm flipH="1" flipV="1">
            <a:off x="7620000" y="3781650"/>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35" name="Line 135"/>
          <p:cNvSpPr>
            <a:spLocks noChangeShapeType="1"/>
          </p:cNvSpPr>
          <p:nvPr/>
        </p:nvSpPr>
        <p:spPr bwMode="auto">
          <a:xfrm flipV="1">
            <a:off x="7502537" y="3781672"/>
            <a:ext cx="1174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36" name="Freeform 136"/>
          <p:cNvSpPr>
            <a:spLocks/>
          </p:cNvSpPr>
          <p:nvPr/>
        </p:nvSpPr>
        <p:spPr bwMode="auto">
          <a:xfrm>
            <a:off x="6845312" y="2930750"/>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37" name="Line 137"/>
          <p:cNvSpPr>
            <a:spLocks noChangeShapeType="1"/>
          </p:cNvSpPr>
          <p:nvPr/>
        </p:nvSpPr>
        <p:spPr bwMode="auto">
          <a:xfrm flipH="1" flipV="1">
            <a:off x="6845312" y="2930750"/>
            <a:ext cx="227013"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38" name="Freeform 138"/>
          <p:cNvSpPr>
            <a:spLocks/>
          </p:cNvSpPr>
          <p:nvPr/>
        </p:nvSpPr>
        <p:spPr bwMode="auto">
          <a:xfrm>
            <a:off x="6740525" y="2738662"/>
            <a:ext cx="217488"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39" name="Line 139"/>
          <p:cNvSpPr>
            <a:spLocks noChangeShapeType="1"/>
          </p:cNvSpPr>
          <p:nvPr/>
        </p:nvSpPr>
        <p:spPr bwMode="auto">
          <a:xfrm>
            <a:off x="6740527" y="2738662"/>
            <a:ext cx="104775"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40" name="Line 140"/>
          <p:cNvSpPr>
            <a:spLocks noChangeShapeType="1"/>
          </p:cNvSpPr>
          <p:nvPr/>
        </p:nvSpPr>
        <p:spPr bwMode="auto">
          <a:xfrm flipV="1">
            <a:off x="7723190" y="3818164"/>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41" name="Freeform 141"/>
          <p:cNvSpPr>
            <a:spLocks/>
          </p:cNvSpPr>
          <p:nvPr/>
        </p:nvSpPr>
        <p:spPr bwMode="auto">
          <a:xfrm>
            <a:off x="6958013" y="3064122"/>
            <a:ext cx="215900"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42" name="Freeform 142"/>
          <p:cNvSpPr>
            <a:spLocks/>
          </p:cNvSpPr>
          <p:nvPr/>
        </p:nvSpPr>
        <p:spPr bwMode="auto">
          <a:xfrm>
            <a:off x="7072313" y="3170462"/>
            <a:ext cx="215900"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43" name="Freeform 143"/>
          <p:cNvSpPr>
            <a:spLocks/>
          </p:cNvSpPr>
          <p:nvPr/>
        </p:nvSpPr>
        <p:spPr bwMode="auto">
          <a:xfrm>
            <a:off x="5099062" y="1633766"/>
            <a:ext cx="219075"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44" name="Freeform 144"/>
          <p:cNvSpPr>
            <a:spLocks/>
          </p:cNvSpPr>
          <p:nvPr/>
        </p:nvSpPr>
        <p:spPr bwMode="auto">
          <a:xfrm>
            <a:off x="5211763" y="1633766"/>
            <a:ext cx="220662"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45" name="Line 145"/>
          <p:cNvSpPr>
            <a:spLocks noChangeShapeType="1"/>
          </p:cNvSpPr>
          <p:nvPr/>
        </p:nvSpPr>
        <p:spPr bwMode="auto">
          <a:xfrm flipH="1" flipV="1">
            <a:off x="7072313" y="3170462"/>
            <a:ext cx="215900"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46" name="Line 146"/>
          <p:cNvSpPr>
            <a:spLocks noChangeShapeType="1"/>
          </p:cNvSpPr>
          <p:nvPr/>
        </p:nvSpPr>
        <p:spPr bwMode="auto">
          <a:xfrm>
            <a:off x="6958013" y="3064100"/>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47" name="Line 147"/>
          <p:cNvSpPr>
            <a:spLocks noChangeShapeType="1"/>
          </p:cNvSpPr>
          <p:nvPr/>
        </p:nvSpPr>
        <p:spPr bwMode="auto">
          <a:xfrm>
            <a:off x="5432426" y="1670275"/>
            <a:ext cx="101600"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48" name="Line 148"/>
          <p:cNvSpPr>
            <a:spLocks noChangeShapeType="1"/>
          </p:cNvSpPr>
          <p:nvPr/>
        </p:nvSpPr>
        <p:spPr bwMode="auto">
          <a:xfrm>
            <a:off x="5099052" y="2498972"/>
            <a:ext cx="112713"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49" name="Line 149"/>
          <p:cNvSpPr>
            <a:spLocks noChangeShapeType="1"/>
          </p:cNvSpPr>
          <p:nvPr/>
        </p:nvSpPr>
        <p:spPr bwMode="auto">
          <a:xfrm flipH="1">
            <a:off x="5211763" y="1670275"/>
            <a:ext cx="220662"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50" name="Freeform 150"/>
          <p:cNvSpPr>
            <a:spLocks/>
          </p:cNvSpPr>
          <p:nvPr/>
        </p:nvSpPr>
        <p:spPr bwMode="auto">
          <a:xfrm>
            <a:off x="7288213" y="3375250"/>
            <a:ext cx="214312"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51" name="Line 151"/>
          <p:cNvSpPr>
            <a:spLocks noChangeShapeType="1"/>
          </p:cNvSpPr>
          <p:nvPr/>
        </p:nvSpPr>
        <p:spPr bwMode="auto">
          <a:xfrm>
            <a:off x="7288225" y="3375250"/>
            <a:ext cx="15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52" name="Freeform 152"/>
          <p:cNvSpPr>
            <a:spLocks/>
          </p:cNvSpPr>
          <p:nvPr/>
        </p:nvSpPr>
        <p:spPr bwMode="auto">
          <a:xfrm>
            <a:off x="7173925" y="3364159"/>
            <a:ext cx="21748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53" name="Freeform 153"/>
          <p:cNvSpPr>
            <a:spLocks/>
          </p:cNvSpPr>
          <p:nvPr/>
        </p:nvSpPr>
        <p:spPr bwMode="auto">
          <a:xfrm>
            <a:off x="7391400" y="384197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54" name="Freeform 154"/>
          <p:cNvSpPr>
            <a:spLocks/>
          </p:cNvSpPr>
          <p:nvPr/>
        </p:nvSpPr>
        <p:spPr bwMode="auto">
          <a:xfrm>
            <a:off x="7502530" y="3841979"/>
            <a:ext cx="220663"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55" name="Line 155"/>
          <p:cNvSpPr>
            <a:spLocks noChangeShapeType="1"/>
          </p:cNvSpPr>
          <p:nvPr/>
        </p:nvSpPr>
        <p:spPr bwMode="auto">
          <a:xfrm flipH="1" flipV="1">
            <a:off x="7288213" y="3375272"/>
            <a:ext cx="214312"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56" name="Line 156"/>
          <p:cNvSpPr>
            <a:spLocks noChangeShapeType="1"/>
          </p:cNvSpPr>
          <p:nvPr/>
        </p:nvSpPr>
        <p:spPr bwMode="auto">
          <a:xfrm>
            <a:off x="7173913" y="336415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57" name="Line 157"/>
          <p:cNvSpPr>
            <a:spLocks noChangeShapeType="1"/>
          </p:cNvSpPr>
          <p:nvPr/>
        </p:nvSpPr>
        <p:spPr bwMode="auto">
          <a:xfrm flipH="1" flipV="1">
            <a:off x="7502530" y="3841975"/>
            <a:ext cx="220663"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58" name="Line 158"/>
          <p:cNvSpPr>
            <a:spLocks noChangeShapeType="1"/>
          </p:cNvSpPr>
          <p:nvPr/>
        </p:nvSpPr>
        <p:spPr bwMode="auto">
          <a:xfrm flipV="1">
            <a:off x="7400930" y="3841984"/>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59" name="Freeform 159"/>
          <p:cNvSpPr>
            <a:spLocks/>
          </p:cNvSpPr>
          <p:nvPr/>
        </p:nvSpPr>
        <p:spPr bwMode="auto">
          <a:xfrm>
            <a:off x="6524625" y="2486250"/>
            <a:ext cx="215900"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60" name="Line 160"/>
          <p:cNvSpPr>
            <a:spLocks noChangeShapeType="1"/>
          </p:cNvSpPr>
          <p:nvPr/>
        </p:nvSpPr>
        <p:spPr bwMode="auto">
          <a:xfrm flipH="1" flipV="1">
            <a:off x="6524625" y="2486250"/>
            <a:ext cx="215900"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61" name="Freeform 161"/>
          <p:cNvSpPr>
            <a:spLocks/>
          </p:cNvSpPr>
          <p:nvPr/>
        </p:nvSpPr>
        <p:spPr bwMode="auto">
          <a:xfrm>
            <a:off x="4667250" y="2989509"/>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62" name="Freeform 162"/>
          <p:cNvSpPr>
            <a:spLocks/>
          </p:cNvSpPr>
          <p:nvPr/>
        </p:nvSpPr>
        <p:spPr bwMode="auto">
          <a:xfrm>
            <a:off x="4768850" y="2702150"/>
            <a:ext cx="215900"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63" name="Freeform 163"/>
          <p:cNvSpPr>
            <a:spLocks/>
          </p:cNvSpPr>
          <p:nvPr/>
        </p:nvSpPr>
        <p:spPr bwMode="auto">
          <a:xfrm>
            <a:off x="7620000" y="387848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64" name="Line 164"/>
          <p:cNvSpPr>
            <a:spLocks noChangeShapeType="1"/>
          </p:cNvSpPr>
          <p:nvPr/>
        </p:nvSpPr>
        <p:spPr bwMode="auto">
          <a:xfrm flipV="1">
            <a:off x="4667250" y="3375250"/>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65" name="Line 165"/>
          <p:cNvSpPr>
            <a:spLocks noChangeShapeType="1"/>
          </p:cNvSpPr>
          <p:nvPr/>
        </p:nvSpPr>
        <p:spPr bwMode="auto">
          <a:xfrm flipH="1">
            <a:off x="4768850" y="2702150"/>
            <a:ext cx="215900"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66" name="Line 166"/>
          <p:cNvSpPr>
            <a:spLocks noChangeShapeType="1"/>
          </p:cNvSpPr>
          <p:nvPr/>
        </p:nvSpPr>
        <p:spPr bwMode="auto">
          <a:xfrm flipV="1">
            <a:off x="7620000" y="3878489"/>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67" name="Freeform 167"/>
          <p:cNvSpPr>
            <a:spLocks/>
          </p:cNvSpPr>
          <p:nvPr/>
        </p:nvSpPr>
        <p:spPr bwMode="auto">
          <a:xfrm>
            <a:off x="6629400" y="2619600"/>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68" name="Freeform 168"/>
          <p:cNvSpPr>
            <a:spLocks/>
          </p:cNvSpPr>
          <p:nvPr/>
        </p:nvSpPr>
        <p:spPr bwMode="auto">
          <a:xfrm>
            <a:off x="6740525" y="2738662"/>
            <a:ext cx="217488"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69" name="Line 169"/>
          <p:cNvSpPr>
            <a:spLocks noChangeShapeType="1"/>
          </p:cNvSpPr>
          <p:nvPr/>
        </p:nvSpPr>
        <p:spPr bwMode="auto">
          <a:xfrm flipH="1" flipV="1">
            <a:off x="6740525" y="2738662"/>
            <a:ext cx="217488"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70" name="Line 170"/>
          <p:cNvSpPr>
            <a:spLocks noChangeShapeType="1"/>
          </p:cNvSpPr>
          <p:nvPr/>
        </p:nvSpPr>
        <p:spPr bwMode="auto">
          <a:xfrm>
            <a:off x="6629412" y="2619600"/>
            <a:ext cx="111125"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71" name="Freeform 171"/>
          <p:cNvSpPr>
            <a:spLocks/>
          </p:cNvSpPr>
          <p:nvPr/>
        </p:nvSpPr>
        <p:spPr bwMode="auto">
          <a:xfrm>
            <a:off x="6845312" y="2943450"/>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72" name="Freeform 172"/>
          <p:cNvSpPr>
            <a:spLocks/>
          </p:cNvSpPr>
          <p:nvPr/>
        </p:nvSpPr>
        <p:spPr bwMode="auto">
          <a:xfrm>
            <a:off x="6958013" y="3064122"/>
            <a:ext cx="215900"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73" name="Freeform 173"/>
          <p:cNvSpPr>
            <a:spLocks/>
          </p:cNvSpPr>
          <p:nvPr/>
        </p:nvSpPr>
        <p:spPr bwMode="auto">
          <a:xfrm>
            <a:off x="4984762" y="1897289"/>
            <a:ext cx="227013"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74" name="Freeform 174"/>
          <p:cNvSpPr>
            <a:spLocks/>
          </p:cNvSpPr>
          <p:nvPr/>
        </p:nvSpPr>
        <p:spPr bwMode="auto">
          <a:xfrm>
            <a:off x="5099062" y="1633762"/>
            <a:ext cx="219075"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75" name="Line 175"/>
          <p:cNvSpPr>
            <a:spLocks noChangeShapeType="1"/>
          </p:cNvSpPr>
          <p:nvPr/>
        </p:nvSpPr>
        <p:spPr bwMode="auto">
          <a:xfrm flipH="1" flipV="1">
            <a:off x="6958013" y="3064122"/>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76" name="Line 176"/>
          <p:cNvSpPr>
            <a:spLocks noChangeShapeType="1"/>
          </p:cNvSpPr>
          <p:nvPr/>
        </p:nvSpPr>
        <p:spPr bwMode="auto">
          <a:xfrm>
            <a:off x="6845302" y="2943450"/>
            <a:ext cx="11271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77" name="Line 177"/>
          <p:cNvSpPr>
            <a:spLocks noChangeShapeType="1"/>
          </p:cNvSpPr>
          <p:nvPr/>
        </p:nvSpPr>
        <p:spPr bwMode="auto">
          <a:xfrm flipV="1">
            <a:off x="4984752" y="2498950"/>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78" name="Line 178"/>
          <p:cNvSpPr>
            <a:spLocks noChangeShapeType="1"/>
          </p:cNvSpPr>
          <p:nvPr/>
        </p:nvSpPr>
        <p:spPr bwMode="auto">
          <a:xfrm flipH="1">
            <a:off x="5099062" y="1633762"/>
            <a:ext cx="219075" cy="865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79" name="Freeform 179"/>
          <p:cNvSpPr>
            <a:spLocks/>
          </p:cNvSpPr>
          <p:nvPr/>
        </p:nvSpPr>
        <p:spPr bwMode="auto">
          <a:xfrm>
            <a:off x="7173925" y="3364159"/>
            <a:ext cx="21748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80" name="Freeform 180"/>
          <p:cNvSpPr>
            <a:spLocks/>
          </p:cNvSpPr>
          <p:nvPr/>
        </p:nvSpPr>
        <p:spPr bwMode="auto">
          <a:xfrm>
            <a:off x="7391400" y="390230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81" name="Line 181"/>
          <p:cNvSpPr>
            <a:spLocks noChangeShapeType="1"/>
          </p:cNvSpPr>
          <p:nvPr/>
        </p:nvSpPr>
        <p:spPr bwMode="auto">
          <a:xfrm>
            <a:off x="7400937" y="3915000"/>
            <a:ext cx="219075"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82" name="Freeform 182"/>
          <p:cNvSpPr>
            <a:spLocks/>
          </p:cNvSpPr>
          <p:nvPr/>
        </p:nvSpPr>
        <p:spPr bwMode="auto">
          <a:xfrm>
            <a:off x="7288213" y="3494334"/>
            <a:ext cx="214312"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83" name="Line 183"/>
          <p:cNvSpPr>
            <a:spLocks noChangeShapeType="1"/>
          </p:cNvSpPr>
          <p:nvPr/>
        </p:nvSpPr>
        <p:spPr bwMode="auto">
          <a:xfrm>
            <a:off x="7391412" y="3902302"/>
            <a:ext cx="9525"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84" name="Line 184"/>
          <p:cNvSpPr>
            <a:spLocks noChangeShapeType="1"/>
          </p:cNvSpPr>
          <p:nvPr/>
        </p:nvSpPr>
        <p:spPr bwMode="auto">
          <a:xfrm flipH="1" flipV="1">
            <a:off x="7173925" y="3364159"/>
            <a:ext cx="217487"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85" name="Freeform 185"/>
          <p:cNvSpPr>
            <a:spLocks/>
          </p:cNvSpPr>
          <p:nvPr/>
        </p:nvSpPr>
        <p:spPr bwMode="auto">
          <a:xfrm>
            <a:off x="7072313" y="3254600"/>
            <a:ext cx="215900"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86" name="Line 186"/>
          <p:cNvSpPr>
            <a:spLocks noChangeShapeType="1"/>
          </p:cNvSpPr>
          <p:nvPr/>
        </p:nvSpPr>
        <p:spPr bwMode="auto">
          <a:xfrm>
            <a:off x="7391412" y="3902300"/>
            <a:ext cx="9525"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87" name="Line 187"/>
          <p:cNvSpPr>
            <a:spLocks noChangeShapeType="1"/>
          </p:cNvSpPr>
          <p:nvPr/>
        </p:nvSpPr>
        <p:spPr bwMode="auto">
          <a:xfrm>
            <a:off x="7288220" y="3494312"/>
            <a:ext cx="103187"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88" name="Line 188"/>
          <p:cNvSpPr>
            <a:spLocks noChangeShapeType="1"/>
          </p:cNvSpPr>
          <p:nvPr/>
        </p:nvSpPr>
        <p:spPr bwMode="auto">
          <a:xfrm>
            <a:off x="7072313" y="3254622"/>
            <a:ext cx="101600"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89" name="Freeform 189"/>
          <p:cNvSpPr>
            <a:spLocks/>
          </p:cNvSpPr>
          <p:nvPr/>
        </p:nvSpPr>
        <p:spPr bwMode="auto">
          <a:xfrm>
            <a:off x="5318125" y="1236887"/>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90" name="Line 190"/>
          <p:cNvSpPr>
            <a:spLocks noChangeShapeType="1"/>
          </p:cNvSpPr>
          <p:nvPr/>
        </p:nvSpPr>
        <p:spPr bwMode="auto">
          <a:xfrm>
            <a:off x="5318125" y="1633784"/>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91" name="Freeform 191"/>
          <p:cNvSpPr>
            <a:spLocks/>
          </p:cNvSpPr>
          <p:nvPr/>
        </p:nvSpPr>
        <p:spPr bwMode="auto">
          <a:xfrm>
            <a:off x="4554538" y="3267300"/>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92" name="Freeform 192"/>
          <p:cNvSpPr>
            <a:spLocks/>
          </p:cNvSpPr>
          <p:nvPr/>
        </p:nvSpPr>
        <p:spPr bwMode="auto">
          <a:xfrm>
            <a:off x="4667250" y="2989509"/>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93" name="Line 193"/>
          <p:cNvSpPr>
            <a:spLocks noChangeShapeType="1"/>
          </p:cNvSpPr>
          <p:nvPr/>
        </p:nvSpPr>
        <p:spPr bwMode="auto">
          <a:xfrm flipV="1">
            <a:off x="4554543" y="3578450"/>
            <a:ext cx="112712"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94" name="Line 194"/>
          <p:cNvSpPr>
            <a:spLocks noChangeShapeType="1"/>
          </p:cNvSpPr>
          <p:nvPr/>
        </p:nvSpPr>
        <p:spPr bwMode="auto">
          <a:xfrm flipH="1">
            <a:off x="4667250" y="2989509"/>
            <a:ext cx="2159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95" name="Freeform 195"/>
          <p:cNvSpPr>
            <a:spLocks/>
          </p:cNvSpPr>
          <p:nvPr/>
        </p:nvSpPr>
        <p:spPr bwMode="auto">
          <a:xfrm>
            <a:off x="7502530" y="393881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96" name="Freeform 196"/>
          <p:cNvSpPr>
            <a:spLocks/>
          </p:cNvSpPr>
          <p:nvPr/>
        </p:nvSpPr>
        <p:spPr bwMode="auto">
          <a:xfrm>
            <a:off x="7620000" y="393881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597" name="Line 197"/>
          <p:cNvSpPr>
            <a:spLocks noChangeShapeType="1"/>
          </p:cNvSpPr>
          <p:nvPr/>
        </p:nvSpPr>
        <p:spPr bwMode="auto">
          <a:xfrm flipH="1" flipV="1">
            <a:off x="7620000" y="3938814"/>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98" name="Line 198"/>
          <p:cNvSpPr>
            <a:spLocks noChangeShapeType="1"/>
          </p:cNvSpPr>
          <p:nvPr/>
        </p:nvSpPr>
        <p:spPr bwMode="auto">
          <a:xfrm flipV="1">
            <a:off x="7502537" y="3938814"/>
            <a:ext cx="1174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599" name="Line 199"/>
          <p:cNvSpPr>
            <a:spLocks noChangeShapeType="1"/>
          </p:cNvSpPr>
          <p:nvPr/>
        </p:nvSpPr>
        <p:spPr bwMode="auto">
          <a:xfrm flipH="1" flipV="1">
            <a:off x="6470651" y="2414812"/>
            <a:ext cx="158750"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00" name="Freeform 200"/>
          <p:cNvSpPr>
            <a:spLocks/>
          </p:cNvSpPr>
          <p:nvPr/>
        </p:nvSpPr>
        <p:spPr bwMode="auto">
          <a:xfrm>
            <a:off x="4984762" y="1897289"/>
            <a:ext cx="227013"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01" name="Line 201"/>
          <p:cNvSpPr>
            <a:spLocks noChangeShapeType="1"/>
          </p:cNvSpPr>
          <p:nvPr/>
        </p:nvSpPr>
        <p:spPr bwMode="auto">
          <a:xfrm flipH="1">
            <a:off x="4984755" y="1970312"/>
            <a:ext cx="198438"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02" name="Freeform 202"/>
          <p:cNvSpPr>
            <a:spLocks/>
          </p:cNvSpPr>
          <p:nvPr/>
        </p:nvSpPr>
        <p:spPr bwMode="auto">
          <a:xfrm>
            <a:off x="4883150" y="2378322"/>
            <a:ext cx="215900"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03" name="Line 203"/>
          <p:cNvSpPr>
            <a:spLocks noChangeShapeType="1"/>
          </p:cNvSpPr>
          <p:nvPr/>
        </p:nvSpPr>
        <p:spPr bwMode="auto">
          <a:xfrm flipV="1">
            <a:off x="4883150" y="2702172"/>
            <a:ext cx="101600"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04" name="Freeform 204"/>
          <p:cNvSpPr>
            <a:spLocks/>
          </p:cNvSpPr>
          <p:nvPr/>
        </p:nvSpPr>
        <p:spPr bwMode="auto">
          <a:xfrm>
            <a:off x="6524625" y="2546597"/>
            <a:ext cx="215900"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05" name="Freeform 205"/>
          <p:cNvSpPr>
            <a:spLocks/>
          </p:cNvSpPr>
          <p:nvPr/>
        </p:nvSpPr>
        <p:spPr bwMode="auto">
          <a:xfrm>
            <a:off x="6629400" y="261960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06" name="Line 206"/>
          <p:cNvSpPr>
            <a:spLocks noChangeShapeType="1"/>
          </p:cNvSpPr>
          <p:nvPr/>
        </p:nvSpPr>
        <p:spPr bwMode="auto">
          <a:xfrm flipH="1" flipV="1">
            <a:off x="6629400" y="2619600"/>
            <a:ext cx="2159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07" name="Freeform 207"/>
          <p:cNvSpPr>
            <a:spLocks/>
          </p:cNvSpPr>
          <p:nvPr/>
        </p:nvSpPr>
        <p:spPr bwMode="auto">
          <a:xfrm>
            <a:off x="6740525" y="2822800"/>
            <a:ext cx="217488"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08" name="Freeform 208"/>
          <p:cNvSpPr>
            <a:spLocks/>
          </p:cNvSpPr>
          <p:nvPr/>
        </p:nvSpPr>
        <p:spPr bwMode="auto">
          <a:xfrm>
            <a:off x="6845312" y="2943450"/>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09" name="Line 209"/>
          <p:cNvSpPr>
            <a:spLocks noChangeShapeType="1"/>
          </p:cNvSpPr>
          <p:nvPr/>
        </p:nvSpPr>
        <p:spPr bwMode="auto">
          <a:xfrm flipV="1">
            <a:off x="7723190" y="3975328"/>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10" name="Line 210"/>
          <p:cNvSpPr>
            <a:spLocks noChangeShapeType="1"/>
          </p:cNvSpPr>
          <p:nvPr/>
        </p:nvSpPr>
        <p:spPr bwMode="auto">
          <a:xfrm flipH="1" flipV="1">
            <a:off x="6845312" y="2943450"/>
            <a:ext cx="227013"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11" name="Line 211"/>
          <p:cNvSpPr>
            <a:spLocks noChangeShapeType="1"/>
          </p:cNvSpPr>
          <p:nvPr/>
        </p:nvSpPr>
        <p:spPr bwMode="auto">
          <a:xfrm>
            <a:off x="6740527" y="2822800"/>
            <a:ext cx="104775"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12" name="Freeform 212"/>
          <p:cNvSpPr>
            <a:spLocks/>
          </p:cNvSpPr>
          <p:nvPr/>
        </p:nvSpPr>
        <p:spPr bwMode="auto">
          <a:xfrm>
            <a:off x="6958013" y="3146672"/>
            <a:ext cx="215900"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13" name="Freeform 213"/>
          <p:cNvSpPr>
            <a:spLocks/>
          </p:cNvSpPr>
          <p:nvPr/>
        </p:nvSpPr>
        <p:spPr bwMode="auto">
          <a:xfrm>
            <a:off x="7072313" y="3254600"/>
            <a:ext cx="215900"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14" name="Freeform 214"/>
          <p:cNvSpPr>
            <a:spLocks/>
          </p:cNvSpPr>
          <p:nvPr/>
        </p:nvSpPr>
        <p:spPr bwMode="auto">
          <a:xfrm>
            <a:off x="4440238" y="3567337"/>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15" name="Freeform 215"/>
          <p:cNvSpPr>
            <a:spLocks/>
          </p:cNvSpPr>
          <p:nvPr/>
        </p:nvSpPr>
        <p:spPr bwMode="auto">
          <a:xfrm>
            <a:off x="4554538" y="3267300"/>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16" name="Line 216"/>
          <p:cNvSpPr>
            <a:spLocks noChangeShapeType="1"/>
          </p:cNvSpPr>
          <p:nvPr/>
        </p:nvSpPr>
        <p:spPr bwMode="auto">
          <a:xfrm flipH="1" flipV="1">
            <a:off x="5545140" y="1233712"/>
            <a:ext cx="190500" cy="287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17" name="Line 217"/>
          <p:cNvSpPr>
            <a:spLocks noChangeShapeType="1"/>
          </p:cNvSpPr>
          <p:nvPr/>
        </p:nvSpPr>
        <p:spPr bwMode="auto">
          <a:xfrm flipH="1" flipV="1">
            <a:off x="7072313" y="3254600"/>
            <a:ext cx="215900"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18" name="Line 218"/>
          <p:cNvSpPr>
            <a:spLocks noChangeShapeType="1"/>
          </p:cNvSpPr>
          <p:nvPr/>
        </p:nvSpPr>
        <p:spPr bwMode="auto">
          <a:xfrm>
            <a:off x="6958013" y="3146650"/>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19" name="Freeform 219"/>
          <p:cNvSpPr>
            <a:spLocks/>
          </p:cNvSpPr>
          <p:nvPr/>
        </p:nvSpPr>
        <p:spPr bwMode="auto">
          <a:xfrm>
            <a:off x="5211763" y="1489322"/>
            <a:ext cx="220662"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20" name="Freeform 220"/>
          <p:cNvSpPr>
            <a:spLocks/>
          </p:cNvSpPr>
          <p:nvPr/>
        </p:nvSpPr>
        <p:spPr bwMode="auto">
          <a:xfrm>
            <a:off x="5318125" y="1236892"/>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21" name="Line 221"/>
          <p:cNvSpPr>
            <a:spLocks noChangeShapeType="1"/>
          </p:cNvSpPr>
          <p:nvPr/>
        </p:nvSpPr>
        <p:spPr bwMode="auto">
          <a:xfrm flipV="1">
            <a:off x="4440240" y="3711822"/>
            <a:ext cx="114300" cy="153987"/>
          </a:xfrm>
          <a:prstGeom prst="line">
            <a:avLst/>
          </a:prstGeom>
          <a:noFill/>
          <a:ln w="571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22" name="Line 222"/>
          <p:cNvSpPr>
            <a:spLocks noChangeShapeType="1"/>
          </p:cNvSpPr>
          <p:nvPr/>
        </p:nvSpPr>
        <p:spPr bwMode="auto">
          <a:xfrm flipH="1">
            <a:off x="4554538" y="3267300"/>
            <a:ext cx="214312"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23" name="Line 223"/>
          <p:cNvSpPr>
            <a:spLocks noChangeShapeType="1"/>
          </p:cNvSpPr>
          <p:nvPr/>
        </p:nvSpPr>
        <p:spPr bwMode="auto">
          <a:xfrm flipV="1">
            <a:off x="5211763" y="1633784"/>
            <a:ext cx="106362"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24" name="Line 224"/>
          <p:cNvSpPr>
            <a:spLocks noChangeShapeType="1"/>
          </p:cNvSpPr>
          <p:nvPr/>
        </p:nvSpPr>
        <p:spPr bwMode="auto">
          <a:xfrm flipH="1">
            <a:off x="5318125" y="1236892"/>
            <a:ext cx="215900"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25" name="Freeform 225"/>
          <p:cNvSpPr>
            <a:spLocks/>
          </p:cNvSpPr>
          <p:nvPr/>
        </p:nvSpPr>
        <p:spPr bwMode="auto">
          <a:xfrm>
            <a:off x="4768850" y="2859312"/>
            <a:ext cx="215900"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26" name="Freeform 226"/>
          <p:cNvSpPr>
            <a:spLocks/>
          </p:cNvSpPr>
          <p:nvPr/>
        </p:nvSpPr>
        <p:spPr bwMode="auto">
          <a:xfrm>
            <a:off x="4883150" y="2378322"/>
            <a:ext cx="215900"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27" name="Line 227"/>
          <p:cNvSpPr>
            <a:spLocks noChangeShapeType="1"/>
          </p:cNvSpPr>
          <p:nvPr/>
        </p:nvSpPr>
        <p:spPr bwMode="auto">
          <a:xfrm flipH="1">
            <a:off x="5183191" y="1897309"/>
            <a:ext cx="285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28" name="Freeform 228"/>
          <p:cNvSpPr>
            <a:spLocks/>
          </p:cNvSpPr>
          <p:nvPr/>
        </p:nvSpPr>
        <p:spPr bwMode="auto">
          <a:xfrm>
            <a:off x="7173925" y="3421287"/>
            <a:ext cx="21748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29" name="Freeform 229"/>
          <p:cNvSpPr>
            <a:spLocks/>
          </p:cNvSpPr>
          <p:nvPr/>
        </p:nvSpPr>
        <p:spPr bwMode="auto">
          <a:xfrm>
            <a:off x="7288213" y="3494334"/>
            <a:ext cx="214312"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30" name="Freeform 230"/>
          <p:cNvSpPr>
            <a:spLocks/>
          </p:cNvSpPr>
          <p:nvPr/>
        </p:nvSpPr>
        <p:spPr bwMode="auto">
          <a:xfrm>
            <a:off x="7502530" y="3999137"/>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31" name="Line 231"/>
          <p:cNvSpPr>
            <a:spLocks noChangeShapeType="1"/>
          </p:cNvSpPr>
          <p:nvPr/>
        </p:nvSpPr>
        <p:spPr bwMode="auto">
          <a:xfrm>
            <a:off x="7502530" y="3999139"/>
            <a:ext cx="22066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32" name="Freeform 232"/>
          <p:cNvSpPr>
            <a:spLocks/>
          </p:cNvSpPr>
          <p:nvPr/>
        </p:nvSpPr>
        <p:spPr bwMode="auto">
          <a:xfrm>
            <a:off x="7391400" y="3567337"/>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33" name="Line 233"/>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34" name="Line 234"/>
          <p:cNvSpPr>
            <a:spLocks noChangeShapeType="1"/>
          </p:cNvSpPr>
          <p:nvPr/>
        </p:nvSpPr>
        <p:spPr bwMode="auto">
          <a:xfrm flipV="1">
            <a:off x="4768850" y="298950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35" name="Line 235"/>
          <p:cNvSpPr>
            <a:spLocks noChangeShapeType="1"/>
          </p:cNvSpPr>
          <p:nvPr/>
        </p:nvSpPr>
        <p:spPr bwMode="auto">
          <a:xfrm flipH="1">
            <a:off x="4883150" y="2378322"/>
            <a:ext cx="215900"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36" name="Line 236"/>
          <p:cNvSpPr>
            <a:spLocks noChangeShapeType="1"/>
          </p:cNvSpPr>
          <p:nvPr/>
        </p:nvSpPr>
        <p:spPr bwMode="auto">
          <a:xfrm flipH="1" flipV="1">
            <a:off x="7288213" y="3494334"/>
            <a:ext cx="214312"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37" name="Line 237"/>
          <p:cNvSpPr>
            <a:spLocks noChangeShapeType="1"/>
          </p:cNvSpPr>
          <p:nvPr/>
        </p:nvSpPr>
        <p:spPr bwMode="auto">
          <a:xfrm>
            <a:off x="7185025" y="3421309"/>
            <a:ext cx="103188"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38" name="Line 238"/>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39" name="Line 239"/>
          <p:cNvSpPr>
            <a:spLocks noChangeShapeType="1"/>
          </p:cNvSpPr>
          <p:nvPr/>
        </p:nvSpPr>
        <p:spPr bwMode="auto">
          <a:xfrm>
            <a:off x="7400930" y="3578472"/>
            <a:ext cx="101600"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40" name="Freeform 240"/>
          <p:cNvSpPr>
            <a:spLocks/>
          </p:cNvSpPr>
          <p:nvPr/>
        </p:nvSpPr>
        <p:spPr bwMode="auto">
          <a:xfrm>
            <a:off x="6410337" y="2498972"/>
            <a:ext cx="219075"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41" name="Freeform 241"/>
          <p:cNvSpPr>
            <a:spLocks/>
          </p:cNvSpPr>
          <p:nvPr/>
        </p:nvSpPr>
        <p:spPr bwMode="auto">
          <a:xfrm>
            <a:off x="6524625" y="2546597"/>
            <a:ext cx="215900"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42" name="Freeform 242"/>
          <p:cNvSpPr>
            <a:spLocks/>
          </p:cNvSpPr>
          <p:nvPr/>
        </p:nvSpPr>
        <p:spPr bwMode="auto">
          <a:xfrm>
            <a:off x="7620000" y="403565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43" name="Line 243"/>
          <p:cNvSpPr>
            <a:spLocks noChangeShapeType="1"/>
          </p:cNvSpPr>
          <p:nvPr/>
        </p:nvSpPr>
        <p:spPr bwMode="auto">
          <a:xfrm flipH="1" flipV="1">
            <a:off x="6524625" y="2546597"/>
            <a:ext cx="2159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44" name="Line 244"/>
          <p:cNvSpPr>
            <a:spLocks noChangeShapeType="1"/>
          </p:cNvSpPr>
          <p:nvPr/>
        </p:nvSpPr>
        <p:spPr bwMode="auto">
          <a:xfrm flipV="1">
            <a:off x="7620000" y="4035653"/>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45" name="Freeform 245"/>
          <p:cNvSpPr>
            <a:spLocks/>
          </p:cNvSpPr>
          <p:nvPr/>
        </p:nvSpPr>
        <p:spPr bwMode="auto">
          <a:xfrm>
            <a:off x="5099062" y="1897291"/>
            <a:ext cx="219075"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46" name="Freeform 246"/>
          <p:cNvSpPr>
            <a:spLocks/>
          </p:cNvSpPr>
          <p:nvPr/>
        </p:nvSpPr>
        <p:spPr bwMode="auto">
          <a:xfrm>
            <a:off x="5211763" y="1489322"/>
            <a:ext cx="220662"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47" name="Line 247"/>
          <p:cNvSpPr>
            <a:spLocks noChangeShapeType="1"/>
          </p:cNvSpPr>
          <p:nvPr/>
        </p:nvSpPr>
        <p:spPr bwMode="auto">
          <a:xfrm flipH="1">
            <a:off x="5211763" y="1489322"/>
            <a:ext cx="220662"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48" name="Freeform 248"/>
          <p:cNvSpPr>
            <a:spLocks/>
          </p:cNvSpPr>
          <p:nvPr/>
        </p:nvSpPr>
        <p:spPr bwMode="auto">
          <a:xfrm>
            <a:off x="4333882" y="3865787"/>
            <a:ext cx="220663"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49" name="Freeform 249"/>
          <p:cNvSpPr>
            <a:spLocks/>
          </p:cNvSpPr>
          <p:nvPr/>
        </p:nvSpPr>
        <p:spPr bwMode="auto">
          <a:xfrm>
            <a:off x="4440238" y="3567337"/>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50" name="Freeform 250"/>
          <p:cNvSpPr>
            <a:spLocks/>
          </p:cNvSpPr>
          <p:nvPr/>
        </p:nvSpPr>
        <p:spPr bwMode="auto">
          <a:xfrm>
            <a:off x="6629400" y="2749775"/>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51" name="Freeform 251"/>
          <p:cNvSpPr>
            <a:spLocks/>
          </p:cNvSpPr>
          <p:nvPr/>
        </p:nvSpPr>
        <p:spPr bwMode="auto">
          <a:xfrm>
            <a:off x="6740525" y="2822800"/>
            <a:ext cx="217488"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52" name="Freeform 252"/>
          <p:cNvSpPr>
            <a:spLocks/>
          </p:cNvSpPr>
          <p:nvPr/>
        </p:nvSpPr>
        <p:spPr bwMode="auto">
          <a:xfrm>
            <a:off x="5432430" y="1236887"/>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53" name="Line 253"/>
          <p:cNvSpPr>
            <a:spLocks noChangeShapeType="1"/>
          </p:cNvSpPr>
          <p:nvPr/>
        </p:nvSpPr>
        <p:spPr bwMode="auto">
          <a:xfrm flipV="1">
            <a:off x="4333887" y="3865787"/>
            <a:ext cx="106363"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54" name="Line 254"/>
          <p:cNvSpPr>
            <a:spLocks noChangeShapeType="1"/>
          </p:cNvSpPr>
          <p:nvPr/>
        </p:nvSpPr>
        <p:spPr bwMode="auto">
          <a:xfrm flipH="1">
            <a:off x="4440238" y="3567337"/>
            <a:ext cx="227012"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55" name="Freeform 255"/>
          <p:cNvSpPr>
            <a:spLocks/>
          </p:cNvSpPr>
          <p:nvPr/>
        </p:nvSpPr>
        <p:spPr bwMode="auto">
          <a:xfrm>
            <a:off x="4667250" y="3267322"/>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56" name="Freeform 256"/>
          <p:cNvSpPr>
            <a:spLocks/>
          </p:cNvSpPr>
          <p:nvPr/>
        </p:nvSpPr>
        <p:spPr bwMode="auto">
          <a:xfrm>
            <a:off x="4768850" y="2859312"/>
            <a:ext cx="215900"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57" name="Line 257"/>
          <p:cNvSpPr>
            <a:spLocks noChangeShapeType="1"/>
          </p:cNvSpPr>
          <p:nvPr/>
        </p:nvSpPr>
        <p:spPr bwMode="auto">
          <a:xfrm flipH="1" flipV="1">
            <a:off x="6740525" y="2822800"/>
            <a:ext cx="217488"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58" name="Line 258"/>
          <p:cNvSpPr>
            <a:spLocks noChangeShapeType="1"/>
          </p:cNvSpPr>
          <p:nvPr/>
        </p:nvSpPr>
        <p:spPr bwMode="auto">
          <a:xfrm>
            <a:off x="6629412" y="2749797"/>
            <a:ext cx="11112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59" name="Line 259"/>
          <p:cNvSpPr>
            <a:spLocks noChangeShapeType="1"/>
          </p:cNvSpPr>
          <p:nvPr/>
        </p:nvSpPr>
        <p:spPr bwMode="auto">
          <a:xfrm flipH="1" flipV="1">
            <a:off x="5534037" y="1236892"/>
            <a:ext cx="30163"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60" name="Line 260"/>
          <p:cNvSpPr>
            <a:spLocks noChangeShapeType="1"/>
          </p:cNvSpPr>
          <p:nvPr/>
        </p:nvSpPr>
        <p:spPr bwMode="auto">
          <a:xfrm flipV="1">
            <a:off x="4667250" y="3267322"/>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61" name="Line 261"/>
          <p:cNvSpPr>
            <a:spLocks noChangeShapeType="1"/>
          </p:cNvSpPr>
          <p:nvPr/>
        </p:nvSpPr>
        <p:spPr bwMode="auto">
          <a:xfrm flipH="1">
            <a:off x="4768850" y="2859312"/>
            <a:ext cx="215900"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62" name="Freeform 262"/>
          <p:cNvSpPr>
            <a:spLocks/>
          </p:cNvSpPr>
          <p:nvPr/>
        </p:nvSpPr>
        <p:spPr bwMode="auto">
          <a:xfrm>
            <a:off x="6845312" y="3027587"/>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63" name="Freeform 263"/>
          <p:cNvSpPr>
            <a:spLocks/>
          </p:cNvSpPr>
          <p:nvPr/>
        </p:nvSpPr>
        <p:spPr bwMode="auto">
          <a:xfrm>
            <a:off x="6958013" y="3146672"/>
            <a:ext cx="215900"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64" name="Line 264"/>
          <p:cNvSpPr>
            <a:spLocks noChangeShapeType="1"/>
          </p:cNvSpPr>
          <p:nvPr/>
        </p:nvSpPr>
        <p:spPr bwMode="auto">
          <a:xfrm flipH="1" flipV="1">
            <a:off x="6958013" y="3146672"/>
            <a:ext cx="215900"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65" name="Line 265"/>
          <p:cNvSpPr>
            <a:spLocks noChangeShapeType="1"/>
          </p:cNvSpPr>
          <p:nvPr/>
        </p:nvSpPr>
        <p:spPr bwMode="auto">
          <a:xfrm>
            <a:off x="6845302" y="3027609"/>
            <a:ext cx="112713"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66" name="Freeform 266"/>
          <p:cNvSpPr>
            <a:spLocks/>
          </p:cNvSpPr>
          <p:nvPr/>
        </p:nvSpPr>
        <p:spPr bwMode="auto">
          <a:xfrm>
            <a:off x="7072313" y="3351459"/>
            <a:ext cx="215900"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67" name="Freeform 267"/>
          <p:cNvSpPr>
            <a:spLocks/>
          </p:cNvSpPr>
          <p:nvPr/>
        </p:nvSpPr>
        <p:spPr bwMode="auto">
          <a:xfrm>
            <a:off x="7173925" y="3421309"/>
            <a:ext cx="21748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68" name="Line 268"/>
          <p:cNvSpPr>
            <a:spLocks noChangeShapeType="1"/>
          </p:cNvSpPr>
          <p:nvPr/>
        </p:nvSpPr>
        <p:spPr bwMode="auto">
          <a:xfrm>
            <a:off x="7173913" y="3421309"/>
            <a:ext cx="11112"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69" name="Freeform 269"/>
          <p:cNvSpPr>
            <a:spLocks/>
          </p:cNvSpPr>
          <p:nvPr/>
        </p:nvSpPr>
        <p:spPr bwMode="auto">
          <a:xfrm>
            <a:off x="4984762" y="2378300"/>
            <a:ext cx="227013"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70" name="Freeform 270"/>
          <p:cNvSpPr>
            <a:spLocks/>
          </p:cNvSpPr>
          <p:nvPr/>
        </p:nvSpPr>
        <p:spPr bwMode="auto">
          <a:xfrm>
            <a:off x="5099062" y="2030637"/>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71" name="Line 271"/>
          <p:cNvSpPr>
            <a:spLocks noChangeShapeType="1"/>
          </p:cNvSpPr>
          <p:nvPr/>
        </p:nvSpPr>
        <p:spPr bwMode="auto">
          <a:xfrm flipH="1" flipV="1">
            <a:off x="7173925" y="3421287"/>
            <a:ext cx="217487"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72" name="Line 272"/>
          <p:cNvSpPr>
            <a:spLocks noChangeShapeType="1"/>
          </p:cNvSpPr>
          <p:nvPr/>
        </p:nvSpPr>
        <p:spPr bwMode="auto">
          <a:xfrm>
            <a:off x="7072313" y="3351437"/>
            <a:ext cx="1016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73" name="Line 273"/>
          <p:cNvSpPr>
            <a:spLocks noChangeShapeType="1"/>
          </p:cNvSpPr>
          <p:nvPr/>
        </p:nvSpPr>
        <p:spPr bwMode="auto">
          <a:xfrm flipH="1">
            <a:off x="5099062" y="2030639"/>
            <a:ext cx="219075"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74" name="Freeform 274"/>
          <p:cNvSpPr>
            <a:spLocks/>
          </p:cNvSpPr>
          <p:nvPr/>
        </p:nvSpPr>
        <p:spPr bwMode="auto">
          <a:xfrm>
            <a:off x="7391400" y="356734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75" name="Line 275"/>
          <p:cNvSpPr>
            <a:spLocks noChangeShapeType="1"/>
          </p:cNvSpPr>
          <p:nvPr/>
        </p:nvSpPr>
        <p:spPr bwMode="auto">
          <a:xfrm>
            <a:off x="7391412" y="3567359"/>
            <a:ext cx="9525"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76" name="Freeform 276"/>
          <p:cNvSpPr>
            <a:spLocks/>
          </p:cNvSpPr>
          <p:nvPr/>
        </p:nvSpPr>
        <p:spPr bwMode="auto">
          <a:xfrm>
            <a:off x="7502530" y="4095975"/>
            <a:ext cx="220663"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77" name="Freeform 277"/>
          <p:cNvSpPr>
            <a:spLocks/>
          </p:cNvSpPr>
          <p:nvPr/>
        </p:nvSpPr>
        <p:spPr bwMode="auto">
          <a:xfrm>
            <a:off x="7620000" y="4095975"/>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78" name="Freeform 278"/>
          <p:cNvSpPr>
            <a:spLocks/>
          </p:cNvSpPr>
          <p:nvPr/>
        </p:nvSpPr>
        <p:spPr bwMode="auto">
          <a:xfrm>
            <a:off x="4221175" y="4095975"/>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79" name="Freeform 279"/>
          <p:cNvSpPr>
            <a:spLocks/>
          </p:cNvSpPr>
          <p:nvPr/>
        </p:nvSpPr>
        <p:spPr bwMode="auto">
          <a:xfrm>
            <a:off x="4333882" y="4095975"/>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80" name="Freeform 280"/>
          <p:cNvSpPr>
            <a:spLocks/>
          </p:cNvSpPr>
          <p:nvPr/>
        </p:nvSpPr>
        <p:spPr bwMode="auto">
          <a:xfrm>
            <a:off x="4554538" y="3567337"/>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81" name="Freeform 281"/>
          <p:cNvSpPr>
            <a:spLocks/>
          </p:cNvSpPr>
          <p:nvPr/>
        </p:nvSpPr>
        <p:spPr bwMode="auto">
          <a:xfrm>
            <a:off x="4667250" y="3267322"/>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82" name="Freeform 282"/>
          <p:cNvSpPr>
            <a:spLocks/>
          </p:cNvSpPr>
          <p:nvPr/>
        </p:nvSpPr>
        <p:spPr bwMode="auto">
          <a:xfrm>
            <a:off x="7288213" y="3567342"/>
            <a:ext cx="214312"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83" name="Freeform 283"/>
          <p:cNvSpPr>
            <a:spLocks/>
          </p:cNvSpPr>
          <p:nvPr/>
        </p:nvSpPr>
        <p:spPr bwMode="auto">
          <a:xfrm>
            <a:off x="5318125" y="1489300"/>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84" name="Freeform 284"/>
          <p:cNvSpPr>
            <a:spLocks/>
          </p:cNvSpPr>
          <p:nvPr/>
        </p:nvSpPr>
        <p:spPr bwMode="auto">
          <a:xfrm>
            <a:off x="5432430" y="1489300"/>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85" name="Freeform 285"/>
          <p:cNvSpPr>
            <a:spLocks/>
          </p:cNvSpPr>
          <p:nvPr/>
        </p:nvSpPr>
        <p:spPr bwMode="auto">
          <a:xfrm>
            <a:off x="6296025" y="2498972"/>
            <a:ext cx="228600"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86" name="Freeform 286"/>
          <p:cNvSpPr>
            <a:spLocks/>
          </p:cNvSpPr>
          <p:nvPr/>
        </p:nvSpPr>
        <p:spPr bwMode="auto">
          <a:xfrm>
            <a:off x="6410337" y="2498972"/>
            <a:ext cx="219075"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87" name="Line 287"/>
          <p:cNvSpPr>
            <a:spLocks noChangeShapeType="1"/>
          </p:cNvSpPr>
          <p:nvPr/>
        </p:nvSpPr>
        <p:spPr bwMode="auto">
          <a:xfrm flipH="1" flipV="1">
            <a:off x="7391400" y="3567337"/>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88" name="Line 288"/>
          <p:cNvSpPr>
            <a:spLocks noChangeShapeType="1"/>
          </p:cNvSpPr>
          <p:nvPr/>
        </p:nvSpPr>
        <p:spPr bwMode="auto">
          <a:xfrm flipH="1" flipV="1">
            <a:off x="7620000" y="4095975"/>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89" name="Line 289"/>
          <p:cNvSpPr>
            <a:spLocks noChangeShapeType="1"/>
          </p:cNvSpPr>
          <p:nvPr/>
        </p:nvSpPr>
        <p:spPr bwMode="auto">
          <a:xfrm flipV="1">
            <a:off x="7502537" y="4095979"/>
            <a:ext cx="1174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90" name="Line 290"/>
          <p:cNvSpPr>
            <a:spLocks noChangeShapeType="1"/>
          </p:cNvSpPr>
          <p:nvPr/>
        </p:nvSpPr>
        <p:spPr bwMode="auto">
          <a:xfrm flipH="1" flipV="1">
            <a:off x="4333882" y="4095975"/>
            <a:ext cx="220663"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91" name="Line 291"/>
          <p:cNvSpPr>
            <a:spLocks noChangeShapeType="1"/>
          </p:cNvSpPr>
          <p:nvPr/>
        </p:nvSpPr>
        <p:spPr bwMode="auto">
          <a:xfrm flipV="1">
            <a:off x="4221163" y="4095979"/>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92" name="Line 292"/>
          <p:cNvSpPr>
            <a:spLocks noChangeShapeType="1"/>
          </p:cNvSpPr>
          <p:nvPr/>
        </p:nvSpPr>
        <p:spPr bwMode="auto">
          <a:xfrm flipV="1">
            <a:off x="4554543" y="3567337"/>
            <a:ext cx="112712"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93" name="Line 293"/>
          <p:cNvSpPr>
            <a:spLocks noChangeShapeType="1"/>
          </p:cNvSpPr>
          <p:nvPr/>
        </p:nvSpPr>
        <p:spPr bwMode="auto">
          <a:xfrm flipH="1">
            <a:off x="4667250" y="3267322"/>
            <a:ext cx="2159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94" name="Line 294"/>
          <p:cNvSpPr>
            <a:spLocks noChangeShapeType="1"/>
          </p:cNvSpPr>
          <p:nvPr/>
        </p:nvSpPr>
        <p:spPr bwMode="auto">
          <a:xfrm flipV="1">
            <a:off x="7288220" y="3567359"/>
            <a:ext cx="103187"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95" name="Line 295"/>
          <p:cNvSpPr>
            <a:spLocks noChangeShapeType="1"/>
          </p:cNvSpPr>
          <p:nvPr/>
        </p:nvSpPr>
        <p:spPr bwMode="auto">
          <a:xfrm flipH="1" flipV="1">
            <a:off x="5432425" y="1489322"/>
            <a:ext cx="127000"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96" name="Line 296"/>
          <p:cNvSpPr>
            <a:spLocks noChangeShapeType="1"/>
          </p:cNvSpPr>
          <p:nvPr/>
        </p:nvSpPr>
        <p:spPr bwMode="auto">
          <a:xfrm flipV="1">
            <a:off x="5318125" y="1540122"/>
            <a:ext cx="158750"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697" name="Freeform 297"/>
          <p:cNvSpPr>
            <a:spLocks/>
          </p:cNvSpPr>
          <p:nvPr/>
        </p:nvSpPr>
        <p:spPr bwMode="auto">
          <a:xfrm>
            <a:off x="4883150" y="2859312"/>
            <a:ext cx="215900"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98" name="Freeform 298"/>
          <p:cNvSpPr>
            <a:spLocks/>
          </p:cNvSpPr>
          <p:nvPr/>
        </p:nvSpPr>
        <p:spPr bwMode="auto">
          <a:xfrm>
            <a:off x="4984762" y="2595809"/>
            <a:ext cx="227013"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699" name="Line 299"/>
          <p:cNvSpPr>
            <a:spLocks noChangeShapeType="1"/>
          </p:cNvSpPr>
          <p:nvPr/>
        </p:nvSpPr>
        <p:spPr bwMode="auto">
          <a:xfrm flipH="1">
            <a:off x="4984762" y="2595809"/>
            <a:ext cx="227013"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00" name="Freeform 300"/>
          <p:cNvSpPr>
            <a:spLocks/>
          </p:cNvSpPr>
          <p:nvPr/>
        </p:nvSpPr>
        <p:spPr bwMode="auto">
          <a:xfrm>
            <a:off x="6524625" y="2749775"/>
            <a:ext cx="215900"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01" name="Freeform 301"/>
          <p:cNvSpPr>
            <a:spLocks/>
          </p:cNvSpPr>
          <p:nvPr/>
        </p:nvSpPr>
        <p:spPr bwMode="auto">
          <a:xfrm>
            <a:off x="6629400" y="2749775"/>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02" name="Line 302"/>
          <p:cNvSpPr>
            <a:spLocks noChangeShapeType="1"/>
          </p:cNvSpPr>
          <p:nvPr/>
        </p:nvSpPr>
        <p:spPr bwMode="auto">
          <a:xfrm flipV="1">
            <a:off x="6524627" y="2749775"/>
            <a:ext cx="10477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03" name="Line 303"/>
          <p:cNvSpPr>
            <a:spLocks noChangeShapeType="1"/>
          </p:cNvSpPr>
          <p:nvPr/>
        </p:nvSpPr>
        <p:spPr bwMode="auto">
          <a:xfrm flipH="1" flipV="1">
            <a:off x="5730876" y="1513134"/>
            <a:ext cx="1905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04" name="Line 304"/>
          <p:cNvSpPr>
            <a:spLocks noChangeShapeType="1"/>
          </p:cNvSpPr>
          <p:nvPr/>
        </p:nvSpPr>
        <p:spPr bwMode="auto">
          <a:xfrm flipV="1">
            <a:off x="5534030" y="1622650"/>
            <a:ext cx="25400" cy="455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05" name="Freeform 305"/>
          <p:cNvSpPr>
            <a:spLocks/>
          </p:cNvSpPr>
          <p:nvPr/>
        </p:nvSpPr>
        <p:spPr bwMode="auto">
          <a:xfrm>
            <a:off x="4440238" y="413249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06" name="Freeform 306"/>
          <p:cNvSpPr>
            <a:spLocks/>
          </p:cNvSpPr>
          <p:nvPr/>
        </p:nvSpPr>
        <p:spPr bwMode="auto">
          <a:xfrm>
            <a:off x="4554538" y="3721327"/>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07" name="Freeform 307"/>
          <p:cNvSpPr>
            <a:spLocks/>
          </p:cNvSpPr>
          <p:nvPr/>
        </p:nvSpPr>
        <p:spPr bwMode="auto">
          <a:xfrm>
            <a:off x="5211763" y="2030637"/>
            <a:ext cx="220662"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08" name="Freeform 308"/>
          <p:cNvSpPr>
            <a:spLocks/>
          </p:cNvSpPr>
          <p:nvPr/>
        </p:nvSpPr>
        <p:spPr bwMode="auto">
          <a:xfrm>
            <a:off x="5318125" y="2030637"/>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09" name="Line 309"/>
          <p:cNvSpPr>
            <a:spLocks noChangeShapeType="1"/>
          </p:cNvSpPr>
          <p:nvPr/>
        </p:nvSpPr>
        <p:spPr bwMode="auto">
          <a:xfrm flipH="1">
            <a:off x="7723190" y="4132487"/>
            <a:ext cx="112712"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10" name="Line 310"/>
          <p:cNvSpPr>
            <a:spLocks noChangeShapeType="1"/>
          </p:cNvSpPr>
          <p:nvPr/>
        </p:nvSpPr>
        <p:spPr bwMode="auto">
          <a:xfrm flipV="1">
            <a:off x="4440240" y="4132487"/>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11" name="Freeform 311"/>
          <p:cNvSpPr>
            <a:spLocks/>
          </p:cNvSpPr>
          <p:nvPr/>
        </p:nvSpPr>
        <p:spPr bwMode="auto">
          <a:xfrm>
            <a:off x="6740525" y="3027587"/>
            <a:ext cx="217488"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12" name="Freeform 312"/>
          <p:cNvSpPr>
            <a:spLocks/>
          </p:cNvSpPr>
          <p:nvPr/>
        </p:nvSpPr>
        <p:spPr bwMode="auto">
          <a:xfrm>
            <a:off x="6845312" y="3027587"/>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13" name="Line 313"/>
          <p:cNvSpPr>
            <a:spLocks noChangeShapeType="1"/>
          </p:cNvSpPr>
          <p:nvPr/>
        </p:nvSpPr>
        <p:spPr bwMode="auto">
          <a:xfrm flipV="1">
            <a:off x="5211763" y="2030637"/>
            <a:ext cx="106362"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14" name="Line 314"/>
          <p:cNvSpPr>
            <a:spLocks noChangeShapeType="1"/>
          </p:cNvSpPr>
          <p:nvPr/>
        </p:nvSpPr>
        <p:spPr bwMode="auto">
          <a:xfrm flipH="1" flipV="1">
            <a:off x="5318125" y="2030659"/>
            <a:ext cx="2159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15" name="Line 315"/>
          <p:cNvSpPr>
            <a:spLocks noChangeShapeType="1"/>
          </p:cNvSpPr>
          <p:nvPr/>
        </p:nvSpPr>
        <p:spPr bwMode="auto">
          <a:xfrm>
            <a:off x="6740527" y="3027587"/>
            <a:ext cx="104775"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16" name="Freeform 316"/>
          <p:cNvSpPr>
            <a:spLocks/>
          </p:cNvSpPr>
          <p:nvPr/>
        </p:nvSpPr>
        <p:spPr bwMode="auto">
          <a:xfrm>
            <a:off x="6958013" y="3243509"/>
            <a:ext cx="215900"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17" name="Freeform 317"/>
          <p:cNvSpPr>
            <a:spLocks/>
          </p:cNvSpPr>
          <p:nvPr/>
        </p:nvSpPr>
        <p:spPr bwMode="auto">
          <a:xfrm>
            <a:off x="7072313" y="3351459"/>
            <a:ext cx="215900"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18" name="Line 318"/>
          <p:cNvSpPr>
            <a:spLocks noChangeShapeType="1"/>
          </p:cNvSpPr>
          <p:nvPr/>
        </p:nvSpPr>
        <p:spPr bwMode="auto">
          <a:xfrm>
            <a:off x="6958013" y="3243487"/>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19" name="Freeform 319"/>
          <p:cNvSpPr>
            <a:spLocks/>
          </p:cNvSpPr>
          <p:nvPr/>
        </p:nvSpPr>
        <p:spPr bwMode="auto">
          <a:xfrm>
            <a:off x="4768850" y="3267322"/>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20" name="Freeform 320"/>
          <p:cNvSpPr>
            <a:spLocks/>
          </p:cNvSpPr>
          <p:nvPr/>
        </p:nvSpPr>
        <p:spPr bwMode="auto">
          <a:xfrm>
            <a:off x="4883150" y="3064122"/>
            <a:ext cx="215900"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21" name="Line 321"/>
          <p:cNvSpPr>
            <a:spLocks noChangeShapeType="1"/>
          </p:cNvSpPr>
          <p:nvPr/>
        </p:nvSpPr>
        <p:spPr bwMode="auto">
          <a:xfrm flipH="1" flipV="1">
            <a:off x="6140452" y="2446562"/>
            <a:ext cx="155575" cy="88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22" name="Line 322"/>
          <p:cNvSpPr>
            <a:spLocks noChangeShapeType="1"/>
          </p:cNvSpPr>
          <p:nvPr/>
        </p:nvSpPr>
        <p:spPr bwMode="auto">
          <a:xfrm flipV="1">
            <a:off x="5976938" y="2457680"/>
            <a:ext cx="158750" cy="53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23" name="Line 323"/>
          <p:cNvSpPr>
            <a:spLocks noChangeShapeType="1"/>
          </p:cNvSpPr>
          <p:nvPr/>
        </p:nvSpPr>
        <p:spPr bwMode="auto">
          <a:xfrm flipH="1">
            <a:off x="4883150" y="3064100"/>
            <a:ext cx="2159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24" name="Freeform 324"/>
          <p:cNvSpPr>
            <a:spLocks/>
          </p:cNvSpPr>
          <p:nvPr/>
        </p:nvSpPr>
        <p:spPr bwMode="auto">
          <a:xfrm>
            <a:off x="4221175" y="4156300"/>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25" name="Freeform 325"/>
          <p:cNvSpPr>
            <a:spLocks/>
          </p:cNvSpPr>
          <p:nvPr/>
        </p:nvSpPr>
        <p:spPr bwMode="auto">
          <a:xfrm>
            <a:off x="7288213" y="3591150"/>
            <a:ext cx="214312"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26" name="Freeform 326"/>
          <p:cNvSpPr>
            <a:spLocks/>
          </p:cNvSpPr>
          <p:nvPr/>
        </p:nvSpPr>
        <p:spPr bwMode="auto">
          <a:xfrm>
            <a:off x="7502530" y="4156300"/>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27" name="Freeform 327"/>
          <p:cNvSpPr>
            <a:spLocks/>
          </p:cNvSpPr>
          <p:nvPr/>
        </p:nvSpPr>
        <p:spPr bwMode="auto">
          <a:xfrm>
            <a:off x="7391400" y="3818162"/>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28" name="Line 328"/>
          <p:cNvSpPr>
            <a:spLocks noChangeShapeType="1"/>
          </p:cNvSpPr>
          <p:nvPr/>
        </p:nvSpPr>
        <p:spPr bwMode="auto">
          <a:xfrm>
            <a:off x="7502529" y="4156302"/>
            <a:ext cx="4763"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29" name="Freeform 329"/>
          <p:cNvSpPr>
            <a:spLocks/>
          </p:cNvSpPr>
          <p:nvPr/>
        </p:nvSpPr>
        <p:spPr bwMode="auto">
          <a:xfrm>
            <a:off x="5099062" y="2595809"/>
            <a:ext cx="219075"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30" name="Freeform 330"/>
          <p:cNvSpPr>
            <a:spLocks/>
          </p:cNvSpPr>
          <p:nvPr/>
        </p:nvSpPr>
        <p:spPr bwMode="auto">
          <a:xfrm>
            <a:off x="5211763" y="2559297"/>
            <a:ext cx="220662"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31" name="Freeform 331"/>
          <p:cNvSpPr>
            <a:spLocks/>
          </p:cNvSpPr>
          <p:nvPr/>
        </p:nvSpPr>
        <p:spPr bwMode="auto">
          <a:xfrm>
            <a:off x="5432430" y="2078262"/>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32" name="Line 332"/>
          <p:cNvSpPr>
            <a:spLocks noChangeShapeType="1"/>
          </p:cNvSpPr>
          <p:nvPr/>
        </p:nvSpPr>
        <p:spPr bwMode="auto">
          <a:xfrm>
            <a:off x="7288213" y="3602262"/>
            <a:ext cx="214312"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33" name="Freeform 333"/>
          <p:cNvSpPr>
            <a:spLocks/>
          </p:cNvSpPr>
          <p:nvPr/>
        </p:nvSpPr>
        <p:spPr bwMode="auto">
          <a:xfrm>
            <a:off x="7173925" y="3591150"/>
            <a:ext cx="21748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34" name="Line 334"/>
          <p:cNvSpPr>
            <a:spLocks noChangeShapeType="1"/>
          </p:cNvSpPr>
          <p:nvPr/>
        </p:nvSpPr>
        <p:spPr bwMode="auto">
          <a:xfrm flipH="1" flipV="1">
            <a:off x="4221175" y="4156309"/>
            <a:ext cx="219075"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35" name="Line 335"/>
          <p:cNvSpPr>
            <a:spLocks noChangeShapeType="1"/>
          </p:cNvSpPr>
          <p:nvPr/>
        </p:nvSpPr>
        <p:spPr bwMode="auto">
          <a:xfrm>
            <a:off x="7288225" y="3591150"/>
            <a:ext cx="1587"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36" name="Line 336"/>
          <p:cNvSpPr>
            <a:spLocks noChangeShapeType="1"/>
          </p:cNvSpPr>
          <p:nvPr/>
        </p:nvSpPr>
        <p:spPr bwMode="auto">
          <a:xfrm>
            <a:off x="7502529" y="4156309"/>
            <a:ext cx="4763"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37" name="Line 337"/>
          <p:cNvSpPr>
            <a:spLocks noChangeShapeType="1"/>
          </p:cNvSpPr>
          <p:nvPr/>
        </p:nvSpPr>
        <p:spPr bwMode="auto">
          <a:xfrm>
            <a:off x="7400930" y="3832450"/>
            <a:ext cx="101600"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38" name="Freeform 338"/>
          <p:cNvSpPr>
            <a:spLocks/>
          </p:cNvSpPr>
          <p:nvPr/>
        </p:nvSpPr>
        <p:spPr bwMode="auto">
          <a:xfrm>
            <a:off x="6194425" y="2535484"/>
            <a:ext cx="215900"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39" name="Freeform 339"/>
          <p:cNvSpPr>
            <a:spLocks/>
          </p:cNvSpPr>
          <p:nvPr/>
        </p:nvSpPr>
        <p:spPr bwMode="auto">
          <a:xfrm>
            <a:off x="6296025" y="2535484"/>
            <a:ext cx="228600"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40" name="Line 340"/>
          <p:cNvSpPr>
            <a:spLocks noChangeShapeType="1"/>
          </p:cNvSpPr>
          <p:nvPr/>
        </p:nvSpPr>
        <p:spPr bwMode="auto">
          <a:xfrm flipH="1">
            <a:off x="5211763" y="2559275"/>
            <a:ext cx="22066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41" name="Line 341"/>
          <p:cNvSpPr>
            <a:spLocks noChangeShapeType="1"/>
          </p:cNvSpPr>
          <p:nvPr/>
        </p:nvSpPr>
        <p:spPr bwMode="auto">
          <a:xfrm flipV="1">
            <a:off x="5099052" y="2595809"/>
            <a:ext cx="112713"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42" name="Line 342"/>
          <p:cNvSpPr>
            <a:spLocks noChangeShapeType="1"/>
          </p:cNvSpPr>
          <p:nvPr/>
        </p:nvSpPr>
        <p:spPr bwMode="auto">
          <a:xfrm flipH="1" flipV="1">
            <a:off x="5508625" y="2229075"/>
            <a:ext cx="217488"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43" name="Line 343"/>
          <p:cNvSpPr>
            <a:spLocks noChangeShapeType="1"/>
          </p:cNvSpPr>
          <p:nvPr/>
        </p:nvSpPr>
        <p:spPr bwMode="auto">
          <a:xfrm flipV="1">
            <a:off x="5432426" y="2078264"/>
            <a:ext cx="101600"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44" name="Line 344"/>
          <p:cNvSpPr>
            <a:spLocks noChangeShapeType="1"/>
          </p:cNvSpPr>
          <p:nvPr/>
        </p:nvSpPr>
        <p:spPr bwMode="auto">
          <a:xfrm>
            <a:off x="7173913" y="3591172"/>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45" name="Line 345"/>
          <p:cNvSpPr>
            <a:spLocks noChangeShapeType="1"/>
          </p:cNvSpPr>
          <p:nvPr/>
        </p:nvSpPr>
        <p:spPr bwMode="auto">
          <a:xfrm flipH="1" flipV="1">
            <a:off x="6296025" y="2535484"/>
            <a:ext cx="2286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46" name="Freeform 346"/>
          <p:cNvSpPr>
            <a:spLocks/>
          </p:cNvSpPr>
          <p:nvPr/>
        </p:nvSpPr>
        <p:spPr bwMode="auto">
          <a:xfrm>
            <a:off x="6410337" y="2786287"/>
            <a:ext cx="219075"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47" name="Freeform 347"/>
          <p:cNvSpPr>
            <a:spLocks/>
          </p:cNvSpPr>
          <p:nvPr/>
        </p:nvSpPr>
        <p:spPr bwMode="auto">
          <a:xfrm>
            <a:off x="6524625" y="2786287"/>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48" name="Line 348"/>
          <p:cNvSpPr>
            <a:spLocks noChangeShapeType="1"/>
          </p:cNvSpPr>
          <p:nvPr/>
        </p:nvSpPr>
        <p:spPr bwMode="auto">
          <a:xfrm flipH="1" flipV="1">
            <a:off x="5716600" y="2381475"/>
            <a:ext cx="274637"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49" name="Line 349"/>
          <p:cNvSpPr>
            <a:spLocks noChangeShapeType="1"/>
          </p:cNvSpPr>
          <p:nvPr/>
        </p:nvSpPr>
        <p:spPr bwMode="auto">
          <a:xfrm flipV="1">
            <a:off x="5646738" y="2381497"/>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50" name="Line 350"/>
          <p:cNvSpPr>
            <a:spLocks noChangeShapeType="1"/>
          </p:cNvSpPr>
          <p:nvPr/>
        </p:nvSpPr>
        <p:spPr bwMode="auto">
          <a:xfrm flipH="1" flipV="1">
            <a:off x="6524625" y="2786287"/>
            <a:ext cx="215900"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51" name="Line 351"/>
          <p:cNvSpPr>
            <a:spLocks noChangeShapeType="1"/>
          </p:cNvSpPr>
          <p:nvPr/>
        </p:nvSpPr>
        <p:spPr bwMode="auto">
          <a:xfrm flipV="1">
            <a:off x="6410328" y="2786287"/>
            <a:ext cx="114300"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52" name="Freeform 352"/>
          <p:cNvSpPr>
            <a:spLocks/>
          </p:cNvSpPr>
          <p:nvPr/>
        </p:nvSpPr>
        <p:spPr bwMode="auto">
          <a:xfrm>
            <a:off x="4667250" y="3721327"/>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53" name="Freeform 353"/>
          <p:cNvSpPr>
            <a:spLocks/>
          </p:cNvSpPr>
          <p:nvPr/>
        </p:nvSpPr>
        <p:spPr bwMode="auto">
          <a:xfrm>
            <a:off x="4768850" y="3567339"/>
            <a:ext cx="215900"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54" name="Freeform 354"/>
          <p:cNvSpPr>
            <a:spLocks/>
          </p:cNvSpPr>
          <p:nvPr/>
        </p:nvSpPr>
        <p:spPr bwMode="auto">
          <a:xfrm>
            <a:off x="7620000" y="418963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55" name="Freeform 355"/>
          <p:cNvSpPr>
            <a:spLocks/>
          </p:cNvSpPr>
          <p:nvPr/>
        </p:nvSpPr>
        <p:spPr bwMode="auto">
          <a:xfrm>
            <a:off x="4333882" y="4189637"/>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56" name="Freeform 356"/>
          <p:cNvSpPr>
            <a:spLocks/>
          </p:cNvSpPr>
          <p:nvPr/>
        </p:nvSpPr>
        <p:spPr bwMode="auto">
          <a:xfrm>
            <a:off x="4440238" y="4189637"/>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57" name="Line 357"/>
          <p:cNvSpPr>
            <a:spLocks noChangeShapeType="1"/>
          </p:cNvSpPr>
          <p:nvPr/>
        </p:nvSpPr>
        <p:spPr bwMode="auto">
          <a:xfrm flipH="1">
            <a:off x="7620000" y="4189640"/>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58" name="Line 358"/>
          <p:cNvSpPr>
            <a:spLocks noChangeShapeType="1"/>
          </p:cNvSpPr>
          <p:nvPr/>
        </p:nvSpPr>
        <p:spPr bwMode="auto">
          <a:xfrm flipH="1" flipV="1">
            <a:off x="4440238" y="4189641"/>
            <a:ext cx="2270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59" name="Line 359"/>
          <p:cNvSpPr>
            <a:spLocks noChangeShapeType="1"/>
          </p:cNvSpPr>
          <p:nvPr/>
        </p:nvSpPr>
        <p:spPr bwMode="auto">
          <a:xfrm flipV="1">
            <a:off x="4333887" y="4189640"/>
            <a:ext cx="10636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60" name="Freeform 360"/>
          <p:cNvSpPr>
            <a:spLocks/>
          </p:cNvSpPr>
          <p:nvPr/>
        </p:nvSpPr>
        <p:spPr bwMode="auto">
          <a:xfrm>
            <a:off x="5862650" y="2568800"/>
            <a:ext cx="21748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61" name="Freeform 361"/>
          <p:cNvSpPr>
            <a:spLocks/>
          </p:cNvSpPr>
          <p:nvPr/>
        </p:nvSpPr>
        <p:spPr bwMode="auto">
          <a:xfrm>
            <a:off x="5976950" y="2568800"/>
            <a:ext cx="21748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62" name="Freeform 362"/>
          <p:cNvSpPr>
            <a:spLocks/>
          </p:cNvSpPr>
          <p:nvPr/>
        </p:nvSpPr>
        <p:spPr bwMode="auto">
          <a:xfrm>
            <a:off x="5318125" y="2559275"/>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63" name="Freeform 363"/>
          <p:cNvSpPr>
            <a:spLocks/>
          </p:cNvSpPr>
          <p:nvPr/>
        </p:nvSpPr>
        <p:spPr bwMode="auto">
          <a:xfrm>
            <a:off x="5432430" y="2559275"/>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64" name="Freeform 364"/>
          <p:cNvSpPr>
            <a:spLocks/>
          </p:cNvSpPr>
          <p:nvPr/>
        </p:nvSpPr>
        <p:spPr bwMode="auto">
          <a:xfrm>
            <a:off x="4984762" y="3064122"/>
            <a:ext cx="227013"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65" name="Freeform 365"/>
          <p:cNvSpPr>
            <a:spLocks/>
          </p:cNvSpPr>
          <p:nvPr/>
        </p:nvSpPr>
        <p:spPr bwMode="auto">
          <a:xfrm>
            <a:off x="5099062" y="3013322"/>
            <a:ext cx="219075"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66" name="Freeform 366"/>
          <p:cNvSpPr>
            <a:spLocks/>
          </p:cNvSpPr>
          <p:nvPr/>
        </p:nvSpPr>
        <p:spPr bwMode="auto">
          <a:xfrm>
            <a:off x="6629400" y="3027609"/>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67" name="Freeform 367"/>
          <p:cNvSpPr>
            <a:spLocks/>
          </p:cNvSpPr>
          <p:nvPr/>
        </p:nvSpPr>
        <p:spPr bwMode="auto">
          <a:xfrm>
            <a:off x="6740525" y="3027609"/>
            <a:ext cx="217488"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68" name="Line 368"/>
          <p:cNvSpPr>
            <a:spLocks noChangeShapeType="1"/>
          </p:cNvSpPr>
          <p:nvPr/>
        </p:nvSpPr>
        <p:spPr bwMode="auto">
          <a:xfrm flipH="1" flipV="1">
            <a:off x="5988062" y="2516412"/>
            <a:ext cx="206375" cy="196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69" name="Line 369"/>
          <p:cNvSpPr>
            <a:spLocks noChangeShapeType="1"/>
          </p:cNvSpPr>
          <p:nvPr/>
        </p:nvSpPr>
        <p:spPr bwMode="auto">
          <a:xfrm flipV="1">
            <a:off x="5862639" y="2527525"/>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70" name="Line 370"/>
          <p:cNvSpPr>
            <a:spLocks noChangeShapeType="1"/>
          </p:cNvSpPr>
          <p:nvPr/>
        </p:nvSpPr>
        <p:spPr bwMode="auto">
          <a:xfrm flipH="1" flipV="1">
            <a:off x="5432430" y="2559297"/>
            <a:ext cx="214313"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71" name="Line 371"/>
          <p:cNvSpPr>
            <a:spLocks noChangeShapeType="1"/>
          </p:cNvSpPr>
          <p:nvPr/>
        </p:nvSpPr>
        <p:spPr bwMode="auto">
          <a:xfrm flipV="1">
            <a:off x="5318125" y="2559297"/>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72" name="Line 372"/>
          <p:cNvSpPr>
            <a:spLocks noChangeShapeType="1"/>
          </p:cNvSpPr>
          <p:nvPr/>
        </p:nvSpPr>
        <p:spPr bwMode="auto">
          <a:xfrm flipV="1">
            <a:off x="4984752" y="3064122"/>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73" name="Line 373"/>
          <p:cNvSpPr>
            <a:spLocks noChangeShapeType="1"/>
          </p:cNvSpPr>
          <p:nvPr/>
        </p:nvSpPr>
        <p:spPr bwMode="auto">
          <a:xfrm flipH="1">
            <a:off x="5099062" y="3013300"/>
            <a:ext cx="219075"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74" name="Line 374"/>
          <p:cNvSpPr>
            <a:spLocks noChangeShapeType="1"/>
          </p:cNvSpPr>
          <p:nvPr/>
        </p:nvSpPr>
        <p:spPr bwMode="auto">
          <a:xfrm flipH="1" flipV="1">
            <a:off x="6740525" y="3027587"/>
            <a:ext cx="217488"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75" name="Line 375"/>
          <p:cNvSpPr>
            <a:spLocks noChangeShapeType="1"/>
          </p:cNvSpPr>
          <p:nvPr/>
        </p:nvSpPr>
        <p:spPr bwMode="auto">
          <a:xfrm flipV="1">
            <a:off x="6629412" y="3027587"/>
            <a:ext cx="111125"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76" name="Freeform 376"/>
          <p:cNvSpPr>
            <a:spLocks/>
          </p:cNvSpPr>
          <p:nvPr/>
        </p:nvSpPr>
        <p:spPr bwMode="auto">
          <a:xfrm>
            <a:off x="5534037" y="2738662"/>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77" name="Freeform 377"/>
          <p:cNvSpPr>
            <a:spLocks/>
          </p:cNvSpPr>
          <p:nvPr/>
        </p:nvSpPr>
        <p:spPr bwMode="auto">
          <a:xfrm>
            <a:off x="5646738" y="2738662"/>
            <a:ext cx="215900"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78" name="Freeform 378"/>
          <p:cNvSpPr>
            <a:spLocks/>
          </p:cNvSpPr>
          <p:nvPr/>
        </p:nvSpPr>
        <p:spPr bwMode="auto">
          <a:xfrm>
            <a:off x="6845312" y="3243487"/>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79" name="Freeform 379"/>
          <p:cNvSpPr>
            <a:spLocks/>
          </p:cNvSpPr>
          <p:nvPr/>
        </p:nvSpPr>
        <p:spPr bwMode="auto">
          <a:xfrm>
            <a:off x="6958013" y="3243509"/>
            <a:ext cx="215900"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80" name="Freeform 380"/>
          <p:cNvSpPr>
            <a:spLocks/>
          </p:cNvSpPr>
          <p:nvPr/>
        </p:nvSpPr>
        <p:spPr bwMode="auto">
          <a:xfrm>
            <a:off x="6080125" y="2713262"/>
            <a:ext cx="215900"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81" name="Freeform 381"/>
          <p:cNvSpPr>
            <a:spLocks/>
          </p:cNvSpPr>
          <p:nvPr/>
        </p:nvSpPr>
        <p:spPr bwMode="auto">
          <a:xfrm>
            <a:off x="6194425" y="2713262"/>
            <a:ext cx="215900"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82" name="Freeform 382"/>
          <p:cNvSpPr>
            <a:spLocks/>
          </p:cNvSpPr>
          <p:nvPr/>
        </p:nvSpPr>
        <p:spPr bwMode="auto">
          <a:xfrm>
            <a:off x="4554538" y="4226152"/>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83" name="Freeform 383"/>
          <p:cNvSpPr>
            <a:spLocks/>
          </p:cNvSpPr>
          <p:nvPr/>
        </p:nvSpPr>
        <p:spPr bwMode="auto">
          <a:xfrm>
            <a:off x="4667250" y="4226152"/>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84" name="Line 384"/>
          <p:cNvSpPr>
            <a:spLocks noChangeShapeType="1"/>
          </p:cNvSpPr>
          <p:nvPr/>
        </p:nvSpPr>
        <p:spPr bwMode="auto">
          <a:xfrm flipH="1" flipV="1">
            <a:off x="5646738" y="2738684"/>
            <a:ext cx="215900"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85" name="Line 385"/>
          <p:cNvSpPr>
            <a:spLocks noChangeShapeType="1"/>
          </p:cNvSpPr>
          <p:nvPr/>
        </p:nvSpPr>
        <p:spPr bwMode="auto">
          <a:xfrm flipV="1">
            <a:off x="5534027" y="2738684"/>
            <a:ext cx="112713"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86" name="Line 386"/>
          <p:cNvSpPr>
            <a:spLocks noChangeShapeType="1"/>
          </p:cNvSpPr>
          <p:nvPr/>
        </p:nvSpPr>
        <p:spPr bwMode="auto">
          <a:xfrm flipH="1" flipV="1">
            <a:off x="6958013" y="3243509"/>
            <a:ext cx="215900"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87" name="Line 387"/>
          <p:cNvSpPr>
            <a:spLocks noChangeShapeType="1"/>
          </p:cNvSpPr>
          <p:nvPr/>
        </p:nvSpPr>
        <p:spPr bwMode="auto">
          <a:xfrm flipV="1">
            <a:off x="6845302" y="3243509"/>
            <a:ext cx="112713"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88" name="Line 388"/>
          <p:cNvSpPr>
            <a:spLocks noChangeShapeType="1"/>
          </p:cNvSpPr>
          <p:nvPr/>
        </p:nvSpPr>
        <p:spPr bwMode="auto">
          <a:xfrm flipH="1" flipV="1">
            <a:off x="6194425" y="2713284"/>
            <a:ext cx="215900"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89" name="Line 389"/>
          <p:cNvSpPr>
            <a:spLocks noChangeShapeType="1"/>
          </p:cNvSpPr>
          <p:nvPr/>
        </p:nvSpPr>
        <p:spPr bwMode="auto">
          <a:xfrm flipH="1" flipV="1">
            <a:off x="4667250" y="4226150"/>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90" name="Freeform 390"/>
          <p:cNvSpPr>
            <a:spLocks/>
          </p:cNvSpPr>
          <p:nvPr/>
        </p:nvSpPr>
        <p:spPr bwMode="auto">
          <a:xfrm>
            <a:off x="7072313" y="3530825"/>
            <a:ext cx="215900"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91" name="Freeform 391"/>
          <p:cNvSpPr>
            <a:spLocks/>
          </p:cNvSpPr>
          <p:nvPr/>
        </p:nvSpPr>
        <p:spPr bwMode="auto">
          <a:xfrm>
            <a:off x="7173925" y="3591172"/>
            <a:ext cx="21748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92" name="Freeform 392"/>
          <p:cNvSpPr>
            <a:spLocks/>
          </p:cNvSpPr>
          <p:nvPr/>
        </p:nvSpPr>
        <p:spPr bwMode="auto">
          <a:xfrm>
            <a:off x="4883150" y="3567339"/>
            <a:ext cx="215900"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93" name="Freeform 393"/>
          <p:cNvSpPr>
            <a:spLocks/>
          </p:cNvSpPr>
          <p:nvPr/>
        </p:nvSpPr>
        <p:spPr bwMode="auto">
          <a:xfrm>
            <a:off x="4984762" y="3448297"/>
            <a:ext cx="227013"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94" name="Freeform 394"/>
          <p:cNvSpPr>
            <a:spLocks/>
          </p:cNvSpPr>
          <p:nvPr/>
        </p:nvSpPr>
        <p:spPr bwMode="auto">
          <a:xfrm>
            <a:off x="5211763" y="3013300"/>
            <a:ext cx="220662"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95" name="Freeform 395"/>
          <p:cNvSpPr>
            <a:spLocks/>
          </p:cNvSpPr>
          <p:nvPr/>
        </p:nvSpPr>
        <p:spPr bwMode="auto">
          <a:xfrm>
            <a:off x="5318125" y="3013300"/>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796" name="Line 396"/>
          <p:cNvSpPr>
            <a:spLocks noChangeShapeType="1"/>
          </p:cNvSpPr>
          <p:nvPr/>
        </p:nvSpPr>
        <p:spPr bwMode="auto">
          <a:xfrm flipH="1" flipV="1">
            <a:off x="7173925" y="3591150"/>
            <a:ext cx="217487"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97" name="Line 397"/>
          <p:cNvSpPr>
            <a:spLocks noChangeShapeType="1"/>
          </p:cNvSpPr>
          <p:nvPr/>
        </p:nvSpPr>
        <p:spPr bwMode="auto">
          <a:xfrm>
            <a:off x="7072313" y="3530847"/>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98" name="Line 398"/>
          <p:cNvSpPr>
            <a:spLocks noChangeShapeType="1"/>
          </p:cNvSpPr>
          <p:nvPr/>
        </p:nvSpPr>
        <p:spPr bwMode="auto">
          <a:xfrm flipV="1">
            <a:off x="4883150" y="3567339"/>
            <a:ext cx="101600"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799" name="Line 399"/>
          <p:cNvSpPr>
            <a:spLocks noChangeShapeType="1"/>
          </p:cNvSpPr>
          <p:nvPr/>
        </p:nvSpPr>
        <p:spPr bwMode="auto">
          <a:xfrm flipH="1" flipV="1">
            <a:off x="5318125" y="3013322"/>
            <a:ext cx="215900"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00" name="Line 400"/>
          <p:cNvSpPr>
            <a:spLocks noChangeShapeType="1"/>
          </p:cNvSpPr>
          <p:nvPr/>
        </p:nvSpPr>
        <p:spPr bwMode="auto">
          <a:xfrm flipV="1">
            <a:off x="5211763" y="3013322"/>
            <a:ext cx="106362"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01" name="Freeform 401"/>
          <p:cNvSpPr>
            <a:spLocks/>
          </p:cNvSpPr>
          <p:nvPr/>
        </p:nvSpPr>
        <p:spPr bwMode="auto">
          <a:xfrm>
            <a:off x="6296025" y="2883147"/>
            <a:ext cx="228600"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02" name="Freeform 402"/>
          <p:cNvSpPr>
            <a:spLocks/>
          </p:cNvSpPr>
          <p:nvPr/>
        </p:nvSpPr>
        <p:spPr bwMode="auto">
          <a:xfrm>
            <a:off x="6410337" y="2883147"/>
            <a:ext cx="219075"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03" name="Freeform 403"/>
          <p:cNvSpPr>
            <a:spLocks/>
          </p:cNvSpPr>
          <p:nvPr/>
        </p:nvSpPr>
        <p:spPr bwMode="auto">
          <a:xfrm>
            <a:off x="5761038" y="2870447"/>
            <a:ext cx="215900"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04" name="Line 404"/>
          <p:cNvSpPr>
            <a:spLocks noChangeShapeType="1"/>
          </p:cNvSpPr>
          <p:nvPr/>
        </p:nvSpPr>
        <p:spPr bwMode="auto">
          <a:xfrm flipH="1" flipV="1">
            <a:off x="6410337" y="2883125"/>
            <a:ext cx="219075"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05" name="Line 405"/>
          <p:cNvSpPr>
            <a:spLocks noChangeShapeType="1"/>
          </p:cNvSpPr>
          <p:nvPr/>
        </p:nvSpPr>
        <p:spPr bwMode="auto">
          <a:xfrm flipV="1">
            <a:off x="6296028" y="2883147"/>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06" name="Line 406"/>
          <p:cNvSpPr>
            <a:spLocks noChangeShapeType="1"/>
          </p:cNvSpPr>
          <p:nvPr/>
        </p:nvSpPr>
        <p:spPr bwMode="auto">
          <a:xfrm flipH="1" flipV="1">
            <a:off x="5862650" y="2870447"/>
            <a:ext cx="217487"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07" name="Line 407"/>
          <p:cNvSpPr>
            <a:spLocks noChangeShapeType="1"/>
          </p:cNvSpPr>
          <p:nvPr/>
        </p:nvSpPr>
        <p:spPr bwMode="auto">
          <a:xfrm flipV="1">
            <a:off x="5761038" y="2870447"/>
            <a:ext cx="101600"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08" name="Freeform 408"/>
          <p:cNvSpPr>
            <a:spLocks/>
          </p:cNvSpPr>
          <p:nvPr/>
        </p:nvSpPr>
        <p:spPr bwMode="auto">
          <a:xfrm>
            <a:off x="7288213" y="3818166"/>
            <a:ext cx="214312"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09" name="Freeform 409"/>
          <p:cNvSpPr>
            <a:spLocks/>
          </p:cNvSpPr>
          <p:nvPr/>
        </p:nvSpPr>
        <p:spPr bwMode="auto">
          <a:xfrm>
            <a:off x="7391400" y="381816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10" name="Line 410"/>
          <p:cNvSpPr>
            <a:spLocks noChangeShapeType="1"/>
          </p:cNvSpPr>
          <p:nvPr/>
        </p:nvSpPr>
        <p:spPr bwMode="auto">
          <a:xfrm>
            <a:off x="7391412" y="3818162"/>
            <a:ext cx="9525"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11" name="Line 411"/>
          <p:cNvSpPr>
            <a:spLocks noChangeShapeType="1"/>
          </p:cNvSpPr>
          <p:nvPr/>
        </p:nvSpPr>
        <p:spPr bwMode="auto">
          <a:xfrm flipH="1" flipV="1">
            <a:off x="7391400" y="3818162"/>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12" name="Line 412"/>
          <p:cNvSpPr>
            <a:spLocks noChangeShapeType="1"/>
          </p:cNvSpPr>
          <p:nvPr/>
        </p:nvSpPr>
        <p:spPr bwMode="auto">
          <a:xfrm flipV="1">
            <a:off x="7288220" y="3818166"/>
            <a:ext cx="103187"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13" name="Freeform 413"/>
          <p:cNvSpPr>
            <a:spLocks/>
          </p:cNvSpPr>
          <p:nvPr/>
        </p:nvSpPr>
        <p:spPr bwMode="auto">
          <a:xfrm>
            <a:off x="4768850" y="4249962"/>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14" name="Freeform 414"/>
          <p:cNvSpPr>
            <a:spLocks/>
          </p:cNvSpPr>
          <p:nvPr/>
        </p:nvSpPr>
        <p:spPr bwMode="auto">
          <a:xfrm>
            <a:off x="4883150" y="3818162"/>
            <a:ext cx="215900"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15" name="Freeform 415"/>
          <p:cNvSpPr>
            <a:spLocks/>
          </p:cNvSpPr>
          <p:nvPr/>
        </p:nvSpPr>
        <p:spPr bwMode="auto">
          <a:xfrm>
            <a:off x="7502530" y="424996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16" name="Freeform 416"/>
          <p:cNvSpPr>
            <a:spLocks/>
          </p:cNvSpPr>
          <p:nvPr/>
        </p:nvSpPr>
        <p:spPr bwMode="auto">
          <a:xfrm>
            <a:off x="7620000" y="424996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17" name="Freeform 417"/>
          <p:cNvSpPr>
            <a:spLocks/>
          </p:cNvSpPr>
          <p:nvPr/>
        </p:nvSpPr>
        <p:spPr bwMode="auto">
          <a:xfrm>
            <a:off x="4221175" y="424996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18" name="Freeform 418"/>
          <p:cNvSpPr>
            <a:spLocks/>
          </p:cNvSpPr>
          <p:nvPr/>
        </p:nvSpPr>
        <p:spPr bwMode="auto">
          <a:xfrm>
            <a:off x="4333882" y="4249962"/>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19" name="Line 419"/>
          <p:cNvSpPr>
            <a:spLocks noChangeShapeType="1"/>
          </p:cNvSpPr>
          <p:nvPr/>
        </p:nvSpPr>
        <p:spPr bwMode="auto">
          <a:xfrm flipH="1">
            <a:off x="4883150" y="3818162"/>
            <a:ext cx="2159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20" name="Line 420"/>
          <p:cNvSpPr>
            <a:spLocks noChangeShapeType="1"/>
          </p:cNvSpPr>
          <p:nvPr/>
        </p:nvSpPr>
        <p:spPr bwMode="auto">
          <a:xfrm flipV="1">
            <a:off x="4768850" y="4249972"/>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21" name="Line 421"/>
          <p:cNvSpPr>
            <a:spLocks noChangeShapeType="1"/>
          </p:cNvSpPr>
          <p:nvPr/>
        </p:nvSpPr>
        <p:spPr bwMode="auto">
          <a:xfrm flipH="1" flipV="1">
            <a:off x="4333882" y="4249966"/>
            <a:ext cx="22066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22" name="Line 422"/>
          <p:cNvSpPr>
            <a:spLocks noChangeShapeType="1"/>
          </p:cNvSpPr>
          <p:nvPr/>
        </p:nvSpPr>
        <p:spPr bwMode="auto">
          <a:xfrm flipH="1" flipV="1">
            <a:off x="7620000" y="4249966"/>
            <a:ext cx="2159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23" name="Line 423"/>
          <p:cNvSpPr>
            <a:spLocks noChangeShapeType="1"/>
          </p:cNvSpPr>
          <p:nvPr/>
        </p:nvSpPr>
        <p:spPr bwMode="auto">
          <a:xfrm flipH="1">
            <a:off x="7502537" y="4249972"/>
            <a:ext cx="1174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24" name="Line 424"/>
          <p:cNvSpPr>
            <a:spLocks noChangeShapeType="1"/>
          </p:cNvSpPr>
          <p:nvPr/>
        </p:nvSpPr>
        <p:spPr bwMode="auto">
          <a:xfrm flipV="1">
            <a:off x="4221163" y="4249972"/>
            <a:ext cx="11271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25" name="Freeform 425"/>
          <p:cNvSpPr>
            <a:spLocks/>
          </p:cNvSpPr>
          <p:nvPr/>
        </p:nvSpPr>
        <p:spPr bwMode="auto">
          <a:xfrm>
            <a:off x="5432430" y="31101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26" name="Freeform 426"/>
          <p:cNvSpPr>
            <a:spLocks/>
          </p:cNvSpPr>
          <p:nvPr/>
        </p:nvSpPr>
        <p:spPr bwMode="auto">
          <a:xfrm>
            <a:off x="5534037" y="3110159"/>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27" name="Freeform 427"/>
          <p:cNvSpPr>
            <a:spLocks/>
          </p:cNvSpPr>
          <p:nvPr/>
        </p:nvSpPr>
        <p:spPr bwMode="auto">
          <a:xfrm>
            <a:off x="6524625" y="3097437"/>
            <a:ext cx="215900"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28" name="Freeform 428"/>
          <p:cNvSpPr>
            <a:spLocks/>
          </p:cNvSpPr>
          <p:nvPr/>
        </p:nvSpPr>
        <p:spPr bwMode="auto">
          <a:xfrm>
            <a:off x="6629400" y="3097437"/>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29" name="Line 429"/>
          <p:cNvSpPr>
            <a:spLocks noChangeShapeType="1"/>
          </p:cNvSpPr>
          <p:nvPr/>
        </p:nvSpPr>
        <p:spPr bwMode="auto">
          <a:xfrm flipH="1" flipV="1">
            <a:off x="5534037" y="3110159"/>
            <a:ext cx="2270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30" name="Line 430"/>
          <p:cNvSpPr>
            <a:spLocks noChangeShapeType="1"/>
          </p:cNvSpPr>
          <p:nvPr/>
        </p:nvSpPr>
        <p:spPr bwMode="auto">
          <a:xfrm flipV="1">
            <a:off x="5432426" y="3110159"/>
            <a:ext cx="101600"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31" name="Line 431"/>
          <p:cNvSpPr>
            <a:spLocks noChangeShapeType="1"/>
          </p:cNvSpPr>
          <p:nvPr/>
        </p:nvSpPr>
        <p:spPr bwMode="auto">
          <a:xfrm flipH="1" flipV="1">
            <a:off x="6629400" y="3097459"/>
            <a:ext cx="215900"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32" name="Line 432"/>
          <p:cNvSpPr>
            <a:spLocks noChangeShapeType="1"/>
          </p:cNvSpPr>
          <p:nvPr/>
        </p:nvSpPr>
        <p:spPr bwMode="auto">
          <a:xfrm flipV="1">
            <a:off x="6524627" y="3097459"/>
            <a:ext cx="104775"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33" name="Freeform 433"/>
          <p:cNvSpPr>
            <a:spLocks/>
          </p:cNvSpPr>
          <p:nvPr/>
        </p:nvSpPr>
        <p:spPr bwMode="auto">
          <a:xfrm>
            <a:off x="6080125" y="2967262"/>
            <a:ext cx="215900"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34" name="Freeform 434"/>
          <p:cNvSpPr>
            <a:spLocks/>
          </p:cNvSpPr>
          <p:nvPr/>
        </p:nvSpPr>
        <p:spPr bwMode="auto">
          <a:xfrm>
            <a:off x="5099062" y="3448297"/>
            <a:ext cx="219075"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35" name="Freeform 435"/>
          <p:cNvSpPr>
            <a:spLocks/>
          </p:cNvSpPr>
          <p:nvPr/>
        </p:nvSpPr>
        <p:spPr bwMode="auto">
          <a:xfrm>
            <a:off x="5211763" y="3448275"/>
            <a:ext cx="220662"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36" name="Line 436"/>
          <p:cNvSpPr>
            <a:spLocks noChangeShapeType="1"/>
          </p:cNvSpPr>
          <p:nvPr/>
        </p:nvSpPr>
        <p:spPr bwMode="auto">
          <a:xfrm flipH="1" flipV="1">
            <a:off x="6080125" y="2967262"/>
            <a:ext cx="215900"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37" name="Line 437"/>
          <p:cNvSpPr>
            <a:spLocks noChangeShapeType="1"/>
          </p:cNvSpPr>
          <p:nvPr/>
        </p:nvSpPr>
        <p:spPr bwMode="auto">
          <a:xfrm flipV="1">
            <a:off x="5099052" y="3448297"/>
            <a:ext cx="112713"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38" name="Freeform 438"/>
          <p:cNvSpPr>
            <a:spLocks/>
          </p:cNvSpPr>
          <p:nvPr/>
        </p:nvSpPr>
        <p:spPr bwMode="auto">
          <a:xfrm>
            <a:off x="6740525" y="3291134"/>
            <a:ext cx="217488"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39" name="Freeform 439"/>
          <p:cNvSpPr>
            <a:spLocks/>
          </p:cNvSpPr>
          <p:nvPr/>
        </p:nvSpPr>
        <p:spPr bwMode="auto">
          <a:xfrm>
            <a:off x="6845312" y="3291134"/>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40" name="Freeform 440"/>
          <p:cNvSpPr>
            <a:spLocks/>
          </p:cNvSpPr>
          <p:nvPr/>
        </p:nvSpPr>
        <p:spPr bwMode="auto">
          <a:xfrm>
            <a:off x="4440238" y="4286477"/>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41" name="Freeform 441"/>
          <p:cNvSpPr>
            <a:spLocks/>
          </p:cNvSpPr>
          <p:nvPr/>
        </p:nvSpPr>
        <p:spPr bwMode="auto">
          <a:xfrm>
            <a:off x="4554538" y="4286477"/>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42" name="Line 442"/>
          <p:cNvSpPr>
            <a:spLocks noChangeShapeType="1"/>
          </p:cNvSpPr>
          <p:nvPr/>
        </p:nvSpPr>
        <p:spPr bwMode="auto">
          <a:xfrm flipH="1" flipV="1">
            <a:off x="6845312" y="3291134"/>
            <a:ext cx="227013"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43" name="Line 443"/>
          <p:cNvSpPr>
            <a:spLocks noChangeShapeType="1"/>
          </p:cNvSpPr>
          <p:nvPr/>
        </p:nvSpPr>
        <p:spPr bwMode="auto">
          <a:xfrm flipV="1">
            <a:off x="6740527" y="3291134"/>
            <a:ext cx="104775"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44" name="Line 444"/>
          <p:cNvSpPr>
            <a:spLocks noChangeShapeType="1"/>
          </p:cNvSpPr>
          <p:nvPr/>
        </p:nvSpPr>
        <p:spPr bwMode="auto">
          <a:xfrm flipH="1" flipV="1">
            <a:off x="4554538" y="4286475"/>
            <a:ext cx="2143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45" name="Line 445"/>
          <p:cNvSpPr>
            <a:spLocks noChangeShapeType="1"/>
          </p:cNvSpPr>
          <p:nvPr/>
        </p:nvSpPr>
        <p:spPr bwMode="auto">
          <a:xfrm flipV="1">
            <a:off x="7723190" y="4286480"/>
            <a:ext cx="1127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46" name="Freeform 446"/>
          <p:cNvSpPr>
            <a:spLocks/>
          </p:cNvSpPr>
          <p:nvPr/>
        </p:nvSpPr>
        <p:spPr bwMode="auto">
          <a:xfrm>
            <a:off x="5646738" y="3170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47" name="Freeform 447"/>
          <p:cNvSpPr>
            <a:spLocks/>
          </p:cNvSpPr>
          <p:nvPr/>
        </p:nvSpPr>
        <p:spPr bwMode="auto">
          <a:xfrm>
            <a:off x="5761038" y="3170484"/>
            <a:ext cx="215900"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48" name="Line 448"/>
          <p:cNvSpPr>
            <a:spLocks noChangeShapeType="1"/>
          </p:cNvSpPr>
          <p:nvPr/>
        </p:nvSpPr>
        <p:spPr bwMode="auto">
          <a:xfrm flipH="1">
            <a:off x="5761038" y="3170484"/>
            <a:ext cx="2159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49" name="Line 449"/>
          <p:cNvSpPr>
            <a:spLocks noChangeShapeType="1"/>
          </p:cNvSpPr>
          <p:nvPr/>
        </p:nvSpPr>
        <p:spPr bwMode="auto">
          <a:xfrm flipV="1">
            <a:off x="5646744" y="3170462"/>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50" name="Freeform 450"/>
          <p:cNvSpPr>
            <a:spLocks/>
          </p:cNvSpPr>
          <p:nvPr/>
        </p:nvSpPr>
        <p:spPr bwMode="auto">
          <a:xfrm>
            <a:off x="6958013" y="3530847"/>
            <a:ext cx="215900"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51" name="Freeform 451"/>
          <p:cNvSpPr>
            <a:spLocks/>
          </p:cNvSpPr>
          <p:nvPr/>
        </p:nvSpPr>
        <p:spPr bwMode="auto">
          <a:xfrm>
            <a:off x="7072313" y="3530847"/>
            <a:ext cx="215900"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52" name="Freeform 452"/>
          <p:cNvSpPr>
            <a:spLocks/>
          </p:cNvSpPr>
          <p:nvPr/>
        </p:nvSpPr>
        <p:spPr bwMode="auto">
          <a:xfrm>
            <a:off x="6194425" y="3013322"/>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53" name="Freeform 453"/>
          <p:cNvSpPr>
            <a:spLocks/>
          </p:cNvSpPr>
          <p:nvPr/>
        </p:nvSpPr>
        <p:spPr bwMode="auto">
          <a:xfrm>
            <a:off x="6296025" y="3013322"/>
            <a:ext cx="228600"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54" name="Freeform 454"/>
          <p:cNvSpPr>
            <a:spLocks/>
          </p:cNvSpPr>
          <p:nvPr/>
        </p:nvSpPr>
        <p:spPr bwMode="auto">
          <a:xfrm>
            <a:off x="5318125" y="3494334"/>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55" name="Freeform 455"/>
          <p:cNvSpPr>
            <a:spLocks/>
          </p:cNvSpPr>
          <p:nvPr/>
        </p:nvSpPr>
        <p:spPr bwMode="auto">
          <a:xfrm>
            <a:off x="5432430" y="3481634"/>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56" name="Line 456"/>
          <p:cNvSpPr>
            <a:spLocks noChangeShapeType="1"/>
          </p:cNvSpPr>
          <p:nvPr/>
        </p:nvSpPr>
        <p:spPr bwMode="auto">
          <a:xfrm flipH="1" flipV="1">
            <a:off x="7072313" y="3530825"/>
            <a:ext cx="215900"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57" name="Line 457"/>
          <p:cNvSpPr>
            <a:spLocks noChangeShapeType="1"/>
          </p:cNvSpPr>
          <p:nvPr/>
        </p:nvSpPr>
        <p:spPr bwMode="auto">
          <a:xfrm flipV="1">
            <a:off x="6958013" y="3530825"/>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58" name="Line 458"/>
          <p:cNvSpPr>
            <a:spLocks noChangeShapeType="1"/>
          </p:cNvSpPr>
          <p:nvPr/>
        </p:nvSpPr>
        <p:spPr bwMode="auto">
          <a:xfrm flipH="1" flipV="1">
            <a:off x="6296025" y="3013300"/>
            <a:ext cx="228600"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59" name="Line 459"/>
          <p:cNvSpPr>
            <a:spLocks noChangeShapeType="1"/>
          </p:cNvSpPr>
          <p:nvPr/>
        </p:nvSpPr>
        <p:spPr bwMode="auto">
          <a:xfrm flipV="1">
            <a:off x="6194426" y="3013300"/>
            <a:ext cx="101600"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60" name="Line 460"/>
          <p:cNvSpPr>
            <a:spLocks noChangeShapeType="1"/>
          </p:cNvSpPr>
          <p:nvPr/>
        </p:nvSpPr>
        <p:spPr bwMode="auto">
          <a:xfrm flipV="1">
            <a:off x="5318125" y="3494334"/>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61" name="Freeform 461"/>
          <p:cNvSpPr>
            <a:spLocks/>
          </p:cNvSpPr>
          <p:nvPr/>
        </p:nvSpPr>
        <p:spPr bwMode="auto">
          <a:xfrm>
            <a:off x="7173925" y="3865793"/>
            <a:ext cx="21748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62" name="Freeform 462"/>
          <p:cNvSpPr>
            <a:spLocks/>
          </p:cNvSpPr>
          <p:nvPr/>
        </p:nvSpPr>
        <p:spPr bwMode="auto">
          <a:xfrm>
            <a:off x="7288213" y="3865787"/>
            <a:ext cx="214312"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63" name="Freeform 463"/>
          <p:cNvSpPr>
            <a:spLocks/>
          </p:cNvSpPr>
          <p:nvPr/>
        </p:nvSpPr>
        <p:spPr bwMode="auto">
          <a:xfrm>
            <a:off x="4984762" y="3818162"/>
            <a:ext cx="227013"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64" name="Freeform 464"/>
          <p:cNvSpPr>
            <a:spLocks/>
          </p:cNvSpPr>
          <p:nvPr/>
        </p:nvSpPr>
        <p:spPr bwMode="auto">
          <a:xfrm>
            <a:off x="5099062" y="3772127"/>
            <a:ext cx="219075"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65" name="Freeform 465"/>
          <p:cNvSpPr>
            <a:spLocks/>
          </p:cNvSpPr>
          <p:nvPr/>
        </p:nvSpPr>
        <p:spPr bwMode="auto">
          <a:xfrm>
            <a:off x="4667250" y="4322987"/>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66" name="Freeform 466"/>
          <p:cNvSpPr>
            <a:spLocks/>
          </p:cNvSpPr>
          <p:nvPr/>
        </p:nvSpPr>
        <p:spPr bwMode="auto">
          <a:xfrm>
            <a:off x="4768850" y="4322987"/>
            <a:ext cx="215900"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67" name="Freeform 467"/>
          <p:cNvSpPr>
            <a:spLocks/>
          </p:cNvSpPr>
          <p:nvPr/>
        </p:nvSpPr>
        <p:spPr bwMode="auto">
          <a:xfrm>
            <a:off x="7502530" y="4322987"/>
            <a:ext cx="220663"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68" name="Line 468"/>
          <p:cNvSpPr>
            <a:spLocks noChangeShapeType="1"/>
          </p:cNvSpPr>
          <p:nvPr/>
        </p:nvSpPr>
        <p:spPr bwMode="auto">
          <a:xfrm flipH="1" flipV="1">
            <a:off x="7288213" y="3865787"/>
            <a:ext cx="214312"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69" name="Line 469"/>
          <p:cNvSpPr>
            <a:spLocks noChangeShapeType="1"/>
          </p:cNvSpPr>
          <p:nvPr/>
        </p:nvSpPr>
        <p:spPr bwMode="auto">
          <a:xfrm flipH="1" flipV="1">
            <a:off x="7502530" y="4322989"/>
            <a:ext cx="22066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70" name="Freeform 470"/>
          <p:cNvSpPr>
            <a:spLocks/>
          </p:cNvSpPr>
          <p:nvPr/>
        </p:nvSpPr>
        <p:spPr bwMode="auto">
          <a:xfrm>
            <a:off x="7391400" y="4180121"/>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71" name="Line 471"/>
          <p:cNvSpPr>
            <a:spLocks noChangeShapeType="1"/>
          </p:cNvSpPr>
          <p:nvPr/>
        </p:nvSpPr>
        <p:spPr bwMode="auto">
          <a:xfrm flipV="1">
            <a:off x="7173913" y="3865796"/>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72" name="Line 472"/>
          <p:cNvSpPr>
            <a:spLocks noChangeShapeType="1"/>
          </p:cNvSpPr>
          <p:nvPr/>
        </p:nvSpPr>
        <p:spPr bwMode="auto">
          <a:xfrm flipV="1">
            <a:off x="4984752" y="3818162"/>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73" name="Line 473"/>
          <p:cNvSpPr>
            <a:spLocks noChangeShapeType="1"/>
          </p:cNvSpPr>
          <p:nvPr/>
        </p:nvSpPr>
        <p:spPr bwMode="auto">
          <a:xfrm flipH="1">
            <a:off x="5099062" y="3772147"/>
            <a:ext cx="219075"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74" name="Line 474"/>
          <p:cNvSpPr>
            <a:spLocks noChangeShapeType="1"/>
          </p:cNvSpPr>
          <p:nvPr/>
        </p:nvSpPr>
        <p:spPr bwMode="auto">
          <a:xfrm flipH="1" flipV="1">
            <a:off x="4768850" y="4322989"/>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75" name="Line 475"/>
          <p:cNvSpPr>
            <a:spLocks noChangeShapeType="1"/>
          </p:cNvSpPr>
          <p:nvPr/>
        </p:nvSpPr>
        <p:spPr bwMode="auto">
          <a:xfrm flipV="1">
            <a:off x="4667250" y="4322994"/>
            <a:ext cx="101600"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76" name="Line 476"/>
          <p:cNvSpPr>
            <a:spLocks noChangeShapeType="1"/>
          </p:cNvSpPr>
          <p:nvPr/>
        </p:nvSpPr>
        <p:spPr bwMode="auto">
          <a:xfrm>
            <a:off x="7400930" y="4180117"/>
            <a:ext cx="101600"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77" name="Line 477"/>
          <p:cNvSpPr>
            <a:spLocks noChangeShapeType="1"/>
          </p:cNvSpPr>
          <p:nvPr/>
        </p:nvSpPr>
        <p:spPr bwMode="auto">
          <a:xfrm flipH="1" flipV="1">
            <a:off x="4221175" y="4322989"/>
            <a:ext cx="21907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78" name="Freeform 478"/>
          <p:cNvSpPr>
            <a:spLocks/>
          </p:cNvSpPr>
          <p:nvPr/>
        </p:nvSpPr>
        <p:spPr bwMode="auto">
          <a:xfrm>
            <a:off x="6410337" y="3183184"/>
            <a:ext cx="219075"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79" name="Freeform 479"/>
          <p:cNvSpPr>
            <a:spLocks/>
          </p:cNvSpPr>
          <p:nvPr/>
        </p:nvSpPr>
        <p:spPr bwMode="auto">
          <a:xfrm>
            <a:off x="6524625" y="3183184"/>
            <a:ext cx="215900"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80" name="Freeform 480"/>
          <p:cNvSpPr>
            <a:spLocks/>
          </p:cNvSpPr>
          <p:nvPr/>
        </p:nvSpPr>
        <p:spPr bwMode="auto">
          <a:xfrm>
            <a:off x="5862650" y="3170484"/>
            <a:ext cx="21748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81" name="Freeform 481"/>
          <p:cNvSpPr>
            <a:spLocks/>
          </p:cNvSpPr>
          <p:nvPr/>
        </p:nvSpPr>
        <p:spPr bwMode="auto">
          <a:xfrm>
            <a:off x="5976950" y="3170462"/>
            <a:ext cx="21748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82" name="Line 482"/>
          <p:cNvSpPr>
            <a:spLocks noChangeShapeType="1"/>
          </p:cNvSpPr>
          <p:nvPr/>
        </p:nvSpPr>
        <p:spPr bwMode="auto">
          <a:xfrm flipH="1" flipV="1">
            <a:off x="6524625" y="3183184"/>
            <a:ext cx="215900"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83" name="Line 483"/>
          <p:cNvSpPr>
            <a:spLocks noChangeShapeType="1"/>
          </p:cNvSpPr>
          <p:nvPr/>
        </p:nvSpPr>
        <p:spPr bwMode="auto">
          <a:xfrm flipV="1">
            <a:off x="6410328" y="3183184"/>
            <a:ext cx="114300"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84" name="Line 484"/>
          <p:cNvSpPr>
            <a:spLocks noChangeShapeType="1"/>
          </p:cNvSpPr>
          <p:nvPr/>
        </p:nvSpPr>
        <p:spPr bwMode="auto">
          <a:xfrm flipH="1" flipV="1">
            <a:off x="5976950" y="3170462"/>
            <a:ext cx="21748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85" name="Freeform 485"/>
          <p:cNvSpPr>
            <a:spLocks/>
          </p:cNvSpPr>
          <p:nvPr/>
        </p:nvSpPr>
        <p:spPr bwMode="auto">
          <a:xfrm>
            <a:off x="5534037" y="3481634"/>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86" name="Freeform 486"/>
          <p:cNvSpPr>
            <a:spLocks/>
          </p:cNvSpPr>
          <p:nvPr/>
        </p:nvSpPr>
        <p:spPr bwMode="auto">
          <a:xfrm>
            <a:off x="5646738" y="3434009"/>
            <a:ext cx="215900"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87" name="Freeform 487"/>
          <p:cNvSpPr>
            <a:spLocks/>
          </p:cNvSpPr>
          <p:nvPr/>
        </p:nvSpPr>
        <p:spPr bwMode="auto">
          <a:xfrm>
            <a:off x="6629400" y="3421309"/>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88" name="Freeform 488"/>
          <p:cNvSpPr>
            <a:spLocks/>
          </p:cNvSpPr>
          <p:nvPr/>
        </p:nvSpPr>
        <p:spPr bwMode="auto">
          <a:xfrm>
            <a:off x="6740525" y="3421309"/>
            <a:ext cx="217488"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89" name="Line 489"/>
          <p:cNvSpPr>
            <a:spLocks noChangeShapeType="1"/>
          </p:cNvSpPr>
          <p:nvPr/>
        </p:nvSpPr>
        <p:spPr bwMode="auto">
          <a:xfrm flipV="1">
            <a:off x="5534027" y="3481634"/>
            <a:ext cx="112713"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90" name="Line 490"/>
          <p:cNvSpPr>
            <a:spLocks noChangeShapeType="1"/>
          </p:cNvSpPr>
          <p:nvPr/>
        </p:nvSpPr>
        <p:spPr bwMode="auto">
          <a:xfrm flipH="1" flipV="1">
            <a:off x="6740525" y="3421287"/>
            <a:ext cx="217488"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91" name="Line 491"/>
          <p:cNvSpPr>
            <a:spLocks noChangeShapeType="1"/>
          </p:cNvSpPr>
          <p:nvPr/>
        </p:nvSpPr>
        <p:spPr bwMode="auto">
          <a:xfrm flipV="1">
            <a:off x="6629412" y="3421287"/>
            <a:ext cx="111125"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92" name="Freeform 492"/>
          <p:cNvSpPr>
            <a:spLocks/>
          </p:cNvSpPr>
          <p:nvPr/>
        </p:nvSpPr>
        <p:spPr bwMode="auto">
          <a:xfrm>
            <a:off x="4883150" y="4346802"/>
            <a:ext cx="215900"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93" name="Freeform 493"/>
          <p:cNvSpPr>
            <a:spLocks/>
          </p:cNvSpPr>
          <p:nvPr/>
        </p:nvSpPr>
        <p:spPr bwMode="auto">
          <a:xfrm>
            <a:off x="4984762" y="4346802"/>
            <a:ext cx="227013"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94" name="Freeform 494"/>
          <p:cNvSpPr>
            <a:spLocks/>
          </p:cNvSpPr>
          <p:nvPr/>
        </p:nvSpPr>
        <p:spPr bwMode="auto">
          <a:xfrm>
            <a:off x="5211763" y="3772127"/>
            <a:ext cx="220662"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95" name="Freeform 495"/>
          <p:cNvSpPr>
            <a:spLocks/>
          </p:cNvSpPr>
          <p:nvPr/>
        </p:nvSpPr>
        <p:spPr bwMode="auto">
          <a:xfrm>
            <a:off x="5318125" y="375942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896" name="Line 496"/>
          <p:cNvSpPr>
            <a:spLocks noChangeShapeType="1"/>
          </p:cNvSpPr>
          <p:nvPr/>
        </p:nvSpPr>
        <p:spPr bwMode="auto">
          <a:xfrm flipH="1" flipV="1">
            <a:off x="4984762" y="4346800"/>
            <a:ext cx="227013"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97" name="Line 497"/>
          <p:cNvSpPr>
            <a:spLocks noChangeShapeType="1"/>
          </p:cNvSpPr>
          <p:nvPr/>
        </p:nvSpPr>
        <p:spPr bwMode="auto">
          <a:xfrm flipV="1">
            <a:off x="4883150" y="4346806"/>
            <a:ext cx="1016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98" name="Line 498"/>
          <p:cNvSpPr>
            <a:spLocks noChangeShapeType="1"/>
          </p:cNvSpPr>
          <p:nvPr/>
        </p:nvSpPr>
        <p:spPr bwMode="auto">
          <a:xfrm flipH="1" flipV="1">
            <a:off x="4440238" y="4346800"/>
            <a:ext cx="2270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899" name="Line 499"/>
          <p:cNvSpPr>
            <a:spLocks noChangeShapeType="1"/>
          </p:cNvSpPr>
          <p:nvPr/>
        </p:nvSpPr>
        <p:spPr bwMode="auto">
          <a:xfrm flipV="1">
            <a:off x="7620000" y="4346806"/>
            <a:ext cx="10318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00" name="Freeform 500"/>
          <p:cNvSpPr>
            <a:spLocks/>
          </p:cNvSpPr>
          <p:nvPr/>
        </p:nvSpPr>
        <p:spPr bwMode="auto">
          <a:xfrm>
            <a:off x="6080125" y="3183184"/>
            <a:ext cx="215900"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01" name="Freeform 501"/>
          <p:cNvSpPr>
            <a:spLocks/>
          </p:cNvSpPr>
          <p:nvPr/>
        </p:nvSpPr>
        <p:spPr bwMode="auto">
          <a:xfrm>
            <a:off x="6194425" y="3183184"/>
            <a:ext cx="215900"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02" name="Line 502"/>
          <p:cNvSpPr>
            <a:spLocks noChangeShapeType="1"/>
          </p:cNvSpPr>
          <p:nvPr/>
        </p:nvSpPr>
        <p:spPr bwMode="auto">
          <a:xfrm flipV="1">
            <a:off x="5211763" y="3772127"/>
            <a:ext cx="106362"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03" name="Line 503"/>
          <p:cNvSpPr>
            <a:spLocks noChangeShapeType="1"/>
          </p:cNvSpPr>
          <p:nvPr/>
        </p:nvSpPr>
        <p:spPr bwMode="auto">
          <a:xfrm flipH="1">
            <a:off x="5318125" y="3759425"/>
            <a:ext cx="215900"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04" name="Freeform 504"/>
          <p:cNvSpPr>
            <a:spLocks/>
          </p:cNvSpPr>
          <p:nvPr/>
        </p:nvSpPr>
        <p:spPr bwMode="auto">
          <a:xfrm>
            <a:off x="6845312" y="3651484"/>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05" name="Freeform 505"/>
          <p:cNvSpPr>
            <a:spLocks/>
          </p:cNvSpPr>
          <p:nvPr/>
        </p:nvSpPr>
        <p:spPr bwMode="auto">
          <a:xfrm>
            <a:off x="6958013" y="3651484"/>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06" name="Line 506"/>
          <p:cNvSpPr>
            <a:spLocks noChangeShapeType="1"/>
          </p:cNvSpPr>
          <p:nvPr/>
        </p:nvSpPr>
        <p:spPr bwMode="auto">
          <a:xfrm flipH="1" flipV="1">
            <a:off x="6194425" y="3183184"/>
            <a:ext cx="215900"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07" name="Line 507"/>
          <p:cNvSpPr>
            <a:spLocks noChangeShapeType="1"/>
          </p:cNvSpPr>
          <p:nvPr/>
        </p:nvSpPr>
        <p:spPr bwMode="auto">
          <a:xfrm flipV="1">
            <a:off x="6080125" y="3183162"/>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08" name="Line 508"/>
          <p:cNvSpPr>
            <a:spLocks noChangeShapeType="1"/>
          </p:cNvSpPr>
          <p:nvPr/>
        </p:nvSpPr>
        <p:spPr bwMode="auto">
          <a:xfrm flipH="1" flipV="1">
            <a:off x="6958013" y="3651497"/>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09" name="Line 509"/>
          <p:cNvSpPr>
            <a:spLocks noChangeShapeType="1"/>
          </p:cNvSpPr>
          <p:nvPr/>
        </p:nvSpPr>
        <p:spPr bwMode="auto">
          <a:xfrm flipV="1">
            <a:off x="6845302" y="3651497"/>
            <a:ext cx="112713"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10" name="Freeform 510"/>
          <p:cNvSpPr>
            <a:spLocks/>
          </p:cNvSpPr>
          <p:nvPr/>
        </p:nvSpPr>
        <p:spPr bwMode="auto">
          <a:xfrm>
            <a:off x="5761038" y="3434009"/>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11" name="Freeform 511"/>
          <p:cNvSpPr>
            <a:spLocks/>
          </p:cNvSpPr>
          <p:nvPr/>
        </p:nvSpPr>
        <p:spPr bwMode="auto">
          <a:xfrm>
            <a:off x="5862650" y="3411784"/>
            <a:ext cx="21748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12" name="Freeform 512"/>
          <p:cNvSpPr>
            <a:spLocks/>
          </p:cNvSpPr>
          <p:nvPr/>
        </p:nvSpPr>
        <p:spPr bwMode="auto">
          <a:xfrm>
            <a:off x="7072313" y="3902300"/>
            <a:ext cx="215900"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13" name="Freeform 513"/>
          <p:cNvSpPr>
            <a:spLocks/>
          </p:cNvSpPr>
          <p:nvPr/>
        </p:nvSpPr>
        <p:spPr bwMode="auto">
          <a:xfrm>
            <a:off x="7173925" y="3902300"/>
            <a:ext cx="21748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14" name="Freeform 514"/>
          <p:cNvSpPr>
            <a:spLocks/>
          </p:cNvSpPr>
          <p:nvPr/>
        </p:nvSpPr>
        <p:spPr bwMode="auto">
          <a:xfrm>
            <a:off x="5099062" y="438331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15" name="Freeform 515"/>
          <p:cNvSpPr>
            <a:spLocks/>
          </p:cNvSpPr>
          <p:nvPr/>
        </p:nvSpPr>
        <p:spPr bwMode="auto">
          <a:xfrm>
            <a:off x="5211763" y="3915000"/>
            <a:ext cx="220662"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16" name="Freeform 516"/>
          <p:cNvSpPr>
            <a:spLocks/>
          </p:cNvSpPr>
          <p:nvPr/>
        </p:nvSpPr>
        <p:spPr bwMode="auto">
          <a:xfrm>
            <a:off x="6296025" y="3314925"/>
            <a:ext cx="228600"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17" name="Freeform 517"/>
          <p:cNvSpPr>
            <a:spLocks/>
          </p:cNvSpPr>
          <p:nvPr/>
        </p:nvSpPr>
        <p:spPr bwMode="auto">
          <a:xfrm>
            <a:off x="6410337" y="3314925"/>
            <a:ext cx="219075"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18" name="Line 518"/>
          <p:cNvSpPr>
            <a:spLocks noChangeShapeType="1"/>
          </p:cNvSpPr>
          <p:nvPr/>
        </p:nvSpPr>
        <p:spPr bwMode="auto">
          <a:xfrm flipH="1" flipV="1">
            <a:off x="7173925" y="3902300"/>
            <a:ext cx="217487"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19" name="Line 519"/>
          <p:cNvSpPr>
            <a:spLocks noChangeShapeType="1"/>
          </p:cNvSpPr>
          <p:nvPr/>
        </p:nvSpPr>
        <p:spPr bwMode="auto">
          <a:xfrm flipV="1">
            <a:off x="7072313" y="3902300"/>
            <a:ext cx="101600"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20" name="Line 520"/>
          <p:cNvSpPr>
            <a:spLocks noChangeShapeType="1"/>
          </p:cNvSpPr>
          <p:nvPr/>
        </p:nvSpPr>
        <p:spPr bwMode="auto">
          <a:xfrm flipV="1">
            <a:off x="5099052" y="4383320"/>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21" name="Line 521"/>
          <p:cNvSpPr>
            <a:spLocks noChangeShapeType="1"/>
          </p:cNvSpPr>
          <p:nvPr/>
        </p:nvSpPr>
        <p:spPr bwMode="auto">
          <a:xfrm flipH="1">
            <a:off x="5211763" y="3915000"/>
            <a:ext cx="220662"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22" name="Line 522"/>
          <p:cNvSpPr>
            <a:spLocks noChangeShapeType="1"/>
          </p:cNvSpPr>
          <p:nvPr/>
        </p:nvSpPr>
        <p:spPr bwMode="auto">
          <a:xfrm flipH="1" flipV="1">
            <a:off x="4667250" y="4383314"/>
            <a:ext cx="215900"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23" name="Freeform 523"/>
          <p:cNvSpPr>
            <a:spLocks/>
          </p:cNvSpPr>
          <p:nvPr/>
        </p:nvSpPr>
        <p:spPr bwMode="auto">
          <a:xfrm>
            <a:off x="5432430" y="375942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24" name="Freeform 524"/>
          <p:cNvSpPr>
            <a:spLocks/>
          </p:cNvSpPr>
          <p:nvPr/>
        </p:nvSpPr>
        <p:spPr bwMode="auto">
          <a:xfrm>
            <a:off x="5534037" y="3735612"/>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25" name="Line 525"/>
          <p:cNvSpPr>
            <a:spLocks noChangeShapeType="1"/>
          </p:cNvSpPr>
          <p:nvPr/>
        </p:nvSpPr>
        <p:spPr bwMode="auto">
          <a:xfrm flipH="1" flipV="1">
            <a:off x="6410337" y="3314925"/>
            <a:ext cx="219075"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26" name="Line 526"/>
          <p:cNvSpPr>
            <a:spLocks noChangeShapeType="1"/>
          </p:cNvSpPr>
          <p:nvPr/>
        </p:nvSpPr>
        <p:spPr bwMode="auto">
          <a:xfrm flipV="1">
            <a:off x="6296028" y="3314925"/>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27" name="Line 527"/>
          <p:cNvSpPr>
            <a:spLocks noChangeShapeType="1"/>
          </p:cNvSpPr>
          <p:nvPr/>
        </p:nvSpPr>
        <p:spPr bwMode="auto">
          <a:xfrm flipH="1">
            <a:off x="5534037" y="3735634"/>
            <a:ext cx="227013"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28" name="Line 528"/>
          <p:cNvSpPr>
            <a:spLocks noChangeShapeType="1"/>
          </p:cNvSpPr>
          <p:nvPr/>
        </p:nvSpPr>
        <p:spPr bwMode="auto">
          <a:xfrm flipV="1">
            <a:off x="5432426" y="3759429"/>
            <a:ext cx="101600"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29" name="Freeform 529"/>
          <p:cNvSpPr>
            <a:spLocks/>
          </p:cNvSpPr>
          <p:nvPr/>
        </p:nvSpPr>
        <p:spPr bwMode="auto">
          <a:xfrm>
            <a:off x="7288213" y="4180112"/>
            <a:ext cx="214312"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30" name="Freeform 530"/>
          <p:cNvSpPr>
            <a:spLocks/>
          </p:cNvSpPr>
          <p:nvPr/>
        </p:nvSpPr>
        <p:spPr bwMode="auto">
          <a:xfrm>
            <a:off x="7391400" y="4180112"/>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31" name="Line 531"/>
          <p:cNvSpPr>
            <a:spLocks noChangeShapeType="1"/>
          </p:cNvSpPr>
          <p:nvPr/>
        </p:nvSpPr>
        <p:spPr bwMode="auto">
          <a:xfrm>
            <a:off x="7391412" y="4180112"/>
            <a:ext cx="9525"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32" name="Line 532"/>
          <p:cNvSpPr>
            <a:spLocks noChangeShapeType="1"/>
          </p:cNvSpPr>
          <p:nvPr/>
        </p:nvSpPr>
        <p:spPr bwMode="auto">
          <a:xfrm flipH="1" flipV="1">
            <a:off x="7391400" y="4180121"/>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33" name="Line 533"/>
          <p:cNvSpPr>
            <a:spLocks noChangeShapeType="1"/>
          </p:cNvSpPr>
          <p:nvPr/>
        </p:nvSpPr>
        <p:spPr bwMode="auto">
          <a:xfrm flipH="1">
            <a:off x="7288220" y="4180112"/>
            <a:ext cx="103187"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34" name="Freeform 534"/>
          <p:cNvSpPr>
            <a:spLocks/>
          </p:cNvSpPr>
          <p:nvPr/>
        </p:nvSpPr>
        <p:spPr bwMode="auto">
          <a:xfrm>
            <a:off x="6524625" y="3567337"/>
            <a:ext cx="215900"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35" name="Freeform 535"/>
          <p:cNvSpPr>
            <a:spLocks/>
          </p:cNvSpPr>
          <p:nvPr/>
        </p:nvSpPr>
        <p:spPr bwMode="auto">
          <a:xfrm>
            <a:off x="6629400" y="3567337"/>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36" name="Line 536"/>
          <p:cNvSpPr>
            <a:spLocks noChangeShapeType="1"/>
          </p:cNvSpPr>
          <p:nvPr/>
        </p:nvSpPr>
        <p:spPr bwMode="auto">
          <a:xfrm flipH="1" flipV="1">
            <a:off x="6629400" y="3567359"/>
            <a:ext cx="215900"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37" name="Line 537"/>
          <p:cNvSpPr>
            <a:spLocks noChangeShapeType="1"/>
          </p:cNvSpPr>
          <p:nvPr/>
        </p:nvSpPr>
        <p:spPr bwMode="auto">
          <a:xfrm flipV="1">
            <a:off x="6524627" y="3567337"/>
            <a:ext cx="104775"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38" name="Freeform 538"/>
          <p:cNvSpPr>
            <a:spLocks/>
          </p:cNvSpPr>
          <p:nvPr/>
        </p:nvSpPr>
        <p:spPr bwMode="auto">
          <a:xfrm>
            <a:off x="5976950" y="3411762"/>
            <a:ext cx="21748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39" name="Freeform 539"/>
          <p:cNvSpPr>
            <a:spLocks/>
          </p:cNvSpPr>
          <p:nvPr/>
        </p:nvSpPr>
        <p:spPr bwMode="auto">
          <a:xfrm>
            <a:off x="6080125" y="3411762"/>
            <a:ext cx="215900"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40" name="Line 540"/>
          <p:cNvSpPr>
            <a:spLocks noChangeShapeType="1"/>
          </p:cNvSpPr>
          <p:nvPr/>
        </p:nvSpPr>
        <p:spPr bwMode="auto">
          <a:xfrm flipV="1">
            <a:off x="5976945" y="3411784"/>
            <a:ext cx="103187"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41" name="Line 541"/>
          <p:cNvSpPr>
            <a:spLocks noChangeShapeType="1"/>
          </p:cNvSpPr>
          <p:nvPr/>
        </p:nvSpPr>
        <p:spPr bwMode="auto">
          <a:xfrm flipH="1" flipV="1">
            <a:off x="4883150" y="4407125"/>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42" name="Line 542"/>
          <p:cNvSpPr>
            <a:spLocks noChangeShapeType="1"/>
          </p:cNvSpPr>
          <p:nvPr/>
        </p:nvSpPr>
        <p:spPr bwMode="auto">
          <a:xfrm flipV="1">
            <a:off x="7502537" y="4407127"/>
            <a:ext cx="11747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43" name="Freeform 543"/>
          <p:cNvSpPr>
            <a:spLocks/>
          </p:cNvSpPr>
          <p:nvPr/>
        </p:nvSpPr>
        <p:spPr bwMode="auto">
          <a:xfrm>
            <a:off x="6740525" y="3818164"/>
            <a:ext cx="217488"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44" name="Freeform 544"/>
          <p:cNvSpPr>
            <a:spLocks/>
          </p:cNvSpPr>
          <p:nvPr/>
        </p:nvSpPr>
        <p:spPr bwMode="auto">
          <a:xfrm>
            <a:off x="6845312" y="3818164"/>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45" name="Line 545"/>
          <p:cNvSpPr>
            <a:spLocks noChangeShapeType="1"/>
          </p:cNvSpPr>
          <p:nvPr/>
        </p:nvSpPr>
        <p:spPr bwMode="auto">
          <a:xfrm flipH="1" flipV="1">
            <a:off x="6845312" y="3818162"/>
            <a:ext cx="227013"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46" name="Line 546"/>
          <p:cNvSpPr>
            <a:spLocks noChangeShapeType="1"/>
          </p:cNvSpPr>
          <p:nvPr/>
        </p:nvSpPr>
        <p:spPr bwMode="auto">
          <a:xfrm flipV="1">
            <a:off x="6740527" y="3818164"/>
            <a:ext cx="104775"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47" name="Freeform 547"/>
          <p:cNvSpPr>
            <a:spLocks/>
          </p:cNvSpPr>
          <p:nvPr/>
        </p:nvSpPr>
        <p:spPr bwMode="auto">
          <a:xfrm>
            <a:off x="5646738" y="3735612"/>
            <a:ext cx="215900"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48" name="Freeform 548"/>
          <p:cNvSpPr>
            <a:spLocks/>
          </p:cNvSpPr>
          <p:nvPr/>
        </p:nvSpPr>
        <p:spPr bwMode="auto">
          <a:xfrm>
            <a:off x="5761038" y="3675309"/>
            <a:ext cx="215900"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49" name="Line 549"/>
          <p:cNvSpPr>
            <a:spLocks noChangeShapeType="1"/>
          </p:cNvSpPr>
          <p:nvPr/>
        </p:nvSpPr>
        <p:spPr bwMode="auto">
          <a:xfrm flipH="1">
            <a:off x="5761038" y="3675309"/>
            <a:ext cx="2159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50" name="Freeform 550"/>
          <p:cNvSpPr>
            <a:spLocks/>
          </p:cNvSpPr>
          <p:nvPr/>
        </p:nvSpPr>
        <p:spPr bwMode="auto">
          <a:xfrm>
            <a:off x="6958013" y="4059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51" name="Freeform 551"/>
          <p:cNvSpPr>
            <a:spLocks/>
          </p:cNvSpPr>
          <p:nvPr/>
        </p:nvSpPr>
        <p:spPr bwMode="auto">
          <a:xfrm>
            <a:off x="7072313" y="4059462"/>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52" name="Freeform 552"/>
          <p:cNvSpPr>
            <a:spLocks/>
          </p:cNvSpPr>
          <p:nvPr/>
        </p:nvSpPr>
        <p:spPr bwMode="auto">
          <a:xfrm>
            <a:off x="6194425" y="3518125"/>
            <a:ext cx="215900"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53" name="Freeform 553"/>
          <p:cNvSpPr>
            <a:spLocks/>
          </p:cNvSpPr>
          <p:nvPr/>
        </p:nvSpPr>
        <p:spPr bwMode="auto">
          <a:xfrm>
            <a:off x="6296025" y="3518125"/>
            <a:ext cx="228600"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54" name="Line 554"/>
          <p:cNvSpPr>
            <a:spLocks noChangeShapeType="1"/>
          </p:cNvSpPr>
          <p:nvPr/>
        </p:nvSpPr>
        <p:spPr bwMode="auto">
          <a:xfrm flipH="1" flipV="1">
            <a:off x="7072313" y="4059462"/>
            <a:ext cx="2159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55" name="Line 555"/>
          <p:cNvSpPr>
            <a:spLocks noChangeShapeType="1"/>
          </p:cNvSpPr>
          <p:nvPr/>
        </p:nvSpPr>
        <p:spPr bwMode="auto">
          <a:xfrm flipV="1">
            <a:off x="6958013" y="4059466"/>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56" name="Line 556"/>
          <p:cNvSpPr>
            <a:spLocks noChangeShapeType="1"/>
          </p:cNvSpPr>
          <p:nvPr/>
        </p:nvSpPr>
        <p:spPr bwMode="auto">
          <a:xfrm flipV="1">
            <a:off x="6194426" y="3518147"/>
            <a:ext cx="101600"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57" name="Freeform 557"/>
          <p:cNvSpPr>
            <a:spLocks/>
          </p:cNvSpPr>
          <p:nvPr/>
        </p:nvSpPr>
        <p:spPr bwMode="auto">
          <a:xfrm>
            <a:off x="5318125" y="3915000"/>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58" name="Freeform 558"/>
          <p:cNvSpPr>
            <a:spLocks/>
          </p:cNvSpPr>
          <p:nvPr/>
        </p:nvSpPr>
        <p:spPr bwMode="auto">
          <a:xfrm>
            <a:off x="5432430" y="3915000"/>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59" name="Line 559"/>
          <p:cNvSpPr>
            <a:spLocks noChangeShapeType="1"/>
          </p:cNvSpPr>
          <p:nvPr/>
        </p:nvSpPr>
        <p:spPr bwMode="auto">
          <a:xfrm flipH="1" flipV="1">
            <a:off x="5099062" y="4443644"/>
            <a:ext cx="21907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60" name="Line 560"/>
          <p:cNvSpPr>
            <a:spLocks noChangeShapeType="1"/>
          </p:cNvSpPr>
          <p:nvPr/>
        </p:nvSpPr>
        <p:spPr bwMode="auto">
          <a:xfrm flipV="1">
            <a:off x="5318125" y="3915000"/>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61" name="Line 561"/>
          <p:cNvSpPr>
            <a:spLocks noChangeShapeType="1"/>
          </p:cNvSpPr>
          <p:nvPr/>
        </p:nvSpPr>
        <p:spPr bwMode="auto">
          <a:xfrm flipH="1">
            <a:off x="5432430" y="3915004"/>
            <a:ext cx="21431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62" name="Freeform 562"/>
          <p:cNvSpPr>
            <a:spLocks/>
          </p:cNvSpPr>
          <p:nvPr/>
        </p:nvSpPr>
        <p:spPr bwMode="auto">
          <a:xfrm>
            <a:off x="6410337" y="3772127"/>
            <a:ext cx="219075"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63" name="Freeform 563"/>
          <p:cNvSpPr>
            <a:spLocks/>
          </p:cNvSpPr>
          <p:nvPr/>
        </p:nvSpPr>
        <p:spPr bwMode="auto">
          <a:xfrm>
            <a:off x="6524625" y="3772127"/>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64" name="Freeform 564"/>
          <p:cNvSpPr>
            <a:spLocks/>
          </p:cNvSpPr>
          <p:nvPr/>
        </p:nvSpPr>
        <p:spPr bwMode="auto">
          <a:xfrm>
            <a:off x="7173925" y="4262669"/>
            <a:ext cx="21748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65" name="Freeform 565"/>
          <p:cNvSpPr>
            <a:spLocks/>
          </p:cNvSpPr>
          <p:nvPr/>
        </p:nvSpPr>
        <p:spPr bwMode="auto">
          <a:xfrm>
            <a:off x="7288213" y="4262669"/>
            <a:ext cx="214312"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66" name="Line 566"/>
          <p:cNvSpPr>
            <a:spLocks noChangeShapeType="1"/>
          </p:cNvSpPr>
          <p:nvPr/>
        </p:nvSpPr>
        <p:spPr bwMode="auto">
          <a:xfrm flipV="1">
            <a:off x="6410328" y="3772125"/>
            <a:ext cx="114300"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67" name="Freeform 567"/>
          <p:cNvSpPr>
            <a:spLocks/>
          </p:cNvSpPr>
          <p:nvPr/>
        </p:nvSpPr>
        <p:spPr bwMode="auto">
          <a:xfrm>
            <a:off x="5862650" y="3675290"/>
            <a:ext cx="21748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68" name="Freeform 568"/>
          <p:cNvSpPr>
            <a:spLocks/>
          </p:cNvSpPr>
          <p:nvPr/>
        </p:nvSpPr>
        <p:spPr bwMode="auto">
          <a:xfrm>
            <a:off x="5976950" y="3675290"/>
            <a:ext cx="21748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69" name="Line 569"/>
          <p:cNvSpPr>
            <a:spLocks noChangeShapeType="1"/>
          </p:cNvSpPr>
          <p:nvPr/>
        </p:nvSpPr>
        <p:spPr bwMode="auto">
          <a:xfrm flipH="1" flipV="1">
            <a:off x="7288213" y="4262662"/>
            <a:ext cx="214312"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70" name="Line 570"/>
          <p:cNvSpPr>
            <a:spLocks noChangeShapeType="1"/>
          </p:cNvSpPr>
          <p:nvPr/>
        </p:nvSpPr>
        <p:spPr bwMode="auto">
          <a:xfrm flipH="1">
            <a:off x="7173913" y="4262662"/>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71" name="Line 571"/>
          <p:cNvSpPr>
            <a:spLocks noChangeShapeType="1"/>
          </p:cNvSpPr>
          <p:nvPr/>
        </p:nvSpPr>
        <p:spPr bwMode="auto">
          <a:xfrm flipH="1" flipV="1">
            <a:off x="5976950" y="3675309"/>
            <a:ext cx="217487"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72" name="Line 572"/>
          <p:cNvSpPr>
            <a:spLocks noChangeShapeType="1"/>
          </p:cNvSpPr>
          <p:nvPr/>
        </p:nvSpPr>
        <p:spPr bwMode="auto">
          <a:xfrm flipV="1">
            <a:off x="5862638" y="3675309"/>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73" name="Freeform 573"/>
          <p:cNvSpPr>
            <a:spLocks/>
          </p:cNvSpPr>
          <p:nvPr/>
        </p:nvSpPr>
        <p:spPr bwMode="auto">
          <a:xfrm>
            <a:off x="6629400" y="3999137"/>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74" name="Freeform 574"/>
          <p:cNvSpPr>
            <a:spLocks/>
          </p:cNvSpPr>
          <p:nvPr/>
        </p:nvSpPr>
        <p:spPr bwMode="auto">
          <a:xfrm>
            <a:off x="6740525" y="3999137"/>
            <a:ext cx="217488"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75" name="Line 575"/>
          <p:cNvSpPr>
            <a:spLocks noChangeShapeType="1"/>
          </p:cNvSpPr>
          <p:nvPr/>
        </p:nvSpPr>
        <p:spPr bwMode="auto">
          <a:xfrm flipV="1">
            <a:off x="6629412" y="3999140"/>
            <a:ext cx="111125"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76" name="Freeform 576"/>
          <p:cNvSpPr>
            <a:spLocks/>
          </p:cNvSpPr>
          <p:nvPr/>
        </p:nvSpPr>
        <p:spPr bwMode="auto">
          <a:xfrm>
            <a:off x="5534037" y="3915006"/>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77" name="Freeform 577"/>
          <p:cNvSpPr>
            <a:spLocks/>
          </p:cNvSpPr>
          <p:nvPr/>
        </p:nvSpPr>
        <p:spPr bwMode="auto">
          <a:xfrm>
            <a:off x="5646738" y="3915006"/>
            <a:ext cx="215900"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78" name="Line 578"/>
          <p:cNvSpPr>
            <a:spLocks noChangeShapeType="1"/>
          </p:cNvSpPr>
          <p:nvPr/>
        </p:nvSpPr>
        <p:spPr bwMode="auto">
          <a:xfrm flipH="1" flipV="1">
            <a:off x="5318125" y="4480150"/>
            <a:ext cx="215900"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79" name="Line 579"/>
          <p:cNvSpPr>
            <a:spLocks noChangeShapeType="1"/>
          </p:cNvSpPr>
          <p:nvPr/>
        </p:nvSpPr>
        <p:spPr bwMode="auto">
          <a:xfrm flipV="1">
            <a:off x="7391412" y="4480159"/>
            <a:ext cx="11112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80" name="Line 580"/>
          <p:cNvSpPr>
            <a:spLocks noChangeShapeType="1"/>
          </p:cNvSpPr>
          <p:nvPr/>
        </p:nvSpPr>
        <p:spPr bwMode="auto">
          <a:xfrm flipH="1" flipV="1">
            <a:off x="5646738" y="3915000"/>
            <a:ext cx="215900"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81" name="Freeform 581"/>
          <p:cNvSpPr>
            <a:spLocks/>
          </p:cNvSpPr>
          <p:nvPr/>
        </p:nvSpPr>
        <p:spPr bwMode="auto">
          <a:xfrm>
            <a:off x="6080125" y="3781650"/>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82" name="Freeform 582"/>
          <p:cNvSpPr>
            <a:spLocks/>
          </p:cNvSpPr>
          <p:nvPr/>
        </p:nvSpPr>
        <p:spPr bwMode="auto">
          <a:xfrm>
            <a:off x="6194425" y="3781650"/>
            <a:ext cx="215900"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83" name="Freeform 583"/>
          <p:cNvSpPr>
            <a:spLocks/>
          </p:cNvSpPr>
          <p:nvPr/>
        </p:nvSpPr>
        <p:spPr bwMode="auto">
          <a:xfrm>
            <a:off x="6845312" y="4216627"/>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84" name="Freeform 584"/>
          <p:cNvSpPr>
            <a:spLocks/>
          </p:cNvSpPr>
          <p:nvPr/>
        </p:nvSpPr>
        <p:spPr bwMode="auto">
          <a:xfrm>
            <a:off x="6958013" y="4216627"/>
            <a:ext cx="215900"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85" name="Line 585"/>
          <p:cNvSpPr>
            <a:spLocks noChangeShapeType="1"/>
          </p:cNvSpPr>
          <p:nvPr/>
        </p:nvSpPr>
        <p:spPr bwMode="auto">
          <a:xfrm flipH="1" flipV="1">
            <a:off x="6194425" y="3781654"/>
            <a:ext cx="215900"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86" name="Line 586"/>
          <p:cNvSpPr>
            <a:spLocks noChangeShapeType="1"/>
          </p:cNvSpPr>
          <p:nvPr/>
        </p:nvSpPr>
        <p:spPr bwMode="auto">
          <a:xfrm flipV="1">
            <a:off x="6080125" y="3781650"/>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87" name="Line 587"/>
          <p:cNvSpPr>
            <a:spLocks noChangeShapeType="1"/>
          </p:cNvSpPr>
          <p:nvPr/>
        </p:nvSpPr>
        <p:spPr bwMode="auto">
          <a:xfrm flipV="1">
            <a:off x="6845302" y="4216625"/>
            <a:ext cx="112713"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88" name="Freeform 588"/>
          <p:cNvSpPr>
            <a:spLocks/>
          </p:cNvSpPr>
          <p:nvPr/>
        </p:nvSpPr>
        <p:spPr bwMode="auto">
          <a:xfrm>
            <a:off x="6310318" y="3999147"/>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89" name="Freeform 589"/>
          <p:cNvSpPr>
            <a:spLocks/>
          </p:cNvSpPr>
          <p:nvPr/>
        </p:nvSpPr>
        <p:spPr bwMode="auto">
          <a:xfrm>
            <a:off x="6410337" y="3999147"/>
            <a:ext cx="219075"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90" name="Freeform 590"/>
          <p:cNvSpPr>
            <a:spLocks/>
          </p:cNvSpPr>
          <p:nvPr/>
        </p:nvSpPr>
        <p:spPr bwMode="auto">
          <a:xfrm>
            <a:off x="5761038" y="3951512"/>
            <a:ext cx="215900"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91" name="Freeform 591"/>
          <p:cNvSpPr>
            <a:spLocks/>
          </p:cNvSpPr>
          <p:nvPr/>
        </p:nvSpPr>
        <p:spPr bwMode="auto">
          <a:xfrm>
            <a:off x="5862650" y="3951512"/>
            <a:ext cx="21748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92" name="Line 592"/>
          <p:cNvSpPr>
            <a:spLocks noChangeShapeType="1"/>
          </p:cNvSpPr>
          <p:nvPr/>
        </p:nvSpPr>
        <p:spPr bwMode="auto">
          <a:xfrm flipH="1" flipV="1">
            <a:off x="6410337" y="3999140"/>
            <a:ext cx="219075"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93" name="Line 593"/>
          <p:cNvSpPr>
            <a:spLocks noChangeShapeType="1"/>
          </p:cNvSpPr>
          <p:nvPr/>
        </p:nvSpPr>
        <p:spPr bwMode="auto">
          <a:xfrm flipV="1">
            <a:off x="6310313" y="3999140"/>
            <a:ext cx="100012"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94" name="Line 594"/>
          <p:cNvSpPr>
            <a:spLocks noChangeShapeType="1"/>
          </p:cNvSpPr>
          <p:nvPr/>
        </p:nvSpPr>
        <p:spPr bwMode="auto">
          <a:xfrm flipH="1" flipV="1">
            <a:off x="5534037" y="4503971"/>
            <a:ext cx="22701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95" name="Line 595"/>
          <p:cNvSpPr>
            <a:spLocks noChangeShapeType="1"/>
          </p:cNvSpPr>
          <p:nvPr/>
        </p:nvSpPr>
        <p:spPr bwMode="auto">
          <a:xfrm flipH="1" flipV="1">
            <a:off x="5862650" y="3951512"/>
            <a:ext cx="217487"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96" name="Line 596"/>
          <p:cNvSpPr>
            <a:spLocks noChangeShapeType="1"/>
          </p:cNvSpPr>
          <p:nvPr/>
        </p:nvSpPr>
        <p:spPr bwMode="auto">
          <a:xfrm flipV="1">
            <a:off x="5761038" y="3951514"/>
            <a:ext cx="1016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2997" name="Freeform 597"/>
          <p:cNvSpPr>
            <a:spLocks/>
          </p:cNvSpPr>
          <p:nvPr/>
        </p:nvSpPr>
        <p:spPr bwMode="auto">
          <a:xfrm>
            <a:off x="7072313" y="4370612"/>
            <a:ext cx="215900"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98" name="Freeform 598"/>
          <p:cNvSpPr>
            <a:spLocks/>
          </p:cNvSpPr>
          <p:nvPr/>
        </p:nvSpPr>
        <p:spPr bwMode="auto">
          <a:xfrm>
            <a:off x="7173925" y="4370612"/>
            <a:ext cx="21748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2999" name="Line 599"/>
          <p:cNvSpPr>
            <a:spLocks noChangeShapeType="1"/>
          </p:cNvSpPr>
          <p:nvPr/>
        </p:nvSpPr>
        <p:spPr bwMode="auto">
          <a:xfrm flipH="1">
            <a:off x="7072313" y="4370612"/>
            <a:ext cx="1016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00" name="Freeform 600"/>
          <p:cNvSpPr>
            <a:spLocks/>
          </p:cNvSpPr>
          <p:nvPr/>
        </p:nvSpPr>
        <p:spPr bwMode="auto">
          <a:xfrm>
            <a:off x="6524625" y="4180112"/>
            <a:ext cx="215900"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01" name="Freeform 601"/>
          <p:cNvSpPr>
            <a:spLocks/>
          </p:cNvSpPr>
          <p:nvPr/>
        </p:nvSpPr>
        <p:spPr bwMode="auto">
          <a:xfrm>
            <a:off x="6629400" y="4180112"/>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02" name="Line 602"/>
          <p:cNvSpPr>
            <a:spLocks noChangeShapeType="1"/>
          </p:cNvSpPr>
          <p:nvPr/>
        </p:nvSpPr>
        <p:spPr bwMode="auto">
          <a:xfrm flipH="1" flipV="1">
            <a:off x="6629400" y="4180119"/>
            <a:ext cx="215900"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03" name="Line 603"/>
          <p:cNvSpPr>
            <a:spLocks noChangeShapeType="1"/>
          </p:cNvSpPr>
          <p:nvPr/>
        </p:nvSpPr>
        <p:spPr bwMode="auto">
          <a:xfrm flipV="1">
            <a:off x="6524627" y="4180112"/>
            <a:ext cx="104775"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04" name="Freeform 604"/>
          <p:cNvSpPr>
            <a:spLocks/>
          </p:cNvSpPr>
          <p:nvPr/>
        </p:nvSpPr>
        <p:spPr bwMode="auto">
          <a:xfrm>
            <a:off x="5976950" y="4046762"/>
            <a:ext cx="21748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05" name="Freeform 605"/>
          <p:cNvSpPr>
            <a:spLocks/>
          </p:cNvSpPr>
          <p:nvPr/>
        </p:nvSpPr>
        <p:spPr bwMode="auto">
          <a:xfrm>
            <a:off x="6080125" y="4046762"/>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06" name="Freeform 606"/>
          <p:cNvSpPr>
            <a:spLocks/>
          </p:cNvSpPr>
          <p:nvPr/>
        </p:nvSpPr>
        <p:spPr bwMode="auto">
          <a:xfrm>
            <a:off x="6740525" y="4540475"/>
            <a:ext cx="217488"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07" name="Freeform 607"/>
          <p:cNvSpPr>
            <a:spLocks/>
          </p:cNvSpPr>
          <p:nvPr/>
        </p:nvSpPr>
        <p:spPr bwMode="auto">
          <a:xfrm>
            <a:off x="6845312" y="4540475"/>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08" name="Line 608"/>
          <p:cNvSpPr>
            <a:spLocks noChangeShapeType="1"/>
          </p:cNvSpPr>
          <p:nvPr/>
        </p:nvSpPr>
        <p:spPr bwMode="auto">
          <a:xfrm flipH="1" flipV="1">
            <a:off x="6080125" y="4046762"/>
            <a:ext cx="230188"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09" name="Line 609"/>
          <p:cNvSpPr>
            <a:spLocks noChangeShapeType="1"/>
          </p:cNvSpPr>
          <p:nvPr/>
        </p:nvSpPr>
        <p:spPr bwMode="auto">
          <a:xfrm flipV="1">
            <a:off x="5976945" y="4046762"/>
            <a:ext cx="103187"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10" name="Line 610"/>
          <p:cNvSpPr>
            <a:spLocks noChangeShapeType="1"/>
          </p:cNvSpPr>
          <p:nvPr/>
        </p:nvSpPr>
        <p:spPr bwMode="auto">
          <a:xfrm flipH="1" flipV="1">
            <a:off x="6845312" y="4540479"/>
            <a:ext cx="227013"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11" name="Line 611"/>
          <p:cNvSpPr>
            <a:spLocks noChangeShapeType="1"/>
          </p:cNvSpPr>
          <p:nvPr/>
        </p:nvSpPr>
        <p:spPr bwMode="auto">
          <a:xfrm flipV="1">
            <a:off x="6740527" y="4540485"/>
            <a:ext cx="10477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12" name="Line 612"/>
          <p:cNvSpPr>
            <a:spLocks noChangeShapeType="1"/>
          </p:cNvSpPr>
          <p:nvPr/>
        </p:nvSpPr>
        <p:spPr bwMode="auto">
          <a:xfrm flipH="1" flipV="1">
            <a:off x="5761038" y="4540479"/>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13" name="Line 613"/>
          <p:cNvSpPr>
            <a:spLocks noChangeShapeType="1"/>
          </p:cNvSpPr>
          <p:nvPr/>
        </p:nvSpPr>
        <p:spPr bwMode="auto">
          <a:xfrm flipV="1">
            <a:off x="7288220" y="4540485"/>
            <a:ext cx="10318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14" name="Freeform 614"/>
          <p:cNvSpPr>
            <a:spLocks/>
          </p:cNvSpPr>
          <p:nvPr/>
        </p:nvSpPr>
        <p:spPr bwMode="auto">
          <a:xfrm>
            <a:off x="6194425" y="4180114"/>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15" name="Freeform 615"/>
          <p:cNvSpPr>
            <a:spLocks/>
          </p:cNvSpPr>
          <p:nvPr/>
        </p:nvSpPr>
        <p:spPr bwMode="auto">
          <a:xfrm>
            <a:off x="6310318" y="4180114"/>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16" name="Line 616"/>
          <p:cNvSpPr>
            <a:spLocks noChangeShapeType="1"/>
          </p:cNvSpPr>
          <p:nvPr/>
        </p:nvSpPr>
        <p:spPr bwMode="auto">
          <a:xfrm flipH="1" flipV="1">
            <a:off x="6310318" y="4180112"/>
            <a:ext cx="214312"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17" name="Line 617"/>
          <p:cNvSpPr>
            <a:spLocks noChangeShapeType="1"/>
          </p:cNvSpPr>
          <p:nvPr/>
        </p:nvSpPr>
        <p:spPr bwMode="auto">
          <a:xfrm flipV="1">
            <a:off x="6194425" y="4180112"/>
            <a:ext cx="115888"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18" name="Freeform 618"/>
          <p:cNvSpPr>
            <a:spLocks/>
          </p:cNvSpPr>
          <p:nvPr/>
        </p:nvSpPr>
        <p:spPr bwMode="auto">
          <a:xfrm>
            <a:off x="6958013" y="4573834"/>
            <a:ext cx="215900"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19" name="Freeform 619"/>
          <p:cNvSpPr>
            <a:spLocks/>
          </p:cNvSpPr>
          <p:nvPr/>
        </p:nvSpPr>
        <p:spPr bwMode="auto">
          <a:xfrm>
            <a:off x="7072313"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20" name="Freeform 620"/>
          <p:cNvSpPr>
            <a:spLocks/>
          </p:cNvSpPr>
          <p:nvPr/>
        </p:nvSpPr>
        <p:spPr bwMode="auto">
          <a:xfrm>
            <a:off x="6410337" y="4573834"/>
            <a:ext cx="219075"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21" name="Freeform 621"/>
          <p:cNvSpPr>
            <a:spLocks/>
          </p:cNvSpPr>
          <p:nvPr/>
        </p:nvSpPr>
        <p:spPr bwMode="auto">
          <a:xfrm>
            <a:off x="6524625"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22" name="Line 622"/>
          <p:cNvSpPr>
            <a:spLocks noChangeShapeType="1"/>
          </p:cNvSpPr>
          <p:nvPr/>
        </p:nvSpPr>
        <p:spPr bwMode="auto">
          <a:xfrm flipH="1" flipV="1">
            <a:off x="7072313" y="4573812"/>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23" name="Line 623"/>
          <p:cNvSpPr>
            <a:spLocks noChangeShapeType="1"/>
          </p:cNvSpPr>
          <p:nvPr/>
        </p:nvSpPr>
        <p:spPr bwMode="auto">
          <a:xfrm flipH="1">
            <a:off x="6958013" y="457383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24" name="Line 624"/>
          <p:cNvSpPr>
            <a:spLocks noChangeShapeType="1"/>
          </p:cNvSpPr>
          <p:nvPr/>
        </p:nvSpPr>
        <p:spPr bwMode="auto">
          <a:xfrm flipH="1" flipV="1">
            <a:off x="6524625" y="4573812"/>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25" name="Line 625"/>
          <p:cNvSpPr>
            <a:spLocks noChangeShapeType="1"/>
          </p:cNvSpPr>
          <p:nvPr/>
        </p:nvSpPr>
        <p:spPr bwMode="auto">
          <a:xfrm flipH="1" flipV="1">
            <a:off x="5976950" y="4573812"/>
            <a:ext cx="21748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26" name="Line 626"/>
          <p:cNvSpPr>
            <a:spLocks noChangeShapeType="1"/>
          </p:cNvSpPr>
          <p:nvPr/>
        </p:nvSpPr>
        <p:spPr bwMode="auto">
          <a:xfrm flipV="1">
            <a:off x="6410328" y="457383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27" name="Freeform 627"/>
          <p:cNvSpPr>
            <a:spLocks/>
          </p:cNvSpPr>
          <p:nvPr/>
        </p:nvSpPr>
        <p:spPr bwMode="auto">
          <a:xfrm>
            <a:off x="6629400" y="4600800"/>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28" name="Freeform 628"/>
          <p:cNvSpPr>
            <a:spLocks/>
          </p:cNvSpPr>
          <p:nvPr/>
        </p:nvSpPr>
        <p:spPr bwMode="auto">
          <a:xfrm>
            <a:off x="6740525" y="4600800"/>
            <a:ext cx="217488"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029" name="Line 629"/>
          <p:cNvSpPr>
            <a:spLocks noChangeShapeType="1"/>
          </p:cNvSpPr>
          <p:nvPr/>
        </p:nvSpPr>
        <p:spPr bwMode="auto">
          <a:xfrm flipH="1" flipV="1">
            <a:off x="6740525" y="4600822"/>
            <a:ext cx="217488"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0" name="Line 630"/>
          <p:cNvSpPr>
            <a:spLocks noChangeShapeType="1"/>
          </p:cNvSpPr>
          <p:nvPr/>
        </p:nvSpPr>
        <p:spPr bwMode="auto">
          <a:xfrm flipV="1">
            <a:off x="7173913" y="460082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1" name="Line 631"/>
          <p:cNvSpPr>
            <a:spLocks noChangeShapeType="1"/>
          </p:cNvSpPr>
          <p:nvPr/>
        </p:nvSpPr>
        <p:spPr bwMode="auto">
          <a:xfrm flipV="1">
            <a:off x="6629412" y="4600822"/>
            <a:ext cx="11112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2" name="Line 632"/>
          <p:cNvSpPr>
            <a:spLocks noChangeShapeType="1"/>
          </p:cNvSpPr>
          <p:nvPr/>
        </p:nvSpPr>
        <p:spPr bwMode="auto">
          <a:xfrm flipH="1" flipV="1">
            <a:off x="6194425" y="4600822"/>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3" name="Line 633"/>
          <p:cNvSpPr>
            <a:spLocks noChangeShapeType="1"/>
          </p:cNvSpPr>
          <p:nvPr/>
        </p:nvSpPr>
        <p:spPr bwMode="auto">
          <a:xfrm flipH="1" flipV="1">
            <a:off x="6958013" y="4634137"/>
            <a:ext cx="215900"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4" name="Line 634"/>
          <p:cNvSpPr>
            <a:spLocks noChangeShapeType="1"/>
          </p:cNvSpPr>
          <p:nvPr/>
        </p:nvSpPr>
        <p:spPr bwMode="auto">
          <a:xfrm flipH="1">
            <a:off x="6845302" y="4634159"/>
            <a:ext cx="11271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5" name="Line 635"/>
          <p:cNvSpPr>
            <a:spLocks noChangeShapeType="1"/>
          </p:cNvSpPr>
          <p:nvPr/>
        </p:nvSpPr>
        <p:spPr bwMode="auto">
          <a:xfrm flipH="1" flipV="1">
            <a:off x="6410337" y="4634137"/>
            <a:ext cx="219075"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6" name="Line 636"/>
          <p:cNvSpPr>
            <a:spLocks noChangeShapeType="1"/>
          </p:cNvSpPr>
          <p:nvPr/>
        </p:nvSpPr>
        <p:spPr bwMode="auto">
          <a:xfrm flipH="1" flipV="1">
            <a:off x="6629400" y="4661147"/>
            <a:ext cx="215900"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7" name="Line 637"/>
          <p:cNvSpPr>
            <a:spLocks noChangeShapeType="1"/>
          </p:cNvSpPr>
          <p:nvPr/>
        </p:nvSpPr>
        <p:spPr bwMode="auto">
          <a:xfrm>
            <a:off x="5918200" y="2119537"/>
            <a:ext cx="560388"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8" name="Line 638"/>
          <p:cNvSpPr>
            <a:spLocks noChangeShapeType="1"/>
          </p:cNvSpPr>
          <p:nvPr/>
        </p:nvSpPr>
        <p:spPr bwMode="auto">
          <a:xfrm flipV="1">
            <a:off x="6148390" y="2417987"/>
            <a:ext cx="319087" cy="2540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39" name="Line 639"/>
          <p:cNvSpPr>
            <a:spLocks noChangeShapeType="1"/>
          </p:cNvSpPr>
          <p:nvPr/>
        </p:nvSpPr>
        <p:spPr bwMode="auto">
          <a:xfrm>
            <a:off x="6435737" y="2417992"/>
            <a:ext cx="98425"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40" name="Line 640"/>
          <p:cNvSpPr>
            <a:spLocks noChangeShapeType="1"/>
          </p:cNvSpPr>
          <p:nvPr/>
        </p:nvSpPr>
        <p:spPr bwMode="auto">
          <a:xfrm flipV="1">
            <a:off x="5568962" y="1540100"/>
            <a:ext cx="174625"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41" name="Line 641"/>
          <p:cNvSpPr>
            <a:spLocks noChangeShapeType="1"/>
          </p:cNvSpPr>
          <p:nvPr/>
        </p:nvSpPr>
        <p:spPr bwMode="auto">
          <a:xfrm flipV="1">
            <a:off x="5513400" y="2114775"/>
            <a:ext cx="414337"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42" name="Line 642"/>
          <p:cNvSpPr>
            <a:spLocks noChangeShapeType="1"/>
          </p:cNvSpPr>
          <p:nvPr/>
        </p:nvSpPr>
        <p:spPr bwMode="auto">
          <a:xfrm flipH="1" flipV="1">
            <a:off x="5697538" y="2171925"/>
            <a:ext cx="444500" cy="2794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43" name="Line 643"/>
          <p:cNvSpPr>
            <a:spLocks noChangeShapeType="1"/>
          </p:cNvSpPr>
          <p:nvPr/>
        </p:nvSpPr>
        <p:spPr bwMode="auto">
          <a:xfrm flipH="1" flipV="1">
            <a:off x="5608638" y="1587725"/>
            <a:ext cx="95250" cy="5842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44" name="Line 644"/>
          <p:cNvSpPr>
            <a:spLocks noChangeShapeType="1"/>
          </p:cNvSpPr>
          <p:nvPr/>
        </p:nvSpPr>
        <p:spPr bwMode="auto">
          <a:xfrm flipH="1" flipV="1">
            <a:off x="5537200" y="1244825"/>
            <a:ext cx="71438" cy="336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45" name="Line 645"/>
          <p:cNvSpPr>
            <a:spLocks noChangeShapeType="1"/>
          </p:cNvSpPr>
          <p:nvPr/>
        </p:nvSpPr>
        <p:spPr bwMode="auto">
          <a:xfrm flipV="1">
            <a:off x="5480052" y="1465487"/>
            <a:ext cx="38100" cy="635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46" name="Rectangle 646"/>
          <p:cNvSpPr>
            <a:spLocks noGrp="1" noChangeArrowheads="1"/>
          </p:cNvSpPr>
          <p:nvPr>
            <p:ph type="title"/>
          </p:nvPr>
        </p:nvSpPr>
        <p:spPr>
          <a:xfrm>
            <a:off x="525463" y="9324"/>
            <a:ext cx="6489700" cy="413558"/>
          </a:xfrm>
        </p:spPr>
        <p:txBody>
          <a:bodyPr/>
          <a:lstStyle/>
          <a:p>
            <a:r>
              <a:rPr lang="en-US" sz="2800" dirty="0"/>
              <a:t>All Systems are Subject to Noise?</a:t>
            </a:r>
          </a:p>
        </p:txBody>
      </p:sp>
      <p:sp>
        <p:nvSpPr>
          <p:cNvPr id="103047" name="Rectangle 647"/>
          <p:cNvSpPr>
            <a:spLocks noChangeArrowheads="1"/>
          </p:cNvSpPr>
          <p:nvPr/>
        </p:nvSpPr>
        <p:spPr bwMode="auto">
          <a:xfrm>
            <a:off x="8239125" y="4305526"/>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3048" name="Freeform 648"/>
          <p:cNvSpPr>
            <a:spLocks/>
          </p:cNvSpPr>
          <p:nvPr/>
        </p:nvSpPr>
        <p:spPr bwMode="auto">
          <a:xfrm>
            <a:off x="3629031" y="2362425"/>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824405" y="3762600"/>
            <a:ext cx="1651488"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grpSp>
        <p:nvGrpSpPr>
          <p:cNvPr id="103052" name="Group 650"/>
          <p:cNvGrpSpPr>
            <a:grpSpLocks/>
          </p:cNvGrpSpPr>
          <p:nvPr/>
        </p:nvGrpSpPr>
        <p:grpSpPr bwMode="auto">
          <a:xfrm>
            <a:off x="4451359" y="1257525"/>
            <a:ext cx="1095375" cy="3109912"/>
            <a:chOff x="201" y="546"/>
            <a:chExt cx="689" cy="1959"/>
          </a:xfrm>
        </p:grpSpPr>
        <p:sp>
          <p:nvSpPr>
            <p:cNvPr id="103080"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81"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82"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83"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84"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85"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86"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87"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88"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103053" name="Oval 660"/>
          <p:cNvSpPr>
            <a:spLocks noChangeArrowheads="1"/>
          </p:cNvSpPr>
          <p:nvPr/>
        </p:nvSpPr>
        <p:spPr bwMode="auto">
          <a:xfrm>
            <a:off x="4383100" y="4269022"/>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054" name="Line 661"/>
          <p:cNvSpPr>
            <a:spLocks noChangeShapeType="1"/>
          </p:cNvSpPr>
          <p:nvPr/>
        </p:nvSpPr>
        <p:spPr bwMode="auto">
          <a:xfrm>
            <a:off x="7407277" y="4194400"/>
            <a:ext cx="220663" cy="23812"/>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grpSp>
        <p:nvGrpSpPr>
          <p:cNvPr id="103055" name="Group 662"/>
          <p:cNvGrpSpPr>
            <a:grpSpLocks/>
          </p:cNvGrpSpPr>
          <p:nvPr/>
        </p:nvGrpSpPr>
        <p:grpSpPr bwMode="auto">
          <a:xfrm>
            <a:off x="5548313" y="1257525"/>
            <a:ext cx="1828800" cy="2546350"/>
            <a:chOff x="893" y="551"/>
            <a:chExt cx="1152" cy="1604"/>
          </a:xfrm>
        </p:grpSpPr>
        <p:sp>
          <p:nvSpPr>
            <p:cNvPr id="103071"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72"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73"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74"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75"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76"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77"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78"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079"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103056" name="Oval 672"/>
          <p:cNvSpPr>
            <a:spLocks noChangeArrowheads="1"/>
          </p:cNvSpPr>
          <p:nvPr/>
        </p:nvSpPr>
        <p:spPr bwMode="auto">
          <a:xfrm>
            <a:off x="7612075" y="4118203"/>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grpSp>
        <p:nvGrpSpPr>
          <p:cNvPr id="4" name="Group 673"/>
          <p:cNvGrpSpPr>
            <a:grpSpLocks/>
          </p:cNvGrpSpPr>
          <p:nvPr/>
        </p:nvGrpSpPr>
        <p:grpSpPr bwMode="auto">
          <a:xfrm>
            <a:off x="3505212" y="4476999"/>
            <a:ext cx="1870075" cy="815975"/>
            <a:chOff x="1291" y="3113"/>
            <a:chExt cx="1178" cy="514"/>
          </a:xfrm>
        </p:grpSpPr>
        <p:sp>
          <p:nvSpPr>
            <p:cNvPr id="103069" name="Text Box 674"/>
            <p:cNvSpPr txBox="1">
              <a:spLocks noChangeArrowheads="1"/>
            </p:cNvSpPr>
            <p:nvPr/>
          </p:nvSpPr>
          <p:spPr bwMode="auto">
            <a:xfrm>
              <a:off x="1291" y="3220"/>
              <a:ext cx="1178"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1</a:t>
              </a:r>
              <a:r>
                <a:rPr lang="en-GB" sz="1800" dirty="0"/>
                <a:t> due to noise </a:t>
              </a:r>
            </a:p>
          </p:txBody>
        </p:sp>
        <p:sp>
          <p:nvSpPr>
            <p:cNvPr id="103070" name="Line 675"/>
            <p:cNvSpPr>
              <a:spLocks noChangeShapeType="1"/>
            </p:cNvSpPr>
            <p:nvPr/>
          </p:nvSpPr>
          <p:spPr bwMode="auto">
            <a:xfrm>
              <a:off x="1621" y="3113"/>
              <a:ext cx="411" cy="84"/>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5" name="Group 676"/>
          <p:cNvGrpSpPr>
            <a:grpSpLocks/>
          </p:cNvGrpSpPr>
          <p:nvPr/>
        </p:nvGrpSpPr>
        <p:grpSpPr bwMode="auto">
          <a:xfrm>
            <a:off x="7727957" y="4157890"/>
            <a:ext cx="1979315" cy="706438"/>
            <a:chOff x="3951" y="2912"/>
            <a:chExt cx="1246" cy="445"/>
          </a:xfrm>
        </p:grpSpPr>
        <p:sp>
          <p:nvSpPr>
            <p:cNvPr id="103067" name="Text Box 677"/>
            <p:cNvSpPr txBox="1">
              <a:spLocks noChangeArrowheads="1"/>
            </p:cNvSpPr>
            <p:nvPr/>
          </p:nvSpPr>
          <p:spPr bwMode="auto">
            <a:xfrm>
              <a:off x="4019" y="2950"/>
              <a:ext cx="1178"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2</a:t>
              </a:r>
              <a:r>
                <a:rPr lang="en-GB" sz="1800" dirty="0"/>
                <a:t> due to noise </a:t>
              </a:r>
            </a:p>
          </p:txBody>
        </p:sp>
        <p:sp>
          <p:nvSpPr>
            <p:cNvPr id="103068" name="Line 678"/>
            <p:cNvSpPr>
              <a:spLocks noChangeShapeType="1"/>
            </p:cNvSpPr>
            <p:nvPr/>
          </p:nvSpPr>
          <p:spPr bwMode="auto">
            <a:xfrm flipV="1">
              <a:off x="3951" y="2912"/>
              <a:ext cx="271" cy="189"/>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grpSp>
      <p:sp>
        <p:nvSpPr>
          <p:cNvPr id="103059" name="Line 680"/>
          <p:cNvSpPr>
            <a:spLocks noChangeShapeType="1"/>
          </p:cNvSpPr>
          <p:nvPr/>
        </p:nvSpPr>
        <p:spPr bwMode="gray">
          <a:xfrm flipV="1">
            <a:off x="4354513" y="1179737"/>
            <a:ext cx="0" cy="2476500"/>
          </a:xfrm>
          <a:prstGeom prst="line">
            <a:avLst/>
          </a:prstGeom>
          <a:noFill/>
          <a:ln w="57150">
            <a:solidFill>
              <a:srgbClr val="FF0000"/>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060" name="Text Box 681"/>
          <p:cNvSpPr txBox="1">
            <a:spLocks noChangeArrowheads="1"/>
          </p:cNvSpPr>
          <p:nvPr/>
        </p:nvSpPr>
        <p:spPr bwMode="gray">
          <a:xfrm rot="-5400000">
            <a:off x="2756706" y="2243950"/>
            <a:ext cx="2733675"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4556127" y="1268640"/>
            <a:ext cx="1614488" cy="2435225"/>
            <a:chOff x="3259" y="1044"/>
            <a:chExt cx="1017" cy="1534"/>
          </a:xfrm>
        </p:grpSpPr>
        <p:sp>
          <p:nvSpPr>
            <p:cNvPr id="103063"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064"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065" name="Freeform 685"/>
            <p:cNvSpPr>
              <a:spLocks/>
            </p:cNvSpPr>
            <p:nvPr/>
          </p:nvSpPr>
          <p:spPr bwMode="auto">
            <a:xfrm>
              <a:off x="3419" y="1571"/>
              <a:ext cx="774" cy="690"/>
            </a:xfrm>
            <a:custGeom>
              <a:avLst/>
              <a:gdLst>
                <a:gd name="T0" fmla="*/ 210 w 774"/>
                <a:gd name="T1" fmla="*/ 15 h 690"/>
                <a:gd name="T2" fmla="*/ 0 w 774"/>
                <a:gd name="T3" fmla="*/ 690 h 690"/>
                <a:gd name="T4" fmla="*/ 204 w 774"/>
                <a:gd name="T5" fmla="*/ 501 h 690"/>
                <a:gd name="T6" fmla="*/ 366 w 774"/>
                <a:gd name="T7" fmla="*/ 507 h 690"/>
                <a:gd name="T8" fmla="*/ 396 w 774"/>
                <a:gd name="T9" fmla="*/ 516 h 690"/>
                <a:gd name="T10" fmla="*/ 504 w 774"/>
                <a:gd name="T11" fmla="*/ 138 h 690"/>
                <a:gd name="T12" fmla="*/ 774 w 774"/>
                <a:gd name="T13" fmla="*/ 63 h 690"/>
                <a:gd name="T14" fmla="*/ 702 w 774"/>
                <a:gd name="T15" fmla="*/ 0 h 690"/>
                <a:gd name="T16" fmla="*/ 441 w 774"/>
                <a:gd name="T17" fmla="*/ 72 h 690"/>
                <a:gd name="T18" fmla="*/ 210 w 774"/>
                <a:gd name="T19" fmla="*/ 15 h 6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74"/>
                <a:gd name="T31" fmla="*/ 0 h 690"/>
                <a:gd name="T32" fmla="*/ 774 w 774"/>
                <a:gd name="T33" fmla="*/ 690 h 6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74" h="690">
                  <a:moveTo>
                    <a:pt x="210" y="15"/>
                  </a:moveTo>
                  <a:lnTo>
                    <a:pt x="0" y="690"/>
                  </a:lnTo>
                  <a:lnTo>
                    <a:pt x="204" y="501"/>
                  </a:lnTo>
                  <a:lnTo>
                    <a:pt x="366" y="507"/>
                  </a:lnTo>
                  <a:lnTo>
                    <a:pt x="396" y="516"/>
                  </a:lnTo>
                  <a:lnTo>
                    <a:pt x="504" y="138"/>
                  </a:lnTo>
                  <a:lnTo>
                    <a:pt x="774" y="63"/>
                  </a:lnTo>
                  <a:lnTo>
                    <a:pt x="702" y="0"/>
                  </a:lnTo>
                  <a:lnTo>
                    <a:pt x="441" y="72"/>
                  </a:lnTo>
                  <a:lnTo>
                    <a:pt x="210" y="15"/>
                  </a:lnTo>
                  <a:close/>
                </a:path>
              </a:pathLst>
            </a:custGeom>
            <a:solidFill>
              <a:srgbClr val="FF0000">
                <a:alpha val="47058"/>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066" name="Freeform 686"/>
            <p:cNvSpPr>
              <a:spLocks/>
            </p:cNvSpPr>
            <p:nvPr/>
          </p:nvSpPr>
          <p:spPr bwMode="auto">
            <a:xfrm>
              <a:off x="3259" y="1612"/>
              <a:ext cx="1017" cy="966"/>
            </a:xfrm>
            <a:custGeom>
              <a:avLst/>
              <a:gdLst>
                <a:gd name="T0" fmla="*/ 153 w 1017"/>
                <a:gd name="T1" fmla="*/ 648 h 966"/>
                <a:gd name="T2" fmla="*/ 0 w 1017"/>
                <a:gd name="T3" fmla="*/ 966 h 966"/>
                <a:gd name="T4" fmla="*/ 198 w 1017"/>
                <a:gd name="T5" fmla="*/ 693 h 966"/>
                <a:gd name="T6" fmla="*/ 342 w 1017"/>
                <a:gd name="T7" fmla="*/ 561 h 966"/>
                <a:gd name="T8" fmla="*/ 465 w 1017"/>
                <a:gd name="T9" fmla="*/ 537 h 966"/>
                <a:gd name="T10" fmla="*/ 615 w 1017"/>
                <a:gd name="T11" fmla="*/ 588 h 966"/>
                <a:gd name="T12" fmla="*/ 738 w 1017"/>
                <a:gd name="T13" fmla="*/ 141 h 966"/>
                <a:gd name="T14" fmla="*/ 1017 w 1017"/>
                <a:gd name="T15" fmla="*/ 54 h 966"/>
                <a:gd name="T16" fmla="*/ 924 w 1017"/>
                <a:gd name="T17" fmla="*/ 0 h 966"/>
                <a:gd name="T18" fmla="*/ 657 w 1017"/>
                <a:gd name="T19" fmla="*/ 90 h 966"/>
                <a:gd name="T20" fmla="*/ 558 w 1017"/>
                <a:gd name="T21" fmla="*/ 471 h 966"/>
                <a:gd name="T22" fmla="*/ 369 w 1017"/>
                <a:gd name="T23" fmla="*/ 456 h 966"/>
                <a:gd name="T24" fmla="*/ 153 w 1017"/>
                <a:gd name="T25" fmla="*/ 648 h 9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7"/>
                <a:gd name="T40" fmla="*/ 0 h 966"/>
                <a:gd name="T41" fmla="*/ 1017 w 1017"/>
                <a:gd name="T42" fmla="*/ 966 h 96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7" h="966">
                  <a:moveTo>
                    <a:pt x="153" y="648"/>
                  </a:moveTo>
                  <a:lnTo>
                    <a:pt x="0" y="966"/>
                  </a:lnTo>
                  <a:lnTo>
                    <a:pt x="198" y="693"/>
                  </a:lnTo>
                  <a:lnTo>
                    <a:pt x="342" y="561"/>
                  </a:lnTo>
                  <a:lnTo>
                    <a:pt x="465" y="537"/>
                  </a:lnTo>
                  <a:lnTo>
                    <a:pt x="615" y="588"/>
                  </a:lnTo>
                  <a:lnTo>
                    <a:pt x="738" y="141"/>
                  </a:lnTo>
                  <a:lnTo>
                    <a:pt x="1017" y="54"/>
                  </a:lnTo>
                  <a:lnTo>
                    <a:pt x="924" y="0"/>
                  </a:lnTo>
                  <a:lnTo>
                    <a:pt x="657" y="90"/>
                  </a:lnTo>
                  <a:lnTo>
                    <a:pt x="558" y="471"/>
                  </a:lnTo>
                  <a:lnTo>
                    <a:pt x="369" y="456"/>
                  </a:lnTo>
                  <a:lnTo>
                    <a:pt x="153" y="648"/>
                  </a:lnTo>
                  <a:close/>
                </a:path>
              </a:pathLst>
            </a:custGeom>
            <a:solidFill>
              <a:srgbClr val="FF0000">
                <a:alpha val="38039"/>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2083594" y="5292973"/>
            <a:ext cx="7993062" cy="892542"/>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lIns="91429" tIns="45715" rIns="91429" bIns="45715">
            <a:spAutoFit/>
          </a:bodyPr>
          <a:lstStyle/>
          <a:p>
            <a:pPr algn="ctr">
              <a:defRPr/>
            </a:pPr>
            <a:r>
              <a:rPr lang="en-GB" sz="1600" b="1" dirty="0">
                <a:solidFill>
                  <a:schemeClr val="dk1"/>
                </a:solidFill>
                <a:latin typeface="+mn-lt"/>
                <a:ea typeface="+mn-ea"/>
              </a:rPr>
              <a:t>This design is sensitive to variation and its performance will frequently fall short of the customers expectation</a:t>
            </a:r>
            <a:endParaRPr lang="en-GB" sz="1200" b="1" dirty="0">
              <a:solidFill>
                <a:schemeClr val="dk1"/>
              </a:solidFill>
              <a:latin typeface="+mn-lt"/>
              <a:ea typeface="+mn-ea"/>
            </a:endParaRPr>
          </a:p>
          <a:p>
            <a:pPr algn="ctr">
              <a:defRPr/>
            </a:pPr>
            <a:r>
              <a:rPr lang="en-GB" sz="2000" b="1" dirty="0">
                <a:solidFill>
                  <a:schemeClr val="dk1"/>
                </a:solidFill>
                <a:latin typeface="+mn-lt"/>
                <a:ea typeface="+mn-ea"/>
              </a:rPr>
              <a:t>What can be done to reduce the variation in performance?</a:t>
            </a:r>
            <a:endParaRPr lang="en-US" sz="2000" b="1" dirty="0">
              <a:solidFill>
                <a:schemeClr val="dk1"/>
              </a:solidFill>
              <a:latin typeface="+mn-lt"/>
              <a:ea typeface="+mn-ea"/>
            </a:endParaRPr>
          </a:p>
        </p:txBody>
      </p:sp>
      <p:sp>
        <p:nvSpPr>
          <p:cNvPr id="687" name="AutoShape 649"/>
          <p:cNvSpPr>
            <a:spLocks noChangeArrowheads="1"/>
          </p:cNvSpPr>
          <p:nvPr/>
        </p:nvSpPr>
        <p:spPr bwMode="gray">
          <a:xfrm>
            <a:off x="6890565" y="1619744"/>
            <a:ext cx="4235548" cy="1183721"/>
          </a:xfrm>
          <a:prstGeom prst="wedgeRoundRectCallout">
            <a:avLst>
              <a:gd name="adj1" fmla="val -27640"/>
              <a:gd name="adj2" fmla="val 15979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91429" tIns="45715" rIns="91429" bIns="45715"/>
          <a:lstStyle/>
          <a:p>
            <a:pPr algn="ctr">
              <a:defRPr/>
            </a:pPr>
            <a:r>
              <a:rPr lang="en-GB" sz="1600" dirty="0">
                <a:solidFill>
                  <a:schemeClr val="tx1"/>
                </a:solidFill>
              </a:rPr>
              <a:t>In practice, the design target value will not be met for many reasons it will be subject to variation – we call this variation NOISE</a:t>
            </a:r>
          </a:p>
        </p:txBody>
      </p:sp>
    </p:spTree>
    <p:extLst>
      <p:ext uri="{BB962C8B-B14F-4D97-AF65-F5344CB8AC3E}">
        <p14:creationId xmlns:p14="http://schemas.microsoft.com/office/powerpoint/2010/main" val="4058710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Line 2"/>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06" name="Line 3"/>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07" name="Line 4"/>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08" name="Line 5"/>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09" name="Line 6"/>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10" name="Line 7"/>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11" name="Freeform 8"/>
          <p:cNvSpPr>
            <a:spLocks/>
          </p:cNvSpPr>
          <p:nvPr/>
        </p:nvSpPr>
        <p:spPr bwMode="auto">
          <a:xfrm>
            <a:off x="5462733" y="3481837"/>
            <a:ext cx="213946"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12" name="Freeform 9"/>
          <p:cNvSpPr>
            <a:spLocks/>
          </p:cNvSpPr>
          <p:nvPr/>
        </p:nvSpPr>
        <p:spPr bwMode="auto">
          <a:xfrm>
            <a:off x="5563846" y="3481837"/>
            <a:ext cx="227135"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13" name="Line 10"/>
          <p:cNvSpPr>
            <a:spLocks noChangeShapeType="1"/>
          </p:cNvSpPr>
          <p:nvPr/>
        </p:nvSpPr>
        <p:spPr bwMode="auto">
          <a:xfrm>
            <a:off x="5563846" y="3481844"/>
            <a:ext cx="227135" cy="22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14" name="Line 11"/>
          <p:cNvSpPr>
            <a:spLocks noChangeShapeType="1"/>
          </p:cNvSpPr>
          <p:nvPr/>
        </p:nvSpPr>
        <p:spPr bwMode="auto">
          <a:xfrm flipV="1">
            <a:off x="5462735" y="3481837"/>
            <a:ext cx="101111" cy="587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15" name="Freeform 12"/>
          <p:cNvSpPr>
            <a:spLocks/>
          </p:cNvSpPr>
          <p:nvPr/>
        </p:nvSpPr>
        <p:spPr bwMode="auto">
          <a:xfrm>
            <a:off x="5676677" y="3504062"/>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16" name="Freeform 13"/>
          <p:cNvSpPr>
            <a:spLocks/>
          </p:cNvSpPr>
          <p:nvPr/>
        </p:nvSpPr>
        <p:spPr bwMode="auto">
          <a:xfrm>
            <a:off x="5790977" y="3504062"/>
            <a:ext cx="21687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17" name="Line 14"/>
          <p:cNvSpPr>
            <a:spLocks noChangeShapeType="1"/>
          </p:cNvSpPr>
          <p:nvPr/>
        </p:nvSpPr>
        <p:spPr bwMode="auto">
          <a:xfrm flipH="1" flipV="1">
            <a:off x="5790981" y="3504069"/>
            <a:ext cx="206619"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18" name="Line 15"/>
          <p:cNvSpPr>
            <a:spLocks noChangeShapeType="1"/>
          </p:cNvSpPr>
          <p:nvPr/>
        </p:nvSpPr>
        <p:spPr bwMode="auto">
          <a:xfrm flipV="1">
            <a:off x="5689864" y="3504069"/>
            <a:ext cx="1011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19" name="Freeform 16"/>
          <p:cNvSpPr>
            <a:spLocks/>
          </p:cNvSpPr>
          <p:nvPr/>
        </p:nvSpPr>
        <p:spPr bwMode="auto">
          <a:xfrm>
            <a:off x="5348432" y="3540582"/>
            <a:ext cx="215411"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20" name="Freeform 17"/>
          <p:cNvSpPr>
            <a:spLocks/>
          </p:cNvSpPr>
          <p:nvPr/>
        </p:nvSpPr>
        <p:spPr bwMode="auto">
          <a:xfrm>
            <a:off x="5462733" y="354058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21" name="Line 18"/>
          <p:cNvSpPr>
            <a:spLocks noChangeShapeType="1"/>
          </p:cNvSpPr>
          <p:nvPr/>
        </p:nvSpPr>
        <p:spPr bwMode="auto">
          <a:xfrm flipH="1">
            <a:off x="5997599" y="3540582"/>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22" name="Freeform 19"/>
          <p:cNvSpPr>
            <a:spLocks/>
          </p:cNvSpPr>
          <p:nvPr/>
        </p:nvSpPr>
        <p:spPr bwMode="auto">
          <a:xfrm>
            <a:off x="6007854" y="2964319"/>
            <a:ext cx="21687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23" name="Line 20"/>
          <p:cNvSpPr>
            <a:spLocks noChangeShapeType="1"/>
          </p:cNvSpPr>
          <p:nvPr/>
        </p:nvSpPr>
        <p:spPr bwMode="auto">
          <a:xfrm flipH="1" flipV="1">
            <a:off x="5462731" y="3540575"/>
            <a:ext cx="203688"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24" name="Line 21"/>
          <p:cNvSpPr>
            <a:spLocks noChangeShapeType="1"/>
          </p:cNvSpPr>
          <p:nvPr/>
        </p:nvSpPr>
        <p:spPr bwMode="auto">
          <a:xfrm flipV="1">
            <a:off x="6007854" y="3313569"/>
            <a:ext cx="216877"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25" name="Line 22"/>
          <p:cNvSpPr>
            <a:spLocks noChangeShapeType="1"/>
          </p:cNvSpPr>
          <p:nvPr/>
        </p:nvSpPr>
        <p:spPr bwMode="auto">
          <a:xfrm flipV="1">
            <a:off x="5348433" y="354058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26" name="Line 23"/>
          <p:cNvSpPr>
            <a:spLocks noChangeShapeType="1"/>
          </p:cNvSpPr>
          <p:nvPr/>
        </p:nvSpPr>
        <p:spPr bwMode="auto">
          <a:xfrm flipV="1">
            <a:off x="5893556" y="354058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27" name="Freeform 24"/>
          <p:cNvSpPr>
            <a:spLocks/>
          </p:cNvSpPr>
          <p:nvPr/>
        </p:nvSpPr>
        <p:spPr bwMode="auto">
          <a:xfrm>
            <a:off x="5563846" y="2940500"/>
            <a:ext cx="227135"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28" name="Line 25"/>
          <p:cNvSpPr>
            <a:spLocks noChangeShapeType="1"/>
          </p:cNvSpPr>
          <p:nvPr/>
        </p:nvSpPr>
        <p:spPr bwMode="auto">
          <a:xfrm flipH="1">
            <a:off x="5666421" y="3564394"/>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29" name="Freeform 26"/>
          <p:cNvSpPr>
            <a:spLocks/>
          </p:cNvSpPr>
          <p:nvPr/>
        </p:nvSpPr>
        <p:spPr bwMode="auto">
          <a:xfrm>
            <a:off x="5676677" y="2940500"/>
            <a:ext cx="21687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30" name="Line 27"/>
          <p:cNvSpPr>
            <a:spLocks noChangeShapeType="1"/>
          </p:cNvSpPr>
          <p:nvPr/>
        </p:nvSpPr>
        <p:spPr bwMode="auto">
          <a:xfrm>
            <a:off x="5676679" y="3564394"/>
            <a:ext cx="1318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31" name="Line 28"/>
          <p:cNvSpPr>
            <a:spLocks noChangeShapeType="1"/>
          </p:cNvSpPr>
          <p:nvPr/>
        </p:nvSpPr>
        <p:spPr bwMode="auto">
          <a:xfrm flipH="1" flipV="1">
            <a:off x="5676677" y="3564394"/>
            <a:ext cx="216877"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32" name="Line 29"/>
          <p:cNvSpPr>
            <a:spLocks noChangeShapeType="1"/>
          </p:cNvSpPr>
          <p:nvPr/>
        </p:nvSpPr>
        <p:spPr bwMode="auto">
          <a:xfrm flipV="1">
            <a:off x="5563843" y="3564394"/>
            <a:ext cx="112835"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33" name="Freeform 30"/>
          <p:cNvSpPr>
            <a:spLocks/>
          </p:cNvSpPr>
          <p:nvPr/>
        </p:nvSpPr>
        <p:spPr bwMode="auto">
          <a:xfrm>
            <a:off x="6110432" y="2964312"/>
            <a:ext cx="216877"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34" name="Freeform 31"/>
          <p:cNvSpPr>
            <a:spLocks/>
          </p:cNvSpPr>
          <p:nvPr/>
        </p:nvSpPr>
        <p:spPr bwMode="auto">
          <a:xfrm>
            <a:off x="6224732" y="3013525"/>
            <a:ext cx="216877"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35" name="Line 32"/>
          <p:cNvSpPr>
            <a:spLocks noChangeShapeType="1"/>
          </p:cNvSpPr>
          <p:nvPr/>
        </p:nvSpPr>
        <p:spPr bwMode="auto">
          <a:xfrm>
            <a:off x="6224732" y="3313569"/>
            <a:ext cx="216877"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36" name="Freeform 33"/>
          <p:cNvSpPr>
            <a:spLocks/>
          </p:cNvSpPr>
          <p:nvPr/>
        </p:nvSpPr>
        <p:spPr bwMode="auto">
          <a:xfrm>
            <a:off x="5242926" y="3600907"/>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37" name="Freeform 34"/>
          <p:cNvSpPr>
            <a:spLocks/>
          </p:cNvSpPr>
          <p:nvPr/>
        </p:nvSpPr>
        <p:spPr bwMode="auto">
          <a:xfrm>
            <a:off x="5348432" y="360090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38" name="Freeform 35"/>
          <p:cNvSpPr>
            <a:spLocks/>
          </p:cNvSpPr>
          <p:nvPr/>
        </p:nvSpPr>
        <p:spPr bwMode="auto">
          <a:xfrm>
            <a:off x="5790977" y="2556332"/>
            <a:ext cx="21687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39" name="Line 36"/>
          <p:cNvSpPr>
            <a:spLocks noChangeShapeType="1"/>
          </p:cNvSpPr>
          <p:nvPr/>
        </p:nvSpPr>
        <p:spPr bwMode="auto">
          <a:xfrm flipH="1" flipV="1">
            <a:off x="5348432" y="3600900"/>
            <a:ext cx="215411"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40" name="Line 37"/>
          <p:cNvSpPr>
            <a:spLocks noChangeShapeType="1"/>
          </p:cNvSpPr>
          <p:nvPr/>
        </p:nvSpPr>
        <p:spPr bwMode="auto">
          <a:xfrm flipV="1">
            <a:off x="5242922" y="3600907"/>
            <a:ext cx="10550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41" name="Line 38"/>
          <p:cNvSpPr>
            <a:spLocks noChangeShapeType="1"/>
          </p:cNvSpPr>
          <p:nvPr/>
        </p:nvSpPr>
        <p:spPr bwMode="auto">
          <a:xfrm>
            <a:off x="5790981" y="2940500"/>
            <a:ext cx="102577" cy="660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42" name="Freeform 39"/>
          <p:cNvSpPr>
            <a:spLocks/>
          </p:cNvSpPr>
          <p:nvPr/>
        </p:nvSpPr>
        <p:spPr bwMode="auto">
          <a:xfrm>
            <a:off x="6327307"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43" name="Freeform 40"/>
          <p:cNvSpPr>
            <a:spLocks/>
          </p:cNvSpPr>
          <p:nvPr/>
        </p:nvSpPr>
        <p:spPr bwMode="auto">
          <a:xfrm>
            <a:off x="6441608" y="3083375"/>
            <a:ext cx="218342"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44" name="Line 41"/>
          <p:cNvSpPr>
            <a:spLocks noChangeShapeType="1"/>
          </p:cNvSpPr>
          <p:nvPr/>
        </p:nvSpPr>
        <p:spPr bwMode="auto">
          <a:xfrm>
            <a:off x="6441608" y="3324675"/>
            <a:ext cx="218342"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45" name="Line 42"/>
          <p:cNvSpPr>
            <a:spLocks noChangeShapeType="1"/>
          </p:cNvSpPr>
          <p:nvPr/>
        </p:nvSpPr>
        <p:spPr bwMode="auto">
          <a:xfrm>
            <a:off x="6327309" y="3013525"/>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46" name="Freeform 43"/>
          <p:cNvSpPr>
            <a:spLocks/>
          </p:cNvSpPr>
          <p:nvPr/>
        </p:nvSpPr>
        <p:spPr bwMode="auto">
          <a:xfrm>
            <a:off x="5462733" y="2569025"/>
            <a:ext cx="213946"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47" name="Line 44"/>
          <p:cNvSpPr>
            <a:spLocks noChangeShapeType="1"/>
          </p:cNvSpPr>
          <p:nvPr/>
        </p:nvSpPr>
        <p:spPr bwMode="auto">
          <a:xfrm>
            <a:off x="5563841" y="3637419"/>
            <a:ext cx="1466"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48" name="Freeform 45"/>
          <p:cNvSpPr>
            <a:spLocks/>
          </p:cNvSpPr>
          <p:nvPr/>
        </p:nvSpPr>
        <p:spPr bwMode="auto">
          <a:xfrm>
            <a:off x="5563846" y="2569032"/>
            <a:ext cx="227135"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49" name="Line 46"/>
          <p:cNvSpPr>
            <a:spLocks noChangeShapeType="1"/>
          </p:cNvSpPr>
          <p:nvPr/>
        </p:nvSpPr>
        <p:spPr bwMode="auto">
          <a:xfrm flipV="1">
            <a:off x="5462735" y="3637419"/>
            <a:ext cx="10111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50" name="Line 47"/>
          <p:cNvSpPr>
            <a:spLocks noChangeShapeType="1"/>
          </p:cNvSpPr>
          <p:nvPr/>
        </p:nvSpPr>
        <p:spPr bwMode="auto">
          <a:xfrm flipH="1">
            <a:off x="5563846" y="2940500"/>
            <a:ext cx="227135" cy="6969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51" name="Freeform 48"/>
          <p:cNvSpPr>
            <a:spLocks/>
          </p:cNvSpPr>
          <p:nvPr/>
        </p:nvSpPr>
        <p:spPr bwMode="auto">
          <a:xfrm>
            <a:off x="6554442" y="3083375"/>
            <a:ext cx="216877"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52" name="Freeform 49"/>
          <p:cNvSpPr>
            <a:spLocks/>
          </p:cNvSpPr>
          <p:nvPr/>
        </p:nvSpPr>
        <p:spPr bwMode="auto">
          <a:xfrm>
            <a:off x="6659949" y="3083375"/>
            <a:ext cx="215412"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53" name="Line 50"/>
          <p:cNvSpPr>
            <a:spLocks noChangeShapeType="1"/>
          </p:cNvSpPr>
          <p:nvPr/>
        </p:nvSpPr>
        <p:spPr bwMode="auto">
          <a:xfrm flipV="1">
            <a:off x="6659949" y="3277057"/>
            <a:ext cx="2154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54" name="Line 51"/>
          <p:cNvSpPr>
            <a:spLocks noChangeShapeType="1"/>
          </p:cNvSpPr>
          <p:nvPr/>
        </p:nvSpPr>
        <p:spPr bwMode="auto">
          <a:xfrm>
            <a:off x="6554441" y="3083375"/>
            <a:ext cx="105508" cy="2540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55" name="Freeform 52"/>
          <p:cNvSpPr>
            <a:spLocks/>
          </p:cNvSpPr>
          <p:nvPr/>
        </p:nvSpPr>
        <p:spPr bwMode="auto">
          <a:xfrm>
            <a:off x="5130088" y="3661232"/>
            <a:ext cx="21834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56" name="Freeform 53"/>
          <p:cNvSpPr>
            <a:spLocks/>
          </p:cNvSpPr>
          <p:nvPr/>
        </p:nvSpPr>
        <p:spPr bwMode="auto">
          <a:xfrm>
            <a:off x="5242926" y="3661232"/>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57" name="Line 54"/>
          <p:cNvSpPr>
            <a:spLocks noChangeShapeType="1"/>
          </p:cNvSpPr>
          <p:nvPr/>
        </p:nvSpPr>
        <p:spPr bwMode="auto">
          <a:xfrm flipH="1" flipV="1">
            <a:off x="5242927" y="3661225"/>
            <a:ext cx="206619"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58" name="Line 55"/>
          <p:cNvSpPr>
            <a:spLocks noChangeShapeType="1"/>
          </p:cNvSpPr>
          <p:nvPr/>
        </p:nvSpPr>
        <p:spPr bwMode="auto">
          <a:xfrm flipV="1">
            <a:off x="5141812" y="3661232"/>
            <a:ext cx="101112"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59" name="Freeform 56"/>
          <p:cNvSpPr>
            <a:spLocks/>
          </p:cNvSpPr>
          <p:nvPr/>
        </p:nvSpPr>
        <p:spPr bwMode="auto">
          <a:xfrm>
            <a:off x="6007854" y="2532512"/>
            <a:ext cx="21687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60" name="Freeform 57"/>
          <p:cNvSpPr>
            <a:spLocks/>
          </p:cNvSpPr>
          <p:nvPr/>
        </p:nvSpPr>
        <p:spPr bwMode="auto">
          <a:xfrm>
            <a:off x="6110432" y="2532519"/>
            <a:ext cx="216877"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61" name="Line 58"/>
          <p:cNvSpPr>
            <a:spLocks noChangeShapeType="1"/>
          </p:cNvSpPr>
          <p:nvPr/>
        </p:nvSpPr>
        <p:spPr bwMode="auto">
          <a:xfrm flipH="1" flipV="1">
            <a:off x="6110432" y="2964319"/>
            <a:ext cx="216877" cy="492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62" name="Freeform 59"/>
          <p:cNvSpPr>
            <a:spLocks/>
          </p:cNvSpPr>
          <p:nvPr/>
        </p:nvSpPr>
        <p:spPr bwMode="auto">
          <a:xfrm>
            <a:off x="6771319" y="3083382"/>
            <a:ext cx="216877"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63" name="Freeform 60"/>
          <p:cNvSpPr>
            <a:spLocks/>
          </p:cNvSpPr>
          <p:nvPr/>
        </p:nvSpPr>
        <p:spPr bwMode="auto">
          <a:xfrm>
            <a:off x="6875361" y="3143700"/>
            <a:ext cx="227134"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64" name="Line 61"/>
          <p:cNvSpPr>
            <a:spLocks noChangeShapeType="1"/>
          </p:cNvSpPr>
          <p:nvPr/>
        </p:nvSpPr>
        <p:spPr bwMode="auto">
          <a:xfrm flipV="1">
            <a:off x="6875361" y="3264350"/>
            <a:ext cx="227134"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65" name="Line 62"/>
          <p:cNvSpPr>
            <a:spLocks noChangeShapeType="1"/>
          </p:cNvSpPr>
          <p:nvPr/>
        </p:nvSpPr>
        <p:spPr bwMode="auto">
          <a:xfrm>
            <a:off x="6771323" y="3083382"/>
            <a:ext cx="104043"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66" name="Freeform 63"/>
          <p:cNvSpPr>
            <a:spLocks/>
          </p:cNvSpPr>
          <p:nvPr/>
        </p:nvSpPr>
        <p:spPr bwMode="auto">
          <a:xfrm>
            <a:off x="5348432" y="2208662"/>
            <a:ext cx="215411"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67" name="Line 64"/>
          <p:cNvSpPr>
            <a:spLocks noChangeShapeType="1"/>
          </p:cNvSpPr>
          <p:nvPr/>
        </p:nvSpPr>
        <p:spPr bwMode="auto">
          <a:xfrm flipH="1">
            <a:off x="5449543" y="3697744"/>
            <a:ext cx="13189"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68" name="Freeform 65"/>
          <p:cNvSpPr>
            <a:spLocks/>
          </p:cNvSpPr>
          <p:nvPr/>
        </p:nvSpPr>
        <p:spPr bwMode="auto">
          <a:xfrm>
            <a:off x="5462733" y="2208669"/>
            <a:ext cx="213946"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69" name="Line 66"/>
          <p:cNvSpPr>
            <a:spLocks noChangeShapeType="1"/>
          </p:cNvSpPr>
          <p:nvPr/>
        </p:nvSpPr>
        <p:spPr bwMode="auto">
          <a:xfrm flipV="1">
            <a:off x="5348433" y="369774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70" name="Freeform 67"/>
          <p:cNvSpPr>
            <a:spLocks/>
          </p:cNvSpPr>
          <p:nvPr/>
        </p:nvSpPr>
        <p:spPr bwMode="auto">
          <a:xfrm>
            <a:off x="6224732" y="2532519"/>
            <a:ext cx="216877"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71" name="Freeform 68"/>
          <p:cNvSpPr>
            <a:spLocks/>
          </p:cNvSpPr>
          <p:nvPr/>
        </p:nvSpPr>
        <p:spPr bwMode="auto">
          <a:xfrm>
            <a:off x="6327307" y="2723019"/>
            <a:ext cx="227134"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72" name="Line 69"/>
          <p:cNvSpPr>
            <a:spLocks noChangeShapeType="1"/>
          </p:cNvSpPr>
          <p:nvPr/>
        </p:nvSpPr>
        <p:spPr bwMode="auto">
          <a:xfrm flipH="1" flipV="1">
            <a:off x="6327307" y="3013525"/>
            <a:ext cx="227134"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73" name="Freeform 70"/>
          <p:cNvSpPr>
            <a:spLocks/>
          </p:cNvSpPr>
          <p:nvPr/>
        </p:nvSpPr>
        <p:spPr bwMode="auto">
          <a:xfrm>
            <a:off x="6988197" y="3143700"/>
            <a:ext cx="21687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74" name="Freeform 71"/>
          <p:cNvSpPr>
            <a:spLocks/>
          </p:cNvSpPr>
          <p:nvPr/>
        </p:nvSpPr>
        <p:spPr bwMode="auto">
          <a:xfrm>
            <a:off x="7102497" y="3264357"/>
            <a:ext cx="21687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75" name="Freeform 72"/>
          <p:cNvSpPr>
            <a:spLocks/>
          </p:cNvSpPr>
          <p:nvPr/>
        </p:nvSpPr>
        <p:spPr bwMode="auto">
          <a:xfrm>
            <a:off x="5015792" y="2711900"/>
            <a:ext cx="227135"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76" name="Freeform 73"/>
          <p:cNvSpPr>
            <a:spLocks/>
          </p:cNvSpPr>
          <p:nvPr/>
        </p:nvSpPr>
        <p:spPr bwMode="auto">
          <a:xfrm>
            <a:off x="5130088" y="2711900"/>
            <a:ext cx="218343"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77" name="Line 74"/>
          <p:cNvSpPr>
            <a:spLocks noChangeShapeType="1"/>
          </p:cNvSpPr>
          <p:nvPr/>
        </p:nvSpPr>
        <p:spPr bwMode="auto">
          <a:xfrm>
            <a:off x="5130089" y="3721557"/>
            <a:ext cx="11723"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78" name="Line 75"/>
          <p:cNvSpPr>
            <a:spLocks noChangeShapeType="1"/>
          </p:cNvSpPr>
          <p:nvPr/>
        </p:nvSpPr>
        <p:spPr bwMode="auto">
          <a:xfrm flipH="1" flipV="1">
            <a:off x="7102495" y="3264357"/>
            <a:ext cx="205154" cy="84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79" name="Line 76"/>
          <p:cNvSpPr>
            <a:spLocks noChangeShapeType="1"/>
          </p:cNvSpPr>
          <p:nvPr/>
        </p:nvSpPr>
        <p:spPr bwMode="auto">
          <a:xfrm>
            <a:off x="6988197" y="3143700"/>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80" name="Line 77"/>
          <p:cNvSpPr>
            <a:spLocks noChangeShapeType="1"/>
          </p:cNvSpPr>
          <p:nvPr/>
        </p:nvSpPr>
        <p:spPr bwMode="auto">
          <a:xfrm flipH="1" flipV="1">
            <a:off x="5130088" y="3721550"/>
            <a:ext cx="218343"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81" name="Line 78"/>
          <p:cNvSpPr>
            <a:spLocks noChangeShapeType="1"/>
          </p:cNvSpPr>
          <p:nvPr/>
        </p:nvSpPr>
        <p:spPr bwMode="auto">
          <a:xfrm flipV="1">
            <a:off x="5015790" y="3721550"/>
            <a:ext cx="114300"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82" name="Freeform 79"/>
          <p:cNvSpPr>
            <a:spLocks/>
          </p:cNvSpPr>
          <p:nvPr/>
        </p:nvSpPr>
        <p:spPr bwMode="auto">
          <a:xfrm>
            <a:off x="6441608" y="2723019"/>
            <a:ext cx="218342"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83" name="Freeform 80"/>
          <p:cNvSpPr>
            <a:spLocks/>
          </p:cNvSpPr>
          <p:nvPr/>
        </p:nvSpPr>
        <p:spPr bwMode="auto">
          <a:xfrm>
            <a:off x="6554442" y="2843669"/>
            <a:ext cx="216877"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84" name="Line 81"/>
          <p:cNvSpPr>
            <a:spLocks noChangeShapeType="1"/>
          </p:cNvSpPr>
          <p:nvPr/>
        </p:nvSpPr>
        <p:spPr bwMode="auto">
          <a:xfrm flipH="1">
            <a:off x="6554442" y="3083382"/>
            <a:ext cx="21687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85" name="Line 82"/>
          <p:cNvSpPr>
            <a:spLocks noChangeShapeType="1"/>
          </p:cNvSpPr>
          <p:nvPr/>
        </p:nvSpPr>
        <p:spPr bwMode="auto">
          <a:xfrm>
            <a:off x="6441610" y="2723019"/>
            <a:ext cx="112834"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86" name="Freeform 83"/>
          <p:cNvSpPr>
            <a:spLocks/>
          </p:cNvSpPr>
          <p:nvPr/>
        </p:nvSpPr>
        <p:spPr bwMode="auto">
          <a:xfrm>
            <a:off x="7319374" y="3348487"/>
            <a:ext cx="213946"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87" name="Freeform 84"/>
          <p:cNvSpPr>
            <a:spLocks/>
          </p:cNvSpPr>
          <p:nvPr/>
        </p:nvSpPr>
        <p:spPr bwMode="auto">
          <a:xfrm>
            <a:off x="7205076" y="3300869"/>
            <a:ext cx="21687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88" name="Line 85"/>
          <p:cNvSpPr>
            <a:spLocks noChangeShapeType="1"/>
          </p:cNvSpPr>
          <p:nvPr/>
        </p:nvSpPr>
        <p:spPr bwMode="auto">
          <a:xfrm flipH="1">
            <a:off x="7307653" y="3348487"/>
            <a:ext cx="1172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89" name="Line 86"/>
          <p:cNvSpPr>
            <a:spLocks noChangeShapeType="1"/>
          </p:cNvSpPr>
          <p:nvPr/>
        </p:nvSpPr>
        <p:spPr bwMode="auto">
          <a:xfrm>
            <a:off x="7319374" y="3348494"/>
            <a:ext cx="213946" cy="409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90" name="Line 87"/>
          <p:cNvSpPr>
            <a:spLocks noChangeShapeType="1"/>
          </p:cNvSpPr>
          <p:nvPr/>
        </p:nvSpPr>
        <p:spPr bwMode="auto">
          <a:xfrm>
            <a:off x="7205073" y="3300869"/>
            <a:ext cx="114300"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91" name="Freeform 88"/>
          <p:cNvSpPr>
            <a:spLocks/>
          </p:cNvSpPr>
          <p:nvPr/>
        </p:nvSpPr>
        <p:spPr bwMode="auto">
          <a:xfrm>
            <a:off x="5242926" y="1740350"/>
            <a:ext cx="219808"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92" name="Freeform 89"/>
          <p:cNvSpPr>
            <a:spLocks/>
          </p:cNvSpPr>
          <p:nvPr/>
        </p:nvSpPr>
        <p:spPr bwMode="auto">
          <a:xfrm>
            <a:off x="5348432" y="1740350"/>
            <a:ext cx="215411"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93" name="Freeform 90"/>
          <p:cNvSpPr>
            <a:spLocks/>
          </p:cNvSpPr>
          <p:nvPr/>
        </p:nvSpPr>
        <p:spPr bwMode="auto">
          <a:xfrm>
            <a:off x="7421949" y="375806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94" name="Freeform 91"/>
          <p:cNvSpPr>
            <a:spLocks/>
          </p:cNvSpPr>
          <p:nvPr/>
        </p:nvSpPr>
        <p:spPr bwMode="auto">
          <a:xfrm>
            <a:off x="7533319" y="3758069"/>
            <a:ext cx="219808"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595" name="Line 92"/>
          <p:cNvSpPr>
            <a:spLocks noChangeShapeType="1"/>
          </p:cNvSpPr>
          <p:nvPr/>
        </p:nvSpPr>
        <p:spPr bwMode="auto">
          <a:xfrm flipH="1">
            <a:off x="5348432" y="2208662"/>
            <a:ext cx="215411" cy="1549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96" name="Line 93"/>
          <p:cNvSpPr>
            <a:spLocks noChangeShapeType="1"/>
          </p:cNvSpPr>
          <p:nvPr/>
        </p:nvSpPr>
        <p:spPr bwMode="auto">
          <a:xfrm>
            <a:off x="5242922" y="2711900"/>
            <a:ext cx="105508" cy="1046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97" name="Line 94"/>
          <p:cNvSpPr>
            <a:spLocks noChangeShapeType="1"/>
          </p:cNvSpPr>
          <p:nvPr/>
        </p:nvSpPr>
        <p:spPr bwMode="auto">
          <a:xfrm>
            <a:off x="7533319" y="3758062"/>
            <a:ext cx="219808"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98" name="Line 95"/>
          <p:cNvSpPr>
            <a:spLocks noChangeShapeType="1"/>
          </p:cNvSpPr>
          <p:nvPr/>
        </p:nvSpPr>
        <p:spPr bwMode="auto">
          <a:xfrm flipV="1">
            <a:off x="7432212" y="3758069"/>
            <a:ext cx="10111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599" name="Freeform 96"/>
          <p:cNvSpPr>
            <a:spLocks/>
          </p:cNvSpPr>
          <p:nvPr/>
        </p:nvSpPr>
        <p:spPr bwMode="auto">
          <a:xfrm>
            <a:off x="6659949" y="2843669"/>
            <a:ext cx="215412"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00" name="Freeform 97"/>
          <p:cNvSpPr>
            <a:spLocks/>
          </p:cNvSpPr>
          <p:nvPr/>
        </p:nvSpPr>
        <p:spPr bwMode="auto">
          <a:xfrm>
            <a:off x="6771319" y="3000832"/>
            <a:ext cx="216877"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01" name="Line 98"/>
          <p:cNvSpPr>
            <a:spLocks noChangeShapeType="1"/>
          </p:cNvSpPr>
          <p:nvPr/>
        </p:nvSpPr>
        <p:spPr bwMode="auto">
          <a:xfrm flipH="1" flipV="1">
            <a:off x="6771319" y="3083382"/>
            <a:ext cx="2168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02" name="Line 99"/>
          <p:cNvSpPr>
            <a:spLocks noChangeShapeType="1"/>
          </p:cNvSpPr>
          <p:nvPr/>
        </p:nvSpPr>
        <p:spPr bwMode="auto">
          <a:xfrm>
            <a:off x="6659951" y="2843669"/>
            <a:ext cx="111369"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03" name="Freeform 100"/>
          <p:cNvSpPr>
            <a:spLocks/>
          </p:cNvSpPr>
          <p:nvPr/>
        </p:nvSpPr>
        <p:spPr bwMode="auto">
          <a:xfrm>
            <a:off x="4913212" y="2569025"/>
            <a:ext cx="216877"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04" name="Freeform 101"/>
          <p:cNvSpPr>
            <a:spLocks/>
          </p:cNvSpPr>
          <p:nvPr/>
        </p:nvSpPr>
        <p:spPr bwMode="auto">
          <a:xfrm>
            <a:off x="5015792" y="2569032"/>
            <a:ext cx="227135"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05" name="Freeform 102"/>
          <p:cNvSpPr>
            <a:spLocks/>
          </p:cNvSpPr>
          <p:nvPr/>
        </p:nvSpPr>
        <p:spPr bwMode="auto">
          <a:xfrm>
            <a:off x="7650549" y="3791407"/>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06" name="Line 103"/>
          <p:cNvSpPr>
            <a:spLocks noChangeShapeType="1"/>
          </p:cNvSpPr>
          <p:nvPr/>
        </p:nvSpPr>
        <p:spPr bwMode="auto">
          <a:xfrm flipV="1">
            <a:off x="4913214" y="3791407"/>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07" name="Line 104"/>
          <p:cNvSpPr>
            <a:spLocks noChangeShapeType="1"/>
          </p:cNvSpPr>
          <p:nvPr/>
        </p:nvSpPr>
        <p:spPr bwMode="auto">
          <a:xfrm flipH="1">
            <a:off x="5015792" y="2711900"/>
            <a:ext cx="227135" cy="1079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08" name="Line 105"/>
          <p:cNvSpPr>
            <a:spLocks noChangeShapeType="1"/>
          </p:cNvSpPr>
          <p:nvPr/>
        </p:nvSpPr>
        <p:spPr bwMode="auto">
          <a:xfrm flipV="1">
            <a:off x="7650552" y="3791407"/>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09" name="Freeform 106"/>
          <p:cNvSpPr>
            <a:spLocks/>
          </p:cNvSpPr>
          <p:nvPr/>
        </p:nvSpPr>
        <p:spPr bwMode="auto">
          <a:xfrm>
            <a:off x="6988197" y="3143700"/>
            <a:ext cx="21687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10" name="Line 107"/>
          <p:cNvSpPr>
            <a:spLocks noChangeShapeType="1"/>
          </p:cNvSpPr>
          <p:nvPr/>
        </p:nvSpPr>
        <p:spPr bwMode="auto">
          <a:xfrm flipH="1" flipV="1">
            <a:off x="6988197" y="3143700"/>
            <a:ext cx="21687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11" name="Freeform 108"/>
          <p:cNvSpPr>
            <a:spLocks/>
          </p:cNvSpPr>
          <p:nvPr/>
        </p:nvSpPr>
        <p:spPr bwMode="auto">
          <a:xfrm>
            <a:off x="6875361" y="3000825"/>
            <a:ext cx="227134"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12" name="Line 109"/>
          <p:cNvSpPr>
            <a:spLocks noChangeShapeType="1"/>
          </p:cNvSpPr>
          <p:nvPr/>
        </p:nvSpPr>
        <p:spPr bwMode="auto">
          <a:xfrm>
            <a:off x="6875362" y="3000832"/>
            <a:ext cx="112834"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13" name="Line 110"/>
          <p:cNvSpPr>
            <a:spLocks noChangeShapeType="1"/>
          </p:cNvSpPr>
          <p:nvPr/>
        </p:nvSpPr>
        <p:spPr bwMode="auto">
          <a:xfrm flipH="1" flipV="1">
            <a:off x="6224732" y="2532512"/>
            <a:ext cx="216877" cy="190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14" name="Freeform 111"/>
          <p:cNvSpPr>
            <a:spLocks/>
          </p:cNvSpPr>
          <p:nvPr/>
        </p:nvSpPr>
        <p:spPr bwMode="auto">
          <a:xfrm>
            <a:off x="7205076" y="3300869"/>
            <a:ext cx="21687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15" name="Freeform 112"/>
          <p:cNvSpPr>
            <a:spLocks/>
          </p:cNvSpPr>
          <p:nvPr/>
        </p:nvSpPr>
        <p:spPr bwMode="auto">
          <a:xfrm>
            <a:off x="7421949" y="381839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16" name="Line 113"/>
          <p:cNvSpPr>
            <a:spLocks noChangeShapeType="1"/>
          </p:cNvSpPr>
          <p:nvPr/>
        </p:nvSpPr>
        <p:spPr bwMode="auto">
          <a:xfrm>
            <a:off x="7432209" y="3818387"/>
            <a:ext cx="218342" cy="33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17" name="Freeform 114"/>
          <p:cNvSpPr>
            <a:spLocks/>
          </p:cNvSpPr>
          <p:nvPr/>
        </p:nvSpPr>
        <p:spPr bwMode="auto">
          <a:xfrm>
            <a:off x="7319374" y="3445332"/>
            <a:ext cx="213946"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18" name="Line 115"/>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19" name="Line 116"/>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20" name="Line 117"/>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21" name="Line 118"/>
          <p:cNvSpPr>
            <a:spLocks noChangeShapeType="1"/>
          </p:cNvSpPr>
          <p:nvPr/>
        </p:nvSpPr>
        <p:spPr bwMode="auto">
          <a:xfrm flipH="1" flipV="1">
            <a:off x="7205076" y="3300869"/>
            <a:ext cx="216877" cy="517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22" name="Freeform 119"/>
          <p:cNvSpPr>
            <a:spLocks/>
          </p:cNvSpPr>
          <p:nvPr/>
        </p:nvSpPr>
        <p:spPr bwMode="auto">
          <a:xfrm>
            <a:off x="7102497" y="3240537"/>
            <a:ext cx="21687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23" name="Freeform 120"/>
          <p:cNvSpPr>
            <a:spLocks/>
          </p:cNvSpPr>
          <p:nvPr/>
        </p:nvSpPr>
        <p:spPr bwMode="auto">
          <a:xfrm>
            <a:off x="6441608" y="2556332"/>
            <a:ext cx="218342"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24" name="Line 121"/>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25" name="Line 122"/>
          <p:cNvSpPr>
            <a:spLocks noChangeShapeType="1"/>
          </p:cNvSpPr>
          <p:nvPr/>
        </p:nvSpPr>
        <p:spPr bwMode="auto">
          <a:xfrm>
            <a:off x="7319377" y="3458025"/>
            <a:ext cx="102577" cy="360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26" name="Line 123"/>
          <p:cNvSpPr>
            <a:spLocks noChangeShapeType="1"/>
          </p:cNvSpPr>
          <p:nvPr/>
        </p:nvSpPr>
        <p:spPr bwMode="auto">
          <a:xfrm>
            <a:off x="7102499" y="3240544"/>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27" name="Line 124"/>
          <p:cNvSpPr>
            <a:spLocks noChangeShapeType="1"/>
          </p:cNvSpPr>
          <p:nvPr/>
        </p:nvSpPr>
        <p:spPr bwMode="auto">
          <a:xfrm flipH="1" flipV="1">
            <a:off x="6441608" y="2723012"/>
            <a:ext cx="218342"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28" name="Freeform 125"/>
          <p:cNvSpPr>
            <a:spLocks/>
          </p:cNvSpPr>
          <p:nvPr/>
        </p:nvSpPr>
        <p:spPr bwMode="auto">
          <a:xfrm>
            <a:off x="6554442" y="2556332"/>
            <a:ext cx="216877"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29" name="Freeform 126"/>
          <p:cNvSpPr>
            <a:spLocks/>
          </p:cNvSpPr>
          <p:nvPr/>
        </p:nvSpPr>
        <p:spPr bwMode="auto">
          <a:xfrm>
            <a:off x="6659949" y="2808737"/>
            <a:ext cx="215412"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30" name="Freeform 127"/>
          <p:cNvSpPr>
            <a:spLocks/>
          </p:cNvSpPr>
          <p:nvPr/>
        </p:nvSpPr>
        <p:spPr bwMode="auto">
          <a:xfrm>
            <a:off x="4798911" y="2772225"/>
            <a:ext cx="216877"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31" name="Freeform 128"/>
          <p:cNvSpPr>
            <a:spLocks/>
          </p:cNvSpPr>
          <p:nvPr/>
        </p:nvSpPr>
        <p:spPr bwMode="auto">
          <a:xfrm>
            <a:off x="4913212" y="2569025"/>
            <a:ext cx="216877"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32" name="Freeform 129"/>
          <p:cNvSpPr>
            <a:spLocks/>
          </p:cNvSpPr>
          <p:nvPr/>
        </p:nvSpPr>
        <p:spPr bwMode="auto">
          <a:xfrm>
            <a:off x="7533319" y="3851729"/>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33" name="Freeform 130"/>
          <p:cNvSpPr>
            <a:spLocks/>
          </p:cNvSpPr>
          <p:nvPr/>
        </p:nvSpPr>
        <p:spPr bwMode="auto">
          <a:xfrm>
            <a:off x="7650549" y="3851729"/>
            <a:ext cx="2154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34" name="Line 131"/>
          <p:cNvSpPr>
            <a:spLocks noChangeShapeType="1"/>
          </p:cNvSpPr>
          <p:nvPr/>
        </p:nvSpPr>
        <p:spPr bwMode="auto">
          <a:xfrm flipH="1" flipV="1">
            <a:off x="6659949" y="2843669"/>
            <a:ext cx="215412"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35" name="Line 132"/>
          <p:cNvSpPr>
            <a:spLocks noChangeShapeType="1"/>
          </p:cNvSpPr>
          <p:nvPr/>
        </p:nvSpPr>
        <p:spPr bwMode="auto">
          <a:xfrm>
            <a:off x="4798913" y="3445325"/>
            <a:ext cx="114300" cy="4064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36" name="Line 133"/>
          <p:cNvSpPr>
            <a:spLocks noChangeShapeType="1"/>
          </p:cNvSpPr>
          <p:nvPr/>
        </p:nvSpPr>
        <p:spPr bwMode="auto">
          <a:xfrm flipH="1">
            <a:off x="4913212" y="2569025"/>
            <a:ext cx="216877" cy="128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37" name="Line 134"/>
          <p:cNvSpPr>
            <a:spLocks noChangeShapeType="1"/>
          </p:cNvSpPr>
          <p:nvPr/>
        </p:nvSpPr>
        <p:spPr bwMode="auto">
          <a:xfrm flipH="1" flipV="1">
            <a:off x="7650549" y="3851725"/>
            <a:ext cx="2154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38" name="Line 135"/>
          <p:cNvSpPr>
            <a:spLocks noChangeShapeType="1"/>
          </p:cNvSpPr>
          <p:nvPr/>
        </p:nvSpPr>
        <p:spPr bwMode="auto">
          <a:xfrm flipV="1">
            <a:off x="7533320" y="3851732"/>
            <a:ext cx="11723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39" name="Freeform 136"/>
          <p:cNvSpPr>
            <a:spLocks/>
          </p:cNvSpPr>
          <p:nvPr/>
        </p:nvSpPr>
        <p:spPr bwMode="auto">
          <a:xfrm>
            <a:off x="6875361" y="3000825"/>
            <a:ext cx="227134"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40" name="Line 137"/>
          <p:cNvSpPr>
            <a:spLocks noChangeShapeType="1"/>
          </p:cNvSpPr>
          <p:nvPr/>
        </p:nvSpPr>
        <p:spPr bwMode="auto">
          <a:xfrm flipH="1" flipV="1">
            <a:off x="6875361" y="3000825"/>
            <a:ext cx="227134"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41" name="Freeform 138"/>
          <p:cNvSpPr>
            <a:spLocks/>
          </p:cNvSpPr>
          <p:nvPr/>
        </p:nvSpPr>
        <p:spPr bwMode="auto">
          <a:xfrm>
            <a:off x="6771319" y="2808737"/>
            <a:ext cx="216877"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42" name="Line 139"/>
          <p:cNvSpPr>
            <a:spLocks noChangeShapeType="1"/>
          </p:cNvSpPr>
          <p:nvPr/>
        </p:nvSpPr>
        <p:spPr bwMode="auto">
          <a:xfrm>
            <a:off x="6771323" y="2808737"/>
            <a:ext cx="104043" cy="1920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43" name="Line 140"/>
          <p:cNvSpPr>
            <a:spLocks noChangeShapeType="1"/>
          </p:cNvSpPr>
          <p:nvPr/>
        </p:nvSpPr>
        <p:spPr bwMode="auto">
          <a:xfrm flipV="1">
            <a:off x="7753130" y="3888239"/>
            <a:ext cx="1128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44" name="Freeform 141"/>
          <p:cNvSpPr>
            <a:spLocks/>
          </p:cNvSpPr>
          <p:nvPr/>
        </p:nvSpPr>
        <p:spPr bwMode="auto">
          <a:xfrm>
            <a:off x="6988197" y="3134182"/>
            <a:ext cx="21687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45" name="Freeform 142"/>
          <p:cNvSpPr>
            <a:spLocks/>
          </p:cNvSpPr>
          <p:nvPr/>
        </p:nvSpPr>
        <p:spPr bwMode="auto">
          <a:xfrm>
            <a:off x="7102497" y="3240537"/>
            <a:ext cx="21687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46" name="Freeform 143"/>
          <p:cNvSpPr>
            <a:spLocks/>
          </p:cNvSpPr>
          <p:nvPr/>
        </p:nvSpPr>
        <p:spPr bwMode="auto">
          <a:xfrm>
            <a:off x="5130088" y="1703841"/>
            <a:ext cx="218343"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47" name="Freeform 144"/>
          <p:cNvSpPr>
            <a:spLocks/>
          </p:cNvSpPr>
          <p:nvPr/>
        </p:nvSpPr>
        <p:spPr bwMode="auto">
          <a:xfrm>
            <a:off x="5242926" y="1703841"/>
            <a:ext cx="219808"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48" name="Line 145"/>
          <p:cNvSpPr>
            <a:spLocks noChangeShapeType="1"/>
          </p:cNvSpPr>
          <p:nvPr/>
        </p:nvSpPr>
        <p:spPr bwMode="auto">
          <a:xfrm flipH="1" flipV="1">
            <a:off x="7102497" y="3240537"/>
            <a:ext cx="216877"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49" name="Line 146"/>
          <p:cNvSpPr>
            <a:spLocks noChangeShapeType="1"/>
          </p:cNvSpPr>
          <p:nvPr/>
        </p:nvSpPr>
        <p:spPr bwMode="auto">
          <a:xfrm>
            <a:off x="6988197" y="3134175"/>
            <a:ext cx="114300" cy="1063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50" name="Line 147"/>
          <p:cNvSpPr>
            <a:spLocks noChangeShapeType="1"/>
          </p:cNvSpPr>
          <p:nvPr/>
        </p:nvSpPr>
        <p:spPr bwMode="auto">
          <a:xfrm>
            <a:off x="5462735" y="1740350"/>
            <a:ext cx="101111"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51" name="Line 148"/>
          <p:cNvSpPr>
            <a:spLocks noChangeShapeType="1"/>
          </p:cNvSpPr>
          <p:nvPr/>
        </p:nvSpPr>
        <p:spPr bwMode="auto">
          <a:xfrm>
            <a:off x="5130090" y="2569032"/>
            <a:ext cx="112835"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52" name="Line 149"/>
          <p:cNvSpPr>
            <a:spLocks noChangeShapeType="1"/>
          </p:cNvSpPr>
          <p:nvPr/>
        </p:nvSpPr>
        <p:spPr bwMode="auto">
          <a:xfrm flipH="1">
            <a:off x="5242926" y="1740350"/>
            <a:ext cx="219808" cy="971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53" name="Freeform 150"/>
          <p:cNvSpPr>
            <a:spLocks/>
          </p:cNvSpPr>
          <p:nvPr/>
        </p:nvSpPr>
        <p:spPr bwMode="auto">
          <a:xfrm>
            <a:off x="7319374" y="3445325"/>
            <a:ext cx="213946"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54" name="Line 151"/>
          <p:cNvSpPr>
            <a:spLocks noChangeShapeType="1"/>
          </p:cNvSpPr>
          <p:nvPr/>
        </p:nvSpPr>
        <p:spPr bwMode="auto">
          <a:xfrm>
            <a:off x="7319372" y="3445325"/>
            <a:ext cx="1466"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55" name="Freeform 152"/>
          <p:cNvSpPr>
            <a:spLocks/>
          </p:cNvSpPr>
          <p:nvPr/>
        </p:nvSpPr>
        <p:spPr bwMode="auto">
          <a:xfrm>
            <a:off x="7205076" y="3434219"/>
            <a:ext cx="21687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56" name="Freeform 153"/>
          <p:cNvSpPr>
            <a:spLocks/>
          </p:cNvSpPr>
          <p:nvPr/>
        </p:nvSpPr>
        <p:spPr bwMode="auto">
          <a:xfrm>
            <a:off x="7421949" y="3912054"/>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57" name="Freeform 154"/>
          <p:cNvSpPr>
            <a:spLocks/>
          </p:cNvSpPr>
          <p:nvPr/>
        </p:nvSpPr>
        <p:spPr bwMode="auto">
          <a:xfrm>
            <a:off x="7533319" y="3912054"/>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58" name="Line 155"/>
          <p:cNvSpPr>
            <a:spLocks noChangeShapeType="1"/>
          </p:cNvSpPr>
          <p:nvPr/>
        </p:nvSpPr>
        <p:spPr bwMode="auto">
          <a:xfrm flipH="1" flipV="1">
            <a:off x="7319374" y="3445332"/>
            <a:ext cx="213946" cy="466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59" name="Line 156"/>
          <p:cNvSpPr>
            <a:spLocks noChangeShapeType="1"/>
          </p:cNvSpPr>
          <p:nvPr/>
        </p:nvSpPr>
        <p:spPr bwMode="auto">
          <a:xfrm>
            <a:off x="7205073" y="3434219"/>
            <a:ext cx="114300"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60" name="Line 157"/>
          <p:cNvSpPr>
            <a:spLocks noChangeShapeType="1"/>
          </p:cNvSpPr>
          <p:nvPr/>
        </p:nvSpPr>
        <p:spPr bwMode="auto">
          <a:xfrm flipH="1" flipV="1">
            <a:off x="7533319" y="3912050"/>
            <a:ext cx="21980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61" name="Line 158"/>
          <p:cNvSpPr>
            <a:spLocks noChangeShapeType="1"/>
          </p:cNvSpPr>
          <p:nvPr/>
        </p:nvSpPr>
        <p:spPr bwMode="auto">
          <a:xfrm flipV="1">
            <a:off x="7432212" y="3912057"/>
            <a:ext cx="10111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62" name="Freeform 159"/>
          <p:cNvSpPr>
            <a:spLocks/>
          </p:cNvSpPr>
          <p:nvPr/>
        </p:nvSpPr>
        <p:spPr bwMode="auto">
          <a:xfrm>
            <a:off x="6554442" y="2556325"/>
            <a:ext cx="216877"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63" name="Line 160"/>
          <p:cNvSpPr>
            <a:spLocks noChangeShapeType="1"/>
          </p:cNvSpPr>
          <p:nvPr/>
        </p:nvSpPr>
        <p:spPr bwMode="auto">
          <a:xfrm flipH="1" flipV="1">
            <a:off x="6554442" y="2556325"/>
            <a:ext cx="216877"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64" name="Freeform 161"/>
          <p:cNvSpPr>
            <a:spLocks/>
          </p:cNvSpPr>
          <p:nvPr/>
        </p:nvSpPr>
        <p:spPr bwMode="auto">
          <a:xfrm>
            <a:off x="4697802" y="3059569"/>
            <a:ext cx="215411"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65" name="Freeform 162"/>
          <p:cNvSpPr>
            <a:spLocks/>
          </p:cNvSpPr>
          <p:nvPr/>
        </p:nvSpPr>
        <p:spPr bwMode="auto">
          <a:xfrm>
            <a:off x="4798911" y="2772225"/>
            <a:ext cx="216877"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66" name="Freeform 163"/>
          <p:cNvSpPr>
            <a:spLocks/>
          </p:cNvSpPr>
          <p:nvPr/>
        </p:nvSpPr>
        <p:spPr bwMode="auto">
          <a:xfrm>
            <a:off x="7650549" y="394856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67" name="Line 164"/>
          <p:cNvSpPr>
            <a:spLocks noChangeShapeType="1"/>
          </p:cNvSpPr>
          <p:nvPr/>
        </p:nvSpPr>
        <p:spPr bwMode="auto">
          <a:xfrm flipV="1">
            <a:off x="4697804" y="3445325"/>
            <a:ext cx="101111"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68" name="Line 165"/>
          <p:cNvSpPr>
            <a:spLocks noChangeShapeType="1"/>
          </p:cNvSpPr>
          <p:nvPr/>
        </p:nvSpPr>
        <p:spPr bwMode="auto">
          <a:xfrm flipH="1">
            <a:off x="4798911" y="2772225"/>
            <a:ext cx="216877" cy="6731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69" name="Line 166"/>
          <p:cNvSpPr>
            <a:spLocks noChangeShapeType="1"/>
          </p:cNvSpPr>
          <p:nvPr/>
        </p:nvSpPr>
        <p:spPr bwMode="auto">
          <a:xfrm flipV="1">
            <a:off x="7650552" y="3948564"/>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70" name="Freeform 167"/>
          <p:cNvSpPr>
            <a:spLocks/>
          </p:cNvSpPr>
          <p:nvPr/>
        </p:nvSpPr>
        <p:spPr bwMode="auto">
          <a:xfrm>
            <a:off x="6659949" y="2689675"/>
            <a:ext cx="215412"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71" name="Freeform 168"/>
          <p:cNvSpPr>
            <a:spLocks/>
          </p:cNvSpPr>
          <p:nvPr/>
        </p:nvSpPr>
        <p:spPr bwMode="auto">
          <a:xfrm>
            <a:off x="6771319" y="2808737"/>
            <a:ext cx="216877"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72" name="Line 169"/>
          <p:cNvSpPr>
            <a:spLocks noChangeShapeType="1"/>
          </p:cNvSpPr>
          <p:nvPr/>
        </p:nvSpPr>
        <p:spPr bwMode="auto">
          <a:xfrm flipH="1" flipV="1">
            <a:off x="6771319" y="2808737"/>
            <a:ext cx="216877" cy="3254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73" name="Line 170"/>
          <p:cNvSpPr>
            <a:spLocks noChangeShapeType="1"/>
          </p:cNvSpPr>
          <p:nvPr/>
        </p:nvSpPr>
        <p:spPr bwMode="auto">
          <a:xfrm>
            <a:off x="6659951" y="2689675"/>
            <a:ext cx="111369" cy="1190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74" name="Freeform 171"/>
          <p:cNvSpPr>
            <a:spLocks/>
          </p:cNvSpPr>
          <p:nvPr/>
        </p:nvSpPr>
        <p:spPr bwMode="auto">
          <a:xfrm>
            <a:off x="6875361"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75" name="Freeform 172"/>
          <p:cNvSpPr>
            <a:spLocks/>
          </p:cNvSpPr>
          <p:nvPr/>
        </p:nvSpPr>
        <p:spPr bwMode="auto">
          <a:xfrm>
            <a:off x="6988197" y="3134182"/>
            <a:ext cx="21687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76" name="Freeform 173"/>
          <p:cNvSpPr>
            <a:spLocks/>
          </p:cNvSpPr>
          <p:nvPr/>
        </p:nvSpPr>
        <p:spPr bwMode="auto">
          <a:xfrm>
            <a:off x="5015792" y="1967364"/>
            <a:ext cx="227135"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77" name="Freeform 174"/>
          <p:cNvSpPr>
            <a:spLocks/>
          </p:cNvSpPr>
          <p:nvPr/>
        </p:nvSpPr>
        <p:spPr bwMode="auto">
          <a:xfrm>
            <a:off x="5130088" y="1703837"/>
            <a:ext cx="218343"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78" name="Line 175"/>
          <p:cNvSpPr>
            <a:spLocks noChangeShapeType="1"/>
          </p:cNvSpPr>
          <p:nvPr/>
        </p:nvSpPr>
        <p:spPr bwMode="auto">
          <a:xfrm flipH="1" flipV="1">
            <a:off x="6988197" y="3134182"/>
            <a:ext cx="21687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79" name="Line 176"/>
          <p:cNvSpPr>
            <a:spLocks noChangeShapeType="1"/>
          </p:cNvSpPr>
          <p:nvPr/>
        </p:nvSpPr>
        <p:spPr bwMode="auto">
          <a:xfrm>
            <a:off x="6875362" y="3013525"/>
            <a:ext cx="112834"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80" name="Line 177"/>
          <p:cNvSpPr>
            <a:spLocks noChangeShapeType="1"/>
          </p:cNvSpPr>
          <p:nvPr/>
        </p:nvSpPr>
        <p:spPr bwMode="auto">
          <a:xfrm flipV="1">
            <a:off x="5015790" y="2569025"/>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81" name="Line 178"/>
          <p:cNvSpPr>
            <a:spLocks noChangeShapeType="1"/>
          </p:cNvSpPr>
          <p:nvPr/>
        </p:nvSpPr>
        <p:spPr bwMode="auto">
          <a:xfrm flipH="1">
            <a:off x="5130088" y="1703837"/>
            <a:ext cx="218343" cy="865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82" name="Freeform 179"/>
          <p:cNvSpPr>
            <a:spLocks/>
          </p:cNvSpPr>
          <p:nvPr/>
        </p:nvSpPr>
        <p:spPr bwMode="auto">
          <a:xfrm>
            <a:off x="7205076" y="3434219"/>
            <a:ext cx="21687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83" name="Freeform 180"/>
          <p:cNvSpPr>
            <a:spLocks/>
          </p:cNvSpPr>
          <p:nvPr/>
        </p:nvSpPr>
        <p:spPr bwMode="auto">
          <a:xfrm>
            <a:off x="7421949" y="3972380"/>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84" name="Line 181"/>
          <p:cNvSpPr>
            <a:spLocks noChangeShapeType="1"/>
          </p:cNvSpPr>
          <p:nvPr/>
        </p:nvSpPr>
        <p:spPr bwMode="auto">
          <a:xfrm>
            <a:off x="7432209" y="3985075"/>
            <a:ext cx="218342"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85" name="Freeform 182"/>
          <p:cNvSpPr>
            <a:spLocks/>
          </p:cNvSpPr>
          <p:nvPr/>
        </p:nvSpPr>
        <p:spPr bwMode="auto">
          <a:xfrm>
            <a:off x="7319374" y="3564394"/>
            <a:ext cx="213946"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86" name="Line 183"/>
          <p:cNvSpPr>
            <a:spLocks noChangeShapeType="1"/>
          </p:cNvSpPr>
          <p:nvPr/>
        </p:nvSpPr>
        <p:spPr bwMode="auto">
          <a:xfrm>
            <a:off x="7421951" y="3972377"/>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87" name="Line 184"/>
          <p:cNvSpPr>
            <a:spLocks noChangeShapeType="1"/>
          </p:cNvSpPr>
          <p:nvPr/>
        </p:nvSpPr>
        <p:spPr bwMode="auto">
          <a:xfrm flipH="1" flipV="1">
            <a:off x="7205076" y="3434219"/>
            <a:ext cx="216877" cy="538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88" name="Freeform 185"/>
          <p:cNvSpPr>
            <a:spLocks/>
          </p:cNvSpPr>
          <p:nvPr/>
        </p:nvSpPr>
        <p:spPr bwMode="auto">
          <a:xfrm>
            <a:off x="7102497" y="3324675"/>
            <a:ext cx="21687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89" name="Line 186"/>
          <p:cNvSpPr>
            <a:spLocks noChangeShapeType="1"/>
          </p:cNvSpPr>
          <p:nvPr/>
        </p:nvSpPr>
        <p:spPr bwMode="auto">
          <a:xfrm>
            <a:off x="7421951" y="3972375"/>
            <a:ext cx="10258"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90" name="Line 187"/>
          <p:cNvSpPr>
            <a:spLocks noChangeShapeType="1"/>
          </p:cNvSpPr>
          <p:nvPr/>
        </p:nvSpPr>
        <p:spPr bwMode="auto">
          <a:xfrm>
            <a:off x="7319377" y="3564387"/>
            <a:ext cx="102577"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91" name="Line 188"/>
          <p:cNvSpPr>
            <a:spLocks noChangeShapeType="1"/>
          </p:cNvSpPr>
          <p:nvPr/>
        </p:nvSpPr>
        <p:spPr bwMode="auto">
          <a:xfrm>
            <a:off x="7102499" y="3324682"/>
            <a:ext cx="102577" cy="1095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92" name="Freeform 189"/>
          <p:cNvSpPr>
            <a:spLocks/>
          </p:cNvSpPr>
          <p:nvPr/>
        </p:nvSpPr>
        <p:spPr bwMode="auto">
          <a:xfrm>
            <a:off x="5348432" y="1306962"/>
            <a:ext cx="215411"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93" name="Line 190"/>
          <p:cNvSpPr>
            <a:spLocks noChangeShapeType="1"/>
          </p:cNvSpPr>
          <p:nvPr/>
        </p:nvSpPr>
        <p:spPr bwMode="auto">
          <a:xfrm>
            <a:off x="5348433" y="1703844"/>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94" name="Freeform 191"/>
          <p:cNvSpPr>
            <a:spLocks/>
          </p:cNvSpPr>
          <p:nvPr/>
        </p:nvSpPr>
        <p:spPr bwMode="auto">
          <a:xfrm>
            <a:off x="4584967" y="3337375"/>
            <a:ext cx="213946"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95" name="Freeform 192"/>
          <p:cNvSpPr>
            <a:spLocks/>
          </p:cNvSpPr>
          <p:nvPr/>
        </p:nvSpPr>
        <p:spPr bwMode="auto">
          <a:xfrm>
            <a:off x="4697802" y="3059569"/>
            <a:ext cx="215411"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96" name="Line 193"/>
          <p:cNvSpPr>
            <a:spLocks noChangeShapeType="1"/>
          </p:cNvSpPr>
          <p:nvPr/>
        </p:nvSpPr>
        <p:spPr bwMode="auto">
          <a:xfrm flipV="1">
            <a:off x="4584966" y="3648525"/>
            <a:ext cx="112835"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97" name="Line 194"/>
          <p:cNvSpPr>
            <a:spLocks noChangeShapeType="1"/>
          </p:cNvSpPr>
          <p:nvPr/>
        </p:nvSpPr>
        <p:spPr bwMode="auto">
          <a:xfrm flipH="1">
            <a:off x="4697802" y="3059569"/>
            <a:ext cx="215411"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698" name="Freeform 195"/>
          <p:cNvSpPr>
            <a:spLocks/>
          </p:cNvSpPr>
          <p:nvPr/>
        </p:nvSpPr>
        <p:spPr bwMode="auto">
          <a:xfrm>
            <a:off x="7533319" y="400888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699" name="Freeform 196"/>
          <p:cNvSpPr>
            <a:spLocks/>
          </p:cNvSpPr>
          <p:nvPr/>
        </p:nvSpPr>
        <p:spPr bwMode="auto">
          <a:xfrm>
            <a:off x="7650549" y="400888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00" name="Line 197"/>
          <p:cNvSpPr>
            <a:spLocks noChangeShapeType="1"/>
          </p:cNvSpPr>
          <p:nvPr/>
        </p:nvSpPr>
        <p:spPr bwMode="auto">
          <a:xfrm flipH="1" flipV="1">
            <a:off x="7650549" y="4008889"/>
            <a:ext cx="2154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01" name="Line 198"/>
          <p:cNvSpPr>
            <a:spLocks noChangeShapeType="1"/>
          </p:cNvSpPr>
          <p:nvPr/>
        </p:nvSpPr>
        <p:spPr bwMode="auto">
          <a:xfrm flipV="1">
            <a:off x="7533320" y="4008889"/>
            <a:ext cx="11723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02" name="Line 199"/>
          <p:cNvSpPr>
            <a:spLocks noChangeShapeType="1"/>
          </p:cNvSpPr>
          <p:nvPr/>
        </p:nvSpPr>
        <p:spPr bwMode="auto">
          <a:xfrm flipH="1" flipV="1">
            <a:off x="6501687" y="2484887"/>
            <a:ext cx="158262"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03" name="Freeform 200"/>
          <p:cNvSpPr>
            <a:spLocks/>
          </p:cNvSpPr>
          <p:nvPr/>
        </p:nvSpPr>
        <p:spPr bwMode="auto">
          <a:xfrm>
            <a:off x="5015792" y="1967364"/>
            <a:ext cx="227135"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04" name="Line 201"/>
          <p:cNvSpPr>
            <a:spLocks noChangeShapeType="1"/>
          </p:cNvSpPr>
          <p:nvPr/>
        </p:nvSpPr>
        <p:spPr bwMode="auto">
          <a:xfrm flipH="1">
            <a:off x="5015792" y="2040387"/>
            <a:ext cx="197827" cy="731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05" name="Freeform 202"/>
          <p:cNvSpPr>
            <a:spLocks/>
          </p:cNvSpPr>
          <p:nvPr/>
        </p:nvSpPr>
        <p:spPr bwMode="auto">
          <a:xfrm>
            <a:off x="4913212" y="2448382"/>
            <a:ext cx="216877"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06" name="Line 203"/>
          <p:cNvSpPr>
            <a:spLocks noChangeShapeType="1"/>
          </p:cNvSpPr>
          <p:nvPr/>
        </p:nvSpPr>
        <p:spPr bwMode="auto">
          <a:xfrm flipV="1">
            <a:off x="4913214" y="2772232"/>
            <a:ext cx="102577" cy="287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07" name="Freeform 204"/>
          <p:cNvSpPr>
            <a:spLocks/>
          </p:cNvSpPr>
          <p:nvPr/>
        </p:nvSpPr>
        <p:spPr bwMode="auto">
          <a:xfrm>
            <a:off x="6554442" y="2616657"/>
            <a:ext cx="216877"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08" name="Freeform 205"/>
          <p:cNvSpPr>
            <a:spLocks/>
          </p:cNvSpPr>
          <p:nvPr/>
        </p:nvSpPr>
        <p:spPr bwMode="auto">
          <a:xfrm>
            <a:off x="6659949" y="2689675"/>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09" name="Line 206"/>
          <p:cNvSpPr>
            <a:spLocks noChangeShapeType="1"/>
          </p:cNvSpPr>
          <p:nvPr/>
        </p:nvSpPr>
        <p:spPr bwMode="auto">
          <a:xfrm flipH="1" flipV="1">
            <a:off x="6659949" y="2689675"/>
            <a:ext cx="215412"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10" name="Freeform 207"/>
          <p:cNvSpPr>
            <a:spLocks/>
          </p:cNvSpPr>
          <p:nvPr/>
        </p:nvSpPr>
        <p:spPr bwMode="auto">
          <a:xfrm>
            <a:off x="6771319" y="2892875"/>
            <a:ext cx="216877"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11" name="Freeform 208"/>
          <p:cNvSpPr>
            <a:spLocks/>
          </p:cNvSpPr>
          <p:nvPr/>
        </p:nvSpPr>
        <p:spPr bwMode="auto">
          <a:xfrm>
            <a:off x="6875361" y="3013525"/>
            <a:ext cx="227134"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12" name="Line 209"/>
          <p:cNvSpPr>
            <a:spLocks noChangeShapeType="1"/>
          </p:cNvSpPr>
          <p:nvPr/>
        </p:nvSpPr>
        <p:spPr bwMode="auto">
          <a:xfrm flipV="1">
            <a:off x="7753130" y="4045403"/>
            <a:ext cx="1128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13" name="Line 210"/>
          <p:cNvSpPr>
            <a:spLocks noChangeShapeType="1"/>
          </p:cNvSpPr>
          <p:nvPr/>
        </p:nvSpPr>
        <p:spPr bwMode="auto">
          <a:xfrm flipH="1" flipV="1">
            <a:off x="6875361" y="3013525"/>
            <a:ext cx="227134"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14" name="Line 211"/>
          <p:cNvSpPr>
            <a:spLocks noChangeShapeType="1"/>
          </p:cNvSpPr>
          <p:nvPr/>
        </p:nvSpPr>
        <p:spPr bwMode="auto">
          <a:xfrm>
            <a:off x="6771323" y="2892875"/>
            <a:ext cx="104043"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15" name="Freeform 212"/>
          <p:cNvSpPr>
            <a:spLocks/>
          </p:cNvSpPr>
          <p:nvPr/>
        </p:nvSpPr>
        <p:spPr bwMode="auto">
          <a:xfrm>
            <a:off x="6988197" y="3216732"/>
            <a:ext cx="21687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16" name="Freeform 213"/>
          <p:cNvSpPr>
            <a:spLocks/>
          </p:cNvSpPr>
          <p:nvPr/>
        </p:nvSpPr>
        <p:spPr bwMode="auto">
          <a:xfrm>
            <a:off x="7102497" y="3324675"/>
            <a:ext cx="21687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17" name="Freeform 214"/>
          <p:cNvSpPr>
            <a:spLocks/>
          </p:cNvSpPr>
          <p:nvPr/>
        </p:nvSpPr>
        <p:spPr bwMode="auto">
          <a:xfrm>
            <a:off x="4470669" y="3637412"/>
            <a:ext cx="227135"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18" name="Freeform 215"/>
          <p:cNvSpPr>
            <a:spLocks/>
          </p:cNvSpPr>
          <p:nvPr/>
        </p:nvSpPr>
        <p:spPr bwMode="auto">
          <a:xfrm>
            <a:off x="4584967" y="3337375"/>
            <a:ext cx="213946"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19" name="Line 216"/>
          <p:cNvSpPr>
            <a:spLocks noChangeShapeType="1"/>
          </p:cNvSpPr>
          <p:nvPr/>
        </p:nvSpPr>
        <p:spPr bwMode="auto">
          <a:xfrm flipH="1" flipV="1">
            <a:off x="5575567" y="1303787"/>
            <a:ext cx="190500" cy="2873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20" name="Line 217"/>
          <p:cNvSpPr>
            <a:spLocks noChangeShapeType="1"/>
          </p:cNvSpPr>
          <p:nvPr/>
        </p:nvSpPr>
        <p:spPr bwMode="auto">
          <a:xfrm flipH="1" flipV="1">
            <a:off x="7102497" y="3324675"/>
            <a:ext cx="216877" cy="2397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21" name="Line 218"/>
          <p:cNvSpPr>
            <a:spLocks noChangeShapeType="1"/>
          </p:cNvSpPr>
          <p:nvPr/>
        </p:nvSpPr>
        <p:spPr bwMode="auto">
          <a:xfrm>
            <a:off x="6988197" y="3216725"/>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22" name="Freeform 219"/>
          <p:cNvSpPr>
            <a:spLocks/>
          </p:cNvSpPr>
          <p:nvPr/>
        </p:nvSpPr>
        <p:spPr bwMode="auto">
          <a:xfrm>
            <a:off x="5242926" y="1559382"/>
            <a:ext cx="219808"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23" name="Freeform 220"/>
          <p:cNvSpPr>
            <a:spLocks/>
          </p:cNvSpPr>
          <p:nvPr/>
        </p:nvSpPr>
        <p:spPr bwMode="auto">
          <a:xfrm>
            <a:off x="5348432" y="1306967"/>
            <a:ext cx="215411"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24" name="Line 221"/>
          <p:cNvSpPr>
            <a:spLocks noChangeShapeType="1"/>
          </p:cNvSpPr>
          <p:nvPr/>
        </p:nvSpPr>
        <p:spPr bwMode="auto">
          <a:xfrm flipV="1">
            <a:off x="4470667" y="3781882"/>
            <a:ext cx="114300" cy="153987"/>
          </a:xfrm>
          <a:prstGeom prst="line">
            <a:avLst/>
          </a:prstGeom>
          <a:noFill/>
          <a:ln w="571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25" name="Line 222"/>
          <p:cNvSpPr>
            <a:spLocks noChangeShapeType="1"/>
          </p:cNvSpPr>
          <p:nvPr/>
        </p:nvSpPr>
        <p:spPr bwMode="auto">
          <a:xfrm flipH="1">
            <a:off x="4584967" y="3337375"/>
            <a:ext cx="213946" cy="4445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26" name="Line 223"/>
          <p:cNvSpPr>
            <a:spLocks noChangeShapeType="1"/>
          </p:cNvSpPr>
          <p:nvPr/>
        </p:nvSpPr>
        <p:spPr bwMode="auto">
          <a:xfrm flipV="1">
            <a:off x="5242922" y="1703844"/>
            <a:ext cx="105508"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27" name="Line 224"/>
          <p:cNvSpPr>
            <a:spLocks noChangeShapeType="1"/>
          </p:cNvSpPr>
          <p:nvPr/>
        </p:nvSpPr>
        <p:spPr bwMode="auto">
          <a:xfrm flipH="1">
            <a:off x="5348432" y="1306967"/>
            <a:ext cx="215411" cy="396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28" name="Freeform 225"/>
          <p:cNvSpPr>
            <a:spLocks/>
          </p:cNvSpPr>
          <p:nvPr/>
        </p:nvSpPr>
        <p:spPr bwMode="auto">
          <a:xfrm>
            <a:off x="4798911" y="2929387"/>
            <a:ext cx="216877"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29" name="Freeform 226"/>
          <p:cNvSpPr>
            <a:spLocks/>
          </p:cNvSpPr>
          <p:nvPr/>
        </p:nvSpPr>
        <p:spPr bwMode="auto">
          <a:xfrm>
            <a:off x="4913212" y="2448382"/>
            <a:ext cx="21687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30" name="Line 227"/>
          <p:cNvSpPr>
            <a:spLocks noChangeShapeType="1"/>
          </p:cNvSpPr>
          <p:nvPr/>
        </p:nvSpPr>
        <p:spPr bwMode="auto">
          <a:xfrm flipH="1">
            <a:off x="5213616" y="1967369"/>
            <a:ext cx="29308"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31" name="Freeform 228"/>
          <p:cNvSpPr>
            <a:spLocks/>
          </p:cNvSpPr>
          <p:nvPr/>
        </p:nvSpPr>
        <p:spPr bwMode="auto">
          <a:xfrm>
            <a:off x="7205076" y="3491362"/>
            <a:ext cx="21687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32" name="Freeform 229"/>
          <p:cNvSpPr>
            <a:spLocks/>
          </p:cNvSpPr>
          <p:nvPr/>
        </p:nvSpPr>
        <p:spPr bwMode="auto">
          <a:xfrm>
            <a:off x="7319374" y="3564394"/>
            <a:ext cx="213946"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33" name="Freeform 230"/>
          <p:cNvSpPr>
            <a:spLocks/>
          </p:cNvSpPr>
          <p:nvPr/>
        </p:nvSpPr>
        <p:spPr bwMode="auto">
          <a:xfrm>
            <a:off x="7533319" y="4069212"/>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34" name="Line 231"/>
          <p:cNvSpPr>
            <a:spLocks noChangeShapeType="1"/>
          </p:cNvSpPr>
          <p:nvPr/>
        </p:nvSpPr>
        <p:spPr bwMode="auto">
          <a:xfrm>
            <a:off x="7533319" y="4069214"/>
            <a:ext cx="219808"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35" name="Freeform 232"/>
          <p:cNvSpPr>
            <a:spLocks/>
          </p:cNvSpPr>
          <p:nvPr/>
        </p:nvSpPr>
        <p:spPr bwMode="auto">
          <a:xfrm>
            <a:off x="7421949" y="3637412"/>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36" name="Line 233"/>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37" name="Line 234"/>
          <p:cNvSpPr>
            <a:spLocks noChangeShapeType="1"/>
          </p:cNvSpPr>
          <p:nvPr/>
        </p:nvSpPr>
        <p:spPr bwMode="auto">
          <a:xfrm flipV="1">
            <a:off x="4798913" y="3059569"/>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38" name="Line 235"/>
          <p:cNvSpPr>
            <a:spLocks noChangeShapeType="1"/>
          </p:cNvSpPr>
          <p:nvPr/>
        </p:nvSpPr>
        <p:spPr bwMode="auto">
          <a:xfrm flipH="1">
            <a:off x="4913212" y="2448382"/>
            <a:ext cx="216877"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39" name="Line 236"/>
          <p:cNvSpPr>
            <a:spLocks noChangeShapeType="1"/>
          </p:cNvSpPr>
          <p:nvPr/>
        </p:nvSpPr>
        <p:spPr bwMode="auto">
          <a:xfrm flipH="1" flipV="1">
            <a:off x="7319374" y="3564394"/>
            <a:ext cx="213946" cy="504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40" name="Line 237"/>
          <p:cNvSpPr>
            <a:spLocks noChangeShapeType="1"/>
          </p:cNvSpPr>
          <p:nvPr/>
        </p:nvSpPr>
        <p:spPr bwMode="auto">
          <a:xfrm>
            <a:off x="7215330" y="3491369"/>
            <a:ext cx="104042"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41" name="Line 238"/>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42" name="Line 239"/>
          <p:cNvSpPr>
            <a:spLocks noChangeShapeType="1"/>
          </p:cNvSpPr>
          <p:nvPr/>
        </p:nvSpPr>
        <p:spPr bwMode="auto">
          <a:xfrm>
            <a:off x="7432212" y="3648532"/>
            <a:ext cx="101111" cy="420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43" name="Freeform 240"/>
          <p:cNvSpPr>
            <a:spLocks/>
          </p:cNvSpPr>
          <p:nvPr/>
        </p:nvSpPr>
        <p:spPr bwMode="auto">
          <a:xfrm>
            <a:off x="6441608" y="2569032"/>
            <a:ext cx="218342"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44" name="Freeform 241"/>
          <p:cNvSpPr>
            <a:spLocks/>
          </p:cNvSpPr>
          <p:nvPr/>
        </p:nvSpPr>
        <p:spPr bwMode="auto">
          <a:xfrm>
            <a:off x="6554442" y="2616657"/>
            <a:ext cx="216877"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45" name="Freeform 242"/>
          <p:cNvSpPr>
            <a:spLocks/>
          </p:cNvSpPr>
          <p:nvPr/>
        </p:nvSpPr>
        <p:spPr bwMode="auto">
          <a:xfrm>
            <a:off x="7650549" y="4105732"/>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46" name="Line 243"/>
          <p:cNvSpPr>
            <a:spLocks noChangeShapeType="1"/>
          </p:cNvSpPr>
          <p:nvPr/>
        </p:nvSpPr>
        <p:spPr bwMode="auto">
          <a:xfrm flipH="1" flipV="1">
            <a:off x="6554442" y="2616657"/>
            <a:ext cx="216877"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47" name="Line 244"/>
          <p:cNvSpPr>
            <a:spLocks noChangeShapeType="1"/>
          </p:cNvSpPr>
          <p:nvPr/>
        </p:nvSpPr>
        <p:spPr bwMode="auto">
          <a:xfrm flipV="1">
            <a:off x="7650552" y="4105728"/>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48" name="Freeform 245"/>
          <p:cNvSpPr>
            <a:spLocks/>
          </p:cNvSpPr>
          <p:nvPr/>
        </p:nvSpPr>
        <p:spPr bwMode="auto">
          <a:xfrm>
            <a:off x="5130088" y="1967366"/>
            <a:ext cx="218343"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49" name="Freeform 246"/>
          <p:cNvSpPr>
            <a:spLocks/>
          </p:cNvSpPr>
          <p:nvPr/>
        </p:nvSpPr>
        <p:spPr bwMode="auto">
          <a:xfrm>
            <a:off x="5242926" y="1559382"/>
            <a:ext cx="219808"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50" name="Line 247"/>
          <p:cNvSpPr>
            <a:spLocks noChangeShapeType="1"/>
          </p:cNvSpPr>
          <p:nvPr/>
        </p:nvSpPr>
        <p:spPr bwMode="auto">
          <a:xfrm flipH="1">
            <a:off x="5242926" y="1559382"/>
            <a:ext cx="219808" cy="4079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51" name="Freeform 248"/>
          <p:cNvSpPr>
            <a:spLocks/>
          </p:cNvSpPr>
          <p:nvPr/>
        </p:nvSpPr>
        <p:spPr bwMode="auto">
          <a:xfrm>
            <a:off x="4365159" y="3935862"/>
            <a:ext cx="219808"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52" name="Freeform 249"/>
          <p:cNvSpPr>
            <a:spLocks/>
          </p:cNvSpPr>
          <p:nvPr/>
        </p:nvSpPr>
        <p:spPr bwMode="auto">
          <a:xfrm>
            <a:off x="4470669" y="3637412"/>
            <a:ext cx="227135"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53" name="Freeform 250"/>
          <p:cNvSpPr>
            <a:spLocks/>
          </p:cNvSpPr>
          <p:nvPr/>
        </p:nvSpPr>
        <p:spPr bwMode="auto">
          <a:xfrm>
            <a:off x="6659949" y="2819850"/>
            <a:ext cx="215412"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54" name="Freeform 251"/>
          <p:cNvSpPr>
            <a:spLocks/>
          </p:cNvSpPr>
          <p:nvPr/>
        </p:nvSpPr>
        <p:spPr bwMode="auto">
          <a:xfrm>
            <a:off x="6771319" y="2892875"/>
            <a:ext cx="216877"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55" name="Freeform 252"/>
          <p:cNvSpPr>
            <a:spLocks/>
          </p:cNvSpPr>
          <p:nvPr/>
        </p:nvSpPr>
        <p:spPr bwMode="auto">
          <a:xfrm>
            <a:off x="5462733" y="1306962"/>
            <a:ext cx="213946"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56" name="Line 253"/>
          <p:cNvSpPr>
            <a:spLocks noChangeShapeType="1"/>
          </p:cNvSpPr>
          <p:nvPr/>
        </p:nvSpPr>
        <p:spPr bwMode="auto">
          <a:xfrm flipV="1">
            <a:off x="4365157" y="3935862"/>
            <a:ext cx="105508"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57" name="Line 254"/>
          <p:cNvSpPr>
            <a:spLocks noChangeShapeType="1"/>
          </p:cNvSpPr>
          <p:nvPr/>
        </p:nvSpPr>
        <p:spPr bwMode="auto">
          <a:xfrm flipH="1">
            <a:off x="4470669" y="3637412"/>
            <a:ext cx="227135" cy="2984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58" name="Freeform 255"/>
          <p:cNvSpPr>
            <a:spLocks/>
          </p:cNvSpPr>
          <p:nvPr/>
        </p:nvSpPr>
        <p:spPr bwMode="auto">
          <a:xfrm>
            <a:off x="4697802" y="3337382"/>
            <a:ext cx="215411"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59" name="Freeform 256"/>
          <p:cNvSpPr>
            <a:spLocks/>
          </p:cNvSpPr>
          <p:nvPr/>
        </p:nvSpPr>
        <p:spPr bwMode="auto">
          <a:xfrm>
            <a:off x="4798911" y="2929387"/>
            <a:ext cx="216877"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60" name="Line 257"/>
          <p:cNvSpPr>
            <a:spLocks noChangeShapeType="1"/>
          </p:cNvSpPr>
          <p:nvPr/>
        </p:nvSpPr>
        <p:spPr bwMode="auto">
          <a:xfrm flipH="1" flipV="1">
            <a:off x="6771319" y="2892875"/>
            <a:ext cx="216877"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61" name="Line 258"/>
          <p:cNvSpPr>
            <a:spLocks noChangeShapeType="1"/>
          </p:cNvSpPr>
          <p:nvPr/>
        </p:nvSpPr>
        <p:spPr bwMode="auto">
          <a:xfrm>
            <a:off x="6659951" y="2819857"/>
            <a:ext cx="111369"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62" name="Line 259"/>
          <p:cNvSpPr>
            <a:spLocks noChangeShapeType="1"/>
          </p:cNvSpPr>
          <p:nvPr/>
        </p:nvSpPr>
        <p:spPr bwMode="auto">
          <a:xfrm flipH="1" flipV="1">
            <a:off x="5563841" y="1306967"/>
            <a:ext cx="30774" cy="3524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63" name="Line 260"/>
          <p:cNvSpPr>
            <a:spLocks noChangeShapeType="1"/>
          </p:cNvSpPr>
          <p:nvPr/>
        </p:nvSpPr>
        <p:spPr bwMode="auto">
          <a:xfrm flipV="1">
            <a:off x="4697804" y="3337382"/>
            <a:ext cx="101111"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64" name="Line 261"/>
          <p:cNvSpPr>
            <a:spLocks noChangeShapeType="1"/>
          </p:cNvSpPr>
          <p:nvPr/>
        </p:nvSpPr>
        <p:spPr bwMode="auto">
          <a:xfrm flipH="1">
            <a:off x="4798911" y="2929387"/>
            <a:ext cx="216877" cy="407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65" name="Freeform 262"/>
          <p:cNvSpPr>
            <a:spLocks/>
          </p:cNvSpPr>
          <p:nvPr/>
        </p:nvSpPr>
        <p:spPr bwMode="auto">
          <a:xfrm>
            <a:off x="6875361" y="3097662"/>
            <a:ext cx="227134"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66" name="Freeform 263"/>
          <p:cNvSpPr>
            <a:spLocks/>
          </p:cNvSpPr>
          <p:nvPr/>
        </p:nvSpPr>
        <p:spPr bwMode="auto">
          <a:xfrm>
            <a:off x="6988197" y="3216732"/>
            <a:ext cx="21687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67" name="Line 264"/>
          <p:cNvSpPr>
            <a:spLocks noChangeShapeType="1"/>
          </p:cNvSpPr>
          <p:nvPr/>
        </p:nvSpPr>
        <p:spPr bwMode="auto">
          <a:xfrm flipH="1" flipV="1">
            <a:off x="6988197" y="3216732"/>
            <a:ext cx="216877" cy="2746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68" name="Line 265"/>
          <p:cNvSpPr>
            <a:spLocks noChangeShapeType="1"/>
          </p:cNvSpPr>
          <p:nvPr/>
        </p:nvSpPr>
        <p:spPr bwMode="auto">
          <a:xfrm>
            <a:off x="6875362" y="3097669"/>
            <a:ext cx="112834" cy="1190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69" name="Freeform 266"/>
          <p:cNvSpPr>
            <a:spLocks/>
          </p:cNvSpPr>
          <p:nvPr/>
        </p:nvSpPr>
        <p:spPr bwMode="auto">
          <a:xfrm>
            <a:off x="7102497" y="3421519"/>
            <a:ext cx="21687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70" name="Freeform 267"/>
          <p:cNvSpPr>
            <a:spLocks/>
          </p:cNvSpPr>
          <p:nvPr/>
        </p:nvSpPr>
        <p:spPr bwMode="auto">
          <a:xfrm>
            <a:off x="7205076" y="3491369"/>
            <a:ext cx="21687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71" name="Line 268"/>
          <p:cNvSpPr>
            <a:spLocks noChangeShapeType="1"/>
          </p:cNvSpPr>
          <p:nvPr/>
        </p:nvSpPr>
        <p:spPr bwMode="auto">
          <a:xfrm>
            <a:off x="7205074" y="3491369"/>
            <a:ext cx="10258"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72" name="Freeform 269"/>
          <p:cNvSpPr>
            <a:spLocks/>
          </p:cNvSpPr>
          <p:nvPr/>
        </p:nvSpPr>
        <p:spPr bwMode="auto">
          <a:xfrm>
            <a:off x="5015792" y="2448375"/>
            <a:ext cx="227135"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73" name="Freeform 270"/>
          <p:cNvSpPr>
            <a:spLocks/>
          </p:cNvSpPr>
          <p:nvPr/>
        </p:nvSpPr>
        <p:spPr bwMode="auto">
          <a:xfrm>
            <a:off x="5130088" y="2100712"/>
            <a:ext cx="218343"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74" name="Line 271"/>
          <p:cNvSpPr>
            <a:spLocks noChangeShapeType="1"/>
          </p:cNvSpPr>
          <p:nvPr/>
        </p:nvSpPr>
        <p:spPr bwMode="auto">
          <a:xfrm flipH="1" flipV="1">
            <a:off x="7205076" y="3491362"/>
            <a:ext cx="216877"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75" name="Line 272"/>
          <p:cNvSpPr>
            <a:spLocks noChangeShapeType="1"/>
          </p:cNvSpPr>
          <p:nvPr/>
        </p:nvSpPr>
        <p:spPr bwMode="auto">
          <a:xfrm>
            <a:off x="7102499" y="3421512"/>
            <a:ext cx="102577"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76" name="Line 273"/>
          <p:cNvSpPr>
            <a:spLocks noChangeShapeType="1"/>
          </p:cNvSpPr>
          <p:nvPr/>
        </p:nvSpPr>
        <p:spPr bwMode="auto">
          <a:xfrm flipH="1">
            <a:off x="5130088" y="2100714"/>
            <a:ext cx="218343"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77" name="Freeform 274"/>
          <p:cNvSpPr>
            <a:spLocks/>
          </p:cNvSpPr>
          <p:nvPr/>
        </p:nvSpPr>
        <p:spPr bwMode="auto">
          <a:xfrm>
            <a:off x="7421949" y="3637417"/>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78" name="Line 275"/>
          <p:cNvSpPr>
            <a:spLocks noChangeShapeType="1"/>
          </p:cNvSpPr>
          <p:nvPr/>
        </p:nvSpPr>
        <p:spPr bwMode="auto">
          <a:xfrm>
            <a:off x="7421951" y="3637419"/>
            <a:ext cx="10258" cy="11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79" name="Freeform 276"/>
          <p:cNvSpPr>
            <a:spLocks/>
          </p:cNvSpPr>
          <p:nvPr/>
        </p:nvSpPr>
        <p:spPr bwMode="auto">
          <a:xfrm>
            <a:off x="7533319" y="4166050"/>
            <a:ext cx="21980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0" name="Freeform 277"/>
          <p:cNvSpPr>
            <a:spLocks/>
          </p:cNvSpPr>
          <p:nvPr/>
        </p:nvSpPr>
        <p:spPr bwMode="auto">
          <a:xfrm>
            <a:off x="7650549" y="4166050"/>
            <a:ext cx="215412"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1" name="Freeform 278"/>
          <p:cNvSpPr>
            <a:spLocks/>
          </p:cNvSpPr>
          <p:nvPr/>
        </p:nvSpPr>
        <p:spPr bwMode="auto">
          <a:xfrm>
            <a:off x="4252325" y="4166050"/>
            <a:ext cx="218342"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2" name="Freeform 279"/>
          <p:cNvSpPr>
            <a:spLocks/>
          </p:cNvSpPr>
          <p:nvPr/>
        </p:nvSpPr>
        <p:spPr bwMode="auto">
          <a:xfrm>
            <a:off x="4365159" y="4166050"/>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3" name="Freeform 280"/>
          <p:cNvSpPr>
            <a:spLocks/>
          </p:cNvSpPr>
          <p:nvPr/>
        </p:nvSpPr>
        <p:spPr bwMode="auto">
          <a:xfrm>
            <a:off x="4584967" y="3637412"/>
            <a:ext cx="213946"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4" name="Freeform 281"/>
          <p:cNvSpPr>
            <a:spLocks/>
          </p:cNvSpPr>
          <p:nvPr/>
        </p:nvSpPr>
        <p:spPr bwMode="auto">
          <a:xfrm>
            <a:off x="4697802" y="3337382"/>
            <a:ext cx="215411"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5" name="Freeform 282"/>
          <p:cNvSpPr>
            <a:spLocks/>
          </p:cNvSpPr>
          <p:nvPr/>
        </p:nvSpPr>
        <p:spPr bwMode="auto">
          <a:xfrm>
            <a:off x="7319374" y="3637417"/>
            <a:ext cx="213946"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6" name="Freeform 283"/>
          <p:cNvSpPr>
            <a:spLocks/>
          </p:cNvSpPr>
          <p:nvPr/>
        </p:nvSpPr>
        <p:spPr bwMode="auto">
          <a:xfrm>
            <a:off x="5348432" y="1559375"/>
            <a:ext cx="215411"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7" name="Freeform 284"/>
          <p:cNvSpPr>
            <a:spLocks/>
          </p:cNvSpPr>
          <p:nvPr/>
        </p:nvSpPr>
        <p:spPr bwMode="auto">
          <a:xfrm>
            <a:off x="5462733" y="1559375"/>
            <a:ext cx="213946"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8" name="Freeform 285"/>
          <p:cNvSpPr>
            <a:spLocks/>
          </p:cNvSpPr>
          <p:nvPr/>
        </p:nvSpPr>
        <p:spPr bwMode="auto">
          <a:xfrm>
            <a:off x="6327307" y="2569032"/>
            <a:ext cx="227134"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89" name="Freeform 286"/>
          <p:cNvSpPr>
            <a:spLocks/>
          </p:cNvSpPr>
          <p:nvPr/>
        </p:nvSpPr>
        <p:spPr bwMode="auto">
          <a:xfrm>
            <a:off x="6441608" y="2569032"/>
            <a:ext cx="218342"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790" name="Line 287"/>
          <p:cNvSpPr>
            <a:spLocks noChangeShapeType="1"/>
          </p:cNvSpPr>
          <p:nvPr/>
        </p:nvSpPr>
        <p:spPr bwMode="auto">
          <a:xfrm flipH="1" flipV="1">
            <a:off x="7421949" y="3637412"/>
            <a:ext cx="2286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1" name="Line 288"/>
          <p:cNvSpPr>
            <a:spLocks noChangeShapeType="1"/>
          </p:cNvSpPr>
          <p:nvPr/>
        </p:nvSpPr>
        <p:spPr bwMode="auto">
          <a:xfrm flipH="1" flipV="1">
            <a:off x="7650549" y="4166050"/>
            <a:ext cx="215412"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2" name="Line 289"/>
          <p:cNvSpPr>
            <a:spLocks noChangeShapeType="1"/>
          </p:cNvSpPr>
          <p:nvPr/>
        </p:nvSpPr>
        <p:spPr bwMode="auto">
          <a:xfrm flipV="1">
            <a:off x="7533320" y="4166054"/>
            <a:ext cx="117231"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3" name="Line 290"/>
          <p:cNvSpPr>
            <a:spLocks noChangeShapeType="1"/>
          </p:cNvSpPr>
          <p:nvPr/>
        </p:nvSpPr>
        <p:spPr bwMode="auto">
          <a:xfrm flipH="1" flipV="1">
            <a:off x="4365159" y="4166050"/>
            <a:ext cx="21980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4" name="Line 291"/>
          <p:cNvSpPr>
            <a:spLocks noChangeShapeType="1"/>
          </p:cNvSpPr>
          <p:nvPr/>
        </p:nvSpPr>
        <p:spPr bwMode="auto">
          <a:xfrm flipV="1">
            <a:off x="4252323" y="4166054"/>
            <a:ext cx="11283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5" name="Line 292"/>
          <p:cNvSpPr>
            <a:spLocks noChangeShapeType="1"/>
          </p:cNvSpPr>
          <p:nvPr/>
        </p:nvSpPr>
        <p:spPr bwMode="auto">
          <a:xfrm flipV="1">
            <a:off x="4584966" y="3637412"/>
            <a:ext cx="112835"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6" name="Line 293"/>
          <p:cNvSpPr>
            <a:spLocks noChangeShapeType="1"/>
          </p:cNvSpPr>
          <p:nvPr/>
        </p:nvSpPr>
        <p:spPr bwMode="auto">
          <a:xfrm flipH="1">
            <a:off x="4697802" y="3337382"/>
            <a:ext cx="215411"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7" name="Line 294"/>
          <p:cNvSpPr>
            <a:spLocks noChangeShapeType="1"/>
          </p:cNvSpPr>
          <p:nvPr/>
        </p:nvSpPr>
        <p:spPr bwMode="auto">
          <a:xfrm flipV="1">
            <a:off x="7319377" y="3637419"/>
            <a:ext cx="102577"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8" name="Line 295"/>
          <p:cNvSpPr>
            <a:spLocks noChangeShapeType="1"/>
          </p:cNvSpPr>
          <p:nvPr/>
        </p:nvSpPr>
        <p:spPr bwMode="auto">
          <a:xfrm flipH="1" flipV="1">
            <a:off x="5462731" y="1559382"/>
            <a:ext cx="127488" cy="123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799" name="Line 296"/>
          <p:cNvSpPr>
            <a:spLocks noChangeShapeType="1"/>
          </p:cNvSpPr>
          <p:nvPr/>
        </p:nvSpPr>
        <p:spPr bwMode="auto">
          <a:xfrm flipV="1">
            <a:off x="5348432" y="1610182"/>
            <a:ext cx="158262" cy="4905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00" name="Freeform 297"/>
          <p:cNvSpPr>
            <a:spLocks/>
          </p:cNvSpPr>
          <p:nvPr/>
        </p:nvSpPr>
        <p:spPr bwMode="auto">
          <a:xfrm>
            <a:off x="4913212" y="2929387"/>
            <a:ext cx="216877"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01" name="Freeform 298"/>
          <p:cNvSpPr>
            <a:spLocks/>
          </p:cNvSpPr>
          <p:nvPr/>
        </p:nvSpPr>
        <p:spPr bwMode="auto">
          <a:xfrm>
            <a:off x="5015792" y="2665869"/>
            <a:ext cx="227135"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02" name="Line 299"/>
          <p:cNvSpPr>
            <a:spLocks noChangeShapeType="1"/>
          </p:cNvSpPr>
          <p:nvPr/>
        </p:nvSpPr>
        <p:spPr bwMode="auto">
          <a:xfrm flipH="1">
            <a:off x="5015792" y="2665869"/>
            <a:ext cx="227135"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03" name="Freeform 300"/>
          <p:cNvSpPr>
            <a:spLocks/>
          </p:cNvSpPr>
          <p:nvPr/>
        </p:nvSpPr>
        <p:spPr bwMode="auto">
          <a:xfrm>
            <a:off x="6554442" y="2819850"/>
            <a:ext cx="216877"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04" name="Freeform 301"/>
          <p:cNvSpPr>
            <a:spLocks/>
          </p:cNvSpPr>
          <p:nvPr/>
        </p:nvSpPr>
        <p:spPr bwMode="auto">
          <a:xfrm>
            <a:off x="6659949" y="2819850"/>
            <a:ext cx="215412"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05" name="Line 302"/>
          <p:cNvSpPr>
            <a:spLocks noChangeShapeType="1"/>
          </p:cNvSpPr>
          <p:nvPr/>
        </p:nvSpPr>
        <p:spPr bwMode="auto">
          <a:xfrm flipV="1">
            <a:off x="6554441" y="2819850"/>
            <a:ext cx="10550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06" name="Line 303"/>
          <p:cNvSpPr>
            <a:spLocks noChangeShapeType="1"/>
          </p:cNvSpPr>
          <p:nvPr/>
        </p:nvSpPr>
        <p:spPr bwMode="auto">
          <a:xfrm flipH="1" flipV="1">
            <a:off x="5761669" y="1583194"/>
            <a:ext cx="190500"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07" name="Line 304"/>
          <p:cNvSpPr>
            <a:spLocks noChangeShapeType="1"/>
          </p:cNvSpPr>
          <p:nvPr/>
        </p:nvSpPr>
        <p:spPr bwMode="auto">
          <a:xfrm flipV="1">
            <a:off x="5563846" y="1692725"/>
            <a:ext cx="26377" cy="455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08" name="Freeform 305"/>
          <p:cNvSpPr>
            <a:spLocks/>
          </p:cNvSpPr>
          <p:nvPr/>
        </p:nvSpPr>
        <p:spPr bwMode="auto">
          <a:xfrm>
            <a:off x="4470669" y="4202566"/>
            <a:ext cx="227135"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09" name="Freeform 306"/>
          <p:cNvSpPr>
            <a:spLocks/>
          </p:cNvSpPr>
          <p:nvPr/>
        </p:nvSpPr>
        <p:spPr bwMode="auto">
          <a:xfrm>
            <a:off x="4584967" y="3791402"/>
            <a:ext cx="213946"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10" name="Freeform 307"/>
          <p:cNvSpPr>
            <a:spLocks/>
          </p:cNvSpPr>
          <p:nvPr/>
        </p:nvSpPr>
        <p:spPr bwMode="auto">
          <a:xfrm>
            <a:off x="5242926" y="2100712"/>
            <a:ext cx="219808"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11" name="Freeform 308"/>
          <p:cNvSpPr>
            <a:spLocks/>
          </p:cNvSpPr>
          <p:nvPr/>
        </p:nvSpPr>
        <p:spPr bwMode="auto">
          <a:xfrm>
            <a:off x="5348432" y="2100712"/>
            <a:ext cx="215411"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12" name="Line 309"/>
          <p:cNvSpPr>
            <a:spLocks noChangeShapeType="1"/>
          </p:cNvSpPr>
          <p:nvPr/>
        </p:nvSpPr>
        <p:spPr bwMode="auto">
          <a:xfrm flipH="1">
            <a:off x="7753130" y="4202562"/>
            <a:ext cx="112835"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13" name="Line 310"/>
          <p:cNvSpPr>
            <a:spLocks noChangeShapeType="1"/>
          </p:cNvSpPr>
          <p:nvPr/>
        </p:nvSpPr>
        <p:spPr bwMode="auto">
          <a:xfrm flipV="1">
            <a:off x="4470667" y="4202562"/>
            <a:ext cx="114300" cy="57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14" name="Freeform 311"/>
          <p:cNvSpPr>
            <a:spLocks/>
          </p:cNvSpPr>
          <p:nvPr/>
        </p:nvSpPr>
        <p:spPr bwMode="auto">
          <a:xfrm>
            <a:off x="6771319" y="3097662"/>
            <a:ext cx="216877"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15" name="Freeform 312"/>
          <p:cNvSpPr>
            <a:spLocks/>
          </p:cNvSpPr>
          <p:nvPr/>
        </p:nvSpPr>
        <p:spPr bwMode="auto">
          <a:xfrm>
            <a:off x="6875361" y="3097662"/>
            <a:ext cx="227134"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16" name="Line 313"/>
          <p:cNvSpPr>
            <a:spLocks noChangeShapeType="1"/>
          </p:cNvSpPr>
          <p:nvPr/>
        </p:nvSpPr>
        <p:spPr bwMode="auto">
          <a:xfrm flipV="1">
            <a:off x="5242922" y="2100712"/>
            <a:ext cx="105508" cy="56515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17" name="Line 314"/>
          <p:cNvSpPr>
            <a:spLocks noChangeShapeType="1"/>
          </p:cNvSpPr>
          <p:nvPr/>
        </p:nvSpPr>
        <p:spPr bwMode="auto">
          <a:xfrm flipH="1" flipV="1">
            <a:off x="5348432" y="2100719"/>
            <a:ext cx="215411"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18" name="Line 315"/>
          <p:cNvSpPr>
            <a:spLocks noChangeShapeType="1"/>
          </p:cNvSpPr>
          <p:nvPr/>
        </p:nvSpPr>
        <p:spPr bwMode="auto">
          <a:xfrm>
            <a:off x="6771323" y="3097662"/>
            <a:ext cx="104043"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19" name="Freeform 316"/>
          <p:cNvSpPr>
            <a:spLocks/>
          </p:cNvSpPr>
          <p:nvPr/>
        </p:nvSpPr>
        <p:spPr bwMode="auto">
          <a:xfrm>
            <a:off x="6988197" y="3313569"/>
            <a:ext cx="21687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20" name="Freeform 317"/>
          <p:cNvSpPr>
            <a:spLocks/>
          </p:cNvSpPr>
          <p:nvPr/>
        </p:nvSpPr>
        <p:spPr bwMode="auto">
          <a:xfrm>
            <a:off x="7102497" y="3421519"/>
            <a:ext cx="21687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21" name="Line 318"/>
          <p:cNvSpPr>
            <a:spLocks noChangeShapeType="1"/>
          </p:cNvSpPr>
          <p:nvPr/>
        </p:nvSpPr>
        <p:spPr bwMode="auto">
          <a:xfrm>
            <a:off x="6988197" y="3313562"/>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22" name="Freeform 319"/>
          <p:cNvSpPr>
            <a:spLocks/>
          </p:cNvSpPr>
          <p:nvPr/>
        </p:nvSpPr>
        <p:spPr bwMode="auto">
          <a:xfrm>
            <a:off x="4798911" y="3337382"/>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23" name="Freeform 320"/>
          <p:cNvSpPr>
            <a:spLocks/>
          </p:cNvSpPr>
          <p:nvPr/>
        </p:nvSpPr>
        <p:spPr bwMode="auto">
          <a:xfrm>
            <a:off x="4913212" y="3134182"/>
            <a:ext cx="216877"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24" name="Line 321"/>
          <p:cNvSpPr>
            <a:spLocks noChangeShapeType="1"/>
          </p:cNvSpPr>
          <p:nvPr/>
        </p:nvSpPr>
        <p:spPr bwMode="auto">
          <a:xfrm flipH="1" flipV="1">
            <a:off x="6170514" y="2516637"/>
            <a:ext cx="156797" cy="88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25" name="Line 322"/>
          <p:cNvSpPr>
            <a:spLocks noChangeShapeType="1"/>
          </p:cNvSpPr>
          <p:nvPr/>
        </p:nvSpPr>
        <p:spPr bwMode="auto">
          <a:xfrm flipV="1">
            <a:off x="6007854" y="2527755"/>
            <a:ext cx="158262" cy="53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26" name="Line 323"/>
          <p:cNvSpPr>
            <a:spLocks noChangeShapeType="1"/>
          </p:cNvSpPr>
          <p:nvPr/>
        </p:nvSpPr>
        <p:spPr bwMode="auto">
          <a:xfrm flipH="1">
            <a:off x="4913212" y="3134175"/>
            <a:ext cx="21687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27" name="Freeform 324"/>
          <p:cNvSpPr>
            <a:spLocks/>
          </p:cNvSpPr>
          <p:nvPr/>
        </p:nvSpPr>
        <p:spPr bwMode="auto">
          <a:xfrm>
            <a:off x="4252325" y="4226375"/>
            <a:ext cx="218342"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28" name="Freeform 325"/>
          <p:cNvSpPr>
            <a:spLocks/>
          </p:cNvSpPr>
          <p:nvPr/>
        </p:nvSpPr>
        <p:spPr bwMode="auto">
          <a:xfrm>
            <a:off x="7319374" y="3661225"/>
            <a:ext cx="213946"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29" name="Freeform 326"/>
          <p:cNvSpPr>
            <a:spLocks/>
          </p:cNvSpPr>
          <p:nvPr/>
        </p:nvSpPr>
        <p:spPr bwMode="auto">
          <a:xfrm>
            <a:off x="7533319" y="4226375"/>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30" name="Freeform 327"/>
          <p:cNvSpPr>
            <a:spLocks/>
          </p:cNvSpPr>
          <p:nvPr/>
        </p:nvSpPr>
        <p:spPr bwMode="auto">
          <a:xfrm>
            <a:off x="7421949" y="3888237"/>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31" name="Line 328"/>
          <p:cNvSpPr>
            <a:spLocks noChangeShapeType="1"/>
          </p:cNvSpPr>
          <p:nvPr/>
        </p:nvSpPr>
        <p:spPr bwMode="auto">
          <a:xfrm>
            <a:off x="7533322" y="4226377"/>
            <a:ext cx="4397" cy="15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32" name="Freeform 329"/>
          <p:cNvSpPr>
            <a:spLocks/>
          </p:cNvSpPr>
          <p:nvPr/>
        </p:nvSpPr>
        <p:spPr bwMode="auto">
          <a:xfrm>
            <a:off x="5130088" y="2665869"/>
            <a:ext cx="218343"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33" name="Freeform 330"/>
          <p:cNvSpPr>
            <a:spLocks/>
          </p:cNvSpPr>
          <p:nvPr/>
        </p:nvSpPr>
        <p:spPr bwMode="auto">
          <a:xfrm>
            <a:off x="5242926" y="2629357"/>
            <a:ext cx="219808"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34" name="Freeform 331"/>
          <p:cNvSpPr>
            <a:spLocks/>
          </p:cNvSpPr>
          <p:nvPr/>
        </p:nvSpPr>
        <p:spPr bwMode="auto">
          <a:xfrm>
            <a:off x="5462733" y="2148337"/>
            <a:ext cx="213946"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35" name="Line 332"/>
          <p:cNvSpPr>
            <a:spLocks noChangeShapeType="1"/>
          </p:cNvSpPr>
          <p:nvPr/>
        </p:nvSpPr>
        <p:spPr bwMode="auto">
          <a:xfrm>
            <a:off x="7319374" y="3672337"/>
            <a:ext cx="213946" cy="554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36" name="Freeform 333"/>
          <p:cNvSpPr>
            <a:spLocks/>
          </p:cNvSpPr>
          <p:nvPr/>
        </p:nvSpPr>
        <p:spPr bwMode="auto">
          <a:xfrm>
            <a:off x="7205076" y="3661225"/>
            <a:ext cx="21687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37" name="Line 334"/>
          <p:cNvSpPr>
            <a:spLocks noChangeShapeType="1"/>
          </p:cNvSpPr>
          <p:nvPr/>
        </p:nvSpPr>
        <p:spPr bwMode="auto">
          <a:xfrm flipH="1" flipV="1">
            <a:off x="4252325" y="4226382"/>
            <a:ext cx="218342"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38" name="Line 335"/>
          <p:cNvSpPr>
            <a:spLocks noChangeShapeType="1"/>
          </p:cNvSpPr>
          <p:nvPr/>
        </p:nvSpPr>
        <p:spPr bwMode="auto">
          <a:xfrm>
            <a:off x="7319372" y="3661225"/>
            <a:ext cx="1466" cy="11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39" name="Line 336"/>
          <p:cNvSpPr>
            <a:spLocks noChangeShapeType="1"/>
          </p:cNvSpPr>
          <p:nvPr/>
        </p:nvSpPr>
        <p:spPr bwMode="auto">
          <a:xfrm>
            <a:off x="7533322" y="4226382"/>
            <a:ext cx="4397" cy="9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40" name="Line 337"/>
          <p:cNvSpPr>
            <a:spLocks noChangeShapeType="1"/>
          </p:cNvSpPr>
          <p:nvPr/>
        </p:nvSpPr>
        <p:spPr bwMode="auto">
          <a:xfrm>
            <a:off x="7432212" y="3902525"/>
            <a:ext cx="101111"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41" name="Freeform 338"/>
          <p:cNvSpPr>
            <a:spLocks/>
          </p:cNvSpPr>
          <p:nvPr/>
        </p:nvSpPr>
        <p:spPr bwMode="auto">
          <a:xfrm>
            <a:off x="6224732" y="2605544"/>
            <a:ext cx="216877"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42" name="Freeform 339"/>
          <p:cNvSpPr>
            <a:spLocks/>
          </p:cNvSpPr>
          <p:nvPr/>
        </p:nvSpPr>
        <p:spPr bwMode="auto">
          <a:xfrm>
            <a:off x="6327307" y="2605544"/>
            <a:ext cx="227134"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43" name="Line 340"/>
          <p:cNvSpPr>
            <a:spLocks noChangeShapeType="1"/>
          </p:cNvSpPr>
          <p:nvPr/>
        </p:nvSpPr>
        <p:spPr bwMode="auto">
          <a:xfrm flipH="1">
            <a:off x="5242926" y="2629350"/>
            <a:ext cx="219808"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44" name="Line 341"/>
          <p:cNvSpPr>
            <a:spLocks noChangeShapeType="1"/>
          </p:cNvSpPr>
          <p:nvPr/>
        </p:nvSpPr>
        <p:spPr bwMode="auto">
          <a:xfrm flipV="1">
            <a:off x="5130090" y="2665869"/>
            <a:ext cx="112835" cy="46831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45" name="Line 342"/>
          <p:cNvSpPr>
            <a:spLocks noChangeShapeType="1"/>
          </p:cNvSpPr>
          <p:nvPr/>
        </p:nvSpPr>
        <p:spPr bwMode="auto">
          <a:xfrm flipH="1" flipV="1">
            <a:off x="5538932" y="2299150"/>
            <a:ext cx="218342"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46" name="Line 343"/>
          <p:cNvSpPr>
            <a:spLocks noChangeShapeType="1"/>
          </p:cNvSpPr>
          <p:nvPr/>
        </p:nvSpPr>
        <p:spPr bwMode="auto">
          <a:xfrm flipV="1">
            <a:off x="5462735" y="2148339"/>
            <a:ext cx="101111" cy="481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47" name="Line 344"/>
          <p:cNvSpPr>
            <a:spLocks noChangeShapeType="1"/>
          </p:cNvSpPr>
          <p:nvPr/>
        </p:nvSpPr>
        <p:spPr bwMode="auto">
          <a:xfrm>
            <a:off x="7205073" y="3661232"/>
            <a:ext cx="114300"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48" name="Line 345"/>
          <p:cNvSpPr>
            <a:spLocks noChangeShapeType="1"/>
          </p:cNvSpPr>
          <p:nvPr/>
        </p:nvSpPr>
        <p:spPr bwMode="auto">
          <a:xfrm flipH="1" flipV="1">
            <a:off x="6327307" y="2605544"/>
            <a:ext cx="227134"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49" name="Freeform 346"/>
          <p:cNvSpPr>
            <a:spLocks/>
          </p:cNvSpPr>
          <p:nvPr/>
        </p:nvSpPr>
        <p:spPr bwMode="auto">
          <a:xfrm>
            <a:off x="6441608" y="2856362"/>
            <a:ext cx="218342"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50" name="Freeform 347"/>
          <p:cNvSpPr>
            <a:spLocks/>
          </p:cNvSpPr>
          <p:nvPr/>
        </p:nvSpPr>
        <p:spPr bwMode="auto">
          <a:xfrm>
            <a:off x="6554442" y="2856362"/>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51" name="Line 348"/>
          <p:cNvSpPr>
            <a:spLocks noChangeShapeType="1"/>
          </p:cNvSpPr>
          <p:nvPr/>
        </p:nvSpPr>
        <p:spPr bwMode="auto">
          <a:xfrm flipH="1" flipV="1">
            <a:off x="5747015" y="2451550"/>
            <a:ext cx="275492"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52" name="Line 349"/>
          <p:cNvSpPr>
            <a:spLocks noChangeShapeType="1"/>
          </p:cNvSpPr>
          <p:nvPr/>
        </p:nvSpPr>
        <p:spPr bwMode="auto">
          <a:xfrm flipV="1">
            <a:off x="5676676" y="2451557"/>
            <a:ext cx="76200" cy="357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53" name="Line 350"/>
          <p:cNvSpPr>
            <a:spLocks noChangeShapeType="1"/>
          </p:cNvSpPr>
          <p:nvPr/>
        </p:nvSpPr>
        <p:spPr bwMode="auto">
          <a:xfrm flipH="1" flipV="1">
            <a:off x="6554442" y="2856362"/>
            <a:ext cx="216877"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54" name="Line 351"/>
          <p:cNvSpPr>
            <a:spLocks noChangeShapeType="1"/>
          </p:cNvSpPr>
          <p:nvPr/>
        </p:nvSpPr>
        <p:spPr bwMode="auto">
          <a:xfrm flipV="1">
            <a:off x="6441610" y="2856362"/>
            <a:ext cx="112834" cy="968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55" name="Freeform 352"/>
          <p:cNvSpPr>
            <a:spLocks/>
          </p:cNvSpPr>
          <p:nvPr/>
        </p:nvSpPr>
        <p:spPr bwMode="auto">
          <a:xfrm>
            <a:off x="4697802" y="3791402"/>
            <a:ext cx="215411"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56" name="Freeform 353"/>
          <p:cNvSpPr>
            <a:spLocks/>
          </p:cNvSpPr>
          <p:nvPr/>
        </p:nvSpPr>
        <p:spPr bwMode="auto">
          <a:xfrm>
            <a:off x="4798911" y="3637414"/>
            <a:ext cx="216877"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57" name="Freeform 354"/>
          <p:cNvSpPr>
            <a:spLocks/>
          </p:cNvSpPr>
          <p:nvPr/>
        </p:nvSpPr>
        <p:spPr bwMode="auto">
          <a:xfrm>
            <a:off x="7650549" y="425971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58" name="Freeform 355"/>
          <p:cNvSpPr>
            <a:spLocks/>
          </p:cNvSpPr>
          <p:nvPr/>
        </p:nvSpPr>
        <p:spPr bwMode="auto">
          <a:xfrm>
            <a:off x="4365159" y="4259712"/>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59" name="Freeform 356"/>
          <p:cNvSpPr>
            <a:spLocks/>
          </p:cNvSpPr>
          <p:nvPr/>
        </p:nvSpPr>
        <p:spPr bwMode="auto">
          <a:xfrm>
            <a:off x="4470669" y="4259712"/>
            <a:ext cx="227135"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60" name="Line 357"/>
          <p:cNvSpPr>
            <a:spLocks noChangeShapeType="1"/>
          </p:cNvSpPr>
          <p:nvPr/>
        </p:nvSpPr>
        <p:spPr bwMode="auto">
          <a:xfrm flipH="1">
            <a:off x="7650552" y="4259715"/>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61" name="Line 358"/>
          <p:cNvSpPr>
            <a:spLocks noChangeShapeType="1"/>
          </p:cNvSpPr>
          <p:nvPr/>
        </p:nvSpPr>
        <p:spPr bwMode="auto">
          <a:xfrm flipH="1" flipV="1">
            <a:off x="4470669" y="4259716"/>
            <a:ext cx="22713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62" name="Line 359"/>
          <p:cNvSpPr>
            <a:spLocks noChangeShapeType="1"/>
          </p:cNvSpPr>
          <p:nvPr/>
        </p:nvSpPr>
        <p:spPr bwMode="auto">
          <a:xfrm flipV="1">
            <a:off x="4365157" y="4259715"/>
            <a:ext cx="105508"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63" name="Freeform 360"/>
          <p:cNvSpPr>
            <a:spLocks/>
          </p:cNvSpPr>
          <p:nvPr/>
        </p:nvSpPr>
        <p:spPr bwMode="auto">
          <a:xfrm>
            <a:off x="5893554" y="2638875"/>
            <a:ext cx="21687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64" name="Freeform 361"/>
          <p:cNvSpPr>
            <a:spLocks/>
          </p:cNvSpPr>
          <p:nvPr/>
        </p:nvSpPr>
        <p:spPr bwMode="auto">
          <a:xfrm>
            <a:off x="6007854" y="2638875"/>
            <a:ext cx="21687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65" name="Freeform 362"/>
          <p:cNvSpPr>
            <a:spLocks/>
          </p:cNvSpPr>
          <p:nvPr/>
        </p:nvSpPr>
        <p:spPr bwMode="auto">
          <a:xfrm>
            <a:off x="5348432" y="2629350"/>
            <a:ext cx="215411"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66" name="Freeform 363"/>
          <p:cNvSpPr>
            <a:spLocks/>
          </p:cNvSpPr>
          <p:nvPr/>
        </p:nvSpPr>
        <p:spPr bwMode="auto">
          <a:xfrm>
            <a:off x="5462733" y="2629350"/>
            <a:ext cx="213946"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67" name="Freeform 364"/>
          <p:cNvSpPr>
            <a:spLocks/>
          </p:cNvSpPr>
          <p:nvPr/>
        </p:nvSpPr>
        <p:spPr bwMode="auto">
          <a:xfrm>
            <a:off x="5015792" y="3134182"/>
            <a:ext cx="227135"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68" name="Freeform 365"/>
          <p:cNvSpPr>
            <a:spLocks/>
          </p:cNvSpPr>
          <p:nvPr/>
        </p:nvSpPr>
        <p:spPr bwMode="auto">
          <a:xfrm>
            <a:off x="5130088" y="3083382"/>
            <a:ext cx="218343"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69" name="Freeform 366"/>
          <p:cNvSpPr>
            <a:spLocks/>
          </p:cNvSpPr>
          <p:nvPr/>
        </p:nvSpPr>
        <p:spPr bwMode="auto">
          <a:xfrm>
            <a:off x="6659949" y="3097669"/>
            <a:ext cx="215412"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70" name="Freeform 367"/>
          <p:cNvSpPr>
            <a:spLocks/>
          </p:cNvSpPr>
          <p:nvPr/>
        </p:nvSpPr>
        <p:spPr bwMode="auto">
          <a:xfrm>
            <a:off x="6771319" y="3097669"/>
            <a:ext cx="216877"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71" name="Line 368"/>
          <p:cNvSpPr>
            <a:spLocks noChangeShapeType="1"/>
          </p:cNvSpPr>
          <p:nvPr/>
        </p:nvSpPr>
        <p:spPr bwMode="auto">
          <a:xfrm flipH="1" flipV="1">
            <a:off x="6018110" y="2586487"/>
            <a:ext cx="206620" cy="196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72" name="Line 369"/>
          <p:cNvSpPr>
            <a:spLocks noChangeShapeType="1"/>
          </p:cNvSpPr>
          <p:nvPr/>
        </p:nvSpPr>
        <p:spPr bwMode="auto">
          <a:xfrm flipV="1">
            <a:off x="5893553" y="2597600"/>
            <a:ext cx="133350" cy="342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73" name="Line 370"/>
          <p:cNvSpPr>
            <a:spLocks noChangeShapeType="1"/>
          </p:cNvSpPr>
          <p:nvPr/>
        </p:nvSpPr>
        <p:spPr bwMode="auto">
          <a:xfrm flipH="1" flipV="1">
            <a:off x="5462733" y="2629357"/>
            <a:ext cx="213946" cy="1793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74" name="Line 371"/>
          <p:cNvSpPr>
            <a:spLocks noChangeShapeType="1"/>
          </p:cNvSpPr>
          <p:nvPr/>
        </p:nvSpPr>
        <p:spPr bwMode="auto">
          <a:xfrm flipV="1">
            <a:off x="5348433" y="2629357"/>
            <a:ext cx="114300" cy="454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75" name="Line 372"/>
          <p:cNvSpPr>
            <a:spLocks noChangeShapeType="1"/>
          </p:cNvSpPr>
          <p:nvPr/>
        </p:nvSpPr>
        <p:spPr bwMode="auto">
          <a:xfrm flipV="1">
            <a:off x="5015790" y="3134182"/>
            <a:ext cx="114300" cy="50323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76" name="Line 373"/>
          <p:cNvSpPr>
            <a:spLocks noChangeShapeType="1"/>
          </p:cNvSpPr>
          <p:nvPr/>
        </p:nvSpPr>
        <p:spPr bwMode="auto">
          <a:xfrm flipH="1">
            <a:off x="5130088" y="3083375"/>
            <a:ext cx="218343" cy="50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77" name="Line 374"/>
          <p:cNvSpPr>
            <a:spLocks noChangeShapeType="1"/>
          </p:cNvSpPr>
          <p:nvPr/>
        </p:nvSpPr>
        <p:spPr bwMode="auto">
          <a:xfrm flipH="1" flipV="1">
            <a:off x="6771319" y="3097662"/>
            <a:ext cx="216877" cy="2159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78" name="Line 375"/>
          <p:cNvSpPr>
            <a:spLocks noChangeShapeType="1"/>
          </p:cNvSpPr>
          <p:nvPr/>
        </p:nvSpPr>
        <p:spPr bwMode="auto">
          <a:xfrm flipV="1">
            <a:off x="6659951" y="3097662"/>
            <a:ext cx="111369" cy="69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79" name="Freeform 376"/>
          <p:cNvSpPr>
            <a:spLocks/>
          </p:cNvSpPr>
          <p:nvPr/>
        </p:nvSpPr>
        <p:spPr bwMode="auto">
          <a:xfrm>
            <a:off x="5563846" y="2808737"/>
            <a:ext cx="227135"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80" name="Freeform 377"/>
          <p:cNvSpPr>
            <a:spLocks/>
          </p:cNvSpPr>
          <p:nvPr/>
        </p:nvSpPr>
        <p:spPr bwMode="auto">
          <a:xfrm>
            <a:off x="5676677" y="2808737"/>
            <a:ext cx="21687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81" name="Freeform 378"/>
          <p:cNvSpPr>
            <a:spLocks/>
          </p:cNvSpPr>
          <p:nvPr/>
        </p:nvSpPr>
        <p:spPr bwMode="auto">
          <a:xfrm>
            <a:off x="6875361" y="3313562"/>
            <a:ext cx="227134"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82" name="Freeform 379"/>
          <p:cNvSpPr>
            <a:spLocks/>
          </p:cNvSpPr>
          <p:nvPr/>
        </p:nvSpPr>
        <p:spPr bwMode="auto">
          <a:xfrm>
            <a:off x="6988197" y="3313569"/>
            <a:ext cx="21687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83" name="Freeform 380"/>
          <p:cNvSpPr>
            <a:spLocks/>
          </p:cNvSpPr>
          <p:nvPr/>
        </p:nvSpPr>
        <p:spPr bwMode="auto">
          <a:xfrm>
            <a:off x="6110432" y="2783337"/>
            <a:ext cx="216877"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84" name="Freeform 381"/>
          <p:cNvSpPr>
            <a:spLocks/>
          </p:cNvSpPr>
          <p:nvPr/>
        </p:nvSpPr>
        <p:spPr bwMode="auto">
          <a:xfrm>
            <a:off x="6224732" y="2783337"/>
            <a:ext cx="216877"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85" name="Freeform 382"/>
          <p:cNvSpPr>
            <a:spLocks/>
          </p:cNvSpPr>
          <p:nvPr/>
        </p:nvSpPr>
        <p:spPr bwMode="auto">
          <a:xfrm>
            <a:off x="4584967" y="4296227"/>
            <a:ext cx="213946"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86" name="Freeform 383"/>
          <p:cNvSpPr>
            <a:spLocks/>
          </p:cNvSpPr>
          <p:nvPr/>
        </p:nvSpPr>
        <p:spPr bwMode="auto">
          <a:xfrm>
            <a:off x="4697802" y="429622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87" name="Line 384"/>
          <p:cNvSpPr>
            <a:spLocks noChangeShapeType="1"/>
          </p:cNvSpPr>
          <p:nvPr/>
        </p:nvSpPr>
        <p:spPr bwMode="auto">
          <a:xfrm flipH="1" flipV="1">
            <a:off x="5676677" y="2808744"/>
            <a:ext cx="21687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88" name="Line 385"/>
          <p:cNvSpPr>
            <a:spLocks noChangeShapeType="1"/>
          </p:cNvSpPr>
          <p:nvPr/>
        </p:nvSpPr>
        <p:spPr bwMode="auto">
          <a:xfrm flipV="1">
            <a:off x="5563843" y="2808744"/>
            <a:ext cx="112835" cy="3714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89" name="Line 386"/>
          <p:cNvSpPr>
            <a:spLocks noChangeShapeType="1"/>
          </p:cNvSpPr>
          <p:nvPr/>
        </p:nvSpPr>
        <p:spPr bwMode="auto">
          <a:xfrm flipH="1" flipV="1">
            <a:off x="6988197" y="3313569"/>
            <a:ext cx="216877" cy="3476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90" name="Line 387"/>
          <p:cNvSpPr>
            <a:spLocks noChangeShapeType="1"/>
          </p:cNvSpPr>
          <p:nvPr/>
        </p:nvSpPr>
        <p:spPr bwMode="auto">
          <a:xfrm flipV="1">
            <a:off x="6875362" y="3313569"/>
            <a:ext cx="112834"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91" name="Line 388"/>
          <p:cNvSpPr>
            <a:spLocks noChangeShapeType="1"/>
          </p:cNvSpPr>
          <p:nvPr/>
        </p:nvSpPr>
        <p:spPr bwMode="auto">
          <a:xfrm flipH="1" flipV="1">
            <a:off x="6224732" y="2783344"/>
            <a:ext cx="216877" cy="1698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92" name="Line 389"/>
          <p:cNvSpPr>
            <a:spLocks noChangeShapeType="1"/>
          </p:cNvSpPr>
          <p:nvPr/>
        </p:nvSpPr>
        <p:spPr bwMode="auto">
          <a:xfrm flipH="1" flipV="1">
            <a:off x="4697802" y="4296225"/>
            <a:ext cx="215411"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893" name="Freeform 390"/>
          <p:cNvSpPr>
            <a:spLocks/>
          </p:cNvSpPr>
          <p:nvPr/>
        </p:nvSpPr>
        <p:spPr bwMode="auto">
          <a:xfrm>
            <a:off x="7102497" y="3600900"/>
            <a:ext cx="21687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94" name="Freeform 391"/>
          <p:cNvSpPr>
            <a:spLocks/>
          </p:cNvSpPr>
          <p:nvPr/>
        </p:nvSpPr>
        <p:spPr bwMode="auto">
          <a:xfrm>
            <a:off x="7205076" y="3661232"/>
            <a:ext cx="21687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95" name="Freeform 392"/>
          <p:cNvSpPr>
            <a:spLocks/>
          </p:cNvSpPr>
          <p:nvPr/>
        </p:nvSpPr>
        <p:spPr bwMode="auto">
          <a:xfrm>
            <a:off x="4913212" y="3637414"/>
            <a:ext cx="216877"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96" name="Freeform 393"/>
          <p:cNvSpPr>
            <a:spLocks/>
          </p:cNvSpPr>
          <p:nvPr/>
        </p:nvSpPr>
        <p:spPr bwMode="auto">
          <a:xfrm>
            <a:off x="5015792" y="3518357"/>
            <a:ext cx="227135"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97" name="Freeform 394"/>
          <p:cNvSpPr>
            <a:spLocks/>
          </p:cNvSpPr>
          <p:nvPr/>
        </p:nvSpPr>
        <p:spPr bwMode="auto">
          <a:xfrm>
            <a:off x="5242926" y="3083375"/>
            <a:ext cx="21980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98" name="Freeform 395"/>
          <p:cNvSpPr>
            <a:spLocks/>
          </p:cNvSpPr>
          <p:nvPr/>
        </p:nvSpPr>
        <p:spPr bwMode="auto">
          <a:xfrm>
            <a:off x="5348432" y="3083375"/>
            <a:ext cx="215411"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899" name="Line 396"/>
          <p:cNvSpPr>
            <a:spLocks noChangeShapeType="1"/>
          </p:cNvSpPr>
          <p:nvPr/>
        </p:nvSpPr>
        <p:spPr bwMode="auto">
          <a:xfrm flipH="1" flipV="1">
            <a:off x="7205076" y="3661225"/>
            <a:ext cx="216877"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00" name="Line 397"/>
          <p:cNvSpPr>
            <a:spLocks noChangeShapeType="1"/>
          </p:cNvSpPr>
          <p:nvPr/>
        </p:nvSpPr>
        <p:spPr bwMode="auto">
          <a:xfrm>
            <a:off x="7102499" y="3600907"/>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01" name="Line 398"/>
          <p:cNvSpPr>
            <a:spLocks noChangeShapeType="1"/>
          </p:cNvSpPr>
          <p:nvPr/>
        </p:nvSpPr>
        <p:spPr bwMode="auto">
          <a:xfrm flipV="1">
            <a:off x="4913214" y="3637414"/>
            <a:ext cx="102577" cy="6826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02" name="Line 399"/>
          <p:cNvSpPr>
            <a:spLocks noChangeShapeType="1"/>
          </p:cNvSpPr>
          <p:nvPr/>
        </p:nvSpPr>
        <p:spPr bwMode="auto">
          <a:xfrm flipH="1" flipV="1">
            <a:off x="5348432" y="3083382"/>
            <a:ext cx="215411"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03" name="Line 400"/>
          <p:cNvSpPr>
            <a:spLocks noChangeShapeType="1"/>
          </p:cNvSpPr>
          <p:nvPr/>
        </p:nvSpPr>
        <p:spPr bwMode="auto">
          <a:xfrm flipV="1">
            <a:off x="5242922" y="3083382"/>
            <a:ext cx="105508" cy="434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04" name="Freeform 401"/>
          <p:cNvSpPr>
            <a:spLocks/>
          </p:cNvSpPr>
          <p:nvPr/>
        </p:nvSpPr>
        <p:spPr bwMode="auto">
          <a:xfrm>
            <a:off x="6327307" y="2953207"/>
            <a:ext cx="227134"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05" name="Freeform 402"/>
          <p:cNvSpPr>
            <a:spLocks/>
          </p:cNvSpPr>
          <p:nvPr/>
        </p:nvSpPr>
        <p:spPr bwMode="auto">
          <a:xfrm>
            <a:off x="6441608" y="2953207"/>
            <a:ext cx="218342"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06" name="Freeform 403"/>
          <p:cNvSpPr>
            <a:spLocks/>
          </p:cNvSpPr>
          <p:nvPr/>
        </p:nvSpPr>
        <p:spPr bwMode="auto">
          <a:xfrm>
            <a:off x="5790977" y="2940507"/>
            <a:ext cx="21687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07" name="Line 404"/>
          <p:cNvSpPr>
            <a:spLocks noChangeShapeType="1"/>
          </p:cNvSpPr>
          <p:nvPr/>
        </p:nvSpPr>
        <p:spPr bwMode="auto">
          <a:xfrm flipH="1" flipV="1">
            <a:off x="6441608" y="2953200"/>
            <a:ext cx="218342" cy="214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08" name="Line 405"/>
          <p:cNvSpPr>
            <a:spLocks noChangeShapeType="1"/>
          </p:cNvSpPr>
          <p:nvPr/>
        </p:nvSpPr>
        <p:spPr bwMode="auto">
          <a:xfrm flipV="1">
            <a:off x="6327309" y="2953207"/>
            <a:ext cx="114300"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09" name="Line 406"/>
          <p:cNvSpPr>
            <a:spLocks noChangeShapeType="1"/>
          </p:cNvSpPr>
          <p:nvPr/>
        </p:nvSpPr>
        <p:spPr bwMode="auto">
          <a:xfrm flipH="1" flipV="1">
            <a:off x="5893554" y="2940507"/>
            <a:ext cx="216877" cy="968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10" name="Line 407"/>
          <p:cNvSpPr>
            <a:spLocks noChangeShapeType="1"/>
          </p:cNvSpPr>
          <p:nvPr/>
        </p:nvSpPr>
        <p:spPr bwMode="auto">
          <a:xfrm flipV="1">
            <a:off x="5790981" y="2940507"/>
            <a:ext cx="102577" cy="300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11" name="Freeform 408"/>
          <p:cNvSpPr>
            <a:spLocks/>
          </p:cNvSpPr>
          <p:nvPr/>
        </p:nvSpPr>
        <p:spPr bwMode="auto">
          <a:xfrm>
            <a:off x="7319374" y="3888241"/>
            <a:ext cx="213946"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12" name="Freeform 409"/>
          <p:cNvSpPr>
            <a:spLocks/>
          </p:cNvSpPr>
          <p:nvPr/>
        </p:nvSpPr>
        <p:spPr bwMode="auto">
          <a:xfrm>
            <a:off x="7421949" y="3888241"/>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13" name="Line 410"/>
          <p:cNvSpPr>
            <a:spLocks noChangeShapeType="1"/>
          </p:cNvSpPr>
          <p:nvPr/>
        </p:nvSpPr>
        <p:spPr bwMode="auto">
          <a:xfrm>
            <a:off x="7421951" y="3888237"/>
            <a:ext cx="10258" cy="14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14" name="Line 411"/>
          <p:cNvSpPr>
            <a:spLocks noChangeShapeType="1"/>
          </p:cNvSpPr>
          <p:nvPr/>
        </p:nvSpPr>
        <p:spPr bwMode="auto">
          <a:xfrm flipH="1" flipV="1">
            <a:off x="7421949" y="3888237"/>
            <a:ext cx="228600"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15" name="Line 412"/>
          <p:cNvSpPr>
            <a:spLocks noChangeShapeType="1"/>
          </p:cNvSpPr>
          <p:nvPr/>
        </p:nvSpPr>
        <p:spPr bwMode="auto">
          <a:xfrm flipV="1">
            <a:off x="7319377" y="3888241"/>
            <a:ext cx="102577" cy="476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16" name="Freeform 413"/>
          <p:cNvSpPr>
            <a:spLocks/>
          </p:cNvSpPr>
          <p:nvPr/>
        </p:nvSpPr>
        <p:spPr bwMode="auto">
          <a:xfrm>
            <a:off x="4798911" y="4320037"/>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17" name="Freeform 414"/>
          <p:cNvSpPr>
            <a:spLocks/>
          </p:cNvSpPr>
          <p:nvPr/>
        </p:nvSpPr>
        <p:spPr bwMode="auto">
          <a:xfrm>
            <a:off x="4913212" y="3888237"/>
            <a:ext cx="216877"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18" name="Freeform 415"/>
          <p:cNvSpPr>
            <a:spLocks/>
          </p:cNvSpPr>
          <p:nvPr/>
        </p:nvSpPr>
        <p:spPr bwMode="auto">
          <a:xfrm>
            <a:off x="7533319" y="432003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19" name="Freeform 416"/>
          <p:cNvSpPr>
            <a:spLocks/>
          </p:cNvSpPr>
          <p:nvPr/>
        </p:nvSpPr>
        <p:spPr bwMode="auto">
          <a:xfrm>
            <a:off x="7650549" y="432003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20" name="Freeform 417"/>
          <p:cNvSpPr>
            <a:spLocks/>
          </p:cNvSpPr>
          <p:nvPr/>
        </p:nvSpPr>
        <p:spPr bwMode="auto">
          <a:xfrm>
            <a:off x="4252325" y="4320037"/>
            <a:ext cx="218342"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21" name="Freeform 418"/>
          <p:cNvSpPr>
            <a:spLocks/>
          </p:cNvSpPr>
          <p:nvPr/>
        </p:nvSpPr>
        <p:spPr bwMode="auto">
          <a:xfrm>
            <a:off x="4365159" y="4320037"/>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22" name="Line 419"/>
          <p:cNvSpPr>
            <a:spLocks noChangeShapeType="1"/>
          </p:cNvSpPr>
          <p:nvPr/>
        </p:nvSpPr>
        <p:spPr bwMode="auto">
          <a:xfrm flipH="1">
            <a:off x="4913212" y="3888237"/>
            <a:ext cx="216877" cy="4318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23" name="Line 420"/>
          <p:cNvSpPr>
            <a:spLocks noChangeShapeType="1"/>
          </p:cNvSpPr>
          <p:nvPr/>
        </p:nvSpPr>
        <p:spPr bwMode="auto">
          <a:xfrm flipV="1">
            <a:off x="4798913" y="4320044"/>
            <a:ext cx="114300" cy="730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24" name="Line 421"/>
          <p:cNvSpPr>
            <a:spLocks noChangeShapeType="1"/>
          </p:cNvSpPr>
          <p:nvPr/>
        </p:nvSpPr>
        <p:spPr bwMode="auto">
          <a:xfrm flipH="1" flipV="1">
            <a:off x="4365159" y="4320041"/>
            <a:ext cx="219808"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25" name="Line 422"/>
          <p:cNvSpPr>
            <a:spLocks noChangeShapeType="1"/>
          </p:cNvSpPr>
          <p:nvPr/>
        </p:nvSpPr>
        <p:spPr bwMode="auto">
          <a:xfrm flipH="1" flipV="1">
            <a:off x="7650549" y="4320041"/>
            <a:ext cx="215412"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26" name="Line 423"/>
          <p:cNvSpPr>
            <a:spLocks noChangeShapeType="1"/>
          </p:cNvSpPr>
          <p:nvPr/>
        </p:nvSpPr>
        <p:spPr bwMode="auto">
          <a:xfrm flipH="1">
            <a:off x="7533320" y="4320044"/>
            <a:ext cx="117231"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27" name="Line 424"/>
          <p:cNvSpPr>
            <a:spLocks noChangeShapeType="1"/>
          </p:cNvSpPr>
          <p:nvPr/>
        </p:nvSpPr>
        <p:spPr bwMode="auto">
          <a:xfrm flipV="1">
            <a:off x="4252323" y="4320044"/>
            <a:ext cx="112834"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28" name="Freeform 425"/>
          <p:cNvSpPr>
            <a:spLocks/>
          </p:cNvSpPr>
          <p:nvPr/>
        </p:nvSpPr>
        <p:spPr bwMode="auto">
          <a:xfrm>
            <a:off x="5462733" y="3180219"/>
            <a:ext cx="213946"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29" name="Freeform 426"/>
          <p:cNvSpPr>
            <a:spLocks/>
          </p:cNvSpPr>
          <p:nvPr/>
        </p:nvSpPr>
        <p:spPr bwMode="auto">
          <a:xfrm>
            <a:off x="5563846" y="3180219"/>
            <a:ext cx="227135"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30" name="Freeform 427"/>
          <p:cNvSpPr>
            <a:spLocks/>
          </p:cNvSpPr>
          <p:nvPr/>
        </p:nvSpPr>
        <p:spPr bwMode="auto">
          <a:xfrm>
            <a:off x="6554442" y="3167512"/>
            <a:ext cx="216877"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31" name="Freeform 428"/>
          <p:cNvSpPr>
            <a:spLocks/>
          </p:cNvSpPr>
          <p:nvPr/>
        </p:nvSpPr>
        <p:spPr bwMode="auto">
          <a:xfrm>
            <a:off x="6659949" y="3167512"/>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32" name="Line 429"/>
          <p:cNvSpPr>
            <a:spLocks noChangeShapeType="1"/>
          </p:cNvSpPr>
          <p:nvPr/>
        </p:nvSpPr>
        <p:spPr bwMode="auto">
          <a:xfrm flipH="1" flipV="1">
            <a:off x="5563846" y="3180219"/>
            <a:ext cx="2271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33" name="Line 430"/>
          <p:cNvSpPr>
            <a:spLocks noChangeShapeType="1"/>
          </p:cNvSpPr>
          <p:nvPr/>
        </p:nvSpPr>
        <p:spPr bwMode="auto">
          <a:xfrm flipV="1">
            <a:off x="5462735" y="3180219"/>
            <a:ext cx="101111" cy="384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34" name="Line 431"/>
          <p:cNvSpPr>
            <a:spLocks noChangeShapeType="1"/>
          </p:cNvSpPr>
          <p:nvPr/>
        </p:nvSpPr>
        <p:spPr bwMode="auto">
          <a:xfrm flipH="1" flipV="1">
            <a:off x="6659949" y="3167519"/>
            <a:ext cx="215412" cy="1936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35" name="Line 432"/>
          <p:cNvSpPr>
            <a:spLocks noChangeShapeType="1"/>
          </p:cNvSpPr>
          <p:nvPr/>
        </p:nvSpPr>
        <p:spPr bwMode="auto">
          <a:xfrm flipV="1">
            <a:off x="6554441" y="3167519"/>
            <a:ext cx="105508" cy="857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36" name="Freeform 433"/>
          <p:cNvSpPr>
            <a:spLocks/>
          </p:cNvSpPr>
          <p:nvPr/>
        </p:nvSpPr>
        <p:spPr bwMode="auto">
          <a:xfrm>
            <a:off x="6110432" y="3037337"/>
            <a:ext cx="216877"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37" name="Freeform 434"/>
          <p:cNvSpPr>
            <a:spLocks/>
          </p:cNvSpPr>
          <p:nvPr/>
        </p:nvSpPr>
        <p:spPr bwMode="auto">
          <a:xfrm>
            <a:off x="5130088" y="3518357"/>
            <a:ext cx="218343"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38" name="Freeform 435"/>
          <p:cNvSpPr>
            <a:spLocks/>
          </p:cNvSpPr>
          <p:nvPr/>
        </p:nvSpPr>
        <p:spPr bwMode="auto">
          <a:xfrm>
            <a:off x="5242926" y="3518350"/>
            <a:ext cx="219808"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39" name="Line 436"/>
          <p:cNvSpPr>
            <a:spLocks noChangeShapeType="1"/>
          </p:cNvSpPr>
          <p:nvPr/>
        </p:nvSpPr>
        <p:spPr bwMode="auto">
          <a:xfrm flipH="1" flipV="1">
            <a:off x="6110432" y="3037337"/>
            <a:ext cx="216877" cy="460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40" name="Line 437"/>
          <p:cNvSpPr>
            <a:spLocks noChangeShapeType="1"/>
          </p:cNvSpPr>
          <p:nvPr/>
        </p:nvSpPr>
        <p:spPr bwMode="auto">
          <a:xfrm flipV="1">
            <a:off x="5130090" y="3518357"/>
            <a:ext cx="112835" cy="3698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41" name="Freeform 438"/>
          <p:cNvSpPr>
            <a:spLocks/>
          </p:cNvSpPr>
          <p:nvPr/>
        </p:nvSpPr>
        <p:spPr bwMode="auto">
          <a:xfrm>
            <a:off x="6771319" y="3361194"/>
            <a:ext cx="216877"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42" name="Freeform 439"/>
          <p:cNvSpPr>
            <a:spLocks/>
          </p:cNvSpPr>
          <p:nvPr/>
        </p:nvSpPr>
        <p:spPr bwMode="auto">
          <a:xfrm>
            <a:off x="6875361" y="3361194"/>
            <a:ext cx="227134"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43" name="Freeform 440"/>
          <p:cNvSpPr>
            <a:spLocks/>
          </p:cNvSpPr>
          <p:nvPr/>
        </p:nvSpPr>
        <p:spPr bwMode="auto">
          <a:xfrm>
            <a:off x="4470669" y="4356552"/>
            <a:ext cx="227135"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44" name="Freeform 441"/>
          <p:cNvSpPr>
            <a:spLocks/>
          </p:cNvSpPr>
          <p:nvPr/>
        </p:nvSpPr>
        <p:spPr bwMode="auto">
          <a:xfrm>
            <a:off x="4584967" y="435655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45" name="Line 442"/>
          <p:cNvSpPr>
            <a:spLocks noChangeShapeType="1"/>
          </p:cNvSpPr>
          <p:nvPr/>
        </p:nvSpPr>
        <p:spPr bwMode="auto">
          <a:xfrm flipH="1" flipV="1">
            <a:off x="6875361" y="3361194"/>
            <a:ext cx="227134" cy="2397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46" name="Line 443"/>
          <p:cNvSpPr>
            <a:spLocks noChangeShapeType="1"/>
          </p:cNvSpPr>
          <p:nvPr/>
        </p:nvSpPr>
        <p:spPr bwMode="auto">
          <a:xfrm flipV="1">
            <a:off x="6771323" y="3361194"/>
            <a:ext cx="104043" cy="130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47" name="Line 444"/>
          <p:cNvSpPr>
            <a:spLocks noChangeShapeType="1"/>
          </p:cNvSpPr>
          <p:nvPr/>
        </p:nvSpPr>
        <p:spPr bwMode="auto">
          <a:xfrm flipH="1" flipV="1">
            <a:off x="4584967" y="4356550"/>
            <a:ext cx="213946"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48" name="Line 445"/>
          <p:cNvSpPr>
            <a:spLocks noChangeShapeType="1"/>
          </p:cNvSpPr>
          <p:nvPr/>
        </p:nvSpPr>
        <p:spPr bwMode="auto">
          <a:xfrm flipV="1">
            <a:off x="7753130" y="4356555"/>
            <a:ext cx="1128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49" name="Freeform 446"/>
          <p:cNvSpPr>
            <a:spLocks/>
          </p:cNvSpPr>
          <p:nvPr/>
        </p:nvSpPr>
        <p:spPr bwMode="auto">
          <a:xfrm>
            <a:off x="5676677" y="3240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50" name="Freeform 447"/>
          <p:cNvSpPr>
            <a:spLocks/>
          </p:cNvSpPr>
          <p:nvPr/>
        </p:nvSpPr>
        <p:spPr bwMode="auto">
          <a:xfrm>
            <a:off x="5790977" y="3240544"/>
            <a:ext cx="21687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51" name="Line 448"/>
          <p:cNvSpPr>
            <a:spLocks noChangeShapeType="1"/>
          </p:cNvSpPr>
          <p:nvPr/>
        </p:nvSpPr>
        <p:spPr bwMode="auto">
          <a:xfrm flipH="1">
            <a:off x="5790977" y="3240544"/>
            <a:ext cx="216877"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52" name="Line 449"/>
          <p:cNvSpPr>
            <a:spLocks noChangeShapeType="1"/>
          </p:cNvSpPr>
          <p:nvPr/>
        </p:nvSpPr>
        <p:spPr bwMode="auto">
          <a:xfrm flipV="1">
            <a:off x="5676679" y="3240537"/>
            <a:ext cx="114300" cy="311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53" name="Freeform 450"/>
          <p:cNvSpPr>
            <a:spLocks/>
          </p:cNvSpPr>
          <p:nvPr/>
        </p:nvSpPr>
        <p:spPr bwMode="auto">
          <a:xfrm>
            <a:off x="6988197" y="3600907"/>
            <a:ext cx="21687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54" name="Freeform 451"/>
          <p:cNvSpPr>
            <a:spLocks/>
          </p:cNvSpPr>
          <p:nvPr/>
        </p:nvSpPr>
        <p:spPr bwMode="auto">
          <a:xfrm>
            <a:off x="7102497" y="3600907"/>
            <a:ext cx="21687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55" name="Freeform 452"/>
          <p:cNvSpPr>
            <a:spLocks/>
          </p:cNvSpPr>
          <p:nvPr/>
        </p:nvSpPr>
        <p:spPr bwMode="auto">
          <a:xfrm>
            <a:off x="6224732" y="3083382"/>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56" name="Freeform 453"/>
          <p:cNvSpPr>
            <a:spLocks/>
          </p:cNvSpPr>
          <p:nvPr/>
        </p:nvSpPr>
        <p:spPr bwMode="auto">
          <a:xfrm>
            <a:off x="6327307" y="3083382"/>
            <a:ext cx="227134"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57" name="Freeform 454"/>
          <p:cNvSpPr>
            <a:spLocks/>
          </p:cNvSpPr>
          <p:nvPr/>
        </p:nvSpPr>
        <p:spPr bwMode="auto">
          <a:xfrm>
            <a:off x="5348432" y="3564394"/>
            <a:ext cx="215411"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58" name="Freeform 455"/>
          <p:cNvSpPr>
            <a:spLocks/>
          </p:cNvSpPr>
          <p:nvPr/>
        </p:nvSpPr>
        <p:spPr bwMode="auto">
          <a:xfrm>
            <a:off x="5462733" y="3551694"/>
            <a:ext cx="213946"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59" name="Line 456"/>
          <p:cNvSpPr>
            <a:spLocks noChangeShapeType="1"/>
          </p:cNvSpPr>
          <p:nvPr/>
        </p:nvSpPr>
        <p:spPr bwMode="auto">
          <a:xfrm flipH="1" flipV="1">
            <a:off x="7102497" y="3600900"/>
            <a:ext cx="216877" cy="3349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60" name="Line 457"/>
          <p:cNvSpPr>
            <a:spLocks noChangeShapeType="1"/>
          </p:cNvSpPr>
          <p:nvPr/>
        </p:nvSpPr>
        <p:spPr bwMode="auto">
          <a:xfrm flipV="1">
            <a:off x="6988197" y="3600900"/>
            <a:ext cx="114300" cy="1206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61" name="Line 458"/>
          <p:cNvSpPr>
            <a:spLocks noChangeShapeType="1"/>
          </p:cNvSpPr>
          <p:nvPr/>
        </p:nvSpPr>
        <p:spPr bwMode="auto">
          <a:xfrm flipH="1" flipV="1">
            <a:off x="6327307" y="3083375"/>
            <a:ext cx="227134"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62" name="Line 459"/>
          <p:cNvSpPr>
            <a:spLocks noChangeShapeType="1"/>
          </p:cNvSpPr>
          <p:nvPr/>
        </p:nvSpPr>
        <p:spPr bwMode="auto">
          <a:xfrm flipV="1">
            <a:off x="6224734" y="3083375"/>
            <a:ext cx="102577" cy="1698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63" name="Line 460"/>
          <p:cNvSpPr>
            <a:spLocks noChangeShapeType="1"/>
          </p:cNvSpPr>
          <p:nvPr/>
        </p:nvSpPr>
        <p:spPr bwMode="auto">
          <a:xfrm flipV="1">
            <a:off x="5348433" y="3564394"/>
            <a:ext cx="114300"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64" name="Freeform 461"/>
          <p:cNvSpPr>
            <a:spLocks/>
          </p:cNvSpPr>
          <p:nvPr/>
        </p:nvSpPr>
        <p:spPr bwMode="auto">
          <a:xfrm>
            <a:off x="7205076" y="3935868"/>
            <a:ext cx="21687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65" name="Freeform 462"/>
          <p:cNvSpPr>
            <a:spLocks/>
          </p:cNvSpPr>
          <p:nvPr/>
        </p:nvSpPr>
        <p:spPr bwMode="auto">
          <a:xfrm>
            <a:off x="7319374" y="3935862"/>
            <a:ext cx="213946"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66" name="Freeform 463"/>
          <p:cNvSpPr>
            <a:spLocks/>
          </p:cNvSpPr>
          <p:nvPr/>
        </p:nvSpPr>
        <p:spPr bwMode="auto">
          <a:xfrm>
            <a:off x="5015792" y="3888237"/>
            <a:ext cx="227135"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67" name="Freeform 464"/>
          <p:cNvSpPr>
            <a:spLocks/>
          </p:cNvSpPr>
          <p:nvPr/>
        </p:nvSpPr>
        <p:spPr bwMode="auto">
          <a:xfrm>
            <a:off x="5130088" y="3842202"/>
            <a:ext cx="218343"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68" name="Freeform 465"/>
          <p:cNvSpPr>
            <a:spLocks/>
          </p:cNvSpPr>
          <p:nvPr/>
        </p:nvSpPr>
        <p:spPr bwMode="auto">
          <a:xfrm>
            <a:off x="4697802" y="4393062"/>
            <a:ext cx="215411"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69" name="Freeform 466"/>
          <p:cNvSpPr>
            <a:spLocks/>
          </p:cNvSpPr>
          <p:nvPr/>
        </p:nvSpPr>
        <p:spPr bwMode="auto">
          <a:xfrm>
            <a:off x="4798911" y="4393062"/>
            <a:ext cx="216877"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70" name="Freeform 467"/>
          <p:cNvSpPr>
            <a:spLocks/>
          </p:cNvSpPr>
          <p:nvPr/>
        </p:nvSpPr>
        <p:spPr bwMode="auto">
          <a:xfrm>
            <a:off x="7533319" y="4393062"/>
            <a:ext cx="21980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71" name="Line 468"/>
          <p:cNvSpPr>
            <a:spLocks noChangeShapeType="1"/>
          </p:cNvSpPr>
          <p:nvPr/>
        </p:nvSpPr>
        <p:spPr bwMode="auto">
          <a:xfrm flipH="1" flipV="1">
            <a:off x="7319374" y="3935862"/>
            <a:ext cx="213946" cy="457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72" name="Line 469"/>
          <p:cNvSpPr>
            <a:spLocks noChangeShapeType="1"/>
          </p:cNvSpPr>
          <p:nvPr/>
        </p:nvSpPr>
        <p:spPr bwMode="auto">
          <a:xfrm flipH="1" flipV="1">
            <a:off x="7533319" y="4393064"/>
            <a:ext cx="219808"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73" name="Freeform 470"/>
          <p:cNvSpPr>
            <a:spLocks/>
          </p:cNvSpPr>
          <p:nvPr/>
        </p:nvSpPr>
        <p:spPr bwMode="auto">
          <a:xfrm>
            <a:off x="7421949" y="4250194"/>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74" name="Line 471"/>
          <p:cNvSpPr>
            <a:spLocks noChangeShapeType="1"/>
          </p:cNvSpPr>
          <p:nvPr/>
        </p:nvSpPr>
        <p:spPr bwMode="auto">
          <a:xfrm flipV="1">
            <a:off x="7205073" y="3935869"/>
            <a:ext cx="114300"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75" name="Line 472"/>
          <p:cNvSpPr>
            <a:spLocks noChangeShapeType="1"/>
          </p:cNvSpPr>
          <p:nvPr/>
        </p:nvSpPr>
        <p:spPr bwMode="auto">
          <a:xfrm flipV="1">
            <a:off x="5015790" y="3888237"/>
            <a:ext cx="114300" cy="5286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76" name="Line 473"/>
          <p:cNvSpPr>
            <a:spLocks noChangeShapeType="1"/>
          </p:cNvSpPr>
          <p:nvPr/>
        </p:nvSpPr>
        <p:spPr bwMode="auto">
          <a:xfrm flipH="1">
            <a:off x="5130088" y="3842207"/>
            <a:ext cx="218343" cy="460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77" name="Line 474"/>
          <p:cNvSpPr>
            <a:spLocks noChangeShapeType="1"/>
          </p:cNvSpPr>
          <p:nvPr/>
        </p:nvSpPr>
        <p:spPr bwMode="auto">
          <a:xfrm flipH="1" flipV="1">
            <a:off x="4798911" y="4393064"/>
            <a:ext cx="216877"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78" name="Line 475"/>
          <p:cNvSpPr>
            <a:spLocks noChangeShapeType="1"/>
          </p:cNvSpPr>
          <p:nvPr/>
        </p:nvSpPr>
        <p:spPr bwMode="auto">
          <a:xfrm flipV="1">
            <a:off x="4697804" y="4393069"/>
            <a:ext cx="101111" cy="6032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79" name="Line 476"/>
          <p:cNvSpPr>
            <a:spLocks noChangeShapeType="1"/>
          </p:cNvSpPr>
          <p:nvPr/>
        </p:nvSpPr>
        <p:spPr bwMode="auto">
          <a:xfrm>
            <a:off x="7432212" y="4250192"/>
            <a:ext cx="101111" cy="1428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80" name="Line 477"/>
          <p:cNvSpPr>
            <a:spLocks noChangeShapeType="1"/>
          </p:cNvSpPr>
          <p:nvPr/>
        </p:nvSpPr>
        <p:spPr bwMode="auto">
          <a:xfrm flipH="1" flipV="1">
            <a:off x="4252325" y="4393064"/>
            <a:ext cx="218342"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81" name="Freeform 478"/>
          <p:cNvSpPr>
            <a:spLocks/>
          </p:cNvSpPr>
          <p:nvPr/>
        </p:nvSpPr>
        <p:spPr bwMode="auto">
          <a:xfrm>
            <a:off x="6441608" y="3253244"/>
            <a:ext cx="218342"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82" name="Freeform 479"/>
          <p:cNvSpPr>
            <a:spLocks/>
          </p:cNvSpPr>
          <p:nvPr/>
        </p:nvSpPr>
        <p:spPr bwMode="auto">
          <a:xfrm>
            <a:off x="6554442" y="3253244"/>
            <a:ext cx="216877"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83" name="Freeform 480"/>
          <p:cNvSpPr>
            <a:spLocks/>
          </p:cNvSpPr>
          <p:nvPr/>
        </p:nvSpPr>
        <p:spPr bwMode="auto">
          <a:xfrm>
            <a:off x="5893554" y="3240544"/>
            <a:ext cx="21687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84" name="Freeform 481"/>
          <p:cNvSpPr>
            <a:spLocks/>
          </p:cNvSpPr>
          <p:nvPr/>
        </p:nvSpPr>
        <p:spPr bwMode="auto">
          <a:xfrm>
            <a:off x="6007854" y="3240537"/>
            <a:ext cx="21687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85" name="Line 482"/>
          <p:cNvSpPr>
            <a:spLocks noChangeShapeType="1"/>
          </p:cNvSpPr>
          <p:nvPr/>
        </p:nvSpPr>
        <p:spPr bwMode="auto">
          <a:xfrm flipH="1" flipV="1">
            <a:off x="6554442" y="3253244"/>
            <a:ext cx="216877" cy="2381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86" name="Line 483"/>
          <p:cNvSpPr>
            <a:spLocks noChangeShapeType="1"/>
          </p:cNvSpPr>
          <p:nvPr/>
        </p:nvSpPr>
        <p:spPr bwMode="auto">
          <a:xfrm flipV="1">
            <a:off x="6441610" y="3253244"/>
            <a:ext cx="112834"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87" name="Line 484"/>
          <p:cNvSpPr>
            <a:spLocks noChangeShapeType="1"/>
          </p:cNvSpPr>
          <p:nvPr/>
        </p:nvSpPr>
        <p:spPr bwMode="auto">
          <a:xfrm flipH="1" flipV="1">
            <a:off x="6007854" y="3240537"/>
            <a:ext cx="216877"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88" name="Freeform 485"/>
          <p:cNvSpPr>
            <a:spLocks/>
          </p:cNvSpPr>
          <p:nvPr/>
        </p:nvSpPr>
        <p:spPr bwMode="auto">
          <a:xfrm>
            <a:off x="5563846" y="3551694"/>
            <a:ext cx="227135"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89" name="Freeform 486"/>
          <p:cNvSpPr>
            <a:spLocks/>
          </p:cNvSpPr>
          <p:nvPr/>
        </p:nvSpPr>
        <p:spPr bwMode="auto">
          <a:xfrm>
            <a:off x="5676677" y="3504069"/>
            <a:ext cx="21687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90" name="Freeform 487"/>
          <p:cNvSpPr>
            <a:spLocks/>
          </p:cNvSpPr>
          <p:nvPr/>
        </p:nvSpPr>
        <p:spPr bwMode="auto">
          <a:xfrm>
            <a:off x="6659949" y="3491369"/>
            <a:ext cx="215412"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91" name="Freeform 488"/>
          <p:cNvSpPr>
            <a:spLocks/>
          </p:cNvSpPr>
          <p:nvPr/>
        </p:nvSpPr>
        <p:spPr bwMode="auto">
          <a:xfrm>
            <a:off x="6771319" y="3491369"/>
            <a:ext cx="216877"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92" name="Line 489"/>
          <p:cNvSpPr>
            <a:spLocks noChangeShapeType="1"/>
          </p:cNvSpPr>
          <p:nvPr/>
        </p:nvSpPr>
        <p:spPr bwMode="auto">
          <a:xfrm flipV="1">
            <a:off x="5563843" y="3551694"/>
            <a:ext cx="112835" cy="277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93" name="Line 490"/>
          <p:cNvSpPr>
            <a:spLocks noChangeShapeType="1"/>
          </p:cNvSpPr>
          <p:nvPr/>
        </p:nvSpPr>
        <p:spPr bwMode="auto">
          <a:xfrm flipH="1" flipV="1">
            <a:off x="6771319" y="3491362"/>
            <a:ext cx="216877" cy="230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94" name="Line 491"/>
          <p:cNvSpPr>
            <a:spLocks noChangeShapeType="1"/>
          </p:cNvSpPr>
          <p:nvPr/>
        </p:nvSpPr>
        <p:spPr bwMode="auto">
          <a:xfrm flipV="1">
            <a:off x="6659951" y="3491362"/>
            <a:ext cx="111369" cy="146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1995" name="Freeform 492"/>
          <p:cNvSpPr>
            <a:spLocks/>
          </p:cNvSpPr>
          <p:nvPr/>
        </p:nvSpPr>
        <p:spPr bwMode="auto">
          <a:xfrm>
            <a:off x="4913212" y="4416877"/>
            <a:ext cx="21687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96" name="Freeform 493"/>
          <p:cNvSpPr>
            <a:spLocks/>
          </p:cNvSpPr>
          <p:nvPr/>
        </p:nvSpPr>
        <p:spPr bwMode="auto">
          <a:xfrm>
            <a:off x="5015792" y="4416877"/>
            <a:ext cx="227135"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97" name="Freeform 494"/>
          <p:cNvSpPr>
            <a:spLocks/>
          </p:cNvSpPr>
          <p:nvPr/>
        </p:nvSpPr>
        <p:spPr bwMode="auto">
          <a:xfrm>
            <a:off x="5242926" y="3842202"/>
            <a:ext cx="219808"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98" name="Freeform 495"/>
          <p:cNvSpPr>
            <a:spLocks/>
          </p:cNvSpPr>
          <p:nvPr/>
        </p:nvSpPr>
        <p:spPr bwMode="auto">
          <a:xfrm>
            <a:off x="5348432" y="3829504"/>
            <a:ext cx="215411"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1999" name="Line 496"/>
          <p:cNvSpPr>
            <a:spLocks noChangeShapeType="1"/>
          </p:cNvSpPr>
          <p:nvPr/>
        </p:nvSpPr>
        <p:spPr bwMode="auto">
          <a:xfrm flipH="1" flipV="1">
            <a:off x="5015792" y="4416875"/>
            <a:ext cx="22713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00" name="Line 497"/>
          <p:cNvSpPr>
            <a:spLocks noChangeShapeType="1"/>
          </p:cNvSpPr>
          <p:nvPr/>
        </p:nvSpPr>
        <p:spPr bwMode="auto">
          <a:xfrm flipV="1">
            <a:off x="4913214" y="4416881"/>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01" name="Line 498"/>
          <p:cNvSpPr>
            <a:spLocks noChangeShapeType="1"/>
          </p:cNvSpPr>
          <p:nvPr/>
        </p:nvSpPr>
        <p:spPr bwMode="auto">
          <a:xfrm flipH="1" flipV="1">
            <a:off x="4470669" y="4416875"/>
            <a:ext cx="227135"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02" name="Line 499"/>
          <p:cNvSpPr>
            <a:spLocks noChangeShapeType="1"/>
          </p:cNvSpPr>
          <p:nvPr/>
        </p:nvSpPr>
        <p:spPr bwMode="auto">
          <a:xfrm flipV="1">
            <a:off x="7650552" y="4416881"/>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03" name="Freeform 500"/>
          <p:cNvSpPr>
            <a:spLocks/>
          </p:cNvSpPr>
          <p:nvPr/>
        </p:nvSpPr>
        <p:spPr bwMode="auto">
          <a:xfrm>
            <a:off x="6110432" y="3253244"/>
            <a:ext cx="216877"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04" name="Freeform 501"/>
          <p:cNvSpPr>
            <a:spLocks/>
          </p:cNvSpPr>
          <p:nvPr/>
        </p:nvSpPr>
        <p:spPr bwMode="auto">
          <a:xfrm>
            <a:off x="6224732" y="3253244"/>
            <a:ext cx="216877"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05" name="Line 502"/>
          <p:cNvSpPr>
            <a:spLocks noChangeShapeType="1"/>
          </p:cNvSpPr>
          <p:nvPr/>
        </p:nvSpPr>
        <p:spPr bwMode="auto">
          <a:xfrm flipV="1">
            <a:off x="5242922" y="3842202"/>
            <a:ext cx="105508" cy="6111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06" name="Line 503"/>
          <p:cNvSpPr>
            <a:spLocks noChangeShapeType="1"/>
          </p:cNvSpPr>
          <p:nvPr/>
        </p:nvSpPr>
        <p:spPr bwMode="auto">
          <a:xfrm flipH="1">
            <a:off x="5348432" y="3829500"/>
            <a:ext cx="215411" cy="12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07" name="Freeform 504"/>
          <p:cNvSpPr>
            <a:spLocks/>
          </p:cNvSpPr>
          <p:nvPr/>
        </p:nvSpPr>
        <p:spPr bwMode="auto">
          <a:xfrm>
            <a:off x="6875361" y="3721557"/>
            <a:ext cx="227134"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08" name="Freeform 505"/>
          <p:cNvSpPr>
            <a:spLocks/>
          </p:cNvSpPr>
          <p:nvPr/>
        </p:nvSpPr>
        <p:spPr bwMode="auto">
          <a:xfrm>
            <a:off x="6988197" y="3721557"/>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09" name="Line 506"/>
          <p:cNvSpPr>
            <a:spLocks noChangeShapeType="1"/>
          </p:cNvSpPr>
          <p:nvPr/>
        </p:nvSpPr>
        <p:spPr bwMode="auto">
          <a:xfrm flipH="1" flipV="1">
            <a:off x="6224732" y="3253244"/>
            <a:ext cx="216877" cy="1317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10" name="Line 507"/>
          <p:cNvSpPr>
            <a:spLocks noChangeShapeType="1"/>
          </p:cNvSpPr>
          <p:nvPr/>
        </p:nvSpPr>
        <p:spPr bwMode="auto">
          <a:xfrm flipV="1">
            <a:off x="6110433" y="3253237"/>
            <a:ext cx="114300" cy="2286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11" name="Line 508"/>
          <p:cNvSpPr>
            <a:spLocks noChangeShapeType="1"/>
          </p:cNvSpPr>
          <p:nvPr/>
        </p:nvSpPr>
        <p:spPr bwMode="auto">
          <a:xfrm flipH="1" flipV="1">
            <a:off x="6988197" y="3721557"/>
            <a:ext cx="216877"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12" name="Line 509"/>
          <p:cNvSpPr>
            <a:spLocks noChangeShapeType="1"/>
          </p:cNvSpPr>
          <p:nvPr/>
        </p:nvSpPr>
        <p:spPr bwMode="auto">
          <a:xfrm flipV="1">
            <a:off x="6875362" y="3721557"/>
            <a:ext cx="112834" cy="1666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13" name="Freeform 510"/>
          <p:cNvSpPr>
            <a:spLocks/>
          </p:cNvSpPr>
          <p:nvPr/>
        </p:nvSpPr>
        <p:spPr bwMode="auto">
          <a:xfrm>
            <a:off x="5790977" y="3504069"/>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14" name="Freeform 511"/>
          <p:cNvSpPr>
            <a:spLocks/>
          </p:cNvSpPr>
          <p:nvPr/>
        </p:nvSpPr>
        <p:spPr bwMode="auto">
          <a:xfrm>
            <a:off x="5893554" y="3481844"/>
            <a:ext cx="21687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15" name="Freeform 512"/>
          <p:cNvSpPr>
            <a:spLocks/>
          </p:cNvSpPr>
          <p:nvPr/>
        </p:nvSpPr>
        <p:spPr bwMode="auto">
          <a:xfrm>
            <a:off x="7102497" y="3972375"/>
            <a:ext cx="21687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16" name="Freeform 513"/>
          <p:cNvSpPr>
            <a:spLocks/>
          </p:cNvSpPr>
          <p:nvPr/>
        </p:nvSpPr>
        <p:spPr bwMode="auto">
          <a:xfrm>
            <a:off x="7205076" y="3972375"/>
            <a:ext cx="21687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17" name="Freeform 514"/>
          <p:cNvSpPr>
            <a:spLocks/>
          </p:cNvSpPr>
          <p:nvPr/>
        </p:nvSpPr>
        <p:spPr bwMode="auto">
          <a:xfrm>
            <a:off x="5130088" y="4453387"/>
            <a:ext cx="21834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18" name="Freeform 515"/>
          <p:cNvSpPr>
            <a:spLocks/>
          </p:cNvSpPr>
          <p:nvPr/>
        </p:nvSpPr>
        <p:spPr bwMode="auto">
          <a:xfrm>
            <a:off x="5242926" y="3985075"/>
            <a:ext cx="219808"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19" name="Freeform 516"/>
          <p:cNvSpPr>
            <a:spLocks/>
          </p:cNvSpPr>
          <p:nvPr/>
        </p:nvSpPr>
        <p:spPr bwMode="auto">
          <a:xfrm>
            <a:off x="6327307" y="3385000"/>
            <a:ext cx="227134"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20" name="Freeform 517"/>
          <p:cNvSpPr>
            <a:spLocks/>
          </p:cNvSpPr>
          <p:nvPr/>
        </p:nvSpPr>
        <p:spPr bwMode="auto">
          <a:xfrm>
            <a:off x="6441608" y="3385000"/>
            <a:ext cx="218342"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21" name="Line 518"/>
          <p:cNvSpPr>
            <a:spLocks noChangeShapeType="1"/>
          </p:cNvSpPr>
          <p:nvPr/>
        </p:nvSpPr>
        <p:spPr bwMode="auto">
          <a:xfrm flipH="1" flipV="1">
            <a:off x="7205076" y="3972375"/>
            <a:ext cx="216877" cy="277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22" name="Line 519"/>
          <p:cNvSpPr>
            <a:spLocks noChangeShapeType="1"/>
          </p:cNvSpPr>
          <p:nvPr/>
        </p:nvSpPr>
        <p:spPr bwMode="auto">
          <a:xfrm flipV="1">
            <a:off x="7102499" y="3972375"/>
            <a:ext cx="102577" cy="15716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23" name="Line 520"/>
          <p:cNvSpPr>
            <a:spLocks noChangeShapeType="1"/>
          </p:cNvSpPr>
          <p:nvPr/>
        </p:nvSpPr>
        <p:spPr bwMode="auto">
          <a:xfrm flipV="1">
            <a:off x="5130090" y="4453394"/>
            <a:ext cx="112835"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24" name="Line 521"/>
          <p:cNvSpPr>
            <a:spLocks noChangeShapeType="1"/>
          </p:cNvSpPr>
          <p:nvPr/>
        </p:nvSpPr>
        <p:spPr bwMode="auto">
          <a:xfrm flipH="1">
            <a:off x="5242926" y="3985075"/>
            <a:ext cx="219808" cy="4683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25" name="Line 522"/>
          <p:cNvSpPr>
            <a:spLocks noChangeShapeType="1"/>
          </p:cNvSpPr>
          <p:nvPr/>
        </p:nvSpPr>
        <p:spPr bwMode="auto">
          <a:xfrm flipH="1" flipV="1">
            <a:off x="4697802" y="4453389"/>
            <a:ext cx="215411"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26" name="Freeform 523"/>
          <p:cNvSpPr>
            <a:spLocks/>
          </p:cNvSpPr>
          <p:nvPr/>
        </p:nvSpPr>
        <p:spPr bwMode="auto">
          <a:xfrm>
            <a:off x="5462733" y="3829504"/>
            <a:ext cx="213946"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27" name="Freeform 524"/>
          <p:cNvSpPr>
            <a:spLocks/>
          </p:cNvSpPr>
          <p:nvPr/>
        </p:nvSpPr>
        <p:spPr bwMode="auto">
          <a:xfrm>
            <a:off x="5563846" y="3805687"/>
            <a:ext cx="227135"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28" name="Line 525"/>
          <p:cNvSpPr>
            <a:spLocks noChangeShapeType="1"/>
          </p:cNvSpPr>
          <p:nvPr/>
        </p:nvSpPr>
        <p:spPr bwMode="auto">
          <a:xfrm flipH="1" flipV="1">
            <a:off x="6441608" y="3385000"/>
            <a:ext cx="218342" cy="2524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29" name="Line 526"/>
          <p:cNvSpPr>
            <a:spLocks noChangeShapeType="1"/>
          </p:cNvSpPr>
          <p:nvPr/>
        </p:nvSpPr>
        <p:spPr bwMode="auto">
          <a:xfrm flipV="1">
            <a:off x="6327309" y="3385000"/>
            <a:ext cx="114300"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30" name="Line 527"/>
          <p:cNvSpPr>
            <a:spLocks noChangeShapeType="1"/>
          </p:cNvSpPr>
          <p:nvPr/>
        </p:nvSpPr>
        <p:spPr bwMode="auto">
          <a:xfrm flipH="1">
            <a:off x="5563846" y="3805694"/>
            <a:ext cx="227135" cy="238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31" name="Line 528"/>
          <p:cNvSpPr>
            <a:spLocks noChangeShapeType="1"/>
          </p:cNvSpPr>
          <p:nvPr/>
        </p:nvSpPr>
        <p:spPr bwMode="auto">
          <a:xfrm flipV="1">
            <a:off x="5462735" y="3829504"/>
            <a:ext cx="101111" cy="1555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32" name="Freeform 529"/>
          <p:cNvSpPr>
            <a:spLocks/>
          </p:cNvSpPr>
          <p:nvPr/>
        </p:nvSpPr>
        <p:spPr bwMode="auto">
          <a:xfrm>
            <a:off x="7319374" y="4250187"/>
            <a:ext cx="213946"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33" name="Freeform 530"/>
          <p:cNvSpPr>
            <a:spLocks/>
          </p:cNvSpPr>
          <p:nvPr/>
        </p:nvSpPr>
        <p:spPr bwMode="auto">
          <a:xfrm>
            <a:off x="7421949" y="4250187"/>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34" name="Line 531"/>
          <p:cNvSpPr>
            <a:spLocks noChangeShapeType="1"/>
          </p:cNvSpPr>
          <p:nvPr/>
        </p:nvSpPr>
        <p:spPr bwMode="auto">
          <a:xfrm>
            <a:off x="7421951" y="4250187"/>
            <a:ext cx="10258" cy="15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35" name="Line 532"/>
          <p:cNvSpPr>
            <a:spLocks noChangeShapeType="1"/>
          </p:cNvSpPr>
          <p:nvPr/>
        </p:nvSpPr>
        <p:spPr bwMode="auto">
          <a:xfrm flipH="1" flipV="1">
            <a:off x="7421949" y="4250194"/>
            <a:ext cx="228600" cy="2270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36" name="Line 533"/>
          <p:cNvSpPr>
            <a:spLocks noChangeShapeType="1"/>
          </p:cNvSpPr>
          <p:nvPr/>
        </p:nvSpPr>
        <p:spPr bwMode="auto">
          <a:xfrm flipH="1">
            <a:off x="7319377" y="4250187"/>
            <a:ext cx="102577" cy="825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37" name="Freeform 534"/>
          <p:cNvSpPr>
            <a:spLocks/>
          </p:cNvSpPr>
          <p:nvPr/>
        </p:nvSpPr>
        <p:spPr bwMode="auto">
          <a:xfrm>
            <a:off x="6554442" y="3637412"/>
            <a:ext cx="216877"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38" name="Freeform 535"/>
          <p:cNvSpPr>
            <a:spLocks/>
          </p:cNvSpPr>
          <p:nvPr/>
        </p:nvSpPr>
        <p:spPr bwMode="auto">
          <a:xfrm>
            <a:off x="6659949" y="3637412"/>
            <a:ext cx="215412"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39" name="Line 536"/>
          <p:cNvSpPr>
            <a:spLocks noChangeShapeType="1"/>
          </p:cNvSpPr>
          <p:nvPr/>
        </p:nvSpPr>
        <p:spPr bwMode="auto">
          <a:xfrm flipH="1" flipV="1">
            <a:off x="6659949" y="3637419"/>
            <a:ext cx="215412" cy="2508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40" name="Line 537"/>
          <p:cNvSpPr>
            <a:spLocks noChangeShapeType="1"/>
          </p:cNvSpPr>
          <p:nvPr/>
        </p:nvSpPr>
        <p:spPr bwMode="auto">
          <a:xfrm flipV="1">
            <a:off x="6554441" y="3637412"/>
            <a:ext cx="105508" cy="2047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41" name="Freeform 538"/>
          <p:cNvSpPr>
            <a:spLocks/>
          </p:cNvSpPr>
          <p:nvPr/>
        </p:nvSpPr>
        <p:spPr bwMode="auto">
          <a:xfrm>
            <a:off x="6007854" y="3481837"/>
            <a:ext cx="21687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42" name="Freeform 539"/>
          <p:cNvSpPr>
            <a:spLocks/>
          </p:cNvSpPr>
          <p:nvPr/>
        </p:nvSpPr>
        <p:spPr bwMode="auto">
          <a:xfrm>
            <a:off x="6110432" y="3481837"/>
            <a:ext cx="216877"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43" name="Line 540"/>
          <p:cNvSpPr>
            <a:spLocks noChangeShapeType="1"/>
          </p:cNvSpPr>
          <p:nvPr/>
        </p:nvSpPr>
        <p:spPr bwMode="auto">
          <a:xfrm flipV="1">
            <a:off x="6007857" y="3481844"/>
            <a:ext cx="102577"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44" name="Line 541"/>
          <p:cNvSpPr>
            <a:spLocks noChangeShapeType="1"/>
          </p:cNvSpPr>
          <p:nvPr/>
        </p:nvSpPr>
        <p:spPr bwMode="auto">
          <a:xfrm flipH="1" flipV="1">
            <a:off x="4913212" y="4477200"/>
            <a:ext cx="21687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45" name="Line 542"/>
          <p:cNvSpPr>
            <a:spLocks noChangeShapeType="1"/>
          </p:cNvSpPr>
          <p:nvPr/>
        </p:nvSpPr>
        <p:spPr bwMode="auto">
          <a:xfrm flipV="1">
            <a:off x="7533320" y="4477202"/>
            <a:ext cx="117231" cy="730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46" name="Freeform 543"/>
          <p:cNvSpPr>
            <a:spLocks/>
          </p:cNvSpPr>
          <p:nvPr/>
        </p:nvSpPr>
        <p:spPr bwMode="auto">
          <a:xfrm>
            <a:off x="6771319" y="3888239"/>
            <a:ext cx="216877"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47" name="Freeform 544"/>
          <p:cNvSpPr>
            <a:spLocks/>
          </p:cNvSpPr>
          <p:nvPr/>
        </p:nvSpPr>
        <p:spPr bwMode="auto">
          <a:xfrm>
            <a:off x="6875361" y="3888239"/>
            <a:ext cx="227134"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48" name="Line 545"/>
          <p:cNvSpPr>
            <a:spLocks noChangeShapeType="1"/>
          </p:cNvSpPr>
          <p:nvPr/>
        </p:nvSpPr>
        <p:spPr bwMode="auto">
          <a:xfrm flipH="1" flipV="1">
            <a:off x="6875361" y="3888237"/>
            <a:ext cx="227134" cy="2413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49" name="Line 546"/>
          <p:cNvSpPr>
            <a:spLocks noChangeShapeType="1"/>
          </p:cNvSpPr>
          <p:nvPr/>
        </p:nvSpPr>
        <p:spPr bwMode="auto">
          <a:xfrm flipV="1">
            <a:off x="6771323" y="3888239"/>
            <a:ext cx="104043"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50" name="Freeform 547"/>
          <p:cNvSpPr>
            <a:spLocks/>
          </p:cNvSpPr>
          <p:nvPr/>
        </p:nvSpPr>
        <p:spPr bwMode="auto">
          <a:xfrm>
            <a:off x="5676677" y="3805687"/>
            <a:ext cx="21687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51" name="Freeform 548"/>
          <p:cNvSpPr>
            <a:spLocks/>
          </p:cNvSpPr>
          <p:nvPr/>
        </p:nvSpPr>
        <p:spPr bwMode="auto">
          <a:xfrm>
            <a:off x="5790977" y="3745369"/>
            <a:ext cx="21687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52" name="Line 549"/>
          <p:cNvSpPr>
            <a:spLocks noChangeShapeType="1"/>
          </p:cNvSpPr>
          <p:nvPr/>
        </p:nvSpPr>
        <p:spPr bwMode="auto">
          <a:xfrm flipH="1">
            <a:off x="5790977" y="3745369"/>
            <a:ext cx="2168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53" name="Freeform 550"/>
          <p:cNvSpPr>
            <a:spLocks/>
          </p:cNvSpPr>
          <p:nvPr/>
        </p:nvSpPr>
        <p:spPr bwMode="auto">
          <a:xfrm>
            <a:off x="6988197" y="4129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54" name="Freeform 551"/>
          <p:cNvSpPr>
            <a:spLocks/>
          </p:cNvSpPr>
          <p:nvPr/>
        </p:nvSpPr>
        <p:spPr bwMode="auto">
          <a:xfrm>
            <a:off x="7102497" y="4129537"/>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55" name="Freeform 552"/>
          <p:cNvSpPr>
            <a:spLocks/>
          </p:cNvSpPr>
          <p:nvPr/>
        </p:nvSpPr>
        <p:spPr bwMode="auto">
          <a:xfrm>
            <a:off x="6224732" y="3588200"/>
            <a:ext cx="216877"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56" name="Freeform 553"/>
          <p:cNvSpPr>
            <a:spLocks/>
          </p:cNvSpPr>
          <p:nvPr/>
        </p:nvSpPr>
        <p:spPr bwMode="auto">
          <a:xfrm>
            <a:off x="6327307" y="3588200"/>
            <a:ext cx="227134"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57" name="Line 554"/>
          <p:cNvSpPr>
            <a:spLocks noChangeShapeType="1"/>
          </p:cNvSpPr>
          <p:nvPr/>
        </p:nvSpPr>
        <p:spPr bwMode="auto">
          <a:xfrm flipH="1" flipV="1">
            <a:off x="7102497" y="4129537"/>
            <a:ext cx="21687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58" name="Line 555"/>
          <p:cNvSpPr>
            <a:spLocks noChangeShapeType="1"/>
          </p:cNvSpPr>
          <p:nvPr/>
        </p:nvSpPr>
        <p:spPr bwMode="auto">
          <a:xfrm flipV="1">
            <a:off x="6988197" y="4129541"/>
            <a:ext cx="114300" cy="1571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59" name="Line 556"/>
          <p:cNvSpPr>
            <a:spLocks noChangeShapeType="1"/>
          </p:cNvSpPr>
          <p:nvPr/>
        </p:nvSpPr>
        <p:spPr bwMode="auto">
          <a:xfrm flipV="1">
            <a:off x="6224734" y="3588207"/>
            <a:ext cx="102577" cy="2635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60" name="Freeform 557"/>
          <p:cNvSpPr>
            <a:spLocks/>
          </p:cNvSpPr>
          <p:nvPr/>
        </p:nvSpPr>
        <p:spPr bwMode="auto">
          <a:xfrm>
            <a:off x="5348432" y="3985075"/>
            <a:ext cx="215411"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61" name="Freeform 558"/>
          <p:cNvSpPr>
            <a:spLocks/>
          </p:cNvSpPr>
          <p:nvPr/>
        </p:nvSpPr>
        <p:spPr bwMode="auto">
          <a:xfrm>
            <a:off x="5462733" y="3985075"/>
            <a:ext cx="213946"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62" name="Line 559"/>
          <p:cNvSpPr>
            <a:spLocks noChangeShapeType="1"/>
          </p:cNvSpPr>
          <p:nvPr/>
        </p:nvSpPr>
        <p:spPr bwMode="auto">
          <a:xfrm flipH="1" flipV="1">
            <a:off x="5130088" y="4513719"/>
            <a:ext cx="218343"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63" name="Line 560"/>
          <p:cNvSpPr>
            <a:spLocks noChangeShapeType="1"/>
          </p:cNvSpPr>
          <p:nvPr/>
        </p:nvSpPr>
        <p:spPr bwMode="auto">
          <a:xfrm flipV="1">
            <a:off x="5348433" y="3985075"/>
            <a:ext cx="114300" cy="565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64" name="Line 561"/>
          <p:cNvSpPr>
            <a:spLocks noChangeShapeType="1"/>
          </p:cNvSpPr>
          <p:nvPr/>
        </p:nvSpPr>
        <p:spPr bwMode="auto">
          <a:xfrm flipH="1">
            <a:off x="5462733" y="3985079"/>
            <a:ext cx="213946" cy="3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65" name="Freeform 562"/>
          <p:cNvSpPr>
            <a:spLocks/>
          </p:cNvSpPr>
          <p:nvPr/>
        </p:nvSpPr>
        <p:spPr bwMode="auto">
          <a:xfrm>
            <a:off x="6441608" y="3842202"/>
            <a:ext cx="218342"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66" name="Freeform 563"/>
          <p:cNvSpPr>
            <a:spLocks/>
          </p:cNvSpPr>
          <p:nvPr/>
        </p:nvSpPr>
        <p:spPr bwMode="auto">
          <a:xfrm>
            <a:off x="6554442" y="3842202"/>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67" name="Freeform 564"/>
          <p:cNvSpPr>
            <a:spLocks/>
          </p:cNvSpPr>
          <p:nvPr/>
        </p:nvSpPr>
        <p:spPr bwMode="auto">
          <a:xfrm>
            <a:off x="7205076" y="4332744"/>
            <a:ext cx="21687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68" name="Freeform 565"/>
          <p:cNvSpPr>
            <a:spLocks/>
          </p:cNvSpPr>
          <p:nvPr/>
        </p:nvSpPr>
        <p:spPr bwMode="auto">
          <a:xfrm>
            <a:off x="7319374" y="4332744"/>
            <a:ext cx="213946"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69" name="Line 566"/>
          <p:cNvSpPr>
            <a:spLocks noChangeShapeType="1"/>
          </p:cNvSpPr>
          <p:nvPr/>
        </p:nvSpPr>
        <p:spPr bwMode="auto">
          <a:xfrm flipV="1">
            <a:off x="6441610" y="3842200"/>
            <a:ext cx="112834" cy="2270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70" name="Freeform 567"/>
          <p:cNvSpPr>
            <a:spLocks/>
          </p:cNvSpPr>
          <p:nvPr/>
        </p:nvSpPr>
        <p:spPr bwMode="auto">
          <a:xfrm>
            <a:off x="5893554" y="3745365"/>
            <a:ext cx="21687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71" name="Freeform 568"/>
          <p:cNvSpPr>
            <a:spLocks/>
          </p:cNvSpPr>
          <p:nvPr/>
        </p:nvSpPr>
        <p:spPr bwMode="auto">
          <a:xfrm>
            <a:off x="6007854" y="3745365"/>
            <a:ext cx="21687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72" name="Line 569"/>
          <p:cNvSpPr>
            <a:spLocks noChangeShapeType="1"/>
          </p:cNvSpPr>
          <p:nvPr/>
        </p:nvSpPr>
        <p:spPr bwMode="auto">
          <a:xfrm flipH="1" flipV="1">
            <a:off x="7319374" y="4332737"/>
            <a:ext cx="213946" cy="2174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73" name="Line 570"/>
          <p:cNvSpPr>
            <a:spLocks noChangeShapeType="1"/>
          </p:cNvSpPr>
          <p:nvPr/>
        </p:nvSpPr>
        <p:spPr bwMode="auto">
          <a:xfrm flipH="1">
            <a:off x="7205073" y="4332737"/>
            <a:ext cx="114300" cy="1079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74" name="Line 571"/>
          <p:cNvSpPr>
            <a:spLocks noChangeShapeType="1"/>
          </p:cNvSpPr>
          <p:nvPr/>
        </p:nvSpPr>
        <p:spPr bwMode="auto">
          <a:xfrm flipH="1" flipV="1">
            <a:off x="6007854" y="3745369"/>
            <a:ext cx="216877" cy="106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75" name="Line 572"/>
          <p:cNvSpPr>
            <a:spLocks noChangeShapeType="1"/>
          </p:cNvSpPr>
          <p:nvPr/>
        </p:nvSpPr>
        <p:spPr bwMode="auto">
          <a:xfrm flipV="1">
            <a:off x="5893556" y="3745369"/>
            <a:ext cx="114300" cy="2762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76" name="Freeform 573"/>
          <p:cNvSpPr>
            <a:spLocks/>
          </p:cNvSpPr>
          <p:nvPr/>
        </p:nvSpPr>
        <p:spPr bwMode="auto">
          <a:xfrm>
            <a:off x="6659949" y="4069212"/>
            <a:ext cx="215412"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77" name="Freeform 574"/>
          <p:cNvSpPr>
            <a:spLocks/>
          </p:cNvSpPr>
          <p:nvPr/>
        </p:nvSpPr>
        <p:spPr bwMode="auto">
          <a:xfrm>
            <a:off x="6771319" y="4069212"/>
            <a:ext cx="216877"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78" name="Line 575"/>
          <p:cNvSpPr>
            <a:spLocks noChangeShapeType="1"/>
          </p:cNvSpPr>
          <p:nvPr/>
        </p:nvSpPr>
        <p:spPr bwMode="auto">
          <a:xfrm flipV="1">
            <a:off x="6659951" y="4069215"/>
            <a:ext cx="111369"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79" name="Freeform 576"/>
          <p:cNvSpPr>
            <a:spLocks/>
          </p:cNvSpPr>
          <p:nvPr/>
        </p:nvSpPr>
        <p:spPr bwMode="auto">
          <a:xfrm>
            <a:off x="5563846" y="3985081"/>
            <a:ext cx="227135"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80" name="Freeform 577"/>
          <p:cNvSpPr>
            <a:spLocks/>
          </p:cNvSpPr>
          <p:nvPr/>
        </p:nvSpPr>
        <p:spPr bwMode="auto">
          <a:xfrm>
            <a:off x="5676677" y="3985081"/>
            <a:ext cx="21687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81" name="Line 578"/>
          <p:cNvSpPr>
            <a:spLocks noChangeShapeType="1"/>
          </p:cNvSpPr>
          <p:nvPr/>
        </p:nvSpPr>
        <p:spPr bwMode="auto">
          <a:xfrm flipH="1" flipV="1">
            <a:off x="5348432" y="4550225"/>
            <a:ext cx="215411" cy="238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82" name="Line 579"/>
          <p:cNvSpPr>
            <a:spLocks noChangeShapeType="1"/>
          </p:cNvSpPr>
          <p:nvPr/>
        </p:nvSpPr>
        <p:spPr bwMode="auto">
          <a:xfrm flipV="1">
            <a:off x="7421951" y="4550232"/>
            <a:ext cx="111369"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83" name="Line 580"/>
          <p:cNvSpPr>
            <a:spLocks noChangeShapeType="1"/>
          </p:cNvSpPr>
          <p:nvPr/>
        </p:nvSpPr>
        <p:spPr bwMode="auto">
          <a:xfrm flipH="1" flipV="1">
            <a:off x="5676677" y="3985075"/>
            <a:ext cx="216877" cy="365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84" name="Freeform 581"/>
          <p:cNvSpPr>
            <a:spLocks/>
          </p:cNvSpPr>
          <p:nvPr/>
        </p:nvSpPr>
        <p:spPr bwMode="auto">
          <a:xfrm>
            <a:off x="6110435" y="3851725"/>
            <a:ext cx="230065"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85" name="Freeform 582"/>
          <p:cNvSpPr>
            <a:spLocks/>
          </p:cNvSpPr>
          <p:nvPr/>
        </p:nvSpPr>
        <p:spPr bwMode="auto">
          <a:xfrm>
            <a:off x="6224732" y="3851725"/>
            <a:ext cx="216877"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86" name="Freeform 583"/>
          <p:cNvSpPr>
            <a:spLocks/>
          </p:cNvSpPr>
          <p:nvPr/>
        </p:nvSpPr>
        <p:spPr bwMode="auto">
          <a:xfrm>
            <a:off x="6875361" y="4286702"/>
            <a:ext cx="227134"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87" name="Freeform 584"/>
          <p:cNvSpPr>
            <a:spLocks/>
          </p:cNvSpPr>
          <p:nvPr/>
        </p:nvSpPr>
        <p:spPr bwMode="auto">
          <a:xfrm>
            <a:off x="6988197" y="4286702"/>
            <a:ext cx="21687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88" name="Line 585"/>
          <p:cNvSpPr>
            <a:spLocks noChangeShapeType="1"/>
          </p:cNvSpPr>
          <p:nvPr/>
        </p:nvSpPr>
        <p:spPr bwMode="auto">
          <a:xfrm flipH="1" flipV="1">
            <a:off x="6224732" y="3851729"/>
            <a:ext cx="216877" cy="2174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89" name="Line 586"/>
          <p:cNvSpPr>
            <a:spLocks noChangeShapeType="1"/>
          </p:cNvSpPr>
          <p:nvPr/>
        </p:nvSpPr>
        <p:spPr bwMode="auto">
          <a:xfrm flipV="1">
            <a:off x="6110433" y="3851725"/>
            <a:ext cx="114300" cy="2651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90" name="Line 587"/>
          <p:cNvSpPr>
            <a:spLocks noChangeShapeType="1"/>
          </p:cNvSpPr>
          <p:nvPr/>
        </p:nvSpPr>
        <p:spPr bwMode="auto">
          <a:xfrm flipV="1">
            <a:off x="6875362" y="4286700"/>
            <a:ext cx="112834" cy="3238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91" name="Freeform 588"/>
          <p:cNvSpPr>
            <a:spLocks/>
          </p:cNvSpPr>
          <p:nvPr/>
        </p:nvSpPr>
        <p:spPr bwMode="auto">
          <a:xfrm>
            <a:off x="6340498" y="4069219"/>
            <a:ext cx="213946"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92" name="Freeform 589"/>
          <p:cNvSpPr>
            <a:spLocks/>
          </p:cNvSpPr>
          <p:nvPr/>
        </p:nvSpPr>
        <p:spPr bwMode="auto">
          <a:xfrm>
            <a:off x="6441608" y="4069219"/>
            <a:ext cx="218342"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93" name="Freeform 590"/>
          <p:cNvSpPr>
            <a:spLocks/>
          </p:cNvSpPr>
          <p:nvPr/>
        </p:nvSpPr>
        <p:spPr bwMode="auto">
          <a:xfrm>
            <a:off x="5790977" y="4021587"/>
            <a:ext cx="21687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94" name="Freeform 591"/>
          <p:cNvSpPr>
            <a:spLocks/>
          </p:cNvSpPr>
          <p:nvPr/>
        </p:nvSpPr>
        <p:spPr bwMode="auto">
          <a:xfrm>
            <a:off x="5893554" y="4021587"/>
            <a:ext cx="21687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095" name="Line 592"/>
          <p:cNvSpPr>
            <a:spLocks noChangeShapeType="1"/>
          </p:cNvSpPr>
          <p:nvPr/>
        </p:nvSpPr>
        <p:spPr bwMode="auto">
          <a:xfrm flipH="1" flipV="1">
            <a:off x="6441608" y="4069215"/>
            <a:ext cx="218342"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96" name="Line 593"/>
          <p:cNvSpPr>
            <a:spLocks noChangeShapeType="1"/>
          </p:cNvSpPr>
          <p:nvPr/>
        </p:nvSpPr>
        <p:spPr bwMode="auto">
          <a:xfrm flipV="1">
            <a:off x="6340495" y="4069215"/>
            <a:ext cx="101112" cy="1809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97" name="Line 594"/>
          <p:cNvSpPr>
            <a:spLocks noChangeShapeType="1"/>
          </p:cNvSpPr>
          <p:nvPr/>
        </p:nvSpPr>
        <p:spPr bwMode="auto">
          <a:xfrm flipH="1" flipV="1">
            <a:off x="5563846" y="4574044"/>
            <a:ext cx="227135" cy="365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98" name="Line 595"/>
          <p:cNvSpPr>
            <a:spLocks noChangeShapeType="1"/>
          </p:cNvSpPr>
          <p:nvPr/>
        </p:nvSpPr>
        <p:spPr bwMode="auto">
          <a:xfrm flipH="1" flipV="1">
            <a:off x="5893554" y="4021587"/>
            <a:ext cx="216877" cy="95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099" name="Line 596"/>
          <p:cNvSpPr>
            <a:spLocks noChangeShapeType="1"/>
          </p:cNvSpPr>
          <p:nvPr/>
        </p:nvSpPr>
        <p:spPr bwMode="auto">
          <a:xfrm flipV="1">
            <a:off x="5790981" y="4021589"/>
            <a:ext cx="102577" cy="5889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00" name="Freeform 597"/>
          <p:cNvSpPr>
            <a:spLocks/>
          </p:cNvSpPr>
          <p:nvPr/>
        </p:nvSpPr>
        <p:spPr bwMode="auto">
          <a:xfrm>
            <a:off x="7102497" y="4440687"/>
            <a:ext cx="21687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01" name="Freeform 598"/>
          <p:cNvSpPr>
            <a:spLocks/>
          </p:cNvSpPr>
          <p:nvPr/>
        </p:nvSpPr>
        <p:spPr bwMode="auto">
          <a:xfrm>
            <a:off x="7205076" y="4440687"/>
            <a:ext cx="21687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02" name="Line 599"/>
          <p:cNvSpPr>
            <a:spLocks noChangeShapeType="1"/>
          </p:cNvSpPr>
          <p:nvPr/>
        </p:nvSpPr>
        <p:spPr bwMode="auto">
          <a:xfrm flipH="1">
            <a:off x="7102499" y="4440687"/>
            <a:ext cx="102577" cy="2032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03" name="Freeform 600"/>
          <p:cNvSpPr>
            <a:spLocks/>
          </p:cNvSpPr>
          <p:nvPr/>
        </p:nvSpPr>
        <p:spPr bwMode="auto">
          <a:xfrm>
            <a:off x="6554442" y="4250187"/>
            <a:ext cx="216877"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04" name="Freeform 601"/>
          <p:cNvSpPr>
            <a:spLocks/>
          </p:cNvSpPr>
          <p:nvPr/>
        </p:nvSpPr>
        <p:spPr bwMode="auto">
          <a:xfrm>
            <a:off x="6659949" y="4250187"/>
            <a:ext cx="215412"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05" name="Line 602"/>
          <p:cNvSpPr>
            <a:spLocks noChangeShapeType="1"/>
          </p:cNvSpPr>
          <p:nvPr/>
        </p:nvSpPr>
        <p:spPr bwMode="auto">
          <a:xfrm flipH="1" flipV="1">
            <a:off x="6659949" y="4250194"/>
            <a:ext cx="215412" cy="36036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06" name="Line 603"/>
          <p:cNvSpPr>
            <a:spLocks noChangeShapeType="1"/>
          </p:cNvSpPr>
          <p:nvPr/>
        </p:nvSpPr>
        <p:spPr bwMode="auto">
          <a:xfrm flipV="1">
            <a:off x="6554441" y="4250187"/>
            <a:ext cx="105508"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07" name="Freeform 604"/>
          <p:cNvSpPr>
            <a:spLocks/>
          </p:cNvSpPr>
          <p:nvPr/>
        </p:nvSpPr>
        <p:spPr bwMode="auto">
          <a:xfrm>
            <a:off x="6007854" y="4116837"/>
            <a:ext cx="21687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08" name="Freeform 605"/>
          <p:cNvSpPr>
            <a:spLocks/>
          </p:cNvSpPr>
          <p:nvPr/>
        </p:nvSpPr>
        <p:spPr bwMode="auto">
          <a:xfrm>
            <a:off x="6110435" y="4116837"/>
            <a:ext cx="230065"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09" name="Freeform 606"/>
          <p:cNvSpPr>
            <a:spLocks/>
          </p:cNvSpPr>
          <p:nvPr/>
        </p:nvSpPr>
        <p:spPr bwMode="auto">
          <a:xfrm>
            <a:off x="6771319" y="4610550"/>
            <a:ext cx="216877"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10" name="Freeform 607"/>
          <p:cNvSpPr>
            <a:spLocks/>
          </p:cNvSpPr>
          <p:nvPr/>
        </p:nvSpPr>
        <p:spPr bwMode="auto">
          <a:xfrm>
            <a:off x="6875361" y="4610550"/>
            <a:ext cx="227134"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11" name="Line 608"/>
          <p:cNvSpPr>
            <a:spLocks noChangeShapeType="1"/>
          </p:cNvSpPr>
          <p:nvPr/>
        </p:nvSpPr>
        <p:spPr bwMode="auto">
          <a:xfrm flipH="1" flipV="1">
            <a:off x="6110435" y="4116837"/>
            <a:ext cx="230065" cy="1333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12" name="Line 609"/>
          <p:cNvSpPr>
            <a:spLocks noChangeShapeType="1"/>
          </p:cNvSpPr>
          <p:nvPr/>
        </p:nvSpPr>
        <p:spPr bwMode="auto">
          <a:xfrm flipV="1">
            <a:off x="6007857" y="4116837"/>
            <a:ext cx="102577" cy="5270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13" name="Line 610"/>
          <p:cNvSpPr>
            <a:spLocks noChangeShapeType="1"/>
          </p:cNvSpPr>
          <p:nvPr/>
        </p:nvSpPr>
        <p:spPr bwMode="auto">
          <a:xfrm flipH="1" flipV="1">
            <a:off x="6875361" y="4610554"/>
            <a:ext cx="227134"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14" name="Line 611"/>
          <p:cNvSpPr>
            <a:spLocks noChangeShapeType="1"/>
          </p:cNvSpPr>
          <p:nvPr/>
        </p:nvSpPr>
        <p:spPr bwMode="auto">
          <a:xfrm flipV="1">
            <a:off x="6771323" y="4610557"/>
            <a:ext cx="104043"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15" name="Line 612"/>
          <p:cNvSpPr>
            <a:spLocks noChangeShapeType="1"/>
          </p:cNvSpPr>
          <p:nvPr/>
        </p:nvSpPr>
        <p:spPr bwMode="auto">
          <a:xfrm flipH="1" flipV="1">
            <a:off x="5790977" y="4610554"/>
            <a:ext cx="21687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16" name="Line 613"/>
          <p:cNvSpPr>
            <a:spLocks noChangeShapeType="1"/>
          </p:cNvSpPr>
          <p:nvPr/>
        </p:nvSpPr>
        <p:spPr bwMode="auto">
          <a:xfrm flipV="1">
            <a:off x="7319377" y="4610557"/>
            <a:ext cx="102577"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17" name="Freeform 614"/>
          <p:cNvSpPr>
            <a:spLocks/>
          </p:cNvSpPr>
          <p:nvPr/>
        </p:nvSpPr>
        <p:spPr bwMode="auto">
          <a:xfrm>
            <a:off x="6224732" y="4250189"/>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18" name="Freeform 615"/>
          <p:cNvSpPr>
            <a:spLocks/>
          </p:cNvSpPr>
          <p:nvPr/>
        </p:nvSpPr>
        <p:spPr bwMode="auto">
          <a:xfrm>
            <a:off x="6340498" y="4250189"/>
            <a:ext cx="213946"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19" name="Line 616"/>
          <p:cNvSpPr>
            <a:spLocks noChangeShapeType="1"/>
          </p:cNvSpPr>
          <p:nvPr/>
        </p:nvSpPr>
        <p:spPr bwMode="auto">
          <a:xfrm flipH="1" flipV="1">
            <a:off x="6340498" y="4250187"/>
            <a:ext cx="213946" cy="39370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20" name="Line 617"/>
          <p:cNvSpPr>
            <a:spLocks noChangeShapeType="1"/>
          </p:cNvSpPr>
          <p:nvPr/>
        </p:nvSpPr>
        <p:spPr bwMode="auto">
          <a:xfrm flipV="1">
            <a:off x="6224732" y="4250187"/>
            <a:ext cx="115765" cy="4206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21" name="Freeform 618"/>
          <p:cNvSpPr>
            <a:spLocks/>
          </p:cNvSpPr>
          <p:nvPr/>
        </p:nvSpPr>
        <p:spPr bwMode="auto">
          <a:xfrm>
            <a:off x="6988197" y="4643894"/>
            <a:ext cx="21687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22" name="Freeform 619"/>
          <p:cNvSpPr>
            <a:spLocks/>
          </p:cNvSpPr>
          <p:nvPr/>
        </p:nvSpPr>
        <p:spPr bwMode="auto">
          <a:xfrm>
            <a:off x="7102497"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23" name="Freeform 620"/>
          <p:cNvSpPr>
            <a:spLocks/>
          </p:cNvSpPr>
          <p:nvPr/>
        </p:nvSpPr>
        <p:spPr bwMode="auto">
          <a:xfrm>
            <a:off x="6441608" y="4643894"/>
            <a:ext cx="218342"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24" name="Freeform 621"/>
          <p:cNvSpPr>
            <a:spLocks/>
          </p:cNvSpPr>
          <p:nvPr/>
        </p:nvSpPr>
        <p:spPr bwMode="auto">
          <a:xfrm>
            <a:off x="6554442"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25" name="Line 622"/>
          <p:cNvSpPr>
            <a:spLocks noChangeShapeType="1"/>
          </p:cNvSpPr>
          <p:nvPr/>
        </p:nvSpPr>
        <p:spPr bwMode="auto">
          <a:xfrm flipH="1" flipV="1">
            <a:off x="7102497" y="4643887"/>
            <a:ext cx="21687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26" name="Line 623"/>
          <p:cNvSpPr>
            <a:spLocks noChangeShapeType="1"/>
          </p:cNvSpPr>
          <p:nvPr/>
        </p:nvSpPr>
        <p:spPr bwMode="auto">
          <a:xfrm flipH="1">
            <a:off x="6988197" y="4643894"/>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27" name="Line 624"/>
          <p:cNvSpPr>
            <a:spLocks noChangeShapeType="1"/>
          </p:cNvSpPr>
          <p:nvPr/>
        </p:nvSpPr>
        <p:spPr bwMode="auto">
          <a:xfrm flipH="1" flipV="1">
            <a:off x="6554442" y="4643887"/>
            <a:ext cx="21687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28" name="Line 625"/>
          <p:cNvSpPr>
            <a:spLocks noChangeShapeType="1"/>
          </p:cNvSpPr>
          <p:nvPr/>
        </p:nvSpPr>
        <p:spPr bwMode="auto">
          <a:xfrm flipH="1" flipV="1">
            <a:off x="6007854" y="4643887"/>
            <a:ext cx="21687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29" name="Line 626"/>
          <p:cNvSpPr>
            <a:spLocks noChangeShapeType="1"/>
          </p:cNvSpPr>
          <p:nvPr/>
        </p:nvSpPr>
        <p:spPr bwMode="auto">
          <a:xfrm flipV="1">
            <a:off x="6441610" y="4643894"/>
            <a:ext cx="11283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30" name="Freeform 627"/>
          <p:cNvSpPr>
            <a:spLocks/>
          </p:cNvSpPr>
          <p:nvPr/>
        </p:nvSpPr>
        <p:spPr bwMode="auto">
          <a:xfrm>
            <a:off x="6659949" y="4670875"/>
            <a:ext cx="215412"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31" name="Freeform 628"/>
          <p:cNvSpPr>
            <a:spLocks/>
          </p:cNvSpPr>
          <p:nvPr/>
        </p:nvSpPr>
        <p:spPr bwMode="auto">
          <a:xfrm>
            <a:off x="6771319" y="4670875"/>
            <a:ext cx="216877"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22132" name="Line 629"/>
          <p:cNvSpPr>
            <a:spLocks noChangeShapeType="1"/>
          </p:cNvSpPr>
          <p:nvPr/>
        </p:nvSpPr>
        <p:spPr bwMode="auto">
          <a:xfrm flipH="1" flipV="1">
            <a:off x="6771319" y="4670882"/>
            <a:ext cx="21687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33" name="Line 630"/>
          <p:cNvSpPr>
            <a:spLocks noChangeShapeType="1"/>
          </p:cNvSpPr>
          <p:nvPr/>
        </p:nvSpPr>
        <p:spPr bwMode="auto">
          <a:xfrm flipV="1">
            <a:off x="7205073" y="4670882"/>
            <a:ext cx="114300"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34" name="Line 631"/>
          <p:cNvSpPr>
            <a:spLocks noChangeShapeType="1"/>
          </p:cNvSpPr>
          <p:nvPr/>
        </p:nvSpPr>
        <p:spPr bwMode="auto">
          <a:xfrm flipV="1">
            <a:off x="6659951" y="4670882"/>
            <a:ext cx="111369"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35" name="Line 632"/>
          <p:cNvSpPr>
            <a:spLocks noChangeShapeType="1"/>
          </p:cNvSpPr>
          <p:nvPr/>
        </p:nvSpPr>
        <p:spPr bwMode="auto">
          <a:xfrm flipH="1" flipV="1">
            <a:off x="6224732" y="4670882"/>
            <a:ext cx="216877"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36" name="Line 633"/>
          <p:cNvSpPr>
            <a:spLocks noChangeShapeType="1"/>
          </p:cNvSpPr>
          <p:nvPr/>
        </p:nvSpPr>
        <p:spPr bwMode="auto">
          <a:xfrm flipH="1" flipV="1">
            <a:off x="6988197" y="4704212"/>
            <a:ext cx="216877"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37" name="Line 634"/>
          <p:cNvSpPr>
            <a:spLocks noChangeShapeType="1"/>
          </p:cNvSpPr>
          <p:nvPr/>
        </p:nvSpPr>
        <p:spPr bwMode="auto">
          <a:xfrm flipH="1">
            <a:off x="6875362" y="4704219"/>
            <a:ext cx="112834" cy="6032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38" name="Line 635"/>
          <p:cNvSpPr>
            <a:spLocks noChangeShapeType="1"/>
          </p:cNvSpPr>
          <p:nvPr/>
        </p:nvSpPr>
        <p:spPr bwMode="auto">
          <a:xfrm flipH="1" flipV="1">
            <a:off x="6441608" y="4704212"/>
            <a:ext cx="218342" cy="269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39" name="Line 636"/>
          <p:cNvSpPr>
            <a:spLocks noChangeShapeType="1"/>
          </p:cNvSpPr>
          <p:nvPr/>
        </p:nvSpPr>
        <p:spPr bwMode="auto">
          <a:xfrm flipH="1" flipV="1">
            <a:off x="6659949" y="4731207"/>
            <a:ext cx="215412" cy="333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0" name="Line 637"/>
          <p:cNvSpPr>
            <a:spLocks noChangeShapeType="1"/>
          </p:cNvSpPr>
          <p:nvPr/>
        </p:nvSpPr>
        <p:spPr bwMode="auto">
          <a:xfrm>
            <a:off x="5949242" y="2189612"/>
            <a:ext cx="559777" cy="29845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1" name="Line 638"/>
          <p:cNvSpPr>
            <a:spLocks noChangeShapeType="1"/>
          </p:cNvSpPr>
          <p:nvPr/>
        </p:nvSpPr>
        <p:spPr bwMode="auto">
          <a:xfrm flipV="1">
            <a:off x="6179307" y="2488062"/>
            <a:ext cx="317989" cy="25400"/>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2" name="Line 639"/>
          <p:cNvSpPr>
            <a:spLocks noChangeShapeType="1"/>
          </p:cNvSpPr>
          <p:nvPr/>
        </p:nvSpPr>
        <p:spPr bwMode="auto">
          <a:xfrm>
            <a:off x="6466523" y="2488067"/>
            <a:ext cx="98181" cy="13017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3" name="Line 640"/>
          <p:cNvSpPr>
            <a:spLocks noChangeShapeType="1"/>
          </p:cNvSpPr>
          <p:nvPr/>
        </p:nvSpPr>
        <p:spPr bwMode="auto">
          <a:xfrm flipV="1">
            <a:off x="5599011" y="1610175"/>
            <a:ext cx="175846" cy="619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4" name="Line 641"/>
          <p:cNvSpPr>
            <a:spLocks noChangeShapeType="1"/>
          </p:cNvSpPr>
          <p:nvPr/>
        </p:nvSpPr>
        <p:spPr bwMode="auto">
          <a:xfrm flipV="1">
            <a:off x="5543327" y="2184850"/>
            <a:ext cx="414704" cy="1143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5" name="Line 642"/>
          <p:cNvSpPr>
            <a:spLocks noChangeShapeType="1"/>
          </p:cNvSpPr>
          <p:nvPr/>
        </p:nvSpPr>
        <p:spPr bwMode="auto">
          <a:xfrm flipH="1" flipV="1">
            <a:off x="5727967" y="2242000"/>
            <a:ext cx="444012" cy="2794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6" name="Line 643"/>
          <p:cNvSpPr>
            <a:spLocks noChangeShapeType="1"/>
          </p:cNvSpPr>
          <p:nvPr/>
        </p:nvSpPr>
        <p:spPr bwMode="auto">
          <a:xfrm flipH="1" flipV="1">
            <a:off x="5638577" y="1657800"/>
            <a:ext cx="95250" cy="5842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7" name="Line 644"/>
          <p:cNvSpPr>
            <a:spLocks noChangeShapeType="1"/>
          </p:cNvSpPr>
          <p:nvPr/>
        </p:nvSpPr>
        <p:spPr bwMode="auto">
          <a:xfrm flipH="1" flipV="1">
            <a:off x="5568239" y="1314900"/>
            <a:ext cx="70338" cy="33655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8" name="Line 645"/>
          <p:cNvSpPr>
            <a:spLocks noChangeShapeType="1"/>
          </p:cNvSpPr>
          <p:nvPr/>
        </p:nvSpPr>
        <p:spPr bwMode="auto">
          <a:xfrm flipV="1">
            <a:off x="5511090" y="1535562"/>
            <a:ext cx="38100" cy="6350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49" name="Rectangle 646"/>
          <p:cNvSpPr>
            <a:spLocks noGrp="1" noChangeArrowheads="1"/>
          </p:cNvSpPr>
          <p:nvPr>
            <p:ph type="title"/>
          </p:nvPr>
        </p:nvSpPr>
        <p:spPr>
          <a:xfrm>
            <a:off x="287358" y="223556"/>
            <a:ext cx="8999004" cy="438958"/>
          </a:xfrm>
        </p:spPr>
        <p:txBody>
          <a:bodyPr/>
          <a:lstStyle/>
          <a:p>
            <a:r>
              <a:rPr lang="en-US" sz="2400" dirty="0"/>
              <a:t>The Classic Strategy: Tighten Tolerances</a:t>
            </a:r>
          </a:p>
        </p:txBody>
      </p:sp>
      <p:sp>
        <p:nvSpPr>
          <p:cNvPr id="22150" name="Rectangle 647"/>
          <p:cNvSpPr>
            <a:spLocks noChangeArrowheads="1"/>
          </p:cNvSpPr>
          <p:nvPr/>
        </p:nvSpPr>
        <p:spPr bwMode="auto">
          <a:xfrm>
            <a:off x="8269674" y="4375601"/>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2151" name="Freeform 648"/>
          <p:cNvSpPr>
            <a:spLocks/>
          </p:cNvSpPr>
          <p:nvPr/>
        </p:nvSpPr>
        <p:spPr bwMode="auto">
          <a:xfrm>
            <a:off x="3658844" y="243250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720481" y="3832675"/>
            <a:ext cx="1785961"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cs typeface="+mn-cs"/>
              </a:rPr>
              <a:t>Required</a:t>
            </a:r>
          </a:p>
          <a:p>
            <a:pPr algn="ctr">
              <a:defRPr/>
            </a:pPr>
            <a:r>
              <a:rPr lang="en-GB" sz="1800" dirty="0">
                <a:solidFill>
                  <a:schemeClr val="bg1"/>
                </a:solidFill>
                <a:ea typeface="+mn-ea"/>
                <a:cs typeface="+mn-cs"/>
              </a:rPr>
              <a:t>Customer</a:t>
            </a:r>
          </a:p>
          <a:p>
            <a:pPr algn="ctr">
              <a:defRPr/>
            </a:pPr>
            <a:r>
              <a:rPr lang="en-GB" sz="1800" dirty="0">
                <a:solidFill>
                  <a:schemeClr val="bg1"/>
                </a:solidFill>
                <a:ea typeface="+mn-ea"/>
                <a:cs typeface="+mn-cs"/>
              </a:rPr>
              <a:t>Performance</a:t>
            </a:r>
          </a:p>
        </p:txBody>
      </p:sp>
      <p:grpSp>
        <p:nvGrpSpPr>
          <p:cNvPr id="22155" name="Group 650"/>
          <p:cNvGrpSpPr>
            <a:grpSpLocks/>
          </p:cNvGrpSpPr>
          <p:nvPr/>
        </p:nvGrpSpPr>
        <p:grpSpPr bwMode="auto">
          <a:xfrm>
            <a:off x="4482391" y="1327600"/>
            <a:ext cx="1094643" cy="3109912"/>
            <a:chOff x="201" y="546"/>
            <a:chExt cx="689" cy="1959"/>
          </a:xfrm>
        </p:grpSpPr>
        <p:sp>
          <p:nvSpPr>
            <p:cNvPr id="22187"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8"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9"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90"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91"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92"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93"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94"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95"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22156" name="Oval 660"/>
          <p:cNvSpPr>
            <a:spLocks noChangeArrowheads="1"/>
          </p:cNvSpPr>
          <p:nvPr/>
        </p:nvSpPr>
        <p:spPr bwMode="auto">
          <a:xfrm>
            <a:off x="4413519" y="4339094"/>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57" name="Line 661"/>
          <p:cNvSpPr>
            <a:spLocks noChangeShapeType="1"/>
          </p:cNvSpPr>
          <p:nvPr/>
        </p:nvSpPr>
        <p:spPr bwMode="auto">
          <a:xfrm>
            <a:off x="7438071" y="4264475"/>
            <a:ext cx="219808" cy="23812"/>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grpSp>
        <p:nvGrpSpPr>
          <p:cNvPr id="22158" name="Group 662"/>
          <p:cNvGrpSpPr>
            <a:grpSpLocks/>
          </p:cNvGrpSpPr>
          <p:nvPr/>
        </p:nvGrpSpPr>
        <p:grpSpPr bwMode="auto">
          <a:xfrm>
            <a:off x="5578495" y="1327600"/>
            <a:ext cx="1828800" cy="2546350"/>
            <a:chOff x="893" y="551"/>
            <a:chExt cx="1152" cy="1604"/>
          </a:xfrm>
        </p:grpSpPr>
        <p:sp>
          <p:nvSpPr>
            <p:cNvPr id="22178"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79"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0"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1"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2"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3"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4"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5"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2186"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22159" name="Oval 672"/>
          <p:cNvSpPr>
            <a:spLocks noChangeArrowheads="1"/>
          </p:cNvSpPr>
          <p:nvPr/>
        </p:nvSpPr>
        <p:spPr bwMode="auto">
          <a:xfrm>
            <a:off x="7643224" y="4188278"/>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76" name="Text Box 674"/>
          <p:cNvSpPr txBox="1">
            <a:spLocks noChangeArrowheads="1"/>
          </p:cNvSpPr>
          <p:nvPr/>
        </p:nvSpPr>
        <p:spPr bwMode="auto">
          <a:xfrm>
            <a:off x="3319039" y="4814758"/>
            <a:ext cx="2111878"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1</a:t>
            </a:r>
            <a:r>
              <a:rPr lang="en-GB" sz="1800" dirty="0"/>
              <a:t> </a:t>
            </a:r>
          </a:p>
        </p:txBody>
      </p:sp>
      <p:sp>
        <p:nvSpPr>
          <p:cNvPr id="22172" name="Line 680"/>
          <p:cNvSpPr>
            <a:spLocks noChangeShapeType="1"/>
          </p:cNvSpPr>
          <p:nvPr/>
        </p:nvSpPr>
        <p:spPr bwMode="gray">
          <a:xfrm flipV="1">
            <a:off x="4878732" y="1166134"/>
            <a:ext cx="0" cy="1199926"/>
          </a:xfrm>
          <a:prstGeom prst="line">
            <a:avLst/>
          </a:prstGeom>
          <a:noFill/>
          <a:ln w="57150">
            <a:solidFill>
              <a:srgbClr val="FF0000"/>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173" name="Text Box 681"/>
          <p:cNvSpPr txBox="1">
            <a:spLocks noChangeArrowheads="1"/>
          </p:cNvSpPr>
          <p:nvPr/>
        </p:nvSpPr>
        <p:spPr bwMode="gray">
          <a:xfrm rot="16200000">
            <a:off x="3668795" y="1493816"/>
            <a:ext cx="1578532" cy="5847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5181886" y="1338719"/>
            <a:ext cx="766937" cy="962025"/>
            <a:chOff x="3634" y="1044"/>
            <a:chExt cx="483" cy="606"/>
          </a:xfrm>
        </p:grpSpPr>
        <p:sp>
          <p:nvSpPr>
            <p:cNvPr id="22168"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2169"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1763917" y="5811031"/>
            <a:ext cx="8715005" cy="646321"/>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cs typeface="+mn-cs"/>
              </a:rPr>
              <a:t>The classic reaction to a sensitive design is to set tighter tolerances. This does work but often comes at a great cost.</a:t>
            </a:r>
          </a:p>
        </p:txBody>
      </p:sp>
      <p:cxnSp>
        <p:nvCxnSpPr>
          <p:cNvPr id="7" name="Straight Connector 6"/>
          <p:cNvCxnSpPr/>
          <p:nvPr/>
        </p:nvCxnSpPr>
        <p:spPr>
          <a:xfrm flipH="1">
            <a:off x="4150023" y="4514078"/>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693" name="Straight Connector 692"/>
          <p:cNvCxnSpPr/>
          <p:nvPr/>
        </p:nvCxnSpPr>
        <p:spPr>
          <a:xfrm flipH="1">
            <a:off x="4427336" y="4541570"/>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3858550" y="4507574"/>
            <a:ext cx="402506" cy="5551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98" name="Straight Arrow Connector 697"/>
          <p:cNvCxnSpPr/>
          <p:nvPr/>
        </p:nvCxnSpPr>
        <p:spPr>
          <a:xfrm flipH="1" flipV="1">
            <a:off x="4531434" y="4618337"/>
            <a:ext cx="402780" cy="4884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0" name="Straight Arrow Connector 699"/>
          <p:cNvCxnSpPr/>
          <p:nvPr/>
        </p:nvCxnSpPr>
        <p:spPr>
          <a:xfrm flipV="1">
            <a:off x="7612632" y="4487131"/>
            <a:ext cx="377552" cy="239184"/>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3" name="Straight Connector 702"/>
          <p:cNvCxnSpPr/>
          <p:nvPr/>
        </p:nvCxnSpPr>
        <p:spPr>
          <a:xfrm flipH="1" flipV="1">
            <a:off x="7991856" y="4281652"/>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5" name="Straight Connector 704"/>
          <p:cNvCxnSpPr/>
          <p:nvPr/>
        </p:nvCxnSpPr>
        <p:spPr>
          <a:xfrm flipH="1" flipV="1">
            <a:off x="7803045" y="4443529"/>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8" name="Straight Arrow Connector 707"/>
          <p:cNvCxnSpPr/>
          <p:nvPr/>
        </p:nvCxnSpPr>
        <p:spPr>
          <a:xfrm flipH="1">
            <a:off x="8214178" y="4060657"/>
            <a:ext cx="335214" cy="23783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709" name="Text Box 674"/>
          <p:cNvSpPr txBox="1">
            <a:spLocks noChangeArrowheads="1"/>
          </p:cNvSpPr>
          <p:nvPr/>
        </p:nvSpPr>
        <p:spPr bwMode="auto">
          <a:xfrm>
            <a:off x="7837031" y="4209845"/>
            <a:ext cx="2111878"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2</a:t>
            </a:r>
            <a:r>
              <a:rPr lang="en-GB" sz="1800" dirty="0"/>
              <a:t> </a:t>
            </a:r>
          </a:p>
        </p:txBody>
      </p:sp>
    </p:spTree>
    <p:extLst>
      <p:ext uri="{BB962C8B-B14F-4D97-AF65-F5344CB8AC3E}">
        <p14:creationId xmlns:p14="http://schemas.microsoft.com/office/powerpoint/2010/main" val="7133888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217121" y="259728"/>
            <a:ext cx="7541589" cy="357996"/>
          </a:xfrm>
          <a:noFill/>
        </p:spPr>
        <p:txBody>
          <a:bodyPr lIns="0" tIns="0" rIns="0" bIns="0"/>
          <a:lstStyle/>
          <a:p>
            <a:pPr eaLnBrk="1" hangingPunct="1"/>
            <a:r>
              <a:rPr lang="en-US" sz="2800" dirty="0">
                <a:latin typeface="Arial" charset="0"/>
              </a:rPr>
              <a:t>Achieving Design Robustness</a:t>
            </a:r>
          </a:p>
        </p:txBody>
      </p:sp>
      <p:sp>
        <p:nvSpPr>
          <p:cNvPr id="103427" name="Rectangle 3"/>
          <p:cNvSpPr>
            <a:spLocks noChangeArrowheads="1"/>
          </p:cNvSpPr>
          <p:nvPr/>
        </p:nvSpPr>
        <p:spPr bwMode="auto">
          <a:xfrm>
            <a:off x="8305800" y="4770439"/>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0484" name="AutoShape 4"/>
          <p:cNvSpPr>
            <a:spLocks noChangeArrowheads="1"/>
          </p:cNvSpPr>
          <p:nvPr/>
        </p:nvSpPr>
        <p:spPr bwMode="gray">
          <a:xfrm>
            <a:off x="5610958" y="1244600"/>
            <a:ext cx="2476984" cy="598488"/>
          </a:xfrm>
          <a:prstGeom prst="wedgeRoundRectCallout">
            <a:avLst>
              <a:gd name="adj1" fmla="val -60604"/>
              <a:gd name="adj2" fmla="val 18199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eaLnBrk="0" hangingPunct="0">
              <a:defRPr/>
            </a:pPr>
            <a:r>
              <a:rPr lang="en-GB" dirty="0">
                <a:solidFill>
                  <a:srgbClr val="FFFFFF"/>
                </a:solidFill>
                <a:ea typeface="+mn-ea"/>
              </a:rPr>
              <a:t>A Robust Optimum</a:t>
            </a:r>
          </a:p>
        </p:txBody>
      </p:sp>
      <p:grpSp>
        <p:nvGrpSpPr>
          <p:cNvPr id="103431" name="Group 5"/>
          <p:cNvGrpSpPr>
            <a:grpSpLocks/>
          </p:cNvGrpSpPr>
          <p:nvPr/>
        </p:nvGrpSpPr>
        <p:grpSpPr bwMode="auto">
          <a:xfrm>
            <a:off x="3208340" y="1565297"/>
            <a:ext cx="4306887" cy="3694113"/>
            <a:chOff x="395" y="1214"/>
            <a:chExt cx="2276" cy="2189"/>
          </a:xfrm>
        </p:grpSpPr>
        <p:grpSp>
          <p:nvGrpSpPr>
            <p:cNvPr id="103446" name="Group 6"/>
            <p:cNvGrpSpPr>
              <a:grpSpLocks/>
            </p:cNvGrpSpPr>
            <p:nvPr/>
          </p:nvGrpSpPr>
          <p:grpSpPr bwMode="auto">
            <a:xfrm>
              <a:off x="395" y="1225"/>
              <a:ext cx="2276" cy="2178"/>
              <a:chOff x="395" y="1225"/>
              <a:chExt cx="2276" cy="2178"/>
            </a:xfrm>
          </p:grpSpPr>
          <p:sp>
            <p:nvSpPr>
              <p:cNvPr id="103449" name="Line 7"/>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50" name="Line 8"/>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51" name="Line 9"/>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52" name="Line 10"/>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53" name="Line 11"/>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54" name="Line 12"/>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55" name="Freeform 13"/>
              <p:cNvSpPr>
                <a:spLocks/>
              </p:cNvSpPr>
              <p:nvPr/>
            </p:nvSpPr>
            <p:spPr bwMode="gray">
              <a:xfrm>
                <a:off x="1157" y="2595"/>
                <a:ext cx="135" cy="52"/>
              </a:xfrm>
              <a:custGeom>
                <a:avLst/>
                <a:gdLst>
                  <a:gd name="T0" fmla="*/ 2668 w 93"/>
                  <a:gd name="T1" fmla="*/ 0 h 32"/>
                  <a:gd name="T2" fmla="*/ 5622 w 93"/>
                  <a:gd name="T3" fmla="*/ 6604 h 32"/>
                  <a:gd name="T4" fmla="*/ 0 w 93"/>
                  <a:gd name="T5" fmla="*/ 4732 h 32"/>
                  <a:gd name="T6" fmla="*/ 2668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56" name="Freeform 14"/>
              <p:cNvSpPr>
                <a:spLocks/>
              </p:cNvSpPr>
              <p:nvPr/>
            </p:nvSpPr>
            <p:spPr bwMode="gray">
              <a:xfrm>
                <a:off x="1221" y="2595"/>
                <a:ext cx="143" cy="52"/>
              </a:xfrm>
              <a:custGeom>
                <a:avLst/>
                <a:gdLst>
                  <a:gd name="T0" fmla="*/ 6266 w 98"/>
                  <a:gd name="T1" fmla="*/ 1883 h 32"/>
                  <a:gd name="T2" fmla="*/ 0 w 98"/>
                  <a:gd name="T3" fmla="*/ 0 h 32"/>
                  <a:gd name="T4" fmla="*/ 3139 w 98"/>
                  <a:gd name="T5" fmla="*/ 6604 h 32"/>
                  <a:gd name="T6" fmla="*/ 6266 w 98"/>
                  <a:gd name="T7" fmla="*/ 1883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57" name="Line 15"/>
              <p:cNvSpPr>
                <a:spLocks noChangeShapeType="1"/>
              </p:cNvSpPr>
              <p:nvPr/>
            </p:nvSpPr>
            <p:spPr bwMode="gray">
              <a:xfrm>
                <a:off x="1221" y="2595"/>
                <a:ext cx="143" cy="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58" name="Line 16"/>
              <p:cNvSpPr>
                <a:spLocks noChangeShapeType="1"/>
              </p:cNvSpPr>
              <p:nvPr/>
            </p:nvSpPr>
            <p:spPr bwMode="gray">
              <a:xfrm flipV="1">
                <a:off x="1157" y="2595"/>
                <a:ext cx="64" cy="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59" name="Freeform 17"/>
              <p:cNvSpPr>
                <a:spLocks/>
              </p:cNvSpPr>
              <p:nvPr/>
            </p:nvSpPr>
            <p:spPr bwMode="gray">
              <a:xfrm>
                <a:off x="1292" y="2609"/>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60" name="Freeform 18"/>
              <p:cNvSpPr>
                <a:spLocks/>
              </p:cNvSpPr>
              <p:nvPr/>
            </p:nvSpPr>
            <p:spPr bwMode="gray">
              <a:xfrm>
                <a:off x="1364" y="2609"/>
                <a:ext cx="137" cy="61"/>
              </a:xfrm>
              <a:custGeom>
                <a:avLst/>
                <a:gdLst>
                  <a:gd name="T0" fmla="*/ 5926 w 94"/>
                  <a:gd name="T1" fmla="*/ 3439 h 37"/>
                  <a:gd name="T2" fmla="*/ 0 w 94"/>
                  <a:gd name="T3" fmla="*/ 0 h 37"/>
                  <a:gd name="T4" fmla="*/ 2848 w 94"/>
                  <a:gd name="T5" fmla="*/ 9101 h 37"/>
                  <a:gd name="T6" fmla="*/ 5926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61" name="Line 19"/>
              <p:cNvSpPr>
                <a:spLocks noChangeShapeType="1"/>
              </p:cNvSpPr>
              <p:nvPr/>
            </p:nvSpPr>
            <p:spPr bwMode="gray">
              <a:xfrm flipH="1" flipV="1">
                <a:off x="1364" y="2609"/>
                <a:ext cx="130"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62" name="Line 20"/>
              <p:cNvSpPr>
                <a:spLocks noChangeShapeType="1"/>
              </p:cNvSpPr>
              <p:nvPr/>
            </p:nvSpPr>
            <p:spPr bwMode="gray">
              <a:xfrm flipV="1">
                <a:off x="1300" y="2609"/>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63" name="Freeform 21"/>
              <p:cNvSpPr>
                <a:spLocks/>
              </p:cNvSpPr>
              <p:nvPr/>
            </p:nvSpPr>
            <p:spPr bwMode="gray">
              <a:xfrm>
                <a:off x="1085" y="2632"/>
                <a:ext cx="136" cy="61"/>
              </a:xfrm>
              <a:custGeom>
                <a:avLst/>
                <a:gdLst>
                  <a:gd name="T0" fmla="*/ 3214 w 93"/>
                  <a:gd name="T1" fmla="*/ 0 h 37"/>
                  <a:gd name="T2" fmla="*/ 6092 w 93"/>
                  <a:gd name="T3" fmla="*/ 9101 h 37"/>
                  <a:gd name="T4" fmla="*/ 0 w 93"/>
                  <a:gd name="T5" fmla="*/ 5670 h 37"/>
                  <a:gd name="T6" fmla="*/ 3214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64" name="Freeform 22"/>
              <p:cNvSpPr>
                <a:spLocks/>
              </p:cNvSpPr>
              <p:nvPr/>
            </p:nvSpPr>
            <p:spPr bwMode="gray">
              <a:xfrm>
                <a:off x="1157" y="2632"/>
                <a:ext cx="135" cy="61"/>
              </a:xfrm>
              <a:custGeom>
                <a:avLst/>
                <a:gdLst>
                  <a:gd name="T0" fmla="*/ 5622 w 93"/>
                  <a:gd name="T1" fmla="*/ 2254 h 37"/>
                  <a:gd name="T2" fmla="*/ 0 w 93"/>
                  <a:gd name="T3" fmla="*/ 0 h 37"/>
                  <a:gd name="T4" fmla="*/ 2668 w 93"/>
                  <a:gd name="T5" fmla="*/ 9101 h 37"/>
                  <a:gd name="T6" fmla="*/ 562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65" name="Line 23"/>
              <p:cNvSpPr>
                <a:spLocks noChangeShapeType="1"/>
              </p:cNvSpPr>
              <p:nvPr/>
            </p:nvSpPr>
            <p:spPr bwMode="gray">
              <a:xfrm flipH="1">
                <a:off x="1494" y="2632"/>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66" name="Freeform 24"/>
              <p:cNvSpPr>
                <a:spLocks/>
              </p:cNvSpPr>
              <p:nvPr/>
            </p:nvSpPr>
            <p:spPr bwMode="gray">
              <a:xfrm>
                <a:off x="1501" y="2269"/>
                <a:ext cx="136" cy="363"/>
              </a:xfrm>
              <a:custGeom>
                <a:avLst/>
                <a:gdLst>
                  <a:gd name="T0" fmla="*/ 6092 w 93"/>
                  <a:gd name="T1" fmla="*/ 31423 h 221"/>
                  <a:gd name="T2" fmla="*/ 0 w 93"/>
                  <a:gd name="T3" fmla="*/ 51861 h 221"/>
                  <a:gd name="T4" fmla="*/ 2855 w 93"/>
                  <a:gd name="T5" fmla="*/ 0 h 221"/>
                  <a:gd name="T6" fmla="*/ 6092 w 93"/>
                  <a:gd name="T7" fmla="*/ 31423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67" name="Line 25"/>
              <p:cNvSpPr>
                <a:spLocks noChangeShapeType="1"/>
              </p:cNvSpPr>
              <p:nvPr/>
            </p:nvSpPr>
            <p:spPr bwMode="gray">
              <a:xfrm flipH="1" flipV="1">
                <a:off x="1157" y="2632"/>
                <a:ext cx="129"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68" name="Line 26"/>
              <p:cNvSpPr>
                <a:spLocks noChangeShapeType="1"/>
              </p:cNvSpPr>
              <p:nvPr/>
            </p:nvSpPr>
            <p:spPr bwMode="gray">
              <a:xfrm flipV="1">
                <a:off x="1501" y="2489"/>
                <a:ext cx="136"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69" name="Line 27"/>
              <p:cNvSpPr>
                <a:spLocks noChangeShapeType="1"/>
              </p:cNvSpPr>
              <p:nvPr/>
            </p:nvSpPr>
            <p:spPr bwMode="gray">
              <a:xfrm flipV="1">
                <a:off x="1085" y="2632"/>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70" name="Line 28"/>
              <p:cNvSpPr>
                <a:spLocks noChangeShapeType="1"/>
              </p:cNvSpPr>
              <p:nvPr/>
            </p:nvSpPr>
            <p:spPr bwMode="gray">
              <a:xfrm flipV="1">
                <a:off x="1429" y="2632"/>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71" name="Freeform 29"/>
              <p:cNvSpPr>
                <a:spLocks/>
              </p:cNvSpPr>
              <p:nvPr/>
            </p:nvSpPr>
            <p:spPr bwMode="gray">
              <a:xfrm>
                <a:off x="1221" y="2254"/>
                <a:ext cx="143" cy="439"/>
              </a:xfrm>
              <a:custGeom>
                <a:avLst/>
                <a:gdLst>
                  <a:gd name="T0" fmla="*/ 0 w 98"/>
                  <a:gd name="T1" fmla="*/ 63397 h 267"/>
                  <a:gd name="T2" fmla="*/ 6266 w 98"/>
                  <a:gd name="T3" fmla="*/ 0 h 267"/>
                  <a:gd name="T4" fmla="*/ 3139 w 98"/>
                  <a:gd name="T5" fmla="*/ 56721 h 267"/>
                  <a:gd name="T6" fmla="*/ 0 w 98"/>
                  <a:gd name="T7" fmla="*/ 6339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72" name="Line 30"/>
              <p:cNvSpPr>
                <a:spLocks noChangeShapeType="1"/>
              </p:cNvSpPr>
              <p:nvPr/>
            </p:nvSpPr>
            <p:spPr bwMode="gray">
              <a:xfrm flipH="1">
                <a:off x="1286" y="2647"/>
                <a:ext cx="6"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73" name="Freeform 31"/>
              <p:cNvSpPr>
                <a:spLocks/>
              </p:cNvSpPr>
              <p:nvPr/>
            </p:nvSpPr>
            <p:spPr bwMode="gray">
              <a:xfrm>
                <a:off x="1292" y="2254"/>
                <a:ext cx="137" cy="416"/>
              </a:xfrm>
              <a:custGeom>
                <a:avLst/>
                <a:gdLst>
                  <a:gd name="T0" fmla="*/ 5926 w 94"/>
                  <a:gd name="T1" fmla="*/ 60121 h 253"/>
                  <a:gd name="T2" fmla="*/ 0 w 94"/>
                  <a:gd name="T3" fmla="*/ 56740 h 253"/>
                  <a:gd name="T4" fmla="*/ 3059 w 94"/>
                  <a:gd name="T5" fmla="*/ 0 h 253"/>
                  <a:gd name="T6" fmla="*/ 5926 w 94"/>
                  <a:gd name="T7" fmla="*/ 60121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74" name="Line 32"/>
              <p:cNvSpPr>
                <a:spLocks noChangeShapeType="1"/>
              </p:cNvSpPr>
              <p:nvPr/>
            </p:nvSpPr>
            <p:spPr bwMode="gray">
              <a:xfrm>
                <a:off x="1292" y="2647"/>
                <a:ext cx="8"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75" name="Line 33"/>
              <p:cNvSpPr>
                <a:spLocks noChangeShapeType="1"/>
              </p:cNvSpPr>
              <p:nvPr/>
            </p:nvSpPr>
            <p:spPr bwMode="gray">
              <a:xfrm flipH="1" flipV="1">
                <a:off x="1292" y="2647"/>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76" name="Line 34"/>
              <p:cNvSpPr>
                <a:spLocks noChangeShapeType="1"/>
              </p:cNvSpPr>
              <p:nvPr/>
            </p:nvSpPr>
            <p:spPr bwMode="gray">
              <a:xfrm flipV="1">
                <a:off x="1221" y="2647"/>
                <a:ext cx="71"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77" name="Freeform 35"/>
              <p:cNvSpPr>
                <a:spLocks/>
              </p:cNvSpPr>
              <p:nvPr/>
            </p:nvSpPr>
            <p:spPr bwMode="gray">
              <a:xfrm>
                <a:off x="1565" y="2269"/>
                <a:ext cx="137" cy="220"/>
              </a:xfrm>
              <a:custGeom>
                <a:avLst/>
                <a:gdLst>
                  <a:gd name="T0" fmla="*/ 3059 w 94"/>
                  <a:gd name="T1" fmla="*/ 31314 h 134"/>
                  <a:gd name="T2" fmla="*/ 5926 w 94"/>
                  <a:gd name="T3" fmla="*/ 4448 h 134"/>
                  <a:gd name="T4" fmla="*/ 0 w 94"/>
                  <a:gd name="T5" fmla="*/ 0 h 134"/>
                  <a:gd name="T6" fmla="*/ 3059 w 94"/>
                  <a:gd name="T7" fmla="*/ 31314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78" name="Freeform 36"/>
              <p:cNvSpPr>
                <a:spLocks/>
              </p:cNvSpPr>
              <p:nvPr/>
            </p:nvSpPr>
            <p:spPr bwMode="gray">
              <a:xfrm>
                <a:off x="1637" y="2300"/>
                <a:ext cx="137" cy="196"/>
              </a:xfrm>
              <a:custGeom>
                <a:avLst/>
                <a:gdLst>
                  <a:gd name="T0" fmla="*/ 5926 w 94"/>
                  <a:gd name="T1" fmla="*/ 28810 h 119"/>
                  <a:gd name="T2" fmla="*/ 0 w 94"/>
                  <a:gd name="T3" fmla="*/ 27705 h 119"/>
                  <a:gd name="T4" fmla="*/ 2848 w 94"/>
                  <a:gd name="T5" fmla="*/ 0 h 119"/>
                  <a:gd name="T6" fmla="*/ 5926 w 94"/>
                  <a:gd name="T7" fmla="*/ 2881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79" name="Line 37"/>
              <p:cNvSpPr>
                <a:spLocks noChangeShapeType="1"/>
              </p:cNvSpPr>
              <p:nvPr/>
            </p:nvSpPr>
            <p:spPr bwMode="gray">
              <a:xfrm>
                <a:off x="1637" y="2489"/>
                <a:ext cx="137" cy="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80" name="Freeform 38"/>
              <p:cNvSpPr>
                <a:spLocks/>
              </p:cNvSpPr>
              <p:nvPr/>
            </p:nvSpPr>
            <p:spPr bwMode="gray">
              <a:xfrm>
                <a:off x="1019" y="2670"/>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81" name="Freeform 39"/>
              <p:cNvSpPr>
                <a:spLocks/>
              </p:cNvSpPr>
              <p:nvPr/>
            </p:nvSpPr>
            <p:spPr bwMode="gray">
              <a:xfrm>
                <a:off x="1085" y="2670"/>
                <a:ext cx="136" cy="61"/>
              </a:xfrm>
              <a:custGeom>
                <a:avLst/>
                <a:gdLst>
                  <a:gd name="T0" fmla="*/ 6092 w 93"/>
                  <a:gd name="T1" fmla="*/ 3439 h 37"/>
                  <a:gd name="T2" fmla="*/ 0 w 93"/>
                  <a:gd name="T3" fmla="*/ 0 h 37"/>
                  <a:gd name="T4" fmla="*/ 3214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82" name="Freeform 40"/>
              <p:cNvSpPr>
                <a:spLocks/>
              </p:cNvSpPr>
              <p:nvPr/>
            </p:nvSpPr>
            <p:spPr bwMode="gray">
              <a:xfrm>
                <a:off x="1364" y="2012"/>
                <a:ext cx="137" cy="658"/>
              </a:xfrm>
              <a:custGeom>
                <a:avLst/>
                <a:gdLst>
                  <a:gd name="T0" fmla="*/ 0 w 94"/>
                  <a:gd name="T1" fmla="*/ 35114 h 400"/>
                  <a:gd name="T2" fmla="*/ 5926 w 94"/>
                  <a:gd name="T3" fmla="*/ 0 h 400"/>
                  <a:gd name="T4" fmla="*/ 2848 w 94"/>
                  <a:gd name="T5" fmla="*/ 95453 h 400"/>
                  <a:gd name="T6" fmla="*/ 0 w 94"/>
                  <a:gd name="T7" fmla="*/ 35114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83" name="Line 41"/>
              <p:cNvSpPr>
                <a:spLocks noChangeShapeType="1"/>
              </p:cNvSpPr>
              <p:nvPr/>
            </p:nvSpPr>
            <p:spPr bwMode="gray">
              <a:xfrm flipH="1" flipV="1">
                <a:off x="1085" y="2670"/>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84" name="Line 42"/>
              <p:cNvSpPr>
                <a:spLocks noChangeShapeType="1"/>
              </p:cNvSpPr>
              <p:nvPr/>
            </p:nvSpPr>
            <p:spPr bwMode="gray">
              <a:xfrm flipV="1">
                <a:off x="1019" y="2670"/>
                <a:ext cx="66"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85" name="Line 43"/>
              <p:cNvSpPr>
                <a:spLocks noChangeShapeType="1"/>
              </p:cNvSpPr>
              <p:nvPr/>
            </p:nvSpPr>
            <p:spPr bwMode="gray">
              <a:xfrm>
                <a:off x="1364" y="2254"/>
                <a:ext cx="65" cy="41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86" name="Freeform 44"/>
              <p:cNvSpPr>
                <a:spLocks/>
              </p:cNvSpPr>
              <p:nvPr/>
            </p:nvSpPr>
            <p:spPr bwMode="gray">
              <a:xfrm>
                <a:off x="1702" y="2300"/>
                <a:ext cx="143" cy="196"/>
              </a:xfrm>
              <a:custGeom>
                <a:avLst/>
                <a:gdLst>
                  <a:gd name="T0" fmla="*/ 3139 w 98"/>
                  <a:gd name="T1" fmla="*/ 28810 h 119"/>
                  <a:gd name="T2" fmla="*/ 6266 w 98"/>
                  <a:gd name="T3" fmla="*/ 6448 h 119"/>
                  <a:gd name="T4" fmla="*/ 0 w 98"/>
                  <a:gd name="T5" fmla="*/ 0 h 119"/>
                  <a:gd name="T6" fmla="*/ 3139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87" name="Freeform 45"/>
              <p:cNvSpPr>
                <a:spLocks/>
              </p:cNvSpPr>
              <p:nvPr/>
            </p:nvSpPr>
            <p:spPr bwMode="gray">
              <a:xfrm>
                <a:off x="1774" y="2344"/>
                <a:ext cx="137" cy="160"/>
              </a:xfrm>
              <a:custGeom>
                <a:avLst/>
                <a:gdLst>
                  <a:gd name="T0" fmla="*/ 5926 w 94"/>
                  <a:gd name="T1" fmla="*/ 23845 h 97"/>
                  <a:gd name="T2" fmla="*/ 0 w 94"/>
                  <a:gd name="T3" fmla="*/ 22694 h 97"/>
                  <a:gd name="T4" fmla="*/ 3059 w 94"/>
                  <a:gd name="T5" fmla="*/ 0 h 97"/>
                  <a:gd name="T6" fmla="*/ 5926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88" name="Line 46"/>
              <p:cNvSpPr>
                <a:spLocks noChangeShapeType="1"/>
              </p:cNvSpPr>
              <p:nvPr/>
            </p:nvSpPr>
            <p:spPr bwMode="gray">
              <a:xfrm>
                <a:off x="1774" y="2496"/>
                <a:ext cx="137"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89" name="Line 47"/>
              <p:cNvSpPr>
                <a:spLocks noChangeShapeType="1"/>
              </p:cNvSpPr>
              <p:nvPr/>
            </p:nvSpPr>
            <p:spPr bwMode="gray">
              <a:xfrm>
                <a:off x="1702" y="2300"/>
                <a:ext cx="72" cy="19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90" name="Freeform 48"/>
              <p:cNvSpPr>
                <a:spLocks/>
              </p:cNvSpPr>
              <p:nvPr/>
            </p:nvSpPr>
            <p:spPr bwMode="gray">
              <a:xfrm>
                <a:off x="1157" y="2020"/>
                <a:ext cx="135" cy="711"/>
              </a:xfrm>
              <a:custGeom>
                <a:avLst/>
                <a:gdLst>
                  <a:gd name="T0" fmla="*/ 0 w 93"/>
                  <a:gd name="T1" fmla="*/ 103684 h 432"/>
                  <a:gd name="T2" fmla="*/ 5622 w 93"/>
                  <a:gd name="T3" fmla="*/ 0 h 432"/>
                  <a:gd name="T4" fmla="*/ 2668 w 93"/>
                  <a:gd name="T5" fmla="*/ 98204 h 432"/>
                  <a:gd name="T6" fmla="*/ 0 w 93"/>
                  <a:gd name="T7" fmla="*/ 103684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91" name="Line 49"/>
              <p:cNvSpPr>
                <a:spLocks noChangeShapeType="1"/>
              </p:cNvSpPr>
              <p:nvPr/>
            </p:nvSpPr>
            <p:spPr bwMode="gray">
              <a:xfrm>
                <a:off x="1221" y="2693"/>
                <a:ext cx="1"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92" name="Freeform 50"/>
              <p:cNvSpPr>
                <a:spLocks/>
              </p:cNvSpPr>
              <p:nvPr/>
            </p:nvSpPr>
            <p:spPr bwMode="gray">
              <a:xfrm>
                <a:off x="1221" y="2020"/>
                <a:ext cx="143" cy="673"/>
              </a:xfrm>
              <a:custGeom>
                <a:avLst/>
                <a:gdLst>
                  <a:gd name="T0" fmla="*/ 6266 w 98"/>
                  <a:gd name="T1" fmla="*/ 34070 h 409"/>
                  <a:gd name="T2" fmla="*/ 0 w 98"/>
                  <a:gd name="T3" fmla="*/ 97914 h 409"/>
                  <a:gd name="T4" fmla="*/ 3139 w 98"/>
                  <a:gd name="T5" fmla="*/ 0 h 409"/>
                  <a:gd name="T6" fmla="*/ 6266 w 98"/>
                  <a:gd name="T7" fmla="*/ 34070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93" name="Line 51"/>
              <p:cNvSpPr>
                <a:spLocks noChangeShapeType="1"/>
              </p:cNvSpPr>
              <p:nvPr/>
            </p:nvSpPr>
            <p:spPr bwMode="gray">
              <a:xfrm flipV="1">
                <a:off x="1157" y="2693"/>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94" name="Line 52"/>
              <p:cNvSpPr>
                <a:spLocks noChangeShapeType="1"/>
              </p:cNvSpPr>
              <p:nvPr/>
            </p:nvSpPr>
            <p:spPr bwMode="gray">
              <a:xfrm flipH="1">
                <a:off x="1221" y="2254"/>
                <a:ext cx="143" cy="43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95" name="Freeform 53"/>
              <p:cNvSpPr>
                <a:spLocks/>
              </p:cNvSpPr>
              <p:nvPr/>
            </p:nvSpPr>
            <p:spPr bwMode="gray">
              <a:xfrm>
                <a:off x="1845" y="2344"/>
                <a:ext cx="137" cy="160"/>
              </a:xfrm>
              <a:custGeom>
                <a:avLst/>
                <a:gdLst>
                  <a:gd name="T0" fmla="*/ 2848 w 94"/>
                  <a:gd name="T1" fmla="*/ 23845 h 97"/>
                  <a:gd name="T2" fmla="*/ 5926 w 94"/>
                  <a:gd name="T3" fmla="*/ 0 h 97"/>
                  <a:gd name="T4" fmla="*/ 0 w 94"/>
                  <a:gd name="T5" fmla="*/ 0 h 97"/>
                  <a:gd name="T6" fmla="*/ 2848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96" name="Freeform 54"/>
              <p:cNvSpPr>
                <a:spLocks/>
              </p:cNvSpPr>
              <p:nvPr/>
            </p:nvSpPr>
            <p:spPr bwMode="gray">
              <a:xfrm>
                <a:off x="1911" y="2344"/>
                <a:ext cx="136" cy="160"/>
              </a:xfrm>
              <a:custGeom>
                <a:avLst/>
                <a:gdLst>
                  <a:gd name="T0" fmla="*/ 6092 w 93"/>
                  <a:gd name="T1" fmla="*/ 18202 h 97"/>
                  <a:gd name="T2" fmla="*/ 0 w 93"/>
                  <a:gd name="T3" fmla="*/ 23845 h 97"/>
                  <a:gd name="T4" fmla="*/ 3214 w 93"/>
                  <a:gd name="T5" fmla="*/ 0 h 97"/>
                  <a:gd name="T6" fmla="*/ 6092 w 93"/>
                  <a:gd name="T7" fmla="*/ 18202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497" name="Line 55"/>
              <p:cNvSpPr>
                <a:spLocks noChangeShapeType="1"/>
              </p:cNvSpPr>
              <p:nvPr/>
            </p:nvSpPr>
            <p:spPr bwMode="gray">
              <a:xfrm flipV="1">
                <a:off x="1911" y="2466"/>
                <a:ext cx="136"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98" name="Line 56"/>
              <p:cNvSpPr>
                <a:spLocks noChangeShapeType="1"/>
              </p:cNvSpPr>
              <p:nvPr/>
            </p:nvSpPr>
            <p:spPr bwMode="gray">
              <a:xfrm>
                <a:off x="1845" y="2344"/>
                <a:ext cx="66" cy="16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99" name="Freeform 57"/>
              <p:cNvSpPr>
                <a:spLocks/>
              </p:cNvSpPr>
              <p:nvPr/>
            </p:nvSpPr>
            <p:spPr bwMode="gray">
              <a:xfrm>
                <a:off x="948" y="2708"/>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00" name="Freeform 58"/>
              <p:cNvSpPr>
                <a:spLocks/>
              </p:cNvSpPr>
              <p:nvPr/>
            </p:nvSpPr>
            <p:spPr bwMode="gray">
              <a:xfrm>
                <a:off x="1019" y="2708"/>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01" name="Line 59"/>
              <p:cNvSpPr>
                <a:spLocks noChangeShapeType="1"/>
              </p:cNvSpPr>
              <p:nvPr/>
            </p:nvSpPr>
            <p:spPr bwMode="gray">
              <a:xfrm flipH="1" flipV="1">
                <a:off x="1019" y="2708"/>
                <a:ext cx="130"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02" name="Line 60"/>
              <p:cNvSpPr>
                <a:spLocks noChangeShapeType="1"/>
              </p:cNvSpPr>
              <p:nvPr/>
            </p:nvSpPr>
            <p:spPr bwMode="gray">
              <a:xfrm flipV="1">
                <a:off x="955" y="2708"/>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03" name="Freeform 61"/>
              <p:cNvSpPr>
                <a:spLocks/>
              </p:cNvSpPr>
              <p:nvPr/>
            </p:nvSpPr>
            <p:spPr bwMode="gray">
              <a:xfrm>
                <a:off x="1501" y="1997"/>
                <a:ext cx="136" cy="272"/>
              </a:xfrm>
              <a:custGeom>
                <a:avLst/>
                <a:gdLst>
                  <a:gd name="T0" fmla="*/ 2855 w 93"/>
                  <a:gd name="T1" fmla="*/ 40289 h 165"/>
                  <a:gd name="T2" fmla="*/ 6092 w 93"/>
                  <a:gd name="T3" fmla="*/ 0 h 165"/>
                  <a:gd name="T4" fmla="*/ 0 w 93"/>
                  <a:gd name="T5" fmla="*/ 2253 h 165"/>
                  <a:gd name="T6" fmla="*/ 2855 w 93"/>
                  <a:gd name="T7" fmla="*/ 4028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04" name="Freeform 62"/>
              <p:cNvSpPr>
                <a:spLocks/>
              </p:cNvSpPr>
              <p:nvPr/>
            </p:nvSpPr>
            <p:spPr bwMode="gray">
              <a:xfrm>
                <a:off x="1565" y="1997"/>
                <a:ext cx="137" cy="303"/>
              </a:xfrm>
              <a:custGeom>
                <a:avLst/>
                <a:gdLst>
                  <a:gd name="T0" fmla="*/ 5926 w 94"/>
                  <a:gd name="T1" fmla="*/ 44467 h 184"/>
                  <a:gd name="T2" fmla="*/ 0 w 94"/>
                  <a:gd name="T3" fmla="*/ 39900 h 184"/>
                  <a:gd name="T4" fmla="*/ 3059 w 94"/>
                  <a:gd name="T5" fmla="*/ 0 h 184"/>
                  <a:gd name="T6" fmla="*/ 5926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05" name="Line 63"/>
              <p:cNvSpPr>
                <a:spLocks noChangeShapeType="1"/>
              </p:cNvSpPr>
              <p:nvPr/>
            </p:nvSpPr>
            <p:spPr bwMode="gray">
              <a:xfrm flipH="1" flipV="1">
                <a:off x="1565" y="2269"/>
                <a:ext cx="137" cy="3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06" name="Freeform 64"/>
              <p:cNvSpPr>
                <a:spLocks/>
              </p:cNvSpPr>
              <p:nvPr/>
            </p:nvSpPr>
            <p:spPr bwMode="gray">
              <a:xfrm>
                <a:off x="1982" y="2344"/>
                <a:ext cx="136" cy="122"/>
              </a:xfrm>
              <a:custGeom>
                <a:avLst/>
                <a:gdLst>
                  <a:gd name="T0" fmla="*/ 2855 w 93"/>
                  <a:gd name="T1" fmla="*/ 18077 h 74"/>
                  <a:gd name="T2" fmla="*/ 6092 w 93"/>
                  <a:gd name="T3" fmla="*/ 5670 h 74"/>
                  <a:gd name="T4" fmla="*/ 0 w 93"/>
                  <a:gd name="T5" fmla="*/ 0 h 74"/>
                  <a:gd name="T6" fmla="*/ 2855 w 93"/>
                  <a:gd name="T7" fmla="*/ 1807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07" name="Freeform 65"/>
              <p:cNvSpPr>
                <a:spLocks/>
              </p:cNvSpPr>
              <p:nvPr/>
            </p:nvSpPr>
            <p:spPr bwMode="gray">
              <a:xfrm>
                <a:off x="2047" y="2382"/>
                <a:ext cx="143" cy="84"/>
              </a:xfrm>
              <a:custGeom>
                <a:avLst/>
                <a:gdLst>
                  <a:gd name="T0" fmla="*/ 6266 w 98"/>
                  <a:gd name="T1" fmla="*/ 11144 h 51"/>
                  <a:gd name="T2" fmla="*/ 0 w 98"/>
                  <a:gd name="T3" fmla="*/ 12305 h 51"/>
                  <a:gd name="T4" fmla="*/ 3139 w 98"/>
                  <a:gd name="T5" fmla="*/ 0 h 51"/>
                  <a:gd name="T6" fmla="*/ 6266 w 98"/>
                  <a:gd name="T7" fmla="*/ 11144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08" name="Line 66"/>
              <p:cNvSpPr>
                <a:spLocks noChangeShapeType="1"/>
              </p:cNvSpPr>
              <p:nvPr/>
            </p:nvSpPr>
            <p:spPr bwMode="gray">
              <a:xfrm flipV="1">
                <a:off x="2047" y="2458"/>
                <a:ext cx="143"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09" name="Line 67"/>
              <p:cNvSpPr>
                <a:spLocks noChangeShapeType="1"/>
              </p:cNvSpPr>
              <p:nvPr/>
            </p:nvSpPr>
            <p:spPr bwMode="gray">
              <a:xfrm>
                <a:off x="1982" y="2344"/>
                <a:ext cx="65" cy="12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10" name="Freeform 68"/>
              <p:cNvSpPr>
                <a:spLocks/>
              </p:cNvSpPr>
              <p:nvPr/>
            </p:nvSpPr>
            <p:spPr bwMode="gray">
              <a:xfrm>
                <a:off x="1085" y="1793"/>
                <a:ext cx="136" cy="976"/>
              </a:xfrm>
              <a:custGeom>
                <a:avLst/>
                <a:gdLst>
                  <a:gd name="T0" fmla="*/ 0 w 93"/>
                  <a:gd name="T1" fmla="*/ 142322 h 593"/>
                  <a:gd name="T2" fmla="*/ 6092 w 93"/>
                  <a:gd name="T3" fmla="*/ 0 h 593"/>
                  <a:gd name="T4" fmla="*/ 3214 w 93"/>
                  <a:gd name="T5" fmla="*/ 136826 h 593"/>
                  <a:gd name="T6" fmla="*/ 0 w 93"/>
                  <a:gd name="T7" fmla="*/ 142322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11" name="Line 69"/>
              <p:cNvSpPr>
                <a:spLocks noChangeShapeType="1"/>
              </p:cNvSpPr>
              <p:nvPr/>
            </p:nvSpPr>
            <p:spPr bwMode="gray">
              <a:xfrm flipH="1">
                <a:off x="1149" y="2731"/>
                <a:ext cx="8"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12" name="Freeform 70"/>
              <p:cNvSpPr>
                <a:spLocks/>
              </p:cNvSpPr>
              <p:nvPr/>
            </p:nvSpPr>
            <p:spPr bwMode="gray">
              <a:xfrm>
                <a:off x="1157" y="1793"/>
                <a:ext cx="135" cy="938"/>
              </a:xfrm>
              <a:custGeom>
                <a:avLst/>
                <a:gdLst>
                  <a:gd name="T0" fmla="*/ 5622 w 93"/>
                  <a:gd name="T1" fmla="*/ 33065 h 570"/>
                  <a:gd name="T2" fmla="*/ 0 w 93"/>
                  <a:gd name="T3" fmla="*/ 136672 h 570"/>
                  <a:gd name="T4" fmla="*/ 2668 w 93"/>
                  <a:gd name="T5" fmla="*/ 0 h 570"/>
                  <a:gd name="T6" fmla="*/ 5622 w 93"/>
                  <a:gd name="T7" fmla="*/ 33065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13" name="Line 71"/>
              <p:cNvSpPr>
                <a:spLocks noChangeShapeType="1"/>
              </p:cNvSpPr>
              <p:nvPr/>
            </p:nvSpPr>
            <p:spPr bwMode="gray">
              <a:xfrm flipV="1">
                <a:off x="1085" y="2731"/>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14" name="Freeform 72"/>
              <p:cNvSpPr>
                <a:spLocks/>
              </p:cNvSpPr>
              <p:nvPr/>
            </p:nvSpPr>
            <p:spPr bwMode="gray">
              <a:xfrm>
                <a:off x="1637" y="1997"/>
                <a:ext cx="137" cy="303"/>
              </a:xfrm>
              <a:custGeom>
                <a:avLst/>
                <a:gdLst>
                  <a:gd name="T0" fmla="*/ 2848 w 94"/>
                  <a:gd name="T1" fmla="*/ 44467 h 184"/>
                  <a:gd name="T2" fmla="*/ 5926 w 94"/>
                  <a:gd name="T3" fmla="*/ 17635 h 184"/>
                  <a:gd name="T4" fmla="*/ 0 w 94"/>
                  <a:gd name="T5" fmla="*/ 0 h 184"/>
                  <a:gd name="T6" fmla="*/ 2848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15" name="Freeform 73"/>
              <p:cNvSpPr>
                <a:spLocks/>
              </p:cNvSpPr>
              <p:nvPr/>
            </p:nvSpPr>
            <p:spPr bwMode="gray">
              <a:xfrm>
                <a:off x="1702" y="2117"/>
                <a:ext cx="143" cy="227"/>
              </a:xfrm>
              <a:custGeom>
                <a:avLst/>
                <a:gdLst>
                  <a:gd name="T0" fmla="*/ 6266 w 98"/>
                  <a:gd name="T1" fmla="*/ 32900 h 138"/>
                  <a:gd name="T2" fmla="*/ 0 w 98"/>
                  <a:gd name="T3" fmla="*/ 26531 h 138"/>
                  <a:gd name="T4" fmla="*/ 3139 w 98"/>
                  <a:gd name="T5" fmla="*/ 0 h 138"/>
                  <a:gd name="T6" fmla="*/ 6266 w 98"/>
                  <a:gd name="T7" fmla="*/ 32900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16" name="Line 74"/>
              <p:cNvSpPr>
                <a:spLocks noChangeShapeType="1"/>
              </p:cNvSpPr>
              <p:nvPr/>
            </p:nvSpPr>
            <p:spPr bwMode="gray">
              <a:xfrm flipH="1" flipV="1">
                <a:off x="1702" y="2300"/>
                <a:ext cx="143" cy="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17" name="Freeform 75"/>
              <p:cNvSpPr>
                <a:spLocks/>
              </p:cNvSpPr>
              <p:nvPr/>
            </p:nvSpPr>
            <p:spPr bwMode="gray">
              <a:xfrm>
                <a:off x="2118" y="2382"/>
                <a:ext cx="137" cy="99"/>
              </a:xfrm>
              <a:custGeom>
                <a:avLst/>
                <a:gdLst>
                  <a:gd name="T0" fmla="*/ 3059 w 94"/>
                  <a:gd name="T1" fmla="*/ 11326 h 60"/>
                  <a:gd name="T2" fmla="*/ 5926 w 94"/>
                  <a:gd name="T3" fmla="*/ 14789 h 60"/>
                  <a:gd name="T4" fmla="*/ 0 w 94"/>
                  <a:gd name="T5" fmla="*/ 0 h 60"/>
                  <a:gd name="T6" fmla="*/ 3059 w 94"/>
                  <a:gd name="T7" fmla="*/ 11326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18" name="Freeform 76"/>
              <p:cNvSpPr>
                <a:spLocks/>
              </p:cNvSpPr>
              <p:nvPr/>
            </p:nvSpPr>
            <p:spPr bwMode="gray">
              <a:xfrm>
                <a:off x="2190" y="2458"/>
                <a:ext cx="137" cy="53"/>
              </a:xfrm>
              <a:custGeom>
                <a:avLst/>
                <a:gdLst>
                  <a:gd name="T0" fmla="*/ 5926 w 94"/>
                  <a:gd name="T1" fmla="*/ 8280 h 32"/>
                  <a:gd name="T2" fmla="*/ 0 w 94"/>
                  <a:gd name="T3" fmla="*/ 0 h 32"/>
                  <a:gd name="T4" fmla="*/ 2848 w 94"/>
                  <a:gd name="T5" fmla="*/ 3553 h 32"/>
                  <a:gd name="T6" fmla="*/ 5926 w 94"/>
                  <a:gd name="T7" fmla="*/ 8280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19" name="Freeform 77"/>
              <p:cNvSpPr>
                <a:spLocks/>
              </p:cNvSpPr>
              <p:nvPr/>
            </p:nvSpPr>
            <p:spPr bwMode="gray">
              <a:xfrm>
                <a:off x="876" y="2110"/>
                <a:ext cx="143" cy="680"/>
              </a:xfrm>
              <a:custGeom>
                <a:avLst/>
                <a:gdLst>
                  <a:gd name="T0" fmla="*/ 0 w 98"/>
                  <a:gd name="T1" fmla="*/ 99594 h 413"/>
                  <a:gd name="T2" fmla="*/ 6266 w 98"/>
                  <a:gd name="T3" fmla="*/ 0 h 413"/>
                  <a:gd name="T4" fmla="*/ 3139 w 98"/>
                  <a:gd name="T5" fmla="*/ 93124 h 413"/>
                  <a:gd name="T6" fmla="*/ 0 w 98"/>
                  <a:gd name="T7" fmla="*/ 99594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20" name="Freeform 78"/>
              <p:cNvSpPr>
                <a:spLocks/>
              </p:cNvSpPr>
              <p:nvPr/>
            </p:nvSpPr>
            <p:spPr bwMode="gray">
              <a:xfrm>
                <a:off x="948" y="2110"/>
                <a:ext cx="137" cy="659"/>
              </a:xfrm>
              <a:custGeom>
                <a:avLst/>
                <a:gdLst>
                  <a:gd name="T0" fmla="*/ 5926 w 94"/>
                  <a:gd name="T1" fmla="*/ 97086 h 400"/>
                  <a:gd name="T2" fmla="*/ 0 w 94"/>
                  <a:gd name="T3" fmla="*/ 93723 h 400"/>
                  <a:gd name="T4" fmla="*/ 3059 w 94"/>
                  <a:gd name="T5" fmla="*/ 0 h 400"/>
                  <a:gd name="T6" fmla="*/ 5926 w 94"/>
                  <a:gd name="T7" fmla="*/ 97086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21" name="Line 79"/>
              <p:cNvSpPr>
                <a:spLocks noChangeShapeType="1"/>
              </p:cNvSpPr>
              <p:nvPr/>
            </p:nvSpPr>
            <p:spPr bwMode="gray">
              <a:xfrm>
                <a:off x="948" y="2746"/>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22" name="Line 80"/>
              <p:cNvSpPr>
                <a:spLocks noChangeShapeType="1"/>
              </p:cNvSpPr>
              <p:nvPr/>
            </p:nvSpPr>
            <p:spPr bwMode="gray">
              <a:xfrm flipH="1" flipV="1">
                <a:off x="2190" y="2458"/>
                <a:ext cx="129" cy="5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23" name="Line 81"/>
              <p:cNvSpPr>
                <a:spLocks noChangeShapeType="1"/>
              </p:cNvSpPr>
              <p:nvPr/>
            </p:nvSpPr>
            <p:spPr bwMode="gray">
              <a:xfrm>
                <a:off x="2118" y="2382"/>
                <a:ext cx="72"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24" name="Line 82"/>
              <p:cNvSpPr>
                <a:spLocks noChangeShapeType="1"/>
              </p:cNvSpPr>
              <p:nvPr/>
            </p:nvSpPr>
            <p:spPr bwMode="gray">
              <a:xfrm flipH="1" flipV="1">
                <a:off x="948" y="2746"/>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25" name="Line 83"/>
              <p:cNvSpPr>
                <a:spLocks noChangeShapeType="1"/>
              </p:cNvSpPr>
              <p:nvPr/>
            </p:nvSpPr>
            <p:spPr bwMode="gray">
              <a:xfrm flipV="1">
                <a:off x="876" y="2746"/>
                <a:ext cx="72" cy="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26" name="Freeform 84"/>
              <p:cNvSpPr>
                <a:spLocks/>
              </p:cNvSpPr>
              <p:nvPr/>
            </p:nvSpPr>
            <p:spPr bwMode="gray">
              <a:xfrm>
                <a:off x="1774" y="2117"/>
                <a:ext cx="137" cy="227"/>
              </a:xfrm>
              <a:custGeom>
                <a:avLst/>
                <a:gdLst>
                  <a:gd name="T0" fmla="*/ 3059 w 94"/>
                  <a:gd name="T1" fmla="*/ 32900 h 138"/>
                  <a:gd name="T2" fmla="*/ 5926 w 94"/>
                  <a:gd name="T3" fmla="*/ 11056 h 138"/>
                  <a:gd name="T4" fmla="*/ 0 w 94"/>
                  <a:gd name="T5" fmla="*/ 0 h 138"/>
                  <a:gd name="T6" fmla="*/ 3059 w 94"/>
                  <a:gd name="T7" fmla="*/ 3290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27" name="Freeform 85"/>
              <p:cNvSpPr>
                <a:spLocks/>
              </p:cNvSpPr>
              <p:nvPr/>
            </p:nvSpPr>
            <p:spPr bwMode="gray">
              <a:xfrm>
                <a:off x="1845" y="2193"/>
                <a:ext cx="137" cy="151"/>
              </a:xfrm>
              <a:custGeom>
                <a:avLst/>
                <a:gdLst>
                  <a:gd name="T0" fmla="*/ 5926 w 94"/>
                  <a:gd name="T1" fmla="*/ 21431 h 92"/>
                  <a:gd name="T2" fmla="*/ 0 w 94"/>
                  <a:gd name="T3" fmla="*/ 21431 h 92"/>
                  <a:gd name="T4" fmla="*/ 2848 w 94"/>
                  <a:gd name="T5" fmla="*/ 0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28" name="Line 86"/>
              <p:cNvSpPr>
                <a:spLocks noChangeShapeType="1"/>
              </p:cNvSpPr>
              <p:nvPr/>
            </p:nvSpPr>
            <p:spPr bwMode="gray">
              <a:xfrm flipH="1">
                <a:off x="1845" y="2344"/>
                <a:ext cx="13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29" name="Line 87"/>
              <p:cNvSpPr>
                <a:spLocks noChangeShapeType="1"/>
              </p:cNvSpPr>
              <p:nvPr/>
            </p:nvSpPr>
            <p:spPr bwMode="gray">
              <a:xfrm>
                <a:off x="1774" y="2117"/>
                <a:ext cx="71" cy="22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30" name="Freeform 88"/>
              <p:cNvSpPr>
                <a:spLocks/>
              </p:cNvSpPr>
              <p:nvPr/>
            </p:nvSpPr>
            <p:spPr bwMode="gray">
              <a:xfrm>
                <a:off x="2327" y="2511"/>
                <a:ext cx="135" cy="296"/>
              </a:xfrm>
              <a:custGeom>
                <a:avLst/>
                <a:gdLst>
                  <a:gd name="T0" fmla="*/ 5622 w 93"/>
                  <a:gd name="T1" fmla="*/ 37278 h 180"/>
                  <a:gd name="T2" fmla="*/ 0 w 93"/>
                  <a:gd name="T3" fmla="*/ 0 h 180"/>
                  <a:gd name="T4" fmla="*/ 2668 w 93"/>
                  <a:gd name="T5" fmla="*/ 42838 h 180"/>
                  <a:gd name="T6" fmla="*/ 5622 w 93"/>
                  <a:gd name="T7" fmla="*/ 37278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31" name="Freeform 89"/>
              <p:cNvSpPr>
                <a:spLocks/>
              </p:cNvSpPr>
              <p:nvPr/>
            </p:nvSpPr>
            <p:spPr bwMode="gray">
              <a:xfrm>
                <a:off x="2255" y="2481"/>
                <a:ext cx="136" cy="326"/>
              </a:xfrm>
              <a:custGeom>
                <a:avLst/>
                <a:gdLst>
                  <a:gd name="T0" fmla="*/ 3214 w 93"/>
                  <a:gd name="T1" fmla="*/ 4365 h 198"/>
                  <a:gd name="T2" fmla="*/ 6092 w 93"/>
                  <a:gd name="T3" fmla="*/ 47729 h 198"/>
                  <a:gd name="T4" fmla="*/ 0 w 93"/>
                  <a:gd name="T5" fmla="*/ 0 h 198"/>
                  <a:gd name="T6" fmla="*/ 3214 w 93"/>
                  <a:gd name="T7" fmla="*/ 4365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32" name="Line 90"/>
              <p:cNvSpPr>
                <a:spLocks noChangeShapeType="1"/>
              </p:cNvSpPr>
              <p:nvPr/>
            </p:nvSpPr>
            <p:spPr bwMode="gray">
              <a:xfrm flipH="1">
                <a:off x="2319" y="2511"/>
                <a:ext cx="8" cy="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33" name="Line 91"/>
              <p:cNvSpPr>
                <a:spLocks noChangeShapeType="1"/>
              </p:cNvSpPr>
              <p:nvPr/>
            </p:nvSpPr>
            <p:spPr bwMode="gray">
              <a:xfrm>
                <a:off x="2327" y="2511"/>
                <a:ext cx="135" cy="25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34" name="Line 92"/>
              <p:cNvSpPr>
                <a:spLocks noChangeShapeType="1"/>
              </p:cNvSpPr>
              <p:nvPr/>
            </p:nvSpPr>
            <p:spPr bwMode="gray">
              <a:xfrm>
                <a:off x="2255" y="2481"/>
                <a:ext cx="72" cy="3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35" name="Freeform 93"/>
              <p:cNvSpPr>
                <a:spLocks/>
              </p:cNvSpPr>
              <p:nvPr/>
            </p:nvSpPr>
            <p:spPr bwMode="gray">
              <a:xfrm>
                <a:off x="1019" y="1498"/>
                <a:ext cx="138" cy="1271"/>
              </a:xfrm>
              <a:custGeom>
                <a:avLst/>
                <a:gdLst>
                  <a:gd name="T0" fmla="*/ 0 w 94"/>
                  <a:gd name="T1" fmla="*/ 89615 h 772"/>
                  <a:gd name="T2" fmla="*/ 6429 w 94"/>
                  <a:gd name="T3" fmla="*/ 0 h 772"/>
                  <a:gd name="T4" fmla="*/ 3057 w 94"/>
                  <a:gd name="T5" fmla="*/ 186001 h 772"/>
                  <a:gd name="T6" fmla="*/ 0 w 94"/>
                  <a:gd name="T7" fmla="*/ 89615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36" name="Freeform 94"/>
              <p:cNvSpPr>
                <a:spLocks/>
              </p:cNvSpPr>
              <p:nvPr/>
            </p:nvSpPr>
            <p:spPr bwMode="gray">
              <a:xfrm>
                <a:off x="1085" y="1498"/>
                <a:ext cx="136" cy="1271"/>
              </a:xfrm>
              <a:custGeom>
                <a:avLst/>
                <a:gdLst>
                  <a:gd name="T0" fmla="*/ 6092 w 93"/>
                  <a:gd name="T1" fmla="*/ 43171 h 772"/>
                  <a:gd name="T2" fmla="*/ 0 w 93"/>
                  <a:gd name="T3" fmla="*/ 186001 h 772"/>
                  <a:gd name="T4" fmla="*/ 3214 w 93"/>
                  <a:gd name="T5" fmla="*/ 0 h 772"/>
                  <a:gd name="T6" fmla="*/ 6092 w 93"/>
                  <a:gd name="T7" fmla="*/ 43171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37" name="Freeform 95"/>
              <p:cNvSpPr>
                <a:spLocks/>
              </p:cNvSpPr>
              <p:nvPr/>
            </p:nvSpPr>
            <p:spPr bwMode="gray">
              <a:xfrm>
                <a:off x="2391" y="2769"/>
                <a:ext cx="144" cy="59"/>
              </a:xfrm>
              <a:custGeom>
                <a:avLst/>
                <a:gdLst>
                  <a:gd name="T0" fmla="*/ 3004 w 99"/>
                  <a:gd name="T1" fmla="*/ 0 h 36"/>
                  <a:gd name="T2" fmla="*/ 6087 w 99"/>
                  <a:gd name="T3" fmla="*/ 8289 h 36"/>
                  <a:gd name="T4" fmla="*/ 0 w 99"/>
                  <a:gd name="T5" fmla="*/ 5307 h 36"/>
                  <a:gd name="T6" fmla="*/ 3004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38" name="Freeform 96"/>
              <p:cNvSpPr>
                <a:spLocks/>
              </p:cNvSpPr>
              <p:nvPr/>
            </p:nvSpPr>
            <p:spPr bwMode="gray">
              <a:xfrm>
                <a:off x="2462" y="2769"/>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39" name="Line 97"/>
              <p:cNvSpPr>
                <a:spLocks noChangeShapeType="1"/>
              </p:cNvSpPr>
              <p:nvPr/>
            </p:nvSpPr>
            <p:spPr bwMode="gray">
              <a:xfrm flipH="1">
                <a:off x="1085" y="1793"/>
                <a:ext cx="136" cy="9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40" name="Line 98"/>
              <p:cNvSpPr>
                <a:spLocks noChangeShapeType="1"/>
              </p:cNvSpPr>
              <p:nvPr/>
            </p:nvSpPr>
            <p:spPr bwMode="gray">
              <a:xfrm>
                <a:off x="1019" y="2110"/>
                <a:ext cx="66" cy="65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41" name="Line 99"/>
              <p:cNvSpPr>
                <a:spLocks noChangeShapeType="1"/>
              </p:cNvSpPr>
              <p:nvPr/>
            </p:nvSpPr>
            <p:spPr bwMode="gray">
              <a:xfrm>
                <a:off x="2462" y="2769"/>
                <a:ext cx="138"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42" name="Line 100"/>
              <p:cNvSpPr>
                <a:spLocks noChangeShapeType="1"/>
              </p:cNvSpPr>
              <p:nvPr/>
            </p:nvSpPr>
            <p:spPr bwMode="gray">
              <a:xfrm flipV="1">
                <a:off x="2398" y="2769"/>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43" name="Freeform 101"/>
              <p:cNvSpPr>
                <a:spLocks/>
              </p:cNvSpPr>
              <p:nvPr/>
            </p:nvSpPr>
            <p:spPr bwMode="gray">
              <a:xfrm>
                <a:off x="1911" y="2193"/>
                <a:ext cx="136" cy="151"/>
              </a:xfrm>
              <a:custGeom>
                <a:avLst/>
                <a:gdLst>
                  <a:gd name="T0" fmla="*/ 3214 w 93"/>
                  <a:gd name="T1" fmla="*/ 21431 h 92"/>
                  <a:gd name="T2" fmla="*/ 6092 w 93"/>
                  <a:gd name="T3" fmla="*/ 13897 h 92"/>
                  <a:gd name="T4" fmla="*/ 0 w 93"/>
                  <a:gd name="T5" fmla="*/ 0 h 92"/>
                  <a:gd name="T6" fmla="*/ 3214 w 93"/>
                  <a:gd name="T7" fmla="*/ 21431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44" name="Freeform 102"/>
              <p:cNvSpPr>
                <a:spLocks/>
              </p:cNvSpPr>
              <p:nvPr/>
            </p:nvSpPr>
            <p:spPr bwMode="gray">
              <a:xfrm>
                <a:off x="1982" y="2292"/>
                <a:ext cx="136" cy="90"/>
              </a:xfrm>
              <a:custGeom>
                <a:avLst/>
                <a:gdLst>
                  <a:gd name="T0" fmla="*/ 6092 w 93"/>
                  <a:gd name="T1" fmla="*/ 12374 h 55"/>
                  <a:gd name="T2" fmla="*/ 0 w 93"/>
                  <a:gd name="T3" fmla="*/ 7120 h 55"/>
                  <a:gd name="T4" fmla="*/ 2855 w 93"/>
                  <a:gd name="T5" fmla="*/ 0 h 55"/>
                  <a:gd name="T6" fmla="*/ 6092 w 93"/>
                  <a:gd name="T7" fmla="*/ 12374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45" name="Line 103"/>
              <p:cNvSpPr>
                <a:spLocks noChangeShapeType="1"/>
              </p:cNvSpPr>
              <p:nvPr/>
            </p:nvSpPr>
            <p:spPr bwMode="gray">
              <a:xfrm flipH="1" flipV="1">
                <a:off x="1982" y="2344"/>
                <a:ext cx="136"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46" name="Line 104"/>
              <p:cNvSpPr>
                <a:spLocks noChangeShapeType="1"/>
              </p:cNvSpPr>
              <p:nvPr/>
            </p:nvSpPr>
            <p:spPr bwMode="gray">
              <a:xfrm>
                <a:off x="1911" y="2193"/>
                <a:ext cx="71" cy="15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47" name="Freeform 105"/>
              <p:cNvSpPr>
                <a:spLocks/>
              </p:cNvSpPr>
              <p:nvPr/>
            </p:nvSpPr>
            <p:spPr bwMode="gray">
              <a:xfrm>
                <a:off x="811" y="2020"/>
                <a:ext cx="137" cy="808"/>
              </a:xfrm>
              <a:custGeom>
                <a:avLst/>
                <a:gdLst>
                  <a:gd name="T0" fmla="*/ 0 w 94"/>
                  <a:gd name="T1" fmla="*/ 117724 h 491"/>
                  <a:gd name="T2" fmla="*/ 5926 w 94"/>
                  <a:gd name="T3" fmla="*/ 0 h 491"/>
                  <a:gd name="T4" fmla="*/ 2848 w 94"/>
                  <a:gd name="T5" fmla="*/ 112124 h 491"/>
                  <a:gd name="T6" fmla="*/ 0 w 94"/>
                  <a:gd name="T7" fmla="*/ 117724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48" name="Freeform 106"/>
              <p:cNvSpPr>
                <a:spLocks/>
              </p:cNvSpPr>
              <p:nvPr/>
            </p:nvSpPr>
            <p:spPr bwMode="gray">
              <a:xfrm>
                <a:off x="876" y="2020"/>
                <a:ext cx="143" cy="770"/>
              </a:xfrm>
              <a:custGeom>
                <a:avLst/>
                <a:gdLst>
                  <a:gd name="T0" fmla="*/ 6266 w 98"/>
                  <a:gd name="T1" fmla="*/ 13093 h 468"/>
                  <a:gd name="T2" fmla="*/ 0 w 98"/>
                  <a:gd name="T3" fmla="*/ 111935 h 468"/>
                  <a:gd name="T4" fmla="*/ 3139 w 98"/>
                  <a:gd name="T5" fmla="*/ 0 h 468"/>
                  <a:gd name="T6" fmla="*/ 6266 w 98"/>
                  <a:gd name="T7" fmla="*/ 13093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49" name="Freeform 107"/>
              <p:cNvSpPr>
                <a:spLocks/>
              </p:cNvSpPr>
              <p:nvPr/>
            </p:nvSpPr>
            <p:spPr bwMode="gray">
              <a:xfrm>
                <a:off x="2535" y="2790"/>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50" name="Line 108"/>
              <p:cNvSpPr>
                <a:spLocks noChangeShapeType="1"/>
              </p:cNvSpPr>
              <p:nvPr/>
            </p:nvSpPr>
            <p:spPr bwMode="gray">
              <a:xfrm flipV="1">
                <a:off x="811" y="2790"/>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51" name="Line 109"/>
              <p:cNvSpPr>
                <a:spLocks noChangeShapeType="1"/>
              </p:cNvSpPr>
              <p:nvPr/>
            </p:nvSpPr>
            <p:spPr bwMode="gray">
              <a:xfrm flipH="1">
                <a:off x="876" y="2110"/>
                <a:ext cx="143" cy="68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52" name="Line 110"/>
              <p:cNvSpPr>
                <a:spLocks noChangeShapeType="1"/>
              </p:cNvSpPr>
              <p:nvPr/>
            </p:nvSpPr>
            <p:spPr bwMode="gray">
              <a:xfrm flipV="1">
                <a:off x="2535" y="2790"/>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53" name="Freeform 111"/>
              <p:cNvSpPr>
                <a:spLocks/>
              </p:cNvSpPr>
              <p:nvPr/>
            </p:nvSpPr>
            <p:spPr bwMode="gray">
              <a:xfrm>
                <a:off x="2118" y="2382"/>
                <a:ext cx="137" cy="99"/>
              </a:xfrm>
              <a:custGeom>
                <a:avLst/>
                <a:gdLst>
                  <a:gd name="T0" fmla="*/ 5926 w 94"/>
                  <a:gd name="T1" fmla="*/ 14789 h 60"/>
                  <a:gd name="T2" fmla="*/ 0 w 94"/>
                  <a:gd name="T3" fmla="*/ 0 h 60"/>
                  <a:gd name="T4" fmla="*/ 3059 w 94"/>
                  <a:gd name="T5" fmla="*/ 9182 h 60"/>
                  <a:gd name="T6" fmla="*/ 5926 w 94"/>
                  <a:gd name="T7" fmla="*/ 14789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54" name="Line 112"/>
              <p:cNvSpPr>
                <a:spLocks noChangeShapeType="1"/>
              </p:cNvSpPr>
              <p:nvPr/>
            </p:nvSpPr>
            <p:spPr bwMode="gray">
              <a:xfrm flipH="1" flipV="1">
                <a:off x="2118" y="2382"/>
                <a:ext cx="137"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55" name="Freeform 113"/>
              <p:cNvSpPr>
                <a:spLocks/>
              </p:cNvSpPr>
              <p:nvPr/>
            </p:nvSpPr>
            <p:spPr bwMode="gray">
              <a:xfrm>
                <a:off x="2047" y="2292"/>
                <a:ext cx="143" cy="151"/>
              </a:xfrm>
              <a:custGeom>
                <a:avLst/>
                <a:gdLst>
                  <a:gd name="T0" fmla="*/ 3139 w 98"/>
                  <a:gd name="T1" fmla="*/ 12801 h 92"/>
                  <a:gd name="T2" fmla="*/ 6266 w 98"/>
                  <a:gd name="T3" fmla="*/ 21431 h 92"/>
                  <a:gd name="T4" fmla="*/ 0 w 98"/>
                  <a:gd name="T5" fmla="*/ 0 h 92"/>
                  <a:gd name="T6" fmla="*/ 3139 w 98"/>
                  <a:gd name="T7" fmla="*/ 1280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56" name="Line 114"/>
              <p:cNvSpPr>
                <a:spLocks noChangeShapeType="1"/>
              </p:cNvSpPr>
              <p:nvPr/>
            </p:nvSpPr>
            <p:spPr bwMode="gray">
              <a:xfrm>
                <a:off x="2047" y="2292"/>
                <a:ext cx="71" cy="9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57" name="Line 115"/>
              <p:cNvSpPr>
                <a:spLocks noChangeShapeType="1"/>
              </p:cNvSpPr>
              <p:nvPr/>
            </p:nvSpPr>
            <p:spPr bwMode="gray">
              <a:xfrm flipH="1" flipV="1">
                <a:off x="1626" y="1981"/>
                <a:ext cx="74" cy="57"/>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58" name="Freeform 116"/>
              <p:cNvSpPr>
                <a:spLocks/>
              </p:cNvSpPr>
              <p:nvPr/>
            </p:nvSpPr>
            <p:spPr bwMode="gray">
              <a:xfrm>
                <a:off x="2255" y="2481"/>
                <a:ext cx="136" cy="326"/>
              </a:xfrm>
              <a:custGeom>
                <a:avLst/>
                <a:gdLst>
                  <a:gd name="T0" fmla="*/ 6092 w 93"/>
                  <a:gd name="T1" fmla="*/ 47729 h 198"/>
                  <a:gd name="T2" fmla="*/ 0 w 93"/>
                  <a:gd name="T3" fmla="*/ 0 h 198"/>
                  <a:gd name="T4" fmla="*/ 3214 w 93"/>
                  <a:gd name="T5" fmla="*/ 13346 h 198"/>
                  <a:gd name="T6" fmla="*/ 6092 w 93"/>
                  <a:gd name="T7" fmla="*/ 47729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59" name="Freeform 117"/>
              <p:cNvSpPr>
                <a:spLocks/>
              </p:cNvSpPr>
              <p:nvPr/>
            </p:nvSpPr>
            <p:spPr bwMode="gray">
              <a:xfrm>
                <a:off x="2391" y="2807"/>
                <a:ext cx="144" cy="59"/>
              </a:xfrm>
              <a:custGeom>
                <a:avLst/>
                <a:gdLst>
                  <a:gd name="T0" fmla="*/ 6087 w 99"/>
                  <a:gd name="T1" fmla="*/ 2922 h 36"/>
                  <a:gd name="T2" fmla="*/ 0 w 99"/>
                  <a:gd name="T3" fmla="*/ 0 h 36"/>
                  <a:gd name="T4" fmla="*/ 3004 w 99"/>
                  <a:gd name="T5" fmla="*/ 8289 h 36"/>
                  <a:gd name="T6" fmla="*/ 6087 w 99"/>
                  <a:gd name="T7" fmla="*/ 2922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60" name="Line 118"/>
              <p:cNvSpPr>
                <a:spLocks noChangeShapeType="1"/>
              </p:cNvSpPr>
              <p:nvPr/>
            </p:nvSpPr>
            <p:spPr bwMode="gray">
              <a:xfrm>
                <a:off x="2398" y="2807"/>
                <a:ext cx="137"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61" name="Freeform 119"/>
              <p:cNvSpPr>
                <a:spLocks/>
              </p:cNvSpPr>
              <p:nvPr/>
            </p:nvSpPr>
            <p:spPr bwMode="gray">
              <a:xfrm>
                <a:off x="2327" y="2572"/>
                <a:ext cx="135" cy="294"/>
              </a:xfrm>
              <a:custGeom>
                <a:avLst/>
                <a:gdLst>
                  <a:gd name="T0" fmla="*/ 2668 w 93"/>
                  <a:gd name="T1" fmla="*/ 33578 h 179"/>
                  <a:gd name="T2" fmla="*/ 5622 w 93"/>
                  <a:gd name="T3" fmla="*/ 41978 h 179"/>
                  <a:gd name="T4" fmla="*/ 0 w 93"/>
                  <a:gd name="T5" fmla="*/ 0 h 179"/>
                  <a:gd name="T6" fmla="*/ 2668 w 93"/>
                  <a:gd name="T7" fmla="*/ 33578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62" name="Line 120"/>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63" name="Line 121"/>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64" name="Line 122"/>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65" name="Line 123"/>
              <p:cNvSpPr>
                <a:spLocks noChangeShapeType="1"/>
              </p:cNvSpPr>
              <p:nvPr/>
            </p:nvSpPr>
            <p:spPr bwMode="gray">
              <a:xfrm flipH="1" flipV="1">
                <a:off x="2255" y="2481"/>
                <a:ext cx="136" cy="32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66" name="Freeform 124"/>
              <p:cNvSpPr>
                <a:spLocks/>
              </p:cNvSpPr>
              <p:nvPr/>
            </p:nvSpPr>
            <p:spPr bwMode="gray">
              <a:xfrm>
                <a:off x="2190" y="2443"/>
                <a:ext cx="137" cy="129"/>
              </a:xfrm>
              <a:custGeom>
                <a:avLst/>
                <a:gdLst>
                  <a:gd name="T0" fmla="*/ 2848 w 94"/>
                  <a:gd name="T1" fmla="*/ 5812 h 78"/>
                  <a:gd name="T2" fmla="*/ 5926 w 94"/>
                  <a:gd name="T3" fmla="*/ 19712 h 78"/>
                  <a:gd name="T4" fmla="*/ 0 w 94"/>
                  <a:gd name="T5" fmla="*/ 0 h 78"/>
                  <a:gd name="T6" fmla="*/ 2848 w 94"/>
                  <a:gd name="T7" fmla="*/ 58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67" name="Freeform 125"/>
              <p:cNvSpPr>
                <a:spLocks/>
              </p:cNvSpPr>
              <p:nvPr/>
            </p:nvSpPr>
            <p:spPr bwMode="gray">
              <a:xfrm>
                <a:off x="1774" y="2012"/>
                <a:ext cx="137" cy="181"/>
              </a:xfrm>
              <a:custGeom>
                <a:avLst/>
                <a:gdLst>
                  <a:gd name="T0" fmla="*/ 5926 w 94"/>
                  <a:gd name="T1" fmla="*/ 26317 h 110"/>
                  <a:gd name="T2" fmla="*/ 0 w 94"/>
                  <a:gd name="T3" fmla="*/ 15322 h 110"/>
                  <a:gd name="T4" fmla="*/ 3059 w 94"/>
                  <a:gd name="T5" fmla="*/ 0 h 110"/>
                  <a:gd name="T6" fmla="*/ 5926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68" name="Line 126"/>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69" name="Line 127"/>
              <p:cNvSpPr>
                <a:spLocks noChangeShapeType="1"/>
              </p:cNvSpPr>
              <p:nvPr/>
            </p:nvSpPr>
            <p:spPr bwMode="gray">
              <a:xfrm>
                <a:off x="2327" y="2580"/>
                <a:ext cx="64" cy="22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70" name="Line 128"/>
              <p:cNvSpPr>
                <a:spLocks noChangeShapeType="1"/>
              </p:cNvSpPr>
              <p:nvPr/>
            </p:nvSpPr>
            <p:spPr bwMode="gray">
              <a:xfrm>
                <a:off x="2190" y="2443"/>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71" name="Line 129"/>
              <p:cNvSpPr>
                <a:spLocks noChangeShapeType="1"/>
              </p:cNvSpPr>
              <p:nvPr/>
            </p:nvSpPr>
            <p:spPr bwMode="gray">
              <a:xfrm flipH="1" flipV="1">
                <a:off x="1774" y="2117"/>
                <a:ext cx="137"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72" name="Freeform 130"/>
              <p:cNvSpPr>
                <a:spLocks/>
              </p:cNvSpPr>
              <p:nvPr/>
            </p:nvSpPr>
            <p:spPr bwMode="gray">
              <a:xfrm>
                <a:off x="1845" y="2012"/>
                <a:ext cx="137" cy="181"/>
              </a:xfrm>
              <a:custGeom>
                <a:avLst/>
                <a:gdLst>
                  <a:gd name="T0" fmla="*/ 2848 w 94"/>
                  <a:gd name="T1" fmla="*/ 26317 h 110"/>
                  <a:gd name="T2" fmla="*/ 5926 w 94"/>
                  <a:gd name="T3" fmla="*/ 23252 h 110"/>
                  <a:gd name="T4" fmla="*/ 0 w 94"/>
                  <a:gd name="T5" fmla="*/ 0 h 110"/>
                  <a:gd name="T6" fmla="*/ 2848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73" name="Freeform 131"/>
              <p:cNvSpPr>
                <a:spLocks/>
              </p:cNvSpPr>
              <p:nvPr/>
            </p:nvSpPr>
            <p:spPr bwMode="gray">
              <a:xfrm>
                <a:off x="1911" y="2171"/>
                <a:ext cx="136" cy="121"/>
              </a:xfrm>
              <a:custGeom>
                <a:avLst/>
                <a:gdLst>
                  <a:gd name="T0" fmla="*/ 6092 w 93"/>
                  <a:gd name="T1" fmla="*/ 18977 h 73"/>
                  <a:gd name="T2" fmla="*/ 0 w 93"/>
                  <a:gd name="T3" fmla="*/ 3406 h 73"/>
                  <a:gd name="T4" fmla="*/ 3214 w 93"/>
                  <a:gd name="T5" fmla="*/ 0 h 73"/>
                  <a:gd name="T6" fmla="*/ 6092 w 93"/>
                  <a:gd name="T7" fmla="*/ 1897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74" name="Freeform 132"/>
              <p:cNvSpPr>
                <a:spLocks/>
              </p:cNvSpPr>
              <p:nvPr/>
            </p:nvSpPr>
            <p:spPr bwMode="gray">
              <a:xfrm>
                <a:off x="739" y="2148"/>
                <a:ext cx="137" cy="680"/>
              </a:xfrm>
              <a:custGeom>
                <a:avLst/>
                <a:gdLst>
                  <a:gd name="T0" fmla="*/ 0 w 94"/>
                  <a:gd name="T1" fmla="*/ 61901 h 413"/>
                  <a:gd name="T2" fmla="*/ 5926 w 94"/>
                  <a:gd name="T3" fmla="*/ 0 h 413"/>
                  <a:gd name="T4" fmla="*/ 3059 w 94"/>
                  <a:gd name="T5" fmla="*/ 99594 h 413"/>
                  <a:gd name="T6" fmla="*/ 0 w 94"/>
                  <a:gd name="T7" fmla="*/ 61901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75" name="Freeform 133"/>
              <p:cNvSpPr>
                <a:spLocks/>
              </p:cNvSpPr>
              <p:nvPr/>
            </p:nvSpPr>
            <p:spPr bwMode="gray">
              <a:xfrm>
                <a:off x="811" y="2020"/>
                <a:ext cx="137" cy="808"/>
              </a:xfrm>
              <a:custGeom>
                <a:avLst/>
                <a:gdLst>
                  <a:gd name="T0" fmla="*/ 5926 w 94"/>
                  <a:gd name="T1" fmla="*/ 0 h 491"/>
                  <a:gd name="T2" fmla="*/ 0 w 94"/>
                  <a:gd name="T3" fmla="*/ 117724 h 491"/>
                  <a:gd name="T4" fmla="*/ 2848 w 94"/>
                  <a:gd name="T5" fmla="*/ 18673 h 491"/>
                  <a:gd name="T6" fmla="*/ 5926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76" name="Freeform 134"/>
              <p:cNvSpPr>
                <a:spLocks/>
              </p:cNvSpPr>
              <p:nvPr/>
            </p:nvSpPr>
            <p:spPr bwMode="gray">
              <a:xfrm>
                <a:off x="2462" y="2828"/>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77" name="Freeform 135"/>
              <p:cNvSpPr>
                <a:spLocks/>
              </p:cNvSpPr>
              <p:nvPr/>
            </p:nvSpPr>
            <p:spPr bwMode="gray">
              <a:xfrm>
                <a:off x="2535" y="2828"/>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78" name="Line 136"/>
              <p:cNvSpPr>
                <a:spLocks noChangeShapeType="1"/>
              </p:cNvSpPr>
              <p:nvPr/>
            </p:nvSpPr>
            <p:spPr bwMode="gray">
              <a:xfrm flipH="1" flipV="1">
                <a:off x="1911" y="2193"/>
                <a:ext cx="136"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79" name="Line 137"/>
              <p:cNvSpPr>
                <a:spLocks noChangeShapeType="1"/>
              </p:cNvSpPr>
              <p:nvPr/>
            </p:nvSpPr>
            <p:spPr bwMode="gray">
              <a:xfrm>
                <a:off x="739" y="2572"/>
                <a:ext cx="72" cy="25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80" name="Line 138"/>
              <p:cNvSpPr>
                <a:spLocks noChangeShapeType="1"/>
              </p:cNvSpPr>
              <p:nvPr/>
            </p:nvSpPr>
            <p:spPr bwMode="gray">
              <a:xfrm flipH="1">
                <a:off x="811" y="2020"/>
                <a:ext cx="137" cy="80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81" name="Line 139"/>
              <p:cNvSpPr>
                <a:spLocks noChangeShapeType="1"/>
              </p:cNvSpPr>
              <p:nvPr/>
            </p:nvSpPr>
            <p:spPr bwMode="gray">
              <a:xfrm flipH="1" flipV="1">
                <a:off x="2535" y="2828"/>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82" name="Line 140"/>
              <p:cNvSpPr>
                <a:spLocks noChangeShapeType="1"/>
              </p:cNvSpPr>
              <p:nvPr/>
            </p:nvSpPr>
            <p:spPr bwMode="gray">
              <a:xfrm flipV="1">
                <a:off x="2462" y="2828"/>
                <a:ext cx="73"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83" name="Freeform 141"/>
              <p:cNvSpPr>
                <a:spLocks/>
              </p:cNvSpPr>
              <p:nvPr/>
            </p:nvSpPr>
            <p:spPr bwMode="gray">
              <a:xfrm>
                <a:off x="2047" y="2292"/>
                <a:ext cx="143" cy="151"/>
              </a:xfrm>
              <a:custGeom>
                <a:avLst/>
                <a:gdLst>
                  <a:gd name="T0" fmla="*/ 6266 w 98"/>
                  <a:gd name="T1" fmla="*/ 21431 h 92"/>
                  <a:gd name="T2" fmla="*/ 0 w 98"/>
                  <a:gd name="T3" fmla="*/ 0 h 92"/>
                  <a:gd name="T4" fmla="*/ 3139 w 98"/>
                  <a:gd name="T5" fmla="*/ 11960 h 92"/>
                  <a:gd name="T6" fmla="*/ 6266 w 98"/>
                  <a:gd name="T7" fmla="*/ 2143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84" name="Line 142"/>
              <p:cNvSpPr>
                <a:spLocks noChangeShapeType="1"/>
              </p:cNvSpPr>
              <p:nvPr/>
            </p:nvSpPr>
            <p:spPr bwMode="gray">
              <a:xfrm flipH="1" flipV="1">
                <a:off x="2047" y="2292"/>
                <a:ext cx="143" cy="15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85" name="Freeform 143"/>
              <p:cNvSpPr>
                <a:spLocks/>
              </p:cNvSpPr>
              <p:nvPr/>
            </p:nvSpPr>
            <p:spPr bwMode="gray">
              <a:xfrm>
                <a:off x="1982" y="2171"/>
                <a:ext cx="136" cy="205"/>
              </a:xfrm>
              <a:custGeom>
                <a:avLst/>
                <a:gdLst>
                  <a:gd name="T0" fmla="*/ 2855 w 93"/>
                  <a:gd name="T1" fmla="*/ 18468 h 124"/>
                  <a:gd name="T2" fmla="*/ 6092 w 93"/>
                  <a:gd name="T3" fmla="*/ 31254 h 124"/>
                  <a:gd name="T4" fmla="*/ 0 w 93"/>
                  <a:gd name="T5" fmla="*/ 0 h 124"/>
                  <a:gd name="T6" fmla="*/ 2855 w 93"/>
                  <a:gd name="T7" fmla="*/ 18468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86" name="Line 144"/>
              <p:cNvSpPr>
                <a:spLocks noChangeShapeType="1"/>
              </p:cNvSpPr>
              <p:nvPr/>
            </p:nvSpPr>
            <p:spPr bwMode="gray">
              <a:xfrm>
                <a:off x="1982" y="2171"/>
                <a:ext cx="65" cy="1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87" name="Line 145"/>
              <p:cNvSpPr>
                <a:spLocks noChangeShapeType="1"/>
              </p:cNvSpPr>
              <p:nvPr/>
            </p:nvSpPr>
            <p:spPr bwMode="gray">
              <a:xfrm flipV="1">
                <a:off x="2600" y="2851"/>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88" name="Freeform 146"/>
              <p:cNvSpPr>
                <a:spLocks/>
              </p:cNvSpPr>
              <p:nvPr/>
            </p:nvSpPr>
            <p:spPr bwMode="gray">
              <a:xfrm>
                <a:off x="2118" y="2376"/>
                <a:ext cx="137" cy="189"/>
              </a:xfrm>
              <a:custGeom>
                <a:avLst/>
                <a:gdLst>
                  <a:gd name="T0" fmla="*/ 3059 w 94"/>
                  <a:gd name="T1" fmla="*/ 9616 h 115"/>
                  <a:gd name="T2" fmla="*/ 5926 w 94"/>
                  <a:gd name="T3" fmla="*/ 27221 h 115"/>
                  <a:gd name="T4" fmla="*/ 0 w 94"/>
                  <a:gd name="T5" fmla="*/ 0 h 115"/>
                  <a:gd name="T6" fmla="*/ 3059 w 94"/>
                  <a:gd name="T7" fmla="*/ 961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89" name="Freeform 147"/>
              <p:cNvSpPr>
                <a:spLocks/>
              </p:cNvSpPr>
              <p:nvPr/>
            </p:nvSpPr>
            <p:spPr bwMode="gray">
              <a:xfrm>
                <a:off x="2190" y="2443"/>
                <a:ext cx="137" cy="129"/>
              </a:xfrm>
              <a:custGeom>
                <a:avLst/>
                <a:gdLst>
                  <a:gd name="T0" fmla="*/ 5926 w 94"/>
                  <a:gd name="T1" fmla="*/ 19712 h 78"/>
                  <a:gd name="T2" fmla="*/ 0 w 94"/>
                  <a:gd name="T3" fmla="*/ 0 h 78"/>
                  <a:gd name="T4" fmla="*/ 2848 w 94"/>
                  <a:gd name="T5" fmla="*/ 18682 h 78"/>
                  <a:gd name="T6" fmla="*/ 5926 w 94"/>
                  <a:gd name="T7" fmla="*/ 197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90" name="Freeform 148"/>
              <p:cNvSpPr>
                <a:spLocks/>
              </p:cNvSpPr>
              <p:nvPr/>
            </p:nvSpPr>
            <p:spPr bwMode="gray">
              <a:xfrm>
                <a:off x="948" y="1475"/>
                <a:ext cx="137" cy="635"/>
              </a:xfrm>
              <a:custGeom>
                <a:avLst/>
                <a:gdLst>
                  <a:gd name="T0" fmla="*/ 0 w 94"/>
                  <a:gd name="T1" fmla="*/ 79156 h 386"/>
                  <a:gd name="T2" fmla="*/ 5926 w 94"/>
                  <a:gd name="T3" fmla="*/ 0 h 386"/>
                  <a:gd name="T4" fmla="*/ 3059 w 94"/>
                  <a:gd name="T5" fmla="*/ 92212 h 386"/>
                  <a:gd name="T6" fmla="*/ 0 w 94"/>
                  <a:gd name="T7" fmla="*/ 79156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91" name="Freeform 149"/>
              <p:cNvSpPr>
                <a:spLocks/>
              </p:cNvSpPr>
              <p:nvPr/>
            </p:nvSpPr>
            <p:spPr bwMode="gray">
              <a:xfrm>
                <a:off x="1019" y="1475"/>
                <a:ext cx="138" cy="635"/>
              </a:xfrm>
              <a:custGeom>
                <a:avLst/>
                <a:gdLst>
                  <a:gd name="T0" fmla="*/ 6429 w 94"/>
                  <a:gd name="T1" fmla="*/ 3382 h 386"/>
                  <a:gd name="T2" fmla="*/ 0 w 94"/>
                  <a:gd name="T3" fmla="*/ 92212 h 386"/>
                  <a:gd name="T4" fmla="*/ 3057 w 94"/>
                  <a:gd name="T5" fmla="*/ 0 h 386"/>
                  <a:gd name="T6" fmla="*/ 6429 w 94"/>
                  <a:gd name="T7" fmla="*/ 3382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92" name="Line 150"/>
              <p:cNvSpPr>
                <a:spLocks noChangeShapeType="1"/>
              </p:cNvSpPr>
              <p:nvPr/>
            </p:nvSpPr>
            <p:spPr bwMode="gray">
              <a:xfrm flipH="1" flipV="1">
                <a:off x="2190" y="2443"/>
                <a:ext cx="137" cy="1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93" name="Line 151"/>
              <p:cNvSpPr>
                <a:spLocks noChangeShapeType="1"/>
              </p:cNvSpPr>
              <p:nvPr/>
            </p:nvSpPr>
            <p:spPr bwMode="gray">
              <a:xfrm>
                <a:off x="2118" y="2376"/>
                <a:ext cx="72" cy="6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94" name="Line 152"/>
              <p:cNvSpPr>
                <a:spLocks noChangeShapeType="1"/>
              </p:cNvSpPr>
              <p:nvPr/>
            </p:nvSpPr>
            <p:spPr bwMode="gray">
              <a:xfrm>
                <a:off x="1157" y="1498"/>
                <a:ext cx="64" cy="29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95" name="Line 153"/>
              <p:cNvSpPr>
                <a:spLocks noChangeShapeType="1"/>
              </p:cNvSpPr>
              <p:nvPr/>
            </p:nvSpPr>
            <p:spPr bwMode="gray">
              <a:xfrm>
                <a:off x="948" y="2020"/>
                <a:ext cx="71" cy="9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96" name="Line 154"/>
              <p:cNvSpPr>
                <a:spLocks noChangeShapeType="1"/>
              </p:cNvSpPr>
              <p:nvPr/>
            </p:nvSpPr>
            <p:spPr bwMode="gray">
              <a:xfrm flipH="1">
                <a:off x="1019" y="1498"/>
                <a:ext cx="138" cy="61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97" name="Freeform 155"/>
              <p:cNvSpPr>
                <a:spLocks/>
              </p:cNvSpPr>
              <p:nvPr/>
            </p:nvSpPr>
            <p:spPr bwMode="gray">
              <a:xfrm>
                <a:off x="2327" y="2572"/>
                <a:ext cx="135" cy="332"/>
              </a:xfrm>
              <a:custGeom>
                <a:avLst/>
                <a:gdLst>
                  <a:gd name="T0" fmla="*/ 5622 w 93"/>
                  <a:gd name="T1" fmla="*/ 42281 h 202"/>
                  <a:gd name="T2" fmla="*/ 0 w 93"/>
                  <a:gd name="T3" fmla="*/ 0 h 202"/>
                  <a:gd name="T4" fmla="*/ 2668 w 93"/>
                  <a:gd name="T5" fmla="*/ 47759 h 202"/>
                  <a:gd name="T6" fmla="*/ 5622 w 93"/>
                  <a:gd name="T7" fmla="*/ 42281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598" name="Line 156"/>
              <p:cNvSpPr>
                <a:spLocks noChangeShapeType="1"/>
              </p:cNvSpPr>
              <p:nvPr/>
            </p:nvSpPr>
            <p:spPr bwMode="gray">
              <a:xfrm>
                <a:off x="2327" y="2572"/>
                <a:ext cx="1"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599" name="Freeform 157"/>
              <p:cNvSpPr>
                <a:spLocks/>
              </p:cNvSpPr>
              <p:nvPr/>
            </p:nvSpPr>
            <p:spPr bwMode="gray">
              <a:xfrm>
                <a:off x="2255" y="2565"/>
                <a:ext cx="136" cy="339"/>
              </a:xfrm>
              <a:custGeom>
                <a:avLst/>
                <a:gdLst>
                  <a:gd name="T0" fmla="*/ 3214 w 93"/>
                  <a:gd name="T1" fmla="*/ 1070 h 206"/>
                  <a:gd name="T2" fmla="*/ 6092 w 93"/>
                  <a:gd name="T3" fmla="*/ 49402 h 206"/>
                  <a:gd name="T4" fmla="*/ 0 w 93"/>
                  <a:gd name="T5" fmla="*/ 0 h 206"/>
                  <a:gd name="T6" fmla="*/ 3214 w 93"/>
                  <a:gd name="T7" fmla="*/ 1070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00" name="Freeform 158"/>
              <p:cNvSpPr>
                <a:spLocks/>
              </p:cNvSpPr>
              <p:nvPr/>
            </p:nvSpPr>
            <p:spPr bwMode="gray">
              <a:xfrm>
                <a:off x="2391" y="2866"/>
                <a:ext cx="144" cy="61"/>
              </a:xfrm>
              <a:custGeom>
                <a:avLst/>
                <a:gdLst>
                  <a:gd name="T0" fmla="*/ 3004 w 99"/>
                  <a:gd name="T1" fmla="*/ 0 h 37"/>
                  <a:gd name="T2" fmla="*/ 6087 w 99"/>
                  <a:gd name="T3" fmla="*/ 9101 h 37"/>
                  <a:gd name="T4" fmla="*/ 0 w 99"/>
                  <a:gd name="T5" fmla="*/ 5670 h 37"/>
                  <a:gd name="T6" fmla="*/ 3004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01" name="Freeform 159"/>
              <p:cNvSpPr>
                <a:spLocks/>
              </p:cNvSpPr>
              <p:nvPr/>
            </p:nvSpPr>
            <p:spPr bwMode="gray">
              <a:xfrm>
                <a:off x="2462" y="2866"/>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02" name="Line 160"/>
              <p:cNvSpPr>
                <a:spLocks noChangeShapeType="1"/>
              </p:cNvSpPr>
              <p:nvPr/>
            </p:nvSpPr>
            <p:spPr bwMode="gray">
              <a:xfrm flipH="1" flipV="1">
                <a:off x="2327" y="2572"/>
                <a:ext cx="135" cy="29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03" name="Line 161"/>
              <p:cNvSpPr>
                <a:spLocks noChangeShapeType="1"/>
              </p:cNvSpPr>
              <p:nvPr/>
            </p:nvSpPr>
            <p:spPr bwMode="gray">
              <a:xfrm>
                <a:off x="2255" y="2565"/>
                <a:ext cx="72" cy="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04" name="Line 162"/>
              <p:cNvSpPr>
                <a:spLocks noChangeShapeType="1"/>
              </p:cNvSpPr>
              <p:nvPr/>
            </p:nvSpPr>
            <p:spPr bwMode="gray">
              <a:xfrm flipH="1" flipV="1">
                <a:off x="2462" y="2866"/>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05" name="Line 163"/>
              <p:cNvSpPr>
                <a:spLocks noChangeShapeType="1"/>
              </p:cNvSpPr>
              <p:nvPr/>
            </p:nvSpPr>
            <p:spPr bwMode="gray">
              <a:xfrm flipV="1">
                <a:off x="2398" y="2866"/>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06" name="Freeform 164"/>
              <p:cNvSpPr>
                <a:spLocks/>
              </p:cNvSpPr>
              <p:nvPr/>
            </p:nvSpPr>
            <p:spPr bwMode="gray">
              <a:xfrm>
                <a:off x="1845" y="2012"/>
                <a:ext cx="137" cy="159"/>
              </a:xfrm>
              <a:custGeom>
                <a:avLst/>
                <a:gdLst>
                  <a:gd name="T0" fmla="*/ 5926 w 94"/>
                  <a:gd name="T1" fmla="*/ 22330 h 97"/>
                  <a:gd name="T2" fmla="*/ 0 w 94"/>
                  <a:gd name="T3" fmla="*/ 0 h 97"/>
                  <a:gd name="T4" fmla="*/ 2848 w 94"/>
                  <a:gd name="T5" fmla="*/ 11755 h 97"/>
                  <a:gd name="T6" fmla="*/ 5926 w 94"/>
                  <a:gd name="T7" fmla="*/ 22330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07" name="Line 165"/>
              <p:cNvSpPr>
                <a:spLocks noChangeShapeType="1"/>
              </p:cNvSpPr>
              <p:nvPr/>
            </p:nvSpPr>
            <p:spPr bwMode="gray">
              <a:xfrm flipH="1" flipV="1">
                <a:off x="1845" y="2012"/>
                <a:ext cx="137" cy="15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08" name="Freeform 166"/>
              <p:cNvSpPr>
                <a:spLocks/>
              </p:cNvSpPr>
              <p:nvPr/>
            </p:nvSpPr>
            <p:spPr bwMode="gray">
              <a:xfrm>
                <a:off x="675" y="2329"/>
                <a:ext cx="136" cy="371"/>
              </a:xfrm>
              <a:custGeom>
                <a:avLst/>
                <a:gdLst>
                  <a:gd name="T0" fmla="*/ 0 w 93"/>
                  <a:gd name="T1" fmla="*/ 55152 h 225"/>
                  <a:gd name="T2" fmla="*/ 6092 w 93"/>
                  <a:gd name="T3" fmla="*/ 0 h 225"/>
                  <a:gd name="T4" fmla="*/ 2855 w 93"/>
                  <a:gd name="T5" fmla="*/ 35954 h 225"/>
                  <a:gd name="T6" fmla="*/ 0 w 93"/>
                  <a:gd name="T7" fmla="*/ 5515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09" name="Freeform 167"/>
              <p:cNvSpPr>
                <a:spLocks/>
              </p:cNvSpPr>
              <p:nvPr/>
            </p:nvSpPr>
            <p:spPr bwMode="gray">
              <a:xfrm>
                <a:off x="739" y="2148"/>
                <a:ext cx="137" cy="424"/>
              </a:xfrm>
              <a:custGeom>
                <a:avLst/>
                <a:gdLst>
                  <a:gd name="T0" fmla="*/ 5926 w 94"/>
                  <a:gd name="T1" fmla="*/ 0 h 257"/>
                  <a:gd name="T2" fmla="*/ 0 w 94"/>
                  <a:gd name="T3" fmla="*/ 63425 h 257"/>
                  <a:gd name="T4" fmla="*/ 3059 w 94"/>
                  <a:gd name="T5" fmla="*/ 27034 h 257"/>
                  <a:gd name="T6" fmla="*/ 5926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10" name="Freeform 168"/>
              <p:cNvSpPr>
                <a:spLocks/>
              </p:cNvSpPr>
              <p:nvPr/>
            </p:nvSpPr>
            <p:spPr bwMode="gray">
              <a:xfrm>
                <a:off x="2535" y="2889"/>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11" name="Line 169"/>
              <p:cNvSpPr>
                <a:spLocks noChangeShapeType="1"/>
              </p:cNvSpPr>
              <p:nvPr/>
            </p:nvSpPr>
            <p:spPr bwMode="gray">
              <a:xfrm flipV="1">
                <a:off x="675" y="2572"/>
                <a:ext cx="64"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12" name="Line 170"/>
              <p:cNvSpPr>
                <a:spLocks noChangeShapeType="1"/>
              </p:cNvSpPr>
              <p:nvPr/>
            </p:nvSpPr>
            <p:spPr bwMode="gray">
              <a:xfrm flipH="1">
                <a:off x="739" y="2148"/>
                <a:ext cx="137" cy="42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13" name="Line 171"/>
              <p:cNvSpPr>
                <a:spLocks noChangeShapeType="1"/>
              </p:cNvSpPr>
              <p:nvPr/>
            </p:nvSpPr>
            <p:spPr bwMode="gray">
              <a:xfrm flipV="1">
                <a:off x="2535" y="2889"/>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14" name="Freeform 172"/>
              <p:cNvSpPr>
                <a:spLocks/>
              </p:cNvSpPr>
              <p:nvPr/>
            </p:nvSpPr>
            <p:spPr bwMode="gray">
              <a:xfrm>
                <a:off x="1911" y="2096"/>
                <a:ext cx="136" cy="204"/>
              </a:xfrm>
              <a:custGeom>
                <a:avLst/>
                <a:gdLst>
                  <a:gd name="T0" fmla="*/ 3214 w 93"/>
                  <a:gd name="T1" fmla="*/ 11062 h 124"/>
                  <a:gd name="T2" fmla="*/ 6092 w 93"/>
                  <a:gd name="T3" fmla="*/ 29682 h 124"/>
                  <a:gd name="T4" fmla="*/ 0 w 93"/>
                  <a:gd name="T5" fmla="*/ 0 h 124"/>
                  <a:gd name="T6" fmla="*/ 3214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15" name="Freeform 173"/>
              <p:cNvSpPr>
                <a:spLocks/>
              </p:cNvSpPr>
              <p:nvPr/>
            </p:nvSpPr>
            <p:spPr bwMode="gray">
              <a:xfrm>
                <a:off x="1982" y="2171"/>
                <a:ext cx="136" cy="205"/>
              </a:xfrm>
              <a:custGeom>
                <a:avLst/>
                <a:gdLst>
                  <a:gd name="T0" fmla="*/ 6092 w 93"/>
                  <a:gd name="T1" fmla="*/ 31254 h 124"/>
                  <a:gd name="T2" fmla="*/ 0 w 93"/>
                  <a:gd name="T3" fmla="*/ 0 h 124"/>
                  <a:gd name="T4" fmla="*/ 2855 w 93"/>
                  <a:gd name="T5" fmla="*/ 19637 h 124"/>
                  <a:gd name="T6" fmla="*/ 6092 w 93"/>
                  <a:gd name="T7" fmla="*/ 3125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16" name="Line 174"/>
              <p:cNvSpPr>
                <a:spLocks noChangeShapeType="1"/>
              </p:cNvSpPr>
              <p:nvPr/>
            </p:nvSpPr>
            <p:spPr bwMode="gray">
              <a:xfrm flipH="1" flipV="1">
                <a:off x="1982" y="2171"/>
                <a:ext cx="136" cy="20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17" name="Line 175"/>
              <p:cNvSpPr>
                <a:spLocks noChangeShapeType="1"/>
              </p:cNvSpPr>
              <p:nvPr/>
            </p:nvSpPr>
            <p:spPr bwMode="gray">
              <a:xfrm>
                <a:off x="1911" y="2096"/>
                <a:ext cx="71" cy="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18" name="Freeform 176"/>
              <p:cNvSpPr>
                <a:spLocks/>
              </p:cNvSpPr>
              <p:nvPr/>
            </p:nvSpPr>
            <p:spPr bwMode="gray">
              <a:xfrm>
                <a:off x="2047" y="2300"/>
                <a:ext cx="143" cy="196"/>
              </a:xfrm>
              <a:custGeom>
                <a:avLst/>
                <a:gdLst>
                  <a:gd name="T0" fmla="*/ 3139 w 98"/>
                  <a:gd name="T1" fmla="*/ 11144 h 119"/>
                  <a:gd name="T2" fmla="*/ 6266 w 98"/>
                  <a:gd name="T3" fmla="*/ 28810 h 119"/>
                  <a:gd name="T4" fmla="*/ 0 w 98"/>
                  <a:gd name="T5" fmla="*/ 0 h 119"/>
                  <a:gd name="T6" fmla="*/ 3139 w 98"/>
                  <a:gd name="T7" fmla="*/ 11144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19" name="Freeform 177"/>
              <p:cNvSpPr>
                <a:spLocks/>
              </p:cNvSpPr>
              <p:nvPr/>
            </p:nvSpPr>
            <p:spPr bwMode="gray">
              <a:xfrm>
                <a:off x="2118" y="2376"/>
                <a:ext cx="137" cy="189"/>
              </a:xfrm>
              <a:custGeom>
                <a:avLst/>
                <a:gdLst>
                  <a:gd name="T0" fmla="*/ 5926 w 94"/>
                  <a:gd name="T1" fmla="*/ 27221 h 115"/>
                  <a:gd name="T2" fmla="*/ 0 w 94"/>
                  <a:gd name="T3" fmla="*/ 0 h 115"/>
                  <a:gd name="T4" fmla="*/ 3059 w 94"/>
                  <a:gd name="T5" fmla="*/ 17219 h 115"/>
                  <a:gd name="T6" fmla="*/ 5926 w 94"/>
                  <a:gd name="T7" fmla="*/ 272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20" name="Freeform 178"/>
              <p:cNvSpPr>
                <a:spLocks/>
              </p:cNvSpPr>
              <p:nvPr/>
            </p:nvSpPr>
            <p:spPr bwMode="gray">
              <a:xfrm>
                <a:off x="876" y="1641"/>
                <a:ext cx="143" cy="507"/>
              </a:xfrm>
              <a:custGeom>
                <a:avLst/>
                <a:gdLst>
                  <a:gd name="T0" fmla="*/ 0 w 98"/>
                  <a:gd name="T1" fmla="*/ 74060 h 308"/>
                  <a:gd name="T2" fmla="*/ 6266 w 98"/>
                  <a:gd name="T3" fmla="*/ 0 h 308"/>
                  <a:gd name="T4" fmla="*/ 3139 w 98"/>
                  <a:gd name="T5" fmla="*/ 55388 h 308"/>
                  <a:gd name="T6" fmla="*/ 0 w 98"/>
                  <a:gd name="T7" fmla="*/ 7406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21" name="Freeform 179"/>
              <p:cNvSpPr>
                <a:spLocks/>
              </p:cNvSpPr>
              <p:nvPr/>
            </p:nvSpPr>
            <p:spPr bwMode="gray">
              <a:xfrm>
                <a:off x="948" y="1475"/>
                <a:ext cx="137" cy="545"/>
              </a:xfrm>
              <a:custGeom>
                <a:avLst/>
                <a:gdLst>
                  <a:gd name="T0" fmla="*/ 3059 w 94"/>
                  <a:gd name="T1" fmla="*/ 24316 h 331"/>
                  <a:gd name="T2" fmla="*/ 0 w 94"/>
                  <a:gd name="T3" fmla="*/ 79792 h 331"/>
                  <a:gd name="T4" fmla="*/ 5926 w 94"/>
                  <a:gd name="T5" fmla="*/ 0 h 331"/>
                  <a:gd name="T6" fmla="*/ 3059 w 94"/>
                  <a:gd name="T7" fmla="*/ 24316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22" name="Line 180"/>
              <p:cNvSpPr>
                <a:spLocks noChangeShapeType="1"/>
              </p:cNvSpPr>
              <p:nvPr/>
            </p:nvSpPr>
            <p:spPr bwMode="gray">
              <a:xfrm flipH="1" flipV="1">
                <a:off x="2118" y="2376"/>
                <a:ext cx="137" cy="18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23" name="Line 181"/>
              <p:cNvSpPr>
                <a:spLocks noChangeShapeType="1"/>
              </p:cNvSpPr>
              <p:nvPr/>
            </p:nvSpPr>
            <p:spPr bwMode="gray">
              <a:xfrm>
                <a:off x="2047" y="2300"/>
                <a:ext cx="71"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24" name="Line 182"/>
              <p:cNvSpPr>
                <a:spLocks noChangeShapeType="1"/>
              </p:cNvSpPr>
              <p:nvPr/>
            </p:nvSpPr>
            <p:spPr bwMode="gray">
              <a:xfrm flipV="1">
                <a:off x="876" y="2020"/>
                <a:ext cx="72"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25" name="Line 183"/>
              <p:cNvSpPr>
                <a:spLocks noChangeShapeType="1"/>
              </p:cNvSpPr>
              <p:nvPr/>
            </p:nvSpPr>
            <p:spPr bwMode="gray">
              <a:xfrm flipH="1">
                <a:off x="948" y="1475"/>
                <a:ext cx="137" cy="54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26" name="Freeform 184"/>
              <p:cNvSpPr>
                <a:spLocks/>
              </p:cNvSpPr>
              <p:nvPr/>
            </p:nvSpPr>
            <p:spPr bwMode="gray">
              <a:xfrm>
                <a:off x="2255" y="2565"/>
                <a:ext cx="136" cy="339"/>
              </a:xfrm>
              <a:custGeom>
                <a:avLst/>
                <a:gdLst>
                  <a:gd name="T0" fmla="*/ 6092 w 93"/>
                  <a:gd name="T1" fmla="*/ 49402 h 206"/>
                  <a:gd name="T2" fmla="*/ 0 w 93"/>
                  <a:gd name="T3" fmla="*/ 0 h 206"/>
                  <a:gd name="T4" fmla="*/ 3214 w 93"/>
                  <a:gd name="T5" fmla="*/ 11941 h 206"/>
                  <a:gd name="T6" fmla="*/ 6092 w 93"/>
                  <a:gd name="T7" fmla="*/ 49402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27" name="Freeform 185"/>
              <p:cNvSpPr>
                <a:spLocks/>
              </p:cNvSpPr>
              <p:nvPr/>
            </p:nvSpPr>
            <p:spPr bwMode="gray">
              <a:xfrm>
                <a:off x="2391" y="2904"/>
                <a:ext cx="144" cy="61"/>
              </a:xfrm>
              <a:custGeom>
                <a:avLst/>
                <a:gdLst>
                  <a:gd name="T0" fmla="*/ 6087 w 99"/>
                  <a:gd name="T1" fmla="*/ 3439 h 37"/>
                  <a:gd name="T2" fmla="*/ 0 w 99"/>
                  <a:gd name="T3" fmla="*/ 0 h 37"/>
                  <a:gd name="T4" fmla="*/ 3004 w 99"/>
                  <a:gd name="T5" fmla="*/ 9101 h 37"/>
                  <a:gd name="T6" fmla="*/ 6087 w 99"/>
                  <a:gd name="T7" fmla="*/ 3439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28" name="Line 186"/>
              <p:cNvSpPr>
                <a:spLocks noChangeShapeType="1"/>
              </p:cNvSpPr>
              <p:nvPr/>
            </p:nvSpPr>
            <p:spPr bwMode="gray">
              <a:xfrm>
                <a:off x="2398" y="2912"/>
                <a:ext cx="137"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29" name="Freeform 187"/>
              <p:cNvSpPr>
                <a:spLocks/>
              </p:cNvSpPr>
              <p:nvPr/>
            </p:nvSpPr>
            <p:spPr bwMode="gray">
              <a:xfrm>
                <a:off x="2327" y="2647"/>
                <a:ext cx="135" cy="318"/>
              </a:xfrm>
              <a:custGeom>
                <a:avLst/>
                <a:gdLst>
                  <a:gd name="T0" fmla="*/ 2668 w 93"/>
                  <a:gd name="T1" fmla="*/ 37852 h 193"/>
                  <a:gd name="T2" fmla="*/ 5622 w 93"/>
                  <a:gd name="T3" fmla="*/ 46875 h 193"/>
                  <a:gd name="T4" fmla="*/ 0 w 93"/>
                  <a:gd name="T5" fmla="*/ 0 h 193"/>
                  <a:gd name="T6" fmla="*/ 2668 w 93"/>
                  <a:gd name="T7" fmla="*/ 37852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30" name="Line 188"/>
              <p:cNvSpPr>
                <a:spLocks noChangeShapeType="1"/>
              </p:cNvSpPr>
              <p:nvPr/>
            </p:nvSpPr>
            <p:spPr bwMode="gray">
              <a:xfrm>
                <a:off x="2391" y="2904"/>
                <a:ext cx="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31" name="Line 189"/>
              <p:cNvSpPr>
                <a:spLocks noChangeShapeType="1"/>
              </p:cNvSpPr>
              <p:nvPr/>
            </p:nvSpPr>
            <p:spPr bwMode="gray">
              <a:xfrm flipH="1" flipV="1">
                <a:off x="2255" y="2565"/>
                <a:ext cx="136" cy="33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32" name="Freeform 190"/>
              <p:cNvSpPr>
                <a:spLocks/>
              </p:cNvSpPr>
              <p:nvPr/>
            </p:nvSpPr>
            <p:spPr bwMode="gray">
              <a:xfrm>
                <a:off x="2190" y="2496"/>
                <a:ext cx="137" cy="151"/>
              </a:xfrm>
              <a:custGeom>
                <a:avLst/>
                <a:gdLst>
                  <a:gd name="T0" fmla="*/ 2848 w 94"/>
                  <a:gd name="T1" fmla="*/ 9754 h 92"/>
                  <a:gd name="T2" fmla="*/ 5926 w 94"/>
                  <a:gd name="T3" fmla="*/ 21431 h 92"/>
                  <a:gd name="T4" fmla="*/ 0 w 94"/>
                  <a:gd name="T5" fmla="*/ 0 h 92"/>
                  <a:gd name="T6" fmla="*/ 2848 w 94"/>
                  <a:gd name="T7" fmla="*/ 9754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33" name="Line 191"/>
              <p:cNvSpPr>
                <a:spLocks noChangeShapeType="1"/>
              </p:cNvSpPr>
              <p:nvPr/>
            </p:nvSpPr>
            <p:spPr bwMode="gray">
              <a:xfrm>
                <a:off x="2391" y="2904"/>
                <a:ext cx="7"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34" name="Line 192"/>
              <p:cNvSpPr>
                <a:spLocks noChangeShapeType="1"/>
              </p:cNvSpPr>
              <p:nvPr/>
            </p:nvSpPr>
            <p:spPr bwMode="gray">
              <a:xfrm>
                <a:off x="2327" y="2647"/>
                <a:ext cx="64" cy="25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35" name="Line 193"/>
              <p:cNvSpPr>
                <a:spLocks noChangeShapeType="1"/>
              </p:cNvSpPr>
              <p:nvPr/>
            </p:nvSpPr>
            <p:spPr bwMode="gray">
              <a:xfrm>
                <a:off x="2190" y="2496"/>
                <a:ext cx="65" cy="6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36" name="Freeform 194"/>
              <p:cNvSpPr>
                <a:spLocks/>
              </p:cNvSpPr>
              <p:nvPr/>
            </p:nvSpPr>
            <p:spPr bwMode="gray">
              <a:xfrm>
                <a:off x="1085" y="1225"/>
                <a:ext cx="136" cy="273"/>
              </a:xfrm>
              <a:custGeom>
                <a:avLst/>
                <a:gdLst>
                  <a:gd name="T0" fmla="*/ 0 w 93"/>
                  <a:gd name="T1" fmla="*/ 36187 h 166"/>
                  <a:gd name="T2" fmla="*/ 6092 w 93"/>
                  <a:gd name="T3" fmla="*/ 0 h 166"/>
                  <a:gd name="T4" fmla="*/ 3214 w 93"/>
                  <a:gd name="T5" fmla="*/ 39506 h 166"/>
                  <a:gd name="T6" fmla="*/ 0 w 93"/>
                  <a:gd name="T7" fmla="*/ 3618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37" name="Line 195"/>
              <p:cNvSpPr>
                <a:spLocks noChangeShapeType="1"/>
              </p:cNvSpPr>
              <p:nvPr/>
            </p:nvSpPr>
            <p:spPr bwMode="gray">
              <a:xfrm>
                <a:off x="1085" y="1475"/>
                <a:ext cx="72"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38" name="Freeform 196"/>
              <p:cNvSpPr>
                <a:spLocks/>
              </p:cNvSpPr>
              <p:nvPr/>
            </p:nvSpPr>
            <p:spPr bwMode="gray">
              <a:xfrm>
                <a:off x="604" y="2504"/>
                <a:ext cx="135" cy="280"/>
              </a:xfrm>
              <a:custGeom>
                <a:avLst/>
                <a:gdLst>
                  <a:gd name="T0" fmla="*/ 0 w 93"/>
                  <a:gd name="T1" fmla="*/ 41102 h 170"/>
                  <a:gd name="T2" fmla="*/ 5622 w 93"/>
                  <a:gd name="T3" fmla="*/ 0 h 170"/>
                  <a:gd name="T4" fmla="*/ 2958 w 93"/>
                  <a:gd name="T5" fmla="*/ 28810 h 170"/>
                  <a:gd name="T6" fmla="*/ 0 w 93"/>
                  <a:gd name="T7" fmla="*/ 41102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39" name="Freeform 197"/>
              <p:cNvSpPr>
                <a:spLocks/>
              </p:cNvSpPr>
              <p:nvPr/>
            </p:nvSpPr>
            <p:spPr bwMode="gray">
              <a:xfrm>
                <a:off x="675" y="2329"/>
                <a:ext cx="136" cy="371"/>
              </a:xfrm>
              <a:custGeom>
                <a:avLst/>
                <a:gdLst>
                  <a:gd name="T0" fmla="*/ 6092 w 93"/>
                  <a:gd name="T1" fmla="*/ 0 h 225"/>
                  <a:gd name="T2" fmla="*/ 0 w 93"/>
                  <a:gd name="T3" fmla="*/ 55152 h 225"/>
                  <a:gd name="T4" fmla="*/ 2855 w 93"/>
                  <a:gd name="T5" fmla="*/ 26087 h 225"/>
                  <a:gd name="T6" fmla="*/ 609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40" name="Line 198"/>
              <p:cNvSpPr>
                <a:spLocks noChangeShapeType="1"/>
              </p:cNvSpPr>
              <p:nvPr/>
            </p:nvSpPr>
            <p:spPr bwMode="gray">
              <a:xfrm flipV="1">
                <a:off x="604" y="2700"/>
                <a:ext cx="71" cy="8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41" name="Line 199"/>
              <p:cNvSpPr>
                <a:spLocks noChangeShapeType="1"/>
              </p:cNvSpPr>
              <p:nvPr/>
            </p:nvSpPr>
            <p:spPr bwMode="gray">
              <a:xfrm flipH="1">
                <a:off x="675" y="2329"/>
                <a:ext cx="136" cy="37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42" name="Freeform 200"/>
              <p:cNvSpPr>
                <a:spLocks/>
              </p:cNvSpPr>
              <p:nvPr/>
            </p:nvSpPr>
            <p:spPr bwMode="gray">
              <a:xfrm>
                <a:off x="2462" y="2927"/>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43" name="Freeform 201"/>
              <p:cNvSpPr>
                <a:spLocks/>
              </p:cNvSpPr>
              <p:nvPr/>
            </p:nvSpPr>
            <p:spPr bwMode="gray">
              <a:xfrm>
                <a:off x="2535" y="2927"/>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44" name="Line 202"/>
              <p:cNvSpPr>
                <a:spLocks noChangeShapeType="1"/>
              </p:cNvSpPr>
              <p:nvPr/>
            </p:nvSpPr>
            <p:spPr bwMode="gray">
              <a:xfrm flipH="1" flipV="1">
                <a:off x="2535" y="2927"/>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45" name="Line 203"/>
              <p:cNvSpPr>
                <a:spLocks noChangeShapeType="1"/>
              </p:cNvSpPr>
              <p:nvPr/>
            </p:nvSpPr>
            <p:spPr bwMode="gray">
              <a:xfrm flipV="1">
                <a:off x="2462" y="2927"/>
                <a:ext cx="73"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46" name="Line 204"/>
              <p:cNvSpPr>
                <a:spLocks noChangeShapeType="1"/>
              </p:cNvSpPr>
              <p:nvPr/>
            </p:nvSpPr>
            <p:spPr bwMode="gray">
              <a:xfrm flipH="1" flipV="1">
                <a:off x="1812" y="1967"/>
                <a:ext cx="99" cy="1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47" name="Freeform 205"/>
              <p:cNvSpPr>
                <a:spLocks/>
              </p:cNvSpPr>
              <p:nvPr/>
            </p:nvSpPr>
            <p:spPr bwMode="gray">
              <a:xfrm>
                <a:off x="876" y="1641"/>
                <a:ext cx="143" cy="507"/>
              </a:xfrm>
              <a:custGeom>
                <a:avLst/>
                <a:gdLst>
                  <a:gd name="T0" fmla="*/ 6266 w 98"/>
                  <a:gd name="T1" fmla="*/ 0 h 308"/>
                  <a:gd name="T2" fmla="*/ 0 w 98"/>
                  <a:gd name="T3" fmla="*/ 74060 h 308"/>
                  <a:gd name="T4" fmla="*/ 3139 w 98"/>
                  <a:gd name="T5" fmla="*/ 44244 h 308"/>
                  <a:gd name="T6" fmla="*/ 6266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48" name="Line 206"/>
              <p:cNvSpPr>
                <a:spLocks noChangeShapeType="1"/>
              </p:cNvSpPr>
              <p:nvPr/>
            </p:nvSpPr>
            <p:spPr bwMode="gray">
              <a:xfrm flipH="1">
                <a:off x="876" y="1687"/>
                <a:ext cx="124" cy="46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49" name="Freeform 207"/>
              <p:cNvSpPr>
                <a:spLocks/>
              </p:cNvSpPr>
              <p:nvPr/>
            </p:nvSpPr>
            <p:spPr bwMode="gray">
              <a:xfrm>
                <a:off x="811" y="1944"/>
                <a:ext cx="137" cy="385"/>
              </a:xfrm>
              <a:custGeom>
                <a:avLst/>
                <a:gdLst>
                  <a:gd name="T0" fmla="*/ 0 w 94"/>
                  <a:gd name="T1" fmla="*/ 55897 h 234"/>
                  <a:gd name="T2" fmla="*/ 5926 w 94"/>
                  <a:gd name="T3" fmla="*/ 0 h 234"/>
                  <a:gd name="T4" fmla="*/ 2848 w 94"/>
                  <a:gd name="T5" fmla="*/ 29693 h 234"/>
                  <a:gd name="T6" fmla="*/ 0 w 94"/>
                  <a:gd name="T7" fmla="*/ 5589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50" name="Line 208"/>
              <p:cNvSpPr>
                <a:spLocks noChangeShapeType="1"/>
              </p:cNvSpPr>
              <p:nvPr/>
            </p:nvSpPr>
            <p:spPr bwMode="gray">
              <a:xfrm flipV="1">
                <a:off x="811" y="2148"/>
                <a:ext cx="65" cy="18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51" name="Freeform 209"/>
              <p:cNvSpPr>
                <a:spLocks/>
              </p:cNvSpPr>
              <p:nvPr/>
            </p:nvSpPr>
            <p:spPr bwMode="gray">
              <a:xfrm>
                <a:off x="1845" y="2050"/>
                <a:ext cx="137" cy="174"/>
              </a:xfrm>
              <a:custGeom>
                <a:avLst/>
                <a:gdLst>
                  <a:gd name="T0" fmla="*/ 2848 w 94"/>
                  <a:gd name="T1" fmla="*/ 6591 h 106"/>
                  <a:gd name="T2" fmla="*/ 5926 w 94"/>
                  <a:gd name="T3" fmla="*/ 24731 h 106"/>
                  <a:gd name="T4" fmla="*/ 0 w 94"/>
                  <a:gd name="T5" fmla="*/ 0 h 106"/>
                  <a:gd name="T6" fmla="*/ 2848 w 94"/>
                  <a:gd name="T7" fmla="*/ 659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52" name="Freeform 210"/>
              <p:cNvSpPr>
                <a:spLocks/>
              </p:cNvSpPr>
              <p:nvPr/>
            </p:nvSpPr>
            <p:spPr bwMode="gray">
              <a:xfrm>
                <a:off x="1911" y="2096"/>
                <a:ext cx="136" cy="204"/>
              </a:xfrm>
              <a:custGeom>
                <a:avLst/>
                <a:gdLst>
                  <a:gd name="T0" fmla="*/ 6092 w 93"/>
                  <a:gd name="T1" fmla="*/ 29682 h 124"/>
                  <a:gd name="T2" fmla="*/ 0 w 93"/>
                  <a:gd name="T3" fmla="*/ 0 h 124"/>
                  <a:gd name="T4" fmla="*/ 3214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53" name="Line 211"/>
              <p:cNvSpPr>
                <a:spLocks noChangeShapeType="1"/>
              </p:cNvSpPr>
              <p:nvPr/>
            </p:nvSpPr>
            <p:spPr bwMode="gray">
              <a:xfrm flipH="1" flipV="1">
                <a:off x="1911" y="2096"/>
                <a:ext cx="136" cy="20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54" name="Freeform 212"/>
              <p:cNvSpPr>
                <a:spLocks/>
              </p:cNvSpPr>
              <p:nvPr/>
            </p:nvSpPr>
            <p:spPr bwMode="gray">
              <a:xfrm>
                <a:off x="1982" y="2224"/>
                <a:ext cx="136" cy="204"/>
              </a:xfrm>
              <a:custGeom>
                <a:avLst/>
                <a:gdLst>
                  <a:gd name="T0" fmla="*/ 2855 w 93"/>
                  <a:gd name="T1" fmla="*/ 11062 h 124"/>
                  <a:gd name="T2" fmla="*/ 6092 w 93"/>
                  <a:gd name="T3" fmla="*/ 29682 h 124"/>
                  <a:gd name="T4" fmla="*/ 0 w 93"/>
                  <a:gd name="T5" fmla="*/ 0 h 124"/>
                  <a:gd name="T6" fmla="*/ 2855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55" name="Freeform 213"/>
              <p:cNvSpPr>
                <a:spLocks/>
              </p:cNvSpPr>
              <p:nvPr/>
            </p:nvSpPr>
            <p:spPr bwMode="gray">
              <a:xfrm>
                <a:off x="2047" y="2300"/>
                <a:ext cx="143" cy="196"/>
              </a:xfrm>
              <a:custGeom>
                <a:avLst/>
                <a:gdLst>
                  <a:gd name="T0" fmla="*/ 6266 w 98"/>
                  <a:gd name="T1" fmla="*/ 28810 h 119"/>
                  <a:gd name="T2" fmla="*/ 0 w 98"/>
                  <a:gd name="T3" fmla="*/ 0 h 119"/>
                  <a:gd name="T4" fmla="*/ 3139 w 98"/>
                  <a:gd name="T5" fmla="*/ 18846 h 119"/>
                  <a:gd name="T6" fmla="*/ 6266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56" name="Line 214"/>
              <p:cNvSpPr>
                <a:spLocks noChangeShapeType="1"/>
              </p:cNvSpPr>
              <p:nvPr/>
            </p:nvSpPr>
            <p:spPr bwMode="gray">
              <a:xfrm flipV="1">
                <a:off x="2600" y="2950"/>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57" name="Line 215"/>
              <p:cNvSpPr>
                <a:spLocks noChangeShapeType="1"/>
              </p:cNvSpPr>
              <p:nvPr/>
            </p:nvSpPr>
            <p:spPr bwMode="gray">
              <a:xfrm flipH="1" flipV="1">
                <a:off x="2047" y="2300"/>
                <a:ext cx="143" cy="19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58" name="Line 216"/>
              <p:cNvSpPr>
                <a:spLocks noChangeShapeType="1"/>
              </p:cNvSpPr>
              <p:nvPr/>
            </p:nvSpPr>
            <p:spPr bwMode="gray">
              <a:xfrm>
                <a:off x="1982" y="2224"/>
                <a:ext cx="65"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59" name="Freeform 217"/>
              <p:cNvSpPr>
                <a:spLocks/>
              </p:cNvSpPr>
              <p:nvPr/>
            </p:nvSpPr>
            <p:spPr bwMode="gray">
              <a:xfrm>
                <a:off x="2118" y="2428"/>
                <a:ext cx="137" cy="173"/>
              </a:xfrm>
              <a:custGeom>
                <a:avLst/>
                <a:gdLst>
                  <a:gd name="T0" fmla="*/ 3059 w 94"/>
                  <a:gd name="T1" fmla="*/ 10069 h 105"/>
                  <a:gd name="T2" fmla="*/ 5926 w 94"/>
                  <a:gd name="T3" fmla="*/ 25512 h 105"/>
                  <a:gd name="T4" fmla="*/ 0 w 94"/>
                  <a:gd name="T5" fmla="*/ 0 h 105"/>
                  <a:gd name="T6" fmla="*/ 3059 w 94"/>
                  <a:gd name="T7" fmla="*/ 10069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60" name="Freeform 218"/>
              <p:cNvSpPr>
                <a:spLocks/>
              </p:cNvSpPr>
              <p:nvPr/>
            </p:nvSpPr>
            <p:spPr bwMode="gray">
              <a:xfrm>
                <a:off x="2190" y="2496"/>
                <a:ext cx="137" cy="151"/>
              </a:xfrm>
              <a:custGeom>
                <a:avLst/>
                <a:gdLst>
                  <a:gd name="T0" fmla="*/ 5926 w 94"/>
                  <a:gd name="T1" fmla="*/ 21431 h 92"/>
                  <a:gd name="T2" fmla="*/ 0 w 94"/>
                  <a:gd name="T3" fmla="*/ 0 h 92"/>
                  <a:gd name="T4" fmla="*/ 2848 w 94"/>
                  <a:gd name="T5" fmla="*/ 14857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61" name="Freeform 219"/>
              <p:cNvSpPr>
                <a:spLocks/>
              </p:cNvSpPr>
              <p:nvPr/>
            </p:nvSpPr>
            <p:spPr bwMode="gray">
              <a:xfrm>
                <a:off x="532" y="2693"/>
                <a:ext cx="143" cy="188"/>
              </a:xfrm>
              <a:custGeom>
                <a:avLst/>
                <a:gdLst>
                  <a:gd name="T0" fmla="*/ 3139 w 98"/>
                  <a:gd name="T1" fmla="*/ 13506 h 114"/>
                  <a:gd name="T2" fmla="*/ 6266 w 98"/>
                  <a:gd name="T3" fmla="*/ 0 h 114"/>
                  <a:gd name="T4" fmla="*/ 0 w 98"/>
                  <a:gd name="T5" fmla="*/ 27961 h 114"/>
                  <a:gd name="T6" fmla="*/ 3139 w 98"/>
                  <a:gd name="T7" fmla="*/ 13506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62" name="Freeform 220"/>
              <p:cNvSpPr>
                <a:spLocks/>
              </p:cNvSpPr>
              <p:nvPr/>
            </p:nvSpPr>
            <p:spPr bwMode="gray">
              <a:xfrm>
                <a:off x="604" y="2504"/>
                <a:ext cx="135" cy="280"/>
              </a:xfrm>
              <a:custGeom>
                <a:avLst/>
                <a:gdLst>
                  <a:gd name="T0" fmla="*/ 5622 w 93"/>
                  <a:gd name="T1" fmla="*/ 0 h 170"/>
                  <a:gd name="T2" fmla="*/ 0 w 93"/>
                  <a:gd name="T3" fmla="*/ 41102 h 170"/>
                  <a:gd name="T4" fmla="*/ 2958 w 93"/>
                  <a:gd name="T5" fmla="*/ 27705 h 170"/>
                  <a:gd name="T6" fmla="*/ 5622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63" name="Line 221"/>
              <p:cNvSpPr>
                <a:spLocks noChangeShapeType="1"/>
              </p:cNvSpPr>
              <p:nvPr/>
            </p:nvSpPr>
            <p:spPr bwMode="gray">
              <a:xfrm flipH="1" flipV="1">
                <a:off x="2190" y="2496"/>
                <a:ext cx="137" cy="15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64" name="Line 222"/>
              <p:cNvSpPr>
                <a:spLocks noChangeShapeType="1"/>
              </p:cNvSpPr>
              <p:nvPr/>
            </p:nvSpPr>
            <p:spPr bwMode="gray">
              <a:xfrm>
                <a:off x="2118" y="2428"/>
                <a:ext cx="72" cy="6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65" name="Freeform 223"/>
              <p:cNvSpPr>
                <a:spLocks/>
              </p:cNvSpPr>
              <p:nvPr/>
            </p:nvSpPr>
            <p:spPr bwMode="gray">
              <a:xfrm>
                <a:off x="1019" y="1384"/>
                <a:ext cx="138" cy="257"/>
              </a:xfrm>
              <a:custGeom>
                <a:avLst/>
                <a:gdLst>
                  <a:gd name="T0" fmla="*/ 3057 w 94"/>
                  <a:gd name="T1" fmla="*/ 13405 h 156"/>
                  <a:gd name="T2" fmla="*/ 6429 w 94"/>
                  <a:gd name="T3" fmla="*/ 0 h 156"/>
                  <a:gd name="T4" fmla="*/ 0 w 94"/>
                  <a:gd name="T5" fmla="*/ 37804 h 156"/>
                  <a:gd name="T6" fmla="*/ 3057 w 94"/>
                  <a:gd name="T7" fmla="*/ 13405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66" name="Freeform 224"/>
              <p:cNvSpPr>
                <a:spLocks/>
              </p:cNvSpPr>
              <p:nvPr/>
            </p:nvSpPr>
            <p:spPr bwMode="gray">
              <a:xfrm>
                <a:off x="1085" y="1225"/>
                <a:ext cx="136" cy="250"/>
              </a:xfrm>
              <a:custGeom>
                <a:avLst/>
                <a:gdLst>
                  <a:gd name="T0" fmla="*/ 6092 w 93"/>
                  <a:gd name="T1" fmla="*/ 0 h 152"/>
                  <a:gd name="T2" fmla="*/ 0 w 93"/>
                  <a:gd name="T3" fmla="*/ 36204 h 152"/>
                  <a:gd name="T4" fmla="*/ 3214 w 93"/>
                  <a:gd name="T5" fmla="*/ 23186 h 152"/>
                  <a:gd name="T6" fmla="*/ 6092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67" name="Line 225"/>
              <p:cNvSpPr>
                <a:spLocks noChangeShapeType="1"/>
              </p:cNvSpPr>
              <p:nvPr/>
            </p:nvSpPr>
            <p:spPr bwMode="gray">
              <a:xfrm flipV="1">
                <a:off x="532" y="2784"/>
                <a:ext cx="72" cy="9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68" name="Line 226"/>
              <p:cNvSpPr>
                <a:spLocks noChangeShapeType="1"/>
              </p:cNvSpPr>
              <p:nvPr/>
            </p:nvSpPr>
            <p:spPr bwMode="gray">
              <a:xfrm flipH="1">
                <a:off x="604" y="2504"/>
                <a:ext cx="135" cy="28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69" name="Line 227"/>
              <p:cNvSpPr>
                <a:spLocks noChangeShapeType="1"/>
              </p:cNvSpPr>
              <p:nvPr/>
            </p:nvSpPr>
            <p:spPr bwMode="gray">
              <a:xfrm flipV="1">
                <a:off x="1019" y="1475"/>
                <a:ext cx="66" cy="16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70" name="Line 228"/>
              <p:cNvSpPr>
                <a:spLocks noChangeShapeType="1"/>
              </p:cNvSpPr>
              <p:nvPr/>
            </p:nvSpPr>
            <p:spPr bwMode="gray">
              <a:xfrm flipH="1">
                <a:off x="1085" y="1225"/>
                <a:ext cx="136" cy="2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71" name="Freeform 229"/>
              <p:cNvSpPr>
                <a:spLocks/>
              </p:cNvSpPr>
              <p:nvPr/>
            </p:nvSpPr>
            <p:spPr bwMode="gray">
              <a:xfrm>
                <a:off x="739" y="2247"/>
                <a:ext cx="137" cy="257"/>
              </a:xfrm>
              <a:custGeom>
                <a:avLst/>
                <a:gdLst>
                  <a:gd name="T0" fmla="*/ 0 w 94"/>
                  <a:gd name="T1" fmla="*/ 37804 h 156"/>
                  <a:gd name="T2" fmla="*/ 5926 w 94"/>
                  <a:gd name="T3" fmla="*/ 0 h 156"/>
                  <a:gd name="T4" fmla="*/ 3059 w 94"/>
                  <a:gd name="T5" fmla="*/ 12051 h 156"/>
                  <a:gd name="T6" fmla="*/ 0 w 94"/>
                  <a:gd name="T7" fmla="*/ 37804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72" name="Freeform 230"/>
              <p:cNvSpPr>
                <a:spLocks/>
              </p:cNvSpPr>
              <p:nvPr/>
            </p:nvSpPr>
            <p:spPr bwMode="gray">
              <a:xfrm>
                <a:off x="811" y="1944"/>
                <a:ext cx="137" cy="385"/>
              </a:xfrm>
              <a:custGeom>
                <a:avLst/>
                <a:gdLst>
                  <a:gd name="T0" fmla="*/ 5926 w 94"/>
                  <a:gd name="T1" fmla="*/ 0 h 234"/>
                  <a:gd name="T2" fmla="*/ 0 w 94"/>
                  <a:gd name="T3" fmla="*/ 55897 h 234"/>
                  <a:gd name="T4" fmla="*/ 2848 w 94"/>
                  <a:gd name="T5" fmla="*/ 44106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73" name="Line 231"/>
              <p:cNvSpPr>
                <a:spLocks noChangeShapeType="1"/>
              </p:cNvSpPr>
              <p:nvPr/>
            </p:nvSpPr>
            <p:spPr bwMode="gray">
              <a:xfrm flipH="1">
                <a:off x="1000" y="1641"/>
                <a:ext cx="19"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74" name="Freeform 232"/>
              <p:cNvSpPr>
                <a:spLocks/>
              </p:cNvSpPr>
              <p:nvPr/>
            </p:nvSpPr>
            <p:spPr bwMode="gray">
              <a:xfrm>
                <a:off x="2255" y="2601"/>
                <a:ext cx="136" cy="92"/>
              </a:xfrm>
              <a:custGeom>
                <a:avLst/>
                <a:gdLst>
                  <a:gd name="T0" fmla="*/ 3214 w 93"/>
                  <a:gd name="T1" fmla="*/ 6629 h 56"/>
                  <a:gd name="T2" fmla="*/ 6092 w 93"/>
                  <a:gd name="T3" fmla="*/ 13154 h 56"/>
                  <a:gd name="T4" fmla="*/ 0 w 93"/>
                  <a:gd name="T5" fmla="*/ 0 h 56"/>
                  <a:gd name="T6" fmla="*/ 3214 w 93"/>
                  <a:gd name="T7" fmla="*/ 6629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75" name="Freeform 233"/>
              <p:cNvSpPr>
                <a:spLocks/>
              </p:cNvSpPr>
              <p:nvPr/>
            </p:nvSpPr>
            <p:spPr bwMode="gray">
              <a:xfrm>
                <a:off x="2327" y="2647"/>
                <a:ext cx="135" cy="318"/>
              </a:xfrm>
              <a:custGeom>
                <a:avLst/>
                <a:gdLst>
                  <a:gd name="T0" fmla="*/ 5622 w 93"/>
                  <a:gd name="T1" fmla="*/ 46875 h 193"/>
                  <a:gd name="T2" fmla="*/ 0 w 93"/>
                  <a:gd name="T3" fmla="*/ 0 h 193"/>
                  <a:gd name="T4" fmla="*/ 2668 w 93"/>
                  <a:gd name="T5" fmla="*/ 6790 h 193"/>
                  <a:gd name="T6" fmla="*/ 5622 w 93"/>
                  <a:gd name="T7" fmla="*/ 46875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76" name="Freeform 234"/>
              <p:cNvSpPr>
                <a:spLocks/>
              </p:cNvSpPr>
              <p:nvPr/>
            </p:nvSpPr>
            <p:spPr bwMode="gray">
              <a:xfrm>
                <a:off x="2462" y="2965"/>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77" name="Line 235"/>
              <p:cNvSpPr>
                <a:spLocks noChangeShapeType="1"/>
              </p:cNvSpPr>
              <p:nvPr/>
            </p:nvSpPr>
            <p:spPr bwMode="gray">
              <a:xfrm>
                <a:off x="2462" y="2965"/>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78" name="Freeform 236"/>
              <p:cNvSpPr>
                <a:spLocks/>
              </p:cNvSpPr>
              <p:nvPr/>
            </p:nvSpPr>
            <p:spPr bwMode="gray">
              <a:xfrm>
                <a:off x="2391" y="2693"/>
                <a:ext cx="144" cy="333"/>
              </a:xfrm>
              <a:custGeom>
                <a:avLst/>
                <a:gdLst>
                  <a:gd name="T0" fmla="*/ 3004 w 99"/>
                  <a:gd name="T1" fmla="*/ 40301 h 202"/>
                  <a:gd name="T2" fmla="*/ 6087 w 99"/>
                  <a:gd name="T3" fmla="*/ 49371 h 202"/>
                  <a:gd name="T4" fmla="*/ 0 w 99"/>
                  <a:gd name="T5" fmla="*/ 0 h 202"/>
                  <a:gd name="T6" fmla="*/ 3004 w 99"/>
                  <a:gd name="T7" fmla="*/ 40301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79" name="Line 237"/>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80" name="Line 238"/>
              <p:cNvSpPr>
                <a:spLocks noChangeShapeType="1"/>
              </p:cNvSpPr>
              <p:nvPr/>
            </p:nvSpPr>
            <p:spPr bwMode="gray">
              <a:xfrm flipV="1">
                <a:off x="739" y="2329"/>
                <a:ext cx="72" cy="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81" name="Line 239"/>
              <p:cNvSpPr>
                <a:spLocks noChangeShapeType="1"/>
              </p:cNvSpPr>
              <p:nvPr/>
            </p:nvSpPr>
            <p:spPr bwMode="gray">
              <a:xfrm flipH="1">
                <a:off x="811" y="1944"/>
                <a:ext cx="137" cy="38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82" name="Line 240"/>
              <p:cNvSpPr>
                <a:spLocks noChangeShapeType="1"/>
              </p:cNvSpPr>
              <p:nvPr/>
            </p:nvSpPr>
            <p:spPr bwMode="gray">
              <a:xfrm flipH="1" flipV="1">
                <a:off x="2327" y="2647"/>
                <a:ext cx="135" cy="31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83" name="Line 241"/>
              <p:cNvSpPr>
                <a:spLocks noChangeShapeType="1"/>
              </p:cNvSpPr>
              <p:nvPr/>
            </p:nvSpPr>
            <p:spPr bwMode="gray">
              <a:xfrm>
                <a:off x="2261" y="2601"/>
                <a:ext cx="66"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84" name="Line 242"/>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85" name="Line 243"/>
              <p:cNvSpPr>
                <a:spLocks noChangeShapeType="1"/>
              </p:cNvSpPr>
              <p:nvPr/>
            </p:nvSpPr>
            <p:spPr bwMode="gray">
              <a:xfrm>
                <a:off x="2398" y="2700"/>
                <a:ext cx="64" cy="26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86" name="Freeform 244"/>
              <p:cNvSpPr>
                <a:spLocks/>
              </p:cNvSpPr>
              <p:nvPr/>
            </p:nvSpPr>
            <p:spPr bwMode="gray">
              <a:xfrm>
                <a:off x="1774" y="2020"/>
                <a:ext cx="137" cy="158"/>
              </a:xfrm>
              <a:custGeom>
                <a:avLst/>
                <a:gdLst>
                  <a:gd name="T0" fmla="*/ 3059 w 94"/>
                  <a:gd name="T1" fmla="*/ 4350 h 96"/>
                  <a:gd name="T2" fmla="*/ 5926 w 94"/>
                  <a:gd name="T3" fmla="*/ 23040 h 96"/>
                  <a:gd name="T4" fmla="*/ 0 w 94"/>
                  <a:gd name="T5" fmla="*/ 0 h 96"/>
                  <a:gd name="T6" fmla="*/ 3059 w 94"/>
                  <a:gd name="T7" fmla="*/ 4350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87" name="Freeform 245"/>
              <p:cNvSpPr>
                <a:spLocks/>
              </p:cNvSpPr>
              <p:nvPr/>
            </p:nvSpPr>
            <p:spPr bwMode="gray">
              <a:xfrm>
                <a:off x="1845" y="2050"/>
                <a:ext cx="137" cy="174"/>
              </a:xfrm>
              <a:custGeom>
                <a:avLst/>
                <a:gdLst>
                  <a:gd name="T0" fmla="*/ 5926 w 94"/>
                  <a:gd name="T1" fmla="*/ 24731 h 106"/>
                  <a:gd name="T2" fmla="*/ 0 w 94"/>
                  <a:gd name="T3" fmla="*/ 0 h 106"/>
                  <a:gd name="T4" fmla="*/ 2848 w 94"/>
                  <a:gd name="T5" fmla="*/ 18175 h 106"/>
                  <a:gd name="T6" fmla="*/ 5926 w 94"/>
                  <a:gd name="T7" fmla="*/ 2473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88" name="Freeform 246"/>
              <p:cNvSpPr>
                <a:spLocks/>
              </p:cNvSpPr>
              <p:nvPr/>
            </p:nvSpPr>
            <p:spPr bwMode="gray">
              <a:xfrm>
                <a:off x="2535" y="2988"/>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89" name="Line 247"/>
              <p:cNvSpPr>
                <a:spLocks noChangeShapeType="1"/>
              </p:cNvSpPr>
              <p:nvPr/>
            </p:nvSpPr>
            <p:spPr bwMode="gray">
              <a:xfrm flipH="1" flipV="1">
                <a:off x="1845" y="2050"/>
                <a:ext cx="137" cy="17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90" name="Line 248"/>
              <p:cNvSpPr>
                <a:spLocks noChangeShapeType="1"/>
              </p:cNvSpPr>
              <p:nvPr/>
            </p:nvSpPr>
            <p:spPr bwMode="gray">
              <a:xfrm flipV="1">
                <a:off x="2535" y="2988"/>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91" name="Freeform 249"/>
              <p:cNvSpPr>
                <a:spLocks/>
              </p:cNvSpPr>
              <p:nvPr/>
            </p:nvSpPr>
            <p:spPr bwMode="gray">
              <a:xfrm>
                <a:off x="948" y="1641"/>
                <a:ext cx="137" cy="303"/>
              </a:xfrm>
              <a:custGeom>
                <a:avLst/>
                <a:gdLst>
                  <a:gd name="T0" fmla="*/ 0 w 94"/>
                  <a:gd name="T1" fmla="*/ 44467 h 184"/>
                  <a:gd name="T2" fmla="*/ 5926 w 94"/>
                  <a:gd name="T3" fmla="*/ 12281 h 184"/>
                  <a:gd name="T4" fmla="*/ 3059 w 94"/>
                  <a:gd name="T5" fmla="*/ 0 h 184"/>
                  <a:gd name="T6" fmla="*/ 0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92" name="Freeform 250"/>
              <p:cNvSpPr>
                <a:spLocks/>
              </p:cNvSpPr>
              <p:nvPr/>
            </p:nvSpPr>
            <p:spPr bwMode="gray">
              <a:xfrm>
                <a:off x="1019" y="1384"/>
                <a:ext cx="138" cy="341"/>
              </a:xfrm>
              <a:custGeom>
                <a:avLst/>
                <a:gdLst>
                  <a:gd name="T0" fmla="*/ 3057 w 94"/>
                  <a:gd name="T1" fmla="*/ 50204 h 207"/>
                  <a:gd name="T2" fmla="*/ 0 w 94"/>
                  <a:gd name="T3" fmla="*/ 37788 h 207"/>
                  <a:gd name="T4" fmla="*/ 6429 w 94"/>
                  <a:gd name="T5" fmla="*/ 0 h 207"/>
                  <a:gd name="T6" fmla="*/ 3057 w 94"/>
                  <a:gd name="T7" fmla="*/ 50204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93" name="Line 251"/>
              <p:cNvSpPr>
                <a:spLocks noChangeShapeType="1"/>
              </p:cNvSpPr>
              <p:nvPr/>
            </p:nvSpPr>
            <p:spPr bwMode="gray">
              <a:xfrm flipV="1">
                <a:off x="980" y="1477"/>
                <a:ext cx="127" cy="403"/>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94" name="Line 252"/>
              <p:cNvSpPr>
                <a:spLocks noChangeShapeType="1"/>
              </p:cNvSpPr>
              <p:nvPr/>
            </p:nvSpPr>
            <p:spPr bwMode="gray">
              <a:xfrm flipH="1">
                <a:off x="1019" y="1384"/>
                <a:ext cx="138" cy="25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695" name="Freeform 253"/>
              <p:cNvSpPr>
                <a:spLocks/>
              </p:cNvSpPr>
              <p:nvPr/>
            </p:nvSpPr>
            <p:spPr bwMode="gray">
              <a:xfrm>
                <a:off x="466" y="2881"/>
                <a:ext cx="138" cy="168"/>
              </a:xfrm>
              <a:custGeom>
                <a:avLst/>
                <a:gdLst>
                  <a:gd name="T0" fmla="*/ 3057 w 94"/>
                  <a:gd name="T1" fmla="*/ 0 h 102"/>
                  <a:gd name="T2" fmla="*/ 6429 w 94"/>
                  <a:gd name="T3" fmla="*/ 24693 h 102"/>
                  <a:gd name="T4" fmla="*/ 0 w 94"/>
                  <a:gd name="T5" fmla="*/ 21339 h 102"/>
                  <a:gd name="T6" fmla="*/ 305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96" name="Freeform 254"/>
              <p:cNvSpPr>
                <a:spLocks/>
              </p:cNvSpPr>
              <p:nvPr/>
            </p:nvSpPr>
            <p:spPr bwMode="gray">
              <a:xfrm>
                <a:off x="532" y="2693"/>
                <a:ext cx="143" cy="356"/>
              </a:xfrm>
              <a:custGeom>
                <a:avLst/>
                <a:gdLst>
                  <a:gd name="T0" fmla="*/ 6266 w 98"/>
                  <a:gd name="T1" fmla="*/ 0 h 216"/>
                  <a:gd name="T2" fmla="*/ 0 w 98"/>
                  <a:gd name="T3" fmla="*/ 27824 h 216"/>
                  <a:gd name="T4" fmla="*/ 3139 w 98"/>
                  <a:gd name="T5" fmla="*/ 52655 h 216"/>
                  <a:gd name="T6" fmla="*/ 6266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97" name="Freeform 255"/>
              <p:cNvSpPr>
                <a:spLocks/>
              </p:cNvSpPr>
              <p:nvPr/>
            </p:nvSpPr>
            <p:spPr bwMode="gray">
              <a:xfrm>
                <a:off x="1911" y="2178"/>
                <a:ext cx="136" cy="175"/>
              </a:xfrm>
              <a:custGeom>
                <a:avLst/>
                <a:gdLst>
                  <a:gd name="T0" fmla="*/ 3214 w 93"/>
                  <a:gd name="T1" fmla="*/ 6879 h 106"/>
                  <a:gd name="T2" fmla="*/ 6092 w 93"/>
                  <a:gd name="T3" fmla="*/ 26304 h 106"/>
                  <a:gd name="T4" fmla="*/ 0 w 93"/>
                  <a:gd name="T5" fmla="*/ 0 h 106"/>
                  <a:gd name="T6" fmla="*/ 3214 w 93"/>
                  <a:gd name="T7" fmla="*/ 6879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98" name="Freeform 256"/>
              <p:cNvSpPr>
                <a:spLocks/>
              </p:cNvSpPr>
              <p:nvPr/>
            </p:nvSpPr>
            <p:spPr bwMode="gray">
              <a:xfrm>
                <a:off x="1982" y="2224"/>
                <a:ext cx="136" cy="204"/>
              </a:xfrm>
              <a:custGeom>
                <a:avLst/>
                <a:gdLst>
                  <a:gd name="T0" fmla="*/ 6092 w 93"/>
                  <a:gd name="T1" fmla="*/ 29682 h 124"/>
                  <a:gd name="T2" fmla="*/ 0 w 93"/>
                  <a:gd name="T3" fmla="*/ 0 h 124"/>
                  <a:gd name="T4" fmla="*/ 2855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699" name="Freeform 257"/>
              <p:cNvSpPr>
                <a:spLocks/>
              </p:cNvSpPr>
              <p:nvPr/>
            </p:nvSpPr>
            <p:spPr bwMode="gray">
              <a:xfrm>
                <a:off x="1157" y="1225"/>
                <a:ext cx="135" cy="280"/>
              </a:xfrm>
              <a:custGeom>
                <a:avLst/>
                <a:gdLst>
                  <a:gd name="T0" fmla="*/ 0 w 93"/>
                  <a:gd name="T1" fmla="*/ 23541 h 170"/>
                  <a:gd name="T2" fmla="*/ 5622 w 93"/>
                  <a:gd name="T3" fmla="*/ 41102 h 170"/>
                  <a:gd name="T4" fmla="*/ 2668 w 93"/>
                  <a:gd name="T5" fmla="*/ 0 h 170"/>
                  <a:gd name="T6" fmla="*/ 0 w 93"/>
                  <a:gd name="T7" fmla="*/ 23541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00" name="Line 258"/>
              <p:cNvSpPr>
                <a:spLocks noChangeShapeType="1"/>
              </p:cNvSpPr>
              <p:nvPr/>
            </p:nvSpPr>
            <p:spPr bwMode="gray">
              <a:xfrm flipV="1">
                <a:off x="466" y="2881"/>
                <a:ext cx="66" cy="14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01" name="Line 259"/>
              <p:cNvSpPr>
                <a:spLocks noChangeShapeType="1"/>
              </p:cNvSpPr>
              <p:nvPr/>
            </p:nvSpPr>
            <p:spPr bwMode="gray">
              <a:xfrm flipH="1">
                <a:off x="532" y="2693"/>
                <a:ext cx="143" cy="1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02" name="Freeform 260"/>
              <p:cNvSpPr>
                <a:spLocks/>
              </p:cNvSpPr>
              <p:nvPr/>
            </p:nvSpPr>
            <p:spPr bwMode="gray">
              <a:xfrm>
                <a:off x="675" y="2504"/>
                <a:ext cx="136" cy="189"/>
              </a:xfrm>
              <a:custGeom>
                <a:avLst/>
                <a:gdLst>
                  <a:gd name="T0" fmla="*/ 2855 w 93"/>
                  <a:gd name="T1" fmla="*/ 0 h 115"/>
                  <a:gd name="T2" fmla="*/ 6092 w 93"/>
                  <a:gd name="T3" fmla="*/ 0 h 115"/>
                  <a:gd name="T4" fmla="*/ 0 w 93"/>
                  <a:gd name="T5" fmla="*/ 27221 h 115"/>
                  <a:gd name="T6" fmla="*/ 2855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03" name="Freeform 261"/>
              <p:cNvSpPr>
                <a:spLocks/>
              </p:cNvSpPr>
              <p:nvPr/>
            </p:nvSpPr>
            <p:spPr bwMode="gray">
              <a:xfrm>
                <a:off x="739" y="2247"/>
                <a:ext cx="137" cy="257"/>
              </a:xfrm>
              <a:custGeom>
                <a:avLst/>
                <a:gdLst>
                  <a:gd name="T0" fmla="*/ 5926 w 94"/>
                  <a:gd name="T1" fmla="*/ 0 h 156"/>
                  <a:gd name="T2" fmla="*/ 0 w 94"/>
                  <a:gd name="T3" fmla="*/ 37804 h 156"/>
                  <a:gd name="T4" fmla="*/ 3059 w 94"/>
                  <a:gd name="T5" fmla="*/ 37804 h 156"/>
                  <a:gd name="T6" fmla="*/ 5926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04" name="Line 262"/>
              <p:cNvSpPr>
                <a:spLocks noChangeShapeType="1"/>
              </p:cNvSpPr>
              <p:nvPr/>
            </p:nvSpPr>
            <p:spPr bwMode="gray">
              <a:xfrm flipH="1" flipV="1">
                <a:off x="1982" y="2224"/>
                <a:ext cx="136" cy="20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05" name="Line 263"/>
              <p:cNvSpPr>
                <a:spLocks noChangeShapeType="1"/>
              </p:cNvSpPr>
              <p:nvPr/>
            </p:nvSpPr>
            <p:spPr bwMode="gray">
              <a:xfrm>
                <a:off x="1911" y="2178"/>
                <a:ext cx="71"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06" name="Line 264"/>
              <p:cNvSpPr>
                <a:spLocks noChangeShapeType="1"/>
              </p:cNvSpPr>
              <p:nvPr/>
            </p:nvSpPr>
            <p:spPr bwMode="gray">
              <a:xfrm flipH="1" flipV="1">
                <a:off x="1221" y="1225"/>
                <a:ext cx="19" cy="22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07" name="Line 265"/>
              <p:cNvSpPr>
                <a:spLocks noChangeShapeType="1"/>
              </p:cNvSpPr>
              <p:nvPr/>
            </p:nvSpPr>
            <p:spPr bwMode="gray">
              <a:xfrm flipV="1">
                <a:off x="675" y="2504"/>
                <a:ext cx="64" cy="18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08" name="Line 266"/>
              <p:cNvSpPr>
                <a:spLocks noChangeShapeType="1"/>
              </p:cNvSpPr>
              <p:nvPr/>
            </p:nvSpPr>
            <p:spPr bwMode="gray">
              <a:xfrm flipH="1">
                <a:off x="739" y="2247"/>
                <a:ext cx="137" cy="25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09" name="Freeform 267"/>
              <p:cNvSpPr>
                <a:spLocks/>
              </p:cNvSpPr>
              <p:nvPr/>
            </p:nvSpPr>
            <p:spPr bwMode="gray">
              <a:xfrm>
                <a:off x="2047" y="2353"/>
                <a:ext cx="143" cy="204"/>
              </a:xfrm>
              <a:custGeom>
                <a:avLst/>
                <a:gdLst>
                  <a:gd name="T0" fmla="*/ 3139 w 98"/>
                  <a:gd name="T1" fmla="*/ 11062 h 124"/>
                  <a:gd name="T2" fmla="*/ 6266 w 98"/>
                  <a:gd name="T3" fmla="*/ 29682 h 124"/>
                  <a:gd name="T4" fmla="*/ 0 w 98"/>
                  <a:gd name="T5" fmla="*/ 0 h 124"/>
                  <a:gd name="T6" fmla="*/ 3139 w 98"/>
                  <a:gd name="T7" fmla="*/ 1106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10" name="Freeform 268"/>
              <p:cNvSpPr>
                <a:spLocks/>
              </p:cNvSpPr>
              <p:nvPr/>
            </p:nvSpPr>
            <p:spPr bwMode="gray">
              <a:xfrm>
                <a:off x="2118" y="2428"/>
                <a:ext cx="137" cy="173"/>
              </a:xfrm>
              <a:custGeom>
                <a:avLst/>
                <a:gdLst>
                  <a:gd name="T0" fmla="*/ 5926 w 94"/>
                  <a:gd name="T1" fmla="*/ 25512 h 105"/>
                  <a:gd name="T2" fmla="*/ 0 w 94"/>
                  <a:gd name="T3" fmla="*/ 0 h 105"/>
                  <a:gd name="T4" fmla="*/ 3059 w 94"/>
                  <a:gd name="T5" fmla="*/ 19048 h 105"/>
                  <a:gd name="T6" fmla="*/ 5926 w 94"/>
                  <a:gd name="T7" fmla="*/ 25512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11" name="Line 269"/>
              <p:cNvSpPr>
                <a:spLocks noChangeShapeType="1"/>
              </p:cNvSpPr>
              <p:nvPr/>
            </p:nvSpPr>
            <p:spPr bwMode="gray">
              <a:xfrm flipH="1" flipV="1">
                <a:off x="2118" y="2428"/>
                <a:ext cx="137" cy="17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12" name="Line 270"/>
              <p:cNvSpPr>
                <a:spLocks noChangeShapeType="1"/>
              </p:cNvSpPr>
              <p:nvPr/>
            </p:nvSpPr>
            <p:spPr bwMode="gray">
              <a:xfrm>
                <a:off x="2047" y="2353"/>
                <a:ext cx="71" cy="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13" name="Freeform 271"/>
              <p:cNvSpPr>
                <a:spLocks/>
              </p:cNvSpPr>
              <p:nvPr/>
            </p:nvSpPr>
            <p:spPr bwMode="gray">
              <a:xfrm>
                <a:off x="2190" y="2557"/>
                <a:ext cx="137" cy="151"/>
              </a:xfrm>
              <a:custGeom>
                <a:avLst/>
                <a:gdLst>
                  <a:gd name="T0" fmla="*/ 2848 w 94"/>
                  <a:gd name="T1" fmla="*/ 6221 h 92"/>
                  <a:gd name="T2" fmla="*/ 5926 w 94"/>
                  <a:gd name="T3" fmla="*/ 21431 h 92"/>
                  <a:gd name="T4" fmla="*/ 0 w 94"/>
                  <a:gd name="T5" fmla="*/ 0 h 92"/>
                  <a:gd name="T6" fmla="*/ 2848 w 94"/>
                  <a:gd name="T7" fmla="*/ 622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14" name="Freeform 272"/>
              <p:cNvSpPr>
                <a:spLocks/>
              </p:cNvSpPr>
              <p:nvPr/>
            </p:nvSpPr>
            <p:spPr bwMode="gray">
              <a:xfrm>
                <a:off x="2255" y="2601"/>
                <a:ext cx="136" cy="107"/>
              </a:xfrm>
              <a:custGeom>
                <a:avLst/>
                <a:gdLst>
                  <a:gd name="T0" fmla="*/ 6092 w 93"/>
                  <a:gd name="T1" fmla="*/ 13433 h 65"/>
                  <a:gd name="T2" fmla="*/ 0 w 93"/>
                  <a:gd name="T3" fmla="*/ 0 h 65"/>
                  <a:gd name="T4" fmla="*/ 3214 w 93"/>
                  <a:gd name="T5" fmla="*/ 15617 h 65"/>
                  <a:gd name="T6" fmla="*/ 6092 w 93"/>
                  <a:gd name="T7" fmla="*/ 13433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15" name="Line 273"/>
              <p:cNvSpPr>
                <a:spLocks noChangeShapeType="1"/>
              </p:cNvSpPr>
              <p:nvPr/>
            </p:nvSpPr>
            <p:spPr bwMode="gray">
              <a:xfrm>
                <a:off x="2255" y="2601"/>
                <a:ext cx="6"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16" name="Freeform 274"/>
              <p:cNvSpPr>
                <a:spLocks/>
              </p:cNvSpPr>
              <p:nvPr/>
            </p:nvSpPr>
            <p:spPr bwMode="gray">
              <a:xfrm>
                <a:off x="876" y="1944"/>
                <a:ext cx="143" cy="303"/>
              </a:xfrm>
              <a:custGeom>
                <a:avLst/>
                <a:gdLst>
                  <a:gd name="T0" fmla="*/ 0 w 98"/>
                  <a:gd name="T1" fmla="*/ 44467 h 184"/>
                  <a:gd name="T2" fmla="*/ 6266 w 98"/>
                  <a:gd name="T3" fmla="*/ 20126 h 184"/>
                  <a:gd name="T4" fmla="*/ 3139 w 98"/>
                  <a:gd name="T5" fmla="*/ 0 h 184"/>
                  <a:gd name="T6" fmla="*/ 0 w 98"/>
                  <a:gd name="T7" fmla="*/ 4446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17" name="Freeform 275"/>
              <p:cNvSpPr>
                <a:spLocks/>
              </p:cNvSpPr>
              <p:nvPr/>
            </p:nvSpPr>
            <p:spPr bwMode="gray">
              <a:xfrm>
                <a:off x="948" y="1725"/>
                <a:ext cx="137" cy="356"/>
              </a:xfrm>
              <a:custGeom>
                <a:avLst/>
                <a:gdLst>
                  <a:gd name="T0" fmla="*/ 5926 w 94"/>
                  <a:gd name="T1" fmla="*/ 0 h 216"/>
                  <a:gd name="T2" fmla="*/ 0 w 94"/>
                  <a:gd name="T3" fmla="*/ 32409 h 216"/>
                  <a:gd name="T4" fmla="*/ 3059 w 94"/>
                  <a:gd name="T5" fmla="*/ 52655 h 216"/>
                  <a:gd name="T6" fmla="*/ 5926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18" name="Line 276"/>
              <p:cNvSpPr>
                <a:spLocks noChangeShapeType="1"/>
              </p:cNvSpPr>
              <p:nvPr/>
            </p:nvSpPr>
            <p:spPr bwMode="gray">
              <a:xfrm flipH="1" flipV="1">
                <a:off x="2255" y="2601"/>
                <a:ext cx="136" cy="9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19" name="Line 277"/>
              <p:cNvSpPr>
                <a:spLocks noChangeShapeType="1"/>
              </p:cNvSpPr>
              <p:nvPr/>
            </p:nvSpPr>
            <p:spPr bwMode="gray">
              <a:xfrm>
                <a:off x="2190" y="2557"/>
                <a:ext cx="65" cy="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20" name="Line 278"/>
              <p:cNvSpPr>
                <a:spLocks noChangeShapeType="1"/>
              </p:cNvSpPr>
              <p:nvPr/>
            </p:nvSpPr>
            <p:spPr bwMode="gray">
              <a:xfrm flipV="1">
                <a:off x="876" y="1872"/>
                <a:ext cx="112" cy="37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21" name="Line 279"/>
              <p:cNvSpPr>
                <a:spLocks noChangeShapeType="1"/>
              </p:cNvSpPr>
              <p:nvPr/>
            </p:nvSpPr>
            <p:spPr bwMode="gray">
              <a:xfrm flipH="1">
                <a:off x="948" y="1725"/>
                <a:ext cx="137" cy="21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22" name="Freeform 280"/>
              <p:cNvSpPr>
                <a:spLocks/>
              </p:cNvSpPr>
              <p:nvPr/>
            </p:nvSpPr>
            <p:spPr bwMode="gray">
              <a:xfrm>
                <a:off x="2391" y="2693"/>
                <a:ext cx="144" cy="371"/>
              </a:xfrm>
              <a:custGeom>
                <a:avLst/>
                <a:gdLst>
                  <a:gd name="T0" fmla="*/ 6087 w 99"/>
                  <a:gd name="T1" fmla="*/ 49439 h 225"/>
                  <a:gd name="T2" fmla="*/ 0 w 99"/>
                  <a:gd name="T3" fmla="*/ 0 h 225"/>
                  <a:gd name="T4" fmla="*/ 3004 w 99"/>
                  <a:gd name="T5" fmla="*/ 55152 h 225"/>
                  <a:gd name="T6" fmla="*/ 6087 w 99"/>
                  <a:gd name="T7" fmla="*/ 49439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23" name="Line 281"/>
              <p:cNvSpPr>
                <a:spLocks noChangeShapeType="1"/>
              </p:cNvSpPr>
              <p:nvPr/>
            </p:nvSpPr>
            <p:spPr bwMode="gray">
              <a:xfrm>
                <a:off x="2391" y="2693"/>
                <a:ext cx="7" cy="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24" name="Freeform 282"/>
              <p:cNvSpPr>
                <a:spLocks/>
              </p:cNvSpPr>
              <p:nvPr/>
            </p:nvSpPr>
            <p:spPr bwMode="gray">
              <a:xfrm>
                <a:off x="2462" y="3026"/>
                <a:ext cx="138" cy="59"/>
              </a:xfrm>
              <a:custGeom>
                <a:avLst/>
                <a:gdLst>
                  <a:gd name="T0" fmla="*/ 3381 w 94"/>
                  <a:gd name="T1" fmla="*/ 0 h 36"/>
                  <a:gd name="T2" fmla="*/ 6429 w 94"/>
                  <a:gd name="T3" fmla="*/ 8289 h 36"/>
                  <a:gd name="T4" fmla="*/ 0 w 94"/>
                  <a:gd name="T5" fmla="*/ 5307 h 36"/>
                  <a:gd name="T6" fmla="*/ 3381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25" name="Freeform 283"/>
              <p:cNvSpPr>
                <a:spLocks/>
              </p:cNvSpPr>
              <p:nvPr/>
            </p:nvSpPr>
            <p:spPr bwMode="gray">
              <a:xfrm>
                <a:off x="2535" y="3026"/>
                <a:ext cx="136" cy="59"/>
              </a:xfrm>
              <a:custGeom>
                <a:avLst/>
                <a:gdLst>
                  <a:gd name="T0" fmla="*/ 6092 w 93"/>
                  <a:gd name="T1" fmla="*/ 3238 h 36"/>
                  <a:gd name="T2" fmla="*/ 0 w 93"/>
                  <a:gd name="T3" fmla="*/ 0 h 36"/>
                  <a:gd name="T4" fmla="*/ 2855 w 93"/>
                  <a:gd name="T5" fmla="*/ 8289 h 36"/>
                  <a:gd name="T6" fmla="*/ 6092 w 93"/>
                  <a:gd name="T7" fmla="*/ 3238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26" name="Freeform 284"/>
              <p:cNvSpPr>
                <a:spLocks/>
              </p:cNvSpPr>
              <p:nvPr/>
            </p:nvSpPr>
            <p:spPr bwMode="gray">
              <a:xfrm>
                <a:off x="395" y="3026"/>
                <a:ext cx="137" cy="59"/>
              </a:xfrm>
              <a:custGeom>
                <a:avLst/>
                <a:gdLst>
                  <a:gd name="T0" fmla="*/ 3059 w 94"/>
                  <a:gd name="T1" fmla="*/ 0 h 36"/>
                  <a:gd name="T2" fmla="*/ 5926 w 94"/>
                  <a:gd name="T3" fmla="*/ 8289 h 36"/>
                  <a:gd name="T4" fmla="*/ 0 w 94"/>
                  <a:gd name="T5" fmla="*/ 5307 h 36"/>
                  <a:gd name="T6" fmla="*/ 3059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27" name="Freeform 285"/>
              <p:cNvSpPr>
                <a:spLocks/>
              </p:cNvSpPr>
              <p:nvPr/>
            </p:nvSpPr>
            <p:spPr bwMode="gray">
              <a:xfrm>
                <a:off x="466" y="3026"/>
                <a:ext cx="138" cy="59"/>
              </a:xfrm>
              <a:custGeom>
                <a:avLst/>
                <a:gdLst>
                  <a:gd name="T0" fmla="*/ 6429 w 94"/>
                  <a:gd name="T1" fmla="*/ 3238 h 36"/>
                  <a:gd name="T2" fmla="*/ 0 w 94"/>
                  <a:gd name="T3" fmla="*/ 0 h 36"/>
                  <a:gd name="T4" fmla="*/ 3057 w 94"/>
                  <a:gd name="T5" fmla="*/ 8289 h 36"/>
                  <a:gd name="T6" fmla="*/ 6429 w 94"/>
                  <a:gd name="T7" fmla="*/ 3238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28" name="Freeform 286"/>
              <p:cNvSpPr>
                <a:spLocks/>
              </p:cNvSpPr>
              <p:nvPr/>
            </p:nvSpPr>
            <p:spPr bwMode="gray">
              <a:xfrm>
                <a:off x="604" y="2693"/>
                <a:ext cx="135" cy="356"/>
              </a:xfrm>
              <a:custGeom>
                <a:avLst/>
                <a:gdLst>
                  <a:gd name="T0" fmla="*/ 2958 w 93"/>
                  <a:gd name="T1" fmla="*/ 0 h 216"/>
                  <a:gd name="T2" fmla="*/ 5622 w 93"/>
                  <a:gd name="T3" fmla="*/ 14375 h 216"/>
                  <a:gd name="T4" fmla="*/ 0 w 93"/>
                  <a:gd name="T5" fmla="*/ 52655 h 216"/>
                  <a:gd name="T6" fmla="*/ 2958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29" name="Freeform 287"/>
              <p:cNvSpPr>
                <a:spLocks/>
              </p:cNvSpPr>
              <p:nvPr/>
            </p:nvSpPr>
            <p:spPr bwMode="gray">
              <a:xfrm>
                <a:off x="675" y="2504"/>
                <a:ext cx="136" cy="286"/>
              </a:xfrm>
              <a:custGeom>
                <a:avLst/>
                <a:gdLst>
                  <a:gd name="T0" fmla="*/ 6092 w 93"/>
                  <a:gd name="T1" fmla="*/ 0 h 174"/>
                  <a:gd name="T2" fmla="*/ 0 w 93"/>
                  <a:gd name="T3" fmla="*/ 27236 h 174"/>
                  <a:gd name="T4" fmla="*/ 2855 w 93"/>
                  <a:gd name="T5" fmla="*/ 41196 h 174"/>
                  <a:gd name="T6" fmla="*/ 6092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30" name="Freeform 288"/>
              <p:cNvSpPr>
                <a:spLocks/>
              </p:cNvSpPr>
              <p:nvPr/>
            </p:nvSpPr>
            <p:spPr bwMode="gray">
              <a:xfrm>
                <a:off x="2327" y="2693"/>
                <a:ext cx="135" cy="371"/>
              </a:xfrm>
              <a:custGeom>
                <a:avLst/>
                <a:gdLst>
                  <a:gd name="T0" fmla="*/ 2668 w 93"/>
                  <a:gd name="T1" fmla="*/ 0 h 225"/>
                  <a:gd name="T2" fmla="*/ 5622 w 93"/>
                  <a:gd name="T3" fmla="*/ 55152 h 225"/>
                  <a:gd name="T4" fmla="*/ 0 w 93"/>
                  <a:gd name="T5" fmla="*/ 2254 h 225"/>
                  <a:gd name="T6" fmla="*/ 2668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31" name="Freeform 289"/>
              <p:cNvSpPr>
                <a:spLocks/>
              </p:cNvSpPr>
              <p:nvPr/>
            </p:nvSpPr>
            <p:spPr bwMode="gray">
              <a:xfrm>
                <a:off x="1085" y="1384"/>
                <a:ext cx="136" cy="371"/>
              </a:xfrm>
              <a:custGeom>
                <a:avLst/>
                <a:gdLst>
                  <a:gd name="T0" fmla="*/ 0 w 93"/>
                  <a:gd name="T1" fmla="*/ 50662 h 225"/>
                  <a:gd name="T2" fmla="*/ 6092 w 93"/>
                  <a:gd name="T3" fmla="*/ 55152 h 225"/>
                  <a:gd name="T4" fmla="*/ 3214 w 93"/>
                  <a:gd name="T5" fmla="*/ 0 h 225"/>
                  <a:gd name="T6" fmla="*/ 0 w 93"/>
                  <a:gd name="T7" fmla="*/ 5066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32" name="Freeform 290"/>
              <p:cNvSpPr>
                <a:spLocks/>
              </p:cNvSpPr>
              <p:nvPr/>
            </p:nvSpPr>
            <p:spPr bwMode="gray">
              <a:xfrm>
                <a:off x="1157" y="1384"/>
                <a:ext cx="135" cy="371"/>
              </a:xfrm>
              <a:custGeom>
                <a:avLst/>
                <a:gdLst>
                  <a:gd name="T0" fmla="*/ 5622 w 93"/>
                  <a:gd name="T1" fmla="*/ 17829 h 225"/>
                  <a:gd name="T2" fmla="*/ 0 w 93"/>
                  <a:gd name="T3" fmla="*/ 0 h 225"/>
                  <a:gd name="T4" fmla="*/ 2668 w 93"/>
                  <a:gd name="T5" fmla="*/ 55152 h 225"/>
                  <a:gd name="T6" fmla="*/ 5622 w 93"/>
                  <a:gd name="T7" fmla="*/ 17829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33" name="Freeform 291"/>
              <p:cNvSpPr>
                <a:spLocks/>
              </p:cNvSpPr>
              <p:nvPr/>
            </p:nvSpPr>
            <p:spPr bwMode="gray">
              <a:xfrm>
                <a:off x="1702" y="2020"/>
                <a:ext cx="143" cy="181"/>
              </a:xfrm>
              <a:custGeom>
                <a:avLst/>
                <a:gdLst>
                  <a:gd name="T0" fmla="*/ 3139 w 98"/>
                  <a:gd name="T1" fmla="*/ 0 h 110"/>
                  <a:gd name="T2" fmla="*/ 6266 w 98"/>
                  <a:gd name="T3" fmla="*/ 26317 h 110"/>
                  <a:gd name="T4" fmla="*/ 0 w 98"/>
                  <a:gd name="T5" fmla="*/ 3386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34" name="Freeform 292"/>
              <p:cNvSpPr>
                <a:spLocks/>
              </p:cNvSpPr>
              <p:nvPr/>
            </p:nvSpPr>
            <p:spPr bwMode="gray">
              <a:xfrm>
                <a:off x="1774" y="2020"/>
                <a:ext cx="137" cy="181"/>
              </a:xfrm>
              <a:custGeom>
                <a:avLst/>
                <a:gdLst>
                  <a:gd name="T0" fmla="*/ 5926 w 94"/>
                  <a:gd name="T1" fmla="*/ 22984 h 110"/>
                  <a:gd name="T2" fmla="*/ 0 w 94"/>
                  <a:gd name="T3" fmla="*/ 0 h 110"/>
                  <a:gd name="T4" fmla="*/ 3059 w 94"/>
                  <a:gd name="T5" fmla="*/ 26317 h 110"/>
                  <a:gd name="T6" fmla="*/ 5926 w 94"/>
                  <a:gd name="T7" fmla="*/ 22984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35" name="Line 293"/>
              <p:cNvSpPr>
                <a:spLocks noChangeShapeType="1"/>
              </p:cNvSpPr>
              <p:nvPr/>
            </p:nvSpPr>
            <p:spPr bwMode="gray">
              <a:xfrm flipH="1" flipV="1">
                <a:off x="2391" y="2693"/>
                <a:ext cx="144" cy="33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36" name="Line 294"/>
              <p:cNvSpPr>
                <a:spLocks noChangeShapeType="1"/>
              </p:cNvSpPr>
              <p:nvPr/>
            </p:nvSpPr>
            <p:spPr bwMode="gray">
              <a:xfrm flipH="1" flipV="1">
                <a:off x="2535" y="3026"/>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37" name="Line 295"/>
              <p:cNvSpPr>
                <a:spLocks noChangeShapeType="1"/>
              </p:cNvSpPr>
              <p:nvPr/>
            </p:nvSpPr>
            <p:spPr bwMode="gray">
              <a:xfrm flipV="1">
                <a:off x="2462" y="3026"/>
                <a:ext cx="73"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38" name="Line 296"/>
              <p:cNvSpPr>
                <a:spLocks noChangeShapeType="1"/>
              </p:cNvSpPr>
              <p:nvPr/>
            </p:nvSpPr>
            <p:spPr bwMode="gray">
              <a:xfrm flipH="1" flipV="1">
                <a:off x="466" y="3026"/>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39" name="Line 297"/>
              <p:cNvSpPr>
                <a:spLocks noChangeShapeType="1"/>
              </p:cNvSpPr>
              <p:nvPr/>
            </p:nvSpPr>
            <p:spPr bwMode="gray">
              <a:xfrm flipV="1">
                <a:off x="395" y="3026"/>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40" name="Line 298"/>
              <p:cNvSpPr>
                <a:spLocks noChangeShapeType="1"/>
              </p:cNvSpPr>
              <p:nvPr/>
            </p:nvSpPr>
            <p:spPr bwMode="gray">
              <a:xfrm flipV="1">
                <a:off x="604" y="2693"/>
                <a:ext cx="71" cy="35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41" name="Line 299"/>
              <p:cNvSpPr>
                <a:spLocks noChangeShapeType="1"/>
              </p:cNvSpPr>
              <p:nvPr/>
            </p:nvSpPr>
            <p:spPr bwMode="gray">
              <a:xfrm flipH="1">
                <a:off x="675" y="2504"/>
                <a:ext cx="136" cy="18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42" name="Line 300"/>
              <p:cNvSpPr>
                <a:spLocks noChangeShapeType="1"/>
              </p:cNvSpPr>
              <p:nvPr/>
            </p:nvSpPr>
            <p:spPr bwMode="gray">
              <a:xfrm flipV="1">
                <a:off x="2327" y="2693"/>
                <a:ext cx="64"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43" name="Line 301"/>
              <p:cNvSpPr>
                <a:spLocks noChangeShapeType="1"/>
              </p:cNvSpPr>
              <p:nvPr/>
            </p:nvSpPr>
            <p:spPr bwMode="gray">
              <a:xfrm flipH="1" flipV="1">
                <a:off x="1157" y="1384"/>
                <a:ext cx="81" cy="7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44" name="Line 302"/>
              <p:cNvSpPr>
                <a:spLocks noChangeShapeType="1"/>
              </p:cNvSpPr>
              <p:nvPr/>
            </p:nvSpPr>
            <p:spPr bwMode="gray">
              <a:xfrm flipV="1">
                <a:off x="1085" y="1416"/>
                <a:ext cx="100" cy="309"/>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45" name="Line 303"/>
              <p:cNvSpPr>
                <a:spLocks noChangeShapeType="1"/>
              </p:cNvSpPr>
              <p:nvPr/>
            </p:nvSpPr>
            <p:spPr bwMode="gray">
              <a:xfrm flipH="1" flipV="1">
                <a:off x="1774" y="2020"/>
                <a:ext cx="137" cy="15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46" name="Freeform 304"/>
              <p:cNvSpPr>
                <a:spLocks/>
              </p:cNvSpPr>
              <p:nvPr/>
            </p:nvSpPr>
            <p:spPr bwMode="gray">
              <a:xfrm>
                <a:off x="811" y="2247"/>
                <a:ext cx="137" cy="257"/>
              </a:xfrm>
              <a:custGeom>
                <a:avLst/>
                <a:gdLst>
                  <a:gd name="T0" fmla="*/ 2848 w 94"/>
                  <a:gd name="T1" fmla="*/ 0 h 156"/>
                  <a:gd name="T2" fmla="*/ 5926 w 94"/>
                  <a:gd name="T3" fmla="*/ 19026 h 156"/>
                  <a:gd name="T4" fmla="*/ 0 w 94"/>
                  <a:gd name="T5" fmla="*/ 37804 h 156"/>
                  <a:gd name="T6" fmla="*/ 2848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47" name="Freeform 305"/>
              <p:cNvSpPr>
                <a:spLocks/>
              </p:cNvSpPr>
              <p:nvPr/>
            </p:nvSpPr>
            <p:spPr bwMode="gray">
              <a:xfrm>
                <a:off x="876" y="2081"/>
                <a:ext cx="143" cy="295"/>
              </a:xfrm>
              <a:custGeom>
                <a:avLst/>
                <a:gdLst>
                  <a:gd name="T0" fmla="*/ 6266 w 98"/>
                  <a:gd name="T1" fmla="*/ 0 h 179"/>
                  <a:gd name="T2" fmla="*/ 0 w 98"/>
                  <a:gd name="T3" fmla="*/ 24610 h 179"/>
                  <a:gd name="T4" fmla="*/ 3139 w 98"/>
                  <a:gd name="T5" fmla="*/ 43576 h 179"/>
                  <a:gd name="T6" fmla="*/ 6266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48" name="Line 306"/>
              <p:cNvSpPr>
                <a:spLocks noChangeShapeType="1"/>
              </p:cNvSpPr>
              <p:nvPr/>
            </p:nvSpPr>
            <p:spPr bwMode="gray">
              <a:xfrm flipV="1">
                <a:off x="811" y="2247"/>
                <a:ext cx="65" cy="25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49" name="Line 307"/>
              <p:cNvSpPr>
                <a:spLocks noChangeShapeType="1"/>
              </p:cNvSpPr>
              <p:nvPr/>
            </p:nvSpPr>
            <p:spPr bwMode="gray">
              <a:xfrm flipH="1">
                <a:off x="876" y="2081"/>
                <a:ext cx="143" cy="16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50" name="Freeform 308"/>
              <p:cNvSpPr>
                <a:spLocks/>
              </p:cNvSpPr>
              <p:nvPr/>
            </p:nvSpPr>
            <p:spPr bwMode="gray">
              <a:xfrm>
                <a:off x="1845" y="2178"/>
                <a:ext cx="137" cy="175"/>
              </a:xfrm>
              <a:custGeom>
                <a:avLst/>
                <a:gdLst>
                  <a:gd name="T0" fmla="*/ 2848 w 94"/>
                  <a:gd name="T1" fmla="*/ 0 h 106"/>
                  <a:gd name="T2" fmla="*/ 5926 w 94"/>
                  <a:gd name="T3" fmla="*/ 26304 h 106"/>
                  <a:gd name="T4" fmla="*/ 0 w 94"/>
                  <a:gd name="T5" fmla="*/ 3483 h 106"/>
                  <a:gd name="T6" fmla="*/ 2848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51" name="Freeform 309"/>
              <p:cNvSpPr>
                <a:spLocks/>
              </p:cNvSpPr>
              <p:nvPr/>
            </p:nvSpPr>
            <p:spPr bwMode="gray">
              <a:xfrm>
                <a:off x="1911" y="2178"/>
                <a:ext cx="136" cy="175"/>
              </a:xfrm>
              <a:custGeom>
                <a:avLst/>
                <a:gdLst>
                  <a:gd name="T0" fmla="*/ 6092 w 93"/>
                  <a:gd name="T1" fmla="*/ 26304 h 106"/>
                  <a:gd name="T2" fmla="*/ 0 w 93"/>
                  <a:gd name="T3" fmla="*/ 0 h 106"/>
                  <a:gd name="T4" fmla="*/ 3214 w 93"/>
                  <a:gd name="T5" fmla="*/ 26304 h 106"/>
                  <a:gd name="T6" fmla="*/ 6092 w 93"/>
                  <a:gd name="T7" fmla="*/ 26304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52" name="Line 310"/>
              <p:cNvSpPr>
                <a:spLocks noChangeShapeType="1"/>
              </p:cNvSpPr>
              <p:nvPr/>
            </p:nvSpPr>
            <p:spPr bwMode="gray">
              <a:xfrm flipH="1" flipV="1">
                <a:off x="1911" y="2178"/>
                <a:ext cx="136" cy="17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53" name="Line 311"/>
              <p:cNvSpPr>
                <a:spLocks noChangeShapeType="1"/>
              </p:cNvSpPr>
              <p:nvPr/>
            </p:nvSpPr>
            <p:spPr bwMode="gray">
              <a:xfrm flipV="1">
                <a:off x="1845" y="2178"/>
                <a:ext cx="6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54" name="Line 312"/>
              <p:cNvSpPr>
                <a:spLocks noChangeShapeType="1"/>
              </p:cNvSpPr>
              <p:nvPr/>
            </p:nvSpPr>
            <p:spPr bwMode="gray">
              <a:xfrm flipH="1" flipV="1">
                <a:off x="1346" y="1399"/>
                <a:ext cx="120" cy="37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55" name="Line 313"/>
              <p:cNvSpPr>
                <a:spLocks noChangeShapeType="1"/>
              </p:cNvSpPr>
              <p:nvPr/>
            </p:nvSpPr>
            <p:spPr bwMode="gray">
              <a:xfrm flipV="1">
                <a:off x="1221" y="1468"/>
                <a:ext cx="17" cy="28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56" name="Freeform 314"/>
              <p:cNvSpPr>
                <a:spLocks/>
              </p:cNvSpPr>
              <p:nvPr/>
            </p:nvSpPr>
            <p:spPr bwMode="gray">
              <a:xfrm>
                <a:off x="532" y="3049"/>
                <a:ext cx="143" cy="59"/>
              </a:xfrm>
              <a:custGeom>
                <a:avLst/>
                <a:gdLst>
                  <a:gd name="T0" fmla="*/ 3139 w 98"/>
                  <a:gd name="T1" fmla="*/ 0 h 36"/>
                  <a:gd name="T2" fmla="*/ 6266 w 98"/>
                  <a:gd name="T3" fmla="*/ 8289 h 36"/>
                  <a:gd name="T4" fmla="*/ 0 w 98"/>
                  <a:gd name="T5" fmla="*/ 5058 h 36"/>
                  <a:gd name="T6" fmla="*/ 3139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57" name="Freeform 315"/>
              <p:cNvSpPr>
                <a:spLocks/>
              </p:cNvSpPr>
              <p:nvPr/>
            </p:nvSpPr>
            <p:spPr bwMode="gray">
              <a:xfrm>
                <a:off x="604" y="2790"/>
                <a:ext cx="135" cy="318"/>
              </a:xfrm>
              <a:custGeom>
                <a:avLst/>
                <a:gdLst>
                  <a:gd name="T0" fmla="*/ 5622 w 93"/>
                  <a:gd name="T1" fmla="*/ 0 h 193"/>
                  <a:gd name="T2" fmla="*/ 0 w 93"/>
                  <a:gd name="T3" fmla="*/ 38246 h 193"/>
                  <a:gd name="T4" fmla="*/ 2958 w 93"/>
                  <a:gd name="T5" fmla="*/ 46875 h 193"/>
                  <a:gd name="T6" fmla="*/ 5622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58" name="Freeform 316"/>
              <p:cNvSpPr>
                <a:spLocks/>
              </p:cNvSpPr>
              <p:nvPr/>
            </p:nvSpPr>
            <p:spPr bwMode="gray">
              <a:xfrm>
                <a:off x="1019" y="1725"/>
                <a:ext cx="138" cy="356"/>
              </a:xfrm>
              <a:custGeom>
                <a:avLst/>
                <a:gdLst>
                  <a:gd name="T0" fmla="*/ 0 w 94"/>
                  <a:gd name="T1" fmla="*/ 52655 h 216"/>
                  <a:gd name="T2" fmla="*/ 6429 w 94"/>
                  <a:gd name="T3" fmla="*/ 49291 h 216"/>
                  <a:gd name="T4" fmla="*/ 3057 w 94"/>
                  <a:gd name="T5" fmla="*/ 0 h 216"/>
                  <a:gd name="T6" fmla="*/ 0 w 94"/>
                  <a:gd name="T7" fmla="*/ 52655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59" name="Freeform 317"/>
              <p:cNvSpPr>
                <a:spLocks/>
              </p:cNvSpPr>
              <p:nvPr/>
            </p:nvSpPr>
            <p:spPr bwMode="gray">
              <a:xfrm>
                <a:off x="1085" y="1725"/>
                <a:ext cx="136" cy="333"/>
              </a:xfrm>
              <a:custGeom>
                <a:avLst/>
                <a:gdLst>
                  <a:gd name="T0" fmla="*/ 6092 w 93"/>
                  <a:gd name="T1" fmla="*/ 4430 h 202"/>
                  <a:gd name="T2" fmla="*/ 0 w 93"/>
                  <a:gd name="T3" fmla="*/ 0 h 202"/>
                  <a:gd name="T4" fmla="*/ 3214 w 93"/>
                  <a:gd name="T5" fmla="*/ 49371 h 202"/>
                  <a:gd name="T6" fmla="*/ 6092 w 93"/>
                  <a:gd name="T7" fmla="*/ 443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60" name="Line 318"/>
              <p:cNvSpPr>
                <a:spLocks noChangeShapeType="1"/>
              </p:cNvSpPr>
              <p:nvPr/>
            </p:nvSpPr>
            <p:spPr bwMode="gray">
              <a:xfrm flipH="1">
                <a:off x="2600" y="3049"/>
                <a:ext cx="71" cy="3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61" name="Line 319"/>
              <p:cNvSpPr>
                <a:spLocks noChangeShapeType="1"/>
              </p:cNvSpPr>
              <p:nvPr/>
            </p:nvSpPr>
            <p:spPr bwMode="gray">
              <a:xfrm flipV="1">
                <a:off x="532" y="3049"/>
                <a:ext cx="72" cy="3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62" name="Freeform 320"/>
              <p:cNvSpPr>
                <a:spLocks/>
              </p:cNvSpPr>
              <p:nvPr/>
            </p:nvSpPr>
            <p:spPr bwMode="gray">
              <a:xfrm>
                <a:off x="1982" y="2353"/>
                <a:ext cx="136" cy="136"/>
              </a:xfrm>
              <a:custGeom>
                <a:avLst/>
                <a:gdLst>
                  <a:gd name="T0" fmla="*/ 2855 w 93"/>
                  <a:gd name="T1" fmla="*/ 0 h 83"/>
                  <a:gd name="T2" fmla="*/ 6092 w 93"/>
                  <a:gd name="T3" fmla="*/ 18974 h 83"/>
                  <a:gd name="T4" fmla="*/ 0 w 93"/>
                  <a:gd name="T5" fmla="*/ 0 h 83"/>
                  <a:gd name="T6" fmla="*/ 2855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63" name="Freeform 321"/>
              <p:cNvSpPr>
                <a:spLocks/>
              </p:cNvSpPr>
              <p:nvPr/>
            </p:nvSpPr>
            <p:spPr bwMode="gray">
              <a:xfrm>
                <a:off x="2047" y="2353"/>
                <a:ext cx="143" cy="204"/>
              </a:xfrm>
              <a:custGeom>
                <a:avLst/>
                <a:gdLst>
                  <a:gd name="T0" fmla="*/ 6266 w 98"/>
                  <a:gd name="T1" fmla="*/ 29682 h 124"/>
                  <a:gd name="T2" fmla="*/ 0 w 98"/>
                  <a:gd name="T3" fmla="*/ 0 h 124"/>
                  <a:gd name="T4" fmla="*/ 3139 w 98"/>
                  <a:gd name="T5" fmla="*/ 19859 h 124"/>
                  <a:gd name="T6" fmla="*/ 6266 w 98"/>
                  <a:gd name="T7" fmla="*/ 2968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64" name="Line 322"/>
              <p:cNvSpPr>
                <a:spLocks noChangeShapeType="1"/>
              </p:cNvSpPr>
              <p:nvPr/>
            </p:nvSpPr>
            <p:spPr bwMode="gray">
              <a:xfrm flipV="1">
                <a:off x="1019" y="1725"/>
                <a:ext cx="66" cy="356"/>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65" name="Line 323"/>
              <p:cNvSpPr>
                <a:spLocks noChangeShapeType="1"/>
              </p:cNvSpPr>
              <p:nvPr/>
            </p:nvSpPr>
            <p:spPr bwMode="gray">
              <a:xfrm flipH="1" flipV="1">
                <a:off x="1085" y="1725"/>
                <a:ext cx="136" cy="3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66" name="Line 324"/>
              <p:cNvSpPr>
                <a:spLocks noChangeShapeType="1"/>
              </p:cNvSpPr>
              <p:nvPr/>
            </p:nvSpPr>
            <p:spPr bwMode="gray">
              <a:xfrm flipH="1" flipV="1">
                <a:off x="2047" y="2353"/>
                <a:ext cx="143" cy="204"/>
              </a:xfrm>
              <a:prstGeom prst="line">
                <a:avLst/>
              </a:prstGeom>
              <a:noFill/>
              <a:ln w="127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67" name="Line 325"/>
              <p:cNvSpPr>
                <a:spLocks noChangeShapeType="1"/>
              </p:cNvSpPr>
              <p:nvPr/>
            </p:nvSpPr>
            <p:spPr bwMode="gray">
              <a:xfrm>
                <a:off x="1982" y="2353"/>
                <a:ext cx="65" cy="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68" name="Freeform 326"/>
              <p:cNvSpPr>
                <a:spLocks/>
              </p:cNvSpPr>
              <p:nvPr/>
            </p:nvSpPr>
            <p:spPr bwMode="gray">
              <a:xfrm>
                <a:off x="2118" y="2489"/>
                <a:ext cx="137" cy="219"/>
              </a:xfrm>
              <a:custGeom>
                <a:avLst/>
                <a:gdLst>
                  <a:gd name="T0" fmla="*/ 3059 w 94"/>
                  <a:gd name="T1" fmla="*/ 9955 h 133"/>
                  <a:gd name="T2" fmla="*/ 5926 w 94"/>
                  <a:gd name="T3" fmla="*/ 32086 h 133"/>
                  <a:gd name="T4" fmla="*/ 0 w 94"/>
                  <a:gd name="T5" fmla="*/ 0 h 133"/>
                  <a:gd name="T6" fmla="*/ 3059 w 94"/>
                  <a:gd name="T7" fmla="*/ 9955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69" name="Freeform 327"/>
              <p:cNvSpPr>
                <a:spLocks/>
              </p:cNvSpPr>
              <p:nvPr/>
            </p:nvSpPr>
            <p:spPr bwMode="gray">
              <a:xfrm>
                <a:off x="2190" y="2557"/>
                <a:ext cx="137" cy="151"/>
              </a:xfrm>
              <a:custGeom>
                <a:avLst/>
                <a:gdLst>
                  <a:gd name="T0" fmla="*/ 5926 w 94"/>
                  <a:gd name="T1" fmla="*/ 21431 h 92"/>
                  <a:gd name="T2" fmla="*/ 0 w 94"/>
                  <a:gd name="T3" fmla="*/ 0 h 92"/>
                  <a:gd name="T4" fmla="*/ 2848 w 94"/>
                  <a:gd name="T5" fmla="*/ 21431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70" name="Line 328"/>
              <p:cNvSpPr>
                <a:spLocks noChangeShapeType="1"/>
              </p:cNvSpPr>
              <p:nvPr/>
            </p:nvSpPr>
            <p:spPr bwMode="gray">
              <a:xfrm flipH="1" flipV="1">
                <a:off x="2190" y="2557"/>
                <a:ext cx="137" cy="151"/>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71" name="Line 329"/>
              <p:cNvSpPr>
                <a:spLocks noChangeShapeType="1"/>
              </p:cNvSpPr>
              <p:nvPr/>
            </p:nvSpPr>
            <p:spPr bwMode="gray">
              <a:xfrm>
                <a:off x="2118" y="2489"/>
                <a:ext cx="72" cy="68"/>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72" name="Freeform 330"/>
              <p:cNvSpPr>
                <a:spLocks/>
              </p:cNvSpPr>
              <p:nvPr/>
            </p:nvSpPr>
            <p:spPr bwMode="gray">
              <a:xfrm>
                <a:off x="739" y="2504"/>
                <a:ext cx="137" cy="286"/>
              </a:xfrm>
              <a:custGeom>
                <a:avLst/>
                <a:gdLst>
                  <a:gd name="T0" fmla="*/ 3059 w 94"/>
                  <a:gd name="T1" fmla="*/ 0 h 174"/>
                  <a:gd name="T2" fmla="*/ 5926 w 94"/>
                  <a:gd name="T3" fmla="*/ 27236 h 174"/>
                  <a:gd name="T4" fmla="*/ 0 w 94"/>
                  <a:gd name="T5" fmla="*/ 41196 h 174"/>
                  <a:gd name="T6" fmla="*/ 305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73" name="Freeform 331"/>
              <p:cNvSpPr>
                <a:spLocks/>
              </p:cNvSpPr>
              <p:nvPr/>
            </p:nvSpPr>
            <p:spPr bwMode="gray">
              <a:xfrm>
                <a:off x="811" y="2376"/>
                <a:ext cx="137" cy="317"/>
              </a:xfrm>
              <a:custGeom>
                <a:avLst/>
                <a:gdLst>
                  <a:gd name="T0" fmla="*/ 5926 w 94"/>
                  <a:gd name="T1" fmla="*/ 0 h 193"/>
                  <a:gd name="T2" fmla="*/ 0 w 94"/>
                  <a:gd name="T3" fmla="*/ 18274 h 193"/>
                  <a:gd name="T4" fmla="*/ 2848 w 94"/>
                  <a:gd name="T5" fmla="*/ 45344 h 193"/>
                  <a:gd name="T6" fmla="*/ 5926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74" name="Line 332"/>
              <p:cNvSpPr>
                <a:spLocks noChangeShapeType="1"/>
              </p:cNvSpPr>
              <p:nvPr/>
            </p:nvSpPr>
            <p:spPr bwMode="gray">
              <a:xfrm flipH="1">
                <a:off x="1486" y="1883"/>
                <a:ext cx="169"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75" name="Line 333"/>
              <p:cNvSpPr>
                <a:spLocks noChangeShapeType="1"/>
              </p:cNvSpPr>
              <p:nvPr/>
            </p:nvSpPr>
            <p:spPr bwMode="gray">
              <a:xfrm flipV="1">
                <a:off x="1501" y="1994"/>
                <a:ext cx="99" cy="3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76" name="Line 334"/>
              <p:cNvSpPr>
                <a:spLocks noChangeShapeType="1"/>
              </p:cNvSpPr>
              <p:nvPr/>
            </p:nvSpPr>
            <p:spPr bwMode="gray">
              <a:xfrm flipV="1">
                <a:off x="739" y="2504"/>
                <a:ext cx="72" cy="286"/>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77" name="Line 335"/>
              <p:cNvSpPr>
                <a:spLocks noChangeShapeType="1"/>
              </p:cNvSpPr>
              <p:nvPr/>
            </p:nvSpPr>
            <p:spPr bwMode="gray">
              <a:xfrm flipH="1">
                <a:off x="811" y="2376"/>
                <a:ext cx="137"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78" name="Freeform 336"/>
              <p:cNvSpPr>
                <a:spLocks/>
              </p:cNvSpPr>
              <p:nvPr/>
            </p:nvSpPr>
            <p:spPr bwMode="gray">
              <a:xfrm>
                <a:off x="395" y="3064"/>
                <a:ext cx="137" cy="59"/>
              </a:xfrm>
              <a:custGeom>
                <a:avLst/>
                <a:gdLst>
                  <a:gd name="T0" fmla="*/ 5926 w 94"/>
                  <a:gd name="T1" fmla="*/ 2922 h 36"/>
                  <a:gd name="T2" fmla="*/ 0 w 94"/>
                  <a:gd name="T3" fmla="*/ 0 h 36"/>
                  <a:gd name="T4" fmla="*/ 3059 w 94"/>
                  <a:gd name="T5" fmla="*/ 8289 h 36"/>
                  <a:gd name="T6" fmla="*/ 5926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79" name="Freeform 337"/>
              <p:cNvSpPr>
                <a:spLocks/>
              </p:cNvSpPr>
              <p:nvPr/>
            </p:nvSpPr>
            <p:spPr bwMode="gray">
              <a:xfrm>
                <a:off x="2327" y="2708"/>
                <a:ext cx="135" cy="356"/>
              </a:xfrm>
              <a:custGeom>
                <a:avLst/>
                <a:gdLst>
                  <a:gd name="T0" fmla="*/ 5622 w 93"/>
                  <a:gd name="T1" fmla="*/ 52655 h 216"/>
                  <a:gd name="T2" fmla="*/ 0 w 93"/>
                  <a:gd name="T3" fmla="*/ 0 h 216"/>
                  <a:gd name="T4" fmla="*/ 2668 w 93"/>
                  <a:gd name="T5" fmla="*/ 21164 h 216"/>
                  <a:gd name="T6" fmla="*/ 5622 w 93"/>
                  <a:gd name="T7" fmla="*/ 52655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80" name="Freeform 338"/>
              <p:cNvSpPr>
                <a:spLocks/>
              </p:cNvSpPr>
              <p:nvPr/>
            </p:nvSpPr>
            <p:spPr bwMode="gray">
              <a:xfrm>
                <a:off x="2462" y="3064"/>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81" name="Line 339"/>
              <p:cNvSpPr>
                <a:spLocks noChangeShapeType="1"/>
              </p:cNvSpPr>
              <p:nvPr/>
            </p:nvSpPr>
            <p:spPr bwMode="gray">
              <a:xfrm>
                <a:off x="2462" y="3070"/>
                <a:ext cx="138" cy="15"/>
              </a:xfrm>
              <a:prstGeom prst="line">
                <a:avLst/>
              </a:prstGeom>
              <a:noFill/>
              <a:ln w="2857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82" name="Freeform 340"/>
              <p:cNvSpPr>
                <a:spLocks/>
              </p:cNvSpPr>
              <p:nvPr/>
            </p:nvSpPr>
            <p:spPr bwMode="gray">
              <a:xfrm>
                <a:off x="2391" y="2851"/>
                <a:ext cx="144" cy="272"/>
              </a:xfrm>
              <a:custGeom>
                <a:avLst/>
                <a:gdLst>
                  <a:gd name="T0" fmla="*/ 3004 w 99"/>
                  <a:gd name="T1" fmla="*/ 31568 h 165"/>
                  <a:gd name="T2" fmla="*/ 6087 w 99"/>
                  <a:gd name="T3" fmla="*/ 40289 h 165"/>
                  <a:gd name="T4" fmla="*/ 0 w 99"/>
                  <a:gd name="T5" fmla="*/ 0 h 165"/>
                  <a:gd name="T6" fmla="*/ 3004 w 99"/>
                  <a:gd name="T7" fmla="*/ 31568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83" name="Line 341"/>
              <p:cNvSpPr>
                <a:spLocks noChangeShapeType="1"/>
              </p:cNvSpPr>
              <p:nvPr/>
            </p:nvSpPr>
            <p:spPr bwMode="gray">
              <a:xfrm>
                <a:off x="2462" y="3064"/>
                <a:ext cx="2" cy="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84" name="Freeform 342"/>
              <p:cNvSpPr>
                <a:spLocks/>
              </p:cNvSpPr>
              <p:nvPr/>
            </p:nvSpPr>
            <p:spPr bwMode="gray">
              <a:xfrm>
                <a:off x="948" y="2081"/>
                <a:ext cx="137" cy="295"/>
              </a:xfrm>
              <a:custGeom>
                <a:avLst/>
                <a:gdLst>
                  <a:gd name="T0" fmla="*/ 0 w 94"/>
                  <a:gd name="T1" fmla="*/ 43576 h 179"/>
                  <a:gd name="T2" fmla="*/ 5926 w 94"/>
                  <a:gd name="T3" fmla="*/ 39024 h 179"/>
                  <a:gd name="T4" fmla="*/ 3059 w 94"/>
                  <a:gd name="T5" fmla="*/ 0 h 179"/>
                  <a:gd name="T6" fmla="*/ 0 w 94"/>
                  <a:gd name="T7" fmla="*/ 43576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85" name="Freeform 343"/>
              <p:cNvSpPr>
                <a:spLocks/>
              </p:cNvSpPr>
              <p:nvPr/>
            </p:nvSpPr>
            <p:spPr bwMode="gray">
              <a:xfrm>
                <a:off x="1019" y="2058"/>
                <a:ext cx="138" cy="286"/>
              </a:xfrm>
              <a:custGeom>
                <a:avLst/>
                <a:gdLst>
                  <a:gd name="T0" fmla="*/ 6429 w 94"/>
                  <a:gd name="T1" fmla="*/ 0 h 174"/>
                  <a:gd name="T2" fmla="*/ 0 w 94"/>
                  <a:gd name="T3" fmla="*/ 3312 h 174"/>
                  <a:gd name="T4" fmla="*/ 3057 w 94"/>
                  <a:gd name="T5" fmla="*/ 41196 h 174"/>
                  <a:gd name="T6" fmla="*/ 642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86" name="Freeform 344"/>
              <p:cNvSpPr>
                <a:spLocks/>
              </p:cNvSpPr>
              <p:nvPr/>
            </p:nvSpPr>
            <p:spPr bwMode="gray">
              <a:xfrm>
                <a:off x="1157" y="1755"/>
                <a:ext cx="135" cy="416"/>
              </a:xfrm>
              <a:custGeom>
                <a:avLst/>
                <a:gdLst>
                  <a:gd name="T0" fmla="*/ 0 w 93"/>
                  <a:gd name="T1" fmla="*/ 43769 h 253"/>
                  <a:gd name="T2" fmla="*/ 5622 w 93"/>
                  <a:gd name="T3" fmla="*/ 60121 h 253"/>
                  <a:gd name="T4" fmla="*/ 2668 w 93"/>
                  <a:gd name="T5" fmla="*/ 0 h 253"/>
                  <a:gd name="T6" fmla="*/ 0 w 93"/>
                  <a:gd name="T7" fmla="*/ 43769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87" name="Line 345"/>
              <p:cNvSpPr>
                <a:spLocks noChangeShapeType="1"/>
              </p:cNvSpPr>
              <p:nvPr/>
            </p:nvSpPr>
            <p:spPr bwMode="gray">
              <a:xfrm>
                <a:off x="2327" y="2715"/>
                <a:ext cx="135" cy="34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88" name="Freeform 346"/>
              <p:cNvSpPr>
                <a:spLocks/>
              </p:cNvSpPr>
              <p:nvPr/>
            </p:nvSpPr>
            <p:spPr bwMode="gray">
              <a:xfrm>
                <a:off x="2255" y="2708"/>
                <a:ext cx="136" cy="143"/>
              </a:xfrm>
              <a:custGeom>
                <a:avLst/>
                <a:gdLst>
                  <a:gd name="T0" fmla="*/ 3214 w 93"/>
                  <a:gd name="T1" fmla="*/ 0 h 87"/>
                  <a:gd name="T2" fmla="*/ 6092 w 93"/>
                  <a:gd name="T3" fmla="*/ 20557 h 87"/>
                  <a:gd name="T4" fmla="*/ 0 w 93"/>
                  <a:gd name="T5" fmla="*/ 0 h 87"/>
                  <a:gd name="T6" fmla="*/ 3214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89" name="Line 347"/>
              <p:cNvSpPr>
                <a:spLocks noChangeShapeType="1"/>
              </p:cNvSpPr>
              <p:nvPr/>
            </p:nvSpPr>
            <p:spPr bwMode="gray">
              <a:xfrm flipH="1" flipV="1">
                <a:off x="395" y="3064"/>
                <a:ext cx="137"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90" name="Line 348"/>
              <p:cNvSpPr>
                <a:spLocks noChangeShapeType="1"/>
              </p:cNvSpPr>
              <p:nvPr/>
            </p:nvSpPr>
            <p:spPr bwMode="gray">
              <a:xfrm>
                <a:off x="2327" y="2708"/>
                <a:ext cx="1" cy="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91" name="Line 349"/>
              <p:cNvSpPr>
                <a:spLocks noChangeShapeType="1"/>
              </p:cNvSpPr>
              <p:nvPr/>
            </p:nvSpPr>
            <p:spPr bwMode="gray">
              <a:xfrm>
                <a:off x="2462" y="3064"/>
                <a:ext cx="2" cy="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92" name="Line 350"/>
              <p:cNvSpPr>
                <a:spLocks noChangeShapeType="1"/>
              </p:cNvSpPr>
              <p:nvPr/>
            </p:nvSpPr>
            <p:spPr bwMode="gray">
              <a:xfrm>
                <a:off x="2398" y="2860"/>
                <a:ext cx="64" cy="20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93" name="Freeform 351"/>
              <p:cNvSpPr>
                <a:spLocks/>
              </p:cNvSpPr>
              <p:nvPr/>
            </p:nvSpPr>
            <p:spPr bwMode="gray">
              <a:xfrm>
                <a:off x="1637" y="2043"/>
                <a:ext cx="137" cy="219"/>
              </a:xfrm>
              <a:custGeom>
                <a:avLst/>
                <a:gdLst>
                  <a:gd name="T0" fmla="*/ 2848 w 94"/>
                  <a:gd name="T1" fmla="*/ 0 h 133"/>
                  <a:gd name="T2" fmla="*/ 5926 w 94"/>
                  <a:gd name="T3" fmla="*/ 32086 h 133"/>
                  <a:gd name="T4" fmla="*/ 0 w 94"/>
                  <a:gd name="T5" fmla="*/ 16392 h 133"/>
                  <a:gd name="T6" fmla="*/ 2848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94" name="Freeform 352"/>
              <p:cNvSpPr>
                <a:spLocks/>
              </p:cNvSpPr>
              <p:nvPr/>
            </p:nvSpPr>
            <p:spPr bwMode="gray">
              <a:xfrm>
                <a:off x="1702" y="2043"/>
                <a:ext cx="143" cy="219"/>
              </a:xfrm>
              <a:custGeom>
                <a:avLst/>
                <a:gdLst>
                  <a:gd name="T0" fmla="*/ 6266 w 98"/>
                  <a:gd name="T1" fmla="*/ 23145 h 133"/>
                  <a:gd name="T2" fmla="*/ 0 w 98"/>
                  <a:gd name="T3" fmla="*/ 0 h 133"/>
                  <a:gd name="T4" fmla="*/ 3139 w 98"/>
                  <a:gd name="T5" fmla="*/ 32086 h 133"/>
                  <a:gd name="T6" fmla="*/ 6266 w 98"/>
                  <a:gd name="T7" fmla="*/ 23145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795" name="Line 353"/>
              <p:cNvSpPr>
                <a:spLocks noChangeShapeType="1"/>
              </p:cNvSpPr>
              <p:nvPr/>
            </p:nvSpPr>
            <p:spPr bwMode="gray">
              <a:xfrm flipH="1">
                <a:off x="1019" y="2058"/>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96" name="Line 354"/>
              <p:cNvSpPr>
                <a:spLocks noChangeShapeType="1"/>
              </p:cNvSpPr>
              <p:nvPr/>
            </p:nvSpPr>
            <p:spPr bwMode="gray">
              <a:xfrm flipV="1">
                <a:off x="948" y="2081"/>
                <a:ext cx="71" cy="295"/>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97" name="Line 355"/>
              <p:cNvSpPr>
                <a:spLocks noChangeShapeType="1"/>
              </p:cNvSpPr>
              <p:nvPr/>
            </p:nvSpPr>
            <p:spPr bwMode="gray">
              <a:xfrm flipH="1" flipV="1">
                <a:off x="1205" y="1850"/>
                <a:ext cx="138"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98" name="Line 356"/>
              <p:cNvSpPr>
                <a:spLocks noChangeShapeType="1"/>
              </p:cNvSpPr>
              <p:nvPr/>
            </p:nvSpPr>
            <p:spPr bwMode="gray">
              <a:xfrm flipV="1">
                <a:off x="1157" y="1755"/>
                <a:ext cx="64" cy="30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799" name="Line 357"/>
              <p:cNvSpPr>
                <a:spLocks noChangeShapeType="1"/>
              </p:cNvSpPr>
              <p:nvPr/>
            </p:nvSpPr>
            <p:spPr bwMode="gray">
              <a:xfrm>
                <a:off x="2255" y="2708"/>
                <a:ext cx="72"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00" name="Line 358"/>
              <p:cNvSpPr>
                <a:spLocks noChangeShapeType="1"/>
              </p:cNvSpPr>
              <p:nvPr/>
            </p:nvSpPr>
            <p:spPr bwMode="gray">
              <a:xfrm flipH="1" flipV="1">
                <a:off x="1702" y="2041"/>
                <a:ext cx="143" cy="158"/>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01" name="Freeform 359"/>
              <p:cNvSpPr>
                <a:spLocks/>
              </p:cNvSpPr>
              <p:nvPr/>
            </p:nvSpPr>
            <p:spPr bwMode="gray">
              <a:xfrm>
                <a:off x="1774" y="2201"/>
                <a:ext cx="137" cy="196"/>
              </a:xfrm>
              <a:custGeom>
                <a:avLst/>
                <a:gdLst>
                  <a:gd name="T0" fmla="*/ 3059 w 94"/>
                  <a:gd name="T1" fmla="*/ 0 h 119"/>
                  <a:gd name="T2" fmla="*/ 5926 w 94"/>
                  <a:gd name="T3" fmla="*/ 28810 h 119"/>
                  <a:gd name="T4" fmla="*/ 0 w 94"/>
                  <a:gd name="T5" fmla="*/ 895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02" name="Freeform 360"/>
              <p:cNvSpPr>
                <a:spLocks/>
              </p:cNvSpPr>
              <p:nvPr/>
            </p:nvSpPr>
            <p:spPr bwMode="gray">
              <a:xfrm>
                <a:off x="1845" y="2201"/>
                <a:ext cx="137" cy="196"/>
              </a:xfrm>
              <a:custGeom>
                <a:avLst/>
                <a:gdLst>
                  <a:gd name="T0" fmla="*/ 5926 w 94"/>
                  <a:gd name="T1" fmla="*/ 22313 h 119"/>
                  <a:gd name="T2" fmla="*/ 0 w 94"/>
                  <a:gd name="T3" fmla="*/ 0 h 119"/>
                  <a:gd name="T4" fmla="*/ 2848 w 94"/>
                  <a:gd name="T5" fmla="*/ 28810 h 119"/>
                  <a:gd name="T6" fmla="*/ 5926 w 94"/>
                  <a:gd name="T7" fmla="*/ 22313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03" name="Line 361"/>
              <p:cNvSpPr>
                <a:spLocks noChangeShapeType="1"/>
              </p:cNvSpPr>
              <p:nvPr/>
            </p:nvSpPr>
            <p:spPr bwMode="gray">
              <a:xfrm flipH="1" flipV="1">
                <a:off x="1336" y="1946"/>
                <a:ext cx="174" cy="9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04" name="Line 362"/>
              <p:cNvSpPr>
                <a:spLocks noChangeShapeType="1"/>
              </p:cNvSpPr>
              <p:nvPr/>
            </p:nvSpPr>
            <p:spPr bwMode="gray">
              <a:xfrm flipV="1">
                <a:off x="1292" y="1946"/>
                <a:ext cx="48" cy="225"/>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05" name="Line 363"/>
              <p:cNvSpPr>
                <a:spLocks noChangeShapeType="1"/>
              </p:cNvSpPr>
              <p:nvPr/>
            </p:nvSpPr>
            <p:spPr bwMode="gray">
              <a:xfrm flipH="1" flipV="1">
                <a:off x="1845" y="2201"/>
                <a:ext cx="137" cy="152"/>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06" name="Line 364"/>
              <p:cNvSpPr>
                <a:spLocks noChangeShapeType="1"/>
              </p:cNvSpPr>
              <p:nvPr/>
            </p:nvSpPr>
            <p:spPr bwMode="gray">
              <a:xfrm flipV="1">
                <a:off x="1774" y="2201"/>
                <a:ext cx="71" cy="6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07" name="Freeform 365"/>
              <p:cNvSpPr>
                <a:spLocks/>
              </p:cNvSpPr>
              <p:nvPr/>
            </p:nvSpPr>
            <p:spPr bwMode="gray">
              <a:xfrm>
                <a:off x="675" y="2790"/>
                <a:ext cx="136" cy="333"/>
              </a:xfrm>
              <a:custGeom>
                <a:avLst/>
                <a:gdLst>
                  <a:gd name="T0" fmla="*/ 2855 w 93"/>
                  <a:gd name="T1" fmla="*/ 0 h 202"/>
                  <a:gd name="T2" fmla="*/ 6092 w 93"/>
                  <a:gd name="T3" fmla="*/ 49371 h 202"/>
                  <a:gd name="T4" fmla="*/ 0 w 93"/>
                  <a:gd name="T5" fmla="*/ 47101 h 202"/>
                  <a:gd name="T6" fmla="*/ 2855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08" name="Freeform 366"/>
              <p:cNvSpPr>
                <a:spLocks/>
              </p:cNvSpPr>
              <p:nvPr/>
            </p:nvSpPr>
            <p:spPr bwMode="gray">
              <a:xfrm>
                <a:off x="739" y="2693"/>
                <a:ext cx="137" cy="430"/>
              </a:xfrm>
              <a:custGeom>
                <a:avLst/>
                <a:gdLst>
                  <a:gd name="T0" fmla="*/ 5926 w 94"/>
                  <a:gd name="T1" fmla="*/ 0 h 261"/>
                  <a:gd name="T2" fmla="*/ 0 w 94"/>
                  <a:gd name="T3" fmla="*/ 14337 h 261"/>
                  <a:gd name="T4" fmla="*/ 3059 w 94"/>
                  <a:gd name="T5" fmla="*/ 63286 h 261"/>
                  <a:gd name="T6" fmla="*/ 5926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09" name="Freeform 367"/>
              <p:cNvSpPr>
                <a:spLocks/>
              </p:cNvSpPr>
              <p:nvPr/>
            </p:nvSpPr>
            <p:spPr bwMode="gray">
              <a:xfrm>
                <a:off x="2535" y="3085"/>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10" name="Freeform 368"/>
              <p:cNvSpPr>
                <a:spLocks/>
              </p:cNvSpPr>
              <p:nvPr/>
            </p:nvSpPr>
            <p:spPr bwMode="gray">
              <a:xfrm>
                <a:off x="466" y="3085"/>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11" name="Freeform 369"/>
              <p:cNvSpPr>
                <a:spLocks/>
              </p:cNvSpPr>
              <p:nvPr/>
            </p:nvSpPr>
            <p:spPr bwMode="gray">
              <a:xfrm>
                <a:off x="532" y="3085"/>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12" name="Line 370"/>
              <p:cNvSpPr>
                <a:spLocks noChangeShapeType="1"/>
              </p:cNvSpPr>
              <p:nvPr/>
            </p:nvSpPr>
            <p:spPr bwMode="gray">
              <a:xfrm flipV="1">
                <a:off x="675" y="2790"/>
                <a:ext cx="64" cy="31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13" name="Line 371"/>
              <p:cNvSpPr>
                <a:spLocks noChangeShapeType="1"/>
              </p:cNvSpPr>
              <p:nvPr/>
            </p:nvSpPr>
            <p:spPr bwMode="gray">
              <a:xfrm flipH="1">
                <a:off x="2535" y="3085"/>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14" name="Line 372"/>
              <p:cNvSpPr>
                <a:spLocks noChangeShapeType="1"/>
              </p:cNvSpPr>
              <p:nvPr/>
            </p:nvSpPr>
            <p:spPr bwMode="gray">
              <a:xfrm flipH="1" flipV="1">
                <a:off x="532" y="3085"/>
                <a:ext cx="143"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15" name="Line 373"/>
              <p:cNvSpPr>
                <a:spLocks noChangeShapeType="1"/>
              </p:cNvSpPr>
              <p:nvPr/>
            </p:nvSpPr>
            <p:spPr bwMode="gray">
              <a:xfrm flipV="1">
                <a:off x="466" y="3085"/>
                <a:ext cx="66"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16" name="Freeform 374"/>
              <p:cNvSpPr>
                <a:spLocks/>
              </p:cNvSpPr>
              <p:nvPr/>
            </p:nvSpPr>
            <p:spPr bwMode="gray">
              <a:xfrm>
                <a:off x="1429" y="2064"/>
                <a:ext cx="136" cy="251"/>
              </a:xfrm>
              <a:custGeom>
                <a:avLst/>
                <a:gdLst>
                  <a:gd name="T0" fmla="*/ 3214 w 93"/>
                  <a:gd name="T1" fmla="*/ 0 h 152"/>
                  <a:gd name="T2" fmla="*/ 6092 w 93"/>
                  <a:gd name="T3" fmla="*/ 37797 h 152"/>
                  <a:gd name="T4" fmla="*/ 0 w 93"/>
                  <a:gd name="T5" fmla="*/ 28692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17" name="Freeform 375"/>
              <p:cNvSpPr>
                <a:spLocks/>
              </p:cNvSpPr>
              <p:nvPr/>
            </p:nvSpPr>
            <p:spPr bwMode="gray">
              <a:xfrm>
                <a:off x="1501" y="2064"/>
                <a:ext cx="136" cy="251"/>
              </a:xfrm>
              <a:custGeom>
                <a:avLst/>
                <a:gdLst>
                  <a:gd name="T0" fmla="*/ 6092 w 93"/>
                  <a:gd name="T1" fmla="*/ 13724 h 152"/>
                  <a:gd name="T2" fmla="*/ 0 w 93"/>
                  <a:gd name="T3" fmla="*/ 0 h 152"/>
                  <a:gd name="T4" fmla="*/ 2855 w 93"/>
                  <a:gd name="T5" fmla="*/ 37797 h 152"/>
                  <a:gd name="T6" fmla="*/ 6092 w 93"/>
                  <a:gd name="T7" fmla="*/ 1372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18" name="Freeform 376"/>
              <p:cNvSpPr>
                <a:spLocks/>
              </p:cNvSpPr>
              <p:nvPr/>
            </p:nvSpPr>
            <p:spPr bwMode="gray">
              <a:xfrm>
                <a:off x="1085" y="2058"/>
                <a:ext cx="136" cy="347"/>
              </a:xfrm>
              <a:custGeom>
                <a:avLst/>
                <a:gdLst>
                  <a:gd name="T0" fmla="*/ 0 w 93"/>
                  <a:gd name="T1" fmla="*/ 41342 h 211"/>
                  <a:gd name="T2" fmla="*/ 6092 w 93"/>
                  <a:gd name="T3" fmla="*/ 50238 h 211"/>
                  <a:gd name="T4" fmla="*/ 3214 w 93"/>
                  <a:gd name="T5" fmla="*/ 0 h 211"/>
                  <a:gd name="T6" fmla="*/ 0 w 93"/>
                  <a:gd name="T7" fmla="*/ 41342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19" name="Freeform 377"/>
              <p:cNvSpPr>
                <a:spLocks/>
              </p:cNvSpPr>
              <p:nvPr/>
            </p:nvSpPr>
            <p:spPr bwMode="gray">
              <a:xfrm>
                <a:off x="1157" y="2058"/>
                <a:ext cx="135" cy="347"/>
              </a:xfrm>
              <a:custGeom>
                <a:avLst/>
                <a:gdLst>
                  <a:gd name="T0" fmla="*/ 5622 w 93"/>
                  <a:gd name="T1" fmla="*/ 16363 h 211"/>
                  <a:gd name="T2" fmla="*/ 0 w 93"/>
                  <a:gd name="T3" fmla="*/ 0 h 211"/>
                  <a:gd name="T4" fmla="*/ 2668 w 93"/>
                  <a:gd name="T5" fmla="*/ 50238 h 211"/>
                  <a:gd name="T6" fmla="*/ 5622 w 93"/>
                  <a:gd name="T7" fmla="*/ 16363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20" name="Freeform 378"/>
              <p:cNvSpPr>
                <a:spLocks/>
              </p:cNvSpPr>
              <p:nvPr/>
            </p:nvSpPr>
            <p:spPr bwMode="gray">
              <a:xfrm>
                <a:off x="876" y="2376"/>
                <a:ext cx="143" cy="317"/>
              </a:xfrm>
              <a:custGeom>
                <a:avLst/>
                <a:gdLst>
                  <a:gd name="T0" fmla="*/ 3139 w 98"/>
                  <a:gd name="T1" fmla="*/ 0 h 193"/>
                  <a:gd name="T2" fmla="*/ 6266 w 98"/>
                  <a:gd name="T3" fmla="*/ 34436 h 193"/>
                  <a:gd name="T4" fmla="*/ 0 w 98"/>
                  <a:gd name="T5" fmla="*/ 45344 h 193"/>
                  <a:gd name="T6" fmla="*/ 3139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21" name="Freeform 379"/>
              <p:cNvSpPr>
                <a:spLocks/>
              </p:cNvSpPr>
              <p:nvPr/>
            </p:nvSpPr>
            <p:spPr bwMode="gray">
              <a:xfrm>
                <a:off x="948" y="2344"/>
                <a:ext cx="137" cy="274"/>
              </a:xfrm>
              <a:custGeom>
                <a:avLst/>
                <a:gdLst>
                  <a:gd name="T0" fmla="*/ 5926 w 94"/>
                  <a:gd name="T1" fmla="*/ 0 h 166"/>
                  <a:gd name="T2" fmla="*/ 0 w 94"/>
                  <a:gd name="T3" fmla="*/ 4632 h 166"/>
                  <a:gd name="T4" fmla="*/ 3059 w 94"/>
                  <a:gd name="T5" fmla="*/ 41093 h 166"/>
                  <a:gd name="T6" fmla="*/ 5926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22" name="Freeform 380"/>
              <p:cNvSpPr>
                <a:spLocks/>
              </p:cNvSpPr>
              <p:nvPr/>
            </p:nvSpPr>
            <p:spPr bwMode="gray">
              <a:xfrm>
                <a:off x="1911" y="2353"/>
                <a:ext cx="136" cy="166"/>
              </a:xfrm>
              <a:custGeom>
                <a:avLst/>
                <a:gdLst>
                  <a:gd name="T0" fmla="*/ 3214 w 93"/>
                  <a:gd name="T1" fmla="*/ 0 h 101"/>
                  <a:gd name="T2" fmla="*/ 6092 w 93"/>
                  <a:gd name="T3" fmla="*/ 23912 h 101"/>
                  <a:gd name="T4" fmla="*/ 0 w 93"/>
                  <a:gd name="T5" fmla="*/ 6283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23" name="Freeform 381"/>
              <p:cNvSpPr>
                <a:spLocks/>
              </p:cNvSpPr>
              <p:nvPr/>
            </p:nvSpPr>
            <p:spPr bwMode="gray">
              <a:xfrm>
                <a:off x="1982" y="2353"/>
                <a:ext cx="136" cy="166"/>
              </a:xfrm>
              <a:custGeom>
                <a:avLst/>
                <a:gdLst>
                  <a:gd name="T0" fmla="*/ 6092 w 93"/>
                  <a:gd name="T1" fmla="*/ 19601 h 101"/>
                  <a:gd name="T2" fmla="*/ 0 w 93"/>
                  <a:gd name="T3" fmla="*/ 0 h 101"/>
                  <a:gd name="T4" fmla="*/ 2855 w 93"/>
                  <a:gd name="T5" fmla="*/ 23912 h 101"/>
                  <a:gd name="T6" fmla="*/ 6092 w 93"/>
                  <a:gd name="T7" fmla="*/ 19601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24" name="Line 382"/>
              <p:cNvSpPr>
                <a:spLocks noChangeShapeType="1"/>
              </p:cNvSpPr>
              <p:nvPr/>
            </p:nvSpPr>
            <p:spPr bwMode="gray">
              <a:xfrm flipH="1" flipV="1">
                <a:off x="1507" y="2031"/>
                <a:ext cx="130" cy="12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25" name="Line 383"/>
              <p:cNvSpPr>
                <a:spLocks noChangeShapeType="1"/>
              </p:cNvSpPr>
              <p:nvPr/>
            </p:nvSpPr>
            <p:spPr bwMode="gray">
              <a:xfrm flipV="1">
                <a:off x="1429" y="2038"/>
                <a:ext cx="84" cy="21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26" name="Line 384"/>
              <p:cNvSpPr>
                <a:spLocks noChangeShapeType="1"/>
              </p:cNvSpPr>
              <p:nvPr/>
            </p:nvSpPr>
            <p:spPr bwMode="gray">
              <a:xfrm flipH="1" flipV="1">
                <a:off x="1157" y="2058"/>
                <a:ext cx="135" cy="11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27" name="Line 385"/>
              <p:cNvSpPr>
                <a:spLocks noChangeShapeType="1"/>
              </p:cNvSpPr>
              <p:nvPr/>
            </p:nvSpPr>
            <p:spPr bwMode="gray">
              <a:xfrm flipV="1">
                <a:off x="1085" y="2058"/>
                <a:ext cx="72" cy="28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28" name="Line 386"/>
              <p:cNvSpPr>
                <a:spLocks noChangeShapeType="1"/>
              </p:cNvSpPr>
              <p:nvPr/>
            </p:nvSpPr>
            <p:spPr bwMode="gray">
              <a:xfrm flipV="1">
                <a:off x="876" y="2376"/>
                <a:ext cx="72" cy="317"/>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29" name="Line 387"/>
              <p:cNvSpPr>
                <a:spLocks noChangeShapeType="1"/>
              </p:cNvSpPr>
              <p:nvPr/>
            </p:nvSpPr>
            <p:spPr bwMode="gray">
              <a:xfrm flipH="1">
                <a:off x="948" y="2344"/>
                <a:ext cx="137" cy="3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30" name="Line 388"/>
              <p:cNvSpPr>
                <a:spLocks noChangeShapeType="1"/>
              </p:cNvSpPr>
              <p:nvPr/>
            </p:nvSpPr>
            <p:spPr bwMode="gray">
              <a:xfrm flipH="1" flipV="1">
                <a:off x="1982" y="2353"/>
                <a:ext cx="136" cy="136"/>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31" name="Line 389"/>
              <p:cNvSpPr>
                <a:spLocks noChangeShapeType="1"/>
              </p:cNvSpPr>
              <p:nvPr/>
            </p:nvSpPr>
            <p:spPr bwMode="gray">
              <a:xfrm flipV="1">
                <a:off x="1911" y="2353"/>
                <a:ext cx="71" cy="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32" name="Freeform 390"/>
              <p:cNvSpPr>
                <a:spLocks/>
              </p:cNvSpPr>
              <p:nvPr/>
            </p:nvSpPr>
            <p:spPr bwMode="gray">
              <a:xfrm>
                <a:off x="1221" y="2171"/>
                <a:ext cx="143" cy="272"/>
              </a:xfrm>
              <a:custGeom>
                <a:avLst/>
                <a:gdLst>
                  <a:gd name="T0" fmla="*/ 3139 w 98"/>
                  <a:gd name="T1" fmla="*/ 0 h 165"/>
                  <a:gd name="T2" fmla="*/ 6266 w 98"/>
                  <a:gd name="T3" fmla="*/ 40289 h 165"/>
                  <a:gd name="T4" fmla="*/ 0 w 98"/>
                  <a:gd name="T5" fmla="*/ 34686 h 165"/>
                  <a:gd name="T6" fmla="*/ 3139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33" name="Freeform 391"/>
              <p:cNvSpPr>
                <a:spLocks/>
              </p:cNvSpPr>
              <p:nvPr/>
            </p:nvSpPr>
            <p:spPr bwMode="gray">
              <a:xfrm>
                <a:off x="1292" y="2171"/>
                <a:ext cx="137" cy="272"/>
              </a:xfrm>
              <a:custGeom>
                <a:avLst/>
                <a:gdLst>
                  <a:gd name="T0" fmla="*/ 5926 w 94"/>
                  <a:gd name="T1" fmla="*/ 12186 h 165"/>
                  <a:gd name="T2" fmla="*/ 0 w 94"/>
                  <a:gd name="T3" fmla="*/ 0 h 165"/>
                  <a:gd name="T4" fmla="*/ 3059 w 94"/>
                  <a:gd name="T5" fmla="*/ 40289 h 165"/>
                  <a:gd name="T6" fmla="*/ 5926 w 94"/>
                  <a:gd name="T7" fmla="*/ 12186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34" name="Freeform 392"/>
              <p:cNvSpPr>
                <a:spLocks/>
              </p:cNvSpPr>
              <p:nvPr/>
            </p:nvSpPr>
            <p:spPr bwMode="gray">
              <a:xfrm>
                <a:off x="2047" y="2489"/>
                <a:ext cx="143" cy="181"/>
              </a:xfrm>
              <a:custGeom>
                <a:avLst/>
                <a:gdLst>
                  <a:gd name="T0" fmla="*/ 3139 w 98"/>
                  <a:gd name="T1" fmla="*/ 0 h 110"/>
                  <a:gd name="T2" fmla="*/ 6266 w 98"/>
                  <a:gd name="T3" fmla="*/ 26317 h 110"/>
                  <a:gd name="T4" fmla="*/ 0 w 98"/>
                  <a:gd name="T5" fmla="*/ 4341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35" name="Freeform 393"/>
              <p:cNvSpPr>
                <a:spLocks/>
              </p:cNvSpPr>
              <p:nvPr/>
            </p:nvSpPr>
            <p:spPr bwMode="gray">
              <a:xfrm>
                <a:off x="2118" y="2489"/>
                <a:ext cx="137" cy="219"/>
              </a:xfrm>
              <a:custGeom>
                <a:avLst/>
                <a:gdLst>
                  <a:gd name="T0" fmla="*/ 5926 w 94"/>
                  <a:gd name="T1" fmla="*/ 32086 h 133"/>
                  <a:gd name="T2" fmla="*/ 0 w 94"/>
                  <a:gd name="T3" fmla="*/ 0 h 133"/>
                  <a:gd name="T4" fmla="*/ 3059 w 94"/>
                  <a:gd name="T5" fmla="*/ 26512 h 133"/>
                  <a:gd name="T6" fmla="*/ 5926 w 94"/>
                  <a:gd name="T7" fmla="*/ 32086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36" name="Freeform 394"/>
              <p:cNvSpPr>
                <a:spLocks/>
              </p:cNvSpPr>
              <p:nvPr/>
            </p:nvSpPr>
            <p:spPr bwMode="gray">
              <a:xfrm>
                <a:off x="1565" y="2155"/>
                <a:ext cx="137" cy="189"/>
              </a:xfrm>
              <a:custGeom>
                <a:avLst/>
                <a:gdLst>
                  <a:gd name="T0" fmla="*/ 3059 w 94"/>
                  <a:gd name="T1" fmla="*/ 0 h 115"/>
                  <a:gd name="T2" fmla="*/ 5926 w 94"/>
                  <a:gd name="T3" fmla="*/ 27221 h 115"/>
                  <a:gd name="T4" fmla="*/ 0 w 94"/>
                  <a:gd name="T5" fmla="*/ 22843 h 115"/>
                  <a:gd name="T6" fmla="*/ 3059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37" name="Freeform 395"/>
              <p:cNvSpPr>
                <a:spLocks/>
              </p:cNvSpPr>
              <p:nvPr/>
            </p:nvSpPr>
            <p:spPr bwMode="gray">
              <a:xfrm>
                <a:off x="1637" y="2155"/>
                <a:ext cx="137" cy="189"/>
              </a:xfrm>
              <a:custGeom>
                <a:avLst/>
                <a:gdLst>
                  <a:gd name="T0" fmla="*/ 5926 w 94"/>
                  <a:gd name="T1" fmla="*/ 15396 h 115"/>
                  <a:gd name="T2" fmla="*/ 0 w 94"/>
                  <a:gd name="T3" fmla="*/ 0 h 115"/>
                  <a:gd name="T4" fmla="*/ 2848 w 94"/>
                  <a:gd name="T5" fmla="*/ 27221 h 115"/>
                  <a:gd name="T6" fmla="*/ 5926 w 94"/>
                  <a:gd name="T7" fmla="*/ 1539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38" name="Freeform 396"/>
              <p:cNvSpPr>
                <a:spLocks/>
              </p:cNvSpPr>
              <p:nvPr/>
            </p:nvSpPr>
            <p:spPr bwMode="gray">
              <a:xfrm>
                <a:off x="604" y="3108"/>
                <a:ext cx="135" cy="61"/>
              </a:xfrm>
              <a:custGeom>
                <a:avLst/>
                <a:gdLst>
                  <a:gd name="T0" fmla="*/ 2958 w 93"/>
                  <a:gd name="T1" fmla="*/ 0 h 37"/>
                  <a:gd name="T2" fmla="*/ 5622 w 93"/>
                  <a:gd name="T3" fmla="*/ 9101 h 37"/>
                  <a:gd name="T4" fmla="*/ 0 w 93"/>
                  <a:gd name="T5" fmla="*/ 5670 h 37"/>
                  <a:gd name="T6" fmla="*/ 2958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39" name="Freeform 397"/>
              <p:cNvSpPr>
                <a:spLocks/>
              </p:cNvSpPr>
              <p:nvPr/>
            </p:nvSpPr>
            <p:spPr bwMode="gray">
              <a:xfrm>
                <a:off x="675" y="3108"/>
                <a:ext cx="136" cy="61"/>
              </a:xfrm>
              <a:custGeom>
                <a:avLst/>
                <a:gdLst>
                  <a:gd name="T0" fmla="*/ 6092 w 93"/>
                  <a:gd name="T1" fmla="*/ 2254 h 37"/>
                  <a:gd name="T2" fmla="*/ 0 w 93"/>
                  <a:gd name="T3" fmla="*/ 0 h 37"/>
                  <a:gd name="T4" fmla="*/ 2855 w 93"/>
                  <a:gd name="T5" fmla="*/ 9101 h 37"/>
                  <a:gd name="T6" fmla="*/ 609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40" name="Line 398"/>
              <p:cNvSpPr>
                <a:spLocks noChangeShapeType="1"/>
              </p:cNvSpPr>
              <p:nvPr/>
            </p:nvSpPr>
            <p:spPr bwMode="gray">
              <a:xfrm flipH="1" flipV="1">
                <a:off x="1292" y="2171"/>
                <a:ext cx="137" cy="8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41" name="Line 399"/>
              <p:cNvSpPr>
                <a:spLocks noChangeShapeType="1"/>
              </p:cNvSpPr>
              <p:nvPr/>
            </p:nvSpPr>
            <p:spPr bwMode="gray">
              <a:xfrm flipV="1">
                <a:off x="1221" y="2171"/>
                <a:ext cx="71" cy="234"/>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42" name="Line 400"/>
              <p:cNvSpPr>
                <a:spLocks noChangeShapeType="1"/>
              </p:cNvSpPr>
              <p:nvPr/>
            </p:nvSpPr>
            <p:spPr bwMode="gray">
              <a:xfrm flipH="1" flipV="1">
                <a:off x="2118" y="2489"/>
                <a:ext cx="137" cy="21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43" name="Line 401"/>
              <p:cNvSpPr>
                <a:spLocks noChangeShapeType="1"/>
              </p:cNvSpPr>
              <p:nvPr/>
            </p:nvSpPr>
            <p:spPr bwMode="gray">
              <a:xfrm flipV="1">
                <a:off x="2047" y="2489"/>
                <a:ext cx="71" cy="3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44" name="Line 402"/>
              <p:cNvSpPr>
                <a:spLocks noChangeShapeType="1"/>
              </p:cNvSpPr>
              <p:nvPr/>
            </p:nvSpPr>
            <p:spPr bwMode="gray">
              <a:xfrm flipH="1" flipV="1">
                <a:off x="1637" y="2155"/>
                <a:ext cx="137" cy="10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45" name="Line 403"/>
              <p:cNvSpPr>
                <a:spLocks noChangeShapeType="1"/>
              </p:cNvSpPr>
              <p:nvPr/>
            </p:nvSpPr>
            <p:spPr bwMode="gray">
              <a:xfrm flipH="1" flipV="1">
                <a:off x="675" y="3108"/>
                <a:ext cx="136"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46" name="Line 404"/>
              <p:cNvSpPr>
                <a:spLocks noChangeShapeType="1"/>
              </p:cNvSpPr>
              <p:nvPr/>
            </p:nvSpPr>
            <p:spPr bwMode="gray">
              <a:xfrm flipV="1">
                <a:off x="604" y="3108"/>
                <a:ext cx="71"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47" name="Freeform 405"/>
              <p:cNvSpPr>
                <a:spLocks/>
              </p:cNvSpPr>
              <p:nvPr/>
            </p:nvSpPr>
            <p:spPr bwMode="gray">
              <a:xfrm>
                <a:off x="2190" y="2670"/>
                <a:ext cx="137" cy="211"/>
              </a:xfrm>
              <a:custGeom>
                <a:avLst/>
                <a:gdLst>
                  <a:gd name="T0" fmla="*/ 2848 w 94"/>
                  <a:gd name="T1" fmla="*/ 5662 h 128"/>
                  <a:gd name="T2" fmla="*/ 5926 w 94"/>
                  <a:gd name="T3" fmla="*/ 31279 h 128"/>
                  <a:gd name="T4" fmla="*/ 0 w 94"/>
                  <a:gd name="T5" fmla="*/ 0 h 128"/>
                  <a:gd name="T6" fmla="*/ 2848 w 94"/>
                  <a:gd name="T7" fmla="*/ 5662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48" name="Freeform 406"/>
              <p:cNvSpPr>
                <a:spLocks/>
              </p:cNvSpPr>
              <p:nvPr/>
            </p:nvSpPr>
            <p:spPr bwMode="gray">
              <a:xfrm>
                <a:off x="2255" y="2708"/>
                <a:ext cx="136" cy="173"/>
              </a:xfrm>
              <a:custGeom>
                <a:avLst/>
                <a:gdLst>
                  <a:gd name="T0" fmla="*/ 6092 w 93"/>
                  <a:gd name="T1" fmla="*/ 21127 h 105"/>
                  <a:gd name="T2" fmla="*/ 0 w 93"/>
                  <a:gd name="T3" fmla="*/ 0 h 105"/>
                  <a:gd name="T4" fmla="*/ 3214 w 93"/>
                  <a:gd name="T5" fmla="*/ 25512 h 105"/>
                  <a:gd name="T6" fmla="*/ 6092 w 93"/>
                  <a:gd name="T7" fmla="*/ 2112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49" name="Freeform 407"/>
              <p:cNvSpPr>
                <a:spLocks/>
              </p:cNvSpPr>
              <p:nvPr/>
            </p:nvSpPr>
            <p:spPr bwMode="gray">
              <a:xfrm>
                <a:off x="811" y="2693"/>
                <a:ext cx="137" cy="430"/>
              </a:xfrm>
              <a:custGeom>
                <a:avLst/>
                <a:gdLst>
                  <a:gd name="T0" fmla="*/ 2848 w 94"/>
                  <a:gd name="T1" fmla="*/ 0 h 261"/>
                  <a:gd name="T2" fmla="*/ 5926 w 94"/>
                  <a:gd name="T3" fmla="*/ 23223 h 261"/>
                  <a:gd name="T4" fmla="*/ 0 w 94"/>
                  <a:gd name="T5" fmla="*/ 63286 h 261"/>
                  <a:gd name="T6" fmla="*/ 2848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50" name="Freeform 408"/>
              <p:cNvSpPr>
                <a:spLocks/>
              </p:cNvSpPr>
              <p:nvPr/>
            </p:nvSpPr>
            <p:spPr bwMode="gray">
              <a:xfrm>
                <a:off x="876" y="2618"/>
                <a:ext cx="143" cy="233"/>
              </a:xfrm>
              <a:custGeom>
                <a:avLst/>
                <a:gdLst>
                  <a:gd name="T0" fmla="*/ 6266 w 98"/>
                  <a:gd name="T1" fmla="*/ 0 h 142"/>
                  <a:gd name="T2" fmla="*/ 0 w 98"/>
                  <a:gd name="T3" fmla="*/ 10597 h 142"/>
                  <a:gd name="T4" fmla="*/ 3139 w 98"/>
                  <a:gd name="T5" fmla="*/ 32947 h 142"/>
                  <a:gd name="T6" fmla="*/ 6266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51" name="Freeform 409"/>
              <p:cNvSpPr>
                <a:spLocks/>
              </p:cNvSpPr>
              <p:nvPr/>
            </p:nvSpPr>
            <p:spPr bwMode="gray">
              <a:xfrm>
                <a:off x="1019" y="2344"/>
                <a:ext cx="138" cy="303"/>
              </a:xfrm>
              <a:custGeom>
                <a:avLst/>
                <a:gdLst>
                  <a:gd name="T0" fmla="*/ 3057 w 94"/>
                  <a:gd name="T1" fmla="*/ 0 h 184"/>
                  <a:gd name="T2" fmla="*/ 6429 w 94"/>
                  <a:gd name="T3" fmla="*/ 44467 h 184"/>
                  <a:gd name="T4" fmla="*/ 0 w 94"/>
                  <a:gd name="T5" fmla="*/ 40055 h 184"/>
                  <a:gd name="T6" fmla="*/ 305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52" name="Freeform 410"/>
              <p:cNvSpPr>
                <a:spLocks/>
              </p:cNvSpPr>
              <p:nvPr/>
            </p:nvSpPr>
            <p:spPr bwMode="gray">
              <a:xfrm>
                <a:off x="1085" y="2344"/>
                <a:ext cx="136" cy="303"/>
              </a:xfrm>
              <a:custGeom>
                <a:avLst/>
                <a:gdLst>
                  <a:gd name="T0" fmla="*/ 6092 w 93"/>
                  <a:gd name="T1" fmla="*/ 8935 h 184"/>
                  <a:gd name="T2" fmla="*/ 0 w 93"/>
                  <a:gd name="T3" fmla="*/ 0 h 184"/>
                  <a:gd name="T4" fmla="*/ 3214 w 93"/>
                  <a:gd name="T5" fmla="*/ 44467 h 184"/>
                  <a:gd name="T6" fmla="*/ 6092 w 93"/>
                  <a:gd name="T7" fmla="*/ 8935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53" name="Line 411"/>
              <p:cNvSpPr>
                <a:spLocks noChangeShapeType="1"/>
              </p:cNvSpPr>
              <p:nvPr/>
            </p:nvSpPr>
            <p:spPr bwMode="gray">
              <a:xfrm flipH="1" flipV="1">
                <a:off x="2255" y="2708"/>
                <a:ext cx="136"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54" name="Line 412"/>
              <p:cNvSpPr>
                <a:spLocks noChangeShapeType="1"/>
              </p:cNvSpPr>
              <p:nvPr/>
            </p:nvSpPr>
            <p:spPr bwMode="gray">
              <a:xfrm>
                <a:off x="2190" y="2670"/>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55" name="Line 413"/>
              <p:cNvSpPr>
                <a:spLocks noChangeShapeType="1"/>
              </p:cNvSpPr>
              <p:nvPr/>
            </p:nvSpPr>
            <p:spPr bwMode="gray">
              <a:xfrm flipV="1">
                <a:off x="811" y="2693"/>
                <a:ext cx="65" cy="430"/>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56" name="Line 414"/>
              <p:cNvSpPr>
                <a:spLocks noChangeShapeType="1"/>
              </p:cNvSpPr>
              <p:nvPr/>
            </p:nvSpPr>
            <p:spPr bwMode="gray">
              <a:xfrm flipH="1" flipV="1">
                <a:off x="1085" y="2344"/>
                <a:ext cx="136" cy="6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57" name="Line 415"/>
              <p:cNvSpPr>
                <a:spLocks noChangeShapeType="1"/>
              </p:cNvSpPr>
              <p:nvPr/>
            </p:nvSpPr>
            <p:spPr bwMode="gray">
              <a:xfrm flipV="1">
                <a:off x="1019" y="2344"/>
                <a:ext cx="66" cy="27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58" name="Freeform 416"/>
              <p:cNvSpPr>
                <a:spLocks/>
              </p:cNvSpPr>
              <p:nvPr/>
            </p:nvSpPr>
            <p:spPr bwMode="gray">
              <a:xfrm>
                <a:off x="1702" y="2262"/>
                <a:ext cx="143" cy="189"/>
              </a:xfrm>
              <a:custGeom>
                <a:avLst/>
                <a:gdLst>
                  <a:gd name="T0" fmla="*/ 3139 w 98"/>
                  <a:gd name="T1" fmla="*/ 0 h 115"/>
                  <a:gd name="T2" fmla="*/ 6266 w 98"/>
                  <a:gd name="T3" fmla="*/ 27221 h 115"/>
                  <a:gd name="T4" fmla="*/ 0 w 98"/>
                  <a:gd name="T5" fmla="*/ 11817 h 115"/>
                  <a:gd name="T6" fmla="*/ 3139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59" name="Freeform 417"/>
              <p:cNvSpPr>
                <a:spLocks/>
              </p:cNvSpPr>
              <p:nvPr/>
            </p:nvSpPr>
            <p:spPr bwMode="gray">
              <a:xfrm>
                <a:off x="1774" y="2262"/>
                <a:ext cx="137" cy="189"/>
              </a:xfrm>
              <a:custGeom>
                <a:avLst/>
                <a:gdLst>
                  <a:gd name="T0" fmla="*/ 5926 w 94"/>
                  <a:gd name="T1" fmla="*/ 19421 h 115"/>
                  <a:gd name="T2" fmla="*/ 0 w 94"/>
                  <a:gd name="T3" fmla="*/ 0 h 115"/>
                  <a:gd name="T4" fmla="*/ 3059 w 94"/>
                  <a:gd name="T5" fmla="*/ 27221 h 115"/>
                  <a:gd name="T6" fmla="*/ 5926 w 94"/>
                  <a:gd name="T7" fmla="*/ 194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60" name="Freeform 418"/>
              <p:cNvSpPr>
                <a:spLocks/>
              </p:cNvSpPr>
              <p:nvPr/>
            </p:nvSpPr>
            <p:spPr bwMode="gray">
              <a:xfrm>
                <a:off x="1364" y="2254"/>
                <a:ext cx="137" cy="189"/>
              </a:xfrm>
              <a:custGeom>
                <a:avLst/>
                <a:gdLst>
                  <a:gd name="T0" fmla="*/ 2848 w 94"/>
                  <a:gd name="T1" fmla="*/ 0 h 115"/>
                  <a:gd name="T2" fmla="*/ 5926 w 94"/>
                  <a:gd name="T3" fmla="*/ 27221 h 115"/>
                  <a:gd name="T4" fmla="*/ 0 w 94"/>
                  <a:gd name="T5" fmla="*/ 27221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61" name="Line 419"/>
              <p:cNvSpPr>
                <a:spLocks noChangeShapeType="1"/>
              </p:cNvSpPr>
              <p:nvPr/>
            </p:nvSpPr>
            <p:spPr bwMode="gray">
              <a:xfrm flipH="1" flipV="1">
                <a:off x="1774" y="2262"/>
                <a:ext cx="137" cy="13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62" name="Line 420"/>
              <p:cNvSpPr>
                <a:spLocks noChangeShapeType="1"/>
              </p:cNvSpPr>
              <p:nvPr/>
            </p:nvSpPr>
            <p:spPr bwMode="gray">
              <a:xfrm flipV="1">
                <a:off x="1702" y="2262"/>
                <a:ext cx="72" cy="8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63" name="Line 421"/>
              <p:cNvSpPr>
                <a:spLocks noChangeShapeType="1"/>
              </p:cNvSpPr>
              <p:nvPr/>
            </p:nvSpPr>
            <p:spPr bwMode="gray">
              <a:xfrm flipH="1" flipV="1">
                <a:off x="1429" y="2254"/>
                <a:ext cx="136" cy="6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64" name="Line 422"/>
              <p:cNvSpPr>
                <a:spLocks noChangeShapeType="1"/>
              </p:cNvSpPr>
              <p:nvPr/>
            </p:nvSpPr>
            <p:spPr bwMode="gray">
              <a:xfrm flipV="1">
                <a:off x="1364" y="2254"/>
                <a:ext cx="65" cy="18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65" name="Freeform 423"/>
              <p:cNvSpPr>
                <a:spLocks/>
              </p:cNvSpPr>
              <p:nvPr/>
            </p:nvSpPr>
            <p:spPr bwMode="gray">
              <a:xfrm>
                <a:off x="2327" y="2851"/>
                <a:ext cx="135" cy="318"/>
              </a:xfrm>
              <a:custGeom>
                <a:avLst/>
                <a:gdLst>
                  <a:gd name="T0" fmla="*/ 2668 w 93"/>
                  <a:gd name="T1" fmla="*/ 0 h 193"/>
                  <a:gd name="T2" fmla="*/ 5622 w 93"/>
                  <a:gd name="T3" fmla="*/ 46875 h 193"/>
                  <a:gd name="T4" fmla="*/ 0 w 93"/>
                  <a:gd name="T5" fmla="*/ 4384 h 193"/>
                  <a:gd name="T6" fmla="*/ 2668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66" name="Freeform 424"/>
              <p:cNvSpPr>
                <a:spLocks/>
              </p:cNvSpPr>
              <p:nvPr/>
            </p:nvSpPr>
            <p:spPr bwMode="gray">
              <a:xfrm>
                <a:off x="2391" y="2851"/>
                <a:ext cx="144" cy="318"/>
              </a:xfrm>
              <a:custGeom>
                <a:avLst/>
                <a:gdLst>
                  <a:gd name="T0" fmla="*/ 6087 w 99"/>
                  <a:gd name="T1" fmla="*/ 40101 h 193"/>
                  <a:gd name="T2" fmla="*/ 0 w 99"/>
                  <a:gd name="T3" fmla="*/ 0 h 193"/>
                  <a:gd name="T4" fmla="*/ 3004 w 99"/>
                  <a:gd name="T5" fmla="*/ 46875 h 193"/>
                  <a:gd name="T6" fmla="*/ 6087 w 99"/>
                  <a:gd name="T7" fmla="*/ 40101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67" name="Line 425"/>
              <p:cNvSpPr>
                <a:spLocks noChangeShapeType="1"/>
              </p:cNvSpPr>
              <p:nvPr/>
            </p:nvSpPr>
            <p:spPr bwMode="gray">
              <a:xfrm>
                <a:off x="2391" y="2851"/>
                <a:ext cx="7" cy="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68" name="Line 426"/>
              <p:cNvSpPr>
                <a:spLocks noChangeShapeType="1"/>
              </p:cNvSpPr>
              <p:nvPr/>
            </p:nvSpPr>
            <p:spPr bwMode="gray">
              <a:xfrm flipH="1" flipV="1">
                <a:off x="2391" y="2851"/>
                <a:ext cx="144" cy="27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69" name="Line 427"/>
              <p:cNvSpPr>
                <a:spLocks noChangeShapeType="1"/>
              </p:cNvSpPr>
              <p:nvPr/>
            </p:nvSpPr>
            <p:spPr bwMode="gray">
              <a:xfrm flipV="1">
                <a:off x="2327" y="2851"/>
                <a:ext cx="64" cy="3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70" name="Freeform 428"/>
              <p:cNvSpPr>
                <a:spLocks/>
              </p:cNvSpPr>
              <p:nvPr/>
            </p:nvSpPr>
            <p:spPr bwMode="gray">
              <a:xfrm>
                <a:off x="739"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71" name="Freeform 429"/>
              <p:cNvSpPr>
                <a:spLocks/>
              </p:cNvSpPr>
              <p:nvPr/>
            </p:nvSpPr>
            <p:spPr bwMode="gray">
              <a:xfrm>
                <a:off x="811" y="2851"/>
                <a:ext cx="137" cy="333"/>
              </a:xfrm>
              <a:custGeom>
                <a:avLst/>
                <a:gdLst>
                  <a:gd name="T0" fmla="*/ 5926 w 94"/>
                  <a:gd name="T1" fmla="*/ 0 h 202"/>
                  <a:gd name="T2" fmla="*/ 0 w 94"/>
                  <a:gd name="T3" fmla="*/ 40301 h 202"/>
                  <a:gd name="T4" fmla="*/ 2848 w 94"/>
                  <a:gd name="T5" fmla="*/ 49371 h 202"/>
                  <a:gd name="T6" fmla="*/ 5926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72" name="Freeform 430"/>
              <p:cNvSpPr>
                <a:spLocks/>
              </p:cNvSpPr>
              <p:nvPr/>
            </p:nvSpPr>
            <p:spPr bwMode="gray">
              <a:xfrm>
                <a:off x="2462" y="3123"/>
                <a:ext cx="138" cy="61"/>
              </a:xfrm>
              <a:custGeom>
                <a:avLst/>
                <a:gdLst>
                  <a:gd name="T0" fmla="*/ 3381 w 94"/>
                  <a:gd name="T1" fmla="*/ 0 h 37"/>
                  <a:gd name="T2" fmla="*/ 6429 w 94"/>
                  <a:gd name="T3" fmla="*/ 9101 h 37"/>
                  <a:gd name="T4" fmla="*/ 0 w 94"/>
                  <a:gd name="T5" fmla="*/ 6834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73" name="Freeform 431"/>
              <p:cNvSpPr>
                <a:spLocks/>
              </p:cNvSpPr>
              <p:nvPr/>
            </p:nvSpPr>
            <p:spPr bwMode="gray">
              <a:xfrm>
                <a:off x="2535" y="3123"/>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74" name="Freeform 432"/>
              <p:cNvSpPr>
                <a:spLocks/>
              </p:cNvSpPr>
              <p:nvPr/>
            </p:nvSpPr>
            <p:spPr bwMode="gray">
              <a:xfrm>
                <a:off x="395"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75" name="Freeform 433"/>
              <p:cNvSpPr>
                <a:spLocks/>
              </p:cNvSpPr>
              <p:nvPr/>
            </p:nvSpPr>
            <p:spPr bwMode="gray">
              <a:xfrm>
                <a:off x="466" y="3123"/>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76" name="Line 434"/>
              <p:cNvSpPr>
                <a:spLocks noChangeShapeType="1"/>
              </p:cNvSpPr>
              <p:nvPr/>
            </p:nvSpPr>
            <p:spPr bwMode="gray">
              <a:xfrm flipH="1">
                <a:off x="811" y="2851"/>
                <a:ext cx="137" cy="27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77" name="Line 435"/>
              <p:cNvSpPr>
                <a:spLocks noChangeShapeType="1"/>
              </p:cNvSpPr>
              <p:nvPr/>
            </p:nvSpPr>
            <p:spPr bwMode="gray">
              <a:xfrm flipV="1">
                <a:off x="739" y="3123"/>
                <a:ext cx="72" cy="46"/>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78" name="Line 436"/>
              <p:cNvSpPr>
                <a:spLocks noChangeShapeType="1"/>
              </p:cNvSpPr>
              <p:nvPr/>
            </p:nvSpPr>
            <p:spPr bwMode="gray">
              <a:xfrm flipH="1" flipV="1">
                <a:off x="466" y="3123"/>
                <a:ext cx="138"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79" name="Line 437"/>
              <p:cNvSpPr>
                <a:spLocks noChangeShapeType="1"/>
              </p:cNvSpPr>
              <p:nvPr/>
            </p:nvSpPr>
            <p:spPr bwMode="gray">
              <a:xfrm flipH="1" flipV="1">
                <a:off x="2535" y="3123"/>
                <a:ext cx="136"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80" name="Line 438"/>
              <p:cNvSpPr>
                <a:spLocks noChangeShapeType="1"/>
              </p:cNvSpPr>
              <p:nvPr/>
            </p:nvSpPr>
            <p:spPr bwMode="gray">
              <a:xfrm flipH="1">
                <a:off x="2462" y="3123"/>
                <a:ext cx="73"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81" name="Line 439"/>
              <p:cNvSpPr>
                <a:spLocks noChangeShapeType="1"/>
              </p:cNvSpPr>
              <p:nvPr/>
            </p:nvSpPr>
            <p:spPr bwMode="gray">
              <a:xfrm flipV="1">
                <a:off x="395" y="3123"/>
                <a:ext cx="71"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82" name="Freeform 440"/>
              <p:cNvSpPr>
                <a:spLocks/>
              </p:cNvSpPr>
              <p:nvPr/>
            </p:nvSpPr>
            <p:spPr bwMode="gray">
              <a:xfrm>
                <a:off x="1157" y="2405"/>
                <a:ext cx="135" cy="242"/>
              </a:xfrm>
              <a:custGeom>
                <a:avLst/>
                <a:gdLst>
                  <a:gd name="T0" fmla="*/ 2668 w 93"/>
                  <a:gd name="T1" fmla="*/ 0 h 147"/>
                  <a:gd name="T2" fmla="*/ 5622 w 93"/>
                  <a:gd name="T3" fmla="*/ 34221 h 147"/>
                  <a:gd name="T4" fmla="*/ 0 w 93"/>
                  <a:gd name="T5" fmla="*/ 35332 h 147"/>
                  <a:gd name="T6" fmla="*/ 2668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83" name="Freeform 441"/>
              <p:cNvSpPr>
                <a:spLocks/>
              </p:cNvSpPr>
              <p:nvPr/>
            </p:nvSpPr>
            <p:spPr bwMode="gray">
              <a:xfrm>
                <a:off x="1221" y="2405"/>
                <a:ext cx="143" cy="234"/>
              </a:xfrm>
              <a:custGeom>
                <a:avLst/>
                <a:gdLst>
                  <a:gd name="T0" fmla="*/ 6266 w 98"/>
                  <a:gd name="T1" fmla="*/ 5649 h 142"/>
                  <a:gd name="T2" fmla="*/ 0 w 98"/>
                  <a:gd name="T3" fmla="*/ 0 h 142"/>
                  <a:gd name="T4" fmla="*/ 3139 w 98"/>
                  <a:gd name="T5" fmla="*/ 34588 h 142"/>
                  <a:gd name="T6" fmla="*/ 6266 w 98"/>
                  <a:gd name="T7" fmla="*/ 5649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84" name="Freeform 442"/>
              <p:cNvSpPr>
                <a:spLocks/>
              </p:cNvSpPr>
              <p:nvPr/>
            </p:nvSpPr>
            <p:spPr bwMode="gray">
              <a:xfrm>
                <a:off x="1845" y="2397"/>
                <a:ext cx="137" cy="204"/>
              </a:xfrm>
              <a:custGeom>
                <a:avLst/>
                <a:gdLst>
                  <a:gd name="T0" fmla="*/ 2848 w 94"/>
                  <a:gd name="T1" fmla="*/ 0 h 124"/>
                  <a:gd name="T2" fmla="*/ 5926 w 94"/>
                  <a:gd name="T3" fmla="*/ 29682 h 124"/>
                  <a:gd name="T4" fmla="*/ 0 w 94"/>
                  <a:gd name="T5" fmla="*/ 7833 h 124"/>
                  <a:gd name="T6" fmla="*/ 2848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85" name="Freeform 443"/>
              <p:cNvSpPr>
                <a:spLocks/>
              </p:cNvSpPr>
              <p:nvPr/>
            </p:nvSpPr>
            <p:spPr bwMode="gray">
              <a:xfrm>
                <a:off x="1911" y="2397"/>
                <a:ext cx="136" cy="204"/>
              </a:xfrm>
              <a:custGeom>
                <a:avLst/>
                <a:gdLst>
                  <a:gd name="T0" fmla="*/ 6092 w 93"/>
                  <a:gd name="T1" fmla="*/ 17784 h 124"/>
                  <a:gd name="T2" fmla="*/ 0 w 93"/>
                  <a:gd name="T3" fmla="*/ 0 h 124"/>
                  <a:gd name="T4" fmla="*/ 3214 w 93"/>
                  <a:gd name="T5" fmla="*/ 29682 h 124"/>
                  <a:gd name="T6" fmla="*/ 6092 w 93"/>
                  <a:gd name="T7" fmla="*/ 1778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86" name="Line 444"/>
              <p:cNvSpPr>
                <a:spLocks noChangeShapeType="1"/>
              </p:cNvSpPr>
              <p:nvPr/>
            </p:nvSpPr>
            <p:spPr bwMode="gray">
              <a:xfrm flipH="1" flipV="1">
                <a:off x="1221" y="2405"/>
                <a:ext cx="143"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87" name="Line 445"/>
              <p:cNvSpPr>
                <a:spLocks noChangeShapeType="1"/>
              </p:cNvSpPr>
              <p:nvPr/>
            </p:nvSpPr>
            <p:spPr bwMode="gray">
              <a:xfrm flipV="1">
                <a:off x="1157" y="2405"/>
                <a:ext cx="64" cy="242"/>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88" name="Line 446"/>
              <p:cNvSpPr>
                <a:spLocks noChangeShapeType="1"/>
              </p:cNvSpPr>
              <p:nvPr/>
            </p:nvSpPr>
            <p:spPr bwMode="gray">
              <a:xfrm flipH="1" flipV="1">
                <a:off x="1911" y="2397"/>
                <a:ext cx="136" cy="12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89" name="Line 447"/>
              <p:cNvSpPr>
                <a:spLocks noChangeShapeType="1"/>
              </p:cNvSpPr>
              <p:nvPr/>
            </p:nvSpPr>
            <p:spPr bwMode="gray">
              <a:xfrm flipV="1">
                <a:off x="1845" y="2397"/>
                <a:ext cx="66" cy="5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90" name="Freeform 448"/>
              <p:cNvSpPr>
                <a:spLocks/>
              </p:cNvSpPr>
              <p:nvPr/>
            </p:nvSpPr>
            <p:spPr bwMode="gray">
              <a:xfrm>
                <a:off x="1565" y="2315"/>
                <a:ext cx="137" cy="136"/>
              </a:xfrm>
              <a:custGeom>
                <a:avLst/>
                <a:gdLst>
                  <a:gd name="T0" fmla="*/ 5926 w 94"/>
                  <a:gd name="T1" fmla="*/ 4087 h 83"/>
                  <a:gd name="T2" fmla="*/ 0 w 94"/>
                  <a:gd name="T3" fmla="*/ 0 h 83"/>
                  <a:gd name="T4" fmla="*/ 3059 w 94"/>
                  <a:gd name="T5" fmla="*/ 18974 h 83"/>
                  <a:gd name="T6" fmla="*/ 5926 w 94"/>
                  <a:gd name="T7" fmla="*/ 408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91" name="Freeform 449"/>
              <p:cNvSpPr>
                <a:spLocks/>
              </p:cNvSpPr>
              <p:nvPr/>
            </p:nvSpPr>
            <p:spPr bwMode="gray">
              <a:xfrm>
                <a:off x="948" y="2618"/>
                <a:ext cx="137" cy="233"/>
              </a:xfrm>
              <a:custGeom>
                <a:avLst/>
                <a:gdLst>
                  <a:gd name="T0" fmla="*/ 3059 w 94"/>
                  <a:gd name="T1" fmla="*/ 0 h 142"/>
                  <a:gd name="T2" fmla="*/ 5926 w 94"/>
                  <a:gd name="T3" fmla="*/ 28690 h 142"/>
                  <a:gd name="T4" fmla="*/ 0 w 94"/>
                  <a:gd name="T5" fmla="*/ 32947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92" name="Freeform 450"/>
              <p:cNvSpPr>
                <a:spLocks/>
              </p:cNvSpPr>
              <p:nvPr/>
            </p:nvSpPr>
            <p:spPr bwMode="gray">
              <a:xfrm>
                <a:off x="1019" y="2618"/>
                <a:ext cx="138" cy="204"/>
              </a:xfrm>
              <a:custGeom>
                <a:avLst/>
                <a:gdLst>
                  <a:gd name="T0" fmla="*/ 6429 w 94"/>
                  <a:gd name="T1" fmla="*/ 4337 h 124"/>
                  <a:gd name="T2" fmla="*/ 0 w 94"/>
                  <a:gd name="T3" fmla="*/ 0 h 124"/>
                  <a:gd name="T4" fmla="*/ 3057 w 94"/>
                  <a:gd name="T5" fmla="*/ 29682 h 124"/>
                  <a:gd name="T6" fmla="*/ 6429 w 94"/>
                  <a:gd name="T7" fmla="*/ 433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93" name="Line 451"/>
              <p:cNvSpPr>
                <a:spLocks noChangeShapeType="1"/>
              </p:cNvSpPr>
              <p:nvPr/>
            </p:nvSpPr>
            <p:spPr bwMode="gray">
              <a:xfrm flipH="1" flipV="1">
                <a:off x="1565" y="2315"/>
                <a:ext cx="137" cy="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94" name="Line 452"/>
              <p:cNvSpPr>
                <a:spLocks noChangeShapeType="1"/>
              </p:cNvSpPr>
              <p:nvPr/>
            </p:nvSpPr>
            <p:spPr bwMode="gray">
              <a:xfrm flipV="1">
                <a:off x="948" y="2618"/>
                <a:ext cx="71" cy="23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895" name="Freeform 453"/>
              <p:cNvSpPr>
                <a:spLocks/>
              </p:cNvSpPr>
              <p:nvPr/>
            </p:nvSpPr>
            <p:spPr bwMode="gray">
              <a:xfrm>
                <a:off x="1982" y="2519"/>
                <a:ext cx="136" cy="227"/>
              </a:xfrm>
              <a:custGeom>
                <a:avLst/>
                <a:gdLst>
                  <a:gd name="T0" fmla="*/ 2855 w 93"/>
                  <a:gd name="T1" fmla="*/ 0 h 138"/>
                  <a:gd name="T2" fmla="*/ 6092 w 93"/>
                  <a:gd name="T3" fmla="*/ 32900 h 138"/>
                  <a:gd name="T4" fmla="*/ 0 w 93"/>
                  <a:gd name="T5" fmla="*/ 11890 h 138"/>
                  <a:gd name="T6" fmla="*/ 2855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96" name="Freeform 454"/>
              <p:cNvSpPr>
                <a:spLocks/>
              </p:cNvSpPr>
              <p:nvPr/>
            </p:nvSpPr>
            <p:spPr bwMode="gray">
              <a:xfrm>
                <a:off x="2047" y="2519"/>
                <a:ext cx="143" cy="227"/>
              </a:xfrm>
              <a:custGeom>
                <a:avLst/>
                <a:gdLst>
                  <a:gd name="T0" fmla="*/ 6266 w 98"/>
                  <a:gd name="T1" fmla="*/ 21868 h 138"/>
                  <a:gd name="T2" fmla="*/ 0 w 98"/>
                  <a:gd name="T3" fmla="*/ 0 h 138"/>
                  <a:gd name="T4" fmla="*/ 3139 w 98"/>
                  <a:gd name="T5" fmla="*/ 32900 h 138"/>
                  <a:gd name="T6" fmla="*/ 6266 w 98"/>
                  <a:gd name="T7" fmla="*/ 21868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97" name="Freeform 455"/>
              <p:cNvSpPr>
                <a:spLocks/>
              </p:cNvSpPr>
              <p:nvPr/>
            </p:nvSpPr>
            <p:spPr bwMode="gray">
              <a:xfrm>
                <a:off x="532" y="3146"/>
                <a:ext cx="143" cy="61"/>
              </a:xfrm>
              <a:custGeom>
                <a:avLst/>
                <a:gdLst>
                  <a:gd name="T0" fmla="*/ 3139 w 98"/>
                  <a:gd name="T1" fmla="*/ 0 h 37"/>
                  <a:gd name="T2" fmla="*/ 6266 w 98"/>
                  <a:gd name="T3" fmla="*/ 9101 h 37"/>
                  <a:gd name="T4" fmla="*/ 0 w 98"/>
                  <a:gd name="T5" fmla="*/ 5670 h 37"/>
                  <a:gd name="T6" fmla="*/ 3139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98" name="Freeform 456"/>
              <p:cNvSpPr>
                <a:spLocks/>
              </p:cNvSpPr>
              <p:nvPr/>
            </p:nvSpPr>
            <p:spPr bwMode="gray">
              <a:xfrm>
                <a:off x="604" y="3146"/>
                <a:ext cx="135" cy="61"/>
              </a:xfrm>
              <a:custGeom>
                <a:avLst/>
                <a:gdLst>
                  <a:gd name="T0" fmla="*/ 5622 w 93"/>
                  <a:gd name="T1" fmla="*/ 3439 h 37"/>
                  <a:gd name="T2" fmla="*/ 0 w 93"/>
                  <a:gd name="T3" fmla="*/ 0 h 37"/>
                  <a:gd name="T4" fmla="*/ 2958 w 93"/>
                  <a:gd name="T5" fmla="*/ 9101 h 37"/>
                  <a:gd name="T6" fmla="*/ 562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899" name="Line 457"/>
              <p:cNvSpPr>
                <a:spLocks noChangeShapeType="1"/>
              </p:cNvSpPr>
              <p:nvPr/>
            </p:nvSpPr>
            <p:spPr bwMode="gray">
              <a:xfrm flipH="1" flipV="1">
                <a:off x="2047" y="2519"/>
                <a:ext cx="143" cy="15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00" name="Line 458"/>
              <p:cNvSpPr>
                <a:spLocks noChangeShapeType="1"/>
              </p:cNvSpPr>
              <p:nvPr/>
            </p:nvSpPr>
            <p:spPr bwMode="gray">
              <a:xfrm flipV="1">
                <a:off x="1982" y="2519"/>
                <a:ext cx="65" cy="8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01" name="Line 459"/>
              <p:cNvSpPr>
                <a:spLocks noChangeShapeType="1"/>
              </p:cNvSpPr>
              <p:nvPr/>
            </p:nvSpPr>
            <p:spPr bwMode="gray">
              <a:xfrm flipH="1" flipV="1">
                <a:off x="604" y="3146"/>
                <a:ext cx="135"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02" name="Line 460"/>
              <p:cNvSpPr>
                <a:spLocks noChangeShapeType="1"/>
              </p:cNvSpPr>
              <p:nvPr/>
            </p:nvSpPr>
            <p:spPr bwMode="gray">
              <a:xfrm flipV="1">
                <a:off x="532" y="3146"/>
                <a:ext cx="72"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03" name="Line 461"/>
              <p:cNvSpPr>
                <a:spLocks noChangeShapeType="1"/>
              </p:cNvSpPr>
              <p:nvPr/>
            </p:nvSpPr>
            <p:spPr bwMode="gray">
              <a:xfrm flipV="1">
                <a:off x="2600" y="3146"/>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04" name="Freeform 462"/>
              <p:cNvSpPr>
                <a:spLocks/>
              </p:cNvSpPr>
              <p:nvPr/>
            </p:nvSpPr>
            <p:spPr bwMode="gray">
              <a:xfrm>
                <a:off x="1292" y="2443"/>
                <a:ext cx="137" cy="196"/>
              </a:xfrm>
              <a:custGeom>
                <a:avLst/>
                <a:gdLst>
                  <a:gd name="T0" fmla="*/ 3059 w 94"/>
                  <a:gd name="T1" fmla="*/ 0 h 119"/>
                  <a:gd name="T2" fmla="*/ 5926 w 94"/>
                  <a:gd name="T3" fmla="*/ 24350 h 119"/>
                  <a:gd name="T4" fmla="*/ 0 w 94"/>
                  <a:gd name="T5" fmla="*/ 2881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05" name="Freeform 463"/>
              <p:cNvSpPr>
                <a:spLocks/>
              </p:cNvSpPr>
              <p:nvPr/>
            </p:nvSpPr>
            <p:spPr bwMode="gray">
              <a:xfrm>
                <a:off x="1364" y="2443"/>
                <a:ext cx="137" cy="166"/>
              </a:xfrm>
              <a:custGeom>
                <a:avLst/>
                <a:gdLst>
                  <a:gd name="T0" fmla="*/ 5926 w 94"/>
                  <a:gd name="T1" fmla="*/ 0 h 101"/>
                  <a:gd name="T2" fmla="*/ 0 w 94"/>
                  <a:gd name="T3" fmla="*/ 0 h 101"/>
                  <a:gd name="T4" fmla="*/ 2848 w 94"/>
                  <a:gd name="T5" fmla="*/ 23912 h 101"/>
                  <a:gd name="T6" fmla="*/ 5926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06" name="Line 464"/>
              <p:cNvSpPr>
                <a:spLocks noChangeShapeType="1"/>
              </p:cNvSpPr>
              <p:nvPr/>
            </p:nvSpPr>
            <p:spPr bwMode="gray">
              <a:xfrm flipH="1">
                <a:off x="1364" y="2443"/>
                <a:ext cx="137"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07" name="Line 465"/>
              <p:cNvSpPr>
                <a:spLocks noChangeShapeType="1"/>
              </p:cNvSpPr>
              <p:nvPr/>
            </p:nvSpPr>
            <p:spPr bwMode="gray">
              <a:xfrm flipV="1">
                <a:off x="1292" y="2443"/>
                <a:ext cx="72" cy="19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08" name="Freeform 466"/>
              <p:cNvSpPr>
                <a:spLocks/>
              </p:cNvSpPr>
              <p:nvPr/>
            </p:nvSpPr>
            <p:spPr bwMode="gray">
              <a:xfrm>
                <a:off x="2118" y="2670"/>
                <a:ext cx="137" cy="234"/>
              </a:xfrm>
              <a:custGeom>
                <a:avLst/>
                <a:gdLst>
                  <a:gd name="T0" fmla="*/ 3059 w 94"/>
                  <a:gd name="T1" fmla="*/ 0 h 142"/>
                  <a:gd name="T2" fmla="*/ 5926 w 94"/>
                  <a:gd name="T3" fmla="*/ 34588 h 142"/>
                  <a:gd name="T4" fmla="*/ 0 w 94"/>
                  <a:gd name="T5" fmla="*/ 11191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09" name="Freeform 467"/>
              <p:cNvSpPr>
                <a:spLocks/>
              </p:cNvSpPr>
              <p:nvPr/>
            </p:nvSpPr>
            <p:spPr bwMode="gray">
              <a:xfrm>
                <a:off x="2190" y="2670"/>
                <a:ext cx="137" cy="234"/>
              </a:xfrm>
              <a:custGeom>
                <a:avLst/>
                <a:gdLst>
                  <a:gd name="T0" fmla="*/ 5926 w 94"/>
                  <a:gd name="T1" fmla="*/ 31155 h 142"/>
                  <a:gd name="T2" fmla="*/ 0 w 94"/>
                  <a:gd name="T3" fmla="*/ 0 h 142"/>
                  <a:gd name="T4" fmla="*/ 2848 w 94"/>
                  <a:gd name="T5" fmla="*/ 34588 h 142"/>
                  <a:gd name="T6" fmla="*/ 5926 w 94"/>
                  <a:gd name="T7" fmla="*/ 3115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10" name="Freeform 468"/>
              <p:cNvSpPr>
                <a:spLocks/>
              </p:cNvSpPr>
              <p:nvPr/>
            </p:nvSpPr>
            <p:spPr bwMode="gray">
              <a:xfrm>
                <a:off x="1637" y="2344"/>
                <a:ext cx="137" cy="190"/>
              </a:xfrm>
              <a:custGeom>
                <a:avLst/>
                <a:gdLst>
                  <a:gd name="T0" fmla="*/ 2848 w 94"/>
                  <a:gd name="T1" fmla="*/ 0 h 115"/>
                  <a:gd name="T2" fmla="*/ 5926 w 94"/>
                  <a:gd name="T3" fmla="*/ 28789 h 115"/>
                  <a:gd name="T4" fmla="*/ 0 w 94"/>
                  <a:gd name="T5" fmla="*/ 16190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11" name="Freeform 469"/>
              <p:cNvSpPr>
                <a:spLocks/>
              </p:cNvSpPr>
              <p:nvPr/>
            </p:nvSpPr>
            <p:spPr bwMode="gray">
              <a:xfrm>
                <a:off x="1702" y="2344"/>
                <a:ext cx="143" cy="190"/>
              </a:xfrm>
              <a:custGeom>
                <a:avLst/>
                <a:gdLst>
                  <a:gd name="T0" fmla="*/ 6266 w 98"/>
                  <a:gd name="T1" fmla="*/ 16190 h 115"/>
                  <a:gd name="T2" fmla="*/ 0 w 98"/>
                  <a:gd name="T3" fmla="*/ 0 h 115"/>
                  <a:gd name="T4" fmla="*/ 3139 w 98"/>
                  <a:gd name="T5" fmla="*/ 28789 h 115"/>
                  <a:gd name="T6" fmla="*/ 6266 w 98"/>
                  <a:gd name="T7" fmla="*/ 1619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12" name="Freeform 470"/>
              <p:cNvSpPr>
                <a:spLocks/>
              </p:cNvSpPr>
              <p:nvPr/>
            </p:nvSpPr>
            <p:spPr bwMode="gray">
              <a:xfrm>
                <a:off x="1085" y="2647"/>
                <a:ext cx="136" cy="175"/>
              </a:xfrm>
              <a:custGeom>
                <a:avLst/>
                <a:gdLst>
                  <a:gd name="T0" fmla="*/ 3214 w 93"/>
                  <a:gd name="T1" fmla="*/ 0 h 106"/>
                  <a:gd name="T2" fmla="*/ 6092 w 93"/>
                  <a:gd name="T3" fmla="*/ 25169 h 106"/>
                  <a:gd name="T4" fmla="*/ 0 w 93"/>
                  <a:gd name="T5" fmla="*/ 263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13" name="Freeform 471"/>
              <p:cNvSpPr>
                <a:spLocks/>
              </p:cNvSpPr>
              <p:nvPr/>
            </p:nvSpPr>
            <p:spPr bwMode="gray">
              <a:xfrm>
                <a:off x="1157" y="2639"/>
                <a:ext cx="135" cy="175"/>
              </a:xfrm>
              <a:custGeom>
                <a:avLst/>
                <a:gdLst>
                  <a:gd name="T0" fmla="*/ 5622 w 93"/>
                  <a:gd name="T1" fmla="*/ 0 h 106"/>
                  <a:gd name="T2" fmla="*/ 0 w 93"/>
                  <a:gd name="T3" fmla="*/ 1175 h 106"/>
                  <a:gd name="T4" fmla="*/ 2668 w 93"/>
                  <a:gd name="T5" fmla="*/ 26304 h 106"/>
                  <a:gd name="T6" fmla="*/ 5622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14" name="Line 472"/>
              <p:cNvSpPr>
                <a:spLocks noChangeShapeType="1"/>
              </p:cNvSpPr>
              <p:nvPr/>
            </p:nvSpPr>
            <p:spPr bwMode="gray">
              <a:xfrm flipH="1" flipV="1">
                <a:off x="2190" y="2670"/>
                <a:ext cx="137" cy="21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15" name="Line 473"/>
              <p:cNvSpPr>
                <a:spLocks noChangeShapeType="1"/>
              </p:cNvSpPr>
              <p:nvPr/>
            </p:nvSpPr>
            <p:spPr bwMode="gray">
              <a:xfrm flipV="1">
                <a:off x="2118" y="2670"/>
                <a:ext cx="72" cy="7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16" name="Line 474"/>
              <p:cNvSpPr>
                <a:spLocks noChangeShapeType="1"/>
              </p:cNvSpPr>
              <p:nvPr/>
            </p:nvSpPr>
            <p:spPr bwMode="gray">
              <a:xfrm flipH="1" flipV="1">
                <a:off x="1702" y="2344"/>
                <a:ext cx="143" cy="10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17" name="Line 475"/>
              <p:cNvSpPr>
                <a:spLocks noChangeShapeType="1"/>
              </p:cNvSpPr>
              <p:nvPr/>
            </p:nvSpPr>
            <p:spPr bwMode="gray">
              <a:xfrm flipV="1">
                <a:off x="1637" y="2344"/>
                <a:ext cx="65" cy="10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18" name="Line 476"/>
              <p:cNvSpPr>
                <a:spLocks noChangeShapeType="1"/>
              </p:cNvSpPr>
              <p:nvPr/>
            </p:nvSpPr>
            <p:spPr bwMode="gray">
              <a:xfrm flipV="1">
                <a:off x="1085" y="2647"/>
                <a:ext cx="72" cy="175"/>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19" name="Freeform 477"/>
              <p:cNvSpPr>
                <a:spLocks/>
              </p:cNvSpPr>
              <p:nvPr/>
            </p:nvSpPr>
            <p:spPr bwMode="gray">
              <a:xfrm>
                <a:off x="2255" y="2881"/>
                <a:ext cx="136" cy="198"/>
              </a:xfrm>
              <a:custGeom>
                <a:avLst/>
                <a:gdLst>
                  <a:gd name="T0" fmla="*/ 3214 w 93"/>
                  <a:gd name="T1" fmla="*/ 0 h 120"/>
                  <a:gd name="T2" fmla="*/ 6092 w 93"/>
                  <a:gd name="T3" fmla="*/ 29670 h 120"/>
                  <a:gd name="T4" fmla="*/ 0 w 93"/>
                  <a:gd name="T5" fmla="*/ 3477 h 120"/>
                  <a:gd name="T6" fmla="*/ 3214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20" name="Freeform 478"/>
              <p:cNvSpPr>
                <a:spLocks/>
              </p:cNvSpPr>
              <p:nvPr/>
            </p:nvSpPr>
            <p:spPr bwMode="gray">
              <a:xfrm>
                <a:off x="2327" y="2881"/>
                <a:ext cx="135" cy="288"/>
              </a:xfrm>
              <a:custGeom>
                <a:avLst/>
                <a:gdLst>
                  <a:gd name="T0" fmla="*/ 5622 w 93"/>
                  <a:gd name="T1" fmla="*/ 41974 h 175"/>
                  <a:gd name="T2" fmla="*/ 0 w 93"/>
                  <a:gd name="T3" fmla="*/ 0 h 175"/>
                  <a:gd name="T4" fmla="*/ 2668 w 93"/>
                  <a:gd name="T5" fmla="*/ 28673 h 175"/>
                  <a:gd name="T6" fmla="*/ 5622 w 93"/>
                  <a:gd name="T7" fmla="*/ 41974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21" name="Freeform 479"/>
              <p:cNvSpPr>
                <a:spLocks/>
              </p:cNvSpPr>
              <p:nvPr/>
            </p:nvSpPr>
            <p:spPr bwMode="gray">
              <a:xfrm>
                <a:off x="876" y="2851"/>
                <a:ext cx="143" cy="356"/>
              </a:xfrm>
              <a:custGeom>
                <a:avLst/>
                <a:gdLst>
                  <a:gd name="T0" fmla="*/ 3139 w 98"/>
                  <a:gd name="T1" fmla="*/ 0 h 216"/>
                  <a:gd name="T2" fmla="*/ 6266 w 98"/>
                  <a:gd name="T3" fmla="*/ 52655 h 216"/>
                  <a:gd name="T4" fmla="*/ 0 w 98"/>
                  <a:gd name="T5" fmla="*/ 49291 h 216"/>
                  <a:gd name="T6" fmla="*/ 3139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22" name="Freeform 480"/>
              <p:cNvSpPr>
                <a:spLocks/>
              </p:cNvSpPr>
              <p:nvPr/>
            </p:nvSpPr>
            <p:spPr bwMode="gray">
              <a:xfrm>
                <a:off x="948" y="2822"/>
                <a:ext cx="137" cy="385"/>
              </a:xfrm>
              <a:custGeom>
                <a:avLst/>
                <a:gdLst>
                  <a:gd name="T0" fmla="*/ 5926 w 94"/>
                  <a:gd name="T1" fmla="*/ 0 h 234"/>
                  <a:gd name="T2" fmla="*/ 0 w 94"/>
                  <a:gd name="T3" fmla="*/ 4339 h 234"/>
                  <a:gd name="T4" fmla="*/ 3059 w 94"/>
                  <a:gd name="T5" fmla="*/ 55897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23" name="Freeform 481"/>
              <p:cNvSpPr>
                <a:spLocks/>
              </p:cNvSpPr>
              <p:nvPr/>
            </p:nvSpPr>
            <p:spPr bwMode="gray">
              <a:xfrm>
                <a:off x="675" y="3169"/>
                <a:ext cx="136" cy="53"/>
              </a:xfrm>
              <a:custGeom>
                <a:avLst/>
                <a:gdLst>
                  <a:gd name="T0" fmla="*/ 2855 w 93"/>
                  <a:gd name="T1" fmla="*/ 0 h 32"/>
                  <a:gd name="T2" fmla="*/ 6092 w 93"/>
                  <a:gd name="T3" fmla="*/ 8280 h 32"/>
                  <a:gd name="T4" fmla="*/ 0 w 93"/>
                  <a:gd name="T5" fmla="*/ 5885 h 32"/>
                  <a:gd name="T6" fmla="*/ 2855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24" name="Freeform 482"/>
              <p:cNvSpPr>
                <a:spLocks/>
              </p:cNvSpPr>
              <p:nvPr/>
            </p:nvSpPr>
            <p:spPr bwMode="gray">
              <a:xfrm>
                <a:off x="739" y="3169"/>
                <a:ext cx="137" cy="53"/>
              </a:xfrm>
              <a:custGeom>
                <a:avLst/>
                <a:gdLst>
                  <a:gd name="T0" fmla="*/ 5926 w 94"/>
                  <a:gd name="T1" fmla="*/ 2332 h 32"/>
                  <a:gd name="T2" fmla="*/ 0 w 94"/>
                  <a:gd name="T3" fmla="*/ 0 h 32"/>
                  <a:gd name="T4" fmla="*/ 3059 w 94"/>
                  <a:gd name="T5" fmla="*/ 8280 h 32"/>
                  <a:gd name="T6" fmla="*/ 5926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25" name="Freeform 483"/>
              <p:cNvSpPr>
                <a:spLocks/>
              </p:cNvSpPr>
              <p:nvPr/>
            </p:nvSpPr>
            <p:spPr bwMode="gray">
              <a:xfrm>
                <a:off x="2462" y="3169"/>
                <a:ext cx="138" cy="53"/>
              </a:xfrm>
              <a:custGeom>
                <a:avLst/>
                <a:gdLst>
                  <a:gd name="T0" fmla="*/ 6429 w 94"/>
                  <a:gd name="T1" fmla="*/ 2332 h 32"/>
                  <a:gd name="T2" fmla="*/ 0 w 94"/>
                  <a:gd name="T3" fmla="*/ 0 h 32"/>
                  <a:gd name="T4" fmla="*/ 3381 w 94"/>
                  <a:gd name="T5" fmla="*/ 8280 h 32"/>
                  <a:gd name="T6" fmla="*/ 6429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26" name="Line 484"/>
              <p:cNvSpPr>
                <a:spLocks noChangeShapeType="1"/>
              </p:cNvSpPr>
              <p:nvPr/>
            </p:nvSpPr>
            <p:spPr bwMode="gray">
              <a:xfrm flipH="1" flipV="1">
                <a:off x="2327" y="2881"/>
                <a:ext cx="135" cy="28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27" name="Line 485"/>
              <p:cNvSpPr>
                <a:spLocks noChangeShapeType="1"/>
              </p:cNvSpPr>
              <p:nvPr/>
            </p:nvSpPr>
            <p:spPr bwMode="gray">
              <a:xfrm flipH="1" flipV="1">
                <a:off x="2462" y="3169"/>
                <a:ext cx="138"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28" name="Freeform 486"/>
              <p:cNvSpPr>
                <a:spLocks/>
              </p:cNvSpPr>
              <p:nvPr/>
            </p:nvSpPr>
            <p:spPr bwMode="gray">
              <a:xfrm>
                <a:off x="2391" y="3079"/>
                <a:ext cx="144" cy="143"/>
              </a:xfrm>
              <a:custGeom>
                <a:avLst/>
                <a:gdLst>
                  <a:gd name="T0" fmla="*/ 3004 w 99"/>
                  <a:gd name="T1" fmla="*/ 12936 h 87"/>
                  <a:gd name="T2" fmla="*/ 6087 w 99"/>
                  <a:gd name="T3" fmla="*/ 20557 h 87"/>
                  <a:gd name="T4" fmla="*/ 0 w 99"/>
                  <a:gd name="T5" fmla="*/ 0 h 87"/>
                  <a:gd name="T6" fmla="*/ 3004 w 99"/>
                  <a:gd name="T7" fmla="*/ 12936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29" name="Line 487"/>
              <p:cNvSpPr>
                <a:spLocks noChangeShapeType="1"/>
              </p:cNvSpPr>
              <p:nvPr/>
            </p:nvSpPr>
            <p:spPr bwMode="gray">
              <a:xfrm flipV="1">
                <a:off x="2255" y="2881"/>
                <a:ext cx="72"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30" name="Line 488"/>
              <p:cNvSpPr>
                <a:spLocks noChangeShapeType="1"/>
              </p:cNvSpPr>
              <p:nvPr/>
            </p:nvSpPr>
            <p:spPr bwMode="gray">
              <a:xfrm flipV="1">
                <a:off x="876" y="2851"/>
                <a:ext cx="72" cy="33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31" name="Line 489"/>
              <p:cNvSpPr>
                <a:spLocks noChangeShapeType="1"/>
              </p:cNvSpPr>
              <p:nvPr/>
            </p:nvSpPr>
            <p:spPr bwMode="gray">
              <a:xfrm flipH="1">
                <a:off x="948" y="2822"/>
                <a:ext cx="137" cy="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32" name="Line 490"/>
              <p:cNvSpPr>
                <a:spLocks noChangeShapeType="1"/>
              </p:cNvSpPr>
              <p:nvPr/>
            </p:nvSpPr>
            <p:spPr bwMode="gray">
              <a:xfrm flipH="1" flipV="1">
                <a:off x="739" y="3169"/>
                <a:ext cx="137"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33" name="Line 491"/>
              <p:cNvSpPr>
                <a:spLocks noChangeShapeType="1"/>
              </p:cNvSpPr>
              <p:nvPr/>
            </p:nvSpPr>
            <p:spPr bwMode="gray">
              <a:xfrm flipV="1">
                <a:off x="675" y="3169"/>
                <a:ext cx="64" cy="38"/>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34" name="Line 492"/>
              <p:cNvSpPr>
                <a:spLocks noChangeShapeType="1"/>
              </p:cNvSpPr>
              <p:nvPr/>
            </p:nvSpPr>
            <p:spPr bwMode="gray">
              <a:xfrm>
                <a:off x="2398" y="3079"/>
                <a:ext cx="64" cy="9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35" name="Line 493"/>
              <p:cNvSpPr>
                <a:spLocks noChangeShapeType="1"/>
              </p:cNvSpPr>
              <p:nvPr/>
            </p:nvSpPr>
            <p:spPr bwMode="gray">
              <a:xfrm flipH="1" flipV="1">
                <a:off x="395" y="3169"/>
                <a:ext cx="137"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36" name="Freeform 494"/>
              <p:cNvSpPr>
                <a:spLocks/>
              </p:cNvSpPr>
              <p:nvPr/>
            </p:nvSpPr>
            <p:spPr bwMode="gray">
              <a:xfrm>
                <a:off x="1774" y="2451"/>
                <a:ext cx="137" cy="242"/>
              </a:xfrm>
              <a:custGeom>
                <a:avLst/>
                <a:gdLst>
                  <a:gd name="T0" fmla="*/ 3059 w 94"/>
                  <a:gd name="T1" fmla="*/ 0 h 147"/>
                  <a:gd name="T2" fmla="*/ 5926 w 94"/>
                  <a:gd name="T3" fmla="*/ 35332 h 147"/>
                  <a:gd name="T4" fmla="*/ 0 w 94"/>
                  <a:gd name="T5" fmla="*/ 11957 h 147"/>
                  <a:gd name="T6" fmla="*/ 3059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37" name="Freeform 495"/>
              <p:cNvSpPr>
                <a:spLocks/>
              </p:cNvSpPr>
              <p:nvPr/>
            </p:nvSpPr>
            <p:spPr bwMode="gray">
              <a:xfrm>
                <a:off x="1845" y="2451"/>
                <a:ext cx="137" cy="242"/>
              </a:xfrm>
              <a:custGeom>
                <a:avLst/>
                <a:gdLst>
                  <a:gd name="T0" fmla="*/ 5926 w 94"/>
                  <a:gd name="T1" fmla="*/ 21961 h 147"/>
                  <a:gd name="T2" fmla="*/ 0 w 94"/>
                  <a:gd name="T3" fmla="*/ 0 h 147"/>
                  <a:gd name="T4" fmla="*/ 2848 w 94"/>
                  <a:gd name="T5" fmla="*/ 35332 h 147"/>
                  <a:gd name="T6" fmla="*/ 5926 w 94"/>
                  <a:gd name="T7" fmla="*/ 21961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38" name="Freeform 496"/>
              <p:cNvSpPr>
                <a:spLocks/>
              </p:cNvSpPr>
              <p:nvPr/>
            </p:nvSpPr>
            <p:spPr bwMode="gray">
              <a:xfrm>
                <a:off x="1429" y="2443"/>
                <a:ext cx="136" cy="166"/>
              </a:xfrm>
              <a:custGeom>
                <a:avLst/>
                <a:gdLst>
                  <a:gd name="T0" fmla="*/ 3214 w 93"/>
                  <a:gd name="T1" fmla="*/ 0 h 101"/>
                  <a:gd name="T2" fmla="*/ 6092 w 93"/>
                  <a:gd name="T3" fmla="*/ 21746 h 101"/>
                  <a:gd name="T4" fmla="*/ 0 w 93"/>
                  <a:gd name="T5" fmla="*/ 23912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39" name="Freeform 497"/>
              <p:cNvSpPr>
                <a:spLocks/>
              </p:cNvSpPr>
              <p:nvPr/>
            </p:nvSpPr>
            <p:spPr bwMode="gray">
              <a:xfrm>
                <a:off x="1501" y="2443"/>
                <a:ext cx="136" cy="152"/>
              </a:xfrm>
              <a:custGeom>
                <a:avLst/>
                <a:gdLst>
                  <a:gd name="T0" fmla="*/ 6092 w 93"/>
                  <a:gd name="T1" fmla="*/ 1188 h 92"/>
                  <a:gd name="T2" fmla="*/ 0 w 93"/>
                  <a:gd name="T3" fmla="*/ 0 h 92"/>
                  <a:gd name="T4" fmla="*/ 2855 w 93"/>
                  <a:gd name="T5" fmla="*/ 23046 h 92"/>
                  <a:gd name="T6" fmla="*/ 6092 w 93"/>
                  <a:gd name="T7" fmla="*/ 1188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40" name="Line 498"/>
              <p:cNvSpPr>
                <a:spLocks noChangeShapeType="1"/>
              </p:cNvSpPr>
              <p:nvPr/>
            </p:nvSpPr>
            <p:spPr bwMode="gray">
              <a:xfrm flipH="1" flipV="1">
                <a:off x="1845" y="2451"/>
                <a:ext cx="137" cy="15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41" name="Line 499"/>
              <p:cNvSpPr>
                <a:spLocks noChangeShapeType="1"/>
              </p:cNvSpPr>
              <p:nvPr/>
            </p:nvSpPr>
            <p:spPr bwMode="gray">
              <a:xfrm flipV="1">
                <a:off x="1774" y="2451"/>
                <a:ext cx="71" cy="8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42" name="Line 500"/>
              <p:cNvSpPr>
                <a:spLocks noChangeShapeType="1"/>
              </p:cNvSpPr>
              <p:nvPr/>
            </p:nvSpPr>
            <p:spPr bwMode="gray">
              <a:xfrm flipH="1" flipV="1">
                <a:off x="1501" y="2443"/>
                <a:ext cx="136"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43" name="Freeform 501"/>
              <p:cNvSpPr>
                <a:spLocks/>
              </p:cNvSpPr>
              <p:nvPr/>
            </p:nvSpPr>
            <p:spPr bwMode="gray">
              <a:xfrm>
                <a:off x="1221" y="2639"/>
                <a:ext cx="143" cy="175"/>
              </a:xfrm>
              <a:custGeom>
                <a:avLst/>
                <a:gdLst>
                  <a:gd name="T0" fmla="*/ 3139 w 98"/>
                  <a:gd name="T1" fmla="*/ 0 h 106"/>
                  <a:gd name="T2" fmla="*/ 6266 w 98"/>
                  <a:gd name="T3" fmla="*/ 24077 h 106"/>
                  <a:gd name="T4" fmla="*/ 0 w 98"/>
                  <a:gd name="T5" fmla="*/ 26304 h 106"/>
                  <a:gd name="T6" fmla="*/ 3139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44" name="Freeform 502"/>
              <p:cNvSpPr>
                <a:spLocks/>
              </p:cNvSpPr>
              <p:nvPr/>
            </p:nvSpPr>
            <p:spPr bwMode="gray">
              <a:xfrm>
                <a:off x="1292" y="2609"/>
                <a:ext cx="137" cy="190"/>
              </a:xfrm>
              <a:custGeom>
                <a:avLst/>
                <a:gdLst>
                  <a:gd name="T0" fmla="*/ 5926 w 94"/>
                  <a:gd name="T1" fmla="*/ 0 h 115"/>
                  <a:gd name="T2" fmla="*/ 0 w 94"/>
                  <a:gd name="T3" fmla="*/ 4591 h 115"/>
                  <a:gd name="T4" fmla="*/ 3059 w 94"/>
                  <a:gd name="T5" fmla="*/ 28789 h 115"/>
                  <a:gd name="T6" fmla="*/ 5926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45" name="Freeform 503"/>
              <p:cNvSpPr>
                <a:spLocks/>
              </p:cNvSpPr>
              <p:nvPr/>
            </p:nvSpPr>
            <p:spPr bwMode="gray">
              <a:xfrm>
                <a:off x="1911" y="2601"/>
                <a:ext cx="136" cy="250"/>
              </a:xfrm>
              <a:custGeom>
                <a:avLst/>
                <a:gdLst>
                  <a:gd name="T0" fmla="*/ 3214 w 93"/>
                  <a:gd name="T1" fmla="*/ 0 h 152"/>
                  <a:gd name="T2" fmla="*/ 6092 w 93"/>
                  <a:gd name="T3" fmla="*/ 36204 h 152"/>
                  <a:gd name="T4" fmla="*/ 0 w 93"/>
                  <a:gd name="T5" fmla="*/ 13291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46" name="Freeform 504"/>
              <p:cNvSpPr>
                <a:spLocks/>
              </p:cNvSpPr>
              <p:nvPr/>
            </p:nvSpPr>
            <p:spPr bwMode="gray">
              <a:xfrm>
                <a:off x="1982" y="2601"/>
                <a:ext cx="136" cy="250"/>
              </a:xfrm>
              <a:custGeom>
                <a:avLst/>
                <a:gdLst>
                  <a:gd name="T0" fmla="*/ 6092 w 93"/>
                  <a:gd name="T1" fmla="*/ 20944 h 152"/>
                  <a:gd name="T2" fmla="*/ 0 w 93"/>
                  <a:gd name="T3" fmla="*/ 0 h 152"/>
                  <a:gd name="T4" fmla="*/ 2855 w 93"/>
                  <a:gd name="T5" fmla="*/ 36204 h 152"/>
                  <a:gd name="T6" fmla="*/ 6092 w 93"/>
                  <a:gd name="T7" fmla="*/ 2094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47" name="Line 505"/>
              <p:cNvSpPr>
                <a:spLocks noChangeShapeType="1"/>
              </p:cNvSpPr>
              <p:nvPr/>
            </p:nvSpPr>
            <p:spPr bwMode="gray">
              <a:xfrm flipV="1">
                <a:off x="1221" y="2639"/>
                <a:ext cx="71" cy="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48" name="Line 506"/>
              <p:cNvSpPr>
                <a:spLocks noChangeShapeType="1"/>
              </p:cNvSpPr>
              <p:nvPr/>
            </p:nvSpPr>
            <p:spPr bwMode="gray">
              <a:xfrm flipH="1" flipV="1">
                <a:off x="1982" y="2601"/>
                <a:ext cx="136" cy="14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49" name="Line 507"/>
              <p:cNvSpPr>
                <a:spLocks noChangeShapeType="1"/>
              </p:cNvSpPr>
              <p:nvPr/>
            </p:nvSpPr>
            <p:spPr bwMode="gray">
              <a:xfrm flipV="1">
                <a:off x="1911" y="2601"/>
                <a:ext cx="71" cy="9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50" name="Freeform 508"/>
              <p:cNvSpPr>
                <a:spLocks/>
              </p:cNvSpPr>
              <p:nvPr/>
            </p:nvSpPr>
            <p:spPr bwMode="gray">
              <a:xfrm>
                <a:off x="811" y="3184"/>
                <a:ext cx="137" cy="61"/>
              </a:xfrm>
              <a:custGeom>
                <a:avLst/>
                <a:gdLst>
                  <a:gd name="T0" fmla="*/ 2848 w 94"/>
                  <a:gd name="T1" fmla="*/ 0 h 37"/>
                  <a:gd name="T2" fmla="*/ 5926 w 94"/>
                  <a:gd name="T3" fmla="*/ 9101 h 37"/>
                  <a:gd name="T4" fmla="*/ 0 w 94"/>
                  <a:gd name="T5" fmla="*/ 5670 h 37"/>
                  <a:gd name="T6" fmla="*/ 2848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51" name="Freeform 509"/>
              <p:cNvSpPr>
                <a:spLocks/>
              </p:cNvSpPr>
              <p:nvPr/>
            </p:nvSpPr>
            <p:spPr bwMode="gray">
              <a:xfrm>
                <a:off x="876" y="3184"/>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52" name="Freeform 510"/>
              <p:cNvSpPr>
                <a:spLocks/>
              </p:cNvSpPr>
              <p:nvPr/>
            </p:nvSpPr>
            <p:spPr bwMode="gray">
              <a:xfrm>
                <a:off x="1019" y="2822"/>
                <a:ext cx="138" cy="385"/>
              </a:xfrm>
              <a:custGeom>
                <a:avLst/>
                <a:gdLst>
                  <a:gd name="T0" fmla="*/ 3057 w 94"/>
                  <a:gd name="T1" fmla="*/ 0 h 234"/>
                  <a:gd name="T2" fmla="*/ 6429 w 94"/>
                  <a:gd name="T3" fmla="*/ 13093 h 234"/>
                  <a:gd name="T4" fmla="*/ 0 w 94"/>
                  <a:gd name="T5" fmla="*/ 55897 h 234"/>
                  <a:gd name="T6" fmla="*/ 305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53" name="Freeform 511"/>
              <p:cNvSpPr>
                <a:spLocks/>
              </p:cNvSpPr>
              <p:nvPr/>
            </p:nvSpPr>
            <p:spPr bwMode="gray">
              <a:xfrm>
                <a:off x="1085" y="2814"/>
                <a:ext cx="136" cy="98"/>
              </a:xfrm>
              <a:custGeom>
                <a:avLst/>
                <a:gdLst>
                  <a:gd name="T0" fmla="*/ 6092 w 93"/>
                  <a:gd name="T1" fmla="*/ 0 h 60"/>
                  <a:gd name="T2" fmla="*/ 0 w 93"/>
                  <a:gd name="T3" fmla="*/ 1058 h 60"/>
                  <a:gd name="T4" fmla="*/ 3214 w 93"/>
                  <a:gd name="T5" fmla="*/ 13217 h 60"/>
                  <a:gd name="T6" fmla="*/ 6092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54" name="Line 512"/>
              <p:cNvSpPr>
                <a:spLocks noChangeShapeType="1"/>
              </p:cNvSpPr>
              <p:nvPr/>
            </p:nvSpPr>
            <p:spPr bwMode="gray">
              <a:xfrm flipH="1" flipV="1">
                <a:off x="876" y="3184"/>
                <a:ext cx="143"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55" name="Line 513"/>
              <p:cNvSpPr>
                <a:spLocks noChangeShapeType="1"/>
              </p:cNvSpPr>
              <p:nvPr/>
            </p:nvSpPr>
            <p:spPr bwMode="gray">
              <a:xfrm flipV="1">
                <a:off x="811" y="3184"/>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56" name="Line 514"/>
              <p:cNvSpPr>
                <a:spLocks noChangeShapeType="1"/>
              </p:cNvSpPr>
              <p:nvPr/>
            </p:nvSpPr>
            <p:spPr bwMode="gray">
              <a:xfrm flipH="1" flipV="1">
                <a:off x="532" y="3184"/>
                <a:ext cx="143"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57" name="Line 515"/>
              <p:cNvSpPr>
                <a:spLocks noChangeShapeType="1"/>
              </p:cNvSpPr>
              <p:nvPr/>
            </p:nvSpPr>
            <p:spPr bwMode="gray">
              <a:xfrm flipV="1">
                <a:off x="2535" y="3184"/>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58" name="Freeform 516"/>
              <p:cNvSpPr>
                <a:spLocks/>
              </p:cNvSpPr>
              <p:nvPr/>
            </p:nvSpPr>
            <p:spPr bwMode="gray">
              <a:xfrm>
                <a:off x="1565" y="2451"/>
                <a:ext cx="137" cy="211"/>
              </a:xfrm>
              <a:custGeom>
                <a:avLst/>
                <a:gdLst>
                  <a:gd name="T0" fmla="*/ 3059 w 94"/>
                  <a:gd name="T1" fmla="*/ 0 h 128"/>
                  <a:gd name="T2" fmla="*/ 5926 w 94"/>
                  <a:gd name="T3" fmla="*/ 31279 h 128"/>
                  <a:gd name="T4" fmla="*/ 0 w 94"/>
                  <a:gd name="T5" fmla="*/ 21205 h 128"/>
                  <a:gd name="T6" fmla="*/ 3059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59" name="Freeform 517"/>
              <p:cNvSpPr>
                <a:spLocks/>
              </p:cNvSpPr>
              <p:nvPr/>
            </p:nvSpPr>
            <p:spPr bwMode="gray">
              <a:xfrm>
                <a:off x="1637" y="2451"/>
                <a:ext cx="137" cy="211"/>
              </a:xfrm>
              <a:custGeom>
                <a:avLst/>
                <a:gdLst>
                  <a:gd name="T0" fmla="*/ 5926 w 94"/>
                  <a:gd name="T1" fmla="*/ 12185 h 128"/>
                  <a:gd name="T2" fmla="*/ 0 w 94"/>
                  <a:gd name="T3" fmla="*/ 0 h 128"/>
                  <a:gd name="T4" fmla="*/ 2848 w 94"/>
                  <a:gd name="T5" fmla="*/ 31279 h 128"/>
                  <a:gd name="T6" fmla="*/ 5926 w 94"/>
                  <a:gd name="T7" fmla="*/ 12185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60" name="Line 518"/>
              <p:cNvSpPr>
                <a:spLocks noChangeShapeType="1"/>
              </p:cNvSpPr>
              <p:nvPr/>
            </p:nvSpPr>
            <p:spPr bwMode="gray">
              <a:xfrm flipV="1">
                <a:off x="1019" y="2822"/>
                <a:ext cx="66" cy="385"/>
              </a:xfrm>
              <a:prstGeom prst="line">
                <a:avLst/>
              </a:prstGeom>
              <a:noFill/>
              <a:ln w="3810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61" name="Line 519"/>
              <p:cNvSpPr>
                <a:spLocks noChangeShapeType="1"/>
              </p:cNvSpPr>
              <p:nvPr/>
            </p:nvSpPr>
            <p:spPr bwMode="gray">
              <a:xfrm flipH="1">
                <a:off x="1085" y="2814"/>
                <a:ext cx="136" cy="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62" name="Freeform 520"/>
              <p:cNvSpPr>
                <a:spLocks/>
              </p:cNvSpPr>
              <p:nvPr/>
            </p:nvSpPr>
            <p:spPr bwMode="gray">
              <a:xfrm>
                <a:off x="2047" y="2746"/>
                <a:ext cx="143" cy="257"/>
              </a:xfrm>
              <a:custGeom>
                <a:avLst/>
                <a:gdLst>
                  <a:gd name="T0" fmla="*/ 3139 w 98"/>
                  <a:gd name="T1" fmla="*/ 0 h 156"/>
                  <a:gd name="T2" fmla="*/ 6266 w 98"/>
                  <a:gd name="T3" fmla="*/ 37804 h 156"/>
                  <a:gd name="T4" fmla="*/ 0 w 98"/>
                  <a:gd name="T5" fmla="*/ 15469 h 156"/>
                  <a:gd name="T6" fmla="*/ 3139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63" name="Freeform 521"/>
              <p:cNvSpPr>
                <a:spLocks/>
              </p:cNvSpPr>
              <p:nvPr/>
            </p:nvSpPr>
            <p:spPr bwMode="gray">
              <a:xfrm>
                <a:off x="2118" y="2746"/>
                <a:ext cx="137" cy="257"/>
              </a:xfrm>
              <a:custGeom>
                <a:avLst/>
                <a:gdLst>
                  <a:gd name="T0" fmla="*/ 5926 w 94"/>
                  <a:gd name="T1" fmla="*/ 23219 h 156"/>
                  <a:gd name="T2" fmla="*/ 0 w 94"/>
                  <a:gd name="T3" fmla="*/ 0 h 156"/>
                  <a:gd name="T4" fmla="*/ 3059 w 94"/>
                  <a:gd name="T5" fmla="*/ 37804 h 156"/>
                  <a:gd name="T6" fmla="*/ 5926 w 94"/>
                  <a:gd name="T7" fmla="*/ 23219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64" name="Line 522"/>
              <p:cNvSpPr>
                <a:spLocks noChangeShapeType="1"/>
              </p:cNvSpPr>
              <p:nvPr/>
            </p:nvSpPr>
            <p:spPr bwMode="gray">
              <a:xfrm flipH="1" flipV="1">
                <a:off x="1637" y="2451"/>
                <a:ext cx="137" cy="8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65" name="Line 523"/>
              <p:cNvSpPr>
                <a:spLocks noChangeShapeType="1"/>
              </p:cNvSpPr>
              <p:nvPr/>
            </p:nvSpPr>
            <p:spPr bwMode="gray">
              <a:xfrm flipV="1">
                <a:off x="1565" y="2451"/>
                <a:ext cx="72" cy="14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66" name="Line 524"/>
              <p:cNvSpPr>
                <a:spLocks noChangeShapeType="1"/>
              </p:cNvSpPr>
              <p:nvPr/>
            </p:nvSpPr>
            <p:spPr bwMode="gray">
              <a:xfrm flipH="1" flipV="1">
                <a:off x="2118" y="2746"/>
                <a:ext cx="137" cy="15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67" name="Line 525"/>
              <p:cNvSpPr>
                <a:spLocks noChangeShapeType="1"/>
              </p:cNvSpPr>
              <p:nvPr/>
            </p:nvSpPr>
            <p:spPr bwMode="gray">
              <a:xfrm flipV="1">
                <a:off x="2047" y="2746"/>
                <a:ext cx="71" cy="10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68" name="Freeform 526"/>
              <p:cNvSpPr>
                <a:spLocks/>
              </p:cNvSpPr>
              <p:nvPr/>
            </p:nvSpPr>
            <p:spPr bwMode="gray">
              <a:xfrm>
                <a:off x="1364" y="2609"/>
                <a:ext cx="137" cy="190"/>
              </a:xfrm>
              <a:custGeom>
                <a:avLst/>
                <a:gdLst>
                  <a:gd name="T0" fmla="*/ 2848 w 94"/>
                  <a:gd name="T1" fmla="*/ 0 h 115"/>
                  <a:gd name="T2" fmla="*/ 5926 w 94"/>
                  <a:gd name="T3" fmla="*/ 23046 h 115"/>
                  <a:gd name="T4" fmla="*/ 0 w 94"/>
                  <a:gd name="T5" fmla="*/ 28789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69" name="Freeform 527"/>
              <p:cNvSpPr>
                <a:spLocks/>
              </p:cNvSpPr>
              <p:nvPr/>
            </p:nvSpPr>
            <p:spPr bwMode="gray">
              <a:xfrm>
                <a:off x="1429" y="2595"/>
                <a:ext cx="136" cy="166"/>
              </a:xfrm>
              <a:custGeom>
                <a:avLst/>
                <a:gdLst>
                  <a:gd name="T0" fmla="*/ 6092 w 93"/>
                  <a:gd name="T1" fmla="*/ 0 h 101"/>
                  <a:gd name="T2" fmla="*/ 0 w 93"/>
                  <a:gd name="T3" fmla="*/ 2166 h 101"/>
                  <a:gd name="T4" fmla="*/ 3214 w 93"/>
                  <a:gd name="T5" fmla="*/ 23912 h 101"/>
                  <a:gd name="T6" fmla="*/ 6092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70" name="Freeform 528"/>
              <p:cNvSpPr>
                <a:spLocks/>
              </p:cNvSpPr>
              <p:nvPr/>
            </p:nvSpPr>
            <p:spPr bwMode="gray">
              <a:xfrm>
                <a:off x="2190" y="2904"/>
                <a:ext cx="137" cy="227"/>
              </a:xfrm>
              <a:custGeom>
                <a:avLst/>
                <a:gdLst>
                  <a:gd name="T0" fmla="*/ 2848 w 94"/>
                  <a:gd name="T1" fmla="*/ 0 h 138"/>
                  <a:gd name="T2" fmla="*/ 5926 w 94"/>
                  <a:gd name="T3" fmla="*/ 32900 h 138"/>
                  <a:gd name="T4" fmla="*/ 0 w 94"/>
                  <a:gd name="T5" fmla="*/ 14362 h 138"/>
                  <a:gd name="T6" fmla="*/ 2848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71" name="Freeform 529"/>
              <p:cNvSpPr>
                <a:spLocks/>
              </p:cNvSpPr>
              <p:nvPr/>
            </p:nvSpPr>
            <p:spPr bwMode="gray">
              <a:xfrm>
                <a:off x="2255" y="2904"/>
                <a:ext cx="136" cy="227"/>
              </a:xfrm>
              <a:custGeom>
                <a:avLst/>
                <a:gdLst>
                  <a:gd name="T0" fmla="*/ 6092 w 93"/>
                  <a:gd name="T1" fmla="*/ 25190 h 138"/>
                  <a:gd name="T2" fmla="*/ 0 w 93"/>
                  <a:gd name="T3" fmla="*/ 0 h 138"/>
                  <a:gd name="T4" fmla="*/ 3214 w 93"/>
                  <a:gd name="T5" fmla="*/ 32900 h 138"/>
                  <a:gd name="T6" fmla="*/ 6092 w 93"/>
                  <a:gd name="T7" fmla="*/ 2519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72" name="Freeform 530"/>
              <p:cNvSpPr>
                <a:spLocks/>
              </p:cNvSpPr>
              <p:nvPr/>
            </p:nvSpPr>
            <p:spPr bwMode="gray">
              <a:xfrm>
                <a:off x="948" y="3207"/>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73" name="Freeform 531"/>
              <p:cNvSpPr>
                <a:spLocks/>
              </p:cNvSpPr>
              <p:nvPr/>
            </p:nvSpPr>
            <p:spPr bwMode="gray">
              <a:xfrm>
                <a:off x="1019" y="2912"/>
                <a:ext cx="138" cy="356"/>
              </a:xfrm>
              <a:custGeom>
                <a:avLst/>
                <a:gdLst>
                  <a:gd name="T0" fmla="*/ 6429 w 94"/>
                  <a:gd name="T1" fmla="*/ 0 h 216"/>
                  <a:gd name="T2" fmla="*/ 0 w 94"/>
                  <a:gd name="T3" fmla="*/ 43612 h 216"/>
                  <a:gd name="T4" fmla="*/ 3057 w 94"/>
                  <a:gd name="T5" fmla="*/ 52655 h 216"/>
                  <a:gd name="T6" fmla="*/ 6429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74" name="Freeform 532"/>
              <p:cNvSpPr>
                <a:spLocks/>
              </p:cNvSpPr>
              <p:nvPr/>
            </p:nvSpPr>
            <p:spPr bwMode="gray">
              <a:xfrm>
                <a:off x="1702" y="2534"/>
                <a:ext cx="143" cy="288"/>
              </a:xfrm>
              <a:custGeom>
                <a:avLst/>
                <a:gdLst>
                  <a:gd name="T0" fmla="*/ 3139 w 98"/>
                  <a:gd name="T1" fmla="*/ 0 h 175"/>
                  <a:gd name="T2" fmla="*/ 6266 w 98"/>
                  <a:gd name="T3" fmla="*/ 41974 h 175"/>
                  <a:gd name="T4" fmla="*/ 0 w 98"/>
                  <a:gd name="T5" fmla="*/ 18677 h 175"/>
                  <a:gd name="T6" fmla="*/ 3139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75" name="Freeform 533"/>
              <p:cNvSpPr>
                <a:spLocks/>
              </p:cNvSpPr>
              <p:nvPr/>
            </p:nvSpPr>
            <p:spPr bwMode="gray">
              <a:xfrm>
                <a:off x="1774" y="2534"/>
                <a:ext cx="137" cy="288"/>
              </a:xfrm>
              <a:custGeom>
                <a:avLst/>
                <a:gdLst>
                  <a:gd name="T0" fmla="*/ 5926 w 94"/>
                  <a:gd name="T1" fmla="*/ 23297 h 175"/>
                  <a:gd name="T2" fmla="*/ 0 w 94"/>
                  <a:gd name="T3" fmla="*/ 0 h 175"/>
                  <a:gd name="T4" fmla="*/ 3059 w 94"/>
                  <a:gd name="T5" fmla="*/ 41974 h 175"/>
                  <a:gd name="T6" fmla="*/ 5926 w 94"/>
                  <a:gd name="T7" fmla="*/ 2329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76" name="Line 534"/>
              <p:cNvSpPr>
                <a:spLocks noChangeShapeType="1"/>
              </p:cNvSpPr>
              <p:nvPr/>
            </p:nvSpPr>
            <p:spPr bwMode="gray">
              <a:xfrm flipH="1" flipV="1">
                <a:off x="2255" y="2904"/>
                <a:ext cx="136" cy="17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77" name="Line 535"/>
              <p:cNvSpPr>
                <a:spLocks noChangeShapeType="1"/>
              </p:cNvSpPr>
              <p:nvPr/>
            </p:nvSpPr>
            <p:spPr bwMode="gray">
              <a:xfrm flipV="1">
                <a:off x="2190" y="2904"/>
                <a:ext cx="65"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78" name="Line 536"/>
              <p:cNvSpPr>
                <a:spLocks noChangeShapeType="1"/>
              </p:cNvSpPr>
              <p:nvPr/>
            </p:nvSpPr>
            <p:spPr bwMode="gray">
              <a:xfrm flipV="1">
                <a:off x="948" y="3207"/>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79" name="Line 537"/>
              <p:cNvSpPr>
                <a:spLocks noChangeShapeType="1"/>
              </p:cNvSpPr>
              <p:nvPr/>
            </p:nvSpPr>
            <p:spPr bwMode="gray">
              <a:xfrm flipH="1">
                <a:off x="1019" y="2912"/>
                <a:ext cx="138" cy="29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80" name="Line 538"/>
              <p:cNvSpPr>
                <a:spLocks noChangeShapeType="1"/>
              </p:cNvSpPr>
              <p:nvPr/>
            </p:nvSpPr>
            <p:spPr bwMode="gray">
              <a:xfrm flipH="1" flipV="1">
                <a:off x="675" y="3207"/>
                <a:ext cx="136"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81" name="Freeform 539"/>
              <p:cNvSpPr>
                <a:spLocks/>
              </p:cNvSpPr>
              <p:nvPr/>
            </p:nvSpPr>
            <p:spPr bwMode="gray">
              <a:xfrm>
                <a:off x="1157" y="2814"/>
                <a:ext cx="135" cy="98"/>
              </a:xfrm>
              <a:custGeom>
                <a:avLst/>
                <a:gdLst>
                  <a:gd name="T0" fmla="*/ 2668 w 93"/>
                  <a:gd name="T1" fmla="*/ 0 h 60"/>
                  <a:gd name="T2" fmla="*/ 5622 w 93"/>
                  <a:gd name="T3" fmla="*/ 13217 h 60"/>
                  <a:gd name="T4" fmla="*/ 0 w 93"/>
                  <a:gd name="T5" fmla="*/ 13217 h 60"/>
                  <a:gd name="T6" fmla="*/ 2668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82" name="Freeform 540"/>
              <p:cNvSpPr>
                <a:spLocks/>
              </p:cNvSpPr>
              <p:nvPr/>
            </p:nvSpPr>
            <p:spPr bwMode="gray">
              <a:xfrm>
                <a:off x="1221" y="2799"/>
                <a:ext cx="143" cy="113"/>
              </a:xfrm>
              <a:custGeom>
                <a:avLst/>
                <a:gdLst>
                  <a:gd name="T0" fmla="*/ 6266 w 98"/>
                  <a:gd name="T1" fmla="*/ 0 h 69"/>
                  <a:gd name="T2" fmla="*/ 0 w 98"/>
                  <a:gd name="T3" fmla="*/ 2121 h 69"/>
                  <a:gd name="T4" fmla="*/ 3139 w 98"/>
                  <a:gd name="T5" fmla="*/ 15668 h 69"/>
                  <a:gd name="T6" fmla="*/ 6266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83" name="Line 541"/>
              <p:cNvSpPr>
                <a:spLocks noChangeShapeType="1"/>
              </p:cNvSpPr>
              <p:nvPr/>
            </p:nvSpPr>
            <p:spPr bwMode="gray">
              <a:xfrm flipH="1" flipV="1">
                <a:off x="1774" y="2534"/>
                <a:ext cx="137" cy="15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84" name="Line 542"/>
              <p:cNvSpPr>
                <a:spLocks noChangeShapeType="1"/>
              </p:cNvSpPr>
              <p:nvPr/>
            </p:nvSpPr>
            <p:spPr bwMode="gray">
              <a:xfrm flipV="1">
                <a:off x="1702" y="2534"/>
                <a:ext cx="72"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85" name="Line 543"/>
              <p:cNvSpPr>
                <a:spLocks noChangeShapeType="1"/>
              </p:cNvSpPr>
              <p:nvPr/>
            </p:nvSpPr>
            <p:spPr bwMode="gray">
              <a:xfrm flipH="1">
                <a:off x="1221" y="2799"/>
                <a:ext cx="143"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86" name="Line 544"/>
              <p:cNvSpPr>
                <a:spLocks noChangeShapeType="1"/>
              </p:cNvSpPr>
              <p:nvPr/>
            </p:nvSpPr>
            <p:spPr bwMode="gray">
              <a:xfrm flipV="1">
                <a:off x="1157" y="2814"/>
                <a:ext cx="64" cy="9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87" name="Freeform 545"/>
              <p:cNvSpPr>
                <a:spLocks/>
              </p:cNvSpPr>
              <p:nvPr/>
            </p:nvSpPr>
            <p:spPr bwMode="gray">
              <a:xfrm>
                <a:off x="2327" y="3079"/>
                <a:ext cx="135" cy="189"/>
              </a:xfrm>
              <a:custGeom>
                <a:avLst/>
                <a:gdLst>
                  <a:gd name="T0" fmla="*/ 2668 w 93"/>
                  <a:gd name="T1" fmla="*/ 0 h 115"/>
                  <a:gd name="T2" fmla="*/ 5622 w 93"/>
                  <a:gd name="T3" fmla="*/ 27221 h 115"/>
                  <a:gd name="T4" fmla="*/ 0 w 93"/>
                  <a:gd name="T5" fmla="*/ 7603 h 115"/>
                  <a:gd name="T6" fmla="*/ 2668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88" name="Freeform 546"/>
              <p:cNvSpPr>
                <a:spLocks/>
              </p:cNvSpPr>
              <p:nvPr/>
            </p:nvSpPr>
            <p:spPr bwMode="gray">
              <a:xfrm>
                <a:off x="2391" y="3079"/>
                <a:ext cx="144" cy="189"/>
              </a:xfrm>
              <a:custGeom>
                <a:avLst/>
                <a:gdLst>
                  <a:gd name="T0" fmla="*/ 6087 w 99"/>
                  <a:gd name="T1" fmla="*/ 20535 h 115"/>
                  <a:gd name="T2" fmla="*/ 0 w 99"/>
                  <a:gd name="T3" fmla="*/ 0 h 115"/>
                  <a:gd name="T4" fmla="*/ 3004 w 99"/>
                  <a:gd name="T5" fmla="*/ 27221 h 115"/>
                  <a:gd name="T6" fmla="*/ 6087 w 99"/>
                  <a:gd name="T7" fmla="*/ 20535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89" name="Line 547"/>
              <p:cNvSpPr>
                <a:spLocks noChangeShapeType="1"/>
              </p:cNvSpPr>
              <p:nvPr/>
            </p:nvSpPr>
            <p:spPr bwMode="gray">
              <a:xfrm>
                <a:off x="2391" y="3079"/>
                <a:ext cx="7" cy="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90" name="Line 548"/>
              <p:cNvSpPr>
                <a:spLocks noChangeShapeType="1"/>
              </p:cNvSpPr>
              <p:nvPr/>
            </p:nvSpPr>
            <p:spPr bwMode="gray">
              <a:xfrm flipH="1" flipV="1">
                <a:off x="2391" y="3079"/>
                <a:ext cx="144"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91" name="Line 549"/>
              <p:cNvSpPr>
                <a:spLocks noChangeShapeType="1"/>
              </p:cNvSpPr>
              <p:nvPr/>
            </p:nvSpPr>
            <p:spPr bwMode="gray">
              <a:xfrm flipH="1">
                <a:off x="2327" y="3079"/>
                <a:ext cx="64" cy="5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92" name="Freeform 550"/>
              <p:cNvSpPr>
                <a:spLocks/>
              </p:cNvSpPr>
              <p:nvPr/>
            </p:nvSpPr>
            <p:spPr bwMode="gray">
              <a:xfrm>
                <a:off x="1845" y="2693"/>
                <a:ext cx="137" cy="272"/>
              </a:xfrm>
              <a:custGeom>
                <a:avLst/>
                <a:gdLst>
                  <a:gd name="T0" fmla="*/ 2848 w 94"/>
                  <a:gd name="T1" fmla="*/ 0 h 165"/>
                  <a:gd name="T2" fmla="*/ 5926 w 94"/>
                  <a:gd name="T3" fmla="*/ 40289 h 165"/>
                  <a:gd name="T4" fmla="*/ 0 w 94"/>
                  <a:gd name="T5" fmla="*/ 19150 h 165"/>
                  <a:gd name="T6" fmla="*/ 2848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93" name="Freeform 551"/>
              <p:cNvSpPr>
                <a:spLocks/>
              </p:cNvSpPr>
              <p:nvPr/>
            </p:nvSpPr>
            <p:spPr bwMode="gray">
              <a:xfrm>
                <a:off x="1911" y="2693"/>
                <a:ext cx="136" cy="272"/>
              </a:xfrm>
              <a:custGeom>
                <a:avLst/>
                <a:gdLst>
                  <a:gd name="T0" fmla="*/ 6092 w 93"/>
                  <a:gd name="T1" fmla="*/ 23371 h 165"/>
                  <a:gd name="T2" fmla="*/ 0 w 93"/>
                  <a:gd name="T3" fmla="*/ 0 h 165"/>
                  <a:gd name="T4" fmla="*/ 3214 w 93"/>
                  <a:gd name="T5" fmla="*/ 40289 h 165"/>
                  <a:gd name="T6" fmla="*/ 6092 w 93"/>
                  <a:gd name="T7" fmla="*/ 23371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94" name="Line 552"/>
              <p:cNvSpPr>
                <a:spLocks noChangeShapeType="1"/>
              </p:cNvSpPr>
              <p:nvPr/>
            </p:nvSpPr>
            <p:spPr bwMode="gray">
              <a:xfrm flipH="1" flipV="1">
                <a:off x="1911" y="2693"/>
                <a:ext cx="136" cy="15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95" name="Line 553"/>
              <p:cNvSpPr>
                <a:spLocks noChangeShapeType="1"/>
              </p:cNvSpPr>
              <p:nvPr/>
            </p:nvSpPr>
            <p:spPr bwMode="gray">
              <a:xfrm flipV="1">
                <a:off x="1845" y="2693"/>
                <a:ext cx="66" cy="12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96" name="Freeform 554"/>
              <p:cNvSpPr>
                <a:spLocks/>
              </p:cNvSpPr>
              <p:nvPr/>
            </p:nvSpPr>
            <p:spPr bwMode="gray">
              <a:xfrm>
                <a:off x="1501" y="2595"/>
                <a:ext cx="136" cy="233"/>
              </a:xfrm>
              <a:custGeom>
                <a:avLst/>
                <a:gdLst>
                  <a:gd name="T0" fmla="*/ 2855 w 93"/>
                  <a:gd name="T1" fmla="*/ 0 h 142"/>
                  <a:gd name="T2" fmla="*/ 6092 w 93"/>
                  <a:gd name="T3" fmla="*/ 32947 h 142"/>
                  <a:gd name="T4" fmla="*/ 0 w 93"/>
                  <a:gd name="T5" fmla="*/ 23439 h 142"/>
                  <a:gd name="T6" fmla="*/ 2855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97" name="Freeform 555"/>
              <p:cNvSpPr>
                <a:spLocks/>
              </p:cNvSpPr>
              <p:nvPr/>
            </p:nvSpPr>
            <p:spPr bwMode="gray">
              <a:xfrm>
                <a:off x="1565" y="2595"/>
                <a:ext cx="137" cy="233"/>
              </a:xfrm>
              <a:custGeom>
                <a:avLst/>
                <a:gdLst>
                  <a:gd name="T0" fmla="*/ 5926 w 94"/>
                  <a:gd name="T1" fmla="*/ 9445 h 142"/>
                  <a:gd name="T2" fmla="*/ 0 w 94"/>
                  <a:gd name="T3" fmla="*/ 0 h 142"/>
                  <a:gd name="T4" fmla="*/ 3059 w 94"/>
                  <a:gd name="T5" fmla="*/ 32947 h 142"/>
                  <a:gd name="T6" fmla="*/ 5926 w 94"/>
                  <a:gd name="T7" fmla="*/ 944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3998" name="Line 556"/>
              <p:cNvSpPr>
                <a:spLocks noChangeShapeType="1"/>
              </p:cNvSpPr>
              <p:nvPr/>
            </p:nvSpPr>
            <p:spPr bwMode="gray">
              <a:xfrm flipV="1">
                <a:off x="1501" y="2595"/>
                <a:ext cx="64" cy="16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999" name="Line 557"/>
              <p:cNvSpPr>
                <a:spLocks noChangeShapeType="1"/>
              </p:cNvSpPr>
              <p:nvPr/>
            </p:nvSpPr>
            <p:spPr bwMode="gray">
              <a:xfrm flipH="1" flipV="1">
                <a:off x="811" y="3222"/>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00" name="Line 558"/>
              <p:cNvSpPr>
                <a:spLocks noChangeShapeType="1"/>
              </p:cNvSpPr>
              <p:nvPr/>
            </p:nvSpPr>
            <p:spPr bwMode="gray">
              <a:xfrm flipV="1">
                <a:off x="2462" y="3222"/>
                <a:ext cx="73" cy="4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01" name="Freeform 559"/>
              <p:cNvSpPr>
                <a:spLocks/>
              </p:cNvSpPr>
              <p:nvPr/>
            </p:nvSpPr>
            <p:spPr bwMode="gray">
              <a:xfrm>
                <a:off x="1982" y="2851"/>
                <a:ext cx="136" cy="251"/>
              </a:xfrm>
              <a:custGeom>
                <a:avLst/>
                <a:gdLst>
                  <a:gd name="T0" fmla="*/ 2855 w 93"/>
                  <a:gd name="T1" fmla="*/ 0 h 152"/>
                  <a:gd name="T2" fmla="*/ 6092 w 93"/>
                  <a:gd name="T3" fmla="*/ 37797 h 152"/>
                  <a:gd name="T4" fmla="*/ 0 w 93"/>
                  <a:gd name="T5" fmla="*/ 17132 h 152"/>
                  <a:gd name="T6" fmla="*/ 2855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02" name="Freeform 560"/>
              <p:cNvSpPr>
                <a:spLocks/>
              </p:cNvSpPr>
              <p:nvPr/>
            </p:nvSpPr>
            <p:spPr bwMode="gray">
              <a:xfrm>
                <a:off x="2047" y="2851"/>
                <a:ext cx="143" cy="251"/>
              </a:xfrm>
              <a:custGeom>
                <a:avLst/>
                <a:gdLst>
                  <a:gd name="T0" fmla="*/ 6266 w 98"/>
                  <a:gd name="T1" fmla="*/ 22889 h 152"/>
                  <a:gd name="T2" fmla="*/ 0 w 98"/>
                  <a:gd name="T3" fmla="*/ 0 h 152"/>
                  <a:gd name="T4" fmla="*/ 3139 w 98"/>
                  <a:gd name="T5" fmla="*/ 37797 h 152"/>
                  <a:gd name="T6" fmla="*/ 6266 w 98"/>
                  <a:gd name="T7" fmla="*/ 22889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03" name="Line 561"/>
              <p:cNvSpPr>
                <a:spLocks noChangeShapeType="1"/>
              </p:cNvSpPr>
              <p:nvPr/>
            </p:nvSpPr>
            <p:spPr bwMode="gray">
              <a:xfrm flipH="1" flipV="1">
                <a:off x="2047" y="2851"/>
                <a:ext cx="143" cy="15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04" name="Line 562"/>
              <p:cNvSpPr>
                <a:spLocks noChangeShapeType="1"/>
              </p:cNvSpPr>
              <p:nvPr/>
            </p:nvSpPr>
            <p:spPr bwMode="gray">
              <a:xfrm flipV="1">
                <a:off x="1982" y="2851"/>
                <a:ext cx="65" cy="1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05" name="Freeform 563"/>
              <p:cNvSpPr>
                <a:spLocks/>
              </p:cNvSpPr>
              <p:nvPr/>
            </p:nvSpPr>
            <p:spPr bwMode="gray">
              <a:xfrm>
                <a:off x="1292" y="2799"/>
                <a:ext cx="137" cy="136"/>
              </a:xfrm>
              <a:custGeom>
                <a:avLst/>
                <a:gdLst>
                  <a:gd name="T0" fmla="*/ 3059 w 94"/>
                  <a:gd name="T1" fmla="*/ 0 h 83"/>
                  <a:gd name="T2" fmla="*/ 5926 w 94"/>
                  <a:gd name="T3" fmla="*/ 18974 h 83"/>
                  <a:gd name="T4" fmla="*/ 0 w 94"/>
                  <a:gd name="T5" fmla="*/ 15737 h 83"/>
                  <a:gd name="T6" fmla="*/ 3059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06" name="Freeform 564"/>
              <p:cNvSpPr>
                <a:spLocks/>
              </p:cNvSpPr>
              <p:nvPr/>
            </p:nvSpPr>
            <p:spPr bwMode="gray">
              <a:xfrm>
                <a:off x="1364" y="2761"/>
                <a:ext cx="137" cy="174"/>
              </a:xfrm>
              <a:custGeom>
                <a:avLst/>
                <a:gdLst>
                  <a:gd name="T0" fmla="*/ 5926 w 94"/>
                  <a:gd name="T1" fmla="*/ 0 h 106"/>
                  <a:gd name="T2" fmla="*/ 0 w 94"/>
                  <a:gd name="T3" fmla="*/ 5364 h 106"/>
                  <a:gd name="T4" fmla="*/ 2848 w 94"/>
                  <a:gd name="T5" fmla="*/ 24731 h 106"/>
                  <a:gd name="T6" fmla="*/ 5926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07" name="Line 565"/>
              <p:cNvSpPr>
                <a:spLocks noChangeShapeType="1"/>
              </p:cNvSpPr>
              <p:nvPr/>
            </p:nvSpPr>
            <p:spPr bwMode="gray">
              <a:xfrm flipH="1">
                <a:off x="1364" y="2761"/>
                <a:ext cx="137"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08" name="Freeform 566"/>
              <p:cNvSpPr>
                <a:spLocks/>
              </p:cNvSpPr>
              <p:nvPr/>
            </p:nvSpPr>
            <p:spPr bwMode="gray">
              <a:xfrm>
                <a:off x="2118" y="3003"/>
                <a:ext cx="137" cy="196"/>
              </a:xfrm>
              <a:custGeom>
                <a:avLst/>
                <a:gdLst>
                  <a:gd name="T0" fmla="*/ 3059 w 94"/>
                  <a:gd name="T1" fmla="*/ 0 h 119"/>
                  <a:gd name="T2" fmla="*/ 5926 w 94"/>
                  <a:gd name="T3" fmla="*/ 28810 h 119"/>
                  <a:gd name="T4" fmla="*/ 0 w 94"/>
                  <a:gd name="T5" fmla="*/ 14501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09" name="Freeform 567"/>
              <p:cNvSpPr>
                <a:spLocks/>
              </p:cNvSpPr>
              <p:nvPr/>
            </p:nvSpPr>
            <p:spPr bwMode="gray">
              <a:xfrm>
                <a:off x="2190" y="3003"/>
                <a:ext cx="137" cy="196"/>
              </a:xfrm>
              <a:custGeom>
                <a:avLst/>
                <a:gdLst>
                  <a:gd name="T0" fmla="*/ 5926 w 94"/>
                  <a:gd name="T1" fmla="*/ 18846 h 119"/>
                  <a:gd name="T2" fmla="*/ 0 w 94"/>
                  <a:gd name="T3" fmla="*/ 0 h 119"/>
                  <a:gd name="T4" fmla="*/ 2848 w 94"/>
                  <a:gd name="T5" fmla="*/ 28810 h 119"/>
                  <a:gd name="T6" fmla="*/ 5926 w 94"/>
                  <a:gd name="T7" fmla="*/ 18846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10" name="Freeform 568"/>
              <p:cNvSpPr>
                <a:spLocks/>
              </p:cNvSpPr>
              <p:nvPr/>
            </p:nvSpPr>
            <p:spPr bwMode="gray">
              <a:xfrm>
                <a:off x="1637" y="2662"/>
                <a:ext cx="137" cy="303"/>
              </a:xfrm>
              <a:custGeom>
                <a:avLst/>
                <a:gdLst>
                  <a:gd name="T0" fmla="*/ 2848 w 94"/>
                  <a:gd name="T1" fmla="*/ 0 h 184"/>
                  <a:gd name="T2" fmla="*/ 5926 w 94"/>
                  <a:gd name="T3" fmla="*/ 44467 h 184"/>
                  <a:gd name="T4" fmla="*/ 0 w 94"/>
                  <a:gd name="T5" fmla="*/ 24324 h 184"/>
                  <a:gd name="T6" fmla="*/ 2848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11" name="Freeform 569"/>
              <p:cNvSpPr>
                <a:spLocks/>
              </p:cNvSpPr>
              <p:nvPr/>
            </p:nvSpPr>
            <p:spPr bwMode="gray">
              <a:xfrm>
                <a:off x="1702" y="2662"/>
                <a:ext cx="143" cy="303"/>
              </a:xfrm>
              <a:custGeom>
                <a:avLst/>
                <a:gdLst>
                  <a:gd name="T0" fmla="*/ 6266 w 98"/>
                  <a:gd name="T1" fmla="*/ 23408 h 184"/>
                  <a:gd name="T2" fmla="*/ 0 w 98"/>
                  <a:gd name="T3" fmla="*/ 0 h 184"/>
                  <a:gd name="T4" fmla="*/ 3139 w 98"/>
                  <a:gd name="T5" fmla="*/ 44467 h 184"/>
                  <a:gd name="T6" fmla="*/ 6266 w 98"/>
                  <a:gd name="T7" fmla="*/ 23408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12" name="Line 570"/>
              <p:cNvSpPr>
                <a:spLocks noChangeShapeType="1"/>
              </p:cNvSpPr>
              <p:nvPr/>
            </p:nvSpPr>
            <p:spPr bwMode="gray">
              <a:xfrm flipH="1" flipV="1">
                <a:off x="2190" y="3003"/>
                <a:ext cx="137"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13" name="Line 571"/>
              <p:cNvSpPr>
                <a:spLocks noChangeShapeType="1"/>
              </p:cNvSpPr>
              <p:nvPr/>
            </p:nvSpPr>
            <p:spPr bwMode="gray">
              <a:xfrm flipV="1">
                <a:off x="2118" y="3003"/>
                <a:ext cx="72" cy="99"/>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14" name="Line 572"/>
              <p:cNvSpPr>
                <a:spLocks noChangeShapeType="1"/>
              </p:cNvSpPr>
              <p:nvPr/>
            </p:nvSpPr>
            <p:spPr bwMode="gray">
              <a:xfrm flipV="1">
                <a:off x="1637" y="2662"/>
                <a:ext cx="65" cy="16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15" name="Freeform 573"/>
              <p:cNvSpPr>
                <a:spLocks/>
              </p:cNvSpPr>
              <p:nvPr/>
            </p:nvSpPr>
            <p:spPr bwMode="gray">
              <a:xfrm>
                <a:off x="1085" y="2912"/>
                <a:ext cx="136" cy="371"/>
              </a:xfrm>
              <a:custGeom>
                <a:avLst/>
                <a:gdLst>
                  <a:gd name="T0" fmla="*/ 3214 w 93"/>
                  <a:gd name="T1" fmla="*/ 0 h 225"/>
                  <a:gd name="T2" fmla="*/ 6092 w 93"/>
                  <a:gd name="T3" fmla="*/ 55152 h 225"/>
                  <a:gd name="T4" fmla="*/ 0 w 93"/>
                  <a:gd name="T5" fmla="*/ 52895 h 225"/>
                  <a:gd name="T6" fmla="*/ 3214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16" name="Freeform 574"/>
              <p:cNvSpPr>
                <a:spLocks/>
              </p:cNvSpPr>
              <p:nvPr/>
            </p:nvSpPr>
            <p:spPr bwMode="gray">
              <a:xfrm>
                <a:off x="1157" y="2912"/>
                <a:ext cx="135" cy="371"/>
              </a:xfrm>
              <a:custGeom>
                <a:avLst/>
                <a:gdLst>
                  <a:gd name="T0" fmla="*/ 5622 w 93"/>
                  <a:gd name="T1" fmla="*/ 0 h 225"/>
                  <a:gd name="T2" fmla="*/ 0 w 93"/>
                  <a:gd name="T3" fmla="*/ 0 h 225"/>
                  <a:gd name="T4" fmla="*/ 2668 w 93"/>
                  <a:gd name="T5" fmla="*/ 55152 h 225"/>
                  <a:gd name="T6" fmla="*/ 562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17" name="Line 575"/>
              <p:cNvSpPr>
                <a:spLocks noChangeShapeType="1"/>
              </p:cNvSpPr>
              <p:nvPr/>
            </p:nvSpPr>
            <p:spPr bwMode="gray">
              <a:xfrm flipH="1" flipV="1">
                <a:off x="948" y="3245"/>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18" name="Line 576"/>
              <p:cNvSpPr>
                <a:spLocks noChangeShapeType="1"/>
              </p:cNvSpPr>
              <p:nvPr/>
            </p:nvSpPr>
            <p:spPr bwMode="gray">
              <a:xfrm flipH="1" flipV="1">
                <a:off x="1157" y="2912"/>
                <a:ext cx="6" cy="356"/>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19" name="Line 577"/>
              <p:cNvSpPr>
                <a:spLocks noChangeShapeType="1"/>
              </p:cNvSpPr>
              <p:nvPr/>
            </p:nvSpPr>
            <p:spPr bwMode="gray">
              <a:xfrm flipH="1">
                <a:off x="1157" y="2912"/>
                <a:ext cx="135" cy="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20" name="Freeform 578"/>
              <p:cNvSpPr>
                <a:spLocks/>
              </p:cNvSpPr>
              <p:nvPr/>
            </p:nvSpPr>
            <p:spPr bwMode="gray">
              <a:xfrm>
                <a:off x="1774" y="2822"/>
                <a:ext cx="137" cy="257"/>
              </a:xfrm>
              <a:custGeom>
                <a:avLst/>
                <a:gdLst>
                  <a:gd name="T0" fmla="*/ 3059 w 94"/>
                  <a:gd name="T1" fmla="*/ 0 h 156"/>
                  <a:gd name="T2" fmla="*/ 5926 w 94"/>
                  <a:gd name="T3" fmla="*/ 37804 h 156"/>
                  <a:gd name="T4" fmla="*/ 0 w 94"/>
                  <a:gd name="T5" fmla="*/ 21118 h 156"/>
                  <a:gd name="T6" fmla="*/ 3059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21" name="Freeform 579"/>
              <p:cNvSpPr>
                <a:spLocks/>
              </p:cNvSpPr>
              <p:nvPr/>
            </p:nvSpPr>
            <p:spPr bwMode="gray">
              <a:xfrm>
                <a:off x="1845" y="2822"/>
                <a:ext cx="137" cy="257"/>
              </a:xfrm>
              <a:custGeom>
                <a:avLst/>
                <a:gdLst>
                  <a:gd name="T0" fmla="*/ 5926 w 94"/>
                  <a:gd name="T1" fmla="*/ 21118 h 156"/>
                  <a:gd name="T2" fmla="*/ 0 w 94"/>
                  <a:gd name="T3" fmla="*/ 0 h 156"/>
                  <a:gd name="T4" fmla="*/ 2848 w 94"/>
                  <a:gd name="T5" fmla="*/ 37804 h 156"/>
                  <a:gd name="T6" fmla="*/ 5926 w 94"/>
                  <a:gd name="T7" fmla="*/ 21118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22" name="Freeform 580"/>
              <p:cNvSpPr>
                <a:spLocks/>
              </p:cNvSpPr>
              <p:nvPr/>
            </p:nvSpPr>
            <p:spPr bwMode="gray">
              <a:xfrm>
                <a:off x="2255" y="3131"/>
                <a:ext cx="136" cy="175"/>
              </a:xfrm>
              <a:custGeom>
                <a:avLst/>
                <a:gdLst>
                  <a:gd name="T0" fmla="*/ 3214 w 93"/>
                  <a:gd name="T1" fmla="*/ 0 h 106"/>
                  <a:gd name="T2" fmla="*/ 6092 w 93"/>
                  <a:gd name="T3" fmla="*/ 26304 h 106"/>
                  <a:gd name="T4" fmla="*/ 0 w 93"/>
                  <a:gd name="T5" fmla="*/ 102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23" name="Freeform 581"/>
              <p:cNvSpPr>
                <a:spLocks/>
              </p:cNvSpPr>
              <p:nvPr/>
            </p:nvSpPr>
            <p:spPr bwMode="gray">
              <a:xfrm>
                <a:off x="2327" y="3131"/>
                <a:ext cx="135" cy="175"/>
              </a:xfrm>
              <a:custGeom>
                <a:avLst/>
                <a:gdLst>
                  <a:gd name="T0" fmla="*/ 5622 w 93"/>
                  <a:gd name="T1" fmla="*/ 20592 h 106"/>
                  <a:gd name="T2" fmla="*/ 0 w 93"/>
                  <a:gd name="T3" fmla="*/ 0 h 106"/>
                  <a:gd name="T4" fmla="*/ 2668 w 93"/>
                  <a:gd name="T5" fmla="*/ 26304 h 106"/>
                  <a:gd name="T6" fmla="*/ 5622 w 93"/>
                  <a:gd name="T7" fmla="*/ 20592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24" name="Line 582"/>
              <p:cNvSpPr>
                <a:spLocks noChangeShapeType="1"/>
              </p:cNvSpPr>
              <p:nvPr/>
            </p:nvSpPr>
            <p:spPr bwMode="gray">
              <a:xfrm flipV="1">
                <a:off x="1774" y="2822"/>
                <a:ext cx="71" cy="14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25" name="Freeform 583"/>
              <p:cNvSpPr>
                <a:spLocks/>
              </p:cNvSpPr>
              <p:nvPr/>
            </p:nvSpPr>
            <p:spPr bwMode="gray">
              <a:xfrm>
                <a:off x="1429" y="2761"/>
                <a:ext cx="136" cy="234"/>
              </a:xfrm>
              <a:custGeom>
                <a:avLst/>
                <a:gdLst>
                  <a:gd name="T0" fmla="*/ 3214 w 93"/>
                  <a:gd name="T1" fmla="*/ 0 h 142"/>
                  <a:gd name="T2" fmla="*/ 6092 w 93"/>
                  <a:gd name="T3" fmla="*/ 34588 h 142"/>
                  <a:gd name="T4" fmla="*/ 0 w 93"/>
                  <a:gd name="T5" fmla="*/ 25832 h 142"/>
                  <a:gd name="T6" fmla="*/ 3214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26" name="Freeform 584"/>
              <p:cNvSpPr>
                <a:spLocks/>
              </p:cNvSpPr>
              <p:nvPr/>
            </p:nvSpPr>
            <p:spPr bwMode="gray">
              <a:xfrm>
                <a:off x="1501" y="2761"/>
                <a:ext cx="136" cy="234"/>
              </a:xfrm>
              <a:custGeom>
                <a:avLst/>
                <a:gdLst>
                  <a:gd name="T0" fmla="*/ 6092 w 93"/>
                  <a:gd name="T1" fmla="*/ 10072 h 142"/>
                  <a:gd name="T2" fmla="*/ 0 w 93"/>
                  <a:gd name="T3" fmla="*/ 0 h 142"/>
                  <a:gd name="T4" fmla="*/ 2855 w 93"/>
                  <a:gd name="T5" fmla="*/ 34588 h 142"/>
                  <a:gd name="T6" fmla="*/ 6092 w 93"/>
                  <a:gd name="T7" fmla="*/ 10072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27" name="Line 585"/>
              <p:cNvSpPr>
                <a:spLocks noChangeShapeType="1"/>
              </p:cNvSpPr>
              <p:nvPr/>
            </p:nvSpPr>
            <p:spPr bwMode="gray">
              <a:xfrm flipH="1" flipV="1">
                <a:off x="2327" y="3131"/>
                <a:ext cx="135" cy="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28" name="Line 586"/>
              <p:cNvSpPr>
                <a:spLocks noChangeShapeType="1"/>
              </p:cNvSpPr>
              <p:nvPr/>
            </p:nvSpPr>
            <p:spPr bwMode="gray">
              <a:xfrm flipH="1">
                <a:off x="2255" y="3131"/>
                <a:ext cx="72" cy="6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29" name="Line 587"/>
              <p:cNvSpPr>
                <a:spLocks noChangeShapeType="1"/>
              </p:cNvSpPr>
              <p:nvPr/>
            </p:nvSpPr>
            <p:spPr bwMode="gray">
              <a:xfrm flipH="1" flipV="1">
                <a:off x="1501" y="2761"/>
                <a:ext cx="136" cy="6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30" name="Line 588"/>
              <p:cNvSpPr>
                <a:spLocks noChangeShapeType="1"/>
              </p:cNvSpPr>
              <p:nvPr/>
            </p:nvSpPr>
            <p:spPr bwMode="gray">
              <a:xfrm flipV="1">
                <a:off x="1429" y="2761"/>
                <a:ext cx="72" cy="17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31" name="Freeform 589"/>
              <p:cNvSpPr>
                <a:spLocks/>
              </p:cNvSpPr>
              <p:nvPr/>
            </p:nvSpPr>
            <p:spPr bwMode="gray">
              <a:xfrm>
                <a:off x="1911" y="2965"/>
                <a:ext cx="136" cy="341"/>
              </a:xfrm>
              <a:custGeom>
                <a:avLst/>
                <a:gdLst>
                  <a:gd name="T0" fmla="*/ 3214 w 93"/>
                  <a:gd name="T1" fmla="*/ 0 h 207"/>
                  <a:gd name="T2" fmla="*/ 6092 w 93"/>
                  <a:gd name="T3" fmla="*/ 50204 h 207"/>
                  <a:gd name="T4" fmla="*/ 0 w 93"/>
                  <a:gd name="T5" fmla="*/ 16828 h 207"/>
                  <a:gd name="T6" fmla="*/ 3214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32" name="Freeform 590"/>
              <p:cNvSpPr>
                <a:spLocks/>
              </p:cNvSpPr>
              <p:nvPr/>
            </p:nvSpPr>
            <p:spPr bwMode="gray">
              <a:xfrm>
                <a:off x="1982" y="2965"/>
                <a:ext cx="136" cy="341"/>
              </a:xfrm>
              <a:custGeom>
                <a:avLst/>
                <a:gdLst>
                  <a:gd name="T0" fmla="*/ 6092 w 93"/>
                  <a:gd name="T1" fmla="*/ 20185 h 207"/>
                  <a:gd name="T2" fmla="*/ 0 w 93"/>
                  <a:gd name="T3" fmla="*/ 0 h 207"/>
                  <a:gd name="T4" fmla="*/ 2855 w 93"/>
                  <a:gd name="T5" fmla="*/ 50204 h 207"/>
                  <a:gd name="T6" fmla="*/ 6092 w 93"/>
                  <a:gd name="T7" fmla="*/ 20185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33" name="Line 591"/>
              <p:cNvSpPr>
                <a:spLocks noChangeShapeType="1"/>
              </p:cNvSpPr>
              <p:nvPr/>
            </p:nvSpPr>
            <p:spPr bwMode="gray">
              <a:xfrm flipV="1">
                <a:off x="1911" y="2965"/>
                <a:ext cx="71" cy="1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34" name="Freeform 592"/>
              <p:cNvSpPr>
                <a:spLocks/>
              </p:cNvSpPr>
              <p:nvPr/>
            </p:nvSpPr>
            <p:spPr bwMode="gray">
              <a:xfrm>
                <a:off x="1221" y="2912"/>
                <a:ext cx="143" cy="394"/>
              </a:xfrm>
              <a:custGeom>
                <a:avLst/>
                <a:gdLst>
                  <a:gd name="T0" fmla="*/ 3139 w 98"/>
                  <a:gd name="T1" fmla="*/ 0 h 239"/>
                  <a:gd name="T2" fmla="*/ 6266 w 98"/>
                  <a:gd name="T3" fmla="*/ 58465 h 239"/>
                  <a:gd name="T4" fmla="*/ 0 w 98"/>
                  <a:gd name="T5" fmla="*/ 55030 h 239"/>
                  <a:gd name="T6" fmla="*/ 3139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35" name="Freeform 593"/>
              <p:cNvSpPr>
                <a:spLocks/>
              </p:cNvSpPr>
              <p:nvPr/>
            </p:nvSpPr>
            <p:spPr bwMode="gray">
              <a:xfrm>
                <a:off x="1292" y="2912"/>
                <a:ext cx="137" cy="394"/>
              </a:xfrm>
              <a:custGeom>
                <a:avLst/>
                <a:gdLst>
                  <a:gd name="T0" fmla="*/ 5926 w 94"/>
                  <a:gd name="T1" fmla="*/ 3436 h 239"/>
                  <a:gd name="T2" fmla="*/ 0 w 94"/>
                  <a:gd name="T3" fmla="*/ 0 h 239"/>
                  <a:gd name="T4" fmla="*/ 3059 w 94"/>
                  <a:gd name="T5" fmla="*/ 58465 h 239"/>
                  <a:gd name="T6" fmla="*/ 5926 w 94"/>
                  <a:gd name="T7" fmla="*/ 3436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36" name="Line 594"/>
              <p:cNvSpPr>
                <a:spLocks noChangeShapeType="1"/>
              </p:cNvSpPr>
              <p:nvPr/>
            </p:nvSpPr>
            <p:spPr bwMode="gray">
              <a:xfrm flipH="1" flipV="1">
                <a:off x="1085" y="3268"/>
                <a:ext cx="136" cy="1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37" name="Line 595"/>
              <p:cNvSpPr>
                <a:spLocks noChangeShapeType="1"/>
              </p:cNvSpPr>
              <p:nvPr/>
            </p:nvSpPr>
            <p:spPr bwMode="gray">
              <a:xfrm flipV="1">
                <a:off x="2391" y="3268"/>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38" name="Line 596"/>
              <p:cNvSpPr>
                <a:spLocks noChangeShapeType="1"/>
              </p:cNvSpPr>
              <p:nvPr/>
            </p:nvSpPr>
            <p:spPr bwMode="gray">
              <a:xfrm flipH="1" flipV="1">
                <a:off x="1292" y="2912"/>
                <a:ext cx="137"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39" name="Freeform 597"/>
              <p:cNvSpPr>
                <a:spLocks/>
              </p:cNvSpPr>
              <p:nvPr/>
            </p:nvSpPr>
            <p:spPr bwMode="gray">
              <a:xfrm>
                <a:off x="1565" y="2828"/>
                <a:ext cx="145" cy="251"/>
              </a:xfrm>
              <a:custGeom>
                <a:avLst/>
                <a:gdLst>
                  <a:gd name="T0" fmla="*/ 3268 w 99"/>
                  <a:gd name="T1" fmla="*/ 0 h 152"/>
                  <a:gd name="T2" fmla="*/ 6588 w 99"/>
                  <a:gd name="T3" fmla="*/ 37797 h 152"/>
                  <a:gd name="T4" fmla="*/ 0 w 99"/>
                  <a:gd name="T5" fmla="*/ 25207 h 152"/>
                  <a:gd name="T6" fmla="*/ 3268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40" name="Freeform 598"/>
              <p:cNvSpPr>
                <a:spLocks/>
              </p:cNvSpPr>
              <p:nvPr/>
            </p:nvSpPr>
            <p:spPr bwMode="gray">
              <a:xfrm>
                <a:off x="1637" y="2828"/>
                <a:ext cx="137" cy="251"/>
              </a:xfrm>
              <a:custGeom>
                <a:avLst/>
                <a:gdLst>
                  <a:gd name="T0" fmla="*/ 5926 w 94"/>
                  <a:gd name="T1" fmla="*/ 20618 h 152"/>
                  <a:gd name="T2" fmla="*/ 0 w 94"/>
                  <a:gd name="T3" fmla="*/ 0 h 152"/>
                  <a:gd name="T4" fmla="*/ 3125 w 94"/>
                  <a:gd name="T5" fmla="*/ 37797 h 152"/>
                  <a:gd name="T6" fmla="*/ 5926 w 94"/>
                  <a:gd name="T7" fmla="*/ 20618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41" name="Freeform 599"/>
              <p:cNvSpPr>
                <a:spLocks/>
              </p:cNvSpPr>
              <p:nvPr/>
            </p:nvSpPr>
            <p:spPr bwMode="gray">
              <a:xfrm>
                <a:off x="2047" y="3102"/>
                <a:ext cx="143" cy="225"/>
              </a:xfrm>
              <a:custGeom>
                <a:avLst/>
                <a:gdLst>
                  <a:gd name="T0" fmla="*/ 3139 w 98"/>
                  <a:gd name="T1" fmla="*/ 0 h 137"/>
                  <a:gd name="T2" fmla="*/ 6266 w 98"/>
                  <a:gd name="T3" fmla="*/ 32200 h 137"/>
                  <a:gd name="T4" fmla="*/ 0 w 98"/>
                  <a:gd name="T5" fmla="*/ 29109 h 137"/>
                  <a:gd name="T6" fmla="*/ 3139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42" name="Freeform 600"/>
              <p:cNvSpPr>
                <a:spLocks/>
              </p:cNvSpPr>
              <p:nvPr/>
            </p:nvSpPr>
            <p:spPr bwMode="gray">
              <a:xfrm>
                <a:off x="2118" y="3102"/>
                <a:ext cx="137" cy="225"/>
              </a:xfrm>
              <a:custGeom>
                <a:avLst/>
                <a:gdLst>
                  <a:gd name="T0" fmla="*/ 5926 w 94"/>
                  <a:gd name="T1" fmla="*/ 13840 h 137"/>
                  <a:gd name="T2" fmla="*/ 0 w 94"/>
                  <a:gd name="T3" fmla="*/ 0 h 137"/>
                  <a:gd name="T4" fmla="*/ 3059 w 94"/>
                  <a:gd name="T5" fmla="*/ 32200 h 137"/>
                  <a:gd name="T6" fmla="*/ 5926 w 94"/>
                  <a:gd name="T7" fmla="*/ 13840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43" name="Line 601"/>
              <p:cNvSpPr>
                <a:spLocks noChangeShapeType="1"/>
              </p:cNvSpPr>
              <p:nvPr/>
            </p:nvSpPr>
            <p:spPr bwMode="gray">
              <a:xfrm flipH="1" flipV="1">
                <a:off x="1637" y="2828"/>
                <a:ext cx="137" cy="13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44" name="Line 602"/>
              <p:cNvSpPr>
                <a:spLocks noChangeShapeType="1"/>
              </p:cNvSpPr>
              <p:nvPr/>
            </p:nvSpPr>
            <p:spPr bwMode="gray">
              <a:xfrm flipV="1">
                <a:off x="1565" y="2828"/>
                <a:ext cx="72" cy="16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45" name="Line 603"/>
              <p:cNvSpPr>
                <a:spLocks noChangeShapeType="1"/>
              </p:cNvSpPr>
              <p:nvPr/>
            </p:nvSpPr>
            <p:spPr bwMode="gray">
              <a:xfrm flipV="1">
                <a:off x="2047" y="3102"/>
                <a:ext cx="71" cy="20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46" name="Freeform 604"/>
              <p:cNvSpPr>
                <a:spLocks/>
              </p:cNvSpPr>
              <p:nvPr/>
            </p:nvSpPr>
            <p:spPr bwMode="gray">
              <a:xfrm>
                <a:off x="1710" y="2965"/>
                <a:ext cx="135" cy="362"/>
              </a:xfrm>
              <a:custGeom>
                <a:avLst/>
                <a:gdLst>
                  <a:gd name="T0" fmla="*/ 2668 w 93"/>
                  <a:gd name="T1" fmla="*/ 0 h 220"/>
                  <a:gd name="T2" fmla="*/ 5622 w 93"/>
                  <a:gd name="T3" fmla="*/ 52712 h 220"/>
                  <a:gd name="T4" fmla="*/ 0 w 93"/>
                  <a:gd name="T5" fmla="*/ 16594 h 220"/>
                  <a:gd name="T6" fmla="*/ 2668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47" name="Freeform 605"/>
              <p:cNvSpPr>
                <a:spLocks/>
              </p:cNvSpPr>
              <p:nvPr/>
            </p:nvSpPr>
            <p:spPr bwMode="gray">
              <a:xfrm>
                <a:off x="1774" y="2965"/>
                <a:ext cx="137" cy="362"/>
              </a:xfrm>
              <a:custGeom>
                <a:avLst/>
                <a:gdLst>
                  <a:gd name="T0" fmla="*/ 5926 w 94"/>
                  <a:gd name="T1" fmla="*/ 16594 h 220"/>
                  <a:gd name="T2" fmla="*/ 0 w 94"/>
                  <a:gd name="T3" fmla="*/ 0 h 220"/>
                  <a:gd name="T4" fmla="*/ 3059 w 94"/>
                  <a:gd name="T5" fmla="*/ 52712 h 220"/>
                  <a:gd name="T6" fmla="*/ 5926 w 94"/>
                  <a:gd name="T7" fmla="*/ 16594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48" name="Freeform 606"/>
              <p:cNvSpPr>
                <a:spLocks/>
              </p:cNvSpPr>
              <p:nvPr/>
            </p:nvSpPr>
            <p:spPr bwMode="gray">
              <a:xfrm>
                <a:off x="1364" y="2935"/>
                <a:ext cx="137" cy="392"/>
              </a:xfrm>
              <a:custGeom>
                <a:avLst/>
                <a:gdLst>
                  <a:gd name="T0" fmla="*/ 2848 w 94"/>
                  <a:gd name="T1" fmla="*/ 0 h 238"/>
                  <a:gd name="T2" fmla="*/ 5926 w 94"/>
                  <a:gd name="T3" fmla="*/ 57609 h 238"/>
                  <a:gd name="T4" fmla="*/ 0 w 94"/>
                  <a:gd name="T5" fmla="*/ 54490 h 238"/>
                  <a:gd name="T6" fmla="*/ 2848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49" name="Freeform 607"/>
              <p:cNvSpPr>
                <a:spLocks/>
              </p:cNvSpPr>
              <p:nvPr/>
            </p:nvSpPr>
            <p:spPr bwMode="gray">
              <a:xfrm>
                <a:off x="1429" y="2935"/>
                <a:ext cx="136" cy="392"/>
              </a:xfrm>
              <a:custGeom>
                <a:avLst/>
                <a:gdLst>
                  <a:gd name="T0" fmla="*/ 6092 w 93"/>
                  <a:gd name="T1" fmla="*/ 8678 h 238"/>
                  <a:gd name="T2" fmla="*/ 0 w 93"/>
                  <a:gd name="T3" fmla="*/ 0 h 238"/>
                  <a:gd name="T4" fmla="*/ 3214 w 93"/>
                  <a:gd name="T5" fmla="*/ 57609 h 238"/>
                  <a:gd name="T6" fmla="*/ 6092 w 93"/>
                  <a:gd name="T7" fmla="*/ 8678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50" name="Line 608"/>
              <p:cNvSpPr>
                <a:spLocks noChangeShapeType="1"/>
              </p:cNvSpPr>
              <p:nvPr/>
            </p:nvSpPr>
            <p:spPr bwMode="gray">
              <a:xfrm flipH="1" flipV="1">
                <a:off x="1774" y="2965"/>
                <a:ext cx="137" cy="1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51" name="Line 609"/>
              <p:cNvSpPr>
                <a:spLocks noChangeShapeType="1"/>
              </p:cNvSpPr>
              <p:nvPr/>
            </p:nvSpPr>
            <p:spPr bwMode="gray">
              <a:xfrm flipV="1">
                <a:off x="1710" y="2965"/>
                <a:ext cx="64" cy="11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52" name="Line 610"/>
              <p:cNvSpPr>
                <a:spLocks noChangeShapeType="1"/>
              </p:cNvSpPr>
              <p:nvPr/>
            </p:nvSpPr>
            <p:spPr bwMode="gray">
              <a:xfrm flipH="1" flipV="1">
                <a:off x="1221" y="3283"/>
                <a:ext cx="143" cy="23"/>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53" name="Line 611"/>
              <p:cNvSpPr>
                <a:spLocks noChangeShapeType="1"/>
              </p:cNvSpPr>
              <p:nvPr/>
            </p:nvSpPr>
            <p:spPr bwMode="gray">
              <a:xfrm flipH="1" flipV="1">
                <a:off x="1429" y="2935"/>
                <a:ext cx="136" cy="60"/>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54" name="Line 612"/>
              <p:cNvSpPr>
                <a:spLocks noChangeShapeType="1"/>
              </p:cNvSpPr>
              <p:nvPr/>
            </p:nvSpPr>
            <p:spPr bwMode="gray">
              <a:xfrm flipV="1">
                <a:off x="1364" y="2935"/>
                <a:ext cx="65" cy="37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55" name="Freeform 613"/>
              <p:cNvSpPr>
                <a:spLocks/>
              </p:cNvSpPr>
              <p:nvPr/>
            </p:nvSpPr>
            <p:spPr bwMode="gray">
              <a:xfrm>
                <a:off x="2190" y="3199"/>
                <a:ext cx="137" cy="145"/>
              </a:xfrm>
              <a:custGeom>
                <a:avLst/>
                <a:gdLst>
                  <a:gd name="T0" fmla="*/ 2848 w 94"/>
                  <a:gd name="T1" fmla="*/ 0 h 88"/>
                  <a:gd name="T2" fmla="*/ 5926 w 94"/>
                  <a:gd name="T3" fmla="*/ 21391 h 88"/>
                  <a:gd name="T4" fmla="*/ 0 w 94"/>
                  <a:gd name="T5" fmla="*/ 19054 h 88"/>
                  <a:gd name="T6" fmla="*/ 2848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56" name="Freeform 614"/>
              <p:cNvSpPr>
                <a:spLocks/>
              </p:cNvSpPr>
              <p:nvPr/>
            </p:nvSpPr>
            <p:spPr bwMode="gray">
              <a:xfrm>
                <a:off x="2255" y="3199"/>
                <a:ext cx="136" cy="145"/>
              </a:xfrm>
              <a:custGeom>
                <a:avLst/>
                <a:gdLst>
                  <a:gd name="T0" fmla="*/ 6092 w 93"/>
                  <a:gd name="T1" fmla="*/ 15765 h 88"/>
                  <a:gd name="T2" fmla="*/ 0 w 93"/>
                  <a:gd name="T3" fmla="*/ 0 h 88"/>
                  <a:gd name="T4" fmla="*/ 3214 w 93"/>
                  <a:gd name="T5" fmla="*/ 21391 h 88"/>
                  <a:gd name="T6" fmla="*/ 6092 w 93"/>
                  <a:gd name="T7" fmla="*/ 15765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57" name="Line 615"/>
              <p:cNvSpPr>
                <a:spLocks noChangeShapeType="1"/>
              </p:cNvSpPr>
              <p:nvPr/>
            </p:nvSpPr>
            <p:spPr bwMode="gray">
              <a:xfrm flipH="1">
                <a:off x="2190" y="3199"/>
                <a:ext cx="65" cy="12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58" name="Freeform 616"/>
              <p:cNvSpPr>
                <a:spLocks/>
              </p:cNvSpPr>
              <p:nvPr/>
            </p:nvSpPr>
            <p:spPr bwMode="gray">
              <a:xfrm>
                <a:off x="1845" y="3079"/>
                <a:ext cx="137" cy="265"/>
              </a:xfrm>
              <a:custGeom>
                <a:avLst/>
                <a:gdLst>
                  <a:gd name="T0" fmla="*/ 2848 w 94"/>
                  <a:gd name="T1" fmla="*/ 0 h 161"/>
                  <a:gd name="T2" fmla="*/ 5926 w 94"/>
                  <a:gd name="T3" fmla="*/ 38698 h 161"/>
                  <a:gd name="T4" fmla="*/ 0 w 94"/>
                  <a:gd name="T5" fmla="*/ 36359 h 161"/>
                  <a:gd name="T6" fmla="*/ 2848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59" name="Freeform 617"/>
              <p:cNvSpPr>
                <a:spLocks/>
              </p:cNvSpPr>
              <p:nvPr/>
            </p:nvSpPr>
            <p:spPr bwMode="gray">
              <a:xfrm>
                <a:off x="1911" y="3079"/>
                <a:ext cx="136" cy="265"/>
              </a:xfrm>
              <a:custGeom>
                <a:avLst/>
                <a:gdLst>
                  <a:gd name="T0" fmla="*/ 6092 w 93"/>
                  <a:gd name="T1" fmla="*/ 33183 h 161"/>
                  <a:gd name="T2" fmla="*/ 0 w 93"/>
                  <a:gd name="T3" fmla="*/ 0 h 161"/>
                  <a:gd name="T4" fmla="*/ 3214 w 93"/>
                  <a:gd name="T5" fmla="*/ 38698 h 161"/>
                  <a:gd name="T6" fmla="*/ 6092 w 93"/>
                  <a:gd name="T7" fmla="*/ 33183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60" name="Line 618"/>
              <p:cNvSpPr>
                <a:spLocks noChangeShapeType="1"/>
              </p:cNvSpPr>
              <p:nvPr/>
            </p:nvSpPr>
            <p:spPr bwMode="gray">
              <a:xfrm flipH="1" flipV="1">
                <a:off x="1911" y="3079"/>
                <a:ext cx="136" cy="22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61" name="Line 619"/>
              <p:cNvSpPr>
                <a:spLocks noChangeShapeType="1"/>
              </p:cNvSpPr>
              <p:nvPr/>
            </p:nvSpPr>
            <p:spPr bwMode="gray">
              <a:xfrm flipV="1">
                <a:off x="1845" y="3079"/>
                <a:ext cx="66" cy="24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62" name="Freeform 620"/>
              <p:cNvSpPr>
                <a:spLocks/>
              </p:cNvSpPr>
              <p:nvPr/>
            </p:nvSpPr>
            <p:spPr bwMode="gray">
              <a:xfrm>
                <a:off x="1501" y="2995"/>
                <a:ext cx="136" cy="349"/>
              </a:xfrm>
              <a:custGeom>
                <a:avLst/>
                <a:gdLst>
                  <a:gd name="T0" fmla="*/ 2855 w 93"/>
                  <a:gd name="T1" fmla="*/ 0 h 212"/>
                  <a:gd name="T2" fmla="*/ 6092 w 93"/>
                  <a:gd name="T3" fmla="*/ 51074 h 212"/>
                  <a:gd name="T4" fmla="*/ 0 w 93"/>
                  <a:gd name="T5" fmla="*/ 48664 h 212"/>
                  <a:gd name="T6" fmla="*/ 2855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63" name="Freeform 621"/>
              <p:cNvSpPr>
                <a:spLocks/>
              </p:cNvSpPr>
              <p:nvPr/>
            </p:nvSpPr>
            <p:spPr bwMode="gray">
              <a:xfrm>
                <a:off x="1565" y="2995"/>
                <a:ext cx="145" cy="349"/>
              </a:xfrm>
              <a:custGeom>
                <a:avLst/>
                <a:gdLst>
                  <a:gd name="T0" fmla="*/ 6588 w 99"/>
                  <a:gd name="T1" fmla="*/ 12261 h 212"/>
                  <a:gd name="T2" fmla="*/ 0 w 99"/>
                  <a:gd name="T3" fmla="*/ 0 h 212"/>
                  <a:gd name="T4" fmla="*/ 3268 w 99"/>
                  <a:gd name="T5" fmla="*/ 51074 h 212"/>
                  <a:gd name="T6" fmla="*/ 6588 w 99"/>
                  <a:gd name="T7" fmla="*/ 12261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64" name="Freeform 622"/>
              <p:cNvSpPr>
                <a:spLocks/>
              </p:cNvSpPr>
              <p:nvPr/>
            </p:nvSpPr>
            <p:spPr bwMode="gray">
              <a:xfrm>
                <a:off x="1982" y="3306"/>
                <a:ext cx="136" cy="59"/>
              </a:xfrm>
              <a:custGeom>
                <a:avLst/>
                <a:gdLst>
                  <a:gd name="T0" fmla="*/ 2855 w 93"/>
                  <a:gd name="T1" fmla="*/ 0 h 36"/>
                  <a:gd name="T2" fmla="*/ 6092 w 93"/>
                  <a:gd name="T3" fmla="*/ 8289 h 36"/>
                  <a:gd name="T4" fmla="*/ 0 w 93"/>
                  <a:gd name="T5" fmla="*/ 5307 h 36"/>
                  <a:gd name="T6" fmla="*/ 2855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65" name="Freeform 623"/>
              <p:cNvSpPr>
                <a:spLocks/>
              </p:cNvSpPr>
              <p:nvPr/>
            </p:nvSpPr>
            <p:spPr bwMode="gray">
              <a:xfrm>
                <a:off x="2047" y="3306"/>
                <a:ext cx="143" cy="59"/>
              </a:xfrm>
              <a:custGeom>
                <a:avLst/>
                <a:gdLst>
                  <a:gd name="T0" fmla="*/ 6266 w 98"/>
                  <a:gd name="T1" fmla="*/ 2922 h 36"/>
                  <a:gd name="T2" fmla="*/ 0 w 98"/>
                  <a:gd name="T3" fmla="*/ 0 h 36"/>
                  <a:gd name="T4" fmla="*/ 3139 w 98"/>
                  <a:gd name="T5" fmla="*/ 8289 h 36"/>
                  <a:gd name="T6" fmla="*/ 6266 w 98"/>
                  <a:gd name="T7" fmla="*/ 2922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66" name="Line 624"/>
              <p:cNvSpPr>
                <a:spLocks noChangeShapeType="1"/>
              </p:cNvSpPr>
              <p:nvPr/>
            </p:nvSpPr>
            <p:spPr bwMode="gray">
              <a:xfrm flipH="1" flipV="1">
                <a:off x="1565" y="2995"/>
                <a:ext cx="145" cy="84"/>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67" name="Line 625"/>
              <p:cNvSpPr>
                <a:spLocks noChangeShapeType="1"/>
              </p:cNvSpPr>
              <p:nvPr/>
            </p:nvSpPr>
            <p:spPr bwMode="gray">
              <a:xfrm flipV="1">
                <a:off x="1501" y="2995"/>
                <a:ext cx="64" cy="332"/>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68" name="Line 626"/>
              <p:cNvSpPr>
                <a:spLocks noChangeShapeType="1"/>
              </p:cNvSpPr>
              <p:nvPr/>
            </p:nvSpPr>
            <p:spPr bwMode="gray">
              <a:xfrm flipH="1" flipV="1">
                <a:off x="2047" y="3306"/>
                <a:ext cx="143"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69" name="Line 627"/>
              <p:cNvSpPr>
                <a:spLocks noChangeShapeType="1"/>
              </p:cNvSpPr>
              <p:nvPr/>
            </p:nvSpPr>
            <p:spPr bwMode="gray">
              <a:xfrm flipV="1">
                <a:off x="1982" y="3306"/>
                <a:ext cx="65"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70" name="Line 628"/>
              <p:cNvSpPr>
                <a:spLocks noChangeShapeType="1"/>
              </p:cNvSpPr>
              <p:nvPr/>
            </p:nvSpPr>
            <p:spPr bwMode="gray">
              <a:xfrm flipH="1" flipV="1">
                <a:off x="1364" y="3306"/>
                <a:ext cx="137"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71" name="Line 629"/>
              <p:cNvSpPr>
                <a:spLocks noChangeShapeType="1"/>
              </p:cNvSpPr>
              <p:nvPr/>
            </p:nvSpPr>
            <p:spPr bwMode="gray">
              <a:xfrm flipV="1">
                <a:off x="2327" y="3306"/>
                <a:ext cx="64"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72" name="Freeform 630"/>
              <p:cNvSpPr>
                <a:spLocks/>
              </p:cNvSpPr>
              <p:nvPr/>
            </p:nvSpPr>
            <p:spPr bwMode="gray">
              <a:xfrm>
                <a:off x="1637" y="3079"/>
                <a:ext cx="137" cy="286"/>
              </a:xfrm>
              <a:custGeom>
                <a:avLst/>
                <a:gdLst>
                  <a:gd name="T0" fmla="*/ 3125 w 94"/>
                  <a:gd name="T1" fmla="*/ 0 h 174"/>
                  <a:gd name="T2" fmla="*/ 5926 w 94"/>
                  <a:gd name="T3" fmla="*/ 41196 h 174"/>
                  <a:gd name="T4" fmla="*/ 0 w 94"/>
                  <a:gd name="T5" fmla="*/ 38212 h 174"/>
                  <a:gd name="T6" fmla="*/ 3125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73" name="Freeform 631"/>
              <p:cNvSpPr>
                <a:spLocks/>
              </p:cNvSpPr>
              <p:nvPr/>
            </p:nvSpPr>
            <p:spPr bwMode="gray">
              <a:xfrm>
                <a:off x="1710" y="3079"/>
                <a:ext cx="135" cy="286"/>
              </a:xfrm>
              <a:custGeom>
                <a:avLst/>
                <a:gdLst>
                  <a:gd name="T0" fmla="*/ 5622 w 93"/>
                  <a:gd name="T1" fmla="*/ 35752 h 174"/>
                  <a:gd name="T2" fmla="*/ 0 w 93"/>
                  <a:gd name="T3" fmla="*/ 0 h 174"/>
                  <a:gd name="T4" fmla="*/ 2668 w 93"/>
                  <a:gd name="T5" fmla="*/ 41196 h 174"/>
                  <a:gd name="T6" fmla="*/ 5622 w 93"/>
                  <a:gd name="T7" fmla="*/ 35752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74" name="Line 632"/>
              <p:cNvSpPr>
                <a:spLocks noChangeShapeType="1"/>
              </p:cNvSpPr>
              <p:nvPr/>
            </p:nvSpPr>
            <p:spPr bwMode="gray">
              <a:xfrm flipH="1" flipV="1">
                <a:off x="1710" y="3079"/>
                <a:ext cx="135" cy="24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75" name="Line 633"/>
              <p:cNvSpPr>
                <a:spLocks noChangeShapeType="1"/>
              </p:cNvSpPr>
              <p:nvPr/>
            </p:nvSpPr>
            <p:spPr bwMode="gray">
              <a:xfrm flipV="1">
                <a:off x="1637" y="3079"/>
                <a:ext cx="73" cy="265"/>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76" name="Freeform 634"/>
              <p:cNvSpPr>
                <a:spLocks/>
              </p:cNvSpPr>
              <p:nvPr/>
            </p:nvSpPr>
            <p:spPr bwMode="gray">
              <a:xfrm>
                <a:off x="2118"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77" name="Freeform 635"/>
              <p:cNvSpPr>
                <a:spLocks/>
              </p:cNvSpPr>
              <p:nvPr/>
            </p:nvSpPr>
            <p:spPr bwMode="gray">
              <a:xfrm>
                <a:off x="2190"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78" name="Freeform 636"/>
              <p:cNvSpPr>
                <a:spLocks/>
              </p:cNvSpPr>
              <p:nvPr/>
            </p:nvSpPr>
            <p:spPr bwMode="gray">
              <a:xfrm>
                <a:off x="1774"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79" name="Freeform 637"/>
              <p:cNvSpPr>
                <a:spLocks/>
              </p:cNvSpPr>
              <p:nvPr/>
            </p:nvSpPr>
            <p:spPr bwMode="gray">
              <a:xfrm>
                <a:off x="1845"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80" name="Line 638"/>
              <p:cNvSpPr>
                <a:spLocks noChangeShapeType="1"/>
              </p:cNvSpPr>
              <p:nvPr/>
            </p:nvSpPr>
            <p:spPr bwMode="gray">
              <a:xfrm flipH="1" flipV="1">
                <a:off x="2190" y="3327"/>
                <a:ext cx="137"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81" name="Line 639"/>
              <p:cNvSpPr>
                <a:spLocks noChangeShapeType="1"/>
              </p:cNvSpPr>
              <p:nvPr/>
            </p:nvSpPr>
            <p:spPr bwMode="gray">
              <a:xfrm flipH="1">
                <a:off x="2118" y="3327"/>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82" name="Line 640"/>
              <p:cNvSpPr>
                <a:spLocks noChangeShapeType="1"/>
              </p:cNvSpPr>
              <p:nvPr/>
            </p:nvSpPr>
            <p:spPr bwMode="gray">
              <a:xfrm flipH="1" flipV="1">
                <a:off x="1845" y="3327"/>
                <a:ext cx="137"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83" name="Line 641"/>
              <p:cNvSpPr>
                <a:spLocks noChangeShapeType="1"/>
              </p:cNvSpPr>
              <p:nvPr/>
            </p:nvSpPr>
            <p:spPr bwMode="gray">
              <a:xfrm flipH="1" flipV="1">
                <a:off x="1501" y="3327"/>
                <a:ext cx="136"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84" name="Line 642"/>
              <p:cNvSpPr>
                <a:spLocks noChangeShapeType="1"/>
              </p:cNvSpPr>
              <p:nvPr/>
            </p:nvSpPr>
            <p:spPr bwMode="gray">
              <a:xfrm flipV="1">
                <a:off x="1774" y="3327"/>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85" name="Freeform 643"/>
              <p:cNvSpPr>
                <a:spLocks/>
              </p:cNvSpPr>
              <p:nvPr/>
            </p:nvSpPr>
            <p:spPr bwMode="gray">
              <a:xfrm>
                <a:off x="1911" y="3344"/>
                <a:ext cx="136" cy="59"/>
              </a:xfrm>
              <a:custGeom>
                <a:avLst/>
                <a:gdLst>
                  <a:gd name="T0" fmla="*/ 3214 w 93"/>
                  <a:gd name="T1" fmla="*/ 0 h 36"/>
                  <a:gd name="T2" fmla="*/ 6092 w 93"/>
                  <a:gd name="T3" fmla="*/ 8289 h 36"/>
                  <a:gd name="T4" fmla="*/ 0 w 93"/>
                  <a:gd name="T5" fmla="*/ 5307 h 36"/>
                  <a:gd name="T6" fmla="*/ 3214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86" name="Freeform 644"/>
              <p:cNvSpPr>
                <a:spLocks/>
              </p:cNvSpPr>
              <p:nvPr/>
            </p:nvSpPr>
            <p:spPr bwMode="gray">
              <a:xfrm>
                <a:off x="1982" y="3344"/>
                <a:ext cx="136" cy="59"/>
              </a:xfrm>
              <a:custGeom>
                <a:avLst/>
                <a:gdLst>
                  <a:gd name="T0" fmla="*/ 6092 w 93"/>
                  <a:gd name="T1" fmla="*/ 2922 h 36"/>
                  <a:gd name="T2" fmla="*/ 0 w 93"/>
                  <a:gd name="T3" fmla="*/ 0 h 36"/>
                  <a:gd name="T4" fmla="*/ 2855 w 93"/>
                  <a:gd name="T5" fmla="*/ 8289 h 36"/>
                  <a:gd name="T6" fmla="*/ 6092 w 93"/>
                  <a:gd name="T7" fmla="*/ 2922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104087" name="Line 645"/>
              <p:cNvSpPr>
                <a:spLocks noChangeShapeType="1"/>
              </p:cNvSpPr>
              <p:nvPr/>
            </p:nvSpPr>
            <p:spPr bwMode="gray">
              <a:xfrm flipH="1" flipV="1">
                <a:off x="1982" y="3344"/>
                <a:ext cx="136"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88" name="Line 646"/>
              <p:cNvSpPr>
                <a:spLocks noChangeShapeType="1"/>
              </p:cNvSpPr>
              <p:nvPr/>
            </p:nvSpPr>
            <p:spPr bwMode="gray">
              <a:xfrm flipV="1">
                <a:off x="2255" y="3344"/>
                <a:ext cx="72"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89" name="Line 647"/>
              <p:cNvSpPr>
                <a:spLocks noChangeShapeType="1"/>
              </p:cNvSpPr>
              <p:nvPr/>
            </p:nvSpPr>
            <p:spPr bwMode="gray">
              <a:xfrm flipV="1">
                <a:off x="1911" y="3344"/>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0" name="Line 648"/>
              <p:cNvSpPr>
                <a:spLocks noChangeShapeType="1"/>
              </p:cNvSpPr>
              <p:nvPr/>
            </p:nvSpPr>
            <p:spPr bwMode="gray">
              <a:xfrm flipH="1" flipV="1">
                <a:off x="1637" y="3344"/>
                <a:ext cx="137"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1" name="Line 649"/>
              <p:cNvSpPr>
                <a:spLocks noChangeShapeType="1"/>
              </p:cNvSpPr>
              <p:nvPr/>
            </p:nvSpPr>
            <p:spPr bwMode="gray">
              <a:xfrm flipH="1" flipV="1">
                <a:off x="2118" y="3365"/>
                <a:ext cx="137"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2" name="Line 650"/>
              <p:cNvSpPr>
                <a:spLocks noChangeShapeType="1"/>
              </p:cNvSpPr>
              <p:nvPr/>
            </p:nvSpPr>
            <p:spPr bwMode="gray">
              <a:xfrm flipH="1">
                <a:off x="2047" y="3365"/>
                <a:ext cx="71" cy="38"/>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3" name="Line 651"/>
              <p:cNvSpPr>
                <a:spLocks noChangeShapeType="1"/>
              </p:cNvSpPr>
              <p:nvPr/>
            </p:nvSpPr>
            <p:spPr bwMode="gray">
              <a:xfrm flipH="1" flipV="1">
                <a:off x="1774" y="3365"/>
                <a:ext cx="137" cy="17"/>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4" name="Line 652"/>
              <p:cNvSpPr>
                <a:spLocks noChangeShapeType="1"/>
              </p:cNvSpPr>
              <p:nvPr/>
            </p:nvSpPr>
            <p:spPr bwMode="gray">
              <a:xfrm flipH="1" flipV="1">
                <a:off x="1911" y="3382"/>
                <a:ext cx="136" cy="2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5" name="Line 653"/>
              <p:cNvSpPr>
                <a:spLocks noChangeShapeType="1"/>
              </p:cNvSpPr>
              <p:nvPr/>
            </p:nvSpPr>
            <p:spPr bwMode="gray">
              <a:xfrm>
                <a:off x="1464" y="1781"/>
                <a:ext cx="352" cy="188"/>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6" name="Line 654"/>
              <p:cNvSpPr>
                <a:spLocks noChangeShapeType="1"/>
              </p:cNvSpPr>
              <p:nvPr/>
            </p:nvSpPr>
            <p:spPr bwMode="gray">
              <a:xfrm flipV="1">
                <a:off x="1609" y="1969"/>
                <a:ext cx="200" cy="16"/>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7" name="Line 655"/>
              <p:cNvSpPr>
                <a:spLocks noChangeShapeType="1"/>
              </p:cNvSpPr>
              <p:nvPr/>
            </p:nvSpPr>
            <p:spPr bwMode="gray">
              <a:xfrm>
                <a:off x="1720" y="1979"/>
                <a:ext cx="64" cy="49"/>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8" name="Line 656"/>
              <p:cNvSpPr>
                <a:spLocks noChangeShapeType="1"/>
              </p:cNvSpPr>
              <p:nvPr/>
            </p:nvSpPr>
            <p:spPr bwMode="gray">
              <a:xfrm>
                <a:off x="1790" y="1969"/>
                <a:ext cx="61" cy="8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099" name="Line 657"/>
              <p:cNvSpPr>
                <a:spLocks noChangeShapeType="1"/>
              </p:cNvSpPr>
              <p:nvPr/>
            </p:nvSpPr>
            <p:spPr bwMode="gray">
              <a:xfrm flipV="1">
                <a:off x="1243" y="1416"/>
                <a:ext cx="111" cy="39"/>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0" name="Line 658"/>
              <p:cNvSpPr>
                <a:spLocks noChangeShapeType="1"/>
              </p:cNvSpPr>
              <p:nvPr/>
            </p:nvSpPr>
            <p:spPr bwMode="gray">
              <a:xfrm flipV="1">
                <a:off x="1208" y="1778"/>
                <a:ext cx="261" cy="7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1" name="Line 659"/>
              <p:cNvSpPr>
                <a:spLocks noChangeShapeType="1"/>
              </p:cNvSpPr>
              <p:nvPr/>
            </p:nvSpPr>
            <p:spPr bwMode="gray">
              <a:xfrm flipH="1" flipV="1">
                <a:off x="1479" y="1910"/>
                <a:ext cx="142" cy="70"/>
              </a:xfrm>
              <a:prstGeom prst="line">
                <a:avLst/>
              </a:prstGeom>
              <a:noFill/>
              <a:ln w="3810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2" name="Line 660"/>
              <p:cNvSpPr>
                <a:spLocks noChangeShapeType="1"/>
              </p:cNvSpPr>
              <p:nvPr/>
            </p:nvSpPr>
            <p:spPr bwMode="gray">
              <a:xfrm flipH="1" flipV="1">
                <a:off x="1436" y="1790"/>
                <a:ext cx="284" cy="18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3" name="Line 661"/>
              <p:cNvSpPr>
                <a:spLocks noChangeShapeType="1"/>
              </p:cNvSpPr>
              <p:nvPr/>
            </p:nvSpPr>
            <p:spPr bwMode="gray">
              <a:xfrm flipH="1" flipV="1">
                <a:off x="1268" y="1446"/>
                <a:ext cx="60" cy="368"/>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4" name="Line 662"/>
              <p:cNvSpPr>
                <a:spLocks noChangeShapeType="1"/>
              </p:cNvSpPr>
              <p:nvPr/>
            </p:nvSpPr>
            <p:spPr bwMode="gray">
              <a:xfrm flipH="1" flipV="1">
                <a:off x="1316" y="1426"/>
                <a:ext cx="116" cy="36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5" name="Line 663"/>
              <p:cNvSpPr>
                <a:spLocks noChangeShapeType="1"/>
              </p:cNvSpPr>
              <p:nvPr/>
            </p:nvSpPr>
            <p:spPr bwMode="gray">
              <a:xfrm flipH="1" flipV="1">
                <a:off x="1224" y="1230"/>
                <a:ext cx="44" cy="2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6" name="Line 664"/>
              <p:cNvSpPr>
                <a:spLocks noChangeShapeType="1"/>
              </p:cNvSpPr>
              <p:nvPr/>
            </p:nvSpPr>
            <p:spPr bwMode="gray">
              <a:xfrm flipH="1" flipV="1">
                <a:off x="1224" y="1230"/>
                <a:ext cx="92" cy="208"/>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7" name="Line 665"/>
              <p:cNvSpPr>
                <a:spLocks noChangeShapeType="1"/>
              </p:cNvSpPr>
              <p:nvPr/>
            </p:nvSpPr>
            <p:spPr bwMode="gray">
              <a:xfrm>
                <a:off x="2324" y="2706"/>
                <a:ext cx="52" cy="128"/>
              </a:xfrm>
              <a:prstGeom prst="line">
                <a:avLst/>
              </a:prstGeom>
              <a:noFill/>
              <a:ln w="3810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8" name="Line 666"/>
              <p:cNvSpPr>
                <a:spLocks noChangeShapeType="1"/>
              </p:cNvSpPr>
              <p:nvPr/>
            </p:nvSpPr>
            <p:spPr bwMode="gray">
              <a:xfrm flipV="1">
                <a:off x="1104" y="1377"/>
                <a:ext cx="52" cy="10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09" name="Line 667"/>
              <p:cNvSpPr>
                <a:spLocks noChangeShapeType="1"/>
              </p:cNvSpPr>
              <p:nvPr/>
            </p:nvSpPr>
            <p:spPr bwMode="gray">
              <a:xfrm flipV="1">
                <a:off x="1334" y="1914"/>
                <a:ext cx="150" cy="29"/>
              </a:xfrm>
              <a:prstGeom prst="line">
                <a:avLst/>
              </a:prstGeom>
              <a:noFill/>
              <a:ln w="3810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4110" name="Line 668"/>
              <p:cNvSpPr>
                <a:spLocks noChangeShapeType="1"/>
              </p:cNvSpPr>
              <p:nvPr/>
            </p:nvSpPr>
            <p:spPr bwMode="gray">
              <a:xfrm flipH="1" flipV="1">
                <a:off x="1334" y="1819"/>
                <a:ext cx="161" cy="99"/>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103447" name="Line 669"/>
            <p:cNvSpPr>
              <a:spLocks noChangeShapeType="1"/>
            </p:cNvSpPr>
            <p:nvPr/>
          </p:nvSpPr>
          <p:spPr bwMode="gray">
            <a:xfrm flipH="1" flipV="1">
              <a:off x="1228" y="1214"/>
              <a:ext cx="120" cy="181"/>
            </a:xfrm>
            <a:prstGeom prst="line">
              <a:avLst/>
            </a:prstGeom>
            <a:noFill/>
            <a:ln w="6350">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48" name="Line 670"/>
            <p:cNvSpPr>
              <a:spLocks noChangeShapeType="1"/>
            </p:cNvSpPr>
            <p:nvPr/>
          </p:nvSpPr>
          <p:spPr bwMode="gray">
            <a:xfrm flipV="1">
              <a:off x="1157" y="1252"/>
              <a:ext cx="64" cy="159"/>
            </a:xfrm>
            <a:prstGeom prst="line">
              <a:avLst/>
            </a:prstGeom>
            <a:noFill/>
            <a:ln w="9525">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103432" name="Group 671"/>
          <p:cNvGrpSpPr>
            <a:grpSpLocks/>
          </p:cNvGrpSpPr>
          <p:nvPr/>
        </p:nvGrpSpPr>
        <p:grpSpPr bwMode="auto">
          <a:xfrm>
            <a:off x="1717282" y="4878552"/>
            <a:ext cx="2742420" cy="584497"/>
            <a:chOff x="1232" y="3247"/>
            <a:chExt cx="1448" cy="346"/>
          </a:xfrm>
        </p:grpSpPr>
        <p:sp>
          <p:nvSpPr>
            <p:cNvPr id="103443" name="Line 672"/>
            <p:cNvSpPr>
              <a:spLocks noChangeShapeType="1"/>
            </p:cNvSpPr>
            <p:nvPr/>
          </p:nvSpPr>
          <p:spPr bwMode="gray">
            <a:xfrm flipH="1">
              <a:off x="1982" y="3321"/>
              <a:ext cx="573" cy="131"/>
            </a:xfrm>
            <a:prstGeom prst="line">
              <a:avLst/>
            </a:prstGeom>
            <a:noFill/>
            <a:ln w="19050">
              <a:solidFill>
                <a:schemeClr val="tx1"/>
              </a:solidFill>
              <a:round/>
              <a:headEnd type="triangle" w="med" len="med"/>
              <a:tailEnd/>
            </a:ln>
            <a:extLst>
              <a:ext uri="{909E8E84-426E-40dd-AFC4-6F175D3DCCD1}">
                <a14:hiddenFill xmlns:a14="http://schemas.microsoft.com/office/drawing/2010/main" xmlns="">
                  <a:noFill/>
                </a14:hiddenFill>
              </a:ext>
            </a:extLst>
          </p:spPr>
          <p:txBody>
            <a:bodyPr/>
            <a:lstStyle/>
            <a:p>
              <a:endParaRPr lang="en-US" sz="1800" dirty="0"/>
            </a:p>
          </p:txBody>
        </p:sp>
        <p:sp>
          <p:nvSpPr>
            <p:cNvPr id="103444" name="Oval 673"/>
            <p:cNvSpPr>
              <a:spLocks noChangeArrowheads="1"/>
            </p:cNvSpPr>
            <p:nvPr/>
          </p:nvSpPr>
          <p:spPr bwMode="gray">
            <a:xfrm>
              <a:off x="2558" y="3247"/>
              <a:ext cx="122" cy="122"/>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sp>
          <p:nvSpPr>
            <p:cNvPr id="103445" name="Text Box 674"/>
            <p:cNvSpPr txBox="1">
              <a:spLocks noChangeArrowheads="1"/>
            </p:cNvSpPr>
            <p:nvPr/>
          </p:nvSpPr>
          <p:spPr bwMode="gray">
            <a:xfrm>
              <a:off x="1232" y="3247"/>
              <a:ext cx="960" cy="3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1</a:t>
              </a:r>
            </a:p>
          </p:txBody>
        </p:sp>
      </p:grpSp>
      <p:sp>
        <p:nvSpPr>
          <p:cNvPr id="103433" name="Line 675"/>
          <p:cNvSpPr>
            <a:spLocks noChangeShapeType="1"/>
          </p:cNvSpPr>
          <p:nvPr/>
        </p:nvSpPr>
        <p:spPr bwMode="gray">
          <a:xfrm flipV="1">
            <a:off x="7483477" y="4033838"/>
            <a:ext cx="744538" cy="615950"/>
          </a:xfrm>
          <a:prstGeom prst="line">
            <a:avLst/>
          </a:prstGeom>
          <a:noFill/>
          <a:ln w="19050">
            <a:solidFill>
              <a:schemeClr val="tx1"/>
            </a:solidFill>
            <a:round/>
            <a:headEnd type="triangle" w="med" len="me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434" name="Oval 676"/>
          <p:cNvSpPr>
            <a:spLocks noChangeArrowheads="1"/>
          </p:cNvSpPr>
          <p:nvPr/>
        </p:nvSpPr>
        <p:spPr bwMode="gray">
          <a:xfrm>
            <a:off x="7246943" y="4622822"/>
            <a:ext cx="231775" cy="2063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435" name="Text Box 677"/>
          <p:cNvSpPr txBox="1">
            <a:spLocks noChangeArrowheads="1"/>
          </p:cNvSpPr>
          <p:nvPr/>
        </p:nvSpPr>
        <p:spPr bwMode="gray">
          <a:xfrm>
            <a:off x="8064500" y="3738569"/>
            <a:ext cx="1817688"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2</a:t>
            </a:r>
          </a:p>
        </p:txBody>
      </p:sp>
      <p:sp>
        <p:nvSpPr>
          <p:cNvPr id="103436" name="Line 678"/>
          <p:cNvSpPr>
            <a:spLocks noChangeShapeType="1"/>
          </p:cNvSpPr>
          <p:nvPr/>
        </p:nvSpPr>
        <p:spPr bwMode="gray">
          <a:xfrm>
            <a:off x="3889584" y="5135142"/>
            <a:ext cx="776288" cy="142875"/>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437" name="Line 679"/>
          <p:cNvSpPr>
            <a:spLocks noChangeShapeType="1"/>
          </p:cNvSpPr>
          <p:nvPr/>
        </p:nvSpPr>
        <p:spPr bwMode="gray">
          <a:xfrm flipV="1">
            <a:off x="7348539" y="4684735"/>
            <a:ext cx="514350" cy="319087"/>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438" name="Freeform 682"/>
          <p:cNvSpPr>
            <a:spLocks/>
          </p:cNvSpPr>
          <p:nvPr/>
        </p:nvSpPr>
        <p:spPr bwMode="gray">
          <a:xfrm>
            <a:off x="4743462" y="2525713"/>
            <a:ext cx="1230313" cy="500062"/>
          </a:xfrm>
          <a:custGeom>
            <a:avLst/>
            <a:gdLst>
              <a:gd name="T0" fmla="*/ 2147483647 w 651"/>
              <a:gd name="T1" fmla="*/ 0 h 297"/>
              <a:gd name="T2" fmla="*/ 0 w 651"/>
              <a:gd name="T3" fmla="*/ 2147483647 h 297"/>
              <a:gd name="T4" fmla="*/ 2147483647 w 651"/>
              <a:gd name="T5" fmla="*/ 2147483647 h 297"/>
              <a:gd name="T6" fmla="*/ 2147483647 w 651"/>
              <a:gd name="T7" fmla="*/ 2147483647 h 297"/>
              <a:gd name="T8" fmla="*/ 2147483647 w 651"/>
              <a:gd name="T9" fmla="*/ 2147483647 h 297"/>
              <a:gd name="T10" fmla="*/ 2147483647 w 651"/>
              <a:gd name="T11" fmla="*/ 2147483647 h 297"/>
              <a:gd name="T12" fmla="*/ 2147483647 w 651"/>
              <a:gd name="T13" fmla="*/ 2147483647 h 297"/>
              <a:gd name="T14" fmla="*/ 2147483647 w 651"/>
              <a:gd name="T15" fmla="*/ 2147483647 h 297"/>
              <a:gd name="T16" fmla="*/ 2147483647 w 651"/>
              <a:gd name="T17" fmla="*/ 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297"/>
              <a:gd name="T29" fmla="*/ 651 w 65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297">
                <a:moveTo>
                  <a:pt x="258" y="0"/>
                </a:moveTo>
                <a:lnTo>
                  <a:pt x="0" y="66"/>
                </a:lnTo>
                <a:lnTo>
                  <a:pt x="150" y="180"/>
                </a:lnTo>
                <a:lnTo>
                  <a:pt x="303" y="255"/>
                </a:lnTo>
                <a:lnTo>
                  <a:pt x="345" y="297"/>
                </a:lnTo>
                <a:lnTo>
                  <a:pt x="474" y="258"/>
                </a:lnTo>
                <a:lnTo>
                  <a:pt x="651" y="249"/>
                </a:lnTo>
                <a:lnTo>
                  <a:pt x="603" y="189"/>
                </a:lnTo>
                <a:lnTo>
                  <a:pt x="258" y="0"/>
                </a:lnTo>
                <a:close/>
              </a:path>
            </a:pathLst>
          </a:custGeom>
          <a:solidFill>
            <a:srgbClr val="FF0000">
              <a:alpha val="45882"/>
            </a:srgbClr>
          </a:solidFill>
          <a:ln>
            <a:noFill/>
          </a:ln>
          <a:extLst>
            <a:ext uri="{91240B29-F687-4f45-9708-019B960494DF}">
              <a14:hiddenLine xmlns:a14="http://schemas.microsoft.com/office/drawing/2010/main" xmlns="" w="9525">
                <a:solidFill>
                  <a:srgbClr val="000000"/>
                </a:solidFill>
                <a:round/>
                <a:headEnd/>
                <a:tailEnd/>
              </a14:hiddenLine>
            </a:ext>
          </a:extLst>
        </p:spPr>
        <p:txBody>
          <a:bodyPr lIns="91429" tIns="45715" rIns="91429" bIns="45715"/>
          <a:lstStyle/>
          <a:p>
            <a:endParaRPr lang="en-US" sz="1800" dirty="0"/>
          </a:p>
        </p:txBody>
      </p:sp>
      <p:sp>
        <p:nvSpPr>
          <p:cNvPr id="103439" name="Line 685"/>
          <p:cNvSpPr>
            <a:spLocks noChangeShapeType="1"/>
          </p:cNvSpPr>
          <p:nvPr/>
        </p:nvSpPr>
        <p:spPr bwMode="gray">
          <a:xfrm flipV="1">
            <a:off x="3844925" y="2319338"/>
            <a:ext cx="0" cy="51435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103440" name="Text Box 686"/>
          <p:cNvSpPr txBox="1">
            <a:spLocks noChangeArrowheads="1"/>
          </p:cNvSpPr>
          <p:nvPr/>
        </p:nvSpPr>
        <p:spPr bwMode="gray">
          <a:xfrm>
            <a:off x="2317805" y="2308235"/>
            <a:ext cx="1549347" cy="5847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sp>
        <p:nvSpPr>
          <p:cNvPr id="103441" name="Freeform 687"/>
          <p:cNvSpPr>
            <a:spLocks/>
          </p:cNvSpPr>
          <p:nvPr/>
        </p:nvSpPr>
        <p:spPr bwMode="auto">
          <a:xfrm>
            <a:off x="2500313" y="2760663"/>
            <a:ext cx="6634162" cy="1420812"/>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688" name="Text Box 687"/>
          <p:cNvSpPr txBox="1">
            <a:spLocks noChangeArrowheads="1"/>
          </p:cNvSpPr>
          <p:nvPr/>
        </p:nvSpPr>
        <p:spPr bwMode="auto">
          <a:xfrm>
            <a:off x="2117726" y="5603511"/>
            <a:ext cx="7993063" cy="646321"/>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rPr>
              <a:t>This design is less sensitive to variation and will consistently meet the customers expectation</a:t>
            </a:r>
            <a:endParaRPr lang="en-US" sz="1800" b="1" dirty="0">
              <a:solidFill>
                <a:schemeClr val="dk1"/>
              </a:solidFill>
              <a:latin typeface="+mn-lt"/>
              <a:ea typeface="+mn-ea"/>
            </a:endParaRPr>
          </a:p>
        </p:txBody>
      </p:sp>
    </p:spTree>
    <p:extLst>
      <p:ext uri="{BB962C8B-B14F-4D97-AF65-F5344CB8AC3E}">
        <p14:creationId xmlns:p14="http://schemas.microsoft.com/office/powerpoint/2010/main" val="15012670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828" y="192516"/>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277738" y="4286248"/>
            <a:ext cx="171678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71658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85027"/>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98985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
        <p:nvSpPr>
          <p:cNvPr id="3" name="Rectangle 2">
            <a:extLst>
              <a:ext uri="{FF2B5EF4-FFF2-40B4-BE49-F238E27FC236}">
                <a16:creationId xmlns:a16="http://schemas.microsoft.com/office/drawing/2014/main" id="{897358C1-E466-C940-9B6A-1AD6F0BDC888}"/>
              </a:ext>
            </a:extLst>
          </p:cNvPr>
          <p:cNvSpPr/>
          <p:nvPr/>
        </p:nvSpPr>
        <p:spPr>
          <a:xfrm>
            <a:off x="1277738" y="4923267"/>
            <a:ext cx="2177311" cy="1719726"/>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solidFill>
                  <a:srgbClr val="FF0000"/>
                </a:solidFill>
              </a:rPr>
              <a:t>There is another activity, not included on this diagram, to search the design space to find the best nominal values  </a:t>
            </a:r>
          </a:p>
        </p:txBody>
      </p:sp>
    </p:spTree>
    <p:extLst>
      <p:ext uri="{BB962C8B-B14F-4D97-AF65-F5344CB8AC3E}">
        <p14:creationId xmlns:p14="http://schemas.microsoft.com/office/powerpoint/2010/main" val="361218952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p:txBody>
          <a:bodyPr/>
          <a:lstStyle/>
          <a:p>
            <a:r>
              <a:rPr lang="en-US" dirty="0"/>
              <a:t>Determine Critical Design Parameters and Noise Variables</a:t>
            </a:r>
          </a:p>
        </p:txBody>
      </p:sp>
      <p:sp>
        <p:nvSpPr>
          <p:cNvPr id="104451" name="Content Placeholder 2"/>
          <p:cNvSpPr>
            <a:spLocks noGrp="1"/>
          </p:cNvSpPr>
          <p:nvPr>
            <p:ph idx="1"/>
          </p:nvPr>
        </p:nvSpPr>
        <p:spPr>
          <a:xfrm>
            <a:off x="1956000" y="1825625"/>
            <a:ext cx="8281108" cy="2754600"/>
          </a:xfrm>
        </p:spPr>
        <p:txBody>
          <a:bodyPr>
            <a:normAutofit/>
          </a:bodyPr>
          <a:lstStyle/>
          <a:p>
            <a:r>
              <a:rPr lang="en-GB" sz="2000" dirty="0"/>
              <a:t>We need to find out which design parameters are sensitive to which noise factors</a:t>
            </a:r>
          </a:p>
          <a:p>
            <a:r>
              <a:rPr lang="en-GB" sz="2000" dirty="0"/>
              <a:t>To achieve this we need to identify:</a:t>
            </a:r>
          </a:p>
          <a:p>
            <a:pPr lvl="1"/>
            <a:r>
              <a:rPr lang="en-GB" sz="2000" dirty="0"/>
              <a:t>the system response that relates to the critical customer requirements  </a:t>
            </a:r>
          </a:p>
          <a:p>
            <a:pPr lvl="1"/>
            <a:r>
              <a:rPr lang="en-GB" sz="2000" dirty="0"/>
              <a:t>the design parameters</a:t>
            </a:r>
          </a:p>
          <a:p>
            <a:pPr lvl="1"/>
            <a:r>
              <a:rPr lang="en-GB" sz="2000" dirty="0"/>
              <a:t>the noise parameters</a:t>
            </a:r>
          </a:p>
          <a:p>
            <a:r>
              <a:rPr lang="en-GB" sz="2000" dirty="0"/>
              <a:t>We use a Parameter Diagram</a:t>
            </a:r>
          </a:p>
        </p:txBody>
      </p:sp>
      <p:sp>
        <p:nvSpPr>
          <p:cNvPr id="104452" name="Slide Number Placeholder 3"/>
          <p:cNvSpPr>
            <a:spLocks noGrp="1"/>
          </p:cNvSpPr>
          <p:nvPr>
            <p:ph type="sldNum" sz="quarter" idx="12"/>
          </p:nvPr>
        </p:nvSpPr>
        <p:spPr/>
        <p:txBody>
          <a:bodyPr/>
          <a:lstStyle>
            <a:lvl1pPr eaLnBrk="0" hangingPunct="0">
              <a:defRPr>
                <a:solidFill>
                  <a:schemeClr val="tx1"/>
                </a:solidFill>
                <a:latin typeface="Arial" charset="0"/>
                <a:ea typeface="ＭＳ Ｐゴシック" charset="0"/>
              </a:defRPr>
            </a:lvl1pPr>
            <a:lvl2pPr marL="742861" indent="-285716" eaLnBrk="0" hangingPunct="0">
              <a:defRPr>
                <a:solidFill>
                  <a:schemeClr val="tx1"/>
                </a:solidFill>
                <a:latin typeface="Arial" charset="0"/>
                <a:ea typeface="ＭＳ Ｐゴシック" charset="0"/>
              </a:defRPr>
            </a:lvl2pPr>
            <a:lvl3pPr marL="1142863" indent="-228573" eaLnBrk="0" hangingPunct="0">
              <a:defRPr>
                <a:solidFill>
                  <a:schemeClr val="tx1"/>
                </a:solidFill>
                <a:latin typeface="Arial" charset="0"/>
                <a:ea typeface="ＭＳ Ｐゴシック" charset="0"/>
              </a:defRPr>
            </a:lvl3pPr>
            <a:lvl4pPr marL="1600008" indent="-228573" eaLnBrk="0" hangingPunct="0">
              <a:defRPr>
                <a:solidFill>
                  <a:schemeClr val="tx1"/>
                </a:solidFill>
                <a:latin typeface="Arial" charset="0"/>
                <a:ea typeface="ＭＳ Ｐゴシック" charset="0"/>
              </a:defRPr>
            </a:lvl4pPr>
            <a:lvl5pPr marL="2057153" indent="-228573" eaLnBrk="0" hangingPunct="0">
              <a:defRPr>
                <a:solidFill>
                  <a:schemeClr val="tx1"/>
                </a:solidFill>
                <a:latin typeface="Arial" charset="0"/>
                <a:ea typeface="ＭＳ Ｐゴシック" charset="0"/>
              </a:defRPr>
            </a:lvl5pPr>
            <a:lvl6pPr marL="2514298" indent="-228573" eaLnBrk="0" fontAlgn="base" hangingPunct="0">
              <a:spcBef>
                <a:spcPct val="0"/>
              </a:spcBef>
              <a:spcAft>
                <a:spcPct val="0"/>
              </a:spcAft>
              <a:defRPr>
                <a:solidFill>
                  <a:schemeClr val="tx1"/>
                </a:solidFill>
                <a:latin typeface="Arial" charset="0"/>
                <a:ea typeface="ＭＳ Ｐゴシック" charset="0"/>
              </a:defRPr>
            </a:lvl6pPr>
            <a:lvl7pPr marL="2971443" indent="-228573" eaLnBrk="0" fontAlgn="base" hangingPunct="0">
              <a:spcBef>
                <a:spcPct val="0"/>
              </a:spcBef>
              <a:spcAft>
                <a:spcPct val="0"/>
              </a:spcAft>
              <a:defRPr>
                <a:solidFill>
                  <a:schemeClr val="tx1"/>
                </a:solidFill>
                <a:latin typeface="Arial" charset="0"/>
                <a:ea typeface="ＭＳ Ｐゴシック" charset="0"/>
              </a:defRPr>
            </a:lvl7pPr>
            <a:lvl8pPr marL="3428589" indent="-228573" eaLnBrk="0" fontAlgn="base" hangingPunct="0">
              <a:spcBef>
                <a:spcPct val="0"/>
              </a:spcBef>
              <a:spcAft>
                <a:spcPct val="0"/>
              </a:spcAft>
              <a:defRPr>
                <a:solidFill>
                  <a:schemeClr val="tx1"/>
                </a:solidFill>
                <a:latin typeface="Arial" charset="0"/>
                <a:ea typeface="ＭＳ Ｐゴシック" charset="0"/>
              </a:defRPr>
            </a:lvl8pPr>
            <a:lvl9pPr marL="3885734" indent="-228573" eaLnBrk="0" fontAlgn="base" hangingPunct="0">
              <a:spcBef>
                <a:spcPct val="0"/>
              </a:spcBef>
              <a:spcAft>
                <a:spcPct val="0"/>
              </a:spcAft>
              <a:defRPr>
                <a:solidFill>
                  <a:schemeClr val="tx1"/>
                </a:solidFill>
                <a:latin typeface="Arial" charset="0"/>
                <a:ea typeface="ＭＳ Ｐゴシック" charset="0"/>
              </a:defRPr>
            </a:lvl9pPr>
          </a:lstStyle>
          <a:p>
            <a:endParaRPr lang="en-US" dirty="0"/>
          </a:p>
        </p:txBody>
      </p:sp>
    </p:spTree>
    <p:extLst>
      <p:ext uri="{BB962C8B-B14F-4D97-AF65-F5344CB8AC3E}">
        <p14:creationId xmlns:p14="http://schemas.microsoft.com/office/powerpoint/2010/main" val="8734658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17F9174-4822-E143-8E48-DE8D18200C0B}"/>
              </a:ext>
            </a:extLst>
          </p:cNvPr>
          <p:cNvSpPr>
            <a:spLocks noGrp="1" noChangeArrowheads="1"/>
          </p:cNvSpPr>
          <p:nvPr>
            <p:ph type="title"/>
          </p:nvPr>
        </p:nvSpPr>
        <p:spPr>
          <a:xfrm>
            <a:off x="24949" y="31181"/>
            <a:ext cx="11010600" cy="664797"/>
          </a:xfrm>
        </p:spPr>
        <p:txBody>
          <a:bodyPr/>
          <a:lstStyle/>
          <a:p>
            <a:r>
              <a:rPr lang="en-GB" altLang="en-US" sz="2800" dirty="0"/>
              <a:t>Qualitative Robustness and Critical Parameter Analysis</a:t>
            </a:r>
            <a:endParaRPr lang="en-US" altLang="en-US" sz="2800" dirty="0"/>
          </a:p>
        </p:txBody>
      </p:sp>
      <p:sp>
        <p:nvSpPr>
          <p:cNvPr id="2" name="Content Placeholder 1">
            <a:extLst>
              <a:ext uri="{FF2B5EF4-FFF2-40B4-BE49-F238E27FC236}">
                <a16:creationId xmlns:a16="http://schemas.microsoft.com/office/drawing/2014/main" id="{B6045418-37FF-DD46-A993-07BEF10E4420}"/>
              </a:ext>
            </a:extLst>
          </p:cNvPr>
          <p:cNvSpPr>
            <a:spLocks noGrp="1"/>
          </p:cNvSpPr>
          <p:nvPr>
            <p:ph type="body" sz="quarter" idx="16"/>
          </p:nvPr>
        </p:nvSpPr>
        <p:spPr/>
        <p:txBody>
          <a:bodyPr/>
          <a:lstStyle/>
          <a:p>
            <a:pPr marL="0" indent="0">
              <a:buNone/>
            </a:pPr>
            <a:r>
              <a:rPr lang="en-GB" altLang="en-US" dirty="0"/>
              <a:t>Purpose:</a:t>
            </a:r>
          </a:p>
          <a:p>
            <a:r>
              <a:rPr lang="en-GB" altLang="en-US" sz="1600" dirty="0"/>
              <a:t>To identify the critical design parameters and the dominant sources of variation (Noise) that could result in a non-robust design.</a:t>
            </a:r>
          </a:p>
          <a:p>
            <a:pPr marL="0" indent="0">
              <a:buNone/>
            </a:pPr>
            <a:r>
              <a:rPr lang="en-GB" altLang="en-US" dirty="0"/>
              <a:t>Approach</a:t>
            </a:r>
          </a:p>
          <a:p>
            <a:r>
              <a:rPr lang="en-GB" altLang="en-US" sz="1600" dirty="0"/>
              <a:t>It is important to approach this activity in a disciplined and structured way. This can be achieved through using:</a:t>
            </a:r>
          </a:p>
          <a:p>
            <a:pPr lvl="1"/>
            <a:r>
              <a:rPr lang="en-GB" altLang="en-US" sz="1400" b="1" dirty="0">
                <a:solidFill>
                  <a:schemeClr val="accent3">
                    <a:lumMod val="60000"/>
                    <a:lumOff val="40000"/>
                  </a:schemeClr>
                </a:solidFill>
              </a:rPr>
              <a:t>The P-Diagram to identify, categorise and document those factors that affect the performance of system outputs</a:t>
            </a:r>
          </a:p>
          <a:p>
            <a:pPr lvl="1"/>
            <a:r>
              <a:rPr lang="en-GB" altLang="en-US" sz="1400" b="1" dirty="0">
                <a:solidFill>
                  <a:schemeClr val="accent3">
                    <a:lumMod val="60000"/>
                    <a:lumOff val="40000"/>
                  </a:schemeClr>
                </a:solidFill>
              </a:rPr>
              <a:t>The What Why Table to prioritise the identified factors for quantitative analysis</a:t>
            </a:r>
          </a:p>
          <a:p>
            <a:pPr lvl="1"/>
            <a:r>
              <a:rPr lang="en-GB" altLang="en-US" sz="1400" b="1" dirty="0">
                <a:solidFill>
                  <a:schemeClr val="accent3">
                    <a:lumMod val="60000"/>
                    <a:lumOff val="40000"/>
                  </a:schemeClr>
                </a:solidFill>
              </a:rPr>
              <a:t>The Design FMEA to identify, document and prioritise potential failure modes, effects and causes</a:t>
            </a:r>
          </a:p>
          <a:p>
            <a:endParaRPr lang="en-US" dirty="0"/>
          </a:p>
        </p:txBody>
      </p:sp>
      <p:pic>
        <p:nvPicPr>
          <p:cNvPr id="5" name="Picture 4">
            <a:extLst>
              <a:ext uri="{FF2B5EF4-FFF2-40B4-BE49-F238E27FC236}">
                <a16:creationId xmlns:a16="http://schemas.microsoft.com/office/drawing/2014/main" id="{E19090DD-CA1E-8D48-A673-94453F5F7C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88525" y="2225954"/>
            <a:ext cx="1994087" cy="1313593"/>
          </a:xfrm>
          <a:prstGeom prst="rect">
            <a:avLst/>
          </a:prstGeom>
        </p:spPr>
      </p:pic>
      <p:pic>
        <p:nvPicPr>
          <p:cNvPr id="6" name="Picture 5">
            <a:extLst>
              <a:ext uri="{FF2B5EF4-FFF2-40B4-BE49-F238E27FC236}">
                <a16:creationId xmlns:a16="http://schemas.microsoft.com/office/drawing/2014/main" id="{8B50345F-40BD-E14F-9278-FB30BD724A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27844" y="4791671"/>
            <a:ext cx="1878923" cy="848334"/>
          </a:xfrm>
          <a:prstGeom prst="rect">
            <a:avLst/>
          </a:prstGeom>
        </p:spPr>
      </p:pic>
      <p:sp>
        <p:nvSpPr>
          <p:cNvPr id="7" name="TextBox 6">
            <a:extLst>
              <a:ext uri="{FF2B5EF4-FFF2-40B4-BE49-F238E27FC236}">
                <a16:creationId xmlns:a16="http://schemas.microsoft.com/office/drawing/2014/main" id="{1FB83DAB-DDC9-1648-BF8A-F93EEC1800DB}"/>
              </a:ext>
            </a:extLst>
          </p:cNvPr>
          <p:cNvSpPr txBox="1"/>
          <p:nvPr/>
        </p:nvSpPr>
        <p:spPr>
          <a:xfrm>
            <a:off x="4899322" y="5791728"/>
            <a:ext cx="1419879" cy="205705"/>
          </a:xfrm>
          <a:prstGeom prst="rect">
            <a:avLst/>
          </a:prstGeom>
          <a:noFill/>
        </p:spPr>
        <p:txBody>
          <a:bodyPr wrap="square" lIns="51316" tIns="25658" rIns="51316" bIns="25658" rtlCol="0">
            <a:spAutoFit/>
          </a:bodyPr>
          <a:lstStyle/>
          <a:p>
            <a:r>
              <a:rPr lang="en-US" sz="1000" b="1" dirty="0">
                <a:latin typeface="GE Inspira Pitch Regular" charset="0"/>
              </a:rPr>
              <a:t>What Why Table</a:t>
            </a:r>
          </a:p>
        </p:txBody>
      </p:sp>
      <p:sp>
        <p:nvSpPr>
          <p:cNvPr id="8" name="TextBox 7">
            <a:extLst>
              <a:ext uri="{FF2B5EF4-FFF2-40B4-BE49-F238E27FC236}">
                <a16:creationId xmlns:a16="http://schemas.microsoft.com/office/drawing/2014/main" id="{84ABD437-4EF1-644C-8236-BD07F18A707D}"/>
              </a:ext>
            </a:extLst>
          </p:cNvPr>
          <p:cNvSpPr txBox="1"/>
          <p:nvPr/>
        </p:nvSpPr>
        <p:spPr>
          <a:xfrm>
            <a:off x="3326201" y="1827397"/>
            <a:ext cx="1201642" cy="205705"/>
          </a:xfrm>
          <a:prstGeom prst="rect">
            <a:avLst/>
          </a:prstGeom>
          <a:noFill/>
        </p:spPr>
        <p:txBody>
          <a:bodyPr wrap="square" lIns="51316" tIns="25658" rIns="51316" bIns="25658" rtlCol="0">
            <a:spAutoFit/>
          </a:bodyPr>
          <a:lstStyle/>
          <a:p>
            <a:r>
              <a:rPr lang="en-US" sz="1000" b="1" dirty="0">
                <a:latin typeface="GE Inspira Pitch Regular" charset="0"/>
              </a:rPr>
              <a:t>Parameter Diagram </a:t>
            </a:r>
          </a:p>
        </p:txBody>
      </p:sp>
      <p:pic>
        <p:nvPicPr>
          <p:cNvPr id="9" name="Picture 8">
            <a:extLst>
              <a:ext uri="{FF2B5EF4-FFF2-40B4-BE49-F238E27FC236}">
                <a16:creationId xmlns:a16="http://schemas.microsoft.com/office/drawing/2014/main" id="{FCD049E1-BE4E-B24F-BFEA-8F9EC372F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668664" y="4791671"/>
            <a:ext cx="1895810" cy="838804"/>
          </a:xfrm>
          <a:prstGeom prst="rect">
            <a:avLst/>
          </a:prstGeom>
        </p:spPr>
      </p:pic>
      <p:sp>
        <p:nvSpPr>
          <p:cNvPr id="10" name="TextBox 9">
            <a:extLst>
              <a:ext uri="{FF2B5EF4-FFF2-40B4-BE49-F238E27FC236}">
                <a16:creationId xmlns:a16="http://schemas.microsoft.com/office/drawing/2014/main" id="{46EF6E0A-9E13-6B49-987B-48D1F072F012}"/>
              </a:ext>
            </a:extLst>
          </p:cNvPr>
          <p:cNvSpPr txBox="1"/>
          <p:nvPr/>
        </p:nvSpPr>
        <p:spPr>
          <a:xfrm>
            <a:off x="1708467" y="5757391"/>
            <a:ext cx="1503892" cy="359594"/>
          </a:xfrm>
          <a:prstGeom prst="rect">
            <a:avLst/>
          </a:prstGeom>
          <a:noFill/>
        </p:spPr>
        <p:txBody>
          <a:bodyPr wrap="square" lIns="51316" tIns="25658" rIns="51316" bIns="25658" rtlCol="0">
            <a:spAutoFit/>
          </a:bodyPr>
          <a:lstStyle/>
          <a:p>
            <a:pPr algn="ctr"/>
            <a:r>
              <a:rPr lang="en-US" sz="1000" b="1" dirty="0">
                <a:latin typeface="GE Inspira Pitch Regular" charset="0"/>
              </a:rPr>
              <a:t>Design Failure Mode and </a:t>
            </a:r>
          </a:p>
          <a:p>
            <a:pPr algn="ctr"/>
            <a:r>
              <a:rPr lang="en-US" sz="1000" b="1" dirty="0">
                <a:latin typeface="GE Inspira Pitch Regular" charset="0"/>
              </a:rPr>
              <a:t>Effects Analysis</a:t>
            </a:r>
          </a:p>
        </p:txBody>
      </p:sp>
      <p:sp>
        <p:nvSpPr>
          <p:cNvPr id="3" name="Up-Down Arrow 2">
            <a:extLst>
              <a:ext uri="{FF2B5EF4-FFF2-40B4-BE49-F238E27FC236}">
                <a16:creationId xmlns:a16="http://schemas.microsoft.com/office/drawing/2014/main" id="{AEAD2C92-236A-2945-B6C2-07799CE7F087}"/>
              </a:ext>
            </a:extLst>
          </p:cNvPr>
          <p:cNvSpPr/>
          <p:nvPr/>
        </p:nvSpPr>
        <p:spPr bwMode="auto">
          <a:xfrm rot="19626657">
            <a:off x="4788834" y="3366382"/>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3" name="Up-Down Arrow 12">
            <a:extLst>
              <a:ext uri="{FF2B5EF4-FFF2-40B4-BE49-F238E27FC236}">
                <a16:creationId xmlns:a16="http://schemas.microsoft.com/office/drawing/2014/main" id="{32682C99-3C63-D64B-8698-43481DB63664}"/>
              </a:ext>
            </a:extLst>
          </p:cNvPr>
          <p:cNvSpPr/>
          <p:nvPr/>
        </p:nvSpPr>
        <p:spPr bwMode="auto">
          <a:xfrm rot="1973343" flipH="1">
            <a:off x="2673107" y="3328690"/>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5" name="Up-Down Arrow 14">
            <a:extLst>
              <a:ext uri="{FF2B5EF4-FFF2-40B4-BE49-F238E27FC236}">
                <a16:creationId xmlns:a16="http://schemas.microsoft.com/office/drawing/2014/main" id="{1D9E0D4A-8AC7-1846-94E0-D5012F6A987A}"/>
              </a:ext>
            </a:extLst>
          </p:cNvPr>
          <p:cNvSpPr/>
          <p:nvPr/>
        </p:nvSpPr>
        <p:spPr bwMode="auto">
          <a:xfrm rot="16200000">
            <a:off x="3811146" y="4835984"/>
            <a:ext cx="415417" cy="750179"/>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4009838391"/>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0" y="67089"/>
            <a:ext cx="11010600" cy="664797"/>
          </a:xfrm>
        </p:spPr>
        <p:txBody>
          <a:bodyPr/>
          <a:lstStyle/>
          <a:p>
            <a:r>
              <a:rPr lang="en-GB" dirty="0"/>
              <a:t>The P (Parameter) Diagram</a:t>
            </a:r>
          </a:p>
        </p:txBody>
      </p:sp>
      <p:sp>
        <p:nvSpPr>
          <p:cNvPr id="105475" name="Rectangle 3"/>
          <p:cNvSpPr>
            <a:spLocks noGrp="1" noChangeArrowheads="1"/>
          </p:cNvSpPr>
          <p:nvPr>
            <p:ph type="body" sz="quarter" idx="16"/>
          </p:nvPr>
        </p:nvSpPr>
        <p:spPr>
          <a:xfrm>
            <a:off x="6474819" y="1050692"/>
            <a:ext cx="4127889" cy="5078631"/>
          </a:xfrm>
        </p:spPr>
        <p:txBody>
          <a:bodyPr>
            <a:normAutofit fontScale="92500" lnSpcReduction="10000"/>
          </a:bodyPr>
          <a:lstStyle/>
          <a:p>
            <a:pPr marL="0" indent="0">
              <a:buNone/>
            </a:pPr>
            <a:r>
              <a:rPr lang="en-GB" dirty="0"/>
              <a:t>What is it?</a:t>
            </a:r>
          </a:p>
          <a:p>
            <a:r>
              <a:rPr lang="en-GB" sz="1800" dirty="0"/>
              <a:t>A simple diagrammatic tool that allows a team to identify and capture the  various factors (parameters) that influence the performance of a system output – in particular </a:t>
            </a:r>
            <a:r>
              <a:rPr lang="en-US" sz="1800" dirty="0">
                <a:latin typeface="Arial"/>
                <a:cs typeface="Arial"/>
              </a:rPr>
              <a:t>the factors that influence robustness. </a:t>
            </a:r>
          </a:p>
          <a:p>
            <a:endParaRPr lang="en-GB" sz="1800" dirty="0"/>
          </a:p>
          <a:p>
            <a:pPr marL="0" indent="0">
              <a:buNone/>
            </a:pPr>
            <a:r>
              <a:rPr lang="en-GB" dirty="0"/>
              <a:t>Why do it? </a:t>
            </a:r>
          </a:p>
          <a:p>
            <a:r>
              <a:rPr lang="en-GB" sz="1800" dirty="0"/>
              <a:t>Sensitive “cliff-edge” designs are unacceptable to customers and users</a:t>
            </a:r>
          </a:p>
          <a:p>
            <a:pPr lvl="1"/>
            <a:r>
              <a:rPr lang="en-GB" sz="1700" dirty="0"/>
              <a:t>they are a classic example of one of the three types of undesirable emergent behaviour.</a:t>
            </a:r>
          </a:p>
          <a:p>
            <a:pPr marL="457200" lvl="1" indent="0">
              <a:buNone/>
            </a:pPr>
            <a:endParaRPr lang="en-GB" sz="1700" dirty="0"/>
          </a:p>
          <a:p>
            <a:r>
              <a:rPr lang="en-GB" sz="1800" dirty="0"/>
              <a:t>However, all variation is caused and by consideration of the causes and their contribution can provide information to iterate the design and make it robust against the variation. </a:t>
            </a:r>
          </a:p>
        </p:txBody>
      </p:sp>
      <p:pic>
        <p:nvPicPr>
          <p:cNvPr id="8" name="Picture 7">
            <a:extLst>
              <a:ext uri="{FF2B5EF4-FFF2-40B4-BE49-F238E27FC236}">
                <a16:creationId xmlns:a16="http://schemas.microsoft.com/office/drawing/2014/main" id="{27D07782-F025-D94C-B7D2-D3E2298FECBD}"/>
              </a:ext>
            </a:extLst>
          </p:cNvPr>
          <p:cNvPicPr>
            <a:picLocks noChangeAspect="1"/>
          </p:cNvPicPr>
          <p:nvPr/>
        </p:nvPicPr>
        <p:blipFill>
          <a:blip r:embed="rId2"/>
          <a:stretch>
            <a:fillRect/>
          </a:stretch>
        </p:blipFill>
        <p:spPr>
          <a:xfrm>
            <a:off x="1661570" y="1658255"/>
            <a:ext cx="4498605" cy="3710190"/>
          </a:xfrm>
          <a:prstGeom prst="rect">
            <a:avLst/>
          </a:prstGeom>
        </p:spPr>
      </p:pic>
    </p:spTree>
    <p:extLst>
      <p:ext uri="{BB962C8B-B14F-4D97-AF65-F5344CB8AC3E}">
        <p14:creationId xmlns:p14="http://schemas.microsoft.com/office/powerpoint/2010/main" val="3592736487"/>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Arrow Connector 17"/>
          <p:cNvCxnSpPr/>
          <p:nvPr/>
        </p:nvCxnSpPr>
        <p:spPr>
          <a:xfrm>
            <a:off x="6745593" y="4132770"/>
            <a:ext cx="639067" cy="449599"/>
          </a:xfrm>
          <a:prstGeom prst="straightConnector1">
            <a:avLst/>
          </a:prstGeom>
          <a:ln w="38100">
            <a:solidFill>
              <a:srgbClr val="FC4C02"/>
            </a:solidFill>
            <a:tailEnd type="triangle"/>
          </a:ln>
        </p:spPr>
        <p:style>
          <a:lnRef idx="3">
            <a:schemeClr val="dk1"/>
          </a:lnRef>
          <a:fillRef idx="0">
            <a:schemeClr val="dk1"/>
          </a:fillRef>
          <a:effectRef idx="2">
            <a:schemeClr val="dk1"/>
          </a:effectRef>
          <a:fontRef idx="minor">
            <a:schemeClr val="tx1"/>
          </a:fontRef>
        </p:style>
      </p:cxnSp>
      <p:sp>
        <p:nvSpPr>
          <p:cNvPr id="106498" name="Rectangle 2"/>
          <p:cNvSpPr>
            <a:spLocks noGrp="1" noChangeArrowheads="1"/>
          </p:cNvSpPr>
          <p:nvPr>
            <p:ph type="title"/>
          </p:nvPr>
        </p:nvSpPr>
        <p:spPr>
          <a:xfrm>
            <a:off x="-1" y="104249"/>
            <a:ext cx="8892129" cy="589237"/>
          </a:xfrm>
        </p:spPr>
        <p:txBody>
          <a:bodyPr/>
          <a:lstStyle/>
          <a:p>
            <a:pPr defTabSz="761909" eaLnBrk="1" hangingPunct="1"/>
            <a:r>
              <a:rPr lang="en-GB" sz="3600" dirty="0">
                <a:latin typeface="Arial" charset="0"/>
              </a:rPr>
              <a:t>Parameter Diagram: The Factors</a:t>
            </a:r>
          </a:p>
        </p:txBody>
      </p:sp>
      <p:sp>
        <p:nvSpPr>
          <p:cNvPr id="106499" name="Text Box 5"/>
          <p:cNvSpPr txBox="1">
            <a:spLocks noChangeArrowheads="1"/>
          </p:cNvSpPr>
          <p:nvPr/>
        </p:nvSpPr>
        <p:spPr bwMode="auto">
          <a:xfrm flipH="1">
            <a:off x="7762903" y="3590895"/>
            <a:ext cx="127470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Output Y</a:t>
            </a:r>
          </a:p>
        </p:txBody>
      </p:sp>
      <p:sp>
        <p:nvSpPr>
          <p:cNvPr id="106500" name="Text Box 6"/>
          <p:cNvSpPr txBox="1">
            <a:spLocks noChangeArrowheads="1"/>
          </p:cNvSpPr>
          <p:nvPr/>
        </p:nvSpPr>
        <p:spPr bwMode="auto">
          <a:xfrm flipH="1">
            <a:off x="3078108" y="3151357"/>
            <a:ext cx="968509"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M</a:t>
            </a:r>
          </a:p>
          <a:p>
            <a:pPr algn="ctr"/>
            <a:r>
              <a:rPr lang="en-GB" sz="2000" b="1" dirty="0"/>
              <a:t>Signal</a:t>
            </a:r>
          </a:p>
          <a:p>
            <a:pPr algn="ctr"/>
            <a:r>
              <a:rPr lang="en-GB" sz="2000" b="1" dirty="0"/>
              <a:t>Factor</a:t>
            </a:r>
          </a:p>
        </p:txBody>
      </p:sp>
      <p:sp>
        <p:nvSpPr>
          <p:cNvPr id="106501" name="Text Box 11"/>
          <p:cNvSpPr txBox="1">
            <a:spLocks noChangeArrowheads="1"/>
          </p:cNvSpPr>
          <p:nvPr/>
        </p:nvSpPr>
        <p:spPr bwMode="auto">
          <a:xfrm flipH="1">
            <a:off x="5594295" y="1325734"/>
            <a:ext cx="968509"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N</a:t>
            </a:r>
          </a:p>
          <a:p>
            <a:pPr algn="ctr"/>
            <a:r>
              <a:rPr lang="en-GB" sz="2000" b="1" dirty="0"/>
              <a:t>Noise</a:t>
            </a:r>
          </a:p>
          <a:p>
            <a:pPr algn="ctr"/>
            <a:r>
              <a:rPr lang="en-GB" sz="2000" b="1" dirty="0"/>
              <a:t>Factor</a:t>
            </a:r>
          </a:p>
        </p:txBody>
      </p:sp>
      <p:sp>
        <p:nvSpPr>
          <p:cNvPr id="106502" name="Text Box 12"/>
          <p:cNvSpPr txBox="1">
            <a:spLocks noChangeArrowheads="1"/>
          </p:cNvSpPr>
          <p:nvPr/>
        </p:nvSpPr>
        <p:spPr bwMode="auto">
          <a:xfrm flipH="1">
            <a:off x="5466430" y="5250052"/>
            <a:ext cx="1096374"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Z</a:t>
            </a:r>
          </a:p>
          <a:p>
            <a:pPr algn="ctr"/>
            <a:r>
              <a:rPr lang="en-GB" sz="2000" b="1" dirty="0"/>
              <a:t>Control</a:t>
            </a:r>
          </a:p>
          <a:p>
            <a:pPr algn="ctr"/>
            <a:r>
              <a:rPr lang="en-GB" sz="2000" b="1" dirty="0"/>
              <a:t>Factor</a:t>
            </a:r>
          </a:p>
        </p:txBody>
      </p:sp>
      <p:sp>
        <p:nvSpPr>
          <p:cNvPr id="365585" name="Rectangle 17"/>
          <p:cNvSpPr>
            <a:spLocks noChangeArrowheads="1"/>
          </p:cNvSpPr>
          <p:nvPr/>
        </p:nvSpPr>
        <p:spPr bwMode="auto">
          <a:xfrm>
            <a:off x="6792945" y="809647"/>
            <a:ext cx="3401242" cy="100181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lIns="90477" tIns="44445" rIns="90477" bIns="44445">
            <a:spAutoFit/>
          </a:bodyPr>
          <a:lstStyle/>
          <a:p>
            <a:pPr marL="471431" indent="-471431" algn="ctr" defTabSz="903179" eaLnBrk="0" hangingPunct="0">
              <a:lnSpc>
                <a:spcPct val="90000"/>
              </a:lnSpc>
              <a:spcBef>
                <a:spcPct val="30000"/>
              </a:spcBef>
              <a:defRPr/>
            </a:pPr>
            <a:r>
              <a:rPr lang="en-GB" sz="2800" b="1" dirty="0">
                <a:solidFill>
                  <a:schemeClr val="bg1"/>
                </a:solidFill>
                <a:latin typeface="+mn-lt"/>
                <a:ea typeface="+mn-ea"/>
              </a:rPr>
              <a:t> </a:t>
            </a:r>
            <a:r>
              <a:rPr lang="en-GB" sz="2800" dirty="0">
                <a:solidFill>
                  <a:schemeClr val="bg1"/>
                </a:solidFill>
                <a:latin typeface="+mn-lt"/>
                <a:ea typeface="+mn-ea"/>
              </a:rPr>
              <a:t>Transfer Function</a:t>
            </a:r>
          </a:p>
          <a:p>
            <a:pPr marL="471431" indent="-471431" algn="ctr" defTabSz="903179" eaLnBrk="0" hangingPunct="0">
              <a:lnSpc>
                <a:spcPct val="90000"/>
              </a:lnSpc>
              <a:spcBef>
                <a:spcPct val="30000"/>
              </a:spcBef>
              <a:defRPr/>
            </a:pPr>
            <a:r>
              <a:rPr lang="en-GB" sz="2800" b="1" dirty="0">
                <a:solidFill>
                  <a:schemeClr val="bg1"/>
                </a:solidFill>
                <a:ea typeface="+mn-ea"/>
              </a:rPr>
              <a:t>Y = f (Ms, Ns, Zs) </a:t>
            </a:r>
            <a:endParaRPr lang="en-GB" sz="2800" b="1" dirty="0">
              <a:solidFill>
                <a:schemeClr val="bg1"/>
              </a:solidFill>
              <a:effectLst>
                <a:outerShdw blurRad="38100" dist="38100" dir="2700000" algn="tl">
                  <a:srgbClr val="C0C0C0"/>
                </a:outerShdw>
              </a:effectLst>
              <a:latin typeface="Helvetica" pitchFamily="34" charset="0"/>
              <a:ea typeface="+mn-ea"/>
            </a:endParaRPr>
          </a:p>
        </p:txBody>
      </p:sp>
      <p:sp>
        <p:nvSpPr>
          <p:cNvPr id="19" name="Rounded Rectangular Callout 18"/>
          <p:cNvSpPr/>
          <p:nvPr/>
        </p:nvSpPr>
        <p:spPr>
          <a:xfrm>
            <a:off x="1854291" y="1006359"/>
            <a:ext cx="2609850" cy="2014537"/>
          </a:xfrm>
          <a:prstGeom prst="wedgeRoundRectCallout">
            <a:avLst>
              <a:gd name="adj1" fmla="val 93318"/>
              <a:gd name="adj2" fmla="val -309"/>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Parameters that cannot be, or chosen not to be, controlled by the designer. They cause the response Y to deviate from the target specified by the Signal Factor M</a:t>
            </a:r>
            <a:endParaRPr lang="en-US" sz="1600" dirty="0"/>
          </a:p>
        </p:txBody>
      </p:sp>
      <p:sp>
        <p:nvSpPr>
          <p:cNvPr id="20" name="Rounded Rectangular Callout 19"/>
          <p:cNvSpPr/>
          <p:nvPr/>
        </p:nvSpPr>
        <p:spPr>
          <a:xfrm>
            <a:off x="7455162" y="2167498"/>
            <a:ext cx="3216488" cy="871537"/>
          </a:xfrm>
          <a:prstGeom prst="wedgeRoundRectCallout">
            <a:avLst>
              <a:gd name="adj1" fmla="val 1341"/>
              <a:gd name="adj2" fmla="val 10771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The required performance characteristics of the system?</a:t>
            </a:r>
            <a:endParaRPr lang="en-US" sz="1600" dirty="0"/>
          </a:p>
        </p:txBody>
      </p:sp>
      <p:sp>
        <p:nvSpPr>
          <p:cNvPr id="21" name="Rounded Rectangular Callout 20"/>
          <p:cNvSpPr/>
          <p:nvPr/>
        </p:nvSpPr>
        <p:spPr>
          <a:xfrm>
            <a:off x="7230210" y="5224303"/>
            <a:ext cx="3884952" cy="1015663"/>
          </a:xfrm>
          <a:prstGeom prst="wedgeRoundRectCallout">
            <a:avLst>
              <a:gd name="adj1" fmla="val -67870"/>
              <a:gd name="adj2" fmla="val 955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600" dirty="0"/>
              <a:t>Parameters that can be freely specified by the designer. </a:t>
            </a:r>
          </a:p>
          <a:p>
            <a:pPr eaLnBrk="1" hangingPunct="1"/>
            <a:r>
              <a:rPr lang="en-GB" sz="1600" dirty="0"/>
              <a:t>In fact it is the designer’s responsibility to determine the best values</a:t>
            </a:r>
            <a:endParaRPr lang="en-US" sz="1600" dirty="0"/>
          </a:p>
        </p:txBody>
      </p:sp>
      <p:sp>
        <p:nvSpPr>
          <p:cNvPr id="22" name="Rounded Rectangular Callout 21"/>
          <p:cNvSpPr/>
          <p:nvPr/>
        </p:nvSpPr>
        <p:spPr>
          <a:xfrm>
            <a:off x="1954736" y="4613308"/>
            <a:ext cx="2852232" cy="1050925"/>
          </a:xfrm>
          <a:prstGeom prst="wedgeRoundRectCallout">
            <a:avLst>
              <a:gd name="adj1" fmla="val -833"/>
              <a:gd name="adj2" fmla="val -88095"/>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eaLnBrk="0" hangingPunct="0">
              <a:lnSpc>
                <a:spcPct val="80000"/>
              </a:lnSpc>
              <a:spcBef>
                <a:spcPct val="75000"/>
              </a:spcBef>
              <a:buClr>
                <a:schemeClr val="tx1"/>
              </a:buClr>
              <a:buFont typeface="Wingdings" pitchFamily="2" charset="2"/>
              <a:buNone/>
              <a:defRPr/>
            </a:pPr>
            <a:r>
              <a:rPr lang="en-GB" sz="1600" dirty="0"/>
              <a:t>Parameters set by the user to set or command the intended value for the output of the system</a:t>
            </a:r>
          </a:p>
        </p:txBody>
      </p:sp>
      <p:sp>
        <p:nvSpPr>
          <p:cNvPr id="23" name="Rectangle 142"/>
          <p:cNvSpPr>
            <a:spLocks noChangeArrowheads="1"/>
          </p:cNvSpPr>
          <p:nvPr/>
        </p:nvSpPr>
        <p:spPr bwMode="auto">
          <a:xfrm>
            <a:off x="5236042" y="3346560"/>
            <a:ext cx="1570379" cy="83343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nchor="ctr"/>
          <a:lstStyle/>
          <a:p>
            <a:pPr algn="ctr">
              <a:defRPr/>
            </a:pPr>
            <a:r>
              <a:rPr lang="en-US" sz="2400" b="1" dirty="0">
                <a:ea typeface="+mn-ea"/>
              </a:rPr>
              <a:t>System</a:t>
            </a:r>
          </a:p>
        </p:txBody>
      </p:sp>
      <p:sp>
        <p:nvSpPr>
          <p:cNvPr id="24" name="Right Arrow 23"/>
          <p:cNvSpPr/>
          <p:nvPr/>
        </p:nvSpPr>
        <p:spPr>
          <a:xfrm>
            <a:off x="4269549" y="3653372"/>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5" name="Right Arrow 24"/>
          <p:cNvSpPr/>
          <p:nvPr/>
        </p:nvSpPr>
        <p:spPr>
          <a:xfrm>
            <a:off x="6792945" y="3662897"/>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6" name="Right Arrow 25"/>
          <p:cNvSpPr/>
          <p:nvPr/>
        </p:nvSpPr>
        <p:spPr>
          <a:xfrm rot="5400000">
            <a:off x="5513364" y="2708923"/>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7" name="Right Arrow 26"/>
          <p:cNvSpPr/>
          <p:nvPr/>
        </p:nvSpPr>
        <p:spPr>
          <a:xfrm rot="16200000" flipV="1">
            <a:off x="5504571" y="4585349"/>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8" name="Text Box 12"/>
          <p:cNvSpPr txBox="1">
            <a:spLocks noChangeArrowheads="1"/>
          </p:cNvSpPr>
          <p:nvPr/>
        </p:nvSpPr>
        <p:spPr bwMode="auto">
          <a:xfrm flipH="1">
            <a:off x="7455161" y="4465139"/>
            <a:ext cx="1651392" cy="4000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Side Effects</a:t>
            </a:r>
          </a:p>
        </p:txBody>
      </p:sp>
      <p:sp>
        <p:nvSpPr>
          <p:cNvPr id="29" name="Rounded Rectangular Callout 28"/>
          <p:cNvSpPr/>
          <p:nvPr/>
        </p:nvSpPr>
        <p:spPr>
          <a:xfrm>
            <a:off x="9222417" y="3653372"/>
            <a:ext cx="2111763" cy="581296"/>
          </a:xfrm>
          <a:prstGeom prst="wedgeRoundRectCallout">
            <a:avLst>
              <a:gd name="adj1" fmla="val -57247"/>
              <a:gd name="adj2" fmla="val 11416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400" dirty="0">
                <a:solidFill>
                  <a:schemeClr val="tx1"/>
                </a:solidFill>
              </a:rPr>
              <a:t>Any potential unwanted behaviour</a:t>
            </a:r>
            <a:endParaRPr lang="en-US" sz="1400" dirty="0">
              <a:solidFill>
                <a:schemeClr val="tx1"/>
              </a:solidFill>
            </a:endParaRPr>
          </a:p>
        </p:txBody>
      </p:sp>
    </p:spTree>
    <p:extLst>
      <p:ext uri="{BB962C8B-B14F-4D97-AF65-F5344CB8AC3E}">
        <p14:creationId xmlns:p14="http://schemas.microsoft.com/office/powerpoint/2010/main" val="3847635745"/>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04059" y="98498"/>
            <a:ext cx="6489700" cy="389815"/>
          </a:xfrm>
        </p:spPr>
        <p:txBody>
          <a:bodyPr/>
          <a:lstStyle/>
          <a:p>
            <a:r>
              <a:rPr lang="en-GB" dirty="0">
                <a:latin typeface="Arial" charset="0"/>
              </a:rPr>
              <a:t>P-Diagram Process</a:t>
            </a:r>
            <a:endParaRPr lang="en-US" dirty="0">
              <a:latin typeface="Arial" charset="0"/>
            </a:endParaRPr>
          </a:p>
        </p:txBody>
      </p:sp>
      <p:sp>
        <p:nvSpPr>
          <p:cNvPr id="262148" name="Rectangle 4"/>
          <p:cNvSpPr>
            <a:spLocks noChangeArrowheads="1"/>
          </p:cNvSpPr>
          <p:nvPr/>
        </p:nvSpPr>
        <p:spPr bwMode="auto">
          <a:xfrm>
            <a:off x="1828801" y="1693826"/>
            <a:ext cx="2854778"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1: Identify the output (Y) of the system</a:t>
            </a:r>
            <a:endParaRPr lang="en-US" sz="1800" dirty="0">
              <a:solidFill>
                <a:schemeClr val="bg1"/>
              </a:solidFill>
            </a:endParaRPr>
          </a:p>
        </p:txBody>
      </p:sp>
      <p:sp>
        <p:nvSpPr>
          <p:cNvPr id="262149" name="Rectangle 5"/>
          <p:cNvSpPr>
            <a:spLocks noChangeArrowheads="1"/>
          </p:cNvSpPr>
          <p:nvPr/>
        </p:nvSpPr>
        <p:spPr bwMode="auto">
          <a:xfrm>
            <a:off x="3348909" y="2567037"/>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2: Identify the Signal Factors (M)</a:t>
            </a:r>
            <a:endParaRPr lang="en-US" sz="1800" dirty="0">
              <a:solidFill>
                <a:schemeClr val="bg1"/>
              </a:solidFill>
            </a:endParaRPr>
          </a:p>
        </p:txBody>
      </p:sp>
      <p:sp>
        <p:nvSpPr>
          <p:cNvPr id="262150" name="Rectangle 6"/>
          <p:cNvSpPr>
            <a:spLocks noChangeArrowheads="1"/>
          </p:cNvSpPr>
          <p:nvPr/>
        </p:nvSpPr>
        <p:spPr bwMode="auto">
          <a:xfrm>
            <a:off x="4525330" y="344024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3: Identify the Control Factors (Z)</a:t>
            </a:r>
            <a:endParaRPr lang="en-US" sz="1800" dirty="0">
              <a:solidFill>
                <a:schemeClr val="bg1"/>
              </a:solidFill>
            </a:endParaRPr>
          </a:p>
        </p:txBody>
      </p:sp>
      <p:sp>
        <p:nvSpPr>
          <p:cNvPr id="262151" name="Rectangle 7"/>
          <p:cNvSpPr>
            <a:spLocks noChangeArrowheads="1"/>
          </p:cNvSpPr>
          <p:nvPr/>
        </p:nvSpPr>
        <p:spPr bwMode="auto">
          <a:xfrm>
            <a:off x="5785395" y="4313459"/>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4: Identify the Noise Factors (N)</a:t>
            </a:r>
            <a:endParaRPr lang="en-US" sz="1800" dirty="0">
              <a:solidFill>
                <a:schemeClr val="bg1"/>
              </a:solidFill>
            </a:endParaRPr>
          </a:p>
        </p:txBody>
      </p:sp>
      <p:sp>
        <p:nvSpPr>
          <p:cNvPr id="262152" name="Rectangle 8"/>
          <p:cNvSpPr>
            <a:spLocks noChangeArrowheads="1"/>
          </p:cNvSpPr>
          <p:nvPr/>
        </p:nvSpPr>
        <p:spPr bwMode="auto">
          <a:xfrm>
            <a:off x="7854830" y="517347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5: Identify side effects</a:t>
            </a:r>
            <a:endParaRPr lang="en-US" sz="1800" dirty="0">
              <a:solidFill>
                <a:schemeClr val="bg1"/>
              </a:solidFill>
            </a:endParaRPr>
          </a:p>
        </p:txBody>
      </p:sp>
      <p:sp>
        <p:nvSpPr>
          <p:cNvPr id="107542" name="Text Box 16"/>
          <p:cNvSpPr txBox="1">
            <a:spLocks noChangeArrowheads="1"/>
          </p:cNvSpPr>
          <p:nvPr/>
        </p:nvSpPr>
        <p:spPr bwMode="auto">
          <a:xfrm>
            <a:off x="7804629" y="5928515"/>
            <a:ext cx="2605476" cy="364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89989" tIns="43195" rIns="89989" bIns="4319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Optional but very useful</a:t>
            </a:r>
            <a:endParaRPr lang="en-US" sz="1800" dirty="0"/>
          </a:p>
        </p:txBody>
      </p:sp>
      <p:sp>
        <p:nvSpPr>
          <p:cNvPr id="16" name="AutoShape 9"/>
          <p:cNvSpPr>
            <a:spLocks noChangeArrowheads="1"/>
          </p:cNvSpPr>
          <p:nvPr/>
        </p:nvSpPr>
        <p:spPr bwMode="auto">
          <a:xfrm>
            <a:off x="4577083" y="191786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0" name="AutoShape 9"/>
          <p:cNvSpPr>
            <a:spLocks noChangeArrowheads="1"/>
          </p:cNvSpPr>
          <p:nvPr/>
        </p:nvSpPr>
        <p:spPr bwMode="auto">
          <a:xfrm>
            <a:off x="5777867" y="2799873"/>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1" name="AutoShape 9"/>
          <p:cNvSpPr>
            <a:spLocks noChangeArrowheads="1"/>
          </p:cNvSpPr>
          <p:nvPr/>
        </p:nvSpPr>
        <p:spPr bwMode="auto">
          <a:xfrm>
            <a:off x="6976753" y="3674392"/>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2" name="AutoShape 9"/>
          <p:cNvSpPr>
            <a:spLocks noChangeArrowheads="1"/>
          </p:cNvSpPr>
          <p:nvPr/>
        </p:nvSpPr>
        <p:spPr bwMode="auto">
          <a:xfrm>
            <a:off x="8179881" y="454629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Tree>
    <p:extLst>
      <p:ext uri="{BB962C8B-B14F-4D97-AF65-F5344CB8AC3E}">
        <p14:creationId xmlns:p14="http://schemas.microsoft.com/office/powerpoint/2010/main" val="276618585"/>
      </p:ext>
    </p:extLst>
  </p:cSld>
  <p:clrMapOvr>
    <a:masterClrMapping/>
  </p:clrMapOvr>
  <p:transition>
    <p:wipe dir="r"/>
  </p:transition>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44962" y="140131"/>
            <a:ext cx="9404723" cy="1400530"/>
          </a:xfrm>
        </p:spPr>
        <p:txBody>
          <a:bodyPr/>
          <a:lstStyle/>
          <a:p>
            <a:r>
              <a:rPr lang="en-GB" sz="3200" dirty="0"/>
              <a:t>P-Diagram – Example for Vehicle Braking</a:t>
            </a:r>
          </a:p>
        </p:txBody>
      </p:sp>
      <p:sp>
        <p:nvSpPr>
          <p:cNvPr id="33793" name="Rectangle 3"/>
          <p:cNvSpPr>
            <a:spLocks noGrp="1" noChangeArrowheads="1"/>
          </p:cNvSpPr>
          <p:nvPr>
            <p:ph idx="1"/>
          </p:nvPr>
        </p:nvSpPr>
        <p:spPr>
          <a:xfrm>
            <a:off x="1172424" y="1517853"/>
            <a:ext cx="8281108" cy="1461939"/>
          </a:xfrm>
        </p:spPr>
        <p:txBody>
          <a:bodyPr>
            <a:normAutofit/>
          </a:bodyPr>
          <a:lstStyle/>
          <a:p>
            <a:r>
              <a:rPr lang="en-GB" sz="2000" dirty="0"/>
              <a:t>Step 1: Identify the output (Y) of the system</a:t>
            </a:r>
          </a:p>
          <a:p>
            <a:pPr lvl="1"/>
            <a:r>
              <a:rPr lang="en-GB" sz="2000" dirty="0"/>
              <a:t>The output is defined in terms of the ideal function of the system, subsystem, component or feature. It is a measurable characteristic of the function – that often relates to what the user requires and may be expressed in those terms.</a:t>
            </a:r>
          </a:p>
        </p:txBody>
      </p:sp>
      <p:sp>
        <p:nvSpPr>
          <p:cNvPr id="15369"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5382" name="Text Box 155"/>
          <p:cNvSpPr txBox="1">
            <a:spLocks noChangeArrowheads="1"/>
          </p:cNvSpPr>
          <p:nvPr/>
        </p:nvSpPr>
        <p:spPr bwMode="auto">
          <a:xfrm>
            <a:off x="1697039" y="5157503"/>
            <a:ext cx="3735647" cy="1157741"/>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lIns="83067" tIns="39872" rIns="83067" bIns="39872">
            <a:spAutoFit/>
          </a:bodyPr>
          <a:lstStyle/>
          <a:p>
            <a:pPr>
              <a:defRPr/>
            </a:pPr>
            <a:r>
              <a:rPr lang="en-GB" sz="1400" dirty="0">
                <a:solidFill>
                  <a:schemeClr val="dk1"/>
                </a:solidFill>
                <a:latin typeface="+mn-lt"/>
                <a:ea typeface="+mn-ea"/>
              </a:rPr>
              <a:t>Note: If we have several outputs for a system we should consider constructing a P-Diagram for each output. These should be compared to identify whether they can be combined.</a:t>
            </a:r>
            <a:endParaRPr lang="en-US" sz="1400" dirty="0">
              <a:solidFill>
                <a:schemeClr val="dk1"/>
              </a:solidFill>
              <a:latin typeface="+mn-lt"/>
              <a:ea typeface="+mn-ea"/>
            </a:endParaRPr>
          </a:p>
        </p:txBody>
      </p:sp>
      <p:sp>
        <p:nvSpPr>
          <p:cNvPr id="160" name="Right Arrow 159"/>
          <p:cNvSpPr/>
          <p:nvPr/>
        </p:nvSpPr>
        <p:spPr>
          <a:xfrm>
            <a:off x="4429960" y="4482023"/>
            <a:ext cx="883018" cy="193040"/>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1" name="Right Arrow 160"/>
          <p:cNvSpPr/>
          <p:nvPr/>
        </p:nvSpPr>
        <p:spPr>
          <a:xfrm>
            <a:off x="6759246" y="449081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2" name="Right Arrow 161"/>
          <p:cNvSpPr/>
          <p:nvPr/>
        </p:nvSpPr>
        <p:spPr>
          <a:xfrm rot="5400000">
            <a:off x="5578098" y="3610218"/>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3" name="Right Arrow 162"/>
          <p:cNvSpPr/>
          <p:nvPr/>
        </p:nvSpPr>
        <p:spPr>
          <a:xfrm rot="16200000" flipV="1">
            <a:off x="5569982" y="5342304"/>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3811" name="TextBox 163"/>
          <p:cNvSpPr txBox="1">
            <a:spLocks noChangeArrowheads="1"/>
          </p:cNvSpPr>
          <p:nvPr/>
        </p:nvSpPr>
        <p:spPr bwMode="auto">
          <a:xfrm>
            <a:off x="6794374" y="3907591"/>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 name="Rounded Rectangular Callout 2">
            <a:extLst>
              <a:ext uri="{FF2B5EF4-FFF2-40B4-BE49-F238E27FC236}">
                <a16:creationId xmlns:a16="http://schemas.microsoft.com/office/drawing/2014/main" id="{E06AD8F7-D30F-E641-AA01-7D60C3C173D2}"/>
              </a:ext>
            </a:extLst>
          </p:cNvPr>
          <p:cNvSpPr/>
          <p:nvPr/>
        </p:nvSpPr>
        <p:spPr>
          <a:xfrm>
            <a:off x="6994554" y="5107992"/>
            <a:ext cx="4301297" cy="959430"/>
          </a:xfrm>
          <a:prstGeom prst="wedgeRoundRectCallout">
            <a:avLst>
              <a:gd name="adj1" fmla="val -26966"/>
              <a:gd name="adj2" fmla="val -12579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dirty="0"/>
              <a:t>Notice the output here relates to the whole system (the car) and what’s important to the user </a:t>
            </a:r>
          </a:p>
        </p:txBody>
      </p:sp>
    </p:spTree>
    <p:extLst>
      <p:ext uri="{BB962C8B-B14F-4D97-AF65-F5344CB8AC3E}">
        <p14:creationId xmlns:p14="http://schemas.microsoft.com/office/powerpoint/2010/main" val="1240657200"/>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3"/>
          <p:cNvSpPr>
            <a:spLocks noGrp="1" noChangeArrowheads="1"/>
          </p:cNvSpPr>
          <p:nvPr>
            <p:ph type="title"/>
          </p:nvPr>
        </p:nvSpPr>
        <p:spPr>
          <a:xfrm>
            <a:off x="43811" y="59898"/>
            <a:ext cx="9404723" cy="1400530"/>
          </a:xfrm>
        </p:spPr>
        <p:txBody>
          <a:bodyPr/>
          <a:lstStyle/>
          <a:p>
            <a:r>
              <a:rPr lang="en-GB" sz="3600" dirty="0"/>
              <a:t>Example for Vehicle Braking</a:t>
            </a:r>
          </a:p>
        </p:txBody>
      </p:sp>
      <p:sp>
        <p:nvSpPr>
          <p:cNvPr id="35841" name="Rectangle 4"/>
          <p:cNvSpPr>
            <a:spLocks noGrp="1" noChangeArrowheads="1"/>
          </p:cNvSpPr>
          <p:nvPr>
            <p:ph idx="1"/>
          </p:nvPr>
        </p:nvSpPr>
        <p:spPr>
          <a:xfrm>
            <a:off x="1915842" y="1475271"/>
            <a:ext cx="8281108" cy="1538883"/>
          </a:xfrm>
        </p:spPr>
        <p:txBody>
          <a:bodyPr>
            <a:normAutofit/>
          </a:bodyPr>
          <a:lstStyle/>
          <a:p>
            <a:r>
              <a:rPr lang="en-GB" sz="2000" dirty="0"/>
              <a:t>Step 2: Identify signal factors (M)</a:t>
            </a:r>
          </a:p>
          <a:p>
            <a:pPr lvl="1"/>
            <a:r>
              <a:rPr lang="en-GB" sz="2000" dirty="0"/>
              <a:t>How does the user instruct the system to command the intended value for the output of the system. They are susceptible to the effects of one or more of the noise factors.</a:t>
            </a:r>
          </a:p>
          <a:p>
            <a:pPr lvl="1"/>
            <a:endParaRPr lang="en-GB" sz="2000" dirty="0"/>
          </a:p>
        </p:txBody>
      </p:sp>
      <p:grpSp>
        <p:nvGrpSpPr>
          <p:cNvPr id="35843" name="Group 9"/>
          <p:cNvGrpSpPr>
            <a:grpSpLocks/>
          </p:cNvGrpSpPr>
          <p:nvPr/>
        </p:nvGrpSpPr>
        <p:grpSpPr bwMode="auto">
          <a:xfrm>
            <a:off x="2509716" y="4023356"/>
            <a:ext cx="1191696" cy="1821473"/>
            <a:chOff x="436" y="2281"/>
            <a:chExt cx="881" cy="1243"/>
          </a:xfrm>
        </p:grpSpPr>
        <p:sp>
          <p:nvSpPr>
            <p:cNvPr id="3586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87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87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8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1"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93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9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164"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65" name="Right Arrow 164"/>
          <p:cNvSpPr/>
          <p:nvPr/>
        </p:nvSpPr>
        <p:spPr>
          <a:xfrm>
            <a:off x="4429960" y="448202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6" name="Right Arrow 165"/>
          <p:cNvSpPr/>
          <p:nvPr/>
        </p:nvSpPr>
        <p:spPr>
          <a:xfrm>
            <a:off x="6794372" y="447914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7" name="Right Arrow 166"/>
          <p:cNvSpPr/>
          <p:nvPr/>
        </p:nvSpPr>
        <p:spPr>
          <a:xfrm rot="5400000">
            <a:off x="5578096" y="3610217"/>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8" name="Right Arrow 167"/>
          <p:cNvSpPr/>
          <p:nvPr/>
        </p:nvSpPr>
        <p:spPr>
          <a:xfrm rot="16200000" flipV="1">
            <a:off x="5569981" y="534230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5859" name="TextBox 168"/>
          <p:cNvSpPr txBox="1">
            <a:spLocks noChangeArrowheads="1"/>
          </p:cNvSpPr>
          <p:nvPr/>
        </p:nvSpPr>
        <p:spPr bwMode="auto">
          <a:xfrm>
            <a:off x="6794372" y="3907590"/>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5860" name="TextBox 169"/>
          <p:cNvSpPr txBox="1">
            <a:spLocks noChangeArrowheads="1"/>
          </p:cNvSpPr>
          <p:nvPr/>
        </p:nvSpPr>
        <p:spPr bwMode="auto">
          <a:xfrm>
            <a:off x="3775222" y="3678992"/>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Tree>
    <p:extLst>
      <p:ext uri="{BB962C8B-B14F-4D97-AF65-F5344CB8AC3E}">
        <p14:creationId xmlns:p14="http://schemas.microsoft.com/office/powerpoint/2010/main" val="3758005364"/>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89" name="Rectangle 3"/>
          <p:cNvSpPr>
            <a:spLocks noGrp="1" noChangeArrowheads="1"/>
          </p:cNvSpPr>
          <p:nvPr>
            <p:ph type="title"/>
          </p:nvPr>
        </p:nvSpPr>
        <p:spPr>
          <a:xfrm>
            <a:off x="0" y="36672"/>
            <a:ext cx="9404723" cy="1400530"/>
          </a:xfrm>
        </p:spPr>
        <p:txBody>
          <a:bodyPr/>
          <a:lstStyle/>
          <a:p>
            <a:r>
              <a:rPr lang="en-GB" sz="3200" dirty="0"/>
              <a:t>Example for Vehicle Braking</a:t>
            </a:r>
          </a:p>
        </p:txBody>
      </p:sp>
      <p:sp>
        <p:nvSpPr>
          <p:cNvPr id="37890" name="Rectangle 4"/>
          <p:cNvSpPr>
            <a:spLocks noGrp="1" noChangeArrowheads="1"/>
          </p:cNvSpPr>
          <p:nvPr>
            <p:ph idx="1"/>
          </p:nvPr>
        </p:nvSpPr>
        <p:spPr>
          <a:xfrm>
            <a:off x="1429731" y="1196882"/>
            <a:ext cx="8281108" cy="1338828"/>
          </a:xfrm>
        </p:spPr>
        <p:txBody>
          <a:bodyPr/>
          <a:lstStyle/>
          <a:p>
            <a:r>
              <a:rPr lang="en-GB" sz="2000" dirty="0"/>
              <a:t>Step 3: Identify the control factors (Z)</a:t>
            </a:r>
          </a:p>
          <a:p>
            <a:pPr lvl="1"/>
            <a:r>
              <a:rPr lang="en-GB" sz="2000" dirty="0"/>
              <a:t>What are the parameters that the designer has CONTROL over that will cause the output (Y) to vary?</a:t>
            </a:r>
          </a:p>
          <a:p>
            <a:endParaRPr lang="en-GB" sz="2000" dirty="0"/>
          </a:p>
        </p:txBody>
      </p:sp>
      <p:grpSp>
        <p:nvGrpSpPr>
          <p:cNvPr id="37891" name="Group 9"/>
          <p:cNvGrpSpPr>
            <a:grpSpLocks/>
          </p:cNvGrpSpPr>
          <p:nvPr/>
        </p:nvGrpSpPr>
        <p:grpSpPr bwMode="auto">
          <a:xfrm>
            <a:off x="2554729" y="3219451"/>
            <a:ext cx="1191696" cy="1821473"/>
            <a:chOff x="436" y="2281"/>
            <a:chExt cx="881" cy="1243"/>
          </a:xfrm>
        </p:grpSpPr>
        <p:sp>
          <p:nvSpPr>
            <p:cNvPr id="37912"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3"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4"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5"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6"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7"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8"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9"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0"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21"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2"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23"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4"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5"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6"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7"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8"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9"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0"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1"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2"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3"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4"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5"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6"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7"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8"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39"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0"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1"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2"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3"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4"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5"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6"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7"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8"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9"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0"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1"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2"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3"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4"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5"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6"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7"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8"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9"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0"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1"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2"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3"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4"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5"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6"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7"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8"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9"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0"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1"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2"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3"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4"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5"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6"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7"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8"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9"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0"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1"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2"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3"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4"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5"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6"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7"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88"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9"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0"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1"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2"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3"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4"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5"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6"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7"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8"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9"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0"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1"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2"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3"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4"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5"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6"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7"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8"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9"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0"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1"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2"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3"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4"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5"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6"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7"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8"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9"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0"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1"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2"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3"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4"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5"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6"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7"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8"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9"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0"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1"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2"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3"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4"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5"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6"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7"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8"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39"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40"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8041"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04" name="Rectangle 142"/>
          <p:cNvSpPr>
            <a:spLocks noChangeArrowheads="1"/>
          </p:cNvSpPr>
          <p:nvPr/>
        </p:nvSpPr>
        <p:spPr bwMode="auto">
          <a:xfrm>
            <a:off x="5367123" y="3387096"/>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05" name="Right Arrow 304"/>
          <p:cNvSpPr/>
          <p:nvPr/>
        </p:nvSpPr>
        <p:spPr>
          <a:xfrm>
            <a:off x="4474971" y="367812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6" name="Right Arrow 305"/>
          <p:cNvSpPr/>
          <p:nvPr/>
        </p:nvSpPr>
        <p:spPr>
          <a:xfrm>
            <a:off x="6839386" y="367523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7" name="Right Arrow 306"/>
          <p:cNvSpPr/>
          <p:nvPr/>
        </p:nvSpPr>
        <p:spPr>
          <a:xfrm rot="5400000">
            <a:off x="5623111" y="280631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8" name="Right Arrow 307"/>
          <p:cNvSpPr/>
          <p:nvPr/>
        </p:nvSpPr>
        <p:spPr>
          <a:xfrm rot="16200000" flipV="1">
            <a:off x="5614994" y="4538398"/>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7907" name="TextBox 308"/>
          <p:cNvSpPr txBox="1">
            <a:spLocks noChangeArrowheads="1"/>
          </p:cNvSpPr>
          <p:nvPr/>
        </p:nvSpPr>
        <p:spPr bwMode="auto">
          <a:xfrm>
            <a:off x="6839386" y="310368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7908" name="TextBox 309"/>
          <p:cNvSpPr txBox="1">
            <a:spLocks noChangeArrowheads="1"/>
          </p:cNvSpPr>
          <p:nvPr/>
        </p:nvSpPr>
        <p:spPr bwMode="auto">
          <a:xfrm>
            <a:off x="3820236" y="2875090"/>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7909" name="TextBox 310"/>
          <p:cNvSpPr txBox="1">
            <a:spLocks noChangeArrowheads="1"/>
          </p:cNvSpPr>
          <p:nvPr/>
        </p:nvSpPr>
        <p:spPr bwMode="auto">
          <a:xfrm>
            <a:off x="6228488" y="429065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312" name="Rounded Rectangular Callout 311"/>
          <p:cNvSpPr>
            <a:spLocks noChangeArrowheads="1"/>
          </p:cNvSpPr>
          <p:nvPr/>
        </p:nvSpPr>
        <p:spPr bwMode="auto">
          <a:xfrm>
            <a:off x="2223032" y="5367130"/>
            <a:ext cx="3347253" cy="1337640"/>
          </a:xfrm>
          <a:prstGeom prst="wedgeRoundRectCallout">
            <a:avLst>
              <a:gd name="adj1" fmla="val 62308"/>
              <a:gd name="adj2" fmla="val -7421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84396" tIns="42198" rIns="84396" bIns="42198" anchor="ctr"/>
          <a:lstStyle/>
          <a:p>
            <a:pPr algn="ctr">
              <a:defRPr/>
            </a:pPr>
            <a:r>
              <a:rPr lang="en-GB" sz="1100" dirty="0">
                <a:solidFill>
                  <a:srgbClr val="000000"/>
                </a:solidFill>
              </a:rPr>
              <a:t>It is important to understand the scope of the system of interest to determine which design parameters are to included as Control Factors and which are not since this influences the classification of parameters as design parameters or noise parameters, and indeed which type of noise</a:t>
            </a:r>
          </a:p>
        </p:txBody>
      </p:sp>
      <p:sp>
        <p:nvSpPr>
          <p:cNvPr id="314" name="Rounded Rectangular Callout 313"/>
          <p:cNvSpPr>
            <a:spLocks noChangeArrowheads="1"/>
          </p:cNvSpPr>
          <p:nvPr/>
        </p:nvSpPr>
        <p:spPr bwMode="auto">
          <a:xfrm>
            <a:off x="8431953" y="4469424"/>
            <a:ext cx="3459494" cy="1591404"/>
          </a:xfrm>
          <a:prstGeom prst="wedgeRoundRectCallout">
            <a:avLst>
              <a:gd name="adj1" fmla="val -68009"/>
              <a:gd name="adj2" fmla="val 949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r>
              <a:rPr lang="en-GB" sz="1100" dirty="0">
                <a:solidFill>
                  <a:srgbClr val="000000"/>
                </a:solidFill>
              </a:rPr>
              <a:t>Design Parameters that could be Control Factors but are chosen by the designer not to be become Noise Factors. That is, you may not be able, or wish, to change the nominal value of a design parameter, but you may nevertheless wish to include VARIATION in the parameter in a robustness assessment.</a:t>
            </a:r>
          </a:p>
        </p:txBody>
      </p:sp>
    </p:spTree>
    <p:extLst>
      <p:ext uri="{BB962C8B-B14F-4D97-AF65-F5344CB8AC3E}">
        <p14:creationId xmlns:p14="http://schemas.microsoft.com/office/powerpoint/2010/main" val="3831481554"/>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7" name="Rectangle 179"/>
          <p:cNvSpPr>
            <a:spLocks noGrp="1" noChangeArrowheads="1"/>
          </p:cNvSpPr>
          <p:nvPr>
            <p:ph type="title"/>
          </p:nvPr>
        </p:nvSpPr>
        <p:spPr>
          <a:xfrm>
            <a:off x="0" y="17554"/>
            <a:ext cx="9404723" cy="1400530"/>
          </a:xfrm>
        </p:spPr>
        <p:txBody>
          <a:bodyPr/>
          <a:lstStyle/>
          <a:p>
            <a:r>
              <a:rPr lang="en-GB" sz="3600" dirty="0"/>
              <a:t>Example for Vehicle Braking</a:t>
            </a:r>
            <a:endParaRPr lang="en-US" sz="3600" dirty="0"/>
          </a:p>
        </p:txBody>
      </p:sp>
      <p:sp>
        <p:nvSpPr>
          <p:cNvPr id="3" name="Content Placeholder 2"/>
          <p:cNvSpPr>
            <a:spLocks noGrp="1"/>
          </p:cNvSpPr>
          <p:nvPr>
            <p:ph idx="1"/>
          </p:nvPr>
        </p:nvSpPr>
        <p:spPr>
          <a:xfrm>
            <a:off x="1386176" y="1154711"/>
            <a:ext cx="8281108" cy="1074140"/>
          </a:xfrm>
        </p:spPr>
        <p:txBody>
          <a:bodyPr>
            <a:normAutofit/>
          </a:bodyPr>
          <a:lstStyle/>
          <a:p>
            <a:r>
              <a:rPr lang="en-GB" sz="1800" dirty="0"/>
              <a:t>Step 4: Identify the Noise Factors (N)</a:t>
            </a:r>
          </a:p>
          <a:p>
            <a:pPr lvl="1"/>
            <a:r>
              <a:rPr lang="en-GB" sz="1800" dirty="0"/>
              <a:t>What are the parameters that cannot be, (or chosen not to be), controlled by the designer but will affect the ability of the control factors to achieve the required output.</a:t>
            </a:r>
          </a:p>
        </p:txBody>
      </p:sp>
      <p:sp>
        <p:nvSpPr>
          <p:cNvPr id="39938" name="Rectangle 175"/>
          <p:cNvSpPr>
            <a:spLocks noChangeArrowheads="1"/>
          </p:cNvSpPr>
          <p:nvPr/>
        </p:nvSpPr>
        <p:spPr bwMode="auto">
          <a:xfrm>
            <a:off x="6353898" y="2169869"/>
            <a:ext cx="2952348"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t>Noise Factors</a:t>
            </a:r>
          </a:p>
          <a:p>
            <a:pPr algn="ctr" eaLnBrk="0" hangingPunct="0"/>
            <a:r>
              <a:rPr lang="en-GB" sz="1292" dirty="0"/>
              <a:t>Manuf. Variation</a:t>
            </a:r>
          </a:p>
          <a:p>
            <a:pPr algn="ctr" eaLnBrk="0" hangingPunct="0"/>
            <a:r>
              <a:rPr lang="en-GB" sz="1292" dirty="0"/>
              <a:t>Assembly Variation</a:t>
            </a:r>
            <a:br>
              <a:rPr lang="en-GB" sz="1292" dirty="0"/>
            </a:br>
            <a:r>
              <a:rPr lang="en-GB" sz="1292" dirty="0"/>
              <a:t>Variation in friction coefficient</a:t>
            </a:r>
            <a:br>
              <a:rPr lang="en-GB" sz="1292" dirty="0"/>
            </a:br>
            <a:r>
              <a:rPr lang="en-GB" sz="1292" dirty="0"/>
              <a:t>Road Surface Condition</a:t>
            </a:r>
            <a:br>
              <a:rPr lang="en-GB" sz="1292" dirty="0"/>
            </a:br>
            <a:r>
              <a:rPr lang="en-GB" sz="1292" dirty="0"/>
              <a:t>Vehicle Loading</a:t>
            </a:r>
            <a:br>
              <a:rPr lang="en-GB" sz="1292" dirty="0"/>
            </a:br>
            <a:r>
              <a:rPr lang="en-GB" sz="1292" dirty="0"/>
              <a:t>Ambient Temperature</a:t>
            </a:r>
            <a:br>
              <a:rPr lang="en-GB" sz="1292" dirty="0"/>
            </a:br>
            <a:r>
              <a:rPr lang="en-GB" sz="1292" dirty="0"/>
              <a:t>Wear of pad over time</a:t>
            </a:r>
            <a:br>
              <a:rPr lang="en-GB" sz="1292" dirty="0"/>
            </a:br>
            <a:r>
              <a:rPr lang="en-GB" sz="1292" dirty="0"/>
              <a:t>Vehicle speed</a:t>
            </a:r>
          </a:p>
          <a:p>
            <a:pPr algn="ctr" eaLnBrk="0" hangingPunct="0"/>
            <a:r>
              <a:rPr lang="en-GB" sz="1292" dirty="0"/>
              <a:t>etc.</a:t>
            </a:r>
            <a:endParaRPr lang="en-US" sz="1292" dirty="0"/>
          </a:p>
        </p:txBody>
      </p:sp>
      <p:grpSp>
        <p:nvGrpSpPr>
          <p:cNvPr id="39940" name="Group 9"/>
          <p:cNvGrpSpPr>
            <a:grpSpLocks/>
          </p:cNvGrpSpPr>
          <p:nvPr/>
        </p:nvGrpSpPr>
        <p:grpSpPr bwMode="auto">
          <a:xfrm>
            <a:off x="2509714" y="3726469"/>
            <a:ext cx="1191696" cy="1821473"/>
            <a:chOff x="436" y="2281"/>
            <a:chExt cx="881" cy="1243"/>
          </a:xfrm>
        </p:grpSpPr>
        <p:sp>
          <p:nvSpPr>
            <p:cNvPr id="39959"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0"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1"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2"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3"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4"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5"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6"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7"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9968"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69"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9970"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1"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2"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3"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4"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5"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6"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7"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8"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9"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0"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1"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2"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3"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4"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5"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6"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7"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8"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9"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0"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1"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2"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3"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4"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5"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6"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7"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8"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9"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0"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1"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2"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3"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4"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5"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6"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7"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8"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9"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0"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1"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2"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3"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4"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5"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6"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7"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8"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9"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0"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1"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2"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3"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4"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5"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6"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7"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28"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9"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0"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1"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2"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0033"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4"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0035"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6"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7"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38"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9"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0"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1"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42"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3"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4"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5"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6"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7"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8"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9"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0"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1"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2"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3"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4"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5"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6"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7"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8"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9"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0"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1"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2"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3"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4"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5"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6"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7"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8"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9"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0"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1"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2"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3"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4"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5"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6"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7"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8"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9"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0"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1"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2"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3"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4"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5"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6"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7"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88"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22108" y="41754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29956" y="446649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859861" y="446908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78096" y="3594684"/>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69979" y="5326770"/>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9956" name="TextBox 316"/>
          <p:cNvSpPr txBox="1">
            <a:spLocks noChangeArrowheads="1"/>
          </p:cNvSpPr>
          <p:nvPr/>
        </p:nvSpPr>
        <p:spPr bwMode="auto">
          <a:xfrm>
            <a:off x="8117275" y="41909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9957" name="TextBox 317"/>
          <p:cNvSpPr txBox="1">
            <a:spLocks noChangeArrowheads="1"/>
          </p:cNvSpPr>
          <p:nvPr/>
        </p:nvSpPr>
        <p:spPr bwMode="auto">
          <a:xfrm>
            <a:off x="3775221" y="36634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9958" name="TextBox 318"/>
          <p:cNvSpPr txBox="1">
            <a:spLocks noChangeArrowheads="1"/>
          </p:cNvSpPr>
          <p:nvPr/>
        </p:nvSpPr>
        <p:spPr bwMode="auto">
          <a:xfrm>
            <a:off x="6326852" y="4967679"/>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Tree>
    <p:extLst>
      <p:ext uri="{BB962C8B-B14F-4D97-AF65-F5344CB8AC3E}">
        <p14:creationId xmlns:p14="http://schemas.microsoft.com/office/powerpoint/2010/main" val="2020012945"/>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 name="Right Arrow 143"/>
          <p:cNvSpPr/>
          <p:nvPr/>
        </p:nvSpPr>
        <p:spPr>
          <a:xfrm rot="2641473">
            <a:off x="6648491" y="4812361"/>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1988" name="Rectangle 179"/>
          <p:cNvSpPr>
            <a:spLocks noGrp="1" noChangeArrowheads="1"/>
          </p:cNvSpPr>
          <p:nvPr>
            <p:ph type="title"/>
          </p:nvPr>
        </p:nvSpPr>
        <p:spPr>
          <a:xfrm>
            <a:off x="38336" y="63179"/>
            <a:ext cx="9404723" cy="1400530"/>
          </a:xfrm>
        </p:spPr>
        <p:txBody>
          <a:bodyPr/>
          <a:lstStyle/>
          <a:p>
            <a:r>
              <a:rPr lang="en-GB" sz="3200" dirty="0"/>
              <a:t>Example for Vehicle Braking</a:t>
            </a:r>
            <a:endParaRPr lang="en-US" sz="3200" dirty="0"/>
          </a:p>
        </p:txBody>
      </p:sp>
      <p:sp>
        <p:nvSpPr>
          <p:cNvPr id="3" name="Content Placeholder 2"/>
          <p:cNvSpPr>
            <a:spLocks noGrp="1"/>
          </p:cNvSpPr>
          <p:nvPr>
            <p:ph idx="1"/>
          </p:nvPr>
        </p:nvSpPr>
        <p:spPr>
          <a:xfrm>
            <a:off x="1112672" y="974627"/>
            <a:ext cx="8281108" cy="1477328"/>
          </a:xfrm>
        </p:spPr>
        <p:txBody>
          <a:bodyPr>
            <a:normAutofit/>
          </a:bodyPr>
          <a:lstStyle/>
          <a:p>
            <a:r>
              <a:rPr lang="en-GB" sz="1800" dirty="0"/>
              <a:t>Step 5: Identify side effects</a:t>
            </a:r>
          </a:p>
          <a:p>
            <a:pPr lvl="1"/>
            <a:r>
              <a:rPr lang="en-GB" sz="1800" dirty="0"/>
              <a:t>What are the </a:t>
            </a:r>
            <a:r>
              <a:rPr lang="ja-JP" altLang="en-GB" sz="1800" dirty="0"/>
              <a:t>“</a:t>
            </a:r>
            <a:r>
              <a:rPr lang="en-GB" altLang="ja-JP" sz="1800" dirty="0"/>
              <a:t>side effects</a:t>
            </a:r>
            <a:r>
              <a:rPr lang="ja-JP" altLang="en-GB" sz="1800" dirty="0"/>
              <a:t>”</a:t>
            </a:r>
            <a:r>
              <a:rPr lang="en-GB" altLang="ja-JP" sz="1800" dirty="0"/>
              <a:t> that might be experienced by the user?. These are often undesirable emergent behaviour, that relates to the specific technology chosen to fulfil the function of the system.</a:t>
            </a:r>
          </a:p>
          <a:p>
            <a:endParaRPr lang="en-GB" sz="1800" dirty="0"/>
          </a:p>
        </p:txBody>
      </p:sp>
      <p:sp>
        <p:nvSpPr>
          <p:cNvPr id="41989" name="Rectangle 175"/>
          <p:cNvSpPr>
            <a:spLocks noChangeArrowheads="1"/>
          </p:cNvSpPr>
          <p:nvPr/>
        </p:nvSpPr>
        <p:spPr bwMode="auto">
          <a:xfrm>
            <a:off x="6351779" y="2247356"/>
            <a:ext cx="2345543"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Factors</a:t>
            </a:r>
          </a:p>
          <a:p>
            <a:pPr algn="ctr" eaLnBrk="0" hangingPunct="0"/>
            <a:r>
              <a:rPr lang="en-GB" sz="1292" dirty="0">
                <a:solidFill>
                  <a:srgbClr val="000000"/>
                </a:solidFill>
              </a:rPr>
              <a:t>Manuf. Variation</a:t>
            </a:r>
          </a:p>
          <a:p>
            <a:pPr algn="ctr" eaLnBrk="0" hangingPunct="0"/>
            <a:r>
              <a:rPr lang="en-GB" sz="1292" dirty="0">
                <a:solidFill>
                  <a:srgbClr val="000000"/>
                </a:solidFill>
              </a:rPr>
              <a:t>Assembly Variation</a:t>
            </a:r>
            <a:br>
              <a:rPr lang="en-GB" sz="1292" dirty="0">
                <a:solidFill>
                  <a:srgbClr val="000000"/>
                </a:solidFill>
              </a:rPr>
            </a:br>
            <a:r>
              <a:rPr lang="en-GB" sz="1292" dirty="0">
                <a:solidFill>
                  <a:srgbClr val="000000"/>
                </a:solidFill>
              </a:rPr>
              <a:t>Variation in friction coefficient</a:t>
            </a:r>
            <a:br>
              <a:rPr lang="en-GB" sz="1292" dirty="0">
                <a:solidFill>
                  <a:srgbClr val="000000"/>
                </a:solidFill>
              </a:rPr>
            </a:br>
            <a:r>
              <a:rPr lang="en-GB" sz="1292" dirty="0">
                <a:solidFill>
                  <a:srgbClr val="000000"/>
                </a:solidFill>
              </a:rPr>
              <a:t>Road Surface Condition</a:t>
            </a:r>
            <a:br>
              <a:rPr lang="en-GB" sz="1292" dirty="0">
                <a:solidFill>
                  <a:srgbClr val="000000"/>
                </a:solidFill>
              </a:rPr>
            </a:br>
            <a:r>
              <a:rPr lang="en-GB" sz="1292" dirty="0">
                <a:solidFill>
                  <a:srgbClr val="000000"/>
                </a:solidFill>
              </a:rPr>
              <a:t>Vehicle Loading</a:t>
            </a:r>
            <a:br>
              <a:rPr lang="en-GB" sz="1292" dirty="0">
                <a:solidFill>
                  <a:srgbClr val="000000"/>
                </a:solidFill>
              </a:rPr>
            </a:br>
            <a:r>
              <a:rPr lang="en-GB" sz="1292" dirty="0">
                <a:solidFill>
                  <a:srgbClr val="000000"/>
                </a:solidFill>
              </a:rPr>
              <a:t>Ambient Temperature</a:t>
            </a:r>
            <a:br>
              <a:rPr lang="en-GB" sz="1292" dirty="0">
                <a:solidFill>
                  <a:srgbClr val="000000"/>
                </a:solidFill>
              </a:rPr>
            </a:br>
            <a:r>
              <a:rPr lang="en-GB" sz="1292" dirty="0">
                <a:solidFill>
                  <a:srgbClr val="000000"/>
                </a:solidFill>
              </a:rPr>
              <a:t>Wear of pad over time</a:t>
            </a:r>
            <a:br>
              <a:rPr lang="en-GB" sz="1292" dirty="0">
                <a:solidFill>
                  <a:srgbClr val="000000"/>
                </a:solidFill>
              </a:rPr>
            </a:br>
            <a:r>
              <a:rPr lang="en-GB" sz="1292" dirty="0">
                <a:solidFill>
                  <a:srgbClr val="000000"/>
                </a:solidFill>
              </a:rPr>
              <a:t>Vehicle speed</a:t>
            </a:r>
          </a:p>
          <a:p>
            <a:pPr algn="ctr" eaLnBrk="0" hangingPunct="0"/>
            <a:r>
              <a:rPr lang="en-GB" sz="1292" dirty="0">
                <a:solidFill>
                  <a:srgbClr val="000000"/>
                </a:solidFill>
              </a:rPr>
              <a:t>etc.</a:t>
            </a:r>
            <a:endParaRPr lang="en-US" sz="1292" dirty="0">
              <a:solidFill>
                <a:srgbClr val="000000"/>
              </a:solidFill>
            </a:endParaRPr>
          </a:p>
        </p:txBody>
      </p:sp>
      <p:grpSp>
        <p:nvGrpSpPr>
          <p:cNvPr id="41991" name="Group 9"/>
          <p:cNvGrpSpPr>
            <a:grpSpLocks/>
          </p:cNvGrpSpPr>
          <p:nvPr/>
        </p:nvGrpSpPr>
        <p:grpSpPr bwMode="auto">
          <a:xfrm>
            <a:off x="2521607" y="3719669"/>
            <a:ext cx="1191696" cy="1821473"/>
            <a:chOff x="436" y="2281"/>
            <a:chExt cx="881" cy="1243"/>
          </a:xfrm>
        </p:grpSpPr>
        <p:sp>
          <p:nvSpPr>
            <p:cNvPr id="4201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2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2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3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1"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8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14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34001" y="41686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41849" y="4459692"/>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771134" y="4468484"/>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89989" y="3587884"/>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81872" y="5319970"/>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007" name="TextBox 316"/>
          <p:cNvSpPr txBox="1">
            <a:spLocks noChangeArrowheads="1"/>
          </p:cNvSpPr>
          <p:nvPr/>
        </p:nvSpPr>
        <p:spPr bwMode="auto">
          <a:xfrm>
            <a:off x="8129168" y="41841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42008" name="TextBox 317"/>
          <p:cNvSpPr txBox="1">
            <a:spLocks noChangeArrowheads="1"/>
          </p:cNvSpPr>
          <p:nvPr/>
        </p:nvSpPr>
        <p:spPr bwMode="auto">
          <a:xfrm>
            <a:off x="3787114" y="36566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42009" name="TextBox 318"/>
          <p:cNvSpPr txBox="1">
            <a:spLocks noChangeArrowheads="1"/>
          </p:cNvSpPr>
          <p:nvPr/>
        </p:nvSpPr>
        <p:spPr bwMode="auto">
          <a:xfrm>
            <a:off x="3988414" y="493301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42010" name="TextBox 316"/>
          <p:cNvSpPr txBox="1">
            <a:spLocks noChangeArrowheads="1"/>
          </p:cNvSpPr>
          <p:nvPr/>
        </p:nvSpPr>
        <p:spPr bwMode="auto">
          <a:xfrm>
            <a:off x="7414375" y="5199708"/>
            <a:ext cx="1467270" cy="1676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Side Effects</a:t>
            </a:r>
          </a:p>
          <a:p>
            <a:pPr algn="ctr" eaLnBrk="1" hangingPunct="1"/>
            <a:r>
              <a:rPr lang="en-GB" sz="1477" dirty="0"/>
              <a:t>Brake dust</a:t>
            </a:r>
          </a:p>
          <a:p>
            <a:pPr algn="ctr" eaLnBrk="1" hangingPunct="1"/>
            <a:r>
              <a:rPr lang="en-GB" sz="1477" dirty="0"/>
              <a:t>Brake </a:t>
            </a:r>
            <a:r>
              <a:rPr lang="ja-JP" altLang="en-GB" sz="1477"/>
              <a:t>“</a:t>
            </a:r>
            <a:r>
              <a:rPr lang="en-GB" altLang="ja-JP" sz="1477" dirty="0"/>
              <a:t>squeal</a:t>
            </a:r>
            <a:r>
              <a:rPr lang="ja-JP" altLang="en-GB" sz="1477"/>
              <a:t>”</a:t>
            </a:r>
            <a:endParaRPr lang="en-GB" altLang="ja-JP" sz="1477" dirty="0"/>
          </a:p>
          <a:p>
            <a:pPr algn="ctr" eaLnBrk="1" hangingPunct="1"/>
            <a:r>
              <a:rPr lang="en-GB" sz="1477" dirty="0"/>
              <a:t>Brake </a:t>
            </a:r>
            <a:r>
              <a:rPr lang="ja-JP" altLang="en-GB" sz="1477"/>
              <a:t>“</a:t>
            </a:r>
            <a:r>
              <a:rPr lang="en-GB" altLang="ja-JP" sz="1477" dirty="0"/>
              <a:t>judder</a:t>
            </a:r>
            <a:r>
              <a:rPr lang="ja-JP" altLang="en-GB" sz="1477"/>
              <a:t>”</a:t>
            </a:r>
            <a:endParaRPr lang="en-GB" altLang="ja-JP" sz="1477" dirty="0"/>
          </a:p>
          <a:p>
            <a:pPr algn="ctr" eaLnBrk="1" hangingPunct="1"/>
            <a:r>
              <a:rPr lang="en-GB" sz="1477" dirty="0"/>
              <a:t>Skidding</a:t>
            </a:r>
          </a:p>
          <a:p>
            <a:pPr algn="ctr" eaLnBrk="1" hangingPunct="1"/>
            <a:r>
              <a:rPr lang="en-GB" sz="1477" dirty="0"/>
              <a:t>Heat</a:t>
            </a:r>
          </a:p>
          <a:p>
            <a:pPr algn="ctr" eaLnBrk="1" hangingPunct="1"/>
            <a:endParaRPr lang="en-GB" sz="1477" dirty="0"/>
          </a:p>
        </p:txBody>
      </p:sp>
    </p:spTree>
    <p:extLst>
      <p:ext uri="{BB962C8B-B14F-4D97-AF65-F5344CB8AC3E}">
        <p14:creationId xmlns:p14="http://schemas.microsoft.com/office/powerpoint/2010/main" val="1460232641"/>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98567" y="0"/>
            <a:ext cx="9404723" cy="1400530"/>
          </a:xfrm>
        </p:spPr>
        <p:txBody>
          <a:bodyPr/>
          <a:lstStyle/>
          <a:p>
            <a:r>
              <a:rPr lang="en-GB" sz="3600" dirty="0"/>
              <a:t>Noise the Causes of Variation</a:t>
            </a:r>
          </a:p>
        </p:txBody>
      </p:sp>
      <p:sp>
        <p:nvSpPr>
          <p:cNvPr id="113667" name="Rectangle 3"/>
          <p:cNvSpPr>
            <a:spLocks noGrp="1" noChangeArrowheads="1"/>
          </p:cNvSpPr>
          <p:nvPr>
            <p:ph idx="1"/>
          </p:nvPr>
        </p:nvSpPr>
        <p:spPr>
          <a:xfrm>
            <a:off x="1642635" y="1352436"/>
            <a:ext cx="8594473" cy="5172937"/>
          </a:xfrm>
        </p:spPr>
        <p:txBody>
          <a:bodyPr>
            <a:normAutofit/>
          </a:bodyPr>
          <a:lstStyle/>
          <a:p>
            <a:pPr marL="0" indent="0">
              <a:buNone/>
            </a:pPr>
            <a:r>
              <a:rPr lang="en-US" dirty="0"/>
              <a:t>Although there are many causes of variation they can be put into three groups:</a:t>
            </a:r>
          </a:p>
          <a:p>
            <a:r>
              <a:rPr lang="en-US" dirty="0"/>
              <a:t>External: </a:t>
            </a:r>
            <a:r>
              <a:rPr lang="en-GB" dirty="0"/>
              <a:t>The environment and the load under which a system must function are the two main external sources of variation</a:t>
            </a:r>
            <a:endParaRPr lang="en-US" dirty="0"/>
          </a:p>
          <a:p>
            <a:pPr lvl="2"/>
            <a:r>
              <a:rPr lang="en-US" dirty="0"/>
              <a:t>Temperature, humidity, vibration</a:t>
            </a:r>
          </a:p>
          <a:p>
            <a:pPr lvl="2"/>
            <a:r>
              <a:rPr lang="en-US" dirty="0"/>
              <a:t>Operator usage</a:t>
            </a:r>
          </a:p>
          <a:p>
            <a:r>
              <a:rPr lang="en-US" dirty="0"/>
              <a:t>Unit-to-Unit Variation: </a:t>
            </a:r>
            <a:r>
              <a:rPr lang="en-GB" dirty="0"/>
              <a:t>The variation in a manufacturing process leads to variation in the system from unit-to-unit</a:t>
            </a:r>
            <a:endParaRPr lang="en-US" dirty="0"/>
          </a:p>
          <a:p>
            <a:pPr lvl="2"/>
            <a:r>
              <a:rPr lang="en-US" dirty="0"/>
              <a:t>Manufacturing Variation</a:t>
            </a:r>
          </a:p>
          <a:p>
            <a:pPr lvl="3"/>
            <a:r>
              <a:rPr lang="en-US" dirty="0"/>
              <a:t>Differences in torque on a fastener</a:t>
            </a:r>
          </a:p>
          <a:p>
            <a:pPr lvl="3"/>
            <a:r>
              <a:rPr lang="en-US" dirty="0"/>
              <a:t>Differences in diameter from machining</a:t>
            </a:r>
          </a:p>
          <a:p>
            <a:pPr lvl="3"/>
            <a:r>
              <a:rPr lang="en-US" dirty="0"/>
              <a:t>Raw material variation</a:t>
            </a:r>
          </a:p>
          <a:p>
            <a:pPr lvl="2"/>
            <a:r>
              <a:rPr lang="en-US" dirty="0"/>
              <a:t>Measurement System Variation</a:t>
            </a:r>
          </a:p>
          <a:p>
            <a:pPr lvl="3"/>
            <a:r>
              <a:rPr lang="en-US" dirty="0"/>
              <a:t>Calibration</a:t>
            </a:r>
          </a:p>
          <a:p>
            <a:pPr lvl="3"/>
            <a:r>
              <a:rPr lang="en-US" dirty="0"/>
              <a:t>Gauge Repeatability &amp; Reproducibility</a:t>
            </a:r>
          </a:p>
          <a:p>
            <a:r>
              <a:rPr lang="en-US" dirty="0"/>
              <a:t>Deterioration: </a:t>
            </a:r>
            <a:r>
              <a:rPr lang="en-GB" dirty="0"/>
              <a:t>As time passes the system characteristics can change leading to a deterioration in performance</a:t>
            </a:r>
          </a:p>
        </p:txBody>
      </p:sp>
      <p:sp>
        <p:nvSpPr>
          <p:cNvPr id="4" name="Rectangle 3"/>
          <p:cNvSpPr/>
          <p:nvPr/>
        </p:nvSpPr>
        <p:spPr>
          <a:xfrm>
            <a:off x="7563305" y="4060517"/>
            <a:ext cx="2564295" cy="1107621"/>
          </a:xfrm>
          <a:prstGeom prst="rect">
            <a:avLst/>
          </a:prstGeom>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r>
              <a:rPr lang="en-GB" sz="1477" dirty="0"/>
              <a:t>Noise can also be categorised in terms of how it affects the output. It can either be direct or indirect</a:t>
            </a:r>
          </a:p>
        </p:txBody>
      </p:sp>
    </p:spTree>
    <p:extLst>
      <p:ext uri="{BB962C8B-B14F-4D97-AF65-F5344CB8AC3E}">
        <p14:creationId xmlns:p14="http://schemas.microsoft.com/office/powerpoint/2010/main" val="76523649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2E2B76BA-CA01-F141-8E77-C6533F36FA08}"/>
              </a:ext>
            </a:extLst>
          </p:cNvPr>
          <p:cNvSpPr>
            <a:spLocks noGrp="1" noChangeArrowheads="1"/>
          </p:cNvSpPr>
          <p:nvPr>
            <p:ph type="title"/>
          </p:nvPr>
        </p:nvSpPr>
        <p:spPr>
          <a:xfrm>
            <a:off x="60238" y="17422"/>
            <a:ext cx="9404723" cy="1400530"/>
          </a:xfrm>
        </p:spPr>
        <p:txBody>
          <a:bodyPr/>
          <a:lstStyle/>
          <a:p>
            <a:pPr eaLnBrk="1" hangingPunct="1"/>
            <a:r>
              <a:rPr lang="en-GB" altLang="en-US" sz="3600" dirty="0">
                <a:ea typeface="ＭＳ Ｐゴシック" panose="020B0600070205080204" pitchFamily="34" charset="-128"/>
              </a:rPr>
              <a:t>Indirect and Direct Noise Factors</a:t>
            </a:r>
          </a:p>
        </p:txBody>
      </p:sp>
      <p:sp>
        <p:nvSpPr>
          <p:cNvPr id="36866" name="Rectangle 3">
            <a:extLst>
              <a:ext uri="{FF2B5EF4-FFF2-40B4-BE49-F238E27FC236}">
                <a16:creationId xmlns:a16="http://schemas.microsoft.com/office/drawing/2014/main" id="{72E212FF-706F-CA4C-8500-27BBBB250AA9}"/>
              </a:ext>
            </a:extLst>
          </p:cNvPr>
          <p:cNvSpPr>
            <a:spLocks noGrp="1" noChangeArrowheads="1"/>
          </p:cNvSpPr>
          <p:nvPr>
            <p:ph idx="1"/>
          </p:nvPr>
        </p:nvSpPr>
        <p:spPr>
          <a:xfrm>
            <a:off x="1903286" y="1268414"/>
            <a:ext cx="8229600" cy="3293209"/>
          </a:xfrm>
        </p:spPr>
        <p:txBody>
          <a:bodyPr>
            <a:normAutofit/>
          </a:bodyPr>
          <a:lstStyle/>
          <a:p>
            <a:pPr eaLnBrk="1" hangingPunct="1">
              <a:lnSpc>
                <a:spcPct val="100000"/>
              </a:lnSpc>
              <a:spcBef>
                <a:spcPts val="0"/>
              </a:spcBef>
            </a:pPr>
            <a:r>
              <a:rPr lang="en-GB" altLang="en-US" sz="2000" dirty="0">
                <a:ea typeface="ＭＳ Ｐゴシック" panose="020B0600070205080204" pitchFamily="34" charset="-128"/>
              </a:rPr>
              <a:t>Some noise factors are simply variation in the design parameters.  They are indirect factors noise factors</a:t>
            </a:r>
          </a:p>
          <a:p>
            <a:pPr eaLnBrk="1" hangingPunct="1"/>
            <a:r>
              <a:rPr lang="en-GB" altLang="en-US" sz="2000" dirty="0">
                <a:ea typeface="ＭＳ Ｐゴシック" panose="020B0600070205080204" pitchFamily="34" charset="-128"/>
              </a:rPr>
              <a:t>Other noise factors do not influence the design parameters directly, but influence the output in their own right – they are called direct noise factors</a:t>
            </a:r>
          </a:p>
          <a:p>
            <a:pPr eaLnBrk="1" hangingPunct="1"/>
            <a:r>
              <a:rPr lang="en-GB" altLang="en-US" sz="2000" dirty="0">
                <a:ea typeface="ＭＳ Ｐゴシック" panose="020B0600070205080204" pitchFamily="34" charset="-128"/>
              </a:rPr>
              <a:t>Since indirect noise factors are simply variation in design parameters it is relatively easy to assess their impact via simulation or hardware experimentation</a:t>
            </a:r>
          </a:p>
          <a:p>
            <a:pPr eaLnBrk="1" hangingPunct="1"/>
            <a:r>
              <a:rPr lang="en-GB" altLang="en-US" sz="2000" dirty="0">
                <a:ea typeface="ＭＳ Ｐゴシック" panose="020B0600070205080204" pitchFamily="34" charset="-128"/>
              </a:rPr>
              <a:t>It is also important to assess the impact of variation* in direct noise factors on performance.</a:t>
            </a:r>
          </a:p>
        </p:txBody>
      </p:sp>
      <p:sp>
        <p:nvSpPr>
          <p:cNvPr id="92164" name="Text Box 4">
            <a:extLst>
              <a:ext uri="{FF2B5EF4-FFF2-40B4-BE49-F238E27FC236}">
                <a16:creationId xmlns:a16="http://schemas.microsoft.com/office/drawing/2014/main" id="{97ED4286-EA3B-BF40-B595-A8C02EE5BFA6}"/>
              </a:ext>
            </a:extLst>
          </p:cNvPr>
          <p:cNvSpPr txBox="1">
            <a:spLocks noChangeArrowheads="1"/>
          </p:cNvSpPr>
          <p:nvPr/>
        </p:nvSpPr>
        <p:spPr bwMode="auto">
          <a:xfrm>
            <a:off x="1903287" y="4816338"/>
            <a:ext cx="8499475" cy="13239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1" hangingPunct="1">
              <a:spcBef>
                <a:spcPct val="50000"/>
              </a:spcBef>
              <a:defRPr/>
            </a:pPr>
            <a:r>
              <a:rPr lang="en-GB" sz="2000" dirty="0">
                <a:latin typeface="+mn-lt"/>
                <a:ea typeface="+mn-ea"/>
              </a:rPr>
              <a:t>*  In defining a nominal design, account should (must) be taken of the expected level of direct noise factors. For example the mean vehicle loading for a braking system design and the variation around that expected value.</a:t>
            </a:r>
            <a:endParaRPr lang="en-US" sz="2000" dirty="0">
              <a:latin typeface="+mn-lt"/>
              <a:ea typeface="+mn-ea"/>
            </a:endParaRPr>
          </a:p>
        </p:txBody>
      </p:sp>
    </p:spTree>
    <p:extLst>
      <p:ext uri="{BB962C8B-B14F-4D97-AF65-F5344CB8AC3E}">
        <p14:creationId xmlns:p14="http://schemas.microsoft.com/office/powerpoint/2010/main" val="3550829419"/>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6" name="TextBox 19"/>
          <p:cNvSpPr txBox="1">
            <a:spLocks noChangeArrowheads="1"/>
          </p:cNvSpPr>
          <p:nvPr/>
        </p:nvSpPr>
        <p:spPr bwMode="auto">
          <a:xfrm>
            <a:off x="4337446" y="4923976"/>
            <a:ext cx="248484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 the control factors to deviate from their design set point, resulting in ...</a:t>
            </a:r>
          </a:p>
        </p:txBody>
      </p:sp>
      <p:sp>
        <p:nvSpPr>
          <p:cNvPr id="45058" name="Rectangle 2"/>
          <p:cNvSpPr>
            <a:spLocks noGrp="1" noChangeArrowheads="1"/>
          </p:cNvSpPr>
          <p:nvPr>
            <p:ph type="title"/>
          </p:nvPr>
        </p:nvSpPr>
        <p:spPr>
          <a:xfrm>
            <a:off x="54762" y="41919"/>
            <a:ext cx="9404723" cy="1400530"/>
          </a:xfrm>
        </p:spPr>
        <p:txBody>
          <a:bodyPr/>
          <a:lstStyle/>
          <a:p>
            <a:r>
              <a:rPr lang="en-GB" sz="3600" dirty="0"/>
              <a:t>Indirect Noise Factors</a:t>
            </a:r>
          </a:p>
        </p:txBody>
      </p:sp>
      <p:sp>
        <p:nvSpPr>
          <p:cNvPr id="25605" name="TextBox 18"/>
          <p:cNvSpPr txBox="1">
            <a:spLocks noChangeArrowheads="1"/>
          </p:cNvSpPr>
          <p:nvPr/>
        </p:nvSpPr>
        <p:spPr bwMode="auto">
          <a:xfrm>
            <a:off x="1463945" y="1338105"/>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cause ...</a:t>
            </a:r>
          </a:p>
        </p:txBody>
      </p:sp>
      <p:sp>
        <p:nvSpPr>
          <p:cNvPr id="35" name="Curved Right Arrow 34"/>
          <p:cNvSpPr/>
          <p:nvPr/>
        </p:nvSpPr>
        <p:spPr>
          <a:xfrm>
            <a:off x="3003818" y="1863975"/>
            <a:ext cx="2120975" cy="2875085"/>
          </a:xfrm>
          <a:prstGeom prst="curvedRightArrow">
            <a:avLst>
              <a:gd name="adj1" fmla="val 9447"/>
              <a:gd name="adj2" fmla="val 20702"/>
              <a:gd name="adj3" fmla="val 20408"/>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37" name="Curved Right Arrow 36"/>
          <p:cNvSpPr/>
          <p:nvPr/>
        </p:nvSpPr>
        <p:spPr>
          <a:xfrm rot="12905091">
            <a:off x="6722343" y="3055954"/>
            <a:ext cx="1019908" cy="1934308"/>
          </a:xfrm>
          <a:prstGeom prst="curvedRightArrow">
            <a:avLst>
              <a:gd name="adj1" fmla="val 19640"/>
              <a:gd name="adj2" fmla="val 45606"/>
              <a:gd name="adj3" fmla="val 32920"/>
            </a:avLst>
          </a:prstGeom>
        </p:spPr>
        <p:style>
          <a:lnRef idx="2">
            <a:schemeClr val="accent1">
              <a:shade val="50000"/>
            </a:schemeClr>
          </a:lnRef>
          <a:fillRef idx="1">
            <a:schemeClr val="accent1"/>
          </a:fillRef>
          <a:effectRef idx="0">
            <a:schemeClr val="accent1"/>
          </a:effectRef>
          <a:fontRef idx="minor">
            <a:schemeClr val="lt1"/>
          </a:fontRef>
        </p:style>
        <p:txBody>
          <a:bodyPr lIns="84396" tIns="42198" rIns="84396" bIns="42198" anchor="ctr"/>
          <a:lstStyle/>
          <a:p>
            <a:pPr algn="ctr">
              <a:defRPr/>
            </a:pPr>
            <a:endParaRPr lang="en-GB" sz="1477" dirty="0">
              <a:solidFill>
                <a:schemeClr val="tx1"/>
              </a:solidFill>
            </a:endParaRPr>
          </a:p>
        </p:txBody>
      </p:sp>
      <p:sp>
        <p:nvSpPr>
          <p:cNvPr id="25608" name="TextBox 20"/>
          <p:cNvSpPr txBox="1">
            <a:spLocks noChangeArrowheads="1"/>
          </p:cNvSpPr>
          <p:nvPr/>
        </p:nvSpPr>
        <p:spPr bwMode="auto">
          <a:xfrm>
            <a:off x="7946044" y="2910150"/>
            <a:ext cx="3169118"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dirty="0">
                <a:solidFill>
                  <a:schemeClr val="bg1"/>
                </a:solidFill>
              </a:rPr>
              <a:t>... Undesirable variation in system performance</a:t>
            </a:r>
          </a:p>
        </p:txBody>
      </p:sp>
      <p:sp>
        <p:nvSpPr>
          <p:cNvPr id="45065" name="Rectangle 175"/>
          <p:cNvSpPr>
            <a:spLocks noChangeArrowheads="1"/>
          </p:cNvSpPr>
          <p:nvPr/>
        </p:nvSpPr>
        <p:spPr bwMode="auto">
          <a:xfrm>
            <a:off x="5364537" y="196801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571758" y="286835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679607" y="3159374"/>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6008890" y="3168167"/>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827744" y="228756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819628" y="4019652"/>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5081" name="TextBox 157"/>
          <p:cNvSpPr txBox="1">
            <a:spLocks noChangeArrowheads="1"/>
          </p:cNvSpPr>
          <p:nvPr/>
        </p:nvSpPr>
        <p:spPr bwMode="auto">
          <a:xfrm>
            <a:off x="6449277" y="2699240"/>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5082" name="TextBox 158"/>
          <p:cNvSpPr txBox="1">
            <a:spLocks noChangeArrowheads="1"/>
          </p:cNvSpPr>
          <p:nvPr/>
        </p:nvSpPr>
        <p:spPr bwMode="auto">
          <a:xfrm>
            <a:off x="3563098" y="2664070"/>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5083" name="TextBox 159"/>
          <p:cNvSpPr txBox="1">
            <a:spLocks noChangeArrowheads="1"/>
          </p:cNvSpPr>
          <p:nvPr/>
        </p:nvSpPr>
        <p:spPr bwMode="auto">
          <a:xfrm>
            <a:off x="5340903" y="3877408"/>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865569" y="4577883"/>
            <a:ext cx="3731432"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effect of Indirect Noise Factors can be determined by varying the design parameters. Their inclusion is implicit</a:t>
            </a:r>
          </a:p>
        </p:txBody>
      </p:sp>
    </p:spTree>
    <p:extLst>
      <p:ext uri="{BB962C8B-B14F-4D97-AF65-F5344CB8AC3E}">
        <p14:creationId xmlns:p14="http://schemas.microsoft.com/office/powerpoint/2010/main" val="492935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animBg="1"/>
      <p:bldP spid="25605" grpId="0" animBg="1"/>
      <p:bldP spid="35" grpId="0" animBg="1"/>
      <p:bldP spid="37" grpId="0" animBg="1"/>
      <p:bldP spid="25608" grpId="0" animBg="1"/>
      <p:bldP spid="162"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0" y="0"/>
            <a:ext cx="6489700" cy="389830"/>
          </a:xfrm>
        </p:spPr>
        <p:txBody>
          <a:bodyPr/>
          <a:lstStyle/>
          <a:p>
            <a:r>
              <a:rPr lang="en-GB" sz="3600" dirty="0"/>
              <a:t>Direct Noise Factors</a:t>
            </a:r>
          </a:p>
        </p:txBody>
      </p:sp>
      <p:sp>
        <p:nvSpPr>
          <p:cNvPr id="25605" name="TextBox 18"/>
          <p:cNvSpPr txBox="1">
            <a:spLocks noChangeArrowheads="1"/>
          </p:cNvSpPr>
          <p:nvPr/>
        </p:nvSpPr>
        <p:spPr bwMode="auto">
          <a:xfrm>
            <a:off x="3044394" y="1301267"/>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directly cause ...</a:t>
            </a:r>
          </a:p>
        </p:txBody>
      </p:sp>
      <p:sp>
        <p:nvSpPr>
          <p:cNvPr id="37" name="Curved Right Arrow 36"/>
          <p:cNvSpPr/>
          <p:nvPr/>
        </p:nvSpPr>
        <p:spPr>
          <a:xfrm rot="7585725" flipV="1">
            <a:off x="6021225" y="1348914"/>
            <a:ext cx="1103435" cy="1662422"/>
          </a:xfrm>
          <a:prstGeom prst="curvedRightArrow">
            <a:avLst>
              <a:gd name="adj1" fmla="val 19640"/>
              <a:gd name="adj2" fmla="val 45606"/>
              <a:gd name="adj3" fmla="val 32920"/>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46087" name="Rectangle 175"/>
          <p:cNvSpPr>
            <a:spLocks noChangeArrowheads="1"/>
          </p:cNvSpPr>
          <p:nvPr/>
        </p:nvSpPr>
        <p:spPr bwMode="auto">
          <a:xfrm>
            <a:off x="4901928" y="234608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109145" y="3246419"/>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216995" y="353744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5546282" y="354623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365134" y="266563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357018" y="4397721"/>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103" name="TextBox 157"/>
          <p:cNvSpPr txBox="1">
            <a:spLocks noChangeArrowheads="1"/>
          </p:cNvSpPr>
          <p:nvPr/>
        </p:nvSpPr>
        <p:spPr bwMode="auto">
          <a:xfrm>
            <a:off x="5986667" y="3077309"/>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6104" name="TextBox 158"/>
          <p:cNvSpPr txBox="1">
            <a:spLocks noChangeArrowheads="1"/>
          </p:cNvSpPr>
          <p:nvPr/>
        </p:nvSpPr>
        <p:spPr bwMode="auto">
          <a:xfrm>
            <a:off x="3100490" y="3042139"/>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6105" name="TextBox 159"/>
          <p:cNvSpPr txBox="1">
            <a:spLocks noChangeArrowheads="1"/>
          </p:cNvSpPr>
          <p:nvPr/>
        </p:nvSpPr>
        <p:spPr bwMode="auto">
          <a:xfrm>
            <a:off x="4878292" y="4255477"/>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267587" y="4672399"/>
            <a:ext cx="3668749"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affect of Direct Noise Factors can only be determined by including them explicitly in the analysis </a:t>
            </a:r>
          </a:p>
        </p:txBody>
      </p:sp>
      <p:sp>
        <p:nvSpPr>
          <p:cNvPr id="16" name="TextBox 20">
            <a:extLst>
              <a:ext uri="{FF2B5EF4-FFF2-40B4-BE49-F238E27FC236}">
                <a16:creationId xmlns:a16="http://schemas.microsoft.com/office/drawing/2014/main" id="{FC207704-67A3-7D46-988E-6AA0193DCEF8}"/>
              </a:ext>
            </a:extLst>
          </p:cNvPr>
          <p:cNvSpPr txBox="1">
            <a:spLocks noChangeArrowheads="1"/>
          </p:cNvSpPr>
          <p:nvPr/>
        </p:nvSpPr>
        <p:spPr bwMode="auto">
          <a:xfrm>
            <a:off x="7268480" y="3077308"/>
            <a:ext cx="3342940"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2000" dirty="0">
                <a:solidFill>
                  <a:schemeClr val="bg1"/>
                </a:solidFill>
              </a:rPr>
              <a:t>... Undesirable variation in system performance</a:t>
            </a:r>
          </a:p>
        </p:txBody>
      </p:sp>
    </p:spTree>
    <p:extLst>
      <p:ext uri="{BB962C8B-B14F-4D97-AF65-F5344CB8AC3E}">
        <p14:creationId xmlns:p14="http://schemas.microsoft.com/office/powerpoint/2010/main" val="1954077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37" grpId="0" animBg="1"/>
      <p:bldP spid="162" grpId="0" animBg="1"/>
      <p:bldP spid="16"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ight Arrow 10">
            <a:extLst>
              <a:ext uri="{FF2B5EF4-FFF2-40B4-BE49-F238E27FC236}">
                <a16:creationId xmlns:a16="http://schemas.microsoft.com/office/drawing/2014/main" id="{36E543D9-E419-6740-ACC0-8DC52E28936C}"/>
              </a:ext>
            </a:extLst>
          </p:cNvPr>
          <p:cNvSpPr/>
          <p:nvPr/>
        </p:nvSpPr>
        <p:spPr>
          <a:xfrm rot="2542151">
            <a:off x="3403389" y="248947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 name="Title 1">
            <a:extLst>
              <a:ext uri="{FF2B5EF4-FFF2-40B4-BE49-F238E27FC236}">
                <a16:creationId xmlns:a16="http://schemas.microsoft.com/office/drawing/2014/main" id="{1DB8D214-82F5-BB4C-9A42-B3D3936E51F9}"/>
              </a:ext>
            </a:extLst>
          </p:cNvPr>
          <p:cNvSpPr>
            <a:spLocks noGrp="1"/>
          </p:cNvSpPr>
          <p:nvPr>
            <p:ph type="title"/>
          </p:nvPr>
        </p:nvSpPr>
        <p:spPr>
          <a:xfrm>
            <a:off x="36399" y="56615"/>
            <a:ext cx="6489700" cy="416831"/>
          </a:xfrm>
        </p:spPr>
        <p:txBody>
          <a:bodyPr/>
          <a:lstStyle/>
          <a:p>
            <a:r>
              <a:rPr lang="en-US" sz="3600" dirty="0"/>
              <a:t>Cascading P-Diagrams</a:t>
            </a:r>
          </a:p>
        </p:txBody>
      </p:sp>
      <p:sp>
        <p:nvSpPr>
          <p:cNvPr id="4" name="Rectangle 142">
            <a:extLst>
              <a:ext uri="{FF2B5EF4-FFF2-40B4-BE49-F238E27FC236}">
                <a16:creationId xmlns:a16="http://schemas.microsoft.com/office/drawing/2014/main" id="{DA15C608-5C97-4C41-9D1C-12885E6134B7}"/>
              </a:ext>
            </a:extLst>
          </p:cNvPr>
          <p:cNvSpPr>
            <a:spLocks noChangeArrowheads="1"/>
          </p:cNvSpPr>
          <p:nvPr/>
        </p:nvSpPr>
        <p:spPr bwMode="auto">
          <a:xfrm>
            <a:off x="2079080" y="1907383"/>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5" name="Right Arrow 4">
            <a:extLst>
              <a:ext uri="{FF2B5EF4-FFF2-40B4-BE49-F238E27FC236}">
                <a16:creationId xmlns:a16="http://schemas.microsoft.com/office/drawing/2014/main" id="{F0F3D85E-CFED-424D-A1FE-AA35F0B04E09}"/>
              </a:ext>
            </a:extLst>
          </p:cNvPr>
          <p:cNvSpPr/>
          <p:nvPr/>
        </p:nvSpPr>
        <p:spPr>
          <a:xfrm>
            <a:off x="1371600" y="2198405"/>
            <a:ext cx="698348" cy="201832"/>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6" name="Right Arrow 5">
            <a:extLst>
              <a:ext uri="{FF2B5EF4-FFF2-40B4-BE49-F238E27FC236}">
                <a16:creationId xmlns:a16="http://schemas.microsoft.com/office/drawing/2014/main" id="{1650693D-4B31-8045-ABCB-E6BFC4DEC5B2}"/>
              </a:ext>
            </a:extLst>
          </p:cNvPr>
          <p:cNvSpPr/>
          <p:nvPr/>
        </p:nvSpPr>
        <p:spPr>
          <a:xfrm>
            <a:off x="3537793" y="218191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7" name="Right Arrow 6">
            <a:extLst>
              <a:ext uri="{FF2B5EF4-FFF2-40B4-BE49-F238E27FC236}">
                <a16:creationId xmlns:a16="http://schemas.microsoft.com/office/drawing/2014/main" id="{FCBB2F42-2A1F-F647-8955-6CAE8ECF8D97}"/>
              </a:ext>
            </a:extLst>
          </p:cNvPr>
          <p:cNvSpPr/>
          <p:nvPr/>
        </p:nvSpPr>
        <p:spPr>
          <a:xfrm rot="5400000">
            <a:off x="2488195" y="1487843"/>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8" name="Right Arrow 7">
            <a:extLst>
              <a:ext uri="{FF2B5EF4-FFF2-40B4-BE49-F238E27FC236}">
                <a16:creationId xmlns:a16="http://schemas.microsoft.com/office/drawing/2014/main" id="{99DFB578-4888-8A40-A647-552C99EC9962}"/>
              </a:ext>
            </a:extLst>
          </p:cNvPr>
          <p:cNvSpPr/>
          <p:nvPr/>
        </p:nvSpPr>
        <p:spPr>
          <a:xfrm rot="16200000" flipV="1">
            <a:off x="2523510" y="2862126"/>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3" name="TextBox 12">
            <a:extLst>
              <a:ext uri="{FF2B5EF4-FFF2-40B4-BE49-F238E27FC236}">
                <a16:creationId xmlns:a16="http://schemas.microsoft.com/office/drawing/2014/main" id="{D88D3AFE-BCD0-D64C-990B-1D8E2855CCFE}"/>
              </a:ext>
            </a:extLst>
          </p:cNvPr>
          <p:cNvSpPr txBox="1"/>
          <p:nvPr/>
        </p:nvSpPr>
        <p:spPr>
          <a:xfrm>
            <a:off x="3532286" y="2921294"/>
            <a:ext cx="1002647" cy="830997"/>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Brake Dust</a:t>
            </a:r>
          </a:p>
          <a:p>
            <a:r>
              <a:rPr lang="en-US" sz="1200" dirty="0">
                <a:latin typeface="Arial"/>
                <a:cs typeface="Arial"/>
              </a:rPr>
              <a:t>Heat</a:t>
            </a:r>
          </a:p>
          <a:p>
            <a:r>
              <a:rPr lang="en-US" sz="1200" dirty="0">
                <a:latin typeface="Arial"/>
                <a:cs typeface="Arial"/>
              </a:rPr>
              <a:t>Vibration</a:t>
            </a:r>
          </a:p>
        </p:txBody>
      </p:sp>
      <p:sp>
        <p:nvSpPr>
          <p:cNvPr id="14" name="Right Arrow 13">
            <a:extLst>
              <a:ext uri="{FF2B5EF4-FFF2-40B4-BE49-F238E27FC236}">
                <a16:creationId xmlns:a16="http://schemas.microsoft.com/office/drawing/2014/main" id="{02C4D524-E3FE-E042-8F90-50849708A6E1}"/>
              </a:ext>
            </a:extLst>
          </p:cNvPr>
          <p:cNvSpPr/>
          <p:nvPr/>
        </p:nvSpPr>
        <p:spPr>
          <a:xfrm rot="2542151">
            <a:off x="5971762" y="509461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 name="Rectangle 142">
            <a:extLst>
              <a:ext uri="{FF2B5EF4-FFF2-40B4-BE49-F238E27FC236}">
                <a16:creationId xmlns:a16="http://schemas.microsoft.com/office/drawing/2014/main" id="{D2ABA858-36FC-3441-A54D-A13DB6FA0B4C}"/>
              </a:ext>
            </a:extLst>
          </p:cNvPr>
          <p:cNvSpPr>
            <a:spLocks noChangeArrowheads="1"/>
          </p:cNvSpPr>
          <p:nvPr/>
        </p:nvSpPr>
        <p:spPr bwMode="auto">
          <a:xfrm>
            <a:off x="4647453" y="4512528"/>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Caliper Piston System</a:t>
            </a:r>
          </a:p>
        </p:txBody>
      </p:sp>
      <p:sp>
        <p:nvSpPr>
          <p:cNvPr id="16" name="Right Arrow 15">
            <a:extLst>
              <a:ext uri="{FF2B5EF4-FFF2-40B4-BE49-F238E27FC236}">
                <a16:creationId xmlns:a16="http://schemas.microsoft.com/office/drawing/2014/main" id="{3A842D2B-C6BF-2249-BB4E-14F5E3947EE6}"/>
              </a:ext>
            </a:extLst>
          </p:cNvPr>
          <p:cNvSpPr/>
          <p:nvPr/>
        </p:nvSpPr>
        <p:spPr>
          <a:xfrm>
            <a:off x="3755303" y="480355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7" name="Right Arrow 16">
            <a:extLst>
              <a:ext uri="{FF2B5EF4-FFF2-40B4-BE49-F238E27FC236}">
                <a16:creationId xmlns:a16="http://schemas.microsoft.com/office/drawing/2014/main" id="{0491034C-5DB0-9C46-A157-51C76C2A0F28}"/>
              </a:ext>
            </a:extLst>
          </p:cNvPr>
          <p:cNvSpPr/>
          <p:nvPr/>
        </p:nvSpPr>
        <p:spPr>
          <a:xfrm>
            <a:off x="6084590" y="481234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8" name="Right Arrow 17">
            <a:extLst>
              <a:ext uri="{FF2B5EF4-FFF2-40B4-BE49-F238E27FC236}">
                <a16:creationId xmlns:a16="http://schemas.microsoft.com/office/drawing/2014/main" id="{2C3F6DE3-5EBD-6143-B4F8-6E3F43399D5F}"/>
              </a:ext>
            </a:extLst>
          </p:cNvPr>
          <p:cNvSpPr/>
          <p:nvPr/>
        </p:nvSpPr>
        <p:spPr>
          <a:xfrm rot="5400000">
            <a:off x="5056568" y="4092988"/>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9" name="Right Arrow 18">
            <a:extLst>
              <a:ext uri="{FF2B5EF4-FFF2-40B4-BE49-F238E27FC236}">
                <a16:creationId xmlns:a16="http://schemas.microsoft.com/office/drawing/2014/main" id="{71BC0185-08D8-2E4E-B51A-A66E561E0FDA}"/>
              </a:ext>
            </a:extLst>
          </p:cNvPr>
          <p:cNvSpPr/>
          <p:nvPr/>
        </p:nvSpPr>
        <p:spPr>
          <a:xfrm rot="16200000" flipV="1">
            <a:off x="5091883" y="5467271"/>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0" name="TextBox 19">
            <a:extLst>
              <a:ext uri="{FF2B5EF4-FFF2-40B4-BE49-F238E27FC236}">
                <a16:creationId xmlns:a16="http://schemas.microsoft.com/office/drawing/2014/main" id="{13EBCA57-1A5F-7B4D-8F64-373CCFB8AF08}"/>
              </a:ext>
            </a:extLst>
          </p:cNvPr>
          <p:cNvSpPr txBox="1"/>
          <p:nvPr/>
        </p:nvSpPr>
        <p:spPr>
          <a:xfrm>
            <a:off x="6248162" y="5556404"/>
            <a:ext cx="1726755" cy="461665"/>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Leakage of brake fluid</a:t>
            </a:r>
          </a:p>
        </p:txBody>
      </p:sp>
      <p:sp>
        <p:nvSpPr>
          <p:cNvPr id="35" name="Bent Arrow 34">
            <a:extLst>
              <a:ext uri="{FF2B5EF4-FFF2-40B4-BE49-F238E27FC236}">
                <a16:creationId xmlns:a16="http://schemas.microsoft.com/office/drawing/2014/main" id="{0C109429-BBFC-054A-A5C7-33C1CF783252}"/>
              </a:ext>
            </a:extLst>
          </p:cNvPr>
          <p:cNvSpPr/>
          <p:nvPr/>
        </p:nvSpPr>
        <p:spPr bwMode="auto">
          <a:xfrm rot="5400000">
            <a:off x="4686193" y="2872159"/>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7" name="Rounded Rectangular Callout 36">
            <a:extLst>
              <a:ext uri="{FF2B5EF4-FFF2-40B4-BE49-F238E27FC236}">
                <a16:creationId xmlns:a16="http://schemas.microsoft.com/office/drawing/2014/main" id="{76684DB1-8ACD-8F4A-8EAD-8FD97832B18D}"/>
              </a:ext>
            </a:extLst>
          </p:cNvPr>
          <p:cNvSpPr/>
          <p:nvPr/>
        </p:nvSpPr>
        <p:spPr bwMode="auto">
          <a:xfrm>
            <a:off x="4955655" y="1000141"/>
            <a:ext cx="2257869" cy="1145477"/>
          </a:xfrm>
          <a:prstGeom prst="wedgeRoundRectCallout">
            <a:avLst>
              <a:gd name="adj1" fmla="val -56467"/>
              <a:gd name="adj2" fmla="val 12405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feedback and become sources of noise to subsystem</a:t>
            </a:r>
          </a:p>
        </p:txBody>
      </p:sp>
      <p:sp>
        <p:nvSpPr>
          <p:cNvPr id="38" name="Bent Arrow 37">
            <a:extLst>
              <a:ext uri="{FF2B5EF4-FFF2-40B4-BE49-F238E27FC236}">
                <a16:creationId xmlns:a16="http://schemas.microsoft.com/office/drawing/2014/main" id="{E2587D31-3A32-B44F-8337-5084BD0FE5E9}"/>
              </a:ext>
            </a:extLst>
          </p:cNvPr>
          <p:cNvSpPr/>
          <p:nvPr/>
        </p:nvSpPr>
        <p:spPr bwMode="auto">
          <a:xfrm rot="5400000">
            <a:off x="8412631" y="2899893"/>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9" name="Right Arrow 38">
            <a:extLst>
              <a:ext uri="{FF2B5EF4-FFF2-40B4-BE49-F238E27FC236}">
                <a16:creationId xmlns:a16="http://schemas.microsoft.com/office/drawing/2014/main" id="{3FD82A7D-65CC-D943-98B8-F66E7C39804C}"/>
              </a:ext>
            </a:extLst>
          </p:cNvPr>
          <p:cNvSpPr/>
          <p:nvPr/>
        </p:nvSpPr>
        <p:spPr>
          <a:xfrm rot="2542151">
            <a:off x="9672154" y="5081228"/>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0" name="Rectangle 142">
            <a:extLst>
              <a:ext uri="{FF2B5EF4-FFF2-40B4-BE49-F238E27FC236}">
                <a16:creationId xmlns:a16="http://schemas.microsoft.com/office/drawing/2014/main" id="{AABAB6C9-89AA-9F4A-AD61-BA66CC18D2F6}"/>
              </a:ext>
            </a:extLst>
          </p:cNvPr>
          <p:cNvSpPr>
            <a:spLocks noChangeArrowheads="1"/>
          </p:cNvSpPr>
          <p:nvPr/>
        </p:nvSpPr>
        <p:spPr bwMode="auto">
          <a:xfrm>
            <a:off x="8347845" y="4499141"/>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Other System</a:t>
            </a:r>
          </a:p>
        </p:txBody>
      </p:sp>
      <p:sp>
        <p:nvSpPr>
          <p:cNvPr id="41" name="Right Arrow 40">
            <a:extLst>
              <a:ext uri="{FF2B5EF4-FFF2-40B4-BE49-F238E27FC236}">
                <a16:creationId xmlns:a16="http://schemas.microsoft.com/office/drawing/2014/main" id="{7B2BD1E0-D9B7-1643-A20F-775595251228}"/>
              </a:ext>
            </a:extLst>
          </p:cNvPr>
          <p:cNvSpPr/>
          <p:nvPr/>
        </p:nvSpPr>
        <p:spPr>
          <a:xfrm>
            <a:off x="7455695" y="479016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 name="Right Arrow 41">
            <a:extLst>
              <a:ext uri="{FF2B5EF4-FFF2-40B4-BE49-F238E27FC236}">
                <a16:creationId xmlns:a16="http://schemas.microsoft.com/office/drawing/2014/main" id="{D55CF0C6-529C-8345-B7AD-64D7EC426921}"/>
              </a:ext>
            </a:extLst>
          </p:cNvPr>
          <p:cNvSpPr/>
          <p:nvPr/>
        </p:nvSpPr>
        <p:spPr>
          <a:xfrm>
            <a:off x="9784982" y="479895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3" name="Right Arrow 42">
            <a:extLst>
              <a:ext uri="{FF2B5EF4-FFF2-40B4-BE49-F238E27FC236}">
                <a16:creationId xmlns:a16="http://schemas.microsoft.com/office/drawing/2014/main" id="{7B20A022-9587-9548-8D14-16541BEEDB46}"/>
              </a:ext>
            </a:extLst>
          </p:cNvPr>
          <p:cNvSpPr/>
          <p:nvPr/>
        </p:nvSpPr>
        <p:spPr>
          <a:xfrm rot="5400000">
            <a:off x="8756960" y="4079601"/>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4" name="Right Arrow 43">
            <a:extLst>
              <a:ext uri="{FF2B5EF4-FFF2-40B4-BE49-F238E27FC236}">
                <a16:creationId xmlns:a16="http://schemas.microsoft.com/office/drawing/2014/main" id="{6D2D2187-67B0-F640-92A1-FDA5338C5BB1}"/>
              </a:ext>
            </a:extLst>
          </p:cNvPr>
          <p:cNvSpPr/>
          <p:nvPr/>
        </p:nvSpPr>
        <p:spPr>
          <a:xfrm rot="16200000" flipV="1">
            <a:off x="8792275" y="5453884"/>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 name="Bent Arrow 45">
            <a:extLst>
              <a:ext uri="{FF2B5EF4-FFF2-40B4-BE49-F238E27FC236}">
                <a16:creationId xmlns:a16="http://schemas.microsoft.com/office/drawing/2014/main" id="{8E7E9739-AE4B-4143-BFFA-D8FD31AA52A2}"/>
              </a:ext>
            </a:extLst>
          </p:cNvPr>
          <p:cNvSpPr/>
          <p:nvPr/>
        </p:nvSpPr>
        <p:spPr bwMode="auto">
          <a:xfrm rot="5400000">
            <a:off x="8128040" y="5571783"/>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47" name="Rounded Rectangular Callout 46">
            <a:extLst>
              <a:ext uri="{FF2B5EF4-FFF2-40B4-BE49-F238E27FC236}">
                <a16:creationId xmlns:a16="http://schemas.microsoft.com/office/drawing/2014/main" id="{5F81976E-B967-A243-B716-D9B3ECFD7DE1}"/>
              </a:ext>
            </a:extLst>
          </p:cNvPr>
          <p:cNvSpPr/>
          <p:nvPr/>
        </p:nvSpPr>
        <p:spPr bwMode="auto">
          <a:xfrm>
            <a:off x="7327561" y="1008303"/>
            <a:ext cx="3278365" cy="1391934"/>
          </a:xfrm>
          <a:prstGeom prst="wedgeRoundRectCallout">
            <a:avLst>
              <a:gd name="adj1" fmla="val -11557"/>
              <a:gd name="adj2" fmla="val 8858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interact with other systems. Systems Engineering tools like Function Flow Diagrams, QFD and FMEA can help find them</a:t>
            </a:r>
          </a:p>
        </p:txBody>
      </p:sp>
      <p:sp>
        <p:nvSpPr>
          <p:cNvPr id="48" name="Rectangle 47">
            <a:extLst>
              <a:ext uri="{FF2B5EF4-FFF2-40B4-BE49-F238E27FC236}">
                <a16:creationId xmlns:a16="http://schemas.microsoft.com/office/drawing/2014/main" id="{809B2587-37A4-C642-BFE5-5D3A4D97ACA8}"/>
              </a:ext>
            </a:extLst>
          </p:cNvPr>
          <p:cNvSpPr/>
          <p:nvPr/>
        </p:nvSpPr>
        <p:spPr bwMode="auto">
          <a:xfrm>
            <a:off x="5643880" y="3014896"/>
            <a:ext cx="2280921" cy="218069"/>
          </a:xfrm>
          <a:prstGeom prst="rect">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3452821853"/>
      </p:ext>
    </p:extLst>
  </p:cSld>
  <p:clrMapOvr>
    <a:masterClrMapping/>
  </p:clrMapOvr>
  <p:transition>
    <p:wipe dir="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46F9C5-486B-4F1B-A913-85B54494FF4B}"/>
              </a:ext>
            </a:extLst>
          </p:cNvPr>
          <p:cNvSpPr/>
          <p:nvPr/>
        </p:nvSpPr>
        <p:spPr>
          <a:xfrm>
            <a:off x="246395" y="862080"/>
            <a:ext cx="8996163" cy="594446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1" name="Rectangle 2"/>
          <p:cNvSpPr>
            <a:spLocks noGrp="1" noChangeArrowheads="1"/>
          </p:cNvSpPr>
          <p:nvPr>
            <p:ph type="title"/>
          </p:nvPr>
        </p:nvSpPr>
        <p:spPr>
          <a:xfrm>
            <a:off x="61462" y="51454"/>
            <a:ext cx="12789417" cy="429570"/>
          </a:xfrm>
        </p:spPr>
        <p:txBody>
          <a:bodyPr/>
          <a:lstStyle/>
          <a:p>
            <a:pPr eaLnBrk="1" hangingPunct="1"/>
            <a:r>
              <a:rPr lang="en-GB" sz="3200" dirty="0">
                <a:latin typeface="Arial" charset="0"/>
              </a:rPr>
              <a:t>Example: Consistent Light: Robust to Variation?</a:t>
            </a:r>
            <a:endParaRPr lang="en-US" sz="3200" dirty="0">
              <a:latin typeface="Arial" charset="0"/>
            </a:endParaRPr>
          </a:p>
        </p:txBody>
      </p:sp>
      <p:graphicFrame>
        <p:nvGraphicFramePr>
          <p:cNvPr id="12290" name="Object 8"/>
          <p:cNvGraphicFramePr>
            <a:graphicFrameLocks noGrp="1" noChangeAspect="1"/>
          </p:cNvGraphicFramePr>
          <p:nvPr>
            <p:ph idx="4294967295"/>
          </p:nvPr>
        </p:nvGraphicFramePr>
        <p:xfrm>
          <a:off x="432559" y="862080"/>
          <a:ext cx="8497801" cy="5856296"/>
        </p:xfrm>
        <a:graphic>
          <a:graphicData uri="http://schemas.openxmlformats.org/presentationml/2006/ole">
            <mc:AlternateContent xmlns:mc="http://schemas.openxmlformats.org/markup-compatibility/2006">
              <mc:Choice xmlns:v="urn:schemas-microsoft-com:vml" Requires="v">
                <p:oleObj name="Worksheet" r:id="rId2" imgW="14126016" imgH="9730763" progId="Excel.Sheet.8">
                  <p:embed/>
                </p:oleObj>
              </mc:Choice>
              <mc:Fallback>
                <p:oleObj name="Worksheet" r:id="rId2" imgW="14126016" imgH="9730763" progId="Excel.Sheet.8">
                  <p:embed/>
                  <p:pic>
                    <p:nvPicPr>
                      <p:cNvPr id="12290" name="Object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559" y="862080"/>
                        <a:ext cx="8497801" cy="585629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4015448958"/>
      </p:ext>
    </p:extLst>
  </p:cSld>
  <p:clrMapOvr>
    <a:masterClrMapping/>
  </p:clrMapOvr>
  <p:transition>
    <p:wipe dir="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263242" y="306228"/>
            <a:ext cx="11010600" cy="664797"/>
          </a:xfrm>
        </p:spPr>
        <p:txBody>
          <a:bodyPr/>
          <a:lstStyle/>
          <a:p>
            <a:pPr defTabSz="761909" eaLnBrk="1" hangingPunct="1"/>
            <a:r>
              <a:rPr lang="en-GB" sz="3200" dirty="0">
                <a:latin typeface="Arial" charset="0"/>
              </a:rPr>
              <a:t>Exercise: P-Diagram</a:t>
            </a:r>
            <a:r>
              <a:rPr lang="en-GB" sz="3200" dirty="0">
                <a:latin typeface="Symbol" charset="0"/>
              </a:rPr>
              <a:t> </a:t>
            </a:r>
            <a:endParaRPr lang="en-GB" sz="3200" dirty="0">
              <a:latin typeface="Arial" charset="0"/>
            </a:endParaRPr>
          </a:p>
        </p:txBody>
      </p:sp>
      <p:sp>
        <p:nvSpPr>
          <p:cNvPr id="117763" name="Rectangle 3"/>
          <p:cNvSpPr>
            <a:spLocks noGrp="1" noChangeArrowheads="1"/>
          </p:cNvSpPr>
          <p:nvPr>
            <p:ph type="body" sz="quarter" idx="16"/>
          </p:nvPr>
        </p:nvSpPr>
        <p:spPr/>
        <p:txBody>
          <a:bodyPr/>
          <a:lstStyle/>
          <a:p>
            <a:pPr defTabSz="761909" eaLnBrk="1" hangingPunct="1">
              <a:buNone/>
            </a:pPr>
            <a:r>
              <a:rPr lang="en-GB" sz="2400" b="1" dirty="0">
                <a:latin typeface="Arial" charset="0"/>
              </a:rPr>
              <a:t>In Small teams</a:t>
            </a:r>
          </a:p>
          <a:p>
            <a:pPr defTabSz="761909" eaLnBrk="1" hangingPunct="1">
              <a:buNone/>
            </a:pPr>
            <a:endParaRPr lang="en-GB" b="1" dirty="0">
              <a:latin typeface="Arial" charset="0"/>
            </a:endParaRPr>
          </a:p>
          <a:p>
            <a:pPr defTabSz="761909" eaLnBrk="1" hangingPunct="1"/>
            <a:r>
              <a:rPr lang="en-GB" sz="2000" dirty="0">
                <a:latin typeface="Arial" charset="0"/>
              </a:rPr>
              <a:t>Consider your Munition</a:t>
            </a:r>
            <a:r>
              <a:rPr lang="en-GB" dirty="0">
                <a:latin typeface="Arial" charset="0"/>
              </a:rPr>
              <a:t> </a:t>
            </a:r>
            <a:r>
              <a:rPr lang="en-GB" sz="2000" dirty="0">
                <a:latin typeface="Arial" charset="0"/>
              </a:rPr>
              <a:t> Concept </a:t>
            </a:r>
          </a:p>
          <a:p>
            <a:pPr defTabSz="761909" eaLnBrk="1" hangingPunct="1"/>
            <a:r>
              <a:rPr lang="en-GB" sz="2000" dirty="0">
                <a:latin typeface="Arial" charset="0"/>
              </a:rPr>
              <a:t>Construct a P-Diagram for the output of Precision and Accuracy</a:t>
            </a:r>
          </a:p>
          <a:p>
            <a:pPr defTabSz="761909" eaLnBrk="1" hangingPunct="1"/>
            <a:endParaRPr lang="en-GB" sz="1600" dirty="0">
              <a:latin typeface="Arial" charset="0"/>
            </a:endParaRPr>
          </a:p>
          <a:p>
            <a:pPr defTabSz="761909" eaLnBrk="1" hangingPunct="1">
              <a:buNone/>
            </a:pPr>
            <a:r>
              <a:rPr lang="en-GB" sz="2400" b="1" dirty="0">
                <a:latin typeface="Arial" charset="0"/>
              </a:rPr>
              <a:t>Time: 30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4" name="Picture 33">
            <a:extLst>
              <a:ext uri="{FF2B5EF4-FFF2-40B4-BE49-F238E27FC236}">
                <a16:creationId xmlns:a16="http://schemas.microsoft.com/office/drawing/2014/main" id="{ED6A749C-0E5E-1747-A3B5-FD6E376552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
        <p:nvSpPr>
          <p:cNvPr id="2" name="Rectangle: Rounded Corners 1">
            <a:extLst>
              <a:ext uri="{FF2B5EF4-FFF2-40B4-BE49-F238E27FC236}">
                <a16:creationId xmlns:a16="http://schemas.microsoft.com/office/drawing/2014/main" id="{1C2C3FD6-8852-C3AB-B6AC-7BEB71DB518C}"/>
              </a:ext>
            </a:extLst>
          </p:cNvPr>
          <p:cNvSpPr/>
          <p:nvPr/>
        </p:nvSpPr>
        <p:spPr>
          <a:xfrm rot="19605809">
            <a:off x="1615642" y="2666998"/>
            <a:ext cx="8305800" cy="1676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solidFill>
                  <a:srgbClr val="FF0000"/>
                </a:solidFill>
              </a:rPr>
              <a:t>Level 5</a:t>
            </a:r>
          </a:p>
        </p:txBody>
      </p:sp>
    </p:spTree>
    <p:extLst>
      <p:ext uri="{BB962C8B-B14F-4D97-AF65-F5344CB8AC3E}">
        <p14:creationId xmlns:p14="http://schemas.microsoft.com/office/powerpoint/2010/main" val="2779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815344-E717-5B48-A7D9-481AE7E414B4}"/>
              </a:ext>
            </a:extLst>
          </p:cNvPr>
          <p:cNvSpPr>
            <a:spLocks noGrp="1"/>
          </p:cNvSpPr>
          <p:nvPr>
            <p:ph type="title"/>
          </p:nvPr>
        </p:nvSpPr>
        <p:spPr>
          <a:xfrm>
            <a:off x="384005" y="130491"/>
            <a:ext cx="6489700" cy="419170"/>
          </a:xfrm>
        </p:spPr>
        <p:txBody>
          <a:bodyPr/>
          <a:lstStyle/>
          <a:p>
            <a:r>
              <a:rPr lang="en-US" sz="2800" dirty="0"/>
              <a:t>Case Study Example P-Diagram</a:t>
            </a:r>
          </a:p>
        </p:txBody>
      </p:sp>
      <p:sp>
        <p:nvSpPr>
          <p:cNvPr id="3" name="Slide Number Placeholder 2">
            <a:extLst>
              <a:ext uri="{FF2B5EF4-FFF2-40B4-BE49-F238E27FC236}">
                <a16:creationId xmlns:a16="http://schemas.microsoft.com/office/drawing/2014/main" id="{E2AABD6A-A06E-3942-A9B3-44FC54685F12}"/>
              </a:ext>
            </a:extLst>
          </p:cNvPr>
          <p:cNvSpPr>
            <a:spLocks noGrp="1"/>
          </p:cNvSpPr>
          <p:nvPr>
            <p:ph type="sldNum" sz="quarter" idx="4"/>
          </p:nvPr>
        </p:nvSpPr>
        <p:spPr/>
        <p:txBody>
          <a:bodyPr/>
          <a:lstStyle/>
          <a:p>
            <a:fld id="{455123DE-DF0A-45CF-9929-81DBBDC71DC7}" type="slidenum">
              <a:rPr lang="en-AU" smtClean="0"/>
              <a:pPr/>
              <a:t>109</a:t>
            </a:fld>
            <a:endParaRPr lang="en-AU" dirty="0"/>
          </a:p>
        </p:txBody>
      </p:sp>
      <p:pic>
        <p:nvPicPr>
          <p:cNvPr id="4" name="Picture 3">
            <a:extLst>
              <a:ext uri="{FF2B5EF4-FFF2-40B4-BE49-F238E27FC236}">
                <a16:creationId xmlns:a16="http://schemas.microsoft.com/office/drawing/2014/main" id="{D405F631-C520-1444-8C91-CEF3EFAA38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7" y="1135238"/>
            <a:ext cx="10455007" cy="5554569"/>
          </a:xfrm>
          <a:prstGeom prst="rect">
            <a:avLst/>
          </a:prstGeom>
        </p:spPr>
      </p:pic>
    </p:spTree>
    <p:extLst>
      <p:ext uri="{BB962C8B-B14F-4D97-AF65-F5344CB8AC3E}">
        <p14:creationId xmlns:p14="http://schemas.microsoft.com/office/powerpoint/2010/main" val="1324403997"/>
      </p:ext>
    </p:extLst>
  </p:cSld>
  <p:clrMapOvr>
    <a:masterClrMapping/>
  </p:clrMapOvr>
  <p:transition>
    <p:wipe dir="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671" y="392328"/>
            <a:ext cx="11010600" cy="664797"/>
          </a:xfrm>
        </p:spPr>
        <p:txBody>
          <a:bodyPr/>
          <a:lstStyle/>
          <a:p>
            <a:r>
              <a:rPr lang="en-US" sz="3200" dirty="0"/>
              <a:t>P - Diagram - Summary</a:t>
            </a:r>
          </a:p>
        </p:txBody>
      </p:sp>
      <p:sp>
        <p:nvSpPr>
          <p:cNvPr id="3" name="Content Placeholder 2"/>
          <p:cNvSpPr>
            <a:spLocks noGrp="1"/>
          </p:cNvSpPr>
          <p:nvPr>
            <p:ph type="body" sz="quarter" idx="16"/>
          </p:nvPr>
        </p:nvSpPr>
        <p:spPr>
          <a:xfrm>
            <a:off x="810246" y="1441815"/>
            <a:ext cx="3155826" cy="4359060"/>
          </a:xfrm>
        </p:spPr>
        <p:txBody>
          <a:bodyPr/>
          <a:lstStyle/>
          <a:p>
            <a:pPr marL="0" indent="0">
              <a:buNone/>
            </a:pPr>
            <a:r>
              <a:rPr lang="en-US" sz="2400" b="1" dirty="0"/>
              <a:t>Pros</a:t>
            </a:r>
          </a:p>
          <a:p>
            <a:r>
              <a:rPr lang="en-GB" dirty="0"/>
              <a:t>Straightforward to use</a:t>
            </a:r>
          </a:p>
          <a:p>
            <a:r>
              <a:rPr lang="en-GB" dirty="0"/>
              <a:t>Promotes discussion</a:t>
            </a:r>
          </a:p>
          <a:p>
            <a:r>
              <a:rPr lang="en-GB" dirty="0"/>
              <a:t>Captures external sources of Noise that can directly or indirectly affect system behaviour </a:t>
            </a:r>
          </a:p>
          <a:p>
            <a:r>
              <a:rPr lang="en-GB" dirty="0"/>
              <a:t>Identifies potential “side effects” – unwanted behaviours</a:t>
            </a:r>
          </a:p>
          <a:p>
            <a:pPr lvl="1"/>
            <a:endParaRPr lang="en-GB" sz="1800" dirty="0"/>
          </a:p>
        </p:txBody>
      </p:sp>
      <p:sp>
        <p:nvSpPr>
          <p:cNvPr id="4" name="Content Placeholder 3"/>
          <p:cNvSpPr>
            <a:spLocks noGrp="1"/>
          </p:cNvSpPr>
          <p:nvPr>
            <p:ph type="body" sz="quarter" idx="17"/>
          </p:nvPr>
        </p:nvSpPr>
        <p:spPr>
          <a:xfrm>
            <a:off x="4414458" y="1441815"/>
            <a:ext cx="2775026" cy="4359060"/>
          </a:xfrm>
        </p:spPr>
        <p:txBody>
          <a:bodyPr/>
          <a:lstStyle/>
          <a:p>
            <a:pPr marL="0" indent="0">
              <a:buNone/>
            </a:pPr>
            <a:r>
              <a:rPr lang="en-US" sz="2400" b="1" dirty="0"/>
              <a:t>Cons</a:t>
            </a:r>
          </a:p>
          <a:p>
            <a:r>
              <a:rPr lang="en-US" dirty="0"/>
              <a:t>Often results in many factors – but it is what it is!</a:t>
            </a:r>
          </a:p>
          <a:p>
            <a:r>
              <a:rPr lang="en-US" dirty="0"/>
              <a:t>Difficultly in bounding the “situation”</a:t>
            </a:r>
          </a:p>
        </p:txBody>
      </p:sp>
      <p:sp>
        <p:nvSpPr>
          <p:cNvPr id="6" name="Content Placeholder 3">
            <a:extLst>
              <a:ext uri="{FF2B5EF4-FFF2-40B4-BE49-F238E27FC236}">
                <a16:creationId xmlns:a16="http://schemas.microsoft.com/office/drawing/2014/main" id="{F2B02268-9BCC-0845-B3B5-083D5FD27DCF}"/>
              </a:ext>
            </a:extLst>
          </p:cNvPr>
          <p:cNvSpPr txBox="1">
            <a:spLocks/>
          </p:cNvSpPr>
          <p:nvPr/>
        </p:nvSpPr>
        <p:spPr bwMode="gray">
          <a:xfrm>
            <a:off x="7858208" y="1441815"/>
            <a:ext cx="2775026"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r>
              <a:rPr lang="en-US" sz="2000" kern="0" dirty="0"/>
              <a:t>Use a team to identify the various factors</a:t>
            </a:r>
          </a:p>
          <a:p>
            <a:r>
              <a:rPr lang="en-US" sz="2000" kern="0" dirty="0"/>
              <a:t>Take time to decide what’s in and what’s out of scope</a:t>
            </a:r>
          </a:p>
          <a:p>
            <a:r>
              <a:rPr lang="en-US" sz="2000" kern="0" dirty="0"/>
              <a:t>Clearly Define the output</a:t>
            </a:r>
          </a:p>
          <a:p>
            <a:r>
              <a:rPr lang="en-US" sz="2000" kern="0" dirty="0"/>
              <a:t>Be detailed and specific when defining the Noise and Control Factors</a:t>
            </a:r>
          </a:p>
        </p:txBody>
      </p:sp>
    </p:spTree>
    <p:extLst>
      <p:ext uri="{BB962C8B-B14F-4D97-AF65-F5344CB8AC3E}">
        <p14:creationId xmlns:p14="http://schemas.microsoft.com/office/powerpoint/2010/main" val="409767075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pPr eaLnBrk="1" hangingPunct="1"/>
            <a:br>
              <a:rPr lang="en-GB" sz="3200" dirty="0">
                <a:latin typeface="Arial" charset="0"/>
              </a:rPr>
            </a:br>
            <a:r>
              <a:rPr lang="en-GB" sz="3200" dirty="0">
                <a:latin typeface="Arial" charset="0"/>
              </a:rPr>
              <a:t>Prioritising Control and Noise Factors</a:t>
            </a:r>
          </a:p>
        </p:txBody>
      </p:sp>
      <p:sp>
        <p:nvSpPr>
          <p:cNvPr id="118787" name="Rectangle 3"/>
          <p:cNvSpPr>
            <a:spLocks noGrp="1" noChangeArrowheads="1"/>
          </p:cNvSpPr>
          <p:nvPr>
            <p:ph idx="1"/>
          </p:nvPr>
        </p:nvSpPr>
        <p:spPr>
          <a:xfrm>
            <a:off x="716095" y="1825626"/>
            <a:ext cx="10873649" cy="3484504"/>
          </a:xfrm>
        </p:spPr>
        <p:txBody>
          <a:bodyPr/>
          <a:lstStyle/>
          <a:p>
            <a:pPr eaLnBrk="1" hangingPunct="1"/>
            <a:r>
              <a:rPr lang="en-GB" sz="2000" dirty="0">
                <a:latin typeface="Arial" charset="0"/>
              </a:rPr>
              <a:t>It is not uncommon for a P-Diagram to identify 50-100 noise factors and 20-50 control factors (design parameters)</a:t>
            </a:r>
          </a:p>
          <a:p>
            <a:pPr eaLnBrk="1" hangingPunct="1"/>
            <a:r>
              <a:rPr lang="en-GB" sz="2000" dirty="0">
                <a:latin typeface="Arial" charset="0"/>
              </a:rPr>
              <a:t>It is not possible to study all of these, nor is it necessary as the Pareto principle often applies (80% of the variation is due to 20% of the Noise factors)</a:t>
            </a:r>
          </a:p>
          <a:p>
            <a:pPr eaLnBrk="1" hangingPunct="1"/>
            <a:r>
              <a:rPr lang="en-GB" sz="2000" dirty="0">
                <a:latin typeface="Arial" charset="0"/>
              </a:rPr>
              <a:t>Our task is therefore to determine which of the identified noise factors are the most likely – this can be achieved using a What-Why Table </a:t>
            </a:r>
          </a:p>
        </p:txBody>
      </p:sp>
      <p:sp>
        <p:nvSpPr>
          <p:cNvPr id="118788" name="Slide Number Placeholder 3"/>
          <p:cNvSpPr>
            <a:spLocks noGrp="1"/>
          </p:cNvSpPr>
          <p:nvPr>
            <p:ph type="sldNum" sz="quarter" idx="429496729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861" indent="-285716" eaLnBrk="0" hangingPunct="0">
              <a:defRPr>
                <a:solidFill>
                  <a:schemeClr val="tx1"/>
                </a:solidFill>
                <a:latin typeface="Arial" charset="0"/>
                <a:ea typeface="ＭＳ Ｐゴシック" charset="0"/>
              </a:defRPr>
            </a:lvl2pPr>
            <a:lvl3pPr marL="1142863" indent="-228573" eaLnBrk="0" hangingPunct="0">
              <a:defRPr>
                <a:solidFill>
                  <a:schemeClr val="tx1"/>
                </a:solidFill>
                <a:latin typeface="Arial" charset="0"/>
                <a:ea typeface="ＭＳ Ｐゴシック" charset="0"/>
              </a:defRPr>
            </a:lvl3pPr>
            <a:lvl4pPr marL="1600008" indent="-228573" eaLnBrk="0" hangingPunct="0">
              <a:defRPr>
                <a:solidFill>
                  <a:schemeClr val="tx1"/>
                </a:solidFill>
                <a:latin typeface="Arial" charset="0"/>
                <a:ea typeface="ＭＳ Ｐゴシック" charset="0"/>
              </a:defRPr>
            </a:lvl4pPr>
            <a:lvl5pPr marL="2057153" indent="-228573" eaLnBrk="0" hangingPunct="0">
              <a:defRPr>
                <a:solidFill>
                  <a:schemeClr val="tx1"/>
                </a:solidFill>
                <a:latin typeface="Arial" charset="0"/>
                <a:ea typeface="ＭＳ Ｐゴシック" charset="0"/>
              </a:defRPr>
            </a:lvl5pPr>
            <a:lvl6pPr marL="2514298" indent="-228573" eaLnBrk="0" fontAlgn="base" hangingPunct="0">
              <a:spcBef>
                <a:spcPct val="0"/>
              </a:spcBef>
              <a:spcAft>
                <a:spcPct val="0"/>
              </a:spcAft>
              <a:defRPr>
                <a:solidFill>
                  <a:schemeClr val="tx1"/>
                </a:solidFill>
                <a:latin typeface="Arial" charset="0"/>
                <a:ea typeface="ＭＳ Ｐゴシック" charset="0"/>
              </a:defRPr>
            </a:lvl6pPr>
            <a:lvl7pPr marL="2971443" indent="-228573" eaLnBrk="0" fontAlgn="base" hangingPunct="0">
              <a:spcBef>
                <a:spcPct val="0"/>
              </a:spcBef>
              <a:spcAft>
                <a:spcPct val="0"/>
              </a:spcAft>
              <a:defRPr>
                <a:solidFill>
                  <a:schemeClr val="tx1"/>
                </a:solidFill>
                <a:latin typeface="Arial" charset="0"/>
                <a:ea typeface="ＭＳ Ｐゴシック" charset="0"/>
              </a:defRPr>
            </a:lvl7pPr>
            <a:lvl8pPr marL="3428589" indent="-228573" eaLnBrk="0" fontAlgn="base" hangingPunct="0">
              <a:spcBef>
                <a:spcPct val="0"/>
              </a:spcBef>
              <a:spcAft>
                <a:spcPct val="0"/>
              </a:spcAft>
              <a:defRPr>
                <a:solidFill>
                  <a:schemeClr val="tx1"/>
                </a:solidFill>
                <a:latin typeface="Arial" charset="0"/>
                <a:ea typeface="ＭＳ Ｐゴシック" charset="0"/>
              </a:defRPr>
            </a:lvl8pPr>
            <a:lvl9pPr marL="3885734" indent="-228573"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C9141F7-2FF6-EE42-924E-CB00A48DFF17}" type="slidenum">
              <a:rPr lang="en-US"/>
              <a:pPr eaLnBrk="1" hangingPunct="1"/>
              <a:t>111</a:t>
            </a:fld>
            <a:endParaRPr lang="en-US" dirty="0"/>
          </a:p>
        </p:txBody>
      </p:sp>
    </p:spTree>
    <p:extLst>
      <p:ext uri="{BB962C8B-B14F-4D97-AF65-F5344CB8AC3E}">
        <p14:creationId xmlns:p14="http://schemas.microsoft.com/office/powerpoint/2010/main" val="362379278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5" name="Rectangle 2"/>
          <p:cNvSpPr>
            <a:spLocks noGrp="1" noChangeArrowheads="1"/>
          </p:cNvSpPr>
          <p:nvPr>
            <p:ph type="title"/>
          </p:nvPr>
        </p:nvSpPr>
        <p:spPr/>
        <p:txBody>
          <a:bodyPr/>
          <a:lstStyle/>
          <a:p>
            <a:r>
              <a:rPr lang="en-GB" altLang="en-US" sz="2800" dirty="0"/>
              <a:t>What-Why Table</a:t>
            </a:r>
          </a:p>
        </p:txBody>
      </p:sp>
      <p:sp>
        <p:nvSpPr>
          <p:cNvPr id="47106" name="Rectangle 3"/>
          <p:cNvSpPr>
            <a:spLocks noGrp="1" noChangeArrowheads="1"/>
          </p:cNvSpPr>
          <p:nvPr>
            <p:ph type="body" sz="quarter" idx="16"/>
          </p:nvPr>
        </p:nvSpPr>
        <p:spPr>
          <a:xfrm>
            <a:off x="6115877" y="1060882"/>
            <a:ext cx="5661153" cy="5448984"/>
          </a:xfrm>
        </p:spPr>
        <p:txBody>
          <a:bodyPr/>
          <a:lstStyle/>
          <a:p>
            <a:pPr marL="0" indent="0">
              <a:buNone/>
            </a:pPr>
            <a:r>
              <a:rPr lang="en-GB" altLang="en-US" sz="2800" dirty="0"/>
              <a:t>What is it? </a:t>
            </a:r>
          </a:p>
          <a:p>
            <a:r>
              <a:rPr lang="en-GB" altLang="en-US" dirty="0"/>
              <a:t>The What-Why table allows a design team to assess which factors are most likely to influence the robustness of a nominal design </a:t>
            </a:r>
          </a:p>
          <a:p>
            <a:r>
              <a:rPr lang="en-GB" altLang="en-US" dirty="0"/>
              <a:t>Certain indirect noise factors will only influence certain design parameters (control factors). This relationship is not evident in a P-diagram but can be captured through the construction of a What-Why table</a:t>
            </a:r>
            <a:endParaRPr lang="en-GB" altLang="ja-JP" dirty="0"/>
          </a:p>
          <a:p>
            <a:pPr marL="0" indent="0">
              <a:buNone/>
            </a:pPr>
            <a:r>
              <a:rPr lang="en-GB" altLang="en-US" sz="2800" dirty="0"/>
              <a:t>How to do it</a:t>
            </a:r>
          </a:p>
          <a:p>
            <a:r>
              <a:rPr lang="en-GB" altLang="en-US" dirty="0"/>
              <a:t>Each noise factor is assessed as to how much variation it might cause around the nominal value of each design parameter (control factor)</a:t>
            </a:r>
          </a:p>
          <a:p>
            <a:r>
              <a:rPr lang="en-GB" altLang="en-US" dirty="0"/>
              <a:t>Noise factors with no relationship to any design parameter (control factors) are direct noise factors and are dealt with separately.</a:t>
            </a:r>
          </a:p>
        </p:txBody>
      </p:sp>
      <p:pic>
        <p:nvPicPr>
          <p:cNvPr id="3" name="Picture 2">
            <a:extLst>
              <a:ext uri="{FF2B5EF4-FFF2-40B4-BE49-F238E27FC236}">
                <a16:creationId xmlns:a16="http://schemas.microsoft.com/office/drawing/2014/main" id="{E4DD6E31-36A6-1347-B1C3-E3D7AEDA435C}"/>
              </a:ext>
            </a:extLst>
          </p:cNvPr>
          <p:cNvPicPr>
            <a:picLocks noChangeAspect="1"/>
          </p:cNvPicPr>
          <p:nvPr/>
        </p:nvPicPr>
        <p:blipFill>
          <a:blip r:embed="rId3"/>
          <a:stretch>
            <a:fillRect/>
          </a:stretch>
        </p:blipFill>
        <p:spPr>
          <a:xfrm>
            <a:off x="142015" y="2211025"/>
            <a:ext cx="5934109" cy="2272840"/>
          </a:xfrm>
          <a:prstGeom prst="rect">
            <a:avLst/>
          </a:prstGeom>
        </p:spPr>
      </p:pic>
    </p:spTree>
    <p:extLst>
      <p:ext uri="{BB962C8B-B14F-4D97-AF65-F5344CB8AC3E}">
        <p14:creationId xmlns:p14="http://schemas.microsoft.com/office/powerpoint/2010/main" val="3414026358"/>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p:txBody>
          <a:bodyPr/>
          <a:lstStyle/>
          <a:p>
            <a:r>
              <a:rPr lang="en-GB" altLang="en-US" sz="3200" dirty="0"/>
              <a:t>Process for Constructing a What-Why Table</a:t>
            </a:r>
          </a:p>
        </p:txBody>
      </p:sp>
      <p:sp>
        <p:nvSpPr>
          <p:cNvPr id="49154" name="Rectangle 3"/>
          <p:cNvSpPr>
            <a:spLocks noGrp="1" noChangeArrowheads="1"/>
          </p:cNvSpPr>
          <p:nvPr>
            <p:ph type="body" idx="1"/>
          </p:nvPr>
        </p:nvSpPr>
        <p:spPr>
          <a:xfrm>
            <a:off x="661011" y="1224647"/>
            <a:ext cx="11292289" cy="5286321"/>
          </a:xfrm>
        </p:spPr>
        <p:txBody>
          <a:bodyPr>
            <a:normAutofit/>
          </a:bodyPr>
          <a:lstStyle/>
          <a:p>
            <a:pPr marL="0" indent="0">
              <a:lnSpc>
                <a:spcPct val="120000"/>
              </a:lnSpc>
              <a:spcBef>
                <a:spcPts val="0"/>
              </a:spcBef>
              <a:buNone/>
            </a:pPr>
            <a:r>
              <a:rPr lang="en-GB" altLang="en-US" sz="1700" b="1" dirty="0"/>
              <a:t>Step 1:	</a:t>
            </a:r>
          </a:p>
          <a:p>
            <a:pPr>
              <a:lnSpc>
                <a:spcPct val="120000"/>
              </a:lnSpc>
              <a:spcBef>
                <a:spcPts val="0"/>
              </a:spcBef>
            </a:pPr>
            <a:r>
              <a:rPr lang="en-GB" altLang="en-US" dirty="0"/>
              <a:t>Using the P-diagram, the Design Parameters (Control Factors) are listed down the left hand side of the table and all Noise Factors are listed across the top</a:t>
            </a:r>
          </a:p>
          <a:p>
            <a:pPr marL="0" indent="0">
              <a:lnSpc>
                <a:spcPct val="120000"/>
              </a:lnSpc>
              <a:spcBef>
                <a:spcPts val="0"/>
              </a:spcBef>
              <a:buNone/>
            </a:pPr>
            <a:r>
              <a:rPr lang="en-GB" altLang="en-US" sz="1700" b="1" dirty="0"/>
              <a:t>Step 2:</a:t>
            </a:r>
          </a:p>
          <a:p>
            <a:pPr>
              <a:lnSpc>
                <a:spcPct val="120000"/>
              </a:lnSpc>
              <a:spcBef>
                <a:spcPts val="0"/>
              </a:spcBef>
            </a:pPr>
            <a:r>
              <a:rPr lang="en-GB" altLang="en-US" dirty="0"/>
              <a:t>Each Design Parameter (Control Factor) is given a weighing in terms of the strength of it’</a:t>
            </a:r>
            <a:r>
              <a:rPr lang="en-GB" altLang="ja-JP" dirty="0"/>
              <a:t>s potential EFFECT on the selected output Y.  In other words:</a:t>
            </a:r>
          </a:p>
          <a:p>
            <a:pPr lvl="1">
              <a:lnSpc>
                <a:spcPct val="120000"/>
              </a:lnSpc>
              <a:spcBef>
                <a:spcPts val="0"/>
              </a:spcBef>
            </a:pPr>
            <a:r>
              <a:rPr lang="en-GB" altLang="en-US" dirty="0"/>
              <a:t>How sensitive do we think the output is to variation in this design parameter ? -</a:t>
            </a:r>
            <a:br>
              <a:rPr lang="en-GB" altLang="en-US" dirty="0"/>
            </a:br>
            <a:r>
              <a:rPr lang="en-GB" altLang="en-US" dirty="0"/>
              <a:t>If the design parameter varies, within its expected range, will we see a little or a lot of variation in the output?</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3:</a:t>
            </a:r>
          </a:p>
          <a:p>
            <a:pPr>
              <a:lnSpc>
                <a:spcPct val="120000"/>
              </a:lnSpc>
              <a:spcBef>
                <a:spcPts val="0"/>
              </a:spcBef>
            </a:pPr>
            <a:r>
              <a:rPr lang="en-GB" altLang="en-US" dirty="0"/>
              <a:t>The body of the table is populated by rating how the expected variation in each Noise Factor will change the value of the Design Parameter and thereby affect its ability to achieve the required target output. The question is: “Does the variation in the Noise Factor cause variation in the Design Parameter?” If yes – by how much?</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4:</a:t>
            </a:r>
          </a:p>
          <a:p>
            <a:pPr>
              <a:lnSpc>
                <a:spcPct val="120000"/>
              </a:lnSpc>
              <a:spcBef>
                <a:spcPts val="0"/>
              </a:spcBef>
            </a:pPr>
            <a:r>
              <a:rPr lang="en-GB" altLang="en-US" dirty="0"/>
              <a:t>The values from step 3 and 4 are multiplied together and summed by row and column to enable prioritisation. </a:t>
            </a:r>
          </a:p>
          <a:p>
            <a:endParaRPr lang="en-GB" altLang="en-US" dirty="0"/>
          </a:p>
        </p:txBody>
      </p:sp>
    </p:spTree>
    <p:extLst>
      <p:ext uri="{BB962C8B-B14F-4D97-AF65-F5344CB8AC3E}">
        <p14:creationId xmlns:p14="http://schemas.microsoft.com/office/powerpoint/2010/main" val="2631803446"/>
      </p:ext>
    </p:extLst>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41"/>
          <p:cNvSpPr>
            <a:spLocks noGrp="1"/>
          </p:cNvSpPr>
          <p:nvPr>
            <p:ph type="title"/>
          </p:nvPr>
        </p:nvSpPr>
        <p:spPr>
          <a:xfrm>
            <a:off x="347662" y="107317"/>
            <a:ext cx="10623549" cy="1041400"/>
          </a:xfrm>
        </p:spPr>
        <p:txBody>
          <a:bodyPr/>
          <a:lstStyle/>
          <a:p>
            <a:r>
              <a:rPr lang="en-GB" sz="2800" dirty="0">
                <a:latin typeface="Arial" charset="0"/>
              </a:rPr>
              <a:t>Extract from a What and Why table for a Braking System</a:t>
            </a:r>
          </a:p>
        </p:txBody>
      </p:sp>
      <p:sp>
        <p:nvSpPr>
          <p:cNvPr id="9" name="Rectangle 14"/>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0" name="Rectangle 15"/>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4" name="Rectangle 16"/>
          <p:cNvSpPr>
            <a:spLocks noChangeArrowheads="1"/>
          </p:cNvSpPr>
          <p:nvPr/>
        </p:nvSpPr>
        <p:spPr bwMode="auto">
          <a:xfrm>
            <a:off x="1992315" y="3260725"/>
            <a:ext cx="1266825" cy="1512888"/>
          </a:xfrm>
          <a:prstGeom prst="rect">
            <a:avLst/>
          </a:prstGeom>
          <a:solidFill>
            <a:srgbClr val="FF9999"/>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2" name="Rectangle 17"/>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6" name="Rectangle 18"/>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657" name="Rectangle 19"/>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658" name="Rectangle 20"/>
          <p:cNvSpPr>
            <a:spLocks noChangeArrowheads="1"/>
          </p:cNvSpPr>
          <p:nvPr/>
        </p:nvSpPr>
        <p:spPr bwMode="auto">
          <a:xfrm>
            <a:off x="5567363" y="2070101"/>
            <a:ext cx="525410"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27659" name="Rectangle 21"/>
          <p:cNvSpPr>
            <a:spLocks noChangeArrowheads="1"/>
          </p:cNvSpPr>
          <p:nvPr/>
        </p:nvSpPr>
        <p:spPr bwMode="auto">
          <a:xfrm>
            <a:off x="5672140" y="2228851"/>
            <a:ext cx="29027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27660" name="Rectangle 22"/>
          <p:cNvSpPr>
            <a:spLocks noChangeArrowheads="1"/>
          </p:cNvSpPr>
          <p:nvPr/>
        </p:nvSpPr>
        <p:spPr bwMode="auto">
          <a:xfrm>
            <a:off x="6224590" y="3003551"/>
            <a:ext cx="313587"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27661" name="Rectangle 23"/>
          <p:cNvSpPr>
            <a:spLocks noChangeArrowheads="1"/>
          </p:cNvSpPr>
          <p:nvPr/>
        </p:nvSpPr>
        <p:spPr bwMode="auto">
          <a:xfrm>
            <a:off x="6770688" y="3003550"/>
            <a:ext cx="341312"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27662" name="Rectangle 24"/>
          <p:cNvSpPr>
            <a:spLocks noChangeArrowheads="1"/>
          </p:cNvSpPr>
          <p:nvPr/>
        </p:nvSpPr>
        <p:spPr bwMode="auto">
          <a:xfrm>
            <a:off x="7262813" y="3003550"/>
            <a:ext cx="482600"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Contam.</a:t>
            </a:r>
            <a:endParaRPr lang="en-US" sz="2400" dirty="0"/>
          </a:p>
        </p:txBody>
      </p:sp>
      <p:sp>
        <p:nvSpPr>
          <p:cNvPr id="27663" name="Rectangle 25"/>
          <p:cNvSpPr>
            <a:spLocks noChangeArrowheads="1"/>
          </p:cNvSpPr>
          <p:nvPr/>
        </p:nvSpPr>
        <p:spPr bwMode="auto">
          <a:xfrm>
            <a:off x="7847015" y="2925764"/>
            <a:ext cx="422685"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4" name="Rectangle 26"/>
          <p:cNvSpPr>
            <a:spLocks noChangeArrowheads="1"/>
          </p:cNvSpPr>
          <p:nvPr/>
        </p:nvSpPr>
        <p:spPr bwMode="auto">
          <a:xfrm>
            <a:off x="7929563" y="3082925"/>
            <a:ext cx="241300"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27665" name="Rectangle 27"/>
          <p:cNvSpPr>
            <a:spLocks noChangeArrowheads="1"/>
          </p:cNvSpPr>
          <p:nvPr/>
        </p:nvSpPr>
        <p:spPr bwMode="auto">
          <a:xfrm>
            <a:off x="8401052" y="2925764"/>
            <a:ext cx="422685"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6" name="Rectangle 28"/>
          <p:cNvSpPr>
            <a:spLocks noChangeArrowheads="1"/>
          </p:cNvSpPr>
          <p:nvPr/>
        </p:nvSpPr>
        <p:spPr bwMode="auto">
          <a:xfrm>
            <a:off x="8434390" y="3082925"/>
            <a:ext cx="346075"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27667" name="Rectangle 29"/>
          <p:cNvSpPr>
            <a:spLocks noChangeArrowheads="1"/>
          </p:cNvSpPr>
          <p:nvPr/>
        </p:nvSpPr>
        <p:spPr bwMode="auto">
          <a:xfrm>
            <a:off x="9009064" y="2925763"/>
            <a:ext cx="28467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27668" name="Rectangle 30"/>
          <p:cNvSpPr>
            <a:spLocks noChangeArrowheads="1"/>
          </p:cNvSpPr>
          <p:nvPr/>
        </p:nvSpPr>
        <p:spPr bwMode="auto">
          <a:xfrm>
            <a:off x="8913813" y="3082926"/>
            <a:ext cx="476670"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27669" name="Rectangle 31"/>
          <p:cNvSpPr>
            <a:spLocks noChangeArrowheads="1"/>
          </p:cNvSpPr>
          <p:nvPr/>
        </p:nvSpPr>
        <p:spPr bwMode="auto">
          <a:xfrm>
            <a:off x="2811464" y="3303589"/>
            <a:ext cx="320601"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27670" name="Rectangle 32"/>
          <p:cNvSpPr>
            <a:spLocks noChangeArrowheads="1"/>
          </p:cNvSpPr>
          <p:nvPr/>
        </p:nvSpPr>
        <p:spPr bwMode="auto">
          <a:xfrm>
            <a:off x="2706688" y="3460750"/>
            <a:ext cx="533400"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27671" name="Rectangle 33"/>
          <p:cNvSpPr>
            <a:spLocks noChangeArrowheads="1"/>
          </p:cNvSpPr>
          <p:nvPr/>
        </p:nvSpPr>
        <p:spPr bwMode="auto">
          <a:xfrm>
            <a:off x="3540125" y="337820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72" name="Rectangle 34"/>
          <p:cNvSpPr>
            <a:spLocks noChangeArrowheads="1"/>
          </p:cNvSpPr>
          <p:nvPr/>
        </p:nvSpPr>
        <p:spPr bwMode="auto">
          <a:xfrm>
            <a:off x="4679950" y="33813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3" name="Rectangle 35"/>
          <p:cNvSpPr>
            <a:spLocks noChangeArrowheads="1"/>
          </p:cNvSpPr>
          <p:nvPr/>
        </p:nvSpPr>
        <p:spPr bwMode="auto">
          <a:xfrm>
            <a:off x="5789615" y="338137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4" name="Rectangle 36"/>
          <p:cNvSpPr>
            <a:spLocks noChangeArrowheads="1"/>
          </p:cNvSpPr>
          <p:nvPr/>
        </p:nvSpPr>
        <p:spPr bwMode="auto">
          <a:xfrm>
            <a:off x="6342064" y="338137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75" name="Rectangle 37"/>
          <p:cNvSpPr>
            <a:spLocks noChangeArrowheads="1"/>
          </p:cNvSpPr>
          <p:nvPr/>
        </p:nvSpPr>
        <p:spPr bwMode="auto">
          <a:xfrm>
            <a:off x="9561514" y="337978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27676" name="Rectangle 38"/>
          <p:cNvSpPr>
            <a:spLocks noChangeArrowheads="1"/>
          </p:cNvSpPr>
          <p:nvPr/>
        </p:nvSpPr>
        <p:spPr bwMode="auto">
          <a:xfrm>
            <a:off x="2716215" y="3759200"/>
            <a:ext cx="517525"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27677" name="Rectangle 39"/>
          <p:cNvSpPr>
            <a:spLocks noChangeArrowheads="1"/>
          </p:cNvSpPr>
          <p:nvPr/>
        </p:nvSpPr>
        <p:spPr bwMode="auto">
          <a:xfrm>
            <a:off x="3540125" y="375602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78" name="Rectangle 40"/>
          <p:cNvSpPr>
            <a:spLocks noChangeArrowheads="1"/>
          </p:cNvSpPr>
          <p:nvPr/>
        </p:nvSpPr>
        <p:spPr bwMode="auto">
          <a:xfrm>
            <a:off x="4679950" y="375920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9" name="Rectangle 41"/>
          <p:cNvSpPr>
            <a:spLocks noChangeArrowheads="1"/>
          </p:cNvSpPr>
          <p:nvPr/>
        </p:nvSpPr>
        <p:spPr bwMode="auto">
          <a:xfrm>
            <a:off x="5789614" y="375920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0" name="Rectangle 42"/>
          <p:cNvSpPr>
            <a:spLocks noChangeArrowheads="1"/>
          </p:cNvSpPr>
          <p:nvPr/>
        </p:nvSpPr>
        <p:spPr bwMode="auto">
          <a:xfrm>
            <a:off x="6342065" y="375920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1" name="Rectangle 43"/>
          <p:cNvSpPr>
            <a:spLocks noChangeArrowheads="1"/>
          </p:cNvSpPr>
          <p:nvPr/>
        </p:nvSpPr>
        <p:spPr bwMode="auto">
          <a:xfrm>
            <a:off x="9528176" y="375761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27682" name="Rectangle 44"/>
          <p:cNvSpPr>
            <a:spLocks noChangeArrowheads="1"/>
          </p:cNvSpPr>
          <p:nvPr/>
        </p:nvSpPr>
        <p:spPr bwMode="auto">
          <a:xfrm>
            <a:off x="2768602" y="4059239"/>
            <a:ext cx="412201"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27683" name="Rectangle 45"/>
          <p:cNvSpPr>
            <a:spLocks noChangeArrowheads="1"/>
          </p:cNvSpPr>
          <p:nvPr/>
        </p:nvSpPr>
        <p:spPr bwMode="auto">
          <a:xfrm>
            <a:off x="2776540" y="4216400"/>
            <a:ext cx="3889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27684" name="Rectangle 46"/>
          <p:cNvSpPr>
            <a:spLocks noChangeArrowheads="1"/>
          </p:cNvSpPr>
          <p:nvPr/>
        </p:nvSpPr>
        <p:spPr bwMode="auto">
          <a:xfrm>
            <a:off x="3540125" y="413385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85" name="Rectangle 47"/>
          <p:cNvSpPr>
            <a:spLocks noChangeArrowheads="1"/>
          </p:cNvSpPr>
          <p:nvPr/>
        </p:nvSpPr>
        <p:spPr bwMode="auto">
          <a:xfrm>
            <a:off x="4679950"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6" name="Rectangle 48"/>
          <p:cNvSpPr>
            <a:spLocks noChangeArrowheads="1"/>
          </p:cNvSpPr>
          <p:nvPr/>
        </p:nvSpPr>
        <p:spPr bwMode="auto">
          <a:xfrm>
            <a:off x="5233989"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7" name="Rectangle 49"/>
          <p:cNvSpPr>
            <a:spLocks noChangeArrowheads="1"/>
          </p:cNvSpPr>
          <p:nvPr/>
        </p:nvSpPr>
        <p:spPr bwMode="auto">
          <a:xfrm>
            <a:off x="6342065" y="413702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8" name="Rectangle 50"/>
          <p:cNvSpPr>
            <a:spLocks noChangeArrowheads="1"/>
          </p:cNvSpPr>
          <p:nvPr/>
        </p:nvSpPr>
        <p:spPr bwMode="auto">
          <a:xfrm>
            <a:off x="9561514" y="413543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27689" name="Rectangle 51"/>
          <p:cNvSpPr>
            <a:spLocks noChangeArrowheads="1"/>
          </p:cNvSpPr>
          <p:nvPr/>
        </p:nvSpPr>
        <p:spPr bwMode="auto">
          <a:xfrm>
            <a:off x="2092327" y="4433888"/>
            <a:ext cx="479185"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27690" name="Rectangle 52"/>
          <p:cNvSpPr>
            <a:spLocks noChangeArrowheads="1"/>
          </p:cNvSpPr>
          <p:nvPr/>
        </p:nvSpPr>
        <p:spPr bwMode="auto">
          <a:xfrm>
            <a:off x="2020888" y="4594226"/>
            <a:ext cx="594834"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27691" name="Rectangle 53"/>
          <p:cNvSpPr>
            <a:spLocks noChangeArrowheads="1"/>
          </p:cNvSpPr>
          <p:nvPr/>
        </p:nvSpPr>
        <p:spPr bwMode="auto">
          <a:xfrm>
            <a:off x="2751139" y="4437064"/>
            <a:ext cx="441953"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27692" name="Rectangle 54"/>
          <p:cNvSpPr>
            <a:spLocks noChangeArrowheads="1"/>
          </p:cNvSpPr>
          <p:nvPr/>
        </p:nvSpPr>
        <p:spPr bwMode="auto">
          <a:xfrm>
            <a:off x="2798763" y="4594225"/>
            <a:ext cx="341312"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27693" name="Rectangle 55"/>
          <p:cNvSpPr>
            <a:spLocks noChangeArrowheads="1"/>
          </p:cNvSpPr>
          <p:nvPr/>
        </p:nvSpPr>
        <p:spPr bwMode="auto">
          <a:xfrm>
            <a:off x="3540125" y="45116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94" name="Rectangle 56"/>
          <p:cNvSpPr>
            <a:spLocks noChangeArrowheads="1"/>
          </p:cNvSpPr>
          <p:nvPr/>
        </p:nvSpPr>
        <p:spPr bwMode="auto">
          <a:xfrm>
            <a:off x="4125915"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5" name="Rectangle 57"/>
          <p:cNvSpPr>
            <a:spLocks noChangeArrowheads="1"/>
          </p:cNvSpPr>
          <p:nvPr/>
        </p:nvSpPr>
        <p:spPr bwMode="auto">
          <a:xfrm>
            <a:off x="6342064" y="451485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96" name="Rectangle 58"/>
          <p:cNvSpPr>
            <a:spLocks noChangeArrowheads="1"/>
          </p:cNvSpPr>
          <p:nvPr/>
        </p:nvSpPr>
        <p:spPr bwMode="auto">
          <a:xfrm>
            <a:off x="6896100" y="451485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7" name="Rectangle 59"/>
          <p:cNvSpPr>
            <a:spLocks noChangeArrowheads="1"/>
          </p:cNvSpPr>
          <p:nvPr/>
        </p:nvSpPr>
        <p:spPr bwMode="auto">
          <a:xfrm>
            <a:off x="7450140"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8" name="Rectangle 60"/>
          <p:cNvSpPr>
            <a:spLocks noChangeArrowheads="1"/>
          </p:cNvSpPr>
          <p:nvPr/>
        </p:nvSpPr>
        <p:spPr bwMode="auto">
          <a:xfrm>
            <a:off x="9528176" y="451326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27699" name="Rectangle 61"/>
          <p:cNvSpPr>
            <a:spLocks noChangeArrowheads="1"/>
          </p:cNvSpPr>
          <p:nvPr/>
        </p:nvSpPr>
        <p:spPr bwMode="auto">
          <a:xfrm>
            <a:off x="4083052"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0" name="Rectangle 62"/>
          <p:cNvSpPr>
            <a:spLocks noChangeArrowheads="1"/>
          </p:cNvSpPr>
          <p:nvPr/>
        </p:nvSpPr>
        <p:spPr bwMode="auto">
          <a:xfrm>
            <a:off x="4605339" y="4822825"/>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7701" name="Rectangle 63"/>
          <p:cNvSpPr>
            <a:spLocks noChangeArrowheads="1"/>
          </p:cNvSpPr>
          <p:nvPr/>
        </p:nvSpPr>
        <p:spPr bwMode="auto">
          <a:xfrm>
            <a:off x="5192714" y="4822825"/>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7702" name="Rectangle 64"/>
          <p:cNvSpPr>
            <a:spLocks noChangeArrowheads="1"/>
          </p:cNvSpPr>
          <p:nvPr/>
        </p:nvSpPr>
        <p:spPr bwMode="auto">
          <a:xfrm>
            <a:off x="5746751"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7703" name="Rectangle 65"/>
          <p:cNvSpPr>
            <a:spLocks noChangeArrowheads="1"/>
          </p:cNvSpPr>
          <p:nvPr/>
        </p:nvSpPr>
        <p:spPr bwMode="auto">
          <a:xfrm>
            <a:off x="6300789"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7704" name="Rectangle 66"/>
          <p:cNvSpPr>
            <a:spLocks noChangeArrowheads="1"/>
          </p:cNvSpPr>
          <p:nvPr/>
        </p:nvSpPr>
        <p:spPr bwMode="auto">
          <a:xfrm>
            <a:off x="6854827"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5" name="Rectangle 67"/>
          <p:cNvSpPr>
            <a:spLocks noChangeArrowheads="1"/>
          </p:cNvSpPr>
          <p:nvPr/>
        </p:nvSpPr>
        <p:spPr bwMode="auto">
          <a:xfrm>
            <a:off x="7408865"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6" name="Rectangle 68"/>
          <p:cNvSpPr>
            <a:spLocks noChangeArrowheads="1"/>
          </p:cNvSpPr>
          <p:nvPr/>
        </p:nvSpPr>
        <p:spPr bwMode="auto">
          <a:xfrm>
            <a:off x="7996240"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7" name="Rectangle 69"/>
          <p:cNvSpPr>
            <a:spLocks noChangeArrowheads="1"/>
          </p:cNvSpPr>
          <p:nvPr/>
        </p:nvSpPr>
        <p:spPr bwMode="auto">
          <a:xfrm>
            <a:off x="8550277"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8" name="Rectangle 70"/>
          <p:cNvSpPr>
            <a:spLocks noChangeArrowheads="1"/>
          </p:cNvSpPr>
          <p:nvPr/>
        </p:nvSpPr>
        <p:spPr bwMode="auto">
          <a:xfrm>
            <a:off x="9104315"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9" name="Rectangle 71"/>
          <p:cNvSpPr>
            <a:spLocks noChangeArrowheads="1"/>
          </p:cNvSpPr>
          <p:nvPr/>
        </p:nvSpPr>
        <p:spPr bwMode="auto">
          <a:xfrm>
            <a:off x="2111375" y="3671890"/>
            <a:ext cx="46990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7710" name="Rectangle 72"/>
          <p:cNvSpPr>
            <a:spLocks noChangeArrowheads="1"/>
          </p:cNvSpPr>
          <p:nvPr/>
        </p:nvSpPr>
        <p:spPr bwMode="auto">
          <a:xfrm>
            <a:off x="2141539" y="3832225"/>
            <a:ext cx="37601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7711" name="Rectangle 73"/>
          <p:cNvSpPr>
            <a:spLocks noChangeArrowheads="1"/>
          </p:cNvSpPr>
          <p:nvPr/>
        </p:nvSpPr>
        <p:spPr bwMode="auto">
          <a:xfrm>
            <a:off x="2014538" y="3108325"/>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endParaRPr lang="en-US" sz="2400" dirty="0"/>
          </a:p>
        </p:txBody>
      </p:sp>
      <p:sp>
        <p:nvSpPr>
          <p:cNvPr id="27712" name="Rectangle 74"/>
          <p:cNvSpPr>
            <a:spLocks noChangeArrowheads="1"/>
          </p:cNvSpPr>
          <p:nvPr/>
        </p:nvSpPr>
        <p:spPr bwMode="auto">
          <a:xfrm>
            <a:off x="3903665" y="2762251"/>
            <a:ext cx="518999"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7713" name="Rectangle 75"/>
          <p:cNvSpPr>
            <a:spLocks noChangeArrowheads="1"/>
          </p:cNvSpPr>
          <p:nvPr/>
        </p:nvSpPr>
        <p:spPr bwMode="auto">
          <a:xfrm>
            <a:off x="4614863" y="2762251"/>
            <a:ext cx="19850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7714" name="Rectangle 76"/>
          <p:cNvSpPr>
            <a:spLocks noChangeArrowheads="1"/>
          </p:cNvSpPr>
          <p:nvPr/>
        </p:nvSpPr>
        <p:spPr bwMode="auto">
          <a:xfrm>
            <a:off x="4119563" y="2143125"/>
            <a:ext cx="127476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7715" name="Rectangle 77"/>
          <p:cNvSpPr>
            <a:spLocks noChangeArrowheads="1"/>
          </p:cNvSpPr>
          <p:nvPr/>
        </p:nvSpPr>
        <p:spPr bwMode="auto">
          <a:xfrm>
            <a:off x="3314700" y="2484438"/>
            <a:ext cx="522720"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7716" name="Rectangle 78"/>
          <p:cNvSpPr>
            <a:spLocks noChangeArrowheads="1"/>
          </p:cNvSpPr>
          <p:nvPr/>
        </p:nvSpPr>
        <p:spPr bwMode="auto">
          <a:xfrm>
            <a:off x="3292476" y="2646363"/>
            <a:ext cx="56871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7717" name="Rectangle 79"/>
          <p:cNvSpPr>
            <a:spLocks noChangeArrowheads="1"/>
          </p:cNvSpPr>
          <p:nvPr/>
        </p:nvSpPr>
        <p:spPr bwMode="auto">
          <a:xfrm>
            <a:off x="6602413" y="2573340"/>
            <a:ext cx="7175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7718" name="Rectangle 80"/>
          <p:cNvSpPr>
            <a:spLocks noChangeArrowheads="1"/>
          </p:cNvSpPr>
          <p:nvPr/>
        </p:nvSpPr>
        <p:spPr bwMode="auto">
          <a:xfrm>
            <a:off x="8151813" y="2573340"/>
            <a:ext cx="9588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7719" name="Rectangle 81"/>
          <p:cNvSpPr>
            <a:spLocks noChangeArrowheads="1"/>
          </p:cNvSpPr>
          <p:nvPr/>
        </p:nvSpPr>
        <p:spPr bwMode="auto">
          <a:xfrm>
            <a:off x="7519988" y="2143125"/>
            <a:ext cx="108585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7720" name="Rectangle 82"/>
          <p:cNvSpPr>
            <a:spLocks noChangeArrowheads="1"/>
          </p:cNvSpPr>
          <p:nvPr/>
        </p:nvSpPr>
        <p:spPr bwMode="auto">
          <a:xfrm>
            <a:off x="5141913" y="2762251"/>
            <a:ext cx="25804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7721" name="Rectangle 83"/>
          <p:cNvSpPr>
            <a:spLocks noChangeArrowheads="1"/>
          </p:cNvSpPr>
          <p:nvPr/>
        </p:nvSpPr>
        <p:spPr bwMode="auto">
          <a:xfrm>
            <a:off x="5678489" y="2606676"/>
            <a:ext cx="311441"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7722" name="Rectangle 84"/>
          <p:cNvSpPr>
            <a:spLocks noChangeArrowheads="1"/>
          </p:cNvSpPr>
          <p:nvPr/>
        </p:nvSpPr>
        <p:spPr bwMode="auto">
          <a:xfrm>
            <a:off x="5708652" y="2762251"/>
            <a:ext cx="256481"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7723" name="Rectangle 85"/>
          <p:cNvSpPr>
            <a:spLocks noChangeArrowheads="1"/>
          </p:cNvSpPr>
          <p:nvPr/>
        </p:nvSpPr>
        <p:spPr bwMode="auto">
          <a:xfrm>
            <a:off x="5689600" y="2919415"/>
            <a:ext cx="2857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7724" name="Line 86"/>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5" name="Rectangle 87"/>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26" name="Line 88"/>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7" name="Rectangle 89"/>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28" name="Line 90"/>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9" name="Rectangle 91"/>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0" name="Line 92"/>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1" name="Rectangle 93"/>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2" name="Line 94"/>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3" name="Rectangle 95"/>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4" name="Line 96"/>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5" name="Rectangle 97"/>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6" name="Line 98"/>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7" name="Rectangle 99"/>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8" name="Line 100"/>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9" name="Rectangle 101"/>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0" name="Line 102"/>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1" name="Rectangle 103"/>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2" name="Line 104"/>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3" name="Rectangle 105"/>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4" name="Line 106"/>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5" name="Rectangle 107"/>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6" name="Line 108"/>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7" name="Rectangle 109"/>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8" name="Line 110"/>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9" name="Rectangle 111"/>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0" name="Line 112"/>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1" name="Rectangle 113"/>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2" name="Line 114"/>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3" name="Rectangle 115"/>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4" name="Line 116"/>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5" name="Rectangle 117"/>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6" name="Line 118"/>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7" name="Rectangle 119"/>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8" name="Line 120"/>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9" name="Rectangle 121"/>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0" name="Line 122"/>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1" name="Rectangle 123"/>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2" name="Line 124"/>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3" name="Rectangle 125"/>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4" name="Line 126"/>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5" name="Rectangle 127"/>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6" name="Line 128"/>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7" name="Rectangle 129"/>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8" name="Line 130"/>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9" name="Rectangle 131"/>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70" name="Line 132"/>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71" name="Rectangle 133"/>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grpSp>
        <p:nvGrpSpPr>
          <p:cNvPr id="27772" name="Group 134"/>
          <p:cNvGrpSpPr>
            <a:grpSpLocks/>
          </p:cNvGrpSpPr>
          <p:nvPr/>
        </p:nvGrpSpPr>
        <p:grpSpPr bwMode="auto">
          <a:xfrm>
            <a:off x="1985965" y="2019302"/>
            <a:ext cx="1265237" cy="1235075"/>
            <a:chOff x="154" y="1062"/>
            <a:chExt cx="863" cy="778"/>
          </a:xfrm>
        </p:grpSpPr>
        <p:sp>
          <p:nvSpPr>
            <p:cNvPr id="27783" name="Freeform 135"/>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7784" name="Freeform 136"/>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773" name="Rectangle 137"/>
          <p:cNvSpPr>
            <a:spLocks noChangeArrowheads="1"/>
          </p:cNvSpPr>
          <p:nvPr/>
        </p:nvSpPr>
        <p:spPr bwMode="auto">
          <a:xfrm>
            <a:off x="2114550" y="2744788"/>
            <a:ext cx="590454"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774" name="Rectangle 138"/>
          <p:cNvSpPr>
            <a:spLocks noChangeArrowheads="1"/>
          </p:cNvSpPr>
          <p:nvPr/>
        </p:nvSpPr>
        <p:spPr bwMode="auto">
          <a:xfrm>
            <a:off x="2114552" y="293528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775" name="Group 139"/>
          <p:cNvGrpSpPr>
            <a:grpSpLocks/>
          </p:cNvGrpSpPr>
          <p:nvPr/>
        </p:nvGrpSpPr>
        <p:grpSpPr bwMode="auto">
          <a:xfrm>
            <a:off x="1985965" y="2027238"/>
            <a:ext cx="1265237" cy="1236662"/>
            <a:chOff x="154" y="1067"/>
            <a:chExt cx="863" cy="779"/>
          </a:xfrm>
        </p:grpSpPr>
        <p:sp>
          <p:nvSpPr>
            <p:cNvPr id="135" name="Freeform 140"/>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782" name="Freeform 141"/>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 xmlns:a14="http://schemas.microsoft.com/office/drawing/2010/main">
                  <a:solidFill>
                    <a:srgbClr val="FFFFFF"/>
                  </a:solidFill>
                </a14:hiddenFill>
              </a:ext>
            </a:extLst>
          </p:spPr>
          <p:txBody>
            <a:bodyPr/>
            <a:lstStyle/>
            <a:p>
              <a:endParaRPr lang="en-US" sz="1800" dirty="0"/>
            </a:p>
          </p:txBody>
        </p:sp>
      </p:grpSp>
      <p:sp>
        <p:nvSpPr>
          <p:cNvPr id="27776" name="Rectangle 142"/>
          <p:cNvSpPr>
            <a:spLocks noChangeArrowheads="1"/>
          </p:cNvSpPr>
          <p:nvPr/>
        </p:nvSpPr>
        <p:spPr bwMode="auto">
          <a:xfrm>
            <a:off x="2532063" y="2141538"/>
            <a:ext cx="460966"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7777" name="Rectangle 143"/>
          <p:cNvSpPr>
            <a:spLocks noChangeArrowheads="1"/>
          </p:cNvSpPr>
          <p:nvPr/>
        </p:nvSpPr>
        <p:spPr bwMode="auto">
          <a:xfrm>
            <a:off x="2532065" y="233203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
        <p:nvSpPr>
          <p:cNvPr id="139" name="Rounded Rectangular Callout 138"/>
          <p:cNvSpPr>
            <a:spLocks noChangeArrowheads="1"/>
          </p:cNvSpPr>
          <p:nvPr/>
        </p:nvSpPr>
        <p:spPr bwMode="auto">
          <a:xfrm>
            <a:off x="8567738" y="751683"/>
            <a:ext cx="2100262" cy="1520825"/>
          </a:xfrm>
          <a:prstGeom prst="wedgeRoundRectCallout">
            <a:avLst>
              <a:gd name="adj1" fmla="val 3287"/>
              <a:gd name="adj2" fmla="val 12549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800" dirty="0">
                <a:solidFill>
                  <a:schemeClr val="bg2"/>
                </a:solidFill>
                <a:latin typeface="+mn-lt"/>
                <a:ea typeface="+mn-ea"/>
              </a:rPr>
              <a:t>Highlights those control factors most susceptible to sources of variation</a:t>
            </a:r>
          </a:p>
        </p:txBody>
      </p:sp>
      <p:sp>
        <p:nvSpPr>
          <p:cNvPr id="140" name="Rounded Rectangular Callout 139"/>
          <p:cNvSpPr>
            <a:spLocks noChangeArrowheads="1"/>
          </p:cNvSpPr>
          <p:nvPr/>
        </p:nvSpPr>
        <p:spPr bwMode="auto">
          <a:xfrm>
            <a:off x="4414037" y="5757376"/>
            <a:ext cx="3338264" cy="815975"/>
          </a:xfrm>
          <a:prstGeom prst="wedgeRoundRectCallout">
            <a:avLst>
              <a:gd name="adj1" fmla="val -37966"/>
              <a:gd name="adj2" fmla="val -15214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600" dirty="0">
                <a:solidFill>
                  <a:schemeClr val="bg2"/>
                </a:solidFill>
                <a:latin typeface="+mn-lt"/>
                <a:ea typeface="+mn-ea"/>
              </a:rPr>
              <a:t>Identifies sources of variation with most influence over the performance of the design</a:t>
            </a:r>
          </a:p>
        </p:txBody>
      </p:sp>
      <p:sp>
        <p:nvSpPr>
          <p:cNvPr id="141" name="Rounded Rectangular Callout 140"/>
          <p:cNvSpPr>
            <a:spLocks noChangeArrowheads="1"/>
          </p:cNvSpPr>
          <p:nvPr/>
        </p:nvSpPr>
        <p:spPr bwMode="auto">
          <a:xfrm>
            <a:off x="596499" y="5189538"/>
            <a:ext cx="3602010" cy="1383812"/>
          </a:xfrm>
          <a:prstGeom prst="wedgeRoundRectCallout">
            <a:avLst>
              <a:gd name="adj1" fmla="val 32139"/>
              <a:gd name="adj2" fmla="val -87529"/>
              <a:gd name="adj3" fmla="val 16667"/>
            </a:avLst>
          </a:prstGeom>
          <a:ln>
            <a:headEnd/>
            <a:tailEnd/>
          </a:ln>
        </p:spPr>
        <p:style>
          <a:lnRef idx="1">
            <a:schemeClr val="accent5"/>
          </a:lnRef>
          <a:fillRef idx="2">
            <a:schemeClr val="accent5"/>
          </a:fillRef>
          <a:effectRef idx="1">
            <a:schemeClr val="accent5"/>
          </a:effectRef>
          <a:fontRef idx="minor">
            <a:schemeClr val="dk1"/>
          </a:fontRef>
        </p:style>
        <p:txBody>
          <a:bodyPr lIns="91429" tIns="45715" rIns="91429" bIns="45715" anchor="ctr"/>
          <a:lstStyle/>
          <a:p>
            <a:pPr algn="ctr">
              <a:defRPr/>
            </a:pPr>
            <a:r>
              <a:rPr lang="en-GB" sz="1600" dirty="0">
                <a:solidFill>
                  <a:schemeClr val="dk1"/>
                </a:solidFill>
                <a:latin typeface="+mn-lt"/>
                <a:ea typeface="+mn-ea"/>
              </a:rPr>
              <a:t>Allows prioritisation of influential control parameters. If this is team judgement only – may wish to perform trials to quantify influence </a:t>
            </a:r>
          </a:p>
        </p:txBody>
      </p:sp>
      <p:sp>
        <p:nvSpPr>
          <p:cNvPr id="2" name="Rounded Rectangular Callout 1"/>
          <p:cNvSpPr/>
          <p:nvPr/>
        </p:nvSpPr>
        <p:spPr>
          <a:xfrm>
            <a:off x="3233732" y="909639"/>
            <a:ext cx="2735567" cy="751057"/>
          </a:xfrm>
          <a:prstGeom prst="wedgeRoundRectCallout">
            <a:avLst>
              <a:gd name="adj1" fmla="val 8233"/>
              <a:gd name="adj2" fmla="val 295993"/>
              <a:gd name="adj3" fmla="val 16667"/>
            </a:avLst>
          </a:prstGeom>
        </p:spPr>
        <p:style>
          <a:lnRef idx="1">
            <a:schemeClr val="accent3"/>
          </a:lnRef>
          <a:fillRef idx="2">
            <a:schemeClr val="accent3"/>
          </a:fillRef>
          <a:effectRef idx="1">
            <a:schemeClr val="accent3"/>
          </a:effectRef>
          <a:fontRef idx="minor">
            <a:schemeClr val="dk1"/>
          </a:fontRef>
        </p:style>
        <p:txBody>
          <a:bodyPr lIns="91429" tIns="45715" rIns="91429" bIns="45715" rtlCol="0" anchor="ctr"/>
          <a:lstStyle/>
          <a:p>
            <a:pPr algn="ctr"/>
            <a:r>
              <a:rPr lang="en-GB" sz="1400" dirty="0">
                <a:latin typeface="Arial" charset="0"/>
              </a:rPr>
              <a:t>The expected manufacturing variation will have a strong effect on the Rotor Thickness  </a:t>
            </a:r>
            <a:endParaRPr lang="en-US" sz="1400" dirty="0"/>
          </a:p>
        </p:txBody>
      </p:sp>
      <p:sp>
        <p:nvSpPr>
          <p:cNvPr id="3" name="Rounded Rectangular Callout 2"/>
          <p:cNvSpPr/>
          <p:nvPr/>
        </p:nvSpPr>
        <p:spPr>
          <a:xfrm>
            <a:off x="8035794" y="5129214"/>
            <a:ext cx="2383729" cy="1079499"/>
          </a:xfrm>
          <a:prstGeom prst="wedgeRoundRectCallout">
            <a:avLst>
              <a:gd name="adj1" fmla="val -26564"/>
              <a:gd name="adj2" fmla="val -110648"/>
              <a:gd name="adj3" fmla="val 16667"/>
            </a:avLst>
          </a:prstGeom>
          <a:ln/>
        </p:spPr>
        <p:style>
          <a:lnRef idx="0">
            <a:schemeClr val="accent4"/>
          </a:lnRef>
          <a:fillRef idx="3">
            <a:schemeClr val="accent4"/>
          </a:fillRef>
          <a:effectRef idx="3">
            <a:schemeClr val="accent4"/>
          </a:effectRef>
          <a:fontRef idx="minor">
            <a:schemeClr val="lt1"/>
          </a:fontRef>
        </p:style>
        <p:txBody>
          <a:bodyPr lIns="91429" tIns="45715" rIns="91429" bIns="45715" rtlCol="0" anchor="ctr"/>
          <a:lstStyle/>
          <a:p>
            <a:pPr algn="ctr"/>
            <a:r>
              <a:rPr lang="en-US" sz="1600" dirty="0"/>
              <a:t>Noise Factors that have no impact on the Control Factors are likely to be DIRECT</a:t>
            </a:r>
          </a:p>
        </p:txBody>
      </p:sp>
    </p:spTree>
    <p:extLst>
      <p:ext uri="{BB962C8B-B14F-4D97-AF65-F5344CB8AC3E}">
        <p14:creationId xmlns:p14="http://schemas.microsoft.com/office/powerpoint/2010/main" val="915524319"/>
      </p:ext>
    </p:extLst>
  </p:cSld>
  <p:clrMapOvr>
    <a:masterClrMapping/>
  </p:clrMapOvr>
  <p:transition>
    <p:wipe dir="r"/>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defTabSz="761909" eaLnBrk="1" hangingPunct="1"/>
            <a:r>
              <a:rPr lang="en-GB" sz="3200" dirty="0">
                <a:latin typeface="Arial" charset="0"/>
              </a:rPr>
              <a:t>Exercise: What-Why</a:t>
            </a:r>
          </a:p>
        </p:txBody>
      </p:sp>
      <p:sp>
        <p:nvSpPr>
          <p:cNvPr id="117763" name="Rectangle 3"/>
          <p:cNvSpPr>
            <a:spLocks noGrp="1" noChangeArrowheads="1"/>
          </p:cNvSpPr>
          <p:nvPr>
            <p:ph type="body" sz="quarter" idx="16"/>
          </p:nvPr>
        </p:nvSpPr>
        <p:spPr/>
        <p:txBody>
          <a:bodyPr/>
          <a:lstStyle/>
          <a:p>
            <a:pPr defTabSz="761909" eaLnBrk="1" hangingPunct="1">
              <a:buNone/>
            </a:pPr>
            <a:r>
              <a:rPr lang="en-GB"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Construct a What-Why Table to determine the critical Munition Design Parameters and Noise Factors</a:t>
            </a:r>
          </a:p>
          <a:p>
            <a:pPr marL="0" indent="0" defTabSz="761909" eaLnBrk="1" hangingPunct="1">
              <a:buNone/>
            </a:pPr>
            <a:endParaRPr lang="en-GB" sz="2000" dirty="0">
              <a:latin typeface="Arial" charset="0"/>
            </a:endParaRPr>
          </a:p>
          <a:p>
            <a:pPr marL="0" indent="0" defTabSz="761909" eaLnBrk="1" hangingPunct="1">
              <a:buNone/>
            </a:pPr>
            <a:r>
              <a:rPr lang="en-GB" sz="2000"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3B5D7652-4B79-B244-BCB4-7F563E3E96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5066" y="2146499"/>
            <a:ext cx="3678426" cy="2765948"/>
          </a:xfrm>
          <a:prstGeom prst="rect">
            <a:avLst/>
          </a:prstGeom>
        </p:spPr>
      </p:pic>
      <p:sp>
        <p:nvSpPr>
          <p:cNvPr id="2" name="Rectangle: Rounded Corners 1">
            <a:extLst>
              <a:ext uri="{FF2B5EF4-FFF2-40B4-BE49-F238E27FC236}">
                <a16:creationId xmlns:a16="http://schemas.microsoft.com/office/drawing/2014/main" id="{61AA402E-80BC-8325-E5B1-DF43CA282C2A}"/>
              </a:ext>
            </a:extLst>
          </p:cNvPr>
          <p:cNvSpPr/>
          <p:nvPr/>
        </p:nvSpPr>
        <p:spPr>
          <a:xfrm rot="19605809">
            <a:off x="1615642" y="2679698"/>
            <a:ext cx="8305800" cy="1676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solidFill>
                  <a:srgbClr val="FF0000"/>
                </a:solidFill>
              </a:rPr>
              <a:t>Level 5</a:t>
            </a:r>
          </a:p>
        </p:txBody>
      </p:sp>
    </p:spTree>
    <p:extLst>
      <p:ext uri="{BB962C8B-B14F-4D97-AF65-F5344CB8AC3E}">
        <p14:creationId xmlns:p14="http://schemas.microsoft.com/office/powerpoint/2010/main" val="317121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CB3343-C3FD-BA4F-8EC2-5335531CA104}"/>
              </a:ext>
            </a:extLst>
          </p:cNvPr>
          <p:cNvPicPr>
            <a:picLocks noChangeAspect="1"/>
          </p:cNvPicPr>
          <p:nvPr/>
        </p:nvPicPr>
        <p:blipFill rotWithShape="1">
          <a:blip r:embed="rId3"/>
          <a:srcRect l="65426"/>
          <a:stretch/>
        </p:blipFill>
        <p:spPr>
          <a:xfrm>
            <a:off x="5613515" y="2206488"/>
            <a:ext cx="1921773" cy="2128977"/>
          </a:xfrm>
          <a:prstGeom prst="rect">
            <a:avLst/>
          </a:prstGeom>
        </p:spPr>
      </p:pic>
      <p:sp>
        <p:nvSpPr>
          <p:cNvPr id="52226" name="Content Placeholder 3"/>
          <p:cNvSpPr>
            <a:spLocks noGrp="1"/>
          </p:cNvSpPr>
          <p:nvPr>
            <p:ph type="body" sz="quarter" idx="13"/>
          </p:nvPr>
        </p:nvSpPr>
        <p:spPr>
          <a:xfrm>
            <a:off x="590700" y="1327964"/>
            <a:ext cx="11010600" cy="246221"/>
          </a:xfrm>
        </p:spPr>
        <p:txBody>
          <a:bodyPr/>
          <a:lstStyle/>
          <a:p>
            <a:r>
              <a:rPr lang="en-GB" altLang="en-US" sz="2000" dirty="0"/>
              <a:t>The noise factors </a:t>
            </a:r>
            <a:r>
              <a:rPr lang="ja-JP" altLang="en-GB" sz="2000" dirty="0"/>
              <a:t>‘</a:t>
            </a:r>
            <a:r>
              <a:rPr lang="en-GB" altLang="ja-JP" sz="2000" dirty="0"/>
              <a:t>vehicle load’, </a:t>
            </a:r>
            <a:r>
              <a:rPr lang="ja-JP" altLang="en-GB" sz="2000" dirty="0"/>
              <a:t>‘</a:t>
            </a:r>
            <a:r>
              <a:rPr lang="en-GB" altLang="ja-JP" sz="2000" dirty="0"/>
              <a:t>vehicle speed</a:t>
            </a:r>
            <a:r>
              <a:rPr lang="ja-JP" altLang="en-GB" sz="2000" dirty="0"/>
              <a:t>’</a:t>
            </a:r>
            <a:r>
              <a:rPr lang="en-GB" altLang="ja-JP" sz="2000" dirty="0"/>
              <a:t> and </a:t>
            </a:r>
            <a:r>
              <a:rPr lang="ja-JP" altLang="en-GB" sz="2000" dirty="0"/>
              <a:t>‘</a:t>
            </a:r>
            <a:r>
              <a:rPr lang="en-GB" altLang="ja-JP" sz="2000" dirty="0"/>
              <a:t>road conditions</a:t>
            </a:r>
            <a:r>
              <a:rPr lang="ja-JP" altLang="en-GB" sz="2000" dirty="0"/>
              <a:t>’</a:t>
            </a:r>
            <a:r>
              <a:rPr lang="en-GB" altLang="ja-JP" sz="2000" dirty="0"/>
              <a:t> do not affect the Design Parameters but do influence its ability to meet stopping distance specifications consistently</a:t>
            </a:r>
          </a:p>
          <a:p>
            <a:endParaRPr lang="en-GB" altLang="ja-JP" sz="2000" dirty="0"/>
          </a:p>
          <a:p>
            <a:endParaRPr lang="en-GB" altLang="ja-JP" sz="2000" dirty="0"/>
          </a:p>
          <a:p>
            <a:endParaRPr lang="en-GB" altLang="ja-JP" sz="2000" dirty="0"/>
          </a:p>
          <a:p>
            <a:endParaRPr lang="en-GB" altLang="ja-JP" sz="1800" dirty="0"/>
          </a:p>
          <a:p>
            <a:endParaRPr lang="en-GB" altLang="ja-JP" sz="1800" dirty="0"/>
          </a:p>
          <a:p>
            <a:endParaRPr lang="en-GB" altLang="ja-JP" sz="1800" dirty="0"/>
          </a:p>
          <a:p>
            <a:endParaRPr lang="en-GB" altLang="ja-JP" sz="1800" dirty="0"/>
          </a:p>
          <a:p>
            <a:endParaRPr lang="en-GB" altLang="ja-JP" sz="1800" dirty="0"/>
          </a:p>
          <a:p>
            <a:pPr marL="0" indent="0">
              <a:buNone/>
            </a:pPr>
            <a:endParaRPr lang="en-GB" altLang="en-US" sz="1800" dirty="0"/>
          </a:p>
          <a:p>
            <a:r>
              <a:rPr lang="en-GB" altLang="en-US" sz="2000" dirty="0"/>
              <a:t>If we were creating a nominal design we could consider these direct Noise Factors in our engineering analysis. For example, to find the right pad area to deal with the expected values of the direct noise factors, and then do a robustness assessment to appreciate what happens to stopping distance when these factors vary.</a:t>
            </a:r>
          </a:p>
          <a:p>
            <a:r>
              <a:rPr lang="en-GB" altLang="en-US" sz="2000" dirty="0"/>
              <a:t>To do the latter we use a table to qualitatively assess the importance of variation in the noise factors in affecting variation in the output(s)</a:t>
            </a:r>
            <a:endParaRPr lang="en-US" altLang="en-US" sz="2000" dirty="0"/>
          </a:p>
        </p:txBody>
      </p:sp>
      <p:sp>
        <p:nvSpPr>
          <p:cNvPr id="52225" name="Rectangle 3"/>
          <p:cNvSpPr>
            <a:spLocks noGrp="1" noChangeArrowheads="1"/>
          </p:cNvSpPr>
          <p:nvPr>
            <p:ph type="title"/>
          </p:nvPr>
        </p:nvSpPr>
        <p:spPr>
          <a:xfrm>
            <a:off x="486273" y="271700"/>
            <a:ext cx="11010600" cy="664797"/>
          </a:xfrm>
        </p:spPr>
        <p:txBody>
          <a:bodyPr/>
          <a:lstStyle/>
          <a:p>
            <a:r>
              <a:rPr lang="en-GB" altLang="en-US" sz="3200" dirty="0"/>
              <a:t>Dealing with Direct Noise Factors</a:t>
            </a:r>
          </a:p>
        </p:txBody>
      </p:sp>
      <p:sp>
        <p:nvSpPr>
          <p:cNvPr id="52228" name="TextBox 1"/>
          <p:cNvSpPr txBox="1">
            <a:spLocks noChangeArrowheads="1"/>
          </p:cNvSpPr>
          <p:nvPr/>
        </p:nvSpPr>
        <p:spPr bwMode="auto">
          <a:xfrm>
            <a:off x="1867341" y="2521798"/>
            <a:ext cx="314483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Clr>
                <a:srgbClr val="FC4C02"/>
              </a:buClr>
            </a:pPr>
            <a:r>
              <a:rPr lang="en-GB" altLang="ja-JP" sz="1800" dirty="0">
                <a:latin typeface="+mn-ea"/>
                <a:ea typeface="+mn-ea"/>
              </a:rPr>
              <a:t>We identify these from the What-Why Table as the Noise Factors that have empty cells</a:t>
            </a:r>
          </a:p>
          <a:p>
            <a:pPr eaLnBrk="1" hangingPunct="1">
              <a:spcBef>
                <a:spcPct val="0"/>
              </a:spcBef>
            </a:pPr>
            <a:endParaRPr lang="en-US" altLang="en-US" sz="1800" dirty="0">
              <a:latin typeface="+mj-ea"/>
              <a:ea typeface="+mj-ea"/>
            </a:endParaRPr>
          </a:p>
        </p:txBody>
      </p:sp>
      <p:sp>
        <p:nvSpPr>
          <p:cNvPr id="6" name="Rounded Rectangular Callout 5"/>
          <p:cNvSpPr/>
          <p:nvPr/>
        </p:nvSpPr>
        <p:spPr>
          <a:xfrm>
            <a:off x="7920267" y="2630449"/>
            <a:ext cx="1957136" cy="1155032"/>
          </a:xfrm>
          <a:prstGeom prst="wedgeRoundRectCallout">
            <a:avLst>
              <a:gd name="adj1" fmla="val -124112"/>
              <a:gd name="adj2" fmla="val 2777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Empty cells – potential Direct Noise Factor</a:t>
            </a:r>
          </a:p>
        </p:txBody>
      </p:sp>
    </p:spTree>
    <p:extLst>
      <p:ext uri="{BB962C8B-B14F-4D97-AF65-F5344CB8AC3E}">
        <p14:creationId xmlns:p14="http://schemas.microsoft.com/office/powerpoint/2010/main" val="3757549164"/>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4"/>
          <p:cNvSpPr>
            <a:spLocks noGrp="1"/>
          </p:cNvSpPr>
          <p:nvPr>
            <p:ph type="title"/>
          </p:nvPr>
        </p:nvSpPr>
        <p:spPr>
          <a:xfrm>
            <a:off x="155680" y="323484"/>
            <a:ext cx="6489700" cy="419632"/>
          </a:xfrm>
        </p:spPr>
        <p:txBody>
          <a:bodyPr/>
          <a:lstStyle/>
          <a:p>
            <a:r>
              <a:rPr lang="en-US" altLang="en-US" sz="2800" dirty="0">
                <a:ea typeface="ＭＳ Ｐゴシック" charset="-128"/>
              </a:rPr>
              <a:t>Dealing Direct Noise Factors</a:t>
            </a:r>
          </a:p>
        </p:txBody>
      </p:sp>
      <p:graphicFrame>
        <p:nvGraphicFramePr>
          <p:cNvPr id="6" name="Group 2"/>
          <p:cNvGraphicFramePr>
            <a:graphicFrameLocks noGrp="1"/>
          </p:cNvGraphicFramePr>
          <p:nvPr/>
        </p:nvGraphicFramePr>
        <p:xfrm>
          <a:off x="2173288" y="1539875"/>
          <a:ext cx="7427912" cy="2333664"/>
        </p:xfrm>
        <a:graphic>
          <a:graphicData uri="http://schemas.openxmlformats.org/drawingml/2006/table">
            <a:tbl>
              <a:tblPr/>
              <a:tblGrid>
                <a:gridCol w="1857375">
                  <a:extLst>
                    <a:ext uri="{9D8B030D-6E8A-4147-A177-3AD203B41FA5}">
                      <a16:colId xmlns:a16="http://schemas.microsoft.com/office/drawing/2014/main" val="20000"/>
                    </a:ext>
                  </a:extLst>
                </a:gridCol>
                <a:gridCol w="1858962">
                  <a:extLst>
                    <a:ext uri="{9D8B030D-6E8A-4147-A177-3AD203B41FA5}">
                      <a16:colId xmlns:a16="http://schemas.microsoft.com/office/drawing/2014/main" val="20001"/>
                    </a:ext>
                  </a:extLst>
                </a:gridCol>
                <a:gridCol w="1854200">
                  <a:extLst>
                    <a:ext uri="{9D8B030D-6E8A-4147-A177-3AD203B41FA5}">
                      <a16:colId xmlns:a16="http://schemas.microsoft.com/office/drawing/2014/main" val="20002"/>
                    </a:ext>
                  </a:extLst>
                </a:gridCol>
                <a:gridCol w="1857375">
                  <a:extLst>
                    <a:ext uri="{9D8B030D-6E8A-4147-A177-3AD203B41FA5}">
                      <a16:colId xmlns:a16="http://schemas.microsoft.com/office/drawing/2014/main" val="20003"/>
                    </a:ext>
                  </a:extLst>
                </a:gridCol>
              </a:tblGrid>
              <a:tr h="372127">
                <a:tc>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3">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US" altLang="en-US" sz="1800" b="0" i="0" u="none" strike="noStrike" cap="none" normalizeH="0" baseline="0" dirty="0">
                          <a:ln>
                            <a:noFill/>
                          </a:ln>
                          <a:solidFill>
                            <a:schemeClr val="tx1"/>
                          </a:solidFill>
                          <a:effectLst/>
                          <a:latin typeface="Arial" charset="0"/>
                          <a:ea typeface="ＭＳ Ｐゴシック" charset="-128"/>
                        </a:rPr>
                        <a:t>Direct Noise Factors</a:t>
                      </a:r>
                    </a:p>
                  </a:txBody>
                  <a:tcPr marT="45726" marB="45726"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78965">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Vehicle Load</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vehicle speed around signal factor level</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Road conditions</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extLst>
                  <a:ext uri="{0D108BD9-81ED-4DB2-BD59-A6C34878D82A}">
                    <a16:rowId xmlns:a16="http://schemas.microsoft.com/office/drawing/2014/main" val="10001"/>
                  </a:ext>
                </a:extLst>
              </a:tr>
              <a:tr h="882533">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Influence on Y=stopping distance</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9999"/>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4</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1</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9</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40" name="Rounded Rectangular Callout 139"/>
          <p:cNvSpPr/>
          <p:nvPr/>
        </p:nvSpPr>
        <p:spPr>
          <a:xfrm>
            <a:off x="6645380" y="4880114"/>
            <a:ext cx="2511872" cy="757139"/>
          </a:xfrm>
          <a:prstGeom prst="wedgeRoundRectCallout">
            <a:avLst>
              <a:gd name="adj1" fmla="val 31238"/>
              <a:gd name="adj2" fmla="val -193314"/>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This can be added to the What Why table</a:t>
            </a:r>
          </a:p>
        </p:txBody>
      </p:sp>
    </p:spTree>
    <p:extLst>
      <p:ext uri="{BB962C8B-B14F-4D97-AF65-F5344CB8AC3E}">
        <p14:creationId xmlns:p14="http://schemas.microsoft.com/office/powerpoint/2010/main" val="3141676044"/>
      </p:ext>
    </p:extLst>
  </p:cSld>
  <p:clrMapOvr>
    <a:masterClrMapping/>
  </p:clrMapOvr>
  <p:transition>
    <p:wipe dir="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51763" y="5016804"/>
            <a:ext cx="565150" cy="25528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2" name="Rectangle 141"/>
          <p:cNvSpPr/>
          <p:nvPr/>
        </p:nvSpPr>
        <p:spPr>
          <a:xfrm>
            <a:off x="8301037" y="5016501"/>
            <a:ext cx="573088" cy="249833"/>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3" name="Rectangle 142"/>
          <p:cNvSpPr/>
          <p:nvPr/>
        </p:nvSpPr>
        <p:spPr>
          <a:xfrm>
            <a:off x="8855075" y="5014914"/>
            <a:ext cx="565150" cy="25142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55300" name="Title 141"/>
          <p:cNvSpPr>
            <a:spLocks noGrp="1"/>
          </p:cNvSpPr>
          <p:nvPr>
            <p:ph type="title"/>
          </p:nvPr>
        </p:nvSpPr>
        <p:spPr>
          <a:xfrm>
            <a:off x="141939" y="289705"/>
            <a:ext cx="8445642" cy="430235"/>
          </a:xfrm>
        </p:spPr>
        <p:txBody>
          <a:bodyPr/>
          <a:lstStyle/>
          <a:p>
            <a:r>
              <a:rPr lang="en-GB" altLang="en-US" sz="2800" dirty="0">
                <a:ea typeface="ＭＳ Ｐゴシック" charset="-128"/>
              </a:rPr>
              <a:t> Modified What-Why Table for a Braking System</a:t>
            </a:r>
          </a:p>
        </p:txBody>
      </p:sp>
      <p:sp>
        <p:nvSpPr>
          <p:cNvPr id="55301" name="Slide Number Placeholder 3"/>
          <p:cNvSpPr>
            <a:spLocks noGrp="1"/>
          </p:cNvSpPr>
          <p:nvPr>
            <p:ph type="sldNum"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a:spcBef>
                <a:spcPct val="0"/>
              </a:spcBef>
              <a:buFontTx/>
              <a:buNone/>
            </a:pPr>
            <a:fld id="{9242A326-E5DB-8249-9FB5-9A16150BA2D2}" type="slidenum">
              <a:rPr lang="en-GB" altLang="en-US" sz="1100"/>
              <a:pPr>
                <a:spcBef>
                  <a:spcPct val="0"/>
                </a:spcBef>
                <a:buFontTx/>
                <a:buNone/>
              </a:pPr>
              <a:t>118</a:t>
            </a:fld>
            <a:endParaRPr lang="en-GB" altLang="en-US" sz="1100" dirty="0"/>
          </a:p>
        </p:txBody>
      </p:sp>
      <p:sp>
        <p:nvSpPr>
          <p:cNvPr id="55384" name="Line 96"/>
          <p:cNvSpPr>
            <a:spLocks noChangeShapeType="1"/>
          </p:cNvSpPr>
          <p:nvPr/>
        </p:nvSpPr>
        <p:spPr bwMode="auto">
          <a:xfrm>
            <a:off x="9412289" y="2032000"/>
            <a:ext cx="0" cy="324772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6" name="Line 108"/>
          <p:cNvSpPr>
            <a:spLocks noChangeShapeType="1"/>
          </p:cNvSpPr>
          <p:nvPr/>
        </p:nvSpPr>
        <p:spPr bwMode="auto">
          <a:xfrm>
            <a:off x="8304214" y="2889251"/>
            <a:ext cx="6349" cy="23844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8" name="Line 110"/>
          <p:cNvSpPr>
            <a:spLocks noChangeShapeType="1"/>
          </p:cNvSpPr>
          <p:nvPr/>
        </p:nvSpPr>
        <p:spPr bwMode="auto">
          <a:xfrm>
            <a:off x="8858251" y="2889251"/>
            <a:ext cx="1587" cy="239117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8" name="Line 96"/>
          <p:cNvSpPr>
            <a:spLocks noChangeShapeType="1"/>
          </p:cNvSpPr>
          <p:nvPr/>
        </p:nvSpPr>
        <p:spPr bwMode="auto">
          <a:xfrm flipV="1">
            <a:off x="1999849" y="5266334"/>
            <a:ext cx="7406093" cy="952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9" name="TextBox 2"/>
          <p:cNvSpPr txBox="1">
            <a:spLocks noChangeArrowheads="1"/>
          </p:cNvSpPr>
          <p:nvPr/>
        </p:nvSpPr>
        <p:spPr bwMode="auto">
          <a:xfrm>
            <a:off x="7888799" y="5004196"/>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4</a:t>
            </a:r>
          </a:p>
        </p:txBody>
      </p:sp>
      <p:sp>
        <p:nvSpPr>
          <p:cNvPr id="55430" name="TextBox 143"/>
          <p:cNvSpPr txBox="1">
            <a:spLocks noChangeArrowheads="1"/>
          </p:cNvSpPr>
          <p:nvPr/>
        </p:nvSpPr>
        <p:spPr bwMode="auto">
          <a:xfrm>
            <a:off x="8468907" y="4988521"/>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1</a:t>
            </a:r>
          </a:p>
        </p:txBody>
      </p:sp>
      <p:sp>
        <p:nvSpPr>
          <p:cNvPr id="55431" name="TextBox 144"/>
          <p:cNvSpPr txBox="1">
            <a:spLocks noChangeArrowheads="1"/>
          </p:cNvSpPr>
          <p:nvPr/>
        </p:nvSpPr>
        <p:spPr bwMode="auto">
          <a:xfrm>
            <a:off x="9020738" y="4997450"/>
            <a:ext cx="280987"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9</a:t>
            </a:r>
          </a:p>
        </p:txBody>
      </p:sp>
      <p:sp>
        <p:nvSpPr>
          <p:cNvPr id="3" name="Rectangle 2"/>
          <p:cNvSpPr/>
          <p:nvPr/>
        </p:nvSpPr>
        <p:spPr>
          <a:xfrm>
            <a:off x="1994203" y="4772025"/>
            <a:ext cx="1264935" cy="494308"/>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4" name="Rectangle 143"/>
          <p:cNvSpPr/>
          <p:nvPr/>
        </p:nvSpPr>
        <p:spPr>
          <a:xfrm>
            <a:off x="3259138" y="4771628"/>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5" name="Rectangle 144"/>
          <p:cNvSpPr/>
          <p:nvPr/>
        </p:nvSpPr>
        <p:spPr>
          <a:xfrm>
            <a:off x="3261322" y="5018287"/>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6" name="Rectangle 145"/>
          <p:cNvSpPr/>
          <p:nvPr/>
        </p:nvSpPr>
        <p:spPr>
          <a:xfrm>
            <a:off x="3870326" y="5019607"/>
            <a:ext cx="3870325"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7" name="Rectangle 54"/>
          <p:cNvSpPr>
            <a:spLocks noChangeArrowheads="1"/>
          </p:cNvSpPr>
          <p:nvPr/>
        </p:nvSpPr>
        <p:spPr bwMode="auto">
          <a:xfrm>
            <a:off x="3349984" y="4808538"/>
            <a:ext cx="46166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Indirect</a:t>
            </a:r>
            <a:endParaRPr lang="en-US" altLang="en-US" sz="2400" b="1" dirty="0"/>
          </a:p>
        </p:txBody>
      </p:sp>
      <p:sp>
        <p:nvSpPr>
          <p:cNvPr id="148" name="Rectangle 54"/>
          <p:cNvSpPr>
            <a:spLocks noChangeArrowheads="1"/>
          </p:cNvSpPr>
          <p:nvPr/>
        </p:nvSpPr>
        <p:spPr bwMode="auto">
          <a:xfrm>
            <a:off x="3385288" y="5068947"/>
            <a:ext cx="3622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Direct</a:t>
            </a:r>
            <a:endParaRPr lang="en-US" altLang="en-US" sz="2400" b="1" dirty="0"/>
          </a:p>
        </p:txBody>
      </p:sp>
      <p:sp>
        <p:nvSpPr>
          <p:cNvPr id="149" name="Rectangle 54"/>
          <p:cNvSpPr>
            <a:spLocks noChangeArrowheads="1"/>
          </p:cNvSpPr>
          <p:nvPr/>
        </p:nvSpPr>
        <p:spPr bwMode="auto">
          <a:xfrm>
            <a:off x="2149879" y="4852793"/>
            <a:ext cx="910506"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System Output</a:t>
            </a:r>
          </a:p>
        </p:txBody>
      </p:sp>
      <p:sp>
        <p:nvSpPr>
          <p:cNvPr id="151" name="Rectangle 54"/>
          <p:cNvSpPr>
            <a:spLocks noChangeArrowheads="1"/>
          </p:cNvSpPr>
          <p:nvPr/>
        </p:nvSpPr>
        <p:spPr bwMode="auto">
          <a:xfrm>
            <a:off x="2119978" y="5058619"/>
            <a:ext cx="10114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dirty="0">
                <a:solidFill>
                  <a:srgbClr val="000000"/>
                </a:solidFill>
              </a:rPr>
              <a:t>Stopping distance</a:t>
            </a:r>
          </a:p>
        </p:txBody>
      </p:sp>
      <p:sp>
        <p:nvSpPr>
          <p:cNvPr id="150" name="Rectangle 14">
            <a:extLst>
              <a:ext uri="{FF2B5EF4-FFF2-40B4-BE49-F238E27FC236}">
                <a16:creationId xmlns:a16="http://schemas.microsoft.com/office/drawing/2014/main" id="{FFC267A6-0FE6-5841-B70F-6BBB30204B3D}"/>
              </a:ext>
            </a:extLst>
          </p:cNvPr>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2" name="Rectangle 15">
            <a:extLst>
              <a:ext uri="{FF2B5EF4-FFF2-40B4-BE49-F238E27FC236}">
                <a16:creationId xmlns:a16="http://schemas.microsoft.com/office/drawing/2014/main" id="{960F1CBB-9842-E543-9222-CE2B77E534C0}"/>
              </a:ext>
            </a:extLst>
          </p:cNvPr>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3" name="Rectangle 16">
            <a:extLst>
              <a:ext uri="{FF2B5EF4-FFF2-40B4-BE49-F238E27FC236}">
                <a16:creationId xmlns:a16="http://schemas.microsoft.com/office/drawing/2014/main" id="{AB2B3F65-4B17-2246-9346-877EAD847EF0}"/>
              </a:ext>
            </a:extLst>
          </p:cNvPr>
          <p:cNvSpPr>
            <a:spLocks noChangeArrowheads="1"/>
          </p:cNvSpPr>
          <p:nvPr/>
        </p:nvSpPr>
        <p:spPr bwMode="auto">
          <a:xfrm>
            <a:off x="1992315" y="3260725"/>
            <a:ext cx="1266825" cy="1512888"/>
          </a:xfrm>
          <a:prstGeom prst="rect">
            <a:avLst/>
          </a:prstGeom>
          <a:solidFill>
            <a:srgbClr val="FF9999"/>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4" name="Rectangle 17">
            <a:extLst>
              <a:ext uri="{FF2B5EF4-FFF2-40B4-BE49-F238E27FC236}">
                <a16:creationId xmlns:a16="http://schemas.microsoft.com/office/drawing/2014/main" id="{0269693B-B69A-6349-A8BA-32E270100374}"/>
              </a:ext>
            </a:extLst>
          </p:cNvPr>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5" name="Rectangle 18">
            <a:extLst>
              <a:ext uri="{FF2B5EF4-FFF2-40B4-BE49-F238E27FC236}">
                <a16:creationId xmlns:a16="http://schemas.microsoft.com/office/drawing/2014/main" id="{692BB2E2-87D8-B744-B6AE-2F8FAFA4AD26}"/>
              </a:ext>
            </a:extLst>
          </p:cNvPr>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6" name="Rectangle 19">
            <a:extLst>
              <a:ext uri="{FF2B5EF4-FFF2-40B4-BE49-F238E27FC236}">
                <a16:creationId xmlns:a16="http://schemas.microsoft.com/office/drawing/2014/main" id="{66B3FAED-EDFB-284E-8E60-BE91FA3F4CB6}"/>
              </a:ext>
            </a:extLst>
          </p:cNvPr>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7" name="Rectangle 20">
            <a:extLst>
              <a:ext uri="{FF2B5EF4-FFF2-40B4-BE49-F238E27FC236}">
                <a16:creationId xmlns:a16="http://schemas.microsoft.com/office/drawing/2014/main" id="{46E864D2-30D9-5644-9E62-14787616DCEE}"/>
              </a:ext>
            </a:extLst>
          </p:cNvPr>
          <p:cNvSpPr>
            <a:spLocks noChangeArrowheads="1"/>
          </p:cNvSpPr>
          <p:nvPr/>
        </p:nvSpPr>
        <p:spPr bwMode="auto">
          <a:xfrm>
            <a:off x="5567363" y="2070101"/>
            <a:ext cx="525410"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158" name="Rectangle 21">
            <a:extLst>
              <a:ext uri="{FF2B5EF4-FFF2-40B4-BE49-F238E27FC236}">
                <a16:creationId xmlns:a16="http://schemas.microsoft.com/office/drawing/2014/main" id="{C438ED12-06D4-2743-A52D-814FB79B03DE}"/>
              </a:ext>
            </a:extLst>
          </p:cNvPr>
          <p:cNvSpPr>
            <a:spLocks noChangeArrowheads="1"/>
          </p:cNvSpPr>
          <p:nvPr/>
        </p:nvSpPr>
        <p:spPr bwMode="auto">
          <a:xfrm>
            <a:off x="5672140" y="2228851"/>
            <a:ext cx="29027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159" name="Rectangle 22">
            <a:extLst>
              <a:ext uri="{FF2B5EF4-FFF2-40B4-BE49-F238E27FC236}">
                <a16:creationId xmlns:a16="http://schemas.microsoft.com/office/drawing/2014/main" id="{D98752F4-B628-DF4F-8518-7BAE25BA9550}"/>
              </a:ext>
            </a:extLst>
          </p:cNvPr>
          <p:cNvSpPr>
            <a:spLocks noChangeArrowheads="1"/>
          </p:cNvSpPr>
          <p:nvPr/>
        </p:nvSpPr>
        <p:spPr bwMode="auto">
          <a:xfrm>
            <a:off x="6224590" y="3003551"/>
            <a:ext cx="313587"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160" name="Rectangle 23">
            <a:extLst>
              <a:ext uri="{FF2B5EF4-FFF2-40B4-BE49-F238E27FC236}">
                <a16:creationId xmlns:a16="http://schemas.microsoft.com/office/drawing/2014/main" id="{7B7ABC51-5BD8-034F-A4C4-4773B0CD05E0}"/>
              </a:ext>
            </a:extLst>
          </p:cNvPr>
          <p:cNvSpPr>
            <a:spLocks noChangeArrowheads="1"/>
          </p:cNvSpPr>
          <p:nvPr/>
        </p:nvSpPr>
        <p:spPr bwMode="auto">
          <a:xfrm>
            <a:off x="6770688" y="3003550"/>
            <a:ext cx="341312"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161" name="Rectangle 24">
            <a:extLst>
              <a:ext uri="{FF2B5EF4-FFF2-40B4-BE49-F238E27FC236}">
                <a16:creationId xmlns:a16="http://schemas.microsoft.com/office/drawing/2014/main" id="{69AF9840-A44E-1244-81E1-B5671E50A5BD}"/>
              </a:ext>
            </a:extLst>
          </p:cNvPr>
          <p:cNvSpPr>
            <a:spLocks noChangeArrowheads="1"/>
          </p:cNvSpPr>
          <p:nvPr/>
        </p:nvSpPr>
        <p:spPr bwMode="auto">
          <a:xfrm>
            <a:off x="7262813" y="3003550"/>
            <a:ext cx="482600"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Contam.</a:t>
            </a:r>
            <a:endParaRPr lang="en-US" sz="2400" dirty="0"/>
          </a:p>
        </p:txBody>
      </p:sp>
      <p:sp>
        <p:nvSpPr>
          <p:cNvPr id="162" name="Rectangle 25">
            <a:extLst>
              <a:ext uri="{FF2B5EF4-FFF2-40B4-BE49-F238E27FC236}">
                <a16:creationId xmlns:a16="http://schemas.microsoft.com/office/drawing/2014/main" id="{C44F5BC5-9F96-234A-B692-93666284A400}"/>
              </a:ext>
            </a:extLst>
          </p:cNvPr>
          <p:cNvSpPr>
            <a:spLocks noChangeArrowheads="1"/>
          </p:cNvSpPr>
          <p:nvPr/>
        </p:nvSpPr>
        <p:spPr bwMode="auto">
          <a:xfrm>
            <a:off x="7847015" y="2925764"/>
            <a:ext cx="422685"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3" name="Rectangle 26">
            <a:extLst>
              <a:ext uri="{FF2B5EF4-FFF2-40B4-BE49-F238E27FC236}">
                <a16:creationId xmlns:a16="http://schemas.microsoft.com/office/drawing/2014/main" id="{A5536579-3946-2549-B597-0729342B4D80}"/>
              </a:ext>
            </a:extLst>
          </p:cNvPr>
          <p:cNvSpPr>
            <a:spLocks noChangeArrowheads="1"/>
          </p:cNvSpPr>
          <p:nvPr/>
        </p:nvSpPr>
        <p:spPr bwMode="auto">
          <a:xfrm>
            <a:off x="7929563" y="3082925"/>
            <a:ext cx="241300"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164" name="Rectangle 27">
            <a:extLst>
              <a:ext uri="{FF2B5EF4-FFF2-40B4-BE49-F238E27FC236}">
                <a16:creationId xmlns:a16="http://schemas.microsoft.com/office/drawing/2014/main" id="{BC576B06-95A1-C247-B9FC-673B4B0C1EB7}"/>
              </a:ext>
            </a:extLst>
          </p:cNvPr>
          <p:cNvSpPr>
            <a:spLocks noChangeArrowheads="1"/>
          </p:cNvSpPr>
          <p:nvPr/>
        </p:nvSpPr>
        <p:spPr bwMode="auto">
          <a:xfrm>
            <a:off x="8401052" y="2925764"/>
            <a:ext cx="422685"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5" name="Rectangle 28">
            <a:extLst>
              <a:ext uri="{FF2B5EF4-FFF2-40B4-BE49-F238E27FC236}">
                <a16:creationId xmlns:a16="http://schemas.microsoft.com/office/drawing/2014/main" id="{43C35A87-6C7B-A946-824D-C5F49F8989BC}"/>
              </a:ext>
            </a:extLst>
          </p:cNvPr>
          <p:cNvSpPr>
            <a:spLocks noChangeArrowheads="1"/>
          </p:cNvSpPr>
          <p:nvPr/>
        </p:nvSpPr>
        <p:spPr bwMode="auto">
          <a:xfrm>
            <a:off x="8434390" y="3082925"/>
            <a:ext cx="346075"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166" name="Rectangle 29">
            <a:extLst>
              <a:ext uri="{FF2B5EF4-FFF2-40B4-BE49-F238E27FC236}">
                <a16:creationId xmlns:a16="http://schemas.microsoft.com/office/drawing/2014/main" id="{49E22B04-1D53-6847-BA3C-021A0572F1A6}"/>
              </a:ext>
            </a:extLst>
          </p:cNvPr>
          <p:cNvSpPr>
            <a:spLocks noChangeArrowheads="1"/>
          </p:cNvSpPr>
          <p:nvPr/>
        </p:nvSpPr>
        <p:spPr bwMode="auto">
          <a:xfrm>
            <a:off x="9009064" y="2925763"/>
            <a:ext cx="28467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167" name="Rectangle 30">
            <a:extLst>
              <a:ext uri="{FF2B5EF4-FFF2-40B4-BE49-F238E27FC236}">
                <a16:creationId xmlns:a16="http://schemas.microsoft.com/office/drawing/2014/main" id="{0292C486-1522-BC42-8EB6-83AC54B5C963}"/>
              </a:ext>
            </a:extLst>
          </p:cNvPr>
          <p:cNvSpPr>
            <a:spLocks noChangeArrowheads="1"/>
          </p:cNvSpPr>
          <p:nvPr/>
        </p:nvSpPr>
        <p:spPr bwMode="auto">
          <a:xfrm>
            <a:off x="8913813" y="3082926"/>
            <a:ext cx="476670"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168" name="Rectangle 31">
            <a:extLst>
              <a:ext uri="{FF2B5EF4-FFF2-40B4-BE49-F238E27FC236}">
                <a16:creationId xmlns:a16="http://schemas.microsoft.com/office/drawing/2014/main" id="{1FE891D4-0197-4047-B9E4-2E2EDF643FE4}"/>
              </a:ext>
            </a:extLst>
          </p:cNvPr>
          <p:cNvSpPr>
            <a:spLocks noChangeArrowheads="1"/>
          </p:cNvSpPr>
          <p:nvPr/>
        </p:nvSpPr>
        <p:spPr bwMode="auto">
          <a:xfrm>
            <a:off x="2811464" y="3303589"/>
            <a:ext cx="320601"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169" name="Rectangle 32">
            <a:extLst>
              <a:ext uri="{FF2B5EF4-FFF2-40B4-BE49-F238E27FC236}">
                <a16:creationId xmlns:a16="http://schemas.microsoft.com/office/drawing/2014/main" id="{6ECFC809-B14C-B548-A247-54C16AD2F820}"/>
              </a:ext>
            </a:extLst>
          </p:cNvPr>
          <p:cNvSpPr>
            <a:spLocks noChangeArrowheads="1"/>
          </p:cNvSpPr>
          <p:nvPr/>
        </p:nvSpPr>
        <p:spPr bwMode="auto">
          <a:xfrm>
            <a:off x="2706688" y="3460750"/>
            <a:ext cx="533400"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170" name="Rectangle 33">
            <a:extLst>
              <a:ext uri="{FF2B5EF4-FFF2-40B4-BE49-F238E27FC236}">
                <a16:creationId xmlns:a16="http://schemas.microsoft.com/office/drawing/2014/main" id="{CB3CE11A-7B54-C147-88F5-324F5DAB955E}"/>
              </a:ext>
            </a:extLst>
          </p:cNvPr>
          <p:cNvSpPr>
            <a:spLocks noChangeArrowheads="1"/>
          </p:cNvSpPr>
          <p:nvPr/>
        </p:nvSpPr>
        <p:spPr bwMode="auto">
          <a:xfrm>
            <a:off x="3540125" y="337820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71" name="Rectangle 34">
            <a:extLst>
              <a:ext uri="{FF2B5EF4-FFF2-40B4-BE49-F238E27FC236}">
                <a16:creationId xmlns:a16="http://schemas.microsoft.com/office/drawing/2014/main" id="{530A595D-AB5F-F54A-B25D-661934480C09}"/>
              </a:ext>
            </a:extLst>
          </p:cNvPr>
          <p:cNvSpPr>
            <a:spLocks noChangeArrowheads="1"/>
          </p:cNvSpPr>
          <p:nvPr/>
        </p:nvSpPr>
        <p:spPr bwMode="auto">
          <a:xfrm>
            <a:off x="4679950" y="33813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2" name="Rectangle 35">
            <a:extLst>
              <a:ext uri="{FF2B5EF4-FFF2-40B4-BE49-F238E27FC236}">
                <a16:creationId xmlns:a16="http://schemas.microsoft.com/office/drawing/2014/main" id="{051794F6-EAE7-E149-A8CE-204C8AF2C74F}"/>
              </a:ext>
            </a:extLst>
          </p:cNvPr>
          <p:cNvSpPr>
            <a:spLocks noChangeArrowheads="1"/>
          </p:cNvSpPr>
          <p:nvPr/>
        </p:nvSpPr>
        <p:spPr bwMode="auto">
          <a:xfrm>
            <a:off x="5789615" y="338137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3" name="Rectangle 36">
            <a:extLst>
              <a:ext uri="{FF2B5EF4-FFF2-40B4-BE49-F238E27FC236}">
                <a16:creationId xmlns:a16="http://schemas.microsoft.com/office/drawing/2014/main" id="{6392C746-DB52-844B-9595-6CB73002A516}"/>
              </a:ext>
            </a:extLst>
          </p:cNvPr>
          <p:cNvSpPr>
            <a:spLocks noChangeArrowheads="1"/>
          </p:cNvSpPr>
          <p:nvPr/>
        </p:nvSpPr>
        <p:spPr bwMode="auto">
          <a:xfrm>
            <a:off x="6342064" y="338137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4" name="Rectangle 37">
            <a:extLst>
              <a:ext uri="{FF2B5EF4-FFF2-40B4-BE49-F238E27FC236}">
                <a16:creationId xmlns:a16="http://schemas.microsoft.com/office/drawing/2014/main" id="{97B651FE-216B-3F40-A2DB-9F8264642A1A}"/>
              </a:ext>
            </a:extLst>
          </p:cNvPr>
          <p:cNvSpPr>
            <a:spLocks noChangeArrowheads="1"/>
          </p:cNvSpPr>
          <p:nvPr/>
        </p:nvSpPr>
        <p:spPr bwMode="auto">
          <a:xfrm>
            <a:off x="9561514" y="337978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175" name="Rectangle 38">
            <a:extLst>
              <a:ext uri="{FF2B5EF4-FFF2-40B4-BE49-F238E27FC236}">
                <a16:creationId xmlns:a16="http://schemas.microsoft.com/office/drawing/2014/main" id="{ABDBE74F-DFAE-F640-A362-0416D1CD92F5}"/>
              </a:ext>
            </a:extLst>
          </p:cNvPr>
          <p:cNvSpPr>
            <a:spLocks noChangeArrowheads="1"/>
          </p:cNvSpPr>
          <p:nvPr/>
        </p:nvSpPr>
        <p:spPr bwMode="auto">
          <a:xfrm>
            <a:off x="2716215" y="3759200"/>
            <a:ext cx="517525"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176" name="Rectangle 39">
            <a:extLst>
              <a:ext uri="{FF2B5EF4-FFF2-40B4-BE49-F238E27FC236}">
                <a16:creationId xmlns:a16="http://schemas.microsoft.com/office/drawing/2014/main" id="{AC886862-D02F-F744-9C57-4A3B6FF58F29}"/>
              </a:ext>
            </a:extLst>
          </p:cNvPr>
          <p:cNvSpPr>
            <a:spLocks noChangeArrowheads="1"/>
          </p:cNvSpPr>
          <p:nvPr/>
        </p:nvSpPr>
        <p:spPr bwMode="auto">
          <a:xfrm>
            <a:off x="3540125" y="375602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77" name="Rectangle 40">
            <a:extLst>
              <a:ext uri="{FF2B5EF4-FFF2-40B4-BE49-F238E27FC236}">
                <a16:creationId xmlns:a16="http://schemas.microsoft.com/office/drawing/2014/main" id="{0733393C-A93D-AB40-83A1-A19724157C12}"/>
              </a:ext>
            </a:extLst>
          </p:cNvPr>
          <p:cNvSpPr>
            <a:spLocks noChangeArrowheads="1"/>
          </p:cNvSpPr>
          <p:nvPr/>
        </p:nvSpPr>
        <p:spPr bwMode="auto">
          <a:xfrm>
            <a:off x="4679950" y="375920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8" name="Rectangle 41">
            <a:extLst>
              <a:ext uri="{FF2B5EF4-FFF2-40B4-BE49-F238E27FC236}">
                <a16:creationId xmlns:a16="http://schemas.microsoft.com/office/drawing/2014/main" id="{42FDE361-12B0-A440-9BBD-6950E5F201EA}"/>
              </a:ext>
            </a:extLst>
          </p:cNvPr>
          <p:cNvSpPr>
            <a:spLocks noChangeArrowheads="1"/>
          </p:cNvSpPr>
          <p:nvPr/>
        </p:nvSpPr>
        <p:spPr bwMode="auto">
          <a:xfrm>
            <a:off x="5789614" y="375920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9" name="Rectangle 42">
            <a:extLst>
              <a:ext uri="{FF2B5EF4-FFF2-40B4-BE49-F238E27FC236}">
                <a16:creationId xmlns:a16="http://schemas.microsoft.com/office/drawing/2014/main" id="{EC03E46E-0D47-614E-8C32-B11E3C7E1539}"/>
              </a:ext>
            </a:extLst>
          </p:cNvPr>
          <p:cNvSpPr>
            <a:spLocks noChangeArrowheads="1"/>
          </p:cNvSpPr>
          <p:nvPr/>
        </p:nvSpPr>
        <p:spPr bwMode="auto">
          <a:xfrm>
            <a:off x="6342065" y="375920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0" name="Rectangle 43">
            <a:extLst>
              <a:ext uri="{FF2B5EF4-FFF2-40B4-BE49-F238E27FC236}">
                <a16:creationId xmlns:a16="http://schemas.microsoft.com/office/drawing/2014/main" id="{FA595EF2-85C2-5E45-950D-5645109D3BBF}"/>
              </a:ext>
            </a:extLst>
          </p:cNvPr>
          <p:cNvSpPr>
            <a:spLocks noChangeArrowheads="1"/>
          </p:cNvSpPr>
          <p:nvPr/>
        </p:nvSpPr>
        <p:spPr bwMode="auto">
          <a:xfrm>
            <a:off x="9528176" y="375761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181" name="Rectangle 44">
            <a:extLst>
              <a:ext uri="{FF2B5EF4-FFF2-40B4-BE49-F238E27FC236}">
                <a16:creationId xmlns:a16="http://schemas.microsoft.com/office/drawing/2014/main" id="{96C678E2-2916-9943-8761-1DAAEAE64ED7}"/>
              </a:ext>
            </a:extLst>
          </p:cNvPr>
          <p:cNvSpPr>
            <a:spLocks noChangeArrowheads="1"/>
          </p:cNvSpPr>
          <p:nvPr/>
        </p:nvSpPr>
        <p:spPr bwMode="auto">
          <a:xfrm>
            <a:off x="2768602" y="4059239"/>
            <a:ext cx="412201"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182" name="Rectangle 45">
            <a:extLst>
              <a:ext uri="{FF2B5EF4-FFF2-40B4-BE49-F238E27FC236}">
                <a16:creationId xmlns:a16="http://schemas.microsoft.com/office/drawing/2014/main" id="{9C2B57A2-6165-5141-9E13-C45424D1AA15}"/>
              </a:ext>
            </a:extLst>
          </p:cNvPr>
          <p:cNvSpPr>
            <a:spLocks noChangeArrowheads="1"/>
          </p:cNvSpPr>
          <p:nvPr/>
        </p:nvSpPr>
        <p:spPr bwMode="auto">
          <a:xfrm>
            <a:off x="2776540" y="4216400"/>
            <a:ext cx="3889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183" name="Rectangle 46">
            <a:extLst>
              <a:ext uri="{FF2B5EF4-FFF2-40B4-BE49-F238E27FC236}">
                <a16:creationId xmlns:a16="http://schemas.microsoft.com/office/drawing/2014/main" id="{4219E472-EE17-FD4B-B7E2-8D2A5F8D8826}"/>
              </a:ext>
            </a:extLst>
          </p:cNvPr>
          <p:cNvSpPr>
            <a:spLocks noChangeArrowheads="1"/>
          </p:cNvSpPr>
          <p:nvPr/>
        </p:nvSpPr>
        <p:spPr bwMode="auto">
          <a:xfrm>
            <a:off x="3540125" y="413385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84" name="Rectangle 47">
            <a:extLst>
              <a:ext uri="{FF2B5EF4-FFF2-40B4-BE49-F238E27FC236}">
                <a16:creationId xmlns:a16="http://schemas.microsoft.com/office/drawing/2014/main" id="{3AC570D1-8076-044B-858D-845E54043518}"/>
              </a:ext>
            </a:extLst>
          </p:cNvPr>
          <p:cNvSpPr>
            <a:spLocks noChangeArrowheads="1"/>
          </p:cNvSpPr>
          <p:nvPr/>
        </p:nvSpPr>
        <p:spPr bwMode="auto">
          <a:xfrm>
            <a:off x="4679950"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5" name="Rectangle 48">
            <a:extLst>
              <a:ext uri="{FF2B5EF4-FFF2-40B4-BE49-F238E27FC236}">
                <a16:creationId xmlns:a16="http://schemas.microsoft.com/office/drawing/2014/main" id="{4DB2827A-2ED3-AD49-B2B6-2EBE65E68606}"/>
              </a:ext>
            </a:extLst>
          </p:cNvPr>
          <p:cNvSpPr>
            <a:spLocks noChangeArrowheads="1"/>
          </p:cNvSpPr>
          <p:nvPr/>
        </p:nvSpPr>
        <p:spPr bwMode="auto">
          <a:xfrm>
            <a:off x="5233989"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6" name="Rectangle 49">
            <a:extLst>
              <a:ext uri="{FF2B5EF4-FFF2-40B4-BE49-F238E27FC236}">
                <a16:creationId xmlns:a16="http://schemas.microsoft.com/office/drawing/2014/main" id="{4F916863-41D3-7244-BC41-04E28A236A66}"/>
              </a:ext>
            </a:extLst>
          </p:cNvPr>
          <p:cNvSpPr>
            <a:spLocks noChangeArrowheads="1"/>
          </p:cNvSpPr>
          <p:nvPr/>
        </p:nvSpPr>
        <p:spPr bwMode="auto">
          <a:xfrm>
            <a:off x="6342065" y="413702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7" name="Rectangle 50">
            <a:extLst>
              <a:ext uri="{FF2B5EF4-FFF2-40B4-BE49-F238E27FC236}">
                <a16:creationId xmlns:a16="http://schemas.microsoft.com/office/drawing/2014/main" id="{7C2B8A83-F9B9-E240-80C9-B5C610E83F83}"/>
              </a:ext>
            </a:extLst>
          </p:cNvPr>
          <p:cNvSpPr>
            <a:spLocks noChangeArrowheads="1"/>
          </p:cNvSpPr>
          <p:nvPr/>
        </p:nvSpPr>
        <p:spPr bwMode="auto">
          <a:xfrm>
            <a:off x="9561514" y="413543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188" name="Rectangle 51">
            <a:extLst>
              <a:ext uri="{FF2B5EF4-FFF2-40B4-BE49-F238E27FC236}">
                <a16:creationId xmlns:a16="http://schemas.microsoft.com/office/drawing/2014/main" id="{9E8E077D-B714-4143-B8E8-FDDFBBB2AEA2}"/>
              </a:ext>
            </a:extLst>
          </p:cNvPr>
          <p:cNvSpPr>
            <a:spLocks noChangeArrowheads="1"/>
          </p:cNvSpPr>
          <p:nvPr/>
        </p:nvSpPr>
        <p:spPr bwMode="auto">
          <a:xfrm>
            <a:off x="2092327" y="4433888"/>
            <a:ext cx="479185"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189" name="Rectangle 52">
            <a:extLst>
              <a:ext uri="{FF2B5EF4-FFF2-40B4-BE49-F238E27FC236}">
                <a16:creationId xmlns:a16="http://schemas.microsoft.com/office/drawing/2014/main" id="{DAFD2876-E127-2342-A9F8-96F46F1B3430}"/>
              </a:ext>
            </a:extLst>
          </p:cNvPr>
          <p:cNvSpPr>
            <a:spLocks noChangeArrowheads="1"/>
          </p:cNvSpPr>
          <p:nvPr/>
        </p:nvSpPr>
        <p:spPr bwMode="auto">
          <a:xfrm>
            <a:off x="2020888" y="4594226"/>
            <a:ext cx="594834"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190" name="Rectangle 53">
            <a:extLst>
              <a:ext uri="{FF2B5EF4-FFF2-40B4-BE49-F238E27FC236}">
                <a16:creationId xmlns:a16="http://schemas.microsoft.com/office/drawing/2014/main" id="{E2843BC0-5919-9742-89ED-FA1FA0461A3A}"/>
              </a:ext>
            </a:extLst>
          </p:cNvPr>
          <p:cNvSpPr>
            <a:spLocks noChangeArrowheads="1"/>
          </p:cNvSpPr>
          <p:nvPr/>
        </p:nvSpPr>
        <p:spPr bwMode="auto">
          <a:xfrm>
            <a:off x="2751139" y="4437064"/>
            <a:ext cx="441953"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191" name="Rectangle 54">
            <a:extLst>
              <a:ext uri="{FF2B5EF4-FFF2-40B4-BE49-F238E27FC236}">
                <a16:creationId xmlns:a16="http://schemas.microsoft.com/office/drawing/2014/main" id="{8908AB73-C97D-8642-931A-DF515614E40E}"/>
              </a:ext>
            </a:extLst>
          </p:cNvPr>
          <p:cNvSpPr>
            <a:spLocks noChangeArrowheads="1"/>
          </p:cNvSpPr>
          <p:nvPr/>
        </p:nvSpPr>
        <p:spPr bwMode="auto">
          <a:xfrm>
            <a:off x="2798763" y="4594225"/>
            <a:ext cx="341312"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192" name="Rectangle 55">
            <a:extLst>
              <a:ext uri="{FF2B5EF4-FFF2-40B4-BE49-F238E27FC236}">
                <a16:creationId xmlns:a16="http://schemas.microsoft.com/office/drawing/2014/main" id="{F1D6A5CD-9327-5C43-A524-3FDB999BA7F2}"/>
              </a:ext>
            </a:extLst>
          </p:cNvPr>
          <p:cNvSpPr>
            <a:spLocks noChangeArrowheads="1"/>
          </p:cNvSpPr>
          <p:nvPr/>
        </p:nvSpPr>
        <p:spPr bwMode="auto">
          <a:xfrm>
            <a:off x="3540125" y="45116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93" name="Rectangle 56">
            <a:extLst>
              <a:ext uri="{FF2B5EF4-FFF2-40B4-BE49-F238E27FC236}">
                <a16:creationId xmlns:a16="http://schemas.microsoft.com/office/drawing/2014/main" id="{CFAFE0E3-A93F-384C-B55C-7545242CE48A}"/>
              </a:ext>
            </a:extLst>
          </p:cNvPr>
          <p:cNvSpPr>
            <a:spLocks noChangeArrowheads="1"/>
          </p:cNvSpPr>
          <p:nvPr/>
        </p:nvSpPr>
        <p:spPr bwMode="auto">
          <a:xfrm>
            <a:off x="4125915"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4" name="Rectangle 57">
            <a:extLst>
              <a:ext uri="{FF2B5EF4-FFF2-40B4-BE49-F238E27FC236}">
                <a16:creationId xmlns:a16="http://schemas.microsoft.com/office/drawing/2014/main" id="{A51314E8-E0A8-E448-AEC8-C1D1D22CB29E}"/>
              </a:ext>
            </a:extLst>
          </p:cNvPr>
          <p:cNvSpPr>
            <a:spLocks noChangeArrowheads="1"/>
          </p:cNvSpPr>
          <p:nvPr/>
        </p:nvSpPr>
        <p:spPr bwMode="auto">
          <a:xfrm>
            <a:off x="6342064" y="451485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95" name="Rectangle 58">
            <a:extLst>
              <a:ext uri="{FF2B5EF4-FFF2-40B4-BE49-F238E27FC236}">
                <a16:creationId xmlns:a16="http://schemas.microsoft.com/office/drawing/2014/main" id="{A01C4666-4799-5A4D-ACF0-BDFA62152188}"/>
              </a:ext>
            </a:extLst>
          </p:cNvPr>
          <p:cNvSpPr>
            <a:spLocks noChangeArrowheads="1"/>
          </p:cNvSpPr>
          <p:nvPr/>
        </p:nvSpPr>
        <p:spPr bwMode="auto">
          <a:xfrm>
            <a:off x="6896100" y="451485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6" name="Rectangle 59">
            <a:extLst>
              <a:ext uri="{FF2B5EF4-FFF2-40B4-BE49-F238E27FC236}">
                <a16:creationId xmlns:a16="http://schemas.microsoft.com/office/drawing/2014/main" id="{7D7B7327-B45A-3B49-9EDF-E15C0A5D689E}"/>
              </a:ext>
            </a:extLst>
          </p:cNvPr>
          <p:cNvSpPr>
            <a:spLocks noChangeArrowheads="1"/>
          </p:cNvSpPr>
          <p:nvPr/>
        </p:nvSpPr>
        <p:spPr bwMode="auto">
          <a:xfrm>
            <a:off x="7450140"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7" name="Rectangle 60">
            <a:extLst>
              <a:ext uri="{FF2B5EF4-FFF2-40B4-BE49-F238E27FC236}">
                <a16:creationId xmlns:a16="http://schemas.microsoft.com/office/drawing/2014/main" id="{8A280F2D-0D5F-6741-83CB-4F501595A19A}"/>
              </a:ext>
            </a:extLst>
          </p:cNvPr>
          <p:cNvSpPr>
            <a:spLocks noChangeArrowheads="1"/>
          </p:cNvSpPr>
          <p:nvPr/>
        </p:nvSpPr>
        <p:spPr bwMode="auto">
          <a:xfrm>
            <a:off x="9528176" y="451326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198" name="Rectangle 61">
            <a:extLst>
              <a:ext uri="{FF2B5EF4-FFF2-40B4-BE49-F238E27FC236}">
                <a16:creationId xmlns:a16="http://schemas.microsoft.com/office/drawing/2014/main" id="{AF23ED54-8821-0846-B4D2-B06CD19BAE4B}"/>
              </a:ext>
            </a:extLst>
          </p:cNvPr>
          <p:cNvSpPr>
            <a:spLocks noChangeArrowheads="1"/>
          </p:cNvSpPr>
          <p:nvPr/>
        </p:nvSpPr>
        <p:spPr bwMode="auto">
          <a:xfrm>
            <a:off x="4083052"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199" name="Rectangle 62">
            <a:extLst>
              <a:ext uri="{FF2B5EF4-FFF2-40B4-BE49-F238E27FC236}">
                <a16:creationId xmlns:a16="http://schemas.microsoft.com/office/drawing/2014/main" id="{1F8BBA47-E949-4A43-8423-95F6C2C41C89}"/>
              </a:ext>
            </a:extLst>
          </p:cNvPr>
          <p:cNvSpPr>
            <a:spLocks noChangeArrowheads="1"/>
          </p:cNvSpPr>
          <p:nvPr/>
        </p:nvSpPr>
        <p:spPr bwMode="auto">
          <a:xfrm>
            <a:off x="4605339" y="4822825"/>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00" name="Rectangle 63">
            <a:extLst>
              <a:ext uri="{FF2B5EF4-FFF2-40B4-BE49-F238E27FC236}">
                <a16:creationId xmlns:a16="http://schemas.microsoft.com/office/drawing/2014/main" id="{A68A60DA-A9B9-204F-8896-E9587B161E67}"/>
              </a:ext>
            </a:extLst>
          </p:cNvPr>
          <p:cNvSpPr>
            <a:spLocks noChangeArrowheads="1"/>
          </p:cNvSpPr>
          <p:nvPr/>
        </p:nvSpPr>
        <p:spPr bwMode="auto">
          <a:xfrm>
            <a:off x="5192714" y="4822825"/>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01" name="Rectangle 64">
            <a:extLst>
              <a:ext uri="{FF2B5EF4-FFF2-40B4-BE49-F238E27FC236}">
                <a16:creationId xmlns:a16="http://schemas.microsoft.com/office/drawing/2014/main" id="{B0CA3379-CB59-C94C-8134-0971EC4987A3}"/>
              </a:ext>
            </a:extLst>
          </p:cNvPr>
          <p:cNvSpPr>
            <a:spLocks noChangeArrowheads="1"/>
          </p:cNvSpPr>
          <p:nvPr/>
        </p:nvSpPr>
        <p:spPr bwMode="auto">
          <a:xfrm>
            <a:off x="5746751"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02" name="Rectangle 65">
            <a:extLst>
              <a:ext uri="{FF2B5EF4-FFF2-40B4-BE49-F238E27FC236}">
                <a16:creationId xmlns:a16="http://schemas.microsoft.com/office/drawing/2014/main" id="{BA94C2DD-66FC-354C-B440-6328A15F3924}"/>
              </a:ext>
            </a:extLst>
          </p:cNvPr>
          <p:cNvSpPr>
            <a:spLocks noChangeArrowheads="1"/>
          </p:cNvSpPr>
          <p:nvPr/>
        </p:nvSpPr>
        <p:spPr bwMode="auto">
          <a:xfrm>
            <a:off x="6300789"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03" name="Rectangle 66">
            <a:extLst>
              <a:ext uri="{FF2B5EF4-FFF2-40B4-BE49-F238E27FC236}">
                <a16:creationId xmlns:a16="http://schemas.microsoft.com/office/drawing/2014/main" id="{0F8AFDAC-DE91-B24C-A752-3682E07E5B97}"/>
              </a:ext>
            </a:extLst>
          </p:cNvPr>
          <p:cNvSpPr>
            <a:spLocks noChangeArrowheads="1"/>
          </p:cNvSpPr>
          <p:nvPr/>
        </p:nvSpPr>
        <p:spPr bwMode="auto">
          <a:xfrm>
            <a:off x="6854827"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4" name="Rectangle 67">
            <a:extLst>
              <a:ext uri="{FF2B5EF4-FFF2-40B4-BE49-F238E27FC236}">
                <a16:creationId xmlns:a16="http://schemas.microsoft.com/office/drawing/2014/main" id="{2879BFC3-2B86-9540-AAAA-2CE6C724BBFB}"/>
              </a:ext>
            </a:extLst>
          </p:cNvPr>
          <p:cNvSpPr>
            <a:spLocks noChangeArrowheads="1"/>
          </p:cNvSpPr>
          <p:nvPr/>
        </p:nvSpPr>
        <p:spPr bwMode="auto">
          <a:xfrm>
            <a:off x="7408865"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5" name="Rectangle 68">
            <a:extLst>
              <a:ext uri="{FF2B5EF4-FFF2-40B4-BE49-F238E27FC236}">
                <a16:creationId xmlns:a16="http://schemas.microsoft.com/office/drawing/2014/main" id="{D0F682C1-FC27-4F43-90F2-68601F44B64E}"/>
              </a:ext>
            </a:extLst>
          </p:cNvPr>
          <p:cNvSpPr>
            <a:spLocks noChangeArrowheads="1"/>
          </p:cNvSpPr>
          <p:nvPr/>
        </p:nvSpPr>
        <p:spPr bwMode="auto">
          <a:xfrm>
            <a:off x="7996240"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6" name="Rectangle 69">
            <a:extLst>
              <a:ext uri="{FF2B5EF4-FFF2-40B4-BE49-F238E27FC236}">
                <a16:creationId xmlns:a16="http://schemas.microsoft.com/office/drawing/2014/main" id="{CC29C3E8-790F-F849-A0E0-A07CA46C102E}"/>
              </a:ext>
            </a:extLst>
          </p:cNvPr>
          <p:cNvSpPr>
            <a:spLocks noChangeArrowheads="1"/>
          </p:cNvSpPr>
          <p:nvPr/>
        </p:nvSpPr>
        <p:spPr bwMode="auto">
          <a:xfrm>
            <a:off x="8550277"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7" name="Rectangle 70">
            <a:extLst>
              <a:ext uri="{FF2B5EF4-FFF2-40B4-BE49-F238E27FC236}">
                <a16:creationId xmlns:a16="http://schemas.microsoft.com/office/drawing/2014/main" id="{09C392BF-55AD-F541-A714-9FE34CFF7601}"/>
              </a:ext>
            </a:extLst>
          </p:cNvPr>
          <p:cNvSpPr>
            <a:spLocks noChangeArrowheads="1"/>
          </p:cNvSpPr>
          <p:nvPr/>
        </p:nvSpPr>
        <p:spPr bwMode="auto">
          <a:xfrm>
            <a:off x="9104315"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8" name="Rectangle 71">
            <a:extLst>
              <a:ext uri="{FF2B5EF4-FFF2-40B4-BE49-F238E27FC236}">
                <a16:creationId xmlns:a16="http://schemas.microsoft.com/office/drawing/2014/main" id="{27204DA4-F6B3-DA4A-8E4C-B689B3E93286}"/>
              </a:ext>
            </a:extLst>
          </p:cNvPr>
          <p:cNvSpPr>
            <a:spLocks noChangeArrowheads="1"/>
          </p:cNvSpPr>
          <p:nvPr/>
        </p:nvSpPr>
        <p:spPr bwMode="auto">
          <a:xfrm>
            <a:off x="2111375" y="3671890"/>
            <a:ext cx="46990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09" name="Rectangle 72">
            <a:extLst>
              <a:ext uri="{FF2B5EF4-FFF2-40B4-BE49-F238E27FC236}">
                <a16:creationId xmlns:a16="http://schemas.microsoft.com/office/drawing/2014/main" id="{70C9E757-C082-D84F-A96C-7749C18B0948}"/>
              </a:ext>
            </a:extLst>
          </p:cNvPr>
          <p:cNvSpPr>
            <a:spLocks noChangeArrowheads="1"/>
          </p:cNvSpPr>
          <p:nvPr/>
        </p:nvSpPr>
        <p:spPr bwMode="auto">
          <a:xfrm>
            <a:off x="2141539" y="3832225"/>
            <a:ext cx="37601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10" name="Rectangle 73">
            <a:extLst>
              <a:ext uri="{FF2B5EF4-FFF2-40B4-BE49-F238E27FC236}">
                <a16:creationId xmlns:a16="http://schemas.microsoft.com/office/drawing/2014/main" id="{4AC2739E-C3B6-3140-A3B0-532967870114}"/>
              </a:ext>
            </a:extLst>
          </p:cNvPr>
          <p:cNvSpPr>
            <a:spLocks noChangeArrowheads="1"/>
          </p:cNvSpPr>
          <p:nvPr/>
        </p:nvSpPr>
        <p:spPr bwMode="auto">
          <a:xfrm>
            <a:off x="2014538" y="3108325"/>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endParaRPr lang="en-US" sz="2400" dirty="0"/>
          </a:p>
        </p:txBody>
      </p:sp>
      <p:sp>
        <p:nvSpPr>
          <p:cNvPr id="211" name="Rectangle 74">
            <a:extLst>
              <a:ext uri="{FF2B5EF4-FFF2-40B4-BE49-F238E27FC236}">
                <a16:creationId xmlns:a16="http://schemas.microsoft.com/office/drawing/2014/main" id="{2EC1F1A7-4A1A-2E4F-9846-302416D44A8B}"/>
              </a:ext>
            </a:extLst>
          </p:cNvPr>
          <p:cNvSpPr>
            <a:spLocks noChangeArrowheads="1"/>
          </p:cNvSpPr>
          <p:nvPr/>
        </p:nvSpPr>
        <p:spPr bwMode="auto">
          <a:xfrm>
            <a:off x="3903665" y="2762251"/>
            <a:ext cx="518999"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12" name="Rectangle 75">
            <a:extLst>
              <a:ext uri="{FF2B5EF4-FFF2-40B4-BE49-F238E27FC236}">
                <a16:creationId xmlns:a16="http://schemas.microsoft.com/office/drawing/2014/main" id="{9C149DC5-5D8A-BD4F-A565-679A6D841BB7}"/>
              </a:ext>
            </a:extLst>
          </p:cNvPr>
          <p:cNvSpPr>
            <a:spLocks noChangeArrowheads="1"/>
          </p:cNvSpPr>
          <p:nvPr/>
        </p:nvSpPr>
        <p:spPr bwMode="auto">
          <a:xfrm>
            <a:off x="4614863" y="2762251"/>
            <a:ext cx="19850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13" name="Rectangle 76">
            <a:extLst>
              <a:ext uri="{FF2B5EF4-FFF2-40B4-BE49-F238E27FC236}">
                <a16:creationId xmlns:a16="http://schemas.microsoft.com/office/drawing/2014/main" id="{FEE899AC-67A7-AE4E-9890-06C9DDF4211F}"/>
              </a:ext>
            </a:extLst>
          </p:cNvPr>
          <p:cNvSpPr>
            <a:spLocks noChangeArrowheads="1"/>
          </p:cNvSpPr>
          <p:nvPr/>
        </p:nvSpPr>
        <p:spPr bwMode="auto">
          <a:xfrm>
            <a:off x="4119563" y="2143125"/>
            <a:ext cx="127476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14" name="Rectangle 77">
            <a:extLst>
              <a:ext uri="{FF2B5EF4-FFF2-40B4-BE49-F238E27FC236}">
                <a16:creationId xmlns:a16="http://schemas.microsoft.com/office/drawing/2014/main" id="{D5478719-94EA-114F-BC08-CCDA5440729F}"/>
              </a:ext>
            </a:extLst>
          </p:cNvPr>
          <p:cNvSpPr>
            <a:spLocks noChangeArrowheads="1"/>
          </p:cNvSpPr>
          <p:nvPr/>
        </p:nvSpPr>
        <p:spPr bwMode="auto">
          <a:xfrm>
            <a:off x="3314700" y="2484438"/>
            <a:ext cx="522720"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15" name="Rectangle 78">
            <a:extLst>
              <a:ext uri="{FF2B5EF4-FFF2-40B4-BE49-F238E27FC236}">
                <a16:creationId xmlns:a16="http://schemas.microsoft.com/office/drawing/2014/main" id="{3FD30C86-EBBC-CC42-B54B-5C7F685E9436}"/>
              </a:ext>
            </a:extLst>
          </p:cNvPr>
          <p:cNvSpPr>
            <a:spLocks noChangeArrowheads="1"/>
          </p:cNvSpPr>
          <p:nvPr/>
        </p:nvSpPr>
        <p:spPr bwMode="auto">
          <a:xfrm>
            <a:off x="3292476" y="2646363"/>
            <a:ext cx="56871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16" name="Rectangle 79">
            <a:extLst>
              <a:ext uri="{FF2B5EF4-FFF2-40B4-BE49-F238E27FC236}">
                <a16:creationId xmlns:a16="http://schemas.microsoft.com/office/drawing/2014/main" id="{38ADB3E4-3AA4-E945-B837-DCC517159B6D}"/>
              </a:ext>
            </a:extLst>
          </p:cNvPr>
          <p:cNvSpPr>
            <a:spLocks noChangeArrowheads="1"/>
          </p:cNvSpPr>
          <p:nvPr/>
        </p:nvSpPr>
        <p:spPr bwMode="auto">
          <a:xfrm>
            <a:off x="6602413" y="2573340"/>
            <a:ext cx="7175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17" name="Rectangle 80">
            <a:extLst>
              <a:ext uri="{FF2B5EF4-FFF2-40B4-BE49-F238E27FC236}">
                <a16:creationId xmlns:a16="http://schemas.microsoft.com/office/drawing/2014/main" id="{5AEA6B17-56FF-CC47-8D8C-33E43451D68D}"/>
              </a:ext>
            </a:extLst>
          </p:cNvPr>
          <p:cNvSpPr>
            <a:spLocks noChangeArrowheads="1"/>
          </p:cNvSpPr>
          <p:nvPr/>
        </p:nvSpPr>
        <p:spPr bwMode="auto">
          <a:xfrm>
            <a:off x="8151813" y="2573340"/>
            <a:ext cx="9588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18" name="Rectangle 81">
            <a:extLst>
              <a:ext uri="{FF2B5EF4-FFF2-40B4-BE49-F238E27FC236}">
                <a16:creationId xmlns:a16="http://schemas.microsoft.com/office/drawing/2014/main" id="{DCAB6C50-35EA-2D4A-859C-766F5FE828F1}"/>
              </a:ext>
            </a:extLst>
          </p:cNvPr>
          <p:cNvSpPr>
            <a:spLocks noChangeArrowheads="1"/>
          </p:cNvSpPr>
          <p:nvPr/>
        </p:nvSpPr>
        <p:spPr bwMode="auto">
          <a:xfrm>
            <a:off x="7519988" y="2143125"/>
            <a:ext cx="108585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19" name="Rectangle 82">
            <a:extLst>
              <a:ext uri="{FF2B5EF4-FFF2-40B4-BE49-F238E27FC236}">
                <a16:creationId xmlns:a16="http://schemas.microsoft.com/office/drawing/2014/main" id="{C3226FD8-DA2B-154B-ADBB-40D7BBB75E59}"/>
              </a:ext>
            </a:extLst>
          </p:cNvPr>
          <p:cNvSpPr>
            <a:spLocks noChangeArrowheads="1"/>
          </p:cNvSpPr>
          <p:nvPr/>
        </p:nvSpPr>
        <p:spPr bwMode="auto">
          <a:xfrm>
            <a:off x="5141913" y="2762251"/>
            <a:ext cx="25804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20" name="Rectangle 83">
            <a:extLst>
              <a:ext uri="{FF2B5EF4-FFF2-40B4-BE49-F238E27FC236}">
                <a16:creationId xmlns:a16="http://schemas.microsoft.com/office/drawing/2014/main" id="{24C63101-8665-504E-AABE-3CF16A08693E}"/>
              </a:ext>
            </a:extLst>
          </p:cNvPr>
          <p:cNvSpPr>
            <a:spLocks noChangeArrowheads="1"/>
          </p:cNvSpPr>
          <p:nvPr/>
        </p:nvSpPr>
        <p:spPr bwMode="auto">
          <a:xfrm>
            <a:off x="5678489" y="2606676"/>
            <a:ext cx="311441"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21" name="Rectangle 84">
            <a:extLst>
              <a:ext uri="{FF2B5EF4-FFF2-40B4-BE49-F238E27FC236}">
                <a16:creationId xmlns:a16="http://schemas.microsoft.com/office/drawing/2014/main" id="{674B0494-0C97-B547-8D42-E64D01611AB8}"/>
              </a:ext>
            </a:extLst>
          </p:cNvPr>
          <p:cNvSpPr>
            <a:spLocks noChangeArrowheads="1"/>
          </p:cNvSpPr>
          <p:nvPr/>
        </p:nvSpPr>
        <p:spPr bwMode="auto">
          <a:xfrm>
            <a:off x="5708652" y="2762251"/>
            <a:ext cx="256481"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22" name="Rectangle 85">
            <a:extLst>
              <a:ext uri="{FF2B5EF4-FFF2-40B4-BE49-F238E27FC236}">
                <a16:creationId xmlns:a16="http://schemas.microsoft.com/office/drawing/2014/main" id="{4FB89A31-4B0C-6B48-A416-5359810E6DDC}"/>
              </a:ext>
            </a:extLst>
          </p:cNvPr>
          <p:cNvSpPr>
            <a:spLocks noChangeArrowheads="1"/>
          </p:cNvSpPr>
          <p:nvPr/>
        </p:nvSpPr>
        <p:spPr bwMode="auto">
          <a:xfrm>
            <a:off x="5689600" y="2919415"/>
            <a:ext cx="2857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23" name="Line 86">
            <a:extLst>
              <a:ext uri="{FF2B5EF4-FFF2-40B4-BE49-F238E27FC236}">
                <a16:creationId xmlns:a16="http://schemas.microsoft.com/office/drawing/2014/main" id="{2930F819-4C58-D145-8386-E7E9D358765E}"/>
              </a:ext>
            </a:extLst>
          </p:cNvPr>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4" name="Rectangle 87">
            <a:extLst>
              <a:ext uri="{FF2B5EF4-FFF2-40B4-BE49-F238E27FC236}">
                <a16:creationId xmlns:a16="http://schemas.microsoft.com/office/drawing/2014/main" id="{690939BC-9AF9-EF4C-B251-7BB65F0B1012}"/>
              </a:ext>
            </a:extLst>
          </p:cNvPr>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5" name="Line 88">
            <a:extLst>
              <a:ext uri="{FF2B5EF4-FFF2-40B4-BE49-F238E27FC236}">
                <a16:creationId xmlns:a16="http://schemas.microsoft.com/office/drawing/2014/main" id="{D3EE162A-96BA-914A-B63E-29624FE433A7}"/>
              </a:ext>
            </a:extLst>
          </p:cNvPr>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6" name="Rectangle 89">
            <a:extLst>
              <a:ext uri="{FF2B5EF4-FFF2-40B4-BE49-F238E27FC236}">
                <a16:creationId xmlns:a16="http://schemas.microsoft.com/office/drawing/2014/main" id="{4189D0C4-6E5C-8C45-8140-35EFC8F3EE6B}"/>
              </a:ext>
            </a:extLst>
          </p:cNvPr>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7" name="Line 90">
            <a:extLst>
              <a:ext uri="{FF2B5EF4-FFF2-40B4-BE49-F238E27FC236}">
                <a16:creationId xmlns:a16="http://schemas.microsoft.com/office/drawing/2014/main" id="{00BC6457-DCFB-3C42-9591-9E6A7ADF3296}"/>
              </a:ext>
            </a:extLst>
          </p:cNvPr>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8" name="Rectangle 91">
            <a:extLst>
              <a:ext uri="{FF2B5EF4-FFF2-40B4-BE49-F238E27FC236}">
                <a16:creationId xmlns:a16="http://schemas.microsoft.com/office/drawing/2014/main" id="{FE28FA8E-DEBD-E346-BD68-20003194B614}"/>
              </a:ext>
            </a:extLst>
          </p:cNvPr>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9" name="Line 92">
            <a:extLst>
              <a:ext uri="{FF2B5EF4-FFF2-40B4-BE49-F238E27FC236}">
                <a16:creationId xmlns:a16="http://schemas.microsoft.com/office/drawing/2014/main" id="{0B368F8A-17D0-7A4A-90D4-FEE43F2CDB13}"/>
              </a:ext>
            </a:extLst>
          </p:cNvPr>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0" name="Rectangle 93">
            <a:extLst>
              <a:ext uri="{FF2B5EF4-FFF2-40B4-BE49-F238E27FC236}">
                <a16:creationId xmlns:a16="http://schemas.microsoft.com/office/drawing/2014/main" id="{9BF3416A-A029-1443-903B-F968AC617E77}"/>
              </a:ext>
            </a:extLst>
          </p:cNvPr>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1" name="Line 94">
            <a:extLst>
              <a:ext uri="{FF2B5EF4-FFF2-40B4-BE49-F238E27FC236}">
                <a16:creationId xmlns:a16="http://schemas.microsoft.com/office/drawing/2014/main" id="{551350E6-DACC-744D-A1A5-BDE2BB431300}"/>
              </a:ext>
            </a:extLst>
          </p:cNvPr>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2" name="Rectangle 95">
            <a:extLst>
              <a:ext uri="{FF2B5EF4-FFF2-40B4-BE49-F238E27FC236}">
                <a16:creationId xmlns:a16="http://schemas.microsoft.com/office/drawing/2014/main" id="{9221709D-D148-DB43-8E47-8C7F56E92745}"/>
              </a:ext>
            </a:extLst>
          </p:cNvPr>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3" name="Line 96">
            <a:extLst>
              <a:ext uri="{FF2B5EF4-FFF2-40B4-BE49-F238E27FC236}">
                <a16:creationId xmlns:a16="http://schemas.microsoft.com/office/drawing/2014/main" id="{3F4AE5E7-A7F7-B944-ACF8-32BB16BBE593}"/>
              </a:ext>
            </a:extLst>
          </p:cNvPr>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4" name="Rectangle 97">
            <a:extLst>
              <a:ext uri="{FF2B5EF4-FFF2-40B4-BE49-F238E27FC236}">
                <a16:creationId xmlns:a16="http://schemas.microsoft.com/office/drawing/2014/main" id="{314882A6-4580-884C-9F22-81758CFB6CA7}"/>
              </a:ext>
            </a:extLst>
          </p:cNvPr>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5" name="Line 98">
            <a:extLst>
              <a:ext uri="{FF2B5EF4-FFF2-40B4-BE49-F238E27FC236}">
                <a16:creationId xmlns:a16="http://schemas.microsoft.com/office/drawing/2014/main" id="{EF91E4A1-FF29-F14A-840F-60E4864B43F0}"/>
              </a:ext>
            </a:extLst>
          </p:cNvPr>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6" name="Rectangle 99">
            <a:extLst>
              <a:ext uri="{FF2B5EF4-FFF2-40B4-BE49-F238E27FC236}">
                <a16:creationId xmlns:a16="http://schemas.microsoft.com/office/drawing/2014/main" id="{90CEEDA8-2099-C14D-A674-B2C31FB5BE2C}"/>
              </a:ext>
            </a:extLst>
          </p:cNvPr>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7" name="Line 100">
            <a:extLst>
              <a:ext uri="{FF2B5EF4-FFF2-40B4-BE49-F238E27FC236}">
                <a16:creationId xmlns:a16="http://schemas.microsoft.com/office/drawing/2014/main" id="{E201FF68-0D35-D241-8BF8-9C51CB0F46E4}"/>
              </a:ext>
            </a:extLst>
          </p:cNvPr>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8" name="Rectangle 101">
            <a:extLst>
              <a:ext uri="{FF2B5EF4-FFF2-40B4-BE49-F238E27FC236}">
                <a16:creationId xmlns:a16="http://schemas.microsoft.com/office/drawing/2014/main" id="{190EDFC7-C545-3140-82B9-5257B6C4AB95}"/>
              </a:ext>
            </a:extLst>
          </p:cNvPr>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9" name="Line 102">
            <a:extLst>
              <a:ext uri="{FF2B5EF4-FFF2-40B4-BE49-F238E27FC236}">
                <a16:creationId xmlns:a16="http://schemas.microsoft.com/office/drawing/2014/main" id="{DE6D4C46-4DC9-8B4B-9BBA-3B22A1D65F1E}"/>
              </a:ext>
            </a:extLst>
          </p:cNvPr>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0" name="Rectangle 103">
            <a:extLst>
              <a:ext uri="{FF2B5EF4-FFF2-40B4-BE49-F238E27FC236}">
                <a16:creationId xmlns:a16="http://schemas.microsoft.com/office/drawing/2014/main" id="{84E8A921-7E42-F24F-B581-41F31DDE2269}"/>
              </a:ext>
            </a:extLst>
          </p:cNvPr>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1" name="Line 104">
            <a:extLst>
              <a:ext uri="{FF2B5EF4-FFF2-40B4-BE49-F238E27FC236}">
                <a16:creationId xmlns:a16="http://schemas.microsoft.com/office/drawing/2014/main" id="{5A6A3DBF-260E-C749-BD4A-FFF34CA5FF69}"/>
              </a:ext>
            </a:extLst>
          </p:cNvPr>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2" name="Rectangle 105">
            <a:extLst>
              <a:ext uri="{FF2B5EF4-FFF2-40B4-BE49-F238E27FC236}">
                <a16:creationId xmlns:a16="http://schemas.microsoft.com/office/drawing/2014/main" id="{B66BC507-2A64-EE42-BDCF-84494CBD6CDF}"/>
              </a:ext>
            </a:extLst>
          </p:cNvPr>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3" name="Line 106">
            <a:extLst>
              <a:ext uri="{FF2B5EF4-FFF2-40B4-BE49-F238E27FC236}">
                <a16:creationId xmlns:a16="http://schemas.microsoft.com/office/drawing/2014/main" id="{19402D52-DE7C-024A-900D-E7ABEA9BFD54}"/>
              </a:ext>
            </a:extLst>
          </p:cNvPr>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4" name="Rectangle 107">
            <a:extLst>
              <a:ext uri="{FF2B5EF4-FFF2-40B4-BE49-F238E27FC236}">
                <a16:creationId xmlns:a16="http://schemas.microsoft.com/office/drawing/2014/main" id="{228A6D6A-F584-4B41-A63E-9824C2265B4C}"/>
              </a:ext>
            </a:extLst>
          </p:cNvPr>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5" name="Line 108">
            <a:extLst>
              <a:ext uri="{FF2B5EF4-FFF2-40B4-BE49-F238E27FC236}">
                <a16:creationId xmlns:a16="http://schemas.microsoft.com/office/drawing/2014/main" id="{C31E007F-1110-E34F-B49D-A9A848407F5F}"/>
              </a:ext>
            </a:extLst>
          </p:cNvPr>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6" name="Rectangle 109">
            <a:extLst>
              <a:ext uri="{FF2B5EF4-FFF2-40B4-BE49-F238E27FC236}">
                <a16:creationId xmlns:a16="http://schemas.microsoft.com/office/drawing/2014/main" id="{380669D3-4A1F-0844-BA7B-EA3F4D0A3E27}"/>
              </a:ext>
            </a:extLst>
          </p:cNvPr>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7" name="Line 110">
            <a:extLst>
              <a:ext uri="{FF2B5EF4-FFF2-40B4-BE49-F238E27FC236}">
                <a16:creationId xmlns:a16="http://schemas.microsoft.com/office/drawing/2014/main" id="{06E5A5D2-2D4B-224D-99EF-BD112613B12D}"/>
              </a:ext>
            </a:extLst>
          </p:cNvPr>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8" name="Rectangle 111">
            <a:extLst>
              <a:ext uri="{FF2B5EF4-FFF2-40B4-BE49-F238E27FC236}">
                <a16:creationId xmlns:a16="http://schemas.microsoft.com/office/drawing/2014/main" id="{6EC2567C-B66E-0B4F-B201-D082297E87DC}"/>
              </a:ext>
            </a:extLst>
          </p:cNvPr>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9" name="Line 112">
            <a:extLst>
              <a:ext uri="{FF2B5EF4-FFF2-40B4-BE49-F238E27FC236}">
                <a16:creationId xmlns:a16="http://schemas.microsoft.com/office/drawing/2014/main" id="{045EBF09-43AA-144B-9CAA-1FD97537F8C7}"/>
              </a:ext>
            </a:extLst>
          </p:cNvPr>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0" name="Rectangle 113">
            <a:extLst>
              <a:ext uri="{FF2B5EF4-FFF2-40B4-BE49-F238E27FC236}">
                <a16:creationId xmlns:a16="http://schemas.microsoft.com/office/drawing/2014/main" id="{57D858B3-4FC1-2A49-8ED3-1ACAC84E6801}"/>
              </a:ext>
            </a:extLst>
          </p:cNvPr>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1" name="Line 114">
            <a:extLst>
              <a:ext uri="{FF2B5EF4-FFF2-40B4-BE49-F238E27FC236}">
                <a16:creationId xmlns:a16="http://schemas.microsoft.com/office/drawing/2014/main" id="{4E96851F-E813-C746-BAD6-60D8A30C3B24}"/>
              </a:ext>
            </a:extLst>
          </p:cNvPr>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2" name="Rectangle 115">
            <a:extLst>
              <a:ext uri="{FF2B5EF4-FFF2-40B4-BE49-F238E27FC236}">
                <a16:creationId xmlns:a16="http://schemas.microsoft.com/office/drawing/2014/main" id="{B0E0CE63-8B21-E247-867E-3D42D2573F55}"/>
              </a:ext>
            </a:extLst>
          </p:cNvPr>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3" name="Line 116">
            <a:extLst>
              <a:ext uri="{FF2B5EF4-FFF2-40B4-BE49-F238E27FC236}">
                <a16:creationId xmlns:a16="http://schemas.microsoft.com/office/drawing/2014/main" id="{A24D5837-76F3-F74B-A0A5-4A10BCDDEFF5}"/>
              </a:ext>
            </a:extLst>
          </p:cNvPr>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4" name="Rectangle 117">
            <a:extLst>
              <a:ext uri="{FF2B5EF4-FFF2-40B4-BE49-F238E27FC236}">
                <a16:creationId xmlns:a16="http://schemas.microsoft.com/office/drawing/2014/main" id="{C0130F10-EA0B-B249-9A86-74BEBC5A311D}"/>
              </a:ext>
            </a:extLst>
          </p:cNvPr>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5" name="Line 118">
            <a:extLst>
              <a:ext uri="{FF2B5EF4-FFF2-40B4-BE49-F238E27FC236}">
                <a16:creationId xmlns:a16="http://schemas.microsoft.com/office/drawing/2014/main" id="{D9106FEB-18AB-364A-886A-E956ACE32AC5}"/>
              </a:ext>
            </a:extLst>
          </p:cNvPr>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6" name="Rectangle 119">
            <a:extLst>
              <a:ext uri="{FF2B5EF4-FFF2-40B4-BE49-F238E27FC236}">
                <a16:creationId xmlns:a16="http://schemas.microsoft.com/office/drawing/2014/main" id="{CD1C7702-77C9-8A4A-B4A7-071259A206EC}"/>
              </a:ext>
            </a:extLst>
          </p:cNvPr>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7" name="Line 120">
            <a:extLst>
              <a:ext uri="{FF2B5EF4-FFF2-40B4-BE49-F238E27FC236}">
                <a16:creationId xmlns:a16="http://schemas.microsoft.com/office/drawing/2014/main" id="{5AF52A03-897A-5D42-96DA-97D427C3D194}"/>
              </a:ext>
            </a:extLst>
          </p:cNvPr>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8" name="Rectangle 121">
            <a:extLst>
              <a:ext uri="{FF2B5EF4-FFF2-40B4-BE49-F238E27FC236}">
                <a16:creationId xmlns:a16="http://schemas.microsoft.com/office/drawing/2014/main" id="{0D645ABD-7477-7A4E-8B87-7EF566340E8A}"/>
              </a:ext>
            </a:extLst>
          </p:cNvPr>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9" name="Line 122">
            <a:extLst>
              <a:ext uri="{FF2B5EF4-FFF2-40B4-BE49-F238E27FC236}">
                <a16:creationId xmlns:a16="http://schemas.microsoft.com/office/drawing/2014/main" id="{CEA15AC1-BA09-D346-8FD7-A96D4E3C802F}"/>
              </a:ext>
            </a:extLst>
          </p:cNvPr>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0" name="Rectangle 123">
            <a:extLst>
              <a:ext uri="{FF2B5EF4-FFF2-40B4-BE49-F238E27FC236}">
                <a16:creationId xmlns:a16="http://schemas.microsoft.com/office/drawing/2014/main" id="{BC13A2A3-F45C-714E-92A3-5B4D8AD1C5EA}"/>
              </a:ext>
            </a:extLst>
          </p:cNvPr>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1" name="Line 124">
            <a:extLst>
              <a:ext uri="{FF2B5EF4-FFF2-40B4-BE49-F238E27FC236}">
                <a16:creationId xmlns:a16="http://schemas.microsoft.com/office/drawing/2014/main" id="{9A893F46-A482-1A41-84A3-FF45FAA64E80}"/>
              </a:ext>
            </a:extLst>
          </p:cNvPr>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2" name="Rectangle 125">
            <a:extLst>
              <a:ext uri="{FF2B5EF4-FFF2-40B4-BE49-F238E27FC236}">
                <a16:creationId xmlns:a16="http://schemas.microsoft.com/office/drawing/2014/main" id="{822B63C5-FE15-8D45-A7DD-430732B2E2E3}"/>
              </a:ext>
            </a:extLst>
          </p:cNvPr>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3" name="Line 126">
            <a:extLst>
              <a:ext uri="{FF2B5EF4-FFF2-40B4-BE49-F238E27FC236}">
                <a16:creationId xmlns:a16="http://schemas.microsoft.com/office/drawing/2014/main" id="{0893891E-6861-C84B-AF8A-338CA221C1D7}"/>
              </a:ext>
            </a:extLst>
          </p:cNvPr>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4" name="Rectangle 127">
            <a:extLst>
              <a:ext uri="{FF2B5EF4-FFF2-40B4-BE49-F238E27FC236}">
                <a16:creationId xmlns:a16="http://schemas.microsoft.com/office/drawing/2014/main" id="{76BF40F2-EFB3-C74F-A57C-46C2769F5A4D}"/>
              </a:ext>
            </a:extLst>
          </p:cNvPr>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5" name="Line 128">
            <a:extLst>
              <a:ext uri="{FF2B5EF4-FFF2-40B4-BE49-F238E27FC236}">
                <a16:creationId xmlns:a16="http://schemas.microsoft.com/office/drawing/2014/main" id="{8DE0E53C-9D92-EC4B-98FC-1B95813228D9}"/>
              </a:ext>
            </a:extLst>
          </p:cNvPr>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6" name="Rectangle 129">
            <a:extLst>
              <a:ext uri="{FF2B5EF4-FFF2-40B4-BE49-F238E27FC236}">
                <a16:creationId xmlns:a16="http://schemas.microsoft.com/office/drawing/2014/main" id="{E2075E0E-50CD-E342-A827-E781EC118AFF}"/>
              </a:ext>
            </a:extLst>
          </p:cNvPr>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7" name="Line 130">
            <a:extLst>
              <a:ext uri="{FF2B5EF4-FFF2-40B4-BE49-F238E27FC236}">
                <a16:creationId xmlns:a16="http://schemas.microsoft.com/office/drawing/2014/main" id="{86C6BE65-EE67-9B42-9849-6C9120AE6FD5}"/>
              </a:ext>
            </a:extLst>
          </p:cNvPr>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8" name="Rectangle 131">
            <a:extLst>
              <a:ext uri="{FF2B5EF4-FFF2-40B4-BE49-F238E27FC236}">
                <a16:creationId xmlns:a16="http://schemas.microsoft.com/office/drawing/2014/main" id="{17A76AA4-DEBD-F84D-821F-936C9CC3ECD2}"/>
              </a:ext>
            </a:extLst>
          </p:cNvPr>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9" name="Line 132">
            <a:extLst>
              <a:ext uri="{FF2B5EF4-FFF2-40B4-BE49-F238E27FC236}">
                <a16:creationId xmlns:a16="http://schemas.microsoft.com/office/drawing/2014/main" id="{86F69763-9733-6143-86D6-62D9D4CB81F9}"/>
              </a:ext>
            </a:extLst>
          </p:cNvPr>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0" name="Rectangle 133">
            <a:extLst>
              <a:ext uri="{FF2B5EF4-FFF2-40B4-BE49-F238E27FC236}">
                <a16:creationId xmlns:a16="http://schemas.microsoft.com/office/drawing/2014/main" id="{4088DA67-44BC-B049-A043-65CF211C1944}"/>
              </a:ext>
            </a:extLst>
          </p:cNvPr>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grpSp>
        <p:nvGrpSpPr>
          <p:cNvPr id="271" name="Group 134">
            <a:extLst>
              <a:ext uri="{FF2B5EF4-FFF2-40B4-BE49-F238E27FC236}">
                <a16:creationId xmlns:a16="http://schemas.microsoft.com/office/drawing/2014/main" id="{F6B2FD57-666A-6F48-9FB9-1882C0C17176}"/>
              </a:ext>
            </a:extLst>
          </p:cNvPr>
          <p:cNvGrpSpPr>
            <a:grpSpLocks/>
          </p:cNvGrpSpPr>
          <p:nvPr/>
        </p:nvGrpSpPr>
        <p:grpSpPr bwMode="auto">
          <a:xfrm>
            <a:off x="1985965" y="2019302"/>
            <a:ext cx="1265237" cy="1235075"/>
            <a:chOff x="154" y="1062"/>
            <a:chExt cx="863" cy="778"/>
          </a:xfrm>
        </p:grpSpPr>
        <p:sp>
          <p:nvSpPr>
            <p:cNvPr id="272" name="Freeform 135">
              <a:extLst>
                <a:ext uri="{FF2B5EF4-FFF2-40B4-BE49-F238E27FC236}">
                  <a16:creationId xmlns:a16="http://schemas.microsoft.com/office/drawing/2014/main" id="{B587FFBD-16F5-844A-B883-A0C5D6A98FFA}"/>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73" name="Freeform 136">
              <a:extLst>
                <a:ext uri="{FF2B5EF4-FFF2-40B4-BE49-F238E27FC236}">
                  <a16:creationId xmlns:a16="http://schemas.microsoft.com/office/drawing/2014/main" id="{6F3EBADC-BD62-0942-807A-439964F44EEC}"/>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4" name="Rectangle 137">
            <a:extLst>
              <a:ext uri="{FF2B5EF4-FFF2-40B4-BE49-F238E27FC236}">
                <a16:creationId xmlns:a16="http://schemas.microsoft.com/office/drawing/2014/main" id="{9339A6CD-8DC3-7F43-BB38-94F2BD94A4B3}"/>
              </a:ext>
            </a:extLst>
          </p:cNvPr>
          <p:cNvSpPr>
            <a:spLocks noChangeArrowheads="1"/>
          </p:cNvSpPr>
          <p:nvPr/>
        </p:nvSpPr>
        <p:spPr bwMode="auto">
          <a:xfrm>
            <a:off x="2114550" y="2744788"/>
            <a:ext cx="590454"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5" name="Rectangle 138">
            <a:extLst>
              <a:ext uri="{FF2B5EF4-FFF2-40B4-BE49-F238E27FC236}">
                <a16:creationId xmlns:a16="http://schemas.microsoft.com/office/drawing/2014/main" id="{824DBB63-EFA2-624F-ACA9-EF2A0F479803}"/>
              </a:ext>
            </a:extLst>
          </p:cNvPr>
          <p:cNvSpPr>
            <a:spLocks noChangeArrowheads="1"/>
          </p:cNvSpPr>
          <p:nvPr/>
        </p:nvSpPr>
        <p:spPr bwMode="auto">
          <a:xfrm>
            <a:off x="2114552" y="293528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6" name="Group 139">
            <a:extLst>
              <a:ext uri="{FF2B5EF4-FFF2-40B4-BE49-F238E27FC236}">
                <a16:creationId xmlns:a16="http://schemas.microsoft.com/office/drawing/2014/main" id="{A9BFF3A2-1D73-6840-8505-BDBAC962BB43}"/>
              </a:ext>
            </a:extLst>
          </p:cNvPr>
          <p:cNvGrpSpPr>
            <a:grpSpLocks/>
          </p:cNvGrpSpPr>
          <p:nvPr/>
        </p:nvGrpSpPr>
        <p:grpSpPr bwMode="auto">
          <a:xfrm>
            <a:off x="1985965" y="2027238"/>
            <a:ext cx="1265237" cy="1236662"/>
            <a:chOff x="154" y="1067"/>
            <a:chExt cx="863" cy="779"/>
          </a:xfrm>
        </p:grpSpPr>
        <p:sp>
          <p:nvSpPr>
            <p:cNvPr id="277" name="Freeform 140">
              <a:extLst>
                <a:ext uri="{FF2B5EF4-FFF2-40B4-BE49-F238E27FC236}">
                  <a16:creationId xmlns:a16="http://schemas.microsoft.com/office/drawing/2014/main" id="{A5D254DD-DC91-DA40-8CA4-54C62789353F}"/>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8" name="Freeform 141">
              <a:extLst>
                <a:ext uri="{FF2B5EF4-FFF2-40B4-BE49-F238E27FC236}">
                  <a16:creationId xmlns:a16="http://schemas.microsoft.com/office/drawing/2014/main" id="{51FD1D0E-83A1-D24D-B5F6-BBF71B928D1E}"/>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 xmlns:a14="http://schemas.microsoft.com/office/drawing/2010/main">
                  <a:solidFill>
                    <a:srgbClr val="FFFFFF"/>
                  </a:solidFill>
                </a14:hiddenFill>
              </a:ext>
            </a:extLst>
          </p:spPr>
          <p:txBody>
            <a:bodyPr/>
            <a:lstStyle/>
            <a:p>
              <a:endParaRPr lang="en-US" sz="1800" dirty="0"/>
            </a:p>
          </p:txBody>
        </p:sp>
      </p:grpSp>
      <p:sp>
        <p:nvSpPr>
          <p:cNvPr id="279" name="Rectangle 142">
            <a:extLst>
              <a:ext uri="{FF2B5EF4-FFF2-40B4-BE49-F238E27FC236}">
                <a16:creationId xmlns:a16="http://schemas.microsoft.com/office/drawing/2014/main" id="{11FFD7A1-E977-6A41-A8D6-A2F61C805D73}"/>
              </a:ext>
            </a:extLst>
          </p:cNvPr>
          <p:cNvSpPr>
            <a:spLocks noChangeArrowheads="1"/>
          </p:cNvSpPr>
          <p:nvPr/>
        </p:nvSpPr>
        <p:spPr bwMode="auto">
          <a:xfrm>
            <a:off x="2532063" y="2141538"/>
            <a:ext cx="460966"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80" name="Rectangle 143">
            <a:extLst>
              <a:ext uri="{FF2B5EF4-FFF2-40B4-BE49-F238E27FC236}">
                <a16:creationId xmlns:a16="http://schemas.microsoft.com/office/drawing/2014/main" id="{0074842B-9E50-D949-B03F-00D21D0053B6}"/>
              </a:ext>
            </a:extLst>
          </p:cNvPr>
          <p:cNvSpPr>
            <a:spLocks noChangeArrowheads="1"/>
          </p:cNvSpPr>
          <p:nvPr/>
        </p:nvSpPr>
        <p:spPr bwMode="auto">
          <a:xfrm>
            <a:off x="2532065" y="233203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Tree>
    <p:extLst>
      <p:ext uri="{BB962C8B-B14F-4D97-AF65-F5344CB8AC3E}">
        <p14:creationId xmlns:p14="http://schemas.microsoft.com/office/powerpoint/2010/main" val="2150240897"/>
      </p:ext>
    </p:extLst>
  </p:cSld>
  <p:clrMapOvr>
    <a:masterClrMapping/>
  </p:clrMapOvr>
  <p:transition>
    <p:wipe dir="r"/>
  </p:transition>
</p:sld>
</file>

<file path=ppt/slides/slide1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1665767" y="387626"/>
            <a:ext cx="6489700" cy="648232"/>
          </a:xfrm>
        </p:spPr>
        <p:txBody>
          <a:bodyPr/>
          <a:lstStyle/>
          <a:p>
            <a:pPr defTabSz="761909" eaLnBrk="1" hangingPunct="1"/>
            <a:r>
              <a:rPr lang="en-GB" dirty="0">
                <a:latin typeface="Arial" charset="0"/>
              </a:rPr>
              <a:t>Exercise: Direct Noise Factors</a:t>
            </a:r>
          </a:p>
        </p:txBody>
      </p:sp>
      <p:sp>
        <p:nvSpPr>
          <p:cNvPr id="117763" name="Rectangle 3"/>
          <p:cNvSpPr>
            <a:spLocks noGrp="1" noChangeArrowheads="1"/>
          </p:cNvSpPr>
          <p:nvPr>
            <p:ph type="body" sz="half" idx="4294967295"/>
          </p:nvPr>
        </p:nvSpPr>
        <p:spPr>
          <a:xfrm>
            <a:off x="6584054" y="1922050"/>
            <a:ext cx="3606869" cy="3948773"/>
          </a:xfrm>
        </p:spPr>
        <p:txBody>
          <a:bodyPr/>
          <a:lstStyle/>
          <a:p>
            <a:pPr defTabSz="761909" eaLnBrk="1" hangingPunct="1">
              <a:buNone/>
            </a:pPr>
            <a:r>
              <a:rPr lang="en-GB" sz="2000" b="1"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Identify the direct noise factors and construct a Direct Factor Robustness Assessment Table to determine the critical Noise Factors</a:t>
            </a:r>
          </a:p>
          <a:p>
            <a:pPr marL="0" indent="0" defTabSz="761909" eaLnBrk="1" hangingPunct="1">
              <a:buNone/>
            </a:pPr>
            <a:r>
              <a:rPr lang="en-GB" sz="2000" b="1"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98621DCF-6064-4A4C-9B7C-DF21363529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2631" y="2146499"/>
            <a:ext cx="3678426" cy="2765948"/>
          </a:xfrm>
          <a:prstGeom prst="rect">
            <a:avLst/>
          </a:prstGeom>
        </p:spPr>
      </p:pic>
    </p:spTree>
    <p:extLst>
      <p:ext uri="{BB962C8B-B14F-4D97-AF65-F5344CB8AC3E}">
        <p14:creationId xmlns:p14="http://schemas.microsoft.com/office/powerpoint/2010/main" val="1491995916"/>
      </p:ext>
    </p:extLst>
  </p:cSld>
  <p:clrMapOvr>
    <a:masterClrMapping/>
  </p:clrMapOvr>
  <p:transition>
    <p:wipe dir="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58BA36-B942-0D4F-B283-6127DAA913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0965" y="3660616"/>
            <a:ext cx="4278058" cy="2708087"/>
          </a:xfrm>
          <a:prstGeom prst="rect">
            <a:avLst/>
          </a:prstGeom>
        </p:spPr>
      </p:pic>
      <p:sp>
        <p:nvSpPr>
          <p:cNvPr id="2" name="Title 1">
            <a:extLst>
              <a:ext uri="{FF2B5EF4-FFF2-40B4-BE49-F238E27FC236}">
                <a16:creationId xmlns:a16="http://schemas.microsoft.com/office/drawing/2014/main" id="{E8AE4DC9-4341-FF45-A8ED-DDBA98710396}"/>
              </a:ext>
            </a:extLst>
          </p:cNvPr>
          <p:cNvSpPr>
            <a:spLocks noGrp="1"/>
          </p:cNvSpPr>
          <p:nvPr>
            <p:ph type="title"/>
          </p:nvPr>
        </p:nvSpPr>
        <p:spPr>
          <a:xfrm>
            <a:off x="652088" y="212832"/>
            <a:ext cx="6489700" cy="504230"/>
          </a:xfrm>
        </p:spPr>
        <p:txBody>
          <a:bodyPr/>
          <a:lstStyle/>
          <a:p>
            <a:r>
              <a:rPr lang="en-US" sz="2800" dirty="0"/>
              <a:t>Case Study Example What Why Table</a:t>
            </a:r>
          </a:p>
        </p:txBody>
      </p:sp>
      <p:sp>
        <p:nvSpPr>
          <p:cNvPr id="3" name="Slide Number Placeholder 2">
            <a:extLst>
              <a:ext uri="{FF2B5EF4-FFF2-40B4-BE49-F238E27FC236}">
                <a16:creationId xmlns:a16="http://schemas.microsoft.com/office/drawing/2014/main" id="{EC73C04D-CC79-D743-8252-297BF99E2A2A}"/>
              </a:ext>
            </a:extLst>
          </p:cNvPr>
          <p:cNvSpPr>
            <a:spLocks noGrp="1"/>
          </p:cNvSpPr>
          <p:nvPr>
            <p:ph type="sldNum" sz="quarter" idx="4"/>
          </p:nvPr>
        </p:nvSpPr>
        <p:spPr/>
        <p:txBody>
          <a:bodyPr/>
          <a:lstStyle/>
          <a:p>
            <a:fld id="{C22618A1-DFED-413B-BF04-637AA2483EFF}" type="slidenum">
              <a:rPr lang="en-GB" smtClean="0"/>
              <a:pPr/>
              <a:t>120</a:t>
            </a:fld>
            <a:endParaRPr lang="en-GB" dirty="0"/>
          </a:p>
        </p:txBody>
      </p:sp>
      <p:pic>
        <p:nvPicPr>
          <p:cNvPr id="4" name="Picture 3">
            <a:extLst>
              <a:ext uri="{FF2B5EF4-FFF2-40B4-BE49-F238E27FC236}">
                <a16:creationId xmlns:a16="http://schemas.microsoft.com/office/drawing/2014/main" id="{7917A38C-E92A-454C-BAB5-0FDF112F4DC2}"/>
              </a:ext>
            </a:extLst>
          </p:cNvPr>
          <p:cNvPicPr>
            <a:picLocks noChangeAspect="1"/>
          </p:cNvPicPr>
          <p:nvPr/>
        </p:nvPicPr>
        <p:blipFill>
          <a:blip r:embed="rId3"/>
          <a:stretch>
            <a:fillRect/>
          </a:stretch>
        </p:blipFill>
        <p:spPr>
          <a:xfrm>
            <a:off x="1665767" y="879732"/>
            <a:ext cx="8683257" cy="2777511"/>
          </a:xfrm>
          <a:prstGeom prst="rect">
            <a:avLst/>
          </a:prstGeom>
        </p:spPr>
      </p:pic>
      <p:pic>
        <p:nvPicPr>
          <p:cNvPr id="8" name="Picture 7">
            <a:extLst>
              <a:ext uri="{FF2B5EF4-FFF2-40B4-BE49-F238E27FC236}">
                <a16:creationId xmlns:a16="http://schemas.microsoft.com/office/drawing/2014/main" id="{0E2FB541-DC38-FF42-A08E-76428E715E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65767" y="3660616"/>
            <a:ext cx="4278058" cy="2732437"/>
          </a:xfrm>
          <a:prstGeom prst="rect">
            <a:avLst/>
          </a:prstGeom>
        </p:spPr>
      </p:pic>
    </p:spTree>
    <p:extLst>
      <p:ext uri="{BB962C8B-B14F-4D97-AF65-F5344CB8AC3E}">
        <p14:creationId xmlns:p14="http://schemas.microsoft.com/office/powerpoint/2010/main" val="1598169114"/>
      </p:ext>
    </p:extLst>
  </p:cSld>
  <p:clrMapOvr>
    <a:masterClrMapping/>
  </p:clrMapOvr>
  <p:transition>
    <p:wipe dir="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856BB-03CB-CAB6-0D2A-4097A0731FAA}"/>
              </a:ext>
            </a:extLst>
          </p:cNvPr>
          <p:cNvSpPr>
            <a:spLocks noGrp="1"/>
          </p:cNvSpPr>
          <p:nvPr>
            <p:ph type="title"/>
          </p:nvPr>
        </p:nvSpPr>
        <p:spPr>
          <a:xfrm>
            <a:off x="1862180" y="2834935"/>
            <a:ext cx="8652933" cy="1041400"/>
          </a:xfrm>
        </p:spPr>
        <p:txBody>
          <a:bodyPr/>
          <a:lstStyle/>
          <a:p>
            <a:r>
              <a:rPr lang="en-GB" dirty="0"/>
              <a:t>Demonstrate Process using coffee machine example!</a:t>
            </a:r>
          </a:p>
        </p:txBody>
      </p:sp>
      <p:sp>
        <p:nvSpPr>
          <p:cNvPr id="3" name="Slide Number Placeholder 2">
            <a:extLst>
              <a:ext uri="{FF2B5EF4-FFF2-40B4-BE49-F238E27FC236}">
                <a16:creationId xmlns:a16="http://schemas.microsoft.com/office/drawing/2014/main" id="{12EE0FF2-93D3-7D64-765F-81A00C1F3407}"/>
              </a:ext>
            </a:extLst>
          </p:cNvPr>
          <p:cNvSpPr>
            <a:spLocks noGrp="1"/>
          </p:cNvSpPr>
          <p:nvPr>
            <p:ph type="sldNum" sz="quarter" idx="4"/>
          </p:nvPr>
        </p:nvSpPr>
        <p:spPr/>
        <p:txBody>
          <a:bodyPr/>
          <a:lstStyle/>
          <a:p>
            <a:fld id="{C22618A1-DFED-413B-BF04-637AA2483EFF}" type="slidenum">
              <a:rPr lang="en-GB" smtClean="0"/>
              <a:pPr/>
              <a:t>121</a:t>
            </a:fld>
            <a:endParaRPr lang="en-GB" dirty="0"/>
          </a:p>
        </p:txBody>
      </p:sp>
    </p:spTree>
    <p:extLst>
      <p:ext uri="{BB962C8B-B14F-4D97-AF65-F5344CB8AC3E}">
        <p14:creationId xmlns:p14="http://schemas.microsoft.com/office/powerpoint/2010/main" val="1739243404"/>
      </p:ext>
    </p:extLst>
  </p:cSld>
  <p:clrMapOvr>
    <a:masterClrMapping/>
  </p:clrMapOvr>
  <p:transition>
    <p:wipe dir="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3352819-A513-0944-B284-3DB750C9D2AB}"/>
              </a:ext>
            </a:extLst>
          </p:cNvPr>
          <p:cNvSpPr>
            <a:spLocks noGrp="1" noChangeArrowheads="1"/>
          </p:cNvSpPr>
          <p:nvPr>
            <p:ph type="title"/>
          </p:nvPr>
        </p:nvSpPr>
        <p:spPr>
          <a:xfrm>
            <a:off x="201426" y="240126"/>
            <a:ext cx="11010600" cy="664797"/>
          </a:xfrm>
        </p:spPr>
        <p:txBody>
          <a:bodyPr/>
          <a:lstStyle/>
          <a:p>
            <a:r>
              <a:rPr lang="en-GB" altLang="en-US" sz="3200" dirty="0"/>
              <a:t>Summary: What Why Table</a:t>
            </a:r>
          </a:p>
        </p:txBody>
      </p:sp>
      <p:sp>
        <p:nvSpPr>
          <p:cNvPr id="36867" name="Rectangle 3">
            <a:extLst>
              <a:ext uri="{FF2B5EF4-FFF2-40B4-BE49-F238E27FC236}">
                <a16:creationId xmlns:a16="http://schemas.microsoft.com/office/drawing/2014/main" id="{550D947C-13A0-914D-9934-490D6C0D198B}"/>
              </a:ext>
            </a:extLst>
          </p:cNvPr>
          <p:cNvSpPr>
            <a:spLocks noGrp="1" noChangeArrowheads="1"/>
          </p:cNvSpPr>
          <p:nvPr>
            <p:ph type="body" sz="quarter" idx="16"/>
          </p:nvPr>
        </p:nvSpPr>
        <p:spPr>
          <a:xfrm>
            <a:off x="375382" y="1477201"/>
            <a:ext cx="4059920" cy="4359060"/>
          </a:xfrm>
        </p:spPr>
        <p:txBody>
          <a:bodyPr/>
          <a:lstStyle/>
          <a:p>
            <a:pPr marL="0" indent="0">
              <a:buNone/>
            </a:pPr>
            <a:r>
              <a:rPr lang="en-GB" altLang="en-US" sz="2400" b="1" dirty="0"/>
              <a:t>Pros</a:t>
            </a:r>
          </a:p>
          <a:p>
            <a:r>
              <a:rPr lang="en-GB" altLang="en-US" dirty="0"/>
              <a:t>Can help systematically reduce the number of design parameters/noise factors for further consideration</a:t>
            </a:r>
          </a:p>
          <a:p>
            <a:r>
              <a:rPr lang="en-GB" altLang="en-US" dirty="0"/>
              <a:t>Can capture and record design experience</a:t>
            </a:r>
          </a:p>
          <a:p>
            <a:r>
              <a:rPr lang="en-GB" altLang="en-US" dirty="0"/>
              <a:t>Encourages team discussion and consensus decision making</a:t>
            </a:r>
          </a:p>
          <a:p>
            <a:pPr lvl="2"/>
            <a:endParaRPr lang="en-GB" altLang="en-US" dirty="0"/>
          </a:p>
          <a:p>
            <a:pPr lvl="2"/>
            <a:endParaRPr lang="en-GB" altLang="en-US" dirty="0"/>
          </a:p>
          <a:p>
            <a:endParaRPr lang="en-GB" altLang="en-US" dirty="0"/>
          </a:p>
        </p:txBody>
      </p:sp>
      <p:sp>
        <p:nvSpPr>
          <p:cNvPr id="36868" name="Rectangle 4">
            <a:extLst>
              <a:ext uri="{FF2B5EF4-FFF2-40B4-BE49-F238E27FC236}">
                <a16:creationId xmlns:a16="http://schemas.microsoft.com/office/drawing/2014/main" id="{73F27161-FE87-E84B-94D8-252EF6507707}"/>
              </a:ext>
            </a:extLst>
          </p:cNvPr>
          <p:cNvSpPr>
            <a:spLocks noGrp="1" noChangeArrowheads="1"/>
          </p:cNvSpPr>
          <p:nvPr>
            <p:ph type="body" sz="quarter" idx="17"/>
          </p:nvPr>
        </p:nvSpPr>
        <p:spPr>
          <a:xfrm>
            <a:off x="4788652" y="1477201"/>
            <a:ext cx="3187560" cy="4359060"/>
          </a:xfrm>
        </p:spPr>
        <p:txBody>
          <a:bodyPr/>
          <a:lstStyle/>
          <a:p>
            <a:pPr marL="0" indent="0">
              <a:buNone/>
            </a:pPr>
            <a:r>
              <a:rPr lang="en-GB" altLang="en-US" sz="2400" b="1" dirty="0"/>
              <a:t>Cons</a:t>
            </a:r>
          </a:p>
          <a:p>
            <a:r>
              <a:rPr lang="en-GB" altLang="en-US" dirty="0"/>
              <a:t>Objective subjectivity! can select criteria, weightings and scores to obtain any result!</a:t>
            </a:r>
          </a:p>
          <a:p>
            <a:r>
              <a:rPr lang="en-GB" altLang="en-US" dirty="0"/>
              <a:t>Can be treated as a “handle turning” process without thinking</a:t>
            </a:r>
          </a:p>
          <a:p>
            <a:r>
              <a:rPr lang="en-GB" altLang="en-US" dirty="0"/>
              <a:t>Relies on a complete P-Diagram</a:t>
            </a:r>
            <a:endParaRPr lang="en-US" altLang="en-US" dirty="0"/>
          </a:p>
        </p:txBody>
      </p:sp>
      <p:sp>
        <p:nvSpPr>
          <p:cNvPr id="6" name="Rectangle 4">
            <a:extLst>
              <a:ext uri="{FF2B5EF4-FFF2-40B4-BE49-F238E27FC236}">
                <a16:creationId xmlns:a16="http://schemas.microsoft.com/office/drawing/2014/main" id="{6EE61B5B-6364-2148-9C8D-B4D27613840B}"/>
              </a:ext>
            </a:extLst>
          </p:cNvPr>
          <p:cNvSpPr txBox="1">
            <a:spLocks noChangeArrowheads="1"/>
          </p:cNvSpPr>
          <p:nvPr/>
        </p:nvSpPr>
        <p:spPr bwMode="gray">
          <a:xfrm>
            <a:off x="8333326" y="1489159"/>
            <a:ext cx="3575908"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altLang="en-US" sz="2400" b="1" dirty="0"/>
              <a:t>Tips</a:t>
            </a:r>
          </a:p>
          <a:p>
            <a:r>
              <a:rPr lang="en-US" sz="2000" kern="0" dirty="0"/>
              <a:t>Use a team to identify the various factors</a:t>
            </a:r>
          </a:p>
          <a:p>
            <a:r>
              <a:rPr lang="en-US" sz="2000" kern="0" dirty="0"/>
              <a:t>Clearly define the:</a:t>
            </a:r>
          </a:p>
          <a:p>
            <a:pPr lvl="1"/>
            <a:r>
              <a:rPr lang="en-US" sz="1600" kern="0" dirty="0"/>
              <a:t>Output</a:t>
            </a:r>
          </a:p>
          <a:p>
            <a:pPr lvl="1"/>
            <a:r>
              <a:rPr lang="en-US" sz="1600" kern="0" dirty="0"/>
              <a:t>Control Factors</a:t>
            </a:r>
          </a:p>
          <a:p>
            <a:pPr lvl="1"/>
            <a:r>
              <a:rPr lang="en-US" sz="1600" kern="0" dirty="0"/>
              <a:t>Noise Factors</a:t>
            </a:r>
          </a:p>
          <a:p>
            <a:r>
              <a:rPr lang="en-US" sz="2000" kern="0" dirty="0"/>
              <a:t>Check the outcome with experience </a:t>
            </a:r>
          </a:p>
        </p:txBody>
      </p:sp>
    </p:spTree>
    <p:extLst>
      <p:ext uri="{BB962C8B-B14F-4D97-AF65-F5344CB8AC3E}">
        <p14:creationId xmlns:p14="http://schemas.microsoft.com/office/powerpoint/2010/main" val="92321692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C7D51D8-22C4-4DFA-B6ED-342BB8640467}"/>
              </a:ext>
            </a:extLst>
          </p:cNvPr>
          <p:cNvSpPr>
            <a:spLocks noGrp="1"/>
          </p:cNvSpPr>
          <p:nvPr>
            <p:ph type="sldNum" sz="quarter" idx="4294967295"/>
          </p:nvPr>
        </p:nvSpPr>
        <p:spPr>
          <a:xfrm>
            <a:off x="11233212" y="55445"/>
            <a:ext cx="490605" cy="123111"/>
          </a:xfrm>
        </p:spPr>
        <p:txBody>
          <a:bodyPr/>
          <a:lstStyle/>
          <a:p>
            <a:fld id="{455123DE-DF0A-45CF-9929-81DBBDC71DC7}" type="slidenum">
              <a:rPr lang="en-AU" smtClean="0"/>
              <a:pPr/>
              <a:t>123</a:t>
            </a:fld>
            <a:endParaRPr lang="en-AU" dirty="0"/>
          </a:p>
        </p:txBody>
      </p:sp>
      <p:sp>
        <p:nvSpPr>
          <p:cNvPr id="7" name="Text Placeholder 6">
            <a:extLst>
              <a:ext uri="{FF2B5EF4-FFF2-40B4-BE49-F238E27FC236}">
                <a16:creationId xmlns:a16="http://schemas.microsoft.com/office/drawing/2014/main" id="{3B575CCE-BADC-4DA6-9156-B7E5F55472FC}"/>
              </a:ext>
            </a:extLst>
          </p:cNvPr>
          <p:cNvSpPr>
            <a:spLocks noGrp="1"/>
          </p:cNvSpPr>
          <p:nvPr>
            <p:ph type="body" sz="quarter" idx="13"/>
          </p:nvPr>
        </p:nvSpPr>
        <p:spPr>
          <a:xfrm>
            <a:off x="658369" y="1478865"/>
            <a:ext cx="11006583" cy="4878259"/>
          </a:xfrm>
        </p:spPr>
        <p:txBody>
          <a:bodyPr/>
          <a:lstStyle/>
          <a:p>
            <a:r>
              <a:rPr lang="en-GB" sz="2800" dirty="0"/>
              <a:t>What is a system</a:t>
            </a:r>
          </a:p>
          <a:p>
            <a:r>
              <a:rPr lang="en-GB" sz="2800" dirty="0"/>
              <a:t>How can I represent a system</a:t>
            </a:r>
          </a:p>
          <a:p>
            <a:r>
              <a:rPr lang="en-GB" sz="2800" dirty="0"/>
              <a:t>Assets</a:t>
            </a:r>
          </a:p>
          <a:p>
            <a:pPr lvl="1"/>
            <a:r>
              <a:rPr lang="en-GB" sz="2800" dirty="0"/>
              <a:t>People, Process, Tools and Techniques, Technology, Product.</a:t>
            </a:r>
          </a:p>
          <a:p>
            <a:r>
              <a:rPr lang="en-GB" sz="2800" dirty="0"/>
              <a:t>Design</a:t>
            </a:r>
          </a:p>
          <a:p>
            <a:pPr lvl="1"/>
            <a:r>
              <a:rPr lang="en-GB" sz="2800" dirty="0"/>
              <a:t>From requirements to concept.</a:t>
            </a:r>
          </a:p>
          <a:p>
            <a:pPr lvl="1"/>
            <a:endParaRPr lang="en-GB" sz="2800" dirty="0"/>
          </a:p>
          <a:p>
            <a:r>
              <a:rPr lang="en-GB" sz="2800" dirty="0"/>
              <a:t>The level 5 module extends into designing the manufacturing system</a:t>
            </a:r>
          </a:p>
          <a:p>
            <a:pPr lvl="1"/>
            <a:r>
              <a:rPr lang="en-GB" sz="2800" dirty="0"/>
              <a:t>Another Journey for Another Day</a:t>
            </a:r>
          </a:p>
        </p:txBody>
      </p:sp>
      <p:sp>
        <p:nvSpPr>
          <p:cNvPr id="6" name="Title 5">
            <a:extLst>
              <a:ext uri="{FF2B5EF4-FFF2-40B4-BE49-F238E27FC236}">
                <a16:creationId xmlns:a16="http://schemas.microsoft.com/office/drawing/2014/main" id="{C22CE799-6541-46E4-94BC-9E166334A6F3}"/>
              </a:ext>
            </a:extLst>
          </p:cNvPr>
          <p:cNvSpPr>
            <a:spLocks noGrp="1"/>
          </p:cNvSpPr>
          <p:nvPr>
            <p:ph type="title"/>
          </p:nvPr>
        </p:nvSpPr>
        <p:spPr>
          <a:xfrm>
            <a:off x="634588" y="220379"/>
            <a:ext cx="9912643" cy="535531"/>
          </a:xfrm>
        </p:spPr>
        <p:txBody>
          <a:bodyPr/>
          <a:lstStyle/>
          <a:p>
            <a:r>
              <a:rPr lang="en-GB" sz="3200" dirty="0"/>
              <a:t>………………..That’s quite a journey!</a:t>
            </a:r>
          </a:p>
        </p:txBody>
      </p:sp>
    </p:spTree>
    <p:extLst>
      <p:ext uri="{BB962C8B-B14F-4D97-AF65-F5344CB8AC3E}">
        <p14:creationId xmlns:p14="http://schemas.microsoft.com/office/powerpoint/2010/main" val="1249928818"/>
      </p:ext>
    </p:extLst>
  </p:cSld>
  <p:clrMapOvr>
    <a:masterClrMapping/>
  </p:clrMapOvr>
</p:sld>
</file>

<file path=ppt/theme/theme1.xml><?xml version="1.0" encoding="utf-8"?>
<a:theme xmlns:a="http://schemas.openxmlformats.org/drawingml/2006/main" name="RS33299_PPT - standard template set 2016">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ange">
      <a:srgbClr val="FC4C02"/>
    </a:custClr>
    <a:custClr name="White">
      <a:srgbClr val="FFFFFF"/>
    </a:custClr>
    <a:custClr name="Grey">
      <a:srgbClr val="D0D3D4"/>
    </a:custClr>
    <a:custClr name="Dark Grey">
      <a:srgbClr val="3D4146"/>
    </a:custClr>
    <a:custClr name="Black">
      <a:srgbClr val="000000"/>
    </a:custClr>
    <a:custClr name="Ignore01">
      <a:srgbClr val="FFFFFF"/>
    </a:custClr>
    <a:custClr name="Ignore02">
      <a:srgbClr val="FFFFFF"/>
    </a:custClr>
    <a:custClr name="Ignore03">
      <a:srgbClr val="FFFFFF"/>
    </a:custClr>
    <a:custClr name="Ignore04">
      <a:srgbClr val="FFFFFF"/>
    </a:custClr>
    <a:custClr name="Ignore05">
      <a:srgbClr val="FFFFFF"/>
    </a:custClr>
    <a:custClr name="Yellow">
      <a:srgbClr val="F0B323"/>
    </a:custClr>
    <a:custClr name="Purple">
      <a:srgbClr val="615E9B"/>
    </a:custClr>
    <a:custClr name="Stone">
      <a:srgbClr val="D9C0A9"/>
    </a:custClr>
    <a:custClr name="Navy">
      <a:srgbClr val="014200"/>
    </a:custClr>
    <a:custClr name="Teal">
      <a:srgbClr val="00B2A9"/>
    </a:custClr>
    <a:custClr name="Blue">
      <a:srgbClr val="489FDF"/>
    </a:custClr>
    <a:custClr name="Ignore06">
      <a:srgbClr val="FFFFFF"/>
    </a:custClr>
    <a:custClr name="Ignore07">
      <a:srgbClr val="FFFFFF"/>
    </a:custClr>
    <a:custClr name="Ignore08">
      <a:srgbClr val="FFFFFF"/>
    </a:custClr>
    <a:custClr name="Ignore09">
      <a:srgbClr val="FFFFFF"/>
    </a:custClr>
    <a:custClr name="Yellow 70%">
      <a:srgbClr val="F5CA65"/>
    </a:custClr>
    <a:custClr name="Purple 70%">
      <a:srgbClr val="908EB9"/>
    </a:custClr>
    <a:custClr name="Stone 70%">
      <a:srgbClr val="E4D3C3"/>
    </a:custClr>
    <a:custClr name="Navy 70%">
      <a:srgbClr val="4D7B97"/>
    </a:custClr>
    <a:custClr name="Teal 70%">
      <a:srgbClr val="4DC9C3"/>
    </a:custClr>
    <a:custClr name="Blue 70%">
      <a:srgbClr val="7FBCE9"/>
    </a:custClr>
    <a:custClr name="Ignore10">
      <a:srgbClr val="FFFFFF"/>
    </a:custClr>
    <a:custClr name="Ignore11">
      <a:srgbClr val="FFFFFF"/>
    </a:custClr>
    <a:custClr name="Ignore12">
      <a:srgbClr val="FFFFFF"/>
    </a:custClr>
    <a:custClr name="Ignore13">
      <a:srgbClr val="FFFFFF"/>
    </a:custClr>
    <a:custClr name="Yellow 50%">
      <a:srgbClr val="F8D991"/>
    </a:custClr>
    <a:custClr name="Purple 50%">
      <a:srgbClr val="B0AFCD"/>
    </a:custClr>
    <a:custClr name="Stone 50%">
      <a:srgbClr val="ECE0D4"/>
    </a:custClr>
    <a:custClr name="Navy 50%">
      <a:srgbClr val="80A1B5"/>
    </a:custClr>
    <a:custClr name="Teal 50%">
      <a:srgbClr val="80D9D4"/>
    </a:custClr>
    <a:custClr name="Blue 50%">
      <a:srgbClr val="A4CFEF"/>
    </a:custClr>
    <a:custClr name="Ignore14">
      <a:srgbClr val="FFFFFF"/>
    </a:custClr>
    <a:custClr name="Ignore15">
      <a:srgbClr val="FFFFFF"/>
    </a:custClr>
    <a:custClr name="Ignore16">
      <a:srgbClr val="FFFFFF"/>
    </a:custClr>
    <a:custClr name="Ignore17">
      <a:srgbClr val="FFFFFF"/>
    </a:custClr>
    <a:custClr name="Yellow 30%">
      <a:srgbClr val="FBE8BD"/>
    </a:custClr>
    <a:custClr name="Purple 30%">
      <a:srgbClr val="D0CFE1"/>
    </a:custClr>
    <a:custClr name="Stone 30%">
      <a:srgbClr val="F4ECE5"/>
    </a:custClr>
    <a:custClr name="Navy 30%">
      <a:srgbClr val="B3C6D2"/>
    </a:custClr>
    <a:custClr name="Teal 30%">
      <a:srgbClr val="B3E8E5"/>
    </a:custClr>
    <a:custClr name="Blue 30%">
      <a:srgbClr val="C8E2F5"/>
    </a:custClr>
    <a:custClr name="Ignore18">
      <a:srgbClr val="FFFFFF"/>
    </a:custClr>
    <a:custClr name="Red">
      <a:srgbClr val="FF0000"/>
    </a:custClr>
    <a:custClr name="Amber">
      <a:srgbClr val="FFBF00"/>
    </a:custClr>
    <a:custClr name="Green">
      <a:srgbClr val="00B050"/>
    </a:custClr>
  </a:custClrLst>
  <a:extLst>
    <a:ext uri="{05A4C25C-085E-4340-85A3-A5531E510DB2}">
      <thm15:themeFamily xmlns:thm15="http://schemas.microsoft.com/office/thememl/2012/main" name="BAE Template Example20.pptx" id="{025335FC-06DF-41A6-AC64-871A1F2927D8}" vid="{77F45D28-88CD-4833-9463-8DB1A608ED39}"/>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B0D246D-1588-49A9-88CC-733A38172B44}">
  <ds:schemaRefs>
    <ds:schemaRef ds:uri="af24cdca-422d-4805-aa71-788db932b2ab"/>
    <ds:schemaRef ds:uri="http://purl.org/dc/elements/1.1/"/>
    <ds:schemaRef ds:uri="http://schemas.microsoft.com/office/2006/metadata/properties"/>
    <ds:schemaRef ds:uri="http://schemas.openxmlformats.org/package/2006/metadata/core-properties"/>
    <ds:schemaRef ds:uri="8a2029ed-730a-44d5-94c2-781d0bb2e3b4"/>
    <ds:schemaRef ds:uri="9b835041-f11c-46d9-b65c-563c4d284e57"/>
    <ds:schemaRef ds:uri="http://www.w3.org/XML/1998/namespace"/>
    <ds:schemaRef ds:uri="http://schemas.microsoft.com/office/infopath/2007/PartnerControls"/>
    <ds:schemaRef ds:uri="http://schemas.microsoft.com/office/2006/documentManagement/types"/>
    <ds:schemaRef ds:uri="http://schemas.microsoft.com/sharepoint/v3"/>
    <ds:schemaRef ds:uri="http://purl.org/dc/dcmitype/"/>
    <ds:schemaRef ds:uri="http://purl.org/dc/terms/"/>
  </ds:schemaRefs>
</ds:datastoreItem>
</file>

<file path=customXml/itemProps2.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44F678B-4C81-44CD-B489-083AFC59D7D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RS33299_PPT - standard template set 2016</Template>
  <TotalTime>422</TotalTime>
  <Words>9530</Words>
  <Application>Microsoft Office PowerPoint</Application>
  <PresentationFormat>Widescreen</PresentationFormat>
  <Paragraphs>1489</Paragraphs>
  <Slides>123</Slides>
  <Notes>65</Notes>
  <HiddenSlides>13</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1</vt:i4>
      </vt:variant>
      <vt:variant>
        <vt:lpstr>Slide Titles</vt:lpstr>
      </vt:variant>
      <vt:variant>
        <vt:i4>123</vt:i4>
      </vt:variant>
    </vt:vector>
  </HeadingPairs>
  <TitlesOfParts>
    <vt:vector size="138" baseType="lpstr">
      <vt:lpstr>GE Inspira Pitch Regular</vt:lpstr>
      <vt:lpstr>Lucida Grande</vt:lpstr>
      <vt:lpstr>ＭＳ Ｐゴシック</vt:lpstr>
      <vt:lpstr>Arial</vt:lpstr>
      <vt:lpstr>Arial Black</vt:lpstr>
      <vt:lpstr>Calibri</vt:lpstr>
      <vt:lpstr>Helvetica</vt:lpstr>
      <vt:lpstr>Roboto</vt:lpstr>
      <vt:lpstr>Symbol</vt:lpstr>
      <vt:lpstr>Tahoma</vt:lpstr>
      <vt:lpstr>Times New Roman</vt:lpstr>
      <vt:lpstr>Verdana</vt:lpstr>
      <vt:lpstr>Wingdings</vt:lpstr>
      <vt:lpstr>RS33299_PPT - standard template set 2016</vt:lpstr>
      <vt:lpstr>Worksheet</vt:lpstr>
      <vt:lpstr>Last time out…………………………….</vt:lpstr>
      <vt:lpstr>A Model Answer</vt:lpstr>
      <vt:lpstr>Acceptance Criteria through HOW MUCHs</vt:lpstr>
      <vt:lpstr>Rome and a Day</vt:lpstr>
      <vt:lpstr>Summary</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What Have we Done?</vt:lpstr>
      <vt:lpstr>PowerPoint Presentation</vt:lpstr>
      <vt:lpstr>PowerPoint Presentation</vt:lpstr>
      <vt:lpstr>Creating Candidate Concept Solution  </vt:lpstr>
      <vt:lpstr>Epictetus AD 55-135  </vt:lpstr>
      <vt:lpstr>Where are we? BAE Systems’ Design System Process (RFCD)</vt:lpstr>
      <vt:lpstr>Creating Candidate Solution Concept (C)</vt:lpstr>
      <vt:lpstr>A Systems Approach to Design</vt:lpstr>
      <vt:lpstr>A Holistic Approach to Arriving at the “best” Solution</vt:lpstr>
      <vt:lpstr>Functions the heart of the Systems Approach</vt:lpstr>
      <vt:lpstr>Concept Generation</vt:lpstr>
      <vt:lpstr>Function Means Analysis</vt:lpstr>
      <vt:lpstr>Function Means Analysis Process</vt:lpstr>
      <vt:lpstr>Step 1: Identify Functionality</vt:lpstr>
      <vt:lpstr>Step 2: For each Function Generate Solutions </vt:lpstr>
      <vt:lpstr>Tracer Example Function Means Analysis</vt:lpstr>
      <vt:lpstr>Exercise: FMA Stage 1 </vt:lpstr>
      <vt:lpstr>Introduction to Concept Integration and Selection</vt:lpstr>
      <vt:lpstr>Concept Integration</vt:lpstr>
      <vt:lpstr>Function Means Analysis Process</vt:lpstr>
      <vt:lpstr>Step 3: Determine Selection/De-selection Criteria</vt:lpstr>
      <vt:lpstr>Step 4: Use the criteria to de-select from the Table</vt:lpstr>
      <vt:lpstr>Toaster Example</vt:lpstr>
      <vt:lpstr>Step 5: Review Remaining Options to Generate Potential Whole System Concept Solutions</vt:lpstr>
      <vt:lpstr>Toaster Example</vt:lpstr>
      <vt:lpstr>Tracer Example Function Means Analysis</vt:lpstr>
      <vt:lpstr>Exercise: Concept Integration</vt:lpstr>
      <vt:lpstr>A Model Answer!</vt:lpstr>
      <vt:lpstr>Summary: FMA</vt:lpstr>
      <vt:lpstr>The Next Step</vt:lpstr>
      <vt:lpstr>A Concept Design</vt:lpstr>
      <vt:lpstr>PowerPoint Presentation</vt:lpstr>
      <vt:lpstr>Concept Selection/Evaluation</vt:lpstr>
      <vt:lpstr>The Pugh Matrix</vt:lpstr>
      <vt:lpstr>Pugh Matrix Process- How to do it</vt:lpstr>
      <vt:lpstr>How to Do it: Steps 1 to 3</vt:lpstr>
      <vt:lpstr>How to Do it: Step 4 </vt:lpstr>
      <vt:lpstr>How to do it: Steps 5 &amp; 6</vt:lpstr>
      <vt:lpstr>Double Check</vt:lpstr>
      <vt:lpstr>Exercise: Pugh Matrix </vt:lpstr>
      <vt:lpstr>A Model Answer</vt:lpstr>
      <vt:lpstr>Summary: Pugh Matrix</vt:lpstr>
      <vt:lpstr>What Now</vt:lpstr>
      <vt:lpstr>A key tool for Verifying the design concept is:</vt:lpstr>
      <vt:lpstr>Quality Function Deployment Phase 2</vt:lpstr>
      <vt:lpstr>QFD 2 Process</vt:lpstr>
      <vt:lpstr>Step 1: Transfer Technical Requirements</vt:lpstr>
      <vt:lpstr>Step 2: Translate into Solution Requirements</vt:lpstr>
      <vt:lpstr>Step 3: Determine HOW-WHAT Relationship Matrix</vt:lpstr>
      <vt:lpstr>Tracer Example</vt:lpstr>
      <vt:lpstr>Exercise: QFD 2 </vt:lpstr>
      <vt:lpstr>Look for “Structure”</vt:lpstr>
      <vt:lpstr>Step 4: Flow Down Targets and Ceilings HOW MUCH is Enough?</vt:lpstr>
      <vt:lpstr>Flowing Requirements Down</vt:lpstr>
      <vt:lpstr>Tracer Example</vt:lpstr>
      <vt:lpstr>HESH QFD2</vt:lpstr>
      <vt:lpstr>Critical Design Features</vt:lpstr>
      <vt:lpstr>Sub-System Requirements</vt:lpstr>
      <vt:lpstr>QFD 2 Summary </vt:lpstr>
      <vt:lpstr>Exercise: Concept Integration</vt:lpstr>
      <vt:lpstr>Munition Architecture and Subsystems</vt:lpstr>
      <vt:lpstr>Remember there is more to a system than its Generic Functionality</vt:lpstr>
      <vt:lpstr>We Iterate the Design</vt:lpstr>
      <vt:lpstr>Example</vt:lpstr>
      <vt:lpstr>Generic Functionality QFD 1</vt:lpstr>
      <vt:lpstr>Generic Functionality QFD 1</vt:lpstr>
      <vt:lpstr>Generic + Solution Dependent and Architectural Functionality QFD 1</vt:lpstr>
      <vt:lpstr>Update Functional Importance</vt:lpstr>
      <vt:lpstr>PowerPoint Presentation</vt:lpstr>
      <vt:lpstr>So Far…..So good</vt:lpstr>
      <vt:lpstr>Designing System and Specifying Subsystems </vt:lpstr>
      <vt:lpstr>System Design and Optimisation</vt:lpstr>
      <vt:lpstr>The Design Space?</vt:lpstr>
      <vt:lpstr>Solution Space and Design Space</vt:lpstr>
      <vt:lpstr>Where is the best Place to be?</vt:lpstr>
      <vt:lpstr>The Best Place – the Global Optimum?</vt:lpstr>
      <vt:lpstr>All Systems are Subject to Noise?</vt:lpstr>
      <vt:lpstr>The Classic Strategy: Tighten Tolerances</vt:lpstr>
      <vt:lpstr>Achieving Design Robustness</vt:lpstr>
      <vt:lpstr>Designing System and Specifying Sub-systems (D)</vt:lpstr>
      <vt:lpstr>Determine Critical Design Parameters and Noise Variables</vt:lpstr>
      <vt:lpstr>Qualitative Robustness and Critical Parameter Analysis</vt:lpstr>
      <vt:lpstr>The P (Parameter) Diagram</vt:lpstr>
      <vt:lpstr>Parameter Diagram: The Factors</vt:lpstr>
      <vt:lpstr>P-Diagram Process</vt:lpstr>
      <vt:lpstr>P-Diagram – Example for Vehicle Braking</vt:lpstr>
      <vt:lpstr>Example for Vehicle Braking</vt:lpstr>
      <vt:lpstr>Example for Vehicle Braking</vt:lpstr>
      <vt:lpstr>Example for Vehicle Braking</vt:lpstr>
      <vt:lpstr>Example for Vehicle Braking</vt:lpstr>
      <vt:lpstr>Noise the Causes of Variation</vt:lpstr>
      <vt:lpstr>Indirect and Direct Noise Factors</vt:lpstr>
      <vt:lpstr>Indirect Noise Factors</vt:lpstr>
      <vt:lpstr>Direct Noise Factors</vt:lpstr>
      <vt:lpstr>Cascading P-Diagrams</vt:lpstr>
      <vt:lpstr>Example: Consistent Light: Robust to Variation?</vt:lpstr>
      <vt:lpstr>Exercise: P-Diagram </vt:lpstr>
      <vt:lpstr>Case Study Example P-Diagram</vt:lpstr>
      <vt:lpstr>P - Diagram - Summary</vt:lpstr>
      <vt:lpstr> Prioritising Control and Noise Factors</vt:lpstr>
      <vt:lpstr>What-Why Table</vt:lpstr>
      <vt:lpstr>Process for Constructing a What-Why Table</vt:lpstr>
      <vt:lpstr>Extract from a What and Why table for a Braking System</vt:lpstr>
      <vt:lpstr>Exercise: What-Why</vt:lpstr>
      <vt:lpstr>Dealing with Direct Noise Factors</vt:lpstr>
      <vt:lpstr>Dealing Direct Noise Factors</vt:lpstr>
      <vt:lpstr> Modified What-Why Table for a Braking System</vt:lpstr>
      <vt:lpstr>Exercise: Direct Noise Factors</vt:lpstr>
      <vt:lpstr>Case Study Example What Why Table</vt:lpstr>
      <vt:lpstr>Demonstrate Process using coffee machine example!</vt:lpstr>
      <vt:lpstr>Summary: What Why Table</vt:lpstr>
      <vt:lpstr>………………..That’s quite a journey!</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Concept Design</dc:title>
  <dc:subject/>
  <dc:creator>Stuart Burge</dc:creator>
  <cp:keywords/>
  <dc:description/>
  <cp:lastModifiedBy>David Holley</cp:lastModifiedBy>
  <cp:revision>233</cp:revision>
  <cp:lastPrinted>2015-10-26T13:29:20Z</cp:lastPrinted>
  <dcterms:created xsi:type="dcterms:W3CDTF">2015-12-17T18:47:57Z</dcterms:created>
  <dcterms:modified xsi:type="dcterms:W3CDTF">2025-11-24T10:15:24Z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