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1"/>
  </p:handoutMasterIdLst>
  <p:sldIdLst>
    <p:sldId id="256" r:id="rId2"/>
    <p:sldId id="257" r:id="rId3"/>
    <p:sldId id="262" r:id="rId4"/>
    <p:sldId id="258" r:id="rId5"/>
    <p:sldId id="259" r:id="rId6"/>
    <p:sldId id="260" r:id="rId7"/>
    <p:sldId id="263" r:id="rId8"/>
    <p:sldId id="261" r:id="rId9"/>
    <p:sldId id="265" r:id="rId1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7023EA4-9326-4A15-96D3-8EE79660A51B}" type="datetimeFigureOut">
              <a:rPr lang="en-GB" smtClean="0"/>
              <a:t>23/10/2016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B58D9FDD-E206-438B-AE01-F2C392102C9D}" type="slidenum">
              <a:rPr lang="en-GB" smtClean="0"/>
              <a:t>‹#›</a:t>
            </a:fld>
            <a:endParaRPr lang="en-GB"/>
          </a:p>
        </p:txBody>
      </p:sp>
    </p:spTree>
    <p:extLst>
      <p:ext uri="{BB962C8B-B14F-4D97-AF65-F5344CB8AC3E}">
        <p14:creationId xmlns:p14="http://schemas.microsoft.com/office/powerpoint/2010/main" val="63915536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395ECAF-06BE-407A-9FFC-FA00BB6594C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0DEB64-8365-490C-80D8-95569E39E1E3}" type="datetimeFigureOut">
              <a:rPr lang="en-US" smtClean="0"/>
              <a:pPr/>
              <a:t>10/23/2016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CCAEF-C3FB-45AE-B1E8-CFA0131295D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latin typeface="Comic Sans MS" pitchFamily="66" charset="0"/>
              </a:rPr>
              <a:t>Consolidating the </a:t>
            </a:r>
            <a:r>
              <a:rPr lang="en-GB" dirty="0" smtClean="0">
                <a:latin typeface="Comic Sans MS" pitchFamily="66" charset="0"/>
              </a:rPr>
              <a:t/>
            </a:r>
            <a:br>
              <a:rPr lang="en-GB" dirty="0" smtClean="0">
                <a:latin typeface="Comic Sans MS" pitchFamily="66" charset="0"/>
              </a:rPr>
            </a:br>
            <a:r>
              <a:rPr lang="en-GB" dirty="0" smtClean="0">
                <a:latin typeface="Comic Sans MS" pitchFamily="66" charset="0"/>
              </a:rPr>
              <a:t>SWOT Analysis</a:t>
            </a:r>
            <a:endParaRPr lang="en-GB" dirty="0">
              <a:latin typeface="Comic Sans MS" pitchFamily="66" charset="0"/>
            </a:endParaRPr>
          </a:p>
        </p:txBody>
      </p:sp>
      <p:sp>
        <p:nvSpPr>
          <p:cNvPr id="3" name="Subtitle 2"/>
          <p:cNvSpPr>
            <a:spLocks noGrp="1"/>
          </p:cNvSpPr>
          <p:nvPr>
            <p:ph type="subTitle" idx="1"/>
          </p:nvPr>
        </p:nvSpPr>
        <p:spPr/>
        <p:txBody>
          <a:bodyPr/>
          <a:lstStyle/>
          <a:p>
            <a:r>
              <a:rPr lang="en-GB" dirty="0" smtClean="0">
                <a:solidFill>
                  <a:schemeClr val="tx1"/>
                </a:solidFill>
                <a:latin typeface="Comic Sans MS" pitchFamily="66" charset="0"/>
              </a:rPr>
              <a:t>Glenn </a:t>
            </a:r>
            <a:r>
              <a:rPr lang="en-GB" dirty="0" err="1" smtClean="0">
                <a:solidFill>
                  <a:schemeClr val="tx1"/>
                </a:solidFill>
                <a:latin typeface="Comic Sans MS" pitchFamily="66" charset="0"/>
              </a:rPr>
              <a:t>Behenna</a:t>
            </a:r>
            <a:endParaRPr lang="en-GB" dirty="0">
              <a:solidFill>
                <a:schemeClr val="tx1"/>
              </a:solidFill>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SWOT</a:t>
            </a:r>
            <a:endParaRPr lang="en-GB" sz="4000" dirty="0">
              <a:latin typeface="Comic Sans MS" pitchFamily="66" charset="0"/>
            </a:endParaRPr>
          </a:p>
        </p:txBody>
      </p:sp>
      <p:sp>
        <p:nvSpPr>
          <p:cNvPr id="3" name="Content Placeholder 2"/>
          <p:cNvSpPr>
            <a:spLocks noGrp="1"/>
          </p:cNvSpPr>
          <p:nvPr>
            <p:ph idx="1"/>
          </p:nvPr>
        </p:nvSpPr>
        <p:spPr/>
        <p:txBody>
          <a:bodyPr>
            <a:normAutofit/>
          </a:bodyPr>
          <a:lstStyle/>
          <a:p>
            <a:r>
              <a:rPr lang="en-GB" sz="2800" dirty="0" smtClean="0">
                <a:solidFill>
                  <a:srgbClr val="CC0099"/>
                </a:solidFill>
                <a:latin typeface="Comic Sans MS" pitchFamily="66" charset="0"/>
              </a:rPr>
              <a:t>A SWOT </a:t>
            </a:r>
            <a:r>
              <a:rPr lang="en-GB" sz="2800" dirty="0" smtClean="0">
                <a:latin typeface="Comic Sans MS" pitchFamily="66" charset="0"/>
              </a:rPr>
              <a:t>analysis summarises the key issues from the business environment and the strategic capability of an organisation that are most likely to impact on strategy development.</a:t>
            </a:r>
          </a:p>
          <a:p>
            <a:r>
              <a:rPr lang="en-GB" sz="2800" dirty="0" smtClean="0">
                <a:latin typeface="Comic Sans MS" pitchFamily="66" charset="0"/>
              </a:rPr>
              <a:t>It can be useful as </a:t>
            </a:r>
            <a:r>
              <a:rPr lang="en-GB" sz="2800" dirty="0">
                <a:latin typeface="Comic Sans MS" pitchFamily="66" charset="0"/>
              </a:rPr>
              <a:t>a</a:t>
            </a:r>
            <a:r>
              <a:rPr lang="en-GB" sz="2800" dirty="0" smtClean="0">
                <a:latin typeface="Comic Sans MS" pitchFamily="66" charset="0"/>
              </a:rPr>
              <a:t> basis against which to generate strategic options and assess future courses of action.  </a:t>
            </a:r>
            <a:endParaRPr lang="en-GB" sz="2800" dirty="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96974"/>
          </a:xfrm>
        </p:spPr>
        <p:txBody>
          <a:bodyPr>
            <a:normAutofit/>
          </a:bodyPr>
          <a:lstStyle/>
          <a:p>
            <a:r>
              <a:rPr lang="en-GB" sz="4000" dirty="0" smtClean="0">
                <a:latin typeface="Comic Sans MS" pitchFamily="66" charset="0"/>
              </a:rPr>
              <a:t>SWOT</a:t>
            </a:r>
            <a:endParaRPr lang="en-GB" sz="4000" dirty="0">
              <a:latin typeface="Comic Sans MS" pitchFamily="66" charset="0"/>
            </a:endParaRPr>
          </a:p>
        </p:txBody>
      </p:sp>
      <p:sp>
        <p:nvSpPr>
          <p:cNvPr id="3" name="Content Placeholder 2"/>
          <p:cNvSpPr>
            <a:spLocks noGrp="1"/>
          </p:cNvSpPr>
          <p:nvPr>
            <p:ph idx="1"/>
          </p:nvPr>
        </p:nvSpPr>
        <p:spPr>
          <a:xfrm>
            <a:off x="457200" y="1571612"/>
            <a:ext cx="8229600" cy="4554551"/>
          </a:xfrm>
        </p:spPr>
        <p:txBody>
          <a:bodyPr>
            <a:normAutofit fontScale="92500" lnSpcReduction="20000"/>
          </a:bodyPr>
          <a:lstStyle/>
          <a:p>
            <a:r>
              <a:rPr lang="en-GB" sz="3000" dirty="0" smtClean="0">
                <a:latin typeface="Comic Sans MS" pitchFamily="66" charset="0"/>
              </a:rPr>
              <a:t>The aim is to identify the extent to which strengths and weaknesses are relevant to, or capable of dealing with, the changes taking place in the business environment.</a:t>
            </a:r>
          </a:p>
          <a:p>
            <a:r>
              <a:rPr lang="en-GB" sz="3000" dirty="0" smtClean="0">
                <a:latin typeface="Comic Sans MS" pitchFamily="66" charset="0"/>
              </a:rPr>
              <a:t>A SWOT analysis is only really useful if it is comparative – if it examines strengths, weaknesses, opportunities and threats in relation to competitors.</a:t>
            </a:r>
          </a:p>
          <a:p>
            <a:r>
              <a:rPr lang="en-GB" sz="3000" dirty="0" smtClean="0">
                <a:latin typeface="Comic Sans MS" pitchFamily="66" charset="0"/>
              </a:rPr>
              <a:t>It provides a simple method of synthesising the results from the analysis of the internal and external environments of the organisation.</a:t>
            </a:r>
          </a:p>
          <a:p>
            <a:pPr>
              <a:buNone/>
            </a:pPr>
            <a:endParaRPr lang="en-GB" sz="2800" dirty="0" smtClean="0">
              <a:latin typeface="Comic Sans MS" pitchFamily="66" charset="0"/>
            </a:endParaRP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8F3DD8D8-64DB-4ECE-A6D3-FB3598A369AA}" type="slidenum">
              <a:rPr lang="en-GB"/>
              <a:pPr>
                <a:defRPr/>
              </a:pPr>
              <a:t>4</a:t>
            </a:fld>
            <a:endParaRPr lang="en-GB"/>
          </a:p>
        </p:txBody>
      </p:sp>
      <p:sp>
        <p:nvSpPr>
          <p:cNvPr id="4098" name="Rectangle 2"/>
          <p:cNvSpPr>
            <a:spLocks noGrp="1" noChangeArrowheads="1"/>
          </p:cNvSpPr>
          <p:nvPr>
            <p:ph type="title"/>
          </p:nvPr>
        </p:nvSpPr>
        <p:spPr/>
        <p:txBody>
          <a:bodyPr/>
          <a:lstStyle/>
          <a:p>
            <a:pPr eaLnBrk="1" hangingPunct="1"/>
            <a:r>
              <a:rPr lang="en-GB" smtClean="0">
                <a:latin typeface="Comic Sans MS" pitchFamily="66" charset="0"/>
              </a:rPr>
              <a:t>SWOT Analysis</a:t>
            </a:r>
          </a:p>
        </p:txBody>
      </p:sp>
      <p:sp>
        <p:nvSpPr>
          <p:cNvPr id="4099" name="Rectangle 3"/>
          <p:cNvSpPr>
            <a:spLocks noGrp="1" noChangeArrowheads="1"/>
          </p:cNvSpPr>
          <p:nvPr>
            <p:ph type="body" idx="1"/>
          </p:nvPr>
        </p:nvSpPr>
        <p:spPr>
          <a:xfrm>
            <a:off x="468313" y="1341438"/>
            <a:ext cx="8229600" cy="5111750"/>
          </a:xfrm>
        </p:spPr>
        <p:txBody>
          <a:bodyPr/>
          <a:lstStyle/>
          <a:p>
            <a:pPr>
              <a:lnSpc>
                <a:spcPct val="90000"/>
              </a:lnSpc>
            </a:pPr>
            <a:r>
              <a:rPr lang="en-GB" sz="2800" dirty="0" smtClean="0">
                <a:latin typeface="Comic Sans MS" pitchFamily="66" charset="0"/>
              </a:rPr>
              <a:t>It assumes that that the major strengths and weaknesses have been identified using various analytical tools from the internal environment  and key environmental impacts (opportunities/threats) have been identified from the external environment.</a:t>
            </a:r>
          </a:p>
          <a:p>
            <a:pPr eaLnBrk="1" hangingPunct="1">
              <a:lnSpc>
                <a:spcPct val="90000"/>
              </a:lnSpc>
            </a:pPr>
            <a:r>
              <a:rPr lang="en-GB" sz="2800" dirty="0" smtClean="0">
                <a:latin typeface="Comic Sans MS" pitchFamily="66" charset="0"/>
              </a:rPr>
              <a:t>The analysis of organisational strengths and weaknesses (an internal focus) is brought together with the analysis of the market (an external focus) to create a SWOT (strengths, weaknesses, opportunities and threats) (Hooley </a:t>
            </a:r>
            <a:r>
              <a:rPr lang="en-GB" sz="2800" i="1" dirty="0" smtClean="0">
                <a:latin typeface="Comic Sans MS" pitchFamily="66" charset="0"/>
              </a:rPr>
              <a:t>et al</a:t>
            </a:r>
            <a:r>
              <a:rPr lang="en-GB" sz="2800" dirty="0" smtClean="0">
                <a:latin typeface="Comic Sans MS" pitchFamily="66" charset="0"/>
              </a:rPr>
              <a:t> 2008).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1000" fill="hold"/>
                                        <p:tgtEl>
                                          <p:spTgt spid="4098"/>
                                        </p:tgtEl>
                                        <p:attrNameLst>
                                          <p:attrName>ppt_x</p:attrName>
                                        </p:attrNameLst>
                                      </p:cBhvr>
                                      <p:tavLst>
                                        <p:tav tm="0">
                                          <p:val>
                                            <p:strVal val="0-#ppt_w/2"/>
                                          </p:val>
                                        </p:tav>
                                        <p:tav tm="100000">
                                          <p:val>
                                            <p:strVal val="#ppt_x"/>
                                          </p:val>
                                        </p:tav>
                                      </p:tavLst>
                                    </p:anim>
                                    <p:anim calcmode="lin" valueType="num">
                                      <p:cBhvr additive="base">
                                        <p:cTn id="8" dur="1000" fill="hold"/>
                                        <p:tgtEl>
                                          <p:spTgt spid="409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10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10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BFE4FCE5-FE8E-4B50-9142-858D1D703879}" type="slidenum">
              <a:rPr lang="en-GB"/>
              <a:pPr>
                <a:defRPr/>
              </a:pPr>
              <a:t>5</a:t>
            </a:fld>
            <a:endParaRPr lang="en-GB"/>
          </a:p>
        </p:txBody>
      </p:sp>
      <p:sp>
        <p:nvSpPr>
          <p:cNvPr id="5122" name="Rectangle 2"/>
          <p:cNvSpPr>
            <a:spLocks noGrp="1" noChangeArrowheads="1"/>
          </p:cNvSpPr>
          <p:nvPr>
            <p:ph type="title"/>
          </p:nvPr>
        </p:nvSpPr>
        <p:spPr/>
        <p:txBody>
          <a:bodyPr/>
          <a:lstStyle/>
          <a:p>
            <a:pPr eaLnBrk="1" hangingPunct="1"/>
            <a:r>
              <a:rPr lang="en-GB" dirty="0" smtClean="0">
                <a:latin typeface="Comic Sans MS" pitchFamily="66" charset="0"/>
              </a:rPr>
              <a:t>SWOT Analysis</a:t>
            </a:r>
          </a:p>
        </p:txBody>
      </p:sp>
      <p:graphicFrame>
        <p:nvGraphicFramePr>
          <p:cNvPr id="5135" name="Group 15"/>
          <p:cNvGraphicFramePr>
            <a:graphicFrameLocks noGrp="1"/>
          </p:cNvGraphicFramePr>
          <p:nvPr>
            <p:ph idx="1"/>
          </p:nvPr>
        </p:nvGraphicFramePr>
        <p:xfrm>
          <a:off x="457200" y="2060575"/>
          <a:ext cx="5338763" cy="4065588"/>
        </p:xfrm>
        <a:graphic>
          <a:graphicData uri="http://schemas.openxmlformats.org/drawingml/2006/table">
            <a:tbl>
              <a:tblPr/>
              <a:tblGrid>
                <a:gridCol w="2670175"/>
                <a:gridCol w="2668588"/>
              </a:tblGrid>
              <a:tr h="20335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omic Sans MS" pitchFamily="66" charset="0"/>
                        </a:rPr>
                        <a:t>Strengths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omic Sans MS" pitchFamily="66" charset="0"/>
                        </a:rPr>
                        <a:t>Weaknesses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320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omic Sans MS" pitchFamily="66" charset="0"/>
                        </a:rPr>
                        <a:t>Opportunities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omic Sans MS" pitchFamily="66" charset="0"/>
                        </a:rPr>
                        <a:t>Threats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111" name="Text Box 17"/>
          <p:cNvSpPr txBox="1">
            <a:spLocks noChangeArrowheads="1"/>
          </p:cNvSpPr>
          <p:nvPr/>
        </p:nvSpPr>
        <p:spPr bwMode="auto">
          <a:xfrm>
            <a:off x="6227763" y="1557338"/>
            <a:ext cx="2376487" cy="701675"/>
          </a:xfrm>
          <a:prstGeom prst="rect">
            <a:avLst/>
          </a:prstGeom>
          <a:noFill/>
          <a:ln w="9525">
            <a:noFill/>
            <a:miter lim="800000"/>
            <a:headEnd/>
            <a:tailEnd/>
          </a:ln>
        </p:spPr>
        <p:txBody>
          <a:bodyPr>
            <a:spAutoFit/>
          </a:bodyPr>
          <a:lstStyle/>
          <a:p>
            <a:pPr>
              <a:spcBef>
                <a:spcPct val="50000"/>
              </a:spcBef>
            </a:pPr>
            <a:endParaRPr lang="en-US"/>
          </a:p>
        </p:txBody>
      </p:sp>
      <p:sp>
        <p:nvSpPr>
          <p:cNvPr id="5138" name="Text Box 18"/>
          <p:cNvSpPr txBox="1">
            <a:spLocks noChangeArrowheads="1"/>
          </p:cNvSpPr>
          <p:nvPr/>
        </p:nvSpPr>
        <p:spPr bwMode="auto">
          <a:xfrm>
            <a:off x="6372225" y="1484313"/>
            <a:ext cx="2087563" cy="519112"/>
          </a:xfrm>
          <a:prstGeom prst="rect">
            <a:avLst/>
          </a:prstGeom>
          <a:noFill/>
          <a:ln w="9525">
            <a:noFill/>
            <a:miter lim="800000"/>
            <a:headEnd/>
            <a:tailEnd/>
          </a:ln>
        </p:spPr>
        <p:txBody>
          <a:bodyPr>
            <a:spAutoFit/>
          </a:bodyPr>
          <a:lstStyle/>
          <a:p>
            <a:pPr algn="ctr">
              <a:spcBef>
                <a:spcPct val="50000"/>
              </a:spcBef>
            </a:pPr>
            <a:r>
              <a:rPr lang="en-GB" sz="2800" b="1" dirty="0">
                <a:latin typeface="Comic Sans MS" pitchFamily="66" charset="0"/>
              </a:rPr>
              <a:t>Source</a:t>
            </a:r>
          </a:p>
        </p:txBody>
      </p:sp>
      <p:sp>
        <p:nvSpPr>
          <p:cNvPr id="5139" name="Text Box 19"/>
          <p:cNvSpPr txBox="1">
            <a:spLocks noChangeArrowheads="1"/>
          </p:cNvSpPr>
          <p:nvPr/>
        </p:nvSpPr>
        <p:spPr bwMode="auto">
          <a:xfrm>
            <a:off x="5940425" y="2636838"/>
            <a:ext cx="2952750" cy="1160462"/>
          </a:xfrm>
          <a:prstGeom prst="rect">
            <a:avLst/>
          </a:prstGeom>
          <a:noFill/>
          <a:ln w="9525">
            <a:noFill/>
            <a:miter lim="800000"/>
            <a:headEnd/>
            <a:tailEnd/>
          </a:ln>
        </p:spPr>
        <p:txBody>
          <a:bodyPr>
            <a:spAutoFit/>
          </a:bodyPr>
          <a:lstStyle/>
          <a:p>
            <a:pPr algn="ctr">
              <a:spcBef>
                <a:spcPct val="50000"/>
              </a:spcBef>
            </a:pPr>
            <a:r>
              <a:rPr lang="en-GB" sz="2800" dirty="0">
                <a:latin typeface="Comic Sans MS" pitchFamily="66" charset="0"/>
              </a:rPr>
              <a:t>Internal</a:t>
            </a:r>
          </a:p>
          <a:p>
            <a:pPr algn="ctr">
              <a:spcBef>
                <a:spcPct val="50000"/>
              </a:spcBef>
            </a:pPr>
            <a:r>
              <a:rPr lang="en-GB" sz="2800" dirty="0">
                <a:latin typeface="Comic Sans MS" pitchFamily="66" charset="0"/>
              </a:rPr>
              <a:t>(controllable)</a:t>
            </a:r>
          </a:p>
        </p:txBody>
      </p:sp>
      <p:sp>
        <p:nvSpPr>
          <p:cNvPr id="5140" name="Text Box 20"/>
          <p:cNvSpPr txBox="1">
            <a:spLocks noChangeArrowheads="1"/>
          </p:cNvSpPr>
          <p:nvPr/>
        </p:nvSpPr>
        <p:spPr bwMode="auto">
          <a:xfrm>
            <a:off x="6011863" y="4724400"/>
            <a:ext cx="2881312" cy="1160463"/>
          </a:xfrm>
          <a:prstGeom prst="rect">
            <a:avLst/>
          </a:prstGeom>
          <a:noFill/>
          <a:ln w="9525">
            <a:noFill/>
            <a:miter lim="800000"/>
            <a:headEnd/>
            <a:tailEnd/>
          </a:ln>
        </p:spPr>
        <p:txBody>
          <a:bodyPr>
            <a:spAutoFit/>
          </a:bodyPr>
          <a:lstStyle/>
          <a:p>
            <a:pPr algn="ctr">
              <a:spcBef>
                <a:spcPct val="50000"/>
              </a:spcBef>
            </a:pPr>
            <a:r>
              <a:rPr lang="en-GB" sz="2800" dirty="0">
                <a:latin typeface="Comic Sans MS" pitchFamily="66" charset="0"/>
              </a:rPr>
              <a:t>External</a:t>
            </a:r>
          </a:p>
          <a:p>
            <a:pPr algn="ctr">
              <a:spcBef>
                <a:spcPct val="50000"/>
              </a:spcBef>
            </a:pPr>
            <a:r>
              <a:rPr lang="en-GB" sz="2800" dirty="0">
                <a:latin typeface="Comic Sans MS" pitchFamily="66" charset="0"/>
              </a:rPr>
              <a:t>(uncontrollable)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135"/>
                                        </p:tgtEl>
                                        <p:attrNameLst>
                                          <p:attrName>style.visibility</p:attrName>
                                        </p:attrNameLst>
                                      </p:cBhvr>
                                      <p:to>
                                        <p:strVal val="visible"/>
                                      </p:to>
                                    </p:set>
                                    <p:anim calcmode="lin" valueType="num">
                                      <p:cBhvr additive="base">
                                        <p:cTn id="13" dur="1000" fill="hold"/>
                                        <p:tgtEl>
                                          <p:spTgt spid="5135"/>
                                        </p:tgtEl>
                                        <p:attrNameLst>
                                          <p:attrName>ppt_x</p:attrName>
                                        </p:attrNameLst>
                                      </p:cBhvr>
                                      <p:tavLst>
                                        <p:tav tm="0">
                                          <p:val>
                                            <p:strVal val="0-#ppt_w/2"/>
                                          </p:val>
                                        </p:tav>
                                        <p:tav tm="100000">
                                          <p:val>
                                            <p:strVal val="#ppt_x"/>
                                          </p:val>
                                        </p:tav>
                                      </p:tavLst>
                                    </p:anim>
                                    <p:anim calcmode="lin" valueType="num">
                                      <p:cBhvr additive="base">
                                        <p:cTn id="14" dur="1000" fill="hold"/>
                                        <p:tgtEl>
                                          <p:spTgt spid="513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38"/>
                                        </p:tgtEl>
                                        <p:attrNameLst>
                                          <p:attrName>style.visibility</p:attrName>
                                        </p:attrNameLst>
                                      </p:cBhvr>
                                      <p:to>
                                        <p:strVal val="visible"/>
                                      </p:to>
                                    </p:set>
                                    <p:anim calcmode="lin" valueType="num">
                                      <p:cBhvr additive="base">
                                        <p:cTn id="19" dur="1000" fill="hold"/>
                                        <p:tgtEl>
                                          <p:spTgt spid="5138"/>
                                        </p:tgtEl>
                                        <p:attrNameLst>
                                          <p:attrName>ppt_x</p:attrName>
                                        </p:attrNameLst>
                                      </p:cBhvr>
                                      <p:tavLst>
                                        <p:tav tm="0">
                                          <p:val>
                                            <p:strVal val="0-#ppt_w/2"/>
                                          </p:val>
                                        </p:tav>
                                        <p:tav tm="100000">
                                          <p:val>
                                            <p:strVal val="#ppt_x"/>
                                          </p:val>
                                        </p:tav>
                                      </p:tavLst>
                                    </p:anim>
                                    <p:anim calcmode="lin" valueType="num">
                                      <p:cBhvr additive="base">
                                        <p:cTn id="20" dur="1000" fill="hold"/>
                                        <p:tgtEl>
                                          <p:spTgt spid="5138"/>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39"/>
                                        </p:tgtEl>
                                        <p:attrNameLst>
                                          <p:attrName>style.visibility</p:attrName>
                                        </p:attrNameLst>
                                      </p:cBhvr>
                                      <p:to>
                                        <p:strVal val="visible"/>
                                      </p:to>
                                    </p:set>
                                    <p:anim calcmode="lin" valueType="num">
                                      <p:cBhvr additive="base">
                                        <p:cTn id="25" dur="1000" fill="hold"/>
                                        <p:tgtEl>
                                          <p:spTgt spid="5139"/>
                                        </p:tgtEl>
                                        <p:attrNameLst>
                                          <p:attrName>ppt_x</p:attrName>
                                        </p:attrNameLst>
                                      </p:cBhvr>
                                      <p:tavLst>
                                        <p:tav tm="0">
                                          <p:val>
                                            <p:strVal val="0-#ppt_w/2"/>
                                          </p:val>
                                        </p:tav>
                                        <p:tav tm="100000">
                                          <p:val>
                                            <p:strVal val="#ppt_x"/>
                                          </p:val>
                                        </p:tav>
                                      </p:tavLst>
                                    </p:anim>
                                    <p:anim calcmode="lin" valueType="num">
                                      <p:cBhvr additive="base">
                                        <p:cTn id="26" dur="1000" fill="hold"/>
                                        <p:tgtEl>
                                          <p:spTgt spid="513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40"/>
                                        </p:tgtEl>
                                        <p:attrNameLst>
                                          <p:attrName>style.visibility</p:attrName>
                                        </p:attrNameLst>
                                      </p:cBhvr>
                                      <p:to>
                                        <p:strVal val="visible"/>
                                      </p:to>
                                    </p:set>
                                    <p:anim calcmode="lin" valueType="num">
                                      <p:cBhvr additive="base">
                                        <p:cTn id="31" dur="1000" fill="hold"/>
                                        <p:tgtEl>
                                          <p:spTgt spid="5140"/>
                                        </p:tgtEl>
                                        <p:attrNameLst>
                                          <p:attrName>ppt_x</p:attrName>
                                        </p:attrNameLst>
                                      </p:cBhvr>
                                      <p:tavLst>
                                        <p:tav tm="0">
                                          <p:val>
                                            <p:strVal val="0-#ppt_w/2"/>
                                          </p:val>
                                        </p:tav>
                                        <p:tav tm="100000">
                                          <p:val>
                                            <p:strVal val="#ppt_x"/>
                                          </p:val>
                                        </p:tav>
                                      </p:tavLst>
                                    </p:anim>
                                    <p:anim calcmode="lin" valueType="num">
                                      <p:cBhvr additive="base">
                                        <p:cTn id="32" dur="1000" fill="hold"/>
                                        <p:tgtEl>
                                          <p:spTgt spid="51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38" grpId="0"/>
      <p:bldP spid="5139" grpId="0"/>
      <p:bldP spid="514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0C0F9F7C-A3F9-43BB-8FE9-11D0EC03A5BD}" type="slidenum">
              <a:rPr lang="en-GB"/>
              <a:pPr>
                <a:defRPr/>
              </a:pPr>
              <a:t>6</a:t>
            </a:fld>
            <a:endParaRPr lang="en-GB"/>
          </a:p>
        </p:txBody>
      </p:sp>
      <p:sp>
        <p:nvSpPr>
          <p:cNvPr id="9218" name="Rectangle 2"/>
          <p:cNvSpPr>
            <a:spLocks noGrp="1" noChangeArrowheads="1"/>
          </p:cNvSpPr>
          <p:nvPr>
            <p:ph type="title"/>
          </p:nvPr>
        </p:nvSpPr>
        <p:spPr/>
        <p:txBody>
          <a:bodyPr>
            <a:normAutofit fontScale="90000"/>
          </a:bodyPr>
          <a:lstStyle/>
          <a:p>
            <a:pPr eaLnBrk="1" hangingPunct="1"/>
            <a:r>
              <a:rPr lang="en-GB" sz="4000" smtClean="0">
                <a:latin typeface="Comic Sans MS" pitchFamily="66" charset="0"/>
              </a:rPr>
              <a:t>Internal Capabilities and External Opportunities</a:t>
            </a:r>
          </a:p>
        </p:txBody>
      </p:sp>
      <p:sp>
        <p:nvSpPr>
          <p:cNvPr id="9219" name="Rectangle 3"/>
          <p:cNvSpPr>
            <a:spLocks noGrp="1" noChangeArrowheads="1"/>
          </p:cNvSpPr>
          <p:nvPr>
            <p:ph type="body" idx="1"/>
          </p:nvPr>
        </p:nvSpPr>
        <p:spPr/>
        <p:txBody>
          <a:bodyPr/>
          <a:lstStyle/>
          <a:p>
            <a:pPr eaLnBrk="1" hangingPunct="1"/>
            <a:r>
              <a:rPr lang="en-GB" sz="2800" smtClean="0">
                <a:latin typeface="Comic Sans MS" pitchFamily="66" charset="0"/>
              </a:rPr>
              <a:t>When evaluating strengths and weaknesses, which are internal, and to do with the past or present, only those capabilities or resources that would be valued by the customer should be included.</a:t>
            </a:r>
          </a:p>
          <a:p>
            <a:pPr eaLnBrk="1" hangingPunct="1"/>
            <a:r>
              <a:rPr lang="en-GB" sz="2800" smtClean="0">
                <a:latin typeface="Comic Sans MS" pitchFamily="66" charset="0"/>
              </a:rPr>
              <a:t>Also opportunities and threats, which are outside the organisation and to do with the future, should be listed as events or trends that have implications for performance (Hill and O’Sullivan 2004) .</a:t>
            </a:r>
          </a:p>
          <a:p>
            <a:pPr eaLnBrk="1" hangingPunct="1"/>
            <a:endParaRPr lang="en-GB" sz="2800" smtClean="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0-#ppt_w/2"/>
                                          </p:val>
                                        </p:tav>
                                        <p:tav tm="100000">
                                          <p:val>
                                            <p:strVal val="#ppt_x"/>
                                          </p:val>
                                        </p:tav>
                                      </p:tavLst>
                                    </p:anim>
                                    <p:anim calcmode="lin" valueType="num">
                                      <p:cBhvr additive="base">
                                        <p:cTn id="8"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additive="base">
                                        <p:cTn id="13" dur="10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 calcmode="lin" valueType="num">
                                      <p:cBhvr additive="base">
                                        <p:cTn id="19" dur="10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921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A Scoring Mechanism</a:t>
            </a:r>
            <a:endParaRPr lang="en-GB" sz="4000" dirty="0">
              <a:latin typeface="Comic Sans MS" pitchFamily="66" charset="0"/>
            </a:endParaRPr>
          </a:p>
        </p:txBody>
      </p:sp>
      <p:sp>
        <p:nvSpPr>
          <p:cNvPr id="3" name="Content Placeholder 2"/>
          <p:cNvSpPr>
            <a:spLocks noGrp="1"/>
          </p:cNvSpPr>
          <p:nvPr>
            <p:ph idx="1"/>
          </p:nvPr>
        </p:nvSpPr>
        <p:spPr/>
        <p:txBody>
          <a:bodyPr>
            <a:normAutofit fontScale="77500" lnSpcReduction="20000"/>
          </a:bodyPr>
          <a:lstStyle/>
          <a:p>
            <a:r>
              <a:rPr lang="en-GB" dirty="0" smtClean="0">
                <a:latin typeface="Comic Sans MS" pitchFamily="66" charset="0"/>
              </a:rPr>
              <a:t>A scoring mechanism (+5 to -5) is used as a means of getting managers to assess the interrelationships between the environmental impacts and the strengths and weaknesses of the firm.</a:t>
            </a:r>
          </a:p>
          <a:p>
            <a:r>
              <a:rPr lang="en-GB" dirty="0" smtClean="0">
                <a:latin typeface="Comic Sans MS" pitchFamily="66" charset="0"/>
              </a:rPr>
              <a:t>A positive (+) denotes that the strength of the company would help it take advantage of, or counteract, a problem arising from an environmental change or that a weakness would be offset by that change.</a:t>
            </a:r>
          </a:p>
          <a:p>
            <a:r>
              <a:rPr lang="en-GB" dirty="0" smtClean="0">
                <a:latin typeface="Comic Sans MS" pitchFamily="66" charset="0"/>
              </a:rPr>
              <a:t>A negative (-) score denotes that the strength would be reduced or that a weakness would prevent the organisation from overcoming problems associated with that change. </a:t>
            </a:r>
            <a:endParaRPr lang="en-GB" dirty="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62412B30-8CD2-4B8F-8C46-56BD88CA0456}" type="slidenum">
              <a:rPr lang="en-GB"/>
              <a:pPr>
                <a:defRPr/>
              </a:pPr>
              <a:t>8</a:t>
            </a:fld>
            <a:endParaRPr lang="en-GB"/>
          </a:p>
        </p:txBody>
      </p:sp>
      <p:sp>
        <p:nvSpPr>
          <p:cNvPr id="10242" name="Rectangle 2"/>
          <p:cNvSpPr>
            <a:spLocks noGrp="1" noChangeArrowheads="1"/>
          </p:cNvSpPr>
          <p:nvPr>
            <p:ph type="title"/>
          </p:nvPr>
        </p:nvSpPr>
        <p:spPr/>
        <p:txBody>
          <a:bodyPr/>
          <a:lstStyle/>
          <a:p>
            <a:pPr eaLnBrk="1" hangingPunct="1"/>
            <a:r>
              <a:rPr lang="en-GB" sz="4000" smtClean="0">
                <a:latin typeface="Comic Sans MS" pitchFamily="66" charset="0"/>
              </a:rPr>
              <a:t>An Effective SWOT Analysis</a:t>
            </a:r>
          </a:p>
        </p:txBody>
      </p:sp>
      <p:sp>
        <p:nvSpPr>
          <p:cNvPr id="10243" name="Rectangle 3"/>
          <p:cNvSpPr>
            <a:spLocks noGrp="1" noChangeArrowheads="1"/>
          </p:cNvSpPr>
          <p:nvPr>
            <p:ph type="body" idx="1"/>
          </p:nvPr>
        </p:nvSpPr>
        <p:spPr/>
        <p:txBody>
          <a:bodyPr/>
          <a:lstStyle/>
          <a:p>
            <a:pPr eaLnBrk="1" hangingPunct="1"/>
            <a:r>
              <a:rPr lang="en-GB" sz="2800" smtClean="0">
                <a:latin typeface="Comic Sans MS" pitchFamily="66" charset="0"/>
              </a:rPr>
              <a:t>Often too many SWOT’s contain extensive lists of factors rather than focusing on the key aspects (CIM 2008).</a:t>
            </a:r>
          </a:p>
          <a:p>
            <a:pPr eaLnBrk="1" hangingPunct="1"/>
            <a:r>
              <a:rPr lang="en-GB" sz="2800" smtClean="0">
                <a:latin typeface="Comic Sans MS" pitchFamily="66" charset="0"/>
              </a:rPr>
              <a:t>An effective SWOT must be as specific as possible.</a:t>
            </a:r>
          </a:p>
          <a:p>
            <a:pPr eaLnBrk="1" hangingPunct="1"/>
            <a:r>
              <a:rPr lang="en-GB" sz="2800" smtClean="0">
                <a:latin typeface="Comic Sans MS" pitchFamily="66" charset="0"/>
              </a:rPr>
              <a:t>Another aspect of effective SWOT analysis is to prioritise.  Ranking entries under each heading into an order of importance throws up key issues facing the organisation.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additive="base">
                                        <p:cTn id="7" dur="1000" fill="hold"/>
                                        <p:tgtEl>
                                          <p:spTgt spid="10242"/>
                                        </p:tgtEl>
                                        <p:attrNameLst>
                                          <p:attrName>ppt_x</p:attrName>
                                        </p:attrNameLst>
                                      </p:cBhvr>
                                      <p:tavLst>
                                        <p:tav tm="0">
                                          <p:val>
                                            <p:strVal val="0-#ppt_w/2"/>
                                          </p:val>
                                        </p:tav>
                                        <p:tav tm="100000">
                                          <p:val>
                                            <p:strVal val="#ppt_x"/>
                                          </p:val>
                                        </p:tav>
                                      </p:tavLst>
                                    </p:anim>
                                    <p:anim calcmode="lin" valueType="num">
                                      <p:cBhvr additive="base">
                                        <p:cTn id="8" dur="1000" fill="hold"/>
                                        <p:tgtEl>
                                          <p:spTgt spid="102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43">
                                            <p:txEl>
                                              <p:pRg st="0" end="0"/>
                                            </p:txEl>
                                          </p:spTgt>
                                        </p:tgtEl>
                                        <p:attrNameLst>
                                          <p:attrName>style.visibility</p:attrName>
                                        </p:attrNameLst>
                                      </p:cBhvr>
                                      <p:to>
                                        <p:strVal val="visible"/>
                                      </p:to>
                                    </p:set>
                                    <p:anim calcmode="lin" valueType="num">
                                      <p:cBhvr additive="base">
                                        <p:cTn id="13" dur="1000" fill="hold"/>
                                        <p:tgtEl>
                                          <p:spTgt spid="1024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02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43">
                                            <p:txEl>
                                              <p:pRg st="1" end="1"/>
                                            </p:txEl>
                                          </p:spTgt>
                                        </p:tgtEl>
                                        <p:attrNameLst>
                                          <p:attrName>style.visibility</p:attrName>
                                        </p:attrNameLst>
                                      </p:cBhvr>
                                      <p:to>
                                        <p:strVal val="visible"/>
                                      </p:to>
                                    </p:set>
                                    <p:anim calcmode="lin" valueType="num">
                                      <p:cBhvr additive="base">
                                        <p:cTn id="19" dur="1000" fill="hold"/>
                                        <p:tgtEl>
                                          <p:spTgt spid="1024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02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43">
                                            <p:txEl>
                                              <p:pRg st="2" end="2"/>
                                            </p:txEl>
                                          </p:spTgt>
                                        </p:tgtEl>
                                        <p:attrNameLst>
                                          <p:attrName>style.visibility</p:attrName>
                                        </p:attrNameLst>
                                      </p:cBhvr>
                                      <p:to>
                                        <p:strVal val="visible"/>
                                      </p:to>
                                    </p:set>
                                    <p:anim calcmode="lin" valueType="num">
                                      <p:cBhvr additive="base">
                                        <p:cTn id="25" dur="1000" fill="hold"/>
                                        <p:tgtEl>
                                          <p:spTgt spid="1024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024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95254552-6866-4563-99A6-B0E6A3157B2F}" type="slidenum">
              <a:rPr lang="en-GB"/>
              <a:pPr>
                <a:defRPr/>
              </a:pPr>
              <a:t>9</a:t>
            </a:fld>
            <a:endParaRPr lang="en-GB"/>
          </a:p>
        </p:txBody>
      </p:sp>
      <p:sp>
        <p:nvSpPr>
          <p:cNvPr id="11266" name="Rectangle 2"/>
          <p:cNvSpPr>
            <a:spLocks noGrp="1" noChangeArrowheads="1"/>
          </p:cNvSpPr>
          <p:nvPr>
            <p:ph type="title"/>
          </p:nvPr>
        </p:nvSpPr>
        <p:spPr/>
        <p:txBody>
          <a:bodyPr/>
          <a:lstStyle/>
          <a:p>
            <a:pPr eaLnBrk="1" hangingPunct="1"/>
            <a:r>
              <a:rPr lang="en-GB" smtClean="0">
                <a:latin typeface="Comic Sans MS" pitchFamily="66" charset="0"/>
              </a:rPr>
              <a:t>Student Activity</a:t>
            </a:r>
          </a:p>
        </p:txBody>
      </p:sp>
      <p:sp>
        <p:nvSpPr>
          <p:cNvPr id="11267" name="Rectangle 3"/>
          <p:cNvSpPr>
            <a:spLocks noGrp="1" noChangeArrowheads="1"/>
          </p:cNvSpPr>
          <p:nvPr>
            <p:ph type="body" idx="1"/>
          </p:nvPr>
        </p:nvSpPr>
        <p:spPr/>
        <p:txBody>
          <a:bodyPr/>
          <a:lstStyle/>
          <a:p>
            <a:pPr eaLnBrk="1" hangingPunct="1"/>
            <a:r>
              <a:rPr lang="en-GB" sz="2800" smtClean="0">
                <a:latin typeface="Comic Sans MS" pitchFamily="66" charset="0"/>
              </a:rPr>
              <a:t>In groups of 3/4 choose an organisation and identify the major strengths and weaknesses and opportunities and threats that are likely to affect its prospects (conduct a SWOT analysis).</a:t>
            </a:r>
          </a:p>
          <a:p>
            <a:pPr eaLnBrk="1" hangingPunct="1"/>
            <a:r>
              <a:rPr lang="en-GB" sz="2800" smtClean="0">
                <a:latin typeface="Comic Sans MS" pitchFamily="66" charset="0"/>
              </a:rPr>
              <a:t>Appoint a spokesperson and present your findings to the rest of the group and discuss the impact these forces may have on the organisation.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 calcmode="lin" valueType="num">
                                      <p:cBhvr additive="base">
                                        <p:cTn id="7" dur="1000" fill="hold"/>
                                        <p:tgtEl>
                                          <p:spTgt spid="11266"/>
                                        </p:tgtEl>
                                        <p:attrNameLst>
                                          <p:attrName>ppt_x</p:attrName>
                                        </p:attrNameLst>
                                      </p:cBhvr>
                                      <p:tavLst>
                                        <p:tav tm="0">
                                          <p:val>
                                            <p:strVal val="0-#ppt_w/2"/>
                                          </p:val>
                                        </p:tav>
                                        <p:tav tm="100000">
                                          <p:val>
                                            <p:strVal val="#ppt_x"/>
                                          </p:val>
                                        </p:tav>
                                      </p:tavLst>
                                    </p:anim>
                                    <p:anim calcmode="lin" valueType="num">
                                      <p:cBhvr additive="base">
                                        <p:cTn id="8" dur="1000" fill="hold"/>
                                        <p:tgtEl>
                                          <p:spTgt spid="1126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 calcmode="lin" valueType="num">
                                      <p:cBhvr additive="base">
                                        <p:cTn id="13" dur="10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12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267">
                                            <p:txEl>
                                              <p:pRg st="1" end="1"/>
                                            </p:txEl>
                                          </p:spTgt>
                                        </p:tgtEl>
                                        <p:attrNameLst>
                                          <p:attrName>style.visibility</p:attrName>
                                        </p:attrNameLst>
                                      </p:cBhvr>
                                      <p:to>
                                        <p:strVal val="visible"/>
                                      </p:to>
                                    </p:set>
                                    <p:anim calcmode="lin" valueType="num">
                                      <p:cBhvr additive="base">
                                        <p:cTn id="19" dur="1000" fill="hold"/>
                                        <p:tgtEl>
                                          <p:spTgt spid="1126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1267">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TotalTime>
  <Words>534</Words>
  <Application>Microsoft Office PowerPoint</Application>
  <PresentationFormat>On-screen Show (4:3)</PresentationFormat>
  <Paragraphs>45</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Consolidating the  SWOT Analysis</vt:lpstr>
      <vt:lpstr>SWOT</vt:lpstr>
      <vt:lpstr>SWOT</vt:lpstr>
      <vt:lpstr>SWOT Analysis</vt:lpstr>
      <vt:lpstr>SWOT Analysis</vt:lpstr>
      <vt:lpstr>Internal Capabilities and External Opportunities</vt:lpstr>
      <vt:lpstr>A Scoring Mechanism</vt:lpstr>
      <vt:lpstr>An Effective SWOT Analysis</vt:lpstr>
      <vt:lpstr>Student Activity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bus-vs</dc:creator>
  <cp:lastModifiedBy>Glenn Behenna</cp:lastModifiedBy>
  <cp:revision>7</cp:revision>
  <dcterms:created xsi:type="dcterms:W3CDTF">2009-03-06T13:32:00Z</dcterms:created>
  <dcterms:modified xsi:type="dcterms:W3CDTF">2016-10-23T15:39:55Z</dcterms:modified>
</cp:coreProperties>
</file>