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52"/>
  </p:notesMasterIdLst>
  <p:sldIdLst>
    <p:sldId id="256" r:id="rId2"/>
    <p:sldId id="297" r:id="rId3"/>
    <p:sldId id="298" r:id="rId4"/>
    <p:sldId id="266" r:id="rId5"/>
    <p:sldId id="261" r:id="rId6"/>
    <p:sldId id="258" r:id="rId7"/>
    <p:sldId id="260" r:id="rId8"/>
    <p:sldId id="318" r:id="rId9"/>
    <p:sldId id="292" r:id="rId10"/>
    <p:sldId id="257" r:id="rId11"/>
    <p:sldId id="319" r:id="rId12"/>
    <p:sldId id="320" r:id="rId13"/>
    <p:sldId id="265" r:id="rId14"/>
    <p:sldId id="267" r:id="rId15"/>
    <p:sldId id="268" r:id="rId16"/>
    <p:sldId id="270" r:id="rId17"/>
    <p:sldId id="269" r:id="rId18"/>
    <p:sldId id="293" r:id="rId19"/>
    <p:sldId id="271" r:id="rId20"/>
    <p:sldId id="274" r:id="rId21"/>
    <p:sldId id="290" r:id="rId22"/>
    <p:sldId id="275" r:id="rId23"/>
    <p:sldId id="276" r:id="rId24"/>
    <p:sldId id="291" r:id="rId25"/>
    <p:sldId id="273" r:id="rId26"/>
    <p:sldId id="288" r:id="rId27"/>
    <p:sldId id="289" r:id="rId28"/>
    <p:sldId id="277" r:id="rId29"/>
    <p:sldId id="278" r:id="rId30"/>
    <p:sldId id="294" r:id="rId31"/>
    <p:sldId id="306" r:id="rId32"/>
    <p:sldId id="312" r:id="rId33"/>
    <p:sldId id="307" r:id="rId34"/>
    <p:sldId id="279" r:id="rId35"/>
    <p:sldId id="282" r:id="rId36"/>
    <p:sldId id="283" r:id="rId37"/>
    <p:sldId id="284" r:id="rId38"/>
    <p:sldId id="281" r:id="rId39"/>
    <p:sldId id="303" r:id="rId40"/>
    <p:sldId id="301" r:id="rId41"/>
    <p:sldId id="302" r:id="rId42"/>
    <p:sldId id="304" r:id="rId43"/>
    <p:sldId id="296" r:id="rId44"/>
    <p:sldId id="315" r:id="rId45"/>
    <p:sldId id="299" r:id="rId46"/>
    <p:sldId id="300" r:id="rId47"/>
    <p:sldId id="317" r:id="rId48"/>
    <p:sldId id="321" r:id="rId49"/>
    <p:sldId id="309" r:id="rId50"/>
    <p:sldId id="31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er busatlic" initials="ob" lastIdx="0" clrIdx="0">
    <p:extLst>
      <p:ext uri="{19B8F6BF-5375-455C-9EA6-DF929625EA0E}">
        <p15:presenceInfo xmlns:p15="http://schemas.microsoft.com/office/powerpoint/2012/main" userId="0a5497a3ac11233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6102" autoAdjust="0"/>
    <p:restoredTop sz="94660"/>
  </p:normalViewPr>
  <p:slideViewPr>
    <p:cSldViewPr snapToGrid="0">
      <p:cViewPr varScale="1">
        <p:scale>
          <a:sx n="74" d="100"/>
          <a:sy n="74" d="100"/>
        </p:scale>
        <p:origin x="72" y="3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531507-38ED-454D-8F51-40AD40D6FEA2}" type="doc">
      <dgm:prSet loTypeId="urn:microsoft.com/office/officeart/2016/7/layout/RepeatingBendingProcessNew" loCatId="process" qsTypeId="urn:microsoft.com/office/officeart/2005/8/quickstyle/simple3" qsCatId="simple" csTypeId="urn:microsoft.com/office/officeart/2005/8/colors/colorful2" csCatId="colorful" phldr="1"/>
      <dgm:spPr/>
      <dgm:t>
        <a:bodyPr/>
        <a:lstStyle/>
        <a:p>
          <a:endParaRPr lang="en-US"/>
        </a:p>
      </dgm:t>
    </dgm:pt>
    <dgm:pt modelId="{F5A8C0E6-1149-4FB2-AADB-82C5812360C7}">
      <dgm:prSet custT="1"/>
      <dgm:spPr/>
      <dgm:t>
        <a:bodyPr/>
        <a:lstStyle/>
        <a:p>
          <a:r>
            <a:rPr lang="en-GB" sz="2400" dirty="0"/>
            <a:t>Some contemporary scholars challenge the use and exitance of the term “Islamic art”.</a:t>
          </a:r>
          <a:endParaRPr lang="en-US" sz="2400" dirty="0"/>
        </a:p>
      </dgm:t>
    </dgm:pt>
    <dgm:pt modelId="{80980CF8-7CF1-4C82-B074-18F48C388A52}" type="parTrans" cxnId="{B7C18484-478E-46CC-B5A1-BAC7D180A8BA}">
      <dgm:prSet/>
      <dgm:spPr/>
      <dgm:t>
        <a:bodyPr/>
        <a:lstStyle/>
        <a:p>
          <a:endParaRPr lang="en-US"/>
        </a:p>
      </dgm:t>
    </dgm:pt>
    <dgm:pt modelId="{8478CCBF-E452-44A6-93AE-0BF7B08305FF}" type="sibTrans" cxnId="{B7C18484-478E-46CC-B5A1-BAC7D180A8BA}">
      <dgm:prSet/>
      <dgm:spPr/>
      <dgm:t>
        <a:bodyPr/>
        <a:lstStyle/>
        <a:p>
          <a:endParaRPr lang="en-US"/>
        </a:p>
      </dgm:t>
    </dgm:pt>
    <dgm:pt modelId="{1B576577-222E-4555-B440-8AB786501996}">
      <dgm:prSet custT="1"/>
      <dgm:spPr/>
      <dgm:t>
        <a:bodyPr/>
        <a:lstStyle/>
        <a:p>
          <a:r>
            <a:rPr lang="en-GB" sz="1900" dirty="0"/>
            <a:t>According to these scholars </a:t>
          </a:r>
          <a:r>
            <a:rPr lang="en-GB" sz="1900" i="1" dirty="0"/>
            <a:t>Syrian bronze canteen  </a:t>
          </a:r>
          <a:r>
            <a:rPr lang="en-GB" sz="1900" dirty="0"/>
            <a:t>with Christian scenes cannot be part of Islamic Art. It is the same with carpet iconography used to cover the floor. </a:t>
          </a:r>
          <a:endParaRPr lang="en-US" sz="1900" dirty="0"/>
        </a:p>
      </dgm:t>
    </dgm:pt>
    <dgm:pt modelId="{C14CDDF0-0F05-4838-BDBC-528CFD71BED1}" type="parTrans" cxnId="{2F4C04F5-569A-4903-87A7-29FD320769A5}">
      <dgm:prSet/>
      <dgm:spPr/>
      <dgm:t>
        <a:bodyPr/>
        <a:lstStyle/>
        <a:p>
          <a:endParaRPr lang="en-US"/>
        </a:p>
      </dgm:t>
    </dgm:pt>
    <dgm:pt modelId="{3E7C5441-7037-4C1A-8661-D52FD4142874}" type="sibTrans" cxnId="{2F4C04F5-569A-4903-87A7-29FD320769A5}">
      <dgm:prSet/>
      <dgm:spPr/>
      <dgm:t>
        <a:bodyPr/>
        <a:lstStyle/>
        <a:p>
          <a:endParaRPr lang="en-US"/>
        </a:p>
      </dgm:t>
    </dgm:pt>
    <dgm:pt modelId="{29270DD7-3613-417B-A873-4A653893BD54}">
      <dgm:prSet custT="1"/>
      <dgm:spPr/>
      <dgm:t>
        <a:bodyPr/>
        <a:lstStyle/>
        <a:p>
          <a:r>
            <a:rPr lang="en-GB" sz="1800" dirty="0"/>
            <a:t>According to Sheila S. Blair and Jonathan M. Bloom (The Mirage of Islamic Art, 2003) Islamic art`s definition </a:t>
          </a:r>
          <a:r>
            <a:rPr lang="en-GB" sz="1800" i="1" dirty="0"/>
            <a:t>works better at certain times and places, particularly in the centuries before the Mongol. </a:t>
          </a:r>
          <a:endParaRPr lang="en-US" sz="1800" dirty="0"/>
        </a:p>
      </dgm:t>
    </dgm:pt>
    <dgm:pt modelId="{C7775C35-A9E0-4888-969C-9C9D7E1D3209}" type="parTrans" cxnId="{22CB8762-9D9A-4894-862D-D92754355C78}">
      <dgm:prSet/>
      <dgm:spPr/>
      <dgm:t>
        <a:bodyPr/>
        <a:lstStyle/>
        <a:p>
          <a:endParaRPr lang="en-US"/>
        </a:p>
      </dgm:t>
    </dgm:pt>
    <dgm:pt modelId="{F890C984-5BB8-4521-9E9E-3672DC5B30B9}" type="sibTrans" cxnId="{22CB8762-9D9A-4894-862D-D92754355C78}">
      <dgm:prSet/>
      <dgm:spPr/>
      <dgm:t>
        <a:bodyPr/>
        <a:lstStyle/>
        <a:p>
          <a:endParaRPr lang="en-US"/>
        </a:p>
      </dgm:t>
    </dgm:pt>
    <dgm:pt modelId="{EE0AFFB2-EA91-4815-B20C-C40F6D696255}">
      <dgm:prSet custT="1"/>
      <dgm:spPr/>
      <dgm:t>
        <a:bodyPr/>
        <a:lstStyle/>
        <a:p>
          <a:r>
            <a:rPr lang="en-GB" sz="2400" dirty="0"/>
            <a:t>Authors suggest division of Islamic art into Early Islamic Art, Later Iranian Art, Turkish Art…</a:t>
          </a:r>
          <a:endParaRPr lang="en-US" sz="2400" dirty="0"/>
        </a:p>
      </dgm:t>
    </dgm:pt>
    <dgm:pt modelId="{C91F281A-6617-4F30-9F16-FD9C5589F2A4}" type="parTrans" cxnId="{DDD318A6-0A86-4783-BE51-6845A9AE7E55}">
      <dgm:prSet/>
      <dgm:spPr/>
      <dgm:t>
        <a:bodyPr/>
        <a:lstStyle/>
        <a:p>
          <a:endParaRPr lang="en-US"/>
        </a:p>
      </dgm:t>
    </dgm:pt>
    <dgm:pt modelId="{94E733C0-60AA-41B0-B1F7-5DCA26D2AD29}" type="sibTrans" cxnId="{DDD318A6-0A86-4783-BE51-6845A9AE7E55}">
      <dgm:prSet/>
      <dgm:spPr/>
      <dgm:t>
        <a:bodyPr/>
        <a:lstStyle/>
        <a:p>
          <a:endParaRPr lang="en-US"/>
        </a:p>
      </dgm:t>
    </dgm:pt>
    <dgm:pt modelId="{BEFE5E7F-A282-4BF9-BF44-38EA3F871C8E}">
      <dgm:prSet custT="1"/>
      <dgm:spPr/>
      <dgm:t>
        <a:bodyPr/>
        <a:lstStyle/>
        <a:p>
          <a:r>
            <a:rPr lang="en-GB" sz="2100" dirty="0"/>
            <a:t>The problem with division of Islamic Art in this way is that it doesn't cover certain places and artistic works (e.g., Alhambra) </a:t>
          </a:r>
          <a:endParaRPr lang="en-US" sz="2100" dirty="0"/>
        </a:p>
      </dgm:t>
    </dgm:pt>
    <dgm:pt modelId="{21630A9C-9075-408A-8347-CB5B3E842EAB}" type="parTrans" cxnId="{62EEB2BA-8314-486A-8B55-8A6EB9579BBF}">
      <dgm:prSet/>
      <dgm:spPr/>
      <dgm:t>
        <a:bodyPr/>
        <a:lstStyle/>
        <a:p>
          <a:endParaRPr lang="en-US"/>
        </a:p>
      </dgm:t>
    </dgm:pt>
    <dgm:pt modelId="{2604009C-FD80-467A-B3DD-45829636E9D0}" type="sibTrans" cxnId="{62EEB2BA-8314-486A-8B55-8A6EB9579BBF}">
      <dgm:prSet/>
      <dgm:spPr/>
      <dgm:t>
        <a:bodyPr/>
        <a:lstStyle/>
        <a:p>
          <a:endParaRPr lang="en-US"/>
        </a:p>
      </dgm:t>
    </dgm:pt>
    <dgm:pt modelId="{11ABFEB8-63FB-462A-8E26-612D3B124772}" type="pres">
      <dgm:prSet presAssocID="{D5531507-38ED-454D-8F51-40AD40D6FEA2}" presName="Name0" presStyleCnt="0">
        <dgm:presLayoutVars>
          <dgm:dir/>
          <dgm:resizeHandles val="exact"/>
        </dgm:presLayoutVars>
      </dgm:prSet>
      <dgm:spPr/>
    </dgm:pt>
    <dgm:pt modelId="{373F9792-3059-4F70-AA6D-BBC9E7ACD7AF}" type="pres">
      <dgm:prSet presAssocID="{F5A8C0E6-1149-4FB2-AADB-82C5812360C7}" presName="node" presStyleLbl="node1" presStyleIdx="0" presStyleCnt="5">
        <dgm:presLayoutVars>
          <dgm:bulletEnabled val="1"/>
        </dgm:presLayoutVars>
      </dgm:prSet>
      <dgm:spPr/>
    </dgm:pt>
    <dgm:pt modelId="{DEEC3ECC-5B81-41EE-9B7D-E2E8C454D41B}" type="pres">
      <dgm:prSet presAssocID="{8478CCBF-E452-44A6-93AE-0BF7B08305FF}" presName="sibTrans" presStyleLbl="sibTrans1D1" presStyleIdx="0" presStyleCnt="4"/>
      <dgm:spPr/>
    </dgm:pt>
    <dgm:pt modelId="{50699B54-045E-44FB-AD6D-966A26D9EFD7}" type="pres">
      <dgm:prSet presAssocID="{8478CCBF-E452-44A6-93AE-0BF7B08305FF}" presName="connectorText" presStyleLbl="sibTrans1D1" presStyleIdx="0" presStyleCnt="4"/>
      <dgm:spPr/>
    </dgm:pt>
    <dgm:pt modelId="{A3C47512-5785-46A2-8497-7EF74C5F6485}" type="pres">
      <dgm:prSet presAssocID="{1B576577-222E-4555-B440-8AB786501996}" presName="node" presStyleLbl="node1" presStyleIdx="1" presStyleCnt="5">
        <dgm:presLayoutVars>
          <dgm:bulletEnabled val="1"/>
        </dgm:presLayoutVars>
      </dgm:prSet>
      <dgm:spPr/>
    </dgm:pt>
    <dgm:pt modelId="{B5548B80-9BB2-4E94-AD79-76364AD18EEB}" type="pres">
      <dgm:prSet presAssocID="{3E7C5441-7037-4C1A-8661-D52FD4142874}" presName="sibTrans" presStyleLbl="sibTrans1D1" presStyleIdx="1" presStyleCnt="4"/>
      <dgm:spPr/>
    </dgm:pt>
    <dgm:pt modelId="{42CCE8D5-91EC-4D96-8626-F1AFEE31288A}" type="pres">
      <dgm:prSet presAssocID="{3E7C5441-7037-4C1A-8661-D52FD4142874}" presName="connectorText" presStyleLbl="sibTrans1D1" presStyleIdx="1" presStyleCnt="4"/>
      <dgm:spPr/>
    </dgm:pt>
    <dgm:pt modelId="{23AF3FCA-D6CE-4849-85AD-F510CDC358AA}" type="pres">
      <dgm:prSet presAssocID="{29270DD7-3613-417B-A873-4A653893BD54}" presName="node" presStyleLbl="node1" presStyleIdx="2" presStyleCnt="5">
        <dgm:presLayoutVars>
          <dgm:bulletEnabled val="1"/>
        </dgm:presLayoutVars>
      </dgm:prSet>
      <dgm:spPr/>
    </dgm:pt>
    <dgm:pt modelId="{CE6FDE0E-915A-4DBC-B527-FA3607BC020C}" type="pres">
      <dgm:prSet presAssocID="{F890C984-5BB8-4521-9E9E-3672DC5B30B9}" presName="sibTrans" presStyleLbl="sibTrans1D1" presStyleIdx="2" presStyleCnt="4"/>
      <dgm:spPr/>
    </dgm:pt>
    <dgm:pt modelId="{49D75A65-4B89-49BA-8E0B-4C392D497116}" type="pres">
      <dgm:prSet presAssocID="{F890C984-5BB8-4521-9E9E-3672DC5B30B9}" presName="connectorText" presStyleLbl="sibTrans1D1" presStyleIdx="2" presStyleCnt="4"/>
      <dgm:spPr/>
    </dgm:pt>
    <dgm:pt modelId="{E0D2B42F-477E-468D-9490-0994070F224D}" type="pres">
      <dgm:prSet presAssocID="{EE0AFFB2-EA91-4815-B20C-C40F6D696255}" presName="node" presStyleLbl="node1" presStyleIdx="3" presStyleCnt="5">
        <dgm:presLayoutVars>
          <dgm:bulletEnabled val="1"/>
        </dgm:presLayoutVars>
      </dgm:prSet>
      <dgm:spPr/>
    </dgm:pt>
    <dgm:pt modelId="{3EFE8D4A-2109-4F0C-ACCC-4D677AB44A63}" type="pres">
      <dgm:prSet presAssocID="{94E733C0-60AA-41B0-B1F7-5DCA26D2AD29}" presName="sibTrans" presStyleLbl="sibTrans1D1" presStyleIdx="3" presStyleCnt="4"/>
      <dgm:spPr/>
    </dgm:pt>
    <dgm:pt modelId="{2E770CF1-FDD2-4E86-98A6-BC15BADC559D}" type="pres">
      <dgm:prSet presAssocID="{94E733C0-60AA-41B0-B1F7-5DCA26D2AD29}" presName="connectorText" presStyleLbl="sibTrans1D1" presStyleIdx="3" presStyleCnt="4"/>
      <dgm:spPr/>
    </dgm:pt>
    <dgm:pt modelId="{29C243F1-27A9-4384-ABF4-0AC832727D51}" type="pres">
      <dgm:prSet presAssocID="{BEFE5E7F-A282-4BF9-BF44-38EA3F871C8E}" presName="node" presStyleLbl="node1" presStyleIdx="4" presStyleCnt="5">
        <dgm:presLayoutVars>
          <dgm:bulletEnabled val="1"/>
        </dgm:presLayoutVars>
      </dgm:prSet>
      <dgm:spPr/>
    </dgm:pt>
  </dgm:ptLst>
  <dgm:cxnLst>
    <dgm:cxn modelId="{08D2491B-5046-49A1-9430-2D00202DBB12}" type="presOf" srcId="{94E733C0-60AA-41B0-B1F7-5DCA26D2AD29}" destId="{3EFE8D4A-2109-4F0C-ACCC-4D677AB44A63}" srcOrd="0" destOrd="0" presId="urn:microsoft.com/office/officeart/2016/7/layout/RepeatingBendingProcessNew"/>
    <dgm:cxn modelId="{22CB8762-9D9A-4894-862D-D92754355C78}" srcId="{D5531507-38ED-454D-8F51-40AD40D6FEA2}" destId="{29270DD7-3613-417B-A873-4A653893BD54}" srcOrd="2" destOrd="0" parTransId="{C7775C35-A9E0-4888-969C-9C9D7E1D3209}" sibTransId="{F890C984-5BB8-4521-9E9E-3672DC5B30B9}"/>
    <dgm:cxn modelId="{B5133E63-77D7-4AFD-BA0F-FC62CA54BFC2}" type="presOf" srcId="{F890C984-5BB8-4521-9E9E-3672DC5B30B9}" destId="{CE6FDE0E-915A-4DBC-B527-FA3607BC020C}" srcOrd="0" destOrd="0" presId="urn:microsoft.com/office/officeart/2016/7/layout/RepeatingBendingProcessNew"/>
    <dgm:cxn modelId="{C615EC67-0783-45EE-9829-BE296ACA9896}" type="presOf" srcId="{BEFE5E7F-A282-4BF9-BF44-38EA3F871C8E}" destId="{29C243F1-27A9-4384-ABF4-0AC832727D51}" srcOrd="0" destOrd="0" presId="urn:microsoft.com/office/officeart/2016/7/layout/RepeatingBendingProcessNew"/>
    <dgm:cxn modelId="{869D8848-73EB-4682-9829-66F877E288F1}" type="presOf" srcId="{29270DD7-3613-417B-A873-4A653893BD54}" destId="{23AF3FCA-D6CE-4849-85AD-F510CDC358AA}" srcOrd="0" destOrd="0" presId="urn:microsoft.com/office/officeart/2016/7/layout/RepeatingBendingProcessNew"/>
    <dgm:cxn modelId="{A0D4016D-60C7-424F-B15E-5B64658B71EC}" type="presOf" srcId="{8478CCBF-E452-44A6-93AE-0BF7B08305FF}" destId="{50699B54-045E-44FB-AD6D-966A26D9EFD7}" srcOrd="1" destOrd="0" presId="urn:microsoft.com/office/officeart/2016/7/layout/RepeatingBendingProcessNew"/>
    <dgm:cxn modelId="{91479D70-651E-443E-9534-B4BCFD11CBBB}" type="presOf" srcId="{D5531507-38ED-454D-8F51-40AD40D6FEA2}" destId="{11ABFEB8-63FB-462A-8E26-612D3B124772}" srcOrd="0" destOrd="0" presId="urn:microsoft.com/office/officeart/2016/7/layout/RepeatingBendingProcessNew"/>
    <dgm:cxn modelId="{5ECBBF50-4463-42A5-86F6-A3C61B66CD3D}" type="presOf" srcId="{94E733C0-60AA-41B0-B1F7-5DCA26D2AD29}" destId="{2E770CF1-FDD2-4E86-98A6-BC15BADC559D}" srcOrd="1" destOrd="0" presId="urn:microsoft.com/office/officeart/2016/7/layout/RepeatingBendingProcessNew"/>
    <dgm:cxn modelId="{2F1A6B75-F775-4B39-9809-9519DBA55A22}" type="presOf" srcId="{1B576577-222E-4555-B440-8AB786501996}" destId="{A3C47512-5785-46A2-8497-7EF74C5F6485}" srcOrd="0" destOrd="0" presId="urn:microsoft.com/office/officeart/2016/7/layout/RepeatingBendingProcessNew"/>
    <dgm:cxn modelId="{4EEBC577-DA4C-486F-A130-BFFB40FC7CB5}" type="presOf" srcId="{F890C984-5BB8-4521-9E9E-3672DC5B30B9}" destId="{49D75A65-4B89-49BA-8E0B-4C392D497116}" srcOrd="1" destOrd="0" presId="urn:microsoft.com/office/officeart/2016/7/layout/RepeatingBendingProcessNew"/>
    <dgm:cxn modelId="{B7C18484-478E-46CC-B5A1-BAC7D180A8BA}" srcId="{D5531507-38ED-454D-8F51-40AD40D6FEA2}" destId="{F5A8C0E6-1149-4FB2-AADB-82C5812360C7}" srcOrd="0" destOrd="0" parTransId="{80980CF8-7CF1-4C82-B074-18F48C388A52}" sibTransId="{8478CCBF-E452-44A6-93AE-0BF7B08305FF}"/>
    <dgm:cxn modelId="{48025C8C-8D50-4965-A08C-C524C74126B3}" type="presOf" srcId="{3E7C5441-7037-4C1A-8661-D52FD4142874}" destId="{42CCE8D5-91EC-4D96-8626-F1AFEE31288A}" srcOrd="1" destOrd="0" presId="urn:microsoft.com/office/officeart/2016/7/layout/RepeatingBendingProcessNew"/>
    <dgm:cxn modelId="{2BCCB690-DD93-498B-A067-280201F41170}" type="presOf" srcId="{F5A8C0E6-1149-4FB2-AADB-82C5812360C7}" destId="{373F9792-3059-4F70-AA6D-BBC9E7ACD7AF}" srcOrd="0" destOrd="0" presId="urn:microsoft.com/office/officeart/2016/7/layout/RepeatingBendingProcessNew"/>
    <dgm:cxn modelId="{DDD318A6-0A86-4783-BE51-6845A9AE7E55}" srcId="{D5531507-38ED-454D-8F51-40AD40D6FEA2}" destId="{EE0AFFB2-EA91-4815-B20C-C40F6D696255}" srcOrd="3" destOrd="0" parTransId="{C91F281A-6617-4F30-9F16-FD9C5589F2A4}" sibTransId="{94E733C0-60AA-41B0-B1F7-5DCA26D2AD29}"/>
    <dgm:cxn modelId="{437973A8-4284-4C37-A41F-6337B85F907F}" type="presOf" srcId="{8478CCBF-E452-44A6-93AE-0BF7B08305FF}" destId="{DEEC3ECC-5B81-41EE-9B7D-E2E8C454D41B}" srcOrd="0" destOrd="0" presId="urn:microsoft.com/office/officeart/2016/7/layout/RepeatingBendingProcessNew"/>
    <dgm:cxn modelId="{A978B5B7-2E1E-480D-9ABA-A988B1B622F4}" type="presOf" srcId="{3E7C5441-7037-4C1A-8661-D52FD4142874}" destId="{B5548B80-9BB2-4E94-AD79-76364AD18EEB}" srcOrd="0" destOrd="0" presId="urn:microsoft.com/office/officeart/2016/7/layout/RepeatingBendingProcessNew"/>
    <dgm:cxn modelId="{62EEB2BA-8314-486A-8B55-8A6EB9579BBF}" srcId="{D5531507-38ED-454D-8F51-40AD40D6FEA2}" destId="{BEFE5E7F-A282-4BF9-BF44-38EA3F871C8E}" srcOrd="4" destOrd="0" parTransId="{21630A9C-9075-408A-8347-CB5B3E842EAB}" sibTransId="{2604009C-FD80-467A-B3DD-45829636E9D0}"/>
    <dgm:cxn modelId="{AFB051D1-A0F2-4D7B-86E9-CEBCEE1DB288}" type="presOf" srcId="{EE0AFFB2-EA91-4815-B20C-C40F6D696255}" destId="{E0D2B42F-477E-468D-9490-0994070F224D}" srcOrd="0" destOrd="0" presId="urn:microsoft.com/office/officeart/2016/7/layout/RepeatingBendingProcessNew"/>
    <dgm:cxn modelId="{2F4C04F5-569A-4903-87A7-29FD320769A5}" srcId="{D5531507-38ED-454D-8F51-40AD40D6FEA2}" destId="{1B576577-222E-4555-B440-8AB786501996}" srcOrd="1" destOrd="0" parTransId="{C14CDDF0-0F05-4838-BDBC-528CFD71BED1}" sibTransId="{3E7C5441-7037-4C1A-8661-D52FD4142874}"/>
    <dgm:cxn modelId="{E50CE3CB-35A5-435A-85BE-6DBA0E43E044}" type="presParOf" srcId="{11ABFEB8-63FB-462A-8E26-612D3B124772}" destId="{373F9792-3059-4F70-AA6D-BBC9E7ACD7AF}" srcOrd="0" destOrd="0" presId="urn:microsoft.com/office/officeart/2016/7/layout/RepeatingBendingProcessNew"/>
    <dgm:cxn modelId="{7A38C719-FE5C-4DF3-8591-2586056D0693}" type="presParOf" srcId="{11ABFEB8-63FB-462A-8E26-612D3B124772}" destId="{DEEC3ECC-5B81-41EE-9B7D-E2E8C454D41B}" srcOrd="1" destOrd="0" presId="urn:microsoft.com/office/officeart/2016/7/layout/RepeatingBendingProcessNew"/>
    <dgm:cxn modelId="{5B7F7E77-21AB-44C4-B2B2-6006F8E78315}" type="presParOf" srcId="{DEEC3ECC-5B81-41EE-9B7D-E2E8C454D41B}" destId="{50699B54-045E-44FB-AD6D-966A26D9EFD7}" srcOrd="0" destOrd="0" presId="urn:microsoft.com/office/officeart/2016/7/layout/RepeatingBendingProcessNew"/>
    <dgm:cxn modelId="{69AEF4AA-6593-49AF-838E-C67D3E5B15AE}" type="presParOf" srcId="{11ABFEB8-63FB-462A-8E26-612D3B124772}" destId="{A3C47512-5785-46A2-8497-7EF74C5F6485}" srcOrd="2" destOrd="0" presId="urn:microsoft.com/office/officeart/2016/7/layout/RepeatingBendingProcessNew"/>
    <dgm:cxn modelId="{547251A7-6ED3-41E5-A3B8-AFCDF9AFE8CC}" type="presParOf" srcId="{11ABFEB8-63FB-462A-8E26-612D3B124772}" destId="{B5548B80-9BB2-4E94-AD79-76364AD18EEB}" srcOrd="3" destOrd="0" presId="urn:microsoft.com/office/officeart/2016/7/layout/RepeatingBendingProcessNew"/>
    <dgm:cxn modelId="{EC0E0CD7-1ED0-493E-819A-FEBA86CB3425}" type="presParOf" srcId="{B5548B80-9BB2-4E94-AD79-76364AD18EEB}" destId="{42CCE8D5-91EC-4D96-8626-F1AFEE31288A}" srcOrd="0" destOrd="0" presId="urn:microsoft.com/office/officeart/2016/7/layout/RepeatingBendingProcessNew"/>
    <dgm:cxn modelId="{F3664F0A-34C7-4064-BDB5-5B9F78C244FE}" type="presParOf" srcId="{11ABFEB8-63FB-462A-8E26-612D3B124772}" destId="{23AF3FCA-D6CE-4849-85AD-F510CDC358AA}" srcOrd="4" destOrd="0" presId="urn:microsoft.com/office/officeart/2016/7/layout/RepeatingBendingProcessNew"/>
    <dgm:cxn modelId="{0C326E34-EE88-438F-904B-2B25F72B9F21}" type="presParOf" srcId="{11ABFEB8-63FB-462A-8E26-612D3B124772}" destId="{CE6FDE0E-915A-4DBC-B527-FA3607BC020C}" srcOrd="5" destOrd="0" presId="urn:microsoft.com/office/officeart/2016/7/layout/RepeatingBendingProcessNew"/>
    <dgm:cxn modelId="{C2D947A2-1DF4-4389-80C3-355100E9CEF4}" type="presParOf" srcId="{CE6FDE0E-915A-4DBC-B527-FA3607BC020C}" destId="{49D75A65-4B89-49BA-8E0B-4C392D497116}" srcOrd="0" destOrd="0" presId="urn:microsoft.com/office/officeart/2016/7/layout/RepeatingBendingProcessNew"/>
    <dgm:cxn modelId="{11FDE9D8-9DA3-4E61-BC5A-3081DDA7BEA4}" type="presParOf" srcId="{11ABFEB8-63FB-462A-8E26-612D3B124772}" destId="{E0D2B42F-477E-468D-9490-0994070F224D}" srcOrd="6" destOrd="0" presId="urn:microsoft.com/office/officeart/2016/7/layout/RepeatingBendingProcessNew"/>
    <dgm:cxn modelId="{F2C0554A-B388-4D4C-856B-8E136ECA022A}" type="presParOf" srcId="{11ABFEB8-63FB-462A-8E26-612D3B124772}" destId="{3EFE8D4A-2109-4F0C-ACCC-4D677AB44A63}" srcOrd="7" destOrd="0" presId="urn:microsoft.com/office/officeart/2016/7/layout/RepeatingBendingProcessNew"/>
    <dgm:cxn modelId="{9C5F8BF3-A8EE-4797-822D-95DFADF030F5}" type="presParOf" srcId="{3EFE8D4A-2109-4F0C-ACCC-4D677AB44A63}" destId="{2E770CF1-FDD2-4E86-98A6-BC15BADC559D}" srcOrd="0" destOrd="0" presId="urn:microsoft.com/office/officeart/2016/7/layout/RepeatingBendingProcessNew"/>
    <dgm:cxn modelId="{6BC64F47-7834-4A4B-B989-92C60DCBF0A3}" type="presParOf" srcId="{11ABFEB8-63FB-462A-8E26-612D3B124772}" destId="{29C243F1-27A9-4384-ABF4-0AC832727D51}" srcOrd="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C32FE9-558F-4BCD-9876-07416C3F5076}" type="doc">
      <dgm:prSet loTypeId="urn:microsoft.com/office/officeart/2005/8/layout/chevron1" loCatId="process" qsTypeId="urn:microsoft.com/office/officeart/2005/8/quickstyle/simple5" qsCatId="simple" csTypeId="urn:microsoft.com/office/officeart/2005/8/colors/accent6_2" csCatId="accent6" phldr="1"/>
      <dgm:spPr/>
      <dgm:t>
        <a:bodyPr/>
        <a:lstStyle/>
        <a:p>
          <a:endParaRPr lang="en-US"/>
        </a:p>
      </dgm:t>
    </dgm:pt>
    <dgm:pt modelId="{4B121567-62FC-4B94-A9E7-226D06501FE4}">
      <dgm:prSet custT="1"/>
      <dgm:spPr/>
      <dgm:t>
        <a:bodyPr/>
        <a:lstStyle/>
        <a:p>
          <a:r>
            <a:rPr lang="en-GB" sz="2500" dirty="0"/>
            <a:t>1. Early Islamic art was influenced  by conquered lands</a:t>
          </a:r>
          <a:r>
            <a:rPr lang="en-GB" sz="1800" dirty="0"/>
            <a:t>(1)</a:t>
          </a:r>
          <a:r>
            <a:rPr lang="en-GB" sz="2500" dirty="0"/>
            <a:t>: </a:t>
          </a:r>
          <a:endParaRPr lang="en-US" sz="2500" dirty="0"/>
        </a:p>
      </dgm:t>
    </dgm:pt>
    <dgm:pt modelId="{F2CC3CE5-2EBC-453F-9370-1E54C7036484}" type="parTrans" cxnId="{C72C31DA-DBD5-45D0-915D-5E85E321DC20}">
      <dgm:prSet/>
      <dgm:spPr/>
      <dgm:t>
        <a:bodyPr/>
        <a:lstStyle/>
        <a:p>
          <a:endParaRPr lang="en-US"/>
        </a:p>
      </dgm:t>
    </dgm:pt>
    <dgm:pt modelId="{9D4F1F3D-C08E-4A6D-A3DE-0B655131ADCD}" type="sibTrans" cxnId="{C72C31DA-DBD5-45D0-915D-5E85E321DC20}">
      <dgm:prSet/>
      <dgm:spPr/>
      <dgm:t>
        <a:bodyPr/>
        <a:lstStyle/>
        <a:p>
          <a:endParaRPr lang="en-US"/>
        </a:p>
      </dgm:t>
    </dgm:pt>
    <dgm:pt modelId="{4ABEBF7B-301D-4E60-B3FA-54F823A60E43}">
      <dgm:prSet/>
      <dgm:spPr/>
      <dgm:t>
        <a:bodyPr/>
        <a:lstStyle/>
        <a:p>
          <a:r>
            <a:rPr lang="en-GB"/>
            <a:t>Roman (architecture, paintings) , </a:t>
          </a:r>
          <a:endParaRPr lang="en-US"/>
        </a:p>
      </dgm:t>
    </dgm:pt>
    <dgm:pt modelId="{5ECEE63D-7E2F-4081-A0F9-AE54061C5BE0}" type="parTrans" cxnId="{0609E083-9286-44E9-B287-E30F16C74E9C}">
      <dgm:prSet/>
      <dgm:spPr/>
      <dgm:t>
        <a:bodyPr/>
        <a:lstStyle/>
        <a:p>
          <a:endParaRPr lang="en-US"/>
        </a:p>
      </dgm:t>
    </dgm:pt>
    <dgm:pt modelId="{B6645CCC-84A9-4DB3-A5C1-22AC5B141762}" type="sibTrans" cxnId="{0609E083-9286-44E9-B287-E30F16C74E9C}">
      <dgm:prSet/>
      <dgm:spPr/>
      <dgm:t>
        <a:bodyPr/>
        <a:lstStyle/>
        <a:p>
          <a:endParaRPr lang="en-US"/>
        </a:p>
      </dgm:t>
    </dgm:pt>
    <dgm:pt modelId="{34817450-788F-45FE-8854-3053AC891A82}">
      <dgm:prSet/>
      <dgm:spPr/>
      <dgm:t>
        <a:bodyPr/>
        <a:lstStyle/>
        <a:p>
          <a:r>
            <a:rPr lang="en-GB"/>
            <a:t>Byzantine (architecture, paintings), </a:t>
          </a:r>
          <a:endParaRPr lang="en-US"/>
        </a:p>
      </dgm:t>
    </dgm:pt>
    <dgm:pt modelId="{A0C028A7-F036-4577-BDAD-F3E82DC26558}" type="parTrans" cxnId="{D8E8CF6E-1333-4C1B-B032-13CDEB7B0EC7}">
      <dgm:prSet/>
      <dgm:spPr/>
      <dgm:t>
        <a:bodyPr/>
        <a:lstStyle/>
        <a:p>
          <a:endParaRPr lang="en-US"/>
        </a:p>
      </dgm:t>
    </dgm:pt>
    <dgm:pt modelId="{F28941B3-4039-4450-9EB8-6AB77119CA87}" type="sibTrans" cxnId="{D8E8CF6E-1333-4C1B-B032-13CDEB7B0EC7}">
      <dgm:prSet/>
      <dgm:spPr/>
      <dgm:t>
        <a:bodyPr/>
        <a:lstStyle/>
        <a:p>
          <a:endParaRPr lang="en-US"/>
        </a:p>
      </dgm:t>
    </dgm:pt>
    <dgm:pt modelId="{AA293515-8646-42A0-8A31-4F6F0A5BFB5C}">
      <dgm:prSet/>
      <dgm:spPr/>
      <dgm:t>
        <a:bodyPr/>
        <a:lstStyle/>
        <a:p>
          <a:r>
            <a:rPr lang="en-GB" dirty="0"/>
            <a:t>pre-Islamic Persia(calligraphy),</a:t>
          </a:r>
          <a:endParaRPr lang="en-US" dirty="0"/>
        </a:p>
      </dgm:t>
    </dgm:pt>
    <dgm:pt modelId="{BA382E0F-21C5-4CE7-983A-D0E944E0BDAF}" type="parTrans" cxnId="{C39E0B0A-D882-4730-BD93-B20D82A03881}">
      <dgm:prSet/>
      <dgm:spPr/>
      <dgm:t>
        <a:bodyPr/>
        <a:lstStyle/>
        <a:p>
          <a:endParaRPr lang="en-US"/>
        </a:p>
      </dgm:t>
    </dgm:pt>
    <dgm:pt modelId="{7291B0FD-AFCF-4118-A8D6-3DD961934368}" type="sibTrans" cxnId="{C39E0B0A-D882-4730-BD93-B20D82A03881}">
      <dgm:prSet/>
      <dgm:spPr/>
      <dgm:t>
        <a:bodyPr/>
        <a:lstStyle/>
        <a:p>
          <a:endParaRPr lang="en-US"/>
        </a:p>
      </dgm:t>
    </dgm:pt>
    <dgm:pt modelId="{05F3654D-E2D5-4D9C-A331-C24FE1B56DBD}">
      <dgm:prSet/>
      <dgm:spPr/>
      <dgm:t>
        <a:bodyPr/>
        <a:lstStyle/>
        <a:p>
          <a:r>
            <a:rPr lang="en-GB" dirty="0"/>
            <a:t>Central Asian and Chines.  </a:t>
          </a:r>
          <a:endParaRPr lang="en-US" dirty="0"/>
        </a:p>
      </dgm:t>
    </dgm:pt>
    <dgm:pt modelId="{7CA7CBB5-8D47-4C33-A775-95F941FE7DBC}" type="parTrans" cxnId="{5F1C412C-0498-458D-9A07-90BAB5EB1B76}">
      <dgm:prSet/>
      <dgm:spPr/>
      <dgm:t>
        <a:bodyPr/>
        <a:lstStyle/>
        <a:p>
          <a:endParaRPr lang="en-US"/>
        </a:p>
      </dgm:t>
    </dgm:pt>
    <dgm:pt modelId="{AC15D94E-4A03-4395-A1DE-9BE0980FE0DA}" type="sibTrans" cxnId="{5F1C412C-0498-458D-9A07-90BAB5EB1B76}">
      <dgm:prSet/>
      <dgm:spPr/>
      <dgm:t>
        <a:bodyPr/>
        <a:lstStyle/>
        <a:p>
          <a:endParaRPr lang="en-US"/>
        </a:p>
      </dgm:t>
    </dgm:pt>
    <dgm:pt modelId="{0160A289-84C8-4C17-BDD6-571AA81A9306}">
      <dgm:prSet/>
      <dgm:spPr/>
      <dgm:t>
        <a:bodyPr/>
        <a:lstStyle/>
        <a:p>
          <a:r>
            <a:rPr lang="en-GB"/>
            <a:t>2. Later Islamic art was adapted and became universal. It was adapted on: </a:t>
          </a:r>
          <a:endParaRPr lang="en-US"/>
        </a:p>
      </dgm:t>
    </dgm:pt>
    <dgm:pt modelId="{DA964048-9B3E-4B4C-8A80-2B885995A5B0}" type="parTrans" cxnId="{45A77BDB-5A91-4CF4-B962-F0BD9B42182C}">
      <dgm:prSet/>
      <dgm:spPr/>
      <dgm:t>
        <a:bodyPr/>
        <a:lstStyle/>
        <a:p>
          <a:endParaRPr lang="en-US"/>
        </a:p>
      </dgm:t>
    </dgm:pt>
    <dgm:pt modelId="{67C999AA-61C5-425A-BE06-213AEA87EF11}" type="sibTrans" cxnId="{45A77BDB-5A91-4CF4-B962-F0BD9B42182C}">
      <dgm:prSet/>
      <dgm:spPr/>
      <dgm:t>
        <a:bodyPr/>
        <a:lstStyle/>
        <a:p>
          <a:endParaRPr lang="en-US"/>
        </a:p>
      </dgm:t>
    </dgm:pt>
    <dgm:pt modelId="{81706ADA-AD3B-4912-AD2D-C29E092608FF}">
      <dgm:prSet/>
      <dgm:spPr/>
      <dgm:t>
        <a:bodyPr/>
        <a:lstStyle/>
        <a:p>
          <a:r>
            <a:rPr lang="en-GB" dirty="0"/>
            <a:t>new climatic conditions,</a:t>
          </a:r>
          <a:endParaRPr lang="en-US" dirty="0"/>
        </a:p>
      </dgm:t>
    </dgm:pt>
    <dgm:pt modelId="{5D6A88D1-2C8F-4B24-A004-093605A0E00A}" type="parTrans" cxnId="{335B7E50-7725-462E-B99E-5DB4AA0A3E81}">
      <dgm:prSet/>
      <dgm:spPr/>
      <dgm:t>
        <a:bodyPr/>
        <a:lstStyle/>
        <a:p>
          <a:endParaRPr lang="en-US"/>
        </a:p>
      </dgm:t>
    </dgm:pt>
    <dgm:pt modelId="{31978A1A-FDD4-4FB7-A521-8482272D74AB}" type="sibTrans" cxnId="{335B7E50-7725-462E-B99E-5DB4AA0A3E81}">
      <dgm:prSet/>
      <dgm:spPr/>
      <dgm:t>
        <a:bodyPr/>
        <a:lstStyle/>
        <a:p>
          <a:endParaRPr lang="en-US"/>
        </a:p>
      </dgm:t>
    </dgm:pt>
    <dgm:pt modelId="{C1ABC6FF-B4E9-4310-B346-B137E8E85658}">
      <dgm:prSet/>
      <dgm:spPr/>
      <dgm:t>
        <a:bodyPr/>
        <a:lstStyle/>
        <a:p>
          <a:r>
            <a:rPr lang="en-GB" dirty="0"/>
            <a:t>new materials,</a:t>
          </a:r>
          <a:endParaRPr lang="en-US" dirty="0"/>
        </a:p>
      </dgm:t>
    </dgm:pt>
    <dgm:pt modelId="{2EC63058-875D-4C31-B7E2-402085AD9DD8}" type="parTrans" cxnId="{46754AEC-C9A4-425A-B731-6232D39D0EDB}">
      <dgm:prSet/>
      <dgm:spPr/>
      <dgm:t>
        <a:bodyPr/>
        <a:lstStyle/>
        <a:p>
          <a:endParaRPr lang="en-US"/>
        </a:p>
      </dgm:t>
    </dgm:pt>
    <dgm:pt modelId="{EE34DBF5-C84F-4312-9D4A-AF72AC46BB08}" type="sibTrans" cxnId="{46754AEC-C9A4-425A-B731-6232D39D0EDB}">
      <dgm:prSet/>
      <dgm:spPr/>
      <dgm:t>
        <a:bodyPr/>
        <a:lstStyle/>
        <a:p>
          <a:endParaRPr lang="en-US"/>
        </a:p>
      </dgm:t>
    </dgm:pt>
    <dgm:pt modelId="{77AB402D-00CA-4F4C-8819-F1A637C95037}">
      <dgm:prSet/>
      <dgm:spPr/>
      <dgm:t>
        <a:bodyPr/>
        <a:lstStyle/>
        <a:p>
          <a:r>
            <a:rPr lang="en-GB" dirty="0"/>
            <a:t>new lands.</a:t>
          </a:r>
          <a:endParaRPr lang="en-US" dirty="0"/>
        </a:p>
      </dgm:t>
    </dgm:pt>
    <dgm:pt modelId="{B37CC70B-891F-4F19-B4C1-737AA41BFDF0}" type="parTrans" cxnId="{49124424-3E47-447F-9E1C-8D77143C9F7D}">
      <dgm:prSet/>
      <dgm:spPr/>
      <dgm:t>
        <a:bodyPr/>
        <a:lstStyle/>
        <a:p>
          <a:endParaRPr lang="en-US"/>
        </a:p>
      </dgm:t>
    </dgm:pt>
    <dgm:pt modelId="{501D2977-C88A-4800-AC46-B864FCBF3B80}" type="sibTrans" cxnId="{49124424-3E47-447F-9E1C-8D77143C9F7D}">
      <dgm:prSet/>
      <dgm:spPr/>
      <dgm:t>
        <a:bodyPr/>
        <a:lstStyle/>
        <a:p>
          <a:endParaRPr lang="en-US"/>
        </a:p>
      </dgm:t>
    </dgm:pt>
    <dgm:pt modelId="{E4D8E65E-2E73-4E25-BE47-ED08E0DB20E9}" type="pres">
      <dgm:prSet presAssocID="{AFC32FE9-558F-4BCD-9876-07416C3F5076}" presName="Name0" presStyleCnt="0">
        <dgm:presLayoutVars>
          <dgm:dir/>
          <dgm:animLvl val="lvl"/>
          <dgm:resizeHandles val="exact"/>
        </dgm:presLayoutVars>
      </dgm:prSet>
      <dgm:spPr/>
    </dgm:pt>
    <dgm:pt modelId="{CA13B5AD-032E-4F71-8956-32513F6F2631}" type="pres">
      <dgm:prSet presAssocID="{4B121567-62FC-4B94-A9E7-226D06501FE4}" presName="composite" presStyleCnt="0"/>
      <dgm:spPr/>
    </dgm:pt>
    <dgm:pt modelId="{7994912E-E7C2-4976-BEA3-5A2B709AE71B}" type="pres">
      <dgm:prSet presAssocID="{4B121567-62FC-4B94-A9E7-226D06501FE4}" presName="parTx" presStyleLbl="node1" presStyleIdx="0" presStyleCnt="2">
        <dgm:presLayoutVars>
          <dgm:chMax val="0"/>
          <dgm:chPref val="0"/>
          <dgm:bulletEnabled val="1"/>
        </dgm:presLayoutVars>
      </dgm:prSet>
      <dgm:spPr/>
    </dgm:pt>
    <dgm:pt modelId="{45A79CB4-9210-4F1F-A7ED-25D946E8749E}" type="pres">
      <dgm:prSet presAssocID="{4B121567-62FC-4B94-A9E7-226D06501FE4}" presName="desTx" presStyleLbl="revTx" presStyleIdx="0" presStyleCnt="2">
        <dgm:presLayoutVars>
          <dgm:bulletEnabled val="1"/>
        </dgm:presLayoutVars>
      </dgm:prSet>
      <dgm:spPr/>
    </dgm:pt>
    <dgm:pt modelId="{0EE495AF-0039-4B24-89DC-704FEDD7FC5C}" type="pres">
      <dgm:prSet presAssocID="{9D4F1F3D-C08E-4A6D-A3DE-0B655131ADCD}" presName="space" presStyleCnt="0"/>
      <dgm:spPr/>
    </dgm:pt>
    <dgm:pt modelId="{B83223AE-67B3-4270-9E7B-51768FF170E8}" type="pres">
      <dgm:prSet presAssocID="{0160A289-84C8-4C17-BDD6-571AA81A9306}" presName="composite" presStyleCnt="0"/>
      <dgm:spPr/>
    </dgm:pt>
    <dgm:pt modelId="{DC289AFA-8B6E-4F79-8DA3-BF43F9BF1DED}" type="pres">
      <dgm:prSet presAssocID="{0160A289-84C8-4C17-BDD6-571AA81A9306}" presName="parTx" presStyleLbl="node1" presStyleIdx="1" presStyleCnt="2">
        <dgm:presLayoutVars>
          <dgm:chMax val="0"/>
          <dgm:chPref val="0"/>
          <dgm:bulletEnabled val="1"/>
        </dgm:presLayoutVars>
      </dgm:prSet>
      <dgm:spPr/>
    </dgm:pt>
    <dgm:pt modelId="{5CC1FC66-D056-4A40-85BA-6338C0DA6A3B}" type="pres">
      <dgm:prSet presAssocID="{0160A289-84C8-4C17-BDD6-571AA81A9306}" presName="desTx" presStyleLbl="revTx" presStyleIdx="1" presStyleCnt="2">
        <dgm:presLayoutVars>
          <dgm:bulletEnabled val="1"/>
        </dgm:presLayoutVars>
      </dgm:prSet>
      <dgm:spPr/>
    </dgm:pt>
  </dgm:ptLst>
  <dgm:cxnLst>
    <dgm:cxn modelId="{C39E0B0A-D882-4730-BD93-B20D82A03881}" srcId="{4B121567-62FC-4B94-A9E7-226D06501FE4}" destId="{AA293515-8646-42A0-8A31-4F6F0A5BFB5C}" srcOrd="2" destOrd="0" parTransId="{BA382E0F-21C5-4CE7-983A-D0E944E0BDAF}" sibTransId="{7291B0FD-AFCF-4118-A8D6-3DD961934368}"/>
    <dgm:cxn modelId="{3D662B12-8CE6-4F10-B3D0-884EC70951BA}" type="presOf" srcId="{81706ADA-AD3B-4912-AD2D-C29E092608FF}" destId="{5CC1FC66-D056-4A40-85BA-6338C0DA6A3B}" srcOrd="0" destOrd="0" presId="urn:microsoft.com/office/officeart/2005/8/layout/chevron1"/>
    <dgm:cxn modelId="{E8975B1D-E5F5-462B-8B20-613A0699FE0C}" type="presOf" srcId="{C1ABC6FF-B4E9-4310-B346-B137E8E85658}" destId="{5CC1FC66-D056-4A40-85BA-6338C0DA6A3B}" srcOrd="0" destOrd="1" presId="urn:microsoft.com/office/officeart/2005/8/layout/chevron1"/>
    <dgm:cxn modelId="{49124424-3E47-447F-9E1C-8D77143C9F7D}" srcId="{0160A289-84C8-4C17-BDD6-571AA81A9306}" destId="{77AB402D-00CA-4F4C-8819-F1A637C95037}" srcOrd="2" destOrd="0" parTransId="{B37CC70B-891F-4F19-B4C1-737AA41BFDF0}" sibTransId="{501D2977-C88A-4800-AC46-B864FCBF3B80}"/>
    <dgm:cxn modelId="{5F1C412C-0498-458D-9A07-90BAB5EB1B76}" srcId="{4B121567-62FC-4B94-A9E7-226D06501FE4}" destId="{05F3654D-E2D5-4D9C-A331-C24FE1B56DBD}" srcOrd="3" destOrd="0" parTransId="{7CA7CBB5-8D47-4C33-A775-95F941FE7DBC}" sibTransId="{AC15D94E-4A03-4395-A1DE-9BE0980FE0DA}"/>
    <dgm:cxn modelId="{E6B7F65F-FEE3-4DFF-AC77-A730C5ED73B6}" type="presOf" srcId="{4ABEBF7B-301D-4E60-B3FA-54F823A60E43}" destId="{45A79CB4-9210-4F1F-A7ED-25D946E8749E}" srcOrd="0" destOrd="0" presId="urn:microsoft.com/office/officeart/2005/8/layout/chevron1"/>
    <dgm:cxn modelId="{D8E8CF6E-1333-4C1B-B032-13CDEB7B0EC7}" srcId="{4B121567-62FC-4B94-A9E7-226D06501FE4}" destId="{34817450-788F-45FE-8854-3053AC891A82}" srcOrd="1" destOrd="0" parTransId="{A0C028A7-F036-4577-BDAD-F3E82DC26558}" sibTransId="{F28941B3-4039-4450-9EB8-6AB77119CA87}"/>
    <dgm:cxn modelId="{335B7E50-7725-462E-B99E-5DB4AA0A3E81}" srcId="{0160A289-84C8-4C17-BDD6-571AA81A9306}" destId="{81706ADA-AD3B-4912-AD2D-C29E092608FF}" srcOrd="0" destOrd="0" parTransId="{5D6A88D1-2C8F-4B24-A004-093605A0E00A}" sibTransId="{31978A1A-FDD4-4FB7-A521-8482272D74AB}"/>
    <dgm:cxn modelId="{46BCBB70-37D1-4AA1-9B49-8C865BDCD8B6}" type="presOf" srcId="{0160A289-84C8-4C17-BDD6-571AA81A9306}" destId="{DC289AFA-8B6E-4F79-8DA3-BF43F9BF1DED}" srcOrd="0" destOrd="0" presId="urn:microsoft.com/office/officeart/2005/8/layout/chevron1"/>
    <dgm:cxn modelId="{0609E083-9286-44E9-B287-E30F16C74E9C}" srcId="{4B121567-62FC-4B94-A9E7-226D06501FE4}" destId="{4ABEBF7B-301D-4E60-B3FA-54F823A60E43}" srcOrd="0" destOrd="0" parTransId="{5ECEE63D-7E2F-4081-A0F9-AE54061C5BE0}" sibTransId="{B6645CCC-84A9-4DB3-A5C1-22AC5B141762}"/>
    <dgm:cxn modelId="{D9877199-EADF-484C-84F5-7C50628E08DB}" type="presOf" srcId="{34817450-788F-45FE-8854-3053AC891A82}" destId="{45A79CB4-9210-4F1F-A7ED-25D946E8749E}" srcOrd="0" destOrd="1" presId="urn:microsoft.com/office/officeart/2005/8/layout/chevron1"/>
    <dgm:cxn modelId="{F962649C-BA01-421B-9C6B-984A1C5A8B01}" type="presOf" srcId="{05F3654D-E2D5-4D9C-A331-C24FE1B56DBD}" destId="{45A79CB4-9210-4F1F-A7ED-25D946E8749E}" srcOrd="0" destOrd="3" presId="urn:microsoft.com/office/officeart/2005/8/layout/chevron1"/>
    <dgm:cxn modelId="{3F23A9D5-46B1-4E8B-A255-84B524C2D4E4}" type="presOf" srcId="{AA293515-8646-42A0-8A31-4F6F0A5BFB5C}" destId="{45A79CB4-9210-4F1F-A7ED-25D946E8749E}" srcOrd="0" destOrd="2" presId="urn:microsoft.com/office/officeart/2005/8/layout/chevron1"/>
    <dgm:cxn modelId="{2BDB0ED7-F670-433C-B98C-9A7B9E852A7E}" type="presOf" srcId="{AFC32FE9-558F-4BCD-9876-07416C3F5076}" destId="{E4D8E65E-2E73-4E25-BE47-ED08E0DB20E9}" srcOrd="0" destOrd="0" presId="urn:microsoft.com/office/officeart/2005/8/layout/chevron1"/>
    <dgm:cxn modelId="{C72C31DA-DBD5-45D0-915D-5E85E321DC20}" srcId="{AFC32FE9-558F-4BCD-9876-07416C3F5076}" destId="{4B121567-62FC-4B94-A9E7-226D06501FE4}" srcOrd="0" destOrd="0" parTransId="{F2CC3CE5-2EBC-453F-9370-1E54C7036484}" sibTransId="{9D4F1F3D-C08E-4A6D-A3DE-0B655131ADCD}"/>
    <dgm:cxn modelId="{45A77BDB-5A91-4CF4-B962-F0BD9B42182C}" srcId="{AFC32FE9-558F-4BCD-9876-07416C3F5076}" destId="{0160A289-84C8-4C17-BDD6-571AA81A9306}" srcOrd="1" destOrd="0" parTransId="{DA964048-9B3E-4B4C-8A80-2B885995A5B0}" sibTransId="{67C999AA-61C5-425A-BE06-213AEA87EF11}"/>
    <dgm:cxn modelId="{90C824E0-91A1-4382-BBA5-D3FD7A8E4C7F}" type="presOf" srcId="{4B121567-62FC-4B94-A9E7-226D06501FE4}" destId="{7994912E-E7C2-4976-BEA3-5A2B709AE71B}" srcOrd="0" destOrd="0" presId="urn:microsoft.com/office/officeart/2005/8/layout/chevron1"/>
    <dgm:cxn modelId="{46754AEC-C9A4-425A-B731-6232D39D0EDB}" srcId="{0160A289-84C8-4C17-BDD6-571AA81A9306}" destId="{C1ABC6FF-B4E9-4310-B346-B137E8E85658}" srcOrd="1" destOrd="0" parTransId="{2EC63058-875D-4C31-B7E2-402085AD9DD8}" sibTransId="{EE34DBF5-C84F-4312-9D4A-AF72AC46BB08}"/>
    <dgm:cxn modelId="{8C3CB0F3-ED65-44EA-BC81-D4C378778DC3}" type="presOf" srcId="{77AB402D-00CA-4F4C-8819-F1A637C95037}" destId="{5CC1FC66-D056-4A40-85BA-6338C0DA6A3B}" srcOrd="0" destOrd="2" presId="urn:microsoft.com/office/officeart/2005/8/layout/chevron1"/>
    <dgm:cxn modelId="{165DA0E4-1FD1-4344-AA13-63CE37F8BA95}" type="presParOf" srcId="{E4D8E65E-2E73-4E25-BE47-ED08E0DB20E9}" destId="{CA13B5AD-032E-4F71-8956-32513F6F2631}" srcOrd="0" destOrd="0" presId="urn:microsoft.com/office/officeart/2005/8/layout/chevron1"/>
    <dgm:cxn modelId="{FC135228-8D2B-4A7E-906B-95DC6AEED0A1}" type="presParOf" srcId="{CA13B5AD-032E-4F71-8956-32513F6F2631}" destId="{7994912E-E7C2-4976-BEA3-5A2B709AE71B}" srcOrd="0" destOrd="0" presId="urn:microsoft.com/office/officeart/2005/8/layout/chevron1"/>
    <dgm:cxn modelId="{2A148B40-03A7-4FC7-A6D8-51B10E08BDD5}" type="presParOf" srcId="{CA13B5AD-032E-4F71-8956-32513F6F2631}" destId="{45A79CB4-9210-4F1F-A7ED-25D946E8749E}" srcOrd="1" destOrd="0" presId="urn:microsoft.com/office/officeart/2005/8/layout/chevron1"/>
    <dgm:cxn modelId="{DFA2F594-0B0D-441C-911C-4D328A050F9A}" type="presParOf" srcId="{E4D8E65E-2E73-4E25-BE47-ED08E0DB20E9}" destId="{0EE495AF-0039-4B24-89DC-704FEDD7FC5C}" srcOrd="1" destOrd="0" presId="urn:microsoft.com/office/officeart/2005/8/layout/chevron1"/>
    <dgm:cxn modelId="{1BBFC1D8-E4C1-4D48-95FD-B844F4A1E084}" type="presParOf" srcId="{E4D8E65E-2E73-4E25-BE47-ED08E0DB20E9}" destId="{B83223AE-67B3-4270-9E7B-51768FF170E8}" srcOrd="2" destOrd="0" presId="urn:microsoft.com/office/officeart/2005/8/layout/chevron1"/>
    <dgm:cxn modelId="{89406628-2E92-4CA2-B229-918A1E311346}" type="presParOf" srcId="{B83223AE-67B3-4270-9E7B-51768FF170E8}" destId="{DC289AFA-8B6E-4F79-8DA3-BF43F9BF1DED}" srcOrd="0" destOrd="0" presId="urn:microsoft.com/office/officeart/2005/8/layout/chevron1"/>
    <dgm:cxn modelId="{4CA22F05-60F5-480C-9644-BC29F6560DEB}" type="presParOf" srcId="{B83223AE-67B3-4270-9E7B-51768FF170E8}" destId="{5CC1FC66-D056-4A40-85BA-6338C0DA6A3B}" srcOrd="1"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C5AA3E-35BA-4ABC-9340-E1AD9A7AC4EA}" type="doc">
      <dgm:prSet loTypeId="urn:microsoft.com/office/officeart/2016/7/layout/RepeatingBendingProcessNew" loCatId="process" qsTypeId="urn:microsoft.com/office/officeart/2005/8/quickstyle/simple2" qsCatId="simple" csTypeId="urn:microsoft.com/office/officeart/2005/8/colors/accent5_2" csCatId="accent5" phldr="1"/>
      <dgm:spPr/>
      <dgm:t>
        <a:bodyPr/>
        <a:lstStyle/>
        <a:p>
          <a:endParaRPr lang="en-US"/>
        </a:p>
      </dgm:t>
    </dgm:pt>
    <dgm:pt modelId="{8D9F8E9F-626D-4971-B9C6-83ECDE60B1FA}">
      <dgm:prSet/>
      <dgm:spPr/>
      <dgm:t>
        <a:bodyPr/>
        <a:lstStyle/>
        <a:p>
          <a:r>
            <a:rPr lang="en-GB" dirty="0"/>
            <a:t>Mosques</a:t>
          </a:r>
          <a:endParaRPr lang="en-US" dirty="0"/>
        </a:p>
      </dgm:t>
    </dgm:pt>
    <dgm:pt modelId="{E4B82A04-FE15-4E5E-A8C9-AAD7451DC618}" type="parTrans" cxnId="{6249EF8D-CCF7-46CD-8001-E4CC53083CF0}">
      <dgm:prSet/>
      <dgm:spPr/>
      <dgm:t>
        <a:bodyPr/>
        <a:lstStyle/>
        <a:p>
          <a:endParaRPr lang="en-US"/>
        </a:p>
      </dgm:t>
    </dgm:pt>
    <dgm:pt modelId="{024E0235-CB77-4FE6-B5E7-617C60DD0E25}" type="sibTrans" cxnId="{6249EF8D-CCF7-46CD-8001-E4CC53083CF0}">
      <dgm:prSet/>
      <dgm:spPr/>
      <dgm:t>
        <a:bodyPr/>
        <a:lstStyle/>
        <a:p>
          <a:endParaRPr lang="en-US"/>
        </a:p>
      </dgm:t>
    </dgm:pt>
    <dgm:pt modelId="{D397E01B-628E-4816-AA2A-E02AA2049B45}">
      <dgm:prSet/>
      <dgm:spPr/>
      <dgm:t>
        <a:bodyPr/>
        <a:lstStyle/>
        <a:p>
          <a:r>
            <a:rPr lang="en-GB"/>
            <a:t>Tombs </a:t>
          </a:r>
          <a:endParaRPr lang="en-US"/>
        </a:p>
      </dgm:t>
    </dgm:pt>
    <dgm:pt modelId="{E06E1C12-278C-4447-9314-D64B4D8F842C}" type="parTrans" cxnId="{14EE867A-45E4-4CB1-A1E5-AB2C0DC91060}">
      <dgm:prSet/>
      <dgm:spPr/>
      <dgm:t>
        <a:bodyPr/>
        <a:lstStyle/>
        <a:p>
          <a:endParaRPr lang="en-US"/>
        </a:p>
      </dgm:t>
    </dgm:pt>
    <dgm:pt modelId="{9660CBCC-3722-431F-8CD6-167F133508F6}" type="sibTrans" cxnId="{14EE867A-45E4-4CB1-A1E5-AB2C0DC91060}">
      <dgm:prSet/>
      <dgm:spPr/>
      <dgm:t>
        <a:bodyPr/>
        <a:lstStyle/>
        <a:p>
          <a:endParaRPr lang="en-US"/>
        </a:p>
      </dgm:t>
    </dgm:pt>
    <dgm:pt modelId="{A22833DD-43CB-40BA-A8DE-AF099B802899}">
      <dgm:prSet/>
      <dgm:spPr/>
      <dgm:t>
        <a:bodyPr/>
        <a:lstStyle/>
        <a:p>
          <a:r>
            <a:rPr lang="en-GB"/>
            <a:t>Palaces </a:t>
          </a:r>
          <a:endParaRPr lang="en-US"/>
        </a:p>
      </dgm:t>
    </dgm:pt>
    <dgm:pt modelId="{96B7737A-1E33-4682-84A0-4786FE991303}" type="parTrans" cxnId="{45812FA2-7578-4E87-A31A-81BA0B7144F0}">
      <dgm:prSet/>
      <dgm:spPr/>
      <dgm:t>
        <a:bodyPr/>
        <a:lstStyle/>
        <a:p>
          <a:endParaRPr lang="en-US"/>
        </a:p>
      </dgm:t>
    </dgm:pt>
    <dgm:pt modelId="{D9CF298F-F2BE-43EE-9C5E-4016DBB033B1}" type="sibTrans" cxnId="{45812FA2-7578-4E87-A31A-81BA0B7144F0}">
      <dgm:prSet/>
      <dgm:spPr/>
      <dgm:t>
        <a:bodyPr/>
        <a:lstStyle/>
        <a:p>
          <a:endParaRPr lang="en-US"/>
        </a:p>
      </dgm:t>
    </dgm:pt>
    <dgm:pt modelId="{8474A42E-2EFC-4929-B78E-E03DA988066A}">
      <dgm:prSet/>
      <dgm:spPr/>
      <dgm:t>
        <a:bodyPr/>
        <a:lstStyle/>
        <a:p>
          <a:r>
            <a:rPr lang="en-GB"/>
            <a:t>Forts </a:t>
          </a:r>
          <a:endParaRPr lang="en-US"/>
        </a:p>
      </dgm:t>
    </dgm:pt>
    <dgm:pt modelId="{5F6C9C8D-5130-4F85-939A-BE0399164D6B}" type="parTrans" cxnId="{10547166-839E-4A87-83C6-5E4B85D760BB}">
      <dgm:prSet/>
      <dgm:spPr/>
      <dgm:t>
        <a:bodyPr/>
        <a:lstStyle/>
        <a:p>
          <a:endParaRPr lang="en-US"/>
        </a:p>
      </dgm:t>
    </dgm:pt>
    <dgm:pt modelId="{C1906DF3-D44F-42B7-A4E4-9F14FC682EB8}" type="sibTrans" cxnId="{10547166-839E-4A87-83C6-5E4B85D760BB}">
      <dgm:prSet/>
      <dgm:spPr/>
      <dgm:t>
        <a:bodyPr/>
        <a:lstStyle/>
        <a:p>
          <a:endParaRPr lang="en-US"/>
        </a:p>
      </dgm:t>
    </dgm:pt>
    <dgm:pt modelId="{B7C0B21E-6176-4D48-81BF-535983D4DBBD}" type="pres">
      <dgm:prSet presAssocID="{CCC5AA3E-35BA-4ABC-9340-E1AD9A7AC4EA}" presName="Name0" presStyleCnt="0">
        <dgm:presLayoutVars>
          <dgm:dir/>
          <dgm:resizeHandles val="exact"/>
        </dgm:presLayoutVars>
      </dgm:prSet>
      <dgm:spPr/>
    </dgm:pt>
    <dgm:pt modelId="{42A7731B-2CDB-4426-822C-E681B4873566}" type="pres">
      <dgm:prSet presAssocID="{8D9F8E9F-626D-4971-B9C6-83ECDE60B1FA}" presName="node" presStyleLbl="node1" presStyleIdx="0" presStyleCnt="4">
        <dgm:presLayoutVars>
          <dgm:bulletEnabled val="1"/>
        </dgm:presLayoutVars>
      </dgm:prSet>
      <dgm:spPr/>
    </dgm:pt>
    <dgm:pt modelId="{61E25F52-C506-4762-9DEF-7390D6E3477A}" type="pres">
      <dgm:prSet presAssocID="{024E0235-CB77-4FE6-B5E7-617C60DD0E25}" presName="sibTrans" presStyleLbl="sibTrans1D1" presStyleIdx="0" presStyleCnt="3"/>
      <dgm:spPr/>
    </dgm:pt>
    <dgm:pt modelId="{3D2B1EC8-848E-4EF2-B273-F88345514B84}" type="pres">
      <dgm:prSet presAssocID="{024E0235-CB77-4FE6-B5E7-617C60DD0E25}" presName="connectorText" presStyleLbl="sibTrans1D1" presStyleIdx="0" presStyleCnt="3"/>
      <dgm:spPr/>
    </dgm:pt>
    <dgm:pt modelId="{1570D1FC-B525-4261-8583-5D393F0C5F73}" type="pres">
      <dgm:prSet presAssocID="{D397E01B-628E-4816-AA2A-E02AA2049B45}" presName="node" presStyleLbl="node1" presStyleIdx="1" presStyleCnt="4">
        <dgm:presLayoutVars>
          <dgm:bulletEnabled val="1"/>
        </dgm:presLayoutVars>
      </dgm:prSet>
      <dgm:spPr/>
    </dgm:pt>
    <dgm:pt modelId="{A4833633-D2C3-4DD2-A934-E70C2EEC69CF}" type="pres">
      <dgm:prSet presAssocID="{9660CBCC-3722-431F-8CD6-167F133508F6}" presName="sibTrans" presStyleLbl="sibTrans1D1" presStyleIdx="1" presStyleCnt="3"/>
      <dgm:spPr/>
    </dgm:pt>
    <dgm:pt modelId="{8CED4AC4-0DCE-4DCA-AF22-883047068BCC}" type="pres">
      <dgm:prSet presAssocID="{9660CBCC-3722-431F-8CD6-167F133508F6}" presName="connectorText" presStyleLbl="sibTrans1D1" presStyleIdx="1" presStyleCnt="3"/>
      <dgm:spPr/>
    </dgm:pt>
    <dgm:pt modelId="{E0E3C01E-FBC9-40DC-9AE0-229ADA060264}" type="pres">
      <dgm:prSet presAssocID="{A22833DD-43CB-40BA-A8DE-AF099B802899}" presName="node" presStyleLbl="node1" presStyleIdx="2" presStyleCnt="4">
        <dgm:presLayoutVars>
          <dgm:bulletEnabled val="1"/>
        </dgm:presLayoutVars>
      </dgm:prSet>
      <dgm:spPr/>
    </dgm:pt>
    <dgm:pt modelId="{2CC6DED9-3F13-497A-B0DB-67C8F5AD9BFE}" type="pres">
      <dgm:prSet presAssocID="{D9CF298F-F2BE-43EE-9C5E-4016DBB033B1}" presName="sibTrans" presStyleLbl="sibTrans1D1" presStyleIdx="2" presStyleCnt="3"/>
      <dgm:spPr/>
    </dgm:pt>
    <dgm:pt modelId="{3AB800C4-8779-4886-A1E6-B99ACBA11006}" type="pres">
      <dgm:prSet presAssocID="{D9CF298F-F2BE-43EE-9C5E-4016DBB033B1}" presName="connectorText" presStyleLbl="sibTrans1D1" presStyleIdx="2" presStyleCnt="3"/>
      <dgm:spPr/>
    </dgm:pt>
    <dgm:pt modelId="{6094BD12-8343-4020-A78B-281EF5FE38ED}" type="pres">
      <dgm:prSet presAssocID="{8474A42E-2EFC-4929-B78E-E03DA988066A}" presName="node" presStyleLbl="node1" presStyleIdx="3" presStyleCnt="4">
        <dgm:presLayoutVars>
          <dgm:bulletEnabled val="1"/>
        </dgm:presLayoutVars>
      </dgm:prSet>
      <dgm:spPr/>
    </dgm:pt>
  </dgm:ptLst>
  <dgm:cxnLst>
    <dgm:cxn modelId="{6DF16C08-3072-437A-822A-B385152C6B6B}" type="presOf" srcId="{A22833DD-43CB-40BA-A8DE-AF099B802899}" destId="{E0E3C01E-FBC9-40DC-9AE0-229ADA060264}" srcOrd="0" destOrd="0" presId="urn:microsoft.com/office/officeart/2016/7/layout/RepeatingBendingProcessNew"/>
    <dgm:cxn modelId="{6010150C-3DC2-4E83-8374-4F3949D6C950}" type="presOf" srcId="{D397E01B-628E-4816-AA2A-E02AA2049B45}" destId="{1570D1FC-B525-4261-8583-5D393F0C5F73}" srcOrd="0" destOrd="0" presId="urn:microsoft.com/office/officeart/2016/7/layout/RepeatingBendingProcessNew"/>
    <dgm:cxn modelId="{768D953B-0BCB-4FE5-9C90-70EE0D70B549}" type="presOf" srcId="{024E0235-CB77-4FE6-B5E7-617C60DD0E25}" destId="{61E25F52-C506-4762-9DEF-7390D6E3477A}" srcOrd="0" destOrd="0" presId="urn:microsoft.com/office/officeart/2016/7/layout/RepeatingBendingProcessNew"/>
    <dgm:cxn modelId="{8328FD5F-99E3-4E0F-B841-07AB7BE122EB}" type="presOf" srcId="{D9CF298F-F2BE-43EE-9C5E-4016DBB033B1}" destId="{2CC6DED9-3F13-497A-B0DB-67C8F5AD9BFE}" srcOrd="0" destOrd="0" presId="urn:microsoft.com/office/officeart/2016/7/layout/RepeatingBendingProcessNew"/>
    <dgm:cxn modelId="{10547166-839E-4A87-83C6-5E4B85D760BB}" srcId="{CCC5AA3E-35BA-4ABC-9340-E1AD9A7AC4EA}" destId="{8474A42E-2EFC-4929-B78E-E03DA988066A}" srcOrd="3" destOrd="0" parTransId="{5F6C9C8D-5130-4F85-939A-BE0399164D6B}" sibTransId="{C1906DF3-D44F-42B7-A4E4-9F14FC682EB8}"/>
    <dgm:cxn modelId="{9245FE70-FFEE-4F2A-933D-8738441DA5DE}" type="presOf" srcId="{8474A42E-2EFC-4929-B78E-E03DA988066A}" destId="{6094BD12-8343-4020-A78B-281EF5FE38ED}" srcOrd="0" destOrd="0" presId="urn:microsoft.com/office/officeart/2016/7/layout/RepeatingBendingProcessNew"/>
    <dgm:cxn modelId="{FF71D656-BE0B-4ACE-AB47-24E6EC59E1AF}" type="presOf" srcId="{9660CBCC-3722-431F-8CD6-167F133508F6}" destId="{A4833633-D2C3-4DD2-A934-E70C2EEC69CF}" srcOrd="0" destOrd="0" presId="urn:microsoft.com/office/officeart/2016/7/layout/RepeatingBendingProcessNew"/>
    <dgm:cxn modelId="{14EE867A-45E4-4CB1-A1E5-AB2C0DC91060}" srcId="{CCC5AA3E-35BA-4ABC-9340-E1AD9A7AC4EA}" destId="{D397E01B-628E-4816-AA2A-E02AA2049B45}" srcOrd="1" destOrd="0" parTransId="{E06E1C12-278C-4447-9314-D64B4D8F842C}" sibTransId="{9660CBCC-3722-431F-8CD6-167F133508F6}"/>
    <dgm:cxn modelId="{6249EF8D-CCF7-46CD-8001-E4CC53083CF0}" srcId="{CCC5AA3E-35BA-4ABC-9340-E1AD9A7AC4EA}" destId="{8D9F8E9F-626D-4971-B9C6-83ECDE60B1FA}" srcOrd="0" destOrd="0" parTransId="{E4B82A04-FE15-4E5E-A8C9-AAD7451DC618}" sibTransId="{024E0235-CB77-4FE6-B5E7-617C60DD0E25}"/>
    <dgm:cxn modelId="{0C2ADD97-10ED-4765-B6BD-B8075A262029}" type="presOf" srcId="{8D9F8E9F-626D-4971-B9C6-83ECDE60B1FA}" destId="{42A7731B-2CDB-4426-822C-E681B4873566}" srcOrd="0" destOrd="0" presId="urn:microsoft.com/office/officeart/2016/7/layout/RepeatingBendingProcessNew"/>
    <dgm:cxn modelId="{835BFC98-E9DB-4DC9-9C8A-13B733278074}" type="presOf" srcId="{024E0235-CB77-4FE6-B5E7-617C60DD0E25}" destId="{3D2B1EC8-848E-4EF2-B273-F88345514B84}" srcOrd="1" destOrd="0" presId="urn:microsoft.com/office/officeart/2016/7/layout/RepeatingBendingProcessNew"/>
    <dgm:cxn modelId="{8AD102A1-D22D-40FC-AACB-DB70D887BA46}" type="presOf" srcId="{CCC5AA3E-35BA-4ABC-9340-E1AD9A7AC4EA}" destId="{B7C0B21E-6176-4D48-81BF-535983D4DBBD}" srcOrd="0" destOrd="0" presId="urn:microsoft.com/office/officeart/2016/7/layout/RepeatingBendingProcessNew"/>
    <dgm:cxn modelId="{45812FA2-7578-4E87-A31A-81BA0B7144F0}" srcId="{CCC5AA3E-35BA-4ABC-9340-E1AD9A7AC4EA}" destId="{A22833DD-43CB-40BA-A8DE-AF099B802899}" srcOrd="2" destOrd="0" parTransId="{96B7737A-1E33-4682-84A0-4786FE991303}" sibTransId="{D9CF298F-F2BE-43EE-9C5E-4016DBB033B1}"/>
    <dgm:cxn modelId="{EF084DBB-E0C5-4F35-B742-8A1DBC64F283}" type="presOf" srcId="{D9CF298F-F2BE-43EE-9C5E-4016DBB033B1}" destId="{3AB800C4-8779-4886-A1E6-B99ACBA11006}" srcOrd="1" destOrd="0" presId="urn:microsoft.com/office/officeart/2016/7/layout/RepeatingBendingProcessNew"/>
    <dgm:cxn modelId="{A6F5C0EA-FB44-4BEE-AA89-FF87C141C5B3}" type="presOf" srcId="{9660CBCC-3722-431F-8CD6-167F133508F6}" destId="{8CED4AC4-0DCE-4DCA-AF22-883047068BCC}" srcOrd="1" destOrd="0" presId="urn:microsoft.com/office/officeart/2016/7/layout/RepeatingBendingProcessNew"/>
    <dgm:cxn modelId="{3D9C2F38-8402-4DDC-940B-55BD602E94F1}" type="presParOf" srcId="{B7C0B21E-6176-4D48-81BF-535983D4DBBD}" destId="{42A7731B-2CDB-4426-822C-E681B4873566}" srcOrd="0" destOrd="0" presId="urn:microsoft.com/office/officeart/2016/7/layout/RepeatingBendingProcessNew"/>
    <dgm:cxn modelId="{0CA6E567-B08B-4F9F-8413-C274666AEF26}" type="presParOf" srcId="{B7C0B21E-6176-4D48-81BF-535983D4DBBD}" destId="{61E25F52-C506-4762-9DEF-7390D6E3477A}" srcOrd="1" destOrd="0" presId="urn:microsoft.com/office/officeart/2016/7/layout/RepeatingBendingProcessNew"/>
    <dgm:cxn modelId="{5B0CD8A3-2C5C-4CA4-BDA0-EF957CD21937}" type="presParOf" srcId="{61E25F52-C506-4762-9DEF-7390D6E3477A}" destId="{3D2B1EC8-848E-4EF2-B273-F88345514B84}" srcOrd="0" destOrd="0" presId="urn:microsoft.com/office/officeart/2016/7/layout/RepeatingBendingProcessNew"/>
    <dgm:cxn modelId="{99A65B18-BBCE-4038-9B51-8FC66A674333}" type="presParOf" srcId="{B7C0B21E-6176-4D48-81BF-535983D4DBBD}" destId="{1570D1FC-B525-4261-8583-5D393F0C5F73}" srcOrd="2" destOrd="0" presId="urn:microsoft.com/office/officeart/2016/7/layout/RepeatingBendingProcessNew"/>
    <dgm:cxn modelId="{B1130EE4-327B-48C8-8F68-56A4566D3A19}" type="presParOf" srcId="{B7C0B21E-6176-4D48-81BF-535983D4DBBD}" destId="{A4833633-D2C3-4DD2-A934-E70C2EEC69CF}" srcOrd="3" destOrd="0" presId="urn:microsoft.com/office/officeart/2016/7/layout/RepeatingBendingProcessNew"/>
    <dgm:cxn modelId="{7844318D-C8D1-4C21-9669-5A3AE47CC9CC}" type="presParOf" srcId="{A4833633-D2C3-4DD2-A934-E70C2EEC69CF}" destId="{8CED4AC4-0DCE-4DCA-AF22-883047068BCC}" srcOrd="0" destOrd="0" presId="urn:microsoft.com/office/officeart/2016/7/layout/RepeatingBendingProcessNew"/>
    <dgm:cxn modelId="{AFEA79F8-C839-496F-BED4-0E8B4AA783B1}" type="presParOf" srcId="{B7C0B21E-6176-4D48-81BF-535983D4DBBD}" destId="{E0E3C01E-FBC9-40DC-9AE0-229ADA060264}" srcOrd="4" destOrd="0" presId="urn:microsoft.com/office/officeart/2016/7/layout/RepeatingBendingProcessNew"/>
    <dgm:cxn modelId="{A1ECEA61-4D97-4E6C-81C8-A160ABCF004A}" type="presParOf" srcId="{B7C0B21E-6176-4D48-81BF-535983D4DBBD}" destId="{2CC6DED9-3F13-497A-B0DB-67C8F5AD9BFE}" srcOrd="5" destOrd="0" presId="urn:microsoft.com/office/officeart/2016/7/layout/RepeatingBendingProcessNew"/>
    <dgm:cxn modelId="{37BFCBEC-E5CA-4580-BBB2-CA7AC15F00FE}" type="presParOf" srcId="{2CC6DED9-3F13-497A-B0DB-67C8F5AD9BFE}" destId="{3AB800C4-8779-4886-A1E6-B99ACBA11006}" srcOrd="0" destOrd="0" presId="urn:microsoft.com/office/officeart/2016/7/layout/RepeatingBendingProcessNew"/>
    <dgm:cxn modelId="{70941552-1C2D-4338-A6A0-D9E200778CEC}" type="presParOf" srcId="{B7C0B21E-6176-4D48-81BF-535983D4DBBD}" destId="{6094BD12-8343-4020-A78B-281EF5FE38ED}"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47C2A5-ECBA-4EFE-A46A-BE301F1A01F4}" type="doc">
      <dgm:prSet loTypeId="urn:microsoft.com/office/officeart/2005/8/layout/hProcess9" loCatId="process" qsTypeId="urn:microsoft.com/office/officeart/2005/8/quickstyle/simple4" qsCatId="simple" csTypeId="urn:microsoft.com/office/officeart/2005/8/colors/accent0_3" csCatId="mainScheme" phldr="1"/>
      <dgm:spPr/>
      <dgm:t>
        <a:bodyPr/>
        <a:lstStyle/>
        <a:p>
          <a:endParaRPr lang="en-US"/>
        </a:p>
      </dgm:t>
    </dgm:pt>
    <dgm:pt modelId="{05BD2C27-6CB9-4033-9F02-3509C77D9F9F}">
      <dgm:prSet/>
      <dgm:spPr/>
      <dgm:t>
        <a:bodyPr/>
        <a:lstStyle/>
        <a:p>
          <a:r>
            <a:rPr lang="en-GB" dirty="0"/>
            <a:t>Paper (modern and classical) </a:t>
          </a:r>
          <a:endParaRPr lang="en-US" dirty="0"/>
        </a:p>
      </dgm:t>
    </dgm:pt>
    <dgm:pt modelId="{C5DC137D-5ED4-4177-A1ED-8B2929EF4F61}" type="parTrans" cxnId="{1BC7E20A-019F-419D-B406-4D92B7653CFA}">
      <dgm:prSet/>
      <dgm:spPr/>
      <dgm:t>
        <a:bodyPr/>
        <a:lstStyle/>
        <a:p>
          <a:endParaRPr lang="en-US"/>
        </a:p>
      </dgm:t>
    </dgm:pt>
    <dgm:pt modelId="{C4665D55-AC41-4167-A8EF-08D5AD6A377B}" type="sibTrans" cxnId="{1BC7E20A-019F-419D-B406-4D92B7653CFA}">
      <dgm:prSet/>
      <dgm:spPr/>
      <dgm:t>
        <a:bodyPr/>
        <a:lstStyle/>
        <a:p>
          <a:endParaRPr lang="en-US"/>
        </a:p>
      </dgm:t>
    </dgm:pt>
    <dgm:pt modelId="{08313989-EEAE-4904-A734-0905071F418F}">
      <dgm:prSet/>
      <dgm:spPr/>
      <dgm:t>
        <a:bodyPr/>
        <a:lstStyle/>
        <a:p>
          <a:r>
            <a:rPr lang="en-GB"/>
            <a:t>Tiles (modern and classical)</a:t>
          </a:r>
          <a:endParaRPr lang="en-US"/>
        </a:p>
      </dgm:t>
    </dgm:pt>
    <dgm:pt modelId="{29E14C41-0B27-4DE3-8CC4-A2DDCB9CC859}" type="parTrans" cxnId="{595BD09E-801B-4755-BC93-D4F7AE438E94}">
      <dgm:prSet/>
      <dgm:spPr/>
      <dgm:t>
        <a:bodyPr/>
        <a:lstStyle/>
        <a:p>
          <a:endParaRPr lang="en-US"/>
        </a:p>
      </dgm:t>
    </dgm:pt>
    <dgm:pt modelId="{473AB6D6-3AF2-449C-9924-F55431D5CFAF}" type="sibTrans" cxnId="{595BD09E-801B-4755-BC93-D4F7AE438E94}">
      <dgm:prSet/>
      <dgm:spPr/>
      <dgm:t>
        <a:bodyPr/>
        <a:lstStyle/>
        <a:p>
          <a:endParaRPr lang="en-US"/>
        </a:p>
      </dgm:t>
    </dgm:pt>
    <dgm:pt modelId="{806A3EE6-7AA4-45CF-A07A-A8D71706F064}">
      <dgm:prSet/>
      <dgm:spPr/>
      <dgm:t>
        <a:bodyPr/>
        <a:lstStyle/>
        <a:p>
          <a:r>
            <a:rPr lang="en-GB" dirty="0"/>
            <a:t>In a mosque-dome or wall (modern and classical)</a:t>
          </a:r>
          <a:endParaRPr lang="en-US" dirty="0"/>
        </a:p>
      </dgm:t>
    </dgm:pt>
    <dgm:pt modelId="{FFB6F330-95F6-47A7-9B25-6325EC16751D}" type="parTrans" cxnId="{7D9A8287-FA6C-4E25-B18B-DB58393AF275}">
      <dgm:prSet/>
      <dgm:spPr/>
      <dgm:t>
        <a:bodyPr/>
        <a:lstStyle/>
        <a:p>
          <a:endParaRPr lang="en-US"/>
        </a:p>
      </dgm:t>
    </dgm:pt>
    <dgm:pt modelId="{D02ADF7C-BF0B-46F8-9755-FF57A91E192A}" type="sibTrans" cxnId="{7D9A8287-FA6C-4E25-B18B-DB58393AF275}">
      <dgm:prSet/>
      <dgm:spPr/>
      <dgm:t>
        <a:bodyPr/>
        <a:lstStyle/>
        <a:p>
          <a:endParaRPr lang="en-US"/>
        </a:p>
      </dgm:t>
    </dgm:pt>
    <dgm:pt modelId="{DC2EFB74-5C41-4A1B-9E6D-C2E9ABDCDEE0}">
      <dgm:prSet/>
      <dgm:spPr/>
      <dgm:t>
        <a:bodyPr/>
        <a:lstStyle/>
        <a:p>
          <a:r>
            <a:rPr lang="en-GB"/>
            <a:t>Carpets (modern and classical)</a:t>
          </a:r>
          <a:endParaRPr lang="en-US"/>
        </a:p>
      </dgm:t>
    </dgm:pt>
    <dgm:pt modelId="{C4783044-E493-408C-9F58-60BA7DDE09C4}" type="parTrans" cxnId="{6F659450-1217-46E8-B7E2-BE1A01AB3152}">
      <dgm:prSet/>
      <dgm:spPr/>
      <dgm:t>
        <a:bodyPr/>
        <a:lstStyle/>
        <a:p>
          <a:endParaRPr lang="en-US"/>
        </a:p>
      </dgm:t>
    </dgm:pt>
    <dgm:pt modelId="{9857EF80-96E2-48EA-BC05-A8C09E946FC8}" type="sibTrans" cxnId="{6F659450-1217-46E8-B7E2-BE1A01AB3152}">
      <dgm:prSet/>
      <dgm:spPr/>
      <dgm:t>
        <a:bodyPr/>
        <a:lstStyle/>
        <a:p>
          <a:endParaRPr lang="en-US"/>
        </a:p>
      </dgm:t>
    </dgm:pt>
    <dgm:pt modelId="{571E10BA-289F-4D84-B90C-DFF557B5BCA8}">
      <dgm:prSet/>
      <dgm:spPr/>
      <dgm:t>
        <a:bodyPr/>
        <a:lstStyle/>
        <a:p>
          <a:r>
            <a:rPr lang="en-GB"/>
            <a:t>Inscriptions (modern and classical)</a:t>
          </a:r>
          <a:endParaRPr lang="en-US"/>
        </a:p>
      </dgm:t>
    </dgm:pt>
    <dgm:pt modelId="{26167547-DBB9-4846-842A-C8946096C4F1}" type="parTrans" cxnId="{0A82C122-6CBE-46E0-962C-471F4E1E54F1}">
      <dgm:prSet/>
      <dgm:spPr/>
      <dgm:t>
        <a:bodyPr/>
        <a:lstStyle/>
        <a:p>
          <a:endParaRPr lang="en-US"/>
        </a:p>
      </dgm:t>
    </dgm:pt>
    <dgm:pt modelId="{5F29CA03-BC47-4F35-A78C-3A2C136AB837}" type="sibTrans" cxnId="{0A82C122-6CBE-46E0-962C-471F4E1E54F1}">
      <dgm:prSet/>
      <dgm:spPr/>
      <dgm:t>
        <a:bodyPr/>
        <a:lstStyle/>
        <a:p>
          <a:endParaRPr lang="en-US"/>
        </a:p>
      </dgm:t>
    </dgm:pt>
    <dgm:pt modelId="{1D0E6C75-7715-40AF-A534-AA1DE4B75BED}">
      <dgm:prSet/>
      <dgm:spPr/>
      <dgm:t>
        <a:bodyPr/>
        <a:lstStyle/>
        <a:p>
          <a:r>
            <a:rPr lang="en-GB"/>
            <a:t>Papyrus (classical)</a:t>
          </a:r>
          <a:endParaRPr lang="en-US"/>
        </a:p>
      </dgm:t>
    </dgm:pt>
    <dgm:pt modelId="{74D99B4A-6930-426E-843D-2B2FD0FF4CE1}" type="parTrans" cxnId="{EB51901B-FC8E-4B52-A1F5-C0CC2D18F081}">
      <dgm:prSet/>
      <dgm:spPr/>
      <dgm:t>
        <a:bodyPr/>
        <a:lstStyle/>
        <a:p>
          <a:endParaRPr lang="en-US"/>
        </a:p>
      </dgm:t>
    </dgm:pt>
    <dgm:pt modelId="{9F4A7787-61BB-43D3-8980-EA0B6B7D8F2A}" type="sibTrans" cxnId="{EB51901B-FC8E-4B52-A1F5-C0CC2D18F081}">
      <dgm:prSet/>
      <dgm:spPr/>
      <dgm:t>
        <a:bodyPr/>
        <a:lstStyle/>
        <a:p>
          <a:endParaRPr lang="en-US"/>
        </a:p>
      </dgm:t>
    </dgm:pt>
    <dgm:pt modelId="{108E1A9C-289F-4793-B39A-AD3B16FD078A}">
      <dgm:prSet/>
      <dgm:spPr/>
      <dgm:t>
        <a:bodyPr/>
        <a:lstStyle/>
        <a:p>
          <a:r>
            <a:rPr lang="en-GB"/>
            <a:t>Parchment  (classical)</a:t>
          </a:r>
          <a:endParaRPr lang="en-US"/>
        </a:p>
      </dgm:t>
    </dgm:pt>
    <dgm:pt modelId="{5CA8C8FA-F79F-41D5-A72E-0AD01E5A58ED}" type="parTrans" cxnId="{C4381333-10B0-4B39-85EF-05DE4AD73B6E}">
      <dgm:prSet/>
      <dgm:spPr/>
      <dgm:t>
        <a:bodyPr/>
        <a:lstStyle/>
        <a:p>
          <a:endParaRPr lang="en-US"/>
        </a:p>
      </dgm:t>
    </dgm:pt>
    <dgm:pt modelId="{FFA192B6-71F0-49BF-9310-777EC4E8C0DD}" type="sibTrans" cxnId="{C4381333-10B0-4B39-85EF-05DE4AD73B6E}">
      <dgm:prSet/>
      <dgm:spPr/>
      <dgm:t>
        <a:bodyPr/>
        <a:lstStyle/>
        <a:p>
          <a:endParaRPr lang="en-US"/>
        </a:p>
      </dgm:t>
    </dgm:pt>
    <dgm:pt modelId="{0F12A516-C95F-48A4-8FB5-57A6DE824E4C}">
      <dgm:prSet/>
      <dgm:spPr/>
      <dgm:t>
        <a:bodyPr/>
        <a:lstStyle/>
        <a:p>
          <a:r>
            <a:rPr lang="en-GB"/>
            <a:t>Coins (classical)</a:t>
          </a:r>
          <a:endParaRPr lang="en-US"/>
        </a:p>
      </dgm:t>
    </dgm:pt>
    <dgm:pt modelId="{0E83EE02-31F1-4270-AAFC-67B1863E4724}" type="parTrans" cxnId="{9561CB4A-74E6-4426-A696-AF33F1720105}">
      <dgm:prSet/>
      <dgm:spPr/>
      <dgm:t>
        <a:bodyPr/>
        <a:lstStyle/>
        <a:p>
          <a:endParaRPr lang="en-US"/>
        </a:p>
      </dgm:t>
    </dgm:pt>
    <dgm:pt modelId="{3996C2DC-48EF-4075-B421-872A59D1556D}" type="sibTrans" cxnId="{9561CB4A-74E6-4426-A696-AF33F1720105}">
      <dgm:prSet/>
      <dgm:spPr/>
      <dgm:t>
        <a:bodyPr/>
        <a:lstStyle/>
        <a:p>
          <a:endParaRPr lang="en-US"/>
        </a:p>
      </dgm:t>
    </dgm:pt>
    <dgm:pt modelId="{F3B7681C-BA94-4646-B587-0D9A3124DF4E}">
      <dgm:prSet/>
      <dgm:spPr/>
      <dgm:t>
        <a:bodyPr/>
        <a:lstStyle/>
        <a:p>
          <a:r>
            <a:rPr lang="en-GB" dirty="0"/>
            <a:t>Textile (mod</a:t>
          </a:r>
        </a:p>
        <a:p>
          <a:r>
            <a:rPr lang="en-GB" dirty="0"/>
            <a:t>ern and classical)</a:t>
          </a:r>
          <a:endParaRPr lang="en-US" dirty="0"/>
        </a:p>
      </dgm:t>
    </dgm:pt>
    <dgm:pt modelId="{08219D74-C2FA-4DDA-AF00-DC0F7BA77C91}" type="parTrans" cxnId="{61AA719C-9A2D-47B7-8021-6DE027687BA1}">
      <dgm:prSet/>
      <dgm:spPr/>
      <dgm:t>
        <a:bodyPr/>
        <a:lstStyle/>
        <a:p>
          <a:endParaRPr lang="en-US"/>
        </a:p>
      </dgm:t>
    </dgm:pt>
    <dgm:pt modelId="{6BADDE7A-4499-4B67-B65E-F822022AA3F7}" type="sibTrans" cxnId="{61AA719C-9A2D-47B7-8021-6DE027687BA1}">
      <dgm:prSet/>
      <dgm:spPr/>
      <dgm:t>
        <a:bodyPr/>
        <a:lstStyle/>
        <a:p>
          <a:endParaRPr lang="en-US"/>
        </a:p>
      </dgm:t>
    </dgm:pt>
    <dgm:pt modelId="{C9012A8C-2F70-44B0-AF12-979E1FAD57CE}" type="pres">
      <dgm:prSet presAssocID="{5947C2A5-ECBA-4EFE-A46A-BE301F1A01F4}" presName="CompostProcess" presStyleCnt="0">
        <dgm:presLayoutVars>
          <dgm:dir/>
          <dgm:resizeHandles val="exact"/>
        </dgm:presLayoutVars>
      </dgm:prSet>
      <dgm:spPr/>
    </dgm:pt>
    <dgm:pt modelId="{C2FA34F9-B76A-4D4A-83C6-28C6AB8B74A9}" type="pres">
      <dgm:prSet presAssocID="{5947C2A5-ECBA-4EFE-A46A-BE301F1A01F4}" presName="arrow" presStyleLbl="bgShp" presStyleIdx="0" presStyleCnt="1"/>
      <dgm:spPr/>
    </dgm:pt>
    <dgm:pt modelId="{4A2C223C-7B29-4E8E-8F1A-3B50DA66B962}" type="pres">
      <dgm:prSet presAssocID="{5947C2A5-ECBA-4EFE-A46A-BE301F1A01F4}" presName="linearProcess" presStyleCnt="0"/>
      <dgm:spPr/>
    </dgm:pt>
    <dgm:pt modelId="{8E4DA6C5-05C1-497F-B850-445BACC94AA7}" type="pres">
      <dgm:prSet presAssocID="{05BD2C27-6CB9-4033-9F02-3509C77D9F9F}" presName="textNode" presStyleLbl="node1" presStyleIdx="0" presStyleCnt="9">
        <dgm:presLayoutVars>
          <dgm:bulletEnabled val="1"/>
        </dgm:presLayoutVars>
      </dgm:prSet>
      <dgm:spPr/>
    </dgm:pt>
    <dgm:pt modelId="{B0C034AC-E4BE-4747-B0A5-ECBD93CCF2DD}" type="pres">
      <dgm:prSet presAssocID="{C4665D55-AC41-4167-A8EF-08D5AD6A377B}" presName="sibTrans" presStyleCnt="0"/>
      <dgm:spPr/>
    </dgm:pt>
    <dgm:pt modelId="{F1CF31DE-72D8-4FDA-BA46-4D091985BC89}" type="pres">
      <dgm:prSet presAssocID="{08313989-EEAE-4904-A734-0905071F418F}" presName="textNode" presStyleLbl="node1" presStyleIdx="1" presStyleCnt="9">
        <dgm:presLayoutVars>
          <dgm:bulletEnabled val="1"/>
        </dgm:presLayoutVars>
      </dgm:prSet>
      <dgm:spPr/>
    </dgm:pt>
    <dgm:pt modelId="{B33CF74D-A7A7-44E8-BCBC-5CF04CF5247C}" type="pres">
      <dgm:prSet presAssocID="{473AB6D6-3AF2-449C-9924-F55431D5CFAF}" presName="sibTrans" presStyleCnt="0"/>
      <dgm:spPr/>
    </dgm:pt>
    <dgm:pt modelId="{CCCD68A2-B678-4D7E-A7B9-1FB5EDB98227}" type="pres">
      <dgm:prSet presAssocID="{806A3EE6-7AA4-45CF-A07A-A8D71706F064}" presName="textNode" presStyleLbl="node1" presStyleIdx="2" presStyleCnt="9">
        <dgm:presLayoutVars>
          <dgm:bulletEnabled val="1"/>
        </dgm:presLayoutVars>
      </dgm:prSet>
      <dgm:spPr/>
    </dgm:pt>
    <dgm:pt modelId="{E37B230E-9243-46E3-9FD1-B57D97892737}" type="pres">
      <dgm:prSet presAssocID="{D02ADF7C-BF0B-46F8-9755-FF57A91E192A}" presName="sibTrans" presStyleCnt="0"/>
      <dgm:spPr/>
    </dgm:pt>
    <dgm:pt modelId="{B8318B4E-1BEF-42A5-A52E-1B24E4CF96A4}" type="pres">
      <dgm:prSet presAssocID="{DC2EFB74-5C41-4A1B-9E6D-C2E9ABDCDEE0}" presName="textNode" presStyleLbl="node1" presStyleIdx="3" presStyleCnt="9">
        <dgm:presLayoutVars>
          <dgm:bulletEnabled val="1"/>
        </dgm:presLayoutVars>
      </dgm:prSet>
      <dgm:spPr/>
    </dgm:pt>
    <dgm:pt modelId="{45F6F660-A4C0-4FBF-B964-540BFAB5FF36}" type="pres">
      <dgm:prSet presAssocID="{9857EF80-96E2-48EA-BC05-A8C09E946FC8}" presName="sibTrans" presStyleCnt="0"/>
      <dgm:spPr/>
    </dgm:pt>
    <dgm:pt modelId="{EFDE7BA1-D341-4DB8-A2C0-25888D7A322A}" type="pres">
      <dgm:prSet presAssocID="{571E10BA-289F-4D84-B90C-DFF557B5BCA8}" presName="textNode" presStyleLbl="node1" presStyleIdx="4" presStyleCnt="9">
        <dgm:presLayoutVars>
          <dgm:bulletEnabled val="1"/>
        </dgm:presLayoutVars>
      </dgm:prSet>
      <dgm:spPr/>
    </dgm:pt>
    <dgm:pt modelId="{666C3CE8-2146-429C-8682-3C4A4BA2F02F}" type="pres">
      <dgm:prSet presAssocID="{5F29CA03-BC47-4F35-A78C-3A2C136AB837}" presName="sibTrans" presStyleCnt="0"/>
      <dgm:spPr/>
    </dgm:pt>
    <dgm:pt modelId="{5CC46FC4-7086-4EBF-AD47-1849B74BFD6C}" type="pres">
      <dgm:prSet presAssocID="{1D0E6C75-7715-40AF-A534-AA1DE4B75BED}" presName="textNode" presStyleLbl="node1" presStyleIdx="5" presStyleCnt="9">
        <dgm:presLayoutVars>
          <dgm:bulletEnabled val="1"/>
        </dgm:presLayoutVars>
      </dgm:prSet>
      <dgm:spPr/>
    </dgm:pt>
    <dgm:pt modelId="{E89E4D55-CCB2-4B2A-8110-5F8259EB7484}" type="pres">
      <dgm:prSet presAssocID="{9F4A7787-61BB-43D3-8980-EA0B6B7D8F2A}" presName="sibTrans" presStyleCnt="0"/>
      <dgm:spPr/>
    </dgm:pt>
    <dgm:pt modelId="{EEC72534-73A6-40FE-BFE0-478A200F353D}" type="pres">
      <dgm:prSet presAssocID="{108E1A9C-289F-4793-B39A-AD3B16FD078A}" presName="textNode" presStyleLbl="node1" presStyleIdx="6" presStyleCnt="9">
        <dgm:presLayoutVars>
          <dgm:bulletEnabled val="1"/>
        </dgm:presLayoutVars>
      </dgm:prSet>
      <dgm:spPr/>
    </dgm:pt>
    <dgm:pt modelId="{269BD6E3-059B-4FF2-8A8C-29B97295784B}" type="pres">
      <dgm:prSet presAssocID="{FFA192B6-71F0-49BF-9310-777EC4E8C0DD}" presName="sibTrans" presStyleCnt="0"/>
      <dgm:spPr/>
    </dgm:pt>
    <dgm:pt modelId="{783045F3-C6C4-457E-A8E4-2838929476C8}" type="pres">
      <dgm:prSet presAssocID="{0F12A516-C95F-48A4-8FB5-57A6DE824E4C}" presName="textNode" presStyleLbl="node1" presStyleIdx="7" presStyleCnt="9">
        <dgm:presLayoutVars>
          <dgm:bulletEnabled val="1"/>
        </dgm:presLayoutVars>
      </dgm:prSet>
      <dgm:spPr/>
    </dgm:pt>
    <dgm:pt modelId="{DAE6EC8D-B3E2-4BB9-A6A8-976E410208D8}" type="pres">
      <dgm:prSet presAssocID="{3996C2DC-48EF-4075-B421-872A59D1556D}" presName="sibTrans" presStyleCnt="0"/>
      <dgm:spPr/>
    </dgm:pt>
    <dgm:pt modelId="{780EF4B7-82AD-4F47-92DE-7DBCDA9C8405}" type="pres">
      <dgm:prSet presAssocID="{F3B7681C-BA94-4646-B587-0D9A3124DF4E}" presName="textNode" presStyleLbl="node1" presStyleIdx="8" presStyleCnt="9">
        <dgm:presLayoutVars>
          <dgm:bulletEnabled val="1"/>
        </dgm:presLayoutVars>
      </dgm:prSet>
      <dgm:spPr/>
    </dgm:pt>
  </dgm:ptLst>
  <dgm:cxnLst>
    <dgm:cxn modelId="{1BC7E20A-019F-419D-B406-4D92B7653CFA}" srcId="{5947C2A5-ECBA-4EFE-A46A-BE301F1A01F4}" destId="{05BD2C27-6CB9-4033-9F02-3509C77D9F9F}" srcOrd="0" destOrd="0" parTransId="{C5DC137D-5ED4-4177-A1ED-8B2929EF4F61}" sibTransId="{C4665D55-AC41-4167-A8EF-08D5AD6A377B}"/>
    <dgm:cxn modelId="{EB51901B-FC8E-4B52-A1F5-C0CC2D18F081}" srcId="{5947C2A5-ECBA-4EFE-A46A-BE301F1A01F4}" destId="{1D0E6C75-7715-40AF-A534-AA1DE4B75BED}" srcOrd="5" destOrd="0" parTransId="{74D99B4A-6930-426E-843D-2B2FD0FF4CE1}" sibTransId="{9F4A7787-61BB-43D3-8980-EA0B6B7D8F2A}"/>
    <dgm:cxn modelId="{A997C11F-A1E6-4D13-867B-231C9F80FAC0}" type="presOf" srcId="{5947C2A5-ECBA-4EFE-A46A-BE301F1A01F4}" destId="{C9012A8C-2F70-44B0-AF12-979E1FAD57CE}" srcOrd="0" destOrd="0" presId="urn:microsoft.com/office/officeart/2005/8/layout/hProcess9"/>
    <dgm:cxn modelId="{23047E21-398B-4330-8A26-3EBC7FBE89B6}" type="presOf" srcId="{0F12A516-C95F-48A4-8FB5-57A6DE824E4C}" destId="{783045F3-C6C4-457E-A8E4-2838929476C8}" srcOrd="0" destOrd="0" presId="urn:microsoft.com/office/officeart/2005/8/layout/hProcess9"/>
    <dgm:cxn modelId="{0A82C122-6CBE-46E0-962C-471F4E1E54F1}" srcId="{5947C2A5-ECBA-4EFE-A46A-BE301F1A01F4}" destId="{571E10BA-289F-4D84-B90C-DFF557B5BCA8}" srcOrd="4" destOrd="0" parTransId="{26167547-DBB9-4846-842A-C8946096C4F1}" sibTransId="{5F29CA03-BC47-4F35-A78C-3A2C136AB837}"/>
    <dgm:cxn modelId="{C4381333-10B0-4B39-85EF-05DE4AD73B6E}" srcId="{5947C2A5-ECBA-4EFE-A46A-BE301F1A01F4}" destId="{108E1A9C-289F-4793-B39A-AD3B16FD078A}" srcOrd="6" destOrd="0" parTransId="{5CA8C8FA-F79F-41D5-A72E-0AD01E5A58ED}" sibTransId="{FFA192B6-71F0-49BF-9310-777EC4E8C0DD}"/>
    <dgm:cxn modelId="{2D793835-72A2-4326-8E45-AE3B2F1A9A8F}" type="presOf" srcId="{08313989-EEAE-4904-A734-0905071F418F}" destId="{F1CF31DE-72D8-4FDA-BA46-4D091985BC89}" srcOrd="0" destOrd="0" presId="urn:microsoft.com/office/officeart/2005/8/layout/hProcess9"/>
    <dgm:cxn modelId="{86871639-5185-4167-8F76-D9C0A1463F13}" type="presOf" srcId="{806A3EE6-7AA4-45CF-A07A-A8D71706F064}" destId="{CCCD68A2-B678-4D7E-A7B9-1FB5EDB98227}" srcOrd="0" destOrd="0" presId="urn:microsoft.com/office/officeart/2005/8/layout/hProcess9"/>
    <dgm:cxn modelId="{9516E645-773A-42FF-8B53-2C9C24CF932F}" type="presOf" srcId="{05BD2C27-6CB9-4033-9F02-3509C77D9F9F}" destId="{8E4DA6C5-05C1-497F-B850-445BACC94AA7}" srcOrd="0" destOrd="0" presId="urn:microsoft.com/office/officeart/2005/8/layout/hProcess9"/>
    <dgm:cxn modelId="{9561CB4A-74E6-4426-A696-AF33F1720105}" srcId="{5947C2A5-ECBA-4EFE-A46A-BE301F1A01F4}" destId="{0F12A516-C95F-48A4-8FB5-57A6DE824E4C}" srcOrd="7" destOrd="0" parTransId="{0E83EE02-31F1-4270-AAFC-67B1863E4724}" sibTransId="{3996C2DC-48EF-4075-B421-872A59D1556D}"/>
    <dgm:cxn modelId="{6F659450-1217-46E8-B7E2-BE1A01AB3152}" srcId="{5947C2A5-ECBA-4EFE-A46A-BE301F1A01F4}" destId="{DC2EFB74-5C41-4A1B-9E6D-C2E9ABDCDEE0}" srcOrd="3" destOrd="0" parTransId="{C4783044-E493-408C-9F58-60BA7DDE09C4}" sibTransId="{9857EF80-96E2-48EA-BC05-A8C09E946FC8}"/>
    <dgm:cxn modelId="{D5195378-7BE8-49A7-ADD8-F339B9E7451F}" type="presOf" srcId="{108E1A9C-289F-4793-B39A-AD3B16FD078A}" destId="{EEC72534-73A6-40FE-BFE0-478A200F353D}" srcOrd="0" destOrd="0" presId="urn:microsoft.com/office/officeart/2005/8/layout/hProcess9"/>
    <dgm:cxn modelId="{7D9A8287-FA6C-4E25-B18B-DB58393AF275}" srcId="{5947C2A5-ECBA-4EFE-A46A-BE301F1A01F4}" destId="{806A3EE6-7AA4-45CF-A07A-A8D71706F064}" srcOrd="2" destOrd="0" parTransId="{FFB6F330-95F6-47A7-9B25-6325EC16751D}" sibTransId="{D02ADF7C-BF0B-46F8-9755-FF57A91E192A}"/>
    <dgm:cxn modelId="{61AA719C-9A2D-47B7-8021-6DE027687BA1}" srcId="{5947C2A5-ECBA-4EFE-A46A-BE301F1A01F4}" destId="{F3B7681C-BA94-4646-B587-0D9A3124DF4E}" srcOrd="8" destOrd="0" parTransId="{08219D74-C2FA-4DDA-AF00-DC0F7BA77C91}" sibTransId="{6BADDE7A-4499-4B67-B65E-F822022AA3F7}"/>
    <dgm:cxn modelId="{595BD09E-801B-4755-BC93-D4F7AE438E94}" srcId="{5947C2A5-ECBA-4EFE-A46A-BE301F1A01F4}" destId="{08313989-EEAE-4904-A734-0905071F418F}" srcOrd="1" destOrd="0" parTransId="{29E14C41-0B27-4DE3-8CC4-A2DDCB9CC859}" sibTransId="{473AB6D6-3AF2-449C-9924-F55431D5CFAF}"/>
    <dgm:cxn modelId="{C6C0B8C7-145E-4724-8824-93E2A8AEC11F}" type="presOf" srcId="{F3B7681C-BA94-4646-B587-0D9A3124DF4E}" destId="{780EF4B7-82AD-4F47-92DE-7DBCDA9C8405}" srcOrd="0" destOrd="0" presId="urn:microsoft.com/office/officeart/2005/8/layout/hProcess9"/>
    <dgm:cxn modelId="{3C6D9DD2-A28F-4AB4-9968-DCF6E12D4156}" type="presOf" srcId="{571E10BA-289F-4D84-B90C-DFF557B5BCA8}" destId="{EFDE7BA1-D341-4DB8-A2C0-25888D7A322A}" srcOrd="0" destOrd="0" presId="urn:microsoft.com/office/officeart/2005/8/layout/hProcess9"/>
    <dgm:cxn modelId="{84C4C3DA-363C-4633-BCA2-C0AF9588A5DB}" type="presOf" srcId="{1D0E6C75-7715-40AF-A534-AA1DE4B75BED}" destId="{5CC46FC4-7086-4EBF-AD47-1849B74BFD6C}" srcOrd="0" destOrd="0" presId="urn:microsoft.com/office/officeart/2005/8/layout/hProcess9"/>
    <dgm:cxn modelId="{C5992FFC-3F40-4D28-8FE0-5490EC909967}" type="presOf" srcId="{DC2EFB74-5C41-4A1B-9E6D-C2E9ABDCDEE0}" destId="{B8318B4E-1BEF-42A5-A52E-1B24E4CF96A4}" srcOrd="0" destOrd="0" presId="urn:microsoft.com/office/officeart/2005/8/layout/hProcess9"/>
    <dgm:cxn modelId="{09ACC939-68E8-4309-A25F-5CBC352D2725}" type="presParOf" srcId="{C9012A8C-2F70-44B0-AF12-979E1FAD57CE}" destId="{C2FA34F9-B76A-4D4A-83C6-28C6AB8B74A9}" srcOrd="0" destOrd="0" presId="urn:microsoft.com/office/officeart/2005/8/layout/hProcess9"/>
    <dgm:cxn modelId="{6A70CF88-1C71-43E5-A8F2-6B5307D5E27D}" type="presParOf" srcId="{C9012A8C-2F70-44B0-AF12-979E1FAD57CE}" destId="{4A2C223C-7B29-4E8E-8F1A-3B50DA66B962}" srcOrd="1" destOrd="0" presId="urn:microsoft.com/office/officeart/2005/8/layout/hProcess9"/>
    <dgm:cxn modelId="{82E490AB-A1F7-489A-9F2F-A13930759C11}" type="presParOf" srcId="{4A2C223C-7B29-4E8E-8F1A-3B50DA66B962}" destId="{8E4DA6C5-05C1-497F-B850-445BACC94AA7}" srcOrd="0" destOrd="0" presId="urn:microsoft.com/office/officeart/2005/8/layout/hProcess9"/>
    <dgm:cxn modelId="{4FAABAE7-1ECD-4817-8D00-FE9E0C3EDB86}" type="presParOf" srcId="{4A2C223C-7B29-4E8E-8F1A-3B50DA66B962}" destId="{B0C034AC-E4BE-4747-B0A5-ECBD93CCF2DD}" srcOrd="1" destOrd="0" presId="urn:microsoft.com/office/officeart/2005/8/layout/hProcess9"/>
    <dgm:cxn modelId="{894434E5-B4AF-4E13-A5E1-55D8A9516076}" type="presParOf" srcId="{4A2C223C-7B29-4E8E-8F1A-3B50DA66B962}" destId="{F1CF31DE-72D8-4FDA-BA46-4D091985BC89}" srcOrd="2" destOrd="0" presId="urn:microsoft.com/office/officeart/2005/8/layout/hProcess9"/>
    <dgm:cxn modelId="{0150515F-3792-4CE0-B54E-15C46713C1D0}" type="presParOf" srcId="{4A2C223C-7B29-4E8E-8F1A-3B50DA66B962}" destId="{B33CF74D-A7A7-44E8-BCBC-5CF04CF5247C}" srcOrd="3" destOrd="0" presId="urn:microsoft.com/office/officeart/2005/8/layout/hProcess9"/>
    <dgm:cxn modelId="{32ED0D19-7D97-4DAB-A58E-16299593B06B}" type="presParOf" srcId="{4A2C223C-7B29-4E8E-8F1A-3B50DA66B962}" destId="{CCCD68A2-B678-4D7E-A7B9-1FB5EDB98227}" srcOrd="4" destOrd="0" presId="urn:microsoft.com/office/officeart/2005/8/layout/hProcess9"/>
    <dgm:cxn modelId="{0AAE1884-9E01-457D-9B95-A74CAE39066B}" type="presParOf" srcId="{4A2C223C-7B29-4E8E-8F1A-3B50DA66B962}" destId="{E37B230E-9243-46E3-9FD1-B57D97892737}" srcOrd="5" destOrd="0" presId="urn:microsoft.com/office/officeart/2005/8/layout/hProcess9"/>
    <dgm:cxn modelId="{1FB73E7E-5D10-4089-B13B-9BB208C98B1C}" type="presParOf" srcId="{4A2C223C-7B29-4E8E-8F1A-3B50DA66B962}" destId="{B8318B4E-1BEF-42A5-A52E-1B24E4CF96A4}" srcOrd="6" destOrd="0" presId="urn:microsoft.com/office/officeart/2005/8/layout/hProcess9"/>
    <dgm:cxn modelId="{1C939615-E14A-40BA-A224-4EC24964CE97}" type="presParOf" srcId="{4A2C223C-7B29-4E8E-8F1A-3B50DA66B962}" destId="{45F6F660-A4C0-4FBF-B964-540BFAB5FF36}" srcOrd="7" destOrd="0" presId="urn:microsoft.com/office/officeart/2005/8/layout/hProcess9"/>
    <dgm:cxn modelId="{93AEAF2C-73A2-4463-8A87-4966BA085112}" type="presParOf" srcId="{4A2C223C-7B29-4E8E-8F1A-3B50DA66B962}" destId="{EFDE7BA1-D341-4DB8-A2C0-25888D7A322A}" srcOrd="8" destOrd="0" presId="urn:microsoft.com/office/officeart/2005/8/layout/hProcess9"/>
    <dgm:cxn modelId="{1FE758BE-6879-42FD-9E13-92F9FA642795}" type="presParOf" srcId="{4A2C223C-7B29-4E8E-8F1A-3B50DA66B962}" destId="{666C3CE8-2146-429C-8682-3C4A4BA2F02F}" srcOrd="9" destOrd="0" presId="urn:microsoft.com/office/officeart/2005/8/layout/hProcess9"/>
    <dgm:cxn modelId="{832D6C2D-5567-44B0-A65A-171F6CA6A0C1}" type="presParOf" srcId="{4A2C223C-7B29-4E8E-8F1A-3B50DA66B962}" destId="{5CC46FC4-7086-4EBF-AD47-1849B74BFD6C}" srcOrd="10" destOrd="0" presId="urn:microsoft.com/office/officeart/2005/8/layout/hProcess9"/>
    <dgm:cxn modelId="{94F7B5A5-9DF2-4D4D-880F-F47DC0D6203B}" type="presParOf" srcId="{4A2C223C-7B29-4E8E-8F1A-3B50DA66B962}" destId="{E89E4D55-CCB2-4B2A-8110-5F8259EB7484}" srcOrd="11" destOrd="0" presId="urn:microsoft.com/office/officeart/2005/8/layout/hProcess9"/>
    <dgm:cxn modelId="{E9109A15-6A4C-4FE3-B767-CB16B3746E25}" type="presParOf" srcId="{4A2C223C-7B29-4E8E-8F1A-3B50DA66B962}" destId="{EEC72534-73A6-40FE-BFE0-478A200F353D}" srcOrd="12" destOrd="0" presId="urn:microsoft.com/office/officeart/2005/8/layout/hProcess9"/>
    <dgm:cxn modelId="{96FF9930-DF1F-4B39-A128-0094A2E41505}" type="presParOf" srcId="{4A2C223C-7B29-4E8E-8F1A-3B50DA66B962}" destId="{269BD6E3-059B-4FF2-8A8C-29B97295784B}" srcOrd="13" destOrd="0" presId="urn:microsoft.com/office/officeart/2005/8/layout/hProcess9"/>
    <dgm:cxn modelId="{4E6D334C-6A3C-4E6E-9305-B12C362525AD}" type="presParOf" srcId="{4A2C223C-7B29-4E8E-8F1A-3B50DA66B962}" destId="{783045F3-C6C4-457E-A8E4-2838929476C8}" srcOrd="14" destOrd="0" presId="urn:microsoft.com/office/officeart/2005/8/layout/hProcess9"/>
    <dgm:cxn modelId="{9C22E2D6-2BAD-4F5D-9826-0B792C33D99E}" type="presParOf" srcId="{4A2C223C-7B29-4E8E-8F1A-3B50DA66B962}" destId="{DAE6EC8D-B3E2-4BB9-A6A8-976E410208D8}" srcOrd="15" destOrd="0" presId="urn:microsoft.com/office/officeart/2005/8/layout/hProcess9"/>
    <dgm:cxn modelId="{97F521A1-6055-4005-A514-A3C2F0933304}" type="presParOf" srcId="{4A2C223C-7B29-4E8E-8F1A-3B50DA66B962}" destId="{780EF4B7-82AD-4F47-92DE-7DBCDA9C8405}" srcOrd="1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EC3ECC-5B81-41EE-9B7D-E2E8C454D41B}">
      <dsp:nvSpPr>
        <dsp:cNvPr id="0" name=""/>
        <dsp:cNvSpPr/>
      </dsp:nvSpPr>
      <dsp:spPr>
        <a:xfrm>
          <a:off x="3042955" y="871848"/>
          <a:ext cx="666660" cy="91440"/>
        </a:xfrm>
        <a:custGeom>
          <a:avLst/>
          <a:gdLst/>
          <a:ahLst/>
          <a:cxnLst/>
          <a:rect l="0" t="0" r="0" b="0"/>
          <a:pathLst>
            <a:path>
              <a:moveTo>
                <a:pt x="0" y="45720"/>
              </a:moveTo>
              <a:lnTo>
                <a:pt x="666660"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8854" y="914078"/>
        <a:ext cx="34863" cy="6979"/>
      </dsp:txXfrm>
    </dsp:sp>
    <dsp:sp modelId="{373F9792-3059-4F70-AA6D-BBC9E7ACD7AF}">
      <dsp:nvSpPr>
        <dsp:cNvPr id="0" name=""/>
        <dsp:cNvSpPr/>
      </dsp:nvSpPr>
      <dsp:spPr>
        <a:xfrm>
          <a:off x="13187" y="8098"/>
          <a:ext cx="3031567" cy="1818940"/>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49" tIns="155929" rIns="148549" bIns="155929" numCol="1" spcCol="1270" anchor="ctr" anchorCtr="0">
          <a:noAutofit/>
        </a:bodyPr>
        <a:lstStyle/>
        <a:p>
          <a:pPr marL="0" lvl="0" indent="0" algn="ctr" defTabSz="1066800">
            <a:lnSpc>
              <a:spcPct val="90000"/>
            </a:lnSpc>
            <a:spcBef>
              <a:spcPct val="0"/>
            </a:spcBef>
            <a:spcAft>
              <a:spcPct val="35000"/>
            </a:spcAft>
            <a:buNone/>
          </a:pPr>
          <a:r>
            <a:rPr lang="en-GB" sz="2400" kern="1200" dirty="0"/>
            <a:t>Some contemporary scholars challenge the use and exitance of the term “Islamic art”.</a:t>
          </a:r>
          <a:endParaRPr lang="en-US" sz="2400" kern="1200" dirty="0"/>
        </a:p>
      </dsp:txBody>
      <dsp:txXfrm>
        <a:off x="13187" y="8098"/>
        <a:ext cx="3031567" cy="1818940"/>
      </dsp:txXfrm>
    </dsp:sp>
    <dsp:sp modelId="{B5548B80-9BB2-4E94-AD79-76364AD18EEB}">
      <dsp:nvSpPr>
        <dsp:cNvPr id="0" name=""/>
        <dsp:cNvSpPr/>
      </dsp:nvSpPr>
      <dsp:spPr>
        <a:xfrm>
          <a:off x="6771783" y="871848"/>
          <a:ext cx="666660" cy="91440"/>
        </a:xfrm>
        <a:custGeom>
          <a:avLst/>
          <a:gdLst/>
          <a:ahLst/>
          <a:cxnLst/>
          <a:rect l="0" t="0" r="0" b="0"/>
          <a:pathLst>
            <a:path>
              <a:moveTo>
                <a:pt x="0" y="45720"/>
              </a:moveTo>
              <a:lnTo>
                <a:pt x="666660" y="45720"/>
              </a:lnTo>
            </a:path>
          </a:pathLst>
        </a:custGeom>
        <a:noFill/>
        <a:ln w="6350" cap="flat" cmpd="sng" algn="ctr">
          <a:solidFill>
            <a:schemeClr val="accent2">
              <a:hueOff val="-485121"/>
              <a:satOff val="-27976"/>
              <a:lumOff val="287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7682" y="914078"/>
        <a:ext cx="34863" cy="6979"/>
      </dsp:txXfrm>
    </dsp:sp>
    <dsp:sp modelId="{A3C47512-5785-46A2-8497-7EF74C5F6485}">
      <dsp:nvSpPr>
        <dsp:cNvPr id="0" name=""/>
        <dsp:cNvSpPr/>
      </dsp:nvSpPr>
      <dsp:spPr>
        <a:xfrm>
          <a:off x="3742016" y="8098"/>
          <a:ext cx="3031567" cy="1818940"/>
        </a:xfrm>
        <a:prstGeom prst="rect">
          <a:avLst/>
        </a:prstGeom>
        <a:gradFill rotWithShape="0">
          <a:gsLst>
            <a:gs pos="0">
              <a:schemeClr val="accent2">
                <a:hueOff val="-363841"/>
                <a:satOff val="-20982"/>
                <a:lumOff val="2157"/>
                <a:alphaOff val="0"/>
                <a:lumMod val="110000"/>
                <a:satMod val="105000"/>
                <a:tint val="67000"/>
              </a:schemeClr>
            </a:gs>
            <a:gs pos="50000">
              <a:schemeClr val="accent2">
                <a:hueOff val="-363841"/>
                <a:satOff val="-20982"/>
                <a:lumOff val="2157"/>
                <a:alphaOff val="0"/>
                <a:lumMod val="105000"/>
                <a:satMod val="103000"/>
                <a:tint val="73000"/>
              </a:schemeClr>
            </a:gs>
            <a:gs pos="100000">
              <a:schemeClr val="accent2">
                <a:hueOff val="-363841"/>
                <a:satOff val="-20982"/>
                <a:lumOff val="21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49" tIns="155929" rIns="148549" bIns="155929" numCol="1" spcCol="1270" anchor="ctr" anchorCtr="0">
          <a:noAutofit/>
        </a:bodyPr>
        <a:lstStyle/>
        <a:p>
          <a:pPr marL="0" lvl="0" indent="0" algn="ctr" defTabSz="844550">
            <a:lnSpc>
              <a:spcPct val="90000"/>
            </a:lnSpc>
            <a:spcBef>
              <a:spcPct val="0"/>
            </a:spcBef>
            <a:spcAft>
              <a:spcPct val="35000"/>
            </a:spcAft>
            <a:buNone/>
          </a:pPr>
          <a:r>
            <a:rPr lang="en-GB" sz="1900" kern="1200" dirty="0"/>
            <a:t>According to these scholars </a:t>
          </a:r>
          <a:r>
            <a:rPr lang="en-GB" sz="1900" i="1" kern="1200" dirty="0"/>
            <a:t>Syrian bronze canteen  </a:t>
          </a:r>
          <a:r>
            <a:rPr lang="en-GB" sz="1900" kern="1200" dirty="0"/>
            <a:t>with Christian scenes cannot be part of Islamic Art. It is the same with carpet iconography used to cover the floor. </a:t>
          </a:r>
          <a:endParaRPr lang="en-US" sz="1900" kern="1200" dirty="0"/>
        </a:p>
      </dsp:txBody>
      <dsp:txXfrm>
        <a:off x="3742016" y="8098"/>
        <a:ext cx="3031567" cy="1818940"/>
      </dsp:txXfrm>
    </dsp:sp>
    <dsp:sp modelId="{CE6FDE0E-915A-4DBC-B527-FA3607BC020C}">
      <dsp:nvSpPr>
        <dsp:cNvPr id="0" name=""/>
        <dsp:cNvSpPr/>
      </dsp:nvSpPr>
      <dsp:spPr>
        <a:xfrm>
          <a:off x="1528971" y="1825238"/>
          <a:ext cx="7457656" cy="666660"/>
        </a:xfrm>
        <a:custGeom>
          <a:avLst/>
          <a:gdLst/>
          <a:ahLst/>
          <a:cxnLst/>
          <a:rect l="0" t="0" r="0" b="0"/>
          <a:pathLst>
            <a:path>
              <a:moveTo>
                <a:pt x="7457656" y="0"/>
              </a:moveTo>
              <a:lnTo>
                <a:pt x="7457656" y="350430"/>
              </a:lnTo>
              <a:lnTo>
                <a:pt x="0" y="350430"/>
              </a:lnTo>
              <a:lnTo>
                <a:pt x="0" y="666660"/>
              </a:lnTo>
            </a:path>
          </a:pathLst>
        </a:custGeom>
        <a:noFill/>
        <a:ln w="6350" cap="flat" cmpd="sng" algn="ctr">
          <a:solidFill>
            <a:schemeClr val="accent2">
              <a:hueOff val="-970242"/>
              <a:satOff val="-55952"/>
              <a:lumOff val="575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545" y="2155079"/>
        <a:ext cx="374509" cy="6979"/>
      </dsp:txXfrm>
    </dsp:sp>
    <dsp:sp modelId="{23AF3FCA-D6CE-4849-85AD-F510CDC358AA}">
      <dsp:nvSpPr>
        <dsp:cNvPr id="0" name=""/>
        <dsp:cNvSpPr/>
      </dsp:nvSpPr>
      <dsp:spPr>
        <a:xfrm>
          <a:off x="7470844" y="8098"/>
          <a:ext cx="3031567" cy="1818940"/>
        </a:xfrm>
        <a:prstGeom prst="rect">
          <a:avLst/>
        </a:prstGeom>
        <a:gradFill rotWithShape="0">
          <a:gsLst>
            <a:gs pos="0">
              <a:schemeClr val="accent2">
                <a:hueOff val="-727682"/>
                <a:satOff val="-41964"/>
                <a:lumOff val="4314"/>
                <a:alphaOff val="0"/>
                <a:lumMod val="110000"/>
                <a:satMod val="105000"/>
                <a:tint val="67000"/>
              </a:schemeClr>
            </a:gs>
            <a:gs pos="50000">
              <a:schemeClr val="accent2">
                <a:hueOff val="-727682"/>
                <a:satOff val="-41964"/>
                <a:lumOff val="4314"/>
                <a:alphaOff val="0"/>
                <a:lumMod val="105000"/>
                <a:satMod val="103000"/>
                <a:tint val="73000"/>
              </a:schemeClr>
            </a:gs>
            <a:gs pos="100000">
              <a:schemeClr val="accent2">
                <a:hueOff val="-727682"/>
                <a:satOff val="-41964"/>
                <a:lumOff val="431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49" tIns="155929" rIns="148549" bIns="155929" numCol="1" spcCol="1270" anchor="ctr" anchorCtr="0">
          <a:noAutofit/>
        </a:bodyPr>
        <a:lstStyle/>
        <a:p>
          <a:pPr marL="0" lvl="0" indent="0" algn="ctr" defTabSz="800100">
            <a:lnSpc>
              <a:spcPct val="90000"/>
            </a:lnSpc>
            <a:spcBef>
              <a:spcPct val="0"/>
            </a:spcBef>
            <a:spcAft>
              <a:spcPct val="35000"/>
            </a:spcAft>
            <a:buNone/>
          </a:pPr>
          <a:r>
            <a:rPr lang="en-GB" sz="1800" kern="1200" dirty="0"/>
            <a:t>According to Sheila S. Blair and Jonathan M. Bloom (The Mirage of Islamic Art, 2003) Islamic art`s definition </a:t>
          </a:r>
          <a:r>
            <a:rPr lang="en-GB" sz="1800" i="1" kern="1200" dirty="0"/>
            <a:t>works better at certain times and places, particularly in the centuries before the Mongol. </a:t>
          </a:r>
          <a:endParaRPr lang="en-US" sz="1800" kern="1200" dirty="0"/>
        </a:p>
      </dsp:txBody>
      <dsp:txXfrm>
        <a:off x="7470844" y="8098"/>
        <a:ext cx="3031567" cy="1818940"/>
      </dsp:txXfrm>
    </dsp:sp>
    <dsp:sp modelId="{3EFE8D4A-2109-4F0C-ACCC-4D677AB44A63}">
      <dsp:nvSpPr>
        <dsp:cNvPr id="0" name=""/>
        <dsp:cNvSpPr/>
      </dsp:nvSpPr>
      <dsp:spPr>
        <a:xfrm>
          <a:off x="3042955" y="3388049"/>
          <a:ext cx="666660" cy="91440"/>
        </a:xfrm>
        <a:custGeom>
          <a:avLst/>
          <a:gdLst/>
          <a:ahLst/>
          <a:cxnLst/>
          <a:rect l="0" t="0" r="0" b="0"/>
          <a:pathLst>
            <a:path>
              <a:moveTo>
                <a:pt x="0" y="45720"/>
              </a:moveTo>
              <a:lnTo>
                <a:pt x="666660" y="45720"/>
              </a:lnTo>
            </a:path>
          </a:pathLst>
        </a:custGeom>
        <a:noFill/>
        <a:ln w="6350" cap="flat" cmpd="sng" algn="ctr">
          <a:solidFill>
            <a:schemeClr val="accent2">
              <a:hueOff val="-1455363"/>
              <a:satOff val="-83928"/>
              <a:lumOff val="86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8854" y="3430279"/>
        <a:ext cx="34863" cy="6979"/>
      </dsp:txXfrm>
    </dsp:sp>
    <dsp:sp modelId="{E0D2B42F-477E-468D-9490-0994070F224D}">
      <dsp:nvSpPr>
        <dsp:cNvPr id="0" name=""/>
        <dsp:cNvSpPr/>
      </dsp:nvSpPr>
      <dsp:spPr>
        <a:xfrm>
          <a:off x="13187" y="2524299"/>
          <a:ext cx="3031567" cy="1818940"/>
        </a:xfrm>
        <a:prstGeom prst="rect">
          <a:avLst/>
        </a:prstGeom>
        <a:gradFill rotWithShape="0">
          <a:gsLst>
            <a:gs pos="0">
              <a:schemeClr val="accent2">
                <a:hueOff val="-1091522"/>
                <a:satOff val="-62946"/>
                <a:lumOff val="6471"/>
                <a:alphaOff val="0"/>
                <a:lumMod val="110000"/>
                <a:satMod val="105000"/>
                <a:tint val="67000"/>
              </a:schemeClr>
            </a:gs>
            <a:gs pos="50000">
              <a:schemeClr val="accent2">
                <a:hueOff val="-1091522"/>
                <a:satOff val="-62946"/>
                <a:lumOff val="6471"/>
                <a:alphaOff val="0"/>
                <a:lumMod val="105000"/>
                <a:satMod val="103000"/>
                <a:tint val="73000"/>
              </a:schemeClr>
            </a:gs>
            <a:gs pos="100000">
              <a:schemeClr val="accent2">
                <a:hueOff val="-1091522"/>
                <a:satOff val="-62946"/>
                <a:lumOff val="647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49" tIns="155929" rIns="148549" bIns="155929" numCol="1" spcCol="1270" anchor="ctr" anchorCtr="0">
          <a:noAutofit/>
        </a:bodyPr>
        <a:lstStyle/>
        <a:p>
          <a:pPr marL="0" lvl="0" indent="0" algn="ctr" defTabSz="1066800">
            <a:lnSpc>
              <a:spcPct val="90000"/>
            </a:lnSpc>
            <a:spcBef>
              <a:spcPct val="0"/>
            </a:spcBef>
            <a:spcAft>
              <a:spcPct val="35000"/>
            </a:spcAft>
            <a:buNone/>
          </a:pPr>
          <a:r>
            <a:rPr lang="en-GB" sz="2400" kern="1200" dirty="0"/>
            <a:t>Authors suggest division of Islamic art into Early Islamic Art, Later Iranian Art, Turkish Art…</a:t>
          </a:r>
          <a:endParaRPr lang="en-US" sz="2400" kern="1200" dirty="0"/>
        </a:p>
      </dsp:txBody>
      <dsp:txXfrm>
        <a:off x="13187" y="2524299"/>
        <a:ext cx="3031567" cy="1818940"/>
      </dsp:txXfrm>
    </dsp:sp>
    <dsp:sp modelId="{29C243F1-27A9-4384-ABF4-0AC832727D51}">
      <dsp:nvSpPr>
        <dsp:cNvPr id="0" name=""/>
        <dsp:cNvSpPr/>
      </dsp:nvSpPr>
      <dsp:spPr>
        <a:xfrm>
          <a:off x="3742016" y="2524299"/>
          <a:ext cx="3031567" cy="1818940"/>
        </a:xfrm>
        <a:prstGeom prst="rect">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49" tIns="155929" rIns="148549" bIns="155929" numCol="1" spcCol="1270" anchor="ctr" anchorCtr="0">
          <a:noAutofit/>
        </a:bodyPr>
        <a:lstStyle/>
        <a:p>
          <a:pPr marL="0" lvl="0" indent="0" algn="ctr" defTabSz="933450">
            <a:lnSpc>
              <a:spcPct val="90000"/>
            </a:lnSpc>
            <a:spcBef>
              <a:spcPct val="0"/>
            </a:spcBef>
            <a:spcAft>
              <a:spcPct val="35000"/>
            </a:spcAft>
            <a:buNone/>
          </a:pPr>
          <a:r>
            <a:rPr lang="en-GB" sz="2100" kern="1200" dirty="0"/>
            <a:t>The problem with division of Islamic Art in this way is that it doesn't cover certain places and artistic works (e.g., Alhambra) </a:t>
          </a:r>
          <a:endParaRPr lang="en-US" sz="2100" kern="1200" dirty="0"/>
        </a:p>
      </dsp:txBody>
      <dsp:txXfrm>
        <a:off x="3742016" y="2524299"/>
        <a:ext cx="3031567" cy="18189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912E-E7C2-4976-BEA3-5A2B709AE71B}">
      <dsp:nvSpPr>
        <dsp:cNvPr id="0" name=""/>
        <dsp:cNvSpPr/>
      </dsp:nvSpPr>
      <dsp:spPr>
        <a:xfrm>
          <a:off x="5308" y="263169"/>
          <a:ext cx="5360491" cy="1350000"/>
        </a:xfrm>
        <a:prstGeom prst="chevron">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dirty="0"/>
            <a:t>1. Early Islamic art was influenced  by conquered lands</a:t>
          </a:r>
          <a:r>
            <a:rPr lang="en-GB" sz="1800" kern="1200" dirty="0"/>
            <a:t>(1)</a:t>
          </a:r>
          <a:r>
            <a:rPr lang="en-GB" sz="2500" kern="1200" dirty="0"/>
            <a:t>: </a:t>
          </a:r>
          <a:endParaRPr lang="en-US" sz="2500" kern="1200" dirty="0"/>
        </a:p>
      </dsp:txBody>
      <dsp:txXfrm>
        <a:off x="680308" y="263169"/>
        <a:ext cx="4010491" cy="1350000"/>
      </dsp:txXfrm>
    </dsp:sp>
    <dsp:sp modelId="{45A79CB4-9210-4F1F-A7ED-25D946E8749E}">
      <dsp:nvSpPr>
        <dsp:cNvPr id="0" name=""/>
        <dsp:cNvSpPr/>
      </dsp:nvSpPr>
      <dsp:spPr>
        <a:xfrm>
          <a:off x="5308" y="1781919"/>
          <a:ext cx="4288393" cy="230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1111250">
            <a:lnSpc>
              <a:spcPct val="90000"/>
            </a:lnSpc>
            <a:spcBef>
              <a:spcPct val="0"/>
            </a:spcBef>
            <a:spcAft>
              <a:spcPct val="15000"/>
            </a:spcAft>
            <a:buChar char="•"/>
          </a:pPr>
          <a:r>
            <a:rPr lang="en-GB" sz="2500" kern="1200"/>
            <a:t>Roman (architecture, paintings) , </a:t>
          </a:r>
          <a:endParaRPr lang="en-US" sz="2500" kern="1200"/>
        </a:p>
        <a:p>
          <a:pPr marL="228600" lvl="1" indent="-228600" algn="l" defTabSz="1111250">
            <a:lnSpc>
              <a:spcPct val="90000"/>
            </a:lnSpc>
            <a:spcBef>
              <a:spcPct val="0"/>
            </a:spcBef>
            <a:spcAft>
              <a:spcPct val="15000"/>
            </a:spcAft>
            <a:buChar char="•"/>
          </a:pPr>
          <a:r>
            <a:rPr lang="en-GB" sz="2500" kern="1200"/>
            <a:t>Byzantine (architecture, paintings), </a:t>
          </a:r>
          <a:endParaRPr lang="en-US" sz="2500" kern="1200"/>
        </a:p>
        <a:p>
          <a:pPr marL="228600" lvl="1" indent="-228600" algn="l" defTabSz="1111250">
            <a:lnSpc>
              <a:spcPct val="90000"/>
            </a:lnSpc>
            <a:spcBef>
              <a:spcPct val="0"/>
            </a:spcBef>
            <a:spcAft>
              <a:spcPct val="15000"/>
            </a:spcAft>
            <a:buChar char="•"/>
          </a:pPr>
          <a:r>
            <a:rPr lang="en-GB" sz="2500" kern="1200" dirty="0"/>
            <a:t>pre-Islamic Persia(calligraphy),</a:t>
          </a:r>
          <a:endParaRPr lang="en-US" sz="2500" kern="1200" dirty="0"/>
        </a:p>
        <a:p>
          <a:pPr marL="228600" lvl="1" indent="-228600" algn="l" defTabSz="1111250">
            <a:lnSpc>
              <a:spcPct val="90000"/>
            </a:lnSpc>
            <a:spcBef>
              <a:spcPct val="0"/>
            </a:spcBef>
            <a:spcAft>
              <a:spcPct val="15000"/>
            </a:spcAft>
            <a:buChar char="•"/>
          </a:pPr>
          <a:r>
            <a:rPr lang="en-GB" sz="2500" kern="1200" dirty="0"/>
            <a:t>Central Asian and Chines.  </a:t>
          </a:r>
          <a:endParaRPr lang="en-US" sz="2500" kern="1200" dirty="0"/>
        </a:p>
      </dsp:txBody>
      <dsp:txXfrm>
        <a:off x="5308" y="1781919"/>
        <a:ext cx="4288393" cy="2306250"/>
      </dsp:txXfrm>
    </dsp:sp>
    <dsp:sp modelId="{DC289AFA-8B6E-4F79-8DA3-BF43F9BF1DED}">
      <dsp:nvSpPr>
        <dsp:cNvPr id="0" name=""/>
        <dsp:cNvSpPr/>
      </dsp:nvSpPr>
      <dsp:spPr>
        <a:xfrm>
          <a:off x="5149800" y="263169"/>
          <a:ext cx="5360491" cy="1350000"/>
        </a:xfrm>
        <a:prstGeom prst="chevron">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0013" tIns="33338" rIns="33338" bIns="33338" numCol="1" spcCol="1270" anchor="ctr" anchorCtr="0">
          <a:noAutofit/>
        </a:bodyPr>
        <a:lstStyle/>
        <a:p>
          <a:pPr marL="0" lvl="0" indent="0" algn="ctr" defTabSz="1111250">
            <a:lnSpc>
              <a:spcPct val="90000"/>
            </a:lnSpc>
            <a:spcBef>
              <a:spcPct val="0"/>
            </a:spcBef>
            <a:spcAft>
              <a:spcPct val="35000"/>
            </a:spcAft>
            <a:buNone/>
          </a:pPr>
          <a:r>
            <a:rPr lang="en-GB" sz="2500" kern="1200"/>
            <a:t>2. Later Islamic art was adapted and became universal. It was adapted on: </a:t>
          </a:r>
          <a:endParaRPr lang="en-US" sz="2500" kern="1200"/>
        </a:p>
      </dsp:txBody>
      <dsp:txXfrm>
        <a:off x="5824800" y="263169"/>
        <a:ext cx="4010491" cy="1350000"/>
      </dsp:txXfrm>
    </dsp:sp>
    <dsp:sp modelId="{5CC1FC66-D056-4A40-85BA-6338C0DA6A3B}">
      <dsp:nvSpPr>
        <dsp:cNvPr id="0" name=""/>
        <dsp:cNvSpPr/>
      </dsp:nvSpPr>
      <dsp:spPr>
        <a:xfrm>
          <a:off x="5149800" y="1781919"/>
          <a:ext cx="4288393" cy="230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1111250">
            <a:lnSpc>
              <a:spcPct val="90000"/>
            </a:lnSpc>
            <a:spcBef>
              <a:spcPct val="0"/>
            </a:spcBef>
            <a:spcAft>
              <a:spcPct val="15000"/>
            </a:spcAft>
            <a:buChar char="•"/>
          </a:pPr>
          <a:r>
            <a:rPr lang="en-GB" sz="2500" kern="1200" dirty="0"/>
            <a:t>new climatic conditions,</a:t>
          </a:r>
          <a:endParaRPr lang="en-US" sz="2500" kern="1200" dirty="0"/>
        </a:p>
        <a:p>
          <a:pPr marL="228600" lvl="1" indent="-228600" algn="l" defTabSz="1111250">
            <a:lnSpc>
              <a:spcPct val="90000"/>
            </a:lnSpc>
            <a:spcBef>
              <a:spcPct val="0"/>
            </a:spcBef>
            <a:spcAft>
              <a:spcPct val="15000"/>
            </a:spcAft>
            <a:buChar char="•"/>
          </a:pPr>
          <a:r>
            <a:rPr lang="en-GB" sz="2500" kern="1200" dirty="0"/>
            <a:t>new materials,</a:t>
          </a:r>
          <a:endParaRPr lang="en-US" sz="2500" kern="1200" dirty="0"/>
        </a:p>
        <a:p>
          <a:pPr marL="228600" lvl="1" indent="-228600" algn="l" defTabSz="1111250">
            <a:lnSpc>
              <a:spcPct val="90000"/>
            </a:lnSpc>
            <a:spcBef>
              <a:spcPct val="0"/>
            </a:spcBef>
            <a:spcAft>
              <a:spcPct val="15000"/>
            </a:spcAft>
            <a:buChar char="•"/>
          </a:pPr>
          <a:r>
            <a:rPr lang="en-GB" sz="2500" kern="1200" dirty="0"/>
            <a:t>new lands.</a:t>
          </a:r>
          <a:endParaRPr lang="en-US" sz="2500" kern="1200" dirty="0"/>
        </a:p>
      </dsp:txBody>
      <dsp:txXfrm>
        <a:off x="5149800" y="1781919"/>
        <a:ext cx="4288393" cy="23062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25F52-C506-4762-9DEF-7390D6E3477A}">
      <dsp:nvSpPr>
        <dsp:cNvPr id="0" name=""/>
        <dsp:cNvSpPr/>
      </dsp:nvSpPr>
      <dsp:spPr>
        <a:xfrm>
          <a:off x="4906438" y="868487"/>
          <a:ext cx="668523" cy="91440"/>
        </a:xfrm>
        <a:custGeom>
          <a:avLst/>
          <a:gdLst/>
          <a:ahLst/>
          <a:cxnLst/>
          <a:rect l="0" t="0" r="0" b="0"/>
          <a:pathLst>
            <a:path>
              <a:moveTo>
                <a:pt x="0" y="45720"/>
              </a:moveTo>
              <a:lnTo>
                <a:pt x="66852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3221" y="910712"/>
        <a:ext cx="34956" cy="6991"/>
      </dsp:txXfrm>
    </dsp:sp>
    <dsp:sp modelId="{42A7731B-2CDB-4426-822C-E681B4873566}">
      <dsp:nvSpPr>
        <dsp:cNvPr id="0" name=""/>
        <dsp:cNvSpPr/>
      </dsp:nvSpPr>
      <dsp:spPr>
        <a:xfrm>
          <a:off x="1868572" y="2308"/>
          <a:ext cx="3039665" cy="182379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946" tIns="156345" rIns="148946" bIns="156345" numCol="1" spcCol="1270" anchor="ctr" anchorCtr="0">
          <a:noAutofit/>
        </a:bodyPr>
        <a:lstStyle/>
        <a:p>
          <a:pPr marL="0" lvl="0" indent="0" algn="ctr" defTabSz="2578100">
            <a:lnSpc>
              <a:spcPct val="90000"/>
            </a:lnSpc>
            <a:spcBef>
              <a:spcPct val="0"/>
            </a:spcBef>
            <a:spcAft>
              <a:spcPct val="35000"/>
            </a:spcAft>
            <a:buNone/>
          </a:pPr>
          <a:r>
            <a:rPr lang="en-GB" sz="5800" kern="1200" dirty="0"/>
            <a:t>Mosques</a:t>
          </a:r>
          <a:endParaRPr lang="en-US" sz="5800" kern="1200" dirty="0"/>
        </a:p>
      </dsp:txBody>
      <dsp:txXfrm>
        <a:off x="1868572" y="2308"/>
        <a:ext cx="3039665" cy="1823799"/>
      </dsp:txXfrm>
    </dsp:sp>
    <dsp:sp modelId="{A4833633-D2C3-4DD2-A934-E70C2EEC69CF}">
      <dsp:nvSpPr>
        <dsp:cNvPr id="0" name=""/>
        <dsp:cNvSpPr/>
      </dsp:nvSpPr>
      <dsp:spPr>
        <a:xfrm>
          <a:off x="3388405" y="1824307"/>
          <a:ext cx="3738788" cy="668523"/>
        </a:xfrm>
        <a:custGeom>
          <a:avLst/>
          <a:gdLst/>
          <a:ahLst/>
          <a:cxnLst/>
          <a:rect l="0" t="0" r="0" b="0"/>
          <a:pathLst>
            <a:path>
              <a:moveTo>
                <a:pt x="3738788" y="0"/>
              </a:moveTo>
              <a:lnTo>
                <a:pt x="3738788" y="351361"/>
              </a:lnTo>
              <a:lnTo>
                <a:pt x="0" y="351361"/>
              </a:lnTo>
              <a:lnTo>
                <a:pt x="0" y="668523"/>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162710" y="2155073"/>
        <a:ext cx="190179" cy="6991"/>
      </dsp:txXfrm>
    </dsp:sp>
    <dsp:sp modelId="{1570D1FC-B525-4261-8583-5D393F0C5F73}">
      <dsp:nvSpPr>
        <dsp:cNvPr id="0" name=""/>
        <dsp:cNvSpPr/>
      </dsp:nvSpPr>
      <dsp:spPr>
        <a:xfrm>
          <a:off x="5607361" y="2308"/>
          <a:ext cx="3039665" cy="182379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946" tIns="156345" rIns="148946" bIns="156345" numCol="1" spcCol="1270" anchor="ctr" anchorCtr="0">
          <a:noAutofit/>
        </a:bodyPr>
        <a:lstStyle/>
        <a:p>
          <a:pPr marL="0" lvl="0" indent="0" algn="ctr" defTabSz="2578100">
            <a:lnSpc>
              <a:spcPct val="90000"/>
            </a:lnSpc>
            <a:spcBef>
              <a:spcPct val="0"/>
            </a:spcBef>
            <a:spcAft>
              <a:spcPct val="35000"/>
            </a:spcAft>
            <a:buNone/>
          </a:pPr>
          <a:r>
            <a:rPr lang="en-GB" sz="5800" kern="1200"/>
            <a:t>Tombs </a:t>
          </a:r>
          <a:endParaRPr lang="en-US" sz="5800" kern="1200"/>
        </a:p>
      </dsp:txBody>
      <dsp:txXfrm>
        <a:off x="5607361" y="2308"/>
        <a:ext cx="3039665" cy="1823799"/>
      </dsp:txXfrm>
    </dsp:sp>
    <dsp:sp modelId="{2CC6DED9-3F13-497A-B0DB-67C8F5AD9BFE}">
      <dsp:nvSpPr>
        <dsp:cNvPr id="0" name=""/>
        <dsp:cNvSpPr/>
      </dsp:nvSpPr>
      <dsp:spPr>
        <a:xfrm>
          <a:off x="4906438" y="3391410"/>
          <a:ext cx="668523" cy="91440"/>
        </a:xfrm>
        <a:custGeom>
          <a:avLst/>
          <a:gdLst/>
          <a:ahLst/>
          <a:cxnLst/>
          <a:rect l="0" t="0" r="0" b="0"/>
          <a:pathLst>
            <a:path>
              <a:moveTo>
                <a:pt x="0" y="45720"/>
              </a:moveTo>
              <a:lnTo>
                <a:pt x="668523"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3221" y="3433634"/>
        <a:ext cx="34956" cy="6991"/>
      </dsp:txXfrm>
    </dsp:sp>
    <dsp:sp modelId="{E0E3C01E-FBC9-40DC-9AE0-229ADA060264}">
      <dsp:nvSpPr>
        <dsp:cNvPr id="0" name=""/>
        <dsp:cNvSpPr/>
      </dsp:nvSpPr>
      <dsp:spPr>
        <a:xfrm>
          <a:off x="1868572" y="2525230"/>
          <a:ext cx="3039665" cy="182379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946" tIns="156345" rIns="148946" bIns="156345" numCol="1" spcCol="1270" anchor="ctr" anchorCtr="0">
          <a:noAutofit/>
        </a:bodyPr>
        <a:lstStyle/>
        <a:p>
          <a:pPr marL="0" lvl="0" indent="0" algn="ctr" defTabSz="2578100">
            <a:lnSpc>
              <a:spcPct val="90000"/>
            </a:lnSpc>
            <a:spcBef>
              <a:spcPct val="0"/>
            </a:spcBef>
            <a:spcAft>
              <a:spcPct val="35000"/>
            </a:spcAft>
            <a:buNone/>
          </a:pPr>
          <a:r>
            <a:rPr lang="en-GB" sz="5800" kern="1200"/>
            <a:t>Palaces </a:t>
          </a:r>
          <a:endParaRPr lang="en-US" sz="5800" kern="1200"/>
        </a:p>
      </dsp:txBody>
      <dsp:txXfrm>
        <a:off x="1868572" y="2525230"/>
        <a:ext cx="3039665" cy="1823799"/>
      </dsp:txXfrm>
    </dsp:sp>
    <dsp:sp modelId="{6094BD12-8343-4020-A78B-281EF5FE38ED}">
      <dsp:nvSpPr>
        <dsp:cNvPr id="0" name=""/>
        <dsp:cNvSpPr/>
      </dsp:nvSpPr>
      <dsp:spPr>
        <a:xfrm>
          <a:off x="5607361" y="2525230"/>
          <a:ext cx="3039665" cy="182379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946" tIns="156345" rIns="148946" bIns="156345" numCol="1" spcCol="1270" anchor="ctr" anchorCtr="0">
          <a:noAutofit/>
        </a:bodyPr>
        <a:lstStyle/>
        <a:p>
          <a:pPr marL="0" lvl="0" indent="0" algn="ctr" defTabSz="2578100">
            <a:lnSpc>
              <a:spcPct val="90000"/>
            </a:lnSpc>
            <a:spcBef>
              <a:spcPct val="0"/>
            </a:spcBef>
            <a:spcAft>
              <a:spcPct val="35000"/>
            </a:spcAft>
            <a:buNone/>
          </a:pPr>
          <a:r>
            <a:rPr lang="en-GB" sz="5800" kern="1200"/>
            <a:t>Forts </a:t>
          </a:r>
          <a:endParaRPr lang="en-US" sz="5800" kern="1200"/>
        </a:p>
      </dsp:txBody>
      <dsp:txXfrm>
        <a:off x="5607361" y="2525230"/>
        <a:ext cx="3039665" cy="18237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A34F9-B76A-4D4A-83C6-28C6AB8B74A9}">
      <dsp:nvSpPr>
        <dsp:cNvPr id="0" name=""/>
        <dsp:cNvSpPr/>
      </dsp:nvSpPr>
      <dsp:spPr>
        <a:xfrm>
          <a:off x="837247" y="0"/>
          <a:ext cx="9488805" cy="4351338"/>
        </a:xfrm>
        <a:prstGeom prst="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E4DA6C5-05C1-497F-B850-445BACC94AA7}">
      <dsp:nvSpPr>
        <dsp:cNvPr id="0" name=""/>
        <dsp:cNvSpPr/>
      </dsp:nvSpPr>
      <dsp:spPr>
        <a:xfrm>
          <a:off x="3134"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Paper (modern and classical) </a:t>
          </a:r>
          <a:endParaRPr lang="en-US" sz="1500" kern="1200" dirty="0"/>
        </a:p>
      </dsp:txBody>
      <dsp:txXfrm>
        <a:off x="61075" y="1363342"/>
        <a:ext cx="1071036" cy="1624653"/>
      </dsp:txXfrm>
    </dsp:sp>
    <dsp:sp modelId="{F1CF31DE-72D8-4FDA-BA46-4D091985BC89}">
      <dsp:nvSpPr>
        <dsp:cNvPr id="0" name=""/>
        <dsp:cNvSpPr/>
      </dsp:nvSpPr>
      <dsp:spPr>
        <a:xfrm>
          <a:off x="1249398"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Tiles (modern and classical)</a:t>
          </a:r>
          <a:endParaRPr lang="en-US" sz="1500" kern="1200"/>
        </a:p>
      </dsp:txBody>
      <dsp:txXfrm>
        <a:off x="1307339" y="1363342"/>
        <a:ext cx="1071036" cy="1624653"/>
      </dsp:txXfrm>
    </dsp:sp>
    <dsp:sp modelId="{CCCD68A2-B678-4D7E-A7B9-1FB5EDB98227}">
      <dsp:nvSpPr>
        <dsp:cNvPr id="0" name=""/>
        <dsp:cNvSpPr/>
      </dsp:nvSpPr>
      <dsp:spPr>
        <a:xfrm>
          <a:off x="2495662"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In a mosque-dome or wall (modern and classical)</a:t>
          </a:r>
          <a:endParaRPr lang="en-US" sz="1500" kern="1200" dirty="0"/>
        </a:p>
      </dsp:txBody>
      <dsp:txXfrm>
        <a:off x="2553603" y="1363342"/>
        <a:ext cx="1071036" cy="1624653"/>
      </dsp:txXfrm>
    </dsp:sp>
    <dsp:sp modelId="{B8318B4E-1BEF-42A5-A52E-1B24E4CF96A4}">
      <dsp:nvSpPr>
        <dsp:cNvPr id="0" name=""/>
        <dsp:cNvSpPr/>
      </dsp:nvSpPr>
      <dsp:spPr>
        <a:xfrm>
          <a:off x="3741926"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Carpets (modern and classical)</a:t>
          </a:r>
          <a:endParaRPr lang="en-US" sz="1500" kern="1200"/>
        </a:p>
      </dsp:txBody>
      <dsp:txXfrm>
        <a:off x="3799867" y="1363342"/>
        <a:ext cx="1071036" cy="1624653"/>
      </dsp:txXfrm>
    </dsp:sp>
    <dsp:sp modelId="{EFDE7BA1-D341-4DB8-A2C0-25888D7A322A}">
      <dsp:nvSpPr>
        <dsp:cNvPr id="0" name=""/>
        <dsp:cNvSpPr/>
      </dsp:nvSpPr>
      <dsp:spPr>
        <a:xfrm>
          <a:off x="4988190"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Inscriptions (modern and classical)</a:t>
          </a:r>
          <a:endParaRPr lang="en-US" sz="1500" kern="1200"/>
        </a:p>
      </dsp:txBody>
      <dsp:txXfrm>
        <a:off x="5046131" y="1363342"/>
        <a:ext cx="1071036" cy="1624653"/>
      </dsp:txXfrm>
    </dsp:sp>
    <dsp:sp modelId="{5CC46FC4-7086-4EBF-AD47-1849B74BFD6C}">
      <dsp:nvSpPr>
        <dsp:cNvPr id="0" name=""/>
        <dsp:cNvSpPr/>
      </dsp:nvSpPr>
      <dsp:spPr>
        <a:xfrm>
          <a:off x="6234455"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Papyrus (classical)</a:t>
          </a:r>
          <a:endParaRPr lang="en-US" sz="1500" kern="1200"/>
        </a:p>
      </dsp:txBody>
      <dsp:txXfrm>
        <a:off x="6292396" y="1363342"/>
        <a:ext cx="1071036" cy="1624653"/>
      </dsp:txXfrm>
    </dsp:sp>
    <dsp:sp modelId="{EEC72534-73A6-40FE-BFE0-478A200F353D}">
      <dsp:nvSpPr>
        <dsp:cNvPr id="0" name=""/>
        <dsp:cNvSpPr/>
      </dsp:nvSpPr>
      <dsp:spPr>
        <a:xfrm>
          <a:off x="7480719"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Parchment  (classical)</a:t>
          </a:r>
          <a:endParaRPr lang="en-US" sz="1500" kern="1200"/>
        </a:p>
      </dsp:txBody>
      <dsp:txXfrm>
        <a:off x="7538660" y="1363342"/>
        <a:ext cx="1071036" cy="1624653"/>
      </dsp:txXfrm>
    </dsp:sp>
    <dsp:sp modelId="{783045F3-C6C4-457E-A8E4-2838929476C8}">
      <dsp:nvSpPr>
        <dsp:cNvPr id="0" name=""/>
        <dsp:cNvSpPr/>
      </dsp:nvSpPr>
      <dsp:spPr>
        <a:xfrm>
          <a:off x="8726983"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Coins (classical)</a:t>
          </a:r>
          <a:endParaRPr lang="en-US" sz="1500" kern="1200"/>
        </a:p>
      </dsp:txBody>
      <dsp:txXfrm>
        <a:off x="8784924" y="1363342"/>
        <a:ext cx="1071036" cy="1624653"/>
      </dsp:txXfrm>
    </dsp:sp>
    <dsp:sp modelId="{780EF4B7-82AD-4F47-92DE-7DBCDA9C8405}">
      <dsp:nvSpPr>
        <dsp:cNvPr id="0" name=""/>
        <dsp:cNvSpPr/>
      </dsp:nvSpPr>
      <dsp:spPr>
        <a:xfrm>
          <a:off x="9973247" y="1305401"/>
          <a:ext cx="118691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Textile (mod</a:t>
          </a:r>
        </a:p>
        <a:p>
          <a:pPr marL="0" lvl="0" indent="0" algn="ctr" defTabSz="666750">
            <a:lnSpc>
              <a:spcPct val="90000"/>
            </a:lnSpc>
            <a:spcBef>
              <a:spcPct val="0"/>
            </a:spcBef>
            <a:spcAft>
              <a:spcPct val="35000"/>
            </a:spcAft>
            <a:buNone/>
          </a:pPr>
          <a:r>
            <a:rPr lang="en-GB" sz="1500" kern="1200" dirty="0"/>
            <a:t>ern and classical)</a:t>
          </a:r>
          <a:endParaRPr lang="en-US" sz="1500" kern="1200" dirty="0"/>
        </a:p>
      </dsp:txBody>
      <dsp:txXfrm>
        <a:off x="10031188" y="1363342"/>
        <a:ext cx="1071036" cy="1624653"/>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5D6C3A-C768-4629-BD7B-9C35B1A400E2}" type="datetimeFigureOut">
              <a:rPr lang="en-GB" smtClean="0"/>
              <a:t>24/06/2018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EE294D-AEAA-40EA-B710-BDEE89C01FB1}" type="slidenum">
              <a:rPr lang="en-GB" smtClean="0"/>
              <a:t>‹#›</a:t>
            </a:fld>
            <a:endParaRPr lang="en-GB"/>
          </a:p>
        </p:txBody>
      </p:sp>
    </p:spTree>
    <p:extLst>
      <p:ext uri="{BB962C8B-B14F-4D97-AF65-F5344CB8AC3E}">
        <p14:creationId xmlns:p14="http://schemas.microsoft.com/office/powerpoint/2010/main" val="799428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9E178-914A-4368-B461-28C342FBA56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392429-FE7C-40AC-8613-9B314F6F51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875EC27-8104-4F44-9F06-6B0559005EA5}"/>
              </a:ext>
            </a:extLst>
          </p:cNvPr>
          <p:cNvSpPr>
            <a:spLocks noGrp="1"/>
          </p:cNvSpPr>
          <p:nvPr>
            <p:ph type="dt" sz="half" idx="10"/>
          </p:nvPr>
        </p:nvSpPr>
        <p:spPr/>
        <p:txBody>
          <a:bodyPr/>
          <a:lstStyle/>
          <a:p>
            <a:fld id="{EB9B631C-F585-49D4-9B35-F3D1DD4F42CA}" type="datetime1">
              <a:rPr lang="en-GB" smtClean="0"/>
              <a:t>24/06/2018</a:t>
            </a:fld>
            <a:endParaRPr lang="en-GB"/>
          </a:p>
        </p:txBody>
      </p:sp>
      <p:sp>
        <p:nvSpPr>
          <p:cNvPr id="5" name="Footer Placeholder 4">
            <a:extLst>
              <a:ext uri="{FF2B5EF4-FFF2-40B4-BE49-F238E27FC236}">
                <a16:creationId xmlns:a16="http://schemas.microsoft.com/office/drawing/2014/main" id="{18CA4238-3BDF-444C-B72F-58EAEE0E7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0F9F44-9D6D-4AAC-839C-6B39C884D441}"/>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867494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A7D23-DB04-4BCB-A421-C93BD3AA35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6A2DAA-9277-4912-A96E-90C203EEB6D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5FA87-FCEA-4111-8FAE-F83DF64F1A26}"/>
              </a:ext>
            </a:extLst>
          </p:cNvPr>
          <p:cNvSpPr>
            <a:spLocks noGrp="1"/>
          </p:cNvSpPr>
          <p:nvPr>
            <p:ph type="dt" sz="half" idx="10"/>
          </p:nvPr>
        </p:nvSpPr>
        <p:spPr/>
        <p:txBody>
          <a:bodyPr/>
          <a:lstStyle/>
          <a:p>
            <a:fld id="{77937E4B-5473-4650-92BD-D142F30AE38E}" type="datetime1">
              <a:rPr lang="en-GB" smtClean="0"/>
              <a:t>24/06/2018</a:t>
            </a:fld>
            <a:endParaRPr lang="en-GB"/>
          </a:p>
        </p:txBody>
      </p:sp>
      <p:sp>
        <p:nvSpPr>
          <p:cNvPr id="5" name="Footer Placeholder 4">
            <a:extLst>
              <a:ext uri="{FF2B5EF4-FFF2-40B4-BE49-F238E27FC236}">
                <a16:creationId xmlns:a16="http://schemas.microsoft.com/office/drawing/2014/main" id="{C006E80C-DB4B-4D6B-85DB-2EC1278170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40DB5E-54B4-4C61-927C-3D93359784AD}"/>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2578865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DECA2-BBFE-481A-AD54-27AF646C2A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368891-7463-4B8C-BE16-3547790B69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2E69F75-0E8B-450E-90A0-F110DAEC84C2}"/>
              </a:ext>
            </a:extLst>
          </p:cNvPr>
          <p:cNvSpPr>
            <a:spLocks noGrp="1"/>
          </p:cNvSpPr>
          <p:nvPr>
            <p:ph type="dt" sz="half" idx="10"/>
          </p:nvPr>
        </p:nvSpPr>
        <p:spPr/>
        <p:txBody>
          <a:bodyPr/>
          <a:lstStyle/>
          <a:p>
            <a:fld id="{D7F6AF7A-9ED2-4662-B13D-462BDA8DC608}" type="datetime1">
              <a:rPr lang="en-GB" smtClean="0"/>
              <a:t>24/06/2018</a:t>
            </a:fld>
            <a:endParaRPr lang="en-GB"/>
          </a:p>
        </p:txBody>
      </p:sp>
      <p:sp>
        <p:nvSpPr>
          <p:cNvPr id="5" name="Footer Placeholder 4">
            <a:extLst>
              <a:ext uri="{FF2B5EF4-FFF2-40B4-BE49-F238E27FC236}">
                <a16:creationId xmlns:a16="http://schemas.microsoft.com/office/drawing/2014/main" id="{0DA21E69-0CD4-4823-B9CB-4202FE45C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6D6CFF-F2E0-417B-88AD-7A7E1EE3E72D}"/>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3498676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C447-9270-445A-8AA2-E6BAA9F3BE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B36C98-63F4-4670-AFAA-AFF40DDA72D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DCB3AF-B707-464F-884A-676F3946BFA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299DE72-CE26-4EFD-9918-C509834EBFD9}"/>
              </a:ext>
            </a:extLst>
          </p:cNvPr>
          <p:cNvSpPr>
            <a:spLocks noGrp="1"/>
          </p:cNvSpPr>
          <p:nvPr>
            <p:ph type="dt" sz="half" idx="10"/>
          </p:nvPr>
        </p:nvSpPr>
        <p:spPr/>
        <p:txBody>
          <a:bodyPr/>
          <a:lstStyle/>
          <a:p>
            <a:fld id="{B742F319-FC98-464F-9A27-31D3E5337352}" type="datetime1">
              <a:rPr lang="en-GB" smtClean="0"/>
              <a:t>24/06/2018</a:t>
            </a:fld>
            <a:endParaRPr lang="en-GB"/>
          </a:p>
        </p:txBody>
      </p:sp>
      <p:sp>
        <p:nvSpPr>
          <p:cNvPr id="6" name="Footer Placeholder 5">
            <a:extLst>
              <a:ext uri="{FF2B5EF4-FFF2-40B4-BE49-F238E27FC236}">
                <a16:creationId xmlns:a16="http://schemas.microsoft.com/office/drawing/2014/main" id="{5438DB77-6620-4CFF-8724-EF6A9BB7C1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EEEB20-2474-41D1-BB6B-1D72A2C127BE}"/>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1189701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B8D89-16B3-4411-BFC2-E61800AA26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CF7E9-36B3-4653-9260-DF535AC79C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D10E8ED-79B1-4CB9-9EE9-8EFB6ADA5A2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62E9ED8-45A6-41A4-A21A-C7AD9F1A2C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75E51AC-5CD5-4380-993B-2B89DA251E2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CD18069-799B-4C46-8841-5DCEDA9A8C63}"/>
              </a:ext>
            </a:extLst>
          </p:cNvPr>
          <p:cNvSpPr>
            <a:spLocks noGrp="1"/>
          </p:cNvSpPr>
          <p:nvPr>
            <p:ph type="dt" sz="half" idx="10"/>
          </p:nvPr>
        </p:nvSpPr>
        <p:spPr/>
        <p:txBody>
          <a:bodyPr/>
          <a:lstStyle/>
          <a:p>
            <a:fld id="{FC5731A7-1F06-4113-89DF-A3218C14BD30}" type="datetime1">
              <a:rPr lang="en-GB" smtClean="0"/>
              <a:t>24/06/2018</a:t>
            </a:fld>
            <a:endParaRPr lang="en-GB"/>
          </a:p>
        </p:txBody>
      </p:sp>
      <p:sp>
        <p:nvSpPr>
          <p:cNvPr id="8" name="Footer Placeholder 7">
            <a:extLst>
              <a:ext uri="{FF2B5EF4-FFF2-40B4-BE49-F238E27FC236}">
                <a16:creationId xmlns:a16="http://schemas.microsoft.com/office/drawing/2014/main" id="{F614D2BF-670A-4643-B547-9DA1CBACEC0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1A7A547-0CC0-423D-B0D7-2D5F2E2DFBF4}"/>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688309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F6B29-09E8-4135-B115-A53F08663C8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E0B6F3-D605-4493-87EF-8D0B58B23F33}"/>
              </a:ext>
            </a:extLst>
          </p:cNvPr>
          <p:cNvSpPr>
            <a:spLocks noGrp="1"/>
          </p:cNvSpPr>
          <p:nvPr>
            <p:ph type="dt" sz="half" idx="10"/>
          </p:nvPr>
        </p:nvSpPr>
        <p:spPr/>
        <p:txBody>
          <a:bodyPr/>
          <a:lstStyle/>
          <a:p>
            <a:fld id="{1F2FE54D-BF02-435A-A26A-73C2232804BD}" type="datetime1">
              <a:rPr lang="en-GB" smtClean="0"/>
              <a:t>24/06/2018</a:t>
            </a:fld>
            <a:endParaRPr lang="en-GB"/>
          </a:p>
        </p:txBody>
      </p:sp>
      <p:sp>
        <p:nvSpPr>
          <p:cNvPr id="4" name="Footer Placeholder 3">
            <a:extLst>
              <a:ext uri="{FF2B5EF4-FFF2-40B4-BE49-F238E27FC236}">
                <a16:creationId xmlns:a16="http://schemas.microsoft.com/office/drawing/2014/main" id="{3307F4CD-4B62-4DAA-8085-8FF5B10D15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C66DC8-84BB-4F0D-BA62-A44F9DC83811}"/>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4063269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06DBDD-965F-4A7A-B493-394CA7873C7E}"/>
              </a:ext>
            </a:extLst>
          </p:cNvPr>
          <p:cNvSpPr>
            <a:spLocks noGrp="1"/>
          </p:cNvSpPr>
          <p:nvPr>
            <p:ph type="dt" sz="half" idx="10"/>
          </p:nvPr>
        </p:nvSpPr>
        <p:spPr/>
        <p:txBody>
          <a:bodyPr/>
          <a:lstStyle/>
          <a:p>
            <a:fld id="{C37405F1-7D8B-437C-A3EC-352DE872D565}" type="datetime1">
              <a:rPr lang="en-GB" smtClean="0"/>
              <a:t>24/06/2018</a:t>
            </a:fld>
            <a:endParaRPr lang="en-GB"/>
          </a:p>
        </p:txBody>
      </p:sp>
      <p:sp>
        <p:nvSpPr>
          <p:cNvPr id="3" name="Footer Placeholder 2">
            <a:extLst>
              <a:ext uri="{FF2B5EF4-FFF2-40B4-BE49-F238E27FC236}">
                <a16:creationId xmlns:a16="http://schemas.microsoft.com/office/drawing/2014/main" id="{39F1085B-B95B-4B5E-938C-98833D8F96E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A51FEB-8024-4690-86A4-C96BCDD41037}"/>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2915102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D01EB-1C0E-4AE8-8631-4D1ADD10AD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D75E91-8502-4485-A169-399A22B88E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FB71B5-2454-4252-BE6D-DF33722ED6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21D6383-FB5D-4FD5-8974-F4F9FF54A4D6}"/>
              </a:ext>
            </a:extLst>
          </p:cNvPr>
          <p:cNvSpPr>
            <a:spLocks noGrp="1"/>
          </p:cNvSpPr>
          <p:nvPr>
            <p:ph type="dt" sz="half" idx="10"/>
          </p:nvPr>
        </p:nvSpPr>
        <p:spPr/>
        <p:txBody>
          <a:bodyPr/>
          <a:lstStyle/>
          <a:p>
            <a:fld id="{A213B370-E558-400E-BCF0-1FD17DB9255E}" type="datetime1">
              <a:rPr lang="en-GB" smtClean="0"/>
              <a:t>24/06/2018</a:t>
            </a:fld>
            <a:endParaRPr lang="en-GB"/>
          </a:p>
        </p:txBody>
      </p:sp>
      <p:sp>
        <p:nvSpPr>
          <p:cNvPr id="6" name="Footer Placeholder 5">
            <a:extLst>
              <a:ext uri="{FF2B5EF4-FFF2-40B4-BE49-F238E27FC236}">
                <a16:creationId xmlns:a16="http://schemas.microsoft.com/office/drawing/2014/main" id="{DAB29108-4401-4D25-A42F-11597DAF5E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AD3E6C-B2FC-4C09-8F52-3F3BA69CBB23}"/>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1034955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669FB-42C1-4747-903B-62C0D1311C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36EE1A-6AFB-43A1-918A-C165B36FF4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CAC17E1-A52C-4D3C-9251-D77E724C85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8024B2E-3DF8-4738-A4CF-9513BFE97B68}"/>
              </a:ext>
            </a:extLst>
          </p:cNvPr>
          <p:cNvSpPr>
            <a:spLocks noGrp="1"/>
          </p:cNvSpPr>
          <p:nvPr>
            <p:ph type="dt" sz="half" idx="10"/>
          </p:nvPr>
        </p:nvSpPr>
        <p:spPr/>
        <p:txBody>
          <a:bodyPr/>
          <a:lstStyle/>
          <a:p>
            <a:fld id="{439505B7-695E-45C0-ABFB-00594A275F77}" type="datetime1">
              <a:rPr lang="en-GB" smtClean="0"/>
              <a:t>24/06/2018</a:t>
            </a:fld>
            <a:endParaRPr lang="en-GB"/>
          </a:p>
        </p:txBody>
      </p:sp>
      <p:sp>
        <p:nvSpPr>
          <p:cNvPr id="6" name="Footer Placeholder 5">
            <a:extLst>
              <a:ext uri="{FF2B5EF4-FFF2-40B4-BE49-F238E27FC236}">
                <a16:creationId xmlns:a16="http://schemas.microsoft.com/office/drawing/2014/main" id="{0B5873AE-20F3-41AB-85CA-C473EBB5CF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B6E5F1-86BF-4185-BA7B-28D6AEA23FC5}"/>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1670392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9523A-D759-4AC1-A9BB-74529755794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53C601-387B-4E61-A7EA-2C77162C638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8F3F83-98B4-4B9B-9172-333E8D0E7589}"/>
              </a:ext>
            </a:extLst>
          </p:cNvPr>
          <p:cNvSpPr>
            <a:spLocks noGrp="1"/>
          </p:cNvSpPr>
          <p:nvPr>
            <p:ph type="dt" sz="half" idx="10"/>
          </p:nvPr>
        </p:nvSpPr>
        <p:spPr/>
        <p:txBody>
          <a:bodyPr/>
          <a:lstStyle/>
          <a:p>
            <a:fld id="{B80F8581-33AA-4D76-B084-315240E295F6}" type="datetime1">
              <a:rPr lang="en-GB" smtClean="0"/>
              <a:t>24/06/2018</a:t>
            </a:fld>
            <a:endParaRPr lang="en-GB"/>
          </a:p>
        </p:txBody>
      </p:sp>
      <p:sp>
        <p:nvSpPr>
          <p:cNvPr id="5" name="Footer Placeholder 4">
            <a:extLst>
              <a:ext uri="{FF2B5EF4-FFF2-40B4-BE49-F238E27FC236}">
                <a16:creationId xmlns:a16="http://schemas.microsoft.com/office/drawing/2014/main" id="{C9A3C70D-319F-4BE3-928C-876E97DA2D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060835-094D-40D7-8D99-A80AFE0D9718}"/>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145338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648823-37EF-4E57-B463-B2848F4259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3DDAE89-D15C-4381-817F-E9A20D24D17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D17F80-AACE-47D1-B617-DFF71318F86D}"/>
              </a:ext>
            </a:extLst>
          </p:cNvPr>
          <p:cNvSpPr>
            <a:spLocks noGrp="1"/>
          </p:cNvSpPr>
          <p:nvPr>
            <p:ph type="dt" sz="half" idx="10"/>
          </p:nvPr>
        </p:nvSpPr>
        <p:spPr/>
        <p:txBody>
          <a:bodyPr/>
          <a:lstStyle/>
          <a:p>
            <a:fld id="{EEF4C6AF-E9C1-44F9-B745-452150E18424}" type="datetime1">
              <a:rPr lang="en-GB" smtClean="0"/>
              <a:t>24/06/2018</a:t>
            </a:fld>
            <a:endParaRPr lang="en-GB"/>
          </a:p>
        </p:txBody>
      </p:sp>
      <p:sp>
        <p:nvSpPr>
          <p:cNvPr id="5" name="Footer Placeholder 4">
            <a:extLst>
              <a:ext uri="{FF2B5EF4-FFF2-40B4-BE49-F238E27FC236}">
                <a16:creationId xmlns:a16="http://schemas.microsoft.com/office/drawing/2014/main" id="{12B2BE7F-242A-4F13-B2BF-C33990B5E9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EDB597-4B3E-4CC0-AF79-61610FC79C9A}"/>
              </a:ext>
            </a:extLst>
          </p:cNvPr>
          <p:cNvSpPr>
            <a:spLocks noGrp="1"/>
          </p:cNvSpPr>
          <p:nvPr>
            <p:ph type="sldNum" sz="quarter" idx="12"/>
          </p:nvPr>
        </p:nvSpPr>
        <p:spPr/>
        <p:txBody>
          <a:bodyPr/>
          <a:lstStyle/>
          <a:p>
            <a:fld id="{92FE4D18-7AE6-497F-ABC3-D3AA33B4FBE0}" type="slidenum">
              <a:rPr lang="en-GB" smtClean="0"/>
              <a:t>‹#›</a:t>
            </a:fld>
            <a:endParaRPr lang="en-GB"/>
          </a:p>
        </p:txBody>
      </p:sp>
    </p:spTree>
    <p:extLst>
      <p:ext uri="{BB962C8B-B14F-4D97-AF65-F5344CB8AC3E}">
        <p14:creationId xmlns:p14="http://schemas.microsoft.com/office/powerpoint/2010/main" val="3092067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B17C55-9406-457F-9165-51600E5F93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22EE74F-95D0-4851-AF78-D64B72F952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A940F8-1C13-4B2A-AE4D-7139337399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3B4EA8-9661-4067-A8DD-152097210509}" type="datetime1">
              <a:rPr lang="en-GB" smtClean="0"/>
              <a:t>24/06/2018</a:t>
            </a:fld>
            <a:endParaRPr lang="en-GB"/>
          </a:p>
        </p:txBody>
      </p:sp>
      <p:sp>
        <p:nvSpPr>
          <p:cNvPr id="5" name="Footer Placeholder 4">
            <a:extLst>
              <a:ext uri="{FF2B5EF4-FFF2-40B4-BE49-F238E27FC236}">
                <a16:creationId xmlns:a16="http://schemas.microsoft.com/office/drawing/2014/main" id="{0E7A6DEE-DAD2-4384-9C61-5175C63B2E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1A73B77-0B93-4133-9935-3A1225F28F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E4D18-7AE6-497F-ABC3-D3AA33B4FBE0}" type="slidenum">
              <a:rPr lang="en-GB" smtClean="0"/>
              <a:t>‹#›</a:t>
            </a:fld>
            <a:endParaRPr lang="en-GB"/>
          </a:p>
        </p:txBody>
      </p:sp>
    </p:spTree>
    <p:extLst>
      <p:ext uri="{BB962C8B-B14F-4D97-AF65-F5344CB8AC3E}">
        <p14:creationId xmlns:p14="http://schemas.microsoft.com/office/powerpoint/2010/main" val="2470447168"/>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hyperlink" Target="http://encarta.msn.com/encyclopedia_761577725/Islamic_Art_and_Architecture.html" TargetMode="Externa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calligraphyqalam.com/styles/index.html" TargetMode="External"/><Relationship Id="rId2" Type="http://schemas.openxmlformats.org/officeDocument/2006/relationships/hyperlink" Target="https://www.khanacademy.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16844-7BCC-45F5-B26C-7404BDAE0E80}"/>
              </a:ext>
            </a:extLst>
          </p:cNvPr>
          <p:cNvSpPr>
            <a:spLocks noGrp="1"/>
          </p:cNvSpPr>
          <p:nvPr>
            <p:ph type="ctrTitle"/>
          </p:nvPr>
        </p:nvSpPr>
        <p:spPr>
          <a:xfrm>
            <a:off x="4055891" y="965199"/>
            <a:ext cx="7814540" cy="4927601"/>
          </a:xfrm>
        </p:spPr>
        <p:txBody>
          <a:bodyPr vert="horz" lIns="91440" tIns="45720" rIns="91440" bIns="45720" rtlCol="0" anchor="ctr">
            <a:normAutofit/>
          </a:bodyPr>
          <a:lstStyle/>
          <a:p>
            <a:pPr algn="l"/>
            <a:r>
              <a:rPr lang="en-US" sz="7300" b="1" dirty="0">
                <a:solidFill>
                  <a:schemeClr val="tx1">
                    <a:lumMod val="85000"/>
                    <a:lumOff val="15000"/>
                  </a:schemeClr>
                </a:solidFill>
              </a:rPr>
              <a:t>Islamic Art</a:t>
            </a:r>
            <a:br>
              <a:rPr lang="en-US" sz="3800" b="1" dirty="0">
                <a:solidFill>
                  <a:schemeClr val="tx1">
                    <a:lumMod val="85000"/>
                    <a:lumOff val="15000"/>
                  </a:schemeClr>
                </a:solidFill>
              </a:rPr>
            </a:br>
            <a:br>
              <a:rPr lang="en-US" sz="3800" b="1" dirty="0">
                <a:solidFill>
                  <a:schemeClr val="tx1">
                    <a:lumMod val="85000"/>
                    <a:lumOff val="15000"/>
                  </a:schemeClr>
                </a:solidFill>
              </a:rPr>
            </a:br>
            <a:r>
              <a:rPr lang="en-US" sz="3800" b="1" dirty="0">
                <a:solidFill>
                  <a:schemeClr val="tx1">
                    <a:lumMod val="85000"/>
                    <a:lumOff val="15000"/>
                  </a:schemeClr>
                </a:solidFill>
              </a:rPr>
              <a:t>Muslim Networks:</a:t>
            </a:r>
            <a:br>
              <a:rPr lang="en-US" sz="3800" b="1" dirty="0">
                <a:solidFill>
                  <a:schemeClr val="tx1">
                    <a:lumMod val="85000"/>
                    <a:lumOff val="15000"/>
                  </a:schemeClr>
                </a:solidFill>
              </a:rPr>
            </a:br>
            <a:r>
              <a:rPr lang="en-US" sz="3800" b="1" dirty="0">
                <a:solidFill>
                  <a:schemeClr val="tx1">
                    <a:lumMod val="85000"/>
                    <a:lumOff val="15000"/>
                  </a:schemeClr>
                </a:solidFill>
              </a:rPr>
              <a:t>Communication, Knowledge and Islamic Traditions in Contemporary Perspective</a:t>
            </a:r>
            <a:br>
              <a:rPr lang="en-US" sz="3800" b="1" dirty="0">
                <a:solidFill>
                  <a:schemeClr val="tx1">
                    <a:lumMod val="85000"/>
                    <a:lumOff val="15000"/>
                  </a:schemeClr>
                </a:solidFill>
              </a:rPr>
            </a:br>
            <a:br>
              <a:rPr lang="en-US" sz="3800" b="1" dirty="0">
                <a:solidFill>
                  <a:schemeClr val="tx1">
                    <a:lumMod val="85000"/>
                    <a:lumOff val="15000"/>
                  </a:schemeClr>
                </a:solidFill>
              </a:rPr>
            </a:br>
            <a:r>
              <a:rPr lang="en-US" sz="3800" b="1" dirty="0">
                <a:solidFill>
                  <a:schemeClr val="tx1">
                    <a:lumMod val="85000"/>
                    <a:lumOff val="15000"/>
                  </a:schemeClr>
                </a:solidFill>
              </a:rPr>
              <a:t> By: Omer Busatlic</a:t>
            </a:r>
            <a:br>
              <a:rPr lang="en-US" sz="3800" b="1" dirty="0">
                <a:solidFill>
                  <a:schemeClr val="tx1">
                    <a:lumMod val="85000"/>
                    <a:lumOff val="15000"/>
                  </a:schemeClr>
                </a:solidFill>
              </a:rPr>
            </a:br>
            <a:endParaRPr lang="en-US" sz="3800" dirty="0">
              <a:solidFill>
                <a:schemeClr val="tx1">
                  <a:lumMod val="85000"/>
                  <a:lumOff val="15000"/>
                </a:schemeClr>
              </a:solidFill>
            </a:endParaRPr>
          </a:p>
        </p:txBody>
      </p:sp>
      <p:sp>
        <p:nvSpPr>
          <p:cNvPr id="5" name="Slide Number Placeholder 4">
            <a:extLst>
              <a:ext uri="{FF2B5EF4-FFF2-40B4-BE49-F238E27FC236}">
                <a16:creationId xmlns:a16="http://schemas.microsoft.com/office/drawing/2014/main" id="{A729DEEE-C62D-4635-BFC2-DC40A4ACCE5D}"/>
              </a:ext>
            </a:extLst>
          </p:cNvPr>
          <p:cNvSpPr>
            <a:spLocks noGrp="1"/>
          </p:cNvSpPr>
          <p:nvPr>
            <p:ph type="sldNum" sz="quarter" idx="12"/>
          </p:nvPr>
        </p:nvSpPr>
        <p:spPr>
          <a:xfrm>
            <a:off x="10225314" y="6553690"/>
            <a:ext cx="1128486" cy="274320"/>
          </a:xfrm>
          <a:prstGeom prst="ellipse">
            <a:avLst/>
          </a:prstGeom>
        </p:spPr>
        <p:txBody>
          <a:bodyPr vert="horz" lIns="91440" tIns="45720" rIns="91440" bIns="45720" rtlCol="0">
            <a:normAutofit/>
          </a:bodyPr>
          <a:lstStyle/>
          <a:p>
            <a:pPr defTabSz="457200">
              <a:lnSpc>
                <a:spcPct val="90000"/>
              </a:lnSpc>
              <a:spcAft>
                <a:spcPts val="600"/>
              </a:spcAft>
            </a:pPr>
            <a:fld id="{92FE4D18-7AE6-497F-ABC3-D3AA33B4FBE0}" type="slidenum">
              <a:rPr lang="en-US" sz="700"/>
              <a:pPr defTabSz="457200">
                <a:lnSpc>
                  <a:spcPct val="90000"/>
                </a:lnSpc>
                <a:spcAft>
                  <a:spcPts val="600"/>
                </a:spcAft>
              </a:pPr>
              <a:t>1</a:t>
            </a:fld>
            <a:endParaRPr lang="en-US" sz="700"/>
          </a:p>
        </p:txBody>
      </p:sp>
    </p:spTree>
    <p:extLst>
      <p:ext uri="{BB962C8B-B14F-4D97-AF65-F5344CB8AC3E}">
        <p14:creationId xmlns:p14="http://schemas.microsoft.com/office/powerpoint/2010/main" val="427091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2B48C-D69C-42B8-86C5-681CD5F863AF}"/>
              </a:ext>
            </a:extLst>
          </p:cNvPr>
          <p:cNvSpPr>
            <a:spLocks noGrp="1"/>
          </p:cNvSpPr>
          <p:nvPr>
            <p:ph type="title"/>
          </p:nvPr>
        </p:nvSpPr>
        <p:spPr/>
        <p:txBody>
          <a:bodyPr/>
          <a:lstStyle/>
          <a:p>
            <a:r>
              <a:rPr lang="en-GB" dirty="0"/>
              <a:t>Muslim networks </a:t>
            </a:r>
          </a:p>
        </p:txBody>
      </p:sp>
      <p:sp>
        <p:nvSpPr>
          <p:cNvPr id="3" name="Content Placeholder 2">
            <a:extLst>
              <a:ext uri="{FF2B5EF4-FFF2-40B4-BE49-F238E27FC236}">
                <a16:creationId xmlns:a16="http://schemas.microsoft.com/office/drawing/2014/main" id="{CDCC7181-CE92-4E92-8C86-4315FDD36179}"/>
              </a:ext>
            </a:extLst>
          </p:cNvPr>
          <p:cNvSpPr>
            <a:spLocks noGrp="1"/>
          </p:cNvSpPr>
          <p:nvPr>
            <p:ph idx="1"/>
          </p:nvPr>
        </p:nvSpPr>
        <p:spPr/>
        <p:txBody>
          <a:bodyPr/>
          <a:lstStyle/>
          <a:p>
            <a:r>
              <a:rPr lang="en-GB" dirty="0"/>
              <a:t>Muslim networks are old as the same religion of Islam and date back to the 7</a:t>
            </a:r>
            <a:r>
              <a:rPr lang="en-GB" baseline="30000" dirty="0"/>
              <a:t>th</a:t>
            </a:r>
            <a:r>
              <a:rPr lang="en-GB" dirty="0"/>
              <a:t> century. </a:t>
            </a:r>
          </a:p>
          <a:p>
            <a:r>
              <a:rPr lang="en-GB" dirty="0"/>
              <a:t>Muslim networks </a:t>
            </a:r>
            <a:r>
              <a:rPr lang="en-GB" i="1" dirty="0"/>
              <a:t>are circuits of communication and exchange depend on mutual trust and reciprocal need. (1)</a:t>
            </a:r>
          </a:p>
          <a:p>
            <a:r>
              <a:rPr lang="en-GB" dirty="0"/>
              <a:t>These networks include trading networks which together with need and exchange of material goods brought teaching of Islam, Islamic tradition and heritage to new lands. At the same time Muslim integrated and developed new cultures and arts in its own identity</a:t>
            </a:r>
          </a:p>
        </p:txBody>
      </p:sp>
      <p:sp>
        <p:nvSpPr>
          <p:cNvPr id="4" name="Footer Placeholder 3">
            <a:extLst>
              <a:ext uri="{FF2B5EF4-FFF2-40B4-BE49-F238E27FC236}">
                <a16:creationId xmlns:a16="http://schemas.microsoft.com/office/drawing/2014/main" id="{10A2C98F-9AB4-47AD-A47D-751A5EAA57B8}"/>
              </a:ext>
            </a:extLst>
          </p:cNvPr>
          <p:cNvSpPr>
            <a:spLocks noGrp="1"/>
          </p:cNvSpPr>
          <p:nvPr>
            <p:ph type="ftr" sz="quarter" idx="11"/>
          </p:nvPr>
        </p:nvSpPr>
        <p:spPr/>
        <p:txBody>
          <a:bodyPr/>
          <a:lstStyle/>
          <a:p>
            <a:r>
              <a:rPr lang="en-GB" dirty="0"/>
              <a:t>1. Encyclopaedia of Islam and the Muslim World. Bruce B. Lawrence. New York 2004. </a:t>
            </a:r>
          </a:p>
        </p:txBody>
      </p:sp>
      <p:sp>
        <p:nvSpPr>
          <p:cNvPr id="5" name="Slide Number Placeholder 4">
            <a:extLst>
              <a:ext uri="{FF2B5EF4-FFF2-40B4-BE49-F238E27FC236}">
                <a16:creationId xmlns:a16="http://schemas.microsoft.com/office/drawing/2014/main" id="{C75B10F2-0F15-4262-95BD-BACD398A8A8D}"/>
              </a:ext>
            </a:extLst>
          </p:cNvPr>
          <p:cNvSpPr>
            <a:spLocks noGrp="1"/>
          </p:cNvSpPr>
          <p:nvPr>
            <p:ph type="sldNum" sz="quarter" idx="12"/>
          </p:nvPr>
        </p:nvSpPr>
        <p:spPr/>
        <p:txBody>
          <a:bodyPr/>
          <a:lstStyle/>
          <a:p>
            <a:fld id="{92FE4D18-7AE6-497F-ABC3-D3AA33B4FBE0}" type="slidenum">
              <a:rPr lang="en-GB" smtClean="0"/>
              <a:t>2</a:t>
            </a:fld>
            <a:endParaRPr lang="en-GB"/>
          </a:p>
        </p:txBody>
      </p:sp>
    </p:spTree>
    <p:extLst>
      <p:ext uri="{BB962C8B-B14F-4D97-AF65-F5344CB8AC3E}">
        <p14:creationId xmlns:p14="http://schemas.microsoft.com/office/powerpoint/2010/main" val="2119012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91BDB-7DD9-4997-AF90-1EE1EA785DB9}"/>
              </a:ext>
            </a:extLst>
          </p:cNvPr>
          <p:cNvSpPr>
            <a:spLocks noGrp="1"/>
          </p:cNvSpPr>
          <p:nvPr>
            <p:ph type="title"/>
          </p:nvPr>
        </p:nvSpPr>
        <p:spPr/>
        <p:txBody>
          <a:bodyPr/>
          <a:lstStyle/>
          <a:p>
            <a:r>
              <a:rPr lang="en-GB" dirty="0"/>
              <a:t>Hajj as exemplar of Muslim networks</a:t>
            </a:r>
          </a:p>
        </p:txBody>
      </p:sp>
      <p:sp>
        <p:nvSpPr>
          <p:cNvPr id="3" name="Content Placeholder 2">
            <a:extLst>
              <a:ext uri="{FF2B5EF4-FFF2-40B4-BE49-F238E27FC236}">
                <a16:creationId xmlns:a16="http://schemas.microsoft.com/office/drawing/2014/main" id="{05696C5E-1C8D-4014-95CB-F165F10A189C}"/>
              </a:ext>
            </a:extLst>
          </p:cNvPr>
          <p:cNvSpPr>
            <a:spLocks noGrp="1"/>
          </p:cNvSpPr>
          <p:nvPr>
            <p:ph idx="1"/>
          </p:nvPr>
        </p:nvSpPr>
        <p:spPr/>
        <p:txBody>
          <a:bodyPr/>
          <a:lstStyle/>
          <a:p>
            <a:r>
              <a:rPr lang="en-GB" dirty="0"/>
              <a:t>Annual pilgrimage is opportunity for all Muslims, through centuries,  with all possible backgrounds to link each other.</a:t>
            </a:r>
          </a:p>
          <a:p>
            <a:r>
              <a:rPr lang="en-GB" dirty="0"/>
              <a:t>They all come at one time and one place which gives great opportunity for exchange of interreligious, cultural and even artistic diversities and developments. </a:t>
            </a:r>
          </a:p>
          <a:p>
            <a:r>
              <a:rPr lang="en-GB" dirty="0"/>
              <a:t>New Muslims from new lands bring every year own traditions, heritage, culture, ideas, making huge network linking them all in one hub, Makkah.</a:t>
            </a:r>
          </a:p>
          <a:p>
            <a:r>
              <a:rPr lang="en-GB" dirty="0"/>
              <a:t>All kinds of Muslim networks made Islamic civilisation in picture we have today.</a:t>
            </a:r>
          </a:p>
          <a:p>
            <a:endParaRPr lang="en-GB" dirty="0"/>
          </a:p>
        </p:txBody>
      </p:sp>
      <p:sp>
        <p:nvSpPr>
          <p:cNvPr id="5" name="Slide Number Placeholder 4">
            <a:extLst>
              <a:ext uri="{FF2B5EF4-FFF2-40B4-BE49-F238E27FC236}">
                <a16:creationId xmlns:a16="http://schemas.microsoft.com/office/drawing/2014/main" id="{CF38C0B2-4466-4996-A9F9-0BB121D61880}"/>
              </a:ext>
            </a:extLst>
          </p:cNvPr>
          <p:cNvSpPr>
            <a:spLocks noGrp="1"/>
          </p:cNvSpPr>
          <p:nvPr>
            <p:ph type="sldNum" sz="quarter" idx="12"/>
          </p:nvPr>
        </p:nvSpPr>
        <p:spPr/>
        <p:txBody>
          <a:bodyPr/>
          <a:lstStyle/>
          <a:p>
            <a:fld id="{92FE4D18-7AE6-497F-ABC3-D3AA33B4FBE0}" type="slidenum">
              <a:rPr lang="en-GB" smtClean="0"/>
              <a:t>3</a:t>
            </a:fld>
            <a:endParaRPr lang="en-GB"/>
          </a:p>
        </p:txBody>
      </p:sp>
    </p:spTree>
    <p:extLst>
      <p:ext uri="{BB962C8B-B14F-4D97-AF65-F5344CB8AC3E}">
        <p14:creationId xmlns:p14="http://schemas.microsoft.com/office/powerpoint/2010/main" val="776063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35426-905D-4355-8E6E-C38EB16D51D5}"/>
              </a:ext>
            </a:extLst>
          </p:cNvPr>
          <p:cNvSpPr>
            <a:spLocks noGrp="1"/>
          </p:cNvSpPr>
          <p:nvPr>
            <p:ph type="title"/>
          </p:nvPr>
        </p:nvSpPr>
        <p:spPr/>
        <p:txBody>
          <a:bodyPr/>
          <a:lstStyle/>
          <a:p>
            <a:r>
              <a:rPr lang="en-GB" i="1" dirty="0"/>
              <a:t> </a:t>
            </a:r>
            <a:r>
              <a:rPr lang="en-GB" sz="200" dirty="0"/>
              <a:t>1                                                                                                                                                                                                                                                   </a:t>
            </a:r>
            <a:r>
              <a:rPr lang="en-GB" sz="4000" b="1" dirty="0"/>
              <a:t>1. Islamic art </a:t>
            </a:r>
            <a:endParaRPr lang="en-GB" sz="4000" dirty="0"/>
          </a:p>
        </p:txBody>
      </p:sp>
      <p:sp>
        <p:nvSpPr>
          <p:cNvPr id="3" name="Content Placeholder 2">
            <a:extLst>
              <a:ext uri="{FF2B5EF4-FFF2-40B4-BE49-F238E27FC236}">
                <a16:creationId xmlns:a16="http://schemas.microsoft.com/office/drawing/2014/main" id="{835B96EF-724C-4285-AB5F-923F5C0CD783}"/>
              </a:ext>
            </a:extLst>
          </p:cNvPr>
          <p:cNvSpPr>
            <a:spLocks noGrp="1"/>
          </p:cNvSpPr>
          <p:nvPr>
            <p:ph idx="1"/>
          </p:nvPr>
        </p:nvSpPr>
        <p:spPr/>
        <p:txBody>
          <a:bodyPr>
            <a:normAutofit/>
          </a:bodyPr>
          <a:lstStyle/>
          <a:p>
            <a:r>
              <a:rPr lang="en-GB" sz="3200" dirty="0"/>
              <a:t>Nearly all definitions and studies formulating Islamic art are made by Western scholars. </a:t>
            </a:r>
          </a:p>
          <a:p>
            <a:pPr marL="0" indent="0">
              <a:buNone/>
            </a:pPr>
            <a:endParaRPr lang="en-GB" sz="3200" dirty="0"/>
          </a:p>
          <a:p>
            <a:r>
              <a:rPr lang="en-GB" sz="3200" dirty="0"/>
              <a:t>Islamic art is </a:t>
            </a:r>
            <a:r>
              <a:rPr lang="en-GB" sz="3200" i="1" dirty="0"/>
              <a:t>art made by artists whose religion was Islam for patrons who lived in predominantly Muslim lands, or for purposes that are restricted or peculiar to a Muslim population or a Muslim settings </a:t>
            </a:r>
            <a:r>
              <a:rPr lang="en-GB" sz="3200" dirty="0"/>
              <a:t>(1)</a:t>
            </a:r>
          </a:p>
        </p:txBody>
      </p:sp>
      <p:sp>
        <p:nvSpPr>
          <p:cNvPr id="4" name="Footer Placeholder 3">
            <a:extLst>
              <a:ext uri="{FF2B5EF4-FFF2-40B4-BE49-F238E27FC236}">
                <a16:creationId xmlns:a16="http://schemas.microsoft.com/office/drawing/2014/main" id="{05D27017-D7D0-473E-93BA-0CBAEC0D7FE7}"/>
              </a:ext>
            </a:extLst>
          </p:cNvPr>
          <p:cNvSpPr>
            <a:spLocks noGrp="1"/>
          </p:cNvSpPr>
          <p:nvPr>
            <p:ph type="ftr" sz="quarter" idx="11"/>
          </p:nvPr>
        </p:nvSpPr>
        <p:spPr/>
        <p:txBody>
          <a:bodyPr/>
          <a:lstStyle/>
          <a:p>
            <a:r>
              <a:rPr lang="en-GB" dirty="0"/>
              <a:t>1. The Grove Encyclopaedia of Islamic Art and Architecture/Oxford Islamic Studies, Online.</a:t>
            </a:r>
          </a:p>
        </p:txBody>
      </p:sp>
      <p:sp>
        <p:nvSpPr>
          <p:cNvPr id="5" name="Slide Number Placeholder 4">
            <a:extLst>
              <a:ext uri="{FF2B5EF4-FFF2-40B4-BE49-F238E27FC236}">
                <a16:creationId xmlns:a16="http://schemas.microsoft.com/office/drawing/2014/main" id="{6DD13DE6-968A-4505-A5F6-985F9171F863}"/>
              </a:ext>
            </a:extLst>
          </p:cNvPr>
          <p:cNvSpPr>
            <a:spLocks noGrp="1"/>
          </p:cNvSpPr>
          <p:nvPr>
            <p:ph type="sldNum" sz="quarter" idx="12"/>
          </p:nvPr>
        </p:nvSpPr>
        <p:spPr/>
        <p:txBody>
          <a:bodyPr/>
          <a:lstStyle/>
          <a:p>
            <a:fld id="{92FE4D18-7AE6-497F-ABC3-D3AA33B4FBE0}" type="slidenum">
              <a:rPr lang="en-GB" smtClean="0"/>
              <a:t>4</a:t>
            </a:fld>
            <a:endParaRPr lang="en-GB"/>
          </a:p>
        </p:txBody>
      </p:sp>
    </p:spTree>
    <p:extLst>
      <p:ext uri="{BB962C8B-B14F-4D97-AF65-F5344CB8AC3E}">
        <p14:creationId xmlns:p14="http://schemas.microsoft.com/office/powerpoint/2010/main" val="3310295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35F161-CD2A-4B7E-A29C-DFE78614C2BD}"/>
              </a:ext>
            </a:extLst>
          </p:cNvPr>
          <p:cNvSpPr>
            <a:spLocks noGrp="1"/>
          </p:cNvSpPr>
          <p:nvPr>
            <p:ph idx="1"/>
          </p:nvPr>
        </p:nvSpPr>
        <p:spPr>
          <a:xfrm>
            <a:off x="0" y="0"/>
            <a:ext cx="12192000" cy="6176963"/>
          </a:xfrm>
        </p:spPr>
        <p:txBody>
          <a:bodyPr>
            <a:normAutofit/>
          </a:bodyPr>
          <a:lstStyle/>
          <a:p>
            <a:pPr marL="0" indent="0">
              <a:buNone/>
            </a:pPr>
            <a:r>
              <a:rPr lang="en-GB" i="1" dirty="0"/>
              <a:t>                                     </a:t>
            </a:r>
          </a:p>
          <a:p>
            <a:pPr marL="0" indent="0" algn="ctr">
              <a:buNone/>
            </a:pPr>
            <a:r>
              <a:rPr lang="en-GB" i="1" dirty="0"/>
              <a:t>  </a:t>
            </a:r>
            <a:r>
              <a:rPr lang="en-GB" sz="140" dirty="0"/>
              <a:t>1</a:t>
            </a:r>
            <a:r>
              <a:rPr lang="en-GB" sz="4000" dirty="0"/>
              <a:t>1. Defining Islamic art </a:t>
            </a:r>
          </a:p>
          <a:p>
            <a:endParaRPr lang="en-GB" sz="3200" dirty="0"/>
          </a:p>
          <a:p>
            <a:r>
              <a:rPr lang="en-GB" sz="3200" dirty="0"/>
              <a:t>Islamic art takes root from the basic ideals of Islamic theology, emphasizing God's role as the creator of all life. </a:t>
            </a:r>
          </a:p>
          <a:p>
            <a:r>
              <a:rPr lang="en-GB" sz="3200" dirty="0"/>
              <a:t>The absence of human figures on mosques and other religious monuments reflects the idea that to create a human figure is to attempt to rival God=great sin. </a:t>
            </a:r>
          </a:p>
          <a:p>
            <a:r>
              <a:rPr lang="en-GB" sz="3200" dirty="0"/>
              <a:t>Islamic art include patterns of curved, interlaced lines, intricately decorated surfaces, and the use of vivid colours. (1)</a:t>
            </a:r>
          </a:p>
        </p:txBody>
      </p:sp>
      <p:sp>
        <p:nvSpPr>
          <p:cNvPr id="4" name="Footer Placeholder 3">
            <a:extLst>
              <a:ext uri="{FF2B5EF4-FFF2-40B4-BE49-F238E27FC236}">
                <a16:creationId xmlns:a16="http://schemas.microsoft.com/office/drawing/2014/main" id="{E1235291-E909-4BF5-9875-6D7B25E20573}"/>
              </a:ext>
            </a:extLst>
          </p:cNvPr>
          <p:cNvSpPr>
            <a:spLocks noGrp="1"/>
          </p:cNvSpPr>
          <p:nvPr>
            <p:ph type="ftr" sz="quarter" idx="11"/>
          </p:nvPr>
        </p:nvSpPr>
        <p:spPr/>
        <p:txBody>
          <a:bodyPr>
            <a:normAutofit/>
          </a:bodyPr>
          <a:lstStyle/>
          <a:p>
            <a:pPr>
              <a:spcAft>
                <a:spcPts val="600"/>
              </a:spcAft>
            </a:pPr>
            <a:r>
              <a:rPr lang="en-GB" sz="1100" dirty="0"/>
              <a:t>1. Oxford Islamic Studies Online. The Islamic world: Past and Present. </a:t>
            </a:r>
          </a:p>
        </p:txBody>
      </p:sp>
      <p:sp>
        <p:nvSpPr>
          <p:cNvPr id="5" name="Slide Number Placeholder 4">
            <a:extLst>
              <a:ext uri="{FF2B5EF4-FFF2-40B4-BE49-F238E27FC236}">
                <a16:creationId xmlns:a16="http://schemas.microsoft.com/office/drawing/2014/main" id="{2C086D19-F83A-49FE-B21D-8DD3F4487064}"/>
              </a:ext>
            </a:extLst>
          </p:cNvPr>
          <p:cNvSpPr>
            <a:spLocks noGrp="1"/>
          </p:cNvSpPr>
          <p:nvPr>
            <p:ph type="sldNum" sz="quarter" idx="12"/>
          </p:nvPr>
        </p:nvSpPr>
        <p:spPr/>
        <p:txBody>
          <a:bodyPr>
            <a:normAutofit/>
          </a:bodyPr>
          <a:lstStyle/>
          <a:p>
            <a:pPr>
              <a:spcAft>
                <a:spcPts val="600"/>
              </a:spcAft>
            </a:pPr>
            <a:fld id="{92FE4D18-7AE6-497F-ABC3-D3AA33B4FBE0}" type="slidenum">
              <a:rPr lang="en-GB"/>
              <a:pPr>
                <a:spcAft>
                  <a:spcPts val="600"/>
                </a:spcAft>
              </a:pPr>
              <a:t>5</a:t>
            </a:fld>
            <a:endParaRPr lang="en-GB"/>
          </a:p>
        </p:txBody>
      </p:sp>
    </p:spTree>
    <p:extLst>
      <p:ext uri="{BB962C8B-B14F-4D97-AF65-F5344CB8AC3E}">
        <p14:creationId xmlns:p14="http://schemas.microsoft.com/office/powerpoint/2010/main" val="3022113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46B5DD-84AC-4E3E-8391-2179DE7BBDC2}"/>
              </a:ext>
            </a:extLst>
          </p:cNvPr>
          <p:cNvSpPr>
            <a:spLocks noGrp="1"/>
          </p:cNvSpPr>
          <p:nvPr>
            <p:ph idx="1"/>
          </p:nvPr>
        </p:nvSpPr>
        <p:spPr>
          <a:xfrm>
            <a:off x="838200" y="445273"/>
            <a:ext cx="10515600" cy="5731690"/>
          </a:xfrm>
        </p:spPr>
        <p:txBody>
          <a:bodyPr>
            <a:normAutofit fontScale="92500" lnSpcReduction="20000"/>
          </a:bodyPr>
          <a:lstStyle/>
          <a:p>
            <a:pPr marL="0" indent="0">
              <a:buNone/>
            </a:pPr>
            <a:endParaRPr lang="en-GB" sz="1400" dirty="0"/>
          </a:p>
          <a:p>
            <a:pPr marL="0" indent="0">
              <a:buNone/>
            </a:pPr>
            <a:r>
              <a:rPr lang="en-GB" i="1" dirty="0"/>
              <a:t>                                           </a:t>
            </a:r>
            <a:r>
              <a:rPr lang="en-GB" sz="4300" dirty="0"/>
              <a:t>1.1. Defining Islamic art </a:t>
            </a:r>
          </a:p>
          <a:p>
            <a:endParaRPr lang="en-GB" dirty="0"/>
          </a:p>
          <a:p>
            <a:r>
              <a:rPr lang="en-GB" sz="3500" dirty="0"/>
              <a:t>Islamic art covers different cultures, countries, nations and a very long time distance (it covers period of cc.1400 years) </a:t>
            </a:r>
            <a:r>
              <a:rPr lang="en-GB" sz="2200" dirty="0"/>
              <a:t>(1)</a:t>
            </a:r>
          </a:p>
          <a:p>
            <a:r>
              <a:rPr lang="en-GB" sz="3500" dirty="0"/>
              <a:t>It covers territories ruled by Muslims, from Spain (Alhambra palace), to India (Taj Mahal mausoleum) and all the way to China (the Great Mosque of Xian). </a:t>
            </a:r>
          </a:p>
          <a:p>
            <a:r>
              <a:rPr lang="en-GB" sz="3500" dirty="0"/>
              <a:t>Islamic art covers architecture, calligraphy, painting, glass and pottery, textile arts, metal work and some other arts. </a:t>
            </a:r>
          </a:p>
          <a:p>
            <a:r>
              <a:rPr lang="en-GB" sz="3500" dirty="0"/>
              <a:t>This art is not necessary and always religious (Islamic). It has elements and subjects of secularity such as paintings.</a:t>
            </a:r>
          </a:p>
          <a:p>
            <a:r>
              <a:rPr lang="en-GB" sz="3500" dirty="0"/>
              <a:t>It includes artistic works of non-Muslims as well.  </a:t>
            </a:r>
          </a:p>
          <a:p>
            <a:endParaRPr lang="en-GB" dirty="0"/>
          </a:p>
        </p:txBody>
      </p:sp>
      <p:sp>
        <p:nvSpPr>
          <p:cNvPr id="4" name="Footer Placeholder 3">
            <a:extLst>
              <a:ext uri="{FF2B5EF4-FFF2-40B4-BE49-F238E27FC236}">
                <a16:creationId xmlns:a16="http://schemas.microsoft.com/office/drawing/2014/main" id="{2E7A1CE4-86D9-4214-B278-CEB4A7C19763}"/>
              </a:ext>
            </a:extLst>
          </p:cNvPr>
          <p:cNvSpPr>
            <a:spLocks noGrp="1"/>
          </p:cNvSpPr>
          <p:nvPr>
            <p:ph type="ftr" sz="quarter" idx="11"/>
          </p:nvPr>
        </p:nvSpPr>
        <p:spPr/>
        <p:txBody>
          <a:bodyPr/>
          <a:lstStyle/>
          <a:p>
            <a:pPr marL="228600" indent="-228600">
              <a:buAutoNum type="arabicPeriod"/>
            </a:pPr>
            <a:r>
              <a:rPr lang="en-GB" dirty="0">
                <a:solidFill>
                  <a:schemeClr val="tx1"/>
                </a:solidFill>
              </a:rPr>
              <a:t>Grove Encyclopaedia of Islamic Art and Architecture. J.M. Bloom, S.S. </a:t>
            </a:r>
            <a:r>
              <a:rPr lang="en-GB" dirty="0" err="1">
                <a:solidFill>
                  <a:schemeClr val="tx1"/>
                </a:solidFill>
              </a:rPr>
              <a:t>Balir</a:t>
            </a:r>
            <a:r>
              <a:rPr lang="en-GB" dirty="0">
                <a:solidFill>
                  <a:schemeClr val="tx1"/>
                </a:solidFill>
              </a:rPr>
              <a:t>. Oxford University Press. New York 2009.  </a:t>
            </a:r>
          </a:p>
        </p:txBody>
      </p:sp>
      <p:sp>
        <p:nvSpPr>
          <p:cNvPr id="5" name="Slide Number Placeholder 4">
            <a:extLst>
              <a:ext uri="{FF2B5EF4-FFF2-40B4-BE49-F238E27FC236}">
                <a16:creationId xmlns:a16="http://schemas.microsoft.com/office/drawing/2014/main" id="{7D464286-1B80-437D-9C70-9B806FE0902C}"/>
              </a:ext>
            </a:extLst>
          </p:cNvPr>
          <p:cNvSpPr>
            <a:spLocks noGrp="1"/>
          </p:cNvSpPr>
          <p:nvPr>
            <p:ph type="sldNum" sz="quarter" idx="12"/>
          </p:nvPr>
        </p:nvSpPr>
        <p:spPr/>
        <p:txBody>
          <a:bodyPr/>
          <a:lstStyle/>
          <a:p>
            <a:fld id="{92FE4D18-7AE6-497F-ABC3-D3AA33B4FBE0}" type="slidenum">
              <a:rPr lang="en-GB" smtClean="0"/>
              <a:t>6</a:t>
            </a:fld>
            <a:endParaRPr lang="en-GB"/>
          </a:p>
        </p:txBody>
      </p:sp>
    </p:spTree>
    <p:extLst>
      <p:ext uri="{BB962C8B-B14F-4D97-AF65-F5344CB8AC3E}">
        <p14:creationId xmlns:p14="http://schemas.microsoft.com/office/powerpoint/2010/main" val="438541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9BF95-3DF5-4DBC-80E4-5AB08DAFEA0A}"/>
              </a:ext>
            </a:extLst>
          </p:cNvPr>
          <p:cNvSpPr>
            <a:spLocks noGrp="1"/>
          </p:cNvSpPr>
          <p:nvPr>
            <p:ph type="title"/>
          </p:nvPr>
        </p:nvSpPr>
        <p:spPr/>
        <p:txBody>
          <a:bodyPr>
            <a:normAutofit/>
          </a:bodyPr>
          <a:lstStyle/>
          <a:p>
            <a:r>
              <a:rPr lang="en-GB" sz="4000" dirty="0"/>
              <a:t>1.2. Problem with defining Islamic art </a:t>
            </a:r>
          </a:p>
        </p:txBody>
      </p:sp>
      <p:graphicFrame>
        <p:nvGraphicFramePr>
          <p:cNvPr id="7" name="Content Placeholder 2">
            <a:extLst>
              <a:ext uri="{FF2B5EF4-FFF2-40B4-BE49-F238E27FC236}">
                <a16:creationId xmlns:a16="http://schemas.microsoft.com/office/drawing/2014/main" id="{5E685E14-9657-46DE-A20D-327EC0191CCC}"/>
              </a:ext>
            </a:extLst>
          </p:cNvPr>
          <p:cNvGraphicFramePr>
            <a:graphicFrameLocks noGrp="1"/>
          </p:cNvGraphicFramePr>
          <p:nvPr>
            <p:ph idx="1"/>
            <p:extLst>
              <p:ext uri="{D42A27DB-BD31-4B8C-83A1-F6EECF244321}">
                <p14:modId xmlns:p14="http://schemas.microsoft.com/office/powerpoint/2010/main" val="319401431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A1812557-02F6-4FB1-BE37-EE2B0C64DCA2}"/>
              </a:ext>
            </a:extLst>
          </p:cNvPr>
          <p:cNvSpPr>
            <a:spLocks noGrp="1"/>
          </p:cNvSpPr>
          <p:nvPr>
            <p:ph type="ftr" sz="quarter" idx="11"/>
          </p:nvPr>
        </p:nvSpPr>
        <p:spPr/>
        <p:txBody>
          <a:bodyPr>
            <a:normAutofit/>
          </a:bodyPr>
          <a:lstStyle/>
          <a:p>
            <a:endParaRPr lang="en-GB"/>
          </a:p>
        </p:txBody>
      </p:sp>
      <p:sp>
        <p:nvSpPr>
          <p:cNvPr id="5" name="Slide Number Placeholder 4">
            <a:extLst>
              <a:ext uri="{FF2B5EF4-FFF2-40B4-BE49-F238E27FC236}">
                <a16:creationId xmlns:a16="http://schemas.microsoft.com/office/drawing/2014/main" id="{4EF3C937-1767-40CB-90A6-BCD0C4F99C2D}"/>
              </a:ext>
            </a:extLst>
          </p:cNvPr>
          <p:cNvSpPr>
            <a:spLocks noGrp="1"/>
          </p:cNvSpPr>
          <p:nvPr>
            <p:ph type="sldNum" sz="quarter" idx="12"/>
          </p:nvPr>
        </p:nvSpPr>
        <p:spPr/>
        <p:txBody>
          <a:bodyPr>
            <a:normAutofit/>
          </a:bodyPr>
          <a:lstStyle/>
          <a:p>
            <a:pPr>
              <a:spcAft>
                <a:spcPts val="600"/>
              </a:spcAft>
            </a:pPr>
            <a:fld id="{92FE4D18-7AE6-497F-ABC3-D3AA33B4FBE0}" type="slidenum">
              <a:rPr lang="en-GB" smtClean="0"/>
              <a:pPr>
                <a:spcAft>
                  <a:spcPts val="600"/>
                </a:spcAft>
              </a:pPr>
              <a:t>7</a:t>
            </a:fld>
            <a:endParaRPr lang="en-GB"/>
          </a:p>
        </p:txBody>
      </p:sp>
    </p:spTree>
    <p:extLst>
      <p:ext uri="{BB962C8B-B14F-4D97-AF65-F5344CB8AC3E}">
        <p14:creationId xmlns:p14="http://schemas.microsoft.com/office/powerpoint/2010/main" val="3128402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76CA4-C8F3-4412-975D-98AB49D3417D}"/>
              </a:ext>
            </a:extLst>
          </p:cNvPr>
          <p:cNvSpPr>
            <a:spLocks noGrp="1"/>
          </p:cNvSpPr>
          <p:nvPr>
            <p:ph type="title"/>
          </p:nvPr>
        </p:nvSpPr>
        <p:spPr/>
        <p:txBody>
          <a:bodyPr/>
          <a:lstStyle/>
          <a:p>
            <a:r>
              <a:rPr lang="en-GB" dirty="0"/>
              <a:t>1.3. Sacred Islamic Art </a:t>
            </a:r>
            <a:r>
              <a:rPr lang="en-GB" sz="3200" dirty="0"/>
              <a:t>(1)</a:t>
            </a:r>
            <a:endParaRPr lang="en-GB" dirty="0"/>
          </a:p>
        </p:txBody>
      </p:sp>
      <p:sp>
        <p:nvSpPr>
          <p:cNvPr id="3" name="Content Placeholder 2">
            <a:extLst>
              <a:ext uri="{FF2B5EF4-FFF2-40B4-BE49-F238E27FC236}">
                <a16:creationId xmlns:a16="http://schemas.microsoft.com/office/drawing/2014/main" id="{423CB00B-0F9A-4712-9551-A7B4C7C9159B}"/>
              </a:ext>
            </a:extLst>
          </p:cNvPr>
          <p:cNvSpPr>
            <a:spLocks noGrp="1"/>
          </p:cNvSpPr>
          <p:nvPr>
            <p:ph idx="1"/>
          </p:nvPr>
        </p:nvSpPr>
        <p:spPr/>
        <p:txBody>
          <a:bodyPr/>
          <a:lstStyle/>
          <a:p>
            <a:endParaRPr lang="en-GB" dirty="0"/>
          </a:p>
          <a:p>
            <a:r>
              <a:rPr lang="en-GB" dirty="0"/>
              <a:t>This kind of Islamic has divine origins, in the Quran and the Hadith. </a:t>
            </a:r>
          </a:p>
          <a:p>
            <a:r>
              <a:rPr lang="en-GB" dirty="0"/>
              <a:t>Its main subject is glorifying Islamic values and transmitting divine message.</a:t>
            </a:r>
          </a:p>
          <a:p>
            <a:r>
              <a:rPr lang="en-GB" dirty="0"/>
              <a:t>It come always with spiritual dimension.</a:t>
            </a:r>
          </a:p>
          <a:p>
            <a:r>
              <a:rPr lang="en-GB" dirty="0"/>
              <a:t>This art is especially limited by divine sources (forbidding, human images, sculptures, vulgar poetry…) </a:t>
            </a:r>
            <a:r>
              <a:rPr lang="en-GB" sz="2000" dirty="0"/>
              <a:t>(2) </a:t>
            </a:r>
            <a:endParaRPr lang="en-GB" dirty="0"/>
          </a:p>
        </p:txBody>
      </p:sp>
      <p:sp>
        <p:nvSpPr>
          <p:cNvPr id="4" name="Footer Placeholder 3">
            <a:extLst>
              <a:ext uri="{FF2B5EF4-FFF2-40B4-BE49-F238E27FC236}">
                <a16:creationId xmlns:a16="http://schemas.microsoft.com/office/drawing/2014/main" id="{2E3416E0-A7E6-40C0-A0E1-6957CDFB4BF9}"/>
              </a:ext>
            </a:extLst>
          </p:cNvPr>
          <p:cNvSpPr>
            <a:spLocks noGrp="1"/>
          </p:cNvSpPr>
          <p:nvPr>
            <p:ph type="ftr" sz="quarter" idx="11"/>
          </p:nvPr>
        </p:nvSpPr>
        <p:spPr>
          <a:xfrm>
            <a:off x="2296391" y="6176964"/>
            <a:ext cx="5857009" cy="544512"/>
          </a:xfrm>
        </p:spPr>
        <p:txBody>
          <a:bodyPr/>
          <a:lstStyle/>
          <a:p>
            <a:pPr marL="228600" indent="-228600">
              <a:buAutoNum type="arabicPeriod"/>
            </a:pPr>
            <a:r>
              <a:rPr lang="en-GB" dirty="0"/>
              <a:t>Islamic Art and Spirituality. </a:t>
            </a:r>
            <a:r>
              <a:rPr lang="en-GB" dirty="0" err="1"/>
              <a:t>Seyyed</a:t>
            </a:r>
            <a:r>
              <a:rPr lang="en-GB" dirty="0"/>
              <a:t> Hossein Nasr. </a:t>
            </a:r>
            <a:r>
              <a:rPr lang="en-GB" dirty="0" err="1"/>
              <a:t>Golgonooza</a:t>
            </a:r>
            <a:r>
              <a:rPr lang="en-GB" dirty="0"/>
              <a:t> Press. Ipswich , 1987. </a:t>
            </a:r>
          </a:p>
          <a:p>
            <a:pPr marL="228600" indent="-228600">
              <a:buAutoNum type="arabicPeriod"/>
            </a:pPr>
            <a:r>
              <a:rPr lang="en-GB" dirty="0"/>
              <a:t>Encyclopaedia of the Middle Ages/Islamic Art/www.oxfordreference.com</a:t>
            </a:r>
          </a:p>
          <a:p>
            <a:endParaRPr lang="en-GB" dirty="0"/>
          </a:p>
        </p:txBody>
      </p:sp>
      <p:sp>
        <p:nvSpPr>
          <p:cNvPr id="5" name="Slide Number Placeholder 4">
            <a:extLst>
              <a:ext uri="{FF2B5EF4-FFF2-40B4-BE49-F238E27FC236}">
                <a16:creationId xmlns:a16="http://schemas.microsoft.com/office/drawing/2014/main" id="{4D9D889A-B474-4CF5-B77C-EB3B7B8D46EE}"/>
              </a:ext>
            </a:extLst>
          </p:cNvPr>
          <p:cNvSpPr>
            <a:spLocks noGrp="1"/>
          </p:cNvSpPr>
          <p:nvPr>
            <p:ph type="sldNum" sz="quarter" idx="12"/>
          </p:nvPr>
        </p:nvSpPr>
        <p:spPr/>
        <p:txBody>
          <a:bodyPr/>
          <a:lstStyle/>
          <a:p>
            <a:fld id="{92FE4D18-7AE6-497F-ABC3-D3AA33B4FBE0}" type="slidenum">
              <a:rPr lang="en-GB" smtClean="0"/>
              <a:t>8</a:t>
            </a:fld>
            <a:endParaRPr lang="en-GB"/>
          </a:p>
        </p:txBody>
      </p:sp>
    </p:spTree>
    <p:extLst>
      <p:ext uri="{BB962C8B-B14F-4D97-AF65-F5344CB8AC3E}">
        <p14:creationId xmlns:p14="http://schemas.microsoft.com/office/powerpoint/2010/main" val="2915416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93F40-3AF3-4D53-813B-F25E729DD78D}"/>
              </a:ext>
            </a:extLst>
          </p:cNvPr>
          <p:cNvSpPr>
            <a:spLocks noGrp="1"/>
          </p:cNvSpPr>
          <p:nvPr>
            <p:ph type="title"/>
          </p:nvPr>
        </p:nvSpPr>
        <p:spPr/>
        <p:txBody>
          <a:bodyPr/>
          <a:lstStyle/>
          <a:p>
            <a:r>
              <a:rPr lang="en-GB" dirty="0"/>
              <a:t>1.4.Subject of Islamic art</a:t>
            </a:r>
          </a:p>
        </p:txBody>
      </p:sp>
      <p:sp>
        <p:nvSpPr>
          <p:cNvPr id="3" name="Content Placeholder 2">
            <a:extLst>
              <a:ext uri="{FF2B5EF4-FFF2-40B4-BE49-F238E27FC236}">
                <a16:creationId xmlns:a16="http://schemas.microsoft.com/office/drawing/2014/main" id="{777FE706-0E11-4D4A-A575-E346A5AFB5DB}"/>
              </a:ext>
            </a:extLst>
          </p:cNvPr>
          <p:cNvSpPr>
            <a:spLocks noGrp="1"/>
          </p:cNvSpPr>
          <p:nvPr>
            <p:ph idx="1"/>
          </p:nvPr>
        </p:nvSpPr>
        <p:spPr/>
        <p:txBody>
          <a:bodyPr>
            <a:normAutofit fontScale="92500" lnSpcReduction="20000"/>
          </a:bodyPr>
          <a:lstStyle/>
          <a:p>
            <a:r>
              <a:rPr lang="en-GB" dirty="0"/>
              <a:t>Transmitting holly word through art and its artistic forms is less debatable than other ways of transmitting the holly word.</a:t>
            </a:r>
          </a:p>
          <a:p>
            <a:r>
              <a:rPr lang="en-GB" dirty="0"/>
              <a:t>The subject and the message of Islamic art is of a less disagreement among scholars for reason it avoids subjects which are matter od disagreement among scholars. </a:t>
            </a:r>
          </a:p>
          <a:p>
            <a:r>
              <a:rPr lang="en-GB" dirty="0"/>
              <a:t>Islamic art transmits symbolic messages, sometimes universal Islamic, sometimes regional but still Islamic, and sometimes national but still Islamic recognizable. </a:t>
            </a:r>
          </a:p>
          <a:p>
            <a:r>
              <a:rPr lang="en-GB" dirty="0"/>
              <a:t>Islamic art is synthesis of regional artistic development and more global ideas. </a:t>
            </a:r>
          </a:p>
          <a:p>
            <a:r>
              <a:rPr lang="en-GB" dirty="0"/>
              <a:t>It is synthesis of own religious ideas and more globally ideas of other religions.  </a:t>
            </a:r>
          </a:p>
        </p:txBody>
      </p:sp>
      <p:sp>
        <p:nvSpPr>
          <p:cNvPr id="5" name="Slide Number Placeholder 4">
            <a:extLst>
              <a:ext uri="{FF2B5EF4-FFF2-40B4-BE49-F238E27FC236}">
                <a16:creationId xmlns:a16="http://schemas.microsoft.com/office/drawing/2014/main" id="{122914CC-FEFE-4AAE-8924-4BD04C5AF075}"/>
              </a:ext>
            </a:extLst>
          </p:cNvPr>
          <p:cNvSpPr>
            <a:spLocks noGrp="1"/>
          </p:cNvSpPr>
          <p:nvPr>
            <p:ph type="sldNum" sz="quarter" idx="12"/>
          </p:nvPr>
        </p:nvSpPr>
        <p:spPr/>
        <p:txBody>
          <a:bodyPr/>
          <a:lstStyle/>
          <a:p>
            <a:fld id="{92FE4D18-7AE6-497F-ABC3-D3AA33B4FBE0}" type="slidenum">
              <a:rPr lang="en-GB" smtClean="0"/>
              <a:t>9</a:t>
            </a:fld>
            <a:endParaRPr lang="en-GB"/>
          </a:p>
        </p:txBody>
      </p:sp>
    </p:spTree>
    <p:extLst>
      <p:ext uri="{BB962C8B-B14F-4D97-AF65-F5344CB8AC3E}">
        <p14:creationId xmlns:p14="http://schemas.microsoft.com/office/powerpoint/2010/main" val="2418560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55A7F-1D01-4B24-8C0C-BEEDBDF887FD}"/>
              </a:ext>
            </a:extLst>
          </p:cNvPr>
          <p:cNvSpPr>
            <a:spLocks noGrp="1"/>
          </p:cNvSpPr>
          <p:nvPr>
            <p:ph type="title"/>
          </p:nvPr>
        </p:nvSpPr>
        <p:spPr/>
        <p:txBody>
          <a:bodyPr>
            <a:normAutofit/>
          </a:bodyPr>
          <a:lstStyle/>
          <a:p>
            <a:r>
              <a:rPr lang="en-GB" dirty="0"/>
              <a:t>                       </a:t>
            </a:r>
            <a:r>
              <a:rPr lang="en-GB" sz="4000" dirty="0"/>
              <a:t>1.5.Origins of Islamic Art</a:t>
            </a:r>
          </a:p>
        </p:txBody>
      </p:sp>
      <p:graphicFrame>
        <p:nvGraphicFramePr>
          <p:cNvPr id="7" name="Content Placeholder 2">
            <a:extLst>
              <a:ext uri="{FF2B5EF4-FFF2-40B4-BE49-F238E27FC236}">
                <a16:creationId xmlns:a16="http://schemas.microsoft.com/office/drawing/2014/main" id="{A5E7746E-6842-4227-B125-5D3EAD3D6CEF}"/>
              </a:ext>
            </a:extLst>
          </p:cNvPr>
          <p:cNvGraphicFramePr>
            <a:graphicFrameLocks noGrp="1"/>
          </p:cNvGraphicFramePr>
          <p:nvPr>
            <p:ph idx="1"/>
            <p:extLst>
              <p:ext uri="{D42A27DB-BD31-4B8C-83A1-F6EECF244321}">
                <p14:modId xmlns:p14="http://schemas.microsoft.com/office/powerpoint/2010/main" val="194717238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36CCD2E4-DA22-43E5-A38A-240D3B3A446F}"/>
              </a:ext>
            </a:extLst>
          </p:cNvPr>
          <p:cNvSpPr>
            <a:spLocks noGrp="1"/>
          </p:cNvSpPr>
          <p:nvPr>
            <p:ph type="ftr" sz="quarter" idx="11"/>
          </p:nvPr>
        </p:nvSpPr>
        <p:spPr>
          <a:xfrm>
            <a:off x="1625600" y="6065520"/>
            <a:ext cx="8707120" cy="655955"/>
          </a:xfrm>
        </p:spPr>
        <p:txBody>
          <a:bodyPr>
            <a:normAutofit/>
          </a:bodyPr>
          <a:lstStyle/>
          <a:p>
            <a:pPr marL="228600" indent="-228600">
              <a:lnSpc>
                <a:spcPct val="90000"/>
              </a:lnSpc>
              <a:spcAft>
                <a:spcPts val="600"/>
              </a:spcAft>
              <a:buAutoNum type="arabicPeriod"/>
            </a:pPr>
            <a:r>
              <a:rPr lang="en-GB" sz="1400" dirty="0"/>
              <a:t>Encyclopaedia, Encarta. </a:t>
            </a:r>
          </a:p>
          <a:p>
            <a:pPr>
              <a:lnSpc>
                <a:spcPct val="90000"/>
              </a:lnSpc>
              <a:spcAft>
                <a:spcPts val="600"/>
              </a:spcAft>
            </a:pPr>
            <a:r>
              <a:rPr lang="en-GB" sz="1400" dirty="0"/>
              <a:t> </a:t>
            </a:r>
            <a:r>
              <a:rPr lang="en-GB" sz="1400" b="1" dirty="0">
                <a:hlinkClick r:id="rId7"/>
              </a:rPr>
              <a:t>http://encarta.msn.com/encyclopedia</a:t>
            </a:r>
            <a:endParaRPr lang="en-GB" sz="700" dirty="0"/>
          </a:p>
        </p:txBody>
      </p:sp>
      <p:sp>
        <p:nvSpPr>
          <p:cNvPr id="5" name="Slide Number Placeholder 4">
            <a:extLst>
              <a:ext uri="{FF2B5EF4-FFF2-40B4-BE49-F238E27FC236}">
                <a16:creationId xmlns:a16="http://schemas.microsoft.com/office/drawing/2014/main" id="{98D216B2-44B8-4366-B078-5E48850ECF07}"/>
              </a:ext>
            </a:extLst>
          </p:cNvPr>
          <p:cNvSpPr>
            <a:spLocks noGrp="1"/>
          </p:cNvSpPr>
          <p:nvPr>
            <p:ph type="sldNum" sz="quarter" idx="12"/>
          </p:nvPr>
        </p:nvSpPr>
        <p:spPr/>
        <p:txBody>
          <a:bodyPr>
            <a:normAutofit/>
          </a:bodyPr>
          <a:lstStyle/>
          <a:p>
            <a:pPr>
              <a:spcAft>
                <a:spcPts val="600"/>
              </a:spcAft>
            </a:pPr>
            <a:fld id="{92FE4D18-7AE6-497F-ABC3-D3AA33B4FBE0}" type="slidenum">
              <a:rPr lang="en-GB" smtClean="0"/>
              <a:pPr>
                <a:spcAft>
                  <a:spcPts val="600"/>
                </a:spcAft>
              </a:pPr>
              <a:t>10</a:t>
            </a:fld>
            <a:endParaRPr lang="en-GB"/>
          </a:p>
        </p:txBody>
      </p:sp>
    </p:spTree>
    <p:extLst>
      <p:ext uri="{BB962C8B-B14F-4D97-AF65-F5344CB8AC3E}">
        <p14:creationId xmlns:p14="http://schemas.microsoft.com/office/powerpoint/2010/main" val="40857151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B31DE-3DB8-43A2-9F16-31E843CDE03E}"/>
              </a:ext>
            </a:extLst>
          </p:cNvPr>
          <p:cNvSpPr>
            <a:spLocks noGrp="1"/>
          </p:cNvSpPr>
          <p:nvPr>
            <p:ph type="title"/>
          </p:nvPr>
        </p:nvSpPr>
        <p:spPr/>
        <p:txBody>
          <a:bodyPr/>
          <a:lstStyle/>
          <a:p>
            <a:r>
              <a:rPr lang="en-GB" dirty="0"/>
              <a:t>1.6. Periods of formation of Islamic art </a:t>
            </a:r>
          </a:p>
        </p:txBody>
      </p:sp>
      <p:sp>
        <p:nvSpPr>
          <p:cNvPr id="3" name="Content Placeholder 2">
            <a:extLst>
              <a:ext uri="{FF2B5EF4-FFF2-40B4-BE49-F238E27FC236}">
                <a16:creationId xmlns:a16="http://schemas.microsoft.com/office/drawing/2014/main" id="{91D92866-2808-4799-9E52-AB8797307E66}"/>
              </a:ext>
            </a:extLst>
          </p:cNvPr>
          <p:cNvSpPr>
            <a:spLocks noGrp="1"/>
          </p:cNvSpPr>
          <p:nvPr>
            <p:ph idx="1"/>
          </p:nvPr>
        </p:nvSpPr>
        <p:spPr/>
        <p:txBody>
          <a:bodyPr>
            <a:normAutofit lnSpcReduction="10000"/>
          </a:bodyPr>
          <a:lstStyle/>
          <a:p>
            <a:r>
              <a:rPr lang="en-GB" sz="4000" dirty="0"/>
              <a:t>1.6.1. Islamic Period until c. 900</a:t>
            </a:r>
          </a:p>
          <a:p>
            <a:r>
              <a:rPr lang="en-GB" sz="3600" dirty="0"/>
              <a:t>Period of first caliphs (unglazed ceramics, coins, images)</a:t>
            </a:r>
          </a:p>
          <a:p>
            <a:r>
              <a:rPr lang="en-GB" sz="3600" dirty="0"/>
              <a:t>Umayyad caliphs influenced by Byzantine styles (661-750,Dome of the Rock in Jerusalem)</a:t>
            </a:r>
          </a:p>
          <a:p>
            <a:r>
              <a:rPr lang="en-GB" sz="3600" dirty="0"/>
              <a:t>Abbasid caliphs influenced by Persian styles (750-1258, pottery)</a:t>
            </a:r>
          </a:p>
          <a:p>
            <a:r>
              <a:rPr lang="en-GB" sz="3600" dirty="0"/>
              <a:t>Fatimid in Egypt (909-1171)</a:t>
            </a:r>
          </a:p>
        </p:txBody>
      </p:sp>
      <p:sp>
        <p:nvSpPr>
          <p:cNvPr id="4" name="Footer Placeholder 3">
            <a:extLst>
              <a:ext uri="{FF2B5EF4-FFF2-40B4-BE49-F238E27FC236}">
                <a16:creationId xmlns:a16="http://schemas.microsoft.com/office/drawing/2014/main" id="{CA879372-7A7B-437A-A91E-64331ABB00A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27BF4D5-D91D-4819-93F9-70D63F5CBD66}"/>
              </a:ext>
            </a:extLst>
          </p:cNvPr>
          <p:cNvSpPr>
            <a:spLocks noGrp="1"/>
          </p:cNvSpPr>
          <p:nvPr>
            <p:ph type="sldNum" sz="quarter" idx="12"/>
          </p:nvPr>
        </p:nvSpPr>
        <p:spPr/>
        <p:txBody>
          <a:bodyPr/>
          <a:lstStyle/>
          <a:p>
            <a:fld id="{92FE4D18-7AE6-497F-ABC3-D3AA33B4FBE0}" type="slidenum">
              <a:rPr lang="en-GB" smtClean="0"/>
              <a:t>11</a:t>
            </a:fld>
            <a:endParaRPr lang="en-GB"/>
          </a:p>
        </p:txBody>
      </p:sp>
    </p:spTree>
    <p:extLst>
      <p:ext uri="{BB962C8B-B14F-4D97-AF65-F5344CB8AC3E}">
        <p14:creationId xmlns:p14="http://schemas.microsoft.com/office/powerpoint/2010/main" val="817839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9D9F5-E033-466C-935E-C75896D0B3F8}"/>
              </a:ext>
            </a:extLst>
          </p:cNvPr>
          <p:cNvSpPr>
            <a:spLocks noGrp="1"/>
          </p:cNvSpPr>
          <p:nvPr>
            <p:ph type="title"/>
          </p:nvPr>
        </p:nvSpPr>
        <p:spPr/>
        <p:txBody>
          <a:bodyPr/>
          <a:lstStyle/>
          <a:p>
            <a:r>
              <a:rPr lang="en-GB" dirty="0"/>
              <a:t>Periods of formation of Islamic art</a:t>
            </a:r>
          </a:p>
        </p:txBody>
      </p:sp>
      <p:sp>
        <p:nvSpPr>
          <p:cNvPr id="3" name="Content Placeholder 2">
            <a:extLst>
              <a:ext uri="{FF2B5EF4-FFF2-40B4-BE49-F238E27FC236}">
                <a16:creationId xmlns:a16="http://schemas.microsoft.com/office/drawing/2014/main" id="{7B795F5B-B3FB-4CC3-813B-077940A11C59}"/>
              </a:ext>
            </a:extLst>
          </p:cNvPr>
          <p:cNvSpPr>
            <a:spLocks noGrp="1"/>
          </p:cNvSpPr>
          <p:nvPr>
            <p:ph idx="1"/>
          </p:nvPr>
        </p:nvSpPr>
        <p:spPr/>
        <p:txBody>
          <a:bodyPr>
            <a:normAutofit/>
          </a:bodyPr>
          <a:lstStyle/>
          <a:p>
            <a:r>
              <a:rPr lang="en-GB" sz="3200" dirty="0"/>
              <a:t>1.6.2. Medieval Period 900-1500</a:t>
            </a:r>
          </a:p>
          <a:p>
            <a:r>
              <a:rPr lang="en-GB" dirty="0"/>
              <a:t>Seljuk Turks who influenced Iranian art (1050-1157, the Great Mosque of Isfahan, the Blue Mosque in Tabriz)</a:t>
            </a:r>
          </a:p>
          <a:p>
            <a:r>
              <a:rPr lang="en-GB" sz="3200" dirty="0"/>
              <a:t>Timurids who influenced east Iran (1378-1502)</a:t>
            </a:r>
          </a:p>
          <a:p>
            <a:r>
              <a:rPr lang="en-GB" sz="3200" dirty="0"/>
              <a:t>1.6.3 Period of Empires 1500-1922</a:t>
            </a:r>
          </a:p>
          <a:p>
            <a:r>
              <a:rPr lang="en-GB" dirty="0"/>
              <a:t>Safavids who ruled Iran (1502-1736)</a:t>
            </a:r>
          </a:p>
          <a:p>
            <a:r>
              <a:rPr lang="en-GB" dirty="0"/>
              <a:t>Ottomans who ruled Turkey, Syria, Egypt (1299-1922, architecture, mass ceramics, metalwork, jewellery)</a:t>
            </a:r>
          </a:p>
          <a:p>
            <a:endParaRPr lang="en-GB" dirty="0"/>
          </a:p>
        </p:txBody>
      </p:sp>
      <p:sp>
        <p:nvSpPr>
          <p:cNvPr id="4" name="Footer Placeholder 3">
            <a:extLst>
              <a:ext uri="{FF2B5EF4-FFF2-40B4-BE49-F238E27FC236}">
                <a16:creationId xmlns:a16="http://schemas.microsoft.com/office/drawing/2014/main" id="{2E6DB2EE-F80F-4973-99EA-87CAFB70390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6ED4247-1494-485F-AD26-2A5EF89CF411}"/>
              </a:ext>
            </a:extLst>
          </p:cNvPr>
          <p:cNvSpPr>
            <a:spLocks noGrp="1"/>
          </p:cNvSpPr>
          <p:nvPr>
            <p:ph type="sldNum" sz="quarter" idx="12"/>
          </p:nvPr>
        </p:nvSpPr>
        <p:spPr/>
        <p:txBody>
          <a:bodyPr/>
          <a:lstStyle/>
          <a:p>
            <a:fld id="{92FE4D18-7AE6-497F-ABC3-D3AA33B4FBE0}" type="slidenum">
              <a:rPr lang="en-GB" smtClean="0"/>
              <a:t>12</a:t>
            </a:fld>
            <a:endParaRPr lang="en-GB"/>
          </a:p>
        </p:txBody>
      </p:sp>
    </p:spTree>
    <p:extLst>
      <p:ext uri="{BB962C8B-B14F-4D97-AF65-F5344CB8AC3E}">
        <p14:creationId xmlns:p14="http://schemas.microsoft.com/office/powerpoint/2010/main" val="1469153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E9C65-EA3F-46F1-BFAA-57444ADB8DC1}"/>
              </a:ext>
            </a:extLst>
          </p:cNvPr>
          <p:cNvSpPr>
            <a:spLocks noGrp="1"/>
          </p:cNvSpPr>
          <p:nvPr>
            <p:ph type="title"/>
          </p:nvPr>
        </p:nvSpPr>
        <p:spPr/>
        <p:txBody>
          <a:bodyPr>
            <a:noAutofit/>
          </a:bodyPr>
          <a:lstStyle/>
          <a:p>
            <a:pPr algn="ctr"/>
            <a:r>
              <a:rPr lang="en-GB" sz="4000" dirty="0"/>
              <a:t>2.Islamic architecture</a:t>
            </a:r>
            <a:br>
              <a:rPr lang="en-GB" sz="4000" dirty="0"/>
            </a:br>
            <a:br>
              <a:rPr lang="en-GB" sz="4000" dirty="0"/>
            </a:br>
            <a:r>
              <a:rPr lang="en-GB" sz="3600" dirty="0"/>
              <a:t>2.1. Definition  </a:t>
            </a:r>
            <a:endParaRPr lang="en-GB" sz="4000" dirty="0"/>
          </a:p>
        </p:txBody>
      </p:sp>
      <p:sp>
        <p:nvSpPr>
          <p:cNvPr id="3" name="Content Placeholder 2">
            <a:extLst>
              <a:ext uri="{FF2B5EF4-FFF2-40B4-BE49-F238E27FC236}">
                <a16:creationId xmlns:a16="http://schemas.microsoft.com/office/drawing/2014/main" id="{C4B0B26F-16A1-423C-954F-2CC4952178CC}"/>
              </a:ext>
            </a:extLst>
          </p:cNvPr>
          <p:cNvSpPr>
            <a:spLocks noGrp="1"/>
          </p:cNvSpPr>
          <p:nvPr>
            <p:ph idx="1"/>
          </p:nvPr>
        </p:nvSpPr>
        <p:spPr/>
        <p:txBody>
          <a:bodyPr/>
          <a:lstStyle/>
          <a:p>
            <a:r>
              <a:rPr lang="en-GB" dirty="0"/>
              <a:t>Sometimes (at the beginning of defining Islamic art) referred as “Muhammadan”, “Moorish”, “Oriental”, but generally accepted as “Islamic architecture”.</a:t>
            </a:r>
          </a:p>
          <a:p>
            <a:r>
              <a:rPr lang="en-GB" dirty="0"/>
              <a:t>Historically Islamic architecture spans the period of the late seventh to the early eighteenth centuries.   </a:t>
            </a:r>
          </a:p>
          <a:p>
            <a:r>
              <a:rPr lang="en-GB" dirty="0"/>
              <a:t>Geographically it encompasses about fifty countries where Muslims live or lived. (1)</a:t>
            </a:r>
          </a:p>
          <a:p>
            <a:r>
              <a:rPr lang="en-GB" dirty="0"/>
              <a:t>Islamic architecture in its definition should be visually identifiable (2)</a:t>
            </a:r>
          </a:p>
        </p:txBody>
      </p:sp>
      <p:sp>
        <p:nvSpPr>
          <p:cNvPr id="4" name="Footer Placeholder 3">
            <a:extLst>
              <a:ext uri="{FF2B5EF4-FFF2-40B4-BE49-F238E27FC236}">
                <a16:creationId xmlns:a16="http://schemas.microsoft.com/office/drawing/2014/main" id="{84076E5E-F96C-4452-AD74-5FB38C2E55D9}"/>
              </a:ext>
            </a:extLst>
          </p:cNvPr>
          <p:cNvSpPr>
            <a:spLocks noGrp="1"/>
          </p:cNvSpPr>
          <p:nvPr>
            <p:ph type="ftr" sz="quarter" idx="11"/>
          </p:nvPr>
        </p:nvSpPr>
        <p:spPr>
          <a:xfrm>
            <a:off x="1101436" y="6176963"/>
            <a:ext cx="9050481" cy="681037"/>
          </a:xfrm>
        </p:spPr>
        <p:txBody>
          <a:bodyPr/>
          <a:lstStyle/>
          <a:p>
            <a:r>
              <a:rPr lang="en-GB" dirty="0"/>
              <a:t>1.What is Islamic Architecture anyway. Nasser Rabbat. Journal of Art Historiography. June 2012</a:t>
            </a:r>
          </a:p>
          <a:p>
            <a:r>
              <a:rPr lang="en-GB" dirty="0"/>
              <a:t>2. </a:t>
            </a:r>
            <a:r>
              <a:rPr lang="fr-FR" dirty="0"/>
              <a:t>Georges Marçais, L’art de l’Islam, Paris: Larousse, 1946,</a:t>
            </a:r>
          </a:p>
        </p:txBody>
      </p:sp>
      <p:sp>
        <p:nvSpPr>
          <p:cNvPr id="5" name="Slide Number Placeholder 4">
            <a:extLst>
              <a:ext uri="{FF2B5EF4-FFF2-40B4-BE49-F238E27FC236}">
                <a16:creationId xmlns:a16="http://schemas.microsoft.com/office/drawing/2014/main" id="{8CF09C08-6465-4332-95C5-5B579581ECED}"/>
              </a:ext>
            </a:extLst>
          </p:cNvPr>
          <p:cNvSpPr>
            <a:spLocks noGrp="1"/>
          </p:cNvSpPr>
          <p:nvPr>
            <p:ph type="sldNum" sz="quarter" idx="12"/>
          </p:nvPr>
        </p:nvSpPr>
        <p:spPr/>
        <p:txBody>
          <a:bodyPr/>
          <a:lstStyle/>
          <a:p>
            <a:fld id="{92FE4D18-7AE6-497F-ABC3-D3AA33B4FBE0}" type="slidenum">
              <a:rPr lang="en-GB" smtClean="0"/>
              <a:t>13</a:t>
            </a:fld>
            <a:endParaRPr lang="en-GB"/>
          </a:p>
        </p:txBody>
      </p:sp>
    </p:spTree>
    <p:extLst>
      <p:ext uri="{BB962C8B-B14F-4D97-AF65-F5344CB8AC3E}">
        <p14:creationId xmlns:p14="http://schemas.microsoft.com/office/powerpoint/2010/main" val="518597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1A7B64-DBD0-4411-AC58-D09817E1974B}"/>
              </a:ext>
            </a:extLst>
          </p:cNvPr>
          <p:cNvSpPr>
            <a:spLocks noGrp="1"/>
          </p:cNvSpPr>
          <p:nvPr>
            <p:ph idx="1"/>
          </p:nvPr>
        </p:nvSpPr>
        <p:spPr>
          <a:xfrm>
            <a:off x="838200" y="384464"/>
            <a:ext cx="10515600" cy="5465618"/>
          </a:xfrm>
        </p:spPr>
        <p:txBody>
          <a:bodyPr>
            <a:normAutofit/>
          </a:bodyPr>
          <a:lstStyle/>
          <a:p>
            <a:endParaRPr lang="en-GB" dirty="0"/>
          </a:p>
          <a:p>
            <a:pPr marL="0" indent="0">
              <a:buNone/>
            </a:pPr>
            <a:r>
              <a:rPr lang="en-GB" dirty="0"/>
              <a:t>                                </a:t>
            </a:r>
            <a:r>
              <a:rPr lang="en-GB" sz="3600" dirty="0"/>
              <a:t>2.1. Definition</a:t>
            </a:r>
          </a:p>
          <a:p>
            <a:endParaRPr lang="en-GB" dirty="0"/>
          </a:p>
          <a:p>
            <a:r>
              <a:rPr lang="en-GB" i="1" dirty="0"/>
              <a:t> </a:t>
            </a:r>
            <a:r>
              <a:rPr lang="en-GB" dirty="0"/>
              <a:t>It displays a set of architectural and spatial features (1)</a:t>
            </a:r>
            <a:endParaRPr lang="en-GB" i="1" dirty="0"/>
          </a:p>
          <a:p>
            <a:r>
              <a:rPr lang="en-GB" dirty="0"/>
              <a:t>Generally accepted definition: </a:t>
            </a:r>
            <a:r>
              <a:rPr lang="en-GB" i="1" dirty="0"/>
              <a:t>the architecture built by Muslim, for Muslims or in places where Muslims have an opportunity to express their cultural independence in architecture. (2)</a:t>
            </a:r>
          </a:p>
          <a:p>
            <a:r>
              <a:rPr lang="en-GB" dirty="0"/>
              <a:t>Islamic architecture is referred as Islamic for its inclusiveness of all Muslims with different ethnical, geographical and any other backgrounds    </a:t>
            </a:r>
          </a:p>
        </p:txBody>
      </p:sp>
      <p:sp>
        <p:nvSpPr>
          <p:cNvPr id="4" name="Footer Placeholder 3">
            <a:extLst>
              <a:ext uri="{FF2B5EF4-FFF2-40B4-BE49-F238E27FC236}">
                <a16:creationId xmlns:a16="http://schemas.microsoft.com/office/drawing/2014/main" id="{C068CED0-45AD-4549-91FA-EFA311924790}"/>
              </a:ext>
            </a:extLst>
          </p:cNvPr>
          <p:cNvSpPr>
            <a:spLocks noGrp="1"/>
          </p:cNvSpPr>
          <p:nvPr>
            <p:ph type="ftr" sz="quarter" idx="11"/>
          </p:nvPr>
        </p:nvSpPr>
        <p:spPr>
          <a:xfrm>
            <a:off x="838199" y="6141028"/>
            <a:ext cx="9625445" cy="580448"/>
          </a:xfrm>
        </p:spPr>
        <p:txBody>
          <a:bodyPr/>
          <a:lstStyle/>
          <a:p>
            <a:r>
              <a:rPr lang="en-GB" dirty="0"/>
              <a:t>1. What is Islamic Architecture? in George Michell, ed., Architecture of the Islamic World: Its History and Social Meaning. Thames &amp; Hudson, London.</a:t>
            </a:r>
          </a:p>
          <a:p>
            <a:r>
              <a:rPr lang="en-GB" dirty="0"/>
              <a:t>2.  Teaching of Islamic Architecture. Oleg Grabar. The Yale Architectural Magazine, 1, 1963. </a:t>
            </a:r>
          </a:p>
        </p:txBody>
      </p:sp>
      <p:sp>
        <p:nvSpPr>
          <p:cNvPr id="5" name="Slide Number Placeholder 4">
            <a:extLst>
              <a:ext uri="{FF2B5EF4-FFF2-40B4-BE49-F238E27FC236}">
                <a16:creationId xmlns:a16="http://schemas.microsoft.com/office/drawing/2014/main" id="{275CD90F-7BD3-4DD1-ABC0-A1F6E7F4FD8F}"/>
              </a:ext>
            </a:extLst>
          </p:cNvPr>
          <p:cNvSpPr>
            <a:spLocks noGrp="1"/>
          </p:cNvSpPr>
          <p:nvPr>
            <p:ph type="sldNum" sz="quarter" idx="12"/>
          </p:nvPr>
        </p:nvSpPr>
        <p:spPr/>
        <p:txBody>
          <a:bodyPr/>
          <a:lstStyle/>
          <a:p>
            <a:fld id="{92FE4D18-7AE6-497F-ABC3-D3AA33B4FBE0}" type="slidenum">
              <a:rPr lang="en-GB" smtClean="0"/>
              <a:t>14</a:t>
            </a:fld>
            <a:endParaRPr lang="en-GB" dirty="0"/>
          </a:p>
        </p:txBody>
      </p:sp>
    </p:spTree>
    <p:extLst>
      <p:ext uri="{BB962C8B-B14F-4D97-AF65-F5344CB8AC3E}">
        <p14:creationId xmlns:p14="http://schemas.microsoft.com/office/powerpoint/2010/main" val="928094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5C427-43F0-41EA-9193-2F8D7B4C5D85}"/>
              </a:ext>
            </a:extLst>
          </p:cNvPr>
          <p:cNvSpPr>
            <a:spLocks noGrp="1"/>
          </p:cNvSpPr>
          <p:nvPr>
            <p:ph type="title"/>
          </p:nvPr>
        </p:nvSpPr>
        <p:spPr>
          <a:xfrm>
            <a:off x="838200" y="365125"/>
            <a:ext cx="10515600" cy="1325563"/>
          </a:xfrm>
        </p:spPr>
        <p:txBody>
          <a:bodyPr>
            <a:normAutofit/>
          </a:bodyPr>
          <a:lstStyle/>
          <a:p>
            <a:r>
              <a:rPr lang="en-GB" dirty="0"/>
              <a:t>                2.2.Types of Islamic architecture </a:t>
            </a:r>
          </a:p>
        </p:txBody>
      </p:sp>
      <p:graphicFrame>
        <p:nvGraphicFramePr>
          <p:cNvPr id="7" name="Content Placeholder 2">
            <a:extLst>
              <a:ext uri="{FF2B5EF4-FFF2-40B4-BE49-F238E27FC236}">
                <a16:creationId xmlns:a16="http://schemas.microsoft.com/office/drawing/2014/main" id="{F58E40EA-94F1-442C-8E9E-7387485DD00D}"/>
              </a:ext>
            </a:extLst>
          </p:cNvPr>
          <p:cNvGraphicFramePr>
            <a:graphicFrameLocks noGrp="1"/>
          </p:cNvGraphicFramePr>
          <p:nvPr>
            <p:ph idx="1"/>
            <p:extLst>
              <p:ext uri="{D42A27DB-BD31-4B8C-83A1-F6EECF244321}">
                <p14:modId xmlns:p14="http://schemas.microsoft.com/office/powerpoint/2010/main" val="17490162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84B82A76-221D-4462-BA31-7BAD2B629385}"/>
              </a:ext>
            </a:extLst>
          </p:cNvPr>
          <p:cNvSpPr>
            <a:spLocks noGrp="1"/>
          </p:cNvSpPr>
          <p:nvPr>
            <p:ph type="ftr" sz="quarter" idx="11"/>
          </p:nvPr>
        </p:nvSpPr>
        <p:spPr>
          <a:xfrm>
            <a:off x="4038600" y="6356350"/>
            <a:ext cx="4114800" cy="365125"/>
          </a:xfrm>
        </p:spPr>
        <p:txBody>
          <a:bodyPr>
            <a:normAutofit/>
          </a:bodyPr>
          <a:lstStyle/>
          <a:p>
            <a:endParaRPr lang="en-GB"/>
          </a:p>
        </p:txBody>
      </p:sp>
      <p:sp>
        <p:nvSpPr>
          <p:cNvPr id="5" name="Slide Number Placeholder 4">
            <a:extLst>
              <a:ext uri="{FF2B5EF4-FFF2-40B4-BE49-F238E27FC236}">
                <a16:creationId xmlns:a16="http://schemas.microsoft.com/office/drawing/2014/main" id="{D9C43041-370F-466D-80D0-15FBF148A4A0}"/>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15</a:t>
            </a:fld>
            <a:endParaRPr lang="en-GB"/>
          </a:p>
        </p:txBody>
      </p:sp>
    </p:spTree>
    <p:extLst>
      <p:ext uri="{BB962C8B-B14F-4D97-AF65-F5344CB8AC3E}">
        <p14:creationId xmlns:p14="http://schemas.microsoft.com/office/powerpoint/2010/main" val="789404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2B528-FD77-4CBA-BFDC-1F2720155F2A}"/>
              </a:ext>
            </a:extLst>
          </p:cNvPr>
          <p:cNvSpPr>
            <a:spLocks noGrp="1"/>
          </p:cNvSpPr>
          <p:nvPr>
            <p:ph type="title"/>
          </p:nvPr>
        </p:nvSpPr>
        <p:spPr/>
        <p:txBody>
          <a:bodyPr/>
          <a:lstStyle/>
          <a:p>
            <a:r>
              <a:rPr lang="en-GB" dirty="0"/>
              <a:t>          2.3. Early origins of Islamic architecture </a:t>
            </a:r>
          </a:p>
        </p:txBody>
      </p:sp>
      <p:sp>
        <p:nvSpPr>
          <p:cNvPr id="3" name="Content Placeholder 2">
            <a:extLst>
              <a:ext uri="{FF2B5EF4-FFF2-40B4-BE49-F238E27FC236}">
                <a16:creationId xmlns:a16="http://schemas.microsoft.com/office/drawing/2014/main" id="{686DED40-0DB7-4536-B865-3733D2B311FD}"/>
              </a:ext>
            </a:extLst>
          </p:cNvPr>
          <p:cNvSpPr>
            <a:spLocks noGrp="1"/>
          </p:cNvSpPr>
          <p:nvPr>
            <p:ph idx="1"/>
          </p:nvPr>
        </p:nvSpPr>
        <p:spPr/>
        <p:txBody>
          <a:bodyPr/>
          <a:lstStyle/>
          <a:p>
            <a:r>
              <a:rPr lang="en-GB" dirty="0"/>
              <a:t>Islamic architecture was influenced by Byzantine Christians who helped in building the oldest living mosque (The Dome of the Rock in Jerusalem). </a:t>
            </a:r>
            <a:r>
              <a:rPr lang="en-GB" sz="1800" dirty="0"/>
              <a:t>(1)</a:t>
            </a:r>
          </a:p>
          <a:p>
            <a:r>
              <a:rPr lang="en-GB" dirty="0"/>
              <a:t>Visigoths influenced Islamic architecture (Moorish) by `giving` horseshoe arch which was introduced in mosques in Muslim Spain (Great Mosque of Cordoba).</a:t>
            </a:r>
          </a:p>
          <a:p>
            <a:r>
              <a:rPr lang="en-GB" dirty="0"/>
              <a:t> Islamic architecture was influenced by Roman as well. The Great Mosque of Kairouan includes Roman marble and sculpture. </a:t>
            </a:r>
          </a:p>
          <a:p>
            <a:r>
              <a:rPr lang="en-GB" dirty="0"/>
              <a:t>Chinese influenced Islamic architecture by its style and form. (The Great Mosque of Xi`an</a:t>
            </a:r>
          </a:p>
          <a:p>
            <a:endParaRPr lang="en-GB" dirty="0"/>
          </a:p>
          <a:p>
            <a:pPr marL="0" indent="0">
              <a:buNone/>
            </a:pPr>
            <a:endParaRPr lang="en-GB" dirty="0"/>
          </a:p>
        </p:txBody>
      </p:sp>
      <p:sp>
        <p:nvSpPr>
          <p:cNvPr id="4" name="Footer Placeholder 3">
            <a:extLst>
              <a:ext uri="{FF2B5EF4-FFF2-40B4-BE49-F238E27FC236}">
                <a16:creationId xmlns:a16="http://schemas.microsoft.com/office/drawing/2014/main" id="{920D9870-8729-416A-9250-B4D3B6752489}"/>
              </a:ext>
            </a:extLst>
          </p:cNvPr>
          <p:cNvSpPr>
            <a:spLocks noGrp="1"/>
          </p:cNvSpPr>
          <p:nvPr>
            <p:ph type="ftr" sz="quarter" idx="11"/>
          </p:nvPr>
        </p:nvSpPr>
        <p:spPr/>
        <p:txBody>
          <a:bodyPr/>
          <a:lstStyle/>
          <a:p>
            <a:r>
              <a:rPr lang="en-GB" dirty="0"/>
              <a:t>1. History of Art, Early Christian and Byzantine Architecture. R. Krautheimer. Yale University Press. 1965. </a:t>
            </a:r>
          </a:p>
        </p:txBody>
      </p:sp>
      <p:sp>
        <p:nvSpPr>
          <p:cNvPr id="5" name="Slide Number Placeholder 4">
            <a:extLst>
              <a:ext uri="{FF2B5EF4-FFF2-40B4-BE49-F238E27FC236}">
                <a16:creationId xmlns:a16="http://schemas.microsoft.com/office/drawing/2014/main" id="{8222D261-3341-433E-BD3C-92DBB9045A72}"/>
              </a:ext>
            </a:extLst>
          </p:cNvPr>
          <p:cNvSpPr>
            <a:spLocks noGrp="1"/>
          </p:cNvSpPr>
          <p:nvPr>
            <p:ph type="sldNum" sz="quarter" idx="12"/>
          </p:nvPr>
        </p:nvSpPr>
        <p:spPr/>
        <p:txBody>
          <a:bodyPr/>
          <a:lstStyle/>
          <a:p>
            <a:fld id="{92FE4D18-7AE6-497F-ABC3-D3AA33B4FBE0}" type="slidenum">
              <a:rPr lang="en-GB" smtClean="0"/>
              <a:t>16</a:t>
            </a:fld>
            <a:endParaRPr lang="en-GB"/>
          </a:p>
        </p:txBody>
      </p:sp>
    </p:spTree>
    <p:extLst>
      <p:ext uri="{BB962C8B-B14F-4D97-AF65-F5344CB8AC3E}">
        <p14:creationId xmlns:p14="http://schemas.microsoft.com/office/powerpoint/2010/main" val="509553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5431C-10C8-46D9-B583-100FF80881A6}"/>
              </a:ext>
            </a:extLst>
          </p:cNvPr>
          <p:cNvSpPr>
            <a:spLocks noGrp="1"/>
          </p:cNvSpPr>
          <p:nvPr>
            <p:ph type="title"/>
          </p:nvPr>
        </p:nvSpPr>
        <p:spPr/>
        <p:txBody>
          <a:bodyPr/>
          <a:lstStyle/>
          <a:p>
            <a:r>
              <a:rPr lang="en-GB" dirty="0"/>
              <a:t>                             2.4.Mosque  </a:t>
            </a:r>
          </a:p>
        </p:txBody>
      </p:sp>
      <p:sp>
        <p:nvSpPr>
          <p:cNvPr id="3" name="Content Placeholder 2">
            <a:extLst>
              <a:ext uri="{FF2B5EF4-FFF2-40B4-BE49-F238E27FC236}">
                <a16:creationId xmlns:a16="http://schemas.microsoft.com/office/drawing/2014/main" id="{3A3E5710-40CB-46E0-8AAE-9F43EA593A0F}"/>
              </a:ext>
            </a:extLst>
          </p:cNvPr>
          <p:cNvSpPr>
            <a:spLocks noGrp="1"/>
          </p:cNvSpPr>
          <p:nvPr>
            <p:ph idx="1"/>
          </p:nvPr>
        </p:nvSpPr>
        <p:spPr/>
        <p:txBody>
          <a:bodyPr/>
          <a:lstStyle/>
          <a:p>
            <a:r>
              <a:rPr lang="en-GB" dirty="0"/>
              <a:t>Mosque is a key to Islamic architecture </a:t>
            </a:r>
          </a:p>
          <a:p>
            <a:r>
              <a:rPr lang="en-GB" dirty="0"/>
              <a:t>It is defined as </a:t>
            </a:r>
            <a:r>
              <a:rPr lang="en-GB" i="1" dirty="0"/>
              <a:t>religious building comprised of courtyard bordered by arcades and adjoining a covered hall. (1)</a:t>
            </a:r>
          </a:p>
          <a:p>
            <a:r>
              <a:rPr lang="en-GB" dirty="0"/>
              <a:t>First mosques, in the period of Prophet and first caliphs were simple, featuring only an enclosed and oriented ( forward Kaaba) space.</a:t>
            </a:r>
          </a:p>
          <a:p>
            <a:r>
              <a:rPr lang="en-GB" dirty="0"/>
              <a:t>Mosque developed its architectural weight at the end of 7</a:t>
            </a:r>
            <a:r>
              <a:rPr lang="en-GB" baseline="30000" dirty="0"/>
              <a:t>th</a:t>
            </a:r>
            <a:r>
              <a:rPr lang="en-GB" dirty="0"/>
              <a:t> century </a:t>
            </a:r>
          </a:p>
          <a:p>
            <a:r>
              <a:rPr lang="en-GB" dirty="0"/>
              <a:t>Mosque architecture is comprised of: prayer hall, the Mihrab (prayer niche), the Mimbar (pulpit), maqsura (royal box), the raised gabled transept, the dome and minaret. </a:t>
            </a:r>
          </a:p>
          <a:p>
            <a:endParaRPr lang="en-GB" dirty="0"/>
          </a:p>
        </p:txBody>
      </p:sp>
      <p:sp>
        <p:nvSpPr>
          <p:cNvPr id="4" name="Footer Placeholder 3">
            <a:extLst>
              <a:ext uri="{FF2B5EF4-FFF2-40B4-BE49-F238E27FC236}">
                <a16:creationId xmlns:a16="http://schemas.microsoft.com/office/drawing/2014/main" id="{38F7775A-0C35-46E7-862E-1576155C7F08}"/>
              </a:ext>
            </a:extLst>
          </p:cNvPr>
          <p:cNvSpPr>
            <a:spLocks noGrp="1"/>
          </p:cNvSpPr>
          <p:nvPr>
            <p:ph type="ftr" sz="quarter" idx="11"/>
          </p:nvPr>
        </p:nvSpPr>
        <p:spPr>
          <a:xfrm>
            <a:off x="2337955" y="6356350"/>
            <a:ext cx="7876309" cy="365125"/>
          </a:xfrm>
        </p:spPr>
        <p:txBody>
          <a:bodyPr/>
          <a:lstStyle/>
          <a:p>
            <a:r>
              <a:rPr lang="en-GB" dirty="0"/>
              <a:t>1. Islamic Architecture Form, Function and Meaning. Hillenbrand R. Edinburgh University Press. </a:t>
            </a:r>
          </a:p>
        </p:txBody>
      </p:sp>
      <p:sp>
        <p:nvSpPr>
          <p:cNvPr id="5" name="Slide Number Placeholder 4">
            <a:extLst>
              <a:ext uri="{FF2B5EF4-FFF2-40B4-BE49-F238E27FC236}">
                <a16:creationId xmlns:a16="http://schemas.microsoft.com/office/drawing/2014/main" id="{81DB306D-EE6E-461C-B0D8-BBED21E62686}"/>
              </a:ext>
            </a:extLst>
          </p:cNvPr>
          <p:cNvSpPr>
            <a:spLocks noGrp="1"/>
          </p:cNvSpPr>
          <p:nvPr>
            <p:ph type="sldNum" sz="quarter" idx="12"/>
          </p:nvPr>
        </p:nvSpPr>
        <p:spPr/>
        <p:txBody>
          <a:bodyPr/>
          <a:lstStyle/>
          <a:p>
            <a:fld id="{92FE4D18-7AE6-497F-ABC3-D3AA33B4FBE0}" type="slidenum">
              <a:rPr lang="en-GB" smtClean="0"/>
              <a:t>17</a:t>
            </a:fld>
            <a:endParaRPr lang="en-GB"/>
          </a:p>
        </p:txBody>
      </p:sp>
    </p:spTree>
    <p:extLst>
      <p:ext uri="{BB962C8B-B14F-4D97-AF65-F5344CB8AC3E}">
        <p14:creationId xmlns:p14="http://schemas.microsoft.com/office/powerpoint/2010/main" val="2046470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DF575-6D2A-41CB-B974-E8B08155F9FF}"/>
              </a:ext>
            </a:extLst>
          </p:cNvPr>
          <p:cNvSpPr>
            <a:spLocks noGrp="1"/>
          </p:cNvSpPr>
          <p:nvPr>
            <p:ph type="title"/>
          </p:nvPr>
        </p:nvSpPr>
        <p:spPr/>
        <p:txBody>
          <a:bodyPr/>
          <a:lstStyle/>
          <a:p>
            <a:pPr algn="ctr"/>
            <a:r>
              <a:rPr lang="en-GB" dirty="0"/>
              <a:t>2.4. Mosque</a:t>
            </a:r>
          </a:p>
        </p:txBody>
      </p:sp>
      <p:sp>
        <p:nvSpPr>
          <p:cNvPr id="3" name="Content Placeholder 2">
            <a:extLst>
              <a:ext uri="{FF2B5EF4-FFF2-40B4-BE49-F238E27FC236}">
                <a16:creationId xmlns:a16="http://schemas.microsoft.com/office/drawing/2014/main" id="{0C17985C-BFE1-4324-9E89-EC383ECD6ADF}"/>
              </a:ext>
            </a:extLst>
          </p:cNvPr>
          <p:cNvSpPr>
            <a:spLocks noGrp="1"/>
          </p:cNvSpPr>
          <p:nvPr>
            <p:ph idx="1"/>
          </p:nvPr>
        </p:nvSpPr>
        <p:spPr/>
        <p:txBody>
          <a:bodyPr/>
          <a:lstStyle/>
          <a:p>
            <a:r>
              <a:rPr lang="en-GB" dirty="0"/>
              <a:t>Anny mosque around the Muslim world is meant to be place for daily and weekly worship, for study or it can be used for resting. This is the reason all mosques have few architectural subjects (minaret, dome, mihrab, minbar) in common, but its style and form can vary. </a:t>
            </a:r>
          </a:p>
          <a:p>
            <a:r>
              <a:rPr lang="en-GB" dirty="0"/>
              <a:t>Every mosque tells story of its time, its region and people who built it.</a:t>
            </a:r>
          </a:p>
          <a:p>
            <a:r>
              <a:rPr lang="en-GB" dirty="0"/>
              <a:t>Its decoration tells about Islam, about different approach to Islam and its aspiration. Sometimes, through its decoration or calligraphy, it tells if mosque is a Shia-branch of Islam, or some other branch of Islam.</a:t>
            </a:r>
          </a:p>
        </p:txBody>
      </p:sp>
      <p:sp>
        <p:nvSpPr>
          <p:cNvPr id="5" name="Slide Number Placeholder 4">
            <a:extLst>
              <a:ext uri="{FF2B5EF4-FFF2-40B4-BE49-F238E27FC236}">
                <a16:creationId xmlns:a16="http://schemas.microsoft.com/office/drawing/2014/main" id="{DC671188-81E2-4E78-A89F-61F1EF631173}"/>
              </a:ext>
            </a:extLst>
          </p:cNvPr>
          <p:cNvSpPr>
            <a:spLocks noGrp="1"/>
          </p:cNvSpPr>
          <p:nvPr>
            <p:ph type="sldNum" sz="quarter" idx="12"/>
          </p:nvPr>
        </p:nvSpPr>
        <p:spPr/>
        <p:txBody>
          <a:bodyPr/>
          <a:lstStyle/>
          <a:p>
            <a:fld id="{92FE4D18-7AE6-497F-ABC3-D3AA33B4FBE0}" type="slidenum">
              <a:rPr lang="en-GB" smtClean="0"/>
              <a:t>18</a:t>
            </a:fld>
            <a:endParaRPr lang="en-GB"/>
          </a:p>
        </p:txBody>
      </p:sp>
    </p:spTree>
    <p:extLst>
      <p:ext uri="{BB962C8B-B14F-4D97-AF65-F5344CB8AC3E}">
        <p14:creationId xmlns:p14="http://schemas.microsoft.com/office/powerpoint/2010/main" val="1250784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building, outdoor, wall&#10;&#10;Description generated with high confidence">
            <a:extLst>
              <a:ext uri="{FF2B5EF4-FFF2-40B4-BE49-F238E27FC236}">
                <a16:creationId xmlns:a16="http://schemas.microsoft.com/office/drawing/2014/main" id="{BCE3B8C4-AAA2-4417-AD9D-8A760FC48102}"/>
              </a:ext>
            </a:extLst>
          </p:cNvPr>
          <p:cNvPicPr>
            <a:picLocks noChangeAspect="1"/>
          </p:cNvPicPr>
          <p:nvPr/>
        </p:nvPicPr>
        <p:blipFill rotWithShape="1">
          <a:blip r:embed="rId2">
            <a:extLst>
              <a:ext uri="{28A0092B-C50C-407E-A947-70E740481C1C}">
                <a14:useLocalDpi xmlns:a14="http://schemas.microsoft.com/office/drawing/2010/main" val="0"/>
              </a:ext>
            </a:extLst>
          </a:blip>
          <a:srcRect t="3008" r="-2" b="6746"/>
          <a:stretch/>
        </p:blipFill>
        <p:spPr>
          <a:xfrm>
            <a:off x="7556408" y="10"/>
            <a:ext cx="4635591" cy="6857990"/>
          </a:xfrm>
          <a:prstGeom prst="rect">
            <a:avLst/>
          </a:prstGeom>
          <a:effectLst/>
        </p:spPr>
      </p:pic>
      <p:sp>
        <p:nvSpPr>
          <p:cNvPr id="2" name="Title 1">
            <a:extLst>
              <a:ext uri="{FF2B5EF4-FFF2-40B4-BE49-F238E27FC236}">
                <a16:creationId xmlns:a16="http://schemas.microsoft.com/office/drawing/2014/main" id="{DAF317EE-1696-4FC4-94C7-6FB3FB0A8662}"/>
              </a:ext>
            </a:extLst>
          </p:cNvPr>
          <p:cNvSpPr>
            <a:spLocks noGrp="1"/>
          </p:cNvSpPr>
          <p:nvPr>
            <p:ph type="title"/>
          </p:nvPr>
        </p:nvSpPr>
        <p:spPr>
          <a:xfrm>
            <a:off x="648929" y="629266"/>
            <a:ext cx="6586491" cy="1676603"/>
          </a:xfrm>
        </p:spPr>
        <p:txBody>
          <a:bodyPr>
            <a:normAutofit/>
          </a:bodyPr>
          <a:lstStyle/>
          <a:p>
            <a:r>
              <a:rPr lang="en-GB" dirty="0"/>
              <a:t>            2.5.The Mihrab</a:t>
            </a:r>
          </a:p>
        </p:txBody>
      </p:sp>
      <p:sp>
        <p:nvSpPr>
          <p:cNvPr id="3" name="Content Placeholder 2">
            <a:extLst>
              <a:ext uri="{FF2B5EF4-FFF2-40B4-BE49-F238E27FC236}">
                <a16:creationId xmlns:a16="http://schemas.microsoft.com/office/drawing/2014/main" id="{F7CC2B1A-0623-4DD7-A1C8-A4D1BC03D1A7}"/>
              </a:ext>
            </a:extLst>
          </p:cNvPr>
          <p:cNvSpPr>
            <a:spLocks noGrp="1"/>
          </p:cNvSpPr>
          <p:nvPr>
            <p:ph idx="1"/>
          </p:nvPr>
        </p:nvSpPr>
        <p:spPr>
          <a:xfrm>
            <a:off x="648930" y="2438400"/>
            <a:ext cx="6586489" cy="3785419"/>
          </a:xfrm>
        </p:spPr>
        <p:txBody>
          <a:bodyPr>
            <a:normAutofit/>
          </a:bodyPr>
          <a:lstStyle/>
          <a:p>
            <a:r>
              <a:rPr lang="en-GB" dirty="0"/>
              <a:t>The Mihrab is a niche in the wall of a mosque which indicates the direction (Makkah) of a prayer.</a:t>
            </a:r>
          </a:p>
          <a:p>
            <a:r>
              <a:rPr lang="en-GB" dirty="0"/>
              <a:t>Mihrab is decorated in mosaics, marble and other highly costing materials</a:t>
            </a:r>
          </a:p>
          <a:p>
            <a:r>
              <a:rPr lang="en-GB" dirty="0"/>
              <a:t>Mihrab varies in size and genres: flat, concave or recessed.</a:t>
            </a:r>
          </a:p>
          <a:p>
            <a:endParaRPr lang="en-GB" sz="2400" dirty="0"/>
          </a:p>
        </p:txBody>
      </p:sp>
      <p:sp>
        <p:nvSpPr>
          <p:cNvPr id="4" name="Footer Placeholder 3">
            <a:extLst>
              <a:ext uri="{FF2B5EF4-FFF2-40B4-BE49-F238E27FC236}">
                <a16:creationId xmlns:a16="http://schemas.microsoft.com/office/drawing/2014/main" id="{B089CC5B-4FB3-411B-90C3-9F607D9824CA}"/>
              </a:ext>
            </a:extLst>
          </p:cNvPr>
          <p:cNvSpPr>
            <a:spLocks noGrp="1"/>
          </p:cNvSpPr>
          <p:nvPr>
            <p:ph type="ftr" sz="quarter" idx="11"/>
          </p:nvPr>
        </p:nvSpPr>
        <p:spPr>
          <a:xfrm>
            <a:off x="1310640" y="6223820"/>
            <a:ext cx="5924779" cy="497656"/>
          </a:xfrm>
        </p:spPr>
        <p:txBody>
          <a:bodyPr>
            <a:normAutofit/>
          </a:bodyPr>
          <a:lstStyle/>
          <a:p>
            <a:pPr>
              <a:lnSpc>
                <a:spcPct val="90000"/>
              </a:lnSpc>
              <a:spcAft>
                <a:spcPts val="600"/>
              </a:spcAft>
            </a:pPr>
            <a:r>
              <a:rPr lang="en-GB" sz="1000" dirty="0"/>
              <a:t>In picture: Main mihrab of the Umayyad Mosque, Damascus, Syria. Author: Bernard Gagnon 2010. https://commons.wikimedia.org/wiki/File:Mihrab,_Umayyad_Mosque.jpg</a:t>
            </a:r>
          </a:p>
        </p:txBody>
      </p:sp>
      <p:sp>
        <p:nvSpPr>
          <p:cNvPr id="5" name="Slide Number Placeholder 4">
            <a:extLst>
              <a:ext uri="{FF2B5EF4-FFF2-40B4-BE49-F238E27FC236}">
                <a16:creationId xmlns:a16="http://schemas.microsoft.com/office/drawing/2014/main" id="{8C43C78B-DF56-4B23-BA11-3E9840C04CD8}"/>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a:solidFill>
                  <a:srgbClr val="FFFFFF"/>
                </a:solidFill>
              </a:rPr>
              <a:pPr>
                <a:spcAft>
                  <a:spcPts val="600"/>
                </a:spcAft>
              </a:pPr>
              <a:t>19</a:t>
            </a:fld>
            <a:endParaRPr lang="en-GB">
              <a:solidFill>
                <a:srgbClr val="FFFFFF"/>
              </a:solidFill>
            </a:endParaRPr>
          </a:p>
        </p:txBody>
      </p:sp>
    </p:spTree>
    <p:extLst>
      <p:ext uri="{BB962C8B-B14F-4D97-AF65-F5344CB8AC3E}">
        <p14:creationId xmlns:p14="http://schemas.microsoft.com/office/powerpoint/2010/main" val="6808489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large stone statue in front of a building&#10;&#10;Description generated with very high confidence">
            <a:extLst>
              <a:ext uri="{FF2B5EF4-FFF2-40B4-BE49-F238E27FC236}">
                <a16:creationId xmlns:a16="http://schemas.microsoft.com/office/drawing/2014/main" id="{E0CD6CB4-0D6C-4976-881F-A6D6172E074C}"/>
              </a:ext>
            </a:extLst>
          </p:cNvPr>
          <p:cNvPicPr>
            <a:picLocks noChangeAspect="1"/>
          </p:cNvPicPr>
          <p:nvPr/>
        </p:nvPicPr>
        <p:blipFill rotWithShape="1">
          <a:blip r:embed="rId2">
            <a:extLst>
              <a:ext uri="{28A0092B-C50C-407E-A947-70E740481C1C}">
                <a14:useLocalDpi xmlns:a14="http://schemas.microsoft.com/office/drawing/2010/main" val="0"/>
              </a:ext>
            </a:extLst>
          </a:blip>
          <a:srcRect l="14423" r="18320" b="-1"/>
          <a:stretch/>
        </p:blipFill>
        <p:spPr>
          <a:xfrm>
            <a:off x="7556408" y="10"/>
            <a:ext cx="4635591" cy="6857990"/>
          </a:xfrm>
          <a:prstGeom prst="rect">
            <a:avLst/>
          </a:prstGeom>
          <a:effectLst/>
        </p:spPr>
      </p:pic>
      <p:sp>
        <p:nvSpPr>
          <p:cNvPr id="2" name="Title 1">
            <a:extLst>
              <a:ext uri="{FF2B5EF4-FFF2-40B4-BE49-F238E27FC236}">
                <a16:creationId xmlns:a16="http://schemas.microsoft.com/office/drawing/2014/main" id="{E9085748-B8FF-4638-A814-D57BACFF3F21}"/>
              </a:ext>
            </a:extLst>
          </p:cNvPr>
          <p:cNvSpPr>
            <a:spLocks noGrp="1"/>
          </p:cNvSpPr>
          <p:nvPr>
            <p:ph type="title"/>
          </p:nvPr>
        </p:nvSpPr>
        <p:spPr>
          <a:xfrm>
            <a:off x="648929" y="629266"/>
            <a:ext cx="6586491" cy="1676603"/>
          </a:xfrm>
        </p:spPr>
        <p:txBody>
          <a:bodyPr>
            <a:normAutofit/>
          </a:bodyPr>
          <a:lstStyle/>
          <a:p>
            <a:pPr algn="ctr"/>
            <a:r>
              <a:rPr lang="en-GB" dirty="0"/>
              <a:t>2.6. The Mihrab</a:t>
            </a:r>
          </a:p>
        </p:txBody>
      </p:sp>
      <p:sp>
        <p:nvSpPr>
          <p:cNvPr id="4" name="Footer Placeholder 3">
            <a:extLst>
              <a:ext uri="{FF2B5EF4-FFF2-40B4-BE49-F238E27FC236}">
                <a16:creationId xmlns:a16="http://schemas.microsoft.com/office/drawing/2014/main" id="{92200B75-C237-46F1-953A-E783D83055D9}"/>
              </a:ext>
            </a:extLst>
          </p:cNvPr>
          <p:cNvSpPr>
            <a:spLocks noGrp="1"/>
          </p:cNvSpPr>
          <p:nvPr>
            <p:ph type="ftr" sz="quarter" idx="11"/>
          </p:nvPr>
        </p:nvSpPr>
        <p:spPr>
          <a:xfrm>
            <a:off x="88901" y="6083300"/>
            <a:ext cx="6375400" cy="1219200"/>
          </a:xfrm>
        </p:spPr>
        <p:txBody>
          <a:bodyPr>
            <a:normAutofit/>
          </a:bodyPr>
          <a:lstStyle/>
          <a:p>
            <a:pPr algn="r"/>
            <a:r>
              <a:rPr lang="en-GB" dirty="0"/>
              <a:t>In picture: Mihrab in the Mezquita of Córdoba, Spain. Author Ingo Mehling 2014. https://commons.wikimedia.org/wiki/File:Mezquita_de_Cordoba_Mihrab.jpg</a:t>
            </a:r>
          </a:p>
          <a:p>
            <a:pPr algn="r"/>
            <a:endParaRPr lang="en-GB" dirty="0"/>
          </a:p>
        </p:txBody>
      </p:sp>
      <p:sp>
        <p:nvSpPr>
          <p:cNvPr id="5" name="Slide Number Placeholder 4">
            <a:extLst>
              <a:ext uri="{FF2B5EF4-FFF2-40B4-BE49-F238E27FC236}">
                <a16:creationId xmlns:a16="http://schemas.microsoft.com/office/drawing/2014/main" id="{9D7DFF98-7C9D-4B2E-9A4E-11BE4D746D11}"/>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a:solidFill>
                  <a:srgbClr val="FFFFFF"/>
                </a:solidFill>
              </a:rPr>
              <a:pPr>
                <a:spcAft>
                  <a:spcPts val="600"/>
                </a:spcAft>
              </a:pPr>
              <a:t>20</a:t>
            </a:fld>
            <a:endParaRPr lang="en-GB">
              <a:solidFill>
                <a:srgbClr val="FFFFFF"/>
              </a:solidFill>
            </a:endParaRPr>
          </a:p>
        </p:txBody>
      </p:sp>
      <p:sp>
        <p:nvSpPr>
          <p:cNvPr id="9" name="Content Placeholder 8">
            <a:extLst>
              <a:ext uri="{FF2B5EF4-FFF2-40B4-BE49-F238E27FC236}">
                <a16:creationId xmlns:a16="http://schemas.microsoft.com/office/drawing/2014/main" id="{42D09C6A-BE0E-4EA3-9189-BC1EA6920ABA}"/>
              </a:ext>
            </a:extLst>
          </p:cNvPr>
          <p:cNvSpPr>
            <a:spLocks noGrp="1"/>
          </p:cNvSpPr>
          <p:nvPr>
            <p:ph idx="1"/>
          </p:nvPr>
        </p:nvSpPr>
        <p:spPr>
          <a:xfrm>
            <a:off x="648930" y="2438400"/>
            <a:ext cx="6586489" cy="3785419"/>
          </a:xfrm>
        </p:spPr>
        <p:txBody>
          <a:bodyPr>
            <a:normAutofit/>
          </a:bodyPr>
          <a:lstStyle/>
          <a:p>
            <a:r>
              <a:rPr lang="en-GB" sz="2400" dirty="0"/>
              <a:t>During the time of Prophet, Mihrab denoted Prophet`s private room (which bordered his Mosque) </a:t>
            </a:r>
          </a:p>
          <a:p>
            <a:r>
              <a:rPr lang="en-GB" sz="2400" dirty="0"/>
              <a:t>During the time of the third caliph Uthman, the wall facing the Makkah direction was posted by a sign (signalling Makkah direction) </a:t>
            </a:r>
          </a:p>
          <a:p>
            <a:r>
              <a:rPr lang="en-GB" sz="2400" dirty="0"/>
              <a:t>Governor of Madinah, Umar ibn Abdul-Aziz ordered a Mihrab to be made to show the Makkah direction </a:t>
            </a:r>
          </a:p>
          <a:p>
            <a:endParaRPr lang="en-GB" sz="2400" dirty="0"/>
          </a:p>
        </p:txBody>
      </p:sp>
    </p:spTree>
    <p:extLst>
      <p:ext uri="{BB962C8B-B14F-4D97-AF65-F5344CB8AC3E}">
        <p14:creationId xmlns:p14="http://schemas.microsoft.com/office/powerpoint/2010/main" val="14030322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B385C-ACB8-4A37-B96B-C4D93332D103}"/>
              </a:ext>
            </a:extLst>
          </p:cNvPr>
          <p:cNvSpPr>
            <a:spLocks noGrp="1"/>
          </p:cNvSpPr>
          <p:nvPr>
            <p:ph type="title"/>
          </p:nvPr>
        </p:nvSpPr>
        <p:spPr/>
        <p:txBody>
          <a:bodyPr/>
          <a:lstStyle/>
          <a:p>
            <a:pPr algn="ctr"/>
            <a:r>
              <a:rPr lang="en-GB" dirty="0"/>
              <a:t>2.7. The Mihrab</a:t>
            </a:r>
          </a:p>
        </p:txBody>
      </p:sp>
      <p:sp>
        <p:nvSpPr>
          <p:cNvPr id="3" name="Content Placeholder 2">
            <a:extLst>
              <a:ext uri="{FF2B5EF4-FFF2-40B4-BE49-F238E27FC236}">
                <a16:creationId xmlns:a16="http://schemas.microsoft.com/office/drawing/2014/main" id="{05C8A623-45DE-40EF-BC1E-997418564469}"/>
              </a:ext>
            </a:extLst>
          </p:cNvPr>
          <p:cNvSpPr>
            <a:spLocks noGrp="1"/>
          </p:cNvSpPr>
          <p:nvPr>
            <p:ph idx="1"/>
          </p:nvPr>
        </p:nvSpPr>
        <p:spPr/>
        <p:txBody>
          <a:bodyPr>
            <a:normAutofit fontScale="92500" lnSpcReduction="10000"/>
          </a:bodyPr>
          <a:lstStyle/>
          <a:p>
            <a:r>
              <a:rPr lang="en-GB" dirty="0"/>
              <a:t>Mihrab symbolizes not only Qibla direction, but Muslim unity. There is only one Mihrab in mosque. </a:t>
            </a:r>
          </a:p>
          <a:p>
            <a:r>
              <a:rPr lang="en-GB" dirty="0"/>
              <a:t>In architectural matter it is, together with the minaret and the dome, pivotal challenge for architect. </a:t>
            </a:r>
          </a:p>
          <a:p>
            <a:r>
              <a:rPr lang="en-GB" dirty="0"/>
              <a:t>Mihrab is decorated with finest calligraphy with Quran verses reminding the Qibla direction.</a:t>
            </a:r>
          </a:p>
          <a:p>
            <a:r>
              <a:rPr lang="en-GB" dirty="0"/>
              <a:t>Prophet Muhammad didn’t use the Mihrab in the way mosques use today. In his time, it was his living room( this room bordered the praying hall) from where he used to come to the Mosque.</a:t>
            </a:r>
          </a:p>
          <a:p>
            <a:r>
              <a:rPr lang="en-GB" dirty="0"/>
              <a:t>The Mihrab is being built as an integral part of a mosque at the beginning of the 8</a:t>
            </a:r>
            <a:r>
              <a:rPr lang="en-GB" baseline="30000" dirty="0"/>
              <a:t>th</a:t>
            </a:r>
            <a:r>
              <a:rPr lang="en-GB" dirty="0"/>
              <a:t> century.  </a:t>
            </a:r>
          </a:p>
        </p:txBody>
      </p:sp>
      <p:sp>
        <p:nvSpPr>
          <p:cNvPr id="5" name="Slide Number Placeholder 4">
            <a:extLst>
              <a:ext uri="{FF2B5EF4-FFF2-40B4-BE49-F238E27FC236}">
                <a16:creationId xmlns:a16="http://schemas.microsoft.com/office/drawing/2014/main" id="{301963FB-6757-49F6-AC50-C8E778571C12}"/>
              </a:ext>
            </a:extLst>
          </p:cNvPr>
          <p:cNvSpPr>
            <a:spLocks noGrp="1"/>
          </p:cNvSpPr>
          <p:nvPr>
            <p:ph type="sldNum" sz="quarter" idx="12"/>
          </p:nvPr>
        </p:nvSpPr>
        <p:spPr/>
        <p:txBody>
          <a:bodyPr/>
          <a:lstStyle/>
          <a:p>
            <a:fld id="{92FE4D18-7AE6-497F-ABC3-D3AA33B4FBE0}" type="slidenum">
              <a:rPr lang="en-GB" smtClean="0"/>
              <a:t>21</a:t>
            </a:fld>
            <a:endParaRPr lang="en-GB"/>
          </a:p>
        </p:txBody>
      </p:sp>
    </p:spTree>
    <p:extLst>
      <p:ext uri="{BB962C8B-B14F-4D97-AF65-F5344CB8AC3E}">
        <p14:creationId xmlns:p14="http://schemas.microsoft.com/office/powerpoint/2010/main" val="2240622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tall glass building&#10;&#10;Description generated with high confidence">
            <a:extLst>
              <a:ext uri="{FF2B5EF4-FFF2-40B4-BE49-F238E27FC236}">
                <a16:creationId xmlns:a16="http://schemas.microsoft.com/office/drawing/2014/main" id="{EBDBDEDD-9BCA-45F6-AB7B-A5464044CE91}"/>
              </a:ext>
            </a:extLst>
          </p:cNvPr>
          <p:cNvPicPr>
            <a:picLocks noChangeAspect="1"/>
          </p:cNvPicPr>
          <p:nvPr/>
        </p:nvPicPr>
        <p:blipFill rotWithShape="1">
          <a:blip r:embed="rId2">
            <a:extLst>
              <a:ext uri="{28A0092B-C50C-407E-A947-70E740481C1C}">
                <a14:useLocalDpi xmlns:a14="http://schemas.microsoft.com/office/drawing/2010/main" val="0"/>
              </a:ext>
            </a:extLst>
          </a:blip>
          <a:srcRect l="23118" r="31932"/>
          <a:stretch/>
        </p:blipFill>
        <p:spPr>
          <a:xfrm>
            <a:off x="7556408" y="10"/>
            <a:ext cx="4635591" cy="6356340"/>
          </a:xfrm>
          <a:prstGeom prst="rect">
            <a:avLst/>
          </a:prstGeom>
          <a:effectLst/>
        </p:spPr>
      </p:pic>
      <p:sp>
        <p:nvSpPr>
          <p:cNvPr id="2" name="Title 1">
            <a:extLst>
              <a:ext uri="{FF2B5EF4-FFF2-40B4-BE49-F238E27FC236}">
                <a16:creationId xmlns:a16="http://schemas.microsoft.com/office/drawing/2014/main" id="{4868D7A3-29F2-4E89-BADC-3081200024C0}"/>
              </a:ext>
            </a:extLst>
          </p:cNvPr>
          <p:cNvSpPr>
            <a:spLocks noGrp="1"/>
          </p:cNvSpPr>
          <p:nvPr>
            <p:ph type="title"/>
          </p:nvPr>
        </p:nvSpPr>
        <p:spPr>
          <a:xfrm>
            <a:off x="648929" y="629266"/>
            <a:ext cx="6586491" cy="1676603"/>
          </a:xfrm>
        </p:spPr>
        <p:txBody>
          <a:bodyPr>
            <a:normAutofit/>
          </a:bodyPr>
          <a:lstStyle/>
          <a:p>
            <a:r>
              <a:rPr lang="en-GB" dirty="0"/>
              <a:t>2.8. The Minbar</a:t>
            </a:r>
          </a:p>
        </p:txBody>
      </p:sp>
      <p:sp>
        <p:nvSpPr>
          <p:cNvPr id="3" name="Content Placeholder 2">
            <a:extLst>
              <a:ext uri="{FF2B5EF4-FFF2-40B4-BE49-F238E27FC236}">
                <a16:creationId xmlns:a16="http://schemas.microsoft.com/office/drawing/2014/main" id="{5E1FCE3E-D53C-4FB7-B90F-07AD04F9B33F}"/>
              </a:ext>
            </a:extLst>
          </p:cNvPr>
          <p:cNvSpPr>
            <a:spLocks noGrp="1"/>
          </p:cNvSpPr>
          <p:nvPr>
            <p:ph idx="1"/>
          </p:nvPr>
        </p:nvSpPr>
        <p:spPr>
          <a:xfrm>
            <a:off x="648930" y="2438400"/>
            <a:ext cx="6586489" cy="3785419"/>
          </a:xfrm>
        </p:spPr>
        <p:txBody>
          <a:bodyPr>
            <a:normAutofit/>
          </a:bodyPr>
          <a:lstStyle/>
          <a:p>
            <a:r>
              <a:rPr lang="en-GB" sz="2400" dirty="0"/>
              <a:t>The Minbar is a pulpit serving (in different historical periods) for Friday sermons (until this days), for important announcements, or mentioning the name of the ruler. (1) </a:t>
            </a:r>
          </a:p>
          <a:p>
            <a:r>
              <a:rPr lang="en-GB" sz="2400" dirty="0"/>
              <a:t>Prophet’s Minbar built for Prophet’s mosque was wooden chair with two steps.</a:t>
            </a:r>
          </a:p>
          <a:p>
            <a:r>
              <a:rPr lang="en-GB" sz="2400" dirty="0"/>
              <a:t>Umayyad caliph Mu’awiya (661-680) developed Minbar to a six-stepped platform. </a:t>
            </a:r>
          </a:p>
          <a:p>
            <a:r>
              <a:rPr lang="en-GB" sz="2400" dirty="0"/>
              <a:t>The earliest Minbar existing is the one of the Great Mosque of Kairouan (c.860)</a:t>
            </a:r>
          </a:p>
          <a:p>
            <a:endParaRPr lang="en-GB" sz="2400" dirty="0"/>
          </a:p>
          <a:p>
            <a:endParaRPr lang="en-GB" sz="2400" dirty="0"/>
          </a:p>
        </p:txBody>
      </p:sp>
      <p:sp>
        <p:nvSpPr>
          <p:cNvPr id="4" name="Footer Placeholder 3">
            <a:extLst>
              <a:ext uri="{FF2B5EF4-FFF2-40B4-BE49-F238E27FC236}">
                <a16:creationId xmlns:a16="http://schemas.microsoft.com/office/drawing/2014/main" id="{A7556316-BA68-4D59-B389-D896E3FBECAC}"/>
              </a:ext>
            </a:extLst>
          </p:cNvPr>
          <p:cNvSpPr>
            <a:spLocks noGrp="1"/>
          </p:cNvSpPr>
          <p:nvPr>
            <p:ph type="ftr" sz="quarter" idx="11"/>
          </p:nvPr>
        </p:nvSpPr>
        <p:spPr>
          <a:xfrm>
            <a:off x="648928" y="6223820"/>
            <a:ext cx="5447071" cy="497656"/>
          </a:xfrm>
        </p:spPr>
        <p:txBody>
          <a:bodyPr>
            <a:normAutofit/>
          </a:bodyPr>
          <a:lstStyle/>
          <a:p>
            <a:pPr algn="r">
              <a:lnSpc>
                <a:spcPct val="90000"/>
              </a:lnSpc>
              <a:spcAft>
                <a:spcPts val="600"/>
              </a:spcAft>
            </a:pPr>
            <a:r>
              <a:rPr lang="en-GB" sz="1100" dirty="0"/>
              <a:t>.The Grove Encyclopaedia of Islamic Art and Architecture/Oxford Islamic Studies/Online</a:t>
            </a:r>
          </a:p>
        </p:txBody>
      </p:sp>
      <p:sp>
        <p:nvSpPr>
          <p:cNvPr id="5" name="Slide Number Placeholder 4">
            <a:extLst>
              <a:ext uri="{FF2B5EF4-FFF2-40B4-BE49-F238E27FC236}">
                <a16:creationId xmlns:a16="http://schemas.microsoft.com/office/drawing/2014/main" id="{99B3E1C6-55EB-4CA3-BB1D-59432B1CE131}"/>
              </a:ext>
            </a:extLst>
          </p:cNvPr>
          <p:cNvSpPr>
            <a:spLocks noGrp="1"/>
          </p:cNvSpPr>
          <p:nvPr>
            <p:ph type="sldNum" sz="quarter" idx="12"/>
          </p:nvPr>
        </p:nvSpPr>
        <p:spPr>
          <a:xfrm>
            <a:off x="7556408" y="6356350"/>
            <a:ext cx="4635590" cy="501650"/>
          </a:xfrm>
        </p:spPr>
        <p:txBody>
          <a:bodyPr>
            <a:normAutofit/>
          </a:bodyPr>
          <a:lstStyle/>
          <a:p>
            <a:r>
              <a:rPr lang="en-GB" dirty="0"/>
              <a:t>The Minbar of the Great Mosque of Kairouan. Author: Citizen59, 2010.</a:t>
            </a:r>
          </a:p>
          <a:p>
            <a:r>
              <a:rPr lang="en-GB" dirty="0"/>
              <a:t>https://commons.wikimedia.org/wiki/File:MinbarMosqueKairouan.jpg</a:t>
            </a:r>
          </a:p>
        </p:txBody>
      </p:sp>
    </p:spTree>
    <p:extLst>
      <p:ext uri="{BB962C8B-B14F-4D97-AF65-F5344CB8AC3E}">
        <p14:creationId xmlns:p14="http://schemas.microsoft.com/office/powerpoint/2010/main" val="35341266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large tall tower with a clock on the side of a building&#10;&#10;Description generated with high confidence">
            <a:extLst>
              <a:ext uri="{FF2B5EF4-FFF2-40B4-BE49-F238E27FC236}">
                <a16:creationId xmlns:a16="http://schemas.microsoft.com/office/drawing/2014/main" id="{3BB540C7-AB79-48E6-BDA5-165EFFE06364}"/>
              </a:ext>
            </a:extLst>
          </p:cNvPr>
          <p:cNvPicPr>
            <a:picLocks noChangeAspect="1"/>
          </p:cNvPicPr>
          <p:nvPr/>
        </p:nvPicPr>
        <p:blipFill rotWithShape="1">
          <a:blip r:embed="rId2">
            <a:extLst>
              <a:ext uri="{28A0092B-C50C-407E-A947-70E740481C1C}">
                <a14:useLocalDpi xmlns:a14="http://schemas.microsoft.com/office/drawing/2010/main" val="0"/>
              </a:ext>
            </a:extLst>
          </a:blip>
          <a:srcRect t="5046" r="-3" b="-3"/>
          <a:stretch/>
        </p:blipFill>
        <p:spPr>
          <a:xfrm>
            <a:off x="8037576" y="1904281"/>
            <a:ext cx="3374810" cy="4272681"/>
          </a:xfrm>
          <a:prstGeom prst="rect">
            <a:avLst/>
          </a:prstGeom>
        </p:spPr>
      </p:pic>
      <p:sp>
        <p:nvSpPr>
          <p:cNvPr id="2" name="Title 1">
            <a:extLst>
              <a:ext uri="{FF2B5EF4-FFF2-40B4-BE49-F238E27FC236}">
                <a16:creationId xmlns:a16="http://schemas.microsoft.com/office/drawing/2014/main" id="{1070D817-14D6-4D4E-BC68-AFA5E683F04F}"/>
              </a:ext>
            </a:extLst>
          </p:cNvPr>
          <p:cNvSpPr>
            <a:spLocks noGrp="1"/>
          </p:cNvSpPr>
          <p:nvPr>
            <p:ph type="title"/>
          </p:nvPr>
        </p:nvSpPr>
        <p:spPr>
          <a:xfrm>
            <a:off x="838200" y="365125"/>
            <a:ext cx="10515600" cy="1325563"/>
          </a:xfrm>
        </p:spPr>
        <p:txBody>
          <a:bodyPr>
            <a:normAutofit/>
          </a:bodyPr>
          <a:lstStyle/>
          <a:p>
            <a:r>
              <a:rPr lang="en-GB" dirty="0"/>
              <a:t>2.9. Minaret</a:t>
            </a:r>
          </a:p>
        </p:txBody>
      </p:sp>
      <p:sp>
        <p:nvSpPr>
          <p:cNvPr id="3" name="Content Placeholder 2">
            <a:extLst>
              <a:ext uri="{FF2B5EF4-FFF2-40B4-BE49-F238E27FC236}">
                <a16:creationId xmlns:a16="http://schemas.microsoft.com/office/drawing/2014/main" id="{8790C105-A444-48B4-9219-FA63E3C78FA2}"/>
              </a:ext>
            </a:extLst>
          </p:cNvPr>
          <p:cNvSpPr>
            <a:spLocks noGrp="1"/>
          </p:cNvSpPr>
          <p:nvPr>
            <p:ph idx="1"/>
          </p:nvPr>
        </p:nvSpPr>
        <p:spPr>
          <a:xfrm>
            <a:off x="838200" y="1825625"/>
            <a:ext cx="6714744" cy="4351338"/>
          </a:xfrm>
        </p:spPr>
        <p:txBody>
          <a:bodyPr>
            <a:normAutofit/>
          </a:bodyPr>
          <a:lstStyle/>
          <a:p>
            <a:r>
              <a:rPr lang="en-GB" sz="2200" dirty="0"/>
              <a:t>Minaret (Arabic lit. “lighthouse”) is a “beacon”, a “tower”, from which the call to prayer is issued regularly. (1)</a:t>
            </a:r>
          </a:p>
          <a:p>
            <a:r>
              <a:rPr lang="en-GB" sz="2200" dirty="0"/>
              <a:t>Prophets mosque was without minaret ( the call to prayer was issued from the rooftop of prophets house). </a:t>
            </a:r>
          </a:p>
          <a:p>
            <a:r>
              <a:rPr lang="en-GB" sz="2200" dirty="0"/>
              <a:t>Origins of “Minaret-tower” could bee found in pre Islamic history in the Middle East, Mesopotamia, Syriac Churches. </a:t>
            </a:r>
          </a:p>
          <a:p>
            <a:r>
              <a:rPr lang="en-GB" sz="2200" dirty="0"/>
              <a:t>Minaret has various styles and forms: octagonal, round, spiral or squared. </a:t>
            </a:r>
          </a:p>
          <a:p>
            <a:r>
              <a:rPr lang="en-GB" sz="2200" dirty="0"/>
              <a:t>Slim circular is Ottoman style, Tunisian quadrangular style, which minaret is the oldest living,    </a:t>
            </a:r>
          </a:p>
          <a:p>
            <a:endParaRPr lang="en-GB" sz="2200" dirty="0"/>
          </a:p>
          <a:p>
            <a:endParaRPr lang="en-GB" sz="2200" dirty="0"/>
          </a:p>
        </p:txBody>
      </p:sp>
      <p:sp>
        <p:nvSpPr>
          <p:cNvPr id="4" name="Footer Placeholder 3">
            <a:extLst>
              <a:ext uri="{FF2B5EF4-FFF2-40B4-BE49-F238E27FC236}">
                <a16:creationId xmlns:a16="http://schemas.microsoft.com/office/drawing/2014/main" id="{4CA1992F-7C70-461D-AEF1-7AB9571A944C}"/>
              </a:ext>
            </a:extLst>
          </p:cNvPr>
          <p:cNvSpPr>
            <a:spLocks noGrp="1"/>
          </p:cNvSpPr>
          <p:nvPr>
            <p:ph type="ftr" sz="quarter" idx="11"/>
          </p:nvPr>
        </p:nvSpPr>
        <p:spPr>
          <a:xfrm>
            <a:off x="2138172" y="6407795"/>
            <a:ext cx="4114800" cy="365125"/>
          </a:xfrm>
        </p:spPr>
        <p:txBody>
          <a:bodyPr>
            <a:normAutofit/>
          </a:bodyPr>
          <a:lstStyle/>
          <a:p>
            <a:pPr>
              <a:spcAft>
                <a:spcPts val="600"/>
              </a:spcAft>
            </a:pPr>
            <a:r>
              <a:rPr lang="en-GB" sz="1100" dirty="0"/>
              <a:t>1. The Oxford Dictionary of Islam in Oxford Islamic Studies Online. </a:t>
            </a:r>
          </a:p>
        </p:txBody>
      </p:sp>
      <p:sp>
        <p:nvSpPr>
          <p:cNvPr id="5" name="Slide Number Placeholder 4">
            <a:extLst>
              <a:ext uri="{FF2B5EF4-FFF2-40B4-BE49-F238E27FC236}">
                <a16:creationId xmlns:a16="http://schemas.microsoft.com/office/drawing/2014/main" id="{23326378-5583-467A-9CA8-E8AE9C20A26C}"/>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23</a:t>
            </a:fld>
            <a:endParaRPr lang="en-GB"/>
          </a:p>
        </p:txBody>
      </p:sp>
      <p:sp>
        <p:nvSpPr>
          <p:cNvPr id="8" name="TextBox 7">
            <a:extLst>
              <a:ext uri="{FF2B5EF4-FFF2-40B4-BE49-F238E27FC236}">
                <a16:creationId xmlns:a16="http://schemas.microsoft.com/office/drawing/2014/main" id="{5F00FEF8-14C8-4D33-B6B9-B679E1C01B6C}"/>
              </a:ext>
            </a:extLst>
          </p:cNvPr>
          <p:cNvSpPr txBox="1"/>
          <p:nvPr/>
        </p:nvSpPr>
        <p:spPr>
          <a:xfrm>
            <a:off x="7941502" y="6176963"/>
            <a:ext cx="3645074" cy="461665"/>
          </a:xfrm>
          <a:prstGeom prst="rect">
            <a:avLst/>
          </a:prstGeom>
          <a:noFill/>
        </p:spPr>
        <p:txBody>
          <a:bodyPr wrap="square" rtlCol="0">
            <a:spAutoFit/>
          </a:bodyPr>
          <a:lstStyle/>
          <a:p>
            <a:r>
              <a:rPr lang="en-GB" sz="1200" dirty="0"/>
              <a:t>Minaret in Eger, Hungary, the most northern left from Ottoman rule.  Author: Woysil, Wikipedia. </a:t>
            </a:r>
          </a:p>
        </p:txBody>
      </p:sp>
    </p:spTree>
    <p:extLst>
      <p:ext uri="{BB962C8B-B14F-4D97-AF65-F5344CB8AC3E}">
        <p14:creationId xmlns:p14="http://schemas.microsoft.com/office/powerpoint/2010/main" val="1518632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DA62-4D05-4EC2-963B-5212F59183FE}"/>
              </a:ext>
            </a:extLst>
          </p:cNvPr>
          <p:cNvSpPr>
            <a:spLocks noGrp="1"/>
          </p:cNvSpPr>
          <p:nvPr>
            <p:ph type="title"/>
          </p:nvPr>
        </p:nvSpPr>
        <p:spPr/>
        <p:txBody>
          <a:bodyPr/>
          <a:lstStyle/>
          <a:p>
            <a:pPr algn="ctr"/>
            <a:r>
              <a:rPr lang="en-GB" dirty="0"/>
              <a:t>2.10. Minaret</a:t>
            </a:r>
          </a:p>
        </p:txBody>
      </p:sp>
      <p:sp>
        <p:nvSpPr>
          <p:cNvPr id="3" name="Content Placeholder 2">
            <a:extLst>
              <a:ext uri="{FF2B5EF4-FFF2-40B4-BE49-F238E27FC236}">
                <a16:creationId xmlns:a16="http://schemas.microsoft.com/office/drawing/2014/main" id="{3E87CB45-91A2-4FF8-928D-E850F1E3DD7D}"/>
              </a:ext>
            </a:extLst>
          </p:cNvPr>
          <p:cNvSpPr>
            <a:spLocks noGrp="1"/>
          </p:cNvSpPr>
          <p:nvPr>
            <p:ph idx="1"/>
          </p:nvPr>
        </p:nvSpPr>
        <p:spPr/>
        <p:txBody>
          <a:bodyPr/>
          <a:lstStyle/>
          <a:p>
            <a:r>
              <a:rPr lang="en-GB" dirty="0"/>
              <a:t>Minaret is the first symbol of Islamic architecture. It`s originals could bee found In secular (watchtowers) or religious towers (churches)  existing at the beginning of the creation of Islamic architecture (the beginning of the 8</a:t>
            </a:r>
            <a:r>
              <a:rPr lang="en-GB" baseline="30000" dirty="0"/>
              <a:t>th</a:t>
            </a:r>
            <a:r>
              <a:rPr lang="en-GB" dirty="0"/>
              <a:t> century)</a:t>
            </a:r>
          </a:p>
          <a:p>
            <a:r>
              <a:rPr lang="en-GB" dirty="0"/>
              <a:t>The oldest minaret in Qayrawan (Todays Tunisia) dates back to the 724 A.D. which was massive and used together for call prayer and as a watchtower. Some of it`s stone have Latin inscription.</a:t>
            </a:r>
          </a:p>
          <a:p>
            <a:r>
              <a:rPr lang="en-GB" dirty="0"/>
              <a:t>The Minaret of Qayrawan is prototype minaret for all later minarets even todays modern architecture </a:t>
            </a:r>
          </a:p>
        </p:txBody>
      </p:sp>
      <p:sp>
        <p:nvSpPr>
          <p:cNvPr id="5" name="Slide Number Placeholder 4">
            <a:extLst>
              <a:ext uri="{FF2B5EF4-FFF2-40B4-BE49-F238E27FC236}">
                <a16:creationId xmlns:a16="http://schemas.microsoft.com/office/drawing/2014/main" id="{AFA25762-A4DB-4230-A266-C16A21EDE5CE}"/>
              </a:ext>
            </a:extLst>
          </p:cNvPr>
          <p:cNvSpPr>
            <a:spLocks noGrp="1"/>
          </p:cNvSpPr>
          <p:nvPr>
            <p:ph type="sldNum" sz="quarter" idx="12"/>
          </p:nvPr>
        </p:nvSpPr>
        <p:spPr/>
        <p:txBody>
          <a:bodyPr/>
          <a:lstStyle/>
          <a:p>
            <a:fld id="{92FE4D18-7AE6-497F-ABC3-D3AA33B4FBE0}" type="slidenum">
              <a:rPr lang="en-GB" smtClean="0"/>
              <a:t>24</a:t>
            </a:fld>
            <a:endParaRPr lang="en-GB"/>
          </a:p>
        </p:txBody>
      </p:sp>
    </p:spTree>
    <p:extLst>
      <p:ext uri="{BB962C8B-B14F-4D97-AF65-F5344CB8AC3E}">
        <p14:creationId xmlns:p14="http://schemas.microsoft.com/office/powerpoint/2010/main" val="40153734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building&#10;&#10;Description generated with high confidence">
            <a:extLst>
              <a:ext uri="{FF2B5EF4-FFF2-40B4-BE49-F238E27FC236}">
                <a16:creationId xmlns:a16="http://schemas.microsoft.com/office/drawing/2014/main" id="{4CF2735E-21CB-4BF1-BFCC-9B7C864652F2}"/>
              </a:ext>
            </a:extLst>
          </p:cNvPr>
          <p:cNvPicPr>
            <a:picLocks noChangeAspect="1"/>
          </p:cNvPicPr>
          <p:nvPr/>
        </p:nvPicPr>
        <p:blipFill rotWithShape="1">
          <a:blip r:embed="rId2">
            <a:extLst>
              <a:ext uri="{28A0092B-C50C-407E-A947-70E740481C1C}">
                <a14:useLocalDpi xmlns:a14="http://schemas.microsoft.com/office/drawing/2010/main" val="0"/>
              </a:ext>
            </a:extLst>
          </a:blip>
          <a:srcRect l="27323" r="4122" b="-1"/>
          <a:stretch/>
        </p:blipFill>
        <p:spPr>
          <a:xfrm>
            <a:off x="8020569" y="1904284"/>
            <a:ext cx="3152439" cy="3448850"/>
          </a:xfrm>
          <a:prstGeom prst="rect">
            <a:avLst/>
          </a:prstGeom>
        </p:spPr>
      </p:pic>
      <p:sp>
        <p:nvSpPr>
          <p:cNvPr id="2" name="Title 1">
            <a:extLst>
              <a:ext uri="{FF2B5EF4-FFF2-40B4-BE49-F238E27FC236}">
                <a16:creationId xmlns:a16="http://schemas.microsoft.com/office/drawing/2014/main" id="{39E8A02B-48FF-4AFE-96B0-F30B04FCA9AC}"/>
              </a:ext>
            </a:extLst>
          </p:cNvPr>
          <p:cNvSpPr>
            <a:spLocks noGrp="1"/>
          </p:cNvSpPr>
          <p:nvPr>
            <p:ph type="title"/>
          </p:nvPr>
        </p:nvSpPr>
        <p:spPr>
          <a:xfrm>
            <a:off x="838200" y="365125"/>
            <a:ext cx="10515600" cy="1325563"/>
          </a:xfrm>
        </p:spPr>
        <p:txBody>
          <a:bodyPr>
            <a:normAutofit/>
          </a:bodyPr>
          <a:lstStyle/>
          <a:p>
            <a:r>
              <a:rPr lang="en-GB" dirty="0"/>
              <a:t>                                 2.11.The Dome </a:t>
            </a:r>
          </a:p>
        </p:txBody>
      </p:sp>
      <p:sp>
        <p:nvSpPr>
          <p:cNvPr id="3" name="Content Placeholder 2">
            <a:extLst>
              <a:ext uri="{FF2B5EF4-FFF2-40B4-BE49-F238E27FC236}">
                <a16:creationId xmlns:a16="http://schemas.microsoft.com/office/drawing/2014/main" id="{288E542E-3727-43E9-A065-927FDA839ACB}"/>
              </a:ext>
            </a:extLst>
          </p:cNvPr>
          <p:cNvSpPr>
            <a:spLocks noGrp="1"/>
          </p:cNvSpPr>
          <p:nvPr>
            <p:ph idx="1"/>
          </p:nvPr>
        </p:nvSpPr>
        <p:spPr>
          <a:xfrm>
            <a:off x="838200" y="1825625"/>
            <a:ext cx="6714744" cy="4351338"/>
          </a:xfrm>
        </p:spPr>
        <p:txBody>
          <a:bodyPr>
            <a:normAutofit/>
          </a:bodyPr>
          <a:lstStyle/>
          <a:p>
            <a:r>
              <a:rPr lang="en-GB" sz="2400" dirty="0"/>
              <a:t>The dome, together with minaret, is the most symbolical part of a mosque and of most architectural importance . </a:t>
            </a:r>
          </a:p>
          <a:p>
            <a:r>
              <a:rPr lang="en-GB" sz="2400" dirty="0"/>
              <a:t>The  main dome usually covers the main prayer hall. </a:t>
            </a:r>
          </a:p>
          <a:p>
            <a:r>
              <a:rPr lang="en-GB" sz="2400" dirty="0"/>
              <a:t>The dome interior is decorated with calligraphy, floral or geometric patterns.  </a:t>
            </a:r>
          </a:p>
          <a:p>
            <a:r>
              <a:rPr lang="en-GB" sz="2400" dirty="0"/>
              <a:t>Most of domes have hemispheric shape. South Asian domes have onion-shaped style. </a:t>
            </a:r>
          </a:p>
        </p:txBody>
      </p:sp>
      <p:sp>
        <p:nvSpPr>
          <p:cNvPr id="4" name="Footer Placeholder 3">
            <a:extLst>
              <a:ext uri="{FF2B5EF4-FFF2-40B4-BE49-F238E27FC236}">
                <a16:creationId xmlns:a16="http://schemas.microsoft.com/office/drawing/2014/main" id="{D399FFB3-C261-4BE6-BF06-940D718D9F30}"/>
              </a:ext>
            </a:extLst>
          </p:cNvPr>
          <p:cNvSpPr>
            <a:spLocks noGrp="1"/>
          </p:cNvSpPr>
          <p:nvPr>
            <p:ph type="ftr" sz="quarter" idx="11"/>
          </p:nvPr>
        </p:nvSpPr>
        <p:spPr>
          <a:xfrm>
            <a:off x="1438656" y="6176964"/>
            <a:ext cx="6714744" cy="544512"/>
          </a:xfrm>
        </p:spPr>
        <p:txBody>
          <a:bodyPr>
            <a:normAutofit fontScale="85000" lnSpcReduction="20000"/>
          </a:bodyPr>
          <a:lstStyle/>
          <a:p>
            <a:r>
              <a:rPr lang="en-GB" dirty="0"/>
              <a:t>In picture: Details of the Interior design of Sheikh </a:t>
            </a:r>
            <a:r>
              <a:rPr lang="en-GB" dirty="0" err="1"/>
              <a:t>Lotf</a:t>
            </a:r>
            <a:r>
              <a:rPr lang="en-GB" dirty="0"/>
              <a:t> Allah Mosque. </a:t>
            </a:r>
          </a:p>
          <a:p>
            <a:r>
              <a:rPr lang="en-GB" dirty="0"/>
              <a:t>Author: Photo courtesy of Iranian Cultural and Information Centre </a:t>
            </a:r>
            <a:endParaRPr lang="en-GB" u="sng" dirty="0"/>
          </a:p>
          <a:p>
            <a:br>
              <a:rPr lang="en-GB" dirty="0"/>
            </a:br>
            <a:endParaRPr lang="en-GB" sz="700" dirty="0"/>
          </a:p>
        </p:txBody>
      </p:sp>
      <p:sp>
        <p:nvSpPr>
          <p:cNvPr id="5" name="Slide Number Placeholder 4">
            <a:extLst>
              <a:ext uri="{FF2B5EF4-FFF2-40B4-BE49-F238E27FC236}">
                <a16:creationId xmlns:a16="http://schemas.microsoft.com/office/drawing/2014/main" id="{E4E54E7C-9926-4EFD-B160-9A20D27CD2AD}"/>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25</a:t>
            </a:fld>
            <a:endParaRPr lang="en-GB"/>
          </a:p>
        </p:txBody>
      </p:sp>
    </p:spTree>
    <p:extLst>
      <p:ext uri="{BB962C8B-B14F-4D97-AF65-F5344CB8AC3E}">
        <p14:creationId xmlns:p14="http://schemas.microsoft.com/office/powerpoint/2010/main" val="1811272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group of people standing in front of a building&#10;&#10;Description generated with very high confidence">
            <a:extLst>
              <a:ext uri="{FF2B5EF4-FFF2-40B4-BE49-F238E27FC236}">
                <a16:creationId xmlns:a16="http://schemas.microsoft.com/office/drawing/2014/main" id="{17FF5E98-4D74-40C1-AE7F-4244316BE749}"/>
              </a:ext>
            </a:extLst>
          </p:cNvPr>
          <p:cNvPicPr>
            <a:picLocks noChangeAspect="1"/>
          </p:cNvPicPr>
          <p:nvPr/>
        </p:nvPicPr>
        <p:blipFill rotWithShape="1">
          <a:blip r:embed="rId2">
            <a:extLst>
              <a:ext uri="{28A0092B-C50C-407E-A947-70E740481C1C}">
                <a14:useLocalDpi xmlns:a14="http://schemas.microsoft.com/office/drawing/2010/main" val="0"/>
              </a:ext>
            </a:extLst>
          </a:blip>
          <a:srcRect l="23586" r="25719"/>
          <a:stretch/>
        </p:blipFill>
        <p:spPr>
          <a:xfrm>
            <a:off x="21" y="1625613"/>
            <a:ext cx="3790930" cy="4730730"/>
          </a:xfrm>
          <a:prstGeom prst="rect">
            <a:avLst/>
          </a:prstGeom>
          <a:effectLst/>
        </p:spPr>
      </p:pic>
      <p:cxnSp>
        <p:nvCxnSpPr>
          <p:cNvPr id="12" name="Straight Connector 1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649CE4"/>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C4922A6-AA7B-45D5-B1CD-A0C091828D0B}"/>
              </a:ext>
            </a:extLst>
          </p:cNvPr>
          <p:cNvSpPr>
            <a:spLocks noGrp="1"/>
          </p:cNvSpPr>
          <p:nvPr>
            <p:ph type="title"/>
          </p:nvPr>
        </p:nvSpPr>
        <p:spPr>
          <a:xfrm>
            <a:off x="1095376" y="0"/>
            <a:ext cx="10456546" cy="1493077"/>
          </a:xfrm>
        </p:spPr>
        <p:txBody>
          <a:bodyPr anchor="b">
            <a:normAutofit/>
          </a:bodyPr>
          <a:lstStyle/>
          <a:p>
            <a:r>
              <a:rPr lang="en-GB" sz="3700" dirty="0"/>
              <a:t>2.12.The Great Mosque of Damascus/</a:t>
            </a:r>
            <a:br>
              <a:rPr lang="en-GB" sz="3700" dirty="0"/>
            </a:br>
            <a:r>
              <a:rPr lang="en-GB" sz="3700" dirty="0"/>
              <a:t>The Umayyad Mosque </a:t>
            </a:r>
          </a:p>
        </p:txBody>
      </p:sp>
      <p:sp>
        <p:nvSpPr>
          <p:cNvPr id="3" name="Content Placeholder 2">
            <a:extLst>
              <a:ext uri="{FF2B5EF4-FFF2-40B4-BE49-F238E27FC236}">
                <a16:creationId xmlns:a16="http://schemas.microsoft.com/office/drawing/2014/main" id="{617AD711-F7F4-4058-AB0F-11BCFED6596B}"/>
              </a:ext>
            </a:extLst>
          </p:cNvPr>
          <p:cNvSpPr>
            <a:spLocks noGrp="1"/>
          </p:cNvSpPr>
          <p:nvPr>
            <p:ph idx="1"/>
          </p:nvPr>
        </p:nvSpPr>
        <p:spPr>
          <a:xfrm>
            <a:off x="3790951" y="2438400"/>
            <a:ext cx="8401028" cy="3785419"/>
          </a:xfrm>
        </p:spPr>
        <p:txBody>
          <a:bodyPr>
            <a:normAutofit/>
          </a:bodyPr>
          <a:lstStyle/>
          <a:p>
            <a:r>
              <a:rPr lang="en-GB" sz="2000" dirty="0"/>
              <a:t>The Mosque is one of the oldest and most precious architectural works. </a:t>
            </a:r>
          </a:p>
          <a:p>
            <a:r>
              <a:rPr lang="en-GB" sz="2000" dirty="0"/>
              <a:t>Built on the site of Byzantine cathedral in 706 A.H. (completed in 715)</a:t>
            </a:r>
          </a:p>
          <a:p>
            <a:r>
              <a:rPr lang="en-GB" sz="2000" dirty="0"/>
              <a:t>Among many nations building the Mosque, Byzantine artists were employed to make mosaics (in Roman style). These mosaics are being preserved till today. (1)</a:t>
            </a:r>
          </a:p>
          <a:p>
            <a:r>
              <a:rPr lang="en-GB" sz="2000" dirty="0"/>
              <a:t>The mosque influenced regional and global architecture. Other major mosques (al-Azhar Mosque, the Great Mosque of Cordoba)  were built on the example of Umayyad Mosque </a:t>
            </a:r>
          </a:p>
        </p:txBody>
      </p:sp>
      <p:sp>
        <p:nvSpPr>
          <p:cNvPr id="4" name="Footer Placeholder 3">
            <a:extLst>
              <a:ext uri="{FF2B5EF4-FFF2-40B4-BE49-F238E27FC236}">
                <a16:creationId xmlns:a16="http://schemas.microsoft.com/office/drawing/2014/main" id="{5F145134-82D4-4B2A-A427-F615482853DE}"/>
              </a:ext>
            </a:extLst>
          </p:cNvPr>
          <p:cNvSpPr>
            <a:spLocks noGrp="1"/>
          </p:cNvSpPr>
          <p:nvPr>
            <p:ph type="ftr" sz="quarter" idx="11"/>
          </p:nvPr>
        </p:nvSpPr>
        <p:spPr>
          <a:xfrm>
            <a:off x="4965430" y="6356350"/>
            <a:ext cx="4139134" cy="365125"/>
          </a:xfrm>
        </p:spPr>
        <p:txBody>
          <a:bodyPr>
            <a:normAutofit lnSpcReduction="10000"/>
          </a:bodyPr>
          <a:lstStyle/>
          <a:p>
            <a:pPr algn="l">
              <a:lnSpc>
                <a:spcPct val="90000"/>
              </a:lnSpc>
              <a:spcAft>
                <a:spcPts val="600"/>
              </a:spcAft>
            </a:pPr>
            <a:r>
              <a:rPr lang="en-GB" sz="1050" dirty="0">
                <a:solidFill>
                  <a:schemeClr val="tx1"/>
                </a:solidFill>
              </a:rPr>
              <a:t>1. A short history of the middle ages. Barbara H. Risenwein. University of Toronto Press, 2014. </a:t>
            </a:r>
          </a:p>
        </p:txBody>
      </p:sp>
      <p:sp>
        <p:nvSpPr>
          <p:cNvPr id="5" name="Slide Number Placeholder 4">
            <a:extLst>
              <a:ext uri="{FF2B5EF4-FFF2-40B4-BE49-F238E27FC236}">
                <a16:creationId xmlns:a16="http://schemas.microsoft.com/office/drawing/2014/main" id="{72E24010-F357-4BC6-85FB-D80BF5F3B784}"/>
              </a:ext>
            </a:extLst>
          </p:cNvPr>
          <p:cNvSpPr>
            <a:spLocks noGrp="1"/>
          </p:cNvSpPr>
          <p:nvPr>
            <p:ph type="sldNum" sz="quarter" idx="12"/>
          </p:nvPr>
        </p:nvSpPr>
        <p:spPr>
          <a:xfrm>
            <a:off x="10167042" y="6356350"/>
            <a:ext cx="1186758" cy="365125"/>
          </a:xfrm>
        </p:spPr>
        <p:txBody>
          <a:bodyPr>
            <a:normAutofit/>
          </a:bodyPr>
          <a:lstStyle/>
          <a:p>
            <a:pPr>
              <a:spcAft>
                <a:spcPts val="600"/>
              </a:spcAft>
            </a:pPr>
            <a:fld id="{92FE4D18-7AE6-497F-ABC3-D3AA33B4FBE0}" type="slidenum">
              <a:rPr lang="en-GB" smtClean="0"/>
              <a:pPr>
                <a:spcAft>
                  <a:spcPts val="600"/>
                </a:spcAft>
              </a:pPr>
              <a:t>26</a:t>
            </a:fld>
            <a:endParaRPr lang="en-GB"/>
          </a:p>
        </p:txBody>
      </p:sp>
      <p:sp>
        <p:nvSpPr>
          <p:cNvPr id="8" name="TextBox 7">
            <a:extLst>
              <a:ext uri="{FF2B5EF4-FFF2-40B4-BE49-F238E27FC236}">
                <a16:creationId xmlns:a16="http://schemas.microsoft.com/office/drawing/2014/main" id="{F0C7E05F-1ECA-4449-B28B-4E3BD18A32E7}"/>
              </a:ext>
            </a:extLst>
          </p:cNvPr>
          <p:cNvSpPr txBox="1"/>
          <p:nvPr/>
        </p:nvSpPr>
        <p:spPr>
          <a:xfrm>
            <a:off x="0" y="6356342"/>
            <a:ext cx="3790951" cy="261610"/>
          </a:xfrm>
          <a:prstGeom prst="rect">
            <a:avLst/>
          </a:prstGeom>
          <a:noFill/>
        </p:spPr>
        <p:txBody>
          <a:bodyPr wrap="square" rtlCol="0">
            <a:spAutoFit/>
          </a:bodyPr>
          <a:lstStyle/>
          <a:p>
            <a:r>
              <a:rPr lang="en-GB" sz="1100" dirty="0"/>
              <a:t>The Dome of the Treasury, built 789 AH. Author: Roberta F.</a:t>
            </a:r>
          </a:p>
        </p:txBody>
      </p:sp>
    </p:spTree>
    <p:extLst>
      <p:ext uri="{BB962C8B-B14F-4D97-AF65-F5344CB8AC3E}">
        <p14:creationId xmlns:p14="http://schemas.microsoft.com/office/powerpoint/2010/main" val="650169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9B48B-04BC-43C2-B80D-EF6F4A51410D}"/>
              </a:ext>
            </a:extLst>
          </p:cNvPr>
          <p:cNvSpPr>
            <a:spLocks noGrp="1"/>
          </p:cNvSpPr>
          <p:nvPr>
            <p:ph type="title"/>
          </p:nvPr>
        </p:nvSpPr>
        <p:spPr/>
        <p:txBody>
          <a:bodyPr/>
          <a:lstStyle/>
          <a:p>
            <a:pPr algn="ctr"/>
            <a:r>
              <a:rPr lang="en-GB" dirty="0"/>
              <a:t>2.12. The Great Mosque of Damascus </a:t>
            </a:r>
          </a:p>
        </p:txBody>
      </p:sp>
      <p:sp>
        <p:nvSpPr>
          <p:cNvPr id="3" name="Content Placeholder 2">
            <a:extLst>
              <a:ext uri="{FF2B5EF4-FFF2-40B4-BE49-F238E27FC236}">
                <a16:creationId xmlns:a16="http://schemas.microsoft.com/office/drawing/2014/main" id="{B5BD4B4E-468D-4A87-B11D-E27AFC98EC07}"/>
              </a:ext>
            </a:extLst>
          </p:cNvPr>
          <p:cNvSpPr>
            <a:spLocks noGrp="1"/>
          </p:cNvSpPr>
          <p:nvPr>
            <p:ph idx="1"/>
          </p:nvPr>
        </p:nvSpPr>
        <p:spPr/>
        <p:txBody>
          <a:bodyPr>
            <a:normAutofit fontScale="85000" lnSpcReduction="20000"/>
          </a:bodyPr>
          <a:lstStyle/>
          <a:p>
            <a:r>
              <a:rPr lang="en-GB" dirty="0"/>
              <a:t>The Great Mosque of Damascus is being well preserved and gives an insight of Umayyad period and its style of architecture. </a:t>
            </a:r>
          </a:p>
          <a:p>
            <a:r>
              <a:rPr lang="en-GB" dirty="0"/>
              <a:t>Being built on a side of a cathedral can tell something of rulers of this period, and employing workers from Persia, India, Greek, Morocco to build the Mosque tells in addition. </a:t>
            </a:r>
          </a:p>
          <a:p>
            <a:r>
              <a:rPr lang="en-GB" dirty="0"/>
              <a:t>Rome style, or part of it, tells that Islamic architecture could be continuation of the presented architecture. Islamic architects developed new style, upgraded existed. </a:t>
            </a:r>
          </a:p>
          <a:p>
            <a:r>
              <a:rPr lang="en-GB" dirty="0"/>
              <a:t>The Dome and Minaret are the sign of Islamic architecture,  which are being built as integral part of mosques from the very beginning of Islamic architecture. </a:t>
            </a:r>
          </a:p>
          <a:p>
            <a:r>
              <a:rPr lang="en-GB" dirty="0"/>
              <a:t>The Great Mosque is being used not only for prayers, but it is being used for symbolical appearance of rulers. Ibn Taymiyya used the Mosque for giving lecture in Quran sciences and for raising voice for holly war during Mongols invasion on Damascus.  </a:t>
            </a:r>
          </a:p>
          <a:p>
            <a:endParaRPr lang="en-GB" dirty="0"/>
          </a:p>
        </p:txBody>
      </p:sp>
      <p:sp>
        <p:nvSpPr>
          <p:cNvPr id="5" name="Slide Number Placeholder 4">
            <a:extLst>
              <a:ext uri="{FF2B5EF4-FFF2-40B4-BE49-F238E27FC236}">
                <a16:creationId xmlns:a16="http://schemas.microsoft.com/office/drawing/2014/main" id="{6A26E6B4-5FD0-43C1-8E71-3DAA5C01E72D}"/>
              </a:ext>
            </a:extLst>
          </p:cNvPr>
          <p:cNvSpPr>
            <a:spLocks noGrp="1"/>
          </p:cNvSpPr>
          <p:nvPr>
            <p:ph type="sldNum" sz="quarter" idx="12"/>
          </p:nvPr>
        </p:nvSpPr>
        <p:spPr/>
        <p:txBody>
          <a:bodyPr/>
          <a:lstStyle/>
          <a:p>
            <a:fld id="{92FE4D18-7AE6-497F-ABC3-D3AA33B4FBE0}" type="slidenum">
              <a:rPr lang="en-GB" smtClean="0"/>
              <a:t>27</a:t>
            </a:fld>
            <a:endParaRPr lang="en-GB"/>
          </a:p>
        </p:txBody>
      </p:sp>
    </p:spTree>
    <p:extLst>
      <p:ext uri="{BB962C8B-B14F-4D97-AF65-F5344CB8AC3E}">
        <p14:creationId xmlns:p14="http://schemas.microsoft.com/office/powerpoint/2010/main" val="18861190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castle on a cloudy day&#10;&#10;Description generated with high confidence">
            <a:extLst>
              <a:ext uri="{FF2B5EF4-FFF2-40B4-BE49-F238E27FC236}">
                <a16:creationId xmlns:a16="http://schemas.microsoft.com/office/drawing/2014/main" id="{E4054BE7-9429-49C1-8961-F2F107ED1AB0}"/>
              </a:ext>
            </a:extLst>
          </p:cNvPr>
          <p:cNvPicPr>
            <a:picLocks noChangeAspect="1"/>
          </p:cNvPicPr>
          <p:nvPr/>
        </p:nvPicPr>
        <p:blipFill rotWithShape="1">
          <a:blip r:embed="rId2">
            <a:extLst>
              <a:ext uri="{28A0092B-C50C-407E-A947-70E740481C1C}">
                <a14:useLocalDpi xmlns:a14="http://schemas.microsoft.com/office/drawing/2010/main" val="0"/>
              </a:ext>
            </a:extLst>
          </a:blip>
          <a:srcRect l="2668" r="15094" b="1"/>
          <a:stretch/>
        </p:blipFill>
        <p:spPr>
          <a:xfrm>
            <a:off x="6338316" y="1904281"/>
            <a:ext cx="5074070" cy="4272681"/>
          </a:xfrm>
          <a:prstGeom prst="rect">
            <a:avLst/>
          </a:prstGeom>
        </p:spPr>
      </p:pic>
      <p:sp>
        <p:nvSpPr>
          <p:cNvPr id="2" name="Title 1">
            <a:extLst>
              <a:ext uri="{FF2B5EF4-FFF2-40B4-BE49-F238E27FC236}">
                <a16:creationId xmlns:a16="http://schemas.microsoft.com/office/drawing/2014/main" id="{BA6E7446-A0BF-4B34-8E96-CA074938CF65}"/>
              </a:ext>
            </a:extLst>
          </p:cNvPr>
          <p:cNvSpPr>
            <a:spLocks noGrp="1"/>
          </p:cNvSpPr>
          <p:nvPr>
            <p:ph type="title"/>
          </p:nvPr>
        </p:nvSpPr>
        <p:spPr>
          <a:xfrm>
            <a:off x="838200" y="365125"/>
            <a:ext cx="10515600" cy="1325563"/>
          </a:xfrm>
        </p:spPr>
        <p:txBody>
          <a:bodyPr>
            <a:normAutofit/>
          </a:bodyPr>
          <a:lstStyle/>
          <a:p>
            <a:r>
              <a:rPr lang="en-GB" sz="4000" dirty="0"/>
              <a:t>2.13. The Great Mosque of Kairouan/</a:t>
            </a:r>
            <a:r>
              <a:rPr lang="en-GB" sz="4000" dirty="0" err="1"/>
              <a:t>Qayrawan</a:t>
            </a:r>
            <a:r>
              <a:rPr lang="en-GB" sz="4000" dirty="0"/>
              <a:t> </a:t>
            </a:r>
          </a:p>
        </p:txBody>
      </p:sp>
      <p:sp>
        <p:nvSpPr>
          <p:cNvPr id="3" name="Content Placeholder 2">
            <a:extLst>
              <a:ext uri="{FF2B5EF4-FFF2-40B4-BE49-F238E27FC236}">
                <a16:creationId xmlns:a16="http://schemas.microsoft.com/office/drawing/2014/main" id="{1CDE40C1-E03B-4E53-947A-0B41A60E107D}"/>
              </a:ext>
            </a:extLst>
          </p:cNvPr>
          <p:cNvSpPr>
            <a:spLocks noGrp="1"/>
          </p:cNvSpPr>
          <p:nvPr>
            <p:ph idx="1"/>
          </p:nvPr>
        </p:nvSpPr>
        <p:spPr>
          <a:xfrm>
            <a:off x="838200" y="1825625"/>
            <a:ext cx="5015484" cy="4351338"/>
          </a:xfrm>
        </p:spPr>
        <p:txBody>
          <a:bodyPr>
            <a:normAutofit/>
          </a:bodyPr>
          <a:lstStyle/>
          <a:p>
            <a:r>
              <a:rPr lang="en-GB" sz="2000" dirty="0"/>
              <a:t>The oldest Mosque in existence, the last time rebuilt in 836 A.D. (1)</a:t>
            </a:r>
          </a:p>
          <a:p>
            <a:endParaRPr lang="en-GB" sz="2000" dirty="0"/>
          </a:p>
          <a:p>
            <a:r>
              <a:rPr lang="en-GB" sz="2000" dirty="0"/>
              <a:t>It, in its interior and exterior, contains pre-Islamic and Eastern Islamic artistic elements   </a:t>
            </a:r>
          </a:p>
          <a:p>
            <a:r>
              <a:rPr lang="en-GB" sz="2000" dirty="0"/>
              <a:t>The dome is “borrowed” from Roman architecture</a:t>
            </a:r>
          </a:p>
          <a:p>
            <a:r>
              <a:rPr lang="en-GB" sz="2000" dirty="0"/>
              <a:t>Mihrab is decorated in floral and geometrical designs with unique marble panels (originally from Syria). </a:t>
            </a:r>
          </a:p>
          <a:p>
            <a:r>
              <a:rPr lang="en-GB" sz="2000" dirty="0"/>
              <a:t>The minaret style goes back to the early 9</a:t>
            </a:r>
            <a:r>
              <a:rPr lang="en-GB" sz="2000" baseline="30000" dirty="0"/>
              <a:t>th</a:t>
            </a:r>
            <a:r>
              <a:rPr lang="en-GB" sz="2000" dirty="0"/>
              <a:t> century</a:t>
            </a:r>
          </a:p>
          <a:p>
            <a:endParaRPr lang="en-GB" sz="2000" dirty="0"/>
          </a:p>
        </p:txBody>
      </p:sp>
      <p:sp>
        <p:nvSpPr>
          <p:cNvPr id="4" name="Footer Placeholder 3">
            <a:extLst>
              <a:ext uri="{FF2B5EF4-FFF2-40B4-BE49-F238E27FC236}">
                <a16:creationId xmlns:a16="http://schemas.microsoft.com/office/drawing/2014/main" id="{84438715-66AC-4D96-8F0C-CCD61B969B8B}"/>
              </a:ext>
            </a:extLst>
          </p:cNvPr>
          <p:cNvSpPr>
            <a:spLocks noGrp="1"/>
          </p:cNvSpPr>
          <p:nvPr>
            <p:ph type="ftr" sz="quarter" idx="11"/>
          </p:nvPr>
        </p:nvSpPr>
        <p:spPr>
          <a:xfrm>
            <a:off x="928254" y="6127750"/>
            <a:ext cx="4835375" cy="365125"/>
          </a:xfrm>
        </p:spPr>
        <p:txBody>
          <a:bodyPr>
            <a:normAutofit fontScale="92500"/>
          </a:bodyPr>
          <a:lstStyle/>
          <a:p>
            <a:pPr>
              <a:lnSpc>
                <a:spcPct val="90000"/>
              </a:lnSpc>
              <a:spcAft>
                <a:spcPts val="600"/>
              </a:spcAft>
            </a:pPr>
            <a:r>
              <a:rPr lang="en-GB" dirty="0"/>
              <a:t>1. Art of Islam, language and meaning. Titus Burckhardt. World Wisdom Inc. 2009. </a:t>
            </a:r>
          </a:p>
        </p:txBody>
      </p:sp>
      <p:sp>
        <p:nvSpPr>
          <p:cNvPr id="5" name="Slide Number Placeholder 4">
            <a:extLst>
              <a:ext uri="{FF2B5EF4-FFF2-40B4-BE49-F238E27FC236}">
                <a16:creationId xmlns:a16="http://schemas.microsoft.com/office/drawing/2014/main" id="{AAB7361B-084E-48A6-8474-128B9C901984}"/>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28</a:t>
            </a:fld>
            <a:endParaRPr lang="en-GB"/>
          </a:p>
        </p:txBody>
      </p:sp>
      <p:sp>
        <p:nvSpPr>
          <p:cNvPr id="8" name="TextBox 7">
            <a:extLst>
              <a:ext uri="{FF2B5EF4-FFF2-40B4-BE49-F238E27FC236}">
                <a16:creationId xmlns:a16="http://schemas.microsoft.com/office/drawing/2014/main" id="{D5ECFE25-F40E-4BD5-83FD-DB87BAD3E837}"/>
              </a:ext>
            </a:extLst>
          </p:cNvPr>
          <p:cNvSpPr txBox="1"/>
          <p:nvPr/>
        </p:nvSpPr>
        <p:spPr>
          <a:xfrm>
            <a:off x="6338316" y="6176962"/>
            <a:ext cx="5074070" cy="461665"/>
          </a:xfrm>
          <a:prstGeom prst="rect">
            <a:avLst/>
          </a:prstGeom>
          <a:noFill/>
        </p:spPr>
        <p:txBody>
          <a:bodyPr wrap="square" rtlCol="0">
            <a:spAutoFit/>
          </a:bodyPr>
          <a:lstStyle/>
          <a:p>
            <a:pPr algn="ctr"/>
            <a:r>
              <a:rPr lang="en-GB" sz="1200" dirty="0"/>
              <a:t>Great Mosque of Kairouan Panorama</a:t>
            </a:r>
          </a:p>
          <a:p>
            <a:pPr algn="ctr"/>
            <a:r>
              <a:rPr lang="en-GB" sz="1200" dirty="0"/>
              <a:t>Author: Marek </a:t>
            </a:r>
            <a:r>
              <a:rPr lang="en-GB" sz="1200" dirty="0" err="1"/>
              <a:t>Szarejko</a:t>
            </a:r>
            <a:r>
              <a:rPr lang="en-GB" sz="1200" dirty="0"/>
              <a:t>, 2008. Source: Wikipedia.</a:t>
            </a:r>
          </a:p>
        </p:txBody>
      </p:sp>
    </p:spTree>
    <p:extLst>
      <p:ext uri="{BB962C8B-B14F-4D97-AF65-F5344CB8AC3E}">
        <p14:creationId xmlns:p14="http://schemas.microsoft.com/office/powerpoint/2010/main" val="38814255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n old stone building&#10;&#10;Description generated with very high confidence">
            <a:extLst>
              <a:ext uri="{FF2B5EF4-FFF2-40B4-BE49-F238E27FC236}">
                <a16:creationId xmlns:a16="http://schemas.microsoft.com/office/drawing/2014/main" id="{CF5D041F-1857-476F-B6B8-A85D1EC6D676}"/>
              </a:ext>
            </a:extLst>
          </p:cNvPr>
          <p:cNvPicPr>
            <a:picLocks noChangeAspect="1"/>
          </p:cNvPicPr>
          <p:nvPr/>
        </p:nvPicPr>
        <p:blipFill rotWithShape="1">
          <a:blip r:embed="rId2">
            <a:extLst>
              <a:ext uri="{28A0092B-C50C-407E-A947-70E740481C1C}">
                <a14:useLocalDpi xmlns:a14="http://schemas.microsoft.com/office/drawing/2010/main" val="0"/>
              </a:ext>
            </a:extLst>
          </a:blip>
          <a:srcRect l="25903" r="21965" b="-2"/>
          <a:stretch/>
        </p:blipFill>
        <p:spPr>
          <a:xfrm>
            <a:off x="8037576" y="1904281"/>
            <a:ext cx="3374810" cy="4272681"/>
          </a:xfrm>
          <a:prstGeom prst="rect">
            <a:avLst/>
          </a:prstGeom>
        </p:spPr>
      </p:pic>
      <p:sp>
        <p:nvSpPr>
          <p:cNvPr id="2" name="Title 1">
            <a:extLst>
              <a:ext uri="{FF2B5EF4-FFF2-40B4-BE49-F238E27FC236}">
                <a16:creationId xmlns:a16="http://schemas.microsoft.com/office/drawing/2014/main" id="{877D1A0B-A207-4268-ABCC-0C2F6DF12C0C}"/>
              </a:ext>
            </a:extLst>
          </p:cNvPr>
          <p:cNvSpPr>
            <a:spLocks noGrp="1"/>
          </p:cNvSpPr>
          <p:nvPr>
            <p:ph type="title"/>
          </p:nvPr>
        </p:nvSpPr>
        <p:spPr>
          <a:xfrm>
            <a:off x="838200" y="365125"/>
            <a:ext cx="10515600" cy="1325563"/>
          </a:xfrm>
        </p:spPr>
        <p:txBody>
          <a:bodyPr>
            <a:normAutofit/>
          </a:bodyPr>
          <a:lstStyle/>
          <a:p>
            <a:r>
              <a:rPr lang="en-GB" dirty="0"/>
              <a:t>2.14. The dome of the Rock </a:t>
            </a:r>
          </a:p>
        </p:txBody>
      </p:sp>
      <p:sp>
        <p:nvSpPr>
          <p:cNvPr id="3" name="Content Placeholder 2">
            <a:extLst>
              <a:ext uri="{FF2B5EF4-FFF2-40B4-BE49-F238E27FC236}">
                <a16:creationId xmlns:a16="http://schemas.microsoft.com/office/drawing/2014/main" id="{7ED40791-B9A5-405D-83B3-A5460C8E4244}"/>
              </a:ext>
            </a:extLst>
          </p:cNvPr>
          <p:cNvSpPr>
            <a:spLocks noGrp="1"/>
          </p:cNvSpPr>
          <p:nvPr>
            <p:ph idx="1"/>
          </p:nvPr>
        </p:nvSpPr>
        <p:spPr>
          <a:xfrm>
            <a:off x="838200" y="1825625"/>
            <a:ext cx="6714744" cy="4351338"/>
          </a:xfrm>
        </p:spPr>
        <p:txBody>
          <a:bodyPr>
            <a:normAutofit/>
          </a:bodyPr>
          <a:lstStyle/>
          <a:p>
            <a:r>
              <a:rPr lang="en-GB" sz="2000" dirty="0"/>
              <a:t>One of the oldest Islamic shrines completed by Umayyad rulers in 691 A.D., 72 A.H. </a:t>
            </a:r>
          </a:p>
          <a:p>
            <a:r>
              <a:rPr lang="en-GB" sz="2000" dirty="0"/>
              <a:t>The shrine was decorated and patterned in Byzantine architectural (octagonal plan of the shrine) and mosaic  elements.</a:t>
            </a:r>
          </a:p>
          <a:p>
            <a:r>
              <a:rPr lang="en-GB" sz="2000" dirty="0"/>
              <a:t>First time rebuilt in 1022-1023 by Abbasid dynasty, patronaged by Mamluk dynasty during 13,14, and 15</a:t>
            </a:r>
            <a:r>
              <a:rPr lang="en-GB" sz="2000" baseline="30000" dirty="0"/>
              <a:t>th</a:t>
            </a:r>
            <a:r>
              <a:rPr lang="en-GB" sz="2000" dirty="0"/>
              <a:t> century, by Ottomans restored and changed its outside appearance.</a:t>
            </a:r>
          </a:p>
          <a:p>
            <a:r>
              <a:rPr lang="en-GB" sz="2000" dirty="0"/>
              <a:t>In modern history several time restored, the last time in 1993 was covered by the golden dome </a:t>
            </a:r>
          </a:p>
          <a:p>
            <a:r>
              <a:rPr lang="en-GB" sz="2000" dirty="0"/>
              <a:t>The original inscription dedicated to the Umayyad ruler al-Malik is preserved inside the dome. </a:t>
            </a:r>
          </a:p>
          <a:p>
            <a:endParaRPr lang="en-GB" sz="2000" dirty="0"/>
          </a:p>
        </p:txBody>
      </p:sp>
      <p:sp>
        <p:nvSpPr>
          <p:cNvPr id="4" name="Footer Placeholder 3">
            <a:extLst>
              <a:ext uri="{FF2B5EF4-FFF2-40B4-BE49-F238E27FC236}">
                <a16:creationId xmlns:a16="http://schemas.microsoft.com/office/drawing/2014/main" id="{41CDEE92-14A0-4A6C-B940-FBA44DA3F5F4}"/>
              </a:ext>
            </a:extLst>
          </p:cNvPr>
          <p:cNvSpPr>
            <a:spLocks noGrp="1"/>
          </p:cNvSpPr>
          <p:nvPr>
            <p:ph type="ftr" sz="quarter" idx="11"/>
          </p:nvPr>
        </p:nvSpPr>
        <p:spPr>
          <a:xfrm>
            <a:off x="647700" y="6311900"/>
            <a:ext cx="7505700" cy="409575"/>
          </a:xfrm>
        </p:spPr>
        <p:txBody>
          <a:bodyPr>
            <a:normAutofit/>
          </a:bodyPr>
          <a:lstStyle/>
          <a:p>
            <a:r>
              <a:rPr lang="en-GB" dirty="0"/>
              <a:t>In picture: Dome of the Rock in 1920s. Author: </a:t>
            </a:r>
            <a:r>
              <a:rPr lang="en-GB" dirty="0" err="1"/>
              <a:t>Lehnertand</a:t>
            </a:r>
            <a:r>
              <a:rPr lang="en-GB" dirty="0"/>
              <a:t> </a:t>
            </a:r>
            <a:r>
              <a:rPr lang="en-GB" dirty="0" err="1"/>
              <a:t>Landrock</a:t>
            </a:r>
            <a:r>
              <a:rPr lang="en-GB" dirty="0"/>
              <a:t>, Cairo. Source: </a:t>
            </a:r>
            <a:r>
              <a:rPr lang="en-GB" dirty="0" err="1"/>
              <a:t>wikipedia</a:t>
            </a:r>
            <a:endParaRPr lang="en-GB" dirty="0"/>
          </a:p>
        </p:txBody>
      </p:sp>
      <p:sp>
        <p:nvSpPr>
          <p:cNvPr id="5" name="Slide Number Placeholder 4">
            <a:extLst>
              <a:ext uri="{FF2B5EF4-FFF2-40B4-BE49-F238E27FC236}">
                <a16:creationId xmlns:a16="http://schemas.microsoft.com/office/drawing/2014/main" id="{367F697E-7075-4735-8B6F-7F7A345351BD}"/>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29</a:t>
            </a:fld>
            <a:endParaRPr lang="en-GB"/>
          </a:p>
        </p:txBody>
      </p:sp>
    </p:spTree>
    <p:extLst>
      <p:ext uri="{BB962C8B-B14F-4D97-AF65-F5344CB8AC3E}">
        <p14:creationId xmlns:p14="http://schemas.microsoft.com/office/powerpoint/2010/main" val="2859972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6F584-0237-4345-8638-2ADBC3F08A7E}"/>
              </a:ext>
            </a:extLst>
          </p:cNvPr>
          <p:cNvSpPr>
            <a:spLocks noGrp="1"/>
          </p:cNvSpPr>
          <p:nvPr>
            <p:ph type="title"/>
          </p:nvPr>
        </p:nvSpPr>
        <p:spPr/>
        <p:txBody>
          <a:bodyPr/>
          <a:lstStyle/>
          <a:p>
            <a:r>
              <a:rPr lang="en-GB" dirty="0"/>
              <a:t>2.15.The Great Mosque of Cordoba</a:t>
            </a:r>
          </a:p>
        </p:txBody>
      </p:sp>
      <p:sp>
        <p:nvSpPr>
          <p:cNvPr id="3" name="Content Placeholder 2">
            <a:extLst>
              <a:ext uri="{FF2B5EF4-FFF2-40B4-BE49-F238E27FC236}">
                <a16:creationId xmlns:a16="http://schemas.microsoft.com/office/drawing/2014/main" id="{E9A68A27-8B7E-4F7A-ADF7-B966972C2E8A}"/>
              </a:ext>
            </a:extLst>
          </p:cNvPr>
          <p:cNvSpPr>
            <a:spLocks noGrp="1"/>
          </p:cNvSpPr>
          <p:nvPr>
            <p:ph idx="1"/>
          </p:nvPr>
        </p:nvSpPr>
        <p:spPr/>
        <p:txBody>
          <a:bodyPr>
            <a:normAutofit fontScale="92500" lnSpcReduction="20000"/>
          </a:bodyPr>
          <a:lstStyle/>
          <a:p>
            <a:r>
              <a:rPr lang="en-GB" dirty="0"/>
              <a:t>The Mosque was built in the late 8</a:t>
            </a:r>
            <a:r>
              <a:rPr lang="en-GB" baseline="30000" dirty="0"/>
              <a:t>th</a:t>
            </a:r>
            <a:r>
              <a:rPr lang="en-GB" dirty="0"/>
              <a:t> century by Umayyad ruler Abd al-Rahman</a:t>
            </a:r>
          </a:p>
          <a:p>
            <a:r>
              <a:rPr lang="en-GB" dirty="0"/>
              <a:t>The overthrown Umayyad ruler exiled from Damascus and `homed` in Spain, later became the ruler of the whole Spain decided to build a `royalties`  of Damascus. </a:t>
            </a:r>
          </a:p>
          <a:p>
            <a:r>
              <a:rPr lang="en-GB" dirty="0"/>
              <a:t>The style of the Mosque is Umayyad and its developed architecture of the time. It is known as the best developed and the best accomplished Moorish architecture. </a:t>
            </a:r>
          </a:p>
          <a:p>
            <a:r>
              <a:rPr lang="en-GB" dirty="0"/>
              <a:t>In its design the Mosque has elements of Roman architecture (Roman columns, horseshoe). </a:t>
            </a:r>
            <a:r>
              <a:rPr lang="en-GB" sz="1900" dirty="0"/>
              <a:t>(1)</a:t>
            </a:r>
          </a:p>
          <a:p>
            <a:r>
              <a:rPr lang="en-GB" dirty="0"/>
              <a:t>The lavish beauty of the Mosque is seen in its hypostyle hall and masterpiece of Mihrab.</a:t>
            </a:r>
          </a:p>
        </p:txBody>
      </p:sp>
      <p:sp>
        <p:nvSpPr>
          <p:cNvPr id="4" name="Footer Placeholder 3">
            <a:extLst>
              <a:ext uri="{FF2B5EF4-FFF2-40B4-BE49-F238E27FC236}">
                <a16:creationId xmlns:a16="http://schemas.microsoft.com/office/drawing/2014/main" id="{1067342E-EBBC-4C6D-AA42-57C485642A30}"/>
              </a:ext>
            </a:extLst>
          </p:cNvPr>
          <p:cNvSpPr>
            <a:spLocks noGrp="1"/>
          </p:cNvSpPr>
          <p:nvPr>
            <p:ph type="ftr" sz="quarter" idx="11"/>
          </p:nvPr>
        </p:nvSpPr>
        <p:spPr/>
        <p:txBody>
          <a:bodyPr/>
          <a:lstStyle/>
          <a:p>
            <a:r>
              <a:rPr lang="en-GB" sz="2000" dirty="0"/>
              <a:t>1. Khanacademy/Online </a:t>
            </a:r>
          </a:p>
        </p:txBody>
      </p:sp>
      <p:sp>
        <p:nvSpPr>
          <p:cNvPr id="5" name="Slide Number Placeholder 4">
            <a:extLst>
              <a:ext uri="{FF2B5EF4-FFF2-40B4-BE49-F238E27FC236}">
                <a16:creationId xmlns:a16="http://schemas.microsoft.com/office/drawing/2014/main" id="{93190EB9-498E-457D-8254-36325525CB65}"/>
              </a:ext>
            </a:extLst>
          </p:cNvPr>
          <p:cNvSpPr>
            <a:spLocks noGrp="1"/>
          </p:cNvSpPr>
          <p:nvPr>
            <p:ph type="sldNum" sz="quarter" idx="12"/>
          </p:nvPr>
        </p:nvSpPr>
        <p:spPr/>
        <p:txBody>
          <a:bodyPr/>
          <a:lstStyle/>
          <a:p>
            <a:fld id="{92FE4D18-7AE6-497F-ABC3-D3AA33B4FBE0}" type="slidenum">
              <a:rPr lang="en-GB" smtClean="0"/>
              <a:t>30</a:t>
            </a:fld>
            <a:endParaRPr lang="en-GB"/>
          </a:p>
        </p:txBody>
      </p:sp>
    </p:spTree>
    <p:extLst>
      <p:ext uri="{BB962C8B-B14F-4D97-AF65-F5344CB8AC3E}">
        <p14:creationId xmlns:p14="http://schemas.microsoft.com/office/powerpoint/2010/main" val="152418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Freeform: Shape 16">
            <a:extLst>
              <a:ext uri="{FF2B5EF4-FFF2-40B4-BE49-F238E27FC236}">
                <a16:creationId xmlns:a16="http://schemas.microsoft.com/office/drawing/2014/main" id="{F60FCA6E-0894-46CD-BD49-5955A51E00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31955" y="5346696"/>
            <a:ext cx="5360045" cy="1511304"/>
          </a:xfrm>
          <a:custGeom>
            <a:avLst/>
            <a:gdLst>
              <a:gd name="connsiteX0" fmla="*/ 4545473 w 5360045"/>
              <a:gd name="connsiteY0" fmla="*/ 0 h 1511304"/>
              <a:gd name="connsiteX1" fmla="*/ 5360045 w 5360045"/>
              <a:gd name="connsiteY1" fmla="*/ 0 h 1511304"/>
              <a:gd name="connsiteX2" fmla="*/ 5360045 w 5360045"/>
              <a:gd name="connsiteY2" fmla="*/ 1046730 h 1511304"/>
              <a:gd name="connsiteX3" fmla="*/ 5360045 w 5360045"/>
              <a:gd name="connsiteY3" fmla="*/ 1508760 h 1511304"/>
              <a:gd name="connsiteX4" fmla="*/ 5360045 w 5360045"/>
              <a:gd name="connsiteY4" fmla="*/ 1511304 h 1511304"/>
              <a:gd name="connsiteX5" fmla="*/ 4545474 w 5360045"/>
              <a:gd name="connsiteY5" fmla="*/ 1511304 h 1511304"/>
              <a:gd name="connsiteX6" fmla="*/ 2525897 w 5360045"/>
              <a:gd name="connsiteY6" fmla="*/ 1511304 h 1511304"/>
              <a:gd name="connsiteX7" fmla="*/ 0 w 5360045"/>
              <a:gd name="connsiteY7" fmla="*/ 1511304 h 1511304"/>
              <a:gd name="connsiteX8" fmla="*/ 697617 w 5360045"/>
              <a:gd name="connsiteY8" fmla="*/ 3 h 1511304"/>
              <a:gd name="connsiteX9" fmla="*/ 4545473 w 5360045"/>
              <a:gd name="connsiteY9"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360045" h="1511304">
                <a:moveTo>
                  <a:pt x="4545473" y="0"/>
                </a:moveTo>
                <a:lnTo>
                  <a:pt x="5360045" y="0"/>
                </a:lnTo>
                <a:lnTo>
                  <a:pt x="5360045" y="1046730"/>
                </a:lnTo>
                <a:lnTo>
                  <a:pt x="5360045" y="1508760"/>
                </a:lnTo>
                <a:lnTo>
                  <a:pt x="5360045" y="1511304"/>
                </a:lnTo>
                <a:lnTo>
                  <a:pt x="4545474" y="1511304"/>
                </a:lnTo>
                <a:lnTo>
                  <a:pt x="2525897" y="1511304"/>
                </a:lnTo>
                <a:lnTo>
                  <a:pt x="0" y="1511304"/>
                </a:lnTo>
                <a:lnTo>
                  <a:pt x="697617" y="3"/>
                </a:lnTo>
                <a:lnTo>
                  <a:pt x="4545473" y="3"/>
                </a:lnTo>
                <a:close/>
              </a:path>
            </a:pathLst>
          </a:custGeom>
          <a:solidFill>
            <a:srgbClr val="404040">
              <a:alpha val="8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E78C6E4B-A1F1-4B6C-97EC-BE997495D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694"/>
            <a:ext cx="7346605" cy="1511306"/>
          </a:xfrm>
          <a:custGeom>
            <a:avLst/>
            <a:gdLst>
              <a:gd name="connsiteX0" fmla="*/ 0 w 7346605"/>
              <a:gd name="connsiteY0" fmla="*/ 0 h 1511306"/>
              <a:gd name="connsiteX1" fmla="*/ 239486 w 7346605"/>
              <a:gd name="connsiteY1" fmla="*/ 0 h 1511306"/>
              <a:gd name="connsiteX2" fmla="*/ 1209568 w 7346605"/>
              <a:gd name="connsiteY2" fmla="*/ 0 h 1511306"/>
              <a:gd name="connsiteX3" fmla="*/ 2405743 w 7346605"/>
              <a:gd name="connsiteY3" fmla="*/ 0 h 1511306"/>
              <a:gd name="connsiteX4" fmla="*/ 2405743 w 7346605"/>
              <a:gd name="connsiteY4" fmla="*/ 2544 h 1511306"/>
              <a:gd name="connsiteX5" fmla="*/ 2801131 w 7346605"/>
              <a:gd name="connsiteY5" fmla="*/ 2544 h 1511306"/>
              <a:gd name="connsiteX6" fmla="*/ 2801131 w 7346605"/>
              <a:gd name="connsiteY6" fmla="*/ 0 h 1511306"/>
              <a:gd name="connsiteX7" fmla="*/ 7346605 w 7346605"/>
              <a:gd name="connsiteY7" fmla="*/ 0 h 1511306"/>
              <a:gd name="connsiteX8" fmla="*/ 6648988 w 7346605"/>
              <a:gd name="connsiteY8" fmla="*/ 1511301 h 1511306"/>
              <a:gd name="connsiteX9" fmla="*/ 2801132 w 7346605"/>
              <a:gd name="connsiteY9" fmla="*/ 1511301 h 1511306"/>
              <a:gd name="connsiteX10" fmla="*/ 2801132 w 7346605"/>
              <a:gd name="connsiteY10" fmla="*/ 1511304 h 1511306"/>
              <a:gd name="connsiteX11" fmla="*/ 2405743 w 7346605"/>
              <a:gd name="connsiteY11" fmla="*/ 1511304 h 1511306"/>
              <a:gd name="connsiteX12" fmla="*/ 2405743 w 7346605"/>
              <a:gd name="connsiteY12" fmla="*/ 1511306 h 1511306"/>
              <a:gd name="connsiteX13" fmla="*/ 1333411 w 7346605"/>
              <a:gd name="connsiteY13" fmla="*/ 1511306 h 1511306"/>
              <a:gd name="connsiteX14" fmla="*/ 1219208 w 7346605"/>
              <a:gd name="connsiteY14" fmla="*/ 1511306 h 1511306"/>
              <a:gd name="connsiteX15" fmla="*/ 1209568 w 7346605"/>
              <a:gd name="connsiteY15" fmla="*/ 1511306 h 1511306"/>
              <a:gd name="connsiteX16" fmla="*/ 239486 w 7346605"/>
              <a:gd name="connsiteY16" fmla="*/ 1511306 h 1511306"/>
              <a:gd name="connsiteX17" fmla="*/ 0 w 7346605"/>
              <a:gd name="connsiteY17" fmla="*/ 1511306 h 1511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46605" h="1511306">
                <a:moveTo>
                  <a:pt x="0" y="0"/>
                </a:moveTo>
                <a:lnTo>
                  <a:pt x="239486" y="0"/>
                </a:lnTo>
                <a:lnTo>
                  <a:pt x="1209568" y="0"/>
                </a:lnTo>
                <a:lnTo>
                  <a:pt x="2405743" y="0"/>
                </a:lnTo>
                <a:lnTo>
                  <a:pt x="2405743" y="2544"/>
                </a:lnTo>
                <a:lnTo>
                  <a:pt x="2801131" y="2544"/>
                </a:lnTo>
                <a:lnTo>
                  <a:pt x="2801131" y="0"/>
                </a:lnTo>
                <a:lnTo>
                  <a:pt x="7346605" y="0"/>
                </a:lnTo>
                <a:lnTo>
                  <a:pt x="6648988" y="1511301"/>
                </a:lnTo>
                <a:lnTo>
                  <a:pt x="2801132" y="1511301"/>
                </a:lnTo>
                <a:lnTo>
                  <a:pt x="2801132" y="1511304"/>
                </a:lnTo>
                <a:lnTo>
                  <a:pt x="2405743" y="1511304"/>
                </a:lnTo>
                <a:lnTo>
                  <a:pt x="2405743" y="1511306"/>
                </a:lnTo>
                <a:lnTo>
                  <a:pt x="1333411" y="1511306"/>
                </a:lnTo>
                <a:lnTo>
                  <a:pt x="1219208" y="1511306"/>
                </a:lnTo>
                <a:lnTo>
                  <a:pt x="1209568" y="1511306"/>
                </a:lnTo>
                <a:lnTo>
                  <a:pt x="239486" y="1511306"/>
                </a:lnTo>
                <a:lnTo>
                  <a:pt x="0" y="1511306"/>
                </a:lnTo>
                <a:close/>
              </a:path>
            </a:pathLst>
          </a:cu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pic>
        <p:nvPicPr>
          <p:cNvPr id="7" name="Picture 6" descr="A large white building&#10;&#10;Description generated with high confidence">
            <a:extLst>
              <a:ext uri="{FF2B5EF4-FFF2-40B4-BE49-F238E27FC236}">
                <a16:creationId xmlns:a16="http://schemas.microsoft.com/office/drawing/2014/main" id="{4A66966C-8231-47B6-B55C-38D38D3C9DE1}"/>
              </a:ext>
            </a:extLst>
          </p:cNvPr>
          <p:cNvPicPr>
            <a:picLocks noChangeAspect="1"/>
          </p:cNvPicPr>
          <p:nvPr/>
        </p:nvPicPr>
        <p:blipFill rotWithShape="1">
          <a:blip r:embed="rId2">
            <a:extLst>
              <a:ext uri="{28A0092B-C50C-407E-A947-70E740481C1C}">
                <a14:useLocalDpi xmlns:a14="http://schemas.microsoft.com/office/drawing/2010/main" val="0"/>
              </a:ext>
            </a:extLst>
          </a:blip>
          <a:srcRect r="26222"/>
          <a:stretch/>
        </p:blipFill>
        <p:spPr>
          <a:xfrm>
            <a:off x="950121" y="1288813"/>
            <a:ext cx="5941068" cy="3341841"/>
          </a:xfrm>
          <a:prstGeom prst="rect">
            <a:avLst/>
          </a:prstGeom>
        </p:spPr>
      </p:pic>
      <p:sp>
        <p:nvSpPr>
          <p:cNvPr id="2" name="Title 1">
            <a:extLst>
              <a:ext uri="{FF2B5EF4-FFF2-40B4-BE49-F238E27FC236}">
                <a16:creationId xmlns:a16="http://schemas.microsoft.com/office/drawing/2014/main" id="{388BA51B-E98D-4B21-B3ED-93A381D59453}"/>
              </a:ext>
            </a:extLst>
          </p:cNvPr>
          <p:cNvSpPr>
            <a:spLocks noGrp="1"/>
          </p:cNvSpPr>
          <p:nvPr>
            <p:ph type="title"/>
          </p:nvPr>
        </p:nvSpPr>
        <p:spPr>
          <a:xfrm>
            <a:off x="950121" y="5529884"/>
            <a:ext cx="5693783" cy="1096331"/>
          </a:xfrm>
        </p:spPr>
        <p:txBody>
          <a:bodyPr>
            <a:normAutofit/>
          </a:bodyPr>
          <a:lstStyle/>
          <a:p>
            <a:r>
              <a:rPr lang="en-GB" sz="4000" dirty="0">
                <a:solidFill>
                  <a:srgbClr val="303030"/>
                </a:solidFill>
              </a:rPr>
              <a:t>2.16.Alhambra Palace </a:t>
            </a:r>
          </a:p>
        </p:txBody>
      </p:sp>
      <p:sp>
        <p:nvSpPr>
          <p:cNvPr id="3" name="Content Placeholder 2">
            <a:extLst>
              <a:ext uri="{FF2B5EF4-FFF2-40B4-BE49-F238E27FC236}">
                <a16:creationId xmlns:a16="http://schemas.microsoft.com/office/drawing/2014/main" id="{32D50221-C846-4049-8C07-8DB8A37C4955}"/>
              </a:ext>
            </a:extLst>
          </p:cNvPr>
          <p:cNvSpPr>
            <a:spLocks noGrp="1"/>
          </p:cNvSpPr>
          <p:nvPr>
            <p:ph idx="1"/>
          </p:nvPr>
        </p:nvSpPr>
        <p:spPr>
          <a:xfrm>
            <a:off x="7534655" y="965199"/>
            <a:ext cx="4008101" cy="4020458"/>
          </a:xfrm>
        </p:spPr>
        <p:txBody>
          <a:bodyPr anchor="ctr">
            <a:normAutofit/>
          </a:bodyPr>
          <a:lstStyle/>
          <a:p>
            <a:r>
              <a:rPr lang="en-GB" sz="1900" dirty="0"/>
              <a:t>Alhambra palace, built in the middle of 13</a:t>
            </a:r>
            <a:r>
              <a:rPr lang="en-GB" sz="1900" baseline="30000" dirty="0"/>
              <a:t>th</a:t>
            </a:r>
            <a:r>
              <a:rPr lang="en-GB" sz="1900" dirty="0"/>
              <a:t> century, is one of the most original Islamic architectural work. (1)</a:t>
            </a:r>
          </a:p>
          <a:p>
            <a:r>
              <a:rPr lang="en-GB" sz="1900" dirty="0"/>
              <a:t>It was designated for royals and it includes best artistic solutions of decoration, forms and styles. </a:t>
            </a:r>
          </a:p>
          <a:p>
            <a:r>
              <a:rPr lang="en-GB" sz="1900" dirty="0"/>
              <a:t>Alhambra park is filled with wildflowers and grass, planted with oranges and roses. </a:t>
            </a:r>
          </a:p>
          <a:p>
            <a:r>
              <a:rPr lang="en-GB" sz="1900" dirty="0"/>
              <a:t>Whole complex is added with fountains, column arcades, and pools. </a:t>
            </a:r>
          </a:p>
        </p:txBody>
      </p:sp>
      <p:sp>
        <p:nvSpPr>
          <p:cNvPr id="4" name="Footer Placeholder 3">
            <a:extLst>
              <a:ext uri="{FF2B5EF4-FFF2-40B4-BE49-F238E27FC236}">
                <a16:creationId xmlns:a16="http://schemas.microsoft.com/office/drawing/2014/main" id="{89C2C9CB-8382-444B-A7E9-D579C723F587}"/>
              </a:ext>
            </a:extLst>
          </p:cNvPr>
          <p:cNvSpPr>
            <a:spLocks noGrp="1"/>
          </p:cNvSpPr>
          <p:nvPr>
            <p:ph type="ftr" sz="quarter" idx="11"/>
          </p:nvPr>
        </p:nvSpPr>
        <p:spPr>
          <a:xfrm>
            <a:off x="7175500" y="5529884"/>
            <a:ext cx="5016500" cy="499421"/>
          </a:xfrm>
          <a:noFill/>
        </p:spPr>
        <p:txBody>
          <a:bodyPr>
            <a:normAutofit/>
          </a:bodyPr>
          <a:lstStyle/>
          <a:p>
            <a:pPr algn="r">
              <a:lnSpc>
                <a:spcPct val="90000"/>
              </a:lnSpc>
              <a:spcAft>
                <a:spcPts val="600"/>
              </a:spcAft>
            </a:pPr>
            <a:r>
              <a:rPr lang="en-GB" sz="1300" dirty="0">
                <a:solidFill>
                  <a:srgbClr val="FFFFFF">
                    <a:alpha val="80000"/>
                  </a:srgbClr>
                </a:solidFill>
              </a:rPr>
              <a:t>1. Envisioning Islamic Art and Architecture. David Roxburgh. Brill 2014</a:t>
            </a:r>
            <a:r>
              <a:rPr lang="en-GB" sz="1000" dirty="0">
                <a:solidFill>
                  <a:srgbClr val="FFFFFF">
                    <a:alpha val="80000"/>
                  </a:srgbClr>
                </a:solidFill>
              </a:rPr>
              <a:t>.  </a:t>
            </a:r>
          </a:p>
        </p:txBody>
      </p:sp>
      <p:sp>
        <p:nvSpPr>
          <p:cNvPr id="5" name="Slide Number Placeholder 4">
            <a:extLst>
              <a:ext uri="{FF2B5EF4-FFF2-40B4-BE49-F238E27FC236}">
                <a16:creationId xmlns:a16="http://schemas.microsoft.com/office/drawing/2014/main" id="{7F8E6518-DFA3-4E14-9020-B2E13D581CAB}"/>
              </a:ext>
            </a:extLst>
          </p:cNvPr>
          <p:cNvSpPr>
            <a:spLocks noGrp="1"/>
          </p:cNvSpPr>
          <p:nvPr>
            <p:ph type="sldNum" sz="quarter" idx="12"/>
          </p:nvPr>
        </p:nvSpPr>
        <p:spPr>
          <a:xfrm>
            <a:off x="10198279" y="6261090"/>
            <a:ext cx="1344477" cy="365125"/>
          </a:xfrm>
        </p:spPr>
        <p:txBody>
          <a:bodyPr>
            <a:normAutofit/>
          </a:bodyPr>
          <a:lstStyle/>
          <a:p>
            <a:pPr>
              <a:spcAft>
                <a:spcPts val="600"/>
              </a:spcAft>
            </a:pPr>
            <a:fld id="{92FE4D18-7AE6-497F-ABC3-D3AA33B4FBE0}" type="slidenum">
              <a:rPr lang="en-GB">
                <a:solidFill>
                  <a:srgbClr val="FFFFFF">
                    <a:alpha val="80000"/>
                  </a:srgbClr>
                </a:solidFill>
              </a:rPr>
              <a:pPr>
                <a:spcAft>
                  <a:spcPts val="600"/>
                </a:spcAft>
              </a:pPr>
              <a:t>31</a:t>
            </a:fld>
            <a:endParaRPr lang="en-GB">
              <a:solidFill>
                <a:srgbClr val="FFFFFF">
                  <a:alpha val="80000"/>
                </a:srgbClr>
              </a:solidFill>
            </a:endParaRPr>
          </a:p>
        </p:txBody>
      </p:sp>
      <p:sp>
        <p:nvSpPr>
          <p:cNvPr id="8" name="TextBox 7">
            <a:extLst>
              <a:ext uri="{FF2B5EF4-FFF2-40B4-BE49-F238E27FC236}">
                <a16:creationId xmlns:a16="http://schemas.microsoft.com/office/drawing/2014/main" id="{B06E8C66-E466-4574-ADB6-E613AC1BAF91}"/>
              </a:ext>
            </a:extLst>
          </p:cNvPr>
          <p:cNvSpPr txBox="1"/>
          <p:nvPr/>
        </p:nvSpPr>
        <p:spPr>
          <a:xfrm>
            <a:off x="890887" y="4646674"/>
            <a:ext cx="5941068" cy="369332"/>
          </a:xfrm>
          <a:prstGeom prst="rect">
            <a:avLst/>
          </a:prstGeom>
          <a:noFill/>
        </p:spPr>
        <p:txBody>
          <a:bodyPr wrap="square" rtlCol="0">
            <a:spAutoFit/>
          </a:bodyPr>
          <a:lstStyle/>
          <a:p>
            <a:r>
              <a:rPr lang="en-GB" dirty="0"/>
              <a:t>Courtyard of the Palace. Author: Ra-smit, 2007.</a:t>
            </a:r>
          </a:p>
        </p:txBody>
      </p:sp>
    </p:spTree>
    <p:extLst>
      <p:ext uri="{BB962C8B-B14F-4D97-AF65-F5344CB8AC3E}">
        <p14:creationId xmlns:p14="http://schemas.microsoft.com/office/powerpoint/2010/main" val="2090790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large white building&#10;&#10;Description generated with very high confidence">
            <a:extLst>
              <a:ext uri="{FF2B5EF4-FFF2-40B4-BE49-F238E27FC236}">
                <a16:creationId xmlns:a16="http://schemas.microsoft.com/office/drawing/2014/main" id="{2D1855BE-52B3-4FC3-BBDE-052CFB353ACD}"/>
              </a:ext>
            </a:extLst>
          </p:cNvPr>
          <p:cNvPicPr>
            <a:picLocks noChangeAspect="1"/>
          </p:cNvPicPr>
          <p:nvPr/>
        </p:nvPicPr>
        <p:blipFill rotWithShape="1">
          <a:blip r:embed="rId2">
            <a:extLst>
              <a:ext uri="{28A0092B-C50C-407E-A947-70E740481C1C}">
                <a14:useLocalDpi xmlns:a14="http://schemas.microsoft.com/office/drawing/2010/main" val="0"/>
              </a:ext>
            </a:extLst>
          </a:blip>
          <a:srcRect l="17791" r="22968" b="-2"/>
          <a:stretch/>
        </p:blipFill>
        <p:spPr>
          <a:xfrm>
            <a:off x="8037576" y="1904281"/>
            <a:ext cx="3374810" cy="4272681"/>
          </a:xfrm>
          <a:prstGeom prst="rect">
            <a:avLst/>
          </a:prstGeom>
        </p:spPr>
      </p:pic>
      <p:sp>
        <p:nvSpPr>
          <p:cNvPr id="2" name="Title 1">
            <a:extLst>
              <a:ext uri="{FF2B5EF4-FFF2-40B4-BE49-F238E27FC236}">
                <a16:creationId xmlns:a16="http://schemas.microsoft.com/office/drawing/2014/main" id="{9FE81BC6-6920-4714-8AE4-C73950054C07}"/>
              </a:ext>
            </a:extLst>
          </p:cNvPr>
          <p:cNvSpPr>
            <a:spLocks noGrp="1"/>
          </p:cNvSpPr>
          <p:nvPr>
            <p:ph type="title"/>
          </p:nvPr>
        </p:nvSpPr>
        <p:spPr>
          <a:xfrm>
            <a:off x="838200" y="365125"/>
            <a:ext cx="10515600" cy="1325563"/>
          </a:xfrm>
        </p:spPr>
        <p:txBody>
          <a:bodyPr>
            <a:normAutofit/>
          </a:bodyPr>
          <a:lstStyle/>
          <a:p>
            <a:r>
              <a:rPr lang="en-GB" dirty="0"/>
              <a:t>2.17. The Taj Mahal</a:t>
            </a:r>
          </a:p>
        </p:txBody>
      </p:sp>
      <p:sp>
        <p:nvSpPr>
          <p:cNvPr id="3" name="Content Placeholder 2">
            <a:extLst>
              <a:ext uri="{FF2B5EF4-FFF2-40B4-BE49-F238E27FC236}">
                <a16:creationId xmlns:a16="http://schemas.microsoft.com/office/drawing/2014/main" id="{19DD5FA4-31C6-428B-B853-60FECACD285F}"/>
              </a:ext>
            </a:extLst>
          </p:cNvPr>
          <p:cNvSpPr>
            <a:spLocks noGrp="1"/>
          </p:cNvSpPr>
          <p:nvPr>
            <p:ph idx="1"/>
          </p:nvPr>
        </p:nvSpPr>
        <p:spPr>
          <a:xfrm>
            <a:off x="838200" y="1825625"/>
            <a:ext cx="6714744" cy="4351338"/>
          </a:xfrm>
        </p:spPr>
        <p:txBody>
          <a:bodyPr>
            <a:normAutofit/>
          </a:bodyPr>
          <a:lstStyle/>
          <a:p>
            <a:r>
              <a:rPr lang="en-GB" sz="2000" dirty="0"/>
              <a:t>The Taj Mahal is mausoleum which includes mosque as well and aa </a:t>
            </a:r>
            <a:r>
              <a:rPr lang="en-GB" sz="2000" dirty="0" err="1"/>
              <a:t>gueast</a:t>
            </a:r>
            <a:r>
              <a:rPr lang="en-GB" sz="2000" dirty="0"/>
              <a:t> house. </a:t>
            </a:r>
          </a:p>
          <a:p>
            <a:r>
              <a:rPr lang="en-GB" sz="2000" dirty="0"/>
              <a:t>The complex was constructed by 20 000 workers under the monitoring and guidance of the main architect of the emperor Shah Jahan. </a:t>
            </a:r>
          </a:p>
          <a:p>
            <a:r>
              <a:rPr lang="en-GB" sz="2000" dirty="0"/>
              <a:t>The Taj Mahal was designated to be the resting place for emperors beloved wife </a:t>
            </a:r>
            <a:r>
              <a:rPr lang="en-GB" sz="2000" dirty="0" err="1"/>
              <a:t>Mumtaz</a:t>
            </a:r>
            <a:r>
              <a:rPr lang="en-GB" sz="2000" dirty="0"/>
              <a:t> Mahal. </a:t>
            </a:r>
          </a:p>
          <a:p>
            <a:r>
              <a:rPr lang="en-GB" sz="2000" dirty="0"/>
              <a:t>The mausoleum is designed in Persian and Mughal style.  (1)</a:t>
            </a:r>
          </a:p>
          <a:p>
            <a:r>
              <a:rPr lang="en-GB" sz="2000" dirty="0"/>
              <a:t>The building is constructed of white marble, decorated with Quranic calligraphy on the Great Gate  </a:t>
            </a:r>
          </a:p>
          <a:p>
            <a:r>
              <a:rPr lang="en-GB" sz="2000" dirty="0"/>
              <a:t>The main structure is the tomb under a large, spectacular dome</a:t>
            </a:r>
          </a:p>
        </p:txBody>
      </p:sp>
      <p:sp>
        <p:nvSpPr>
          <p:cNvPr id="4" name="Footer Placeholder 3">
            <a:extLst>
              <a:ext uri="{FF2B5EF4-FFF2-40B4-BE49-F238E27FC236}">
                <a16:creationId xmlns:a16="http://schemas.microsoft.com/office/drawing/2014/main" id="{54051F23-7194-4FE4-8050-7346D9DDB59B}"/>
              </a:ext>
            </a:extLst>
          </p:cNvPr>
          <p:cNvSpPr>
            <a:spLocks noGrp="1"/>
          </p:cNvSpPr>
          <p:nvPr>
            <p:ph type="ftr" sz="quarter" idx="11"/>
          </p:nvPr>
        </p:nvSpPr>
        <p:spPr>
          <a:xfrm>
            <a:off x="1123950" y="6305550"/>
            <a:ext cx="4114800" cy="365125"/>
          </a:xfrm>
        </p:spPr>
        <p:txBody>
          <a:bodyPr>
            <a:normAutofit fontScale="92500" lnSpcReduction="20000"/>
          </a:bodyPr>
          <a:lstStyle/>
          <a:p>
            <a:r>
              <a:rPr lang="en-GB" dirty="0"/>
              <a:t>1. Mughal India, Architectural Guide for Travelers. Giles Henry R.  Tillotson. Chronicle Books </a:t>
            </a:r>
            <a:r>
              <a:rPr lang="en-GB" dirty="0" err="1"/>
              <a:t>Llc</a:t>
            </a:r>
            <a:r>
              <a:rPr lang="en-GB" dirty="0"/>
              <a:t>, 1990.  </a:t>
            </a:r>
          </a:p>
        </p:txBody>
      </p:sp>
      <p:sp>
        <p:nvSpPr>
          <p:cNvPr id="5" name="Slide Number Placeholder 4">
            <a:extLst>
              <a:ext uri="{FF2B5EF4-FFF2-40B4-BE49-F238E27FC236}">
                <a16:creationId xmlns:a16="http://schemas.microsoft.com/office/drawing/2014/main" id="{AB197970-779A-4C8C-867F-7A2953519F03}"/>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32</a:t>
            </a:fld>
            <a:endParaRPr lang="en-GB"/>
          </a:p>
        </p:txBody>
      </p:sp>
      <p:sp>
        <p:nvSpPr>
          <p:cNvPr id="8" name="TextBox 7">
            <a:extLst>
              <a:ext uri="{FF2B5EF4-FFF2-40B4-BE49-F238E27FC236}">
                <a16:creationId xmlns:a16="http://schemas.microsoft.com/office/drawing/2014/main" id="{166A696C-304D-4912-AAA8-74AA6035E5D6}"/>
              </a:ext>
            </a:extLst>
          </p:cNvPr>
          <p:cNvSpPr txBox="1"/>
          <p:nvPr/>
        </p:nvSpPr>
        <p:spPr>
          <a:xfrm>
            <a:off x="8037576" y="6176962"/>
            <a:ext cx="3374810" cy="646331"/>
          </a:xfrm>
          <a:prstGeom prst="rect">
            <a:avLst/>
          </a:prstGeom>
          <a:noFill/>
        </p:spPr>
        <p:txBody>
          <a:bodyPr wrap="square" rtlCol="0">
            <a:spAutoFit/>
          </a:bodyPr>
          <a:lstStyle/>
          <a:p>
            <a:r>
              <a:rPr lang="en-GB" dirty="0"/>
              <a:t>The Taj Mahal. Author: </a:t>
            </a:r>
            <a:r>
              <a:rPr lang="en-GB" dirty="0" err="1"/>
              <a:t>Rajesnewdelhi</a:t>
            </a:r>
            <a:r>
              <a:rPr lang="en-GB" dirty="0"/>
              <a:t>, 2013. </a:t>
            </a:r>
          </a:p>
        </p:txBody>
      </p:sp>
    </p:spTree>
    <p:extLst>
      <p:ext uri="{BB962C8B-B14F-4D97-AF65-F5344CB8AC3E}">
        <p14:creationId xmlns:p14="http://schemas.microsoft.com/office/powerpoint/2010/main" val="857914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BB1F784-478A-4ECF-903D-AC184B66C711}"/>
              </a:ext>
            </a:extLst>
          </p:cNvPr>
          <p:cNvPicPr>
            <a:picLocks noChangeAspect="1"/>
          </p:cNvPicPr>
          <p:nvPr/>
        </p:nvPicPr>
        <p:blipFill rotWithShape="1">
          <a:blip r:embed="rId2">
            <a:extLst>
              <a:ext uri="{28A0092B-C50C-407E-A947-70E740481C1C}">
                <a14:useLocalDpi xmlns:a14="http://schemas.microsoft.com/office/drawing/2010/main" val="0"/>
              </a:ext>
            </a:extLst>
          </a:blip>
          <a:srcRect l="2209" r="18820" b="2"/>
          <a:stretch/>
        </p:blipFill>
        <p:spPr>
          <a:xfrm>
            <a:off x="6338316" y="1904281"/>
            <a:ext cx="5074070" cy="4272681"/>
          </a:xfrm>
          <a:prstGeom prst="rect">
            <a:avLst/>
          </a:prstGeom>
        </p:spPr>
      </p:pic>
      <p:sp>
        <p:nvSpPr>
          <p:cNvPr id="2" name="Title 1">
            <a:extLst>
              <a:ext uri="{FF2B5EF4-FFF2-40B4-BE49-F238E27FC236}">
                <a16:creationId xmlns:a16="http://schemas.microsoft.com/office/drawing/2014/main" id="{A7BFDBBF-C0F3-4C26-BBF2-47C73E4F4779}"/>
              </a:ext>
            </a:extLst>
          </p:cNvPr>
          <p:cNvSpPr>
            <a:spLocks noGrp="1"/>
          </p:cNvSpPr>
          <p:nvPr>
            <p:ph type="title"/>
          </p:nvPr>
        </p:nvSpPr>
        <p:spPr>
          <a:xfrm>
            <a:off x="838200" y="365125"/>
            <a:ext cx="10515600" cy="1325563"/>
          </a:xfrm>
        </p:spPr>
        <p:txBody>
          <a:bodyPr>
            <a:normAutofit/>
          </a:bodyPr>
          <a:lstStyle/>
          <a:p>
            <a:r>
              <a:rPr lang="en-GB" dirty="0"/>
              <a:t>2.18. Alhambra Palace </a:t>
            </a:r>
          </a:p>
        </p:txBody>
      </p:sp>
      <p:sp>
        <p:nvSpPr>
          <p:cNvPr id="3" name="Content Placeholder 2">
            <a:extLst>
              <a:ext uri="{FF2B5EF4-FFF2-40B4-BE49-F238E27FC236}">
                <a16:creationId xmlns:a16="http://schemas.microsoft.com/office/drawing/2014/main" id="{0066AF48-75D8-4803-AC8C-72E5D9A6194F}"/>
              </a:ext>
            </a:extLst>
          </p:cNvPr>
          <p:cNvSpPr>
            <a:spLocks noGrp="1"/>
          </p:cNvSpPr>
          <p:nvPr>
            <p:ph idx="1"/>
          </p:nvPr>
        </p:nvSpPr>
        <p:spPr>
          <a:xfrm>
            <a:off x="838200" y="1825625"/>
            <a:ext cx="5015484" cy="4351338"/>
          </a:xfrm>
        </p:spPr>
        <p:txBody>
          <a:bodyPr>
            <a:normAutofit/>
          </a:bodyPr>
          <a:lstStyle/>
          <a:p>
            <a:r>
              <a:rPr lang="en-GB" sz="2000" dirty="0"/>
              <a:t>Alhambra palace is most famous building of Islamic architecture. Its ornaments are precisely designed and cover most of the complex.</a:t>
            </a:r>
          </a:p>
          <a:p>
            <a:r>
              <a:rPr lang="en-GB" sz="2000" dirty="0"/>
              <a:t> Colourful gardens, rooms decorated with wood of elms, handwork ceramics in residences, carefully jewelled courtyards and gardens give unrealistic insight of masters of the time. </a:t>
            </a:r>
          </a:p>
          <a:p>
            <a:r>
              <a:rPr lang="en-GB" sz="2000" dirty="0"/>
              <a:t>The Palace was built of red stones which gave the name to the Palace, Alhambra= The red one.</a:t>
            </a:r>
          </a:p>
        </p:txBody>
      </p:sp>
      <p:sp>
        <p:nvSpPr>
          <p:cNvPr id="5" name="Slide Number Placeholder 4">
            <a:extLst>
              <a:ext uri="{FF2B5EF4-FFF2-40B4-BE49-F238E27FC236}">
                <a16:creationId xmlns:a16="http://schemas.microsoft.com/office/drawing/2014/main" id="{CCAC559C-8212-402B-BEC1-A0CAAA6DEBBE}"/>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33</a:t>
            </a:fld>
            <a:endParaRPr lang="en-GB"/>
          </a:p>
        </p:txBody>
      </p:sp>
      <p:sp>
        <p:nvSpPr>
          <p:cNvPr id="8" name="TextBox 7">
            <a:extLst>
              <a:ext uri="{FF2B5EF4-FFF2-40B4-BE49-F238E27FC236}">
                <a16:creationId xmlns:a16="http://schemas.microsoft.com/office/drawing/2014/main" id="{391C0112-7E03-4104-A81D-A4B0081CA23D}"/>
              </a:ext>
            </a:extLst>
          </p:cNvPr>
          <p:cNvSpPr txBox="1"/>
          <p:nvPr/>
        </p:nvSpPr>
        <p:spPr>
          <a:xfrm>
            <a:off x="6096000" y="6211471"/>
            <a:ext cx="6704584" cy="338554"/>
          </a:xfrm>
          <a:prstGeom prst="rect">
            <a:avLst/>
          </a:prstGeom>
          <a:noFill/>
        </p:spPr>
        <p:txBody>
          <a:bodyPr wrap="square" rtlCol="0">
            <a:spAutoFit/>
          </a:bodyPr>
          <a:lstStyle/>
          <a:p>
            <a:r>
              <a:rPr lang="en-GB" sz="1600" dirty="0"/>
              <a:t>Ornaments of Alhambra. Author: Yves Remedios,2005. Source: Flickr.</a:t>
            </a:r>
          </a:p>
        </p:txBody>
      </p:sp>
    </p:spTree>
    <p:extLst>
      <p:ext uri="{BB962C8B-B14F-4D97-AF65-F5344CB8AC3E}">
        <p14:creationId xmlns:p14="http://schemas.microsoft.com/office/powerpoint/2010/main" val="35349195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71DE8-EE48-4CC3-91D4-04D278B504CB}"/>
              </a:ext>
            </a:extLst>
          </p:cNvPr>
          <p:cNvSpPr>
            <a:spLocks noGrp="1"/>
          </p:cNvSpPr>
          <p:nvPr>
            <p:ph type="title"/>
          </p:nvPr>
        </p:nvSpPr>
        <p:spPr/>
        <p:txBody>
          <a:bodyPr/>
          <a:lstStyle/>
          <a:p>
            <a:r>
              <a:rPr lang="en-GB" dirty="0"/>
              <a:t>3. Calligraphy </a:t>
            </a:r>
          </a:p>
        </p:txBody>
      </p:sp>
      <p:sp>
        <p:nvSpPr>
          <p:cNvPr id="3" name="Content Placeholder 2">
            <a:extLst>
              <a:ext uri="{FF2B5EF4-FFF2-40B4-BE49-F238E27FC236}">
                <a16:creationId xmlns:a16="http://schemas.microsoft.com/office/drawing/2014/main" id="{70BFC74B-7448-4C2F-A554-8E1BD2C388CE}"/>
              </a:ext>
            </a:extLst>
          </p:cNvPr>
          <p:cNvSpPr>
            <a:spLocks noGrp="1"/>
          </p:cNvSpPr>
          <p:nvPr>
            <p:ph idx="1"/>
          </p:nvPr>
        </p:nvSpPr>
        <p:spPr/>
        <p:txBody>
          <a:bodyPr>
            <a:normAutofit fontScale="85000" lnSpcReduction="20000"/>
          </a:bodyPr>
          <a:lstStyle/>
          <a:p>
            <a:pPr marL="0" indent="0">
              <a:buNone/>
            </a:pPr>
            <a:r>
              <a:rPr lang="en-GB" dirty="0"/>
              <a:t>                                    3.1. Defining Calligraphy </a:t>
            </a:r>
          </a:p>
          <a:p>
            <a:r>
              <a:rPr lang="en-GB" dirty="0"/>
              <a:t>The most widespread and finest recognizable art of Islamic world (1)</a:t>
            </a:r>
          </a:p>
          <a:p>
            <a:endParaRPr lang="en-GB" dirty="0"/>
          </a:p>
          <a:p>
            <a:r>
              <a:rPr lang="en-GB" dirty="0"/>
              <a:t>It is known as Arabic calligraphy as well, but Islamic calligraphy is commonly used. </a:t>
            </a:r>
          </a:p>
          <a:p>
            <a:endParaRPr lang="en-GB" dirty="0"/>
          </a:p>
          <a:p>
            <a:r>
              <a:rPr lang="en-GB" dirty="0"/>
              <a:t>Calligraphy is artistic expression and decoration, or written communication, of fine writing with pen or brush and ink. </a:t>
            </a:r>
          </a:p>
          <a:p>
            <a:endParaRPr lang="en-GB" dirty="0"/>
          </a:p>
          <a:p>
            <a:r>
              <a:rPr lang="en-GB" dirty="0"/>
              <a:t>Central subject of calligraphy are Allah`s names and Quran verses. </a:t>
            </a:r>
          </a:p>
          <a:p>
            <a:endParaRPr lang="en-GB" dirty="0"/>
          </a:p>
          <a:p>
            <a:r>
              <a:rPr lang="en-GB" dirty="0"/>
              <a:t>Calligraphy appears regularly in other Islamic arts: architecture, metalworks, ceramics…</a:t>
            </a:r>
          </a:p>
          <a:p>
            <a:endParaRPr lang="en-GB" dirty="0"/>
          </a:p>
          <a:p>
            <a:endParaRPr lang="en-GB" dirty="0"/>
          </a:p>
        </p:txBody>
      </p:sp>
      <p:sp>
        <p:nvSpPr>
          <p:cNvPr id="4" name="Footer Placeholder 3">
            <a:extLst>
              <a:ext uri="{FF2B5EF4-FFF2-40B4-BE49-F238E27FC236}">
                <a16:creationId xmlns:a16="http://schemas.microsoft.com/office/drawing/2014/main" id="{6F403350-AE51-40BE-BB4F-E0B071413366}"/>
              </a:ext>
            </a:extLst>
          </p:cNvPr>
          <p:cNvSpPr>
            <a:spLocks noGrp="1"/>
          </p:cNvSpPr>
          <p:nvPr>
            <p:ph type="ftr" sz="quarter" idx="11"/>
          </p:nvPr>
        </p:nvSpPr>
        <p:spPr/>
        <p:txBody>
          <a:bodyPr/>
          <a:lstStyle/>
          <a:p>
            <a:r>
              <a:rPr lang="en-GB" dirty="0"/>
              <a:t>1.Oxford Islamic studies, Online. </a:t>
            </a:r>
          </a:p>
        </p:txBody>
      </p:sp>
      <p:sp>
        <p:nvSpPr>
          <p:cNvPr id="5" name="Slide Number Placeholder 4">
            <a:extLst>
              <a:ext uri="{FF2B5EF4-FFF2-40B4-BE49-F238E27FC236}">
                <a16:creationId xmlns:a16="http://schemas.microsoft.com/office/drawing/2014/main" id="{AFBA9409-2A11-49B4-9D0C-96B744E72AC6}"/>
              </a:ext>
            </a:extLst>
          </p:cNvPr>
          <p:cNvSpPr>
            <a:spLocks noGrp="1"/>
          </p:cNvSpPr>
          <p:nvPr>
            <p:ph type="sldNum" sz="quarter" idx="12"/>
          </p:nvPr>
        </p:nvSpPr>
        <p:spPr/>
        <p:txBody>
          <a:bodyPr/>
          <a:lstStyle/>
          <a:p>
            <a:fld id="{92FE4D18-7AE6-497F-ABC3-D3AA33B4FBE0}" type="slidenum">
              <a:rPr lang="en-GB" smtClean="0"/>
              <a:t>34</a:t>
            </a:fld>
            <a:endParaRPr lang="en-GB"/>
          </a:p>
        </p:txBody>
      </p:sp>
    </p:spTree>
    <p:extLst>
      <p:ext uri="{BB962C8B-B14F-4D97-AF65-F5344CB8AC3E}">
        <p14:creationId xmlns:p14="http://schemas.microsoft.com/office/powerpoint/2010/main" val="24533920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B77BA-1931-40B3-9091-CA7A1402269F}"/>
              </a:ext>
            </a:extLst>
          </p:cNvPr>
          <p:cNvSpPr>
            <a:spLocks noGrp="1"/>
          </p:cNvSpPr>
          <p:nvPr>
            <p:ph type="title"/>
          </p:nvPr>
        </p:nvSpPr>
        <p:spPr>
          <a:xfrm>
            <a:off x="838200" y="365125"/>
            <a:ext cx="10515600" cy="1325563"/>
          </a:xfrm>
        </p:spPr>
        <p:txBody>
          <a:bodyPr>
            <a:normAutofit/>
          </a:bodyPr>
          <a:lstStyle/>
          <a:p>
            <a:r>
              <a:rPr lang="en-GB" dirty="0"/>
              <a:t>3.1. Appliance of calligraphy  (1)</a:t>
            </a:r>
          </a:p>
        </p:txBody>
      </p:sp>
      <p:graphicFrame>
        <p:nvGraphicFramePr>
          <p:cNvPr id="9" name="Content Placeholder 2">
            <a:extLst>
              <a:ext uri="{FF2B5EF4-FFF2-40B4-BE49-F238E27FC236}">
                <a16:creationId xmlns:a16="http://schemas.microsoft.com/office/drawing/2014/main" id="{1516143C-964C-4D27-AD15-EB22528D7BDF}"/>
              </a:ext>
            </a:extLst>
          </p:cNvPr>
          <p:cNvGraphicFramePr>
            <a:graphicFrameLocks noGrp="1"/>
          </p:cNvGraphicFramePr>
          <p:nvPr>
            <p:ph idx="1"/>
            <p:extLst>
              <p:ext uri="{D42A27DB-BD31-4B8C-83A1-F6EECF244321}">
                <p14:modId xmlns:p14="http://schemas.microsoft.com/office/powerpoint/2010/main" val="1226756375"/>
              </p:ext>
            </p:extLst>
          </p:nvPr>
        </p:nvGraphicFramePr>
        <p:xfrm>
          <a:off x="514350" y="1885950"/>
          <a:ext cx="111633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EFA6DBA2-A51A-4A25-8DD9-1FD5F0A7CB99}"/>
              </a:ext>
            </a:extLst>
          </p:cNvPr>
          <p:cNvSpPr>
            <a:spLocks noGrp="1"/>
          </p:cNvSpPr>
          <p:nvPr>
            <p:ph type="ftr" sz="quarter" idx="11"/>
          </p:nvPr>
        </p:nvSpPr>
        <p:spPr>
          <a:xfrm>
            <a:off x="1981200" y="6311900"/>
            <a:ext cx="6172200" cy="409575"/>
          </a:xfrm>
        </p:spPr>
        <p:txBody>
          <a:bodyPr>
            <a:normAutofit fontScale="92500"/>
          </a:bodyPr>
          <a:lstStyle/>
          <a:p>
            <a:pPr>
              <a:lnSpc>
                <a:spcPct val="90000"/>
              </a:lnSpc>
              <a:spcAft>
                <a:spcPts val="600"/>
              </a:spcAft>
            </a:pPr>
            <a:r>
              <a:rPr lang="en-GB" sz="1400" dirty="0"/>
              <a:t>1. An illustrated History of Islamic Art and Design. Caroline Chapman. Southwater, 2012. </a:t>
            </a:r>
          </a:p>
        </p:txBody>
      </p:sp>
      <p:sp>
        <p:nvSpPr>
          <p:cNvPr id="5" name="Slide Number Placeholder 4">
            <a:extLst>
              <a:ext uri="{FF2B5EF4-FFF2-40B4-BE49-F238E27FC236}">
                <a16:creationId xmlns:a16="http://schemas.microsoft.com/office/drawing/2014/main" id="{951EAE8E-1270-4DD4-A30A-7F519A70DC81}"/>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35</a:t>
            </a:fld>
            <a:endParaRPr lang="en-GB"/>
          </a:p>
        </p:txBody>
      </p:sp>
    </p:spTree>
    <p:extLst>
      <p:ext uri="{BB962C8B-B14F-4D97-AF65-F5344CB8AC3E}">
        <p14:creationId xmlns:p14="http://schemas.microsoft.com/office/powerpoint/2010/main" val="38736824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484632"/>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lose up of a piece of paper&#10;&#10;Description generated with high confidence">
            <a:extLst>
              <a:ext uri="{FF2B5EF4-FFF2-40B4-BE49-F238E27FC236}">
                <a16:creationId xmlns:a16="http://schemas.microsoft.com/office/drawing/2014/main" id="{E70D8CD4-AE3A-4037-986E-D7B400DE8F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0689" y="1823959"/>
            <a:ext cx="4163991" cy="3060533"/>
          </a:xfrm>
          <a:prstGeom prst="rect">
            <a:avLst/>
          </a:prstGeom>
          <a:effectLst/>
        </p:spPr>
      </p:pic>
      <p:sp>
        <p:nvSpPr>
          <p:cNvPr id="2" name="Title 1">
            <a:extLst>
              <a:ext uri="{FF2B5EF4-FFF2-40B4-BE49-F238E27FC236}">
                <a16:creationId xmlns:a16="http://schemas.microsoft.com/office/drawing/2014/main" id="{7C34E323-6C5C-42D7-B948-33B757E34F34}"/>
              </a:ext>
            </a:extLst>
          </p:cNvPr>
          <p:cNvSpPr>
            <a:spLocks noGrp="1"/>
          </p:cNvSpPr>
          <p:nvPr>
            <p:ph type="title"/>
          </p:nvPr>
        </p:nvSpPr>
        <p:spPr>
          <a:xfrm>
            <a:off x="648929" y="629266"/>
            <a:ext cx="4944152" cy="1622321"/>
          </a:xfrm>
        </p:spPr>
        <p:txBody>
          <a:bodyPr>
            <a:normAutofit/>
          </a:bodyPr>
          <a:lstStyle/>
          <a:p>
            <a:r>
              <a:rPr lang="en-GB" dirty="0"/>
              <a:t>3.2.Calligraphy styles </a:t>
            </a:r>
          </a:p>
        </p:txBody>
      </p:sp>
      <p:sp>
        <p:nvSpPr>
          <p:cNvPr id="3" name="Content Placeholder 2">
            <a:extLst>
              <a:ext uri="{FF2B5EF4-FFF2-40B4-BE49-F238E27FC236}">
                <a16:creationId xmlns:a16="http://schemas.microsoft.com/office/drawing/2014/main" id="{7C49812A-62C0-4AED-89B8-0607A95A2BF7}"/>
              </a:ext>
            </a:extLst>
          </p:cNvPr>
          <p:cNvSpPr>
            <a:spLocks noGrp="1"/>
          </p:cNvSpPr>
          <p:nvPr>
            <p:ph idx="1"/>
          </p:nvPr>
        </p:nvSpPr>
        <p:spPr>
          <a:xfrm>
            <a:off x="648930" y="2438400"/>
            <a:ext cx="4944151" cy="3785419"/>
          </a:xfrm>
        </p:spPr>
        <p:txBody>
          <a:bodyPr>
            <a:normAutofit/>
          </a:bodyPr>
          <a:lstStyle/>
          <a:p>
            <a:pPr marL="0" indent="0" algn="ctr">
              <a:buNone/>
            </a:pPr>
            <a:r>
              <a:rPr lang="en-GB" sz="2400" dirty="0"/>
              <a:t> 3.3.1. Kufic </a:t>
            </a:r>
          </a:p>
          <a:p>
            <a:r>
              <a:rPr lang="en-GB" sz="2400" dirty="0"/>
              <a:t>Kufic style with 17 letter developed in 7</a:t>
            </a:r>
            <a:r>
              <a:rPr lang="en-GB" sz="2400" baseline="30000" dirty="0"/>
              <a:t>th</a:t>
            </a:r>
            <a:r>
              <a:rPr lang="en-GB" sz="2400" dirty="0"/>
              <a:t> century.</a:t>
            </a:r>
          </a:p>
          <a:p>
            <a:r>
              <a:rPr lang="en-GB" sz="2400" dirty="0"/>
              <a:t>It is applied without dots</a:t>
            </a:r>
          </a:p>
          <a:p>
            <a:r>
              <a:rPr lang="en-GB" sz="2400" dirty="0"/>
              <a:t>Kufic style was the main script until the 10</a:t>
            </a:r>
            <a:r>
              <a:rPr lang="en-GB" sz="2400" baseline="30000" dirty="0"/>
              <a:t>th</a:t>
            </a:r>
            <a:r>
              <a:rPr lang="en-GB" sz="2400" dirty="0"/>
              <a:t> century.</a:t>
            </a:r>
          </a:p>
          <a:p>
            <a:r>
              <a:rPr lang="en-GB" sz="2400" dirty="0"/>
              <a:t>This style has different forms: square, rigid, decorative flavoury </a:t>
            </a:r>
          </a:p>
          <a:p>
            <a:endParaRPr lang="en-GB" sz="2400" dirty="0"/>
          </a:p>
        </p:txBody>
      </p:sp>
      <p:sp>
        <p:nvSpPr>
          <p:cNvPr id="4" name="Footer Placeholder 3">
            <a:extLst>
              <a:ext uri="{FF2B5EF4-FFF2-40B4-BE49-F238E27FC236}">
                <a16:creationId xmlns:a16="http://schemas.microsoft.com/office/drawing/2014/main" id="{9EB55B5A-BBED-4F9E-B46B-7DD611C849FF}"/>
              </a:ext>
            </a:extLst>
          </p:cNvPr>
          <p:cNvSpPr>
            <a:spLocks noGrp="1"/>
          </p:cNvSpPr>
          <p:nvPr>
            <p:ph type="ftr" sz="quarter" idx="11"/>
          </p:nvPr>
        </p:nvSpPr>
        <p:spPr>
          <a:xfrm>
            <a:off x="6577373" y="6457626"/>
            <a:ext cx="5130204" cy="501650"/>
          </a:xfrm>
        </p:spPr>
        <p:txBody>
          <a:bodyPr>
            <a:normAutofit/>
          </a:bodyPr>
          <a:lstStyle/>
          <a:p>
            <a:pPr algn="l"/>
            <a:r>
              <a:rPr lang="en-GB" dirty="0">
                <a:solidFill>
                  <a:srgbClr val="404040"/>
                </a:solidFill>
              </a:rPr>
              <a:t>In picture: 9</a:t>
            </a:r>
            <a:r>
              <a:rPr lang="en-GB" baseline="30000" dirty="0">
                <a:solidFill>
                  <a:srgbClr val="404040"/>
                </a:solidFill>
              </a:rPr>
              <a:t>th</a:t>
            </a:r>
            <a:r>
              <a:rPr lang="en-GB" dirty="0">
                <a:solidFill>
                  <a:srgbClr val="404040"/>
                </a:solidFill>
              </a:rPr>
              <a:t> century Quran, Kufic style. Author: unknown. Source: </a:t>
            </a:r>
            <a:r>
              <a:rPr lang="en-GB" dirty="0" err="1">
                <a:solidFill>
                  <a:srgbClr val="404040"/>
                </a:solidFill>
              </a:rPr>
              <a:t>wikipedia</a:t>
            </a:r>
            <a:endParaRPr lang="en-GB" dirty="0">
              <a:solidFill>
                <a:srgbClr val="404040"/>
              </a:solidFill>
            </a:endParaRPr>
          </a:p>
        </p:txBody>
      </p:sp>
      <p:sp>
        <p:nvSpPr>
          <p:cNvPr id="5" name="Slide Number Placeholder 4">
            <a:extLst>
              <a:ext uri="{FF2B5EF4-FFF2-40B4-BE49-F238E27FC236}">
                <a16:creationId xmlns:a16="http://schemas.microsoft.com/office/drawing/2014/main" id="{B15801FD-9CAB-45E9-8E27-7B55414FCBED}"/>
              </a:ext>
            </a:extLst>
          </p:cNvPr>
          <p:cNvSpPr>
            <a:spLocks noGrp="1"/>
          </p:cNvSpPr>
          <p:nvPr>
            <p:ph type="sldNum" sz="quarter" idx="12"/>
          </p:nvPr>
        </p:nvSpPr>
        <p:spPr>
          <a:xfrm>
            <a:off x="10356782" y="6356350"/>
            <a:ext cx="997017" cy="365125"/>
          </a:xfrm>
        </p:spPr>
        <p:txBody>
          <a:bodyPr>
            <a:normAutofit/>
          </a:bodyPr>
          <a:lstStyle/>
          <a:p>
            <a:pPr>
              <a:spcAft>
                <a:spcPts val="600"/>
              </a:spcAft>
            </a:pPr>
            <a:fld id="{92FE4D18-7AE6-497F-ABC3-D3AA33B4FBE0}" type="slidenum">
              <a:rPr lang="en-GB">
                <a:solidFill>
                  <a:srgbClr val="404040"/>
                </a:solidFill>
              </a:rPr>
              <a:pPr>
                <a:spcAft>
                  <a:spcPts val="600"/>
                </a:spcAft>
              </a:pPr>
              <a:t>36</a:t>
            </a:fld>
            <a:endParaRPr lang="en-GB">
              <a:solidFill>
                <a:srgbClr val="404040"/>
              </a:solidFill>
            </a:endParaRPr>
          </a:p>
        </p:txBody>
      </p:sp>
    </p:spTree>
    <p:extLst>
      <p:ext uri="{BB962C8B-B14F-4D97-AF65-F5344CB8AC3E}">
        <p14:creationId xmlns:p14="http://schemas.microsoft.com/office/powerpoint/2010/main" val="4072540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1C59EDF-5A1E-404D-B55D-8AEA5D8D6D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410" y="0"/>
            <a:ext cx="4636008" cy="6858000"/>
          </a:xfrm>
          <a:prstGeom prst="rect">
            <a:avLst/>
          </a:prstGeom>
          <a:solidFill>
            <a:srgbClr val="8F77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FEE0385D-4151-43AA-9C6B-0365E10317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1042" y="484632"/>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 up of a piece of paper&#10;&#10;Description generated with high confidence">
            <a:extLst>
              <a:ext uri="{FF2B5EF4-FFF2-40B4-BE49-F238E27FC236}">
                <a16:creationId xmlns:a16="http://schemas.microsoft.com/office/drawing/2014/main" id="{92D82BCE-A014-47F0-9AAA-F8CC50CCD4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1082" y="952111"/>
            <a:ext cx="3026664" cy="4804228"/>
          </a:xfrm>
          <a:prstGeom prst="rect">
            <a:avLst/>
          </a:prstGeom>
          <a:effectLst/>
        </p:spPr>
      </p:pic>
      <p:sp>
        <p:nvSpPr>
          <p:cNvPr id="2" name="Title 1">
            <a:extLst>
              <a:ext uri="{FF2B5EF4-FFF2-40B4-BE49-F238E27FC236}">
                <a16:creationId xmlns:a16="http://schemas.microsoft.com/office/drawing/2014/main" id="{FBE525A1-080B-4FE0-9DD0-BCC4A5C0AD55}"/>
              </a:ext>
            </a:extLst>
          </p:cNvPr>
          <p:cNvSpPr>
            <a:spLocks noGrp="1"/>
          </p:cNvSpPr>
          <p:nvPr>
            <p:ph type="title"/>
          </p:nvPr>
        </p:nvSpPr>
        <p:spPr>
          <a:xfrm>
            <a:off x="648929" y="629266"/>
            <a:ext cx="6422849" cy="1676603"/>
          </a:xfrm>
        </p:spPr>
        <p:txBody>
          <a:bodyPr>
            <a:normAutofit/>
          </a:bodyPr>
          <a:lstStyle/>
          <a:p>
            <a:r>
              <a:rPr lang="en-GB" dirty="0"/>
              <a:t>3.3. Calligraphy styles </a:t>
            </a:r>
          </a:p>
        </p:txBody>
      </p:sp>
      <p:sp>
        <p:nvSpPr>
          <p:cNvPr id="3" name="Content Placeholder 2">
            <a:extLst>
              <a:ext uri="{FF2B5EF4-FFF2-40B4-BE49-F238E27FC236}">
                <a16:creationId xmlns:a16="http://schemas.microsoft.com/office/drawing/2014/main" id="{997F3F89-D665-4AF5-89FE-C68556C4E97C}"/>
              </a:ext>
            </a:extLst>
          </p:cNvPr>
          <p:cNvSpPr>
            <a:spLocks noGrp="1"/>
          </p:cNvSpPr>
          <p:nvPr>
            <p:ph idx="1"/>
          </p:nvPr>
        </p:nvSpPr>
        <p:spPr>
          <a:xfrm>
            <a:off x="648931" y="2438400"/>
            <a:ext cx="6422848" cy="3785419"/>
          </a:xfrm>
        </p:spPr>
        <p:txBody>
          <a:bodyPr>
            <a:normAutofit/>
          </a:bodyPr>
          <a:lstStyle/>
          <a:p>
            <a:pPr marL="0" indent="0">
              <a:buNone/>
            </a:pPr>
            <a:r>
              <a:rPr lang="en-GB" sz="2000" dirty="0"/>
              <a:t>3.3.2.Naskh </a:t>
            </a:r>
          </a:p>
          <a:p>
            <a:r>
              <a:rPr lang="en-GB" sz="2000" dirty="0" err="1"/>
              <a:t>Naskh</a:t>
            </a:r>
            <a:r>
              <a:rPr lang="en-GB" sz="2000" dirty="0"/>
              <a:t> style was developed in 10</a:t>
            </a:r>
            <a:r>
              <a:rPr lang="en-GB" sz="2000" baseline="30000" dirty="0"/>
              <a:t>th</a:t>
            </a:r>
            <a:r>
              <a:rPr lang="en-GB" sz="2000" dirty="0"/>
              <a:t> century, is written in cursive script. </a:t>
            </a:r>
          </a:p>
          <a:p>
            <a:r>
              <a:rPr lang="en-GB" sz="2000" dirty="0"/>
              <a:t>It is the most used style until today.</a:t>
            </a:r>
          </a:p>
          <a:p>
            <a:r>
              <a:rPr lang="en-GB" sz="2000" dirty="0"/>
              <a:t>This script is used for Quran writings, official decrees and correspondence.</a:t>
            </a:r>
          </a:p>
          <a:p>
            <a:r>
              <a:rPr lang="en-GB" sz="2000" dirty="0" err="1"/>
              <a:t>Naskh</a:t>
            </a:r>
            <a:r>
              <a:rPr lang="en-GB" sz="2000" dirty="0"/>
              <a:t> style is the basis for modern Arabic script </a:t>
            </a:r>
          </a:p>
          <a:p>
            <a:endParaRPr lang="en-GB" sz="2000" dirty="0"/>
          </a:p>
          <a:p>
            <a:endParaRPr lang="en-GB" sz="2000" dirty="0"/>
          </a:p>
        </p:txBody>
      </p:sp>
      <p:sp>
        <p:nvSpPr>
          <p:cNvPr id="4" name="Footer Placeholder 3">
            <a:extLst>
              <a:ext uri="{FF2B5EF4-FFF2-40B4-BE49-F238E27FC236}">
                <a16:creationId xmlns:a16="http://schemas.microsoft.com/office/drawing/2014/main" id="{FCA4AB31-EF0A-4AFD-95C1-BCC2DD0ACF8A}"/>
              </a:ext>
            </a:extLst>
          </p:cNvPr>
          <p:cNvSpPr>
            <a:spLocks noGrp="1"/>
          </p:cNvSpPr>
          <p:nvPr>
            <p:ph type="ftr" sz="quarter" idx="11"/>
          </p:nvPr>
        </p:nvSpPr>
        <p:spPr>
          <a:xfrm>
            <a:off x="648929" y="5943600"/>
            <a:ext cx="6586491" cy="777875"/>
          </a:xfrm>
        </p:spPr>
        <p:txBody>
          <a:bodyPr>
            <a:normAutofit/>
          </a:bodyPr>
          <a:lstStyle/>
          <a:p>
            <a:pPr algn="l"/>
            <a:r>
              <a:rPr lang="en-GB" sz="1400" dirty="0"/>
              <a:t>In picture: Naskh script, dedicated to ruler Selim I. Author: Muhammad ibn </a:t>
            </a:r>
            <a:r>
              <a:rPr lang="en-GB" sz="1400" dirty="0" err="1"/>
              <a:t>Pir</a:t>
            </a:r>
            <a:r>
              <a:rPr lang="en-GB" sz="1400" dirty="0"/>
              <a:t> Ahmad al-</a:t>
            </a:r>
            <a:r>
              <a:rPr lang="en-GB" sz="1400" dirty="0" err="1"/>
              <a:t>shahir</a:t>
            </a:r>
            <a:r>
              <a:rPr lang="en-GB" sz="1400" dirty="0"/>
              <a:t> bi-Ibn </a:t>
            </a:r>
            <a:r>
              <a:rPr lang="en-GB" sz="1400" dirty="0" err="1"/>
              <a:t>Arghun</a:t>
            </a:r>
            <a:r>
              <a:rPr lang="en-GB" sz="1400" dirty="0"/>
              <a:t> al-Shirazi. Source: Wikipedia </a:t>
            </a:r>
          </a:p>
        </p:txBody>
      </p:sp>
      <p:sp>
        <p:nvSpPr>
          <p:cNvPr id="5" name="Slide Number Placeholder 4">
            <a:extLst>
              <a:ext uri="{FF2B5EF4-FFF2-40B4-BE49-F238E27FC236}">
                <a16:creationId xmlns:a16="http://schemas.microsoft.com/office/drawing/2014/main" id="{BC9C56CA-83EB-4BDB-9CA3-2EAE80B62A53}"/>
              </a:ext>
            </a:extLst>
          </p:cNvPr>
          <p:cNvSpPr>
            <a:spLocks noGrp="1"/>
          </p:cNvSpPr>
          <p:nvPr>
            <p:ph type="sldNum" sz="quarter" idx="12"/>
          </p:nvPr>
        </p:nvSpPr>
        <p:spPr>
          <a:xfrm>
            <a:off x="10853928" y="6356350"/>
            <a:ext cx="685800" cy="365125"/>
          </a:xfrm>
        </p:spPr>
        <p:txBody>
          <a:bodyPr>
            <a:normAutofit/>
          </a:bodyPr>
          <a:lstStyle/>
          <a:p>
            <a:pPr algn="l">
              <a:spcAft>
                <a:spcPts val="600"/>
              </a:spcAft>
            </a:pPr>
            <a:fld id="{92FE4D18-7AE6-497F-ABC3-D3AA33B4FBE0}" type="slidenum">
              <a:rPr lang="en-GB">
                <a:solidFill>
                  <a:srgbClr val="404040"/>
                </a:solidFill>
              </a:rPr>
              <a:pPr algn="l">
                <a:spcAft>
                  <a:spcPts val="600"/>
                </a:spcAft>
              </a:pPr>
              <a:t>37</a:t>
            </a:fld>
            <a:endParaRPr lang="en-GB">
              <a:solidFill>
                <a:srgbClr val="404040"/>
              </a:solidFill>
            </a:endParaRPr>
          </a:p>
        </p:txBody>
      </p:sp>
    </p:spTree>
    <p:extLst>
      <p:ext uri="{BB962C8B-B14F-4D97-AF65-F5344CB8AC3E}">
        <p14:creationId xmlns:p14="http://schemas.microsoft.com/office/powerpoint/2010/main" val="37120090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55F8C-6FEB-46C5-8060-4C90AB6D6397}"/>
              </a:ext>
            </a:extLst>
          </p:cNvPr>
          <p:cNvSpPr>
            <a:spLocks noGrp="1"/>
          </p:cNvSpPr>
          <p:nvPr>
            <p:ph type="title"/>
          </p:nvPr>
        </p:nvSpPr>
        <p:spPr/>
        <p:txBody>
          <a:bodyPr/>
          <a:lstStyle/>
          <a:p>
            <a:r>
              <a:rPr lang="en-GB" dirty="0"/>
              <a:t>3.4. Quran in calligraphy </a:t>
            </a:r>
          </a:p>
        </p:txBody>
      </p:sp>
      <p:sp>
        <p:nvSpPr>
          <p:cNvPr id="3" name="Content Placeholder 2">
            <a:extLst>
              <a:ext uri="{FF2B5EF4-FFF2-40B4-BE49-F238E27FC236}">
                <a16:creationId xmlns:a16="http://schemas.microsoft.com/office/drawing/2014/main" id="{CE88B9A0-2A14-4BC3-B4F6-58DAD451998C}"/>
              </a:ext>
            </a:extLst>
          </p:cNvPr>
          <p:cNvSpPr>
            <a:spLocks noGrp="1"/>
          </p:cNvSpPr>
          <p:nvPr>
            <p:ph idx="1"/>
          </p:nvPr>
        </p:nvSpPr>
        <p:spPr/>
        <p:txBody>
          <a:bodyPr/>
          <a:lstStyle/>
          <a:p>
            <a:r>
              <a:rPr lang="en-GB" dirty="0"/>
              <a:t>Quran is central theme for calligraphers.</a:t>
            </a:r>
          </a:p>
          <a:p>
            <a:pPr marL="0" indent="0">
              <a:buNone/>
            </a:pPr>
            <a:r>
              <a:rPr lang="en-GB" dirty="0"/>
              <a:t> </a:t>
            </a:r>
          </a:p>
          <a:p>
            <a:r>
              <a:rPr lang="en-GB" dirty="0"/>
              <a:t>Inspiration for calligraphy  can be found in the Quran, in the 67. </a:t>
            </a:r>
            <a:r>
              <a:rPr lang="en-GB" dirty="0" err="1"/>
              <a:t>sura</a:t>
            </a:r>
            <a:r>
              <a:rPr lang="en-GB" dirty="0"/>
              <a:t> `The pen` which is seen as allusion to `holiness` of calligraphy. </a:t>
            </a:r>
          </a:p>
          <a:p>
            <a:pPr marL="0" indent="0">
              <a:buNone/>
            </a:pPr>
            <a:endParaRPr lang="en-GB" dirty="0"/>
          </a:p>
          <a:p>
            <a:r>
              <a:rPr lang="en-GB" dirty="0"/>
              <a:t>Turkish saying points </a:t>
            </a:r>
            <a:r>
              <a:rPr lang="en-GB" i="1" dirty="0"/>
              <a:t>“Calligraphers are destined for paradise for copying the Quran, while painters will most probably go to Hell” (1)</a:t>
            </a:r>
          </a:p>
        </p:txBody>
      </p:sp>
      <p:sp>
        <p:nvSpPr>
          <p:cNvPr id="4" name="Footer Placeholder 3">
            <a:extLst>
              <a:ext uri="{FF2B5EF4-FFF2-40B4-BE49-F238E27FC236}">
                <a16:creationId xmlns:a16="http://schemas.microsoft.com/office/drawing/2014/main" id="{CAF7F478-03BE-4A2C-8764-4F6CC50D58C2}"/>
              </a:ext>
            </a:extLst>
          </p:cNvPr>
          <p:cNvSpPr>
            <a:spLocks noGrp="1"/>
          </p:cNvSpPr>
          <p:nvPr>
            <p:ph type="ftr" sz="quarter" idx="11"/>
          </p:nvPr>
        </p:nvSpPr>
        <p:spPr/>
        <p:txBody>
          <a:bodyPr/>
          <a:lstStyle/>
          <a:p>
            <a:r>
              <a:rPr lang="en-GB" dirty="0"/>
              <a:t>1. Oxford Islamic Studies, Online. </a:t>
            </a:r>
          </a:p>
        </p:txBody>
      </p:sp>
      <p:sp>
        <p:nvSpPr>
          <p:cNvPr id="5" name="Slide Number Placeholder 4">
            <a:extLst>
              <a:ext uri="{FF2B5EF4-FFF2-40B4-BE49-F238E27FC236}">
                <a16:creationId xmlns:a16="http://schemas.microsoft.com/office/drawing/2014/main" id="{C671F317-9C7C-445A-829F-0E2BE901AFC8}"/>
              </a:ext>
            </a:extLst>
          </p:cNvPr>
          <p:cNvSpPr>
            <a:spLocks noGrp="1"/>
          </p:cNvSpPr>
          <p:nvPr>
            <p:ph type="sldNum" sz="quarter" idx="12"/>
          </p:nvPr>
        </p:nvSpPr>
        <p:spPr/>
        <p:txBody>
          <a:bodyPr/>
          <a:lstStyle/>
          <a:p>
            <a:fld id="{92FE4D18-7AE6-497F-ABC3-D3AA33B4FBE0}" type="slidenum">
              <a:rPr lang="en-GB" smtClean="0"/>
              <a:t>38</a:t>
            </a:fld>
            <a:endParaRPr lang="en-GB"/>
          </a:p>
        </p:txBody>
      </p:sp>
    </p:spTree>
    <p:extLst>
      <p:ext uri="{BB962C8B-B14F-4D97-AF65-F5344CB8AC3E}">
        <p14:creationId xmlns:p14="http://schemas.microsoft.com/office/powerpoint/2010/main" val="17507026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close up of a rug&#10;&#10;Description generated with high confidence">
            <a:extLst>
              <a:ext uri="{FF2B5EF4-FFF2-40B4-BE49-F238E27FC236}">
                <a16:creationId xmlns:a16="http://schemas.microsoft.com/office/drawing/2014/main" id="{77515CCE-6FF5-4F5D-94B6-502037E86ECE}"/>
              </a:ext>
            </a:extLst>
          </p:cNvPr>
          <p:cNvPicPr>
            <a:picLocks noChangeAspect="1"/>
          </p:cNvPicPr>
          <p:nvPr/>
        </p:nvPicPr>
        <p:blipFill rotWithShape="1">
          <a:blip r:embed="rId2">
            <a:extLst>
              <a:ext uri="{28A0092B-C50C-407E-A947-70E740481C1C}">
                <a14:useLocalDpi xmlns:a14="http://schemas.microsoft.com/office/drawing/2010/main" val="0"/>
              </a:ext>
            </a:extLst>
          </a:blip>
          <a:srcRect t="8174" r="-4" b="15227"/>
          <a:stretch/>
        </p:blipFill>
        <p:spPr>
          <a:xfrm>
            <a:off x="8037576" y="1904281"/>
            <a:ext cx="3374810" cy="4272681"/>
          </a:xfrm>
          <a:prstGeom prst="rect">
            <a:avLst/>
          </a:prstGeom>
        </p:spPr>
      </p:pic>
      <p:sp>
        <p:nvSpPr>
          <p:cNvPr id="2" name="Title 1">
            <a:extLst>
              <a:ext uri="{FF2B5EF4-FFF2-40B4-BE49-F238E27FC236}">
                <a16:creationId xmlns:a16="http://schemas.microsoft.com/office/drawing/2014/main" id="{6C51CA70-56B4-4226-BE2F-AF9A1199B94B}"/>
              </a:ext>
            </a:extLst>
          </p:cNvPr>
          <p:cNvSpPr>
            <a:spLocks noGrp="1"/>
          </p:cNvSpPr>
          <p:nvPr>
            <p:ph type="title"/>
          </p:nvPr>
        </p:nvSpPr>
        <p:spPr>
          <a:xfrm>
            <a:off x="838200" y="365125"/>
            <a:ext cx="10515600" cy="1325563"/>
          </a:xfrm>
        </p:spPr>
        <p:txBody>
          <a:bodyPr>
            <a:normAutofit/>
          </a:bodyPr>
          <a:lstStyle/>
          <a:p>
            <a:r>
              <a:rPr lang="en-GB" dirty="0"/>
              <a:t>3.5.Regional calligraphy styles </a:t>
            </a:r>
          </a:p>
        </p:txBody>
      </p:sp>
      <p:sp>
        <p:nvSpPr>
          <p:cNvPr id="3" name="Content Placeholder 2">
            <a:extLst>
              <a:ext uri="{FF2B5EF4-FFF2-40B4-BE49-F238E27FC236}">
                <a16:creationId xmlns:a16="http://schemas.microsoft.com/office/drawing/2014/main" id="{977CBE20-6A96-4D99-9A78-D86A57879131}"/>
              </a:ext>
            </a:extLst>
          </p:cNvPr>
          <p:cNvSpPr>
            <a:spLocks noGrp="1"/>
          </p:cNvSpPr>
          <p:nvPr>
            <p:ph idx="1"/>
          </p:nvPr>
        </p:nvSpPr>
        <p:spPr>
          <a:xfrm>
            <a:off x="838200" y="1825625"/>
            <a:ext cx="6714744" cy="4351338"/>
          </a:xfrm>
        </p:spPr>
        <p:txBody>
          <a:bodyPr>
            <a:normAutofit/>
          </a:bodyPr>
          <a:lstStyle/>
          <a:p>
            <a:r>
              <a:rPr lang="en-GB" sz="2200" dirty="0"/>
              <a:t>With Islam spreading to a new lands, calligraphers developed new styles which were spread and known to a specific region.</a:t>
            </a:r>
          </a:p>
          <a:p>
            <a:r>
              <a:rPr lang="en-GB" sz="2200" dirty="0"/>
              <a:t>Maghribi script was spread in Spain and North Africa. (1)</a:t>
            </a:r>
          </a:p>
          <a:p>
            <a:r>
              <a:rPr lang="en-GB" sz="2200" dirty="0"/>
              <a:t>Nasta`liq flowing script was used in Iran and Central Asia. This script was spread to India where was popular, as well in Ottoman Turkey. (2)</a:t>
            </a:r>
          </a:p>
          <a:p>
            <a:r>
              <a:rPr lang="en-GB" sz="2200" dirty="0"/>
              <a:t>Diwani cursive script was popular in Ottoman Turkey during the rule of Suleiman the Magnificent. </a:t>
            </a:r>
          </a:p>
          <a:p>
            <a:r>
              <a:rPr lang="en-GB" sz="2200" dirty="0"/>
              <a:t>Sini style was developed in China.</a:t>
            </a:r>
          </a:p>
        </p:txBody>
      </p:sp>
      <p:sp>
        <p:nvSpPr>
          <p:cNvPr id="4" name="Footer Placeholder 3">
            <a:extLst>
              <a:ext uri="{FF2B5EF4-FFF2-40B4-BE49-F238E27FC236}">
                <a16:creationId xmlns:a16="http://schemas.microsoft.com/office/drawing/2014/main" id="{6F0EEBCF-2A02-4364-816C-96E0EBB53376}"/>
              </a:ext>
            </a:extLst>
          </p:cNvPr>
          <p:cNvSpPr>
            <a:spLocks noGrp="1"/>
          </p:cNvSpPr>
          <p:nvPr>
            <p:ph type="ftr" sz="quarter" idx="11"/>
          </p:nvPr>
        </p:nvSpPr>
        <p:spPr>
          <a:xfrm>
            <a:off x="736600" y="6176962"/>
            <a:ext cx="5473700" cy="531813"/>
          </a:xfrm>
        </p:spPr>
        <p:txBody>
          <a:bodyPr>
            <a:normAutofit fontScale="92500" lnSpcReduction="20000"/>
          </a:bodyPr>
          <a:lstStyle/>
          <a:p>
            <a:r>
              <a:rPr lang="en-GB" dirty="0">
                <a:solidFill>
                  <a:schemeClr val="tx1"/>
                </a:solidFill>
              </a:rPr>
              <a:t>1. Arabic Script and the Art of Calligraphy. Metropolitan Museum of Art/Online </a:t>
            </a:r>
          </a:p>
          <a:p>
            <a:endParaRPr lang="en-GB" dirty="0">
              <a:solidFill>
                <a:schemeClr val="tx1"/>
              </a:solidFill>
            </a:endParaRPr>
          </a:p>
          <a:p>
            <a:r>
              <a:rPr lang="en-GB" dirty="0">
                <a:solidFill>
                  <a:schemeClr val="tx1"/>
                </a:solidFill>
              </a:rPr>
              <a:t>2. http://calligraphyqalam.com/styles/index.html</a:t>
            </a:r>
          </a:p>
        </p:txBody>
      </p:sp>
      <p:sp>
        <p:nvSpPr>
          <p:cNvPr id="5" name="Slide Number Placeholder 4">
            <a:extLst>
              <a:ext uri="{FF2B5EF4-FFF2-40B4-BE49-F238E27FC236}">
                <a16:creationId xmlns:a16="http://schemas.microsoft.com/office/drawing/2014/main" id="{00699B52-CD9B-4820-8568-5BA50C73C629}"/>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39</a:t>
            </a:fld>
            <a:endParaRPr lang="en-GB"/>
          </a:p>
        </p:txBody>
      </p:sp>
      <p:sp>
        <p:nvSpPr>
          <p:cNvPr id="8" name="TextBox 7">
            <a:extLst>
              <a:ext uri="{FF2B5EF4-FFF2-40B4-BE49-F238E27FC236}">
                <a16:creationId xmlns:a16="http://schemas.microsoft.com/office/drawing/2014/main" id="{C52DC5CE-F688-4EB9-962F-3E783B31E084}"/>
              </a:ext>
            </a:extLst>
          </p:cNvPr>
          <p:cNvSpPr txBox="1"/>
          <p:nvPr/>
        </p:nvSpPr>
        <p:spPr>
          <a:xfrm>
            <a:off x="7924800" y="6176962"/>
            <a:ext cx="3670300" cy="523220"/>
          </a:xfrm>
          <a:prstGeom prst="rect">
            <a:avLst/>
          </a:prstGeom>
          <a:noFill/>
        </p:spPr>
        <p:txBody>
          <a:bodyPr wrap="square" rtlCol="0">
            <a:spAutoFit/>
          </a:bodyPr>
          <a:lstStyle/>
          <a:p>
            <a:r>
              <a:rPr lang="en-GB" sz="1400" dirty="0" err="1"/>
              <a:t>Nasta`lik</a:t>
            </a:r>
            <a:r>
              <a:rPr lang="en-GB" sz="1400" dirty="0"/>
              <a:t> script. </a:t>
            </a:r>
            <a:r>
              <a:rPr lang="en-GB" sz="1400" dirty="0" err="1"/>
              <a:t>Author:Mir</a:t>
            </a:r>
            <a:r>
              <a:rPr lang="en-GB" sz="1400" dirty="0"/>
              <a:t> Emad </a:t>
            </a:r>
            <a:r>
              <a:rPr lang="en-GB" sz="1400" dirty="0" err="1"/>
              <a:t>Hassani</a:t>
            </a:r>
            <a:r>
              <a:rPr lang="en-GB" sz="1400" dirty="0"/>
              <a:t> (most famous Persian calligrapher)</a:t>
            </a:r>
          </a:p>
        </p:txBody>
      </p:sp>
    </p:spTree>
    <p:extLst>
      <p:ext uri="{BB962C8B-B14F-4D97-AF65-F5344CB8AC3E}">
        <p14:creationId xmlns:p14="http://schemas.microsoft.com/office/powerpoint/2010/main" val="1424124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9CD09-6094-4BBC-A61F-076A068EE4C8}"/>
              </a:ext>
            </a:extLst>
          </p:cNvPr>
          <p:cNvSpPr>
            <a:spLocks noGrp="1"/>
          </p:cNvSpPr>
          <p:nvPr>
            <p:ph type="title"/>
          </p:nvPr>
        </p:nvSpPr>
        <p:spPr/>
        <p:txBody>
          <a:bodyPr/>
          <a:lstStyle/>
          <a:p>
            <a:r>
              <a:rPr lang="en-GB" dirty="0"/>
              <a:t>3.6. Calligraphers </a:t>
            </a:r>
          </a:p>
        </p:txBody>
      </p:sp>
      <p:sp>
        <p:nvSpPr>
          <p:cNvPr id="3" name="Content Placeholder 2">
            <a:extLst>
              <a:ext uri="{FF2B5EF4-FFF2-40B4-BE49-F238E27FC236}">
                <a16:creationId xmlns:a16="http://schemas.microsoft.com/office/drawing/2014/main" id="{64049A1D-7B11-4190-8012-4FB33EADB6D8}"/>
              </a:ext>
            </a:extLst>
          </p:cNvPr>
          <p:cNvSpPr>
            <a:spLocks noGrp="1"/>
          </p:cNvSpPr>
          <p:nvPr>
            <p:ph idx="1"/>
          </p:nvPr>
        </p:nvSpPr>
        <p:spPr/>
        <p:txBody>
          <a:bodyPr/>
          <a:lstStyle/>
          <a:p>
            <a:r>
              <a:rPr lang="en-GB" dirty="0"/>
              <a:t>Calligraphers enjoy a higher social status and they are </a:t>
            </a:r>
            <a:r>
              <a:rPr lang="en-GB" i="1" dirty="0"/>
              <a:t>highly regarded artists in Islamic culture.  </a:t>
            </a:r>
          </a:p>
          <a:p>
            <a:r>
              <a:rPr lang="en-GB" dirty="0"/>
              <a:t>Islamic calligraphers were usually well educated and some of them were from upper class of community. </a:t>
            </a:r>
          </a:p>
          <a:p>
            <a:r>
              <a:rPr lang="en-GB" dirty="0"/>
              <a:t>Early period of Islamic calligraphy dominated with men, while modern calligraphy perform both, men and women</a:t>
            </a:r>
          </a:p>
          <a:p>
            <a:r>
              <a:rPr lang="en-GB" dirty="0"/>
              <a:t>Calligraphy skills are taught by acknowledged masters. They are being past down to students through a </a:t>
            </a:r>
            <a:r>
              <a:rPr lang="en-GB" i="1" dirty="0"/>
              <a:t>long and rigorous process</a:t>
            </a:r>
            <a:r>
              <a:rPr lang="en-GB" dirty="0"/>
              <a:t>. </a:t>
            </a:r>
          </a:p>
          <a:p>
            <a:r>
              <a:rPr lang="en-GB" dirty="0"/>
              <a:t>Acknowledged master is always confirmed by a formal licence</a:t>
            </a:r>
          </a:p>
        </p:txBody>
      </p:sp>
      <p:sp>
        <p:nvSpPr>
          <p:cNvPr id="4" name="Footer Placeholder 3">
            <a:extLst>
              <a:ext uri="{FF2B5EF4-FFF2-40B4-BE49-F238E27FC236}">
                <a16:creationId xmlns:a16="http://schemas.microsoft.com/office/drawing/2014/main" id="{78420B90-E193-489A-BDA8-B0C6443719D8}"/>
              </a:ext>
            </a:extLst>
          </p:cNvPr>
          <p:cNvSpPr>
            <a:spLocks noGrp="1"/>
          </p:cNvSpPr>
          <p:nvPr>
            <p:ph type="ftr" sz="quarter" idx="11"/>
          </p:nvPr>
        </p:nvSpPr>
        <p:spPr/>
        <p:txBody>
          <a:bodyPr/>
          <a:lstStyle/>
          <a:p>
            <a:r>
              <a:rPr lang="en-GB" dirty="0"/>
              <a:t>1. Arabic Script and the Art of Calligraphy. Metropolitan Museum of Art/Online </a:t>
            </a:r>
          </a:p>
        </p:txBody>
      </p:sp>
      <p:sp>
        <p:nvSpPr>
          <p:cNvPr id="5" name="Slide Number Placeholder 4">
            <a:extLst>
              <a:ext uri="{FF2B5EF4-FFF2-40B4-BE49-F238E27FC236}">
                <a16:creationId xmlns:a16="http://schemas.microsoft.com/office/drawing/2014/main" id="{EEAFB6C1-F0C4-4E1A-9ED3-C3F7B6AD4D5F}"/>
              </a:ext>
            </a:extLst>
          </p:cNvPr>
          <p:cNvSpPr>
            <a:spLocks noGrp="1"/>
          </p:cNvSpPr>
          <p:nvPr>
            <p:ph type="sldNum" sz="quarter" idx="12"/>
          </p:nvPr>
        </p:nvSpPr>
        <p:spPr/>
        <p:txBody>
          <a:bodyPr/>
          <a:lstStyle/>
          <a:p>
            <a:fld id="{92FE4D18-7AE6-497F-ABC3-D3AA33B4FBE0}" type="slidenum">
              <a:rPr lang="en-GB" smtClean="0"/>
              <a:t>40</a:t>
            </a:fld>
            <a:endParaRPr lang="en-GB"/>
          </a:p>
        </p:txBody>
      </p:sp>
    </p:spTree>
    <p:extLst>
      <p:ext uri="{BB962C8B-B14F-4D97-AF65-F5344CB8AC3E}">
        <p14:creationId xmlns:p14="http://schemas.microsoft.com/office/powerpoint/2010/main" val="18660989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text, indoor&#10;&#10;Description generated with high confidence">
            <a:extLst>
              <a:ext uri="{FF2B5EF4-FFF2-40B4-BE49-F238E27FC236}">
                <a16:creationId xmlns:a16="http://schemas.microsoft.com/office/drawing/2014/main" id="{C2CC9CBA-EE49-4F9E-8FEC-7110246E7648}"/>
              </a:ext>
            </a:extLst>
          </p:cNvPr>
          <p:cNvPicPr>
            <a:picLocks noChangeAspect="1"/>
          </p:cNvPicPr>
          <p:nvPr/>
        </p:nvPicPr>
        <p:blipFill rotWithShape="1">
          <a:blip r:embed="rId2">
            <a:extLst>
              <a:ext uri="{28A0092B-C50C-407E-A947-70E740481C1C}">
                <a14:useLocalDpi xmlns:a14="http://schemas.microsoft.com/office/drawing/2010/main" val="0"/>
              </a:ext>
            </a:extLst>
          </a:blip>
          <a:srcRect l="9825" r="28021" b="3"/>
          <a:stretch/>
        </p:blipFill>
        <p:spPr>
          <a:xfrm>
            <a:off x="8020569" y="1904284"/>
            <a:ext cx="3152439" cy="3448850"/>
          </a:xfrm>
          <a:prstGeom prst="rect">
            <a:avLst/>
          </a:prstGeom>
        </p:spPr>
      </p:pic>
      <p:sp>
        <p:nvSpPr>
          <p:cNvPr id="2" name="Title 1">
            <a:extLst>
              <a:ext uri="{FF2B5EF4-FFF2-40B4-BE49-F238E27FC236}">
                <a16:creationId xmlns:a16="http://schemas.microsoft.com/office/drawing/2014/main" id="{8CBD5069-F9B1-413D-83EE-077CE3D1B9EE}"/>
              </a:ext>
            </a:extLst>
          </p:cNvPr>
          <p:cNvSpPr>
            <a:spLocks noGrp="1"/>
          </p:cNvSpPr>
          <p:nvPr>
            <p:ph type="title"/>
          </p:nvPr>
        </p:nvSpPr>
        <p:spPr>
          <a:xfrm>
            <a:off x="838200" y="365125"/>
            <a:ext cx="10515600" cy="1325563"/>
          </a:xfrm>
        </p:spPr>
        <p:txBody>
          <a:bodyPr>
            <a:normAutofit/>
          </a:bodyPr>
          <a:lstStyle/>
          <a:p>
            <a:r>
              <a:rPr lang="en-GB" dirty="0"/>
              <a:t>3.7. Blue Quran </a:t>
            </a:r>
          </a:p>
        </p:txBody>
      </p:sp>
      <p:sp>
        <p:nvSpPr>
          <p:cNvPr id="3" name="Content Placeholder 2">
            <a:extLst>
              <a:ext uri="{FF2B5EF4-FFF2-40B4-BE49-F238E27FC236}">
                <a16:creationId xmlns:a16="http://schemas.microsoft.com/office/drawing/2014/main" id="{55933599-E3C2-4D7F-9464-FFC27161531D}"/>
              </a:ext>
            </a:extLst>
          </p:cNvPr>
          <p:cNvSpPr>
            <a:spLocks noGrp="1"/>
          </p:cNvSpPr>
          <p:nvPr>
            <p:ph idx="1"/>
          </p:nvPr>
        </p:nvSpPr>
        <p:spPr>
          <a:xfrm>
            <a:off x="838199" y="1825625"/>
            <a:ext cx="6714067" cy="4351338"/>
          </a:xfrm>
        </p:spPr>
        <p:txBody>
          <a:bodyPr>
            <a:normAutofit/>
          </a:bodyPr>
          <a:lstStyle/>
          <a:p>
            <a:r>
              <a:rPr lang="en-GB" sz="2400" dirty="0"/>
              <a:t>The Blue Quran is one of the most appreciated and preserved calligraphic pieces in the Muslim world.</a:t>
            </a:r>
          </a:p>
          <a:p>
            <a:r>
              <a:rPr lang="en-GB" sz="2400" dirty="0"/>
              <a:t>It`s Kufic script dates back to the end of the 9</a:t>
            </a:r>
            <a:r>
              <a:rPr lang="en-GB" sz="2400" baseline="30000" dirty="0"/>
              <a:t>th</a:t>
            </a:r>
            <a:r>
              <a:rPr lang="en-GB" sz="2400" dirty="0"/>
              <a:t> century in the North Africa region, in the Qairawan. </a:t>
            </a:r>
          </a:p>
          <a:p>
            <a:r>
              <a:rPr lang="en-GB" sz="2400" dirty="0"/>
              <a:t>The text in the Quran is inked in gold, and decorated in silver. </a:t>
            </a:r>
            <a:r>
              <a:rPr lang="en-GB" sz="1800" dirty="0"/>
              <a:t>(1)</a:t>
            </a:r>
          </a:p>
          <a:p>
            <a:r>
              <a:rPr lang="en-GB" sz="2400" dirty="0"/>
              <a:t>Blue Quran had about 600 pages which are being dispersed around the world`s museums. </a:t>
            </a:r>
          </a:p>
        </p:txBody>
      </p:sp>
      <p:sp>
        <p:nvSpPr>
          <p:cNvPr id="4" name="Footer Placeholder 3">
            <a:extLst>
              <a:ext uri="{FF2B5EF4-FFF2-40B4-BE49-F238E27FC236}">
                <a16:creationId xmlns:a16="http://schemas.microsoft.com/office/drawing/2014/main" id="{FFD6D94B-1B72-4B2A-8EB2-32CE28E9D4A6}"/>
              </a:ext>
            </a:extLst>
          </p:cNvPr>
          <p:cNvSpPr>
            <a:spLocks noGrp="1"/>
          </p:cNvSpPr>
          <p:nvPr>
            <p:ph type="ftr" sz="quarter" idx="11"/>
          </p:nvPr>
        </p:nvSpPr>
        <p:spPr>
          <a:xfrm>
            <a:off x="736600" y="6176964"/>
            <a:ext cx="5626100" cy="544512"/>
          </a:xfrm>
        </p:spPr>
        <p:txBody>
          <a:bodyPr>
            <a:normAutofit/>
          </a:bodyPr>
          <a:lstStyle/>
          <a:p>
            <a:r>
              <a:rPr lang="en-GB" dirty="0"/>
              <a:t>1. The Grove Encyclopaedia of Islamic Art and Architecture/Oxford Islamic Studies/Online</a:t>
            </a:r>
          </a:p>
          <a:p>
            <a:endParaRPr lang="en-GB" dirty="0"/>
          </a:p>
        </p:txBody>
      </p:sp>
      <p:sp>
        <p:nvSpPr>
          <p:cNvPr id="5" name="Slide Number Placeholder 4">
            <a:extLst>
              <a:ext uri="{FF2B5EF4-FFF2-40B4-BE49-F238E27FC236}">
                <a16:creationId xmlns:a16="http://schemas.microsoft.com/office/drawing/2014/main" id="{70D260BD-4759-44EA-A396-0EE4B5383A9A}"/>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41</a:t>
            </a:fld>
            <a:endParaRPr lang="en-GB" dirty="0"/>
          </a:p>
        </p:txBody>
      </p:sp>
      <p:sp>
        <p:nvSpPr>
          <p:cNvPr id="8" name="TextBox 7">
            <a:extLst>
              <a:ext uri="{FF2B5EF4-FFF2-40B4-BE49-F238E27FC236}">
                <a16:creationId xmlns:a16="http://schemas.microsoft.com/office/drawing/2014/main" id="{9FC40B79-2093-4258-B5CE-96FE721621AF}"/>
              </a:ext>
            </a:extLst>
          </p:cNvPr>
          <p:cNvSpPr txBox="1"/>
          <p:nvPr/>
        </p:nvSpPr>
        <p:spPr>
          <a:xfrm>
            <a:off x="8013700" y="5346700"/>
            <a:ext cx="3162300" cy="523220"/>
          </a:xfrm>
          <a:prstGeom prst="rect">
            <a:avLst/>
          </a:prstGeom>
          <a:noFill/>
        </p:spPr>
        <p:txBody>
          <a:bodyPr wrap="square" rtlCol="0">
            <a:spAutoFit/>
          </a:bodyPr>
          <a:lstStyle/>
          <a:p>
            <a:r>
              <a:rPr lang="en-GB" sz="1400" dirty="0"/>
              <a:t>Blue Quran, surah 30:28-32. Author of photography: Marie-</a:t>
            </a:r>
            <a:r>
              <a:rPr lang="en-GB" sz="1400" dirty="0" err="1"/>
              <a:t>LanNguyen</a:t>
            </a:r>
            <a:r>
              <a:rPr lang="en-GB" sz="1400" dirty="0"/>
              <a:t>, 2011. </a:t>
            </a:r>
          </a:p>
        </p:txBody>
      </p:sp>
    </p:spTree>
    <p:extLst>
      <p:ext uri="{BB962C8B-B14F-4D97-AF65-F5344CB8AC3E}">
        <p14:creationId xmlns:p14="http://schemas.microsoft.com/office/powerpoint/2010/main" val="2688269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fabric surface&#10;&#10;Description generated with high confidence">
            <a:extLst>
              <a:ext uri="{FF2B5EF4-FFF2-40B4-BE49-F238E27FC236}">
                <a16:creationId xmlns:a16="http://schemas.microsoft.com/office/drawing/2014/main" id="{D8A0A074-1914-4DCD-8CC9-856902194673}"/>
              </a:ext>
            </a:extLst>
          </p:cNvPr>
          <p:cNvPicPr>
            <a:picLocks noChangeAspect="1"/>
          </p:cNvPicPr>
          <p:nvPr/>
        </p:nvPicPr>
        <p:blipFill rotWithShape="1">
          <a:blip r:embed="rId2">
            <a:extLst>
              <a:ext uri="{28A0092B-C50C-407E-A947-70E740481C1C}">
                <a14:useLocalDpi xmlns:a14="http://schemas.microsoft.com/office/drawing/2010/main" val="0"/>
              </a:ext>
            </a:extLst>
          </a:blip>
          <a:srcRect l="27699" r="28884" b="1"/>
          <a:stretch/>
        </p:blipFill>
        <p:spPr>
          <a:xfrm>
            <a:off x="8020569" y="1904284"/>
            <a:ext cx="3152439" cy="3448850"/>
          </a:xfrm>
          <a:prstGeom prst="rect">
            <a:avLst/>
          </a:prstGeom>
        </p:spPr>
      </p:pic>
      <p:sp>
        <p:nvSpPr>
          <p:cNvPr id="2" name="Title 1">
            <a:extLst>
              <a:ext uri="{FF2B5EF4-FFF2-40B4-BE49-F238E27FC236}">
                <a16:creationId xmlns:a16="http://schemas.microsoft.com/office/drawing/2014/main" id="{80B8EEB5-0D1F-433E-BFE8-3AEE03610364}"/>
              </a:ext>
            </a:extLst>
          </p:cNvPr>
          <p:cNvSpPr>
            <a:spLocks noGrp="1"/>
          </p:cNvSpPr>
          <p:nvPr>
            <p:ph type="title"/>
          </p:nvPr>
        </p:nvSpPr>
        <p:spPr>
          <a:xfrm>
            <a:off x="838200" y="365125"/>
            <a:ext cx="10515600" cy="1325563"/>
          </a:xfrm>
        </p:spPr>
        <p:txBody>
          <a:bodyPr>
            <a:normAutofit/>
          </a:bodyPr>
          <a:lstStyle/>
          <a:p>
            <a:r>
              <a:rPr lang="en-GB" dirty="0"/>
              <a:t>3.8. Textile calligraphy  </a:t>
            </a:r>
            <a:r>
              <a:rPr lang="en-GB" sz="3200" dirty="0"/>
              <a:t>(1)</a:t>
            </a:r>
            <a:endParaRPr lang="en-GB" dirty="0"/>
          </a:p>
        </p:txBody>
      </p:sp>
      <p:sp>
        <p:nvSpPr>
          <p:cNvPr id="3" name="Content Placeholder 2">
            <a:extLst>
              <a:ext uri="{FF2B5EF4-FFF2-40B4-BE49-F238E27FC236}">
                <a16:creationId xmlns:a16="http://schemas.microsoft.com/office/drawing/2014/main" id="{41824924-191A-4D65-85A2-B18AD766028E}"/>
              </a:ext>
            </a:extLst>
          </p:cNvPr>
          <p:cNvSpPr>
            <a:spLocks noGrp="1"/>
          </p:cNvSpPr>
          <p:nvPr>
            <p:ph idx="1"/>
          </p:nvPr>
        </p:nvSpPr>
        <p:spPr>
          <a:xfrm>
            <a:off x="838199" y="1825625"/>
            <a:ext cx="6714067" cy="4351338"/>
          </a:xfrm>
        </p:spPr>
        <p:txBody>
          <a:bodyPr>
            <a:normAutofit/>
          </a:bodyPr>
          <a:lstStyle/>
          <a:p>
            <a:r>
              <a:rPr lang="en-GB" sz="2400" dirty="0"/>
              <a:t>Textiles with calligraphy bands are called </a:t>
            </a:r>
            <a:r>
              <a:rPr lang="en-GB" sz="2400" i="1" dirty="0"/>
              <a:t>tiraz</a:t>
            </a:r>
            <a:r>
              <a:rPr lang="en-GB" sz="2400" dirty="0"/>
              <a:t>. These were produced by royals and given to a high ranking officials.</a:t>
            </a:r>
          </a:p>
          <a:p>
            <a:r>
              <a:rPr lang="en-GB" sz="2400" i="1" dirty="0"/>
              <a:t>Tiraz</a:t>
            </a:r>
            <a:r>
              <a:rPr lang="en-GB" sz="2400" dirty="0"/>
              <a:t> textiles included name of the ruler, his titles, honorifics. </a:t>
            </a:r>
          </a:p>
          <a:p>
            <a:r>
              <a:rPr lang="en-GB" sz="2400" dirty="0"/>
              <a:t>Oldest </a:t>
            </a:r>
            <a:r>
              <a:rPr lang="en-GB" sz="2400" i="1" dirty="0"/>
              <a:t>tiraz </a:t>
            </a:r>
            <a:r>
              <a:rPr lang="en-GB" sz="2400" dirty="0"/>
              <a:t>examples date back to the 7</a:t>
            </a:r>
            <a:r>
              <a:rPr lang="en-GB" sz="2400" baseline="30000" dirty="0"/>
              <a:t>th</a:t>
            </a:r>
            <a:r>
              <a:rPr lang="en-GB" sz="2400" dirty="0"/>
              <a:t> century in Egypt. These are among oldest artistic pieces in Islamic art. </a:t>
            </a:r>
          </a:p>
          <a:p>
            <a:r>
              <a:rPr lang="en-GB" sz="2400" dirty="0"/>
              <a:t>Tiraz dress code was intended to </a:t>
            </a:r>
            <a:r>
              <a:rPr lang="en-GB" sz="2400" i="1" dirty="0"/>
              <a:t>celebrate and reinforce </a:t>
            </a:r>
            <a:r>
              <a:rPr lang="en-GB" sz="2400" dirty="0"/>
              <a:t>rulers of its time.  </a:t>
            </a:r>
          </a:p>
        </p:txBody>
      </p:sp>
      <p:sp>
        <p:nvSpPr>
          <p:cNvPr id="4" name="Footer Placeholder 3">
            <a:extLst>
              <a:ext uri="{FF2B5EF4-FFF2-40B4-BE49-F238E27FC236}">
                <a16:creationId xmlns:a16="http://schemas.microsoft.com/office/drawing/2014/main" id="{2DDF1E27-B02A-40F4-9F20-9E665FF3944E}"/>
              </a:ext>
            </a:extLst>
          </p:cNvPr>
          <p:cNvSpPr>
            <a:spLocks noGrp="1"/>
          </p:cNvSpPr>
          <p:nvPr>
            <p:ph type="ftr" sz="quarter" idx="11"/>
          </p:nvPr>
        </p:nvSpPr>
        <p:spPr>
          <a:xfrm>
            <a:off x="1264227" y="6363855"/>
            <a:ext cx="4114800" cy="365125"/>
          </a:xfrm>
        </p:spPr>
        <p:txBody>
          <a:bodyPr>
            <a:normAutofit fontScale="92500" lnSpcReduction="20000"/>
          </a:bodyPr>
          <a:lstStyle/>
          <a:p>
            <a:r>
              <a:rPr lang="en-GB" dirty="0"/>
              <a:t>1. 1. Arabic Script and the Art of Calligraphy. Metropolitan Museum of Art/Online </a:t>
            </a:r>
          </a:p>
          <a:p>
            <a:endParaRPr lang="en-GB" dirty="0"/>
          </a:p>
        </p:txBody>
      </p:sp>
      <p:sp>
        <p:nvSpPr>
          <p:cNvPr id="5" name="Slide Number Placeholder 4">
            <a:extLst>
              <a:ext uri="{FF2B5EF4-FFF2-40B4-BE49-F238E27FC236}">
                <a16:creationId xmlns:a16="http://schemas.microsoft.com/office/drawing/2014/main" id="{0A83F888-F350-4287-BE55-35441DD67443}"/>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42</a:t>
            </a:fld>
            <a:endParaRPr lang="en-GB"/>
          </a:p>
        </p:txBody>
      </p:sp>
      <p:sp>
        <p:nvSpPr>
          <p:cNvPr id="8" name="TextBox 7">
            <a:extLst>
              <a:ext uri="{FF2B5EF4-FFF2-40B4-BE49-F238E27FC236}">
                <a16:creationId xmlns:a16="http://schemas.microsoft.com/office/drawing/2014/main" id="{C6C4C0CE-8D51-41D9-8C91-42A0EC6941B2}"/>
              </a:ext>
            </a:extLst>
          </p:cNvPr>
          <p:cNvSpPr txBox="1"/>
          <p:nvPr/>
        </p:nvSpPr>
        <p:spPr>
          <a:xfrm>
            <a:off x="8020569" y="5353134"/>
            <a:ext cx="3152439" cy="461665"/>
          </a:xfrm>
          <a:prstGeom prst="rect">
            <a:avLst/>
          </a:prstGeom>
          <a:noFill/>
        </p:spPr>
        <p:txBody>
          <a:bodyPr wrap="square" rtlCol="0">
            <a:spAutoFit/>
          </a:bodyPr>
          <a:lstStyle/>
          <a:p>
            <a:r>
              <a:rPr lang="en-GB" sz="1200" dirty="0"/>
              <a:t>Tiraz made for caliph Marwan, 7</a:t>
            </a:r>
            <a:r>
              <a:rPr lang="en-GB" sz="1200" baseline="30000" dirty="0"/>
              <a:t>th</a:t>
            </a:r>
            <a:r>
              <a:rPr lang="en-GB" sz="1200" dirty="0"/>
              <a:t> century. Author: Tiraz factory of Ifriqiyah (Tunisia)</a:t>
            </a:r>
          </a:p>
        </p:txBody>
      </p:sp>
    </p:spTree>
    <p:extLst>
      <p:ext uri="{BB962C8B-B14F-4D97-AF65-F5344CB8AC3E}">
        <p14:creationId xmlns:p14="http://schemas.microsoft.com/office/powerpoint/2010/main" val="9639537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vase sitting on a table&#10;&#10;Description generated with high confidence">
            <a:extLst>
              <a:ext uri="{FF2B5EF4-FFF2-40B4-BE49-F238E27FC236}">
                <a16:creationId xmlns:a16="http://schemas.microsoft.com/office/drawing/2014/main" id="{4EACE33D-09EA-4F47-8754-9B5F57524849}"/>
              </a:ext>
            </a:extLst>
          </p:cNvPr>
          <p:cNvPicPr>
            <a:picLocks noChangeAspect="1"/>
          </p:cNvPicPr>
          <p:nvPr/>
        </p:nvPicPr>
        <p:blipFill rotWithShape="1">
          <a:blip r:embed="rId2">
            <a:extLst>
              <a:ext uri="{28A0092B-C50C-407E-A947-70E740481C1C}">
                <a14:useLocalDpi xmlns:a14="http://schemas.microsoft.com/office/drawing/2010/main" val="0"/>
              </a:ext>
            </a:extLst>
          </a:blip>
          <a:srcRect l="2185" r="3" b="3"/>
          <a:stretch/>
        </p:blipFill>
        <p:spPr>
          <a:xfrm>
            <a:off x="7808976" y="1904281"/>
            <a:ext cx="3374810" cy="4272681"/>
          </a:xfrm>
          <a:prstGeom prst="rect">
            <a:avLst/>
          </a:prstGeom>
        </p:spPr>
      </p:pic>
      <p:sp>
        <p:nvSpPr>
          <p:cNvPr id="2" name="Title 1">
            <a:extLst>
              <a:ext uri="{FF2B5EF4-FFF2-40B4-BE49-F238E27FC236}">
                <a16:creationId xmlns:a16="http://schemas.microsoft.com/office/drawing/2014/main" id="{2069422D-57E9-4894-8BA3-EA5C2973A19D}"/>
              </a:ext>
            </a:extLst>
          </p:cNvPr>
          <p:cNvSpPr>
            <a:spLocks noGrp="1"/>
          </p:cNvSpPr>
          <p:nvPr>
            <p:ph type="title"/>
          </p:nvPr>
        </p:nvSpPr>
        <p:spPr>
          <a:xfrm>
            <a:off x="838200" y="365125"/>
            <a:ext cx="10515600" cy="1325563"/>
          </a:xfrm>
        </p:spPr>
        <p:txBody>
          <a:bodyPr>
            <a:normAutofit/>
          </a:bodyPr>
          <a:lstStyle/>
          <a:p>
            <a:r>
              <a:rPr lang="en-GB" dirty="0"/>
              <a:t>3.9. Islamic Pottery </a:t>
            </a:r>
          </a:p>
        </p:txBody>
      </p:sp>
      <p:sp>
        <p:nvSpPr>
          <p:cNvPr id="3" name="Content Placeholder 2">
            <a:extLst>
              <a:ext uri="{FF2B5EF4-FFF2-40B4-BE49-F238E27FC236}">
                <a16:creationId xmlns:a16="http://schemas.microsoft.com/office/drawing/2014/main" id="{1FE0D548-E144-4BD1-92E9-52E6EB837297}"/>
              </a:ext>
            </a:extLst>
          </p:cNvPr>
          <p:cNvSpPr>
            <a:spLocks noGrp="1"/>
          </p:cNvSpPr>
          <p:nvPr>
            <p:ph idx="1"/>
          </p:nvPr>
        </p:nvSpPr>
        <p:spPr>
          <a:xfrm>
            <a:off x="838200" y="1825625"/>
            <a:ext cx="6714744" cy="4351338"/>
          </a:xfrm>
        </p:spPr>
        <p:txBody>
          <a:bodyPr>
            <a:normAutofit fontScale="92500" lnSpcReduction="20000"/>
          </a:bodyPr>
          <a:lstStyle/>
          <a:p>
            <a:r>
              <a:rPr lang="en-GB" sz="3200" dirty="0"/>
              <a:t>Islamic pottery dates back to the beginning of the 7</a:t>
            </a:r>
            <a:r>
              <a:rPr lang="en-GB" sz="3200" baseline="30000" dirty="0"/>
              <a:t>th</a:t>
            </a:r>
            <a:r>
              <a:rPr lang="en-GB" sz="3200" dirty="0"/>
              <a:t> century, but only few discovery survived. </a:t>
            </a:r>
          </a:p>
          <a:p>
            <a:r>
              <a:rPr lang="en-GB" sz="3200" dirty="0"/>
              <a:t>Muslim networks with Chinese through 8</a:t>
            </a:r>
            <a:r>
              <a:rPr lang="en-GB" sz="3200" baseline="30000" dirty="0"/>
              <a:t>th</a:t>
            </a:r>
            <a:r>
              <a:rPr lang="en-GB" sz="3200" dirty="0"/>
              <a:t> century influenced Islamic pottery, and later through 13</a:t>
            </a:r>
            <a:r>
              <a:rPr lang="en-GB" sz="3200" baseline="30000" dirty="0"/>
              <a:t>th</a:t>
            </a:r>
            <a:r>
              <a:rPr lang="en-GB" sz="3200" dirty="0"/>
              <a:t> and 14</a:t>
            </a:r>
            <a:r>
              <a:rPr lang="en-GB" sz="3200" baseline="30000" dirty="0"/>
              <a:t>th</a:t>
            </a:r>
            <a:r>
              <a:rPr lang="en-GB" sz="3200" dirty="0"/>
              <a:t> century during Mongols invasion. </a:t>
            </a:r>
            <a:r>
              <a:rPr lang="en-GB" sz="2200" dirty="0"/>
              <a:t>(1)</a:t>
            </a:r>
          </a:p>
          <a:p>
            <a:r>
              <a:rPr lang="en-GB" sz="3200" dirty="0"/>
              <a:t>Muslim society through trad or war brought Chinese techniques, and developed new forms, styles and gave them Islamic identity. </a:t>
            </a:r>
          </a:p>
        </p:txBody>
      </p:sp>
      <p:sp>
        <p:nvSpPr>
          <p:cNvPr id="4" name="Footer Placeholder 3">
            <a:extLst>
              <a:ext uri="{FF2B5EF4-FFF2-40B4-BE49-F238E27FC236}">
                <a16:creationId xmlns:a16="http://schemas.microsoft.com/office/drawing/2014/main" id="{843C03EF-2B28-4267-A41E-6C42E8085F85}"/>
              </a:ext>
            </a:extLst>
          </p:cNvPr>
          <p:cNvSpPr>
            <a:spLocks noGrp="1"/>
          </p:cNvSpPr>
          <p:nvPr>
            <p:ph type="ftr" sz="quarter" idx="11"/>
          </p:nvPr>
        </p:nvSpPr>
        <p:spPr>
          <a:xfrm>
            <a:off x="838200" y="6311901"/>
            <a:ext cx="6400800" cy="546100"/>
          </a:xfrm>
        </p:spPr>
        <p:txBody>
          <a:bodyPr>
            <a:normAutofit/>
          </a:bodyPr>
          <a:lstStyle/>
          <a:p>
            <a:r>
              <a:rPr lang="en-GB" sz="1400" dirty="0">
                <a:solidFill>
                  <a:schemeClr val="tx1"/>
                </a:solidFill>
              </a:rPr>
              <a:t>1. Chinese Pottery and Porcelain: from Prehistory to the Present. Shelagh </a:t>
            </a:r>
            <a:r>
              <a:rPr lang="en-GB" sz="1400" dirty="0" err="1">
                <a:solidFill>
                  <a:schemeClr val="tx1"/>
                </a:solidFill>
              </a:rPr>
              <a:t>Vainker</a:t>
            </a:r>
            <a:r>
              <a:rPr lang="en-GB" sz="1400" dirty="0">
                <a:solidFill>
                  <a:schemeClr val="tx1"/>
                </a:solidFill>
              </a:rPr>
              <a:t>. British Museum Press. London 1991. </a:t>
            </a:r>
          </a:p>
        </p:txBody>
      </p:sp>
      <p:sp>
        <p:nvSpPr>
          <p:cNvPr id="5" name="Slide Number Placeholder 4">
            <a:extLst>
              <a:ext uri="{FF2B5EF4-FFF2-40B4-BE49-F238E27FC236}">
                <a16:creationId xmlns:a16="http://schemas.microsoft.com/office/drawing/2014/main" id="{0B671EE0-241F-48B5-95E5-D36798E49AD4}"/>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43</a:t>
            </a:fld>
            <a:endParaRPr lang="en-GB"/>
          </a:p>
        </p:txBody>
      </p:sp>
      <p:sp>
        <p:nvSpPr>
          <p:cNvPr id="8" name="TextBox 7">
            <a:extLst>
              <a:ext uri="{FF2B5EF4-FFF2-40B4-BE49-F238E27FC236}">
                <a16:creationId xmlns:a16="http://schemas.microsoft.com/office/drawing/2014/main" id="{2A7B9293-4E0D-4E1F-B8C7-B2436437E660}"/>
              </a:ext>
            </a:extLst>
          </p:cNvPr>
          <p:cNvSpPr txBox="1"/>
          <p:nvPr/>
        </p:nvSpPr>
        <p:spPr>
          <a:xfrm>
            <a:off x="7708900" y="6176962"/>
            <a:ext cx="3703486" cy="523220"/>
          </a:xfrm>
          <a:prstGeom prst="rect">
            <a:avLst/>
          </a:prstGeom>
          <a:noFill/>
        </p:spPr>
        <p:txBody>
          <a:bodyPr wrap="square" rtlCol="0">
            <a:spAutoFit/>
          </a:bodyPr>
          <a:lstStyle/>
          <a:p>
            <a:r>
              <a:rPr lang="en-GB" sz="1400" dirty="0"/>
              <a:t>Chinese porcelain with Middle-eastern </a:t>
            </a:r>
            <a:r>
              <a:rPr lang="en-GB" sz="1400" dirty="0" err="1"/>
              <a:t>chape</a:t>
            </a:r>
            <a:r>
              <a:rPr lang="en-GB" sz="1400" dirty="0"/>
              <a:t>, c.1335. Author: World Imaging, 2009. </a:t>
            </a:r>
          </a:p>
        </p:txBody>
      </p:sp>
    </p:spTree>
    <p:extLst>
      <p:ext uri="{BB962C8B-B14F-4D97-AF65-F5344CB8AC3E}">
        <p14:creationId xmlns:p14="http://schemas.microsoft.com/office/powerpoint/2010/main" val="2764885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ainting hanging on a wall&#10;&#10;Description generated with high confidence">
            <a:extLst>
              <a:ext uri="{FF2B5EF4-FFF2-40B4-BE49-F238E27FC236}">
                <a16:creationId xmlns:a16="http://schemas.microsoft.com/office/drawing/2014/main" id="{ED6B1610-4597-41A4-8544-EB0BF52D6E72}"/>
              </a:ext>
            </a:extLst>
          </p:cNvPr>
          <p:cNvPicPr>
            <a:picLocks noChangeAspect="1"/>
          </p:cNvPicPr>
          <p:nvPr/>
        </p:nvPicPr>
        <p:blipFill rotWithShape="1">
          <a:blip r:embed="rId2">
            <a:extLst>
              <a:ext uri="{28A0092B-C50C-407E-A947-70E740481C1C}">
                <a14:useLocalDpi xmlns:a14="http://schemas.microsoft.com/office/drawing/2010/main" val="0"/>
              </a:ext>
            </a:extLst>
          </a:blip>
          <a:srcRect l="5765" r="14483" b="-1"/>
          <a:stretch/>
        </p:blipFill>
        <p:spPr>
          <a:xfrm>
            <a:off x="8020569" y="1904284"/>
            <a:ext cx="3152439" cy="3448850"/>
          </a:xfrm>
          <a:prstGeom prst="rect">
            <a:avLst/>
          </a:prstGeom>
        </p:spPr>
      </p:pic>
      <p:sp>
        <p:nvSpPr>
          <p:cNvPr id="2" name="Title 1">
            <a:extLst>
              <a:ext uri="{FF2B5EF4-FFF2-40B4-BE49-F238E27FC236}">
                <a16:creationId xmlns:a16="http://schemas.microsoft.com/office/drawing/2014/main" id="{CEF13580-1DBF-4E89-924A-7D91194D2CC9}"/>
              </a:ext>
            </a:extLst>
          </p:cNvPr>
          <p:cNvSpPr>
            <a:spLocks noGrp="1"/>
          </p:cNvSpPr>
          <p:nvPr>
            <p:ph type="title"/>
          </p:nvPr>
        </p:nvSpPr>
        <p:spPr>
          <a:xfrm>
            <a:off x="838200" y="365125"/>
            <a:ext cx="10515600" cy="1325563"/>
          </a:xfrm>
        </p:spPr>
        <p:txBody>
          <a:bodyPr>
            <a:normAutofit/>
          </a:bodyPr>
          <a:lstStyle/>
          <a:p>
            <a:r>
              <a:rPr lang="en-GB" dirty="0"/>
              <a:t>3.10. Ornament </a:t>
            </a:r>
          </a:p>
        </p:txBody>
      </p:sp>
      <p:sp>
        <p:nvSpPr>
          <p:cNvPr id="3" name="Content Placeholder 2">
            <a:extLst>
              <a:ext uri="{FF2B5EF4-FFF2-40B4-BE49-F238E27FC236}">
                <a16:creationId xmlns:a16="http://schemas.microsoft.com/office/drawing/2014/main" id="{3C23FF0B-B648-4A6C-97A5-BDC121AD10B9}"/>
              </a:ext>
            </a:extLst>
          </p:cNvPr>
          <p:cNvSpPr>
            <a:spLocks noGrp="1"/>
          </p:cNvSpPr>
          <p:nvPr>
            <p:ph idx="1"/>
          </p:nvPr>
        </p:nvSpPr>
        <p:spPr>
          <a:xfrm>
            <a:off x="838199" y="1825625"/>
            <a:ext cx="6714067" cy="4351338"/>
          </a:xfrm>
        </p:spPr>
        <p:txBody>
          <a:bodyPr>
            <a:normAutofit lnSpcReduction="10000"/>
          </a:bodyPr>
          <a:lstStyle/>
          <a:p>
            <a:r>
              <a:rPr lang="en-GB" sz="2400" dirty="0"/>
              <a:t>Ornament is decorative element which in Islamic architecture can be seen on mosque dome, mihrab, minbar. It can bee seen in almost all buildings of architectural value. It can be found in mosaics, metal objects </a:t>
            </a:r>
          </a:p>
          <a:p>
            <a:r>
              <a:rPr lang="en-GB" sz="2400" dirty="0"/>
              <a:t>Islamic ornaments have two most recognizable forms: arabesque and girih. </a:t>
            </a:r>
          </a:p>
          <a:p>
            <a:r>
              <a:rPr lang="en-GB" sz="2400" dirty="0"/>
              <a:t>Girih ornaments are geometric lines that form interlaced strapwork. These can be found on book covers, small metal objects, mosaics…</a:t>
            </a:r>
          </a:p>
          <a:p>
            <a:r>
              <a:rPr lang="en-GB" sz="2400" dirty="0"/>
              <a:t>Arabesque ornaments are </a:t>
            </a:r>
            <a:r>
              <a:rPr lang="en-GB" sz="2400" i="1" dirty="0"/>
              <a:t>surface decorations based on rhythmic linear patterns of scrolling and interlacing foliage, tendrils or plane lines. (1)</a:t>
            </a:r>
          </a:p>
          <a:p>
            <a:pPr marL="0" indent="0">
              <a:buNone/>
            </a:pPr>
            <a:endParaRPr lang="en-GB" sz="2000" i="1" dirty="0"/>
          </a:p>
        </p:txBody>
      </p:sp>
      <p:sp>
        <p:nvSpPr>
          <p:cNvPr id="4" name="Footer Placeholder 3">
            <a:extLst>
              <a:ext uri="{FF2B5EF4-FFF2-40B4-BE49-F238E27FC236}">
                <a16:creationId xmlns:a16="http://schemas.microsoft.com/office/drawing/2014/main" id="{1DA1DE8E-C589-4A89-9A07-E3F0C2490FD5}"/>
              </a:ext>
            </a:extLst>
          </p:cNvPr>
          <p:cNvSpPr>
            <a:spLocks noGrp="1"/>
          </p:cNvSpPr>
          <p:nvPr>
            <p:ph type="ftr" sz="quarter" idx="11"/>
          </p:nvPr>
        </p:nvSpPr>
        <p:spPr>
          <a:xfrm>
            <a:off x="1944546" y="6161952"/>
            <a:ext cx="4114800" cy="365125"/>
          </a:xfrm>
        </p:spPr>
        <p:txBody>
          <a:bodyPr>
            <a:normAutofit/>
          </a:bodyPr>
          <a:lstStyle/>
          <a:p>
            <a:pPr>
              <a:spcAft>
                <a:spcPts val="600"/>
              </a:spcAft>
            </a:pPr>
            <a:r>
              <a:rPr lang="en-GB" dirty="0"/>
              <a:t>1. Dictionary of the decorative arts </a:t>
            </a:r>
          </a:p>
        </p:txBody>
      </p:sp>
      <p:sp>
        <p:nvSpPr>
          <p:cNvPr id="5" name="Slide Number Placeholder 4">
            <a:extLst>
              <a:ext uri="{FF2B5EF4-FFF2-40B4-BE49-F238E27FC236}">
                <a16:creationId xmlns:a16="http://schemas.microsoft.com/office/drawing/2014/main" id="{1731D6D2-3D03-4283-98FC-4EB511CEFBCE}"/>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44</a:t>
            </a:fld>
            <a:endParaRPr lang="en-GB"/>
          </a:p>
        </p:txBody>
      </p:sp>
      <p:sp>
        <p:nvSpPr>
          <p:cNvPr id="10" name="TextBox 9">
            <a:extLst>
              <a:ext uri="{FF2B5EF4-FFF2-40B4-BE49-F238E27FC236}">
                <a16:creationId xmlns:a16="http://schemas.microsoft.com/office/drawing/2014/main" id="{3862005B-34DC-4EF7-AFAD-2C387D6EE48B}"/>
              </a:ext>
            </a:extLst>
          </p:cNvPr>
          <p:cNvSpPr txBox="1"/>
          <p:nvPr/>
        </p:nvSpPr>
        <p:spPr>
          <a:xfrm>
            <a:off x="8020569" y="5353134"/>
            <a:ext cx="3152439" cy="523220"/>
          </a:xfrm>
          <a:prstGeom prst="rect">
            <a:avLst/>
          </a:prstGeom>
          <a:noFill/>
        </p:spPr>
        <p:txBody>
          <a:bodyPr wrap="square" rtlCol="0">
            <a:spAutoFit/>
          </a:bodyPr>
          <a:lstStyle/>
          <a:p>
            <a:r>
              <a:rPr lang="en-GB" sz="1400" dirty="0"/>
              <a:t>Girih ornament: knotwork border in a Quran. Author: The </a:t>
            </a:r>
            <a:r>
              <a:rPr lang="en-GB" sz="1400" dirty="0" err="1"/>
              <a:t>Yorck</a:t>
            </a:r>
            <a:r>
              <a:rPr lang="en-GB" sz="1400" dirty="0"/>
              <a:t> Project, 2002. </a:t>
            </a:r>
          </a:p>
        </p:txBody>
      </p:sp>
    </p:spTree>
    <p:extLst>
      <p:ext uri="{BB962C8B-B14F-4D97-AF65-F5344CB8AC3E}">
        <p14:creationId xmlns:p14="http://schemas.microsoft.com/office/powerpoint/2010/main" val="26535711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photo&#10;&#10;Description generated with high confidence">
            <a:extLst>
              <a:ext uri="{FF2B5EF4-FFF2-40B4-BE49-F238E27FC236}">
                <a16:creationId xmlns:a16="http://schemas.microsoft.com/office/drawing/2014/main" id="{055B2F45-E8D4-4498-89F1-EF4CF7E540A7}"/>
              </a:ext>
            </a:extLst>
          </p:cNvPr>
          <p:cNvPicPr>
            <a:picLocks noChangeAspect="1"/>
          </p:cNvPicPr>
          <p:nvPr/>
        </p:nvPicPr>
        <p:blipFill rotWithShape="1">
          <a:blip r:embed="rId2">
            <a:extLst>
              <a:ext uri="{28A0092B-C50C-407E-A947-70E740481C1C}">
                <a14:useLocalDpi xmlns:a14="http://schemas.microsoft.com/office/drawing/2010/main" val="0"/>
              </a:ext>
            </a:extLst>
          </a:blip>
          <a:srcRect l="8277" r="1920" b="3"/>
          <a:stretch/>
        </p:blipFill>
        <p:spPr>
          <a:xfrm>
            <a:off x="8020569" y="1904284"/>
            <a:ext cx="3152439" cy="3448850"/>
          </a:xfrm>
          <a:prstGeom prst="rect">
            <a:avLst/>
          </a:prstGeom>
        </p:spPr>
      </p:pic>
      <p:sp>
        <p:nvSpPr>
          <p:cNvPr id="2" name="Title 1">
            <a:extLst>
              <a:ext uri="{FF2B5EF4-FFF2-40B4-BE49-F238E27FC236}">
                <a16:creationId xmlns:a16="http://schemas.microsoft.com/office/drawing/2014/main" id="{0821F80A-DB08-4793-AABC-A7850737A2BE}"/>
              </a:ext>
            </a:extLst>
          </p:cNvPr>
          <p:cNvSpPr>
            <a:spLocks noGrp="1"/>
          </p:cNvSpPr>
          <p:nvPr>
            <p:ph type="title"/>
          </p:nvPr>
        </p:nvSpPr>
        <p:spPr>
          <a:xfrm>
            <a:off x="838200" y="365125"/>
            <a:ext cx="10515600" cy="1325563"/>
          </a:xfrm>
        </p:spPr>
        <p:txBody>
          <a:bodyPr>
            <a:normAutofit/>
          </a:bodyPr>
          <a:lstStyle/>
          <a:p>
            <a:r>
              <a:rPr lang="en-GB" dirty="0"/>
              <a:t>3.11. Islamic pottery </a:t>
            </a:r>
          </a:p>
        </p:txBody>
      </p:sp>
      <p:sp>
        <p:nvSpPr>
          <p:cNvPr id="3" name="Content Placeholder 2">
            <a:extLst>
              <a:ext uri="{FF2B5EF4-FFF2-40B4-BE49-F238E27FC236}">
                <a16:creationId xmlns:a16="http://schemas.microsoft.com/office/drawing/2014/main" id="{5E53B705-74B5-4B6B-B74A-808C5F668B23}"/>
              </a:ext>
            </a:extLst>
          </p:cNvPr>
          <p:cNvSpPr>
            <a:spLocks noGrp="1"/>
          </p:cNvSpPr>
          <p:nvPr>
            <p:ph idx="1"/>
          </p:nvPr>
        </p:nvSpPr>
        <p:spPr>
          <a:xfrm>
            <a:off x="838199" y="1825625"/>
            <a:ext cx="6714067" cy="4351338"/>
          </a:xfrm>
        </p:spPr>
        <p:txBody>
          <a:bodyPr>
            <a:normAutofit/>
          </a:bodyPr>
          <a:lstStyle/>
          <a:p>
            <a:r>
              <a:rPr lang="en-GB" sz="3200" dirty="0"/>
              <a:t>In the early medieval period Muslim innovated glazed ceramics, tin ceramics, opaque. </a:t>
            </a:r>
          </a:p>
          <a:p>
            <a:r>
              <a:rPr lang="en-GB" sz="3200" dirty="0"/>
              <a:t>Pottery centres in medieval period were in Fustat (Egypt), Damascus (Syria) and Tabriz (Persia/Azerbaijan) </a:t>
            </a:r>
          </a:p>
          <a:p>
            <a:r>
              <a:rPr lang="en-GB" sz="3200" dirty="0"/>
              <a:t>Lusterware were produced during Fatimid caliphate, as well as in Iraq, Syria and Persia. </a:t>
            </a:r>
          </a:p>
        </p:txBody>
      </p:sp>
      <p:sp>
        <p:nvSpPr>
          <p:cNvPr id="4" name="Footer Placeholder 3">
            <a:extLst>
              <a:ext uri="{FF2B5EF4-FFF2-40B4-BE49-F238E27FC236}">
                <a16:creationId xmlns:a16="http://schemas.microsoft.com/office/drawing/2014/main" id="{AC32080D-BE6D-4773-BE3D-B50D8CCE6310}"/>
              </a:ext>
            </a:extLst>
          </p:cNvPr>
          <p:cNvSpPr>
            <a:spLocks noGrp="1"/>
          </p:cNvSpPr>
          <p:nvPr>
            <p:ph type="ftr" sz="quarter" idx="11"/>
          </p:nvPr>
        </p:nvSpPr>
        <p:spPr>
          <a:xfrm>
            <a:off x="241300" y="6176964"/>
            <a:ext cx="7200900" cy="544512"/>
          </a:xfrm>
        </p:spPr>
        <p:txBody>
          <a:bodyPr>
            <a:normAutofit/>
          </a:bodyPr>
          <a:lstStyle/>
          <a:p>
            <a:r>
              <a:rPr lang="en-GB" dirty="0"/>
              <a:t>1. Early Islamic pottery: Materials and Techniques. Emmanuel Cooper. University of Pennsylvania Press, 2000.   </a:t>
            </a:r>
          </a:p>
        </p:txBody>
      </p:sp>
      <p:sp>
        <p:nvSpPr>
          <p:cNvPr id="5" name="Slide Number Placeholder 4">
            <a:extLst>
              <a:ext uri="{FF2B5EF4-FFF2-40B4-BE49-F238E27FC236}">
                <a16:creationId xmlns:a16="http://schemas.microsoft.com/office/drawing/2014/main" id="{A8642353-944E-4B02-81D5-C17251DC5B7A}"/>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45</a:t>
            </a:fld>
            <a:endParaRPr lang="en-GB"/>
          </a:p>
        </p:txBody>
      </p:sp>
      <p:sp>
        <p:nvSpPr>
          <p:cNvPr id="8" name="TextBox 7">
            <a:extLst>
              <a:ext uri="{FF2B5EF4-FFF2-40B4-BE49-F238E27FC236}">
                <a16:creationId xmlns:a16="http://schemas.microsoft.com/office/drawing/2014/main" id="{6A4D85F2-E65C-41D1-9971-78F1D6B64B82}"/>
              </a:ext>
            </a:extLst>
          </p:cNvPr>
          <p:cNvSpPr txBox="1"/>
          <p:nvPr/>
        </p:nvSpPr>
        <p:spPr>
          <a:xfrm>
            <a:off x="7982469" y="5353134"/>
            <a:ext cx="3152439" cy="584775"/>
          </a:xfrm>
          <a:prstGeom prst="rect">
            <a:avLst/>
          </a:prstGeom>
          <a:noFill/>
        </p:spPr>
        <p:txBody>
          <a:bodyPr wrap="square" rtlCol="0">
            <a:spAutoFit/>
          </a:bodyPr>
          <a:lstStyle/>
          <a:p>
            <a:r>
              <a:rPr lang="en-GB" sz="1600" dirty="0" err="1"/>
              <a:t>Lustreware,Iraq</a:t>
            </a:r>
            <a:r>
              <a:rPr lang="en-GB" sz="1600" dirty="0"/>
              <a:t>, 9</a:t>
            </a:r>
            <a:r>
              <a:rPr lang="en-GB" sz="1600" baseline="30000" dirty="0"/>
              <a:t>th</a:t>
            </a:r>
            <a:r>
              <a:rPr lang="en-GB" sz="1600" dirty="0"/>
              <a:t> century . Author: Marie-Lan Nguyen 2006. </a:t>
            </a:r>
          </a:p>
        </p:txBody>
      </p:sp>
    </p:spTree>
    <p:extLst>
      <p:ext uri="{BB962C8B-B14F-4D97-AF65-F5344CB8AC3E}">
        <p14:creationId xmlns:p14="http://schemas.microsoft.com/office/powerpoint/2010/main" val="1678068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D619AA-D74B-4F11-A72E-F663C07DFB25}"/>
              </a:ext>
            </a:extLst>
          </p:cNvPr>
          <p:cNvPicPr>
            <a:picLocks noChangeAspect="1"/>
          </p:cNvPicPr>
          <p:nvPr/>
        </p:nvPicPr>
        <p:blipFill rotWithShape="1">
          <a:blip r:embed="rId2">
            <a:extLst>
              <a:ext uri="{28A0092B-C50C-407E-A947-70E740481C1C}">
                <a14:useLocalDpi xmlns:a14="http://schemas.microsoft.com/office/drawing/2010/main" val="0"/>
              </a:ext>
            </a:extLst>
          </a:blip>
          <a:srcRect l="17639" r="28058"/>
          <a:stretch/>
        </p:blipFill>
        <p:spPr>
          <a:xfrm>
            <a:off x="8037576" y="1904281"/>
            <a:ext cx="3374810" cy="4272681"/>
          </a:xfrm>
          <a:prstGeom prst="rect">
            <a:avLst/>
          </a:prstGeom>
        </p:spPr>
      </p:pic>
      <p:sp>
        <p:nvSpPr>
          <p:cNvPr id="2" name="Title 1">
            <a:extLst>
              <a:ext uri="{FF2B5EF4-FFF2-40B4-BE49-F238E27FC236}">
                <a16:creationId xmlns:a16="http://schemas.microsoft.com/office/drawing/2014/main" id="{D7A7EAB1-A4F3-4F55-9B92-4C28FB9302DF}"/>
              </a:ext>
            </a:extLst>
          </p:cNvPr>
          <p:cNvSpPr>
            <a:spLocks noGrp="1"/>
          </p:cNvSpPr>
          <p:nvPr>
            <p:ph type="title"/>
          </p:nvPr>
        </p:nvSpPr>
        <p:spPr>
          <a:xfrm>
            <a:off x="838200" y="365125"/>
            <a:ext cx="10515600" cy="1325563"/>
          </a:xfrm>
        </p:spPr>
        <p:txBody>
          <a:bodyPr>
            <a:normAutofit/>
          </a:bodyPr>
          <a:lstStyle/>
          <a:p>
            <a:r>
              <a:rPr lang="en-GB" dirty="0"/>
              <a:t>3.12. Tiling</a:t>
            </a:r>
          </a:p>
        </p:txBody>
      </p:sp>
      <p:sp>
        <p:nvSpPr>
          <p:cNvPr id="3" name="Content Placeholder 2">
            <a:extLst>
              <a:ext uri="{FF2B5EF4-FFF2-40B4-BE49-F238E27FC236}">
                <a16:creationId xmlns:a16="http://schemas.microsoft.com/office/drawing/2014/main" id="{2A01FDF6-91F2-4620-9E96-91114C6A2563}"/>
              </a:ext>
            </a:extLst>
          </p:cNvPr>
          <p:cNvSpPr>
            <a:spLocks noGrp="1"/>
          </p:cNvSpPr>
          <p:nvPr>
            <p:ph idx="1"/>
          </p:nvPr>
        </p:nvSpPr>
        <p:spPr>
          <a:xfrm>
            <a:off x="838200" y="1825625"/>
            <a:ext cx="6714744" cy="4351338"/>
          </a:xfrm>
        </p:spPr>
        <p:txBody>
          <a:bodyPr>
            <a:normAutofit/>
          </a:bodyPr>
          <a:lstStyle/>
          <a:p>
            <a:r>
              <a:rPr lang="en-GB" sz="2400" dirty="0"/>
              <a:t>Tiling is widely used in Islamic art from the very beginning of Islamic architecture. Oldest mosques are decorated with tiles with calligraphy writings or ornaments. </a:t>
            </a:r>
          </a:p>
          <a:p>
            <a:r>
              <a:rPr lang="en-GB" sz="2400" dirty="0"/>
              <a:t>Tiling was influenced my `foreign` elements and some forms and styles are taken from Byzantines. </a:t>
            </a:r>
          </a:p>
          <a:p>
            <a:r>
              <a:rPr lang="en-GB" sz="2400" dirty="0"/>
              <a:t> Tiles are commonly used for dome decorations which are being filled by Quranic or other holly letters. </a:t>
            </a:r>
          </a:p>
          <a:p>
            <a:r>
              <a:rPr lang="en-GB" sz="2400" dirty="0"/>
              <a:t>Islamic art of tiles is always decorated without human figures</a:t>
            </a:r>
          </a:p>
        </p:txBody>
      </p:sp>
      <p:sp>
        <p:nvSpPr>
          <p:cNvPr id="5" name="Slide Number Placeholder 4">
            <a:extLst>
              <a:ext uri="{FF2B5EF4-FFF2-40B4-BE49-F238E27FC236}">
                <a16:creationId xmlns:a16="http://schemas.microsoft.com/office/drawing/2014/main" id="{4B461F61-3103-40AC-84BA-69D92F843211}"/>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46</a:t>
            </a:fld>
            <a:endParaRPr lang="en-GB"/>
          </a:p>
        </p:txBody>
      </p:sp>
      <p:sp>
        <p:nvSpPr>
          <p:cNvPr id="8" name="TextBox 7">
            <a:extLst>
              <a:ext uri="{FF2B5EF4-FFF2-40B4-BE49-F238E27FC236}">
                <a16:creationId xmlns:a16="http://schemas.microsoft.com/office/drawing/2014/main" id="{7527EDA3-BEED-4C59-8CBE-77B38BB54045}"/>
              </a:ext>
            </a:extLst>
          </p:cNvPr>
          <p:cNvSpPr txBox="1"/>
          <p:nvPr/>
        </p:nvSpPr>
        <p:spPr>
          <a:xfrm>
            <a:off x="7552944" y="6169709"/>
            <a:ext cx="4639056" cy="338554"/>
          </a:xfrm>
          <a:prstGeom prst="rect">
            <a:avLst/>
          </a:prstGeom>
          <a:noFill/>
        </p:spPr>
        <p:txBody>
          <a:bodyPr wrap="square" rtlCol="0">
            <a:spAutoFit/>
          </a:bodyPr>
          <a:lstStyle/>
          <a:p>
            <a:r>
              <a:rPr lang="en-GB" sz="1600" dirty="0"/>
              <a:t>Tiles dome, Shah Mosque. Author/Source: Wikipedia</a:t>
            </a:r>
          </a:p>
        </p:txBody>
      </p:sp>
    </p:spTree>
    <p:extLst>
      <p:ext uri="{BB962C8B-B14F-4D97-AF65-F5344CB8AC3E}">
        <p14:creationId xmlns:p14="http://schemas.microsoft.com/office/powerpoint/2010/main" val="9710983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sky, grass, outdoor, building&#10;&#10;Description generated with very high confidence">
            <a:extLst>
              <a:ext uri="{FF2B5EF4-FFF2-40B4-BE49-F238E27FC236}">
                <a16:creationId xmlns:a16="http://schemas.microsoft.com/office/drawing/2014/main" id="{7854B451-F02E-4BE3-8A0F-7DAD0D78684D}"/>
              </a:ext>
            </a:extLst>
          </p:cNvPr>
          <p:cNvPicPr>
            <a:picLocks noChangeAspect="1"/>
          </p:cNvPicPr>
          <p:nvPr/>
        </p:nvPicPr>
        <p:blipFill rotWithShape="1">
          <a:blip r:embed="rId2">
            <a:extLst>
              <a:ext uri="{28A0092B-C50C-407E-A947-70E740481C1C}">
                <a14:useLocalDpi xmlns:a14="http://schemas.microsoft.com/office/drawing/2010/main" val="0"/>
              </a:ext>
            </a:extLst>
          </a:blip>
          <a:srcRect l="3717" r="-2" b="-2"/>
          <a:stretch/>
        </p:blipFill>
        <p:spPr>
          <a:xfrm>
            <a:off x="5873114" y="1595873"/>
            <a:ext cx="5480685" cy="4490602"/>
          </a:xfrm>
          <a:prstGeom prst="rect">
            <a:avLst/>
          </a:prstGeom>
        </p:spPr>
      </p:pic>
      <p:sp>
        <p:nvSpPr>
          <p:cNvPr id="2" name="Title 1">
            <a:extLst>
              <a:ext uri="{FF2B5EF4-FFF2-40B4-BE49-F238E27FC236}">
                <a16:creationId xmlns:a16="http://schemas.microsoft.com/office/drawing/2014/main" id="{035C7153-D7F2-4942-A820-F67A7D1F21A9}"/>
              </a:ext>
            </a:extLst>
          </p:cNvPr>
          <p:cNvSpPr>
            <a:spLocks noGrp="1"/>
          </p:cNvSpPr>
          <p:nvPr>
            <p:ph type="title"/>
          </p:nvPr>
        </p:nvSpPr>
        <p:spPr>
          <a:xfrm>
            <a:off x="838200" y="365125"/>
            <a:ext cx="10515600" cy="1325563"/>
          </a:xfrm>
        </p:spPr>
        <p:txBody>
          <a:bodyPr>
            <a:normAutofit/>
          </a:bodyPr>
          <a:lstStyle/>
          <a:p>
            <a:r>
              <a:rPr lang="en-GB" dirty="0"/>
              <a:t>3.13. Defining modern calligraphy </a:t>
            </a:r>
            <a:br>
              <a:rPr lang="en-GB" dirty="0"/>
            </a:br>
            <a:endParaRPr lang="en-GB" dirty="0"/>
          </a:p>
        </p:txBody>
      </p:sp>
      <p:sp>
        <p:nvSpPr>
          <p:cNvPr id="3" name="Content Placeholder 2">
            <a:extLst>
              <a:ext uri="{FF2B5EF4-FFF2-40B4-BE49-F238E27FC236}">
                <a16:creationId xmlns:a16="http://schemas.microsoft.com/office/drawing/2014/main" id="{6B12BF97-A095-4BB3-B704-FEA915FB92B0}"/>
              </a:ext>
            </a:extLst>
          </p:cNvPr>
          <p:cNvSpPr>
            <a:spLocks noGrp="1"/>
          </p:cNvSpPr>
          <p:nvPr>
            <p:ph idx="1"/>
          </p:nvPr>
        </p:nvSpPr>
        <p:spPr>
          <a:xfrm>
            <a:off x="838200" y="1825625"/>
            <a:ext cx="4933950" cy="4351338"/>
          </a:xfrm>
        </p:spPr>
        <p:txBody>
          <a:bodyPr>
            <a:normAutofit lnSpcReduction="10000"/>
          </a:bodyPr>
          <a:lstStyle/>
          <a:p>
            <a:r>
              <a:rPr lang="en-GB" sz="2400" dirty="0"/>
              <a:t>Modern calligraphy can be defined as </a:t>
            </a:r>
            <a:r>
              <a:rPr lang="en-GB" sz="2400" i="1" dirty="0"/>
              <a:t>“the art of giving form to signs in an expressive, harmonious, and skilful manner” (1)</a:t>
            </a:r>
          </a:p>
          <a:p>
            <a:r>
              <a:rPr lang="en-GB" sz="2400" dirty="0"/>
              <a:t>Modern calligraphy `offers` from functional designs to fine-art pieces</a:t>
            </a:r>
          </a:p>
          <a:p>
            <a:r>
              <a:rPr lang="en-GB" sz="2400" dirty="0"/>
              <a:t>It incorporates national artistic forms with own cultural identity and heritage. (2)</a:t>
            </a:r>
          </a:p>
          <a:p>
            <a:r>
              <a:rPr lang="en-GB" sz="2400" dirty="0"/>
              <a:t>Modern calligraphy is known as Hurufiyya movement and it involves artistic works of North African and Middle Eastern artists. </a:t>
            </a:r>
          </a:p>
          <a:p>
            <a:endParaRPr lang="en-GB" sz="1700" dirty="0"/>
          </a:p>
          <a:p>
            <a:endParaRPr lang="en-GB" sz="1700" dirty="0"/>
          </a:p>
        </p:txBody>
      </p:sp>
      <p:sp>
        <p:nvSpPr>
          <p:cNvPr id="4" name="Footer Placeholder 3">
            <a:extLst>
              <a:ext uri="{FF2B5EF4-FFF2-40B4-BE49-F238E27FC236}">
                <a16:creationId xmlns:a16="http://schemas.microsoft.com/office/drawing/2014/main" id="{CBE25D16-FCA0-436A-B98D-8578FD574E80}"/>
              </a:ext>
            </a:extLst>
          </p:cNvPr>
          <p:cNvSpPr>
            <a:spLocks noGrp="1"/>
          </p:cNvSpPr>
          <p:nvPr>
            <p:ph type="ftr" sz="quarter" idx="11"/>
          </p:nvPr>
        </p:nvSpPr>
        <p:spPr>
          <a:xfrm>
            <a:off x="85725" y="6086475"/>
            <a:ext cx="5034915" cy="588962"/>
          </a:xfrm>
        </p:spPr>
        <p:txBody>
          <a:bodyPr>
            <a:normAutofit/>
          </a:bodyPr>
          <a:lstStyle/>
          <a:p>
            <a:pPr marL="228600" indent="-228600" algn="l">
              <a:lnSpc>
                <a:spcPct val="90000"/>
              </a:lnSpc>
              <a:spcAft>
                <a:spcPts val="600"/>
              </a:spcAft>
              <a:buAutoNum type="arabicPeriod"/>
            </a:pPr>
            <a:r>
              <a:rPr lang="en-GB" sz="1000" dirty="0"/>
              <a:t>From calligraphy to Abstract Painting. Claude </a:t>
            </a:r>
            <a:r>
              <a:rPr lang="en-GB" sz="1000" dirty="0" err="1"/>
              <a:t>Mediaville</a:t>
            </a:r>
            <a:r>
              <a:rPr lang="en-GB" sz="1000" dirty="0"/>
              <a:t>. </a:t>
            </a:r>
            <a:r>
              <a:rPr lang="en-GB" sz="1000" dirty="0" err="1"/>
              <a:t>Scirpus</a:t>
            </a:r>
            <a:r>
              <a:rPr lang="en-GB" sz="1000" dirty="0"/>
              <a:t> publications, 1996. </a:t>
            </a:r>
          </a:p>
          <a:p>
            <a:pPr marL="228600" indent="-228600" algn="l">
              <a:lnSpc>
                <a:spcPct val="90000"/>
              </a:lnSpc>
              <a:spcAft>
                <a:spcPts val="600"/>
              </a:spcAft>
              <a:buAutoNum type="arabicPeriod"/>
            </a:pPr>
            <a:r>
              <a:rPr lang="en-GB" sz="1000" dirty="0"/>
              <a:t>A companion to Islamic Art and Architecture. Finbarr Barry Flood, </a:t>
            </a:r>
            <a:r>
              <a:rPr lang="en-GB" sz="1000" dirty="0" err="1"/>
              <a:t>Gulru</a:t>
            </a:r>
            <a:r>
              <a:rPr lang="en-GB" sz="1000" dirty="0"/>
              <a:t> </a:t>
            </a:r>
            <a:r>
              <a:rPr lang="en-GB" sz="1000" dirty="0" err="1"/>
              <a:t>Necipoglu</a:t>
            </a:r>
            <a:r>
              <a:rPr lang="en-GB" sz="1000" dirty="0"/>
              <a:t>.  John Wiley and Sons Inc.,2017</a:t>
            </a:r>
          </a:p>
        </p:txBody>
      </p:sp>
      <p:sp>
        <p:nvSpPr>
          <p:cNvPr id="5" name="Slide Number Placeholder 4">
            <a:extLst>
              <a:ext uri="{FF2B5EF4-FFF2-40B4-BE49-F238E27FC236}">
                <a16:creationId xmlns:a16="http://schemas.microsoft.com/office/drawing/2014/main" id="{AEDC1F5B-2B23-4849-BFEC-EB5BFE1C2474}"/>
              </a:ext>
            </a:extLst>
          </p:cNvPr>
          <p:cNvSpPr>
            <a:spLocks noGrp="1"/>
          </p:cNvSpPr>
          <p:nvPr>
            <p:ph type="sldNum" sz="quarter" idx="12"/>
          </p:nvPr>
        </p:nvSpPr>
        <p:spPr>
          <a:xfrm>
            <a:off x="8610600" y="6356350"/>
            <a:ext cx="2743200" cy="365125"/>
          </a:xfrm>
        </p:spPr>
        <p:txBody>
          <a:bodyPr>
            <a:normAutofit/>
          </a:bodyPr>
          <a:lstStyle/>
          <a:p>
            <a:pPr>
              <a:spcAft>
                <a:spcPts val="600"/>
              </a:spcAft>
            </a:pPr>
            <a:fld id="{92FE4D18-7AE6-497F-ABC3-D3AA33B4FBE0}" type="slidenum">
              <a:rPr lang="en-GB" smtClean="0"/>
              <a:pPr>
                <a:spcAft>
                  <a:spcPts val="600"/>
                </a:spcAft>
              </a:pPr>
              <a:t>47</a:t>
            </a:fld>
            <a:endParaRPr lang="en-GB"/>
          </a:p>
        </p:txBody>
      </p:sp>
      <p:sp>
        <p:nvSpPr>
          <p:cNvPr id="8" name="TextBox 7">
            <a:extLst>
              <a:ext uri="{FF2B5EF4-FFF2-40B4-BE49-F238E27FC236}">
                <a16:creationId xmlns:a16="http://schemas.microsoft.com/office/drawing/2014/main" id="{0390C4EE-8174-41F0-9F63-37CB42E16C96}"/>
              </a:ext>
            </a:extLst>
          </p:cNvPr>
          <p:cNvSpPr txBox="1"/>
          <p:nvPr/>
        </p:nvSpPr>
        <p:spPr>
          <a:xfrm>
            <a:off x="5873114" y="5638801"/>
            <a:ext cx="5480685" cy="954107"/>
          </a:xfrm>
          <a:prstGeom prst="rect">
            <a:avLst/>
          </a:prstGeom>
          <a:noFill/>
        </p:spPr>
        <p:txBody>
          <a:bodyPr wrap="square" rtlCol="0">
            <a:spAutoFit/>
          </a:bodyPr>
          <a:lstStyle/>
          <a:p>
            <a:endParaRPr lang="en-GB" sz="1400" dirty="0"/>
          </a:p>
          <a:p>
            <a:endParaRPr lang="en-GB" sz="1400" dirty="0"/>
          </a:p>
          <a:p>
            <a:endParaRPr lang="en-GB" sz="1400" dirty="0"/>
          </a:p>
          <a:p>
            <a:r>
              <a:rPr lang="en-GB" sz="1400" dirty="0"/>
              <a:t>Modern abstract calligraphy, Baghdad, Iraq. Author: </a:t>
            </a:r>
            <a:r>
              <a:rPr lang="en-GB" sz="1400" dirty="0" err="1"/>
              <a:t>Zaidissam</a:t>
            </a:r>
            <a:r>
              <a:rPr lang="en-GB" sz="1400" dirty="0"/>
              <a:t>, 2017. </a:t>
            </a:r>
          </a:p>
        </p:txBody>
      </p:sp>
    </p:spTree>
    <p:extLst>
      <p:ext uri="{BB962C8B-B14F-4D97-AF65-F5344CB8AC3E}">
        <p14:creationId xmlns:p14="http://schemas.microsoft.com/office/powerpoint/2010/main" val="27716398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9D566-BD3C-479B-A1AF-336383B6E985}"/>
              </a:ext>
            </a:extLst>
          </p:cNvPr>
          <p:cNvSpPr>
            <a:spLocks noGrp="1"/>
          </p:cNvSpPr>
          <p:nvPr>
            <p:ph type="title"/>
          </p:nvPr>
        </p:nvSpPr>
        <p:spPr/>
        <p:txBody>
          <a:bodyPr/>
          <a:lstStyle/>
          <a:p>
            <a:r>
              <a:rPr lang="en-GB" dirty="0"/>
              <a:t>Short summary </a:t>
            </a:r>
          </a:p>
        </p:txBody>
      </p:sp>
      <p:sp>
        <p:nvSpPr>
          <p:cNvPr id="3" name="Content Placeholder 2">
            <a:extLst>
              <a:ext uri="{FF2B5EF4-FFF2-40B4-BE49-F238E27FC236}">
                <a16:creationId xmlns:a16="http://schemas.microsoft.com/office/drawing/2014/main" id="{4248C560-81FE-4BBB-909B-B039A70F52E3}"/>
              </a:ext>
            </a:extLst>
          </p:cNvPr>
          <p:cNvSpPr>
            <a:spLocks noGrp="1"/>
          </p:cNvSpPr>
          <p:nvPr>
            <p:ph idx="1"/>
          </p:nvPr>
        </p:nvSpPr>
        <p:spPr/>
        <p:txBody>
          <a:bodyPr/>
          <a:lstStyle/>
          <a:p>
            <a:r>
              <a:rPr lang="en-GB" dirty="0"/>
              <a:t>Islamic art is largely influenced by Islam, and there is little of art without Islamic messages in, or around, it. </a:t>
            </a:r>
          </a:p>
          <a:p>
            <a:r>
              <a:rPr lang="en-GB" dirty="0"/>
              <a:t>Islam can be reason why Islamic art has no sharply opposing styles.</a:t>
            </a:r>
          </a:p>
          <a:p>
            <a:r>
              <a:rPr lang="en-GB" dirty="0"/>
              <a:t>Islamic art is significantly presented in Europe, especially through architecture.</a:t>
            </a:r>
          </a:p>
          <a:p>
            <a:r>
              <a:rPr lang="en-GB" dirty="0"/>
              <a:t>Many cities are founded on the wings of Islamic architecture and art.</a:t>
            </a:r>
          </a:p>
          <a:p>
            <a:r>
              <a:rPr lang="en-GB" dirty="0"/>
              <a:t>Oldest and best preserved artistic pieces of Islamic art are religious buildings, such as mosques or religious schools. </a:t>
            </a:r>
          </a:p>
        </p:txBody>
      </p:sp>
      <p:sp>
        <p:nvSpPr>
          <p:cNvPr id="5" name="Slide Number Placeholder 4">
            <a:extLst>
              <a:ext uri="{FF2B5EF4-FFF2-40B4-BE49-F238E27FC236}">
                <a16:creationId xmlns:a16="http://schemas.microsoft.com/office/drawing/2014/main" id="{DF91B14A-2A1A-4CC0-9528-F129CC905605}"/>
              </a:ext>
            </a:extLst>
          </p:cNvPr>
          <p:cNvSpPr>
            <a:spLocks noGrp="1"/>
          </p:cNvSpPr>
          <p:nvPr>
            <p:ph type="sldNum" sz="quarter" idx="12"/>
          </p:nvPr>
        </p:nvSpPr>
        <p:spPr/>
        <p:txBody>
          <a:bodyPr/>
          <a:lstStyle/>
          <a:p>
            <a:fld id="{92FE4D18-7AE6-497F-ABC3-D3AA33B4FBE0}" type="slidenum">
              <a:rPr lang="en-GB" smtClean="0"/>
              <a:t>48</a:t>
            </a:fld>
            <a:endParaRPr lang="en-GB"/>
          </a:p>
        </p:txBody>
      </p:sp>
    </p:spTree>
    <p:extLst>
      <p:ext uri="{BB962C8B-B14F-4D97-AF65-F5344CB8AC3E}">
        <p14:creationId xmlns:p14="http://schemas.microsoft.com/office/powerpoint/2010/main" val="6886148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F2277-7192-4A11-A526-57A6617135D8}"/>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id="{2DBB5630-EC52-42BE-BBE8-70C34688E07B}"/>
              </a:ext>
            </a:extLst>
          </p:cNvPr>
          <p:cNvSpPr>
            <a:spLocks noGrp="1"/>
          </p:cNvSpPr>
          <p:nvPr>
            <p:ph idx="1"/>
          </p:nvPr>
        </p:nvSpPr>
        <p:spPr/>
        <p:txBody>
          <a:bodyPr>
            <a:normAutofit fontScale="70000" lnSpcReduction="20000"/>
          </a:bodyPr>
          <a:lstStyle/>
          <a:p>
            <a:r>
              <a:rPr lang="en-GB" dirty="0"/>
              <a:t>Encyclopaedia of Islam and the Muslim World. Bruce B. Lawrence. New York 2004.</a:t>
            </a:r>
          </a:p>
          <a:p>
            <a:r>
              <a:rPr lang="en-GB" dirty="0"/>
              <a:t>Grove Encyclopaedia of Islamic Art and Architecture. J.M. Bloom, S.S. </a:t>
            </a:r>
            <a:r>
              <a:rPr lang="en-GB" dirty="0" err="1"/>
              <a:t>Balir</a:t>
            </a:r>
            <a:r>
              <a:rPr lang="en-GB" dirty="0"/>
              <a:t>. Oxford University Press. New York 2009.  </a:t>
            </a:r>
          </a:p>
          <a:p>
            <a:r>
              <a:rPr lang="en-GB" dirty="0"/>
              <a:t>Oxford Islamic Studies Online. The Islamic world: Past and Present.</a:t>
            </a:r>
          </a:p>
          <a:p>
            <a:r>
              <a:rPr lang="en-GB" dirty="0"/>
              <a:t>Islamic Art and Spirituality. </a:t>
            </a:r>
            <a:r>
              <a:rPr lang="en-GB" dirty="0" err="1"/>
              <a:t>Seyyed</a:t>
            </a:r>
            <a:r>
              <a:rPr lang="en-GB" dirty="0"/>
              <a:t> Hossein Nasr. </a:t>
            </a:r>
            <a:r>
              <a:rPr lang="en-GB" dirty="0" err="1"/>
              <a:t>Golgonooza</a:t>
            </a:r>
            <a:r>
              <a:rPr lang="en-GB" dirty="0"/>
              <a:t> Press. Ipswich , 1987. </a:t>
            </a:r>
          </a:p>
          <a:p>
            <a:r>
              <a:rPr lang="en-GB" dirty="0" err="1"/>
              <a:t>Encyclopedia</a:t>
            </a:r>
            <a:r>
              <a:rPr lang="en-GB" dirty="0"/>
              <a:t> of the Middle Ages/Islamic Art/www.oxfordreference.com</a:t>
            </a:r>
          </a:p>
          <a:p>
            <a:r>
              <a:rPr lang="en-GB" dirty="0"/>
              <a:t>What is Islamic Architecture anyway. Nasser </a:t>
            </a:r>
            <a:r>
              <a:rPr lang="en-GB" dirty="0" err="1"/>
              <a:t>Rabbat</a:t>
            </a:r>
            <a:r>
              <a:rPr lang="en-GB" dirty="0"/>
              <a:t>. Journal of Art Historiography. June 2012</a:t>
            </a:r>
          </a:p>
          <a:p>
            <a:r>
              <a:rPr lang="en-GB" dirty="0"/>
              <a:t>Teaching of Islamic Architecture. Oleg Grabar. The Yale Architectural Magazine, 1, 1963.</a:t>
            </a:r>
          </a:p>
          <a:p>
            <a:r>
              <a:rPr lang="en-GB" dirty="0"/>
              <a:t>History of Art, Early Christian and Byzantine Architecture. R. </a:t>
            </a:r>
            <a:r>
              <a:rPr lang="en-GB" dirty="0" err="1"/>
              <a:t>Krautheimer</a:t>
            </a:r>
            <a:r>
              <a:rPr lang="en-GB" dirty="0"/>
              <a:t>. Yale University Press. 1965.</a:t>
            </a:r>
          </a:p>
          <a:p>
            <a:r>
              <a:rPr lang="en-GB" dirty="0"/>
              <a:t>Islamic Architecture Form, Function and Meaning. Hillenbrand R. Edinburgh University Press.</a:t>
            </a:r>
          </a:p>
          <a:p>
            <a:r>
              <a:rPr lang="en-GB" dirty="0"/>
              <a:t>The Oxford Dictionary of Islam in Oxford Islamic Studies Online.</a:t>
            </a:r>
          </a:p>
          <a:p>
            <a:r>
              <a:rPr lang="en-GB" dirty="0"/>
              <a:t>Mughal India, Architectural Guide for Travelers. Giles Henry R.  Tillotson. Chronicle Books </a:t>
            </a:r>
            <a:r>
              <a:rPr lang="en-GB" dirty="0" err="1"/>
              <a:t>Llc</a:t>
            </a:r>
            <a:r>
              <a:rPr lang="en-GB" dirty="0"/>
              <a:t>, 1990.</a:t>
            </a:r>
          </a:p>
          <a:p>
            <a:endParaRPr lang="en-GB" dirty="0"/>
          </a:p>
        </p:txBody>
      </p:sp>
      <p:sp>
        <p:nvSpPr>
          <p:cNvPr id="5" name="Slide Number Placeholder 4">
            <a:extLst>
              <a:ext uri="{FF2B5EF4-FFF2-40B4-BE49-F238E27FC236}">
                <a16:creationId xmlns:a16="http://schemas.microsoft.com/office/drawing/2014/main" id="{D9FB9369-2940-47DD-9BA8-0B56D4DC57D1}"/>
              </a:ext>
            </a:extLst>
          </p:cNvPr>
          <p:cNvSpPr>
            <a:spLocks noGrp="1"/>
          </p:cNvSpPr>
          <p:nvPr>
            <p:ph type="sldNum" sz="quarter" idx="12"/>
          </p:nvPr>
        </p:nvSpPr>
        <p:spPr/>
        <p:txBody>
          <a:bodyPr/>
          <a:lstStyle/>
          <a:p>
            <a:fld id="{92FE4D18-7AE6-497F-ABC3-D3AA33B4FBE0}" type="slidenum">
              <a:rPr lang="en-GB" smtClean="0"/>
              <a:t>49</a:t>
            </a:fld>
            <a:endParaRPr lang="en-GB"/>
          </a:p>
        </p:txBody>
      </p:sp>
    </p:spTree>
    <p:extLst>
      <p:ext uri="{BB962C8B-B14F-4D97-AF65-F5344CB8AC3E}">
        <p14:creationId xmlns:p14="http://schemas.microsoft.com/office/powerpoint/2010/main" val="41937949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72137-72C1-4969-A6F9-A507A2AED8B0}"/>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id="{A4AB0E29-3BB2-4963-9904-D07EEF6409D4}"/>
              </a:ext>
            </a:extLst>
          </p:cNvPr>
          <p:cNvSpPr>
            <a:spLocks noGrp="1"/>
          </p:cNvSpPr>
          <p:nvPr>
            <p:ph idx="1"/>
          </p:nvPr>
        </p:nvSpPr>
        <p:spPr/>
        <p:txBody>
          <a:bodyPr>
            <a:normAutofit fontScale="70000" lnSpcReduction="20000"/>
          </a:bodyPr>
          <a:lstStyle/>
          <a:p>
            <a:r>
              <a:rPr lang="en-GB" dirty="0"/>
              <a:t>A short history of the middle ages. Barbara H. </a:t>
            </a:r>
            <a:r>
              <a:rPr lang="en-GB" dirty="0" err="1"/>
              <a:t>Risenwein</a:t>
            </a:r>
            <a:r>
              <a:rPr lang="en-GB" dirty="0"/>
              <a:t>. University of Toronto Press, 2014.</a:t>
            </a:r>
          </a:p>
          <a:p>
            <a:r>
              <a:rPr lang="en-GB" dirty="0"/>
              <a:t>Art of Islam, language and meaning. Titus Burckhardt. World Wisdom Inc. 2009.</a:t>
            </a:r>
          </a:p>
          <a:p>
            <a:r>
              <a:rPr lang="en-GB" dirty="0">
                <a:hlinkClick r:id="rId2"/>
              </a:rPr>
              <a:t>https://www.khanacademy.org/</a:t>
            </a:r>
            <a:endParaRPr lang="en-GB" dirty="0"/>
          </a:p>
          <a:p>
            <a:r>
              <a:rPr lang="en-GB" dirty="0"/>
              <a:t>An illustrated History of Islamic Art and Design. Caroline Chapman. </a:t>
            </a:r>
            <a:r>
              <a:rPr lang="en-GB" dirty="0" err="1"/>
              <a:t>Southwater</a:t>
            </a:r>
            <a:r>
              <a:rPr lang="en-GB" dirty="0"/>
              <a:t>, 2012.</a:t>
            </a:r>
          </a:p>
          <a:p>
            <a:r>
              <a:rPr lang="en-GB" dirty="0"/>
              <a:t>Arabic Script and the Art of Calligraphy. Metropolitan Museum of Art/Online</a:t>
            </a:r>
          </a:p>
          <a:p>
            <a:r>
              <a:rPr lang="en-GB" dirty="0">
                <a:hlinkClick r:id="rId3"/>
              </a:rPr>
              <a:t>http://calligraphyqalam.com/styles/index.html</a:t>
            </a:r>
            <a:endParaRPr lang="en-GB" dirty="0"/>
          </a:p>
          <a:p>
            <a:r>
              <a:rPr lang="en-GB" dirty="0"/>
              <a:t>From calligraphy to Abstract Painting. Claude </a:t>
            </a:r>
            <a:r>
              <a:rPr lang="en-GB" dirty="0" err="1"/>
              <a:t>Mediaville</a:t>
            </a:r>
            <a:r>
              <a:rPr lang="en-GB" dirty="0"/>
              <a:t>. </a:t>
            </a:r>
            <a:r>
              <a:rPr lang="en-GB" dirty="0" err="1"/>
              <a:t>Scirpus</a:t>
            </a:r>
            <a:r>
              <a:rPr lang="en-GB" dirty="0"/>
              <a:t> publications, 1996</a:t>
            </a:r>
          </a:p>
          <a:p>
            <a:r>
              <a:rPr lang="en-GB" dirty="0"/>
              <a:t>A companion to Islamic Art and Architecture. Finbarr Barry Flood, </a:t>
            </a:r>
            <a:r>
              <a:rPr lang="en-GB" dirty="0" err="1"/>
              <a:t>Gulru</a:t>
            </a:r>
            <a:r>
              <a:rPr lang="en-GB" dirty="0"/>
              <a:t> </a:t>
            </a:r>
            <a:r>
              <a:rPr lang="en-GB" dirty="0" err="1"/>
              <a:t>Necipoglu</a:t>
            </a:r>
            <a:r>
              <a:rPr lang="en-GB" dirty="0"/>
              <a:t>.  John Wiley and Sons Inc.,2017</a:t>
            </a:r>
          </a:p>
          <a:p>
            <a:r>
              <a:rPr lang="en-GB" dirty="0"/>
              <a:t>Chinese Pottery and Porcelain: from Prehistory to the Present. Shelagh </a:t>
            </a:r>
            <a:r>
              <a:rPr lang="en-GB" dirty="0" err="1"/>
              <a:t>Vainker</a:t>
            </a:r>
            <a:r>
              <a:rPr lang="en-GB" dirty="0"/>
              <a:t>. British Museum Press. London 1991.</a:t>
            </a:r>
          </a:p>
          <a:p>
            <a:r>
              <a:rPr lang="en-GB" dirty="0"/>
              <a:t>Early Islamic pottery: Materials and Techniques. Emmanuel Cooper. University of Pennsylvania Press, 2000.</a:t>
            </a:r>
          </a:p>
          <a:p>
            <a:endParaRPr lang="en-GB" dirty="0"/>
          </a:p>
          <a:p>
            <a:endParaRPr lang="en-GB" dirty="0"/>
          </a:p>
          <a:p>
            <a:endParaRPr lang="en-GB" dirty="0"/>
          </a:p>
          <a:p>
            <a:endParaRPr lang="en-GB" dirty="0"/>
          </a:p>
          <a:p>
            <a:endParaRPr lang="en-GB" dirty="0"/>
          </a:p>
          <a:p>
            <a:endParaRPr lang="en-GB" dirty="0"/>
          </a:p>
          <a:p>
            <a:endParaRPr lang="en-GB" dirty="0"/>
          </a:p>
        </p:txBody>
      </p:sp>
      <p:sp>
        <p:nvSpPr>
          <p:cNvPr id="5" name="Slide Number Placeholder 4">
            <a:extLst>
              <a:ext uri="{FF2B5EF4-FFF2-40B4-BE49-F238E27FC236}">
                <a16:creationId xmlns:a16="http://schemas.microsoft.com/office/drawing/2014/main" id="{A5DA268C-3ECD-4CB3-9DEB-271DFDF77AF7}"/>
              </a:ext>
            </a:extLst>
          </p:cNvPr>
          <p:cNvSpPr>
            <a:spLocks noGrp="1"/>
          </p:cNvSpPr>
          <p:nvPr>
            <p:ph type="sldNum" sz="quarter" idx="12"/>
          </p:nvPr>
        </p:nvSpPr>
        <p:spPr/>
        <p:txBody>
          <a:bodyPr/>
          <a:lstStyle/>
          <a:p>
            <a:fld id="{92FE4D18-7AE6-497F-ABC3-D3AA33B4FBE0}" type="slidenum">
              <a:rPr lang="en-GB" smtClean="0"/>
              <a:t>50</a:t>
            </a:fld>
            <a:endParaRPr lang="en-GB"/>
          </a:p>
        </p:txBody>
      </p:sp>
    </p:spTree>
    <p:extLst>
      <p:ext uri="{BB962C8B-B14F-4D97-AF65-F5344CB8AC3E}">
        <p14:creationId xmlns:p14="http://schemas.microsoft.com/office/powerpoint/2010/main" val="3606931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9041</TotalTime>
  <Words>5260</Words>
  <Application>Microsoft Office PowerPoint</Application>
  <PresentationFormat>Widescreen</PresentationFormat>
  <Paragraphs>411</Paragraphs>
  <Slides>50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Arial</vt:lpstr>
      <vt:lpstr>Calibri</vt:lpstr>
      <vt:lpstr>Calibri Light</vt:lpstr>
      <vt:lpstr>Office Theme</vt:lpstr>
      <vt:lpstr>Islamic Art  Muslim Networks: Communication, Knowledge and Islamic Traditions in Contemporary Perspective   By: Omer Busatlic </vt:lpstr>
      <vt:lpstr>Muslim networks </vt:lpstr>
      <vt:lpstr>Hajj as exemplar of Muslim networks</vt:lpstr>
      <vt:lpstr> 1                                                                                                                                                                                                                                                   1. Islamic art </vt:lpstr>
      <vt:lpstr>PowerPoint Presentation</vt:lpstr>
      <vt:lpstr>PowerPoint Presentation</vt:lpstr>
      <vt:lpstr>1.2. Problem with defining Islamic art </vt:lpstr>
      <vt:lpstr>1.3. Sacred Islamic Art (1)</vt:lpstr>
      <vt:lpstr>1.4.Subject of Islamic art</vt:lpstr>
      <vt:lpstr>                       1.5.Origins of Islamic Art</vt:lpstr>
      <vt:lpstr>1.6. Periods of formation of Islamic art </vt:lpstr>
      <vt:lpstr>Periods of formation of Islamic art</vt:lpstr>
      <vt:lpstr>2.Islamic architecture  2.1. Definition  </vt:lpstr>
      <vt:lpstr>PowerPoint Presentation</vt:lpstr>
      <vt:lpstr>                2.2.Types of Islamic architecture </vt:lpstr>
      <vt:lpstr>          2.3. Early origins of Islamic architecture </vt:lpstr>
      <vt:lpstr>                             2.4.Mosque  </vt:lpstr>
      <vt:lpstr>2.4. Mosque</vt:lpstr>
      <vt:lpstr>            2.5.The Mihrab</vt:lpstr>
      <vt:lpstr>2.6. The Mihrab</vt:lpstr>
      <vt:lpstr>2.7. The Mihrab</vt:lpstr>
      <vt:lpstr>2.8. The Minbar</vt:lpstr>
      <vt:lpstr>2.9. Minaret</vt:lpstr>
      <vt:lpstr>2.10. Minaret</vt:lpstr>
      <vt:lpstr>                                 2.11.The Dome </vt:lpstr>
      <vt:lpstr>2.12.The Great Mosque of Damascus/ The Umayyad Mosque </vt:lpstr>
      <vt:lpstr>2.12. The Great Mosque of Damascus </vt:lpstr>
      <vt:lpstr>2.13. The Great Mosque of Kairouan/Qayrawan </vt:lpstr>
      <vt:lpstr>2.14. The dome of the Rock </vt:lpstr>
      <vt:lpstr>2.15.The Great Mosque of Cordoba</vt:lpstr>
      <vt:lpstr>2.16.Alhambra Palace </vt:lpstr>
      <vt:lpstr>2.17. The Taj Mahal</vt:lpstr>
      <vt:lpstr>2.18. Alhambra Palace </vt:lpstr>
      <vt:lpstr>3. Calligraphy </vt:lpstr>
      <vt:lpstr>3.1. Appliance of calligraphy  (1)</vt:lpstr>
      <vt:lpstr>3.2.Calligraphy styles </vt:lpstr>
      <vt:lpstr>3.3. Calligraphy styles </vt:lpstr>
      <vt:lpstr>3.4. Quran in calligraphy </vt:lpstr>
      <vt:lpstr>3.5.Regional calligraphy styles </vt:lpstr>
      <vt:lpstr>3.6. Calligraphers </vt:lpstr>
      <vt:lpstr>3.7. Blue Quran </vt:lpstr>
      <vt:lpstr>3.8. Textile calligraphy  (1)</vt:lpstr>
      <vt:lpstr>3.9. Islamic Pottery </vt:lpstr>
      <vt:lpstr>3.10. Ornament </vt:lpstr>
      <vt:lpstr>3.11. Islamic pottery </vt:lpstr>
      <vt:lpstr>3.12. Tiling</vt:lpstr>
      <vt:lpstr>3.13. Defining modern calligraphy  </vt:lpstr>
      <vt:lpstr>Short summary </vt:lpstr>
      <vt:lpstr>Bibliography </vt:lpstr>
      <vt:lpstr>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Burzic, Hasan</dc:creator>
  <cp:lastModifiedBy>omer busatlic</cp:lastModifiedBy>
  <cp:revision>157</cp:revision>
  <dcterms:created xsi:type="dcterms:W3CDTF">2018-04-29T14:13:02Z</dcterms:created>
  <dcterms:modified xsi:type="dcterms:W3CDTF">2018-06-24T08:23:52Z</dcterms:modified>
</cp:coreProperties>
</file>