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67" r:id="rId5"/>
    <p:sldId id="265" r:id="rId6"/>
    <p:sldId id="268" r:id="rId7"/>
    <p:sldId id="260" r:id="rId8"/>
    <p:sldId id="269" r:id="rId9"/>
    <p:sldId id="263" r:id="rId10"/>
    <p:sldId id="270" r:id="rId11"/>
    <p:sldId id="262" r:id="rId12"/>
    <p:sldId id="261" r:id="rId13"/>
    <p:sldId id="266" r:id="rId14"/>
    <p:sldId id="258" r:id="rId15"/>
    <p:sldId id="264" r:id="rId16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80783" autoAdjust="0"/>
  </p:normalViewPr>
  <p:slideViewPr>
    <p:cSldViewPr snapToGrid="0">
      <p:cViewPr varScale="1">
        <p:scale>
          <a:sx n="94" d="100"/>
          <a:sy n="94" d="100"/>
        </p:scale>
        <p:origin x="11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2.png"/><Relationship Id="rId6" Type="http://schemas.openxmlformats.org/officeDocument/2006/relationships/image" Target="../media/image8.svg"/><Relationship Id="rId5" Type="http://schemas.openxmlformats.org/officeDocument/2006/relationships/image" Target="../media/image4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2.png"/><Relationship Id="rId6" Type="http://schemas.openxmlformats.org/officeDocument/2006/relationships/image" Target="../media/image8.svg"/><Relationship Id="rId5" Type="http://schemas.openxmlformats.org/officeDocument/2006/relationships/image" Target="../media/image4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561208-0B29-4DCA-AEA8-1D71DD886900}" type="doc">
      <dgm:prSet loTypeId="urn:microsoft.com/office/officeart/2018/2/layout/IconLabel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6CAFFA-BEEB-43F9-9042-40B6D245A486}">
      <dgm:prSet custT="1"/>
      <dgm:spPr/>
      <dgm:t>
        <a:bodyPr/>
        <a:lstStyle/>
        <a:p>
          <a:r>
            <a:rPr lang="en-GB" sz="2000" dirty="0"/>
            <a:t>Patients treated or admitted within four hours of arrival at A&amp;E</a:t>
          </a:r>
          <a:endParaRPr lang="en-US" sz="2000" dirty="0"/>
        </a:p>
      </dgm:t>
    </dgm:pt>
    <dgm:pt modelId="{3FB99560-E31F-4ADA-A172-188C308F349A}" type="parTrans" cxnId="{2BCC237D-1964-4140-8B82-1631F8C20B57}">
      <dgm:prSet/>
      <dgm:spPr/>
      <dgm:t>
        <a:bodyPr/>
        <a:lstStyle/>
        <a:p>
          <a:endParaRPr lang="en-US"/>
        </a:p>
      </dgm:t>
    </dgm:pt>
    <dgm:pt modelId="{1CFB5721-1A3D-4CA0-BC89-046482E8F15C}" type="sibTrans" cxnId="{2BCC237D-1964-4140-8B82-1631F8C20B57}">
      <dgm:prSet/>
      <dgm:spPr/>
      <dgm:t>
        <a:bodyPr/>
        <a:lstStyle/>
        <a:p>
          <a:endParaRPr lang="en-US"/>
        </a:p>
      </dgm:t>
    </dgm:pt>
    <dgm:pt modelId="{A65D424A-FAD5-4AEC-920E-FBEFED408C3B}">
      <dgm:prSet/>
      <dgm:spPr/>
      <dgm:t>
        <a:bodyPr/>
        <a:lstStyle/>
        <a:p>
          <a:r>
            <a:rPr lang="en-GB"/>
            <a:t>Patients starting cancer treatment within 62 days of urgent GP referral</a:t>
          </a:r>
          <a:endParaRPr lang="en-US"/>
        </a:p>
      </dgm:t>
    </dgm:pt>
    <dgm:pt modelId="{FA91F9D3-E5BA-4BEF-BB4D-0203DDCCBB98}" type="parTrans" cxnId="{9915A2D2-E73C-4DB1-9D3B-586CF12FAF1C}">
      <dgm:prSet/>
      <dgm:spPr/>
      <dgm:t>
        <a:bodyPr/>
        <a:lstStyle/>
        <a:p>
          <a:endParaRPr lang="en-US"/>
        </a:p>
      </dgm:t>
    </dgm:pt>
    <dgm:pt modelId="{8C19AE1E-6E62-4512-BD75-968488A8054A}" type="sibTrans" cxnId="{9915A2D2-E73C-4DB1-9D3B-586CF12FAF1C}">
      <dgm:prSet/>
      <dgm:spPr/>
      <dgm:t>
        <a:bodyPr/>
        <a:lstStyle/>
        <a:p>
          <a:endParaRPr lang="en-US"/>
        </a:p>
      </dgm:t>
    </dgm:pt>
    <dgm:pt modelId="{138B60D6-3649-4B75-AF85-399E7236CB1B}">
      <dgm:prSet/>
      <dgm:spPr/>
      <dgm:t>
        <a:bodyPr/>
        <a:lstStyle/>
        <a:p>
          <a:r>
            <a:rPr lang="en-GB"/>
            <a:t>Patients waiting less than 26 weeks for planned operations &amp; care</a:t>
          </a:r>
          <a:endParaRPr lang="en-US"/>
        </a:p>
      </dgm:t>
    </dgm:pt>
    <dgm:pt modelId="{37E309E1-C231-4EC8-9D19-574C566E477F}" type="parTrans" cxnId="{3E13BBAF-583F-4DCE-A614-609ECC7DFD47}">
      <dgm:prSet/>
      <dgm:spPr/>
      <dgm:t>
        <a:bodyPr/>
        <a:lstStyle/>
        <a:p>
          <a:endParaRPr lang="en-US"/>
        </a:p>
      </dgm:t>
    </dgm:pt>
    <dgm:pt modelId="{4C44B181-95D2-4F24-BAFA-DA37D73F2568}" type="sibTrans" cxnId="{3E13BBAF-583F-4DCE-A614-609ECC7DFD47}">
      <dgm:prSet/>
      <dgm:spPr/>
      <dgm:t>
        <a:bodyPr/>
        <a:lstStyle/>
        <a:p>
          <a:endParaRPr lang="en-US"/>
        </a:p>
      </dgm:t>
    </dgm:pt>
    <dgm:pt modelId="{EB2730D8-3DDC-411A-ADDF-436057EFCF67}">
      <dgm:prSet/>
      <dgm:spPr/>
      <dgm:t>
        <a:bodyPr/>
        <a:lstStyle/>
        <a:p>
          <a:r>
            <a:rPr lang="en-GB"/>
            <a:t>Patients starting mental health therapy within 28 days of referral</a:t>
          </a:r>
          <a:endParaRPr lang="en-US"/>
        </a:p>
      </dgm:t>
    </dgm:pt>
    <dgm:pt modelId="{ADC80549-C414-400F-8312-FA7589A2D663}" type="parTrans" cxnId="{E2CDF0A5-7305-43CD-A00A-D6B2282BC76F}">
      <dgm:prSet/>
      <dgm:spPr/>
      <dgm:t>
        <a:bodyPr/>
        <a:lstStyle/>
        <a:p>
          <a:endParaRPr lang="en-US"/>
        </a:p>
      </dgm:t>
    </dgm:pt>
    <dgm:pt modelId="{AB52F77A-65CF-4F4B-97D4-073E5BAAC4BA}" type="sibTrans" cxnId="{E2CDF0A5-7305-43CD-A00A-D6B2282BC76F}">
      <dgm:prSet/>
      <dgm:spPr/>
      <dgm:t>
        <a:bodyPr/>
        <a:lstStyle/>
        <a:p>
          <a:endParaRPr lang="en-US"/>
        </a:p>
      </dgm:t>
    </dgm:pt>
    <dgm:pt modelId="{750FA485-0533-4B6B-99DC-6AF08D8CAB8B}" type="pres">
      <dgm:prSet presAssocID="{C7561208-0B29-4DCA-AEA8-1D71DD88690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D3F4999-3D7C-42E5-B88A-FCB8F14BC8BE}" type="pres">
      <dgm:prSet presAssocID="{526CAFFA-BEEB-43F9-9042-40B6D245A486}" presName="compNode" presStyleCnt="0"/>
      <dgm:spPr/>
    </dgm:pt>
    <dgm:pt modelId="{A3200B33-3222-4D08-8E5A-4D0F9C756EBC}" type="pres">
      <dgm:prSet presAssocID="{526CAFFA-BEEB-43F9-9042-40B6D245A486}" presName="iconRect" presStyleLbl="node1" presStyleIdx="0" presStyleCnt="4" custScaleY="11289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69B392F-DA39-48BA-8706-572B8421DB2E}" type="pres">
      <dgm:prSet presAssocID="{526CAFFA-BEEB-43F9-9042-40B6D245A486}" presName="spaceRect" presStyleCnt="0"/>
      <dgm:spPr/>
    </dgm:pt>
    <dgm:pt modelId="{383036D6-29B2-4C7E-8424-30349A08A34E}" type="pres">
      <dgm:prSet presAssocID="{526CAFFA-BEEB-43F9-9042-40B6D245A486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9898CEF-522B-4A9C-8103-ADA3154D23A0}" type="pres">
      <dgm:prSet presAssocID="{1CFB5721-1A3D-4CA0-BC89-046482E8F15C}" presName="sibTrans" presStyleCnt="0"/>
      <dgm:spPr/>
    </dgm:pt>
    <dgm:pt modelId="{CE088FF7-6DD8-4E45-ADCF-8083FBDF406F}" type="pres">
      <dgm:prSet presAssocID="{A65D424A-FAD5-4AEC-920E-FBEFED408C3B}" presName="compNode" presStyleCnt="0"/>
      <dgm:spPr/>
    </dgm:pt>
    <dgm:pt modelId="{E41011DA-7778-467A-910B-637568C71402}" type="pres">
      <dgm:prSet presAssocID="{A65D424A-FAD5-4AEC-920E-FBEFED408C3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1F695F8-9B3F-428A-B007-AD842D05895B}" type="pres">
      <dgm:prSet presAssocID="{A65D424A-FAD5-4AEC-920E-FBEFED408C3B}" presName="spaceRect" presStyleCnt="0"/>
      <dgm:spPr/>
    </dgm:pt>
    <dgm:pt modelId="{CD0976AE-6338-4EF9-8D60-5EFBE43B82E8}" type="pres">
      <dgm:prSet presAssocID="{A65D424A-FAD5-4AEC-920E-FBEFED408C3B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C25EFB7F-6111-4381-A99D-60873FDEDC19}" type="pres">
      <dgm:prSet presAssocID="{8C19AE1E-6E62-4512-BD75-968488A8054A}" presName="sibTrans" presStyleCnt="0"/>
      <dgm:spPr/>
    </dgm:pt>
    <dgm:pt modelId="{73B28719-587E-4296-B21C-47ED07F58430}" type="pres">
      <dgm:prSet presAssocID="{138B60D6-3649-4B75-AF85-399E7236CB1B}" presName="compNode" presStyleCnt="0"/>
      <dgm:spPr/>
    </dgm:pt>
    <dgm:pt modelId="{7218641B-10BD-42D8-8D01-764023A4BF0D}" type="pres">
      <dgm:prSet presAssocID="{138B60D6-3649-4B75-AF85-399E7236CB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C3E03459-6CCA-4985-8971-E4CFAD1C1692}" type="pres">
      <dgm:prSet presAssocID="{138B60D6-3649-4B75-AF85-399E7236CB1B}" presName="spaceRect" presStyleCnt="0"/>
      <dgm:spPr/>
    </dgm:pt>
    <dgm:pt modelId="{A37858CE-224B-4226-97FD-D22C37C59EC2}" type="pres">
      <dgm:prSet presAssocID="{138B60D6-3649-4B75-AF85-399E7236CB1B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5D3AC8F7-D26F-439D-B507-50C69987C3BB}" type="pres">
      <dgm:prSet presAssocID="{4C44B181-95D2-4F24-BAFA-DA37D73F2568}" presName="sibTrans" presStyleCnt="0"/>
      <dgm:spPr/>
    </dgm:pt>
    <dgm:pt modelId="{610D42BF-9680-4E7E-92CC-8D928BD4A5C9}" type="pres">
      <dgm:prSet presAssocID="{EB2730D8-3DDC-411A-ADDF-436057EFCF67}" presName="compNode" presStyleCnt="0"/>
      <dgm:spPr/>
    </dgm:pt>
    <dgm:pt modelId="{4BAB6783-2A3D-4801-858B-D6E47808ACF0}" type="pres">
      <dgm:prSet presAssocID="{EB2730D8-3DDC-411A-ADDF-436057EFCF6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259ABD4-6C73-423B-AE23-78E4166A4754}" type="pres">
      <dgm:prSet presAssocID="{EB2730D8-3DDC-411A-ADDF-436057EFCF67}" presName="spaceRect" presStyleCnt="0"/>
      <dgm:spPr/>
    </dgm:pt>
    <dgm:pt modelId="{205E8183-8513-4489-9EC9-5BBFFAEB2362}" type="pres">
      <dgm:prSet presAssocID="{EB2730D8-3DDC-411A-ADDF-436057EFCF67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C36D073-160B-4A3B-91E5-C58F7FFC3C21}" type="presOf" srcId="{EB2730D8-3DDC-411A-ADDF-436057EFCF67}" destId="{205E8183-8513-4489-9EC9-5BBFFAEB2362}" srcOrd="0" destOrd="0" presId="urn:microsoft.com/office/officeart/2018/2/layout/IconLabelList"/>
    <dgm:cxn modelId="{1900AC3B-1429-49D9-B36D-F5060B075687}" type="presOf" srcId="{A65D424A-FAD5-4AEC-920E-FBEFED408C3B}" destId="{CD0976AE-6338-4EF9-8D60-5EFBE43B82E8}" srcOrd="0" destOrd="0" presId="urn:microsoft.com/office/officeart/2018/2/layout/IconLabelList"/>
    <dgm:cxn modelId="{384F1998-FDA6-4E78-A672-3A6E9E8A0E13}" type="presOf" srcId="{526CAFFA-BEEB-43F9-9042-40B6D245A486}" destId="{383036D6-29B2-4C7E-8424-30349A08A34E}" srcOrd="0" destOrd="0" presId="urn:microsoft.com/office/officeart/2018/2/layout/IconLabelList"/>
    <dgm:cxn modelId="{B7D1BC8A-FB6E-477F-A3D7-B682FCA77663}" type="presOf" srcId="{138B60D6-3649-4B75-AF85-399E7236CB1B}" destId="{A37858CE-224B-4226-97FD-D22C37C59EC2}" srcOrd="0" destOrd="0" presId="urn:microsoft.com/office/officeart/2018/2/layout/IconLabelList"/>
    <dgm:cxn modelId="{2BCC237D-1964-4140-8B82-1631F8C20B57}" srcId="{C7561208-0B29-4DCA-AEA8-1D71DD886900}" destId="{526CAFFA-BEEB-43F9-9042-40B6D245A486}" srcOrd="0" destOrd="0" parTransId="{3FB99560-E31F-4ADA-A172-188C308F349A}" sibTransId="{1CFB5721-1A3D-4CA0-BC89-046482E8F15C}"/>
    <dgm:cxn modelId="{8B0E2CA1-0307-479E-BA64-6DCC3CF4E7D0}" type="presOf" srcId="{C7561208-0B29-4DCA-AEA8-1D71DD886900}" destId="{750FA485-0533-4B6B-99DC-6AF08D8CAB8B}" srcOrd="0" destOrd="0" presId="urn:microsoft.com/office/officeart/2018/2/layout/IconLabelList"/>
    <dgm:cxn modelId="{E2CDF0A5-7305-43CD-A00A-D6B2282BC76F}" srcId="{C7561208-0B29-4DCA-AEA8-1D71DD886900}" destId="{EB2730D8-3DDC-411A-ADDF-436057EFCF67}" srcOrd="3" destOrd="0" parTransId="{ADC80549-C414-400F-8312-FA7589A2D663}" sibTransId="{AB52F77A-65CF-4F4B-97D4-073E5BAAC4BA}"/>
    <dgm:cxn modelId="{3E13BBAF-583F-4DCE-A614-609ECC7DFD47}" srcId="{C7561208-0B29-4DCA-AEA8-1D71DD886900}" destId="{138B60D6-3649-4B75-AF85-399E7236CB1B}" srcOrd="2" destOrd="0" parTransId="{37E309E1-C231-4EC8-9D19-574C566E477F}" sibTransId="{4C44B181-95D2-4F24-BAFA-DA37D73F2568}"/>
    <dgm:cxn modelId="{9915A2D2-E73C-4DB1-9D3B-586CF12FAF1C}" srcId="{C7561208-0B29-4DCA-AEA8-1D71DD886900}" destId="{A65D424A-FAD5-4AEC-920E-FBEFED408C3B}" srcOrd="1" destOrd="0" parTransId="{FA91F9D3-E5BA-4BEF-BB4D-0203DDCCBB98}" sibTransId="{8C19AE1E-6E62-4512-BD75-968488A8054A}"/>
    <dgm:cxn modelId="{30E0823A-21C5-4A3B-9C31-1005D5B7D320}" type="presParOf" srcId="{750FA485-0533-4B6B-99DC-6AF08D8CAB8B}" destId="{FD3F4999-3D7C-42E5-B88A-FCB8F14BC8BE}" srcOrd="0" destOrd="0" presId="urn:microsoft.com/office/officeart/2018/2/layout/IconLabelList"/>
    <dgm:cxn modelId="{8BD635E2-A6A4-444D-A450-482B190CAB71}" type="presParOf" srcId="{FD3F4999-3D7C-42E5-B88A-FCB8F14BC8BE}" destId="{A3200B33-3222-4D08-8E5A-4D0F9C756EBC}" srcOrd="0" destOrd="0" presId="urn:microsoft.com/office/officeart/2018/2/layout/IconLabelList"/>
    <dgm:cxn modelId="{8AB9A665-3323-4A47-BA50-95FAFC37D830}" type="presParOf" srcId="{FD3F4999-3D7C-42E5-B88A-FCB8F14BC8BE}" destId="{569B392F-DA39-48BA-8706-572B8421DB2E}" srcOrd="1" destOrd="0" presId="urn:microsoft.com/office/officeart/2018/2/layout/IconLabelList"/>
    <dgm:cxn modelId="{0B7EC61D-014C-4A3E-A327-FA03635A7F59}" type="presParOf" srcId="{FD3F4999-3D7C-42E5-B88A-FCB8F14BC8BE}" destId="{383036D6-29B2-4C7E-8424-30349A08A34E}" srcOrd="2" destOrd="0" presId="urn:microsoft.com/office/officeart/2018/2/layout/IconLabelList"/>
    <dgm:cxn modelId="{BEA159C9-02B7-4FB7-9E69-07966E7D37C0}" type="presParOf" srcId="{750FA485-0533-4B6B-99DC-6AF08D8CAB8B}" destId="{09898CEF-522B-4A9C-8103-ADA3154D23A0}" srcOrd="1" destOrd="0" presId="urn:microsoft.com/office/officeart/2018/2/layout/IconLabelList"/>
    <dgm:cxn modelId="{33A1E99A-4F7F-4955-91D4-2D0495D61050}" type="presParOf" srcId="{750FA485-0533-4B6B-99DC-6AF08D8CAB8B}" destId="{CE088FF7-6DD8-4E45-ADCF-8083FBDF406F}" srcOrd="2" destOrd="0" presId="urn:microsoft.com/office/officeart/2018/2/layout/IconLabelList"/>
    <dgm:cxn modelId="{C6CAC1ED-D889-4DA4-B879-B250DED09132}" type="presParOf" srcId="{CE088FF7-6DD8-4E45-ADCF-8083FBDF406F}" destId="{E41011DA-7778-467A-910B-637568C71402}" srcOrd="0" destOrd="0" presId="urn:microsoft.com/office/officeart/2018/2/layout/IconLabelList"/>
    <dgm:cxn modelId="{93A3B8B2-B8EF-4F16-A69D-CF489F6C9650}" type="presParOf" srcId="{CE088FF7-6DD8-4E45-ADCF-8083FBDF406F}" destId="{D1F695F8-9B3F-428A-B007-AD842D05895B}" srcOrd="1" destOrd="0" presId="urn:microsoft.com/office/officeart/2018/2/layout/IconLabelList"/>
    <dgm:cxn modelId="{A0095B7D-FEDA-4E6D-8BE7-FD979C95A38F}" type="presParOf" srcId="{CE088FF7-6DD8-4E45-ADCF-8083FBDF406F}" destId="{CD0976AE-6338-4EF9-8D60-5EFBE43B82E8}" srcOrd="2" destOrd="0" presId="urn:microsoft.com/office/officeart/2018/2/layout/IconLabelList"/>
    <dgm:cxn modelId="{E00D084B-FC8D-4627-A649-4D8E0F6AA799}" type="presParOf" srcId="{750FA485-0533-4B6B-99DC-6AF08D8CAB8B}" destId="{C25EFB7F-6111-4381-A99D-60873FDEDC19}" srcOrd="3" destOrd="0" presId="urn:microsoft.com/office/officeart/2018/2/layout/IconLabelList"/>
    <dgm:cxn modelId="{0A80260D-DAE1-41E2-8AF6-55776F56E0D3}" type="presParOf" srcId="{750FA485-0533-4B6B-99DC-6AF08D8CAB8B}" destId="{73B28719-587E-4296-B21C-47ED07F58430}" srcOrd="4" destOrd="0" presId="urn:microsoft.com/office/officeart/2018/2/layout/IconLabelList"/>
    <dgm:cxn modelId="{C5CB64B1-42A0-4212-AD09-C291F3DE67D9}" type="presParOf" srcId="{73B28719-587E-4296-B21C-47ED07F58430}" destId="{7218641B-10BD-42D8-8D01-764023A4BF0D}" srcOrd="0" destOrd="0" presId="urn:microsoft.com/office/officeart/2018/2/layout/IconLabelList"/>
    <dgm:cxn modelId="{AE3FF275-28E8-4D8B-8954-E96FB41958E4}" type="presParOf" srcId="{73B28719-587E-4296-B21C-47ED07F58430}" destId="{C3E03459-6CCA-4985-8971-E4CFAD1C1692}" srcOrd="1" destOrd="0" presId="urn:microsoft.com/office/officeart/2018/2/layout/IconLabelList"/>
    <dgm:cxn modelId="{2082AA9B-2A1D-4528-91A4-50FEC451CDC3}" type="presParOf" srcId="{73B28719-587E-4296-B21C-47ED07F58430}" destId="{A37858CE-224B-4226-97FD-D22C37C59EC2}" srcOrd="2" destOrd="0" presId="urn:microsoft.com/office/officeart/2018/2/layout/IconLabelList"/>
    <dgm:cxn modelId="{A6E8119F-3B07-4A82-A2B6-A33EEB2A3C5A}" type="presParOf" srcId="{750FA485-0533-4B6B-99DC-6AF08D8CAB8B}" destId="{5D3AC8F7-D26F-439D-B507-50C69987C3BB}" srcOrd="5" destOrd="0" presId="urn:microsoft.com/office/officeart/2018/2/layout/IconLabelList"/>
    <dgm:cxn modelId="{BEBF19D9-5C94-4BFB-B7CD-DAA320D4BC98}" type="presParOf" srcId="{750FA485-0533-4B6B-99DC-6AF08D8CAB8B}" destId="{610D42BF-9680-4E7E-92CC-8D928BD4A5C9}" srcOrd="6" destOrd="0" presId="urn:microsoft.com/office/officeart/2018/2/layout/IconLabelList"/>
    <dgm:cxn modelId="{DFE9C8D0-09FE-4EC2-8E1B-28156336EDCD}" type="presParOf" srcId="{610D42BF-9680-4E7E-92CC-8D928BD4A5C9}" destId="{4BAB6783-2A3D-4801-858B-D6E47808ACF0}" srcOrd="0" destOrd="0" presId="urn:microsoft.com/office/officeart/2018/2/layout/IconLabelList"/>
    <dgm:cxn modelId="{AB292618-FB65-4916-A92C-47909BD656E5}" type="presParOf" srcId="{610D42BF-9680-4E7E-92CC-8D928BD4A5C9}" destId="{0259ABD4-6C73-423B-AE23-78E4166A4754}" srcOrd="1" destOrd="0" presId="urn:microsoft.com/office/officeart/2018/2/layout/IconLabelList"/>
    <dgm:cxn modelId="{486C636D-91D7-49B2-AFA5-B1D186D7674C}" type="presParOf" srcId="{610D42BF-9680-4E7E-92CC-8D928BD4A5C9}" destId="{205E8183-8513-4489-9EC9-5BBFFAEB236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00B33-3222-4D08-8E5A-4D0F9C756EBC}">
      <dsp:nvSpPr>
        <dsp:cNvPr id="0" name=""/>
        <dsp:cNvSpPr/>
      </dsp:nvSpPr>
      <dsp:spPr>
        <a:xfrm>
          <a:off x="745987" y="840588"/>
          <a:ext cx="919942" cy="10385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3036D6-29B2-4C7E-8424-30349A08A34E}">
      <dsp:nvSpPr>
        <dsp:cNvPr id="0" name=""/>
        <dsp:cNvSpPr/>
      </dsp:nvSpPr>
      <dsp:spPr>
        <a:xfrm>
          <a:off x="183800" y="2172893"/>
          <a:ext cx="2044316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Patients treated or admitted within four hours of arrival at A&amp;E</a:t>
          </a:r>
          <a:endParaRPr lang="en-US" sz="2000" kern="1200" dirty="0"/>
        </a:p>
      </dsp:txBody>
      <dsp:txXfrm>
        <a:off x="183800" y="2172893"/>
        <a:ext cx="2044316" cy="1080000"/>
      </dsp:txXfrm>
    </dsp:sp>
    <dsp:sp modelId="{E41011DA-7778-467A-910B-637568C71402}">
      <dsp:nvSpPr>
        <dsp:cNvPr id="0" name=""/>
        <dsp:cNvSpPr/>
      </dsp:nvSpPr>
      <dsp:spPr>
        <a:xfrm>
          <a:off x="3148059" y="870238"/>
          <a:ext cx="919942" cy="919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0976AE-6338-4EF9-8D60-5EFBE43B82E8}">
      <dsp:nvSpPr>
        <dsp:cNvPr id="0" name=""/>
        <dsp:cNvSpPr/>
      </dsp:nvSpPr>
      <dsp:spPr>
        <a:xfrm>
          <a:off x="2585872" y="2143243"/>
          <a:ext cx="2044316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Patients starting cancer treatment within 62 days of urgent GP referral</a:t>
          </a:r>
          <a:endParaRPr lang="en-US" sz="1900" kern="1200"/>
        </a:p>
      </dsp:txBody>
      <dsp:txXfrm>
        <a:off x="2585872" y="2143243"/>
        <a:ext cx="2044316" cy="1080000"/>
      </dsp:txXfrm>
    </dsp:sp>
    <dsp:sp modelId="{7218641B-10BD-42D8-8D01-764023A4BF0D}">
      <dsp:nvSpPr>
        <dsp:cNvPr id="0" name=""/>
        <dsp:cNvSpPr/>
      </dsp:nvSpPr>
      <dsp:spPr>
        <a:xfrm>
          <a:off x="5550131" y="870238"/>
          <a:ext cx="919942" cy="919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7858CE-224B-4226-97FD-D22C37C59EC2}">
      <dsp:nvSpPr>
        <dsp:cNvPr id="0" name=""/>
        <dsp:cNvSpPr/>
      </dsp:nvSpPr>
      <dsp:spPr>
        <a:xfrm>
          <a:off x="4987944" y="2143243"/>
          <a:ext cx="2044316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Patients waiting less than 26 weeks for planned operations &amp; care</a:t>
          </a:r>
          <a:endParaRPr lang="en-US" sz="1900" kern="1200"/>
        </a:p>
      </dsp:txBody>
      <dsp:txXfrm>
        <a:off x="4987944" y="2143243"/>
        <a:ext cx="2044316" cy="1080000"/>
      </dsp:txXfrm>
    </dsp:sp>
    <dsp:sp modelId="{4BAB6783-2A3D-4801-858B-D6E47808ACF0}">
      <dsp:nvSpPr>
        <dsp:cNvPr id="0" name=""/>
        <dsp:cNvSpPr/>
      </dsp:nvSpPr>
      <dsp:spPr>
        <a:xfrm>
          <a:off x="7952203" y="870238"/>
          <a:ext cx="919942" cy="9199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5E8183-8513-4489-9EC9-5BBFFAEB2362}">
      <dsp:nvSpPr>
        <dsp:cNvPr id="0" name=""/>
        <dsp:cNvSpPr/>
      </dsp:nvSpPr>
      <dsp:spPr>
        <a:xfrm>
          <a:off x="7390016" y="2143243"/>
          <a:ext cx="2044316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Patients starting mental health therapy within 28 days of referral</a:t>
          </a:r>
          <a:endParaRPr lang="en-US" sz="1900" kern="1200"/>
        </a:p>
      </dsp:txBody>
      <dsp:txXfrm>
        <a:off x="7390016" y="2143243"/>
        <a:ext cx="2044316" cy="10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5229A9-D936-4DBF-BE1B-BF6C39EC2CE5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DE1AEC-4731-47C7-9910-84DD23AC4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1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91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06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180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676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£300 million investment will see the world-class defence rehabilitation services currently delivered at Headley Court move to a new purpose-built location at Stanford Hall, near Loughborough. Forces personnel injured</a:t>
            </a:r>
            <a:r>
              <a:rPr lang="en-GB" baseline="0" dirty="0" smtClean="0"/>
              <a:t> in job can access this service. Has used and contributed to the demand of new technology in the NHS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497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4697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0287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007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7623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4584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1683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0618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3912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069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E1AEC-4731-47C7-9910-84DD23AC41D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53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4183322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v/uk-wales-45981127/honest-review-of-nhs-wales-winter-pressure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topics/health/publications/health/guidance/care-standards/?lang=en" TargetMode="External"/><Relationship Id="rId3" Type="http://schemas.openxmlformats.org/officeDocument/2006/relationships/hyperlink" Target="http://www.wales.nhs.uk/" TargetMode="External"/><Relationship Id="rId7" Type="http://schemas.openxmlformats.org/officeDocument/2006/relationships/hyperlink" Target="https://www.bbc.co.uk/news/uk-wales-38130054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av/uk-wales-42719653/nhs-winter-pressures-ae-staff-going-home-in-tears" TargetMode="External"/><Relationship Id="rId5" Type="http://schemas.openxmlformats.org/officeDocument/2006/relationships/hyperlink" Target="http://www.wales.nhs.uk/nhswalesaboutus/nhswaitingtimes" TargetMode="External"/><Relationship Id="rId4" Type="http://schemas.openxmlformats.org/officeDocument/2006/relationships/hyperlink" Target="https://www.theguardian.com/society/2016/dec/24/ambulance-services-face-paramedic-shortage-this-winter-nhs-data-show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4F57DB1C-6494-4CC4-A5E8-9319575653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xmlns="" id="{FFFB778B-5206-4BB0-A468-327E713676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E6C0471D-BE03-4D81-BDB5-D510BC0D8A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753379" y="0"/>
            <a:ext cx="5438621" cy="6857999"/>
          </a:xfrm>
          <a:custGeom>
            <a:avLst/>
            <a:gdLst>
              <a:gd name="connsiteX0" fmla="*/ 0 w 5438621"/>
              <a:gd name="connsiteY0" fmla="*/ 0 h 6857999"/>
              <a:gd name="connsiteX1" fmla="*/ 573774 w 5438621"/>
              <a:gd name="connsiteY1" fmla="*/ 0 h 6857999"/>
              <a:gd name="connsiteX2" fmla="*/ 1182808 w 5438621"/>
              <a:gd name="connsiteY2" fmla="*/ 0 h 6857999"/>
              <a:gd name="connsiteX3" fmla="*/ 4537195 w 5438621"/>
              <a:gd name="connsiteY3" fmla="*/ 0 h 6857999"/>
              <a:gd name="connsiteX4" fmla="*/ 5187609 w 5438621"/>
              <a:gd name="connsiteY4" fmla="*/ 0 h 6857999"/>
              <a:gd name="connsiteX5" fmla="*/ 5438621 w 5438621"/>
              <a:gd name="connsiteY5" fmla="*/ 0 h 6857999"/>
              <a:gd name="connsiteX6" fmla="*/ 5438621 w 5438621"/>
              <a:gd name="connsiteY6" fmla="*/ 6857999 h 6857999"/>
              <a:gd name="connsiteX7" fmla="*/ 4802807 w 5438621"/>
              <a:gd name="connsiteY7" fmla="*/ 6857999 h 6857999"/>
              <a:gd name="connsiteX8" fmla="*/ 4537195 w 5438621"/>
              <a:gd name="connsiteY8" fmla="*/ 6857999 h 6857999"/>
              <a:gd name="connsiteX9" fmla="*/ 1182808 w 5438621"/>
              <a:gd name="connsiteY9" fmla="*/ 6857999 h 6857999"/>
              <a:gd name="connsiteX10" fmla="*/ 1049897 w 5438621"/>
              <a:gd name="connsiteY10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38621" h="6857999">
                <a:moveTo>
                  <a:pt x="0" y="0"/>
                </a:moveTo>
                <a:lnTo>
                  <a:pt x="573774" y="0"/>
                </a:lnTo>
                <a:lnTo>
                  <a:pt x="1182808" y="0"/>
                </a:lnTo>
                <a:lnTo>
                  <a:pt x="4537195" y="0"/>
                </a:lnTo>
                <a:lnTo>
                  <a:pt x="5187609" y="0"/>
                </a:lnTo>
                <a:lnTo>
                  <a:pt x="5438621" y="0"/>
                </a:lnTo>
                <a:lnTo>
                  <a:pt x="5438621" y="6857999"/>
                </a:lnTo>
                <a:lnTo>
                  <a:pt x="4802807" y="6857999"/>
                </a:lnTo>
                <a:lnTo>
                  <a:pt x="4537195" y="6857999"/>
                </a:lnTo>
                <a:lnTo>
                  <a:pt x="1182808" y="6857999"/>
                </a:lnTo>
                <a:lnTo>
                  <a:pt x="1049897" y="685799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22721A85-1EA4-4D87-97AB-0BB4AB78F9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6678143" y="0"/>
            <a:ext cx="860630" cy="6857999"/>
          </a:xfrm>
          <a:prstGeom prst="line">
            <a:avLst/>
          </a:prstGeom>
          <a:ln w="15875" cap="sq">
            <a:solidFill>
              <a:schemeClr val="accent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E5E836EB-03CD-4BA5-A751-21D2ACC2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5453743" y="3483429"/>
            <a:ext cx="6738258" cy="337457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D291082-9141-4B46-B243-3B15E05E21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4654" y="1892300"/>
            <a:ext cx="3425445" cy="3073400"/>
          </a:xfrm>
        </p:spPr>
        <p:txBody>
          <a:bodyPr anchor="ctr">
            <a:normAutofit/>
          </a:bodyPr>
          <a:lstStyle/>
          <a:p>
            <a:pPr algn="l"/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xmlns="" id="{A27691EB-14CF-4237-B5EB-C94B92677A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11349404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2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CE1597-63F7-45C5-AA8E-7DF155EA92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34" y="854529"/>
            <a:ext cx="5799665" cy="5148943"/>
          </a:xfrm>
        </p:spPr>
        <p:txBody>
          <a:bodyPr anchor="ctr">
            <a:normAutofit/>
          </a:bodyPr>
          <a:lstStyle/>
          <a:p>
            <a:r>
              <a:rPr lang="en-GB" sz="6000"/>
              <a:t>NHS Tutorial</a:t>
            </a:r>
          </a:p>
        </p:txBody>
      </p:sp>
    </p:spTree>
    <p:extLst>
      <p:ext uri="{BB962C8B-B14F-4D97-AF65-F5344CB8AC3E}">
        <p14:creationId xmlns:p14="http://schemas.microsoft.com/office/powerpoint/2010/main" val="1183454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A65AC7D1-EAA9-48F5-B509-60A7F50BF7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D6320AF9-619A-4175-865B-5663E1AEF4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063B6EC6-D752-4EE7-908B-F8F19E8C7F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EFECD4E8-AD3E-4228-82A2-9461958EA9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xmlns="" id="{7E018740-5C2B-4A41-AC1A-7E68D1EC1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xmlns="" id="{166F75A4-C475-4941-8EE2-B80A06A2C1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xmlns="" id="{A032553A-72E8-4B0D-8405-FF9771C9AF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xmlns="" id="{765800AC-C3B9-498E-87BC-29FAE4C76B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xmlns="" id="{1F9D6ACB-2FF4-49F9-978A-E0D5327FC6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xmlns="" id="{A5EC319D-0FEA-4B95-A3EA-01E35672C9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796083-8372-495F-BB7D-5F11AE29D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Activity</a:t>
            </a: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xmlns="" id="{5F037BA0-224B-4FE1-B7F3-49EF43FE88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479F87-7023-479F-A3A2-FB17EE52A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Find out what are the Welsh NHS targets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Present findings to class</a:t>
            </a:r>
          </a:p>
        </p:txBody>
      </p:sp>
    </p:spTree>
    <p:extLst>
      <p:ext uri="{BB962C8B-B14F-4D97-AF65-F5344CB8AC3E}">
        <p14:creationId xmlns:p14="http://schemas.microsoft.com/office/powerpoint/2010/main" val="3793672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4D7B8F8F-4528-4480-AFA3-A006195F5AA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9CAD1-5E31-4443-9CF7-82978D123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Answers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xmlns="" id="{4F8B2185-AE38-43EA-9FA9-E5378AD730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xmlns="" id="{0D36BD5A-BF22-48CD-8A55-28B19177CE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28E985B-E5AB-4A41-8AE1-0B326EDBD5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6040889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3201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A65AC7D1-EAA9-48F5-B509-60A7F50BF7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D6320AF9-619A-4175-865B-5663E1AEF4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063B6EC6-D752-4EE7-908B-F8F19E8C7F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EFECD4E8-AD3E-4228-82A2-9461958EA9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xmlns="" id="{7E018740-5C2B-4A41-AC1A-7E68D1EC1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xmlns="" id="{166F75A4-C475-4941-8EE2-B80A06A2C1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xmlns="" id="{A032553A-72E8-4B0D-8405-FF9771C9AF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xmlns="" id="{765800AC-C3B9-498E-87BC-29FAE4C76B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xmlns="" id="{1F9D6ACB-2FF4-49F9-978A-E0D5327FC6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xmlns="" id="{A5EC319D-0FEA-4B95-A3EA-01E35672C9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44FB98-0E6D-4622-9F9C-AE12C9BB6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Activity 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xmlns="" id="{B1EE709F-CEA8-4B7F-8E24-9D8FB6D48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940C4D-F663-4031-9460-5AAFA399E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What are the main challenges facing the NHS today?</a:t>
            </a:r>
          </a:p>
          <a:p>
            <a:r>
              <a:rPr lang="en-GB" sz="2800" dirty="0">
                <a:solidFill>
                  <a:srgbClr val="FFFFFF"/>
                </a:solidFill>
              </a:rPr>
              <a:t>Present findings to class</a:t>
            </a:r>
          </a:p>
        </p:txBody>
      </p:sp>
    </p:spTree>
    <p:extLst>
      <p:ext uri="{BB962C8B-B14F-4D97-AF65-F5344CB8AC3E}">
        <p14:creationId xmlns:p14="http://schemas.microsoft.com/office/powerpoint/2010/main" val="604588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8B72F24-9C59-4B89-B613-E99D188FD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3632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Main Challenges Facing the NHS?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C624972-40C7-4FA0-B539-010E0880A8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An ageing population</a:t>
            </a:r>
          </a:p>
          <a:p>
            <a:r>
              <a:rPr lang="en-GB" sz="2400" dirty="0"/>
              <a:t>A growing population</a:t>
            </a:r>
          </a:p>
          <a:p>
            <a:r>
              <a:rPr lang="en-GB" sz="2400" dirty="0"/>
              <a:t>Evolving healthcare needs, such as the increase in cases of obesity and diabetes, or antibiotic resistance.</a:t>
            </a:r>
          </a:p>
          <a:p>
            <a:r>
              <a:rPr lang="en-GB" sz="2400" dirty="0"/>
              <a:t>Medical advancements save lots of lives every year, but push up costs considerably. It is estimated that progress in medical technology costs the NHS at least an extra £10bn a year.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974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B7F127-A105-459C-A6F7-BCDD2BF62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Challenges Facing the NHS?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1C33A51-82BD-40D3-827A-73F3A1D9A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Closure of local services due to centralisation drives</a:t>
            </a:r>
          </a:p>
          <a:p>
            <a:r>
              <a:rPr lang="en-GB" sz="2400" dirty="0"/>
              <a:t>An increase in reliance on privatised services</a:t>
            </a:r>
          </a:p>
          <a:p>
            <a:r>
              <a:rPr lang="en-GB" sz="2400" dirty="0"/>
              <a:t>The Nuffield Trust estimates that the ageing and growing population alone could mean we need another 17,000 hospital beds by 2022 — and that’s just hospital beds. The number of doctors, nurses, other staff and equipment all have to meet demand.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176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C23220B-38B5-4D86-B75F-155D012E2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the NHS hitting these targets?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5DF2C7F-3E6B-4F03-9507-4207D74AC2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hlinkClick r:id="rId3"/>
              </a:rPr>
              <a:t>https://www.bbc.co.uk/news/health-4183322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Use this link to see the targets in your area</a:t>
            </a:r>
          </a:p>
        </p:txBody>
      </p:sp>
    </p:spTree>
    <p:extLst>
      <p:ext uri="{BB962C8B-B14F-4D97-AF65-F5344CB8AC3E}">
        <p14:creationId xmlns:p14="http://schemas.microsoft.com/office/powerpoint/2010/main" val="3612726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9">
            <a:extLst>
              <a:ext uri="{FF2B5EF4-FFF2-40B4-BE49-F238E27FC236}">
                <a16:creationId xmlns:a16="http://schemas.microsoft.com/office/drawing/2014/main" xmlns="" id="{A65AC7D1-EAA9-48F5-B509-60A7F50BF7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1" name="Rectangle 11">
            <a:extLst>
              <a:ext uri="{FF2B5EF4-FFF2-40B4-BE49-F238E27FC236}">
                <a16:creationId xmlns:a16="http://schemas.microsoft.com/office/drawing/2014/main" xmlns="" id="{D6320AF9-619A-4175-865B-5663E1AEF4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13">
            <a:extLst>
              <a:ext uri="{FF2B5EF4-FFF2-40B4-BE49-F238E27FC236}">
                <a16:creationId xmlns:a16="http://schemas.microsoft.com/office/drawing/2014/main" xmlns="" id="{063B6EC6-D752-4EE7-908B-F8F19E8C7F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15">
            <a:extLst>
              <a:ext uri="{FF2B5EF4-FFF2-40B4-BE49-F238E27FC236}">
                <a16:creationId xmlns:a16="http://schemas.microsoft.com/office/drawing/2014/main" xmlns="" id="{EFECD4E8-AD3E-4228-82A2-9461958EA9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xmlns="" id="{7E018740-5C2B-4A41-AC1A-7E68D1EC1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5">
            <a:extLst>
              <a:ext uri="{FF2B5EF4-FFF2-40B4-BE49-F238E27FC236}">
                <a16:creationId xmlns:a16="http://schemas.microsoft.com/office/drawing/2014/main" xmlns="" id="{166F75A4-C475-4941-8EE2-B80A06A2C1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Isosceles Triangle 21">
            <a:extLst>
              <a:ext uri="{FF2B5EF4-FFF2-40B4-BE49-F238E27FC236}">
                <a16:creationId xmlns:a16="http://schemas.microsoft.com/office/drawing/2014/main" xmlns="" id="{A032553A-72E8-4B0D-8405-FF9771C9AF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xmlns="" id="{765800AC-C3B9-498E-87BC-29FAE4C76B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5">
            <a:extLst>
              <a:ext uri="{FF2B5EF4-FFF2-40B4-BE49-F238E27FC236}">
                <a16:creationId xmlns:a16="http://schemas.microsoft.com/office/drawing/2014/main" xmlns="" id="{1F9D6ACB-2FF4-49F9-978A-E0D5327FC6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: Shape 27">
            <a:extLst>
              <a:ext uri="{FF2B5EF4-FFF2-40B4-BE49-F238E27FC236}">
                <a16:creationId xmlns:a16="http://schemas.microsoft.com/office/drawing/2014/main" xmlns="" id="{A5EC319D-0FEA-4B95-A3EA-01E35672C9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940BE8-4044-42A0-B24B-B12BEA66B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Activity</a:t>
            </a:r>
          </a:p>
        </p:txBody>
      </p:sp>
      <p:pic>
        <p:nvPicPr>
          <p:cNvPr id="40" name="Graphic 6" descr="Head with Gears">
            <a:extLst>
              <a:ext uri="{FF2B5EF4-FFF2-40B4-BE49-F238E27FC236}">
                <a16:creationId xmlns:a16="http://schemas.microsoft.com/office/drawing/2014/main" xmlns="" id="{4E0D6161-36A3-4B82-8E13-B481C7F628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2E9DB22-EFDF-4FBF-8643-C9814DF81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What challenges are the Ambulance service facing?</a:t>
            </a:r>
          </a:p>
          <a:p>
            <a:r>
              <a:rPr lang="en-GB" sz="2400" dirty="0">
                <a:solidFill>
                  <a:srgbClr val="FFFFFF"/>
                </a:solidFill>
              </a:rPr>
              <a:t>What are the targets set by Government for the Welsh Ambulance Service?</a:t>
            </a:r>
          </a:p>
        </p:txBody>
      </p:sp>
    </p:spTree>
    <p:extLst>
      <p:ext uri="{BB962C8B-B14F-4D97-AF65-F5344CB8AC3E}">
        <p14:creationId xmlns:p14="http://schemas.microsoft.com/office/powerpoint/2010/main" val="1411547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D6D0D1-57CB-4633-AC30-586D5188B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challenges are the Ambulance service facing?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FAD5ED1-8C9E-43C6-9769-FBF168AA3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Hitting targets</a:t>
            </a:r>
          </a:p>
          <a:p>
            <a:r>
              <a:rPr lang="en-GB" sz="2400" dirty="0"/>
              <a:t>Volume of calls to the service</a:t>
            </a:r>
          </a:p>
          <a:p>
            <a:r>
              <a:rPr lang="en-GB" sz="2400" dirty="0"/>
              <a:t>Unnecessary calls</a:t>
            </a:r>
          </a:p>
          <a:p>
            <a:r>
              <a:rPr lang="en-GB" sz="2400" dirty="0"/>
              <a:t>Staff shortages – paramedics</a:t>
            </a:r>
          </a:p>
          <a:p>
            <a:r>
              <a:rPr lang="en-GB" sz="2400" dirty="0"/>
              <a:t>Delays in handing patients to A &amp; E or/and hospital diversion</a:t>
            </a:r>
          </a:p>
          <a:p>
            <a:r>
              <a:rPr lang="en-GB" sz="2400" dirty="0"/>
              <a:t>Ambulance shortages </a:t>
            </a:r>
          </a:p>
          <a:p>
            <a:r>
              <a:rPr lang="en-GB" sz="2400" dirty="0"/>
              <a:t>Pressure on staff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326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BC01DB-8436-474E-A055-DC7FC8F7C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Ambulance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DD4F071-82C3-45F7-B394-234B575C1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sz="2400" dirty="0"/>
              <a:t>6,655 RED calls between 01 October 2018 to 31 December 2018.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sz="2400" dirty="0"/>
              <a:t>67,728 AMBER calls between 01 October 2018 to 31 December 2018.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sz="2400" dirty="0"/>
              <a:t>6,581 GREEN calls between 01 October 2018 to 31 December 2018.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sz="2400" dirty="0"/>
              <a:t>48,301 patients who called 999 were conveyed to a hospital between 01 October 2018 to 31 December 2018.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915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474F94-F8BD-4664-9772-2243E6C0D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Ambulance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6619AE3-763A-4E98-A554-0D522595C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Ambulance crew handed over of a patient to a hospital the NHS Wales guidance states they need to be ready for the next call within 15 minutes or less.</a:t>
            </a:r>
          </a:p>
          <a:p>
            <a:r>
              <a:rPr lang="en-GB" sz="2000" dirty="0"/>
              <a:t>Between 01 October 2018 to 31 December 2018 73.4% of ambulances cleared within 15 minutes or less.</a:t>
            </a:r>
          </a:p>
          <a:p>
            <a:r>
              <a:rPr lang="en-GB" sz="2000" dirty="0"/>
              <a:t>The handover to clear is an important efficiency measure. Between 01 October 2018 to 31 December 2018, 2,940 hours were lost to delayed handovers to clear.</a:t>
            </a:r>
          </a:p>
          <a:p>
            <a:r>
              <a:rPr lang="en-GB" sz="2000" dirty="0"/>
              <a:t>The Wales national target for a response arriving to RED calls in 8 minutes is 65%</a:t>
            </a:r>
          </a:p>
        </p:txBody>
      </p:sp>
    </p:spTree>
    <p:extLst>
      <p:ext uri="{BB962C8B-B14F-4D97-AF65-F5344CB8AC3E}">
        <p14:creationId xmlns:p14="http://schemas.microsoft.com/office/powerpoint/2010/main" val="17153591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57FE398-A5FC-45CC-B85F-FFEDF696D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Ambulance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D2DB6C-3D7C-42C2-9AEE-DDF9987B9A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Sepsis: - Sepsis, also referred to as blood poisoning or septicaemia, is a potentially life-threatening condition, triggered by an infection. This indicator records patients with a suspected diagnosis of sepsis or septic shock who have been reviewed using a screening tool. This promotes early recognition of suspected sepsis and enhances handover in hospital.</a:t>
            </a:r>
          </a:p>
          <a:p>
            <a:r>
              <a:rPr lang="en-GB" dirty="0"/>
              <a:t>Mental Health  - dealing with patients with mental health issues. Dealing with an illness that you can’t see. </a:t>
            </a:r>
          </a:p>
          <a:p>
            <a:endParaRPr lang="en-GB" dirty="0"/>
          </a:p>
          <a:p>
            <a:r>
              <a:rPr lang="en-GB" dirty="0"/>
              <a:t>More pressures on and over stretched service?</a:t>
            </a:r>
          </a:p>
        </p:txBody>
      </p:sp>
    </p:spTree>
    <p:extLst>
      <p:ext uri="{BB962C8B-B14F-4D97-AF65-F5344CB8AC3E}">
        <p14:creationId xmlns:p14="http://schemas.microsoft.com/office/powerpoint/2010/main" val="1537951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F09C7C-135E-44E6-A984-8CA1ABE74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the Staff?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91DE26-DD9F-4036-B9E7-B0B94C6BD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Stress</a:t>
            </a:r>
          </a:p>
          <a:p>
            <a:r>
              <a:rPr lang="en-GB" dirty="0"/>
              <a:t>Whistle blowing</a:t>
            </a:r>
          </a:p>
          <a:p>
            <a:r>
              <a:rPr lang="en-GB" dirty="0"/>
              <a:t>Junior Doctor Contract</a:t>
            </a:r>
          </a:p>
          <a:p>
            <a:r>
              <a:rPr lang="en-GB" dirty="0"/>
              <a:t>Targets</a:t>
            </a:r>
          </a:p>
          <a:p>
            <a:r>
              <a:rPr lang="en-GB" dirty="0"/>
              <a:t>Funding</a:t>
            </a:r>
          </a:p>
          <a:p>
            <a:r>
              <a:rPr lang="en-GB" dirty="0"/>
              <a:t>Brexit = stockpiling drugs/ funding/ medical research/ pharmaceutical products/ university teaching staff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72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244470-0018-4001-9946-311D21874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6D8C2B-E202-4F2B-B29F-5555EF0FC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https://www.bbc.co.uk/news/av/uk-wales-45981127/honest-review-of-nhs-wales-winter-pressures</a:t>
            </a:r>
            <a:endParaRPr lang="en-GB" dirty="0"/>
          </a:p>
          <a:p>
            <a:r>
              <a:rPr lang="en-GB" dirty="0"/>
              <a:t>https://www.bbc.co.uk/news/av/uk-wales-42719653/nhs-winter-pressures-ae-staff-going-home-in-tears</a:t>
            </a:r>
          </a:p>
        </p:txBody>
      </p:sp>
    </p:spTree>
    <p:extLst>
      <p:ext uri="{BB962C8B-B14F-4D97-AF65-F5344CB8AC3E}">
        <p14:creationId xmlns:p14="http://schemas.microsoft.com/office/powerpoint/2010/main" val="567529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9349E9-4842-4827-BE71-2CD075070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D6977ED-0EEE-49AE-8944-31A5623AF9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http://www.wales.nhs.uk/</a:t>
            </a:r>
            <a:endParaRPr lang="en-GB" dirty="0"/>
          </a:p>
          <a:p>
            <a:r>
              <a:rPr lang="en-GB" dirty="0">
                <a:hlinkClick r:id="rId4"/>
              </a:rPr>
              <a:t>https://www.theguardian.com/society/2016/dec/24/ambulance-services-face-paramedic-shortage-this-winter-nhs-data-shows</a:t>
            </a:r>
            <a:endParaRPr lang="en-GB" dirty="0"/>
          </a:p>
          <a:p>
            <a:r>
              <a:rPr lang="en-GB" dirty="0">
                <a:hlinkClick r:id="rId5"/>
              </a:rPr>
              <a:t>http://www.wales.nhs.uk/nhswalesaboutus/nhswaitingtimes</a:t>
            </a:r>
            <a:endParaRPr lang="en-GB" dirty="0"/>
          </a:p>
          <a:p>
            <a:r>
              <a:rPr lang="en-GB" dirty="0">
                <a:hlinkClick r:id="rId6"/>
              </a:rPr>
              <a:t>https://www.bbc.co.uk/news/av/uk-wales-42719653/nhs-winter-pressures-ae-staff-going-home-in-tears</a:t>
            </a:r>
            <a:endParaRPr lang="en-GB" dirty="0"/>
          </a:p>
          <a:p>
            <a:r>
              <a:rPr lang="en-GB" dirty="0">
                <a:hlinkClick r:id="rId7"/>
              </a:rPr>
              <a:t>https://www.bbc.co.uk/news/uk-wales-38130054</a:t>
            </a:r>
            <a:endParaRPr lang="en-GB" dirty="0"/>
          </a:p>
          <a:p>
            <a:r>
              <a:rPr lang="en-GB" dirty="0">
                <a:hlinkClick r:id="rId8"/>
              </a:rPr>
              <a:t>https://gov.wales/topics/health/publications/health/guidance/care-standards/?lang=en</a:t>
            </a:r>
            <a:endParaRPr lang="en-GB" dirty="0"/>
          </a:p>
          <a:p>
            <a:r>
              <a:rPr lang="en-GB" dirty="0"/>
              <a:t>https://www.themedicportal.com/application-guide/medical-school-interview/nhs-hot-topics-2018-19/nhs-brexit-effect-of-brexit-on-nhs/</a:t>
            </a:r>
          </a:p>
        </p:txBody>
      </p:sp>
    </p:spTree>
    <p:extLst>
      <p:ext uri="{BB962C8B-B14F-4D97-AF65-F5344CB8AC3E}">
        <p14:creationId xmlns:p14="http://schemas.microsoft.com/office/powerpoint/2010/main" val="37982935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666</Words>
  <Application>Microsoft Office PowerPoint</Application>
  <PresentationFormat>Widescreen</PresentationFormat>
  <Paragraphs>85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Trebuchet MS</vt:lpstr>
      <vt:lpstr>Wingdings 3</vt:lpstr>
      <vt:lpstr>Facet</vt:lpstr>
      <vt:lpstr>NHS Tutorial</vt:lpstr>
      <vt:lpstr>Student Activity</vt:lpstr>
      <vt:lpstr>Answers</vt:lpstr>
      <vt:lpstr>Student Activity </vt:lpstr>
      <vt:lpstr>Main Challenges Facing the NHS? </vt:lpstr>
      <vt:lpstr>Main Challenges Facing the NHS?</vt:lpstr>
      <vt:lpstr>Is the NHS hitting these targets?</vt:lpstr>
      <vt:lpstr>Student Activity</vt:lpstr>
      <vt:lpstr>What challenges are the Ambulance service facing?</vt:lpstr>
      <vt:lpstr>Welsh Ambulance Service</vt:lpstr>
      <vt:lpstr>Welsh Ambulance Service</vt:lpstr>
      <vt:lpstr>Welsh Ambulance Service</vt:lpstr>
      <vt:lpstr>What about the Staff?</vt:lpstr>
      <vt:lpstr>Videos </vt:lpstr>
      <vt:lpstr>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NHS Tutorial</dc:title>
  <dc:creator>Alison Thomas (1811074)</dc:creator>
  <cp:lastModifiedBy>Jane Thomas</cp:lastModifiedBy>
  <cp:revision>6</cp:revision>
  <cp:lastPrinted>2019-02-25T11:29:36Z</cp:lastPrinted>
  <dcterms:created xsi:type="dcterms:W3CDTF">2019-02-24T08:06:41Z</dcterms:created>
  <dcterms:modified xsi:type="dcterms:W3CDTF">2019-02-25T11:30:17Z</dcterms:modified>
</cp:coreProperties>
</file>