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8"/>
  </p:notesMasterIdLst>
  <p:sldIdLst>
    <p:sldId id="272" r:id="rId2"/>
    <p:sldId id="273" r:id="rId3"/>
    <p:sldId id="280" r:id="rId4"/>
    <p:sldId id="275" r:id="rId5"/>
    <p:sldId id="276" r:id="rId6"/>
    <p:sldId id="274" r:id="rId7"/>
    <p:sldId id="278" r:id="rId8"/>
    <p:sldId id="277" r:id="rId9"/>
    <p:sldId id="281" r:id="rId10"/>
    <p:sldId id="284" r:id="rId11"/>
    <p:sldId id="285" r:id="rId12"/>
    <p:sldId id="282" r:id="rId13"/>
    <p:sldId id="283" r:id="rId14"/>
    <p:sldId id="279" r:id="rId15"/>
    <p:sldId id="286" r:id="rId16"/>
    <p:sldId id="287"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8799B23B-EC83-4686-B30A-512413B5E67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14"/>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1BD4573-58E7-4156-A133-2731F5F8D1A6}" type="datetimeFigureOut">
              <a:rPr lang="en-US" smtClean="0"/>
              <a:t>1/17/2023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3B0CF2-7F87-4E02-A248-870047730F99}" type="slidenum">
              <a:rPr lang="en-US" smtClean="0"/>
              <a:t>‹#›</a:t>
            </a:fld>
            <a:endParaRPr lang="en-US"/>
          </a:p>
        </p:txBody>
      </p:sp>
    </p:spTree>
    <p:extLst>
      <p:ext uri="{BB962C8B-B14F-4D97-AF65-F5344CB8AC3E}">
        <p14:creationId xmlns:p14="http://schemas.microsoft.com/office/powerpoint/2010/main" val="36149813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93B0CF2-7F87-4E02-A248-870047730F99}" type="slidenum">
              <a:rPr lang="en-US" smtClean="0"/>
              <a:t>1</a:t>
            </a:fld>
            <a:endParaRPr lang="en-US"/>
          </a:p>
        </p:txBody>
      </p:sp>
    </p:spTree>
    <p:extLst>
      <p:ext uri="{BB962C8B-B14F-4D97-AF65-F5344CB8AC3E}">
        <p14:creationId xmlns:p14="http://schemas.microsoft.com/office/powerpoint/2010/main" val="14951338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grpSp>
        <p:nvGrpSpPr>
          <p:cNvPr id="10" name="Group 9"/>
          <p:cNvGrpSpPr/>
          <p:nvPr/>
        </p:nvGrpSpPr>
        <p:grpSpPr>
          <a:xfrm>
            <a:off x="0" y="6208894"/>
            <a:ext cx="12192000" cy="649106"/>
            <a:chOff x="0" y="6208894"/>
            <a:chExt cx="12192000" cy="649106"/>
          </a:xfrm>
        </p:grpSpPr>
        <p:sp>
          <p:nvSpPr>
            <p:cNvPr id="2" name="Rectangle 1"/>
            <p:cNvSpPr/>
            <p:nvPr/>
          </p:nvSpPr>
          <p:spPr>
            <a:xfrm>
              <a:off x="3048" y="6220178"/>
              <a:ext cx="12188952" cy="637822"/>
            </a:xfrm>
            <a:prstGeom prst="rect">
              <a:avLst/>
            </a:prstGeom>
            <a:ln>
              <a:noFill/>
            </a:ln>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p>
          </p:txBody>
        </p:sp>
        <p:cxnSp>
          <p:nvCxnSpPr>
            <p:cNvPr id="7" name="Straight Connector 6"/>
            <p:cNvCxnSpPr/>
            <p:nvPr/>
          </p:nvCxnSpPr>
          <p:spPr>
            <a:xfrm>
              <a:off x="0" y="6208894"/>
              <a:ext cx="12192000"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cxnSp>
        <p:nvCxnSpPr>
          <p:cNvPr id="5" name="Straight Connector 4"/>
          <p:cNvCxnSpPr/>
          <p:nvPr userDrawn="1"/>
        </p:nvCxnSpPr>
        <p:spPr>
          <a:xfrm flipV="1">
            <a:off x="3048" y="5937956"/>
            <a:ext cx="8241" cy="5644"/>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userDrawn="1"/>
        </p:nvCxnSpPr>
        <p:spPr>
          <a:xfrm flipV="1">
            <a:off x="3048" y="5937956"/>
            <a:ext cx="8241" cy="5644"/>
          </a:xfrm>
          <a:prstGeom prst="line">
            <a:avLst/>
          </a:prstGeom>
        </p:spPr>
        <p:style>
          <a:lnRef idx="1">
            <a:schemeClr val="accent1"/>
          </a:lnRef>
          <a:fillRef idx="0">
            <a:schemeClr val="accent1"/>
          </a:fillRef>
          <a:effectRef idx="0">
            <a:schemeClr val="accent1"/>
          </a:effectRef>
          <a:fontRef idx="minor">
            <a:schemeClr val="tx1"/>
          </a:fontRef>
        </p:style>
      </p:cxnSp>
      <p:sp>
        <p:nvSpPr>
          <p:cNvPr id="9" name="Title 8"/>
          <p:cNvSpPr>
            <a:spLocks noGrp="1"/>
          </p:cNvSpPr>
          <p:nvPr>
            <p:ph type="ctrTitle"/>
          </p:nvPr>
        </p:nvSpPr>
        <p:spPr>
          <a:xfrm>
            <a:off x="711200" y="1371600"/>
            <a:ext cx="10468864"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tx2"/>
                </a:solidFill>
                <a:effectLst/>
                <a:latin typeface="+mj-lt"/>
                <a:ea typeface="+mj-ea"/>
                <a:cs typeface="+mj-cs"/>
              </a:defRPr>
            </a:lvl1pPr>
          </a:lstStyle>
          <a:p>
            <a:r>
              <a:rPr kumimoji="0" lang="en-US"/>
              <a:t>Click to edit Master title style</a:t>
            </a:r>
            <a:endParaRPr kumimoji="0" lang="en-US" dirty="0"/>
          </a:p>
        </p:txBody>
      </p:sp>
      <p:sp>
        <p:nvSpPr>
          <p:cNvPr id="17" name="Subtitle 16"/>
          <p:cNvSpPr>
            <a:spLocks noGrp="1"/>
          </p:cNvSpPr>
          <p:nvPr>
            <p:ph type="subTitle" idx="1"/>
          </p:nvPr>
        </p:nvSpPr>
        <p:spPr>
          <a:xfrm>
            <a:off x="711200" y="3228536"/>
            <a:ext cx="10472928"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021A1D30-C0A0-4124-A783-34D9F15FA0FE}" type="datetime1">
              <a:rPr lang="en-US" smtClean="0"/>
              <a:t>1/17/2023</a:t>
            </a:fld>
            <a:endParaRPr lang="en-US"/>
          </a:p>
        </p:txBody>
      </p:sp>
      <p:sp>
        <p:nvSpPr>
          <p:cNvPr id="19" name="Footer Placeholder 18"/>
          <p:cNvSpPr>
            <a:spLocks noGrp="1"/>
          </p:cNvSpPr>
          <p:nvPr>
            <p:ph type="ftr" sz="quarter" idx="11"/>
          </p:nvPr>
        </p:nvSpPr>
        <p:spPr/>
        <p:txBody>
          <a:bodyPr/>
          <a:lstStyle/>
          <a:p>
            <a:r>
              <a:rPr lang="en-US" dirty="0"/>
              <a:t>Add a footer</a:t>
            </a:r>
          </a:p>
        </p:txBody>
      </p:sp>
      <p:sp>
        <p:nvSpPr>
          <p:cNvPr id="27" name="Slide Number Placeholder 26"/>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29808200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5F28077-7188-48C5-8679-2287FAC952E9}" type="datetime1">
              <a:rPr lang="en-US" smtClean="0"/>
              <a:t>1/17/2023</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4816821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07136" y="1316736"/>
            <a:ext cx="103632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707136" y="2704664"/>
            <a:ext cx="103632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D2DCB740-6776-4EE9-99FD-96D592FA5A23}" type="datetime1">
              <a:rPr lang="en-US" smtClean="0"/>
              <a:t>1/17/2023</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531933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a:lstStyle/>
          <a:p>
            <a:r>
              <a:rPr kumimoji="0" lang="en-US"/>
              <a:t>Click to edit Master title style</a:t>
            </a:r>
          </a:p>
        </p:txBody>
      </p:sp>
      <p:sp>
        <p:nvSpPr>
          <p:cNvPr id="3" name="Content Placeholder 2"/>
          <p:cNvSpPr>
            <a:spLocks noGrp="1"/>
          </p:cNvSpPr>
          <p:nvPr>
            <p:ph sz="half" idx="1"/>
          </p:nvPr>
        </p:nvSpPr>
        <p:spPr>
          <a:xfrm>
            <a:off x="609600" y="1920085"/>
            <a:ext cx="53848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920085"/>
            <a:ext cx="53848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05F6BD99-6FFD-46C5-B5E2-43A34BDA2566}" type="datetime1">
              <a:rPr lang="en-US" smtClean="0"/>
              <a:t>1/17/2023</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090186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609600" y="1855248"/>
            <a:ext cx="5386917" cy="659352"/>
          </a:xfrm>
        </p:spPr>
        <p:txBody>
          <a:bodyPr lIns="45720" tIns="0" rIns="45720" bIns="0" anchor="ctr">
            <a:noAutofit/>
          </a:bodyPr>
          <a:lstStyle>
            <a:lvl1pPr marL="0" indent="0">
              <a:buNone/>
              <a:defRPr sz="2400" b="1" cap="none" baseline="0">
                <a:solidFill>
                  <a:schemeClr val="tx1"/>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609600" y="2514600"/>
            <a:ext cx="5386917"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3"/>
          </p:nvPr>
        </p:nvSpPr>
        <p:spPr>
          <a:xfrm>
            <a:off x="6193368" y="1859758"/>
            <a:ext cx="5389033" cy="654843"/>
          </a:xfrm>
        </p:spPr>
        <p:txBody>
          <a:bodyPr lIns="45720" tIns="0" rIns="45720" bIns="0" anchor="ctr"/>
          <a:lstStyle>
            <a:lvl1pPr marL="0" indent="0">
              <a:buNone/>
              <a:defRPr sz="2400" b="1" cap="none" baseline="0">
                <a:solidFill>
                  <a:schemeClr val="tx1"/>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6193368" y="2514600"/>
            <a:ext cx="5389033"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E022678E-214C-4CF8-97C7-95015FB02960}" type="datetime1">
              <a:rPr lang="en-US" smtClean="0"/>
              <a:t>1/17/2023</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2501885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10744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D55660E0-FA77-4473-A859-74127B089143}" type="datetime1">
              <a:rPr lang="en-US" smtClean="0"/>
              <a:t>1/17/2023</a:t>
            </a:fld>
            <a:endParaRPr lang="en-US"/>
          </a:p>
        </p:txBody>
      </p:sp>
      <p:sp>
        <p:nvSpPr>
          <p:cNvPr id="4" name="Footer Placeholder 3"/>
          <p:cNvSpPr>
            <a:spLocks noGrp="1"/>
          </p:cNvSpPr>
          <p:nvPr>
            <p:ph type="ftr" sz="quarter" idx="11"/>
          </p:nvPr>
        </p:nvSpPr>
        <p:spPr/>
        <p:txBody>
          <a:bodyPr/>
          <a:lstStyle/>
          <a:p>
            <a:r>
              <a:rPr lang="en-US" dirty="0"/>
              <a:t>Add a footer</a:t>
            </a:r>
          </a:p>
        </p:txBody>
      </p:sp>
      <p:sp>
        <p:nvSpPr>
          <p:cNvPr id="5" name="Slide Number Placeholder 4"/>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0718149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188D7B8-9F07-4899-827D-5F3CFDDEB574}" type="datetime1">
              <a:rPr lang="en-US" smtClean="0"/>
              <a:t>1/17/2023</a:t>
            </a:fld>
            <a:endParaRPr lang="en-US"/>
          </a:p>
        </p:txBody>
      </p:sp>
      <p:sp>
        <p:nvSpPr>
          <p:cNvPr id="3" name="Footer Placeholder 2"/>
          <p:cNvSpPr>
            <a:spLocks noGrp="1"/>
          </p:cNvSpPr>
          <p:nvPr>
            <p:ph type="ftr" sz="quarter" idx="11"/>
          </p:nvPr>
        </p:nvSpPr>
        <p:spPr/>
        <p:txBody>
          <a:bodyPr/>
          <a:lstStyle/>
          <a:p>
            <a:r>
              <a:rPr lang="en-US" dirty="0"/>
              <a:t>Add a footer</a:t>
            </a:r>
          </a:p>
        </p:txBody>
      </p:sp>
      <p:sp>
        <p:nvSpPr>
          <p:cNvPr id="4" name="Slide Number Placeholder 3"/>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252882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514352"/>
            <a:ext cx="36576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4" name="Content Placeholder 3"/>
          <p:cNvSpPr>
            <a:spLocks noGrp="1"/>
          </p:cNvSpPr>
          <p:nvPr>
            <p:ph sz="half" idx="1"/>
          </p:nvPr>
        </p:nvSpPr>
        <p:spPr>
          <a:xfrm>
            <a:off x="4766733" y="1676400"/>
            <a:ext cx="6815667"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3" name="Text Placeholder 2"/>
          <p:cNvSpPr>
            <a:spLocks noGrp="1"/>
          </p:cNvSpPr>
          <p:nvPr>
            <p:ph type="body" idx="2"/>
          </p:nvPr>
        </p:nvSpPr>
        <p:spPr>
          <a:xfrm>
            <a:off x="914400" y="1676400"/>
            <a:ext cx="36576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B5197C5C-1CD1-417D-A89C-14747F5222C7}" type="datetime1">
              <a:rPr lang="en-US" smtClean="0"/>
              <a:t>1/17/2023</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9919267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4221004" y="1108077"/>
            <a:ext cx="70104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a:p>
        </p:txBody>
      </p:sp>
      <p:sp>
        <p:nvSpPr>
          <p:cNvPr id="12" name="Right Triangle 11"/>
          <p:cNvSpPr/>
          <p:nvPr/>
        </p:nvSpPr>
        <p:spPr>
          <a:xfrm rot="420000" flipV="1">
            <a:off x="10672179" y="5359769"/>
            <a:ext cx="207264"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a:p>
        </p:txBody>
      </p:sp>
      <p:sp>
        <p:nvSpPr>
          <p:cNvPr id="2" name="Title 1"/>
          <p:cNvSpPr>
            <a:spLocks noGrp="1"/>
          </p:cNvSpPr>
          <p:nvPr>
            <p:ph type="title"/>
          </p:nvPr>
        </p:nvSpPr>
        <p:spPr>
          <a:xfrm>
            <a:off x="812800" y="1176997"/>
            <a:ext cx="2950464"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3" name="Picture Placeholder 2" descr="An empty placeholder to add an image. Click on the placeholder and select the image that you wish to add"/>
          <p:cNvSpPr>
            <a:spLocks noGrp="1"/>
          </p:cNvSpPr>
          <p:nvPr>
            <p:ph type="pic" idx="1"/>
          </p:nvPr>
        </p:nvSpPr>
        <p:spPr>
          <a:xfrm rot="420000">
            <a:off x="4647724" y="1199517"/>
            <a:ext cx="615696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812800" y="2828785"/>
            <a:ext cx="29464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1359EFBB-CFA1-4AA8-9123-F0B52DBD84FE}" type="datetime1">
              <a:rPr lang="en-US" smtClean="0"/>
              <a:t>1/17/2023</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a:xfrm>
            <a:off x="10769600" y="6356351"/>
            <a:ext cx="812800" cy="365125"/>
          </a:xfrm>
        </p:spPr>
        <p:txBody>
          <a:bodyPr/>
          <a:lstStyle/>
          <a:p>
            <a:fld id="{401CF334-2D5C-4859-84A6-CA7E6E43FAEB}" type="slidenum">
              <a:rPr lang="en-US" smtClean="0"/>
              <a:t>‹#›</a:t>
            </a:fld>
            <a:endParaRPr lang="en-US"/>
          </a:p>
        </p:txBody>
      </p:sp>
      <p:sp>
        <p:nvSpPr>
          <p:cNvPr id="10" name="Freeform 9"/>
          <p:cNvSpPr>
            <a:spLocks/>
          </p:cNvSpPr>
          <p:nvPr/>
        </p:nvSpPr>
        <p:spPr bwMode="auto">
          <a:xfrm flipV="1">
            <a:off x="-12700" y="5816600"/>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sp>
        <p:nvSpPr>
          <p:cNvPr id="11" name="Freeform 10"/>
          <p:cNvSpPr>
            <a:spLocks/>
          </p:cNvSpPr>
          <p:nvPr/>
        </p:nvSpPr>
        <p:spPr bwMode="auto">
          <a:xfrm flipV="1">
            <a:off x="5842000" y="6219826"/>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spTree>
    <p:extLst>
      <p:ext uri="{BB962C8B-B14F-4D97-AF65-F5344CB8AC3E}">
        <p14:creationId xmlns:p14="http://schemas.microsoft.com/office/powerpoint/2010/main" val="25196249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D2D5871-AB0F-4B3D-8861-97E78CB7B47E}" type="datetime1">
              <a:rPr lang="en-US" smtClean="0"/>
              <a:t>1/17/2023</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877777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914402"/>
            <a:ext cx="27432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914402"/>
            <a:ext cx="80264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4418406-4C3F-4F3E-80BD-A22568EA37EB}" type="datetime1">
              <a:rPr lang="en-US" smtClean="0"/>
              <a:t>1/17/2023</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3697544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25" name="Group 24"/>
          <p:cNvGrpSpPr/>
          <p:nvPr/>
        </p:nvGrpSpPr>
        <p:grpSpPr>
          <a:xfrm>
            <a:off x="-29028" y="-7144"/>
            <a:ext cx="12240731" cy="6879658"/>
            <a:chOff x="0" y="-21658"/>
            <a:chExt cx="12240731" cy="6879658"/>
          </a:xfrm>
        </p:grpSpPr>
        <p:sp>
          <p:nvSpPr>
            <p:cNvPr id="26" name="Rectangle 25"/>
            <p:cNvSpPr/>
            <p:nvPr/>
          </p:nvSpPr>
          <p:spPr>
            <a:xfrm>
              <a:off x="31633"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p:cNvGrpSpPr/>
            <p:nvPr/>
          </p:nvGrpSpPr>
          <p:grpSpPr>
            <a:xfrm>
              <a:off x="0" y="-21658"/>
              <a:ext cx="12240731" cy="1041400"/>
              <a:chOff x="-25356" y="-7144"/>
              <a:chExt cx="12240731" cy="1041400"/>
            </a:xfrm>
          </p:grpSpPr>
          <p:sp>
            <p:nvSpPr>
              <p:cNvPr id="28" name="Freeform 27"/>
              <p:cNvSpPr>
                <a:spLocks/>
              </p:cNvSpPr>
              <p:nvPr/>
            </p:nvSpPr>
            <p:spPr bwMode="auto">
              <a:xfrm>
                <a:off x="-12700" y="-7144"/>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sp>
            <p:nvSpPr>
              <p:cNvPr id="29" name="Freeform 28"/>
              <p:cNvSpPr>
                <a:spLocks/>
              </p:cNvSpPr>
              <p:nvPr/>
            </p:nvSpPr>
            <p:spPr bwMode="auto">
              <a:xfrm>
                <a:off x="5842000" y="-7144"/>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grpSp>
            <p:nvGrpSpPr>
              <p:cNvPr id="31" name="Group 30"/>
              <p:cNvGrpSpPr/>
              <p:nvPr/>
            </p:nvGrpSpPr>
            <p:grpSpPr>
              <a:xfrm>
                <a:off x="-25356" y="202408"/>
                <a:ext cx="12240731" cy="649224"/>
                <a:chOff x="-19045" y="216550"/>
                <a:chExt cx="9180548" cy="649224"/>
              </a:xfrm>
            </p:grpSpPr>
            <p:sp>
              <p:nvSpPr>
                <p:cNvPr id="32" name="Freeform 3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sz="1800"/>
                </a:p>
              </p:txBody>
            </p:sp>
            <p:sp>
              <p:nvSpPr>
                <p:cNvPr id="33" name="Freeform 3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sz="1800"/>
                </a:p>
              </p:txBody>
            </p:sp>
          </p:grpSp>
        </p:grpSp>
      </p:grpSp>
      <p:sp>
        <p:nvSpPr>
          <p:cNvPr id="9" name="Title Placeholder 8"/>
          <p:cNvSpPr>
            <a:spLocks noGrp="1"/>
          </p:cNvSpPr>
          <p:nvPr>
            <p:ph type="title"/>
          </p:nvPr>
        </p:nvSpPr>
        <p:spPr>
          <a:xfrm>
            <a:off x="609600" y="704088"/>
            <a:ext cx="10972800" cy="1143000"/>
          </a:xfrm>
          <a:prstGeom prst="rect">
            <a:avLst/>
          </a:prstGeom>
        </p:spPr>
        <p:txBody>
          <a:bodyPr vert="horz" lIns="0" rIns="0" bIns="0" anchor="b">
            <a:normAutofit/>
          </a:bodyPr>
          <a:lstStyle/>
          <a:p>
            <a:r>
              <a:rPr kumimoji="0" lang="en-US"/>
              <a:t>Click to edit Master title style</a:t>
            </a:r>
            <a:endParaRPr kumimoji="0" lang="en-US" dirty="0"/>
          </a:p>
        </p:txBody>
      </p:sp>
      <p:sp>
        <p:nvSpPr>
          <p:cNvPr id="30" name="Text Placeholder 29"/>
          <p:cNvSpPr>
            <a:spLocks noGrp="1"/>
          </p:cNvSpPr>
          <p:nvPr>
            <p:ph type="body" idx="1"/>
          </p:nvPr>
        </p:nvSpPr>
        <p:spPr>
          <a:xfrm>
            <a:off x="609600" y="1935480"/>
            <a:ext cx="109728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endParaRPr kumimoji="0" lang="en-US" dirty="0"/>
          </a:p>
        </p:txBody>
      </p:sp>
      <p:sp>
        <p:nvSpPr>
          <p:cNvPr id="10" name="Date Placeholder 9"/>
          <p:cNvSpPr>
            <a:spLocks noGrp="1"/>
          </p:cNvSpPr>
          <p:nvPr>
            <p:ph type="dt" sz="half" idx="2"/>
          </p:nvPr>
        </p:nvSpPr>
        <p:spPr>
          <a:xfrm>
            <a:off x="609600" y="6356351"/>
            <a:ext cx="2844800" cy="365125"/>
          </a:xfrm>
          <a:prstGeom prst="rect">
            <a:avLst/>
          </a:prstGeom>
        </p:spPr>
        <p:txBody>
          <a:bodyPr vert="horz" lIns="0" tIns="0" rIns="0" bIns="0" anchor="b"/>
          <a:lstStyle>
            <a:lvl1pPr algn="l" eaLnBrk="1" latinLnBrk="0" hangingPunct="1">
              <a:defRPr kumimoji="0" sz="1100">
                <a:solidFill>
                  <a:schemeClr val="tx1"/>
                </a:solidFill>
              </a:defRPr>
            </a:lvl1pPr>
          </a:lstStyle>
          <a:p>
            <a:fld id="{61146459-E3C3-4969-9224-5ED50B492D17}" type="datetime1">
              <a:rPr lang="en-US" smtClean="0"/>
              <a:pPr/>
              <a:t>1/17/2023</a:t>
            </a:fld>
            <a:endParaRPr lang="en-US" dirty="0"/>
          </a:p>
        </p:txBody>
      </p:sp>
      <p:sp>
        <p:nvSpPr>
          <p:cNvPr id="22" name="Footer Placeholder 21"/>
          <p:cNvSpPr>
            <a:spLocks noGrp="1"/>
          </p:cNvSpPr>
          <p:nvPr>
            <p:ph type="ftr" sz="quarter" idx="3"/>
          </p:nvPr>
        </p:nvSpPr>
        <p:spPr>
          <a:xfrm>
            <a:off x="3556000" y="6356351"/>
            <a:ext cx="4470400" cy="365125"/>
          </a:xfrm>
          <a:prstGeom prst="rect">
            <a:avLst/>
          </a:prstGeom>
        </p:spPr>
        <p:txBody>
          <a:bodyPr vert="horz" lIns="0" tIns="0" rIns="0" bIns="0" anchor="b"/>
          <a:lstStyle>
            <a:lvl1pPr algn="l" eaLnBrk="1" latinLnBrk="0" hangingPunct="1">
              <a:defRPr kumimoji="0" sz="1100">
                <a:solidFill>
                  <a:schemeClr val="tx1"/>
                </a:solidFill>
              </a:defRPr>
            </a:lvl1pPr>
          </a:lstStyle>
          <a:p>
            <a:r>
              <a:rPr lang="en-US" dirty="0"/>
              <a:t>Add a footer</a:t>
            </a:r>
          </a:p>
        </p:txBody>
      </p:sp>
      <p:sp>
        <p:nvSpPr>
          <p:cNvPr id="18" name="Slide Number Placeholder 17"/>
          <p:cNvSpPr>
            <a:spLocks noGrp="1"/>
          </p:cNvSpPr>
          <p:nvPr>
            <p:ph type="sldNum" sz="quarter" idx="4"/>
          </p:nvPr>
        </p:nvSpPr>
        <p:spPr>
          <a:xfrm>
            <a:off x="10566400" y="6356351"/>
            <a:ext cx="1016000" cy="365125"/>
          </a:xfrm>
          <a:prstGeom prst="rect">
            <a:avLst/>
          </a:prstGeom>
        </p:spPr>
        <p:txBody>
          <a:bodyPr vert="horz" lIns="0" tIns="0" rIns="0" bIns="0" anchor="b"/>
          <a:lstStyle>
            <a:lvl1pPr algn="r" eaLnBrk="1" latinLnBrk="0" hangingPunct="1">
              <a:defRPr kumimoji="0" sz="1100">
                <a:solidFill>
                  <a:schemeClr val="tx1"/>
                </a:solidFill>
              </a:defRPr>
            </a:lvl1pPr>
          </a:lstStyle>
          <a:p>
            <a:fld id="{401CF334-2D5C-4859-84A6-CA7E6E43FAEB}" type="slidenum">
              <a:rPr lang="en-US" smtClean="0"/>
              <a:pPr/>
              <a:t>‹#›</a:t>
            </a:fld>
            <a:endParaRPr lang="en-US"/>
          </a:p>
        </p:txBody>
      </p:sp>
    </p:spTree>
    <p:extLst>
      <p:ext uri="{BB962C8B-B14F-4D97-AF65-F5344CB8AC3E}">
        <p14:creationId xmlns:p14="http://schemas.microsoft.com/office/powerpoint/2010/main" val="9428528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lumMod val="50000"/>
          </a:schemeClr>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lumMod val="50000"/>
          </a:schemeClr>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lumMod val="50000"/>
          </a:schemeClr>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lumMod val="50000"/>
          </a:schemeClr>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lumMod val="75000"/>
          </a:schemeClr>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lumMod val="50000"/>
          </a:schemeClr>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lumMod val="75000"/>
          </a:schemeClr>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286000" indent="0" algn="l" rtl="0" eaLnBrk="1" latinLnBrk="0" hangingPunct="1">
        <a:spcBef>
          <a:spcPct val="20000"/>
        </a:spcBef>
        <a:buClr>
          <a:schemeClr val="tx2"/>
        </a:buClr>
        <a:buFontTx/>
        <a:buNone/>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hyperlink" Target="https://doi.org/10.1016/j.jpsychires.2021.01.048" TargetMode="External"/><Relationship Id="rId2" Type="http://schemas.openxmlformats.org/officeDocument/2006/relationships/hyperlink" Target="https://doi.org/10.1016/j.jad.2015.12.005" TargetMode="External"/><Relationship Id="rId1" Type="http://schemas.openxmlformats.org/officeDocument/2006/relationships/slideLayout" Target="../slideLayouts/slideLayout2.xml"/><Relationship Id="rId4" Type="http://schemas.openxmlformats.org/officeDocument/2006/relationships/hyperlink" Target="https://www.ndph.ox.ac.uk/news/new-report-on-uk-deaths-during-and-after-pregnancy"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doi.org/10.1016/j.jad.2013.03.005" TargetMode="External"/><Relationship Id="rId2" Type="http://schemas.openxmlformats.org/officeDocument/2006/relationships/hyperlink" Target="https://www.nhs.uk/mental-health/conditions/post-natal-depression/overview/" TargetMode="External"/><Relationship Id="rId1" Type="http://schemas.openxmlformats.org/officeDocument/2006/relationships/slideLayout" Target="../slideLayouts/slideLayout6.xml"/><Relationship Id="rId4" Type="http://schemas.openxmlformats.org/officeDocument/2006/relationships/hyperlink" Target="https://books.google.co.uk/books?hl=hu&amp;lr=&amp;id=XV9gDwAAQBAJ&amp;oi=fnd&amp;pg=PA91&amp;ots=FNjIMWdNWD&amp;sig=E08HATtDnJNWbqwmEtAV1LcX0_g&amp;redir_esc=y#v=onepage&amp;q&amp;f=false"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medicine.uiowa.edu/bioethics/sites/medicine.uiowa.edu.bioethics/files/wysiwyg_uploads/2013%20Rysavy%20essay.pdf" TargetMode="External"/><Relationship Id="rId2" Type="http://schemas.openxmlformats.org/officeDocument/2006/relationships/hyperlink" Target="https://www.rcpsych.ac.uk/mental-health/problems-disorders/post-natal-depression" TargetMode="External"/><Relationship Id="rId1" Type="http://schemas.openxmlformats.org/officeDocument/2006/relationships/slideLayout" Target="../slideLayouts/slideLayout6.xml"/><Relationship Id="rId4" Type="http://schemas.openxmlformats.org/officeDocument/2006/relationships/hyperlink" Target="https://doi.org/10.1007%2Fs00127-022-02269-z"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FC0BCF1-DB0B-28BF-9A37-22B9BF7A8049}"/>
              </a:ext>
            </a:extLst>
          </p:cNvPr>
          <p:cNvPicPr>
            <a:picLocks noChangeAspect="1"/>
          </p:cNvPicPr>
          <p:nvPr/>
        </p:nvPicPr>
        <p:blipFill>
          <a:blip r:embed="rId3"/>
          <a:stretch>
            <a:fillRect/>
          </a:stretch>
        </p:blipFill>
        <p:spPr>
          <a:xfrm>
            <a:off x="641676" y="1133444"/>
            <a:ext cx="1932599" cy="896190"/>
          </a:xfrm>
          <a:prstGeom prst="rect">
            <a:avLst/>
          </a:prstGeom>
        </p:spPr>
      </p:pic>
      <p:sp>
        <p:nvSpPr>
          <p:cNvPr id="3" name="TextBox 2">
            <a:extLst>
              <a:ext uri="{FF2B5EF4-FFF2-40B4-BE49-F238E27FC236}">
                <a16:creationId xmlns:a16="http://schemas.microsoft.com/office/drawing/2014/main" id="{94149661-878F-0A27-EA9F-9A1AAF670F88}"/>
              </a:ext>
            </a:extLst>
          </p:cNvPr>
          <p:cNvSpPr txBox="1"/>
          <p:nvPr/>
        </p:nvSpPr>
        <p:spPr>
          <a:xfrm>
            <a:off x="2419737" y="1942303"/>
            <a:ext cx="7352523" cy="3173433"/>
          </a:xfrm>
          <a:prstGeom prst="rect">
            <a:avLst/>
          </a:prstGeom>
          <a:noFill/>
          <a:ln>
            <a:noFill/>
          </a:ln>
        </p:spPr>
        <p:txBody>
          <a:bodyPr wrap="square" rtlCol="0">
            <a:spAutoFit/>
          </a:bodyPr>
          <a:lstStyle/>
          <a:p>
            <a:pPr algn="ctr"/>
            <a:endParaRPr lang="en-GB" sz="2400" dirty="0">
              <a:solidFill>
                <a:schemeClr val="tx2"/>
              </a:solidFill>
              <a:effectLst/>
              <a:latin typeface="Arial" panose="020B0604020202020204" pitchFamily="34" charset="0"/>
              <a:ea typeface="Hiragino Sans CNS W3"/>
              <a:cs typeface="Arial" panose="020B0604020202020204" pitchFamily="34" charset="0"/>
            </a:endParaRPr>
          </a:p>
          <a:p>
            <a:pPr algn="ctr"/>
            <a:r>
              <a:rPr lang="en-GB" sz="2400" dirty="0">
                <a:solidFill>
                  <a:schemeClr val="tx2"/>
                </a:solidFill>
                <a:effectLst/>
                <a:latin typeface="Arial" panose="020B0604020202020204" pitchFamily="34" charset="0"/>
                <a:ea typeface="Hiragino Sans CNS W3"/>
                <a:cs typeface="Arial" panose="020B0604020202020204" pitchFamily="34" charset="0"/>
              </a:rPr>
              <a:t>Support and prevention for women with Postnatal </a:t>
            </a:r>
            <a:r>
              <a:rPr lang="en-GB" sz="2400" dirty="0">
                <a:solidFill>
                  <a:schemeClr val="tx2"/>
                </a:solidFill>
                <a:latin typeface="Arial" panose="020B0604020202020204" pitchFamily="34" charset="0"/>
                <a:ea typeface="Hiragino Sans CNS W3"/>
                <a:cs typeface="Arial" panose="020B0604020202020204" pitchFamily="34" charset="0"/>
              </a:rPr>
              <a:t>D</a:t>
            </a:r>
            <a:r>
              <a:rPr lang="en-GB" sz="2400" dirty="0">
                <a:solidFill>
                  <a:schemeClr val="tx2"/>
                </a:solidFill>
                <a:effectLst/>
                <a:latin typeface="Arial" panose="020B0604020202020204" pitchFamily="34" charset="0"/>
                <a:ea typeface="Hiragino Sans CNS W3"/>
                <a:cs typeface="Arial" panose="020B0604020202020204" pitchFamily="34" charset="0"/>
              </a:rPr>
              <a:t>epression</a:t>
            </a:r>
            <a:endParaRPr lang="en-GB" sz="24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algn="ctr"/>
            <a:endParaRPr lang="en-GB" dirty="0">
              <a:solidFill>
                <a:schemeClr val="tx2"/>
              </a:solidFill>
              <a:latin typeface="Arial" panose="020B0604020202020204" pitchFamily="34" charset="0"/>
              <a:cs typeface="Arial" panose="020B0604020202020204" pitchFamily="34" charset="0"/>
            </a:endParaRPr>
          </a:p>
          <a:p>
            <a:pPr algn="ctr"/>
            <a:endParaRPr lang="en-GB" dirty="0">
              <a:solidFill>
                <a:schemeClr val="tx2"/>
              </a:solidFill>
              <a:latin typeface="Arial" panose="020B0604020202020204" pitchFamily="34" charset="0"/>
              <a:cs typeface="Arial" panose="020B0604020202020204" pitchFamily="34" charset="0"/>
            </a:endParaRPr>
          </a:p>
          <a:p>
            <a:pPr algn="ctr"/>
            <a:endParaRPr lang="en-GB" dirty="0">
              <a:solidFill>
                <a:schemeClr val="tx2"/>
              </a:solidFill>
              <a:latin typeface="Arial" panose="020B0604020202020204" pitchFamily="34" charset="0"/>
              <a:cs typeface="Arial" panose="020B0604020202020204" pitchFamily="34" charset="0"/>
            </a:endParaRPr>
          </a:p>
          <a:p>
            <a:pPr algn="ctr">
              <a:lnSpc>
                <a:spcPct val="150000"/>
              </a:lnSpc>
              <a:spcAft>
                <a:spcPts val="800"/>
              </a:spcAft>
              <a:tabLst>
                <a:tab pos="4152900" algn="l"/>
              </a:tabLst>
            </a:pPr>
            <a:r>
              <a:rPr lang="en-GB" sz="2400" dirty="0">
                <a:solidFill>
                  <a:schemeClr val="tx2"/>
                </a:solidFill>
                <a:effectLst/>
                <a:latin typeface="Arial" panose="020B0604020202020204" pitchFamily="34" charset="0"/>
                <a:ea typeface="Calibri" panose="020F0502020204030204" pitchFamily="34" charset="0"/>
                <a:cs typeface="Arial" panose="020B0604020202020204" pitchFamily="34" charset="0"/>
              </a:rPr>
              <a:t>Student name: Edit Tingyela</a:t>
            </a:r>
          </a:p>
          <a:p>
            <a:pPr algn="ctr">
              <a:lnSpc>
                <a:spcPct val="150000"/>
              </a:lnSpc>
              <a:spcAft>
                <a:spcPts val="800"/>
              </a:spcAft>
              <a:tabLst>
                <a:tab pos="4152900" algn="l"/>
              </a:tabLst>
            </a:pPr>
            <a:r>
              <a:rPr lang="en-GB" sz="2400" dirty="0">
                <a:solidFill>
                  <a:schemeClr val="tx2"/>
                </a:solidFill>
                <a:effectLst/>
                <a:latin typeface="Arial" panose="020B0604020202020204" pitchFamily="34" charset="0"/>
                <a:ea typeface="Calibri" panose="020F0502020204030204" pitchFamily="34" charset="0"/>
                <a:cs typeface="Arial" panose="020B0604020202020204" pitchFamily="34" charset="0"/>
              </a:rPr>
              <a:t>Student ID: 1917242</a:t>
            </a:r>
          </a:p>
        </p:txBody>
      </p:sp>
      <p:sp>
        <p:nvSpPr>
          <p:cNvPr id="7" name="TextBox 6">
            <a:extLst>
              <a:ext uri="{FF2B5EF4-FFF2-40B4-BE49-F238E27FC236}">
                <a16:creationId xmlns:a16="http://schemas.microsoft.com/office/drawing/2014/main" id="{61225F75-E558-3890-DB72-7DDC9D714C8D}"/>
              </a:ext>
            </a:extLst>
          </p:cNvPr>
          <p:cNvSpPr txBox="1"/>
          <p:nvPr/>
        </p:nvSpPr>
        <p:spPr>
          <a:xfrm>
            <a:off x="3923211" y="1049446"/>
            <a:ext cx="4345577" cy="584775"/>
          </a:xfrm>
          <a:prstGeom prst="rect">
            <a:avLst/>
          </a:prstGeom>
          <a:noFill/>
          <a:ln>
            <a:noFill/>
          </a:ln>
        </p:spPr>
        <p:txBody>
          <a:bodyPr wrap="square" rtlCol="0">
            <a:spAutoFit/>
          </a:bodyPr>
          <a:lstStyle/>
          <a:p>
            <a:pPr algn="ctr"/>
            <a:r>
              <a:rPr lang="en-GB" sz="3200" b="1" dirty="0">
                <a:solidFill>
                  <a:schemeClr val="tx2"/>
                </a:solidFill>
                <a:latin typeface="Arial" panose="020B0604020202020204" pitchFamily="34" charset="0"/>
                <a:cs typeface="Arial" panose="020B0604020202020204" pitchFamily="34" charset="0"/>
              </a:rPr>
              <a:t>BMHP 6020</a:t>
            </a:r>
          </a:p>
        </p:txBody>
      </p:sp>
    </p:spTree>
    <p:extLst>
      <p:ext uri="{BB962C8B-B14F-4D97-AF65-F5344CB8AC3E}">
        <p14:creationId xmlns:p14="http://schemas.microsoft.com/office/powerpoint/2010/main" val="3549628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78674" y="0"/>
            <a:ext cx="11303726" cy="2029097"/>
          </a:xfrm>
        </p:spPr>
        <p:txBody>
          <a:bodyPr>
            <a:normAutofit/>
          </a:bodyPr>
          <a:lstStyle/>
          <a:p>
            <a:pPr algn="ctr"/>
            <a:r>
              <a:rPr lang="en-GB" sz="3200" b="1" dirty="0">
                <a:solidFill>
                  <a:schemeClr val="tx2"/>
                </a:solidFill>
                <a:latin typeface="Arial "/>
              </a:rPr>
              <a:t>Chapter 1: Introduction</a:t>
            </a:r>
            <a:br>
              <a:rPr lang="en-GB" sz="5400" b="1" dirty="0">
                <a:solidFill>
                  <a:schemeClr val="tx2"/>
                </a:solidFill>
                <a:latin typeface="Arial "/>
              </a:rPr>
            </a:br>
            <a:endParaRPr lang="en-US" dirty="0"/>
          </a:p>
        </p:txBody>
      </p:sp>
      <p:sp>
        <p:nvSpPr>
          <p:cNvPr id="2" name="Content Placeholder 1"/>
          <p:cNvSpPr>
            <a:spLocks noGrp="1"/>
          </p:cNvSpPr>
          <p:nvPr>
            <p:ph idx="1"/>
          </p:nvPr>
        </p:nvSpPr>
        <p:spPr>
          <a:xfrm>
            <a:off x="609600" y="1291905"/>
            <a:ext cx="10972800" cy="5566095"/>
          </a:xfrm>
        </p:spPr>
        <p:txBody>
          <a:bodyPr>
            <a:normAutofit fontScale="25000" lnSpcReduction="20000"/>
          </a:bodyPr>
          <a:lstStyle/>
          <a:p>
            <a:pPr marL="0" indent="0">
              <a:lnSpc>
                <a:spcPct val="170000"/>
              </a:lnSpc>
              <a:buNone/>
            </a:pPr>
            <a:r>
              <a:rPr lang="en-GB" sz="5600" dirty="0">
                <a:solidFill>
                  <a:schemeClr val="tx2"/>
                </a:solidFill>
                <a:effectLst/>
                <a:latin typeface="Arial" panose="020B0604020202020204" pitchFamily="34" charset="0"/>
                <a:ea typeface="Arial Unicode MS"/>
              </a:rPr>
              <a:t>Postnatal depression (PD) became one of the leading common issues worldwide, it has</a:t>
            </a:r>
            <a:r>
              <a:rPr lang="en-GB" sz="5600" dirty="0">
                <a:solidFill>
                  <a:schemeClr val="tx2"/>
                </a:solidFill>
                <a:effectLst/>
                <a:latin typeface="Arial" panose="020B0604020202020204" pitchFamily="34" charset="0"/>
                <a:ea typeface="Calibri Light" panose="020F0302020204030204" pitchFamily="34" charset="0"/>
              </a:rPr>
              <a:t> been linked to deleterious consequences on mother-child relationships, newborn development, and maternal health (Fonseca et al., 2018). </a:t>
            </a:r>
            <a:r>
              <a:rPr lang="en-GB" sz="5600" dirty="0">
                <a:solidFill>
                  <a:schemeClr val="tx2"/>
                </a:solidFill>
                <a:latin typeface="Arial" panose="020B0604020202020204" pitchFamily="34" charset="0"/>
                <a:ea typeface="Calibri Light" panose="020F0302020204030204" pitchFamily="34" charset="0"/>
              </a:rPr>
              <a:t>Furthermore</a:t>
            </a:r>
            <a:r>
              <a:rPr lang="en-GB" sz="5600" dirty="0">
                <a:solidFill>
                  <a:schemeClr val="tx2"/>
                </a:solidFill>
                <a:effectLst/>
                <a:latin typeface="Arial" panose="020B0604020202020204" pitchFamily="34" charset="0"/>
                <a:ea typeface="Calibri Light" panose="020F0302020204030204" pitchFamily="34" charset="0"/>
              </a:rPr>
              <a:t>, PD increases the risk of depression in children even until late adolescence. </a:t>
            </a:r>
            <a:r>
              <a:rPr lang="en-GB" sz="5600" dirty="0">
                <a:solidFill>
                  <a:schemeClr val="tx2"/>
                </a:solidFill>
                <a:latin typeface="Arial" panose="020B0604020202020204" pitchFamily="34" charset="0"/>
                <a:ea typeface="Calibri Light" panose="020F0302020204030204" pitchFamily="34" charset="0"/>
              </a:rPr>
              <a:t>(</a:t>
            </a:r>
            <a:r>
              <a:rPr lang="en-GB" sz="5600" dirty="0">
                <a:solidFill>
                  <a:schemeClr val="tx2"/>
                </a:solidFill>
                <a:effectLst/>
                <a:latin typeface="Arial" panose="020B0604020202020204" pitchFamily="34" charset="0"/>
                <a:ea typeface="Calibri Light" panose="020F0302020204030204" pitchFamily="34" charset="0"/>
              </a:rPr>
              <a:t>Howard, Piot and Stein, 2014). Above all, one case of perinatal depression typically has a cost to society of roughly £74,000. (Bauer et al., 2014)</a:t>
            </a:r>
            <a:r>
              <a:rPr lang="en-GB" sz="5600" b="1" dirty="0">
                <a:solidFill>
                  <a:schemeClr val="tx2"/>
                </a:solidFill>
                <a:effectLst/>
                <a:latin typeface="Arial" panose="020B0604020202020204" pitchFamily="34" charset="0"/>
                <a:ea typeface="Calibri Light" panose="020F0302020204030204" pitchFamily="34" charset="0"/>
              </a:rPr>
              <a:t>.</a:t>
            </a:r>
            <a:endParaRPr lang="en-GB" sz="5600" dirty="0">
              <a:solidFill>
                <a:schemeClr val="tx2"/>
              </a:solidFill>
              <a:effectLst/>
              <a:latin typeface="Arial" panose="020B0604020202020204" pitchFamily="34" charset="0"/>
              <a:ea typeface="Calibri Light" panose="020F0302020204030204" pitchFamily="34" charset="0"/>
            </a:endParaRPr>
          </a:p>
          <a:p>
            <a:pPr marL="0" indent="0">
              <a:lnSpc>
                <a:spcPct val="170000"/>
              </a:lnSpc>
              <a:buNone/>
            </a:pPr>
            <a:endParaRPr lang="en-GB" sz="6400" b="1" dirty="0">
              <a:solidFill>
                <a:schemeClr val="tx2"/>
              </a:solidFill>
              <a:latin typeface="Arial" panose="020B0604020202020204" pitchFamily="34" charset="0"/>
              <a:ea typeface="Arial Unicode MS"/>
              <a:cs typeface="Arial" panose="020B0604020202020204" pitchFamily="34" charset="0"/>
            </a:endParaRPr>
          </a:p>
          <a:p>
            <a:pPr marL="0" indent="0">
              <a:buNone/>
            </a:pPr>
            <a:r>
              <a:rPr lang="en-GB" sz="6400" b="1" dirty="0">
                <a:solidFill>
                  <a:schemeClr val="tx2"/>
                </a:solidFill>
                <a:effectLst/>
                <a:latin typeface="Arial" panose="020B0604020202020204" pitchFamily="34" charset="0"/>
                <a:ea typeface="Arial Unicode MS"/>
                <a:cs typeface="Arial" panose="020B0604020202020204" pitchFamily="34" charset="0"/>
              </a:rPr>
              <a:t>The rationale of the study</a:t>
            </a:r>
            <a:r>
              <a:rPr lang="en-GB" sz="64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 </a:t>
            </a:r>
            <a:endParaRPr lang="en-GB" sz="6400" dirty="0">
              <a:effectLst/>
              <a:latin typeface="Arial" panose="020B0604020202020204" pitchFamily="34" charset="0"/>
              <a:ea typeface="Calibri Light" panose="020F0302020204030204" pitchFamily="34" charset="0"/>
              <a:cs typeface="Arial" panose="020B0604020202020204" pitchFamily="34" charset="0"/>
            </a:endParaRPr>
          </a:p>
          <a:p>
            <a:pPr marL="342900" lvl="0" indent="-342900" algn="just">
              <a:lnSpc>
                <a:spcPct val="170000"/>
              </a:lnSpc>
              <a:buFont typeface="Symbol" panose="05050102010706020507" pitchFamily="18" charset="2"/>
              <a:buChar char=""/>
            </a:pPr>
            <a:r>
              <a:rPr lang="en-GB" sz="56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As the </a:t>
            </a:r>
            <a:r>
              <a:rPr lang="en-GB" sz="5600" dirty="0">
                <a:solidFill>
                  <a:schemeClr val="tx2"/>
                </a:solidFill>
                <a:effectLst/>
                <a:latin typeface="Arial" panose="020B0604020202020204" pitchFamily="34" charset="0"/>
                <a:ea typeface="Calibri" panose="020F0502020204030204" pitchFamily="34" charset="0"/>
                <a:cs typeface="Arial" panose="020B0604020202020204" pitchFamily="34" charset="0"/>
              </a:rPr>
              <a:t>Royal College of Psychiatrists (2022) introduced, between 10 and 15 out of every 100 women who give birth have postnatal depression, and 1 out of 4 mothers still have postnatal depression when their child is 1 year old. </a:t>
            </a:r>
            <a:endParaRPr lang="en-GB" sz="56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5600" dirty="0">
                <a:solidFill>
                  <a:schemeClr val="tx2"/>
                </a:solidFill>
                <a:effectLst/>
                <a:latin typeface="Arial" panose="020B0604020202020204" pitchFamily="34" charset="0"/>
                <a:ea typeface="Calibri" panose="020F0502020204030204" pitchFamily="34" charset="0"/>
                <a:cs typeface="Arial" panose="020B0604020202020204" pitchFamily="34" charset="0"/>
              </a:rPr>
              <a:t>As stated by </a:t>
            </a:r>
            <a:r>
              <a:rPr lang="en-GB" sz="5600" dirty="0" err="1">
                <a:solidFill>
                  <a:schemeClr val="tx2"/>
                </a:solidFill>
                <a:effectLst/>
                <a:latin typeface="Arial" panose="020B0604020202020204" pitchFamily="34" charset="0"/>
                <a:ea typeface="Calibri" panose="020F0502020204030204" pitchFamily="34" charset="0"/>
                <a:cs typeface="Arial" panose="020B0604020202020204" pitchFamily="34" charset="0"/>
              </a:rPr>
              <a:t>Nutfield</a:t>
            </a:r>
            <a:r>
              <a:rPr lang="en-GB" sz="5600" dirty="0">
                <a:solidFill>
                  <a:schemeClr val="tx2"/>
                </a:solidFill>
                <a:effectLst/>
                <a:latin typeface="Arial" panose="020B0604020202020204" pitchFamily="34" charset="0"/>
                <a:ea typeface="Calibri" panose="020F0502020204030204" pitchFamily="34" charset="0"/>
                <a:cs typeface="Arial" panose="020B0604020202020204" pitchFamily="34" charset="0"/>
              </a:rPr>
              <a:t> Department of Population Health (NDPH) (2018) maternal suicide it is the main cause of death in the first year following delivery.</a:t>
            </a:r>
            <a:endParaRPr lang="en-GB" sz="5600" dirty="0">
              <a:solidFill>
                <a:schemeClr val="tx2"/>
              </a:solidFill>
              <a:latin typeface="Arial" panose="020B0604020202020204" pitchFamily="34" charset="0"/>
              <a:ea typeface="Calibri" panose="020F0502020204030204" pitchFamily="34" charset="0"/>
              <a:cs typeface="Arial" panose="020B0604020202020204" pitchFamily="34" charset="0"/>
            </a:endParaRPr>
          </a:p>
          <a:p>
            <a:pPr marL="0" lvl="0" indent="0" algn="just">
              <a:lnSpc>
                <a:spcPct val="150000"/>
              </a:lnSpc>
              <a:buNone/>
            </a:pPr>
            <a:r>
              <a:rPr lang="en-GB" sz="6400" b="1" dirty="0">
                <a:solidFill>
                  <a:schemeClr val="tx2"/>
                </a:solidFill>
                <a:effectLst/>
                <a:latin typeface="Arial" panose="020B0604020202020204" pitchFamily="34" charset="0"/>
                <a:ea typeface="Arial Unicode MS"/>
                <a:cs typeface="Arial" panose="020B0604020202020204" pitchFamily="34" charset="0"/>
              </a:rPr>
              <a:t>Aim of the study</a:t>
            </a:r>
            <a:r>
              <a:rPr lang="en-GB" sz="64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 </a:t>
            </a:r>
            <a:endParaRPr lang="en-GB" sz="6400" dirty="0">
              <a:effectLst/>
              <a:latin typeface="Arial" panose="020B0604020202020204" pitchFamily="34" charset="0"/>
              <a:ea typeface="Calibri Light" panose="020F0302020204030204" pitchFamily="34" charset="0"/>
              <a:cs typeface="Arial" panose="020B0604020202020204" pitchFamily="34" charset="0"/>
            </a:endParaRPr>
          </a:p>
          <a:p>
            <a:pPr algn="just">
              <a:lnSpc>
                <a:spcPct val="150000"/>
              </a:lnSpc>
            </a:pPr>
            <a:r>
              <a:rPr lang="en-GB" sz="56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Investigation on this topic to help policymakers and healthcare professionals to find solutions for better support and prevention to improve the lives of women with postnatal depression and their children.</a:t>
            </a:r>
          </a:p>
          <a:p>
            <a:pPr marL="0" indent="0" algn="just">
              <a:lnSpc>
                <a:spcPct val="150000"/>
              </a:lnSpc>
              <a:buNone/>
            </a:pPr>
            <a:r>
              <a:rPr lang="en-GB" sz="5600" b="1" i="1" dirty="0">
                <a:effectLst/>
                <a:latin typeface="Arial" panose="020B0604020202020204" pitchFamily="34" charset="0"/>
                <a:ea typeface="Calibri Light" panose="020F0302020204030204" pitchFamily="34" charset="0"/>
                <a:cs typeface="Arial" panose="020B0604020202020204" pitchFamily="34" charset="0"/>
              </a:rPr>
              <a:t> </a:t>
            </a:r>
            <a:endParaRPr lang="en-GB" sz="56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marL="0" indent="0">
              <a:buNone/>
            </a:pPr>
            <a:r>
              <a:rPr lang="en-GB" sz="6400" b="1" dirty="0">
                <a:solidFill>
                  <a:schemeClr val="tx2"/>
                </a:solidFill>
                <a:effectLst/>
                <a:latin typeface="Arial" panose="020B0604020202020204" pitchFamily="34" charset="0"/>
                <a:ea typeface="Arial Unicode MS"/>
                <a:cs typeface="Arial" panose="020B0604020202020204" pitchFamily="34" charset="0"/>
              </a:rPr>
              <a:t>Objective of the study</a:t>
            </a:r>
            <a:endParaRPr lang="en-GB" sz="6400" b="1" dirty="0">
              <a:latin typeface="Arial" panose="020B0604020202020204" pitchFamily="34" charset="0"/>
              <a:ea typeface="Arial Unicode MS"/>
              <a:cs typeface="Arial" panose="020B0604020202020204" pitchFamily="34" charset="0"/>
            </a:endParaRPr>
          </a:p>
          <a:p>
            <a:pPr>
              <a:lnSpc>
                <a:spcPct val="170000"/>
              </a:lnSpc>
              <a:buFont typeface="Wingdings" panose="05000000000000000000" pitchFamily="2" charset="2"/>
              <a:buChar char="§"/>
            </a:pPr>
            <a:r>
              <a:rPr lang="en-GB" sz="5600" dirty="0">
                <a:solidFill>
                  <a:schemeClr val="tx2"/>
                </a:solidFill>
                <a:effectLst/>
                <a:latin typeface="Arial" panose="020B0604020202020204" pitchFamily="34" charset="0"/>
                <a:ea typeface="Hiragino Sans CNS W3"/>
                <a:cs typeface="Arial" panose="020B0604020202020204" pitchFamily="34" charset="0"/>
              </a:rPr>
              <a:t>Explore the current situation regarding prevention and support of PD, </a:t>
            </a:r>
            <a:r>
              <a:rPr lang="en-GB" sz="5600" dirty="0">
                <a:solidFill>
                  <a:schemeClr val="tx2"/>
                </a:solidFill>
                <a:latin typeface="Arial" panose="020B0604020202020204" pitchFamily="34" charset="0"/>
                <a:ea typeface="Hiragino Sans CNS W3"/>
                <a:cs typeface="Arial" panose="020B0604020202020204" pitchFamily="34" charset="0"/>
              </a:rPr>
              <a:t>a</a:t>
            </a:r>
            <a:r>
              <a:rPr lang="en-GB" sz="56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nalyse the studies, evaluate the results to </a:t>
            </a:r>
            <a:r>
              <a:rPr lang="en-GB" sz="5600" dirty="0">
                <a:solidFill>
                  <a:schemeClr val="tx2"/>
                </a:solidFill>
                <a:latin typeface="Arial" panose="020B0604020202020204" pitchFamily="34" charset="0"/>
                <a:ea typeface="Calibri Light" panose="020F0302020204030204" pitchFamily="34" charset="0"/>
                <a:cs typeface="Arial" panose="020B0604020202020204" pitchFamily="34" charset="0"/>
              </a:rPr>
              <a:t>p</a:t>
            </a:r>
            <a:r>
              <a:rPr lang="en-GB" sz="5600" dirty="0">
                <a:solidFill>
                  <a:schemeClr val="tx2"/>
                </a:solidFill>
                <a:effectLst/>
                <a:latin typeface="Arial" panose="020B0604020202020204" pitchFamily="34" charset="0"/>
                <a:ea typeface="Hiragino Sans CNS W3"/>
                <a:cs typeface="Arial" panose="020B0604020202020204" pitchFamily="34" charset="0"/>
              </a:rPr>
              <a:t>rovide recommendations for improvement for </a:t>
            </a:r>
            <a:r>
              <a:rPr lang="en-GB" sz="56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policymakers and healthcare professionals.</a:t>
            </a:r>
          </a:p>
          <a:p>
            <a:pPr marL="368300" indent="0">
              <a:buNone/>
            </a:pPr>
            <a:r>
              <a:rPr lang="en-GB" sz="1800" dirty="0">
                <a:effectLst/>
                <a:latin typeface="Arial" panose="020B0604020202020204" pitchFamily="34" charset="0"/>
                <a:ea typeface="Calibri Light" panose="020F0302020204030204" pitchFamily="34" charset="0"/>
              </a:rPr>
              <a:t> </a:t>
            </a:r>
            <a:endParaRPr lang="en-GB" sz="1800" dirty="0">
              <a:effectLst/>
              <a:latin typeface="Calibri Light" panose="020F0302020204030204" pitchFamily="34" charset="0"/>
              <a:ea typeface="Calibri Light" panose="020F0302020204030204" pitchFamily="34" charset="0"/>
            </a:endParaRPr>
          </a:p>
          <a:p>
            <a:pPr marL="368300" indent="0">
              <a:buNone/>
            </a:pPr>
            <a:r>
              <a:rPr lang="en-GB" sz="1800" dirty="0">
                <a:effectLst/>
                <a:latin typeface="Arial" panose="020B0604020202020204" pitchFamily="34" charset="0"/>
                <a:ea typeface="Calibri Light" panose="020F0302020204030204" pitchFamily="34" charset="0"/>
              </a:rPr>
              <a:t> </a:t>
            </a:r>
            <a:endParaRPr lang="en-GB" sz="1800" dirty="0">
              <a:effectLst/>
              <a:latin typeface="Calibri Light" panose="020F0302020204030204" pitchFamily="34" charset="0"/>
              <a:ea typeface="Calibri Light" panose="020F0302020204030204" pitchFamily="34" charset="0"/>
            </a:endParaRPr>
          </a:p>
          <a:p>
            <a:pPr marL="0" indent="0">
              <a:buNone/>
            </a:pPr>
            <a:endParaRPr lang="en-US" dirty="0"/>
          </a:p>
        </p:txBody>
      </p:sp>
    </p:spTree>
    <p:extLst>
      <p:ext uri="{BB962C8B-B14F-4D97-AF65-F5344CB8AC3E}">
        <p14:creationId xmlns:p14="http://schemas.microsoft.com/office/powerpoint/2010/main" val="15089102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8FED5-E7D4-738B-6C13-B76CA16980A4}"/>
              </a:ext>
            </a:extLst>
          </p:cNvPr>
          <p:cNvSpPr>
            <a:spLocks noGrp="1"/>
          </p:cNvSpPr>
          <p:nvPr>
            <p:ph type="title"/>
          </p:nvPr>
        </p:nvSpPr>
        <p:spPr>
          <a:xfrm>
            <a:off x="609600" y="533400"/>
            <a:ext cx="10972800" cy="607503"/>
          </a:xfrm>
        </p:spPr>
        <p:txBody>
          <a:bodyPr>
            <a:normAutofit/>
          </a:bodyPr>
          <a:lstStyle/>
          <a:p>
            <a:pPr algn="ctr"/>
            <a:r>
              <a:rPr lang="en-GB" sz="3200" b="1" dirty="0">
                <a:solidFill>
                  <a:schemeClr val="tx2"/>
                </a:solidFill>
                <a:latin typeface="Arial "/>
              </a:rPr>
              <a:t>Chapter 2: Background</a:t>
            </a:r>
            <a:endParaRPr lang="en-GB" sz="3200" dirty="0"/>
          </a:p>
        </p:txBody>
      </p:sp>
      <p:sp>
        <p:nvSpPr>
          <p:cNvPr id="3" name="Content Placeholder 2">
            <a:extLst>
              <a:ext uri="{FF2B5EF4-FFF2-40B4-BE49-F238E27FC236}">
                <a16:creationId xmlns:a16="http://schemas.microsoft.com/office/drawing/2014/main" id="{EA1355B6-4935-5AA2-91F4-B4F3D84B9CD6}"/>
              </a:ext>
            </a:extLst>
          </p:cNvPr>
          <p:cNvSpPr>
            <a:spLocks noGrp="1"/>
          </p:cNvSpPr>
          <p:nvPr>
            <p:ph idx="1"/>
          </p:nvPr>
        </p:nvSpPr>
        <p:spPr>
          <a:xfrm>
            <a:off x="609600" y="1199627"/>
            <a:ext cx="10972800" cy="5394120"/>
          </a:xfrm>
        </p:spPr>
        <p:txBody>
          <a:bodyPr>
            <a:normAutofit fontScale="92500" lnSpcReduction="20000"/>
          </a:bodyPr>
          <a:lstStyle/>
          <a:p>
            <a:pPr marL="0" indent="0">
              <a:buNone/>
            </a:pPr>
            <a:r>
              <a:rPr lang="en-GB" sz="1800" b="1" dirty="0">
                <a:solidFill>
                  <a:schemeClr val="tx2"/>
                </a:solidFill>
                <a:latin typeface="Arial" panose="020B0604020202020204" pitchFamily="34" charset="0"/>
                <a:ea typeface="Calibri Light" panose="020F0302020204030204" pitchFamily="34" charset="0"/>
              </a:rPr>
              <a:t>HISTORY:</a:t>
            </a:r>
          </a:p>
          <a:p>
            <a:pPr marL="0" indent="0">
              <a:lnSpc>
                <a:spcPct val="150000"/>
              </a:lnSpc>
              <a:buNone/>
            </a:pPr>
            <a:r>
              <a:rPr lang="en-GB" sz="1400" dirty="0">
                <a:solidFill>
                  <a:schemeClr val="tx2"/>
                </a:solidFill>
                <a:latin typeface="Arial" panose="020B0604020202020204" pitchFamily="34" charset="0"/>
                <a:ea typeface="Calibri Light" panose="020F0302020204030204" pitchFamily="34" charset="0"/>
              </a:rPr>
              <a:t>S</a:t>
            </a:r>
            <a:r>
              <a:rPr lang="en-GB" sz="1400" dirty="0">
                <a:solidFill>
                  <a:schemeClr val="tx2"/>
                </a:solidFill>
                <a:effectLst/>
                <a:latin typeface="Arial" panose="020B0604020202020204" pitchFamily="34" charset="0"/>
                <a:ea typeface="Calibri Light" panose="020F0302020204030204" pitchFamily="34" charset="0"/>
              </a:rPr>
              <a:t>ince Hippocrates, there has been the concept of maternal mental illness. (Haynes, 2023, p.15). </a:t>
            </a:r>
          </a:p>
          <a:p>
            <a:pPr marL="0" indent="0">
              <a:lnSpc>
                <a:spcPct val="150000"/>
              </a:lnSpc>
              <a:buNone/>
            </a:pPr>
            <a:r>
              <a:rPr lang="en-GB" sz="1400" dirty="0">
                <a:solidFill>
                  <a:schemeClr val="tx2"/>
                </a:solidFill>
                <a:latin typeface="Arial" panose="020B0604020202020204" pitchFamily="34" charset="0"/>
                <a:ea typeface="Calibri Light" panose="020F0302020204030204" pitchFamily="34" charset="0"/>
              </a:rPr>
              <a:t>T</a:t>
            </a:r>
            <a:r>
              <a:rPr lang="en-GB" sz="1400" dirty="0">
                <a:solidFill>
                  <a:schemeClr val="tx2"/>
                </a:solidFill>
                <a:effectLst/>
                <a:latin typeface="Arial" panose="020B0604020202020204" pitchFamily="34" charset="0"/>
                <a:ea typeface="Calibri Light" panose="020F0302020204030204" pitchFamily="34" charset="0"/>
              </a:rPr>
              <a:t>hrough the Victorian time also at the beginning time of the twentieth-century mothers who had a mental illness were separated from their children. (</a:t>
            </a:r>
            <a:r>
              <a:rPr lang="en-GB" sz="1400" dirty="0" err="1">
                <a:solidFill>
                  <a:schemeClr val="tx2"/>
                </a:solidFill>
                <a:effectLst/>
                <a:latin typeface="Arial" panose="020B0604020202020204" pitchFamily="34" charset="0"/>
                <a:ea typeface="Calibri Light" panose="020F0302020204030204" pitchFamily="34" charset="0"/>
              </a:rPr>
              <a:t>Rangs</a:t>
            </a:r>
            <a:r>
              <a:rPr lang="en-GB" sz="1400" dirty="0">
                <a:solidFill>
                  <a:schemeClr val="tx2"/>
                </a:solidFill>
                <a:effectLst/>
                <a:latin typeface="Arial" panose="020B0604020202020204" pitchFamily="34" charset="0"/>
                <a:ea typeface="Calibri Light" panose="020F0302020204030204" pitchFamily="34" charset="0"/>
              </a:rPr>
              <a:t> , 2018). ) After the Second World War, in Britain  the procedures were changed. (Sparks, 2013). Modern-day social psychiatry was based on Brown and Harris` collected and analysed data from 1978. </a:t>
            </a:r>
          </a:p>
          <a:p>
            <a:pPr marL="0" indent="0">
              <a:lnSpc>
                <a:spcPct val="150000"/>
              </a:lnSpc>
              <a:buNone/>
            </a:pPr>
            <a:r>
              <a:rPr lang="en-GB" sz="1800" b="1" dirty="0">
                <a:solidFill>
                  <a:schemeClr val="tx2"/>
                </a:solidFill>
                <a:latin typeface="Arial" panose="020B0604020202020204" pitchFamily="34" charset="0"/>
              </a:rPr>
              <a:t>THEORIES:</a:t>
            </a:r>
          </a:p>
          <a:p>
            <a:pPr>
              <a:lnSpc>
                <a:spcPct val="150000"/>
              </a:lnSpc>
              <a:buFont typeface="Arial" panose="020B0604020202020204" pitchFamily="34" charset="0"/>
              <a:buChar char="•"/>
            </a:pPr>
            <a:r>
              <a:rPr lang="en-GB" sz="1400" dirty="0">
                <a:solidFill>
                  <a:schemeClr val="tx2"/>
                </a:solidFill>
                <a:effectLst/>
                <a:latin typeface="Arial" panose="020B0604020202020204" pitchFamily="34" charset="0"/>
                <a:ea typeface="Calibri Light" panose="020F0302020204030204" pitchFamily="34" charset="0"/>
              </a:rPr>
              <a:t>In 1926 </a:t>
            </a:r>
            <a:r>
              <a:rPr lang="en-GB" sz="1400" b="1" dirty="0">
                <a:solidFill>
                  <a:schemeClr val="tx2"/>
                </a:solidFill>
                <a:effectLst/>
                <a:latin typeface="Arial" panose="020B0604020202020204" pitchFamily="34" charset="0"/>
                <a:ea typeface="Calibri Light" panose="020F0302020204030204" pitchFamily="34" charset="0"/>
              </a:rPr>
              <a:t>Strecker and </a:t>
            </a:r>
            <a:r>
              <a:rPr lang="en-GB" sz="1400" b="1" dirty="0" err="1">
                <a:solidFill>
                  <a:schemeClr val="tx2"/>
                </a:solidFill>
                <a:effectLst/>
                <a:latin typeface="Arial" panose="020B0604020202020204" pitchFamily="34" charset="0"/>
                <a:ea typeface="Calibri Light" panose="020F0302020204030204" pitchFamily="34" charset="0"/>
              </a:rPr>
              <a:t>Ebaugh</a:t>
            </a:r>
            <a:r>
              <a:rPr lang="en-GB" sz="1400" dirty="0">
                <a:solidFill>
                  <a:schemeClr val="tx2"/>
                </a:solidFill>
                <a:effectLst/>
                <a:latin typeface="Arial" panose="020B0604020202020204" pitchFamily="34" charset="0"/>
                <a:ea typeface="Calibri Light" panose="020F0302020204030204" pitchFamily="34" charset="0"/>
              </a:rPr>
              <a:t>, depression which is followed by childbirth and pregnancy has no relation. </a:t>
            </a:r>
          </a:p>
          <a:p>
            <a:pPr>
              <a:lnSpc>
                <a:spcPct val="150000"/>
              </a:lnSpc>
              <a:buFont typeface="Arial" panose="020B0604020202020204" pitchFamily="34" charset="0"/>
              <a:buChar char="•"/>
            </a:pPr>
            <a:r>
              <a:rPr lang="en-GB" sz="1400" b="1" dirty="0" err="1">
                <a:solidFill>
                  <a:schemeClr val="tx2"/>
                </a:solidFill>
                <a:latin typeface="Arial" panose="020B0604020202020204" pitchFamily="34" charset="0"/>
                <a:ea typeface="Calibri Light" panose="020F0302020204030204" pitchFamily="34" charset="0"/>
              </a:rPr>
              <a:t>Z</a:t>
            </a:r>
            <a:r>
              <a:rPr lang="en-GB" sz="1400" b="1" dirty="0" err="1">
                <a:solidFill>
                  <a:schemeClr val="tx2"/>
                </a:solidFill>
                <a:effectLst/>
                <a:latin typeface="Arial" panose="020B0604020202020204" pitchFamily="34" charset="0"/>
                <a:ea typeface="Calibri Light" panose="020F0302020204030204" pitchFamily="34" charset="0"/>
              </a:rPr>
              <a:t>irboorg</a:t>
            </a:r>
            <a:r>
              <a:rPr lang="en-GB" sz="1400" dirty="0">
                <a:solidFill>
                  <a:schemeClr val="tx2"/>
                </a:solidFill>
                <a:latin typeface="Arial" panose="020B0604020202020204" pitchFamily="34" charset="0"/>
                <a:ea typeface="Calibri Light" panose="020F0302020204030204" pitchFamily="34" charset="0"/>
              </a:rPr>
              <a:t>, PD </a:t>
            </a:r>
            <a:r>
              <a:rPr lang="en-GB" sz="1400" dirty="0">
                <a:solidFill>
                  <a:schemeClr val="tx2"/>
                </a:solidFill>
                <a:effectLst/>
                <a:latin typeface="Arial" panose="020B0604020202020204" pitchFamily="34" charset="0"/>
                <a:ea typeface="Calibri Light" panose="020F0302020204030204" pitchFamily="34" charset="0"/>
              </a:rPr>
              <a:t>was associated with pre-fertilisation frigid personalities. </a:t>
            </a:r>
          </a:p>
          <a:p>
            <a:pPr>
              <a:lnSpc>
                <a:spcPct val="150000"/>
              </a:lnSpc>
              <a:buFont typeface="Arial" panose="020B0604020202020204" pitchFamily="34" charset="0"/>
              <a:buChar char="•"/>
            </a:pPr>
            <a:r>
              <a:rPr lang="en-GB" sz="1400" dirty="0">
                <a:solidFill>
                  <a:schemeClr val="tx2"/>
                </a:solidFill>
                <a:effectLst/>
                <a:latin typeface="Arial" panose="020B0604020202020204" pitchFamily="34" charset="0"/>
                <a:ea typeface="Calibri Light" panose="020F0302020204030204" pitchFamily="34" charset="0"/>
              </a:rPr>
              <a:t>In 1934 </a:t>
            </a:r>
            <a:r>
              <a:rPr lang="en-GB" sz="1400" b="1" dirty="0" err="1">
                <a:solidFill>
                  <a:schemeClr val="tx2"/>
                </a:solidFill>
                <a:effectLst/>
                <a:latin typeface="Arial" panose="020B0604020202020204" pitchFamily="34" charset="0"/>
                <a:ea typeface="Calibri Light" panose="020F0302020204030204" pitchFamily="34" charset="0"/>
              </a:rPr>
              <a:t>Fronks</a:t>
            </a:r>
            <a:r>
              <a:rPr lang="en-GB" sz="1400" dirty="0">
                <a:solidFill>
                  <a:schemeClr val="tx2"/>
                </a:solidFill>
                <a:latin typeface="Arial" panose="020B0604020202020204" pitchFamily="34" charset="0"/>
                <a:ea typeface="Calibri Light" panose="020F0302020204030204" pitchFamily="34" charset="0"/>
              </a:rPr>
              <a:t>, </a:t>
            </a:r>
            <a:r>
              <a:rPr lang="en-GB" sz="1400" dirty="0">
                <a:solidFill>
                  <a:schemeClr val="tx2"/>
                </a:solidFill>
                <a:effectLst/>
                <a:latin typeface="Arial" panose="020B0604020202020204" pitchFamily="34" charset="0"/>
                <a:ea typeface="Calibri Light" panose="020F0302020204030204" pitchFamily="34" charset="0"/>
              </a:rPr>
              <a:t>which suggested that the root of PPD is a connection to the father and schizoid attribute.</a:t>
            </a:r>
          </a:p>
          <a:p>
            <a:pPr>
              <a:lnSpc>
                <a:spcPct val="170000"/>
              </a:lnSpc>
              <a:buFont typeface="Arial" panose="020B0604020202020204" pitchFamily="34" charset="0"/>
              <a:buChar char="•"/>
            </a:pPr>
            <a:r>
              <a:rPr lang="en-GB" sz="1400" b="1" dirty="0" err="1">
                <a:solidFill>
                  <a:schemeClr val="tx2"/>
                </a:solidFill>
                <a:effectLst/>
                <a:latin typeface="Arial" panose="020B0604020202020204" pitchFamily="34" charset="0"/>
                <a:ea typeface="Calibri Light" panose="020F0302020204030204" pitchFamily="34" charset="0"/>
              </a:rPr>
              <a:t>Marcé’s</a:t>
            </a:r>
            <a:r>
              <a:rPr lang="en-GB" sz="1400" dirty="0">
                <a:solidFill>
                  <a:schemeClr val="tx2"/>
                </a:solidFill>
                <a:effectLst/>
                <a:latin typeface="Arial" panose="020B0604020202020204" pitchFamily="34" charset="0"/>
                <a:ea typeface="Calibri Light" panose="020F0302020204030204" pitchFamily="34" charset="0"/>
              </a:rPr>
              <a:t> theory</a:t>
            </a:r>
            <a:r>
              <a:rPr lang="en-GB" sz="1400" dirty="0">
                <a:solidFill>
                  <a:schemeClr val="tx2"/>
                </a:solidFill>
                <a:latin typeface="Arial" panose="020B0604020202020204" pitchFamily="34" charset="0"/>
                <a:ea typeface="Calibri Light" panose="020F0302020204030204" pitchFamily="34" charset="0"/>
              </a:rPr>
              <a:t> </a:t>
            </a:r>
            <a:r>
              <a:rPr lang="en-GB" sz="1400" dirty="0">
                <a:solidFill>
                  <a:schemeClr val="tx2"/>
                </a:solidFill>
                <a:effectLst/>
                <a:latin typeface="Arial" panose="020B0604020202020204" pitchFamily="34" charset="0"/>
                <a:ea typeface="Calibri Light" panose="020F0302020204030204" pitchFamily="34" charset="0"/>
              </a:rPr>
              <a:t>was in line with past Hippocrates and </a:t>
            </a:r>
            <a:r>
              <a:rPr lang="en-GB" sz="1400" dirty="0" err="1">
                <a:solidFill>
                  <a:schemeClr val="tx2"/>
                </a:solidFill>
                <a:effectLst/>
                <a:latin typeface="Arial" panose="020B0604020202020204" pitchFamily="34" charset="0"/>
                <a:ea typeface="Calibri Light" panose="020F0302020204030204" pitchFamily="34" charset="0"/>
              </a:rPr>
              <a:t>Trotula</a:t>
            </a:r>
            <a:r>
              <a:rPr lang="en-GB" sz="1400" dirty="0">
                <a:solidFill>
                  <a:schemeClr val="tx2"/>
                </a:solidFill>
                <a:effectLst/>
                <a:latin typeface="Arial" panose="020B0604020202020204" pitchFamily="34" charset="0"/>
                <a:ea typeface="Calibri Light" panose="020F0302020204030204" pitchFamily="34" charset="0"/>
              </a:rPr>
              <a:t>, implying that postpartum mental illnesses are different from other diseases. (Sparks, 2013). </a:t>
            </a:r>
          </a:p>
          <a:p>
            <a:pPr marL="0" indent="0">
              <a:lnSpc>
                <a:spcPct val="170000"/>
              </a:lnSpc>
              <a:buNone/>
            </a:pPr>
            <a:r>
              <a:rPr lang="en-GB" sz="1800" b="1" dirty="0">
                <a:solidFill>
                  <a:schemeClr val="tx2"/>
                </a:solidFill>
                <a:latin typeface="Arial" panose="020B0604020202020204" pitchFamily="34" charset="0"/>
                <a:ea typeface="Calibri Light" panose="020F0302020204030204" pitchFamily="34" charset="0"/>
              </a:rPr>
              <a:t>INTERNATIONAL CONTEXT:</a:t>
            </a:r>
          </a:p>
          <a:p>
            <a:pPr marL="0" indent="0">
              <a:lnSpc>
                <a:spcPct val="170000"/>
              </a:lnSpc>
              <a:buNone/>
            </a:pPr>
            <a:r>
              <a:rPr lang="en-GB" sz="1400" dirty="0">
                <a:solidFill>
                  <a:schemeClr val="tx2"/>
                </a:solidFill>
                <a:latin typeface="Arial" panose="020B0604020202020204" pitchFamily="34" charset="0"/>
                <a:ea typeface="Calibri Light" panose="020F0302020204030204" pitchFamily="34" charset="0"/>
                <a:cs typeface="Arial" panose="020B0604020202020204" pitchFamily="34" charset="0"/>
              </a:rPr>
              <a:t>T</a:t>
            </a:r>
            <a:r>
              <a:rPr lang="en-GB" sz="14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hrough 80 different countries to examine the prevalence of postpartum depression as a result 17.22% of women, meaning 1 in every 5 women were experiencing postpartum depression. (Wang, Z.</a:t>
            </a:r>
            <a:r>
              <a:rPr lang="en-GB" sz="1400" i="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 </a:t>
            </a:r>
            <a:r>
              <a:rPr lang="en-GB" sz="14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et al. 2021). Because of the significance of perinatal mental illness, various governments use regulations to detect and manage this worldwide issue. </a:t>
            </a:r>
            <a:endParaRPr lang="en-GB" sz="1400" dirty="0">
              <a:solidFill>
                <a:schemeClr val="tx2"/>
              </a:solidFill>
              <a:latin typeface="Arial" panose="020B0604020202020204" pitchFamily="34" charset="0"/>
              <a:cs typeface="Arial" panose="020B0604020202020204" pitchFamily="34" charset="0"/>
            </a:endParaRPr>
          </a:p>
          <a:p>
            <a:pPr marL="0" indent="0">
              <a:lnSpc>
                <a:spcPct val="170000"/>
              </a:lnSpc>
              <a:buNone/>
            </a:pPr>
            <a:r>
              <a:rPr lang="en-GB" sz="14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Screening perinatal depression: Edinburgh Postnatal Depression Scale, 10 questions associated with the last 7 days, a score above 10 to 13 further examinations would take place. (</a:t>
            </a:r>
            <a:r>
              <a:rPr lang="en-GB" sz="1400" dirty="0">
                <a:solidFill>
                  <a:schemeClr val="tx2"/>
                </a:solidFill>
                <a:effectLst/>
                <a:latin typeface="Arial" panose="020B0604020202020204" pitchFamily="34" charset="0"/>
                <a:ea typeface="Calibri" panose="020F0502020204030204" pitchFamily="34" charset="0"/>
                <a:cs typeface="Arial" panose="020B0604020202020204" pitchFamily="34" charset="0"/>
              </a:rPr>
              <a:t>O'Hara and Wisner, 2014).</a:t>
            </a:r>
            <a:endParaRPr lang="en-GB" sz="14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marL="0" indent="0">
              <a:lnSpc>
                <a:spcPct val="150000"/>
              </a:lnSpc>
              <a:buNone/>
            </a:pPr>
            <a:endParaRPr lang="en-GB" sz="1400" dirty="0">
              <a:solidFill>
                <a:schemeClr val="tx2"/>
              </a:solidFill>
              <a:effectLst/>
              <a:latin typeface="Arial" panose="020B0604020202020204" pitchFamily="34" charset="0"/>
              <a:ea typeface="Calibri Light" panose="020F0302020204030204" pitchFamily="34" charset="0"/>
            </a:endParaRPr>
          </a:p>
          <a:p>
            <a:pPr>
              <a:buFont typeface="Arial" panose="020B0604020202020204" pitchFamily="34" charset="0"/>
              <a:buChar char="•"/>
            </a:pPr>
            <a:endParaRPr lang="en-GB" sz="1800" dirty="0">
              <a:solidFill>
                <a:srgbClr val="222222"/>
              </a:solidFill>
              <a:effectLst/>
              <a:latin typeface="Arial" panose="020B0604020202020204" pitchFamily="34" charset="0"/>
              <a:ea typeface="Calibri Light" panose="020F0302020204030204" pitchFamily="34" charset="0"/>
            </a:endParaRPr>
          </a:p>
          <a:p>
            <a:pPr>
              <a:buFont typeface="Arial" panose="020B0604020202020204" pitchFamily="34" charset="0"/>
              <a:buChar char="•"/>
            </a:pPr>
            <a:endParaRPr lang="en-GB" sz="1800" dirty="0">
              <a:solidFill>
                <a:srgbClr val="222222"/>
              </a:solidFill>
              <a:latin typeface="Arial" panose="020B0604020202020204" pitchFamily="34" charset="0"/>
              <a:ea typeface="Calibri Light" panose="020F0302020204030204" pitchFamily="34" charset="0"/>
            </a:endParaRPr>
          </a:p>
          <a:p>
            <a:pPr>
              <a:buFont typeface="Arial" panose="020B0604020202020204" pitchFamily="34" charset="0"/>
              <a:buChar char="•"/>
            </a:pPr>
            <a:endParaRPr lang="en-GB" sz="1800" dirty="0">
              <a:solidFill>
                <a:srgbClr val="222222"/>
              </a:solidFill>
              <a:effectLst/>
              <a:latin typeface="Arial" panose="020B0604020202020204" pitchFamily="34" charset="0"/>
              <a:ea typeface="Calibri Light" panose="020F0302020204030204" pitchFamily="34" charset="0"/>
            </a:endParaRPr>
          </a:p>
          <a:p>
            <a:pPr marL="0" indent="0">
              <a:buNone/>
            </a:pPr>
            <a:endParaRPr lang="en-GB" sz="1800" dirty="0">
              <a:solidFill>
                <a:srgbClr val="222222"/>
              </a:solidFill>
              <a:effectLst/>
              <a:latin typeface="Arial" panose="020B0604020202020204" pitchFamily="34" charset="0"/>
              <a:ea typeface="Calibri Light" panose="020F0302020204030204" pitchFamily="34" charset="0"/>
            </a:endParaRPr>
          </a:p>
          <a:p>
            <a:pPr>
              <a:buFont typeface="Arial" panose="020B0604020202020204" pitchFamily="34" charset="0"/>
              <a:buChar char="•"/>
            </a:pPr>
            <a:endParaRPr lang="en-GB" sz="1800" dirty="0">
              <a:effectLst/>
              <a:latin typeface="Calibri Light" panose="020F0302020204030204" pitchFamily="34" charset="0"/>
              <a:ea typeface="Calibri Light" panose="020F0302020204030204" pitchFamily="34" charset="0"/>
            </a:endParaRPr>
          </a:p>
          <a:p>
            <a:pPr>
              <a:buFont typeface="Arial" panose="020B0604020202020204" pitchFamily="34" charset="0"/>
              <a:buChar char="•"/>
            </a:pPr>
            <a:endParaRPr lang="en-GB" sz="1800" dirty="0">
              <a:effectLst/>
              <a:latin typeface="Arial" panose="020B0604020202020204" pitchFamily="34" charset="0"/>
              <a:ea typeface="Calibri Light" panose="020F0302020204030204" pitchFamily="34" charset="0"/>
            </a:endParaRPr>
          </a:p>
          <a:p>
            <a:pPr>
              <a:buFont typeface="Arial" panose="020B0604020202020204" pitchFamily="34" charset="0"/>
              <a:buChar char="•"/>
            </a:pPr>
            <a:endParaRPr lang="en-GB" sz="1800" dirty="0">
              <a:solidFill>
                <a:srgbClr val="333333"/>
              </a:solidFill>
              <a:effectLst/>
              <a:latin typeface="Arial" panose="020B0604020202020204" pitchFamily="34" charset="0"/>
              <a:ea typeface="Calibri Light" panose="020F0302020204030204" pitchFamily="34" charset="0"/>
            </a:endParaRPr>
          </a:p>
          <a:p>
            <a:pPr>
              <a:buFont typeface="Wingdings" panose="05000000000000000000" pitchFamily="2" charset="2"/>
              <a:buChar char="§"/>
            </a:pPr>
            <a:endParaRPr lang="en-GB" sz="1800" dirty="0">
              <a:solidFill>
                <a:schemeClr val="tx2"/>
              </a:solidFill>
              <a:latin typeface="Arial" panose="020B0604020202020204" pitchFamily="34" charset="0"/>
            </a:endParaRPr>
          </a:p>
          <a:p>
            <a:pPr marL="0" indent="0">
              <a:buNone/>
            </a:pPr>
            <a:endParaRPr lang="en-GB" sz="1800" dirty="0">
              <a:solidFill>
                <a:schemeClr val="tx2"/>
              </a:solidFill>
              <a:latin typeface="Arial" panose="020B0604020202020204" pitchFamily="34" charset="0"/>
            </a:endParaRPr>
          </a:p>
        </p:txBody>
      </p:sp>
    </p:spTree>
    <p:extLst>
      <p:ext uri="{BB962C8B-B14F-4D97-AF65-F5344CB8AC3E}">
        <p14:creationId xmlns:p14="http://schemas.microsoft.com/office/powerpoint/2010/main" val="3109950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645365"/>
            <a:ext cx="10972800" cy="495538"/>
          </a:xfrm>
        </p:spPr>
        <p:txBody>
          <a:bodyPr>
            <a:noAutofit/>
          </a:bodyPr>
          <a:lstStyle/>
          <a:p>
            <a:pPr algn="ctr"/>
            <a:r>
              <a:rPr lang="en-GB" sz="3200" b="1" dirty="0">
                <a:latin typeface="Arial "/>
              </a:rPr>
              <a:t>Chapter 2: Background</a:t>
            </a:r>
            <a:endParaRPr lang="en-US" sz="3200" dirty="0"/>
          </a:p>
        </p:txBody>
      </p:sp>
      <p:sp>
        <p:nvSpPr>
          <p:cNvPr id="2" name="Content Placeholder 1"/>
          <p:cNvSpPr>
            <a:spLocks noGrp="1"/>
          </p:cNvSpPr>
          <p:nvPr>
            <p:ph idx="1"/>
          </p:nvPr>
        </p:nvSpPr>
        <p:spPr>
          <a:xfrm>
            <a:off x="609600" y="1208015"/>
            <a:ext cx="10972800" cy="5486400"/>
          </a:xfrm>
        </p:spPr>
        <p:txBody>
          <a:bodyPr>
            <a:normAutofit lnSpcReduction="10000"/>
          </a:bodyPr>
          <a:lstStyle/>
          <a:p>
            <a:pPr marL="0" indent="0">
              <a:buNone/>
            </a:pPr>
            <a:r>
              <a:rPr lang="en-GB" sz="1800" b="1" dirty="0">
                <a:solidFill>
                  <a:schemeClr val="tx2"/>
                </a:solidFill>
                <a:latin typeface="Arial" panose="020B0604020202020204" pitchFamily="34" charset="0"/>
                <a:ea typeface="Calibri Light" panose="020F0302020204030204" pitchFamily="34" charset="0"/>
              </a:rPr>
              <a:t>INTERNATIONAL CONTEXT:</a:t>
            </a:r>
          </a:p>
          <a:p>
            <a:pPr>
              <a:lnSpc>
                <a:spcPct val="150000"/>
              </a:lnSpc>
              <a:buFont typeface="Arial" panose="020B0604020202020204" pitchFamily="34" charset="0"/>
              <a:buChar char="•"/>
            </a:pPr>
            <a:r>
              <a:rPr lang="en-GB" sz="14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Between 16% and 50% In </a:t>
            </a:r>
            <a:r>
              <a:rPr lang="en-GB" sz="14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South Africa</a:t>
            </a:r>
            <a:r>
              <a:rPr lang="en-GB" sz="14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 the COVID-19 pandemic increased the severity of the problem. (Bauer, et al., 2022).</a:t>
            </a:r>
          </a:p>
          <a:p>
            <a:pPr>
              <a:lnSpc>
                <a:spcPct val="150000"/>
              </a:lnSpc>
              <a:buFont typeface="Arial" panose="020B0604020202020204" pitchFamily="34" charset="0"/>
              <a:buChar char="•"/>
            </a:pPr>
            <a:r>
              <a:rPr lang="en-GB" sz="14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Australi</a:t>
            </a:r>
            <a:r>
              <a:rPr lang="en-GB" sz="14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a: research found a positive association in the context of social support and postpartum mental health. (</a:t>
            </a:r>
            <a:r>
              <a:rPr lang="en-GB" sz="1400" dirty="0" err="1">
                <a:solidFill>
                  <a:schemeClr val="tx2"/>
                </a:solidFill>
                <a:effectLst/>
                <a:latin typeface="Arial" panose="020B0604020202020204" pitchFamily="34" charset="0"/>
                <a:ea typeface="Calibri Light" panose="020F0302020204030204" pitchFamily="34" charset="0"/>
                <a:cs typeface="Arial" panose="020B0604020202020204" pitchFamily="34" charset="0"/>
              </a:rPr>
              <a:t>Inekwe</a:t>
            </a:r>
            <a:r>
              <a:rPr lang="en-GB" sz="14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 and Lee, 2022). </a:t>
            </a:r>
            <a:r>
              <a:rPr lang="en-GB" sz="1400" dirty="0">
                <a:solidFill>
                  <a:schemeClr val="tx2"/>
                </a:solidFill>
                <a:latin typeface="Arial" panose="020B0604020202020204" pitchFamily="34" charset="0"/>
                <a:ea typeface="Calibri Light" panose="020F0302020204030204" pitchFamily="34" charset="0"/>
                <a:cs typeface="Arial" panose="020B0604020202020204" pitchFamily="34" charset="0"/>
              </a:rPr>
              <a:t>A</a:t>
            </a:r>
            <a:r>
              <a:rPr lang="en-GB" sz="14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 national action plan was made in 2008, also a depression screening for all pregnant women was developed. (Austin, Middleton and </a:t>
            </a:r>
            <a:r>
              <a:rPr lang="en-GB" sz="1400" dirty="0" err="1">
                <a:solidFill>
                  <a:schemeClr val="tx2"/>
                </a:solidFill>
                <a:effectLst/>
                <a:latin typeface="Arial" panose="020B0604020202020204" pitchFamily="34" charset="0"/>
                <a:ea typeface="Calibri Light" panose="020F0302020204030204" pitchFamily="34" charset="0"/>
                <a:cs typeface="Arial" panose="020B0604020202020204" pitchFamily="34" charset="0"/>
              </a:rPr>
              <a:t>Highet</a:t>
            </a:r>
            <a:r>
              <a:rPr lang="en-GB" sz="14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 2011)</a:t>
            </a:r>
            <a:r>
              <a:rPr lang="en-GB" sz="1400" dirty="0">
                <a:solidFill>
                  <a:schemeClr val="tx2"/>
                </a:solidFill>
                <a:latin typeface="Arial" panose="020B0604020202020204" pitchFamily="34" charset="0"/>
                <a:ea typeface="Calibri Light" panose="020F0302020204030204" pitchFamily="34" charset="0"/>
                <a:cs typeface="Arial" panose="020B0604020202020204" pitchFamily="34" charset="0"/>
              </a:rPr>
              <a:t>.</a:t>
            </a:r>
          </a:p>
          <a:p>
            <a:pPr>
              <a:lnSpc>
                <a:spcPct val="150000"/>
              </a:lnSpc>
              <a:buFont typeface="Arial" panose="020B0604020202020204" pitchFamily="34" charset="0"/>
              <a:buChar char="•"/>
            </a:pPr>
            <a:r>
              <a:rPr lang="en-GB" sz="1400" b="1" dirty="0">
                <a:solidFill>
                  <a:schemeClr val="tx2"/>
                </a:solidFill>
                <a:latin typeface="Arial" panose="020B0604020202020204" pitchFamily="34" charset="0"/>
                <a:ea typeface="Calibri Light" panose="020F0302020204030204" pitchFamily="34" charset="0"/>
                <a:cs typeface="Arial" panose="020B0604020202020204" pitchFamily="34" charset="0"/>
              </a:rPr>
              <a:t>America</a:t>
            </a:r>
            <a:r>
              <a:rPr lang="en-GB" sz="1400" dirty="0">
                <a:solidFill>
                  <a:schemeClr val="tx2"/>
                </a:solidFill>
                <a:latin typeface="Arial" panose="020B0604020202020204" pitchFamily="34" charset="0"/>
                <a:ea typeface="Calibri Light" panose="020F0302020204030204" pitchFamily="34" charset="0"/>
                <a:cs typeface="Arial" panose="020B0604020202020204" pitchFamily="34" charset="0"/>
              </a:rPr>
              <a:t>: </a:t>
            </a:r>
            <a:r>
              <a:rPr lang="en-GB" sz="14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Complementary and alternative medicine therapies provide additional therapy for health promotion, illness prevention and treatment. </a:t>
            </a:r>
            <a:r>
              <a:rPr lang="en-GB" sz="1400" dirty="0">
                <a:solidFill>
                  <a:schemeClr val="tx2"/>
                </a:solidFill>
                <a:latin typeface="Arial" panose="020B0604020202020204" pitchFamily="34" charset="0"/>
                <a:ea typeface="Calibri Light" panose="020F0302020204030204" pitchFamily="34" charset="0"/>
                <a:cs typeface="Arial" panose="020B0604020202020204" pitchFamily="34" charset="0"/>
              </a:rPr>
              <a:t>A</a:t>
            </a:r>
            <a:r>
              <a:rPr lang="en-GB" sz="1400" dirty="0">
                <a:solidFill>
                  <a:schemeClr val="tx2"/>
                </a:solidFill>
                <a:effectLst/>
                <a:latin typeface="Arial" panose="020B0604020202020204" pitchFamily="34" charset="0"/>
                <a:ea typeface="Calibri" panose="020F0502020204030204" pitchFamily="34" charset="0"/>
                <a:cs typeface="Arial" panose="020B0604020202020204" pitchFamily="34" charset="0"/>
              </a:rPr>
              <a:t>cupuncture and massage session may be beneficial to use in the therapies of postnatal depression, but not instead of the conventional treatment. (</a:t>
            </a:r>
            <a:r>
              <a:rPr lang="en-GB" sz="1400" dirty="0" err="1">
                <a:solidFill>
                  <a:schemeClr val="tx2"/>
                </a:solidFill>
                <a:effectLst/>
                <a:latin typeface="Arial" panose="020B0604020202020204" pitchFamily="34" charset="0"/>
                <a:ea typeface="Calibri" panose="020F0502020204030204" pitchFamily="34" charset="0"/>
              </a:rPr>
              <a:t>Deligiannidis</a:t>
            </a:r>
            <a:r>
              <a:rPr lang="en-GB" sz="1400" dirty="0">
                <a:solidFill>
                  <a:schemeClr val="tx2"/>
                </a:solidFill>
                <a:effectLst/>
                <a:latin typeface="Arial" panose="020B0604020202020204" pitchFamily="34" charset="0"/>
                <a:ea typeface="Calibri" panose="020F0502020204030204" pitchFamily="34" charset="0"/>
              </a:rPr>
              <a:t> and Freeman, 2014).  </a:t>
            </a:r>
          </a:p>
          <a:p>
            <a:pPr marL="0" indent="0">
              <a:lnSpc>
                <a:spcPct val="150000"/>
              </a:lnSpc>
              <a:buNone/>
            </a:pPr>
            <a:r>
              <a:rPr lang="en-GB" sz="1800" b="1" dirty="0">
                <a:solidFill>
                  <a:schemeClr val="tx2"/>
                </a:solidFill>
                <a:latin typeface="Arial" panose="020B0604020202020204" pitchFamily="34" charset="0"/>
                <a:ea typeface="Calibri Light" panose="020F0302020204030204" pitchFamily="34" charset="0"/>
                <a:cs typeface="Arial" panose="020B0604020202020204" pitchFamily="34" charset="0"/>
              </a:rPr>
              <a:t>NATIONAL CONTEXT:</a:t>
            </a:r>
          </a:p>
          <a:p>
            <a:pPr>
              <a:lnSpc>
                <a:spcPct val="150000"/>
              </a:lnSpc>
              <a:buFont typeface="Arial" panose="020B0604020202020204" pitchFamily="34" charset="0"/>
              <a:buChar char="•"/>
            </a:pPr>
            <a:r>
              <a:rPr lang="en-GB" sz="1400" dirty="0">
                <a:solidFill>
                  <a:schemeClr val="tx2"/>
                </a:solidFill>
                <a:latin typeface="Arial" panose="020B0604020202020204" pitchFamily="34" charset="0"/>
                <a:ea typeface="Calibri Light" panose="020F0302020204030204" pitchFamily="34" charset="0"/>
              </a:rPr>
              <a:t>PD </a:t>
            </a:r>
            <a:r>
              <a:rPr lang="en-GB" sz="1400" dirty="0">
                <a:solidFill>
                  <a:schemeClr val="tx2"/>
                </a:solidFill>
                <a:effectLst/>
                <a:latin typeface="Arial" panose="020B0604020202020204" pitchFamily="34" charset="0"/>
                <a:ea typeface="Calibri Light" panose="020F0302020204030204" pitchFamily="34" charset="0"/>
              </a:rPr>
              <a:t>prevalence is more than 1 in every 10 women until a child is 1 year old. (NHS, 2022a). </a:t>
            </a:r>
          </a:p>
          <a:p>
            <a:pPr>
              <a:lnSpc>
                <a:spcPct val="150000"/>
              </a:lnSpc>
              <a:buFont typeface="Arial" panose="020B0604020202020204" pitchFamily="34" charset="0"/>
              <a:buChar char="•"/>
            </a:pPr>
            <a:r>
              <a:rPr lang="en-GB" sz="1400" dirty="0">
                <a:solidFill>
                  <a:schemeClr val="tx2"/>
                </a:solidFill>
                <a:latin typeface="Arial" panose="020B0604020202020204" pitchFamily="34" charset="0"/>
                <a:ea typeface="Calibri Light" panose="020F0302020204030204" pitchFamily="34" charset="0"/>
                <a:cs typeface="Arial" panose="020B0604020202020204" pitchFamily="34" charset="0"/>
              </a:rPr>
              <a:t>T</a:t>
            </a:r>
            <a:r>
              <a:rPr lang="en-GB" sz="14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he total economic cost of P D is £6.6 billion. (</a:t>
            </a:r>
            <a:r>
              <a:rPr lang="en-GB" sz="1400" dirty="0">
                <a:solidFill>
                  <a:schemeClr val="tx2"/>
                </a:solidFill>
                <a:effectLst/>
                <a:latin typeface="Arial" panose="020B0604020202020204" pitchFamily="34" charset="0"/>
                <a:ea typeface="Calibri Light" panose="020F0302020204030204" pitchFamily="34" charset="0"/>
              </a:rPr>
              <a:t>Bauer, Knapp and Parsonage</a:t>
            </a:r>
            <a:r>
              <a:rPr lang="en-GB" sz="1400" dirty="0">
                <a:solidFill>
                  <a:schemeClr val="tx2"/>
                </a:solidFill>
                <a:latin typeface="Arial" panose="020B0604020202020204" pitchFamily="34" charset="0"/>
                <a:ea typeface="Calibri Light" panose="020F0302020204030204" pitchFamily="34" charset="0"/>
              </a:rPr>
              <a:t>,</a:t>
            </a:r>
            <a:r>
              <a:rPr lang="en-GB" sz="1400" dirty="0">
                <a:solidFill>
                  <a:schemeClr val="tx2"/>
                </a:solidFill>
                <a:effectLst/>
                <a:latin typeface="Arial" panose="020B0604020202020204" pitchFamily="34" charset="0"/>
                <a:ea typeface="Calibri Light" panose="020F0302020204030204" pitchFamily="34" charset="0"/>
              </a:rPr>
              <a:t> 2016). </a:t>
            </a:r>
          </a:p>
          <a:p>
            <a:pPr>
              <a:lnSpc>
                <a:spcPct val="150000"/>
              </a:lnSpc>
              <a:buFont typeface="Arial" panose="020B0604020202020204" pitchFamily="34" charset="0"/>
              <a:buChar char="•"/>
            </a:pPr>
            <a:r>
              <a:rPr lang="en-GB" sz="1400" dirty="0">
                <a:solidFill>
                  <a:schemeClr val="tx2"/>
                </a:solidFill>
                <a:effectLst/>
                <a:latin typeface="Arial" panose="020B0604020202020204" pitchFamily="34" charset="0"/>
                <a:ea typeface="Calibri" panose="020F0502020204030204" pitchFamily="34" charset="0"/>
              </a:rPr>
              <a:t>122000 babies live with parents with mental health issues. (Hogg, 2013).</a:t>
            </a:r>
          </a:p>
          <a:p>
            <a:pPr>
              <a:lnSpc>
                <a:spcPct val="150000"/>
              </a:lnSpc>
              <a:buFont typeface="Arial" panose="020B0604020202020204" pitchFamily="34" charset="0"/>
              <a:buChar char="•"/>
            </a:pPr>
            <a:r>
              <a:rPr lang="en-GB" sz="1400" dirty="0">
                <a:solidFill>
                  <a:schemeClr val="tx2"/>
                </a:solidFill>
                <a:effectLst/>
                <a:latin typeface="Arial" panose="020B0604020202020204" pitchFamily="34" charset="0"/>
                <a:ea typeface="Calibri Light" panose="020F0302020204030204" pitchFamily="34" charset="0"/>
              </a:rPr>
              <a:t>The pioneering work was made by Sue Holland psychotherapist in the late 1980s, and now under the White City project women can help from the local community through peer support. (Gellhorn, 2016 p.49-53).</a:t>
            </a:r>
          </a:p>
          <a:p>
            <a:pPr>
              <a:lnSpc>
                <a:spcPct val="150000"/>
              </a:lnSpc>
              <a:buFont typeface="Arial" panose="020B0604020202020204" pitchFamily="34" charset="0"/>
              <a:buChar char="•"/>
            </a:pPr>
            <a:r>
              <a:rPr lang="en-GB" sz="14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The available postpartum treatments for most women are at the primary care stage, and improvement in the quality of services would be beneficial. (</a:t>
            </a:r>
            <a:r>
              <a:rPr lang="en-GB" sz="140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Dennis and </a:t>
            </a:r>
            <a:r>
              <a:rPr lang="en-GB" sz="1400" dirty="0" err="1">
                <a:solidFill>
                  <a:schemeClr val="tx2"/>
                </a:solidFill>
                <a:effectLst/>
                <a:latin typeface="Arial" panose="020B0604020202020204" pitchFamily="34" charset="0"/>
                <a:ea typeface="Times New Roman" panose="02020603050405020304" pitchFamily="18" charset="0"/>
                <a:cs typeface="Arial" panose="020B0604020202020204" pitchFamily="34" charset="0"/>
              </a:rPr>
              <a:t>Dowswell</a:t>
            </a:r>
            <a:r>
              <a:rPr lang="en-GB" sz="140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2013). </a:t>
            </a:r>
            <a:endParaRPr lang="en-GB" sz="14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a:lnSpc>
                <a:spcPct val="150000"/>
              </a:lnSpc>
              <a:buFont typeface="Arial" panose="020B0604020202020204" pitchFamily="34" charset="0"/>
              <a:buChar char="•"/>
            </a:pPr>
            <a:endParaRPr lang="en-GB" sz="1400" dirty="0">
              <a:solidFill>
                <a:schemeClr val="tx2"/>
              </a:solidFill>
              <a:effectLst/>
              <a:latin typeface="Arial" panose="020B0604020202020204" pitchFamily="34" charset="0"/>
              <a:ea typeface="Calibri Light" panose="020F0302020204030204" pitchFamily="34" charset="0"/>
            </a:endParaRPr>
          </a:p>
          <a:p>
            <a:pPr>
              <a:lnSpc>
                <a:spcPct val="150000"/>
              </a:lnSpc>
              <a:buFont typeface="Arial" panose="020B0604020202020204" pitchFamily="34" charset="0"/>
              <a:buChar char="•"/>
            </a:pPr>
            <a:endParaRPr lang="en-GB" sz="1400" b="1" dirty="0">
              <a:solidFill>
                <a:schemeClr val="tx2"/>
              </a:solidFill>
              <a:latin typeface="Arial" panose="020B0604020202020204" pitchFamily="34" charset="0"/>
              <a:ea typeface="Calibri Light" panose="020F0302020204030204" pitchFamily="34" charset="0"/>
              <a:cs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val="1150854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704088"/>
            <a:ext cx="10972800" cy="453593"/>
          </a:xfrm>
        </p:spPr>
        <p:txBody>
          <a:bodyPr>
            <a:normAutofit fontScale="90000"/>
          </a:bodyPr>
          <a:lstStyle/>
          <a:p>
            <a:pPr algn="ctr"/>
            <a:r>
              <a:rPr lang="en-GB" sz="3200" b="1" dirty="0">
                <a:latin typeface="Arial "/>
              </a:rPr>
              <a:t>Chapter 3: METHODS</a:t>
            </a:r>
            <a:endParaRPr lang="en-US" sz="3200" dirty="0"/>
          </a:p>
        </p:txBody>
      </p:sp>
      <p:sp>
        <p:nvSpPr>
          <p:cNvPr id="2" name="Content Placeholder 1"/>
          <p:cNvSpPr>
            <a:spLocks noGrp="1"/>
          </p:cNvSpPr>
          <p:nvPr>
            <p:ph idx="1"/>
          </p:nvPr>
        </p:nvSpPr>
        <p:spPr>
          <a:xfrm>
            <a:off x="609600" y="1367405"/>
            <a:ext cx="10972800" cy="5368955"/>
          </a:xfrm>
        </p:spPr>
        <p:txBody>
          <a:bodyPr>
            <a:normAutofit/>
          </a:bodyPr>
          <a:lstStyle/>
          <a:p>
            <a:pPr>
              <a:buFont typeface="Arial" panose="020B0604020202020204" pitchFamily="34" charset="0"/>
              <a:buChar char="•"/>
            </a:pPr>
            <a:r>
              <a:rPr lang="en-GB" sz="1800" b="1" i="0" u="none" strike="noStrike" dirty="0">
                <a:solidFill>
                  <a:schemeClr val="tx2"/>
                </a:solidFill>
                <a:effectLst/>
                <a:latin typeface="Arial" panose="020B0604020202020204" pitchFamily="34" charset="0"/>
                <a:cs typeface="Arial" panose="020B0604020202020204" pitchFamily="34" charset="0"/>
              </a:rPr>
              <a:t>Secondary Research – Systematic literature Review of 11 articles </a:t>
            </a:r>
            <a:r>
              <a:rPr lang="en-GB" sz="18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with qualitative analysis. </a:t>
            </a:r>
          </a:p>
          <a:p>
            <a:pPr fontAlgn="base">
              <a:lnSpc>
                <a:spcPct val="150000"/>
              </a:lnSpc>
              <a:buFont typeface="Arial" panose="020B0604020202020204" pitchFamily="34" charset="0"/>
              <a:buChar char="•"/>
            </a:pPr>
            <a:r>
              <a:rPr lang="en-US" sz="1800" b="1" i="0" u="none" strike="noStrike" dirty="0">
                <a:solidFill>
                  <a:schemeClr val="tx2"/>
                </a:solidFill>
                <a:effectLst/>
                <a:latin typeface="Arial" panose="020B0604020202020204" pitchFamily="34" charset="0"/>
                <a:cs typeface="Arial" panose="020B0604020202020204" pitchFamily="34" charset="0"/>
              </a:rPr>
              <a:t>Keywords:</a:t>
            </a:r>
            <a:r>
              <a:rPr lang="en-GB" sz="1800" dirty="0">
                <a:solidFill>
                  <a:schemeClr val="tx2"/>
                </a:solidFill>
                <a:effectLst/>
                <a:latin typeface="Arial" panose="020B0604020202020204" pitchFamily="34" charset="0"/>
                <a:ea typeface="Calibri Light" panose="020F0302020204030204" pitchFamily="34" charset="0"/>
              </a:rPr>
              <a:t> </a:t>
            </a:r>
            <a:r>
              <a:rPr lang="en-GB" sz="1500" dirty="0">
                <a:solidFill>
                  <a:schemeClr val="tx2"/>
                </a:solidFill>
                <a:effectLst/>
                <a:latin typeface="Arial" panose="020B0604020202020204" pitchFamily="34" charset="0"/>
                <a:ea typeface="Calibri Light" panose="020F0302020204030204" pitchFamily="34" charset="0"/>
              </a:rPr>
              <a:t>“</a:t>
            </a:r>
            <a:r>
              <a:rPr lang="en-GB" sz="1400" dirty="0">
                <a:solidFill>
                  <a:schemeClr val="tx2"/>
                </a:solidFill>
                <a:effectLst/>
                <a:latin typeface="Arial" panose="020B0604020202020204" pitchFamily="34" charset="0"/>
                <a:ea typeface="Calibri Light" panose="020F0302020204030204" pitchFamily="34" charset="0"/>
              </a:rPr>
              <a:t>support” OR “social support” OR “ prevention” OR “ Complementary therapy” OR “ COVID-19” AND “ postnatal depression” AND “ postpartum depression” AND “ UK”</a:t>
            </a:r>
            <a:endParaRPr lang="en-US" sz="1400" b="0" i="0" u="none" strike="noStrike" dirty="0">
              <a:solidFill>
                <a:schemeClr val="tx2"/>
              </a:solidFill>
              <a:effectLst/>
              <a:latin typeface="Arial" panose="020B0604020202020204" pitchFamily="34" charset="0"/>
              <a:cs typeface="Arial" panose="020B0604020202020204" pitchFamily="34" charset="0"/>
            </a:endParaRPr>
          </a:p>
          <a:p>
            <a:pPr algn="l" rtl="0" fontAlgn="base">
              <a:lnSpc>
                <a:spcPct val="150000"/>
              </a:lnSpc>
              <a:buFont typeface="Arial" panose="020B0604020202020204" pitchFamily="34" charset="0"/>
              <a:buChar char="•"/>
            </a:pPr>
            <a:r>
              <a:rPr lang="en-US" sz="1800" b="1" i="0" u="none" strike="noStrike" dirty="0">
                <a:solidFill>
                  <a:schemeClr val="tx2"/>
                </a:solidFill>
                <a:effectLst/>
                <a:latin typeface="Arial" panose="020B0604020202020204" pitchFamily="34" charset="0"/>
                <a:cs typeface="Arial" panose="020B0604020202020204" pitchFamily="34" charset="0"/>
              </a:rPr>
              <a:t>Data sources</a:t>
            </a:r>
            <a:r>
              <a:rPr lang="en-US" sz="1800" b="0" i="0" u="none" strike="noStrike" dirty="0">
                <a:solidFill>
                  <a:schemeClr val="tx2"/>
                </a:solidFill>
                <a:effectLst/>
                <a:latin typeface="Arial" panose="020B0604020202020204" pitchFamily="34" charset="0"/>
                <a:cs typeface="Arial" panose="020B0604020202020204" pitchFamily="34" charset="0"/>
              </a:rPr>
              <a:t>: </a:t>
            </a:r>
            <a:r>
              <a:rPr lang="en-GB" sz="1400" dirty="0">
                <a:solidFill>
                  <a:schemeClr val="tx2"/>
                </a:solidFill>
                <a:effectLst/>
                <a:latin typeface="Arial" panose="020B0604020202020204" pitchFamily="34" charset="0"/>
                <a:ea typeface="Calibri Light" panose="020F0302020204030204" pitchFamily="34" charset="0"/>
              </a:rPr>
              <a:t>PubMed, ProQuest, Google Scholar and ScienceDirect</a:t>
            </a:r>
          </a:p>
          <a:p>
            <a:pPr lvl="0" algn="just">
              <a:lnSpc>
                <a:spcPct val="150000"/>
              </a:lnSpc>
              <a:buFont typeface="Arial" panose="020B0604020202020204" pitchFamily="34" charset="0"/>
              <a:buChar char="•"/>
            </a:pPr>
            <a:r>
              <a:rPr lang="en-US" sz="1800" b="1" i="0" u="none" strike="noStrike" dirty="0">
                <a:solidFill>
                  <a:schemeClr val="tx2"/>
                </a:solidFill>
                <a:effectLst/>
                <a:latin typeface="Arial" panose="020B0604020202020204" pitchFamily="34" charset="0"/>
                <a:cs typeface="Arial" panose="020B0604020202020204" pitchFamily="34" charset="0"/>
              </a:rPr>
              <a:t>Inclusion criteria</a:t>
            </a:r>
            <a:r>
              <a:rPr lang="en-US" sz="1800" b="0" i="0" u="none" strike="noStrike" dirty="0">
                <a:solidFill>
                  <a:schemeClr val="tx2"/>
                </a:solidFill>
                <a:effectLst/>
                <a:latin typeface="Arial" panose="020B0604020202020204" pitchFamily="34" charset="0"/>
                <a:cs typeface="Arial" panose="020B0604020202020204" pitchFamily="34" charset="0"/>
              </a:rPr>
              <a:t>: </a:t>
            </a:r>
          </a:p>
          <a:p>
            <a:pPr marL="342900" lvl="0" indent="-342900" algn="just">
              <a:lnSpc>
                <a:spcPct val="150000"/>
              </a:lnSpc>
              <a:buFont typeface="+mj-lt"/>
              <a:buAutoNum type="arabicPeriod"/>
            </a:pPr>
            <a:r>
              <a:rPr lang="en-GB" sz="14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Published from December 2012-December 2022</a:t>
            </a:r>
          </a:p>
          <a:p>
            <a:pPr marL="342900" lvl="0" indent="-342900" algn="just">
              <a:lnSpc>
                <a:spcPct val="150000"/>
              </a:lnSpc>
              <a:buFont typeface="+mj-lt"/>
              <a:buAutoNum type="arabicPeriod"/>
            </a:pPr>
            <a:r>
              <a:rPr lang="en-GB" sz="14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Publications in the English language</a:t>
            </a:r>
          </a:p>
          <a:p>
            <a:pPr marL="342900" lvl="0" indent="-342900" algn="just">
              <a:lnSpc>
                <a:spcPct val="150000"/>
              </a:lnSpc>
              <a:buFont typeface="+mj-lt"/>
              <a:buAutoNum type="arabicPeriod"/>
            </a:pPr>
            <a:r>
              <a:rPr lang="en-GB" sz="1400" dirty="0">
                <a:solidFill>
                  <a:schemeClr val="tx2"/>
                </a:solidFill>
                <a:latin typeface="Arial" panose="020B0604020202020204" pitchFamily="34" charset="0"/>
                <a:ea typeface="Calibri Light" panose="020F0302020204030204" pitchFamily="34" charset="0"/>
                <a:cs typeface="Arial" panose="020B0604020202020204" pitchFamily="34" charset="0"/>
              </a:rPr>
              <a:t>P</a:t>
            </a:r>
            <a:r>
              <a:rPr lang="en-GB" sz="14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ublished in peer-review academic journals</a:t>
            </a:r>
          </a:p>
          <a:p>
            <a:pPr marL="342900" lvl="0" indent="-342900" algn="just">
              <a:lnSpc>
                <a:spcPct val="150000"/>
              </a:lnSpc>
              <a:buFont typeface="+mj-lt"/>
              <a:buAutoNum type="arabicPeriod"/>
            </a:pPr>
            <a:r>
              <a:rPr lang="en-GB" sz="14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Primary researched studies</a:t>
            </a:r>
          </a:p>
          <a:p>
            <a:pPr marL="342900" lvl="0" indent="-342900" algn="just">
              <a:lnSpc>
                <a:spcPct val="150000"/>
              </a:lnSpc>
              <a:buFont typeface="+mj-lt"/>
              <a:buAutoNum type="arabicPeriod"/>
            </a:pPr>
            <a:r>
              <a:rPr lang="en-GB" sz="14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Studies originating in the United Kingdom</a:t>
            </a:r>
          </a:p>
          <a:p>
            <a:pPr marL="342900" lvl="0" indent="-342900" algn="just">
              <a:lnSpc>
                <a:spcPct val="150000"/>
              </a:lnSpc>
              <a:buFont typeface="+mj-lt"/>
              <a:buAutoNum type="arabicPeriod"/>
            </a:pPr>
            <a:r>
              <a:rPr lang="en-GB" sz="14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Publications containing the search terms in the Title, </a:t>
            </a:r>
          </a:p>
          <a:p>
            <a:pPr marL="342900" lvl="0" indent="-342900" algn="just">
              <a:lnSpc>
                <a:spcPct val="150000"/>
              </a:lnSpc>
              <a:buFont typeface="+mj-lt"/>
              <a:buAutoNum type="arabicPeriod"/>
            </a:pPr>
            <a:r>
              <a:rPr lang="en-GB" sz="1400" dirty="0">
                <a:solidFill>
                  <a:schemeClr val="tx2"/>
                </a:solidFill>
                <a:latin typeface="Arial" panose="020B0604020202020204" pitchFamily="34" charset="0"/>
                <a:ea typeface="Calibri Light" panose="020F0302020204030204" pitchFamily="34" charset="0"/>
                <a:cs typeface="Arial" panose="020B0604020202020204" pitchFamily="34" charset="0"/>
              </a:rPr>
              <a:t>W</a:t>
            </a:r>
            <a:r>
              <a:rPr lang="en-GB" sz="14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omen</a:t>
            </a:r>
          </a:p>
          <a:p>
            <a:pPr algn="l" rtl="0" fontAlgn="base">
              <a:buFont typeface="Arial" panose="020B0604020202020204" pitchFamily="34" charset="0"/>
              <a:buChar char="•"/>
            </a:pPr>
            <a:endParaRPr lang="en-US" sz="1800" b="0" i="0" u="none" strike="noStrike" dirty="0">
              <a:solidFill>
                <a:schemeClr val="tx2"/>
              </a:solidFill>
              <a:effectLst/>
              <a:latin typeface="Arial" panose="020B0604020202020204" pitchFamily="34" charset="0"/>
              <a:cs typeface="Arial" panose="020B0604020202020204" pitchFamily="34" charset="0"/>
            </a:endParaRPr>
          </a:p>
          <a:p>
            <a:pPr marL="0" indent="0" algn="l" rtl="0" fontAlgn="base">
              <a:buNone/>
            </a:pPr>
            <a:endParaRPr lang="en-US" sz="1800" b="0" i="0" dirty="0">
              <a:solidFill>
                <a:schemeClr val="tx2"/>
              </a:solidFill>
              <a:effectLst/>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93D1D0DE-D65B-3467-C698-A55CCFD8982C}"/>
              </a:ext>
            </a:extLst>
          </p:cNvPr>
          <p:cNvSpPr txBox="1"/>
          <p:nvPr/>
        </p:nvSpPr>
        <p:spPr>
          <a:xfrm>
            <a:off x="5953388" y="3030333"/>
            <a:ext cx="5486400" cy="4154984"/>
          </a:xfrm>
          <a:prstGeom prst="rect">
            <a:avLst/>
          </a:prstGeom>
          <a:noFill/>
          <a:ln>
            <a:noFill/>
          </a:ln>
        </p:spPr>
        <p:txBody>
          <a:bodyPr wrap="square" rtlCol="0">
            <a:spAutoFit/>
          </a:bodyPr>
          <a:lstStyle/>
          <a:p>
            <a:pPr fontAlgn="base">
              <a:buFont typeface="Arial" panose="020B0604020202020204" pitchFamily="34" charset="0"/>
              <a:buChar char="•"/>
            </a:pPr>
            <a:r>
              <a:rPr lang="en-US" sz="1800" b="1" i="0" u="none" strike="noStrike" dirty="0">
                <a:solidFill>
                  <a:schemeClr val="tx2"/>
                </a:solidFill>
                <a:effectLst/>
                <a:latin typeface="Arial" panose="020B0604020202020204" pitchFamily="34" charset="0"/>
                <a:cs typeface="Arial" panose="020B0604020202020204" pitchFamily="34" charset="0"/>
              </a:rPr>
              <a:t>Exclusion criteria</a:t>
            </a:r>
            <a:r>
              <a:rPr lang="en-US" sz="1800" b="0" i="0" u="none" strike="noStrike" dirty="0">
                <a:solidFill>
                  <a:schemeClr val="tx2"/>
                </a:solidFill>
                <a:effectLst/>
                <a:latin typeface="Arial" panose="020B0604020202020204" pitchFamily="34" charset="0"/>
                <a:cs typeface="Arial" panose="020B0604020202020204" pitchFamily="34" charset="0"/>
              </a:rPr>
              <a:t>:</a:t>
            </a:r>
            <a:endParaRPr lang="en-GB" sz="1800" dirty="0">
              <a:effectLst/>
              <a:latin typeface="Arial" panose="020B0604020202020204" pitchFamily="34" charset="0"/>
              <a:ea typeface="Calibri Light" panose="020F0302020204030204" pitchFamily="34" charset="0"/>
              <a:cs typeface="Arial" panose="020B0604020202020204" pitchFamily="34" charset="0"/>
            </a:endParaRPr>
          </a:p>
          <a:p>
            <a:pPr marL="342900" lvl="0" indent="-342900" algn="just">
              <a:lnSpc>
                <a:spcPct val="150000"/>
              </a:lnSpc>
              <a:buFont typeface="+mj-lt"/>
              <a:buAutoNum type="arabicPeriod"/>
            </a:pPr>
            <a:r>
              <a:rPr lang="en-GB" sz="14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Books and book reviews </a:t>
            </a:r>
          </a:p>
          <a:p>
            <a:pPr marL="342900" lvl="0" indent="-342900" algn="just">
              <a:lnSpc>
                <a:spcPct val="150000"/>
              </a:lnSpc>
              <a:buFont typeface="+mj-lt"/>
              <a:buAutoNum type="arabicPeriod"/>
            </a:pPr>
            <a:r>
              <a:rPr lang="en-GB" sz="14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Theses/Dissertations</a:t>
            </a:r>
          </a:p>
          <a:p>
            <a:pPr marL="342900" lvl="0" indent="-342900" algn="just">
              <a:lnSpc>
                <a:spcPct val="150000"/>
              </a:lnSpc>
              <a:buFont typeface="+mj-lt"/>
              <a:buAutoNum type="arabicPeriod"/>
            </a:pPr>
            <a:r>
              <a:rPr lang="en-GB" sz="14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Any other type of publication than journals</a:t>
            </a:r>
          </a:p>
          <a:p>
            <a:pPr marL="342900" lvl="0" indent="-342900" algn="just">
              <a:lnSpc>
                <a:spcPct val="150000"/>
              </a:lnSpc>
              <a:buFont typeface="+mj-lt"/>
              <a:buAutoNum type="arabicPeriod"/>
            </a:pPr>
            <a:r>
              <a:rPr lang="en-GB" sz="14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Literature Review publications</a:t>
            </a:r>
          </a:p>
          <a:p>
            <a:pPr marL="342900" lvl="0" indent="-342900" algn="just">
              <a:lnSpc>
                <a:spcPct val="150000"/>
              </a:lnSpc>
              <a:buFont typeface="+mj-lt"/>
              <a:buAutoNum type="arabicPeriod"/>
            </a:pPr>
            <a:r>
              <a:rPr lang="en-GB" sz="14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Studies that were published in any other country than the United Kingdom</a:t>
            </a:r>
          </a:p>
          <a:p>
            <a:pPr marL="342900" lvl="0" indent="-342900" algn="just">
              <a:lnSpc>
                <a:spcPct val="150000"/>
              </a:lnSpc>
              <a:buFont typeface="+mj-lt"/>
              <a:buAutoNum type="arabicPeriod"/>
            </a:pPr>
            <a:r>
              <a:rPr lang="en-GB" sz="14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Studies that were published before January 2012</a:t>
            </a:r>
          </a:p>
          <a:p>
            <a:pPr marL="342900" lvl="0" indent="-342900" algn="just">
              <a:lnSpc>
                <a:spcPct val="150000"/>
              </a:lnSpc>
              <a:buFont typeface="+mj-lt"/>
              <a:buAutoNum type="arabicPeriod"/>
            </a:pPr>
            <a:r>
              <a:rPr lang="en-GB" sz="14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Studies that were published in any other language than English.</a:t>
            </a:r>
          </a:p>
          <a:p>
            <a:pPr marL="342900" lvl="0" indent="-342900" algn="just">
              <a:lnSpc>
                <a:spcPct val="150000"/>
              </a:lnSpc>
              <a:buFont typeface="+mj-lt"/>
              <a:buAutoNum type="arabicPeriod"/>
            </a:pPr>
            <a:r>
              <a:rPr lang="en-GB" sz="14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Men</a:t>
            </a:r>
          </a:p>
          <a:p>
            <a:pPr fontAlgn="base"/>
            <a:endParaRPr lang="en-US" sz="1800" b="0" i="0" u="none" strike="noStrike" dirty="0">
              <a:solidFill>
                <a:schemeClr val="tx2"/>
              </a:solidFill>
              <a:effectLst/>
              <a:latin typeface="Arial" panose="020B0604020202020204" pitchFamily="34" charset="0"/>
              <a:cs typeface="Arial" panose="020B0604020202020204" pitchFamily="34" charset="0"/>
            </a:endParaRPr>
          </a:p>
          <a:p>
            <a:pPr marL="342900" indent="-342900" fontAlgn="base">
              <a:buFont typeface="+mj-lt"/>
              <a:buAutoNum type="arabicPeriod"/>
            </a:pPr>
            <a:endParaRPr lang="en-US" sz="1800"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520080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712477"/>
            <a:ext cx="10972800" cy="461982"/>
          </a:xfrm>
        </p:spPr>
        <p:txBody>
          <a:bodyPr>
            <a:normAutofit fontScale="90000"/>
          </a:bodyPr>
          <a:lstStyle/>
          <a:p>
            <a:pPr algn="ctr"/>
            <a:r>
              <a:rPr lang="en-GB" sz="3200" b="1" dirty="0">
                <a:latin typeface="Arial "/>
              </a:rPr>
              <a:t>Chapter 3: METHODS</a:t>
            </a:r>
            <a:endParaRPr lang="en-US" sz="3200" dirty="0"/>
          </a:p>
        </p:txBody>
      </p:sp>
      <p:sp>
        <p:nvSpPr>
          <p:cNvPr id="2" name="Content Placeholder 1"/>
          <p:cNvSpPr>
            <a:spLocks noGrp="1"/>
          </p:cNvSpPr>
          <p:nvPr>
            <p:ph idx="1"/>
          </p:nvPr>
        </p:nvSpPr>
        <p:spPr>
          <a:xfrm>
            <a:off x="500543" y="1367406"/>
            <a:ext cx="10972800" cy="4868802"/>
          </a:xfrm>
        </p:spPr>
        <p:txBody>
          <a:bodyPr>
            <a:normAutofit/>
          </a:bodyPr>
          <a:lstStyle/>
          <a:p>
            <a:pPr marL="0" indent="0">
              <a:buNone/>
            </a:pPr>
            <a:r>
              <a:rPr lang="en-GB" sz="1800" b="1" dirty="0">
                <a:solidFill>
                  <a:schemeClr val="tx2"/>
                </a:solidFill>
                <a:effectLst/>
                <a:latin typeface="Arial" panose="020B0604020202020204" pitchFamily="34" charset="0"/>
                <a:ea typeface="Calibri Light" panose="020F0302020204030204" pitchFamily="34" charset="0"/>
              </a:rPr>
              <a:t>Record screening</a:t>
            </a:r>
          </a:p>
          <a:p>
            <a:pPr marL="0" indent="0">
              <a:buNone/>
            </a:pPr>
            <a:r>
              <a:rPr lang="en-GB" sz="1400" dirty="0">
                <a:solidFill>
                  <a:schemeClr val="tx2"/>
                </a:solidFill>
                <a:latin typeface="Arial" panose="020B0604020202020204" pitchFamily="34" charset="0"/>
              </a:rPr>
              <a:t>First stage to screen: </a:t>
            </a:r>
            <a:r>
              <a:rPr lang="en-GB" sz="1400" dirty="0">
                <a:solidFill>
                  <a:schemeClr val="tx2"/>
                </a:solidFill>
                <a:effectLst/>
                <a:latin typeface="Arial" panose="020B0604020202020204" pitchFamily="34" charset="0"/>
                <a:ea typeface="Calibri Light" panose="020F0302020204030204" pitchFamily="34" charset="0"/>
              </a:rPr>
              <a:t>to screen the title and abstract of the studies. </a:t>
            </a:r>
          </a:p>
          <a:p>
            <a:pPr marL="0" indent="0">
              <a:buNone/>
            </a:pPr>
            <a:r>
              <a:rPr lang="en-GB" sz="1400" dirty="0">
                <a:solidFill>
                  <a:schemeClr val="tx2"/>
                </a:solidFill>
                <a:effectLst/>
                <a:latin typeface="Arial" panose="020B0604020202020204" pitchFamily="34" charset="0"/>
                <a:ea typeface="Calibri Light" panose="020F0302020204030204" pitchFamily="34" charset="0"/>
              </a:rPr>
              <a:t>second stage</a:t>
            </a:r>
            <a:r>
              <a:rPr lang="en-GB" sz="1400" dirty="0">
                <a:solidFill>
                  <a:schemeClr val="tx2"/>
                </a:solidFill>
                <a:latin typeface="Arial" panose="020B0604020202020204" pitchFamily="34" charset="0"/>
                <a:ea typeface="Calibri Light" panose="020F0302020204030204" pitchFamily="34" charset="0"/>
              </a:rPr>
              <a:t> to screen: </a:t>
            </a:r>
            <a:r>
              <a:rPr lang="en-GB" sz="1400" dirty="0">
                <a:solidFill>
                  <a:schemeClr val="tx2"/>
                </a:solidFill>
                <a:effectLst/>
                <a:latin typeface="Arial" panose="020B0604020202020204" pitchFamily="34" charset="0"/>
                <a:ea typeface="Calibri Light" panose="020F0302020204030204" pitchFamily="34" charset="0"/>
              </a:rPr>
              <a:t>, the included papers were read thoroughly to find those which met all inclusion criteria.</a:t>
            </a:r>
          </a:p>
          <a:p>
            <a:pPr>
              <a:lnSpc>
                <a:spcPct val="150000"/>
              </a:lnSpc>
              <a:buFont typeface="Arial" panose="020B0604020202020204" pitchFamily="34" charset="0"/>
              <a:buChar char="•"/>
            </a:pPr>
            <a:r>
              <a:rPr lang="en-GB" sz="14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excluded, for that reason: </a:t>
            </a:r>
            <a:r>
              <a:rPr lang="en-GB" sz="14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the participants were recruited worldwide via the internet; examined the partners regarding depression rather than the mother; the participants were undertaking western medication, because it was irrelevant to the aim. </a:t>
            </a:r>
          </a:p>
          <a:p>
            <a:pPr marL="0" indent="0">
              <a:buNone/>
            </a:pPr>
            <a:r>
              <a:rPr lang="en-GB" sz="1800" b="1" dirty="0">
                <a:solidFill>
                  <a:schemeClr val="tx2"/>
                </a:solidFill>
                <a:effectLst/>
                <a:latin typeface="Arial" panose="020B0604020202020204" pitchFamily="34" charset="0"/>
                <a:ea typeface="Calibri Light" panose="020F0302020204030204" pitchFamily="34" charset="0"/>
              </a:rPr>
              <a:t>Data Analysis</a:t>
            </a:r>
            <a:endParaRPr lang="en-GB" sz="1800" dirty="0">
              <a:solidFill>
                <a:schemeClr val="tx2"/>
              </a:solidFill>
              <a:effectLst/>
              <a:latin typeface="Arial" panose="020B0604020202020204" pitchFamily="34" charset="0"/>
              <a:ea typeface="Calibri Light" panose="020F0302020204030204" pitchFamily="34" charset="0"/>
            </a:endParaRPr>
          </a:p>
          <a:p>
            <a:pPr marL="0" indent="0">
              <a:lnSpc>
                <a:spcPct val="150000"/>
              </a:lnSpc>
              <a:buNone/>
            </a:pPr>
            <a:r>
              <a:rPr lang="en-GB" sz="1400" dirty="0">
                <a:solidFill>
                  <a:schemeClr val="tx2"/>
                </a:solidFill>
                <a:effectLst/>
                <a:latin typeface="Arial" panose="020B0604020202020204" pitchFamily="34" charset="0"/>
                <a:ea typeface="Calibri Light" panose="020F0302020204030204" pitchFamily="34" charset="0"/>
              </a:rPr>
              <a:t>It is a complex process to get meaning from the data</a:t>
            </a:r>
            <a:r>
              <a:rPr lang="en-GB" sz="1400" dirty="0">
                <a:solidFill>
                  <a:schemeClr val="tx2"/>
                </a:solidFill>
                <a:latin typeface="Arial" panose="020B0604020202020204" pitchFamily="34" charset="0"/>
                <a:ea typeface="Calibri Light" panose="020F0302020204030204" pitchFamily="34" charset="0"/>
                <a:cs typeface="Arial" panose="020B0604020202020204" pitchFamily="34" charset="0"/>
              </a:rPr>
              <a:t>, </a:t>
            </a:r>
            <a:r>
              <a:rPr lang="en-GB" sz="1400" dirty="0">
                <a:solidFill>
                  <a:schemeClr val="tx2"/>
                </a:solidFill>
                <a:effectLst/>
                <a:latin typeface="Arial" panose="020B0604020202020204" pitchFamily="34" charset="0"/>
                <a:ea typeface="Calibri Light" panose="020F0302020204030204" pitchFamily="34" charset="0"/>
              </a:rPr>
              <a:t>consists of multiple different stages relating to data, such as “organizing the data, generating themes, interpreting and searching for alternative understanding”. (Rossman and Rallis 2017, p.237). </a:t>
            </a:r>
            <a:r>
              <a:rPr lang="en-GB" sz="14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The selected studies of this dissertation were screened as a final list of 11 different topics, then was evaluated to different themes, based on the main aim of this study. The main denominator of commonness in these themes was acquired via coding, systematically based on the patterns of common details in each theme.</a:t>
            </a:r>
          </a:p>
          <a:p>
            <a:pPr marL="0" indent="0">
              <a:lnSpc>
                <a:spcPct val="150000"/>
              </a:lnSpc>
              <a:buNone/>
            </a:pPr>
            <a:r>
              <a:rPr lang="en-GB" sz="18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Ethical considerations</a:t>
            </a:r>
          </a:p>
          <a:p>
            <a:pPr marL="0" indent="0">
              <a:lnSpc>
                <a:spcPct val="150000"/>
              </a:lnSpc>
              <a:buNone/>
            </a:pPr>
            <a:r>
              <a:rPr lang="en-GB" sz="1400" dirty="0">
                <a:solidFill>
                  <a:schemeClr val="tx2"/>
                </a:solidFill>
                <a:effectLst/>
                <a:latin typeface="Arial" panose="020B0604020202020204" pitchFamily="34" charset="0"/>
                <a:ea typeface="Calibri Light" panose="020F0302020204030204" pitchFamily="34" charset="0"/>
              </a:rPr>
              <a:t>This research was conducted as an individual work and was not made available anywhere else, all the findings, methods, procedures and research are authentically used and reported without any fabrication. </a:t>
            </a:r>
            <a:endParaRPr lang="en-GB" sz="14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a:buFont typeface="Arial" panose="020B0604020202020204" pitchFamily="34" charset="0"/>
              <a:buChar char="•"/>
            </a:pPr>
            <a:endParaRPr lang="en-US" sz="1400" dirty="0">
              <a:solidFill>
                <a:schemeClr val="tx2"/>
              </a:solidFill>
            </a:endParaRPr>
          </a:p>
        </p:txBody>
      </p:sp>
    </p:spTree>
    <p:extLst>
      <p:ext uri="{BB962C8B-B14F-4D97-AF65-F5344CB8AC3E}">
        <p14:creationId xmlns:p14="http://schemas.microsoft.com/office/powerpoint/2010/main" val="33395540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645365"/>
            <a:ext cx="10972800" cy="386481"/>
          </a:xfrm>
        </p:spPr>
        <p:txBody>
          <a:bodyPr>
            <a:normAutofit fontScale="90000"/>
          </a:bodyPr>
          <a:lstStyle/>
          <a:p>
            <a:pPr algn="ctr"/>
            <a:r>
              <a:rPr lang="en-GB" sz="3200" b="1" dirty="0">
                <a:latin typeface="Arial "/>
              </a:rPr>
              <a:t>Chapter 4:Results</a:t>
            </a:r>
            <a:endParaRPr lang="en-US" sz="3200" dirty="0"/>
          </a:p>
        </p:txBody>
      </p:sp>
      <p:sp>
        <p:nvSpPr>
          <p:cNvPr id="2" name="Content Placeholder 1"/>
          <p:cNvSpPr>
            <a:spLocks noGrp="1"/>
          </p:cNvSpPr>
          <p:nvPr>
            <p:ph idx="1"/>
          </p:nvPr>
        </p:nvSpPr>
        <p:spPr>
          <a:xfrm>
            <a:off x="609600" y="1090569"/>
            <a:ext cx="10972800" cy="5767431"/>
          </a:xfrm>
        </p:spPr>
        <p:txBody>
          <a:bodyPr>
            <a:normAutofit fontScale="25000" lnSpcReduction="20000"/>
          </a:bodyPr>
          <a:lstStyle/>
          <a:p>
            <a:pPr marL="0" indent="0">
              <a:lnSpc>
                <a:spcPct val="150000"/>
              </a:lnSpc>
              <a:buNone/>
            </a:pPr>
            <a:r>
              <a:rPr lang="en-US" sz="7200" b="1" dirty="0">
                <a:solidFill>
                  <a:schemeClr val="tx2"/>
                </a:solidFill>
                <a:effectLst/>
                <a:latin typeface="Arial" panose="020B0604020202020204" pitchFamily="34" charset="0"/>
                <a:ea typeface="Calibri Light" panose="020F0302020204030204" pitchFamily="34" charset="0"/>
              </a:rPr>
              <a:t>Process of Selection of Studies</a:t>
            </a:r>
            <a:endParaRPr lang="en-US" sz="72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marL="0" indent="0">
              <a:lnSpc>
                <a:spcPct val="170000"/>
              </a:lnSpc>
              <a:buNone/>
            </a:pPr>
            <a:r>
              <a:rPr lang="en-US" sz="56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The </a:t>
            </a:r>
            <a:r>
              <a:rPr lang="en-US" sz="56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PRISMA</a:t>
            </a:r>
            <a:r>
              <a:rPr lang="en-US" sz="56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 flowchart was developed based on the inclusion and exclusion criteria to find help for selection. (</a:t>
            </a:r>
            <a:r>
              <a:rPr lang="en-GB" sz="56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Page, M. J. et al. 2021).</a:t>
            </a:r>
          </a:p>
          <a:p>
            <a:pPr>
              <a:lnSpc>
                <a:spcPct val="170000"/>
              </a:lnSpc>
              <a:buFont typeface="Arial" panose="020B0604020202020204" pitchFamily="34" charset="0"/>
              <a:buChar char="•"/>
            </a:pPr>
            <a:r>
              <a:rPr lang="en-GB" sz="56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1358 records are identified in electronic databased; </a:t>
            </a:r>
            <a:r>
              <a:rPr lang="en-GB" sz="5600" dirty="0">
                <a:solidFill>
                  <a:schemeClr val="tx2"/>
                </a:solidFill>
                <a:latin typeface="Arial" panose="020B0604020202020204" pitchFamily="34" charset="0"/>
                <a:ea typeface="Calibri Light" panose="020F0302020204030204" pitchFamily="34" charset="0"/>
                <a:cs typeface="Arial" panose="020B0604020202020204" pitchFamily="34" charset="0"/>
              </a:rPr>
              <a:t> 6 a</a:t>
            </a:r>
            <a:r>
              <a:rPr lang="en-GB" sz="56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dditional records are identified in other sources (references list); 942 records are removed after duplication; </a:t>
            </a:r>
            <a:r>
              <a:rPr lang="en-US" sz="5600" dirty="0">
                <a:solidFill>
                  <a:schemeClr val="tx2"/>
                </a:solidFill>
                <a:latin typeface="Arial" panose="020B0604020202020204" pitchFamily="34" charset="0"/>
                <a:ea typeface="Calibri Light" panose="020F0302020204030204" pitchFamily="34" charset="0"/>
                <a:cs typeface="Arial" panose="020B0604020202020204" pitchFamily="34" charset="0"/>
              </a:rPr>
              <a:t>t</a:t>
            </a:r>
            <a:r>
              <a:rPr lang="en-US" sz="56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he abstract of all 422 selected articles was assessed for eligibility; assessing the abstracts led to 29 chosen studies; by reading the full text thoroughly, 11 articles met the requirements for further qualitative analysis;</a:t>
            </a:r>
          </a:p>
          <a:p>
            <a:pPr>
              <a:lnSpc>
                <a:spcPct val="170000"/>
              </a:lnSpc>
              <a:buFont typeface="Arial" panose="020B0604020202020204" pitchFamily="34" charset="0"/>
              <a:buChar char="•"/>
            </a:pPr>
            <a:r>
              <a:rPr lang="en-US" sz="56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64% of the selected studies were published between </a:t>
            </a:r>
            <a:r>
              <a:rPr lang="en-US" sz="56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2017 and 2022 </a:t>
            </a:r>
            <a:r>
              <a:rPr lang="en-US" sz="56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of this 43% were published nowadays in </a:t>
            </a:r>
            <a:r>
              <a:rPr lang="en-US" sz="56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2022</a:t>
            </a:r>
            <a:r>
              <a:rPr lang="en-US" sz="5600" b="1" dirty="0">
                <a:solidFill>
                  <a:schemeClr val="tx2"/>
                </a:solidFill>
                <a:latin typeface="Arial" panose="020B0604020202020204" pitchFamily="34" charset="0"/>
                <a:ea typeface="Calibri Light" panose="020F0302020204030204" pitchFamily="34" charset="0"/>
                <a:cs typeface="Arial" panose="020B0604020202020204" pitchFamily="34" charset="0"/>
              </a:rPr>
              <a:t>,</a:t>
            </a:r>
            <a:r>
              <a:rPr lang="en-US" sz="5600" dirty="0">
                <a:solidFill>
                  <a:schemeClr val="tx2"/>
                </a:solidFill>
                <a:latin typeface="Arial" panose="020B0604020202020204" pitchFamily="34" charset="0"/>
                <a:ea typeface="Calibri Light" panose="020F0302020204030204" pitchFamily="34" charset="0"/>
                <a:cs typeface="Arial" panose="020B0604020202020204" pitchFamily="34" charset="0"/>
              </a:rPr>
              <a:t> </a:t>
            </a:r>
            <a:r>
              <a:rPr lang="en-US" sz="56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Two articles were published the earliest, in </a:t>
            </a:r>
            <a:r>
              <a:rPr lang="en-US" sz="56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2013.</a:t>
            </a:r>
            <a:r>
              <a:rPr lang="en-US" sz="56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 </a:t>
            </a:r>
            <a:endParaRPr lang="en-US" sz="5600" dirty="0">
              <a:solidFill>
                <a:schemeClr val="tx2"/>
              </a:solidFill>
              <a:latin typeface="Arial" panose="020B0604020202020204" pitchFamily="34" charset="0"/>
              <a:ea typeface="Calibri Light" panose="020F0302020204030204" pitchFamily="34" charset="0"/>
              <a:cs typeface="Arial" panose="020B0604020202020204" pitchFamily="34" charset="0"/>
            </a:endParaRPr>
          </a:p>
          <a:p>
            <a:pPr>
              <a:lnSpc>
                <a:spcPct val="170000"/>
              </a:lnSpc>
              <a:buFont typeface="Arial" panose="020B0604020202020204" pitchFamily="34" charset="0"/>
              <a:buChar char="•"/>
            </a:pPr>
            <a:r>
              <a:rPr lang="en-US" sz="56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two studies were published in the </a:t>
            </a:r>
            <a:r>
              <a:rPr lang="en-US" sz="56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BMC Pregnancy and Childbirth journal</a:t>
            </a:r>
            <a:r>
              <a:rPr lang="en-US" sz="56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 also two in the</a:t>
            </a:r>
            <a:r>
              <a:rPr lang="en-GB" sz="56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 </a:t>
            </a:r>
            <a:r>
              <a:rPr lang="en-GB" sz="56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Reproductive and Infant Psychology journal.</a:t>
            </a:r>
          </a:p>
          <a:p>
            <a:pPr>
              <a:lnSpc>
                <a:spcPct val="170000"/>
              </a:lnSpc>
              <a:buFont typeface="Arial" panose="020B0604020202020204" pitchFamily="34" charset="0"/>
              <a:buChar char="•"/>
            </a:pPr>
            <a:r>
              <a:rPr lang="en-GB" sz="56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participation in the </a:t>
            </a:r>
            <a:r>
              <a:rPr lang="en-GB" sz="56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simple size</a:t>
            </a:r>
            <a:r>
              <a:rPr lang="en-GB" sz="56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 varied, between 15 to 910.</a:t>
            </a:r>
          </a:p>
          <a:p>
            <a:pPr>
              <a:lnSpc>
                <a:spcPct val="170000"/>
              </a:lnSpc>
              <a:buFont typeface="Arial" panose="020B0604020202020204" pitchFamily="34" charset="0"/>
              <a:buChar char="•"/>
            </a:pPr>
            <a:r>
              <a:rPr lang="en-US" sz="56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The</a:t>
            </a:r>
            <a:r>
              <a:rPr lang="en-US" sz="56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 age </a:t>
            </a:r>
            <a:r>
              <a:rPr lang="en-US" sz="56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of participants ranging 18 or over except for two studies, in one of them the age of participants ranging 16 to 19 and in the other one there have 4 participants aged 16 and the rest ranging from 18 or over. </a:t>
            </a:r>
            <a:endParaRPr lang="en-GB" sz="56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a:lnSpc>
                <a:spcPct val="170000"/>
              </a:lnSpc>
              <a:buFont typeface="Arial" panose="020B0604020202020204" pitchFamily="34" charset="0"/>
              <a:buChar char="•"/>
            </a:pPr>
            <a:r>
              <a:rPr lang="en-US" sz="56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seven studies used </a:t>
            </a:r>
            <a:r>
              <a:rPr lang="en-US" sz="56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quantitative</a:t>
            </a:r>
            <a:r>
              <a:rPr lang="en-US" sz="56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 data collection methods, furthermore </a:t>
            </a:r>
            <a:r>
              <a:rPr lang="en-US" sz="56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qualitative</a:t>
            </a:r>
            <a:r>
              <a:rPr lang="en-US" sz="56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 was used within three studies, and above all one of them used both, qualitative and quantitative. </a:t>
            </a:r>
          </a:p>
          <a:p>
            <a:pPr>
              <a:lnSpc>
                <a:spcPct val="170000"/>
              </a:lnSpc>
              <a:buFont typeface="Arial" panose="020B0604020202020204" pitchFamily="34" charset="0"/>
              <a:buChar char="•"/>
            </a:pPr>
            <a:r>
              <a:rPr lang="en-US" sz="56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Most of the studies used Edinburgh Postnatal Depression Scale (EPDS)</a:t>
            </a:r>
          </a:p>
          <a:p>
            <a:pPr>
              <a:lnSpc>
                <a:spcPct val="170000"/>
              </a:lnSpc>
              <a:buFont typeface="Arial" panose="020B0604020202020204" pitchFamily="34" charset="0"/>
              <a:buChar char="•"/>
            </a:pPr>
            <a:r>
              <a:rPr lang="en-US" sz="56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Two of them study were made as Pilot studies.</a:t>
            </a:r>
          </a:p>
          <a:p>
            <a:pPr marL="0" indent="0">
              <a:lnSpc>
                <a:spcPct val="170000"/>
              </a:lnSpc>
              <a:buNone/>
            </a:pPr>
            <a:r>
              <a:rPr lang="en-US" sz="5600" dirty="0">
                <a:effectLst/>
                <a:latin typeface="Arial" panose="020B0604020202020204" pitchFamily="34" charset="0"/>
                <a:ea typeface="Calibri Light" panose="020F0302020204030204" pitchFamily="34" charset="0"/>
                <a:cs typeface="Arial" panose="020B0604020202020204" pitchFamily="34" charset="0"/>
              </a:rPr>
              <a:t> </a:t>
            </a:r>
            <a:endParaRPr lang="en-GB" sz="5600" dirty="0">
              <a:effectLst/>
              <a:latin typeface="Arial" panose="020B0604020202020204" pitchFamily="34" charset="0"/>
              <a:ea typeface="Calibri Light" panose="020F0302020204030204" pitchFamily="34" charset="0"/>
              <a:cs typeface="Arial" panose="020B0604020202020204" pitchFamily="34" charset="0"/>
            </a:endParaRPr>
          </a:p>
          <a:p>
            <a:pPr marL="0" indent="0">
              <a:lnSpc>
                <a:spcPct val="150000"/>
              </a:lnSpc>
              <a:buNone/>
            </a:pPr>
            <a:r>
              <a:rPr lang="en-US" sz="2000" dirty="0">
                <a:effectLst/>
                <a:latin typeface="Arial" panose="020B0604020202020204" pitchFamily="34" charset="0"/>
                <a:ea typeface="Calibri Light" panose="020F0302020204030204" pitchFamily="34" charset="0"/>
                <a:cs typeface="Arial" panose="020B0604020202020204" pitchFamily="34" charset="0"/>
              </a:rPr>
              <a:t> </a:t>
            </a:r>
            <a:endParaRPr lang="en-GB" sz="2000" dirty="0">
              <a:effectLst/>
              <a:latin typeface="Arial" panose="020B0604020202020204" pitchFamily="34" charset="0"/>
              <a:ea typeface="Calibri Light" panose="020F0302020204030204" pitchFamily="34" charset="0"/>
              <a:cs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val="20548808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0"/>
            <a:ext cx="10972800" cy="524899"/>
          </a:xfrm>
        </p:spPr>
        <p:txBody>
          <a:bodyPr>
            <a:normAutofit fontScale="90000"/>
          </a:bodyPr>
          <a:lstStyle/>
          <a:p>
            <a:pPr algn="ctr"/>
            <a:r>
              <a:rPr lang="en-GB" sz="3200" b="1" dirty="0">
                <a:latin typeface="Arial "/>
              </a:rPr>
              <a:t>Chapter 4:Results</a:t>
            </a:r>
            <a:endParaRPr lang="en-US" sz="3200" dirty="0"/>
          </a:p>
        </p:txBody>
      </p:sp>
      <p:sp>
        <p:nvSpPr>
          <p:cNvPr id="2" name="Content Placeholder 1"/>
          <p:cNvSpPr>
            <a:spLocks noGrp="1"/>
          </p:cNvSpPr>
          <p:nvPr>
            <p:ph idx="1"/>
          </p:nvPr>
        </p:nvSpPr>
        <p:spPr>
          <a:xfrm>
            <a:off x="609600" y="524898"/>
            <a:ext cx="10972800" cy="6333101"/>
          </a:xfrm>
        </p:spPr>
        <p:txBody>
          <a:bodyPr>
            <a:normAutofit fontScale="25000" lnSpcReduction="20000"/>
          </a:bodyPr>
          <a:lstStyle/>
          <a:p>
            <a:pPr marL="0" indent="0" algn="just">
              <a:lnSpc>
                <a:spcPct val="120000"/>
              </a:lnSpc>
              <a:buNone/>
            </a:pPr>
            <a:r>
              <a:rPr lang="en-US" sz="7200" b="1" dirty="0">
                <a:solidFill>
                  <a:schemeClr val="tx2"/>
                </a:solidFill>
                <a:effectLst/>
                <a:latin typeface="Arial "/>
                <a:ea typeface="Calibri Light" panose="020F0302020204030204" pitchFamily="34" charset="0"/>
              </a:rPr>
              <a:t>Themes</a:t>
            </a:r>
          </a:p>
          <a:p>
            <a:pPr algn="just">
              <a:lnSpc>
                <a:spcPct val="120000"/>
              </a:lnSpc>
              <a:buFont typeface="Arial" panose="020B0604020202020204" pitchFamily="34" charset="0"/>
              <a:buChar char="•"/>
            </a:pPr>
            <a:r>
              <a:rPr lang="en-US" sz="5600" b="1" dirty="0">
                <a:solidFill>
                  <a:schemeClr val="tx2"/>
                </a:solidFill>
                <a:effectLst/>
                <a:latin typeface="Arial "/>
                <a:ea typeface="Calibri Light" panose="020F0302020204030204" pitchFamily="34" charset="0"/>
              </a:rPr>
              <a:t>Contribution of social support to prevent or reduce depression symptoms. </a:t>
            </a:r>
          </a:p>
          <a:p>
            <a:pPr marL="0" indent="0" algn="just">
              <a:lnSpc>
                <a:spcPct val="120000"/>
              </a:lnSpc>
              <a:buNone/>
            </a:pPr>
            <a:r>
              <a:rPr lang="en-GB" sz="5600" dirty="0">
                <a:solidFill>
                  <a:schemeClr val="tx2"/>
                </a:solidFill>
                <a:latin typeface="Arial "/>
                <a:ea typeface="Calibri Light" panose="020F0302020204030204" pitchFamily="34" charset="0"/>
              </a:rPr>
              <a:t>  H</a:t>
            </a:r>
            <a:r>
              <a:rPr lang="en-GB" sz="5600" dirty="0">
                <a:solidFill>
                  <a:schemeClr val="tx2"/>
                </a:solidFill>
                <a:effectLst/>
                <a:latin typeface="Arial "/>
                <a:ea typeface="Calibri Light" panose="020F0302020204030204" pitchFamily="34" charset="0"/>
              </a:rPr>
              <a:t>ave been found in one of the study, the importance of a holistic, and individualised approach to finding suitable support. Such as: increased levels support from their partners and relatives. postnatal groups, one-to-one basis discussions. (Coates, Ayers and de Visser, 2014).</a:t>
            </a:r>
          </a:p>
          <a:p>
            <a:pPr marL="0" indent="0" algn="just">
              <a:lnSpc>
                <a:spcPct val="120000"/>
              </a:lnSpc>
              <a:buNone/>
            </a:pPr>
            <a:r>
              <a:rPr lang="en-GB" sz="5600" dirty="0">
                <a:solidFill>
                  <a:schemeClr val="tx2"/>
                </a:solidFill>
                <a:latin typeface="Arial "/>
                <a:ea typeface="Calibri Light" panose="020F0302020204030204" pitchFamily="34" charset="0"/>
              </a:rPr>
              <a:t>  </a:t>
            </a:r>
            <a:r>
              <a:rPr lang="en-GB" sz="5600" dirty="0">
                <a:solidFill>
                  <a:schemeClr val="tx2"/>
                </a:solidFill>
                <a:effectLst/>
                <a:latin typeface="Arial "/>
                <a:ea typeface="Calibri Light" panose="020F0302020204030204" pitchFamily="34" charset="0"/>
              </a:rPr>
              <a:t> Another study identified the importance of peer groups with same age group, in contrast to this would be beneficial to involve older women mentioned by other participants</a:t>
            </a:r>
            <a:r>
              <a:rPr lang="en-GB" sz="5600" dirty="0">
                <a:solidFill>
                  <a:schemeClr val="tx2"/>
                </a:solidFill>
                <a:latin typeface="Arial "/>
                <a:ea typeface="Calibri Light" panose="020F0302020204030204" pitchFamily="34" charset="0"/>
              </a:rPr>
              <a:t>, also have been </a:t>
            </a:r>
            <a:r>
              <a:rPr lang="en-GB" sz="5600" dirty="0">
                <a:solidFill>
                  <a:schemeClr val="tx2"/>
                </a:solidFill>
                <a:effectLst/>
                <a:latin typeface="Arial "/>
                <a:ea typeface="Calibri Light" panose="020F0302020204030204" pitchFamily="34" charset="0"/>
              </a:rPr>
              <a:t>mentioned one-on-one meetings. (</a:t>
            </a:r>
            <a:r>
              <a:rPr lang="en-GB" sz="5600" dirty="0" err="1">
                <a:solidFill>
                  <a:schemeClr val="tx2"/>
                </a:solidFill>
                <a:effectLst/>
                <a:latin typeface="Arial "/>
                <a:ea typeface="Calibri Light" panose="020F0302020204030204" pitchFamily="34" charset="0"/>
              </a:rPr>
              <a:t>Boath</a:t>
            </a:r>
            <a:r>
              <a:rPr lang="en-GB" sz="5600" dirty="0">
                <a:solidFill>
                  <a:schemeClr val="tx2"/>
                </a:solidFill>
                <a:effectLst/>
                <a:latin typeface="Arial "/>
                <a:ea typeface="Calibri Light" panose="020F0302020204030204" pitchFamily="34" charset="0"/>
              </a:rPr>
              <a:t>, Henshaw and Bradley, </a:t>
            </a:r>
            <a:r>
              <a:rPr lang="en-GB" sz="5600" dirty="0">
                <a:solidFill>
                  <a:schemeClr val="tx2"/>
                </a:solidFill>
                <a:effectLst/>
                <a:latin typeface="Arial "/>
                <a:ea typeface="SimSun" panose="02010600030101010101" pitchFamily="2" charset="-122"/>
              </a:rPr>
              <a:t>2013).</a:t>
            </a:r>
            <a:r>
              <a:rPr lang="en-GB" sz="5600" dirty="0">
                <a:solidFill>
                  <a:schemeClr val="tx2"/>
                </a:solidFill>
                <a:effectLst/>
                <a:latin typeface="Arial "/>
                <a:ea typeface="Calibri Light" panose="020F0302020204030204" pitchFamily="34" charset="0"/>
              </a:rPr>
              <a:t> </a:t>
            </a:r>
          </a:p>
          <a:p>
            <a:pPr marL="0" indent="0" algn="just">
              <a:lnSpc>
                <a:spcPct val="120000"/>
              </a:lnSpc>
              <a:buNone/>
            </a:pPr>
            <a:r>
              <a:rPr lang="en-GB" sz="5600" dirty="0">
                <a:solidFill>
                  <a:schemeClr val="tx2"/>
                </a:solidFill>
                <a:effectLst/>
                <a:latin typeface="Arial "/>
                <a:ea typeface="Calibri Light" panose="020F0302020204030204" pitchFamily="34" charset="0"/>
              </a:rPr>
              <a:t>   As suggested by Taylor et al. (2022) it has been found that higher social support in the anti-natal period lowered the chance of depression in the postnatal period. </a:t>
            </a:r>
          </a:p>
          <a:p>
            <a:pPr marL="0" indent="0" algn="just">
              <a:lnSpc>
                <a:spcPct val="120000"/>
              </a:lnSpc>
              <a:buNone/>
            </a:pPr>
            <a:r>
              <a:rPr lang="en-GB" sz="5600" dirty="0">
                <a:solidFill>
                  <a:schemeClr val="tx2"/>
                </a:solidFill>
                <a:latin typeface="Arial "/>
                <a:ea typeface="Calibri Light" panose="020F0302020204030204" pitchFamily="34" charset="0"/>
              </a:rPr>
              <a:t>  Benefit of Peer group h</a:t>
            </a:r>
            <a:r>
              <a:rPr lang="en-GB" sz="5600" dirty="0">
                <a:solidFill>
                  <a:schemeClr val="tx2"/>
                </a:solidFill>
                <a:effectLst/>
                <a:latin typeface="Arial "/>
                <a:ea typeface="Calibri Light" panose="020F0302020204030204" pitchFamily="34" charset="0"/>
              </a:rPr>
              <a:t>ave been found in one of the study: focus on the aspect of their mental health; to make people feel included; enabling to connect themselves by being open and honest with their practitioner; there was no judgement; better connection with their babies during pregnancy.  (Carter, Cust and </a:t>
            </a:r>
            <a:r>
              <a:rPr lang="en-GB" sz="5600" dirty="0" err="1">
                <a:solidFill>
                  <a:schemeClr val="tx2"/>
                </a:solidFill>
                <a:effectLst/>
                <a:latin typeface="Arial "/>
                <a:ea typeface="Calibri Light" panose="020F0302020204030204" pitchFamily="34" charset="0"/>
              </a:rPr>
              <a:t>Boath</a:t>
            </a:r>
            <a:r>
              <a:rPr lang="en-GB" sz="5600" dirty="0">
                <a:solidFill>
                  <a:schemeClr val="tx2"/>
                </a:solidFill>
                <a:effectLst/>
                <a:latin typeface="Arial "/>
                <a:ea typeface="Calibri Light" panose="020F0302020204030204" pitchFamily="34" charset="0"/>
              </a:rPr>
              <a:t>, 2020).</a:t>
            </a:r>
          </a:p>
          <a:p>
            <a:pPr marL="0" indent="0" algn="just">
              <a:lnSpc>
                <a:spcPct val="120000"/>
              </a:lnSpc>
              <a:buNone/>
            </a:pPr>
            <a:r>
              <a:rPr lang="en-GB" sz="5600" dirty="0">
                <a:solidFill>
                  <a:schemeClr val="tx2"/>
                </a:solidFill>
                <a:latin typeface="Arial "/>
                <a:ea typeface="Calibri Light" panose="020F0302020204030204" pitchFamily="34" charset="0"/>
              </a:rPr>
              <a:t> </a:t>
            </a:r>
            <a:r>
              <a:rPr lang="en-GB" sz="5600" dirty="0">
                <a:solidFill>
                  <a:schemeClr val="tx2"/>
                </a:solidFill>
                <a:effectLst/>
                <a:latin typeface="Arial "/>
                <a:ea typeface="Calibri Light" panose="020F0302020204030204" pitchFamily="34" charset="0"/>
              </a:rPr>
              <a:t>Those women who were affected more negatively by the impact of the lockdown have a greater impact on their mental health such as anxiety, by the reduced social support. (</a:t>
            </a:r>
            <a:r>
              <a:rPr lang="en-GB" sz="5600" dirty="0" err="1">
                <a:solidFill>
                  <a:schemeClr val="tx2"/>
                </a:solidFill>
                <a:effectLst/>
                <a:latin typeface="Arial "/>
                <a:ea typeface="Calibri Light" panose="020F0302020204030204" pitchFamily="34" charset="0"/>
              </a:rPr>
              <a:t>Filippetti</a:t>
            </a:r>
            <a:r>
              <a:rPr lang="en-GB" sz="5600" dirty="0">
                <a:solidFill>
                  <a:schemeClr val="tx2"/>
                </a:solidFill>
                <a:effectLst/>
                <a:latin typeface="Arial "/>
                <a:ea typeface="Calibri Light" panose="020F0302020204030204" pitchFamily="34" charset="0"/>
              </a:rPr>
              <a:t>, Clarke and Rigato, 2022). </a:t>
            </a:r>
            <a:endParaRPr lang="en-GB" sz="5600" dirty="0">
              <a:solidFill>
                <a:schemeClr val="tx2"/>
              </a:solidFill>
              <a:latin typeface="Arial "/>
              <a:ea typeface="Calibri Light" panose="020F0302020204030204" pitchFamily="34" charset="0"/>
            </a:endParaRPr>
          </a:p>
          <a:p>
            <a:pPr algn="just">
              <a:lnSpc>
                <a:spcPct val="120000"/>
              </a:lnSpc>
              <a:buFont typeface="Arial" panose="020B0604020202020204" pitchFamily="34" charset="0"/>
              <a:buChar char="•"/>
            </a:pPr>
            <a:r>
              <a:rPr lang="en-US" sz="5600" b="1" dirty="0">
                <a:solidFill>
                  <a:schemeClr val="tx2"/>
                </a:solidFill>
                <a:effectLst/>
                <a:latin typeface="Arial "/>
                <a:ea typeface="Calibri Light" panose="020F0302020204030204" pitchFamily="34" charset="0"/>
              </a:rPr>
              <a:t>Lack of knowledge about Postnatal Depression and support available for it.</a:t>
            </a:r>
          </a:p>
          <a:p>
            <a:pPr marL="0" indent="0" algn="just">
              <a:lnSpc>
                <a:spcPct val="120000"/>
              </a:lnSpc>
              <a:buNone/>
            </a:pPr>
            <a:r>
              <a:rPr lang="en-US" sz="5600" dirty="0">
                <a:solidFill>
                  <a:schemeClr val="tx2"/>
                </a:solidFill>
                <a:latin typeface="Arial "/>
                <a:ea typeface="Calibri Light" panose="020F0302020204030204" pitchFamily="34" charset="0"/>
              </a:rPr>
              <a:t>   S</a:t>
            </a:r>
            <a:r>
              <a:rPr lang="en-US" sz="5600" dirty="0">
                <a:solidFill>
                  <a:schemeClr val="tx2"/>
                </a:solidFill>
                <a:effectLst/>
                <a:latin typeface="Arial "/>
                <a:ea typeface="Calibri Light" panose="020F0302020204030204" pitchFamily="34" charset="0"/>
              </a:rPr>
              <a:t>ources of care are uninformed</a:t>
            </a:r>
            <a:r>
              <a:rPr lang="en-US" sz="5600" b="1" dirty="0">
                <a:solidFill>
                  <a:schemeClr val="tx2"/>
                </a:solidFill>
                <a:effectLst/>
                <a:latin typeface="Arial "/>
                <a:ea typeface="Calibri Light" panose="020F0302020204030204" pitchFamily="34" charset="0"/>
              </a:rPr>
              <a:t>;</a:t>
            </a:r>
            <a:r>
              <a:rPr lang="en-US" sz="5600" b="1" dirty="0">
                <a:solidFill>
                  <a:schemeClr val="tx2"/>
                </a:solidFill>
                <a:latin typeface="Arial "/>
                <a:ea typeface="Calibri Light" panose="020F0302020204030204" pitchFamily="34" charset="0"/>
              </a:rPr>
              <a:t> i</a:t>
            </a:r>
            <a:r>
              <a:rPr lang="en-US" sz="5600" dirty="0">
                <a:solidFill>
                  <a:schemeClr val="tx2"/>
                </a:solidFill>
                <a:effectLst/>
                <a:latin typeface="Arial "/>
                <a:ea typeface="Calibri Light" panose="020F0302020204030204" pitchFamily="34" charset="0"/>
              </a:rPr>
              <a:t>t is difficult to decide for a first-time mother or even a mother with a third child to whether having postpartum depression needs to act or if it is just a normal level of stress. </a:t>
            </a:r>
            <a:r>
              <a:rPr lang="en-GB" sz="5600" dirty="0">
                <a:solidFill>
                  <a:schemeClr val="tx2"/>
                </a:solidFill>
                <a:effectLst/>
                <a:latin typeface="Arial "/>
                <a:ea typeface="Calibri Light" panose="020F0302020204030204" pitchFamily="34" charset="0"/>
              </a:rPr>
              <a:t>(Coates, Ayers and de Visser, 2014).</a:t>
            </a:r>
          </a:p>
          <a:p>
            <a:pPr marL="0" indent="0" algn="just">
              <a:lnSpc>
                <a:spcPct val="120000"/>
              </a:lnSpc>
              <a:buNone/>
            </a:pPr>
            <a:r>
              <a:rPr lang="en-GB" sz="5600" dirty="0">
                <a:solidFill>
                  <a:schemeClr val="tx2"/>
                </a:solidFill>
                <a:effectLst/>
                <a:latin typeface="Arial "/>
                <a:ea typeface="Calibri Light" panose="020F0302020204030204" pitchFamily="34" charset="0"/>
              </a:rPr>
              <a:t> </a:t>
            </a:r>
            <a:r>
              <a:rPr lang="en-GB" sz="5600" dirty="0">
                <a:solidFill>
                  <a:schemeClr val="tx2"/>
                </a:solidFill>
                <a:latin typeface="Arial "/>
                <a:ea typeface="Calibri Light" panose="020F0302020204030204" pitchFamily="34" charset="0"/>
              </a:rPr>
              <a:t>T</a:t>
            </a:r>
            <a:r>
              <a:rPr lang="en-GB" sz="5600" dirty="0">
                <a:solidFill>
                  <a:schemeClr val="tx2"/>
                </a:solidFill>
                <a:effectLst/>
                <a:latin typeface="Arial "/>
                <a:ea typeface="Calibri Light" panose="020F0302020204030204" pitchFamily="34" charset="0"/>
              </a:rPr>
              <a:t>here are misconceptions about having post-natal depression, there is no such thing as being too young for post-natal depression; lack of relevant knowledge about local services; lack of resources about parenting and PD. ( </a:t>
            </a:r>
            <a:r>
              <a:rPr lang="en-GB" sz="5600" dirty="0" err="1">
                <a:solidFill>
                  <a:schemeClr val="tx2"/>
                </a:solidFill>
                <a:effectLst/>
                <a:latin typeface="Arial "/>
                <a:ea typeface="Calibri Light" panose="020F0302020204030204" pitchFamily="34" charset="0"/>
              </a:rPr>
              <a:t>Boath</a:t>
            </a:r>
            <a:r>
              <a:rPr lang="en-GB" sz="5600" dirty="0">
                <a:solidFill>
                  <a:schemeClr val="tx2"/>
                </a:solidFill>
                <a:effectLst/>
                <a:latin typeface="Arial "/>
                <a:ea typeface="Calibri Light" panose="020F0302020204030204" pitchFamily="34" charset="0"/>
              </a:rPr>
              <a:t>, Henshaw and Bradley, </a:t>
            </a:r>
            <a:r>
              <a:rPr lang="en-GB" sz="5600" dirty="0">
                <a:solidFill>
                  <a:schemeClr val="tx2"/>
                </a:solidFill>
                <a:effectLst/>
                <a:latin typeface="Arial "/>
                <a:ea typeface="SimSun" panose="02010600030101010101" pitchFamily="2" charset="-122"/>
              </a:rPr>
              <a:t>2013).</a:t>
            </a:r>
            <a:r>
              <a:rPr lang="en-GB" sz="5600" dirty="0">
                <a:solidFill>
                  <a:schemeClr val="tx2"/>
                </a:solidFill>
                <a:effectLst/>
                <a:latin typeface="Arial "/>
                <a:ea typeface="Calibri Light" panose="020F0302020204030204" pitchFamily="34" charset="0"/>
              </a:rPr>
              <a:t> </a:t>
            </a:r>
            <a:endParaRPr lang="en-GB" sz="5600" b="1" dirty="0">
              <a:solidFill>
                <a:schemeClr val="tx2"/>
              </a:solidFill>
              <a:effectLst/>
              <a:latin typeface="Arial "/>
              <a:ea typeface="Calibri Light" panose="020F0302020204030204" pitchFamily="34" charset="0"/>
            </a:endParaRPr>
          </a:p>
          <a:p>
            <a:pPr lvl="0" algn="just">
              <a:lnSpc>
                <a:spcPct val="150000"/>
              </a:lnSpc>
              <a:buFont typeface="Arial" panose="020B0604020202020204" pitchFamily="34" charset="0"/>
              <a:buChar char="•"/>
            </a:pPr>
            <a:r>
              <a:rPr lang="en-US" sz="5600" b="1" dirty="0">
                <a:solidFill>
                  <a:schemeClr val="tx2"/>
                </a:solidFill>
                <a:effectLst/>
                <a:latin typeface="Abadi" panose="020B0604020104020204" pitchFamily="34" charset="0"/>
                <a:ea typeface="Calibri Light" panose="020F0302020204030204" pitchFamily="34" charset="0"/>
              </a:rPr>
              <a:t>Challenges of the support from the health services. </a:t>
            </a:r>
          </a:p>
          <a:p>
            <a:pPr lvl="0" algn="just"/>
            <a:r>
              <a:rPr lang="en-US" sz="5600" dirty="0">
                <a:solidFill>
                  <a:schemeClr val="tx2"/>
                </a:solidFill>
                <a:latin typeface="Abadi" panose="020B0604020104020204" pitchFamily="34" charset="0"/>
                <a:ea typeface="Calibri Light" panose="020F0302020204030204" pitchFamily="34" charset="0"/>
              </a:rPr>
              <a:t>   A</a:t>
            </a:r>
            <a:r>
              <a:rPr lang="en-US" sz="5600" dirty="0">
                <a:solidFill>
                  <a:schemeClr val="tx2"/>
                </a:solidFill>
                <a:effectLst/>
                <a:latin typeface="Abadi" panose="020B0604020104020204" pitchFamily="34" charset="0"/>
                <a:ea typeface="Calibri Light" panose="020F0302020204030204" pitchFamily="34" charset="0"/>
              </a:rPr>
              <a:t>bout breastfeeding</a:t>
            </a:r>
            <a:r>
              <a:rPr lang="en-US" sz="5600" b="1" dirty="0">
                <a:solidFill>
                  <a:schemeClr val="tx2"/>
                </a:solidFill>
                <a:effectLst/>
                <a:latin typeface="Abadi" panose="020B0604020104020204" pitchFamily="34" charset="0"/>
                <a:ea typeface="Calibri Light" panose="020F0302020204030204" pitchFamily="34" charset="0"/>
              </a:rPr>
              <a:t>: </a:t>
            </a:r>
            <a:r>
              <a:rPr lang="en-US" sz="5600" dirty="0">
                <a:solidFill>
                  <a:schemeClr val="tx2"/>
                </a:solidFill>
                <a:effectLst/>
                <a:latin typeface="Abadi" panose="020B0604020104020204" pitchFamily="34" charset="0"/>
                <a:ea typeface="Calibri Light" panose="020F0302020204030204" pitchFamily="34" charset="0"/>
              </a:rPr>
              <a:t>unsupported feeling experienced, missing practical help was identified, lack of available time, mothers were sent home without established breastfeeding. </a:t>
            </a:r>
            <a:r>
              <a:rPr lang="en-US" sz="5600" dirty="0">
                <a:solidFill>
                  <a:schemeClr val="tx2"/>
                </a:solidFill>
                <a:latin typeface="Abadi" panose="020B0604020104020204" pitchFamily="34" charset="0"/>
                <a:ea typeface="Calibri Light" panose="020F0302020204030204" pitchFamily="34" charset="0"/>
              </a:rPr>
              <a:t>L</a:t>
            </a:r>
            <a:r>
              <a:rPr lang="en-US" sz="5600" dirty="0">
                <a:solidFill>
                  <a:schemeClr val="tx2"/>
                </a:solidFill>
                <a:effectLst/>
                <a:latin typeface="Abadi" panose="020B0604020104020204" pitchFamily="34" charset="0"/>
                <a:ea typeface="Calibri Light" panose="020F0302020204030204" pitchFamily="34" charset="0"/>
              </a:rPr>
              <a:t>ack of staff was associated with being ignored and uncared for, poorly communicated or even more mistreated.</a:t>
            </a:r>
            <a:r>
              <a:rPr lang="en-US" sz="5600" dirty="0">
                <a:solidFill>
                  <a:schemeClr val="tx2"/>
                </a:solidFill>
                <a:latin typeface="Abadi" panose="020B0604020104020204" pitchFamily="34" charset="0"/>
                <a:ea typeface="Calibri Light" panose="020F0302020204030204" pitchFamily="34" charset="0"/>
              </a:rPr>
              <a:t> </a:t>
            </a:r>
            <a:r>
              <a:rPr lang="en-US" sz="5600" dirty="0">
                <a:solidFill>
                  <a:schemeClr val="tx2"/>
                </a:solidFill>
                <a:effectLst/>
                <a:latin typeface="Abadi" panose="020B0604020104020204" pitchFamily="34" charset="0"/>
                <a:ea typeface="Calibri Light" panose="020F0302020204030204" pitchFamily="34" charset="0"/>
              </a:rPr>
              <a:t>Mothers within this study reported positively of the healthcare staff who had motherhood experiences. </a:t>
            </a:r>
            <a:r>
              <a:rPr lang="en-GB" sz="5600" dirty="0">
                <a:solidFill>
                  <a:schemeClr val="tx2"/>
                </a:solidFill>
                <a:effectLst/>
                <a:latin typeface="Abadi" panose="020B0604020104020204" pitchFamily="34" charset="0"/>
                <a:ea typeface="Calibri Light" panose="020F0302020204030204" pitchFamily="34" charset="0"/>
              </a:rPr>
              <a:t>(Coates, Ayers and de Visser, 2014).</a:t>
            </a:r>
            <a:r>
              <a:rPr lang="en-US" sz="5600" dirty="0">
                <a:solidFill>
                  <a:schemeClr val="tx2"/>
                </a:solidFill>
                <a:effectLst/>
                <a:latin typeface="Abadi" panose="020B0604020104020204" pitchFamily="34" charset="0"/>
                <a:ea typeface="Calibri Light" panose="020F0302020204030204" pitchFamily="34" charset="0"/>
              </a:rPr>
              <a:t> </a:t>
            </a:r>
          </a:p>
          <a:p>
            <a:pPr lvl="0" algn="just"/>
            <a:r>
              <a:rPr lang="en-US" sz="5600" b="1" dirty="0">
                <a:solidFill>
                  <a:schemeClr val="tx2"/>
                </a:solidFill>
                <a:effectLst/>
                <a:latin typeface="Abadi" panose="020B0604020104020204" pitchFamily="34" charset="0"/>
                <a:ea typeface="Calibri Light" panose="020F0302020204030204" pitchFamily="34" charset="0"/>
              </a:rPr>
              <a:t>   </a:t>
            </a:r>
            <a:r>
              <a:rPr lang="en-GB" sz="5600" dirty="0">
                <a:solidFill>
                  <a:schemeClr val="tx2"/>
                </a:solidFill>
                <a:effectLst/>
                <a:latin typeface="Abadi" panose="020B0604020104020204" pitchFamily="34" charset="0"/>
                <a:ea typeface="Calibri Light" panose="020F0302020204030204" pitchFamily="34" charset="0"/>
              </a:rPr>
              <a:t>In another study, three participants explained that they did not meet their health visitors at all. No choice in </a:t>
            </a:r>
            <a:r>
              <a:rPr lang="en-GB" sz="5600" dirty="0">
                <a:solidFill>
                  <a:schemeClr val="tx2"/>
                </a:solidFill>
                <a:latin typeface="Abadi" panose="020B0604020104020204" pitchFamily="34" charset="0"/>
                <a:ea typeface="Calibri Light" panose="020F0302020204030204" pitchFamily="34" charset="0"/>
              </a:rPr>
              <a:t> type of care.</a:t>
            </a:r>
            <a:r>
              <a:rPr lang="en-GB" sz="5600" dirty="0">
                <a:solidFill>
                  <a:schemeClr val="tx2"/>
                </a:solidFill>
                <a:effectLst/>
                <a:latin typeface="Abadi" panose="020B0604020104020204" pitchFamily="34" charset="0"/>
                <a:ea typeface="Calibri Light" panose="020F0302020204030204" pitchFamily="34" charset="0"/>
              </a:rPr>
              <a:t> (</a:t>
            </a:r>
            <a:r>
              <a:rPr lang="en-GB" sz="5600" dirty="0" err="1">
                <a:solidFill>
                  <a:schemeClr val="tx2"/>
                </a:solidFill>
                <a:effectLst/>
                <a:latin typeface="Abadi" panose="020B0604020104020204" pitchFamily="34" charset="0"/>
                <a:ea typeface="Calibri Light" panose="020F0302020204030204" pitchFamily="34" charset="0"/>
              </a:rPr>
              <a:t>Boath</a:t>
            </a:r>
            <a:r>
              <a:rPr lang="en-GB" sz="5600" dirty="0">
                <a:solidFill>
                  <a:schemeClr val="tx2"/>
                </a:solidFill>
                <a:effectLst/>
                <a:latin typeface="Abadi" panose="020B0604020104020204" pitchFamily="34" charset="0"/>
                <a:ea typeface="Calibri Light" panose="020F0302020204030204" pitchFamily="34" charset="0"/>
              </a:rPr>
              <a:t>, Henshaw and Bradley, </a:t>
            </a:r>
            <a:r>
              <a:rPr lang="en-GB" sz="5600" dirty="0">
                <a:solidFill>
                  <a:schemeClr val="tx2"/>
                </a:solidFill>
                <a:effectLst/>
                <a:latin typeface="Abadi" panose="020B0604020104020204" pitchFamily="34" charset="0"/>
                <a:ea typeface="SimSun" panose="02010600030101010101" pitchFamily="2" charset="-122"/>
              </a:rPr>
              <a:t>2013).</a:t>
            </a:r>
            <a:r>
              <a:rPr lang="en-GB" sz="5600" dirty="0">
                <a:solidFill>
                  <a:schemeClr val="tx2"/>
                </a:solidFill>
                <a:effectLst/>
                <a:latin typeface="Abadi" panose="020B0604020104020204" pitchFamily="34" charset="0"/>
                <a:ea typeface="Calibri Light" panose="020F0302020204030204" pitchFamily="34" charset="0"/>
              </a:rPr>
              <a:t> </a:t>
            </a:r>
            <a:endParaRPr lang="en-US" sz="5600" b="1" dirty="0">
              <a:solidFill>
                <a:schemeClr val="tx2"/>
              </a:solidFill>
              <a:latin typeface="Abadi" panose="020B0604020104020204" pitchFamily="34" charset="0"/>
              <a:ea typeface="Calibri Light" panose="020F0302020204030204" pitchFamily="34" charset="0"/>
            </a:endParaRPr>
          </a:p>
          <a:p>
            <a:pPr lvl="0" algn="just"/>
            <a:r>
              <a:rPr lang="en-US" sz="5600" b="1" dirty="0">
                <a:solidFill>
                  <a:schemeClr val="tx2"/>
                </a:solidFill>
                <a:effectLst/>
                <a:latin typeface="Abadi" panose="020B0604020104020204" pitchFamily="34" charset="0"/>
                <a:ea typeface="Calibri Light" panose="020F0302020204030204" pitchFamily="34" charset="0"/>
              </a:rPr>
              <a:t>   </a:t>
            </a:r>
            <a:r>
              <a:rPr lang="en-GB" sz="5600" dirty="0">
                <a:solidFill>
                  <a:schemeClr val="tx2"/>
                </a:solidFill>
                <a:effectLst/>
                <a:latin typeface="Abadi" panose="020B0604020104020204" pitchFamily="34" charset="0"/>
                <a:ea typeface="Calibri Light" panose="020F0302020204030204" pitchFamily="34" charset="0"/>
              </a:rPr>
              <a:t>According to Carter, Cust and </a:t>
            </a:r>
            <a:r>
              <a:rPr lang="en-GB" sz="5600" dirty="0" err="1">
                <a:solidFill>
                  <a:schemeClr val="tx2"/>
                </a:solidFill>
                <a:effectLst/>
                <a:latin typeface="Abadi" panose="020B0604020104020204" pitchFamily="34" charset="0"/>
                <a:ea typeface="Calibri Light" panose="020F0302020204030204" pitchFamily="34" charset="0"/>
              </a:rPr>
              <a:t>Boath</a:t>
            </a:r>
            <a:r>
              <a:rPr lang="en-GB" sz="5600" dirty="0">
                <a:solidFill>
                  <a:schemeClr val="tx2"/>
                </a:solidFill>
                <a:effectLst/>
                <a:latin typeface="Abadi" panose="020B0604020104020204" pitchFamily="34" charset="0"/>
                <a:ea typeface="Calibri Light" panose="020F0302020204030204" pitchFamily="34" charset="0"/>
              </a:rPr>
              <a:t> (2020) it was identified a gap in services in the health department</a:t>
            </a:r>
            <a:r>
              <a:rPr lang="en-GB" sz="5600" dirty="0">
                <a:solidFill>
                  <a:schemeClr val="tx2"/>
                </a:solidFill>
                <a:latin typeface="Abadi" panose="020B0604020104020204" pitchFamily="34" charset="0"/>
                <a:ea typeface="Calibri Light" panose="020F0302020204030204" pitchFamily="34" charset="0"/>
              </a:rPr>
              <a:t>.</a:t>
            </a:r>
            <a:endParaRPr lang="en-GB" sz="5600" b="1" dirty="0">
              <a:solidFill>
                <a:schemeClr val="tx2"/>
              </a:solidFill>
              <a:effectLst/>
              <a:latin typeface="Abadi" panose="020B0604020104020204" pitchFamily="34" charset="0"/>
              <a:ea typeface="Calibri Light" panose="020F0302020204030204" pitchFamily="34" charset="0"/>
            </a:endParaRPr>
          </a:p>
          <a:p>
            <a:pPr marL="0" indent="0">
              <a:buNone/>
            </a:pPr>
            <a:endParaRPr lang="en-US" dirty="0"/>
          </a:p>
        </p:txBody>
      </p:sp>
    </p:spTree>
    <p:extLst>
      <p:ext uri="{BB962C8B-B14F-4D97-AF65-F5344CB8AC3E}">
        <p14:creationId xmlns:p14="http://schemas.microsoft.com/office/powerpoint/2010/main" val="14194538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87001-0CA5-CD47-15ED-6401F7266C57}"/>
              </a:ext>
            </a:extLst>
          </p:cNvPr>
          <p:cNvSpPr>
            <a:spLocks noGrp="1"/>
          </p:cNvSpPr>
          <p:nvPr>
            <p:ph type="title"/>
          </p:nvPr>
        </p:nvSpPr>
        <p:spPr>
          <a:xfrm>
            <a:off x="453006" y="200749"/>
            <a:ext cx="11074400" cy="369703"/>
          </a:xfrm>
        </p:spPr>
        <p:txBody>
          <a:bodyPr>
            <a:normAutofit fontScale="90000"/>
          </a:bodyPr>
          <a:lstStyle/>
          <a:p>
            <a:pPr algn="ctr"/>
            <a:r>
              <a:rPr lang="en-GB" sz="3200" b="1" dirty="0">
                <a:latin typeface="Arial "/>
              </a:rPr>
              <a:t>Chapter 4:Results</a:t>
            </a:r>
            <a:endParaRPr lang="en-GB" sz="3200" dirty="0"/>
          </a:p>
        </p:txBody>
      </p:sp>
      <p:sp>
        <p:nvSpPr>
          <p:cNvPr id="3" name="TextBox 2">
            <a:extLst>
              <a:ext uri="{FF2B5EF4-FFF2-40B4-BE49-F238E27FC236}">
                <a16:creationId xmlns:a16="http://schemas.microsoft.com/office/drawing/2014/main" id="{2E9B1A1B-D807-0921-3BE6-4F5E12AAB508}"/>
              </a:ext>
            </a:extLst>
          </p:cNvPr>
          <p:cNvSpPr txBox="1"/>
          <p:nvPr/>
        </p:nvSpPr>
        <p:spPr>
          <a:xfrm>
            <a:off x="453006" y="822121"/>
            <a:ext cx="11476139" cy="6700360"/>
          </a:xfrm>
          <a:prstGeom prst="rect">
            <a:avLst/>
          </a:prstGeom>
          <a:noFill/>
          <a:ln>
            <a:noFill/>
          </a:ln>
        </p:spPr>
        <p:txBody>
          <a:bodyPr wrap="square" rtlCol="0">
            <a:spAutoFit/>
          </a:bodyPr>
          <a:lstStyle/>
          <a:p>
            <a:pPr lvl="0" algn="just">
              <a:lnSpc>
                <a:spcPct val="150000"/>
              </a:lnSpc>
              <a:buFont typeface="Arial" panose="020B0604020202020204" pitchFamily="34" charset="0"/>
              <a:buChar char="•"/>
            </a:pPr>
            <a:r>
              <a:rPr lang="en-US" sz="1400" b="1" dirty="0">
                <a:solidFill>
                  <a:schemeClr val="tx2"/>
                </a:solidFill>
                <a:effectLst/>
                <a:latin typeface="Arial "/>
                <a:ea typeface="Calibri Light" panose="020F0302020204030204" pitchFamily="34" charset="0"/>
              </a:rPr>
              <a:t>Association of Covid-19 and postnatal depression.</a:t>
            </a:r>
          </a:p>
          <a:p>
            <a:pPr algn="just">
              <a:lnSpc>
                <a:spcPct val="150000"/>
              </a:lnSpc>
            </a:pPr>
            <a:r>
              <a:rPr lang="en-GB" dirty="0">
                <a:latin typeface="Arial" panose="020B0604020202020204" pitchFamily="34" charset="0"/>
                <a:ea typeface="Calibri Light" panose="020F0302020204030204" pitchFamily="34" charset="0"/>
              </a:rPr>
              <a:t>   </a:t>
            </a:r>
            <a:r>
              <a:rPr lang="en-GB" sz="1400" dirty="0">
                <a:solidFill>
                  <a:schemeClr val="tx2"/>
                </a:solidFill>
                <a:latin typeface="Abadi" panose="020B0604020104020204" pitchFamily="34" charset="0"/>
                <a:ea typeface="Calibri Light" panose="020F0302020204030204" pitchFamily="34" charset="0"/>
              </a:rPr>
              <a:t>P</a:t>
            </a:r>
            <a:r>
              <a:rPr lang="en-GB" sz="1400" dirty="0">
                <a:solidFill>
                  <a:schemeClr val="tx2"/>
                </a:solidFill>
                <a:effectLst/>
                <a:latin typeface="Abadi" panose="020B0604020104020204" pitchFamily="34" charset="0"/>
                <a:ea typeface="Calibri Light" panose="020F0302020204030204" pitchFamily="34" charset="0"/>
              </a:rPr>
              <a:t>revalence rates of clinically relevant maternal depression and anxiety during the pandemic were much higher than during pre- Pandemic. (Fallon et al., 2021).</a:t>
            </a:r>
          </a:p>
          <a:p>
            <a:pPr algn="just">
              <a:lnSpc>
                <a:spcPct val="150000"/>
              </a:lnSpc>
            </a:pPr>
            <a:r>
              <a:rPr lang="en-GB" sz="1400" dirty="0">
                <a:solidFill>
                  <a:schemeClr val="tx2"/>
                </a:solidFill>
                <a:latin typeface="Abadi" panose="020B0604020104020204" pitchFamily="34" charset="0"/>
                <a:ea typeface="Calibri Light" panose="020F0302020204030204" pitchFamily="34" charset="0"/>
              </a:rPr>
              <a:t>  R</a:t>
            </a:r>
            <a:r>
              <a:rPr lang="en-GB" sz="1400" dirty="0">
                <a:solidFill>
                  <a:schemeClr val="tx2"/>
                </a:solidFill>
                <a:effectLst/>
                <a:latin typeface="Abadi" panose="020B0604020104020204" pitchFamily="34" charset="0"/>
                <a:ea typeface="Calibri Light" panose="020F0302020204030204" pitchFamily="34" charset="0"/>
              </a:rPr>
              <a:t>elationship between perceived social support and depression was mediated by loneliness and RNT. Online maternity groups and antenatal classes involvement was reported by 93.7 % of participants as less or not involved than usual compared to before the pandemic. In opposition to spending time with the family online or having spoken on the phone with them were more or at least the same as usual. (Harrison, Moulds and Jones, 2022).</a:t>
            </a:r>
          </a:p>
          <a:p>
            <a:pPr algn="just">
              <a:lnSpc>
                <a:spcPct val="150000"/>
              </a:lnSpc>
            </a:pPr>
            <a:r>
              <a:rPr lang="en-GB" sz="1400" b="1" dirty="0">
                <a:solidFill>
                  <a:schemeClr val="tx2"/>
                </a:solidFill>
                <a:latin typeface="Abadi" panose="020B0604020104020204" pitchFamily="34" charset="0"/>
                <a:ea typeface="Calibri Light" panose="020F0302020204030204" pitchFamily="34" charset="0"/>
              </a:rPr>
              <a:t> </a:t>
            </a:r>
            <a:r>
              <a:rPr lang="en-GB" sz="1400" b="1" dirty="0">
                <a:solidFill>
                  <a:schemeClr val="tx2"/>
                </a:solidFill>
                <a:latin typeface="Arial" panose="020B0604020202020204" pitchFamily="34" charset="0"/>
                <a:ea typeface="Calibri Light" panose="020F0302020204030204" pitchFamily="34" charset="0"/>
              </a:rPr>
              <a:t>T</a:t>
            </a:r>
            <a:r>
              <a:rPr lang="en-GB" sz="1400" dirty="0">
                <a:solidFill>
                  <a:schemeClr val="tx2"/>
                </a:solidFill>
                <a:effectLst/>
                <a:latin typeface="Arial" panose="020B0604020202020204" pitchFamily="34" charset="0"/>
                <a:ea typeface="Calibri Light" panose="020F0302020204030204" pitchFamily="34" charset="0"/>
              </a:rPr>
              <a:t>he prevalence of depression symptoms was higher among the participants during the second lockdown. </a:t>
            </a:r>
            <a:r>
              <a:rPr lang="en-US" sz="1400" dirty="0">
                <a:solidFill>
                  <a:schemeClr val="tx2"/>
                </a:solidFill>
                <a:effectLst/>
                <a:latin typeface="Arial" panose="020B0604020202020204" pitchFamily="34" charset="0"/>
                <a:ea typeface="Calibri Light" panose="020F0302020204030204" pitchFamily="34" charset="0"/>
              </a:rPr>
              <a:t>(</a:t>
            </a:r>
            <a:r>
              <a:rPr lang="en-GB" sz="1400" dirty="0" err="1">
                <a:solidFill>
                  <a:schemeClr val="tx2"/>
                </a:solidFill>
                <a:effectLst/>
                <a:latin typeface="Arial" panose="020B0604020202020204" pitchFamily="34" charset="0"/>
                <a:ea typeface="Calibri Light" panose="020F0302020204030204" pitchFamily="34" charset="0"/>
              </a:rPr>
              <a:t>Filippetti</a:t>
            </a:r>
            <a:r>
              <a:rPr lang="en-GB" sz="1400" dirty="0">
                <a:solidFill>
                  <a:schemeClr val="tx2"/>
                </a:solidFill>
                <a:effectLst/>
                <a:latin typeface="Arial" panose="020B0604020202020204" pitchFamily="34" charset="0"/>
                <a:ea typeface="Calibri Light" panose="020F0302020204030204" pitchFamily="34" charset="0"/>
              </a:rPr>
              <a:t>, Clarke and Rigato, 2022).</a:t>
            </a:r>
            <a:endParaRPr lang="en-GB" sz="1400" b="1" dirty="0">
              <a:solidFill>
                <a:schemeClr val="tx2"/>
              </a:solidFill>
              <a:effectLst/>
              <a:latin typeface="Arial "/>
              <a:ea typeface="Calibri Light" panose="020F0302020204030204" pitchFamily="34" charset="0"/>
            </a:endParaRPr>
          </a:p>
          <a:p>
            <a:pPr lvl="0" algn="just">
              <a:lnSpc>
                <a:spcPct val="150000"/>
              </a:lnSpc>
              <a:buFont typeface="Arial" panose="020B0604020202020204" pitchFamily="34" charset="0"/>
              <a:buChar char="•"/>
            </a:pPr>
            <a:r>
              <a:rPr lang="en-US" sz="1400" b="1" dirty="0">
                <a:solidFill>
                  <a:schemeClr val="tx2"/>
                </a:solidFill>
                <a:effectLst/>
                <a:latin typeface="Arial "/>
                <a:ea typeface="Calibri Light" panose="020F0302020204030204" pitchFamily="34" charset="0"/>
              </a:rPr>
              <a:t>The benefit of using technology for postpartum depression.</a:t>
            </a:r>
          </a:p>
          <a:p>
            <a:pPr lvl="0" algn="just">
              <a:lnSpc>
                <a:spcPct val="150000"/>
              </a:lnSpc>
            </a:pPr>
            <a:r>
              <a:rPr lang="en-GB" sz="1400" dirty="0">
                <a:solidFill>
                  <a:schemeClr val="tx2"/>
                </a:solidFill>
                <a:effectLst/>
                <a:latin typeface="Arial" panose="020B0604020202020204" pitchFamily="34" charset="0"/>
                <a:ea typeface="Calibri Light" panose="020F0302020204030204" pitchFamily="34" charset="0"/>
              </a:rPr>
              <a:t> Internet behavioural activation treatment is feasible enough to offer an optional treatment for Postnatal Depression. (</a:t>
            </a:r>
            <a:r>
              <a:rPr lang="en-GB" sz="1400" dirty="0" err="1">
                <a:solidFill>
                  <a:schemeClr val="tx2"/>
                </a:solidFill>
                <a:effectLst/>
                <a:latin typeface="Arial" panose="020B0604020202020204" pitchFamily="34" charset="0"/>
                <a:ea typeface="Calibri Light" panose="020F0302020204030204" pitchFamily="34" charset="0"/>
              </a:rPr>
              <a:t>O'Mahen</a:t>
            </a:r>
            <a:r>
              <a:rPr lang="en-GB" sz="1400" dirty="0">
                <a:solidFill>
                  <a:schemeClr val="tx2"/>
                </a:solidFill>
                <a:effectLst/>
                <a:latin typeface="Arial" panose="020B0604020202020204" pitchFamily="34" charset="0"/>
                <a:ea typeface="Calibri Light" panose="020F0302020204030204" pitchFamily="34" charset="0"/>
              </a:rPr>
              <a:t> et al., 2014).</a:t>
            </a:r>
          </a:p>
          <a:p>
            <a:pPr algn="just">
              <a:lnSpc>
                <a:spcPct val="150000"/>
              </a:lnSpc>
            </a:pPr>
            <a:r>
              <a:rPr lang="en-GB" sz="1400" dirty="0">
                <a:solidFill>
                  <a:schemeClr val="tx2"/>
                </a:solidFill>
                <a:latin typeface="Arial" panose="020B0604020202020204" pitchFamily="34" charset="0"/>
                <a:ea typeface="Calibri Light" panose="020F0302020204030204" pitchFamily="34" charset="0"/>
              </a:rPr>
              <a:t>    There was improvement with 19.9% in favour of postnatal internet behavioural activation treatment versus the control group. </a:t>
            </a:r>
            <a:r>
              <a:rPr lang="en-GB" sz="1400" dirty="0">
                <a:solidFill>
                  <a:schemeClr val="tx2"/>
                </a:solidFill>
                <a:effectLst/>
                <a:latin typeface="Arial" panose="020B0604020202020204" pitchFamily="34" charset="0"/>
                <a:ea typeface="Calibri Light" panose="020F0302020204030204" pitchFamily="34" charset="0"/>
              </a:rPr>
              <a:t>(</a:t>
            </a:r>
            <a:r>
              <a:rPr lang="en-GB" sz="1400" dirty="0" err="1">
                <a:solidFill>
                  <a:schemeClr val="tx2"/>
                </a:solidFill>
                <a:effectLst/>
                <a:latin typeface="Arial" panose="020B0604020202020204" pitchFamily="34" charset="0"/>
                <a:ea typeface="Calibri Light" panose="020F0302020204030204" pitchFamily="34" charset="0"/>
              </a:rPr>
              <a:t>O'Mahen</a:t>
            </a:r>
            <a:r>
              <a:rPr lang="en-GB" sz="1400" dirty="0">
                <a:solidFill>
                  <a:schemeClr val="tx2"/>
                </a:solidFill>
                <a:effectLst/>
                <a:latin typeface="Arial" panose="020B0604020202020204" pitchFamily="34" charset="0"/>
                <a:ea typeface="Calibri Light" panose="020F0302020204030204" pitchFamily="34" charset="0"/>
              </a:rPr>
              <a:t> et al., 2013).</a:t>
            </a:r>
          </a:p>
          <a:p>
            <a:pPr algn="just">
              <a:lnSpc>
                <a:spcPct val="150000"/>
              </a:lnSpc>
            </a:pPr>
            <a:r>
              <a:rPr lang="en-GB" sz="1400" dirty="0">
                <a:solidFill>
                  <a:schemeClr val="tx2"/>
                </a:solidFill>
                <a:latin typeface="Arial" panose="020B0604020202020204" pitchFamily="34" charset="0"/>
                <a:ea typeface="Calibri Light" panose="020F0302020204030204" pitchFamily="34" charset="0"/>
              </a:rPr>
              <a:t>   </a:t>
            </a:r>
            <a:r>
              <a:rPr lang="en-GB" sz="1400" dirty="0">
                <a:solidFill>
                  <a:schemeClr val="tx2"/>
                </a:solidFill>
                <a:latin typeface="Abadi" panose="020B0604020104020204" pitchFamily="34" charset="0"/>
                <a:ea typeface="Calibri Light" panose="020F0302020204030204" pitchFamily="34" charset="0"/>
              </a:rPr>
              <a:t>D</a:t>
            </a:r>
            <a:r>
              <a:rPr lang="en-GB" sz="1400" dirty="0">
                <a:solidFill>
                  <a:schemeClr val="tx2"/>
                </a:solidFill>
                <a:effectLst/>
                <a:latin typeface="Abadi" panose="020B0604020104020204" pitchFamily="34" charset="0"/>
                <a:ea typeface="Calibri Light" panose="020F0302020204030204" pitchFamily="34" charset="0"/>
              </a:rPr>
              <a:t>uring the social isolation of the COVID-19 pandemic stated that some behaviours of using technology may be more beneficial to prevent prenatal depression or anxiety symptoms. (Harrison, Moulds and Jones, 2022).</a:t>
            </a:r>
            <a:endParaRPr lang="en-GB" sz="1400" b="1" dirty="0">
              <a:solidFill>
                <a:schemeClr val="tx2"/>
              </a:solidFill>
              <a:effectLst/>
              <a:latin typeface="Arial "/>
              <a:ea typeface="Calibri Light" panose="020F0302020204030204" pitchFamily="34" charset="0"/>
            </a:endParaRPr>
          </a:p>
          <a:p>
            <a:pPr lvl="0" algn="just">
              <a:lnSpc>
                <a:spcPct val="150000"/>
              </a:lnSpc>
              <a:buFont typeface="Arial" panose="020B0604020202020204" pitchFamily="34" charset="0"/>
              <a:buChar char="•"/>
            </a:pPr>
            <a:r>
              <a:rPr lang="en-US" sz="1400" b="1" dirty="0">
                <a:solidFill>
                  <a:schemeClr val="tx2"/>
                </a:solidFill>
                <a:effectLst/>
                <a:latin typeface="Arial "/>
                <a:ea typeface="Calibri Light" panose="020F0302020204030204" pitchFamily="34" charset="0"/>
              </a:rPr>
              <a:t>Impact of listening to music during pregnancy</a:t>
            </a:r>
            <a:r>
              <a:rPr lang="en-US" sz="1400" dirty="0">
                <a:solidFill>
                  <a:schemeClr val="tx2"/>
                </a:solidFill>
                <a:effectLst/>
                <a:latin typeface="Arial "/>
                <a:ea typeface="Calibri Light" panose="020F0302020204030204" pitchFamily="34" charset="0"/>
              </a:rPr>
              <a:t>.</a:t>
            </a:r>
          </a:p>
          <a:p>
            <a:pPr algn="just">
              <a:lnSpc>
                <a:spcPct val="150000"/>
              </a:lnSpc>
            </a:pPr>
            <a:r>
              <a:rPr lang="en-US" sz="1400" dirty="0">
                <a:solidFill>
                  <a:schemeClr val="tx2"/>
                </a:solidFill>
                <a:effectLst/>
                <a:latin typeface="Arial" panose="020B0604020202020204" pitchFamily="34" charset="0"/>
                <a:ea typeface="Calibri Light" panose="020F0302020204030204" pitchFamily="34" charset="0"/>
              </a:rPr>
              <a:t>   Both, symptoms of depression and anxiety were reduced by listening to music for twelve weeks at least twenty minutes a day. (</a:t>
            </a:r>
            <a:r>
              <a:rPr lang="en-GB" sz="1400" dirty="0" err="1">
                <a:solidFill>
                  <a:schemeClr val="tx2"/>
                </a:solidFill>
                <a:effectLst/>
                <a:latin typeface="Arial" panose="020B0604020202020204" pitchFamily="34" charset="0"/>
                <a:ea typeface="Calibri Light" panose="020F0302020204030204" pitchFamily="34" charset="0"/>
              </a:rPr>
              <a:t>Nwebube</a:t>
            </a:r>
            <a:r>
              <a:rPr lang="en-GB" sz="1400" dirty="0">
                <a:solidFill>
                  <a:schemeClr val="tx2"/>
                </a:solidFill>
                <a:effectLst/>
                <a:latin typeface="Arial" panose="020B0604020202020204" pitchFamily="34" charset="0"/>
                <a:ea typeface="Calibri Light" panose="020F0302020204030204" pitchFamily="34" charset="0"/>
              </a:rPr>
              <a:t>, Glover and Stewart, 2017). </a:t>
            </a:r>
          </a:p>
          <a:p>
            <a:pPr algn="just">
              <a:lnSpc>
                <a:spcPct val="150000"/>
              </a:lnSpc>
            </a:pPr>
            <a:r>
              <a:rPr lang="en-GB" sz="1400" dirty="0">
                <a:solidFill>
                  <a:schemeClr val="tx2"/>
                </a:solidFill>
                <a:latin typeface="Arial" panose="020B0604020202020204" pitchFamily="34" charset="0"/>
                <a:ea typeface="Calibri Light" panose="020F0302020204030204" pitchFamily="34" charset="0"/>
              </a:rPr>
              <a:t>   L</a:t>
            </a:r>
            <a:r>
              <a:rPr lang="en-GB" sz="1400" dirty="0">
                <a:solidFill>
                  <a:schemeClr val="tx2"/>
                </a:solidFill>
                <a:effectLst/>
                <a:latin typeface="Arial" panose="020B0604020202020204" pitchFamily="34" charset="0"/>
                <a:ea typeface="Calibri Light" panose="020F0302020204030204" pitchFamily="34" charset="0"/>
              </a:rPr>
              <a:t>ower symptoms of perinatal depression were associated with more frequent listening to music, it has impact on during the 3 months post-birth. (</a:t>
            </a:r>
            <a:r>
              <a:rPr lang="en-GB" sz="1400" dirty="0" err="1">
                <a:solidFill>
                  <a:schemeClr val="tx2"/>
                </a:solidFill>
                <a:effectLst/>
                <a:latin typeface="Arial" panose="020B0604020202020204" pitchFamily="34" charset="0"/>
                <a:ea typeface="Calibri Light" panose="020F0302020204030204" pitchFamily="34" charset="0"/>
              </a:rPr>
              <a:t>Fancourt</a:t>
            </a:r>
            <a:r>
              <a:rPr lang="en-GB" sz="1400" dirty="0">
                <a:solidFill>
                  <a:schemeClr val="tx2"/>
                </a:solidFill>
                <a:effectLst/>
                <a:latin typeface="Arial" panose="020B0604020202020204" pitchFamily="34" charset="0"/>
                <a:ea typeface="Calibri Light" panose="020F0302020204030204" pitchFamily="34" charset="0"/>
              </a:rPr>
              <a:t> and Perkins, 2018). </a:t>
            </a:r>
          </a:p>
          <a:p>
            <a:pPr algn="just">
              <a:lnSpc>
                <a:spcPct val="150000"/>
              </a:lnSpc>
            </a:pPr>
            <a:r>
              <a:rPr lang="en-GB" dirty="0">
                <a:solidFill>
                  <a:schemeClr val="tx2"/>
                </a:solidFill>
                <a:latin typeface="Arial" panose="020B0604020202020204" pitchFamily="34" charset="0"/>
                <a:ea typeface="Calibri Light" panose="020F0302020204030204" pitchFamily="34" charset="0"/>
              </a:rPr>
              <a:t>   </a:t>
            </a:r>
            <a:endParaRPr lang="en-US" sz="1400" dirty="0">
              <a:solidFill>
                <a:schemeClr val="tx2"/>
              </a:solidFill>
              <a:effectLst/>
              <a:latin typeface="Arial "/>
              <a:ea typeface="Calibri Light" panose="020F0302020204030204" pitchFamily="34" charset="0"/>
            </a:endParaRPr>
          </a:p>
          <a:p>
            <a:pPr lvl="0" algn="just">
              <a:lnSpc>
                <a:spcPct val="150000"/>
              </a:lnSpc>
            </a:pPr>
            <a:endParaRPr lang="en-GB" sz="1400" dirty="0">
              <a:solidFill>
                <a:schemeClr val="tx2"/>
              </a:solidFill>
              <a:effectLst/>
              <a:latin typeface="Arial "/>
              <a:ea typeface="Calibri Light" panose="020F0302020204030204" pitchFamily="34" charset="0"/>
            </a:endParaRPr>
          </a:p>
        </p:txBody>
      </p:sp>
    </p:spTree>
    <p:extLst>
      <p:ext uri="{BB962C8B-B14F-4D97-AF65-F5344CB8AC3E}">
        <p14:creationId xmlns:p14="http://schemas.microsoft.com/office/powerpoint/2010/main" val="28251089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1937F-ED6D-6381-784D-8D1F37C8705A}"/>
              </a:ext>
            </a:extLst>
          </p:cNvPr>
          <p:cNvSpPr>
            <a:spLocks noGrp="1"/>
          </p:cNvSpPr>
          <p:nvPr>
            <p:ph type="title"/>
          </p:nvPr>
        </p:nvSpPr>
        <p:spPr>
          <a:xfrm>
            <a:off x="558800" y="242694"/>
            <a:ext cx="11074400" cy="478760"/>
          </a:xfrm>
        </p:spPr>
        <p:txBody>
          <a:bodyPr>
            <a:normAutofit fontScale="90000"/>
          </a:bodyPr>
          <a:lstStyle/>
          <a:p>
            <a:pPr algn="ctr"/>
            <a:r>
              <a:rPr lang="en-GB" sz="3200" b="1" dirty="0">
                <a:latin typeface="Arial "/>
              </a:rPr>
              <a:t>Chapter 4: Discussion</a:t>
            </a:r>
            <a:endParaRPr lang="en-GB" sz="3200" dirty="0"/>
          </a:p>
        </p:txBody>
      </p:sp>
      <p:sp>
        <p:nvSpPr>
          <p:cNvPr id="3" name="TextBox 2">
            <a:extLst>
              <a:ext uri="{FF2B5EF4-FFF2-40B4-BE49-F238E27FC236}">
                <a16:creationId xmlns:a16="http://schemas.microsoft.com/office/drawing/2014/main" id="{58229FB8-3CCA-0EE4-EA88-A628E8527B40}"/>
              </a:ext>
            </a:extLst>
          </p:cNvPr>
          <p:cNvSpPr txBox="1"/>
          <p:nvPr/>
        </p:nvSpPr>
        <p:spPr>
          <a:xfrm>
            <a:off x="558800" y="662730"/>
            <a:ext cx="11074400" cy="6752490"/>
          </a:xfrm>
          <a:prstGeom prst="rect">
            <a:avLst/>
          </a:prstGeom>
          <a:noFill/>
          <a:ln>
            <a:noFill/>
          </a:ln>
        </p:spPr>
        <p:txBody>
          <a:bodyPr wrap="square" rtlCol="0">
            <a:spAutoFit/>
          </a:bodyPr>
          <a:lstStyle/>
          <a:p>
            <a:pPr>
              <a:lnSpc>
                <a:spcPct val="150000"/>
              </a:lnSpc>
            </a:pPr>
            <a:r>
              <a:rPr lang="en-GB" b="1" dirty="0">
                <a:solidFill>
                  <a:schemeClr val="tx2"/>
                </a:solidFill>
                <a:effectLst/>
                <a:latin typeface="Abadi" panose="020B0604020104020204" pitchFamily="34" charset="0"/>
                <a:ea typeface="Calibri Light" panose="020F0302020204030204" pitchFamily="34" charset="0"/>
              </a:rPr>
              <a:t>Findings</a:t>
            </a:r>
          </a:p>
          <a:p>
            <a:pPr>
              <a:lnSpc>
                <a:spcPct val="150000"/>
              </a:lnSpc>
            </a:pPr>
            <a:r>
              <a:rPr lang="en-GB" sz="1400" dirty="0">
                <a:solidFill>
                  <a:schemeClr val="tx2"/>
                </a:solidFill>
                <a:latin typeface="Arial" panose="020B0604020202020204" pitchFamily="34" charset="0"/>
                <a:ea typeface="Calibri Light" panose="020F0302020204030204" pitchFamily="34" charset="0"/>
                <a:cs typeface="Arial" panose="020B0604020202020204" pitchFamily="34" charset="0"/>
              </a:rPr>
              <a:t>   T</a:t>
            </a:r>
            <a:r>
              <a:rPr lang="en-GB" sz="14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wo articles talk about problems related to lack of knowledge. It is </a:t>
            </a:r>
            <a:r>
              <a:rPr lang="en-GB" sz="1400" dirty="0" err="1">
                <a:solidFill>
                  <a:schemeClr val="tx2"/>
                </a:solidFill>
                <a:effectLst/>
                <a:latin typeface="Arial" panose="020B0604020202020204" pitchFamily="34" charset="0"/>
                <a:ea typeface="Calibri Light" panose="020F0302020204030204" pitchFamily="34" charset="0"/>
                <a:cs typeface="Arial" panose="020B0604020202020204" pitchFamily="34" charset="0"/>
              </a:rPr>
              <a:t>is</a:t>
            </a:r>
            <a:r>
              <a:rPr lang="en-GB" sz="14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 one of the barriers to early prevention. (</a:t>
            </a:r>
            <a:r>
              <a:rPr lang="en-GB" sz="1400" dirty="0" err="1">
                <a:solidFill>
                  <a:schemeClr val="tx2"/>
                </a:solidFill>
                <a:effectLst/>
                <a:latin typeface="Arial" panose="020B0604020202020204" pitchFamily="34" charset="0"/>
                <a:ea typeface="Calibri Light" panose="020F0302020204030204" pitchFamily="34" charset="0"/>
                <a:cs typeface="Arial" panose="020B0604020202020204" pitchFamily="34" charset="0"/>
              </a:rPr>
              <a:t>Boath</a:t>
            </a:r>
            <a:r>
              <a:rPr lang="en-GB" sz="14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 Henshaw and Bradley, 2013). Misconceptions around this issue have been found in the current </a:t>
            </a:r>
            <a:r>
              <a:rPr lang="en-GB" sz="1400" dirty="0">
                <a:solidFill>
                  <a:schemeClr val="tx2"/>
                </a:solidFill>
                <a:latin typeface="Arial" panose="020B0604020202020204" pitchFamily="34" charset="0"/>
                <a:ea typeface="Calibri Light" panose="020F0302020204030204" pitchFamily="34" charset="0"/>
                <a:cs typeface="Arial" panose="020B0604020202020204" pitchFamily="34" charset="0"/>
              </a:rPr>
              <a:t>s</a:t>
            </a:r>
            <a:r>
              <a:rPr lang="en-GB" sz="14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tudy, acting or not is quite difficult to decide. (Coates, Ayers and de Visser, 2014). </a:t>
            </a:r>
            <a:r>
              <a:rPr lang="en-GB" sz="1400" dirty="0">
                <a:solidFill>
                  <a:schemeClr val="tx2"/>
                </a:solidFill>
                <a:latin typeface="Arial" panose="020B0604020202020204" pitchFamily="34" charset="0"/>
                <a:ea typeface="Calibri Light" panose="020F0302020204030204" pitchFamily="34" charset="0"/>
                <a:cs typeface="Arial" panose="020B0604020202020204" pitchFamily="34" charset="0"/>
              </a:rPr>
              <a:t>H</a:t>
            </a:r>
            <a:r>
              <a:rPr lang="en-GB" sz="14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ealthcare system should give information to them where they can seek help. (Royal College of Obstetricians and </a:t>
            </a:r>
            <a:r>
              <a:rPr lang="en-GB" sz="1400" dirty="0" err="1">
                <a:solidFill>
                  <a:schemeClr val="tx2"/>
                </a:solidFill>
                <a:effectLst/>
                <a:latin typeface="Arial" panose="020B0604020202020204" pitchFamily="34" charset="0"/>
                <a:ea typeface="Calibri Light" panose="020F0302020204030204" pitchFamily="34" charset="0"/>
                <a:cs typeface="Arial" panose="020B0604020202020204" pitchFamily="34" charset="0"/>
              </a:rPr>
              <a:t>Ginaeticologist</a:t>
            </a:r>
            <a:r>
              <a:rPr lang="en-GB" sz="1400" dirty="0">
                <a:solidFill>
                  <a:schemeClr val="tx2"/>
                </a:solidFill>
                <a:latin typeface="Arial" panose="020B0604020202020204" pitchFamily="34" charset="0"/>
                <a:ea typeface="Calibri Light" panose="020F0302020204030204" pitchFamily="34" charset="0"/>
                <a:cs typeface="Arial" panose="020B0604020202020204" pitchFamily="34" charset="0"/>
              </a:rPr>
              <a:t>, </a:t>
            </a:r>
            <a:r>
              <a:rPr lang="en-GB" sz="14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2011). </a:t>
            </a:r>
            <a:r>
              <a:rPr lang="en-GB" sz="1400" dirty="0">
                <a:solidFill>
                  <a:schemeClr val="tx2"/>
                </a:solidFill>
                <a:latin typeface="Arial" panose="020B0604020202020204" pitchFamily="34" charset="0"/>
                <a:ea typeface="Calibri Light" panose="020F0302020204030204" pitchFamily="34" charset="0"/>
                <a:cs typeface="Arial" panose="020B0604020202020204" pitchFamily="34" charset="0"/>
              </a:rPr>
              <a:t>T</a:t>
            </a:r>
            <a:r>
              <a:rPr lang="en-GB" sz="14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he question that arises is how to bridge the gap between the lack of knowledge of mothers and the intention of the healthcare system to transfer knowledge.</a:t>
            </a:r>
          </a:p>
          <a:p>
            <a:pPr>
              <a:lnSpc>
                <a:spcPct val="150000"/>
              </a:lnSpc>
            </a:pPr>
            <a:r>
              <a:rPr lang="en-GB" sz="1400" dirty="0">
                <a:solidFill>
                  <a:schemeClr val="tx2"/>
                </a:solidFill>
                <a:latin typeface="Arial" panose="020B0604020202020204" pitchFamily="34" charset="0"/>
                <a:ea typeface="Calibri Light" panose="020F0302020204030204" pitchFamily="34" charset="0"/>
                <a:cs typeface="Arial" panose="020B0604020202020204" pitchFamily="34" charset="0"/>
              </a:rPr>
              <a:t>   </a:t>
            </a:r>
            <a:r>
              <a:rPr lang="en-GB" sz="14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Furthermore, five studies talk about an issue related to social support. Taken together, all of the findings highlight the importance of social support.</a:t>
            </a:r>
            <a:r>
              <a:rPr lang="en-GB" sz="1400" dirty="0">
                <a:solidFill>
                  <a:schemeClr val="tx2"/>
                </a:solidFill>
                <a:latin typeface="Arial" panose="020B0604020202020204" pitchFamily="34" charset="0"/>
                <a:ea typeface="Calibri Light" panose="020F0302020204030204" pitchFamily="34" charset="0"/>
                <a:cs typeface="Arial" panose="020B0604020202020204" pitchFamily="34" charset="0"/>
              </a:rPr>
              <a:t> </a:t>
            </a:r>
            <a:r>
              <a:rPr lang="en-GB" sz="14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Reinforces the current study findings, as stated by Huang, R. et al., (2020) through peer support perinatal depressive symptoms can be reduced to small-to-moderate.</a:t>
            </a:r>
          </a:p>
          <a:p>
            <a:pPr>
              <a:lnSpc>
                <a:spcPct val="150000"/>
              </a:lnSpc>
            </a:pPr>
            <a:r>
              <a:rPr lang="en-GB" dirty="0">
                <a:latin typeface="Arial" panose="020B0604020202020204" pitchFamily="34" charset="0"/>
                <a:ea typeface="Calibri Light" panose="020F0302020204030204" pitchFamily="34" charset="0"/>
              </a:rPr>
              <a:t>   </a:t>
            </a:r>
            <a:r>
              <a:rPr lang="en-GB" sz="1400" dirty="0">
                <a:solidFill>
                  <a:schemeClr val="tx2"/>
                </a:solidFill>
                <a:latin typeface="Arial" panose="020B0604020202020204" pitchFamily="34" charset="0"/>
                <a:ea typeface="Calibri Light" panose="020F0302020204030204" pitchFamily="34" charset="0"/>
                <a:cs typeface="Arial" panose="020B0604020202020204" pitchFamily="34" charset="0"/>
              </a:rPr>
              <a:t>T</a:t>
            </a:r>
            <a:r>
              <a:rPr lang="en-GB" sz="14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hree articles mentions challenges from healthcare professionals association time limit and breastfeeding, practical and emotional help. </a:t>
            </a:r>
            <a:r>
              <a:rPr lang="en-US" sz="14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As stated by </a:t>
            </a:r>
            <a:r>
              <a:rPr lang="en-GB" sz="14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Tobin, Di Napoli and Beck (2018) </a:t>
            </a:r>
            <a:r>
              <a:rPr lang="en-US" sz="14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mothers need unique care for the trust building between professionals and them. Furthermore, the current study result of two articles shows to meet with health professionals is difficult or not possible at all </a:t>
            </a:r>
            <a:r>
              <a:rPr lang="en-GB" sz="1400" dirty="0">
                <a:solidFill>
                  <a:schemeClr val="tx2"/>
                </a:solidFill>
                <a:latin typeface="Arial" panose="020B0604020202020204" pitchFamily="34" charset="0"/>
                <a:ea typeface="Calibri Light" panose="020F0302020204030204" pitchFamily="34" charset="0"/>
                <a:cs typeface="Arial" panose="020B0604020202020204" pitchFamily="34" charset="0"/>
              </a:rPr>
              <a:t>T</a:t>
            </a:r>
            <a:r>
              <a:rPr lang="en-GB" sz="14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he best-achieved result to reduce the symptoms of postnatal depression the care plan needs to be multifaceted. (Webber, E and Benedict, J. 2019).</a:t>
            </a:r>
          </a:p>
          <a:p>
            <a:pPr>
              <a:lnSpc>
                <a:spcPct val="150000"/>
              </a:lnSpc>
            </a:pPr>
            <a:r>
              <a:rPr lang="en-GB" sz="1800" dirty="0">
                <a:solidFill>
                  <a:srgbClr val="222222"/>
                </a:solidFill>
                <a:effectLst/>
                <a:latin typeface="Arial" panose="020B0604020202020204" pitchFamily="34" charset="0"/>
                <a:ea typeface="Calibri Light" panose="020F0302020204030204" pitchFamily="34" charset="0"/>
              </a:rPr>
              <a:t>   </a:t>
            </a:r>
            <a:r>
              <a:rPr lang="en-GB" sz="14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The two other current studies show evidence that there is an increased risk of postnatal depression when lockdowns happen over a long period of time. (Fallon </a:t>
            </a:r>
            <a:r>
              <a:rPr lang="en-GB" sz="1400" i="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et al</a:t>
            </a:r>
            <a:r>
              <a:rPr lang="en-GB" sz="14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 2021; </a:t>
            </a:r>
            <a:r>
              <a:rPr lang="en-GB" sz="1400" dirty="0" err="1">
                <a:solidFill>
                  <a:schemeClr val="tx2"/>
                </a:solidFill>
                <a:effectLst/>
                <a:latin typeface="Arial" panose="020B0604020202020204" pitchFamily="34" charset="0"/>
                <a:ea typeface="Calibri Light" panose="020F0302020204030204" pitchFamily="34" charset="0"/>
                <a:cs typeface="Arial" panose="020B0604020202020204" pitchFamily="34" charset="0"/>
              </a:rPr>
              <a:t>Filippetti</a:t>
            </a:r>
            <a:r>
              <a:rPr lang="en-GB" sz="14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 Clarke and Rigato 2022). </a:t>
            </a:r>
            <a:r>
              <a:rPr lang="en-GB" sz="1400" dirty="0">
                <a:solidFill>
                  <a:schemeClr val="tx2"/>
                </a:solidFill>
                <a:effectLst/>
                <a:latin typeface="Arial" panose="020B0604020202020204" pitchFamily="34" charset="0"/>
                <a:ea typeface="Calibri Light" panose="020F0302020204030204" pitchFamily="34" charset="0"/>
              </a:rPr>
              <a:t>The intervention of PD during COVID-19 mainly through loneliness can be achieved by using multiple different methods. . (Caetano, B. et al. 2022). </a:t>
            </a:r>
            <a:endParaRPr lang="en-GB" sz="1400" b="1" dirty="0">
              <a:solidFill>
                <a:schemeClr val="tx2"/>
              </a:solidFill>
              <a:latin typeface="Arial" panose="020B0604020202020204" pitchFamily="34" charset="0"/>
              <a:ea typeface="Calibri Light" panose="020F0302020204030204" pitchFamily="34" charset="0"/>
              <a:cs typeface="Arial" panose="020B0604020202020204" pitchFamily="34" charset="0"/>
            </a:endParaRPr>
          </a:p>
          <a:p>
            <a:pPr>
              <a:lnSpc>
                <a:spcPct val="150000"/>
              </a:lnSpc>
            </a:pPr>
            <a:endParaRPr lang="en-GB" b="1" dirty="0">
              <a:solidFill>
                <a:schemeClr val="tx2"/>
              </a:solidFill>
              <a:effectLst/>
              <a:latin typeface="Abadi" panose="020B0604020104020204" pitchFamily="34" charset="0"/>
              <a:ea typeface="Calibri Light" panose="020F0302020204030204" pitchFamily="34" charset="0"/>
            </a:endParaRPr>
          </a:p>
          <a:p>
            <a:pPr>
              <a:lnSpc>
                <a:spcPct val="150000"/>
              </a:lnSpc>
            </a:pPr>
            <a:endParaRPr lang="en-GB" sz="1400" dirty="0">
              <a:solidFill>
                <a:schemeClr val="tx2"/>
              </a:solidFill>
              <a:latin typeface="Abadi" panose="020B0604020104020204" pitchFamily="34" charset="0"/>
            </a:endParaRPr>
          </a:p>
        </p:txBody>
      </p:sp>
    </p:spTree>
    <p:extLst>
      <p:ext uri="{BB962C8B-B14F-4D97-AF65-F5344CB8AC3E}">
        <p14:creationId xmlns:p14="http://schemas.microsoft.com/office/powerpoint/2010/main" val="4291344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5846FF-0826-5EC6-AA7B-9C0F31CF9CC6}"/>
              </a:ext>
            </a:extLst>
          </p:cNvPr>
          <p:cNvSpPr>
            <a:spLocks noGrp="1"/>
          </p:cNvSpPr>
          <p:nvPr>
            <p:ph type="title"/>
          </p:nvPr>
        </p:nvSpPr>
        <p:spPr>
          <a:xfrm>
            <a:off x="609600" y="704088"/>
            <a:ext cx="11074400" cy="336147"/>
          </a:xfrm>
        </p:spPr>
        <p:txBody>
          <a:bodyPr>
            <a:normAutofit fontScale="90000"/>
          </a:bodyPr>
          <a:lstStyle/>
          <a:p>
            <a:pPr algn="ctr"/>
            <a:r>
              <a:rPr lang="en-GB" sz="3200" b="1" dirty="0">
                <a:latin typeface="Arial "/>
              </a:rPr>
              <a:t>Chapter 4: Discussion</a:t>
            </a:r>
            <a:endParaRPr lang="en-GB" sz="3200" dirty="0"/>
          </a:p>
        </p:txBody>
      </p:sp>
      <p:sp>
        <p:nvSpPr>
          <p:cNvPr id="3" name="TextBox 2">
            <a:extLst>
              <a:ext uri="{FF2B5EF4-FFF2-40B4-BE49-F238E27FC236}">
                <a16:creationId xmlns:a16="http://schemas.microsoft.com/office/drawing/2014/main" id="{868FF3A9-D9A3-A05D-5154-AD55359335F0}"/>
              </a:ext>
            </a:extLst>
          </p:cNvPr>
          <p:cNvSpPr txBox="1"/>
          <p:nvPr/>
        </p:nvSpPr>
        <p:spPr>
          <a:xfrm>
            <a:off x="234892" y="1702965"/>
            <a:ext cx="11348440" cy="4438203"/>
          </a:xfrm>
          <a:prstGeom prst="rect">
            <a:avLst/>
          </a:prstGeom>
          <a:noFill/>
          <a:ln>
            <a:noFill/>
          </a:ln>
        </p:spPr>
        <p:txBody>
          <a:bodyPr wrap="square" rtlCol="0">
            <a:spAutoFit/>
          </a:bodyPr>
          <a:lstStyle/>
          <a:p>
            <a:pPr>
              <a:lnSpc>
                <a:spcPct val="150000"/>
              </a:lnSpc>
            </a:pPr>
            <a:r>
              <a:rPr lang="en-GB" sz="1400" dirty="0">
                <a:effectLst/>
                <a:latin typeface="Arial" panose="020B0604020202020204" pitchFamily="34" charset="0"/>
                <a:ea typeface="Calibri Light" panose="020F0302020204030204" pitchFamily="34" charset="0"/>
                <a:cs typeface="Arial" panose="020B0604020202020204" pitchFamily="34" charset="0"/>
              </a:rPr>
              <a:t>  </a:t>
            </a:r>
            <a:r>
              <a:rPr lang="en-GB" sz="1800" dirty="0">
                <a:effectLst/>
                <a:latin typeface="Arial" panose="020B0604020202020204" pitchFamily="34" charset="0"/>
                <a:ea typeface="Calibri Light" panose="020F0302020204030204" pitchFamily="34" charset="0"/>
              </a:rPr>
              <a:t> </a:t>
            </a:r>
            <a:r>
              <a:rPr lang="en-GB" sz="1400" dirty="0">
                <a:solidFill>
                  <a:schemeClr val="tx2"/>
                </a:solidFill>
                <a:effectLst/>
                <a:latin typeface="Arial" panose="020B0604020202020204" pitchFamily="34" charset="0"/>
                <a:ea typeface="Calibri Light" panose="020F0302020204030204" pitchFamily="34" charset="0"/>
              </a:rPr>
              <a:t>The results of the current studies find PD can improve through internet behavioural treatments. (</a:t>
            </a:r>
            <a:r>
              <a:rPr lang="en-GB" sz="1400" dirty="0" err="1">
                <a:solidFill>
                  <a:schemeClr val="tx2"/>
                </a:solidFill>
                <a:effectLst/>
                <a:latin typeface="Arial" panose="020B0604020202020204" pitchFamily="34" charset="0"/>
                <a:ea typeface="Calibri Light" panose="020F0302020204030204" pitchFamily="34" charset="0"/>
              </a:rPr>
              <a:t>O'Mahen</a:t>
            </a:r>
            <a:r>
              <a:rPr lang="en-GB" sz="1400" dirty="0">
                <a:solidFill>
                  <a:schemeClr val="tx2"/>
                </a:solidFill>
                <a:effectLst/>
                <a:latin typeface="Arial" panose="020B0604020202020204" pitchFamily="34" charset="0"/>
                <a:ea typeface="Calibri Light" panose="020F0302020204030204" pitchFamily="34" charset="0"/>
              </a:rPr>
              <a:t> </a:t>
            </a:r>
            <a:r>
              <a:rPr lang="en-GB" sz="1400" i="1" dirty="0">
                <a:solidFill>
                  <a:schemeClr val="tx2"/>
                </a:solidFill>
                <a:effectLst/>
                <a:latin typeface="Arial" panose="020B0604020202020204" pitchFamily="34" charset="0"/>
                <a:ea typeface="Calibri Light" panose="020F0302020204030204" pitchFamily="34" charset="0"/>
              </a:rPr>
              <a:t>et al</a:t>
            </a:r>
            <a:r>
              <a:rPr lang="en-GB" sz="1400" dirty="0">
                <a:solidFill>
                  <a:schemeClr val="tx2"/>
                </a:solidFill>
                <a:effectLst/>
                <a:latin typeface="Arial" panose="020B0604020202020204" pitchFamily="34" charset="0"/>
                <a:ea typeface="Calibri Light" panose="020F0302020204030204" pitchFamily="34" charset="0"/>
              </a:rPr>
              <a:t>. 2014; </a:t>
            </a:r>
            <a:r>
              <a:rPr lang="en-GB" sz="1400" dirty="0" err="1">
                <a:solidFill>
                  <a:schemeClr val="tx2"/>
                </a:solidFill>
                <a:effectLst/>
                <a:latin typeface="Arial" panose="020B0604020202020204" pitchFamily="34" charset="0"/>
                <a:ea typeface="Calibri Light" panose="020F0302020204030204" pitchFamily="34" charset="0"/>
              </a:rPr>
              <a:t>O'Mahen</a:t>
            </a:r>
            <a:r>
              <a:rPr lang="en-GB" sz="1400" dirty="0">
                <a:solidFill>
                  <a:schemeClr val="tx2"/>
                </a:solidFill>
                <a:effectLst/>
                <a:latin typeface="Arial" panose="020B0604020202020204" pitchFamily="34" charset="0"/>
                <a:ea typeface="Calibri Light" panose="020F0302020204030204" pitchFamily="34" charset="0"/>
              </a:rPr>
              <a:t> </a:t>
            </a:r>
            <a:r>
              <a:rPr lang="en-GB" sz="1400" i="1" dirty="0">
                <a:solidFill>
                  <a:schemeClr val="tx2"/>
                </a:solidFill>
                <a:effectLst/>
                <a:latin typeface="Arial" panose="020B0604020202020204" pitchFamily="34" charset="0"/>
                <a:ea typeface="Calibri Light" panose="020F0302020204030204" pitchFamily="34" charset="0"/>
              </a:rPr>
              <a:t>et al</a:t>
            </a:r>
            <a:r>
              <a:rPr lang="en-GB" sz="1400" dirty="0">
                <a:solidFill>
                  <a:schemeClr val="tx2"/>
                </a:solidFill>
                <a:effectLst/>
                <a:latin typeface="Arial" panose="020B0604020202020204" pitchFamily="34" charset="0"/>
                <a:ea typeface="Calibri Light" panose="020F0302020204030204" pitchFamily="34" charset="0"/>
              </a:rPr>
              <a:t>. 2014). </a:t>
            </a:r>
            <a:r>
              <a:rPr lang="en-GB" sz="14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 </a:t>
            </a:r>
          </a:p>
          <a:p>
            <a:pPr>
              <a:lnSpc>
                <a:spcPct val="150000"/>
              </a:lnSpc>
            </a:pPr>
            <a:r>
              <a:rPr lang="en-GB" sz="14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Another current study stated that there are positive and negative differences between the usage of technology to prevent PD. (Harrison, Moulds and Jones, 2022). To support that finding According to Anderson, M. (2022) a study found that blogging especially mum blogs are heavily contributing towards increased PD.</a:t>
            </a:r>
          </a:p>
          <a:p>
            <a:pPr>
              <a:lnSpc>
                <a:spcPct val="150000"/>
              </a:lnSpc>
            </a:pPr>
            <a:r>
              <a:rPr lang="en-GB" sz="1400" dirty="0">
                <a:solidFill>
                  <a:schemeClr val="tx2"/>
                </a:solidFill>
                <a:latin typeface="Arial" panose="020B0604020202020204" pitchFamily="34" charset="0"/>
                <a:ea typeface="Calibri Light" panose="020F0302020204030204" pitchFamily="34" charset="0"/>
                <a:cs typeface="Arial" panose="020B0604020202020204" pitchFamily="34" charset="0"/>
              </a:rPr>
              <a:t>   </a:t>
            </a:r>
            <a:r>
              <a:rPr lang="en-GB" sz="14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As stated by two current studies, listening to music during pregnancy can reduce symptoms of depression. </a:t>
            </a:r>
          </a:p>
          <a:p>
            <a:pPr>
              <a:lnSpc>
                <a:spcPct val="150000"/>
              </a:lnSpc>
            </a:pPr>
            <a:r>
              <a:rPr lang="en-GB" sz="14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Complementary therapies as a health approach are fined safety and feasibility and effectiveness to reduce symptoms of PD. (Johnson, </a:t>
            </a:r>
            <a:r>
              <a:rPr lang="en-GB" sz="1400" dirty="0">
                <a:solidFill>
                  <a:schemeClr val="tx2"/>
                </a:solidFill>
                <a:effectLst/>
                <a:latin typeface="Arial" panose="020B0604020202020204" pitchFamily="34" charset="0"/>
                <a:ea typeface="SimSun" panose="02010600030101010101" pitchFamily="2" charset="-122"/>
                <a:cs typeface="Arial" panose="020B0604020202020204" pitchFamily="34" charset="0"/>
              </a:rPr>
              <a:t>S. </a:t>
            </a:r>
            <a:r>
              <a:rPr lang="en-GB" sz="14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Adam, </a:t>
            </a:r>
            <a:r>
              <a:rPr lang="en-GB" sz="1400" dirty="0">
                <a:solidFill>
                  <a:schemeClr val="tx2"/>
                </a:solidFill>
                <a:effectLst/>
                <a:latin typeface="Arial" panose="020B0604020202020204" pitchFamily="34" charset="0"/>
                <a:ea typeface="SimSun" panose="02010600030101010101" pitchFamily="2" charset="-122"/>
                <a:cs typeface="Arial" panose="020B0604020202020204" pitchFamily="34" charset="0"/>
              </a:rPr>
              <a:t>S. and </a:t>
            </a:r>
            <a:r>
              <a:rPr lang="en-GB" sz="14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McIntosh, M., 2020).</a:t>
            </a:r>
            <a:endParaRPr lang="en-GB" b="1" dirty="0">
              <a:solidFill>
                <a:schemeClr val="tx2"/>
              </a:solidFill>
              <a:latin typeface="Arial" panose="020B0604020202020204" pitchFamily="34" charset="0"/>
              <a:ea typeface="Calibri Light" panose="020F0302020204030204" pitchFamily="34" charset="0"/>
              <a:cs typeface="Arial" panose="020B0604020202020204" pitchFamily="34" charset="0"/>
            </a:endParaRPr>
          </a:p>
          <a:p>
            <a:pPr>
              <a:lnSpc>
                <a:spcPct val="150000"/>
              </a:lnSpc>
            </a:pPr>
            <a:r>
              <a:rPr lang="en-GB" b="1" dirty="0">
                <a:solidFill>
                  <a:schemeClr val="tx2"/>
                </a:solidFill>
                <a:effectLst/>
                <a:latin typeface="Abadi" panose="020B0604020104020204" pitchFamily="34" charset="0"/>
                <a:ea typeface="Calibri Light" panose="020F0302020204030204" pitchFamily="34" charset="0"/>
              </a:rPr>
              <a:t>Limitations of the research </a:t>
            </a:r>
          </a:p>
          <a:p>
            <a:pPr>
              <a:lnSpc>
                <a:spcPct val="150000"/>
              </a:lnSpc>
            </a:pPr>
            <a:r>
              <a:rPr lang="en-GB" sz="1400" dirty="0">
                <a:solidFill>
                  <a:schemeClr val="tx2"/>
                </a:solidFill>
                <a:latin typeface="Arial" panose="020B0604020202020204" pitchFamily="34" charset="0"/>
                <a:cs typeface="Arial" panose="020B0604020202020204" pitchFamily="34" charset="0"/>
              </a:rPr>
              <a:t>There was not much research on the aim of this study that was done based on postnatal depression in UK and they were using a small sample size. </a:t>
            </a:r>
            <a:r>
              <a:rPr lang="en-GB" sz="14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This study was only reflected on the woman’s postnatal depression and not the male’s, There is not so much time between this study and the covid-19 therefore there are limited studies available</a:t>
            </a:r>
            <a:r>
              <a:rPr lang="en-GB" sz="1400" dirty="0">
                <a:solidFill>
                  <a:schemeClr val="tx2"/>
                </a:solidFill>
                <a:effectLst/>
                <a:latin typeface="Abadi" panose="020B0604020104020204" pitchFamily="34" charset="0"/>
                <a:ea typeface="Calibri Light" panose="020F0302020204030204" pitchFamily="34" charset="0"/>
              </a:rPr>
              <a:t>.</a:t>
            </a:r>
          </a:p>
          <a:p>
            <a:pPr>
              <a:lnSpc>
                <a:spcPct val="150000"/>
              </a:lnSpc>
            </a:pPr>
            <a:r>
              <a:rPr lang="en-GB" sz="1400" b="1" dirty="0">
                <a:solidFill>
                  <a:schemeClr val="tx2"/>
                </a:solidFill>
                <a:effectLst/>
                <a:latin typeface="Abadi" panose="020B0604020104020204" pitchFamily="34" charset="0"/>
                <a:ea typeface="Calibri Light" panose="020F0302020204030204" pitchFamily="34" charset="0"/>
              </a:rPr>
              <a:t>Self-reflection</a:t>
            </a:r>
          </a:p>
          <a:p>
            <a:pPr>
              <a:lnSpc>
                <a:spcPct val="150000"/>
              </a:lnSpc>
            </a:pPr>
            <a:r>
              <a:rPr lang="en-GB" sz="14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Overall, the topic was very interesting and provided lots of new knowledge.</a:t>
            </a:r>
          </a:p>
        </p:txBody>
      </p:sp>
    </p:spTree>
    <p:extLst>
      <p:ext uri="{BB962C8B-B14F-4D97-AF65-F5344CB8AC3E}">
        <p14:creationId xmlns:p14="http://schemas.microsoft.com/office/powerpoint/2010/main" val="4566431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58BFB-8258-4E5C-05A9-04250DFBA452}"/>
              </a:ext>
            </a:extLst>
          </p:cNvPr>
          <p:cNvSpPr>
            <a:spLocks noGrp="1"/>
          </p:cNvSpPr>
          <p:nvPr>
            <p:ph type="title"/>
          </p:nvPr>
        </p:nvSpPr>
        <p:spPr>
          <a:xfrm>
            <a:off x="609600" y="704088"/>
            <a:ext cx="11074400" cy="411648"/>
          </a:xfrm>
        </p:spPr>
        <p:txBody>
          <a:bodyPr>
            <a:normAutofit fontScale="90000"/>
          </a:bodyPr>
          <a:lstStyle/>
          <a:p>
            <a:pPr algn="ctr"/>
            <a:r>
              <a:rPr lang="en-GB" sz="3200" b="1" dirty="0">
                <a:latin typeface="Arial" panose="020B0604020202020204" pitchFamily="34" charset="0"/>
                <a:cs typeface="Arial" panose="020B0604020202020204" pitchFamily="34" charset="0"/>
              </a:rPr>
              <a:t>Chapter 5: Recommendations</a:t>
            </a:r>
          </a:p>
        </p:txBody>
      </p:sp>
      <p:sp>
        <p:nvSpPr>
          <p:cNvPr id="3" name="TextBox 2">
            <a:extLst>
              <a:ext uri="{FF2B5EF4-FFF2-40B4-BE49-F238E27FC236}">
                <a16:creationId xmlns:a16="http://schemas.microsoft.com/office/drawing/2014/main" id="{6EBD6E62-832C-BCF5-D892-2A776C707A0E}"/>
              </a:ext>
            </a:extLst>
          </p:cNvPr>
          <p:cNvSpPr txBox="1"/>
          <p:nvPr/>
        </p:nvSpPr>
        <p:spPr>
          <a:xfrm>
            <a:off x="5931017" y="3061982"/>
            <a:ext cx="184731" cy="369332"/>
          </a:xfrm>
          <a:prstGeom prst="rect">
            <a:avLst/>
          </a:prstGeom>
          <a:noFill/>
          <a:ln>
            <a:solidFill>
              <a:schemeClr val="bg2"/>
            </a:solidFill>
          </a:ln>
        </p:spPr>
        <p:txBody>
          <a:bodyPr wrap="none" rtlCol="0">
            <a:spAutoFit/>
          </a:bodyPr>
          <a:lstStyle/>
          <a:p>
            <a:endParaRPr lang="en-GB" dirty="0" err="1"/>
          </a:p>
        </p:txBody>
      </p:sp>
      <p:sp>
        <p:nvSpPr>
          <p:cNvPr id="4" name="TextBox 3">
            <a:extLst>
              <a:ext uri="{FF2B5EF4-FFF2-40B4-BE49-F238E27FC236}">
                <a16:creationId xmlns:a16="http://schemas.microsoft.com/office/drawing/2014/main" id="{FA3B0C7F-5E92-4BB4-2CDF-A64919CF3A52}"/>
              </a:ext>
            </a:extLst>
          </p:cNvPr>
          <p:cNvSpPr txBox="1"/>
          <p:nvPr/>
        </p:nvSpPr>
        <p:spPr>
          <a:xfrm>
            <a:off x="518253" y="1786855"/>
            <a:ext cx="11155494" cy="3877985"/>
          </a:xfrm>
          <a:prstGeom prst="rect">
            <a:avLst/>
          </a:prstGeom>
          <a:noFill/>
          <a:ln>
            <a:noFill/>
          </a:ln>
        </p:spPr>
        <p:txBody>
          <a:bodyPr wrap="square" rtlCol="0">
            <a:spAutoFit/>
          </a:bodyPr>
          <a:lstStyle/>
          <a:p>
            <a:pPr marL="285750" indent="-285750">
              <a:lnSpc>
                <a:spcPct val="150000"/>
              </a:lnSpc>
              <a:buFont typeface="Arial" panose="020B0604020202020204" pitchFamily="34" charset="0"/>
              <a:buChar char="•"/>
            </a:pPr>
            <a:r>
              <a:rPr lang="en-GB" sz="1400" dirty="0">
                <a:solidFill>
                  <a:schemeClr val="tx2"/>
                </a:solidFill>
                <a:latin typeface="Arial" panose="020B0604020202020204" pitchFamily="34" charset="0"/>
                <a:cs typeface="Arial" panose="020B0604020202020204" pitchFamily="34" charset="0"/>
              </a:rPr>
              <a:t>Educational support for depressed people and early awareness, importance of mental health, appropriate use of social media. </a:t>
            </a:r>
          </a:p>
          <a:p>
            <a:pPr marL="285750" indent="-285750">
              <a:lnSpc>
                <a:spcPct val="150000"/>
              </a:lnSpc>
              <a:buFont typeface="Arial" panose="020B0604020202020204" pitchFamily="34" charset="0"/>
              <a:buChar char="•"/>
            </a:pPr>
            <a:r>
              <a:rPr lang="en-GB" sz="1400" dirty="0">
                <a:solidFill>
                  <a:schemeClr val="tx2"/>
                </a:solidFill>
                <a:latin typeface="Arial" panose="020B0604020202020204" pitchFamily="34" charset="0"/>
                <a:cs typeface="Arial" panose="020B0604020202020204" pitchFamily="34" charset="0"/>
              </a:rPr>
              <a:t>It would be beneficial for global common support towards misconceptions.</a:t>
            </a:r>
          </a:p>
          <a:p>
            <a:pPr marL="285750" indent="-285750">
              <a:lnSpc>
                <a:spcPct val="150000"/>
              </a:lnSpc>
              <a:buFont typeface="Arial" panose="020B0604020202020204" pitchFamily="34" charset="0"/>
              <a:buChar char="•"/>
            </a:pPr>
            <a:r>
              <a:rPr lang="en-GB" sz="1400" dirty="0">
                <a:solidFill>
                  <a:schemeClr val="tx2"/>
                </a:solidFill>
                <a:latin typeface="Arial" panose="020B0604020202020204" pitchFamily="34" charset="0"/>
                <a:cs typeface="Arial" panose="020B0604020202020204" pitchFamily="34" charset="0"/>
              </a:rPr>
              <a:t>There is also a lack of time for mental health treatment from professional midwives and professionals because of understaffed healthcare</a:t>
            </a:r>
          </a:p>
          <a:p>
            <a:pPr marL="285750" indent="-285750">
              <a:lnSpc>
                <a:spcPct val="150000"/>
              </a:lnSpc>
              <a:buFont typeface="Arial" panose="020B0604020202020204" pitchFamily="34" charset="0"/>
              <a:buChar char="•"/>
            </a:pPr>
            <a:r>
              <a:rPr lang="en-GB" sz="1400" dirty="0">
                <a:solidFill>
                  <a:schemeClr val="tx2"/>
                </a:solidFill>
                <a:latin typeface="Arial" panose="020B0604020202020204" pitchFamily="34" charset="0"/>
                <a:cs typeface="Arial" panose="020B0604020202020204" pitchFamily="34" charset="0"/>
              </a:rPr>
              <a:t>Should be quality treatment equipped  on the internet if the mums are not able to visit physically a professional face to face.</a:t>
            </a:r>
          </a:p>
          <a:p>
            <a:pPr marL="285750" indent="-285750">
              <a:lnSpc>
                <a:spcPct val="150000"/>
              </a:lnSpc>
              <a:buFont typeface="Arial" panose="020B0604020202020204" pitchFamily="34" charset="0"/>
              <a:buChar char="•"/>
            </a:pPr>
            <a:r>
              <a:rPr lang="en-GB" sz="1400" dirty="0">
                <a:solidFill>
                  <a:schemeClr val="tx2"/>
                </a:solidFill>
                <a:latin typeface="Arial" panose="020B0604020202020204" pitchFamily="34" charset="0"/>
                <a:cs typeface="Arial" panose="020B0604020202020204" pitchFamily="34" charset="0"/>
              </a:rPr>
              <a:t>There should be also special treatment centres where all the professionals gather to help mental health such as midwives, complementary therapists, psychologists, some health visitors, peer groups, and doctors.</a:t>
            </a:r>
          </a:p>
          <a:p>
            <a:pPr marL="285750" indent="-285750">
              <a:lnSpc>
                <a:spcPct val="150000"/>
              </a:lnSpc>
              <a:buFont typeface="Arial" panose="020B0604020202020204" pitchFamily="34" charset="0"/>
              <a:buChar char="•"/>
            </a:pPr>
            <a:r>
              <a:rPr lang="en-GB" sz="1400" dirty="0">
                <a:solidFill>
                  <a:schemeClr val="tx2"/>
                </a:solidFill>
                <a:latin typeface="Arial" panose="020B0604020202020204" pitchFamily="34" charset="0"/>
                <a:cs typeface="Arial" panose="020B0604020202020204" pitchFamily="34" charset="0"/>
              </a:rPr>
              <a:t>Women should also choose their treatment individually.</a:t>
            </a:r>
          </a:p>
          <a:p>
            <a:pPr marL="285750" indent="-285750">
              <a:lnSpc>
                <a:spcPct val="150000"/>
              </a:lnSpc>
              <a:buFont typeface="Arial" panose="020B0604020202020204" pitchFamily="34" charset="0"/>
              <a:buChar char="•"/>
            </a:pPr>
            <a:r>
              <a:rPr lang="en-GB" sz="1400" dirty="0">
                <a:solidFill>
                  <a:schemeClr val="tx2"/>
                </a:solidFill>
                <a:latin typeface="Arial" panose="020B0604020202020204" pitchFamily="34" charset="0"/>
                <a:cs typeface="Arial" panose="020B0604020202020204" pitchFamily="34" charset="0"/>
              </a:rPr>
              <a:t>Another suggestion would be that the treatments should be individually assessed, and people’s needs should be taken care of.</a:t>
            </a:r>
          </a:p>
          <a:p>
            <a:pPr marL="285750" indent="-285750">
              <a:lnSpc>
                <a:spcPct val="150000"/>
              </a:lnSpc>
              <a:buFont typeface="Arial" panose="020B0604020202020204" pitchFamily="34" charset="0"/>
              <a:buChar char="•"/>
            </a:pPr>
            <a:r>
              <a:rPr lang="en-GB" sz="1400" dirty="0">
                <a:solidFill>
                  <a:schemeClr val="tx2"/>
                </a:solidFill>
                <a:latin typeface="Arial" panose="020B0604020202020204" pitchFamily="34" charset="0"/>
                <a:cs typeface="Arial" panose="020B0604020202020204" pitchFamily="34" charset="0"/>
              </a:rPr>
              <a:t>there should be better tools to help early prevention of depression even before it exists or it is not a fully developed depression.</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5620744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007A31-176E-D500-62B2-CE9A8689840B}"/>
              </a:ext>
            </a:extLst>
          </p:cNvPr>
          <p:cNvSpPr>
            <a:spLocks noGrp="1"/>
          </p:cNvSpPr>
          <p:nvPr>
            <p:ph type="title"/>
          </p:nvPr>
        </p:nvSpPr>
        <p:spPr>
          <a:xfrm>
            <a:off x="609600" y="704088"/>
            <a:ext cx="11074400" cy="453593"/>
          </a:xfrm>
        </p:spPr>
        <p:txBody>
          <a:bodyPr>
            <a:normAutofit fontScale="90000"/>
          </a:bodyPr>
          <a:lstStyle/>
          <a:p>
            <a:pPr algn="ctr"/>
            <a:r>
              <a:rPr lang="en-GB" sz="3200" b="1" dirty="0">
                <a:latin typeface="Arial" panose="020B0604020202020204" pitchFamily="34" charset="0"/>
                <a:cs typeface="Arial" panose="020B0604020202020204" pitchFamily="34" charset="0"/>
              </a:rPr>
              <a:t>Chapter 6: Conclusion</a:t>
            </a:r>
            <a:endParaRPr lang="en-GB" sz="3200" dirty="0"/>
          </a:p>
        </p:txBody>
      </p:sp>
      <p:sp>
        <p:nvSpPr>
          <p:cNvPr id="3" name="TextBox 2">
            <a:extLst>
              <a:ext uri="{FF2B5EF4-FFF2-40B4-BE49-F238E27FC236}">
                <a16:creationId xmlns:a16="http://schemas.microsoft.com/office/drawing/2014/main" id="{8A0E0B5D-9C9C-5944-B061-A96C0E2C0978}"/>
              </a:ext>
            </a:extLst>
          </p:cNvPr>
          <p:cNvSpPr txBox="1"/>
          <p:nvPr/>
        </p:nvSpPr>
        <p:spPr>
          <a:xfrm>
            <a:off x="668323" y="1526796"/>
            <a:ext cx="11074400" cy="3877985"/>
          </a:xfrm>
          <a:prstGeom prst="rect">
            <a:avLst/>
          </a:prstGeom>
          <a:noFill/>
          <a:ln>
            <a:noFill/>
          </a:ln>
        </p:spPr>
        <p:txBody>
          <a:bodyPr wrap="square" rtlCol="0">
            <a:spAutoFit/>
          </a:bodyPr>
          <a:lstStyle/>
          <a:p>
            <a:pPr>
              <a:lnSpc>
                <a:spcPct val="150000"/>
              </a:lnSpc>
            </a:pPr>
            <a:r>
              <a:rPr lang="en-GB" sz="1400" dirty="0">
                <a:solidFill>
                  <a:schemeClr val="tx2"/>
                </a:solidFill>
                <a:latin typeface="Arial" panose="020B0604020202020204" pitchFamily="34" charset="0"/>
                <a:cs typeface="Arial" panose="020B0604020202020204" pitchFamily="34" charset="0"/>
              </a:rPr>
              <a:t>Based on these findings, it is evident that the support of women dealing with depression is not enough in many cases both mentally and physically. It became evident that with the increase in social support, the effect of depression can be reduced. The crucial part of the support is to find the most appropriate healthcare method and early screening of the patients is a key stage of the treatment.</a:t>
            </a:r>
          </a:p>
          <a:p>
            <a:pPr>
              <a:lnSpc>
                <a:spcPct val="150000"/>
              </a:lnSpc>
            </a:pPr>
            <a:r>
              <a:rPr lang="en-GB" sz="1400" dirty="0">
                <a:solidFill>
                  <a:schemeClr val="tx2"/>
                </a:solidFill>
                <a:latin typeface="Arial" panose="020B0604020202020204" pitchFamily="34" charset="0"/>
                <a:cs typeface="Arial" panose="020B0604020202020204" pitchFamily="34" charset="0"/>
              </a:rPr>
              <a:t>  In cases where there are barriers to going to therapy physically, or in a crisis like covid-19 the usage of technology is a key part, and it is also useful in other circumstances such as a bonus to use within a group or individual settings can be increased with meetings, therefore, it helps to treat mental health more successfully. There are lots of challenges with professional help, but the bigger problem is the time limit.</a:t>
            </a:r>
          </a:p>
          <a:p>
            <a:pPr>
              <a:lnSpc>
                <a:spcPct val="150000"/>
              </a:lnSpc>
            </a:pPr>
            <a:r>
              <a:rPr lang="en-GB" sz="1400" dirty="0">
                <a:solidFill>
                  <a:schemeClr val="tx2"/>
                </a:solidFill>
                <a:latin typeface="Arial" panose="020B0604020202020204" pitchFamily="34" charset="0"/>
                <a:cs typeface="Arial" panose="020B0604020202020204" pitchFamily="34" charset="0"/>
              </a:rPr>
              <a:t>Complementary therapy can be a useful side plan of the treatment based on evidence, mainly If medicinal treatment is not approved for the patient.</a:t>
            </a:r>
          </a:p>
          <a:p>
            <a:pPr>
              <a:lnSpc>
                <a:spcPct val="150000"/>
              </a:lnSpc>
            </a:pPr>
            <a:r>
              <a:rPr lang="en-GB" sz="1400" b="1" dirty="0">
                <a:solidFill>
                  <a:schemeClr val="tx2"/>
                </a:solidFill>
                <a:latin typeface="Arial" panose="020B0604020202020204" pitchFamily="34" charset="0"/>
                <a:cs typeface="Arial" panose="020B0604020202020204" pitchFamily="34" charset="0"/>
              </a:rPr>
              <a:t>In summary, the key findings are that these people need a combined effort of healthcare professionals, peer support groups and different tactics of prevention and treatments to successfully cure depression</a:t>
            </a:r>
            <a:r>
              <a:rPr lang="en-GB" sz="1400" dirty="0">
                <a:solidFill>
                  <a:schemeClr val="tx2"/>
                </a:solidFill>
                <a:latin typeface="Arial" panose="020B0604020202020204" pitchFamily="34" charset="0"/>
                <a:cs typeface="Arial" panose="020B0604020202020204" pitchFamily="34" charset="0"/>
              </a:rPr>
              <a:t>.</a:t>
            </a:r>
          </a:p>
          <a:p>
            <a:endParaRPr lang="en-GB" dirty="0"/>
          </a:p>
          <a:p>
            <a:endParaRPr lang="en-GB" dirty="0"/>
          </a:p>
        </p:txBody>
      </p:sp>
    </p:spTree>
    <p:extLst>
      <p:ext uri="{BB962C8B-B14F-4D97-AF65-F5344CB8AC3E}">
        <p14:creationId xmlns:p14="http://schemas.microsoft.com/office/powerpoint/2010/main" val="8307629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365760"/>
            <a:ext cx="10972800" cy="1569720"/>
          </a:xfrm>
        </p:spPr>
        <p:txBody>
          <a:bodyPr>
            <a:normAutofit/>
          </a:bodyPr>
          <a:lstStyle/>
          <a:p>
            <a:pPr algn="ctr"/>
            <a:r>
              <a:rPr lang="en-GB" sz="3600" b="1"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rPr>
              <a:t>REFERENCES</a:t>
            </a:r>
            <a:br>
              <a:rPr lang="en-GB" sz="5400" b="1"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rPr>
            </a:br>
            <a:endParaRPr lang="en-US" dirty="0"/>
          </a:p>
        </p:txBody>
      </p:sp>
      <p:sp>
        <p:nvSpPr>
          <p:cNvPr id="2" name="Content Placeholder 1"/>
          <p:cNvSpPr>
            <a:spLocks noGrp="1"/>
          </p:cNvSpPr>
          <p:nvPr>
            <p:ph idx="1"/>
          </p:nvPr>
        </p:nvSpPr>
        <p:spPr>
          <a:xfrm>
            <a:off x="609600" y="1323703"/>
            <a:ext cx="10972800" cy="4835434"/>
          </a:xfrm>
        </p:spPr>
        <p:txBody>
          <a:bodyPr>
            <a:normAutofit fontScale="25000" lnSpcReduction="20000"/>
          </a:bodyPr>
          <a:lstStyle/>
          <a:p>
            <a:pPr marL="0" indent="0" algn="just">
              <a:buNone/>
            </a:pPr>
            <a:r>
              <a:rPr lang="en-GB" sz="480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Bauer, A., Knapp, M. and Parsonage, M. (2016) ` Lifetime costs of perinatal anxiety and depression`, </a:t>
            </a:r>
            <a:r>
              <a:rPr lang="en-GB" sz="4800" i="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Journal of Affective Disorders</a:t>
            </a:r>
            <a:r>
              <a:rPr lang="en-GB" sz="480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,192 pp. 83-90, </a:t>
            </a:r>
          </a:p>
          <a:p>
            <a:pPr marL="0" indent="0" algn="just">
              <a:buNone/>
            </a:pPr>
            <a:r>
              <a:rPr lang="en-GB" sz="480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DOI: </a:t>
            </a:r>
            <a:r>
              <a:rPr lang="en-GB" sz="4800" u="sng" dirty="0">
                <a:solidFill>
                  <a:schemeClr val="tx2"/>
                </a:solidFill>
                <a:effectLst/>
                <a:latin typeface="Arial" panose="020B0604020202020204" pitchFamily="34" charset="0"/>
                <a:ea typeface="SimSun" panose="02010600030101010101" pitchFamily="2" charset="-122"/>
                <a:cs typeface="Arial" panose="020B0604020202020204" pitchFamily="34" charset="0"/>
                <a:hlinkClick r:id="rId2" tooltip="Persistent link using digital object identifier">
                  <a:extLst>
                    <a:ext uri="{A12FA001-AC4F-418D-AE19-62706E023703}">
                      <ahyp:hlinkClr xmlns:ahyp="http://schemas.microsoft.com/office/drawing/2018/hyperlinkcolor" val="tx"/>
                    </a:ext>
                  </a:extLst>
                </a:hlinkClick>
              </a:rPr>
              <a:t>10.1016/j.jad.2015.12.005</a:t>
            </a:r>
            <a:endParaRPr lang="en-GB" sz="4800" dirty="0">
              <a:solidFill>
                <a:schemeClr val="tx2"/>
              </a:solidFill>
              <a:effectLst/>
              <a:latin typeface="Arial" panose="020B0604020202020204" pitchFamily="34" charset="0"/>
              <a:ea typeface="Times New Roman" panose="02020603050405020304" pitchFamily="18" charset="0"/>
              <a:cs typeface="Arial" panose="020B0604020202020204" pitchFamily="34" charset="0"/>
            </a:endParaRPr>
          </a:p>
          <a:p>
            <a:pPr marL="0" indent="0" algn="just">
              <a:buNone/>
            </a:pPr>
            <a:endParaRPr lang="en-GB" sz="48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marL="0" indent="0">
              <a:buNone/>
            </a:pPr>
            <a:r>
              <a:rPr lang="en-GB" sz="4800" dirty="0">
                <a:effectLst/>
                <a:latin typeface="Arial" panose="020B0604020202020204" pitchFamily="34" charset="0"/>
                <a:ea typeface="Calibri Light" panose="020F0302020204030204" pitchFamily="34" charset="0"/>
                <a:cs typeface="Arial" panose="020B0604020202020204" pitchFamily="34" charset="0"/>
              </a:rPr>
              <a:t>Fonseca, A. </a:t>
            </a:r>
            <a:r>
              <a:rPr lang="en-GB" sz="4800" i="1" dirty="0">
                <a:effectLst/>
                <a:latin typeface="Arial" panose="020B0604020202020204" pitchFamily="34" charset="0"/>
                <a:ea typeface="Calibri Light" panose="020F0302020204030204" pitchFamily="34" charset="0"/>
                <a:cs typeface="Arial" panose="020B0604020202020204" pitchFamily="34" charset="0"/>
              </a:rPr>
              <a:t>et al</a:t>
            </a:r>
            <a:r>
              <a:rPr lang="en-GB" sz="4800" dirty="0">
                <a:effectLst/>
                <a:latin typeface="Arial" panose="020B0604020202020204" pitchFamily="34" charset="0"/>
                <a:ea typeface="Calibri Light" panose="020F0302020204030204" pitchFamily="34" charset="0"/>
                <a:cs typeface="Arial" panose="020B0604020202020204" pitchFamily="34" charset="0"/>
              </a:rPr>
              <a:t>. (2018) `Be a Mom: Formative Evaluation of a Web-based </a:t>
            </a:r>
          </a:p>
          <a:p>
            <a:pPr marL="0" indent="0" algn="just">
              <a:lnSpc>
                <a:spcPct val="150000"/>
              </a:lnSpc>
              <a:buNone/>
            </a:pPr>
            <a:r>
              <a:rPr lang="en-GB" sz="4800" dirty="0">
                <a:effectLst/>
                <a:latin typeface="Arial" panose="020B0604020202020204" pitchFamily="34" charset="0"/>
                <a:ea typeface="Calibri Light" panose="020F0302020204030204" pitchFamily="34" charset="0"/>
                <a:cs typeface="Arial" panose="020B0604020202020204" pitchFamily="34" charset="0"/>
              </a:rPr>
              <a:t>Psychological Intervention to Prevent Postpartum Depression`, </a:t>
            </a:r>
            <a:r>
              <a:rPr lang="en-GB" sz="4800" i="1" dirty="0">
                <a:effectLst/>
                <a:latin typeface="Arial" panose="020B0604020202020204" pitchFamily="34" charset="0"/>
                <a:ea typeface="Calibri Light" panose="020F0302020204030204" pitchFamily="34" charset="0"/>
                <a:cs typeface="Arial" panose="020B0604020202020204" pitchFamily="34" charset="0"/>
              </a:rPr>
              <a:t>Elsevier, </a:t>
            </a:r>
            <a:r>
              <a:rPr lang="en-GB" sz="4800" dirty="0">
                <a:effectLst/>
                <a:latin typeface="Arial" panose="020B0604020202020204" pitchFamily="34" charset="0"/>
                <a:ea typeface="Calibri Light" panose="020F0302020204030204" pitchFamily="34" charset="0"/>
                <a:cs typeface="Arial" panose="020B0604020202020204" pitchFamily="34" charset="0"/>
              </a:rPr>
              <a:t>25(4),</a:t>
            </a:r>
            <a:r>
              <a:rPr lang="en-GB" sz="4800" i="1" dirty="0">
                <a:effectLst/>
                <a:latin typeface="Arial" panose="020B0604020202020204" pitchFamily="34" charset="0"/>
                <a:ea typeface="Calibri Light" panose="020F0302020204030204" pitchFamily="34" charset="0"/>
                <a:cs typeface="Arial" panose="020B0604020202020204" pitchFamily="34" charset="0"/>
              </a:rPr>
              <a:t> </a:t>
            </a:r>
            <a:r>
              <a:rPr lang="en-GB" sz="4800" dirty="0">
                <a:effectLst/>
                <a:latin typeface="Arial" panose="020B0604020202020204" pitchFamily="34" charset="0"/>
                <a:ea typeface="Calibri Light" panose="020F0302020204030204" pitchFamily="34" charset="0"/>
                <a:cs typeface="Arial" panose="020B0604020202020204" pitchFamily="34" charset="0"/>
              </a:rPr>
              <a:t>pp. 473-495.</a:t>
            </a:r>
          </a:p>
          <a:p>
            <a:pPr marL="0" indent="0">
              <a:buNone/>
            </a:pPr>
            <a:endParaRPr lang="en-GB" sz="4800" dirty="0">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4800" dirty="0">
                <a:effectLst/>
                <a:latin typeface="Arial" panose="020B0604020202020204" pitchFamily="34" charset="0"/>
                <a:ea typeface="Times New Roman" panose="02020603050405020304" pitchFamily="18" charset="0"/>
                <a:cs typeface="Arial" panose="020B0604020202020204" pitchFamily="34" charset="0"/>
              </a:rPr>
              <a:t>Fallon, V. et al. (2021). `Psychosocial experiences of postnatal women during the</a:t>
            </a:r>
          </a:p>
          <a:p>
            <a:pPr marL="0" indent="0" algn="just">
              <a:lnSpc>
                <a:spcPct val="150000"/>
              </a:lnSpc>
              <a:buNone/>
            </a:pPr>
            <a:r>
              <a:rPr lang="en-GB" sz="4800" dirty="0">
                <a:effectLst/>
                <a:latin typeface="Arial" panose="020B0604020202020204" pitchFamily="34" charset="0"/>
                <a:ea typeface="Times New Roman" panose="02020603050405020304" pitchFamily="18" charset="0"/>
                <a:cs typeface="Arial" panose="020B0604020202020204" pitchFamily="34" charset="0"/>
              </a:rPr>
              <a:t>COVID-19 pandemic. A UK-wide study of prevalence rates and risk factors for clinically relevant depression and anxiety`,</a:t>
            </a:r>
            <a:r>
              <a:rPr lang="en-GB" sz="4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Journal of psychiatric research</a:t>
            </a:r>
            <a:r>
              <a:rPr lang="en-GB" sz="4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4800" dirty="0">
                <a:effectLst/>
                <a:latin typeface="Arial" panose="020B0604020202020204" pitchFamily="34" charset="0"/>
                <a:ea typeface="Times New Roman" panose="02020603050405020304" pitchFamily="18" charset="0"/>
                <a:cs typeface="Arial" panose="020B0604020202020204" pitchFamily="34" charset="0"/>
              </a:rPr>
              <a:t>136, pp. 157-166. DOI: </a:t>
            </a:r>
            <a:r>
              <a:rPr lang="en-GB" sz="4800" u="sng" dirty="0">
                <a:solidFill>
                  <a:srgbClr val="0000FF"/>
                </a:solidFill>
                <a:effectLst/>
                <a:latin typeface="Arial" panose="020B0604020202020204" pitchFamily="34" charset="0"/>
                <a:ea typeface="SimSun" panose="02010600030101010101" pitchFamily="2" charset="-122"/>
                <a:cs typeface="Arial" panose="020B0604020202020204" pitchFamily="34" charset="0"/>
                <a:hlinkClick r:id="rId3"/>
              </a:rPr>
              <a:t>10.1016/j.jpsychires.2021.01.048</a:t>
            </a:r>
            <a:endParaRPr lang="en-GB" sz="48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4800" dirty="0">
                <a:effectLst/>
                <a:latin typeface="Arial" panose="020B0604020202020204" pitchFamily="34" charset="0"/>
                <a:ea typeface="Calibri Light" panose="020F0302020204030204" pitchFamily="34" charset="0"/>
                <a:cs typeface="Arial" panose="020B0604020202020204" pitchFamily="34" charset="0"/>
              </a:rPr>
              <a:t> </a:t>
            </a:r>
          </a:p>
          <a:p>
            <a:pPr marL="0" indent="0">
              <a:buNone/>
            </a:pPr>
            <a:r>
              <a:rPr lang="en-GB" sz="4800" dirty="0">
                <a:effectLst/>
                <a:latin typeface="Arial" panose="020B0604020202020204" pitchFamily="34" charset="0"/>
                <a:ea typeface="Calibri Light" panose="020F0302020204030204" pitchFamily="34" charset="0"/>
                <a:cs typeface="Arial" panose="020B0604020202020204" pitchFamily="34" charset="0"/>
              </a:rPr>
              <a:t> </a:t>
            </a:r>
            <a:r>
              <a:rPr lang="en-GB" sz="4800" dirty="0" err="1">
                <a:effectLst/>
                <a:latin typeface="Arial" panose="020B0604020202020204" pitchFamily="34" charset="0"/>
                <a:ea typeface="Times New Roman" panose="02020603050405020304" pitchFamily="18" charset="0"/>
                <a:cs typeface="Arial" panose="020B0604020202020204" pitchFamily="34" charset="0"/>
              </a:rPr>
              <a:t>Fancourt</a:t>
            </a:r>
            <a:r>
              <a:rPr lang="en-GB" sz="4800" dirty="0">
                <a:effectLst/>
                <a:latin typeface="Arial" panose="020B0604020202020204" pitchFamily="34" charset="0"/>
                <a:ea typeface="Times New Roman" panose="02020603050405020304" pitchFamily="18" charset="0"/>
                <a:cs typeface="Arial" panose="020B0604020202020204" pitchFamily="34" charset="0"/>
              </a:rPr>
              <a:t>, D. and Perkins, R. (2018) `Could listening to music during pregnancy be </a:t>
            </a:r>
          </a:p>
          <a:p>
            <a:pPr marL="0" indent="0">
              <a:lnSpc>
                <a:spcPct val="150000"/>
              </a:lnSpc>
              <a:buNone/>
            </a:pPr>
            <a:r>
              <a:rPr lang="en-GB" sz="4800" dirty="0">
                <a:effectLst/>
                <a:latin typeface="Arial" panose="020B0604020202020204" pitchFamily="34" charset="0"/>
                <a:ea typeface="Times New Roman" panose="02020603050405020304" pitchFamily="18" charset="0"/>
                <a:cs typeface="Arial" panose="020B0604020202020204" pitchFamily="34" charset="0"/>
              </a:rPr>
              <a:t>protective against postnatal depression and poor Wellbeing Post Birth? longitudinal </a:t>
            </a:r>
          </a:p>
          <a:p>
            <a:pPr marL="0" indent="0">
              <a:lnSpc>
                <a:spcPct val="150000"/>
              </a:lnSpc>
              <a:buNone/>
            </a:pPr>
            <a:r>
              <a:rPr lang="en-GB" sz="4800" dirty="0">
                <a:effectLst/>
                <a:latin typeface="Arial" panose="020B0604020202020204" pitchFamily="34" charset="0"/>
                <a:ea typeface="Times New Roman" panose="02020603050405020304" pitchFamily="18" charset="0"/>
                <a:cs typeface="Arial" panose="020B0604020202020204" pitchFamily="34" charset="0"/>
              </a:rPr>
              <a:t>associations from a preliminary prospective Cohort Study`, </a:t>
            </a:r>
            <a:r>
              <a:rPr lang="en-GB" sz="4800" i="1" dirty="0">
                <a:effectLst/>
                <a:latin typeface="Arial" panose="020B0604020202020204" pitchFamily="34" charset="0"/>
                <a:ea typeface="Times New Roman" panose="02020603050405020304" pitchFamily="18" charset="0"/>
                <a:cs typeface="Arial" panose="020B0604020202020204" pitchFamily="34" charset="0"/>
              </a:rPr>
              <a:t>BMJ open. U.S. National </a:t>
            </a:r>
            <a:endParaRPr lang="en-GB" sz="48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50000"/>
              </a:lnSpc>
              <a:buNone/>
            </a:pPr>
            <a:r>
              <a:rPr lang="en-GB" sz="4800" i="1" dirty="0">
                <a:effectLst/>
                <a:latin typeface="Arial" panose="020B0604020202020204" pitchFamily="34" charset="0"/>
                <a:ea typeface="Times New Roman" panose="02020603050405020304" pitchFamily="18" charset="0"/>
                <a:cs typeface="Arial" panose="020B0604020202020204" pitchFamily="34" charset="0"/>
              </a:rPr>
              <a:t>Library of Medicine,</a:t>
            </a:r>
            <a:r>
              <a:rPr lang="en-GB" sz="4800" dirty="0">
                <a:effectLst/>
                <a:latin typeface="Arial" panose="020B0604020202020204" pitchFamily="34" charset="0"/>
                <a:ea typeface="Times New Roman" panose="02020603050405020304" pitchFamily="18" charset="0"/>
                <a:cs typeface="Arial" panose="020B0604020202020204" pitchFamily="34" charset="0"/>
              </a:rPr>
              <a:t> 8(7), </a:t>
            </a:r>
            <a:r>
              <a:rPr lang="en-GB" sz="4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DOI:10.1136/bmjopen-2017-021251</a:t>
            </a:r>
            <a:endParaRPr lang="en-GB" sz="48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4800" dirty="0">
                <a:effectLst/>
                <a:latin typeface="Arial" panose="020B0604020202020204" pitchFamily="34" charset="0"/>
                <a:ea typeface="Calibri Light" panose="020F0302020204030204" pitchFamily="34" charset="0"/>
                <a:cs typeface="Arial" panose="020B0604020202020204" pitchFamily="34" charset="0"/>
              </a:rPr>
              <a:t> </a:t>
            </a:r>
          </a:p>
          <a:p>
            <a:pPr marL="0" indent="0">
              <a:buNone/>
            </a:pPr>
            <a:r>
              <a:rPr lang="en-GB" sz="4800" dirty="0">
                <a:effectLst/>
                <a:latin typeface="Arial" panose="020B0604020202020204" pitchFamily="34" charset="0"/>
                <a:ea typeface="Calibri Light" panose="020F0302020204030204" pitchFamily="34" charset="0"/>
                <a:cs typeface="Arial" panose="020B0604020202020204" pitchFamily="34" charset="0"/>
              </a:rPr>
              <a:t> </a:t>
            </a:r>
            <a:r>
              <a:rPr lang="en-GB" sz="4800" dirty="0" err="1">
                <a:effectLst/>
                <a:latin typeface="Arial" panose="020B0604020202020204" pitchFamily="34" charset="0"/>
                <a:ea typeface="Times New Roman" panose="02020603050405020304" pitchFamily="18" charset="0"/>
                <a:cs typeface="Arial" panose="020B0604020202020204" pitchFamily="34" charset="0"/>
              </a:rPr>
              <a:t>Filippetti</a:t>
            </a:r>
            <a:r>
              <a:rPr lang="en-GB" sz="4800" dirty="0">
                <a:effectLst/>
                <a:latin typeface="Arial" panose="020B0604020202020204" pitchFamily="34" charset="0"/>
                <a:ea typeface="Times New Roman" panose="02020603050405020304" pitchFamily="18" charset="0"/>
                <a:cs typeface="Arial" panose="020B0604020202020204" pitchFamily="34" charset="0"/>
              </a:rPr>
              <a:t>, M.L., Clarke, A.D.F. and Rigato, S. (2022) `The Mental Health Crisis of</a:t>
            </a:r>
          </a:p>
          <a:p>
            <a:pPr marL="0" indent="0" algn="just">
              <a:lnSpc>
                <a:spcPct val="150000"/>
              </a:lnSpc>
              <a:buNone/>
            </a:pPr>
            <a:r>
              <a:rPr lang="en-GB" sz="4800" dirty="0">
                <a:effectLst/>
                <a:latin typeface="Arial" panose="020B0604020202020204" pitchFamily="34" charset="0"/>
                <a:ea typeface="Times New Roman" panose="02020603050405020304" pitchFamily="18" charset="0"/>
                <a:cs typeface="Arial" panose="020B0604020202020204" pitchFamily="34" charset="0"/>
              </a:rPr>
              <a:t>expectant women in the UK: Effects of the COVID-19 pandemic on prenatal mental </a:t>
            </a:r>
          </a:p>
          <a:p>
            <a:pPr marL="0" indent="0" algn="just">
              <a:lnSpc>
                <a:spcPct val="150000"/>
              </a:lnSpc>
              <a:buNone/>
            </a:pPr>
            <a:r>
              <a:rPr lang="en-GB" sz="4800" dirty="0">
                <a:effectLst/>
                <a:latin typeface="Arial" panose="020B0604020202020204" pitchFamily="34" charset="0"/>
                <a:ea typeface="Times New Roman" panose="02020603050405020304" pitchFamily="18" charset="0"/>
                <a:cs typeface="Arial" panose="020B0604020202020204" pitchFamily="34" charset="0"/>
              </a:rPr>
              <a:t>health, antenatal attachment and social support`,</a:t>
            </a:r>
            <a:r>
              <a:rPr lang="en-GB" sz="4800" i="1" dirty="0">
                <a:effectLst/>
                <a:latin typeface="Arial" panose="020B0604020202020204" pitchFamily="34" charset="0"/>
                <a:ea typeface="Times New Roman" panose="02020603050405020304" pitchFamily="18" charset="0"/>
                <a:cs typeface="Arial" panose="020B0604020202020204" pitchFamily="34" charset="0"/>
              </a:rPr>
              <a:t> BMC pregnancy and childbirth</a:t>
            </a:r>
            <a:r>
              <a:rPr lang="en-GB" sz="4800" dirty="0">
                <a:effectLst/>
                <a:latin typeface="Arial" panose="020B0604020202020204" pitchFamily="34" charset="0"/>
                <a:ea typeface="Times New Roman" panose="02020603050405020304" pitchFamily="18" charset="0"/>
                <a:cs typeface="Arial" panose="020B0604020202020204" pitchFamily="34" charset="0"/>
              </a:rPr>
              <a:t>,</a:t>
            </a:r>
          </a:p>
          <a:p>
            <a:pPr marL="0" indent="0" algn="just">
              <a:lnSpc>
                <a:spcPct val="150000"/>
              </a:lnSpc>
              <a:buNone/>
            </a:pPr>
            <a:r>
              <a:rPr lang="en-GB" sz="4800" dirty="0">
                <a:effectLst/>
                <a:latin typeface="Arial" panose="020B0604020202020204" pitchFamily="34" charset="0"/>
                <a:ea typeface="Times New Roman" panose="02020603050405020304" pitchFamily="18" charset="0"/>
                <a:cs typeface="Arial" panose="020B0604020202020204" pitchFamily="34" charset="0"/>
              </a:rPr>
              <a:t>22(68), DOI: </a:t>
            </a:r>
            <a:r>
              <a:rPr lang="en-GB" sz="4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10.1186/s12884-022-04387-7</a:t>
            </a:r>
            <a:endParaRPr lang="en-GB" sz="4800"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marL="0" indent="0" algn="just">
              <a:buNone/>
            </a:pPr>
            <a:endParaRPr lang="en-GB" sz="4800" dirty="0">
              <a:latin typeface="Arial" panose="020B0604020202020204" pitchFamily="34" charset="0"/>
              <a:ea typeface="Calibri Light" panose="020F0302020204030204" pitchFamily="34" charset="0"/>
              <a:cs typeface="Arial" panose="020B0604020202020204" pitchFamily="34" charset="0"/>
            </a:endParaRPr>
          </a:p>
          <a:p>
            <a:pPr marL="0" indent="0" algn="just">
              <a:buNone/>
            </a:pPr>
            <a:r>
              <a:rPr lang="en-GB" sz="4800" dirty="0" err="1">
                <a:solidFill>
                  <a:schemeClr val="tx2"/>
                </a:solidFill>
                <a:effectLst/>
                <a:latin typeface="Arial" panose="020B0604020202020204" pitchFamily="34" charset="0"/>
                <a:ea typeface="Calibri Light" panose="020F0302020204030204" pitchFamily="34" charset="0"/>
                <a:cs typeface="Arial" panose="020B0604020202020204" pitchFamily="34" charset="0"/>
              </a:rPr>
              <a:t>Nutfield</a:t>
            </a:r>
            <a:r>
              <a:rPr lang="en-GB" sz="48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 Department of Population Health (2018) </a:t>
            </a:r>
            <a:r>
              <a:rPr lang="en-GB" sz="4800" i="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New report on UK death during and after pregnancy.</a:t>
            </a:r>
          </a:p>
          <a:p>
            <a:pPr marL="0" indent="0" algn="just">
              <a:buNone/>
            </a:pPr>
            <a:r>
              <a:rPr lang="en-GB" sz="4800" i="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 </a:t>
            </a:r>
            <a:r>
              <a:rPr lang="en-GB" sz="4800" dirty="0">
                <a:solidFill>
                  <a:schemeClr val="tx2"/>
                </a:solidFill>
                <a:effectLst/>
                <a:latin typeface="Arial" panose="020B0604020202020204" pitchFamily="34" charset="0"/>
                <a:ea typeface="Calibri" panose="020F0502020204030204" pitchFamily="34" charset="0"/>
                <a:cs typeface="Arial" panose="020B0604020202020204" pitchFamily="34" charset="0"/>
              </a:rPr>
              <a:t>Available at: </a:t>
            </a:r>
            <a:r>
              <a:rPr lang="en-GB" sz="4800" u="sng" dirty="0">
                <a:solidFill>
                  <a:schemeClr val="tx2"/>
                </a:solidFill>
                <a:effectLst/>
                <a:latin typeface="Arial" panose="020B0604020202020204" pitchFamily="34" charset="0"/>
                <a:ea typeface="Calibri" panose="020F050202020403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https://www.ndph.ox.ac.uk/news/new-report-on-uk-deaths-during-and-after-pregnancy</a:t>
            </a:r>
            <a:r>
              <a:rPr lang="en-GB" sz="4800" i="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 </a:t>
            </a:r>
          </a:p>
          <a:p>
            <a:pPr marL="0" indent="0" algn="just">
              <a:buNone/>
            </a:pPr>
            <a:r>
              <a:rPr lang="en-GB" sz="4800" dirty="0">
                <a:solidFill>
                  <a:schemeClr val="tx2"/>
                </a:solidFill>
                <a:effectLst/>
                <a:latin typeface="Arial" panose="020B0604020202020204" pitchFamily="34" charset="0"/>
                <a:ea typeface="Calibri" panose="020F0502020204030204" pitchFamily="34" charset="0"/>
                <a:cs typeface="Arial" panose="020B0604020202020204" pitchFamily="34" charset="0"/>
              </a:rPr>
              <a:t>(Accessed: 01 November 2022).</a:t>
            </a:r>
          </a:p>
          <a:p>
            <a:pPr marL="0" indent="0" algn="just">
              <a:buNone/>
            </a:pPr>
            <a:endParaRPr lang="en-GB" sz="4800" dirty="0">
              <a:solidFill>
                <a:schemeClr val="tx2"/>
              </a:solidFill>
              <a:latin typeface="Arial" panose="020B0604020202020204" pitchFamily="34" charset="0"/>
              <a:ea typeface="Calibri" panose="020F0502020204030204" pitchFamily="34" charset="0"/>
              <a:cs typeface="Arial" panose="020B0604020202020204" pitchFamily="34" charset="0"/>
            </a:endParaRPr>
          </a:p>
          <a:p>
            <a:pPr marL="0" indent="0" algn="just">
              <a:buNone/>
            </a:pPr>
            <a:r>
              <a:rPr lang="en-GB" sz="4800" dirty="0">
                <a:effectLst/>
                <a:latin typeface="Arial" panose="020B0604020202020204" pitchFamily="34" charset="0"/>
                <a:ea typeface="Times New Roman" panose="02020603050405020304" pitchFamily="18" charset="0"/>
                <a:cs typeface="Arial" panose="020B0604020202020204" pitchFamily="34" charset="0"/>
              </a:rPr>
              <a:t>Page, M. J. et al. (2021) `PRISMA 2020 statement: an updated guideline for reporting systematic reviews `, </a:t>
            </a:r>
            <a:r>
              <a:rPr lang="en-GB" sz="4800" i="1" dirty="0">
                <a:effectLst/>
                <a:latin typeface="Arial" panose="020B0604020202020204" pitchFamily="34" charset="0"/>
                <a:ea typeface="Times New Roman" panose="02020603050405020304" pitchFamily="18" charset="0"/>
                <a:cs typeface="Arial" panose="020B0604020202020204" pitchFamily="34" charset="0"/>
              </a:rPr>
              <a:t>BMJ, </a:t>
            </a:r>
            <a:r>
              <a:rPr lang="en-GB" sz="4800" dirty="0">
                <a:effectLst/>
                <a:latin typeface="Arial" panose="020B0604020202020204" pitchFamily="34" charset="0"/>
                <a:ea typeface="Times New Roman" panose="02020603050405020304" pitchFamily="18" charset="0"/>
                <a:cs typeface="Arial" panose="020B0604020202020204" pitchFamily="34" charset="0"/>
              </a:rPr>
              <a:t>372 n71, DOI: 10.1136/bmj.n71</a:t>
            </a:r>
          </a:p>
          <a:p>
            <a:pPr marL="0" indent="0" algn="just">
              <a:buNone/>
            </a:pPr>
            <a:endParaRPr lang="en-GB" sz="4800" dirty="0">
              <a:solidFill>
                <a:schemeClr val="tx2"/>
              </a:solidFill>
              <a:latin typeface="Arial" panose="020B0604020202020204" pitchFamily="34" charset="0"/>
              <a:ea typeface="Calibri" panose="020F0502020204030204" pitchFamily="34" charset="0"/>
              <a:cs typeface="Arial" panose="020B0604020202020204" pitchFamily="34" charset="0"/>
            </a:endParaRPr>
          </a:p>
          <a:p>
            <a:pPr marL="0" indent="0" algn="just">
              <a:buNone/>
            </a:pPr>
            <a:endParaRPr lang="en-GB" sz="4800" dirty="0">
              <a:solidFill>
                <a:schemeClr val="tx2"/>
              </a:solidFill>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val="1126065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8160E-E7E6-6D03-97EF-8B73F52E26CC}"/>
              </a:ext>
            </a:extLst>
          </p:cNvPr>
          <p:cNvSpPr>
            <a:spLocks noGrp="1"/>
          </p:cNvSpPr>
          <p:nvPr>
            <p:ph type="title"/>
          </p:nvPr>
        </p:nvSpPr>
        <p:spPr>
          <a:xfrm>
            <a:off x="609600" y="704088"/>
            <a:ext cx="11074400" cy="478760"/>
          </a:xfrm>
        </p:spPr>
        <p:txBody>
          <a:bodyPr>
            <a:normAutofit fontScale="90000"/>
          </a:bodyPr>
          <a:lstStyle/>
          <a:p>
            <a:pPr algn="ctr"/>
            <a:r>
              <a:rPr lang="en-GB" sz="3200" b="1"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rPr>
              <a:t>REFERENCES</a:t>
            </a:r>
            <a:endParaRPr lang="en-GB" sz="3200" dirty="0"/>
          </a:p>
        </p:txBody>
      </p:sp>
      <p:sp>
        <p:nvSpPr>
          <p:cNvPr id="3" name="TextBox 2">
            <a:extLst>
              <a:ext uri="{FF2B5EF4-FFF2-40B4-BE49-F238E27FC236}">
                <a16:creationId xmlns:a16="http://schemas.microsoft.com/office/drawing/2014/main" id="{6AFEC664-283C-CEFC-43AA-FBCF800472D6}"/>
              </a:ext>
            </a:extLst>
          </p:cNvPr>
          <p:cNvSpPr txBox="1"/>
          <p:nvPr/>
        </p:nvSpPr>
        <p:spPr>
          <a:xfrm>
            <a:off x="402672" y="1539621"/>
            <a:ext cx="11074400" cy="5503045"/>
          </a:xfrm>
          <a:prstGeom prst="rect">
            <a:avLst/>
          </a:prstGeom>
          <a:noFill/>
          <a:ln>
            <a:solidFill>
              <a:schemeClr val="bg2"/>
            </a:solidFill>
          </a:ln>
        </p:spPr>
        <p:txBody>
          <a:bodyPr wrap="square" rtlCol="0">
            <a:spAutoFit/>
          </a:bodyPr>
          <a:lstStyle/>
          <a:p>
            <a:pPr marL="0" indent="0">
              <a:buNone/>
            </a:pPr>
            <a:r>
              <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Fisher, J. et al. (2012) `Prevalence and determinants of common perinatal mental disorders in women in low-and lower-middle-income countries: a systematic review`, </a:t>
            </a:r>
            <a:r>
              <a:rPr lang="en-GB" sz="1200" i="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Bulletin of the World Health Organization</a:t>
            </a:r>
            <a:r>
              <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 </a:t>
            </a:r>
            <a:r>
              <a:rPr lang="en-GB" sz="1200" i="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90</a:t>
            </a:r>
            <a:r>
              <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 pp. 139-149</a:t>
            </a:r>
          </a:p>
          <a:p>
            <a:pPr marL="0" indent="0">
              <a:buNone/>
            </a:pPr>
            <a:r>
              <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 </a:t>
            </a:r>
          </a:p>
          <a:p>
            <a:pPr marL="0" indent="0">
              <a:buNone/>
            </a:pPr>
            <a:r>
              <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Haynes, E. (2023) </a:t>
            </a:r>
            <a:r>
              <a:rPr lang="en-GB" sz="1200" i="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Motherhood and Mental Illness. </a:t>
            </a:r>
            <a:r>
              <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Abingdon and New York:</a:t>
            </a:r>
            <a:r>
              <a:rPr lang="en-GB" sz="1200" i="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 </a:t>
            </a:r>
            <a:r>
              <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Routledge.</a:t>
            </a:r>
          </a:p>
          <a:p>
            <a:pPr marL="0" indent="0" algn="just">
              <a:buNone/>
            </a:pPr>
            <a:endParaRPr lang="en-GB" sz="1200" dirty="0">
              <a:solidFill>
                <a:schemeClr val="tx2"/>
              </a:solidFill>
              <a:latin typeface="Arial" panose="020B0604020202020204" pitchFamily="34" charset="0"/>
              <a:ea typeface="Calibri Light" panose="020F0302020204030204" pitchFamily="34" charset="0"/>
              <a:cs typeface="Arial" panose="020B0604020202020204" pitchFamily="34" charset="0"/>
            </a:endParaRPr>
          </a:p>
          <a:p>
            <a:pPr marL="0" indent="0">
              <a:lnSpc>
                <a:spcPct val="110000"/>
              </a:lnSpc>
              <a:buNone/>
            </a:pPr>
            <a:r>
              <a:rPr lang="en-GB" sz="120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Howard, L. M., Piot, P. and  Stein, A. (2014) `No health without perinatal mental</a:t>
            </a:r>
          </a:p>
          <a:p>
            <a:pPr marL="0" indent="0">
              <a:lnSpc>
                <a:spcPct val="110000"/>
              </a:lnSpc>
              <a:buNone/>
            </a:pPr>
            <a:r>
              <a:rPr lang="en-GB" sz="120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health`, </a:t>
            </a:r>
            <a:r>
              <a:rPr lang="en-GB" sz="1200" i="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The Lancet</a:t>
            </a:r>
            <a:r>
              <a:rPr lang="en-GB" sz="120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r>
              <a:rPr lang="en-GB" sz="1200" i="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384</a:t>
            </a:r>
            <a:r>
              <a:rPr lang="en-GB" sz="120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(9956), pp. 1723–1724. DOI: 10.1016/S0140</a:t>
            </a:r>
          </a:p>
          <a:p>
            <a:pPr marL="0" indent="0">
              <a:lnSpc>
                <a:spcPct val="110000"/>
              </a:lnSpc>
              <a:buNone/>
            </a:pPr>
            <a:r>
              <a:rPr lang="en-GB" sz="120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6736(14)62040-7</a:t>
            </a:r>
          </a:p>
          <a:p>
            <a:pPr marL="0" indent="0" algn="just">
              <a:buNone/>
            </a:pPr>
            <a:endPar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marL="0" indent="0" algn="just">
              <a:buNone/>
            </a:pPr>
            <a:endPar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marL="0" indent="0" algn="just">
              <a:buNone/>
            </a:pPr>
            <a:r>
              <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National Health Service (2022) </a:t>
            </a:r>
            <a:r>
              <a:rPr lang="en-GB" sz="1200" i="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Overview- Postnatal Depression.</a:t>
            </a:r>
            <a:r>
              <a:rPr lang="en-GB" sz="1200" dirty="0">
                <a:solidFill>
                  <a:schemeClr val="tx2"/>
                </a:solidFill>
                <a:effectLst/>
                <a:latin typeface="Arial" panose="020B0604020202020204" pitchFamily="34" charset="0"/>
                <a:ea typeface="Calibri" panose="020F0502020204030204" pitchFamily="34" charset="0"/>
                <a:cs typeface="Arial" panose="020B0604020202020204" pitchFamily="34" charset="0"/>
              </a:rPr>
              <a:t> </a:t>
            </a:r>
          </a:p>
          <a:p>
            <a:pPr marL="0" indent="0" algn="just">
              <a:buNone/>
            </a:pPr>
            <a:r>
              <a:rPr lang="en-GB" sz="1200" dirty="0">
                <a:solidFill>
                  <a:schemeClr val="tx2"/>
                </a:solidFill>
                <a:effectLst/>
                <a:latin typeface="Arial" panose="020B0604020202020204" pitchFamily="34" charset="0"/>
                <a:ea typeface="Calibri" panose="020F0502020204030204" pitchFamily="34" charset="0"/>
                <a:cs typeface="Arial" panose="020B0604020202020204" pitchFamily="34" charset="0"/>
              </a:rPr>
              <a:t>Available at: </a:t>
            </a:r>
            <a:r>
              <a:rPr lang="en-GB" sz="1200" dirty="0">
                <a:solidFill>
                  <a:schemeClr val="tx2"/>
                </a:solidFill>
                <a:effectLst/>
                <a:latin typeface="Arial" panose="020B060402020202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https://www.nhs.uk/mental-health/conditions/post-natal-depression/overview/</a:t>
            </a:r>
            <a:endParaRPr lang="en-GB" sz="1200" dirty="0">
              <a:solidFill>
                <a:schemeClr val="tx2"/>
              </a:solidFill>
              <a:effectLst/>
              <a:latin typeface="Arial" panose="020B0604020202020204" pitchFamily="34" charset="0"/>
              <a:ea typeface="Calibri" panose="020F0502020204030204" pitchFamily="34" charset="0"/>
              <a:cs typeface="Arial" panose="020B0604020202020204" pitchFamily="34" charset="0"/>
            </a:endParaRPr>
          </a:p>
          <a:p>
            <a:pPr marL="0" indent="0" algn="just">
              <a:buNone/>
            </a:pPr>
            <a:r>
              <a:rPr lang="en-GB" sz="1200" dirty="0">
                <a:solidFill>
                  <a:schemeClr val="tx2"/>
                </a:solidFill>
                <a:effectLst/>
                <a:latin typeface="Arial" panose="020B0604020202020204" pitchFamily="34" charset="0"/>
                <a:ea typeface="Calibri" panose="020F0502020204030204" pitchFamily="34" charset="0"/>
                <a:cs typeface="Arial" panose="020B0604020202020204" pitchFamily="34" charset="0"/>
              </a:rPr>
              <a:t>(Accessed: 30 August 2022).</a:t>
            </a:r>
          </a:p>
          <a:p>
            <a:pPr marL="0" indent="0" algn="just">
              <a:buNone/>
            </a:pPr>
            <a:endParaRPr lang="en-GB" sz="1200" dirty="0">
              <a:solidFill>
                <a:schemeClr val="tx2"/>
              </a:solidFill>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pPr>
            <a:r>
              <a:rPr lang="en-GB" sz="1200" dirty="0" err="1">
                <a:solidFill>
                  <a:schemeClr val="tx2"/>
                </a:solidFill>
                <a:effectLst/>
                <a:latin typeface="Arial" panose="020B0604020202020204" pitchFamily="34" charset="0"/>
                <a:ea typeface="Times New Roman" panose="02020603050405020304" pitchFamily="18" charset="0"/>
                <a:cs typeface="Arial" panose="020B0604020202020204" pitchFamily="34" charset="0"/>
              </a:rPr>
              <a:t>O'Mahen</a:t>
            </a:r>
            <a:r>
              <a:rPr lang="en-GB" sz="120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H. A. </a:t>
            </a:r>
            <a:r>
              <a:rPr lang="en-GB" sz="1200" i="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et al.</a:t>
            </a:r>
            <a:r>
              <a:rPr lang="en-GB" sz="120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(2013) `Internet-based </a:t>
            </a:r>
            <a:r>
              <a:rPr lang="en-GB" sz="1200" dirty="0" err="1">
                <a:solidFill>
                  <a:schemeClr val="tx2"/>
                </a:solidFill>
                <a:effectLst/>
                <a:latin typeface="Arial" panose="020B0604020202020204" pitchFamily="34" charset="0"/>
                <a:ea typeface="Times New Roman" panose="02020603050405020304" pitchFamily="18" charset="0"/>
                <a:cs typeface="Arial" panose="020B0604020202020204" pitchFamily="34" charset="0"/>
              </a:rPr>
              <a:t>behavioral</a:t>
            </a:r>
            <a:r>
              <a:rPr lang="en-GB" sz="120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activation-treatment for postnatal depression (NETMUMS): A randomized controlled trial`, </a:t>
            </a:r>
            <a:r>
              <a:rPr lang="en-GB" sz="1200" i="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Journal of Affective Disorders</a:t>
            </a:r>
            <a:r>
              <a:rPr lang="en-GB" sz="120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150 (3), pp.  814-822, DOI: </a:t>
            </a:r>
            <a:r>
              <a:rPr lang="en-GB" sz="1200" u="sng" dirty="0">
                <a:solidFill>
                  <a:schemeClr val="tx2"/>
                </a:solidFill>
                <a:effectLst/>
                <a:latin typeface="Arial" panose="020B0604020202020204" pitchFamily="34" charset="0"/>
                <a:ea typeface="Times New Roman" panose="02020603050405020304" pitchFamily="18" charset="0"/>
                <a:cs typeface="Arial" panose="020B0604020202020204" pitchFamily="34" charset="0"/>
                <a:hlinkClick r:id="rId3" tooltip="Persistent link using digital object identifier">
                  <a:extLst>
                    <a:ext uri="{A12FA001-AC4F-418D-AE19-62706E023703}">
                      <ahyp:hlinkClr xmlns:ahyp="http://schemas.microsoft.com/office/drawing/2018/hyperlinkcolor" val="tx"/>
                    </a:ext>
                  </a:extLst>
                </a:hlinkClick>
              </a:rPr>
              <a:t>10.1016/j.jad.2013.03.005</a:t>
            </a:r>
            <a:r>
              <a:rPr lang="en-GB" sz="120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p>
          <a:p>
            <a:pPr marL="0" indent="0" algn="just">
              <a:lnSpc>
                <a:spcPct val="150000"/>
              </a:lnSpc>
              <a:buNone/>
            </a:pPr>
            <a:r>
              <a:rPr lang="en-GB" sz="1200" dirty="0">
                <a:solidFill>
                  <a:schemeClr val="tx2"/>
                </a:solidFill>
                <a:effectLst/>
                <a:latin typeface="Arial" panose="020B0604020202020204" pitchFamily="34" charset="0"/>
                <a:ea typeface="Calibri" panose="020F0502020204030204" pitchFamily="34" charset="0"/>
                <a:cs typeface="Arial" panose="020B0604020202020204" pitchFamily="34" charset="0"/>
              </a:rPr>
              <a:t>Rands, G. (2018) </a:t>
            </a:r>
            <a:r>
              <a:rPr lang="en-GB" sz="1200" i="1" dirty="0">
                <a:solidFill>
                  <a:schemeClr val="tx2"/>
                </a:solidFill>
                <a:effectLst/>
                <a:latin typeface="Arial" panose="020B0604020202020204" pitchFamily="34" charset="0"/>
                <a:ea typeface="Calibri" panose="020F0502020204030204" pitchFamily="34" charset="0"/>
                <a:cs typeface="Arial" panose="020B0604020202020204" pitchFamily="34" charset="0"/>
              </a:rPr>
              <a:t>WOMENS`S VOICES IN PSYCHIATRY A collection of essays. </a:t>
            </a:r>
            <a:endPar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marL="0" indent="0" algn="just">
              <a:lnSpc>
                <a:spcPct val="150000"/>
              </a:lnSpc>
              <a:buNone/>
            </a:pPr>
            <a:r>
              <a:rPr lang="en-GB" sz="1200" i="1" dirty="0">
                <a:solidFill>
                  <a:schemeClr val="tx2"/>
                </a:solidFill>
                <a:effectLst/>
                <a:latin typeface="Arial" panose="020B0604020202020204" pitchFamily="34" charset="0"/>
                <a:ea typeface="Calibri" panose="020F0502020204030204" pitchFamily="34" charset="0"/>
                <a:cs typeface="Arial" panose="020B0604020202020204" pitchFamily="34" charset="0"/>
              </a:rPr>
              <a:t>Available at:</a:t>
            </a:r>
            <a:endPar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marL="0" indent="0" algn="just">
              <a:lnSpc>
                <a:spcPct val="150000"/>
              </a:lnSpc>
              <a:buNone/>
            </a:pPr>
            <a:r>
              <a:rPr lang="en-GB" sz="1200" u="sng" dirty="0">
                <a:solidFill>
                  <a:schemeClr val="tx2"/>
                </a:solidFill>
                <a:effectLst/>
                <a:latin typeface="Arial" panose="020B0604020202020204" pitchFamily="34" charset="0"/>
                <a:ea typeface="Calibri" panose="020F050202020403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https://books.google.co.uk/books?hl=hu&amp;lr=&amp;id=XV9gDwAAQBAJ&amp;oi=fnd&amp;pg=PA91&amp;ots=FNjIMWdNWD&amp;sig=E08HATtDnJNWbqwmEtAV1LcX0_g&amp;redir_esc=y#v=onepage&amp;q&amp;f=false</a:t>
            </a:r>
            <a:r>
              <a:rPr lang="en-GB" sz="1200" dirty="0">
                <a:solidFill>
                  <a:schemeClr val="tx2"/>
                </a:solidFill>
                <a:effectLst/>
                <a:latin typeface="Arial" panose="020B0604020202020204" pitchFamily="34" charset="0"/>
                <a:ea typeface="Calibri" panose="020F0502020204030204" pitchFamily="34" charset="0"/>
                <a:cs typeface="Arial" panose="020B0604020202020204" pitchFamily="34" charset="0"/>
              </a:rPr>
              <a:t> (Accessed: 01 </a:t>
            </a:r>
            <a:r>
              <a:rPr lang="en-GB" sz="1200" dirty="0" err="1">
                <a:solidFill>
                  <a:schemeClr val="tx2"/>
                </a:solidFill>
                <a:effectLst/>
                <a:latin typeface="Arial" panose="020B0604020202020204" pitchFamily="34" charset="0"/>
                <a:ea typeface="Calibri" panose="020F0502020204030204" pitchFamily="34" charset="0"/>
                <a:cs typeface="Arial" panose="020B0604020202020204" pitchFamily="34" charset="0"/>
              </a:rPr>
              <a:t>Oktober</a:t>
            </a:r>
            <a:r>
              <a:rPr lang="en-GB" sz="1200" dirty="0">
                <a:solidFill>
                  <a:schemeClr val="tx2"/>
                </a:solidFill>
                <a:effectLst/>
                <a:latin typeface="Arial" panose="020B0604020202020204" pitchFamily="34" charset="0"/>
                <a:ea typeface="Calibri" panose="020F0502020204030204" pitchFamily="34" charset="0"/>
                <a:cs typeface="Arial" panose="020B0604020202020204" pitchFamily="34" charset="0"/>
              </a:rPr>
              <a:t> 2022).</a:t>
            </a:r>
          </a:p>
          <a:p>
            <a:pPr marL="0" indent="0" algn="just">
              <a:lnSpc>
                <a:spcPct val="150000"/>
              </a:lnSpc>
              <a:buNone/>
            </a:pPr>
            <a:endPar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marL="0" indent="0" algn="just">
              <a:lnSpc>
                <a:spcPct val="150000"/>
              </a:lnSpc>
              <a:buNone/>
            </a:pPr>
            <a:endPar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endParaRPr lang="en-GB" sz="1800" dirty="0">
              <a:effectLst/>
              <a:latin typeface="Calibri Light" panose="020F0302020204030204" pitchFamily="34" charset="0"/>
              <a:ea typeface="Calibri Light" panose="020F0302020204030204" pitchFamily="34" charset="0"/>
            </a:endParaRPr>
          </a:p>
          <a:p>
            <a:pPr marL="0" indent="0" algn="just">
              <a:buNone/>
            </a:pPr>
            <a:endParaRPr lang="en-GB" sz="1800" b="1"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p:txBody>
      </p:sp>
    </p:spTree>
    <p:extLst>
      <p:ext uri="{BB962C8B-B14F-4D97-AF65-F5344CB8AC3E}">
        <p14:creationId xmlns:p14="http://schemas.microsoft.com/office/powerpoint/2010/main" val="5584052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78BEB-342B-99A5-908A-8496B50E1218}"/>
              </a:ext>
            </a:extLst>
          </p:cNvPr>
          <p:cNvSpPr>
            <a:spLocks noGrp="1"/>
          </p:cNvSpPr>
          <p:nvPr>
            <p:ph type="title"/>
          </p:nvPr>
        </p:nvSpPr>
        <p:spPr>
          <a:xfrm>
            <a:off x="609600" y="704088"/>
            <a:ext cx="11074400" cy="428839"/>
          </a:xfrm>
        </p:spPr>
        <p:txBody>
          <a:bodyPr>
            <a:normAutofit fontScale="90000"/>
          </a:bodyPr>
          <a:lstStyle/>
          <a:p>
            <a:pPr algn="ctr"/>
            <a:r>
              <a:rPr lang="en-GB" sz="3200" b="1" dirty="0">
                <a:solidFill>
                  <a:schemeClr val="accent1">
                    <a:lumMod val="50000"/>
                  </a:schemeClr>
                </a:solidFill>
                <a:effectLst/>
                <a:latin typeface="Arial" panose="020B0604020202020204" pitchFamily="34" charset="0"/>
                <a:ea typeface="Calibri" panose="020F0502020204030204" pitchFamily="34" charset="0"/>
                <a:cs typeface="Arial" panose="020B0604020202020204" pitchFamily="34" charset="0"/>
              </a:rPr>
              <a:t>REFERENCES</a:t>
            </a:r>
            <a:endParaRPr lang="en-GB" sz="3200" dirty="0"/>
          </a:p>
        </p:txBody>
      </p:sp>
      <p:sp>
        <p:nvSpPr>
          <p:cNvPr id="3" name="TextBox 2">
            <a:extLst>
              <a:ext uri="{FF2B5EF4-FFF2-40B4-BE49-F238E27FC236}">
                <a16:creationId xmlns:a16="http://schemas.microsoft.com/office/drawing/2014/main" id="{4942BBB6-2A83-5815-6D54-F78BBF9DB17A}"/>
              </a:ext>
            </a:extLst>
          </p:cNvPr>
          <p:cNvSpPr txBox="1"/>
          <p:nvPr/>
        </p:nvSpPr>
        <p:spPr>
          <a:xfrm>
            <a:off x="441822" y="1394592"/>
            <a:ext cx="11155494" cy="3877985"/>
          </a:xfrm>
          <a:prstGeom prst="rect">
            <a:avLst/>
          </a:prstGeom>
          <a:noFill/>
          <a:ln>
            <a:solidFill>
              <a:schemeClr val="bg2"/>
            </a:solidFill>
          </a:ln>
        </p:spPr>
        <p:txBody>
          <a:bodyPr wrap="square" rtlCol="0">
            <a:spAutoFit/>
          </a:bodyPr>
          <a:lstStyle/>
          <a:p>
            <a:pPr marL="0" indent="0" algn="just">
              <a:buNone/>
            </a:pPr>
            <a:r>
              <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Royal College of Psychiatrists (2022) </a:t>
            </a:r>
            <a:r>
              <a:rPr lang="en-GB" sz="1200" i="1" dirty="0">
                <a:solidFill>
                  <a:schemeClr val="tx2"/>
                </a:solidFill>
                <a:effectLst/>
                <a:latin typeface="Arial" panose="020B0604020202020204" pitchFamily="34" charset="0"/>
                <a:ea typeface="Calibri" panose="020F0502020204030204" pitchFamily="34" charset="0"/>
                <a:cs typeface="Arial" panose="020B0604020202020204" pitchFamily="34" charset="0"/>
              </a:rPr>
              <a:t>Postnatal depression.</a:t>
            </a:r>
            <a:r>
              <a:rPr lang="en-GB" sz="1200" i="1" dirty="0">
                <a:solidFill>
                  <a:schemeClr val="tx2"/>
                </a:solidFill>
                <a:latin typeface="Arial" panose="020B0604020202020204" pitchFamily="34" charset="0"/>
                <a:ea typeface="Calibri" panose="020F0502020204030204" pitchFamily="34" charset="0"/>
                <a:cs typeface="Arial" panose="020B0604020202020204" pitchFamily="34" charset="0"/>
              </a:rPr>
              <a:t> </a:t>
            </a:r>
            <a:r>
              <a:rPr lang="en-GB" sz="1200" dirty="0">
                <a:solidFill>
                  <a:schemeClr val="tx2"/>
                </a:solidFill>
                <a:effectLst/>
                <a:latin typeface="Arial" panose="020B0604020202020204" pitchFamily="34" charset="0"/>
                <a:ea typeface="Calibri" panose="020F0502020204030204" pitchFamily="34" charset="0"/>
                <a:cs typeface="Arial" panose="020B0604020202020204" pitchFamily="34" charset="0"/>
              </a:rPr>
              <a:t>Available at:</a:t>
            </a:r>
          </a:p>
          <a:p>
            <a:pPr marL="0" indent="0" algn="just">
              <a:buNone/>
            </a:pPr>
            <a:r>
              <a:rPr lang="en-GB" sz="1200" u="sng" dirty="0">
                <a:solidFill>
                  <a:schemeClr val="tx2"/>
                </a:solidFill>
                <a:effectLst/>
                <a:latin typeface="Arial" panose="020B060402020202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https://www.rcpsych.ac.uk/mental-health/problems-disorders/post-natal-depression</a:t>
            </a:r>
            <a:r>
              <a:rPr lang="en-GB" sz="1200" u="sng" dirty="0">
                <a:solidFill>
                  <a:schemeClr val="tx2"/>
                </a:solidFill>
                <a:latin typeface="Arial" panose="020B0604020202020204" pitchFamily="34" charset="0"/>
                <a:ea typeface="Calibri" panose="020F0502020204030204" pitchFamily="34" charset="0"/>
                <a:cs typeface="Arial" panose="020B0604020202020204" pitchFamily="34" charset="0"/>
              </a:rPr>
              <a:t> </a:t>
            </a:r>
          </a:p>
          <a:p>
            <a:pPr marL="0" indent="0" algn="just">
              <a:buNone/>
            </a:pPr>
            <a:r>
              <a:rPr lang="en-GB" sz="1200" dirty="0">
                <a:solidFill>
                  <a:schemeClr val="tx2"/>
                </a:solidFill>
                <a:effectLst/>
                <a:latin typeface="Arial" panose="020B0604020202020204" pitchFamily="34" charset="0"/>
                <a:ea typeface="Calibri" panose="020F0502020204030204" pitchFamily="34" charset="0"/>
                <a:cs typeface="Arial" panose="020B0604020202020204" pitchFamily="34" charset="0"/>
              </a:rPr>
              <a:t>(Accessed: 5 December 2022).</a:t>
            </a:r>
          </a:p>
          <a:p>
            <a:pPr marL="0" indent="0" algn="just">
              <a:buNone/>
            </a:pPr>
            <a:endParaRPr lang="en-GB" sz="1200" dirty="0">
              <a:solidFill>
                <a:schemeClr val="tx2"/>
              </a:solidFill>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50000"/>
              </a:lnSpc>
              <a:buNone/>
            </a:pPr>
            <a:r>
              <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Sparks, R. (2013) </a:t>
            </a:r>
            <a:r>
              <a:rPr lang="en-GB" sz="1200" i="1"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Sadness and Support: a Short History of Postpartum Depression</a:t>
            </a:r>
            <a:r>
              <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a:t>
            </a:r>
          </a:p>
          <a:p>
            <a:pPr marL="0" indent="0" algn="just">
              <a:lnSpc>
                <a:spcPct val="150000"/>
              </a:lnSpc>
              <a:buNone/>
            </a:pPr>
            <a:r>
              <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Available at:</a:t>
            </a:r>
          </a:p>
          <a:p>
            <a:pPr marL="0" indent="0" algn="just">
              <a:lnSpc>
                <a:spcPct val="150000"/>
              </a:lnSpc>
              <a:buNone/>
            </a:pPr>
            <a:r>
              <a:rPr lang="en-GB" sz="1200" u="sng" dirty="0">
                <a:solidFill>
                  <a:schemeClr val="tx2"/>
                </a:solidFill>
                <a:effectLst/>
                <a:latin typeface="Arial" panose="020B0604020202020204" pitchFamily="34" charset="0"/>
                <a:ea typeface="Calibri Light" panose="020F03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https://medicine.uiowa.edu/bioethics/sites/medicine.uiowa.edu.bioethics/files/wysiwyg_uploads/2013%20Rysavy%20essay.pdf</a:t>
            </a:r>
            <a:r>
              <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 </a:t>
            </a:r>
            <a:r>
              <a:rPr lang="en-GB" sz="1200" dirty="0">
                <a:solidFill>
                  <a:schemeClr val="tx2"/>
                </a:solidFill>
                <a:effectLst/>
                <a:latin typeface="Arial" panose="020B0604020202020204" pitchFamily="34" charset="0"/>
                <a:ea typeface="Calibri" panose="020F0502020204030204" pitchFamily="34" charset="0"/>
                <a:cs typeface="Arial" panose="020B0604020202020204" pitchFamily="34" charset="0"/>
              </a:rPr>
              <a:t>(Accessed: 01 </a:t>
            </a:r>
            <a:r>
              <a:rPr lang="en-GB" sz="1200" dirty="0" err="1">
                <a:solidFill>
                  <a:schemeClr val="tx2"/>
                </a:solidFill>
                <a:effectLst/>
                <a:latin typeface="Arial" panose="020B0604020202020204" pitchFamily="34" charset="0"/>
                <a:ea typeface="Calibri" panose="020F0502020204030204" pitchFamily="34" charset="0"/>
                <a:cs typeface="Arial" panose="020B0604020202020204" pitchFamily="34" charset="0"/>
              </a:rPr>
              <a:t>oktober</a:t>
            </a:r>
            <a:r>
              <a:rPr lang="en-GB" sz="1200" dirty="0">
                <a:solidFill>
                  <a:schemeClr val="tx2"/>
                </a:solidFill>
                <a:effectLst/>
                <a:latin typeface="Arial" panose="020B0604020202020204" pitchFamily="34" charset="0"/>
                <a:ea typeface="Calibri" panose="020F0502020204030204" pitchFamily="34" charset="0"/>
                <a:cs typeface="Arial" panose="020B0604020202020204" pitchFamily="34" charset="0"/>
              </a:rPr>
              <a:t>  2022).</a:t>
            </a:r>
            <a:endPar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algn="just">
              <a:lnSpc>
                <a:spcPct val="150000"/>
              </a:lnSpc>
            </a:pPr>
            <a:r>
              <a:rPr lang="en-GB" sz="120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p>
          <a:p>
            <a:pPr algn="just">
              <a:lnSpc>
                <a:spcPct val="150000"/>
              </a:lnSpc>
            </a:pPr>
            <a:r>
              <a:rPr lang="en-GB" sz="1200" dirty="0" err="1">
                <a:solidFill>
                  <a:schemeClr val="tx2"/>
                </a:solidFill>
                <a:effectLst/>
                <a:latin typeface="Arial" panose="020B0604020202020204" pitchFamily="34" charset="0"/>
                <a:ea typeface="Times New Roman" panose="02020603050405020304" pitchFamily="18" charset="0"/>
                <a:cs typeface="Arial" panose="020B0604020202020204" pitchFamily="34" charset="0"/>
              </a:rPr>
              <a:t>O'Mahen</a:t>
            </a:r>
            <a:r>
              <a:rPr lang="en-GB" sz="120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H. A. et al. (2014) ` </a:t>
            </a:r>
            <a:r>
              <a:rPr lang="en-GB" sz="1200" dirty="0" err="1">
                <a:solidFill>
                  <a:schemeClr val="tx2"/>
                </a:solidFill>
                <a:effectLst/>
                <a:latin typeface="Arial" panose="020B0604020202020204" pitchFamily="34" charset="0"/>
                <a:ea typeface="Times New Roman" panose="02020603050405020304" pitchFamily="18" charset="0"/>
                <a:cs typeface="Arial" panose="020B0604020202020204" pitchFamily="34" charset="0"/>
              </a:rPr>
              <a:t>Netmums</a:t>
            </a:r>
            <a:r>
              <a:rPr lang="en-GB" sz="120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a phase II randomized controlled trial of a guided Internet behavioural activation treatment for postpartum depression`, </a:t>
            </a:r>
            <a:r>
              <a:rPr lang="en-GB" sz="1200" i="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Psychological medicine</a:t>
            </a:r>
            <a:r>
              <a:rPr lang="en-GB" sz="120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r>
              <a:rPr lang="en-GB" sz="1200" i="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44</a:t>
            </a:r>
            <a:r>
              <a:rPr lang="en-GB" sz="120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(8), pp. 1675–1689. </a:t>
            </a:r>
          </a:p>
          <a:p>
            <a:pPr algn="just">
              <a:lnSpc>
                <a:spcPct val="150000"/>
              </a:lnSpc>
            </a:pPr>
            <a:r>
              <a:rPr lang="en-GB" sz="120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DOI:10.1017/S0033291713002092</a:t>
            </a:r>
          </a:p>
          <a:p>
            <a:r>
              <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 </a:t>
            </a:r>
          </a:p>
          <a:p>
            <a:r>
              <a:rPr lang="en-GB" sz="120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Taylor, B. L. et al. (2022) `The relationship between social support in pregnancy and postnatal depression`, Social psychiatry and psychiatric epidemiology, </a:t>
            </a:r>
            <a:r>
              <a:rPr lang="en-GB" sz="1200" i="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57</a:t>
            </a:r>
            <a:r>
              <a:rPr lang="en-GB" sz="120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(7), pp. 1435–1444. DOI: : </a:t>
            </a:r>
            <a:r>
              <a:rPr lang="en-GB" sz="1200" u="sng" dirty="0">
                <a:solidFill>
                  <a:schemeClr val="tx2"/>
                </a:solidFill>
                <a:effectLst/>
                <a:latin typeface="Arial" panose="020B0604020202020204" pitchFamily="34" charset="0"/>
                <a:ea typeface="SimSun" panose="02010600030101010101" pitchFamily="2" charset="-122"/>
                <a:cs typeface="Arial" panose="020B0604020202020204" pitchFamily="34" charset="0"/>
                <a:hlinkClick r:id="rId4">
                  <a:extLst>
                    <a:ext uri="{A12FA001-AC4F-418D-AE19-62706E023703}">
                      <ahyp:hlinkClr xmlns:ahyp="http://schemas.microsoft.com/office/drawing/2018/hyperlinkcolor" val="tx"/>
                    </a:ext>
                  </a:extLst>
                </a:hlinkClick>
              </a:rPr>
              <a:t>10.1007/s00127-022-02269-z</a:t>
            </a:r>
            <a:endParaRPr lang="en-GB" sz="1200" dirty="0">
              <a:solidFill>
                <a:schemeClr val="tx2"/>
              </a:solidFill>
              <a:effectLst/>
              <a:latin typeface="Arial" panose="020B0604020202020204" pitchFamily="34" charset="0"/>
              <a:ea typeface="Times New Roman" panose="02020603050405020304" pitchFamily="18" charset="0"/>
              <a:cs typeface="Arial" panose="020B0604020202020204" pitchFamily="34" charset="0"/>
            </a:endParaRPr>
          </a:p>
          <a:p>
            <a:endParaRPr lang="en-GB" sz="12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r>
              <a:rPr lang="en-GB" sz="1200" dirty="0" err="1">
                <a:solidFill>
                  <a:schemeClr val="tx2"/>
                </a:solidFill>
                <a:effectLst/>
                <a:latin typeface="Arial" panose="020B0604020202020204" pitchFamily="34" charset="0"/>
                <a:ea typeface="Times New Roman" panose="02020603050405020304" pitchFamily="18" charset="0"/>
                <a:cs typeface="Arial" panose="020B0604020202020204" pitchFamily="34" charset="0"/>
              </a:rPr>
              <a:t>Nwebube</a:t>
            </a:r>
            <a:r>
              <a:rPr lang="en-GB" sz="120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C., Glover, V. and Stewart, L. (2017) `Prenatal listening to songs composed for pregnancy and symptoms of anxiety and depression: A pilot study`,</a:t>
            </a:r>
            <a:r>
              <a:rPr lang="en-GB" sz="1200" i="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BMC complementary and alternative medicine, </a:t>
            </a:r>
            <a:r>
              <a:rPr lang="en-GB" sz="120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17 (256), DOI 10.1186/s12906-017-1759-3</a:t>
            </a:r>
          </a:p>
        </p:txBody>
      </p:sp>
    </p:spTree>
    <p:extLst>
      <p:ext uri="{BB962C8B-B14F-4D97-AF65-F5344CB8AC3E}">
        <p14:creationId xmlns:p14="http://schemas.microsoft.com/office/powerpoint/2010/main" val="35555532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resentation on brainstorming">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entury Gothic-Palatino Linotyp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panose="0204050205050503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spDef>
      <a:spPr/>
      <a:bodyPr rtlCol="0" anchor="ctr"/>
      <a:lstStyle>
        <a:defPPr algn="ctr">
          <a:defRPr/>
        </a:defPPr>
      </a:lstStyle>
      <a:style>
        <a:lnRef idx="1">
          <a:schemeClr val="accent3"/>
        </a:lnRef>
        <a:fillRef idx="2">
          <a:schemeClr val="accent3"/>
        </a:fillRef>
        <a:effectRef idx="1">
          <a:schemeClr val="accent3"/>
        </a:effectRef>
        <a:fontRef idx="minor">
          <a:schemeClr val="dk1"/>
        </a:fontRef>
      </a:style>
    </a:spDef>
    <a:lnDef>
      <a:spPr/>
      <a:bodyPr/>
      <a:lstStyle/>
      <a:style>
        <a:lnRef idx="1">
          <a:schemeClr val="accent1"/>
        </a:lnRef>
        <a:fillRef idx="0">
          <a:schemeClr val="accent1"/>
        </a:fillRef>
        <a:effectRef idx="0">
          <a:schemeClr val="accent1"/>
        </a:effectRef>
        <a:fontRef idx="minor">
          <a:schemeClr val="tx1"/>
        </a:fontRef>
      </a:style>
    </a:lnDef>
    <a:txDef>
      <a:spPr>
        <a:noFill/>
        <a:ln>
          <a:solidFill>
            <a:schemeClr val="bg2"/>
          </a:solidFill>
        </a:ln>
      </a:spPr>
      <a:bodyPr wrap="none" rtlCol="0">
        <a:spAutoFit/>
      </a:bodyPr>
      <a:lstStyle>
        <a:defPPr>
          <a:defRPr dirty="0" err="1" smtClean="0"/>
        </a:defPPr>
      </a:lstStyle>
    </a:txDef>
  </a:objectDefaults>
  <a:extraClrSchemeLst/>
  <a:extLst>
    <a:ext uri="{05A4C25C-085E-4340-85A3-A5531E510DB2}">
      <thm15:themeFamily xmlns:thm15="http://schemas.microsoft.com/office/thememl/2012/main" name="Business brainstorming presentation.potx" id="{DE77CA07-3D7A-4CF2-AF02-587F794CB3CB}" vid="{13C2A94F-C0A1-4622-B71C-29A3B00D5E0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Business brainstorming presentation</Template>
  <TotalTime>2466</TotalTime>
  <Words>4076</Words>
  <Application>Microsoft Office PowerPoint</Application>
  <PresentationFormat>Widescreen</PresentationFormat>
  <Paragraphs>215</Paragraphs>
  <Slides>16</Slides>
  <Notes>1</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16</vt:i4>
      </vt:variant>
    </vt:vector>
  </HeadingPairs>
  <TitlesOfParts>
    <vt:vector size="27" baseType="lpstr">
      <vt:lpstr>Abadi</vt:lpstr>
      <vt:lpstr>Arial</vt:lpstr>
      <vt:lpstr>Arial </vt:lpstr>
      <vt:lpstr>Calibri</vt:lpstr>
      <vt:lpstr>Calibri Light</vt:lpstr>
      <vt:lpstr>Century Gothic</vt:lpstr>
      <vt:lpstr>Palatino Linotype</vt:lpstr>
      <vt:lpstr>Symbol</vt:lpstr>
      <vt:lpstr>Wingdings</vt:lpstr>
      <vt:lpstr>Wingdings 2</vt:lpstr>
      <vt:lpstr>Presentation on brainstorming</vt:lpstr>
      <vt:lpstr>PowerPoint Presentation</vt:lpstr>
      <vt:lpstr>Chapter 1: Introduction </vt:lpstr>
      <vt:lpstr>Chapter 2: Background</vt:lpstr>
      <vt:lpstr>Chapter 2: Background</vt:lpstr>
      <vt:lpstr>Chapter 3: METHODS</vt:lpstr>
      <vt:lpstr>Chapter 3: METHODS</vt:lpstr>
      <vt:lpstr>Chapter 4:Results</vt:lpstr>
      <vt:lpstr>Chapter 4:Results</vt:lpstr>
      <vt:lpstr>Chapter 4:Results</vt:lpstr>
      <vt:lpstr>Chapter 4: Discussion</vt:lpstr>
      <vt:lpstr>Chapter 4: Discussion</vt:lpstr>
      <vt:lpstr>Chapter 5: Recommendations</vt:lpstr>
      <vt:lpstr>Chapter 6: Conclusion</vt:lpstr>
      <vt:lpstr>REFERENCES </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Edit Tingyela (1917242)</dc:creator>
  <cp:lastModifiedBy>Edit Tingyela (1917242)</cp:lastModifiedBy>
  <cp:revision>84</cp:revision>
  <dcterms:created xsi:type="dcterms:W3CDTF">2023-01-15T16:23:44Z</dcterms:created>
  <dcterms:modified xsi:type="dcterms:W3CDTF">2023-01-17T11:20:21Z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74069100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