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69" r:id="rId4"/>
    <p:sldId id="270" r:id="rId5"/>
    <p:sldId id="272" r:id="rId6"/>
    <p:sldId id="271" r:id="rId7"/>
    <p:sldId id="261" r:id="rId8"/>
    <p:sldId id="274" r:id="rId9"/>
    <p:sldId id="262" r:id="rId10"/>
    <p:sldId id="275" r:id="rId11"/>
    <p:sldId id="273" r:id="rId12"/>
    <p:sldId id="276" r:id="rId13"/>
    <p:sldId id="267" r:id="rId14"/>
    <p:sldId id="263" r:id="rId15"/>
    <p:sldId id="258" r:id="rId16"/>
    <p:sldId id="265" r:id="rId17"/>
    <p:sldId id="277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3801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274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590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693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9565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1211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31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691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460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4316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6705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876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917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1053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021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2379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C1ABE34-BB8E-409A-9331-943251DE870A}" type="datetimeFigureOut">
              <a:rPr lang="en-GB" smtClean="0"/>
              <a:t>30/4/19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7725FCD-BC4D-4A95-A7FC-112EBFBB7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824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  <p:sldLayoutId id="2147483869" r:id="rId17"/>
  </p:sldLayoutIdLst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38300" y="-1580296"/>
            <a:ext cx="12354289" cy="248181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badi MT Condensed Light" panose="020B0306030101010103" pitchFamily="34" charset="0"/>
              </a:rPr>
              <a:t>Leadership Development Programme for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9212" y="-876251"/>
            <a:ext cx="4055107" cy="405510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498501" y="3178856"/>
            <a:ext cx="7160654" cy="70404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9517" y="1751448"/>
            <a:ext cx="3439475" cy="3393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91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7642" y="63194"/>
            <a:ext cx="9601196" cy="1303867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badi MT Condensed Light" panose="020B0306030101010103" pitchFamily="34" charset="0"/>
              </a:rPr>
              <a:t>The Visions of John Lewis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7490" y="1165119"/>
            <a:ext cx="9601196" cy="4446313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i="1" dirty="0">
                <a:latin typeface="Abadi MT Condensed Light" panose="020B0306030101010103" pitchFamily="34" charset="0"/>
              </a:rPr>
              <a:t>“The happiness of all our members, through their worthwhile, satisfying employment in a successful business”.</a:t>
            </a:r>
          </a:p>
          <a:p>
            <a:pPr marL="0" indent="0" algn="ctr">
              <a:buNone/>
            </a:pPr>
            <a:r>
              <a:rPr lang="en-GB" sz="2000" b="1" u="sng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Organisational Aims:</a:t>
            </a:r>
          </a:p>
          <a:p>
            <a:pPr algn="ctr"/>
            <a:r>
              <a:rPr lang="en-GB" sz="2000" i="1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“The ability to sustain and enhance the position both as an outstanding retailer and as a thriving example of employee ownership”. </a:t>
            </a:r>
          </a:p>
          <a:p>
            <a:pPr algn="ctr"/>
            <a:r>
              <a:rPr lang="en-GB" sz="2000" i="1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“Realise the potential and commitment of employees”.</a:t>
            </a:r>
          </a:p>
          <a:p>
            <a:pPr algn="ctr"/>
            <a:r>
              <a:rPr lang="en-GB" sz="2000" i="1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“Put people first”.</a:t>
            </a:r>
          </a:p>
          <a:p>
            <a:pPr marL="0" indent="0" algn="ctr">
              <a:buNone/>
            </a:pPr>
            <a:r>
              <a:rPr lang="en-GB" sz="2000" b="1" u="sng" dirty="0">
                <a:latin typeface="Abadi MT Condensed Light" panose="020B0306030101010103" pitchFamily="34" charset="0"/>
              </a:rPr>
              <a:t>Organisational Belief:</a:t>
            </a:r>
          </a:p>
          <a:p>
            <a:pPr marL="0" indent="0" algn="ctr">
              <a:buNone/>
            </a:pPr>
            <a:r>
              <a:rPr lang="en-GB" sz="2000" i="1" dirty="0">
                <a:latin typeface="Abadi MT Condensed Light" panose="020B0306030101010103" pitchFamily="34" charset="0"/>
              </a:rPr>
              <a:t>“Because they’re co-owners, staff in employee owned businesses tend to be more entrepreneurial and committed to the company and its success”.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-546557"/>
            <a:ext cx="1528689" cy="15286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1286" y="4947389"/>
            <a:ext cx="2702348" cy="179717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44" y="4947389"/>
            <a:ext cx="2724145" cy="176596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606861" y="5977728"/>
            <a:ext cx="3078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Adapted from (John Lewis, 2019)</a:t>
            </a:r>
          </a:p>
        </p:txBody>
      </p:sp>
    </p:spTree>
    <p:extLst>
      <p:ext uri="{BB962C8B-B14F-4D97-AF65-F5344CB8AC3E}">
        <p14:creationId xmlns:p14="http://schemas.microsoft.com/office/powerpoint/2010/main" val="20240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0763"/>
            <a:ext cx="9601196" cy="1303867"/>
          </a:xfrm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What are we dealing with?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474630"/>
            <a:ext cx="9601196" cy="4401238"/>
          </a:xfrm>
          <a:solidFill>
            <a:schemeClr val="bg1"/>
          </a:solidFill>
        </p:spPr>
        <p:txBody>
          <a:bodyPr/>
          <a:lstStyle/>
          <a:p>
            <a:pPr algn="ctr"/>
            <a:r>
              <a:rPr lang="en-GB" sz="3200" b="1" dirty="0">
                <a:solidFill>
                  <a:srgbClr val="FF0000"/>
                </a:solidFill>
                <a:latin typeface="Abadi MT Condensed Light" panose="020B0306030101010103" pitchFamily="34" charset="0"/>
              </a:rPr>
              <a:t>83%</a:t>
            </a:r>
            <a:r>
              <a:rPr lang="en-GB" dirty="0">
                <a:latin typeface="Abadi MT Condensed Light" panose="020B0306030101010103" pitchFamily="34" charset="0"/>
              </a:rPr>
              <a:t> of organisations believe it is important to develop leaders at every level of the organisation. </a:t>
            </a:r>
          </a:p>
          <a:p>
            <a:pPr algn="ctr"/>
            <a:r>
              <a:rPr lang="en-GB" dirty="0">
                <a:latin typeface="Abadi MT Condensed Light" panose="020B0306030101010103" pitchFamily="34" charset="0"/>
              </a:rPr>
              <a:t>And yet, </a:t>
            </a:r>
            <a:r>
              <a:rPr lang="en-GB" sz="3200" b="1" dirty="0">
                <a:solidFill>
                  <a:srgbClr val="FF0000"/>
                </a:solidFill>
                <a:latin typeface="Abadi MT Condensed Light" panose="020B0306030101010103" pitchFamily="34" charset="0"/>
              </a:rPr>
              <a:t>71%</a:t>
            </a:r>
            <a:r>
              <a:rPr lang="en-GB" dirty="0">
                <a:latin typeface="Abadi MT Condensed Light" panose="020B0306030101010103" pitchFamily="34" charset="0"/>
              </a:rPr>
              <a:t> of businesses do not feel that their current leaders are able to lead their company into the future.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-546557"/>
            <a:ext cx="1528689" cy="15286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07"/>
          <a:stretch/>
        </p:blipFill>
        <p:spPr>
          <a:xfrm>
            <a:off x="8583512" y="3709115"/>
            <a:ext cx="2631706" cy="251574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705341" y="5855523"/>
            <a:ext cx="2878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Adapted from (Velasquez, 2018)</a:t>
            </a:r>
          </a:p>
        </p:txBody>
      </p:sp>
    </p:spTree>
    <p:extLst>
      <p:ext uri="{BB962C8B-B14F-4D97-AF65-F5344CB8AC3E}">
        <p14:creationId xmlns:p14="http://schemas.microsoft.com/office/powerpoint/2010/main" val="2741215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217787"/>
            <a:ext cx="9601196" cy="1303867"/>
          </a:xfrm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Starting from scratch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635617"/>
            <a:ext cx="9601196" cy="4240251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>
                <a:latin typeface="Abadi MT Condensed Light" panose="020B0306030101010103" pitchFamily="34" charset="0"/>
              </a:rPr>
              <a:t>‘A leader is a dealer in hope’ </a:t>
            </a:r>
            <a:r>
              <a:rPr lang="en-GB" sz="20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(Bonepart, 1821)</a:t>
            </a:r>
          </a:p>
          <a:p>
            <a:r>
              <a:rPr lang="en-GB" sz="2800" dirty="0">
                <a:latin typeface="Abadi MT Condensed Light" panose="020B0306030101010103" pitchFamily="34" charset="0"/>
              </a:rPr>
              <a:t>‘An individual that influences a group of individuals to achieve a common goal’. </a:t>
            </a:r>
            <a:r>
              <a:rPr lang="en-GB" sz="20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(Northouse, 2015) </a:t>
            </a:r>
          </a:p>
          <a:p>
            <a:r>
              <a:rPr lang="en-GB" sz="2800" dirty="0">
                <a:latin typeface="Abadi MT Condensed Light" panose="020B0306030101010103" pitchFamily="34" charset="0"/>
              </a:rPr>
              <a:t>There are almost as many different definitions as there are people who have tried to define it. </a:t>
            </a:r>
            <a:r>
              <a:rPr lang="en-GB" sz="20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(Stogdill,1974)</a:t>
            </a:r>
          </a:p>
          <a:p>
            <a:endParaRPr lang="en-GB" sz="2800" dirty="0">
              <a:latin typeface="Abadi MT Condensed Light" panose="020B0306030101010103" pitchFamily="34" charset="0"/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-546557"/>
            <a:ext cx="1528689" cy="15286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9518" y="4417255"/>
            <a:ext cx="3735143" cy="1732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746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222279"/>
            <a:ext cx="9601196" cy="1303867"/>
          </a:xfrm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What makes a good leader to you?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99" y="1188242"/>
            <a:ext cx="9601196" cy="4562223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badi MT Condensed Light" panose="020B0306030101010103" pitchFamily="34" charset="0"/>
              </a:rPr>
              <a:t>According to the ‘Traits Approach’, predominant qualities seem to be;</a:t>
            </a:r>
          </a:p>
          <a:p>
            <a:r>
              <a:rPr lang="en-GB" b="1" dirty="0">
                <a:latin typeface="Abadi MT Condensed Light" panose="020B0306030101010103" pitchFamily="34" charset="0"/>
              </a:rPr>
              <a:t>Self- Confidence 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(Stogdill, 1948) (Bader, 2004) </a:t>
            </a:r>
          </a:p>
          <a:p>
            <a:pPr marL="0" indent="0">
              <a:buNone/>
            </a:pPr>
            <a:r>
              <a:rPr lang="en-GB" sz="1800" dirty="0">
                <a:latin typeface="Abadi MT Condensed Light" panose="020B0306030101010103" pitchFamily="34" charset="0"/>
              </a:rPr>
              <a:t>You have to believe in yourself to believe in others.</a:t>
            </a:r>
          </a:p>
          <a:p>
            <a:pPr marL="0" indent="0">
              <a:buNone/>
            </a:pPr>
            <a:r>
              <a:rPr lang="en-GB" sz="1800" dirty="0">
                <a:latin typeface="Abadi MT Condensed Light" panose="020B0306030101010103" pitchFamily="34" charset="0"/>
              </a:rPr>
              <a:t>Someone who promotes confidence and understands anything is possible if you put your mind to it.</a:t>
            </a:r>
          </a:p>
          <a:p>
            <a:r>
              <a:rPr lang="en-GB" b="1" dirty="0">
                <a:latin typeface="Abadi MT Condensed Light" panose="020B0306030101010103" pitchFamily="34" charset="0"/>
              </a:rPr>
              <a:t>Motivation</a:t>
            </a:r>
            <a:r>
              <a:rPr lang="en-GB" dirty="0">
                <a:latin typeface="Abadi MT Condensed Light" panose="020B0306030101010103" pitchFamily="34" charset="0"/>
              </a:rPr>
              <a:t> 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</a:t>
            </a:r>
            <a:r>
              <a:rPr lang="en-GB" sz="1800" i="1" dirty="0" err="1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Loke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, 1991) (Bader, 2004) </a:t>
            </a:r>
          </a:p>
          <a:p>
            <a:pPr marL="0" indent="0">
              <a:buNone/>
            </a:pPr>
            <a:r>
              <a:rPr lang="en-GB" sz="1800" dirty="0">
                <a:latin typeface="Abadi MT Condensed Light" panose="020B0306030101010103" pitchFamily="34" charset="0"/>
              </a:rPr>
              <a:t>Driven to achieve.</a:t>
            </a:r>
          </a:p>
          <a:p>
            <a:pPr marL="0" indent="0">
              <a:buNone/>
            </a:pPr>
            <a:r>
              <a:rPr lang="en-GB" sz="1800" dirty="0">
                <a:latin typeface="Abadi MT Condensed Light" panose="020B0306030101010103" pitchFamily="34" charset="0"/>
              </a:rPr>
              <a:t>Able to motivate and inspire others thorough encouragement and support.#</a:t>
            </a:r>
          </a:p>
          <a:p>
            <a:r>
              <a:rPr lang="en-GB" b="1" dirty="0">
                <a:latin typeface="Abadi MT Condensed Light" panose="020B0306030101010103" pitchFamily="34" charset="0"/>
              </a:rPr>
              <a:t>Impressions Management 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(Jung and </a:t>
            </a:r>
            <a:r>
              <a:rPr lang="en-GB" sz="1800" i="1" dirty="0" err="1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Sossik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, 2006)</a:t>
            </a:r>
            <a:endParaRPr lang="en-GB" sz="1800" b="1" i="1" dirty="0">
              <a:solidFill>
                <a:schemeClr val="bg1">
                  <a:lumMod val="50000"/>
                </a:schemeClr>
              </a:solidFill>
              <a:latin typeface="Abadi MT Condensed Light" panose="020B0306030101010103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badi MT Condensed Light" panose="020B0306030101010103" pitchFamily="34" charset="0"/>
              </a:rPr>
              <a:t>Encompasses the creation of positive social relationships and goes further by using emotions to</a:t>
            </a:r>
          </a:p>
          <a:p>
            <a:pPr marL="0" indent="0">
              <a:buNone/>
            </a:pPr>
            <a:r>
              <a:rPr lang="en-GB" sz="2000" dirty="0">
                <a:latin typeface="Abadi MT Condensed Light" panose="020B0306030101010103" pitchFamily="34" charset="0"/>
              </a:rPr>
              <a:t>facilitate thinking. 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(Judge et al 2002)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1521" y="4102016"/>
            <a:ext cx="2755984" cy="27559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2"/>
          <a:stretch/>
        </p:blipFill>
        <p:spPr>
          <a:xfrm>
            <a:off x="8744755" y="1606828"/>
            <a:ext cx="3447245" cy="254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377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246882"/>
            <a:ext cx="9601196" cy="1303867"/>
          </a:xfrm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Situational Leadership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36" t="7294" r="16359" b="5512"/>
          <a:stretch/>
        </p:blipFill>
        <p:spPr>
          <a:xfrm>
            <a:off x="7547019" y="1550749"/>
            <a:ext cx="3580327" cy="4543793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-546557"/>
            <a:ext cx="1528689" cy="152868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75764" y="1550749"/>
            <a:ext cx="655534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badi MT Condensed Light" panose="020B0306030101010103" pitchFamily="34" charset="0"/>
              </a:rPr>
              <a:t>‘Leaders match their style to the competence and commitment of subordinates’. </a:t>
            </a:r>
            <a:r>
              <a:rPr lang="en-GB" sz="20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(Hersey and Blanchard, 1969)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068946" y="2658745"/>
            <a:ext cx="624625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5">
                  <a:lumMod val="75000"/>
                </a:schemeClr>
              </a:buClr>
            </a:pPr>
            <a:r>
              <a:rPr lang="en-GB" sz="2400" u="sng" dirty="0">
                <a:latin typeface="Abadi MT Condensed Light" panose="020B0306030101010103" pitchFamily="34" charset="0"/>
              </a:rPr>
              <a:t>What can this style of leadership offer you?</a:t>
            </a:r>
          </a:p>
          <a:p>
            <a:pPr algn="ctr">
              <a:buClr>
                <a:schemeClr val="accent5">
                  <a:lumMod val="75000"/>
                </a:schemeClr>
              </a:buClr>
            </a:pPr>
            <a:endParaRPr lang="en-GB" sz="2400" i="1" u="sng" dirty="0">
              <a:latin typeface="Abadi MT Condensed Light" panose="020B0306030101010103" pitchFamily="34" charset="0"/>
            </a:endParaRP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dirty="0">
                <a:latin typeface="Abadi MT Condensed Light" panose="020B0306030101010103" pitchFamily="34" charset="0"/>
              </a:rPr>
              <a:t>Never standing still</a:t>
            </a: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dirty="0">
                <a:latin typeface="Abadi MT Condensed Light" panose="020B0306030101010103" pitchFamily="34" charset="0"/>
              </a:rPr>
              <a:t>A clearer understanding of your employees, (partners)</a:t>
            </a: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dirty="0">
                <a:latin typeface="Abadi MT Condensed Light" panose="020B0306030101010103" pitchFamily="34" charset="0"/>
              </a:rPr>
              <a:t>Forever moving forwards</a:t>
            </a:r>
          </a:p>
        </p:txBody>
      </p:sp>
    </p:spTree>
    <p:extLst>
      <p:ext uri="{BB962C8B-B14F-4D97-AF65-F5344CB8AC3E}">
        <p14:creationId xmlns:p14="http://schemas.microsoft.com/office/powerpoint/2010/main" val="28749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217787"/>
            <a:ext cx="9601196" cy="1303867"/>
          </a:xfrm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What can we offer you?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431502"/>
            <a:ext cx="9601196" cy="4354214"/>
          </a:xfrm>
          <a:solidFill>
            <a:schemeClr val="bg1"/>
          </a:solidFill>
        </p:spPr>
        <p:txBody>
          <a:bodyPr/>
          <a:lstStyle/>
          <a:p>
            <a:pPr lvl="0" algn="ctr"/>
            <a:r>
              <a:rPr lang="en-GB" sz="2800" dirty="0">
                <a:latin typeface="Abadi MT Condensed Light" panose="020B0306030101010103" pitchFamily="34" charset="0"/>
              </a:rPr>
              <a:t>Multi-structural motivation</a:t>
            </a:r>
          </a:p>
          <a:p>
            <a:pPr lvl="0" algn="ctr"/>
            <a:r>
              <a:rPr lang="en-GB" sz="2800" dirty="0">
                <a:latin typeface="Abadi MT Condensed Light" panose="020B0306030101010103" pitchFamily="34" charset="0"/>
              </a:rPr>
              <a:t>Clarity on visions and sense of direction</a:t>
            </a:r>
          </a:p>
          <a:p>
            <a:pPr lvl="0" algn="ctr"/>
            <a:r>
              <a:rPr lang="en-GB" sz="2800" dirty="0">
                <a:latin typeface="Abadi MT Condensed Light" panose="020B0306030101010103" pitchFamily="34" charset="0"/>
              </a:rPr>
              <a:t>Key to sustainable progression</a:t>
            </a:r>
          </a:p>
          <a:p>
            <a:pPr lvl="0" algn="ctr"/>
            <a:r>
              <a:rPr lang="en-GB" sz="2800" dirty="0">
                <a:latin typeface="Abadi MT Condensed Light" panose="020B0306030101010103" pitchFamily="34" charset="0"/>
              </a:rPr>
              <a:t>The ability to achieve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551" b="3665"/>
          <a:stretch/>
        </p:blipFill>
        <p:spPr>
          <a:xfrm>
            <a:off x="4592093" y="3857976"/>
            <a:ext cx="2757451" cy="22272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-546557"/>
            <a:ext cx="1528689" cy="1528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584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1819258"/>
            <a:ext cx="9601196" cy="1303867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5400" dirty="0">
                <a:latin typeface="Abadi MT Condensed Light" panose="020B0306030101010103" pitchFamily="34" charset="0"/>
              </a:rPr>
              <a:t>Steps to Progress</a:t>
            </a:r>
          </a:p>
        </p:txBody>
      </p:sp>
    </p:spTree>
    <p:extLst>
      <p:ext uri="{BB962C8B-B14F-4D97-AF65-F5344CB8AC3E}">
        <p14:creationId xmlns:p14="http://schemas.microsoft.com/office/powerpoint/2010/main" val="2603793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1006" y="9420"/>
            <a:ext cx="9601196" cy="130386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badi MT Condensed Light" panose="020B0306030101010103" pitchFamily="34" charset="0"/>
              </a:rPr>
              <a:t>Employee 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203" y="982132"/>
            <a:ext cx="10650805" cy="4794043"/>
          </a:xfrm>
          <a:solidFill>
            <a:schemeClr val="bg1"/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“Organisational culture needs to support employee involvement”. </a:t>
            </a:r>
            <a:r>
              <a:rPr lang="en-US" sz="18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</a:t>
            </a:r>
            <a:r>
              <a:rPr lang="en-US" sz="1800" i="1" dirty="0" err="1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Northouse</a:t>
            </a:r>
            <a:r>
              <a:rPr lang="en-US" sz="18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, 2015)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As an “enabling condition to group effectiveness”, we need to encourage team relationships. </a:t>
            </a:r>
            <a:r>
              <a:rPr lang="en-US" sz="18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(Hackman, 2012)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This will support your goal to ‘put people first’ by offering ‘satisfying employment’. </a:t>
            </a:r>
            <a:r>
              <a:rPr lang="en-US" sz="18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(John Lewis, 2019)</a:t>
            </a:r>
          </a:p>
          <a:p>
            <a:pPr marL="0" indent="0">
              <a:buNone/>
            </a:pPr>
            <a:r>
              <a:rPr lang="en-US" b="1" u="sng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Our Plan-</a:t>
            </a:r>
            <a:r>
              <a:rPr lang="en-US" b="1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 </a:t>
            </a:r>
          </a:p>
          <a:p>
            <a:r>
              <a:rPr lang="en-US" sz="2000" b="1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WHEN- </a:t>
            </a: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Immediate implementation</a:t>
            </a:r>
          </a:p>
          <a:p>
            <a:r>
              <a:rPr lang="en-US" sz="2000" b="1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WHO</a:t>
            </a: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- Senior Management and subsequently all employees.</a:t>
            </a:r>
          </a:p>
          <a:p>
            <a:r>
              <a:rPr lang="en-US" sz="2000" b="1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WHAT</a:t>
            </a: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- Focus on the education and training of employees. </a:t>
            </a:r>
            <a:r>
              <a:rPr lang="en-US" sz="18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(Zuccaro et al, 2001)</a:t>
            </a:r>
          </a:p>
          <a:p>
            <a:r>
              <a:rPr lang="en-US" sz="2000" b="1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HOW</a:t>
            </a: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- Offer educational workshops in which senior management can participate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             - Follow up with online platforms to benefit all current and emerging leaders in every level of the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               the organisation.</a:t>
            </a:r>
          </a:p>
          <a:p>
            <a:r>
              <a:rPr lang="en-US" sz="2000" b="1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WHY</a:t>
            </a: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- Build upon effective communication and clear team member roles.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            - Develop all employee’s abilities and increase employee satisfaction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            - Strengthen teamwork</a:t>
            </a:r>
          </a:p>
          <a:p>
            <a:pPr marL="0" indent="0">
              <a:buNone/>
            </a:pPr>
            <a:endParaRPr lang="en-US" sz="2000" dirty="0">
              <a:solidFill>
                <a:schemeClr val="tx1"/>
              </a:solidFill>
              <a:latin typeface="Abadi MT Condensed Light" panose="020B0306030101010103" pitchFamily="34" charset="0"/>
            </a:endParaRPr>
          </a:p>
          <a:p>
            <a:endParaRPr lang="en-US" sz="2000" dirty="0">
              <a:solidFill>
                <a:schemeClr val="tx1"/>
              </a:solidFill>
              <a:latin typeface="Abadi MT Condensed Light" panose="020B03060301010101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7386" y="5014894"/>
            <a:ext cx="2658410" cy="17722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7386" y="2919466"/>
            <a:ext cx="2658410" cy="177448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-546557"/>
            <a:ext cx="1528689" cy="1528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733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98447"/>
            <a:ext cx="9601196" cy="1303867"/>
          </a:xfrm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What are the advantages to you?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8490" y="1159099"/>
            <a:ext cx="10098107" cy="4716769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badi MT Condensed Light" panose="020B0306030101010103" pitchFamily="34" charset="0"/>
              </a:rPr>
              <a:t>Task and relational benefits: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Re-engage employees. 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Sense of team.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Working towards common goal.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Building commitment.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Innovation and creativity. 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(Parker, 1990)</a:t>
            </a:r>
          </a:p>
          <a:p>
            <a:endParaRPr lang="en-GB" sz="2000" dirty="0">
              <a:solidFill>
                <a:schemeClr val="bg1">
                  <a:lumMod val="50000"/>
                </a:schemeClr>
              </a:solidFill>
              <a:latin typeface="Abadi MT Condensed Light" panose="020B0306030101010103" pitchFamily="34" charset="0"/>
            </a:endParaRPr>
          </a:p>
          <a:p>
            <a:pPr marL="0" indent="0">
              <a:buNone/>
            </a:pPr>
            <a:r>
              <a:rPr lang="en-GB" sz="3600" dirty="0">
                <a:solidFill>
                  <a:srgbClr val="0070C0"/>
                </a:solidFill>
                <a:latin typeface="Abadi MT Condensed Light" panose="020B0306030101010103" pitchFamily="34" charset="0"/>
              </a:rPr>
              <a:t> “Believe it, achieve it!”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49"/>
          <a:stretch/>
        </p:blipFill>
        <p:spPr>
          <a:xfrm>
            <a:off x="5395875" y="1402314"/>
            <a:ext cx="6205914" cy="388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81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1311" y="167426"/>
            <a:ext cx="9601196" cy="1303867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badi MT Condensed Light" panose="020B0306030101010103" pitchFamily="34" charset="0"/>
              </a:rPr>
              <a:t>Personal Coaching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248" y="1133341"/>
            <a:ext cx="10072349" cy="4433434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badi MT Condensed Light" panose="020B0306030101010103" pitchFamily="34" charset="0"/>
              </a:rPr>
              <a:t>Step two focusses on the individual rather than the mass.</a:t>
            </a:r>
          </a:p>
          <a:p>
            <a:pPr marL="0" indent="0">
              <a:buNone/>
            </a:pPr>
            <a:r>
              <a:rPr lang="en-GB" b="1" u="sng" dirty="0">
                <a:latin typeface="Abadi MT Condensed Light" panose="020B0306030101010103" pitchFamily="34" charset="0"/>
              </a:rPr>
              <a:t>Our Plan</a:t>
            </a:r>
            <a:r>
              <a:rPr lang="en-GB" b="1" dirty="0">
                <a:latin typeface="Abadi MT Condensed Light" panose="020B0306030101010103" pitchFamily="34" charset="0"/>
              </a:rPr>
              <a:t>-</a:t>
            </a:r>
            <a:endParaRPr lang="en-GB" b="1" u="sng" dirty="0">
              <a:latin typeface="Abadi MT Condensed Light" panose="020B0306030101010103" pitchFamily="34" charset="0"/>
            </a:endParaRPr>
          </a:p>
          <a:p>
            <a:r>
              <a:rPr lang="en-GB" b="1" dirty="0">
                <a:latin typeface="Abadi MT Condensed Light" panose="020B0306030101010103" pitchFamily="34" charset="0"/>
              </a:rPr>
              <a:t>WHO</a:t>
            </a:r>
            <a:r>
              <a:rPr lang="en-GB" dirty="0">
                <a:latin typeface="Abadi MT Condensed Light" panose="020B0306030101010103" pitchFamily="34" charset="0"/>
              </a:rPr>
              <a:t>- </a:t>
            </a:r>
            <a:r>
              <a:rPr lang="en-GB" sz="2000" dirty="0">
                <a:latin typeface="Abadi MT Condensed Light" panose="020B0306030101010103" pitchFamily="34" charset="0"/>
              </a:rPr>
              <a:t>All current and progressing leaders</a:t>
            </a:r>
          </a:p>
          <a:p>
            <a:r>
              <a:rPr lang="en-GB" b="1" dirty="0">
                <a:latin typeface="Abadi MT Condensed Light" panose="020B0306030101010103" pitchFamily="34" charset="0"/>
              </a:rPr>
              <a:t>WHEN</a:t>
            </a:r>
            <a:r>
              <a:rPr lang="en-GB" dirty="0">
                <a:latin typeface="Abadi MT Condensed Light" panose="020B0306030101010103" pitchFamily="34" charset="0"/>
              </a:rPr>
              <a:t>- </a:t>
            </a:r>
            <a:r>
              <a:rPr lang="en-GB" sz="2000" dirty="0">
                <a:latin typeface="Abadi MT Condensed Light" panose="020B0306030101010103" pitchFamily="34" charset="0"/>
              </a:rPr>
              <a:t>Week 6, following the motivation and training programme.</a:t>
            </a:r>
          </a:p>
          <a:p>
            <a:r>
              <a:rPr lang="en-GB" b="1" dirty="0">
                <a:latin typeface="Abadi MT Condensed Light" panose="020B0306030101010103" pitchFamily="34" charset="0"/>
              </a:rPr>
              <a:t>WHAT</a:t>
            </a:r>
            <a:r>
              <a:rPr lang="en-GB" dirty="0">
                <a:latin typeface="Abadi MT Condensed Light" panose="020B0306030101010103" pitchFamily="34" charset="0"/>
              </a:rPr>
              <a:t>- </a:t>
            </a:r>
            <a:r>
              <a:rPr lang="en-GB" sz="2000" dirty="0">
                <a:latin typeface="Abadi MT Condensed Light" panose="020B0306030101010103" pitchFamily="34" charset="0"/>
              </a:rPr>
              <a:t>Support the development of each employee</a:t>
            </a:r>
          </a:p>
          <a:p>
            <a:pPr marL="0" indent="0">
              <a:buNone/>
            </a:pPr>
            <a:r>
              <a:rPr lang="en-GB" sz="2000" dirty="0">
                <a:latin typeface="Abadi MT Condensed Light" panose="020B0306030101010103" pitchFamily="34" charset="0"/>
              </a:rPr>
              <a:t>               - Identify unique and specific skills and competencies</a:t>
            </a:r>
          </a:p>
          <a:p>
            <a:r>
              <a:rPr lang="en-GB" b="1" dirty="0">
                <a:latin typeface="Abadi MT Condensed Light" panose="020B0306030101010103" pitchFamily="34" charset="0"/>
              </a:rPr>
              <a:t>HOW</a:t>
            </a:r>
            <a:r>
              <a:rPr lang="en-GB" dirty="0">
                <a:latin typeface="Abadi MT Condensed Light" panose="020B0306030101010103" pitchFamily="34" charset="0"/>
              </a:rPr>
              <a:t>- </a:t>
            </a:r>
            <a:r>
              <a:rPr lang="en-GB" sz="2000" dirty="0">
                <a:latin typeface="Abadi MT Condensed Light" panose="020B0306030101010103" pitchFamily="34" charset="0"/>
              </a:rPr>
              <a:t>Follow an active approach by continuously evaluating leaders progress.</a:t>
            </a:r>
          </a:p>
          <a:p>
            <a:pPr marL="0" indent="0">
              <a:buNone/>
            </a:pPr>
            <a:r>
              <a:rPr lang="en-GB" sz="2000" dirty="0">
                <a:latin typeface="Abadi MT Condensed Light" panose="020B0306030101010103" pitchFamily="34" charset="0"/>
              </a:rPr>
              <a:t>             - Foster an ‘open door policy’ to allow all employees with a voice to their development. </a:t>
            </a:r>
          </a:p>
          <a:p>
            <a:r>
              <a:rPr lang="en-GB" b="1" dirty="0">
                <a:latin typeface="Abadi MT Condensed Light" panose="020B0306030101010103" pitchFamily="34" charset="0"/>
              </a:rPr>
              <a:t>WHY</a:t>
            </a:r>
            <a:r>
              <a:rPr lang="en-GB" dirty="0">
                <a:latin typeface="Abadi MT Condensed Light" panose="020B0306030101010103" pitchFamily="34" charset="0"/>
              </a:rPr>
              <a:t>- </a:t>
            </a:r>
            <a:r>
              <a:rPr lang="en-GB" sz="2000" dirty="0">
                <a:latin typeface="Abadi MT Condensed Light" panose="020B0306030101010103" pitchFamily="34" charset="0"/>
              </a:rPr>
              <a:t>Demonstrate an appreciation of employees and their individual inputs to John Lewis.</a:t>
            </a:r>
          </a:p>
          <a:p>
            <a:endParaRPr lang="en-GB" dirty="0">
              <a:latin typeface="Abadi MT Condensed Light" panose="020B03060301010101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5705" y="1282951"/>
            <a:ext cx="3479144" cy="2308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90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0763"/>
            <a:ext cx="9601196" cy="1303867"/>
          </a:xfrm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What are the advantages to you?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474630"/>
            <a:ext cx="9601196" cy="4401238"/>
          </a:xfrm>
          <a:solidFill>
            <a:schemeClr val="bg1"/>
          </a:solidFill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Self-Actualisation </a:t>
            </a:r>
            <a:r>
              <a:rPr lang="en-GB" sz="2000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(Maslow, 1943)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Dedication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Self confidence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Ability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Trust</a:t>
            </a:r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1700" y="1986957"/>
            <a:ext cx="4674897" cy="3194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412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217787"/>
            <a:ext cx="9601196" cy="1303867"/>
          </a:xfrm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Emotional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1065" y="1181686"/>
            <a:ext cx="10265532" cy="4690794"/>
          </a:xfrm>
          <a:solidFill>
            <a:schemeClr val="bg1"/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Our third step looks into the continuous future development of John Lewis.</a:t>
            </a:r>
          </a:p>
          <a:p>
            <a:pPr marL="0" indent="0">
              <a:buNone/>
            </a:pPr>
            <a:r>
              <a:rPr lang="en-US" sz="2600" b="1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 </a:t>
            </a:r>
            <a:r>
              <a:rPr lang="en-US" sz="2600" dirty="0">
                <a:solidFill>
                  <a:schemeClr val="tx1"/>
                </a:solidFill>
                <a:latin typeface="Abadi MT Condensed Light" panose="020B0306030101010103" pitchFamily="34" charset="0"/>
              </a:rPr>
              <a:t>“People who are more sensitive to their emotions &amp; their impact on others will be more effective leaders”. </a:t>
            </a:r>
            <a:r>
              <a:rPr lang="en-US" i="1" dirty="0">
                <a:solidFill>
                  <a:schemeClr val="bg1">
                    <a:lumMod val="50000"/>
                  </a:schemeClr>
                </a:solidFill>
                <a:latin typeface="Abadi MT Condensed Light" panose="020B0306030101010103" pitchFamily="34" charset="0"/>
              </a:rPr>
              <a:t>(Goleman, 1995)</a:t>
            </a:r>
          </a:p>
          <a:p>
            <a:pPr marL="0" indent="0">
              <a:buNone/>
            </a:pPr>
            <a:endParaRPr lang="en-GB" dirty="0">
              <a:latin typeface="Abadi MT Condensed Light" panose="020B0306030101010103" pitchFamily="34" charset="0"/>
            </a:endParaRPr>
          </a:p>
          <a:p>
            <a:pPr marL="0" indent="0">
              <a:buNone/>
            </a:pPr>
            <a:r>
              <a:rPr lang="en-GB" b="1" u="sng" dirty="0">
                <a:latin typeface="Abadi MT Condensed Light" panose="020B0306030101010103" pitchFamily="34" charset="0"/>
              </a:rPr>
              <a:t>Our Plan</a:t>
            </a:r>
            <a:r>
              <a:rPr lang="en-GB" b="1" dirty="0">
                <a:latin typeface="Abadi MT Condensed Light" panose="020B0306030101010103" pitchFamily="34" charset="0"/>
              </a:rPr>
              <a:t>- </a:t>
            </a:r>
          </a:p>
          <a:p>
            <a:pPr marL="0" indent="0">
              <a:buNone/>
            </a:pPr>
            <a:r>
              <a:rPr lang="en-GB" b="1" dirty="0">
                <a:latin typeface="Abadi MT Condensed Light" panose="020B0306030101010103" pitchFamily="34" charset="0"/>
              </a:rPr>
              <a:t>WHO- </a:t>
            </a:r>
            <a:r>
              <a:rPr lang="en-GB" dirty="0">
                <a:latin typeface="Abadi MT Condensed Light" panose="020B0306030101010103" pitchFamily="34" charset="0"/>
              </a:rPr>
              <a:t>John Lewis as a whole</a:t>
            </a:r>
          </a:p>
          <a:p>
            <a:pPr marL="0" indent="0">
              <a:buNone/>
            </a:pPr>
            <a:r>
              <a:rPr lang="en-GB" b="1" dirty="0">
                <a:latin typeface="Abadi MT Condensed Light" panose="020B0306030101010103" pitchFamily="34" charset="0"/>
              </a:rPr>
              <a:t>WHEN- </a:t>
            </a:r>
            <a:r>
              <a:rPr lang="en-GB" dirty="0">
                <a:latin typeface="Abadi MT Condensed Light" panose="020B0306030101010103" pitchFamily="34" charset="0"/>
              </a:rPr>
              <a:t>Ongoing development</a:t>
            </a:r>
          </a:p>
          <a:p>
            <a:pPr marL="0" indent="0">
              <a:buNone/>
            </a:pPr>
            <a:r>
              <a:rPr lang="en-GB" b="1" dirty="0">
                <a:latin typeface="Abadi MT Condensed Light" panose="020B0306030101010103" pitchFamily="34" charset="0"/>
              </a:rPr>
              <a:t>WHAT- </a:t>
            </a:r>
            <a:r>
              <a:rPr lang="en-GB" dirty="0">
                <a:latin typeface="Abadi MT Condensed Light" panose="020B0306030101010103" pitchFamily="34" charset="0"/>
              </a:rPr>
              <a:t>Promote a healthy psychological environment</a:t>
            </a:r>
          </a:p>
          <a:p>
            <a:pPr marL="0" indent="0">
              <a:buNone/>
            </a:pPr>
            <a:r>
              <a:rPr lang="en-GB" dirty="0">
                <a:latin typeface="Abadi MT Condensed Light" panose="020B0306030101010103" pitchFamily="34" charset="0"/>
              </a:rPr>
              <a:t>        - Reduce workplace stress</a:t>
            </a:r>
          </a:p>
          <a:p>
            <a:pPr marL="0" indent="0">
              <a:buNone/>
            </a:pPr>
            <a:r>
              <a:rPr lang="en-GB" b="1" dirty="0">
                <a:latin typeface="Abadi MT Condensed Light" panose="020B0306030101010103" pitchFamily="34" charset="0"/>
              </a:rPr>
              <a:t>HOW- </a:t>
            </a:r>
            <a:r>
              <a:rPr lang="en-GB" dirty="0">
                <a:latin typeface="Abadi MT Condensed Light" panose="020B0306030101010103" pitchFamily="34" charset="0"/>
              </a:rPr>
              <a:t>Focus on the ‘we’ and less on the ‘me’</a:t>
            </a:r>
          </a:p>
          <a:p>
            <a:pPr marL="0" indent="0">
              <a:buNone/>
            </a:pPr>
            <a:r>
              <a:rPr lang="en-GB" dirty="0">
                <a:latin typeface="Abadi MT Condensed Light" panose="020B0306030101010103" pitchFamily="34" charset="0"/>
              </a:rPr>
              <a:t>       -  Encourage self awareness</a:t>
            </a:r>
          </a:p>
          <a:p>
            <a:pPr marL="0" indent="0">
              <a:buNone/>
            </a:pPr>
            <a:r>
              <a:rPr lang="en-GB" dirty="0">
                <a:latin typeface="Abadi MT Condensed Light" panose="020B0306030101010103" pitchFamily="34" charset="0"/>
              </a:rPr>
              <a:t>       - Improve on social skills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-546557"/>
            <a:ext cx="1528689" cy="152868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7505" y="2127928"/>
            <a:ext cx="5105639" cy="3944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483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217787"/>
            <a:ext cx="9601196" cy="1303867"/>
          </a:xfrm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What are the advantages to you?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521654"/>
            <a:ext cx="9601196" cy="4354214"/>
          </a:xfrm>
          <a:solidFill>
            <a:schemeClr val="bg1"/>
          </a:solidFill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Self awareness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Happier workplace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Conscientiousness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Leader at home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-546557"/>
            <a:ext cx="1528689" cy="15286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7074" y="2268732"/>
            <a:ext cx="4747696" cy="360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73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217787"/>
            <a:ext cx="9601196" cy="1303867"/>
          </a:xfrm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Why Choose Us?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521654"/>
            <a:ext cx="9601196" cy="4354214"/>
          </a:xfrm>
          <a:solidFill>
            <a:schemeClr val="bg1"/>
          </a:solidFill>
        </p:spPr>
        <p:txBody>
          <a:bodyPr/>
          <a:lstStyle/>
          <a:p>
            <a:r>
              <a:rPr lang="en-GB" dirty="0">
                <a:latin typeface="Abadi MT Condensed Light" panose="020B0306030101010103" pitchFamily="34" charset="0"/>
              </a:rPr>
              <a:t>We recognise your company is unique, and we can offer you leadership programme tailored to your specific needs. 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Created a leadership programme that reaps rewards from multiple theoretical approaches.</a:t>
            </a:r>
          </a:p>
          <a:p>
            <a:r>
              <a:rPr lang="en-GB" dirty="0">
                <a:latin typeface="Abadi MT Condensed Light" panose="020B0306030101010103" pitchFamily="34" charset="0"/>
              </a:rPr>
              <a:t>Potential for continuous growth.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-546557"/>
            <a:ext cx="1528689" cy="15286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6272" y="3698761"/>
            <a:ext cx="4321736" cy="2323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799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4343" y="125848"/>
            <a:ext cx="9601196" cy="130386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badi MT Condensed Light" panose="020B0306030101010103" pitchFamily="34" charset="0"/>
              </a:rPr>
              <a:t>References/ Further Reading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-546557"/>
            <a:ext cx="1528689" cy="1528689"/>
          </a:xfrm>
          <a:prstGeom prst="rect">
            <a:avLst/>
          </a:prstGeom>
        </p:spPr>
      </p:pic>
      <p:sp>
        <p:nvSpPr>
          <p:cNvPr id="5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16907" y="1243742"/>
            <a:ext cx="10906653" cy="50783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Bader, 2004. Leader traits and attributes. The Nature of Leadership..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Bonaparte, N., 1821. Napoleon Bonaparte: The Biography of a Leader Who Changed the History of France.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1st ed. s.l.: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s.n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Hackman, R., 2012. From causes to conditions in group research. Journal of Organisational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Behaviour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Hersey and Blanchard, 1986. The Situational Leader. 2nd ed. s.l.: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s.n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John Lewis, 2019. John Lewis and Partners. [Online] </a:t>
            </a:r>
            <a:b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Available at: </a:t>
            </a:r>
            <a:r>
              <a:rPr kumimoji="0" lang="en-US" altLang="en-US" sz="1800" b="0" i="1" u="sng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https://www.johnlewis.com/</a:t>
            </a:r>
            <a:b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[Accessed 28 April 2019].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Jung and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Sossik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2006.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‘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Who are the Spellbinders? Identifying personal attributes of charismatic leaders.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Journal of Leadership and Organisational Studies, 4(12).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Loke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1991. Leadership: do traits matter?. Academy of Management Perspectives.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Maslow, 1943. Hierarchy of Needs. s.l.: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s.n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Northouse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P., 2015. Leadership: Theory and Practice. 7th ed.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s.l.:SAGE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Stogdill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1948. Personal Factors Associated with Leadership: A Survey of the Literature. The Journal of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Psychology.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Stogdill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1974. Handbook of leadership: A survey of theory and research.. 1st ed. New York: The Free Press.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Velasquez, R., 2017. 13 Shocking Leadership Development Statistics.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InfoPro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80808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Learning.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955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27101" t="35048" r="28554" b="31910"/>
          <a:stretch/>
        </p:blipFill>
        <p:spPr>
          <a:xfrm>
            <a:off x="1390918" y="1498109"/>
            <a:ext cx="9428142" cy="394965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245476" y="631065"/>
            <a:ext cx="591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badi MT Condensed Light" panose="020B0306030101010103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61483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786</TotalTime>
  <Words>953</Words>
  <Application>Microsoft Office PowerPoint</Application>
  <PresentationFormat>Widescreen</PresentationFormat>
  <Paragraphs>121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Abadi MT Condensed Light</vt:lpstr>
      <vt:lpstr>Arial</vt:lpstr>
      <vt:lpstr>Calibri</vt:lpstr>
      <vt:lpstr>Calibri Light</vt:lpstr>
      <vt:lpstr>Garamond</vt:lpstr>
      <vt:lpstr>Organic</vt:lpstr>
      <vt:lpstr>Leadership Development Programme for</vt:lpstr>
      <vt:lpstr>The Visions of John Lewis</vt:lpstr>
      <vt:lpstr>What are we dealing with?</vt:lpstr>
      <vt:lpstr>Starting from scratch</vt:lpstr>
      <vt:lpstr>What makes a good leader to you?</vt:lpstr>
      <vt:lpstr>Situational Leadership</vt:lpstr>
      <vt:lpstr>What can we offer you?</vt:lpstr>
      <vt:lpstr>Steps to Progress</vt:lpstr>
      <vt:lpstr>Employee Motivation</vt:lpstr>
      <vt:lpstr>What are the advantages to you?</vt:lpstr>
      <vt:lpstr>Personal Coaching</vt:lpstr>
      <vt:lpstr>What are the advantages to you?</vt:lpstr>
      <vt:lpstr>Emotional Intelligence</vt:lpstr>
      <vt:lpstr>What are the advantages to you?</vt:lpstr>
      <vt:lpstr>Why Choose Us?</vt:lpstr>
      <vt:lpstr>References/ Further Reading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Development Programme for ….</dc:title>
  <dc:creator>N Buckland</dc:creator>
  <cp:lastModifiedBy>N Buckland</cp:lastModifiedBy>
  <cp:revision>208</cp:revision>
  <dcterms:created xsi:type="dcterms:W3CDTF">2019-04-21T14:42:01Z</dcterms:created>
  <dcterms:modified xsi:type="dcterms:W3CDTF">2019-04-30T00:05:32Z</dcterms:modified>
</cp:coreProperties>
</file>