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1544" y="7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3322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PRESENTER SCRIPT — FROM SHELL SHOCK TO COMPLEX PTSD
BMHP6029 Component 1 | Target: 10 minutes + 5 minutes Q&amp;A
Approx. speaking pace: 130 words per minute | Script total: ~1,350 words
════════════════════════════════════════════════════════════════
[0:00–0:45] OPENING HOOK
════════════════════════════════════════════════════════════════
Good morning/afternoon everyone. The quote across the top of this poster sets the argument I want to make today: that trauma recognition has never been a purely clinical exercise. Who gets to be called traumatised, who receives a diagnosis, and who accesses treatment have always been shaped by social power — by gender, race, class, and political force. This poster traces that story across over a century of contested history, brings it into the ICD-11 era with one of the most significant reclassifications in psychiatric history, and critically examines why — despite excellent evidence-based therapies — more than half of people with PTSD in the UK receive no adequate treatment. That is the central injustice this poster is about.
════════════════════════════════════════════════════════════════
[0:45–2:30] LEFT COLUMN — HISTORICAL EVOLUTION
════════════════════════════════════════════════════════════════
Starting on the left, I've plotted the history not as a neutral chronology but as a political story. In the 1880s, trauma survivors — particularly working-class women — were labelled hysterical. Charcot's traumatic neurosis was real, but whether you received empathy or dismissal depended entirely on your class and gender. Jump forward to 1915: Charles Myers coined the term 'shell shock' after observing British soldiers in the First World War. Approximately 80,000 were treated — but crucially, the medical establishment was divided. At Queen Square, Lewis Yealland used faradism: electric shocks applied to force suppression of symptoms, a deeply punitive approach. Meanwhile at Craiglockhart, W.H.R. Rivers used psychotherapy and the relationship between therapist and patient. The contrast is stark — and it is not a clinical one. It reflects different moral frameworks about whether traumatised soldiers deserved treatment or punishment. Three hundred and six men were executed for cowardice; they were not pardoned until 2006.
World War Two brought the term 'combat fatigue', and Abraham Kardiner's 1941 systematic account first described the triad we now recognise: flashbacks, hyperarousal, and personality constriction. But formal psychiatric recognition did not arrive until 1980 — and that did not happen naturally. It was won. Veterans' advocates including Robert Lifton combined clinical lobbying with political protest, simultaneously, feminist scholars were establishing that rape and domestic violence were traumatic events, not character weaknesses. Herman's phrase that trauma 'entered quietly through the four walls of a house' captures this perfectly. The DSM-III's PTSD diagnosis was therefore a political victory — and its framing of an external causative event was radical precisely because it located the problem outside the individual.
Then in 1992, Judith Herman argued that single-incident PTSD criteria fundamentally failed survivors of prolonged, inescapable trauma — child abuse, domestic captivity, torture. She proposed Complex PTSD, capturing alterations in self-concept, emotional regulation, and relationships. After three decades of empirical validation — particularly by Cloitre and colleagues — the WHO formally codified Complex PTSD as code 6B41 in ICD-11, effective January 2022.
════════════════════════════════════════════════════════════════
[2:30–3:15] ICD-11 CLASSIFICATION BOXES
════════════════════════════════════════════════════════════════
The two boxes at the bottom of the left column capture the core clinical distinction. PTSD under ICD-11 — 6B40 — is deliberately streamlined to just six symptoms across three clusters: re-experiencing, avoidance, and persistent threat sense. This is dramatically simplified compared to DSM-5's twenty symptoms across four clusters, and the simplification is intentional — Maercker and colleagues argued the ICD-11 criteria are more globally applicable, particularly in low-resource settings. Complex PTSD — 6B41 — adds the three Disturbances in Self-Organisation: affect dysregulation, negative self-concept, and relational disruption. Critically, these are mutually exclusive diagnoses. The International Trauma Questionnaire, developed by Cloitre and colleagues in 2018, is the primary validated assessment tool for both.
════════════════════════════════════════════════════════════════
[3:15–4:00] CENTRE — KEY STATISTICS
════════════════════════════════════════════════════════════════
The four statistics in the centre underline the scale. Globally, 3.9% of the population will experience PTSD in their lifetime — that rises to 5.7% screen-positive in the UK as of 2023/24. Most striking is that over 50% of people who meet criteria receive no adequate treatment — and this is not a low-income country problem: Kessler and colleagues found even in high-income countries the treatment gap exceeds 50%. And for refugees, the figure is 31.5% — ten times the general population rate. These are not small numbers. They represent millions of people experiencing preventable suffering.
════════════════════════════════════════════════════════════════
[4:00–6:00] CENTRE — TREATMENT EVIDENCE + CRITICAL NOTE
════════════════════════════════════════════════════════════════
Moving to treatment, NICE guideline NG116 from 2018 is clear: trauma-focused psychological therapies are first-line. TF-CBT, based on Ehlers and Clark's 2000 cognitive model, achieves an 85% recovery rate with an effect size of d=2.70 — exceptional in psychological research — with only 3% dropout. EMDR is equally recommended: Chen and colleagues' 2014 meta-analysis across 26 RCTs produced g=0.66, and Hoskins and colleagues' 2024 individual participant data meta-analysis found no significant difference between the two — meaning both are equally effective first-line options.
For Complex PTSD, the picture is more complicated. The three-phase model — stabilisation, trauma processing, reintegration — is endorsed by 84% of expert clinicians in the ISTSS survey. STAIR Narrative Therapy by Cloitre and colleagues achieved 61% PTSD-negative status compared to 33% in the comparator arm. However — and this is the critical note at the bottom of the centre column — Sele and colleagues in 2024 found no significant superiority of phase-based treatment over standard TF-CBT for ICD-11-defined CPTSD specifically. This is a significant contradiction: clinical consensus exceeds the current RCT evidence. This matters for practice because it means protocols are being adopted faster than they have been rigorously tested. This is not an argument against phase-based treatment — it is an argument for urgent, adequately powered trials.
Pharmacotherapy — SSRIs or venlafaxine — has a much weaker evidence base, with a standardised mean difference of only 0.28 versus placebo. NICE explicitly does not recommend medication as a first-line option; it should be reserved for those who cannot or will not access psychological therapy.
════════════════════════════════════════════════════════════════
[6:00–8:15] RIGHT COLUMN — STRUCTURAL INEQUALITIES
════════════════════════════════════════════════════════════════
The right column is where I want to make the most critical argument. Every card here represents not just a statistic but a structural failure. Women are twice as likely to develop PTSD — not primarily because of biology, though neurobiological differences do play a role, but because they are disproportionately exposed to sexual violence, which carries the highest conditional PTSD risk of any trauma type. Yet historically, trauma 'within the home' was pathologised as hysteria rather than recognised as external violence. The feminist movement did not just reshape the law — it reshaped psychiatry.
For race and ethnicity: Black and Black British individuals in the UK are detained under the Mental Health Act at four times the rate of White people, and are far more likely to enter mental health care through crisis or compulsory pathways rather than primary care referral. Bhui and colleagues' 2022 meta-ethnography spanning fifty years found 'little progress' in eliminating these disparities. This is not a clinical problem — it is a structural and institutional one.
Refugees face a 31.5% PTSD prevalence. But perhaps more concerning is that the UK asylum system itself — indefinite detention, hostile immigration policies — constitutes ongoing trauma exposure. We are not providing safety; we are adding harm.
Veterans present a different structural failure: hypermasculine military culture actively suppresses help-seeking. Hoge and colleagues found that even when soldiers screened positive and expressed interest in care, only 23 to 40% actually sought treatment. Fear of being seen as weak, losing unit confidence, and career consequences were the primary barriers. NHS Operation COURAGE, launched in 2021, provides specialist veteran services — but reaches only a fraction of the estimated 2.4 million UK veterans who may benefit.
Finally, deprivation: a 12-percentage-point recovery gap exists in NHS Talking Therapies between the richest and poorest areas. 47% of English adults experienced at least one adverse childhood experience, rising to 3 times higher in children in poverty. The pathway from adversity to PTSD to inadequate care is not random — it follows the socioeconomic gradient.
════════════════════════════════════════════════════════════════
[8:15–9:30] RIGHT COLUMN BOTTOM — POLICY FAILURE
════════════════════════════════════════════════════════════════
The navy panel at the bottom right frames this as policy failure. The NHS Long Term Plan committed £2.3 billion additional mental health investment; NICE published NG116 in 2018. Yet there is no formal waiting time standard for community mental health or trauma therapy. People are eight times more likely to wait over eighteen months for mental health treatment than for physical health treatment. CPTSD has been formally recognised since January 2022 but has no consistent NHS care pathway. And the central point — highlighted in gold at the bottom — is that the treatment gap is not a therapeutic gap. TF-CBT and EMDR are highly effective, cost-efficient, and well-evidenced. The gap is one of access, equity, and political will.
════════════════════════════════════════════════════════════════
[9:30–10:00] CONCLUSION
════════════════════════════════════════════════════════════════
In conclusion: this poster has traced PTSD's journey from a moral judgement — cowardice punished by execution — to a formally recognised dual-diagnosis framework under ICD-11. We have excellent evidence-based therapies. The failure is not clinical. It is structural, political, and inequitable. Closing the treatment gap requires not just more therapists, but culturally competent services, formal waiting time standards, CPTSD-specific pathways, and a genuine commitment to addressing the socioeconomic gradient. Thank you, and I'm happy to take questions.
════════════════════════════════════════════════════════════════
Q&amp;A PREPARATION — LIKELY QUESTIONS AND SUGGESTED ANSWERS
════════════════════════════════════════════════════════════════
Q1: Why does ICD-11 differ so significantly from DSM-5 in its PTSD criteria?
A: Maercker and colleagues argued in 2013 that DSM-5's 20-symptom model was developed primarily in high-income, specialist Western settings and may over-pathologise normal trauma responses. ICD-11's 6-symptom streamlined criteria were designed for global clinical utility, particularly in primary care and low-resource settings. The mutual exclusivity of PTSD and CPTSD also addresses diagnostic overlap that existed in DSM-5, where dissociative subtype and comorbid personality disorder diagnoses created confusion.
Q2: What is the strongest evidence for PTSD treatment?
A: TF-CBT and EMDR are both robustly supported. TF-CBT has the largest effect sizes in the literature — d=2.70 from Ehlers and colleagues — and Hoskins and colleagues' 2024 individual participant data meta-analysis found no significant difference between TF-CBT and EMDR across 4,000+ participants. Both are superior to pharmacotherapy. The key clinical question is which best suits the individual patient — factors include trauma type, patient preference, and clinician training.
Q3: Is Complex PTSD a genuine clinical entity or a conceptual expansion?
A: The empirical evidence supports it as distinct. Cloitre and colleagues' 2013 latent profile analysis validated that PTSD and CPTSD represent separate profiles, and the ITQ demonstrates good discriminant validity. However, the treatment evidence base is less developed — Sele et al.'s 2024 finding that phase-based treatment may not be superior to standard TF-CBT for ICD-11 CPTSD specifically is an important check on clinical enthusiasm. The entity is real; the specific treatment protocols require more rigorous evaluation.
Q4: What does the 12-percentage-point NHS Talking Therapies recovery gap mean in practice?
A: It means that if you live in the most deprived areas of England, your chances of recovering through NHS Talking Therapies are around 40%, compared with approximately 52% in the least deprived areas. This gap likely reflects multiple intersecting factors: access to transport, digital access, employment flexibility to attend appointments, housing stability, and the compounding effects of ongoing socioeconomic adversity on psychological treatment response. Addressing it requires outreach models, flexible delivery, and acknowledgement that therapy alone cannot compensate for ongoing structural disadvantage.
Q5: What are the barriers to implementing NICE NG116 recommendations?
A: Three main barriers: workforce, waiting times, and commissioning. Mental health trusts currently have a 9-10% vacancy rate for psychological therapy posts. There is no formal waiting time standard, meaning trauma therapy waits are unregulated and can exceed eighteen months. And CPTSD — despite ICD-11 recognition since 2022 — lacks mandated NHS care pathways, meaning whether a patient with CPTSD receives phase-based treatment depends largely on their postcode and their clinician's training. Closing these gaps requires investment, standardisation, and political will.
Q6: Why do so few veterans seek treatment?
A: The Hoge et al. (2004) and Iversen et al. (2011) studies both identified that the primary barrier is stigma — specifically, fear of being perceived as mentally weak, fear of losing unit confidence, and concern about career impact. This reflects deeply embedded hypermasculine norms in military culture. NHS Op COURAGE (2021) attempted to address this through dedicated, military-specific services with peer support workers. However, it reaches only a fraction of those who may benefit, and self-referral models may still disadvantage those most deterred by stigma.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EE9DF"/>
        </a:solidFill>
        <a:effectLst/>
      </p:bgPr>
    </p:bg>
    <p:spTree>
      <p:nvGrpSpPr>
        <p:cNvPr id="1" name=""/>
        <p:cNvGrpSpPr/>
        <p:nvPr/>
      </p:nvGrpSpPr>
      <p:grpSpPr>
        <a:xfrm>
          <a:off x="0" y="0"/>
          <a:ext cx="0" cy="0"/>
          <a:chOff x="0" y="0"/>
          <a:chExt cx="0" cy="0"/>
        </a:xfrm>
      </p:grpSpPr>
      <p:sp>
        <p:nvSpPr>
          <p:cNvPr id="2" name="Shape 0"/>
          <p:cNvSpPr/>
          <p:nvPr/>
        </p:nvSpPr>
        <p:spPr>
          <a:xfrm>
            <a:off x="-1005840" y="-914400"/>
            <a:ext cx="4114800" cy="4114800"/>
          </a:xfrm>
          <a:prstGeom prst="ellipse">
            <a:avLst/>
          </a:prstGeom>
          <a:solidFill>
            <a:srgbClr val="1E7A8C">
              <a:alpha val="9000"/>
            </a:srgbClr>
          </a:solidFill>
          <a:ln w="12700">
            <a:solidFill>
              <a:srgbClr val="1E7A8C">
                <a:alpha val="9000"/>
              </a:srgbClr>
            </a:solidFill>
            <a:prstDash val="solid"/>
          </a:ln>
        </p:spPr>
        <p:txBody>
          <a:bodyPr/>
          <a:lstStyle/>
          <a:p>
            <a:endParaRPr lang="en-US"/>
          </a:p>
        </p:txBody>
      </p:sp>
      <p:sp>
        <p:nvSpPr>
          <p:cNvPr id="3" name="Shape 1"/>
          <p:cNvSpPr/>
          <p:nvPr/>
        </p:nvSpPr>
        <p:spPr>
          <a:xfrm>
            <a:off x="9966960" y="4389120"/>
            <a:ext cx="3657600" cy="3657600"/>
          </a:xfrm>
          <a:prstGeom prst="ellipse">
            <a:avLst/>
          </a:prstGeom>
          <a:solidFill>
            <a:srgbClr val="4E2585">
              <a:alpha val="9000"/>
            </a:srgbClr>
          </a:solidFill>
          <a:ln w="12700">
            <a:solidFill>
              <a:srgbClr val="4E2585">
                <a:alpha val="9000"/>
              </a:srgbClr>
            </a:solidFill>
            <a:prstDash val="solid"/>
          </a:ln>
        </p:spPr>
        <p:txBody>
          <a:bodyPr/>
          <a:lstStyle/>
          <a:p>
            <a:endParaRPr lang="en-US"/>
          </a:p>
        </p:txBody>
      </p:sp>
      <p:sp>
        <p:nvSpPr>
          <p:cNvPr id="4" name="Shape 2"/>
          <p:cNvSpPr/>
          <p:nvPr/>
        </p:nvSpPr>
        <p:spPr>
          <a:xfrm>
            <a:off x="3474720" y="4572000"/>
            <a:ext cx="2560320" cy="2560320"/>
          </a:xfrm>
          <a:prstGeom prst="ellipse">
            <a:avLst/>
          </a:prstGeom>
          <a:solidFill>
            <a:srgbClr val="D4A017">
              <a:alpha val="7000"/>
            </a:srgbClr>
          </a:solidFill>
          <a:ln w="12700">
            <a:solidFill>
              <a:srgbClr val="D4A017">
                <a:alpha val="7000"/>
              </a:srgbClr>
            </a:solidFill>
            <a:prstDash val="solid"/>
          </a:ln>
        </p:spPr>
        <p:txBody>
          <a:bodyPr/>
          <a:lstStyle/>
          <a:p>
            <a:endParaRPr lang="en-US"/>
          </a:p>
        </p:txBody>
      </p:sp>
      <p:sp>
        <p:nvSpPr>
          <p:cNvPr id="5" name="Shape 3"/>
          <p:cNvSpPr/>
          <p:nvPr/>
        </p:nvSpPr>
        <p:spPr>
          <a:xfrm>
            <a:off x="0" y="0"/>
            <a:ext cx="12188952" cy="566928"/>
          </a:xfrm>
          <a:prstGeom prst="rect">
            <a:avLst/>
          </a:prstGeom>
          <a:solidFill>
            <a:srgbClr val="1B3549"/>
          </a:solidFill>
          <a:ln w="12700">
            <a:solidFill>
              <a:srgbClr val="1B3549"/>
            </a:solidFill>
            <a:prstDash val="solid"/>
          </a:ln>
        </p:spPr>
        <p:txBody>
          <a:bodyPr/>
          <a:lstStyle/>
          <a:p>
            <a:endParaRPr lang="en-US"/>
          </a:p>
        </p:txBody>
      </p:sp>
      <p:sp>
        <p:nvSpPr>
          <p:cNvPr id="6" name="Shape 4"/>
          <p:cNvSpPr/>
          <p:nvPr/>
        </p:nvSpPr>
        <p:spPr>
          <a:xfrm>
            <a:off x="0" y="0"/>
            <a:ext cx="256032" cy="566928"/>
          </a:xfrm>
          <a:prstGeom prst="rect">
            <a:avLst/>
          </a:prstGeom>
          <a:solidFill>
            <a:srgbClr val="D4A017"/>
          </a:solidFill>
          <a:ln w="12700">
            <a:solidFill>
              <a:srgbClr val="D4A017"/>
            </a:solidFill>
            <a:prstDash val="solid"/>
          </a:ln>
        </p:spPr>
        <p:txBody>
          <a:bodyPr/>
          <a:lstStyle/>
          <a:p>
            <a:endParaRPr lang="en-US"/>
          </a:p>
        </p:txBody>
      </p:sp>
      <p:sp>
        <p:nvSpPr>
          <p:cNvPr id="7" name="Shape 5"/>
          <p:cNvSpPr/>
          <p:nvPr/>
        </p:nvSpPr>
        <p:spPr>
          <a:xfrm>
            <a:off x="0" y="566928"/>
            <a:ext cx="12188952" cy="50292"/>
          </a:xfrm>
          <a:prstGeom prst="rect">
            <a:avLst/>
          </a:prstGeom>
          <a:solidFill>
            <a:srgbClr val="D4A017"/>
          </a:solidFill>
          <a:ln w="12700">
            <a:solidFill>
              <a:srgbClr val="D4A017"/>
            </a:solidFill>
            <a:prstDash val="solid"/>
          </a:ln>
        </p:spPr>
        <p:txBody>
          <a:bodyPr/>
          <a:lstStyle/>
          <a:p>
            <a:endParaRPr lang="en-US"/>
          </a:p>
        </p:txBody>
      </p:sp>
      <p:sp>
        <p:nvSpPr>
          <p:cNvPr id="8" name="Text 6"/>
          <p:cNvSpPr/>
          <p:nvPr/>
        </p:nvSpPr>
        <p:spPr>
          <a:xfrm>
            <a:off x="384048" y="27432"/>
            <a:ext cx="7223760" cy="329184"/>
          </a:xfrm>
          <a:prstGeom prst="rect">
            <a:avLst/>
          </a:prstGeom>
          <a:noFill/>
          <a:ln/>
        </p:spPr>
        <p:txBody>
          <a:bodyPr wrap="square" lIns="0" tIns="0" rIns="0" bIns="0" rtlCol="0" anchor="ctr"/>
          <a:lstStyle/>
          <a:p>
            <a:pPr marL="0" indent="0" algn="l">
              <a:buNone/>
            </a:pPr>
            <a:r>
              <a:rPr lang="en-US" sz="2250" b="1" dirty="0">
                <a:solidFill>
                  <a:srgbClr val="FFFFFF"/>
                </a:solidFill>
                <a:latin typeface="Cambria" pitchFamily="34" charset="0"/>
                <a:ea typeface="Cambria" pitchFamily="34" charset="-122"/>
                <a:cs typeface="Cambria" pitchFamily="34" charset="-120"/>
              </a:rPr>
              <a:t>FROM SHELL SHOCK TO COMPLEX PTSD</a:t>
            </a:r>
            <a:endParaRPr lang="en-US" sz="2250" dirty="0"/>
          </a:p>
        </p:txBody>
      </p:sp>
      <p:sp>
        <p:nvSpPr>
          <p:cNvPr id="9" name="Text 7"/>
          <p:cNvSpPr/>
          <p:nvPr/>
        </p:nvSpPr>
        <p:spPr>
          <a:xfrm>
            <a:off x="384048" y="365760"/>
            <a:ext cx="7223760" cy="182880"/>
          </a:xfrm>
          <a:prstGeom prst="rect">
            <a:avLst/>
          </a:prstGeom>
          <a:noFill/>
          <a:ln/>
        </p:spPr>
        <p:txBody>
          <a:bodyPr wrap="square" lIns="0" tIns="0" rIns="0" bIns="0" rtlCol="0" anchor="ctr"/>
          <a:lstStyle/>
          <a:p>
            <a:pPr marL="0" indent="0" algn="l">
              <a:buNone/>
            </a:pPr>
            <a:r>
              <a:rPr lang="en-US" sz="1000" i="1" dirty="0">
                <a:solidFill>
                  <a:srgbClr val="B0CCDE"/>
                </a:solidFill>
                <a:latin typeface="Calibri" pitchFamily="34" charset="0"/>
                <a:ea typeface="Calibri" pitchFamily="34" charset="-122"/>
                <a:cs typeface="Calibri" pitchFamily="34" charset="-120"/>
              </a:rPr>
              <a:t>Historical &amp; Contemporary Treatment of Post-Traumatic Stress Disorder  ·  ICD-11 Chapter 6</a:t>
            </a:r>
            <a:endParaRPr lang="en-US" sz="1000" dirty="0"/>
          </a:p>
        </p:txBody>
      </p:sp>
      <p:sp>
        <p:nvSpPr>
          <p:cNvPr id="10" name="Text 8"/>
          <p:cNvSpPr/>
          <p:nvPr/>
        </p:nvSpPr>
        <p:spPr>
          <a:xfrm>
            <a:off x="7772400" y="36576"/>
            <a:ext cx="4297680" cy="182880"/>
          </a:xfrm>
          <a:prstGeom prst="rect">
            <a:avLst/>
          </a:prstGeom>
          <a:noFill/>
          <a:ln/>
        </p:spPr>
        <p:txBody>
          <a:bodyPr wrap="square" lIns="0" tIns="0" rIns="0" bIns="0" rtlCol="0" anchor="ctr"/>
          <a:lstStyle/>
          <a:p>
            <a:pPr marL="0" indent="0" algn="r">
              <a:buNone/>
            </a:pPr>
            <a:r>
              <a:rPr lang="en-US" sz="850" dirty="0">
                <a:solidFill>
                  <a:srgbClr val="D4A017"/>
                </a:solidFill>
                <a:latin typeface="Calibri" pitchFamily="34" charset="0"/>
                <a:ea typeface="Calibri" pitchFamily="34" charset="-122"/>
                <a:cs typeface="Calibri" pitchFamily="34" charset="-120"/>
              </a:rPr>
              <a:t>BMHP6029  ·  BSc Health &amp; Social Care (L6)  ·  UWTSD</a:t>
            </a:r>
            <a:endParaRPr lang="en-US" sz="850" dirty="0"/>
          </a:p>
        </p:txBody>
      </p:sp>
      <p:sp>
        <p:nvSpPr>
          <p:cNvPr id="11" name="Shape 9"/>
          <p:cNvSpPr/>
          <p:nvPr/>
        </p:nvSpPr>
        <p:spPr>
          <a:xfrm>
            <a:off x="9144000" y="256032"/>
            <a:ext cx="1371600" cy="237744"/>
          </a:xfrm>
          <a:prstGeom prst="rect">
            <a:avLst/>
          </a:prstGeom>
          <a:solidFill>
            <a:srgbClr val="1E7A8C"/>
          </a:solidFill>
          <a:ln w="12700">
            <a:solidFill>
              <a:srgbClr val="1E7A8C"/>
            </a:solidFill>
            <a:prstDash val="solid"/>
          </a:ln>
        </p:spPr>
        <p:txBody>
          <a:bodyPr/>
          <a:lstStyle/>
          <a:p>
            <a:endParaRPr lang="en-US"/>
          </a:p>
        </p:txBody>
      </p:sp>
      <p:sp>
        <p:nvSpPr>
          <p:cNvPr id="12" name="Text 10"/>
          <p:cNvSpPr/>
          <p:nvPr/>
        </p:nvSpPr>
        <p:spPr>
          <a:xfrm>
            <a:off x="9144000" y="256032"/>
            <a:ext cx="1371600" cy="237744"/>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6B40  PTSD</a:t>
            </a:r>
            <a:endParaRPr lang="en-US" sz="950" dirty="0"/>
          </a:p>
        </p:txBody>
      </p:sp>
      <p:sp>
        <p:nvSpPr>
          <p:cNvPr id="13" name="Shape 11"/>
          <p:cNvSpPr/>
          <p:nvPr/>
        </p:nvSpPr>
        <p:spPr>
          <a:xfrm>
            <a:off x="10607040" y="256032"/>
            <a:ext cx="1463040" cy="237744"/>
          </a:xfrm>
          <a:prstGeom prst="rect">
            <a:avLst/>
          </a:prstGeom>
          <a:solidFill>
            <a:srgbClr val="F2C94C"/>
          </a:solidFill>
          <a:ln w="12700">
            <a:solidFill>
              <a:srgbClr val="F2C94C"/>
            </a:solidFill>
            <a:prstDash val="solid"/>
          </a:ln>
        </p:spPr>
        <p:txBody>
          <a:bodyPr/>
          <a:lstStyle/>
          <a:p>
            <a:endParaRPr lang="en-US"/>
          </a:p>
        </p:txBody>
      </p:sp>
      <p:sp>
        <p:nvSpPr>
          <p:cNvPr id="14" name="Text 12"/>
          <p:cNvSpPr/>
          <p:nvPr/>
        </p:nvSpPr>
        <p:spPr>
          <a:xfrm>
            <a:off x="10607040" y="256032"/>
            <a:ext cx="1463040" cy="237744"/>
          </a:xfrm>
          <a:prstGeom prst="rect">
            <a:avLst/>
          </a:prstGeom>
          <a:noFill/>
          <a:ln/>
        </p:spPr>
        <p:txBody>
          <a:bodyPr wrap="square" lIns="0" tIns="0" rIns="0" bIns="0" rtlCol="0" anchor="ctr"/>
          <a:lstStyle/>
          <a:p>
            <a:pPr marL="0" indent="0" algn="ctr">
              <a:buNone/>
            </a:pPr>
            <a:r>
              <a:rPr lang="en-US" sz="950" b="1" dirty="0">
                <a:solidFill>
                  <a:srgbClr val="1B3549"/>
                </a:solidFill>
                <a:latin typeface="Calibri" pitchFamily="34" charset="0"/>
                <a:ea typeface="Calibri" pitchFamily="34" charset="-122"/>
                <a:cs typeface="Calibri" pitchFamily="34" charset="-120"/>
              </a:rPr>
              <a:t>6B41  CPTSD  ★</a:t>
            </a:r>
            <a:endParaRPr lang="en-US" sz="950" dirty="0"/>
          </a:p>
        </p:txBody>
      </p:sp>
      <p:sp>
        <p:nvSpPr>
          <p:cNvPr id="15" name="Shape 13"/>
          <p:cNvSpPr/>
          <p:nvPr/>
        </p:nvSpPr>
        <p:spPr>
          <a:xfrm>
            <a:off x="0" y="617220"/>
            <a:ext cx="12188952" cy="274320"/>
          </a:xfrm>
          <a:prstGeom prst="rect">
            <a:avLst/>
          </a:prstGeom>
          <a:solidFill>
            <a:srgbClr val="1C4E6A"/>
          </a:solidFill>
          <a:ln w="12700">
            <a:solidFill>
              <a:srgbClr val="1C4E6A"/>
            </a:solidFill>
            <a:prstDash val="solid"/>
          </a:ln>
        </p:spPr>
        <p:txBody>
          <a:bodyPr/>
          <a:lstStyle/>
          <a:p>
            <a:endParaRPr lang="en-US"/>
          </a:p>
        </p:txBody>
      </p:sp>
      <p:sp>
        <p:nvSpPr>
          <p:cNvPr id="16" name="Text 14"/>
          <p:cNvSpPr/>
          <p:nvPr/>
        </p:nvSpPr>
        <p:spPr>
          <a:xfrm>
            <a:off x="274320" y="635508"/>
            <a:ext cx="11887200" cy="237744"/>
          </a:xfrm>
          <a:prstGeom prst="rect">
            <a:avLst/>
          </a:prstGeom>
          <a:noFill/>
          <a:ln/>
        </p:spPr>
        <p:txBody>
          <a:bodyPr wrap="square" lIns="0" tIns="0" rIns="0" bIns="0" rtlCol="0" anchor="ctr"/>
          <a:lstStyle/>
          <a:p>
            <a:pPr marL="0" indent="0" algn="l">
              <a:buNone/>
            </a:pPr>
            <a:r>
              <a:rPr lang="en-US" sz="1100" i="1" dirty="0">
                <a:solidFill>
                  <a:srgbClr val="EAF2F8"/>
                </a:solidFill>
                <a:latin typeface="Calibri" pitchFamily="34" charset="0"/>
                <a:ea typeface="Calibri" pitchFamily="34" charset="-122"/>
                <a:cs typeface="Calibri" pitchFamily="34" charset="-120"/>
              </a:rPr>
              <a:t>"Trauma recognition has never been purely clinical — </a:t>
            </a:r>
            <a:r>
              <a:rPr lang="en-US" sz="1100" i="1" dirty="0">
                <a:solidFill>
                  <a:srgbClr val="F2C94C"/>
                </a:solidFill>
                <a:latin typeface="Calibri" pitchFamily="34" charset="0"/>
                <a:ea typeface="Calibri" pitchFamily="34" charset="-122"/>
                <a:cs typeface="Calibri" pitchFamily="34" charset="-120"/>
              </a:rPr>
              <a:t>it is a site of political contestation, shaped by gender, race, class and power."</a:t>
            </a:r>
            <a:r>
              <a:rPr lang="en-US" sz="850" dirty="0">
                <a:solidFill>
                  <a:srgbClr val="8AB4CC"/>
                </a:solidFill>
                <a:latin typeface="Calibri" pitchFamily="34" charset="0"/>
                <a:ea typeface="Calibri" pitchFamily="34" charset="-122"/>
                <a:cs typeface="Calibri" pitchFamily="34" charset="-120"/>
              </a:rPr>
              <a:t>  Adapted from Herman (1992)</a:t>
            </a:r>
            <a:endParaRPr lang="en-US" sz="1100" dirty="0"/>
          </a:p>
        </p:txBody>
      </p:sp>
      <p:sp>
        <p:nvSpPr>
          <p:cNvPr id="17" name="Shape 15"/>
          <p:cNvSpPr/>
          <p:nvPr/>
        </p:nvSpPr>
        <p:spPr>
          <a:xfrm>
            <a:off x="0" y="6650300"/>
            <a:ext cx="12188952" cy="207699"/>
          </a:xfrm>
          <a:prstGeom prst="rect">
            <a:avLst/>
          </a:prstGeom>
          <a:solidFill>
            <a:srgbClr val="1B3549"/>
          </a:solidFill>
          <a:ln w="12700">
            <a:solidFill>
              <a:srgbClr val="1B3549"/>
            </a:solidFill>
            <a:prstDash val="solid"/>
          </a:ln>
        </p:spPr>
        <p:txBody>
          <a:bodyPr/>
          <a:lstStyle/>
          <a:p>
            <a:endParaRPr lang="en-US"/>
          </a:p>
        </p:txBody>
      </p:sp>
      <p:sp>
        <p:nvSpPr>
          <p:cNvPr id="18" name="Text 16"/>
          <p:cNvSpPr/>
          <p:nvPr/>
        </p:nvSpPr>
        <p:spPr>
          <a:xfrm>
            <a:off x="167640" y="6677733"/>
            <a:ext cx="12024360" cy="220761"/>
          </a:xfrm>
          <a:prstGeom prst="rect">
            <a:avLst/>
          </a:prstGeom>
          <a:noFill/>
          <a:ln/>
        </p:spPr>
        <p:txBody>
          <a:bodyPr wrap="square" lIns="0" tIns="0" rIns="0" bIns="0" rtlCol="0" anchor="ctr"/>
          <a:lstStyle/>
          <a:p>
            <a:pPr marL="0" indent="0" algn="l">
              <a:buNone/>
            </a:pPr>
            <a:r>
              <a:rPr lang="en-US" sz="500" dirty="0">
                <a:solidFill>
                  <a:srgbClr val="6A90A8"/>
                </a:solidFill>
                <a:latin typeface="Calibri" pitchFamily="34" charset="0"/>
                <a:ea typeface="Calibri" pitchFamily="34" charset="-122"/>
                <a:cs typeface="Calibri" pitchFamily="34" charset="-120"/>
              </a:rPr>
              <a:t>BMHP6029 C1  ·  Refs: Herman (1992); Maercker et al. (2013); WHO ICD-11 (2019); NICE NG116 (2018); Koenen et al. (2017); Kessler et al. (2017); Ehlers et al. (2005); Chen et al. (2014); Cloitre et al. (2010, 2013, 2018); Hoskins et al. (2021, 2024); Sele et al. (2024); Tolin &amp; Foa (2006); Olff et al. (2007); Blackmore et al. (2020); Roberts et al. (2011); Fear et al. (2010); Hoge et al. (2004); Bellis et al. (2014); Montgomery-Marks et al. (2025); NHS APMS (2025)</a:t>
            </a:r>
            <a:endParaRPr lang="en-US" sz="500" dirty="0"/>
          </a:p>
        </p:txBody>
      </p:sp>
      <p:sp>
        <p:nvSpPr>
          <p:cNvPr id="19" name="Shape 17"/>
          <p:cNvSpPr/>
          <p:nvPr/>
        </p:nvSpPr>
        <p:spPr>
          <a:xfrm>
            <a:off x="91440" y="891540"/>
            <a:ext cx="3493008" cy="274320"/>
          </a:xfrm>
          <a:prstGeom prst="rect">
            <a:avLst/>
          </a:prstGeom>
          <a:solidFill>
            <a:srgbClr val="C45C08"/>
          </a:solidFill>
          <a:ln w="12700">
            <a:solidFill>
              <a:srgbClr val="C45C08"/>
            </a:solidFill>
            <a:prstDash val="solid"/>
          </a:ln>
        </p:spPr>
        <p:txBody>
          <a:bodyPr/>
          <a:lstStyle/>
          <a:p>
            <a:endParaRPr lang="en-US"/>
          </a:p>
        </p:txBody>
      </p:sp>
      <p:sp>
        <p:nvSpPr>
          <p:cNvPr id="20" name="Text 18"/>
          <p:cNvSpPr/>
          <p:nvPr/>
        </p:nvSpPr>
        <p:spPr>
          <a:xfrm>
            <a:off x="164592" y="891540"/>
            <a:ext cx="3419856" cy="274320"/>
          </a:xfrm>
          <a:prstGeom prst="rect">
            <a:avLst/>
          </a:prstGeom>
          <a:noFill/>
          <a:ln/>
        </p:spPr>
        <p:txBody>
          <a:bodyPr wrap="square" lIns="0" tIns="0" rIns="0" bIns="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THE POLITICAL HISTORY OF TRAUMA RECOGNITION</a:t>
            </a:r>
            <a:endParaRPr lang="en-US" sz="950" dirty="0"/>
          </a:p>
        </p:txBody>
      </p:sp>
      <p:sp>
        <p:nvSpPr>
          <p:cNvPr id="21" name="Shape 19"/>
          <p:cNvSpPr/>
          <p:nvPr/>
        </p:nvSpPr>
        <p:spPr>
          <a:xfrm>
            <a:off x="969264" y="1397791"/>
            <a:ext cx="36576" cy="4362929"/>
          </a:xfrm>
          <a:prstGeom prst="rect">
            <a:avLst/>
          </a:prstGeom>
          <a:solidFill>
            <a:srgbClr val="C4B47A"/>
          </a:solidFill>
          <a:ln w="12700">
            <a:solidFill>
              <a:srgbClr val="C4B47A"/>
            </a:solidFill>
            <a:prstDash val="solid"/>
          </a:ln>
        </p:spPr>
        <p:txBody>
          <a:bodyPr/>
          <a:lstStyle/>
          <a:p>
            <a:endParaRPr lang="en-US"/>
          </a:p>
        </p:txBody>
      </p:sp>
      <p:sp>
        <p:nvSpPr>
          <p:cNvPr id="22" name="Shape 20"/>
          <p:cNvSpPr/>
          <p:nvPr/>
        </p:nvSpPr>
        <p:spPr>
          <a:xfrm>
            <a:off x="859536" y="1348740"/>
            <a:ext cx="256032" cy="256032"/>
          </a:xfrm>
          <a:prstGeom prst="ellipse">
            <a:avLst/>
          </a:prstGeom>
          <a:solidFill>
            <a:srgbClr val="7C5C9B"/>
          </a:solidFill>
          <a:ln w="12700">
            <a:solidFill>
              <a:srgbClr val="7C5C9B"/>
            </a:solidFill>
            <a:prstDash val="solid"/>
          </a:ln>
        </p:spPr>
        <p:txBody>
          <a:bodyPr/>
          <a:lstStyle/>
          <a:p>
            <a:endParaRPr lang="en-US"/>
          </a:p>
        </p:txBody>
      </p:sp>
      <p:sp>
        <p:nvSpPr>
          <p:cNvPr id="23" name="Shape 21"/>
          <p:cNvSpPr/>
          <p:nvPr/>
        </p:nvSpPr>
        <p:spPr>
          <a:xfrm>
            <a:off x="91440" y="1293876"/>
            <a:ext cx="822960" cy="246888"/>
          </a:xfrm>
          <a:prstGeom prst="rect">
            <a:avLst/>
          </a:prstGeom>
          <a:solidFill>
            <a:srgbClr val="7C5C9B"/>
          </a:solidFill>
          <a:ln w="12700">
            <a:solidFill>
              <a:srgbClr val="7C5C9B"/>
            </a:solidFill>
            <a:prstDash val="solid"/>
          </a:ln>
        </p:spPr>
        <p:txBody>
          <a:bodyPr/>
          <a:lstStyle/>
          <a:p>
            <a:endParaRPr lang="en-US"/>
          </a:p>
        </p:txBody>
      </p:sp>
      <p:sp>
        <p:nvSpPr>
          <p:cNvPr id="24" name="Text 22"/>
          <p:cNvSpPr/>
          <p:nvPr/>
        </p:nvSpPr>
        <p:spPr>
          <a:xfrm>
            <a:off x="91440" y="1293876"/>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1880s</a:t>
            </a:r>
            <a:endParaRPr lang="en-US" sz="880" dirty="0"/>
          </a:p>
        </p:txBody>
      </p:sp>
      <p:sp>
        <p:nvSpPr>
          <p:cNvPr id="25" name="Text 23"/>
          <p:cNvSpPr/>
          <p:nvPr/>
        </p:nvSpPr>
        <p:spPr>
          <a:xfrm>
            <a:off x="1133856" y="1220724"/>
            <a:ext cx="2414016" cy="237744"/>
          </a:xfrm>
          <a:prstGeom prst="rect">
            <a:avLst/>
          </a:prstGeom>
          <a:noFill/>
          <a:ln/>
        </p:spPr>
        <p:txBody>
          <a:bodyPr wrap="square" lIns="0" tIns="0" rIns="0" bIns="0" rtlCol="0" anchor="ctr"/>
          <a:lstStyle/>
          <a:p>
            <a:pPr marL="0" indent="0">
              <a:buNone/>
            </a:pPr>
            <a:r>
              <a:rPr lang="en-US" sz="950" b="1" dirty="0">
                <a:solidFill>
                  <a:srgbClr val="7C5C9B"/>
                </a:solidFill>
                <a:latin typeface="Calibri" pitchFamily="34" charset="0"/>
                <a:ea typeface="Calibri" pitchFamily="34" charset="-122"/>
                <a:cs typeface="Calibri" pitchFamily="34" charset="-120"/>
              </a:rPr>
              <a:t>Hysteria &amp; Railway Spine</a:t>
            </a:r>
            <a:endParaRPr lang="en-US" sz="950" dirty="0"/>
          </a:p>
        </p:txBody>
      </p:sp>
      <p:sp>
        <p:nvSpPr>
          <p:cNvPr id="26" name="Text 24"/>
          <p:cNvSpPr/>
          <p:nvPr/>
        </p:nvSpPr>
        <p:spPr>
          <a:xfrm>
            <a:off x="1133856" y="1476756"/>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Class + gender defined credibility; women dismissed as hysterical</a:t>
            </a:r>
            <a:endParaRPr lang="en-US" sz="780" dirty="0"/>
          </a:p>
        </p:txBody>
      </p:sp>
      <p:sp>
        <p:nvSpPr>
          <p:cNvPr id="27" name="Shape 25"/>
          <p:cNvSpPr/>
          <p:nvPr/>
        </p:nvSpPr>
        <p:spPr>
          <a:xfrm>
            <a:off x="859536" y="1999923"/>
            <a:ext cx="256032" cy="256032"/>
          </a:xfrm>
          <a:prstGeom prst="ellipse">
            <a:avLst/>
          </a:prstGeom>
          <a:solidFill>
            <a:srgbClr val="2B5872"/>
          </a:solidFill>
          <a:ln w="12700">
            <a:solidFill>
              <a:srgbClr val="2B5872"/>
            </a:solidFill>
            <a:prstDash val="solid"/>
          </a:ln>
        </p:spPr>
        <p:txBody>
          <a:bodyPr/>
          <a:lstStyle/>
          <a:p>
            <a:endParaRPr lang="en-US"/>
          </a:p>
        </p:txBody>
      </p:sp>
      <p:sp>
        <p:nvSpPr>
          <p:cNvPr id="28" name="Shape 26"/>
          <p:cNvSpPr/>
          <p:nvPr/>
        </p:nvSpPr>
        <p:spPr>
          <a:xfrm>
            <a:off x="91440" y="1945059"/>
            <a:ext cx="822960" cy="246888"/>
          </a:xfrm>
          <a:prstGeom prst="rect">
            <a:avLst/>
          </a:prstGeom>
          <a:solidFill>
            <a:srgbClr val="2B5872"/>
          </a:solidFill>
          <a:ln w="12700">
            <a:solidFill>
              <a:srgbClr val="2B5872"/>
            </a:solidFill>
            <a:prstDash val="solid"/>
          </a:ln>
        </p:spPr>
        <p:txBody>
          <a:bodyPr/>
          <a:lstStyle/>
          <a:p>
            <a:endParaRPr lang="en-US"/>
          </a:p>
        </p:txBody>
      </p:sp>
      <p:sp>
        <p:nvSpPr>
          <p:cNvPr id="29" name="Text 27"/>
          <p:cNvSpPr/>
          <p:nvPr/>
        </p:nvSpPr>
        <p:spPr>
          <a:xfrm>
            <a:off x="91440" y="1945059"/>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1915</a:t>
            </a:r>
            <a:endParaRPr lang="en-US" sz="880" dirty="0"/>
          </a:p>
        </p:txBody>
      </p:sp>
      <p:sp>
        <p:nvSpPr>
          <p:cNvPr id="30" name="Text 28"/>
          <p:cNvSpPr/>
          <p:nvPr/>
        </p:nvSpPr>
        <p:spPr>
          <a:xfrm>
            <a:off x="1133856" y="1871907"/>
            <a:ext cx="2414016" cy="237744"/>
          </a:xfrm>
          <a:prstGeom prst="rect">
            <a:avLst/>
          </a:prstGeom>
          <a:noFill/>
          <a:ln/>
        </p:spPr>
        <p:txBody>
          <a:bodyPr wrap="square" lIns="0" tIns="0" rIns="0" bIns="0" rtlCol="0" anchor="ctr"/>
          <a:lstStyle/>
          <a:p>
            <a:pPr marL="0" indent="0">
              <a:buNone/>
            </a:pPr>
            <a:r>
              <a:rPr lang="en-US" sz="950" b="1" dirty="0">
                <a:solidFill>
                  <a:srgbClr val="2B5872"/>
                </a:solidFill>
                <a:latin typeface="Calibri" pitchFamily="34" charset="0"/>
                <a:ea typeface="Calibri" pitchFamily="34" charset="-122"/>
                <a:cs typeface="Calibri" pitchFamily="34" charset="-120"/>
              </a:rPr>
              <a:t>Shell Shock — WWI</a:t>
            </a:r>
            <a:endParaRPr lang="en-US" sz="950" dirty="0"/>
          </a:p>
        </p:txBody>
      </p:sp>
      <p:sp>
        <p:nvSpPr>
          <p:cNvPr id="31" name="Text 29"/>
          <p:cNvSpPr/>
          <p:nvPr/>
        </p:nvSpPr>
        <p:spPr>
          <a:xfrm>
            <a:off x="1133856" y="2127939"/>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Myers coined term · 80,000 treated · 306 executed for "cowardice"</a:t>
            </a:r>
            <a:endParaRPr lang="en-US" sz="780" dirty="0"/>
          </a:p>
        </p:txBody>
      </p:sp>
      <p:sp>
        <p:nvSpPr>
          <p:cNvPr id="32" name="Shape 30"/>
          <p:cNvSpPr/>
          <p:nvPr/>
        </p:nvSpPr>
        <p:spPr>
          <a:xfrm>
            <a:off x="859536" y="2651107"/>
            <a:ext cx="256032" cy="256032"/>
          </a:xfrm>
          <a:prstGeom prst="ellipse">
            <a:avLst/>
          </a:prstGeom>
          <a:solidFill>
            <a:srgbClr val="3D728C"/>
          </a:solidFill>
          <a:ln w="12700">
            <a:solidFill>
              <a:srgbClr val="3D728C"/>
            </a:solidFill>
            <a:prstDash val="solid"/>
          </a:ln>
        </p:spPr>
        <p:txBody>
          <a:bodyPr/>
          <a:lstStyle/>
          <a:p>
            <a:endParaRPr lang="en-US"/>
          </a:p>
        </p:txBody>
      </p:sp>
      <p:sp>
        <p:nvSpPr>
          <p:cNvPr id="33" name="Shape 31"/>
          <p:cNvSpPr/>
          <p:nvPr/>
        </p:nvSpPr>
        <p:spPr>
          <a:xfrm>
            <a:off x="91440" y="2596243"/>
            <a:ext cx="822960" cy="246888"/>
          </a:xfrm>
          <a:prstGeom prst="rect">
            <a:avLst/>
          </a:prstGeom>
          <a:solidFill>
            <a:srgbClr val="3D728C"/>
          </a:solidFill>
          <a:ln w="12700">
            <a:solidFill>
              <a:srgbClr val="3D728C"/>
            </a:solidFill>
            <a:prstDash val="solid"/>
          </a:ln>
        </p:spPr>
        <p:txBody>
          <a:bodyPr/>
          <a:lstStyle/>
          <a:p>
            <a:endParaRPr lang="en-US"/>
          </a:p>
        </p:txBody>
      </p:sp>
      <p:sp>
        <p:nvSpPr>
          <p:cNvPr id="34" name="Text 32"/>
          <p:cNvSpPr/>
          <p:nvPr/>
        </p:nvSpPr>
        <p:spPr>
          <a:xfrm>
            <a:off x="91440" y="2596243"/>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1941</a:t>
            </a:r>
            <a:endParaRPr lang="en-US" sz="880" dirty="0"/>
          </a:p>
        </p:txBody>
      </p:sp>
      <p:sp>
        <p:nvSpPr>
          <p:cNvPr id="35" name="Text 33"/>
          <p:cNvSpPr/>
          <p:nvPr/>
        </p:nvSpPr>
        <p:spPr>
          <a:xfrm>
            <a:off x="1133856" y="2523091"/>
            <a:ext cx="2414016" cy="237744"/>
          </a:xfrm>
          <a:prstGeom prst="rect">
            <a:avLst/>
          </a:prstGeom>
          <a:noFill/>
          <a:ln/>
        </p:spPr>
        <p:txBody>
          <a:bodyPr wrap="square" lIns="0" tIns="0" rIns="0" bIns="0" rtlCol="0" anchor="ctr"/>
          <a:lstStyle/>
          <a:p>
            <a:pPr marL="0" indent="0">
              <a:buNone/>
            </a:pPr>
            <a:r>
              <a:rPr lang="en-US" sz="950" b="1" dirty="0">
                <a:solidFill>
                  <a:srgbClr val="3D728C"/>
                </a:solidFill>
                <a:latin typeface="Calibri" pitchFamily="34" charset="0"/>
                <a:ea typeface="Calibri" pitchFamily="34" charset="-122"/>
                <a:cs typeface="Calibri" pitchFamily="34" charset="-120"/>
              </a:rPr>
              <a:t>Combat Fatigue — WWII</a:t>
            </a:r>
            <a:endParaRPr lang="en-US" sz="950" dirty="0"/>
          </a:p>
        </p:txBody>
      </p:sp>
      <p:sp>
        <p:nvSpPr>
          <p:cNvPr id="36" name="Text 34"/>
          <p:cNvSpPr/>
          <p:nvPr/>
        </p:nvSpPr>
        <p:spPr>
          <a:xfrm>
            <a:off x="1133856" y="2779123"/>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Kardiner: flashbacks, hyperarousal — first systematic trauma account</a:t>
            </a:r>
            <a:endParaRPr lang="en-US" sz="780" dirty="0"/>
          </a:p>
        </p:txBody>
      </p:sp>
      <p:sp>
        <p:nvSpPr>
          <p:cNvPr id="37" name="Shape 35"/>
          <p:cNvSpPr/>
          <p:nvPr/>
        </p:nvSpPr>
        <p:spPr>
          <a:xfrm>
            <a:off x="859536" y="3302290"/>
            <a:ext cx="256032" cy="256032"/>
          </a:xfrm>
          <a:prstGeom prst="ellipse">
            <a:avLst/>
          </a:prstGeom>
          <a:solidFill>
            <a:srgbClr val="C45C08"/>
          </a:solidFill>
          <a:ln w="12700">
            <a:solidFill>
              <a:srgbClr val="C45C08"/>
            </a:solidFill>
            <a:prstDash val="solid"/>
          </a:ln>
        </p:spPr>
        <p:txBody>
          <a:bodyPr/>
          <a:lstStyle/>
          <a:p>
            <a:endParaRPr lang="en-US"/>
          </a:p>
        </p:txBody>
      </p:sp>
      <p:sp>
        <p:nvSpPr>
          <p:cNvPr id="38" name="Shape 36"/>
          <p:cNvSpPr/>
          <p:nvPr/>
        </p:nvSpPr>
        <p:spPr>
          <a:xfrm>
            <a:off x="91440" y="3247426"/>
            <a:ext cx="822960" cy="246888"/>
          </a:xfrm>
          <a:prstGeom prst="rect">
            <a:avLst/>
          </a:prstGeom>
          <a:solidFill>
            <a:srgbClr val="C45C08"/>
          </a:solidFill>
          <a:ln w="12700">
            <a:solidFill>
              <a:srgbClr val="C45C08"/>
            </a:solidFill>
            <a:prstDash val="solid"/>
          </a:ln>
        </p:spPr>
        <p:txBody>
          <a:bodyPr/>
          <a:lstStyle/>
          <a:p>
            <a:endParaRPr lang="en-US"/>
          </a:p>
        </p:txBody>
      </p:sp>
      <p:sp>
        <p:nvSpPr>
          <p:cNvPr id="39" name="Text 37"/>
          <p:cNvSpPr/>
          <p:nvPr/>
        </p:nvSpPr>
        <p:spPr>
          <a:xfrm>
            <a:off x="91440" y="3247426"/>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1970s</a:t>
            </a:r>
            <a:endParaRPr lang="en-US" sz="880" dirty="0"/>
          </a:p>
        </p:txBody>
      </p:sp>
      <p:sp>
        <p:nvSpPr>
          <p:cNvPr id="40" name="Text 38"/>
          <p:cNvSpPr/>
          <p:nvPr/>
        </p:nvSpPr>
        <p:spPr>
          <a:xfrm>
            <a:off x="1133856" y="3174274"/>
            <a:ext cx="2414016" cy="237744"/>
          </a:xfrm>
          <a:prstGeom prst="rect">
            <a:avLst/>
          </a:prstGeom>
          <a:noFill/>
          <a:ln/>
        </p:spPr>
        <p:txBody>
          <a:bodyPr wrap="square" lIns="0" tIns="0" rIns="0" bIns="0" rtlCol="0" anchor="ctr"/>
          <a:lstStyle/>
          <a:p>
            <a:pPr marL="0" indent="0">
              <a:buNone/>
            </a:pPr>
            <a:r>
              <a:rPr lang="en-US" sz="950" b="1" dirty="0">
                <a:solidFill>
                  <a:srgbClr val="C45C08"/>
                </a:solidFill>
                <a:latin typeface="Calibri" pitchFamily="34" charset="0"/>
                <a:ea typeface="Calibri" pitchFamily="34" charset="-122"/>
                <a:cs typeface="Calibri" pitchFamily="34" charset="-120"/>
              </a:rPr>
              <a:t>Veterans + Feminist Advocacy</a:t>
            </a:r>
            <a:endParaRPr lang="en-US" sz="950" dirty="0"/>
          </a:p>
        </p:txBody>
      </p:sp>
      <p:sp>
        <p:nvSpPr>
          <p:cNvPr id="41" name="Text 39"/>
          <p:cNvSpPr/>
          <p:nvPr/>
        </p:nvSpPr>
        <p:spPr>
          <a:xfrm>
            <a:off x="1133856" y="3430306"/>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Political pressure from both fronts wins psychiatric recognition</a:t>
            </a:r>
            <a:endParaRPr lang="en-US" sz="780" dirty="0"/>
          </a:p>
        </p:txBody>
      </p:sp>
      <p:sp>
        <p:nvSpPr>
          <p:cNvPr id="42" name="Shape 40"/>
          <p:cNvSpPr/>
          <p:nvPr/>
        </p:nvSpPr>
        <p:spPr>
          <a:xfrm>
            <a:off x="859536" y="3953474"/>
            <a:ext cx="256032" cy="256032"/>
          </a:xfrm>
          <a:prstGeom prst="ellipse">
            <a:avLst/>
          </a:prstGeom>
          <a:solidFill>
            <a:srgbClr val="176840"/>
          </a:solidFill>
          <a:ln w="12700">
            <a:solidFill>
              <a:srgbClr val="176840"/>
            </a:solidFill>
            <a:prstDash val="solid"/>
          </a:ln>
        </p:spPr>
        <p:txBody>
          <a:bodyPr/>
          <a:lstStyle/>
          <a:p>
            <a:endParaRPr lang="en-US"/>
          </a:p>
        </p:txBody>
      </p:sp>
      <p:sp>
        <p:nvSpPr>
          <p:cNvPr id="43" name="Shape 41"/>
          <p:cNvSpPr/>
          <p:nvPr/>
        </p:nvSpPr>
        <p:spPr>
          <a:xfrm>
            <a:off x="91440" y="3898610"/>
            <a:ext cx="822960" cy="246888"/>
          </a:xfrm>
          <a:prstGeom prst="rect">
            <a:avLst/>
          </a:prstGeom>
          <a:solidFill>
            <a:srgbClr val="176840"/>
          </a:solidFill>
          <a:ln w="12700">
            <a:solidFill>
              <a:srgbClr val="176840"/>
            </a:solidFill>
            <a:prstDash val="solid"/>
          </a:ln>
        </p:spPr>
        <p:txBody>
          <a:bodyPr/>
          <a:lstStyle/>
          <a:p>
            <a:endParaRPr lang="en-US"/>
          </a:p>
        </p:txBody>
      </p:sp>
      <p:sp>
        <p:nvSpPr>
          <p:cNvPr id="44" name="Text 42"/>
          <p:cNvSpPr/>
          <p:nvPr/>
        </p:nvSpPr>
        <p:spPr>
          <a:xfrm>
            <a:off x="91440" y="3898610"/>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1980</a:t>
            </a:r>
            <a:endParaRPr lang="en-US" sz="880" dirty="0"/>
          </a:p>
        </p:txBody>
      </p:sp>
      <p:sp>
        <p:nvSpPr>
          <p:cNvPr id="45" name="Text 43"/>
          <p:cNvSpPr/>
          <p:nvPr/>
        </p:nvSpPr>
        <p:spPr>
          <a:xfrm>
            <a:off x="1133856" y="3825458"/>
            <a:ext cx="2414016" cy="237744"/>
          </a:xfrm>
          <a:prstGeom prst="rect">
            <a:avLst/>
          </a:prstGeom>
          <a:noFill/>
          <a:ln/>
        </p:spPr>
        <p:txBody>
          <a:bodyPr wrap="square" lIns="0" tIns="0" rIns="0" bIns="0" rtlCol="0" anchor="ctr"/>
          <a:lstStyle/>
          <a:p>
            <a:pPr marL="0" indent="0">
              <a:buNone/>
            </a:pPr>
            <a:r>
              <a:rPr lang="en-US" sz="950" b="1" dirty="0">
                <a:solidFill>
                  <a:srgbClr val="176840"/>
                </a:solidFill>
                <a:latin typeface="Calibri" pitchFamily="34" charset="0"/>
                <a:ea typeface="Calibri" pitchFamily="34" charset="-122"/>
                <a:cs typeface="Calibri" pitchFamily="34" charset="-120"/>
              </a:rPr>
              <a:t>PTSD enters DSM-III</a:t>
            </a:r>
            <a:endParaRPr lang="en-US" sz="950" dirty="0"/>
          </a:p>
        </p:txBody>
      </p:sp>
      <p:sp>
        <p:nvSpPr>
          <p:cNvPr id="46" name="Text 44"/>
          <p:cNvSpPr/>
          <p:nvPr/>
        </p:nvSpPr>
        <p:spPr>
          <a:xfrm>
            <a:off x="1133856" y="4081490"/>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Cause = external event, not personal weakness (APA, 1980)</a:t>
            </a:r>
            <a:endParaRPr lang="en-US" sz="780" dirty="0"/>
          </a:p>
        </p:txBody>
      </p:sp>
      <p:sp>
        <p:nvSpPr>
          <p:cNvPr id="47" name="Shape 45"/>
          <p:cNvSpPr/>
          <p:nvPr/>
        </p:nvSpPr>
        <p:spPr>
          <a:xfrm>
            <a:off x="859536" y="4604657"/>
            <a:ext cx="256032" cy="256032"/>
          </a:xfrm>
          <a:prstGeom prst="ellipse">
            <a:avLst/>
          </a:prstGeom>
          <a:solidFill>
            <a:srgbClr val="4E2585"/>
          </a:solidFill>
          <a:ln w="12700">
            <a:solidFill>
              <a:srgbClr val="4E2585"/>
            </a:solidFill>
            <a:prstDash val="solid"/>
          </a:ln>
        </p:spPr>
        <p:txBody>
          <a:bodyPr/>
          <a:lstStyle/>
          <a:p>
            <a:endParaRPr lang="en-US"/>
          </a:p>
        </p:txBody>
      </p:sp>
      <p:sp>
        <p:nvSpPr>
          <p:cNvPr id="48" name="Shape 46"/>
          <p:cNvSpPr/>
          <p:nvPr/>
        </p:nvSpPr>
        <p:spPr>
          <a:xfrm>
            <a:off x="91440" y="4549793"/>
            <a:ext cx="822960" cy="246888"/>
          </a:xfrm>
          <a:prstGeom prst="rect">
            <a:avLst/>
          </a:prstGeom>
          <a:solidFill>
            <a:srgbClr val="4E2585"/>
          </a:solidFill>
          <a:ln w="12700">
            <a:solidFill>
              <a:srgbClr val="4E2585"/>
            </a:solidFill>
            <a:prstDash val="solid"/>
          </a:ln>
        </p:spPr>
        <p:txBody>
          <a:bodyPr/>
          <a:lstStyle/>
          <a:p>
            <a:endParaRPr lang="en-US"/>
          </a:p>
        </p:txBody>
      </p:sp>
      <p:sp>
        <p:nvSpPr>
          <p:cNvPr id="49" name="Text 47"/>
          <p:cNvSpPr/>
          <p:nvPr/>
        </p:nvSpPr>
        <p:spPr>
          <a:xfrm>
            <a:off x="91440" y="4549793"/>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1992</a:t>
            </a:r>
            <a:endParaRPr lang="en-US" sz="880" dirty="0"/>
          </a:p>
        </p:txBody>
      </p:sp>
      <p:sp>
        <p:nvSpPr>
          <p:cNvPr id="50" name="Text 48"/>
          <p:cNvSpPr/>
          <p:nvPr/>
        </p:nvSpPr>
        <p:spPr>
          <a:xfrm>
            <a:off x="1133856" y="4476641"/>
            <a:ext cx="2414016" cy="237744"/>
          </a:xfrm>
          <a:prstGeom prst="rect">
            <a:avLst/>
          </a:prstGeom>
          <a:noFill/>
          <a:ln/>
        </p:spPr>
        <p:txBody>
          <a:bodyPr wrap="square" lIns="0" tIns="0" rIns="0" bIns="0" rtlCol="0" anchor="ctr"/>
          <a:lstStyle/>
          <a:p>
            <a:pPr marL="0" indent="0">
              <a:buNone/>
            </a:pPr>
            <a:r>
              <a:rPr lang="en-US" sz="950" b="1" dirty="0">
                <a:solidFill>
                  <a:srgbClr val="4E2585"/>
                </a:solidFill>
                <a:latin typeface="Calibri" pitchFamily="34" charset="0"/>
                <a:ea typeface="Calibri" pitchFamily="34" charset="-122"/>
                <a:cs typeface="Calibri" pitchFamily="34" charset="-120"/>
              </a:rPr>
              <a:t>Complex PTSD proposed</a:t>
            </a:r>
            <a:endParaRPr lang="en-US" sz="950" dirty="0"/>
          </a:p>
        </p:txBody>
      </p:sp>
      <p:sp>
        <p:nvSpPr>
          <p:cNvPr id="51" name="Text 49"/>
          <p:cNvSpPr/>
          <p:nvPr/>
        </p:nvSpPr>
        <p:spPr>
          <a:xfrm>
            <a:off x="1133856" y="4732673"/>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Herman: prolonged captivity creates Disturbances in Self-Organisation</a:t>
            </a:r>
            <a:endParaRPr lang="en-US" sz="780" dirty="0"/>
          </a:p>
        </p:txBody>
      </p:sp>
      <p:sp>
        <p:nvSpPr>
          <p:cNvPr id="52" name="Shape 50"/>
          <p:cNvSpPr/>
          <p:nvPr/>
        </p:nvSpPr>
        <p:spPr>
          <a:xfrm>
            <a:off x="859536" y="5255841"/>
            <a:ext cx="256032" cy="256032"/>
          </a:xfrm>
          <a:prstGeom prst="ellipse">
            <a:avLst/>
          </a:prstGeom>
          <a:solidFill>
            <a:srgbClr val="1E7A8C"/>
          </a:solidFill>
          <a:ln w="12700">
            <a:solidFill>
              <a:srgbClr val="1E7A8C"/>
            </a:solidFill>
            <a:prstDash val="solid"/>
          </a:ln>
        </p:spPr>
        <p:txBody>
          <a:bodyPr/>
          <a:lstStyle/>
          <a:p>
            <a:endParaRPr lang="en-US"/>
          </a:p>
        </p:txBody>
      </p:sp>
      <p:sp>
        <p:nvSpPr>
          <p:cNvPr id="53" name="Shape 51"/>
          <p:cNvSpPr/>
          <p:nvPr/>
        </p:nvSpPr>
        <p:spPr>
          <a:xfrm>
            <a:off x="91440" y="5200977"/>
            <a:ext cx="822960" cy="246888"/>
          </a:xfrm>
          <a:prstGeom prst="rect">
            <a:avLst/>
          </a:prstGeom>
          <a:solidFill>
            <a:srgbClr val="1E7A8C"/>
          </a:solidFill>
          <a:ln w="12700">
            <a:solidFill>
              <a:srgbClr val="1E7A8C"/>
            </a:solidFill>
            <a:prstDash val="solid"/>
          </a:ln>
        </p:spPr>
        <p:txBody>
          <a:bodyPr/>
          <a:lstStyle/>
          <a:p>
            <a:endParaRPr lang="en-US"/>
          </a:p>
        </p:txBody>
      </p:sp>
      <p:sp>
        <p:nvSpPr>
          <p:cNvPr id="54" name="Text 52"/>
          <p:cNvSpPr/>
          <p:nvPr/>
        </p:nvSpPr>
        <p:spPr>
          <a:xfrm>
            <a:off x="91440" y="5200977"/>
            <a:ext cx="822960" cy="246888"/>
          </a:xfrm>
          <a:prstGeom prst="rect">
            <a:avLst/>
          </a:prstGeom>
          <a:noFill/>
          <a:ln/>
        </p:spPr>
        <p:txBody>
          <a:bodyPr wrap="square" lIns="0" tIns="0" rIns="0" bIns="0" rtlCol="0" anchor="ctr"/>
          <a:lstStyle/>
          <a:p>
            <a:pPr marL="0" indent="0" algn="ctr">
              <a:buNone/>
            </a:pPr>
            <a:r>
              <a:rPr lang="en-US" sz="880" b="1" dirty="0">
                <a:solidFill>
                  <a:srgbClr val="FFFFFF"/>
                </a:solidFill>
                <a:latin typeface="Cambria" pitchFamily="34" charset="0"/>
                <a:ea typeface="Cambria" pitchFamily="34" charset="-122"/>
                <a:cs typeface="Cambria" pitchFamily="34" charset="-120"/>
              </a:rPr>
              <a:t>2022</a:t>
            </a:r>
            <a:endParaRPr lang="en-US" sz="880" dirty="0"/>
          </a:p>
        </p:txBody>
      </p:sp>
      <p:sp>
        <p:nvSpPr>
          <p:cNvPr id="55" name="Text 53"/>
          <p:cNvSpPr/>
          <p:nvPr/>
        </p:nvSpPr>
        <p:spPr>
          <a:xfrm>
            <a:off x="1133856" y="5127825"/>
            <a:ext cx="2414016" cy="237744"/>
          </a:xfrm>
          <a:prstGeom prst="rect">
            <a:avLst/>
          </a:prstGeom>
          <a:noFill/>
          <a:ln/>
        </p:spPr>
        <p:txBody>
          <a:bodyPr wrap="square" lIns="0" tIns="0" rIns="0" bIns="0" rtlCol="0" anchor="ctr"/>
          <a:lstStyle/>
          <a:p>
            <a:pPr marL="0" indent="0">
              <a:buNone/>
            </a:pPr>
            <a:r>
              <a:rPr lang="en-US" sz="950" b="1" dirty="0">
                <a:solidFill>
                  <a:srgbClr val="1E7A8C"/>
                </a:solidFill>
                <a:latin typeface="Calibri" pitchFamily="34" charset="0"/>
                <a:ea typeface="Calibri" pitchFamily="34" charset="-122"/>
                <a:cs typeface="Calibri" pitchFamily="34" charset="-120"/>
              </a:rPr>
              <a:t>ICD-11 CPTSD formalised</a:t>
            </a:r>
            <a:endParaRPr lang="en-US" sz="950" dirty="0"/>
          </a:p>
        </p:txBody>
      </p:sp>
      <p:sp>
        <p:nvSpPr>
          <p:cNvPr id="56" name="Text 54"/>
          <p:cNvSpPr/>
          <p:nvPr/>
        </p:nvSpPr>
        <p:spPr>
          <a:xfrm>
            <a:off x="1133856" y="5383857"/>
            <a:ext cx="2414016" cy="331143"/>
          </a:xfrm>
          <a:prstGeom prst="rect">
            <a:avLst/>
          </a:prstGeom>
          <a:noFill/>
          <a:ln/>
        </p:spPr>
        <p:txBody>
          <a:bodyPr wrap="square" lIns="0" tIns="0" rIns="0" bIns="0" rtlCol="0" anchor="ctr"/>
          <a:lstStyle/>
          <a:p>
            <a:pPr marL="0" indent="0">
              <a:buNone/>
            </a:pPr>
            <a:r>
              <a:rPr lang="en-US" sz="780" i="1" dirty="0">
                <a:solidFill>
                  <a:srgbClr val="0D1B26"/>
                </a:solidFill>
                <a:latin typeface="Calibri" pitchFamily="34" charset="0"/>
                <a:ea typeface="Calibri" pitchFamily="34" charset="-122"/>
                <a:cs typeface="Calibri" pitchFamily="34" charset="-120"/>
              </a:rPr>
              <a:t>WHO codes 6B40 + 6B41 · 4-decade reclassification (Maercker et al., 2013)</a:t>
            </a:r>
            <a:endParaRPr lang="en-US" sz="780" dirty="0"/>
          </a:p>
        </p:txBody>
      </p:sp>
      <p:sp>
        <p:nvSpPr>
          <p:cNvPr id="57" name="Shape 55"/>
          <p:cNvSpPr/>
          <p:nvPr/>
        </p:nvSpPr>
        <p:spPr>
          <a:xfrm>
            <a:off x="91440" y="5815584"/>
            <a:ext cx="1705356" cy="749808"/>
          </a:xfrm>
          <a:prstGeom prst="rect">
            <a:avLst/>
          </a:prstGeom>
          <a:solidFill>
            <a:srgbClr val="1E7A8C"/>
          </a:solidFill>
          <a:ln w="12700">
            <a:solidFill>
              <a:srgbClr val="1E7A8C"/>
            </a:solidFill>
            <a:prstDash val="solid"/>
          </a:ln>
        </p:spPr>
        <p:txBody>
          <a:bodyPr/>
          <a:lstStyle/>
          <a:p>
            <a:endParaRPr lang="en-US"/>
          </a:p>
        </p:txBody>
      </p:sp>
      <p:sp>
        <p:nvSpPr>
          <p:cNvPr id="58" name="Text 56"/>
          <p:cNvSpPr/>
          <p:nvPr/>
        </p:nvSpPr>
        <p:spPr>
          <a:xfrm>
            <a:off x="91440" y="5833872"/>
            <a:ext cx="1705356" cy="23774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PTSD  6B40</a:t>
            </a:r>
            <a:endParaRPr lang="en-US" sz="1000" dirty="0"/>
          </a:p>
        </p:txBody>
      </p:sp>
      <p:sp>
        <p:nvSpPr>
          <p:cNvPr id="59" name="Shape 57"/>
          <p:cNvSpPr/>
          <p:nvPr/>
        </p:nvSpPr>
        <p:spPr>
          <a:xfrm>
            <a:off x="91440" y="6071616"/>
            <a:ext cx="1705356"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60" name="Text 58"/>
          <p:cNvSpPr/>
          <p:nvPr/>
        </p:nvSpPr>
        <p:spPr>
          <a:xfrm>
            <a:off x="146304" y="6117336"/>
            <a:ext cx="1613916" cy="411480"/>
          </a:xfrm>
          <a:prstGeom prst="rect">
            <a:avLst/>
          </a:prstGeom>
          <a:noFill/>
          <a:ln/>
        </p:spPr>
        <p:txBody>
          <a:bodyPr wrap="square" lIns="0" tIns="0" rIns="0" bIns="0" rtlCol="0" anchor="ctr"/>
          <a:lstStyle/>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Re-experiencing now</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Deliberate avoidance</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Hypervigilance / threat</a:t>
            </a:r>
            <a:endParaRPr lang="en-US" sz="850" dirty="0"/>
          </a:p>
        </p:txBody>
      </p:sp>
      <p:sp>
        <p:nvSpPr>
          <p:cNvPr id="61" name="Shape 59"/>
          <p:cNvSpPr/>
          <p:nvPr/>
        </p:nvSpPr>
        <p:spPr>
          <a:xfrm>
            <a:off x="1879092" y="5815584"/>
            <a:ext cx="1705356" cy="749808"/>
          </a:xfrm>
          <a:prstGeom prst="rect">
            <a:avLst/>
          </a:prstGeom>
          <a:solidFill>
            <a:srgbClr val="C8880A"/>
          </a:solidFill>
          <a:ln w="12700">
            <a:solidFill>
              <a:srgbClr val="C8880A"/>
            </a:solidFill>
            <a:prstDash val="solid"/>
          </a:ln>
        </p:spPr>
        <p:txBody>
          <a:bodyPr/>
          <a:lstStyle/>
          <a:p>
            <a:endParaRPr lang="en-US"/>
          </a:p>
        </p:txBody>
      </p:sp>
      <p:sp>
        <p:nvSpPr>
          <p:cNvPr id="62" name="Text 60"/>
          <p:cNvSpPr/>
          <p:nvPr/>
        </p:nvSpPr>
        <p:spPr>
          <a:xfrm>
            <a:off x="1879092" y="5833872"/>
            <a:ext cx="1705356" cy="237744"/>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CPTSD  6B41  ★</a:t>
            </a:r>
            <a:endParaRPr lang="en-US" sz="1000" dirty="0"/>
          </a:p>
        </p:txBody>
      </p:sp>
      <p:sp>
        <p:nvSpPr>
          <p:cNvPr id="63" name="Shape 61"/>
          <p:cNvSpPr/>
          <p:nvPr/>
        </p:nvSpPr>
        <p:spPr>
          <a:xfrm>
            <a:off x="1879092" y="6071616"/>
            <a:ext cx="1705356"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64" name="Text 62"/>
          <p:cNvSpPr/>
          <p:nvPr/>
        </p:nvSpPr>
        <p:spPr>
          <a:xfrm>
            <a:off x="1933956" y="6117336"/>
            <a:ext cx="1613916" cy="411480"/>
          </a:xfrm>
          <a:prstGeom prst="rect">
            <a:avLst/>
          </a:prstGeom>
          <a:noFill/>
          <a:ln/>
        </p:spPr>
        <p:txBody>
          <a:bodyPr wrap="square" lIns="0" tIns="0" rIns="0" bIns="0" rtlCol="0" anchor="ctr"/>
          <a:lstStyle/>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+Affect dysregulation</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+Negative self-concept</a:t>
            </a:r>
            <a:endParaRPr lang="en-US" sz="850" dirty="0"/>
          </a:p>
          <a:p>
            <a:pPr marL="0" indent="0">
              <a:lnSpc>
                <a:spcPct val="130000"/>
              </a:lnSpc>
              <a:buNone/>
            </a:pPr>
            <a:r>
              <a:rPr lang="en-US" sz="850" dirty="0">
                <a:solidFill>
                  <a:srgbClr val="FFFFFF"/>
                </a:solidFill>
                <a:latin typeface="Calibri" pitchFamily="34" charset="0"/>
                <a:ea typeface="Calibri" pitchFamily="34" charset="-122"/>
                <a:cs typeface="Calibri" pitchFamily="34" charset="-120"/>
              </a:rPr>
              <a:t>+Relational disruption</a:t>
            </a:r>
            <a:endParaRPr lang="en-US" sz="850" dirty="0"/>
          </a:p>
        </p:txBody>
      </p:sp>
      <p:sp>
        <p:nvSpPr>
          <p:cNvPr id="65" name="Shape 63"/>
          <p:cNvSpPr/>
          <p:nvPr/>
        </p:nvSpPr>
        <p:spPr>
          <a:xfrm>
            <a:off x="3703320" y="891540"/>
            <a:ext cx="4681728" cy="274320"/>
          </a:xfrm>
          <a:prstGeom prst="rect">
            <a:avLst/>
          </a:prstGeom>
          <a:solidFill>
            <a:srgbClr val="1B3549"/>
          </a:solidFill>
          <a:ln w="12700">
            <a:solidFill>
              <a:srgbClr val="1B3549"/>
            </a:solidFill>
            <a:prstDash val="solid"/>
          </a:ln>
        </p:spPr>
        <p:txBody>
          <a:bodyPr/>
          <a:lstStyle/>
          <a:p>
            <a:endParaRPr lang="en-US"/>
          </a:p>
        </p:txBody>
      </p:sp>
      <p:sp>
        <p:nvSpPr>
          <p:cNvPr id="66" name="Text 64"/>
          <p:cNvSpPr/>
          <p:nvPr/>
        </p:nvSpPr>
        <p:spPr>
          <a:xfrm>
            <a:off x="3794760" y="891540"/>
            <a:ext cx="4590288" cy="274320"/>
          </a:xfrm>
          <a:prstGeom prst="rect">
            <a:avLst/>
          </a:prstGeom>
          <a:noFill/>
          <a:ln/>
        </p:spPr>
        <p:txBody>
          <a:bodyPr wrap="square" lIns="0" tIns="0" rIns="0" bIns="0" rtlCol="0" anchor="ctr"/>
          <a:lstStyle/>
          <a:p>
            <a:pPr marL="0" indent="0" algn="l">
              <a:buNone/>
            </a:pPr>
            <a:r>
              <a:rPr lang="en-US" sz="1000" b="1" dirty="0">
                <a:solidFill>
                  <a:srgbClr val="FFFFFF"/>
                </a:solidFill>
                <a:latin typeface="Calibri" pitchFamily="34" charset="0"/>
                <a:ea typeface="Calibri" pitchFamily="34" charset="-122"/>
                <a:cs typeface="Calibri" pitchFamily="34" charset="-120"/>
              </a:rPr>
              <a:t>KEY STATISTICS</a:t>
            </a:r>
            <a:endParaRPr lang="en-US" sz="1000" dirty="0"/>
          </a:p>
        </p:txBody>
      </p:sp>
      <p:sp>
        <p:nvSpPr>
          <p:cNvPr id="67" name="Shape 65"/>
          <p:cNvSpPr/>
          <p:nvPr/>
        </p:nvSpPr>
        <p:spPr>
          <a:xfrm>
            <a:off x="3703320" y="1202436"/>
            <a:ext cx="2295144" cy="1069848"/>
          </a:xfrm>
          <a:prstGeom prst="rect">
            <a:avLst/>
          </a:prstGeom>
          <a:solidFill>
            <a:srgbClr val="1E7A8C"/>
          </a:solidFill>
          <a:ln w="12700">
            <a:solidFill>
              <a:srgbClr val="1E7A8C"/>
            </a:solidFill>
            <a:prstDash val="solid"/>
          </a:ln>
        </p:spPr>
        <p:txBody>
          <a:bodyPr/>
          <a:lstStyle/>
          <a:p>
            <a:endParaRPr lang="en-US"/>
          </a:p>
        </p:txBody>
      </p:sp>
      <p:sp>
        <p:nvSpPr>
          <p:cNvPr id="68" name="Text 66"/>
          <p:cNvSpPr/>
          <p:nvPr/>
        </p:nvSpPr>
        <p:spPr>
          <a:xfrm>
            <a:off x="3703320" y="1239012"/>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3.9%</a:t>
            </a:r>
            <a:endParaRPr lang="en-US" sz="3600" dirty="0"/>
          </a:p>
        </p:txBody>
      </p:sp>
      <p:sp>
        <p:nvSpPr>
          <p:cNvPr id="69" name="Shape 67"/>
          <p:cNvSpPr/>
          <p:nvPr/>
        </p:nvSpPr>
        <p:spPr>
          <a:xfrm>
            <a:off x="4047592" y="1760220"/>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70" name="Text 68"/>
          <p:cNvSpPr/>
          <p:nvPr/>
        </p:nvSpPr>
        <p:spPr>
          <a:xfrm>
            <a:off x="3758184" y="1796796"/>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Global lifetime</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prevalence</a:t>
            </a:r>
            <a:endParaRPr lang="en-US" sz="950" dirty="0"/>
          </a:p>
        </p:txBody>
      </p:sp>
      <p:sp>
        <p:nvSpPr>
          <p:cNvPr id="71" name="Text 69"/>
          <p:cNvSpPr/>
          <p:nvPr/>
        </p:nvSpPr>
        <p:spPr>
          <a:xfrm>
            <a:off x="3758184" y="2071116"/>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Koenen et al., 2017</a:t>
            </a:r>
            <a:endParaRPr lang="en-US" sz="750" dirty="0"/>
          </a:p>
        </p:txBody>
      </p:sp>
      <p:sp>
        <p:nvSpPr>
          <p:cNvPr id="72" name="Shape 70"/>
          <p:cNvSpPr/>
          <p:nvPr/>
        </p:nvSpPr>
        <p:spPr>
          <a:xfrm>
            <a:off x="6089904" y="1202436"/>
            <a:ext cx="2295144" cy="1069848"/>
          </a:xfrm>
          <a:prstGeom prst="rect">
            <a:avLst/>
          </a:prstGeom>
          <a:solidFill>
            <a:srgbClr val="2B5872"/>
          </a:solidFill>
          <a:ln w="12700">
            <a:solidFill>
              <a:srgbClr val="2B5872"/>
            </a:solidFill>
            <a:prstDash val="solid"/>
          </a:ln>
        </p:spPr>
        <p:txBody>
          <a:bodyPr/>
          <a:lstStyle/>
          <a:p>
            <a:endParaRPr lang="en-US"/>
          </a:p>
        </p:txBody>
      </p:sp>
      <p:sp>
        <p:nvSpPr>
          <p:cNvPr id="73" name="Text 71"/>
          <p:cNvSpPr/>
          <p:nvPr/>
        </p:nvSpPr>
        <p:spPr>
          <a:xfrm>
            <a:off x="6089904" y="1239012"/>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5.7%</a:t>
            </a:r>
            <a:endParaRPr lang="en-US" sz="3600" dirty="0"/>
          </a:p>
        </p:txBody>
      </p:sp>
      <p:sp>
        <p:nvSpPr>
          <p:cNvPr id="74" name="Shape 72"/>
          <p:cNvSpPr/>
          <p:nvPr/>
        </p:nvSpPr>
        <p:spPr>
          <a:xfrm>
            <a:off x="6434176" y="1760220"/>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75" name="Text 73"/>
          <p:cNvSpPr/>
          <p:nvPr/>
        </p:nvSpPr>
        <p:spPr>
          <a:xfrm>
            <a:off x="6144768" y="1796796"/>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UK screen-positive</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2023/24</a:t>
            </a:r>
            <a:endParaRPr lang="en-US" sz="950" dirty="0"/>
          </a:p>
        </p:txBody>
      </p:sp>
      <p:sp>
        <p:nvSpPr>
          <p:cNvPr id="76" name="Text 74"/>
          <p:cNvSpPr/>
          <p:nvPr/>
        </p:nvSpPr>
        <p:spPr>
          <a:xfrm>
            <a:off x="6144768" y="2071116"/>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NHS APMS, 2025</a:t>
            </a:r>
            <a:endParaRPr lang="en-US" sz="750" dirty="0"/>
          </a:p>
        </p:txBody>
      </p:sp>
      <p:sp>
        <p:nvSpPr>
          <p:cNvPr id="77" name="Shape 75"/>
          <p:cNvSpPr/>
          <p:nvPr/>
        </p:nvSpPr>
        <p:spPr>
          <a:xfrm>
            <a:off x="3703320" y="2336292"/>
            <a:ext cx="2295144" cy="1069848"/>
          </a:xfrm>
          <a:prstGeom prst="rect">
            <a:avLst/>
          </a:prstGeom>
          <a:solidFill>
            <a:srgbClr val="B03028"/>
          </a:solidFill>
          <a:ln w="12700">
            <a:solidFill>
              <a:srgbClr val="B03028"/>
            </a:solidFill>
            <a:prstDash val="solid"/>
          </a:ln>
        </p:spPr>
        <p:txBody>
          <a:bodyPr/>
          <a:lstStyle/>
          <a:p>
            <a:endParaRPr lang="en-US"/>
          </a:p>
        </p:txBody>
      </p:sp>
      <p:sp>
        <p:nvSpPr>
          <p:cNvPr id="78" name="Text 76"/>
          <p:cNvSpPr/>
          <p:nvPr/>
        </p:nvSpPr>
        <p:spPr>
          <a:xfrm>
            <a:off x="3703320" y="2372868"/>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&gt;50%</a:t>
            </a:r>
            <a:endParaRPr lang="en-US" sz="3600" dirty="0"/>
          </a:p>
        </p:txBody>
      </p:sp>
      <p:sp>
        <p:nvSpPr>
          <p:cNvPr id="79" name="Shape 77"/>
          <p:cNvSpPr/>
          <p:nvPr/>
        </p:nvSpPr>
        <p:spPr>
          <a:xfrm>
            <a:off x="4047592" y="2894076"/>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80" name="Text 78"/>
          <p:cNvSpPr/>
          <p:nvPr/>
        </p:nvSpPr>
        <p:spPr>
          <a:xfrm>
            <a:off x="3758184" y="2930652"/>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Receive no</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adequate care</a:t>
            </a:r>
            <a:endParaRPr lang="en-US" sz="950" dirty="0"/>
          </a:p>
        </p:txBody>
      </p:sp>
      <p:sp>
        <p:nvSpPr>
          <p:cNvPr id="81" name="Text 79"/>
          <p:cNvSpPr/>
          <p:nvPr/>
        </p:nvSpPr>
        <p:spPr>
          <a:xfrm>
            <a:off x="3758184" y="3204972"/>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Kessler et al., 2017</a:t>
            </a:r>
            <a:endParaRPr lang="en-US" sz="750" dirty="0"/>
          </a:p>
        </p:txBody>
      </p:sp>
      <p:sp>
        <p:nvSpPr>
          <p:cNvPr id="82" name="Shape 80"/>
          <p:cNvSpPr/>
          <p:nvPr/>
        </p:nvSpPr>
        <p:spPr>
          <a:xfrm>
            <a:off x="6089904" y="2336292"/>
            <a:ext cx="2295144" cy="1069848"/>
          </a:xfrm>
          <a:prstGeom prst="rect">
            <a:avLst/>
          </a:prstGeom>
          <a:solidFill>
            <a:srgbClr val="4E2585"/>
          </a:solidFill>
          <a:ln w="12700">
            <a:solidFill>
              <a:srgbClr val="4E2585"/>
            </a:solidFill>
            <a:prstDash val="solid"/>
          </a:ln>
        </p:spPr>
        <p:txBody>
          <a:bodyPr/>
          <a:lstStyle/>
          <a:p>
            <a:endParaRPr lang="en-US"/>
          </a:p>
        </p:txBody>
      </p:sp>
      <p:sp>
        <p:nvSpPr>
          <p:cNvPr id="83" name="Text 81"/>
          <p:cNvSpPr/>
          <p:nvPr/>
        </p:nvSpPr>
        <p:spPr>
          <a:xfrm>
            <a:off x="6089904" y="2372868"/>
            <a:ext cx="2295144" cy="493776"/>
          </a:xfrm>
          <a:prstGeom prst="rect">
            <a:avLst/>
          </a:prstGeom>
          <a:noFill/>
          <a:ln/>
        </p:spPr>
        <p:txBody>
          <a:bodyPr wrap="square" lIns="0" tIns="0" rIns="0" bIns="0" rtlCol="0" anchor="ctr"/>
          <a:lstStyle/>
          <a:p>
            <a:pPr marL="0" indent="0" algn="ctr">
              <a:buNone/>
            </a:pPr>
            <a:r>
              <a:rPr lang="en-US" sz="3600" b="1" dirty="0">
                <a:solidFill>
                  <a:srgbClr val="FFFFFF"/>
                </a:solidFill>
                <a:latin typeface="Cambria" pitchFamily="34" charset="0"/>
                <a:ea typeface="Cambria" pitchFamily="34" charset="-122"/>
                <a:cs typeface="Cambria" pitchFamily="34" charset="-120"/>
              </a:rPr>
              <a:t>31.5%</a:t>
            </a:r>
            <a:endParaRPr lang="en-US" sz="3600" dirty="0"/>
          </a:p>
        </p:txBody>
      </p:sp>
      <p:sp>
        <p:nvSpPr>
          <p:cNvPr id="84" name="Shape 82"/>
          <p:cNvSpPr/>
          <p:nvPr/>
        </p:nvSpPr>
        <p:spPr>
          <a:xfrm>
            <a:off x="6434176" y="2894076"/>
            <a:ext cx="1606601" cy="27432"/>
          </a:xfrm>
          <a:prstGeom prst="rect">
            <a:avLst/>
          </a:prstGeom>
          <a:solidFill>
            <a:srgbClr val="FFFFFF">
              <a:alpha val="45000"/>
            </a:srgbClr>
          </a:solidFill>
          <a:ln w="12700">
            <a:solidFill>
              <a:srgbClr val="FFFFFF">
                <a:alpha val="45000"/>
              </a:srgbClr>
            </a:solidFill>
            <a:prstDash val="solid"/>
          </a:ln>
        </p:spPr>
        <p:txBody>
          <a:bodyPr/>
          <a:lstStyle/>
          <a:p>
            <a:endParaRPr lang="en-US"/>
          </a:p>
        </p:txBody>
      </p:sp>
      <p:sp>
        <p:nvSpPr>
          <p:cNvPr id="85" name="Text 83"/>
          <p:cNvSpPr/>
          <p:nvPr/>
        </p:nvSpPr>
        <p:spPr>
          <a:xfrm>
            <a:off x="6144768" y="2930652"/>
            <a:ext cx="2185416" cy="310896"/>
          </a:xfrm>
          <a:prstGeom prst="rect">
            <a:avLst/>
          </a:prstGeom>
          <a:noFill/>
          <a:ln/>
        </p:spPr>
        <p:txBody>
          <a:bodyPr wrap="square" lIns="0" tIns="0" rIns="0" bIns="0" rtlCol="0" anchor="ctr"/>
          <a:lstStyle/>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Refugees — 10×</a:t>
            </a:r>
            <a:endParaRPr lang="en-US" sz="950" dirty="0"/>
          </a:p>
          <a:p>
            <a:pPr marL="0" indent="0" algn="ctr">
              <a:lnSpc>
                <a:spcPct val="120000"/>
              </a:lnSpc>
              <a:buNone/>
            </a:pPr>
            <a:r>
              <a:rPr lang="en-US" sz="950" dirty="0">
                <a:solidFill>
                  <a:srgbClr val="FFFFFF"/>
                </a:solidFill>
                <a:latin typeface="Calibri" pitchFamily="34" charset="0"/>
                <a:ea typeface="Calibri" pitchFamily="34" charset="-122"/>
                <a:cs typeface="Calibri" pitchFamily="34" charset="-120"/>
              </a:rPr>
              <a:t>general pop.</a:t>
            </a:r>
            <a:endParaRPr lang="en-US" sz="950" dirty="0"/>
          </a:p>
        </p:txBody>
      </p:sp>
      <p:sp>
        <p:nvSpPr>
          <p:cNvPr id="86" name="Text 84"/>
          <p:cNvSpPr/>
          <p:nvPr/>
        </p:nvSpPr>
        <p:spPr>
          <a:xfrm>
            <a:off x="6144768" y="3204972"/>
            <a:ext cx="2185416" cy="164592"/>
          </a:xfrm>
          <a:prstGeom prst="rect">
            <a:avLst/>
          </a:prstGeom>
          <a:noFill/>
          <a:ln/>
        </p:spPr>
        <p:txBody>
          <a:bodyPr wrap="square" lIns="0" tIns="0" rIns="0" bIns="0" rtlCol="0" anchor="ctr"/>
          <a:lstStyle/>
          <a:p>
            <a:pPr marL="0" indent="0" algn="ctr">
              <a:buNone/>
            </a:pPr>
            <a:r>
              <a:rPr lang="en-US" sz="750" i="1" dirty="0">
                <a:solidFill>
                  <a:srgbClr val="FFFFFF"/>
                </a:solidFill>
                <a:latin typeface="Calibri" pitchFamily="34" charset="0"/>
                <a:ea typeface="Calibri" pitchFamily="34" charset="-122"/>
                <a:cs typeface="Calibri" pitchFamily="34" charset="-120"/>
              </a:rPr>
              <a:t>Blackmore et al., 2020</a:t>
            </a:r>
            <a:endParaRPr lang="en-US" sz="750" dirty="0"/>
          </a:p>
        </p:txBody>
      </p:sp>
      <p:sp>
        <p:nvSpPr>
          <p:cNvPr id="87" name="Shape 85"/>
          <p:cNvSpPr/>
          <p:nvPr/>
        </p:nvSpPr>
        <p:spPr>
          <a:xfrm>
            <a:off x="3703320" y="3506724"/>
            <a:ext cx="4681728" cy="274320"/>
          </a:xfrm>
          <a:prstGeom prst="rect">
            <a:avLst/>
          </a:prstGeom>
          <a:solidFill>
            <a:srgbClr val="176840"/>
          </a:solidFill>
          <a:ln w="12700">
            <a:solidFill>
              <a:srgbClr val="176840"/>
            </a:solidFill>
            <a:prstDash val="solid"/>
          </a:ln>
        </p:spPr>
        <p:txBody>
          <a:bodyPr/>
          <a:lstStyle/>
          <a:p>
            <a:endParaRPr lang="en-US"/>
          </a:p>
        </p:txBody>
      </p:sp>
      <p:sp>
        <p:nvSpPr>
          <p:cNvPr id="88" name="Text 86"/>
          <p:cNvSpPr/>
          <p:nvPr/>
        </p:nvSpPr>
        <p:spPr>
          <a:xfrm>
            <a:off x="3794760" y="3506724"/>
            <a:ext cx="4590288" cy="274320"/>
          </a:xfrm>
          <a:prstGeom prst="rect">
            <a:avLst/>
          </a:prstGeom>
          <a:noFill/>
          <a:ln/>
        </p:spPr>
        <p:txBody>
          <a:bodyPr wrap="square" lIns="0" tIns="0" rIns="0" bIns="0" rtlCol="0" anchor="ctr"/>
          <a:lstStyle/>
          <a:p>
            <a:pPr marL="0" indent="0" algn="l">
              <a:buNone/>
            </a:pPr>
            <a:r>
              <a:rPr lang="en-US" sz="950" b="1" dirty="0">
                <a:solidFill>
                  <a:srgbClr val="FFFFFF"/>
                </a:solidFill>
                <a:latin typeface="Calibri" pitchFamily="34" charset="0"/>
                <a:ea typeface="Calibri" pitchFamily="34" charset="-122"/>
                <a:cs typeface="Calibri" pitchFamily="34" charset="-120"/>
              </a:rPr>
              <a:t>EVIDENCE-BASED TREATMENTS  ·  NICE NG116 (2018) RECOMMENDED HIERARCHY</a:t>
            </a:r>
            <a:endParaRPr lang="en-US" sz="950" dirty="0"/>
          </a:p>
        </p:txBody>
      </p:sp>
      <p:sp>
        <p:nvSpPr>
          <p:cNvPr id="89" name="Shape 87"/>
          <p:cNvSpPr/>
          <p:nvPr/>
        </p:nvSpPr>
        <p:spPr>
          <a:xfrm>
            <a:off x="3703320" y="3781044"/>
            <a:ext cx="4681728" cy="2784348"/>
          </a:xfrm>
          <a:prstGeom prst="rect">
            <a:avLst/>
          </a:prstGeom>
          <a:solidFill>
            <a:srgbClr val="FFFFFF"/>
          </a:solidFill>
          <a:ln w="12700">
            <a:solidFill>
              <a:srgbClr val="DDE6EB"/>
            </a:solidFill>
            <a:prstDash val="solid"/>
          </a:ln>
        </p:spPr>
        <p:txBody>
          <a:bodyPr/>
          <a:lstStyle/>
          <a:p>
            <a:endParaRPr lang="en-US"/>
          </a:p>
        </p:txBody>
      </p:sp>
      <p:sp>
        <p:nvSpPr>
          <p:cNvPr id="90" name="Shape 88"/>
          <p:cNvSpPr/>
          <p:nvPr/>
        </p:nvSpPr>
        <p:spPr>
          <a:xfrm>
            <a:off x="3703320" y="6089903"/>
            <a:ext cx="4681728" cy="587829"/>
          </a:xfrm>
          <a:prstGeom prst="rect">
            <a:avLst/>
          </a:prstGeom>
          <a:solidFill>
            <a:srgbClr val="1E1E3A"/>
          </a:solidFill>
          <a:ln w="12700">
            <a:solidFill>
              <a:srgbClr val="1E1E3A"/>
            </a:solidFill>
            <a:prstDash val="solid"/>
          </a:ln>
        </p:spPr>
        <p:txBody>
          <a:bodyPr/>
          <a:lstStyle/>
          <a:p>
            <a:endParaRPr lang="en-US"/>
          </a:p>
        </p:txBody>
      </p:sp>
      <p:sp>
        <p:nvSpPr>
          <p:cNvPr id="91" name="Shape 89"/>
          <p:cNvSpPr/>
          <p:nvPr/>
        </p:nvSpPr>
        <p:spPr>
          <a:xfrm>
            <a:off x="3703320" y="6089904"/>
            <a:ext cx="201168" cy="457200"/>
          </a:xfrm>
          <a:prstGeom prst="rect">
            <a:avLst/>
          </a:prstGeom>
          <a:solidFill>
            <a:srgbClr val="B03028"/>
          </a:solidFill>
          <a:ln w="12700">
            <a:solidFill>
              <a:srgbClr val="B03028"/>
            </a:solidFill>
            <a:prstDash val="solid"/>
          </a:ln>
        </p:spPr>
        <p:txBody>
          <a:bodyPr/>
          <a:lstStyle/>
          <a:p>
            <a:endParaRPr lang="en-US"/>
          </a:p>
        </p:txBody>
      </p:sp>
      <p:sp>
        <p:nvSpPr>
          <p:cNvPr id="92" name="Text 90"/>
          <p:cNvSpPr/>
          <p:nvPr/>
        </p:nvSpPr>
        <p:spPr>
          <a:xfrm>
            <a:off x="3703320" y="6089904"/>
            <a:ext cx="201168"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mbria" pitchFamily="34" charset="0"/>
                <a:ea typeface="Cambria" pitchFamily="34" charset="-122"/>
                <a:cs typeface="Cambria" pitchFamily="34" charset="-120"/>
              </a:rPr>
              <a:t>!</a:t>
            </a:r>
            <a:endParaRPr lang="en-US" sz="1600" dirty="0"/>
          </a:p>
        </p:txBody>
      </p:sp>
      <p:sp>
        <p:nvSpPr>
          <p:cNvPr id="93" name="Text 91"/>
          <p:cNvSpPr/>
          <p:nvPr/>
        </p:nvSpPr>
        <p:spPr>
          <a:xfrm>
            <a:off x="3959352" y="6126480"/>
            <a:ext cx="4389120" cy="384048"/>
          </a:xfrm>
          <a:prstGeom prst="rect">
            <a:avLst/>
          </a:prstGeom>
          <a:noFill/>
          <a:ln/>
        </p:spPr>
        <p:txBody>
          <a:bodyPr wrap="square" lIns="0" tIns="0" rIns="0" bIns="0" rtlCol="0" anchor="t"/>
          <a:lstStyle/>
          <a:p>
            <a:pPr marL="0" indent="0">
              <a:lnSpc>
                <a:spcPct val="120000"/>
              </a:lnSpc>
              <a:buNone/>
            </a:pPr>
            <a:r>
              <a:rPr lang="en-US" sz="780" b="1" dirty="0">
                <a:solidFill>
                  <a:srgbClr val="F2C94C"/>
                </a:solidFill>
                <a:latin typeface="Calibri" pitchFamily="34" charset="0"/>
                <a:ea typeface="Calibri" pitchFamily="34" charset="-122"/>
                <a:cs typeface="Calibri" pitchFamily="34" charset="-120"/>
              </a:rPr>
              <a:t>CRITICAL NOTE: </a:t>
            </a:r>
            <a:r>
              <a:rPr lang="en-US" sz="780" dirty="0">
                <a:solidFill>
                  <a:srgbClr val="BCC8D8"/>
                </a:solidFill>
                <a:latin typeface="Calibri" pitchFamily="34" charset="0"/>
                <a:ea typeface="Calibri" pitchFamily="34" charset="-122"/>
                <a:cs typeface="Calibri" pitchFamily="34" charset="-120"/>
              </a:rPr>
              <a:t>While phase-based treatment is endorsed by 84% of clinicians (Cloitre et al., 2011), Sele et al. (2024) found no superiority over standard TF-CBT for ICD-11 CPTSD specifically — highlighting a significant gap between clinical consensus and RCT evidence. This gap must inform future research priorities and caution against premature adoption of complex protocols without robust evidence.</a:t>
            </a:r>
            <a:endParaRPr lang="en-US" sz="780" dirty="0"/>
          </a:p>
        </p:txBody>
      </p:sp>
      <p:sp>
        <p:nvSpPr>
          <p:cNvPr id="94" name="Shape 92"/>
          <p:cNvSpPr/>
          <p:nvPr/>
        </p:nvSpPr>
        <p:spPr>
          <a:xfrm>
            <a:off x="3776472" y="3949637"/>
            <a:ext cx="566928" cy="237744"/>
          </a:xfrm>
          <a:prstGeom prst="rect">
            <a:avLst/>
          </a:prstGeom>
          <a:solidFill>
            <a:srgbClr val="176840"/>
          </a:solidFill>
          <a:ln w="12700">
            <a:solidFill>
              <a:srgbClr val="176840"/>
            </a:solidFill>
            <a:prstDash val="solid"/>
          </a:ln>
        </p:spPr>
        <p:txBody>
          <a:bodyPr/>
          <a:lstStyle/>
          <a:p>
            <a:endParaRPr lang="en-US"/>
          </a:p>
        </p:txBody>
      </p:sp>
      <p:sp>
        <p:nvSpPr>
          <p:cNvPr id="95" name="Text 93"/>
          <p:cNvSpPr/>
          <p:nvPr/>
        </p:nvSpPr>
        <p:spPr>
          <a:xfrm>
            <a:off x="3776472" y="3949637"/>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1st Line</a:t>
            </a:r>
            <a:endParaRPr lang="en-US" sz="800" dirty="0"/>
          </a:p>
        </p:txBody>
      </p:sp>
      <p:sp>
        <p:nvSpPr>
          <p:cNvPr id="96" name="Text 94"/>
          <p:cNvSpPr/>
          <p:nvPr/>
        </p:nvSpPr>
        <p:spPr>
          <a:xfrm>
            <a:off x="4416552" y="3826764"/>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TF-CBT</a:t>
            </a:r>
            <a:endParaRPr lang="en-US" sz="950" dirty="0"/>
          </a:p>
        </p:txBody>
      </p:sp>
      <p:sp>
        <p:nvSpPr>
          <p:cNvPr id="97" name="Text 95"/>
          <p:cNvSpPr/>
          <p:nvPr/>
        </p:nvSpPr>
        <p:spPr>
          <a:xfrm>
            <a:off x="4416552" y="4078910"/>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d=2.70  ·  Ehlers et al. (2005)</a:t>
            </a:r>
            <a:endParaRPr lang="en-US" sz="700" dirty="0"/>
          </a:p>
        </p:txBody>
      </p:sp>
      <p:sp>
        <p:nvSpPr>
          <p:cNvPr id="98" name="Shape 96"/>
          <p:cNvSpPr/>
          <p:nvPr/>
        </p:nvSpPr>
        <p:spPr>
          <a:xfrm>
            <a:off x="5312664" y="3977069"/>
            <a:ext cx="2331720" cy="182880"/>
          </a:xfrm>
          <a:prstGeom prst="rect">
            <a:avLst/>
          </a:prstGeom>
          <a:solidFill>
            <a:srgbClr val="DDE6EB"/>
          </a:solidFill>
          <a:ln w="12700">
            <a:solidFill>
              <a:srgbClr val="DDE6EB"/>
            </a:solidFill>
            <a:prstDash val="solid"/>
          </a:ln>
        </p:spPr>
        <p:txBody>
          <a:bodyPr/>
          <a:lstStyle/>
          <a:p>
            <a:endParaRPr lang="en-US"/>
          </a:p>
        </p:txBody>
      </p:sp>
      <p:sp>
        <p:nvSpPr>
          <p:cNvPr id="99" name="Shape 97"/>
          <p:cNvSpPr/>
          <p:nvPr/>
        </p:nvSpPr>
        <p:spPr>
          <a:xfrm>
            <a:off x="5312664" y="3977069"/>
            <a:ext cx="1981962" cy="182880"/>
          </a:xfrm>
          <a:prstGeom prst="rect">
            <a:avLst/>
          </a:prstGeom>
          <a:solidFill>
            <a:srgbClr val="176840"/>
          </a:solidFill>
          <a:ln w="12700">
            <a:solidFill>
              <a:srgbClr val="176840"/>
            </a:solidFill>
            <a:prstDash val="solid"/>
          </a:ln>
        </p:spPr>
        <p:txBody>
          <a:bodyPr/>
          <a:lstStyle/>
          <a:p>
            <a:endParaRPr lang="en-US"/>
          </a:p>
        </p:txBody>
      </p:sp>
      <p:sp>
        <p:nvSpPr>
          <p:cNvPr id="100" name="Text 98"/>
          <p:cNvSpPr/>
          <p:nvPr/>
        </p:nvSpPr>
        <p:spPr>
          <a:xfrm>
            <a:off x="7671816" y="3808476"/>
            <a:ext cx="694944" cy="520065"/>
          </a:xfrm>
          <a:prstGeom prst="rect">
            <a:avLst/>
          </a:prstGeom>
          <a:noFill/>
          <a:ln/>
        </p:spPr>
        <p:txBody>
          <a:bodyPr wrap="square" lIns="0" tIns="0" rIns="0" bIns="0" rtlCol="0" anchor="ctr"/>
          <a:lstStyle/>
          <a:p>
            <a:pPr marL="0" indent="0" algn="l">
              <a:buNone/>
            </a:pPr>
            <a:r>
              <a:rPr lang="en-US" sz="1300" b="1" dirty="0">
                <a:solidFill>
                  <a:srgbClr val="176840"/>
                </a:solidFill>
                <a:latin typeface="Cambria" pitchFamily="34" charset="0"/>
                <a:ea typeface="Cambria" pitchFamily="34" charset="-122"/>
                <a:cs typeface="Cambria" pitchFamily="34" charset="-120"/>
              </a:rPr>
              <a:t>85%</a:t>
            </a:r>
            <a:endParaRPr lang="en-US" sz="1300" dirty="0"/>
          </a:p>
        </p:txBody>
      </p:sp>
      <p:sp>
        <p:nvSpPr>
          <p:cNvPr id="101" name="Shape 99"/>
          <p:cNvSpPr/>
          <p:nvPr/>
        </p:nvSpPr>
        <p:spPr>
          <a:xfrm>
            <a:off x="3776472" y="4515422"/>
            <a:ext cx="566928" cy="237744"/>
          </a:xfrm>
          <a:prstGeom prst="rect">
            <a:avLst/>
          </a:prstGeom>
          <a:solidFill>
            <a:srgbClr val="176840"/>
          </a:solidFill>
          <a:ln w="12700">
            <a:solidFill>
              <a:srgbClr val="176840"/>
            </a:solidFill>
            <a:prstDash val="solid"/>
          </a:ln>
        </p:spPr>
        <p:txBody>
          <a:bodyPr/>
          <a:lstStyle/>
          <a:p>
            <a:endParaRPr lang="en-US"/>
          </a:p>
        </p:txBody>
      </p:sp>
      <p:sp>
        <p:nvSpPr>
          <p:cNvPr id="102" name="Text 100"/>
          <p:cNvSpPr/>
          <p:nvPr/>
        </p:nvSpPr>
        <p:spPr>
          <a:xfrm>
            <a:off x="3776472" y="4515422"/>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1st Line</a:t>
            </a:r>
            <a:endParaRPr lang="en-US" sz="800" dirty="0"/>
          </a:p>
        </p:txBody>
      </p:sp>
      <p:sp>
        <p:nvSpPr>
          <p:cNvPr id="103" name="Text 101"/>
          <p:cNvSpPr/>
          <p:nvPr/>
        </p:nvSpPr>
        <p:spPr>
          <a:xfrm>
            <a:off x="4416552" y="4392549"/>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EMDR</a:t>
            </a:r>
            <a:endParaRPr lang="en-US" sz="950" dirty="0"/>
          </a:p>
        </p:txBody>
      </p:sp>
      <p:sp>
        <p:nvSpPr>
          <p:cNvPr id="104" name="Text 102"/>
          <p:cNvSpPr/>
          <p:nvPr/>
        </p:nvSpPr>
        <p:spPr>
          <a:xfrm>
            <a:off x="4416552" y="4644695"/>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26 RCTs  ·  Chen et al. (2014)</a:t>
            </a:r>
            <a:endParaRPr lang="en-US" sz="700" dirty="0"/>
          </a:p>
        </p:txBody>
      </p:sp>
      <p:sp>
        <p:nvSpPr>
          <p:cNvPr id="105" name="Shape 103"/>
          <p:cNvSpPr/>
          <p:nvPr/>
        </p:nvSpPr>
        <p:spPr>
          <a:xfrm>
            <a:off x="5312664" y="4542854"/>
            <a:ext cx="2331720" cy="182880"/>
          </a:xfrm>
          <a:prstGeom prst="rect">
            <a:avLst/>
          </a:prstGeom>
          <a:solidFill>
            <a:srgbClr val="DDE6EB"/>
          </a:solidFill>
          <a:ln w="12700">
            <a:solidFill>
              <a:srgbClr val="DDE6EB"/>
            </a:solidFill>
            <a:prstDash val="solid"/>
          </a:ln>
        </p:spPr>
        <p:txBody>
          <a:bodyPr/>
          <a:lstStyle/>
          <a:p>
            <a:endParaRPr lang="en-US"/>
          </a:p>
        </p:txBody>
      </p:sp>
      <p:sp>
        <p:nvSpPr>
          <p:cNvPr id="106" name="Shape 104"/>
          <p:cNvSpPr/>
          <p:nvPr/>
        </p:nvSpPr>
        <p:spPr>
          <a:xfrm>
            <a:off x="5312664" y="4542854"/>
            <a:ext cx="1748790" cy="182880"/>
          </a:xfrm>
          <a:prstGeom prst="rect">
            <a:avLst/>
          </a:prstGeom>
          <a:solidFill>
            <a:srgbClr val="1E7A8C"/>
          </a:solidFill>
          <a:ln w="12700">
            <a:solidFill>
              <a:srgbClr val="1E7A8C"/>
            </a:solidFill>
            <a:prstDash val="solid"/>
          </a:ln>
        </p:spPr>
        <p:txBody>
          <a:bodyPr/>
          <a:lstStyle/>
          <a:p>
            <a:endParaRPr lang="en-US"/>
          </a:p>
        </p:txBody>
      </p:sp>
      <p:sp>
        <p:nvSpPr>
          <p:cNvPr id="107" name="Text 105"/>
          <p:cNvSpPr/>
          <p:nvPr/>
        </p:nvSpPr>
        <p:spPr>
          <a:xfrm>
            <a:off x="7671816" y="4374261"/>
            <a:ext cx="694944" cy="520065"/>
          </a:xfrm>
          <a:prstGeom prst="rect">
            <a:avLst/>
          </a:prstGeom>
          <a:noFill/>
          <a:ln/>
        </p:spPr>
        <p:txBody>
          <a:bodyPr wrap="square" lIns="0" tIns="0" rIns="0" bIns="0" rtlCol="0" anchor="ctr"/>
          <a:lstStyle/>
          <a:p>
            <a:pPr marL="0" indent="0" algn="l">
              <a:buNone/>
            </a:pPr>
            <a:r>
              <a:rPr lang="en-US" sz="1300" b="1" dirty="0">
                <a:solidFill>
                  <a:srgbClr val="1E7A8C"/>
                </a:solidFill>
                <a:latin typeface="Cambria" pitchFamily="34" charset="0"/>
                <a:ea typeface="Cambria" pitchFamily="34" charset="-122"/>
                <a:cs typeface="Cambria" pitchFamily="34" charset="-120"/>
              </a:rPr>
              <a:t>g=0.66</a:t>
            </a:r>
            <a:endParaRPr lang="en-US" sz="1300" dirty="0"/>
          </a:p>
        </p:txBody>
      </p:sp>
      <p:sp>
        <p:nvSpPr>
          <p:cNvPr id="108" name="Shape 106"/>
          <p:cNvSpPr/>
          <p:nvPr/>
        </p:nvSpPr>
        <p:spPr>
          <a:xfrm>
            <a:off x="3776472" y="5081207"/>
            <a:ext cx="566928" cy="237744"/>
          </a:xfrm>
          <a:prstGeom prst="rect">
            <a:avLst/>
          </a:prstGeom>
          <a:solidFill>
            <a:srgbClr val="1E7A8C"/>
          </a:solidFill>
          <a:ln w="12700">
            <a:solidFill>
              <a:srgbClr val="1E7A8C"/>
            </a:solidFill>
            <a:prstDash val="solid"/>
          </a:ln>
        </p:spPr>
        <p:txBody>
          <a:bodyPr/>
          <a:lstStyle/>
          <a:p>
            <a:endParaRPr lang="en-US"/>
          </a:p>
        </p:txBody>
      </p:sp>
      <p:sp>
        <p:nvSpPr>
          <p:cNvPr id="109" name="Text 107"/>
          <p:cNvSpPr/>
          <p:nvPr/>
        </p:nvSpPr>
        <p:spPr>
          <a:xfrm>
            <a:off x="3776472" y="5081207"/>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CPTSD</a:t>
            </a:r>
            <a:endParaRPr lang="en-US" sz="800" dirty="0"/>
          </a:p>
        </p:txBody>
      </p:sp>
      <p:sp>
        <p:nvSpPr>
          <p:cNvPr id="110" name="Text 108"/>
          <p:cNvSpPr/>
          <p:nvPr/>
        </p:nvSpPr>
        <p:spPr>
          <a:xfrm>
            <a:off x="4416552" y="4958334"/>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Phase-Based (STAIR)</a:t>
            </a:r>
            <a:endParaRPr lang="en-US" sz="950" dirty="0"/>
          </a:p>
        </p:txBody>
      </p:sp>
      <p:sp>
        <p:nvSpPr>
          <p:cNvPr id="111" name="Text 109"/>
          <p:cNvSpPr/>
          <p:nvPr/>
        </p:nvSpPr>
        <p:spPr>
          <a:xfrm>
            <a:off x="4416552" y="5210480"/>
            <a:ext cx="892566" cy="181214"/>
          </a:xfrm>
          <a:prstGeom prst="rect">
            <a:avLst/>
          </a:prstGeom>
          <a:noFill/>
          <a:ln/>
        </p:spPr>
        <p:txBody>
          <a:bodyPr wrap="square" lIns="0" tIns="0" rIns="0" bIns="0" rtlCol="0" anchor="t"/>
          <a:lstStyle/>
          <a:p>
            <a:pPr marL="0" indent="0" algn="l">
              <a:buNone/>
            </a:pPr>
            <a:r>
              <a:rPr lang="en-US" sz="600" i="1" dirty="0">
                <a:solidFill>
                  <a:srgbClr val="607080"/>
                </a:solidFill>
                <a:latin typeface="Calibri" pitchFamily="34" charset="0"/>
                <a:ea typeface="Calibri" pitchFamily="34" charset="-122"/>
                <a:cs typeface="Calibri" pitchFamily="34" charset="-120"/>
              </a:rPr>
              <a:t>Evidence contested · Cloitre (2010) vs Sele (2024)</a:t>
            </a:r>
            <a:endParaRPr lang="en-US" sz="600" dirty="0"/>
          </a:p>
        </p:txBody>
      </p:sp>
      <p:sp>
        <p:nvSpPr>
          <p:cNvPr id="112" name="Shape 110"/>
          <p:cNvSpPr/>
          <p:nvPr/>
        </p:nvSpPr>
        <p:spPr>
          <a:xfrm>
            <a:off x="5312664" y="5108639"/>
            <a:ext cx="2331720" cy="182880"/>
          </a:xfrm>
          <a:prstGeom prst="rect">
            <a:avLst/>
          </a:prstGeom>
          <a:solidFill>
            <a:srgbClr val="DDE6EB"/>
          </a:solidFill>
          <a:ln w="12700">
            <a:solidFill>
              <a:srgbClr val="DDE6EB"/>
            </a:solidFill>
            <a:prstDash val="solid"/>
          </a:ln>
        </p:spPr>
        <p:txBody>
          <a:bodyPr/>
          <a:lstStyle/>
          <a:p>
            <a:endParaRPr lang="en-US"/>
          </a:p>
        </p:txBody>
      </p:sp>
      <p:sp>
        <p:nvSpPr>
          <p:cNvPr id="113" name="Shape 111"/>
          <p:cNvSpPr/>
          <p:nvPr/>
        </p:nvSpPr>
        <p:spPr>
          <a:xfrm>
            <a:off x="5312664" y="5108639"/>
            <a:ext cx="1422349" cy="182880"/>
          </a:xfrm>
          <a:prstGeom prst="rect">
            <a:avLst/>
          </a:prstGeom>
          <a:solidFill>
            <a:srgbClr val="2B5872"/>
          </a:solidFill>
          <a:ln w="12700">
            <a:solidFill>
              <a:srgbClr val="2B5872"/>
            </a:solidFill>
            <a:prstDash val="solid"/>
          </a:ln>
        </p:spPr>
        <p:txBody>
          <a:bodyPr/>
          <a:lstStyle/>
          <a:p>
            <a:endParaRPr lang="en-US"/>
          </a:p>
        </p:txBody>
      </p:sp>
      <p:sp>
        <p:nvSpPr>
          <p:cNvPr id="114" name="Text 112"/>
          <p:cNvSpPr/>
          <p:nvPr/>
        </p:nvSpPr>
        <p:spPr>
          <a:xfrm>
            <a:off x="7671816" y="4940046"/>
            <a:ext cx="694944" cy="520065"/>
          </a:xfrm>
          <a:prstGeom prst="rect">
            <a:avLst/>
          </a:prstGeom>
          <a:noFill/>
          <a:ln/>
        </p:spPr>
        <p:txBody>
          <a:bodyPr wrap="square" lIns="0" tIns="0" rIns="0" bIns="0" rtlCol="0" anchor="ctr"/>
          <a:lstStyle/>
          <a:p>
            <a:pPr marL="0" indent="0" algn="l">
              <a:buNone/>
            </a:pPr>
            <a:r>
              <a:rPr lang="en-US" sz="1300" b="1" dirty="0">
                <a:solidFill>
                  <a:srgbClr val="2B5872"/>
                </a:solidFill>
                <a:latin typeface="Cambria" pitchFamily="34" charset="0"/>
                <a:ea typeface="Cambria" pitchFamily="34" charset="-122"/>
                <a:cs typeface="Cambria" pitchFamily="34" charset="-120"/>
              </a:rPr>
              <a:t>61%</a:t>
            </a:r>
            <a:endParaRPr lang="en-US" sz="1300" dirty="0"/>
          </a:p>
        </p:txBody>
      </p:sp>
      <p:sp>
        <p:nvSpPr>
          <p:cNvPr id="115" name="Shape 113"/>
          <p:cNvSpPr/>
          <p:nvPr/>
        </p:nvSpPr>
        <p:spPr>
          <a:xfrm>
            <a:off x="3776472" y="5646992"/>
            <a:ext cx="566928" cy="237744"/>
          </a:xfrm>
          <a:prstGeom prst="rect">
            <a:avLst/>
          </a:prstGeom>
          <a:solidFill>
            <a:srgbClr val="B03028"/>
          </a:solidFill>
          <a:ln w="12700">
            <a:solidFill>
              <a:srgbClr val="B03028"/>
            </a:solidFill>
            <a:prstDash val="solid"/>
          </a:ln>
        </p:spPr>
        <p:txBody>
          <a:bodyPr/>
          <a:lstStyle/>
          <a:p>
            <a:endParaRPr lang="en-US"/>
          </a:p>
        </p:txBody>
      </p:sp>
      <p:sp>
        <p:nvSpPr>
          <p:cNvPr id="116" name="Text 114"/>
          <p:cNvSpPr/>
          <p:nvPr/>
        </p:nvSpPr>
        <p:spPr>
          <a:xfrm>
            <a:off x="3776472" y="5646992"/>
            <a:ext cx="566928" cy="237744"/>
          </a:xfrm>
          <a:prstGeom prst="rect">
            <a:avLst/>
          </a:prstGeom>
          <a:noFill/>
          <a:ln/>
        </p:spPr>
        <p:txBody>
          <a:bodyPr wrap="square" lIns="0" tIns="0" rIns="0" bIns="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Last Rx</a:t>
            </a:r>
            <a:endParaRPr lang="en-US" sz="800" dirty="0"/>
          </a:p>
        </p:txBody>
      </p:sp>
      <p:sp>
        <p:nvSpPr>
          <p:cNvPr id="117" name="Text 115"/>
          <p:cNvSpPr/>
          <p:nvPr/>
        </p:nvSpPr>
        <p:spPr>
          <a:xfrm>
            <a:off x="4416552" y="5524119"/>
            <a:ext cx="868680" cy="249631"/>
          </a:xfrm>
          <a:prstGeom prst="rect">
            <a:avLst/>
          </a:prstGeom>
          <a:noFill/>
          <a:ln/>
        </p:spPr>
        <p:txBody>
          <a:bodyPr wrap="square" lIns="0" tIns="0" rIns="0" bIns="0" rtlCol="0" anchor="b"/>
          <a:lstStyle/>
          <a:p>
            <a:pPr marL="0" indent="0" algn="l">
              <a:buNone/>
            </a:pPr>
            <a:r>
              <a:rPr lang="en-US" sz="950" b="1" dirty="0">
                <a:solidFill>
                  <a:srgbClr val="0D1B26"/>
                </a:solidFill>
                <a:latin typeface="Calibri" pitchFamily="34" charset="0"/>
                <a:ea typeface="Calibri" pitchFamily="34" charset="-122"/>
                <a:cs typeface="Calibri" pitchFamily="34" charset="-120"/>
              </a:rPr>
              <a:t>SSRIs / Medication</a:t>
            </a:r>
            <a:endParaRPr lang="en-US" sz="950" dirty="0"/>
          </a:p>
        </p:txBody>
      </p:sp>
      <p:sp>
        <p:nvSpPr>
          <p:cNvPr id="118" name="Text 116"/>
          <p:cNvSpPr/>
          <p:nvPr/>
        </p:nvSpPr>
        <p:spPr>
          <a:xfrm>
            <a:off x="4416552" y="5776265"/>
            <a:ext cx="868680" cy="239230"/>
          </a:xfrm>
          <a:prstGeom prst="rect">
            <a:avLst/>
          </a:prstGeom>
          <a:noFill/>
          <a:ln/>
        </p:spPr>
        <p:txBody>
          <a:bodyPr wrap="square" lIns="0" tIns="0" rIns="0" bIns="0" rtlCol="0" anchor="t"/>
          <a:lstStyle/>
          <a:p>
            <a:pPr marL="0" indent="0" algn="l">
              <a:buNone/>
            </a:pPr>
            <a:r>
              <a:rPr lang="en-US" sz="700" i="1" dirty="0">
                <a:solidFill>
                  <a:srgbClr val="607080"/>
                </a:solidFill>
                <a:latin typeface="Calibri" pitchFamily="34" charset="0"/>
                <a:ea typeface="Calibri" pitchFamily="34" charset="-122"/>
                <a:cs typeface="Calibri" pitchFamily="34" charset="-120"/>
              </a:rPr>
              <a:t>Small effect  ·  Hoskins et al. (2021)</a:t>
            </a:r>
            <a:endParaRPr lang="en-US" sz="700" dirty="0"/>
          </a:p>
        </p:txBody>
      </p:sp>
      <p:sp>
        <p:nvSpPr>
          <p:cNvPr id="119" name="Shape 117"/>
          <p:cNvSpPr/>
          <p:nvPr/>
        </p:nvSpPr>
        <p:spPr>
          <a:xfrm>
            <a:off x="5312664" y="5674424"/>
            <a:ext cx="2331720" cy="182880"/>
          </a:xfrm>
          <a:prstGeom prst="rect">
            <a:avLst/>
          </a:prstGeom>
          <a:solidFill>
            <a:srgbClr val="DDE6EB"/>
          </a:solidFill>
          <a:ln w="12700">
            <a:solidFill>
              <a:srgbClr val="DDE6EB"/>
            </a:solidFill>
            <a:prstDash val="solid"/>
          </a:ln>
        </p:spPr>
        <p:txBody>
          <a:bodyPr/>
          <a:lstStyle/>
          <a:p>
            <a:endParaRPr lang="en-US"/>
          </a:p>
        </p:txBody>
      </p:sp>
      <p:sp>
        <p:nvSpPr>
          <p:cNvPr id="120" name="Shape 118"/>
          <p:cNvSpPr/>
          <p:nvPr/>
        </p:nvSpPr>
        <p:spPr>
          <a:xfrm>
            <a:off x="5312664" y="5674424"/>
            <a:ext cx="652882" cy="182880"/>
          </a:xfrm>
          <a:prstGeom prst="rect">
            <a:avLst/>
          </a:prstGeom>
          <a:solidFill>
            <a:srgbClr val="B03028"/>
          </a:solidFill>
          <a:ln w="12700">
            <a:solidFill>
              <a:srgbClr val="B03028"/>
            </a:solidFill>
            <a:prstDash val="solid"/>
          </a:ln>
        </p:spPr>
        <p:txBody>
          <a:bodyPr/>
          <a:lstStyle/>
          <a:p>
            <a:endParaRPr lang="en-US"/>
          </a:p>
        </p:txBody>
      </p:sp>
      <p:sp>
        <p:nvSpPr>
          <p:cNvPr id="121" name="Text 119"/>
          <p:cNvSpPr/>
          <p:nvPr/>
        </p:nvSpPr>
        <p:spPr>
          <a:xfrm>
            <a:off x="7671816" y="5505831"/>
            <a:ext cx="694944" cy="520065"/>
          </a:xfrm>
          <a:prstGeom prst="rect">
            <a:avLst/>
          </a:prstGeom>
          <a:noFill/>
          <a:ln/>
        </p:spPr>
        <p:txBody>
          <a:bodyPr wrap="square" lIns="0" tIns="0" rIns="0" bIns="0" rtlCol="0" anchor="ctr"/>
          <a:lstStyle/>
          <a:p>
            <a:pPr marL="0" indent="0" algn="l">
              <a:buNone/>
            </a:pPr>
            <a:r>
              <a:rPr lang="en-US" sz="1300" b="1" dirty="0">
                <a:solidFill>
                  <a:srgbClr val="B03028"/>
                </a:solidFill>
                <a:latin typeface="Cambria" pitchFamily="34" charset="0"/>
                <a:ea typeface="Cambria" pitchFamily="34" charset="-122"/>
                <a:cs typeface="Cambria" pitchFamily="34" charset="-120"/>
              </a:rPr>
              <a:t>SMD=0.28</a:t>
            </a:r>
            <a:endParaRPr lang="en-US" sz="1300" dirty="0"/>
          </a:p>
        </p:txBody>
      </p:sp>
      <p:sp>
        <p:nvSpPr>
          <p:cNvPr id="122" name="Shape 120"/>
          <p:cNvSpPr/>
          <p:nvPr/>
        </p:nvSpPr>
        <p:spPr>
          <a:xfrm>
            <a:off x="8503920" y="891540"/>
            <a:ext cx="3639312" cy="274320"/>
          </a:xfrm>
          <a:prstGeom prst="rect">
            <a:avLst/>
          </a:prstGeom>
          <a:solidFill>
            <a:srgbClr val="4E2585"/>
          </a:solidFill>
          <a:ln w="12700">
            <a:solidFill>
              <a:srgbClr val="4E2585"/>
            </a:solidFill>
            <a:prstDash val="solid"/>
          </a:ln>
        </p:spPr>
        <p:txBody>
          <a:bodyPr/>
          <a:lstStyle/>
          <a:p>
            <a:endParaRPr lang="en-US"/>
          </a:p>
        </p:txBody>
      </p:sp>
      <p:sp>
        <p:nvSpPr>
          <p:cNvPr id="123" name="Text 121"/>
          <p:cNvSpPr/>
          <p:nvPr/>
        </p:nvSpPr>
        <p:spPr>
          <a:xfrm>
            <a:off x="8577072" y="891540"/>
            <a:ext cx="3566160" cy="274320"/>
          </a:xfrm>
          <a:prstGeom prst="rect">
            <a:avLst/>
          </a:prstGeom>
          <a:noFill/>
          <a:ln/>
        </p:spPr>
        <p:txBody>
          <a:bodyPr wrap="square" lIns="0" tIns="0" rIns="0" bIns="0" rtlCol="0" anchor="ctr"/>
          <a:lstStyle/>
          <a:p>
            <a:pPr marL="0" indent="0" algn="l">
              <a:buNone/>
            </a:pPr>
            <a:r>
              <a:rPr lang="en-US" sz="1000" b="1" dirty="0">
                <a:solidFill>
                  <a:srgbClr val="FFFFFF"/>
                </a:solidFill>
                <a:latin typeface="Calibri" pitchFamily="34" charset="0"/>
                <a:ea typeface="Calibri" pitchFamily="34" charset="-122"/>
                <a:cs typeface="Calibri" pitchFamily="34" charset="-120"/>
              </a:rPr>
              <a:t>STRUCTURAL INEQUALITIES &amp; STIGMA</a:t>
            </a:r>
            <a:endParaRPr lang="en-US" sz="1000" dirty="0"/>
          </a:p>
        </p:txBody>
      </p:sp>
      <p:sp>
        <p:nvSpPr>
          <p:cNvPr id="124" name="Shape 122"/>
          <p:cNvSpPr/>
          <p:nvPr/>
        </p:nvSpPr>
        <p:spPr>
          <a:xfrm>
            <a:off x="8503920" y="1202436"/>
            <a:ext cx="3639312" cy="759866"/>
          </a:xfrm>
          <a:prstGeom prst="rect">
            <a:avLst/>
          </a:prstGeom>
          <a:solidFill>
            <a:srgbClr val="FFFFFF"/>
          </a:solidFill>
          <a:ln w="12700">
            <a:solidFill>
              <a:srgbClr val="AE2E6E"/>
            </a:solidFill>
            <a:prstDash val="solid"/>
          </a:ln>
        </p:spPr>
        <p:txBody>
          <a:bodyPr/>
          <a:lstStyle/>
          <a:p>
            <a:endParaRPr lang="en-US"/>
          </a:p>
        </p:txBody>
      </p:sp>
      <p:sp>
        <p:nvSpPr>
          <p:cNvPr id="125" name="Shape 123"/>
          <p:cNvSpPr/>
          <p:nvPr/>
        </p:nvSpPr>
        <p:spPr>
          <a:xfrm>
            <a:off x="8503920" y="1202436"/>
            <a:ext cx="475488" cy="759866"/>
          </a:xfrm>
          <a:prstGeom prst="rect">
            <a:avLst/>
          </a:prstGeom>
          <a:solidFill>
            <a:srgbClr val="AE2E6E"/>
          </a:solidFill>
          <a:ln w="12700">
            <a:solidFill>
              <a:srgbClr val="AE2E6E"/>
            </a:solidFill>
            <a:prstDash val="solid"/>
          </a:ln>
        </p:spPr>
        <p:txBody>
          <a:bodyPr/>
          <a:lstStyle/>
          <a:p>
            <a:endParaRPr lang="en-US"/>
          </a:p>
        </p:txBody>
      </p:sp>
      <p:sp>
        <p:nvSpPr>
          <p:cNvPr id="126" name="Text 124"/>
          <p:cNvSpPr/>
          <p:nvPr/>
        </p:nvSpPr>
        <p:spPr>
          <a:xfrm>
            <a:off x="8503920" y="1202436"/>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WOMEN</a:t>
            </a:r>
            <a:endParaRPr lang="en-US" sz="580" dirty="0"/>
          </a:p>
        </p:txBody>
      </p:sp>
      <p:sp>
        <p:nvSpPr>
          <p:cNvPr id="127" name="Text 125"/>
          <p:cNvSpPr/>
          <p:nvPr/>
        </p:nvSpPr>
        <p:spPr>
          <a:xfrm>
            <a:off x="9025128" y="1202436"/>
            <a:ext cx="804672" cy="759866"/>
          </a:xfrm>
          <a:prstGeom prst="rect">
            <a:avLst/>
          </a:prstGeom>
          <a:noFill/>
          <a:ln/>
        </p:spPr>
        <p:txBody>
          <a:bodyPr wrap="square" lIns="0" tIns="0" rIns="0" bIns="0" rtlCol="0" anchor="ctr"/>
          <a:lstStyle/>
          <a:p>
            <a:pPr marL="0" indent="0" algn="ctr">
              <a:buNone/>
            </a:pPr>
            <a:r>
              <a:rPr lang="en-US" sz="2400" b="1" dirty="0">
                <a:solidFill>
                  <a:srgbClr val="AE2E6E"/>
                </a:solidFill>
                <a:latin typeface="Cambria" pitchFamily="34" charset="0"/>
                <a:ea typeface="Cambria" pitchFamily="34" charset="-122"/>
                <a:cs typeface="Cambria" pitchFamily="34" charset="-120"/>
              </a:rPr>
              <a:t>2×</a:t>
            </a:r>
            <a:endParaRPr lang="en-US" sz="2400" dirty="0"/>
          </a:p>
        </p:txBody>
      </p:sp>
      <p:sp>
        <p:nvSpPr>
          <p:cNvPr id="128" name="Shape 126"/>
          <p:cNvSpPr/>
          <p:nvPr/>
        </p:nvSpPr>
        <p:spPr>
          <a:xfrm>
            <a:off x="9875520" y="1278423"/>
            <a:ext cx="27432" cy="607893"/>
          </a:xfrm>
          <a:prstGeom prst="rect">
            <a:avLst/>
          </a:prstGeom>
          <a:solidFill>
            <a:srgbClr val="DDE6EB"/>
          </a:solidFill>
          <a:ln w="12700">
            <a:solidFill>
              <a:srgbClr val="DDE6EB"/>
            </a:solidFill>
            <a:prstDash val="solid"/>
          </a:ln>
        </p:spPr>
        <p:txBody>
          <a:bodyPr/>
          <a:lstStyle/>
          <a:p>
            <a:endParaRPr lang="en-US"/>
          </a:p>
        </p:txBody>
      </p:sp>
      <p:sp>
        <p:nvSpPr>
          <p:cNvPr id="129" name="Text 127"/>
          <p:cNvSpPr/>
          <p:nvPr/>
        </p:nvSpPr>
        <p:spPr>
          <a:xfrm>
            <a:off x="9948672" y="1229868"/>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more likely than</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men to develop PTSD</a:t>
            </a:r>
            <a:endParaRPr lang="en-US" sz="950" dirty="0"/>
          </a:p>
        </p:txBody>
      </p:sp>
      <p:sp>
        <p:nvSpPr>
          <p:cNvPr id="130" name="Text 128"/>
          <p:cNvSpPr/>
          <p:nvPr/>
        </p:nvSpPr>
        <p:spPr>
          <a:xfrm>
            <a:off x="9948672" y="1582369"/>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Sexual violence = highest conditional risk · Tolin &amp; Foa (2006)</a:t>
            </a:r>
            <a:endParaRPr lang="en-US" sz="750" dirty="0"/>
          </a:p>
        </p:txBody>
      </p:sp>
      <p:sp>
        <p:nvSpPr>
          <p:cNvPr id="131" name="Shape 129"/>
          <p:cNvSpPr/>
          <p:nvPr/>
        </p:nvSpPr>
        <p:spPr>
          <a:xfrm>
            <a:off x="8503920" y="2008022"/>
            <a:ext cx="3639312" cy="759866"/>
          </a:xfrm>
          <a:prstGeom prst="rect">
            <a:avLst/>
          </a:prstGeom>
          <a:solidFill>
            <a:srgbClr val="FFFFFF"/>
          </a:solidFill>
          <a:ln w="12700">
            <a:solidFill>
              <a:srgbClr val="C45C08"/>
            </a:solidFill>
            <a:prstDash val="solid"/>
          </a:ln>
        </p:spPr>
        <p:txBody>
          <a:bodyPr/>
          <a:lstStyle/>
          <a:p>
            <a:endParaRPr lang="en-US"/>
          </a:p>
        </p:txBody>
      </p:sp>
      <p:sp>
        <p:nvSpPr>
          <p:cNvPr id="132" name="Shape 130"/>
          <p:cNvSpPr/>
          <p:nvPr/>
        </p:nvSpPr>
        <p:spPr>
          <a:xfrm>
            <a:off x="8503920" y="2008022"/>
            <a:ext cx="475488" cy="759866"/>
          </a:xfrm>
          <a:prstGeom prst="rect">
            <a:avLst/>
          </a:prstGeom>
          <a:solidFill>
            <a:srgbClr val="C45C08"/>
          </a:solidFill>
          <a:ln w="12700">
            <a:solidFill>
              <a:srgbClr val="C45C08"/>
            </a:solidFill>
            <a:prstDash val="solid"/>
          </a:ln>
        </p:spPr>
        <p:txBody>
          <a:bodyPr/>
          <a:lstStyle/>
          <a:p>
            <a:endParaRPr lang="en-US"/>
          </a:p>
        </p:txBody>
      </p:sp>
      <p:sp>
        <p:nvSpPr>
          <p:cNvPr id="133" name="Text 131"/>
          <p:cNvSpPr/>
          <p:nvPr/>
        </p:nvSpPr>
        <p:spPr>
          <a:xfrm>
            <a:off x="8503920" y="2008022"/>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ETHNICITY</a:t>
            </a:r>
            <a:endParaRPr lang="en-US" sz="580" dirty="0"/>
          </a:p>
        </p:txBody>
      </p:sp>
      <p:sp>
        <p:nvSpPr>
          <p:cNvPr id="134" name="Text 132"/>
          <p:cNvSpPr/>
          <p:nvPr/>
        </p:nvSpPr>
        <p:spPr>
          <a:xfrm>
            <a:off x="9025128" y="2008022"/>
            <a:ext cx="804672" cy="759866"/>
          </a:xfrm>
          <a:prstGeom prst="rect">
            <a:avLst/>
          </a:prstGeom>
          <a:noFill/>
          <a:ln/>
        </p:spPr>
        <p:txBody>
          <a:bodyPr wrap="square" lIns="0" tIns="0" rIns="0" bIns="0" rtlCol="0" anchor="ctr"/>
          <a:lstStyle/>
          <a:p>
            <a:pPr marL="0" indent="0" algn="ctr">
              <a:buNone/>
            </a:pPr>
            <a:r>
              <a:rPr lang="en-US" sz="2400" b="1" dirty="0">
                <a:solidFill>
                  <a:srgbClr val="C45C08"/>
                </a:solidFill>
                <a:latin typeface="Cambria" pitchFamily="34" charset="0"/>
                <a:ea typeface="Cambria" pitchFamily="34" charset="-122"/>
                <a:cs typeface="Cambria" pitchFamily="34" charset="-120"/>
              </a:rPr>
              <a:t>4×</a:t>
            </a:r>
            <a:endParaRPr lang="en-US" sz="2400" dirty="0"/>
          </a:p>
        </p:txBody>
      </p:sp>
      <p:sp>
        <p:nvSpPr>
          <p:cNvPr id="135" name="Shape 133"/>
          <p:cNvSpPr/>
          <p:nvPr/>
        </p:nvSpPr>
        <p:spPr>
          <a:xfrm>
            <a:off x="9875520" y="2084009"/>
            <a:ext cx="27432" cy="607893"/>
          </a:xfrm>
          <a:prstGeom prst="rect">
            <a:avLst/>
          </a:prstGeom>
          <a:solidFill>
            <a:srgbClr val="DDE6EB"/>
          </a:solidFill>
          <a:ln w="12700">
            <a:solidFill>
              <a:srgbClr val="DDE6EB"/>
            </a:solidFill>
            <a:prstDash val="solid"/>
          </a:ln>
        </p:spPr>
        <p:txBody>
          <a:bodyPr/>
          <a:lstStyle/>
          <a:p>
            <a:endParaRPr lang="en-US"/>
          </a:p>
        </p:txBody>
      </p:sp>
      <p:sp>
        <p:nvSpPr>
          <p:cNvPr id="136" name="Text 134"/>
          <p:cNvSpPr/>
          <p:nvPr/>
        </p:nvSpPr>
        <p:spPr>
          <a:xfrm>
            <a:off x="9948672" y="2035454"/>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MHA detention</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Black vs White UK</a:t>
            </a:r>
            <a:endParaRPr lang="en-US" sz="950" dirty="0"/>
          </a:p>
        </p:txBody>
      </p:sp>
      <p:sp>
        <p:nvSpPr>
          <p:cNvPr id="137" name="Text 135"/>
          <p:cNvSpPr/>
          <p:nvPr/>
        </p:nvSpPr>
        <p:spPr>
          <a:xfrm>
            <a:off x="9948672" y="2387956"/>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Enter care via crisis; cultural pathologisation · Bhui et al. (2022)</a:t>
            </a:r>
            <a:endParaRPr lang="en-US" sz="750" dirty="0"/>
          </a:p>
        </p:txBody>
      </p:sp>
      <p:sp>
        <p:nvSpPr>
          <p:cNvPr id="138" name="Shape 136"/>
          <p:cNvSpPr/>
          <p:nvPr/>
        </p:nvSpPr>
        <p:spPr>
          <a:xfrm>
            <a:off x="8503920" y="2813609"/>
            <a:ext cx="3639312" cy="759866"/>
          </a:xfrm>
          <a:prstGeom prst="rect">
            <a:avLst/>
          </a:prstGeom>
          <a:solidFill>
            <a:srgbClr val="FFFFFF"/>
          </a:solidFill>
          <a:ln w="12700">
            <a:solidFill>
              <a:srgbClr val="0C7A6A"/>
            </a:solidFill>
            <a:prstDash val="solid"/>
          </a:ln>
        </p:spPr>
        <p:txBody>
          <a:bodyPr/>
          <a:lstStyle/>
          <a:p>
            <a:endParaRPr lang="en-US"/>
          </a:p>
        </p:txBody>
      </p:sp>
      <p:sp>
        <p:nvSpPr>
          <p:cNvPr id="139" name="Shape 137"/>
          <p:cNvSpPr/>
          <p:nvPr/>
        </p:nvSpPr>
        <p:spPr>
          <a:xfrm>
            <a:off x="8503920" y="2813609"/>
            <a:ext cx="475488" cy="759866"/>
          </a:xfrm>
          <a:prstGeom prst="rect">
            <a:avLst/>
          </a:prstGeom>
          <a:solidFill>
            <a:srgbClr val="0C7A6A"/>
          </a:solidFill>
          <a:ln w="12700">
            <a:solidFill>
              <a:srgbClr val="0C7A6A"/>
            </a:solidFill>
            <a:prstDash val="solid"/>
          </a:ln>
        </p:spPr>
        <p:txBody>
          <a:bodyPr/>
          <a:lstStyle/>
          <a:p>
            <a:endParaRPr lang="en-US"/>
          </a:p>
        </p:txBody>
      </p:sp>
      <p:sp>
        <p:nvSpPr>
          <p:cNvPr id="140" name="Text 138"/>
          <p:cNvSpPr/>
          <p:nvPr/>
        </p:nvSpPr>
        <p:spPr>
          <a:xfrm>
            <a:off x="8503920" y="2813609"/>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REFUGEES</a:t>
            </a:r>
            <a:endParaRPr lang="en-US" sz="580" dirty="0"/>
          </a:p>
        </p:txBody>
      </p:sp>
      <p:sp>
        <p:nvSpPr>
          <p:cNvPr id="141" name="Text 139"/>
          <p:cNvSpPr/>
          <p:nvPr/>
        </p:nvSpPr>
        <p:spPr>
          <a:xfrm>
            <a:off x="9025128" y="2813609"/>
            <a:ext cx="804672" cy="759866"/>
          </a:xfrm>
          <a:prstGeom prst="rect">
            <a:avLst/>
          </a:prstGeom>
          <a:noFill/>
          <a:ln/>
        </p:spPr>
        <p:txBody>
          <a:bodyPr wrap="square" lIns="0" tIns="0" rIns="0" bIns="0" rtlCol="0" anchor="ctr"/>
          <a:lstStyle/>
          <a:p>
            <a:pPr marL="0" indent="0" algn="ctr">
              <a:buNone/>
            </a:pPr>
            <a:r>
              <a:rPr lang="en-US" sz="2400" b="1" dirty="0">
                <a:solidFill>
                  <a:srgbClr val="0C7A6A"/>
                </a:solidFill>
                <a:latin typeface="Cambria" pitchFamily="34" charset="0"/>
                <a:ea typeface="Cambria" pitchFamily="34" charset="-122"/>
                <a:cs typeface="Cambria" pitchFamily="34" charset="-120"/>
              </a:rPr>
              <a:t>31.5%</a:t>
            </a:r>
            <a:endParaRPr lang="en-US" sz="2400" dirty="0"/>
          </a:p>
        </p:txBody>
      </p:sp>
      <p:sp>
        <p:nvSpPr>
          <p:cNvPr id="142" name="Shape 140"/>
          <p:cNvSpPr/>
          <p:nvPr/>
        </p:nvSpPr>
        <p:spPr>
          <a:xfrm>
            <a:off x="9875520" y="2889595"/>
            <a:ext cx="27432" cy="607893"/>
          </a:xfrm>
          <a:prstGeom prst="rect">
            <a:avLst/>
          </a:prstGeom>
          <a:solidFill>
            <a:srgbClr val="DDE6EB"/>
          </a:solidFill>
          <a:ln w="12700">
            <a:solidFill>
              <a:srgbClr val="DDE6EB"/>
            </a:solidFill>
            <a:prstDash val="solid"/>
          </a:ln>
        </p:spPr>
        <p:txBody>
          <a:bodyPr/>
          <a:lstStyle/>
          <a:p>
            <a:endParaRPr lang="en-US"/>
          </a:p>
        </p:txBody>
      </p:sp>
      <p:sp>
        <p:nvSpPr>
          <p:cNvPr id="143" name="Text 141"/>
          <p:cNvSpPr/>
          <p:nvPr/>
        </p:nvSpPr>
        <p:spPr>
          <a:xfrm>
            <a:off x="9948672" y="2841041"/>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PTSD prevalence vs</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3.9% globally</a:t>
            </a:r>
            <a:endParaRPr lang="en-US" sz="950" dirty="0"/>
          </a:p>
        </p:txBody>
      </p:sp>
      <p:sp>
        <p:nvSpPr>
          <p:cNvPr id="144" name="Text 142"/>
          <p:cNvSpPr/>
          <p:nvPr/>
        </p:nvSpPr>
        <p:spPr>
          <a:xfrm>
            <a:off x="9948672" y="3193542"/>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Asylum system extends trauma, creating iatrogenic harm</a:t>
            </a:r>
            <a:endParaRPr lang="en-US" sz="750" dirty="0"/>
          </a:p>
        </p:txBody>
      </p:sp>
      <p:sp>
        <p:nvSpPr>
          <p:cNvPr id="145" name="Shape 143"/>
          <p:cNvSpPr/>
          <p:nvPr/>
        </p:nvSpPr>
        <p:spPr>
          <a:xfrm>
            <a:off x="8503920" y="3619195"/>
            <a:ext cx="3639312" cy="759866"/>
          </a:xfrm>
          <a:prstGeom prst="rect">
            <a:avLst/>
          </a:prstGeom>
          <a:solidFill>
            <a:srgbClr val="FFFFFF"/>
          </a:solidFill>
          <a:ln w="12700">
            <a:solidFill>
              <a:srgbClr val="2B5872"/>
            </a:solidFill>
            <a:prstDash val="solid"/>
          </a:ln>
        </p:spPr>
        <p:txBody>
          <a:bodyPr/>
          <a:lstStyle/>
          <a:p>
            <a:endParaRPr lang="en-US"/>
          </a:p>
        </p:txBody>
      </p:sp>
      <p:sp>
        <p:nvSpPr>
          <p:cNvPr id="146" name="Shape 144"/>
          <p:cNvSpPr/>
          <p:nvPr/>
        </p:nvSpPr>
        <p:spPr>
          <a:xfrm>
            <a:off x="8503920" y="3619195"/>
            <a:ext cx="475488" cy="759866"/>
          </a:xfrm>
          <a:prstGeom prst="rect">
            <a:avLst/>
          </a:prstGeom>
          <a:solidFill>
            <a:srgbClr val="2B5872"/>
          </a:solidFill>
          <a:ln w="12700">
            <a:solidFill>
              <a:srgbClr val="2B5872"/>
            </a:solidFill>
            <a:prstDash val="solid"/>
          </a:ln>
        </p:spPr>
        <p:txBody>
          <a:bodyPr/>
          <a:lstStyle/>
          <a:p>
            <a:endParaRPr lang="en-US"/>
          </a:p>
        </p:txBody>
      </p:sp>
      <p:sp>
        <p:nvSpPr>
          <p:cNvPr id="147" name="Text 145"/>
          <p:cNvSpPr/>
          <p:nvPr/>
        </p:nvSpPr>
        <p:spPr>
          <a:xfrm>
            <a:off x="8503920" y="3619195"/>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VETERANS</a:t>
            </a:r>
            <a:endParaRPr lang="en-US" sz="580" dirty="0"/>
          </a:p>
        </p:txBody>
      </p:sp>
      <p:sp>
        <p:nvSpPr>
          <p:cNvPr id="148" name="Text 146"/>
          <p:cNvSpPr/>
          <p:nvPr/>
        </p:nvSpPr>
        <p:spPr>
          <a:xfrm>
            <a:off x="9025128" y="3619195"/>
            <a:ext cx="804672" cy="759866"/>
          </a:xfrm>
          <a:prstGeom prst="rect">
            <a:avLst/>
          </a:prstGeom>
          <a:noFill/>
          <a:ln/>
        </p:spPr>
        <p:txBody>
          <a:bodyPr wrap="square" lIns="0" tIns="0" rIns="0" bIns="0" rtlCol="0" anchor="ctr"/>
          <a:lstStyle/>
          <a:p>
            <a:pPr marL="0" indent="0" algn="ctr">
              <a:buNone/>
            </a:pPr>
            <a:r>
              <a:rPr lang="en-US" sz="2400" b="1" dirty="0">
                <a:solidFill>
                  <a:srgbClr val="2B5872"/>
                </a:solidFill>
                <a:latin typeface="Cambria" pitchFamily="34" charset="0"/>
                <a:ea typeface="Cambria" pitchFamily="34" charset="-122"/>
                <a:cs typeface="Cambria" pitchFamily="34" charset="-120"/>
              </a:rPr>
              <a:t>17%</a:t>
            </a:r>
            <a:endParaRPr lang="en-US" sz="2400" dirty="0"/>
          </a:p>
        </p:txBody>
      </p:sp>
      <p:sp>
        <p:nvSpPr>
          <p:cNvPr id="149" name="Shape 147"/>
          <p:cNvSpPr/>
          <p:nvPr/>
        </p:nvSpPr>
        <p:spPr>
          <a:xfrm>
            <a:off x="9875520" y="3695182"/>
            <a:ext cx="27432" cy="607893"/>
          </a:xfrm>
          <a:prstGeom prst="rect">
            <a:avLst/>
          </a:prstGeom>
          <a:solidFill>
            <a:srgbClr val="DDE6EB"/>
          </a:solidFill>
          <a:ln w="12700">
            <a:solidFill>
              <a:srgbClr val="DDE6EB"/>
            </a:solidFill>
            <a:prstDash val="solid"/>
          </a:ln>
        </p:spPr>
        <p:txBody>
          <a:bodyPr/>
          <a:lstStyle/>
          <a:p>
            <a:endParaRPr lang="en-US"/>
          </a:p>
        </p:txBody>
      </p:sp>
      <p:sp>
        <p:nvSpPr>
          <p:cNvPr id="150" name="Text 148"/>
          <p:cNvSpPr/>
          <p:nvPr/>
        </p:nvSpPr>
        <p:spPr>
          <a:xfrm>
            <a:off x="9948672" y="3646627"/>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ex-combat PTSD vs</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4% serving</a:t>
            </a:r>
            <a:endParaRPr lang="en-US" sz="950" dirty="0"/>
          </a:p>
        </p:txBody>
      </p:sp>
      <p:sp>
        <p:nvSpPr>
          <p:cNvPr id="151" name="Text 149"/>
          <p:cNvSpPr/>
          <p:nvPr/>
        </p:nvSpPr>
        <p:spPr>
          <a:xfrm>
            <a:off x="9948672" y="3999128"/>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Only 23–40% seek help; fear of weakness · Fear et al. (2010)</a:t>
            </a:r>
            <a:endParaRPr lang="en-US" sz="750" dirty="0"/>
          </a:p>
        </p:txBody>
      </p:sp>
      <p:sp>
        <p:nvSpPr>
          <p:cNvPr id="152" name="Shape 150"/>
          <p:cNvSpPr/>
          <p:nvPr/>
        </p:nvSpPr>
        <p:spPr>
          <a:xfrm>
            <a:off x="8503920" y="4424782"/>
            <a:ext cx="3639312" cy="759866"/>
          </a:xfrm>
          <a:prstGeom prst="rect">
            <a:avLst/>
          </a:prstGeom>
          <a:solidFill>
            <a:srgbClr val="FFFFFF"/>
          </a:solidFill>
          <a:ln w="12700">
            <a:solidFill>
              <a:srgbClr val="B03028"/>
            </a:solidFill>
            <a:prstDash val="solid"/>
          </a:ln>
        </p:spPr>
        <p:txBody>
          <a:bodyPr/>
          <a:lstStyle/>
          <a:p>
            <a:endParaRPr lang="en-US"/>
          </a:p>
        </p:txBody>
      </p:sp>
      <p:sp>
        <p:nvSpPr>
          <p:cNvPr id="153" name="Shape 151"/>
          <p:cNvSpPr/>
          <p:nvPr/>
        </p:nvSpPr>
        <p:spPr>
          <a:xfrm>
            <a:off x="8503920" y="4424782"/>
            <a:ext cx="475488" cy="759866"/>
          </a:xfrm>
          <a:prstGeom prst="rect">
            <a:avLst/>
          </a:prstGeom>
          <a:solidFill>
            <a:srgbClr val="B03028"/>
          </a:solidFill>
          <a:ln w="12700">
            <a:solidFill>
              <a:srgbClr val="B03028"/>
            </a:solidFill>
            <a:prstDash val="solid"/>
          </a:ln>
        </p:spPr>
        <p:txBody>
          <a:bodyPr/>
          <a:lstStyle/>
          <a:p>
            <a:endParaRPr lang="en-US"/>
          </a:p>
        </p:txBody>
      </p:sp>
      <p:sp>
        <p:nvSpPr>
          <p:cNvPr id="154" name="Text 152"/>
          <p:cNvSpPr/>
          <p:nvPr/>
        </p:nvSpPr>
        <p:spPr>
          <a:xfrm>
            <a:off x="8503920" y="4424782"/>
            <a:ext cx="475488" cy="759866"/>
          </a:xfrm>
          <a:prstGeom prst="rect">
            <a:avLst/>
          </a:prstGeom>
          <a:noFill/>
          <a:ln/>
        </p:spPr>
        <p:txBody>
          <a:bodyPr wrap="square" lIns="0" tIns="0" rIns="0" bIns="0" rtlCol="0" anchor="ctr"/>
          <a:lstStyle/>
          <a:p>
            <a:pPr marL="0" indent="0" algn="ctr">
              <a:lnSpc>
                <a:spcPct val="100000"/>
              </a:lnSpc>
              <a:buNone/>
            </a:pPr>
            <a:r>
              <a:rPr lang="en-US" sz="580" b="1" dirty="0">
                <a:solidFill>
                  <a:srgbClr val="FFFFFF"/>
                </a:solidFill>
                <a:latin typeface="Calibri" pitchFamily="34" charset="0"/>
                <a:ea typeface="Calibri" pitchFamily="34" charset="-122"/>
                <a:cs typeface="Calibri" pitchFamily="34" charset="-120"/>
              </a:rPr>
              <a:t>DEPRIVATION</a:t>
            </a:r>
            <a:endParaRPr lang="en-US" sz="580" dirty="0"/>
          </a:p>
        </p:txBody>
      </p:sp>
      <p:sp>
        <p:nvSpPr>
          <p:cNvPr id="155" name="Text 153"/>
          <p:cNvSpPr/>
          <p:nvPr/>
        </p:nvSpPr>
        <p:spPr>
          <a:xfrm>
            <a:off x="9025128" y="4424782"/>
            <a:ext cx="804672" cy="759866"/>
          </a:xfrm>
          <a:prstGeom prst="rect">
            <a:avLst/>
          </a:prstGeom>
          <a:noFill/>
          <a:ln/>
        </p:spPr>
        <p:txBody>
          <a:bodyPr wrap="square" lIns="0" tIns="0" rIns="0" bIns="0" rtlCol="0" anchor="ctr"/>
          <a:lstStyle/>
          <a:p>
            <a:pPr marL="0" indent="0" algn="ctr">
              <a:buNone/>
            </a:pPr>
            <a:r>
              <a:rPr lang="en-US" sz="2400" b="1" dirty="0">
                <a:solidFill>
                  <a:srgbClr val="B03028"/>
                </a:solidFill>
                <a:latin typeface="Cambria" pitchFamily="34" charset="0"/>
                <a:ea typeface="Cambria" pitchFamily="34" charset="-122"/>
                <a:cs typeface="Cambria" pitchFamily="34" charset="-120"/>
              </a:rPr>
              <a:t>12pp</a:t>
            </a:r>
            <a:endParaRPr lang="en-US" sz="2400" dirty="0"/>
          </a:p>
        </p:txBody>
      </p:sp>
      <p:sp>
        <p:nvSpPr>
          <p:cNvPr id="156" name="Shape 154"/>
          <p:cNvSpPr/>
          <p:nvPr/>
        </p:nvSpPr>
        <p:spPr>
          <a:xfrm>
            <a:off x="9875520" y="4500768"/>
            <a:ext cx="27432" cy="607893"/>
          </a:xfrm>
          <a:prstGeom prst="rect">
            <a:avLst/>
          </a:prstGeom>
          <a:solidFill>
            <a:srgbClr val="DDE6EB"/>
          </a:solidFill>
          <a:ln w="12700">
            <a:solidFill>
              <a:srgbClr val="DDE6EB"/>
            </a:solidFill>
            <a:prstDash val="solid"/>
          </a:ln>
        </p:spPr>
        <p:txBody>
          <a:bodyPr/>
          <a:lstStyle/>
          <a:p>
            <a:endParaRPr lang="en-US"/>
          </a:p>
        </p:txBody>
      </p:sp>
      <p:sp>
        <p:nvSpPr>
          <p:cNvPr id="157" name="Text 155"/>
          <p:cNvSpPr/>
          <p:nvPr/>
        </p:nvSpPr>
        <p:spPr>
          <a:xfrm>
            <a:off x="9948672" y="4452214"/>
            <a:ext cx="2157984" cy="349539"/>
          </a:xfrm>
          <a:prstGeom prst="rect">
            <a:avLst/>
          </a:prstGeom>
          <a:noFill/>
          <a:ln/>
        </p:spPr>
        <p:txBody>
          <a:bodyPr wrap="square" lIns="0" tIns="0" rIns="0" bIns="0" rtlCol="0" anchor="ctr"/>
          <a:lstStyle/>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recovery gap:</a:t>
            </a:r>
            <a:endParaRPr lang="en-US" sz="950" dirty="0"/>
          </a:p>
          <a:p>
            <a:pPr marL="0" indent="0">
              <a:lnSpc>
                <a:spcPct val="120000"/>
              </a:lnSpc>
              <a:buNone/>
            </a:pPr>
            <a:r>
              <a:rPr lang="en-US" sz="950" b="1" dirty="0">
                <a:solidFill>
                  <a:srgbClr val="0D1B26"/>
                </a:solidFill>
                <a:latin typeface="Calibri" pitchFamily="34" charset="0"/>
                <a:ea typeface="Calibri" pitchFamily="34" charset="-122"/>
                <a:cs typeface="Calibri" pitchFamily="34" charset="-120"/>
              </a:rPr>
              <a:t>richest vs poorest</a:t>
            </a:r>
            <a:endParaRPr lang="en-US" sz="950" dirty="0"/>
          </a:p>
        </p:txBody>
      </p:sp>
      <p:sp>
        <p:nvSpPr>
          <p:cNvPr id="158" name="Text 156"/>
          <p:cNvSpPr/>
          <p:nvPr/>
        </p:nvSpPr>
        <p:spPr>
          <a:xfrm>
            <a:off x="9948672" y="4804715"/>
            <a:ext cx="2157984" cy="364736"/>
          </a:xfrm>
          <a:prstGeom prst="rect">
            <a:avLst/>
          </a:prstGeom>
          <a:noFill/>
          <a:ln/>
        </p:spPr>
        <p:txBody>
          <a:bodyPr wrap="square" lIns="0" tIns="0" rIns="0" bIns="0" rtlCol="0" anchor="t"/>
          <a:lstStyle/>
          <a:p>
            <a:pPr marL="0" indent="0">
              <a:lnSpc>
                <a:spcPct val="120000"/>
              </a:lnSpc>
              <a:buNone/>
            </a:pPr>
            <a:r>
              <a:rPr lang="en-US" sz="750" i="1" dirty="0">
                <a:solidFill>
                  <a:srgbClr val="607080"/>
                </a:solidFill>
                <a:latin typeface="Calibri" pitchFamily="34" charset="0"/>
                <a:ea typeface="Calibri" pitchFamily="34" charset="-122"/>
                <a:cs typeface="Calibri" pitchFamily="34" charset="-120"/>
              </a:rPr>
              <a:t>47% UK adults experienced ACE · 3× higher in poverty · Bellis et al. (2014)</a:t>
            </a:r>
            <a:endParaRPr lang="en-US" sz="750" dirty="0"/>
          </a:p>
        </p:txBody>
      </p:sp>
      <p:sp>
        <p:nvSpPr>
          <p:cNvPr id="159" name="Shape 157"/>
          <p:cNvSpPr/>
          <p:nvPr/>
        </p:nvSpPr>
        <p:spPr>
          <a:xfrm>
            <a:off x="8503920" y="5285232"/>
            <a:ext cx="3639312" cy="1280160"/>
          </a:xfrm>
          <a:prstGeom prst="rect">
            <a:avLst/>
          </a:prstGeom>
          <a:solidFill>
            <a:srgbClr val="1B3549"/>
          </a:solidFill>
          <a:ln w="12700">
            <a:solidFill>
              <a:srgbClr val="1B3549"/>
            </a:solidFill>
            <a:prstDash val="solid"/>
          </a:ln>
        </p:spPr>
        <p:txBody>
          <a:bodyPr/>
          <a:lstStyle/>
          <a:p>
            <a:endParaRPr lang="en-US"/>
          </a:p>
        </p:txBody>
      </p:sp>
      <p:sp>
        <p:nvSpPr>
          <p:cNvPr id="160" name="Shape 158"/>
          <p:cNvSpPr/>
          <p:nvPr/>
        </p:nvSpPr>
        <p:spPr>
          <a:xfrm>
            <a:off x="8503920" y="5285232"/>
            <a:ext cx="3639312" cy="256032"/>
          </a:xfrm>
          <a:prstGeom prst="rect">
            <a:avLst/>
          </a:prstGeom>
          <a:solidFill>
            <a:srgbClr val="B03028"/>
          </a:solidFill>
          <a:ln w="12700">
            <a:solidFill>
              <a:srgbClr val="B03028"/>
            </a:solidFill>
            <a:prstDash val="solid"/>
          </a:ln>
        </p:spPr>
        <p:txBody>
          <a:bodyPr/>
          <a:lstStyle/>
          <a:p>
            <a:endParaRPr lang="en-US"/>
          </a:p>
        </p:txBody>
      </p:sp>
      <p:sp>
        <p:nvSpPr>
          <p:cNvPr id="161" name="Text 159"/>
          <p:cNvSpPr/>
          <p:nvPr/>
        </p:nvSpPr>
        <p:spPr>
          <a:xfrm>
            <a:off x="8577072" y="5285232"/>
            <a:ext cx="3547872" cy="256032"/>
          </a:xfrm>
          <a:prstGeom prst="rect">
            <a:avLst/>
          </a:prstGeom>
          <a:noFill/>
          <a:ln/>
        </p:spPr>
        <p:txBody>
          <a:bodyPr wrap="square" lIns="0" tIns="0" rIns="0" bIns="0" rtlCol="0" anchor="ctr"/>
          <a:lstStyle/>
          <a:p>
            <a:pPr marL="0" indent="0" algn="l">
              <a:buNone/>
            </a:pPr>
            <a:r>
              <a:rPr lang="en-US" sz="880" b="1" dirty="0">
                <a:solidFill>
                  <a:srgbClr val="FFFFFF"/>
                </a:solidFill>
                <a:latin typeface="Calibri" pitchFamily="34" charset="0"/>
                <a:ea typeface="Calibri" pitchFamily="34" charset="-122"/>
                <a:cs typeface="Calibri" pitchFamily="34" charset="-120"/>
              </a:rPr>
              <a:t>POLICY FAILURE  ·  £40 BILLION UK ANNUAL BURDEN</a:t>
            </a:r>
            <a:endParaRPr lang="en-US" sz="880" dirty="0"/>
          </a:p>
        </p:txBody>
      </p:sp>
      <p:sp>
        <p:nvSpPr>
          <p:cNvPr id="162" name="Text 160"/>
          <p:cNvSpPr/>
          <p:nvPr/>
        </p:nvSpPr>
        <p:spPr>
          <a:xfrm>
            <a:off x="8595360" y="5577840"/>
            <a:ext cx="3502152" cy="960120"/>
          </a:xfrm>
          <a:prstGeom prst="rect">
            <a:avLst/>
          </a:prstGeom>
          <a:noFill/>
          <a:ln/>
        </p:spPr>
        <p:txBody>
          <a:bodyPr wrap="square" lIns="0" tIns="0" rIns="0" bIns="0" rtlCol="0" anchor="t"/>
          <a:lstStyle/>
          <a:p>
            <a:pPr marL="0" indent="0">
              <a:lnSpc>
                <a:spcPct val="135000"/>
              </a:lnSpc>
              <a:buNone/>
            </a:pP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No NHS waiting time standard for trauma therapy
</a:t>
            </a: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CPTSD: no consistent pathways since ICD-11 (2022)
</a:t>
            </a: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8× more likely to wait &gt;18 months vs physical health
</a:t>
            </a:r>
            <a:r>
              <a:rPr lang="en-US" sz="850" b="1" dirty="0">
                <a:solidFill>
                  <a:srgbClr val="F2C94C"/>
                </a:solidFill>
                <a:latin typeface="Calibri" pitchFamily="34" charset="0"/>
                <a:ea typeface="Calibri" pitchFamily="34" charset="-122"/>
                <a:cs typeface="Calibri" pitchFamily="34" charset="-120"/>
              </a:rPr>
              <a:t>→ </a:t>
            </a:r>
            <a:r>
              <a:rPr lang="en-US" sz="850" dirty="0">
                <a:solidFill>
                  <a:srgbClr val="C0D8E8"/>
                </a:solidFill>
                <a:latin typeface="Calibri" pitchFamily="34" charset="0"/>
                <a:ea typeface="Calibri" pitchFamily="34" charset="-122"/>
                <a:cs typeface="Calibri" pitchFamily="34" charset="-120"/>
              </a:rPr>
              <a:t>12pp NHS recovery gap: rich vs deprived communities
</a:t>
            </a:r>
            <a:r>
              <a:rPr lang="en-US" sz="850" b="1" dirty="0">
                <a:solidFill>
                  <a:srgbClr val="F2C94C"/>
                </a:solidFill>
                <a:latin typeface="Calibri" pitchFamily="34" charset="0"/>
                <a:ea typeface="Calibri" pitchFamily="34" charset="-122"/>
                <a:cs typeface="Calibri" pitchFamily="34" charset="-120"/>
              </a:rPr>
              <a:t>★ The gap is ACCESS + EQUITY — not absent therapies</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3212</Words>
  <Application>Microsoft Macintosh PowerPoint</Application>
  <PresentationFormat>Widescreen</PresentationFormat>
  <Paragraphs>103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Cambria</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Marufu, Wisdom</cp:lastModifiedBy>
  <cp:revision>2</cp:revision>
  <dcterms:created xsi:type="dcterms:W3CDTF">2026-02-10T12:37:46Z</dcterms:created>
  <dcterms:modified xsi:type="dcterms:W3CDTF">2026-02-18T09:17:54Z</dcterms:modified>
</cp:coreProperties>
</file>