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57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156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D98E3E3-219B-A729-06EC-C16D94DBFFE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CFF041-C587-FA60-CA4A-BD2D60050E1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259921-F724-B4F9-2A63-C718458D43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Amanda Cazassa 2331032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A6EAF-28E5-DE65-59D9-D150B54CDD3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DB32B0-888B-45BE-B1B5-5E44A8D37C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28174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Amanda Cazassa 2331032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C56C6-7C65-4116-B317-7BABE9219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7346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109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241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454D3-82C7-4EA3-ACC1-0020E2DEF910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592ED-FFAA-4E87-A326-693335079484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ACD9-7661-45A3-BCC9-71B3B1F9C2F8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FECB-F478-4CF5-8F10-022D450090D3}" type="datetime1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B51D2-28D4-4433-89C8-FF01FF23FAA3}" type="datetime1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A15B-D477-4892-B8AA-BC26B91FAA09}" type="datetime1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DB3C4-E60A-4800-8A7D-2F2630A44837}" type="datetime1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20C3E-910E-42EB-A532-FBB5D4D90D63}" type="datetime1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7A1BE-E8B1-474A-8B05-A34708CA623B}" type="datetime1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39D66-4F4A-418F-98B5-C856AC8270BF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03E10-ADE8-4A82-82AF-CCBFF5464F1E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3C08F-92FE-4F5A-B8E8-D733399A80DF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dirty="0"/>
              <a:t>Real-World Case Studies: </a:t>
            </a:r>
            <a:br>
              <a:rPr lang="en-GB" dirty="0"/>
            </a:br>
            <a:r>
              <a:rPr dirty="0"/>
              <a:t>CRM in Hospitality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/>
              <a:t>Amanda Cazassa Saldanha | </a:t>
            </a:r>
            <a:endParaRPr lang="en-GB" dirty="0"/>
          </a:p>
          <a:p>
            <a:r>
              <a:rPr dirty="0"/>
              <a:t>Student Number: 2331032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A31708-B0F1-DD21-C919-74910281E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92875"/>
            <a:ext cx="2895600" cy="365125"/>
          </a:xfrm>
        </p:spPr>
        <p:txBody>
          <a:bodyPr/>
          <a:lstStyle/>
          <a:p>
            <a:r>
              <a:rPr lang="en-US" dirty="0"/>
              <a:t>Amanda Cazassa 2331032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19644"/>
          </a:xfrm>
        </p:spPr>
        <p:txBody>
          <a:bodyPr>
            <a:normAutofit/>
          </a:bodyPr>
          <a:lstStyle/>
          <a:p>
            <a:r>
              <a:rPr sz="4000" dirty="0"/>
              <a:t>Booking.com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600" b="1" dirty="0"/>
              <a:t>Challenges:</a:t>
            </a:r>
            <a:r>
              <a:rPr lang="en-GB" sz="2600" dirty="0"/>
              <a:t> Booking.com managed a very high volume of customer inquiries, with data spread across multiple platforms (Booking.com, 2025).</a:t>
            </a:r>
          </a:p>
          <a:p>
            <a:endParaRPr lang="en-GB" sz="2600" b="1" dirty="0"/>
          </a:p>
          <a:p>
            <a:r>
              <a:rPr lang="en-GB" sz="2600" b="1" dirty="0"/>
              <a:t>CRM Solution:</a:t>
            </a:r>
            <a:r>
              <a:rPr lang="en-GB" sz="2600" dirty="0"/>
              <a:t> Introduced a centralised CRM system to unify customer profiles and automate follow-up communications.</a:t>
            </a:r>
          </a:p>
          <a:p>
            <a:endParaRPr lang="en-GB" sz="2600" b="1" dirty="0"/>
          </a:p>
          <a:p>
            <a:r>
              <a:rPr lang="en-GB" sz="2600" b="1" dirty="0"/>
              <a:t>Outcomes:</a:t>
            </a:r>
            <a:r>
              <a:rPr lang="en-GB" sz="2600" dirty="0"/>
              <a:t> Response times improved, leading to higher customer satisfaction and loyalty.</a:t>
            </a:r>
          </a:p>
          <a:p>
            <a:endParaRPr lang="en-GB" sz="2600" b="1" dirty="0"/>
          </a:p>
          <a:p>
            <a:r>
              <a:rPr lang="en-GB" sz="2600" b="1" dirty="0"/>
              <a:t>Ethical Issues:</a:t>
            </a:r>
            <a:r>
              <a:rPr lang="en-GB" sz="2600" dirty="0"/>
              <a:t> Privacy risks were mitigated through GDPR compliance and secure data handling.</a:t>
            </a:r>
          </a:p>
          <a:p>
            <a:endParaRPr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751DBA-E57F-2367-A300-833AD5FE9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92875"/>
            <a:ext cx="2895600" cy="365125"/>
          </a:xfrm>
        </p:spPr>
        <p:txBody>
          <a:bodyPr/>
          <a:lstStyle/>
          <a:p>
            <a:r>
              <a:rPr lang="en-US"/>
              <a:t>Amanda Cazassa 2331032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79605"/>
          </a:xfrm>
        </p:spPr>
        <p:txBody>
          <a:bodyPr/>
          <a:lstStyle/>
          <a:p>
            <a:r>
              <a:rPr dirty="0"/>
              <a:t>Airbnb Case Study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9322ACA-F6B0-6842-EDFF-736FB0B057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785691"/>
            <a:ext cx="8401987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Challenges: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Complex interactions between hosts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400" dirty="0">
                <a:latin typeface="+mj-lt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and guests required effective support management.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CRM Solution: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Implemented a Zendesk-based CRM system with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400" dirty="0">
                <a:latin typeface="+mj-lt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AI-assisted workflow routing to manage inquiries efficiently.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Outcomes: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Reduced resolution times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400" dirty="0">
                <a:latin typeface="+mj-lt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and improved transparency in communications.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Ethical Issues: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Potential bias in automated decisions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400" dirty="0">
                <a:latin typeface="+mj-lt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was mitigated by escalation to human support for sensitive cases.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78CE87-BFCB-FF1A-7712-08511ABD6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93395"/>
            <a:ext cx="2895600" cy="365125"/>
          </a:xfrm>
        </p:spPr>
        <p:txBody>
          <a:bodyPr/>
          <a:lstStyle/>
          <a:p>
            <a:r>
              <a:rPr lang="en-US" dirty="0"/>
              <a:t>Amanda Cazassa 2331032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57056"/>
          </a:xfrm>
        </p:spPr>
        <p:txBody>
          <a:bodyPr>
            <a:normAutofit/>
          </a:bodyPr>
          <a:lstStyle/>
          <a:p>
            <a:r>
              <a:rPr sz="4000" dirty="0"/>
              <a:t>Expedia Group Case Study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4EEA6B9-393A-3738-F29A-E0A26F90AC9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601026"/>
            <a:ext cx="8102184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Challenges: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Customer data was fragmented across multiple brands, </a:t>
            </a:r>
            <a:r>
              <a:rPr lang="en-US" altLang="en-US" sz="2400" dirty="0">
                <a:latin typeface="+mj-lt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limiting effective personalization</a:t>
            </a:r>
            <a:r>
              <a:rPr lang="en-US" altLang="en-US" sz="2400" dirty="0">
                <a:latin typeface="+mj-lt"/>
              </a:rPr>
              <a:t>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CRM Solution: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Developed a unified loyalty programme ("One Key")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400" dirty="0">
                <a:latin typeface="+mj-lt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leveraging first-party data and predictive analytics.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Outcomes: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Enhanced customer retention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and improved targeted marketing strategies.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Ethical Issues: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Targeted advertising risks were managed with clear opt-out options and transparent data practices.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D8C46-991A-F95F-7F7B-49366B14B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92875"/>
            <a:ext cx="2895600" cy="365125"/>
          </a:xfrm>
        </p:spPr>
        <p:txBody>
          <a:bodyPr/>
          <a:lstStyle/>
          <a:p>
            <a:r>
              <a:rPr lang="en-US" dirty="0"/>
              <a:t>Amanda Cazassa 2331032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CRM enables </a:t>
            </a:r>
            <a:r>
              <a:rPr b="1" dirty="0"/>
              <a:t>personalization</a:t>
            </a:r>
            <a:r>
              <a:rPr dirty="0"/>
              <a:t>, </a:t>
            </a:r>
            <a:r>
              <a:rPr b="1" dirty="0"/>
              <a:t>efficiency</a:t>
            </a:r>
            <a:r>
              <a:rPr dirty="0"/>
              <a:t> and </a:t>
            </a:r>
            <a:r>
              <a:rPr b="1" dirty="0"/>
              <a:t>higher retention</a:t>
            </a:r>
            <a:r>
              <a:rPr dirty="0"/>
              <a:t>.</a:t>
            </a:r>
          </a:p>
          <a:p>
            <a:endParaRPr lang="en-GB" dirty="0"/>
          </a:p>
          <a:p>
            <a:r>
              <a:rPr b="1" dirty="0"/>
              <a:t>Central challenge: </a:t>
            </a:r>
            <a:r>
              <a:rPr dirty="0"/>
              <a:t>balancing personalization with privacy.</a:t>
            </a:r>
          </a:p>
          <a:p>
            <a:endParaRPr lang="en-GB" dirty="0"/>
          </a:p>
          <a:p>
            <a:r>
              <a:rPr dirty="0"/>
              <a:t>Strong governance and human oversight </a:t>
            </a:r>
            <a:r>
              <a:rPr b="1" dirty="0"/>
              <a:t>reduce ethical risks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E4DB0B-4870-C79C-AE51-B160117F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92875"/>
            <a:ext cx="2895600" cy="365125"/>
          </a:xfrm>
        </p:spPr>
        <p:txBody>
          <a:bodyPr/>
          <a:lstStyle/>
          <a:p>
            <a:r>
              <a:rPr lang="en-US"/>
              <a:t>Amanda Cazassa 2331032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5347"/>
            <a:ext cx="8229600" cy="398579"/>
          </a:xfrm>
        </p:spPr>
        <p:txBody>
          <a:bodyPr>
            <a:noAutofit/>
          </a:bodyPr>
          <a:lstStyle/>
          <a:p>
            <a:r>
              <a:rPr sz="2000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02566"/>
            <a:ext cx="8229600" cy="59101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300" dirty="0">
                <a:latin typeface="+mj-lt"/>
              </a:rPr>
              <a:t>‌1.Airbnb.org. (2025). </a:t>
            </a:r>
            <a:r>
              <a:rPr lang="en-GB" sz="1300" i="1" dirty="0">
                <a:latin typeface="+mj-lt"/>
              </a:rPr>
              <a:t>About us – Airbnb.org</a:t>
            </a:r>
            <a:r>
              <a:rPr lang="en-GB" sz="1300" dirty="0">
                <a:latin typeface="+mj-lt"/>
              </a:rPr>
              <a:t>. [online] Available at: https://www.airbnb.org/about?locale=en-GB&amp;country_override=GB [Accessed 10 Nov. 2025].</a:t>
            </a:r>
            <a:endParaRPr lang="en-US" altLang="en-US" sz="1300" dirty="0">
              <a:latin typeface="+mj-lt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300" dirty="0">
                <a:latin typeface="+mj-lt"/>
              </a:rPr>
              <a:t>2. Andrew Greasley, Simon Hickie, &amp; Paul Bocij (eds.) (2019) </a:t>
            </a:r>
            <a:r>
              <a:rPr lang="en-US" altLang="en-US" sz="1300" i="1" dirty="0">
                <a:latin typeface="+mj-lt"/>
              </a:rPr>
              <a:t>Business information systems technology,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300" i="1" dirty="0">
                <a:latin typeface="+mj-lt"/>
              </a:rPr>
              <a:t>development and management for the modern business</a:t>
            </a:r>
            <a:r>
              <a:rPr lang="en-US" altLang="en-US" sz="1300" dirty="0">
                <a:latin typeface="+mj-lt"/>
              </a:rPr>
              <a:t>. 6th ed. Harlow, Pearson.</a:t>
            </a:r>
            <a:endParaRPr lang="en-GB" sz="1300" dirty="0">
              <a:latin typeface="+mj-lt"/>
            </a:endParaRP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3. Ballard, B. (2024). </a:t>
            </a:r>
            <a:r>
              <a:rPr lang="en-GB" sz="1300" i="1" dirty="0">
                <a:latin typeface="+mj-lt"/>
              </a:rPr>
              <a:t>10 CRM studies you need to read before you select your next CRM</a:t>
            </a:r>
            <a:r>
              <a:rPr lang="en-GB" sz="1300" dirty="0">
                <a:latin typeface="+mj-lt"/>
              </a:rPr>
              <a:t>. [online] TechRadar. Available at: https://www.techradar.com/pro/10-crm-studies-you-need-to-read-before-you-select-your-next-crm [Accessed 10 Nov. 2025].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Booking.com. (2025). </a:t>
            </a:r>
            <a:r>
              <a:rPr lang="en-GB" sz="1300" i="1" dirty="0">
                <a:latin typeface="+mj-lt"/>
              </a:rPr>
              <a:t>Booking.com: The largest selection of hotels, homes, and holiday rentals</a:t>
            </a:r>
            <a:r>
              <a:rPr lang="en-GB" sz="1300" dirty="0">
                <a:latin typeface="+mj-lt"/>
              </a:rPr>
              <a:t>. [online] Available at: https://www.booking.com/content/how_we_work.en-gb.html?aid=318615&amp;label=New_English_EN_GBIE_5496343105-o3H%2ArANRilZd5LRixj8tfwS217287031174%3Apl%3Ata%3Ap1%3Ap2%3Aac%3Aap%3Aneg&amp;sid=7a571896fced80f3fe5a208f02b0350d [Accessed 10 Nov. 2025].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4. Expediagroup.com. (2020). </a:t>
            </a:r>
            <a:r>
              <a:rPr lang="en-GB" sz="1300" i="1" dirty="0">
                <a:latin typeface="+mj-lt"/>
              </a:rPr>
              <a:t>Expedia Group</a:t>
            </a:r>
            <a:r>
              <a:rPr lang="en-GB" sz="1300" dirty="0">
                <a:latin typeface="+mj-lt"/>
              </a:rPr>
              <a:t>. [online] Available at: https://www.expediagroup.com/who-we-are/our-story/default.aspx#module-tabs_item--third [Accessed 10 Nov. 2025].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5. ‌Florin-Gheorghe Filip 2007, "MANAGEMENT INFORMATION SYSTEMS: Managing the Digital Firm - 9th edition, authors: Keneth C. Laudon and Jane P. Laudon (Book Review)", </a:t>
            </a:r>
            <a:r>
              <a:rPr lang="en-GB" sz="1300" i="1" dirty="0">
                <a:latin typeface="+mj-lt"/>
              </a:rPr>
              <a:t>International Journal of Computers, Communications and Control, </a:t>
            </a:r>
            <a:r>
              <a:rPr lang="en-GB" sz="1300" dirty="0">
                <a:latin typeface="+mj-lt"/>
              </a:rPr>
              <a:t>vol. 2, no. 1, pp. 103-105.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6. Greenberg, P. (2010) </a:t>
            </a:r>
            <a:r>
              <a:rPr lang="en-GB" sz="1300" i="1" dirty="0">
                <a:latin typeface="+mj-lt"/>
              </a:rPr>
              <a:t>CRM at the speed of light : social CRM strategies, tools, and techniques for engaging your customers</a:t>
            </a:r>
            <a:r>
              <a:rPr lang="en-GB" sz="1300" dirty="0">
                <a:latin typeface="+mj-lt"/>
              </a:rPr>
              <a:t>. Fourth edition. New York: McGraw-Hill.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7. Laudon, K, &amp; Laudon, J 2019, Management Information Systems: Managing the Digital Firm, Global Edition, Pearson Education, Limited, Harlow. Available from: ProQuest eBook Central. [10 November 2025]. 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8. Nowacki, K. and Twarozek, M. (2024) </a:t>
            </a:r>
            <a:r>
              <a:rPr lang="en-GB" sz="1300" i="1" dirty="0">
                <a:latin typeface="+mj-lt"/>
              </a:rPr>
              <a:t>Salesforce CRM Administration Handbook : A Comprehensive Guide to Administering, Configuring, and Customizing Salesforce CRM</a:t>
            </a:r>
            <a:r>
              <a:rPr lang="en-GB" sz="1300" dirty="0">
                <a:latin typeface="+mj-lt"/>
              </a:rPr>
              <a:t>. First edition. Birmingham, England: Packt Publishing Ltd.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9. Tavana, M. (2017). </a:t>
            </a:r>
            <a:r>
              <a:rPr lang="en-GB" sz="1300" i="1" dirty="0">
                <a:latin typeface="+mj-lt"/>
              </a:rPr>
              <a:t>Enterprise Information Systems and the Digitalization of Business Functions</a:t>
            </a:r>
            <a:r>
              <a:rPr lang="en-GB" sz="1300" dirty="0">
                <a:latin typeface="+mj-lt"/>
              </a:rPr>
              <a:t>. [online] </a:t>
            </a:r>
            <a:r>
              <a:rPr lang="en-GB" sz="1300" i="1" dirty="0">
                <a:latin typeface="+mj-lt"/>
              </a:rPr>
              <a:t>Advances in business information systems and analytics book series</a:t>
            </a:r>
            <a:r>
              <a:rPr lang="en-GB" sz="1300" dirty="0">
                <a:latin typeface="+mj-lt"/>
              </a:rPr>
              <a:t>. IGI Global. doi:https://doi.org/10.4018/978-1-5225-2382-6.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10. Zendesk. (2025). </a:t>
            </a:r>
            <a:r>
              <a:rPr lang="en-GB" sz="1300" i="1" dirty="0">
                <a:latin typeface="+mj-lt"/>
              </a:rPr>
              <a:t>What is Zendesk? Powerful customer experience software</a:t>
            </a:r>
            <a:r>
              <a:rPr lang="en-GB" sz="1300" dirty="0">
                <a:latin typeface="+mj-lt"/>
              </a:rPr>
              <a:t>. [online] Available at: https://www.zendesk.co.uk/what-is-zendesk/ [Accessed 10 Nov. 2025].</a:t>
            </a:r>
          </a:p>
          <a:p>
            <a:endParaRPr lang="en-GB" sz="1300" dirty="0">
              <a:latin typeface="+mj-lt"/>
            </a:endParaRPr>
          </a:p>
          <a:p>
            <a:endParaRPr sz="1300" dirty="0">
              <a:latin typeface="+mj-lt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EAF2D4-4591-01F3-91A4-E2DFE15F4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41352"/>
            <a:ext cx="2895600" cy="365125"/>
          </a:xfrm>
        </p:spPr>
        <p:txBody>
          <a:bodyPr/>
          <a:lstStyle/>
          <a:p>
            <a:r>
              <a:rPr lang="en-US" dirty="0"/>
              <a:t>Amanda Cazassa 2331032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74F9AC8A53AC34BAF7C2C36A66B8887" ma:contentTypeVersion="6" ma:contentTypeDescription="Create a new document." ma:contentTypeScope="" ma:versionID="1918b6b210ae85e40fa183072a95541b">
  <xsd:schema xmlns:xsd="http://www.w3.org/2001/XMLSchema" xmlns:xs="http://www.w3.org/2001/XMLSchema" xmlns:p="http://schemas.microsoft.com/office/2006/metadata/properties" xmlns:ns3="9c9529bf-c7ef-4b08-96bb-bac4f53910d7" targetNamespace="http://schemas.microsoft.com/office/2006/metadata/properties" ma:root="true" ma:fieldsID="f5abc539b9acce717da3602b011dba65" ns3:_="">
    <xsd:import namespace="9c9529bf-c7ef-4b08-96bb-bac4f53910d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529bf-c7ef-4b08-96bb-bac4f53910d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c9529bf-c7ef-4b08-96bb-bac4f53910d7" xsi:nil="true"/>
  </documentManagement>
</p:properties>
</file>

<file path=customXml/itemProps1.xml><?xml version="1.0" encoding="utf-8"?>
<ds:datastoreItem xmlns:ds="http://schemas.openxmlformats.org/officeDocument/2006/customXml" ds:itemID="{E38E1025-B823-4427-9511-E1CBE91E3A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9529bf-c7ef-4b08-96bb-bac4f53910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CB67AB7-2EA5-4168-88FB-A10968EF03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ACEFF1-E6DB-4C2E-B459-113957320486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9c9529bf-c7ef-4b08-96bb-bac4f53910d7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purl.org/dc/dcmitype/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803</Words>
  <Application>Microsoft Office PowerPoint</Application>
  <PresentationFormat>On-screen Show (4:3)</PresentationFormat>
  <Paragraphs>58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Calibri</vt:lpstr>
      <vt:lpstr>Office Theme</vt:lpstr>
      <vt:lpstr>Real-World Case Studies:  CRM in Hospitality </vt:lpstr>
      <vt:lpstr>Booking.com Case Study</vt:lpstr>
      <vt:lpstr>Airbnb Case Study</vt:lpstr>
      <vt:lpstr>Expedia Group Case Study</vt:lpstr>
      <vt:lpstr>Key Takeaways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Amanda Cazassa Saldanha (2331032)</cp:lastModifiedBy>
  <cp:revision>2</cp:revision>
  <dcterms:created xsi:type="dcterms:W3CDTF">2013-01-27T09:14:16Z</dcterms:created>
  <dcterms:modified xsi:type="dcterms:W3CDTF">2025-11-10T20:45:13Z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0x010100174F9AC8A53AC34BAF7C2C36A66B8887</vt:lpwstr>
  </property>
</Properties>
</file>