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9"/>
  </p:notesMasterIdLst>
  <p:sldIdLst>
    <p:sldId id="266" r:id="rId26"/>
    <p:sldId id="271" r:id="rId27"/>
    <p:sldId id="365" r:id="rId28"/>
    <p:sldId id="366" r:id="rId29"/>
    <p:sldId id="326" r:id="rId30"/>
    <p:sldId id="363" r:id="rId31"/>
    <p:sldId id="272" r:id="rId32"/>
    <p:sldId id="321" r:id="rId33"/>
    <p:sldId id="364" r:id="rId34"/>
    <p:sldId id="325" r:id="rId35"/>
    <p:sldId id="345" r:id="rId36"/>
    <p:sldId id="285" r:id="rId37"/>
    <p:sldId id="328" r:id="rId38"/>
    <p:sldId id="346" r:id="rId39"/>
    <p:sldId id="367" r:id="rId40"/>
    <p:sldId id="347" r:id="rId41"/>
    <p:sldId id="369" r:id="rId42"/>
    <p:sldId id="368" r:id="rId43"/>
    <p:sldId id="335" r:id="rId44"/>
    <p:sldId id="352" r:id="rId45"/>
    <p:sldId id="370" r:id="rId46"/>
    <p:sldId id="356" r:id="rId47"/>
    <p:sldId id="372" r:id="rId48"/>
    <p:sldId id="373" r:id="rId49"/>
    <p:sldId id="374" r:id="rId50"/>
    <p:sldId id="371" r:id="rId51"/>
    <p:sldId id="305" r:id="rId52"/>
    <p:sldId id="358" r:id="rId53"/>
    <p:sldId id="307" r:id="rId54"/>
    <p:sldId id="308" r:id="rId55"/>
    <p:sldId id="312" r:id="rId56"/>
    <p:sldId id="320" r:id="rId57"/>
    <p:sldId id="295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03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7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11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531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63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3630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23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8469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3087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261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234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56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1475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6488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0751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41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989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695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011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7580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346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2630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9166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002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044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099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6548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0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r>
              <a:rPr lang="en-US" sz="6600" b="1" dirty="0"/>
              <a:t>:</a:t>
            </a:r>
          </a:p>
          <a:p>
            <a:r>
              <a:rPr lang="en-US" sz="5400" b="1" dirty="0"/>
              <a:t>Percentiles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Percentiles</a:t>
            </a:r>
          </a:p>
          <a:p>
            <a:r>
              <a:rPr lang="en-US" sz="3200" dirty="0"/>
              <a:t>Normal Curves</a:t>
            </a:r>
          </a:p>
          <a:p>
            <a:r>
              <a:rPr lang="en-US" sz="3200" dirty="0"/>
              <a:t>Standard Scores</a:t>
            </a:r>
          </a:p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0E3C84-46E1-92C6-425A-9B84175640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3527" y="1435434"/>
            <a:ext cx="6407451" cy="398713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Frequency and Range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C63048-1E52-2371-8B3C-3D7878450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98" y="2254034"/>
            <a:ext cx="4633350" cy="2349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153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Central Tendency and Standard Deviation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31B349-9497-60A2-B164-163F5BDBC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4002" y="1377684"/>
            <a:ext cx="6963995" cy="4333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515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 lnSpcReduction="10000"/>
          </a:bodyPr>
          <a:lstStyle/>
          <a:p>
            <a:r>
              <a:rPr lang="en-US" dirty="0">
                <a:sym typeface="Wingdings" panose="05000000000000000000" pitchFamily="2" charset="2"/>
              </a:rPr>
              <a:t>The </a:t>
            </a:r>
            <a:r>
              <a:rPr lang="en-US" b="1" dirty="0">
                <a:sym typeface="Wingdings" panose="05000000000000000000" pitchFamily="2" charset="2"/>
              </a:rPr>
              <a:t>measures of central tendency </a:t>
            </a:r>
            <a:r>
              <a:rPr lang="en-US" dirty="0">
                <a:sym typeface="Wingdings" panose="05000000000000000000" pitchFamily="2" charset="2"/>
              </a:rPr>
              <a:t>and </a:t>
            </a:r>
            <a:r>
              <a:rPr lang="en-US" b="1" dirty="0">
                <a:sym typeface="Wingdings" panose="05000000000000000000" pitchFamily="2" charset="2"/>
              </a:rPr>
              <a:t>variance</a:t>
            </a:r>
            <a:r>
              <a:rPr lang="en-US" dirty="0">
                <a:sym typeface="Wingdings" panose="05000000000000000000" pitchFamily="2" charset="2"/>
              </a:rPr>
              <a:t> are good for giving information about the entire set;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What is the central representative value for the set?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How spread out is the set?</a:t>
            </a:r>
          </a:p>
          <a:p>
            <a:r>
              <a:rPr lang="en-US" dirty="0">
                <a:sym typeface="Wingdings" panose="05000000000000000000" pitchFamily="2" charset="2"/>
              </a:rPr>
              <a:t>They tell us nothing, though, about where an individual score sits within the set.</a:t>
            </a:r>
          </a:p>
          <a:p>
            <a:endParaRPr lang="en-US" dirty="0">
              <a:sym typeface="Wingdings" panose="05000000000000000000" pitchFamily="2" charset="2"/>
            </a:endParaRPr>
          </a:p>
          <a:p>
            <a:r>
              <a:rPr lang="en-US" dirty="0">
                <a:sym typeface="Wingdings" panose="05000000000000000000" pitchFamily="2" charset="2"/>
              </a:rPr>
              <a:t>To do this we need to look at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Percentiles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The Normal curve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62080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Statistics from Data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b="1" dirty="0">
                <a:sym typeface="Wingdings" panose="05000000000000000000" pitchFamily="2" charset="2"/>
              </a:rPr>
              <a:t>Consider this exchange: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Mum! I got 98 in my </a:t>
            </a:r>
            <a:r>
              <a:rPr lang="en-US" sz="2800" i="1" dirty="0" err="1">
                <a:sym typeface="Wingdings" panose="05000000000000000000" pitchFamily="2" charset="2"/>
              </a:rPr>
              <a:t>maths</a:t>
            </a:r>
            <a:r>
              <a:rPr lang="en-US" sz="2800" i="1" dirty="0">
                <a:sym typeface="Wingdings" panose="05000000000000000000" pitchFamily="2" charset="2"/>
              </a:rPr>
              <a:t> test today!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very good. You should be proud of yourself.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Yes, but there were 200 points on the test.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good.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I did get the second highest score in the class.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MUM: </a:t>
            </a:r>
            <a:r>
              <a:rPr lang="en-US" sz="2800" i="1" dirty="0">
                <a:sym typeface="Wingdings" panose="05000000000000000000" pitchFamily="2" charset="2"/>
              </a:rPr>
              <a:t>That’s not so bad then.</a:t>
            </a:r>
          </a:p>
          <a:p>
            <a:pPr lvl="1"/>
            <a:r>
              <a:rPr lang="en-US" sz="2800" dirty="0">
                <a:sym typeface="Wingdings" panose="05000000000000000000" pitchFamily="2" charset="2"/>
              </a:rPr>
              <a:t>BOY: </a:t>
            </a:r>
            <a:r>
              <a:rPr lang="en-US" sz="2800" i="1" dirty="0">
                <a:sym typeface="Wingdings" panose="05000000000000000000" pitchFamily="2" charset="2"/>
              </a:rPr>
              <a:t>There were only two of us in class today</a:t>
            </a:r>
          </a:p>
          <a:p>
            <a:r>
              <a:rPr lang="en-US" b="1" dirty="0">
                <a:sym typeface="Wingdings" panose="05000000000000000000" pitchFamily="2" charset="2"/>
              </a:rPr>
              <a:t>What is the most useful piece of information here?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704973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Descriptive 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In that scenario there are three (potentially four) types of information:</a:t>
            </a:r>
          </a:p>
          <a:p>
            <a:endParaRPr lang="en-US" sz="3200" dirty="0"/>
          </a:p>
          <a:p>
            <a:pPr lvl="1"/>
            <a:r>
              <a:rPr lang="en-US" sz="2800" dirty="0"/>
              <a:t>The raw score – 98</a:t>
            </a:r>
          </a:p>
          <a:p>
            <a:pPr lvl="1"/>
            <a:r>
              <a:rPr lang="en-US" sz="2800" dirty="0"/>
              <a:t>The total score in the test - 200</a:t>
            </a:r>
          </a:p>
          <a:p>
            <a:pPr lvl="1"/>
            <a:r>
              <a:rPr lang="en-US" sz="2800" dirty="0"/>
              <a:t>The percentage – 49%</a:t>
            </a:r>
          </a:p>
          <a:p>
            <a:pPr lvl="1"/>
            <a:r>
              <a:rPr lang="en-US" sz="2800" dirty="0"/>
              <a:t>The ranking – no. two AND last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Percentiles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7142"/>
            <a:ext cx="11481847" cy="4147793"/>
          </a:xfrm>
        </p:spPr>
        <p:txBody>
          <a:bodyPr>
            <a:normAutofit/>
          </a:bodyPr>
          <a:lstStyle/>
          <a:p>
            <a:r>
              <a:rPr lang="en-US" sz="3200" dirty="0"/>
              <a:t>When interpreting a score we want to know:</a:t>
            </a:r>
          </a:p>
          <a:p>
            <a:pPr lvl="1"/>
            <a:r>
              <a:rPr lang="en-US" sz="2800" dirty="0"/>
              <a:t>Something about the dataset itself.</a:t>
            </a:r>
          </a:p>
          <a:p>
            <a:pPr lvl="1"/>
            <a:r>
              <a:rPr lang="en-US" sz="2800" dirty="0"/>
              <a:t>Something about how the score compares to the overall dataset.</a:t>
            </a:r>
          </a:p>
          <a:p>
            <a:pPr lvl="1"/>
            <a:endParaRPr lang="en-US" sz="2800" dirty="0"/>
          </a:p>
          <a:p>
            <a:r>
              <a:rPr lang="en-US" sz="3200" dirty="0"/>
              <a:t>The simplest way to give this comparison is via a percentile rank;</a:t>
            </a:r>
          </a:p>
          <a:p>
            <a:pPr lvl="1"/>
            <a:r>
              <a:rPr lang="en-US" sz="2800" dirty="0"/>
              <a:t>A score at the 75th percentile is larger than 75% of all scores.</a:t>
            </a:r>
          </a:p>
          <a:p>
            <a:pPr lvl="1"/>
            <a:r>
              <a:rPr lang="en-US" sz="2800" dirty="0"/>
              <a:t>A score at the 25th percentile is larger than 25% of all scores.</a:t>
            </a:r>
          </a:p>
          <a:p>
            <a:pPr lvl="1"/>
            <a:r>
              <a:rPr lang="en-US" sz="2800" dirty="0"/>
              <a:t>The 50th percentile is the median.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84961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Quartiles and Percentiles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7142"/>
            <a:ext cx="11481847" cy="4147793"/>
          </a:xfrm>
        </p:spPr>
        <p:txBody>
          <a:bodyPr>
            <a:normAutofit/>
          </a:bodyPr>
          <a:lstStyle/>
          <a:p>
            <a:r>
              <a:rPr lang="en-US" sz="3200" dirty="0"/>
              <a:t>Quartiles are related to percentiles but works on quarters of the dataset</a:t>
            </a:r>
          </a:p>
          <a:p>
            <a:pPr lvl="1"/>
            <a:r>
              <a:rPr lang="en-US" sz="2800" dirty="0"/>
              <a:t>0th quartile = 0th percentile</a:t>
            </a:r>
          </a:p>
          <a:p>
            <a:pPr lvl="1"/>
            <a:r>
              <a:rPr lang="en-US" sz="2800" dirty="0"/>
              <a:t>1st quartile = 25th percentile</a:t>
            </a:r>
          </a:p>
          <a:p>
            <a:pPr lvl="1"/>
            <a:r>
              <a:rPr lang="en-US" sz="2800" dirty="0"/>
              <a:t>2nd quartile = 50th percentile</a:t>
            </a:r>
          </a:p>
          <a:p>
            <a:pPr lvl="1"/>
            <a:r>
              <a:rPr lang="en-US" sz="2800" dirty="0"/>
              <a:t>3rd quartile = 75th percentile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36747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in Excel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0847C29-C9A8-7A7C-82BE-FA1A8E94AF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40976" y="1387162"/>
            <a:ext cx="7710048" cy="25749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C19A35-752D-425D-3E49-89C1EBAC7027}"/>
              </a:ext>
            </a:extLst>
          </p:cNvPr>
          <p:cNvSpPr txBox="1"/>
          <p:nvPr/>
        </p:nvSpPr>
        <p:spPr>
          <a:xfrm>
            <a:off x="355076" y="3962125"/>
            <a:ext cx="114818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Functions are predefined formulas.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They perform calculations by using specific values called arguments.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They perform the calculations or operations in a particular order, or structure</a:t>
            </a:r>
            <a:r>
              <a:rPr lang="en-US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087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Percentile Functions in Excel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PERCENTRANK.INC(range, cell or value)</a:t>
            </a:r>
          </a:p>
          <a:p>
            <a:pPr lvl="2"/>
            <a:r>
              <a:rPr lang="en-US" sz="2400" dirty="0"/>
              <a:t>Returns the percentile rank of the cell or value within the range.</a:t>
            </a:r>
          </a:p>
          <a:p>
            <a:pPr lvl="2"/>
            <a:r>
              <a:rPr lang="en-US" sz="2400" dirty="0"/>
              <a:t>Outputs the rank as a decimal.</a:t>
            </a:r>
          </a:p>
          <a:p>
            <a:pPr lvl="1"/>
            <a:r>
              <a:rPr lang="en-US" sz="2800" dirty="0"/>
              <a:t>PERCENTILE.INC(range, percentile)</a:t>
            </a:r>
          </a:p>
          <a:p>
            <a:pPr lvl="2"/>
            <a:r>
              <a:rPr lang="en-US" sz="2400" dirty="0"/>
              <a:t>Returns the value of the percentile within the range.</a:t>
            </a:r>
          </a:p>
          <a:p>
            <a:pPr lvl="2"/>
            <a:r>
              <a:rPr lang="en-US" sz="2400" dirty="0"/>
              <a:t>Requires the desired percentile to be given as a decimal.</a:t>
            </a:r>
          </a:p>
          <a:p>
            <a:pPr lvl="1"/>
            <a:r>
              <a:rPr lang="en-US" sz="2800" dirty="0"/>
              <a:t>QUARTILE.INC(range, quartile)</a:t>
            </a:r>
          </a:p>
          <a:p>
            <a:pPr lvl="2"/>
            <a:r>
              <a:rPr lang="en-US" sz="2400" dirty="0"/>
              <a:t>Returns the value of the quartile within the range.</a:t>
            </a:r>
          </a:p>
          <a:p>
            <a:pPr lvl="2"/>
            <a:r>
              <a:rPr lang="en-US" sz="2400" dirty="0"/>
              <a:t>Requires the desired quartile to be given as a decimal.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85166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37268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7757A-1F24-E1D6-8804-01E5B0B35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Using the MidtermPercentiles.xlsx file data, calculate the following:</a:t>
            </a:r>
          </a:p>
          <a:p>
            <a:pPr lvl="1"/>
            <a:r>
              <a:rPr lang="en-US" sz="2800" dirty="0"/>
              <a:t>10th, 50th and 90th percentiles </a:t>
            </a:r>
          </a:p>
          <a:p>
            <a:pPr lvl="1"/>
            <a:r>
              <a:rPr lang="en-US" sz="2800" dirty="0"/>
              <a:t>1st and 3rd quartiles</a:t>
            </a:r>
          </a:p>
          <a:p>
            <a:pPr lvl="1"/>
            <a:r>
              <a:rPr lang="en-US" sz="2800" dirty="0"/>
              <a:t>The rank of a score of 27</a:t>
            </a:r>
          </a:p>
          <a:p>
            <a:pPr lvl="1"/>
            <a:r>
              <a:rPr lang="en-US" sz="2800" dirty="0"/>
              <a:t>The rank of a score of 42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581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The normal curve is a mathematical </a:t>
            </a:r>
            <a:r>
              <a:rPr lang="en-US" sz="3200" dirty="0" err="1"/>
              <a:t>idealisation</a:t>
            </a:r>
            <a:r>
              <a:rPr lang="en-US" sz="3200" dirty="0"/>
              <a:t> of a particular type of symmetrical distribution.</a:t>
            </a:r>
          </a:p>
          <a:p>
            <a:r>
              <a:rPr lang="en-US" sz="3200" dirty="0"/>
              <a:t>Many actual data distributions approximate the normal curve so we can use it to help interpret a wide range of datasets.</a:t>
            </a:r>
          </a:p>
          <a:p>
            <a:pPr lvl="1"/>
            <a:r>
              <a:rPr lang="en-US" sz="2800" dirty="0"/>
              <a:t>Data that approximates the normal curve is known as normal data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37163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B083180-B234-E770-C5B9-F24857660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89813" y="2539714"/>
            <a:ext cx="4923938" cy="31565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D1DC6A-F662-0F87-6C0F-4DB06D8F9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250" y="2534357"/>
            <a:ext cx="4923936" cy="31334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B667E4-BF5E-29DD-18BF-E0DFF8C75A6A}"/>
              </a:ext>
            </a:extLst>
          </p:cNvPr>
          <p:cNvSpPr txBox="1"/>
          <p:nvPr/>
        </p:nvSpPr>
        <p:spPr>
          <a:xfrm>
            <a:off x="381426" y="1303131"/>
            <a:ext cx="114818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Normal curves all follow a similar pattern.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difference is in the statistics, i.e. their measures of central tendency and the standard deviations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00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84247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Although they differ in their means and standard deviations, normal curves share the following features: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US" sz="2400" dirty="0"/>
              <a:t>All normal curves are symmetrical about the mean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All normal curves are unimodal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Since the curves are symmetrical and unimodal, mean=median=mode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All normal curves are asymptotic to the horizontal axis of the distribution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Scores are continuous and mathematically describe an infinite set</a:t>
            </a:r>
          </a:p>
          <a:p>
            <a:pPr marL="1428750" lvl="2" indent="-514350">
              <a:buFont typeface="+mj-lt"/>
              <a:buAutoNum type="arabicPeriod"/>
            </a:pPr>
            <a:r>
              <a:rPr lang="en-US" sz="2400" dirty="0"/>
              <a:t>All normal curves have the same proportions of scores under the curve relative to particular locations on the horizontal axis when the scores are expressed in a similar basis</a:t>
            </a:r>
          </a:p>
          <a:p>
            <a:pPr marL="971550" lvl="1" indent="-514350">
              <a:buFont typeface="+mj-lt"/>
              <a:buAutoNum type="arabicPeriod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057474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Normal Curve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26A701F-414D-05A9-E88E-DFABDD18B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69995" y="1307054"/>
            <a:ext cx="6052009" cy="439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8038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167759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Suppose that an exam is taken by a large number of people and the scores are assumed to be from a normally distributed population with a mean of </a:t>
            </a:r>
            <a:r>
              <a:rPr lang="en-US" b="1" dirty="0"/>
              <a:t>50</a:t>
            </a:r>
            <a:r>
              <a:rPr lang="en-US" dirty="0"/>
              <a:t> and a standard deviation of </a:t>
            </a:r>
            <a:r>
              <a:rPr lang="en-US" b="1" dirty="0"/>
              <a:t>10</a:t>
            </a:r>
            <a:r>
              <a:rPr lang="en-US" dirty="0"/>
              <a:t>. Approximately what percentage of people earned scores:</a:t>
            </a:r>
          </a:p>
          <a:p>
            <a:pPr lvl="1"/>
            <a:r>
              <a:rPr lang="en-US" sz="2800" dirty="0"/>
              <a:t>Below 50?</a:t>
            </a:r>
          </a:p>
          <a:p>
            <a:pPr lvl="1"/>
            <a:r>
              <a:rPr lang="en-US" sz="2800" dirty="0"/>
              <a:t>Above 60?</a:t>
            </a:r>
          </a:p>
          <a:p>
            <a:pPr lvl="1"/>
            <a:r>
              <a:rPr lang="en-US" sz="2800" dirty="0"/>
              <a:t>Between 40 and 60?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5614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AD9028-FA59-D58B-5376-30B0A7194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74740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How do we make comparisons between scores on normal curves with different means and standard deviations?</a:t>
            </a:r>
          </a:p>
          <a:p>
            <a:r>
              <a:rPr lang="en-US" dirty="0"/>
              <a:t>Suppose we record the ping times across two different networks and find that they have normal distributions.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If we measure a ping time of 14ms then how close to the mean is it for each network?</a:t>
            </a:r>
          </a:p>
          <a:p>
            <a:r>
              <a:rPr lang="en-US" dirty="0"/>
              <a:t>To answer this we need to have some way of </a:t>
            </a:r>
            <a:r>
              <a:rPr lang="en-US" dirty="0" err="1"/>
              <a:t>standardising</a:t>
            </a:r>
            <a:r>
              <a:rPr lang="en-US" dirty="0"/>
              <a:t> the scores across both normal curves.</a:t>
            </a:r>
          </a:p>
          <a:p>
            <a:r>
              <a:rPr lang="en-US" dirty="0"/>
              <a:t>This is done using standard scores or Z scores.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B382829-5921-A6A3-B275-646A98C1ED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4137" y="3080528"/>
            <a:ext cx="6803726" cy="1237595"/>
          </a:xfrm>
          <a:prstGeom prst="rect">
            <a:avLst/>
          </a:prstGeom>
          <a:solidFill>
            <a:schemeClr val="tx2"/>
          </a:solidFill>
        </p:spPr>
      </p:pic>
    </p:spTree>
    <p:extLst>
      <p:ext uri="{BB962C8B-B14F-4D97-AF65-F5344CB8AC3E}">
        <p14:creationId xmlns:p14="http://schemas.microsoft.com/office/powerpoint/2010/main" val="37384032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05AD9028-FA59-D58B-5376-30B0A719466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5"/>
                <a:ext cx="11481847" cy="374740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Z score states the position of a score in relation to the mean in standard deviation units.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−</m:t>
                          </m:r>
                          <m:acc>
                            <m:accPr>
                              <m:chr m:val="̅"/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</m:acc>
                        </m:num>
                        <m:den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lvl="1"/>
                <a:r>
                  <a:rPr lang="en-GB" dirty="0"/>
                  <a:t>Where X is the raw score,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is the mean of the group x and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</a:t>
                </a:r>
                <a:r>
                  <a:rPr lang="en-GB" dirty="0"/>
                  <a:t> is the standard deviation of the group x</a:t>
                </a:r>
              </a:p>
              <a:p>
                <a:r>
                  <a:rPr lang="en-GB" dirty="0"/>
                  <a:t>The Z score has the following properties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/>
                  <a:t>The mean of any set of Z scores is always 0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/>
                  <a:t>The standard deviation of any set of Z scores is always equal to 1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/>
                  <a:t>The distribution of Z scores has the same shape as the distribution of raw scores from which they were derived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05AD9028-FA59-D58B-5376-30B0A719466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5"/>
                <a:ext cx="11481847" cy="3747402"/>
              </a:xfrm>
              <a:blipFill>
                <a:blip r:embed="rId3"/>
                <a:stretch>
                  <a:fillRect l="-850" t="-3252" r="-4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33920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4798243" cy="4144488"/>
          </a:xfrm>
        </p:spPr>
        <p:txBody>
          <a:bodyPr>
            <a:noAutofit/>
          </a:bodyPr>
          <a:lstStyle/>
          <a:p>
            <a:r>
              <a:rPr lang="en-GB" sz="2400" dirty="0"/>
              <a:t>How close to the mean is a score of 14ms in each case?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554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4798243" cy="4144488"/>
          </a:xfrm>
        </p:spPr>
        <p:txBody>
          <a:bodyPr>
            <a:noAutofit/>
          </a:bodyPr>
          <a:lstStyle/>
          <a:p>
            <a:r>
              <a:rPr lang="en-GB" sz="2400" dirty="0"/>
              <a:t>How close to the mean is a score of 14ms in each case?</a:t>
            </a:r>
          </a:p>
          <a:p>
            <a:endParaRPr lang="en-GB" sz="2400" dirty="0"/>
          </a:p>
          <a:p>
            <a:pPr lvl="1"/>
            <a:r>
              <a:rPr lang="en-GB" dirty="0"/>
              <a:t>The raw score (</a:t>
            </a:r>
            <a:r>
              <a:rPr lang="en-GB" i="1" dirty="0">
                <a:solidFill>
                  <a:srgbClr val="FF0000"/>
                </a:solidFill>
              </a:rPr>
              <a:t>X</a:t>
            </a:r>
            <a:r>
              <a:rPr lang="en-GB" dirty="0"/>
              <a:t>) is </a:t>
            </a:r>
            <a:r>
              <a:rPr lang="en-GB" dirty="0">
                <a:solidFill>
                  <a:srgbClr val="FF0000"/>
                </a:solidFill>
              </a:rPr>
              <a:t>14ms</a:t>
            </a:r>
            <a:r>
              <a:rPr lang="en-GB" dirty="0"/>
              <a:t>.</a:t>
            </a:r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8B8E85F-3C58-8381-DC10-A94711B0E707}"/>
              </a:ext>
            </a:extLst>
          </p:cNvPr>
          <p:cNvSpPr/>
          <p:nvPr/>
        </p:nvSpPr>
        <p:spPr>
          <a:xfrm>
            <a:off x="8418136" y="3780148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FF06C5-6823-1FE7-DEB5-62DA662B59A3}"/>
              </a:ext>
            </a:extLst>
          </p:cNvPr>
          <p:cNvSpPr/>
          <p:nvPr/>
        </p:nvSpPr>
        <p:spPr>
          <a:xfrm>
            <a:off x="10625579" y="3749305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E5A4AED-3BE5-5A8F-D21F-A3C640F48AC3}"/>
              </a:ext>
            </a:extLst>
          </p:cNvPr>
          <p:cNvSpPr/>
          <p:nvPr/>
        </p:nvSpPr>
        <p:spPr>
          <a:xfrm>
            <a:off x="8418136" y="3185024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474AB26-89C8-16AB-9FBE-9AB7913270FC}"/>
              </a:ext>
            </a:extLst>
          </p:cNvPr>
          <p:cNvSpPr/>
          <p:nvPr/>
        </p:nvSpPr>
        <p:spPr>
          <a:xfrm>
            <a:off x="10636577" y="3180311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117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/>
                  <a:t>How close to the mean is a score of 14ms in each case?</a:t>
                </a:r>
              </a:p>
              <a:p>
                <a:endParaRPr lang="en-GB" sz="2400" dirty="0"/>
              </a:p>
              <a:p>
                <a:pPr lvl="1"/>
                <a:r>
                  <a:rPr lang="en-GB" dirty="0"/>
                  <a:t>The raw score (</a:t>
                </a:r>
                <a:r>
                  <a:rPr lang="en-GB" i="1" dirty="0">
                    <a:solidFill>
                      <a:srgbClr val="FF0000"/>
                    </a:solidFill>
                  </a:rPr>
                  <a:t>X</a:t>
                </a:r>
                <a:r>
                  <a:rPr lang="en-GB" dirty="0"/>
                  <a:t>) is </a:t>
                </a:r>
                <a:r>
                  <a:rPr lang="en-GB" dirty="0">
                    <a:solidFill>
                      <a:srgbClr val="FF0000"/>
                    </a:solidFill>
                  </a:rPr>
                  <a:t>14ms</a:t>
                </a:r>
                <a:r>
                  <a:rPr lang="en-GB" dirty="0"/>
                  <a:t>.</a:t>
                </a:r>
              </a:p>
              <a:p>
                <a:pPr lvl="1"/>
                <a:r>
                  <a:rPr lang="en-GB" dirty="0"/>
                  <a:t>The mean 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) is:</a:t>
                </a:r>
              </a:p>
              <a:p>
                <a:pPr lvl="2"/>
                <a:r>
                  <a:rPr lang="en-GB" sz="2400" dirty="0"/>
                  <a:t>Network A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11ms</a:t>
                </a:r>
              </a:p>
              <a:p>
                <a:pPr lvl="2"/>
                <a:r>
                  <a:rPr lang="en-GB" sz="2400" dirty="0"/>
                  <a:t>Network B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12ms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  <a:blipFill>
                <a:blip r:embed="rId3"/>
                <a:stretch>
                  <a:fillRect l="-1779" t="-2059" r="-30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8B8E85F-3C58-8381-DC10-A94711B0E707}"/>
              </a:ext>
            </a:extLst>
          </p:cNvPr>
          <p:cNvSpPr/>
          <p:nvPr/>
        </p:nvSpPr>
        <p:spPr>
          <a:xfrm>
            <a:off x="8418136" y="3780148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FF06C5-6823-1FE7-DEB5-62DA662B59A3}"/>
              </a:ext>
            </a:extLst>
          </p:cNvPr>
          <p:cNvSpPr/>
          <p:nvPr/>
        </p:nvSpPr>
        <p:spPr>
          <a:xfrm>
            <a:off x="10625579" y="3749305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0AAAB62-9CBC-65B0-A31A-D8B2F5DDB6DD}"/>
              </a:ext>
            </a:extLst>
          </p:cNvPr>
          <p:cNvSpPr/>
          <p:nvPr/>
        </p:nvSpPr>
        <p:spPr>
          <a:xfrm>
            <a:off x="9022236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8D4DFD5-1171-B637-4722-6544BBC2690D}"/>
              </a:ext>
            </a:extLst>
          </p:cNvPr>
          <p:cNvSpPr/>
          <p:nvPr/>
        </p:nvSpPr>
        <p:spPr>
          <a:xfrm>
            <a:off x="11202185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C8125D4-729F-CAF8-1BB7-430387F4A454}"/>
              </a:ext>
            </a:extLst>
          </p:cNvPr>
          <p:cNvSpPr/>
          <p:nvPr/>
        </p:nvSpPr>
        <p:spPr>
          <a:xfrm>
            <a:off x="11239105" y="3164938"/>
            <a:ext cx="347222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017CF4-9990-C904-0529-91B4179DAEE2}"/>
              </a:ext>
            </a:extLst>
          </p:cNvPr>
          <p:cNvSpPr/>
          <p:nvPr/>
        </p:nvSpPr>
        <p:spPr>
          <a:xfrm>
            <a:off x="9057193" y="3180311"/>
            <a:ext cx="3472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86424-ED82-7DF2-CA89-5F38FC8BB22E}"/>
              </a:ext>
            </a:extLst>
          </p:cNvPr>
          <p:cNvSpPr/>
          <p:nvPr/>
        </p:nvSpPr>
        <p:spPr>
          <a:xfrm>
            <a:off x="10720238" y="3185396"/>
            <a:ext cx="310302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75D4A42-DF72-BF75-D891-D13758BACFAA}"/>
              </a:ext>
            </a:extLst>
          </p:cNvPr>
          <p:cNvSpPr/>
          <p:nvPr/>
        </p:nvSpPr>
        <p:spPr>
          <a:xfrm>
            <a:off x="8570536" y="3180311"/>
            <a:ext cx="3472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386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/>
                  <a:t>How close to the mean is a score of 14ms in each case?</a:t>
                </a:r>
              </a:p>
              <a:p>
                <a:endParaRPr lang="en-GB" sz="2400" dirty="0"/>
              </a:p>
              <a:p>
                <a:pPr lvl="1"/>
                <a:r>
                  <a:rPr lang="en-GB" dirty="0"/>
                  <a:t>The raw score (</a:t>
                </a:r>
                <a:r>
                  <a:rPr lang="en-GB" i="1" dirty="0">
                    <a:solidFill>
                      <a:srgbClr val="FF0000"/>
                    </a:solidFill>
                  </a:rPr>
                  <a:t>X</a:t>
                </a:r>
                <a:r>
                  <a:rPr lang="en-GB" dirty="0"/>
                  <a:t>) is </a:t>
                </a:r>
                <a:r>
                  <a:rPr lang="en-GB" dirty="0">
                    <a:solidFill>
                      <a:srgbClr val="FF0000"/>
                    </a:solidFill>
                  </a:rPr>
                  <a:t>14ms</a:t>
                </a:r>
                <a:r>
                  <a:rPr lang="en-GB" dirty="0"/>
                  <a:t>.</a:t>
                </a:r>
              </a:p>
              <a:p>
                <a:pPr lvl="1"/>
                <a:r>
                  <a:rPr lang="en-GB" dirty="0"/>
                  <a:t>The mean 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) is:</a:t>
                </a:r>
              </a:p>
              <a:p>
                <a:pPr lvl="2"/>
                <a:r>
                  <a:rPr lang="en-GB" sz="2400" dirty="0"/>
                  <a:t>Network A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11ms</a:t>
                </a:r>
              </a:p>
              <a:p>
                <a:pPr lvl="2"/>
                <a:r>
                  <a:rPr lang="en-GB" sz="2400" dirty="0"/>
                  <a:t>Network B = 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12ms</a:t>
                </a:r>
              </a:p>
              <a:p>
                <a:pPr lvl="1"/>
                <a:r>
                  <a:rPr lang="en-GB" dirty="0"/>
                  <a:t>The Standard Deviation (</a:t>
                </a:r>
                <a:r>
                  <a:rPr lang="en-GB" i="1" dirty="0">
                    <a:solidFill>
                      <a:srgbClr val="92D050"/>
                    </a:solidFill>
                  </a:rPr>
                  <a:t>SD</a:t>
                </a:r>
                <a:r>
                  <a:rPr lang="en-GB" dirty="0"/>
                  <a:t>) is:</a:t>
                </a:r>
              </a:p>
              <a:p>
                <a:pPr lvl="2"/>
                <a:r>
                  <a:rPr lang="en-GB" sz="2400" dirty="0"/>
                  <a:t>Network A = </a:t>
                </a:r>
                <a:r>
                  <a:rPr lang="en-GB" sz="2400" dirty="0">
                    <a:solidFill>
                      <a:srgbClr val="92D050"/>
                    </a:solidFill>
                  </a:rPr>
                  <a:t>5</a:t>
                </a:r>
              </a:p>
              <a:p>
                <a:pPr lvl="2"/>
                <a:r>
                  <a:rPr lang="en-GB" sz="2400" dirty="0"/>
                  <a:t>Network B = </a:t>
                </a:r>
                <a:r>
                  <a:rPr lang="en-GB" sz="2400" dirty="0">
                    <a:solidFill>
                      <a:srgbClr val="92D050"/>
                    </a:solidFill>
                  </a:rPr>
                  <a:t>3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4798243" cy="4144488"/>
              </a:xfrm>
              <a:blipFill>
                <a:blip r:embed="rId3"/>
                <a:stretch>
                  <a:fillRect l="-1779" t="-2059" r="-30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8B8E85F-3C58-8381-DC10-A94711B0E707}"/>
              </a:ext>
            </a:extLst>
          </p:cNvPr>
          <p:cNvSpPr/>
          <p:nvPr/>
        </p:nvSpPr>
        <p:spPr>
          <a:xfrm>
            <a:off x="8418136" y="3780148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FF06C5-6823-1FE7-DEB5-62DA662B59A3}"/>
              </a:ext>
            </a:extLst>
          </p:cNvPr>
          <p:cNvSpPr/>
          <p:nvPr/>
        </p:nvSpPr>
        <p:spPr>
          <a:xfrm>
            <a:off x="10625579" y="3749305"/>
            <a:ext cx="4996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0AAAB62-9CBC-65B0-A31A-D8B2F5DDB6DD}"/>
              </a:ext>
            </a:extLst>
          </p:cNvPr>
          <p:cNvSpPr/>
          <p:nvPr/>
        </p:nvSpPr>
        <p:spPr>
          <a:xfrm>
            <a:off x="9022236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8D4DFD5-1171-B637-4722-6544BBC2690D}"/>
              </a:ext>
            </a:extLst>
          </p:cNvPr>
          <p:cNvSpPr/>
          <p:nvPr/>
        </p:nvSpPr>
        <p:spPr>
          <a:xfrm>
            <a:off x="11202185" y="3780148"/>
            <a:ext cx="4996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C8125D4-729F-CAF8-1BB7-430387F4A454}"/>
              </a:ext>
            </a:extLst>
          </p:cNvPr>
          <p:cNvSpPr/>
          <p:nvPr/>
        </p:nvSpPr>
        <p:spPr>
          <a:xfrm>
            <a:off x="11239105" y="3164938"/>
            <a:ext cx="347222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017CF4-9990-C904-0529-91B4179DAEE2}"/>
              </a:ext>
            </a:extLst>
          </p:cNvPr>
          <p:cNvSpPr/>
          <p:nvPr/>
        </p:nvSpPr>
        <p:spPr>
          <a:xfrm>
            <a:off x="9057193" y="3180311"/>
            <a:ext cx="347221" cy="292232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86424-ED82-7DF2-CA89-5F38FC8BB22E}"/>
              </a:ext>
            </a:extLst>
          </p:cNvPr>
          <p:cNvSpPr/>
          <p:nvPr/>
        </p:nvSpPr>
        <p:spPr>
          <a:xfrm>
            <a:off x="10720238" y="3185396"/>
            <a:ext cx="310302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75D4A42-DF72-BF75-D891-D13758BACFAA}"/>
              </a:ext>
            </a:extLst>
          </p:cNvPr>
          <p:cNvSpPr/>
          <p:nvPr/>
        </p:nvSpPr>
        <p:spPr>
          <a:xfrm>
            <a:off x="8570536" y="3180311"/>
            <a:ext cx="347221" cy="2922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01304F-7D65-0589-3B2F-443984B9D5EE}"/>
              </a:ext>
            </a:extLst>
          </p:cNvPr>
          <p:cNvSpPr/>
          <p:nvPr/>
        </p:nvSpPr>
        <p:spPr>
          <a:xfrm>
            <a:off x="8267307" y="2300140"/>
            <a:ext cx="433633" cy="721739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620949-38A7-B958-5AC1-185F69850125}"/>
              </a:ext>
            </a:extLst>
          </p:cNvPr>
          <p:cNvSpPr/>
          <p:nvPr/>
        </p:nvSpPr>
        <p:spPr>
          <a:xfrm>
            <a:off x="10578053" y="2327818"/>
            <a:ext cx="433633" cy="721739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23D9570-A3F5-6949-F2F2-D5C35F252119}"/>
              </a:ext>
            </a:extLst>
          </p:cNvPr>
          <p:cNvSpPr/>
          <p:nvPr/>
        </p:nvSpPr>
        <p:spPr>
          <a:xfrm>
            <a:off x="8720186" y="3560015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410A9CA-6B3B-30CF-AFFF-9178D1131DEE}"/>
              </a:ext>
            </a:extLst>
          </p:cNvPr>
          <p:cNvSpPr/>
          <p:nvPr/>
        </p:nvSpPr>
        <p:spPr>
          <a:xfrm>
            <a:off x="10913095" y="3560015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304F811-CC5C-3C74-31B4-99B15DADDE75}"/>
              </a:ext>
            </a:extLst>
          </p:cNvPr>
          <p:cNvSpPr/>
          <p:nvPr/>
        </p:nvSpPr>
        <p:spPr>
          <a:xfrm>
            <a:off x="8753572" y="4123924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5A2326B-809F-D8FC-D566-1641640AEF62}"/>
              </a:ext>
            </a:extLst>
          </p:cNvPr>
          <p:cNvSpPr/>
          <p:nvPr/>
        </p:nvSpPr>
        <p:spPr>
          <a:xfrm>
            <a:off x="10890313" y="4123924"/>
            <a:ext cx="499621" cy="29223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029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4798243" cy="4144488"/>
          </a:xfrm>
        </p:spPr>
        <p:txBody>
          <a:bodyPr>
            <a:noAutofit/>
          </a:bodyPr>
          <a:lstStyle/>
          <a:p>
            <a:r>
              <a:rPr lang="en-GB" sz="2400" dirty="0"/>
              <a:t>How close to the mean is a score of 14ms in each case?</a:t>
            </a:r>
          </a:p>
          <a:p>
            <a:endParaRPr lang="en-GB" sz="2400" dirty="0"/>
          </a:p>
          <a:p>
            <a:r>
              <a:rPr lang="en-GB" sz="2400" dirty="0"/>
              <a:t>The score is </a:t>
            </a:r>
            <a:r>
              <a:rPr lang="en-GB" sz="2400" dirty="0">
                <a:solidFill>
                  <a:srgbClr val="FF0000"/>
                </a:solidFill>
              </a:rPr>
              <a:t>0.6</a:t>
            </a:r>
            <a:r>
              <a:rPr lang="en-GB" sz="2400" dirty="0">
                <a:solidFill>
                  <a:srgbClr val="FF0000"/>
                </a:solidFill>
                <a:sym typeface="Symbol" panose="05050102010706020507" pitchFamily="18" charset="2"/>
              </a:rPr>
              <a:t> </a:t>
            </a:r>
            <a:r>
              <a:rPr lang="en-GB" sz="2400" dirty="0">
                <a:sym typeface="Symbol" panose="05050102010706020507" pitchFamily="18" charset="2"/>
              </a:rPr>
              <a:t>from the mean of network A and </a:t>
            </a:r>
            <a:r>
              <a:rPr lang="en-GB" sz="2400" dirty="0">
                <a:solidFill>
                  <a:srgbClr val="FF0000"/>
                </a:solidFill>
                <a:sym typeface="Symbol" panose="05050102010706020507" pitchFamily="18" charset="2"/>
              </a:rPr>
              <a:t>0.667 </a:t>
            </a:r>
            <a:r>
              <a:rPr lang="en-GB" sz="2400" dirty="0">
                <a:sym typeface="Symbol" panose="05050102010706020507" pitchFamily="18" charset="2"/>
              </a:rPr>
              <a:t>from the mean of network B</a:t>
            </a:r>
          </a:p>
          <a:p>
            <a:r>
              <a:rPr lang="en-GB" sz="2400" dirty="0">
                <a:sym typeface="Symbol" panose="05050102010706020507" pitchFamily="18" charset="2"/>
              </a:rPr>
              <a:t>A positive result means that the score is higher than the mean; a negative Z score means that the raw score is below the mean 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D9BDA6-6127-BE7A-99D3-2945DCC1A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047" y="1939863"/>
            <a:ext cx="7035539" cy="2978273"/>
          </a:xfrm>
          <a:prstGeom prst="rect">
            <a:avLst/>
          </a:prstGeom>
          <a:solidFill>
            <a:schemeClr val="tx2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360967-B403-D01B-6E14-4C358D441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047" y="1885176"/>
            <a:ext cx="7035539" cy="1279762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F656AA89-E35E-BCFB-0F8E-94807F762D4E}"/>
              </a:ext>
            </a:extLst>
          </p:cNvPr>
          <p:cNvSpPr/>
          <p:nvPr/>
        </p:nvSpPr>
        <p:spPr>
          <a:xfrm>
            <a:off x="9012809" y="4457797"/>
            <a:ext cx="499621" cy="37815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8D1CAAA-6BC6-8049-6557-EF8B5EC7F540}"/>
              </a:ext>
            </a:extLst>
          </p:cNvPr>
          <p:cNvSpPr/>
          <p:nvPr/>
        </p:nvSpPr>
        <p:spPr>
          <a:xfrm>
            <a:off x="11050570" y="4457796"/>
            <a:ext cx="676374" cy="35772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799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6BA5D1-026E-49F2-2E17-9D05BC69DD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0534" y="163629"/>
            <a:ext cx="8702703" cy="540939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7009004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A test is administered to a large group of people and the mean score is found to be </a:t>
                </a:r>
                <a:r>
                  <a:rPr lang="en-GB" dirty="0">
                    <a:solidFill>
                      <a:srgbClr val="FF0000"/>
                    </a:solidFill>
                  </a:rPr>
                  <a:t>42</a:t>
                </a:r>
                <a:r>
                  <a:rPr lang="en-GB" dirty="0"/>
                  <a:t> with a standard deviation of </a:t>
                </a:r>
                <a:r>
                  <a:rPr lang="en-GB" dirty="0">
                    <a:solidFill>
                      <a:srgbClr val="00B0F0"/>
                    </a:solidFill>
                  </a:rPr>
                  <a:t>3</a:t>
                </a:r>
                <a:r>
                  <a:rPr lang="en-GB" dirty="0"/>
                  <a:t>. Alice, Bob, Chloe and Dave scored </a:t>
                </a:r>
                <a:r>
                  <a:rPr lang="en-GB" dirty="0">
                    <a:solidFill>
                      <a:srgbClr val="92D050"/>
                    </a:solidFill>
                  </a:rPr>
                  <a:t>45, 48, 38 </a:t>
                </a:r>
                <a:r>
                  <a:rPr lang="en-GB" dirty="0"/>
                  <a:t>and </a:t>
                </a:r>
                <a:r>
                  <a:rPr lang="en-GB" dirty="0">
                    <a:solidFill>
                      <a:srgbClr val="92D050"/>
                    </a:solidFill>
                  </a:rPr>
                  <a:t>35</a:t>
                </a:r>
                <a:r>
                  <a:rPr lang="en-GB" dirty="0"/>
                  <a:t> respectively. What are their </a:t>
                </a:r>
                <a:r>
                  <a:rPr lang="en-GB" dirty="0">
                    <a:solidFill>
                      <a:srgbClr val="0070C0"/>
                    </a:solidFill>
                  </a:rPr>
                  <a:t>Z-scores</a:t>
                </a:r>
                <a:r>
                  <a:rPr lang="en-GB" dirty="0"/>
                  <a:t>?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Alice: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𝐴𝑙𝑖𝑐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45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42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Bob: 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Chloe: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𝐶h𝑙𝑜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38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−4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−1.333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pPr lvl="1"/>
                <a:r>
                  <a:rPr lang="en-GB" dirty="0">
                    <a:sym typeface="Symbol" panose="05050102010706020507" pitchFamily="18" charset="2"/>
                  </a:rPr>
                  <a:t>Dave: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𝐷𝑎𝑣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92D050"/>
                            </a:solidFill>
                            <a:latin typeface="Cambria Math" panose="02040503050406030204" pitchFamily="18" charset="0"/>
                          </a:rPr>
                          <m:t>35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−7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</a:rPr>
                      <m:t>−2.333</m:t>
                    </m:r>
                  </m:oMath>
                </a14:m>
                <a:endParaRPr lang="en-GB" dirty="0">
                  <a:solidFill>
                    <a:srgbClr val="0070C0"/>
                  </a:solidFill>
                  <a:sym typeface="Symbol" panose="05050102010706020507" pitchFamily="18" charset="2"/>
                </a:endParaRPr>
              </a:p>
              <a:p>
                <a:endParaRPr lang="en-GB" b="1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956" t="-23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 of </a:t>
            </a:r>
            <a:r>
              <a:rPr lang="en-US" sz="6000" b="1" i="1" dirty="0"/>
              <a:t>Z</a:t>
            </a:r>
            <a:r>
              <a:rPr lang="en-US" sz="6000" b="1" dirty="0"/>
              <a:t>-Scores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135809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866407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fontAlgn="ctr"/>
            <a:r>
              <a:rPr lang="en-US" dirty="0"/>
              <a:t>A test was administered to 16 people, with the resulting scores:</a:t>
            </a:r>
          </a:p>
          <a:p>
            <a:pPr lvl="1" fontAlgn="ctr"/>
            <a:r>
              <a:rPr lang="en-US" sz="2800" dirty="0"/>
              <a:t>20, 19, 19, 18, 18, 18,17, 17, 17, 17, 16, 16, 16, 15, 15, 14</a:t>
            </a:r>
          </a:p>
          <a:p>
            <a:pPr lvl="1" fontAlgn="ctr"/>
            <a:endParaRPr lang="en-US" sz="2800" dirty="0"/>
          </a:p>
          <a:p>
            <a:pPr fontAlgn="ctr"/>
            <a:r>
              <a:rPr lang="en-US" sz="3200" dirty="0"/>
              <a:t>What would be the mean, median, mode and range of these scores?</a:t>
            </a:r>
          </a:p>
          <a:p>
            <a:pPr fontAlgn="ctr"/>
            <a:r>
              <a:rPr lang="en-US" dirty="0"/>
              <a:t>Eve was one of the two people who scored 19. What is her Z score?</a:t>
            </a:r>
          </a:p>
          <a:p>
            <a:pPr fontAlgn="ctr"/>
            <a:r>
              <a:rPr lang="en-US" dirty="0"/>
              <a:t>Frank was the person who scored 14. What is his Z score?</a:t>
            </a:r>
          </a:p>
          <a:p>
            <a:pPr lvl="1"/>
            <a:endParaRPr lang="en-GB" sz="2800" dirty="0"/>
          </a:p>
          <a:p>
            <a:endParaRPr lang="en-GB" sz="2000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216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Using the dataset in the MidtermPercentiles.xlsx datafile calculate the following: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42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27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-0.5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1.2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–0.5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1.2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2961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Today’s material looked at the normal curve and how data is represented using it:</a:t>
            </a:r>
          </a:p>
          <a:p>
            <a:pPr lvl="1"/>
            <a:r>
              <a:rPr lang="en-GB" dirty="0"/>
              <a:t>The normal curve</a:t>
            </a:r>
          </a:p>
          <a:p>
            <a:pPr lvl="1"/>
            <a:r>
              <a:rPr lang="en-GB" dirty="0"/>
              <a:t>Percentiles</a:t>
            </a:r>
          </a:p>
          <a:p>
            <a:pPr lvl="1"/>
            <a:r>
              <a:rPr lang="en-GB" dirty="0"/>
              <a:t>Standard scores</a:t>
            </a:r>
          </a:p>
          <a:p>
            <a:pPr lvl="1"/>
            <a:endParaRPr lang="en-GB" dirty="0"/>
          </a:p>
          <a:p>
            <a:r>
              <a:rPr lang="en-GB" dirty="0"/>
              <a:t>Next session we’ll start looking at how we can display data effectively.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9725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7825880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dcmitype/"/>
    <ds:schemaRef ds:uri="http://www.w3.org/XML/1998/namespace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1514</Words>
  <Application>Microsoft Office PowerPoint</Application>
  <PresentationFormat>Widescreen</PresentationFormat>
  <Paragraphs>211</Paragraphs>
  <Slides>33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33</vt:i4>
      </vt:variant>
    </vt:vector>
  </HeadingPairs>
  <TitlesOfParts>
    <vt:vector size="61" baseType="lpstr">
      <vt:lpstr>Arial</vt:lpstr>
      <vt:lpstr>Calibri</vt:lpstr>
      <vt:lpstr>Calibri Light</vt:lpstr>
      <vt:lpstr>Cambria Math</vt:lpstr>
      <vt:lpstr>Symbol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Frequency and Range</vt:lpstr>
      <vt:lpstr>Central Tendency and Standard Deviation</vt:lpstr>
      <vt:lpstr>Measures of Central Tendency</vt:lpstr>
      <vt:lpstr>Statistics from Data</vt:lpstr>
      <vt:lpstr>Descriptive Statistics</vt:lpstr>
      <vt:lpstr>Percentiles</vt:lpstr>
      <vt:lpstr>Quartiles and Percentiles</vt:lpstr>
      <vt:lpstr>Functions in Excel</vt:lpstr>
      <vt:lpstr>Percentile Functions in Excel</vt:lpstr>
      <vt:lpstr>PowerPoint Presentation</vt:lpstr>
      <vt:lpstr>Exercise</vt:lpstr>
      <vt:lpstr>The Normal Curve</vt:lpstr>
      <vt:lpstr>The Normal Curve</vt:lpstr>
      <vt:lpstr>The Normal Curve</vt:lpstr>
      <vt:lpstr>The Normal Curve</vt:lpstr>
      <vt:lpstr>PowerPoint Presentation</vt:lpstr>
      <vt:lpstr>Exercise</vt:lpstr>
      <vt:lpstr>Standard Scores</vt:lpstr>
      <vt:lpstr>Standard Scores</vt:lpstr>
      <vt:lpstr>Standard Scores</vt:lpstr>
      <vt:lpstr>Standard Scores</vt:lpstr>
      <vt:lpstr>Standard Scores</vt:lpstr>
      <vt:lpstr>Standard Scores</vt:lpstr>
      <vt:lpstr>Standard Scores</vt:lpstr>
      <vt:lpstr>Standard Scores</vt:lpstr>
      <vt:lpstr>Example of Z-Scores</vt:lpstr>
      <vt:lpstr>PowerPoint Presentation</vt:lpstr>
      <vt:lpstr>Exercise</vt:lpstr>
      <vt:lpstr>Exercise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141</cp:revision>
  <dcterms:created xsi:type="dcterms:W3CDTF">2021-03-09T15:35:42Z</dcterms:created>
  <dcterms:modified xsi:type="dcterms:W3CDTF">2024-10-10T15:48:20Z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