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22" r:id="rId6"/>
    <p:sldId id="323" r:id="rId7"/>
    <p:sldId id="325" r:id="rId8"/>
    <p:sldId id="326" r:id="rId9"/>
    <p:sldId id="327" r:id="rId10"/>
    <p:sldId id="321" r:id="rId11"/>
    <p:sldId id="328" r:id="rId12"/>
    <p:sldId id="329" r:id="rId13"/>
    <p:sldId id="330" r:id="rId14"/>
    <p:sldId id="331" r:id="rId15"/>
    <p:sldId id="332" r:id="rId16"/>
    <p:sldId id="333" r:id="rId17"/>
    <p:sldId id="334" r:id="rId18"/>
    <p:sldId id="335" r:id="rId19"/>
    <p:sldId id="336" r:id="rId20"/>
    <p:sldId id="337" r:id="rId21"/>
    <p:sldId id="338" r:id="rId22"/>
    <p:sldId id="317" r:id="rId23"/>
    <p:sldId id="300" r:id="rId24"/>
    <p:sldId id="307" r:id="rId25"/>
    <p:sldId id="312" r:id="rId26"/>
    <p:sldId id="32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16"/>
    <p:restoredTop sz="93025"/>
  </p:normalViewPr>
  <p:slideViewPr>
    <p:cSldViewPr>
      <p:cViewPr varScale="1">
        <p:scale>
          <a:sx n="102" d="100"/>
          <a:sy n="102" d="100"/>
        </p:scale>
        <p:origin x="17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commentAuthors" Target="commentAuthor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1E106-BF8B-C041-BB9E-0B585FDD471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2298ED-B1A5-974D-B82D-54B2390194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0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Brainstorm nationalities alphabetically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099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MS polls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623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break out groups. Study set.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055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Then 5 mins break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099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Match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35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086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693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Bold</a:t>
            </a:r>
            <a:r>
              <a:rPr lang="en-GB" dirty="0"/>
              <a:t> the relative pronouns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089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73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581487484/review-english-support-term-2-flash-cards/?i=2waqte&amp;x=1jq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579470097/what-type-of-business-is-it-diagra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Review Vocabulary 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&amp; Fluency Practice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 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1D4E2-2662-864D-AA0D-AD1232D4A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Nations and Nationalities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98AB7C9-A089-EA42-B0D2-ACA119EFF3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151303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322796467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334491246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33939332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41778764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Nationality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Nationality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704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Korea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Korean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32591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Brazil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Brazilian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Norwegian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2624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Chinese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5039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Russia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Russian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709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French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Spanish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8233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German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Thailand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720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Holland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Dutch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Vietnam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Vietnamese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68704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Iceland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Icelandic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Welsh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7212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Japanese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Zambia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Zambian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4742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9782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6AD59-642E-AD49-A362-BA27B48B2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Poll – Find the Word Family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62181F2-A208-9944-8156-5C81C0855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944373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528336686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178542953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503261419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7915301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ian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ish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57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Australian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Vietnamese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Scottish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8652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Brazilian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Nepalese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Tibetan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43383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Canadian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Portuguese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German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207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Slovenian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Japanese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Spanish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African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5809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Italian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Chinese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Irish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Venezuelan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68408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Russian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Taiwanese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Swedish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Mexican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8792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Belgian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Burmese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Finnish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Jamaican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89266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8786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AD536-B1F2-BF45-92D2-719977EBF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22A7D-BD58-9D4A-8C36-1FB310D72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https://quizlet.com/gb/581487484/review-english-support-term-2-flash-cards/?i=2waqte&amp;x=1jqA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987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7C68E-9510-7549-9D09-83AACADFD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C0AEC5A-3824-AC45-AF77-BA29A6FA64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776582"/>
              </p:ext>
            </p:extLst>
          </p:nvPr>
        </p:nvGraphicFramePr>
        <p:xfrm>
          <a:off x="457200" y="1600200"/>
          <a:ext cx="77152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21809">
                  <a:extLst>
                    <a:ext uri="{9D8B030D-6E8A-4147-A177-3AD203B41FA5}">
                      <a16:colId xmlns:a16="http://schemas.microsoft.com/office/drawing/2014/main" val="3957115248"/>
                    </a:ext>
                  </a:extLst>
                </a:gridCol>
                <a:gridCol w="2281939">
                  <a:extLst>
                    <a:ext uri="{9D8B030D-6E8A-4147-A177-3AD203B41FA5}">
                      <a16:colId xmlns:a16="http://schemas.microsoft.com/office/drawing/2014/main" val="191867756"/>
                    </a:ext>
                  </a:extLst>
                </a:gridCol>
                <a:gridCol w="1711452">
                  <a:extLst>
                    <a:ext uri="{9D8B030D-6E8A-4147-A177-3AD203B41FA5}">
                      <a16:colId xmlns:a16="http://schemas.microsoft.com/office/drawing/2014/main" val="2285648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529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Game 1: What Can You Remember?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22579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Game 2: Find The Correct Sentences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8784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239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DBF8-6F11-4B49-9473-74D20EA93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are the pros and cons of studying online?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E138B-9B71-D446-9011-F5B53C0A8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of the advantages are…</a:t>
            </a:r>
          </a:p>
          <a:p>
            <a:r>
              <a:rPr lang="en-GB" dirty="0"/>
              <a:t>Some of the disadvantages are…</a:t>
            </a:r>
          </a:p>
          <a:p>
            <a:r>
              <a:rPr lang="en-GB" dirty="0"/>
              <a:t>The main drawback is…</a:t>
            </a:r>
          </a:p>
          <a:p>
            <a:r>
              <a:rPr lang="en-GB" dirty="0"/>
              <a:t>The best thing is…</a:t>
            </a:r>
          </a:p>
          <a:p>
            <a:r>
              <a:rPr lang="en-GB" dirty="0"/>
              <a:t>As far as I can see, the pros are…</a:t>
            </a:r>
          </a:p>
          <a:p>
            <a:r>
              <a:rPr lang="en-GB" dirty="0"/>
              <a:t>The greatest challenge is…</a:t>
            </a:r>
          </a:p>
          <a:p>
            <a:r>
              <a:rPr lang="en-GB" dirty="0"/>
              <a:t>Although/however/despite/in contrast to</a:t>
            </a:r>
          </a:p>
          <a:p>
            <a:r>
              <a:rPr lang="en-GB" dirty="0"/>
              <a:t>All in all/ To sum up/ To conclude</a:t>
            </a:r>
          </a:p>
        </p:txBody>
      </p:sp>
    </p:spTree>
    <p:extLst>
      <p:ext uri="{BB962C8B-B14F-4D97-AF65-F5344CB8AC3E}">
        <p14:creationId xmlns:p14="http://schemas.microsoft.com/office/powerpoint/2010/main" val="3854590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F9FF2-8E4A-1246-964D-68C05D541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Review: What type of business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76DA0-E5E9-2A4F-A33D-0DEB7CFFE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https://quizlet.com/579470097/match/starred </a:t>
            </a:r>
          </a:p>
        </p:txBody>
      </p:sp>
    </p:spTree>
    <p:extLst>
      <p:ext uri="{BB962C8B-B14F-4D97-AF65-F5344CB8AC3E}">
        <p14:creationId xmlns:p14="http://schemas.microsoft.com/office/powerpoint/2010/main" val="3282128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8822F-7D18-2C4C-9821-AA78D372A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7418A-B9E5-C349-BB45-CEB2B578B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Microsoft is an American company which hires nearly 166,500 staff. </a:t>
            </a:r>
          </a:p>
        </p:txBody>
      </p:sp>
    </p:spTree>
    <p:extLst>
      <p:ext uri="{BB962C8B-B14F-4D97-AF65-F5344CB8AC3E}">
        <p14:creationId xmlns:p14="http://schemas.microsoft.com/office/powerpoint/2010/main" val="2990392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C04E-315C-444A-8152-20D685CE4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DE17F-9AC9-BA4E-89D9-FA09A8CCD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2. Connor is located in Hong Kong which</a:t>
            </a:r>
            <a:r>
              <a:rPr lang="en-GB" b="1" u="sng" dirty="0"/>
              <a:t> </a:t>
            </a:r>
            <a:r>
              <a:rPr lang="en-GB" dirty="0"/>
              <a:t>provides global sourcing services and possesses 1000 employees.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765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C03CB-D1F8-DF49-9FAF-A922F7A1F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03B2-C187-CA4B-8292-4F6D82273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3. Natura provides health and beauty products and services which is in Brazil and provides employment for 6800 people.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124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8555F-9FB1-0046-BAE3-D0D76FE55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02B36-A8EE-584E-AEE5-2C2274664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4. Sony, which is a Japanese company, is a multinational conglomerate with 111,700 employees. </a:t>
            </a:r>
          </a:p>
        </p:txBody>
      </p:sp>
    </p:spTree>
    <p:extLst>
      <p:ext uri="{BB962C8B-B14F-4D97-AF65-F5344CB8AC3E}">
        <p14:creationId xmlns:p14="http://schemas.microsoft.com/office/powerpoint/2010/main" val="1405423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90618-7B99-4043-8592-A656314BB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62206-4F4C-D445-AFB4-081E20CB4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 Amazon, which was established in 1995, is the largest online e-commerce company in the United States. </a:t>
            </a:r>
          </a:p>
        </p:txBody>
      </p:sp>
    </p:spTree>
    <p:extLst>
      <p:ext uri="{BB962C8B-B14F-4D97-AF65-F5344CB8AC3E}">
        <p14:creationId xmlns:p14="http://schemas.microsoft.com/office/powerpoint/2010/main" val="265768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7A124-F9C5-3444-AF77-C409F7E02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E5624-5CCC-5843-9070-40AFCF06A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6. Sony is a Japanese company, which is the main service multinational electronic equipment.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144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B547A-9502-1349-80AF-FEC35C0C8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91CD6-4367-444A-BEAE-4EEB64F79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7. My favourite company is </a:t>
            </a:r>
            <a:r>
              <a:rPr lang="en-GB" i="1" dirty="0"/>
              <a:t>Xiaomi</a:t>
            </a:r>
            <a:r>
              <a:rPr lang="en-GB" dirty="0"/>
              <a:t>, which is located in China. </a:t>
            </a:r>
          </a:p>
        </p:txBody>
      </p:sp>
    </p:spTree>
    <p:extLst>
      <p:ext uri="{BB962C8B-B14F-4D97-AF65-F5344CB8AC3E}">
        <p14:creationId xmlns:p14="http://schemas.microsoft.com/office/powerpoint/2010/main" val="3279417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B7D02-94D0-664B-80A3-AE1041406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Rewrite using ‘which’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4F505-2DD6-344E-AA18-54AAE8D46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8. Berkshire Hathaway was founded in 1956 by Warren Buffett. It is a company that specializes in insurance and has business activities in many other areas.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463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A0509-32BB-E449-9CC0-640CF698E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Rewrite using ‘which’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139BA-0A85-1E4C-B8A1-86E9A0E32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9. Apple is currently the most valuable technology company in the world. Apple sold 80 million new iPhone devices in the last quarter of 2020.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246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9CA04-3522-6D42-AE76-5955DB0D2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Rewrite using ‘which’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B36D4-3166-7047-9571-528E2D4FC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10. Netflix is a member subscription streaming platform with headquarters in California. It was founded in 1997.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04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7007E-B62D-2946-98C3-AC3936BB3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Correct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F73A8-1EF5-5A4D-A027-2B4AB40A2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 </a:t>
            </a:r>
            <a:r>
              <a:rPr lang="en-GB" sz="2800" b="1" dirty="0"/>
              <a:t>1.</a:t>
            </a:r>
            <a:r>
              <a:rPr lang="en-GB" sz="3600" dirty="0"/>
              <a:t> </a:t>
            </a:r>
            <a:r>
              <a:rPr lang="en-GB" sz="2800" b="1" dirty="0"/>
              <a:t>Microsoft is an American company which hires nearly 166,500 staff. </a:t>
            </a:r>
          </a:p>
          <a:p>
            <a:r>
              <a:rPr lang="en-GB" sz="2800" b="1" dirty="0"/>
              <a:t>4. Sony, which is a Japanese company, is a multinational conglomerate with 111,700 employees. </a:t>
            </a:r>
          </a:p>
          <a:p>
            <a:r>
              <a:rPr lang="en-GB" sz="2800" b="1" dirty="0"/>
              <a:t>5.</a:t>
            </a:r>
            <a:r>
              <a:rPr lang="en-GB" sz="2800" dirty="0"/>
              <a:t> </a:t>
            </a:r>
            <a:r>
              <a:rPr lang="en-GB" sz="2800" b="1" dirty="0"/>
              <a:t>Amazon, which was established in 1995, is the largest online e-commerce company in the United States.</a:t>
            </a:r>
          </a:p>
          <a:p>
            <a:r>
              <a:rPr lang="en-GB" sz="2800" b="1" dirty="0"/>
              <a:t>7.</a:t>
            </a:r>
            <a:r>
              <a:rPr lang="en-GB" sz="2800" dirty="0"/>
              <a:t> </a:t>
            </a:r>
            <a:r>
              <a:rPr lang="en-GB" sz="2800" b="1" dirty="0"/>
              <a:t>My favourite company is </a:t>
            </a:r>
            <a:r>
              <a:rPr lang="en-GB" sz="2800" b="1" i="1" dirty="0"/>
              <a:t>Xiaomi</a:t>
            </a:r>
            <a:r>
              <a:rPr lang="en-GB" sz="2800" b="1" dirty="0"/>
              <a:t>, which is located in China. </a:t>
            </a:r>
          </a:p>
          <a:p>
            <a:endParaRPr lang="en-GB" sz="2400" b="1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299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6BC0D-309F-EF46-B554-CB656641D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a well known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65DE0-0BF8-F041-8F5D-24E1A00AA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For example: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 It’s a trendy and hugely successful start up which sells fashion online.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It’s Brazil’s largest multinational. It’s been selling health and beauty products since 1969 and is committed to its environmental and socio-cultural objectives.</a:t>
            </a:r>
          </a:p>
        </p:txBody>
      </p:sp>
    </p:spTree>
    <p:extLst>
      <p:ext uri="{BB962C8B-B14F-4D97-AF65-F5344CB8AC3E}">
        <p14:creationId xmlns:p14="http://schemas.microsoft.com/office/powerpoint/2010/main" val="18805429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414B-19A8-8B40-80AB-BFE6B4D8B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Businesses you admire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E4613-3CAA-A445-AD09-F3B7E3E00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Useful language</a:t>
            </a:r>
            <a:r>
              <a:rPr lang="en-GB" sz="2400" dirty="0"/>
              <a:t>: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400" b="1" dirty="0">
                <a:solidFill>
                  <a:srgbClr val="0070C0"/>
                </a:solidFill>
              </a:rPr>
              <a:t>My favourite/One of my favourite/My all time favourite/</a:t>
            </a:r>
          </a:p>
          <a:p>
            <a:r>
              <a:rPr lang="en-GB" sz="2400" dirty="0">
                <a:solidFill>
                  <a:srgbClr val="FF0000"/>
                </a:solidFill>
              </a:rPr>
              <a:t>I really admire/I am inspired by/I have a lot of respect for/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Sole proprietorship/Partnership/Corporation/Limited liability company/Not for Profit Organisation/                    Cooperative/Conglomerate/</a:t>
            </a:r>
          </a:p>
          <a:p>
            <a:r>
              <a:rPr lang="en-GB" sz="2400" dirty="0">
                <a:solidFill>
                  <a:srgbClr val="FF0000"/>
                </a:solidFill>
              </a:rPr>
              <a:t>Well-established/recent/start up/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British/Chinese/American/Australian/Japanese/Korean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The founder/The CEO/The Director/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847242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0927-F99C-CF4D-9325-EDA8821D7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F5473-4D55-9D4F-987C-6E9C04C56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American film, </a:t>
            </a:r>
            <a:r>
              <a:rPr lang="en-GB" dirty="0">
                <a:solidFill>
                  <a:srgbClr val="FF0000"/>
                </a:solidFill>
              </a:rPr>
              <a:t>which </a:t>
            </a:r>
            <a:r>
              <a:rPr lang="en-GB" dirty="0"/>
              <a:t>was released in 2015, won awards for best comedy, and best actor and actress.</a:t>
            </a:r>
          </a:p>
          <a:p>
            <a:r>
              <a:rPr lang="en-GB" dirty="0"/>
              <a:t>It’s about a retired businessman </a:t>
            </a:r>
            <a:r>
              <a:rPr lang="en-GB" dirty="0">
                <a:solidFill>
                  <a:srgbClr val="FF0000"/>
                </a:solidFill>
              </a:rPr>
              <a:t>who</a:t>
            </a:r>
            <a:r>
              <a:rPr lang="en-GB" dirty="0"/>
              <a:t> starts work as an intern in a trendy and hugely successful start up </a:t>
            </a:r>
            <a:r>
              <a:rPr lang="en-GB" dirty="0">
                <a:solidFill>
                  <a:srgbClr val="FF0000"/>
                </a:solidFill>
              </a:rPr>
              <a:t>which</a:t>
            </a:r>
            <a:r>
              <a:rPr lang="en-GB" dirty="0"/>
              <a:t> sells fashion online.</a:t>
            </a:r>
          </a:p>
          <a:p>
            <a:r>
              <a:rPr lang="en-GB" dirty="0"/>
              <a:t>I like it because it shows the value of both old and young people in successful businesses, </a:t>
            </a:r>
            <a:r>
              <a:rPr lang="en-GB" dirty="0">
                <a:solidFill>
                  <a:srgbClr val="FF0000"/>
                </a:solidFill>
              </a:rPr>
              <a:t>where</a:t>
            </a:r>
            <a:r>
              <a:rPr lang="en-GB" dirty="0"/>
              <a:t> soft skills are just as important as hard skills.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52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E1817-5FBB-5744-A436-CFE9C406F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Talk about a business you admire.</a:t>
            </a:r>
            <a:br>
              <a:rPr lang="en-GB" dirty="0"/>
            </a:br>
            <a:r>
              <a:rPr lang="en-GB" dirty="0"/>
              <a:t>Try to include relative pronouns.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8815C-FC0D-DA4A-A102-A21CC1B2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Company Name</a:t>
            </a:r>
          </a:p>
          <a:p>
            <a:r>
              <a:rPr lang="en-GB" dirty="0"/>
              <a:t>Strap line</a:t>
            </a:r>
          </a:p>
          <a:p>
            <a:r>
              <a:rPr lang="en-GB" dirty="0"/>
              <a:t>Any awards?</a:t>
            </a:r>
          </a:p>
          <a:p>
            <a:r>
              <a:rPr lang="en-GB" dirty="0"/>
              <a:t>Country </a:t>
            </a:r>
          </a:p>
          <a:p>
            <a:r>
              <a:rPr lang="en-GB" dirty="0"/>
              <a:t>Date founded</a:t>
            </a:r>
          </a:p>
          <a:p>
            <a:r>
              <a:rPr lang="en-GB" dirty="0"/>
              <a:t>Type</a:t>
            </a:r>
          </a:p>
          <a:p>
            <a:r>
              <a:rPr lang="en-GB" dirty="0"/>
              <a:t>What is its business? Service or Goods?</a:t>
            </a:r>
          </a:p>
          <a:p>
            <a:r>
              <a:rPr lang="en-GB" dirty="0"/>
              <a:t>Why do you admire it?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4038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43BC-7188-344D-9F22-302719147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Hopes for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A274D-EDC7-E946-9C23-813AD31C7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I’d like to..</a:t>
            </a:r>
          </a:p>
          <a:p>
            <a:r>
              <a:rPr lang="en-GB" dirty="0"/>
              <a:t>I hope to..</a:t>
            </a:r>
          </a:p>
          <a:p>
            <a:r>
              <a:rPr lang="en-GB" dirty="0"/>
              <a:t>I wish I could… but…</a:t>
            </a:r>
          </a:p>
          <a:p>
            <a:r>
              <a:rPr lang="en-GB" dirty="0"/>
              <a:t>I’ll probably/most likely/undoubtedly</a:t>
            </a:r>
          </a:p>
          <a:p>
            <a:r>
              <a:rPr lang="en-GB" dirty="0"/>
              <a:t>If I can …. I will….</a:t>
            </a:r>
          </a:p>
          <a:p>
            <a:r>
              <a:rPr lang="en-GB" dirty="0"/>
              <a:t>When I’ve … I’ll…</a:t>
            </a:r>
          </a:p>
        </p:txBody>
      </p:sp>
    </p:spTree>
    <p:extLst>
      <p:ext uri="{BB962C8B-B14F-4D97-AF65-F5344CB8AC3E}">
        <p14:creationId xmlns:p14="http://schemas.microsoft.com/office/powerpoint/2010/main" val="16151653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13060</TotalTime>
  <Words>842</Words>
  <Application>Microsoft Macintosh PowerPoint</Application>
  <PresentationFormat>On-screen Show (4:3)</PresentationFormat>
  <Paragraphs>172</Paragraphs>
  <Slides>23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Review Vocabulary  &amp; Fluency Practice     </vt:lpstr>
      <vt:lpstr>Nations and Nationalities</vt:lpstr>
      <vt:lpstr>Poll – Find the Word Family</vt:lpstr>
      <vt:lpstr>What Can You Remember?</vt:lpstr>
      <vt:lpstr>Results</vt:lpstr>
      <vt:lpstr>What are the pros and cons of studying online?</vt:lpstr>
      <vt:lpstr>Review: What type of business is it?</vt:lpstr>
      <vt:lpstr>Find the correct sentences</vt:lpstr>
      <vt:lpstr>Find the correct sentences</vt:lpstr>
      <vt:lpstr>Find the correct sentences</vt:lpstr>
      <vt:lpstr>Find the correct sentences</vt:lpstr>
      <vt:lpstr>Find the correct sentences</vt:lpstr>
      <vt:lpstr>Find the correct sentences</vt:lpstr>
      <vt:lpstr>Find the correct sentences</vt:lpstr>
      <vt:lpstr>Rewrite using ‘which’</vt:lpstr>
      <vt:lpstr>Rewrite using ‘which’ </vt:lpstr>
      <vt:lpstr>Rewrite using ‘which’</vt:lpstr>
      <vt:lpstr>The Correct Sentences</vt:lpstr>
      <vt:lpstr>Describe a well known company</vt:lpstr>
      <vt:lpstr>Fluency Practice – Talking about Businesses you admire</vt:lpstr>
      <vt:lpstr>Relative Pronouns</vt:lpstr>
      <vt:lpstr>Talk about a business you admire. Try to include relative pronouns.</vt:lpstr>
      <vt:lpstr>Hopes for the Future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221</cp:revision>
  <dcterms:created xsi:type="dcterms:W3CDTF">2015-04-14T15:21:28Z</dcterms:created>
  <dcterms:modified xsi:type="dcterms:W3CDTF">2021-03-29T16:37:06Z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