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drawings/drawing1.xml" ContentType="application/vnd.openxmlformats-officedocument.drawingml.chartshapes+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rts/chart3.xml" ContentType="application/vnd.openxmlformats-officedocument.drawingml.chart+xml"/>
  <Override PartName="/ppt/charts/chart4.xml" ContentType="application/vnd.openxmlformats-officedocument.drawingml.chart+xml"/>
  <Override PartName="/ppt/charts/chart5.xml" ContentType="application/vnd.openxmlformats-officedocument.drawingml.char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3"/>
  </p:notesMasterIdLst>
  <p:sldIdLst>
    <p:sldId id="256" r:id="rId2"/>
    <p:sldId id="257" r:id="rId3"/>
    <p:sldId id="271" r:id="rId4"/>
    <p:sldId id="273" r:id="rId5"/>
    <p:sldId id="272" r:id="rId6"/>
    <p:sldId id="274" r:id="rId7"/>
    <p:sldId id="266" r:id="rId8"/>
    <p:sldId id="280" r:id="rId9"/>
    <p:sldId id="281" r:id="rId10"/>
    <p:sldId id="267" r:id="rId11"/>
    <p:sldId id="275" r:id="rId12"/>
    <p:sldId id="282" r:id="rId13"/>
    <p:sldId id="334" r:id="rId14"/>
    <p:sldId id="327" r:id="rId15"/>
    <p:sldId id="317" r:id="rId16"/>
    <p:sldId id="324" r:id="rId17"/>
    <p:sldId id="305" r:id="rId18"/>
    <p:sldId id="343" r:id="rId19"/>
    <p:sldId id="352" r:id="rId20"/>
    <p:sldId id="336" r:id="rId21"/>
    <p:sldId id="337" r:id="rId22"/>
    <p:sldId id="338" r:id="rId23"/>
    <p:sldId id="339" r:id="rId24"/>
    <p:sldId id="330" r:id="rId25"/>
    <p:sldId id="348" r:id="rId26"/>
    <p:sldId id="341" r:id="rId27"/>
    <p:sldId id="349" r:id="rId28"/>
    <p:sldId id="342" r:id="rId29"/>
    <p:sldId id="347" r:id="rId30"/>
    <p:sldId id="344" r:id="rId31"/>
    <p:sldId id="350" r:id="rId32"/>
    <p:sldId id="286" r:id="rId33"/>
    <p:sldId id="276" r:id="rId34"/>
    <p:sldId id="277" r:id="rId35"/>
    <p:sldId id="263" r:id="rId36"/>
    <p:sldId id="259" r:id="rId37"/>
    <p:sldId id="264" r:id="rId38"/>
    <p:sldId id="323" r:id="rId39"/>
    <p:sldId id="312" r:id="rId40"/>
    <p:sldId id="313" r:id="rId41"/>
    <p:sldId id="298" r:id="rId42"/>
    <p:sldId id="299" r:id="rId43"/>
    <p:sldId id="300" r:id="rId44"/>
    <p:sldId id="301" r:id="rId45"/>
    <p:sldId id="302" r:id="rId46"/>
    <p:sldId id="325" r:id="rId47"/>
    <p:sldId id="290" r:id="rId48"/>
    <p:sldId id="283" r:id="rId49"/>
    <p:sldId id="320" r:id="rId50"/>
    <p:sldId id="292" r:id="rId51"/>
    <p:sldId id="284" r:id="rId5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8" d="100"/>
          <a:sy n="68" d="100"/>
        </p:scale>
        <p:origin x="84" y="27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chartUserShapes" Target="../drawings/drawing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1" Type="http://schemas.openxmlformats.org/officeDocument/2006/relationships/oleObject" Target="file:///\\5km0040-ad-02\Garth%20Surgery\Mindfulness%20and%20Wellbeing\Mindfulness%20&amp;%20Wellbeing%20service\Evaluation%20and%20monthly%20data\Service%20monthly%20data.xlsx" TargetMode="External"/></Relationships>
</file>

<file path=ppt/charts/_rels/chart4.xml.rels><?xml version="1.0" encoding="UTF-8" standalone="yes"?>
<Relationships xmlns="http://schemas.openxmlformats.org/package/2006/relationships"><Relationship Id="rId1" Type="http://schemas.openxmlformats.org/officeDocument/2006/relationships/oleObject" Target="file:///\\5km0040-ad-02\Garth%20Surgery\Mindfulness%20and%20Wellbeing\Mindfulness%20&amp;%20Wellbeing%20service\Evaluation%20and%20monthly%20data\Service%20monthly%20data.xlsx" TargetMode="External"/></Relationships>
</file>

<file path=ppt/charts/_rels/chart5.xml.rels><?xml version="1.0" encoding="UTF-8" standalone="yes"?>
<Relationships xmlns="http://schemas.openxmlformats.org/package/2006/relationships"><Relationship Id="rId1" Type="http://schemas.openxmlformats.org/officeDocument/2006/relationships/oleObject" Target="file:///\\5km0040-ad-02\Garth%20Surgery\Mindfulness%20and%20Wellbeing\Mindfulness%20&amp;%20Wellbeing%20service\Evaluation%20and%20monthly%20data\Service%20monthly%20data.xlsx" TargetMode="Externa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400" b="0" i="0" u="none" strike="noStrike" kern="1200" spc="0" baseline="0">
                <a:solidFill>
                  <a:schemeClr val="tx1">
                    <a:lumMod val="65000"/>
                    <a:lumOff val="35000"/>
                  </a:schemeClr>
                </a:solidFill>
                <a:latin typeface="+mn-lt"/>
                <a:ea typeface="+mn-ea"/>
                <a:cs typeface="+mn-cs"/>
              </a:defRPr>
            </a:pPr>
            <a:r>
              <a:rPr lang="en-US" sz="2400" dirty="0"/>
              <a:t>Reduction in days off</a:t>
            </a:r>
            <a:r>
              <a:rPr lang="en-US" sz="2400" baseline="0" dirty="0"/>
              <a:t> sick due to stress, anxiety and depression</a:t>
            </a:r>
            <a:endParaRPr lang="en-US" sz="2400" dirty="0"/>
          </a:p>
        </c:rich>
      </c:tx>
      <c:overlay val="0"/>
      <c:spPr>
        <a:noFill/>
        <a:ln>
          <a:noFill/>
        </a:ln>
        <a:effectLst/>
      </c:spPr>
      <c:txPr>
        <a:bodyPr rot="0" spcFirstLastPara="1" vertOverflow="ellipsis" vert="horz" wrap="square" anchor="ctr" anchorCtr="1"/>
        <a:lstStyle/>
        <a:p>
          <a:pPr>
            <a:defRPr sz="2400" b="0" i="0" u="none" strike="noStrike" kern="1200" spc="0" baseline="0">
              <a:solidFill>
                <a:schemeClr val="tx1">
                  <a:lumMod val="65000"/>
                  <a:lumOff val="35000"/>
                </a:schemeClr>
              </a:solidFill>
              <a:latin typeface="+mn-lt"/>
              <a:ea typeface="+mn-ea"/>
              <a:cs typeface="+mn-cs"/>
            </a:defRPr>
          </a:pPr>
          <a:endParaRPr lang="en-US"/>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percentStacked"/>
        <c:varyColors val="0"/>
        <c:ser>
          <c:idx val="0"/>
          <c:order val="0"/>
          <c:tx>
            <c:strRef>
              <c:f>Sheet1!$B$1</c:f>
              <c:strCache>
                <c:ptCount val="1"/>
                <c:pt idx="0">
                  <c:v>Column1</c:v>
                </c:pt>
              </c:strCache>
            </c:strRef>
          </c:tx>
          <c:spPr>
            <a:solidFill>
              <a:schemeClr val="accent1"/>
            </a:solidFill>
            <a:ln>
              <a:noFill/>
            </a:ln>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40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Sheet1!$A$2</c:f>
              <c:numCache>
                <c:formatCode>General</c:formatCode>
                <c:ptCount val="1"/>
              </c:numCache>
            </c:numRef>
          </c:cat>
          <c:val>
            <c:numRef>
              <c:f>Sheet1!$B$2</c:f>
              <c:numCache>
                <c:formatCode>General</c:formatCode>
                <c:ptCount val="1"/>
                <c:pt idx="0">
                  <c:v>71</c:v>
                </c:pt>
              </c:numCache>
            </c:numRef>
          </c:val>
          <c:extLst>
            <c:ext xmlns:c16="http://schemas.microsoft.com/office/drawing/2014/chart" uri="{C3380CC4-5D6E-409C-BE32-E72D297353CC}">
              <c16:uniqueId val="{00000000-D2C0-4912-BBC4-CAEF758B5048}"/>
            </c:ext>
          </c:extLst>
        </c:ser>
        <c:dLbls>
          <c:showLegendKey val="0"/>
          <c:showVal val="0"/>
          <c:showCatName val="0"/>
          <c:showSerName val="0"/>
          <c:showPercent val="0"/>
          <c:showBubbleSize val="0"/>
        </c:dLbls>
        <c:gapWidth val="150"/>
        <c:shape val="box"/>
        <c:axId val="283293680"/>
        <c:axId val="285185096"/>
        <c:axId val="0"/>
      </c:bar3DChart>
      <c:catAx>
        <c:axId val="283293680"/>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285185096"/>
        <c:crosses val="autoZero"/>
        <c:auto val="1"/>
        <c:lblAlgn val="ctr"/>
        <c:lblOffset val="100"/>
        <c:noMultiLvlLbl val="0"/>
      </c:catAx>
      <c:valAx>
        <c:axId val="285185096"/>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cs"/>
                  </a:defRPr>
                </a:pPr>
                <a:r>
                  <a:rPr lang="en-GB" dirty="0"/>
                  <a:t>Percent</a:t>
                </a:r>
              </a:p>
            </c:rich>
          </c:tx>
          <c:overlay val="0"/>
          <c:spPr>
            <a:noFill/>
            <a:ln>
              <a:noFill/>
            </a:ln>
            <a:effectLst/>
          </c:spPr>
          <c:txPr>
            <a:bodyPr rot="-540000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cs"/>
                </a:defRPr>
              </a:pPr>
              <a:endParaRPr lang="en-US"/>
            </a:p>
          </c:txPr>
        </c:title>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283293680"/>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userShapes r:id="rId4"/>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3"/>
    </mc:Choice>
    <mc:Fallback>
      <c:style val="3"/>
    </mc:Fallback>
  </mc:AlternateContent>
  <c:chart>
    <c:title>
      <c:tx>
        <c:rich>
          <a:bodyPr rot="0" spcFirstLastPara="1" vertOverflow="ellipsis" vert="horz" wrap="square" anchor="ctr" anchorCtr="1"/>
          <a:lstStyle/>
          <a:p>
            <a:pPr>
              <a:defRPr sz="2400" b="0" i="0" u="none" strike="noStrike" kern="1200" spc="0" baseline="0">
                <a:solidFill>
                  <a:schemeClr val="tx1"/>
                </a:solidFill>
                <a:latin typeface="+mn-lt"/>
                <a:ea typeface="+mn-ea"/>
                <a:cs typeface="+mn-cs"/>
              </a:defRPr>
            </a:pPr>
            <a:r>
              <a:rPr lang="en-US" sz="2400">
                <a:solidFill>
                  <a:schemeClr val="tx1"/>
                </a:solidFill>
              </a:rPr>
              <a:t>Survey of </a:t>
            </a:r>
            <a:r>
              <a:rPr lang="en-US" sz="2400" err="1">
                <a:solidFill>
                  <a:schemeClr val="tx1"/>
                </a:solidFill>
              </a:rPr>
              <a:t>organisational</a:t>
            </a:r>
            <a:r>
              <a:rPr lang="en-US" sz="2400">
                <a:solidFill>
                  <a:schemeClr val="tx1"/>
                </a:solidFill>
              </a:rPr>
              <a:t> leaders</a:t>
            </a:r>
          </a:p>
        </c:rich>
      </c:tx>
      <c:overlay val="0"/>
      <c:spPr>
        <a:noFill/>
        <a:ln>
          <a:noFill/>
        </a:ln>
        <a:effectLst/>
      </c:spPr>
      <c:txPr>
        <a:bodyPr rot="0" spcFirstLastPara="1" vertOverflow="ellipsis" vert="horz" wrap="square" anchor="ctr" anchorCtr="1"/>
        <a:lstStyle/>
        <a:p>
          <a:pPr>
            <a:defRPr sz="2400" b="0" i="0" u="none" strike="noStrike" kern="1200" spc="0" baseline="0">
              <a:solidFill>
                <a:schemeClr val="tx1"/>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Series 1</c:v>
                </c:pt>
              </c:strCache>
            </c:strRef>
          </c:tx>
          <c:spPr>
            <a:solidFill>
              <a:schemeClr val="accent1"/>
            </a:solidFill>
            <a:ln>
              <a:noFill/>
            </a:ln>
            <a:effectLst/>
          </c:spPr>
          <c:invertIfNegative val="0"/>
          <c:dLbls>
            <c:dLbl>
              <c:idx val="0"/>
              <c:tx>
                <c:rich>
                  <a:bodyPr/>
                  <a:lstStyle/>
                  <a:p>
                    <a:fld id="{3A0C96D7-EF02-43E6-867D-EDA1B542D516}" type="VALUE">
                      <a:rPr lang="en-US" smtClean="0"/>
                      <a:pPr/>
                      <a:t>[VALUE]</a:t>
                    </a:fld>
                    <a:r>
                      <a:rPr lang="en-US"/>
                      <a:t>%</a:t>
                    </a:r>
                  </a:p>
                </c:rich>
              </c:tx>
              <c:dLblPos val="ctr"/>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0-7391-4C85-A93B-3A7255A488B7}"/>
                </c:ext>
              </c:extLst>
            </c:dLbl>
            <c:dLbl>
              <c:idx val="1"/>
              <c:tx>
                <c:rich>
                  <a:bodyPr/>
                  <a:lstStyle/>
                  <a:p>
                    <a:fld id="{8FAA1823-6566-4223-9E8E-1A336BDECFF5}" type="VALUE">
                      <a:rPr lang="en-US" smtClean="0"/>
                      <a:pPr/>
                      <a:t>[VALUE]</a:t>
                    </a:fld>
                    <a:r>
                      <a:rPr lang="en-US"/>
                      <a:t>%</a:t>
                    </a:r>
                  </a:p>
                </c:rich>
              </c:tx>
              <c:dLblPos val="ctr"/>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1-7391-4C85-A93B-3A7255A488B7}"/>
                </c:ext>
              </c:extLst>
            </c:dLbl>
            <c:dLbl>
              <c:idx val="2"/>
              <c:tx>
                <c:rich>
                  <a:bodyPr/>
                  <a:lstStyle/>
                  <a:p>
                    <a:fld id="{ECDEF50B-CA8B-4317-B326-19B288C97CC0}" type="VALUE">
                      <a:rPr lang="en-US" smtClean="0"/>
                      <a:pPr/>
                      <a:t>[VALUE]</a:t>
                    </a:fld>
                    <a:r>
                      <a:rPr lang="en-US"/>
                      <a:t>%</a:t>
                    </a:r>
                  </a:p>
                </c:rich>
              </c:tx>
              <c:dLblPos val="ctr"/>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2-7391-4C85-A93B-3A7255A488B7}"/>
                </c:ext>
              </c:extLst>
            </c:dLbl>
            <c:spPr>
              <a:noFill/>
              <a:ln>
                <a:noFill/>
              </a:ln>
              <a:effectLst/>
            </c:spPr>
            <c:txPr>
              <a:bodyPr rot="0" spcFirstLastPara="1" vertOverflow="ellipsis" vert="horz" wrap="square" lIns="38100" tIns="19050" rIns="38100" bIns="19050" anchor="ctr" anchorCtr="1">
                <a:spAutoFit/>
              </a:bodyPr>
              <a:lstStyle/>
              <a:p>
                <a:pPr>
                  <a:defRPr sz="2000" b="0" i="0" u="none" strike="noStrike" kern="1200" baseline="0">
                    <a:solidFill>
                      <a:schemeClr val="tx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Sheet1!$A$2:$A$4</c:f>
              <c:strCache>
                <c:ptCount val="3"/>
                <c:pt idx="0">
                  <c:v>More innovative</c:v>
                </c:pt>
                <c:pt idx="1">
                  <c:v>Ability to listen to self and others</c:v>
                </c:pt>
                <c:pt idx="2">
                  <c:v>Strategic thinking</c:v>
                </c:pt>
              </c:strCache>
            </c:strRef>
          </c:cat>
          <c:val>
            <c:numRef>
              <c:f>Sheet1!$B$2:$B$4</c:f>
              <c:numCache>
                <c:formatCode>General</c:formatCode>
                <c:ptCount val="3"/>
                <c:pt idx="0">
                  <c:v>93</c:v>
                </c:pt>
                <c:pt idx="1">
                  <c:v>89</c:v>
                </c:pt>
                <c:pt idx="2">
                  <c:v>69</c:v>
                </c:pt>
              </c:numCache>
            </c:numRef>
          </c:val>
          <c:extLst>
            <c:ext xmlns:c16="http://schemas.microsoft.com/office/drawing/2014/chart" uri="{C3380CC4-5D6E-409C-BE32-E72D297353CC}">
              <c16:uniqueId val="{00000003-7391-4C85-A93B-3A7255A488B7}"/>
            </c:ext>
          </c:extLst>
        </c:ser>
        <c:dLbls>
          <c:showLegendKey val="0"/>
          <c:showVal val="0"/>
          <c:showCatName val="0"/>
          <c:showSerName val="0"/>
          <c:showPercent val="0"/>
          <c:showBubbleSize val="0"/>
        </c:dLbls>
        <c:gapWidth val="219"/>
        <c:overlap val="-27"/>
        <c:axId val="342822528"/>
        <c:axId val="342822920"/>
      </c:barChart>
      <c:catAx>
        <c:axId val="34282252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800" b="0" i="0" u="none" strike="noStrike" kern="1200" baseline="0">
                <a:solidFill>
                  <a:schemeClr val="tx1"/>
                </a:solidFill>
                <a:latin typeface="+mn-lt"/>
                <a:ea typeface="+mn-ea"/>
                <a:cs typeface="+mn-cs"/>
              </a:defRPr>
            </a:pPr>
            <a:endParaRPr lang="en-US"/>
          </a:p>
        </c:txPr>
        <c:crossAx val="342822920"/>
        <c:crosses val="autoZero"/>
        <c:auto val="1"/>
        <c:lblAlgn val="ctr"/>
        <c:lblOffset val="100"/>
        <c:noMultiLvlLbl val="0"/>
      </c:catAx>
      <c:valAx>
        <c:axId val="342822920"/>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2000" b="0" i="0" u="none" strike="noStrike" kern="1200" baseline="0">
                    <a:solidFill>
                      <a:schemeClr val="tx1">
                        <a:lumMod val="65000"/>
                        <a:lumOff val="35000"/>
                      </a:schemeClr>
                    </a:solidFill>
                    <a:latin typeface="+mn-lt"/>
                    <a:ea typeface="+mn-ea"/>
                    <a:cs typeface="+mn-cs"/>
                  </a:defRPr>
                </a:pPr>
                <a:r>
                  <a:rPr lang="en-GB" sz="2000"/>
                  <a:t>Percent</a:t>
                </a:r>
              </a:p>
            </c:rich>
          </c:tx>
          <c:overlay val="0"/>
          <c:spPr>
            <a:noFill/>
            <a:ln>
              <a:noFill/>
            </a:ln>
            <a:effectLst/>
          </c:spPr>
          <c:txPr>
            <a:bodyPr rot="-5400000" spcFirstLastPara="1" vertOverflow="ellipsis" vert="horz" wrap="square" anchor="ctr" anchorCtr="1"/>
            <a:lstStyle/>
            <a:p>
              <a:pPr>
                <a:defRPr sz="2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342822528"/>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r>
              <a:rPr lang="en-GB"/>
              <a:t>Pre</a:t>
            </a:r>
            <a:r>
              <a:rPr lang="en-GB" baseline="0"/>
              <a:t> and post MBCT Depression scores (PHQ9)</a:t>
            </a:r>
            <a:endParaRPr lang="en-GB"/>
          </a:p>
        </c:rich>
      </c:tx>
      <c:overlay val="0"/>
    </c:title>
    <c:autoTitleDeleted val="0"/>
    <c:plotArea>
      <c:layout/>
      <c:barChart>
        <c:barDir val="col"/>
        <c:grouping val="clustered"/>
        <c:varyColors val="0"/>
        <c:ser>
          <c:idx val="0"/>
          <c:order val="0"/>
          <c:tx>
            <c:strRef>
              <c:f>'PHQ9'!$B$2</c:f>
              <c:strCache>
                <c:ptCount val="1"/>
                <c:pt idx="0">
                  <c:v>PHQ9 pre</c:v>
                </c:pt>
              </c:strCache>
            </c:strRef>
          </c:tx>
          <c:invertIfNegative val="0"/>
          <c:val>
            <c:numRef>
              <c:f>'PHQ9'!$B$3:$B$43</c:f>
              <c:numCache>
                <c:formatCode>General</c:formatCode>
                <c:ptCount val="41"/>
                <c:pt idx="0">
                  <c:v>16</c:v>
                </c:pt>
                <c:pt idx="1">
                  <c:v>4</c:v>
                </c:pt>
                <c:pt idx="2">
                  <c:v>10</c:v>
                </c:pt>
                <c:pt idx="3">
                  <c:v>0</c:v>
                </c:pt>
                <c:pt idx="4">
                  <c:v>1</c:v>
                </c:pt>
                <c:pt idx="5">
                  <c:v>12</c:v>
                </c:pt>
                <c:pt idx="6">
                  <c:v>5</c:v>
                </c:pt>
                <c:pt idx="7">
                  <c:v>8</c:v>
                </c:pt>
                <c:pt idx="8">
                  <c:v>4</c:v>
                </c:pt>
                <c:pt idx="9">
                  <c:v>10</c:v>
                </c:pt>
                <c:pt idx="10">
                  <c:v>4</c:v>
                </c:pt>
                <c:pt idx="11">
                  <c:v>4</c:v>
                </c:pt>
                <c:pt idx="12">
                  <c:v>5</c:v>
                </c:pt>
                <c:pt idx="13">
                  <c:v>8</c:v>
                </c:pt>
                <c:pt idx="14">
                  <c:v>8</c:v>
                </c:pt>
                <c:pt idx="15">
                  <c:v>21</c:v>
                </c:pt>
                <c:pt idx="16">
                  <c:v>16</c:v>
                </c:pt>
                <c:pt idx="17">
                  <c:v>8</c:v>
                </c:pt>
                <c:pt idx="18">
                  <c:v>14</c:v>
                </c:pt>
                <c:pt idx="19">
                  <c:v>10</c:v>
                </c:pt>
                <c:pt idx="20">
                  <c:v>6</c:v>
                </c:pt>
                <c:pt idx="21">
                  <c:v>12</c:v>
                </c:pt>
                <c:pt idx="22">
                  <c:v>21</c:v>
                </c:pt>
                <c:pt idx="23">
                  <c:v>1</c:v>
                </c:pt>
                <c:pt idx="24">
                  <c:v>12</c:v>
                </c:pt>
                <c:pt idx="25">
                  <c:v>3</c:v>
                </c:pt>
                <c:pt idx="26">
                  <c:v>6</c:v>
                </c:pt>
                <c:pt idx="27">
                  <c:v>17</c:v>
                </c:pt>
                <c:pt idx="28">
                  <c:v>20</c:v>
                </c:pt>
                <c:pt idx="29">
                  <c:v>20</c:v>
                </c:pt>
                <c:pt idx="30">
                  <c:v>3</c:v>
                </c:pt>
                <c:pt idx="31">
                  <c:v>5</c:v>
                </c:pt>
                <c:pt idx="32">
                  <c:v>2</c:v>
                </c:pt>
                <c:pt idx="33">
                  <c:v>18</c:v>
                </c:pt>
                <c:pt idx="34">
                  <c:v>15</c:v>
                </c:pt>
                <c:pt idx="35">
                  <c:v>10</c:v>
                </c:pt>
                <c:pt idx="36">
                  <c:v>1</c:v>
                </c:pt>
                <c:pt idx="37">
                  <c:v>11</c:v>
                </c:pt>
                <c:pt idx="38">
                  <c:v>9</c:v>
                </c:pt>
                <c:pt idx="39">
                  <c:v>16</c:v>
                </c:pt>
                <c:pt idx="40">
                  <c:v>11</c:v>
                </c:pt>
              </c:numCache>
            </c:numRef>
          </c:val>
          <c:extLst>
            <c:ext xmlns:c16="http://schemas.microsoft.com/office/drawing/2014/chart" uri="{C3380CC4-5D6E-409C-BE32-E72D297353CC}">
              <c16:uniqueId val="{00000000-EF0A-4C09-86A0-5A49B30A52BB}"/>
            </c:ext>
          </c:extLst>
        </c:ser>
        <c:ser>
          <c:idx val="1"/>
          <c:order val="1"/>
          <c:tx>
            <c:strRef>
              <c:f>'PHQ9'!$C$2</c:f>
              <c:strCache>
                <c:ptCount val="1"/>
                <c:pt idx="0">
                  <c:v>PHQ9 post</c:v>
                </c:pt>
              </c:strCache>
            </c:strRef>
          </c:tx>
          <c:invertIfNegative val="0"/>
          <c:val>
            <c:numRef>
              <c:f>'PHQ9'!$C$3:$C$43</c:f>
              <c:numCache>
                <c:formatCode>General</c:formatCode>
                <c:ptCount val="41"/>
                <c:pt idx="0">
                  <c:v>7</c:v>
                </c:pt>
                <c:pt idx="1">
                  <c:v>3</c:v>
                </c:pt>
                <c:pt idx="2">
                  <c:v>1</c:v>
                </c:pt>
                <c:pt idx="3">
                  <c:v>2</c:v>
                </c:pt>
                <c:pt idx="4">
                  <c:v>0</c:v>
                </c:pt>
                <c:pt idx="5">
                  <c:v>18</c:v>
                </c:pt>
                <c:pt idx="6">
                  <c:v>7</c:v>
                </c:pt>
                <c:pt idx="7">
                  <c:v>4</c:v>
                </c:pt>
                <c:pt idx="8">
                  <c:v>3</c:v>
                </c:pt>
                <c:pt idx="9">
                  <c:v>20</c:v>
                </c:pt>
                <c:pt idx="10">
                  <c:v>2</c:v>
                </c:pt>
                <c:pt idx="11">
                  <c:v>2</c:v>
                </c:pt>
                <c:pt idx="12">
                  <c:v>1</c:v>
                </c:pt>
                <c:pt idx="13">
                  <c:v>2</c:v>
                </c:pt>
                <c:pt idx="14">
                  <c:v>2</c:v>
                </c:pt>
                <c:pt idx="15">
                  <c:v>16</c:v>
                </c:pt>
                <c:pt idx="16">
                  <c:v>20</c:v>
                </c:pt>
                <c:pt idx="17">
                  <c:v>1</c:v>
                </c:pt>
                <c:pt idx="18">
                  <c:v>1</c:v>
                </c:pt>
                <c:pt idx="19">
                  <c:v>9</c:v>
                </c:pt>
                <c:pt idx="20">
                  <c:v>0</c:v>
                </c:pt>
                <c:pt idx="21">
                  <c:v>2</c:v>
                </c:pt>
                <c:pt idx="22">
                  <c:v>2</c:v>
                </c:pt>
                <c:pt idx="23">
                  <c:v>0</c:v>
                </c:pt>
                <c:pt idx="24">
                  <c:v>18</c:v>
                </c:pt>
                <c:pt idx="25">
                  <c:v>0</c:v>
                </c:pt>
                <c:pt idx="26">
                  <c:v>1</c:v>
                </c:pt>
                <c:pt idx="27">
                  <c:v>6</c:v>
                </c:pt>
                <c:pt idx="28">
                  <c:v>8</c:v>
                </c:pt>
                <c:pt idx="29">
                  <c:v>20</c:v>
                </c:pt>
                <c:pt idx="30">
                  <c:v>0</c:v>
                </c:pt>
                <c:pt idx="31">
                  <c:v>0.5</c:v>
                </c:pt>
                <c:pt idx="32">
                  <c:v>0.5</c:v>
                </c:pt>
                <c:pt idx="33">
                  <c:v>18</c:v>
                </c:pt>
                <c:pt idx="34">
                  <c:v>9</c:v>
                </c:pt>
                <c:pt idx="35">
                  <c:v>4</c:v>
                </c:pt>
                <c:pt idx="36">
                  <c:v>1</c:v>
                </c:pt>
                <c:pt idx="37">
                  <c:v>2</c:v>
                </c:pt>
                <c:pt idx="38">
                  <c:v>4</c:v>
                </c:pt>
                <c:pt idx="39">
                  <c:v>2</c:v>
                </c:pt>
                <c:pt idx="40">
                  <c:v>8</c:v>
                </c:pt>
              </c:numCache>
            </c:numRef>
          </c:val>
          <c:extLst>
            <c:ext xmlns:c16="http://schemas.microsoft.com/office/drawing/2014/chart" uri="{C3380CC4-5D6E-409C-BE32-E72D297353CC}">
              <c16:uniqueId val="{00000001-EF0A-4C09-86A0-5A49B30A52BB}"/>
            </c:ext>
          </c:extLst>
        </c:ser>
        <c:ser>
          <c:idx val="2"/>
          <c:order val="2"/>
          <c:tx>
            <c:strRef>
              <c:f>'PHQ9'!$D$2</c:f>
              <c:strCache>
                <c:ptCount val="1"/>
                <c:pt idx="0">
                  <c:v>Change</c:v>
                </c:pt>
              </c:strCache>
            </c:strRef>
          </c:tx>
          <c:invertIfNegative val="0"/>
          <c:val>
            <c:numRef>
              <c:f>'PHQ9'!$D$3:$D$43</c:f>
              <c:numCache>
                <c:formatCode>General</c:formatCode>
                <c:ptCount val="41"/>
                <c:pt idx="0">
                  <c:v>-9</c:v>
                </c:pt>
                <c:pt idx="1">
                  <c:v>-1</c:v>
                </c:pt>
                <c:pt idx="2">
                  <c:v>-9</c:v>
                </c:pt>
                <c:pt idx="3">
                  <c:v>2</c:v>
                </c:pt>
                <c:pt idx="4">
                  <c:v>-1</c:v>
                </c:pt>
                <c:pt idx="5">
                  <c:v>6</c:v>
                </c:pt>
                <c:pt idx="6">
                  <c:v>2</c:v>
                </c:pt>
                <c:pt idx="7">
                  <c:v>-4</c:v>
                </c:pt>
                <c:pt idx="8">
                  <c:v>-1</c:v>
                </c:pt>
                <c:pt idx="9">
                  <c:v>10</c:v>
                </c:pt>
                <c:pt idx="10">
                  <c:v>-2</c:v>
                </c:pt>
                <c:pt idx="11">
                  <c:v>-2</c:v>
                </c:pt>
                <c:pt idx="12">
                  <c:v>-4</c:v>
                </c:pt>
                <c:pt idx="13">
                  <c:v>-6</c:v>
                </c:pt>
                <c:pt idx="14">
                  <c:v>-6</c:v>
                </c:pt>
                <c:pt idx="15">
                  <c:v>-5</c:v>
                </c:pt>
                <c:pt idx="16">
                  <c:v>4</c:v>
                </c:pt>
                <c:pt idx="17">
                  <c:v>-7</c:v>
                </c:pt>
                <c:pt idx="18">
                  <c:v>-13</c:v>
                </c:pt>
                <c:pt idx="19">
                  <c:v>-1</c:v>
                </c:pt>
                <c:pt idx="20">
                  <c:v>-6</c:v>
                </c:pt>
                <c:pt idx="21">
                  <c:v>-10</c:v>
                </c:pt>
                <c:pt idx="22">
                  <c:v>-19</c:v>
                </c:pt>
                <c:pt idx="23">
                  <c:v>-1</c:v>
                </c:pt>
                <c:pt idx="24">
                  <c:v>6</c:v>
                </c:pt>
                <c:pt idx="25">
                  <c:v>-3</c:v>
                </c:pt>
                <c:pt idx="26">
                  <c:v>-5</c:v>
                </c:pt>
                <c:pt idx="27">
                  <c:v>-11</c:v>
                </c:pt>
                <c:pt idx="28">
                  <c:v>-12</c:v>
                </c:pt>
                <c:pt idx="29">
                  <c:v>0</c:v>
                </c:pt>
                <c:pt idx="30">
                  <c:v>-3</c:v>
                </c:pt>
                <c:pt idx="31">
                  <c:v>-4.5</c:v>
                </c:pt>
                <c:pt idx="32">
                  <c:v>-1.5</c:v>
                </c:pt>
                <c:pt idx="33">
                  <c:v>0</c:v>
                </c:pt>
                <c:pt idx="34">
                  <c:v>-6</c:v>
                </c:pt>
                <c:pt idx="35">
                  <c:v>-6</c:v>
                </c:pt>
                <c:pt idx="36">
                  <c:v>0</c:v>
                </c:pt>
                <c:pt idx="37">
                  <c:v>-9</c:v>
                </c:pt>
                <c:pt idx="38">
                  <c:v>-5</c:v>
                </c:pt>
                <c:pt idx="39">
                  <c:v>-14</c:v>
                </c:pt>
                <c:pt idx="40">
                  <c:v>-3</c:v>
                </c:pt>
              </c:numCache>
            </c:numRef>
          </c:val>
          <c:extLst>
            <c:ext xmlns:c16="http://schemas.microsoft.com/office/drawing/2014/chart" uri="{C3380CC4-5D6E-409C-BE32-E72D297353CC}">
              <c16:uniqueId val="{00000002-EF0A-4C09-86A0-5A49B30A52BB}"/>
            </c:ext>
          </c:extLst>
        </c:ser>
        <c:dLbls>
          <c:showLegendKey val="0"/>
          <c:showVal val="0"/>
          <c:showCatName val="0"/>
          <c:showSerName val="0"/>
          <c:showPercent val="0"/>
          <c:showBubbleSize val="0"/>
        </c:dLbls>
        <c:gapWidth val="150"/>
        <c:axId val="338645880"/>
        <c:axId val="338646272"/>
      </c:barChart>
      <c:catAx>
        <c:axId val="338645880"/>
        <c:scaling>
          <c:orientation val="minMax"/>
        </c:scaling>
        <c:delete val="0"/>
        <c:axPos val="b"/>
        <c:majorTickMark val="none"/>
        <c:minorTickMark val="none"/>
        <c:tickLblPos val="nextTo"/>
        <c:crossAx val="338646272"/>
        <c:crosses val="autoZero"/>
        <c:auto val="1"/>
        <c:lblAlgn val="ctr"/>
        <c:lblOffset val="100"/>
        <c:noMultiLvlLbl val="0"/>
      </c:catAx>
      <c:valAx>
        <c:axId val="338646272"/>
        <c:scaling>
          <c:orientation val="minMax"/>
        </c:scaling>
        <c:delete val="0"/>
        <c:axPos val="l"/>
        <c:majorGridlines/>
        <c:title>
          <c:tx>
            <c:rich>
              <a:bodyPr rot="-5400000" vert="horz"/>
              <a:lstStyle/>
              <a:p>
                <a:pPr>
                  <a:defRPr/>
                </a:pPr>
                <a:r>
                  <a:rPr lang="en-GB"/>
                  <a:t>Change</a:t>
                </a:r>
                <a:r>
                  <a:rPr lang="en-GB" baseline="0"/>
                  <a:t> in score</a:t>
                </a:r>
                <a:endParaRPr lang="en-GB"/>
              </a:p>
            </c:rich>
          </c:tx>
          <c:overlay val="0"/>
        </c:title>
        <c:numFmt formatCode="General" sourceLinked="1"/>
        <c:majorTickMark val="none"/>
        <c:minorTickMark val="none"/>
        <c:tickLblPos val="nextTo"/>
        <c:crossAx val="338645880"/>
        <c:crosses val="autoZero"/>
        <c:crossBetween val="between"/>
      </c:valAx>
    </c:plotArea>
    <c:legend>
      <c:legendPos val="r"/>
      <c:overlay val="0"/>
      <c:txPr>
        <a:bodyPr/>
        <a:lstStyle/>
        <a:p>
          <a:pPr>
            <a:defRPr sz="1100"/>
          </a:pPr>
          <a:endParaRPr lang="en-US"/>
        </a:p>
      </c:txPr>
    </c:legend>
    <c:plotVisOnly val="1"/>
    <c:dispBlanksAs val="gap"/>
    <c:showDLblsOverMax val="0"/>
  </c:chart>
  <c:externalData r:id="rId1">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r>
              <a:rPr lang="en-GB"/>
              <a:t>Pre</a:t>
            </a:r>
            <a:r>
              <a:rPr lang="en-GB" baseline="0"/>
              <a:t> and post MBCT Anxiety scores (GAD7)</a:t>
            </a:r>
            <a:endParaRPr lang="en-GB"/>
          </a:p>
        </c:rich>
      </c:tx>
      <c:overlay val="0"/>
    </c:title>
    <c:autoTitleDeleted val="0"/>
    <c:plotArea>
      <c:layout/>
      <c:barChart>
        <c:barDir val="col"/>
        <c:grouping val="clustered"/>
        <c:varyColors val="0"/>
        <c:ser>
          <c:idx val="0"/>
          <c:order val="0"/>
          <c:tx>
            <c:strRef>
              <c:f>'GAD7'!$B$2</c:f>
              <c:strCache>
                <c:ptCount val="1"/>
                <c:pt idx="0">
                  <c:v>Pre GAD7</c:v>
                </c:pt>
              </c:strCache>
            </c:strRef>
          </c:tx>
          <c:invertIfNegative val="0"/>
          <c:val>
            <c:numRef>
              <c:f>'GAD7'!$B$3:$B$43</c:f>
              <c:numCache>
                <c:formatCode>General</c:formatCode>
                <c:ptCount val="41"/>
                <c:pt idx="0">
                  <c:v>15</c:v>
                </c:pt>
                <c:pt idx="1">
                  <c:v>5</c:v>
                </c:pt>
                <c:pt idx="2">
                  <c:v>12</c:v>
                </c:pt>
                <c:pt idx="3">
                  <c:v>0</c:v>
                </c:pt>
                <c:pt idx="4">
                  <c:v>2</c:v>
                </c:pt>
                <c:pt idx="5">
                  <c:v>13</c:v>
                </c:pt>
                <c:pt idx="6">
                  <c:v>7</c:v>
                </c:pt>
                <c:pt idx="7">
                  <c:v>5</c:v>
                </c:pt>
                <c:pt idx="8">
                  <c:v>8</c:v>
                </c:pt>
                <c:pt idx="9">
                  <c:v>5</c:v>
                </c:pt>
                <c:pt idx="10">
                  <c:v>0</c:v>
                </c:pt>
                <c:pt idx="11">
                  <c:v>3</c:v>
                </c:pt>
                <c:pt idx="12">
                  <c:v>16</c:v>
                </c:pt>
                <c:pt idx="13">
                  <c:v>8</c:v>
                </c:pt>
                <c:pt idx="14">
                  <c:v>5</c:v>
                </c:pt>
                <c:pt idx="15">
                  <c:v>15</c:v>
                </c:pt>
                <c:pt idx="16">
                  <c:v>10</c:v>
                </c:pt>
                <c:pt idx="17">
                  <c:v>9</c:v>
                </c:pt>
                <c:pt idx="18">
                  <c:v>13</c:v>
                </c:pt>
                <c:pt idx="19">
                  <c:v>5</c:v>
                </c:pt>
                <c:pt idx="20">
                  <c:v>13</c:v>
                </c:pt>
                <c:pt idx="21">
                  <c:v>19</c:v>
                </c:pt>
                <c:pt idx="22">
                  <c:v>11</c:v>
                </c:pt>
                <c:pt idx="23">
                  <c:v>0</c:v>
                </c:pt>
                <c:pt idx="24">
                  <c:v>8</c:v>
                </c:pt>
                <c:pt idx="25">
                  <c:v>16</c:v>
                </c:pt>
                <c:pt idx="26">
                  <c:v>7</c:v>
                </c:pt>
                <c:pt idx="27">
                  <c:v>19</c:v>
                </c:pt>
                <c:pt idx="28">
                  <c:v>20</c:v>
                </c:pt>
                <c:pt idx="29">
                  <c:v>11</c:v>
                </c:pt>
                <c:pt idx="30">
                  <c:v>2</c:v>
                </c:pt>
                <c:pt idx="31">
                  <c:v>6</c:v>
                </c:pt>
                <c:pt idx="32">
                  <c:v>2</c:v>
                </c:pt>
                <c:pt idx="33">
                  <c:v>19</c:v>
                </c:pt>
                <c:pt idx="34">
                  <c:v>10</c:v>
                </c:pt>
                <c:pt idx="35">
                  <c:v>13</c:v>
                </c:pt>
                <c:pt idx="36">
                  <c:v>6</c:v>
                </c:pt>
                <c:pt idx="37">
                  <c:v>17</c:v>
                </c:pt>
                <c:pt idx="38">
                  <c:v>18</c:v>
                </c:pt>
                <c:pt idx="39">
                  <c:v>12</c:v>
                </c:pt>
                <c:pt idx="40">
                  <c:v>11</c:v>
                </c:pt>
              </c:numCache>
            </c:numRef>
          </c:val>
          <c:extLst>
            <c:ext xmlns:c16="http://schemas.microsoft.com/office/drawing/2014/chart" uri="{C3380CC4-5D6E-409C-BE32-E72D297353CC}">
              <c16:uniqueId val="{00000000-B674-45A4-A7C4-898DB529CEAC}"/>
            </c:ext>
          </c:extLst>
        </c:ser>
        <c:ser>
          <c:idx val="1"/>
          <c:order val="1"/>
          <c:tx>
            <c:strRef>
              <c:f>'GAD7'!$C$2</c:f>
              <c:strCache>
                <c:ptCount val="1"/>
                <c:pt idx="0">
                  <c:v>Post GAD7</c:v>
                </c:pt>
              </c:strCache>
            </c:strRef>
          </c:tx>
          <c:invertIfNegative val="0"/>
          <c:val>
            <c:numRef>
              <c:f>'GAD7'!$C$3:$C$43</c:f>
              <c:numCache>
                <c:formatCode>General</c:formatCode>
                <c:ptCount val="41"/>
                <c:pt idx="0">
                  <c:v>13</c:v>
                </c:pt>
                <c:pt idx="1">
                  <c:v>3</c:v>
                </c:pt>
                <c:pt idx="2">
                  <c:v>3</c:v>
                </c:pt>
                <c:pt idx="3">
                  <c:v>0</c:v>
                </c:pt>
                <c:pt idx="4">
                  <c:v>1</c:v>
                </c:pt>
                <c:pt idx="5">
                  <c:v>19</c:v>
                </c:pt>
                <c:pt idx="6">
                  <c:v>8</c:v>
                </c:pt>
                <c:pt idx="7">
                  <c:v>0</c:v>
                </c:pt>
                <c:pt idx="8">
                  <c:v>6</c:v>
                </c:pt>
                <c:pt idx="9">
                  <c:v>15</c:v>
                </c:pt>
                <c:pt idx="10">
                  <c:v>3</c:v>
                </c:pt>
                <c:pt idx="11">
                  <c:v>0</c:v>
                </c:pt>
                <c:pt idx="12">
                  <c:v>2</c:v>
                </c:pt>
                <c:pt idx="13">
                  <c:v>6</c:v>
                </c:pt>
                <c:pt idx="14">
                  <c:v>2</c:v>
                </c:pt>
                <c:pt idx="15">
                  <c:v>19</c:v>
                </c:pt>
                <c:pt idx="16">
                  <c:v>14</c:v>
                </c:pt>
                <c:pt idx="17">
                  <c:v>5</c:v>
                </c:pt>
                <c:pt idx="18">
                  <c:v>0.5</c:v>
                </c:pt>
                <c:pt idx="19">
                  <c:v>6</c:v>
                </c:pt>
                <c:pt idx="20">
                  <c:v>0</c:v>
                </c:pt>
                <c:pt idx="21">
                  <c:v>6</c:v>
                </c:pt>
                <c:pt idx="22">
                  <c:v>4</c:v>
                </c:pt>
                <c:pt idx="23">
                  <c:v>1</c:v>
                </c:pt>
                <c:pt idx="24">
                  <c:v>13</c:v>
                </c:pt>
                <c:pt idx="25">
                  <c:v>0</c:v>
                </c:pt>
                <c:pt idx="26">
                  <c:v>2.5</c:v>
                </c:pt>
                <c:pt idx="27">
                  <c:v>6</c:v>
                </c:pt>
                <c:pt idx="28">
                  <c:v>8</c:v>
                </c:pt>
                <c:pt idx="29">
                  <c:v>14</c:v>
                </c:pt>
                <c:pt idx="30">
                  <c:v>2</c:v>
                </c:pt>
                <c:pt idx="31">
                  <c:v>0</c:v>
                </c:pt>
                <c:pt idx="32">
                  <c:v>0.5</c:v>
                </c:pt>
                <c:pt idx="33">
                  <c:v>17</c:v>
                </c:pt>
                <c:pt idx="34">
                  <c:v>4</c:v>
                </c:pt>
                <c:pt idx="35">
                  <c:v>5</c:v>
                </c:pt>
                <c:pt idx="36">
                  <c:v>2</c:v>
                </c:pt>
                <c:pt idx="37">
                  <c:v>1</c:v>
                </c:pt>
                <c:pt idx="38">
                  <c:v>1</c:v>
                </c:pt>
                <c:pt idx="39">
                  <c:v>1</c:v>
                </c:pt>
                <c:pt idx="40">
                  <c:v>4</c:v>
                </c:pt>
              </c:numCache>
            </c:numRef>
          </c:val>
          <c:extLst>
            <c:ext xmlns:c16="http://schemas.microsoft.com/office/drawing/2014/chart" uri="{C3380CC4-5D6E-409C-BE32-E72D297353CC}">
              <c16:uniqueId val="{00000001-B674-45A4-A7C4-898DB529CEAC}"/>
            </c:ext>
          </c:extLst>
        </c:ser>
        <c:ser>
          <c:idx val="2"/>
          <c:order val="2"/>
          <c:tx>
            <c:strRef>
              <c:f>'GAD7'!$D$2</c:f>
              <c:strCache>
                <c:ptCount val="1"/>
                <c:pt idx="0">
                  <c:v>Change</c:v>
                </c:pt>
              </c:strCache>
            </c:strRef>
          </c:tx>
          <c:invertIfNegative val="0"/>
          <c:val>
            <c:numRef>
              <c:f>'GAD7'!$D$3:$D$43</c:f>
              <c:numCache>
                <c:formatCode>General</c:formatCode>
                <c:ptCount val="41"/>
                <c:pt idx="0">
                  <c:v>-2</c:v>
                </c:pt>
                <c:pt idx="1">
                  <c:v>-2</c:v>
                </c:pt>
                <c:pt idx="2">
                  <c:v>-9</c:v>
                </c:pt>
                <c:pt idx="3">
                  <c:v>0</c:v>
                </c:pt>
                <c:pt idx="4">
                  <c:v>-1</c:v>
                </c:pt>
                <c:pt idx="5">
                  <c:v>6</c:v>
                </c:pt>
                <c:pt idx="6">
                  <c:v>1</c:v>
                </c:pt>
                <c:pt idx="7">
                  <c:v>-5</c:v>
                </c:pt>
                <c:pt idx="8">
                  <c:v>-2</c:v>
                </c:pt>
                <c:pt idx="9">
                  <c:v>10</c:v>
                </c:pt>
                <c:pt idx="10">
                  <c:v>3</c:v>
                </c:pt>
                <c:pt idx="11">
                  <c:v>-3</c:v>
                </c:pt>
                <c:pt idx="12">
                  <c:v>-14</c:v>
                </c:pt>
                <c:pt idx="13">
                  <c:v>-2</c:v>
                </c:pt>
                <c:pt idx="14">
                  <c:v>-3</c:v>
                </c:pt>
                <c:pt idx="15">
                  <c:v>4</c:v>
                </c:pt>
                <c:pt idx="16">
                  <c:v>4</c:v>
                </c:pt>
                <c:pt idx="17">
                  <c:v>-4</c:v>
                </c:pt>
                <c:pt idx="18">
                  <c:v>-12.5</c:v>
                </c:pt>
                <c:pt idx="19">
                  <c:v>1</c:v>
                </c:pt>
                <c:pt idx="20">
                  <c:v>-13</c:v>
                </c:pt>
                <c:pt idx="21">
                  <c:v>-13</c:v>
                </c:pt>
                <c:pt idx="22">
                  <c:v>-7</c:v>
                </c:pt>
                <c:pt idx="23">
                  <c:v>1</c:v>
                </c:pt>
                <c:pt idx="24">
                  <c:v>5</c:v>
                </c:pt>
                <c:pt idx="25">
                  <c:v>-16</c:v>
                </c:pt>
                <c:pt idx="26">
                  <c:v>-4.5</c:v>
                </c:pt>
                <c:pt idx="27">
                  <c:v>-13</c:v>
                </c:pt>
                <c:pt idx="28">
                  <c:v>-12</c:v>
                </c:pt>
                <c:pt idx="29">
                  <c:v>3</c:v>
                </c:pt>
                <c:pt idx="30">
                  <c:v>0</c:v>
                </c:pt>
                <c:pt idx="31">
                  <c:v>-6</c:v>
                </c:pt>
                <c:pt idx="32">
                  <c:v>-1.5</c:v>
                </c:pt>
                <c:pt idx="33">
                  <c:v>-2</c:v>
                </c:pt>
                <c:pt idx="34">
                  <c:v>-6</c:v>
                </c:pt>
                <c:pt idx="35">
                  <c:v>-8</c:v>
                </c:pt>
                <c:pt idx="36">
                  <c:v>-4</c:v>
                </c:pt>
                <c:pt idx="37">
                  <c:v>-16</c:v>
                </c:pt>
                <c:pt idx="38">
                  <c:v>-17</c:v>
                </c:pt>
                <c:pt idx="39">
                  <c:v>-11</c:v>
                </c:pt>
                <c:pt idx="40">
                  <c:v>-7</c:v>
                </c:pt>
              </c:numCache>
            </c:numRef>
          </c:val>
          <c:extLst>
            <c:ext xmlns:c16="http://schemas.microsoft.com/office/drawing/2014/chart" uri="{C3380CC4-5D6E-409C-BE32-E72D297353CC}">
              <c16:uniqueId val="{00000002-B674-45A4-A7C4-898DB529CEAC}"/>
            </c:ext>
          </c:extLst>
        </c:ser>
        <c:dLbls>
          <c:showLegendKey val="0"/>
          <c:showVal val="0"/>
          <c:showCatName val="0"/>
          <c:showSerName val="0"/>
          <c:showPercent val="0"/>
          <c:showBubbleSize val="0"/>
        </c:dLbls>
        <c:gapWidth val="150"/>
        <c:axId val="338648232"/>
        <c:axId val="338647056"/>
      </c:barChart>
      <c:catAx>
        <c:axId val="338648232"/>
        <c:scaling>
          <c:orientation val="minMax"/>
        </c:scaling>
        <c:delete val="0"/>
        <c:axPos val="b"/>
        <c:majorTickMark val="none"/>
        <c:minorTickMark val="none"/>
        <c:tickLblPos val="nextTo"/>
        <c:crossAx val="338647056"/>
        <c:crosses val="autoZero"/>
        <c:auto val="1"/>
        <c:lblAlgn val="ctr"/>
        <c:lblOffset val="100"/>
        <c:noMultiLvlLbl val="0"/>
      </c:catAx>
      <c:valAx>
        <c:axId val="338647056"/>
        <c:scaling>
          <c:orientation val="minMax"/>
        </c:scaling>
        <c:delete val="0"/>
        <c:axPos val="l"/>
        <c:majorGridlines/>
        <c:title>
          <c:tx>
            <c:rich>
              <a:bodyPr rot="-5400000" vert="horz"/>
              <a:lstStyle/>
              <a:p>
                <a:pPr>
                  <a:defRPr/>
                </a:pPr>
                <a:r>
                  <a:rPr lang="en-GB"/>
                  <a:t>Change</a:t>
                </a:r>
                <a:r>
                  <a:rPr lang="en-GB" baseline="0"/>
                  <a:t> in score</a:t>
                </a:r>
                <a:endParaRPr lang="en-GB"/>
              </a:p>
            </c:rich>
          </c:tx>
          <c:overlay val="0"/>
        </c:title>
        <c:numFmt formatCode="General" sourceLinked="1"/>
        <c:majorTickMark val="none"/>
        <c:minorTickMark val="none"/>
        <c:tickLblPos val="nextTo"/>
        <c:crossAx val="338648232"/>
        <c:crosses val="autoZero"/>
        <c:crossBetween val="between"/>
      </c:valAx>
    </c:plotArea>
    <c:legend>
      <c:legendPos val="r"/>
      <c:overlay val="0"/>
      <c:txPr>
        <a:bodyPr/>
        <a:lstStyle/>
        <a:p>
          <a:pPr>
            <a:defRPr sz="1200"/>
          </a:pPr>
          <a:endParaRPr lang="en-US"/>
        </a:p>
      </c:txPr>
    </c:legend>
    <c:plotVisOnly val="1"/>
    <c:dispBlanksAs val="gap"/>
    <c:showDLblsOverMax val="0"/>
  </c:chart>
  <c:externalData r:id="rId1">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r>
              <a:rPr lang="en-GB"/>
              <a:t>Pre</a:t>
            </a:r>
            <a:r>
              <a:rPr lang="en-GB" baseline="0"/>
              <a:t> and post MBCT Wellbeing scores (EQ-5D)</a:t>
            </a:r>
            <a:endParaRPr lang="en-GB"/>
          </a:p>
        </c:rich>
      </c:tx>
      <c:overlay val="0"/>
    </c:title>
    <c:autoTitleDeleted val="0"/>
    <c:plotArea>
      <c:layout/>
      <c:barChart>
        <c:barDir val="col"/>
        <c:grouping val="clustered"/>
        <c:varyColors val="0"/>
        <c:ser>
          <c:idx val="0"/>
          <c:order val="0"/>
          <c:tx>
            <c:strRef>
              <c:f>'EQ-5D'!$B$1</c:f>
              <c:strCache>
                <c:ptCount val="1"/>
                <c:pt idx="0">
                  <c:v>Pre</c:v>
                </c:pt>
              </c:strCache>
            </c:strRef>
          </c:tx>
          <c:invertIfNegative val="0"/>
          <c:val>
            <c:numRef>
              <c:f>'EQ-5D'!$B$2:$B$31</c:f>
              <c:numCache>
                <c:formatCode>General</c:formatCode>
                <c:ptCount val="30"/>
                <c:pt idx="0">
                  <c:v>7</c:v>
                </c:pt>
                <c:pt idx="1">
                  <c:v>6.5</c:v>
                </c:pt>
                <c:pt idx="2">
                  <c:v>9</c:v>
                </c:pt>
                <c:pt idx="3">
                  <c:v>5.5</c:v>
                </c:pt>
                <c:pt idx="4">
                  <c:v>5</c:v>
                </c:pt>
                <c:pt idx="5">
                  <c:v>1.3</c:v>
                </c:pt>
                <c:pt idx="6">
                  <c:v>5</c:v>
                </c:pt>
                <c:pt idx="7">
                  <c:v>6</c:v>
                </c:pt>
                <c:pt idx="8">
                  <c:v>7.5</c:v>
                </c:pt>
                <c:pt idx="9">
                  <c:v>3</c:v>
                </c:pt>
                <c:pt idx="10">
                  <c:v>6</c:v>
                </c:pt>
                <c:pt idx="11">
                  <c:v>5</c:v>
                </c:pt>
                <c:pt idx="12">
                  <c:v>9</c:v>
                </c:pt>
                <c:pt idx="13">
                  <c:v>3.5</c:v>
                </c:pt>
                <c:pt idx="14">
                  <c:v>7.5</c:v>
                </c:pt>
                <c:pt idx="15">
                  <c:v>7.5</c:v>
                </c:pt>
                <c:pt idx="16">
                  <c:v>5</c:v>
                </c:pt>
                <c:pt idx="17">
                  <c:v>5</c:v>
                </c:pt>
                <c:pt idx="18">
                  <c:v>5</c:v>
                </c:pt>
                <c:pt idx="19">
                  <c:v>7</c:v>
                </c:pt>
                <c:pt idx="20">
                  <c:v>7.5</c:v>
                </c:pt>
                <c:pt idx="21">
                  <c:v>7</c:v>
                </c:pt>
                <c:pt idx="22">
                  <c:v>3.5</c:v>
                </c:pt>
                <c:pt idx="23">
                  <c:v>1</c:v>
                </c:pt>
                <c:pt idx="24">
                  <c:v>4.5</c:v>
                </c:pt>
                <c:pt idx="25">
                  <c:v>9</c:v>
                </c:pt>
                <c:pt idx="26">
                  <c:v>3.5</c:v>
                </c:pt>
                <c:pt idx="27">
                  <c:v>6</c:v>
                </c:pt>
                <c:pt idx="28">
                  <c:v>3.5</c:v>
                </c:pt>
                <c:pt idx="29">
                  <c:v>5.0999999999999996</c:v>
                </c:pt>
              </c:numCache>
            </c:numRef>
          </c:val>
          <c:extLst>
            <c:ext xmlns:c16="http://schemas.microsoft.com/office/drawing/2014/chart" uri="{C3380CC4-5D6E-409C-BE32-E72D297353CC}">
              <c16:uniqueId val="{00000000-DFCB-4DE5-A5B9-9A99734BCB7F}"/>
            </c:ext>
          </c:extLst>
        </c:ser>
        <c:ser>
          <c:idx val="1"/>
          <c:order val="1"/>
          <c:tx>
            <c:strRef>
              <c:f>'EQ-5D'!$C$1</c:f>
              <c:strCache>
                <c:ptCount val="1"/>
                <c:pt idx="0">
                  <c:v>Post</c:v>
                </c:pt>
              </c:strCache>
            </c:strRef>
          </c:tx>
          <c:invertIfNegative val="0"/>
          <c:val>
            <c:numRef>
              <c:f>'EQ-5D'!$C$2:$C$31</c:f>
              <c:numCache>
                <c:formatCode>General</c:formatCode>
                <c:ptCount val="30"/>
                <c:pt idx="0">
                  <c:v>4</c:v>
                </c:pt>
                <c:pt idx="1">
                  <c:v>8.5</c:v>
                </c:pt>
                <c:pt idx="2">
                  <c:v>8.5</c:v>
                </c:pt>
                <c:pt idx="3">
                  <c:v>8</c:v>
                </c:pt>
                <c:pt idx="4">
                  <c:v>3.5</c:v>
                </c:pt>
                <c:pt idx="5">
                  <c:v>2</c:v>
                </c:pt>
                <c:pt idx="6">
                  <c:v>9</c:v>
                </c:pt>
                <c:pt idx="7">
                  <c:v>9.5</c:v>
                </c:pt>
                <c:pt idx="8">
                  <c:v>7.3</c:v>
                </c:pt>
                <c:pt idx="9">
                  <c:v>9.8000000000000007</c:v>
                </c:pt>
                <c:pt idx="10">
                  <c:v>10</c:v>
                </c:pt>
                <c:pt idx="11">
                  <c:v>7.5</c:v>
                </c:pt>
                <c:pt idx="12">
                  <c:v>9.5</c:v>
                </c:pt>
                <c:pt idx="13">
                  <c:v>4</c:v>
                </c:pt>
                <c:pt idx="14">
                  <c:v>8.5</c:v>
                </c:pt>
                <c:pt idx="15">
                  <c:v>8</c:v>
                </c:pt>
                <c:pt idx="16">
                  <c:v>7</c:v>
                </c:pt>
                <c:pt idx="17">
                  <c:v>8</c:v>
                </c:pt>
                <c:pt idx="18">
                  <c:v>3.5</c:v>
                </c:pt>
                <c:pt idx="19">
                  <c:v>9</c:v>
                </c:pt>
                <c:pt idx="20">
                  <c:v>9</c:v>
                </c:pt>
                <c:pt idx="21">
                  <c:v>4</c:v>
                </c:pt>
                <c:pt idx="22">
                  <c:v>4</c:v>
                </c:pt>
                <c:pt idx="23">
                  <c:v>3</c:v>
                </c:pt>
                <c:pt idx="24">
                  <c:v>6.5</c:v>
                </c:pt>
                <c:pt idx="25">
                  <c:v>9.8000000000000007</c:v>
                </c:pt>
                <c:pt idx="26">
                  <c:v>8</c:v>
                </c:pt>
                <c:pt idx="27">
                  <c:v>8.8000000000000007</c:v>
                </c:pt>
                <c:pt idx="28">
                  <c:v>2</c:v>
                </c:pt>
                <c:pt idx="29">
                  <c:v>6.5</c:v>
                </c:pt>
              </c:numCache>
            </c:numRef>
          </c:val>
          <c:extLst>
            <c:ext xmlns:c16="http://schemas.microsoft.com/office/drawing/2014/chart" uri="{C3380CC4-5D6E-409C-BE32-E72D297353CC}">
              <c16:uniqueId val="{00000001-DFCB-4DE5-A5B9-9A99734BCB7F}"/>
            </c:ext>
          </c:extLst>
        </c:ser>
        <c:ser>
          <c:idx val="2"/>
          <c:order val="2"/>
          <c:tx>
            <c:strRef>
              <c:f>'EQ-5D'!$D$1</c:f>
              <c:strCache>
                <c:ptCount val="1"/>
                <c:pt idx="0">
                  <c:v>Change</c:v>
                </c:pt>
              </c:strCache>
            </c:strRef>
          </c:tx>
          <c:invertIfNegative val="0"/>
          <c:val>
            <c:numRef>
              <c:f>'EQ-5D'!$D$2:$D$31</c:f>
              <c:numCache>
                <c:formatCode>General</c:formatCode>
                <c:ptCount val="30"/>
                <c:pt idx="0">
                  <c:v>-3</c:v>
                </c:pt>
                <c:pt idx="1">
                  <c:v>2</c:v>
                </c:pt>
                <c:pt idx="2">
                  <c:v>-0.5</c:v>
                </c:pt>
                <c:pt idx="3">
                  <c:v>2.5</c:v>
                </c:pt>
                <c:pt idx="4">
                  <c:v>-1.5</c:v>
                </c:pt>
                <c:pt idx="5">
                  <c:v>0.7</c:v>
                </c:pt>
                <c:pt idx="6">
                  <c:v>4</c:v>
                </c:pt>
                <c:pt idx="7">
                  <c:v>3.5</c:v>
                </c:pt>
                <c:pt idx="8">
                  <c:v>-0.20000000000000018</c:v>
                </c:pt>
                <c:pt idx="9">
                  <c:v>6.8000000000000007</c:v>
                </c:pt>
                <c:pt idx="10">
                  <c:v>4</c:v>
                </c:pt>
                <c:pt idx="11">
                  <c:v>2.5</c:v>
                </c:pt>
                <c:pt idx="12">
                  <c:v>0.5</c:v>
                </c:pt>
                <c:pt idx="13">
                  <c:v>0.5</c:v>
                </c:pt>
                <c:pt idx="14">
                  <c:v>1</c:v>
                </c:pt>
                <c:pt idx="15">
                  <c:v>0.5</c:v>
                </c:pt>
                <c:pt idx="16">
                  <c:v>2</c:v>
                </c:pt>
                <c:pt idx="17">
                  <c:v>3</c:v>
                </c:pt>
                <c:pt idx="18">
                  <c:v>-1.5</c:v>
                </c:pt>
                <c:pt idx="19">
                  <c:v>2</c:v>
                </c:pt>
                <c:pt idx="20">
                  <c:v>1.5</c:v>
                </c:pt>
                <c:pt idx="21">
                  <c:v>-3</c:v>
                </c:pt>
                <c:pt idx="22">
                  <c:v>0.5</c:v>
                </c:pt>
                <c:pt idx="23">
                  <c:v>2</c:v>
                </c:pt>
                <c:pt idx="24">
                  <c:v>2</c:v>
                </c:pt>
                <c:pt idx="25">
                  <c:v>0.80000000000000071</c:v>
                </c:pt>
                <c:pt idx="26">
                  <c:v>4.5</c:v>
                </c:pt>
                <c:pt idx="27">
                  <c:v>2.8000000000000007</c:v>
                </c:pt>
                <c:pt idx="28">
                  <c:v>-1.5</c:v>
                </c:pt>
                <c:pt idx="29">
                  <c:v>1.4000000000000004</c:v>
                </c:pt>
              </c:numCache>
            </c:numRef>
          </c:val>
          <c:extLst>
            <c:ext xmlns:c16="http://schemas.microsoft.com/office/drawing/2014/chart" uri="{C3380CC4-5D6E-409C-BE32-E72D297353CC}">
              <c16:uniqueId val="{00000002-DFCB-4DE5-A5B9-9A99734BCB7F}"/>
            </c:ext>
          </c:extLst>
        </c:ser>
        <c:dLbls>
          <c:showLegendKey val="0"/>
          <c:showVal val="0"/>
          <c:showCatName val="0"/>
          <c:showSerName val="0"/>
          <c:showPercent val="0"/>
          <c:showBubbleSize val="0"/>
        </c:dLbls>
        <c:gapWidth val="150"/>
        <c:axId val="338648624"/>
        <c:axId val="285188232"/>
      </c:barChart>
      <c:catAx>
        <c:axId val="338648624"/>
        <c:scaling>
          <c:orientation val="minMax"/>
        </c:scaling>
        <c:delete val="0"/>
        <c:axPos val="b"/>
        <c:majorTickMark val="none"/>
        <c:minorTickMark val="none"/>
        <c:tickLblPos val="nextTo"/>
        <c:crossAx val="285188232"/>
        <c:crosses val="autoZero"/>
        <c:auto val="1"/>
        <c:lblAlgn val="ctr"/>
        <c:lblOffset val="100"/>
        <c:noMultiLvlLbl val="0"/>
      </c:catAx>
      <c:valAx>
        <c:axId val="285188232"/>
        <c:scaling>
          <c:orientation val="minMax"/>
        </c:scaling>
        <c:delete val="0"/>
        <c:axPos val="l"/>
        <c:majorGridlines/>
        <c:title>
          <c:tx>
            <c:rich>
              <a:bodyPr rot="-5400000" vert="horz"/>
              <a:lstStyle/>
              <a:p>
                <a:pPr>
                  <a:defRPr/>
                </a:pPr>
                <a:r>
                  <a:rPr lang="en-GB"/>
                  <a:t>Change</a:t>
                </a:r>
                <a:r>
                  <a:rPr lang="en-GB" baseline="0"/>
                  <a:t> in score</a:t>
                </a:r>
                <a:endParaRPr lang="en-GB"/>
              </a:p>
            </c:rich>
          </c:tx>
          <c:overlay val="0"/>
        </c:title>
        <c:numFmt formatCode="General" sourceLinked="1"/>
        <c:majorTickMark val="none"/>
        <c:minorTickMark val="none"/>
        <c:tickLblPos val="nextTo"/>
        <c:crossAx val="338648624"/>
        <c:crosses val="autoZero"/>
        <c:crossBetween val="between"/>
      </c:valAx>
    </c:plotArea>
    <c:legend>
      <c:legendPos val="r"/>
      <c:overlay val="0"/>
      <c:txPr>
        <a:bodyPr/>
        <a:lstStyle/>
        <a:p>
          <a:pPr>
            <a:defRPr sz="1100"/>
          </a:pPr>
          <a:endParaRPr lang="en-US"/>
        </a:p>
      </c:txPr>
    </c:legend>
    <c:plotVisOnly val="1"/>
    <c:dispBlanksAs val="gap"/>
    <c:showDLblsOverMax val="0"/>
  </c:chart>
  <c:externalData r:id="rId1">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withinLinear" id="3">
  <a:schemeClr val="accent1"/>
  <a:schemeClr val="accent1"/>
  <a:schemeClr val="accent1"/>
  <a:schemeClr val="accent1"/>
  <a:schemeClr val="accent1"/>
  <a:schemeClr val="accent1"/>
</cs:colorStyle>
</file>

<file path=ppt/charts/style1.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A7EB107-A470-45CF-BFFD-C800E22D9EE0}" type="doc">
      <dgm:prSet loTypeId="urn:microsoft.com/office/officeart/2005/8/layout/hierarchy1" loCatId="hierarchy" qsTypeId="urn:microsoft.com/office/officeart/2005/8/quickstyle/simple4" qsCatId="simple" csTypeId="urn:microsoft.com/office/officeart/2005/8/colors/accent0_3" csCatId="mainScheme"/>
      <dgm:spPr/>
      <dgm:t>
        <a:bodyPr/>
        <a:lstStyle/>
        <a:p>
          <a:endParaRPr lang="en-US"/>
        </a:p>
      </dgm:t>
    </dgm:pt>
    <dgm:pt modelId="{817498A7-92D4-46D4-B8C5-BB793EAD0299}">
      <dgm:prSet/>
      <dgm:spPr/>
      <dgm:t>
        <a:bodyPr/>
        <a:lstStyle/>
        <a:p>
          <a:r>
            <a:rPr lang="en-GB"/>
            <a:t>When ‘thinking’ goes wrong</a:t>
          </a:r>
          <a:endParaRPr lang="en-US"/>
        </a:p>
      </dgm:t>
    </dgm:pt>
    <dgm:pt modelId="{25DC2088-4310-49D2-BBC6-F3AF6908F34B}" type="parTrans" cxnId="{D00273AD-29E3-452D-9186-9E15D58A22DC}">
      <dgm:prSet/>
      <dgm:spPr/>
      <dgm:t>
        <a:bodyPr/>
        <a:lstStyle/>
        <a:p>
          <a:endParaRPr lang="en-US"/>
        </a:p>
      </dgm:t>
    </dgm:pt>
    <dgm:pt modelId="{4A751C6E-B9DC-4344-BD67-6A775BE73917}" type="sibTrans" cxnId="{D00273AD-29E3-452D-9186-9E15D58A22DC}">
      <dgm:prSet/>
      <dgm:spPr/>
      <dgm:t>
        <a:bodyPr/>
        <a:lstStyle/>
        <a:p>
          <a:endParaRPr lang="en-US"/>
        </a:p>
      </dgm:t>
    </dgm:pt>
    <dgm:pt modelId="{753C1CBA-4221-4C9B-8039-7DF4C2DC21A2}">
      <dgm:prSet/>
      <dgm:spPr/>
      <dgm:t>
        <a:bodyPr/>
        <a:lstStyle/>
        <a:p>
          <a:r>
            <a:rPr lang="en-GB"/>
            <a:t>Aversion and reactivity</a:t>
          </a:r>
          <a:endParaRPr lang="en-US"/>
        </a:p>
      </dgm:t>
    </dgm:pt>
    <dgm:pt modelId="{9CA7B97A-13DE-490E-B355-569AD4B75C7E}" type="parTrans" cxnId="{873660B2-0232-4B1A-9B41-F21556B0E7AE}">
      <dgm:prSet/>
      <dgm:spPr/>
      <dgm:t>
        <a:bodyPr/>
        <a:lstStyle/>
        <a:p>
          <a:endParaRPr lang="en-US"/>
        </a:p>
      </dgm:t>
    </dgm:pt>
    <dgm:pt modelId="{D0C065B3-6B95-438E-AEF8-EB9CC3CF5796}" type="sibTrans" cxnId="{873660B2-0232-4B1A-9B41-F21556B0E7AE}">
      <dgm:prSet/>
      <dgm:spPr/>
      <dgm:t>
        <a:bodyPr/>
        <a:lstStyle/>
        <a:p>
          <a:endParaRPr lang="en-US"/>
        </a:p>
      </dgm:t>
    </dgm:pt>
    <dgm:pt modelId="{3E22F164-A803-49DD-9741-E07C7F449B32}">
      <dgm:prSet/>
      <dgm:spPr/>
      <dgm:t>
        <a:bodyPr/>
        <a:lstStyle/>
        <a:p>
          <a:r>
            <a:rPr lang="en-GB"/>
            <a:t>Stress &amp; habitual coping strategies</a:t>
          </a:r>
          <a:endParaRPr lang="en-US"/>
        </a:p>
      </dgm:t>
    </dgm:pt>
    <dgm:pt modelId="{30CFBC45-65F3-4D7D-8270-7D18D66956F8}" type="parTrans" cxnId="{C44F0DF5-EF19-4F58-B816-71CECA7BCA72}">
      <dgm:prSet/>
      <dgm:spPr/>
      <dgm:t>
        <a:bodyPr/>
        <a:lstStyle/>
        <a:p>
          <a:endParaRPr lang="en-US"/>
        </a:p>
      </dgm:t>
    </dgm:pt>
    <dgm:pt modelId="{E11CD57D-4AF0-4E6C-8CBE-00A5F855177D}" type="sibTrans" cxnId="{C44F0DF5-EF19-4F58-B816-71CECA7BCA72}">
      <dgm:prSet/>
      <dgm:spPr/>
      <dgm:t>
        <a:bodyPr/>
        <a:lstStyle/>
        <a:p>
          <a:endParaRPr lang="en-US"/>
        </a:p>
      </dgm:t>
    </dgm:pt>
    <dgm:pt modelId="{6556B2FC-6F57-4639-A1BA-D5CA08944C78}" type="pres">
      <dgm:prSet presAssocID="{5A7EB107-A470-45CF-BFFD-C800E22D9EE0}" presName="hierChild1" presStyleCnt="0">
        <dgm:presLayoutVars>
          <dgm:chPref val="1"/>
          <dgm:dir/>
          <dgm:animOne val="branch"/>
          <dgm:animLvl val="lvl"/>
          <dgm:resizeHandles/>
        </dgm:presLayoutVars>
      </dgm:prSet>
      <dgm:spPr/>
    </dgm:pt>
    <dgm:pt modelId="{B2D7C65C-DA3D-4F3C-A598-E991625747CD}" type="pres">
      <dgm:prSet presAssocID="{817498A7-92D4-46D4-B8C5-BB793EAD0299}" presName="hierRoot1" presStyleCnt="0"/>
      <dgm:spPr/>
    </dgm:pt>
    <dgm:pt modelId="{22FEB02E-1B6A-4746-B4E8-9D15CF60DA6B}" type="pres">
      <dgm:prSet presAssocID="{817498A7-92D4-46D4-B8C5-BB793EAD0299}" presName="composite" presStyleCnt="0"/>
      <dgm:spPr/>
    </dgm:pt>
    <dgm:pt modelId="{840C5ED8-74D2-4B30-B722-32AC993A8A6E}" type="pres">
      <dgm:prSet presAssocID="{817498A7-92D4-46D4-B8C5-BB793EAD0299}" presName="background" presStyleLbl="node0" presStyleIdx="0" presStyleCnt="3"/>
      <dgm:spPr/>
    </dgm:pt>
    <dgm:pt modelId="{870EC21F-DB8B-47D1-BFED-778BBC96C907}" type="pres">
      <dgm:prSet presAssocID="{817498A7-92D4-46D4-B8C5-BB793EAD0299}" presName="text" presStyleLbl="fgAcc0" presStyleIdx="0" presStyleCnt="3">
        <dgm:presLayoutVars>
          <dgm:chPref val="3"/>
        </dgm:presLayoutVars>
      </dgm:prSet>
      <dgm:spPr/>
    </dgm:pt>
    <dgm:pt modelId="{98251545-5713-4B72-A7EA-C1F945CA885F}" type="pres">
      <dgm:prSet presAssocID="{817498A7-92D4-46D4-B8C5-BB793EAD0299}" presName="hierChild2" presStyleCnt="0"/>
      <dgm:spPr/>
    </dgm:pt>
    <dgm:pt modelId="{76A5632C-92C4-441D-A221-9FDB5906EBB1}" type="pres">
      <dgm:prSet presAssocID="{753C1CBA-4221-4C9B-8039-7DF4C2DC21A2}" presName="hierRoot1" presStyleCnt="0"/>
      <dgm:spPr/>
    </dgm:pt>
    <dgm:pt modelId="{E449CE1A-2267-477E-832D-2AD1AAFD122F}" type="pres">
      <dgm:prSet presAssocID="{753C1CBA-4221-4C9B-8039-7DF4C2DC21A2}" presName="composite" presStyleCnt="0"/>
      <dgm:spPr/>
    </dgm:pt>
    <dgm:pt modelId="{5C694405-765B-46AB-8E84-E049C3868028}" type="pres">
      <dgm:prSet presAssocID="{753C1CBA-4221-4C9B-8039-7DF4C2DC21A2}" presName="background" presStyleLbl="node0" presStyleIdx="1" presStyleCnt="3"/>
      <dgm:spPr/>
    </dgm:pt>
    <dgm:pt modelId="{EB183E84-1E15-45A7-B48A-15B48392B24E}" type="pres">
      <dgm:prSet presAssocID="{753C1CBA-4221-4C9B-8039-7DF4C2DC21A2}" presName="text" presStyleLbl="fgAcc0" presStyleIdx="1" presStyleCnt="3">
        <dgm:presLayoutVars>
          <dgm:chPref val="3"/>
        </dgm:presLayoutVars>
      </dgm:prSet>
      <dgm:spPr/>
    </dgm:pt>
    <dgm:pt modelId="{B1078044-8338-44EF-924A-F55F3248E414}" type="pres">
      <dgm:prSet presAssocID="{753C1CBA-4221-4C9B-8039-7DF4C2DC21A2}" presName="hierChild2" presStyleCnt="0"/>
      <dgm:spPr/>
    </dgm:pt>
    <dgm:pt modelId="{F72D7F5B-B8AD-4DEE-9E81-8B325D1507E9}" type="pres">
      <dgm:prSet presAssocID="{3E22F164-A803-49DD-9741-E07C7F449B32}" presName="hierRoot1" presStyleCnt="0"/>
      <dgm:spPr/>
    </dgm:pt>
    <dgm:pt modelId="{8D6C0136-78F9-4C57-9814-2C994A384477}" type="pres">
      <dgm:prSet presAssocID="{3E22F164-A803-49DD-9741-E07C7F449B32}" presName="composite" presStyleCnt="0"/>
      <dgm:spPr/>
    </dgm:pt>
    <dgm:pt modelId="{5E7C8B05-2AA3-4CFF-9B60-B387D5B01871}" type="pres">
      <dgm:prSet presAssocID="{3E22F164-A803-49DD-9741-E07C7F449B32}" presName="background" presStyleLbl="node0" presStyleIdx="2" presStyleCnt="3"/>
      <dgm:spPr/>
    </dgm:pt>
    <dgm:pt modelId="{C3C59C7A-3C94-43BE-9E4E-8A80CEB98C17}" type="pres">
      <dgm:prSet presAssocID="{3E22F164-A803-49DD-9741-E07C7F449B32}" presName="text" presStyleLbl="fgAcc0" presStyleIdx="2" presStyleCnt="3">
        <dgm:presLayoutVars>
          <dgm:chPref val="3"/>
        </dgm:presLayoutVars>
      </dgm:prSet>
      <dgm:spPr/>
    </dgm:pt>
    <dgm:pt modelId="{6D92EDF6-EEBC-4571-93E8-45E729349024}" type="pres">
      <dgm:prSet presAssocID="{3E22F164-A803-49DD-9741-E07C7F449B32}" presName="hierChild2" presStyleCnt="0"/>
      <dgm:spPr/>
    </dgm:pt>
  </dgm:ptLst>
  <dgm:cxnLst>
    <dgm:cxn modelId="{02FDE61E-AFCD-4FC7-8066-5A1238ECF78F}" type="presOf" srcId="{5A7EB107-A470-45CF-BFFD-C800E22D9EE0}" destId="{6556B2FC-6F57-4639-A1BA-D5CA08944C78}" srcOrd="0" destOrd="0" presId="urn:microsoft.com/office/officeart/2005/8/layout/hierarchy1"/>
    <dgm:cxn modelId="{6656C69B-B638-4943-9BF5-8D55F90419DF}" type="presOf" srcId="{753C1CBA-4221-4C9B-8039-7DF4C2DC21A2}" destId="{EB183E84-1E15-45A7-B48A-15B48392B24E}" srcOrd="0" destOrd="0" presId="urn:microsoft.com/office/officeart/2005/8/layout/hierarchy1"/>
    <dgm:cxn modelId="{D00273AD-29E3-452D-9186-9E15D58A22DC}" srcId="{5A7EB107-A470-45CF-BFFD-C800E22D9EE0}" destId="{817498A7-92D4-46D4-B8C5-BB793EAD0299}" srcOrd="0" destOrd="0" parTransId="{25DC2088-4310-49D2-BBC6-F3AF6908F34B}" sibTransId="{4A751C6E-B9DC-4344-BD67-6A775BE73917}"/>
    <dgm:cxn modelId="{873660B2-0232-4B1A-9B41-F21556B0E7AE}" srcId="{5A7EB107-A470-45CF-BFFD-C800E22D9EE0}" destId="{753C1CBA-4221-4C9B-8039-7DF4C2DC21A2}" srcOrd="1" destOrd="0" parTransId="{9CA7B97A-13DE-490E-B355-569AD4B75C7E}" sibTransId="{D0C065B3-6B95-438E-AEF8-EB9CC3CF5796}"/>
    <dgm:cxn modelId="{07B87CC1-6962-43B5-978F-BAF183BC77AA}" type="presOf" srcId="{3E22F164-A803-49DD-9741-E07C7F449B32}" destId="{C3C59C7A-3C94-43BE-9E4E-8A80CEB98C17}" srcOrd="0" destOrd="0" presId="urn:microsoft.com/office/officeart/2005/8/layout/hierarchy1"/>
    <dgm:cxn modelId="{20CF27CE-75FE-4308-93B6-00FF3333017D}" type="presOf" srcId="{817498A7-92D4-46D4-B8C5-BB793EAD0299}" destId="{870EC21F-DB8B-47D1-BFED-778BBC96C907}" srcOrd="0" destOrd="0" presId="urn:microsoft.com/office/officeart/2005/8/layout/hierarchy1"/>
    <dgm:cxn modelId="{C44F0DF5-EF19-4F58-B816-71CECA7BCA72}" srcId="{5A7EB107-A470-45CF-BFFD-C800E22D9EE0}" destId="{3E22F164-A803-49DD-9741-E07C7F449B32}" srcOrd="2" destOrd="0" parTransId="{30CFBC45-65F3-4D7D-8270-7D18D66956F8}" sibTransId="{E11CD57D-4AF0-4E6C-8CBE-00A5F855177D}"/>
    <dgm:cxn modelId="{F3102F27-AE4F-434E-8021-EB993EC671A8}" type="presParOf" srcId="{6556B2FC-6F57-4639-A1BA-D5CA08944C78}" destId="{B2D7C65C-DA3D-4F3C-A598-E991625747CD}" srcOrd="0" destOrd="0" presId="urn:microsoft.com/office/officeart/2005/8/layout/hierarchy1"/>
    <dgm:cxn modelId="{0349E830-3709-464A-93B3-6904F2A8DC82}" type="presParOf" srcId="{B2D7C65C-DA3D-4F3C-A598-E991625747CD}" destId="{22FEB02E-1B6A-4746-B4E8-9D15CF60DA6B}" srcOrd="0" destOrd="0" presId="urn:microsoft.com/office/officeart/2005/8/layout/hierarchy1"/>
    <dgm:cxn modelId="{983F40EE-EAFB-4AF8-9F1C-65B7D2A73558}" type="presParOf" srcId="{22FEB02E-1B6A-4746-B4E8-9D15CF60DA6B}" destId="{840C5ED8-74D2-4B30-B722-32AC993A8A6E}" srcOrd="0" destOrd="0" presId="urn:microsoft.com/office/officeart/2005/8/layout/hierarchy1"/>
    <dgm:cxn modelId="{5334C909-5FAF-4D0D-B2E8-66BFD026AF71}" type="presParOf" srcId="{22FEB02E-1B6A-4746-B4E8-9D15CF60DA6B}" destId="{870EC21F-DB8B-47D1-BFED-778BBC96C907}" srcOrd="1" destOrd="0" presId="urn:microsoft.com/office/officeart/2005/8/layout/hierarchy1"/>
    <dgm:cxn modelId="{F1372D5F-757F-4A92-8727-A33A9C457895}" type="presParOf" srcId="{B2D7C65C-DA3D-4F3C-A598-E991625747CD}" destId="{98251545-5713-4B72-A7EA-C1F945CA885F}" srcOrd="1" destOrd="0" presId="urn:microsoft.com/office/officeart/2005/8/layout/hierarchy1"/>
    <dgm:cxn modelId="{A082E00C-E483-4484-8A37-C7433CDF31E3}" type="presParOf" srcId="{6556B2FC-6F57-4639-A1BA-D5CA08944C78}" destId="{76A5632C-92C4-441D-A221-9FDB5906EBB1}" srcOrd="1" destOrd="0" presId="urn:microsoft.com/office/officeart/2005/8/layout/hierarchy1"/>
    <dgm:cxn modelId="{418E00C5-F3DC-4FED-B7CA-0F937028B0A7}" type="presParOf" srcId="{76A5632C-92C4-441D-A221-9FDB5906EBB1}" destId="{E449CE1A-2267-477E-832D-2AD1AAFD122F}" srcOrd="0" destOrd="0" presId="urn:microsoft.com/office/officeart/2005/8/layout/hierarchy1"/>
    <dgm:cxn modelId="{D16AC0AC-94A5-49C4-95CA-9A83375B93BA}" type="presParOf" srcId="{E449CE1A-2267-477E-832D-2AD1AAFD122F}" destId="{5C694405-765B-46AB-8E84-E049C3868028}" srcOrd="0" destOrd="0" presId="urn:microsoft.com/office/officeart/2005/8/layout/hierarchy1"/>
    <dgm:cxn modelId="{84303778-5096-40BB-95C0-653C4EFFB821}" type="presParOf" srcId="{E449CE1A-2267-477E-832D-2AD1AAFD122F}" destId="{EB183E84-1E15-45A7-B48A-15B48392B24E}" srcOrd="1" destOrd="0" presId="urn:microsoft.com/office/officeart/2005/8/layout/hierarchy1"/>
    <dgm:cxn modelId="{A74CF52C-E132-4C9C-8D0B-8D95CF1526C8}" type="presParOf" srcId="{76A5632C-92C4-441D-A221-9FDB5906EBB1}" destId="{B1078044-8338-44EF-924A-F55F3248E414}" srcOrd="1" destOrd="0" presId="urn:microsoft.com/office/officeart/2005/8/layout/hierarchy1"/>
    <dgm:cxn modelId="{F94A4DEE-623E-4827-9DFE-7B30A68E9567}" type="presParOf" srcId="{6556B2FC-6F57-4639-A1BA-D5CA08944C78}" destId="{F72D7F5B-B8AD-4DEE-9E81-8B325D1507E9}" srcOrd="2" destOrd="0" presId="urn:microsoft.com/office/officeart/2005/8/layout/hierarchy1"/>
    <dgm:cxn modelId="{4403CDB9-2F28-46D7-B27D-1F258A926AA4}" type="presParOf" srcId="{F72D7F5B-B8AD-4DEE-9E81-8B325D1507E9}" destId="{8D6C0136-78F9-4C57-9814-2C994A384477}" srcOrd="0" destOrd="0" presId="urn:microsoft.com/office/officeart/2005/8/layout/hierarchy1"/>
    <dgm:cxn modelId="{390202E7-DBD5-443F-9654-F24B7FB779DB}" type="presParOf" srcId="{8D6C0136-78F9-4C57-9814-2C994A384477}" destId="{5E7C8B05-2AA3-4CFF-9B60-B387D5B01871}" srcOrd="0" destOrd="0" presId="urn:microsoft.com/office/officeart/2005/8/layout/hierarchy1"/>
    <dgm:cxn modelId="{377D694E-C9A8-47A0-B6E9-A7E672C96E46}" type="presParOf" srcId="{8D6C0136-78F9-4C57-9814-2C994A384477}" destId="{C3C59C7A-3C94-43BE-9E4E-8A80CEB98C17}" srcOrd="1" destOrd="0" presId="urn:microsoft.com/office/officeart/2005/8/layout/hierarchy1"/>
    <dgm:cxn modelId="{E208A3D2-1910-4B6D-A490-DAADDB3F0DFE}" type="presParOf" srcId="{F72D7F5B-B8AD-4DEE-9E81-8B325D1507E9}" destId="{6D92EDF6-EEBC-4571-93E8-45E729349024}"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0C5ED8-74D2-4B30-B722-32AC993A8A6E}">
      <dsp:nvSpPr>
        <dsp:cNvPr id="0" name=""/>
        <dsp:cNvSpPr/>
      </dsp:nvSpPr>
      <dsp:spPr>
        <a:xfrm>
          <a:off x="0" y="511845"/>
          <a:ext cx="2846069" cy="1807254"/>
        </a:xfrm>
        <a:prstGeom prst="roundRect">
          <a:avLst>
            <a:gd name="adj" fmla="val 10000"/>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870EC21F-DB8B-47D1-BFED-778BBC96C907}">
      <dsp:nvSpPr>
        <dsp:cNvPr id="0" name=""/>
        <dsp:cNvSpPr/>
      </dsp:nvSpPr>
      <dsp:spPr>
        <a:xfrm>
          <a:off x="316230" y="812264"/>
          <a:ext cx="2846069" cy="1807254"/>
        </a:xfrm>
        <a:prstGeom prst="roundRect">
          <a:avLst>
            <a:gd name="adj" fmla="val 10000"/>
          </a:avLst>
        </a:prstGeom>
        <a:solidFill>
          <a:schemeClr val="lt2">
            <a:alpha val="90000"/>
            <a:hueOff val="0"/>
            <a:satOff val="0"/>
            <a:lumOff val="0"/>
            <a:alphaOff val="0"/>
          </a:schemeClr>
        </a:solidFill>
        <a:ln w="6350" cap="flat" cmpd="sng" algn="ctr">
          <a:solidFill>
            <a:schemeClr val="dk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When ‘thinking’ goes wrong</a:t>
          </a:r>
          <a:endParaRPr lang="en-US" sz="3100" kern="1200"/>
        </a:p>
      </dsp:txBody>
      <dsp:txXfrm>
        <a:off x="369163" y="865197"/>
        <a:ext cx="2740203" cy="1701388"/>
      </dsp:txXfrm>
    </dsp:sp>
    <dsp:sp modelId="{5C694405-765B-46AB-8E84-E049C3868028}">
      <dsp:nvSpPr>
        <dsp:cNvPr id="0" name=""/>
        <dsp:cNvSpPr/>
      </dsp:nvSpPr>
      <dsp:spPr>
        <a:xfrm>
          <a:off x="3478529" y="511845"/>
          <a:ext cx="2846069" cy="1807254"/>
        </a:xfrm>
        <a:prstGeom prst="roundRect">
          <a:avLst>
            <a:gd name="adj" fmla="val 10000"/>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EB183E84-1E15-45A7-B48A-15B48392B24E}">
      <dsp:nvSpPr>
        <dsp:cNvPr id="0" name=""/>
        <dsp:cNvSpPr/>
      </dsp:nvSpPr>
      <dsp:spPr>
        <a:xfrm>
          <a:off x="3794759" y="812264"/>
          <a:ext cx="2846069" cy="1807254"/>
        </a:xfrm>
        <a:prstGeom prst="roundRect">
          <a:avLst>
            <a:gd name="adj" fmla="val 10000"/>
          </a:avLst>
        </a:prstGeom>
        <a:solidFill>
          <a:schemeClr val="lt2">
            <a:alpha val="90000"/>
            <a:hueOff val="0"/>
            <a:satOff val="0"/>
            <a:lumOff val="0"/>
            <a:alphaOff val="0"/>
          </a:schemeClr>
        </a:solidFill>
        <a:ln w="6350" cap="flat" cmpd="sng" algn="ctr">
          <a:solidFill>
            <a:schemeClr val="dk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Aversion and reactivity</a:t>
          </a:r>
          <a:endParaRPr lang="en-US" sz="3100" kern="1200"/>
        </a:p>
      </dsp:txBody>
      <dsp:txXfrm>
        <a:off x="3847692" y="865197"/>
        <a:ext cx="2740203" cy="1701388"/>
      </dsp:txXfrm>
    </dsp:sp>
    <dsp:sp modelId="{5E7C8B05-2AA3-4CFF-9B60-B387D5B01871}">
      <dsp:nvSpPr>
        <dsp:cNvPr id="0" name=""/>
        <dsp:cNvSpPr/>
      </dsp:nvSpPr>
      <dsp:spPr>
        <a:xfrm>
          <a:off x="6957059" y="511845"/>
          <a:ext cx="2846069" cy="1807254"/>
        </a:xfrm>
        <a:prstGeom prst="roundRect">
          <a:avLst>
            <a:gd name="adj" fmla="val 10000"/>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C3C59C7A-3C94-43BE-9E4E-8A80CEB98C17}">
      <dsp:nvSpPr>
        <dsp:cNvPr id="0" name=""/>
        <dsp:cNvSpPr/>
      </dsp:nvSpPr>
      <dsp:spPr>
        <a:xfrm>
          <a:off x="7273289" y="812264"/>
          <a:ext cx="2846069" cy="1807254"/>
        </a:xfrm>
        <a:prstGeom prst="roundRect">
          <a:avLst>
            <a:gd name="adj" fmla="val 10000"/>
          </a:avLst>
        </a:prstGeom>
        <a:solidFill>
          <a:schemeClr val="lt2">
            <a:alpha val="90000"/>
            <a:hueOff val="0"/>
            <a:satOff val="0"/>
            <a:lumOff val="0"/>
            <a:alphaOff val="0"/>
          </a:schemeClr>
        </a:solidFill>
        <a:ln w="6350" cap="flat" cmpd="sng" algn="ctr">
          <a:solidFill>
            <a:schemeClr val="dk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Stress &amp; habitual coping strategies</a:t>
          </a:r>
          <a:endParaRPr lang="en-US" sz="3100" kern="1200"/>
        </a:p>
      </dsp:txBody>
      <dsp:txXfrm>
        <a:off x="7326222" y="865197"/>
        <a:ext cx="2740203" cy="1701388"/>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drawing1.xml.rels><?xml version="1.0" encoding="UTF-8" standalone="yes"?>
<Relationships xmlns="http://schemas.openxmlformats.org/package/2006/relationships"><Relationship Id="rId1" Type="http://schemas.openxmlformats.org/officeDocument/2006/relationships/image" Target="../media/image17.png"/></Relationships>
</file>

<file path=ppt/drawings/drawing1.xml><?xml version="1.0" encoding="utf-8"?>
<c:userShapes xmlns:c="http://schemas.openxmlformats.org/drawingml/2006/chart">
  <cdr:relSizeAnchor xmlns:cdr="http://schemas.openxmlformats.org/drawingml/2006/chartDrawing">
    <cdr:from>
      <cdr:x>0.51716</cdr:x>
      <cdr:y>0.52244</cdr:y>
    </cdr:from>
    <cdr:to>
      <cdr:x>0.72306</cdr:x>
      <cdr:y>0.79284</cdr:y>
    </cdr:to>
    <cdr:pic>
      <cdr:nvPicPr>
        <cdr:cNvPr id="2" name="chart">
          <a:extLst xmlns:a="http://schemas.openxmlformats.org/drawingml/2006/main">
            <a:ext uri="{FF2B5EF4-FFF2-40B4-BE49-F238E27FC236}">
              <a16:creationId xmlns:a16="http://schemas.microsoft.com/office/drawing/2014/main" id="{469D2021-500F-4B79-BBFD-42EC798A8F5B}"/>
            </a:ext>
          </a:extLst>
        </cdr:cNvPr>
        <cdr:cNvPicPr>
          <a:picLocks xmlns:a="http://schemas.openxmlformats.org/drawingml/2006/main" noChangeAspect="1"/>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2679700" y="2273300"/>
          <a:ext cx="1066892" cy="1176630"/>
        </a:xfrm>
        <a:prstGeom xmlns:a="http://schemas.openxmlformats.org/drawingml/2006/main" prst="rect">
          <a:avLst/>
        </a:prstGeom>
      </cdr:spPr>
    </cdr:pic>
  </cdr:relSizeAnchor>
</c:userShape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91D05D3-6C0A-4430-BDC2-B3FB57E999D6}" type="datetimeFigureOut">
              <a:rPr lang="en-US" smtClean="0"/>
              <a:t>11/11/2018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7D958ED-CC69-424D-8E10-6834E2B4B42F}" type="slidenum">
              <a:rPr lang="en-US" smtClean="0"/>
              <a:t>‹#›</a:t>
            </a:fld>
            <a:endParaRPr lang="en-US"/>
          </a:p>
        </p:txBody>
      </p:sp>
    </p:spTree>
    <p:extLst>
      <p:ext uri="{BB962C8B-B14F-4D97-AF65-F5344CB8AC3E}">
        <p14:creationId xmlns:p14="http://schemas.microsoft.com/office/powerpoint/2010/main" val="38158874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Slide Image Placeholder 1"/>
          <p:cNvSpPr>
            <a:spLocks noGrp="1" noRot="1" noChangeAspect="1" noTextEdit="1"/>
          </p:cNvSpPr>
          <p:nvPr>
            <p:ph type="sldImg"/>
          </p:nvPr>
        </p:nvSpPr>
        <p:spPr>
          <a:ln/>
        </p:spPr>
      </p:sp>
      <p:sp>
        <p:nvSpPr>
          <p:cNvPr id="839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defTabSz="914400">
              <a:buClrTx/>
              <a:buSzTx/>
              <a:buFontTx/>
              <a:buNone/>
            </a:pPr>
            <a:r>
              <a:rPr lang="en-GB" altLang="en-US">
                <a:latin typeface="Times New Roman" panose="02020603050405020304" pitchFamily="18" charset="0"/>
              </a:rPr>
              <a:t>These functions of the mind interact, feedback loops, momentum. Following slides show what can easily happen just with thoughts and feelings to someone who has previously been depressed. Dysfunctional processing cycles. Easy to see how these patterns develop, the FB loops that keep them going. Fear, reactivity, aversion, desire to avoid very understandable but become part of the problem and give things energy.</a:t>
            </a:r>
          </a:p>
          <a:p>
            <a:pPr defTabSz="914400"/>
            <a:endParaRPr lang="en-GB" altLang="en-US">
              <a:latin typeface="Times New Roman" panose="02020603050405020304" pitchFamily="18" charset="0"/>
            </a:endParaRPr>
          </a:p>
        </p:txBody>
      </p:sp>
      <p:sp>
        <p:nvSpPr>
          <p:cNvPr id="83972" name="Slide Number Placeholder 3"/>
          <p:cNvSpPr>
            <a:spLocks noGrp="1"/>
          </p:cNvSpPr>
          <p:nvPr>
            <p:ph type="sldNum" sz="quarter"/>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lvl1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1pPr>
            <a:lvl2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2pPr>
            <a:lvl3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3pPr>
            <a:lvl4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4pPr>
            <a:lvl5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5pPr>
            <a:lvl6pPr marL="25146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6pPr>
            <a:lvl7pPr marL="29718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7pPr>
            <a:lvl8pPr marL="34290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8pPr>
            <a:lvl9pPr marL="38862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9pPr>
          </a:lstStyle>
          <a:p>
            <a:fld id="{8AF371AE-9E13-426A-AED1-5B9DD369F0E3}" type="slidenum">
              <a:rPr lang="en-GB" altLang="en-US">
                <a:solidFill>
                  <a:srgbClr val="000000"/>
                </a:solidFill>
                <a:latin typeface="Times New Roman" panose="02020603050405020304" pitchFamily="18" charset="0"/>
              </a:rPr>
              <a:pPr/>
              <a:t>17</a:t>
            </a:fld>
            <a:endParaRPr lang="en-GB" altLang="en-US">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25752833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Slide Image Placeholder 1"/>
          <p:cNvSpPr>
            <a:spLocks noGrp="1" noRot="1" noChangeAspect="1" noTextEdit="1"/>
          </p:cNvSpPr>
          <p:nvPr>
            <p:ph type="sldImg"/>
          </p:nvPr>
        </p:nvSpPr>
        <p:spPr>
          <a:ln/>
        </p:spPr>
      </p:sp>
      <p:sp>
        <p:nvSpPr>
          <p:cNvPr id="849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Times New Roman" panose="02020603050405020304" pitchFamily="18" charset="0"/>
              </a:rPr>
              <a:t>Simialr with the thoughts and feelings feedback loop, automatic negative bias</a:t>
            </a:r>
          </a:p>
          <a:p>
            <a:r>
              <a:rPr lang="en-GB" altLang="en-US">
                <a:latin typeface="Times New Roman" panose="02020603050405020304" pitchFamily="18" charset="0"/>
              </a:rPr>
              <a:t>Escape strategies can make stress worse again leading to rumination as try to think way out of difficult. </a:t>
            </a:r>
          </a:p>
          <a:p>
            <a:endParaRPr lang="en-GB" altLang="en-US">
              <a:latin typeface="Times New Roman" panose="02020603050405020304" pitchFamily="18" charset="0"/>
            </a:endParaRPr>
          </a:p>
        </p:txBody>
      </p:sp>
      <p:sp>
        <p:nvSpPr>
          <p:cNvPr id="84996" name="Slide Number Placeholder 3"/>
          <p:cNvSpPr>
            <a:spLocks noGrp="1"/>
          </p:cNvSpPr>
          <p:nvPr>
            <p:ph type="sldNum" sz="quarter"/>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lvl1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1pPr>
            <a:lvl2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2pPr>
            <a:lvl3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3pPr>
            <a:lvl4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4pPr>
            <a:lvl5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5pPr>
            <a:lvl6pPr marL="25146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6pPr>
            <a:lvl7pPr marL="29718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7pPr>
            <a:lvl8pPr marL="34290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8pPr>
            <a:lvl9pPr marL="38862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9pPr>
          </a:lstStyle>
          <a:p>
            <a:fld id="{BAAFE3BC-1D7F-47F5-BB3E-954E5AD6560E}" type="slidenum">
              <a:rPr lang="en-GB" altLang="en-US">
                <a:solidFill>
                  <a:srgbClr val="000000"/>
                </a:solidFill>
                <a:latin typeface="Times New Roman" panose="02020603050405020304" pitchFamily="18" charset="0"/>
              </a:rPr>
              <a:pPr/>
              <a:t>18</a:t>
            </a:fld>
            <a:endParaRPr lang="en-GB" altLang="en-US">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21643869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11618" name="Rectangle 9"/>
          <p:cNvSpPr>
            <a:spLocks noGrp="1" noChangeArrowheads="1"/>
          </p:cNvSpPr>
          <p:nvPr>
            <p:ph type="sldNum" sz="quarter"/>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lvl1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1pPr>
            <a:lvl2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2pPr>
            <a:lvl3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3pPr>
            <a:lvl4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4pPr>
            <a:lvl5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5pPr>
            <a:lvl6pPr marL="25146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6pPr>
            <a:lvl7pPr marL="29718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7pPr>
            <a:lvl8pPr marL="34290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8pPr>
            <a:lvl9pPr marL="38862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9pPr>
          </a:lstStyle>
          <a:p>
            <a:fld id="{633CB95F-0EDC-4288-8685-236F6FC6CD23}" type="slidenum">
              <a:rPr lang="en-GB" altLang="en-US">
                <a:solidFill>
                  <a:srgbClr val="000000"/>
                </a:solidFill>
                <a:latin typeface="Times New Roman" panose="02020603050405020304" pitchFamily="18" charset="0"/>
              </a:rPr>
              <a:pPr/>
              <a:t>20</a:t>
            </a:fld>
            <a:endParaRPr lang="en-GB" altLang="en-US">
              <a:solidFill>
                <a:srgbClr val="000000"/>
              </a:solidFill>
              <a:latin typeface="Times New Roman" panose="02020603050405020304" pitchFamily="18" charset="0"/>
            </a:endParaRPr>
          </a:p>
        </p:txBody>
      </p:sp>
      <p:sp>
        <p:nvSpPr>
          <p:cNvPr id="111619" name="Text Box 1"/>
          <p:cNvSpPr txBox="1">
            <a:spLocks noChangeArrowheads="1"/>
          </p:cNvSpPr>
          <p:nvPr/>
        </p:nvSpPr>
        <p:spPr bwMode="auto">
          <a:xfrm>
            <a:off x="3852863" y="9431338"/>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18" tIns="46809" rIns="90018" bIns="46809" anchor="b"/>
          <a:lstStyle>
            <a:lvl1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1pPr>
            <a:lvl2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2pPr>
            <a:lvl3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3pPr>
            <a:lvl4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4pPr>
            <a:lvl5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5pPr>
            <a:lvl6pPr marL="25146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6pPr>
            <a:lvl7pPr marL="29718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7pPr>
            <a:lvl8pPr marL="34290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8pPr>
            <a:lvl9pPr marL="38862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9pPr>
          </a:lstStyle>
          <a:p>
            <a:pPr algn="r" eaLnBrk="1" hangingPunct="1">
              <a:buSzPct val="100000"/>
              <a:buFont typeface="Times New Roman" panose="02020603050405020304" pitchFamily="18" charset="0"/>
              <a:buNone/>
            </a:pPr>
            <a:fld id="{9EBC690E-556C-4732-84E0-630AD566A441}" type="slidenum">
              <a:rPr lang="en-GB" altLang="en-US" sz="1200">
                <a:solidFill>
                  <a:srgbClr val="000000"/>
                </a:solidFill>
              </a:rPr>
              <a:pPr algn="r" eaLnBrk="1" hangingPunct="1">
                <a:buSzPct val="100000"/>
                <a:buFont typeface="Times New Roman" panose="02020603050405020304" pitchFamily="18" charset="0"/>
                <a:buNone/>
              </a:pPr>
              <a:t>20</a:t>
            </a:fld>
            <a:endParaRPr lang="en-GB" altLang="en-US" sz="1200">
              <a:solidFill>
                <a:srgbClr val="000000"/>
              </a:solidFill>
            </a:endParaRPr>
          </a:p>
        </p:txBody>
      </p:sp>
      <p:sp>
        <p:nvSpPr>
          <p:cNvPr id="111620" name="Text Box 2"/>
          <p:cNvSpPr txBox="1">
            <a:spLocks noChangeArrowheads="1"/>
          </p:cNvSpPr>
          <p:nvPr/>
        </p:nvSpPr>
        <p:spPr bwMode="auto">
          <a:xfrm>
            <a:off x="0" y="9431338"/>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18" tIns="46809" rIns="90018" bIns="46809" anchor="b"/>
          <a:lstStyle>
            <a:lvl1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1pPr>
            <a:lvl2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2pPr>
            <a:lvl3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3pPr>
            <a:lvl4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4pPr>
            <a:lvl5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5pPr>
            <a:lvl6pPr marL="25146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6pPr>
            <a:lvl7pPr marL="29718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7pPr>
            <a:lvl8pPr marL="34290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8pPr>
            <a:lvl9pPr marL="38862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9pPr>
          </a:lstStyle>
          <a:p>
            <a:pPr eaLnBrk="1" hangingPunct="1">
              <a:buSzPct val="100000"/>
              <a:buFont typeface="Times New Roman" panose="02020603050405020304" pitchFamily="18" charset="0"/>
              <a:buNone/>
            </a:pPr>
            <a:endParaRPr lang="en-US" altLang="en-US" sz="1200">
              <a:solidFill>
                <a:srgbClr val="000000"/>
              </a:solidFill>
            </a:endParaRPr>
          </a:p>
        </p:txBody>
      </p:sp>
      <p:sp>
        <p:nvSpPr>
          <p:cNvPr id="111621" name="Text Box 3"/>
          <p:cNvSpPr txBox="1">
            <a:spLocks noChangeArrowheads="1"/>
          </p:cNvSpPr>
          <p:nvPr/>
        </p:nvSpPr>
        <p:spPr bwMode="auto">
          <a:xfrm>
            <a:off x="0" y="0"/>
            <a:ext cx="2946400"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18" tIns="46809" rIns="90018" bIns="46809"/>
          <a:lstStyle>
            <a:lvl1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1pPr>
            <a:lvl2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2pPr>
            <a:lvl3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3pPr>
            <a:lvl4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4pPr>
            <a:lvl5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5pPr>
            <a:lvl6pPr marL="25146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6pPr>
            <a:lvl7pPr marL="29718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7pPr>
            <a:lvl8pPr marL="34290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8pPr>
            <a:lvl9pPr marL="38862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9pPr>
          </a:lstStyle>
          <a:p>
            <a:pPr eaLnBrk="1" hangingPunct="1">
              <a:buSzPct val="100000"/>
              <a:buFont typeface="Times New Roman" panose="02020603050405020304" pitchFamily="18" charset="0"/>
              <a:buNone/>
            </a:pPr>
            <a:endParaRPr lang="en-US" altLang="en-US" sz="1200">
              <a:solidFill>
                <a:srgbClr val="000000"/>
              </a:solidFill>
            </a:endParaRPr>
          </a:p>
        </p:txBody>
      </p:sp>
      <p:sp>
        <p:nvSpPr>
          <p:cNvPr id="111622" name="Text Box 4"/>
          <p:cNvSpPr txBox="1">
            <a:spLocks noChangeArrowheads="1"/>
          </p:cNvSpPr>
          <p:nvPr/>
        </p:nvSpPr>
        <p:spPr bwMode="auto">
          <a:xfrm>
            <a:off x="3852863" y="0"/>
            <a:ext cx="2946400"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18" tIns="46809" rIns="90018" bIns="46809"/>
          <a:lstStyle>
            <a:lvl1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1pPr>
            <a:lvl2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2pPr>
            <a:lvl3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3pPr>
            <a:lvl4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4pPr>
            <a:lvl5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5pPr>
            <a:lvl6pPr marL="25146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6pPr>
            <a:lvl7pPr marL="29718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7pPr>
            <a:lvl8pPr marL="34290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8pPr>
            <a:lvl9pPr marL="38862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9pPr>
          </a:lstStyle>
          <a:p>
            <a:pPr algn="r" eaLnBrk="1" hangingPunct="1">
              <a:buSzPct val="100000"/>
              <a:buFont typeface="Times New Roman" panose="02020603050405020304" pitchFamily="18" charset="0"/>
              <a:buNone/>
            </a:pPr>
            <a:endParaRPr lang="en-US" altLang="en-US" sz="1200">
              <a:solidFill>
                <a:srgbClr val="000000"/>
              </a:solidFill>
            </a:endParaRPr>
          </a:p>
        </p:txBody>
      </p:sp>
      <p:sp>
        <p:nvSpPr>
          <p:cNvPr id="111623" name="Rectangle 5"/>
          <p:cNvSpPr>
            <a:spLocks noGrp="1" noRot="1" noChangeAspect="1" noChangeArrowheads="1" noTextEdit="1"/>
          </p:cNvSpPr>
          <p:nvPr>
            <p:ph type="sldImg"/>
          </p:nvPr>
        </p:nvSpPr>
        <p:spPr>
          <a:xfrm>
            <a:off x="90488" y="744538"/>
            <a:ext cx="6619875" cy="3724275"/>
          </a:xfrm>
          <a:ln/>
        </p:spPr>
      </p:sp>
      <p:sp>
        <p:nvSpPr>
          <p:cNvPr id="111624" name="Text Box 6"/>
          <p:cNvSpPr>
            <a:spLocks noGrp="1" noChangeArrowheads="1"/>
          </p:cNvSpPr>
          <p:nvPr>
            <p:ph type="body" idx="1"/>
          </p:nvPr>
        </p:nvSpPr>
        <p:spPr>
          <a:xfrm>
            <a:off x="679450" y="4716463"/>
            <a:ext cx="5441950" cy="446881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58" tIns="45729" rIns="91458" bIns="45729"/>
          <a:lstStyle/>
          <a:p>
            <a:pPr eaLnBrk="1" hangingPunct="1">
              <a:spcBef>
                <a:spcPct val="0"/>
              </a:spcBef>
              <a:buClrTx/>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pPr>
            <a:r>
              <a:rPr lang="en-GB" altLang="en-US" b="1">
                <a:latin typeface="Arial" panose="020B0604020202020204" pitchFamily="34" charset="0"/>
                <a:cs typeface="Arial" panose="020B0604020202020204" pitchFamily="34" charset="0"/>
              </a:rPr>
              <a:t>1</a:t>
            </a:r>
            <a:r>
              <a:rPr lang="en-GB" altLang="en-US" b="1" baseline="30000">
                <a:latin typeface="Arial" panose="020B0604020202020204" pitchFamily="34" charset="0"/>
                <a:cs typeface="Arial" panose="020B0604020202020204" pitchFamily="34" charset="0"/>
              </a:rPr>
              <a:t>ST</a:t>
            </a:r>
            <a:r>
              <a:rPr lang="en-GB" altLang="en-US" b="1">
                <a:latin typeface="Arial" panose="020B0604020202020204" pitchFamily="34" charset="0"/>
                <a:cs typeface="Arial" panose="020B0604020202020204" pitchFamily="34" charset="0"/>
              </a:rPr>
              <a:t>  RCT: </a:t>
            </a:r>
            <a:r>
              <a:rPr lang="en-GB" altLang="en-US">
                <a:latin typeface="Arial" panose="020B0604020202020204" pitchFamily="34" charset="0"/>
                <a:cs typeface="Arial" panose="020B0604020202020204" pitchFamily="34" charset="0"/>
              </a:rPr>
              <a:t>N = 145   Anti-depressants an exclusion criterion</a:t>
            </a:r>
          </a:p>
          <a:p>
            <a:pPr eaLnBrk="1" hangingPunct="1">
              <a:spcBef>
                <a:spcPct val="0"/>
              </a:spcBef>
              <a:buClrTx/>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pPr>
            <a:endParaRPr lang="en-GB" altLang="en-US">
              <a:latin typeface="Arial" panose="020B0604020202020204" pitchFamily="34" charset="0"/>
              <a:cs typeface="Arial" panose="020B0604020202020204" pitchFamily="34" charset="0"/>
            </a:endParaRPr>
          </a:p>
        </p:txBody>
      </p:sp>
      <p:sp>
        <p:nvSpPr>
          <p:cNvPr id="111625" name="Text Box 7"/>
          <p:cNvSpPr txBox="1">
            <a:spLocks noChangeArrowheads="1"/>
          </p:cNvSpPr>
          <p:nvPr/>
        </p:nvSpPr>
        <p:spPr bwMode="auto">
          <a:xfrm>
            <a:off x="3852863" y="9431338"/>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18" tIns="46809" rIns="90018" bIns="46809" anchor="b"/>
          <a:lstStyle>
            <a:lvl1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1pPr>
            <a:lvl2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2pPr>
            <a:lvl3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3pPr>
            <a:lvl4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4pPr>
            <a:lvl5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5pPr>
            <a:lvl6pPr marL="25146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6pPr>
            <a:lvl7pPr marL="29718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7pPr>
            <a:lvl8pPr marL="34290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8pPr>
            <a:lvl9pPr marL="38862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9pPr>
          </a:lstStyle>
          <a:p>
            <a:pPr algn="r" eaLnBrk="1" hangingPunct="1">
              <a:buSzPct val="100000"/>
              <a:buFont typeface="Times New Roman" panose="02020603050405020304" pitchFamily="18" charset="0"/>
              <a:buNone/>
            </a:pPr>
            <a:fld id="{E9649935-D67A-4621-8748-AD0DBC8D9998}" type="slidenum">
              <a:rPr lang="en-GB" altLang="en-US" sz="1200">
                <a:solidFill>
                  <a:srgbClr val="000000"/>
                </a:solidFill>
              </a:rPr>
              <a:pPr algn="r" eaLnBrk="1" hangingPunct="1">
                <a:buSzPct val="100000"/>
                <a:buFont typeface="Times New Roman" panose="02020603050405020304" pitchFamily="18" charset="0"/>
                <a:buNone/>
              </a:pPr>
              <a:t>20</a:t>
            </a:fld>
            <a:endParaRPr lang="en-GB" altLang="en-US" sz="1200">
              <a:solidFill>
                <a:srgbClr val="000000"/>
              </a:solidFill>
            </a:endParaRPr>
          </a:p>
        </p:txBody>
      </p:sp>
    </p:spTree>
    <p:extLst>
      <p:ext uri="{BB962C8B-B14F-4D97-AF65-F5344CB8AC3E}">
        <p14:creationId xmlns:p14="http://schemas.microsoft.com/office/powerpoint/2010/main" val="8309165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Slide Image Placeholder 1"/>
          <p:cNvSpPr>
            <a:spLocks noGrp="1" noRot="1" noChangeAspect="1" noTextEdit="1"/>
          </p:cNvSpPr>
          <p:nvPr>
            <p:ph type="sldImg"/>
          </p:nvPr>
        </p:nvSpPr>
        <p:spPr>
          <a:ln/>
        </p:spPr>
      </p:sp>
      <p:sp>
        <p:nvSpPr>
          <p:cNvPr id="1126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Times New Roman" panose="02020603050405020304" pitchFamily="18" charset="0"/>
              </a:rPr>
              <a:t>SURVIVAL CURVE - 3 OR MORE EPS – RELAPSE RATE HALVED OVER 60 WKS – ADM AN EXCLUSION CRITERION</a:t>
            </a:r>
          </a:p>
          <a:p>
            <a:r>
              <a:rPr lang="en-GB" altLang="en-US">
                <a:latin typeface="Times New Roman" panose="02020603050405020304" pitchFamily="18" charset="0"/>
              </a:rPr>
              <a:t>Replicated a few years later same outcomes</a:t>
            </a:r>
          </a:p>
        </p:txBody>
      </p:sp>
      <p:sp>
        <p:nvSpPr>
          <p:cNvPr id="112644" name="Slide Number Placeholder 3"/>
          <p:cNvSpPr>
            <a:spLocks noGrp="1"/>
          </p:cNvSpPr>
          <p:nvPr>
            <p:ph type="sldNum" sz="quarter"/>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lvl1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1pPr>
            <a:lvl2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2pPr>
            <a:lvl3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3pPr>
            <a:lvl4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4pPr>
            <a:lvl5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5pPr>
            <a:lvl6pPr marL="25146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6pPr>
            <a:lvl7pPr marL="29718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7pPr>
            <a:lvl8pPr marL="34290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8pPr>
            <a:lvl9pPr marL="38862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9pPr>
          </a:lstStyle>
          <a:p>
            <a:fld id="{83ED8E14-3813-4BA6-9DE6-411C06C7CA2E}" type="slidenum">
              <a:rPr lang="en-GB" altLang="en-US">
                <a:solidFill>
                  <a:srgbClr val="000000"/>
                </a:solidFill>
                <a:latin typeface="Times New Roman" panose="02020603050405020304" pitchFamily="18" charset="0"/>
              </a:rPr>
              <a:pPr/>
              <a:t>21</a:t>
            </a:fld>
            <a:endParaRPr lang="en-GB" altLang="en-US">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30237472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17762" name="Rectangle 9"/>
          <p:cNvSpPr>
            <a:spLocks noGrp="1" noChangeArrowheads="1"/>
          </p:cNvSpPr>
          <p:nvPr>
            <p:ph type="sldNum" sz="quarter"/>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lvl1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1pPr>
            <a:lvl2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2pPr>
            <a:lvl3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3pPr>
            <a:lvl4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4pPr>
            <a:lvl5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5pPr>
            <a:lvl6pPr marL="25146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6pPr>
            <a:lvl7pPr marL="29718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7pPr>
            <a:lvl8pPr marL="34290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8pPr>
            <a:lvl9pPr marL="38862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9pPr>
          </a:lstStyle>
          <a:p>
            <a:fld id="{E7335318-6F98-4174-8565-5FACFD95297E}" type="slidenum">
              <a:rPr lang="en-GB" altLang="en-US">
                <a:solidFill>
                  <a:srgbClr val="000000"/>
                </a:solidFill>
                <a:latin typeface="Times New Roman" panose="02020603050405020304" pitchFamily="18" charset="0"/>
              </a:rPr>
              <a:pPr/>
              <a:t>22</a:t>
            </a:fld>
            <a:endParaRPr lang="en-GB" altLang="en-US">
              <a:solidFill>
                <a:srgbClr val="000000"/>
              </a:solidFill>
              <a:latin typeface="Times New Roman" panose="02020603050405020304" pitchFamily="18" charset="0"/>
            </a:endParaRPr>
          </a:p>
        </p:txBody>
      </p:sp>
      <p:sp>
        <p:nvSpPr>
          <p:cNvPr id="117763" name="Text Box 1"/>
          <p:cNvSpPr txBox="1">
            <a:spLocks noChangeArrowheads="1"/>
          </p:cNvSpPr>
          <p:nvPr/>
        </p:nvSpPr>
        <p:spPr bwMode="auto">
          <a:xfrm>
            <a:off x="3852863" y="9431338"/>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18" tIns="46809" rIns="90018" bIns="46809" anchor="b"/>
          <a:lstStyle>
            <a:lvl1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1pPr>
            <a:lvl2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2pPr>
            <a:lvl3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3pPr>
            <a:lvl4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4pPr>
            <a:lvl5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5pPr>
            <a:lvl6pPr marL="25146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6pPr>
            <a:lvl7pPr marL="29718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7pPr>
            <a:lvl8pPr marL="34290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8pPr>
            <a:lvl9pPr marL="38862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9pPr>
          </a:lstStyle>
          <a:p>
            <a:pPr algn="r" eaLnBrk="1" hangingPunct="1">
              <a:buSzPct val="100000"/>
              <a:buFont typeface="Times New Roman" panose="02020603050405020304" pitchFamily="18" charset="0"/>
              <a:buNone/>
            </a:pPr>
            <a:fld id="{BC101EE3-B33E-4EE7-AA1B-60A008BE305A}" type="slidenum">
              <a:rPr lang="en-GB" altLang="en-US" sz="1200">
                <a:solidFill>
                  <a:srgbClr val="000000"/>
                </a:solidFill>
              </a:rPr>
              <a:pPr algn="r" eaLnBrk="1" hangingPunct="1">
                <a:buSzPct val="100000"/>
                <a:buFont typeface="Times New Roman" panose="02020603050405020304" pitchFamily="18" charset="0"/>
                <a:buNone/>
              </a:pPr>
              <a:t>22</a:t>
            </a:fld>
            <a:endParaRPr lang="en-GB" altLang="en-US" sz="1200">
              <a:solidFill>
                <a:srgbClr val="000000"/>
              </a:solidFill>
            </a:endParaRPr>
          </a:p>
        </p:txBody>
      </p:sp>
      <p:sp>
        <p:nvSpPr>
          <p:cNvPr id="117764" name="Text Box 2"/>
          <p:cNvSpPr txBox="1">
            <a:spLocks noChangeArrowheads="1"/>
          </p:cNvSpPr>
          <p:nvPr/>
        </p:nvSpPr>
        <p:spPr bwMode="auto">
          <a:xfrm>
            <a:off x="0" y="9431338"/>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18" tIns="46809" rIns="90018" bIns="46809" anchor="b"/>
          <a:lstStyle>
            <a:lvl1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1pPr>
            <a:lvl2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2pPr>
            <a:lvl3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3pPr>
            <a:lvl4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4pPr>
            <a:lvl5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5pPr>
            <a:lvl6pPr marL="25146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6pPr>
            <a:lvl7pPr marL="29718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7pPr>
            <a:lvl8pPr marL="34290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8pPr>
            <a:lvl9pPr marL="38862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9pPr>
          </a:lstStyle>
          <a:p>
            <a:pPr eaLnBrk="1" hangingPunct="1">
              <a:buSzPct val="100000"/>
              <a:buFont typeface="Times New Roman" panose="02020603050405020304" pitchFamily="18" charset="0"/>
              <a:buNone/>
            </a:pPr>
            <a:endParaRPr lang="en-US" altLang="en-US" sz="1200">
              <a:solidFill>
                <a:srgbClr val="000000"/>
              </a:solidFill>
            </a:endParaRPr>
          </a:p>
        </p:txBody>
      </p:sp>
      <p:sp>
        <p:nvSpPr>
          <p:cNvPr id="117765" name="Text Box 3"/>
          <p:cNvSpPr txBox="1">
            <a:spLocks noChangeArrowheads="1"/>
          </p:cNvSpPr>
          <p:nvPr/>
        </p:nvSpPr>
        <p:spPr bwMode="auto">
          <a:xfrm>
            <a:off x="0" y="0"/>
            <a:ext cx="2946400"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18" tIns="46809" rIns="90018" bIns="46809"/>
          <a:lstStyle>
            <a:lvl1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1pPr>
            <a:lvl2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2pPr>
            <a:lvl3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3pPr>
            <a:lvl4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4pPr>
            <a:lvl5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5pPr>
            <a:lvl6pPr marL="25146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6pPr>
            <a:lvl7pPr marL="29718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7pPr>
            <a:lvl8pPr marL="34290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8pPr>
            <a:lvl9pPr marL="38862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9pPr>
          </a:lstStyle>
          <a:p>
            <a:pPr eaLnBrk="1" hangingPunct="1">
              <a:buSzPct val="100000"/>
              <a:buFont typeface="Times New Roman" panose="02020603050405020304" pitchFamily="18" charset="0"/>
              <a:buNone/>
            </a:pPr>
            <a:endParaRPr lang="en-US" altLang="en-US" sz="1200">
              <a:solidFill>
                <a:srgbClr val="000000"/>
              </a:solidFill>
            </a:endParaRPr>
          </a:p>
        </p:txBody>
      </p:sp>
      <p:sp>
        <p:nvSpPr>
          <p:cNvPr id="117766" name="Text Box 4"/>
          <p:cNvSpPr txBox="1">
            <a:spLocks noChangeArrowheads="1"/>
          </p:cNvSpPr>
          <p:nvPr/>
        </p:nvSpPr>
        <p:spPr bwMode="auto">
          <a:xfrm>
            <a:off x="3852863" y="0"/>
            <a:ext cx="2946400"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18" tIns="46809" rIns="90018" bIns="46809"/>
          <a:lstStyle>
            <a:lvl1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1pPr>
            <a:lvl2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2pPr>
            <a:lvl3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3pPr>
            <a:lvl4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4pPr>
            <a:lvl5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5pPr>
            <a:lvl6pPr marL="25146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6pPr>
            <a:lvl7pPr marL="29718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7pPr>
            <a:lvl8pPr marL="34290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8pPr>
            <a:lvl9pPr marL="38862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9pPr>
          </a:lstStyle>
          <a:p>
            <a:pPr algn="r" eaLnBrk="1" hangingPunct="1">
              <a:buSzPct val="100000"/>
              <a:buFont typeface="Times New Roman" panose="02020603050405020304" pitchFamily="18" charset="0"/>
              <a:buNone/>
            </a:pPr>
            <a:endParaRPr lang="en-US" altLang="en-US" sz="1200">
              <a:solidFill>
                <a:srgbClr val="000000"/>
              </a:solidFill>
            </a:endParaRPr>
          </a:p>
        </p:txBody>
      </p:sp>
      <p:sp>
        <p:nvSpPr>
          <p:cNvPr id="117767" name="Rectangle 5"/>
          <p:cNvSpPr>
            <a:spLocks noGrp="1" noRot="1" noChangeAspect="1" noChangeArrowheads="1" noTextEdit="1"/>
          </p:cNvSpPr>
          <p:nvPr>
            <p:ph type="sldImg"/>
          </p:nvPr>
        </p:nvSpPr>
        <p:spPr>
          <a:xfrm>
            <a:off x="90488" y="744538"/>
            <a:ext cx="6619875" cy="3724275"/>
          </a:xfrm>
          <a:ln/>
        </p:spPr>
      </p:sp>
      <p:sp>
        <p:nvSpPr>
          <p:cNvPr id="117768" name="Text Box 6"/>
          <p:cNvSpPr>
            <a:spLocks noGrp="1" noChangeArrowheads="1"/>
          </p:cNvSpPr>
          <p:nvPr>
            <p:ph type="body" idx="1"/>
          </p:nvPr>
        </p:nvSpPr>
        <p:spPr>
          <a:xfrm>
            <a:off x="679450" y="4716463"/>
            <a:ext cx="5441950" cy="446881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58" tIns="45729" rIns="91458" bIns="45729"/>
          <a:lstStyle/>
          <a:p>
            <a:pPr eaLnBrk="1" hangingPunct="1">
              <a:spcBef>
                <a:spcPct val="0"/>
              </a:spcBef>
              <a:buClrTx/>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pPr>
            <a:r>
              <a:rPr lang="en-GB" altLang="en-US">
                <a:latin typeface="Arial" panose="020B0604020202020204" pitchFamily="34" charset="0"/>
                <a:cs typeface="Arial" panose="020B0604020202020204" pitchFamily="34" charset="0"/>
              </a:rPr>
              <a:t>SYST REVIEW</a:t>
            </a:r>
          </a:p>
          <a:p>
            <a:pPr eaLnBrk="1" hangingPunct="1">
              <a:spcBef>
                <a:spcPct val="0"/>
              </a:spcBef>
              <a:buClrTx/>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pPr>
            <a:r>
              <a:rPr lang="en-GB" altLang="en-US">
                <a:latin typeface="Arial" panose="020B0604020202020204" pitchFamily="34" charset="0"/>
                <a:cs typeface="Arial" panose="020B0604020202020204" pitchFamily="34" charset="0"/>
              </a:rPr>
              <a:t>RCT</a:t>
            </a:r>
          </a:p>
          <a:p>
            <a:pPr eaLnBrk="1" hangingPunct="1">
              <a:spcBef>
                <a:spcPct val="0"/>
              </a:spcBef>
              <a:buClrTx/>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pPr>
            <a:r>
              <a:rPr lang="en-GB" altLang="en-US">
                <a:latin typeface="Arial" panose="020B0604020202020204" pitchFamily="34" charset="0"/>
                <a:cs typeface="Arial" panose="020B0604020202020204" pitchFamily="34" charset="0"/>
              </a:rPr>
              <a:t>LESS ROBUST</a:t>
            </a:r>
          </a:p>
        </p:txBody>
      </p:sp>
      <p:sp>
        <p:nvSpPr>
          <p:cNvPr id="117769" name="Text Box 7"/>
          <p:cNvSpPr txBox="1">
            <a:spLocks noChangeArrowheads="1"/>
          </p:cNvSpPr>
          <p:nvPr/>
        </p:nvSpPr>
        <p:spPr bwMode="auto">
          <a:xfrm>
            <a:off x="3852863" y="9431338"/>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18" tIns="46809" rIns="90018" bIns="46809" anchor="b"/>
          <a:lstStyle>
            <a:lvl1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1pPr>
            <a:lvl2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2pPr>
            <a:lvl3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3pPr>
            <a:lvl4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4pPr>
            <a:lvl5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5pPr>
            <a:lvl6pPr marL="25146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6pPr>
            <a:lvl7pPr marL="29718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7pPr>
            <a:lvl8pPr marL="34290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8pPr>
            <a:lvl9pPr marL="38862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9pPr>
          </a:lstStyle>
          <a:p>
            <a:pPr algn="r" eaLnBrk="1" hangingPunct="1">
              <a:buSzPct val="100000"/>
              <a:buFont typeface="Times New Roman" panose="02020603050405020304" pitchFamily="18" charset="0"/>
              <a:buNone/>
            </a:pPr>
            <a:fld id="{39BFF2F2-91D6-468B-ACEB-5B1975A00160}" type="slidenum">
              <a:rPr lang="en-GB" altLang="en-US" sz="1200">
                <a:solidFill>
                  <a:srgbClr val="000000"/>
                </a:solidFill>
                <a:latin typeface="Calibri" panose="020F0502020204030204" pitchFamily="34" charset="0"/>
              </a:rPr>
              <a:pPr algn="r" eaLnBrk="1" hangingPunct="1">
                <a:buSzPct val="100000"/>
                <a:buFont typeface="Times New Roman" panose="02020603050405020304" pitchFamily="18" charset="0"/>
                <a:buNone/>
              </a:pPr>
              <a:t>22</a:t>
            </a:fld>
            <a:endParaRPr lang="en-GB" altLang="en-US" sz="1200">
              <a:solidFill>
                <a:srgbClr val="000000"/>
              </a:solidFill>
              <a:latin typeface="Calibri" panose="020F0502020204030204" pitchFamily="34" charset="0"/>
            </a:endParaRPr>
          </a:p>
        </p:txBody>
      </p:sp>
    </p:spTree>
    <p:extLst>
      <p:ext uri="{BB962C8B-B14F-4D97-AF65-F5344CB8AC3E}">
        <p14:creationId xmlns:p14="http://schemas.microsoft.com/office/powerpoint/2010/main" val="11708311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18786" name="Rectangle 9"/>
          <p:cNvSpPr>
            <a:spLocks noGrp="1" noChangeArrowheads="1"/>
          </p:cNvSpPr>
          <p:nvPr>
            <p:ph type="sldNum" sz="quarter"/>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lvl1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1pPr>
            <a:lvl2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2pPr>
            <a:lvl3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3pPr>
            <a:lvl4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4pPr>
            <a:lvl5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5pPr>
            <a:lvl6pPr marL="25146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6pPr>
            <a:lvl7pPr marL="29718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7pPr>
            <a:lvl8pPr marL="34290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8pPr>
            <a:lvl9pPr marL="38862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9pPr>
          </a:lstStyle>
          <a:p>
            <a:fld id="{ED4941AF-347A-46DB-A490-2A9307D0C7A1}" type="slidenum">
              <a:rPr lang="en-GB" altLang="en-US">
                <a:solidFill>
                  <a:srgbClr val="000000"/>
                </a:solidFill>
                <a:latin typeface="Times New Roman" panose="02020603050405020304" pitchFamily="18" charset="0"/>
              </a:rPr>
              <a:pPr/>
              <a:t>23</a:t>
            </a:fld>
            <a:endParaRPr lang="en-GB" altLang="en-US">
              <a:solidFill>
                <a:srgbClr val="000000"/>
              </a:solidFill>
              <a:latin typeface="Times New Roman" panose="02020603050405020304" pitchFamily="18" charset="0"/>
            </a:endParaRPr>
          </a:p>
        </p:txBody>
      </p:sp>
      <p:sp>
        <p:nvSpPr>
          <p:cNvPr id="118787" name="Text Box 1"/>
          <p:cNvSpPr txBox="1">
            <a:spLocks noChangeArrowheads="1"/>
          </p:cNvSpPr>
          <p:nvPr/>
        </p:nvSpPr>
        <p:spPr bwMode="auto">
          <a:xfrm>
            <a:off x="3852863" y="9431338"/>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18" tIns="46809" rIns="90018" bIns="46809" anchor="b"/>
          <a:lstStyle>
            <a:lvl1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1pPr>
            <a:lvl2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2pPr>
            <a:lvl3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3pPr>
            <a:lvl4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4pPr>
            <a:lvl5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5pPr>
            <a:lvl6pPr marL="25146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6pPr>
            <a:lvl7pPr marL="29718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7pPr>
            <a:lvl8pPr marL="34290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8pPr>
            <a:lvl9pPr marL="38862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9pPr>
          </a:lstStyle>
          <a:p>
            <a:pPr algn="r" eaLnBrk="1" hangingPunct="1">
              <a:buSzPct val="100000"/>
              <a:buFont typeface="Times New Roman" panose="02020603050405020304" pitchFamily="18" charset="0"/>
              <a:buNone/>
            </a:pPr>
            <a:fld id="{D9C78FF0-54A5-406B-BC67-54F3329B5B68}" type="slidenum">
              <a:rPr lang="en-GB" altLang="en-US" sz="1200">
                <a:solidFill>
                  <a:srgbClr val="000000"/>
                </a:solidFill>
              </a:rPr>
              <a:pPr algn="r" eaLnBrk="1" hangingPunct="1">
                <a:buSzPct val="100000"/>
                <a:buFont typeface="Times New Roman" panose="02020603050405020304" pitchFamily="18" charset="0"/>
                <a:buNone/>
              </a:pPr>
              <a:t>23</a:t>
            </a:fld>
            <a:endParaRPr lang="en-GB" altLang="en-US" sz="1200">
              <a:solidFill>
                <a:srgbClr val="000000"/>
              </a:solidFill>
            </a:endParaRPr>
          </a:p>
        </p:txBody>
      </p:sp>
      <p:sp>
        <p:nvSpPr>
          <p:cNvPr id="118788" name="Text Box 2"/>
          <p:cNvSpPr txBox="1">
            <a:spLocks noChangeArrowheads="1"/>
          </p:cNvSpPr>
          <p:nvPr/>
        </p:nvSpPr>
        <p:spPr bwMode="auto">
          <a:xfrm>
            <a:off x="0" y="9431338"/>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18" tIns="46809" rIns="90018" bIns="46809" anchor="b"/>
          <a:lstStyle>
            <a:lvl1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1pPr>
            <a:lvl2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2pPr>
            <a:lvl3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3pPr>
            <a:lvl4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4pPr>
            <a:lvl5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5pPr>
            <a:lvl6pPr marL="25146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6pPr>
            <a:lvl7pPr marL="29718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7pPr>
            <a:lvl8pPr marL="34290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8pPr>
            <a:lvl9pPr marL="38862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9pPr>
          </a:lstStyle>
          <a:p>
            <a:pPr eaLnBrk="1" hangingPunct="1">
              <a:buSzPct val="100000"/>
              <a:buFont typeface="Times New Roman" panose="02020603050405020304" pitchFamily="18" charset="0"/>
              <a:buNone/>
            </a:pPr>
            <a:endParaRPr lang="en-US" altLang="en-US" sz="1200">
              <a:solidFill>
                <a:srgbClr val="000000"/>
              </a:solidFill>
            </a:endParaRPr>
          </a:p>
        </p:txBody>
      </p:sp>
      <p:sp>
        <p:nvSpPr>
          <p:cNvPr id="118789" name="Text Box 3"/>
          <p:cNvSpPr txBox="1">
            <a:spLocks noChangeArrowheads="1"/>
          </p:cNvSpPr>
          <p:nvPr/>
        </p:nvSpPr>
        <p:spPr bwMode="auto">
          <a:xfrm>
            <a:off x="0" y="0"/>
            <a:ext cx="2946400"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18" tIns="46809" rIns="90018" bIns="46809"/>
          <a:lstStyle>
            <a:lvl1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1pPr>
            <a:lvl2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2pPr>
            <a:lvl3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3pPr>
            <a:lvl4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4pPr>
            <a:lvl5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5pPr>
            <a:lvl6pPr marL="25146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6pPr>
            <a:lvl7pPr marL="29718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7pPr>
            <a:lvl8pPr marL="34290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8pPr>
            <a:lvl9pPr marL="38862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9pPr>
          </a:lstStyle>
          <a:p>
            <a:pPr eaLnBrk="1" hangingPunct="1">
              <a:buSzPct val="100000"/>
              <a:buFont typeface="Times New Roman" panose="02020603050405020304" pitchFamily="18" charset="0"/>
              <a:buNone/>
            </a:pPr>
            <a:endParaRPr lang="en-US" altLang="en-US" sz="1200">
              <a:solidFill>
                <a:srgbClr val="000000"/>
              </a:solidFill>
            </a:endParaRPr>
          </a:p>
        </p:txBody>
      </p:sp>
      <p:sp>
        <p:nvSpPr>
          <p:cNvPr id="118790" name="Text Box 4"/>
          <p:cNvSpPr txBox="1">
            <a:spLocks noChangeArrowheads="1"/>
          </p:cNvSpPr>
          <p:nvPr/>
        </p:nvSpPr>
        <p:spPr bwMode="auto">
          <a:xfrm>
            <a:off x="3852863" y="0"/>
            <a:ext cx="2946400"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18" tIns="46809" rIns="90018" bIns="46809"/>
          <a:lstStyle>
            <a:lvl1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1pPr>
            <a:lvl2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2pPr>
            <a:lvl3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3pPr>
            <a:lvl4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4pPr>
            <a:lvl5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5pPr>
            <a:lvl6pPr marL="25146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6pPr>
            <a:lvl7pPr marL="29718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7pPr>
            <a:lvl8pPr marL="34290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8pPr>
            <a:lvl9pPr marL="38862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9pPr>
          </a:lstStyle>
          <a:p>
            <a:pPr algn="r" eaLnBrk="1" hangingPunct="1">
              <a:buSzPct val="100000"/>
              <a:buFont typeface="Times New Roman" panose="02020603050405020304" pitchFamily="18" charset="0"/>
              <a:buNone/>
            </a:pPr>
            <a:endParaRPr lang="en-US" altLang="en-US" sz="1200">
              <a:solidFill>
                <a:srgbClr val="000000"/>
              </a:solidFill>
            </a:endParaRPr>
          </a:p>
        </p:txBody>
      </p:sp>
      <p:sp>
        <p:nvSpPr>
          <p:cNvPr id="118791" name="Rectangle 5"/>
          <p:cNvSpPr>
            <a:spLocks noGrp="1" noRot="1" noChangeAspect="1" noChangeArrowheads="1" noTextEdit="1"/>
          </p:cNvSpPr>
          <p:nvPr>
            <p:ph type="sldImg"/>
          </p:nvPr>
        </p:nvSpPr>
        <p:spPr>
          <a:xfrm>
            <a:off x="90488" y="744538"/>
            <a:ext cx="6619875" cy="3724275"/>
          </a:xfrm>
          <a:ln/>
        </p:spPr>
      </p:sp>
      <p:sp>
        <p:nvSpPr>
          <p:cNvPr id="118792" name="Text Box 6"/>
          <p:cNvSpPr>
            <a:spLocks noGrp="1" noChangeArrowheads="1"/>
          </p:cNvSpPr>
          <p:nvPr>
            <p:ph type="body" idx="1"/>
          </p:nvPr>
        </p:nvSpPr>
        <p:spPr>
          <a:xfrm>
            <a:off x="679450" y="4716463"/>
            <a:ext cx="5441950" cy="446881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58" tIns="45729" rIns="91458" bIns="45729"/>
          <a:lstStyle/>
          <a:p>
            <a:pPr eaLnBrk="1" hangingPunct="1">
              <a:spcBef>
                <a:spcPct val="0"/>
              </a:spcBef>
              <a:buClrTx/>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pPr>
            <a:r>
              <a:rPr lang="en-GB" altLang="en-US">
                <a:latin typeface="Arial" panose="020B0604020202020204" pitchFamily="34" charset="0"/>
                <a:cs typeface="Arial" panose="020B0604020202020204" pitchFamily="34" charset="0"/>
              </a:rPr>
              <a:t>IE LESS CLINICAL</a:t>
            </a:r>
          </a:p>
          <a:p>
            <a:pPr eaLnBrk="1" hangingPunct="1">
              <a:spcBef>
                <a:spcPct val="0"/>
              </a:spcBef>
              <a:buClrTx/>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pPr>
            <a:r>
              <a:rPr lang="en-GB" altLang="en-US">
                <a:latin typeface="Arial" panose="020B0604020202020204" pitchFamily="34" charset="0"/>
                <a:cs typeface="Arial" panose="020B0604020202020204" pitchFamily="34" charset="0"/>
              </a:rPr>
              <a:t>ASSOC W TRAIT MFN</a:t>
            </a:r>
          </a:p>
          <a:p>
            <a:pPr eaLnBrk="1" hangingPunct="1">
              <a:spcBef>
                <a:spcPct val="0"/>
              </a:spcBef>
              <a:buClrTx/>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pPr>
            <a:r>
              <a:rPr lang="en-GB" altLang="en-US">
                <a:latin typeface="Arial" panose="020B0604020202020204" pitchFamily="34" charset="0"/>
                <a:cs typeface="Arial" panose="020B0604020202020204" pitchFamily="34" charset="0"/>
              </a:rPr>
              <a:t>LEARNING MFN HELPS</a:t>
            </a:r>
          </a:p>
          <a:p>
            <a:pPr eaLnBrk="1" hangingPunct="1">
              <a:spcBef>
                <a:spcPct val="0"/>
              </a:spcBef>
              <a:buClrTx/>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pPr>
            <a:r>
              <a:rPr lang="en-GB" altLang="en-US">
                <a:latin typeface="Arial" panose="020B0604020202020204" pitchFamily="34" charset="0"/>
                <a:cs typeface="Arial" panose="020B0604020202020204" pitchFamily="34" charset="0"/>
              </a:rPr>
              <a:t>NOT ALWAYS EASY TO STUDY</a:t>
            </a:r>
          </a:p>
          <a:p>
            <a:pPr eaLnBrk="1" hangingPunct="1">
              <a:spcBef>
                <a:spcPct val="0"/>
              </a:spcBef>
              <a:buClrTx/>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pPr>
            <a:endParaRPr lang="en-GB" altLang="en-US">
              <a:latin typeface="Arial" panose="020B0604020202020204" pitchFamily="34" charset="0"/>
              <a:cs typeface="Arial" panose="020B0604020202020204" pitchFamily="34" charset="0"/>
            </a:endParaRPr>
          </a:p>
        </p:txBody>
      </p:sp>
      <p:sp>
        <p:nvSpPr>
          <p:cNvPr id="118793" name="Text Box 7"/>
          <p:cNvSpPr txBox="1">
            <a:spLocks noChangeArrowheads="1"/>
          </p:cNvSpPr>
          <p:nvPr/>
        </p:nvSpPr>
        <p:spPr bwMode="auto">
          <a:xfrm>
            <a:off x="3852863" y="9431338"/>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18" tIns="46809" rIns="90018" bIns="46809" anchor="b"/>
          <a:lstStyle>
            <a:lvl1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1pPr>
            <a:lvl2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2pPr>
            <a:lvl3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3pPr>
            <a:lvl4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4pPr>
            <a:lvl5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5pPr>
            <a:lvl6pPr marL="25146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6pPr>
            <a:lvl7pPr marL="29718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7pPr>
            <a:lvl8pPr marL="34290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8pPr>
            <a:lvl9pPr marL="38862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9pPr>
          </a:lstStyle>
          <a:p>
            <a:pPr algn="r" eaLnBrk="1" hangingPunct="1">
              <a:buSzPct val="100000"/>
              <a:buFont typeface="Times New Roman" panose="02020603050405020304" pitchFamily="18" charset="0"/>
              <a:buNone/>
            </a:pPr>
            <a:fld id="{0932DC57-5D47-41DB-8894-1031ED2E1B0B}" type="slidenum">
              <a:rPr lang="en-GB" altLang="en-US" sz="1200">
                <a:solidFill>
                  <a:srgbClr val="000000"/>
                </a:solidFill>
                <a:latin typeface="Calibri" panose="020F0502020204030204" pitchFamily="34" charset="0"/>
              </a:rPr>
              <a:pPr algn="r" eaLnBrk="1" hangingPunct="1">
                <a:buSzPct val="100000"/>
                <a:buFont typeface="Times New Roman" panose="02020603050405020304" pitchFamily="18" charset="0"/>
                <a:buNone/>
              </a:pPr>
              <a:t>23</a:t>
            </a:fld>
            <a:endParaRPr lang="en-GB" altLang="en-US" sz="1200">
              <a:solidFill>
                <a:srgbClr val="000000"/>
              </a:solidFill>
              <a:latin typeface="Calibri" panose="020F0502020204030204" pitchFamily="34" charset="0"/>
            </a:endParaRPr>
          </a:p>
        </p:txBody>
      </p:sp>
    </p:spTree>
    <p:extLst>
      <p:ext uri="{BB962C8B-B14F-4D97-AF65-F5344CB8AC3E}">
        <p14:creationId xmlns:p14="http://schemas.microsoft.com/office/powerpoint/2010/main" val="14496023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lvl1pPr defTabSz="914295" eaLnBrk="0" hangingPunct="0">
              <a:defRPr sz="700">
                <a:solidFill>
                  <a:schemeClr val="tx1"/>
                </a:solidFill>
                <a:latin typeface="Arial" charset="0"/>
                <a:ea typeface="ＭＳ Ｐゴシック" charset="0"/>
                <a:cs typeface="ＭＳ Ｐゴシック" charset="0"/>
              </a:defRPr>
            </a:lvl1pPr>
            <a:lvl2pPr marL="728944" indent="-280362" defTabSz="914295" eaLnBrk="0" hangingPunct="0">
              <a:defRPr sz="700">
                <a:solidFill>
                  <a:schemeClr val="tx1"/>
                </a:solidFill>
                <a:latin typeface="Arial" charset="0"/>
                <a:ea typeface="ＭＳ Ｐゴシック" charset="0"/>
              </a:defRPr>
            </a:lvl2pPr>
            <a:lvl3pPr marL="1121452" indent="-224290" defTabSz="914295" eaLnBrk="0" hangingPunct="0">
              <a:defRPr sz="700">
                <a:solidFill>
                  <a:schemeClr val="tx1"/>
                </a:solidFill>
                <a:latin typeface="Arial" charset="0"/>
                <a:ea typeface="ＭＳ Ｐゴシック" charset="0"/>
              </a:defRPr>
            </a:lvl3pPr>
            <a:lvl4pPr marL="1570032" indent="-224290" defTabSz="914295" eaLnBrk="0" hangingPunct="0">
              <a:defRPr sz="700">
                <a:solidFill>
                  <a:schemeClr val="tx1"/>
                </a:solidFill>
                <a:latin typeface="Arial" charset="0"/>
                <a:ea typeface="ＭＳ Ｐゴシック" charset="0"/>
              </a:defRPr>
            </a:lvl4pPr>
            <a:lvl5pPr marL="2018614" indent="-224290" defTabSz="914295" eaLnBrk="0" hangingPunct="0">
              <a:defRPr sz="700">
                <a:solidFill>
                  <a:schemeClr val="tx1"/>
                </a:solidFill>
                <a:latin typeface="Arial" charset="0"/>
                <a:ea typeface="ＭＳ Ｐゴシック" charset="0"/>
              </a:defRPr>
            </a:lvl5pPr>
            <a:lvl6pPr marL="2467194" indent="-224290" defTabSz="914295" eaLnBrk="0" fontAlgn="base" hangingPunct="0">
              <a:spcBef>
                <a:spcPct val="0"/>
              </a:spcBef>
              <a:spcAft>
                <a:spcPct val="0"/>
              </a:spcAft>
              <a:defRPr sz="700">
                <a:solidFill>
                  <a:schemeClr val="tx1"/>
                </a:solidFill>
                <a:latin typeface="Arial" charset="0"/>
                <a:ea typeface="ＭＳ Ｐゴシック" charset="0"/>
              </a:defRPr>
            </a:lvl6pPr>
            <a:lvl7pPr marL="2915775" indent="-224290" defTabSz="914295" eaLnBrk="0" fontAlgn="base" hangingPunct="0">
              <a:spcBef>
                <a:spcPct val="0"/>
              </a:spcBef>
              <a:spcAft>
                <a:spcPct val="0"/>
              </a:spcAft>
              <a:defRPr sz="700">
                <a:solidFill>
                  <a:schemeClr val="tx1"/>
                </a:solidFill>
                <a:latin typeface="Arial" charset="0"/>
                <a:ea typeface="ＭＳ Ｐゴシック" charset="0"/>
              </a:defRPr>
            </a:lvl7pPr>
            <a:lvl8pPr marL="3364356" indent="-224290" defTabSz="914295" eaLnBrk="0" fontAlgn="base" hangingPunct="0">
              <a:spcBef>
                <a:spcPct val="0"/>
              </a:spcBef>
              <a:spcAft>
                <a:spcPct val="0"/>
              </a:spcAft>
              <a:defRPr sz="700">
                <a:solidFill>
                  <a:schemeClr val="tx1"/>
                </a:solidFill>
                <a:latin typeface="Arial" charset="0"/>
                <a:ea typeface="ＭＳ Ｐゴシック" charset="0"/>
              </a:defRPr>
            </a:lvl8pPr>
            <a:lvl9pPr marL="3812936" indent="-224290" defTabSz="914295" eaLnBrk="0" fontAlgn="base" hangingPunct="0">
              <a:spcBef>
                <a:spcPct val="0"/>
              </a:spcBef>
              <a:spcAft>
                <a:spcPct val="0"/>
              </a:spcAft>
              <a:defRPr sz="700">
                <a:solidFill>
                  <a:schemeClr val="tx1"/>
                </a:solidFill>
                <a:latin typeface="Arial" charset="0"/>
                <a:ea typeface="ＭＳ Ｐゴシック" charset="0"/>
              </a:defRPr>
            </a:lvl9pPr>
          </a:lstStyle>
          <a:p>
            <a:pPr eaLnBrk="1" hangingPunct="1">
              <a:defRPr/>
            </a:pPr>
            <a:fld id="{0619684A-A892-FC4C-88C1-B78DC30789FF}" type="slidenum">
              <a:rPr lang="en-US" sz="1200"/>
              <a:pPr eaLnBrk="1" hangingPunct="1">
                <a:defRPr/>
              </a:pPr>
              <a:t>25</a:t>
            </a:fld>
            <a:endParaRPr lang="en-US" sz="1200" dirty="0"/>
          </a:p>
        </p:txBody>
      </p:sp>
      <p:sp>
        <p:nvSpPr>
          <p:cNvPr id="479234" name="Rectangle 2"/>
          <p:cNvSpPr>
            <a:spLocks noGrp="1" noRot="1" noChangeAspect="1" noChangeArrowheads="1" noTextEdit="1"/>
          </p:cNvSpPr>
          <p:nvPr>
            <p:ph type="sldImg"/>
          </p:nvPr>
        </p:nvSpPr>
        <p:spPr>
          <a:xfrm>
            <a:off x="384175" y="687388"/>
            <a:ext cx="6091238" cy="3427412"/>
          </a:xfrm>
          <a:ln/>
        </p:spPr>
      </p:sp>
      <p:sp>
        <p:nvSpPr>
          <p:cNvPr id="479235" name="Rectangle 3"/>
          <p:cNvSpPr>
            <a:spLocks noGrp="1" noChangeArrowheads="1"/>
          </p:cNvSpPr>
          <p:nvPr>
            <p:ph type="body" idx="1"/>
          </p:nvPr>
        </p:nvSpPr>
        <p:spPr>
          <a:xfrm>
            <a:off x="914712" y="4342465"/>
            <a:ext cx="5028579" cy="4114487"/>
          </a:xfrm>
        </p:spPr>
        <p:txBody>
          <a:bodyPr lIns="91417" tIns="45709" rIns="91417" bIns="45709"/>
          <a:lstStyle/>
          <a:p>
            <a:pPr eaLnBrk="1" hangingPunct="1">
              <a:defRPr/>
            </a:pPr>
            <a:r>
              <a:rPr lang="en-GB" dirty="0"/>
              <a:t>OF THESE DISORDERS, DEPRESSION IS THE ONE WITH THE LARGEST IMPACT OVER THE LIFESPAN.</a:t>
            </a:r>
          </a:p>
          <a:p>
            <a:pPr eaLnBrk="1" hangingPunct="1">
              <a:defRPr/>
            </a:pPr>
            <a:r>
              <a:rPr lang="en-GB" dirty="0"/>
              <a:t>ADOLESCENT ONSET</a:t>
            </a:r>
            <a:r>
              <a:rPr lang="en-GB" baseline="0" dirty="0"/>
              <a:t> DEPRESSION IS ASSOCIATED WITH A VARIETY OF ADVERSE OUTCOMES IN ADULT LIFE.</a:t>
            </a:r>
          </a:p>
          <a:p>
            <a:pPr eaLnBrk="1" hangingPunct="1">
              <a:defRPr/>
            </a:pPr>
            <a:r>
              <a:rPr lang="en-GB" baseline="0" dirty="0"/>
              <a:t>FUTURE LESS GOOD AS REGARDS ACADEMIC ATTAINMENT, WORK, RELATIONSHIPS, MENTAL AND PHYSICAL HEALTH</a:t>
            </a:r>
          </a:p>
          <a:p>
            <a:pPr eaLnBrk="1" hangingPunct="1">
              <a:defRPr/>
            </a:pPr>
            <a:r>
              <a:rPr lang="en-GB" baseline="0" dirty="0"/>
              <a:t>IMPORTANT TO DEVELOP INTERVENTIONS THAT MIGHT HELP YOUNG PEOPLE DURING THIS CRITICAL TIME WINDOW</a:t>
            </a:r>
          </a:p>
        </p:txBody>
      </p:sp>
    </p:spTree>
    <p:extLst>
      <p:ext uri="{BB962C8B-B14F-4D97-AF65-F5344CB8AC3E}">
        <p14:creationId xmlns:p14="http://schemas.microsoft.com/office/powerpoint/2010/main" val="14976214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10</a:t>
            </a:r>
            <a:r>
              <a:rPr lang="en-GB" baseline="0" dirty="0"/>
              <a:t> WEEK COURSE </a:t>
            </a:r>
            <a:endParaRPr lang="en-GB" dirty="0"/>
          </a:p>
        </p:txBody>
      </p:sp>
      <p:sp>
        <p:nvSpPr>
          <p:cNvPr id="4" name="Slide Number Placeholder 3"/>
          <p:cNvSpPr>
            <a:spLocks noGrp="1"/>
          </p:cNvSpPr>
          <p:nvPr>
            <p:ph type="sldNum" sz="quarter" idx="10"/>
          </p:nvPr>
        </p:nvSpPr>
        <p:spPr/>
        <p:txBody>
          <a:bodyPr/>
          <a:lstStyle/>
          <a:p>
            <a:pPr>
              <a:defRPr/>
            </a:pPr>
            <a:fld id="{48A0A15E-980B-479A-A768-169DB7221AB6}" type="slidenum">
              <a:rPr lang="en-GB" smtClean="0"/>
              <a:pPr>
                <a:defRPr/>
              </a:pPr>
              <a:t>27</a:t>
            </a:fld>
            <a:endParaRPr lang="en-GB"/>
          </a:p>
        </p:txBody>
      </p:sp>
    </p:spTree>
    <p:extLst>
      <p:ext uri="{BB962C8B-B14F-4D97-AF65-F5344CB8AC3E}">
        <p14:creationId xmlns:p14="http://schemas.microsoft.com/office/powerpoint/2010/main" val="26847818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dirty="0"/>
              <a:t>THAT IS WHY A GROUP OF RESEARCHERS FROM DIFFERENT RESEARCH CENTRES GOT TOGETHER TO PLAN THE MYRIAD PROJECT. FUNDED BY THE WELLCOME TRUST.</a:t>
            </a:r>
          </a:p>
        </p:txBody>
      </p:sp>
      <p:sp>
        <p:nvSpPr>
          <p:cNvPr id="4" name="Slide Number Placeholder 3"/>
          <p:cNvSpPr>
            <a:spLocks noGrp="1"/>
          </p:cNvSpPr>
          <p:nvPr>
            <p:ph type="sldNum" sz="quarter" idx="10"/>
          </p:nvPr>
        </p:nvSpPr>
        <p:spPr/>
        <p:txBody>
          <a:bodyPr/>
          <a:lstStyle/>
          <a:p>
            <a:fld id="{86B1C267-6768-402B-BCC5-61D8422F63B2}" type="slidenum">
              <a:rPr lang="en-GB" smtClean="0">
                <a:solidFill>
                  <a:prstClr val="black"/>
                </a:solidFill>
              </a:rPr>
              <a:pPr/>
              <a:t>29</a:t>
            </a:fld>
            <a:endParaRPr lang="en-GB" dirty="0">
              <a:solidFill>
                <a:prstClr val="black"/>
              </a:solidFill>
            </a:endParaRPr>
          </a:p>
        </p:txBody>
      </p:sp>
    </p:spTree>
    <p:extLst>
      <p:ext uri="{BB962C8B-B14F-4D97-AF65-F5344CB8AC3E}">
        <p14:creationId xmlns:p14="http://schemas.microsoft.com/office/powerpoint/2010/main" val="28293912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ETC</a:t>
            </a:r>
          </a:p>
        </p:txBody>
      </p:sp>
      <p:sp>
        <p:nvSpPr>
          <p:cNvPr id="4" name="Slide Number Placeholder 3"/>
          <p:cNvSpPr>
            <a:spLocks noGrp="1"/>
          </p:cNvSpPr>
          <p:nvPr>
            <p:ph type="sldNum" sz="quarter" idx="10"/>
          </p:nvPr>
        </p:nvSpPr>
        <p:spPr/>
        <p:txBody>
          <a:bodyPr/>
          <a:lstStyle/>
          <a:p>
            <a:pPr>
              <a:defRPr/>
            </a:pPr>
            <a:fld id="{48A0A15E-980B-479A-A768-169DB7221AB6}" type="slidenum">
              <a:rPr lang="en-GB" smtClean="0"/>
              <a:pPr>
                <a:defRPr/>
              </a:pPr>
              <a:t>31</a:t>
            </a:fld>
            <a:endParaRPr lang="en-GB"/>
          </a:p>
        </p:txBody>
      </p:sp>
    </p:spTree>
    <p:extLst>
      <p:ext uri="{BB962C8B-B14F-4D97-AF65-F5344CB8AC3E}">
        <p14:creationId xmlns:p14="http://schemas.microsoft.com/office/powerpoint/2010/main" val="19892512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idx="10"/>
          </p:nvPr>
        </p:nvSpPr>
        <p:spPr/>
        <p:txBody>
          <a:bodyPr/>
          <a:lstStyle/>
          <a:p>
            <a:fld id="{E992B227-1D00-4E65-8CA4-EC6EE3AB77A4}" type="slidenum">
              <a:rPr lang="en-GB" altLang="en-US" smtClean="0"/>
              <a:pPr/>
              <a:t>39</a:t>
            </a:fld>
            <a:endParaRPr lang="en-GB" altLang="en-US"/>
          </a:p>
        </p:txBody>
      </p:sp>
    </p:spTree>
    <p:extLst>
      <p:ext uri="{BB962C8B-B14F-4D97-AF65-F5344CB8AC3E}">
        <p14:creationId xmlns:p14="http://schemas.microsoft.com/office/powerpoint/2010/main" val="14740638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Slide Image Placeholder 1"/>
          <p:cNvSpPr>
            <a:spLocks noGrp="1" noRot="1" noChangeAspect="1" noTextEdit="1"/>
          </p:cNvSpPr>
          <p:nvPr>
            <p:ph type="sldImg"/>
          </p:nvPr>
        </p:nvSpPr>
        <p:spPr>
          <a:ln/>
        </p:spPr>
      </p:sp>
      <p:sp>
        <p:nvSpPr>
          <p:cNvPr id="1218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Times New Roman" panose="02020603050405020304" pitchFamily="18" charset="0"/>
              </a:rPr>
              <a:t>When staff health and wellbeing is good it impacts on:</a:t>
            </a:r>
          </a:p>
          <a:p>
            <a:endParaRPr lang="en-GB" altLang="en-US">
              <a:latin typeface="Times New Roman" panose="02020603050405020304" pitchFamily="18" charset="0"/>
            </a:endParaRPr>
          </a:p>
          <a:p>
            <a:r>
              <a:rPr lang="en-GB" altLang="en-US">
                <a:latin typeface="Times New Roman" panose="02020603050405020304" pitchFamily="18" charset="0"/>
              </a:rPr>
              <a:t>Relationships</a:t>
            </a:r>
          </a:p>
          <a:p>
            <a:endParaRPr lang="en-GB" altLang="en-US">
              <a:latin typeface="Times New Roman" panose="02020603050405020304" pitchFamily="18" charset="0"/>
            </a:endParaRPr>
          </a:p>
          <a:p>
            <a:r>
              <a:rPr lang="en-GB" altLang="en-US">
                <a:latin typeface="Times New Roman" panose="02020603050405020304" pitchFamily="18" charset="0"/>
              </a:rPr>
              <a:t>Leadership</a:t>
            </a:r>
          </a:p>
          <a:p>
            <a:endParaRPr lang="en-GB" altLang="en-US">
              <a:latin typeface="Times New Roman" panose="02020603050405020304" pitchFamily="18" charset="0"/>
            </a:endParaRPr>
          </a:p>
          <a:p>
            <a:r>
              <a:rPr lang="en-GB" altLang="en-US">
                <a:latin typeface="Times New Roman" panose="02020603050405020304" pitchFamily="18" charset="0"/>
              </a:rPr>
              <a:t>Teams</a:t>
            </a:r>
          </a:p>
          <a:p>
            <a:endParaRPr lang="en-GB" altLang="en-US">
              <a:latin typeface="Times New Roman" panose="02020603050405020304" pitchFamily="18" charset="0"/>
            </a:endParaRPr>
          </a:p>
          <a:p>
            <a:r>
              <a:rPr lang="en-GB" altLang="en-US">
                <a:latin typeface="Times New Roman" panose="02020603050405020304" pitchFamily="18" charset="0"/>
              </a:rPr>
              <a:t>Organisations</a:t>
            </a:r>
          </a:p>
          <a:p>
            <a:endParaRPr lang="en-GB" altLang="en-US">
              <a:latin typeface="Times New Roman" panose="02020603050405020304" pitchFamily="18" charset="0"/>
            </a:endParaRPr>
          </a:p>
        </p:txBody>
      </p:sp>
      <p:sp>
        <p:nvSpPr>
          <p:cNvPr id="121860" name="Slide Number Placeholder 3"/>
          <p:cNvSpPr>
            <a:spLocks noGrp="1"/>
          </p:cNvSpPr>
          <p:nvPr>
            <p:ph type="sldNum" sz="quarter"/>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lvl1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1pPr>
            <a:lvl2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2pPr>
            <a:lvl3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3pPr>
            <a:lvl4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4pPr>
            <a:lvl5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5pPr>
            <a:lvl6pPr marL="25146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6pPr>
            <a:lvl7pPr marL="29718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7pPr>
            <a:lvl8pPr marL="34290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8pPr>
            <a:lvl9pPr marL="38862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6725" algn="l"/>
                <a:tab pos="8535988" algn="l"/>
                <a:tab pos="8985250" algn="l"/>
              </a:tabLst>
              <a:defRPr>
                <a:solidFill>
                  <a:schemeClr val="bg1"/>
                </a:solidFill>
                <a:latin typeface="Arial" panose="020B0604020202020204" pitchFamily="34" charset="0"/>
                <a:ea typeface="Microsoft YaHei" panose="020B0503020204020204" pitchFamily="34" charset="-122"/>
              </a:defRPr>
            </a:lvl9pPr>
          </a:lstStyle>
          <a:p>
            <a:fld id="{9B237DA8-B75C-402C-9107-2BB42ABF5FAB}" type="slidenum">
              <a:rPr lang="en-GB" altLang="en-US">
                <a:solidFill>
                  <a:srgbClr val="000000"/>
                </a:solidFill>
                <a:latin typeface="Times New Roman" panose="02020603050405020304" pitchFamily="18" charset="0"/>
              </a:rPr>
              <a:pPr/>
              <a:t>40</a:t>
            </a:fld>
            <a:endParaRPr lang="en-GB" altLang="en-US">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14453841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2B8082-10A9-40D2-937D-BEEC1714779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5216676-4C09-4C58-AD3A-54A5ABD164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1CEA056-C3A0-4D73-BA39-86DC49C2CF81}"/>
              </a:ext>
            </a:extLst>
          </p:cNvPr>
          <p:cNvSpPr>
            <a:spLocks noGrp="1"/>
          </p:cNvSpPr>
          <p:nvPr>
            <p:ph type="dt" sz="half" idx="10"/>
          </p:nvPr>
        </p:nvSpPr>
        <p:spPr/>
        <p:txBody>
          <a:bodyPr/>
          <a:lstStyle/>
          <a:p>
            <a:fld id="{034B708E-37C4-48EC-8B54-9AA64407A19C}" type="datetimeFigureOut">
              <a:rPr lang="en-US" smtClean="0"/>
              <a:t>11/11/2018</a:t>
            </a:fld>
            <a:endParaRPr lang="en-US"/>
          </a:p>
        </p:txBody>
      </p:sp>
      <p:sp>
        <p:nvSpPr>
          <p:cNvPr id="5" name="Footer Placeholder 4">
            <a:extLst>
              <a:ext uri="{FF2B5EF4-FFF2-40B4-BE49-F238E27FC236}">
                <a16:creationId xmlns:a16="http://schemas.microsoft.com/office/drawing/2014/main" id="{5BAC1470-1690-45D9-BC41-A54AA8D69F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217AEC-90EB-42DB-9A6B-B91F7626E9DD}"/>
              </a:ext>
            </a:extLst>
          </p:cNvPr>
          <p:cNvSpPr>
            <a:spLocks noGrp="1"/>
          </p:cNvSpPr>
          <p:nvPr>
            <p:ph type="sldNum" sz="quarter" idx="12"/>
          </p:nvPr>
        </p:nvSpPr>
        <p:spPr/>
        <p:txBody>
          <a:bodyPr/>
          <a:lstStyle/>
          <a:p>
            <a:fld id="{B3F042D5-0F37-4F87-A3A2-5843AAD54C9D}" type="slidenum">
              <a:rPr lang="en-US" smtClean="0"/>
              <a:t>‹#›</a:t>
            </a:fld>
            <a:endParaRPr lang="en-US"/>
          </a:p>
        </p:txBody>
      </p:sp>
    </p:spTree>
    <p:extLst>
      <p:ext uri="{BB962C8B-B14F-4D97-AF65-F5344CB8AC3E}">
        <p14:creationId xmlns:p14="http://schemas.microsoft.com/office/powerpoint/2010/main" val="17253851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50270-3D52-42F3-B84F-29941A1B973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9D341B4-5670-4F2F-8304-A7C8FA548E35}"/>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88969D-822C-4478-BBF2-E5FABCD56FE9}"/>
              </a:ext>
            </a:extLst>
          </p:cNvPr>
          <p:cNvSpPr>
            <a:spLocks noGrp="1"/>
          </p:cNvSpPr>
          <p:nvPr>
            <p:ph type="dt" sz="half" idx="10"/>
          </p:nvPr>
        </p:nvSpPr>
        <p:spPr/>
        <p:txBody>
          <a:bodyPr/>
          <a:lstStyle/>
          <a:p>
            <a:fld id="{034B708E-37C4-48EC-8B54-9AA64407A19C}" type="datetimeFigureOut">
              <a:rPr lang="en-US" smtClean="0"/>
              <a:t>11/11/2018</a:t>
            </a:fld>
            <a:endParaRPr lang="en-US"/>
          </a:p>
        </p:txBody>
      </p:sp>
      <p:sp>
        <p:nvSpPr>
          <p:cNvPr id="5" name="Footer Placeholder 4">
            <a:extLst>
              <a:ext uri="{FF2B5EF4-FFF2-40B4-BE49-F238E27FC236}">
                <a16:creationId xmlns:a16="http://schemas.microsoft.com/office/drawing/2014/main" id="{B73E759B-B04F-42C1-B0E7-9E4EABB836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886B3E-40B5-4423-833C-96931789D739}"/>
              </a:ext>
            </a:extLst>
          </p:cNvPr>
          <p:cNvSpPr>
            <a:spLocks noGrp="1"/>
          </p:cNvSpPr>
          <p:nvPr>
            <p:ph type="sldNum" sz="quarter" idx="12"/>
          </p:nvPr>
        </p:nvSpPr>
        <p:spPr/>
        <p:txBody>
          <a:bodyPr/>
          <a:lstStyle/>
          <a:p>
            <a:fld id="{B3F042D5-0F37-4F87-A3A2-5843AAD54C9D}" type="slidenum">
              <a:rPr lang="en-US" smtClean="0"/>
              <a:t>‹#›</a:t>
            </a:fld>
            <a:endParaRPr lang="en-US"/>
          </a:p>
        </p:txBody>
      </p:sp>
    </p:spTree>
    <p:extLst>
      <p:ext uri="{BB962C8B-B14F-4D97-AF65-F5344CB8AC3E}">
        <p14:creationId xmlns:p14="http://schemas.microsoft.com/office/powerpoint/2010/main" val="18626565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751BFB-B154-4DAA-8447-69C530C4DB5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7AE15BD-9083-4C48-AEA1-ABCCF778822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12E1BEDB-C0FD-4A8E-9D8E-224FF0FFD7F1}"/>
              </a:ext>
            </a:extLst>
          </p:cNvPr>
          <p:cNvSpPr>
            <a:spLocks noGrp="1"/>
          </p:cNvSpPr>
          <p:nvPr>
            <p:ph type="dt" sz="half" idx="10"/>
          </p:nvPr>
        </p:nvSpPr>
        <p:spPr/>
        <p:txBody>
          <a:bodyPr/>
          <a:lstStyle/>
          <a:p>
            <a:fld id="{034B708E-37C4-48EC-8B54-9AA64407A19C}" type="datetimeFigureOut">
              <a:rPr lang="en-US" smtClean="0"/>
              <a:t>11/11/2018</a:t>
            </a:fld>
            <a:endParaRPr lang="en-US"/>
          </a:p>
        </p:txBody>
      </p:sp>
      <p:sp>
        <p:nvSpPr>
          <p:cNvPr id="5" name="Footer Placeholder 4">
            <a:extLst>
              <a:ext uri="{FF2B5EF4-FFF2-40B4-BE49-F238E27FC236}">
                <a16:creationId xmlns:a16="http://schemas.microsoft.com/office/drawing/2014/main" id="{7E5A635A-DCD9-49C9-87BB-0039A3A5EBA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24ADE0F-A6BC-437E-B44D-6975B381B110}"/>
              </a:ext>
            </a:extLst>
          </p:cNvPr>
          <p:cNvSpPr>
            <a:spLocks noGrp="1"/>
          </p:cNvSpPr>
          <p:nvPr>
            <p:ph type="sldNum" sz="quarter" idx="12"/>
          </p:nvPr>
        </p:nvSpPr>
        <p:spPr/>
        <p:txBody>
          <a:bodyPr/>
          <a:lstStyle/>
          <a:p>
            <a:fld id="{B3F042D5-0F37-4F87-A3A2-5843AAD54C9D}" type="slidenum">
              <a:rPr lang="en-US" smtClean="0"/>
              <a:t>‹#›</a:t>
            </a:fld>
            <a:endParaRPr lang="en-US"/>
          </a:p>
        </p:txBody>
      </p:sp>
    </p:spTree>
    <p:extLst>
      <p:ext uri="{BB962C8B-B14F-4D97-AF65-F5344CB8AC3E}">
        <p14:creationId xmlns:p14="http://schemas.microsoft.com/office/powerpoint/2010/main" val="9722325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6CF9D-D852-4D78-B9F9-A2A0F6F51DD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2B81B17-2584-4EED-83D6-6F80C887C9F1}"/>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69DD5AB-1852-40D5-90F6-20C40DF22493}"/>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367941B-66F9-4652-A8AF-7605A1A8D623}"/>
              </a:ext>
            </a:extLst>
          </p:cNvPr>
          <p:cNvSpPr>
            <a:spLocks noGrp="1"/>
          </p:cNvSpPr>
          <p:nvPr>
            <p:ph type="dt" sz="half" idx="10"/>
          </p:nvPr>
        </p:nvSpPr>
        <p:spPr/>
        <p:txBody>
          <a:bodyPr/>
          <a:lstStyle/>
          <a:p>
            <a:fld id="{034B708E-37C4-48EC-8B54-9AA64407A19C}" type="datetimeFigureOut">
              <a:rPr lang="en-US" smtClean="0"/>
              <a:t>11/11/2018</a:t>
            </a:fld>
            <a:endParaRPr lang="en-US"/>
          </a:p>
        </p:txBody>
      </p:sp>
      <p:sp>
        <p:nvSpPr>
          <p:cNvPr id="6" name="Footer Placeholder 5">
            <a:extLst>
              <a:ext uri="{FF2B5EF4-FFF2-40B4-BE49-F238E27FC236}">
                <a16:creationId xmlns:a16="http://schemas.microsoft.com/office/drawing/2014/main" id="{BDC4CDB4-23DF-4A7B-BF01-3F8DA0616BA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DE5E700-BBD7-4038-AD51-6E790E16DD3D}"/>
              </a:ext>
            </a:extLst>
          </p:cNvPr>
          <p:cNvSpPr>
            <a:spLocks noGrp="1"/>
          </p:cNvSpPr>
          <p:nvPr>
            <p:ph type="sldNum" sz="quarter" idx="12"/>
          </p:nvPr>
        </p:nvSpPr>
        <p:spPr/>
        <p:txBody>
          <a:bodyPr/>
          <a:lstStyle/>
          <a:p>
            <a:fld id="{B3F042D5-0F37-4F87-A3A2-5843AAD54C9D}" type="slidenum">
              <a:rPr lang="en-US" smtClean="0"/>
              <a:t>‹#›</a:t>
            </a:fld>
            <a:endParaRPr lang="en-US"/>
          </a:p>
        </p:txBody>
      </p:sp>
    </p:spTree>
    <p:extLst>
      <p:ext uri="{BB962C8B-B14F-4D97-AF65-F5344CB8AC3E}">
        <p14:creationId xmlns:p14="http://schemas.microsoft.com/office/powerpoint/2010/main" val="32456475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5E31B-A0BA-47AF-AA33-C6A3F7CBE61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902EA5C5-2A7D-489C-B7C8-43B71030241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A6B1B4FA-8FE8-48CB-8D0F-5EC0C006A17B}"/>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7B7E2C7-D10A-447B-9C5F-5BFE6AFD927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DF589324-4339-4FBE-8171-B175E7E98AFB}"/>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A019FC7-5046-45EC-A1A3-22648F9661D2}"/>
              </a:ext>
            </a:extLst>
          </p:cNvPr>
          <p:cNvSpPr>
            <a:spLocks noGrp="1"/>
          </p:cNvSpPr>
          <p:nvPr>
            <p:ph type="dt" sz="half" idx="10"/>
          </p:nvPr>
        </p:nvSpPr>
        <p:spPr/>
        <p:txBody>
          <a:bodyPr/>
          <a:lstStyle/>
          <a:p>
            <a:fld id="{034B708E-37C4-48EC-8B54-9AA64407A19C}" type="datetimeFigureOut">
              <a:rPr lang="en-US" smtClean="0"/>
              <a:t>11/11/2018</a:t>
            </a:fld>
            <a:endParaRPr lang="en-US"/>
          </a:p>
        </p:txBody>
      </p:sp>
      <p:sp>
        <p:nvSpPr>
          <p:cNvPr id="8" name="Footer Placeholder 7">
            <a:extLst>
              <a:ext uri="{FF2B5EF4-FFF2-40B4-BE49-F238E27FC236}">
                <a16:creationId xmlns:a16="http://schemas.microsoft.com/office/drawing/2014/main" id="{12F3550C-0F3F-4BC3-BB38-A8C7D9179CE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589AB4-38F1-46F3-BD27-0F608BF96D7C}"/>
              </a:ext>
            </a:extLst>
          </p:cNvPr>
          <p:cNvSpPr>
            <a:spLocks noGrp="1"/>
          </p:cNvSpPr>
          <p:nvPr>
            <p:ph type="sldNum" sz="quarter" idx="12"/>
          </p:nvPr>
        </p:nvSpPr>
        <p:spPr/>
        <p:txBody>
          <a:bodyPr/>
          <a:lstStyle/>
          <a:p>
            <a:fld id="{B3F042D5-0F37-4F87-A3A2-5843AAD54C9D}" type="slidenum">
              <a:rPr lang="en-US" smtClean="0"/>
              <a:t>‹#›</a:t>
            </a:fld>
            <a:endParaRPr lang="en-US"/>
          </a:p>
        </p:txBody>
      </p:sp>
    </p:spTree>
    <p:extLst>
      <p:ext uri="{BB962C8B-B14F-4D97-AF65-F5344CB8AC3E}">
        <p14:creationId xmlns:p14="http://schemas.microsoft.com/office/powerpoint/2010/main" val="25637899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338020-CD7C-4875-B966-0D169D5A71B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DA6BA1D8-B38A-4806-BA9A-81B6E30B7BBA}"/>
              </a:ext>
            </a:extLst>
          </p:cNvPr>
          <p:cNvSpPr>
            <a:spLocks noGrp="1"/>
          </p:cNvSpPr>
          <p:nvPr>
            <p:ph type="dt" sz="half" idx="10"/>
          </p:nvPr>
        </p:nvSpPr>
        <p:spPr/>
        <p:txBody>
          <a:bodyPr/>
          <a:lstStyle/>
          <a:p>
            <a:fld id="{034B708E-37C4-48EC-8B54-9AA64407A19C}" type="datetimeFigureOut">
              <a:rPr lang="en-US" smtClean="0"/>
              <a:t>11/11/2018</a:t>
            </a:fld>
            <a:endParaRPr lang="en-US"/>
          </a:p>
        </p:txBody>
      </p:sp>
      <p:sp>
        <p:nvSpPr>
          <p:cNvPr id="4" name="Footer Placeholder 3">
            <a:extLst>
              <a:ext uri="{FF2B5EF4-FFF2-40B4-BE49-F238E27FC236}">
                <a16:creationId xmlns:a16="http://schemas.microsoft.com/office/drawing/2014/main" id="{E50AD4C2-45E4-4C0F-9B94-BEED110F508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DB71341-D047-4357-A5A2-DF13D64ABF2C}"/>
              </a:ext>
            </a:extLst>
          </p:cNvPr>
          <p:cNvSpPr>
            <a:spLocks noGrp="1"/>
          </p:cNvSpPr>
          <p:nvPr>
            <p:ph type="sldNum" sz="quarter" idx="12"/>
          </p:nvPr>
        </p:nvSpPr>
        <p:spPr/>
        <p:txBody>
          <a:bodyPr/>
          <a:lstStyle/>
          <a:p>
            <a:fld id="{B3F042D5-0F37-4F87-A3A2-5843AAD54C9D}" type="slidenum">
              <a:rPr lang="en-US" smtClean="0"/>
              <a:t>‹#›</a:t>
            </a:fld>
            <a:endParaRPr lang="en-US"/>
          </a:p>
        </p:txBody>
      </p:sp>
    </p:spTree>
    <p:extLst>
      <p:ext uri="{BB962C8B-B14F-4D97-AF65-F5344CB8AC3E}">
        <p14:creationId xmlns:p14="http://schemas.microsoft.com/office/powerpoint/2010/main" val="12402375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38295C0-746F-47AD-A98C-8A5F6CF7543C}"/>
              </a:ext>
            </a:extLst>
          </p:cNvPr>
          <p:cNvSpPr>
            <a:spLocks noGrp="1"/>
          </p:cNvSpPr>
          <p:nvPr>
            <p:ph type="dt" sz="half" idx="10"/>
          </p:nvPr>
        </p:nvSpPr>
        <p:spPr/>
        <p:txBody>
          <a:bodyPr/>
          <a:lstStyle/>
          <a:p>
            <a:fld id="{034B708E-37C4-48EC-8B54-9AA64407A19C}" type="datetimeFigureOut">
              <a:rPr lang="en-US" smtClean="0"/>
              <a:t>11/11/2018</a:t>
            </a:fld>
            <a:endParaRPr lang="en-US"/>
          </a:p>
        </p:txBody>
      </p:sp>
      <p:sp>
        <p:nvSpPr>
          <p:cNvPr id="3" name="Footer Placeholder 2">
            <a:extLst>
              <a:ext uri="{FF2B5EF4-FFF2-40B4-BE49-F238E27FC236}">
                <a16:creationId xmlns:a16="http://schemas.microsoft.com/office/drawing/2014/main" id="{46E3A338-0510-46DC-A867-29088893506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258FB14-DA2C-4917-BCA8-A0E91EA58837}"/>
              </a:ext>
            </a:extLst>
          </p:cNvPr>
          <p:cNvSpPr>
            <a:spLocks noGrp="1"/>
          </p:cNvSpPr>
          <p:nvPr>
            <p:ph type="sldNum" sz="quarter" idx="12"/>
          </p:nvPr>
        </p:nvSpPr>
        <p:spPr/>
        <p:txBody>
          <a:bodyPr/>
          <a:lstStyle/>
          <a:p>
            <a:fld id="{B3F042D5-0F37-4F87-A3A2-5843AAD54C9D}" type="slidenum">
              <a:rPr lang="en-US" smtClean="0"/>
              <a:t>‹#›</a:t>
            </a:fld>
            <a:endParaRPr lang="en-US"/>
          </a:p>
        </p:txBody>
      </p:sp>
    </p:spTree>
    <p:extLst>
      <p:ext uri="{BB962C8B-B14F-4D97-AF65-F5344CB8AC3E}">
        <p14:creationId xmlns:p14="http://schemas.microsoft.com/office/powerpoint/2010/main" val="19013505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282D0-DC8A-427E-8C31-FAEEB02607B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27752E17-B1B7-481A-BC75-B8D4F438B24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48EBE6-DFBE-48B0-ACA8-F5D3A69636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F3904511-F5A4-4C85-B441-FCB5D6B541E2}"/>
              </a:ext>
            </a:extLst>
          </p:cNvPr>
          <p:cNvSpPr>
            <a:spLocks noGrp="1"/>
          </p:cNvSpPr>
          <p:nvPr>
            <p:ph type="dt" sz="half" idx="10"/>
          </p:nvPr>
        </p:nvSpPr>
        <p:spPr/>
        <p:txBody>
          <a:bodyPr/>
          <a:lstStyle/>
          <a:p>
            <a:fld id="{034B708E-37C4-48EC-8B54-9AA64407A19C}" type="datetimeFigureOut">
              <a:rPr lang="en-US" smtClean="0"/>
              <a:t>11/11/2018</a:t>
            </a:fld>
            <a:endParaRPr lang="en-US"/>
          </a:p>
        </p:txBody>
      </p:sp>
      <p:sp>
        <p:nvSpPr>
          <p:cNvPr id="6" name="Footer Placeholder 5">
            <a:extLst>
              <a:ext uri="{FF2B5EF4-FFF2-40B4-BE49-F238E27FC236}">
                <a16:creationId xmlns:a16="http://schemas.microsoft.com/office/drawing/2014/main" id="{D77FC94A-1014-45FF-8E01-64DFE8377CE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A44B10E-D92A-4C64-8948-6395BD6F62C7}"/>
              </a:ext>
            </a:extLst>
          </p:cNvPr>
          <p:cNvSpPr>
            <a:spLocks noGrp="1"/>
          </p:cNvSpPr>
          <p:nvPr>
            <p:ph type="sldNum" sz="quarter" idx="12"/>
          </p:nvPr>
        </p:nvSpPr>
        <p:spPr/>
        <p:txBody>
          <a:bodyPr/>
          <a:lstStyle/>
          <a:p>
            <a:fld id="{B3F042D5-0F37-4F87-A3A2-5843AAD54C9D}" type="slidenum">
              <a:rPr lang="en-US" smtClean="0"/>
              <a:t>‹#›</a:t>
            </a:fld>
            <a:endParaRPr lang="en-US"/>
          </a:p>
        </p:txBody>
      </p:sp>
    </p:spTree>
    <p:extLst>
      <p:ext uri="{BB962C8B-B14F-4D97-AF65-F5344CB8AC3E}">
        <p14:creationId xmlns:p14="http://schemas.microsoft.com/office/powerpoint/2010/main" val="30897920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78CE66-66D4-4FEB-80E3-170E29BA1FC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51313B6-4509-4E2A-8C63-FFA302B1C69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5D61BE6-96BE-4F3D-A045-02F4EBA9B5D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6697A2C6-F4F4-4A99-87A6-DC16E4312DAE}"/>
              </a:ext>
            </a:extLst>
          </p:cNvPr>
          <p:cNvSpPr>
            <a:spLocks noGrp="1"/>
          </p:cNvSpPr>
          <p:nvPr>
            <p:ph type="dt" sz="half" idx="10"/>
          </p:nvPr>
        </p:nvSpPr>
        <p:spPr/>
        <p:txBody>
          <a:bodyPr/>
          <a:lstStyle/>
          <a:p>
            <a:fld id="{034B708E-37C4-48EC-8B54-9AA64407A19C}" type="datetimeFigureOut">
              <a:rPr lang="en-US" smtClean="0"/>
              <a:t>11/11/2018</a:t>
            </a:fld>
            <a:endParaRPr lang="en-US"/>
          </a:p>
        </p:txBody>
      </p:sp>
      <p:sp>
        <p:nvSpPr>
          <p:cNvPr id="6" name="Footer Placeholder 5">
            <a:extLst>
              <a:ext uri="{FF2B5EF4-FFF2-40B4-BE49-F238E27FC236}">
                <a16:creationId xmlns:a16="http://schemas.microsoft.com/office/drawing/2014/main" id="{D804B54B-A1C6-4995-839C-356AFEE6BFE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15934F1-E1EE-4F96-8D06-EED50F9B320A}"/>
              </a:ext>
            </a:extLst>
          </p:cNvPr>
          <p:cNvSpPr>
            <a:spLocks noGrp="1"/>
          </p:cNvSpPr>
          <p:nvPr>
            <p:ph type="sldNum" sz="quarter" idx="12"/>
          </p:nvPr>
        </p:nvSpPr>
        <p:spPr/>
        <p:txBody>
          <a:bodyPr/>
          <a:lstStyle/>
          <a:p>
            <a:fld id="{B3F042D5-0F37-4F87-A3A2-5843AAD54C9D}" type="slidenum">
              <a:rPr lang="en-US" smtClean="0"/>
              <a:t>‹#›</a:t>
            </a:fld>
            <a:endParaRPr lang="en-US"/>
          </a:p>
        </p:txBody>
      </p:sp>
    </p:spTree>
    <p:extLst>
      <p:ext uri="{BB962C8B-B14F-4D97-AF65-F5344CB8AC3E}">
        <p14:creationId xmlns:p14="http://schemas.microsoft.com/office/powerpoint/2010/main" val="40120754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A560E-C4E1-4D63-B38E-204FD708569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0CAD572-2D64-46CD-9B9E-90F17329737A}"/>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20FE61B-3341-46F6-B7C0-91D80E93FE1B}"/>
              </a:ext>
            </a:extLst>
          </p:cNvPr>
          <p:cNvSpPr>
            <a:spLocks noGrp="1"/>
          </p:cNvSpPr>
          <p:nvPr>
            <p:ph type="dt" sz="half" idx="10"/>
          </p:nvPr>
        </p:nvSpPr>
        <p:spPr/>
        <p:txBody>
          <a:bodyPr/>
          <a:lstStyle/>
          <a:p>
            <a:fld id="{034B708E-37C4-48EC-8B54-9AA64407A19C}" type="datetimeFigureOut">
              <a:rPr lang="en-US" smtClean="0"/>
              <a:t>11/11/2018</a:t>
            </a:fld>
            <a:endParaRPr lang="en-US"/>
          </a:p>
        </p:txBody>
      </p:sp>
      <p:sp>
        <p:nvSpPr>
          <p:cNvPr id="5" name="Footer Placeholder 4">
            <a:extLst>
              <a:ext uri="{FF2B5EF4-FFF2-40B4-BE49-F238E27FC236}">
                <a16:creationId xmlns:a16="http://schemas.microsoft.com/office/drawing/2014/main" id="{652D0334-698D-49B3-AB44-9257F1BC6C1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81A017-CCA8-475E-B969-CCCA35A4438E}"/>
              </a:ext>
            </a:extLst>
          </p:cNvPr>
          <p:cNvSpPr>
            <a:spLocks noGrp="1"/>
          </p:cNvSpPr>
          <p:nvPr>
            <p:ph type="sldNum" sz="quarter" idx="12"/>
          </p:nvPr>
        </p:nvSpPr>
        <p:spPr/>
        <p:txBody>
          <a:bodyPr/>
          <a:lstStyle/>
          <a:p>
            <a:fld id="{B3F042D5-0F37-4F87-A3A2-5843AAD54C9D}" type="slidenum">
              <a:rPr lang="en-US" smtClean="0"/>
              <a:t>‹#›</a:t>
            </a:fld>
            <a:endParaRPr lang="en-US"/>
          </a:p>
        </p:txBody>
      </p:sp>
    </p:spTree>
    <p:extLst>
      <p:ext uri="{BB962C8B-B14F-4D97-AF65-F5344CB8AC3E}">
        <p14:creationId xmlns:p14="http://schemas.microsoft.com/office/powerpoint/2010/main" val="29873315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321F2C8-FDCF-4146-808E-35DCBD81B57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F6985EC-CD9B-4499-B459-FBECDFA2ED9C}"/>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9F18CA7-344B-428C-9474-0AE80760EC49}"/>
              </a:ext>
            </a:extLst>
          </p:cNvPr>
          <p:cNvSpPr>
            <a:spLocks noGrp="1"/>
          </p:cNvSpPr>
          <p:nvPr>
            <p:ph type="dt" sz="half" idx="10"/>
          </p:nvPr>
        </p:nvSpPr>
        <p:spPr/>
        <p:txBody>
          <a:bodyPr/>
          <a:lstStyle/>
          <a:p>
            <a:fld id="{034B708E-37C4-48EC-8B54-9AA64407A19C}" type="datetimeFigureOut">
              <a:rPr lang="en-US" smtClean="0"/>
              <a:t>11/11/2018</a:t>
            </a:fld>
            <a:endParaRPr lang="en-US"/>
          </a:p>
        </p:txBody>
      </p:sp>
      <p:sp>
        <p:nvSpPr>
          <p:cNvPr id="5" name="Footer Placeholder 4">
            <a:extLst>
              <a:ext uri="{FF2B5EF4-FFF2-40B4-BE49-F238E27FC236}">
                <a16:creationId xmlns:a16="http://schemas.microsoft.com/office/drawing/2014/main" id="{4D72A89A-986D-4A74-B7D6-3BF8741D774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2BF08C-1777-41A4-98F6-9F59C7A93831}"/>
              </a:ext>
            </a:extLst>
          </p:cNvPr>
          <p:cNvSpPr>
            <a:spLocks noGrp="1"/>
          </p:cNvSpPr>
          <p:nvPr>
            <p:ph type="sldNum" sz="quarter" idx="12"/>
          </p:nvPr>
        </p:nvSpPr>
        <p:spPr/>
        <p:txBody>
          <a:bodyPr/>
          <a:lstStyle/>
          <a:p>
            <a:fld id="{B3F042D5-0F37-4F87-A3A2-5843AAD54C9D}" type="slidenum">
              <a:rPr lang="en-US" smtClean="0"/>
              <a:t>‹#›</a:t>
            </a:fld>
            <a:endParaRPr lang="en-US"/>
          </a:p>
        </p:txBody>
      </p:sp>
    </p:spTree>
    <p:extLst>
      <p:ext uri="{BB962C8B-B14F-4D97-AF65-F5344CB8AC3E}">
        <p14:creationId xmlns:p14="http://schemas.microsoft.com/office/powerpoint/2010/main" val="38910404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7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499029660"/>
      </p:ext>
    </p:extLst>
  </p:cSld>
  <p:clrMapOvr>
    <a:masterClrMapping/>
  </p:clrMapOvr>
  <mc:AlternateContent xmlns:mc="http://schemas.openxmlformats.org/markup-compatibility/2006" xmlns:p14="http://schemas.microsoft.com/office/powerpoint/2010/main">
    <mc:Choice Requires="p14">
      <p:transition spd="slow" p14:dur="2000" advClick="0" advTm="3000"/>
    </mc:Choice>
    <mc:Fallback xmlns="">
      <p:transition spd="slow" advClick="0" advTm="3000"/>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8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8" y="2636356"/>
            <a:ext cx="10363200" cy="458587"/>
          </a:xfrm>
        </p:spPr>
        <p:txBody>
          <a:bodyPr/>
          <a:lstStyle/>
          <a:p>
            <a:r>
              <a:rPr lang="en-US"/>
              <a:t>Click to edit Master title style</a:t>
            </a:r>
            <a:endParaRPr lang="en-GB"/>
          </a:p>
        </p:txBody>
      </p:sp>
      <p:sp>
        <p:nvSpPr>
          <p:cNvPr id="3" name="Subtitle 2"/>
          <p:cNvSpPr>
            <a:spLocks noGrp="1"/>
          </p:cNvSpPr>
          <p:nvPr>
            <p:ph type="subTitle" idx="1"/>
          </p:nvPr>
        </p:nvSpPr>
        <p:spPr>
          <a:xfrm>
            <a:off x="1828801" y="3886210"/>
            <a:ext cx="8534400" cy="466703"/>
          </a:xfrm>
        </p:spPr>
        <p:txBody>
          <a:bodyPr/>
          <a:lstStyle>
            <a:lvl1pPr marL="0" indent="0" algn="ctr">
              <a:buNone/>
              <a:defRPr/>
            </a:lvl1pPr>
            <a:lvl2pPr marL="456970" indent="0" algn="ctr">
              <a:buNone/>
              <a:defRPr/>
            </a:lvl2pPr>
            <a:lvl3pPr marL="913938" indent="0" algn="ctr">
              <a:buNone/>
              <a:defRPr/>
            </a:lvl3pPr>
            <a:lvl4pPr marL="1370908" indent="0" algn="ctr">
              <a:buNone/>
              <a:defRPr/>
            </a:lvl4pPr>
            <a:lvl5pPr marL="1827876" indent="0" algn="ctr">
              <a:buNone/>
              <a:defRPr/>
            </a:lvl5pPr>
            <a:lvl6pPr marL="2284845" indent="0" algn="ctr">
              <a:buNone/>
              <a:defRPr/>
            </a:lvl6pPr>
            <a:lvl7pPr marL="2741814" indent="0" algn="ctr">
              <a:buNone/>
              <a:defRPr/>
            </a:lvl7pPr>
            <a:lvl8pPr marL="3198783" indent="0" algn="ctr">
              <a:buNone/>
              <a:defRPr/>
            </a:lvl8pPr>
            <a:lvl9pPr marL="3655753" indent="0" algn="ctr">
              <a:buNone/>
              <a:defRPr/>
            </a:lvl9pPr>
          </a:lstStyle>
          <a:p>
            <a:r>
              <a:rPr lang="en-US"/>
              <a:t>Click to edit Master subtitle style</a:t>
            </a:r>
            <a:endParaRPr lang="en-GB"/>
          </a:p>
        </p:txBody>
      </p:sp>
      <p:sp>
        <p:nvSpPr>
          <p:cNvPr id="5" name="Rectangle 6"/>
          <p:cNvSpPr>
            <a:spLocks noGrp="1" noChangeArrowheads="1"/>
          </p:cNvSpPr>
          <p:nvPr>
            <p:ph type="sldNum" sz="quarter" idx="4"/>
          </p:nvPr>
        </p:nvSpPr>
        <p:spPr bwMode="auto">
          <a:xfrm>
            <a:off x="8737609" y="6133766"/>
            <a:ext cx="3147484" cy="476250"/>
          </a:xfrm>
          <a:prstGeom prst="rect">
            <a:avLst/>
          </a:prstGeom>
          <a:noFill/>
          <a:ln w="9525">
            <a:noFill/>
            <a:miter lim="800000"/>
            <a:headEnd/>
            <a:tailEnd/>
          </a:ln>
          <a:effectLst/>
        </p:spPr>
        <p:txBody>
          <a:bodyPr vert="horz" wrap="square" lIns="91393" tIns="45697" rIns="91393" bIns="45697" numCol="1" anchor="t" anchorCtr="0" compatLnSpc="1">
            <a:prstTxWarp prst="textNoShape">
              <a:avLst/>
            </a:prstTxWarp>
          </a:bodyPr>
          <a:lstStyle>
            <a:lvl1pPr algn="r">
              <a:defRPr sz="1000" b="0">
                <a:latin typeface="Arial Narrow"/>
                <a:cs typeface="Arial Narrow"/>
              </a:defRPr>
            </a:lvl1pPr>
          </a:lstStyle>
          <a:p>
            <a:r>
              <a:rPr lang="en-GB" dirty="0">
                <a:solidFill>
                  <a:srgbClr val="000000"/>
                </a:solidFill>
              </a:rPr>
              <a:t>© University of Oxford Mindfulness Centre</a:t>
            </a:r>
          </a:p>
          <a:p>
            <a:r>
              <a:rPr lang="en-GB" sz="1000" dirty="0">
                <a:solidFill>
                  <a:srgbClr val="000000"/>
                </a:solidFill>
              </a:rPr>
              <a:t>Please do not reproduce without the written permission of the authors</a:t>
            </a:r>
          </a:p>
          <a:p>
            <a:pPr>
              <a:defRPr/>
            </a:pPr>
            <a:endParaRPr lang="en-US" dirty="0">
              <a:solidFill>
                <a:srgbClr val="000000"/>
              </a:solidFill>
            </a:endParaRPr>
          </a:p>
        </p:txBody>
      </p:sp>
    </p:spTree>
    <p:extLst>
      <p:ext uri="{BB962C8B-B14F-4D97-AF65-F5344CB8AC3E}">
        <p14:creationId xmlns:p14="http://schemas.microsoft.com/office/powerpoint/2010/main" val="8967273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F536BEC-9FC4-4404-BA35-ECE3F3370D5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E6F0E31-5A78-4902-9268-D467CBA97D6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EDB6CDA-7644-4A65-AE73-A88BB0769CC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34B708E-37C4-48EC-8B54-9AA64407A19C}" type="datetimeFigureOut">
              <a:rPr lang="en-US" smtClean="0"/>
              <a:t>11/11/2018</a:t>
            </a:fld>
            <a:endParaRPr lang="en-US"/>
          </a:p>
        </p:txBody>
      </p:sp>
      <p:sp>
        <p:nvSpPr>
          <p:cNvPr id="5" name="Footer Placeholder 4">
            <a:extLst>
              <a:ext uri="{FF2B5EF4-FFF2-40B4-BE49-F238E27FC236}">
                <a16:creationId xmlns:a16="http://schemas.microsoft.com/office/drawing/2014/main" id="{F79E160D-85CD-4883-BA67-0ACEF90EE1B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B96199F2-319F-4E66-9712-9EE22A90D36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3F042D5-0F37-4F87-A3A2-5843AAD54C9D}" type="slidenum">
              <a:rPr lang="en-US" smtClean="0"/>
              <a:t>‹#›</a:t>
            </a:fld>
            <a:endParaRPr lang="en-US"/>
          </a:p>
        </p:txBody>
      </p:sp>
    </p:spTree>
    <p:extLst>
      <p:ext uri="{BB962C8B-B14F-4D97-AF65-F5344CB8AC3E}">
        <p14:creationId xmlns:p14="http://schemas.microsoft.com/office/powerpoint/2010/main" val="3909584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png"/><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8.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7.xml"/><Relationship Id="rId5" Type="http://schemas.openxmlformats.org/officeDocument/2006/relationships/image" Target="../media/image27.png"/><Relationship Id="rId4" Type="http://schemas.openxmlformats.org/officeDocument/2006/relationships/image" Target="../media/image26.png"/></Relationships>
</file>

<file path=ppt/slides/_rels/slide2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2.xml"/><Relationship Id="rId4" Type="http://schemas.openxmlformats.org/officeDocument/2006/relationships/image" Target="../media/image34.png"/></Relationships>
</file>

<file path=ppt/slides/_rels/slide27.xml.rels><?xml version="1.0" encoding="UTF-8" standalone="yes"?>
<Relationships xmlns="http://schemas.openxmlformats.org/package/2006/relationships"><Relationship Id="rId8" Type="http://schemas.openxmlformats.org/officeDocument/2006/relationships/image" Target="../media/image40.png"/><Relationship Id="rId3" Type="http://schemas.openxmlformats.org/officeDocument/2006/relationships/image" Target="../media/image35.png"/><Relationship Id="rId7" Type="http://schemas.openxmlformats.org/officeDocument/2006/relationships/image" Target="../media/image39.jpeg"/><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38.jpeg"/><Relationship Id="rId11" Type="http://schemas.openxmlformats.org/officeDocument/2006/relationships/image" Target="../media/image43.png"/><Relationship Id="rId5" Type="http://schemas.openxmlformats.org/officeDocument/2006/relationships/image" Target="../media/image37.png"/><Relationship Id="rId10" Type="http://schemas.openxmlformats.org/officeDocument/2006/relationships/image" Target="../media/image42.png"/><Relationship Id="rId4" Type="http://schemas.openxmlformats.org/officeDocument/2006/relationships/image" Target="../media/image36.png"/><Relationship Id="rId9" Type="http://schemas.openxmlformats.org/officeDocument/2006/relationships/image" Target="../media/image41.png"/></Relationships>
</file>

<file path=ppt/slides/_rels/slide28.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32.png"/><Relationship Id="rId1" Type="http://schemas.openxmlformats.org/officeDocument/2006/relationships/slideLayout" Target="../slideLayouts/slideLayout2.xml"/><Relationship Id="rId5" Type="http://schemas.openxmlformats.org/officeDocument/2006/relationships/hyperlink" Target="http://www.mindfulnessinschools.org/" TargetMode="External"/><Relationship Id="rId4" Type="http://schemas.openxmlformats.org/officeDocument/2006/relationships/image" Target="../media/image45.png"/></Relationships>
</file>

<file path=ppt/slides/_rels/slide29.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9.xml"/><Relationship Id="rId1" Type="http://schemas.openxmlformats.org/officeDocument/2006/relationships/slideLayout" Target="../slideLayouts/slideLayout13.xml"/><Relationship Id="rId4" Type="http://schemas.openxmlformats.org/officeDocument/2006/relationships/image" Target="../media/image47.jpeg"/></Relationships>
</file>

<file path=ppt/slides/_rels/slide30.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slideLayout" Target="../slideLayouts/slideLayout2.xml"/><Relationship Id="rId1" Type="http://schemas.openxmlformats.org/officeDocument/2006/relationships/video" Target="https://www.youtube.com/embed/LgXZW6Xqokw" TargetMode="External"/><Relationship Id="rId5" Type="http://schemas.openxmlformats.org/officeDocument/2006/relationships/hyperlink" Target="https://mindfulnessinschools.org/" TargetMode="External"/><Relationship Id="rId4" Type="http://schemas.openxmlformats.org/officeDocument/2006/relationships/image" Target="../media/image49.jpeg"/></Relationships>
</file>

<file path=ppt/slides/_rels/slide31.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51.jpeg"/></Relationships>
</file>

<file path=ppt/slides/_rels/slide32.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3" Type="http://schemas.openxmlformats.org/officeDocument/2006/relationships/image" Target="../media/image59.svg"/><Relationship Id="rId2" Type="http://schemas.openxmlformats.org/officeDocument/2006/relationships/image" Target="../media/image58.png"/><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chart" Target="../charts/chart3.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chart" Target="../charts/chart4.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chart" Target="../charts/chart5.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63.svg"/></Relationships>
</file>

<file path=ppt/slides/_rels/slide49.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65.png"/><Relationship Id="rId1" Type="http://schemas.openxmlformats.org/officeDocument/2006/relationships/slideLayout" Target="../slideLayouts/slideLayout2.xml"/><Relationship Id="rId6" Type="http://schemas.openxmlformats.org/officeDocument/2006/relationships/hyperlink" Target="http://bemindful.co.uk/" TargetMode="External"/><Relationship Id="rId5" Type="http://schemas.openxmlformats.org/officeDocument/2006/relationships/hyperlink" Target="http://www.oxfordmindfulness.org/" TargetMode="External"/><Relationship Id="rId4" Type="http://schemas.openxmlformats.org/officeDocument/2006/relationships/image" Target="../media/image67.png"/></Relationships>
</file>

<file path=ppt/slides/_rels/slide51.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8520D1-05D4-40EF-93F6-5F58F6495F70}"/>
              </a:ext>
            </a:extLst>
          </p:cNvPr>
          <p:cNvSpPr>
            <a:spLocks noGrp="1"/>
          </p:cNvSpPr>
          <p:nvPr>
            <p:ph type="ctrTitle"/>
          </p:nvPr>
        </p:nvSpPr>
        <p:spPr/>
        <p:txBody>
          <a:bodyPr/>
          <a:lstStyle/>
          <a:p>
            <a:endParaRPr lang="en-US"/>
          </a:p>
        </p:txBody>
      </p:sp>
      <p:sp>
        <p:nvSpPr>
          <p:cNvPr id="3" name="Subtitle 2">
            <a:extLst>
              <a:ext uri="{FF2B5EF4-FFF2-40B4-BE49-F238E27FC236}">
                <a16:creationId xmlns:a16="http://schemas.microsoft.com/office/drawing/2014/main" id="{E04B5616-0FF2-4769-AF2B-DDB561E2D9CD}"/>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18529758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8068" y="4633546"/>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27538" y="4756638"/>
            <a:ext cx="11139854" cy="930447"/>
          </a:xfrm>
        </p:spPr>
        <p:txBody>
          <a:bodyPr vert="horz" lIns="91440" tIns="45720" rIns="91440" bIns="45720" rtlCol="0" anchor="b">
            <a:normAutofit/>
          </a:bodyPr>
          <a:lstStyle/>
          <a:p>
            <a:pPr algn="ctr"/>
            <a:r>
              <a:rPr lang="en-US" sz="5400">
                <a:solidFill>
                  <a:srgbClr val="FFFFFF"/>
                </a:solidFill>
              </a:rPr>
              <a:t>Mindfulness</a:t>
            </a:r>
          </a:p>
        </p:txBody>
      </p:sp>
      <p:sp>
        <p:nvSpPr>
          <p:cNvPr id="7" name="Text Placeholder 6">
            <a:extLst>
              <a:ext uri="{FF2B5EF4-FFF2-40B4-BE49-F238E27FC236}">
                <a16:creationId xmlns:a16="http://schemas.microsoft.com/office/drawing/2014/main" id="{BCD2B098-BD19-46C0-9818-629C9849F3E9}"/>
              </a:ext>
            </a:extLst>
          </p:cNvPr>
          <p:cNvSpPr>
            <a:spLocks noGrp="1"/>
          </p:cNvSpPr>
          <p:nvPr>
            <p:ph type="body" idx="1"/>
          </p:nvPr>
        </p:nvSpPr>
        <p:spPr>
          <a:xfrm>
            <a:off x="1339362" y="5815698"/>
            <a:ext cx="9144000" cy="420001"/>
          </a:xfrm>
        </p:spPr>
        <p:txBody>
          <a:bodyPr vert="horz" lIns="91440" tIns="45720" rIns="91440" bIns="45720" rtlCol="0">
            <a:normAutofit/>
          </a:bodyPr>
          <a:lstStyle/>
          <a:p>
            <a:pPr algn="ctr"/>
            <a:r>
              <a:rPr lang="en-US" sz="2000" dirty="0">
                <a:solidFill>
                  <a:srgbClr val="B2B555"/>
                </a:solidFill>
              </a:rPr>
              <a:t>Felicity Page</a:t>
            </a:r>
          </a:p>
        </p:txBody>
      </p:sp>
      <p:pic>
        <p:nvPicPr>
          <p:cNvPr id="5" name="Picture 4"/>
          <p:cNvPicPr>
            <a:picLocks noChangeAspect="1"/>
          </p:cNvPicPr>
          <p:nvPr/>
        </p:nvPicPr>
        <p:blipFill>
          <a:blip r:embed="rId2"/>
          <a:stretch>
            <a:fillRect/>
          </a:stretch>
        </p:blipFill>
        <p:spPr>
          <a:xfrm>
            <a:off x="730528" y="307731"/>
            <a:ext cx="4634941" cy="3997637"/>
          </a:xfrm>
          <a:prstGeom prst="rect">
            <a:avLst/>
          </a:prstGeom>
        </p:spPr>
      </p:pic>
      <p:pic>
        <p:nvPicPr>
          <p:cNvPr id="4" name="Picture 3"/>
          <p:cNvPicPr>
            <a:picLocks noChangeAspect="1"/>
          </p:cNvPicPr>
          <p:nvPr/>
        </p:nvPicPr>
        <p:blipFill>
          <a:blip r:embed="rId3"/>
          <a:stretch>
            <a:fillRect/>
          </a:stretch>
        </p:blipFill>
        <p:spPr>
          <a:xfrm>
            <a:off x="6416043" y="942570"/>
            <a:ext cx="5455917" cy="2727958"/>
          </a:xfrm>
          <a:prstGeom prst="rect">
            <a:avLst/>
          </a:prstGeom>
        </p:spPr>
      </p:pic>
      <p:cxnSp>
        <p:nvCxnSpPr>
          <p:cNvPr id="16" name="Straight Connector 15">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9800" y="5738691"/>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422594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094105" y="802955"/>
            <a:ext cx="4977976" cy="1454051"/>
          </a:xfrm>
        </p:spPr>
        <p:txBody>
          <a:bodyPr>
            <a:normAutofit/>
          </a:bodyPr>
          <a:lstStyle/>
          <a:p>
            <a:r>
              <a:rPr lang="en-GB">
                <a:solidFill>
                  <a:srgbClr val="000000"/>
                </a:solidFill>
              </a:rPr>
              <a:t>Outline</a:t>
            </a:r>
          </a:p>
        </p:txBody>
      </p:sp>
      <p:sp>
        <p:nvSpPr>
          <p:cNvPr id="13"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p:cNvPicPr>
            <a:picLocks noChangeAspect="1"/>
          </p:cNvPicPr>
          <p:nvPr/>
        </p:nvPicPr>
        <p:blipFill>
          <a:blip r:embed="rId3"/>
          <a:stretch>
            <a:fillRect/>
          </a:stretch>
        </p:blipFill>
        <p:spPr>
          <a:xfrm>
            <a:off x="429349" y="2258159"/>
            <a:ext cx="3661831" cy="2361880"/>
          </a:xfrm>
          <a:prstGeom prst="rect">
            <a:avLst/>
          </a:prstGeom>
        </p:spPr>
      </p:pic>
      <p:sp>
        <p:nvSpPr>
          <p:cNvPr id="3" name="Content Placeholder 2"/>
          <p:cNvSpPr>
            <a:spLocks noGrp="1"/>
          </p:cNvSpPr>
          <p:nvPr>
            <p:ph idx="1"/>
          </p:nvPr>
        </p:nvSpPr>
        <p:spPr>
          <a:xfrm>
            <a:off x="6090574" y="2421682"/>
            <a:ext cx="4977578" cy="3639289"/>
          </a:xfrm>
        </p:spPr>
        <p:txBody>
          <a:bodyPr anchor="ctr">
            <a:normAutofit/>
          </a:bodyPr>
          <a:lstStyle/>
          <a:p>
            <a:r>
              <a:rPr lang="en-GB" sz="2000">
                <a:solidFill>
                  <a:srgbClr val="000000"/>
                </a:solidFill>
              </a:rPr>
              <a:t>What is Mindfulness?</a:t>
            </a:r>
          </a:p>
          <a:p>
            <a:r>
              <a:rPr lang="en-GB" sz="2000">
                <a:solidFill>
                  <a:srgbClr val="000000"/>
                </a:solidFill>
              </a:rPr>
              <a:t>History and development</a:t>
            </a:r>
          </a:p>
          <a:p>
            <a:r>
              <a:rPr lang="en-GB" sz="2000">
                <a:solidFill>
                  <a:srgbClr val="000000"/>
                </a:solidFill>
              </a:rPr>
              <a:t>Evidence and emerging research</a:t>
            </a:r>
          </a:p>
          <a:p>
            <a:r>
              <a:rPr lang="en-GB" sz="2000">
                <a:solidFill>
                  <a:srgbClr val="000000"/>
                </a:solidFill>
              </a:rPr>
              <a:t>Mindfulness in health and social care</a:t>
            </a:r>
          </a:p>
        </p:txBody>
      </p:sp>
    </p:spTree>
    <p:extLst>
      <p:ext uri="{BB962C8B-B14F-4D97-AF65-F5344CB8AC3E}">
        <p14:creationId xmlns:p14="http://schemas.microsoft.com/office/powerpoint/2010/main" val="21717372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514292" y="513612"/>
            <a:ext cx="9894133" cy="1031216"/>
          </a:xfrm>
        </p:spPr>
        <p:txBody>
          <a:bodyPr anchor="b">
            <a:normAutofit/>
          </a:bodyPr>
          <a:lstStyle/>
          <a:p>
            <a:r>
              <a:rPr lang="en-GB" dirty="0"/>
              <a:t>What are your thoughts?</a:t>
            </a:r>
          </a:p>
        </p:txBody>
      </p:sp>
      <p:pic>
        <p:nvPicPr>
          <p:cNvPr id="4" name="Picture 3"/>
          <p:cNvPicPr>
            <a:picLocks noChangeAspect="1"/>
          </p:cNvPicPr>
          <p:nvPr/>
        </p:nvPicPr>
        <p:blipFill>
          <a:blip r:embed="rId2"/>
          <a:stretch>
            <a:fillRect/>
          </a:stretch>
        </p:blipFill>
        <p:spPr>
          <a:xfrm>
            <a:off x="2230187" y="2589086"/>
            <a:ext cx="3637594" cy="2755478"/>
          </a:xfrm>
          <a:prstGeom prst="rect">
            <a:avLst/>
          </a:prstGeom>
        </p:spPr>
      </p:pic>
      <p:sp>
        <p:nvSpPr>
          <p:cNvPr id="9" name="Freeform: Shape 8">
            <a:extLst>
              <a:ext uri="{FF2B5EF4-FFF2-40B4-BE49-F238E27FC236}">
                <a16:creationId xmlns:a16="http://schemas.microsoft.com/office/drawing/2014/main" id="{C607803A-4E99-444E-94F7-8785CDDF5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80154" y="1884045"/>
            <a:ext cx="3275668" cy="2853308"/>
          </a:xfrm>
          <a:custGeom>
            <a:avLst/>
            <a:gdLst>
              <a:gd name="connsiteX0" fmla="*/ 3275668 w 3275668"/>
              <a:gd name="connsiteY0" fmla="*/ 2853308 h 2853308"/>
              <a:gd name="connsiteX1" fmla="*/ 655 w 3275668"/>
              <a:gd name="connsiteY1" fmla="*/ 2853308 h 2853308"/>
              <a:gd name="connsiteX2" fmla="*/ 0 w 3275668"/>
              <a:gd name="connsiteY2" fmla="*/ 2467565 h 2853308"/>
              <a:gd name="connsiteX3" fmla="*/ 2869894 w 3275668"/>
              <a:gd name="connsiteY3" fmla="*/ 2468888 h 2853308"/>
              <a:gd name="connsiteX4" fmla="*/ 2869894 w 3275668"/>
              <a:gd name="connsiteY4" fmla="*/ 0 h 2853308"/>
              <a:gd name="connsiteX5" fmla="*/ 3275668 w 3275668"/>
              <a:gd name="connsiteY5" fmla="*/ 0 h 28533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75668" h="2853308">
                <a:moveTo>
                  <a:pt x="3275668" y="2853308"/>
                </a:moveTo>
                <a:lnTo>
                  <a:pt x="655" y="2853308"/>
                </a:lnTo>
                <a:cubicBezTo>
                  <a:pt x="-655" y="2720171"/>
                  <a:pt x="1310" y="2600702"/>
                  <a:pt x="0" y="2467565"/>
                </a:cubicBezTo>
                <a:lnTo>
                  <a:pt x="2869894" y="2468888"/>
                </a:lnTo>
                <a:lnTo>
                  <a:pt x="2869894" y="0"/>
                </a:lnTo>
                <a:lnTo>
                  <a:pt x="3275668" y="0"/>
                </a:lnTo>
                <a:close/>
              </a:path>
            </a:pathLst>
          </a:custGeom>
          <a:solidFill>
            <a:srgbClr val="4C4C4C"/>
          </a:solidFill>
          <a:ln w="0">
            <a:noFill/>
            <a:prstDash val="solid"/>
            <a:round/>
            <a:headEnd/>
            <a:tailEnd/>
          </a:ln>
        </p:spPr>
      </p:sp>
      <p:sp>
        <p:nvSpPr>
          <p:cNvPr id="11" name="Freeform: Shape 10">
            <a:extLst>
              <a:ext uri="{FF2B5EF4-FFF2-40B4-BE49-F238E27FC236}">
                <a16:creationId xmlns:a16="http://schemas.microsoft.com/office/drawing/2014/main" id="{2989BE6A-C309-418E-8ADD-1616A98057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55822" y="3222529"/>
            <a:ext cx="3242952" cy="2828156"/>
          </a:xfrm>
          <a:custGeom>
            <a:avLst/>
            <a:gdLst>
              <a:gd name="connsiteX0" fmla="*/ 2837178 w 3242952"/>
              <a:gd name="connsiteY0" fmla="*/ 0 h 2828156"/>
              <a:gd name="connsiteX1" fmla="*/ 3242952 w 3242952"/>
              <a:gd name="connsiteY1" fmla="*/ 0 h 2828156"/>
              <a:gd name="connsiteX2" fmla="*/ 3242952 w 3242952"/>
              <a:gd name="connsiteY2" fmla="*/ 2828156 h 2828156"/>
              <a:gd name="connsiteX3" fmla="*/ 0 w 3242952"/>
              <a:gd name="connsiteY3" fmla="*/ 2828156 h 2828156"/>
              <a:gd name="connsiteX4" fmla="*/ 0 w 3242952"/>
              <a:gd name="connsiteY4" fmla="*/ 2442859 h 2828156"/>
              <a:gd name="connsiteX5" fmla="*/ 2837178 w 3242952"/>
              <a:gd name="connsiteY5" fmla="*/ 2443295 h 28281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42952" h="2828156">
                <a:moveTo>
                  <a:pt x="2837178" y="0"/>
                </a:moveTo>
                <a:lnTo>
                  <a:pt x="3242952" y="0"/>
                </a:lnTo>
                <a:lnTo>
                  <a:pt x="3242952" y="2828156"/>
                </a:lnTo>
                <a:lnTo>
                  <a:pt x="0" y="2828156"/>
                </a:lnTo>
                <a:lnTo>
                  <a:pt x="0" y="2442859"/>
                </a:lnTo>
                <a:lnTo>
                  <a:pt x="2837178" y="2443295"/>
                </a:lnTo>
                <a:close/>
              </a:path>
            </a:pathLst>
          </a:custGeom>
          <a:solidFill>
            <a:srgbClr val="4C4C4C"/>
          </a:solidFill>
          <a:ln w="0">
            <a:noFill/>
            <a:prstDash val="solid"/>
            <a:round/>
            <a:headEnd/>
            <a:tailEnd/>
          </a:ln>
        </p:spPr>
        <p:txBody>
          <a:bodyPr wrap="square">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7781373" y="2279151"/>
            <a:ext cx="3627063" cy="3387145"/>
          </a:xfrm>
        </p:spPr>
        <p:txBody>
          <a:bodyPr anchor="ctr">
            <a:normAutofit/>
          </a:bodyPr>
          <a:lstStyle/>
          <a:p>
            <a:r>
              <a:rPr lang="en-GB" sz="2400"/>
              <a:t>Your personal </a:t>
            </a:r>
          </a:p>
          <a:p>
            <a:pPr lvl="1"/>
            <a:r>
              <a:rPr lang="en-GB" dirty="0"/>
              <a:t>Awareness</a:t>
            </a:r>
          </a:p>
          <a:p>
            <a:pPr lvl="1"/>
            <a:r>
              <a:rPr lang="en-GB" dirty="0"/>
              <a:t>Knowledge</a:t>
            </a:r>
          </a:p>
          <a:p>
            <a:pPr lvl="1"/>
            <a:r>
              <a:rPr lang="en-GB" dirty="0"/>
              <a:t>Understanding</a:t>
            </a:r>
          </a:p>
          <a:p>
            <a:pPr lvl="1"/>
            <a:r>
              <a:rPr lang="en-GB" dirty="0"/>
              <a:t>Experience </a:t>
            </a:r>
          </a:p>
          <a:p>
            <a:pPr marL="0" indent="0">
              <a:buNone/>
            </a:pPr>
            <a:r>
              <a:rPr lang="en-GB" sz="2400"/>
              <a:t>of Mindfulness?</a:t>
            </a:r>
          </a:p>
        </p:txBody>
      </p:sp>
    </p:spTree>
    <p:extLst>
      <p:ext uri="{BB962C8B-B14F-4D97-AF65-F5344CB8AC3E}">
        <p14:creationId xmlns:p14="http://schemas.microsoft.com/office/powerpoint/2010/main" val="10412609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Take a breath…</a:t>
            </a:r>
          </a:p>
        </p:txBody>
      </p:sp>
      <p:pic>
        <p:nvPicPr>
          <p:cNvPr id="4" name="Picture 3"/>
          <p:cNvPicPr>
            <a:picLocks noChangeAspect="1"/>
          </p:cNvPicPr>
          <p:nvPr/>
        </p:nvPicPr>
        <p:blipFill>
          <a:blip r:embed="rId2"/>
          <a:stretch>
            <a:fillRect/>
          </a:stretch>
        </p:blipFill>
        <p:spPr>
          <a:xfrm>
            <a:off x="1994615" y="2049685"/>
            <a:ext cx="8202771" cy="3926112"/>
          </a:xfrm>
          <a:prstGeom prst="rect">
            <a:avLst/>
          </a:prstGeom>
        </p:spPr>
      </p:pic>
    </p:spTree>
    <p:extLst>
      <p:ext uri="{BB962C8B-B14F-4D97-AF65-F5344CB8AC3E}">
        <p14:creationId xmlns:p14="http://schemas.microsoft.com/office/powerpoint/2010/main" val="24606030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p:spPr>
        <p:txBody>
          <a:bodyPr>
            <a:normAutofit/>
          </a:bodyPr>
          <a:lstStyle/>
          <a:p>
            <a:r>
              <a:rPr lang="en-GB"/>
              <a:t>Definition of Mindfulness</a:t>
            </a:r>
          </a:p>
        </p:txBody>
      </p:sp>
      <p:pic>
        <p:nvPicPr>
          <p:cNvPr id="5" name="Picture 4"/>
          <p:cNvPicPr>
            <a:picLocks noChangeAspect="1"/>
          </p:cNvPicPr>
          <p:nvPr/>
        </p:nvPicPr>
        <p:blipFill rotWithShape="1">
          <a:blip r:embed="rId2"/>
          <a:srcRect l="44645" r="143" b="-1"/>
          <a:stretch/>
        </p:blipFill>
        <p:spPr>
          <a:xfrm>
            <a:off x="1000434" y="1904283"/>
            <a:ext cx="3173564" cy="3448850"/>
          </a:xfrm>
          <a:prstGeom prst="rect">
            <a:avLst/>
          </a:prstGeom>
        </p:spPr>
      </p:pic>
      <p:sp>
        <p:nvSpPr>
          <p:cNvPr id="3" name="Content Placeholder 2"/>
          <p:cNvSpPr>
            <a:spLocks noGrp="1"/>
          </p:cNvSpPr>
          <p:nvPr>
            <p:ph idx="1"/>
          </p:nvPr>
        </p:nvSpPr>
        <p:spPr>
          <a:xfrm>
            <a:off x="4650658" y="1825625"/>
            <a:ext cx="6703142" cy="4351338"/>
          </a:xfrm>
        </p:spPr>
        <p:txBody>
          <a:bodyPr>
            <a:normAutofit/>
          </a:bodyPr>
          <a:lstStyle/>
          <a:p>
            <a:r>
              <a:rPr lang="en-GB" sz="2000"/>
              <a:t>Mindfulness is bringing awareness to the present moment</a:t>
            </a:r>
          </a:p>
          <a:p>
            <a:pPr marL="0" indent="0">
              <a:buNone/>
            </a:pPr>
            <a:r>
              <a:rPr lang="en-GB" sz="2000" i="1"/>
              <a:t>	“Paying attention in a particular way: on purpose, in the present 	moment and nonjudgmentally”</a:t>
            </a:r>
          </a:p>
          <a:p>
            <a:pPr marL="0" indent="0">
              <a:buNone/>
            </a:pPr>
            <a:r>
              <a:rPr lang="en-GB" sz="2000"/>
              <a:t>Jon Kabat Zinn</a:t>
            </a:r>
          </a:p>
          <a:p>
            <a:r>
              <a:rPr lang="en-GB" sz="2000"/>
              <a:t>Key principles</a:t>
            </a:r>
          </a:p>
          <a:p>
            <a:pPr lvl="1"/>
            <a:r>
              <a:rPr lang="en-GB" sz="2000"/>
              <a:t>Bringing awareness to the present moment</a:t>
            </a:r>
          </a:p>
          <a:p>
            <a:pPr lvl="1"/>
            <a:r>
              <a:rPr lang="en-GB" sz="2000"/>
              <a:t>Developing the ‘attention’ muscle</a:t>
            </a:r>
          </a:p>
          <a:p>
            <a:pPr lvl="1"/>
            <a:r>
              <a:rPr lang="en-GB" sz="2000"/>
              <a:t>Recognising thoughts, emotions and body sensations</a:t>
            </a:r>
          </a:p>
          <a:p>
            <a:pPr lvl="1"/>
            <a:r>
              <a:rPr lang="en-GB" sz="2000"/>
              <a:t>Self compassion and kindness</a:t>
            </a:r>
          </a:p>
          <a:p>
            <a:pPr lvl="1"/>
            <a:r>
              <a:rPr lang="en-GB" sz="2000"/>
              <a:t>Non judgemental</a:t>
            </a:r>
          </a:p>
          <a:p>
            <a:endParaRPr lang="en-GB" sz="2000"/>
          </a:p>
        </p:txBody>
      </p:sp>
    </p:spTree>
    <p:extLst>
      <p:ext uri="{BB962C8B-B14F-4D97-AF65-F5344CB8AC3E}">
        <p14:creationId xmlns:p14="http://schemas.microsoft.com/office/powerpoint/2010/main" val="21263633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02F3C71-C981-4614-98EA-D6C494F809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3" y="321176"/>
            <a:ext cx="7174247"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21516" y="640263"/>
            <a:ext cx="6204984" cy="1344975"/>
          </a:xfrm>
        </p:spPr>
        <p:txBody>
          <a:bodyPr>
            <a:normAutofit/>
          </a:bodyPr>
          <a:lstStyle/>
          <a:p>
            <a:r>
              <a:rPr lang="en-GB" sz="4000"/>
              <a:t>Where did Mindfulness come from?</a:t>
            </a:r>
          </a:p>
        </p:txBody>
      </p:sp>
      <p:sp>
        <p:nvSpPr>
          <p:cNvPr id="3" name="Content Placeholder 2"/>
          <p:cNvSpPr>
            <a:spLocks noGrp="1"/>
          </p:cNvSpPr>
          <p:nvPr>
            <p:ph idx="1"/>
          </p:nvPr>
        </p:nvSpPr>
        <p:spPr>
          <a:xfrm>
            <a:off x="821515" y="2121762"/>
            <a:ext cx="6204984" cy="3626917"/>
          </a:xfrm>
        </p:spPr>
        <p:txBody>
          <a:bodyPr>
            <a:normAutofit/>
          </a:bodyPr>
          <a:lstStyle/>
          <a:p>
            <a:r>
              <a:rPr lang="en-GB" sz="2200"/>
              <a:t>Evolved from Buddhist tradition of meditation</a:t>
            </a:r>
          </a:p>
          <a:p>
            <a:r>
              <a:rPr lang="en-GB" sz="2200"/>
              <a:t>Jon Kabat Zinn and the development of MBSR</a:t>
            </a:r>
          </a:p>
          <a:p>
            <a:pPr lvl="1"/>
            <a:r>
              <a:rPr lang="en-GB" sz="2200"/>
              <a:t>Mindfulness Based Stress Reduction</a:t>
            </a:r>
          </a:p>
          <a:p>
            <a:pPr lvl="1"/>
            <a:r>
              <a:rPr lang="en-GB" sz="2200"/>
              <a:t>Breathworks</a:t>
            </a:r>
          </a:p>
          <a:p>
            <a:r>
              <a:rPr lang="en-GB" sz="2200"/>
              <a:t>Oxford University developed MBCT</a:t>
            </a:r>
          </a:p>
          <a:p>
            <a:pPr lvl="1"/>
            <a:r>
              <a:rPr lang="en-GB" sz="2200"/>
              <a:t>Mindfulness Based Cognitive Therapy</a:t>
            </a:r>
          </a:p>
          <a:p>
            <a:pPr lvl="1"/>
            <a:r>
              <a:rPr lang="en-GB" sz="2200"/>
              <a:t>For people suffering chronic depression and anxiety</a:t>
            </a:r>
          </a:p>
          <a:p>
            <a:r>
              <a:rPr lang="en-GB" sz="2200"/>
              <a:t>The Mindful Nation (2015)</a:t>
            </a:r>
          </a:p>
          <a:p>
            <a:pPr lvl="1"/>
            <a:endParaRPr lang="en-GB" sz="2200"/>
          </a:p>
          <a:p>
            <a:endParaRPr lang="en-GB" sz="2200"/>
          </a:p>
        </p:txBody>
      </p:sp>
      <p:pic>
        <p:nvPicPr>
          <p:cNvPr id="5" name="Picture 4"/>
          <p:cNvPicPr>
            <a:picLocks noChangeAspect="1"/>
          </p:cNvPicPr>
          <p:nvPr/>
        </p:nvPicPr>
        <p:blipFill>
          <a:blip r:embed="rId2"/>
          <a:stretch>
            <a:fillRect/>
          </a:stretch>
        </p:blipFill>
        <p:spPr>
          <a:xfrm>
            <a:off x="7829551" y="944608"/>
            <a:ext cx="4042409" cy="1010602"/>
          </a:xfrm>
          <a:prstGeom prst="rect">
            <a:avLst/>
          </a:prstGeom>
        </p:spPr>
      </p:pic>
      <p:pic>
        <p:nvPicPr>
          <p:cNvPr id="6" name="Picture 5"/>
          <p:cNvPicPr>
            <a:picLocks noChangeAspect="1"/>
          </p:cNvPicPr>
          <p:nvPr/>
        </p:nvPicPr>
        <p:blipFill>
          <a:blip r:embed="rId3"/>
          <a:stretch>
            <a:fillRect/>
          </a:stretch>
        </p:blipFill>
        <p:spPr>
          <a:xfrm>
            <a:off x="8150592" y="2828925"/>
            <a:ext cx="3400328" cy="3388994"/>
          </a:xfrm>
          <a:prstGeom prst="rect">
            <a:avLst/>
          </a:prstGeom>
        </p:spPr>
      </p:pic>
    </p:spTree>
    <p:extLst>
      <p:ext uri="{BB962C8B-B14F-4D97-AF65-F5344CB8AC3E}">
        <p14:creationId xmlns:p14="http://schemas.microsoft.com/office/powerpoint/2010/main" val="2312310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3" name="Picture 72">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Title 4"/>
          <p:cNvSpPr>
            <a:spLocks noGrp="1"/>
          </p:cNvSpPr>
          <p:nvPr>
            <p:ph type="title"/>
          </p:nvPr>
        </p:nvSpPr>
        <p:spPr>
          <a:xfrm>
            <a:off x="6094105" y="802955"/>
            <a:ext cx="4977976" cy="1454051"/>
          </a:xfrm>
        </p:spPr>
        <p:txBody>
          <a:bodyPr>
            <a:normAutofit/>
          </a:bodyPr>
          <a:lstStyle/>
          <a:p>
            <a:r>
              <a:rPr lang="en-GB">
                <a:solidFill>
                  <a:srgbClr val="000000"/>
                </a:solidFill>
              </a:rPr>
              <a:t>Jon Kabat Zinn’s research</a:t>
            </a:r>
          </a:p>
        </p:txBody>
      </p:sp>
      <p:sp>
        <p:nvSpPr>
          <p:cNvPr id="75"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6" name="Picture 2" descr="Image result for mindfulness in the workplace imag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9349" y="2538899"/>
            <a:ext cx="3661831" cy="1800400"/>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5"/>
          <p:cNvSpPr>
            <a:spLocks noGrp="1"/>
          </p:cNvSpPr>
          <p:nvPr>
            <p:ph idx="1"/>
          </p:nvPr>
        </p:nvSpPr>
        <p:spPr>
          <a:xfrm>
            <a:off x="6090574" y="2421682"/>
            <a:ext cx="4977578" cy="3639289"/>
          </a:xfrm>
        </p:spPr>
        <p:txBody>
          <a:bodyPr anchor="ctr">
            <a:normAutofit/>
          </a:bodyPr>
          <a:lstStyle/>
          <a:p>
            <a:r>
              <a:rPr lang="en-GB" sz="1700">
                <a:solidFill>
                  <a:srgbClr val="000000"/>
                </a:solidFill>
              </a:rPr>
              <a:t>8 week Mindfulness Based Stress Reduction course</a:t>
            </a:r>
          </a:p>
          <a:p>
            <a:r>
              <a:rPr lang="en-GB" sz="1700">
                <a:solidFill>
                  <a:srgbClr val="000000"/>
                </a:solidFill>
              </a:rPr>
              <a:t>People scored themselves higher on resilient traits</a:t>
            </a:r>
          </a:p>
          <a:p>
            <a:pPr lvl="1">
              <a:buFont typeface="Wingdings" panose="05000000000000000000" pitchFamily="2" charset="2"/>
              <a:buChar char="ü"/>
            </a:pPr>
            <a:r>
              <a:rPr lang="en-GB" sz="1700">
                <a:solidFill>
                  <a:srgbClr val="000000"/>
                </a:solidFill>
              </a:rPr>
              <a:t>Happier</a:t>
            </a:r>
          </a:p>
          <a:p>
            <a:pPr lvl="1">
              <a:buFont typeface="Wingdings" panose="05000000000000000000" pitchFamily="2" charset="2"/>
              <a:buChar char="ü"/>
            </a:pPr>
            <a:r>
              <a:rPr lang="en-GB" sz="1700">
                <a:solidFill>
                  <a:srgbClr val="000000"/>
                </a:solidFill>
              </a:rPr>
              <a:t>More energised</a:t>
            </a:r>
          </a:p>
          <a:p>
            <a:pPr lvl="1">
              <a:buFont typeface="Wingdings" panose="05000000000000000000" pitchFamily="2" charset="2"/>
              <a:buChar char="ü"/>
            </a:pPr>
            <a:r>
              <a:rPr lang="en-GB" sz="1700">
                <a:solidFill>
                  <a:srgbClr val="000000"/>
                </a:solidFill>
              </a:rPr>
              <a:t>Less stressed</a:t>
            </a:r>
          </a:p>
          <a:p>
            <a:pPr lvl="1">
              <a:buFont typeface="Wingdings" panose="05000000000000000000" pitchFamily="2" charset="2"/>
              <a:buChar char="ü"/>
            </a:pPr>
            <a:r>
              <a:rPr lang="en-GB" sz="1700">
                <a:solidFill>
                  <a:srgbClr val="000000"/>
                </a:solidFill>
              </a:rPr>
              <a:t>Felt their lives were more meaningful</a:t>
            </a:r>
          </a:p>
          <a:p>
            <a:pPr lvl="1">
              <a:buFont typeface="Wingdings" panose="05000000000000000000" pitchFamily="2" charset="2"/>
              <a:buChar char="ü"/>
            </a:pPr>
            <a:r>
              <a:rPr lang="en-GB" sz="1700">
                <a:solidFill>
                  <a:srgbClr val="000000"/>
                </a:solidFill>
              </a:rPr>
              <a:t>More control over their lives</a:t>
            </a:r>
          </a:p>
          <a:p>
            <a:pPr lvl="1">
              <a:buFont typeface="Wingdings" panose="05000000000000000000" pitchFamily="2" charset="2"/>
              <a:buChar char="ü"/>
            </a:pPr>
            <a:r>
              <a:rPr lang="en-GB" sz="1700">
                <a:solidFill>
                  <a:srgbClr val="000000"/>
                </a:solidFill>
              </a:rPr>
              <a:t>More likely to see challenges as opportunities rather than as threats</a:t>
            </a:r>
          </a:p>
          <a:p>
            <a:r>
              <a:rPr lang="en-GB" sz="1700">
                <a:solidFill>
                  <a:srgbClr val="000000"/>
                </a:solidFill>
              </a:rPr>
              <a:t>Encourages ‘approach’ mode rather than ‘avoidance’</a:t>
            </a:r>
          </a:p>
        </p:txBody>
      </p:sp>
    </p:spTree>
    <p:extLst>
      <p:ext uri="{BB962C8B-B14F-4D97-AF65-F5344CB8AC3E}">
        <p14:creationId xmlns:p14="http://schemas.microsoft.com/office/powerpoint/2010/main" val="514431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Mindfulness benefits</a:t>
            </a:r>
          </a:p>
        </p:txBody>
      </p:sp>
      <p:sp>
        <p:nvSpPr>
          <p:cNvPr id="4" name="Content Placeholder 3"/>
          <p:cNvSpPr>
            <a:spLocks noGrp="1"/>
          </p:cNvSpPr>
          <p:nvPr>
            <p:ph sz="half" idx="1"/>
          </p:nvPr>
        </p:nvSpPr>
        <p:spPr/>
        <p:txBody>
          <a:bodyPr/>
          <a:lstStyle/>
          <a:p>
            <a:r>
              <a:rPr lang="en-GB" dirty="0"/>
              <a:t>Cognitive</a:t>
            </a:r>
          </a:p>
          <a:p>
            <a:pPr marL="0" indent="0">
              <a:buNone/>
            </a:pPr>
            <a:endParaRPr lang="en-GB" dirty="0"/>
          </a:p>
          <a:p>
            <a:pPr marL="457189" lvl="1" indent="0">
              <a:buNone/>
            </a:pPr>
            <a:r>
              <a:rPr lang="en-GB" dirty="0"/>
              <a:t>Attention span</a:t>
            </a:r>
          </a:p>
          <a:p>
            <a:pPr marL="457189" lvl="1" indent="0">
              <a:buNone/>
            </a:pPr>
            <a:endParaRPr lang="en-GB" dirty="0"/>
          </a:p>
          <a:p>
            <a:pPr marL="457189" lvl="1" indent="0">
              <a:buNone/>
            </a:pPr>
            <a:r>
              <a:rPr lang="en-GB" dirty="0"/>
              <a:t>Clarity of thought</a:t>
            </a:r>
          </a:p>
          <a:p>
            <a:pPr marL="457189" lvl="1" indent="0">
              <a:buNone/>
            </a:pPr>
            <a:endParaRPr lang="en-GB" dirty="0"/>
          </a:p>
          <a:p>
            <a:pPr marL="457189" lvl="1" indent="0">
              <a:buNone/>
            </a:pPr>
            <a:r>
              <a:rPr lang="en-GB" dirty="0"/>
              <a:t>Creativity</a:t>
            </a:r>
          </a:p>
          <a:p>
            <a:pPr marL="457189" lvl="1" indent="0">
              <a:buNone/>
            </a:pPr>
            <a:endParaRPr lang="en-GB" dirty="0"/>
          </a:p>
          <a:p>
            <a:pPr marL="457189" lvl="1" indent="0">
              <a:buNone/>
            </a:pPr>
            <a:r>
              <a:rPr lang="en-GB" dirty="0"/>
              <a:t>Decision making</a:t>
            </a:r>
          </a:p>
          <a:p>
            <a:pPr lvl="1"/>
            <a:endParaRPr lang="en-GB" dirty="0"/>
          </a:p>
        </p:txBody>
      </p:sp>
      <p:sp>
        <p:nvSpPr>
          <p:cNvPr id="5" name="Content Placeholder 4"/>
          <p:cNvSpPr>
            <a:spLocks noGrp="1"/>
          </p:cNvSpPr>
          <p:nvPr>
            <p:ph sz="half" idx="2"/>
          </p:nvPr>
        </p:nvSpPr>
        <p:spPr/>
        <p:txBody>
          <a:bodyPr/>
          <a:lstStyle/>
          <a:p>
            <a:r>
              <a:rPr lang="en-GB" dirty="0"/>
              <a:t>Psychological</a:t>
            </a:r>
          </a:p>
          <a:p>
            <a:endParaRPr lang="en-GB" dirty="0"/>
          </a:p>
          <a:p>
            <a:pPr marL="457189" lvl="1" indent="0">
              <a:buNone/>
            </a:pPr>
            <a:r>
              <a:rPr lang="en-GB" dirty="0"/>
              <a:t>Depression and anxiety </a:t>
            </a:r>
          </a:p>
          <a:p>
            <a:pPr marL="457189" lvl="1" indent="0">
              <a:buNone/>
            </a:pPr>
            <a:endParaRPr lang="en-GB" dirty="0"/>
          </a:p>
          <a:p>
            <a:pPr marL="457189" lvl="1" indent="0">
              <a:buNone/>
            </a:pPr>
            <a:r>
              <a:rPr lang="en-GB" dirty="0"/>
              <a:t>Emotional reactivity</a:t>
            </a:r>
          </a:p>
          <a:p>
            <a:pPr marL="457189" lvl="1" indent="0">
              <a:buNone/>
            </a:pPr>
            <a:endParaRPr lang="en-GB" dirty="0"/>
          </a:p>
          <a:p>
            <a:pPr marL="457189" lvl="1" indent="0">
              <a:buNone/>
            </a:pPr>
            <a:r>
              <a:rPr lang="en-GB" dirty="0"/>
              <a:t>Behavioural regulation</a:t>
            </a:r>
          </a:p>
          <a:p>
            <a:pPr marL="457189" lvl="1" indent="0">
              <a:buNone/>
            </a:pPr>
            <a:endParaRPr lang="en-GB" dirty="0"/>
          </a:p>
          <a:p>
            <a:pPr marL="457189" lvl="1" indent="0">
              <a:buNone/>
            </a:pPr>
            <a:r>
              <a:rPr lang="en-GB" dirty="0"/>
              <a:t>Compassion and altruistic behaviour</a:t>
            </a:r>
          </a:p>
        </p:txBody>
      </p:sp>
      <p:cxnSp>
        <p:nvCxnSpPr>
          <p:cNvPr id="7" name="Straight Arrow Connector 6"/>
          <p:cNvCxnSpPr/>
          <p:nvPr/>
        </p:nvCxnSpPr>
        <p:spPr>
          <a:xfrm>
            <a:off x="6606863" y="2781837"/>
            <a:ext cx="0" cy="347729"/>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8" name="Straight Arrow Connector 7"/>
          <p:cNvCxnSpPr/>
          <p:nvPr/>
        </p:nvCxnSpPr>
        <p:spPr>
          <a:xfrm flipV="1">
            <a:off x="1223496" y="2781837"/>
            <a:ext cx="2147" cy="321972"/>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0" name="Straight Arrow Connector 9"/>
          <p:cNvCxnSpPr/>
          <p:nvPr/>
        </p:nvCxnSpPr>
        <p:spPr>
          <a:xfrm flipV="1">
            <a:off x="1229939" y="3632099"/>
            <a:ext cx="2147" cy="321972"/>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1" name="Straight Arrow Connector 10"/>
          <p:cNvCxnSpPr/>
          <p:nvPr/>
        </p:nvCxnSpPr>
        <p:spPr>
          <a:xfrm flipV="1">
            <a:off x="1232085" y="4387531"/>
            <a:ext cx="2147" cy="321972"/>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2" name="Straight Arrow Connector 11"/>
          <p:cNvCxnSpPr/>
          <p:nvPr/>
        </p:nvCxnSpPr>
        <p:spPr>
          <a:xfrm flipV="1">
            <a:off x="1221349" y="5173015"/>
            <a:ext cx="2147" cy="321972"/>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3" name="Straight Arrow Connector 12"/>
          <p:cNvCxnSpPr/>
          <p:nvPr/>
        </p:nvCxnSpPr>
        <p:spPr>
          <a:xfrm>
            <a:off x="6604716" y="3606344"/>
            <a:ext cx="0" cy="347729"/>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4" name="Straight Arrow Connector 13"/>
          <p:cNvCxnSpPr/>
          <p:nvPr/>
        </p:nvCxnSpPr>
        <p:spPr>
          <a:xfrm flipV="1">
            <a:off x="6590407" y="4323267"/>
            <a:ext cx="0" cy="386237"/>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5" name="Straight Arrow Connector 14"/>
          <p:cNvCxnSpPr/>
          <p:nvPr/>
        </p:nvCxnSpPr>
        <p:spPr>
          <a:xfrm flipV="1">
            <a:off x="6603109" y="5173013"/>
            <a:ext cx="1609" cy="276659"/>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39531698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Mindfulness is big business</a:t>
            </a:r>
          </a:p>
        </p:txBody>
      </p:sp>
      <p:sp>
        <p:nvSpPr>
          <p:cNvPr id="3" name="Content Placeholder 2"/>
          <p:cNvSpPr>
            <a:spLocks noGrp="1"/>
          </p:cNvSpPr>
          <p:nvPr>
            <p:ph idx="1"/>
          </p:nvPr>
        </p:nvSpPr>
        <p:spPr>
          <a:xfrm>
            <a:off x="838200" y="1661777"/>
            <a:ext cx="10515600" cy="4351339"/>
          </a:xfrm>
        </p:spPr>
        <p:txBody>
          <a:bodyPr/>
          <a:lstStyle/>
          <a:p>
            <a:r>
              <a:rPr lang="en-GB" dirty="0"/>
              <a:t>Many companies now offer Mindfulness courses for staff wellbeing</a:t>
            </a:r>
          </a:p>
          <a:p>
            <a:pPr lvl="1"/>
            <a:r>
              <a:rPr lang="en-GB" dirty="0"/>
              <a:t>MBSR – Mindfulness Based Stress Reduction</a:t>
            </a:r>
          </a:p>
          <a:p>
            <a:pPr lvl="1"/>
            <a:r>
              <a:rPr lang="en-GB" dirty="0"/>
              <a:t>8 week programme</a:t>
            </a:r>
          </a:p>
          <a:p>
            <a:pPr lvl="1"/>
            <a:r>
              <a:rPr lang="en-GB" dirty="0"/>
              <a:t>Research</a:t>
            </a:r>
            <a:r>
              <a:rPr lang="en-GB" sz="1600" dirty="0"/>
              <a:t>*</a:t>
            </a:r>
            <a:r>
              <a:rPr lang="en-GB" dirty="0"/>
              <a:t> shows programmes can improve</a:t>
            </a:r>
          </a:p>
          <a:p>
            <a:pPr lvl="2"/>
            <a:r>
              <a:rPr lang="en-GB" dirty="0"/>
              <a:t>Psychological health</a:t>
            </a:r>
          </a:p>
          <a:p>
            <a:pPr lvl="2"/>
            <a:r>
              <a:rPr lang="en-GB" dirty="0"/>
              <a:t>Reduction in stress reactivity</a:t>
            </a:r>
          </a:p>
          <a:p>
            <a:r>
              <a:rPr lang="en-GB" dirty="0"/>
              <a:t>Improvements in productivity and individual performance</a:t>
            </a:r>
          </a:p>
          <a:p>
            <a:r>
              <a:rPr lang="en-GB" dirty="0"/>
              <a:t>Reduction in sickness absence, turnover and errors</a:t>
            </a:r>
          </a:p>
          <a:p>
            <a:pPr lvl="2"/>
            <a:endParaRPr lang="en-GB" dirty="0"/>
          </a:p>
          <a:p>
            <a:pPr lvl="2"/>
            <a:endParaRPr lang="en-GB" dirty="0"/>
          </a:p>
          <a:p>
            <a:pPr lvl="2"/>
            <a:endParaRPr lang="en-GB" dirty="0"/>
          </a:p>
          <a:p>
            <a:pPr lvl="2"/>
            <a:endParaRPr lang="en-GB" dirty="0"/>
          </a:p>
          <a:p>
            <a:pPr marL="914377" lvl="2" indent="0" algn="r">
              <a:buNone/>
            </a:pPr>
            <a:endParaRPr lang="en-GB" sz="1400" dirty="0"/>
          </a:p>
        </p:txBody>
      </p:sp>
      <p:pic>
        <p:nvPicPr>
          <p:cNvPr id="4" name="Picture 3"/>
          <p:cNvPicPr>
            <a:picLocks noChangeAspect="1"/>
          </p:cNvPicPr>
          <p:nvPr/>
        </p:nvPicPr>
        <p:blipFill>
          <a:blip r:embed="rId2"/>
          <a:stretch>
            <a:fillRect/>
          </a:stretch>
        </p:blipFill>
        <p:spPr>
          <a:xfrm>
            <a:off x="323715" y="5485745"/>
            <a:ext cx="2084635" cy="1182225"/>
          </a:xfrm>
          <a:prstGeom prst="rect">
            <a:avLst/>
          </a:prstGeom>
        </p:spPr>
      </p:pic>
      <p:sp>
        <p:nvSpPr>
          <p:cNvPr id="5" name="Rectangle 4"/>
          <p:cNvSpPr/>
          <p:nvPr/>
        </p:nvSpPr>
        <p:spPr>
          <a:xfrm>
            <a:off x="6979584" y="3574904"/>
            <a:ext cx="4910661" cy="276999"/>
          </a:xfrm>
          <a:prstGeom prst="rect">
            <a:avLst/>
          </a:prstGeom>
        </p:spPr>
        <p:txBody>
          <a:bodyPr wrap="square">
            <a:spAutoFit/>
          </a:bodyPr>
          <a:lstStyle/>
          <a:p>
            <a:pPr lvl="2" algn="r"/>
            <a:r>
              <a:rPr lang="en-GB" sz="1200" dirty="0" err="1"/>
              <a:t>Fjorback</a:t>
            </a:r>
            <a:r>
              <a:rPr lang="en-GB" sz="1200" dirty="0"/>
              <a:t> 2011, Grossman 2094 &amp; </a:t>
            </a:r>
            <a:r>
              <a:rPr lang="en-GB" sz="1200" dirty="0" err="1"/>
              <a:t>Bohlmeijer</a:t>
            </a:r>
            <a:r>
              <a:rPr lang="en-GB" sz="1200" dirty="0"/>
              <a:t> 2010</a:t>
            </a:r>
          </a:p>
        </p:txBody>
      </p:sp>
      <p:pic>
        <p:nvPicPr>
          <p:cNvPr id="6" name="Picture 5"/>
          <p:cNvPicPr>
            <a:picLocks noChangeAspect="1"/>
          </p:cNvPicPr>
          <p:nvPr/>
        </p:nvPicPr>
        <p:blipFill>
          <a:blip r:embed="rId3"/>
          <a:stretch>
            <a:fillRect/>
          </a:stretch>
        </p:blipFill>
        <p:spPr>
          <a:xfrm>
            <a:off x="4511807" y="5391056"/>
            <a:ext cx="1371600" cy="1371600"/>
          </a:xfrm>
          <a:prstGeom prst="rect">
            <a:avLst/>
          </a:prstGeom>
        </p:spPr>
      </p:pic>
      <p:pic>
        <p:nvPicPr>
          <p:cNvPr id="7" name="Picture 6"/>
          <p:cNvPicPr>
            <a:picLocks noChangeAspect="1"/>
          </p:cNvPicPr>
          <p:nvPr/>
        </p:nvPicPr>
        <p:blipFill>
          <a:blip r:embed="rId4"/>
          <a:stretch>
            <a:fillRect/>
          </a:stretch>
        </p:blipFill>
        <p:spPr>
          <a:xfrm>
            <a:off x="6252249" y="5663282"/>
            <a:ext cx="1849036" cy="1039383"/>
          </a:xfrm>
          <a:prstGeom prst="rect">
            <a:avLst/>
          </a:prstGeom>
        </p:spPr>
      </p:pic>
      <p:pic>
        <p:nvPicPr>
          <p:cNvPr id="8" name="Picture 7"/>
          <p:cNvPicPr>
            <a:picLocks noChangeAspect="1"/>
          </p:cNvPicPr>
          <p:nvPr/>
        </p:nvPicPr>
        <p:blipFill>
          <a:blip r:embed="rId5"/>
          <a:stretch>
            <a:fillRect/>
          </a:stretch>
        </p:blipFill>
        <p:spPr>
          <a:xfrm>
            <a:off x="2740155" y="5485745"/>
            <a:ext cx="1257167" cy="1081433"/>
          </a:xfrm>
          <a:prstGeom prst="rect">
            <a:avLst/>
          </a:prstGeom>
        </p:spPr>
      </p:pic>
      <p:pic>
        <p:nvPicPr>
          <p:cNvPr id="9" name="Picture 8"/>
          <p:cNvPicPr>
            <a:picLocks noChangeAspect="1"/>
          </p:cNvPicPr>
          <p:nvPr/>
        </p:nvPicPr>
        <p:blipFill>
          <a:blip r:embed="rId6"/>
          <a:stretch>
            <a:fillRect/>
          </a:stretch>
        </p:blipFill>
        <p:spPr>
          <a:xfrm>
            <a:off x="9722391" y="5734975"/>
            <a:ext cx="2145895" cy="832203"/>
          </a:xfrm>
          <a:prstGeom prst="rect">
            <a:avLst/>
          </a:prstGeom>
        </p:spPr>
      </p:pic>
      <p:pic>
        <p:nvPicPr>
          <p:cNvPr id="10" name="Picture 9"/>
          <p:cNvPicPr>
            <a:picLocks noChangeAspect="1"/>
          </p:cNvPicPr>
          <p:nvPr/>
        </p:nvPicPr>
        <p:blipFill>
          <a:blip r:embed="rId7"/>
          <a:stretch>
            <a:fillRect/>
          </a:stretch>
        </p:blipFill>
        <p:spPr>
          <a:xfrm>
            <a:off x="8188533" y="5485746"/>
            <a:ext cx="1624651" cy="1216919"/>
          </a:xfrm>
          <a:prstGeom prst="rect">
            <a:avLst/>
          </a:prstGeom>
        </p:spPr>
      </p:pic>
    </p:spTree>
    <p:extLst>
      <p:ext uri="{BB962C8B-B14F-4D97-AF65-F5344CB8AC3E}">
        <p14:creationId xmlns:p14="http://schemas.microsoft.com/office/powerpoint/2010/main" val="30954915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Staff Health and Wellbeing</a:t>
            </a:r>
          </a:p>
        </p:txBody>
      </p:sp>
      <p:sp>
        <p:nvSpPr>
          <p:cNvPr id="5" name="Content Placeholder 4"/>
          <p:cNvSpPr>
            <a:spLocks noGrp="1"/>
          </p:cNvSpPr>
          <p:nvPr>
            <p:ph sz="half" idx="1"/>
          </p:nvPr>
        </p:nvSpPr>
        <p:spPr/>
        <p:txBody>
          <a:bodyPr/>
          <a:lstStyle/>
          <a:p>
            <a:r>
              <a:rPr lang="en-GB" dirty="0"/>
              <a:t>Transport for London</a:t>
            </a:r>
          </a:p>
          <a:p>
            <a:pPr lvl="1"/>
            <a:r>
              <a:rPr lang="en-GB" dirty="0"/>
              <a:t>Introduced MBSR for staff</a:t>
            </a:r>
          </a:p>
          <a:p>
            <a:r>
              <a:rPr lang="en-GB" dirty="0"/>
              <a:t>Benefits</a:t>
            </a:r>
          </a:p>
          <a:p>
            <a:pPr lvl="1"/>
            <a:r>
              <a:rPr lang="en-GB" dirty="0"/>
              <a:t>Reduced sickness absence</a:t>
            </a:r>
          </a:p>
          <a:p>
            <a:pPr lvl="1"/>
            <a:r>
              <a:rPr lang="en-GB" dirty="0"/>
              <a:t>Improvements in:</a:t>
            </a:r>
          </a:p>
          <a:p>
            <a:pPr lvl="2"/>
            <a:r>
              <a:rPr lang="en-GB" dirty="0"/>
              <a:t>Decision making</a:t>
            </a:r>
          </a:p>
          <a:p>
            <a:pPr lvl="2"/>
            <a:r>
              <a:rPr lang="en-GB" dirty="0"/>
              <a:t>Strategic thinking</a:t>
            </a:r>
          </a:p>
          <a:p>
            <a:pPr lvl="2"/>
            <a:r>
              <a:rPr lang="en-GB" dirty="0"/>
              <a:t>Ability to focus</a:t>
            </a:r>
          </a:p>
          <a:p>
            <a:pPr lvl="2"/>
            <a:r>
              <a:rPr lang="en-GB" dirty="0"/>
              <a:t>Enhanced creativity</a:t>
            </a:r>
          </a:p>
          <a:p>
            <a:pPr lvl="1"/>
            <a:endParaRPr lang="en-GB" dirty="0"/>
          </a:p>
        </p:txBody>
      </p:sp>
      <p:graphicFrame>
        <p:nvGraphicFramePr>
          <p:cNvPr id="10" name="Content Placeholder 9"/>
          <p:cNvGraphicFramePr>
            <a:graphicFrameLocks noGrp="1"/>
          </p:cNvGraphicFramePr>
          <p:nvPr>
            <p:ph sz="half" idx="2"/>
            <p:extLst/>
          </p:nvPr>
        </p:nvGraphicFramePr>
        <p:xfrm>
          <a:off x="6172200" y="1825625"/>
          <a:ext cx="5181600" cy="4351339"/>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39774086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1" name="Rectangle 10">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12">
            <a:extLst>
              <a:ext uri="{FF2B5EF4-FFF2-40B4-BE49-F238E27FC236}">
                <a16:creationId xmlns:a16="http://schemas.microsoft.com/office/drawing/2014/main" id="{02DD2BC0-6F29-4B4F-8D61-2DCF6D2E8E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179226" y="826680"/>
            <a:ext cx="9833548" cy="1325563"/>
          </a:xfrm>
        </p:spPr>
        <p:txBody>
          <a:bodyPr>
            <a:normAutofit/>
          </a:bodyPr>
          <a:lstStyle/>
          <a:p>
            <a:pPr algn="ctr"/>
            <a:r>
              <a:rPr lang="en-GB" sz="4000">
                <a:solidFill>
                  <a:srgbClr val="FFFFFF"/>
                </a:solidFill>
              </a:rPr>
              <a:t>Institute of Mindful Leadership</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3647696265"/>
              </p:ext>
            </p:extLst>
          </p:nvPr>
        </p:nvGraphicFramePr>
        <p:xfrm>
          <a:off x="1036320" y="2899956"/>
          <a:ext cx="10119360" cy="3131364"/>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11572704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itle 3">
            <a:extLst>
              <a:ext uri="{FF2B5EF4-FFF2-40B4-BE49-F238E27FC236}">
                <a16:creationId xmlns:a16="http://schemas.microsoft.com/office/drawing/2014/main" id="{CE6592D8-1885-46C1-BE7E-61082CFD2D6D}"/>
              </a:ext>
            </a:extLst>
          </p:cNvPr>
          <p:cNvSpPr>
            <a:spLocks noGrp="1"/>
          </p:cNvSpPr>
          <p:nvPr>
            <p:ph type="ctrTitle"/>
          </p:nvPr>
        </p:nvSpPr>
        <p:spPr>
          <a:xfrm>
            <a:off x="3045368" y="2043663"/>
            <a:ext cx="6105194" cy="2031055"/>
          </a:xfrm>
        </p:spPr>
        <p:txBody>
          <a:bodyPr>
            <a:normAutofit/>
          </a:bodyPr>
          <a:lstStyle/>
          <a:p>
            <a:r>
              <a:rPr lang="en-GB" sz="5100" dirty="0">
                <a:solidFill>
                  <a:srgbClr val="FFFFFF"/>
                </a:solidFill>
              </a:rPr>
              <a:t>Mindfulness In Health and Social Care</a:t>
            </a:r>
          </a:p>
        </p:txBody>
      </p:sp>
    </p:spTree>
    <p:extLst>
      <p:ext uri="{BB962C8B-B14F-4D97-AF65-F5344CB8AC3E}">
        <p14:creationId xmlns:p14="http://schemas.microsoft.com/office/powerpoint/2010/main" val="37918422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EDEB71-519C-49ED-8262-A49FBC17E8C6}"/>
              </a:ext>
            </a:extLst>
          </p:cNvPr>
          <p:cNvSpPr>
            <a:spLocks noGrp="1"/>
          </p:cNvSpPr>
          <p:nvPr>
            <p:ph type="title"/>
          </p:nvPr>
        </p:nvSpPr>
        <p:spPr>
          <a:xfrm>
            <a:off x="5116878" y="629266"/>
            <a:ext cx="6422849" cy="1676603"/>
          </a:xfrm>
        </p:spPr>
        <p:txBody>
          <a:bodyPr>
            <a:normAutofit/>
          </a:bodyPr>
          <a:lstStyle/>
          <a:p>
            <a:r>
              <a:rPr lang="en-GB" dirty="0"/>
              <a:t>Mindfulness Based Cognitive Therapy</a:t>
            </a:r>
          </a:p>
        </p:txBody>
      </p:sp>
      <p:sp>
        <p:nvSpPr>
          <p:cNvPr id="10" name="Rectangle 9">
            <a:extLst>
              <a:ext uri="{FF2B5EF4-FFF2-40B4-BE49-F238E27FC236}">
                <a16:creationId xmlns:a16="http://schemas.microsoft.com/office/drawing/2014/main" id="{C95B82D5-A8BB-45BF-BED8-C7B206892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rgbClr val="4697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ounded Rectangle 9">
            <a:extLst>
              <a:ext uri="{FF2B5EF4-FFF2-40B4-BE49-F238E27FC236}">
                <a16:creationId xmlns:a16="http://schemas.microsoft.com/office/drawing/2014/main" id="{296C61EC-FBF4-4216-BE67-6C864D30A0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84632"/>
            <a:ext cx="366674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DC8EC86-DB47-41DA-88C1-BC08E98A7020}"/>
              </a:ext>
            </a:extLst>
          </p:cNvPr>
          <p:cNvPicPr>
            <a:picLocks noChangeAspect="1"/>
          </p:cNvPicPr>
          <p:nvPr/>
        </p:nvPicPr>
        <p:blipFill>
          <a:blip r:embed="rId2"/>
          <a:stretch>
            <a:fillRect/>
          </a:stretch>
        </p:blipFill>
        <p:spPr>
          <a:xfrm>
            <a:off x="1465598" y="803049"/>
            <a:ext cx="1704812" cy="2470743"/>
          </a:xfrm>
          <a:prstGeom prst="rect">
            <a:avLst/>
          </a:prstGeom>
          <a:effectLst/>
        </p:spPr>
      </p:pic>
      <p:pic>
        <p:nvPicPr>
          <p:cNvPr id="4" name="Picture 3">
            <a:extLst>
              <a:ext uri="{FF2B5EF4-FFF2-40B4-BE49-F238E27FC236}">
                <a16:creationId xmlns:a16="http://schemas.microsoft.com/office/drawing/2014/main" id="{E8A91D6D-3D16-42A2-B968-EA3ECEDC2044}"/>
              </a:ext>
            </a:extLst>
          </p:cNvPr>
          <p:cNvPicPr>
            <a:picLocks noChangeAspect="1"/>
          </p:cNvPicPr>
          <p:nvPr/>
        </p:nvPicPr>
        <p:blipFill>
          <a:blip r:embed="rId3"/>
          <a:stretch>
            <a:fillRect/>
          </a:stretch>
        </p:blipFill>
        <p:spPr>
          <a:xfrm>
            <a:off x="1391411" y="3461344"/>
            <a:ext cx="1853184" cy="2438400"/>
          </a:xfrm>
          <a:prstGeom prst="rect">
            <a:avLst/>
          </a:prstGeom>
        </p:spPr>
      </p:pic>
      <p:sp>
        <p:nvSpPr>
          <p:cNvPr id="3" name="Content Placeholder 2">
            <a:extLst>
              <a:ext uri="{FF2B5EF4-FFF2-40B4-BE49-F238E27FC236}">
                <a16:creationId xmlns:a16="http://schemas.microsoft.com/office/drawing/2014/main" id="{9F4E59EA-A63B-4B2A-B512-DB26D07B38E9}"/>
              </a:ext>
            </a:extLst>
          </p:cNvPr>
          <p:cNvSpPr>
            <a:spLocks noGrp="1"/>
          </p:cNvSpPr>
          <p:nvPr>
            <p:ph idx="1"/>
          </p:nvPr>
        </p:nvSpPr>
        <p:spPr>
          <a:xfrm>
            <a:off x="5116880" y="2438400"/>
            <a:ext cx="6422848" cy="3785419"/>
          </a:xfrm>
        </p:spPr>
        <p:txBody>
          <a:bodyPr>
            <a:normAutofit/>
          </a:bodyPr>
          <a:lstStyle/>
          <a:p>
            <a:r>
              <a:rPr lang="en-GB" sz="2000"/>
              <a:t>DoH asked Oxford University to develop a maintenance programme, (non drug-based) </a:t>
            </a:r>
          </a:p>
          <a:p>
            <a:pPr lvl="1"/>
            <a:r>
              <a:rPr lang="en-GB" sz="2000"/>
              <a:t>For people suffering recurrent depression and anxiety</a:t>
            </a:r>
          </a:p>
          <a:p>
            <a:pPr lvl="1"/>
            <a:r>
              <a:rPr lang="en-GB" sz="2000"/>
              <a:t>Developed from JKZ’s MBSR 8 week programme</a:t>
            </a:r>
          </a:p>
          <a:p>
            <a:r>
              <a:rPr lang="en-GB" sz="2000"/>
              <a:t>MBCT 8 week programme </a:t>
            </a:r>
          </a:p>
          <a:p>
            <a:pPr lvl="1"/>
            <a:r>
              <a:rPr lang="en-GB" sz="2000"/>
              <a:t>Weekly sessions 2¼ hours</a:t>
            </a:r>
          </a:p>
          <a:p>
            <a:pPr lvl="1"/>
            <a:r>
              <a:rPr lang="en-GB" sz="2000"/>
              <a:t>Small group (8-12 people)</a:t>
            </a:r>
          </a:p>
          <a:p>
            <a:pPr lvl="1"/>
            <a:r>
              <a:rPr lang="en-GB" sz="2000"/>
              <a:t>Taught curriculum</a:t>
            </a:r>
          </a:p>
          <a:p>
            <a:pPr lvl="1"/>
            <a:r>
              <a:rPr lang="en-GB" sz="2000"/>
              <a:t>Weekly home practice</a:t>
            </a:r>
          </a:p>
          <a:p>
            <a:pPr lvl="1"/>
            <a:r>
              <a:rPr lang="en-GB" sz="2000"/>
              <a:t>Meditations plus CBT teaching &amp; exercises</a:t>
            </a:r>
          </a:p>
          <a:p>
            <a:endParaRPr lang="en-GB" sz="2000"/>
          </a:p>
        </p:txBody>
      </p:sp>
    </p:spTree>
    <p:extLst>
      <p:ext uri="{BB962C8B-B14F-4D97-AF65-F5344CB8AC3E}">
        <p14:creationId xmlns:p14="http://schemas.microsoft.com/office/powerpoint/2010/main" val="711960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2DD2BC0-6F29-4B4F-8D61-2DCF6D2E8E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179226" y="826680"/>
            <a:ext cx="9833548" cy="1325563"/>
          </a:xfrm>
        </p:spPr>
        <p:txBody>
          <a:bodyPr>
            <a:normAutofit/>
          </a:bodyPr>
          <a:lstStyle/>
          <a:p>
            <a:pPr algn="ctr"/>
            <a:r>
              <a:rPr lang="en-GB" sz="4000">
                <a:solidFill>
                  <a:srgbClr val="FFFFFF"/>
                </a:solidFill>
              </a:rPr>
              <a:t>‘Thinking’</a:t>
            </a:r>
          </a:p>
        </p:txBody>
      </p:sp>
      <p:graphicFrame>
        <p:nvGraphicFramePr>
          <p:cNvPr id="5" name="Content Placeholder 2">
            <a:extLst>
              <a:ext uri="{FF2B5EF4-FFF2-40B4-BE49-F238E27FC236}">
                <a16:creationId xmlns:a16="http://schemas.microsoft.com/office/drawing/2014/main" id="{57649A7D-571B-44AE-9A54-5868A68C30AD}"/>
              </a:ext>
            </a:extLst>
          </p:cNvPr>
          <p:cNvGraphicFramePr>
            <a:graphicFrameLocks noGrp="1"/>
          </p:cNvGraphicFramePr>
          <p:nvPr>
            <p:ph idx="1"/>
            <p:extLst>
              <p:ext uri="{D42A27DB-BD31-4B8C-83A1-F6EECF244321}">
                <p14:modId xmlns:p14="http://schemas.microsoft.com/office/powerpoint/2010/main" val="625266827"/>
              </p:ext>
            </p:extLst>
          </p:nvPr>
        </p:nvGraphicFramePr>
        <p:xfrm>
          <a:off x="1036320" y="2899956"/>
          <a:ext cx="10119360" cy="31313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233356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094105" y="802955"/>
            <a:ext cx="4977976" cy="1454051"/>
          </a:xfrm>
        </p:spPr>
        <p:txBody>
          <a:bodyPr>
            <a:normAutofit/>
          </a:bodyPr>
          <a:lstStyle/>
          <a:p>
            <a:r>
              <a:rPr lang="en-GB">
                <a:solidFill>
                  <a:srgbClr val="000000"/>
                </a:solidFill>
              </a:rPr>
              <a:t>When ‘thinking’ goes wrong</a:t>
            </a:r>
          </a:p>
        </p:txBody>
      </p:sp>
      <p:sp>
        <p:nvSpPr>
          <p:cNvPr id="13"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p:cNvPicPr>
            <a:picLocks noChangeAspect="1"/>
          </p:cNvPicPr>
          <p:nvPr/>
        </p:nvPicPr>
        <p:blipFill rotWithShape="1">
          <a:blip r:embed="rId3">
            <a:alphaModFix/>
            <a:extLst/>
          </a:blip>
          <a:srcRect r="28584" b="2"/>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p:cNvSpPr>
            <a:spLocks noGrp="1"/>
          </p:cNvSpPr>
          <p:nvPr>
            <p:ph idx="1"/>
          </p:nvPr>
        </p:nvSpPr>
        <p:spPr>
          <a:xfrm>
            <a:off x="6090574" y="2421682"/>
            <a:ext cx="4977578" cy="3639289"/>
          </a:xfrm>
        </p:spPr>
        <p:txBody>
          <a:bodyPr anchor="ctr">
            <a:normAutofit/>
          </a:bodyPr>
          <a:lstStyle/>
          <a:p>
            <a:r>
              <a:rPr lang="en-GB" sz="2000">
                <a:solidFill>
                  <a:srgbClr val="000000"/>
                </a:solidFill>
              </a:rPr>
              <a:t>Unhelpful thinking patterns</a:t>
            </a:r>
          </a:p>
          <a:p>
            <a:pPr lvl="1"/>
            <a:r>
              <a:rPr lang="en-GB" sz="2000">
                <a:solidFill>
                  <a:srgbClr val="000000"/>
                </a:solidFill>
              </a:rPr>
              <a:t>Rumination</a:t>
            </a:r>
          </a:p>
          <a:p>
            <a:pPr lvl="1"/>
            <a:r>
              <a:rPr lang="en-GB" sz="2000">
                <a:solidFill>
                  <a:srgbClr val="000000"/>
                </a:solidFill>
              </a:rPr>
              <a:t>Over analyse</a:t>
            </a:r>
          </a:p>
          <a:p>
            <a:pPr lvl="1"/>
            <a:r>
              <a:rPr lang="en-GB" sz="2000">
                <a:solidFill>
                  <a:srgbClr val="000000"/>
                </a:solidFill>
              </a:rPr>
              <a:t>Catastrophic thinking</a:t>
            </a:r>
          </a:p>
          <a:p>
            <a:r>
              <a:rPr lang="en-GB" sz="2000">
                <a:solidFill>
                  <a:srgbClr val="000000"/>
                </a:solidFill>
              </a:rPr>
              <a:t>Negative bias</a:t>
            </a:r>
          </a:p>
          <a:p>
            <a:r>
              <a:rPr lang="en-GB" sz="2000">
                <a:solidFill>
                  <a:srgbClr val="000000"/>
                </a:solidFill>
              </a:rPr>
              <a:t>Discrepancy processing</a:t>
            </a:r>
          </a:p>
          <a:p>
            <a:endParaRPr lang="en-GB" sz="2000">
              <a:solidFill>
                <a:srgbClr val="000000"/>
              </a:solidFill>
            </a:endParaRPr>
          </a:p>
        </p:txBody>
      </p:sp>
    </p:spTree>
    <p:extLst>
      <p:ext uri="{BB962C8B-B14F-4D97-AF65-F5344CB8AC3E}">
        <p14:creationId xmlns:p14="http://schemas.microsoft.com/office/powerpoint/2010/main" val="9572216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7A92D6E-D231-4159-BDA4-44DF6BF4BDD9}"/>
              </a:ext>
            </a:extLst>
          </p:cNvPr>
          <p:cNvSpPr>
            <a:spLocks noGrp="1"/>
          </p:cNvSpPr>
          <p:nvPr>
            <p:ph type="title"/>
          </p:nvPr>
        </p:nvSpPr>
        <p:spPr>
          <a:xfrm>
            <a:off x="6109498" y="908344"/>
            <a:ext cx="5244301" cy="1538130"/>
          </a:xfrm>
        </p:spPr>
        <p:txBody>
          <a:bodyPr vert="horz" lIns="91440" tIns="45720" rIns="91440" bIns="45720" rtlCol="0" anchor="ctr">
            <a:normAutofit/>
          </a:bodyPr>
          <a:lstStyle/>
          <a:p>
            <a:r>
              <a:rPr lang="en-US"/>
              <a:t>Reactivity</a:t>
            </a:r>
          </a:p>
        </p:txBody>
      </p:sp>
      <p:sp>
        <p:nvSpPr>
          <p:cNvPr id="12" name="Freeform 6">
            <a:extLst>
              <a:ext uri="{FF2B5EF4-FFF2-40B4-BE49-F238E27FC236}">
                <a16:creationId xmlns:a16="http://schemas.microsoft.com/office/drawing/2014/main" id="{B6C29DB0-17E9-42FF-986E-0B7F493F4D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199584"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rgbClr val="4C4C4C"/>
          </a:solidFill>
          <a:ln w="0">
            <a:noFill/>
            <a:prstDash val="solid"/>
            <a:round/>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a:extLst>
              <a:ext uri="{FF2B5EF4-FFF2-40B4-BE49-F238E27FC236}">
                <a16:creationId xmlns:a16="http://schemas.microsoft.com/office/drawing/2014/main" id="{115AD956-A5B6-4760-B8B2-11E2DF6B02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rgbClr val="4C4C4C"/>
          </a:solidFill>
          <a:ln w="0">
            <a:noFill/>
            <a:prstDash val="solid"/>
            <a:round/>
            <a:headEnd/>
            <a:tailEnd/>
          </a:ln>
        </p:spPr>
      </p:sp>
      <p:pic>
        <p:nvPicPr>
          <p:cNvPr id="7" name="Picture 6">
            <a:extLst>
              <a:ext uri="{FF2B5EF4-FFF2-40B4-BE49-F238E27FC236}">
                <a16:creationId xmlns:a16="http://schemas.microsoft.com/office/drawing/2014/main" id="{14E4DED3-591B-474A-838A-BA35EB31FAD0}"/>
              </a:ext>
            </a:extLst>
          </p:cNvPr>
          <p:cNvPicPr>
            <a:picLocks noChangeAspect="1"/>
          </p:cNvPicPr>
          <p:nvPr/>
        </p:nvPicPr>
        <p:blipFill>
          <a:blip r:embed="rId3"/>
          <a:stretch>
            <a:fillRect/>
          </a:stretch>
        </p:blipFill>
        <p:spPr>
          <a:xfrm>
            <a:off x="1510061" y="1450448"/>
            <a:ext cx="3208165" cy="3948511"/>
          </a:xfrm>
          <a:prstGeom prst="rect">
            <a:avLst/>
          </a:prstGeom>
        </p:spPr>
      </p:pic>
      <p:sp>
        <p:nvSpPr>
          <p:cNvPr id="5" name="Content Placeholder 4">
            <a:extLst>
              <a:ext uri="{FF2B5EF4-FFF2-40B4-BE49-F238E27FC236}">
                <a16:creationId xmlns:a16="http://schemas.microsoft.com/office/drawing/2014/main" id="{E8D1ED59-0DD2-4289-979B-04023486D316}"/>
              </a:ext>
            </a:extLst>
          </p:cNvPr>
          <p:cNvSpPr>
            <a:spLocks noGrp="1"/>
          </p:cNvSpPr>
          <p:nvPr>
            <p:ph sz="half" idx="1"/>
          </p:nvPr>
        </p:nvSpPr>
        <p:spPr>
          <a:xfrm>
            <a:off x="5911158" y="2706865"/>
            <a:ext cx="5383652" cy="3470097"/>
          </a:xfrm>
        </p:spPr>
        <p:txBody>
          <a:bodyPr vert="horz" lIns="91440" tIns="45720" rIns="91440" bIns="45720" rtlCol="0">
            <a:normAutofit/>
          </a:bodyPr>
          <a:lstStyle/>
          <a:p>
            <a:r>
              <a:rPr lang="en-US" sz="2400"/>
              <a:t> Thoughts</a:t>
            </a:r>
          </a:p>
          <a:p>
            <a:r>
              <a:rPr lang="en-US" sz="2400"/>
              <a:t> Feelings</a:t>
            </a:r>
          </a:p>
          <a:p>
            <a:r>
              <a:rPr lang="en-US" sz="2400"/>
              <a:t> Sensations</a:t>
            </a:r>
          </a:p>
          <a:p>
            <a:r>
              <a:rPr lang="en-US" sz="2400"/>
              <a:t> Behaviour</a:t>
            </a:r>
          </a:p>
          <a:p>
            <a:endParaRPr lang="en-US" sz="2400"/>
          </a:p>
          <a:p>
            <a:r>
              <a:rPr lang="en-US" sz="2400"/>
              <a:t>Avoidance</a:t>
            </a:r>
          </a:p>
          <a:p>
            <a:r>
              <a:rPr lang="en-US" sz="2400"/>
              <a:t>Aversion</a:t>
            </a:r>
          </a:p>
          <a:p>
            <a:endParaRPr lang="en-US" sz="2400"/>
          </a:p>
          <a:p>
            <a:endParaRPr lang="en-US" sz="2400"/>
          </a:p>
        </p:txBody>
      </p:sp>
    </p:spTree>
    <p:extLst>
      <p:ext uri="{BB962C8B-B14F-4D97-AF65-F5344CB8AC3E}">
        <p14:creationId xmlns:p14="http://schemas.microsoft.com/office/powerpoint/2010/main" val="3459154288"/>
      </p:ext>
    </p:extLst>
  </p:cSld>
  <p:clrMapOvr>
    <a:masterClrMapping/>
  </p:clrMapOvr>
  <p:transition spd="slow"/>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a:lstStyle/>
          <a:p>
            <a:pPr eaLnBrk="1" hangingPunct="1"/>
            <a:r>
              <a:rPr lang="en-GB" altLang="en-US" sz="4000" b="1"/>
              <a:t>Making stress worse....</a:t>
            </a:r>
          </a:p>
        </p:txBody>
      </p:sp>
      <p:sp>
        <p:nvSpPr>
          <p:cNvPr id="4" name="Rounded Rectangle 3"/>
          <p:cNvSpPr/>
          <p:nvPr/>
        </p:nvSpPr>
        <p:spPr>
          <a:xfrm>
            <a:off x="3000375" y="1916114"/>
            <a:ext cx="1511300" cy="72072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Blame others</a:t>
            </a:r>
          </a:p>
        </p:txBody>
      </p:sp>
      <p:sp>
        <p:nvSpPr>
          <p:cNvPr id="5" name="Rounded Rectangle 4"/>
          <p:cNvSpPr/>
          <p:nvPr/>
        </p:nvSpPr>
        <p:spPr>
          <a:xfrm>
            <a:off x="5087939" y="3284539"/>
            <a:ext cx="1944687" cy="936625"/>
          </a:xfrm>
          <a:prstGeom prst="round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b="1" dirty="0"/>
              <a:t>STRESS</a:t>
            </a:r>
          </a:p>
        </p:txBody>
      </p:sp>
      <p:sp>
        <p:nvSpPr>
          <p:cNvPr id="6" name="Rounded Rectangle 5"/>
          <p:cNvSpPr/>
          <p:nvPr/>
        </p:nvSpPr>
        <p:spPr>
          <a:xfrm>
            <a:off x="5232401" y="1628775"/>
            <a:ext cx="1584325" cy="6477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Substances</a:t>
            </a:r>
          </a:p>
        </p:txBody>
      </p:sp>
      <p:sp>
        <p:nvSpPr>
          <p:cNvPr id="7" name="Rounded Rectangle 6"/>
          <p:cNvSpPr/>
          <p:nvPr/>
        </p:nvSpPr>
        <p:spPr>
          <a:xfrm>
            <a:off x="7751764" y="1844675"/>
            <a:ext cx="1584325" cy="6477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Keep busy</a:t>
            </a:r>
          </a:p>
        </p:txBody>
      </p:sp>
      <p:sp>
        <p:nvSpPr>
          <p:cNvPr id="8" name="Rounded Rectangle 7"/>
          <p:cNvSpPr/>
          <p:nvPr/>
        </p:nvSpPr>
        <p:spPr>
          <a:xfrm>
            <a:off x="2855914" y="5084763"/>
            <a:ext cx="1584325" cy="6477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a:solidFill>
                  <a:srgbClr val="FFFFFF"/>
                </a:solidFill>
                <a:cs typeface="Arial" charset="0"/>
              </a:rPr>
              <a:t>Blame yourself</a:t>
            </a:r>
          </a:p>
        </p:txBody>
      </p:sp>
      <p:sp>
        <p:nvSpPr>
          <p:cNvPr id="9" name="Rounded Rectangle 8"/>
          <p:cNvSpPr/>
          <p:nvPr/>
        </p:nvSpPr>
        <p:spPr>
          <a:xfrm>
            <a:off x="5303839" y="5516564"/>
            <a:ext cx="1584325" cy="64928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Bury head in the sand</a:t>
            </a:r>
          </a:p>
        </p:txBody>
      </p:sp>
      <p:sp>
        <p:nvSpPr>
          <p:cNvPr id="10" name="Rounded Rectangle 9"/>
          <p:cNvSpPr/>
          <p:nvPr/>
        </p:nvSpPr>
        <p:spPr>
          <a:xfrm>
            <a:off x="7608889" y="5157788"/>
            <a:ext cx="1582737" cy="6477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Sharing it around</a:t>
            </a:r>
          </a:p>
        </p:txBody>
      </p:sp>
      <p:sp>
        <p:nvSpPr>
          <p:cNvPr id="14346" name="Arc 29"/>
          <p:cNvSpPr>
            <a:spLocks/>
          </p:cNvSpPr>
          <p:nvPr/>
        </p:nvSpPr>
        <p:spPr bwMode="auto">
          <a:xfrm rot="-7211877">
            <a:off x="5529264" y="4740276"/>
            <a:ext cx="566737" cy="347663"/>
          </a:xfrm>
          <a:custGeom>
            <a:avLst/>
            <a:gdLst>
              <a:gd name="T0" fmla="*/ 0 w 27007"/>
              <a:gd name="T1" fmla="*/ 2147483647 h 21600"/>
              <a:gd name="T2" fmla="*/ 2147483647 w 27007"/>
              <a:gd name="T3" fmla="*/ 2147483647 h 21600"/>
              <a:gd name="T4" fmla="*/ 2147483647 w 27007"/>
              <a:gd name="T5" fmla="*/ 2147483647 h 21600"/>
              <a:gd name="T6" fmla="*/ 0 60000 65536"/>
              <a:gd name="T7" fmla="*/ 0 60000 65536"/>
              <a:gd name="T8" fmla="*/ 0 60000 65536"/>
              <a:gd name="T9" fmla="*/ 0 w 27007"/>
              <a:gd name="T10" fmla="*/ 0 h 21600"/>
              <a:gd name="T11" fmla="*/ 27007 w 27007"/>
              <a:gd name="T12" fmla="*/ 21600 h 21600"/>
            </a:gdLst>
            <a:ahLst/>
            <a:cxnLst>
              <a:cxn ang="T6">
                <a:pos x="T0" y="T1"/>
              </a:cxn>
              <a:cxn ang="T7">
                <a:pos x="T2" y="T3"/>
              </a:cxn>
              <a:cxn ang="T8">
                <a:pos x="T4" y="T5"/>
              </a:cxn>
            </a:cxnLst>
            <a:rect l="T9" t="T10" r="T11" b="T12"/>
            <a:pathLst>
              <a:path w="27007" h="21600" fill="none" extrusionOk="0">
                <a:moveTo>
                  <a:pt x="-1" y="687"/>
                </a:moveTo>
                <a:cubicBezTo>
                  <a:pt x="1766" y="231"/>
                  <a:pt x="3582" y="-1"/>
                  <a:pt x="5407" y="0"/>
                </a:cubicBezTo>
                <a:cubicBezTo>
                  <a:pt x="17336" y="0"/>
                  <a:pt x="27007" y="9670"/>
                  <a:pt x="27007" y="21600"/>
                </a:cubicBezTo>
              </a:path>
              <a:path w="27007" h="21600" stroke="0" extrusionOk="0">
                <a:moveTo>
                  <a:pt x="-1" y="687"/>
                </a:moveTo>
                <a:cubicBezTo>
                  <a:pt x="1766" y="231"/>
                  <a:pt x="3582" y="-1"/>
                  <a:pt x="5407" y="0"/>
                </a:cubicBezTo>
                <a:cubicBezTo>
                  <a:pt x="17336" y="0"/>
                  <a:pt x="27007" y="9670"/>
                  <a:pt x="27007" y="21600"/>
                </a:cubicBezTo>
                <a:lnTo>
                  <a:pt x="5407" y="21600"/>
                </a:lnTo>
                <a:lnTo>
                  <a:pt x="-1" y="687"/>
                </a:lnTo>
                <a:close/>
              </a:path>
            </a:pathLst>
          </a:custGeom>
          <a:noFill/>
          <a:ln w="28575">
            <a:solidFill>
              <a:schemeClr val="tx1"/>
            </a:solidFill>
            <a:prstDash val="dash"/>
            <a:round/>
            <a:headEnd type="stealth" w="lg" len="lg"/>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14347" name="Arc 29"/>
          <p:cNvSpPr>
            <a:spLocks/>
          </p:cNvSpPr>
          <p:nvPr/>
        </p:nvSpPr>
        <p:spPr bwMode="auto">
          <a:xfrm rot="3613597">
            <a:off x="6032501" y="4740276"/>
            <a:ext cx="566737" cy="347662"/>
          </a:xfrm>
          <a:custGeom>
            <a:avLst/>
            <a:gdLst>
              <a:gd name="T0" fmla="*/ 0 w 27007"/>
              <a:gd name="T1" fmla="*/ 2147483647 h 21600"/>
              <a:gd name="T2" fmla="*/ 2147483647 w 27007"/>
              <a:gd name="T3" fmla="*/ 2147483647 h 21600"/>
              <a:gd name="T4" fmla="*/ 2147483647 w 27007"/>
              <a:gd name="T5" fmla="*/ 2147483647 h 21600"/>
              <a:gd name="T6" fmla="*/ 0 60000 65536"/>
              <a:gd name="T7" fmla="*/ 0 60000 65536"/>
              <a:gd name="T8" fmla="*/ 0 60000 65536"/>
              <a:gd name="T9" fmla="*/ 0 w 27007"/>
              <a:gd name="T10" fmla="*/ 0 h 21600"/>
              <a:gd name="T11" fmla="*/ 27007 w 27007"/>
              <a:gd name="T12" fmla="*/ 21600 h 21600"/>
            </a:gdLst>
            <a:ahLst/>
            <a:cxnLst>
              <a:cxn ang="T6">
                <a:pos x="T0" y="T1"/>
              </a:cxn>
              <a:cxn ang="T7">
                <a:pos x="T2" y="T3"/>
              </a:cxn>
              <a:cxn ang="T8">
                <a:pos x="T4" y="T5"/>
              </a:cxn>
            </a:cxnLst>
            <a:rect l="T9" t="T10" r="T11" b="T12"/>
            <a:pathLst>
              <a:path w="27007" h="21600" fill="none" extrusionOk="0">
                <a:moveTo>
                  <a:pt x="-1" y="687"/>
                </a:moveTo>
                <a:cubicBezTo>
                  <a:pt x="1766" y="231"/>
                  <a:pt x="3582" y="-1"/>
                  <a:pt x="5407" y="0"/>
                </a:cubicBezTo>
                <a:cubicBezTo>
                  <a:pt x="17336" y="0"/>
                  <a:pt x="27007" y="9670"/>
                  <a:pt x="27007" y="21600"/>
                </a:cubicBezTo>
              </a:path>
              <a:path w="27007" h="21600" stroke="0" extrusionOk="0">
                <a:moveTo>
                  <a:pt x="-1" y="687"/>
                </a:moveTo>
                <a:cubicBezTo>
                  <a:pt x="1766" y="231"/>
                  <a:pt x="3582" y="-1"/>
                  <a:pt x="5407" y="0"/>
                </a:cubicBezTo>
                <a:cubicBezTo>
                  <a:pt x="17336" y="0"/>
                  <a:pt x="27007" y="9670"/>
                  <a:pt x="27007" y="21600"/>
                </a:cubicBezTo>
                <a:lnTo>
                  <a:pt x="5407" y="21600"/>
                </a:lnTo>
                <a:lnTo>
                  <a:pt x="-1" y="687"/>
                </a:lnTo>
                <a:close/>
              </a:path>
            </a:pathLst>
          </a:custGeom>
          <a:noFill/>
          <a:ln w="28575">
            <a:solidFill>
              <a:schemeClr val="tx1"/>
            </a:solidFill>
            <a:prstDash val="dash"/>
            <a:round/>
            <a:headEnd type="stealth" w="lg" len="lg"/>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14348" name="Arc 29"/>
          <p:cNvSpPr>
            <a:spLocks/>
          </p:cNvSpPr>
          <p:nvPr/>
        </p:nvSpPr>
        <p:spPr bwMode="auto">
          <a:xfrm rot="-4574174">
            <a:off x="4248150" y="4364038"/>
            <a:ext cx="566738" cy="347662"/>
          </a:xfrm>
          <a:custGeom>
            <a:avLst/>
            <a:gdLst>
              <a:gd name="T0" fmla="*/ 0 w 27007"/>
              <a:gd name="T1" fmla="*/ 2147483647 h 21600"/>
              <a:gd name="T2" fmla="*/ 2147483647 w 27007"/>
              <a:gd name="T3" fmla="*/ 2147483647 h 21600"/>
              <a:gd name="T4" fmla="*/ 2147483647 w 27007"/>
              <a:gd name="T5" fmla="*/ 2147483647 h 21600"/>
              <a:gd name="T6" fmla="*/ 0 60000 65536"/>
              <a:gd name="T7" fmla="*/ 0 60000 65536"/>
              <a:gd name="T8" fmla="*/ 0 60000 65536"/>
              <a:gd name="T9" fmla="*/ 0 w 27007"/>
              <a:gd name="T10" fmla="*/ 0 h 21600"/>
              <a:gd name="T11" fmla="*/ 27007 w 27007"/>
              <a:gd name="T12" fmla="*/ 21600 h 21600"/>
            </a:gdLst>
            <a:ahLst/>
            <a:cxnLst>
              <a:cxn ang="T6">
                <a:pos x="T0" y="T1"/>
              </a:cxn>
              <a:cxn ang="T7">
                <a:pos x="T2" y="T3"/>
              </a:cxn>
              <a:cxn ang="T8">
                <a:pos x="T4" y="T5"/>
              </a:cxn>
            </a:cxnLst>
            <a:rect l="T9" t="T10" r="T11" b="T12"/>
            <a:pathLst>
              <a:path w="27007" h="21600" fill="none" extrusionOk="0">
                <a:moveTo>
                  <a:pt x="-1" y="687"/>
                </a:moveTo>
                <a:cubicBezTo>
                  <a:pt x="1766" y="231"/>
                  <a:pt x="3582" y="-1"/>
                  <a:pt x="5407" y="0"/>
                </a:cubicBezTo>
                <a:cubicBezTo>
                  <a:pt x="17336" y="0"/>
                  <a:pt x="27007" y="9670"/>
                  <a:pt x="27007" y="21600"/>
                </a:cubicBezTo>
              </a:path>
              <a:path w="27007" h="21600" stroke="0" extrusionOk="0">
                <a:moveTo>
                  <a:pt x="-1" y="687"/>
                </a:moveTo>
                <a:cubicBezTo>
                  <a:pt x="1766" y="231"/>
                  <a:pt x="3582" y="-1"/>
                  <a:pt x="5407" y="0"/>
                </a:cubicBezTo>
                <a:cubicBezTo>
                  <a:pt x="17336" y="0"/>
                  <a:pt x="27007" y="9670"/>
                  <a:pt x="27007" y="21600"/>
                </a:cubicBezTo>
                <a:lnTo>
                  <a:pt x="5407" y="21600"/>
                </a:lnTo>
                <a:lnTo>
                  <a:pt x="-1" y="687"/>
                </a:lnTo>
                <a:close/>
              </a:path>
            </a:pathLst>
          </a:custGeom>
          <a:noFill/>
          <a:ln w="28575">
            <a:solidFill>
              <a:schemeClr val="tx1"/>
            </a:solidFill>
            <a:prstDash val="dash"/>
            <a:round/>
            <a:headEnd type="stealth" w="lg" len="lg"/>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14349" name="Arc 29"/>
          <p:cNvSpPr>
            <a:spLocks/>
          </p:cNvSpPr>
          <p:nvPr/>
        </p:nvSpPr>
        <p:spPr bwMode="auto">
          <a:xfrm rot="-9643709">
            <a:off x="6858000" y="4665663"/>
            <a:ext cx="566738" cy="347662"/>
          </a:xfrm>
          <a:custGeom>
            <a:avLst/>
            <a:gdLst>
              <a:gd name="T0" fmla="*/ 0 w 27007"/>
              <a:gd name="T1" fmla="*/ 2147483647 h 21600"/>
              <a:gd name="T2" fmla="*/ 2147483647 w 27007"/>
              <a:gd name="T3" fmla="*/ 2147483647 h 21600"/>
              <a:gd name="T4" fmla="*/ 2147483647 w 27007"/>
              <a:gd name="T5" fmla="*/ 2147483647 h 21600"/>
              <a:gd name="T6" fmla="*/ 0 60000 65536"/>
              <a:gd name="T7" fmla="*/ 0 60000 65536"/>
              <a:gd name="T8" fmla="*/ 0 60000 65536"/>
              <a:gd name="T9" fmla="*/ 0 w 27007"/>
              <a:gd name="T10" fmla="*/ 0 h 21600"/>
              <a:gd name="T11" fmla="*/ 27007 w 27007"/>
              <a:gd name="T12" fmla="*/ 21600 h 21600"/>
            </a:gdLst>
            <a:ahLst/>
            <a:cxnLst>
              <a:cxn ang="T6">
                <a:pos x="T0" y="T1"/>
              </a:cxn>
              <a:cxn ang="T7">
                <a:pos x="T2" y="T3"/>
              </a:cxn>
              <a:cxn ang="T8">
                <a:pos x="T4" y="T5"/>
              </a:cxn>
            </a:cxnLst>
            <a:rect l="T9" t="T10" r="T11" b="T12"/>
            <a:pathLst>
              <a:path w="27007" h="21600" fill="none" extrusionOk="0">
                <a:moveTo>
                  <a:pt x="-1" y="687"/>
                </a:moveTo>
                <a:cubicBezTo>
                  <a:pt x="1766" y="231"/>
                  <a:pt x="3582" y="-1"/>
                  <a:pt x="5407" y="0"/>
                </a:cubicBezTo>
                <a:cubicBezTo>
                  <a:pt x="17336" y="0"/>
                  <a:pt x="27007" y="9670"/>
                  <a:pt x="27007" y="21600"/>
                </a:cubicBezTo>
              </a:path>
              <a:path w="27007" h="21600" stroke="0" extrusionOk="0">
                <a:moveTo>
                  <a:pt x="-1" y="687"/>
                </a:moveTo>
                <a:cubicBezTo>
                  <a:pt x="1766" y="231"/>
                  <a:pt x="3582" y="-1"/>
                  <a:pt x="5407" y="0"/>
                </a:cubicBezTo>
                <a:cubicBezTo>
                  <a:pt x="17336" y="0"/>
                  <a:pt x="27007" y="9670"/>
                  <a:pt x="27007" y="21600"/>
                </a:cubicBezTo>
                <a:lnTo>
                  <a:pt x="5407" y="21600"/>
                </a:lnTo>
                <a:lnTo>
                  <a:pt x="-1" y="687"/>
                </a:lnTo>
                <a:close/>
              </a:path>
            </a:pathLst>
          </a:custGeom>
          <a:noFill/>
          <a:ln w="28575">
            <a:solidFill>
              <a:schemeClr val="tx1"/>
            </a:solidFill>
            <a:prstDash val="dash"/>
            <a:round/>
            <a:headEnd type="stealth" w="lg" len="lg"/>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14350" name="Arc 29"/>
          <p:cNvSpPr>
            <a:spLocks/>
          </p:cNvSpPr>
          <p:nvPr/>
        </p:nvSpPr>
        <p:spPr bwMode="auto">
          <a:xfrm rot="6429283">
            <a:off x="4507707" y="4622007"/>
            <a:ext cx="566738" cy="371475"/>
          </a:xfrm>
          <a:custGeom>
            <a:avLst/>
            <a:gdLst>
              <a:gd name="T0" fmla="*/ 0 w 27007"/>
              <a:gd name="T1" fmla="*/ 2147483647 h 21600"/>
              <a:gd name="T2" fmla="*/ 2147483647 w 27007"/>
              <a:gd name="T3" fmla="*/ 2147483647 h 21600"/>
              <a:gd name="T4" fmla="*/ 2147483647 w 27007"/>
              <a:gd name="T5" fmla="*/ 2147483647 h 21600"/>
              <a:gd name="T6" fmla="*/ 0 60000 65536"/>
              <a:gd name="T7" fmla="*/ 0 60000 65536"/>
              <a:gd name="T8" fmla="*/ 0 60000 65536"/>
              <a:gd name="T9" fmla="*/ 0 w 27007"/>
              <a:gd name="T10" fmla="*/ 0 h 21600"/>
              <a:gd name="T11" fmla="*/ 27007 w 27007"/>
              <a:gd name="T12" fmla="*/ 21600 h 21600"/>
            </a:gdLst>
            <a:ahLst/>
            <a:cxnLst>
              <a:cxn ang="T6">
                <a:pos x="T0" y="T1"/>
              </a:cxn>
              <a:cxn ang="T7">
                <a:pos x="T2" y="T3"/>
              </a:cxn>
              <a:cxn ang="T8">
                <a:pos x="T4" y="T5"/>
              </a:cxn>
            </a:cxnLst>
            <a:rect l="T9" t="T10" r="T11" b="T12"/>
            <a:pathLst>
              <a:path w="27007" h="21600" fill="none" extrusionOk="0">
                <a:moveTo>
                  <a:pt x="-1" y="687"/>
                </a:moveTo>
                <a:cubicBezTo>
                  <a:pt x="1766" y="231"/>
                  <a:pt x="3582" y="-1"/>
                  <a:pt x="5407" y="0"/>
                </a:cubicBezTo>
                <a:cubicBezTo>
                  <a:pt x="17336" y="0"/>
                  <a:pt x="27007" y="9670"/>
                  <a:pt x="27007" y="21600"/>
                </a:cubicBezTo>
              </a:path>
              <a:path w="27007" h="21600" stroke="0" extrusionOk="0">
                <a:moveTo>
                  <a:pt x="-1" y="687"/>
                </a:moveTo>
                <a:cubicBezTo>
                  <a:pt x="1766" y="231"/>
                  <a:pt x="3582" y="-1"/>
                  <a:pt x="5407" y="0"/>
                </a:cubicBezTo>
                <a:cubicBezTo>
                  <a:pt x="17336" y="0"/>
                  <a:pt x="27007" y="9670"/>
                  <a:pt x="27007" y="21600"/>
                </a:cubicBezTo>
                <a:lnTo>
                  <a:pt x="5407" y="21600"/>
                </a:lnTo>
                <a:lnTo>
                  <a:pt x="-1" y="687"/>
                </a:lnTo>
                <a:close/>
              </a:path>
            </a:pathLst>
          </a:custGeom>
          <a:noFill/>
          <a:ln w="28575">
            <a:solidFill>
              <a:schemeClr val="tx1"/>
            </a:solidFill>
            <a:prstDash val="dash"/>
            <a:round/>
            <a:headEnd type="stealth" w="lg" len="lg"/>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14351" name="Arc 29"/>
          <p:cNvSpPr>
            <a:spLocks/>
          </p:cNvSpPr>
          <p:nvPr/>
        </p:nvSpPr>
        <p:spPr bwMode="auto">
          <a:xfrm rot="1172069">
            <a:off x="7145339" y="4521201"/>
            <a:ext cx="566737" cy="347663"/>
          </a:xfrm>
          <a:custGeom>
            <a:avLst/>
            <a:gdLst>
              <a:gd name="T0" fmla="*/ 0 w 27007"/>
              <a:gd name="T1" fmla="*/ 2147483647 h 21600"/>
              <a:gd name="T2" fmla="*/ 2147483647 w 27007"/>
              <a:gd name="T3" fmla="*/ 2147483647 h 21600"/>
              <a:gd name="T4" fmla="*/ 2147483647 w 27007"/>
              <a:gd name="T5" fmla="*/ 2147483647 h 21600"/>
              <a:gd name="T6" fmla="*/ 0 60000 65536"/>
              <a:gd name="T7" fmla="*/ 0 60000 65536"/>
              <a:gd name="T8" fmla="*/ 0 60000 65536"/>
              <a:gd name="T9" fmla="*/ 0 w 27007"/>
              <a:gd name="T10" fmla="*/ 0 h 21600"/>
              <a:gd name="T11" fmla="*/ 27007 w 27007"/>
              <a:gd name="T12" fmla="*/ 21600 h 21600"/>
            </a:gdLst>
            <a:ahLst/>
            <a:cxnLst>
              <a:cxn ang="T6">
                <a:pos x="T0" y="T1"/>
              </a:cxn>
              <a:cxn ang="T7">
                <a:pos x="T2" y="T3"/>
              </a:cxn>
              <a:cxn ang="T8">
                <a:pos x="T4" y="T5"/>
              </a:cxn>
            </a:cxnLst>
            <a:rect l="T9" t="T10" r="T11" b="T12"/>
            <a:pathLst>
              <a:path w="27007" h="21600" fill="none" extrusionOk="0">
                <a:moveTo>
                  <a:pt x="-1" y="687"/>
                </a:moveTo>
                <a:cubicBezTo>
                  <a:pt x="1766" y="231"/>
                  <a:pt x="3582" y="-1"/>
                  <a:pt x="5407" y="0"/>
                </a:cubicBezTo>
                <a:cubicBezTo>
                  <a:pt x="17336" y="0"/>
                  <a:pt x="27007" y="9670"/>
                  <a:pt x="27007" y="21600"/>
                </a:cubicBezTo>
              </a:path>
              <a:path w="27007" h="21600" stroke="0" extrusionOk="0">
                <a:moveTo>
                  <a:pt x="-1" y="687"/>
                </a:moveTo>
                <a:cubicBezTo>
                  <a:pt x="1766" y="231"/>
                  <a:pt x="3582" y="-1"/>
                  <a:pt x="5407" y="0"/>
                </a:cubicBezTo>
                <a:cubicBezTo>
                  <a:pt x="17336" y="0"/>
                  <a:pt x="27007" y="9670"/>
                  <a:pt x="27007" y="21600"/>
                </a:cubicBezTo>
                <a:lnTo>
                  <a:pt x="5407" y="21600"/>
                </a:lnTo>
                <a:lnTo>
                  <a:pt x="-1" y="687"/>
                </a:lnTo>
                <a:close/>
              </a:path>
            </a:pathLst>
          </a:custGeom>
          <a:noFill/>
          <a:ln w="28575">
            <a:solidFill>
              <a:schemeClr val="tx1"/>
            </a:solidFill>
            <a:prstDash val="dash"/>
            <a:round/>
            <a:headEnd type="stealth" w="lg" len="lg"/>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14352" name="Arc 29"/>
          <p:cNvSpPr>
            <a:spLocks/>
          </p:cNvSpPr>
          <p:nvPr/>
        </p:nvSpPr>
        <p:spPr bwMode="auto">
          <a:xfrm rot="4046805">
            <a:off x="5865814" y="2647951"/>
            <a:ext cx="566737" cy="347663"/>
          </a:xfrm>
          <a:custGeom>
            <a:avLst/>
            <a:gdLst>
              <a:gd name="T0" fmla="*/ 0 w 27007"/>
              <a:gd name="T1" fmla="*/ 2147483647 h 21600"/>
              <a:gd name="T2" fmla="*/ 2147483647 w 27007"/>
              <a:gd name="T3" fmla="*/ 2147483647 h 21600"/>
              <a:gd name="T4" fmla="*/ 2147483647 w 27007"/>
              <a:gd name="T5" fmla="*/ 2147483647 h 21600"/>
              <a:gd name="T6" fmla="*/ 0 60000 65536"/>
              <a:gd name="T7" fmla="*/ 0 60000 65536"/>
              <a:gd name="T8" fmla="*/ 0 60000 65536"/>
              <a:gd name="T9" fmla="*/ 0 w 27007"/>
              <a:gd name="T10" fmla="*/ 0 h 21600"/>
              <a:gd name="T11" fmla="*/ 27007 w 27007"/>
              <a:gd name="T12" fmla="*/ 21600 h 21600"/>
            </a:gdLst>
            <a:ahLst/>
            <a:cxnLst>
              <a:cxn ang="T6">
                <a:pos x="T0" y="T1"/>
              </a:cxn>
              <a:cxn ang="T7">
                <a:pos x="T2" y="T3"/>
              </a:cxn>
              <a:cxn ang="T8">
                <a:pos x="T4" y="T5"/>
              </a:cxn>
            </a:cxnLst>
            <a:rect l="T9" t="T10" r="T11" b="T12"/>
            <a:pathLst>
              <a:path w="27007" h="21600" fill="none" extrusionOk="0">
                <a:moveTo>
                  <a:pt x="-1" y="687"/>
                </a:moveTo>
                <a:cubicBezTo>
                  <a:pt x="1766" y="231"/>
                  <a:pt x="3582" y="-1"/>
                  <a:pt x="5407" y="0"/>
                </a:cubicBezTo>
                <a:cubicBezTo>
                  <a:pt x="17336" y="0"/>
                  <a:pt x="27007" y="9670"/>
                  <a:pt x="27007" y="21600"/>
                </a:cubicBezTo>
              </a:path>
              <a:path w="27007" h="21600" stroke="0" extrusionOk="0">
                <a:moveTo>
                  <a:pt x="-1" y="687"/>
                </a:moveTo>
                <a:cubicBezTo>
                  <a:pt x="1766" y="231"/>
                  <a:pt x="3582" y="-1"/>
                  <a:pt x="5407" y="0"/>
                </a:cubicBezTo>
                <a:cubicBezTo>
                  <a:pt x="17336" y="0"/>
                  <a:pt x="27007" y="9670"/>
                  <a:pt x="27007" y="21600"/>
                </a:cubicBezTo>
                <a:lnTo>
                  <a:pt x="5407" y="21600"/>
                </a:lnTo>
                <a:lnTo>
                  <a:pt x="-1" y="687"/>
                </a:lnTo>
                <a:close/>
              </a:path>
            </a:pathLst>
          </a:custGeom>
          <a:noFill/>
          <a:ln w="28575">
            <a:solidFill>
              <a:schemeClr val="tx1"/>
            </a:solidFill>
            <a:prstDash val="dash"/>
            <a:round/>
            <a:headEnd type="stealth" w="lg" len="lg"/>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14353" name="Arc 29"/>
          <p:cNvSpPr>
            <a:spLocks/>
          </p:cNvSpPr>
          <p:nvPr/>
        </p:nvSpPr>
        <p:spPr bwMode="auto">
          <a:xfrm rot="-4946027">
            <a:off x="6958013" y="2551113"/>
            <a:ext cx="566738" cy="347663"/>
          </a:xfrm>
          <a:custGeom>
            <a:avLst/>
            <a:gdLst>
              <a:gd name="T0" fmla="*/ 0 w 27007"/>
              <a:gd name="T1" fmla="*/ 2147483647 h 21600"/>
              <a:gd name="T2" fmla="*/ 2147483647 w 27007"/>
              <a:gd name="T3" fmla="*/ 2147483647 h 21600"/>
              <a:gd name="T4" fmla="*/ 2147483647 w 27007"/>
              <a:gd name="T5" fmla="*/ 2147483647 h 21600"/>
              <a:gd name="T6" fmla="*/ 0 60000 65536"/>
              <a:gd name="T7" fmla="*/ 0 60000 65536"/>
              <a:gd name="T8" fmla="*/ 0 60000 65536"/>
              <a:gd name="T9" fmla="*/ 0 w 27007"/>
              <a:gd name="T10" fmla="*/ 0 h 21600"/>
              <a:gd name="T11" fmla="*/ 27007 w 27007"/>
              <a:gd name="T12" fmla="*/ 21600 h 21600"/>
            </a:gdLst>
            <a:ahLst/>
            <a:cxnLst>
              <a:cxn ang="T6">
                <a:pos x="T0" y="T1"/>
              </a:cxn>
              <a:cxn ang="T7">
                <a:pos x="T2" y="T3"/>
              </a:cxn>
              <a:cxn ang="T8">
                <a:pos x="T4" y="T5"/>
              </a:cxn>
            </a:cxnLst>
            <a:rect l="T9" t="T10" r="T11" b="T12"/>
            <a:pathLst>
              <a:path w="27007" h="21600" fill="none" extrusionOk="0">
                <a:moveTo>
                  <a:pt x="-1" y="687"/>
                </a:moveTo>
                <a:cubicBezTo>
                  <a:pt x="1766" y="231"/>
                  <a:pt x="3582" y="-1"/>
                  <a:pt x="5407" y="0"/>
                </a:cubicBezTo>
                <a:cubicBezTo>
                  <a:pt x="17336" y="0"/>
                  <a:pt x="27007" y="9670"/>
                  <a:pt x="27007" y="21600"/>
                </a:cubicBezTo>
              </a:path>
              <a:path w="27007" h="21600" stroke="0" extrusionOk="0">
                <a:moveTo>
                  <a:pt x="-1" y="687"/>
                </a:moveTo>
                <a:cubicBezTo>
                  <a:pt x="1766" y="231"/>
                  <a:pt x="3582" y="-1"/>
                  <a:pt x="5407" y="0"/>
                </a:cubicBezTo>
                <a:cubicBezTo>
                  <a:pt x="17336" y="0"/>
                  <a:pt x="27007" y="9670"/>
                  <a:pt x="27007" y="21600"/>
                </a:cubicBezTo>
                <a:lnTo>
                  <a:pt x="5407" y="21600"/>
                </a:lnTo>
                <a:lnTo>
                  <a:pt x="-1" y="687"/>
                </a:lnTo>
                <a:close/>
              </a:path>
            </a:pathLst>
          </a:custGeom>
          <a:noFill/>
          <a:ln w="28575">
            <a:solidFill>
              <a:schemeClr val="tx1"/>
            </a:solidFill>
            <a:prstDash val="dash"/>
            <a:round/>
            <a:headEnd type="stealth" w="lg" len="lg"/>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14354" name="Arc 29"/>
          <p:cNvSpPr>
            <a:spLocks/>
          </p:cNvSpPr>
          <p:nvPr/>
        </p:nvSpPr>
        <p:spPr bwMode="auto">
          <a:xfrm rot="-7432050">
            <a:off x="5467351" y="2651126"/>
            <a:ext cx="566737" cy="347662"/>
          </a:xfrm>
          <a:custGeom>
            <a:avLst/>
            <a:gdLst>
              <a:gd name="T0" fmla="*/ 0 w 27007"/>
              <a:gd name="T1" fmla="*/ 2147483647 h 21600"/>
              <a:gd name="T2" fmla="*/ 2147483647 w 27007"/>
              <a:gd name="T3" fmla="*/ 2147483647 h 21600"/>
              <a:gd name="T4" fmla="*/ 2147483647 w 27007"/>
              <a:gd name="T5" fmla="*/ 2147483647 h 21600"/>
              <a:gd name="T6" fmla="*/ 0 60000 65536"/>
              <a:gd name="T7" fmla="*/ 0 60000 65536"/>
              <a:gd name="T8" fmla="*/ 0 60000 65536"/>
              <a:gd name="T9" fmla="*/ 0 w 27007"/>
              <a:gd name="T10" fmla="*/ 0 h 21600"/>
              <a:gd name="T11" fmla="*/ 27007 w 27007"/>
              <a:gd name="T12" fmla="*/ 21600 h 21600"/>
            </a:gdLst>
            <a:ahLst/>
            <a:cxnLst>
              <a:cxn ang="T6">
                <a:pos x="T0" y="T1"/>
              </a:cxn>
              <a:cxn ang="T7">
                <a:pos x="T2" y="T3"/>
              </a:cxn>
              <a:cxn ang="T8">
                <a:pos x="T4" y="T5"/>
              </a:cxn>
            </a:cxnLst>
            <a:rect l="T9" t="T10" r="T11" b="T12"/>
            <a:pathLst>
              <a:path w="27007" h="21600" fill="none" extrusionOk="0">
                <a:moveTo>
                  <a:pt x="-1" y="687"/>
                </a:moveTo>
                <a:cubicBezTo>
                  <a:pt x="1766" y="231"/>
                  <a:pt x="3582" y="-1"/>
                  <a:pt x="5407" y="0"/>
                </a:cubicBezTo>
                <a:cubicBezTo>
                  <a:pt x="17336" y="0"/>
                  <a:pt x="27007" y="9670"/>
                  <a:pt x="27007" y="21600"/>
                </a:cubicBezTo>
              </a:path>
              <a:path w="27007" h="21600" stroke="0" extrusionOk="0">
                <a:moveTo>
                  <a:pt x="-1" y="687"/>
                </a:moveTo>
                <a:cubicBezTo>
                  <a:pt x="1766" y="231"/>
                  <a:pt x="3582" y="-1"/>
                  <a:pt x="5407" y="0"/>
                </a:cubicBezTo>
                <a:cubicBezTo>
                  <a:pt x="17336" y="0"/>
                  <a:pt x="27007" y="9670"/>
                  <a:pt x="27007" y="21600"/>
                </a:cubicBezTo>
                <a:lnTo>
                  <a:pt x="5407" y="21600"/>
                </a:lnTo>
                <a:lnTo>
                  <a:pt x="-1" y="687"/>
                </a:lnTo>
                <a:close/>
              </a:path>
            </a:pathLst>
          </a:custGeom>
          <a:noFill/>
          <a:ln w="28575">
            <a:solidFill>
              <a:schemeClr val="tx1"/>
            </a:solidFill>
            <a:prstDash val="dash"/>
            <a:round/>
            <a:headEnd type="stealth" w="lg" len="lg"/>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14355" name="Arc 29"/>
          <p:cNvSpPr>
            <a:spLocks/>
          </p:cNvSpPr>
          <p:nvPr/>
        </p:nvSpPr>
        <p:spPr bwMode="auto">
          <a:xfrm rot="6573717">
            <a:off x="7223126" y="2787651"/>
            <a:ext cx="566737" cy="347662"/>
          </a:xfrm>
          <a:custGeom>
            <a:avLst/>
            <a:gdLst>
              <a:gd name="T0" fmla="*/ 0 w 27007"/>
              <a:gd name="T1" fmla="*/ 2147483647 h 21600"/>
              <a:gd name="T2" fmla="*/ 2147483647 w 27007"/>
              <a:gd name="T3" fmla="*/ 2147483647 h 21600"/>
              <a:gd name="T4" fmla="*/ 2147483647 w 27007"/>
              <a:gd name="T5" fmla="*/ 2147483647 h 21600"/>
              <a:gd name="T6" fmla="*/ 0 60000 65536"/>
              <a:gd name="T7" fmla="*/ 0 60000 65536"/>
              <a:gd name="T8" fmla="*/ 0 60000 65536"/>
              <a:gd name="T9" fmla="*/ 0 w 27007"/>
              <a:gd name="T10" fmla="*/ 0 h 21600"/>
              <a:gd name="T11" fmla="*/ 27007 w 27007"/>
              <a:gd name="T12" fmla="*/ 21600 h 21600"/>
            </a:gdLst>
            <a:ahLst/>
            <a:cxnLst>
              <a:cxn ang="T6">
                <a:pos x="T0" y="T1"/>
              </a:cxn>
              <a:cxn ang="T7">
                <a:pos x="T2" y="T3"/>
              </a:cxn>
              <a:cxn ang="T8">
                <a:pos x="T4" y="T5"/>
              </a:cxn>
            </a:cxnLst>
            <a:rect l="T9" t="T10" r="T11" b="T12"/>
            <a:pathLst>
              <a:path w="27007" h="21600" fill="none" extrusionOk="0">
                <a:moveTo>
                  <a:pt x="-1" y="687"/>
                </a:moveTo>
                <a:cubicBezTo>
                  <a:pt x="1766" y="231"/>
                  <a:pt x="3582" y="-1"/>
                  <a:pt x="5407" y="0"/>
                </a:cubicBezTo>
                <a:cubicBezTo>
                  <a:pt x="17336" y="0"/>
                  <a:pt x="27007" y="9670"/>
                  <a:pt x="27007" y="21600"/>
                </a:cubicBezTo>
              </a:path>
              <a:path w="27007" h="21600" stroke="0" extrusionOk="0">
                <a:moveTo>
                  <a:pt x="-1" y="687"/>
                </a:moveTo>
                <a:cubicBezTo>
                  <a:pt x="1766" y="231"/>
                  <a:pt x="3582" y="-1"/>
                  <a:pt x="5407" y="0"/>
                </a:cubicBezTo>
                <a:cubicBezTo>
                  <a:pt x="17336" y="0"/>
                  <a:pt x="27007" y="9670"/>
                  <a:pt x="27007" y="21600"/>
                </a:cubicBezTo>
                <a:lnTo>
                  <a:pt x="5407" y="21600"/>
                </a:lnTo>
                <a:lnTo>
                  <a:pt x="-1" y="687"/>
                </a:lnTo>
                <a:close/>
              </a:path>
            </a:pathLst>
          </a:custGeom>
          <a:noFill/>
          <a:ln w="28575">
            <a:solidFill>
              <a:schemeClr val="tx1"/>
            </a:solidFill>
            <a:prstDash val="dash"/>
            <a:round/>
            <a:headEnd type="stealth" w="lg" len="lg"/>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14356" name="Arc 29"/>
          <p:cNvSpPr>
            <a:spLocks/>
          </p:cNvSpPr>
          <p:nvPr/>
        </p:nvSpPr>
        <p:spPr bwMode="auto">
          <a:xfrm rot="1154215">
            <a:off x="4697414" y="2576513"/>
            <a:ext cx="566737" cy="347662"/>
          </a:xfrm>
          <a:custGeom>
            <a:avLst/>
            <a:gdLst>
              <a:gd name="T0" fmla="*/ 0 w 27007"/>
              <a:gd name="T1" fmla="*/ 2147483647 h 21600"/>
              <a:gd name="T2" fmla="*/ 2147483647 w 27007"/>
              <a:gd name="T3" fmla="*/ 2147483647 h 21600"/>
              <a:gd name="T4" fmla="*/ 2147483647 w 27007"/>
              <a:gd name="T5" fmla="*/ 2147483647 h 21600"/>
              <a:gd name="T6" fmla="*/ 0 60000 65536"/>
              <a:gd name="T7" fmla="*/ 0 60000 65536"/>
              <a:gd name="T8" fmla="*/ 0 60000 65536"/>
              <a:gd name="T9" fmla="*/ 0 w 27007"/>
              <a:gd name="T10" fmla="*/ 0 h 21600"/>
              <a:gd name="T11" fmla="*/ 27007 w 27007"/>
              <a:gd name="T12" fmla="*/ 21600 h 21600"/>
            </a:gdLst>
            <a:ahLst/>
            <a:cxnLst>
              <a:cxn ang="T6">
                <a:pos x="T0" y="T1"/>
              </a:cxn>
              <a:cxn ang="T7">
                <a:pos x="T2" y="T3"/>
              </a:cxn>
              <a:cxn ang="T8">
                <a:pos x="T4" y="T5"/>
              </a:cxn>
            </a:cxnLst>
            <a:rect l="T9" t="T10" r="T11" b="T12"/>
            <a:pathLst>
              <a:path w="27007" h="21600" fill="none" extrusionOk="0">
                <a:moveTo>
                  <a:pt x="-1" y="687"/>
                </a:moveTo>
                <a:cubicBezTo>
                  <a:pt x="1766" y="231"/>
                  <a:pt x="3582" y="-1"/>
                  <a:pt x="5407" y="0"/>
                </a:cubicBezTo>
                <a:cubicBezTo>
                  <a:pt x="17336" y="0"/>
                  <a:pt x="27007" y="9670"/>
                  <a:pt x="27007" y="21600"/>
                </a:cubicBezTo>
              </a:path>
              <a:path w="27007" h="21600" stroke="0" extrusionOk="0">
                <a:moveTo>
                  <a:pt x="-1" y="687"/>
                </a:moveTo>
                <a:cubicBezTo>
                  <a:pt x="1766" y="231"/>
                  <a:pt x="3582" y="-1"/>
                  <a:pt x="5407" y="0"/>
                </a:cubicBezTo>
                <a:cubicBezTo>
                  <a:pt x="17336" y="0"/>
                  <a:pt x="27007" y="9670"/>
                  <a:pt x="27007" y="21600"/>
                </a:cubicBezTo>
                <a:lnTo>
                  <a:pt x="5407" y="21600"/>
                </a:lnTo>
                <a:lnTo>
                  <a:pt x="-1" y="687"/>
                </a:lnTo>
                <a:close/>
              </a:path>
            </a:pathLst>
          </a:custGeom>
          <a:noFill/>
          <a:ln w="28575">
            <a:solidFill>
              <a:schemeClr val="tx1"/>
            </a:solidFill>
            <a:prstDash val="dash"/>
            <a:round/>
            <a:headEnd type="stealth" w="lg" len="lg"/>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14357" name="Arc 29"/>
          <p:cNvSpPr>
            <a:spLocks/>
          </p:cNvSpPr>
          <p:nvPr/>
        </p:nvSpPr>
        <p:spPr bwMode="auto">
          <a:xfrm rot="10477274">
            <a:off x="4462464" y="2733675"/>
            <a:ext cx="566737" cy="496888"/>
          </a:xfrm>
          <a:custGeom>
            <a:avLst/>
            <a:gdLst>
              <a:gd name="T0" fmla="*/ 0 w 27007"/>
              <a:gd name="T1" fmla="*/ 2147483647 h 21600"/>
              <a:gd name="T2" fmla="*/ 2147483647 w 27007"/>
              <a:gd name="T3" fmla="*/ 2147483647 h 21600"/>
              <a:gd name="T4" fmla="*/ 2147483647 w 27007"/>
              <a:gd name="T5" fmla="*/ 2147483647 h 21600"/>
              <a:gd name="T6" fmla="*/ 0 60000 65536"/>
              <a:gd name="T7" fmla="*/ 0 60000 65536"/>
              <a:gd name="T8" fmla="*/ 0 60000 65536"/>
              <a:gd name="T9" fmla="*/ 0 w 27007"/>
              <a:gd name="T10" fmla="*/ 0 h 21600"/>
              <a:gd name="T11" fmla="*/ 27007 w 27007"/>
              <a:gd name="T12" fmla="*/ 21600 h 21600"/>
            </a:gdLst>
            <a:ahLst/>
            <a:cxnLst>
              <a:cxn ang="T6">
                <a:pos x="T0" y="T1"/>
              </a:cxn>
              <a:cxn ang="T7">
                <a:pos x="T2" y="T3"/>
              </a:cxn>
              <a:cxn ang="T8">
                <a:pos x="T4" y="T5"/>
              </a:cxn>
            </a:cxnLst>
            <a:rect l="T9" t="T10" r="T11" b="T12"/>
            <a:pathLst>
              <a:path w="27007" h="21600" fill="none" extrusionOk="0">
                <a:moveTo>
                  <a:pt x="-1" y="687"/>
                </a:moveTo>
                <a:cubicBezTo>
                  <a:pt x="1766" y="231"/>
                  <a:pt x="3582" y="-1"/>
                  <a:pt x="5407" y="0"/>
                </a:cubicBezTo>
                <a:cubicBezTo>
                  <a:pt x="17336" y="0"/>
                  <a:pt x="27007" y="9670"/>
                  <a:pt x="27007" y="21600"/>
                </a:cubicBezTo>
              </a:path>
              <a:path w="27007" h="21600" stroke="0" extrusionOk="0">
                <a:moveTo>
                  <a:pt x="-1" y="687"/>
                </a:moveTo>
                <a:cubicBezTo>
                  <a:pt x="1766" y="231"/>
                  <a:pt x="3582" y="-1"/>
                  <a:pt x="5407" y="0"/>
                </a:cubicBezTo>
                <a:cubicBezTo>
                  <a:pt x="17336" y="0"/>
                  <a:pt x="27007" y="9670"/>
                  <a:pt x="27007" y="21600"/>
                </a:cubicBezTo>
                <a:lnTo>
                  <a:pt x="5407" y="21600"/>
                </a:lnTo>
                <a:lnTo>
                  <a:pt x="-1" y="687"/>
                </a:lnTo>
                <a:close/>
              </a:path>
            </a:pathLst>
          </a:custGeom>
          <a:noFill/>
          <a:ln w="28575">
            <a:solidFill>
              <a:schemeClr val="tx1"/>
            </a:solidFill>
            <a:prstDash val="dash"/>
            <a:round/>
            <a:headEnd type="stealth" w="lg" len="lg"/>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14358" name="Arc 29"/>
          <p:cNvSpPr>
            <a:spLocks/>
          </p:cNvSpPr>
          <p:nvPr/>
        </p:nvSpPr>
        <p:spPr bwMode="auto">
          <a:xfrm rot="8591664">
            <a:off x="7296150" y="3852863"/>
            <a:ext cx="566738" cy="347662"/>
          </a:xfrm>
          <a:custGeom>
            <a:avLst/>
            <a:gdLst>
              <a:gd name="T0" fmla="*/ 0 w 27007"/>
              <a:gd name="T1" fmla="*/ 2147483647 h 21600"/>
              <a:gd name="T2" fmla="*/ 2147483647 w 27007"/>
              <a:gd name="T3" fmla="*/ 2147483647 h 21600"/>
              <a:gd name="T4" fmla="*/ 2147483647 w 27007"/>
              <a:gd name="T5" fmla="*/ 2147483647 h 21600"/>
              <a:gd name="T6" fmla="*/ 0 60000 65536"/>
              <a:gd name="T7" fmla="*/ 0 60000 65536"/>
              <a:gd name="T8" fmla="*/ 0 60000 65536"/>
              <a:gd name="T9" fmla="*/ 0 w 27007"/>
              <a:gd name="T10" fmla="*/ 0 h 21600"/>
              <a:gd name="T11" fmla="*/ 27007 w 27007"/>
              <a:gd name="T12" fmla="*/ 21600 h 21600"/>
            </a:gdLst>
            <a:ahLst/>
            <a:cxnLst>
              <a:cxn ang="T6">
                <a:pos x="T0" y="T1"/>
              </a:cxn>
              <a:cxn ang="T7">
                <a:pos x="T2" y="T3"/>
              </a:cxn>
              <a:cxn ang="T8">
                <a:pos x="T4" y="T5"/>
              </a:cxn>
            </a:cxnLst>
            <a:rect l="T9" t="T10" r="T11" b="T12"/>
            <a:pathLst>
              <a:path w="27007" h="21600" fill="none" extrusionOk="0">
                <a:moveTo>
                  <a:pt x="-1" y="687"/>
                </a:moveTo>
                <a:cubicBezTo>
                  <a:pt x="1766" y="231"/>
                  <a:pt x="3582" y="-1"/>
                  <a:pt x="5407" y="0"/>
                </a:cubicBezTo>
                <a:cubicBezTo>
                  <a:pt x="17336" y="0"/>
                  <a:pt x="27007" y="9670"/>
                  <a:pt x="27007" y="21600"/>
                </a:cubicBezTo>
              </a:path>
              <a:path w="27007" h="21600" stroke="0" extrusionOk="0">
                <a:moveTo>
                  <a:pt x="-1" y="687"/>
                </a:moveTo>
                <a:cubicBezTo>
                  <a:pt x="1766" y="231"/>
                  <a:pt x="3582" y="-1"/>
                  <a:pt x="5407" y="0"/>
                </a:cubicBezTo>
                <a:cubicBezTo>
                  <a:pt x="17336" y="0"/>
                  <a:pt x="27007" y="9670"/>
                  <a:pt x="27007" y="21600"/>
                </a:cubicBezTo>
                <a:lnTo>
                  <a:pt x="5407" y="21600"/>
                </a:lnTo>
                <a:lnTo>
                  <a:pt x="-1" y="687"/>
                </a:lnTo>
                <a:close/>
              </a:path>
            </a:pathLst>
          </a:custGeom>
          <a:noFill/>
          <a:ln w="28575">
            <a:solidFill>
              <a:schemeClr val="tx1"/>
            </a:solidFill>
            <a:prstDash val="dash"/>
            <a:round/>
            <a:headEnd type="stealth" w="lg" len="lg"/>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14359" name="Arc 29"/>
          <p:cNvSpPr>
            <a:spLocks/>
          </p:cNvSpPr>
          <p:nvPr/>
        </p:nvSpPr>
        <p:spPr bwMode="auto">
          <a:xfrm rot="-2370841">
            <a:off x="7221539" y="3497263"/>
            <a:ext cx="566737" cy="347662"/>
          </a:xfrm>
          <a:custGeom>
            <a:avLst/>
            <a:gdLst>
              <a:gd name="T0" fmla="*/ 0 w 27007"/>
              <a:gd name="T1" fmla="*/ 2147483647 h 21600"/>
              <a:gd name="T2" fmla="*/ 2147483647 w 27007"/>
              <a:gd name="T3" fmla="*/ 2147483647 h 21600"/>
              <a:gd name="T4" fmla="*/ 2147483647 w 27007"/>
              <a:gd name="T5" fmla="*/ 2147483647 h 21600"/>
              <a:gd name="T6" fmla="*/ 0 60000 65536"/>
              <a:gd name="T7" fmla="*/ 0 60000 65536"/>
              <a:gd name="T8" fmla="*/ 0 60000 65536"/>
              <a:gd name="T9" fmla="*/ 0 w 27007"/>
              <a:gd name="T10" fmla="*/ 0 h 21600"/>
              <a:gd name="T11" fmla="*/ 27007 w 27007"/>
              <a:gd name="T12" fmla="*/ 21600 h 21600"/>
            </a:gdLst>
            <a:ahLst/>
            <a:cxnLst>
              <a:cxn ang="T6">
                <a:pos x="T0" y="T1"/>
              </a:cxn>
              <a:cxn ang="T7">
                <a:pos x="T2" y="T3"/>
              </a:cxn>
              <a:cxn ang="T8">
                <a:pos x="T4" y="T5"/>
              </a:cxn>
            </a:cxnLst>
            <a:rect l="T9" t="T10" r="T11" b="T12"/>
            <a:pathLst>
              <a:path w="27007" h="21600" fill="none" extrusionOk="0">
                <a:moveTo>
                  <a:pt x="-1" y="687"/>
                </a:moveTo>
                <a:cubicBezTo>
                  <a:pt x="1766" y="231"/>
                  <a:pt x="3582" y="-1"/>
                  <a:pt x="5407" y="0"/>
                </a:cubicBezTo>
                <a:cubicBezTo>
                  <a:pt x="17336" y="0"/>
                  <a:pt x="27007" y="9670"/>
                  <a:pt x="27007" y="21600"/>
                </a:cubicBezTo>
              </a:path>
              <a:path w="27007" h="21600" stroke="0" extrusionOk="0">
                <a:moveTo>
                  <a:pt x="-1" y="687"/>
                </a:moveTo>
                <a:cubicBezTo>
                  <a:pt x="1766" y="231"/>
                  <a:pt x="3582" y="-1"/>
                  <a:pt x="5407" y="0"/>
                </a:cubicBezTo>
                <a:cubicBezTo>
                  <a:pt x="17336" y="0"/>
                  <a:pt x="27007" y="9670"/>
                  <a:pt x="27007" y="21600"/>
                </a:cubicBezTo>
                <a:lnTo>
                  <a:pt x="5407" y="21600"/>
                </a:lnTo>
                <a:lnTo>
                  <a:pt x="-1" y="687"/>
                </a:lnTo>
                <a:close/>
              </a:path>
            </a:pathLst>
          </a:custGeom>
          <a:noFill/>
          <a:ln w="28575">
            <a:solidFill>
              <a:schemeClr val="tx1"/>
            </a:solidFill>
            <a:prstDash val="dash"/>
            <a:round/>
            <a:headEnd type="stealth" w="lg" len="lg"/>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30" name="Rounded Rectangle 29"/>
          <p:cNvSpPr/>
          <p:nvPr/>
        </p:nvSpPr>
        <p:spPr>
          <a:xfrm>
            <a:off x="8112126" y="3429000"/>
            <a:ext cx="1584325" cy="6477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Fight it</a:t>
            </a:r>
          </a:p>
        </p:txBody>
      </p:sp>
      <p:sp>
        <p:nvSpPr>
          <p:cNvPr id="14361" name="Arc 29"/>
          <p:cNvSpPr>
            <a:spLocks/>
          </p:cNvSpPr>
          <p:nvPr/>
        </p:nvSpPr>
        <p:spPr bwMode="auto">
          <a:xfrm rot="9121692">
            <a:off x="4090989" y="3749675"/>
            <a:ext cx="566737" cy="495300"/>
          </a:xfrm>
          <a:custGeom>
            <a:avLst/>
            <a:gdLst>
              <a:gd name="T0" fmla="*/ 0 w 27007"/>
              <a:gd name="T1" fmla="*/ 2147483647 h 21600"/>
              <a:gd name="T2" fmla="*/ 2147483647 w 27007"/>
              <a:gd name="T3" fmla="*/ 2147483647 h 21600"/>
              <a:gd name="T4" fmla="*/ 2147483647 w 27007"/>
              <a:gd name="T5" fmla="*/ 2147483647 h 21600"/>
              <a:gd name="T6" fmla="*/ 0 60000 65536"/>
              <a:gd name="T7" fmla="*/ 0 60000 65536"/>
              <a:gd name="T8" fmla="*/ 0 60000 65536"/>
              <a:gd name="T9" fmla="*/ 0 w 27007"/>
              <a:gd name="T10" fmla="*/ 0 h 21600"/>
              <a:gd name="T11" fmla="*/ 27007 w 27007"/>
              <a:gd name="T12" fmla="*/ 21600 h 21600"/>
            </a:gdLst>
            <a:ahLst/>
            <a:cxnLst>
              <a:cxn ang="T6">
                <a:pos x="T0" y="T1"/>
              </a:cxn>
              <a:cxn ang="T7">
                <a:pos x="T2" y="T3"/>
              </a:cxn>
              <a:cxn ang="T8">
                <a:pos x="T4" y="T5"/>
              </a:cxn>
            </a:cxnLst>
            <a:rect l="T9" t="T10" r="T11" b="T12"/>
            <a:pathLst>
              <a:path w="27007" h="21600" fill="none" extrusionOk="0">
                <a:moveTo>
                  <a:pt x="-1" y="687"/>
                </a:moveTo>
                <a:cubicBezTo>
                  <a:pt x="1766" y="231"/>
                  <a:pt x="3582" y="-1"/>
                  <a:pt x="5407" y="0"/>
                </a:cubicBezTo>
                <a:cubicBezTo>
                  <a:pt x="17336" y="0"/>
                  <a:pt x="27007" y="9670"/>
                  <a:pt x="27007" y="21600"/>
                </a:cubicBezTo>
              </a:path>
              <a:path w="27007" h="21600" stroke="0" extrusionOk="0">
                <a:moveTo>
                  <a:pt x="-1" y="687"/>
                </a:moveTo>
                <a:cubicBezTo>
                  <a:pt x="1766" y="231"/>
                  <a:pt x="3582" y="-1"/>
                  <a:pt x="5407" y="0"/>
                </a:cubicBezTo>
                <a:cubicBezTo>
                  <a:pt x="17336" y="0"/>
                  <a:pt x="27007" y="9670"/>
                  <a:pt x="27007" y="21600"/>
                </a:cubicBezTo>
                <a:lnTo>
                  <a:pt x="5407" y="21600"/>
                </a:lnTo>
                <a:lnTo>
                  <a:pt x="-1" y="687"/>
                </a:lnTo>
                <a:close/>
              </a:path>
            </a:pathLst>
          </a:custGeom>
          <a:noFill/>
          <a:ln w="28575">
            <a:solidFill>
              <a:schemeClr val="tx1"/>
            </a:solidFill>
            <a:prstDash val="dash"/>
            <a:round/>
            <a:headEnd type="stealth" w="lg" len="lg"/>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14362" name="Arc 29"/>
          <p:cNvSpPr>
            <a:spLocks/>
          </p:cNvSpPr>
          <p:nvPr/>
        </p:nvSpPr>
        <p:spPr bwMode="auto">
          <a:xfrm rot="-1809132">
            <a:off x="4129089" y="3403601"/>
            <a:ext cx="566737" cy="347663"/>
          </a:xfrm>
          <a:custGeom>
            <a:avLst/>
            <a:gdLst>
              <a:gd name="T0" fmla="*/ 0 w 27007"/>
              <a:gd name="T1" fmla="*/ 2147483647 h 21600"/>
              <a:gd name="T2" fmla="*/ 2147483647 w 27007"/>
              <a:gd name="T3" fmla="*/ 2147483647 h 21600"/>
              <a:gd name="T4" fmla="*/ 2147483647 w 27007"/>
              <a:gd name="T5" fmla="*/ 2147483647 h 21600"/>
              <a:gd name="T6" fmla="*/ 0 60000 65536"/>
              <a:gd name="T7" fmla="*/ 0 60000 65536"/>
              <a:gd name="T8" fmla="*/ 0 60000 65536"/>
              <a:gd name="T9" fmla="*/ 0 w 27007"/>
              <a:gd name="T10" fmla="*/ 0 h 21600"/>
              <a:gd name="T11" fmla="*/ 27007 w 27007"/>
              <a:gd name="T12" fmla="*/ 21600 h 21600"/>
            </a:gdLst>
            <a:ahLst/>
            <a:cxnLst>
              <a:cxn ang="T6">
                <a:pos x="T0" y="T1"/>
              </a:cxn>
              <a:cxn ang="T7">
                <a:pos x="T2" y="T3"/>
              </a:cxn>
              <a:cxn ang="T8">
                <a:pos x="T4" y="T5"/>
              </a:cxn>
            </a:cxnLst>
            <a:rect l="T9" t="T10" r="T11" b="T12"/>
            <a:pathLst>
              <a:path w="27007" h="21600" fill="none" extrusionOk="0">
                <a:moveTo>
                  <a:pt x="-1" y="687"/>
                </a:moveTo>
                <a:cubicBezTo>
                  <a:pt x="1766" y="231"/>
                  <a:pt x="3582" y="-1"/>
                  <a:pt x="5407" y="0"/>
                </a:cubicBezTo>
                <a:cubicBezTo>
                  <a:pt x="17336" y="0"/>
                  <a:pt x="27007" y="9670"/>
                  <a:pt x="27007" y="21600"/>
                </a:cubicBezTo>
              </a:path>
              <a:path w="27007" h="21600" stroke="0" extrusionOk="0">
                <a:moveTo>
                  <a:pt x="-1" y="687"/>
                </a:moveTo>
                <a:cubicBezTo>
                  <a:pt x="1766" y="231"/>
                  <a:pt x="3582" y="-1"/>
                  <a:pt x="5407" y="0"/>
                </a:cubicBezTo>
                <a:cubicBezTo>
                  <a:pt x="17336" y="0"/>
                  <a:pt x="27007" y="9670"/>
                  <a:pt x="27007" y="21600"/>
                </a:cubicBezTo>
                <a:lnTo>
                  <a:pt x="5407" y="21600"/>
                </a:lnTo>
                <a:lnTo>
                  <a:pt x="-1" y="687"/>
                </a:lnTo>
                <a:close/>
              </a:path>
            </a:pathLst>
          </a:custGeom>
          <a:noFill/>
          <a:ln w="28575">
            <a:solidFill>
              <a:schemeClr val="tx1"/>
            </a:solidFill>
            <a:prstDash val="dash"/>
            <a:round/>
            <a:headEnd type="stealth" w="lg" len="lg"/>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33" name="Rounded Rectangle 32"/>
          <p:cNvSpPr/>
          <p:nvPr/>
        </p:nvSpPr>
        <p:spPr>
          <a:xfrm>
            <a:off x="2424113" y="3357564"/>
            <a:ext cx="1511300" cy="71913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Worry</a:t>
            </a:r>
          </a:p>
        </p:txBody>
      </p:sp>
    </p:spTree>
    <p:extLst>
      <p:ext uri="{BB962C8B-B14F-4D97-AF65-F5344CB8AC3E}">
        <p14:creationId xmlns:p14="http://schemas.microsoft.com/office/powerpoint/2010/main" val="24584359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AB0FA38-E30E-483B-8FB5-AA57A5AF6A7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61143" y="2822028"/>
            <a:ext cx="2862077" cy="38412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pic>
      <p:pic>
        <p:nvPicPr>
          <p:cNvPr id="3" name="Picture 2">
            <a:extLst>
              <a:ext uri="{FF2B5EF4-FFF2-40B4-BE49-F238E27FC236}">
                <a16:creationId xmlns:a16="http://schemas.microsoft.com/office/drawing/2014/main" id="{01AE1EE6-AF55-4844-9F2A-F5D7F6D148BE}"/>
              </a:ext>
            </a:extLst>
          </p:cNvPr>
          <p:cNvPicPr>
            <a:picLocks noChangeAspect="1"/>
          </p:cNvPicPr>
          <p:nvPr/>
        </p:nvPicPr>
        <p:blipFill>
          <a:blip r:embed="rId3"/>
          <a:stretch>
            <a:fillRect/>
          </a:stretch>
        </p:blipFill>
        <p:spPr>
          <a:xfrm>
            <a:off x="323370" y="4540797"/>
            <a:ext cx="8429625" cy="866775"/>
          </a:xfrm>
          <a:prstGeom prst="rect">
            <a:avLst/>
          </a:prstGeom>
        </p:spPr>
      </p:pic>
      <p:pic>
        <p:nvPicPr>
          <p:cNvPr id="4" name="Picture 3">
            <a:extLst>
              <a:ext uri="{FF2B5EF4-FFF2-40B4-BE49-F238E27FC236}">
                <a16:creationId xmlns:a16="http://schemas.microsoft.com/office/drawing/2014/main" id="{44429E0C-006C-4C41-AA4D-4BFF30E5F879}"/>
              </a:ext>
            </a:extLst>
          </p:cNvPr>
          <p:cNvPicPr>
            <a:picLocks noChangeAspect="1"/>
          </p:cNvPicPr>
          <p:nvPr/>
        </p:nvPicPr>
        <p:blipFill>
          <a:blip r:embed="rId4"/>
          <a:stretch>
            <a:fillRect/>
          </a:stretch>
        </p:blipFill>
        <p:spPr>
          <a:xfrm>
            <a:off x="61124" y="163116"/>
            <a:ext cx="10766469" cy="1322947"/>
          </a:xfrm>
          <a:prstGeom prst="rect">
            <a:avLst/>
          </a:prstGeom>
        </p:spPr>
      </p:pic>
      <p:pic>
        <p:nvPicPr>
          <p:cNvPr id="5" name="Picture 4">
            <a:extLst>
              <a:ext uri="{FF2B5EF4-FFF2-40B4-BE49-F238E27FC236}">
                <a16:creationId xmlns:a16="http://schemas.microsoft.com/office/drawing/2014/main" id="{B6B97B41-6B39-4BF3-B984-8F0C024EA65B}"/>
              </a:ext>
            </a:extLst>
          </p:cNvPr>
          <p:cNvPicPr>
            <a:picLocks noChangeAspect="1"/>
          </p:cNvPicPr>
          <p:nvPr/>
        </p:nvPicPr>
        <p:blipFill>
          <a:blip r:embed="rId5"/>
          <a:stretch>
            <a:fillRect/>
          </a:stretch>
        </p:blipFill>
        <p:spPr>
          <a:xfrm>
            <a:off x="323370" y="1450428"/>
            <a:ext cx="8715375" cy="2743200"/>
          </a:xfrm>
          <a:prstGeom prst="rect">
            <a:avLst/>
          </a:prstGeom>
        </p:spPr>
      </p:pic>
    </p:spTree>
    <p:extLst>
      <p:ext uri="{BB962C8B-B14F-4D97-AF65-F5344CB8AC3E}">
        <p14:creationId xmlns:p14="http://schemas.microsoft.com/office/powerpoint/2010/main" val="2602808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0" name="Rectangle 69">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059" name="Rectangle 71">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5060" name="Picture 73">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5057" name="Text Box 1"/>
          <p:cNvSpPr txBox="1">
            <a:spLocks noChangeArrowheads="1"/>
          </p:cNvSpPr>
          <p:nvPr/>
        </p:nvSpPr>
        <p:spPr bwMode="auto">
          <a:xfrm>
            <a:off x="6090574" y="801866"/>
            <a:ext cx="5306084" cy="5230634"/>
          </a:xfrm>
          <a:prstGeom prst="rect">
            <a:avLst/>
          </a:prstGeom>
        </p:spPr>
        <p:txBody>
          <a:bodyPr vert="horz" lIns="91440" tIns="45720" rIns="91440" bIns="45720" rtlCol="0" anchor="ctr">
            <a:normAutofit/>
          </a:bodyPr>
          <a:lstStyle/>
          <a:p>
            <a:pPr lvl="1" indent="-228600">
              <a:lnSpc>
                <a:spcPct val="90000"/>
              </a:lnSpc>
              <a:spcBef>
                <a:spcPts val="700"/>
              </a:spcBef>
              <a:buSzPct val="100000"/>
              <a:buFont typeface="Arial" panose="020B0604020202020204" pitchFamily="34" charset="0"/>
              <a:buChar char="•"/>
              <a:tabLst>
                <a:tab pos="742950" algn="l"/>
                <a:tab pos="909638" algn="l"/>
                <a:tab pos="1824038" algn="l"/>
                <a:tab pos="2738438" algn="l"/>
                <a:tab pos="3652838" algn="l"/>
                <a:tab pos="4567238" algn="l"/>
                <a:tab pos="5481638" algn="l"/>
                <a:tab pos="6396038" algn="l"/>
                <a:tab pos="7310438" algn="l"/>
                <a:tab pos="8224838" algn="l"/>
                <a:tab pos="9139238" algn="l"/>
                <a:tab pos="10053638" algn="l"/>
                <a:tab pos="10329863" algn="l"/>
                <a:tab pos="10779125" algn="l"/>
                <a:tab pos="10780713" algn="l"/>
              </a:tabLst>
              <a:defRPr/>
            </a:pPr>
            <a:r>
              <a:rPr lang="en-US" sz="2400">
                <a:solidFill>
                  <a:srgbClr val="000000"/>
                </a:solidFill>
              </a:rPr>
              <a:t>	</a:t>
            </a:r>
            <a:r>
              <a:rPr lang="en-US" sz="2400" i="1">
                <a:solidFill>
                  <a:srgbClr val="000000"/>
                </a:solidFill>
              </a:rPr>
              <a:t>Teasdale, J.D., Segal, Z.V., Williams, J.M.G, et al </a:t>
            </a:r>
            <a:r>
              <a:rPr lang="en-US" sz="2400">
                <a:solidFill>
                  <a:srgbClr val="000000"/>
                </a:solidFill>
              </a:rPr>
              <a:t>(2000). </a:t>
            </a:r>
            <a:r>
              <a:rPr lang="en-US" sz="2400" b="1">
                <a:solidFill>
                  <a:srgbClr val="000000"/>
                </a:solidFill>
              </a:rPr>
              <a:t>Reducing risk of recurrence of major depression using Mindfulness-Based Cognitive Therapy.</a:t>
            </a:r>
            <a:r>
              <a:rPr lang="en-US" sz="2400">
                <a:solidFill>
                  <a:srgbClr val="000000"/>
                </a:solidFill>
              </a:rPr>
              <a:t> </a:t>
            </a:r>
            <a:r>
              <a:rPr lang="en-US" sz="2400" i="1">
                <a:solidFill>
                  <a:srgbClr val="000000"/>
                </a:solidFill>
              </a:rPr>
              <a:t>Journal of Consulting &amp; Clinical Psychology, </a:t>
            </a:r>
            <a:r>
              <a:rPr lang="en-US" sz="2400" b="1">
                <a:solidFill>
                  <a:srgbClr val="000000"/>
                </a:solidFill>
              </a:rPr>
              <a:t>68,</a:t>
            </a:r>
            <a:r>
              <a:rPr lang="en-US" sz="2400">
                <a:solidFill>
                  <a:srgbClr val="000000"/>
                </a:solidFill>
              </a:rPr>
              <a:t> 615-23.</a:t>
            </a:r>
          </a:p>
          <a:p>
            <a:pPr lvl="2" indent="-228600">
              <a:lnSpc>
                <a:spcPct val="90000"/>
              </a:lnSpc>
              <a:spcBef>
                <a:spcPts val="700"/>
              </a:spcBef>
              <a:buSzPct val="100000"/>
              <a:buFont typeface="Arial" panose="020B0604020202020204" pitchFamily="34" charset="0"/>
              <a:buChar char="•"/>
              <a:tabLst>
                <a:tab pos="742950" algn="l"/>
                <a:tab pos="909638" algn="l"/>
                <a:tab pos="1824038" algn="l"/>
                <a:tab pos="2738438" algn="l"/>
                <a:tab pos="3652838" algn="l"/>
                <a:tab pos="4567238" algn="l"/>
                <a:tab pos="5481638" algn="l"/>
                <a:tab pos="6396038" algn="l"/>
                <a:tab pos="7310438" algn="l"/>
                <a:tab pos="8224838" algn="l"/>
                <a:tab pos="9139238" algn="l"/>
                <a:tab pos="10053638" algn="l"/>
                <a:tab pos="10329863" algn="l"/>
                <a:tab pos="10779125" algn="l"/>
                <a:tab pos="10780713" algn="l"/>
              </a:tabLst>
              <a:defRPr/>
            </a:pPr>
            <a:endParaRPr lang="en-US" sz="2400">
              <a:solidFill>
                <a:srgbClr val="000000"/>
              </a:solidFill>
            </a:endParaRPr>
          </a:p>
          <a:p>
            <a:pPr lvl="2" indent="-228600">
              <a:lnSpc>
                <a:spcPct val="90000"/>
              </a:lnSpc>
              <a:spcBef>
                <a:spcPts val="700"/>
              </a:spcBef>
              <a:buClr>
                <a:srgbClr val="000000"/>
              </a:buClr>
              <a:buSzPct val="100000"/>
              <a:buFont typeface="Arial" panose="020B0604020202020204" pitchFamily="34" charset="0"/>
              <a:buChar char="•"/>
              <a:tabLst>
                <a:tab pos="742950" algn="l"/>
                <a:tab pos="909638" algn="l"/>
                <a:tab pos="1824038" algn="l"/>
                <a:tab pos="2738438" algn="l"/>
                <a:tab pos="3652838" algn="l"/>
                <a:tab pos="4567238" algn="l"/>
                <a:tab pos="5481638" algn="l"/>
                <a:tab pos="6396038" algn="l"/>
                <a:tab pos="7310438" algn="l"/>
                <a:tab pos="8224838" algn="l"/>
                <a:tab pos="9139238" algn="l"/>
                <a:tab pos="10053638" algn="l"/>
                <a:tab pos="10329863" algn="l"/>
                <a:tab pos="10779125" algn="l"/>
                <a:tab pos="10780713" algn="l"/>
              </a:tabLst>
              <a:defRPr/>
            </a:pPr>
            <a:r>
              <a:rPr lang="en-US" sz="2400">
                <a:solidFill>
                  <a:srgbClr val="000000"/>
                </a:solidFill>
              </a:rPr>
              <a:t>60 wk relapse rate (pts with 3 or more episodes):</a:t>
            </a:r>
          </a:p>
          <a:p>
            <a:pPr lvl="2" indent="-228600">
              <a:lnSpc>
                <a:spcPct val="90000"/>
              </a:lnSpc>
              <a:spcBef>
                <a:spcPts val="700"/>
              </a:spcBef>
              <a:buClr>
                <a:srgbClr val="000000"/>
              </a:buClr>
              <a:buSzPct val="100000"/>
              <a:buFont typeface="Arial" panose="020B0604020202020204" pitchFamily="34" charset="0"/>
              <a:buChar char="•"/>
              <a:tabLst>
                <a:tab pos="742950" algn="l"/>
                <a:tab pos="909638" algn="l"/>
                <a:tab pos="1824038" algn="l"/>
                <a:tab pos="2738438" algn="l"/>
                <a:tab pos="3652838" algn="l"/>
                <a:tab pos="4567238" algn="l"/>
                <a:tab pos="5481638" algn="l"/>
                <a:tab pos="6396038" algn="l"/>
                <a:tab pos="7310438" algn="l"/>
                <a:tab pos="8224838" algn="l"/>
                <a:tab pos="9139238" algn="l"/>
                <a:tab pos="10053638" algn="l"/>
                <a:tab pos="10329863" algn="l"/>
                <a:tab pos="10779125" algn="l"/>
                <a:tab pos="10780713" algn="l"/>
              </a:tabLst>
              <a:defRPr/>
            </a:pPr>
            <a:r>
              <a:rPr lang="en-US" sz="2400">
                <a:solidFill>
                  <a:srgbClr val="000000"/>
                </a:solidFill>
              </a:rPr>
              <a:t>MBCT - 37%</a:t>
            </a:r>
          </a:p>
          <a:p>
            <a:pPr lvl="2" indent="-228600">
              <a:lnSpc>
                <a:spcPct val="90000"/>
              </a:lnSpc>
              <a:spcBef>
                <a:spcPts val="700"/>
              </a:spcBef>
              <a:buClr>
                <a:srgbClr val="000000"/>
              </a:buClr>
              <a:buSzPct val="100000"/>
              <a:buFont typeface="Arial" panose="020B0604020202020204" pitchFamily="34" charset="0"/>
              <a:buChar char="•"/>
              <a:tabLst>
                <a:tab pos="742950" algn="l"/>
                <a:tab pos="909638" algn="l"/>
                <a:tab pos="1824038" algn="l"/>
                <a:tab pos="2738438" algn="l"/>
                <a:tab pos="3652838" algn="l"/>
                <a:tab pos="4567238" algn="l"/>
                <a:tab pos="5481638" algn="l"/>
                <a:tab pos="6396038" algn="l"/>
                <a:tab pos="7310438" algn="l"/>
                <a:tab pos="8224838" algn="l"/>
                <a:tab pos="9139238" algn="l"/>
                <a:tab pos="10053638" algn="l"/>
                <a:tab pos="10329863" algn="l"/>
                <a:tab pos="10779125" algn="l"/>
                <a:tab pos="10780713" algn="l"/>
              </a:tabLst>
              <a:defRPr/>
            </a:pPr>
            <a:r>
              <a:rPr lang="en-US" sz="2400">
                <a:solidFill>
                  <a:srgbClr val="000000"/>
                </a:solidFill>
              </a:rPr>
              <a:t>Treatment as Usual - 66% </a:t>
            </a:r>
          </a:p>
        </p:txBody>
      </p:sp>
    </p:spTree>
    <p:extLst>
      <p:ext uri="{BB962C8B-B14F-4D97-AF65-F5344CB8AC3E}">
        <p14:creationId xmlns:p14="http://schemas.microsoft.com/office/powerpoint/2010/main" val="1360479003"/>
      </p:ext>
    </p:extLst>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4034" name="Picture 2" descr="teasdale et al 2000.pn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230439" y="643467"/>
            <a:ext cx="9731122" cy="557106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21868914"/>
      </p:ext>
    </p:extLst>
  </p:cSld>
  <p:clrMapOvr>
    <a:masterClrMapping/>
  </p:clrMapOvr>
  <p:transition spd="slow"/>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6" name="Picture 75">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9154" name="Text Box 1"/>
          <p:cNvSpPr txBox="1">
            <a:spLocks noChangeArrowheads="1"/>
          </p:cNvSpPr>
          <p:nvPr/>
        </p:nvSpPr>
        <p:spPr bwMode="auto">
          <a:xfrm>
            <a:off x="640079" y="2053641"/>
            <a:ext cx="3669161" cy="276009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lIns="91440" tIns="45720" rIns="91440" bIns="45720" rtlCol="0" anchor="ctr">
            <a:normAutofit/>
          </a:bodyPr>
          <a:lstStyle>
            <a:lvl1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Microsoft YaHei" panose="020B0503020204020204" pitchFamily="34" charset="-122"/>
              </a:defRPr>
            </a:lvl1pPr>
            <a:lvl2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Microsoft YaHei" panose="020B0503020204020204" pitchFamily="34" charset="-122"/>
              </a:defRPr>
            </a:lvl2pPr>
            <a:lvl3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Microsoft YaHei" panose="020B0503020204020204" pitchFamily="34" charset="-122"/>
              </a:defRPr>
            </a:lvl3pPr>
            <a:lvl4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Microsoft YaHei" panose="020B0503020204020204" pitchFamily="34" charset="-122"/>
              </a:defRPr>
            </a:lvl4pPr>
            <a:lvl5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Microsoft YaHei" panose="020B0503020204020204" pitchFamily="34" charset="-122"/>
              </a:defRPr>
            </a:lvl5pPr>
            <a:lvl6pPr marL="25146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Microsoft YaHei" panose="020B0503020204020204" pitchFamily="34" charset="-122"/>
              </a:defRPr>
            </a:lvl6pPr>
            <a:lvl7pPr marL="29718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Microsoft YaHei" panose="020B0503020204020204" pitchFamily="34" charset="-122"/>
              </a:defRPr>
            </a:lvl7pPr>
            <a:lvl8pPr marL="34290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Microsoft YaHei" panose="020B0503020204020204" pitchFamily="34" charset="-122"/>
              </a:defRPr>
            </a:lvl8pPr>
            <a:lvl9pPr marL="3886200" indent="-228600" defTabSz="449263" eaLnBrk="0" fontAlgn="base" hangingPunct="0">
              <a:spcBef>
                <a:spcPct val="0"/>
              </a:spcBef>
              <a:spcAft>
                <a:spcPct val="0"/>
              </a:spcAf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Microsoft YaHei" panose="020B0503020204020204" pitchFamily="34" charset="-122"/>
              </a:defRPr>
            </a:lvl9pPr>
          </a:lstStyle>
          <a:p>
            <a:pPr>
              <a:lnSpc>
                <a:spcPct val="90000"/>
              </a:lnSpc>
              <a:spcBef>
                <a:spcPct val="0"/>
              </a:spcBef>
              <a:spcAft>
                <a:spcPts val="600"/>
              </a:spcAft>
              <a:buSzPct val="100000"/>
            </a:pPr>
            <a:r>
              <a:rPr lang="en-US" altLang="en-US" sz="4400" kern="1200">
                <a:solidFill>
                  <a:srgbClr val="FFFFFF"/>
                </a:solidFill>
                <a:latin typeface="+mj-lt"/>
                <a:ea typeface="+mj-ea"/>
                <a:cs typeface="+mj-cs"/>
              </a:rPr>
              <a:t>Clinical groups</a:t>
            </a:r>
          </a:p>
        </p:txBody>
      </p:sp>
      <p:sp>
        <p:nvSpPr>
          <p:cNvPr id="49155" name="Text Box 2"/>
          <p:cNvSpPr txBox="1">
            <a:spLocks noChangeArrowheads="1"/>
          </p:cNvSpPr>
          <p:nvPr/>
        </p:nvSpPr>
        <p:spPr bwMode="auto">
          <a:xfrm>
            <a:off x="6090574" y="801866"/>
            <a:ext cx="5306084" cy="5230634"/>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lIns="91440" tIns="45720" rIns="91440" bIns="45720" rtlCol="0" anchor="ctr">
            <a:normAutofit/>
          </a:bodyPr>
          <a:lstStyle>
            <a:lvl1pPr marL="338138" indent="-338138">
              <a:tabLst>
                <a:tab pos="338138" algn="l"/>
                <a:tab pos="785813" algn="l"/>
                <a:tab pos="1235075" algn="l"/>
                <a:tab pos="1684338" algn="l"/>
                <a:tab pos="2133600" algn="l"/>
                <a:tab pos="2582863" algn="l"/>
                <a:tab pos="3032125" algn="l"/>
                <a:tab pos="3481388" algn="l"/>
                <a:tab pos="3930650" algn="l"/>
                <a:tab pos="4379913" algn="l"/>
                <a:tab pos="4829175" algn="l"/>
                <a:tab pos="5278438" algn="l"/>
                <a:tab pos="5727700" algn="l"/>
                <a:tab pos="6176963" algn="l"/>
                <a:tab pos="6626225" algn="l"/>
                <a:tab pos="7075488" algn="l"/>
                <a:tab pos="7524750" algn="l"/>
                <a:tab pos="7974013" algn="l"/>
                <a:tab pos="8423275" algn="l"/>
                <a:tab pos="8872538" algn="l"/>
                <a:tab pos="9321800" algn="l"/>
              </a:tabLst>
              <a:defRPr>
                <a:solidFill>
                  <a:schemeClr val="bg1"/>
                </a:solidFill>
                <a:latin typeface="Arial" panose="020B0604020202020204" pitchFamily="34" charset="0"/>
                <a:ea typeface="Microsoft YaHei" panose="020B0503020204020204" pitchFamily="34" charset="-122"/>
              </a:defRPr>
            </a:lvl1pPr>
            <a:lvl2pPr>
              <a:tabLst>
                <a:tab pos="338138" algn="l"/>
                <a:tab pos="785813" algn="l"/>
                <a:tab pos="1235075" algn="l"/>
                <a:tab pos="1684338" algn="l"/>
                <a:tab pos="2133600" algn="l"/>
                <a:tab pos="2582863" algn="l"/>
                <a:tab pos="3032125" algn="l"/>
                <a:tab pos="3481388" algn="l"/>
                <a:tab pos="3930650" algn="l"/>
                <a:tab pos="4379913" algn="l"/>
                <a:tab pos="4829175" algn="l"/>
                <a:tab pos="5278438" algn="l"/>
                <a:tab pos="5727700" algn="l"/>
                <a:tab pos="6176963" algn="l"/>
                <a:tab pos="6626225" algn="l"/>
                <a:tab pos="7075488" algn="l"/>
                <a:tab pos="7524750" algn="l"/>
                <a:tab pos="7974013" algn="l"/>
                <a:tab pos="8423275" algn="l"/>
                <a:tab pos="8872538" algn="l"/>
                <a:tab pos="9321800" algn="l"/>
              </a:tabLst>
              <a:defRPr>
                <a:solidFill>
                  <a:schemeClr val="bg1"/>
                </a:solidFill>
                <a:latin typeface="Arial" panose="020B0604020202020204" pitchFamily="34" charset="0"/>
                <a:ea typeface="Microsoft YaHei" panose="020B0503020204020204" pitchFamily="34" charset="-122"/>
              </a:defRPr>
            </a:lvl2pPr>
            <a:lvl3pPr>
              <a:tabLst>
                <a:tab pos="338138" algn="l"/>
                <a:tab pos="785813" algn="l"/>
                <a:tab pos="1235075" algn="l"/>
                <a:tab pos="1684338" algn="l"/>
                <a:tab pos="2133600" algn="l"/>
                <a:tab pos="2582863" algn="l"/>
                <a:tab pos="3032125" algn="l"/>
                <a:tab pos="3481388" algn="l"/>
                <a:tab pos="3930650" algn="l"/>
                <a:tab pos="4379913" algn="l"/>
                <a:tab pos="4829175" algn="l"/>
                <a:tab pos="5278438" algn="l"/>
                <a:tab pos="5727700" algn="l"/>
                <a:tab pos="6176963" algn="l"/>
                <a:tab pos="6626225" algn="l"/>
                <a:tab pos="7075488" algn="l"/>
                <a:tab pos="7524750" algn="l"/>
                <a:tab pos="7974013" algn="l"/>
                <a:tab pos="8423275" algn="l"/>
                <a:tab pos="8872538" algn="l"/>
                <a:tab pos="9321800" algn="l"/>
              </a:tabLst>
              <a:defRPr>
                <a:solidFill>
                  <a:schemeClr val="bg1"/>
                </a:solidFill>
                <a:latin typeface="Arial" panose="020B0604020202020204" pitchFamily="34" charset="0"/>
                <a:ea typeface="Microsoft YaHei" panose="020B0503020204020204" pitchFamily="34" charset="-122"/>
              </a:defRPr>
            </a:lvl3pPr>
            <a:lvl4pPr>
              <a:tabLst>
                <a:tab pos="338138" algn="l"/>
                <a:tab pos="785813" algn="l"/>
                <a:tab pos="1235075" algn="l"/>
                <a:tab pos="1684338" algn="l"/>
                <a:tab pos="2133600" algn="l"/>
                <a:tab pos="2582863" algn="l"/>
                <a:tab pos="3032125" algn="l"/>
                <a:tab pos="3481388" algn="l"/>
                <a:tab pos="3930650" algn="l"/>
                <a:tab pos="4379913" algn="l"/>
                <a:tab pos="4829175" algn="l"/>
                <a:tab pos="5278438" algn="l"/>
                <a:tab pos="5727700" algn="l"/>
                <a:tab pos="6176963" algn="l"/>
                <a:tab pos="6626225" algn="l"/>
                <a:tab pos="7075488" algn="l"/>
                <a:tab pos="7524750" algn="l"/>
                <a:tab pos="7974013" algn="l"/>
                <a:tab pos="8423275" algn="l"/>
                <a:tab pos="8872538" algn="l"/>
                <a:tab pos="9321800" algn="l"/>
              </a:tabLst>
              <a:defRPr>
                <a:solidFill>
                  <a:schemeClr val="bg1"/>
                </a:solidFill>
                <a:latin typeface="Arial" panose="020B0604020202020204" pitchFamily="34" charset="0"/>
                <a:ea typeface="Microsoft YaHei" panose="020B0503020204020204" pitchFamily="34" charset="-122"/>
              </a:defRPr>
            </a:lvl4pPr>
            <a:lvl5pPr>
              <a:tabLst>
                <a:tab pos="338138" algn="l"/>
                <a:tab pos="785813" algn="l"/>
                <a:tab pos="1235075" algn="l"/>
                <a:tab pos="1684338" algn="l"/>
                <a:tab pos="2133600" algn="l"/>
                <a:tab pos="2582863" algn="l"/>
                <a:tab pos="3032125" algn="l"/>
                <a:tab pos="3481388" algn="l"/>
                <a:tab pos="3930650" algn="l"/>
                <a:tab pos="4379913" algn="l"/>
                <a:tab pos="4829175" algn="l"/>
                <a:tab pos="5278438" algn="l"/>
                <a:tab pos="5727700" algn="l"/>
                <a:tab pos="6176963" algn="l"/>
                <a:tab pos="6626225" algn="l"/>
                <a:tab pos="7075488" algn="l"/>
                <a:tab pos="7524750" algn="l"/>
                <a:tab pos="7974013" algn="l"/>
                <a:tab pos="8423275" algn="l"/>
                <a:tab pos="8872538" algn="l"/>
                <a:tab pos="9321800" algn="l"/>
              </a:tabLst>
              <a:defRPr>
                <a:solidFill>
                  <a:schemeClr val="bg1"/>
                </a:solidFill>
                <a:latin typeface="Arial" panose="020B0604020202020204" pitchFamily="34" charset="0"/>
                <a:ea typeface="Microsoft YaHei" panose="020B0503020204020204" pitchFamily="34" charset="-122"/>
              </a:defRPr>
            </a:lvl5pPr>
            <a:lvl6pPr marL="2514600" indent="-228600" defTabSz="449263" eaLnBrk="0" fontAlgn="base" hangingPunct="0">
              <a:spcBef>
                <a:spcPct val="0"/>
              </a:spcBef>
              <a:spcAft>
                <a:spcPct val="0"/>
              </a:spcAft>
              <a:tabLst>
                <a:tab pos="338138" algn="l"/>
                <a:tab pos="785813" algn="l"/>
                <a:tab pos="1235075" algn="l"/>
                <a:tab pos="1684338" algn="l"/>
                <a:tab pos="2133600" algn="l"/>
                <a:tab pos="2582863" algn="l"/>
                <a:tab pos="3032125" algn="l"/>
                <a:tab pos="3481388" algn="l"/>
                <a:tab pos="3930650" algn="l"/>
                <a:tab pos="4379913" algn="l"/>
                <a:tab pos="4829175" algn="l"/>
                <a:tab pos="5278438" algn="l"/>
                <a:tab pos="5727700" algn="l"/>
                <a:tab pos="6176963" algn="l"/>
                <a:tab pos="6626225" algn="l"/>
                <a:tab pos="7075488" algn="l"/>
                <a:tab pos="7524750" algn="l"/>
                <a:tab pos="7974013" algn="l"/>
                <a:tab pos="8423275" algn="l"/>
                <a:tab pos="8872538" algn="l"/>
                <a:tab pos="9321800" algn="l"/>
              </a:tabLst>
              <a:defRPr>
                <a:solidFill>
                  <a:schemeClr val="bg1"/>
                </a:solidFill>
                <a:latin typeface="Arial" panose="020B0604020202020204" pitchFamily="34" charset="0"/>
                <a:ea typeface="Microsoft YaHei" panose="020B0503020204020204" pitchFamily="34" charset="-122"/>
              </a:defRPr>
            </a:lvl6pPr>
            <a:lvl7pPr marL="2971800" indent="-228600" defTabSz="449263" eaLnBrk="0" fontAlgn="base" hangingPunct="0">
              <a:spcBef>
                <a:spcPct val="0"/>
              </a:spcBef>
              <a:spcAft>
                <a:spcPct val="0"/>
              </a:spcAft>
              <a:tabLst>
                <a:tab pos="338138" algn="l"/>
                <a:tab pos="785813" algn="l"/>
                <a:tab pos="1235075" algn="l"/>
                <a:tab pos="1684338" algn="l"/>
                <a:tab pos="2133600" algn="l"/>
                <a:tab pos="2582863" algn="l"/>
                <a:tab pos="3032125" algn="l"/>
                <a:tab pos="3481388" algn="l"/>
                <a:tab pos="3930650" algn="l"/>
                <a:tab pos="4379913" algn="l"/>
                <a:tab pos="4829175" algn="l"/>
                <a:tab pos="5278438" algn="l"/>
                <a:tab pos="5727700" algn="l"/>
                <a:tab pos="6176963" algn="l"/>
                <a:tab pos="6626225" algn="l"/>
                <a:tab pos="7075488" algn="l"/>
                <a:tab pos="7524750" algn="l"/>
                <a:tab pos="7974013" algn="l"/>
                <a:tab pos="8423275" algn="l"/>
                <a:tab pos="8872538" algn="l"/>
                <a:tab pos="9321800" algn="l"/>
              </a:tabLst>
              <a:defRPr>
                <a:solidFill>
                  <a:schemeClr val="bg1"/>
                </a:solidFill>
                <a:latin typeface="Arial" panose="020B0604020202020204" pitchFamily="34" charset="0"/>
                <a:ea typeface="Microsoft YaHei" panose="020B0503020204020204" pitchFamily="34" charset="-122"/>
              </a:defRPr>
            </a:lvl7pPr>
            <a:lvl8pPr marL="3429000" indent="-228600" defTabSz="449263" eaLnBrk="0" fontAlgn="base" hangingPunct="0">
              <a:spcBef>
                <a:spcPct val="0"/>
              </a:spcBef>
              <a:spcAft>
                <a:spcPct val="0"/>
              </a:spcAft>
              <a:tabLst>
                <a:tab pos="338138" algn="l"/>
                <a:tab pos="785813" algn="l"/>
                <a:tab pos="1235075" algn="l"/>
                <a:tab pos="1684338" algn="l"/>
                <a:tab pos="2133600" algn="l"/>
                <a:tab pos="2582863" algn="l"/>
                <a:tab pos="3032125" algn="l"/>
                <a:tab pos="3481388" algn="l"/>
                <a:tab pos="3930650" algn="l"/>
                <a:tab pos="4379913" algn="l"/>
                <a:tab pos="4829175" algn="l"/>
                <a:tab pos="5278438" algn="l"/>
                <a:tab pos="5727700" algn="l"/>
                <a:tab pos="6176963" algn="l"/>
                <a:tab pos="6626225" algn="l"/>
                <a:tab pos="7075488" algn="l"/>
                <a:tab pos="7524750" algn="l"/>
                <a:tab pos="7974013" algn="l"/>
                <a:tab pos="8423275" algn="l"/>
                <a:tab pos="8872538" algn="l"/>
                <a:tab pos="9321800" algn="l"/>
              </a:tabLst>
              <a:defRPr>
                <a:solidFill>
                  <a:schemeClr val="bg1"/>
                </a:solidFill>
                <a:latin typeface="Arial" panose="020B0604020202020204" pitchFamily="34" charset="0"/>
                <a:ea typeface="Microsoft YaHei" panose="020B0503020204020204" pitchFamily="34" charset="-122"/>
              </a:defRPr>
            </a:lvl8pPr>
            <a:lvl9pPr marL="3886200" indent="-228600" defTabSz="449263" eaLnBrk="0" fontAlgn="base" hangingPunct="0">
              <a:spcBef>
                <a:spcPct val="0"/>
              </a:spcBef>
              <a:spcAft>
                <a:spcPct val="0"/>
              </a:spcAft>
              <a:tabLst>
                <a:tab pos="338138" algn="l"/>
                <a:tab pos="785813" algn="l"/>
                <a:tab pos="1235075" algn="l"/>
                <a:tab pos="1684338" algn="l"/>
                <a:tab pos="2133600" algn="l"/>
                <a:tab pos="2582863" algn="l"/>
                <a:tab pos="3032125" algn="l"/>
                <a:tab pos="3481388" algn="l"/>
                <a:tab pos="3930650" algn="l"/>
                <a:tab pos="4379913" algn="l"/>
                <a:tab pos="4829175" algn="l"/>
                <a:tab pos="5278438" algn="l"/>
                <a:tab pos="5727700" algn="l"/>
                <a:tab pos="6176963" algn="l"/>
                <a:tab pos="6626225" algn="l"/>
                <a:tab pos="7075488" algn="l"/>
                <a:tab pos="7524750" algn="l"/>
                <a:tab pos="7974013" algn="l"/>
                <a:tab pos="8423275" algn="l"/>
                <a:tab pos="8872538" algn="l"/>
                <a:tab pos="9321800" algn="l"/>
              </a:tabLst>
              <a:defRPr>
                <a:solidFill>
                  <a:schemeClr val="bg1"/>
                </a:solidFill>
                <a:latin typeface="Arial" panose="020B0604020202020204" pitchFamily="34" charset="0"/>
                <a:ea typeface="Microsoft YaHei" panose="020B0503020204020204" pitchFamily="34" charset="-122"/>
              </a:defRPr>
            </a:lvl9pPr>
          </a:lstStyle>
          <a:p>
            <a:pPr indent="-228600">
              <a:lnSpc>
                <a:spcPct val="90000"/>
              </a:lnSpc>
              <a:spcBef>
                <a:spcPts val="800"/>
              </a:spcBef>
              <a:buClr>
                <a:srgbClr val="000000"/>
              </a:buClr>
              <a:buSzPct val="100000"/>
              <a:buFont typeface="Arial" panose="020B0604020202020204" pitchFamily="34" charset="0"/>
              <a:buChar char="•"/>
            </a:pPr>
            <a:r>
              <a:rPr lang="en-US" altLang="en-US" sz="2400" b="1">
                <a:solidFill>
                  <a:srgbClr val="000000"/>
                </a:solidFill>
                <a:latin typeface="+mn-lt"/>
                <a:ea typeface="+mn-ea"/>
              </a:rPr>
              <a:t>Recurrent depression</a:t>
            </a:r>
          </a:p>
          <a:p>
            <a:pPr indent="-228600">
              <a:lnSpc>
                <a:spcPct val="90000"/>
              </a:lnSpc>
              <a:spcBef>
                <a:spcPts val="800"/>
              </a:spcBef>
              <a:buClr>
                <a:srgbClr val="000000"/>
              </a:buClr>
              <a:buSzPct val="100000"/>
              <a:buFont typeface="Arial" panose="020B0604020202020204" pitchFamily="34" charset="0"/>
              <a:buChar char="•"/>
            </a:pPr>
            <a:r>
              <a:rPr lang="en-US" altLang="en-US" sz="2400" b="1">
                <a:solidFill>
                  <a:srgbClr val="000000"/>
                </a:solidFill>
                <a:latin typeface="+mn-lt"/>
                <a:ea typeface="+mn-ea"/>
              </a:rPr>
              <a:t>Anxiety</a:t>
            </a:r>
          </a:p>
          <a:p>
            <a:pPr indent="-228600">
              <a:lnSpc>
                <a:spcPct val="90000"/>
              </a:lnSpc>
              <a:spcBef>
                <a:spcPts val="800"/>
              </a:spcBef>
              <a:buClr>
                <a:srgbClr val="000000"/>
              </a:buClr>
              <a:buSzPct val="100000"/>
              <a:buFont typeface="Arial" panose="020B0604020202020204" pitchFamily="34" charset="0"/>
              <a:buChar char="•"/>
            </a:pPr>
            <a:r>
              <a:rPr lang="en-US" altLang="en-US" sz="2400" b="1">
                <a:solidFill>
                  <a:srgbClr val="000000"/>
                </a:solidFill>
                <a:latin typeface="+mn-lt"/>
                <a:ea typeface="+mn-ea"/>
              </a:rPr>
              <a:t>Health anxiety</a:t>
            </a:r>
          </a:p>
          <a:p>
            <a:pPr indent="-228600">
              <a:lnSpc>
                <a:spcPct val="90000"/>
              </a:lnSpc>
              <a:spcBef>
                <a:spcPts val="800"/>
              </a:spcBef>
              <a:buClr>
                <a:srgbClr val="000000"/>
              </a:buClr>
              <a:buSzPct val="100000"/>
              <a:buFont typeface="Arial" panose="020B0604020202020204" pitchFamily="34" charset="0"/>
              <a:buChar char="•"/>
            </a:pPr>
            <a:r>
              <a:rPr lang="en-US" altLang="en-US" sz="2400">
                <a:solidFill>
                  <a:srgbClr val="000000"/>
                </a:solidFill>
                <a:latin typeface="+mn-lt"/>
                <a:ea typeface="+mn-ea"/>
              </a:rPr>
              <a:t>Other long term conditions</a:t>
            </a:r>
          </a:p>
          <a:p>
            <a:pPr lvl="1" indent="-228600">
              <a:lnSpc>
                <a:spcPct val="90000"/>
              </a:lnSpc>
              <a:spcBef>
                <a:spcPts val="800"/>
              </a:spcBef>
              <a:buClr>
                <a:srgbClr val="000000"/>
              </a:buClr>
              <a:buSzPct val="100000"/>
              <a:buFont typeface="Arial" panose="020B0604020202020204" pitchFamily="34" charset="0"/>
              <a:buChar char="•"/>
            </a:pPr>
            <a:r>
              <a:rPr lang="en-US" altLang="en-US" sz="2400">
                <a:solidFill>
                  <a:srgbClr val="000000"/>
                </a:solidFill>
                <a:latin typeface="+mn-lt"/>
                <a:ea typeface="+mn-ea"/>
              </a:rPr>
              <a:t> Chronic Fatigue Syndrome/ME</a:t>
            </a:r>
          </a:p>
          <a:p>
            <a:pPr indent="-228600">
              <a:lnSpc>
                <a:spcPct val="90000"/>
              </a:lnSpc>
              <a:spcBef>
                <a:spcPts val="800"/>
              </a:spcBef>
              <a:buClr>
                <a:srgbClr val="000000"/>
              </a:buClr>
              <a:buSzPct val="100000"/>
              <a:buFont typeface="Arial" panose="020B0604020202020204" pitchFamily="34" charset="0"/>
              <a:buChar char="•"/>
            </a:pPr>
            <a:endParaRPr lang="en-US" altLang="en-US" sz="2400" u="sng">
              <a:solidFill>
                <a:srgbClr val="000000"/>
              </a:solidFill>
              <a:latin typeface="+mn-lt"/>
              <a:ea typeface="+mn-ea"/>
            </a:endParaRPr>
          </a:p>
          <a:p>
            <a:pPr indent="-228600">
              <a:lnSpc>
                <a:spcPct val="90000"/>
              </a:lnSpc>
              <a:spcBef>
                <a:spcPts val="800"/>
              </a:spcBef>
              <a:buClr>
                <a:srgbClr val="000000"/>
              </a:buClr>
              <a:buSzPct val="100000"/>
              <a:buFont typeface="Arial" panose="020B0604020202020204" pitchFamily="34" charset="0"/>
              <a:buChar char="•"/>
            </a:pPr>
            <a:endParaRPr lang="en-US" altLang="en-US" sz="2400">
              <a:solidFill>
                <a:srgbClr val="000000"/>
              </a:solidFill>
              <a:latin typeface="+mn-lt"/>
              <a:ea typeface="+mn-ea"/>
            </a:endParaRPr>
          </a:p>
        </p:txBody>
      </p:sp>
    </p:spTree>
    <p:extLst>
      <p:ext uri="{BB962C8B-B14F-4D97-AF65-F5344CB8AC3E}">
        <p14:creationId xmlns:p14="http://schemas.microsoft.com/office/powerpoint/2010/main" val="1267868298"/>
      </p:ext>
    </p:extLst>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249" name="Text Box 1"/>
          <p:cNvSpPr txBox="1">
            <a:spLocks noChangeArrowheads="1"/>
          </p:cNvSpPr>
          <p:nvPr/>
        </p:nvSpPr>
        <p:spPr bwMode="auto">
          <a:xfrm>
            <a:off x="838200" y="963877"/>
            <a:ext cx="3494362" cy="4930246"/>
          </a:xfrm>
          <a:prstGeom prst="rect">
            <a:avLst/>
          </a:prstGeom>
        </p:spPr>
        <p:txBody>
          <a:bodyPr vert="horz" lIns="91440" tIns="45720" rIns="91440" bIns="45720" rtlCol="0" anchor="ctr">
            <a:normAutofit/>
          </a:bodyPr>
          <a:lstStyle/>
          <a:p>
            <a:pPr algn="r">
              <a:lnSpc>
                <a:spcPct val="90000"/>
              </a:lnSpc>
              <a:spcBef>
                <a:spcPct val="0"/>
              </a:spcBef>
              <a:spcAft>
                <a:spcPts val="600"/>
              </a:spcAft>
              <a:buSzPct val="10000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r>
              <a:rPr lang="en-US" sz="4400" kern="1200">
                <a:solidFill>
                  <a:schemeClr val="accent1"/>
                </a:solidFill>
                <a:latin typeface="+mj-lt"/>
                <a:ea typeface="+mj-ea"/>
                <a:cs typeface="+mj-cs"/>
              </a:rPr>
              <a:t>‘Other’ benefits of mindfulness</a:t>
            </a:r>
          </a:p>
        </p:txBody>
      </p:sp>
      <p:cxnSp>
        <p:nvCxnSpPr>
          <p:cNvPr id="73" name="Straight Connector 72">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53250" name="Text Box 2"/>
          <p:cNvSpPr txBox="1">
            <a:spLocks noChangeArrowheads="1"/>
          </p:cNvSpPr>
          <p:nvPr/>
        </p:nvSpPr>
        <p:spPr bwMode="auto">
          <a:xfrm>
            <a:off x="4976031" y="963877"/>
            <a:ext cx="6377769" cy="4930246"/>
          </a:xfrm>
          <a:prstGeom prst="rect">
            <a:avLst/>
          </a:prstGeom>
        </p:spPr>
        <p:txBody>
          <a:bodyPr vert="horz" lIns="91440" tIns="45720" rIns="91440" bIns="45720" rtlCol="0" anchor="ctr">
            <a:normAutofit/>
          </a:bodyPr>
          <a:lstStyle/>
          <a:p>
            <a:pPr marL="339725" indent="-228600">
              <a:lnSpc>
                <a:spcPct val="90000"/>
              </a:lnSpc>
              <a:spcBef>
                <a:spcPts val="800"/>
              </a:spcBef>
              <a:buClr>
                <a:srgbClr val="000000"/>
              </a:buClr>
              <a:buSzPct val="100000"/>
              <a:buFont typeface="Arial" panose="020B0604020202020204" pitchFamily="34" charset="0"/>
              <a:buChar char="•"/>
              <a:tabLst>
                <a:tab pos="341313" algn="l"/>
                <a:tab pos="788988" algn="l"/>
                <a:tab pos="1238250" algn="l"/>
                <a:tab pos="1687513" algn="l"/>
                <a:tab pos="2136775" algn="l"/>
                <a:tab pos="2586038" algn="l"/>
                <a:tab pos="3035300" algn="l"/>
                <a:tab pos="3484563" algn="l"/>
                <a:tab pos="3933825" algn="l"/>
                <a:tab pos="4383088" algn="l"/>
                <a:tab pos="4832350" algn="l"/>
                <a:tab pos="5281613" algn="l"/>
                <a:tab pos="5730875" algn="l"/>
                <a:tab pos="6180138" algn="l"/>
                <a:tab pos="6629400" algn="l"/>
                <a:tab pos="7078663" algn="l"/>
                <a:tab pos="7527925" algn="l"/>
                <a:tab pos="7977188" algn="l"/>
                <a:tab pos="8426450" algn="l"/>
                <a:tab pos="8875713" algn="l"/>
                <a:tab pos="9324975" algn="l"/>
              </a:tabLst>
              <a:defRPr/>
            </a:pPr>
            <a:r>
              <a:rPr lang="en-US" sz="2400"/>
              <a:t>Living with chronic pain</a:t>
            </a:r>
          </a:p>
          <a:p>
            <a:pPr marL="339725" indent="-228600">
              <a:lnSpc>
                <a:spcPct val="90000"/>
              </a:lnSpc>
              <a:spcBef>
                <a:spcPts val="800"/>
              </a:spcBef>
              <a:buClr>
                <a:srgbClr val="000000"/>
              </a:buClr>
              <a:buSzPct val="100000"/>
              <a:buFont typeface="Arial" panose="020B0604020202020204" pitchFamily="34" charset="0"/>
              <a:buChar char="•"/>
              <a:tabLst>
                <a:tab pos="341313" algn="l"/>
                <a:tab pos="788988" algn="l"/>
                <a:tab pos="1238250" algn="l"/>
                <a:tab pos="1687513" algn="l"/>
                <a:tab pos="2136775" algn="l"/>
                <a:tab pos="2586038" algn="l"/>
                <a:tab pos="3035300" algn="l"/>
                <a:tab pos="3484563" algn="l"/>
                <a:tab pos="3933825" algn="l"/>
                <a:tab pos="4383088" algn="l"/>
                <a:tab pos="4832350" algn="l"/>
                <a:tab pos="5281613" algn="l"/>
                <a:tab pos="5730875" algn="l"/>
                <a:tab pos="6180138" algn="l"/>
                <a:tab pos="6629400" algn="l"/>
                <a:tab pos="7078663" algn="l"/>
                <a:tab pos="7527925" algn="l"/>
                <a:tab pos="7977188" algn="l"/>
                <a:tab pos="8426450" algn="l"/>
                <a:tab pos="8875713" algn="l"/>
                <a:tab pos="9324975" algn="l"/>
              </a:tabLst>
              <a:defRPr/>
            </a:pPr>
            <a:r>
              <a:rPr lang="en-US" sz="2400"/>
              <a:t>Reduces stress</a:t>
            </a:r>
          </a:p>
          <a:p>
            <a:pPr marL="339725" indent="-228600">
              <a:lnSpc>
                <a:spcPct val="90000"/>
              </a:lnSpc>
              <a:spcBef>
                <a:spcPts val="800"/>
              </a:spcBef>
              <a:buClr>
                <a:srgbClr val="000000"/>
              </a:buClr>
              <a:buSzPct val="100000"/>
              <a:buFont typeface="Arial" panose="020B0604020202020204" pitchFamily="34" charset="0"/>
              <a:buChar char="•"/>
              <a:tabLst>
                <a:tab pos="341313" algn="l"/>
                <a:tab pos="788988" algn="l"/>
                <a:tab pos="1238250" algn="l"/>
                <a:tab pos="1687513" algn="l"/>
                <a:tab pos="2136775" algn="l"/>
                <a:tab pos="2586038" algn="l"/>
                <a:tab pos="3035300" algn="l"/>
                <a:tab pos="3484563" algn="l"/>
                <a:tab pos="3933825" algn="l"/>
                <a:tab pos="4383088" algn="l"/>
                <a:tab pos="4832350" algn="l"/>
                <a:tab pos="5281613" algn="l"/>
                <a:tab pos="5730875" algn="l"/>
                <a:tab pos="6180138" algn="l"/>
                <a:tab pos="6629400" algn="l"/>
                <a:tab pos="7078663" algn="l"/>
                <a:tab pos="7527925" algn="l"/>
                <a:tab pos="7977188" algn="l"/>
                <a:tab pos="8426450" algn="l"/>
                <a:tab pos="8875713" algn="l"/>
                <a:tab pos="9324975" algn="l"/>
              </a:tabLst>
              <a:defRPr/>
            </a:pPr>
            <a:r>
              <a:rPr lang="en-US" sz="2400"/>
              <a:t>Psychological wellbeing</a:t>
            </a:r>
          </a:p>
          <a:p>
            <a:pPr marL="339725" indent="-228600">
              <a:lnSpc>
                <a:spcPct val="90000"/>
              </a:lnSpc>
              <a:spcBef>
                <a:spcPts val="800"/>
              </a:spcBef>
              <a:buClr>
                <a:srgbClr val="000000"/>
              </a:buClr>
              <a:buSzPct val="100000"/>
              <a:buFont typeface="Arial" panose="020B0604020202020204" pitchFamily="34" charset="0"/>
              <a:buChar char="•"/>
              <a:tabLst>
                <a:tab pos="341313" algn="l"/>
                <a:tab pos="788988" algn="l"/>
                <a:tab pos="1238250" algn="l"/>
                <a:tab pos="1687513" algn="l"/>
                <a:tab pos="2136775" algn="l"/>
                <a:tab pos="2586038" algn="l"/>
                <a:tab pos="3035300" algn="l"/>
                <a:tab pos="3484563" algn="l"/>
                <a:tab pos="3933825" algn="l"/>
                <a:tab pos="4383088" algn="l"/>
                <a:tab pos="4832350" algn="l"/>
                <a:tab pos="5281613" algn="l"/>
                <a:tab pos="5730875" algn="l"/>
                <a:tab pos="6180138" algn="l"/>
                <a:tab pos="6629400" algn="l"/>
                <a:tab pos="7078663" algn="l"/>
                <a:tab pos="7527925" algn="l"/>
                <a:tab pos="7977188" algn="l"/>
                <a:tab pos="8426450" algn="l"/>
                <a:tab pos="8875713" algn="l"/>
                <a:tab pos="9324975" algn="l"/>
              </a:tabLst>
              <a:defRPr/>
            </a:pPr>
            <a:r>
              <a:rPr lang="en-US" sz="2400"/>
              <a:t>Emotional intelligence</a:t>
            </a:r>
          </a:p>
          <a:p>
            <a:pPr marL="339725" indent="-228600">
              <a:lnSpc>
                <a:spcPct val="90000"/>
              </a:lnSpc>
              <a:spcBef>
                <a:spcPts val="800"/>
              </a:spcBef>
              <a:buClr>
                <a:srgbClr val="000000"/>
              </a:buClr>
              <a:buSzPct val="100000"/>
              <a:buFont typeface="Arial" panose="020B0604020202020204" pitchFamily="34" charset="0"/>
              <a:buChar char="•"/>
              <a:tabLst>
                <a:tab pos="341313" algn="l"/>
                <a:tab pos="788988" algn="l"/>
                <a:tab pos="1238250" algn="l"/>
                <a:tab pos="1687513" algn="l"/>
                <a:tab pos="2136775" algn="l"/>
                <a:tab pos="2586038" algn="l"/>
                <a:tab pos="3035300" algn="l"/>
                <a:tab pos="3484563" algn="l"/>
                <a:tab pos="3933825" algn="l"/>
                <a:tab pos="4383088" algn="l"/>
                <a:tab pos="4832350" algn="l"/>
                <a:tab pos="5281613" algn="l"/>
                <a:tab pos="5730875" algn="l"/>
                <a:tab pos="6180138" algn="l"/>
                <a:tab pos="6629400" algn="l"/>
                <a:tab pos="7078663" algn="l"/>
                <a:tab pos="7527925" algn="l"/>
                <a:tab pos="7977188" algn="l"/>
                <a:tab pos="8426450" algn="l"/>
                <a:tab pos="8875713" algn="l"/>
                <a:tab pos="9324975" algn="l"/>
              </a:tabLst>
              <a:defRPr/>
            </a:pPr>
            <a:r>
              <a:rPr lang="en-US" sz="2400"/>
              <a:t>Resilience</a:t>
            </a:r>
          </a:p>
          <a:p>
            <a:pPr marL="341313" indent="-228600">
              <a:lnSpc>
                <a:spcPct val="90000"/>
              </a:lnSpc>
              <a:spcBef>
                <a:spcPts val="800"/>
              </a:spcBef>
              <a:buSzPct val="100000"/>
              <a:buFont typeface="Arial" panose="020B0604020202020204" pitchFamily="34" charset="0"/>
              <a:buChar char="•"/>
              <a:tabLst>
                <a:tab pos="341313" algn="l"/>
                <a:tab pos="788988" algn="l"/>
                <a:tab pos="1238250" algn="l"/>
                <a:tab pos="1687513" algn="l"/>
                <a:tab pos="2136775" algn="l"/>
                <a:tab pos="2586038" algn="l"/>
                <a:tab pos="3035300" algn="l"/>
                <a:tab pos="3484563" algn="l"/>
                <a:tab pos="3933825" algn="l"/>
                <a:tab pos="4383088" algn="l"/>
                <a:tab pos="4832350" algn="l"/>
                <a:tab pos="5281613" algn="l"/>
                <a:tab pos="5730875" algn="l"/>
                <a:tab pos="6180138" algn="l"/>
                <a:tab pos="6629400" algn="l"/>
                <a:tab pos="7078663" algn="l"/>
                <a:tab pos="7527925" algn="l"/>
                <a:tab pos="7977188" algn="l"/>
                <a:tab pos="8426450" algn="l"/>
                <a:tab pos="8875713" algn="l"/>
                <a:tab pos="9324975" algn="l"/>
              </a:tabLst>
              <a:defRPr/>
            </a:pPr>
            <a:endParaRPr lang="en-US" sz="2400"/>
          </a:p>
        </p:txBody>
      </p:sp>
    </p:spTree>
    <p:extLst>
      <p:ext uri="{BB962C8B-B14F-4D97-AF65-F5344CB8AC3E}">
        <p14:creationId xmlns:p14="http://schemas.microsoft.com/office/powerpoint/2010/main" val="1935295833"/>
      </p:ext>
    </p:extLst>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6735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FC2CC2CB-51FE-4B80-AFB3-A5C6568A9568}"/>
              </a:ext>
            </a:extLst>
          </p:cNvPr>
          <p:cNvPicPr>
            <a:picLocks noChangeAspect="1"/>
          </p:cNvPicPr>
          <p:nvPr/>
        </p:nvPicPr>
        <p:blipFill>
          <a:blip r:embed="rId2"/>
          <a:stretch>
            <a:fillRect/>
          </a:stretch>
        </p:blipFill>
        <p:spPr>
          <a:xfrm>
            <a:off x="643467" y="798152"/>
            <a:ext cx="10905066" cy="5261695"/>
          </a:xfrm>
          <a:prstGeom prst="rect">
            <a:avLst/>
          </a:prstGeom>
        </p:spPr>
      </p:pic>
    </p:spTree>
    <p:extLst>
      <p:ext uri="{BB962C8B-B14F-4D97-AF65-F5344CB8AC3E}">
        <p14:creationId xmlns:p14="http://schemas.microsoft.com/office/powerpoint/2010/main" val="353613970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idx="4294967295"/>
          </p:nvPr>
        </p:nvSpPr>
        <p:spPr>
          <a:xfrm>
            <a:off x="2452689" y="36513"/>
            <a:ext cx="7286625" cy="1182687"/>
          </a:xfrm>
        </p:spPr>
        <p:txBody>
          <a:bodyPr>
            <a:normAutofit/>
          </a:bodyPr>
          <a:lstStyle/>
          <a:p>
            <a:pPr>
              <a:defRPr/>
            </a:pPr>
            <a:r>
              <a:rPr lang="en-GB" sz="4000" b="1" dirty="0">
                <a:solidFill>
                  <a:schemeClr val="tx2"/>
                </a:solidFill>
                <a:latin typeface="+mn-lt"/>
                <a:cs typeface="FoundrySterling-Medium"/>
              </a:rPr>
              <a:t>Onset of mental health problems</a:t>
            </a:r>
          </a:p>
        </p:txBody>
      </p:sp>
      <p:sp>
        <p:nvSpPr>
          <p:cNvPr id="478211" name="Rectangle 3"/>
          <p:cNvSpPr>
            <a:spLocks noGrp="1" noChangeArrowheads="1"/>
          </p:cNvSpPr>
          <p:nvPr>
            <p:ph idx="4294967295"/>
          </p:nvPr>
        </p:nvSpPr>
        <p:spPr>
          <a:xfrm>
            <a:off x="1524000" y="1628775"/>
            <a:ext cx="7270750" cy="4114800"/>
          </a:xfrm>
        </p:spPr>
        <p:txBody>
          <a:bodyPr/>
          <a:lstStyle/>
          <a:p>
            <a:pPr eaLnBrk="1" hangingPunct="1">
              <a:defRPr/>
            </a:pPr>
            <a:endParaRPr lang="en-GB" sz="2000" dirty="0">
              <a:solidFill>
                <a:schemeClr val="accent2"/>
              </a:solidFill>
              <a:latin typeface="Helvetica"/>
              <a:cs typeface="Helvetica"/>
            </a:endParaRPr>
          </a:p>
          <a:p>
            <a:pPr eaLnBrk="1" hangingPunct="1">
              <a:defRPr/>
            </a:pPr>
            <a:endParaRPr lang="en-GB" sz="2000" dirty="0">
              <a:solidFill>
                <a:schemeClr val="accent2"/>
              </a:solidFill>
              <a:latin typeface="Helvetica"/>
              <a:cs typeface="Helvetica"/>
            </a:endParaRPr>
          </a:p>
        </p:txBody>
      </p:sp>
      <p:sp>
        <p:nvSpPr>
          <p:cNvPr id="6" name="Rectangle 4"/>
          <p:cNvSpPr>
            <a:spLocks noGrp="1" noChangeArrowheads="1"/>
          </p:cNvSpPr>
          <p:nvPr/>
        </p:nvSpPr>
        <p:spPr bwMode="auto">
          <a:xfrm>
            <a:off x="1847859" y="1557338"/>
            <a:ext cx="8064500" cy="8636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7"/>
                    </a:schemeClr>
                  </a:outerShdw>
                </a:effectLst>
              </a14:hiddenEffects>
            </a:ext>
          </a:extLst>
        </p:spPr>
        <p:txBody>
          <a:bodyPr lIns="91270" tIns="45635" rIns="91270" bIns="45635"/>
          <a:lstStyle/>
          <a:p>
            <a:pPr eaLnBrk="0" hangingPunct="0">
              <a:defRPr/>
            </a:pPr>
            <a:r>
              <a:rPr lang="en-AU" sz="2000" dirty="0">
                <a:latin typeface="Arial" pitchFamily="34" charset="0"/>
                <a:cs typeface="Arial" pitchFamily="34" charset="0"/>
              </a:rPr>
              <a:t>75% of adult mental disorder has its onset before 24 years</a:t>
            </a:r>
          </a:p>
          <a:p>
            <a:pPr marL="342265" indent="-342265" eaLnBrk="0" hangingPunct="0">
              <a:buFont typeface="Arial"/>
              <a:buChar char="•"/>
              <a:defRPr/>
            </a:pPr>
            <a:endParaRPr lang="en-AU" sz="2000" dirty="0">
              <a:latin typeface="Arial" pitchFamily="34" charset="0"/>
              <a:cs typeface="Arial" pitchFamily="34" charset="0"/>
            </a:endParaRPr>
          </a:p>
          <a:p>
            <a:pPr marL="342265" indent="-342265" eaLnBrk="0" hangingPunct="0">
              <a:buFont typeface="Arial"/>
              <a:buChar char="•"/>
              <a:defRPr/>
            </a:pPr>
            <a:endParaRPr lang="en-AU" sz="2000" dirty="0">
              <a:latin typeface="Arial" pitchFamily="34" charset="0"/>
              <a:cs typeface="Arial" pitchFamily="34" charset="0"/>
            </a:endParaRPr>
          </a:p>
          <a:p>
            <a:pPr marL="342265" indent="-342265" eaLnBrk="0" hangingPunct="0">
              <a:buFont typeface="Arial"/>
              <a:buChar char="•"/>
              <a:defRPr/>
            </a:pPr>
            <a:endParaRPr lang="en-AU" sz="2000" dirty="0">
              <a:latin typeface="Arial" pitchFamily="34" charset="0"/>
              <a:cs typeface="Arial" pitchFamily="34" charset="0"/>
            </a:endParaRPr>
          </a:p>
          <a:p>
            <a:pPr marL="342265" indent="-342265" eaLnBrk="0" hangingPunct="0">
              <a:buFont typeface="Arial"/>
              <a:buChar char="•"/>
              <a:defRPr/>
            </a:pPr>
            <a:endParaRPr lang="en-AU" sz="2000" dirty="0">
              <a:latin typeface="Arial" pitchFamily="34" charset="0"/>
              <a:cs typeface="Arial" pitchFamily="34" charset="0"/>
            </a:endParaRPr>
          </a:p>
          <a:p>
            <a:pPr marL="342265" indent="-342265" eaLnBrk="0" hangingPunct="0">
              <a:buFont typeface="Arial"/>
              <a:buChar char="•"/>
              <a:defRPr/>
            </a:pPr>
            <a:endParaRPr lang="en-AU" sz="2000" dirty="0">
              <a:latin typeface="Arial" pitchFamily="34" charset="0"/>
              <a:cs typeface="Arial" pitchFamily="34" charset="0"/>
            </a:endParaRPr>
          </a:p>
          <a:p>
            <a:pPr marL="342265" indent="-342265" eaLnBrk="0" hangingPunct="0">
              <a:buFont typeface="Arial"/>
              <a:buChar char="•"/>
              <a:defRPr/>
            </a:pPr>
            <a:endParaRPr lang="en-AU" sz="2000" dirty="0">
              <a:latin typeface="Arial" pitchFamily="34" charset="0"/>
              <a:cs typeface="Arial" pitchFamily="34" charset="0"/>
            </a:endParaRPr>
          </a:p>
          <a:p>
            <a:pPr marL="342265" indent="-342265" eaLnBrk="0" hangingPunct="0">
              <a:buFont typeface="Arial"/>
              <a:buChar char="•"/>
              <a:defRPr/>
            </a:pPr>
            <a:endParaRPr lang="en-GB" sz="2000" dirty="0">
              <a:latin typeface="Arial" pitchFamily="34" charset="0"/>
              <a:cs typeface="Arial" pitchFamily="34" charset="0"/>
            </a:endParaRPr>
          </a:p>
          <a:p>
            <a:pPr marL="342265" indent="-342265" eaLnBrk="0" hangingPunct="0">
              <a:buFont typeface="Arial"/>
              <a:buChar char="•"/>
              <a:defRPr/>
            </a:pPr>
            <a:endParaRPr lang="en-AU" sz="2000" dirty="0">
              <a:latin typeface="Arial" pitchFamily="34" charset="0"/>
              <a:cs typeface="Arial" pitchFamily="34" charset="0"/>
            </a:endParaRPr>
          </a:p>
          <a:p>
            <a:pPr marL="342265" indent="-342265" eaLnBrk="0" hangingPunct="0">
              <a:buFont typeface="Arial"/>
              <a:buChar char="•"/>
              <a:defRPr/>
            </a:pPr>
            <a:endParaRPr lang="en-AU" sz="2000" dirty="0">
              <a:latin typeface="Arial" pitchFamily="34" charset="0"/>
              <a:cs typeface="Arial" pitchFamily="34" charset="0"/>
            </a:endParaRPr>
          </a:p>
          <a:p>
            <a:pPr eaLnBrk="0" hangingPunct="0">
              <a:defRPr/>
            </a:pPr>
            <a:endParaRPr lang="en-AU" sz="2000" dirty="0">
              <a:latin typeface="Arial" pitchFamily="34" charset="0"/>
              <a:cs typeface="Arial" pitchFamily="34" charset="0"/>
            </a:endParaRPr>
          </a:p>
        </p:txBody>
      </p:sp>
      <p:sp>
        <p:nvSpPr>
          <p:cNvPr id="7" name="Text Box 5"/>
          <p:cNvSpPr txBox="1">
            <a:spLocks noChangeArrowheads="1"/>
          </p:cNvSpPr>
          <p:nvPr/>
        </p:nvSpPr>
        <p:spPr bwMode="auto">
          <a:xfrm>
            <a:off x="8291145" y="6396211"/>
            <a:ext cx="2388709" cy="30760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91270" tIns="45635" rIns="91270" bIns="45635">
            <a:spAutoFit/>
          </a:bodyPr>
          <a:lstStyle>
            <a:lvl1pPr eaLnBrk="0" hangingPunct="0">
              <a:defRPr sz="700">
                <a:solidFill>
                  <a:schemeClr val="tx1"/>
                </a:solidFill>
                <a:latin typeface="Arial" charset="0"/>
                <a:ea typeface="ＭＳ Ｐゴシック" charset="0"/>
                <a:cs typeface="ＭＳ Ｐゴシック" charset="0"/>
              </a:defRPr>
            </a:lvl1pPr>
            <a:lvl2pPr marL="742950" indent="-285750" eaLnBrk="0" hangingPunct="0">
              <a:defRPr sz="700">
                <a:solidFill>
                  <a:schemeClr val="tx1"/>
                </a:solidFill>
                <a:latin typeface="Arial" charset="0"/>
                <a:ea typeface="ＭＳ Ｐゴシック" charset="0"/>
              </a:defRPr>
            </a:lvl2pPr>
            <a:lvl3pPr marL="1143000" indent="-228600" eaLnBrk="0" hangingPunct="0">
              <a:defRPr sz="700">
                <a:solidFill>
                  <a:schemeClr val="tx1"/>
                </a:solidFill>
                <a:latin typeface="Arial" charset="0"/>
                <a:ea typeface="ＭＳ Ｐゴシック" charset="0"/>
              </a:defRPr>
            </a:lvl3pPr>
            <a:lvl4pPr marL="1600200" indent="-228600" eaLnBrk="0" hangingPunct="0">
              <a:defRPr sz="700">
                <a:solidFill>
                  <a:schemeClr val="tx1"/>
                </a:solidFill>
                <a:latin typeface="Arial" charset="0"/>
                <a:ea typeface="ＭＳ Ｐゴシック" charset="0"/>
              </a:defRPr>
            </a:lvl4pPr>
            <a:lvl5pPr marL="2057400" indent="-228600" eaLnBrk="0" hangingPunct="0">
              <a:defRPr sz="700">
                <a:solidFill>
                  <a:schemeClr val="tx1"/>
                </a:solidFill>
                <a:latin typeface="Arial" charset="0"/>
                <a:ea typeface="ＭＳ Ｐゴシック" charset="0"/>
              </a:defRPr>
            </a:lvl5pPr>
            <a:lvl6pPr marL="2514600" indent="-228600" eaLnBrk="0" fontAlgn="base" hangingPunct="0">
              <a:spcBef>
                <a:spcPct val="0"/>
              </a:spcBef>
              <a:spcAft>
                <a:spcPct val="0"/>
              </a:spcAft>
              <a:defRPr sz="700">
                <a:solidFill>
                  <a:schemeClr val="tx1"/>
                </a:solidFill>
                <a:latin typeface="Arial" charset="0"/>
                <a:ea typeface="ＭＳ Ｐゴシック" charset="0"/>
              </a:defRPr>
            </a:lvl6pPr>
            <a:lvl7pPr marL="2971800" indent="-228600" eaLnBrk="0" fontAlgn="base" hangingPunct="0">
              <a:spcBef>
                <a:spcPct val="0"/>
              </a:spcBef>
              <a:spcAft>
                <a:spcPct val="0"/>
              </a:spcAft>
              <a:defRPr sz="700">
                <a:solidFill>
                  <a:schemeClr val="tx1"/>
                </a:solidFill>
                <a:latin typeface="Arial" charset="0"/>
                <a:ea typeface="ＭＳ Ｐゴシック" charset="0"/>
              </a:defRPr>
            </a:lvl7pPr>
            <a:lvl8pPr marL="3429000" indent="-228600" eaLnBrk="0" fontAlgn="base" hangingPunct="0">
              <a:spcBef>
                <a:spcPct val="0"/>
              </a:spcBef>
              <a:spcAft>
                <a:spcPct val="0"/>
              </a:spcAft>
              <a:defRPr sz="700">
                <a:solidFill>
                  <a:schemeClr val="tx1"/>
                </a:solidFill>
                <a:latin typeface="Arial" charset="0"/>
                <a:ea typeface="ＭＳ Ｐゴシック" charset="0"/>
              </a:defRPr>
            </a:lvl8pPr>
            <a:lvl9pPr marL="3886200" indent="-228600" eaLnBrk="0" fontAlgn="base" hangingPunct="0">
              <a:spcBef>
                <a:spcPct val="0"/>
              </a:spcBef>
              <a:spcAft>
                <a:spcPct val="0"/>
              </a:spcAft>
              <a:defRPr sz="700">
                <a:solidFill>
                  <a:schemeClr val="tx1"/>
                </a:solidFill>
                <a:latin typeface="Arial" charset="0"/>
                <a:ea typeface="ＭＳ Ｐゴシック" charset="0"/>
              </a:defRPr>
            </a:lvl9pPr>
          </a:lstStyle>
          <a:p>
            <a:pPr algn="r"/>
            <a:r>
              <a:rPr lang="en-US" sz="1400" dirty="0">
                <a:latin typeface="FoundrySterling-Book"/>
                <a:cs typeface="FoundrySterling-Book"/>
              </a:rPr>
              <a:t>Data from Kessler et al. (2005)</a:t>
            </a:r>
          </a:p>
        </p:txBody>
      </p:sp>
      <p:sp>
        <p:nvSpPr>
          <p:cNvPr id="2" name="TextBox 1"/>
          <p:cNvSpPr txBox="1"/>
          <p:nvPr/>
        </p:nvSpPr>
        <p:spPr>
          <a:xfrm>
            <a:off x="3669366" y="295901"/>
            <a:ext cx="184387" cy="369160"/>
          </a:xfrm>
          <a:prstGeom prst="rect">
            <a:avLst/>
          </a:prstGeom>
          <a:noFill/>
        </p:spPr>
        <p:txBody>
          <a:bodyPr wrap="none" lIns="91270" tIns="45635" rIns="91270" bIns="45635" rtlCol="0">
            <a:spAutoFit/>
          </a:bodyPr>
          <a:lstStyle/>
          <a:p>
            <a:endParaRPr lang="en-US" dirty="0">
              <a:latin typeface="Helvetica"/>
              <a:cs typeface="Helvetica"/>
            </a:endParaRPr>
          </a:p>
        </p:txBody>
      </p:sp>
      <p:pic>
        <p:nvPicPr>
          <p:cNvPr id="9" name="Picture 8" descr="Delia_MentalHealth.jpg"/>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1940363" y="2486248"/>
            <a:ext cx="8311277" cy="3463032"/>
          </a:xfrm>
          <a:prstGeom prst="rect">
            <a:avLst/>
          </a:prstGeom>
        </p:spPr>
      </p:pic>
    </p:spTree>
    <p:extLst>
      <p:ext uri="{BB962C8B-B14F-4D97-AF65-F5344CB8AC3E}">
        <p14:creationId xmlns:p14="http://schemas.microsoft.com/office/powerpoint/2010/main" val="3221458649"/>
      </p:ext>
    </p:extLst>
  </p:cSld>
  <p:clrMapOvr>
    <a:masterClrMapping/>
  </p:clrMapOvr>
  <p:transition spd="slow" advClick="0" advTm="3000"/>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F19AA8-B256-4368-AD35-55B5F31C674F}"/>
              </a:ext>
            </a:extLst>
          </p:cNvPr>
          <p:cNvSpPr>
            <a:spLocks noGrp="1"/>
          </p:cNvSpPr>
          <p:nvPr>
            <p:ph type="title"/>
          </p:nvPr>
        </p:nvSpPr>
        <p:spPr>
          <a:xfrm>
            <a:off x="5116878" y="629266"/>
            <a:ext cx="6422849" cy="1676603"/>
          </a:xfrm>
        </p:spPr>
        <p:txBody>
          <a:bodyPr>
            <a:normAutofit/>
          </a:bodyPr>
          <a:lstStyle/>
          <a:p>
            <a:r>
              <a:rPr lang="en-GB" dirty="0"/>
              <a:t>Mindfulness in Schools Project</a:t>
            </a:r>
          </a:p>
        </p:txBody>
      </p:sp>
      <p:sp>
        <p:nvSpPr>
          <p:cNvPr id="12" name="Rectangle 11">
            <a:extLst>
              <a:ext uri="{FF2B5EF4-FFF2-40B4-BE49-F238E27FC236}">
                <a16:creationId xmlns:a16="http://schemas.microsoft.com/office/drawing/2014/main" id="{C95B82D5-A8BB-45BF-BED8-C7B206892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ounded Rectangle 9">
            <a:extLst>
              <a:ext uri="{FF2B5EF4-FFF2-40B4-BE49-F238E27FC236}">
                <a16:creationId xmlns:a16="http://schemas.microsoft.com/office/drawing/2014/main" id="{296C61EC-FBF4-4216-BE67-6C864D30A0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84632"/>
            <a:ext cx="366674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63F33B1D-3105-4588-9E25-FCEB3475ED8A}"/>
              </a:ext>
            </a:extLst>
          </p:cNvPr>
          <p:cNvPicPr>
            <a:picLocks noChangeAspect="1"/>
          </p:cNvPicPr>
          <p:nvPr/>
        </p:nvPicPr>
        <p:blipFill>
          <a:blip r:embed="rId2"/>
          <a:stretch>
            <a:fillRect/>
          </a:stretch>
        </p:blipFill>
        <p:spPr>
          <a:xfrm>
            <a:off x="974897" y="803049"/>
            <a:ext cx="2686214" cy="2470743"/>
          </a:xfrm>
          <a:prstGeom prst="rect">
            <a:avLst/>
          </a:prstGeom>
          <a:effectLst/>
        </p:spPr>
      </p:pic>
      <p:pic>
        <p:nvPicPr>
          <p:cNvPr id="7" name="Picture 6">
            <a:extLst>
              <a:ext uri="{FF2B5EF4-FFF2-40B4-BE49-F238E27FC236}">
                <a16:creationId xmlns:a16="http://schemas.microsoft.com/office/drawing/2014/main" id="{7CF7FF1E-FE46-4E55-A17A-0DE8E8E70374}"/>
              </a:ext>
            </a:extLst>
          </p:cNvPr>
          <p:cNvPicPr>
            <a:picLocks noChangeAspect="1"/>
          </p:cNvPicPr>
          <p:nvPr/>
        </p:nvPicPr>
        <p:blipFill>
          <a:blip r:embed="rId3"/>
          <a:stretch>
            <a:fillRect/>
          </a:stretch>
        </p:blipFill>
        <p:spPr>
          <a:xfrm>
            <a:off x="804672" y="3513117"/>
            <a:ext cx="3026663" cy="2334854"/>
          </a:xfrm>
          <a:prstGeom prst="rect">
            <a:avLst/>
          </a:prstGeom>
        </p:spPr>
      </p:pic>
      <p:sp>
        <p:nvSpPr>
          <p:cNvPr id="3" name="Content Placeholder 2">
            <a:extLst>
              <a:ext uri="{FF2B5EF4-FFF2-40B4-BE49-F238E27FC236}">
                <a16:creationId xmlns:a16="http://schemas.microsoft.com/office/drawing/2014/main" id="{37D6A61C-4ADB-4C1E-B0BF-91BE9AECD06D}"/>
              </a:ext>
            </a:extLst>
          </p:cNvPr>
          <p:cNvSpPr>
            <a:spLocks noGrp="1"/>
          </p:cNvSpPr>
          <p:nvPr>
            <p:ph idx="1"/>
          </p:nvPr>
        </p:nvSpPr>
        <p:spPr>
          <a:xfrm>
            <a:off x="5116880" y="2438400"/>
            <a:ext cx="6422848" cy="3785419"/>
          </a:xfrm>
        </p:spPr>
        <p:txBody>
          <a:bodyPr>
            <a:normAutofit/>
          </a:bodyPr>
          <a:lstStyle/>
          <a:p>
            <a:r>
              <a:rPr lang="en-GB" sz="2000"/>
              <a:t>.b for Secondary Schools</a:t>
            </a:r>
          </a:p>
          <a:p>
            <a:pPr lvl="1"/>
            <a:r>
              <a:rPr lang="en-GB" sz="2000"/>
              <a:t>9 lessons in the curriculum</a:t>
            </a:r>
          </a:p>
          <a:p>
            <a:pPr lvl="1"/>
            <a:r>
              <a:rPr lang="en-GB" sz="2000"/>
              <a:t>11-18 years</a:t>
            </a:r>
          </a:p>
          <a:p>
            <a:r>
              <a:rPr lang="en-GB" sz="2000"/>
              <a:t>Paws b for Primary Schools</a:t>
            </a:r>
          </a:p>
          <a:p>
            <a:pPr lvl="1"/>
            <a:r>
              <a:rPr lang="en-GB" sz="2000"/>
              <a:t>6 themes in the curriculum </a:t>
            </a:r>
          </a:p>
          <a:p>
            <a:pPr lvl="1"/>
            <a:r>
              <a:rPr lang="en-GB" sz="2000"/>
              <a:t>7 – 11 years </a:t>
            </a:r>
          </a:p>
          <a:p>
            <a:r>
              <a:rPr lang="en-GB" sz="2000"/>
              <a:t>Train to teach with MiSP</a:t>
            </a:r>
          </a:p>
          <a:p>
            <a:pPr lvl="1"/>
            <a:r>
              <a:rPr lang="en-GB" sz="2000"/>
              <a:t>Personal practice and completion of 8 week Mindfulness course</a:t>
            </a:r>
          </a:p>
        </p:txBody>
      </p:sp>
      <p:pic>
        <p:nvPicPr>
          <p:cNvPr id="4" name="Picture 3">
            <a:extLst>
              <a:ext uri="{FF2B5EF4-FFF2-40B4-BE49-F238E27FC236}">
                <a16:creationId xmlns:a16="http://schemas.microsoft.com/office/drawing/2014/main" id="{51A5DB54-DB71-408F-932D-E810E01D035A}"/>
              </a:ext>
            </a:extLst>
          </p:cNvPr>
          <p:cNvPicPr>
            <a:picLocks noChangeAspect="1"/>
          </p:cNvPicPr>
          <p:nvPr/>
        </p:nvPicPr>
        <p:blipFill>
          <a:blip r:embed="rId4"/>
          <a:stretch>
            <a:fillRect/>
          </a:stretch>
        </p:blipFill>
        <p:spPr>
          <a:xfrm>
            <a:off x="239603" y="5685450"/>
            <a:ext cx="2088930" cy="983026"/>
          </a:xfrm>
          <a:prstGeom prst="rect">
            <a:avLst/>
          </a:prstGeom>
        </p:spPr>
      </p:pic>
    </p:spTree>
    <p:extLst>
      <p:ext uri="{BB962C8B-B14F-4D97-AF65-F5344CB8AC3E}">
        <p14:creationId xmlns:p14="http://schemas.microsoft.com/office/powerpoint/2010/main" val="30930153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3"/>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12619" r="12857"/>
          <a:stretch/>
        </p:blipFill>
        <p:spPr bwMode="auto">
          <a:xfrm>
            <a:off x="4803598" y="2513578"/>
            <a:ext cx="2609534" cy="1828865"/>
          </a:xfrm>
          <a:prstGeom prst="rect">
            <a:avLst/>
          </a:prstGeom>
          <a:effectLst>
            <a:outerShdw blurRad="228600" dir="5400000" sx="109000" sy="109000" algn="ctr" rotWithShape="0">
              <a:schemeClr val="bg1">
                <a:lumMod val="50000"/>
                <a:alpha val="67000"/>
              </a:scheme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803598" y="4724958"/>
            <a:ext cx="2609534" cy="1902154"/>
          </a:xfrm>
          <a:prstGeom prst="rect">
            <a:avLst/>
          </a:prstGeom>
          <a:noFill/>
          <a:ln>
            <a:noFill/>
          </a:ln>
          <a:effectLst>
            <a:outerShdw blurRad="228600" dir="5400000" sx="109000" sy="109000" algn="ctr" rotWithShape="0">
              <a:schemeClr val="bg1">
                <a:lumMod val="50000"/>
                <a:alpha val="67000"/>
              </a:scheme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3"/>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735422" y="4724958"/>
            <a:ext cx="2590154" cy="1902154"/>
          </a:xfrm>
          <a:prstGeom prst="rect">
            <a:avLst/>
          </a:prstGeom>
          <a:noFill/>
          <a:ln>
            <a:noFill/>
          </a:ln>
          <a:effectLst>
            <a:outerShdw blurRad="228600" dir="5400000" sx="109000" sy="109000" algn="ctr" rotWithShape="0">
              <a:schemeClr val="bg1">
                <a:lumMod val="50000"/>
                <a:alpha val="67000"/>
              </a:scheme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 name="Picture 11"/>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898426" y="2528787"/>
            <a:ext cx="2562342" cy="1831463"/>
          </a:xfrm>
          <a:prstGeom prst="rect">
            <a:avLst/>
          </a:prstGeom>
          <a:noFill/>
          <a:ln>
            <a:noFill/>
          </a:ln>
          <a:effectLst>
            <a:outerShdw blurRad="228600" dir="5400000" sx="109000" sy="109000" algn="ctr" rotWithShape="0">
              <a:schemeClr val="bg1">
                <a:lumMod val="50000"/>
                <a:alpha val="67000"/>
              </a:schemeClr>
            </a:outerShdw>
          </a:effectLst>
        </p:spPr>
      </p:pic>
      <p:pic>
        <p:nvPicPr>
          <p:cNvPr id="4" name="Picture 2"/>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7735426" y="2510980"/>
            <a:ext cx="2590155" cy="1831463"/>
          </a:xfrm>
          <a:prstGeom prst="rect">
            <a:avLst/>
          </a:prstGeom>
          <a:effectLst>
            <a:outerShdw blurRad="228600" dir="5400000" sx="109000" sy="109000" algn="ctr" rotWithShape="0">
              <a:schemeClr val="bg1">
                <a:lumMod val="50000"/>
                <a:alpha val="67000"/>
              </a:scheme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2"/>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7735423" y="247040"/>
            <a:ext cx="2590154" cy="1884883"/>
          </a:xfrm>
          <a:prstGeom prst="rect">
            <a:avLst/>
          </a:prstGeom>
          <a:noFill/>
          <a:ln>
            <a:noFill/>
          </a:ln>
          <a:effectLst>
            <a:outerShdw blurRad="228600" dir="5400000" sx="109000" sy="109000" algn="ctr" rotWithShape="0">
              <a:schemeClr val="bg1">
                <a:lumMod val="50000"/>
                <a:alpha val="67000"/>
              </a:scheme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3"/>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1893431" y="4724964"/>
            <a:ext cx="2618394" cy="1905789"/>
          </a:xfrm>
          <a:prstGeom prst="rect">
            <a:avLst/>
          </a:prstGeom>
          <a:noFill/>
          <a:ln>
            <a:noFill/>
          </a:ln>
          <a:effectLst>
            <a:outerShdw blurRad="228600" dir="5400000" sx="109000" sy="109000" algn="ctr" rotWithShape="0">
              <a:schemeClr val="bg1">
                <a:lumMod val="50000"/>
                <a:alpha val="67000"/>
              </a:scheme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5" name="Picture 2"/>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1898431" y="247040"/>
            <a:ext cx="2570765" cy="1884883"/>
          </a:xfrm>
          <a:prstGeom prst="rect">
            <a:avLst/>
          </a:prstGeom>
          <a:noFill/>
          <a:ln>
            <a:noFill/>
          </a:ln>
          <a:effectLst>
            <a:outerShdw blurRad="228600" dir="5400000" sx="109000" sy="109000" algn="ctr" rotWithShape="0">
              <a:schemeClr val="bg1">
                <a:lumMod val="50000"/>
                <a:alpha val="67000"/>
              </a:scheme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 name="Picture 3"/>
          <p:cNvPicPr>
            <a:picLocks noChangeAspect="1"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4815028" y="247040"/>
            <a:ext cx="2598102" cy="1884883"/>
          </a:xfrm>
          <a:prstGeom prst="rect">
            <a:avLst/>
          </a:prstGeom>
          <a:noFill/>
          <a:ln>
            <a:noFill/>
          </a:ln>
          <a:effectLst>
            <a:outerShdw blurRad="228600" dir="5400000" sx="109000" sy="109000" algn="ctr" rotWithShape="0">
              <a:schemeClr val="bg1">
                <a:lumMod val="50000"/>
                <a:alpha val="67000"/>
              </a:scheme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TextBox 10"/>
          <p:cNvSpPr txBox="1"/>
          <p:nvPr/>
        </p:nvSpPr>
        <p:spPr>
          <a:xfrm>
            <a:off x="8202885" y="6592185"/>
            <a:ext cx="2122697" cy="261610"/>
          </a:xfrm>
          <a:prstGeom prst="rect">
            <a:avLst/>
          </a:prstGeom>
          <a:noFill/>
        </p:spPr>
        <p:txBody>
          <a:bodyPr wrap="none" lIns="91408" tIns="45705" rIns="91408" bIns="45705" rtlCol="0">
            <a:spAutoFit/>
          </a:bodyPr>
          <a:lstStyle/>
          <a:p>
            <a:r>
              <a:rPr lang="en-GB" sz="1100" dirty="0"/>
              <a:t>© Mindfulness in Schools Project</a:t>
            </a:r>
          </a:p>
        </p:txBody>
      </p:sp>
    </p:spTree>
    <p:extLst>
      <p:ext uri="{BB962C8B-B14F-4D97-AF65-F5344CB8AC3E}">
        <p14:creationId xmlns:p14="http://schemas.microsoft.com/office/powerpoint/2010/main" val="1725371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500"/>
                                        <p:tgtEl>
                                          <p:spTgt spid="15"/>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fade">
                                      <p:cBhvr>
                                        <p:cTn id="11" dur="500"/>
                                        <p:tgtEl>
                                          <p:spTgt spid="8"/>
                                        </p:tgtEl>
                                      </p:cBhvr>
                                    </p:animEffect>
                                  </p:childTnLst>
                                </p:cTn>
                              </p:par>
                            </p:childTnLst>
                          </p:cTn>
                        </p:par>
                        <p:par>
                          <p:cTn id="12" fill="hold">
                            <p:stCondLst>
                              <p:cond delay="1000"/>
                            </p:stCondLst>
                            <p:childTnLst>
                              <p:par>
                                <p:cTn id="13" presetID="10" presetClass="entr" presetSubtype="0" fill="hold" nodeType="after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childTnLst>
                          </p:cTn>
                        </p:par>
                        <p:par>
                          <p:cTn id="16" fill="hold">
                            <p:stCondLst>
                              <p:cond delay="1500"/>
                            </p:stCondLst>
                            <p:childTnLst>
                              <p:par>
                                <p:cTn id="17" presetID="10" presetClass="entr" presetSubtype="0" fill="hold" nodeType="afterEffect">
                                  <p:stCondLst>
                                    <p:cond delay="0"/>
                                  </p:stCondLst>
                                  <p:childTnLst>
                                    <p:set>
                                      <p:cBhvr>
                                        <p:cTn id="18" dur="1" fill="hold">
                                          <p:stCondLst>
                                            <p:cond delay="0"/>
                                          </p:stCondLst>
                                        </p:cTn>
                                        <p:tgtEl>
                                          <p:spTgt spid="12"/>
                                        </p:tgtEl>
                                        <p:attrNameLst>
                                          <p:attrName>style.visibility</p:attrName>
                                        </p:attrNameLst>
                                      </p:cBhvr>
                                      <p:to>
                                        <p:strVal val="visible"/>
                                      </p:to>
                                    </p:set>
                                    <p:animEffect transition="in" filter="fade">
                                      <p:cBhvr>
                                        <p:cTn id="19" dur="500"/>
                                        <p:tgtEl>
                                          <p:spTgt spid="12"/>
                                        </p:tgtEl>
                                      </p:cBhvr>
                                    </p:animEffect>
                                  </p:childTnLst>
                                </p:cTn>
                              </p:par>
                            </p:childTnLst>
                          </p:cTn>
                        </p:par>
                        <p:par>
                          <p:cTn id="20" fill="hold">
                            <p:stCondLst>
                              <p:cond delay="2000"/>
                            </p:stCondLst>
                            <p:childTnLst>
                              <p:par>
                                <p:cTn id="21" presetID="10" presetClass="entr" presetSubtype="0" fill="hold" nodeType="afterEffect">
                                  <p:stCondLst>
                                    <p:cond delay="0"/>
                                  </p:stCondLst>
                                  <p:childTnLst>
                                    <p:set>
                                      <p:cBhvr>
                                        <p:cTn id="22" dur="1" fill="hold">
                                          <p:stCondLst>
                                            <p:cond delay="0"/>
                                          </p:stCondLst>
                                        </p:cTn>
                                        <p:tgtEl>
                                          <p:spTgt spid="1027"/>
                                        </p:tgtEl>
                                        <p:attrNameLst>
                                          <p:attrName>style.visibility</p:attrName>
                                        </p:attrNameLst>
                                      </p:cBhvr>
                                      <p:to>
                                        <p:strVal val="visible"/>
                                      </p:to>
                                    </p:set>
                                    <p:animEffect transition="in" filter="fade">
                                      <p:cBhvr>
                                        <p:cTn id="23" dur="500"/>
                                        <p:tgtEl>
                                          <p:spTgt spid="1027"/>
                                        </p:tgtEl>
                                      </p:cBhvr>
                                    </p:animEffect>
                                  </p:childTnLst>
                                </p:cTn>
                              </p:par>
                            </p:childTnLst>
                          </p:cTn>
                        </p:par>
                        <p:par>
                          <p:cTn id="24" fill="hold">
                            <p:stCondLst>
                              <p:cond delay="2500"/>
                            </p:stCondLst>
                            <p:childTnLst>
                              <p:par>
                                <p:cTn id="25" presetID="10" presetClass="entr" presetSubtype="0" fill="hold" nodeType="afterEffect">
                                  <p:stCondLst>
                                    <p:cond delay="0"/>
                                  </p:stCondLst>
                                  <p:childTnLst>
                                    <p:set>
                                      <p:cBhvr>
                                        <p:cTn id="26" dur="1" fill="hold">
                                          <p:stCondLst>
                                            <p:cond delay="0"/>
                                          </p:stCondLst>
                                        </p:cTn>
                                        <p:tgtEl>
                                          <p:spTgt spid="4"/>
                                        </p:tgtEl>
                                        <p:attrNameLst>
                                          <p:attrName>style.visibility</p:attrName>
                                        </p:attrNameLst>
                                      </p:cBhvr>
                                      <p:to>
                                        <p:strVal val="visible"/>
                                      </p:to>
                                    </p:set>
                                    <p:animEffect transition="in" filter="fade">
                                      <p:cBhvr>
                                        <p:cTn id="27" dur="500"/>
                                        <p:tgtEl>
                                          <p:spTgt spid="4"/>
                                        </p:tgtEl>
                                      </p:cBhvr>
                                    </p:animEffect>
                                  </p:childTnLst>
                                </p:cTn>
                              </p:par>
                            </p:childTnLst>
                          </p:cTn>
                        </p:par>
                        <p:par>
                          <p:cTn id="28" fill="hold">
                            <p:stCondLst>
                              <p:cond delay="3000"/>
                            </p:stCondLst>
                            <p:childTnLst>
                              <p:par>
                                <p:cTn id="29" presetID="10" presetClass="entr" presetSubtype="0" fill="hold" nodeType="afterEffect">
                                  <p:stCondLst>
                                    <p:cond delay="0"/>
                                  </p:stCondLst>
                                  <p:childTnLst>
                                    <p:set>
                                      <p:cBhvr>
                                        <p:cTn id="30" dur="1" fill="hold">
                                          <p:stCondLst>
                                            <p:cond delay="0"/>
                                          </p:stCondLst>
                                        </p:cTn>
                                        <p:tgtEl>
                                          <p:spTgt spid="7"/>
                                        </p:tgtEl>
                                        <p:attrNameLst>
                                          <p:attrName>style.visibility</p:attrName>
                                        </p:attrNameLst>
                                      </p:cBhvr>
                                      <p:to>
                                        <p:strVal val="visible"/>
                                      </p:to>
                                    </p:set>
                                    <p:animEffect transition="in" filter="fade">
                                      <p:cBhvr>
                                        <p:cTn id="31" dur="500"/>
                                        <p:tgtEl>
                                          <p:spTgt spid="7"/>
                                        </p:tgtEl>
                                      </p:cBhvr>
                                    </p:animEffect>
                                  </p:childTnLst>
                                </p:cTn>
                              </p:par>
                            </p:childTnLst>
                          </p:cTn>
                        </p:par>
                        <p:par>
                          <p:cTn id="32" fill="hold">
                            <p:stCondLst>
                              <p:cond delay="3500"/>
                            </p:stCondLst>
                            <p:childTnLst>
                              <p:par>
                                <p:cTn id="33" presetID="10" presetClass="entr" presetSubtype="0" fill="hold" nodeType="afterEffect">
                                  <p:stCondLst>
                                    <p:cond delay="0"/>
                                  </p:stCondLst>
                                  <p:childTnLst>
                                    <p:set>
                                      <p:cBhvr>
                                        <p:cTn id="34" dur="1" fill="hold">
                                          <p:stCondLst>
                                            <p:cond delay="0"/>
                                          </p:stCondLst>
                                        </p:cTn>
                                        <p:tgtEl>
                                          <p:spTgt spid="2"/>
                                        </p:tgtEl>
                                        <p:attrNameLst>
                                          <p:attrName>style.visibility</p:attrName>
                                        </p:attrNameLst>
                                      </p:cBhvr>
                                      <p:to>
                                        <p:strVal val="visible"/>
                                      </p:to>
                                    </p:set>
                                    <p:animEffect transition="in" filter="fade">
                                      <p:cBhvr>
                                        <p:cTn id="35" dur="500"/>
                                        <p:tgtEl>
                                          <p:spTgt spid="2"/>
                                        </p:tgtEl>
                                      </p:cBhvr>
                                    </p:animEffect>
                                  </p:childTnLst>
                                </p:cTn>
                              </p:par>
                            </p:childTnLst>
                          </p:cTn>
                        </p:par>
                        <p:par>
                          <p:cTn id="36" fill="hold">
                            <p:stCondLst>
                              <p:cond delay="4000"/>
                            </p:stCondLst>
                            <p:childTnLst>
                              <p:par>
                                <p:cTn id="37" presetID="10" presetClass="entr" presetSubtype="0" fill="hold" nodeType="afterEffect">
                                  <p:stCondLst>
                                    <p:cond delay="0"/>
                                  </p:stCondLst>
                                  <p:childTnLst>
                                    <p:set>
                                      <p:cBhvr>
                                        <p:cTn id="38" dur="1" fill="hold">
                                          <p:stCondLst>
                                            <p:cond delay="0"/>
                                          </p:stCondLst>
                                        </p:cTn>
                                        <p:tgtEl>
                                          <p:spTgt spid="3"/>
                                        </p:tgtEl>
                                        <p:attrNameLst>
                                          <p:attrName>style.visibility</p:attrName>
                                        </p:attrNameLst>
                                      </p:cBhvr>
                                      <p:to>
                                        <p:strVal val="visible"/>
                                      </p:to>
                                    </p:set>
                                    <p:animEffect transition="in" filter="fade">
                                      <p:cBhvr>
                                        <p:cTn id="39"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401B11A-7BBA-4598-9685-BEB9C47F2B3D}"/>
              </a:ext>
            </a:extLst>
          </p:cNvPr>
          <p:cNvSpPr>
            <a:spLocks noGrp="1"/>
          </p:cNvSpPr>
          <p:nvPr>
            <p:ph idx="1"/>
          </p:nvPr>
        </p:nvSpPr>
        <p:spPr>
          <a:xfrm>
            <a:off x="806669" y="2030577"/>
            <a:ext cx="10515600" cy="3597713"/>
          </a:xfrm>
        </p:spPr>
        <p:txBody>
          <a:bodyPr>
            <a:normAutofit/>
          </a:bodyPr>
          <a:lstStyle/>
          <a:p>
            <a:r>
              <a:rPr lang="en-GB" b="1" dirty="0"/>
              <a:t>.b</a:t>
            </a:r>
            <a:r>
              <a:rPr lang="en-GB" dirty="0"/>
              <a:t> is the UK’s leading mindfulness curriculum for 11-18 year olds in schools</a:t>
            </a:r>
          </a:p>
          <a:p>
            <a:pPr lvl="1"/>
            <a:r>
              <a:rPr lang="en-GB" b="1" dirty="0"/>
              <a:t>.b</a:t>
            </a:r>
            <a:r>
              <a:rPr lang="en-GB" dirty="0"/>
              <a:t> stands for ‘stop and be’, a simple practice at the heart of this course</a:t>
            </a:r>
          </a:p>
          <a:p>
            <a:pPr lvl="1"/>
            <a:r>
              <a:rPr lang="en-GB" dirty="0"/>
              <a:t>Each </a:t>
            </a:r>
            <a:r>
              <a:rPr lang="en-GB" b="1" dirty="0"/>
              <a:t>.b</a:t>
            </a:r>
            <a:r>
              <a:rPr lang="en-GB" dirty="0"/>
              <a:t> lesson (between 40 minutes and 1 hour) is expertly crafted for use in the classroom to teach a distinct mindfulness skill</a:t>
            </a:r>
          </a:p>
          <a:p>
            <a:r>
              <a:rPr lang="en-GB" dirty="0"/>
              <a:t>National research trial (MYRIAD)</a:t>
            </a:r>
          </a:p>
          <a:p>
            <a:pPr lvl="1"/>
            <a:r>
              <a:rPr lang="en-GB" dirty="0"/>
              <a:t>Investigating how schools prepare young people                                                   to improve resilience and manage their emotional health </a:t>
            </a:r>
          </a:p>
        </p:txBody>
      </p:sp>
      <p:pic>
        <p:nvPicPr>
          <p:cNvPr id="4" name="Picture 3">
            <a:extLst>
              <a:ext uri="{FF2B5EF4-FFF2-40B4-BE49-F238E27FC236}">
                <a16:creationId xmlns:a16="http://schemas.microsoft.com/office/drawing/2014/main" id="{0E0F9A89-A4CC-4C3E-867D-E96D1EF711F5}"/>
              </a:ext>
            </a:extLst>
          </p:cNvPr>
          <p:cNvPicPr>
            <a:picLocks noChangeAspect="1"/>
          </p:cNvPicPr>
          <p:nvPr/>
        </p:nvPicPr>
        <p:blipFill>
          <a:blip r:embed="rId2"/>
          <a:stretch>
            <a:fillRect/>
          </a:stretch>
        </p:blipFill>
        <p:spPr>
          <a:xfrm>
            <a:off x="395945" y="119858"/>
            <a:ext cx="1781175" cy="1638300"/>
          </a:xfrm>
          <a:prstGeom prst="rect">
            <a:avLst/>
          </a:prstGeom>
        </p:spPr>
      </p:pic>
      <p:pic>
        <p:nvPicPr>
          <p:cNvPr id="7" name="Picture 6">
            <a:extLst>
              <a:ext uri="{FF2B5EF4-FFF2-40B4-BE49-F238E27FC236}">
                <a16:creationId xmlns:a16="http://schemas.microsoft.com/office/drawing/2014/main" id="{B2C9669F-78D5-41D5-89DC-CF9559356EBA}"/>
              </a:ext>
            </a:extLst>
          </p:cNvPr>
          <p:cNvPicPr>
            <a:picLocks noChangeAspect="1"/>
          </p:cNvPicPr>
          <p:nvPr/>
        </p:nvPicPr>
        <p:blipFill>
          <a:blip r:embed="rId3"/>
          <a:stretch>
            <a:fillRect/>
          </a:stretch>
        </p:blipFill>
        <p:spPr>
          <a:xfrm>
            <a:off x="395945" y="5628290"/>
            <a:ext cx="3633236" cy="1024759"/>
          </a:xfrm>
          <a:prstGeom prst="rect">
            <a:avLst/>
          </a:prstGeom>
        </p:spPr>
      </p:pic>
      <p:pic>
        <p:nvPicPr>
          <p:cNvPr id="2" name="Picture 1">
            <a:extLst>
              <a:ext uri="{FF2B5EF4-FFF2-40B4-BE49-F238E27FC236}">
                <a16:creationId xmlns:a16="http://schemas.microsoft.com/office/drawing/2014/main" id="{0509ADC7-677D-446C-9D47-C2D9526D79E3}"/>
              </a:ext>
            </a:extLst>
          </p:cNvPr>
          <p:cNvPicPr>
            <a:picLocks noChangeAspect="1"/>
          </p:cNvPicPr>
          <p:nvPr/>
        </p:nvPicPr>
        <p:blipFill>
          <a:blip r:embed="rId4"/>
          <a:stretch>
            <a:fillRect/>
          </a:stretch>
        </p:blipFill>
        <p:spPr>
          <a:xfrm>
            <a:off x="8932808" y="4466569"/>
            <a:ext cx="3028950" cy="2257425"/>
          </a:xfrm>
          <a:prstGeom prst="rect">
            <a:avLst/>
          </a:prstGeom>
        </p:spPr>
      </p:pic>
      <p:sp>
        <p:nvSpPr>
          <p:cNvPr id="8" name="Rectangle 7">
            <a:extLst>
              <a:ext uri="{FF2B5EF4-FFF2-40B4-BE49-F238E27FC236}">
                <a16:creationId xmlns:a16="http://schemas.microsoft.com/office/drawing/2014/main" id="{A2456DE2-6553-4EE1-AB68-A96D4C55E19C}"/>
              </a:ext>
            </a:extLst>
          </p:cNvPr>
          <p:cNvSpPr/>
          <p:nvPr/>
        </p:nvSpPr>
        <p:spPr>
          <a:xfrm>
            <a:off x="5429061" y="6354662"/>
            <a:ext cx="3103670" cy="369332"/>
          </a:xfrm>
          <a:prstGeom prst="rect">
            <a:avLst/>
          </a:prstGeom>
        </p:spPr>
        <p:txBody>
          <a:bodyPr wrap="none">
            <a:spAutoFit/>
          </a:bodyPr>
          <a:lstStyle/>
          <a:p>
            <a:r>
              <a:rPr lang="en-GB" dirty="0">
                <a:hlinkClick r:id="rId5"/>
              </a:rPr>
              <a:t>www.mindfulnessinschools.org</a:t>
            </a:r>
            <a:endParaRPr lang="en-GB" dirty="0"/>
          </a:p>
        </p:txBody>
      </p:sp>
    </p:spTree>
    <p:extLst>
      <p:ext uri="{BB962C8B-B14F-4D97-AF65-F5344CB8AC3E}">
        <p14:creationId xmlns:p14="http://schemas.microsoft.com/office/powerpoint/2010/main" val="346672561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6882" y="280374"/>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p:cNvSpPr>
            <a:spLocks noGrp="1"/>
          </p:cNvSpPr>
          <p:nvPr>
            <p:ph type="ctrTitle"/>
          </p:nvPr>
        </p:nvSpPr>
        <p:spPr>
          <a:xfrm>
            <a:off x="546351" y="433545"/>
            <a:ext cx="11139854" cy="930447"/>
          </a:xfrm>
        </p:spPr>
        <p:txBody>
          <a:bodyPr vert="horz" lIns="91440" tIns="45720" rIns="91440" bIns="45720" rtlCol="0" anchor="b">
            <a:normAutofit/>
          </a:bodyPr>
          <a:lstStyle/>
          <a:p>
            <a:pPr algn="ctr"/>
            <a:r>
              <a:rPr lang="en-US" sz="5400" b="1">
                <a:solidFill>
                  <a:srgbClr val="FFFFFF"/>
                </a:solidFill>
              </a:rPr>
              <a:t>The MYRIAD collaboration</a:t>
            </a:r>
          </a:p>
        </p:txBody>
      </p:sp>
      <p:cxnSp>
        <p:nvCxnSpPr>
          <p:cNvPr id="73" name="Straight Connector 72">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30078" y="1522292"/>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1083394" name="Picture 2"/>
          <p:cNvPicPr>
            <a:picLocks noChangeAspect="1" noChangeArrowheads="1"/>
          </p:cNvPicPr>
          <p:nvPr/>
        </p:nvPicPr>
        <p:blipFill>
          <a:blip r:embed="rId3" cstate="print"/>
          <a:srcRect/>
          <a:stretch>
            <a:fillRect/>
          </a:stretch>
        </p:blipFill>
        <p:spPr bwMode="auto">
          <a:xfrm>
            <a:off x="331567" y="3368553"/>
            <a:ext cx="5455917" cy="2114167"/>
          </a:xfrm>
          <a:prstGeom prst="rect">
            <a:avLst/>
          </a:prstGeom>
          <a:noFill/>
        </p:spPr>
      </p:pic>
      <p:cxnSp>
        <p:nvCxnSpPr>
          <p:cNvPr id="75" name="Straight Connector 74">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627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5" name="Picture 4" descr="oxford-mindfulness-centre-heading.jpg"/>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445073" y="3539050"/>
            <a:ext cx="5455917" cy="1773173"/>
          </a:xfrm>
          <a:prstGeom prst="rect">
            <a:avLst/>
          </a:prstGeom>
        </p:spPr>
      </p:pic>
    </p:spTree>
    <p:extLst>
      <p:ext uri="{BB962C8B-B14F-4D97-AF65-F5344CB8AC3E}">
        <p14:creationId xmlns:p14="http://schemas.microsoft.com/office/powerpoint/2010/main" val="360855826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7BC30C-4D63-4ACF-BD3F-4CF87B68FE1F}"/>
              </a:ext>
            </a:extLst>
          </p:cNvPr>
          <p:cNvSpPr>
            <a:spLocks noGrp="1"/>
          </p:cNvSpPr>
          <p:nvPr>
            <p:ph type="title"/>
          </p:nvPr>
        </p:nvSpPr>
        <p:spPr/>
        <p:txBody>
          <a:bodyPr/>
          <a:lstStyle/>
          <a:p>
            <a:r>
              <a:rPr lang="en-GB" dirty="0"/>
              <a:t>Mindfulness in Schools</a:t>
            </a:r>
          </a:p>
        </p:txBody>
      </p:sp>
      <p:pic>
        <p:nvPicPr>
          <p:cNvPr id="4" name="Picture 3">
            <a:extLst>
              <a:ext uri="{FF2B5EF4-FFF2-40B4-BE49-F238E27FC236}">
                <a16:creationId xmlns:a16="http://schemas.microsoft.com/office/drawing/2014/main" id="{B3F6527C-E809-4778-B4C8-B6A3759A68A9}"/>
              </a:ext>
            </a:extLst>
          </p:cNvPr>
          <p:cNvPicPr>
            <a:picLocks noChangeAspect="1"/>
          </p:cNvPicPr>
          <p:nvPr/>
        </p:nvPicPr>
        <p:blipFill>
          <a:blip r:embed="rId3"/>
          <a:stretch>
            <a:fillRect/>
          </a:stretch>
        </p:blipFill>
        <p:spPr>
          <a:xfrm>
            <a:off x="838200" y="1690690"/>
            <a:ext cx="6258909" cy="4659550"/>
          </a:xfrm>
          <a:prstGeom prst="rect">
            <a:avLst/>
          </a:prstGeom>
        </p:spPr>
      </p:pic>
      <p:pic>
        <p:nvPicPr>
          <p:cNvPr id="6" name="Online Media 5">
            <a:hlinkClick r:id="" action="ppaction://media"/>
            <a:extLst>
              <a:ext uri="{FF2B5EF4-FFF2-40B4-BE49-F238E27FC236}">
                <a16:creationId xmlns:a16="http://schemas.microsoft.com/office/drawing/2014/main" id="{1C248B30-FCD0-418E-A735-99C96C70D5D6}"/>
              </a:ext>
            </a:extLst>
          </p:cNvPr>
          <p:cNvPicPr>
            <a:picLocks noRot="1" noChangeAspect="1"/>
          </p:cNvPicPr>
          <p:nvPr>
            <a:videoFile r:link="rId1"/>
          </p:nvPr>
        </p:nvPicPr>
        <p:blipFill>
          <a:blip r:embed="rId4"/>
          <a:stretch>
            <a:fillRect/>
          </a:stretch>
        </p:blipFill>
        <p:spPr>
          <a:xfrm>
            <a:off x="8828689" y="4301724"/>
            <a:ext cx="3048000" cy="2286000"/>
          </a:xfrm>
          <a:prstGeom prst="rect">
            <a:avLst/>
          </a:prstGeom>
        </p:spPr>
      </p:pic>
      <p:sp>
        <p:nvSpPr>
          <p:cNvPr id="7" name="Rectangle 6">
            <a:extLst>
              <a:ext uri="{FF2B5EF4-FFF2-40B4-BE49-F238E27FC236}">
                <a16:creationId xmlns:a16="http://schemas.microsoft.com/office/drawing/2014/main" id="{3325A962-F0AE-4565-9B69-B246C98882B2}"/>
              </a:ext>
            </a:extLst>
          </p:cNvPr>
          <p:cNvSpPr/>
          <p:nvPr/>
        </p:nvSpPr>
        <p:spPr>
          <a:xfrm>
            <a:off x="8638149" y="1690690"/>
            <a:ext cx="3429080" cy="369332"/>
          </a:xfrm>
          <a:prstGeom prst="rect">
            <a:avLst/>
          </a:prstGeom>
        </p:spPr>
        <p:txBody>
          <a:bodyPr wrap="none">
            <a:spAutoFit/>
          </a:bodyPr>
          <a:lstStyle/>
          <a:p>
            <a:r>
              <a:rPr lang="en-GB" dirty="0">
                <a:hlinkClick r:id="rId5"/>
              </a:rPr>
              <a:t>https://mindfulnessinschools.org</a:t>
            </a:r>
            <a:r>
              <a:rPr lang="en-GB" dirty="0"/>
              <a:t> </a:t>
            </a:r>
          </a:p>
        </p:txBody>
      </p:sp>
    </p:spTree>
    <p:extLst>
      <p:ext uri="{BB962C8B-B14F-4D97-AF65-F5344CB8AC3E}">
        <p14:creationId xmlns:p14="http://schemas.microsoft.com/office/powerpoint/2010/main" val="202498069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Groupsitting5 (crop) header.jp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43135" y="683319"/>
            <a:ext cx="7009380" cy="1096352"/>
          </a:xfrm>
          <a:prstGeom prst="rect">
            <a:avLst/>
          </a:prstGeom>
        </p:spPr>
      </p:pic>
      <p:pic>
        <p:nvPicPr>
          <p:cNvPr id="6" name="Picture 5" descr="Macintosh HD:Users:wkuyken:Downloads:positive-computing-technology-for-wellbeing-23-638.jpg"/>
          <p:cNvPicPr/>
          <p:nvPr/>
        </p:nvPicPr>
        <p:blipFill rotWithShape="1">
          <a:blip r:embed="rId4" cstate="print">
            <a:extLst>
              <a:ext uri="{28A0092B-C50C-407E-A947-70E740481C1C}">
                <a14:useLocalDpi xmlns:a14="http://schemas.microsoft.com/office/drawing/2010/main" val="0"/>
              </a:ext>
            </a:extLst>
          </a:blip>
          <a:stretch/>
        </p:blipFill>
        <p:spPr bwMode="auto">
          <a:xfrm>
            <a:off x="3183552" y="2028826"/>
            <a:ext cx="6076950" cy="4562475"/>
          </a:xfrm>
          <a:prstGeom prst="rect">
            <a:avLst/>
          </a:prstGeom>
          <a:noFill/>
          <a:ln>
            <a:noFill/>
          </a:ln>
          <a:extLst>
            <a:ext uri="{53640926-AAD7-44d8-BBD7-CCE9431645EC}">
              <a14:shadowObscured xmlns="" xmlns:a14="http://schemas.microsoft.com/office/drawing/2010/main"/>
            </a:ext>
          </a:extLst>
        </p:spPr>
      </p:pic>
    </p:spTree>
    <p:extLst>
      <p:ext uri="{BB962C8B-B14F-4D97-AF65-F5344CB8AC3E}">
        <p14:creationId xmlns:p14="http://schemas.microsoft.com/office/powerpoint/2010/main" val="136995367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Meditation</a:t>
            </a:r>
          </a:p>
        </p:txBody>
      </p:sp>
      <p:pic>
        <p:nvPicPr>
          <p:cNvPr id="5" name="Picture 4"/>
          <p:cNvPicPr>
            <a:picLocks noChangeAspect="1"/>
          </p:cNvPicPr>
          <p:nvPr/>
        </p:nvPicPr>
        <p:blipFill>
          <a:blip r:embed="rId2"/>
          <a:stretch>
            <a:fillRect/>
          </a:stretch>
        </p:blipFill>
        <p:spPr>
          <a:xfrm>
            <a:off x="2470244" y="1942339"/>
            <a:ext cx="6537277" cy="4350260"/>
          </a:xfrm>
          <a:prstGeom prst="rect">
            <a:avLst/>
          </a:prstGeom>
        </p:spPr>
      </p:pic>
    </p:spTree>
    <p:extLst>
      <p:ext uri="{BB962C8B-B14F-4D97-AF65-F5344CB8AC3E}">
        <p14:creationId xmlns:p14="http://schemas.microsoft.com/office/powerpoint/2010/main" val="373110368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6567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400" kern="1200">
                <a:solidFill>
                  <a:srgbClr val="FFFFFF"/>
                </a:solidFill>
                <a:latin typeface="+mj-lt"/>
                <a:ea typeface="+mj-ea"/>
                <a:cs typeface="+mj-cs"/>
              </a:rPr>
              <a:t>Neuroscience and Mindfulness</a:t>
            </a:r>
          </a:p>
        </p:txBody>
      </p:sp>
      <p:pic>
        <p:nvPicPr>
          <p:cNvPr id="4" name="Picture 2" descr="Image result for mindful brain imag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38600" y="1288816"/>
            <a:ext cx="7188199" cy="42769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5755126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60100" y="978102"/>
            <a:ext cx="10588434" cy="1062644"/>
          </a:xfrm>
        </p:spPr>
        <p:txBody>
          <a:bodyPr anchor="b">
            <a:normAutofit/>
          </a:bodyPr>
          <a:lstStyle/>
          <a:p>
            <a:r>
              <a:rPr lang="en-GB" dirty="0"/>
              <a:t>Neuroplasticity</a:t>
            </a:r>
          </a:p>
        </p:txBody>
      </p:sp>
      <p:cxnSp>
        <p:nvCxnSpPr>
          <p:cNvPr id="9" name="Straight Connector 8">
            <a:extLst>
              <a:ext uri="{FF2B5EF4-FFF2-40B4-BE49-F238E27FC236}">
                <a16:creationId xmlns:a16="http://schemas.microsoft.com/office/drawing/2014/main" id="{39B7FDC9-F0CE-43A7-9F2A-83DD09DC345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47624" y="2265037"/>
            <a:ext cx="10125012" cy="0"/>
          </a:xfrm>
          <a:prstGeom prst="line">
            <a:avLst/>
          </a:prstGeom>
          <a:ln w="15875">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pic>
        <p:nvPicPr>
          <p:cNvPr id="4" name="Picture 3"/>
          <p:cNvPicPr>
            <a:picLocks noChangeAspect="1"/>
          </p:cNvPicPr>
          <p:nvPr/>
        </p:nvPicPr>
        <p:blipFill>
          <a:blip r:embed="rId2"/>
          <a:stretch>
            <a:fillRect/>
          </a:stretch>
        </p:blipFill>
        <p:spPr>
          <a:xfrm>
            <a:off x="1114023" y="2811104"/>
            <a:ext cx="3366480" cy="1683240"/>
          </a:xfrm>
          <a:prstGeom prst="rect">
            <a:avLst/>
          </a:prstGeom>
        </p:spPr>
      </p:pic>
      <p:sp>
        <p:nvSpPr>
          <p:cNvPr id="3" name="Content Placeholder 2"/>
          <p:cNvSpPr>
            <a:spLocks noGrp="1"/>
          </p:cNvSpPr>
          <p:nvPr>
            <p:ph idx="1"/>
          </p:nvPr>
        </p:nvSpPr>
        <p:spPr>
          <a:xfrm>
            <a:off x="4955354" y="2682433"/>
            <a:ext cx="6282169" cy="3215749"/>
          </a:xfrm>
        </p:spPr>
        <p:txBody>
          <a:bodyPr>
            <a:normAutofit/>
          </a:bodyPr>
          <a:lstStyle/>
          <a:p>
            <a:r>
              <a:rPr lang="en-GB" sz="2200"/>
              <a:t>The brain has an amazing ability to rewire itself</a:t>
            </a:r>
          </a:p>
          <a:p>
            <a:r>
              <a:rPr lang="en-GB" sz="2200"/>
              <a:t>This is called neuroplasticity</a:t>
            </a:r>
          </a:p>
          <a:p>
            <a:r>
              <a:rPr lang="en-GB" sz="2200"/>
              <a:t>We are able to change our</a:t>
            </a:r>
          </a:p>
          <a:p>
            <a:pPr lvl="1"/>
            <a:r>
              <a:rPr lang="en-GB" sz="2200"/>
              <a:t>Habits</a:t>
            </a:r>
          </a:p>
          <a:p>
            <a:pPr lvl="1"/>
            <a:r>
              <a:rPr lang="en-GB" sz="2200"/>
              <a:t>Behaviours</a:t>
            </a:r>
          </a:p>
          <a:p>
            <a:pPr lvl="1"/>
            <a:r>
              <a:rPr lang="en-GB" sz="2200"/>
              <a:t>Automatic reactions</a:t>
            </a:r>
          </a:p>
          <a:p>
            <a:r>
              <a:rPr lang="en-GB" sz="2200"/>
              <a:t>A daily Mindfulness practice can help to achieve this</a:t>
            </a:r>
          </a:p>
        </p:txBody>
      </p:sp>
    </p:spTree>
    <p:extLst>
      <p:ext uri="{BB962C8B-B14F-4D97-AF65-F5344CB8AC3E}">
        <p14:creationId xmlns:p14="http://schemas.microsoft.com/office/powerpoint/2010/main" val="152932557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4C4D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a:solidFill>
                  <a:srgbClr val="FFFFFF"/>
                </a:solidFill>
              </a:rPr>
              <a:t>Mathieu Ricard</a:t>
            </a:r>
          </a:p>
        </p:txBody>
      </p:sp>
      <p:pic>
        <p:nvPicPr>
          <p:cNvPr id="7170"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r="1" b="12494"/>
          <a:stretch/>
        </p:blipFill>
        <p:spPr bwMode="auto">
          <a:xfrm>
            <a:off x="327547" y="321733"/>
            <a:ext cx="7058306" cy="4107392"/>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3" name="Rectangle 7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Content Placeholder 3"/>
          <p:cNvSpPr>
            <a:spLocks noGrp="1"/>
          </p:cNvSpPr>
          <p:nvPr>
            <p:ph sz="half" idx="1"/>
          </p:nvPr>
        </p:nvSpPr>
        <p:spPr>
          <a:xfrm>
            <a:off x="8029319" y="917725"/>
            <a:ext cx="3424739" cy="4852362"/>
          </a:xfrm>
        </p:spPr>
        <p:txBody>
          <a:bodyPr vert="horz" lIns="91440" tIns="45720" rIns="91440" bIns="45720" rtlCol="0" anchor="ctr">
            <a:normAutofit/>
          </a:bodyPr>
          <a:lstStyle/>
          <a:p>
            <a:r>
              <a:rPr lang="en-US" sz="2000">
                <a:solidFill>
                  <a:srgbClr val="FFFFFF"/>
                </a:solidFill>
              </a:rPr>
              <a:t>Mathieu is a Buddhist monk</a:t>
            </a:r>
          </a:p>
          <a:p>
            <a:r>
              <a:rPr lang="en-US" sz="2000">
                <a:solidFill>
                  <a:srgbClr val="FFFFFF"/>
                </a:solidFill>
              </a:rPr>
              <a:t>He works with neuroscientists</a:t>
            </a:r>
          </a:p>
          <a:p>
            <a:pPr lvl="1"/>
            <a:r>
              <a:rPr lang="en-US" sz="2000">
                <a:solidFill>
                  <a:srgbClr val="FFFFFF"/>
                </a:solidFill>
              </a:rPr>
              <a:t>to research the impact of Mindfulness on the brain</a:t>
            </a:r>
          </a:p>
          <a:p>
            <a:r>
              <a:rPr lang="en-US" sz="2000">
                <a:solidFill>
                  <a:srgbClr val="FFFFFF"/>
                </a:solidFill>
              </a:rPr>
              <a:t>Mindfulness increases</a:t>
            </a:r>
          </a:p>
          <a:p>
            <a:pPr lvl="1"/>
            <a:r>
              <a:rPr lang="en-US" sz="2000">
                <a:solidFill>
                  <a:srgbClr val="FFFFFF"/>
                </a:solidFill>
              </a:rPr>
              <a:t>Attention span</a:t>
            </a:r>
          </a:p>
          <a:p>
            <a:pPr lvl="1"/>
            <a:r>
              <a:rPr lang="en-US" sz="2000">
                <a:solidFill>
                  <a:srgbClr val="FFFFFF"/>
                </a:solidFill>
              </a:rPr>
              <a:t>Concentration</a:t>
            </a:r>
          </a:p>
          <a:p>
            <a:pPr lvl="1"/>
            <a:r>
              <a:rPr lang="en-US" sz="2000">
                <a:solidFill>
                  <a:srgbClr val="FFFFFF"/>
                </a:solidFill>
              </a:rPr>
              <a:t>Focus</a:t>
            </a:r>
          </a:p>
          <a:p>
            <a:r>
              <a:rPr lang="en-US" sz="2000">
                <a:solidFill>
                  <a:srgbClr val="FFFFFF"/>
                </a:solidFill>
              </a:rPr>
              <a:t>Watch </a:t>
            </a:r>
            <a:r>
              <a:rPr lang="en-US" sz="2000" i="1">
                <a:solidFill>
                  <a:srgbClr val="FFFFFF"/>
                </a:solidFill>
              </a:rPr>
              <a:t>Change your mind, change your brain </a:t>
            </a:r>
            <a:r>
              <a:rPr lang="en-US" sz="2000">
                <a:solidFill>
                  <a:srgbClr val="FFFFFF"/>
                </a:solidFill>
              </a:rPr>
              <a:t>(1 hr)</a:t>
            </a:r>
          </a:p>
        </p:txBody>
      </p:sp>
    </p:spTree>
    <p:extLst>
      <p:ext uri="{BB962C8B-B14F-4D97-AF65-F5344CB8AC3E}">
        <p14:creationId xmlns:p14="http://schemas.microsoft.com/office/powerpoint/2010/main" val="271296188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Image result for mindful brain imag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41945" y="1236373"/>
            <a:ext cx="9352383" cy="52607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532179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838200" y="365125"/>
            <a:ext cx="10515600" cy="1325563"/>
          </a:xfrm>
        </p:spPr>
        <p:txBody>
          <a:bodyPr/>
          <a:lstStyle/>
          <a:p>
            <a:r>
              <a:rPr lang="en-GB"/>
              <a:t>Neuroscience research</a:t>
            </a:r>
            <a:endParaRPr lang="en-GB" dirty="0"/>
          </a:p>
        </p:txBody>
      </p:sp>
      <p:sp>
        <p:nvSpPr>
          <p:cNvPr id="3" name="Content Placeholder 2"/>
          <p:cNvSpPr>
            <a:spLocks noGrp="1"/>
          </p:cNvSpPr>
          <p:nvPr>
            <p:ph sz="half" idx="1"/>
          </p:nvPr>
        </p:nvSpPr>
        <p:spPr>
          <a:xfrm>
            <a:off x="838199" y="1585915"/>
            <a:ext cx="6240517" cy="4906958"/>
          </a:xfrm>
        </p:spPr>
        <p:txBody>
          <a:bodyPr>
            <a:normAutofit fontScale="85000" lnSpcReduction="20000"/>
          </a:bodyPr>
          <a:lstStyle/>
          <a:p>
            <a:pPr fontAlgn="base">
              <a:lnSpc>
                <a:spcPct val="110000"/>
              </a:lnSpc>
              <a:spcBef>
                <a:spcPts val="600"/>
              </a:spcBef>
              <a:spcAft>
                <a:spcPts val="600"/>
              </a:spcAft>
            </a:pPr>
            <a:r>
              <a:rPr lang="en-GB"/>
              <a:t>Anti-anxiety effect of mindfulness meditation is visible on MRI brain scan</a:t>
            </a:r>
          </a:p>
          <a:p>
            <a:pPr lvl="1" fontAlgn="base">
              <a:lnSpc>
                <a:spcPct val="110000"/>
              </a:lnSpc>
              <a:spcBef>
                <a:spcPts val="600"/>
              </a:spcBef>
              <a:spcAft>
                <a:spcPts val="600"/>
              </a:spcAft>
            </a:pPr>
            <a:r>
              <a:rPr lang="en-GB"/>
              <a:t>Individuals with no past experience in meditation</a:t>
            </a:r>
          </a:p>
          <a:p>
            <a:pPr lvl="1" fontAlgn="base">
              <a:lnSpc>
                <a:spcPct val="110000"/>
              </a:lnSpc>
              <a:spcBef>
                <a:spcPts val="600"/>
              </a:spcBef>
              <a:spcAft>
                <a:spcPts val="600"/>
              </a:spcAft>
            </a:pPr>
            <a:r>
              <a:rPr lang="en-GB"/>
              <a:t>Who participated in 4 x 20-mins daily training sessions</a:t>
            </a:r>
          </a:p>
          <a:p>
            <a:pPr fontAlgn="base">
              <a:lnSpc>
                <a:spcPct val="110000"/>
              </a:lnSpc>
              <a:spcBef>
                <a:spcPts val="600"/>
              </a:spcBef>
              <a:spcAft>
                <a:spcPts val="600"/>
              </a:spcAft>
            </a:pPr>
            <a:r>
              <a:rPr lang="en-GB"/>
              <a:t>Technique: </a:t>
            </a:r>
          </a:p>
          <a:p>
            <a:pPr lvl="1" fontAlgn="base">
              <a:lnSpc>
                <a:spcPct val="110000"/>
              </a:lnSpc>
              <a:spcBef>
                <a:spcPts val="600"/>
              </a:spcBef>
              <a:spcAft>
                <a:spcPts val="600"/>
              </a:spcAft>
            </a:pPr>
            <a:r>
              <a:rPr lang="en-GB"/>
              <a:t>Focus on breathing</a:t>
            </a:r>
          </a:p>
          <a:p>
            <a:pPr lvl="1" fontAlgn="base">
              <a:lnSpc>
                <a:spcPct val="110000"/>
              </a:lnSpc>
              <a:spcBef>
                <a:spcPts val="600"/>
              </a:spcBef>
              <a:spcAft>
                <a:spcPts val="600"/>
              </a:spcAft>
            </a:pPr>
            <a:r>
              <a:rPr lang="en-GB"/>
              <a:t>Conscious acknowledging of distracting thoughts and feelings</a:t>
            </a:r>
          </a:p>
          <a:p>
            <a:pPr lvl="1" fontAlgn="base">
              <a:lnSpc>
                <a:spcPct val="110000"/>
              </a:lnSpc>
              <a:spcBef>
                <a:spcPts val="600"/>
              </a:spcBef>
              <a:spcAft>
                <a:spcPts val="600"/>
              </a:spcAft>
            </a:pPr>
            <a:r>
              <a:rPr lang="en-GB"/>
              <a:t>Simultaneously, a decision not to react to them</a:t>
            </a:r>
          </a:p>
          <a:p>
            <a:pPr fontAlgn="base"/>
            <a:r>
              <a:rPr lang="en-GB" sz="2200" b="1"/>
              <a:t>Fadel Z et al (2013) Neural correlates of mindfulness meditation-related anxiety relief. </a:t>
            </a:r>
            <a:r>
              <a:rPr lang="en-GB" sz="2200" b="1" i="1"/>
              <a:t>Social Cognitive and Affective Neuroscience</a:t>
            </a:r>
            <a:r>
              <a:rPr lang="en-GB" sz="2200" b="1"/>
              <a:t> journal</a:t>
            </a:r>
            <a:endParaRPr lang="en-GB" sz="2200" dirty="0"/>
          </a:p>
        </p:txBody>
      </p:sp>
      <p:pic>
        <p:nvPicPr>
          <p:cNvPr id="8196" name="Picture 4" descr="https://drranand.files.wordpress.com/2013/06/brain-scan.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80541" y="1731335"/>
            <a:ext cx="4404982" cy="44049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6262058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p:cNvSpPr>
            <a:spLocks noGrp="1"/>
          </p:cNvSpPr>
          <p:nvPr>
            <p:ph type="ctrTitle"/>
          </p:nvPr>
        </p:nvSpPr>
        <p:spPr>
          <a:xfrm>
            <a:off x="2370667" y="2187743"/>
            <a:ext cx="5293449" cy="2482515"/>
          </a:xfrm>
        </p:spPr>
        <p:txBody>
          <a:bodyPr anchor="ctr">
            <a:normAutofit/>
          </a:bodyPr>
          <a:lstStyle/>
          <a:p>
            <a:pPr algn="l"/>
            <a:r>
              <a:rPr lang="en-GB" dirty="0"/>
              <a:t>Mindfulness in NHS</a:t>
            </a:r>
          </a:p>
        </p:txBody>
      </p:sp>
      <p:pic>
        <p:nvPicPr>
          <p:cNvPr id="8" name="Graphic 7" descr="Hospital">
            <a:extLst>
              <a:ext uri="{FF2B5EF4-FFF2-40B4-BE49-F238E27FC236}">
                <a16:creationId xmlns:a16="http://schemas.microsoft.com/office/drawing/2014/main" id="{74612FB7-DA32-4B48-A753-A2E065E8BAA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38201" y="2743201"/>
            <a:ext cx="1371600" cy="1371600"/>
          </a:xfrm>
          <a:prstGeom prst="rect">
            <a:avLst/>
          </a:prstGeom>
        </p:spPr>
      </p:pic>
      <p:pic>
        <p:nvPicPr>
          <p:cNvPr id="10" name="Graphic 9">
            <a:extLst>
              <a:ext uri="{FF2B5EF4-FFF2-40B4-BE49-F238E27FC236}">
                <a16:creationId xmlns:a16="http://schemas.microsoft.com/office/drawing/2014/main" id="{53980FBE-B5E8-41D1-9B80-D183F1EC0E0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5000"/>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41431" y="816337"/>
            <a:ext cx="5225327" cy="5225327"/>
          </a:xfrm>
          <a:prstGeom prst="rect">
            <a:avLst/>
          </a:prstGeom>
        </p:spPr>
      </p:pic>
    </p:spTree>
    <p:extLst>
      <p:ext uri="{BB962C8B-B14F-4D97-AF65-F5344CB8AC3E}">
        <p14:creationId xmlns:p14="http://schemas.microsoft.com/office/powerpoint/2010/main" val="89727864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348" name="Rectangle 72">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7349" name="Picture 74">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7346" name="Title 1"/>
          <p:cNvSpPr>
            <a:spLocks noGrp="1"/>
          </p:cNvSpPr>
          <p:nvPr>
            <p:ph type="title"/>
          </p:nvPr>
        </p:nvSpPr>
        <p:spPr>
          <a:xfrm>
            <a:off x="640079" y="2053641"/>
            <a:ext cx="3669161" cy="2760098"/>
          </a:xfrm>
        </p:spPr>
        <p:txBody>
          <a:bodyPr>
            <a:normAutofit/>
          </a:bodyPr>
          <a:lstStyle/>
          <a:p>
            <a:br>
              <a:rPr lang="en-GB" altLang="en-US" sz="2100">
                <a:solidFill>
                  <a:srgbClr val="FFFFFF"/>
                </a:solidFill>
              </a:rPr>
            </a:br>
            <a:br>
              <a:rPr lang="en-GB" altLang="en-US" sz="2100">
                <a:solidFill>
                  <a:srgbClr val="FFFFFF"/>
                </a:solidFill>
              </a:rPr>
            </a:br>
            <a:br>
              <a:rPr lang="en-GB" altLang="en-US" sz="2100">
                <a:solidFill>
                  <a:srgbClr val="FFFFFF"/>
                </a:solidFill>
              </a:rPr>
            </a:br>
            <a:br>
              <a:rPr lang="en-GB" altLang="en-US" sz="2100">
                <a:solidFill>
                  <a:srgbClr val="FFFFFF"/>
                </a:solidFill>
              </a:rPr>
            </a:br>
            <a:r>
              <a:rPr lang="en-GB" altLang="en-US" sz="2100">
                <a:solidFill>
                  <a:srgbClr val="FFFFFF"/>
                </a:solidFill>
              </a:rPr>
              <a:t>Stress &amp; the NHS</a:t>
            </a:r>
            <a:br>
              <a:rPr lang="en-GB" altLang="en-US" sz="2100">
                <a:solidFill>
                  <a:srgbClr val="FFFFFF"/>
                </a:solidFill>
              </a:rPr>
            </a:br>
            <a:br>
              <a:rPr lang="en-GB" altLang="en-US" sz="2100">
                <a:solidFill>
                  <a:srgbClr val="FFFFFF"/>
                </a:solidFill>
              </a:rPr>
            </a:br>
            <a:br>
              <a:rPr lang="en-GB" altLang="en-US" sz="2100">
                <a:solidFill>
                  <a:srgbClr val="FFFFFF"/>
                </a:solidFill>
              </a:rPr>
            </a:br>
            <a:br>
              <a:rPr lang="en-GB" altLang="en-US" sz="2100">
                <a:solidFill>
                  <a:srgbClr val="FFFFFF"/>
                </a:solidFill>
              </a:rPr>
            </a:br>
            <a:endParaRPr lang="en-GB" altLang="en-US" sz="2100">
              <a:solidFill>
                <a:srgbClr val="FFFFFF"/>
              </a:solidFill>
            </a:endParaRPr>
          </a:p>
        </p:txBody>
      </p:sp>
      <p:sp>
        <p:nvSpPr>
          <p:cNvPr id="4" name="Content Placeholder 3"/>
          <p:cNvSpPr>
            <a:spLocks noGrp="1"/>
          </p:cNvSpPr>
          <p:nvPr>
            <p:ph idx="1"/>
          </p:nvPr>
        </p:nvSpPr>
        <p:spPr>
          <a:xfrm>
            <a:off x="6090574" y="801866"/>
            <a:ext cx="5306084" cy="5230634"/>
          </a:xfrm>
        </p:spPr>
        <p:txBody>
          <a:bodyPr anchor="ctr">
            <a:normAutofit/>
          </a:bodyPr>
          <a:lstStyle/>
          <a:p>
            <a:pPr>
              <a:buFont typeface="Times New Roman" pitchFamily="16" charset="0"/>
              <a:buNone/>
              <a:defRPr/>
            </a:pPr>
            <a:r>
              <a:rPr lang="en-GB" sz="2400">
                <a:solidFill>
                  <a:srgbClr val="000000"/>
                </a:solidFill>
              </a:rPr>
              <a:t>	NHS staff have higher rates of sickness absence than those in other public sectors.</a:t>
            </a:r>
            <a:br>
              <a:rPr lang="en-GB" sz="2400">
                <a:solidFill>
                  <a:srgbClr val="000000"/>
                </a:solidFill>
              </a:rPr>
            </a:br>
            <a:br>
              <a:rPr lang="en-GB" sz="2400">
                <a:solidFill>
                  <a:srgbClr val="000000"/>
                </a:solidFill>
              </a:rPr>
            </a:br>
            <a:r>
              <a:rPr lang="en-GB" sz="2400">
                <a:solidFill>
                  <a:srgbClr val="000000"/>
                </a:solidFill>
              </a:rPr>
              <a:t>Almost 40% of NHS staff absences in England were attributed to stress, depression and anxiety.</a:t>
            </a:r>
            <a:br>
              <a:rPr lang="en-GB" sz="2400">
                <a:solidFill>
                  <a:srgbClr val="000000"/>
                </a:solidFill>
              </a:rPr>
            </a:br>
            <a:br>
              <a:rPr lang="en-GB" sz="2400">
                <a:solidFill>
                  <a:srgbClr val="000000"/>
                </a:solidFill>
              </a:rPr>
            </a:br>
            <a:r>
              <a:rPr lang="en-GB" sz="2400" i="1">
                <a:solidFill>
                  <a:srgbClr val="000000"/>
                </a:solidFill>
              </a:rPr>
              <a:t>NHS Workforce Health and Wellbeing Review: staff perception research. RAND Europe and Aston Business school. 2009</a:t>
            </a:r>
            <a:br>
              <a:rPr lang="en-GB" sz="2400">
                <a:solidFill>
                  <a:srgbClr val="000000"/>
                </a:solidFill>
              </a:rPr>
            </a:br>
            <a:endParaRPr lang="en-GB" sz="2400">
              <a:solidFill>
                <a:srgbClr val="000000"/>
              </a:solidFill>
            </a:endParaRPr>
          </a:p>
        </p:txBody>
      </p:sp>
    </p:spTree>
    <p:extLst>
      <p:ext uri="{BB962C8B-B14F-4D97-AF65-F5344CB8AC3E}">
        <p14:creationId xmlns:p14="http://schemas.microsoft.com/office/powerpoint/2010/main" val="424362382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itle 1"/>
          <p:cNvSpPr>
            <a:spLocks noGrp="1"/>
          </p:cNvSpPr>
          <p:nvPr>
            <p:ph type="title"/>
          </p:nvPr>
        </p:nvSpPr>
        <p:spPr>
          <a:xfrm>
            <a:off x="4619297" y="260350"/>
            <a:ext cx="5797878" cy="5818188"/>
          </a:xfrm>
        </p:spPr>
        <p:txBody>
          <a:bodyPr/>
          <a:lstStyle/>
          <a:p>
            <a:pPr algn="l"/>
            <a:br>
              <a:rPr lang="en-GB" altLang="en-US" sz="2400" dirty="0"/>
            </a:br>
            <a:br>
              <a:rPr lang="en-GB" altLang="en-US" sz="2400" dirty="0"/>
            </a:br>
            <a:r>
              <a:rPr lang="en-GB" altLang="en-US" sz="2400" dirty="0"/>
              <a:t>Organisations that prioritised staff health and wellbeing performed better, with improved satisfaction, stronger quality scores, better outcomes, higher levels of staff retention and lower rates of sickness absence.</a:t>
            </a:r>
            <a:br>
              <a:rPr lang="en-GB" altLang="en-US" sz="2400" dirty="0"/>
            </a:br>
            <a:br>
              <a:rPr lang="en-GB" altLang="en-US" sz="2400" dirty="0"/>
            </a:br>
            <a:r>
              <a:rPr lang="en-GB" altLang="en-US" sz="2400" dirty="0"/>
              <a:t>Health and wellbeing of NHS staff should be a central consideration and acknowledged at all levels of NHS operation</a:t>
            </a:r>
            <a:br>
              <a:rPr lang="en-GB" altLang="en-US" sz="3200" dirty="0"/>
            </a:br>
            <a:br>
              <a:rPr lang="en-GB" altLang="en-US" sz="2400" dirty="0"/>
            </a:br>
            <a:r>
              <a:rPr lang="en-GB" altLang="en-US" sz="2000" i="1" dirty="0"/>
              <a:t>The </a:t>
            </a:r>
            <a:r>
              <a:rPr lang="en-GB" altLang="en-US" sz="2000" i="1" dirty="0" err="1"/>
              <a:t>Boorman</a:t>
            </a:r>
            <a:r>
              <a:rPr lang="en-GB" altLang="en-US" sz="2000" i="1" dirty="0"/>
              <a:t> review of NHS Health and Wellbeing. DOH 2009</a:t>
            </a:r>
            <a:br>
              <a:rPr lang="en-GB" altLang="en-US" sz="2000" dirty="0"/>
            </a:br>
            <a:br>
              <a:rPr lang="en-GB" altLang="en-US" sz="2000" dirty="0"/>
            </a:br>
            <a:endParaRPr lang="en-GB" altLang="en-US" sz="2000" dirty="0"/>
          </a:p>
        </p:txBody>
      </p:sp>
      <p:pic>
        <p:nvPicPr>
          <p:cNvPr id="58371"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4624" y="714375"/>
            <a:ext cx="3395663" cy="5364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1883390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Depressive symptoms (PHQ9)</a:t>
            </a:r>
          </a:p>
        </p:txBody>
      </p:sp>
      <p:graphicFrame>
        <p:nvGraphicFramePr>
          <p:cNvPr id="4" name="Content Placeholder 3"/>
          <p:cNvGraphicFramePr>
            <a:graphicFrameLocks noGrp="1"/>
          </p:cNvGraphicFramePr>
          <p:nvPr>
            <p:ph idx="1"/>
            <p:extLst/>
          </p:nvPr>
        </p:nvGraphicFramePr>
        <p:xfrm>
          <a:off x="1981200" y="1600201"/>
          <a:ext cx="8229600" cy="4525963"/>
        </p:xfrm>
        <a:graphic>
          <a:graphicData uri="http://schemas.openxmlformats.org/drawingml/2006/chart">
            <c:chart xmlns:c="http://schemas.openxmlformats.org/drawingml/2006/chart" xmlns:r="http://schemas.openxmlformats.org/officeDocument/2006/relationships" r:id="rId2"/>
          </a:graphicData>
        </a:graphic>
      </p:graphicFrame>
      <p:pic>
        <p:nvPicPr>
          <p:cNvPr id="1331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96600" y="5657058"/>
            <a:ext cx="914400" cy="9382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2512518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Anxiety and worry (GAD7)</a:t>
            </a:r>
          </a:p>
        </p:txBody>
      </p:sp>
      <p:graphicFrame>
        <p:nvGraphicFramePr>
          <p:cNvPr id="4" name="Content Placeholder 3"/>
          <p:cNvGraphicFramePr>
            <a:graphicFrameLocks noGrp="1"/>
          </p:cNvGraphicFramePr>
          <p:nvPr>
            <p:ph idx="1"/>
            <p:extLst/>
          </p:nvPr>
        </p:nvGraphicFramePr>
        <p:xfrm>
          <a:off x="1981200" y="1600201"/>
          <a:ext cx="8229600" cy="4525963"/>
        </p:xfrm>
        <a:graphic>
          <a:graphicData uri="http://schemas.openxmlformats.org/drawingml/2006/chart">
            <c:chart xmlns:c="http://schemas.openxmlformats.org/drawingml/2006/chart" xmlns:r="http://schemas.openxmlformats.org/officeDocument/2006/relationships" r:id="rId2"/>
          </a:graphicData>
        </a:graphic>
      </p:graphicFrame>
      <p:pic>
        <p:nvPicPr>
          <p:cNvPr id="1433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96600" y="5770576"/>
            <a:ext cx="914400" cy="9382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7492062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Patient Wellbeing (EQ-5D)</a:t>
            </a:r>
          </a:p>
        </p:txBody>
      </p:sp>
      <p:graphicFrame>
        <p:nvGraphicFramePr>
          <p:cNvPr id="4" name="Content Placeholder 3"/>
          <p:cNvGraphicFramePr>
            <a:graphicFrameLocks noGrp="1"/>
          </p:cNvGraphicFramePr>
          <p:nvPr>
            <p:ph idx="1"/>
            <p:extLst/>
          </p:nvPr>
        </p:nvGraphicFramePr>
        <p:xfrm>
          <a:off x="1981200" y="1600201"/>
          <a:ext cx="8229600" cy="4525963"/>
        </p:xfrm>
        <a:graphic>
          <a:graphicData uri="http://schemas.openxmlformats.org/drawingml/2006/chart">
            <c:chart xmlns:c="http://schemas.openxmlformats.org/drawingml/2006/chart" xmlns:r="http://schemas.openxmlformats.org/officeDocument/2006/relationships" r:id="rId2"/>
          </a:graphicData>
        </a:graphic>
      </p:graphicFrame>
      <p:pic>
        <p:nvPicPr>
          <p:cNvPr id="1536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999047" y="5861832"/>
            <a:ext cx="914400" cy="9382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15854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3" name="Picture 72">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179226" y="826680"/>
            <a:ext cx="9833548" cy="1325563"/>
          </a:xfrm>
        </p:spPr>
        <p:txBody>
          <a:bodyPr>
            <a:normAutofit/>
          </a:bodyPr>
          <a:lstStyle/>
          <a:p>
            <a:pPr algn="ctr"/>
            <a:r>
              <a:rPr lang="en-GB" sz="4000">
                <a:solidFill>
                  <a:srgbClr val="FFFFFF"/>
                </a:solidFill>
              </a:rPr>
              <a:t>Lifestyle and behaviour change</a:t>
            </a:r>
          </a:p>
        </p:txBody>
      </p:sp>
      <p:sp>
        <p:nvSpPr>
          <p:cNvPr id="3" name="Content Placeholder 2"/>
          <p:cNvSpPr>
            <a:spLocks noGrp="1"/>
          </p:cNvSpPr>
          <p:nvPr>
            <p:ph idx="1"/>
          </p:nvPr>
        </p:nvSpPr>
        <p:spPr>
          <a:xfrm>
            <a:off x="1179226" y="3092970"/>
            <a:ext cx="9833548" cy="2693976"/>
          </a:xfrm>
        </p:spPr>
        <p:txBody>
          <a:bodyPr>
            <a:normAutofit/>
          </a:bodyPr>
          <a:lstStyle/>
          <a:p>
            <a:r>
              <a:rPr lang="en-GB" sz="1900">
                <a:solidFill>
                  <a:srgbClr val="000000"/>
                </a:solidFill>
              </a:rPr>
              <a:t>Patients often volunteered other changes</a:t>
            </a:r>
          </a:p>
          <a:p>
            <a:pPr lvl="1"/>
            <a:r>
              <a:rPr lang="en-GB" sz="1900">
                <a:solidFill>
                  <a:srgbClr val="000000"/>
                </a:solidFill>
              </a:rPr>
              <a:t>Increasing their activity levels</a:t>
            </a:r>
          </a:p>
          <a:p>
            <a:pPr lvl="1"/>
            <a:r>
              <a:rPr lang="en-GB" sz="1900">
                <a:solidFill>
                  <a:srgbClr val="000000"/>
                </a:solidFill>
              </a:rPr>
              <a:t>Improved sleep and energy levels</a:t>
            </a:r>
          </a:p>
          <a:p>
            <a:pPr lvl="1"/>
            <a:r>
              <a:rPr lang="en-GB" sz="1900">
                <a:solidFill>
                  <a:srgbClr val="000000"/>
                </a:solidFill>
              </a:rPr>
              <a:t>A reduction in fatigue</a:t>
            </a:r>
          </a:p>
          <a:p>
            <a:pPr lvl="1"/>
            <a:r>
              <a:rPr lang="en-GB" sz="1900">
                <a:solidFill>
                  <a:srgbClr val="000000"/>
                </a:solidFill>
              </a:rPr>
              <a:t>Healthier eating</a:t>
            </a:r>
          </a:p>
          <a:p>
            <a:pPr lvl="1"/>
            <a:r>
              <a:rPr lang="en-GB" sz="1900">
                <a:solidFill>
                  <a:srgbClr val="000000"/>
                </a:solidFill>
              </a:rPr>
              <a:t>Improved hydration and reducing caffeine</a:t>
            </a:r>
          </a:p>
          <a:p>
            <a:pPr lvl="1"/>
            <a:r>
              <a:rPr lang="en-GB" sz="1900">
                <a:solidFill>
                  <a:srgbClr val="000000"/>
                </a:solidFill>
              </a:rPr>
              <a:t>A reduction in alcoholic drinking</a:t>
            </a:r>
          </a:p>
          <a:p>
            <a:pPr lvl="1"/>
            <a:r>
              <a:rPr lang="en-GB" sz="1900">
                <a:solidFill>
                  <a:srgbClr val="000000"/>
                </a:solidFill>
              </a:rPr>
              <a:t>Improved wellbeing at work </a:t>
            </a:r>
          </a:p>
          <a:p>
            <a:endParaRPr lang="en-GB" sz="1900">
              <a:solidFill>
                <a:srgbClr val="000000"/>
              </a:solidFill>
            </a:endParaRPr>
          </a:p>
          <a:p>
            <a:endParaRPr lang="en-GB" sz="1900">
              <a:solidFill>
                <a:srgbClr val="000000"/>
              </a:solidFill>
            </a:endParaRPr>
          </a:p>
        </p:txBody>
      </p:sp>
      <p:pic>
        <p:nvPicPr>
          <p:cNvPr id="1741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57157" y="5707856"/>
            <a:ext cx="914400" cy="9382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5097110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GB">
                <a:solidFill>
                  <a:srgbClr val="FFFFFF"/>
                </a:solidFill>
              </a:rPr>
              <a:t>GP feedback</a:t>
            </a:r>
          </a:p>
        </p:txBody>
      </p:sp>
      <p:sp>
        <p:nvSpPr>
          <p:cNvPr id="3" name="Content Placeholder 2"/>
          <p:cNvSpPr>
            <a:spLocks noGrp="1"/>
          </p:cNvSpPr>
          <p:nvPr>
            <p:ph idx="1"/>
          </p:nvPr>
        </p:nvSpPr>
        <p:spPr>
          <a:xfrm>
            <a:off x="6090574" y="801866"/>
            <a:ext cx="5306084" cy="5230634"/>
          </a:xfrm>
        </p:spPr>
        <p:txBody>
          <a:bodyPr anchor="ctr">
            <a:normAutofit/>
          </a:bodyPr>
          <a:lstStyle/>
          <a:p>
            <a:r>
              <a:rPr lang="en-GB" sz="2400">
                <a:solidFill>
                  <a:srgbClr val="000000"/>
                </a:solidFill>
              </a:rPr>
              <a:t>Patients seeing GP less often</a:t>
            </a:r>
          </a:p>
          <a:p>
            <a:r>
              <a:rPr lang="en-GB" sz="2400">
                <a:solidFill>
                  <a:srgbClr val="000000"/>
                </a:solidFill>
              </a:rPr>
              <a:t>Improvements in </a:t>
            </a:r>
          </a:p>
          <a:p>
            <a:pPr lvl="1"/>
            <a:r>
              <a:rPr lang="en-GB">
                <a:solidFill>
                  <a:srgbClr val="000000"/>
                </a:solidFill>
              </a:rPr>
              <a:t>Pain management</a:t>
            </a:r>
          </a:p>
          <a:p>
            <a:pPr lvl="1"/>
            <a:r>
              <a:rPr lang="en-GB">
                <a:solidFill>
                  <a:srgbClr val="000000"/>
                </a:solidFill>
              </a:rPr>
              <a:t>Sleep</a:t>
            </a:r>
          </a:p>
          <a:p>
            <a:pPr lvl="1"/>
            <a:r>
              <a:rPr lang="en-GB">
                <a:solidFill>
                  <a:srgbClr val="000000"/>
                </a:solidFill>
              </a:rPr>
              <a:t>Fatigue</a:t>
            </a:r>
          </a:p>
          <a:p>
            <a:pPr lvl="1"/>
            <a:r>
              <a:rPr lang="en-GB">
                <a:solidFill>
                  <a:srgbClr val="000000"/>
                </a:solidFill>
              </a:rPr>
              <a:t>Activity</a:t>
            </a:r>
          </a:p>
          <a:p>
            <a:r>
              <a:rPr lang="en-GB" sz="2400">
                <a:solidFill>
                  <a:srgbClr val="000000"/>
                </a:solidFill>
              </a:rPr>
              <a:t>Verbal feedback from patients is positive</a:t>
            </a:r>
          </a:p>
          <a:p>
            <a:pPr marL="0" indent="0">
              <a:buNone/>
            </a:pPr>
            <a:endParaRPr lang="en-GB" sz="2400">
              <a:solidFill>
                <a:srgbClr val="000000"/>
              </a:solidFill>
            </a:endParaRPr>
          </a:p>
        </p:txBody>
      </p:sp>
      <p:sp>
        <p:nvSpPr>
          <p:cNvPr id="5" name="Content Placeholder 2"/>
          <p:cNvSpPr txBox="1">
            <a:spLocks/>
          </p:cNvSpPr>
          <p:nvPr/>
        </p:nvSpPr>
        <p:spPr>
          <a:xfrm>
            <a:off x="457200" y="1600201"/>
            <a:ext cx="8229600" cy="452596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p>
        </p:txBody>
      </p:sp>
    </p:spTree>
    <p:extLst>
      <p:ext uri="{BB962C8B-B14F-4D97-AF65-F5344CB8AC3E}">
        <p14:creationId xmlns:p14="http://schemas.microsoft.com/office/powerpoint/2010/main" val="294629800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word from the wise…</a:t>
            </a:r>
          </a:p>
        </p:txBody>
      </p:sp>
      <p:sp>
        <p:nvSpPr>
          <p:cNvPr id="3" name="Content Placeholder 2"/>
          <p:cNvSpPr>
            <a:spLocks noGrp="1"/>
          </p:cNvSpPr>
          <p:nvPr>
            <p:ph idx="1"/>
          </p:nvPr>
        </p:nvSpPr>
        <p:spPr>
          <a:xfrm>
            <a:off x="838200" y="1560786"/>
            <a:ext cx="10515600" cy="4603531"/>
          </a:xfrm>
        </p:spPr>
        <p:txBody>
          <a:bodyPr>
            <a:normAutofit/>
          </a:bodyPr>
          <a:lstStyle/>
          <a:p>
            <a:pPr marL="0" indent="0">
              <a:buNone/>
            </a:pPr>
            <a:r>
              <a:rPr lang="en-GB" sz="2400" i="1" dirty="0"/>
              <a:t>Still doing a 20 minute meditation session each morning, currently using the Headspace app. I know I still have a lot to learn but have felt much more myself over the last 6 months. </a:t>
            </a:r>
          </a:p>
          <a:p>
            <a:pPr marL="0" indent="0">
              <a:buNone/>
            </a:pPr>
            <a:r>
              <a:rPr lang="en-GB" sz="2400" i="1" dirty="0"/>
              <a:t> The mindfulness reminds me to slow down and to remain present. If I'm busy at work I often return to the breath and consciously slow myself down which at the same time clears my mind and helps me to work more constructively. </a:t>
            </a:r>
          </a:p>
          <a:p>
            <a:pPr marL="0" indent="0">
              <a:buNone/>
            </a:pPr>
            <a:r>
              <a:rPr lang="en-GB" sz="2400" i="1" dirty="0"/>
              <a:t>Of all the techniques we learnt on the course I have found "noting" to be the most useful.  To be aware of thoughts but not to get caught up in them and then to re-focus either on the breath or whatever I'm doing at the time. I share this technique regularly with my patients as well.</a:t>
            </a:r>
          </a:p>
          <a:p>
            <a:pPr marL="0" indent="0">
              <a:buNone/>
            </a:pPr>
            <a:r>
              <a:rPr lang="en-GB" sz="2400" i="1" dirty="0"/>
              <a:t> If you want to share this with the GP Registrars then do. It sounds almost too simple and yet, as you know, can be really transforming.</a:t>
            </a:r>
          </a:p>
          <a:p>
            <a:endParaRPr lang="en-GB" sz="2400" dirty="0"/>
          </a:p>
        </p:txBody>
      </p:sp>
      <p:sp>
        <p:nvSpPr>
          <p:cNvPr id="4" name="TextBox 3"/>
          <p:cNvSpPr txBox="1"/>
          <p:nvPr/>
        </p:nvSpPr>
        <p:spPr>
          <a:xfrm>
            <a:off x="9884980" y="6290441"/>
            <a:ext cx="1988173" cy="369332"/>
          </a:xfrm>
          <a:prstGeom prst="rect">
            <a:avLst/>
          </a:prstGeom>
          <a:noFill/>
        </p:spPr>
        <p:txBody>
          <a:bodyPr wrap="none" rtlCol="0">
            <a:spAutoFit/>
          </a:bodyPr>
          <a:lstStyle/>
          <a:p>
            <a:r>
              <a:rPr lang="en-GB" dirty="0"/>
              <a:t>GP, South Tees CCG</a:t>
            </a:r>
          </a:p>
        </p:txBody>
      </p:sp>
    </p:spTree>
    <p:extLst>
      <p:ext uri="{BB962C8B-B14F-4D97-AF65-F5344CB8AC3E}">
        <p14:creationId xmlns:p14="http://schemas.microsoft.com/office/powerpoint/2010/main" val="335046508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963877"/>
            <a:ext cx="3494362" cy="4930246"/>
          </a:xfrm>
        </p:spPr>
        <p:txBody>
          <a:bodyPr>
            <a:normAutofit/>
          </a:bodyPr>
          <a:lstStyle/>
          <a:p>
            <a:pPr algn="r"/>
            <a:r>
              <a:rPr lang="en-GB">
                <a:solidFill>
                  <a:schemeClr val="accent1"/>
                </a:solidFill>
              </a:rPr>
              <a:t>Case studies</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976031" y="963877"/>
            <a:ext cx="6377769" cy="4930246"/>
          </a:xfrm>
        </p:spPr>
        <p:txBody>
          <a:bodyPr anchor="ctr">
            <a:normAutofit/>
          </a:bodyPr>
          <a:lstStyle/>
          <a:p>
            <a:r>
              <a:rPr lang="en-GB" sz="2000"/>
              <a:t>Teacher</a:t>
            </a:r>
          </a:p>
          <a:p>
            <a:r>
              <a:rPr lang="en-GB" sz="2000" i="1"/>
              <a:t>I have enjoyed all the different styles of meditations we have done. The classes have definitely made me ‘slower’ in a good way. I am also finding it easier to be more detached in situations that would normally ‘stress’ me but in reality, ones where I have no control. Thank you for this! It sounds small but isn’t for me! I am also getting better at tuning into my thoughts and body.</a:t>
            </a:r>
            <a:endParaRPr lang="en-GB" sz="2000"/>
          </a:p>
          <a:p>
            <a:r>
              <a:rPr lang="en-GB" sz="2000"/>
              <a:t>Health professional</a:t>
            </a:r>
          </a:p>
          <a:p>
            <a:r>
              <a:rPr lang="en-GB" sz="2000" i="1"/>
              <a:t>Since beginning the course, I have recognised how my responses to situations affect my mental and physical health. I have recognised that tension in my body has reduced, stress headaches have reduced and sleep has improved since beginning practice. I feel equipped to deal with daily situations in a calmer manner, with a positive effect on home and professional life.</a:t>
            </a:r>
          </a:p>
        </p:txBody>
      </p:sp>
    </p:spTree>
    <p:extLst>
      <p:ext uri="{BB962C8B-B14F-4D97-AF65-F5344CB8AC3E}">
        <p14:creationId xmlns:p14="http://schemas.microsoft.com/office/powerpoint/2010/main" val="406710768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094105" y="802955"/>
            <a:ext cx="4977976" cy="1454051"/>
          </a:xfrm>
        </p:spPr>
        <p:txBody>
          <a:bodyPr>
            <a:normAutofit/>
          </a:bodyPr>
          <a:lstStyle/>
          <a:p>
            <a:r>
              <a:rPr lang="en-GB">
                <a:solidFill>
                  <a:srgbClr val="000000"/>
                </a:solidFill>
              </a:rPr>
              <a:t>Mindfulness at work</a:t>
            </a:r>
          </a:p>
        </p:txBody>
      </p:sp>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Checkmark">
            <a:extLst>
              <a:ext uri="{FF2B5EF4-FFF2-40B4-BE49-F238E27FC236}">
                <a16:creationId xmlns:a16="http://schemas.microsoft.com/office/drawing/2014/main" id="{F3DE392B-AFF3-493F-BF89-B8D23EC26AF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0254" y="1629089"/>
            <a:ext cx="3620021" cy="3620021"/>
          </a:xfrm>
          <a:prstGeom prst="rect">
            <a:avLst/>
          </a:prstGeom>
        </p:spPr>
      </p:pic>
      <p:sp>
        <p:nvSpPr>
          <p:cNvPr id="3" name="Content Placeholder 2"/>
          <p:cNvSpPr>
            <a:spLocks noGrp="1"/>
          </p:cNvSpPr>
          <p:nvPr>
            <p:ph idx="1"/>
          </p:nvPr>
        </p:nvSpPr>
        <p:spPr>
          <a:xfrm>
            <a:off x="6090574" y="2421682"/>
            <a:ext cx="4977578" cy="3639289"/>
          </a:xfrm>
        </p:spPr>
        <p:txBody>
          <a:bodyPr anchor="ctr">
            <a:normAutofit/>
          </a:bodyPr>
          <a:lstStyle/>
          <a:p>
            <a:r>
              <a:rPr lang="en-GB" sz="1700">
                <a:solidFill>
                  <a:srgbClr val="000000"/>
                </a:solidFill>
              </a:rPr>
              <a:t>Easy to build simple practices into daily routine</a:t>
            </a:r>
          </a:p>
          <a:p>
            <a:pPr lvl="1"/>
            <a:r>
              <a:rPr lang="en-GB" sz="1700">
                <a:solidFill>
                  <a:srgbClr val="000000"/>
                </a:solidFill>
              </a:rPr>
              <a:t>3 minute breathing space</a:t>
            </a:r>
          </a:p>
          <a:p>
            <a:pPr lvl="1"/>
            <a:r>
              <a:rPr lang="en-GB" sz="1700">
                <a:solidFill>
                  <a:srgbClr val="000000"/>
                </a:solidFill>
              </a:rPr>
              <a:t>Create a quiet area for staff</a:t>
            </a:r>
          </a:p>
          <a:p>
            <a:pPr lvl="1"/>
            <a:r>
              <a:rPr lang="en-GB" sz="1700">
                <a:solidFill>
                  <a:srgbClr val="000000"/>
                </a:solidFill>
              </a:rPr>
              <a:t>Allow protected time for </a:t>
            </a:r>
          </a:p>
          <a:p>
            <a:pPr lvl="2"/>
            <a:r>
              <a:rPr lang="en-GB" sz="1700">
                <a:solidFill>
                  <a:srgbClr val="000000"/>
                </a:solidFill>
              </a:rPr>
              <a:t>Attention and focus</a:t>
            </a:r>
          </a:p>
          <a:p>
            <a:pPr lvl="2"/>
            <a:r>
              <a:rPr lang="en-GB" sz="1700">
                <a:solidFill>
                  <a:srgbClr val="000000"/>
                </a:solidFill>
              </a:rPr>
              <a:t>Strategic thinking</a:t>
            </a:r>
          </a:p>
          <a:p>
            <a:pPr lvl="2"/>
            <a:r>
              <a:rPr lang="en-GB" sz="1700">
                <a:solidFill>
                  <a:srgbClr val="000000"/>
                </a:solidFill>
              </a:rPr>
              <a:t>Creativity</a:t>
            </a:r>
          </a:p>
          <a:p>
            <a:r>
              <a:rPr lang="en-GB" sz="1700">
                <a:solidFill>
                  <a:srgbClr val="000000"/>
                </a:solidFill>
              </a:rPr>
              <a:t>Mindfulness at home</a:t>
            </a:r>
          </a:p>
          <a:p>
            <a:pPr lvl="1"/>
            <a:r>
              <a:rPr lang="en-GB" sz="1700">
                <a:solidFill>
                  <a:srgbClr val="000000"/>
                </a:solidFill>
              </a:rPr>
              <a:t>Regular daily practice</a:t>
            </a:r>
          </a:p>
          <a:p>
            <a:pPr lvl="1"/>
            <a:r>
              <a:rPr lang="en-GB" sz="1700">
                <a:solidFill>
                  <a:srgbClr val="000000"/>
                </a:solidFill>
              </a:rPr>
              <a:t>Commitment to daily meditation</a:t>
            </a:r>
          </a:p>
          <a:p>
            <a:r>
              <a:rPr lang="en-GB" sz="1700">
                <a:solidFill>
                  <a:srgbClr val="000000"/>
                </a:solidFill>
              </a:rPr>
              <a:t>Try it for 4 weeks….and see what happens….</a:t>
            </a:r>
          </a:p>
        </p:txBody>
      </p:sp>
    </p:spTree>
    <p:extLst>
      <p:ext uri="{BB962C8B-B14F-4D97-AF65-F5344CB8AC3E}">
        <p14:creationId xmlns:p14="http://schemas.microsoft.com/office/powerpoint/2010/main" val="324998194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Pebble meditation…</a:t>
            </a:r>
          </a:p>
        </p:txBody>
      </p:sp>
      <p:pic>
        <p:nvPicPr>
          <p:cNvPr id="3" name="Picture 2"/>
          <p:cNvPicPr>
            <a:picLocks noChangeAspect="1"/>
          </p:cNvPicPr>
          <p:nvPr/>
        </p:nvPicPr>
        <p:blipFill>
          <a:blip r:embed="rId2"/>
          <a:stretch>
            <a:fillRect/>
          </a:stretch>
        </p:blipFill>
        <p:spPr>
          <a:xfrm>
            <a:off x="4079539" y="1581506"/>
            <a:ext cx="4032924" cy="4966655"/>
          </a:xfrm>
          <a:prstGeom prst="rect">
            <a:avLst/>
          </a:prstGeom>
        </p:spPr>
      </p:pic>
    </p:spTree>
    <p:extLst>
      <p:ext uri="{BB962C8B-B14F-4D97-AF65-F5344CB8AC3E}">
        <p14:creationId xmlns:p14="http://schemas.microsoft.com/office/powerpoint/2010/main" val="91358294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D8E67F2-F753-4E06-8229-4970A67258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483095" cy="6854272"/>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EE1BDFD-564B-44A4-841A-50D6A8E75CB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094105" y="802955"/>
            <a:ext cx="4977976" cy="1455996"/>
          </a:xfrm>
        </p:spPr>
        <p:txBody>
          <a:bodyPr>
            <a:normAutofit/>
          </a:bodyPr>
          <a:lstStyle/>
          <a:p>
            <a:r>
              <a:rPr lang="en-GB" sz="4000">
                <a:solidFill>
                  <a:srgbClr val="000000"/>
                </a:solidFill>
              </a:rPr>
              <a:t>Sources of support</a:t>
            </a:r>
          </a:p>
        </p:txBody>
      </p:sp>
      <p:sp>
        <p:nvSpPr>
          <p:cNvPr id="14" name="Freeform 60">
            <a:extLst>
              <a:ext uri="{FF2B5EF4-FFF2-40B4-BE49-F238E27FC236}">
                <a16:creationId xmlns:a16="http://schemas.microsoft.com/office/drawing/2014/main" id="{007B8288-68CC-4847-8419-CF535B6B7E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3882" y="0"/>
            <a:ext cx="3880988" cy="2206512"/>
          </a:xfrm>
          <a:custGeom>
            <a:avLst/>
            <a:gdLst>
              <a:gd name="connsiteX0" fmla="*/ 20753 w 3960193"/>
              <a:gd name="connsiteY0" fmla="*/ 0 h 2251543"/>
              <a:gd name="connsiteX1" fmla="*/ 3939440 w 3960193"/>
              <a:gd name="connsiteY1" fmla="*/ 0 h 2251543"/>
              <a:gd name="connsiteX2" fmla="*/ 3949969 w 3960193"/>
              <a:gd name="connsiteY2" fmla="*/ 68994 h 2251543"/>
              <a:gd name="connsiteX3" fmla="*/ 3960193 w 3960193"/>
              <a:gd name="connsiteY3" fmla="*/ 271447 h 2251543"/>
              <a:gd name="connsiteX4" fmla="*/ 1980096 w 3960193"/>
              <a:gd name="connsiteY4" fmla="*/ 2251543 h 2251543"/>
              <a:gd name="connsiteX5" fmla="*/ 0 w 3960193"/>
              <a:gd name="connsiteY5" fmla="*/ 271447 h 2251543"/>
              <a:gd name="connsiteX6" fmla="*/ 10224 w 3960193"/>
              <a:gd name="connsiteY6" fmla="*/ 68994 h 22515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0193" h="2251543">
                <a:moveTo>
                  <a:pt x="20753" y="0"/>
                </a:moveTo>
                <a:lnTo>
                  <a:pt x="3939440" y="0"/>
                </a:lnTo>
                <a:lnTo>
                  <a:pt x="3949969" y="68994"/>
                </a:lnTo>
                <a:cubicBezTo>
                  <a:pt x="3956730" y="135559"/>
                  <a:pt x="3960193" y="203099"/>
                  <a:pt x="3960193" y="271447"/>
                </a:cubicBezTo>
                <a:cubicBezTo>
                  <a:pt x="3960193" y="1365024"/>
                  <a:pt x="3073674" y="2251543"/>
                  <a:pt x="1980096" y="2251543"/>
                </a:cubicBezTo>
                <a:cubicBezTo>
                  <a:pt x="886519" y="2251543"/>
                  <a:pt x="0" y="1365024"/>
                  <a:pt x="0" y="271447"/>
                </a:cubicBezTo>
                <a:cubicBezTo>
                  <a:pt x="0" y="203099"/>
                  <a:pt x="3463" y="135559"/>
                  <a:pt x="10224" y="68994"/>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F36D5F02-255A-4DB8-A88F-4531B4E4CAA6}"/>
              </a:ext>
            </a:extLst>
          </p:cNvPr>
          <p:cNvPicPr>
            <a:picLocks noChangeAspect="1"/>
          </p:cNvPicPr>
          <p:nvPr/>
        </p:nvPicPr>
        <p:blipFill>
          <a:blip r:embed="rId3"/>
          <a:stretch>
            <a:fillRect/>
          </a:stretch>
        </p:blipFill>
        <p:spPr>
          <a:xfrm>
            <a:off x="2441496" y="426252"/>
            <a:ext cx="2532690" cy="935007"/>
          </a:xfrm>
          <a:prstGeom prst="rect">
            <a:avLst/>
          </a:prstGeom>
        </p:spPr>
      </p:pic>
      <p:sp>
        <p:nvSpPr>
          <p:cNvPr id="16" name="Freeform 68">
            <a:extLst>
              <a:ext uri="{FF2B5EF4-FFF2-40B4-BE49-F238E27FC236}">
                <a16:creationId xmlns:a16="http://schemas.microsoft.com/office/drawing/2014/main" id="{32BA8EA8-C1B6-4309-B674-F9F399B962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912701"/>
            <a:ext cx="4942589" cy="3945299"/>
          </a:xfrm>
          <a:custGeom>
            <a:avLst/>
            <a:gdLst>
              <a:gd name="connsiteX0" fmla="*/ 2223943 w 4942589"/>
              <a:gd name="connsiteY0" fmla="*/ 0 h 3945299"/>
              <a:gd name="connsiteX1" fmla="*/ 4942589 w 4942589"/>
              <a:gd name="connsiteY1" fmla="*/ 2718646 h 3945299"/>
              <a:gd name="connsiteX2" fmla="*/ 4728945 w 4942589"/>
              <a:gd name="connsiteY2" fmla="*/ 3776866 h 3945299"/>
              <a:gd name="connsiteX3" fmla="*/ 4647806 w 4942589"/>
              <a:gd name="connsiteY3" fmla="*/ 3945299 h 3945299"/>
              <a:gd name="connsiteX4" fmla="*/ 0 w 4942589"/>
              <a:gd name="connsiteY4" fmla="*/ 3945299 h 3945299"/>
              <a:gd name="connsiteX5" fmla="*/ 0 w 4942589"/>
              <a:gd name="connsiteY5" fmla="*/ 1157971 h 3945299"/>
              <a:gd name="connsiteX6" fmla="*/ 126104 w 4942589"/>
              <a:gd name="connsiteY6" fmla="*/ 989335 h 3945299"/>
              <a:gd name="connsiteX7" fmla="*/ 2223943 w 4942589"/>
              <a:gd name="connsiteY7" fmla="*/ 0 h 3945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42589" h="3945299">
                <a:moveTo>
                  <a:pt x="2223943" y="0"/>
                </a:moveTo>
                <a:cubicBezTo>
                  <a:pt x="3725410" y="0"/>
                  <a:pt x="4942589" y="1217179"/>
                  <a:pt x="4942589" y="2718646"/>
                </a:cubicBezTo>
                <a:cubicBezTo>
                  <a:pt x="4942589" y="3094013"/>
                  <a:pt x="4866516" y="3451612"/>
                  <a:pt x="4728945" y="3776866"/>
                </a:cubicBezTo>
                <a:lnTo>
                  <a:pt x="4647806" y="3945299"/>
                </a:lnTo>
                <a:lnTo>
                  <a:pt x="0" y="3945299"/>
                </a:lnTo>
                <a:lnTo>
                  <a:pt x="0" y="1157971"/>
                </a:lnTo>
                <a:lnTo>
                  <a:pt x="126104" y="989335"/>
                </a:lnTo>
                <a:cubicBezTo>
                  <a:pt x="624744" y="385123"/>
                  <a:pt x="1379368" y="0"/>
                  <a:pt x="2223943"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CE2864CA-89FC-40A3-9D13-01AA588E621F}"/>
              </a:ext>
            </a:extLst>
          </p:cNvPr>
          <p:cNvPicPr>
            <a:picLocks noChangeAspect="1"/>
          </p:cNvPicPr>
          <p:nvPr/>
        </p:nvPicPr>
        <p:blipFill>
          <a:blip r:embed="rId4"/>
          <a:stretch>
            <a:fillRect/>
          </a:stretch>
        </p:blipFill>
        <p:spPr>
          <a:xfrm>
            <a:off x="321732" y="4388224"/>
            <a:ext cx="3759105" cy="1644608"/>
          </a:xfrm>
          <a:prstGeom prst="rect">
            <a:avLst/>
          </a:prstGeom>
        </p:spPr>
      </p:pic>
      <p:sp>
        <p:nvSpPr>
          <p:cNvPr id="3" name="Content Placeholder 2"/>
          <p:cNvSpPr>
            <a:spLocks noGrp="1"/>
          </p:cNvSpPr>
          <p:nvPr>
            <p:ph idx="1"/>
          </p:nvPr>
        </p:nvSpPr>
        <p:spPr>
          <a:xfrm>
            <a:off x="6090574" y="2421682"/>
            <a:ext cx="4977578" cy="3639289"/>
          </a:xfrm>
        </p:spPr>
        <p:txBody>
          <a:bodyPr anchor="ctr">
            <a:normAutofit/>
          </a:bodyPr>
          <a:lstStyle/>
          <a:p>
            <a:pPr lvl="8"/>
            <a:r>
              <a:rPr lang="en-GB" sz="1700">
                <a:solidFill>
                  <a:srgbClr val="000000"/>
                </a:solidFill>
              </a:rPr>
              <a:t>Professional body and employer</a:t>
            </a:r>
          </a:p>
          <a:p>
            <a:r>
              <a:rPr lang="en-GB" sz="1700">
                <a:solidFill>
                  <a:srgbClr val="000000"/>
                </a:solidFill>
              </a:rPr>
              <a:t>Online support</a:t>
            </a:r>
          </a:p>
          <a:p>
            <a:pPr lvl="1"/>
            <a:r>
              <a:rPr lang="en-GB" sz="1700">
                <a:solidFill>
                  <a:srgbClr val="000000"/>
                </a:solidFill>
              </a:rPr>
              <a:t>Oxford Mindfulness Centre </a:t>
            </a:r>
            <a:r>
              <a:rPr lang="en-GB" sz="1700">
                <a:solidFill>
                  <a:srgbClr val="000000"/>
                </a:solidFill>
                <a:hlinkClick r:id="rId5"/>
              </a:rPr>
              <a:t>www.oxfordmindfulness.org</a:t>
            </a:r>
            <a:endParaRPr lang="en-GB" sz="1700">
              <a:solidFill>
                <a:srgbClr val="000000"/>
              </a:solidFill>
            </a:endParaRPr>
          </a:p>
          <a:p>
            <a:pPr lvl="1"/>
            <a:r>
              <a:rPr lang="en-GB" sz="1700">
                <a:solidFill>
                  <a:srgbClr val="000000"/>
                </a:solidFill>
              </a:rPr>
              <a:t>Be Mindful </a:t>
            </a:r>
            <a:r>
              <a:rPr lang="en-GB" sz="1700">
                <a:solidFill>
                  <a:srgbClr val="000000"/>
                </a:solidFill>
                <a:hlinkClick r:id="rId6"/>
              </a:rPr>
              <a:t>http://bemindful.co.uk/</a:t>
            </a:r>
            <a:r>
              <a:rPr lang="en-GB" sz="1700">
                <a:solidFill>
                  <a:srgbClr val="000000"/>
                </a:solidFill>
              </a:rPr>
              <a:t> </a:t>
            </a:r>
          </a:p>
          <a:p>
            <a:r>
              <a:rPr lang="en-GB" sz="1700">
                <a:solidFill>
                  <a:srgbClr val="000000"/>
                </a:solidFill>
              </a:rPr>
              <a:t>Your local library</a:t>
            </a:r>
          </a:p>
          <a:p>
            <a:pPr lvl="1"/>
            <a:r>
              <a:rPr lang="en-GB" sz="1700">
                <a:solidFill>
                  <a:srgbClr val="000000"/>
                </a:solidFill>
              </a:rPr>
              <a:t>Mindfulness and Wellbeing reading</a:t>
            </a:r>
          </a:p>
          <a:p>
            <a:r>
              <a:rPr lang="en-GB" sz="1700">
                <a:solidFill>
                  <a:srgbClr val="000000"/>
                </a:solidFill>
              </a:rPr>
              <a:t>(Free) apps</a:t>
            </a:r>
          </a:p>
          <a:p>
            <a:pPr lvl="1"/>
            <a:r>
              <a:rPr lang="en-GB" sz="1700">
                <a:solidFill>
                  <a:srgbClr val="000000"/>
                </a:solidFill>
              </a:rPr>
              <a:t>Calm and Headspace</a:t>
            </a:r>
          </a:p>
          <a:p>
            <a:pPr lvl="1"/>
            <a:endParaRPr lang="en-GB" sz="1700">
              <a:solidFill>
                <a:srgbClr val="000000"/>
              </a:solidFill>
            </a:endParaRPr>
          </a:p>
          <a:p>
            <a:endParaRPr lang="en-GB" sz="1700">
              <a:solidFill>
                <a:srgbClr val="000000"/>
              </a:solidFill>
            </a:endParaRPr>
          </a:p>
          <a:p>
            <a:pPr lvl="1"/>
            <a:endParaRPr lang="en-GB" sz="1700">
              <a:solidFill>
                <a:srgbClr val="000000"/>
              </a:solidFill>
            </a:endParaRPr>
          </a:p>
        </p:txBody>
      </p:sp>
    </p:spTree>
    <p:extLst>
      <p:ext uri="{BB962C8B-B14F-4D97-AF65-F5344CB8AC3E}">
        <p14:creationId xmlns:p14="http://schemas.microsoft.com/office/powerpoint/2010/main" val="90298449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Thank you for listening</a:t>
            </a:r>
          </a:p>
        </p:txBody>
      </p:sp>
      <p:sp>
        <p:nvSpPr>
          <p:cNvPr id="3" name="Content Placeholder 2"/>
          <p:cNvSpPr>
            <a:spLocks noGrp="1"/>
          </p:cNvSpPr>
          <p:nvPr>
            <p:ph idx="1"/>
          </p:nvPr>
        </p:nvSpPr>
        <p:spPr/>
        <p:txBody>
          <a:bodyPr/>
          <a:lstStyle/>
          <a:p>
            <a:r>
              <a:rPr lang="en-GB" dirty="0"/>
              <a:t>And paying attention….</a:t>
            </a:r>
          </a:p>
          <a:p>
            <a:endParaRPr lang="en-GB" dirty="0"/>
          </a:p>
        </p:txBody>
      </p:sp>
      <p:pic>
        <p:nvPicPr>
          <p:cNvPr id="4" name="Picture 3"/>
          <p:cNvPicPr>
            <a:picLocks noChangeAspect="1"/>
          </p:cNvPicPr>
          <p:nvPr/>
        </p:nvPicPr>
        <p:blipFill>
          <a:blip r:embed="rId2"/>
          <a:stretch>
            <a:fillRect/>
          </a:stretch>
        </p:blipFill>
        <p:spPr>
          <a:xfrm>
            <a:off x="7924800" y="3655573"/>
            <a:ext cx="3706813" cy="2784460"/>
          </a:xfrm>
          <a:prstGeom prst="rect">
            <a:avLst/>
          </a:prstGeom>
        </p:spPr>
      </p:pic>
    </p:spTree>
    <p:extLst>
      <p:ext uri="{BB962C8B-B14F-4D97-AF65-F5344CB8AC3E}">
        <p14:creationId xmlns:p14="http://schemas.microsoft.com/office/powerpoint/2010/main" val="29478596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1469</Words>
  <Application>Microsoft Office PowerPoint</Application>
  <PresentationFormat>Widescreen</PresentationFormat>
  <Paragraphs>322</Paragraphs>
  <Slides>51</Slides>
  <Notes>12</Notes>
  <HiddenSlides>0</HiddenSlides>
  <MMClips>1</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51</vt:i4>
      </vt:variant>
    </vt:vector>
  </HeadingPairs>
  <TitlesOfParts>
    <vt:vector size="63" baseType="lpstr">
      <vt:lpstr>Microsoft YaHei</vt:lpstr>
      <vt:lpstr>ＭＳ Ｐゴシック</vt:lpstr>
      <vt:lpstr>Arial</vt:lpstr>
      <vt:lpstr>Arial Narrow</vt:lpstr>
      <vt:lpstr>Calibri</vt:lpstr>
      <vt:lpstr>Calibri Light</vt:lpstr>
      <vt:lpstr>FoundrySterling-Book</vt:lpstr>
      <vt:lpstr>FoundrySterling-Medium</vt:lpstr>
      <vt:lpstr>Helvetica</vt:lpstr>
      <vt:lpstr>Times New Roman</vt:lpstr>
      <vt:lpstr>Wingdings</vt:lpstr>
      <vt:lpstr>Office Theme</vt:lpstr>
      <vt:lpstr>PowerPoint Presentation</vt:lpstr>
      <vt:lpstr>Mindfulness</vt:lpstr>
      <vt:lpstr>Outline</vt:lpstr>
      <vt:lpstr>What are your thoughts?</vt:lpstr>
      <vt:lpstr>Take a breath…</vt:lpstr>
      <vt:lpstr>Definition of Mindfulness</vt:lpstr>
      <vt:lpstr>Where did Mindfulness come from?</vt:lpstr>
      <vt:lpstr>Jon Kabat Zinn’s research</vt:lpstr>
      <vt:lpstr>Mindfulness benefits</vt:lpstr>
      <vt:lpstr>Mindfulness is big business</vt:lpstr>
      <vt:lpstr>Staff Health and Wellbeing</vt:lpstr>
      <vt:lpstr>Institute of Mindful Leadership</vt:lpstr>
      <vt:lpstr>Mindfulness In Health and Social Care</vt:lpstr>
      <vt:lpstr>Mindfulness Based Cognitive Therapy</vt:lpstr>
      <vt:lpstr>‘Thinking’</vt:lpstr>
      <vt:lpstr>When ‘thinking’ goes wrong</vt:lpstr>
      <vt:lpstr>Reactivity</vt:lpstr>
      <vt:lpstr>Making stress worse....</vt:lpstr>
      <vt:lpstr>PowerPoint Presentation</vt:lpstr>
      <vt:lpstr>PowerPoint Presentation</vt:lpstr>
      <vt:lpstr>PowerPoint Presentation</vt:lpstr>
      <vt:lpstr>PowerPoint Presentation</vt:lpstr>
      <vt:lpstr>PowerPoint Presentation</vt:lpstr>
      <vt:lpstr>PowerPoint Presentation</vt:lpstr>
      <vt:lpstr>Onset of mental health problems</vt:lpstr>
      <vt:lpstr>Mindfulness in Schools Project</vt:lpstr>
      <vt:lpstr>PowerPoint Presentation</vt:lpstr>
      <vt:lpstr>PowerPoint Presentation</vt:lpstr>
      <vt:lpstr>The MYRIAD collaboration</vt:lpstr>
      <vt:lpstr>Mindfulness in Schools</vt:lpstr>
      <vt:lpstr>PowerPoint Presentation</vt:lpstr>
      <vt:lpstr>Meditation</vt:lpstr>
      <vt:lpstr>Neuroscience and Mindfulness</vt:lpstr>
      <vt:lpstr>Neuroplasticity</vt:lpstr>
      <vt:lpstr>Mathieu Ricard</vt:lpstr>
      <vt:lpstr>PowerPoint Presentation</vt:lpstr>
      <vt:lpstr>Neuroscience research</vt:lpstr>
      <vt:lpstr>Mindfulness in NHS</vt:lpstr>
      <vt:lpstr>    Stress &amp; the NHS    </vt:lpstr>
      <vt:lpstr>  Organisations that prioritised staff health and wellbeing performed better, with improved satisfaction, stronger quality scores, better outcomes, higher levels of staff retention and lower rates of sickness absence.  Health and wellbeing of NHS staff should be a central consideration and acknowledged at all levels of NHS operation  The Boorman review of NHS Health and Wellbeing. DOH 2009  </vt:lpstr>
      <vt:lpstr>Depressive symptoms (PHQ9)</vt:lpstr>
      <vt:lpstr>Anxiety and worry (GAD7)</vt:lpstr>
      <vt:lpstr>Patient Wellbeing (EQ-5D)</vt:lpstr>
      <vt:lpstr>Lifestyle and behaviour change</vt:lpstr>
      <vt:lpstr>GP feedback</vt:lpstr>
      <vt:lpstr>A word from the wise…</vt:lpstr>
      <vt:lpstr>Case studies</vt:lpstr>
      <vt:lpstr>Mindfulness at work</vt:lpstr>
      <vt:lpstr>Pebble meditation…</vt:lpstr>
      <vt:lpstr>Sources of support</vt:lpstr>
      <vt:lpstr>Thank you for listening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Felicity Page</dc:creator>
  <cp:lastModifiedBy>Felicity Page</cp:lastModifiedBy>
  <cp:revision>1</cp:revision>
  <dcterms:created xsi:type="dcterms:W3CDTF">2018-11-11T18:40:37Z</dcterms:created>
  <dcterms:modified xsi:type="dcterms:W3CDTF">2018-11-11T18:41:32Z</dcterms:modified>
</cp:coreProperties>
</file>