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6"/>
  </p:notesMasterIdLst>
  <p:handoutMasterIdLst>
    <p:handoutMasterId r:id="rId17"/>
  </p:handoutMasterIdLst>
  <p:sldIdLst>
    <p:sldId id="1517" r:id="rId5"/>
    <p:sldId id="1498" r:id="rId6"/>
    <p:sldId id="1514" r:id="rId7"/>
    <p:sldId id="1519" r:id="rId8"/>
    <p:sldId id="1515" r:id="rId9"/>
    <p:sldId id="1516" r:id="rId10"/>
    <p:sldId id="1513" r:id="rId11"/>
    <p:sldId id="1520" r:id="rId12"/>
    <p:sldId id="1521" r:id="rId13"/>
    <p:sldId id="1522" r:id="rId14"/>
    <p:sldId id="152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4/19/2026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4/19/2026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the company background and highlight how poor communication has contributed to declining food quality and customer complaints.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the main operational issues identified and emphasise that these problems are linked to inadequate communication and leadership.</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environmental noise as a communication barrier and explain how loud machinery disrupts instructions using Shannon and Weaver’s model.</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the importance of non-verbal communication and explain Mehrabian’s theory in the context of noisy factory environments.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generational differences in learning and behaviour using Mannheim’s theory and relate this to compliance issues.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4/19/2026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4/19/2026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GB"/>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4/19/2026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GB"/>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4/19/2026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4/19/2026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4/19/2026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4/19/2026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GB"/>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4/19/2026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4/19/2026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4/19/2026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4/19/2026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4/19/2026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GB"/>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4/19/2026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GB"/>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GB"/>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4/19/2026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GB"/>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GB"/>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4/19/2026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GB"/>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GB"/>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4/19/2026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4/19/2026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4/19/2026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4/19/2026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4/19/2026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4/19/2026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4/19/2026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4/19/2026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4/19/2026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4/19/2026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4/19/2026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4/19/2026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4/19/2026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4/19/2026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4/19/2026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GB"/>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4/19/2026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4/19/2026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GB"/>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hyperlink" Target="https://creativecommons.org/licenses/by-nc-nd/3.0/" TargetMode="External"/><Relationship Id="rId4" Type="http://schemas.openxmlformats.org/officeDocument/2006/relationships/hyperlink" Target="https://www.angsarap.net/2018/06/07/airline-food-cathay-pacific/"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hyperlink" Target="https://arjunpuriinqatar.blogspot.com/2017/08/gourmet-food-on-flights-is-lie-its-made.htm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43.xml"/><Relationship Id="rId4" Type="http://schemas.openxmlformats.org/officeDocument/2006/relationships/hyperlink" Target="https://www.flickr.com/photos/dennissylvesterhurd/5688991716/"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C8E52-A7FE-618A-DC55-1D4DD0F8E28C}"/>
              </a:ext>
            </a:extLst>
          </p:cNvPr>
          <p:cNvSpPr>
            <a:spLocks noGrp="1"/>
          </p:cNvSpPr>
          <p:nvPr>
            <p:ph type="ctrTitle"/>
          </p:nvPr>
        </p:nvSpPr>
        <p:spPr>
          <a:xfrm>
            <a:off x="535707" y="499235"/>
            <a:ext cx="7538423" cy="3457299"/>
          </a:xfrm>
        </p:spPr>
        <p:txBody>
          <a:bodyPr>
            <a:normAutofit/>
          </a:bodyPr>
          <a:lstStyle/>
          <a:p>
            <a:r>
              <a:rPr lang="en-GB" sz="4800" b="1" u="sng" dirty="0"/>
              <a:t>Group Presentation </a:t>
            </a:r>
            <a:br>
              <a:rPr lang="en-GB" sz="4000" b="1" u="sng" dirty="0"/>
            </a:br>
            <a:r>
              <a:rPr lang="en-GB" sz="4000" dirty="0"/>
              <a:t>Flight Foods Ltd </a:t>
            </a:r>
          </a:p>
        </p:txBody>
      </p:sp>
      <p:sp>
        <p:nvSpPr>
          <p:cNvPr id="5" name="Slide Number Placeholder 4">
            <a:extLst>
              <a:ext uri="{FF2B5EF4-FFF2-40B4-BE49-F238E27FC236}">
                <a16:creationId xmlns:a16="http://schemas.microsoft.com/office/drawing/2014/main" id="{BD024D8D-ECC7-3B58-EAEE-1F6E85176C3E}"/>
              </a:ext>
            </a:extLst>
          </p:cNvPr>
          <p:cNvSpPr>
            <a:spLocks noGrp="1"/>
          </p:cNvSpPr>
          <p:nvPr>
            <p:ph type="sldNum" sz="quarter" idx="12"/>
          </p:nvPr>
        </p:nvSpPr>
        <p:spPr/>
        <p:txBody>
          <a:bodyPr/>
          <a:lstStyle/>
          <a:p>
            <a:fld id="{CC057153-B650-4DEB-B370-79DDCFDCE934}" type="slidenum">
              <a:rPr lang="en-US" smtClean="0"/>
              <a:t>1</a:t>
            </a:fld>
            <a:endParaRPr lang="en-US" dirty="0"/>
          </a:p>
        </p:txBody>
      </p:sp>
      <p:sp>
        <p:nvSpPr>
          <p:cNvPr id="7" name="TextBox 6">
            <a:extLst>
              <a:ext uri="{FF2B5EF4-FFF2-40B4-BE49-F238E27FC236}">
                <a16:creationId xmlns:a16="http://schemas.microsoft.com/office/drawing/2014/main" id="{185D1F40-8BA3-CAE0-32F2-293040FA7810}"/>
              </a:ext>
            </a:extLst>
          </p:cNvPr>
          <p:cNvSpPr txBox="1"/>
          <p:nvPr/>
        </p:nvSpPr>
        <p:spPr>
          <a:xfrm>
            <a:off x="634031" y="1858552"/>
            <a:ext cx="6105832" cy="369332"/>
          </a:xfrm>
          <a:prstGeom prst="rect">
            <a:avLst/>
          </a:prstGeom>
          <a:noFill/>
        </p:spPr>
        <p:txBody>
          <a:bodyPr wrap="square">
            <a:spAutoFit/>
          </a:bodyPr>
          <a:lstStyle/>
          <a:p>
            <a:r>
              <a:rPr lang="en-GB" dirty="0"/>
              <a:t>Module - Effective Teamwork and Communication</a:t>
            </a:r>
          </a:p>
        </p:txBody>
      </p:sp>
      <p:sp>
        <p:nvSpPr>
          <p:cNvPr id="9" name="TextBox 8">
            <a:extLst>
              <a:ext uri="{FF2B5EF4-FFF2-40B4-BE49-F238E27FC236}">
                <a16:creationId xmlns:a16="http://schemas.microsoft.com/office/drawing/2014/main" id="{4A5A2743-2E1D-8667-006C-21D928A382B8}"/>
              </a:ext>
            </a:extLst>
          </p:cNvPr>
          <p:cNvSpPr txBox="1"/>
          <p:nvPr/>
        </p:nvSpPr>
        <p:spPr>
          <a:xfrm>
            <a:off x="634031" y="2244548"/>
            <a:ext cx="6105832" cy="369332"/>
          </a:xfrm>
          <a:prstGeom prst="rect">
            <a:avLst/>
          </a:prstGeom>
          <a:noFill/>
        </p:spPr>
        <p:txBody>
          <a:bodyPr wrap="square">
            <a:spAutoFit/>
          </a:bodyPr>
          <a:lstStyle/>
          <a:p>
            <a:r>
              <a:rPr lang="en-GB" dirty="0"/>
              <a:t>Module Code - LCLM4003</a:t>
            </a:r>
          </a:p>
        </p:txBody>
      </p:sp>
      <p:sp>
        <p:nvSpPr>
          <p:cNvPr id="11" name="TextBox 10">
            <a:extLst>
              <a:ext uri="{FF2B5EF4-FFF2-40B4-BE49-F238E27FC236}">
                <a16:creationId xmlns:a16="http://schemas.microsoft.com/office/drawing/2014/main" id="{0E57A2B1-99C6-8100-E55A-A61A81E76C4E}"/>
              </a:ext>
            </a:extLst>
          </p:cNvPr>
          <p:cNvSpPr txBox="1"/>
          <p:nvPr/>
        </p:nvSpPr>
        <p:spPr>
          <a:xfrm>
            <a:off x="634031" y="3291747"/>
            <a:ext cx="11400653" cy="369332"/>
          </a:xfrm>
          <a:prstGeom prst="rect">
            <a:avLst/>
          </a:prstGeom>
          <a:noFill/>
        </p:spPr>
        <p:txBody>
          <a:bodyPr wrap="square">
            <a:spAutoFit/>
          </a:bodyPr>
          <a:lstStyle/>
          <a:p>
            <a:r>
              <a:rPr lang="en-GB" dirty="0">
                <a:solidFill>
                  <a:srgbClr val="FF0000"/>
                </a:solidFill>
              </a:rPr>
              <a:t>Student Name - Saichithanandasivam Skanthathas – 2516781 (Introduction and Barrier 1 &amp; 2)</a:t>
            </a:r>
          </a:p>
        </p:txBody>
      </p:sp>
      <p:sp>
        <p:nvSpPr>
          <p:cNvPr id="13" name="TextBox 12">
            <a:extLst>
              <a:ext uri="{FF2B5EF4-FFF2-40B4-BE49-F238E27FC236}">
                <a16:creationId xmlns:a16="http://schemas.microsoft.com/office/drawing/2014/main" id="{A53B903E-DDF2-2441-C18D-0FDF43610C0B}"/>
              </a:ext>
            </a:extLst>
          </p:cNvPr>
          <p:cNvSpPr txBox="1"/>
          <p:nvPr/>
        </p:nvSpPr>
        <p:spPr>
          <a:xfrm>
            <a:off x="598968" y="3746701"/>
            <a:ext cx="9473530" cy="369332"/>
          </a:xfrm>
          <a:prstGeom prst="rect">
            <a:avLst/>
          </a:prstGeom>
          <a:noFill/>
        </p:spPr>
        <p:txBody>
          <a:bodyPr wrap="square">
            <a:spAutoFit/>
          </a:bodyPr>
          <a:lstStyle/>
          <a:p>
            <a:r>
              <a:rPr lang="en-GB" dirty="0">
                <a:solidFill>
                  <a:srgbClr val="00B0F0"/>
                </a:solidFill>
              </a:rPr>
              <a:t>Student Name – Jaspal Singh </a:t>
            </a:r>
            <a:r>
              <a:rPr lang="en-GB" dirty="0" err="1">
                <a:solidFill>
                  <a:srgbClr val="00B0F0"/>
                </a:solidFill>
              </a:rPr>
              <a:t>Binji</a:t>
            </a:r>
            <a:r>
              <a:rPr lang="en-GB" dirty="0">
                <a:solidFill>
                  <a:srgbClr val="00B0F0"/>
                </a:solidFill>
              </a:rPr>
              <a:t> – 2509090 (Barrier 3 &amp; 4)</a:t>
            </a:r>
          </a:p>
        </p:txBody>
      </p:sp>
      <p:sp>
        <p:nvSpPr>
          <p:cNvPr id="14" name="TextBox 13">
            <a:extLst>
              <a:ext uri="{FF2B5EF4-FFF2-40B4-BE49-F238E27FC236}">
                <a16:creationId xmlns:a16="http://schemas.microsoft.com/office/drawing/2014/main" id="{4A5A0DB6-E1C6-A756-1CBF-C25421C2BE51}"/>
              </a:ext>
            </a:extLst>
          </p:cNvPr>
          <p:cNvSpPr txBox="1"/>
          <p:nvPr/>
        </p:nvSpPr>
        <p:spPr>
          <a:xfrm>
            <a:off x="598968" y="4239224"/>
            <a:ext cx="9119569" cy="369332"/>
          </a:xfrm>
          <a:prstGeom prst="rect">
            <a:avLst/>
          </a:prstGeom>
          <a:noFill/>
        </p:spPr>
        <p:txBody>
          <a:bodyPr wrap="square">
            <a:spAutoFit/>
          </a:bodyPr>
          <a:lstStyle/>
          <a:p>
            <a:r>
              <a:rPr lang="en-GB" dirty="0"/>
              <a:t>Student Name – Rosy Kaya – 2517346 (Barrier 5 and conclusion)</a:t>
            </a:r>
          </a:p>
        </p:txBody>
      </p:sp>
      <p:sp>
        <p:nvSpPr>
          <p:cNvPr id="3" name="TextBox 2">
            <a:extLst>
              <a:ext uri="{FF2B5EF4-FFF2-40B4-BE49-F238E27FC236}">
                <a16:creationId xmlns:a16="http://schemas.microsoft.com/office/drawing/2014/main" id="{A867C7D4-1648-B600-2109-3AEB2F318A57}"/>
              </a:ext>
            </a:extLst>
          </p:cNvPr>
          <p:cNvSpPr txBox="1"/>
          <p:nvPr/>
        </p:nvSpPr>
        <p:spPr>
          <a:xfrm>
            <a:off x="634031" y="5641656"/>
            <a:ext cx="7054795" cy="646331"/>
          </a:xfrm>
          <a:prstGeom prst="rect">
            <a:avLst/>
          </a:prstGeom>
          <a:noFill/>
        </p:spPr>
        <p:txBody>
          <a:bodyPr wrap="square">
            <a:spAutoFit/>
          </a:bodyPr>
          <a:lstStyle/>
          <a:p>
            <a:r>
              <a:rPr lang="en-GB" sz="3600" dirty="0"/>
              <a:t>Tutor – Mr </a:t>
            </a:r>
            <a:r>
              <a:rPr lang="en-GB" sz="3600" dirty="0" err="1"/>
              <a:t>Rejwan</a:t>
            </a:r>
            <a:r>
              <a:rPr lang="en-GB" sz="3600" dirty="0"/>
              <a:t> Bin </a:t>
            </a:r>
            <a:r>
              <a:rPr lang="en-GB" sz="3600" dirty="0" err="1"/>
              <a:t>Sulaiman</a:t>
            </a:r>
            <a:endParaRPr lang="en-GB" sz="3600" dirty="0"/>
          </a:p>
        </p:txBody>
      </p:sp>
      <p:sp>
        <p:nvSpPr>
          <p:cNvPr id="4" name="TextBox 3">
            <a:extLst>
              <a:ext uri="{FF2B5EF4-FFF2-40B4-BE49-F238E27FC236}">
                <a16:creationId xmlns:a16="http://schemas.microsoft.com/office/drawing/2014/main" id="{68753FF7-B079-8041-2C75-5E8E96686712}"/>
              </a:ext>
            </a:extLst>
          </p:cNvPr>
          <p:cNvSpPr txBox="1"/>
          <p:nvPr/>
        </p:nvSpPr>
        <p:spPr>
          <a:xfrm>
            <a:off x="634031" y="2552405"/>
            <a:ext cx="6350638" cy="369332"/>
          </a:xfrm>
          <a:prstGeom prst="rect">
            <a:avLst/>
          </a:prstGeom>
          <a:noFill/>
        </p:spPr>
        <p:txBody>
          <a:bodyPr wrap="square">
            <a:spAutoFit/>
          </a:bodyPr>
          <a:lstStyle/>
          <a:p>
            <a:r>
              <a:rPr lang="en-GB" u="sng" dirty="0"/>
              <a:t>Assignment No 2 </a:t>
            </a:r>
          </a:p>
        </p:txBody>
      </p:sp>
    </p:spTree>
    <p:extLst>
      <p:ext uri="{BB962C8B-B14F-4D97-AF65-F5344CB8AC3E}">
        <p14:creationId xmlns:p14="http://schemas.microsoft.com/office/powerpoint/2010/main" val="15163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840259" y="1001715"/>
            <a:ext cx="4717705" cy="1109672"/>
          </a:xfrm>
        </p:spPr>
        <p:txBody>
          <a:bodyPr anchor="b">
            <a:normAutofit/>
          </a:bodyPr>
          <a:lstStyle/>
          <a:p>
            <a:r>
              <a:rPr lang="en-GB" sz="3400" b="1"/>
              <a:t>Introduction / Background </a:t>
            </a:r>
            <a:endParaRPr lang="en-US" sz="3400"/>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pic>
        <p:nvPicPr>
          <p:cNvPr id="10" name="Picture Placeholder 9">
            <a:extLst>
              <a:ext uri="{FF2B5EF4-FFF2-40B4-BE49-F238E27FC236}">
                <a16:creationId xmlns:a16="http://schemas.microsoft.com/office/drawing/2014/main" id="{B33534B9-8713-EF33-E2DF-A0DCE4AA54C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562" r="21562"/>
          <a:stretch/>
        </p:blipFill>
        <p:spPr>
          <a:xfrm>
            <a:off x="994410" y="293427"/>
            <a:ext cx="5447419" cy="6393122"/>
          </a:xfrm>
          <a:noFill/>
        </p:spPr>
      </p:pic>
      <p:sp>
        <p:nvSpPr>
          <p:cNvPr id="3" name="Content Placeholder 2">
            <a:extLst>
              <a:ext uri="{FF2B5EF4-FFF2-40B4-BE49-F238E27FC236}">
                <a16:creationId xmlns:a16="http://schemas.microsoft.com/office/drawing/2014/main" id="{79BC7904-BA22-561E-1DE0-8E716FCEA69E}"/>
              </a:ext>
            </a:extLst>
          </p:cNvPr>
          <p:cNvSpPr>
            <a:spLocks noGrp="1"/>
          </p:cNvSpPr>
          <p:nvPr>
            <p:ph sz="quarter" idx="14"/>
          </p:nvPr>
        </p:nvSpPr>
        <p:spPr>
          <a:xfrm>
            <a:off x="6807693" y="2492387"/>
            <a:ext cx="4750271" cy="3730613"/>
          </a:xfrm>
        </p:spPr>
        <p:txBody>
          <a:bodyPr>
            <a:normAutofit/>
          </a:bodyPr>
          <a:lstStyle/>
          <a:p>
            <a:pPr>
              <a:lnSpc>
                <a:spcPct val="110000"/>
              </a:lnSpc>
            </a:pPr>
            <a:r>
              <a:rPr lang="en-GB" dirty="0"/>
              <a:t>Flight Foods Ltd is a medium-sized company that manufactures ready meals for airlines. Recently, the company has been losing market share due to customer complaints about poor food quality, including undercooked meals, poor packaging, and contamination (e.g., meat in vegetarian meals).</a:t>
            </a:r>
            <a:endParaRPr lang="en-GB"/>
          </a:p>
          <a:p>
            <a:pPr>
              <a:lnSpc>
                <a:spcPct val="110000"/>
              </a:lnSpc>
            </a:pPr>
            <a:r>
              <a:rPr lang="en-GB" dirty="0"/>
              <a:t>A consultancy investigation identified that the root cause is not just operational failure, but </a:t>
            </a:r>
            <a:r>
              <a:rPr lang="en-GB" b="1" dirty="0"/>
              <a:t>serious communication breakdowns</a:t>
            </a:r>
            <a:r>
              <a:rPr lang="en-GB" dirty="0"/>
              <a:t> on the factory floor. These issues are affecting food safety, staff performance, and overall business reputation.</a:t>
            </a:r>
            <a:endParaRPr lang="en-GB"/>
          </a:p>
        </p:txBody>
      </p:sp>
      <p:sp>
        <p:nvSpPr>
          <p:cNvPr id="11" name="TextBox 10">
            <a:extLst>
              <a:ext uri="{FF2B5EF4-FFF2-40B4-BE49-F238E27FC236}">
                <a16:creationId xmlns:a16="http://schemas.microsoft.com/office/drawing/2014/main" id="{80255F7E-5F92-EAB0-0E58-FE7C17DA3916}"/>
              </a:ext>
            </a:extLst>
          </p:cNvPr>
          <p:cNvSpPr txBox="1"/>
          <p:nvPr/>
        </p:nvSpPr>
        <p:spPr>
          <a:xfrm>
            <a:off x="3257551" y="6600581"/>
            <a:ext cx="3184280"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www.angsarap.net/2018/06/07/airline-food-cathay-pacific/">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
        <p:nvSpPr>
          <p:cNvPr id="4" name="TextBox 3">
            <a:extLst>
              <a:ext uri="{FF2B5EF4-FFF2-40B4-BE49-F238E27FC236}">
                <a16:creationId xmlns:a16="http://schemas.microsoft.com/office/drawing/2014/main" id="{5CE153D3-2A26-E5D3-C195-F7BFB89FDBDB}"/>
              </a:ext>
            </a:extLst>
          </p:cNvPr>
          <p:cNvSpPr txBox="1"/>
          <p:nvPr/>
        </p:nvSpPr>
        <p:spPr>
          <a:xfrm>
            <a:off x="9945473" y="6331276"/>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a:xfrm>
            <a:off x="6761419" y="1001716"/>
            <a:ext cx="4796545" cy="1503374"/>
          </a:xfrm>
        </p:spPr>
        <p:txBody>
          <a:bodyPr anchor="b">
            <a:normAutofit/>
          </a:bodyPr>
          <a:lstStyle/>
          <a:p>
            <a:r>
              <a:rPr lang="en-GB" b="1"/>
              <a:t>Key Issues Identified </a:t>
            </a:r>
            <a:endParaRPr lang="en-US" dirty="0"/>
          </a:p>
        </p:txBody>
      </p:sp>
      <p:sp>
        <p:nvSpPr>
          <p:cNvPr id="7" name="Slide Number Placeholder 6">
            <a:extLst>
              <a:ext uri="{FF2B5EF4-FFF2-40B4-BE49-F238E27FC236}">
                <a16:creationId xmlns:a16="http://schemas.microsoft.com/office/drawing/2014/main" id="{7E547D68-CFC1-8AF4-FE7E-36D912B1B951}"/>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pic>
        <p:nvPicPr>
          <p:cNvPr id="4" name="Picture 3">
            <a:extLst>
              <a:ext uri="{FF2B5EF4-FFF2-40B4-BE49-F238E27FC236}">
                <a16:creationId xmlns:a16="http://schemas.microsoft.com/office/drawing/2014/main" id="{B1FF9FD7-DAF0-F7DB-50BE-5FFDA9AC43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811" r="21300" b="-1"/>
          <a:stretch>
            <a:fillRect/>
          </a:stretch>
        </p:blipFill>
        <p:spPr>
          <a:xfrm>
            <a:off x="765810" y="676562"/>
            <a:ext cx="4649610" cy="5981383"/>
          </a:xfrm>
          <a:prstGeom prst="rect">
            <a:avLst/>
          </a:prstGeom>
          <a:noFill/>
        </p:spPr>
      </p:pic>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6776581" y="2886088"/>
            <a:ext cx="4781383" cy="3336912"/>
          </a:xfrm>
        </p:spPr>
        <p:txBody>
          <a:bodyPr anchor="b">
            <a:normAutofit/>
          </a:bodyPr>
          <a:lstStyle/>
          <a:p>
            <a:pPr lvl="0"/>
            <a:r>
              <a:rPr lang="en-GB" dirty="0"/>
              <a:t>Poor food hygiene practices </a:t>
            </a:r>
          </a:p>
          <a:p>
            <a:pPr lvl="0"/>
            <a:r>
              <a:rPr lang="en-GB" dirty="0"/>
              <a:t>Lack of staff training </a:t>
            </a:r>
          </a:p>
          <a:p>
            <a:pPr lvl="0"/>
            <a:r>
              <a:rPr lang="en-GB" dirty="0"/>
              <a:t>Miscommunication between manager and workers </a:t>
            </a:r>
          </a:p>
          <a:p>
            <a:pPr lvl="0"/>
            <a:r>
              <a:rPr lang="en-GB" dirty="0"/>
              <a:t>Unsafe food handling (e.g., chicken left overnight) </a:t>
            </a:r>
          </a:p>
          <a:p>
            <a:pPr lvl="0"/>
            <a:r>
              <a:rPr lang="en-GB" dirty="0"/>
              <a:t>Weak leadership example (Gary not following hygiene rules) </a:t>
            </a:r>
          </a:p>
        </p:txBody>
      </p:sp>
      <p:sp>
        <p:nvSpPr>
          <p:cNvPr id="3" name="TextBox 2">
            <a:extLst>
              <a:ext uri="{FF2B5EF4-FFF2-40B4-BE49-F238E27FC236}">
                <a16:creationId xmlns:a16="http://schemas.microsoft.com/office/drawing/2014/main" id="{865E00E4-8C52-7701-06FE-0F69BB207463}"/>
              </a:ext>
            </a:extLst>
          </p:cNvPr>
          <p:cNvSpPr txBox="1"/>
          <p:nvPr/>
        </p:nvSpPr>
        <p:spPr>
          <a:xfrm>
            <a:off x="9945473" y="6331276"/>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156629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ED70E-9FAA-97E9-32B7-B8FBA0D0CAFE}"/>
              </a:ext>
            </a:extLst>
          </p:cNvPr>
          <p:cNvSpPr>
            <a:spLocks noGrp="1"/>
          </p:cNvSpPr>
          <p:nvPr>
            <p:ph type="ctrTitle"/>
          </p:nvPr>
        </p:nvSpPr>
        <p:spPr>
          <a:xfrm>
            <a:off x="545541" y="344361"/>
            <a:ext cx="7516912" cy="581279"/>
          </a:xfrm>
        </p:spPr>
        <p:txBody>
          <a:bodyPr>
            <a:normAutofit/>
          </a:bodyPr>
          <a:lstStyle/>
          <a:p>
            <a:r>
              <a:rPr lang="en-GB" sz="2800" b="1" u="sng" cap="none" dirty="0">
                <a:latin typeface="Arial" panose="020B0604020202020204" pitchFamily="34" charset="0"/>
                <a:cs typeface="Arial" panose="020B0604020202020204" pitchFamily="34" charset="0"/>
              </a:rPr>
              <a:t>Barrier 1- Environmental Noise</a:t>
            </a:r>
            <a:r>
              <a:rPr lang="en-GB" sz="2800" u="sng" cap="none" dirty="0">
                <a:latin typeface="Arial" panose="020B0604020202020204" pitchFamily="34" charset="0"/>
                <a:cs typeface="Arial" panose="020B0604020202020204" pitchFamily="34" charset="0"/>
              </a:rPr>
              <a:t>.</a:t>
            </a:r>
          </a:p>
        </p:txBody>
      </p:sp>
      <p:sp>
        <p:nvSpPr>
          <p:cNvPr id="5" name="Slide Number Placeholder 4">
            <a:extLst>
              <a:ext uri="{FF2B5EF4-FFF2-40B4-BE49-F238E27FC236}">
                <a16:creationId xmlns:a16="http://schemas.microsoft.com/office/drawing/2014/main" id="{F48FDDC8-60B2-AB2E-5756-6E5F9ACBE579}"/>
              </a:ext>
            </a:extLst>
          </p:cNvPr>
          <p:cNvSpPr>
            <a:spLocks noGrp="1"/>
          </p:cNvSpPr>
          <p:nvPr>
            <p:ph type="sldNum" sz="quarter" idx="12"/>
          </p:nvPr>
        </p:nvSpPr>
        <p:spPr/>
        <p:txBody>
          <a:bodyPr/>
          <a:lstStyle/>
          <a:p>
            <a:fld id="{CC057153-B650-4DEB-B370-79DDCFDCE934}" type="slidenum">
              <a:rPr lang="en-US" smtClean="0"/>
              <a:t>4</a:t>
            </a:fld>
            <a:endParaRPr lang="en-US" dirty="0"/>
          </a:p>
        </p:txBody>
      </p:sp>
      <p:sp>
        <p:nvSpPr>
          <p:cNvPr id="6" name="Content Placeholder 2">
            <a:extLst>
              <a:ext uri="{FF2B5EF4-FFF2-40B4-BE49-F238E27FC236}">
                <a16:creationId xmlns:a16="http://schemas.microsoft.com/office/drawing/2014/main" id="{D13482E1-1B49-1067-D25B-E46CEDE36A8C}"/>
              </a:ext>
            </a:extLst>
          </p:cNvPr>
          <p:cNvSpPr txBox="1">
            <a:spLocks/>
          </p:cNvSpPr>
          <p:nvPr/>
        </p:nvSpPr>
        <p:spPr>
          <a:xfrm>
            <a:off x="731404" y="766917"/>
            <a:ext cx="10729192" cy="5486400"/>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u="sng" dirty="0"/>
          </a:p>
          <a:p>
            <a:pPr marL="0" indent="0">
              <a:buNone/>
            </a:pPr>
            <a:r>
              <a:rPr lang="en-GB" sz="2400" b="1" dirty="0"/>
              <a:t>Evidence:</a:t>
            </a:r>
            <a:r>
              <a:rPr lang="en-GB" sz="2400" dirty="0"/>
              <a:t> Loud, old machines making communication difficult</a:t>
            </a:r>
            <a:br>
              <a:rPr lang="en-GB" sz="2400" dirty="0"/>
            </a:br>
            <a:r>
              <a:rPr lang="en-GB" sz="2400" b="1" dirty="0"/>
              <a:t>Impact:</a:t>
            </a:r>
            <a:r>
              <a:rPr lang="en-GB" sz="2400" dirty="0"/>
              <a:t> Workers cannot hear or understand instructions clearly</a:t>
            </a:r>
          </a:p>
          <a:p>
            <a:r>
              <a:rPr lang="en-GB" sz="2400" b="1" dirty="0"/>
              <a:t>Theory:</a:t>
            </a:r>
            <a:endParaRPr lang="en-GB" sz="2400" dirty="0"/>
          </a:p>
          <a:p>
            <a:pPr marL="0" indent="0">
              <a:buNone/>
            </a:pPr>
            <a:r>
              <a:rPr lang="en-GB" sz="2400" b="1" dirty="0"/>
              <a:t>According to Shannon and Weaver Communication Model (1949)</a:t>
            </a:r>
            <a:br>
              <a:rPr lang="en-GB" sz="2400" dirty="0"/>
            </a:br>
            <a:r>
              <a:rPr lang="en-GB" sz="2400" dirty="0"/>
              <a:t>→ Noise interferes with message transmission.</a:t>
            </a:r>
          </a:p>
          <a:p>
            <a:endParaRPr lang="en-GB" sz="2400" dirty="0"/>
          </a:p>
          <a:p>
            <a:r>
              <a:rPr lang="en-GB" sz="2400" b="1" u="sng" dirty="0"/>
              <a:t>Solution:</a:t>
            </a:r>
            <a:endParaRPr lang="en-GB" sz="2400" u="sng" dirty="0"/>
          </a:p>
          <a:p>
            <a:r>
              <a:rPr lang="en-GB" sz="2400" dirty="0"/>
              <a:t>Upgrade machinery or reduce noise levels </a:t>
            </a:r>
          </a:p>
          <a:p>
            <a:r>
              <a:rPr lang="en-GB" sz="2400" dirty="0"/>
              <a:t>Use visual aids (screens, signals) </a:t>
            </a:r>
          </a:p>
          <a:p>
            <a:r>
              <a:rPr lang="en-GB" sz="2400" dirty="0"/>
              <a:t>Provide quieter briefing areas </a:t>
            </a:r>
          </a:p>
        </p:txBody>
      </p:sp>
      <p:sp>
        <p:nvSpPr>
          <p:cNvPr id="7" name="TextBox 6">
            <a:extLst>
              <a:ext uri="{FF2B5EF4-FFF2-40B4-BE49-F238E27FC236}">
                <a16:creationId xmlns:a16="http://schemas.microsoft.com/office/drawing/2014/main" id="{E347151B-C934-08A7-700D-21E44906A4B7}"/>
              </a:ext>
            </a:extLst>
          </p:cNvPr>
          <p:cNvSpPr txBox="1"/>
          <p:nvPr/>
        </p:nvSpPr>
        <p:spPr>
          <a:xfrm>
            <a:off x="9930580" y="6338462"/>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2021275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429208" y="260753"/>
            <a:ext cx="11094197" cy="574989"/>
          </a:xfrm>
        </p:spPr>
        <p:txBody>
          <a:bodyPr/>
          <a:lstStyle/>
          <a:p>
            <a:r>
              <a:rPr lang="en-US" sz="2800" b="1" u="sng" dirty="0">
                <a:latin typeface="Arial" panose="020B0604020202020204" pitchFamily="34" charset="0"/>
                <a:cs typeface="Arial" panose="020B0604020202020204" pitchFamily="34" charset="0"/>
              </a:rPr>
              <a:t>Barrier 2 - Language/Communication/ Body Language.</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5</a:t>
            </a:fld>
            <a:endParaRPr lang="en-US" dirty="0"/>
          </a:p>
        </p:txBody>
      </p:sp>
      <p:sp>
        <p:nvSpPr>
          <p:cNvPr id="18" name="TextBox 17">
            <a:extLst>
              <a:ext uri="{FF2B5EF4-FFF2-40B4-BE49-F238E27FC236}">
                <a16:creationId xmlns:a16="http://schemas.microsoft.com/office/drawing/2014/main" id="{22F4C3FB-B84C-5DBA-FE71-0163E36A70D1}"/>
              </a:ext>
            </a:extLst>
          </p:cNvPr>
          <p:cNvSpPr txBox="1"/>
          <p:nvPr/>
        </p:nvSpPr>
        <p:spPr>
          <a:xfrm>
            <a:off x="678426" y="968600"/>
            <a:ext cx="10284542" cy="5240537"/>
          </a:xfrm>
          <a:prstGeom prst="rect">
            <a:avLst/>
          </a:prstGeom>
          <a:noFill/>
        </p:spPr>
        <p:txBody>
          <a:bodyPr wrap="square">
            <a:spAutoFit/>
          </a:bodyPr>
          <a:lstStyle/>
          <a:p>
            <a:pPr>
              <a:lnSpc>
                <a:spcPct val="107000"/>
              </a:lnSpc>
              <a:spcAft>
                <a:spcPts val="800"/>
              </a:spcAft>
            </a:pP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Evidence:</a:t>
            </a: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Workers speak different languages with limited English</a:t>
            </a:r>
            <a:b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b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Impact:</a:t>
            </a: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Instructions misunderstood → food safety risks</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Theory:</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Encoding/Decoding Theory (Berlo, 1960)</a:t>
            </a:r>
            <a:b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b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Message fails if receiver cannot decode language </a:t>
            </a:r>
          </a:p>
          <a:p>
            <a:pPr marL="342900" indent="-342900">
              <a:lnSpc>
                <a:spcPct val="107000"/>
              </a:lnSpc>
              <a:spcAft>
                <a:spcPts val="800"/>
              </a:spcAft>
              <a:buSzPts val="1000"/>
              <a:buFont typeface="Symbol" panose="05050102010706020507" pitchFamily="18" charset="2"/>
              <a:buChar char=""/>
              <a:tabLst>
                <a:tab pos="457200" algn="l"/>
              </a:tabLst>
            </a:pPr>
            <a:endParaRPr lang="en-GB" sz="2400" kern="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buSzPts val="1000"/>
              <a:tabLst>
                <a:tab pos="457200" algn="l"/>
              </a:tabLst>
            </a:pP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u="sng" kern="0" dirty="0">
                <a:solidFill>
                  <a:srgbClr val="000000"/>
                </a:solidFill>
                <a:latin typeface="Arial" panose="020B0604020202020204" pitchFamily="34" charset="0"/>
                <a:ea typeface="Times New Roman" panose="02020603050405020304" pitchFamily="18" charset="0"/>
                <a:cs typeface="Arial" panose="020B0604020202020204" pitchFamily="34" charset="0"/>
              </a:rPr>
              <a:t>Solution</a:t>
            </a: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Use multilingual training materials </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Hire translators or bilingual supervisors </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SzPts val="1000"/>
              <a:buFont typeface="Symbol" panose="05050102010706020507" pitchFamily="18" charset="2"/>
              <a:buChar char=""/>
              <a:tabLst>
                <a:tab pos="457200" algn="l"/>
              </a:tabLst>
            </a:pPr>
            <a:r>
              <a:rPr lang="en-GB" sz="24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Use visual SOPs (Standard Operating Procedures) </a:t>
            </a:r>
            <a:endPar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F1E7365-0E10-42BC-93D5-2B5A5A02760F}"/>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599029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622353" y="442452"/>
            <a:ext cx="7636743" cy="6174657"/>
          </a:xfrm>
        </p:spPr>
        <p:txBody>
          <a:bodyPr vert="horz" lIns="91440" tIns="45720" rIns="91440" bIns="45720" rtlCol="0" anchor="t">
            <a:noAutofit/>
          </a:bodyPr>
          <a:lstStyle/>
          <a:p>
            <a:pPr marL="0" indent="0">
              <a:buNone/>
            </a:pPr>
            <a:r>
              <a:rPr lang="en-GB" sz="2800" b="1" u="sng" dirty="0">
                <a:latin typeface="Arial" panose="020B0604020202020204" pitchFamily="34" charset="0"/>
                <a:cs typeface="Arial" panose="020B0604020202020204" pitchFamily="34" charset="0"/>
              </a:rPr>
              <a:t>Barrier 2 Continuation - Body Language </a:t>
            </a:r>
          </a:p>
          <a:p>
            <a:pPr marL="0" indent="0">
              <a:buNone/>
            </a:pPr>
            <a:r>
              <a:rPr lang="en-GB" sz="2400" b="1" dirty="0">
                <a:latin typeface="Arial" panose="020B0604020202020204" pitchFamily="34" charset="0"/>
                <a:cs typeface="Arial" panose="020B0604020202020204" pitchFamily="34" charset="0"/>
              </a:rPr>
              <a:t>Evidence:</a:t>
            </a:r>
            <a:r>
              <a:rPr lang="en-GB" sz="2400" dirty="0">
                <a:latin typeface="Arial" panose="020B0604020202020204" pitchFamily="34" charset="0"/>
                <a:cs typeface="Arial" panose="020B0604020202020204" pitchFamily="34" charset="0"/>
              </a:rPr>
              <a:t> Reliance on verbal instructions in noisy environment</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Impact:</a:t>
            </a:r>
            <a:r>
              <a:rPr lang="en-GB" sz="2400" dirty="0">
                <a:latin typeface="Arial" panose="020B0604020202020204" pitchFamily="34" charset="0"/>
                <a:cs typeface="Arial" panose="020B0604020202020204" pitchFamily="34" charset="0"/>
              </a:rPr>
              <a:t> Non-verbal cues not effectively used</a:t>
            </a:r>
          </a:p>
          <a:p>
            <a:r>
              <a:rPr lang="en-GB" sz="2400" b="1" dirty="0">
                <a:latin typeface="Arial" panose="020B0604020202020204" pitchFamily="34" charset="0"/>
                <a:cs typeface="Arial" panose="020B0604020202020204" pitchFamily="34" charset="0"/>
              </a:rPr>
              <a:t>Theory:</a:t>
            </a:r>
            <a:endParaRPr lang="en-GB" sz="2400" dirty="0">
              <a:latin typeface="Arial" panose="020B0604020202020204" pitchFamily="34" charset="0"/>
              <a:cs typeface="Arial" panose="020B0604020202020204" pitchFamily="34" charset="0"/>
            </a:endParaRPr>
          </a:p>
          <a:p>
            <a:pPr lvl="0"/>
            <a:r>
              <a:rPr lang="en-GB" sz="2400" b="1" dirty="0">
                <a:latin typeface="Arial" panose="020B0604020202020204" pitchFamily="34" charset="0"/>
                <a:cs typeface="Arial" panose="020B0604020202020204" pitchFamily="34" charset="0"/>
              </a:rPr>
              <a:t>According to Mehrabian’s Communication Model (1971)</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55% </a:t>
            </a:r>
            <a:r>
              <a:rPr lang="en-GB" sz="2400">
                <a:latin typeface="Arial" panose="020B0604020202020204" pitchFamily="34" charset="0"/>
                <a:cs typeface="Arial" panose="020B0604020202020204" pitchFamily="34" charset="0"/>
              </a:rPr>
              <a:t>of the communication </a:t>
            </a:r>
            <a:r>
              <a:rPr lang="en-GB" sz="2400" dirty="0">
                <a:latin typeface="Arial" panose="020B0604020202020204" pitchFamily="34" charset="0"/>
                <a:cs typeface="Arial" panose="020B0604020202020204" pitchFamily="34" charset="0"/>
              </a:rPr>
              <a:t>is body language.</a:t>
            </a:r>
          </a:p>
          <a:p>
            <a:pPr marL="0" lvl="0" indent="0">
              <a:buNone/>
            </a:pPr>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Solution:</a:t>
            </a:r>
            <a:endParaRPr lang="en-GB" sz="2400" u="sng"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Train staff using demonstrations </a:t>
            </a:r>
          </a:p>
          <a:p>
            <a:r>
              <a:rPr lang="en-GB" sz="2400" dirty="0">
                <a:latin typeface="Arial" panose="020B0604020202020204" pitchFamily="34" charset="0"/>
                <a:cs typeface="Arial" panose="020B0604020202020204" pitchFamily="34" charset="0"/>
              </a:rPr>
              <a:t>Use clear hand signals and visual instructions </a:t>
            </a:r>
            <a:endParaRPr lang="en-US" sz="24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6</a:t>
            </a:fld>
            <a:endParaRPr lang="en-US" dirty="0"/>
          </a:p>
        </p:txBody>
      </p:sp>
      <p:pic>
        <p:nvPicPr>
          <p:cNvPr id="10" name="Picture 9">
            <a:extLst>
              <a:ext uri="{FF2B5EF4-FFF2-40B4-BE49-F238E27FC236}">
                <a16:creationId xmlns:a16="http://schemas.microsoft.com/office/drawing/2014/main" id="{DEF92E39-80DA-2425-85DF-737FD8414C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38124" y="1055053"/>
            <a:ext cx="3311280" cy="2483460"/>
          </a:xfrm>
          <a:prstGeom prst="rect">
            <a:avLst/>
          </a:prstGeom>
        </p:spPr>
      </p:pic>
      <p:sp>
        <p:nvSpPr>
          <p:cNvPr id="2" name="TextBox 1">
            <a:extLst>
              <a:ext uri="{FF2B5EF4-FFF2-40B4-BE49-F238E27FC236}">
                <a16:creationId xmlns:a16="http://schemas.microsoft.com/office/drawing/2014/main" id="{175AB418-D5B6-3399-6ED2-9FF0DD1E90B6}"/>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FF0000"/>
                </a:solidFill>
              </a:rPr>
              <a:t>Skan</a:t>
            </a:r>
          </a:p>
        </p:txBody>
      </p:sp>
    </p:spTree>
    <p:extLst>
      <p:ext uri="{BB962C8B-B14F-4D97-AF65-F5344CB8AC3E}">
        <p14:creationId xmlns:p14="http://schemas.microsoft.com/office/powerpoint/2010/main" val="2168735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359E7F2-0D61-4491-A0F7-F96292DA0B2A}"/>
              </a:ext>
            </a:extLst>
          </p:cNvPr>
          <p:cNvSpPr>
            <a:spLocks noGrp="1"/>
          </p:cNvSpPr>
          <p:nvPr>
            <p:ph type="sldNum" sz="quarter" idx="12"/>
          </p:nvPr>
        </p:nvSpPr>
        <p:spPr/>
        <p:txBody>
          <a:bodyPr/>
          <a:lstStyle/>
          <a:p>
            <a:fld id="{CC057153-B650-4DEB-B370-79DDCFDCE934}" type="slidenum">
              <a:rPr lang="en-US" smtClean="0"/>
              <a:pPr/>
              <a:t>7</a:t>
            </a:fld>
            <a:endParaRPr lang="en-US" dirty="0"/>
          </a:p>
        </p:txBody>
      </p:sp>
      <p:sp>
        <p:nvSpPr>
          <p:cNvPr id="6" name="Content Placeholder 5">
            <a:extLst>
              <a:ext uri="{FF2B5EF4-FFF2-40B4-BE49-F238E27FC236}">
                <a16:creationId xmlns:a16="http://schemas.microsoft.com/office/drawing/2014/main" id="{E5236CAB-BB4B-BDCA-63F6-F77BA904E53B}"/>
              </a:ext>
            </a:extLst>
          </p:cNvPr>
          <p:cNvSpPr>
            <a:spLocks noGrp="1"/>
          </p:cNvSpPr>
          <p:nvPr>
            <p:ph sz="quarter" idx="13"/>
          </p:nvPr>
        </p:nvSpPr>
        <p:spPr>
          <a:xfrm>
            <a:off x="555104" y="196645"/>
            <a:ext cx="10924473" cy="6192963"/>
          </a:xfrm>
        </p:spPr>
        <p:txBody>
          <a:bodyPr/>
          <a:lstStyle/>
          <a:p>
            <a:r>
              <a:rPr lang="en-GB" sz="2800" b="1" u="sng" cap="none" dirty="0">
                <a:latin typeface="Arial" panose="020B0604020202020204" pitchFamily="34" charset="0"/>
                <a:cs typeface="Arial" panose="020B0604020202020204" pitchFamily="34" charset="0"/>
              </a:rPr>
              <a:t>Barrier 3 - Age / Generational Evidence: </a:t>
            </a:r>
          </a:p>
          <a:p>
            <a:r>
              <a:rPr lang="en-GB" sz="2400" cap="none" dirty="0">
                <a:latin typeface="Arial" panose="020B0604020202020204" pitchFamily="34" charset="0"/>
                <a:cs typeface="Arial" panose="020B0604020202020204" pitchFamily="34" charset="0"/>
              </a:rPr>
              <a:t>younger workers not following instructions</a:t>
            </a:r>
            <a:br>
              <a:rPr lang="en-GB" sz="2400"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Impact:</a:t>
            </a:r>
            <a:r>
              <a:rPr lang="en-GB" sz="2400" cap="none" dirty="0">
                <a:latin typeface="Arial" panose="020B0604020202020204" pitchFamily="34" charset="0"/>
                <a:cs typeface="Arial" panose="020B0604020202020204" pitchFamily="34" charset="0"/>
              </a:rPr>
              <a:t> reduced discipline, inconsistency in work</a:t>
            </a:r>
          </a:p>
          <a:p>
            <a:r>
              <a:rPr lang="en-GB" sz="2400" b="1" cap="none" dirty="0">
                <a:latin typeface="Arial" panose="020B0604020202020204" pitchFamily="34" charset="0"/>
                <a:cs typeface="Arial" panose="020B0604020202020204" pitchFamily="34" charset="0"/>
              </a:rPr>
              <a:t>Theory:</a:t>
            </a:r>
            <a:endParaRPr lang="en-GB" sz="2400" cap="none" dirty="0">
              <a:latin typeface="Arial" panose="020B0604020202020204" pitchFamily="34" charset="0"/>
              <a:cs typeface="Arial" panose="020B0604020202020204" pitchFamily="34" charset="0"/>
            </a:endParaRPr>
          </a:p>
          <a:p>
            <a:pPr lvl="0"/>
            <a:r>
              <a:rPr lang="en-GB" sz="2400" b="1" cap="none" dirty="0">
                <a:latin typeface="Arial" panose="020B0604020202020204" pitchFamily="34" charset="0"/>
                <a:cs typeface="Arial" panose="020B0604020202020204" pitchFamily="34" charset="0"/>
              </a:rPr>
              <a:t>According to Mannheim, 1952 Generational theory </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 Different values and learning styles across ages.</a:t>
            </a:r>
          </a:p>
          <a:p>
            <a:pPr lvl="0"/>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S</a:t>
            </a:r>
            <a:r>
              <a:rPr lang="en-GB" sz="2400" b="1" u="sng" cap="none" dirty="0">
                <a:latin typeface="Arial" panose="020B0604020202020204" pitchFamily="34" charset="0"/>
                <a:cs typeface="Arial" panose="020B0604020202020204" pitchFamily="34" charset="0"/>
              </a:rPr>
              <a:t>olution</a:t>
            </a:r>
            <a:r>
              <a:rPr lang="en-GB" sz="2400" b="1" u="sng" dirty="0">
                <a:latin typeface="Arial" panose="020B0604020202020204" pitchFamily="34" charset="0"/>
                <a:cs typeface="Arial" panose="020B0604020202020204" pitchFamily="34" charset="0"/>
              </a:rPr>
              <a:t>:</a:t>
            </a:r>
            <a:endParaRPr lang="en-GB" sz="2400" u="sng" dirty="0">
              <a:latin typeface="Arial" panose="020B0604020202020204" pitchFamily="34" charset="0"/>
              <a:cs typeface="Arial" panose="020B0604020202020204" pitchFamily="34" charset="0"/>
            </a:endParaRPr>
          </a:p>
          <a:p>
            <a:pPr lvl="0"/>
            <a:r>
              <a:rPr lang="en-GB" sz="2400" cap="none" dirty="0">
                <a:latin typeface="Arial" panose="020B0604020202020204" pitchFamily="34" charset="0"/>
                <a:cs typeface="Arial" panose="020B0604020202020204" pitchFamily="34" charset="0"/>
              </a:rPr>
              <a:t>Use modern training (videos, interactive methods) </a:t>
            </a:r>
          </a:p>
          <a:p>
            <a:pPr lvl="0"/>
            <a:r>
              <a:rPr lang="en-GB" sz="2400" cap="none" dirty="0">
                <a:latin typeface="Arial" panose="020B0604020202020204" pitchFamily="34" charset="0"/>
                <a:cs typeface="Arial" panose="020B0604020202020204" pitchFamily="34" charset="0"/>
              </a:rPr>
              <a:t>Assign Mentors (older workers guide younger staff</a:t>
            </a:r>
          </a:p>
          <a:p>
            <a:br>
              <a:rPr lang="en-GB" sz="2400" dirty="0"/>
            </a:br>
            <a:endParaRPr lang="en-GB" sz="2400" dirty="0"/>
          </a:p>
        </p:txBody>
      </p:sp>
      <p:sp>
        <p:nvSpPr>
          <p:cNvPr id="2" name="TextBox 1">
            <a:extLst>
              <a:ext uri="{FF2B5EF4-FFF2-40B4-BE49-F238E27FC236}">
                <a16:creationId xmlns:a16="http://schemas.microsoft.com/office/drawing/2014/main" id="{27C2F050-AC2A-37B0-8DCB-0BFCCB485DBE}"/>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00B0F0"/>
                </a:solidFill>
              </a:rPr>
              <a:t>Jaspal</a:t>
            </a:r>
          </a:p>
        </p:txBody>
      </p:sp>
    </p:spTree>
    <p:extLst>
      <p:ext uri="{BB962C8B-B14F-4D97-AF65-F5344CB8AC3E}">
        <p14:creationId xmlns:p14="http://schemas.microsoft.com/office/powerpoint/2010/main" val="1403495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57C6BB-1853-F724-75A4-D023689E7201}"/>
              </a:ext>
            </a:extLst>
          </p:cNvPr>
          <p:cNvSpPr>
            <a:spLocks noGrp="1"/>
          </p:cNvSpPr>
          <p:nvPr>
            <p:ph type="sldNum" sz="quarter" idx="12"/>
          </p:nvPr>
        </p:nvSpPr>
        <p:spPr/>
        <p:txBody>
          <a:bodyPr/>
          <a:lstStyle/>
          <a:p>
            <a:fld id="{CC057153-B650-4DEB-B370-79DDCFDCE934}" type="slidenum">
              <a:rPr lang="en-US" smtClean="0"/>
              <a:t>8</a:t>
            </a:fld>
            <a:endParaRPr lang="en-US" dirty="0"/>
          </a:p>
        </p:txBody>
      </p:sp>
      <p:sp>
        <p:nvSpPr>
          <p:cNvPr id="7" name="Title 1">
            <a:extLst>
              <a:ext uri="{FF2B5EF4-FFF2-40B4-BE49-F238E27FC236}">
                <a16:creationId xmlns:a16="http://schemas.microsoft.com/office/drawing/2014/main" id="{1C3EF91F-E704-5CF0-93FD-61822DF41536}"/>
              </a:ext>
            </a:extLst>
          </p:cNvPr>
          <p:cNvSpPr>
            <a:spLocks noGrp="1"/>
          </p:cNvSpPr>
          <p:nvPr>
            <p:ph type="ctrTitle"/>
          </p:nvPr>
        </p:nvSpPr>
        <p:spPr>
          <a:xfrm>
            <a:off x="505658" y="263804"/>
            <a:ext cx="10924476" cy="6490957"/>
          </a:xfrm>
        </p:spPr>
        <p:txBody>
          <a:bodyPr>
            <a:noAutofit/>
          </a:bodyPr>
          <a:lstStyle/>
          <a:p>
            <a:r>
              <a:rPr lang="en-GB" sz="2800" b="1" u="sng" cap="none" dirty="0">
                <a:latin typeface="Arial" panose="020B0604020202020204" pitchFamily="34" charset="0"/>
                <a:cs typeface="Arial" panose="020B0604020202020204" pitchFamily="34" charset="0"/>
              </a:rPr>
              <a:t>Barrier 4 -  Cultural</a:t>
            </a: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Evidence:</a:t>
            </a:r>
            <a:r>
              <a:rPr lang="en-GB" sz="2400" cap="none" dirty="0">
                <a:latin typeface="Arial" panose="020B0604020202020204" pitchFamily="34" charset="0"/>
                <a:cs typeface="Arial" panose="020B0604020202020204" pitchFamily="34" charset="0"/>
              </a:rPr>
              <a:t> workers from 5 different cultural groups</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Impact:</a:t>
            </a:r>
            <a:r>
              <a:rPr lang="en-GB" sz="2400" cap="none" dirty="0">
                <a:latin typeface="Arial" panose="020B0604020202020204" pitchFamily="34" charset="0"/>
                <a:cs typeface="Arial" panose="020B0604020202020204" pitchFamily="34" charset="0"/>
              </a:rPr>
              <a:t> different attitudes to hygiene, authority, and rules</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Theory:</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According to </a:t>
            </a:r>
            <a:r>
              <a:rPr lang="en-GB" sz="2400" b="1" cap="none" dirty="0">
                <a:latin typeface="Arial" panose="020B0604020202020204" pitchFamily="34" charset="0"/>
                <a:cs typeface="Arial" panose="020B0604020202020204" pitchFamily="34" charset="0"/>
              </a:rPr>
              <a:t>Hofstede’s Cultural Dimensions (1980)</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 differences in </a:t>
            </a:r>
            <a:r>
              <a:rPr lang="en-GB" sz="2400" u="sng" cap="none" dirty="0">
                <a:latin typeface="Arial" panose="020B0604020202020204" pitchFamily="34" charset="0"/>
                <a:cs typeface="Arial" panose="020B0604020202020204" pitchFamily="34" charset="0"/>
              </a:rPr>
              <a:t>power distance</a:t>
            </a:r>
            <a:r>
              <a:rPr lang="en-GB" sz="2400" cap="none" dirty="0">
                <a:latin typeface="Arial" panose="020B0604020202020204" pitchFamily="34" charset="0"/>
                <a:cs typeface="Arial" panose="020B0604020202020204" pitchFamily="34" charset="0"/>
              </a:rPr>
              <a:t>, </a:t>
            </a:r>
            <a:r>
              <a:rPr lang="en-GB" sz="2400" u="sng" cap="none" dirty="0">
                <a:latin typeface="Arial" panose="020B0604020202020204" pitchFamily="34" charset="0"/>
                <a:cs typeface="Arial" panose="020B0604020202020204" pitchFamily="34" charset="0"/>
              </a:rPr>
              <a:t>uncertainty avoidance </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u="sng" cap="none" dirty="0">
                <a:latin typeface="Arial" panose="020B0604020202020204" pitchFamily="34" charset="0"/>
                <a:cs typeface="Arial" panose="020B0604020202020204" pitchFamily="34" charset="0"/>
              </a:rPr>
              <a:t>Solution:</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cultural awareness training </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standardised global hygiene procedures </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encourage inclusive communication </a:t>
            </a:r>
          </a:p>
        </p:txBody>
      </p:sp>
      <p:sp>
        <p:nvSpPr>
          <p:cNvPr id="8" name="TextBox 7">
            <a:extLst>
              <a:ext uri="{FF2B5EF4-FFF2-40B4-BE49-F238E27FC236}">
                <a16:creationId xmlns:a16="http://schemas.microsoft.com/office/drawing/2014/main" id="{1C6A2F5A-573F-2526-28A0-B5B90C2F23FF}"/>
              </a:ext>
            </a:extLst>
          </p:cNvPr>
          <p:cNvSpPr txBox="1"/>
          <p:nvPr/>
        </p:nvSpPr>
        <p:spPr>
          <a:xfrm>
            <a:off x="9930578" y="6307847"/>
            <a:ext cx="2261420" cy="369332"/>
          </a:xfrm>
          <a:prstGeom prst="rect">
            <a:avLst/>
          </a:prstGeom>
          <a:noFill/>
        </p:spPr>
        <p:txBody>
          <a:bodyPr wrap="square" rtlCol="0">
            <a:spAutoFit/>
          </a:bodyPr>
          <a:lstStyle/>
          <a:p>
            <a:r>
              <a:rPr lang="en-GB" b="1" dirty="0">
                <a:solidFill>
                  <a:srgbClr val="00B0F0"/>
                </a:solidFill>
              </a:rPr>
              <a:t>Jas</a:t>
            </a:r>
          </a:p>
        </p:txBody>
      </p:sp>
    </p:spTree>
    <p:extLst>
      <p:ext uri="{BB962C8B-B14F-4D97-AF65-F5344CB8AC3E}">
        <p14:creationId xmlns:p14="http://schemas.microsoft.com/office/powerpoint/2010/main" val="2009438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EDF9790-D7DF-872B-573D-CC1D458A32D4}"/>
              </a:ext>
            </a:extLst>
          </p:cNvPr>
          <p:cNvSpPr>
            <a:spLocks noGrp="1"/>
          </p:cNvSpPr>
          <p:nvPr>
            <p:ph type="sldNum" sz="quarter" idx="12"/>
          </p:nvPr>
        </p:nvSpPr>
        <p:spPr/>
        <p:txBody>
          <a:bodyPr/>
          <a:lstStyle/>
          <a:p>
            <a:fld id="{CC057153-B650-4DEB-B370-79DDCFDCE934}" type="slidenum">
              <a:rPr lang="en-US" smtClean="0"/>
              <a:t>9</a:t>
            </a:fld>
            <a:endParaRPr lang="en-US" dirty="0"/>
          </a:p>
        </p:txBody>
      </p:sp>
      <p:sp>
        <p:nvSpPr>
          <p:cNvPr id="6" name="Content Placeholder 4">
            <a:extLst>
              <a:ext uri="{FF2B5EF4-FFF2-40B4-BE49-F238E27FC236}">
                <a16:creationId xmlns:a16="http://schemas.microsoft.com/office/drawing/2014/main" id="{00C5BA61-CFC6-5679-EC94-0596E5614F2C}"/>
              </a:ext>
            </a:extLst>
          </p:cNvPr>
          <p:cNvSpPr txBox="1">
            <a:spLocks/>
          </p:cNvSpPr>
          <p:nvPr/>
        </p:nvSpPr>
        <p:spPr>
          <a:xfrm>
            <a:off x="639097" y="725129"/>
            <a:ext cx="9940413" cy="563634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7200" b="0" i="0" kern="1200" cap="all" baseline="0">
                <a:solidFill>
                  <a:schemeClr val="tx1"/>
                </a:solidFill>
                <a:latin typeface="+mj-lt"/>
                <a:ea typeface="+mj-ea"/>
                <a:cs typeface="+mj-cs"/>
              </a:defRPr>
            </a:lvl1pPr>
          </a:lstStyle>
          <a:p>
            <a:r>
              <a:rPr lang="en-GB" sz="2800" b="1" u="sng" cap="none" dirty="0">
                <a:latin typeface="Arial" panose="020B0604020202020204" pitchFamily="34" charset="0"/>
                <a:cs typeface="Arial" panose="020B0604020202020204" pitchFamily="34" charset="0"/>
              </a:rPr>
              <a:t>Barrier 5 - Emotional</a:t>
            </a:r>
            <a:br>
              <a:rPr lang="en-GB" sz="2400" b="1"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Evidence:</a:t>
            </a:r>
            <a:r>
              <a:rPr lang="en-GB" sz="2400" cap="none" dirty="0">
                <a:latin typeface="Arial" panose="020B0604020202020204" pitchFamily="34" charset="0"/>
                <a:cs typeface="Arial" panose="020B0604020202020204" pitchFamily="34" charset="0"/>
              </a:rPr>
              <a:t> Gary shouting “idiots!”, stress, poor example</a:t>
            </a:r>
            <a:br>
              <a:rPr lang="en-GB" sz="2400"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b="1" cap="none" dirty="0">
                <a:latin typeface="Arial" panose="020B0604020202020204" pitchFamily="34" charset="0"/>
                <a:cs typeface="Arial" panose="020B0604020202020204" pitchFamily="34" charset="0"/>
              </a:rPr>
              <a:t>Impact:</a:t>
            </a:r>
            <a:r>
              <a:rPr lang="en-GB" sz="2400" cap="none" dirty="0">
                <a:latin typeface="Arial" panose="020B0604020202020204" pitchFamily="34" charset="0"/>
                <a:cs typeface="Arial" panose="020B0604020202020204" pitchFamily="34" charset="0"/>
              </a:rPr>
              <a:t> low morale, fear, reduced productivity</a:t>
            </a:r>
            <a:br>
              <a:rPr lang="en-GB" sz="2400"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Theory:</a:t>
            </a:r>
            <a:endParaRPr lang="en-GB" sz="2400" cap="none" dirty="0">
              <a:latin typeface="Arial" panose="020B0604020202020204" pitchFamily="34" charset="0"/>
              <a:cs typeface="Arial" panose="020B0604020202020204" pitchFamily="34" charset="0"/>
            </a:endParaRPr>
          </a:p>
          <a:p>
            <a:r>
              <a:rPr lang="en-GB" sz="2400" b="1" cap="none" dirty="0">
                <a:latin typeface="Arial" panose="020B0604020202020204" pitchFamily="34" charset="0"/>
                <a:cs typeface="Arial" panose="020B0604020202020204" pitchFamily="34" charset="0"/>
              </a:rPr>
              <a:t>According to Goleman, 1995 Emotional Intelligence </a:t>
            </a:r>
            <a:br>
              <a:rPr lang="en-GB" sz="2400" b="1" cap="none" dirty="0">
                <a:latin typeface="Arial" panose="020B0604020202020204" pitchFamily="34" charset="0"/>
                <a:cs typeface="Arial" panose="020B0604020202020204" pitchFamily="34" charset="0"/>
              </a:rPr>
            </a:b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 poor emotional control reduces leadership effectiveness </a:t>
            </a:r>
            <a:br>
              <a:rPr lang="en-GB" sz="2400" cap="none" dirty="0">
                <a:latin typeface="Arial" panose="020B0604020202020204" pitchFamily="34" charset="0"/>
                <a:cs typeface="Arial" panose="020B0604020202020204" pitchFamily="34" charset="0"/>
              </a:rPr>
            </a:br>
            <a:endParaRPr lang="en-GB" sz="2400" cap="none" dirty="0">
              <a:latin typeface="Arial" panose="020B0604020202020204" pitchFamily="34" charset="0"/>
              <a:cs typeface="Arial" panose="020B0604020202020204" pitchFamily="34" charset="0"/>
            </a:endParaRPr>
          </a:p>
          <a:p>
            <a:endParaRPr lang="en-GB" sz="2400" cap="none" dirty="0">
              <a:latin typeface="Arial" panose="020B0604020202020204" pitchFamily="34" charset="0"/>
              <a:cs typeface="Arial" panose="020B0604020202020204" pitchFamily="34" charset="0"/>
            </a:endParaRPr>
          </a:p>
          <a:p>
            <a:endParaRPr lang="en-GB" sz="2400" cap="none" dirty="0">
              <a:latin typeface="Arial" panose="020B0604020202020204" pitchFamily="34" charset="0"/>
              <a:cs typeface="Arial" panose="020B0604020202020204" pitchFamily="34" charset="0"/>
            </a:endParaRPr>
          </a:p>
          <a:p>
            <a:r>
              <a:rPr lang="en-GB" sz="2400" b="1" u="sng" cap="none" dirty="0">
                <a:latin typeface="Arial" panose="020B0604020202020204" pitchFamily="34" charset="0"/>
                <a:cs typeface="Arial" panose="020B0604020202020204" pitchFamily="34" charset="0"/>
              </a:rPr>
              <a:t>Solution:</a:t>
            </a:r>
            <a:endParaRPr lang="en-GB" sz="2400" u="sng" cap="none" dirty="0">
              <a:latin typeface="Arial" panose="020B0604020202020204" pitchFamily="34" charset="0"/>
              <a:cs typeface="Arial" panose="020B0604020202020204" pitchFamily="34" charset="0"/>
            </a:endParaRPr>
          </a:p>
          <a:p>
            <a:r>
              <a:rPr lang="en-GB" sz="2400" cap="none" dirty="0">
                <a:latin typeface="Arial" panose="020B0604020202020204" pitchFamily="34" charset="0"/>
                <a:cs typeface="Arial" panose="020B0604020202020204" pitchFamily="34" charset="0"/>
              </a:rPr>
              <a:t>leadership training for managers </a:t>
            </a:r>
          </a:p>
          <a:p>
            <a:r>
              <a:rPr lang="en-GB" sz="2400" cap="none" dirty="0">
                <a:latin typeface="Arial" panose="020B0604020202020204" pitchFamily="34" charset="0"/>
                <a:cs typeface="Arial" panose="020B0604020202020204" pitchFamily="34" charset="0"/>
              </a:rPr>
              <a:t>promote respectful communication </a:t>
            </a:r>
          </a:p>
          <a:p>
            <a:r>
              <a:rPr lang="en-GB" sz="2400" cap="none" dirty="0">
                <a:latin typeface="Arial" panose="020B0604020202020204" pitchFamily="34" charset="0"/>
                <a:cs typeface="Arial" panose="020B0604020202020204" pitchFamily="34" charset="0"/>
              </a:rPr>
              <a:t>encourage feedback culture </a:t>
            </a:r>
          </a:p>
        </p:txBody>
      </p:sp>
      <p:sp>
        <p:nvSpPr>
          <p:cNvPr id="7" name="TextBox 6">
            <a:extLst>
              <a:ext uri="{FF2B5EF4-FFF2-40B4-BE49-F238E27FC236}">
                <a16:creationId xmlns:a16="http://schemas.microsoft.com/office/drawing/2014/main" id="{59C8323A-FB6A-571A-8FBF-C01FAD3DB081}"/>
              </a:ext>
            </a:extLst>
          </p:cNvPr>
          <p:cNvSpPr txBox="1"/>
          <p:nvPr/>
        </p:nvSpPr>
        <p:spPr>
          <a:xfrm>
            <a:off x="9930578" y="6307847"/>
            <a:ext cx="2261420" cy="369332"/>
          </a:xfrm>
          <a:prstGeom prst="rect">
            <a:avLst/>
          </a:prstGeom>
          <a:noFill/>
        </p:spPr>
        <p:txBody>
          <a:bodyPr wrap="square" rtlCol="0">
            <a:spAutoFit/>
          </a:bodyPr>
          <a:lstStyle/>
          <a:p>
            <a:r>
              <a:rPr lang="en-GB" b="1" dirty="0"/>
              <a:t>Rosy</a:t>
            </a:r>
          </a:p>
        </p:txBody>
      </p:sp>
    </p:spTree>
    <p:extLst>
      <p:ext uri="{BB962C8B-B14F-4D97-AF65-F5344CB8AC3E}">
        <p14:creationId xmlns:p14="http://schemas.microsoft.com/office/powerpoint/2010/main" val="384783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2E2922C-7EE8-8B5C-9DED-F44797A62946}"/>
              </a:ext>
            </a:extLst>
          </p:cNvPr>
          <p:cNvSpPr>
            <a:spLocks noGrp="1"/>
          </p:cNvSpPr>
          <p:nvPr>
            <p:ph type="sldNum" sz="quarter" idx="12"/>
          </p:nvPr>
        </p:nvSpPr>
        <p:spPr/>
        <p:txBody>
          <a:bodyPr/>
          <a:lstStyle/>
          <a:p>
            <a:fld id="{CC057153-B650-4DEB-B370-79DDCFDCE934}" type="slidenum">
              <a:rPr lang="en-US" smtClean="0"/>
              <a:t>10</a:t>
            </a:fld>
            <a:endParaRPr lang="en-US" dirty="0"/>
          </a:p>
        </p:txBody>
      </p:sp>
      <p:sp>
        <p:nvSpPr>
          <p:cNvPr id="8" name="Title 1">
            <a:extLst>
              <a:ext uri="{FF2B5EF4-FFF2-40B4-BE49-F238E27FC236}">
                <a16:creationId xmlns:a16="http://schemas.microsoft.com/office/drawing/2014/main" id="{29E7DACD-43D6-D225-AD2A-8DBBFE594478}"/>
              </a:ext>
            </a:extLst>
          </p:cNvPr>
          <p:cNvSpPr txBox="1">
            <a:spLocks/>
          </p:cNvSpPr>
          <p:nvPr/>
        </p:nvSpPr>
        <p:spPr>
          <a:xfrm>
            <a:off x="988358" y="1651083"/>
            <a:ext cx="10923925" cy="320040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7200" b="0" i="0" kern="1200" cap="all" baseline="0">
                <a:solidFill>
                  <a:schemeClr val="tx1"/>
                </a:solidFill>
                <a:latin typeface="+mj-lt"/>
                <a:ea typeface="+mj-ea"/>
                <a:cs typeface="+mj-cs"/>
              </a:defRPr>
            </a:lvl1pPr>
          </a:lstStyle>
          <a:p>
            <a:r>
              <a:rPr lang="en-GB" sz="2400" cap="none" dirty="0">
                <a:latin typeface="Arial" panose="020B0604020202020204" pitchFamily="34" charset="0"/>
                <a:cs typeface="Arial" panose="020B0604020202020204" pitchFamily="34" charset="0"/>
              </a:rPr>
              <a:t>The main problem at flight foods ltd is not just operational but </a:t>
            </a:r>
            <a:r>
              <a:rPr lang="en-GB" sz="2400" b="1" cap="none" dirty="0">
                <a:latin typeface="Arial" panose="020B0604020202020204" pitchFamily="34" charset="0"/>
                <a:cs typeface="Arial" panose="020B0604020202020204" pitchFamily="34" charset="0"/>
              </a:rPr>
              <a:t>Communication failure across multiple levels</a:t>
            </a:r>
            <a:r>
              <a:rPr lang="en-GB" sz="2400" cap="none" dirty="0">
                <a:latin typeface="Arial" panose="020B0604020202020204" pitchFamily="34" charset="0"/>
                <a:cs typeface="Arial" panose="020B0604020202020204" pitchFamily="34" charset="0"/>
              </a:rPr>
              <a:t>. environmental noise, language differences, cultural diversity, and poor leadership have created serious misunderstandings that impact food quality and safety.</a:t>
            </a:r>
            <a:br>
              <a:rPr lang="en-GB" sz="2400" cap="none" dirty="0">
                <a:latin typeface="Arial" panose="020B0604020202020204" pitchFamily="34" charset="0"/>
                <a:cs typeface="Arial" panose="020B0604020202020204" pitchFamily="34" charset="0"/>
              </a:rPr>
            </a:br>
            <a:r>
              <a:rPr lang="en-GB" sz="2400" cap="none" dirty="0">
                <a:latin typeface="Arial" panose="020B0604020202020204" pitchFamily="34" charset="0"/>
                <a:cs typeface="Arial" panose="020B0604020202020204" pitchFamily="34" charset="0"/>
              </a:rPr>
              <a:t>by improving communication systems, training, and leadership practices, the company can enhance productivity, ensure food safety, and regain customer trust.</a:t>
            </a:r>
          </a:p>
        </p:txBody>
      </p:sp>
      <p:sp>
        <p:nvSpPr>
          <p:cNvPr id="9" name="TextBox 8">
            <a:extLst>
              <a:ext uri="{FF2B5EF4-FFF2-40B4-BE49-F238E27FC236}">
                <a16:creationId xmlns:a16="http://schemas.microsoft.com/office/drawing/2014/main" id="{D0D798B6-C107-CD63-213A-17B0D80E993C}"/>
              </a:ext>
            </a:extLst>
          </p:cNvPr>
          <p:cNvSpPr txBox="1"/>
          <p:nvPr/>
        </p:nvSpPr>
        <p:spPr>
          <a:xfrm>
            <a:off x="880203" y="481780"/>
            <a:ext cx="3628103" cy="523220"/>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Conclusion</a:t>
            </a:r>
          </a:p>
        </p:txBody>
      </p:sp>
      <p:sp>
        <p:nvSpPr>
          <p:cNvPr id="10" name="TextBox 9">
            <a:extLst>
              <a:ext uri="{FF2B5EF4-FFF2-40B4-BE49-F238E27FC236}">
                <a16:creationId xmlns:a16="http://schemas.microsoft.com/office/drawing/2014/main" id="{6C24C176-F4DD-4215-45D3-919BD4ED07BD}"/>
              </a:ext>
            </a:extLst>
          </p:cNvPr>
          <p:cNvSpPr txBox="1"/>
          <p:nvPr/>
        </p:nvSpPr>
        <p:spPr>
          <a:xfrm>
            <a:off x="9930578" y="6307847"/>
            <a:ext cx="2261420" cy="369332"/>
          </a:xfrm>
          <a:prstGeom prst="rect">
            <a:avLst/>
          </a:prstGeom>
          <a:noFill/>
        </p:spPr>
        <p:txBody>
          <a:bodyPr wrap="square" rtlCol="0">
            <a:spAutoFit/>
          </a:bodyPr>
          <a:lstStyle/>
          <a:p>
            <a:r>
              <a:rPr lang="en-GB" b="1" dirty="0"/>
              <a:t>Rosy</a:t>
            </a:r>
          </a:p>
        </p:txBody>
      </p:sp>
    </p:spTree>
    <p:extLst>
      <p:ext uri="{BB962C8B-B14F-4D97-AF65-F5344CB8AC3E}">
        <p14:creationId xmlns:p14="http://schemas.microsoft.com/office/powerpoint/2010/main" val="108603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E655DEA-A8A4-1F2E-8625-1370C63D55A1}"/>
              </a:ext>
            </a:extLst>
          </p:cNvPr>
          <p:cNvSpPr>
            <a:spLocks noGrp="1"/>
          </p:cNvSpPr>
          <p:nvPr>
            <p:ph type="sldNum" sz="quarter" idx="12"/>
          </p:nvPr>
        </p:nvSpPr>
        <p:spPr/>
        <p:txBody>
          <a:bodyPr/>
          <a:lstStyle/>
          <a:p>
            <a:fld id="{CC057153-B650-4DEB-B370-79DDCFDCE934}" type="slidenum">
              <a:rPr lang="en-US" smtClean="0"/>
              <a:t>11</a:t>
            </a:fld>
            <a:endParaRPr lang="en-US" dirty="0"/>
          </a:p>
        </p:txBody>
      </p:sp>
      <p:sp>
        <p:nvSpPr>
          <p:cNvPr id="6" name="Content Placeholder 2">
            <a:extLst>
              <a:ext uri="{FF2B5EF4-FFF2-40B4-BE49-F238E27FC236}">
                <a16:creationId xmlns:a16="http://schemas.microsoft.com/office/drawing/2014/main" id="{C76472C1-2EAF-39DE-9430-0CEDE82CAF70}"/>
              </a:ext>
            </a:extLst>
          </p:cNvPr>
          <p:cNvSpPr txBox="1">
            <a:spLocks/>
          </p:cNvSpPr>
          <p:nvPr/>
        </p:nvSpPr>
        <p:spPr>
          <a:xfrm>
            <a:off x="643317" y="1987094"/>
            <a:ext cx="7767565" cy="479936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Shannon, C. &amp; Weaver, W. (1949) </a:t>
            </a:r>
            <a:r>
              <a:rPr lang="en-GB" sz="2000" i="1" dirty="0"/>
              <a:t>The Mathematical Theory of Communication</a:t>
            </a:r>
            <a:r>
              <a:rPr lang="en-GB" sz="2000" dirty="0"/>
              <a:t> </a:t>
            </a:r>
          </a:p>
          <a:p>
            <a:r>
              <a:rPr lang="en-GB" sz="2000" dirty="0" err="1"/>
              <a:t>Berlo</a:t>
            </a:r>
            <a:r>
              <a:rPr lang="en-GB" sz="2000" dirty="0"/>
              <a:t>, D. (1960) </a:t>
            </a:r>
            <a:r>
              <a:rPr lang="en-GB" sz="2000" i="1" dirty="0"/>
              <a:t>The Process of Communication</a:t>
            </a:r>
            <a:r>
              <a:rPr lang="en-GB" sz="2000" dirty="0"/>
              <a:t> </a:t>
            </a:r>
          </a:p>
          <a:p>
            <a:r>
              <a:rPr lang="en-GB" sz="2000" dirty="0"/>
              <a:t>Mehrabian, A. (1971) </a:t>
            </a:r>
            <a:r>
              <a:rPr lang="en-GB" sz="2000" i="1" dirty="0"/>
              <a:t>Silent Messages</a:t>
            </a:r>
            <a:r>
              <a:rPr lang="en-GB" sz="2000" dirty="0"/>
              <a:t> </a:t>
            </a:r>
          </a:p>
          <a:p>
            <a:r>
              <a:rPr lang="en-GB" sz="2000" dirty="0"/>
              <a:t>Hofstede, G. (1980) </a:t>
            </a:r>
            <a:r>
              <a:rPr lang="en-GB" sz="2000" i="1" dirty="0"/>
              <a:t>Culture’s Consequences</a:t>
            </a:r>
            <a:r>
              <a:rPr lang="en-GB" sz="2000" dirty="0"/>
              <a:t> </a:t>
            </a:r>
          </a:p>
          <a:p>
            <a:r>
              <a:rPr lang="en-GB" sz="2000" dirty="0"/>
              <a:t>Goleman, D. (1995) </a:t>
            </a:r>
            <a:r>
              <a:rPr lang="en-GB" sz="2000" i="1" dirty="0"/>
              <a:t>Emotional Intelligence</a:t>
            </a:r>
            <a:r>
              <a:rPr lang="en-GB" sz="2000" dirty="0"/>
              <a:t> </a:t>
            </a:r>
          </a:p>
          <a:p>
            <a:r>
              <a:rPr lang="en-GB" sz="2000" dirty="0"/>
              <a:t>Bandura, A. (1977) </a:t>
            </a:r>
            <a:r>
              <a:rPr lang="en-GB" sz="2000" i="1" dirty="0"/>
              <a:t>Social Learning Theory</a:t>
            </a:r>
            <a:r>
              <a:rPr lang="en-GB" sz="2000" dirty="0"/>
              <a:t> </a:t>
            </a:r>
          </a:p>
          <a:p>
            <a:endParaRPr lang="en-US" sz="2000" dirty="0"/>
          </a:p>
        </p:txBody>
      </p:sp>
      <p:sp>
        <p:nvSpPr>
          <p:cNvPr id="7" name="Title 1">
            <a:extLst>
              <a:ext uri="{FF2B5EF4-FFF2-40B4-BE49-F238E27FC236}">
                <a16:creationId xmlns:a16="http://schemas.microsoft.com/office/drawing/2014/main" id="{57C6FA18-8882-4A41-9D7E-BB6D87D99EBC}"/>
              </a:ext>
            </a:extLst>
          </p:cNvPr>
          <p:cNvSpPr txBox="1">
            <a:spLocks/>
          </p:cNvSpPr>
          <p:nvPr/>
        </p:nvSpPr>
        <p:spPr>
          <a:xfrm>
            <a:off x="429209" y="581081"/>
            <a:ext cx="10923925" cy="85442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7200" b="0" i="0" kern="1200" cap="all" baseline="0">
                <a:solidFill>
                  <a:schemeClr val="tx1"/>
                </a:solidFill>
                <a:latin typeface="+mj-lt"/>
                <a:ea typeface="+mj-ea"/>
                <a:cs typeface="+mj-cs"/>
              </a:defRPr>
            </a:lvl1pPr>
          </a:lstStyle>
          <a:p>
            <a:r>
              <a:rPr lang="en-GB" sz="2800" b="1" u="sng" dirty="0">
                <a:latin typeface="Arial" panose="020B0604020202020204" pitchFamily="34" charset="0"/>
                <a:cs typeface="Arial" panose="020B0604020202020204" pitchFamily="34" charset="0"/>
              </a:rPr>
              <a:t>References</a:t>
            </a:r>
            <a:endParaRPr lang="en-US" sz="28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3017827"/>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{DB68B624-7B4D-40B4-8EBD-6B921B9B32BF}9a8ca73c-9ec2-4fbe-abc4-e368f4cb1a3b-TF575ccade-082f-4251-9f61-e4053e242b00_win32</Template>
  <TotalTime>0</TotalTime>
  <Words>832</Words>
  <Application>Microsoft Office PowerPoint</Application>
  <PresentationFormat>Widescreen</PresentationFormat>
  <Paragraphs>101</Paragraphs>
  <Slides>11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Nunito Sans</vt:lpstr>
      <vt:lpstr>Symbol</vt:lpstr>
      <vt:lpstr>Univers Light</vt:lpstr>
      <vt:lpstr>JapandiLinearHarmony</vt:lpstr>
      <vt:lpstr>Group Presentation  Flight Foods Ltd </vt:lpstr>
      <vt:lpstr>Introduction / Background </vt:lpstr>
      <vt:lpstr>Key Issues Identified </vt:lpstr>
      <vt:lpstr>Barrier 1- Environmental Noise.</vt:lpstr>
      <vt:lpstr>Barrier 2 - Language/Communication/ Body Language.</vt:lpstr>
      <vt:lpstr>PowerPoint Presentation</vt:lpstr>
      <vt:lpstr>PowerPoint Presentation</vt:lpstr>
      <vt:lpstr>Barrier 4 -  Cultural Evidence: workers from 5 different cultural groups  Impact: different attitudes to hygiene, authority, and rules  Theory: According to Hofstede’s Cultural Dimensions (1980) → differences in power distance, uncertainty avoidance       Solution: cultural awareness training  standardised global hygiene procedures  encourage inclusive communication </vt:lpstr>
      <vt:lpstr>PowerPoint Presentation</vt:lpstr>
      <vt:lpstr>PowerPoint Presentation</vt:lpstr>
      <vt:lpstr>PowerPoint Presentation</vt:lpstr>
    </vt:vector>
  </TitlesOfParts>
  <Company>Kingston and Richmond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 Flight Foods Ltd</dc:title>
  <dc:creator>SKANTHATHAS, Gowshegah (KINGSTON AND RICHMOND NHS FOUNDATION TRUST)</dc:creator>
  <cp:lastModifiedBy>Saichithanandasivam Skanthathas (2516781)</cp:lastModifiedBy>
  <cp:revision>5</cp:revision>
  <dcterms:created xsi:type="dcterms:W3CDTF">2026-04-11T20:40:35Z</dcterms:created>
  <dcterms:modified xsi:type="dcterms:W3CDTF">2026-04-19T04:14:41Z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