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4" d="100"/>
          <a:sy n="64" d="100"/>
        </p:scale>
        <p:origin x="748" y="48"/>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4"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C2A57-91FD-4F70-B020-5F24DCC02162}"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D00F4A3C-6703-412A-AE89-1BD5BB27DAAD}">
      <dgm:prSet custT="1"/>
      <dgm:spPr/>
      <dgm:t>
        <a:bodyPr/>
        <a:lstStyle/>
        <a:p>
          <a:pPr rtl="0"/>
          <a:r>
            <a:rPr lang="en-US" sz="1400" dirty="0">
              <a:latin typeface="Cambria" panose="02040503050406030204" pitchFamily="18" charset="0"/>
              <a:ea typeface="Cambria" panose="02040503050406030204" pitchFamily="18" charset="0"/>
            </a:rPr>
            <a:t>The hospitality industry has placed increasing emphasis on sustainability, driven by environmental stewardship and social responsibility (</a:t>
          </a:r>
          <a:r>
            <a:rPr lang="en-US" sz="1400" dirty="0" err="1">
              <a:latin typeface="Cambria" panose="02040503050406030204" pitchFamily="18" charset="0"/>
              <a:ea typeface="Cambria" panose="02040503050406030204" pitchFamily="18" charset="0"/>
            </a:rPr>
            <a:t>Gowreesunkar</a:t>
          </a:r>
          <a:r>
            <a:rPr lang="en-US" sz="1400" dirty="0">
              <a:latin typeface="Cambria" panose="02040503050406030204" pitchFamily="18" charset="0"/>
              <a:ea typeface="Cambria" panose="02040503050406030204" pitchFamily="18" charset="0"/>
            </a:rPr>
            <a:t>, 2021).</a:t>
          </a:r>
        </a:p>
      </dgm:t>
    </dgm:pt>
    <dgm:pt modelId="{014227B7-9DB1-46A5-8034-2E2158A1DA4B}" type="parTrans" cxnId="{49AD3A12-3A6B-4E3E-8CD1-07EC442FA953}">
      <dgm:prSet/>
      <dgm:spPr/>
      <dgm:t>
        <a:bodyPr/>
        <a:lstStyle/>
        <a:p>
          <a:endParaRPr lang="en-US" sz="1800">
            <a:latin typeface="Cambria" panose="02040503050406030204" pitchFamily="18" charset="0"/>
            <a:ea typeface="Cambria" panose="02040503050406030204" pitchFamily="18" charset="0"/>
          </a:endParaRPr>
        </a:p>
      </dgm:t>
    </dgm:pt>
    <dgm:pt modelId="{BB486B79-B74F-4C38-BAE3-4F65EC2B20B2}" type="sibTrans" cxnId="{49AD3A12-3A6B-4E3E-8CD1-07EC442FA953}">
      <dgm:prSet/>
      <dgm:spPr/>
      <dgm:t>
        <a:bodyPr/>
        <a:lstStyle/>
        <a:p>
          <a:endParaRPr lang="en-US" sz="1800">
            <a:latin typeface="Cambria" panose="02040503050406030204" pitchFamily="18" charset="0"/>
            <a:ea typeface="Cambria" panose="02040503050406030204" pitchFamily="18" charset="0"/>
          </a:endParaRPr>
        </a:p>
      </dgm:t>
    </dgm:pt>
    <dgm:pt modelId="{D9152DAC-34D7-4B4C-9D91-4407C6E5DDB0}">
      <dgm:prSet custT="1"/>
      <dgm:spPr/>
      <dgm:t>
        <a:bodyPr/>
        <a:lstStyle/>
        <a:p>
          <a:pPr rtl="0"/>
          <a:r>
            <a:rPr lang="en-US" sz="1400">
              <a:latin typeface="Cambria" panose="02040503050406030204" pitchFamily="18" charset="0"/>
              <a:ea typeface="Cambria" panose="02040503050406030204" pitchFamily="18" charset="0"/>
            </a:rPr>
            <a:t>Sustainable practices in the hospitality sector have become a key competitive advantage, with 83% of travelers believing sustainable travel is important (Statista, 2022).</a:t>
          </a:r>
        </a:p>
      </dgm:t>
    </dgm:pt>
    <dgm:pt modelId="{A0EE4046-7672-4523-86A9-64D730F9BABE}" type="parTrans" cxnId="{08FBF608-ADAD-4592-BB07-9527C30A31B1}">
      <dgm:prSet/>
      <dgm:spPr/>
      <dgm:t>
        <a:bodyPr/>
        <a:lstStyle/>
        <a:p>
          <a:endParaRPr lang="en-US" sz="1800">
            <a:latin typeface="Cambria" panose="02040503050406030204" pitchFamily="18" charset="0"/>
            <a:ea typeface="Cambria" panose="02040503050406030204" pitchFamily="18" charset="0"/>
          </a:endParaRPr>
        </a:p>
      </dgm:t>
    </dgm:pt>
    <dgm:pt modelId="{A2E7BF4C-4275-4C54-B94A-B4F218F4731A}" type="sibTrans" cxnId="{08FBF608-ADAD-4592-BB07-9527C30A31B1}">
      <dgm:prSet/>
      <dgm:spPr/>
      <dgm:t>
        <a:bodyPr/>
        <a:lstStyle/>
        <a:p>
          <a:endParaRPr lang="en-US" sz="1800">
            <a:latin typeface="Cambria" panose="02040503050406030204" pitchFamily="18" charset="0"/>
            <a:ea typeface="Cambria" panose="02040503050406030204" pitchFamily="18" charset="0"/>
          </a:endParaRPr>
        </a:p>
      </dgm:t>
    </dgm:pt>
    <dgm:pt modelId="{A792809C-E09C-41D8-8DF2-01225BE46F88}">
      <dgm:prSet custT="1"/>
      <dgm:spPr/>
      <dgm:t>
        <a:bodyPr/>
        <a:lstStyle/>
        <a:p>
          <a:pPr rtl="0"/>
          <a:r>
            <a:rPr lang="en-US" sz="1400" dirty="0">
              <a:latin typeface="Cambria" panose="02040503050406030204" pitchFamily="18" charset="0"/>
              <a:ea typeface="Cambria" panose="02040503050406030204" pitchFamily="18" charset="0"/>
            </a:rPr>
            <a:t>The industry is now more accountable for its environmental impact, including reducing carbon emissions from tourism transport (around 5% globally) and implementing resource-efficient designs and operations (Statista, 2022; UNWTO, 2024).</a:t>
          </a:r>
        </a:p>
      </dgm:t>
    </dgm:pt>
    <dgm:pt modelId="{D22B8631-0B91-4099-87D0-7B0774DC61B8}" type="parTrans" cxnId="{80F0FAC8-412E-4E66-B26A-206AEC2573D0}">
      <dgm:prSet/>
      <dgm:spPr/>
      <dgm:t>
        <a:bodyPr/>
        <a:lstStyle/>
        <a:p>
          <a:endParaRPr lang="en-US" sz="1800">
            <a:latin typeface="Cambria" panose="02040503050406030204" pitchFamily="18" charset="0"/>
            <a:ea typeface="Cambria" panose="02040503050406030204" pitchFamily="18" charset="0"/>
          </a:endParaRPr>
        </a:p>
      </dgm:t>
    </dgm:pt>
    <dgm:pt modelId="{E575992F-CB8D-42C2-92F9-C95E263821E3}" type="sibTrans" cxnId="{80F0FAC8-412E-4E66-B26A-206AEC2573D0}">
      <dgm:prSet/>
      <dgm:spPr/>
      <dgm:t>
        <a:bodyPr/>
        <a:lstStyle/>
        <a:p>
          <a:endParaRPr lang="en-US" sz="1800">
            <a:latin typeface="Cambria" panose="02040503050406030204" pitchFamily="18" charset="0"/>
            <a:ea typeface="Cambria" panose="02040503050406030204" pitchFamily="18" charset="0"/>
          </a:endParaRPr>
        </a:p>
      </dgm:t>
    </dgm:pt>
    <dgm:pt modelId="{35752D7E-CA0E-4B23-A659-F604CD193964}">
      <dgm:prSet custT="1"/>
      <dgm:spPr/>
      <dgm:t>
        <a:bodyPr/>
        <a:lstStyle/>
        <a:p>
          <a:pPr rtl="0"/>
          <a:r>
            <a:rPr lang="en-US" sz="1400">
              <a:latin typeface="Cambria" panose="02040503050406030204" pitchFamily="18" charset="0"/>
              <a:ea typeface="Cambria" panose="02040503050406030204" pitchFamily="18" charset="0"/>
            </a:rPr>
            <a:t>Improving energy efficiency and resource management in hotels can contribute to reduced environmental impact and lower operating costs, while attracting environmentally conscious consumers (Costa &amp; Costa, 2022).</a:t>
          </a:r>
        </a:p>
      </dgm:t>
    </dgm:pt>
    <dgm:pt modelId="{047150D2-4C08-438D-9ECD-2BFDC8E6C855}" type="parTrans" cxnId="{B0C109FF-AB20-4D55-B472-885A3A4E95C0}">
      <dgm:prSet/>
      <dgm:spPr/>
      <dgm:t>
        <a:bodyPr/>
        <a:lstStyle/>
        <a:p>
          <a:endParaRPr lang="en-US" sz="1800">
            <a:latin typeface="Cambria" panose="02040503050406030204" pitchFamily="18" charset="0"/>
            <a:ea typeface="Cambria" panose="02040503050406030204" pitchFamily="18" charset="0"/>
          </a:endParaRPr>
        </a:p>
      </dgm:t>
    </dgm:pt>
    <dgm:pt modelId="{DA4200EA-8AE3-4429-978D-437C345F520C}" type="sibTrans" cxnId="{B0C109FF-AB20-4D55-B472-885A3A4E95C0}">
      <dgm:prSet/>
      <dgm:spPr/>
      <dgm:t>
        <a:bodyPr/>
        <a:lstStyle/>
        <a:p>
          <a:endParaRPr lang="en-US" sz="1800">
            <a:latin typeface="Cambria" panose="02040503050406030204" pitchFamily="18" charset="0"/>
            <a:ea typeface="Cambria" panose="02040503050406030204" pitchFamily="18" charset="0"/>
          </a:endParaRPr>
        </a:p>
      </dgm:t>
    </dgm:pt>
    <dgm:pt modelId="{71625F78-FDC9-4D88-BCDE-5353EA746894}" type="pres">
      <dgm:prSet presAssocID="{8F5C2A57-91FD-4F70-B020-5F24DCC02162}" presName="Name0" presStyleCnt="0">
        <dgm:presLayoutVars>
          <dgm:dir/>
          <dgm:resizeHandles val="exact"/>
        </dgm:presLayoutVars>
      </dgm:prSet>
      <dgm:spPr/>
    </dgm:pt>
    <dgm:pt modelId="{0317E37E-0C5D-48A8-A3BA-8991177E6D35}" type="pres">
      <dgm:prSet presAssocID="{8F5C2A57-91FD-4F70-B020-5F24DCC02162}" presName="fgShape" presStyleLbl="fgShp" presStyleIdx="0" presStyleCnt="1" custLinFactNeighborY="20398"/>
      <dgm:spPr/>
    </dgm:pt>
    <dgm:pt modelId="{D00FA7C8-8CC9-4BE0-B5AB-21315C58A169}" type="pres">
      <dgm:prSet presAssocID="{8F5C2A57-91FD-4F70-B020-5F24DCC02162}" presName="linComp" presStyleCnt="0"/>
      <dgm:spPr/>
    </dgm:pt>
    <dgm:pt modelId="{DED399C6-9376-405E-946A-94BA0CF42A18}" type="pres">
      <dgm:prSet presAssocID="{D00F4A3C-6703-412A-AE89-1BD5BB27DAAD}" presName="compNode" presStyleCnt="0"/>
      <dgm:spPr/>
    </dgm:pt>
    <dgm:pt modelId="{A246598F-224C-4BFF-A3C9-55158E107AC2}" type="pres">
      <dgm:prSet presAssocID="{D00F4A3C-6703-412A-AE89-1BD5BB27DAAD}" presName="bkgdShape" presStyleLbl="node1" presStyleIdx="0" presStyleCnt="4"/>
      <dgm:spPr/>
    </dgm:pt>
    <dgm:pt modelId="{2F153FB6-EEAC-4879-8DCE-C1BAEFE4DF49}" type="pres">
      <dgm:prSet presAssocID="{D00F4A3C-6703-412A-AE89-1BD5BB27DAAD}" presName="nodeTx" presStyleLbl="node1" presStyleIdx="0" presStyleCnt="4">
        <dgm:presLayoutVars>
          <dgm:bulletEnabled val="1"/>
        </dgm:presLayoutVars>
      </dgm:prSet>
      <dgm:spPr/>
    </dgm:pt>
    <dgm:pt modelId="{4E3F7BA0-E83D-4F5B-A8D4-1E99D34D0515}" type="pres">
      <dgm:prSet presAssocID="{D00F4A3C-6703-412A-AE89-1BD5BB27DAAD}" presName="invisiNode" presStyleLbl="node1" presStyleIdx="0" presStyleCnt="4"/>
      <dgm:spPr/>
    </dgm:pt>
    <dgm:pt modelId="{E28B48C8-64DE-4148-AC66-467F1427E2A0}" type="pres">
      <dgm:prSet presAssocID="{D00F4A3C-6703-412A-AE89-1BD5BB27DAAD}" presName="imagNode" presStyleLbl="fgImgPlace1" presStyleIdx="0" presStyleCnt="4"/>
      <dgm:spPr>
        <a:blipFill rotWithShape="1">
          <a:blip xmlns:r="http://schemas.openxmlformats.org/officeDocument/2006/relationships" r:embed="rId1"/>
          <a:stretch>
            <a:fillRect/>
          </a:stretch>
        </a:blipFill>
      </dgm:spPr>
    </dgm:pt>
    <dgm:pt modelId="{422923B2-6F82-407B-ABAA-6F04F4E6EE95}" type="pres">
      <dgm:prSet presAssocID="{BB486B79-B74F-4C38-BAE3-4F65EC2B20B2}" presName="sibTrans" presStyleLbl="sibTrans2D1" presStyleIdx="0" presStyleCnt="0"/>
      <dgm:spPr/>
    </dgm:pt>
    <dgm:pt modelId="{A526C0DD-6C98-4CED-9643-8ABFD5CE5194}" type="pres">
      <dgm:prSet presAssocID="{D9152DAC-34D7-4B4C-9D91-4407C6E5DDB0}" presName="compNode" presStyleCnt="0"/>
      <dgm:spPr/>
    </dgm:pt>
    <dgm:pt modelId="{F095FBCB-A913-4A07-99FA-5D0A236C19B4}" type="pres">
      <dgm:prSet presAssocID="{D9152DAC-34D7-4B4C-9D91-4407C6E5DDB0}" presName="bkgdShape" presStyleLbl="node1" presStyleIdx="1" presStyleCnt="4"/>
      <dgm:spPr/>
    </dgm:pt>
    <dgm:pt modelId="{8781A149-8DBA-48CB-AB95-BC9C56FC409D}" type="pres">
      <dgm:prSet presAssocID="{D9152DAC-34D7-4B4C-9D91-4407C6E5DDB0}" presName="nodeTx" presStyleLbl="node1" presStyleIdx="1" presStyleCnt="4">
        <dgm:presLayoutVars>
          <dgm:bulletEnabled val="1"/>
        </dgm:presLayoutVars>
      </dgm:prSet>
      <dgm:spPr/>
    </dgm:pt>
    <dgm:pt modelId="{D88E718B-9AFB-42F0-8AA4-E382165B9804}" type="pres">
      <dgm:prSet presAssocID="{D9152DAC-34D7-4B4C-9D91-4407C6E5DDB0}" presName="invisiNode" presStyleLbl="node1" presStyleIdx="1" presStyleCnt="4"/>
      <dgm:spPr/>
    </dgm:pt>
    <dgm:pt modelId="{399E0A3E-F1FC-43ED-9A6C-BCB9618775AB}" type="pres">
      <dgm:prSet presAssocID="{D9152DAC-34D7-4B4C-9D91-4407C6E5DDB0}" presName="imagNode" presStyleLbl="fgImgPlace1" presStyleIdx="1" presStyleCnt="4"/>
      <dgm:spPr>
        <a:blipFill rotWithShape="1">
          <a:blip xmlns:r="http://schemas.openxmlformats.org/officeDocument/2006/relationships" r:embed="rId2"/>
          <a:stretch>
            <a:fillRect/>
          </a:stretch>
        </a:blipFill>
      </dgm:spPr>
    </dgm:pt>
    <dgm:pt modelId="{C172C6D8-64CB-4562-912D-1C0A8FEB624E}" type="pres">
      <dgm:prSet presAssocID="{A2E7BF4C-4275-4C54-B94A-B4F218F4731A}" presName="sibTrans" presStyleLbl="sibTrans2D1" presStyleIdx="0" presStyleCnt="0"/>
      <dgm:spPr/>
    </dgm:pt>
    <dgm:pt modelId="{6C2452FA-71FF-42AD-B9E9-2FF323A3D9A6}" type="pres">
      <dgm:prSet presAssocID="{A792809C-E09C-41D8-8DF2-01225BE46F88}" presName="compNode" presStyleCnt="0"/>
      <dgm:spPr/>
    </dgm:pt>
    <dgm:pt modelId="{5E51CDFA-5F09-4FB7-9C14-2543A1A338FD}" type="pres">
      <dgm:prSet presAssocID="{A792809C-E09C-41D8-8DF2-01225BE46F88}" presName="bkgdShape" presStyleLbl="node1" presStyleIdx="2" presStyleCnt="4"/>
      <dgm:spPr/>
    </dgm:pt>
    <dgm:pt modelId="{C901DB5C-FCF4-4259-B7A2-8D76C1BECC33}" type="pres">
      <dgm:prSet presAssocID="{A792809C-E09C-41D8-8DF2-01225BE46F88}" presName="nodeTx" presStyleLbl="node1" presStyleIdx="2" presStyleCnt="4">
        <dgm:presLayoutVars>
          <dgm:bulletEnabled val="1"/>
        </dgm:presLayoutVars>
      </dgm:prSet>
      <dgm:spPr/>
    </dgm:pt>
    <dgm:pt modelId="{612C726B-A9E2-4CD7-9BC2-134896051C87}" type="pres">
      <dgm:prSet presAssocID="{A792809C-E09C-41D8-8DF2-01225BE46F88}" presName="invisiNode" presStyleLbl="node1" presStyleIdx="2" presStyleCnt="4"/>
      <dgm:spPr/>
    </dgm:pt>
    <dgm:pt modelId="{7B5F55BC-E65C-4DAB-9F61-2625EF75FA30}" type="pres">
      <dgm:prSet presAssocID="{A792809C-E09C-41D8-8DF2-01225BE46F88}" presName="imagNode" presStyleLbl="fgImgPlace1" presStyleIdx="2" presStyleCnt="4"/>
      <dgm:spPr>
        <a:blipFill rotWithShape="1">
          <a:blip xmlns:r="http://schemas.openxmlformats.org/officeDocument/2006/relationships" r:embed="rId3"/>
          <a:stretch>
            <a:fillRect/>
          </a:stretch>
        </a:blipFill>
      </dgm:spPr>
    </dgm:pt>
    <dgm:pt modelId="{59DF193C-B455-4C5B-98AA-1FE980971E55}" type="pres">
      <dgm:prSet presAssocID="{E575992F-CB8D-42C2-92F9-C95E263821E3}" presName="sibTrans" presStyleLbl="sibTrans2D1" presStyleIdx="0" presStyleCnt="0"/>
      <dgm:spPr/>
    </dgm:pt>
    <dgm:pt modelId="{E013D8BA-58FA-4675-934B-4B60C1B71FBB}" type="pres">
      <dgm:prSet presAssocID="{35752D7E-CA0E-4B23-A659-F604CD193964}" presName="compNode" presStyleCnt="0"/>
      <dgm:spPr/>
    </dgm:pt>
    <dgm:pt modelId="{CF8834F9-FA52-4975-82F8-3374A9C79E02}" type="pres">
      <dgm:prSet presAssocID="{35752D7E-CA0E-4B23-A659-F604CD193964}" presName="bkgdShape" presStyleLbl="node1" presStyleIdx="3" presStyleCnt="4"/>
      <dgm:spPr/>
    </dgm:pt>
    <dgm:pt modelId="{8571327B-8243-43B6-ABD4-169C9CC361F0}" type="pres">
      <dgm:prSet presAssocID="{35752D7E-CA0E-4B23-A659-F604CD193964}" presName="nodeTx" presStyleLbl="node1" presStyleIdx="3" presStyleCnt="4">
        <dgm:presLayoutVars>
          <dgm:bulletEnabled val="1"/>
        </dgm:presLayoutVars>
      </dgm:prSet>
      <dgm:spPr/>
    </dgm:pt>
    <dgm:pt modelId="{38692782-B4C5-42A8-AFC2-E4A0D8CB4B59}" type="pres">
      <dgm:prSet presAssocID="{35752D7E-CA0E-4B23-A659-F604CD193964}" presName="invisiNode" presStyleLbl="node1" presStyleIdx="3" presStyleCnt="4"/>
      <dgm:spPr/>
    </dgm:pt>
    <dgm:pt modelId="{7B4D969D-4172-48E9-AD91-5B3218839A87}" type="pres">
      <dgm:prSet presAssocID="{35752D7E-CA0E-4B23-A659-F604CD193964}" presName="imagNode" presStyleLbl="fgImgPlace1" presStyleIdx="3" presStyleCnt="4"/>
      <dgm:spPr>
        <a:blipFill rotWithShape="1">
          <a:blip xmlns:r="http://schemas.openxmlformats.org/officeDocument/2006/relationships" r:embed="rId4"/>
          <a:stretch>
            <a:fillRect/>
          </a:stretch>
        </a:blipFill>
      </dgm:spPr>
    </dgm:pt>
  </dgm:ptLst>
  <dgm:cxnLst>
    <dgm:cxn modelId="{08FBF608-ADAD-4592-BB07-9527C30A31B1}" srcId="{8F5C2A57-91FD-4F70-B020-5F24DCC02162}" destId="{D9152DAC-34D7-4B4C-9D91-4407C6E5DDB0}" srcOrd="1" destOrd="0" parTransId="{A0EE4046-7672-4523-86A9-64D730F9BABE}" sibTransId="{A2E7BF4C-4275-4C54-B94A-B4F218F4731A}"/>
    <dgm:cxn modelId="{49AD3A12-3A6B-4E3E-8CD1-07EC442FA953}" srcId="{8F5C2A57-91FD-4F70-B020-5F24DCC02162}" destId="{D00F4A3C-6703-412A-AE89-1BD5BB27DAAD}" srcOrd="0" destOrd="0" parTransId="{014227B7-9DB1-46A5-8034-2E2158A1DA4B}" sibTransId="{BB486B79-B74F-4C38-BAE3-4F65EC2B20B2}"/>
    <dgm:cxn modelId="{F1D0A714-9675-4762-90E6-B63625D1E4D0}" type="presOf" srcId="{A792809C-E09C-41D8-8DF2-01225BE46F88}" destId="{5E51CDFA-5F09-4FB7-9C14-2543A1A338FD}" srcOrd="0" destOrd="0" presId="urn:microsoft.com/office/officeart/2005/8/layout/hList7"/>
    <dgm:cxn modelId="{18FC762C-C51A-44B2-9051-710E4B864A05}" type="presOf" srcId="{A2E7BF4C-4275-4C54-B94A-B4F218F4731A}" destId="{C172C6D8-64CB-4562-912D-1C0A8FEB624E}" srcOrd="0" destOrd="0" presId="urn:microsoft.com/office/officeart/2005/8/layout/hList7"/>
    <dgm:cxn modelId="{1631E738-A905-48D4-9542-DF232437BD64}" type="presOf" srcId="{8F5C2A57-91FD-4F70-B020-5F24DCC02162}" destId="{71625F78-FDC9-4D88-BCDE-5353EA746894}" srcOrd="0" destOrd="0" presId="urn:microsoft.com/office/officeart/2005/8/layout/hList7"/>
    <dgm:cxn modelId="{64DF4840-3E6D-42A5-832E-480F6B92943E}" type="presOf" srcId="{35752D7E-CA0E-4B23-A659-F604CD193964}" destId="{CF8834F9-FA52-4975-82F8-3374A9C79E02}" srcOrd="0" destOrd="0" presId="urn:microsoft.com/office/officeart/2005/8/layout/hList7"/>
    <dgm:cxn modelId="{BC7EE27C-A652-4FA0-9E2B-9515D298C88B}" type="presOf" srcId="{E575992F-CB8D-42C2-92F9-C95E263821E3}" destId="{59DF193C-B455-4C5B-98AA-1FE980971E55}" srcOrd="0" destOrd="0" presId="urn:microsoft.com/office/officeart/2005/8/layout/hList7"/>
    <dgm:cxn modelId="{1F44847E-13D8-4031-A269-94DF946ADAD5}" type="presOf" srcId="{A792809C-E09C-41D8-8DF2-01225BE46F88}" destId="{C901DB5C-FCF4-4259-B7A2-8D76C1BECC33}" srcOrd="1" destOrd="0" presId="urn:microsoft.com/office/officeart/2005/8/layout/hList7"/>
    <dgm:cxn modelId="{D5940DA0-70BA-4D4F-8471-5DE30D4015C4}" type="presOf" srcId="{D00F4A3C-6703-412A-AE89-1BD5BB27DAAD}" destId="{A246598F-224C-4BFF-A3C9-55158E107AC2}" srcOrd="0" destOrd="0" presId="urn:microsoft.com/office/officeart/2005/8/layout/hList7"/>
    <dgm:cxn modelId="{E45BFFB0-2DD5-430E-A93A-232E94D16756}" type="presOf" srcId="{D9152DAC-34D7-4B4C-9D91-4407C6E5DDB0}" destId="{8781A149-8DBA-48CB-AB95-BC9C56FC409D}" srcOrd="1" destOrd="0" presId="urn:microsoft.com/office/officeart/2005/8/layout/hList7"/>
    <dgm:cxn modelId="{BFCF3DB6-FDB5-400E-AAA7-69E86EEFAF90}" type="presOf" srcId="{D9152DAC-34D7-4B4C-9D91-4407C6E5DDB0}" destId="{F095FBCB-A913-4A07-99FA-5D0A236C19B4}" srcOrd="0" destOrd="0" presId="urn:microsoft.com/office/officeart/2005/8/layout/hList7"/>
    <dgm:cxn modelId="{80F0FAC8-412E-4E66-B26A-206AEC2573D0}" srcId="{8F5C2A57-91FD-4F70-B020-5F24DCC02162}" destId="{A792809C-E09C-41D8-8DF2-01225BE46F88}" srcOrd="2" destOrd="0" parTransId="{D22B8631-0B91-4099-87D0-7B0774DC61B8}" sibTransId="{E575992F-CB8D-42C2-92F9-C95E263821E3}"/>
    <dgm:cxn modelId="{37DF7BE7-61C5-4648-98B6-04BD5DF9616A}" type="presOf" srcId="{D00F4A3C-6703-412A-AE89-1BD5BB27DAAD}" destId="{2F153FB6-EEAC-4879-8DCE-C1BAEFE4DF49}" srcOrd="1" destOrd="0" presId="urn:microsoft.com/office/officeart/2005/8/layout/hList7"/>
    <dgm:cxn modelId="{E3651BFC-6CF2-407E-B256-B5912E0BF3B6}" type="presOf" srcId="{BB486B79-B74F-4C38-BAE3-4F65EC2B20B2}" destId="{422923B2-6F82-407B-ABAA-6F04F4E6EE95}" srcOrd="0" destOrd="0" presId="urn:microsoft.com/office/officeart/2005/8/layout/hList7"/>
    <dgm:cxn modelId="{68035AFD-EC53-4F12-99DD-8F5C405E17C3}" type="presOf" srcId="{35752D7E-CA0E-4B23-A659-F604CD193964}" destId="{8571327B-8243-43B6-ABD4-169C9CC361F0}" srcOrd="1" destOrd="0" presId="urn:microsoft.com/office/officeart/2005/8/layout/hList7"/>
    <dgm:cxn modelId="{B0C109FF-AB20-4D55-B472-885A3A4E95C0}" srcId="{8F5C2A57-91FD-4F70-B020-5F24DCC02162}" destId="{35752D7E-CA0E-4B23-A659-F604CD193964}" srcOrd="3" destOrd="0" parTransId="{047150D2-4C08-438D-9ECD-2BFDC8E6C855}" sibTransId="{DA4200EA-8AE3-4429-978D-437C345F520C}"/>
    <dgm:cxn modelId="{95FC3B31-3FA7-49D0-9089-8CC85A38EF38}" type="presParOf" srcId="{71625F78-FDC9-4D88-BCDE-5353EA746894}" destId="{0317E37E-0C5D-48A8-A3BA-8991177E6D35}" srcOrd="0" destOrd="0" presId="urn:microsoft.com/office/officeart/2005/8/layout/hList7"/>
    <dgm:cxn modelId="{7B386234-364A-499D-A9DB-039BDEF125D7}" type="presParOf" srcId="{71625F78-FDC9-4D88-BCDE-5353EA746894}" destId="{D00FA7C8-8CC9-4BE0-B5AB-21315C58A169}" srcOrd="1" destOrd="0" presId="urn:microsoft.com/office/officeart/2005/8/layout/hList7"/>
    <dgm:cxn modelId="{2ED65D7D-8E1F-4444-9D39-FB0EF9897369}" type="presParOf" srcId="{D00FA7C8-8CC9-4BE0-B5AB-21315C58A169}" destId="{DED399C6-9376-405E-946A-94BA0CF42A18}" srcOrd="0" destOrd="0" presId="urn:microsoft.com/office/officeart/2005/8/layout/hList7"/>
    <dgm:cxn modelId="{7629ABDE-CB73-43D2-AF77-D2317D24CBC5}" type="presParOf" srcId="{DED399C6-9376-405E-946A-94BA0CF42A18}" destId="{A246598F-224C-4BFF-A3C9-55158E107AC2}" srcOrd="0" destOrd="0" presId="urn:microsoft.com/office/officeart/2005/8/layout/hList7"/>
    <dgm:cxn modelId="{1EFF1542-B851-4C01-826C-4C703300041A}" type="presParOf" srcId="{DED399C6-9376-405E-946A-94BA0CF42A18}" destId="{2F153FB6-EEAC-4879-8DCE-C1BAEFE4DF49}" srcOrd="1" destOrd="0" presId="urn:microsoft.com/office/officeart/2005/8/layout/hList7"/>
    <dgm:cxn modelId="{EE13C92F-C6B0-4807-89D2-61C57D2DF313}" type="presParOf" srcId="{DED399C6-9376-405E-946A-94BA0CF42A18}" destId="{4E3F7BA0-E83D-4F5B-A8D4-1E99D34D0515}" srcOrd="2" destOrd="0" presId="urn:microsoft.com/office/officeart/2005/8/layout/hList7"/>
    <dgm:cxn modelId="{B24E9097-47F0-4D58-A50B-0104F0CA5990}" type="presParOf" srcId="{DED399C6-9376-405E-946A-94BA0CF42A18}" destId="{E28B48C8-64DE-4148-AC66-467F1427E2A0}" srcOrd="3" destOrd="0" presId="urn:microsoft.com/office/officeart/2005/8/layout/hList7"/>
    <dgm:cxn modelId="{4CC84839-F72F-49A2-894F-4FF29F0B508B}" type="presParOf" srcId="{D00FA7C8-8CC9-4BE0-B5AB-21315C58A169}" destId="{422923B2-6F82-407B-ABAA-6F04F4E6EE95}" srcOrd="1" destOrd="0" presId="urn:microsoft.com/office/officeart/2005/8/layout/hList7"/>
    <dgm:cxn modelId="{859F1C55-395B-4850-81BB-719C13A2C396}" type="presParOf" srcId="{D00FA7C8-8CC9-4BE0-B5AB-21315C58A169}" destId="{A526C0DD-6C98-4CED-9643-8ABFD5CE5194}" srcOrd="2" destOrd="0" presId="urn:microsoft.com/office/officeart/2005/8/layout/hList7"/>
    <dgm:cxn modelId="{B39C6D64-252F-4DFD-8581-591E5DD74474}" type="presParOf" srcId="{A526C0DD-6C98-4CED-9643-8ABFD5CE5194}" destId="{F095FBCB-A913-4A07-99FA-5D0A236C19B4}" srcOrd="0" destOrd="0" presId="urn:microsoft.com/office/officeart/2005/8/layout/hList7"/>
    <dgm:cxn modelId="{C20128FB-240C-499B-8AEC-8BAAF91F9D55}" type="presParOf" srcId="{A526C0DD-6C98-4CED-9643-8ABFD5CE5194}" destId="{8781A149-8DBA-48CB-AB95-BC9C56FC409D}" srcOrd="1" destOrd="0" presId="urn:microsoft.com/office/officeart/2005/8/layout/hList7"/>
    <dgm:cxn modelId="{638B5B56-E03A-44C7-B3B3-C1FBB44FE399}" type="presParOf" srcId="{A526C0DD-6C98-4CED-9643-8ABFD5CE5194}" destId="{D88E718B-9AFB-42F0-8AA4-E382165B9804}" srcOrd="2" destOrd="0" presId="urn:microsoft.com/office/officeart/2005/8/layout/hList7"/>
    <dgm:cxn modelId="{E3C471C8-2ABE-4630-9DC6-415A05531CE4}" type="presParOf" srcId="{A526C0DD-6C98-4CED-9643-8ABFD5CE5194}" destId="{399E0A3E-F1FC-43ED-9A6C-BCB9618775AB}" srcOrd="3" destOrd="0" presId="urn:microsoft.com/office/officeart/2005/8/layout/hList7"/>
    <dgm:cxn modelId="{1372A4DE-56F8-4A61-8030-265625F47229}" type="presParOf" srcId="{D00FA7C8-8CC9-4BE0-B5AB-21315C58A169}" destId="{C172C6D8-64CB-4562-912D-1C0A8FEB624E}" srcOrd="3" destOrd="0" presId="urn:microsoft.com/office/officeart/2005/8/layout/hList7"/>
    <dgm:cxn modelId="{EB27EA04-91BD-4FB8-B4F1-82C32CAB50A4}" type="presParOf" srcId="{D00FA7C8-8CC9-4BE0-B5AB-21315C58A169}" destId="{6C2452FA-71FF-42AD-B9E9-2FF323A3D9A6}" srcOrd="4" destOrd="0" presId="urn:microsoft.com/office/officeart/2005/8/layout/hList7"/>
    <dgm:cxn modelId="{86BCFEE3-1390-43E5-BC05-3FA6FFE79903}" type="presParOf" srcId="{6C2452FA-71FF-42AD-B9E9-2FF323A3D9A6}" destId="{5E51CDFA-5F09-4FB7-9C14-2543A1A338FD}" srcOrd="0" destOrd="0" presId="urn:microsoft.com/office/officeart/2005/8/layout/hList7"/>
    <dgm:cxn modelId="{B4560548-13E7-463E-8672-7C35C6AD1FF5}" type="presParOf" srcId="{6C2452FA-71FF-42AD-B9E9-2FF323A3D9A6}" destId="{C901DB5C-FCF4-4259-B7A2-8D76C1BECC33}" srcOrd="1" destOrd="0" presId="urn:microsoft.com/office/officeart/2005/8/layout/hList7"/>
    <dgm:cxn modelId="{D5439543-8DB3-4526-8A58-DC8C3B19D23E}" type="presParOf" srcId="{6C2452FA-71FF-42AD-B9E9-2FF323A3D9A6}" destId="{612C726B-A9E2-4CD7-9BC2-134896051C87}" srcOrd="2" destOrd="0" presId="urn:microsoft.com/office/officeart/2005/8/layout/hList7"/>
    <dgm:cxn modelId="{B6F5E562-74DF-4C92-944D-ABCA1BD57F8F}" type="presParOf" srcId="{6C2452FA-71FF-42AD-B9E9-2FF323A3D9A6}" destId="{7B5F55BC-E65C-4DAB-9F61-2625EF75FA30}" srcOrd="3" destOrd="0" presId="urn:microsoft.com/office/officeart/2005/8/layout/hList7"/>
    <dgm:cxn modelId="{4E9F7B54-FB85-4BA4-8CFC-74B6591D86E3}" type="presParOf" srcId="{D00FA7C8-8CC9-4BE0-B5AB-21315C58A169}" destId="{59DF193C-B455-4C5B-98AA-1FE980971E55}" srcOrd="5" destOrd="0" presId="urn:microsoft.com/office/officeart/2005/8/layout/hList7"/>
    <dgm:cxn modelId="{91F4FB8C-151F-4A62-8317-68B83AF46B35}" type="presParOf" srcId="{D00FA7C8-8CC9-4BE0-B5AB-21315C58A169}" destId="{E013D8BA-58FA-4675-934B-4B60C1B71FBB}" srcOrd="6" destOrd="0" presId="urn:microsoft.com/office/officeart/2005/8/layout/hList7"/>
    <dgm:cxn modelId="{C5E64F12-9AB8-4390-AED6-8A103D207CBB}" type="presParOf" srcId="{E013D8BA-58FA-4675-934B-4B60C1B71FBB}" destId="{CF8834F9-FA52-4975-82F8-3374A9C79E02}" srcOrd="0" destOrd="0" presId="urn:microsoft.com/office/officeart/2005/8/layout/hList7"/>
    <dgm:cxn modelId="{9B592BB5-560D-4D7F-AE0E-E7530D2F8FD5}" type="presParOf" srcId="{E013D8BA-58FA-4675-934B-4B60C1B71FBB}" destId="{8571327B-8243-43B6-ABD4-169C9CC361F0}" srcOrd="1" destOrd="0" presId="urn:microsoft.com/office/officeart/2005/8/layout/hList7"/>
    <dgm:cxn modelId="{6ADB03F4-5563-4CE4-B1B6-F84C11EB802B}" type="presParOf" srcId="{E013D8BA-58FA-4675-934B-4B60C1B71FBB}" destId="{38692782-B4C5-42A8-AFC2-E4A0D8CB4B59}" srcOrd="2" destOrd="0" presId="urn:microsoft.com/office/officeart/2005/8/layout/hList7"/>
    <dgm:cxn modelId="{5AD2CC47-E98E-4B69-9B1A-5BF275793F74}" type="presParOf" srcId="{E013D8BA-58FA-4675-934B-4B60C1B71FBB}" destId="{7B4D969D-4172-48E9-AD91-5B3218839A87}"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E1DCAC-2F62-4A72-ADED-5AC0783978A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2FA536-44D9-45B2-9773-3D83564B1FF9}">
      <dgm:prSet/>
      <dgm:spPr/>
      <dgm:t>
        <a:bodyPr/>
        <a:lstStyle/>
        <a:p>
          <a:pPr rtl="0"/>
          <a:r>
            <a:rPr lang="en-US" dirty="0">
              <a:latin typeface="Cambria" panose="02040503050406030204" pitchFamily="18" charset="0"/>
              <a:ea typeface="Cambria" panose="02040503050406030204" pitchFamily="18" charset="0"/>
            </a:rPr>
            <a:t>Significant evidence that energy consumption has a negative effect on tourist arrivals, highlighting the need for a careful balance between maximizing economic benefits and minimizing environmental impacts (Nepal et al., 2019).</a:t>
          </a:r>
        </a:p>
      </dgm:t>
    </dgm:pt>
    <dgm:pt modelId="{F3FF19F2-7AD5-42BD-A961-41AA784C30D2}" type="parTrans" cxnId="{8B8E5C1E-D1F6-40A1-9C36-3416DB4F8C44}">
      <dgm:prSet/>
      <dgm:spPr/>
      <dgm:t>
        <a:bodyPr/>
        <a:lstStyle/>
        <a:p>
          <a:endParaRPr lang="en-US">
            <a:latin typeface="Cambria" panose="02040503050406030204" pitchFamily="18" charset="0"/>
            <a:ea typeface="Cambria" panose="02040503050406030204" pitchFamily="18" charset="0"/>
          </a:endParaRPr>
        </a:p>
      </dgm:t>
    </dgm:pt>
    <dgm:pt modelId="{EEDD0ABB-2EA9-4186-8B4A-0C6DD2177DAD}" type="sibTrans" cxnId="{8B8E5C1E-D1F6-40A1-9C36-3416DB4F8C44}">
      <dgm:prSet/>
      <dgm:spPr/>
      <dgm:t>
        <a:bodyPr/>
        <a:lstStyle/>
        <a:p>
          <a:endParaRPr lang="en-US">
            <a:latin typeface="Cambria" panose="02040503050406030204" pitchFamily="18" charset="0"/>
            <a:ea typeface="Cambria" panose="02040503050406030204" pitchFamily="18" charset="0"/>
          </a:endParaRPr>
        </a:p>
      </dgm:t>
    </dgm:pt>
    <dgm:pt modelId="{39EA2138-064D-4ACA-82DC-C034CD61D8AE}">
      <dgm:prSet/>
      <dgm:spPr/>
      <dgm:t>
        <a:bodyPr/>
        <a:lstStyle/>
        <a:p>
          <a:pPr rtl="0"/>
          <a:r>
            <a:rPr lang="en-US">
              <a:latin typeface="Cambria" panose="02040503050406030204" pitchFamily="18" charset="0"/>
              <a:ea typeface="Cambria" panose="02040503050406030204" pitchFamily="18" charset="0"/>
            </a:rPr>
            <a:t>The necessity of a fusion of green energy solutions, sustainable transportation systems, and eco-friendly building design into hospitality operations to reduce environmental impact while maintaining service quality (Pan et al., 2018).</a:t>
          </a:r>
        </a:p>
      </dgm:t>
    </dgm:pt>
    <dgm:pt modelId="{205D5598-268F-44EA-89AF-EC9091211A69}" type="parTrans" cxnId="{8879EC1F-EF8E-4CF9-83FE-691C2CCA9375}">
      <dgm:prSet/>
      <dgm:spPr/>
      <dgm:t>
        <a:bodyPr/>
        <a:lstStyle/>
        <a:p>
          <a:endParaRPr lang="en-US">
            <a:latin typeface="Cambria" panose="02040503050406030204" pitchFamily="18" charset="0"/>
            <a:ea typeface="Cambria" panose="02040503050406030204" pitchFamily="18" charset="0"/>
          </a:endParaRPr>
        </a:p>
      </dgm:t>
    </dgm:pt>
    <dgm:pt modelId="{9A6D0E26-009C-4562-A376-9AA4F4BAEB5F}" type="sibTrans" cxnId="{8879EC1F-EF8E-4CF9-83FE-691C2CCA9375}">
      <dgm:prSet/>
      <dgm:spPr/>
      <dgm:t>
        <a:bodyPr/>
        <a:lstStyle/>
        <a:p>
          <a:endParaRPr lang="en-US">
            <a:latin typeface="Cambria" panose="02040503050406030204" pitchFamily="18" charset="0"/>
            <a:ea typeface="Cambria" panose="02040503050406030204" pitchFamily="18" charset="0"/>
          </a:endParaRPr>
        </a:p>
      </dgm:t>
    </dgm:pt>
    <dgm:pt modelId="{DACCFB4D-A32F-4D7A-A667-987343006258}">
      <dgm:prSet/>
      <dgm:spPr/>
      <dgm:t>
        <a:bodyPr/>
        <a:lstStyle/>
        <a:p>
          <a:pPr rtl="0"/>
          <a:r>
            <a:rPr lang="en-US">
              <a:latin typeface="Cambria" panose="02040503050406030204" pitchFamily="18" charset="0"/>
              <a:ea typeface="Cambria" panose="02040503050406030204" pitchFamily="18" charset="0"/>
            </a:rPr>
            <a:t>The importance of diverse stakeholder engagement, including community involvement, for the success of environmental management in the hospitality sector (Irawan and Hartoyo, 2022).</a:t>
          </a:r>
        </a:p>
      </dgm:t>
    </dgm:pt>
    <dgm:pt modelId="{3677BB9B-F074-4ECC-8483-28A749C87C38}" type="parTrans" cxnId="{405D38CD-68E3-48C0-A799-ABE4D8BE76B4}">
      <dgm:prSet/>
      <dgm:spPr/>
      <dgm:t>
        <a:bodyPr/>
        <a:lstStyle/>
        <a:p>
          <a:endParaRPr lang="en-US">
            <a:latin typeface="Cambria" panose="02040503050406030204" pitchFamily="18" charset="0"/>
            <a:ea typeface="Cambria" panose="02040503050406030204" pitchFamily="18" charset="0"/>
          </a:endParaRPr>
        </a:p>
      </dgm:t>
    </dgm:pt>
    <dgm:pt modelId="{383E00C7-B96E-499B-AC4C-DB3D56F6D3CC}" type="sibTrans" cxnId="{405D38CD-68E3-48C0-A799-ABE4D8BE76B4}">
      <dgm:prSet/>
      <dgm:spPr/>
      <dgm:t>
        <a:bodyPr/>
        <a:lstStyle/>
        <a:p>
          <a:endParaRPr lang="en-US">
            <a:latin typeface="Cambria" panose="02040503050406030204" pitchFamily="18" charset="0"/>
            <a:ea typeface="Cambria" panose="02040503050406030204" pitchFamily="18" charset="0"/>
          </a:endParaRPr>
        </a:p>
      </dgm:t>
    </dgm:pt>
    <dgm:pt modelId="{BDC9F8E9-2F56-438C-9842-4A9EC222AB10}" type="pres">
      <dgm:prSet presAssocID="{59E1DCAC-2F62-4A72-ADED-5AC0783978A3}" presName="linear" presStyleCnt="0">
        <dgm:presLayoutVars>
          <dgm:animLvl val="lvl"/>
          <dgm:resizeHandles val="exact"/>
        </dgm:presLayoutVars>
      </dgm:prSet>
      <dgm:spPr/>
    </dgm:pt>
    <dgm:pt modelId="{EEA33D27-E661-4EF7-A238-C76A26821DF7}" type="pres">
      <dgm:prSet presAssocID="{952FA536-44D9-45B2-9773-3D83564B1FF9}" presName="parentText" presStyleLbl="node1" presStyleIdx="0" presStyleCnt="3">
        <dgm:presLayoutVars>
          <dgm:chMax val="0"/>
          <dgm:bulletEnabled val="1"/>
        </dgm:presLayoutVars>
      </dgm:prSet>
      <dgm:spPr/>
    </dgm:pt>
    <dgm:pt modelId="{C2EC274B-DB91-450E-A15C-56383F25873B}" type="pres">
      <dgm:prSet presAssocID="{EEDD0ABB-2EA9-4186-8B4A-0C6DD2177DAD}" presName="spacer" presStyleCnt="0"/>
      <dgm:spPr/>
    </dgm:pt>
    <dgm:pt modelId="{D7422724-AF74-426B-997D-B3CA751EE6EF}" type="pres">
      <dgm:prSet presAssocID="{39EA2138-064D-4ACA-82DC-C034CD61D8AE}" presName="parentText" presStyleLbl="node1" presStyleIdx="1" presStyleCnt="3">
        <dgm:presLayoutVars>
          <dgm:chMax val="0"/>
          <dgm:bulletEnabled val="1"/>
        </dgm:presLayoutVars>
      </dgm:prSet>
      <dgm:spPr/>
    </dgm:pt>
    <dgm:pt modelId="{7BEC8186-1961-4AD1-B52B-C831ED7589AE}" type="pres">
      <dgm:prSet presAssocID="{9A6D0E26-009C-4562-A376-9AA4F4BAEB5F}" presName="spacer" presStyleCnt="0"/>
      <dgm:spPr/>
    </dgm:pt>
    <dgm:pt modelId="{B1746F74-F888-4F21-8E7E-BC8FCE1C51A2}" type="pres">
      <dgm:prSet presAssocID="{DACCFB4D-A32F-4D7A-A667-987343006258}" presName="parentText" presStyleLbl="node1" presStyleIdx="2" presStyleCnt="3">
        <dgm:presLayoutVars>
          <dgm:chMax val="0"/>
          <dgm:bulletEnabled val="1"/>
        </dgm:presLayoutVars>
      </dgm:prSet>
      <dgm:spPr/>
    </dgm:pt>
  </dgm:ptLst>
  <dgm:cxnLst>
    <dgm:cxn modelId="{FF7A2417-08DF-41E8-AB38-8053DB2307D7}" type="presOf" srcId="{952FA536-44D9-45B2-9773-3D83564B1FF9}" destId="{EEA33D27-E661-4EF7-A238-C76A26821DF7}" srcOrd="0" destOrd="0" presId="urn:microsoft.com/office/officeart/2005/8/layout/vList2"/>
    <dgm:cxn modelId="{5E573918-3B5A-4F67-ADC6-96B71C20A19C}" type="presOf" srcId="{DACCFB4D-A32F-4D7A-A667-987343006258}" destId="{B1746F74-F888-4F21-8E7E-BC8FCE1C51A2}" srcOrd="0" destOrd="0" presId="urn:microsoft.com/office/officeart/2005/8/layout/vList2"/>
    <dgm:cxn modelId="{C008321C-78B1-4BF3-AEDF-224BB7CF2029}" type="presOf" srcId="{39EA2138-064D-4ACA-82DC-C034CD61D8AE}" destId="{D7422724-AF74-426B-997D-B3CA751EE6EF}" srcOrd="0" destOrd="0" presId="urn:microsoft.com/office/officeart/2005/8/layout/vList2"/>
    <dgm:cxn modelId="{8B8E5C1E-D1F6-40A1-9C36-3416DB4F8C44}" srcId="{59E1DCAC-2F62-4A72-ADED-5AC0783978A3}" destId="{952FA536-44D9-45B2-9773-3D83564B1FF9}" srcOrd="0" destOrd="0" parTransId="{F3FF19F2-7AD5-42BD-A961-41AA784C30D2}" sibTransId="{EEDD0ABB-2EA9-4186-8B4A-0C6DD2177DAD}"/>
    <dgm:cxn modelId="{8879EC1F-EF8E-4CF9-83FE-691C2CCA9375}" srcId="{59E1DCAC-2F62-4A72-ADED-5AC0783978A3}" destId="{39EA2138-064D-4ACA-82DC-C034CD61D8AE}" srcOrd="1" destOrd="0" parTransId="{205D5598-268F-44EA-89AF-EC9091211A69}" sibTransId="{9A6D0E26-009C-4562-A376-9AA4F4BAEB5F}"/>
    <dgm:cxn modelId="{405D38CD-68E3-48C0-A799-ABE4D8BE76B4}" srcId="{59E1DCAC-2F62-4A72-ADED-5AC0783978A3}" destId="{DACCFB4D-A32F-4D7A-A667-987343006258}" srcOrd="2" destOrd="0" parTransId="{3677BB9B-F074-4ECC-8483-28A749C87C38}" sibTransId="{383E00C7-B96E-499B-AC4C-DB3D56F6D3CC}"/>
    <dgm:cxn modelId="{08F3E7F2-7E8C-4390-9E4C-7D0807AA7EF0}" type="presOf" srcId="{59E1DCAC-2F62-4A72-ADED-5AC0783978A3}" destId="{BDC9F8E9-2F56-438C-9842-4A9EC222AB10}" srcOrd="0" destOrd="0" presId="urn:microsoft.com/office/officeart/2005/8/layout/vList2"/>
    <dgm:cxn modelId="{376F5D62-E24C-495A-9A31-85CD6D16079B}" type="presParOf" srcId="{BDC9F8E9-2F56-438C-9842-4A9EC222AB10}" destId="{EEA33D27-E661-4EF7-A238-C76A26821DF7}" srcOrd="0" destOrd="0" presId="urn:microsoft.com/office/officeart/2005/8/layout/vList2"/>
    <dgm:cxn modelId="{C29B6A09-D9D8-4F47-ABA2-AB49F5EDB985}" type="presParOf" srcId="{BDC9F8E9-2F56-438C-9842-4A9EC222AB10}" destId="{C2EC274B-DB91-450E-A15C-56383F25873B}" srcOrd="1" destOrd="0" presId="urn:microsoft.com/office/officeart/2005/8/layout/vList2"/>
    <dgm:cxn modelId="{60D90F28-8A76-4399-AE47-A5EE2952E4E2}" type="presParOf" srcId="{BDC9F8E9-2F56-438C-9842-4A9EC222AB10}" destId="{D7422724-AF74-426B-997D-B3CA751EE6EF}" srcOrd="2" destOrd="0" presId="urn:microsoft.com/office/officeart/2005/8/layout/vList2"/>
    <dgm:cxn modelId="{6F7407E3-83DF-45A6-A499-1F9BAF2DF4FC}" type="presParOf" srcId="{BDC9F8E9-2F56-438C-9842-4A9EC222AB10}" destId="{7BEC8186-1961-4AD1-B52B-C831ED7589AE}" srcOrd="3" destOrd="0" presId="urn:microsoft.com/office/officeart/2005/8/layout/vList2"/>
    <dgm:cxn modelId="{1B587620-09CD-4DA8-B89E-BC1D4B3ED5EA}" type="presParOf" srcId="{BDC9F8E9-2F56-438C-9842-4A9EC222AB10}" destId="{B1746F74-F888-4F21-8E7E-BC8FCE1C51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59834A-6A6D-4B1A-B4B0-91301B027DE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2DF514-CEFA-4485-B5D1-D97B1968078A}">
      <dgm:prSet custT="1"/>
      <dgm:spPr/>
      <dgm:t>
        <a:bodyPr/>
        <a:lstStyle/>
        <a:p>
          <a:pPr rtl="0"/>
          <a:r>
            <a:rPr lang="en-US" sz="1600">
              <a:latin typeface="Cambria" panose="02040503050406030204" pitchFamily="18" charset="0"/>
              <a:ea typeface="Cambria" panose="02040503050406030204" pitchFamily="18" charset="0"/>
            </a:rPr>
            <a:t>Compelling research highlighting the significance of indirect water consumption, such as in food and service provision, which exceeds total water consumption in resort hotels (Gössling, 2015).</a:t>
          </a:r>
        </a:p>
      </dgm:t>
    </dgm:pt>
    <dgm:pt modelId="{DC326EAB-97CC-4752-9A53-EB22D367644F}" type="parTrans" cxnId="{BC1F6739-04C7-452B-A401-AA483FFEDBBD}">
      <dgm:prSet/>
      <dgm:spPr/>
      <dgm:t>
        <a:bodyPr/>
        <a:lstStyle/>
        <a:p>
          <a:endParaRPr lang="en-US" sz="1600">
            <a:latin typeface="Cambria" panose="02040503050406030204" pitchFamily="18" charset="0"/>
            <a:ea typeface="Cambria" panose="02040503050406030204" pitchFamily="18" charset="0"/>
          </a:endParaRPr>
        </a:p>
      </dgm:t>
    </dgm:pt>
    <dgm:pt modelId="{FA432F55-5DF8-49BA-8BC8-02DF29CC4143}" type="sibTrans" cxnId="{BC1F6739-04C7-452B-A401-AA483FFEDBBD}">
      <dgm:prSet/>
      <dgm:spPr/>
      <dgm:t>
        <a:bodyPr/>
        <a:lstStyle/>
        <a:p>
          <a:endParaRPr lang="en-US" sz="1600">
            <a:latin typeface="Cambria" panose="02040503050406030204" pitchFamily="18" charset="0"/>
            <a:ea typeface="Cambria" panose="02040503050406030204" pitchFamily="18" charset="0"/>
          </a:endParaRPr>
        </a:p>
      </dgm:t>
    </dgm:pt>
    <dgm:pt modelId="{5416EEB3-6563-40BE-B32E-765BEE356F17}">
      <dgm:prSet custT="1"/>
      <dgm:spPr/>
      <dgm:t>
        <a:bodyPr/>
        <a:lstStyle/>
        <a:p>
          <a:pPr rtl="0"/>
          <a:r>
            <a:rPr lang="en-US" sz="1600">
              <a:latin typeface="Cambria" panose="02040503050406030204" pitchFamily="18" charset="0"/>
              <a:ea typeface="Cambria" panose="02040503050406030204" pitchFamily="18" charset="0"/>
            </a:rPr>
            <a:t>The complex interplay between technical, economic, social, political, and environmental factors in water management decisions, and the need for corporate social responsibility initiatives and stakeholder participation in the decision-making process (Vila et al., 2018).</a:t>
          </a:r>
        </a:p>
      </dgm:t>
    </dgm:pt>
    <dgm:pt modelId="{1D35654A-FB6B-46B7-B688-CEBE4F9BC40B}" type="parTrans" cxnId="{B221A70C-EEC0-48DE-A11A-C4523A24D85B}">
      <dgm:prSet/>
      <dgm:spPr/>
      <dgm:t>
        <a:bodyPr/>
        <a:lstStyle/>
        <a:p>
          <a:endParaRPr lang="en-US" sz="1600">
            <a:latin typeface="Cambria" panose="02040503050406030204" pitchFamily="18" charset="0"/>
            <a:ea typeface="Cambria" panose="02040503050406030204" pitchFamily="18" charset="0"/>
          </a:endParaRPr>
        </a:p>
      </dgm:t>
    </dgm:pt>
    <dgm:pt modelId="{1D4B9C27-556B-4A0C-A96C-C59DD64543E7}" type="sibTrans" cxnId="{B221A70C-EEC0-48DE-A11A-C4523A24D85B}">
      <dgm:prSet/>
      <dgm:spPr/>
      <dgm:t>
        <a:bodyPr/>
        <a:lstStyle/>
        <a:p>
          <a:endParaRPr lang="en-US" sz="1600">
            <a:latin typeface="Cambria" panose="02040503050406030204" pitchFamily="18" charset="0"/>
            <a:ea typeface="Cambria" panose="02040503050406030204" pitchFamily="18" charset="0"/>
          </a:endParaRPr>
        </a:p>
      </dgm:t>
    </dgm:pt>
    <dgm:pt modelId="{C1EEF8E3-A7E0-48FA-8F44-6CCC7E126D54}">
      <dgm:prSet custT="1"/>
      <dgm:spPr/>
      <dgm:t>
        <a:bodyPr/>
        <a:lstStyle/>
        <a:p>
          <a:pPr rtl="0"/>
          <a:r>
            <a:rPr lang="en-US" sz="1600">
              <a:latin typeface="Cambria" panose="02040503050406030204" pitchFamily="18" charset="0"/>
              <a:ea typeface="Cambria" panose="02040503050406030204" pitchFamily="18" charset="0"/>
            </a:rPr>
            <a:t>The potential of smart technology to provide promising benefits for resource management in the hospitality sector, but the need for strengthened public governance and comprehensive monitoring systems to ensure their effectiveness (Ivars-Baidal et al., 2023).</a:t>
          </a:r>
        </a:p>
      </dgm:t>
    </dgm:pt>
    <dgm:pt modelId="{794511AB-DA92-4738-8A87-98C63578C8AF}" type="parTrans" cxnId="{4244E7A2-6468-4D1B-8504-95D5FBD4E6D9}">
      <dgm:prSet/>
      <dgm:spPr/>
      <dgm:t>
        <a:bodyPr/>
        <a:lstStyle/>
        <a:p>
          <a:endParaRPr lang="en-US" sz="1600">
            <a:latin typeface="Cambria" panose="02040503050406030204" pitchFamily="18" charset="0"/>
            <a:ea typeface="Cambria" panose="02040503050406030204" pitchFamily="18" charset="0"/>
          </a:endParaRPr>
        </a:p>
      </dgm:t>
    </dgm:pt>
    <dgm:pt modelId="{E37255EF-9AB2-4302-99DC-A0DA8B086D93}" type="sibTrans" cxnId="{4244E7A2-6468-4D1B-8504-95D5FBD4E6D9}">
      <dgm:prSet/>
      <dgm:spPr/>
      <dgm:t>
        <a:bodyPr/>
        <a:lstStyle/>
        <a:p>
          <a:endParaRPr lang="en-US" sz="1600">
            <a:latin typeface="Cambria" panose="02040503050406030204" pitchFamily="18" charset="0"/>
            <a:ea typeface="Cambria" panose="02040503050406030204" pitchFamily="18" charset="0"/>
          </a:endParaRPr>
        </a:p>
      </dgm:t>
    </dgm:pt>
    <dgm:pt modelId="{5BB3FD04-5AAC-481E-9D08-10647CA82A7C}" type="pres">
      <dgm:prSet presAssocID="{A459834A-6A6D-4B1A-B4B0-91301B027DE2}" presName="linear" presStyleCnt="0">
        <dgm:presLayoutVars>
          <dgm:animLvl val="lvl"/>
          <dgm:resizeHandles val="exact"/>
        </dgm:presLayoutVars>
      </dgm:prSet>
      <dgm:spPr/>
    </dgm:pt>
    <dgm:pt modelId="{4D5CF4F1-C1AC-4CDD-943C-0F27A1A0D2D7}" type="pres">
      <dgm:prSet presAssocID="{A32DF514-CEFA-4485-B5D1-D97B1968078A}" presName="parentText" presStyleLbl="node1" presStyleIdx="0" presStyleCnt="3">
        <dgm:presLayoutVars>
          <dgm:chMax val="0"/>
          <dgm:bulletEnabled val="1"/>
        </dgm:presLayoutVars>
      </dgm:prSet>
      <dgm:spPr/>
    </dgm:pt>
    <dgm:pt modelId="{52F9882B-38FB-44FE-826E-5461B41715C0}" type="pres">
      <dgm:prSet presAssocID="{FA432F55-5DF8-49BA-8BC8-02DF29CC4143}" presName="spacer" presStyleCnt="0"/>
      <dgm:spPr/>
    </dgm:pt>
    <dgm:pt modelId="{C0F5AD6A-5E98-4B58-9C08-7E01B2AB42A2}" type="pres">
      <dgm:prSet presAssocID="{5416EEB3-6563-40BE-B32E-765BEE356F17}" presName="parentText" presStyleLbl="node1" presStyleIdx="1" presStyleCnt="3">
        <dgm:presLayoutVars>
          <dgm:chMax val="0"/>
          <dgm:bulletEnabled val="1"/>
        </dgm:presLayoutVars>
      </dgm:prSet>
      <dgm:spPr/>
    </dgm:pt>
    <dgm:pt modelId="{DF17F450-9295-425C-91EA-214ACB7E8A68}" type="pres">
      <dgm:prSet presAssocID="{1D4B9C27-556B-4A0C-A96C-C59DD64543E7}" presName="spacer" presStyleCnt="0"/>
      <dgm:spPr/>
    </dgm:pt>
    <dgm:pt modelId="{4C951899-4108-462A-ADB4-E55934442158}" type="pres">
      <dgm:prSet presAssocID="{C1EEF8E3-A7E0-48FA-8F44-6CCC7E126D54}" presName="parentText" presStyleLbl="node1" presStyleIdx="2" presStyleCnt="3">
        <dgm:presLayoutVars>
          <dgm:chMax val="0"/>
          <dgm:bulletEnabled val="1"/>
        </dgm:presLayoutVars>
      </dgm:prSet>
      <dgm:spPr/>
    </dgm:pt>
  </dgm:ptLst>
  <dgm:cxnLst>
    <dgm:cxn modelId="{98B8E300-0B6D-4336-979A-761E1BCD32FA}" type="presOf" srcId="{C1EEF8E3-A7E0-48FA-8F44-6CCC7E126D54}" destId="{4C951899-4108-462A-ADB4-E55934442158}" srcOrd="0" destOrd="0" presId="urn:microsoft.com/office/officeart/2005/8/layout/vList2"/>
    <dgm:cxn modelId="{B221A70C-EEC0-48DE-A11A-C4523A24D85B}" srcId="{A459834A-6A6D-4B1A-B4B0-91301B027DE2}" destId="{5416EEB3-6563-40BE-B32E-765BEE356F17}" srcOrd="1" destOrd="0" parTransId="{1D35654A-FB6B-46B7-B688-CEBE4F9BC40B}" sibTransId="{1D4B9C27-556B-4A0C-A96C-C59DD64543E7}"/>
    <dgm:cxn modelId="{BC1F6739-04C7-452B-A401-AA483FFEDBBD}" srcId="{A459834A-6A6D-4B1A-B4B0-91301B027DE2}" destId="{A32DF514-CEFA-4485-B5D1-D97B1968078A}" srcOrd="0" destOrd="0" parTransId="{DC326EAB-97CC-4752-9A53-EB22D367644F}" sibTransId="{FA432F55-5DF8-49BA-8BC8-02DF29CC4143}"/>
    <dgm:cxn modelId="{3C8B7C62-B96D-4D43-80CE-90CB9A03FE30}" type="presOf" srcId="{A459834A-6A6D-4B1A-B4B0-91301B027DE2}" destId="{5BB3FD04-5AAC-481E-9D08-10647CA82A7C}" srcOrd="0" destOrd="0" presId="urn:microsoft.com/office/officeart/2005/8/layout/vList2"/>
    <dgm:cxn modelId="{60431B78-141F-406A-84C8-411A552137F5}" type="presOf" srcId="{5416EEB3-6563-40BE-B32E-765BEE356F17}" destId="{C0F5AD6A-5E98-4B58-9C08-7E01B2AB42A2}" srcOrd="0" destOrd="0" presId="urn:microsoft.com/office/officeart/2005/8/layout/vList2"/>
    <dgm:cxn modelId="{9C884C9D-B910-453C-BEFD-A1413EEA7956}" type="presOf" srcId="{A32DF514-CEFA-4485-B5D1-D97B1968078A}" destId="{4D5CF4F1-C1AC-4CDD-943C-0F27A1A0D2D7}" srcOrd="0" destOrd="0" presId="urn:microsoft.com/office/officeart/2005/8/layout/vList2"/>
    <dgm:cxn modelId="{4244E7A2-6468-4D1B-8504-95D5FBD4E6D9}" srcId="{A459834A-6A6D-4B1A-B4B0-91301B027DE2}" destId="{C1EEF8E3-A7E0-48FA-8F44-6CCC7E126D54}" srcOrd="2" destOrd="0" parTransId="{794511AB-DA92-4738-8A87-98C63578C8AF}" sibTransId="{E37255EF-9AB2-4302-99DC-A0DA8B086D93}"/>
    <dgm:cxn modelId="{1EA9EB3C-C809-403C-A483-072C96716635}" type="presParOf" srcId="{5BB3FD04-5AAC-481E-9D08-10647CA82A7C}" destId="{4D5CF4F1-C1AC-4CDD-943C-0F27A1A0D2D7}" srcOrd="0" destOrd="0" presId="urn:microsoft.com/office/officeart/2005/8/layout/vList2"/>
    <dgm:cxn modelId="{430F421F-19B6-425D-87A2-C53B3B31A5B7}" type="presParOf" srcId="{5BB3FD04-5AAC-481E-9D08-10647CA82A7C}" destId="{52F9882B-38FB-44FE-826E-5461B41715C0}" srcOrd="1" destOrd="0" presId="urn:microsoft.com/office/officeart/2005/8/layout/vList2"/>
    <dgm:cxn modelId="{9986D05F-8DFD-4510-A57D-57A4ACB49FAA}" type="presParOf" srcId="{5BB3FD04-5AAC-481E-9D08-10647CA82A7C}" destId="{C0F5AD6A-5E98-4B58-9C08-7E01B2AB42A2}" srcOrd="2" destOrd="0" presId="urn:microsoft.com/office/officeart/2005/8/layout/vList2"/>
    <dgm:cxn modelId="{FFCE68DF-35FE-4069-990F-005CA28812F8}" type="presParOf" srcId="{5BB3FD04-5AAC-481E-9D08-10647CA82A7C}" destId="{DF17F450-9295-425C-91EA-214ACB7E8A68}" srcOrd="3" destOrd="0" presId="urn:microsoft.com/office/officeart/2005/8/layout/vList2"/>
    <dgm:cxn modelId="{8C85E4EA-DB83-4E04-8CB2-786975442D69}" type="presParOf" srcId="{5BB3FD04-5AAC-481E-9D08-10647CA82A7C}" destId="{4C951899-4108-462A-ADB4-E559344421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D47CD1-326B-4FDF-926C-5DBFD1A955A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3112DD6-A4A0-40A9-BA3F-060529B573CB}">
      <dgm:prSet custT="1"/>
      <dgm:spPr/>
      <dgm:t>
        <a:bodyPr/>
        <a:lstStyle/>
        <a:p>
          <a:pPr rtl="0"/>
          <a:r>
            <a:rPr lang="en-US" sz="1600">
              <a:latin typeface="Cambria" panose="02040503050406030204" pitchFamily="18" charset="0"/>
              <a:ea typeface="Cambria" panose="02040503050406030204" pitchFamily="18" charset="0"/>
            </a:rPr>
            <a:t>The transition towards sustainable tourism is a complex phenomenon that requires a multifaceted approach, encompassing green energy solutions, sustainable transportation, and eco-friendly building design (Pan et al., 2018).</a:t>
          </a:r>
        </a:p>
      </dgm:t>
    </dgm:pt>
    <dgm:pt modelId="{5CAFE85A-262B-495C-AE34-3909919FEC4E}" type="parTrans" cxnId="{14CFE0F7-E448-4BB3-BF9F-15EF9F383D41}">
      <dgm:prSet/>
      <dgm:spPr/>
      <dgm:t>
        <a:bodyPr/>
        <a:lstStyle/>
        <a:p>
          <a:endParaRPr lang="en-US" sz="1600">
            <a:latin typeface="Cambria" panose="02040503050406030204" pitchFamily="18" charset="0"/>
            <a:ea typeface="Cambria" panose="02040503050406030204" pitchFamily="18" charset="0"/>
          </a:endParaRPr>
        </a:p>
      </dgm:t>
    </dgm:pt>
    <dgm:pt modelId="{473C47EF-CEF1-4B2E-A337-01D5B0E3CF6F}" type="sibTrans" cxnId="{14CFE0F7-E448-4BB3-BF9F-15EF9F383D41}">
      <dgm:prSet/>
      <dgm:spPr/>
      <dgm:t>
        <a:bodyPr/>
        <a:lstStyle/>
        <a:p>
          <a:endParaRPr lang="en-US" sz="1600">
            <a:latin typeface="Cambria" panose="02040503050406030204" pitchFamily="18" charset="0"/>
            <a:ea typeface="Cambria" panose="02040503050406030204" pitchFamily="18" charset="0"/>
          </a:endParaRPr>
        </a:p>
      </dgm:t>
    </dgm:pt>
    <dgm:pt modelId="{101E3C3D-2494-4602-9522-E0318B397747}">
      <dgm:prSet custT="1"/>
      <dgm:spPr/>
      <dgm:t>
        <a:bodyPr/>
        <a:lstStyle/>
        <a:p>
          <a:pPr rtl="0"/>
          <a:r>
            <a:rPr lang="en-US" sz="1600">
              <a:latin typeface="Cambria" panose="02040503050406030204" pitchFamily="18" charset="0"/>
              <a:ea typeface="Cambria" panose="02040503050406030204" pitchFamily="18" charset="0"/>
            </a:rPr>
            <a:t>The importance of diverse stakeholder engagement, including community involvement, women, and the private sector, for the success of environmental management in the hospitality sector (Irawan and Hartoyo, 2022).</a:t>
          </a:r>
        </a:p>
      </dgm:t>
    </dgm:pt>
    <dgm:pt modelId="{6E3041C4-BCD1-4579-8CFE-7E0CBE859EC8}" type="parTrans" cxnId="{3BFCC5E8-D213-487B-BE34-5BBDA6579FCC}">
      <dgm:prSet/>
      <dgm:spPr/>
      <dgm:t>
        <a:bodyPr/>
        <a:lstStyle/>
        <a:p>
          <a:endParaRPr lang="en-US" sz="1600">
            <a:latin typeface="Cambria" panose="02040503050406030204" pitchFamily="18" charset="0"/>
            <a:ea typeface="Cambria" panose="02040503050406030204" pitchFamily="18" charset="0"/>
          </a:endParaRPr>
        </a:p>
      </dgm:t>
    </dgm:pt>
    <dgm:pt modelId="{FCB38E3D-F90F-4259-ADE2-92F38A526004}" type="sibTrans" cxnId="{3BFCC5E8-D213-487B-BE34-5BBDA6579FCC}">
      <dgm:prSet/>
      <dgm:spPr/>
      <dgm:t>
        <a:bodyPr/>
        <a:lstStyle/>
        <a:p>
          <a:endParaRPr lang="en-US" sz="1600">
            <a:latin typeface="Cambria" panose="02040503050406030204" pitchFamily="18" charset="0"/>
            <a:ea typeface="Cambria" panose="02040503050406030204" pitchFamily="18" charset="0"/>
          </a:endParaRPr>
        </a:p>
      </dgm:t>
    </dgm:pt>
    <dgm:pt modelId="{DCE345D7-C895-43B0-9A8E-0308EBB01510}">
      <dgm:prSet custT="1"/>
      <dgm:spPr/>
      <dgm:t>
        <a:bodyPr/>
        <a:lstStyle/>
        <a:p>
          <a:pPr rtl="0"/>
          <a:r>
            <a:rPr lang="en-US" sz="1600">
              <a:latin typeface="Cambria" panose="02040503050406030204" pitchFamily="18" charset="0"/>
              <a:ea typeface="Cambria" panose="02040503050406030204" pitchFamily="18" charset="0"/>
            </a:rPr>
            <a:t>The need for a combination of technological innovation, strengthened public governance, and comprehensive monitoring systems to ensure the effective implementation of sustainable resource management practices in the hospitality industry (Ivars-Baidal et al., 2023).</a:t>
          </a:r>
        </a:p>
      </dgm:t>
    </dgm:pt>
    <dgm:pt modelId="{9597158E-64F0-4811-AA76-7A2B5C078EDA}" type="parTrans" cxnId="{CDC798FF-EB3F-47BF-9E40-3C1D367B1849}">
      <dgm:prSet/>
      <dgm:spPr/>
      <dgm:t>
        <a:bodyPr/>
        <a:lstStyle/>
        <a:p>
          <a:endParaRPr lang="en-US" sz="1600">
            <a:latin typeface="Cambria" panose="02040503050406030204" pitchFamily="18" charset="0"/>
            <a:ea typeface="Cambria" panose="02040503050406030204" pitchFamily="18" charset="0"/>
          </a:endParaRPr>
        </a:p>
      </dgm:t>
    </dgm:pt>
    <dgm:pt modelId="{D441DAF9-68B9-481E-BC87-58126DF9A46D}" type="sibTrans" cxnId="{CDC798FF-EB3F-47BF-9E40-3C1D367B1849}">
      <dgm:prSet/>
      <dgm:spPr/>
      <dgm:t>
        <a:bodyPr/>
        <a:lstStyle/>
        <a:p>
          <a:endParaRPr lang="en-US" sz="1600">
            <a:latin typeface="Cambria" panose="02040503050406030204" pitchFamily="18" charset="0"/>
            <a:ea typeface="Cambria" panose="02040503050406030204" pitchFamily="18" charset="0"/>
          </a:endParaRPr>
        </a:p>
      </dgm:t>
    </dgm:pt>
    <dgm:pt modelId="{08C03701-01AD-438C-9660-8DA2BE593D64}" type="pres">
      <dgm:prSet presAssocID="{87D47CD1-326B-4FDF-926C-5DBFD1A955A8}" presName="linear" presStyleCnt="0">
        <dgm:presLayoutVars>
          <dgm:animLvl val="lvl"/>
          <dgm:resizeHandles val="exact"/>
        </dgm:presLayoutVars>
      </dgm:prSet>
      <dgm:spPr/>
    </dgm:pt>
    <dgm:pt modelId="{D71960CF-C415-48C3-AF14-487EDB1C0201}" type="pres">
      <dgm:prSet presAssocID="{83112DD6-A4A0-40A9-BA3F-060529B573CB}" presName="parentText" presStyleLbl="node1" presStyleIdx="0" presStyleCnt="3">
        <dgm:presLayoutVars>
          <dgm:chMax val="0"/>
          <dgm:bulletEnabled val="1"/>
        </dgm:presLayoutVars>
      </dgm:prSet>
      <dgm:spPr/>
    </dgm:pt>
    <dgm:pt modelId="{68E7A39C-0340-4E8D-96CC-6EB577F8B087}" type="pres">
      <dgm:prSet presAssocID="{473C47EF-CEF1-4B2E-A337-01D5B0E3CF6F}" presName="spacer" presStyleCnt="0"/>
      <dgm:spPr/>
    </dgm:pt>
    <dgm:pt modelId="{88B4863E-01FB-4CF1-AFB3-2B84D8C59BB7}" type="pres">
      <dgm:prSet presAssocID="{101E3C3D-2494-4602-9522-E0318B397747}" presName="parentText" presStyleLbl="node1" presStyleIdx="1" presStyleCnt="3">
        <dgm:presLayoutVars>
          <dgm:chMax val="0"/>
          <dgm:bulletEnabled val="1"/>
        </dgm:presLayoutVars>
      </dgm:prSet>
      <dgm:spPr/>
    </dgm:pt>
    <dgm:pt modelId="{E9BF5D40-D8DB-4F66-A631-3E8A32042925}" type="pres">
      <dgm:prSet presAssocID="{FCB38E3D-F90F-4259-ADE2-92F38A526004}" presName="spacer" presStyleCnt="0"/>
      <dgm:spPr/>
    </dgm:pt>
    <dgm:pt modelId="{45855E64-7CDB-4545-BEAE-FE78F04F4F1F}" type="pres">
      <dgm:prSet presAssocID="{DCE345D7-C895-43B0-9A8E-0308EBB01510}" presName="parentText" presStyleLbl="node1" presStyleIdx="2" presStyleCnt="3">
        <dgm:presLayoutVars>
          <dgm:chMax val="0"/>
          <dgm:bulletEnabled val="1"/>
        </dgm:presLayoutVars>
      </dgm:prSet>
      <dgm:spPr/>
    </dgm:pt>
  </dgm:ptLst>
  <dgm:cxnLst>
    <dgm:cxn modelId="{846DE71C-A79A-42E9-9F94-86A04CA1975C}" type="presOf" srcId="{101E3C3D-2494-4602-9522-E0318B397747}" destId="{88B4863E-01FB-4CF1-AFB3-2B84D8C59BB7}" srcOrd="0" destOrd="0" presId="urn:microsoft.com/office/officeart/2005/8/layout/vList2"/>
    <dgm:cxn modelId="{C0136160-1116-4879-A30A-625281F0CB46}" type="presOf" srcId="{87D47CD1-326B-4FDF-926C-5DBFD1A955A8}" destId="{08C03701-01AD-438C-9660-8DA2BE593D64}" srcOrd="0" destOrd="0" presId="urn:microsoft.com/office/officeart/2005/8/layout/vList2"/>
    <dgm:cxn modelId="{2315C046-BEFE-45F2-9405-2CC2A9575785}" type="presOf" srcId="{DCE345D7-C895-43B0-9A8E-0308EBB01510}" destId="{45855E64-7CDB-4545-BEAE-FE78F04F4F1F}" srcOrd="0" destOrd="0" presId="urn:microsoft.com/office/officeart/2005/8/layout/vList2"/>
    <dgm:cxn modelId="{15AF3AB2-C958-47A8-935D-1497919F773E}" type="presOf" srcId="{83112DD6-A4A0-40A9-BA3F-060529B573CB}" destId="{D71960CF-C415-48C3-AF14-487EDB1C0201}" srcOrd="0" destOrd="0" presId="urn:microsoft.com/office/officeart/2005/8/layout/vList2"/>
    <dgm:cxn modelId="{3BFCC5E8-D213-487B-BE34-5BBDA6579FCC}" srcId="{87D47CD1-326B-4FDF-926C-5DBFD1A955A8}" destId="{101E3C3D-2494-4602-9522-E0318B397747}" srcOrd="1" destOrd="0" parTransId="{6E3041C4-BCD1-4579-8CFE-7E0CBE859EC8}" sibTransId="{FCB38E3D-F90F-4259-ADE2-92F38A526004}"/>
    <dgm:cxn modelId="{14CFE0F7-E448-4BB3-BF9F-15EF9F383D41}" srcId="{87D47CD1-326B-4FDF-926C-5DBFD1A955A8}" destId="{83112DD6-A4A0-40A9-BA3F-060529B573CB}" srcOrd="0" destOrd="0" parTransId="{5CAFE85A-262B-495C-AE34-3909919FEC4E}" sibTransId="{473C47EF-CEF1-4B2E-A337-01D5B0E3CF6F}"/>
    <dgm:cxn modelId="{CDC798FF-EB3F-47BF-9E40-3C1D367B1849}" srcId="{87D47CD1-326B-4FDF-926C-5DBFD1A955A8}" destId="{DCE345D7-C895-43B0-9A8E-0308EBB01510}" srcOrd="2" destOrd="0" parTransId="{9597158E-64F0-4811-AA76-7A2B5C078EDA}" sibTransId="{D441DAF9-68B9-481E-BC87-58126DF9A46D}"/>
    <dgm:cxn modelId="{CD367355-9395-4AA6-B063-6B9AE1CE4BBB}" type="presParOf" srcId="{08C03701-01AD-438C-9660-8DA2BE593D64}" destId="{D71960CF-C415-48C3-AF14-487EDB1C0201}" srcOrd="0" destOrd="0" presId="urn:microsoft.com/office/officeart/2005/8/layout/vList2"/>
    <dgm:cxn modelId="{83BA347A-1001-44B0-8E7A-9C8EB47CAB93}" type="presParOf" srcId="{08C03701-01AD-438C-9660-8DA2BE593D64}" destId="{68E7A39C-0340-4E8D-96CC-6EB577F8B087}" srcOrd="1" destOrd="0" presId="urn:microsoft.com/office/officeart/2005/8/layout/vList2"/>
    <dgm:cxn modelId="{774753BF-B212-4246-9DEA-706303141835}" type="presParOf" srcId="{08C03701-01AD-438C-9660-8DA2BE593D64}" destId="{88B4863E-01FB-4CF1-AFB3-2B84D8C59BB7}" srcOrd="2" destOrd="0" presId="urn:microsoft.com/office/officeart/2005/8/layout/vList2"/>
    <dgm:cxn modelId="{3EA1F734-70AA-43F7-8F9D-DC0A6EB1B36A}" type="presParOf" srcId="{08C03701-01AD-438C-9660-8DA2BE593D64}" destId="{E9BF5D40-D8DB-4F66-A631-3E8A32042925}" srcOrd="3" destOrd="0" presId="urn:microsoft.com/office/officeart/2005/8/layout/vList2"/>
    <dgm:cxn modelId="{B43A0844-097F-46BC-BDB4-0A6D10D8F880}" type="presParOf" srcId="{08C03701-01AD-438C-9660-8DA2BE593D64}" destId="{45855E64-7CDB-4545-BEAE-FE78F04F4F1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C234B1-6108-4BDB-8159-D05FF737255D}"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4088A07A-EF2D-4180-BFDB-30DF08EB8C84}">
      <dgm:prSet/>
      <dgm:spPr/>
      <dgm:t>
        <a:bodyPr/>
        <a:lstStyle/>
        <a:p>
          <a:pPr rtl="0"/>
          <a:r>
            <a:rPr lang="en-US">
              <a:latin typeface="Cambria" panose="02040503050406030204" pitchFamily="18" charset="0"/>
              <a:ea typeface="Cambria" panose="02040503050406030204" pitchFamily="18" charset="0"/>
            </a:rPr>
            <a:t>PESTEL framework offers a thorough approach to assess multiple facets such as sustainability on hotel and hospitality business (Yusop, 2018).</a:t>
          </a:r>
        </a:p>
      </dgm:t>
    </dgm:pt>
    <dgm:pt modelId="{C046444C-06BA-47D6-920B-604FBD6CA55C}" type="parTrans" cxnId="{77D2A6E5-B43B-4481-82DA-26F15E669FD7}">
      <dgm:prSet/>
      <dgm:spPr/>
      <dgm:t>
        <a:bodyPr/>
        <a:lstStyle/>
        <a:p>
          <a:endParaRPr lang="en-US">
            <a:latin typeface="Cambria" panose="02040503050406030204" pitchFamily="18" charset="0"/>
            <a:ea typeface="Cambria" panose="02040503050406030204" pitchFamily="18" charset="0"/>
          </a:endParaRPr>
        </a:p>
      </dgm:t>
    </dgm:pt>
    <dgm:pt modelId="{2DC37D79-F7B4-43AC-A5E5-23313FCC609A}" type="sibTrans" cxnId="{77D2A6E5-B43B-4481-82DA-26F15E669FD7}">
      <dgm:prSet/>
      <dgm:spPr/>
      <dgm:t>
        <a:bodyPr/>
        <a:lstStyle/>
        <a:p>
          <a:endParaRPr lang="en-US">
            <a:latin typeface="Cambria" panose="02040503050406030204" pitchFamily="18" charset="0"/>
            <a:ea typeface="Cambria" panose="02040503050406030204" pitchFamily="18" charset="0"/>
          </a:endParaRPr>
        </a:p>
      </dgm:t>
    </dgm:pt>
    <dgm:pt modelId="{53E42822-6BBB-4E4F-8FAF-40BA8AE53B99}">
      <dgm:prSet/>
      <dgm:spPr/>
      <dgm:t>
        <a:bodyPr/>
        <a:lstStyle/>
        <a:p>
          <a:pPr rtl="0"/>
          <a:r>
            <a:rPr lang="en-US">
              <a:latin typeface="Cambria" panose="02040503050406030204" pitchFamily="18" charset="0"/>
              <a:ea typeface="Cambria" panose="02040503050406030204" pitchFamily="18" charset="0"/>
            </a:rPr>
            <a:t>Hospitality businesses are under pressure as well as under opportunities to adopt sustainable practices as environmental regulations tighten and consumer demand for eco-friendly practices continues to grow.</a:t>
          </a:r>
        </a:p>
      </dgm:t>
    </dgm:pt>
    <dgm:pt modelId="{C0970CB1-A5A2-4D95-8F4D-1317C833993D}" type="parTrans" cxnId="{4414522F-1934-4080-BFF2-7B7F59B28984}">
      <dgm:prSet/>
      <dgm:spPr/>
      <dgm:t>
        <a:bodyPr/>
        <a:lstStyle/>
        <a:p>
          <a:endParaRPr lang="en-US">
            <a:latin typeface="Cambria" panose="02040503050406030204" pitchFamily="18" charset="0"/>
            <a:ea typeface="Cambria" panose="02040503050406030204" pitchFamily="18" charset="0"/>
          </a:endParaRPr>
        </a:p>
      </dgm:t>
    </dgm:pt>
    <dgm:pt modelId="{A65AD621-9D31-444A-9C03-E7587B12969C}" type="sibTrans" cxnId="{4414522F-1934-4080-BFF2-7B7F59B28984}">
      <dgm:prSet/>
      <dgm:spPr/>
      <dgm:t>
        <a:bodyPr/>
        <a:lstStyle/>
        <a:p>
          <a:endParaRPr lang="en-US">
            <a:latin typeface="Cambria" panose="02040503050406030204" pitchFamily="18" charset="0"/>
            <a:ea typeface="Cambria" panose="02040503050406030204" pitchFamily="18" charset="0"/>
          </a:endParaRPr>
        </a:p>
      </dgm:t>
    </dgm:pt>
    <dgm:pt modelId="{3ADC9F42-71A8-426F-8488-3203631163B5}">
      <dgm:prSet/>
      <dgm:spPr/>
      <dgm:t>
        <a:bodyPr/>
        <a:lstStyle/>
        <a:p>
          <a:pPr rtl="0"/>
          <a:r>
            <a:rPr lang="en-US">
              <a:latin typeface="Cambria" panose="02040503050406030204" pitchFamily="18" charset="0"/>
              <a:ea typeface="Cambria" panose="02040503050406030204" pitchFamily="18" charset="0"/>
            </a:rPr>
            <a:t>The PESTEL factors influence industry sustainability strategies analyzed in this work and are key responses to challenges and success across global markets.</a:t>
          </a:r>
        </a:p>
      </dgm:t>
    </dgm:pt>
    <dgm:pt modelId="{A631031F-B104-4511-888A-7D75899234AF}" type="parTrans" cxnId="{5E2B8F18-1D1C-4A26-8AAB-6D7EB99752AF}">
      <dgm:prSet/>
      <dgm:spPr/>
      <dgm:t>
        <a:bodyPr/>
        <a:lstStyle/>
        <a:p>
          <a:endParaRPr lang="en-US">
            <a:latin typeface="Cambria" panose="02040503050406030204" pitchFamily="18" charset="0"/>
            <a:ea typeface="Cambria" panose="02040503050406030204" pitchFamily="18" charset="0"/>
          </a:endParaRPr>
        </a:p>
      </dgm:t>
    </dgm:pt>
    <dgm:pt modelId="{6C3ADD02-2991-45C2-927C-CABE02BAAE59}" type="sibTrans" cxnId="{5E2B8F18-1D1C-4A26-8AAB-6D7EB99752AF}">
      <dgm:prSet/>
      <dgm:spPr/>
      <dgm:t>
        <a:bodyPr/>
        <a:lstStyle/>
        <a:p>
          <a:endParaRPr lang="en-US">
            <a:latin typeface="Cambria" panose="02040503050406030204" pitchFamily="18" charset="0"/>
            <a:ea typeface="Cambria" panose="02040503050406030204" pitchFamily="18" charset="0"/>
          </a:endParaRPr>
        </a:p>
      </dgm:t>
    </dgm:pt>
    <dgm:pt modelId="{83DF4CD2-4611-4384-A886-D2A6592FEF85}" type="pres">
      <dgm:prSet presAssocID="{5DC234B1-6108-4BDB-8159-D05FF737255D}" presName="CompostProcess" presStyleCnt="0">
        <dgm:presLayoutVars>
          <dgm:dir/>
          <dgm:resizeHandles val="exact"/>
        </dgm:presLayoutVars>
      </dgm:prSet>
      <dgm:spPr/>
    </dgm:pt>
    <dgm:pt modelId="{6C2887CC-5690-4544-B6B0-5C0C6A265855}" type="pres">
      <dgm:prSet presAssocID="{5DC234B1-6108-4BDB-8159-D05FF737255D}" presName="arrow" presStyleLbl="bgShp" presStyleIdx="0" presStyleCnt="1"/>
      <dgm:spPr/>
    </dgm:pt>
    <dgm:pt modelId="{331C7EC7-CAEC-4DDE-B690-A6F016D3ADA9}" type="pres">
      <dgm:prSet presAssocID="{5DC234B1-6108-4BDB-8159-D05FF737255D}" presName="linearProcess" presStyleCnt="0"/>
      <dgm:spPr/>
    </dgm:pt>
    <dgm:pt modelId="{F9DF4C8E-9DE4-4339-97BE-BAA6ED899A14}" type="pres">
      <dgm:prSet presAssocID="{4088A07A-EF2D-4180-BFDB-30DF08EB8C84}" presName="textNode" presStyleLbl="node1" presStyleIdx="0" presStyleCnt="3">
        <dgm:presLayoutVars>
          <dgm:bulletEnabled val="1"/>
        </dgm:presLayoutVars>
      </dgm:prSet>
      <dgm:spPr/>
    </dgm:pt>
    <dgm:pt modelId="{5C1D5232-320A-4109-8674-C089683AE85C}" type="pres">
      <dgm:prSet presAssocID="{2DC37D79-F7B4-43AC-A5E5-23313FCC609A}" presName="sibTrans" presStyleCnt="0"/>
      <dgm:spPr/>
    </dgm:pt>
    <dgm:pt modelId="{DDA86716-B275-4DB3-A34E-C62FD67C330B}" type="pres">
      <dgm:prSet presAssocID="{53E42822-6BBB-4E4F-8FAF-40BA8AE53B99}" presName="textNode" presStyleLbl="node1" presStyleIdx="1" presStyleCnt="3">
        <dgm:presLayoutVars>
          <dgm:bulletEnabled val="1"/>
        </dgm:presLayoutVars>
      </dgm:prSet>
      <dgm:spPr/>
    </dgm:pt>
    <dgm:pt modelId="{7188AB40-C8A9-4DDB-9637-62E84CC882A2}" type="pres">
      <dgm:prSet presAssocID="{A65AD621-9D31-444A-9C03-E7587B12969C}" presName="sibTrans" presStyleCnt="0"/>
      <dgm:spPr/>
    </dgm:pt>
    <dgm:pt modelId="{C2AE627E-4466-42D9-A242-3BAB83A15F4F}" type="pres">
      <dgm:prSet presAssocID="{3ADC9F42-71A8-426F-8488-3203631163B5}" presName="textNode" presStyleLbl="node1" presStyleIdx="2" presStyleCnt="3">
        <dgm:presLayoutVars>
          <dgm:bulletEnabled val="1"/>
        </dgm:presLayoutVars>
      </dgm:prSet>
      <dgm:spPr/>
    </dgm:pt>
  </dgm:ptLst>
  <dgm:cxnLst>
    <dgm:cxn modelId="{5E2B8F18-1D1C-4A26-8AAB-6D7EB99752AF}" srcId="{5DC234B1-6108-4BDB-8159-D05FF737255D}" destId="{3ADC9F42-71A8-426F-8488-3203631163B5}" srcOrd="2" destOrd="0" parTransId="{A631031F-B104-4511-888A-7D75899234AF}" sibTransId="{6C3ADD02-2991-45C2-927C-CABE02BAAE59}"/>
    <dgm:cxn modelId="{4414522F-1934-4080-BFF2-7B7F59B28984}" srcId="{5DC234B1-6108-4BDB-8159-D05FF737255D}" destId="{53E42822-6BBB-4E4F-8FAF-40BA8AE53B99}" srcOrd="1" destOrd="0" parTransId="{C0970CB1-A5A2-4D95-8F4D-1317C833993D}" sibTransId="{A65AD621-9D31-444A-9C03-E7587B12969C}"/>
    <dgm:cxn modelId="{C4E6F73A-1629-4CE8-B000-24FAD65DEE61}" type="presOf" srcId="{4088A07A-EF2D-4180-BFDB-30DF08EB8C84}" destId="{F9DF4C8E-9DE4-4339-97BE-BAA6ED899A14}" srcOrd="0" destOrd="0" presId="urn:microsoft.com/office/officeart/2005/8/layout/hProcess9"/>
    <dgm:cxn modelId="{6D41306A-6AA0-4A07-BEB9-1ECB8C031343}" type="presOf" srcId="{53E42822-6BBB-4E4F-8FAF-40BA8AE53B99}" destId="{DDA86716-B275-4DB3-A34E-C62FD67C330B}" srcOrd="0" destOrd="0" presId="urn:microsoft.com/office/officeart/2005/8/layout/hProcess9"/>
    <dgm:cxn modelId="{BCDA55C0-AD0A-4F64-BD0C-37BD8368FD8C}" type="presOf" srcId="{3ADC9F42-71A8-426F-8488-3203631163B5}" destId="{C2AE627E-4466-42D9-A242-3BAB83A15F4F}" srcOrd="0" destOrd="0" presId="urn:microsoft.com/office/officeart/2005/8/layout/hProcess9"/>
    <dgm:cxn modelId="{33D183D0-8738-471A-8565-3774679668FD}" type="presOf" srcId="{5DC234B1-6108-4BDB-8159-D05FF737255D}" destId="{83DF4CD2-4611-4384-A886-D2A6592FEF85}" srcOrd="0" destOrd="0" presId="urn:microsoft.com/office/officeart/2005/8/layout/hProcess9"/>
    <dgm:cxn modelId="{77D2A6E5-B43B-4481-82DA-26F15E669FD7}" srcId="{5DC234B1-6108-4BDB-8159-D05FF737255D}" destId="{4088A07A-EF2D-4180-BFDB-30DF08EB8C84}" srcOrd="0" destOrd="0" parTransId="{C046444C-06BA-47D6-920B-604FBD6CA55C}" sibTransId="{2DC37D79-F7B4-43AC-A5E5-23313FCC609A}"/>
    <dgm:cxn modelId="{F85C4214-3EBC-4F43-A9F1-978FC806175A}" type="presParOf" srcId="{83DF4CD2-4611-4384-A886-D2A6592FEF85}" destId="{6C2887CC-5690-4544-B6B0-5C0C6A265855}" srcOrd="0" destOrd="0" presId="urn:microsoft.com/office/officeart/2005/8/layout/hProcess9"/>
    <dgm:cxn modelId="{7532B6F3-4B98-4F3A-9ADD-8694D0942175}" type="presParOf" srcId="{83DF4CD2-4611-4384-A886-D2A6592FEF85}" destId="{331C7EC7-CAEC-4DDE-B690-A6F016D3ADA9}" srcOrd="1" destOrd="0" presId="urn:microsoft.com/office/officeart/2005/8/layout/hProcess9"/>
    <dgm:cxn modelId="{79C3C532-2933-4FAF-A2EA-08444F6BB8A0}" type="presParOf" srcId="{331C7EC7-CAEC-4DDE-B690-A6F016D3ADA9}" destId="{F9DF4C8E-9DE4-4339-97BE-BAA6ED899A14}" srcOrd="0" destOrd="0" presId="urn:microsoft.com/office/officeart/2005/8/layout/hProcess9"/>
    <dgm:cxn modelId="{9EBB64D8-D97C-41E3-9982-F5B37422F491}" type="presParOf" srcId="{331C7EC7-CAEC-4DDE-B690-A6F016D3ADA9}" destId="{5C1D5232-320A-4109-8674-C089683AE85C}" srcOrd="1" destOrd="0" presId="urn:microsoft.com/office/officeart/2005/8/layout/hProcess9"/>
    <dgm:cxn modelId="{0034053F-F4FD-4616-8DD9-AE600B0FC2F2}" type="presParOf" srcId="{331C7EC7-CAEC-4DDE-B690-A6F016D3ADA9}" destId="{DDA86716-B275-4DB3-A34E-C62FD67C330B}" srcOrd="2" destOrd="0" presId="urn:microsoft.com/office/officeart/2005/8/layout/hProcess9"/>
    <dgm:cxn modelId="{63A79E70-CCEB-4015-85E7-BE2BC1324D7E}" type="presParOf" srcId="{331C7EC7-CAEC-4DDE-B690-A6F016D3ADA9}" destId="{7188AB40-C8A9-4DDB-9637-62E84CC882A2}" srcOrd="3" destOrd="0" presId="urn:microsoft.com/office/officeart/2005/8/layout/hProcess9"/>
    <dgm:cxn modelId="{853D50FD-DC13-40DA-8B62-FCDB1C7AC31F}" type="presParOf" srcId="{331C7EC7-CAEC-4DDE-B690-A6F016D3ADA9}" destId="{C2AE627E-4466-42D9-A242-3BAB83A15F4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1563E6-1ACD-4F4B-ABC8-9753B8B29207}"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5CBB5BD9-08AD-4261-8076-A8CAB652F217}">
      <dgm:prSet custT="1"/>
      <dgm:spPr/>
      <dgm:t>
        <a:bodyPr/>
        <a:lstStyle/>
        <a:p>
          <a:pPr rtl="0"/>
          <a:r>
            <a:rPr lang="en-US" sz="1400" b="1" dirty="0">
              <a:latin typeface="Cambria" panose="02040503050406030204" pitchFamily="18" charset="0"/>
              <a:ea typeface="Cambria" panose="02040503050406030204" pitchFamily="18" charset="0"/>
            </a:rPr>
            <a:t>Technology Adoption and Implementation of Smart Technologies: </a:t>
          </a:r>
          <a:r>
            <a:rPr lang="en-US" sz="1400" dirty="0">
              <a:latin typeface="Cambria" panose="02040503050406030204" pitchFamily="18" charset="0"/>
              <a:ea typeface="Cambria" panose="02040503050406030204" pitchFamily="18" charset="0"/>
            </a:rPr>
            <a:t>Integration of smart building management systems (BMS) and </a:t>
          </a:r>
          <a:r>
            <a:rPr lang="en-US" sz="1400" dirty="0" err="1">
              <a:latin typeface="Cambria" panose="02040503050406030204" pitchFamily="18" charset="0"/>
              <a:ea typeface="Cambria" panose="02040503050406030204" pitchFamily="18" charset="0"/>
            </a:rPr>
            <a:t>IoT</a:t>
          </a:r>
          <a:r>
            <a:rPr lang="en-US" sz="1400" dirty="0">
              <a:latin typeface="Cambria" panose="02040503050406030204" pitchFamily="18" charset="0"/>
              <a:ea typeface="Cambria" panose="02040503050406030204" pitchFamily="18" charset="0"/>
            </a:rPr>
            <a:t> applications with sensors to track, regulate, and adapt energy usage and water provision based on occupancy (</a:t>
          </a:r>
          <a:r>
            <a:rPr lang="en-US" sz="1400" dirty="0" err="1">
              <a:latin typeface="Cambria" panose="02040503050406030204" pitchFamily="18" charset="0"/>
              <a:ea typeface="Cambria" panose="02040503050406030204" pitchFamily="18" charset="0"/>
            </a:rPr>
            <a:t>Ivars-Baidal</a:t>
          </a:r>
          <a:r>
            <a:rPr lang="en-US" sz="1400" dirty="0">
              <a:latin typeface="Cambria" panose="02040503050406030204" pitchFamily="18" charset="0"/>
              <a:ea typeface="Cambria" panose="02040503050406030204" pitchFamily="18" charset="0"/>
            </a:rPr>
            <a:t> et al., 2023; </a:t>
          </a:r>
          <a:r>
            <a:rPr lang="en-US" sz="1400" dirty="0" err="1">
              <a:latin typeface="Cambria" panose="02040503050406030204" pitchFamily="18" charset="0"/>
              <a:ea typeface="Cambria" panose="02040503050406030204" pitchFamily="18" charset="0"/>
            </a:rPr>
            <a:t>Acropolium</a:t>
          </a:r>
          <a:r>
            <a:rPr lang="en-US" sz="1400" dirty="0">
              <a:latin typeface="Cambria" panose="02040503050406030204" pitchFamily="18" charset="0"/>
              <a:ea typeface="Cambria" panose="02040503050406030204" pitchFamily="18" charset="0"/>
            </a:rPr>
            <a:t>, 2024).</a:t>
          </a:r>
        </a:p>
      </dgm:t>
    </dgm:pt>
    <dgm:pt modelId="{A410B87D-6CBF-41F7-9D41-AEC1E8056155}" type="parTrans" cxnId="{A6E5E1C0-1C3A-4AB7-9851-44CBC2353FFF}">
      <dgm:prSet/>
      <dgm:spPr/>
      <dgm:t>
        <a:bodyPr/>
        <a:lstStyle/>
        <a:p>
          <a:endParaRPr lang="en-US" sz="2000">
            <a:latin typeface="Cambria" panose="02040503050406030204" pitchFamily="18" charset="0"/>
            <a:ea typeface="Cambria" panose="02040503050406030204" pitchFamily="18" charset="0"/>
          </a:endParaRPr>
        </a:p>
      </dgm:t>
    </dgm:pt>
    <dgm:pt modelId="{144D5F7A-7420-4C43-84D9-123ED85C0397}" type="sibTrans" cxnId="{A6E5E1C0-1C3A-4AB7-9851-44CBC2353FFF}">
      <dgm:prSet custT="1"/>
      <dgm:spPr/>
      <dgm:t>
        <a:bodyPr/>
        <a:lstStyle/>
        <a:p>
          <a:endParaRPr lang="en-US" sz="1050">
            <a:latin typeface="Cambria" panose="02040503050406030204" pitchFamily="18" charset="0"/>
            <a:ea typeface="Cambria" panose="02040503050406030204" pitchFamily="18" charset="0"/>
          </a:endParaRPr>
        </a:p>
      </dgm:t>
    </dgm:pt>
    <dgm:pt modelId="{586376C6-A5C5-4AAB-9D40-AD6E0BE2D226}">
      <dgm:prSet custT="1"/>
      <dgm:spPr/>
      <dgm:t>
        <a:bodyPr/>
        <a:lstStyle/>
        <a:p>
          <a:pPr rtl="0"/>
          <a:r>
            <a:rPr lang="en-US" sz="1400" b="1" dirty="0">
              <a:latin typeface="Cambria" panose="02040503050406030204" pitchFamily="18" charset="0"/>
              <a:ea typeface="Cambria" panose="02040503050406030204" pitchFamily="18" charset="0"/>
            </a:rPr>
            <a:t>Engaging the Public, Stakeholders, and Involving the Community:</a:t>
          </a:r>
          <a:r>
            <a:rPr lang="en-US" sz="1400" dirty="0">
              <a:latin typeface="Cambria" panose="02040503050406030204" pitchFamily="18" charset="0"/>
              <a:ea typeface="Cambria" panose="02040503050406030204" pitchFamily="18" charset="0"/>
            </a:rPr>
            <a:t> Staff training on energy savings, guest engagement through service offerings to promote conscious resource usage, and collaboration with local utilities and energy consultants (</a:t>
          </a:r>
          <a:r>
            <a:rPr lang="en-US" sz="1400" dirty="0" err="1">
              <a:latin typeface="Cambria" panose="02040503050406030204" pitchFamily="18" charset="0"/>
              <a:ea typeface="Cambria" panose="02040503050406030204" pitchFamily="18" charset="0"/>
            </a:rPr>
            <a:t>Alyahia</a:t>
          </a:r>
          <a:r>
            <a:rPr lang="en-US" sz="1400" dirty="0">
              <a:latin typeface="Cambria" panose="02040503050406030204" pitchFamily="18" charset="0"/>
              <a:ea typeface="Cambria" panose="02040503050406030204" pitchFamily="18" charset="0"/>
            </a:rPr>
            <a:t> et al., 2024).</a:t>
          </a:r>
        </a:p>
      </dgm:t>
    </dgm:pt>
    <dgm:pt modelId="{619F0D26-5A0D-4A6E-9A63-138AC9471122}" type="parTrans" cxnId="{2D0BC347-1CD8-45BC-BB32-EA4BC5ED2AF7}">
      <dgm:prSet/>
      <dgm:spPr/>
      <dgm:t>
        <a:bodyPr/>
        <a:lstStyle/>
        <a:p>
          <a:endParaRPr lang="en-US" sz="2000">
            <a:latin typeface="Cambria" panose="02040503050406030204" pitchFamily="18" charset="0"/>
            <a:ea typeface="Cambria" panose="02040503050406030204" pitchFamily="18" charset="0"/>
          </a:endParaRPr>
        </a:p>
      </dgm:t>
    </dgm:pt>
    <dgm:pt modelId="{53F7C07F-4BEF-409F-A2C4-4EEE8A4756CB}" type="sibTrans" cxnId="{2D0BC347-1CD8-45BC-BB32-EA4BC5ED2AF7}">
      <dgm:prSet custT="1"/>
      <dgm:spPr/>
      <dgm:t>
        <a:bodyPr/>
        <a:lstStyle/>
        <a:p>
          <a:endParaRPr lang="en-US" sz="1050">
            <a:latin typeface="Cambria" panose="02040503050406030204" pitchFamily="18" charset="0"/>
            <a:ea typeface="Cambria" panose="02040503050406030204" pitchFamily="18" charset="0"/>
          </a:endParaRPr>
        </a:p>
      </dgm:t>
    </dgm:pt>
    <dgm:pt modelId="{E018EDB5-2480-4DF1-9347-AA9F66AA1594}">
      <dgm:prSet custT="1"/>
      <dgm:spPr/>
      <dgm:t>
        <a:bodyPr/>
        <a:lstStyle/>
        <a:p>
          <a:pPr rtl="0"/>
          <a:r>
            <a:rPr lang="en-US" sz="1400" b="1" dirty="0">
              <a:latin typeface="Cambria" panose="02040503050406030204" pitchFamily="18" charset="0"/>
              <a:ea typeface="Cambria" panose="02040503050406030204" pitchFamily="18" charset="0"/>
            </a:rPr>
            <a:t>Financial Incentives for Sustainable Practices: </a:t>
          </a:r>
          <a:r>
            <a:rPr lang="en-US" sz="1400" dirty="0">
              <a:latin typeface="Cambria" panose="02040503050406030204" pitchFamily="18" charset="0"/>
              <a:ea typeface="Cambria" panose="02040503050406030204" pitchFamily="18" charset="0"/>
            </a:rPr>
            <a:t>Tax credits, rebates, or subsidies to encourage energy-efficient upgrades, with decreased payback periods for efficiency technologies (Shang et al., 2023).</a:t>
          </a:r>
        </a:p>
      </dgm:t>
    </dgm:pt>
    <dgm:pt modelId="{21468C90-C163-439A-9675-6D06CEC9017D}" type="parTrans" cxnId="{B6755CB6-89B2-41F3-ABC6-2B937FF761DF}">
      <dgm:prSet/>
      <dgm:spPr/>
      <dgm:t>
        <a:bodyPr/>
        <a:lstStyle/>
        <a:p>
          <a:endParaRPr lang="en-US" sz="2000">
            <a:latin typeface="Cambria" panose="02040503050406030204" pitchFamily="18" charset="0"/>
            <a:ea typeface="Cambria" panose="02040503050406030204" pitchFamily="18" charset="0"/>
          </a:endParaRPr>
        </a:p>
      </dgm:t>
    </dgm:pt>
    <dgm:pt modelId="{D8C1AD35-0250-42F9-9F21-9ED92559C4D2}" type="sibTrans" cxnId="{B6755CB6-89B2-41F3-ABC6-2B937FF761DF}">
      <dgm:prSet custT="1"/>
      <dgm:spPr/>
      <dgm:t>
        <a:bodyPr/>
        <a:lstStyle/>
        <a:p>
          <a:endParaRPr lang="en-US" sz="1050">
            <a:latin typeface="Cambria" panose="02040503050406030204" pitchFamily="18" charset="0"/>
            <a:ea typeface="Cambria" panose="02040503050406030204" pitchFamily="18" charset="0"/>
          </a:endParaRPr>
        </a:p>
      </dgm:t>
    </dgm:pt>
    <dgm:pt modelId="{B28E9406-C768-452A-BE07-C7EC06F5E9FA}">
      <dgm:prSet custT="1"/>
      <dgm:spPr/>
      <dgm:t>
        <a:bodyPr/>
        <a:lstStyle/>
        <a:p>
          <a:pPr rtl="0"/>
          <a:r>
            <a:rPr lang="en-US" sz="1400" b="1" dirty="0">
              <a:latin typeface="Cambria" panose="02040503050406030204" pitchFamily="18" charset="0"/>
              <a:ea typeface="Cambria" panose="02040503050406030204" pitchFamily="18" charset="0"/>
            </a:rPr>
            <a:t>Exhaustive Focus on Monitoring and Reporting: </a:t>
          </a:r>
          <a:r>
            <a:rPr lang="en-US" sz="1400" dirty="0">
              <a:latin typeface="Cambria" panose="02040503050406030204" pitchFamily="18" charset="0"/>
              <a:ea typeface="Cambria" panose="02040503050406030204" pitchFamily="18" charset="0"/>
            </a:rPr>
            <a:t>Installation of energy management systems (EMS) for real-time monitoring, regular energy audits and resource consumption assessments aligned with GRI reporting guidelines (</a:t>
          </a:r>
          <a:r>
            <a:rPr lang="en-US" sz="1400" dirty="0" err="1">
              <a:latin typeface="Cambria" panose="02040503050406030204" pitchFamily="18" charset="0"/>
              <a:ea typeface="Cambria" panose="02040503050406030204" pitchFamily="18" charset="0"/>
            </a:rPr>
            <a:t>Uyar</a:t>
          </a:r>
          <a:r>
            <a:rPr lang="en-US" sz="1400" dirty="0">
              <a:latin typeface="Cambria" panose="02040503050406030204" pitchFamily="18" charset="0"/>
              <a:ea typeface="Cambria" panose="02040503050406030204" pitchFamily="18" charset="0"/>
            </a:rPr>
            <a:t>, 2021).</a:t>
          </a:r>
        </a:p>
      </dgm:t>
    </dgm:pt>
    <dgm:pt modelId="{B0491FF2-307D-4764-8736-086D2A162275}" type="parTrans" cxnId="{950B9DE4-21C6-470D-91F1-22C25A66865E}">
      <dgm:prSet/>
      <dgm:spPr/>
      <dgm:t>
        <a:bodyPr/>
        <a:lstStyle/>
        <a:p>
          <a:endParaRPr lang="en-US" sz="2000">
            <a:latin typeface="Cambria" panose="02040503050406030204" pitchFamily="18" charset="0"/>
            <a:ea typeface="Cambria" panose="02040503050406030204" pitchFamily="18" charset="0"/>
          </a:endParaRPr>
        </a:p>
      </dgm:t>
    </dgm:pt>
    <dgm:pt modelId="{5B024EBF-97A6-423F-BB67-658599186E6D}" type="sibTrans" cxnId="{950B9DE4-21C6-470D-91F1-22C25A66865E}">
      <dgm:prSet custT="1"/>
      <dgm:spPr/>
      <dgm:t>
        <a:bodyPr/>
        <a:lstStyle/>
        <a:p>
          <a:endParaRPr lang="en-US" sz="1050">
            <a:latin typeface="Cambria" panose="02040503050406030204" pitchFamily="18" charset="0"/>
            <a:ea typeface="Cambria" panose="02040503050406030204" pitchFamily="18" charset="0"/>
          </a:endParaRPr>
        </a:p>
      </dgm:t>
    </dgm:pt>
    <dgm:pt modelId="{413442EA-2C56-42BA-9BB4-662DDAEC6EF3}">
      <dgm:prSet custT="1"/>
      <dgm:spPr/>
      <dgm:t>
        <a:bodyPr/>
        <a:lstStyle/>
        <a:p>
          <a:pPr rtl="0"/>
          <a:r>
            <a:rPr lang="en-US" sz="1400" b="1" dirty="0">
              <a:latin typeface="Cambria" panose="02040503050406030204" pitchFamily="18" charset="0"/>
              <a:ea typeface="Cambria" panose="02040503050406030204" pitchFamily="18" charset="0"/>
            </a:rPr>
            <a:t>Legal Requirements and Certification: </a:t>
          </a:r>
          <a:r>
            <a:rPr lang="en-US" sz="1400" dirty="0">
              <a:latin typeface="Cambria" panose="02040503050406030204" pitchFamily="18" charset="0"/>
              <a:ea typeface="Cambria" panose="02040503050406030204" pitchFamily="18" charset="0"/>
            </a:rPr>
            <a:t>Adherence to energy-specific certifications like LEED and ISO 50001 to establish energy management policies and drive continuous improvement (</a:t>
          </a:r>
          <a:r>
            <a:rPr lang="en-US" sz="1400" dirty="0" err="1">
              <a:latin typeface="Cambria" panose="02040503050406030204" pitchFamily="18" charset="0"/>
              <a:ea typeface="Cambria" panose="02040503050406030204" pitchFamily="18" charset="0"/>
            </a:rPr>
            <a:t>Pushkar</a:t>
          </a:r>
          <a:r>
            <a:rPr lang="en-US" sz="1400" dirty="0">
              <a:latin typeface="Cambria" panose="02040503050406030204" pitchFamily="18" charset="0"/>
              <a:ea typeface="Cambria" panose="02040503050406030204" pitchFamily="18" charset="0"/>
            </a:rPr>
            <a:t>, 2018).</a:t>
          </a:r>
        </a:p>
      </dgm:t>
    </dgm:pt>
    <dgm:pt modelId="{065D7B18-A936-4D43-ACCD-A293C6766763}" type="parTrans" cxnId="{481626D3-2BEA-402E-9E27-2E3BDBE8D461}">
      <dgm:prSet/>
      <dgm:spPr/>
      <dgm:t>
        <a:bodyPr/>
        <a:lstStyle/>
        <a:p>
          <a:endParaRPr lang="en-US" sz="2000">
            <a:latin typeface="Cambria" panose="02040503050406030204" pitchFamily="18" charset="0"/>
            <a:ea typeface="Cambria" panose="02040503050406030204" pitchFamily="18" charset="0"/>
          </a:endParaRPr>
        </a:p>
      </dgm:t>
    </dgm:pt>
    <dgm:pt modelId="{93C0661E-843E-4B8D-906E-CFA5A58A2F21}" type="sibTrans" cxnId="{481626D3-2BEA-402E-9E27-2E3BDBE8D461}">
      <dgm:prSet/>
      <dgm:spPr/>
      <dgm:t>
        <a:bodyPr/>
        <a:lstStyle/>
        <a:p>
          <a:endParaRPr lang="en-US" sz="2000">
            <a:latin typeface="Cambria" panose="02040503050406030204" pitchFamily="18" charset="0"/>
            <a:ea typeface="Cambria" panose="02040503050406030204" pitchFamily="18" charset="0"/>
          </a:endParaRPr>
        </a:p>
      </dgm:t>
    </dgm:pt>
    <dgm:pt modelId="{CE50B5E4-7373-4F85-BEFA-5B9DD4DA1ED7}" type="pres">
      <dgm:prSet presAssocID="{081563E6-1ACD-4F4B-ABC8-9753B8B29207}" presName="Name0" presStyleCnt="0">
        <dgm:presLayoutVars>
          <dgm:dir/>
          <dgm:resizeHandles val="exact"/>
        </dgm:presLayoutVars>
      </dgm:prSet>
      <dgm:spPr/>
    </dgm:pt>
    <dgm:pt modelId="{125C240A-CFC1-474A-9037-53AB701DAEFF}" type="pres">
      <dgm:prSet presAssocID="{5CBB5BD9-08AD-4261-8076-A8CAB652F217}" presName="node" presStyleLbl="node1" presStyleIdx="0" presStyleCnt="5">
        <dgm:presLayoutVars>
          <dgm:bulletEnabled val="1"/>
        </dgm:presLayoutVars>
      </dgm:prSet>
      <dgm:spPr/>
    </dgm:pt>
    <dgm:pt modelId="{7800F52B-956B-42F9-996F-A14F90AF1210}" type="pres">
      <dgm:prSet presAssocID="{144D5F7A-7420-4C43-84D9-123ED85C0397}" presName="sibTrans" presStyleLbl="sibTrans2D1" presStyleIdx="0" presStyleCnt="4"/>
      <dgm:spPr/>
    </dgm:pt>
    <dgm:pt modelId="{A50F1252-06DE-44F0-AD8D-DD72C5FAC1D9}" type="pres">
      <dgm:prSet presAssocID="{144D5F7A-7420-4C43-84D9-123ED85C0397}" presName="connectorText" presStyleLbl="sibTrans2D1" presStyleIdx="0" presStyleCnt="4"/>
      <dgm:spPr/>
    </dgm:pt>
    <dgm:pt modelId="{6C10201B-9160-459F-B84B-830BCD715B6D}" type="pres">
      <dgm:prSet presAssocID="{586376C6-A5C5-4AAB-9D40-AD6E0BE2D226}" presName="node" presStyleLbl="node1" presStyleIdx="1" presStyleCnt="5">
        <dgm:presLayoutVars>
          <dgm:bulletEnabled val="1"/>
        </dgm:presLayoutVars>
      </dgm:prSet>
      <dgm:spPr/>
    </dgm:pt>
    <dgm:pt modelId="{92C510D9-5876-4441-94D8-A421C57D4049}" type="pres">
      <dgm:prSet presAssocID="{53F7C07F-4BEF-409F-A2C4-4EEE8A4756CB}" presName="sibTrans" presStyleLbl="sibTrans2D1" presStyleIdx="1" presStyleCnt="4"/>
      <dgm:spPr/>
    </dgm:pt>
    <dgm:pt modelId="{39D4E564-BD9D-41E4-A53D-2B1C8202E635}" type="pres">
      <dgm:prSet presAssocID="{53F7C07F-4BEF-409F-A2C4-4EEE8A4756CB}" presName="connectorText" presStyleLbl="sibTrans2D1" presStyleIdx="1" presStyleCnt="4"/>
      <dgm:spPr/>
    </dgm:pt>
    <dgm:pt modelId="{F3F4CF9B-BDD3-4145-B855-58869C26D967}" type="pres">
      <dgm:prSet presAssocID="{E018EDB5-2480-4DF1-9347-AA9F66AA1594}" presName="node" presStyleLbl="node1" presStyleIdx="2" presStyleCnt="5">
        <dgm:presLayoutVars>
          <dgm:bulletEnabled val="1"/>
        </dgm:presLayoutVars>
      </dgm:prSet>
      <dgm:spPr/>
    </dgm:pt>
    <dgm:pt modelId="{528290F6-719C-4744-A28E-483CFB59C1B4}" type="pres">
      <dgm:prSet presAssocID="{D8C1AD35-0250-42F9-9F21-9ED92559C4D2}" presName="sibTrans" presStyleLbl="sibTrans2D1" presStyleIdx="2" presStyleCnt="4"/>
      <dgm:spPr/>
    </dgm:pt>
    <dgm:pt modelId="{A7CBC98A-D859-43D7-80C6-4C153DC58171}" type="pres">
      <dgm:prSet presAssocID="{D8C1AD35-0250-42F9-9F21-9ED92559C4D2}" presName="connectorText" presStyleLbl="sibTrans2D1" presStyleIdx="2" presStyleCnt="4"/>
      <dgm:spPr/>
    </dgm:pt>
    <dgm:pt modelId="{4D48981D-6361-4226-AA40-2DAF1DCC4F02}" type="pres">
      <dgm:prSet presAssocID="{B28E9406-C768-452A-BE07-C7EC06F5E9FA}" presName="node" presStyleLbl="node1" presStyleIdx="3" presStyleCnt="5">
        <dgm:presLayoutVars>
          <dgm:bulletEnabled val="1"/>
        </dgm:presLayoutVars>
      </dgm:prSet>
      <dgm:spPr/>
    </dgm:pt>
    <dgm:pt modelId="{2AC3AB24-DD46-4ECC-9CF4-85E3534BF493}" type="pres">
      <dgm:prSet presAssocID="{5B024EBF-97A6-423F-BB67-658599186E6D}" presName="sibTrans" presStyleLbl="sibTrans2D1" presStyleIdx="3" presStyleCnt="4"/>
      <dgm:spPr/>
    </dgm:pt>
    <dgm:pt modelId="{9F2647A0-FC96-4873-B597-885DDD3ED1DF}" type="pres">
      <dgm:prSet presAssocID="{5B024EBF-97A6-423F-BB67-658599186E6D}" presName="connectorText" presStyleLbl="sibTrans2D1" presStyleIdx="3" presStyleCnt="4"/>
      <dgm:spPr/>
    </dgm:pt>
    <dgm:pt modelId="{353CAC36-7A06-43CD-B0F9-F0A1EE644F7C}" type="pres">
      <dgm:prSet presAssocID="{413442EA-2C56-42BA-9BB4-662DDAEC6EF3}" presName="node" presStyleLbl="node1" presStyleIdx="4" presStyleCnt="5">
        <dgm:presLayoutVars>
          <dgm:bulletEnabled val="1"/>
        </dgm:presLayoutVars>
      </dgm:prSet>
      <dgm:spPr/>
    </dgm:pt>
  </dgm:ptLst>
  <dgm:cxnLst>
    <dgm:cxn modelId="{DA5EFF05-6E25-4126-864C-73BF6FDAEEAE}" type="presOf" srcId="{53F7C07F-4BEF-409F-A2C4-4EEE8A4756CB}" destId="{92C510D9-5876-4441-94D8-A421C57D4049}" srcOrd="0" destOrd="0" presId="urn:microsoft.com/office/officeart/2005/8/layout/process1"/>
    <dgm:cxn modelId="{F4399907-8213-40B5-95C4-6A7A487CFB07}" type="presOf" srcId="{586376C6-A5C5-4AAB-9D40-AD6E0BE2D226}" destId="{6C10201B-9160-459F-B84B-830BCD715B6D}" srcOrd="0" destOrd="0" presId="urn:microsoft.com/office/officeart/2005/8/layout/process1"/>
    <dgm:cxn modelId="{A909FC1A-A7DE-4A20-AE89-2D5CA5E06DB8}" type="presOf" srcId="{D8C1AD35-0250-42F9-9F21-9ED92559C4D2}" destId="{A7CBC98A-D859-43D7-80C6-4C153DC58171}" srcOrd="1" destOrd="0" presId="urn:microsoft.com/office/officeart/2005/8/layout/process1"/>
    <dgm:cxn modelId="{5453DA35-EDE9-4669-B3E3-F2DF439A735F}" type="presOf" srcId="{E018EDB5-2480-4DF1-9347-AA9F66AA1594}" destId="{F3F4CF9B-BDD3-4145-B855-58869C26D967}" srcOrd="0" destOrd="0" presId="urn:microsoft.com/office/officeart/2005/8/layout/process1"/>
    <dgm:cxn modelId="{21AF8B3B-4440-494D-8B16-3288EDBFA1EE}" type="presOf" srcId="{5CBB5BD9-08AD-4261-8076-A8CAB652F217}" destId="{125C240A-CFC1-474A-9037-53AB701DAEFF}" srcOrd="0" destOrd="0" presId="urn:microsoft.com/office/officeart/2005/8/layout/process1"/>
    <dgm:cxn modelId="{2D0BC347-1CD8-45BC-BB32-EA4BC5ED2AF7}" srcId="{081563E6-1ACD-4F4B-ABC8-9753B8B29207}" destId="{586376C6-A5C5-4AAB-9D40-AD6E0BE2D226}" srcOrd="1" destOrd="0" parTransId="{619F0D26-5A0D-4A6E-9A63-138AC9471122}" sibTransId="{53F7C07F-4BEF-409F-A2C4-4EEE8A4756CB}"/>
    <dgm:cxn modelId="{2BE3C077-C66A-4DE2-9F38-8065A29AAEA0}" type="presOf" srcId="{144D5F7A-7420-4C43-84D9-123ED85C0397}" destId="{A50F1252-06DE-44F0-AD8D-DD72C5FAC1D9}" srcOrd="1" destOrd="0" presId="urn:microsoft.com/office/officeart/2005/8/layout/process1"/>
    <dgm:cxn modelId="{DD4A4978-AD88-404E-90E3-80792B195C76}" type="presOf" srcId="{5B024EBF-97A6-423F-BB67-658599186E6D}" destId="{2AC3AB24-DD46-4ECC-9CF4-85E3534BF493}" srcOrd="0" destOrd="0" presId="urn:microsoft.com/office/officeart/2005/8/layout/process1"/>
    <dgm:cxn modelId="{B081397D-292D-43B0-8E31-FD4678602088}" type="presOf" srcId="{5B024EBF-97A6-423F-BB67-658599186E6D}" destId="{9F2647A0-FC96-4873-B597-885DDD3ED1DF}" srcOrd="1" destOrd="0" presId="urn:microsoft.com/office/officeart/2005/8/layout/process1"/>
    <dgm:cxn modelId="{4266DC8D-A721-4906-AFB4-A17E3C504B67}" type="presOf" srcId="{081563E6-1ACD-4F4B-ABC8-9753B8B29207}" destId="{CE50B5E4-7373-4F85-BEFA-5B9DD4DA1ED7}" srcOrd="0" destOrd="0" presId="urn:microsoft.com/office/officeart/2005/8/layout/process1"/>
    <dgm:cxn modelId="{76B0E78F-7757-48B5-A827-D804B07691FF}" type="presOf" srcId="{D8C1AD35-0250-42F9-9F21-9ED92559C4D2}" destId="{528290F6-719C-4744-A28E-483CFB59C1B4}" srcOrd="0" destOrd="0" presId="urn:microsoft.com/office/officeart/2005/8/layout/process1"/>
    <dgm:cxn modelId="{48396794-FEA7-4B5C-A18C-44E6E043FF97}" type="presOf" srcId="{B28E9406-C768-452A-BE07-C7EC06F5E9FA}" destId="{4D48981D-6361-4226-AA40-2DAF1DCC4F02}" srcOrd="0" destOrd="0" presId="urn:microsoft.com/office/officeart/2005/8/layout/process1"/>
    <dgm:cxn modelId="{C3B5D0A6-2C82-49E0-A672-E66292DC1D56}" type="presOf" srcId="{413442EA-2C56-42BA-9BB4-662DDAEC6EF3}" destId="{353CAC36-7A06-43CD-B0F9-F0A1EE644F7C}" srcOrd="0" destOrd="0" presId="urn:microsoft.com/office/officeart/2005/8/layout/process1"/>
    <dgm:cxn modelId="{B6755CB6-89B2-41F3-ABC6-2B937FF761DF}" srcId="{081563E6-1ACD-4F4B-ABC8-9753B8B29207}" destId="{E018EDB5-2480-4DF1-9347-AA9F66AA1594}" srcOrd="2" destOrd="0" parTransId="{21468C90-C163-439A-9675-6D06CEC9017D}" sibTransId="{D8C1AD35-0250-42F9-9F21-9ED92559C4D2}"/>
    <dgm:cxn modelId="{A6E5E1C0-1C3A-4AB7-9851-44CBC2353FFF}" srcId="{081563E6-1ACD-4F4B-ABC8-9753B8B29207}" destId="{5CBB5BD9-08AD-4261-8076-A8CAB652F217}" srcOrd="0" destOrd="0" parTransId="{A410B87D-6CBF-41F7-9D41-AEC1E8056155}" sibTransId="{144D5F7A-7420-4C43-84D9-123ED85C0397}"/>
    <dgm:cxn modelId="{57BAE5CB-58D4-405D-A48D-A9DF233D4462}" type="presOf" srcId="{53F7C07F-4BEF-409F-A2C4-4EEE8A4756CB}" destId="{39D4E564-BD9D-41E4-A53D-2B1C8202E635}" srcOrd="1" destOrd="0" presId="urn:microsoft.com/office/officeart/2005/8/layout/process1"/>
    <dgm:cxn modelId="{33CBA7D0-1650-4B1D-9387-646F15F8E8F5}" type="presOf" srcId="{144D5F7A-7420-4C43-84D9-123ED85C0397}" destId="{7800F52B-956B-42F9-996F-A14F90AF1210}" srcOrd="0" destOrd="0" presId="urn:microsoft.com/office/officeart/2005/8/layout/process1"/>
    <dgm:cxn modelId="{481626D3-2BEA-402E-9E27-2E3BDBE8D461}" srcId="{081563E6-1ACD-4F4B-ABC8-9753B8B29207}" destId="{413442EA-2C56-42BA-9BB4-662DDAEC6EF3}" srcOrd="4" destOrd="0" parTransId="{065D7B18-A936-4D43-ACCD-A293C6766763}" sibTransId="{93C0661E-843E-4B8D-906E-CFA5A58A2F21}"/>
    <dgm:cxn modelId="{950B9DE4-21C6-470D-91F1-22C25A66865E}" srcId="{081563E6-1ACD-4F4B-ABC8-9753B8B29207}" destId="{B28E9406-C768-452A-BE07-C7EC06F5E9FA}" srcOrd="3" destOrd="0" parTransId="{B0491FF2-307D-4764-8736-086D2A162275}" sibTransId="{5B024EBF-97A6-423F-BB67-658599186E6D}"/>
    <dgm:cxn modelId="{AD8FDFF5-D6DC-4D5E-AF79-0A6FF6C42B1D}" type="presParOf" srcId="{CE50B5E4-7373-4F85-BEFA-5B9DD4DA1ED7}" destId="{125C240A-CFC1-474A-9037-53AB701DAEFF}" srcOrd="0" destOrd="0" presId="urn:microsoft.com/office/officeart/2005/8/layout/process1"/>
    <dgm:cxn modelId="{DFE37734-6319-4BFB-A910-21CFF68C336C}" type="presParOf" srcId="{CE50B5E4-7373-4F85-BEFA-5B9DD4DA1ED7}" destId="{7800F52B-956B-42F9-996F-A14F90AF1210}" srcOrd="1" destOrd="0" presId="urn:microsoft.com/office/officeart/2005/8/layout/process1"/>
    <dgm:cxn modelId="{FB066842-F8EB-4635-9111-0D2820CA3442}" type="presParOf" srcId="{7800F52B-956B-42F9-996F-A14F90AF1210}" destId="{A50F1252-06DE-44F0-AD8D-DD72C5FAC1D9}" srcOrd="0" destOrd="0" presId="urn:microsoft.com/office/officeart/2005/8/layout/process1"/>
    <dgm:cxn modelId="{9F23BEA9-4D1E-464E-A40B-C062BD25F434}" type="presParOf" srcId="{CE50B5E4-7373-4F85-BEFA-5B9DD4DA1ED7}" destId="{6C10201B-9160-459F-B84B-830BCD715B6D}" srcOrd="2" destOrd="0" presId="urn:microsoft.com/office/officeart/2005/8/layout/process1"/>
    <dgm:cxn modelId="{88FBB65A-47B1-4844-8D0B-D566B7B27E5D}" type="presParOf" srcId="{CE50B5E4-7373-4F85-BEFA-5B9DD4DA1ED7}" destId="{92C510D9-5876-4441-94D8-A421C57D4049}" srcOrd="3" destOrd="0" presId="urn:microsoft.com/office/officeart/2005/8/layout/process1"/>
    <dgm:cxn modelId="{2BBA98D5-94E3-492C-94DD-3C713A74B090}" type="presParOf" srcId="{92C510D9-5876-4441-94D8-A421C57D4049}" destId="{39D4E564-BD9D-41E4-A53D-2B1C8202E635}" srcOrd="0" destOrd="0" presId="urn:microsoft.com/office/officeart/2005/8/layout/process1"/>
    <dgm:cxn modelId="{FFE42BF3-4573-4552-9810-5A13AF166156}" type="presParOf" srcId="{CE50B5E4-7373-4F85-BEFA-5B9DD4DA1ED7}" destId="{F3F4CF9B-BDD3-4145-B855-58869C26D967}" srcOrd="4" destOrd="0" presId="urn:microsoft.com/office/officeart/2005/8/layout/process1"/>
    <dgm:cxn modelId="{0529157C-D9A8-4C4A-82D9-0749BE719563}" type="presParOf" srcId="{CE50B5E4-7373-4F85-BEFA-5B9DD4DA1ED7}" destId="{528290F6-719C-4744-A28E-483CFB59C1B4}" srcOrd="5" destOrd="0" presId="urn:microsoft.com/office/officeart/2005/8/layout/process1"/>
    <dgm:cxn modelId="{530D24CF-75A1-4DA8-822A-CC241CA016F1}" type="presParOf" srcId="{528290F6-719C-4744-A28E-483CFB59C1B4}" destId="{A7CBC98A-D859-43D7-80C6-4C153DC58171}" srcOrd="0" destOrd="0" presId="urn:microsoft.com/office/officeart/2005/8/layout/process1"/>
    <dgm:cxn modelId="{420B3945-4C95-4A4D-B34C-0EE9F7DA6257}" type="presParOf" srcId="{CE50B5E4-7373-4F85-BEFA-5B9DD4DA1ED7}" destId="{4D48981D-6361-4226-AA40-2DAF1DCC4F02}" srcOrd="6" destOrd="0" presId="urn:microsoft.com/office/officeart/2005/8/layout/process1"/>
    <dgm:cxn modelId="{DCBE3B5D-91EA-43AB-803D-96ADC1126DD4}" type="presParOf" srcId="{CE50B5E4-7373-4F85-BEFA-5B9DD4DA1ED7}" destId="{2AC3AB24-DD46-4ECC-9CF4-85E3534BF493}" srcOrd="7" destOrd="0" presId="urn:microsoft.com/office/officeart/2005/8/layout/process1"/>
    <dgm:cxn modelId="{72FB3E0F-A427-4C42-AEA3-88F0499DF93F}" type="presParOf" srcId="{2AC3AB24-DD46-4ECC-9CF4-85E3534BF493}" destId="{9F2647A0-FC96-4873-B597-885DDD3ED1DF}" srcOrd="0" destOrd="0" presId="urn:microsoft.com/office/officeart/2005/8/layout/process1"/>
    <dgm:cxn modelId="{04E89D1C-6715-48DD-A9CC-47A990F4DAF6}" type="presParOf" srcId="{CE50B5E4-7373-4F85-BEFA-5B9DD4DA1ED7}" destId="{353CAC36-7A06-43CD-B0F9-F0A1EE644F7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6598F-224C-4BFF-A3C9-55158E107AC2}">
      <dsp:nvSpPr>
        <dsp:cNvPr id="0" name=""/>
        <dsp:cNvSpPr/>
      </dsp:nvSpPr>
      <dsp:spPr>
        <a:xfrm>
          <a:off x="2436" y="0"/>
          <a:ext cx="2553780" cy="484104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mbria" panose="02040503050406030204" pitchFamily="18" charset="0"/>
              <a:ea typeface="Cambria" panose="02040503050406030204" pitchFamily="18" charset="0"/>
            </a:rPr>
            <a:t>The hospitality industry has placed increasing emphasis on sustainability, driven by environmental stewardship and social responsibility (</a:t>
          </a:r>
          <a:r>
            <a:rPr lang="en-US" sz="1400" kern="1200" dirty="0" err="1">
              <a:latin typeface="Cambria" panose="02040503050406030204" pitchFamily="18" charset="0"/>
              <a:ea typeface="Cambria" panose="02040503050406030204" pitchFamily="18" charset="0"/>
            </a:rPr>
            <a:t>Gowreesunkar</a:t>
          </a:r>
          <a:r>
            <a:rPr lang="en-US" sz="1400" kern="1200" dirty="0">
              <a:latin typeface="Cambria" panose="02040503050406030204" pitchFamily="18" charset="0"/>
              <a:ea typeface="Cambria" panose="02040503050406030204" pitchFamily="18" charset="0"/>
            </a:rPr>
            <a:t>, 2021).</a:t>
          </a:r>
        </a:p>
      </dsp:txBody>
      <dsp:txXfrm>
        <a:off x="2436" y="1936418"/>
        <a:ext cx="2553780" cy="1936418"/>
      </dsp:txXfrm>
    </dsp:sp>
    <dsp:sp modelId="{E28B48C8-64DE-4148-AC66-467F1427E2A0}">
      <dsp:nvSpPr>
        <dsp:cNvPr id="0" name=""/>
        <dsp:cNvSpPr/>
      </dsp:nvSpPr>
      <dsp:spPr>
        <a:xfrm>
          <a:off x="473292" y="290462"/>
          <a:ext cx="1612068" cy="1612068"/>
        </a:xfrm>
        <a:prstGeom prst="ellipse">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95FBCB-A913-4A07-99FA-5D0A236C19B4}">
      <dsp:nvSpPr>
        <dsp:cNvPr id="0" name=""/>
        <dsp:cNvSpPr/>
      </dsp:nvSpPr>
      <dsp:spPr>
        <a:xfrm>
          <a:off x="2632830" y="0"/>
          <a:ext cx="2553780" cy="484104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a:latin typeface="Cambria" panose="02040503050406030204" pitchFamily="18" charset="0"/>
              <a:ea typeface="Cambria" panose="02040503050406030204" pitchFamily="18" charset="0"/>
            </a:rPr>
            <a:t>Sustainable practices in the hospitality sector have become a key competitive advantage, with 83% of travelers believing sustainable travel is important (Statista, 2022).</a:t>
          </a:r>
        </a:p>
      </dsp:txBody>
      <dsp:txXfrm>
        <a:off x="2632830" y="1936418"/>
        <a:ext cx="2553780" cy="1936418"/>
      </dsp:txXfrm>
    </dsp:sp>
    <dsp:sp modelId="{399E0A3E-F1FC-43ED-9A6C-BCB9618775AB}">
      <dsp:nvSpPr>
        <dsp:cNvPr id="0" name=""/>
        <dsp:cNvSpPr/>
      </dsp:nvSpPr>
      <dsp:spPr>
        <a:xfrm>
          <a:off x="3103686" y="290462"/>
          <a:ext cx="1612068" cy="1612068"/>
        </a:xfrm>
        <a:prstGeom prst="ellipse">
          <a:avLst/>
        </a:prstGeom>
        <a:blipFill rotWithShape="1">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51CDFA-5F09-4FB7-9C14-2543A1A338FD}">
      <dsp:nvSpPr>
        <dsp:cNvPr id="0" name=""/>
        <dsp:cNvSpPr/>
      </dsp:nvSpPr>
      <dsp:spPr>
        <a:xfrm>
          <a:off x="5263223" y="0"/>
          <a:ext cx="2553780" cy="484104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mbria" panose="02040503050406030204" pitchFamily="18" charset="0"/>
              <a:ea typeface="Cambria" panose="02040503050406030204" pitchFamily="18" charset="0"/>
            </a:rPr>
            <a:t>The industry is now more accountable for its environmental impact, including reducing carbon emissions from tourism transport (around 5% globally) and implementing resource-efficient designs and operations (Statista, 2022; UNWTO, 2024).</a:t>
          </a:r>
        </a:p>
      </dsp:txBody>
      <dsp:txXfrm>
        <a:off x="5263223" y="1936418"/>
        <a:ext cx="2553780" cy="1936418"/>
      </dsp:txXfrm>
    </dsp:sp>
    <dsp:sp modelId="{7B5F55BC-E65C-4DAB-9F61-2625EF75FA30}">
      <dsp:nvSpPr>
        <dsp:cNvPr id="0" name=""/>
        <dsp:cNvSpPr/>
      </dsp:nvSpPr>
      <dsp:spPr>
        <a:xfrm>
          <a:off x="5734079" y="290462"/>
          <a:ext cx="1612068" cy="1612068"/>
        </a:xfrm>
        <a:prstGeom prst="ellipse">
          <a:avLst/>
        </a:prstGeom>
        <a:blipFill rotWithShape="1">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8834F9-FA52-4975-82F8-3374A9C79E02}">
      <dsp:nvSpPr>
        <dsp:cNvPr id="0" name=""/>
        <dsp:cNvSpPr/>
      </dsp:nvSpPr>
      <dsp:spPr>
        <a:xfrm>
          <a:off x="7893617" y="0"/>
          <a:ext cx="2553780" cy="484104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US" sz="1400" kern="1200">
              <a:latin typeface="Cambria" panose="02040503050406030204" pitchFamily="18" charset="0"/>
              <a:ea typeface="Cambria" panose="02040503050406030204" pitchFamily="18" charset="0"/>
            </a:rPr>
            <a:t>Improving energy efficiency and resource management in hotels can contribute to reduced environmental impact and lower operating costs, while attracting environmentally conscious consumers (Costa &amp; Costa, 2022).</a:t>
          </a:r>
        </a:p>
      </dsp:txBody>
      <dsp:txXfrm>
        <a:off x="7893617" y="1936418"/>
        <a:ext cx="2553780" cy="1936418"/>
      </dsp:txXfrm>
    </dsp:sp>
    <dsp:sp modelId="{7B4D969D-4172-48E9-AD91-5B3218839A87}">
      <dsp:nvSpPr>
        <dsp:cNvPr id="0" name=""/>
        <dsp:cNvSpPr/>
      </dsp:nvSpPr>
      <dsp:spPr>
        <a:xfrm>
          <a:off x="8364473" y="290462"/>
          <a:ext cx="1612068" cy="1612068"/>
        </a:xfrm>
        <a:prstGeom prst="ellipse">
          <a:avLst/>
        </a:prstGeom>
        <a:blipFill rotWithShape="1">
          <a:blip xmlns:r="http://schemas.openxmlformats.org/officeDocument/2006/relationships" r:embed="rId4"/>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17E37E-0C5D-48A8-A3BA-8991177E6D35}">
      <dsp:nvSpPr>
        <dsp:cNvPr id="0" name=""/>
        <dsp:cNvSpPr/>
      </dsp:nvSpPr>
      <dsp:spPr>
        <a:xfrm>
          <a:off x="417993" y="4020958"/>
          <a:ext cx="9613847" cy="726156"/>
        </a:xfrm>
        <a:prstGeom prst="leftRightArrow">
          <a:avLst/>
        </a:prstGeom>
        <a:solidFill>
          <a:schemeClr val="accent1">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33D27-E661-4EF7-A238-C76A26821DF7}">
      <dsp:nvSpPr>
        <dsp:cNvPr id="0" name=""/>
        <dsp:cNvSpPr/>
      </dsp:nvSpPr>
      <dsp:spPr>
        <a:xfrm>
          <a:off x="0" y="127620"/>
          <a:ext cx="6572426"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Cambria" panose="02040503050406030204" pitchFamily="18" charset="0"/>
              <a:ea typeface="Cambria" panose="02040503050406030204" pitchFamily="18" charset="0"/>
            </a:rPr>
            <a:t>Significant evidence that energy consumption has a negative effect on tourist arrivals, highlighting the need for a careful balance between maximizing economic benefits and minimizing environmental impacts (Nepal et al., 2019).</a:t>
          </a:r>
        </a:p>
      </dsp:txBody>
      <dsp:txXfrm>
        <a:off x="59628" y="187248"/>
        <a:ext cx="6453170" cy="1102223"/>
      </dsp:txXfrm>
    </dsp:sp>
    <dsp:sp modelId="{D7422724-AF74-426B-997D-B3CA751EE6EF}">
      <dsp:nvSpPr>
        <dsp:cNvPr id="0" name=""/>
        <dsp:cNvSpPr/>
      </dsp:nvSpPr>
      <dsp:spPr>
        <a:xfrm>
          <a:off x="0" y="1400940"/>
          <a:ext cx="6572426"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Cambria" panose="02040503050406030204" pitchFamily="18" charset="0"/>
              <a:ea typeface="Cambria" panose="02040503050406030204" pitchFamily="18" charset="0"/>
            </a:rPr>
            <a:t>The necessity of a fusion of green energy solutions, sustainable transportation systems, and eco-friendly building design into hospitality operations to reduce environmental impact while maintaining service quality (Pan et al., 2018).</a:t>
          </a:r>
        </a:p>
      </dsp:txBody>
      <dsp:txXfrm>
        <a:off x="59628" y="1460568"/>
        <a:ext cx="6453170" cy="1102223"/>
      </dsp:txXfrm>
    </dsp:sp>
    <dsp:sp modelId="{B1746F74-F888-4F21-8E7E-BC8FCE1C51A2}">
      <dsp:nvSpPr>
        <dsp:cNvPr id="0" name=""/>
        <dsp:cNvSpPr/>
      </dsp:nvSpPr>
      <dsp:spPr>
        <a:xfrm>
          <a:off x="0" y="2674260"/>
          <a:ext cx="6572426" cy="122147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Cambria" panose="02040503050406030204" pitchFamily="18" charset="0"/>
              <a:ea typeface="Cambria" panose="02040503050406030204" pitchFamily="18" charset="0"/>
            </a:rPr>
            <a:t>The importance of diverse stakeholder engagement, including community involvement, for the success of environmental management in the hospitality sector (Irawan and Hartoyo, 2022).</a:t>
          </a:r>
        </a:p>
      </dsp:txBody>
      <dsp:txXfrm>
        <a:off x="59628" y="2733888"/>
        <a:ext cx="6453170" cy="1102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CF4F1-C1AC-4CDD-943C-0F27A1A0D2D7}">
      <dsp:nvSpPr>
        <dsp:cNvPr id="0" name=""/>
        <dsp:cNvSpPr/>
      </dsp:nvSpPr>
      <dsp:spPr>
        <a:xfrm>
          <a:off x="0" y="30239"/>
          <a:ext cx="6572426" cy="11980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Compelling research highlighting the significance of indirect water consumption, such as in food and service provision, which exceeds total water consumption in resort hotels (Gössling, 2015).</a:t>
          </a:r>
        </a:p>
      </dsp:txBody>
      <dsp:txXfrm>
        <a:off x="58485" y="88724"/>
        <a:ext cx="6455456" cy="1081110"/>
      </dsp:txXfrm>
    </dsp:sp>
    <dsp:sp modelId="{C0F5AD6A-5E98-4B58-9C08-7E01B2AB42A2}">
      <dsp:nvSpPr>
        <dsp:cNvPr id="0" name=""/>
        <dsp:cNvSpPr/>
      </dsp:nvSpPr>
      <dsp:spPr>
        <a:xfrm>
          <a:off x="0" y="1412640"/>
          <a:ext cx="6572426" cy="11980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The complex interplay between technical, economic, social, political, and environmental factors in water management decisions, and the need for corporate social responsibility initiatives and stakeholder participation in the decision-making process (Vila et al., 2018).</a:t>
          </a:r>
        </a:p>
      </dsp:txBody>
      <dsp:txXfrm>
        <a:off x="58485" y="1471125"/>
        <a:ext cx="6455456" cy="1081110"/>
      </dsp:txXfrm>
    </dsp:sp>
    <dsp:sp modelId="{4C951899-4108-462A-ADB4-E55934442158}">
      <dsp:nvSpPr>
        <dsp:cNvPr id="0" name=""/>
        <dsp:cNvSpPr/>
      </dsp:nvSpPr>
      <dsp:spPr>
        <a:xfrm>
          <a:off x="0" y="2795040"/>
          <a:ext cx="6572426" cy="11980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The potential of smart technology to provide promising benefits for resource management in the hospitality sector, but the need for strengthened public governance and comprehensive monitoring systems to ensure their effectiveness (Ivars-Baidal et al., 2023).</a:t>
          </a:r>
        </a:p>
      </dsp:txBody>
      <dsp:txXfrm>
        <a:off x="58485" y="2853525"/>
        <a:ext cx="6455456" cy="10811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960CF-C415-48C3-AF14-487EDB1C0201}">
      <dsp:nvSpPr>
        <dsp:cNvPr id="0" name=""/>
        <dsp:cNvSpPr/>
      </dsp:nvSpPr>
      <dsp:spPr>
        <a:xfrm>
          <a:off x="0" y="229637"/>
          <a:ext cx="6572426"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The transition towards sustainable tourism is a complex phenomenon that requires a multifaceted approach, encompassing green energy solutions, sustainable transportation, and eco-friendly building design (Pan et al., 2018).</a:t>
          </a:r>
        </a:p>
      </dsp:txBody>
      <dsp:txXfrm>
        <a:off x="59399" y="289036"/>
        <a:ext cx="6453628" cy="1098002"/>
      </dsp:txXfrm>
    </dsp:sp>
    <dsp:sp modelId="{88B4863E-01FB-4CF1-AFB3-2B84D8C59BB7}">
      <dsp:nvSpPr>
        <dsp:cNvPr id="0" name=""/>
        <dsp:cNvSpPr/>
      </dsp:nvSpPr>
      <dsp:spPr>
        <a:xfrm>
          <a:off x="0" y="1633638"/>
          <a:ext cx="6572426"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The importance of diverse stakeholder engagement, including community involvement, women, and the private sector, for the success of environmental management in the hospitality sector (Irawan and Hartoyo, 2022).</a:t>
          </a:r>
        </a:p>
      </dsp:txBody>
      <dsp:txXfrm>
        <a:off x="59399" y="1693037"/>
        <a:ext cx="6453628" cy="1098002"/>
      </dsp:txXfrm>
    </dsp:sp>
    <dsp:sp modelId="{45855E64-7CDB-4545-BEAE-FE78F04F4F1F}">
      <dsp:nvSpPr>
        <dsp:cNvPr id="0" name=""/>
        <dsp:cNvSpPr/>
      </dsp:nvSpPr>
      <dsp:spPr>
        <a:xfrm>
          <a:off x="0" y="3037638"/>
          <a:ext cx="6572426"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latin typeface="Cambria" panose="02040503050406030204" pitchFamily="18" charset="0"/>
              <a:ea typeface="Cambria" panose="02040503050406030204" pitchFamily="18" charset="0"/>
            </a:rPr>
            <a:t>The need for a combination of technological innovation, strengthened public governance, and comprehensive monitoring systems to ensure the effective implementation of sustainable resource management practices in the hospitality industry (Ivars-Baidal et al., 2023).</a:t>
          </a:r>
        </a:p>
      </dsp:txBody>
      <dsp:txXfrm>
        <a:off x="59399" y="3097037"/>
        <a:ext cx="6453628"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887CC-5690-4544-B6B0-5C0C6A265855}">
      <dsp:nvSpPr>
        <dsp:cNvPr id="0" name=""/>
        <dsp:cNvSpPr/>
      </dsp:nvSpPr>
      <dsp:spPr>
        <a:xfrm>
          <a:off x="779121" y="0"/>
          <a:ext cx="8830043" cy="424668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4C8E-9DE4-4339-97BE-BAA6ED899A14}">
      <dsp:nvSpPr>
        <dsp:cNvPr id="0" name=""/>
        <dsp:cNvSpPr/>
      </dsp:nvSpPr>
      <dsp:spPr>
        <a:xfrm>
          <a:off x="352024" y="1274004"/>
          <a:ext cx="3116485" cy="169867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mbria" panose="02040503050406030204" pitchFamily="18" charset="0"/>
              <a:ea typeface="Cambria" panose="02040503050406030204" pitchFamily="18" charset="0"/>
            </a:rPr>
            <a:t>PESTEL framework offers a thorough approach to assess multiple facets such as sustainability on hotel and hospitality business (Yusop, 2018).</a:t>
          </a:r>
        </a:p>
      </dsp:txBody>
      <dsp:txXfrm>
        <a:off x="434946" y="1356926"/>
        <a:ext cx="2950641" cy="1532828"/>
      </dsp:txXfrm>
    </dsp:sp>
    <dsp:sp modelId="{DDA86716-B275-4DB3-A34E-C62FD67C330B}">
      <dsp:nvSpPr>
        <dsp:cNvPr id="0" name=""/>
        <dsp:cNvSpPr/>
      </dsp:nvSpPr>
      <dsp:spPr>
        <a:xfrm>
          <a:off x="3635900" y="1274004"/>
          <a:ext cx="3116485" cy="169867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mbria" panose="02040503050406030204" pitchFamily="18" charset="0"/>
              <a:ea typeface="Cambria" panose="02040503050406030204" pitchFamily="18" charset="0"/>
            </a:rPr>
            <a:t>Hospitality businesses are under pressure as well as under opportunities to adopt sustainable practices as environmental regulations tighten and consumer demand for eco-friendly practices continues to grow.</a:t>
          </a:r>
        </a:p>
      </dsp:txBody>
      <dsp:txXfrm>
        <a:off x="3718822" y="1356926"/>
        <a:ext cx="2950641" cy="1532828"/>
      </dsp:txXfrm>
    </dsp:sp>
    <dsp:sp modelId="{C2AE627E-4466-42D9-A242-3BAB83A15F4F}">
      <dsp:nvSpPr>
        <dsp:cNvPr id="0" name=""/>
        <dsp:cNvSpPr/>
      </dsp:nvSpPr>
      <dsp:spPr>
        <a:xfrm>
          <a:off x="6919775" y="1274004"/>
          <a:ext cx="3116485" cy="169867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mbria" panose="02040503050406030204" pitchFamily="18" charset="0"/>
              <a:ea typeface="Cambria" panose="02040503050406030204" pitchFamily="18" charset="0"/>
            </a:rPr>
            <a:t>The PESTEL factors influence industry sustainability strategies analyzed in this work and are key responses to challenges and success across global markets.</a:t>
          </a:r>
        </a:p>
      </dsp:txBody>
      <dsp:txXfrm>
        <a:off x="7002697" y="1356926"/>
        <a:ext cx="2950641" cy="15328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C240A-CFC1-474A-9037-53AB701DAEFF}">
      <dsp:nvSpPr>
        <dsp:cNvPr id="0" name=""/>
        <dsp:cNvSpPr/>
      </dsp:nvSpPr>
      <dsp:spPr>
        <a:xfrm>
          <a:off x="5475" y="521852"/>
          <a:ext cx="1697423" cy="35898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mbria" panose="02040503050406030204" pitchFamily="18" charset="0"/>
              <a:ea typeface="Cambria" panose="02040503050406030204" pitchFamily="18" charset="0"/>
            </a:rPr>
            <a:t>Technology Adoption and Implementation of Smart Technologies: </a:t>
          </a:r>
          <a:r>
            <a:rPr lang="en-US" sz="1400" kern="1200" dirty="0">
              <a:latin typeface="Cambria" panose="02040503050406030204" pitchFamily="18" charset="0"/>
              <a:ea typeface="Cambria" panose="02040503050406030204" pitchFamily="18" charset="0"/>
            </a:rPr>
            <a:t>Integration of smart building management systems (BMS) and </a:t>
          </a:r>
          <a:r>
            <a:rPr lang="en-US" sz="1400" kern="1200" dirty="0" err="1">
              <a:latin typeface="Cambria" panose="02040503050406030204" pitchFamily="18" charset="0"/>
              <a:ea typeface="Cambria" panose="02040503050406030204" pitchFamily="18" charset="0"/>
            </a:rPr>
            <a:t>IoT</a:t>
          </a:r>
          <a:r>
            <a:rPr lang="en-US" sz="1400" kern="1200" dirty="0">
              <a:latin typeface="Cambria" panose="02040503050406030204" pitchFamily="18" charset="0"/>
              <a:ea typeface="Cambria" panose="02040503050406030204" pitchFamily="18" charset="0"/>
            </a:rPr>
            <a:t> applications with sensors to track, regulate, and adapt energy usage and water provision based on occupancy (</a:t>
          </a:r>
          <a:r>
            <a:rPr lang="en-US" sz="1400" kern="1200" dirty="0" err="1">
              <a:latin typeface="Cambria" panose="02040503050406030204" pitchFamily="18" charset="0"/>
              <a:ea typeface="Cambria" panose="02040503050406030204" pitchFamily="18" charset="0"/>
            </a:rPr>
            <a:t>Ivars-Baidal</a:t>
          </a:r>
          <a:r>
            <a:rPr lang="en-US" sz="1400" kern="1200" dirty="0">
              <a:latin typeface="Cambria" panose="02040503050406030204" pitchFamily="18" charset="0"/>
              <a:ea typeface="Cambria" panose="02040503050406030204" pitchFamily="18" charset="0"/>
            </a:rPr>
            <a:t> et al., 2023; </a:t>
          </a:r>
          <a:r>
            <a:rPr lang="en-US" sz="1400" kern="1200" dirty="0" err="1">
              <a:latin typeface="Cambria" panose="02040503050406030204" pitchFamily="18" charset="0"/>
              <a:ea typeface="Cambria" panose="02040503050406030204" pitchFamily="18" charset="0"/>
            </a:rPr>
            <a:t>Acropolium</a:t>
          </a:r>
          <a:r>
            <a:rPr lang="en-US" sz="1400" kern="1200" dirty="0">
              <a:latin typeface="Cambria" panose="02040503050406030204" pitchFamily="18" charset="0"/>
              <a:ea typeface="Cambria" panose="02040503050406030204" pitchFamily="18" charset="0"/>
            </a:rPr>
            <a:t>, 2024).</a:t>
          </a:r>
        </a:p>
      </dsp:txBody>
      <dsp:txXfrm>
        <a:off x="55191" y="571568"/>
        <a:ext cx="1597991" cy="3490408"/>
      </dsp:txXfrm>
    </dsp:sp>
    <dsp:sp modelId="{7800F52B-956B-42F9-996F-A14F90AF1210}">
      <dsp:nvSpPr>
        <dsp:cNvPr id="0" name=""/>
        <dsp:cNvSpPr/>
      </dsp:nvSpPr>
      <dsp:spPr>
        <a:xfrm>
          <a:off x="1872641" y="2106292"/>
          <a:ext cx="359853" cy="4209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Cambria" panose="02040503050406030204" pitchFamily="18" charset="0"/>
            <a:ea typeface="Cambria" panose="02040503050406030204" pitchFamily="18" charset="0"/>
          </a:endParaRPr>
        </a:p>
      </dsp:txBody>
      <dsp:txXfrm>
        <a:off x="1872641" y="2190484"/>
        <a:ext cx="251897" cy="252577"/>
      </dsp:txXfrm>
    </dsp:sp>
    <dsp:sp modelId="{6C10201B-9160-459F-B84B-830BCD715B6D}">
      <dsp:nvSpPr>
        <dsp:cNvPr id="0" name=""/>
        <dsp:cNvSpPr/>
      </dsp:nvSpPr>
      <dsp:spPr>
        <a:xfrm>
          <a:off x="2381868" y="521852"/>
          <a:ext cx="1697423" cy="35898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mbria" panose="02040503050406030204" pitchFamily="18" charset="0"/>
              <a:ea typeface="Cambria" panose="02040503050406030204" pitchFamily="18" charset="0"/>
            </a:rPr>
            <a:t>Engaging the Public, Stakeholders, and Involving the Community:</a:t>
          </a:r>
          <a:r>
            <a:rPr lang="en-US" sz="1400" kern="1200" dirty="0">
              <a:latin typeface="Cambria" panose="02040503050406030204" pitchFamily="18" charset="0"/>
              <a:ea typeface="Cambria" panose="02040503050406030204" pitchFamily="18" charset="0"/>
            </a:rPr>
            <a:t> Staff training on energy savings, guest engagement through service offerings to promote conscious resource usage, and collaboration with local utilities and energy consultants (</a:t>
          </a:r>
          <a:r>
            <a:rPr lang="en-US" sz="1400" kern="1200" dirty="0" err="1">
              <a:latin typeface="Cambria" panose="02040503050406030204" pitchFamily="18" charset="0"/>
              <a:ea typeface="Cambria" panose="02040503050406030204" pitchFamily="18" charset="0"/>
            </a:rPr>
            <a:t>Alyahia</a:t>
          </a:r>
          <a:r>
            <a:rPr lang="en-US" sz="1400" kern="1200" dirty="0">
              <a:latin typeface="Cambria" panose="02040503050406030204" pitchFamily="18" charset="0"/>
              <a:ea typeface="Cambria" panose="02040503050406030204" pitchFamily="18" charset="0"/>
            </a:rPr>
            <a:t> et al., 2024).</a:t>
          </a:r>
        </a:p>
      </dsp:txBody>
      <dsp:txXfrm>
        <a:off x="2431584" y="571568"/>
        <a:ext cx="1597991" cy="3490408"/>
      </dsp:txXfrm>
    </dsp:sp>
    <dsp:sp modelId="{92C510D9-5876-4441-94D8-A421C57D4049}">
      <dsp:nvSpPr>
        <dsp:cNvPr id="0" name=""/>
        <dsp:cNvSpPr/>
      </dsp:nvSpPr>
      <dsp:spPr>
        <a:xfrm>
          <a:off x="4249034" y="2106292"/>
          <a:ext cx="359853" cy="4209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Cambria" panose="02040503050406030204" pitchFamily="18" charset="0"/>
            <a:ea typeface="Cambria" panose="02040503050406030204" pitchFamily="18" charset="0"/>
          </a:endParaRPr>
        </a:p>
      </dsp:txBody>
      <dsp:txXfrm>
        <a:off x="4249034" y="2190484"/>
        <a:ext cx="251897" cy="252577"/>
      </dsp:txXfrm>
    </dsp:sp>
    <dsp:sp modelId="{F3F4CF9B-BDD3-4145-B855-58869C26D967}">
      <dsp:nvSpPr>
        <dsp:cNvPr id="0" name=""/>
        <dsp:cNvSpPr/>
      </dsp:nvSpPr>
      <dsp:spPr>
        <a:xfrm>
          <a:off x="4758261" y="521852"/>
          <a:ext cx="1697423" cy="35898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mbria" panose="02040503050406030204" pitchFamily="18" charset="0"/>
              <a:ea typeface="Cambria" panose="02040503050406030204" pitchFamily="18" charset="0"/>
            </a:rPr>
            <a:t>Financial Incentives for Sustainable Practices: </a:t>
          </a:r>
          <a:r>
            <a:rPr lang="en-US" sz="1400" kern="1200" dirty="0">
              <a:latin typeface="Cambria" panose="02040503050406030204" pitchFamily="18" charset="0"/>
              <a:ea typeface="Cambria" panose="02040503050406030204" pitchFamily="18" charset="0"/>
            </a:rPr>
            <a:t>Tax credits, rebates, or subsidies to encourage energy-efficient upgrades, with decreased payback periods for efficiency technologies (Shang et al., 2023).</a:t>
          </a:r>
        </a:p>
      </dsp:txBody>
      <dsp:txXfrm>
        <a:off x="4807977" y="571568"/>
        <a:ext cx="1597991" cy="3490408"/>
      </dsp:txXfrm>
    </dsp:sp>
    <dsp:sp modelId="{528290F6-719C-4744-A28E-483CFB59C1B4}">
      <dsp:nvSpPr>
        <dsp:cNvPr id="0" name=""/>
        <dsp:cNvSpPr/>
      </dsp:nvSpPr>
      <dsp:spPr>
        <a:xfrm>
          <a:off x="6625427" y="2106292"/>
          <a:ext cx="359853" cy="4209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Cambria" panose="02040503050406030204" pitchFamily="18" charset="0"/>
            <a:ea typeface="Cambria" panose="02040503050406030204" pitchFamily="18" charset="0"/>
          </a:endParaRPr>
        </a:p>
      </dsp:txBody>
      <dsp:txXfrm>
        <a:off x="6625427" y="2190484"/>
        <a:ext cx="251897" cy="252577"/>
      </dsp:txXfrm>
    </dsp:sp>
    <dsp:sp modelId="{4D48981D-6361-4226-AA40-2DAF1DCC4F02}">
      <dsp:nvSpPr>
        <dsp:cNvPr id="0" name=""/>
        <dsp:cNvSpPr/>
      </dsp:nvSpPr>
      <dsp:spPr>
        <a:xfrm>
          <a:off x="7134654" y="521852"/>
          <a:ext cx="1697423" cy="35898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mbria" panose="02040503050406030204" pitchFamily="18" charset="0"/>
              <a:ea typeface="Cambria" panose="02040503050406030204" pitchFamily="18" charset="0"/>
            </a:rPr>
            <a:t>Exhaustive Focus on Monitoring and Reporting: </a:t>
          </a:r>
          <a:r>
            <a:rPr lang="en-US" sz="1400" kern="1200" dirty="0">
              <a:latin typeface="Cambria" panose="02040503050406030204" pitchFamily="18" charset="0"/>
              <a:ea typeface="Cambria" panose="02040503050406030204" pitchFamily="18" charset="0"/>
            </a:rPr>
            <a:t>Installation of energy management systems (EMS) for real-time monitoring, regular energy audits and resource consumption assessments aligned with GRI reporting guidelines (</a:t>
          </a:r>
          <a:r>
            <a:rPr lang="en-US" sz="1400" kern="1200" dirty="0" err="1">
              <a:latin typeface="Cambria" panose="02040503050406030204" pitchFamily="18" charset="0"/>
              <a:ea typeface="Cambria" panose="02040503050406030204" pitchFamily="18" charset="0"/>
            </a:rPr>
            <a:t>Uyar</a:t>
          </a:r>
          <a:r>
            <a:rPr lang="en-US" sz="1400" kern="1200" dirty="0">
              <a:latin typeface="Cambria" panose="02040503050406030204" pitchFamily="18" charset="0"/>
              <a:ea typeface="Cambria" panose="02040503050406030204" pitchFamily="18" charset="0"/>
            </a:rPr>
            <a:t>, 2021).</a:t>
          </a:r>
        </a:p>
      </dsp:txBody>
      <dsp:txXfrm>
        <a:off x="7184370" y="571568"/>
        <a:ext cx="1597991" cy="3490408"/>
      </dsp:txXfrm>
    </dsp:sp>
    <dsp:sp modelId="{2AC3AB24-DD46-4ECC-9CF4-85E3534BF493}">
      <dsp:nvSpPr>
        <dsp:cNvPr id="0" name=""/>
        <dsp:cNvSpPr/>
      </dsp:nvSpPr>
      <dsp:spPr>
        <a:xfrm>
          <a:off x="9001820" y="2106292"/>
          <a:ext cx="359853" cy="4209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latin typeface="Cambria" panose="02040503050406030204" pitchFamily="18" charset="0"/>
            <a:ea typeface="Cambria" panose="02040503050406030204" pitchFamily="18" charset="0"/>
          </a:endParaRPr>
        </a:p>
      </dsp:txBody>
      <dsp:txXfrm>
        <a:off x="9001820" y="2190484"/>
        <a:ext cx="251897" cy="252577"/>
      </dsp:txXfrm>
    </dsp:sp>
    <dsp:sp modelId="{353CAC36-7A06-43CD-B0F9-F0A1EE644F7C}">
      <dsp:nvSpPr>
        <dsp:cNvPr id="0" name=""/>
        <dsp:cNvSpPr/>
      </dsp:nvSpPr>
      <dsp:spPr>
        <a:xfrm>
          <a:off x="9511047" y="521852"/>
          <a:ext cx="1697423" cy="35898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Cambria" panose="02040503050406030204" pitchFamily="18" charset="0"/>
              <a:ea typeface="Cambria" panose="02040503050406030204" pitchFamily="18" charset="0"/>
            </a:rPr>
            <a:t>Legal Requirements and Certification: </a:t>
          </a:r>
          <a:r>
            <a:rPr lang="en-US" sz="1400" kern="1200" dirty="0">
              <a:latin typeface="Cambria" panose="02040503050406030204" pitchFamily="18" charset="0"/>
              <a:ea typeface="Cambria" panose="02040503050406030204" pitchFamily="18" charset="0"/>
            </a:rPr>
            <a:t>Adherence to energy-specific certifications like LEED and ISO 50001 to establish energy management policies and drive continuous improvement (</a:t>
          </a:r>
          <a:r>
            <a:rPr lang="en-US" sz="1400" kern="1200" dirty="0" err="1">
              <a:latin typeface="Cambria" panose="02040503050406030204" pitchFamily="18" charset="0"/>
              <a:ea typeface="Cambria" panose="02040503050406030204" pitchFamily="18" charset="0"/>
            </a:rPr>
            <a:t>Pushkar</a:t>
          </a:r>
          <a:r>
            <a:rPr lang="en-US" sz="1400" kern="1200" dirty="0">
              <a:latin typeface="Cambria" panose="02040503050406030204" pitchFamily="18" charset="0"/>
              <a:ea typeface="Cambria" panose="02040503050406030204" pitchFamily="18" charset="0"/>
            </a:rPr>
            <a:t>, 2018).</a:t>
          </a:r>
        </a:p>
      </dsp:txBody>
      <dsp:txXfrm>
        <a:off x="9560763" y="571568"/>
        <a:ext cx="1597991" cy="3490408"/>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3FCE02C-6EC6-4E09-BC2C-9FDED4DE236E}"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008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F36E1-9596-4E98-8786-4A17C5D29C65}" type="datetimeFigureOut">
              <a:rPr lang="en-US" smtClean="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8245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4D1A55-63BC-4BA2-9538-7DDEADA10621}" type="datetimeFigureOut">
              <a:rPr lang="en-US" smtClean="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262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D01ABB-8821-4BF5-97A9-E1A66ACAEAA9}" type="datetimeFigureOut">
              <a:rPr lang="en-US" smtClean="0"/>
              <a:pPr/>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79794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C37B1C-D4A1-4A4F-A470-80868146AFC5}" type="datetimeFigureOut">
              <a:rPr lang="en-US" smtClean="0"/>
              <a:pPr/>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61870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31D1B9-F39E-471E-80A9-595CAA5664AD}" type="datetimeFigureOut">
              <a:rPr lang="en-US" smtClean="0"/>
              <a:pPr/>
              <a:t>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177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CEABC-E2B9-4606-A74F-CB06AF596887}" type="datetimeFigureOut">
              <a:rPr lang="en-US" smtClean="0"/>
              <a:pPr/>
              <a:t>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39577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8850A0-01A3-4F4E-AA52-F716A9BFD4EB}" type="datetimeFigureOut">
              <a:rPr lang="en-US" smtClean="0"/>
              <a:pPr/>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6042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811CCA-BB49-46C7-A0E2-F42339750F9A}" type="datetimeFigureOut">
              <a:rPr lang="en-US" smtClean="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0529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075A7A-4A9A-410F-B848-AB998ACC9419}" type="datetimeFigureOut">
              <a:rPr lang="en-US" smtClean="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87995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5F3E88-2D66-4D17-B0FA-EA13CB20B2FF}" type="datetimeFigureOut">
              <a:rPr lang="en-US" smtClean="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5003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17205CAA-4E5A-4223-BD55-C5D2841AC9EF}" type="datetimeFigureOut">
              <a:rPr lang="en-US" smtClean="0"/>
              <a:t>11/7/2024</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542266"/>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iltonchicagomeetings.com/hotel-information/sustainability-2/" TargetMode="External"/><Relationship Id="rId2" Type="http://schemas.openxmlformats.org/officeDocument/2006/relationships/hyperlink" Target="https://group.accor.com/en/Actualites/2022/12/commitment-energy-sufficiency-net-zero" TargetMode="External"/><Relationship Id="rId1" Type="http://schemas.openxmlformats.org/officeDocument/2006/relationships/slideLayout" Target="../slideLayouts/slideLayout2.xml"/><Relationship Id="rId4" Type="http://schemas.openxmlformats.org/officeDocument/2006/relationships/hyperlink" Target="https://www.un.org/pga/76/wp-content/uploads/sites/101/2022/06/HLTD-on-Tourism-Summar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61292" y="627155"/>
            <a:ext cx="10269415" cy="1463040"/>
          </a:xfrm>
        </p:spPr>
        <p:txBody>
          <a:bodyPr>
            <a:noAutofit/>
          </a:bodyPr>
          <a:lstStyle/>
          <a:p>
            <a:pPr algn="ctr">
              <a:lnSpc>
                <a:spcPct val="100000"/>
              </a:lnSpc>
            </a:pPr>
            <a:r>
              <a:rPr lang="en-GB" sz="4000" i="1" dirty="0">
                <a:latin typeface="Cambria" panose="02040503050406030204" pitchFamily="18" charset="0"/>
                <a:ea typeface="Cambria" panose="02040503050406030204" pitchFamily="18" charset="0"/>
              </a:rPr>
              <a:t>Sustainability in Hotel and Hospitality Sector: Energy Efficiency and Resource Management </a:t>
            </a:r>
            <a:endParaRPr lang="en-US" sz="4000" i="1" dirty="0">
              <a:latin typeface="Cambria" panose="02040503050406030204" pitchFamily="18" charset="0"/>
              <a:ea typeface="Cambria" panose="02040503050406030204" pitchFamily="18" charset="0"/>
            </a:endParaRPr>
          </a:p>
        </p:txBody>
      </p:sp>
      <p:sp>
        <p:nvSpPr>
          <p:cNvPr id="3" name="Subtitle 2"/>
          <p:cNvSpPr>
            <a:spLocks noGrp="1"/>
          </p:cNvSpPr>
          <p:nvPr>
            <p:ph type="subTitle" idx="1"/>
          </p:nvPr>
        </p:nvSpPr>
        <p:spPr>
          <a:xfrm>
            <a:off x="3581400" y="2697480"/>
            <a:ext cx="6387547" cy="1463040"/>
          </a:xfrm>
        </p:spPr>
        <p:txBody>
          <a:bodyPr>
            <a:normAutofit/>
          </a:bodyPr>
          <a:lstStyle/>
          <a:p>
            <a:pPr algn="ctr"/>
            <a:r>
              <a:rPr lang="en-US" sz="2400" dirty="0">
                <a:latin typeface="Cambria" panose="02040503050406030204" pitchFamily="18" charset="0"/>
                <a:ea typeface="Cambria" panose="02040503050406030204" pitchFamily="18" charset="0"/>
              </a:rPr>
              <a:t>Presentation of the Conference Research paper</a:t>
            </a:r>
          </a:p>
        </p:txBody>
      </p:sp>
      <p:sp>
        <p:nvSpPr>
          <p:cNvPr id="4" name="Subtitle 2">
            <a:extLst>
              <a:ext uri="{FF2B5EF4-FFF2-40B4-BE49-F238E27FC236}">
                <a16:creationId xmlns:a16="http://schemas.microsoft.com/office/drawing/2014/main" id="{21C7FB66-AF89-765A-4558-14F6BCC2D8BE}"/>
              </a:ext>
            </a:extLst>
          </p:cNvPr>
          <p:cNvSpPr txBox="1">
            <a:spLocks/>
          </p:cNvSpPr>
          <p:nvPr/>
        </p:nvSpPr>
        <p:spPr>
          <a:xfrm>
            <a:off x="1547192" y="4767805"/>
            <a:ext cx="6387547" cy="1463040"/>
          </a:xfrm>
          <a:prstGeom prst="rect">
            <a:avLst/>
          </a:prstGeom>
        </p:spPr>
        <p:txBody>
          <a:bodyPr vert="horz" lIns="91440" tIns="45720" rIns="91440" bIns="45720" rtlCol="0" anchor="ctr">
            <a:normAutofit/>
          </a:bodyPr>
          <a:lstStyle>
            <a:lvl1pPr marL="0" indent="0" algn="l" defTabSz="914400" rtl="0" eaLnBrk="1" latinLnBrk="0" hangingPunct="1">
              <a:lnSpc>
                <a:spcPct val="100000"/>
              </a:lnSpc>
              <a:spcBef>
                <a:spcPts val="0"/>
              </a:spcBef>
              <a:spcAft>
                <a:spcPts val="200"/>
              </a:spcAft>
              <a:buClr>
                <a:schemeClr val="accent2"/>
              </a:buClr>
              <a:buSzPct val="100000"/>
              <a:buFont typeface="Tw Cen MT" panose="020B0602020104020603" pitchFamily="34" charset="0"/>
              <a:buNone/>
              <a:defRPr sz="1800" kern="1200">
                <a:solidFill>
                  <a:schemeClr val="tx1">
                    <a:lumMod val="90000"/>
                    <a:lumOff val="10000"/>
                  </a:schemeClr>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9pPr>
          </a:lstStyle>
          <a:p>
            <a:pPr algn="ctr"/>
            <a:r>
              <a:rPr lang="en-US" sz="2400" dirty="0">
                <a:latin typeface="Cambria" panose="02040503050406030204" pitchFamily="18" charset="0"/>
                <a:ea typeface="Cambria" panose="02040503050406030204" pitchFamily="18" charset="0"/>
              </a:rPr>
              <a:t>Student : Jaber Hossin Ruman</a:t>
            </a:r>
          </a:p>
          <a:p>
            <a:pPr algn="ctr"/>
            <a:r>
              <a:rPr lang="en-US" sz="2400" dirty="0">
                <a:latin typeface="Cambria" panose="02040503050406030204" pitchFamily="18" charset="0"/>
                <a:ea typeface="Cambria" panose="02040503050406030204" pitchFamily="18" charset="0"/>
              </a:rPr>
              <a:t>Student ID: 1812666</a:t>
            </a:r>
          </a:p>
          <a:p>
            <a:pPr algn="ctr"/>
            <a:r>
              <a:rPr lang="en-US" sz="2400" dirty="0">
                <a:latin typeface="Cambria" panose="02040503050406030204" pitchFamily="18" charset="0"/>
                <a:ea typeface="Cambria" panose="02040503050406030204" pitchFamily="18" charset="0"/>
              </a:rPr>
              <a:t>Lecturer: Natalie Brailsford</a:t>
            </a:r>
          </a:p>
        </p:txBody>
      </p:sp>
    </p:spTree>
    <p:extLst>
      <p:ext uri="{BB962C8B-B14F-4D97-AF65-F5344CB8AC3E}">
        <p14:creationId xmlns:p14="http://schemas.microsoft.com/office/powerpoint/2010/main" val="176557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96815" y="391784"/>
            <a:ext cx="9847385" cy="1499616"/>
          </a:xfrm>
        </p:spPr>
        <p:txBody>
          <a:bodyPr>
            <a:normAutofit/>
          </a:bodyPr>
          <a:lstStyle/>
          <a:p>
            <a:r>
              <a:rPr lang="en-US" sz="2800" u="sng" dirty="0">
                <a:latin typeface="Cambria" panose="02040503050406030204" pitchFamily="18" charset="0"/>
                <a:ea typeface="Cambria" panose="02040503050406030204" pitchFamily="18" charset="0"/>
              </a:rPr>
              <a:t>The Sustainability Imperative in Hospitality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98031306"/>
              </p:ext>
            </p:extLst>
          </p:nvPr>
        </p:nvGraphicFramePr>
        <p:xfrm>
          <a:off x="871083" y="1600200"/>
          <a:ext cx="10449834" cy="4841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52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4000" u="sng" dirty="0">
                <a:latin typeface="Cambria" panose="02040503050406030204" pitchFamily="18" charset="0"/>
                <a:ea typeface="Cambria" panose="02040503050406030204" pitchFamily="18" charset="0"/>
              </a:rPr>
              <a:t>Literature Review</a:t>
            </a:r>
            <a:br>
              <a:rPr lang="en-US" sz="4000" u="sng" dirty="0">
                <a:latin typeface="Cambria" panose="02040503050406030204" pitchFamily="18" charset="0"/>
                <a:ea typeface="Cambria" panose="02040503050406030204" pitchFamily="18" charset="0"/>
              </a:rPr>
            </a:br>
            <a:r>
              <a:rPr lang="en-US" sz="1800" u="sng" dirty="0">
                <a:latin typeface="Cambria" panose="02040503050406030204" pitchFamily="18" charset="0"/>
                <a:ea typeface="Cambria" panose="02040503050406030204" pitchFamily="18" charset="0"/>
              </a:rPr>
              <a:t>Balancing Sustainability and Profitability in Hospitality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40059453"/>
              </p:ext>
            </p:extLst>
          </p:nvPr>
        </p:nvGraphicFramePr>
        <p:xfrm>
          <a:off x="549344" y="2215661"/>
          <a:ext cx="6572426"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39354" y="2611315"/>
            <a:ext cx="4903583" cy="3068516"/>
          </a:xfrm>
          <a:prstGeom prst="rect">
            <a:avLst/>
          </a:prstGeom>
        </p:spPr>
      </p:pic>
    </p:spTree>
    <p:extLst>
      <p:ext uri="{BB962C8B-B14F-4D97-AF65-F5344CB8AC3E}">
        <p14:creationId xmlns:p14="http://schemas.microsoft.com/office/powerpoint/2010/main" val="2009237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4000" u="sng" dirty="0">
                <a:latin typeface="Cambria" panose="02040503050406030204" pitchFamily="18" charset="0"/>
                <a:ea typeface="Cambria" panose="02040503050406030204" pitchFamily="18" charset="0"/>
              </a:rPr>
              <a:t>Literature Review</a:t>
            </a:r>
            <a:br>
              <a:rPr lang="en-US" sz="4000" u="sng" dirty="0">
                <a:latin typeface="Cambria" panose="02040503050406030204" pitchFamily="18" charset="0"/>
                <a:ea typeface="Cambria" panose="02040503050406030204" pitchFamily="18" charset="0"/>
              </a:rPr>
            </a:br>
            <a:r>
              <a:rPr lang="en-US" sz="1800" u="sng" dirty="0">
                <a:latin typeface="Cambria" panose="02040503050406030204" pitchFamily="18" charset="0"/>
                <a:ea typeface="Cambria" panose="02040503050406030204" pitchFamily="18" charset="0"/>
              </a:rPr>
              <a:t>The Importance of Holistic Water Management in Hospitality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562314430"/>
              </p:ext>
            </p:extLst>
          </p:nvPr>
        </p:nvGraphicFramePr>
        <p:xfrm>
          <a:off x="1024129" y="2286000"/>
          <a:ext cx="6572426"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00289" y="2710958"/>
            <a:ext cx="3168165" cy="3168165"/>
          </a:xfrm>
          <a:prstGeom prst="rect">
            <a:avLst/>
          </a:prstGeom>
        </p:spPr>
      </p:pic>
    </p:spTree>
    <p:extLst>
      <p:ext uri="{BB962C8B-B14F-4D97-AF65-F5344CB8AC3E}">
        <p14:creationId xmlns:p14="http://schemas.microsoft.com/office/powerpoint/2010/main" val="4048579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4000" u="sng" dirty="0">
                <a:latin typeface="Cambria" panose="02040503050406030204" pitchFamily="18" charset="0"/>
                <a:ea typeface="Cambria" panose="02040503050406030204" pitchFamily="18" charset="0"/>
              </a:rPr>
              <a:t>Literature Review</a:t>
            </a:r>
            <a:br>
              <a:rPr lang="en-US" sz="4000" u="sng" dirty="0">
                <a:latin typeface="Cambria" panose="02040503050406030204" pitchFamily="18" charset="0"/>
                <a:ea typeface="Cambria" panose="02040503050406030204" pitchFamily="18" charset="0"/>
              </a:rPr>
            </a:br>
            <a:r>
              <a:rPr lang="en-US" sz="1800" u="sng" dirty="0">
                <a:latin typeface="Cambria" panose="02040503050406030204" pitchFamily="18" charset="0"/>
                <a:ea typeface="Cambria" panose="02040503050406030204" pitchFamily="18" charset="0"/>
              </a:rPr>
              <a:t>Towards Sustainable Tourism: A Multifaceted Approach</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87226503"/>
              </p:ext>
            </p:extLst>
          </p:nvPr>
        </p:nvGraphicFramePr>
        <p:xfrm>
          <a:off x="1024129" y="2127739"/>
          <a:ext cx="6572426" cy="4484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47839" y="1951891"/>
            <a:ext cx="4939958" cy="4188143"/>
          </a:xfrm>
          <a:prstGeom prst="rect">
            <a:avLst/>
          </a:prstGeom>
        </p:spPr>
      </p:pic>
    </p:spTree>
    <p:extLst>
      <p:ext uri="{BB962C8B-B14F-4D97-AF65-F5344CB8AC3E}">
        <p14:creationId xmlns:p14="http://schemas.microsoft.com/office/powerpoint/2010/main" val="70068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4000" u="sng" dirty="0">
                <a:latin typeface="Cambria" panose="02040503050406030204" pitchFamily="18" charset="0"/>
                <a:ea typeface="Cambria" panose="02040503050406030204" pitchFamily="18" charset="0"/>
              </a:rPr>
              <a:t>PESTEL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91708310"/>
              </p:ext>
            </p:extLst>
          </p:nvPr>
        </p:nvGraphicFramePr>
        <p:xfrm>
          <a:off x="857076" y="2083780"/>
          <a:ext cx="10388286" cy="4246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738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673139"/>
            <a:ext cx="9720072" cy="1499616"/>
          </a:xfrm>
        </p:spPr>
        <p:txBody>
          <a:bodyPr>
            <a:normAutofit/>
          </a:bodyPr>
          <a:lstStyle/>
          <a:p>
            <a:pPr algn="just"/>
            <a:r>
              <a:rPr lang="en-US" sz="3200" u="sng" dirty="0">
                <a:latin typeface="Cambria" panose="02040503050406030204" pitchFamily="18" charset="0"/>
                <a:ea typeface="Cambria" panose="02040503050406030204" pitchFamily="18" charset="0"/>
              </a:rPr>
              <a:t>PESTEL Analysis - Political Factors</a:t>
            </a:r>
          </a:p>
        </p:txBody>
      </p:sp>
      <p:sp>
        <p:nvSpPr>
          <p:cNvPr id="3" name="Content Placeholder 2"/>
          <p:cNvSpPr>
            <a:spLocks noGrp="1"/>
          </p:cNvSpPr>
          <p:nvPr>
            <p:ph idx="1"/>
          </p:nvPr>
        </p:nvSpPr>
        <p:spPr>
          <a:xfrm>
            <a:off x="927414" y="2136529"/>
            <a:ext cx="6317449" cy="4023360"/>
          </a:xfrm>
        </p:spPr>
        <p:txBody>
          <a:bodyPr>
            <a:normAutofit/>
          </a:bodyPr>
          <a:lstStyle/>
          <a:p>
            <a:pPr algn="just">
              <a:lnSpc>
                <a:spcPct val="100000"/>
              </a:lnSpc>
            </a:pPr>
            <a:r>
              <a:rPr lang="en-US" sz="1800" dirty="0">
                <a:latin typeface="Cambria" panose="02040503050406030204" pitchFamily="18" charset="0"/>
                <a:ea typeface="Cambria" panose="02040503050406030204" pitchFamily="18" charset="0"/>
              </a:rPr>
              <a:t>Imparted to hotels by environmental regulations related to carbon emissions, waste reduction, and energy efficiency, the EU Green Deal of which seeks to make Europe carbon neutral by 2050, calls for eco-friendly practices (Wolf et al., 2021).</a:t>
            </a:r>
          </a:p>
          <a:p>
            <a:pPr algn="just">
              <a:lnSpc>
                <a:spcPct val="100000"/>
              </a:lnSpc>
            </a:pPr>
            <a:r>
              <a:rPr lang="en-US" sz="1800" dirty="0">
                <a:latin typeface="Cambria" panose="02040503050406030204" pitchFamily="18" charset="0"/>
                <a:ea typeface="Cambria" panose="02040503050406030204" pitchFamily="18" charset="0"/>
              </a:rPr>
              <a:t>Tourism regulation, for instance waste management regulations, stimulates hotels to strive in recycling and natural resource conservation (United Nations General Assembly, 2022).</a:t>
            </a:r>
          </a:p>
          <a:p>
            <a:pPr algn="just">
              <a:lnSpc>
                <a:spcPct val="100000"/>
              </a:lnSpc>
            </a:pPr>
            <a:r>
              <a:rPr lang="en-US" sz="1800" dirty="0">
                <a:latin typeface="Cambria" panose="02040503050406030204" pitchFamily="18" charset="0"/>
                <a:ea typeface="Cambria" panose="02040503050406030204" pitchFamily="18" charset="0"/>
              </a:rPr>
              <a:t>Public private partnerships also take part, with the Sustainable Tourism </a:t>
            </a:r>
            <a:r>
              <a:rPr lang="en-US" sz="1800" dirty="0" err="1">
                <a:latin typeface="Cambria" panose="02040503050406030204" pitchFamily="18" charset="0"/>
                <a:ea typeface="Cambria" panose="02040503050406030204" pitchFamily="18" charset="0"/>
              </a:rPr>
              <a:t>Programme</a:t>
            </a:r>
            <a:r>
              <a:rPr lang="en-US" sz="1800" dirty="0">
                <a:latin typeface="Cambria" panose="02040503050406030204" pitchFamily="18" charset="0"/>
                <a:ea typeface="Cambria" panose="02040503050406030204" pitchFamily="18" charset="0"/>
              </a:rPr>
              <a:t> by the UN urging sense of sharing the responsibility for eco initiatives (United Nations General Assembly, 2022).</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7234" y="1688123"/>
            <a:ext cx="2722340" cy="4800600"/>
          </a:xfrm>
          <a:prstGeom prst="rect">
            <a:avLst/>
          </a:prstGeom>
        </p:spPr>
      </p:pic>
    </p:spTree>
    <p:extLst>
      <p:ext uri="{BB962C8B-B14F-4D97-AF65-F5344CB8AC3E}">
        <p14:creationId xmlns:p14="http://schemas.microsoft.com/office/powerpoint/2010/main" val="1410100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673139"/>
            <a:ext cx="9720072" cy="1499616"/>
          </a:xfrm>
        </p:spPr>
        <p:txBody>
          <a:bodyPr>
            <a:normAutofit/>
          </a:bodyPr>
          <a:lstStyle/>
          <a:p>
            <a:pPr algn="just"/>
            <a:r>
              <a:rPr lang="en-US" sz="3200" u="sng" dirty="0">
                <a:latin typeface="Cambria" panose="02040503050406030204" pitchFamily="18" charset="0"/>
                <a:ea typeface="Cambria" panose="02040503050406030204" pitchFamily="18" charset="0"/>
              </a:rPr>
              <a:t>PESTEL Analysis - Economic Factors</a:t>
            </a:r>
          </a:p>
        </p:txBody>
      </p:sp>
      <p:sp>
        <p:nvSpPr>
          <p:cNvPr id="3" name="Content Placeholder 2"/>
          <p:cNvSpPr>
            <a:spLocks noGrp="1"/>
          </p:cNvSpPr>
          <p:nvPr>
            <p:ph idx="1"/>
          </p:nvPr>
        </p:nvSpPr>
        <p:spPr>
          <a:xfrm>
            <a:off x="927414" y="2136529"/>
            <a:ext cx="6317449" cy="4023360"/>
          </a:xfrm>
        </p:spPr>
        <p:txBody>
          <a:bodyPr>
            <a:normAutofit/>
          </a:bodyPr>
          <a:lstStyle/>
          <a:p>
            <a:pPr algn="just">
              <a:lnSpc>
                <a:spcPct val="100000"/>
              </a:lnSpc>
            </a:pPr>
            <a:r>
              <a:rPr lang="en-US" sz="1800" dirty="0">
                <a:latin typeface="Cambria" panose="02040503050406030204" pitchFamily="18" charset="0"/>
                <a:ea typeface="Cambria" panose="02040503050406030204" pitchFamily="18" charset="0"/>
              </a:rPr>
              <a:t>While energy efficient technologies and renewable resources can lower long term operational costs, they require commensurate initial expenditures, and may be a barrier for smaller businesses (</a:t>
            </a:r>
            <a:r>
              <a:rPr lang="en-US" sz="1800" dirty="0" err="1">
                <a:latin typeface="Cambria" panose="02040503050406030204" pitchFamily="18" charset="0"/>
                <a:ea typeface="Cambria" panose="02040503050406030204" pitchFamily="18" charset="0"/>
              </a:rPr>
              <a:t>Kelman</a:t>
            </a:r>
            <a:r>
              <a:rPr lang="en-US" sz="1800" dirty="0">
                <a:latin typeface="Cambria" panose="02040503050406030204" pitchFamily="18" charset="0"/>
                <a:ea typeface="Cambria" panose="02040503050406030204" pitchFamily="18" charset="0"/>
              </a:rPr>
              <a:t>, 2022).</a:t>
            </a:r>
          </a:p>
          <a:p>
            <a:pPr algn="just">
              <a:lnSpc>
                <a:spcPct val="100000"/>
              </a:lnSpc>
            </a:pPr>
            <a:r>
              <a:rPr lang="en-US" sz="1800" dirty="0">
                <a:latin typeface="Cambria" panose="02040503050406030204" pitchFamily="18" charset="0"/>
                <a:ea typeface="Cambria" panose="02040503050406030204" pitchFamily="18" charset="0"/>
              </a:rPr>
              <a:t>Green practices by hotels, which add value to a green more quantifiable form associated with these travel itineraries, but they also become attractive for customers who are willing to pay more for eco-friendly accommodation (Shang et al., 2023).</a:t>
            </a:r>
          </a:p>
          <a:p>
            <a:pPr algn="just">
              <a:lnSpc>
                <a:spcPct val="100000"/>
              </a:lnSpc>
            </a:pPr>
            <a:r>
              <a:rPr lang="en-US" sz="1800" dirty="0">
                <a:latin typeface="Cambria" panose="02040503050406030204" pitchFamily="18" charset="0"/>
                <a:ea typeface="Cambria" panose="02040503050406030204" pitchFamily="18" charset="0"/>
              </a:rPr>
              <a:t>Sustainable investments, however, are encouraged by financial incentives such as tax breaks and green loans mainly in countries with pro green energy transition policies (Shang et al., 2023).</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7729" y="2646484"/>
            <a:ext cx="4431470" cy="2620107"/>
          </a:xfrm>
          <a:prstGeom prst="rect">
            <a:avLst/>
          </a:prstGeom>
        </p:spPr>
      </p:pic>
    </p:spTree>
    <p:extLst>
      <p:ext uri="{BB962C8B-B14F-4D97-AF65-F5344CB8AC3E}">
        <p14:creationId xmlns:p14="http://schemas.microsoft.com/office/powerpoint/2010/main" val="3205927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673139"/>
            <a:ext cx="9720072" cy="1499616"/>
          </a:xfrm>
        </p:spPr>
        <p:txBody>
          <a:bodyPr>
            <a:normAutofit/>
          </a:bodyPr>
          <a:lstStyle/>
          <a:p>
            <a:pPr algn="just"/>
            <a:r>
              <a:rPr lang="en-US" sz="3200" u="sng" dirty="0">
                <a:latin typeface="Cambria" panose="02040503050406030204" pitchFamily="18" charset="0"/>
                <a:ea typeface="Cambria" panose="02040503050406030204" pitchFamily="18" charset="0"/>
              </a:rPr>
              <a:t>PESTEL Analysis - Social Factors</a:t>
            </a:r>
          </a:p>
        </p:txBody>
      </p:sp>
      <p:sp>
        <p:nvSpPr>
          <p:cNvPr id="3" name="Content Placeholder 2"/>
          <p:cNvSpPr>
            <a:spLocks noGrp="1"/>
          </p:cNvSpPr>
          <p:nvPr>
            <p:ph idx="1"/>
          </p:nvPr>
        </p:nvSpPr>
        <p:spPr>
          <a:xfrm>
            <a:off x="927414" y="2136529"/>
            <a:ext cx="6317449" cy="4023360"/>
          </a:xfrm>
        </p:spPr>
        <p:txBody>
          <a:bodyPr>
            <a:normAutofit lnSpcReduction="10000"/>
          </a:bodyPr>
          <a:lstStyle/>
          <a:p>
            <a:pPr algn="just">
              <a:lnSpc>
                <a:spcPct val="100000"/>
              </a:lnSpc>
            </a:pPr>
            <a:r>
              <a:rPr lang="en-US" sz="1800" dirty="0">
                <a:latin typeface="Cambria" panose="02040503050406030204" pitchFamily="18" charset="0"/>
                <a:ea typeface="Cambria" panose="02040503050406030204" pitchFamily="18" charset="0"/>
              </a:rPr>
              <a:t>Statista (2022) reports that 83 per cent of travelers look at sustainability when choosing accommodations, forcing hotels to embrace more sustainable practices like ditching single use plastics and sourcing locally, therefore, efficient resource management.</a:t>
            </a:r>
          </a:p>
          <a:p>
            <a:pPr algn="just">
              <a:lnSpc>
                <a:spcPct val="100000"/>
              </a:lnSpc>
            </a:pPr>
            <a:r>
              <a:rPr lang="en-US" sz="1800" dirty="0">
                <a:latin typeface="Cambria" panose="02040503050406030204" pitchFamily="18" charset="0"/>
                <a:ea typeface="Cambria" panose="02040503050406030204" pitchFamily="18" charset="0"/>
              </a:rPr>
              <a:t>Staff engagement is also important because employee awareness and involvement in eco initiatives can help customers to have better experience and understand energy efficiency motives (</a:t>
            </a:r>
            <a:r>
              <a:rPr lang="en-US" sz="1800" dirty="0" err="1">
                <a:latin typeface="Cambria" panose="02040503050406030204" pitchFamily="18" charset="0"/>
                <a:ea typeface="Cambria" panose="02040503050406030204" pitchFamily="18" charset="0"/>
              </a:rPr>
              <a:t>MacNeill</a:t>
            </a:r>
            <a:r>
              <a:rPr lang="en-US" sz="1800" dirty="0">
                <a:latin typeface="Cambria" panose="02040503050406030204" pitchFamily="18" charset="0"/>
                <a:ea typeface="Cambria" panose="02040503050406030204" pitchFamily="18" charset="0"/>
              </a:rPr>
              <a:t> and Wozniak, 2018).</a:t>
            </a:r>
          </a:p>
          <a:p>
            <a:pPr algn="just">
              <a:lnSpc>
                <a:spcPct val="100000"/>
              </a:lnSpc>
            </a:pPr>
            <a:r>
              <a:rPr lang="en-US" sz="1800" dirty="0">
                <a:latin typeface="Cambria" panose="02040503050406030204" pitchFamily="18" charset="0"/>
                <a:ea typeface="Cambria" panose="02040503050406030204" pitchFamily="18" charset="0"/>
              </a:rPr>
              <a:t>The other consideration is community impact, particularly as the hotels are moving from supporting local communities by just employing locally, sourcing products from locally sourced suppliers, reducing their environment footprint for the protection of local ecosystems (</a:t>
            </a:r>
            <a:r>
              <a:rPr lang="en-US" sz="1800" dirty="0" err="1">
                <a:latin typeface="Cambria" panose="02040503050406030204" pitchFamily="18" charset="0"/>
                <a:ea typeface="Cambria" panose="02040503050406030204" pitchFamily="18" charset="0"/>
              </a:rPr>
              <a:t>MacNeill</a:t>
            </a:r>
            <a:r>
              <a:rPr lang="en-US" sz="1800" dirty="0">
                <a:latin typeface="Cambria" panose="02040503050406030204" pitchFamily="18" charset="0"/>
                <a:ea typeface="Cambria" panose="02040503050406030204" pitchFamily="18" charset="0"/>
              </a:rPr>
              <a:t> and Wozniak, 2018).</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9160" y="1673646"/>
            <a:ext cx="4266847" cy="4266847"/>
          </a:xfrm>
          <a:prstGeom prst="rect">
            <a:avLst/>
          </a:prstGeom>
        </p:spPr>
      </p:pic>
    </p:spTree>
    <p:extLst>
      <p:ext uri="{BB962C8B-B14F-4D97-AF65-F5344CB8AC3E}">
        <p14:creationId xmlns:p14="http://schemas.microsoft.com/office/powerpoint/2010/main" val="361987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673139"/>
            <a:ext cx="9720072" cy="1499616"/>
          </a:xfrm>
        </p:spPr>
        <p:txBody>
          <a:bodyPr>
            <a:normAutofit/>
          </a:bodyPr>
          <a:lstStyle/>
          <a:p>
            <a:pPr algn="just"/>
            <a:r>
              <a:rPr lang="en-US" sz="3200" u="sng" dirty="0">
                <a:latin typeface="Cambria" panose="02040503050406030204" pitchFamily="18" charset="0"/>
                <a:ea typeface="Cambria" panose="02040503050406030204" pitchFamily="18" charset="0"/>
              </a:rPr>
              <a:t>PESTEL Analysis - Technological Factors</a:t>
            </a:r>
          </a:p>
        </p:txBody>
      </p:sp>
      <p:sp>
        <p:nvSpPr>
          <p:cNvPr id="3" name="Content Placeholder 2"/>
          <p:cNvSpPr>
            <a:spLocks noGrp="1"/>
          </p:cNvSpPr>
          <p:nvPr>
            <p:ph idx="1"/>
          </p:nvPr>
        </p:nvSpPr>
        <p:spPr>
          <a:xfrm>
            <a:off x="927414" y="2136529"/>
            <a:ext cx="6317449" cy="4023360"/>
          </a:xfrm>
        </p:spPr>
        <p:txBody>
          <a:bodyPr>
            <a:normAutofit/>
          </a:bodyPr>
          <a:lstStyle/>
          <a:p>
            <a:pPr algn="just">
              <a:lnSpc>
                <a:spcPct val="100000"/>
              </a:lnSpc>
            </a:pPr>
            <a:r>
              <a:rPr lang="en-US" sz="2000" dirty="0">
                <a:latin typeface="Cambria" panose="02040503050406030204" pitchFamily="18" charset="0"/>
                <a:ea typeface="Cambria" panose="02040503050406030204" pitchFamily="18" charset="0"/>
              </a:rPr>
              <a:t>Suggestions on how to reduce energy consumption such as smart building systems like automated lighting, temperature control all work towards improving guest comfort (</a:t>
            </a:r>
            <a:r>
              <a:rPr lang="en-US" sz="2000" dirty="0" err="1">
                <a:latin typeface="Cambria" panose="02040503050406030204" pitchFamily="18" charset="0"/>
                <a:ea typeface="Cambria" panose="02040503050406030204" pitchFamily="18" charset="0"/>
              </a:rPr>
              <a:t>Acropolium</a:t>
            </a:r>
            <a:r>
              <a:rPr lang="en-US" sz="2000" dirty="0">
                <a:latin typeface="Cambria" panose="02040503050406030204" pitchFamily="18" charset="0"/>
                <a:ea typeface="Cambria" panose="02040503050406030204" pitchFamily="18" charset="0"/>
              </a:rPr>
              <a:t>, 2024).</a:t>
            </a:r>
          </a:p>
          <a:p>
            <a:pPr algn="just">
              <a:lnSpc>
                <a:spcPct val="100000"/>
              </a:lnSpc>
            </a:pPr>
            <a:r>
              <a:rPr lang="en-US" sz="2000" dirty="0">
                <a:latin typeface="Cambria" panose="02040503050406030204" pitchFamily="18" charset="0"/>
                <a:ea typeface="Cambria" panose="02040503050406030204" pitchFamily="18" charset="0"/>
              </a:rPr>
              <a:t>Digital solutions also have a part to play in this, with hotel apps and management software that allows hotels to monitor resource use and then adapt where possible (Lei et al., 2019).</a:t>
            </a:r>
          </a:p>
          <a:p>
            <a:pPr algn="just">
              <a:lnSpc>
                <a:spcPct val="100000"/>
              </a:lnSpc>
            </a:pPr>
            <a:r>
              <a:rPr lang="en-US" sz="2000" dirty="0">
                <a:latin typeface="Cambria" panose="02040503050406030204" pitchFamily="18" charset="0"/>
                <a:ea typeface="Cambria" panose="02040503050406030204" pitchFamily="18" charset="0"/>
              </a:rPr>
              <a:t>Water recycling systems and other such tools to lower environmental impact are supporting hotels to become more innovative (Santana et al., 2019).</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5931" y="2513632"/>
            <a:ext cx="3720051" cy="2963976"/>
          </a:xfrm>
          <a:prstGeom prst="rect">
            <a:avLst/>
          </a:prstGeom>
        </p:spPr>
      </p:pic>
    </p:spTree>
    <p:extLst>
      <p:ext uri="{BB962C8B-B14F-4D97-AF65-F5344CB8AC3E}">
        <p14:creationId xmlns:p14="http://schemas.microsoft.com/office/powerpoint/2010/main" val="329113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673139"/>
            <a:ext cx="9720072" cy="1499616"/>
          </a:xfrm>
        </p:spPr>
        <p:txBody>
          <a:bodyPr>
            <a:normAutofit/>
          </a:bodyPr>
          <a:lstStyle/>
          <a:p>
            <a:pPr algn="just"/>
            <a:r>
              <a:rPr lang="en-US" sz="2400" u="sng" dirty="0">
                <a:latin typeface="Cambria" panose="02040503050406030204" pitchFamily="18" charset="0"/>
                <a:ea typeface="Cambria" panose="02040503050406030204" pitchFamily="18" charset="0"/>
              </a:rPr>
              <a:t>PESTEL Analysis - Environmental and Legal Factors</a:t>
            </a:r>
          </a:p>
        </p:txBody>
      </p:sp>
      <p:sp>
        <p:nvSpPr>
          <p:cNvPr id="3" name="Content Placeholder 2"/>
          <p:cNvSpPr>
            <a:spLocks noGrp="1"/>
          </p:cNvSpPr>
          <p:nvPr>
            <p:ph idx="1"/>
          </p:nvPr>
        </p:nvSpPr>
        <p:spPr>
          <a:xfrm>
            <a:off x="927414" y="2136529"/>
            <a:ext cx="6317449" cy="4023360"/>
          </a:xfrm>
        </p:spPr>
        <p:txBody>
          <a:bodyPr>
            <a:normAutofit/>
          </a:bodyPr>
          <a:lstStyle/>
          <a:p>
            <a:pPr algn="just">
              <a:lnSpc>
                <a:spcPct val="100000"/>
              </a:lnSpc>
            </a:pPr>
            <a:r>
              <a:rPr lang="en-US" sz="1800" dirty="0">
                <a:latin typeface="Cambria" panose="02040503050406030204" pitchFamily="18" charset="0"/>
                <a:ea typeface="Cambria" panose="02040503050406030204" pitchFamily="18" charset="0"/>
              </a:rPr>
              <a:t>Because hotels consume large amounts of water and energy, and those providing them are in regions where water is scarce, there is a strong sense of urgency to reduce the use of scarce resources (</a:t>
            </a:r>
            <a:r>
              <a:rPr lang="en-US" sz="1800" dirty="0" err="1">
                <a:latin typeface="Cambria" panose="02040503050406030204" pitchFamily="18" charset="0"/>
                <a:ea typeface="Cambria" panose="02040503050406030204" pitchFamily="18" charset="0"/>
              </a:rPr>
              <a:t>Antonova</a:t>
            </a:r>
            <a:r>
              <a:rPr lang="en-US" sz="1800" dirty="0">
                <a:latin typeface="Cambria" panose="02040503050406030204" pitchFamily="18" charset="0"/>
                <a:ea typeface="Cambria" panose="02040503050406030204" pitchFamily="18" charset="0"/>
              </a:rPr>
              <a:t> et al., 2021).</a:t>
            </a:r>
          </a:p>
          <a:p>
            <a:pPr algn="just">
              <a:lnSpc>
                <a:spcPct val="100000"/>
              </a:lnSpc>
            </a:pPr>
            <a:r>
              <a:rPr lang="en-US" sz="1800" dirty="0">
                <a:latin typeface="Cambria" panose="02040503050406030204" pitchFamily="18" charset="0"/>
                <a:ea typeface="Cambria" panose="02040503050406030204" pitchFamily="18" charset="0"/>
              </a:rPr>
              <a:t>Importance of maintaining legal credibility with regard to compliance with international and national environmental laws such as waste management and emissions standards, has become essential to avoid penalties (</a:t>
            </a:r>
            <a:r>
              <a:rPr lang="en-US" sz="1800" dirty="0" err="1">
                <a:latin typeface="Cambria" panose="02040503050406030204" pitchFamily="18" charset="0"/>
                <a:ea typeface="Cambria" panose="02040503050406030204" pitchFamily="18" charset="0"/>
              </a:rPr>
              <a:t>Khater</a:t>
            </a:r>
            <a:r>
              <a:rPr lang="en-US" sz="1800" dirty="0">
                <a:latin typeface="Cambria" panose="02040503050406030204" pitchFamily="18" charset="0"/>
                <a:ea typeface="Cambria" panose="02040503050406030204" pitchFamily="18" charset="0"/>
              </a:rPr>
              <a:t> et al., 2024).</a:t>
            </a:r>
          </a:p>
          <a:p>
            <a:pPr algn="just">
              <a:lnSpc>
                <a:spcPct val="100000"/>
              </a:lnSpc>
            </a:pPr>
            <a:r>
              <a:rPr lang="en-US" sz="1800" dirty="0">
                <a:latin typeface="Cambria" panose="02040503050406030204" pitchFamily="18" charset="0"/>
                <a:ea typeface="Cambria" panose="02040503050406030204" pitchFamily="18" charset="0"/>
              </a:rPr>
              <a:t>Sustainability reporting standards, including Global Reporting Initiative (GRI) standards, exist to ensure that frameworks for hotel sustainability performance are providing accountability (</a:t>
            </a:r>
            <a:r>
              <a:rPr lang="en-US" sz="1800" dirty="0" err="1">
                <a:latin typeface="Cambria" panose="02040503050406030204" pitchFamily="18" charset="0"/>
                <a:ea typeface="Cambria" panose="02040503050406030204" pitchFamily="18" charset="0"/>
              </a:rPr>
              <a:t>Uyar</a:t>
            </a:r>
            <a:r>
              <a:rPr lang="en-US" sz="1800" dirty="0">
                <a:latin typeface="Cambria" panose="02040503050406030204" pitchFamily="18" charset="0"/>
                <a:ea typeface="Cambria" panose="02040503050406030204" pitchFamily="18" charset="0"/>
              </a:rPr>
              <a:t>, 2021).</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8953" y="2118945"/>
            <a:ext cx="3560885" cy="3560885"/>
          </a:xfrm>
          <a:prstGeom prst="rect">
            <a:avLst/>
          </a:prstGeom>
        </p:spPr>
      </p:pic>
    </p:spTree>
    <p:extLst>
      <p:ext uri="{BB962C8B-B14F-4D97-AF65-F5344CB8AC3E}">
        <p14:creationId xmlns:p14="http://schemas.microsoft.com/office/powerpoint/2010/main" val="4102873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u="sng" dirty="0">
                <a:latin typeface="Cambria" panose="02040503050406030204" pitchFamily="18" charset="0"/>
                <a:ea typeface="Cambria" panose="02040503050406030204" pitchFamily="18" charset="0"/>
              </a:rPr>
              <a:t>Recommendations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12523714"/>
              </p:ext>
            </p:extLst>
          </p:nvPr>
        </p:nvGraphicFramePr>
        <p:xfrm>
          <a:off x="488613" y="1608992"/>
          <a:ext cx="11213947" cy="46335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1490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5149" y="2123870"/>
            <a:ext cx="9720072" cy="1499616"/>
          </a:xfrm>
        </p:spPr>
        <p:txBody>
          <a:bodyPr>
            <a:noAutofit/>
          </a:bodyPr>
          <a:lstStyle/>
          <a:p>
            <a:pPr algn="ctr"/>
            <a:r>
              <a:rPr lang="en-US" sz="5400" i="1" dirty="0">
                <a:latin typeface="Cambria" panose="02040503050406030204" pitchFamily="18" charset="0"/>
                <a:ea typeface="Cambria" panose="02040503050406030204" pitchFamily="18" charset="0"/>
              </a:rPr>
              <a:t>Thank you For your time!</a:t>
            </a:r>
          </a:p>
        </p:txBody>
      </p:sp>
    </p:spTree>
    <p:extLst>
      <p:ext uri="{BB962C8B-B14F-4D97-AF65-F5344CB8AC3E}">
        <p14:creationId xmlns:p14="http://schemas.microsoft.com/office/powerpoint/2010/main" val="267647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790" y="374200"/>
            <a:ext cx="9720072" cy="513822"/>
          </a:xfrm>
        </p:spPr>
        <p:txBody>
          <a:bodyPr>
            <a:normAutofit/>
          </a:bodyPr>
          <a:lstStyle/>
          <a:p>
            <a:r>
              <a:rPr lang="en-US" sz="2000" u="sng" dirty="0">
                <a:latin typeface="Cambria" panose="02040503050406030204" pitchFamily="18" charset="0"/>
                <a:ea typeface="Cambria" panose="02040503050406030204" pitchFamily="18" charset="0"/>
              </a:rPr>
              <a:t>References</a:t>
            </a:r>
          </a:p>
        </p:txBody>
      </p:sp>
      <p:sp>
        <p:nvSpPr>
          <p:cNvPr id="3" name="Content Placeholder 2"/>
          <p:cNvSpPr>
            <a:spLocks noGrp="1"/>
          </p:cNvSpPr>
          <p:nvPr>
            <p:ph idx="1"/>
          </p:nvPr>
        </p:nvSpPr>
        <p:spPr>
          <a:xfrm>
            <a:off x="246185" y="870438"/>
            <a:ext cx="11781692" cy="5723793"/>
          </a:xfrm>
        </p:spPr>
        <p:txBody>
          <a:bodyPr numCol="2">
            <a:noAutofit/>
          </a:bodyPr>
          <a:lstStyle/>
          <a:p>
            <a:r>
              <a:rPr lang="en-US" sz="900" dirty="0"/>
              <a:t>Accor (2024). </a:t>
            </a:r>
            <a:r>
              <a:rPr lang="en-US" sz="900" i="1" dirty="0"/>
              <a:t>Accor Reinforces Commitment to Lower Carbon Emissions and Greater Energy Sufficiency</a:t>
            </a:r>
            <a:r>
              <a:rPr lang="en-US" sz="900" dirty="0"/>
              <a:t>. [online] Accor.com. Available at: </a:t>
            </a:r>
            <a:r>
              <a:rPr lang="en-US" sz="900" u="sng" dirty="0">
                <a:hlinkClick r:id="rId2"/>
              </a:rPr>
              <a:t>https://group.accor.com/en/Actualites/2022/12/commitment-energy-sufficiency-net-zero</a:t>
            </a:r>
            <a:r>
              <a:rPr lang="en-US" sz="900" dirty="0"/>
              <a:t>.</a:t>
            </a:r>
          </a:p>
          <a:p>
            <a:r>
              <a:rPr lang="en-GB" sz="900" dirty="0" err="1"/>
              <a:t>Acropolium</a:t>
            </a:r>
            <a:r>
              <a:rPr lang="en-GB" sz="900" dirty="0"/>
              <a:t> (2024). </a:t>
            </a:r>
            <a:r>
              <a:rPr lang="en-GB" sz="900" i="1" dirty="0"/>
              <a:t>5 Advantages of Using </a:t>
            </a:r>
            <a:r>
              <a:rPr lang="en-GB" sz="900" i="1" dirty="0" err="1"/>
              <a:t>IoT</a:t>
            </a:r>
            <a:r>
              <a:rPr lang="en-GB" sz="900" i="1" dirty="0"/>
              <a:t> in Hospitality in 2024 | Medium</a:t>
            </a:r>
            <a:r>
              <a:rPr lang="en-GB" sz="900" dirty="0"/>
              <a:t>. [online] Medium. Available at: https://medium.com/@acropolium/iot-in-hospitality-dc352ab893f9 [Accessed 25 Oct. 2024].</a:t>
            </a:r>
            <a:endParaRPr lang="en-US" sz="900" dirty="0"/>
          </a:p>
          <a:p>
            <a:r>
              <a:rPr lang="en-GB" sz="900" dirty="0" err="1"/>
              <a:t>Alyahia</a:t>
            </a:r>
            <a:r>
              <a:rPr lang="en-GB" sz="900" dirty="0"/>
              <a:t>, M., </a:t>
            </a:r>
            <a:r>
              <a:rPr lang="en-GB" sz="900" dirty="0" err="1"/>
              <a:t>Azazz</a:t>
            </a:r>
            <a:r>
              <a:rPr lang="en-GB" sz="900" dirty="0"/>
              <a:t>, A.M., Fayyad, S., </a:t>
            </a:r>
            <a:r>
              <a:rPr lang="en-GB" sz="900" dirty="0" err="1"/>
              <a:t>Elshaer</a:t>
            </a:r>
            <a:r>
              <a:rPr lang="en-GB" sz="900" dirty="0"/>
              <a:t>, I.A. and Mohammad, A.A., 2024. Greenwashing </a:t>
            </a:r>
            <a:r>
              <a:rPr lang="en-GB" sz="900" dirty="0" err="1"/>
              <a:t>behavior</a:t>
            </a:r>
            <a:r>
              <a:rPr lang="en-GB" sz="900" dirty="0"/>
              <a:t> in hotels industry: The role of green transparency and green authenticity. </a:t>
            </a:r>
            <a:r>
              <a:rPr lang="en-GB" sz="900" i="1" dirty="0"/>
              <a:t>Sustainability</a:t>
            </a:r>
            <a:r>
              <a:rPr lang="en-GB" sz="900" dirty="0"/>
              <a:t>, </a:t>
            </a:r>
            <a:r>
              <a:rPr lang="en-GB" sz="900" i="1" dirty="0"/>
              <a:t>16</a:t>
            </a:r>
            <a:r>
              <a:rPr lang="en-GB" sz="900" dirty="0"/>
              <a:t>(3), p.1050.</a:t>
            </a:r>
            <a:endParaRPr lang="en-US" sz="900" dirty="0"/>
          </a:p>
          <a:p>
            <a:r>
              <a:rPr lang="en-GB" sz="900" dirty="0" err="1"/>
              <a:t>Antonova</a:t>
            </a:r>
            <a:r>
              <a:rPr lang="en-GB" sz="900" dirty="0"/>
              <a:t>, N., Ruiz-Rosa, I. and Mendoza-Jiménez, J., 2021. Water resources in the hotel industry: a systematic literature review. </a:t>
            </a:r>
            <a:r>
              <a:rPr lang="en-GB" sz="900" i="1" dirty="0"/>
              <a:t>International Journal of Contemporary Hospitality Management</a:t>
            </a:r>
            <a:r>
              <a:rPr lang="en-GB" sz="900" dirty="0"/>
              <a:t>, </a:t>
            </a:r>
            <a:r>
              <a:rPr lang="en-GB" sz="900" i="1" dirty="0"/>
              <a:t>33</a:t>
            </a:r>
            <a:r>
              <a:rPr lang="en-GB" sz="900" dirty="0"/>
              <a:t>(2), pp.628-649.</a:t>
            </a:r>
            <a:endParaRPr lang="en-US" sz="900" dirty="0"/>
          </a:p>
          <a:p>
            <a:r>
              <a:rPr lang="en-GB" sz="900" dirty="0"/>
              <a:t>Costa, V. and Costa, C. (</a:t>
            </a:r>
            <a:r>
              <a:rPr lang="en-GB" sz="900" dirty="0" err="1"/>
              <a:t>eds</a:t>
            </a:r>
            <a:r>
              <a:rPr lang="en-GB" sz="900" dirty="0"/>
              <a:t>) (2022) Sustainability and competitiveness in the hospitality industry. Hershey, Pennsylvania: Business Science Reference.</a:t>
            </a:r>
            <a:endParaRPr lang="en-US" sz="900" dirty="0"/>
          </a:p>
          <a:p>
            <a:r>
              <a:rPr lang="en-GB" sz="900" dirty="0" err="1"/>
              <a:t>Gössling</a:t>
            </a:r>
            <a:r>
              <a:rPr lang="en-GB" sz="900" dirty="0"/>
              <a:t>, S., 2015. New performance indicators for water management in tourism. </a:t>
            </a:r>
            <a:r>
              <a:rPr lang="en-GB" sz="900" i="1" dirty="0"/>
              <a:t>Tourism Management</a:t>
            </a:r>
            <a:r>
              <a:rPr lang="en-GB" sz="900" dirty="0"/>
              <a:t>, </a:t>
            </a:r>
            <a:r>
              <a:rPr lang="en-GB" sz="900" i="1" dirty="0"/>
              <a:t>46</a:t>
            </a:r>
            <a:r>
              <a:rPr lang="en-GB" sz="900" dirty="0"/>
              <a:t>, pp.233-244.</a:t>
            </a:r>
            <a:endParaRPr lang="en-US" sz="900" dirty="0"/>
          </a:p>
          <a:p>
            <a:r>
              <a:rPr lang="en-GB" sz="900" dirty="0" err="1"/>
              <a:t>Gowreesunkar</a:t>
            </a:r>
            <a:r>
              <a:rPr lang="en-GB" sz="900" dirty="0"/>
              <a:t>, V.G. (2021) Tourism destination management in a post pandemic context : global issues and destination management solutions. Bingley, England: Emerald Publishing.</a:t>
            </a:r>
            <a:endParaRPr lang="en-US" sz="900" dirty="0"/>
          </a:p>
          <a:p>
            <a:r>
              <a:rPr lang="en-GB" sz="900" dirty="0"/>
              <a:t>Hilton (2024). </a:t>
            </a:r>
            <a:r>
              <a:rPr lang="en-GB" sz="900" i="1" dirty="0"/>
              <a:t>Sustainability</a:t>
            </a:r>
            <a:r>
              <a:rPr lang="en-GB" sz="900" dirty="0"/>
              <a:t>. [online] Hilton Chicago Meetings. Available at: </a:t>
            </a:r>
            <a:r>
              <a:rPr lang="en-GB" sz="900" u="sng" dirty="0">
                <a:hlinkClick r:id="rId3"/>
              </a:rPr>
              <a:t>https://www.hiltonchicagomeetings.com/hotel-information/sustainability-2/</a:t>
            </a:r>
            <a:r>
              <a:rPr lang="en-GB" sz="900" dirty="0"/>
              <a:t>.</a:t>
            </a:r>
            <a:endParaRPr lang="en-US" sz="900" dirty="0"/>
          </a:p>
          <a:p>
            <a:r>
              <a:rPr lang="en-GB" sz="900" dirty="0" err="1"/>
              <a:t>Irawan</a:t>
            </a:r>
            <a:r>
              <a:rPr lang="en-GB" sz="900" dirty="0"/>
              <a:t>, N.C. and </a:t>
            </a:r>
            <a:r>
              <a:rPr lang="en-GB" sz="900" dirty="0" err="1"/>
              <a:t>Hartoyo</a:t>
            </a:r>
            <a:r>
              <a:rPr lang="en-GB" sz="900" dirty="0"/>
              <a:t>, E., 2022, November. Environmental management and stakeholder roles in sustainable tourism development: a feasibility study. In </a:t>
            </a:r>
            <a:r>
              <a:rPr lang="en-GB" sz="900" i="1" dirty="0"/>
              <a:t>IOP Conference Series: Earth and Environmental Science</a:t>
            </a:r>
            <a:r>
              <a:rPr lang="en-GB" sz="900" dirty="0"/>
              <a:t> (Vol. 1108, No. 1, p. 012068). IOP Publishing.</a:t>
            </a:r>
            <a:endParaRPr lang="en-US" sz="900" dirty="0"/>
          </a:p>
          <a:p>
            <a:r>
              <a:rPr lang="en-GB" sz="900" dirty="0" err="1"/>
              <a:t>Ivars-Baidal</a:t>
            </a:r>
            <a:r>
              <a:rPr lang="en-GB" sz="900" dirty="0"/>
              <a:t>, J.A., Vera-</a:t>
            </a:r>
            <a:r>
              <a:rPr lang="en-GB" sz="900" dirty="0" err="1"/>
              <a:t>Rebollo</a:t>
            </a:r>
            <a:r>
              <a:rPr lang="en-GB" sz="900" dirty="0"/>
              <a:t>, J.F., </a:t>
            </a:r>
            <a:r>
              <a:rPr lang="en-GB" sz="900" dirty="0" err="1"/>
              <a:t>Perles-Ribes</a:t>
            </a:r>
            <a:r>
              <a:rPr lang="en-GB" sz="900" dirty="0"/>
              <a:t>, J., </a:t>
            </a:r>
            <a:r>
              <a:rPr lang="en-GB" sz="900" dirty="0" err="1"/>
              <a:t>Femenia</a:t>
            </a:r>
            <a:r>
              <a:rPr lang="en-GB" sz="900" dirty="0"/>
              <a:t>-Serra, F. and </a:t>
            </a:r>
            <a:r>
              <a:rPr lang="en-GB" sz="900" dirty="0" err="1"/>
              <a:t>Celdrán-Bernabeu</a:t>
            </a:r>
            <a:r>
              <a:rPr lang="en-GB" sz="900" dirty="0"/>
              <a:t>, M.A., 2023. Sustainable tourism indicators: what’s new within the smart city/destination approach?. </a:t>
            </a:r>
            <a:r>
              <a:rPr lang="en-GB" sz="900" i="1" dirty="0"/>
              <a:t>Journal of Sustainable Tourism</a:t>
            </a:r>
            <a:r>
              <a:rPr lang="en-GB" sz="900" dirty="0"/>
              <a:t>, </a:t>
            </a:r>
            <a:r>
              <a:rPr lang="en-GB" sz="900" i="1" dirty="0"/>
              <a:t>31</a:t>
            </a:r>
            <a:r>
              <a:rPr lang="en-GB" sz="900" dirty="0"/>
              <a:t>(7), pp.1556-1582.</a:t>
            </a:r>
            <a:endParaRPr lang="en-US" sz="900" dirty="0"/>
          </a:p>
          <a:p>
            <a:r>
              <a:rPr lang="en-GB" sz="900" dirty="0" err="1"/>
              <a:t>Kelman</a:t>
            </a:r>
            <a:r>
              <a:rPr lang="en-GB" sz="900" dirty="0"/>
              <a:t>, I., 2022. Critiques of island sustainability in tourism. In </a:t>
            </a:r>
            <a:r>
              <a:rPr lang="en-GB" sz="900" i="1" dirty="0"/>
              <a:t>Island Tourism Sustainability and Resiliency</a:t>
            </a:r>
            <a:r>
              <a:rPr lang="en-GB" sz="900" dirty="0"/>
              <a:t> (pp. 36-53). Routledge.</a:t>
            </a:r>
            <a:endParaRPr lang="en-US" sz="900" dirty="0"/>
          </a:p>
          <a:p>
            <a:r>
              <a:rPr lang="en-GB" sz="900" dirty="0" err="1"/>
              <a:t>Khater</a:t>
            </a:r>
            <a:r>
              <a:rPr lang="en-GB" sz="900" dirty="0"/>
              <a:t>, M., Ibrahim, O., Sayed, M.N.E. and </a:t>
            </a:r>
            <a:r>
              <a:rPr lang="en-GB" sz="900" dirty="0" err="1"/>
              <a:t>Faik</a:t>
            </a:r>
            <a:r>
              <a:rPr lang="en-GB" sz="900" dirty="0"/>
              <a:t>, M., 2024. Legal frameworks for sustainable tourism: balancing environmental conservation and economic development. </a:t>
            </a:r>
            <a:r>
              <a:rPr lang="en-GB" sz="900" i="1" dirty="0"/>
              <a:t>Current Issues in Tourism</a:t>
            </a:r>
            <a:r>
              <a:rPr lang="en-GB" sz="900" dirty="0"/>
              <a:t>, pp.1-22.</a:t>
            </a:r>
            <a:endParaRPr lang="en-US" sz="900" dirty="0"/>
          </a:p>
          <a:p>
            <a:r>
              <a:rPr lang="en-GB" sz="900" dirty="0"/>
              <a:t>Lei, S.I., Wang, D. and Law, R., 2019. Perceived technology affordance and value of hotel mobile apps: A comparison of hoteliers and customers. </a:t>
            </a:r>
            <a:r>
              <a:rPr lang="en-GB" sz="900" i="1" dirty="0"/>
              <a:t>Journal of Hospitality and Tourism Management</a:t>
            </a:r>
            <a:r>
              <a:rPr lang="en-GB" sz="900" dirty="0"/>
              <a:t>, </a:t>
            </a:r>
            <a:r>
              <a:rPr lang="en-GB" sz="900" i="1" dirty="0"/>
              <a:t>39</a:t>
            </a:r>
            <a:r>
              <a:rPr lang="en-GB" sz="900" dirty="0"/>
              <a:t>, pp.201-211.</a:t>
            </a:r>
            <a:endParaRPr lang="en-US" sz="900" dirty="0"/>
          </a:p>
          <a:p>
            <a:r>
              <a:rPr lang="en-GB" sz="900" dirty="0" err="1"/>
              <a:t>MacNeill</a:t>
            </a:r>
            <a:r>
              <a:rPr lang="en-GB" sz="900" dirty="0"/>
              <a:t>, T. and Wozniak, D., 2018. The economic, social, and environmental impacts of cruise tourism. </a:t>
            </a:r>
            <a:r>
              <a:rPr lang="en-GB" sz="900" i="1" dirty="0"/>
              <a:t>Tourism Management</a:t>
            </a:r>
            <a:r>
              <a:rPr lang="en-GB" sz="900" dirty="0"/>
              <a:t>, </a:t>
            </a:r>
            <a:r>
              <a:rPr lang="en-GB" sz="900" i="1" dirty="0"/>
              <a:t>66</a:t>
            </a:r>
            <a:r>
              <a:rPr lang="en-GB" sz="900" dirty="0"/>
              <a:t>, pp.387-404.</a:t>
            </a:r>
            <a:endParaRPr lang="en-US" sz="900" dirty="0"/>
          </a:p>
          <a:p>
            <a:r>
              <a:rPr lang="en-GB" sz="900" dirty="0" err="1"/>
              <a:t>Mahyuddin</a:t>
            </a:r>
            <a:r>
              <a:rPr lang="en-GB" sz="900" dirty="0"/>
              <a:t>, E.F.B.H., </a:t>
            </a:r>
            <a:r>
              <a:rPr lang="en-GB" sz="900" dirty="0" err="1"/>
              <a:t>Iranmanesh</a:t>
            </a:r>
            <a:r>
              <a:rPr lang="en-GB" sz="900" dirty="0"/>
              <a:t>, M., </a:t>
            </a:r>
            <a:r>
              <a:rPr lang="en-GB" sz="900" dirty="0" err="1"/>
              <a:t>Amran</a:t>
            </a:r>
            <a:r>
              <a:rPr lang="en-GB" sz="900" dirty="0"/>
              <a:t>, A. and </a:t>
            </a:r>
            <a:r>
              <a:rPr lang="en-GB" sz="900" dirty="0" err="1"/>
              <a:t>Foroughi</a:t>
            </a:r>
            <a:r>
              <a:rPr lang="en-GB" sz="900" dirty="0"/>
              <a:t>, B., 2022. The impact of board and hotel characteristics on biodiversity reporting: market diversification as a moderator. </a:t>
            </a:r>
            <a:r>
              <a:rPr lang="en-GB" sz="900" i="1" dirty="0"/>
              <a:t>Social Responsibility Journal</a:t>
            </a:r>
            <a:r>
              <a:rPr lang="en-GB" sz="900" dirty="0"/>
              <a:t>, </a:t>
            </a:r>
            <a:r>
              <a:rPr lang="en-GB" sz="900" i="1" dirty="0"/>
              <a:t>18</a:t>
            </a:r>
            <a:r>
              <a:rPr lang="en-GB" sz="900" dirty="0"/>
              <a:t>(2), pp.403-423.</a:t>
            </a:r>
            <a:endParaRPr lang="en-US" sz="900" dirty="0"/>
          </a:p>
          <a:p>
            <a:r>
              <a:rPr lang="en-GB" sz="900" dirty="0"/>
              <a:t>Nepal, R., Al </a:t>
            </a:r>
            <a:r>
              <a:rPr lang="en-GB" sz="900" dirty="0" err="1"/>
              <a:t>Irsyad</a:t>
            </a:r>
            <a:r>
              <a:rPr lang="en-GB" sz="900" dirty="0"/>
              <a:t>, M.I. and Nepal, S.K., 2019. Tourist arrivals, energy consumption and pollutant emissions in a developing economy–implications for sustainable tourism. </a:t>
            </a:r>
            <a:r>
              <a:rPr lang="en-GB" sz="900" i="1" dirty="0"/>
              <a:t>Tourism Management</a:t>
            </a:r>
            <a:r>
              <a:rPr lang="en-GB" sz="900" dirty="0"/>
              <a:t>, </a:t>
            </a:r>
            <a:r>
              <a:rPr lang="en-GB" sz="900" i="1" dirty="0"/>
              <a:t>72</a:t>
            </a:r>
            <a:r>
              <a:rPr lang="en-GB" sz="900" dirty="0"/>
              <a:t>, pp.145-154.</a:t>
            </a:r>
            <a:endParaRPr lang="en-US" sz="900" dirty="0"/>
          </a:p>
          <a:p>
            <a:r>
              <a:rPr lang="en-GB" sz="900" dirty="0"/>
              <a:t>Pan, S.Y., Gao, M., Kim, H., Shah, K.J., Pei, S.L. and Chiang, P.C., 2018. Advances and challenges in sustainable tourism toward a green economy. </a:t>
            </a:r>
            <a:r>
              <a:rPr lang="en-GB" sz="900" i="1" dirty="0"/>
              <a:t>Science of the total environment</a:t>
            </a:r>
            <a:r>
              <a:rPr lang="en-GB" sz="900" dirty="0"/>
              <a:t>, </a:t>
            </a:r>
            <a:r>
              <a:rPr lang="en-GB" sz="900" i="1" dirty="0"/>
              <a:t>635</a:t>
            </a:r>
            <a:r>
              <a:rPr lang="en-GB" sz="900" dirty="0"/>
              <a:t>, pp.452-469.</a:t>
            </a:r>
            <a:endParaRPr lang="en-US" sz="900" dirty="0"/>
          </a:p>
          <a:p>
            <a:r>
              <a:rPr lang="en-GB" sz="900" dirty="0" err="1"/>
              <a:t>Pushkar</a:t>
            </a:r>
            <a:r>
              <a:rPr lang="en-GB" sz="900" dirty="0"/>
              <a:t>, S., 2018. A comparative analysis of gold leadership in energy and environmental design for new construction 2009 certified projects in Finland, Sweden, Turkey, and Spain. </a:t>
            </a:r>
            <a:r>
              <a:rPr lang="en-GB" sz="900" i="1" dirty="0"/>
              <a:t>Applied Sciences</a:t>
            </a:r>
            <a:r>
              <a:rPr lang="en-GB" sz="900" dirty="0"/>
              <a:t>, </a:t>
            </a:r>
            <a:r>
              <a:rPr lang="en-GB" sz="900" i="1" dirty="0"/>
              <a:t>8</a:t>
            </a:r>
            <a:r>
              <a:rPr lang="en-GB" sz="900" dirty="0"/>
              <a:t>(9), p.1496.</a:t>
            </a:r>
            <a:endParaRPr lang="en-US" sz="900" dirty="0"/>
          </a:p>
          <a:p>
            <a:r>
              <a:rPr lang="en-GB" sz="900" dirty="0"/>
              <a:t>Santana, M.V., Cornejo, P.K., Rodríguez-</a:t>
            </a:r>
            <a:r>
              <a:rPr lang="en-GB" sz="900" dirty="0" err="1"/>
              <a:t>Roda</a:t>
            </a:r>
            <a:r>
              <a:rPr lang="en-GB" sz="900" dirty="0"/>
              <a:t>, I., </a:t>
            </a:r>
            <a:r>
              <a:rPr lang="en-GB" sz="900" dirty="0" err="1"/>
              <a:t>Buttiglieri</a:t>
            </a:r>
            <a:r>
              <a:rPr lang="en-GB" sz="900" dirty="0"/>
              <a:t>, G. and </a:t>
            </a:r>
            <a:r>
              <a:rPr lang="en-GB" sz="900" dirty="0" err="1"/>
              <a:t>Corominas</a:t>
            </a:r>
            <a:r>
              <a:rPr lang="en-GB" sz="900" dirty="0"/>
              <a:t>, L., 2019. Holistic life cycle assessment of water reuse in a tourist-based community. </a:t>
            </a:r>
            <a:r>
              <a:rPr lang="en-GB" sz="900" i="1" dirty="0"/>
              <a:t>Journal of Cleaner Production</a:t>
            </a:r>
            <a:r>
              <a:rPr lang="en-GB" sz="900" dirty="0"/>
              <a:t>, </a:t>
            </a:r>
            <a:r>
              <a:rPr lang="en-GB" sz="900" i="1" dirty="0"/>
              <a:t>233</a:t>
            </a:r>
            <a:r>
              <a:rPr lang="en-GB" sz="900" dirty="0"/>
              <a:t>, pp.743-752.</a:t>
            </a:r>
            <a:endParaRPr lang="en-US" sz="900" dirty="0"/>
          </a:p>
          <a:p>
            <a:r>
              <a:rPr lang="en-GB" sz="900" dirty="0"/>
              <a:t>Shang, Y., Zhu, L., Qian, F. and </a:t>
            </a:r>
            <a:r>
              <a:rPr lang="en-GB" sz="900" dirty="0" err="1"/>
              <a:t>Xie</a:t>
            </a:r>
            <a:r>
              <a:rPr lang="en-GB" sz="900" dirty="0"/>
              <a:t>, Y., 2023. Role of green finance in renewable energy development in the tourism sector. </a:t>
            </a:r>
            <a:r>
              <a:rPr lang="en-GB" sz="900" i="1" dirty="0"/>
              <a:t>Renewable Energy</a:t>
            </a:r>
            <a:r>
              <a:rPr lang="en-GB" sz="900" dirty="0"/>
              <a:t>, </a:t>
            </a:r>
            <a:r>
              <a:rPr lang="en-GB" sz="900" i="1" dirty="0"/>
              <a:t>206</a:t>
            </a:r>
            <a:r>
              <a:rPr lang="en-GB" sz="900" dirty="0"/>
              <a:t>, pp.890-896.</a:t>
            </a:r>
            <a:endParaRPr lang="en-US" sz="900" dirty="0"/>
          </a:p>
          <a:p>
            <a:r>
              <a:rPr lang="en-GB" sz="900" dirty="0"/>
              <a:t>Statista (2022) </a:t>
            </a:r>
            <a:r>
              <a:rPr lang="en-GB" sz="900" i="1" dirty="0"/>
              <a:t>Sustainable tourism worldwide - statistics &amp; facts</a:t>
            </a:r>
            <a:r>
              <a:rPr lang="en-GB" sz="900" dirty="0"/>
              <a:t>, </a:t>
            </a:r>
            <a:r>
              <a:rPr lang="en-GB" sz="900" i="1" dirty="0"/>
              <a:t>Statista</a:t>
            </a:r>
            <a:r>
              <a:rPr lang="en-GB" sz="900" dirty="0"/>
              <a:t>. Available at: https://www.statista.com/topics/1916/green-tourism/ (Accessed: October 25, 2024).</a:t>
            </a:r>
            <a:endParaRPr lang="en-US" sz="900" dirty="0"/>
          </a:p>
          <a:p>
            <a:r>
              <a:rPr lang="en-US" sz="900" dirty="0"/>
              <a:t>United Nations General Assembly (2022). </a:t>
            </a:r>
            <a:r>
              <a:rPr lang="en-US" sz="900" i="1" dirty="0"/>
              <a:t>Putting sustainable and resilient tourism at the heart of an inclusive recovery: High Level Thematic Debate</a:t>
            </a:r>
            <a:r>
              <a:rPr lang="en-US" sz="900" dirty="0"/>
              <a:t> - Summary by the President of the General Assembly', United Nations, New York, viewed 25 October 2024. Available at: </a:t>
            </a:r>
            <a:r>
              <a:rPr lang="en-US" sz="900" u="sng" dirty="0">
                <a:hlinkClick r:id="rId4"/>
              </a:rPr>
              <a:t>https://www.un.org/pga/76/wp-content/uploads/sites/101/2022/06/HLTD-on-Tourism-Summary.pdf</a:t>
            </a:r>
            <a:r>
              <a:rPr lang="en-US" sz="900" dirty="0"/>
              <a:t>.</a:t>
            </a:r>
          </a:p>
          <a:p>
            <a:r>
              <a:rPr lang="en-GB" sz="900" dirty="0" err="1"/>
              <a:t>Unwto</a:t>
            </a:r>
            <a:r>
              <a:rPr lang="en-GB" sz="900" dirty="0"/>
              <a:t> (2024) </a:t>
            </a:r>
            <a:r>
              <a:rPr lang="en-GB" sz="900" i="1" dirty="0"/>
              <a:t>UN Tourism World Tourism Barometer</a:t>
            </a:r>
            <a:r>
              <a:rPr lang="en-GB" sz="900" dirty="0"/>
              <a:t>, </a:t>
            </a:r>
            <a:r>
              <a:rPr lang="en-GB" sz="900" i="1" dirty="0"/>
              <a:t>Unwto.org</a:t>
            </a:r>
            <a:r>
              <a:rPr lang="en-GB" sz="900" dirty="0"/>
              <a:t>. Available at: https://www.unwto.org/un-tourism-world-tourism-barometer-data (Accessed: October 25, 2024).</a:t>
            </a:r>
            <a:endParaRPr lang="en-US" sz="900" dirty="0"/>
          </a:p>
          <a:p>
            <a:r>
              <a:rPr lang="en-GB" sz="900" dirty="0" err="1"/>
              <a:t>Uyar</a:t>
            </a:r>
            <a:r>
              <a:rPr lang="en-GB" sz="900" dirty="0"/>
              <a:t>, A., </a:t>
            </a:r>
            <a:r>
              <a:rPr lang="en-GB" sz="900" dirty="0" err="1"/>
              <a:t>Karaman</a:t>
            </a:r>
            <a:r>
              <a:rPr lang="en-GB" sz="900" dirty="0"/>
              <a:t>, A.S. and </a:t>
            </a:r>
            <a:r>
              <a:rPr lang="en-GB" sz="900" dirty="0" err="1"/>
              <a:t>Kilic</a:t>
            </a:r>
            <a:r>
              <a:rPr lang="en-GB" sz="900" dirty="0"/>
              <a:t>, M., 2021. Institutional drivers of sustainability reporting in the global tourism industry. </a:t>
            </a:r>
            <a:r>
              <a:rPr lang="en-GB" sz="900" i="1" dirty="0"/>
              <a:t>Tourism Economics</a:t>
            </a:r>
            <a:r>
              <a:rPr lang="en-GB" sz="900" dirty="0"/>
              <a:t>, </a:t>
            </a:r>
            <a:r>
              <a:rPr lang="en-GB" sz="900" i="1" dirty="0"/>
              <a:t>27</a:t>
            </a:r>
            <a:r>
              <a:rPr lang="en-GB" sz="900" dirty="0"/>
              <a:t>(1), pp.105-128.</a:t>
            </a:r>
            <a:endParaRPr lang="en-US" sz="900" dirty="0"/>
          </a:p>
          <a:p>
            <a:r>
              <a:rPr lang="en-GB" sz="900" dirty="0"/>
              <a:t>Vila, M., </a:t>
            </a:r>
            <a:r>
              <a:rPr lang="en-GB" sz="900" dirty="0" err="1"/>
              <a:t>Afsordegan</a:t>
            </a:r>
            <a:r>
              <a:rPr lang="en-GB" sz="900" dirty="0"/>
              <a:t>, A., </a:t>
            </a:r>
            <a:r>
              <a:rPr lang="en-GB" sz="900" dirty="0" err="1"/>
              <a:t>Agell</a:t>
            </a:r>
            <a:r>
              <a:rPr lang="en-GB" sz="900" dirty="0"/>
              <a:t>, N., Sánchez, M. and Costa, G., 2018. Influential factors in water planning for sustainable tourism destinations. </a:t>
            </a:r>
            <a:r>
              <a:rPr lang="en-GB" sz="900" i="1" dirty="0"/>
              <a:t>Journal of Sustainable Tourism</a:t>
            </a:r>
            <a:r>
              <a:rPr lang="en-GB" sz="900" dirty="0"/>
              <a:t>, </a:t>
            </a:r>
            <a:r>
              <a:rPr lang="en-GB" sz="900" i="1" dirty="0"/>
              <a:t>26</a:t>
            </a:r>
            <a:r>
              <a:rPr lang="en-GB" sz="900" dirty="0"/>
              <a:t>(7), pp.1241-1256.</a:t>
            </a:r>
            <a:endParaRPr lang="en-US" sz="900" dirty="0"/>
          </a:p>
          <a:p>
            <a:r>
              <a:rPr lang="en-GB" sz="900" dirty="0"/>
              <a:t>Wolf, S., </a:t>
            </a:r>
            <a:r>
              <a:rPr lang="en-GB" sz="900" dirty="0" err="1"/>
              <a:t>Teitge</a:t>
            </a:r>
            <a:r>
              <a:rPr lang="en-GB" sz="900" dirty="0"/>
              <a:t>, J., </a:t>
            </a:r>
            <a:r>
              <a:rPr lang="en-GB" sz="900" dirty="0" err="1"/>
              <a:t>Mielke</a:t>
            </a:r>
            <a:r>
              <a:rPr lang="en-GB" sz="900" dirty="0"/>
              <a:t>, J., </a:t>
            </a:r>
            <a:r>
              <a:rPr lang="en-GB" sz="900" dirty="0" err="1"/>
              <a:t>Schütze</a:t>
            </a:r>
            <a:r>
              <a:rPr lang="en-GB" sz="900" dirty="0"/>
              <a:t>, F. and Jaeger, C., 2021. The European Green Deal—more than climate neutrality. </a:t>
            </a:r>
            <a:r>
              <a:rPr lang="en-GB" sz="900" i="1" dirty="0" err="1"/>
              <a:t>Intereconomics</a:t>
            </a:r>
            <a:r>
              <a:rPr lang="en-GB" sz="900" dirty="0"/>
              <a:t>, </a:t>
            </a:r>
            <a:r>
              <a:rPr lang="en-GB" sz="900" i="1" dirty="0"/>
              <a:t>56</a:t>
            </a:r>
            <a:r>
              <a:rPr lang="en-GB" sz="900" dirty="0"/>
              <a:t>, pp.99-107.</a:t>
            </a:r>
            <a:endParaRPr lang="en-US" sz="900" dirty="0"/>
          </a:p>
          <a:p>
            <a:pPr>
              <a:lnSpc>
                <a:spcPct val="70000"/>
              </a:lnSpc>
            </a:pPr>
            <a:r>
              <a:rPr lang="en-GB" sz="900" dirty="0" err="1"/>
              <a:t>Yusop</a:t>
            </a:r>
            <a:r>
              <a:rPr lang="en-GB" sz="900" dirty="0"/>
              <a:t>, Z., 2018. PESTEL analysis. </a:t>
            </a:r>
            <a:r>
              <a:rPr lang="en-GB" sz="900" i="1" dirty="0"/>
              <a:t>Paper </a:t>
            </a:r>
            <a:r>
              <a:rPr lang="en-GB" sz="900" i="1" dirty="0" err="1"/>
              <a:t>persented</a:t>
            </a:r>
            <a:r>
              <a:rPr lang="en-GB" sz="900" i="1" dirty="0"/>
              <a:t> at COMRAP</a:t>
            </a:r>
            <a:r>
              <a:rPr lang="en-GB" sz="900" dirty="0"/>
              <a:t>, pp.34-39.</a:t>
            </a:r>
            <a:endParaRPr lang="en-US" sz="900" dirty="0"/>
          </a:p>
        </p:txBody>
      </p:sp>
    </p:spTree>
    <p:extLst>
      <p:ext uri="{BB962C8B-B14F-4D97-AF65-F5344CB8AC3E}">
        <p14:creationId xmlns:p14="http://schemas.microsoft.com/office/powerpoint/2010/main" val="44587423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88</TotalTime>
  <Words>2453</Words>
  <Application>Microsoft Office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Cambria</vt:lpstr>
      <vt:lpstr>Tw Cen MT</vt:lpstr>
      <vt:lpstr>Tw Cen MT Condensed</vt:lpstr>
      <vt:lpstr>Wingdings 3</vt:lpstr>
      <vt:lpstr>Integral</vt:lpstr>
      <vt:lpstr>Sustainability in Hotel and Hospitality Sector: Energy Efficiency and Resource Management </vt:lpstr>
      <vt:lpstr>The Sustainability Imperative in Hospitality</vt:lpstr>
      <vt:lpstr>Literature Review Balancing Sustainability and Profitability in Hospitality</vt:lpstr>
      <vt:lpstr>Literature Review The Importance of Holistic Water Management in Hospitality</vt:lpstr>
      <vt:lpstr>Literature Review Towards Sustainable Tourism: A Multifaceted Approach</vt:lpstr>
      <vt:lpstr>PESTEL Analysis</vt:lpstr>
      <vt:lpstr>PESTEL Analysis - Political Factors</vt:lpstr>
      <vt:lpstr>PESTEL Analysis - Economic Factors</vt:lpstr>
      <vt:lpstr>PESTEL Analysis - Social Factors</vt:lpstr>
      <vt:lpstr>PESTEL Analysis - Technological Factors</vt:lpstr>
      <vt:lpstr>PESTEL Analysis - Environmental and Legal Factors</vt:lpstr>
      <vt:lpstr>Recommendations</vt:lpstr>
      <vt:lpstr>Thank you For your time!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Hotel and Hospitality Sector: Energy Efficiency and Resource Management</dc:title>
  <dc:creator>DELL</dc:creator>
  <cp:lastModifiedBy>Jaber Hossin Ruman</cp:lastModifiedBy>
  <cp:revision>10</cp:revision>
  <dcterms:created xsi:type="dcterms:W3CDTF">2024-11-05T14:49:33Z</dcterms:created>
  <dcterms:modified xsi:type="dcterms:W3CDTF">2024-11-07T14:18:14Z</dcterms:modified>
</cp:coreProperties>
</file>