
<file path=[Content_Types].xml><?xml version="1.0" encoding="utf-8"?>
<Types xmlns="http://schemas.openxmlformats.org/package/2006/content-types"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27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27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notesSlides/notesSlide2.xml" ContentType="application/vnd.openxmlformats-officedocument.presentationml.notesSlide+xml"/>
  <Override PartName="/ppt/notesSlides/notesSlide14.xml" ContentType="application/vnd.openxmlformats-officedocument.presentationml.notesSlide+xml"/>
  <Override PartName="/ppt/slides/slide18.xml" ContentType="application/vnd.openxmlformats-officedocument.presentationml.slide+xml"/>
  <Override PartName="/ppt/slides/slide17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5.xml" ContentType="application/vnd.openxmlformats-officedocument.presentationml.notesSlide+xml"/>
  <Override PartName="/ppt/slideLayouts/slideLayout2.xml" ContentType="application/vnd.openxmlformats-officedocument.presentationml.slideLayout+xml"/>
  <Override PartName="/ppt/notesSlides/notesSlide7.xml" ContentType="application/vnd.openxmlformats-officedocument.presentationml.notesSlide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2.xml" ContentType="application/vnd.openxmlformats-officedocument.presentationml.slide+xml"/>
  <Override PartName="/ppt/notesSlides/notesSlide17.xml" ContentType="application/vnd.openxmlformats-officedocument.presentationml.notesSlide+xml"/>
  <Override PartName="/docProps/app.xml" ContentType="application/vnd.openxmlformats-officedocument.extended-properties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s/slide21.xml" ContentType="application/vnd.openxmlformats-officedocument.presentationml.slide+xml"/>
  <Override PartName="/docProps/core.xml" ContentType="application/vnd.openxmlformats-package.core-properties+xml"/>
  <Override PartName="/ppt/slides/slide19.xml" ContentType="application/vnd.openxmlformats-officedocument.presentationml.slide+xml"/>
  <Override PartName="/ppt/viewProps.xml" ContentType="application/vnd.openxmlformats-officedocument.presentationml.viewProps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notesSlides/notesSlide8.xml" ContentType="application/vnd.openxmlformats-officedocument.presentationml.notesSlide+xml"/>
  <Override PartName="/ppt/slides/slide7.xml" ContentType="application/vnd.openxmlformats-officedocument.presentationml.slide+xml"/>
  <Override PartName="/ppt/slides/slide26.xml" ContentType="application/vnd.openxmlformats-officedocument.presentationml.slide+xml"/>
  <Override PartName="/ppt/slides/slide5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25.xml" ContentType="application/vnd.openxmlformats-officedocument.presentationml.slide+xml"/>
  <Override PartName="/ppt/notesSlides/notesSlide19.xml" ContentType="application/vnd.openxmlformats-officedocument.presentationml.notesSlide+xml"/>
  <Override PartName="/ppt/presentation.xml" ContentType="application/vnd.openxmlformats-officedocument.presentationml.presentation.main+xml"/>
  <Override PartName="/ppt/tableStyles.xml" ContentType="application/vnd.openxmlformats-officedocument.presentationml.tableStyles+xml"/>
  <Override PartName="/ppt/theme/theme1.xml" ContentType="application/vnd.openxmlformats-officedocument.theme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sldMasterIdLst>
    <p:sldMasterId id="2147483648" r:id="rId1"/>
  </p:sldMasterIdLst>
  <p:notesMasterIdLst>
    <p:notesMasterId r:id="rId31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</p:sldIdLst>
  <p:sldSz cx="9144000" cy="6858000" type="screen4x3"/>
  <p:notesSz cx="6858000" cy="9144000"/>
  <p:defaultTextStyle>
    <a:def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</a:defRPr>
    </a:defPPr>
    <a:lvl1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1pPr>
    <a:lvl2pPr marL="0" marR="0" indent="457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2pPr>
    <a:lvl3pPr marL="0" marR="0" indent="914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3pPr>
    <a:lvl4pPr marL="0" marR="0" indent="1371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4pPr>
    <a:lvl5pPr marL="0" marR="0" indent="18288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5pPr>
    <a:lvl6pPr marL="0" marR="0" indent="22860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6pPr>
    <a:lvl7pPr marL="0" marR="0" indent="2743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7pPr>
    <a:lvl8pPr marL="0" marR="0" indent="3200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8pPr>
    <a:lvl9pPr marL="0" marR="0" indent="3657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59" d="100"/>
          <a:sy n="59" d="100"/>
        </p:scale>
        <p:origin x="1524" y="52"/>
      </p:cViewPr>
      <p:guideLst>
        <p:guide pos="2880"/>
        <p:guide pos="2160" orient="horz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notesMaster" Target="notesMasters/notesMaster1.xml"/><Relationship Id="rId32" Type="http://schemas.openxmlformats.org/officeDocument/2006/relationships/presProps" Target="presProps.xml" /><Relationship Id="rId33" Type="http://schemas.openxmlformats.org/officeDocument/2006/relationships/tableStyles" Target="tableStyles.xml" /><Relationship Id="rId34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ChangeAspect="1" noGrp="1" noRo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>
      <a:defRPr sz="1200">
        <a:latin typeface="+mn-lt"/>
        <a:ea typeface="+mn-ea"/>
        <a:cs typeface="+mn-cs"/>
      </a:defRPr>
    </a:lvl1pPr>
    <a:lvl2pPr indent="228600">
      <a:defRPr sz="1200">
        <a:latin typeface="+mn-lt"/>
        <a:ea typeface="+mn-ea"/>
        <a:cs typeface="+mn-cs"/>
      </a:defRPr>
    </a:lvl2pPr>
    <a:lvl3pPr indent="457200">
      <a:defRPr sz="1200">
        <a:latin typeface="+mn-lt"/>
        <a:ea typeface="+mn-ea"/>
        <a:cs typeface="+mn-cs"/>
      </a:defRPr>
    </a:lvl3pPr>
    <a:lvl4pPr indent="685800">
      <a:defRPr sz="1200">
        <a:latin typeface="+mn-lt"/>
        <a:ea typeface="+mn-ea"/>
        <a:cs typeface="+mn-cs"/>
      </a:defRPr>
    </a:lvl4pPr>
    <a:lvl5pPr indent="914400">
      <a:defRPr sz="1200">
        <a:latin typeface="+mn-lt"/>
        <a:ea typeface="+mn-ea"/>
        <a:cs typeface="+mn-cs"/>
      </a:defRPr>
    </a:lvl5pPr>
    <a:lvl6pPr indent="1143000">
      <a:defRPr sz="1200">
        <a:latin typeface="+mn-lt"/>
        <a:ea typeface="+mn-ea"/>
        <a:cs typeface="+mn-cs"/>
      </a:defRPr>
    </a:lvl6pPr>
    <a:lvl7pPr indent="1371600">
      <a:defRPr sz="1200">
        <a:latin typeface="+mn-lt"/>
        <a:ea typeface="+mn-ea"/>
        <a:cs typeface="+mn-cs"/>
      </a:defRPr>
    </a:lvl7pPr>
    <a:lvl8pPr indent="1600200">
      <a:defRPr sz="1200">
        <a:latin typeface="+mn-lt"/>
        <a:ea typeface="+mn-ea"/>
        <a:cs typeface="+mn-cs"/>
      </a:defRPr>
    </a:lvl8pPr>
    <a:lvl9pPr indent="1828800">
      <a:defRPr sz="1200"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 ?>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 ?>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 ?>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 ?>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 ?>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 ?>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 ?>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 ?>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 ?>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 ?>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 ?>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 ?>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 ?>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 ?>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 ?>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Organisational Health Index of an Organisation.</a:t>
            </a:r>
            <a:endParaRPr/>
          </a:p>
          <a:p>
            <a:pPr>
              <a:defRPr/>
            </a:pPr>
            <a:endParaRPr lang="en-GB"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593E9B1-7072-2E0E-9462-BCAF3D06EDED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12439C3-98FD-BDC8-8CBA-D985898B0F7A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74DDD80-5548-85E3-AFCA-F52528BC517E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9E01C7D-6E11-E572-6DDE-2048DD2F12F6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0525A88-D1C1-EBA6-EA99-B2778752EE90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ECB9492-392B-1A61-290A-12DBCFE4219E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BB1BD33-B043-9360-8FA0-B3EAE49C6292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265587D-54F7-8E18-433C-A2EDBEC859BC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BC7704D-4CAC-97F8-E4ED-BA094BC5AA4D}" type="slidenum">
              <a:rPr/>
              <a:t/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AAAB8B7-15A1-1B4C-3E8A-E57CE250EAA9}" type="slidenum">
              <a:rPr/>
              <a:t/>
            </a:fld>
            <a:endParaRPr/>
          </a:p>
        </p:txBody>
      </p:sp>
    </p:spTree>
  </p:cSld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1A49A5A-5978-6E8E-1543-31B8E34448B8}" type="slidenum">
              <a:rPr/>
              <a:t/>
            </a:fld>
            <a:endParaRPr/>
          </a:p>
        </p:txBody>
      </p:sp>
    </p:spTree>
  </p:cSld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B26E92A-1B4D-16DF-CD79-0187D0D2FC15}" type="slidenum">
              <a:rPr/>
              <a:t/>
            </a:fld>
            <a:endParaRPr/>
          </a:p>
        </p:txBody>
      </p:sp>
    </p:spTree>
  </p:cSld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CC0AB03-5431-D570-589F-68258498D1E6}" type="slidenum">
              <a:rPr/>
              <a:t/>
            </a:fld>
            <a:endParaRPr/>
          </a:p>
        </p:txBody>
      </p:sp>
    </p:spTree>
  </p:cSld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660640F-16A5-CBC7-0096-F283D2A2E402}" type="slidenum">
              <a:rPr/>
              <a:t/>
            </a:fld>
            <a:endParaRPr/>
          </a:p>
        </p:txBody>
      </p:sp>
    </p:spTree>
  </p:cSld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69B1E48-594F-3FCF-73C2-7D53B9449A6D}" type="slidenum">
              <a:rPr/>
              <a:t/>
            </a:fld>
            <a:endParaRPr/>
          </a:p>
        </p:txBody>
      </p:sp>
    </p:spTree>
  </p:cSld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24C8BDF-08F5-F653-73D0-E49A775F0963}" type="slidenum">
              <a:rPr/>
              <a:t/>
            </a:fld>
            <a:endParaRPr/>
          </a:p>
        </p:txBody>
      </p:sp>
    </p:spTree>
  </p:cSld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43EB456-0520-C165-FD79-C58A128E0AA8}" type="slidenum">
              <a:rPr/>
              <a:t/>
            </a:fld>
            <a:endParaRPr/>
          </a:p>
        </p:txBody>
      </p:sp>
    </p:spTree>
  </p:cSld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98F7C33-DC5A-7F79-2D92-0A53F40DBAC0}" type="slidenum">
              <a:rPr/>
              <a:t/>
            </a:fld>
            <a:endParaRPr/>
          </a:p>
        </p:txBody>
      </p:sp>
    </p:spTree>
  </p:cSld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D55BEC7-CD2C-EDE8-9A08-81DEF4C2FB56}" type="slidenum">
              <a:rPr/>
              <a:t/>
            </a:fld>
            <a:endParaRPr/>
          </a:p>
        </p:txBody>
      </p:sp>
    </p:spTree>
  </p:cSld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276FF04-B6FC-73EF-E381-93B953405B61}" type="slidenum">
              <a:rPr/>
              <a:t/>
            </a:fld>
            <a:endParaRPr/>
          </a:p>
        </p:txBody>
      </p:sp>
    </p:spTree>
  </p:cSld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C328F14-2D24-54D0-C897-B2E445DFBF00}" type="slidenum">
              <a:rPr/>
              <a:t/>
            </a:fld>
            <a:endParaRPr/>
          </a:p>
        </p:txBody>
      </p:sp>
    </p:spTree>
  </p:cSld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E82BCA5-9101-2402-9F0B-10EC34971DA2}" type="slidenum">
              <a:rPr/>
              <a:t/>
            </a:fld>
            <a:endParaRPr/>
          </a:p>
        </p:txBody>
      </p:sp>
    </p:spTree>
  </p:cSld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F4CC538-5CFE-45E3-D252-FB8384970A30}" type="slidenum">
              <a:rPr/>
              <a:t/>
            </a:fld>
            <a:endParaRPr/>
          </a:p>
        </p:txBody>
      </p:sp>
    </p:spTree>
  </p:cSld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562D14-391C-DF9A-5B39-F6B9BF2942BC}" type="slidenum">
              <a:rPr/>
              <a:t/>
            </a:fld>
            <a:endParaRPr/>
          </a:p>
        </p:txBody>
      </p:sp>
    </p:spTree>
  </p:cSld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12C9C41-B306-C04E-AC68-C8DB1C64CC2D}" type="slidenum">
              <a:rPr/>
              <a:t/>
            </a:fld>
            <a:endParaRPr/>
          </a:p>
        </p:txBody>
      </p:sp>
    </p:spTree>
  </p:cSld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954C0F0-FE36-A1D1-6040-26A870FB59C5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itle" userDrawn="1">
  <p:cSld name="Title Slid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3993086"/>
            <a:ext cx="7772401" cy="1362075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 bwMode="auto"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 bwMode="auto"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 bwMode="auto"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 bwMode="auto"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 bwMode="auto">
          <a:xfrm>
            <a:off x="1792288" y="612778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>
              <a:defRPr/>
            </a:pPr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theme" Target="../theme/theme1.xml"/><Relationship Id="rId11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11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normAutofit/>
          </a:bodyPr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normAutofit/>
          </a:bodyPr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titleStyle>
    <p:bodyStyle>
      <a:lvl1pPr marL="257175" marR="0" indent="-257175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587829" marR="0" indent="-24492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914400" marR="0" indent="-22860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1303019" marR="0" indent="-27431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16459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19888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23317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26746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3017519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bodyStyle>
    <p:otherStyle>
      <a:lvl1pPr marL="0" marR="0" indent="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1pPr>
      <a:lvl2pPr marL="0" marR="0" indent="457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2pPr>
      <a:lvl3pPr marL="0" marR="0" indent="914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3pPr>
      <a:lvl4pPr marL="0" marR="0" indent="1371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4pPr>
      <a:lvl5pPr marL="0" marR="0" indent="18288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5pPr>
      <a:lvl6pPr marL="0" marR="0" indent="22860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6pPr>
      <a:lvl7pPr marL="0" marR="0" indent="2743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7pPr>
      <a:lvl8pPr marL="0" marR="0" indent="3200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8pPr>
      <a:lvl9pPr marL="0" marR="0" indent="3657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Relationship Id="rId4" Type="http://schemas.openxmlformats.org/officeDocument/2006/relationships/oleObject" Target="../embeddings/oleObject1.bin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.jpg"/></Relationships>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 bwMode="auto">
          <a:xfrm>
            <a:off x="313083" y="1458931"/>
            <a:ext cx="8517834" cy="456051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50" b="1">
                <a:solidFill>
                  <a:schemeClr val="accent2"/>
                </a:solidFill>
              </a:defRPr>
            </a:pP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3100"/>
              <a:t>LCLM 5005</a:t>
            </a:r>
            <a:br>
              <a:rPr sz="3100"/>
            </a:br>
            <a:r>
              <a:rPr sz="3100">
                <a:solidFill>
                  <a:srgbClr val="000000"/>
                </a:solidFill>
              </a:rPr>
              <a:t> </a:t>
            </a:r>
            <a:r>
              <a:rPr lang="en-GB" sz="3100"/>
              <a:t>Organisational Culture</a:t>
            </a:r>
            <a:endParaRPr sz="3100"/>
          </a:p>
          <a:p>
            <a:pPr defTabSz="562355">
              <a:defRPr sz="2600" b="1">
                <a:solidFill>
                  <a:schemeClr val="accent2"/>
                </a:solidFill>
              </a:defRPr>
            </a:pPr>
            <a:r>
              <a:rPr lang="en-GB" sz="3100" b="1">
                <a:ea typeface="Calibri"/>
                <a:cs typeface="Times New Roman"/>
              </a:rPr>
              <a:t>Week 8</a:t>
            </a:r>
            <a:r>
              <a:rPr lang="en-GB" sz="3100" b="1">
                <a:ea typeface="Calibri"/>
                <a:cs typeface="Times New Roman"/>
              </a:rPr>
              <a:t>:</a:t>
            </a:r>
            <a:r>
              <a:rPr lang="en-GB" sz="3100">
                <a:ea typeface="Calibri"/>
                <a:cs typeface="Times New Roman"/>
              </a:rPr>
              <a:t> </a:t>
            </a:r>
            <a:br>
              <a:rPr lang="en-GB" sz="3100">
                <a:ea typeface="Calibri"/>
                <a:cs typeface="Times New Roman"/>
              </a:rPr>
            </a:br>
            <a:r>
              <a:rPr lang="en-GB" sz="3200"/>
              <a:t>Understanding Cultural Barriers to Effective Functioning in Organisations</a:t>
            </a:r>
            <a:br>
              <a:rPr lang="en-GB" sz="3200"/>
            </a:br>
            <a:br>
              <a:rPr lang="en-GB" sz="3100" b="1">
                <a:ea typeface="Calibri"/>
                <a:cs typeface="Times New Roman"/>
              </a:rPr>
            </a:br>
            <a:br>
              <a:rPr sz="3050"/>
            </a:br>
            <a:br>
              <a:rPr sz="2950">
                <a:solidFill>
                  <a:srgbClr val="FF0000"/>
                </a:solidFill>
              </a:rPr>
            </a:br>
            <a:br>
              <a:rPr sz="2950">
                <a:solidFill>
                  <a:srgbClr val="FF0000"/>
                </a:solidFill>
              </a:rPr>
            </a:br>
            <a:endParaRPr sz="295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 bwMode="auto"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4000" b="1"/>
            </a:lvl1pPr>
          </a:lstStyle>
          <a:p>
            <a:pPr algn="ctr">
              <a:defRPr/>
            </a:pPr>
            <a:r>
              <a:rPr lang="en-US" sz="3600">
                <a:latin typeface="Arial"/>
                <a:ea typeface="Arial"/>
              </a:rPr>
              <a:t>BA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(Hons)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Leadership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and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Management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Skills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for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the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 spc="-10">
                <a:latin typeface="Arial"/>
                <a:ea typeface="Arial"/>
              </a:rPr>
              <a:t>Workplace</a:t>
            </a:r>
            <a:endParaRPr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195209" y="1643865"/>
            <a:ext cx="8753582" cy="3877931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80000" lnSpcReduction="4000"/>
          </a:bodyPr>
          <a:lstStyle/>
          <a:p>
            <a:pPr lvl="0">
              <a:defRPr/>
            </a:pP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Organisational Health of an Organisation</a:t>
            </a:r>
            <a:endParaRPr lang="en-GB" sz="3600" b="1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/>
              <a:buChar char="Ø"/>
              <a:defRPr/>
            </a:pPr>
            <a:r>
              <a:rPr lang="en-GB" sz="36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Organisational health and organisational performance</a:t>
            </a:r>
            <a:endParaRPr lang="en-GB" sz="3600" b="0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0">
              <a:buFont typeface="Wingdings"/>
              <a:buChar char="Ø"/>
              <a:defRPr/>
            </a:pPr>
            <a:r>
              <a:rPr lang="en-GB" sz="36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OHI and strategic pillars or must-have practices</a:t>
            </a:r>
            <a:endParaRPr lang="en-GB" sz="3600" b="0" i="0" u="none" strike="noStrike" cap="none" spc="0">
              <a:ln>
                <a:noFill/>
              </a:ln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0">
              <a:buFont typeface="Wingdings"/>
              <a:buChar char="Ø"/>
              <a:defRPr/>
            </a:pPr>
            <a:r>
              <a:rPr lang="en-GB" sz="36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 No “one-size-fits-all”</a:t>
            </a:r>
            <a:endParaRPr lang="en-GB" sz="3600"/>
          </a:p>
          <a:p>
            <a:pPr marL="0" lvl="0" indent="0">
              <a:buClrTx/>
              <a:buSzPct val="100000"/>
              <a:buFont typeface="Arial"/>
              <a:buNone/>
              <a:defRPr/>
            </a:pPr>
            <a:endParaRPr lang="en-GB" sz="3600">
              <a:solidFill>
                <a:schemeClr val="accent1">
                  <a:lumMod val="50000"/>
                </a:schemeClr>
              </a:solidFill>
            </a:endParaRPr>
          </a:p>
          <a:p>
            <a:pPr marL="0" lvl="0" indent="0">
              <a:buClrTx/>
              <a:buSzPct val="100000"/>
              <a:buFont typeface="Arial"/>
              <a:buNone/>
              <a:defRPr/>
            </a:pPr>
            <a:endParaRPr/>
          </a:p>
          <a:p>
            <a:pPr lvl="0">
              <a:defRPr/>
            </a:pPr>
            <a:endParaRPr lang="en-GB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 sz="4800"/>
              <a:t>Recap of Week 7</a:t>
            </a:r>
            <a:endParaRPr sz="4800"/>
          </a:p>
        </p:txBody>
      </p:sp>
      <p:sp>
        <p:nvSpPr>
          <p:cNvPr id="118" name="TextBox 7"/>
          <p:cNvSpPr txBox="1"/>
          <p:nvPr/>
        </p:nvSpPr>
        <p:spPr bwMode="auto">
          <a:xfrm>
            <a:off x="195209" y="1107550"/>
            <a:ext cx="8151611" cy="646331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/>
            </a:pPr>
            <a:r>
              <a:rPr lang="en-GB" sz="3600"/>
              <a:t>We considered…….</a:t>
            </a:r>
            <a:endParaRPr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123289" y="1692324"/>
            <a:ext cx="8846049" cy="3829471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buFont typeface="Wingdings"/>
              <a:buChar char="Ø"/>
              <a:defRPr/>
            </a:pPr>
            <a:r>
              <a:rPr lang="en-GB" sz="3200"/>
              <a:t>Understanding cultural barriers to effective functioning in organisations</a:t>
            </a:r>
            <a:endParaRPr/>
          </a:p>
          <a:p>
            <a:pPr lvl="0">
              <a:buFont typeface="Wingdings"/>
              <a:buChar char="Ø"/>
              <a:defRPr/>
            </a:pPr>
            <a:r>
              <a:rPr lang="en-GB" sz="3200"/>
              <a:t>Ways to Overcoming Barriers to Effective Functioning in Organisations: Culture Clash</a:t>
            </a:r>
            <a:endParaRPr/>
          </a:p>
          <a:p>
            <a:pPr lvl="0">
              <a:buFont typeface="Wingdings"/>
              <a:buChar char="Ø"/>
              <a:defRPr/>
            </a:pPr>
            <a:r>
              <a:rPr lang="en-US" sz="3200"/>
              <a:t>Creating, Maintaining, and Changing Organi</a:t>
            </a:r>
            <a:r>
              <a:rPr lang="en-GB" sz="3200"/>
              <a:t>s</a:t>
            </a:r>
            <a:r>
              <a:rPr lang="en-US" sz="3200"/>
              <a:t>ational Culture</a:t>
            </a:r>
            <a:endParaRPr lang="en-GB" sz="320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 sz="4000"/>
              <a:t>Week 8</a:t>
            </a:r>
            <a:endParaRPr sz="4000"/>
          </a:p>
        </p:txBody>
      </p:sp>
      <p:sp>
        <p:nvSpPr>
          <p:cNvPr id="118" name="TextBox 7"/>
          <p:cNvSpPr txBox="1"/>
          <p:nvPr/>
        </p:nvSpPr>
        <p:spPr bwMode="auto">
          <a:xfrm>
            <a:off x="267128" y="1107549"/>
            <a:ext cx="8079692" cy="58477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/>
            </a:pPr>
            <a:r>
              <a:rPr lang="en-GB" sz="3200"/>
              <a:t>We aim t</a:t>
            </a:r>
            <a:r>
              <a:rPr sz="3200"/>
              <a:t>o</a:t>
            </a:r>
            <a:r>
              <a:rPr lang="en-GB" sz="3200"/>
              <a:t> do the following:</a:t>
            </a:r>
            <a:endParaRPr sz="32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46579" y="205483"/>
            <a:ext cx="8763856" cy="95549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800" b="1">
                <a:solidFill>
                  <a:schemeClr val="tx1"/>
                </a:solidFill>
              </a:rPr>
              <a:t>Understanding Cultural Barriers</a:t>
            </a:r>
            <a:endParaRPr sz="4800" b="1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4" y="1063256"/>
            <a:ext cx="8763856" cy="4340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lvl="0" indent="0">
              <a:buNone/>
              <a:defRPr/>
            </a:pPr>
            <a:r>
              <a:rPr lang="en-GB" sz="5100" b="1">
                <a:solidFill>
                  <a:srgbClr val="FF0000"/>
                </a:solidFill>
              </a:rPr>
              <a:t>Cultural barriers . . .</a:t>
            </a:r>
            <a:endParaRPr/>
          </a:p>
          <a:p>
            <a:pPr lvl="0" algn="just">
              <a:buFont typeface="Wingdings"/>
              <a:buChar char="Ø"/>
              <a:defRPr/>
            </a:pPr>
            <a:r>
              <a:rPr lang="en-GB" sz="3500">
                <a:solidFill>
                  <a:schemeClr val="tx1"/>
                </a:solidFill>
              </a:rPr>
              <a:t>Occur when/where expectations on leaders/management might not be the same everywhere, and may have cultural variations that impede the organisation’s functions and employees’ cooperation;</a:t>
            </a:r>
            <a:endParaRPr/>
          </a:p>
          <a:p>
            <a:pPr lvl="0" algn="just">
              <a:buFont typeface="Wingdings"/>
              <a:buChar char="Ø"/>
              <a:defRPr/>
            </a:pPr>
            <a:endParaRPr lang="en-GB" sz="3500" b="1">
              <a:solidFill>
                <a:srgbClr val="FF0000"/>
              </a:solidFill>
            </a:endParaRPr>
          </a:p>
          <a:p>
            <a:pPr algn="just">
              <a:buFont typeface="Wingdings"/>
              <a:buChar char="Ø"/>
              <a:defRPr/>
            </a:pPr>
            <a:r>
              <a:rPr lang="en-GB" sz="3500"/>
              <a:t>Likewise, employees have a general desire to be respected, valued and involved, but this desire may not be met;</a:t>
            </a:r>
            <a:endParaRPr/>
          </a:p>
          <a:p>
            <a:pPr algn="just">
              <a:buFont typeface="Wingdings"/>
              <a:buChar char="Ø"/>
              <a:defRPr/>
            </a:pPr>
            <a:endParaRPr lang="en-GB" sz="3500"/>
          </a:p>
          <a:p>
            <a:pPr algn="just">
              <a:buFont typeface="Wingdings"/>
              <a:buChar char="Ø"/>
              <a:defRPr/>
            </a:pPr>
            <a:r>
              <a:rPr lang="en-GB" sz="3500"/>
              <a:t>In these cases, culture can be a barrier to the smooth running of the organisation.</a:t>
            </a:r>
            <a:endParaRPr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>
                <a:solidFill>
                  <a:srgbClr val="FF0000"/>
                </a:solidFill>
              </a:rPr>
              <a:t>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80753"/>
            <a:ext cx="8702212" cy="77891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US" sz="4000" b="1"/>
              <a:t>Culture can be a barrier and/or a ……</a:t>
            </a:r>
            <a:endParaRPr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063256"/>
            <a:ext cx="8702212" cy="445397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/>
              <a:buChar char="•"/>
              <a:defRPr/>
            </a:pPr>
            <a:r>
              <a:rPr lang="en-GB" sz="4000"/>
              <a:t>?</a:t>
            </a:r>
            <a:endParaRPr/>
          </a:p>
        </p:txBody>
      </p:sp>
      <p:sp>
        <p:nvSpPr>
          <p:cNvPr id="2" name="Text Box 3"/>
          <p:cNvSpPr txBox="1">
            <a:spLocks noChangeArrowheads="1"/>
          </p:cNvSpPr>
          <p:nvPr/>
        </p:nvSpPr>
        <p:spPr bwMode="blackWhite">
          <a:xfrm>
            <a:off x="839972" y="1998920"/>
            <a:ext cx="7729869" cy="3306725"/>
          </a:xfrm>
          <a:prstGeom prst="rect">
            <a:avLst/>
          </a:prstGeom>
          <a:solidFill>
            <a:srgbClr val="996633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35003" dir="2471156" algn="ctr" rotWithShape="0">
              <a:srgbClr val="DDDDDD"/>
            </a:outerShdw>
          </a:effectLst>
        </p:spPr>
        <p:txBody>
          <a:bodyPr lIns="182880" rIns="182880" anchor="ctr" anchorCtr="1"/>
          <a:lstStyle>
            <a:lvl1pPr marL="346075" indent="-346075">
              <a:defRPr sz="1000" b="1">
                <a:solidFill>
                  <a:schemeClr val="tx1"/>
                </a:solidFill>
                <a:latin typeface="Arial"/>
              </a:defRPr>
            </a:lvl1pPr>
            <a:lvl2pPr marL="1028700" indent="-457200">
              <a:defRPr sz="1000" b="1">
                <a:solidFill>
                  <a:schemeClr val="tx1"/>
                </a:solidFill>
                <a:latin typeface="Arial"/>
              </a:defRPr>
            </a:lvl2pPr>
            <a:lvl3pPr marL="1538288" indent="-457200">
              <a:defRPr sz="1000" b="1">
                <a:solidFill>
                  <a:schemeClr val="tx1"/>
                </a:solidFill>
                <a:latin typeface="Arial"/>
              </a:defRPr>
            </a:lvl3pPr>
            <a:lvl4pPr marL="2109788" indent="-457200">
              <a:defRPr sz="1000" b="1">
                <a:solidFill>
                  <a:schemeClr val="tx1"/>
                </a:solidFill>
                <a:latin typeface="Arial"/>
              </a:defRPr>
            </a:lvl4pPr>
            <a:lvl5pPr marL="2681288" indent="-457200">
              <a:defRPr sz="1000" b="1">
                <a:solidFill>
                  <a:schemeClr val="tx1"/>
                </a:solidFill>
                <a:latin typeface="Arial"/>
              </a:defRPr>
            </a:lvl5pPr>
            <a:lvl6pPr marL="3138488" indent="-457200">
              <a:spcBef>
                <a:spcPts val="0"/>
              </a:spcBef>
              <a:spcAft>
                <a:spcPts val="0"/>
              </a:spcAft>
              <a:defRPr sz="1000" b="1">
                <a:solidFill>
                  <a:schemeClr val="tx1"/>
                </a:solidFill>
                <a:latin typeface="Arial"/>
              </a:defRPr>
            </a:lvl6pPr>
            <a:lvl7pPr marL="3595687" indent="-457200">
              <a:spcBef>
                <a:spcPts val="0"/>
              </a:spcBef>
              <a:spcAft>
                <a:spcPts val="0"/>
              </a:spcAft>
              <a:defRPr sz="1000" b="1">
                <a:solidFill>
                  <a:schemeClr val="tx1"/>
                </a:solidFill>
                <a:latin typeface="Arial"/>
              </a:defRPr>
            </a:lvl7pPr>
            <a:lvl8pPr marL="4052888" indent="-457200">
              <a:spcBef>
                <a:spcPts val="0"/>
              </a:spcBef>
              <a:spcAft>
                <a:spcPts val="0"/>
              </a:spcAft>
              <a:defRPr sz="1000" b="1">
                <a:solidFill>
                  <a:schemeClr val="tx1"/>
                </a:solidFill>
                <a:latin typeface="Arial"/>
              </a:defRPr>
            </a:lvl8pPr>
            <a:lvl9pPr marL="4510088" indent="-457200">
              <a:spcBef>
                <a:spcPts val="0"/>
              </a:spcBef>
              <a:spcAft>
                <a:spcPts val="0"/>
              </a:spcAft>
              <a:defRPr sz="1000" b="1">
                <a:solidFill>
                  <a:schemeClr val="tx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defRPr/>
            </a:pPr>
            <a:r>
              <a:rPr lang="en-US" sz="2400">
                <a:solidFill>
                  <a:srgbClr val="FFFFCC"/>
                </a:solidFill>
              </a:rPr>
              <a:t>Culture as a Liability:</a:t>
            </a:r>
            <a:endParaRPr/>
          </a:p>
          <a:p>
            <a:pPr>
              <a:spcBef>
                <a:spcPts val="0"/>
              </a:spcBef>
              <a:buFontTx/>
              <a:buAutoNum type="arabicPeriod"/>
              <a:defRPr/>
            </a:pPr>
            <a:r>
              <a:rPr lang="en-US" sz="2200">
                <a:solidFill>
                  <a:schemeClr val="bg1"/>
                </a:solidFill>
              </a:rPr>
              <a:t>Barrier to change</a:t>
            </a:r>
            <a:endParaRPr/>
          </a:p>
          <a:p>
            <a:pPr>
              <a:spcBef>
                <a:spcPts val="0"/>
              </a:spcBef>
              <a:buFontTx/>
              <a:buAutoNum type="arabicPeriod"/>
              <a:defRPr/>
            </a:pPr>
            <a:r>
              <a:rPr lang="en-US" sz="2200">
                <a:solidFill>
                  <a:schemeClr val="bg1"/>
                </a:solidFill>
              </a:rPr>
              <a:t>Barrier to diversity</a:t>
            </a:r>
            <a:endParaRPr/>
          </a:p>
          <a:p>
            <a:pPr>
              <a:spcBef>
                <a:spcPts val="0"/>
              </a:spcBef>
              <a:buFontTx/>
              <a:buAutoNum type="arabicPeriod"/>
              <a:defRPr/>
            </a:pPr>
            <a:r>
              <a:rPr lang="en-US" sz="2200">
                <a:solidFill>
                  <a:schemeClr val="bg1"/>
                </a:solidFill>
              </a:rPr>
              <a:t>Barrier to acquisitions and mergers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P spid="2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46579" y="205483"/>
            <a:ext cx="8763856" cy="95549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800" b="1">
                <a:solidFill>
                  <a:schemeClr val="tx1"/>
                </a:solidFill>
              </a:rPr>
              <a:t>Understanding Cultural Barriers</a:t>
            </a:r>
            <a:endParaRPr sz="4800" b="1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4" y="1063256"/>
            <a:ext cx="8763856" cy="4340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endParaRPr lang="en-GB" sz="5100" b="1">
              <a:solidFill>
                <a:srgbClr val="FF0000"/>
              </a:solidFill>
            </a:endParaRPr>
          </a:p>
          <a:p>
            <a:pPr marL="0" lvl="0" indent="0">
              <a:buNone/>
              <a:defRPr/>
            </a:pPr>
            <a:r>
              <a:rPr lang="en-GB" sz="4800" b="1">
                <a:solidFill>
                  <a:schemeClr val="accent1">
                    <a:lumMod val="50000"/>
                  </a:schemeClr>
                </a:solidFill>
              </a:rPr>
              <a:t>Can you think of another way in which Organisational Culture can be a barrier?</a:t>
            </a:r>
            <a:endParaRPr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>
                <a:solidFill>
                  <a:srgbClr val="FF0000"/>
                </a:solidFill>
              </a:rPr>
              <a:t>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46579" y="205483"/>
            <a:ext cx="8763856" cy="95549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800" b="1">
                <a:solidFill>
                  <a:schemeClr val="tx1"/>
                </a:solidFill>
              </a:rPr>
              <a:t>Understanding Cultural Barriers</a:t>
            </a:r>
            <a:endParaRPr sz="4800" b="1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4" y="1063256"/>
            <a:ext cx="8763856" cy="4340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lvl="0" indent="0">
              <a:buNone/>
              <a:defRPr/>
            </a:pPr>
            <a:endParaRPr lang="en-GB" sz="4800" b="1">
              <a:solidFill>
                <a:srgbClr val="FF0000"/>
              </a:solidFill>
            </a:endParaRPr>
          </a:p>
          <a:p>
            <a:pPr>
              <a:buFont typeface="Wingdings"/>
              <a:buChar char="§"/>
              <a:defRPr/>
            </a:pPr>
            <a:r>
              <a:rPr lang="en-GB" sz="4800" b="1">
                <a:solidFill>
                  <a:schemeClr val="accent1">
                    <a:lumMod val="50000"/>
                  </a:schemeClr>
                </a:solidFill>
              </a:rPr>
              <a:t>What about older employees/managers sticking to ‘old’ ways of doing things?</a:t>
            </a:r>
            <a:endParaRPr/>
          </a:p>
          <a:p>
            <a:pPr>
              <a:buFont typeface="Wingdings"/>
              <a:buChar char="§"/>
              <a:defRPr/>
            </a:pPr>
            <a:endParaRPr lang="en-GB" sz="4800" b="1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/>
              <a:buChar char="§"/>
              <a:defRPr/>
            </a:pPr>
            <a:r>
              <a:rPr lang="en-GB" sz="4800" b="1">
                <a:solidFill>
                  <a:schemeClr val="accent1">
                    <a:lumMod val="50000"/>
                  </a:schemeClr>
                </a:solidFill>
              </a:rPr>
              <a:t>What do you think of this?</a:t>
            </a:r>
            <a:endParaRPr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>
                <a:solidFill>
                  <a:srgbClr val="FF0000"/>
                </a:solidFill>
              </a:rPr>
              <a:t>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  <a:ea typeface="Calibri"/>
                <a:cs typeface="Times New Roman"/>
              </a:rPr>
              <a:t>Overcoming Barriers in Organisational Culture</a:t>
            </a:r>
            <a:endParaRPr lang="en-GB" sz="4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95000" lnSpcReduction="1000"/>
          </a:bodyPr>
          <a:lstStyle/>
          <a:p>
            <a:pPr>
              <a:defRPr/>
            </a:pPr>
            <a:r>
              <a:rPr lang="en-US" b="1"/>
              <a:t>Selection</a:t>
            </a:r>
            <a:endParaRPr/>
          </a:p>
          <a:p>
            <a:pPr lvl="1">
              <a:defRPr/>
            </a:pPr>
            <a:r>
              <a:rPr lang="en-US"/>
              <a:t>Concern</a:t>
            </a:r>
            <a:r>
              <a:rPr lang="en-GB"/>
              <a:t>ed</a:t>
            </a:r>
            <a:r>
              <a:rPr lang="en-US"/>
              <a:t> with how well the candidates will fit into the organi</a:t>
            </a:r>
            <a:r>
              <a:rPr lang="en-GB"/>
              <a:t>s</a:t>
            </a:r>
            <a:r>
              <a:rPr lang="en-US"/>
              <a:t>ation.</a:t>
            </a:r>
            <a:endParaRPr/>
          </a:p>
          <a:p>
            <a:pPr lvl="1">
              <a:defRPr/>
            </a:pPr>
            <a:r>
              <a:rPr lang="en-US"/>
              <a:t>Provides information to candidates about the organi</a:t>
            </a:r>
            <a:r>
              <a:rPr lang="en-GB"/>
              <a:t>s</a:t>
            </a:r>
            <a:r>
              <a:rPr lang="en-US"/>
              <a:t>ation.</a:t>
            </a:r>
            <a:endParaRPr/>
          </a:p>
          <a:p>
            <a:pPr>
              <a:defRPr/>
            </a:pPr>
            <a:r>
              <a:rPr lang="en-US" b="1"/>
              <a:t>Top Management</a:t>
            </a:r>
            <a:endParaRPr/>
          </a:p>
          <a:p>
            <a:pPr lvl="1">
              <a:defRPr/>
            </a:pPr>
            <a:r>
              <a:rPr lang="en-US"/>
              <a:t>Senior executives help establish behavio</a:t>
            </a:r>
            <a:r>
              <a:rPr lang="en-GB"/>
              <a:t>u</a:t>
            </a:r>
            <a:r>
              <a:rPr lang="en-US"/>
              <a:t>ral norms that are adopted by the organi</a:t>
            </a:r>
            <a:r>
              <a:rPr lang="en-GB"/>
              <a:t>s</a:t>
            </a:r>
            <a:r>
              <a:rPr lang="en-US"/>
              <a:t>ation.</a:t>
            </a:r>
            <a:endParaRPr/>
          </a:p>
          <a:p>
            <a:pPr>
              <a:defRPr/>
            </a:pPr>
            <a:r>
              <a:rPr lang="en-US" b="1"/>
              <a:t>Socialization</a:t>
            </a:r>
            <a:endParaRPr/>
          </a:p>
          <a:p>
            <a:pPr lvl="1">
              <a:defRPr/>
            </a:pPr>
            <a:r>
              <a:rPr lang="en-US"/>
              <a:t>The process that helps new employees adapt to the organi</a:t>
            </a:r>
            <a:r>
              <a:rPr lang="en-GB"/>
              <a:t>s</a:t>
            </a:r>
            <a:r>
              <a:rPr lang="en-US"/>
              <a:t>ation’s culture.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  <a:ea typeface="Calibri"/>
                <a:cs typeface="Times New Roman"/>
              </a:rPr>
              <a:t>Overcoming Barriers in Organisational Culture</a:t>
            </a:r>
            <a:endParaRPr lang="en-GB" sz="4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3600"/>
              <a:t>How Organisational Culture can have an impact on Performance and Satisfaction.</a:t>
            </a:r>
            <a:endParaRPr/>
          </a:p>
          <a:p>
            <a:pPr marL="0" indent="0">
              <a:spcBef>
                <a:spcPts val="0"/>
              </a:spcBef>
              <a:buNone/>
              <a:defRPr/>
            </a:pPr>
            <a:endParaRPr lang="en-US" sz="3600"/>
          </a:p>
        </p:txBody>
      </p:sp>
      <p:graphicFrame>
        <p:nvGraphicFramePr>
          <p:cNvPr id="2" name="Object 4"/>
          <p:cNvGraphicFramePr>
            <a:graphicFrameLocks xmlns:a="http://schemas.openxmlformats.org/drawingml/2006/main" noChangeAspect="1"/>
          </p:cNvGraphicFramePr>
          <p:nvPr/>
        </p:nvGraphicFramePr>
        <p:xfrm>
          <a:off x="314636" y="2466754"/>
          <a:ext cx="8603333" cy="3050480"/>
        </p:xfrm>
        <a:graphic>
          <a:graphicData uri="http://schemas.openxmlformats.org/presentationml/2006/ole">
            <p:oleObj name="oleObj" r:id="rId4" imgW="8209280" imgH="2599690" progId="MSPhotoEd.3">
              <p:embed/>
              <p:pic>
                <p:nvPicPr>
                  <p:cNvPr id="2" name="Object 4"/>
                  <p:cNvPicPr/>
                  <p:nvPr/>
                </p:nvPicPr>
                <p:blipFill>
                  <a:blip r:embed="rId3"/>
                  <a:stretch/>
                </p:blipFill>
                <p:spPr bwMode="auto">
                  <a:xfrm>
                    <a:off x="314636" y="2466754"/>
                    <a:ext cx="8603333" cy="3050480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</p:pic>
            </p:oleObj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Dysfunctions of</a:t>
            </a:r>
            <a:br>
              <a:rPr lang="en-US" sz="4000" b="1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Organi</a:t>
            </a: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ational Culture</a:t>
            </a:r>
            <a:endParaRPr lang="en-GB" sz="4000" b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43838" y="1171254"/>
            <a:ext cx="8856323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95000" lnSpcReduction="1000"/>
          </a:bodyPr>
          <a:lstStyle/>
          <a:p>
            <a:pPr>
              <a:defRPr/>
            </a:pPr>
            <a:r>
              <a:rPr lang="en-US" sz="3900" b="1"/>
              <a:t>Merging cultures:  Culture Clash</a:t>
            </a:r>
            <a:endParaRPr/>
          </a:p>
          <a:p>
            <a:pPr lvl="1">
              <a:defRPr/>
            </a:pPr>
            <a:r>
              <a:rPr lang="en-GB" sz="3600"/>
              <a:t>When two cultural groups (national or corporate) meet, interact, or work together </a:t>
            </a:r>
            <a:endParaRPr lang="en-GB" sz="3600"/>
          </a:p>
          <a:p>
            <a:pPr lvl="1">
              <a:defRPr/>
            </a:pPr>
            <a:r>
              <a:rPr lang="en-GB" sz="3600"/>
              <a:t> Differences in their values, beliefs, rules of behaviour, or styles of communication create misunderstandings, antagonism, or other problems.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Dysfunctions of</a:t>
            </a:r>
            <a:br>
              <a:rPr lang="en-US" sz="4000" b="1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Organi</a:t>
            </a: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ational Culture</a:t>
            </a:r>
            <a:endParaRPr lang="en-GB" sz="4000" b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95000" lnSpcReduction="1000"/>
          </a:bodyPr>
          <a:lstStyle/>
          <a:p>
            <a:pPr>
              <a:defRPr/>
            </a:pPr>
            <a:r>
              <a:rPr lang="en-US" sz="3900" b="1"/>
              <a:t>Merging cultures:  Culture Clash</a:t>
            </a:r>
            <a:endParaRPr/>
          </a:p>
          <a:p>
            <a:pPr marL="342900" lvl="1" indent="0">
              <a:buClrTx/>
              <a:buSzPct val="100000"/>
              <a:buFont typeface="Arial"/>
              <a:buNone/>
              <a:defRPr/>
            </a:pPr>
            <a:endParaRPr/>
          </a:p>
          <a:p>
            <a:pPr lvl="1">
              <a:defRPr/>
            </a:pPr>
            <a:r>
              <a:rPr lang="en-GB" sz="3600"/>
              <a:t>Cultural differences often prove to be a significant post-merger barrier for managers looking to realize the synergies and added value of pooling the resources and capabilities of two companies from different parts of the world.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Dysfunctions of</a:t>
            </a:r>
            <a:br>
              <a:rPr lang="en-US" sz="4000" b="1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Organi</a:t>
            </a:r>
            <a:r>
              <a:rPr lang="en-GB" sz="40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4000" b="1">
                <a:solidFill>
                  <a:schemeClr val="accent1">
                    <a:lumMod val="50000"/>
                  </a:schemeClr>
                </a:solidFill>
              </a:rPr>
              <a:t>ational Culture</a:t>
            </a:r>
            <a:endParaRPr lang="en-GB" sz="4000" b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421911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/>
              <a:t>“Culture constrains strategy”</a:t>
            </a:r>
            <a:endParaRPr/>
          </a:p>
          <a:p>
            <a:pPr>
              <a:defRPr/>
            </a:pPr>
            <a:r>
              <a:rPr lang="en-US" sz="3200"/>
              <a:t>Merging cultures:  culture clash</a:t>
            </a:r>
            <a:endParaRPr/>
          </a:p>
          <a:p>
            <a:pPr>
              <a:defRPr/>
            </a:pPr>
            <a:r>
              <a:rPr lang="en-US" sz="3200"/>
              <a:t>Conflict among subcultures</a:t>
            </a:r>
            <a:endParaRPr/>
          </a:p>
          <a:p>
            <a:pPr>
              <a:defRPr/>
            </a:pPr>
            <a:r>
              <a:rPr lang="en-US" sz="3200"/>
              <a:t>Communication failures:  subculture jargon</a:t>
            </a:r>
            <a:endParaRPr lang="en-US" sz="3200"/>
          </a:p>
          <a:p>
            <a:pPr>
              <a:defRPr/>
            </a:pPr>
            <a:endParaRPr/>
          </a:p>
          <a:p>
            <a:pPr marL="0" indent="0">
              <a:buClrTx/>
              <a:buSzPct val="100000"/>
              <a:buFont typeface="Arial"/>
              <a:buNone/>
              <a:defRPr/>
            </a:pPr>
            <a:r>
              <a:rPr lang="en-GB" sz="3200"/>
              <a:t>*Can you think of real-life examples in business?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2800"/>
              <a:t>Managers face three decisions about their organi</a:t>
            </a:r>
            <a:r>
              <a:rPr lang="en-GB" sz="2800"/>
              <a:t>s</a:t>
            </a:r>
            <a:r>
              <a:rPr lang="en-US" sz="2800"/>
              <a:t>ation's culture</a:t>
            </a:r>
            <a:r>
              <a:rPr lang="en-GB" sz="2800"/>
              <a:t>:</a:t>
            </a:r>
            <a:endParaRPr/>
          </a:p>
          <a:p>
            <a:pPr lvl="1">
              <a:defRPr/>
            </a:pPr>
            <a:r>
              <a:rPr lang="en-US" sz="2800"/>
              <a:t>Create a completely new culture, usually in a separate work unit or in a new organi</a:t>
            </a:r>
            <a:r>
              <a:rPr lang="en-GB" sz="2800"/>
              <a:t>s</a:t>
            </a:r>
            <a:r>
              <a:rPr lang="en-US" sz="2800"/>
              <a:t>ation</a:t>
            </a:r>
            <a:endParaRPr/>
          </a:p>
          <a:p>
            <a:pPr lvl="1">
              <a:defRPr/>
            </a:pPr>
            <a:r>
              <a:rPr lang="en-US" sz="2800"/>
              <a:t>Maintain </a:t>
            </a:r>
            <a:r>
              <a:rPr lang="en-GB" sz="2800"/>
              <a:t>the </a:t>
            </a:r>
            <a:r>
              <a:rPr lang="en-US" sz="2800"/>
              <a:t>existing organi</a:t>
            </a:r>
            <a:r>
              <a:rPr lang="en-GB" sz="2800"/>
              <a:t>s</a:t>
            </a:r>
            <a:r>
              <a:rPr lang="en-US" sz="2800"/>
              <a:t>ational culture</a:t>
            </a:r>
            <a:r>
              <a:rPr lang="en-GB" sz="2800"/>
              <a:t> as </a:t>
            </a:r>
            <a:r>
              <a:rPr lang="en-GB" sz="2800"/>
              <a:t>t</a:t>
            </a:r>
            <a:r>
              <a:rPr lang="en-US" sz="2800"/>
              <a:t>hey believe it is right </a:t>
            </a:r>
            <a:endParaRPr/>
          </a:p>
          <a:p>
            <a:pPr lvl="1">
              <a:defRPr/>
            </a:pPr>
            <a:r>
              <a:rPr lang="en-US" sz="2800"/>
              <a:t>Change their culture to a new set of values, basic assumptions, and ideologies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Maintaining 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ulture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3200"/>
              <a:t>A dilemma</a:t>
            </a:r>
            <a:endParaRPr/>
          </a:p>
          <a:p>
            <a:pPr lvl="2">
              <a:lnSpc>
                <a:spcPct val="90000"/>
              </a:lnSpc>
              <a:defRPr/>
            </a:pPr>
            <a:r>
              <a:rPr lang="en-US" sz="3200"/>
              <a:t>Keep successful values of the past</a:t>
            </a:r>
            <a:r>
              <a:rPr lang="en-GB" sz="3200"/>
              <a:t>?</a:t>
            </a:r>
            <a:endParaRPr/>
          </a:p>
          <a:p>
            <a:pPr lvl="2">
              <a:lnSpc>
                <a:spcPct val="90000"/>
              </a:lnSpc>
              <a:defRPr/>
            </a:pPr>
            <a:r>
              <a:rPr lang="en-US" sz="3200"/>
              <a:t>Question whether those values are right for the environment the organi</a:t>
            </a:r>
            <a:r>
              <a:rPr lang="en-GB" sz="3200"/>
              <a:t>s</a:t>
            </a:r>
            <a:r>
              <a:rPr lang="en-US" sz="3200"/>
              <a:t>ation now faces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3200"/>
              <a:t>Requires managers to be aware of what </a:t>
            </a:r>
            <a:r>
              <a:rPr lang="en-GB" sz="3200"/>
              <a:t>the </a:t>
            </a:r>
            <a:r>
              <a:rPr lang="en-US" sz="3200"/>
              <a:t>organi</a:t>
            </a:r>
            <a:r>
              <a:rPr lang="en-GB" sz="3200"/>
              <a:t>s</a:t>
            </a:r>
            <a:r>
              <a:rPr lang="en-US" sz="3200"/>
              <a:t>ational culture is and how it manifests itself in their organi</a:t>
            </a:r>
            <a:r>
              <a:rPr lang="en-GB" sz="3200"/>
              <a:t>s</a:t>
            </a:r>
            <a:r>
              <a:rPr lang="en-US" sz="3200"/>
              <a:t>ation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2800" b="1">
                <a:solidFill>
                  <a:schemeClr val="accent1">
                    <a:lumMod val="50000"/>
                  </a:schemeClr>
                </a:solidFill>
              </a:rPr>
              <a:t>Maintaining Organi</a:t>
            </a:r>
            <a:r>
              <a:rPr lang="en-GB" sz="28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2800" b="1">
                <a:solidFill>
                  <a:schemeClr val="accent1">
                    <a:lumMod val="50000"/>
                  </a:schemeClr>
                </a:solidFill>
              </a:rPr>
              <a:t>ational Culture (cont.)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2800"/>
              <a:t>Requires knowing the existing art</a:t>
            </a:r>
            <a:r>
              <a:rPr lang="en-GB" sz="2800"/>
              <a:t>e</a:t>
            </a:r>
            <a:r>
              <a:rPr lang="en-US" sz="2800"/>
              <a:t>facts, values, and ideologies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2800"/>
              <a:t>Can become familiar with their culture by doing </a:t>
            </a:r>
            <a:r>
              <a:rPr lang="en-GB" sz="2800"/>
              <a:t>a </a:t>
            </a:r>
            <a:r>
              <a:rPr lang="en-US" sz="2800"/>
              <a:t>culture diagnosis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2800"/>
              <a:t>Managers want to maintain commitment of organi</a:t>
            </a:r>
            <a:r>
              <a:rPr lang="en-GB" sz="2800"/>
              <a:t>s</a:t>
            </a:r>
            <a:r>
              <a:rPr lang="en-US" sz="2800"/>
              <a:t>ation</a:t>
            </a:r>
            <a:r>
              <a:rPr lang="en-GB" sz="2800"/>
              <a:t>al</a:t>
            </a:r>
            <a:r>
              <a:rPr lang="en-US" sz="2800"/>
              <a:t> members to key parts of that culture</a:t>
            </a:r>
            <a:endParaRPr/>
          </a:p>
          <a:p>
            <a:pPr lvl="1">
              <a:lnSpc>
                <a:spcPct val="90000"/>
              </a:lnSpc>
              <a:defRPr/>
            </a:pPr>
            <a:r>
              <a:rPr lang="en-US" sz="2800"/>
              <a:t>Strengthen key values so they are widely held throughout the organi</a:t>
            </a:r>
            <a:r>
              <a:rPr lang="en-GB" sz="2800"/>
              <a:t>s</a:t>
            </a:r>
            <a:r>
              <a:rPr lang="en-US" sz="2800"/>
              <a:t>ation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Maintaining 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ulture (cont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/>
          </a:p>
          <a:p>
            <a:pPr lvl="1">
              <a:lnSpc>
                <a:spcPct val="110000"/>
              </a:lnSpc>
              <a:defRPr/>
            </a:pPr>
            <a:r>
              <a:rPr lang="en-US" sz="3200"/>
              <a:t>Keep the good part of the organi</a:t>
            </a:r>
            <a:r>
              <a:rPr lang="en-GB" sz="3200"/>
              <a:t>s</a:t>
            </a:r>
            <a:r>
              <a:rPr lang="en-US" sz="3200"/>
              <a:t>ation's culture</a:t>
            </a:r>
            <a:endParaRPr/>
          </a:p>
          <a:p>
            <a:pPr lvl="1">
              <a:lnSpc>
                <a:spcPct val="110000"/>
              </a:lnSpc>
              <a:defRPr/>
            </a:pPr>
            <a:r>
              <a:rPr lang="en-US" sz="3200"/>
              <a:t>Requires managers to carefully examine new practices for consistency with their culture</a:t>
            </a:r>
            <a:endParaRPr/>
          </a:p>
          <a:p>
            <a:pPr lvl="1">
              <a:lnSpc>
                <a:spcPct val="110000"/>
              </a:lnSpc>
              <a:defRPr/>
            </a:pPr>
            <a:r>
              <a:rPr lang="en-US" sz="3200"/>
              <a:t>Example:  </a:t>
            </a:r>
            <a:r>
              <a:rPr lang="en-GB" sz="3200"/>
              <a:t>I</a:t>
            </a:r>
            <a:r>
              <a:rPr lang="en-US" sz="3200"/>
              <a:t>ntroducing drug testing in an organi</a:t>
            </a:r>
            <a:r>
              <a:rPr lang="en-GB" sz="3200"/>
              <a:t>s</a:t>
            </a:r>
            <a:r>
              <a:rPr lang="en-US" sz="3200"/>
              <a:t>ational culture built on trust</a:t>
            </a:r>
            <a:r>
              <a:rPr lang="en-GB" sz="3200"/>
              <a:t>?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/>
            </a:pPr>
            <a:r>
              <a:rPr lang="en-US" sz="4000" b="1"/>
              <a:t>Pause for a </a:t>
            </a:r>
            <a:r>
              <a:rPr lang="en-GB" sz="4000" b="1"/>
              <a:t>B</a:t>
            </a:r>
            <a:r>
              <a:rPr lang="en-US" sz="4000" b="1"/>
              <a:t>reak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endParaRPr lang="en-US" sz="3600" b="1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US" sz="3600" b="1">
              <a:solidFill>
                <a:srgbClr val="FF0000"/>
              </a:solidFill>
            </a:endParaRPr>
          </a:p>
          <a:p>
            <a:pPr algn="ctr">
              <a:lnSpc>
                <a:spcPct val="80000"/>
              </a:lnSpc>
              <a:defRPr/>
            </a:pPr>
            <a:r>
              <a:rPr lang="en-US" sz="4800" b="1">
                <a:solidFill>
                  <a:srgbClr val="FF0000"/>
                </a:solidFill>
              </a:rPr>
              <a:t>Break Time!</a:t>
            </a:r>
            <a:endParaRPr/>
          </a:p>
          <a:p>
            <a:pPr algn="ctr">
              <a:lnSpc>
                <a:spcPct val="80000"/>
              </a:lnSpc>
              <a:defRPr/>
            </a:pPr>
            <a:endParaRPr lang="en-US" sz="4800"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  <p:pic>
        <p:nvPicPr>
          <p:cNvPr id="1026" name="Picture 2" descr="5 Tips For Optimizing Your Break Time | InformationWeek"/>
          <p:cNvPicPr>
            <a:picLocks noChangeAspect="1" noChangeArrowheads="1"/>
          </p:cNvPicPr>
          <p:nvPr/>
        </p:nvPicPr>
        <p:blipFill>
          <a:blip r:embed="rId3"/>
          <a:stretch/>
        </p:blipFill>
        <p:spPr bwMode="auto">
          <a:xfrm>
            <a:off x="2796363" y="3139705"/>
            <a:ext cx="3923414" cy="17907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defRPr/>
            </a:pP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Changing Organi</a:t>
            </a: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ational Culture</a:t>
            </a:r>
            <a:endParaRPr lang="en-US" sz="360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lnSpc>
                <a:spcPct val="80000"/>
              </a:lnSpc>
              <a:defRPr/>
            </a:pPr>
            <a:r>
              <a:rPr lang="en-US" sz="3200"/>
              <a:t>Breaking from some features of the old culture and creating new features.</a:t>
            </a:r>
            <a:endParaRPr/>
          </a:p>
          <a:p>
            <a:pPr marL="342900" lvl="1" indent="0">
              <a:lnSpc>
                <a:spcPct val="80000"/>
              </a:lnSpc>
              <a:buNone/>
              <a:defRPr/>
            </a:pPr>
            <a:endParaRPr lang="en-US" sz="3200"/>
          </a:p>
          <a:p>
            <a:pPr lvl="1">
              <a:lnSpc>
                <a:spcPct val="80000"/>
              </a:lnSpc>
              <a:defRPr/>
            </a:pPr>
            <a:r>
              <a:rPr lang="en-US" sz="3200"/>
              <a:t>Size and depth of change varies depending on degree of difference between the desired new culture and the old.</a:t>
            </a:r>
            <a:endParaRPr/>
          </a:p>
          <a:p>
            <a:pPr marL="342900" lvl="1" indent="0">
              <a:lnSpc>
                <a:spcPct val="80000"/>
              </a:lnSpc>
              <a:buNone/>
              <a:defRPr/>
            </a:pPr>
            <a:endParaRPr lang="en-US" sz="3200"/>
          </a:p>
          <a:p>
            <a:pPr lvl="1">
              <a:lnSpc>
                <a:spcPct val="80000"/>
              </a:lnSpc>
              <a:defRPr/>
            </a:pPr>
            <a:r>
              <a:rPr lang="en-US" sz="3200"/>
              <a:t>The change reaches deep into the cultural fabric of the organi</a:t>
            </a:r>
            <a:r>
              <a:rPr lang="en-GB" sz="3200"/>
              <a:t>s</a:t>
            </a:r>
            <a:r>
              <a:rPr lang="en-US" sz="3200"/>
              <a:t>ation over many years.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Changing </a:t>
            </a: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rgani</a:t>
            </a: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ational </a:t>
            </a:r>
            <a:r>
              <a:rPr lang="en-GB" sz="3600" b="1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US" sz="3600" b="1">
                <a:solidFill>
                  <a:schemeClr val="accent1">
                    <a:lumMod val="50000"/>
                  </a:schemeClr>
                </a:solidFill>
              </a:rPr>
              <a:t>ulture (cont.)</a:t>
            </a:r>
            <a:endParaRPr/>
          </a:p>
          <a:p>
            <a:pPr lvl="1">
              <a:defRPr/>
            </a:pPr>
            <a:r>
              <a:rPr lang="en-US" sz="3200"/>
              <a:t>Successfully managing the change process</a:t>
            </a:r>
            <a:endParaRPr/>
          </a:p>
          <a:p>
            <a:pPr lvl="2">
              <a:defRPr/>
            </a:pPr>
            <a:r>
              <a:rPr lang="en-US" sz="3200"/>
              <a:t>Choosing the right time for change</a:t>
            </a:r>
            <a:endParaRPr/>
          </a:p>
          <a:p>
            <a:pPr lvl="2">
              <a:defRPr/>
            </a:pPr>
            <a:r>
              <a:rPr lang="en-US" sz="3200"/>
              <a:t>Act when the times seem right for culture change</a:t>
            </a:r>
            <a:endParaRPr/>
          </a:p>
          <a:p>
            <a:pPr lvl="2">
              <a:defRPr/>
            </a:pPr>
            <a:r>
              <a:rPr lang="en-US" sz="3200"/>
              <a:t>Situation clearly demands change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Changing Organi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Culture (cont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/>
          </a:p>
          <a:p>
            <a:pPr lvl="1">
              <a:defRPr/>
            </a:pPr>
            <a:r>
              <a:rPr lang="en-US" sz="2800"/>
              <a:t>Successfully managing the change process  (cont.)</a:t>
            </a:r>
            <a:endParaRPr/>
          </a:p>
          <a:p>
            <a:pPr lvl="2">
              <a:defRPr/>
            </a:pPr>
            <a:r>
              <a:rPr lang="en-US" sz="2800"/>
              <a:t>Managers should not assume everyone in the organi</a:t>
            </a:r>
            <a:r>
              <a:rPr lang="en-GB" sz="2800"/>
              <a:t>s</a:t>
            </a:r>
            <a:r>
              <a:rPr lang="en-US" sz="2800"/>
              <a:t>ation will share their view of the need to change</a:t>
            </a:r>
            <a:endParaRPr/>
          </a:p>
          <a:p>
            <a:pPr lvl="2">
              <a:defRPr/>
            </a:pPr>
            <a:r>
              <a:rPr lang="en-US" sz="2800"/>
              <a:t>Senior executives play </a:t>
            </a:r>
            <a:r>
              <a:rPr lang="en-GB" sz="2800"/>
              <a:t>key </a:t>
            </a:r>
            <a:r>
              <a:rPr lang="en-US" sz="2800"/>
              <a:t>leadership roles</a:t>
            </a:r>
            <a:endParaRPr/>
          </a:p>
          <a:p>
            <a:pPr lvl="2">
              <a:defRPr/>
            </a:pPr>
            <a:r>
              <a:rPr lang="en-US" sz="2800"/>
              <a:t>Managers move forward with confidence, persistence, and optimism about the new culture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Changing Organi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Culture (cont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/>
          </a:p>
          <a:p>
            <a:pPr lvl="1">
              <a:defRPr/>
            </a:pPr>
            <a:r>
              <a:rPr lang="en-US" sz="3200"/>
              <a:t>Successfully managing the change process  (cont.)</a:t>
            </a:r>
            <a:endParaRPr/>
          </a:p>
          <a:p>
            <a:pPr lvl="2">
              <a:defRPr/>
            </a:pPr>
            <a:r>
              <a:rPr lang="en-US" sz="3200"/>
              <a:t>The change effort focuses on many aspects of the organi</a:t>
            </a:r>
            <a:r>
              <a:rPr lang="en-GB" sz="3200"/>
              <a:t>s</a:t>
            </a:r>
            <a:r>
              <a:rPr lang="en-US" sz="3200"/>
              <a:t>ation's culture:  ideology, values, symbols</a:t>
            </a:r>
            <a:endParaRPr/>
          </a:p>
          <a:p>
            <a:pPr lvl="2">
              <a:defRPr/>
            </a:pPr>
            <a:r>
              <a:rPr lang="en-US" sz="3200"/>
              <a:t>Managers should know the roots of their organi</a:t>
            </a:r>
            <a:r>
              <a:rPr lang="en-GB" sz="3200"/>
              <a:t>s</a:t>
            </a:r>
            <a:r>
              <a:rPr lang="en-US" sz="3200"/>
              <a:t>ation's culture and maintain some continuity with the past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 flipH="0" flipV="0">
            <a:off x="297949" y="1371780"/>
            <a:ext cx="8861128" cy="5446114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95000" lnSpcReduction="1000"/>
          </a:bodyPr>
          <a:lstStyle/>
          <a:p>
            <a:pPr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Changing Organi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Culture (con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t.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/>
          </a:p>
          <a:p>
            <a:pPr lvl="1">
              <a:defRPr/>
            </a:pPr>
            <a:r>
              <a:rPr lang="en-US" sz="3200"/>
              <a:t>Successfully managing the change process  (cont</a:t>
            </a:r>
            <a:r>
              <a:rPr lang="en-GB" sz="3200"/>
              <a:t>.</a:t>
            </a:r>
            <a:r>
              <a:rPr lang="en-US" sz="3200"/>
              <a:t>)</a:t>
            </a:r>
            <a:endParaRPr/>
          </a:p>
          <a:p>
            <a:pPr lvl="2">
              <a:defRPr/>
            </a:pPr>
            <a:r>
              <a:rPr lang="en-US" sz="3200"/>
              <a:t>Example:  FBI perceives itself as the world’s finest  law-enforcement agency.  </a:t>
            </a:r>
            <a:endParaRPr/>
          </a:p>
          <a:p>
            <a:pPr lvl="2">
              <a:defRPr/>
            </a:pPr>
            <a:r>
              <a:rPr lang="en-US" sz="3200"/>
              <a:t>Move to Quality Management is consistent with that view.</a:t>
            </a:r>
            <a:endParaRPr/>
          </a:p>
          <a:p>
            <a:pPr lvl="2">
              <a:defRPr/>
            </a:pPr>
            <a:r>
              <a:rPr lang="en-US" sz="3200"/>
              <a:t>This approach also allow managers</a:t>
            </a:r>
            <a:r>
              <a:rPr lang="en-GB" sz="3200"/>
              <a:t> to </a:t>
            </a:r>
            <a:r>
              <a:rPr lang="en-US" sz="3200"/>
              <a:t>offer familiarity and security to veteran employees.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297950" y="138223"/>
            <a:ext cx="8702212" cy="10330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en-US" sz="4000" b="1"/>
              <a:t>Creating, Maintaining, and Changing Organi</a:t>
            </a:r>
            <a:r>
              <a:rPr lang="en-GB" sz="4000" b="1"/>
              <a:t>s</a:t>
            </a:r>
            <a:r>
              <a:rPr lang="en-US" sz="4000" b="1"/>
              <a:t>ational Culture</a:t>
            </a:r>
            <a:endParaRPr lang="en-GB" sz="4000" b="1">
              <a:solidFill>
                <a:srgbClr val="FF0000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Changing Organi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ational Culture (cont</a:t>
            </a:r>
            <a:r>
              <a:rPr lang="en-GB" sz="3200" b="1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en-US" sz="3200" b="1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/>
          </a:p>
          <a:p>
            <a:pPr lvl="1">
              <a:defRPr/>
            </a:pPr>
            <a:endParaRPr lang="en-US" sz="320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lnSpc>
                <a:spcPct val="200000"/>
              </a:lnSpc>
              <a:buFont typeface="Wingdings"/>
              <a:buChar char="Ø"/>
              <a:defRPr/>
            </a:pPr>
            <a:r>
              <a:rPr lang="en-US" sz="3200" b="1"/>
              <a:t>Can you come up with other examples</a:t>
            </a:r>
            <a:r>
              <a:rPr lang="en-GB"/>
              <a:t> </a:t>
            </a:r>
            <a:r>
              <a:rPr lang="en-GB" sz="3200" b="1"/>
              <a:t>o</a:t>
            </a:r>
            <a:r>
              <a:rPr lang="en-US" sz="3200" b="1"/>
              <a:t>f companies or </a:t>
            </a:r>
            <a:r>
              <a:rPr lang="en-GB" sz="3200" b="1"/>
              <a:t>government </a:t>
            </a:r>
            <a:r>
              <a:rPr lang="en-US" sz="3200" b="1"/>
              <a:t>institutions?</a:t>
            </a:r>
            <a:endParaRPr/>
          </a:p>
          <a:p>
            <a:pPr marL="0" indent="0">
              <a:buClr>
                <a:srgbClr val="0093D8"/>
              </a:buClr>
              <a:buNone/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318498" y="143838"/>
            <a:ext cx="8517277" cy="7602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000"/>
              <a:t>Lesson Summary</a:t>
            </a:r>
            <a:endParaRPr sz="3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102742" y="904125"/>
            <a:ext cx="8917968" cy="4767209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buFont typeface="Wingdings"/>
              <a:buChar char="ü"/>
              <a:defRPr/>
            </a:pPr>
            <a:r>
              <a:rPr lang="en-GB" sz="3600"/>
              <a:t>Understanding barriers to effective functioning in organisations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GB" sz="3600"/>
              <a:t>Ways to Overcoming Barriers to Effective Functioning in Organisations: Culture Clash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US" sz="3600"/>
              <a:t>Creating, Maintaining, and Changing Organi</a:t>
            </a:r>
            <a:r>
              <a:rPr lang="en-GB" sz="3600"/>
              <a:t>s</a:t>
            </a:r>
            <a:r>
              <a:rPr lang="en-US" sz="3600"/>
              <a:t>ational Culture</a:t>
            </a: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215757" y="274638"/>
            <a:ext cx="8712485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400"/>
              <a:t>Next week, we will have…</a:t>
            </a:r>
            <a:endParaRPr sz="4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r>
              <a:rPr lang="en-GB" sz="3600"/>
              <a:t> </a:t>
            </a:r>
            <a:endParaRPr/>
          </a:p>
          <a:p>
            <a:pPr lvl="0">
              <a:defRPr/>
            </a:pPr>
            <a:r>
              <a:rPr lang="en-GB" sz="4400" b="1">
                <a:solidFill>
                  <a:schemeClr val="accent1">
                    <a:lumMod val="50000"/>
                  </a:schemeClr>
                </a:solidFill>
              </a:rPr>
              <a:t>Revision and feedback session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400"/>
              <a:t>Next …</a:t>
            </a:r>
            <a:endParaRPr sz="44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r>
              <a:rPr lang="en-GB" sz="3600"/>
              <a:t> </a:t>
            </a:r>
            <a:endParaRPr lang="en-GB" sz="4400" b="1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en-GB" sz="4400" b="1">
                <a:solidFill>
                  <a:srgbClr val="FF0000"/>
                </a:solidFill>
              </a:rPr>
              <a:t>Use the remainder of the time to complete a section of the assignment.</a:t>
            </a:r>
            <a:endParaRPr/>
          </a:p>
          <a:p>
            <a:pPr lvl="0">
              <a:defRPr/>
            </a:pPr>
            <a:endParaRPr lang="en-GB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 bwMode="auto">
          <a:xfrm>
            <a:off x="287676" y="123289"/>
            <a:ext cx="8568648" cy="72946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 bwMode="auto">
          <a:xfrm>
            <a:off x="215757" y="852755"/>
            <a:ext cx="8640567" cy="4664479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algn="just">
              <a:defRPr/>
            </a:pPr>
            <a:endParaRPr lang="en-GB" sz="3100"/>
          </a:p>
          <a:p>
            <a:pPr algn="just">
              <a:defRPr/>
            </a:pPr>
            <a:r>
              <a:rPr lang="en-GB" sz="4200"/>
              <a:t>Alvesson, M. (2013) Understanding Organizational Culture. Second edition. London: SAGE. </a:t>
            </a:r>
            <a:endParaRPr/>
          </a:p>
          <a:p>
            <a:pPr algn="just">
              <a:defRPr/>
            </a:pPr>
            <a:r>
              <a:rPr lang="en-GB" sz="4200"/>
              <a:t>Deal, T. E. &amp; Kennedy, A. A. (2000) The New Corporate Cultures: Revitalizing the workplace after downsizing, mergers and reengineering, London-UK, TEXERE Publishing Limited. </a:t>
            </a:r>
            <a:endParaRPr/>
          </a:p>
          <a:p>
            <a:pPr algn="just">
              <a:defRPr/>
            </a:pPr>
            <a:r>
              <a:rPr lang="en-GB" sz="4200"/>
              <a:t>Mullins, L., &amp; Christy, G. (2016). Management &amp; Organisational Behaviour (Eleventh ed., Always learning). </a:t>
            </a:r>
            <a:endParaRPr/>
          </a:p>
          <a:p>
            <a:pPr algn="just">
              <a:defRPr/>
            </a:pPr>
            <a:r>
              <a:rPr lang="en-GB" sz="4200"/>
              <a:t>Schein, E.H. 1990. </a:t>
            </a:r>
            <a:r>
              <a:rPr lang="en-GB" sz="4200" i="1"/>
              <a:t>Career anchors: Discovering your real values</a:t>
            </a:r>
            <a:r>
              <a:rPr lang="en-GB" sz="4200"/>
              <a:t>. San Francisco: Jossey-Bass/ Pfeiffer.</a:t>
            </a:r>
            <a:endParaRPr lang="en-GB" sz="4200" b="0" i="0" u="none" strike="noStrike">
              <a:solidFill>
                <a:srgbClr val="000000"/>
              </a:solidFill>
            </a:endParaRPr>
          </a:p>
          <a:p>
            <a:pPr marL="228885" indent="-228885" defTabSz="610361">
              <a:defRPr sz="2150"/>
            </a:pPr>
            <a:endParaRPr i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ONLYOFFICE/8.2.0.143</Application>
  <PresentationFormat>On-screen Show (4:3)</PresentationFormat>
  <Paragraphs>0</Paragraphs>
  <Slides>27</Slides>
  <Notes>27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/>
  <cp:revision>462</cp:revision>
  <dcterms:modified xsi:type="dcterms:W3CDTF">2025-07-25T12:36:53Z</dcterms:modified>
</cp:coreProperties>
</file>