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45"/>
  </p:notesMasterIdLst>
  <p:handoutMasterIdLst>
    <p:handoutMasterId r:id="rId46"/>
  </p:handoutMasterIdLst>
  <p:sldIdLst>
    <p:sldId id="256" r:id="rId5"/>
    <p:sldId id="257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296" r:id="rId14"/>
    <p:sldId id="305" r:id="rId15"/>
    <p:sldId id="306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9" r:id="rId25"/>
    <p:sldId id="318" r:id="rId26"/>
    <p:sldId id="338" r:id="rId27"/>
    <p:sldId id="320" r:id="rId28"/>
    <p:sldId id="321" r:id="rId29"/>
    <p:sldId id="328" r:id="rId30"/>
    <p:sldId id="331" r:id="rId31"/>
    <p:sldId id="332" r:id="rId32"/>
    <p:sldId id="333" r:id="rId33"/>
    <p:sldId id="334" r:id="rId34"/>
    <p:sldId id="335" r:id="rId35"/>
    <p:sldId id="336" r:id="rId36"/>
    <p:sldId id="337" r:id="rId37"/>
    <p:sldId id="322" r:id="rId38"/>
    <p:sldId id="323" r:id="rId39"/>
    <p:sldId id="324" r:id="rId40"/>
    <p:sldId id="325" r:id="rId41"/>
    <p:sldId id="326" r:id="rId42"/>
    <p:sldId id="327" r:id="rId43"/>
    <p:sldId id="295" r:id="rId4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179" autoAdjust="0"/>
  </p:normalViewPr>
  <p:slideViewPr>
    <p:cSldViewPr>
      <p:cViewPr varScale="1">
        <p:scale>
          <a:sx n="95" d="100"/>
          <a:sy n="95" d="100"/>
        </p:scale>
        <p:origin x="2109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31/05/2019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Source: http://www.w3schools.com/html/html5_semantic_elements.asp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69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C.R.A.P. stands</a:t>
            </a:r>
            <a:r>
              <a:rPr lang="en-GB" baseline="0" dirty="0" smtClean="0"/>
              <a:t> for: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baseline="0" dirty="0" smtClean="0"/>
              <a:t>Contrast</a:t>
            </a:r>
            <a:r>
              <a:rPr lang="en-GB" baseline="0" dirty="0" smtClean="0"/>
              <a:t>: used to draw the viewer’s attention and create distinction between elements.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baseline="0" dirty="0" smtClean="0"/>
              <a:t>Repetition</a:t>
            </a:r>
            <a:r>
              <a:rPr lang="en-GB" baseline="0" dirty="0" smtClean="0"/>
              <a:t>: key to consistent design across pages. Repeat colours, text styles and graphics to establish a strong visual style for the page and website.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baseline="0" dirty="0" smtClean="0"/>
              <a:t>Alignment</a:t>
            </a:r>
            <a:r>
              <a:rPr lang="en-GB" baseline="0" dirty="0" smtClean="0"/>
              <a:t>: every element on the page should be intentionally positioned, not randomly placed. Line up elements horizontally (rows) and vertically (columns).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baseline="0" dirty="0" smtClean="0"/>
              <a:t>Proximity</a:t>
            </a:r>
            <a:r>
              <a:rPr lang="en-GB" baseline="0" dirty="0" smtClean="0"/>
              <a:t>: elements and content related to each other should be grouped together (placed close to each other).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536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960 Grid System: http://960.gs/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Successors to 960 grid: </a:t>
            </a:r>
            <a:r>
              <a:rPr lang="en-GB" b="1" dirty="0" smtClean="0"/>
              <a:t>Responsive Web</a:t>
            </a:r>
            <a:r>
              <a:rPr lang="en-GB" b="1" baseline="0" dirty="0" smtClean="0"/>
              <a:t> Design</a:t>
            </a:r>
            <a:r>
              <a:rPr lang="en-GB" baseline="0" dirty="0" smtClean="0"/>
              <a:t>, the grids are designed to be responsive (flexible – change based on the current device viewing the website)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https://www.google.com/search?q=responsive+grid+systems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err="1" smtClean="0"/>
              <a:t>Unsemantic</a:t>
            </a:r>
            <a:r>
              <a:rPr lang="en-GB" dirty="0" smtClean="0"/>
              <a:t>:</a:t>
            </a:r>
            <a:r>
              <a:rPr lang="en-GB" baseline="0" dirty="0" smtClean="0"/>
              <a:t> https://unsemantic.com/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8104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28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responsive</a:t>
            </a:r>
            <a:r>
              <a:rPr lang="en-GB" baseline="0" dirty="0" smtClean="0"/>
              <a:t> web design, these widths are expressed in percentages.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60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first design: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smtClean="0"/>
              <a:t>has three separate</a:t>
            </a:r>
            <a:r>
              <a:rPr lang="en-GB" baseline="0" dirty="0" smtClean="0"/>
              <a:t> grids, each with one row for the content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Provides the most flexible solution For example, it is easier to have different background colours for the header, main and footer sections with the HTML structure.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 second design has one grid with three rows for the content.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812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Image</a:t>
            </a:r>
            <a:r>
              <a:rPr lang="en-GB" baseline="0" dirty="0" smtClean="0"/>
              <a:t> Source: BBC Website (</a:t>
            </a:r>
            <a:r>
              <a:rPr lang="en-GB" dirty="0" smtClean="0"/>
              <a:t>https://www.bbc.co.uk/</a:t>
            </a:r>
            <a:r>
              <a:rPr lang="en-GB" baseline="0" dirty="0" smtClean="0"/>
              <a:t>) [accessed: 30-May-2019 16:40]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59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</a:t>
            </a:r>
            <a:r>
              <a:rPr lang="en-GB" baseline="0" dirty="0" smtClean="0"/>
              <a:t> support all browsers (old and new), CSS floats is still the best for page layouts.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Read more about the different options: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Floats: https://www.w3schools.com/css/css_float.asp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Flexbox: https://www.w3schools.com/css/css3_flexbox.asp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display: grid: https://www.w3schools.com/css/css_grid.asp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0771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If you have plans of</a:t>
            </a:r>
            <a:r>
              <a:rPr lang="en-GB" baseline="0" dirty="0" smtClean="0"/>
              <a:t> going into web development, especially the front-end side of things, you should learn the three methods of creating grids: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Floats: https://www.w3schools.com/css/css_float.asp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Flexbox: https://www.w3schools.com/css/css3_flexbox.asp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display: grid: https://www.w3schools.com/css/css_grid.asp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smtClean="0"/>
              <a:t>These techniques are also useful for achieving other design features in your website and we will revisit flexbox and probably floats.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Bootstrap version 3 had just the 1</a:t>
            </a:r>
            <a:r>
              <a:rPr lang="en-GB" baseline="30000" dirty="0" smtClean="0"/>
              <a:t>st</a:t>
            </a:r>
            <a:r>
              <a:rPr lang="en-GB" dirty="0" smtClean="0"/>
              <a:t> four and used the column class prefixes .col-</a:t>
            </a:r>
            <a:r>
              <a:rPr lang="en-GB" b="1" dirty="0" err="1" smtClean="0"/>
              <a:t>xs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err="1" smtClean="0"/>
              <a:t>sm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smtClean="0"/>
              <a:t>md-</a:t>
            </a:r>
            <a:r>
              <a:rPr lang="en-GB" dirty="0" smtClean="0"/>
              <a:t> and .col-</a:t>
            </a:r>
            <a:r>
              <a:rPr lang="en-GB" b="1" dirty="0" err="1" smtClean="0"/>
              <a:t>lg</a:t>
            </a:r>
            <a:r>
              <a:rPr lang="en-GB" b="1" dirty="0" smtClean="0"/>
              <a:t>-</a:t>
            </a:r>
            <a:r>
              <a:rPr lang="en-GB" dirty="0" smtClean="0"/>
              <a:t>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6800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0679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9793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559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9522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Restoring the height of a parent element containing floating elements:</a:t>
            </a:r>
          </a:p>
          <a:p>
            <a:endParaRPr lang="en-GB" dirty="0"/>
          </a:p>
          <a:p>
            <a:r>
              <a:rPr lang="en-GB" dirty="0"/>
              <a:t>https://www.sitepoint.com/clearing-floats-overview-different-clearfix-methods/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23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5/31/2019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3schools.com/html/html5_semantic_elements.as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ML5%20Document%20Markup.doc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crap+design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960.g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search?q=responsive+grid+system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brolik.com/blog/when-to-use-flexbox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responsive+grid+system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getbootstrap.com/docs/4.3/layout/overview/" TargetMode="External"/><Relationship Id="rId2" Type="http://schemas.openxmlformats.org/officeDocument/2006/relationships/hyperlink" Target="https://getbootstrap.com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customXml" Target="../../customXml/item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CSS Page Layouts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/>
              <a:t>Lecture </a:t>
            </a:r>
            <a:r>
              <a:rPr lang="en-GB" dirty="0"/>
              <a:t>3</a:t>
            </a:r>
            <a:r>
              <a:rPr lang="en-GB" smtClean="0"/>
              <a:t>: </a:t>
            </a:r>
            <a:r>
              <a:rPr lang="en-GB" dirty="0"/>
              <a:t>Internet Technology &amp; Security (ITS)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03-Jun-2019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CSS Box Model</a:t>
            </a:r>
          </a:p>
          <a:p>
            <a:r>
              <a:rPr lang="en-GB" dirty="0"/>
              <a:t>Semantic Page Elements</a:t>
            </a:r>
          </a:p>
          <a:p>
            <a:r>
              <a:rPr lang="en-GB" dirty="0"/>
              <a:t>Grids and Page Layouts</a:t>
            </a:r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CSS Box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rectangular box that represents HTML elements. Margins, borders and padding wrap around the actual content: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576" y="2708920"/>
            <a:ext cx="7992888" cy="381642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Margin</a:t>
            </a:r>
            <a:r>
              <a:rPr lang="en-GB" dirty="0">
                <a:solidFill>
                  <a:schemeClr val="tx1"/>
                </a:solidFill>
              </a:rPr>
              <a:t>: Clear, Transparent Space around the Border. No Background Colour!</a:t>
            </a:r>
          </a:p>
        </p:txBody>
      </p:sp>
      <p:sp>
        <p:nvSpPr>
          <p:cNvPr id="6" name="Rectangle 5"/>
          <p:cNvSpPr/>
          <p:nvPr/>
        </p:nvSpPr>
        <p:spPr>
          <a:xfrm>
            <a:off x="1115616" y="3068960"/>
            <a:ext cx="7272808" cy="316835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36000" tIns="0" rIns="36000" bIns="0" rtlCol="0" anchor="t"/>
          <a:lstStyle/>
          <a:p>
            <a:pPr algn="ctr"/>
            <a:r>
              <a:rPr lang="en-GB" b="1" dirty="0"/>
              <a:t>Border</a:t>
            </a:r>
            <a:r>
              <a:rPr lang="en-GB" dirty="0"/>
              <a:t>: an Edge that goes around the content and padding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1462584" y="3356992"/>
            <a:ext cx="6565800" cy="2592288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t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Padding</a:t>
            </a:r>
            <a:r>
              <a:rPr lang="en-GB" sz="1600" dirty="0">
                <a:solidFill>
                  <a:schemeClr val="tx1"/>
                </a:solidFill>
              </a:rPr>
              <a:t>: Clear space around content. Same background colour as content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1835696" y="3717032"/>
            <a:ext cx="5904656" cy="187220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lg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Content</a:t>
            </a:r>
            <a:r>
              <a:rPr lang="en-GB" dirty="0">
                <a:solidFill>
                  <a:schemeClr val="tx1"/>
                </a:solidFill>
              </a:rPr>
              <a:t>: the actual HTML content (text, images, etc.)</a:t>
            </a:r>
          </a:p>
        </p:txBody>
      </p:sp>
    </p:spTree>
    <p:extLst>
      <p:ext uri="{BB962C8B-B14F-4D97-AF65-F5344CB8AC3E}">
        <p14:creationId xmlns:p14="http://schemas.microsoft.com/office/powerpoint/2010/main" val="106076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is the </a:t>
            </a:r>
            <a:r>
              <a:rPr lang="en-GB" b="1" u="sng" dirty="0"/>
              <a:t>total width</a:t>
            </a:r>
            <a:r>
              <a:rPr lang="en-GB" dirty="0"/>
              <a:t> of an element that has the following style dimensions?</a:t>
            </a:r>
          </a:p>
          <a:p>
            <a:r>
              <a:rPr lang="en-GB" dirty="0"/>
              <a:t>width: 940px;</a:t>
            </a:r>
          </a:p>
          <a:p>
            <a:r>
              <a:rPr lang="en-GB" dirty="0"/>
              <a:t>padding: 10px;</a:t>
            </a:r>
          </a:p>
          <a:p>
            <a:r>
              <a:rPr lang="en-GB" dirty="0"/>
              <a:t>border: 5px solid blue;</a:t>
            </a:r>
          </a:p>
          <a:p>
            <a:r>
              <a:rPr lang="en-GB" dirty="0"/>
              <a:t>margin: 5px;</a:t>
            </a:r>
          </a:p>
        </p:txBody>
      </p:sp>
    </p:spTree>
    <p:extLst>
      <p:ext uri="{BB962C8B-B14F-4D97-AF65-F5344CB8AC3E}">
        <p14:creationId xmlns:p14="http://schemas.microsoft.com/office/powerpoint/2010/main" val="32840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What is the </a:t>
            </a:r>
            <a:r>
              <a:rPr lang="en-GB" sz="2400" b="1" dirty="0"/>
              <a:t>total width</a:t>
            </a:r>
            <a:r>
              <a:rPr lang="en-GB" sz="2400" dirty="0"/>
              <a:t> of the element that has the following style definition?</a:t>
            </a:r>
          </a:p>
          <a:p>
            <a:r>
              <a:rPr lang="en-GB" sz="2400" dirty="0"/>
              <a:t>width:	940px;</a:t>
            </a:r>
          </a:p>
          <a:p>
            <a:r>
              <a:rPr lang="en-GB" sz="2400" dirty="0"/>
              <a:t>padding:	10px;</a:t>
            </a:r>
          </a:p>
          <a:p>
            <a:r>
              <a:rPr lang="en-GB" sz="2400" dirty="0"/>
              <a:t>border:	  5px…;</a:t>
            </a:r>
          </a:p>
          <a:p>
            <a:r>
              <a:rPr lang="en-GB" sz="2400" dirty="0"/>
              <a:t>margin:	  5px;</a:t>
            </a:r>
          </a:p>
          <a:p>
            <a:pPr marL="0" indent="0">
              <a:buNone/>
            </a:pPr>
            <a:r>
              <a:rPr lang="en-GB" sz="2400" dirty="0"/>
              <a:t>=  </a:t>
            </a:r>
            <a:r>
              <a:rPr lang="en-GB" sz="2100" dirty="0"/>
              <a:t>940 (Width i.e. content)</a:t>
            </a:r>
          </a:p>
          <a:p>
            <a:pPr marL="320040" lvl="1" indent="0">
              <a:buNone/>
            </a:pPr>
            <a:r>
              <a:rPr lang="en-GB" sz="2100" dirty="0"/>
              <a:t>+20 (Left + Right Padding)</a:t>
            </a:r>
          </a:p>
          <a:p>
            <a:pPr marL="320040" lvl="1" indent="0">
              <a:buNone/>
            </a:pPr>
            <a:r>
              <a:rPr lang="en-GB" sz="2100" dirty="0"/>
              <a:t>+10 (Left + Right Border)</a:t>
            </a:r>
          </a:p>
          <a:p>
            <a:pPr marL="320040" lvl="1" indent="0">
              <a:buNone/>
            </a:pPr>
            <a:r>
              <a:rPr lang="en-GB" sz="2100" dirty="0"/>
              <a:t>+10 (Left + Right Margin)</a:t>
            </a:r>
          </a:p>
          <a:p>
            <a:pPr marL="0" indent="0">
              <a:buNone/>
            </a:pPr>
            <a:r>
              <a:rPr lang="en-GB" sz="2400" dirty="0"/>
              <a:t>= </a:t>
            </a:r>
            <a:r>
              <a:rPr lang="en-GB" sz="2400" b="1" dirty="0">
                <a:ln>
                  <a:solidFill>
                    <a:schemeClr val="tx1"/>
                  </a:solidFill>
                </a:ln>
              </a:rPr>
              <a:t>980 </a:t>
            </a:r>
            <a:r>
              <a:rPr lang="en-GB" sz="2400" b="1" dirty="0" err="1">
                <a:ln>
                  <a:solidFill>
                    <a:schemeClr val="tx1"/>
                  </a:solidFill>
                </a:ln>
              </a:rPr>
              <a:t>px</a:t>
            </a:r>
            <a:endParaRPr lang="en-GB" sz="2400" b="1" dirty="0">
              <a:ln>
                <a:solidFill>
                  <a:schemeClr val="tx1"/>
                </a:solidFill>
              </a:ln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4499992" y="2204864"/>
            <a:ext cx="4392488" cy="2808312"/>
            <a:chOff x="4499992" y="2204864"/>
            <a:chExt cx="4392488" cy="2808312"/>
          </a:xfrm>
        </p:grpSpPr>
        <p:grpSp>
          <p:nvGrpSpPr>
            <p:cNvPr id="58" name="Group 57"/>
            <p:cNvGrpSpPr/>
            <p:nvPr/>
          </p:nvGrpSpPr>
          <p:grpSpPr>
            <a:xfrm>
              <a:off x="4499992" y="2204864"/>
              <a:ext cx="4392488" cy="2808312"/>
              <a:chOff x="4499992" y="2204864"/>
              <a:chExt cx="4392488" cy="2808312"/>
            </a:xfrm>
          </p:grpSpPr>
          <p:sp>
            <p:nvSpPr>
              <p:cNvPr id="98" name="Rectangle 97"/>
              <p:cNvSpPr/>
              <p:nvPr/>
            </p:nvSpPr>
            <p:spPr>
              <a:xfrm>
                <a:off x="4499992" y="2204864"/>
                <a:ext cx="4392488" cy="2808312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0" bIns="0" rtlCol="0" anchor="t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Margin</a:t>
                </a:r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4860032" y="2492896"/>
                <a:ext cx="3672408" cy="2232248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0" bIns="0" rtlCol="0" anchor="t"/>
              <a:lstStyle/>
              <a:p>
                <a:pPr algn="ctr"/>
                <a:r>
                  <a:rPr lang="en-GB" dirty="0"/>
                  <a:t>Border</a:t>
                </a:r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5220072" y="2780928"/>
                <a:ext cx="2952328" cy="1656184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0" bIns="0" rtlCol="0" anchor="t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Padding</a:t>
                </a:r>
              </a:p>
            </p:txBody>
          </p:sp>
          <p:sp>
            <p:nvSpPr>
              <p:cNvPr id="101" name="Rectangle 100"/>
              <p:cNvSpPr/>
              <p:nvPr/>
            </p:nvSpPr>
            <p:spPr>
              <a:xfrm>
                <a:off x="5580112" y="3068960"/>
                <a:ext cx="2232248" cy="108012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Content</a:t>
                </a:r>
              </a:p>
            </p:txBody>
          </p:sp>
        </p:grpSp>
        <p:grpSp>
          <p:nvGrpSpPr>
            <p:cNvPr id="59" name="Group 58"/>
            <p:cNvGrpSpPr/>
            <p:nvPr/>
          </p:nvGrpSpPr>
          <p:grpSpPr>
            <a:xfrm>
              <a:off x="5580112" y="3830851"/>
              <a:ext cx="2232248" cy="246221"/>
              <a:chOff x="5580112" y="3830851"/>
              <a:chExt cx="2232248" cy="246221"/>
            </a:xfrm>
          </p:grpSpPr>
          <p:cxnSp>
            <p:nvCxnSpPr>
              <p:cNvPr id="96" name="Straight Arrow Connector 95"/>
              <p:cNvCxnSpPr/>
              <p:nvPr/>
            </p:nvCxnSpPr>
            <p:spPr>
              <a:xfrm>
                <a:off x="5580112" y="3995772"/>
                <a:ext cx="2232248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7" name="TextBox 96"/>
              <p:cNvSpPr txBox="1"/>
              <p:nvPr/>
            </p:nvSpPr>
            <p:spPr>
              <a:xfrm>
                <a:off x="6444208" y="3830851"/>
                <a:ext cx="341440" cy="24622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940</a:t>
                </a: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220072" y="3398803"/>
              <a:ext cx="360040" cy="246221"/>
              <a:chOff x="5220072" y="3398803"/>
              <a:chExt cx="360040" cy="246221"/>
            </a:xfrm>
          </p:grpSpPr>
          <p:cxnSp>
            <p:nvCxnSpPr>
              <p:cNvPr id="94" name="Straight Arrow Connector 93"/>
              <p:cNvCxnSpPr/>
              <p:nvPr/>
            </p:nvCxnSpPr>
            <p:spPr>
              <a:xfrm>
                <a:off x="5220072" y="3645024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5" name="TextBox 94"/>
              <p:cNvSpPr txBox="1"/>
              <p:nvPr/>
            </p:nvSpPr>
            <p:spPr>
              <a:xfrm>
                <a:off x="5292080" y="3398803"/>
                <a:ext cx="227626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10</a:t>
                </a:r>
              </a:p>
            </p:txBody>
          </p:sp>
        </p:grpSp>
        <p:grpSp>
          <p:nvGrpSpPr>
            <p:cNvPr id="61" name="Group 60"/>
            <p:cNvGrpSpPr/>
            <p:nvPr/>
          </p:nvGrpSpPr>
          <p:grpSpPr>
            <a:xfrm>
              <a:off x="4860032" y="3212976"/>
              <a:ext cx="360040" cy="246221"/>
              <a:chOff x="4860032" y="3212976"/>
              <a:chExt cx="360040" cy="246221"/>
            </a:xfrm>
          </p:grpSpPr>
          <p:cxnSp>
            <p:nvCxnSpPr>
              <p:cNvPr id="92" name="Straight Arrow Connector 91"/>
              <p:cNvCxnSpPr/>
              <p:nvPr/>
            </p:nvCxnSpPr>
            <p:spPr>
              <a:xfrm>
                <a:off x="4860032" y="3429580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3" name="TextBox 92"/>
              <p:cNvSpPr txBox="1"/>
              <p:nvPr/>
            </p:nvSpPr>
            <p:spPr>
              <a:xfrm>
                <a:off x="5004048" y="3212976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7812360" y="3398803"/>
              <a:ext cx="360040" cy="246221"/>
              <a:chOff x="7812360" y="3398803"/>
              <a:chExt cx="360040" cy="246221"/>
            </a:xfrm>
          </p:grpSpPr>
          <p:cxnSp>
            <p:nvCxnSpPr>
              <p:cNvPr id="90" name="Straight Arrow Connector 89"/>
              <p:cNvCxnSpPr/>
              <p:nvPr/>
            </p:nvCxnSpPr>
            <p:spPr>
              <a:xfrm>
                <a:off x="7812360" y="3645024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91" name="TextBox 90"/>
              <p:cNvSpPr txBox="1"/>
              <p:nvPr/>
            </p:nvSpPr>
            <p:spPr>
              <a:xfrm>
                <a:off x="7872766" y="3398803"/>
                <a:ext cx="227626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10</a:t>
                </a:r>
              </a:p>
            </p:txBody>
          </p:sp>
        </p:grpSp>
        <p:grpSp>
          <p:nvGrpSpPr>
            <p:cNvPr id="63" name="Group 62"/>
            <p:cNvGrpSpPr/>
            <p:nvPr/>
          </p:nvGrpSpPr>
          <p:grpSpPr>
            <a:xfrm>
              <a:off x="4499992" y="2996952"/>
              <a:ext cx="360040" cy="246221"/>
              <a:chOff x="4499992" y="2996952"/>
              <a:chExt cx="360040" cy="246221"/>
            </a:xfrm>
          </p:grpSpPr>
          <p:cxnSp>
            <p:nvCxnSpPr>
              <p:cNvPr id="88" name="Straight Arrow Connector 87"/>
              <p:cNvCxnSpPr/>
              <p:nvPr/>
            </p:nvCxnSpPr>
            <p:spPr>
              <a:xfrm>
                <a:off x="4499992" y="3212976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9" name="TextBox 88"/>
              <p:cNvSpPr txBox="1"/>
              <p:nvPr/>
            </p:nvSpPr>
            <p:spPr>
              <a:xfrm>
                <a:off x="4602202" y="2996952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5</a:t>
                </a:r>
              </a:p>
            </p:txBody>
          </p:sp>
        </p:grpSp>
        <p:grpSp>
          <p:nvGrpSpPr>
            <p:cNvPr id="64" name="Group 63"/>
            <p:cNvGrpSpPr/>
            <p:nvPr/>
          </p:nvGrpSpPr>
          <p:grpSpPr>
            <a:xfrm>
              <a:off x="8532440" y="2996952"/>
              <a:ext cx="360040" cy="246221"/>
              <a:chOff x="8532440" y="2996952"/>
              <a:chExt cx="360040" cy="246221"/>
            </a:xfrm>
          </p:grpSpPr>
          <p:cxnSp>
            <p:nvCxnSpPr>
              <p:cNvPr id="86" name="Straight Arrow Connector 85"/>
              <p:cNvCxnSpPr/>
              <p:nvPr/>
            </p:nvCxnSpPr>
            <p:spPr>
              <a:xfrm>
                <a:off x="8532440" y="3212976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7" name="TextBox 86"/>
              <p:cNvSpPr txBox="1"/>
              <p:nvPr/>
            </p:nvSpPr>
            <p:spPr>
              <a:xfrm>
                <a:off x="8676456" y="2996952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5</a:t>
                </a:r>
              </a:p>
            </p:txBody>
          </p:sp>
        </p:grpSp>
        <p:grpSp>
          <p:nvGrpSpPr>
            <p:cNvPr id="65" name="Group 64"/>
            <p:cNvGrpSpPr/>
            <p:nvPr/>
          </p:nvGrpSpPr>
          <p:grpSpPr>
            <a:xfrm>
              <a:off x="8172400" y="3212976"/>
              <a:ext cx="360040" cy="246221"/>
              <a:chOff x="8172400" y="3212976"/>
              <a:chExt cx="360040" cy="246221"/>
            </a:xfrm>
          </p:grpSpPr>
          <p:cxnSp>
            <p:nvCxnSpPr>
              <p:cNvPr id="84" name="Straight Arrow Connector 83"/>
              <p:cNvCxnSpPr/>
              <p:nvPr/>
            </p:nvCxnSpPr>
            <p:spPr>
              <a:xfrm>
                <a:off x="8172400" y="3429000"/>
                <a:ext cx="360040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5" name="TextBox 84"/>
              <p:cNvSpPr txBox="1"/>
              <p:nvPr/>
            </p:nvSpPr>
            <p:spPr>
              <a:xfrm>
                <a:off x="8316416" y="3212976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  <p:grpSp>
          <p:nvGrpSpPr>
            <p:cNvPr id="66" name="Group 65"/>
            <p:cNvGrpSpPr/>
            <p:nvPr/>
          </p:nvGrpSpPr>
          <p:grpSpPr>
            <a:xfrm>
              <a:off x="5004048" y="2204864"/>
              <a:ext cx="144016" cy="288032"/>
              <a:chOff x="5004048" y="2204864"/>
              <a:chExt cx="144016" cy="288032"/>
            </a:xfrm>
          </p:grpSpPr>
          <p:cxnSp>
            <p:nvCxnSpPr>
              <p:cNvPr id="82" name="Straight Arrow Connector 81"/>
              <p:cNvCxnSpPr/>
              <p:nvPr/>
            </p:nvCxnSpPr>
            <p:spPr>
              <a:xfrm>
                <a:off x="5004048" y="2204864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3" name="TextBox 82"/>
              <p:cNvSpPr txBox="1"/>
              <p:nvPr/>
            </p:nvSpPr>
            <p:spPr>
              <a:xfrm>
                <a:off x="5034250" y="2204864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5</a:t>
                </a:r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5364088" y="2492896"/>
              <a:ext cx="144016" cy="288032"/>
              <a:chOff x="5364088" y="2492896"/>
              <a:chExt cx="144016" cy="288032"/>
            </a:xfrm>
          </p:grpSpPr>
          <p:cxnSp>
            <p:nvCxnSpPr>
              <p:cNvPr id="80" name="Straight Arrow Connector 79"/>
              <p:cNvCxnSpPr/>
              <p:nvPr/>
            </p:nvCxnSpPr>
            <p:spPr>
              <a:xfrm>
                <a:off x="5364088" y="2492896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1" name="TextBox 80"/>
              <p:cNvSpPr txBox="1"/>
              <p:nvPr/>
            </p:nvSpPr>
            <p:spPr>
              <a:xfrm>
                <a:off x="5394290" y="2534707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5724128" y="2780928"/>
              <a:ext cx="257828" cy="288032"/>
              <a:chOff x="5724128" y="2780928"/>
              <a:chExt cx="257828" cy="288032"/>
            </a:xfrm>
          </p:grpSpPr>
          <p:cxnSp>
            <p:nvCxnSpPr>
              <p:cNvPr id="78" name="Straight Arrow Connector 77"/>
              <p:cNvCxnSpPr/>
              <p:nvPr/>
            </p:nvCxnSpPr>
            <p:spPr>
              <a:xfrm>
                <a:off x="5724128" y="2780928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9" name="TextBox 78"/>
              <p:cNvSpPr txBox="1"/>
              <p:nvPr/>
            </p:nvSpPr>
            <p:spPr>
              <a:xfrm>
                <a:off x="5754330" y="2780928"/>
                <a:ext cx="227626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10</a:t>
                </a: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7164288" y="4149080"/>
              <a:ext cx="227626" cy="288032"/>
              <a:chOff x="7164288" y="4149080"/>
              <a:chExt cx="227626" cy="288032"/>
            </a:xfrm>
          </p:grpSpPr>
          <p:cxnSp>
            <p:nvCxnSpPr>
              <p:cNvPr id="76" name="Straight Arrow Connector 75"/>
              <p:cNvCxnSpPr/>
              <p:nvPr/>
            </p:nvCxnSpPr>
            <p:spPr>
              <a:xfrm>
                <a:off x="7164288" y="4149080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7" name="TextBox 76"/>
              <p:cNvSpPr txBox="1"/>
              <p:nvPr/>
            </p:nvSpPr>
            <p:spPr>
              <a:xfrm>
                <a:off x="7164288" y="4149080"/>
                <a:ext cx="227626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10</a:t>
                </a:r>
              </a:p>
            </p:txBody>
          </p:sp>
        </p:grpSp>
        <p:grpSp>
          <p:nvGrpSpPr>
            <p:cNvPr id="70" name="Group 69"/>
            <p:cNvGrpSpPr/>
            <p:nvPr/>
          </p:nvGrpSpPr>
          <p:grpSpPr>
            <a:xfrm>
              <a:off x="7596336" y="4437112"/>
              <a:ext cx="138326" cy="288032"/>
              <a:chOff x="7596336" y="4437112"/>
              <a:chExt cx="138326" cy="288032"/>
            </a:xfrm>
          </p:grpSpPr>
          <p:cxnSp>
            <p:nvCxnSpPr>
              <p:cNvPr id="74" name="Straight Arrow Connector 73"/>
              <p:cNvCxnSpPr/>
              <p:nvPr/>
            </p:nvCxnSpPr>
            <p:spPr>
              <a:xfrm>
                <a:off x="7596336" y="4437112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5" name="TextBox 74"/>
              <p:cNvSpPr txBox="1"/>
              <p:nvPr/>
            </p:nvSpPr>
            <p:spPr>
              <a:xfrm>
                <a:off x="7620848" y="4437112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>
                    <a:solidFill>
                      <a:schemeClr val="bg1"/>
                    </a:solidFill>
                  </a:rPr>
                  <a:t>5</a:t>
                </a:r>
              </a:p>
            </p:txBody>
          </p:sp>
        </p:grpSp>
        <p:grpSp>
          <p:nvGrpSpPr>
            <p:cNvPr id="71" name="Group 70"/>
            <p:cNvGrpSpPr/>
            <p:nvPr/>
          </p:nvGrpSpPr>
          <p:grpSpPr>
            <a:xfrm>
              <a:off x="8028384" y="4725144"/>
              <a:ext cx="144016" cy="288032"/>
              <a:chOff x="8028384" y="4725144"/>
              <a:chExt cx="144016" cy="288032"/>
            </a:xfrm>
          </p:grpSpPr>
          <p:cxnSp>
            <p:nvCxnSpPr>
              <p:cNvPr id="72" name="Straight Arrow Connector 71"/>
              <p:cNvCxnSpPr/>
              <p:nvPr/>
            </p:nvCxnSpPr>
            <p:spPr>
              <a:xfrm>
                <a:off x="8028384" y="4725144"/>
                <a:ext cx="0" cy="28803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3" name="TextBox 72"/>
              <p:cNvSpPr txBox="1"/>
              <p:nvPr/>
            </p:nvSpPr>
            <p:spPr>
              <a:xfrm>
                <a:off x="8058586" y="4766955"/>
                <a:ext cx="113814" cy="246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1600" dirty="0"/>
                  <a:t>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688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CSS Box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Traditional box model:</a:t>
            </a:r>
          </a:p>
          <a:p>
            <a:pPr lvl="1"/>
            <a:r>
              <a:rPr lang="en-GB" b="1" dirty="0"/>
              <a:t>Total Element Width </a:t>
            </a:r>
            <a:r>
              <a:rPr lang="en-GB" dirty="0"/>
              <a:t>= width + padding + border + margin</a:t>
            </a:r>
          </a:p>
          <a:p>
            <a:r>
              <a:rPr lang="en-GB" dirty="0" smtClean="0"/>
              <a:t>Can be confusing working out the width elements occupy.</a:t>
            </a:r>
          </a:p>
          <a:p>
            <a:r>
              <a:rPr lang="en-GB" dirty="0" smtClean="0"/>
              <a:t>CSS3 introduced the box-sizing property to simplify this.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82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CSS3 Box Sizing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new box-sizing property allows you to set the box-sizing to border-box:</a:t>
            </a:r>
          </a:p>
          <a:p>
            <a:pPr marL="365760" lvl="1" indent="0">
              <a:buNone/>
            </a:pPr>
            <a:r>
              <a:rPr lang="en-GB" sz="2800" dirty="0" smtClean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selector</a:t>
            </a:r>
            <a:r>
              <a:rPr lang="en-GB" sz="2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 </a:t>
            </a:r>
            <a:r>
              <a:rPr lang="en-GB" sz="2800" dirty="0" smtClean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box-sizing</a:t>
            </a:r>
            <a:r>
              <a:rPr lang="en-GB" sz="2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b="1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border-box</a:t>
            </a:r>
            <a:r>
              <a:rPr lang="en-GB" sz="2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 smtClean="0"/>
              <a:t>This indicates that:</a:t>
            </a:r>
          </a:p>
          <a:p>
            <a:pPr lvl="1"/>
            <a:r>
              <a:rPr lang="en-GB" dirty="0" smtClean="0"/>
              <a:t>The </a:t>
            </a:r>
            <a:r>
              <a:rPr lang="en-GB" b="1" dirty="0" smtClean="0"/>
              <a:t>padding</a:t>
            </a:r>
            <a:r>
              <a:rPr lang="en-GB" dirty="0" smtClean="0"/>
              <a:t> and </a:t>
            </a:r>
            <a:r>
              <a:rPr lang="en-GB" b="1" dirty="0" smtClean="0"/>
              <a:t>border</a:t>
            </a:r>
            <a:r>
              <a:rPr lang="en-GB" dirty="0" smtClean="0"/>
              <a:t> </a:t>
            </a:r>
            <a:r>
              <a:rPr lang="en-GB" b="1" i="1" dirty="0" smtClean="0"/>
              <a:t>is included</a:t>
            </a:r>
            <a:r>
              <a:rPr lang="en-GB" dirty="0" smtClean="0"/>
              <a:t> as part of the element’s total width and height. </a:t>
            </a:r>
          </a:p>
          <a:p>
            <a:pPr lvl="1"/>
            <a:r>
              <a:rPr lang="en-GB" dirty="0" smtClean="0"/>
              <a:t>The element’s total width and/or height </a:t>
            </a:r>
            <a:r>
              <a:rPr lang="en-GB" b="1" i="1" dirty="0" smtClean="0"/>
              <a:t>is what is specified in the CSS width and height properties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 padding and border are </a:t>
            </a:r>
            <a:r>
              <a:rPr lang="en-GB" b="1" i="1" dirty="0" smtClean="0"/>
              <a:t>subtracted</a:t>
            </a:r>
            <a:r>
              <a:rPr lang="en-GB" dirty="0" smtClean="0"/>
              <a:t> from these values.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57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Box Sizing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22" y="1578144"/>
            <a:ext cx="2922268" cy="12216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dirty="0"/>
              <a:t>This &lt;div&gt; has a width of  </a:t>
            </a:r>
            <a:r>
              <a:rPr lang="en-GB" sz="1600" b="1" dirty="0"/>
              <a:t>300px</a:t>
            </a:r>
            <a:r>
              <a:rPr lang="en-GB" sz="1600" dirty="0"/>
              <a:t>. </a:t>
            </a:r>
            <a:r>
              <a:rPr lang="en-GB" sz="1600" dirty="0">
                <a:solidFill>
                  <a:srgbClr val="FF0000"/>
                </a:solidFill>
              </a:rPr>
              <a:t>No padding or border</a:t>
            </a:r>
            <a:r>
              <a:rPr lang="en-GB" sz="16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1600" y="2952159"/>
            <a:ext cx="3417986" cy="17518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dirty="0"/>
              <a:t>This &lt;div&gt; also has a width of  </a:t>
            </a:r>
            <a:r>
              <a:rPr lang="en-GB" sz="1600" b="1" dirty="0"/>
              <a:t>300px</a:t>
            </a:r>
            <a:r>
              <a:rPr lang="en-GB" sz="1600" dirty="0"/>
              <a:t>, but with a </a:t>
            </a:r>
            <a:r>
              <a:rPr lang="en-GB" sz="1600" dirty="0">
                <a:solidFill>
                  <a:srgbClr val="FF0000"/>
                </a:solidFill>
              </a:rPr>
              <a:t>padding of 10px around it</a:t>
            </a:r>
            <a:r>
              <a:rPr lang="en-GB" sz="1600" dirty="0"/>
              <a:t>.</a:t>
            </a:r>
          </a:p>
          <a:p>
            <a:r>
              <a:rPr lang="en-GB" sz="1600" dirty="0"/>
              <a:t>It’s bigger than the previous &lt;div&gt; because of the default  CSS box model – adds 10px to </a:t>
            </a:r>
            <a:r>
              <a:rPr lang="en-GB" sz="1600" dirty="0" smtClean="0"/>
              <a:t>all </a:t>
            </a:r>
            <a:r>
              <a:rPr lang="en-GB" sz="1600" dirty="0"/>
              <a:t>sides.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422" y="4897953"/>
            <a:ext cx="2922268" cy="12673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dirty="0"/>
              <a:t>This &lt;div&gt; also has a width of  </a:t>
            </a:r>
            <a:r>
              <a:rPr lang="en-GB" sz="1600" b="1" dirty="0"/>
              <a:t>300px</a:t>
            </a:r>
            <a:r>
              <a:rPr lang="en-GB" sz="1600" dirty="0"/>
              <a:t> and a </a:t>
            </a:r>
            <a:r>
              <a:rPr lang="en-GB" sz="1600" dirty="0">
                <a:solidFill>
                  <a:srgbClr val="FF0000"/>
                </a:solidFill>
              </a:rPr>
              <a:t>padding of 10px around it</a:t>
            </a:r>
            <a:r>
              <a:rPr lang="en-GB" sz="1600" dirty="0"/>
              <a:t>, but is the same size as div1 because </a:t>
            </a:r>
            <a:r>
              <a:rPr lang="en-GB" sz="1600" b="1" dirty="0"/>
              <a:t>box-sizing: border-box;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24128" y="1556792"/>
            <a:ext cx="2092239" cy="135421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width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300px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padding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0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border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none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724126" y="3101557"/>
            <a:ext cx="2204450" cy="132343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width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300px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padding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10px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border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none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724127" y="4811087"/>
            <a:ext cx="3214341" cy="156966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{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width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300px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padding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10px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border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none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600" dirty="0">
                <a:solidFill>
                  <a:srgbClr val="FF0000"/>
                </a:solidFill>
                <a:latin typeface="Consolas" panose="020B0609020204030204" pitchFamily="49" charset="0"/>
              </a:rPr>
              <a:t>box-sizing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: </a:t>
            </a:r>
            <a:r>
              <a:rPr lang="en-GB" sz="1600" dirty="0">
                <a:solidFill>
                  <a:srgbClr val="0000FF"/>
                </a:solidFill>
                <a:latin typeface="Consolas" panose="020B0609020204030204" pitchFamily="49" charset="0"/>
              </a:rPr>
              <a:t>border-box</a:t>
            </a:r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1600" dirty="0"/>
          </a:p>
        </p:txBody>
      </p:sp>
      <p:cxnSp>
        <p:nvCxnSpPr>
          <p:cNvPr id="14" name="Straight Arrow Connector 13"/>
          <p:cNvCxnSpPr>
            <a:stCxn id="6" idx="3"/>
          </p:cNvCxnSpPr>
          <p:nvPr/>
        </p:nvCxnSpPr>
        <p:spPr>
          <a:xfrm>
            <a:off x="4389586" y="3828067"/>
            <a:ext cx="119052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3"/>
          </p:cNvCxnSpPr>
          <p:nvPr/>
        </p:nvCxnSpPr>
        <p:spPr>
          <a:xfrm flipV="1">
            <a:off x="4110690" y="5531628"/>
            <a:ext cx="146516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4" idx="3"/>
          </p:cNvCxnSpPr>
          <p:nvPr/>
        </p:nvCxnSpPr>
        <p:spPr>
          <a:xfrm flipV="1">
            <a:off x="4110690" y="2188951"/>
            <a:ext cx="146516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6228184" y="5877272"/>
            <a:ext cx="2664296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55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3" grpId="0" animBg="1"/>
      <p:bldP spid="8" grpId="0" animBg="1"/>
      <p:bldP spid="9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Page Layouts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98" y="1817376"/>
            <a:ext cx="20288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207" y="1817376"/>
            <a:ext cx="2095500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96" y="3377037"/>
            <a:ext cx="202882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421" y="3377037"/>
            <a:ext cx="29146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207" y="3377037"/>
            <a:ext cx="20955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96" y="4919353"/>
            <a:ext cx="2981325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75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HTML5 Semantic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Semantic elements are </a:t>
            </a:r>
            <a:r>
              <a:rPr lang="en-GB" b="1" i="1" dirty="0"/>
              <a:t>elements with meaning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They replace </a:t>
            </a:r>
            <a:r>
              <a:rPr lang="en-GB" dirty="0" smtClean="0"/>
              <a:t>the non-semantic </a:t>
            </a:r>
            <a:r>
              <a:rPr lang="en-GB" dirty="0"/>
              <a:t>elements, &lt;div&gt; and &lt;span&gt; </a:t>
            </a:r>
            <a:r>
              <a:rPr lang="en-GB" dirty="0" smtClean="0"/>
              <a:t>which </a:t>
            </a:r>
            <a:r>
              <a:rPr lang="en-GB" i="1" dirty="0"/>
              <a:t>tell you nothing about their </a:t>
            </a:r>
            <a:r>
              <a:rPr lang="en-GB" i="1" dirty="0" smtClean="0"/>
              <a:t>type of content</a:t>
            </a:r>
            <a:r>
              <a:rPr lang="en-GB" dirty="0"/>
              <a:t>.</a:t>
            </a:r>
          </a:p>
          <a:p>
            <a:r>
              <a:rPr lang="en-GB" dirty="0" smtClean="0"/>
              <a:t>A semantic element </a:t>
            </a:r>
            <a:r>
              <a:rPr lang="en-GB" dirty="0"/>
              <a:t>clearly </a:t>
            </a:r>
            <a:r>
              <a:rPr lang="en-GB" b="1" dirty="0"/>
              <a:t>describes what its content represents</a:t>
            </a:r>
            <a:r>
              <a:rPr lang="en-GB" dirty="0"/>
              <a:t>, to the browser and also the developer(s</a:t>
            </a:r>
            <a:r>
              <a:rPr lang="en-GB" dirty="0" smtClean="0"/>
              <a:t>). For example:</a:t>
            </a:r>
          </a:p>
          <a:p>
            <a:pPr lvl="1"/>
            <a:r>
              <a:rPr lang="en-GB" dirty="0"/>
              <a:t>&lt;table&gt;, &lt;form&gt;, &lt;</a:t>
            </a:r>
            <a:r>
              <a:rPr lang="en-GB" dirty="0" err="1"/>
              <a:t>img</a:t>
            </a:r>
            <a:r>
              <a:rPr lang="en-GB" dirty="0"/>
              <a:t>&gt;</a:t>
            </a:r>
          </a:p>
          <a:p>
            <a:pPr lvl="1"/>
            <a:r>
              <a:rPr lang="en-GB" dirty="0"/>
              <a:t>&lt;header&gt;, &lt;footer&gt;,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11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HTML5 Semantic Elements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523321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26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264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&lt;article&gt;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an article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&lt;aside&gt;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content aside from the page content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&lt;details&gt;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additional details that the user can view or hide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</a:t>
                      </a:r>
                      <a:r>
                        <a:rPr lang="en-GB" sz="1600" dirty="0" err="1"/>
                        <a:t>figcaption</a:t>
                      </a:r>
                      <a:r>
                        <a:rPr lang="en-GB" sz="1600" dirty="0"/>
                        <a:t>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 caption for a &lt;figure&gt; element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080">
                <a:tc>
                  <a:txBody>
                    <a:bodyPr/>
                    <a:lstStyle/>
                    <a:p>
                      <a:r>
                        <a:rPr lang="en-GB" sz="1600" dirty="0"/>
                        <a:t>&lt;figure&gt;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Specifies self-contained content, like illustrations, diagrams, photos, code listings, etc.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&lt;footer&gt;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 footer for a document or section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&lt;header&gt;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Specifies a header for a document or section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&lt;main&gt;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Specifies the main content of a document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marked/highlighted 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</a:t>
                      </a:r>
                      <a:r>
                        <a:rPr lang="en-GB" sz="1600" dirty="0" err="1"/>
                        <a:t>nav</a:t>
                      </a:r>
                      <a:r>
                        <a:rPr lang="en-GB" sz="1600" dirty="0"/>
                        <a:t>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navigation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&lt;section&gt;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 section in a document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&lt;summary&gt;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 visible heading for a &lt;details&gt; element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8007">
                <a:tc>
                  <a:txBody>
                    <a:bodyPr/>
                    <a:lstStyle/>
                    <a:p>
                      <a:r>
                        <a:rPr lang="en-GB" sz="1600" dirty="0"/>
                        <a:t>&lt;time&gt;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Defines a date/time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092280" y="6581001"/>
            <a:ext cx="17886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hlinkClick r:id="rId3"/>
              </a:rPr>
              <a:t>See more on W3Schools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89252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Page Layout Semantic Elements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4587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5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78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header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r>
                        <a:rPr lang="en-GB" dirty="0"/>
                        <a:t>						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header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 err="1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nav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r>
                        <a:rPr lang="en-GB" dirty="0"/>
                        <a:t>		Menu links		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 err="1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nav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article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  <a:p>
                      <a:r>
                        <a:rPr lang="en-GB" dirty="0"/>
                        <a:t>(group content on the page that could stand alone – think of a newspaper article, blog or forum post</a:t>
                      </a:r>
                      <a:r>
                        <a:rPr lang="en-GB" baseline="0" dirty="0"/>
                        <a:t>)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article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aside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  <a:p>
                      <a:r>
                        <a:rPr lang="en-GB" dirty="0"/>
                        <a:t>content aside from the main content – think of sidebar adverts.</a:t>
                      </a: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aside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section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  <a:p>
                      <a:r>
                        <a:rPr lang="en-GB" dirty="0"/>
                        <a:t>(defines a document</a:t>
                      </a:r>
                      <a:r>
                        <a:rPr lang="en-GB" baseline="0" dirty="0"/>
                        <a:t> section – groups related content in a document, typically with a heading, followed by section content)</a:t>
                      </a:r>
                      <a:endParaRPr lang="en-GB" dirty="0"/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section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footer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r>
                        <a:rPr lang="en-GB" dirty="0"/>
                        <a:t>						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latin typeface="Consolas" panose="020B0609020204030204" pitchFamily="49" charset="0"/>
                        </a:rPr>
                        <a:t>footer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45796" y="6383774"/>
            <a:ext cx="894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 action="ppaction://hlinkfile"/>
              </a:rPr>
              <a:t>More...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144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Page Layouts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Website content is usually displayed in a </a:t>
            </a:r>
            <a:r>
              <a:rPr lang="en-GB" b="1" dirty="0"/>
              <a:t>grid</a:t>
            </a:r>
            <a:r>
              <a:rPr lang="en-GB" dirty="0"/>
              <a:t>.</a:t>
            </a:r>
          </a:p>
          <a:p>
            <a:r>
              <a:rPr lang="en-GB" dirty="0"/>
              <a:t>Grid systems are popular in web design and other visual design fields.</a:t>
            </a:r>
          </a:p>
          <a:p>
            <a:r>
              <a:rPr lang="en-GB" dirty="0"/>
              <a:t>A grid system arranges content horizontally (</a:t>
            </a:r>
            <a:r>
              <a:rPr lang="en-GB" b="1" dirty="0"/>
              <a:t>rows</a:t>
            </a:r>
            <a:r>
              <a:rPr lang="en-GB" dirty="0"/>
              <a:t>) and vertically (</a:t>
            </a:r>
            <a:r>
              <a:rPr lang="en-GB" b="1" dirty="0"/>
              <a:t>columns</a:t>
            </a:r>
            <a:r>
              <a:rPr lang="en-GB" dirty="0"/>
              <a:t>) in a grid.</a:t>
            </a:r>
          </a:p>
          <a:p>
            <a:r>
              <a:rPr lang="en-GB" dirty="0"/>
              <a:t>Grids are used to achieve an important web design principle: </a:t>
            </a:r>
            <a:r>
              <a:rPr lang="en-GB" b="1" dirty="0"/>
              <a:t>alignment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05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Page Layouts: Alignment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Alignment is about organising information to </a:t>
            </a:r>
            <a:r>
              <a:rPr lang="en-GB" b="1" i="1" dirty="0"/>
              <a:t>create order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Each element on the page visually connects to other elements on the page.</a:t>
            </a:r>
          </a:p>
          <a:p>
            <a:pPr lvl="1"/>
            <a:r>
              <a:rPr lang="en-GB" dirty="0"/>
              <a:t>The grid lines, even when invisible, connect elements and make divisions on the page, creating order.</a:t>
            </a:r>
          </a:p>
          <a:p>
            <a:r>
              <a:rPr lang="en-GB" dirty="0"/>
              <a:t>Alignment is the “A” of </a:t>
            </a:r>
            <a:r>
              <a:rPr lang="en-GB" dirty="0">
                <a:hlinkClick r:id="rId3"/>
              </a:rPr>
              <a:t>C.R.A.P. Design</a:t>
            </a:r>
            <a:r>
              <a:rPr lang="en-GB" dirty="0"/>
              <a:t>, the four basic principles of good design.</a:t>
            </a:r>
          </a:p>
        </p:txBody>
      </p:sp>
    </p:spTree>
    <p:extLst>
      <p:ext uri="{BB962C8B-B14F-4D97-AF65-F5344CB8AC3E}">
        <p14:creationId xmlns:p14="http://schemas.microsoft.com/office/powerpoint/2010/main" val="58815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960 Grid System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hlinkClick r:id="rId3"/>
              </a:rPr>
              <a:t>The 960 Grid </a:t>
            </a:r>
            <a:r>
              <a:rPr lang="en-GB" dirty="0">
                <a:hlinkClick r:id="rId3"/>
              </a:rPr>
              <a:t>S</a:t>
            </a:r>
            <a:r>
              <a:rPr lang="en-GB" dirty="0" smtClean="0">
                <a:hlinkClick r:id="rId3"/>
              </a:rPr>
              <a:t>ystem</a:t>
            </a:r>
            <a:r>
              <a:rPr lang="en-GB" dirty="0" smtClean="0"/>
              <a:t> </a:t>
            </a:r>
            <a:r>
              <a:rPr lang="en-GB" b="1" i="1" dirty="0" smtClean="0"/>
              <a:t>was</a:t>
            </a:r>
            <a:r>
              <a:rPr lang="en-GB" dirty="0" smtClean="0"/>
              <a:t> popular in web design.</a:t>
            </a:r>
          </a:p>
          <a:p>
            <a:pPr lvl="1"/>
            <a:r>
              <a:rPr lang="en-GB" dirty="0" smtClean="0"/>
              <a:t>Grid has total width of 960px (hence the name).</a:t>
            </a:r>
          </a:p>
          <a:p>
            <a:pPr lvl="1"/>
            <a:r>
              <a:rPr lang="en-GB" dirty="0" smtClean="0"/>
              <a:t>960 chosen because 960 is divisible by a lot of numbers between 1 and 16 with no remainder.</a:t>
            </a:r>
          </a:p>
          <a:p>
            <a:r>
              <a:rPr lang="en-GB" dirty="0" smtClean="0"/>
              <a:t>There were two versions:</a:t>
            </a:r>
          </a:p>
          <a:p>
            <a:pPr lvl="1"/>
            <a:r>
              <a:rPr lang="en-GB" dirty="0" smtClean="0"/>
              <a:t>12 columns (the more popular)</a:t>
            </a:r>
          </a:p>
          <a:p>
            <a:pPr lvl="1"/>
            <a:r>
              <a:rPr lang="en-GB" dirty="0" smtClean="0"/>
              <a:t>16 columns</a:t>
            </a:r>
          </a:p>
          <a:p>
            <a:r>
              <a:rPr lang="en-GB" dirty="0" smtClean="0"/>
              <a:t>Modern web development use </a:t>
            </a:r>
            <a:r>
              <a:rPr lang="en-GB" dirty="0" smtClean="0">
                <a:hlinkClick r:id="rId4"/>
              </a:rPr>
              <a:t>Responsive Grids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Most based on the 12-column 960 grid,</a:t>
            </a:r>
          </a:p>
          <a:p>
            <a:pPr lvl="1"/>
            <a:r>
              <a:rPr lang="en-GB" dirty="0" smtClean="0"/>
              <a:t>But with variations of the 960px width.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58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12-Column 960 Grid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71866" cy="4495800"/>
          </a:xfrm>
        </p:spPr>
        <p:txBody>
          <a:bodyPr/>
          <a:lstStyle/>
          <a:p>
            <a:r>
              <a:rPr lang="en-GB" dirty="0"/>
              <a:t>It has a width of 960px.</a:t>
            </a:r>
          </a:p>
          <a:p>
            <a:r>
              <a:rPr lang="en-GB" dirty="0"/>
              <a:t>It is divided into 12 columns.</a:t>
            </a:r>
          </a:p>
          <a:p>
            <a:r>
              <a:rPr lang="en-GB" dirty="0"/>
              <a:t>Each column has a gutter (padding or margin) of 10px on either side, giving a total gutter of 20px.</a:t>
            </a:r>
          </a:p>
          <a:p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-108520" y="4365104"/>
            <a:ext cx="9318735" cy="2590308"/>
            <a:chOff x="-108520" y="4365104"/>
            <a:chExt cx="9318735" cy="2590308"/>
          </a:xfrm>
        </p:grpSpPr>
        <p:grpSp>
          <p:nvGrpSpPr>
            <p:cNvPr id="11" name="Group 10"/>
            <p:cNvGrpSpPr/>
            <p:nvPr/>
          </p:nvGrpSpPr>
          <p:grpSpPr>
            <a:xfrm>
              <a:off x="-108520" y="4365104"/>
              <a:ext cx="9318735" cy="2590308"/>
              <a:chOff x="-108520" y="4468470"/>
              <a:chExt cx="9318735" cy="2590308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4869160"/>
                <a:ext cx="9144000" cy="1988840"/>
              </a:xfrm>
              <a:prstGeom prst="rect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</p:pic>
          <p:cxnSp>
            <p:nvCxnSpPr>
              <p:cNvPr id="6" name="Straight Arrow Connector 5"/>
              <p:cNvCxnSpPr/>
              <p:nvPr/>
            </p:nvCxnSpPr>
            <p:spPr>
              <a:xfrm>
                <a:off x="0" y="4653136"/>
                <a:ext cx="9144000" cy="0"/>
              </a:xfrm>
              <a:prstGeom prst="straightConnector1">
                <a:avLst/>
              </a:prstGeom>
              <a:ln w="28575"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/>
              <p:cNvSpPr txBox="1"/>
              <p:nvPr/>
            </p:nvSpPr>
            <p:spPr>
              <a:xfrm>
                <a:off x="3699255" y="4468470"/>
                <a:ext cx="857735" cy="369332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en-GB" dirty="0"/>
                  <a:t>960 </a:t>
                </a:r>
                <a:r>
                  <a:rPr lang="en-GB" dirty="0" err="1"/>
                  <a:t>px</a:t>
                </a:r>
                <a:endParaRPr lang="en-GB" dirty="0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 rot="16200000">
                <a:off x="321116" y="5694302"/>
                <a:ext cx="239039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Gutter (padding/margin)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6200000">
                <a:off x="-1024609" y="5620287"/>
                <a:ext cx="210917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Gutter (padding/margin)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 rot="16200000">
                <a:off x="8017127" y="5631893"/>
                <a:ext cx="210917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Gutter (padding/margin)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179512" y="4653136"/>
              <a:ext cx="89050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1             2             3             4	       5            6	7             8            9	         10           11         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01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is the width of each column in the 960 grid system for the 12-column version?</a:t>
            </a:r>
          </a:p>
          <a:p>
            <a:pPr lvl="1"/>
            <a:r>
              <a:rPr lang="en-GB" dirty="0"/>
              <a:t>The gutter between each column is 20px (10px on each side of a column, including the two end columns).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08520" y="3933056"/>
            <a:ext cx="9318735" cy="2389530"/>
            <a:chOff x="-108520" y="4365104"/>
            <a:chExt cx="9318735" cy="2389530"/>
          </a:xfrm>
        </p:grpSpPr>
        <p:grpSp>
          <p:nvGrpSpPr>
            <p:cNvPr id="5" name="Group 4"/>
            <p:cNvGrpSpPr/>
            <p:nvPr/>
          </p:nvGrpSpPr>
          <p:grpSpPr>
            <a:xfrm>
              <a:off x="-108520" y="4365104"/>
              <a:ext cx="9318735" cy="2389530"/>
              <a:chOff x="-108520" y="4468470"/>
              <a:chExt cx="9318735" cy="238953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4869160"/>
                <a:ext cx="9144000" cy="1988840"/>
              </a:xfrm>
              <a:prstGeom prst="rect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</p:pic>
          <p:cxnSp>
            <p:nvCxnSpPr>
              <p:cNvPr id="8" name="Straight Arrow Connector 7"/>
              <p:cNvCxnSpPr/>
              <p:nvPr/>
            </p:nvCxnSpPr>
            <p:spPr>
              <a:xfrm>
                <a:off x="0" y="4653136"/>
                <a:ext cx="9144000" cy="0"/>
              </a:xfrm>
              <a:prstGeom prst="straightConnector1">
                <a:avLst/>
              </a:prstGeom>
              <a:ln w="28575"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/>
              <p:cNvSpPr txBox="1"/>
              <p:nvPr/>
            </p:nvSpPr>
            <p:spPr>
              <a:xfrm>
                <a:off x="3699255" y="4468470"/>
                <a:ext cx="857735" cy="369332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en-GB" dirty="0"/>
                  <a:t>960 </a:t>
                </a:r>
                <a:r>
                  <a:rPr lang="en-GB" dirty="0" err="1"/>
                  <a:t>px</a:t>
                </a:r>
                <a:endParaRPr lang="en-GB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 rot="16200000">
                <a:off x="521934" y="5694302"/>
                <a:ext cx="198875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Padding (aka gutter)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 rot="16200000">
                <a:off x="-1024609" y="5620287"/>
                <a:ext cx="210917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Padding (aka gutter)</a:t>
                </a: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 rot="16200000">
                <a:off x="8017127" y="5631893"/>
                <a:ext cx="210917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Padding (aka gutter)</a:t>
                </a: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79512" y="4653136"/>
              <a:ext cx="89050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1             2             3             4	       5            6	7             8            9	         10           11         12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820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709120"/>
          </a:xfrm>
        </p:spPr>
        <p:txBody>
          <a:bodyPr>
            <a:normAutofit/>
          </a:bodyPr>
          <a:lstStyle/>
          <a:p>
            <a:r>
              <a:rPr lang="en-GB" b="1" dirty="0"/>
              <a:t>There are 12 columns.</a:t>
            </a:r>
          </a:p>
          <a:p>
            <a:r>
              <a:rPr lang="en-GB" dirty="0"/>
              <a:t>Each column has a gutter of 10px on each side.</a:t>
            </a:r>
          </a:p>
          <a:p>
            <a:pPr lvl="1"/>
            <a:r>
              <a:rPr lang="en-GB" dirty="0"/>
              <a:t>Total gutter for each column:	10 + 10 = 20px</a:t>
            </a:r>
          </a:p>
          <a:p>
            <a:pPr lvl="1"/>
            <a:r>
              <a:rPr lang="en-GB" dirty="0"/>
              <a:t>Total gutter of all columns:		20 x 12 = 240px</a:t>
            </a:r>
          </a:p>
          <a:p>
            <a:r>
              <a:rPr lang="en-GB" b="1" dirty="0"/>
              <a:t>The grid has a width of 960px.</a:t>
            </a:r>
          </a:p>
          <a:p>
            <a:pPr lvl="1"/>
            <a:r>
              <a:rPr lang="en-GB" dirty="0"/>
              <a:t>Total column </a:t>
            </a:r>
            <a:r>
              <a:rPr lang="en-GB" dirty="0" smtClean="0"/>
              <a:t>widths </a:t>
            </a:r>
            <a:r>
              <a:rPr lang="en-GB" dirty="0"/>
              <a:t>without gutter = </a:t>
            </a:r>
            <a:endParaRPr lang="en-GB" dirty="0" smtClean="0"/>
          </a:p>
          <a:p>
            <a:pPr marL="411480" lvl="1" indent="0">
              <a:buNone/>
            </a:pPr>
            <a:r>
              <a:rPr lang="en-GB" dirty="0" smtClean="0"/>
              <a:t>Grid </a:t>
            </a:r>
            <a:r>
              <a:rPr lang="en-GB" dirty="0"/>
              <a:t>width minus total gutter </a:t>
            </a:r>
            <a:r>
              <a:rPr lang="en-GB" dirty="0" smtClean="0"/>
              <a:t>width: 960 </a:t>
            </a:r>
            <a:r>
              <a:rPr lang="en-GB" dirty="0"/>
              <a:t>– 240 = 720px</a:t>
            </a:r>
          </a:p>
          <a:p>
            <a:pPr lvl="1"/>
            <a:r>
              <a:rPr lang="en-GB" dirty="0"/>
              <a:t>One column width: 720 </a:t>
            </a:r>
            <a:r>
              <a:rPr lang="en-GB" dirty="0">
                <a:sym typeface="Symbol" panose="05050102010706020507" pitchFamily="18" charset="2"/>
              </a:rPr>
              <a:t> 12 = </a:t>
            </a:r>
            <a:r>
              <a:rPr lang="en-GB" b="1" dirty="0">
                <a:sym typeface="Symbol" panose="05050102010706020507" pitchFamily="18" charset="2"/>
              </a:rPr>
              <a:t>60px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5828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</a:t>
            </a:r>
            <a:r>
              <a:rPr lang="en-GB" dirty="0"/>
              <a:t>Systems In Web Design: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100" dirty="0" smtClean="0"/>
              <a:t>The </a:t>
            </a:r>
            <a:r>
              <a:rPr lang="en-GB" sz="3100" dirty="0"/>
              <a:t>Design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1700808"/>
            <a:ext cx="8153400" cy="4968552"/>
          </a:xfr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12648" y="1700808"/>
            <a:ext cx="8153400" cy="864096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HEADER SECTION</a:t>
            </a:r>
          </a:p>
          <a:p>
            <a:pPr algn="ctr"/>
            <a:r>
              <a:rPr lang="en-GB" sz="1600" b="1" dirty="0"/>
              <a:t>Spans the 12 columns</a:t>
            </a:r>
            <a:r>
              <a:rPr lang="en-GB" sz="1600" dirty="0"/>
              <a:t> of the grid</a:t>
            </a:r>
          </a:p>
        </p:txBody>
      </p:sp>
      <p:sp>
        <p:nvSpPr>
          <p:cNvPr id="6" name="Rectangle 5"/>
          <p:cNvSpPr/>
          <p:nvPr/>
        </p:nvSpPr>
        <p:spPr>
          <a:xfrm>
            <a:off x="612648" y="2743538"/>
            <a:ext cx="2015136" cy="2917710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SIDEBAR SECTION</a:t>
            </a:r>
          </a:p>
          <a:p>
            <a:pPr algn="ctr"/>
            <a:r>
              <a:rPr lang="en-GB" sz="1600" b="1" dirty="0"/>
              <a:t>Spans 3 columns </a:t>
            </a:r>
            <a:r>
              <a:rPr lang="en-GB" sz="1600" dirty="0"/>
              <a:t>of the grid</a:t>
            </a:r>
          </a:p>
        </p:txBody>
      </p:sp>
      <p:sp>
        <p:nvSpPr>
          <p:cNvPr id="7" name="Rectangle 6"/>
          <p:cNvSpPr/>
          <p:nvPr/>
        </p:nvSpPr>
        <p:spPr>
          <a:xfrm>
            <a:off x="2651826" y="2743538"/>
            <a:ext cx="6114222" cy="2917710"/>
          </a:xfrm>
          <a:prstGeom prst="rect">
            <a:avLst/>
          </a:prstGeom>
          <a:solidFill>
            <a:schemeClr val="lt1">
              <a:alpha val="74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MAIN CONTENT SECTION</a:t>
            </a:r>
          </a:p>
          <a:p>
            <a:pPr algn="ctr"/>
            <a:r>
              <a:rPr lang="en-GB" b="1" dirty="0"/>
              <a:t>Spans 9 columns </a:t>
            </a:r>
            <a:r>
              <a:rPr lang="en-GB" dirty="0"/>
              <a:t>of the grid</a:t>
            </a:r>
          </a:p>
        </p:txBody>
      </p:sp>
      <p:sp>
        <p:nvSpPr>
          <p:cNvPr id="8" name="Rectangle 7"/>
          <p:cNvSpPr/>
          <p:nvPr/>
        </p:nvSpPr>
        <p:spPr>
          <a:xfrm>
            <a:off x="612648" y="5877272"/>
            <a:ext cx="8153400" cy="792088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FOOTER SECTION</a:t>
            </a:r>
          </a:p>
          <a:p>
            <a:pPr algn="ctr"/>
            <a:r>
              <a:rPr lang="en-GB" sz="1600" b="1" dirty="0"/>
              <a:t>Spans the 12 columns </a:t>
            </a:r>
            <a:r>
              <a:rPr lang="en-GB" sz="1600" dirty="0"/>
              <a:t>of the grid</a:t>
            </a:r>
          </a:p>
        </p:txBody>
      </p:sp>
      <p:sp>
        <p:nvSpPr>
          <p:cNvPr id="9" name="Left Brace 8"/>
          <p:cNvSpPr/>
          <p:nvPr/>
        </p:nvSpPr>
        <p:spPr>
          <a:xfrm>
            <a:off x="395536" y="1700808"/>
            <a:ext cx="216024" cy="86409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1</a:t>
            </a:r>
          </a:p>
        </p:txBody>
      </p:sp>
      <p:sp>
        <p:nvSpPr>
          <p:cNvPr id="11" name="Left Brace 10"/>
          <p:cNvSpPr/>
          <p:nvPr/>
        </p:nvSpPr>
        <p:spPr>
          <a:xfrm>
            <a:off x="384603" y="2743538"/>
            <a:ext cx="204003" cy="2917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2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364898" y="5877272"/>
            <a:ext cx="223708" cy="7920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3</a:t>
            </a:r>
          </a:p>
        </p:txBody>
      </p:sp>
    </p:spTree>
    <p:extLst>
      <p:ext uri="{BB962C8B-B14F-4D97-AF65-F5344CB8AC3E}">
        <p14:creationId xmlns:p14="http://schemas.microsoft.com/office/powerpoint/2010/main" val="86927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Systems in Web Design:</a:t>
            </a:r>
            <a:br>
              <a:rPr lang="en-GB" dirty="0" smtClean="0"/>
            </a:br>
            <a:r>
              <a:rPr lang="en-GB" sz="3100" dirty="0" smtClean="0"/>
              <a:t>The CSS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CSS </a:t>
            </a:r>
            <a:r>
              <a:rPr lang="en-GB" dirty="0" smtClean="0"/>
              <a:t>classes </a:t>
            </a:r>
            <a:r>
              <a:rPr lang="en-GB" dirty="0"/>
              <a:t>for the elements of the grid, </a:t>
            </a:r>
            <a:r>
              <a:rPr lang="en-GB" dirty="0" smtClean="0"/>
              <a:t>usually:</a:t>
            </a:r>
            <a:endParaRPr lang="en-GB" dirty="0"/>
          </a:p>
          <a:p>
            <a:r>
              <a:rPr lang="en-GB" b="1" dirty="0"/>
              <a:t>.container</a:t>
            </a:r>
            <a:r>
              <a:rPr lang="en-GB" dirty="0"/>
              <a:t>: representing the grid</a:t>
            </a:r>
          </a:p>
          <a:p>
            <a:r>
              <a:rPr lang="en-GB" b="1" dirty="0"/>
              <a:t>.row</a:t>
            </a:r>
            <a:r>
              <a:rPr lang="en-GB" dirty="0"/>
              <a:t>: representing a row</a:t>
            </a:r>
          </a:p>
          <a:p>
            <a:r>
              <a:rPr lang="en-GB" dirty="0"/>
              <a:t>For a 12-column version, you will need </a:t>
            </a:r>
            <a:r>
              <a:rPr lang="en-GB" b="1" dirty="0"/>
              <a:t>12 column </a:t>
            </a:r>
            <a:r>
              <a:rPr lang="en-GB" b="1" dirty="0" smtClean="0"/>
              <a:t>classes</a:t>
            </a:r>
            <a:r>
              <a:rPr lang="en-GB" dirty="0" smtClean="0"/>
              <a:t> representing </a:t>
            </a:r>
            <a:r>
              <a:rPr lang="en-GB" dirty="0"/>
              <a:t>when the content spans:</a:t>
            </a:r>
          </a:p>
          <a:p>
            <a:pPr lvl="1"/>
            <a:r>
              <a:rPr lang="en-GB" dirty="0"/>
              <a:t>1 column e.g.		</a:t>
            </a:r>
            <a:r>
              <a:rPr lang="en-GB" b="1" dirty="0"/>
              <a:t>.</a:t>
            </a:r>
            <a:r>
              <a:rPr lang="en-GB" b="1" dirty="0" smtClean="0"/>
              <a:t>col-1</a:t>
            </a:r>
            <a:endParaRPr lang="en-GB" b="1" dirty="0"/>
          </a:p>
          <a:p>
            <a:pPr lvl="1"/>
            <a:r>
              <a:rPr lang="en-GB" dirty="0"/>
              <a:t>2 columns e.g.		</a:t>
            </a:r>
            <a:r>
              <a:rPr lang="en-GB" b="1" dirty="0"/>
              <a:t>.</a:t>
            </a:r>
            <a:r>
              <a:rPr lang="en-GB" b="1" dirty="0" smtClean="0"/>
              <a:t>col-2</a:t>
            </a:r>
            <a:endParaRPr lang="en-GB" b="1" dirty="0"/>
          </a:p>
          <a:p>
            <a:pPr lvl="1"/>
            <a:r>
              <a:rPr lang="en-GB" dirty="0"/>
              <a:t>…</a:t>
            </a:r>
          </a:p>
          <a:p>
            <a:pPr lvl="1"/>
            <a:r>
              <a:rPr lang="en-GB" dirty="0"/>
              <a:t>12 columns e.g.	</a:t>
            </a:r>
            <a:r>
              <a:rPr lang="en-GB" b="1" dirty="0"/>
              <a:t>.</a:t>
            </a:r>
            <a:r>
              <a:rPr lang="en-GB" b="1" dirty="0" smtClean="0"/>
              <a:t>col-12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47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</a:t>
            </a:r>
            <a:r>
              <a:rPr lang="en-GB" dirty="0"/>
              <a:t>Systems In Web Design: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100" dirty="0" smtClean="0"/>
              <a:t>The </a:t>
            </a:r>
            <a:r>
              <a:rPr lang="en-GB" sz="3100" dirty="0"/>
              <a:t>Design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1700808"/>
            <a:ext cx="8153400" cy="4968552"/>
          </a:xfr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12648" y="1700808"/>
            <a:ext cx="8153400" cy="864096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HEADER SECTION</a:t>
            </a:r>
          </a:p>
          <a:p>
            <a:pPr algn="ctr"/>
            <a:r>
              <a:rPr lang="en-GB" sz="1600" b="1" dirty="0"/>
              <a:t>Spans the 12 columns</a:t>
            </a:r>
            <a:r>
              <a:rPr lang="en-GB" sz="1600" dirty="0"/>
              <a:t> of the grid</a:t>
            </a:r>
          </a:p>
        </p:txBody>
      </p:sp>
      <p:sp>
        <p:nvSpPr>
          <p:cNvPr id="6" name="Rectangle 5"/>
          <p:cNvSpPr/>
          <p:nvPr/>
        </p:nvSpPr>
        <p:spPr>
          <a:xfrm>
            <a:off x="612648" y="2743538"/>
            <a:ext cx="2015136" cy="2917710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SIDEBAR SECTION</a:t>
            </a:r>
          </a:p>
          <a:p>
            <a:pPr algn="ctr"/>
            <a:r>
              <a:rPr lang="en-GB" sz="1600" b="1" dirty="0"/>
              <a:t>Spans 3 columns </a:t>
            </a:r>
            <a:r>
              <a:rPr lang="en-GB" sz="1600" dirty="0"/>
              <a:t>of the grid</a:t>
            </a:r>
          </a:p>
        </p:txBody>
      </p:sp>
      <p:sp>
        <p:nvSpPr>
          <p:cNvPr id="7" name="Rectangle 6"/>
          <p:cNvSpPr/>
          <p:nvPr/>
        </p:nvSpPr>
        <p:spPr>
          <a:xfrm>
            <a:off x="2651826" y="2743538"/>
            <a:ext cx="6114222" cy="2917710"/>
          </a:xfrm>
          <a:prstGeom prst="rect">
            <a:avLst/>
          </a:prstGeom>
          <a:solidFill>
            <a:schemeClr val="lt1">
              <a:alpha val="74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MAIN CONTENT SECTION</a:t>
            </a:r>
          </a:p>
          <a:p>
            <a:pPr algn="ctr"/>
            <a:r>
              <a:rPr lang="en-GB" b="1" dirty="0"/>
              <a:t>Spans 9 columns </a:t>
            </a:r>
            <a:r>
              <a:rPr lang="en-GB" dirty="0"/>
              <a:t>of the grid</a:t>
            </a:r>
          </a:p>
        </p:txBody>
      </p:sp>
      <p:sp>
        <p:nvSpPr>
          <p:cNvPr id="8" name="Rectangle 7"/>
          <p:cNvSpPr/>
          <p:nvPr/>
        </p:nvSpPr>
        <p:spPr>
          <a:xfrm>
            <a:off x="612648" y="5877272"/>
            <a:ext cx="8153400" cy="792088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FOOTER SECTION</a:t>
            </a:r>
          </a:p>
          <a:p>
            <a:pPr algn="ctr"/>
            <a:r>
              <a:rPr lang="en-GB" sz="1600" b="1" dirty="0"/>
              <a:t>Spans the 12 columns </a:t>
            </a:r>
            <a:r>
              <a:rPr lang="en-GB" sz="1600" dirty="0"/>
              <a:t>of the grid</a:t>
            </a:r>
          </a:p>
        </p:txBody>
      </p:sp>
      <p:sp>
        <p:nvSpPr>
          <p:cNvPr id="9" name="Left Brace 8"/>
          <p:cNvSpPr/>
          <p:nvPr/>
        </p:nvSpPr>
        <p:spPr>
          <a:xfrm>
            <a:off x="395536" y="1700808"/>
            <a:ext cx="216024" cy="86409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1</a:t>
            </a:r>
          </a:p>
        </p:txBody>
      </p:sp>
      <p:sp>
        <p:nvSpPr>
          <p:cNvPr id="11" name="Left Brace 10"/>
          <p:cNvSpPr/>
          <p:nvPr/>
        </p:nvSpPr>
        <p:spPr>
          <a:xfrm>
            <a:off x="384603" y="2743538"/>
            <a:ext cx="204003" cy="2917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2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364898" y="5877272"/>
            <a:ext cx="223708" cy="7920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3</a:t>
            </a:r>
          </a:p>
        </p:txBody>
      </p:sp>
    </p:spTree>
    <p:extLst>
      <p:ext uri="{BB962C8B-B14F-4D97-AF65-F5344CB8AC3E}">
        <p14:creationId xmlns:p14="http://schemas.microsoft.com/office/powerpoint/2010/main" val="3525400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Systems in Web Design:</a:t>
            </a:r>
            <a:br>
              <a:rPr lang="en-GB" dirty="0"/>
            </a:br>
            <a:r>
              <a:rPr lang="en-GB" sz="3100" dirty="0" smtClean="0"/>
              <a:t>The HTML </a:t>
            </a:r>
            <a:r>
              <a:rPr lang="en-GB" sz="3100" dirty="0"/>
              <a:t>- Two </a:t>
            </a:r>
            <a:r>
              <a:rPr lang="en-GB" sz="3100" dirty="0" smtClean="0"/>
              <a:t>solutions </a:t>
            </a:r>
            <a:r>
              <a:rPr lang="en-GB" sz="3100" dirty="0"/>
              <a:t>for previous slide design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Header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="col-9"&gt;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1, Main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="col-3"&gt;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t-IT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it-IT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2, Side Bar Content --&gt;</a:t>
            </a:r>
            <a:endParaRPr lang="it-IT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Footer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9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Header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="col-9"&gt;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1, Main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="col-3"&gt;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t-IT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it-IT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2, Side Bar Content --&gt;</a:t>
            </a:r>
            <a:endParaRPr lang="it-IT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Footer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05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572000" y="1628800"/>
            <a:ext cx="0" cy="460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043608" y="1980000"/>
            <a:ext cx="3384376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43608" y="3492000"/>
            <a:ext cx="3384376" cy="133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608" y="5508000"/>
            <a:ext cx="3384376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48064" y="1800000"/>
            <a:ext cx="3240360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48000" y="2628000"/>
            <a:ext cx="3240360" cy="136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148000" y="3996000"/>
            <a:ext cx="3240360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929808" y="5737334"/>
            <a:ext cx="3746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Can you think of what the difference between these two structures is?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95250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Systems in Web Design</a:t>
            </a:r>
            <a:br>
              <a:rPr lang="en-GB" dirty="0" smtClean="0"/>
            </a:br>
            <a:r>
              <a:rPr lang="en-GB" sz="3100" dirty="0" smtClean="0"/>
              <a:t>An Example</a:t>
            </a:r>
            <a:endParaRPr lang="en-GB" sz="31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2652"/>
          <a:stretch/>
        </p:blipFill>
        <p:spPr>
          <a:xfrm>
            <a:off x="900000" y="2492896"/>
            <a:ext cx="7344408" cy="59656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0000" y="1628800"/>
            <a:ext cx="7452000" cy="4956179"/>
          </a:xfrm>
          <a:prstGeom prst="rect">
            <a:avLst/>
          </a:prstGeom>
          <a:blipFill dpi="0" rotWithShape="1">
            <a:blip r:embed="rId4">
              <a:alphaModFix amt="5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467544" y="3356992"/>
            <a:ext cx="82089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868144" y="1628800"/>
            <a:ext cx="0" cy="172819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44008" y="3356992"/>
            <a:ext cx="0" cy="32279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44208" y="3356992"/>
            <a:ext cx="0" cy="322798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496" y="1628800"/>
            <a:ext cx="293221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b="1" dirty="0" smtClean="0"/>
              <a:t>Row 1</a:t>
            </a:r>
            <a:r>
              <a:rPr lang="en-GB" dirty="0" smtClean="0"/>
              <a:t>: 2 Columns</a:t>
            </a:r>
          </a:p>
          <a:p>
            <a:r>
              <a:rPr lang="en-GB" b="1" dirty="0" smtClean="0"/>
              <a:t>Column 1</a:t>
            </a:r>
            <a:r>
              <a:rPr lang="en-GB" dirty="0" smtClean="0"/>
              <a:t>: spans 8 columns</a:t>
            </a:r>
          </a:p>
          <a:p>
            <a:r>
              <a:rPr lang="en-GB" b="1" dirty="0" smtClean="0"/>
              <a:t>Column 2</a:t>
            </a:r>
            <a:r>
              <a:rPr lang="en-GB" dirty="0" smtClean="0"/>
              <a:t>: spans 4 columns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985176" y="5229200"/>
            <a:ext cx="2932213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b="1" dirty="0" smtClean="0"/>
              <a:t>Row 2</a:t>
            </a:r>
            <a:r>
              <a:rPr lang="en-GB" dirty="0" smtClean="0"/>
              <a:t>: </a:t>
            </a:r>
            <a:r>
              <a:rPr lang="en-GB" dirty="0"/>
              <a:t>3</a:t>
            </a:r>
            <a:r>
              <a:rPr lang="en-GB" dirty="0" smtClean="0"/>
              <a:t> Columns</a:t>
            </a:r>
          </a:p>
          <a:p>
            <a:r>
              <a:rPr lang="en-GB" b="1" dirty="0" smtClean="0"/>
              <a:t>Column 1</a:t>
            </a:r>
            <a:r>
              <a:rPr lang="en-GB" dirty="0" smtClean="0"/>
              <a:t>: spans 6 columns</a:t>
            </a:r>
          </a:p>
          <a:p>
            <a:r>
              <a:rPr lang="en-GB" b="1" dirty="0" smtClean="0"/>
              <a:t>Column 2</a:t>
            </a:r>
            <a:r>
              <a:rPr lang="en-GB" dirty="0" smtClean="0"/>
              <a:t>: spans 3 columns</a:t>
            </a:r>
          </a:p>
          <a:p>
            <a:r>
              <a:rPr lang="en-GB" b="1" dirty="0" smtClean="0"/>
              <a:t>Column 3</a:t>
            </a:r>
            <a:r>
              <a:rPr lang="en-GB" dirty="0" smtClean="0"/>
              <a:t>: spans 3 columns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80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Systems in Web Design:</a:t>
            </a:r>
            <a:br>
              <a:rPr lang="en-GB" dirty="0"/>
            </a:br>
            <a:r>
              <a:rPr lang="en-GB" sz="3100" dirty="0"/>
              <a:t>The CSS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trickiest part specifying the CSS for the grid elements is the </a:t>
            </a:r>
            <a:r>
              <a:rPr lang="en-GB" dirty="0"/>
              <a:t>CSS to make the </a:t>
            </a:r>
            <a:r>
              <a:rPr lang="en-GB" b="1" i="1" dirty="0"/>
              <a:t>columns stack side by </a:t>
            </a:r>
            <a:r>
              <a:rPr lang="en-GB" b="1" i="1" dirty="0" smtClean="0"/>
              <a:t>side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Three main ways to achieve this:</a:t>
            </a:r>
          </a:p>
          <a:p>
            <a:pPr lvl="1"/>
            <a:r>
              <a:rPr lang="en-GB" b="1" dirty="0" smtClean="0"/>
              <a:t>CSS Floats</a:t>
            </a:r>
            <a:r>
              <a:rPr lang="en-GB" dirty="0" smtClean="0"/>
              <a:t>: old, but tried and tested and supported by old browsers.</a:t>
            </a:r>
          </a:p>
          <a:p>
            <a:pPr lvl="1"/>
            <a:r>
              <a:rPr lang="en-GB" b="1" dirty="0" smtClean="0"/>
              <a:t>CSS Flexbox</a:t>
            </a:r>
            <a:r>
              <a:rPr lang="en-GB" dirty="0" smtClean="0"/>
              <a:t>: new </a:t>
            </a:r>
            <a:r>
              <a:rPr lang="en-GB" dirty="0"/>
              <a:t>with CSS3, but </a:t>
            </a:r>
            <a:r>
              <a:rPr lang="en-GB" dirty="0">
                <a:hlinkClick r:id="rId3"/>
              </a:rPr>
              <a:t>not really the best for page layout</a:t>
            </a:r>
            <a:r>
              <a:rPr lang="en-GB" dirty="0" smtClean="0"/>
              <a:t>.</a:t>
            </a:r>
          </a:p>
          <a:p>
            <a:pPr lvl="1"/>
            <a:r>
              <a:rPr lang="en-GB" b="1" dirty="0" smtClean="0"/>
              <a:t>CSS display: grid</a:t>
            </a:r>
            <a:r>
              <a:rPr lang="en-GB" dirty="0" smtClean="0"/>
              <a:t>, new and supported by modern browsers.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01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 Grid Frameworks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CSS Grid Frameworks contain </a:t>
            </a:r>
            <a:r>
              <a:rPr lang="en-GB" b="1" i="1" dirty="0" smtClean="0"/>
              <a:t>ready-made CSS classes</a:t>
            </a:r>
            <a:r>
              <a:rPr lang="en-GB" dirty="0" smtClean="0"/>
              <a:t> that you can use for website layouts.</a:t>
            </a:r>
          </a:p>
          <a:p>
            <a:r>
              <a:rPr lang="en-GB" dirty="0" smtClean="0"/>
              <a:t>When looking for a framework to use, look for </a:t>
            </a:r>
            <a:r>
              <a:rPr lang="en-GB" dirty="0">
                <a:hlinkClick r:id="rId3"/>
              </a:rPr>
              <a:t>Responsive </a:t>
            </a:r>
            <a:r>
              <a:rPr lang="en-GB" dirty="0" smtClean="0">
                <a:hlinkClick r:id="rId3"/>
              </a:rPr>
              <a:t>Grid Frameworks</a:t>
            </a:r>
            <a:r>
              <a:rPr lang="en-GB" dirty="0" smtClean="0"/>
              <a:t>.</a:t>
            </a:r>
          </a:p>
          <a:p>
            <a:r>
              <a:rPr lang="en-GB" dirty="0"/>
              <a:t>We will be using the popular CSS framework, </a:t>
            </a:r>
            <a:r>
              <a:rPr lang="en-GB" b="1" dirty="0"/>
              <a:t>Bootstrap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462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Bootstrap’s CSS Grid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Bootstrap</a:t>
            </a:r>
            <a:r>
              <a:rPr lang="en-GB" dirty="0" smtClean="0"/>
              <a:t> is a CSS framework providing front-end website solutions.</a:t>
            </a:r>
            <a:endParaRPr lang="en-GB" dirty="0" smtClean="0">
              <a:hlinkClick r:id="rId3"/>
            </a:endParaRPr>
          </a:p>
          <a:p>
            <a:r>
              <a:rPr lang="en-GB" dirty="0" smtClean="0">
                <a:hlinkClick r:id="rId3"/>
              </a:rPr>
              <a:t>Bootstrap’s grid</a:t>
            </a:r>
            <a:r>
              <a:rPr lang="en-GB" dirty="0" smtClean="0"/>
              <a:t> is a 12-column, responsive CSS grid framework.</a:t>
            </a:r>
          </a:p>
          <a:p>
            <a:r>
              <a:rPr lang="en-GB" dirty="0" smtClean="0"/>
              <a:t>Bootstrap 4 is the current version and it supports 5 different grid layout widths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Extra </a:t>
            </a:r>
            <a:r>
              <a:rPr lang="en-GB" dirty="0" smtClean="0"/>
              <a:t>s</a:t>
            </a:r>
            <a:r>
              <a:rPr lang="en-GB" dirty="0" smtClean="0"/>
              <a:t>mall devices</a:t>
            </a:r>
          </a:p>
          <a:p>
            <a:pPr lvl="1"/>
            <a:r>
              <a:rPr lang="en-GB" dirty="0" smtClean="0"/>
              <a:t>Small (</a:t>
            </a:r>
            <a:r>
              <a:rPr lang="en-GB" dirty="0" err="1" smtClean="0"/>
              <a:t>sm</a:t>
            </a:r>
            <a:r>
              <a:rPr lang="en-GB" dirty="0" smtClean="0"/>
              <a:t>) devices</a:t>
            </a:r>
          </a:p>
          <a:p>
            <a:pPr lvl="1"/>
            <a:r>
              <a:rPr lang="en-GB" dirty="0" smtClean="0"/>
              <a:t>Medium (md) devices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27984" y="4509120"/>
            <a:ext cx="4572000" cy="969496"/>
          </a:xfrm>
          <a:prstGeom prst="rect">
            <a:avLst/>
          </a:prstGeom>
        </p:spPr>
        <p:txBody>
          <a:bodyPr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Large (</a:t>
            </a:r>
            <a:r>
              <a:rPr lang="en-GB" sz="2600" dirty="0" err="1" smtClean="0">
                <a:solidFill>
                  <a:prstClr val="black"/>
                </a:solidFill>
              </a:rPr>
              <a:t>lg</a:t>
            </a:r>
            <a:r>
              <a:rPr lang="en-GB" sz="2600" dirty="0" smtClean="0">
                <a:solidFill>
                  <a:prstClr val="black"/>
                </a:solidFill>
              </a:rPr>
              <a:t>) devices</a:t>
            </a:r>
            <a:endParaRPr lang="en-GB" sz="2600" dirty="0">
              <a:solidFill>
                <a:prstClr val="black"/>
              </a:solidFill>
            </a:endParaRPr>
          </a:p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Extra large (xl) </a:t>
            </a:r>
            <a:r>
              <a:rPr lang="en-GB" sz="2600" dirty="0">
                <a:solidFill>
                  <a:prstClr val="black"/>
                </a:solidFill>
              </a:rPr>
              <a:t>devices</a:t>
            </a:r>
          </a:p>
        </p:txBody>
      </p:sp>
    </p:spTree>
    <p:extLst>
      <p:ext uri="{BB962C8B-B14F-4D97-AF65-F5344CB8AC3E}">
        <p14:creationId xmlns:p14="http://schemas.microsoft.com/office/powerpoint/2010/main" val="48055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4 Flexible Grid System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43364763"/>
              </p:ext>
            </p:extLst>
          </p:nvPr>
        </p:nvGraphicFramePr>
        <p:xfrm>
          <a:off x="612775" y="1600200"/>
          <a:ext cx="8153400" cy="5130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360557293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43034916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59651881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70383423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48761528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8423743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small</a:t>
                      </a:r>
                    </a:p>
                    <a:p>
                      <a:r>
                        <a:rPr lang="en-GB" dirty="0"/>
                        <a:t>&lt;576px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Small (</a:t>
                      </a:r>
                      <a:r>
                        <a:rPr lang="en-GB" dirty="0" err="1" smtClean="0"/>
                        <a:t>sm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r>
                        <a:rPr lang="en-GB" dirty="0"/>
                        <a:t>≥576px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 (md)</a:t>
                      </a:r>
                      <a:endParaRPr lang="en-GB" dirty="0"/>
                    </a:p>
                    <a:p>
                      <a:r>
                        <a:rPr lang="en-GB" dirty="0"/>
                        <a:t>≥768px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Large (</a:t>
                      </a:r>
                      <a:r>
                        <a:rPr lang="en-GB" dirty="0" err="1" smtClean="0"/>
                        <a:t>lg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≥992px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</a:t>
                      </a:r>
                      <a:r>
                        <a:rPr lang="en-GB" dirty="0" smtClean="0"/>
                        <a:t>Large (xl)</a:t>
                      </a:r>
                      <a:endParaRPr lang="en-GB" dirty="0"/>
                    </a:p>
                    <a:p>
                      <a:r>
                        <a:rPr lang="en-GB" dirty="0"/>
                        <a:t>≥1200px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704815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Max container</a:t>
                      </a:r>
                      <a:r>
                        <a:rPr lang="en-GB" baseline="0" dirty="0"/>
                        <a:t> width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None (auto)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960px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1140px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409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CSS</a:t>
                      </a:r>
                      <a:r>
                        <a:rPr lang="en-GB" baseline="0" dirty="0"/>
                        <a:t> class prefix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sm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.col-md-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lg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.col-xl-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73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i="1" dirty="0"/>
                        <a:t>You append</a:t>
                      </a:r>
                      <a:r>
                        <a:rPr lang="en-GB" i="1" baseline="0" dirty="0"/>
                        <a:t> the number of columns to span after the class prefix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155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No of columns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408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Gutter width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30px (15px</a:t>
                      </a:r>
                      <a:r>
                        <a:rPr lang="en-GB" baseline="0" dirty="0"/>
                        <a:t> on each side of a column)</a:t>
                      </a:r>
                    </a:p>
                    <a:p>
                      <a:r>
                        <a:rPr lang="en-GB" i="1" baseline="0" dirty="0"/>
                        <a:t>You can remove the gutter by using the class .no-gutters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930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Nestable</a:t>
                      </a:r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026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Column ordering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2873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62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Containers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Containers</a:t>
            </a:r>
            <a:r>
              <a:rPr lang="en-GB" dirty="0" smtClean="0"/>
              <a:t> </a:t>
            </a:r>
            <a:r>
              <a:rPr lang="en-GB" dirty="0"/>
              <a:t>are the most basic element </a:t>
            </a:r>
            <a:r>
              <a:rPr lang="en-GB" dirty="0" smtClean="0"/>
              <a:t>in the Bootstrap grid.</a:t>
            </a:r>
          </a:p>
          <a:p>
            <a:pPr lvl="1"/>
            <a:r>
              <a:rPr lang="en-GB" dirty="0" smtClean="0"/>
              <a:t>A container </a:t>
            </a:r>
            <a:r>
              <a:rPr lang="en-GB" b="1" i="1" dirty="0" smtClean="0"/>
              <a:t>represents a grid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Rows and columns are nested inside containers.</a:t>
            </a:r>
          </a:p>
          <a:p>
            <a:pPr lvl="1"/>
            <a:r>
              <a:rPr lang="en-GB" dirty="0" smtClean="0"/>
              <a:t>You can also have nested grids.</a:t>
            </a:r>
          </a:p>
          <a:p>
            <a:r>
              <a:rPr lang="en-GB" dirty="0" smtClean="0"/>
              <a:t>Two container CSS classes:</a:t>
            </a:r>
          </a:p>
          <a:p>
            <a:pPr lvl="1"/>
            <a:r>
              <a:rPr lang="en-GB" b="1" dirty="0" smtClean="0"/>
              <a:t>.container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 smtClean="0"/>
              <a:t>fixed-width</a:t>
            </a:r>
            <a:r>
              <a:rPr lang="en-GB" dirty="0" smtClean="0"/>
              <a:t> </a:t>
            </a:r>
            <a:r>
              <a:rPr lang="en-GB" dirty="0"/>
              <a:t>grid centred by </a:t>
            </a:r>
            <a:r>
              <a:rPr lang="en-GB" dirty="0" smtClean="0"/>
              <a:t>default.</a:t>
            </a:r>
          </a:p>
          <a:p>
            <a:pPr lvl="2"/>
            <a:r>
              <a:rPr lang="en-GB" dirty="0"/>
              <a:t>C</a:t>
            </a:r>
            <a:r>
              <a:rPr lang="en-GB" dirty="0" smtClean="0"/>
              <a:t>onstrains </a:t>
            </a:r>
            <a:r>
              <a:rPr lang="en-GB" dirty="0"/>
              <a:t>the grid width to max </a:t>
            </a:r>
            <a:r>
              <a:rPr lang="en-GB" dirty="0" smtClean="0"/>
              <a:t>value.</a:t>
            </a:r>
          </a:p>
          <a:p>
            <a:pPr lvl="1"/>
            <a:r>
              <a:rPr lang="en-GB" b="1" dirty="0" smtClean="0"/>
              <a:t>.container-fluid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/>
              <a:t>100% </a:t>
            </a:r>
            <a:r>
              <a:rPr lang="en-GB" i="1" dirty="0" smtClean="0"/>
              <a:t>full-width </a:t>
            </a:r>
            <a:r>
              <a:rPr lang="en-GB" dirty="0" smtClean="0"/>
              <a:t>grid.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29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Rows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Rows come next </a:t>
            </a:r>
            <a:r>
              <a:rPr lang="en-GB" dirty="0" smtClean="0"/>
              <a:t>and are </a:t>
            </a:r>
            <a:r>
              <a:rPr lang="en-GB" b="1" i="1" dirty="0" smtClean="0"/>
              <a:t>parents of columns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They are used to create </a:t>
            </a:r>
            <a:r>
              <a:rPr lang="en-GB" b="1" dirty="0"/>
              <a:t>horizontal groups</a:t>
            </a:r>
            <a:r>
              <a:rPr lang="en-GB" dirty="0"/>
              <a:t> of columns to ensure columns line up properly.</a:t>
            </a:r>
          </a:p>
          <a:p>
            <a:r>
              <a:rPr lang="en-GB" dirty="0" smtClean="0"/>
              <a:t>Rows are usually children of:</a:t>
            </a:r>
          </a:p>
          <a:p>
            <a:pPr lvl="1"/>
            <a:r>
              <a:rPr lang="en-GB" dirty="0" smtClean="0"/>
              <a:t>Containers</a:t>
            </a:r>
          </a:p>
          <a:p>
            <a:pPr lvl="1"/>
            <a:r>
              <a:rPr lang="en-GB" dirty="0" smtClean="0"/>
              <a:t>Columns (to create a nested grid)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CSS class is </a:t>
            </a:r>
            <a:r>
              <a:rPr lang="en-GB" b="1" dirty="0"/>
              <a:t>.row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4653136"/>
            <a:ext cx="461697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dirty="0">
                <a:solidFill>
                  <a:srgbClr val="006400"/>
                </a:solidFill>
                <a:latin typeface="Consolas" panose="020B0609020204030204" pitchFamily="49" charset="0"/>
              </a:rPr>
              <a:t>&lt;!-- Header Content --&gt;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430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Columns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Content is placed within columns</a:t>
            </a:r>
            <a:r>
              <a:rPr lang="en-GB" dirty="0" smtClean="0"/>
              <a:t> and columns are </a:t>
            </a:r>
            <a:r>
              <a:rPr lang="en-GB" b="1" i="1" dirty="0" smtClean="0"/>
              <a:t>children of rows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12 CSS column classes for each of the five grid sizes: </a:t>
            </a:r>
            <a:r>
              <a:rPr lang="en-GB" b="1" dirty="0"/>
              <a:t>.</a:t>
            </a:r>
            <a:r>
              <a:rPr lang="en-GB" b="1" dirty="0" smtClean="0"/>
              <a:t>col-size-n</a:t>
            </a:r>
            <a:r>
              <a:rPr lang="en-GB" dirty="0" smtClean="0"/>
              <a:t>.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435829"/>
              </p:ext>
            </p:extLst>
          </p:nvPr>
        </p:nvGraphicFramePr>
        <p:xfrm>
          <a:off x="612648" y="3848100"/>
          <a:ext cx="8153400" cy="2494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368800">
                  <a:extLst>
                    <a:ext uri="{9D8B030D-6E8A-4147-A177-3AD203B41FA5}">
                      <a16:colId xmlns:a16="http://schemas.microsoft.com/office/drawing/2014/main" val="1024689888"/>
                    </a:ext>
                  </a:extLst>
                </a:gridCol>
                <a:gridCol w="1280510">
                  <a:extLst>
                    <a:ext uri="{9D8B030D-6E8A-4147-A177-3AD203B41FA5}">
                      <a16:colId xmlns:a16="http://schemas.microsoft.com/office/drawing/2014/main" val="2719279525"/>
                    </a:ext>
                  </a:extLst>
                </a:gridCol>
                <a:gridCol w="2504090">
                  <a:extLst>
                    <a:ext uri="{9D8B030D-6E8A-4147-A177-3AD203B41FA5}">
                      <a16:colId xmlns:a16="http://schemas.microsoft.com/office/drawing/2014/main" val="23976192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Device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Classes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139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</a:t>
                      </a:r>
                      <a:r>
                        <a:rPr lang="en-GB" b="1" baseline="0" dirty="0" smtClean="0"/>
                        <a:t> small devices </a:t>
                      </a:r>
                      <a:r>
                        <a:rPr lang="en-GB" baseline="0" dirty="0" smtClean="0"/>
                        <a:t>(portrait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col-1, …, col-12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306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Small devices </a:t>
                      </a:r>
                      <a:r>
                        <a:rPr lang="en-GB" dirty="0" smtClean="0"/>
                        <a:t>(landscape</a:t>
                      </a:r>
                      <a:r>
                        <a:rPr lang="en-GB" baseline="0" dirty="0" smtClean="0"/>
                        <a:t>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03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Medium devices </a:t>
                      </a:r>
                      <a:r>
                        <a:rPr lang="en-GB" dirty="0" smtClean="0"/>
                        <a:t>(tablets)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281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Large devices </a:t>
                      </a:r>
                      <a:r>
                        <a:rPr lang="en-GB" dirty="0" smtClean="0"/>
                        <a:t>(desktops,</a:t>
                      </a:r>
                      <a:r>
                        <a:rPr lang="en-GB" baseline="0" dirty="0" smtClean="0"/>
                        <a:t>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lg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4356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 large devices </a:t>
                      </a:r>
                      <a:r>
                        <a:rPr lang="en-GB" dirty="0" smtClean="0"/>
                        <a:t>(large desktops,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tvs</a:t>
                      </a:r>
                      <a:r>
                        <a:rPr lang="en-GB" baseline="0" dirty="0" smtClean="0"/>
                        <a:t>,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5354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16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 smtClean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46896831"/>
              </p:ext>
            </p:extLst>
          </p:nvPr>
        </p:nvGraphicFramePr>
        <p:xfrm>
          <a:off x="612775" y="1484784"/>
          <a:ext cx="8153400" cy="3296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col-3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col-9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col-3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3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 smtClean="0"/>
                        <a:t>col-9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9 columns)</a:t>
                      </a: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259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07024698"/>
              </p:ext>
            </p:extLst>
          </p:nvPr>
        </p:nvGraphicFramePr>
        <p:xfrm>
          <a:off x="612775" y="1484784"/>
          <a:ext cx="8153400" cy="3296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baseline="0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8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30552721"/>
              </p:ext>
            </p:extLst>
          </p:nvPr>
        </p:nvGraphicFramePr>
        <p:xfrm>
          <a:off x="612775" y="1484784"/>
          <a:ext cx="8153400" cy="393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r>
                        <a:rPr lang="en-GB" dirty="0"/>
                        <a:t>col-12 (spans across</a:t>
                      </a:r>
                      <a:r>
                        <a:rPr lang="en-GB" baseline="0" dirty="0"/>
                        <a:t>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col-12 (spans</a:t>
                      </a:r>
                      <a:r>
                        <a:rPr lang="en-GB" baseline="0" dirty="0"/>
                        <a:t> across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05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 Float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Specifies how an element should float i.e. to the </a:t>
            </a:r>
            <a:r>
              <a:rPr lang="en-GB" b="1" dirty="0" smtClean="0"/>
              <a:t>left</a:t>
            </a:r>
            <a:r>
              <a:rPr lang="en-GB" dirty="0" smtClean="0"/>
              <a:t> or to the </a:t>
            </a:r>
            <a:r>
              <a:rPr lang="en-GB" b="1" dirty="0" smtClean="0"/>
              <a:t>right</a:t>
            </a:r>
            <a:r>
              <a:rPr lang="en-GB" dirty="0" smtClean="0"/>
              <a:t>.</a:t>
            </a:r>
          </a:p>
          <a:p>
            <a:r>
              <a:rPr lang="en-GB" dirty="0" smtClean="0"/>
              <a:t>Used to position elements horizontally:</a:t>
            </a:r>
          </a:p>
          <a:p>
            <a:pPr lvl="1"/>
            <a:r>
              <a:rPr lang="en-GB" dirty="0" smtClean="0"/>
              <a:t>Moves an element as far to the left or right within its parent element.</a:t>
            </a:r>
          </a:p>
          <a:p>
            <a:pPr lvl="1"/>
            <a:r>
              <a:rPr lang="en-GB" dirty="0" smtClean="0"/>
              <a:t>If there is not enough room for the element, it moves it down to the next line.</a:t>
            </a:r>
          </a:p>
          <a:p>
            <a:pPr lvl="2"/>
            <a:r>
              <a:rPr lang="en-GB" dirty="0"/>
              <a:t>(Think of how text continues on a line till there is no more room, then wraps round to the next line)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2648" y="6096000"/>
            <a:ext cx="1872208" cy="645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float: left;</a:t>
            </a:r>
          </a:p>
        </p:txBody>
      </p:sp>
      <p:sp>
        <p:nvSpPr>
          <p:cNvPr id="5" name="Rectangle 4"/>
          <p:cNvSpPr/>
          <p:nvPr/>
        </p:nvSpPr>
        <p:spPr>
          <a:xfrm>
            <a:off x="6893840" y="6096000"/>
            <a:ext cx="1872208" cy="64536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float: right;</a:t>
            </a:r>
          </a:p>
        </p:txBody>
      </p:sp>
    </p:spTree>
    <p:extLst>
      <p:ext uri="{BB962C8B-B14F-4D97-AF65-F5344CB8AC3E}">
        <p14:creationId xmlns:p14="http://schemas.microsoft.com/office/powerpoint/2010/main" val="152422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Float: Content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image has been floated to the right in the paragraph element.</a:t>
            </a:r>
          </a:p>
          <a:p>
            <a:r>
              <a:rPr lang="en-GB" dirty="0"/>
              <a:t>The text wraps around the space left by the image in the paragraph element block.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78" y="3671192"/>
            <a:ext cx="5824537" cy="27797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448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 Float: Block Elements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WebBrowser"/>
          <p:cNvGrpSpPr/>
          <p:nvPr>
            <p:custDataLst>
              <p:custData r:id="rId1"/>
            </p:custDataLst>
          </p:nvPr>
        </p:nvGrpSpPr>
        <p:grpSpPr>
          <a:xfrm>
            <a:off x="611529" y="1578734"/>
            <a:ext cx="8428776" cy="4529835"/>
            <a:chOff x="0" y="-1"/>
            <a:chExt cx="9144001" cy="6858000"/>
          </a:xfrm>
        </p:grpSpPr>
        <p:sp>
          <p:nvSpPr>
            <p:cNvPr id="5" name="Background"/>
            <p:cNvSpPr/>
            <p:nvPr/>
          </p:nvSpPr>
          <p:spPr>
            <a:xfrm>
              <a:off x="0" y="-1"/>
              <a:ext cx="9144001" cy="6858000"/>
            </a:xfrm>
            <a:prstGeom prst="rect">
              <a:avLst/>
            </a:prstGeom>
            <a:solidFill>
              <a:srgbClr val="FFFFFF">
                <a:lumMod val="65000"/>
              </a:srgbClr>
            </a:solidFill>
            <a:ln w="3175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050" kern="0" dirty="0">
                <a:solidFill>
                  <a:prstClr val="white"/>
                </a:solidFill>
                <a:latin typeface="Segoe UI"/>
              </a:endParaRPr>
            </a:p>
          </p:txBody>
        </p:sp>
        <p:sp>
          <p:nvSpPr>
            <p:cNvPr id="6" name="WindowTitle"/>
            <p:cNvSpPr txBox="1"/>
            <p:nvPr/>
          </p:nvSpPr>
          <p:spPr>
            <a:xfrm>
              <a:off x="22515" y="22341"/>
              <a:ext cx="1176028" cy="230832"/>
            </a:xfrm>
            <a:prstGeom prst="rect">
              <a:avLst/>
            </a:prstGeom>
            <a:noFill/>
          </p:spPr>
          <p:txBody>
            <a:bodyPr wrap="none" lIns="91440" tIns="18288" rIns="91440" bIns="27432" rtlCol="0" anchor="ctr" anchorCtr="0">
              <a:spAutoFit/>
            </a:bodyPr>
            <a:lstStyle/>
            <a:p>
              <a:r>
                <a:rPr lang="en-US" sz="1200" dirty="0">
                  <a:solidFill>
                    <a:prstClr val="white"/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rPr>
                <a:t>Web page title</a:t>
              </a: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81598" y="286385"/>
              <a:ext cx="320040" cy="316520"/>
              <a:chOff x="72073" y="221749"/>
              <a:chExt cx="320040" cy="316520"/>
            </a:xfrm>
          </p:grpSpPr>
          <p:sp>
            <p:nvSpPr>
              <p:cNvPr id="31" name="Oval 30"/>
              <p:cNvSpPr/>
              <p:nvPr/>
            </p:nvSpPr>
            <p:spPr>
              <a:xfrm>
                <a:off x="72073" y="221749"/>
                <a:ext cx="320040" cy="316520"/>
              </a:xfrm>
              <a:prstGeom prst="ellipse">
                <a:avLst/>
              </a:prstGeom>
              <a:gradFill flip="none" rotWithShape="1">
                <a:gsLst>
                  <a:gs pos="91000">
                    <a:srgbClr val="FFFFFF">
                      <a:lumMod val="85000"/>
                    </a:srgbClr>
                  </a:gs>
                  <a:gs pos="36000">
                    <a:srgbClr val="FFFFFF">
                      <a:lumMod val="95000"/>
                    </a:srgbClr>
                  </a:gs>
                  <a:gs pos="100000">
                    <a:srgbClr val="FFFFFF">
                      <a:lumMod val="95000"/>
                    </a:srgbClr>
                  </a:gs>
                </a:gsLst>
                <a:lin ang="5400000" scaled="0"/>
                <a:tileRect/>
              </a:gradFill>
              <a:ln w="3175">
                <a:solidFill>
                  <a:srgbClr val="000000">
                    <a:lumMod val="50000"/>
                    <a:lumOff val="50000"/>
                  </a:srgbClr>
                </a:solidFill>
              </a:ln>
              <a:effectLst/>
            </p:spPr>
            <p:style>
              <a:lnRef idx="2">
                <a:srgbClr val="4F81BD">
                  <a:shade val="50000"/>
                </a:srgbClr>
              </a:lnRef>
              <a:fillRef idx="1">
                <a:srgbClr val="4F81BD"/>
              </a:fillRef>
              <a:effectRef idx="0">
                <a:srgbClr val="4F81BD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/>
                <a:endParaRPr lang="en-US" sz="1050" u="sng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Left Arrow 31"/>
              <p:cNvSpPr/>
              <p:nvPr/>
            </p:nvSpPr>
            <p:spPr>
              <a:xfrm>
                <a:off x="109358" y="275511"/>
                <a:ext cx="223134" cy="208997"/>
              </a:xfrm>
              <a:prstGeom prst="leftArrow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Text" lastClr="000000">
                    <a:lumMod val="75000"/>
                    <a:lumOff val="2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/>
                <a:endParaRPr lang="en-US" sz="1050" kern="0">
                  <a:solidFill>
                    <a:prstClr val="white"/>
                  </a:solidFill>
                  <a:latin typeface="Segoe UI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453671" y="286384"/>
              <a:ext cx="320040" cy="316520"/>
              <a:chOff x="444146" y="221748"/>
              <a:chExt cx="320040" cy="316520"/>
            </a:xfrm>
          </p:grpSpPr>
          <p:sp>
            <p:nvSpPr>
              <p:cNvPr id="29" name="Oval 28"/>
              <p:cNvSpPr/>
              <p:nvPr/>
            </p:nvSpPr>
            <p:spPr>
              <a:xfrm>
                <a:off x="444146" y="221748"/>
                <a:ext cx="320040" cy="316520"/>
              </a:xfrm>
              <a:prstGeom prst="ellipse">
                <a:avLst/>
              </a:prstGeom>
              <a:gradFill flip="none" rotWithShape="1">
                <a:gsLst>
                  <a:gs pos="91000">
                    <a:srgbClr val="FFFFFF">
                      <a:lumMod val="85000"/>
                    </a:srgbClr>
                  </a:gs>
                  <a:gs pos="36000">
                    <a:srgbClr val="FFFFFF">
                      <a:lumMod val="95000"/>
                    </a:srgbClr>
                  </a:gs>
                  <a:gs pos="100000">
                    <a:srgbClr val="FFFFFF">
                      <a:lumMod val="95000"/>
                    </a:srgbClr>
                  </a:gs>
                </a:gsLst>
                <a:lin ang="5400000" scaled="0"/>
                <a:tileRect/>
              </a:gradFill>
              <a:ln w="3175">
                <a:solidFill>
                  <a:srgbClr val="000000">
                    <a:lumMod val="50000"/>
                    <a:lumOff val="50000"/>
                  </a:srgbClr>
                </a:solidFill>
              </a:ln>
              <a:effectLst/>
            </p:spPr>
            <p:style>
              <a:lnRef idx="2">
                <a:srgbClr val="4F81BD">
                  <a:shade val="50000"/>
                </a:srgbClr>
              </a:lnRef>
              <a:fillRef idx="1">
                <a:srgbClr val="4F81BD"/>
              </a:fillRef>
              <a:effectRef idx="0">
                <a:srgbClr val="4F81BD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/>
                <a:endParaRPr lang="en-US" sz="1050" u="sng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Right Arrow 29"/>
              <p:cNvSpPr/>
              <p:nvPr/>
            </p:nvSpPr>
            <p:spPr>
              <a:xfrm>
                <a:off x="481249" y="275509"/>
                <a:ext cx="257146" cy="208999"/>
              </a:xfrm>
              <a:prstGeom prst="rightArrow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Text" lastClr="000000">
                    <a:lumMod val="75000"/>
                    <a:lumOff val="2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/>
                <a:endParaRPr lang="en-US" sz="1050" kern="0">
                  <a:solidFill>
                    <a:prstClr val="white"/>
                  </a:solidFill>
                  <a:latin typeface="Segoe UI"/>
                </a:endParaRPr>
              </a:p>
            </p:txBody>
          </p:sp>
        </p:grpSp>
        <p:grpSp>
          <p:nvGrpSpPr>
            <p:cNvPr id="9" name="Minimize - Maximize - Close"/>
            <p:cNvGrpSpPr/>
            <p:nvPr/>
          </p:nvGrpSpPr>
          <p:grpSpPr>
            <a:xfrm>
              <a:off x="8632311" y="92599"/>
              <a:ext cx="384527" cy="78032"/>
              <a:chOff x="9347642" y="131588"/>
              <a:chExt cx="384527" cy="78032"/>
            </a:xfrm>
          </p:grpSpPr>
          <p:cxnSp>
            <p:nvCxnSpPr>
              <p:cNvPr id="24" name="Line"/>
              <p:cNvCxnSpPr/>
              <p:nvPr/>
            </p:nvCxnSpPr>
            <p:spPr>
              <a:xfrm>
                <a:off x="9661396" y="131588"/>
                <a:ext cx="70773" cy="76200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rgbClr val="4F81BD"/>
              </a:lnRef>
              <a:fillRef idx="0">
                <a:srgbClr val="4F81BD"/>
              </a:fillRef>
              <a:effectRef idx="0">
                <a:srgbClr val="4F81BD"/>
              </a:effectRef>
              <a:fontRef idx="minor">
                <a:srgbClr val="000000"/>
              </a:fontRef>
            </p:style>
          </p:cxnSp>
          <p:cxnSp>
            <p:nvCxnSpPr>
              <p:cNvPr id="25" name="Line"/>
              <p:cNvCxnSpPr/>
              <p:nvPr/>
            </p:nvCxnSpPr>
            <p:spPr>
              <a:xfrm flipH="1">
                <a:off x="9661395" y="131588"/>
                <a:ext cx="70773" cy="76200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rgbClr val="4F81BD"/>
              </a:lnRef>
              <a:fillRef idx="0">
                <a:srgbClr val="4F81BD"/>
              </a:fillRef>
              <a:effectRef idx="0">
                <a:srgbClr val="4F81BD"/>
              </a:effectRef>
              <a:fontRef idx="minor">
                <a:srgbClr val="000000"/>
              </a:fontRef>
            </p:style>
          </p:cxnSp>
          <p:sp>
            <p:nvSpPr>
              <p:cNvPr id="26" name="Line"/>
              <p:cNvSpPr/>
              <p:nvPr/>
            </p:nvSpPr>
            <p:spPr>
              <a:xfrm rot="10800000" flipV="1">
                <a:off x="9499472" y="143255"/>
                <a:ext cx="91440" cy="9144"/>
              </a:xfrm>
              <a:prstGeom prst="rect">
                <a:avLst/>
              </a:prstGeom>
              <a:solidFill>
                <a:srgbClr val="919191"/>
              </a:solidFill>
              <a:ln w="3175">
                <a:solidFill>
                  <a:srgbClr val="FFFFFF"/>
                </a:solidFill>
              </a:ln>
            </p:spPr>
            <p:style>
              <a:lnRef idx="2">
                <a:srgbClr val="4F81BD">
                  <a:shade val="50000"/>
                </a:srgbClr>
              </a:lnRef>
              <a:fillRef idx="1001">
                <a:srgbClr val="000000"/>
              </a:fillRef>
              <a:effectRef idx="0">
                <a:srgbClr val="4F81BD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Line"/>
              <p:cNvSpPr/>
              <p:nvPr/>
            </p:nvSpPr>
            <p:spPr>
              <a:xfrm rot="10800000" flipV="1">
                <a:off x="9498658" y="135261"/>
                <a:ext cx="91440" cy="72527"/>
              </a:xfrm>
              <a:prstGeom prst="rect">
                <a:avLst/>
              </a:pr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rgbClr val="4F81BD">
                  <a:shade val="50000"/>
                </a:srgbClr>
              </a:lnRef>
              <a:fillRef idx="1001">
                <a:srgbClr val="000000"/>
              </a:fillRef>
              <a:effectRef idx="0">
                <a:srgbClr val="4F81BD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Line"/>
              <p:cNvSpPr/>
              <p:nvPr/>
            </p:nvSpPr>
            <p:spPr>
              <a:xfrm rot="10800000" flipV="1">
                <a:off x="9347642" y="200476"/>
                <a:ext cx="91440" cy="9144"/>
              </a:xfrm>
              <a:prstGeom prst="rect">
                <a:avLst/>
              </a:prstGeom>
              <a:solidFill>
                <a:srgbClr val="919191"/>
              </a:solidFill>
              <a:ln w="3175">
                <a:solidFill>
                  <a:srgbClr val="FFFFFF"/>
                </a:solidFill>
              </a:ln>
            </p:spPr>
            <p:style>
              <a:lnRef idx="2">
                <a:srgbClr val="4F81BD">
                  <a:shade val="50000"/>
                </a:srgbClr>
              </a:lnRef>
              <a:fillRef idx="1001">
                <a:srgbClr val="000000"/>
              </a:fillRef>
              <a:effectRef idx="0">
                <a:srgbClr val="4F81BD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/>
                <a:endParaRPr lang="en-US" sz="105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" name="WebPageBody"/>
            <p:cNvSpPr/>
            <p:nvPr/>
          </p:nvSpPr>
          <p:spPr>
            <a:xfrm>
              <a:off x="76200" y="685159"/>
              <a:ext cx="8991600" cy="6066801"/>
            </a:xfrm>
            <a:prstGeom prst="rect">
              <a:avLst/>
            </a:prstGeom>
            <a:solidFill>
              <a:sysClr val="window" lastClr="FFFFFF"/>
            </a:solidFill>
            <a:ln w="3175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050" kern="0">
                <a:solidFill>
                  <a:prstClr val="white"/>
                </a:solidFill>
                <a:latin typeface="Segoe UI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8386335" y="360579"/>
              <a:ext cx="640645" cy="183940"/>
              <a:chOff x="8303527" y="360579"/>
              <a:chExt cx="640645" cy="183940"/>
            </a:xfrm>
          </p:grpSpPr>
          <p:pic>
            <p:nvPicPr>
              <p:cNvPr id="21" name="Picture 2" descr="C:\Users\t-dantay\Documents\Placeholders\home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3527" y="361109"/>
                <a:ext cx="185783" cy="1828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C:\Users\t-dantay\Documents\Placeholders\setting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3480" r="35484"/>
              <a:stretch/>
            </p:blipFill>
            <p:spPr bwMode="auto">
              <a:xfrm>
                <a:off x="8761292" y="360579"/>
                <a:ext cx="182880" cy="1839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C:\Users\t-dantay\Documents\Placeholders\star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29364" y="361109"/>
                <a:ext cx="191874" cy="1828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oup 11"/>
            <p:cNvGrpSpPr/>
            <p:nvPr/>
          </p:nvGrpSpPr>
          <p:grpSpPr>
            <a:xfrm>
              <a:off x="923925" y="340846"/>
              <a:ext cx="7142930" cy="228600"/>
              <a:chOff x="923925" y="340846"/>
              <a:chExt cx="7142930" cy="228600"/>
            </a:xfrm>
          </p:grpSpPr>
          <p:sp>
            <p:nvSpPr>
              <p:cNvPr id="13" name="UrlBar"/>
              <p:cNvSpPr/>
              <p:nvPr/>
            </p:nvSpPr>
            <p:spPr>
              <a:xfrm>
                <a:off x="923925" y="340846"/>
                <a:ext cx="7142930" cy="228600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rgbClr val="000000">
                    <a:lumMod val="50000"/>
                    <a:lumOff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r>
                  <a:rPr lang="en-US" sz="1200" kern="0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Segoe UI"/>
                  </a:rPr>
                  <a:t>http://www.url.com</a:t>
                </a:r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7260350" y="363706"/>
                <a:ext cx="744325" cy="182880"/>
                <a:chOff x="7260350" y="363706"/>
                <a:chExt cx="744325" cy="182880"/>
              </a:xfrm>
            </p:grpSpPr>
            <p:pic>
              <p:nvPicPr>
                <p:cNvPr id="15" name="Search" descr="C:\Users\t-dantay\Documents\Placeholders\search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7260350" y="363706"/>
                  <a:ext cx="182880" cy="1828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6" name="Refresh" descr="C:\Users\t-dantay\Documents\First24\arrowrepeat1.pn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44400" y="363706"/>
                  <a:ext cx="182880" cy="1828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7" name="Drop Down" descr="C:\Users\t-dantay\Documents\First24\arrowsimple1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5400000">
                  <a:off x="7476150" y="409426"/>
                  <a:ext cx="91440" cy="9144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18" name="X"/>
                <p:cNvGrpSpPr/>
                <p:nvPr/>
              </p:nvGrpSpPr>
              <p:grpSpPr>
                <a:xfrm>
                  <a:off x="7913235" y="409426"/>
                  <a:ext cx="91440" cy="91440"/>
                  <a:chOff x="4687215" y="1739180"/>
                  <a:chExt cx="91440" cy="91440"/>
                </a:xfrm>
              </p:grpSpPr>
              <p:cxnSp>
                <p:nvCxnSpPr>
                  <p:cNvPr id="19" name="Straight Connector 18"/>
                  <p:cNvCxnSpPr/>
                  <p:nvPr/>
                </p:nvCxnSpPr>
                <p:spPr>
                  <a:xfrm flipV="1">
                    <a:off x="4687215" y="1739180"/>
                    <a:ext cx="91440" cy="91440"/>
                  </a:xfrm>
                  <a:prstGeom prst="line">
                    <a:avLst/>
                  </a:prstGeom>
                  <a:ln w="28575">
                    <a:solidFill>
                      <a:srgbClr val="FFFFFF">
                        <a:lumMod val="50000"/>
                      </a:srgbClr>
                    </a:solidFill>
                  </a:ln>
                </p:spPr>
                <p:style>
                  <a:lnRef idx="1">
                    <a:srgbClr val="FFFFFF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rgbClr val="000000"/>
                  </a:fontRef>
                </p:style>
              </p:cxnSp>
              <p:cxnSp>
                <p:nvCxnSpPr>
                  <p:cNvPr id="20" name="Straight Connector 19"/>
                  <p:cNvCxnSpPr/>
                  <p:nvPr/>
                </p:nvCxnSpPr>
                <p:spPr>
                  <a:xfrm>
                    <a:off x="4687215" y="1739180"/>
                    <a:ext cx="91440" cy="91440"/>
                  </a:xfrm>
                  <a:prstGeom prst="line">
                    <a:avLst/>
                  </a:prstGeom>
                  <a:ln w="28575">
                    <a:solidFill>
                      <a:srgbClr val="FFFFFF">
                        <a:lumMod val="50000"/>
                      </a:srgbClr>
                    </a:solidFill>
                  </a:ln>
                </p:spPr>
                <p:style>
                  <a:lnRef idx="1">
                    <a:srgbClr val="FFFFFF"/>
                  </a:lnRef>
                  <a:fillRef idx="0">
                    <a:srgbClr val="FFFFFF"/>
                  </a:fillRef>
                  <a:effectRef idx="0">
                    <a:srgbClr val="FFFFFF"/>
                  </a:effectRef>
                  <a:fontRef idx="minor">
                    <a:srgbClr val="000000"/>
                  </a:fontRef>
                </p:style>
              </p:cxnSp>
            </p:grpSp>
          </p:grpSp>
        </p:grpSp>
      </p:grpSp>
      <p:sp>
        <p:nvSpPr>
          <p:cNvPr id="33" name="TextBox 32"/>
          <p:cNvSpPr txBox="1"/>
          <p:nvPr/>
        </p:nvSpPr>
        <p:spPr>
          <a:xfrm>
            <a:off x="702259" y="2050149"/>
            <a:ext cx="2331555" cy="969752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This &lt;div&gt; is set to </a:t>
            </a:r>
            <a:r>
              <a:rPr lang="en-GB" b="1" dirty="0"/>
              <a:t>float: left</a:t>
            </a:r>
            <a:r>
              <a:rPr lang="en-GB" dirty="0"/>
              <a:t>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36996" y="2050149"/>
            <a:ext cx="2331555" cy="969752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This &lt;div&gt; is set to </a:t>
            </a:r>
            <a:r>
              <a:rPr lang="en-GB" b="1" dirty="0"/>
              <a:t>float: left</a:t>
            </a:r>
            <a:r>
              <a:rPr lang="en-GB" dirty="0"/>
              <a:t>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60738" y="2046825"/>
            <a:ext cx="2331555" cy="969752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This &lt;div&gt; is set to </a:t>
            </a:r>
            <a:r>
              <a:rPr lang="en-GB" b="1" dirty="0"/>
              <a:t>float: left</a:t>
            </a:r>
            <a:r>
              <a:rPr lang="en-GB" dirty="0"/>
              <a:t>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4400" y="3013270"/>
            <a:ext cx="2342596" cy="1423841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This &lt;div&gt; is also set to </a:t>
            </a:r>
            <a:r>
              <a:rPr lang="en-GB" b="1" dirty="0"/>
              <a:t>float: left</a:t>
            </a:r>
            <a:r>
              <a:rPr lang="en-GB" dirty="0"/>
              <a:t>; (no more room on previous line –moves down to next)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55289" y="3018025"/>
            <a:ext cx="2331555" cy="969752"/>
          </a:xfrm>
          <a:prstGeom prst="rect">
            <a:avLst/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This &lt;div&gt; is set to </a:t>
            </a:r>
            <a:r>
              <a:rPr lang="en-GB" b="1" dirty="0"/>
              <a:t>float: right</a:t>
            </a:r>
            <a:r>
              <a:rPr lang="en-GB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04530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Problems with Floating Elements: 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08804" cy="4495800"/>
          </a:xfrm>
        </p:spPr>
        <p:txBody>
          <a:bodyPr/>
          <a:lstStyle/>
          <a:p>
            <a:r>
              <a:rPr lang="en-GB" dirty="0"/>
              <a:t>If a parent element contains all floating elements, its height is automatically collapsed to zero </a:t>
            </a:r>
            <a:endParaRPr lang="en-GB" dirty="0" smtClean="0"/>
          </a:p>
          <a:p>
            <a:pPr lvl="1"/>
            <a:r>
              <a:rPr lang="en-GB" dirty="0" smtClean="0"/>
              <a:t>(</a:t>
            </a:r>
            <a:r>
              <a:rPr lang="en-GB" dirty="0"/>
              <a:t>think floating in the air – washing on a line)!</a:t>
            </a:r>
          </a:p>
          <a:p>
            <a:r>
              <a:rPr lang="en-GB" dirty="0"/>
              <a:t>To fix this problem, you need to add </a:t>
            </a:r>
            <a:r>
              <a:rPr lang="en-GB" b="1" dirty="0"/>
              <a:t>overflow: auto;</a:t>
            </a:r>
            <a:r>
              <a:rPr lang="en-GB" dirty="0"/>
              <a:t> CSS property to the parent element.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70961" y="4418965"/>
            <a:ext cx="2573517" cy="695326"/>
            <a:chOff x="970961" y="3855562"/>
            <a:chExt cx="2573517" cy="695326"/>
          </a:xfrm>
        </p:grpSpPr>
        <p:sp>
          <p:nvSpPr>
            <p:cNvPr id="7" name="Rectangle 6"/>
            <p:cNvSpPr/>
            <p:nvPr/>
          </p:nvSpPr>
          <p:spPr>
            <a:xfrm>
              <a:off x="970961" y="3855562"/>
              <a:ext cx="2573517" cy="45719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5522" y="3855563"/>
              <a:ext cx="695325" cy="695325"/>
            </a:xfrm>
            <a:prstGeom prst="rect">
              <a:avLst/>
            </a:prstGeom>
          </p:spPr>
        </p:pic>
        <p:pic>
          <p:nvPicPr>
            <p:cNvPr id="9" name="Picture 8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4197" y="3855563"/>
              <a:ext cx="695325" cy="695325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2872" y="3855563"/>
              <a:ext cx="695325" cy="695325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5084639" y="4418965"/>
            <a:ext cx="2448956" cy="76357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347" y="4447247"/>
            <a:ext cx="695325" cy="695325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022" y="4447247"/>
            <a:ext cx="695325" cy="69532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697" y="4447247"/>
            <a:ext cx="695325" cy="6953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26243" y="5672731"/>
            <a:ext cx="3836710" cy="7541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Parent &lt;div&gt; element collapsed as smiley images are all set to float: left;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377072" y="4464684"/>
            <a:ext cx="718450" cy="1208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780960" y="5678288"/>
            <a:ext cx="4151329" cy="1135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dirty="0"/>
              <a:t>Parent &lt;div&gt; element expanded because has the overflow: auto; property.</a:t>
            </a:r>
          </a:p>
          <a:p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div.smileys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overflow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}</a:t>
            </a:r>
            <a:endParaRPr lang="en-GB" dirty="0"/>
          </a:p>
        </p:txBody>
      </p:sp>
      <p:cxnSp>
        <p:nvCxnSpPr>
          <p:cNvPr id="21" name="Straight Arrow Connector 20"/>
          <p:cNvCxnSpPr>
            <a:stCxn id="19" idx="0"/>
          </p:cNvCxnSpPr>
          <p:nvPr/>
        </p:nvCxnSpPr>
        <p:spPr>
          <a:xfrm flipH="1" flipV="1">
            <a:off x="6570482" y="5182538"/>
            <a:ext cx="286143" cy="49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72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Problems with Floating Elements: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531352" cy="4998563"/>
          </a:xfrm>
        </p:spPr>
        <p:txBody>
          <a:bodyPr>
            <a:normAutofit fontScale="92500"/>
          </a:bodyPr>
          <a:lstStyle/>
          <a:p>
            <a:r>
              <a:rPr lang="en-GB" dirty="0"/>
              <a:t>Elements </a:t>
            </a:r>
            <a:r>
              <a:rPr lang="en-GB" b="1" i="1" dirty="0"/>
              <a:t>after</a:t>
            </a:r>
            <a:r>
              <a:rPr lang="en-GB" dirty="0"/>
              <a:t> a floating element will continue to wrap around it </a:t>
            </a:r>
            <a:r>
              <a:rPr lang="en-GB" b="1" i="1" dirty="0"/>
              <a:t>unless the float is cleared</a:t>
            </a:r>
            <a:r>
              <a:rPr lang="en-GB" dirty="0"/>
              <a:t>!</a:t>
            </a:r>
          </a:p>
          <a:p>
            <a:r>
              <a:rPr lang="en-GB" dirty="0"/>
              <a:t>The clear property is used to clear floating, e.g.</a:t>
            </a:r>
          </a:p>
          <a:p>
            <a:pPr marL="365760" lvl="1" indent="0" algn="ctr">
              <a:buNone/>
            </a:pPr>
            <a:r>
              <a:rPr lang="en-GB" sz="2800" dirty="0">
                <a:solidFill>
                  <a:srgbClr val="800000"/>
                </a:solidFill>
                <a:highlight>
                  <a:srgbClr val="FFFFFF"/>
                </a:highlight>
                <a:latin typeface="Consolas"/>
              </a:rPr>
              <a:t>p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 </a:t>
            </a:r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/>
              </a:rPr>
              <a:t>clear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both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}</a:t>
            </a:r>
            <a:endParaRPr lang="en-GB" dirty="0"/>
          </a:p>
          <a:p>
            <a:r>
              <a:rPr lang="en-GB" dirty="0"/>
              <a:t>It specifies the side of a floating element that elements are not allowed to wrap (float) around:</a:t>
            </a:r>
          </a:p>
          <a:p>
            <a:pPr lvl="1"/>
            <a:r>
              <a:rPr lang="en-GB" b="1" dirty="0"/>
              <a:t>Left</a:t>
            </a:r>
            <a:r>
              <a:rPr lang="en-GB" dirty="0"/>
              <a:t>: does not allow elements to wrap round the left side.</a:t>
            </a:r>
          </a:p>
          <a:p>
            <a:pPr lvl="1"/>
            <a:r>
              <a:rPr lang="en-GB" b="1" dirty="0"/>
              <a:t>Right</a:t>
            </a:r>
            <a:r>
              <a:rPr lang="en-GB" dirty="0"/>
              <a:t>: does not allow elements to wrap round the right side.</a:t>
            </a:r>
          </a:p>
          <a:p>
            <a:pPr lvl="1"/>
            <a:r>
              <a:rPr lang="en-GB" b="1" dirty="0"/>
              <a:t>Both</a:t>
            </a:r>
            <a:r>
              <a:rPr lang="en-GB" dirty="0"/>
              <a:t>: does not allow elements to wrap round both sides.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559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Clearing Floats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 &lt;</a:t>
            </a:r>
            <a:r>
              <a:rPr lang="en-GB" dirty="0" err="1"/>
              <a:t>img</a:t>
            </a:r>
            <a:r>
              <a:rPr lang="en-GB" dirty="0"/>
              <a:t> /&gt; element is floated to the right.</a:t>
            </a:r>
          </a:p>
          <a:p>
            <a:r>
              <a:rPr lang="en-GB" dirty="0"/>
              <a:t>The following &lt;p&gt; element wraps round it in the space left.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 &lt;</a:t>
            </a:r>
            <a:r>
              <a:rPr lang="en-GB" dirty="0" err="1"/>
              <a:t>img</a:t>
            </a:r>
            <a:r>
              <a:rPr lang="en-GB" dirty="0"/>
              <a:t> /&gt; element is floated to the right.</a:t>
            </a:r>
          </a:p>
          <a:p>
            <a:r>
              <a:rPr lang="en-GB" dirty="0"/>
              <a:t>The float is cleared on the following &lt;p&gt; element, so it does not wrap round the image.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270" y="1611312"/>
            <a:ext cx="261937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740" y="1611312"/>
            <a:ext cx="25908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85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3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E1DBAA76-B9B2-40C8-BA96-F85F0302E8A0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3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15272</TotalTime>
  <Words>3311</Words>
  <Application>Microsoft Office PowerPoint</Application>
  <PresentationFormat>On-screen Show (4:3)</PresentationFormat>
  <Paragraphs>540</Paragraphs>
  <Slides>40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Cambria</vt:lpstr>
      <vt:lpstr>Consolas</vt:lpstr>
      <vt:lpstr>Segoe UI</vt:lpstr>
      <vt:lpstr>Symbol</vt:lpstr>
      <vt:lpstr>Wingdings</vt:lpstr>
      <vt:lpstr>Wingdings 2</vt:lpstr>
      <vt:lpstr>Median</vt:lpstr>
      <vt:lpstr>CSS Page Layouts</vt:lpstr>
      <vt:lpstr>Today’s Lecture</vt:lpstr>
      <vt:lpstr>The CSS Box Model</vt:lpstr>
      <vt:lpstr>Exercise</vt:lpstr>
      <vt:lpstr>Exercise Solution</vt:lpstr>
      <vt:lpstr>The CSS Box Model</vt:lpstr>
      <vt:lpstr>CSS3 Box Sizing</vt:lpstr>
      <vt:lpstr>CSS3 Box Sizing</vt:lpstr>
      <vt:lpstr>Page Layouts</vt:lpstr>
      <vt:lpstr>HTML5 Semantic Elements</vt:lpstr>
      <vt:lpstr>HTML5 Semantic Elements</vt:lpstr>
      <vt:lpstr>Page Layout Semantic Elements</vt:lpstr>
      <vt:lpstr>Page Layouts</vt:lpstr>
      <vt:lpstr>Page Layouts: Alignment</vt:lpstr>
      <vt:lpstr>960 Grid System</vt:lpstr>
      <vt:lpstr>The 12-Column 960 Grid System</vt:lpstr>
      <vt:lpstr>Question</vt:lpstr>
      <vt:lpstr>Question Solution</vt:lpstr>
      <vt:lpstr>Grid Systems In Web Design:  The Design</vt:lpstr>
      <vt:lpstr>Grid Systems in Web Design: The CSS</vt:lpstr>
      <vt:lpstr>Grid Systems In Web Design:  The Design</vt:lpstr>
      <vt:lpstr>Grid Systems in Web Design: The HTML - Two solutions for previous slide design</vt:lpstr>
      <vt:lpstr>Grid Systems in Web Design An Example</vt:lpstr>
      <vt:lpstr>Grid Systems in Web Design: The CSS</vt:lpstr>
      <vt:lpstr>CSS Grid Frameworks</vt:lpstr>
      <vt:lpstr>Bootstrap’s CSS Grid</vt:lpstr>
      <vt:lpstr>Bootstrap 4 Flexible Grid System</vt:lpstr>
      <vt:lpstr>Bootstrap Grid: Containers</vt:lpstr>
      <vt:lpstr>Bootstrap Grid: Rows</vt:lpstr>
      <vt:lpstr>Bootstrap Grid: Columns</vt:lpstr>
      <vt:lpstr>Grid Example Extra Small Devices</vt:lpstr>
      <vt:lpstr>Grid Example Extra Small Devices</vt:lpstr>
      <vt:lpstr>Grid Example Extra Small Devices</vt:lpstr>
      <vt:lpstr>CSS Float</vt:lpstr>
      <vt:lpstr>CSS Float: Content Example</vt:lpstr>
      <vt:lpstr>CSS Float: Block Elements Example</vt:lpstr>
      <vt:lpstr>Problems with Floating Elements: I</vt:lpstr>
      <vt:lpstr>Problems with Floating Elements: II</vt:lpstr>
      <vt:lpstr>Clearing Floats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1552</cp:revision>
  <cp:lastPrinted>2014-09-29T16:21:25Z</cp:lastPrinted>
  <dcterms:created xsi:type="dcterms:W3CDTF">2013-09-18T07:00:31Z</dcterms:created>
  <dcterms:modified xsi:type="dcterms:W3CDTF">2019-06-03T08:21:58Z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