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83" d="100"/>
          <a:sy n="83" d="100"/>
        </p:scale>
        <p:origin x="-1426" y="-77"/>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1D8BD707-D9CF-40AE-B4C6-C98DA3205C09}" type="datetimeFigureOut">
              <a:rPr lang="en-US" smtClean="0"/>
              <a:pPr/>
              <a:t>11/14/2023</a:t>
            </a:fld>
            <a:endParaRPr lang="en-US"/>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transition spd="slow">
    <p:fade thruBlk="1"/>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1D8BD707-D9CF-40AE-B4C6-C98DA3205C09}" type="datetimeFigureOut">
              <a:rPr lang="en-US" smtClean="0"/>
              <a:pPr/>
              <a:t>11/14/2023</a:t>
            </a:fld>
            <a:endParaRPr lang="en-US"/>
          </a:p>
        </p:txBody>
      </p:sp>
      <p:sp>
        <p:nvSpPr>
          <p:cNvPr id="9" name="Slide Number Placeholder 8"/>
          <p:cNvSpPr>
            <a:spLocks noGrp="1"/>
          </p:cNvSpPr>
          <p:nvPr>
            <p:ph type="sldNum" sz="quarter" idx="15"/>
          </p:nvPr>
        </p:nvSpPr>
        <p:spPr/>
        <p:txBody>
          <a:bodyPr rtlCol="0"/>
          <a:lstStyle/>
          <a:p>
            <a:fld id="{B6F15528-21DE-4FAA-801E-634DDDAF4B2B}" type="slidenum">
              <a:rPr lang="en-US" smtClean="0"/>
              <a:pPr/>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transition spd="slow">
    <p:fade thruBlk="1"/>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1D8BD707-D9CF-40AE-B4C6-C98DA3205C09}" type="datetimeFigureOut">
              <a:rPr lang="en-US" smtClean="0"/>
              <a:pPr/>
              <a:t>11/14/2023</a:t>
            </a:fld>
            <a:endParaRPr lang="en-US"/>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transition spd="slow">
    <p:fade thruBlk="1"/>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11/14/2023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transition spd="slow">
    <p:fade thruBlk="1"/>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11/14/2023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transition spd="slow">
    <p:fade thruBlk="1"/>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1D8BD707-D9CF-40AE-B4C6-C98DA3205C09}" type="datetimeFigureOut">
              <a:rPr lang="en-US" smtClean="0"/>
              <a:pPr/>
              <a:t>11/14/2023</a:t>
            </a:fld>
            <a:endParaRPr lang="en-US"/>
          </a:p>
        </p:txBody>
      </p:sp>
      <p:sp>
        <p:nvSpPr>
          <p:cNvPr id="7" name="Slide Number Placeholder 6"/>
          <p:cNvSpPr>
            <a:spLocks noGrp="1"/>
          </p:cNvSpPr>
          <p:nvPr>
            <p:ph type="sldNum" sz="quarter" idx="11"/>
          </p:nvPr>
        </p:nvSpPr>
        <p:spPr/>
        <p:txBody>
          <a:bodyPr rtlCol="0"/>
          <a:lstStyle/>
          <a:p>
            <a:fld id="{B6F15528-21DE-4FAA-801E-634DDDAF4B2B}" type="slidenum">
              <a:rPr lang="en-US" smtClean="0"/>
              <a:pPr/>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transition spd="slow">
    <p:fade thruBlk="1"/>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slow">
    <p:fade thruBlk="1"/>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1D8BD707-D9CF-40AE-B4C6-C98DA3205C09}" type="datetimeFigureOut">
              <a:rPr lang="en-US" smtClean="0"/>
              <a:pPr/>
              <a:t>11/14/2023</a:t>
            </a:fld>
            <a:endParaRPr lang="en-US"/>
          </a:p>
        </p:txBody>
      </p:sp>
      <p:sp>
        <p:nvSpPr>
          <p:cNvPr id="22" name="Slide Number Placeholder 21"/>
          <p:cNvSpPr>
            <a:spLocks noGrp="1"/>
          </p:cNvSpPr>
          <p:nvPr>
            <p:ph type="sldNum" sz="quarter" idx="15"/>
          </p:nvPr>
        </p:nvSpPr>
        <p:spPr/>
        <p:txBody>
          <a:bodyPr rtlCol="0"/>
          <a:lstStyle/>
          <a:p>
            <a:fld id="{B6F15528-21DE-4FAA-801E-634DDDAF4B2B}" type="slidenum">
              <a:rPr lang="en-US" smtClean="0"/>
              <a:pPr/>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transition spd="slow">
    <p:fade thruBlk="1"/>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1D8BD707-D9CF-40AE-B4C6-C98DA3205C09}" type="datetimeFigureOut">
              <a:rPr lang="en-US" smtClean="0"/>
              <a:pPr/>
              <a:t>11/14/2023</a:t>
            </a:fld>
            <a:endParaRPr lang="en-US"/>
          </a:p>
        </p:txBody>
      </p:sp>
      <p:sp>
        <p:nvSpPr>
          <p:cNvPr id="18" name="Slide Number Placeholder 17"/>
          <p:cNvSpPr>
            <a:spLocks noGrp="1"/>
          </p:cNvSpPr>
          <p:nvPr>
            <p:ph type="sldNum" sz="quarter" idx="11"/>
          </p:nvPr>
        </p:nvSpPr>
        <p:spPr/>
        <p:txBody>
          <a:bodyPr rtlCol="0"/>
          <a:lstStyle/>
          <a:p>
            <a:fld id="{B6F15528-21DE-4FAA-801E-634DDDAF4B2B}" type="slidenum">
              <a:rPr lang="en-US" smtClean="0"/>
              <a:pPr/>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transition spd="slow">
    <p:fade thruBlk="1"/>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slow">
    <p:fade thruBlk="1"/>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slow">
    <p:fade thruBlk="1"/>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1D8BD707-D9CF-40AE-B4C6-C98DA3205C09}" type="datetimeFigureOut">
              <a:rPr lang="en-US" smtClean="0"/>
              <a:pPr/>
              <a:t>11/14/2023</a:t>
            </a:fld>
            <a:endParaRPr lang="en-US"/>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slow">
    <p:fade thruBlk="1"/>
  </p:transition>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81200" y="152400"/>
            <a:ext cx="6172200" cy="1894362"/>
          </a:xfrm>
        </p:spPr>
        <p:txBody>
          <a:bodyPr>
            <a:normAutofit fontScale="90000"/>
          </a:bodyPr>
          <a:lstStyle/>
          <a:p>
            <a:pPr algn="ctr"/>
            <a:r>
              <a:rPr lang="en-US" dirty="0" smtClean="0"/>
              <a:t>Module name: LCBB5001 - Entrepreneurship</a:t>
            </a:r>
            <a:br>
              <a:rPr lang="en-US" dirty="0" smtClean="0"/>
            </a:br>
            <a:r>
              <a:rPr lang="en-US" dirty="0" smtClean="0"/>
              <a:t>Assignment title: Component </a:t>
            </a:r>
            <a:r>
              <a:rPr lang="en-US" dirty="0" smtClean="0"/>
              <a:t>2 </a:t>
            </a:r>
            <a:r>
              <a:rPr lang="en-US" dirty="0" smtClean="0"/>
              <a:t>– </a:t>
            </a:r>
            <a:r>
              <a:rPr lang="en-US" dirty="0" smtClean="0"/>
              <a:t>business plan – dream coffee</a:t>
            </a:r>
            <a:endParaRPr lang="en-US" dirty="0"/>
          </a:p>
        </p:txBody>
      </p:sp>
      <p:sp>
        <p:nvSpPr>
          <p:cNvPr id="3" name="Subtitle 2"/>
          <p:cNvSpPr>
            <a:spLocks noGrp="1"/>
          </p:cNvSpPr>
          <p:nvPr>
            <p:ph type="subTitle" idx="1"/>
          </p:nvPr>
        </p:nvSpPr>
        <p:spPr>
          <a:xfrm>
            <a:off x="1981200" y="2667000"/>
            <a:ext cx="6172200" cy="1371600"/>
          </a:xfrm>
        </p:spPr>
        <p:txBody>
          <a:bodyPr/>
          <a:lstStyle/>
          <a:p>
            <a:pPr algn="ctr"/>
            <a:r>
              <a:rPr lang="en-US" dirty="0" smtClean="0">
                <a:latin typeface="Arial" pitchFamily="34" charset="0"/>
                <a:cs typeface="Arial" pitchFamily="34" charset="0"/>
              </a:rPr>
              <a:t>Student: Cosmina Dragomir</a:t>
            </a:r>
          </a:p>
          <a:p>
            <a:pPr algn="ctr"/>
            <a:r>
              <a:rPr lang="en-US" dirty="0" smtClean="0">
                <a:latin typeface="Arial" pitchFamily="34" charset="0"/>
                <a:cs typeface="Arial" pitchFamily="34" charset="0"/>
              </a:rPr>
              <a:t>Student ID: 2130906</a:t>
            </a:r>
          </a:p>
          <a:p>
            <a:endParaRPr lang="en-US" dirty="0"/>
          </a:p>
        </p:txBody>
      </p:sp>
    </p:spTree>
  </p:cSld>
  <p:clrMapOvr>
    <a:masterClrMapping/>
  </p:clrMapOvr>
  <p:transition spd="slow">
    <p:fade thruBlk="1"/>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latin typeface="Arial" pitchFamily="34" charset="0"/>
                <a:cs typeface="Arial" pitchFamily="34" charset="0"/>
              </a:rPr>
              <a:t>Overview of the business idea and products</a:t>
            </a:r>
            <a:endParaRPr lang="en-US" b="1" dirty="0">
              <a:latin typeface="Arial" pitchFamily="34" charset="0"/>
              <a:cs typeface="Arial" pitchFamily="34" charset="0"/>
            </a:endParaRPr>
          </a:p>
        </p:txBody>
      </p:sp>
      <p:sp>
        <p:nvSpPr>
          <p:cNvPr id="3" name="Content Placeholder 2"/>
          <p:cNvSpPr>
            <a:spLocks noGrp="1"/>
          </p:cNvSpPr>
          <p:nvPr>
            <p:ph sz="quarter" idx="1"/>
          </p:nvPr>
        </p:nvSpPr>
        <p:spPr/>
        <p:txBody>
          <a:bodyPr>
            <a:normAutofit/>
          </a:bodyPr>
          <a:lstStyle/>
          <a:p>
            <a:pPr algn="just">
              <a:buNone/>
            </a:pPr>
            <a:r>
              <a:rPr lang="en-US" sz="1600" dirty="0" smtClean="0">
                <a:latin typeface="Arial" pitchFamily="34" charset="0"/>
                <a:cs typeface="Arial" pitchFamily="34" charset="0"/>
              </a:rPr>
              <a:t>		A </a:t>
            </a:r>
            <a:r>
              <a:rPr lang="en-US" sz="1600" dirty="0" smtClean="0">
                <a:latin typeface="Arial" pitchFamily="34" charset="0"/>
                <a:cs typeface="Arial" pitchFamily="34" charset="0"/>
              </a:rPr>
              <a:t>prospective coffee shop named Dream Coffee is slated to open in the heart of Birmingham, UK. The location of the shop will be convenient for all patrons, being easily accessible by train, car, or bus. This coffee shop will specialize in serving unparalleled coffee combinations in three different sizes, accompanied by a delectable assortment of sweets. The menu will include an array of coffee options such as lattes, mochas, cappuccinos, </a:t>
            </a:r>
            <a:r>
              <a:rPr lang="en-US" sz="1600" dirty="0" err="1" smtClean="0">
                <a:latin typeface="Arial" pitchFamily="34" charset="0"/>
                <a:cs typeface="Arial" pitchFamily="34" charset="0"/>
              </a:rPr>
              <a:t>Americanos</a:t>
            </a:r>
            <a:r>
              <a:rPr lang="en-US" sz="1600" dirty="0" smtClean="0">
                <a:latin typeface="Arial" pitchFamily="34" charset="0"/>
                <a:cs typeface="Arial" pitchFamily="34" charset="0"/>
              </a:rPr>
              <a:t>, Irish Coffee, Arabic coffee, normal coffee, and Dark Tea.</a:t>
            </a:r>
            <a:endParaRPr lang="en-US" sz="1600" dirty="0">
              <a:latin typeface="Arial" pitchFamily="34" charset="0"/>
              <a:cs typeface="Arial" pitchFamily="34" charset="0"/>
            </a:endParaRPr>
          </a:p>
        </p:txBody>
      </p:sp>
      <p:pic>
        <p:nvPicPr>
          <p:cNvPr id="23554" name="Picture 2" descr="https://tse3.mm.bing.net/th?id=OIP.pBgKfQAKvvR0np53Xe0UNAHaE8&amp;pid=Api&amp;P=0&amp;h=180"/>
          <p:cNvPicPr>
            <a:picLocks noChangeAspect="1" noChangeArrowheads="1"/>
          </p:cNvPicPr>
          <p:nvPr/>
        </p:nvPicPr>
        <p:blipFill>
          <a:blip r:embed="rId2"/>
          <a:srcRect/>
          <a:stretch>
            <a:fillRect/>
          </a:stretch>
        </p:blipFill>
        <p:spPr bwMode="auto">
          <a:xfrm>
            <a:off x="838200" y="3657600"/>
            <a:ext cx="3429000" cy="2362200"/>
          </a:xfrm>
          <a:prstGeom prst="rect">
            <a:avLst/>
          </a:prstGeom>
          <a:noFill/>
        </p:spPr>
      </p:pic>
      <p:pic>
        <p:nvPicPr>
          <p:cNvPr id="23556" name="Picture 4" descr="https://tse1.mm.bing.net/th?id=OIP.6Vwkio_KfpgNB7mLukHxlQHaE8&amp;pid=Api&amp;P=0&amp;h=180"/>
          <p:cNvPicPr>
            <a:picLocks noChangeAspect="1" noChangeArrowheads="1"/>
          </p:cNvPicPr>
          <p:nvPr/>
        </p:nvPicPr>
        <p:blipFill>
          <a:blip r:embed="rId3"/>
          <a:srcRect/>
          <a:stretch>
            <a:fillRect/>
          </a:stretch>
        </p:blipFill>
        <p:spPr bwMode="auto">
          <a:xfrm>
            <a:off x="4648200" y="3657600"/>
            <a:ext cx="3505200" cy="2362200"/>
          </a:xfrm>
          <a:prstGeom prst="rect">
            <a:avLst/>
          </a:prstGeom>
          <a:noFill/>
        </p:spPr>
      </p:pic>
    </p:spTree>
  </p:cSld>
  <p:clrMapOvr>
    <a:masterClrMapping/>
  </p:clrMapOvr>
  <p:transition spd="slow">
    <p:fade thruBlk="1"/>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28600"/>
            <a:ext cx="7467600" cy="563562"/>
          </a:xfrm>
        </p:spPr>
        <p:txBody>
          <a:bodyPr/>
          <a:lstStyle/>
          <a:p>
            <a:r>
              <a:rPr lang="en-US" b="1" dirty="0" smtClean="0">
                <a:latin typeface="Arial" pitchFamily="34" charset="0"/>
                <a:cs typeface="Arial" pitchFamily="34" charset="0"/>
              </a:rPr>
              <a:t>Legal format of the startup company</a:t>
            </a:r>
            <a:endParaRPr lang="en-US" b="1" dirty="0">
              <a:latin typeface="Arial" pitchFamily="34" charset="0"/>
              <a:cs typeface="Arial" pitchFamily="34" charset="0"/>
            </a:endParaRPr>
          </a:p>
        </p:txBody>
      </p:sp>
      <p:sp>
        <p:nvSpPr>
          <p:cNvPr id="3" name="Content Placeholder 2"/>
          <p:cNvSpPr>
            <a:spLocks noGrp="1"/>
          </p:cNvSpPr>
          <p:nvPr>
            <p:ph sz="quarter" idx="1"/>
          </p:nvPr>
        </p:nvSpPr>
        <p:spPr>
          <a:xfrm>
            <a:off x="457200" y="990600"/>
            <a:ext cx="8077200" cy="5483352"/>
          </a:xfrm>
        </p:spPr>
        <p:txBody>
          <a:bodyPr/>
          <a:lstStyle/>
          <a:p>
            <a:pPr algn="just">
              <a:buNone/>
            </a:pPr>
            <a:r>
              <a:rPr lang="en-US" sz="1800" dirty="0" smtClean="0">
                <a:latin typeface="Arial" pitchFamily="34" charset="0"/>
                <a:cs typeface="Arial" pitchFamily="34" charset="0"/>
              </a:rPr>
              <a:t>		When </a:t>
            </a:r>
            <a:r>
              <a:rPr lang="en-US" sz="1800" dirty="0" smtClean="0">
                <a:latin typeface="Arial" pitchFamily="34" charset="0"/>
                <a:cs typeface="Arial" pitchFamily="34" charset="0"/>
              </a:rPr>
              <a:t>opening a coffee shop, there are a variety of factors that must be considered. The proprietor must first decide on the optimal legal framework for the enterprise and secure all the necessary licenses for the chosen location. It is also critical to obtain commercial insurance to safeguard the business property, personnel, and clients (Brooks, </a:t>
            </a:r>
            <a:r>
              <a:rPr lang="en-US" sz="1800" dirty="0" smtClean="0">
                <a:latin typeface="Arial" pitchFamily="34" charset="0"/>
                <a:cs typeface="Arial" pitchFamily="34" charset="0"/>
              </a:rPr>
              <a:t>2015</a:t>
            </a:r>
            <a:r>
              <a:rPr lang="en-US" sz="1800" dirty="0" smtClean="0">
                <a:latin typeface="Arial" pitchFamily="34" charset="0"/>
                <a:cs typeface="Arial" pitchFamily="34" charset="0"/>
              </a:rPr>
              <a:t>)</a:t>
            </a:r>
            <a:r>
              <a:rPr lang="en-US" dirty="0" smtClean="0"/>
              <a:t>.</a:t>
            </a:r>
            <a:endParaRPr lang="en-US" dirty="0"/>
          </a:p>
        </p:txBody>
      </p:sp>
      <p:sp>
        <p:nvSpPr>
          <p:cNvPr id="22530" name="AutoShape 2" descr="https://www.ogscapital.com/wp-content/uploads/2018/03/seven-ways-to-open-your-coffee-shop-with-no-money-how-start-i-have-business-plan-but-youre.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2531" name="Picture 3"/>
          <p:cNvPicPr>
            <a:picLocks noChangeAspect="1" noChangeArrowheads="1"/>
          </p:cNvPicPr>
          <p:nvPr/>
        </p:nvPicPr>
        <p:blipFill>
          <a:blip r:embed="rId2"/>
          <a:srcRect/>
          <a:stretch>
            <a:fillRect/>
          </a:stretch>
        </p:blipFill>
        <p:spPr bwMode="auto">
          <a:xfrm>
            <a:off x="1219201" y="2514600"/>
            <a:ext cx="6400800" cy="4210050"/>
          </a:xfrm>
          <a:prstGeom prst="rect">
            <a:avLst/>
          </a:prstGeom>
          <a:noFill/>
          <a:ln w="9525">
            <a:noFill/>
            <a:miter lim="800000"/>
            <a:headEnd/>
            <a:tailEnd/>
          </a:ln>
          <a:effectLst/>
        </p:spPr>
      </p:pic>
    </p:spTree>
  </p:cSld>
  <p:clrMapOvr>
    <a:masterClrMapping/>
  </p:clrMapOvr>
  <p:transition spd="slow">
    <p:fade thruBlk="1"/>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563562"/>
          </a:xfrm>
        </p:spPr>
        <p:txBody>
          <a:bodyPr/>
          <a:lstStyle/>
          <a:p>
            <a:pPr algn="ctr"/>
            <a:r>
              <a:rPr lang="en-US" b="1" dirty="0" smtClean="0">
                <a:latin typeface="Arial" pitchFamily="34" charset="0"/>
                <a:cs typeface="Arial" pitchFamily="34" charset="0"/>
              </a:rPr>
              <a:t>Management of the company</a:t>
            </a:r>
            <a:endParaRPr lang="en-US" b="1" dirty="0">
              <a:latin typeface="Arial" pitchFamily="34" charset="0"/>
              <a:cs typeface="Arial" pitchFamily="34" charset="0"/>
            </a:endParaRPr>
          </a:p>
        </p:txBody>
      </p:sp>
      <p:sp>
        <p:nvSpPr>
          <p:cNvPr id="3" name="Content Placeholder 2"/>
          <p:cNvSpPr>
            <a:spLocks noGrp="1"/>
          </p:cNvSpPr>
          <p:nvPr>
            <p:ph sz="quarter" idx="1"/>
          </p:nvPr>
        </p:nvSpPr>
        <p:spPr>
          <a:xfrm>
            <a:off x="457200" y="990600"/>
            <a:ext cx="8229600" cy="5483352"/>
          </a:xfrm>
        </p:spPr>
        <p:txBody>
          <a:bodyPr/>
          <a:lstStyle/>
          <a:p>
            <a:pPr algn="ctr">
              <a:buNone/>
            </a:pPr>
            <a:r>
              <a:rPr lang="en-US" dirty="0" smtClean="0">
                <a:latin typeface="Arial" pitchFamily="34" charset="0"/>
                <a:cs typeface="Arial" pitchFamily="34" charset="0"/>
              </a:rPr>
              <a:t>The </a:t>
            </a:r>
            <a:r>
              <a:rPr lang="en-US" dirty="0" err="1" smtClean="0">
                <a:latin typeface="Arial" pitchFamily="34" charset="0"/>
                <a:cs typeface="Arial" pitchFamily="34" charset="0"/>
              </a:rPr>
              <a:t>Organisational</a:t>
            </a:r>
            <a:r>
              <a:rPr lang="en-US" dirty="0" smtClean="0">
                <a:latin typeface="Arial" pitchFamily="34" charset="0"/>
                <a:cs typeface="Arial" pitchFamily="34" charset="0"/>
              </a:rPr>
              <a:t> Chart of Dream Coffee</a:t>
            </a:r>
            <a:endParaRPr lang="en-US" dirty="0">
              <a:latin typeface="Arial" pitchFamily="34" charset="0"/>
              <a:cs typeface="Arial" pitchFamily="34" charset="0"/>
            </a:endParaRPr>
          </a:p>
        </p:txBody>
      </p:sp>
      <p:pic>
        <p:nvPicPr>
          <p:cNvPr id="4" name="Picture 3"/>
          <p:cNvPicPr/>
          <p:nvPr/>
        </p:nvPicPr>
        <p:blipFill>
          <a:blip r:embed="rId2"/>
          <a:srcRect/>
          <a:stretch>
            <a:fillRect/>
          </a:stretch>
        </p:blipFill>
        <p:spPr bwMode="auto">
          <a:xfrm>
            <a:off x="1600200" y="1828800"/>
            <a:ext cx="5943600" cy="2947614"/>
          </a:xfrm>
          <a:prstGeom prst="rect">
            <a:avLst/>
          </a:prstGeom>
          <a:noFill/>
          <a:ln w="9525">
            <a:noFill/>
            <a:miter lim="800000"/>
            <a:headEnd/>
            <a:tailEnd/>
          </a:ln>
        </p:spPr>
      </p:pic>
    </p:spTree>
  </p:cSld>
  <p:clrMapOvr>
    <a:masterClrMapping/>
  </p:clrMapOvr>
  <p:transition spd="slow">
    <p:fade thruBlk="1"/>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latin typeface="Arial" pitchFamily="34" charset="0"/>
                <a:cs typeface="Arial" pitchFamily="34" charset="0"/>
              </a:rPr>
              <a:t>Evaluation of the business idea – SWOT analysis</a:t>
            </a:r>
            <a:endParaRPr lang="en-US" b="1" dirty="0">
              <a:latin typeface="Arial" pitchFamily="34" charset="0"/>
              <a:cs typeface="Arial" pitchFamily="34" charset="0"/>
            </a:endParaRPr>
          </a:p>
        </p:txBody>
      </p:sp>
      <p:graphicFrame>
        <p:nvGraphicFramePr>
          <p:cNvPr id="4" name="Table 3"/>
          <p:cNvGraphicFramePr>
            <a:graphicFrameLocks noGrp="1"/>
          </p:cNvGraphicFramePr>
          <p:nvPr/>
        </p:nvGraphicFramePr>
        <p:xfrm>
          <a:off x="1225296" y="1956816"/>
          <a:ext cx="6510528" cy="4376928"/>
        </p:xfrm>
        <a:graphic>
          <a:graphicData uri="http://schemas.openxmlformats.org/drawingml/2006/table">
            <a:tbl>
              <a:tblPr/>
              <a:tblGrid>
                <a:gridCol w="3255264"/>
                <a:gridCol w="3255264"/>
              </a:tblGrid>
              <a:tr h="384048">
                <a:tc>
                  <a:txBody>
                    <a:bodyPr/>
                    <a:lstStyle/>
                    <a:p>
                      <a:pPr algn="ctr"/>
                      <a:r>
                        <a:rPr lang="en-US" b="1" dirty="0" smtClean="0">
                          <a:latin typeface="Arial" pitchFamily="34" charset="0"/>
                          <a:cs typeface="Arial" pitchFamily="34" charset="0"/>
                        </a:rPr>
                        <a:t>Strengths</a:t>
                      </a:r>
                      <a:endParaRPr lang="en-US" b="1" dirty="0">
                        <a:latin typeface="Arial" pitchFamily="34" charset="0"/>
                        <a:cs typeface="Arial" pitchFamily="34" charset="0"/>
                      </a:endParaRPr>
                    </a:p>
                  </a:txBody>
                  <a:tcPr>
                    <a:lnL w="12700" cmpd="sng">
                      <a:solidFill>
                        <a:schemeClr val="tx1"/>
                      </a:solidFill>
                      <a:prstDash val="solid"/>
                    </a:lnL>
                    <a:lnR w="12700" cap="flat" cmpd="sng" algn="ctr">
                      <a:solidFill>
                        <a:schemeClr val="tx1"/>
                      </a:solidFill>
                      <a:prstDash val="solid"/>
                      <a:round/>
                      <a:headEnd type="none" w="med" len="med"/>
                      <a:tailEnd type="none" w="med" len="med"/>
                    </a:lnR>
                    <a:lnT w="12700" cmpd="sng">
                      <a:solidFill>
                        <a:schemeClr val="tx1"/>
                      </a:solidFill>
                      <a:prstDash val="solid"/>
                    </a:lnT>
                    <a:lnB w="12700" cap="flat" cmpd="sng" algn="ctr">
                      <a:solidFill>
                        <a:schemeClr val="tx1"/>
                      </a:solidFill>
                      <a:prstDash val="solid"/>
                      <a:round/>
                      <a:headEnd type="none" w="med" len="med"/>
                      <a:tailEnd type="none" w="med" len="med"/>
                    </a:lnB>
                  </a:tcPr>
                </a:tc>
                <a:tc>
                  <a:txBody>
                    <a:bodyPr/>
                    <a:lstStyle/>
                    <a:p>
                      <a:pPr algn="ctr"/>
                      <a:r>
                        <a:rPr lang="en-US" b="1" dirty="0" smtClean="0">
                          <a:latin typeface="Arial" pitchFamily="34" charset="0"/>
                          <a:cs typeface="Arial" pitchFamily="34" charset="0"/>
                        </a:rPr>
                        <a:t>Weaknesses</a:t>
                      </a:r>
                      <a:endParaRPr lang="en-US" b="1" dirty="0">
                        <a:latin typeface="Arial" pitchFamily="34" charset="0"/>
                        <a:cs typeface="Arial" pitchFamily="34" charset="0"/>
                      </a:endParaRPr>
                    </a:p>
                  </a:txBody>
                  <a:tcPr>
                    <a:lnL w="12700" cap="flat" cmpd="sng" algn="ctr">
                      <a:solidFill>
                        <a:schemeClr val="tx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282696">
                <a:tc>
                  <a:txBody>
                    <a:bodyPr/>
                    <a:lstStyle/>
                    <a:p>
                      <a:pPr>
                        <a:buFont typeface="Wingdings" pitchFamily="2" charset="2"/>
                        <a:buChar char="q"/>
                      </a:pPr>
                      <a:r>
                        <a:rPr lang="en-US" sz="1600" baseline="0" dirty="0" smtClean="0">
                          <a:latin typeface="Arial" pitchFamily="34" charset="0"/>
                          <a:cs typeface="Arial" pitchFamily="34" charset="0"/>
                        </a:rPr>
                        <a:t> </a:t>
                      </a:r>
                      <a:r>
                        <a:rPr kumimoji="0" lang="en-US" sz="1600" b="0" i="0" kern="1200" dirty="0" smtClean="0">
                          <a:solidFill>
                            <a:schemeClr val="tx1"/>
                          </a:solidFill>
                          <a:latin typeface="Arial" pitchFamily="34" charset="0"/>
                          <a:ea typeface="+mn-ea"/>
                          <a:cs typeface="Arial" pitchFamily="34" charset="0"/>
                        </a:rPr>
                        <a:t>The location of the venue can be a crucial factor in determining its success. It is vital to select a spot that is both convenient to reach and frequented by a large number of pedestrians. </a:t>
                      </a:r>
                    </a:p>
                    <a:p>
                      <a:pPr>
                        <a:buFont typeface="Wingdings" pitchFamily="2" charset="2"/>
                        <a:buChar char="q"/>
                      </a:pPr>
                      <a:r>
                        <a:rPr kumimoji="0" lang="en-US" sz="1600" b="0" i="0" kern="1200" dirty="0" smtClean="0">
                          <a:solidFill>
                            <a:schemeClr val="tx1"/>
                          </a:solidFill>
                          <a:latin typeface="Arial" pitchFamily="34" charset="0"/>
                          <a:ea typeface="+mn-ea"/>
                          <a:cs typeface="Arial" pitchFamily="34" charset="0"/>
                        </a:rPr>
                        <a:t> In order to establish a prosperous and long-lasting business, it is essential to create a strong and identifiable brand identity and effectively promote the coffee shop's offerings. This is a crucial aspect of the business, as noted by </a:t>
                      </a:r>
                      <a:r>
                        <a:rPr kumimoji="0" lang="en-US" sz="1600" b="0" i="0" kern="1200" dirty="0" err="1" smtClean="0">
                          <a:solidFill>
                            <a:schemeClr val="tx1"/>
                          </a:solidFill>
                          <a:latin typeface="Arial" pitchFamily="34" charset="0"/>
                          <a:ea typeface="+mn-ea"/>
                          <a:cs typeface="Arial" pitchFamily="34" charset="0"/>
                        </a:rPr>
                        <a:t>McKeever</a:t>
                      </a:r>
                      <a:r>
                        <a:rPr kumimoji="0" lang="en-US" sz="1600" b="0" i="0" kern="1200" dirty="0" smtClean="0">
                          <a:solidFill>
                            <a:schemeClr val="tx1"/>
                          </a:solidFill>
                          <a:latin typeface="Arial" pitchFamily="34" charset="0"/>
                          <a:ea typeface="+mn-ea"/>
                          <a:cs typeface="Arial" pitchFamily="34" charset="0"/>
                        </a:rPr>
                        <a:t> in 2017.</a:t>
                      </a:r>
                      <a:endParaRPr lang="en-US" sz="1600" dirty="0">
                        <a:latin typeface="Arial" pitchFamily="34" charset="0"/>
                        <a:cs typeface="Arial"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solidFill>
                        <a:schemeClr val="tx1"/>
                      </a:solidFill>
                      <a:prstDash val="solid"/>
                    </a:lnB>
                  </a:tcPr>
                </a:tc>
                <a:tc>
                  <a:txBody>
                    <a:bodyPr/>
                    <a:lstStyle/>
                    <a:p>
                      <a:pPr>
                        <a:buFont typeface="Wingdings" pitchFamily="2" charset="2"/>
                        <a:buChar char="q"/>
                      </a:pPr>
                      <a:r>
                        <a:rPr lang="en-US" sz="1600" dirty="0" smtClean="0">
                          <a:latin typeface="Arial" pitchFamily="34" charset="0"/>
                          <a:cs typeface="Arial" pitchFamily="34" charset="0"/>
                        </a:rPr>
                        <a:t> </a:t>
                      </a:r>
                      <a:r>
                        <a:rPr kumimoji="0" lang="en-US" sz="1600" b="0" i="0" kern="1200" dirty="0" smtClean="0">
                          <a:solidFill>
                            <a:schemeClr val="tx1"/>
                          </a:solidFill>
                          <a:latin typeface="Arial" pitchFamily="34" charset="0"/>
                          <a:ea typeface="+mn-ea"/>
                          <a:cs typeface="Arial" pitchFamily="34" charset="0"/>
                        </a:rPr>
                        <a:t>When the weather is colder, it's a common occurrence for people to seek out beverages that can provide warmth, resulting in a surge in the demand for coffee (Joyce &amp; </a:t>
                      </a:r>
                      <a:r>
                        <a:rPr kumimoji="0" lang="en-US" sz="1600" b="0" i="0" kern="1200" dirty="0" err="1" smtClean="0">
                          <a:solidFill>
                            <a:schemeClr val="tx1"/>
                          </a:solidFill>
                          <a:latin typeface="Arial" pitchFamily="34" charset="0"/>
                          <a:ea typeface="+mn-ea"/>
                          <a:cs typeface="Arial" pitchFamily="34" charset="0"/>
                        </a:rPr>
                        <a:t>Paquin</a:t>
                      </a:r>
                      <a:r>
                        <a:rPr kumimoji="0" lang="en-US" sz="1600" b="0" i="0" kern="1200" dirty="0" smtClean="0">
                          <a:solidFill>
                            <a:schemeClr val="tx1"/>
                          </a:solidFill>
                          <a:latin typeface="Arial" pitchFamily="34" charset="0"/>
                          <a:ea typeface="+mn-ea"/>
                          <a:cs typeface="Arial" pitchFamily="34" charset="0"/>
                        </a:rPr>
                        <a:t>, 2016).</a:t>
                      </a:r>
                    </a:p>
                    <a:p>
                      <a:pPr>
                        <a:buFont typeface="Wingdings" pitchFamily="2" charset="2"/>
                        <a:buChar char="q"/>
                      </a:pPr>
                      <a:r>
                        <a:rPr kumimoji="0" lang="en-US" sz="1600" b="0" i="0" kern="1200" baseline="0" dirty="0" smtClean="0">
                          <a:solidFill>
                            <a:schemeClr val="tx1"/>
                          </a:solidFill>
                          <a:latin typeface="Arial" pitchFamily="34" charset="0"/>
                          <a:ea typeface="+mn-ea"/>
                          <a:cs typeface="Arial" pitchFamily="34" charset="0"/>
                        </a:rPr>
                        <a:t> </a:t>
                      </a:r>
                      <a:r>
                        <a:rPr kumimoji="0" lang="en-US" sz="1600" b="0" i="0" kern="1200" dirty="0" smtClean="0">
                          <a:solidFill>
                            <a:schemeClr val="tx1"/>
                          </a:solidFill>
                          <a:latin typeface="Arial" pitchFamily="34" charset="0"/>
                          <a:ea typeface="+mn-ea"/>
                          <a:cs typeface="Arial" pitchFamily="34" charset="0"/>
                        </a:rPr>
                        <a:t>Frequently, coffee shops are saddled with onerous financial obligations like rental fees, utility expenses, advertising costs, and employee salaries. These expenses can be tough to handle and may substantially affect the shop's earnings, particularly if sales fall short of predicted projections.</a:t>
                      </a:r>
                      <a:endParaRPr lang="en-US" sz="1600" dirty="0">
                        <a:latin typeface="Arial" pitchFamily="34" charset="0"/>
                        <a:cs typeface="Arial"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Tree>
  </p:cSld>
  <p:clrMapOvr>
    <a:masterClrMapping/>
  </p:clrMapOvr>
  <p:transition spd="slow">
    <p:fade thruBlk="1"/>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685800" y="457200"/>
          <a:ext cx="7162800" cy="5839968"/>
        </p:xfrm>
        <a:graphic>
          <a:graphicData uri="http://schemas.openxmlformats.org/drawingml/2006/table">
            <a:tbl>
              <a:tblPr/>
              <a:tblGrid>
                <a:gridCol w="3581400"/>
                <a:gridCol w="3581400"/>
              </a:tblGrid>
              <a:tr h="384048">
                <a:tc>
                  <a:txBody>
                    <a:bodyPr/>
                    <a:lstStyle/>
                    <a:p>
                      <a:pPr algn="ctr"/>
                      <a:r>
                        <a:rPr lang="en-US" b="1" dirty="0" smtClean="0">
                          <a:latin typeface="Arial" pitchFamily="34" charset="0"/>
                          <a:cs typeface="Arial" pitchFamily="34" charset="0"/>
                        </a:rPr>
                        <a:t>Opportunities</a:t>
                      </a:r>
                      <a:endParaRPr lang="en-US" b="1" dirty="0">
                        <a:latin typeface="Arial" pitchFamily="34" charset="0"/>
                        <a:cs typeface="Arial" pitchFamily="34" charset="0"/>
                      </a:endParaRPr>
                    </a:p>
                  </a:txBody>
                  <a:tcPr>
                    <a:lnL w="12700" cmpd="sng">
                      <a:solidFill>
                        <a:schemeClr val="tx1"/>
                      </a:solidFill>
                      <a:prstDash val="solid"/>
                    </a:lnL>
                    <a:lnR w="12700" cap="flat" cmpd="sng" algn="ctr">
                      <a:solidFill>
                        <a:schemeClr val="tx1"/>
                      </a:solidFill>
                      <a:prstDash val="solid"/>
                      <a:round/>
                      <a:headEnd type="none" w="med" len="med"/>
                      <a:tailEnd type="none" w="med" len="med"/>
                    </a:lnR>
                    <a:lnT w="12700" cmpd="sng">
                      <a:solidFill>
                        <a:schemeClr val="tx1"/>
                      </a:solidFill>
                      <a:prstDash val="solid"/>
                    </a:lnT>
                    <a:lnB w="12700" cap="flat" cmpd="sng" algn="ctr">
                      <a:solidFill>
                        <a:schemeClr val="tx1"/>
                      </a:solidFill>
                      <a:prstDash val="solid"/>
                      <a:round/>
                      <a:headEnd type="none" w="med" len="med"/>
                      <a:tailEnd type="none" w="med" len="med"/>
                    </a:lnB>
                  </a:tcPr>
                </a:tc>
                <a:tc>
                  <a:txBody>
                    <a:bodyPr/>
                    <a:lstStyle/>
                    <a:p>
                      <a:pPr algn="ctr"/>
                      <a:r>
                        <a:rPr lang="en-US" b="1" dirty="0" smtClean="0">
                          <a:latin typeface="Arial" pitchFamily="34" charset="0"/>
                          <a:cs typeface="Arial" pitchFamily="34" charset="0"/>
                        </a:rPr>
                        <a:t>Threats</a:t>
                      </a:r>
                      <a:endParaRPr lang="en-US" b="1" dirty="0">
                        <a:latin typeface="Arial" pitchFamily="34" charset="0"/>
                        <a:cs typeface="Arial" pitchFamily="34" charset="0"/>
                      </a:endParaRPr>
                    </a:p>
                  </a:txBody>
                  <a:tcPr>
                    <a:lnL w="12700" cap="flat" cmpd="sng" algn="ctr">
                      <a:solidFill>
                        <a:schemeClr val="tx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282696">
                <a:tc>
                  <a:txBody>
                    <a:bodyPr/>
                    <a:lstStyle/>
                    <a:p>
                      <a:pPr>
                        <a:buFont typeface="Wingdings" pitchFamily="2" charset="2"/>
                        <a:buChar char="q"/>
                      </a:pPr>
                      <a:r>
                        <a:rPr lang="en-US" sz="1600" dirty="0" smtClean="0">
                          <a:latin typeface="Arial" pitchFamily="34" charset="0"/>
                          <a:cs typeface="Arial" pitchFamily="34" charset="0"/>
                        </a:rPr>
                        <a:t> </a:t>
                      </a:r>
                      <a:r>
                        <a:rPr kumimoji="0" lang="en-US" sz="1600" b="0" i="0" kern="1200" dirty="0" smtClean="0">
                          <a:solidFill>
                            <a:schemeClr val="tx1"/>
                          </a:solidFill>
                          <a:latin typeface="Arial" pitchFamily="34" charset="0"/>
                          <a:ea typeface="+mn-ea"/>
                          <a:cs typeface="Arial" pitchFamily="34" charset="0"/>
                        </a:rPr>
                        <a:t>The utilization of online sales and delivery by coffee shops has the potential to expand their customer base and generate additional revenue streams. </a:t>
                      </a:r>
                    </a:p>
                    <a:p>
                      <a:pPr>
                        <a:buFont typeface="Wingdings" pitchFamily="2" charset="2"/>
                        <a:buChar char="q"/>
                      </a:pPr>
                      <a:r>
                        <a:rPr kumimoji="0" lang="en-US" sz="1600" b="0" i="0" kern="1200" dirty="0" smtClean="0">
                          <a:solidFill>
                            <a:schemeClr val="tx1"/>
                          </a:solidFill>
                          <a:latin typeface="Arial" pitchFamily="34" charset="0"/>
                          <a:ea typeface="+mn-ea"/>
                          <a:cs typeface="Arial" pitchFamily="34" charset="0"/>
                        </a:rPr>
                        <a:t> To broaden their clientele and augment their profits, coffee shops can work with nearby businesses or organizations, as well as establish coalitions with other food and drink merchants in the vicinity.</a:t>
                      </a:r>
                      <a:endParaRPr lang="en-US" sz="1600" dirty="0">
                        <a:latin typeface="Arial" pitchFamily="34" charset="0"/>
                        <a:cs typeface="Arial"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solidFill>
                        <a:schemeClr val="tx1"/>
                      </a:solidFill>
                      <a:prstDash val="solid"/>
                    </a:lnB>
                  </a:tcPr>
                </a:tc>
                <a:tc>
                  <a:txBody>
                    <a:bodyPr/>
                    <a:lstStyle/>
                    <a:p>
                      <a:pPr>
                        <a:buFont typeface="Wingdings" pitchFamily="2" charset="2"/>
                        <a:buChar char="q"/>
                      </a:pPr>
                      <a:r>
                        <a:rPr lang="en-US" sz="1600" dirty="0" smtClean="0">
                          <a:latin typeface="Arial" pitchFamily="34" charset="0"/>
                          <a:cs typeface="Arial" pitchFamily="34" charset="0"/>
                        </a:rPr>
                        <a:t> </a:t>
                      </a:r>
                      <a:r>
                        <a:rPr kumimoji="0" lang="en-US" sz="1600" b="0" i="0" kern="1200" dirty="0" smtClean="0">
                          <a:solidFill>
                            <a:schemeClr val="tx1"/>
                          </a:solidFill>
                          <a:latin typeface="Arial" pitchFamily="34" charset="0"/>
                          <a:ea typeface="+mn-ea"/>
                          <a:cs typeface="Arial" pitchFamily="34" charset="0"/>
                        </a:rPr>
                        <a:t>The coffee shop industry is not immune to the negative impacts of economic uncertainty. Instances of financial crises and instability can cause a decline in consumer spending, which in turn can directly reduce the frequency of visits made to coffee shops (</a:t>
                      </a:r>
                      <a:r>
                        <a:rPr kumimoji="0" lang="en-US" sz="1600" b="0" i="0" kern="1200" dirty="0" err="1" smtClean="0">
                          <a:solidFill>
                            <a:schemeClr val="tx1"/>
                          </a:solidFill>
                          <a:latin typeface="Arial" pitchFamily="34" charset="0"/>
                          <a:ea typeface="+mn-ea"/>
                          <a:cs typeface="Arial" pitchFamily="34" charset="0"/>
                        </a:rPr>
                        <a:t>Trimi</a:t>
                      </a:r>
                      <a:r>
                        <a:rPr kumimoji="0" lang="en-US" sz="1600" b="0" i="0" kern="1200" dirty="0" smtClean="0">
                          <a:solidFill>
                            <a:schemeClr val="tx1"/>
                          </a:solidFill>
                          <a:latin typeface="Arial" pitchFamily="34" charset="0"/>
                          <a:ea typeface="+mn-ea"/>
                          <a:cs typeface="Arial" pitchFamily="34" charset="0"/>
                        </a:rPr>
                        <a:t> &amp; </a:t>
                      </a:r>
                      <a:r>
                        <a:rPr kumimoji="0" lang="en-US" sz="1600" b="0" i="0" kern="1200" dirty="0" err="1" smtClean="0">
                          <a:solidFill>
                            <a:schemeClr val="tx1"/>
                          </a:solidFill>
                          <a:latin typeface="Arial" pitchFamily="34" charset="0"/>
                          <a:ea typeface="+mn-ea"/>
                          <a:cs typeface="Arial" pitchFamily="34" charset="0"/>
                        </a:rPr>
                        <a:t>Berbegal-Mirabent</a:t>
                      </a:r>
                      <a:r>
                        <a:rPr kumimoji="0" lang="en-US" sz="1600" b="0" i="0" kern="1200" dirty="0" smtClean="0">
                          <a:solidFill>
                            <a:schemeClr val="tx1"/>
                          </a:solidFill>
                          <a:latin typeface="Arial" pitchFamily="34" charset="0"/>
                          <a:ea typeface="+mn-ea"/>
                          <a:cs typeface="Arial" pitchFamily="34" charset="0"/>
                        </a:rPr>
                        <a:t>, 2012). </a:t>
                      </a:r>
                    </a:p>
                    <a:p>
                      <a:pPr>
                        <a:buFont typeface="Wingdings" pitchFamily="2" charset="2"/>
                        <a:buChar char="q"/>
                      </a:pPr>
                      <a:r>
                        <a:rPr kumimoji="0" lang="en-US" sz="1600" b="0" i="0" kern="1200" dirty="0" smtClean="0">
                          <a:solidFill>
                            <a:schemeClr val="tx1"/>
                          </a:solidFill>
                          <a:latin typeface="Arial" pitchFamily="34" charset="0"/>
                          <a:ea typeface="+mn-ea"/>
                          <a:cs typeface="Arial" pitchFamily="34" charset="0"/>
                        </a:rPr>
                        <a:t> The world we live in today is characterized by rapid and continuous change in consumer preferences. Trends are continually in flux, and new ones are consistently emerging. The effects of these shifts in consumer behavior are considerable and can have a significant impact on the demand for specific products and services, including the variety of coffee that is consumed (</a:t>
                      </a:r>
                      <a:r>
                        <a:rPr lang="en-US" sz="1600" dirty="0" err="1" smtClean="0">
                          <a:latin typeface="Arial" pitchFamily="34" charset="0"/>
                          <a:cs typeface="Arial" pitchFamily="34" charset="0"/>
                        </a:rPr>
                        <a:t>Weihrich</a:t>
                      </a:r>
                      <a:r>
                        <a:rPr lang="en-US" sz="1600" dirty="0" smtClean="0">
                          <a:latin typeface="Arial" pitchFamily="34" charset="0"/>
                          <a:cs typeface="Arial" pitchFamily="34" charset="0"/>
                        </a:rPr>
                        <a:t>,</a:t>
                      </a:r>
                      <a:r>
                        <a:rPr lang="en-US" sz="1600" baseline="0" dirty="0" smtClean="0">
                          <a:latin typeface="Arial" pitchFamily="34" charset="0"/>
                          <a:cs typeface="Arial" pitchFamily="34" charset="0"/>
                        </a:rPr>
                        <a:t> </a:t>
                      </a:r>
                      <a:r>
                        <a:rPr lang="en-US" sz="1600" dirty="0" err="1" smtClean="0">
                          <a:latin typeface="Arial" pitchFamily="34" charset="0"/>
                          <a:cs typeface="Arial" pitchFamily="34" charset="0"/>
                        </a:rPr>
                        <a:t>Cannice</a:t>
                      </a:r>
                      <a:r>
                        <a:rPr lang="en-US" sz="1600" baseline="0" dirty="0" smtClean="0">
                          <a:latin typeface="Arial" pitchFamily="34" charset="0"/>
                          <a:cs typeface="Arial" pitchFamily="34" charset="0"/>
                        </a:rPr>
                        <a:t> </a:t>
                      </a:r>
                      <a:r>
                        <a:rPr lang="en-US" sz="1600" dirty="0" smtClean="0">
                          <a:latin typeface="Arial" pitchFamily="34" charset="0"/>
                          <a:cs typeface="Arial" pitchFamily="34" charset="0"/>
                        </a:rPr>
                        <a:t>&amp; Koontz, 2013)</a:t>
                      </a:r>
                      <a:r>
                        <a:rPr kumimoji="0" lang="en-US" sz="1600" b="0" i="0" kern="1200" dirty="0" smtClean="0">
                          <a:solidFill>
                            <a:schemeClr val="tx1"/>
                          </a:solidFill>
                          <a:latin typeface="Arial" pitchFamily="34" charset="0"/>
                          <a:ea typeface="+mn-ea"/>
                          <a:cs typeface="Arial" pitchFamily="34" charset="0"/>
                        </a:rPr>
                        <a:t>.</a:t>
                      </a:r>
                      <a:endParaRPr lang="en-US" sz="1600" dirty="0">
                        <a:latin typeface="Arial" pitchFamily="34" charset="0"/>
                        <a:cs typeface="Arial"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Tree>
  </p:cSld>
  <p:clrMapOvr>
    <a:masterClrMapping/>
  </p:clrMapOvr>
  <p:transition spd="slow">
    <p:fade thruBlk="1"/>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latin typeface="Arial" pitchFamily="34" charset="0"/>
                <a:cs typeface="Arial" pitchFamily="34" charset="0"/>
              </a:rPr>
              <a:t>Marketing mix 4P</a:t>
            </a:r>
            <a:endParaRPr lang="en-US" b="1" dirty="0">
              <a:latin typeface="Arial" pitchFamily="34" charset="0"/>
              <a:cs typeface="Arial" pitchFamily="34" charset="0"/>
            </a:endParaRPr>
          </a:p>
        </p:txBody>
      </p:sp>
      <p:pic>
        <p:nvPicPr>
          <p:cNvPr id="17409" name="Picture 1"/>
          <p:cNvPicPr>
            <a:picLocks noChangeAspect="1" noChangeArrowheads="1"/>
          </p:cNvPicPr>
          <p:nvPr/>
        </p:nvPicPr>
        <p:blipFill>
          <a:blip r:embed="rId2"/>
          <a:srcRect/>
          <a:stretch>
            <a:fillRect/>
          </a:stretch>
        </p:blipFill>
        <p:spPr bwMode="auto">
          <a:xfrm>
            <a:off x="1809750" y="2105025"/>
            <a:ext cx="5524500" cy="2647950"/>
          </a:xfrm>
          <a:prstGeom prst="rect">
            <a:avLst/>
          </a:prstGeom>
          <a:noFill/>
          <a:ln w="9525">
            <a:noFill/>
            <a:miter lim="800000"/>
            <a:headEnd/>
            <a:tailEnd/>
          </a:ln>
          <a:effectLst/>
        </p:spPr>
      </p:pic>
    </p:spTree>
  </p:cSld>
  <p:clrMapOvr>
    <a:masterClrMapping/>
  </p:clrMapOvr>
  <p:transition spd="slow">
    <p:fade thruBlk="1"/>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04800"/>
            <a:ext cx="7467600" cy="1143000"/>
          </a:xfrm>
        </p:spPr>
        <p:txBody>
          <a:bodyPr/>
          <a:lstStyle/>
          <a:p>
            <a:pPr algn="ctr"/>
            <a:r>
              <a:rPr lang="en-US" b="1" dirty="0" err="1" smtClean="0">
                <a:latin typeface="Arial" pitchFamily="34" charset="0"/>
                <a:cs typeface="Arial" pitchFamily="34" charset="0"/>
              </a:rPr>
              <a:t>Cashflow</a:t>
            </a:r>
            <a:r>
              <a:rPr lang="en-US" b="1" dirty="0" smtClean="0">
                <a:latin typeface="Arial" pitchFamily="34" charset="0"/>
                <a:cs typeface="Arial" pitchFamily="34" charset="0"/>
              </a:rPr>
              <a:t> forecast for the first 12 months</a:t>
            </a:r>
            <a:endParaRPr lang="en-US" b="1" dirty="0">
              <a:latin typeface="Arial" pitchFamily="34" charset="0"/>
              <a:cs typeface="Arial" pitchFamily="34" charset="0"/>
            </a:endParaRPr>
          </a:p>
        </p:txBody>
      </p:sp>
      <p:graphicFrame>
        <p:nvGraphicFramePr>
          <p:cNvPr id="4" name="Table 3"/>
          <p:cNvGraphicFramePr>
            <a:graphicFrameLocks noGrp="1"/>
          </p:cNvGraphicFramePr>
          <p:nvPr/>
        </p:nvGraphicFramePr>
        <p:xfrm>
          <a:off x="381000" y="1600200"/>
          <a:ext cx="8153397" cy="4238864"/>
        </p:xfrm>
        <a:graphic>
          <a:graphicData uri="http://schemas.openxmlformats.org/drawingml/2006/table">
            <a:tbl>
              <a:tblPr/>
              <a:tblGrid>
                <a:gridCol w="592764"/>
                <a:gridCol w="592764"/>
                <a:gridCol w="592764"/>
                <a:gridCol w="592764"/>
                <a:gridCol w="592764"/>
                <a:gridCol w="592764"/>
                <a:gridCol w="592764"/>
                <a:gridCol w="592764"/>
                <a:gridCol w="592764"/>
                <a:gridCol w="592764"/>
                <a:gridCol w="592764"/>
                <a:gridCol w="592764"/>
                <a:gridCol w="1040229"/>
              </a:tblGrid>
              <a:tr h="529858">
                <a:tc>
                  <a:txBody>
                    <a:bodyPr/>
                    <a:lstStyle/>
                    <a:p>
                      <a:pPr algn="ctr">
                        <a:lnSpc>
                          <a:spcPct val="150000"/>
                        </a:lnSpc>
                        <a:spcAft>
                          <a:spcPts val="0"/>
                        </a:spcAft>
                      </a:pPr>
                      <a:r>
                        <a:rPr lang="en-US" sz="900" b="1" dirty="0" err="1">
                          <a:latin typeface="Arial" pitchFamily="34" charset="0"/>
                          <a:ea typeface="Times New Roman"/>
                          <a:cs typeface="Arial" pitchFamily="34" charset="0"/>
                        </a:rPr>
                        <a:t>Cashflow</a:t>
                      </a:r>
                      <a:endParaRPr lang="en-US" sz="900" dirty="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US" sz="900" b="1" dirty="0">
                          <a:latin typeface="Arial" pitchFamily="34" charset="0"/>
                          <a:ea typeface="Times New Roman"/>
                          <a:cs typeface="Arial" pitchFamily="34" charset="0"/>
                        </a:rPr>
                        <a:t>Jan</a:t>
                      </a:r>
                      <a:endParaRPr lang="en-US" sz="900" dirty="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US" sz="900" b="1" dirty="0">
                          <a:latin typeface="Arial" pitchFamily="34" charset="0"/>
                          <a:ea typeface="Times New Roman"/>
                          <a:cs typeface="Arial" pitchFamily="34" charset="0"/>
                        </a:rPr>
                        <a:t>Feb</a:t>
                      </a:r>
                      <a:endParaRPr lang="en-US" sz="900" dirty="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US" sz="900" b="1">
                          <a:latin typeface="Arial" pitchFamily="34" charset="0"/>
                          <a:ea typeface="Times New Roman"/>
                          <a:cs typeface="Arial" pitchFamily="34" charset="0"/>
                        </a:rPr>
                        <a:t>Mar</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US" sz="900" b="1">
                          <a:latin typeface="Arial" pitchFamily="34" charset="0"/>
                          <a:ea typeface="Times New Roman"/>
                          <a:cs typeface="Arial" pitchFamily="34" charset="0"/>
                        </a:rPr>
                        <a:t>Apr</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US" sz="900" b="1">
                          <a:latin typeface="Arial" pitchFamily="34" charset="0"/>
                          <a:ea typeface="Times New Roman"/>
                          <a:cs typeface="Arial" pitchFamily="34" charset="0"/>
                        </a:rPr>
                        <a:t>May</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US" sz="900" b="1">
                          <a:latin typeface="Arial" pitchFamily="34" charset="0"/>
                          <a:ea typeface="Times New Roman"/>
                          <a:cs typeface="Arial" pitchFamily="34" charset="0"/>
                        </a:rPr>
                        <a:t>Jun</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US" sz="900" b="1">
                          <a:latin typeface="Arial" pitchFamily="34" charset="0"/>
                          <a:ea typeface="Times New Roman"/>
                          <a:cs typeface="Arial" pitchFamily="34" charset="0"/>
                        </a:rPr>
                        <a:t>Jul</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US" sz="900" b="1">
                          <a:latin typeface="Arial" pitchFamily="34" charset="0"/>
                          <a:ea typeface="Times New Roman"/>
                          <a:cs typeface="Arial" pitchFamily="34" charset="0"/>
                        </a:rPr>
                        <a:t>Aug</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US" sz="900" b="1">
                          <a:latin typeface="Arial" pitchFamily="34" charset="0"/>
                          <a:ea typeface="Times New Roman"/>
                          <a:cs typeface="Arial" pitchFamily="34" charset="0"/>
                        </a:rPr>
                        <a:t>Sept</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US" sz="900" b="1">
                          <a:latin typeface="Arial" pitchFamily="34" charset="0"/>
                          <a:ea typeface="Times New Roman"/>
                          <a:cs typeface="Arial" pitchFamily="34" charset="0"/>
                        </a:rPr>
                        <a:t>Oct</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US" sz="900" b="1">
                          <a:latin typeface="Arial" pitchFamily="34" charset="0"/>
                          <a:ea typeface="Times New Roman"/>
                          <a:cs typeface="Arial" pitchFamily="34" charset="0"/>
                        </a:rPr>
                        <a:t>Nov</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US" sz="900" b="1">
                          <a:latin typeface="Arial" pitchFamily="34" charset="0"/>
                          <a:ea typeface="Times New Roman"/>
                          <a:cs typeface="Arial" pitchFamily="34" charset="0"/>
                        </a:rPr>
                        <a:t>Dec</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94787">
                <a:tc>
                  <a:txBody>
                    <a:bodyPr/>
                    <a:lstStyle/>
                    <a:p>
                      <a:pPr>
                        <a:lnSpc>
                          <a:spcPct val="150000"/>
                        </a:lnSpc>
                        <a:spcAft>
                          <a:spcPts val="0"/>
                        </a:spcAft>
                      </a:pPr>
                      <a:r>
                        <a:rPr lang="en-US" sz="900" b="1">
                          <a:latin typeface="Arial" pitchFamily="34" charset="0"/>
                          <a:ea typeface="Times New Roman"/>
                          <a:cs typeface="Arial" pitchFamily="34" charset="0"/>
                        </a:rPr>
                        <a:t>Opening balance</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£25,000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dirty="0">
                          <a:latin typeface="Arial" pitchFamily="34" charset="0"/>
                          <a:ea typeface="Times New Roman"/>
                          <a:cs typeface="Arial" pitchFamily="34" charset="0"/>
                        </a:rPr>
                        <a:t>£27,200</a:t>
                      </a:r>
                      <a:endParaRPr lang="en-US" sz="900" dirty="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dirty="0">
                          <a:latin typeface="Arial" pitchFamily="34" charset="0"/>
                          <a:ea typeface="Times New Roman"/>
                          <a:cs typeface="Arial" pitchFamily="34" charset="0"/>
                        </a:rPr>
                        <a:t>£34,550</a:t>
                      </a:r>
                      <a:endParaRPr lang="en-US" sz="900" dirty="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dirty="0">
                          <a:latin typeface="Arial" pitchFamily="34" charset="0"/>
                          <a:ea typeface="Times New Roman"/>
                          <a:cs typeface="Arial" pitchFamily="34" charset="0"/>
                        </a:rPr>
                        <a:t>£41,150</a:t>
                      </a:r>
                      <a:endParaRPr lang="en-US" sz="900" dirty="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£51,150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dirty="0">
                          <a:latin typeface="Arial" pitchFamily="34" charset="0"/>
                          <a:ea typeface="Times New Roman"/>
                          <a:cs typeface="Arial" pitchFamily="34" charset="0"/>
                        </a:rPr>
                        <a:t>£60,650</a:t>
                      </a:r>
                      <a:endParaRPr lang="en-US" sz="900" dirty="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£67,750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£77,350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£85,500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£96,600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£109,900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£120,100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94787">
                <a:tc>
                  <a:txBody>
                    <a:bodyPr/>
                    <a:lstStyle/>
                    <a:p>
                      <a:pPr>
                        <a:lnSpc>
                          <a:spcPct val="150000"/>
                        </a:lnSpc>
                        <a:spcAft>
                          <a:spcPts val="0"/>
                        </a:spcAft>
                      </a:pPr>
                      <a:r>
                        <a:rPr lang="en-US" sz="900" b="1">
                          <a:latin typeface="Arial" pitchFamily="34" charset="0"/>
                          <a:ea typeface="Times New Roman"/>
                          <a:cs typeface="Arial" pitchFamily="34" charset="0"/>
                        </a:rPr>
                        <a:t>Cash incoming</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endParaRPr lang="en-US" sz="900" dirty="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endParaRPr lang="en-US" sz="900" dirty="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endParaRPr lang="en-US" sz="900" dirty="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endParaRPr lang="en-US" sz="900" dirty="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endParaRPr lang="en-US" sz="900" dirty="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endParaRPr lang="en-US" sz="900" dirty="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64929">
                <a:tc>
                  <a:txBody>
                    <a:bodyPr/>
                    <a:lstStyle/>
                    <a:p>
                      <a:pPr>
                        <a:lnSpc>
                          <a:spcPct val="150000"/>
                        </a:lnSpc>
                        <a:spcAft>
                          <a:spcPts val="0"/>
                        </a:spcAft>
                      </a:pPr>
                      <a:r>
                        <a:rPr lang="en-US" sz="900" b="1">
                          <a:latin typeface="Arial" pitchFamily="34" charset="0"/>
                          <a:ea typeface="Times New Roman"/>
                          <a:cs typeface="Arial" pitchFamily="34" charset="0"/>
                        </a:rPr>
                        <a:t>Sales</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£5,800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£7,500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£9,200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£11,000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£11,800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£13,000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£14,500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£15,000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£16,000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£17,000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£18,000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£19,000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29858">
                <a:tc>
                  <a:txBody>
                    <a:bodyPr/>
                    <a:lstStyle/>
                    <a:p>
                      <a:pPr>
                        <a:lnSpc>
                          <a:spcPct val="150000"/>
                        </a:lnSpc>
                        <a:spcAft>
                          <a:spcPts val="0"/>
                        </a:spcAft>
                      </a:pPr>
                      <a:r>
                        <a:rPr lang="en-US" sz="900" b="1">
                          <a:latin typeface="Arial" pitchFamily="34" charset="0"/>
                          <a:ea typeface="Times New Roman"/>
                          <a:cs typeface="Arial" pitchFamily="34" charset="0"/>
                        </a:rPr>
                        <a:t>Asset sales</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£3,200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£4,800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£5,500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£7,000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£8,000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£9,000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£10,000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£11,000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£13,000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£14,000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£15,000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£16,000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29858">
                <a:tc>
                  <a:txBody>
                    <a:bodyPr/>
                    <a:lstStyle/>
                    <a:p>
                      <a:pPr>
                        <a:lnSpc>
                          <a:spcPct val="150000"/>
                        </a:lnSpc>
                        <a:spcAft>
                          <a:spcPts val="0"/>
                        </a:spcAft>
                      </a:pPr>
                      <a:r>
                        <a:rPr lang="en-US" sz="900" b="1">
                          <a:latin typeface="Arial" pitchFamily="34" charset="0"/>
                          <a:ea typeface="Times New Roman"/>
                          <a:cs typeface="Arial" pitchFamily="34" charset="0"/>
                        </a:rPr>
                        <a:t>Debtor receipts</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£2,000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£3,000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£3,500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£4,000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£5,000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£7,000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£9,000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£11,000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£12,000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£13,000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29858">
                <a:tc>
                  <a:txBody>
                    <a:bodyPr/>
                    <a:lstStyle/>
                    <a:p>
                      <a:pPr>
                        <a:lnSpc>
                          <a:spcPct val="150000"/>
                        </a:lnSpc>
                        <a:spcAft>
                          <a:spcPts val="0"/>
                        </a:spcAft>
                      </a:pPr>
                      <a:r>
                        <a:rPr lang="en-US" sz="900" b="1">
                          <a:latin typeface="Arial" pitchFamily="34" charset="0"/>
                          <a:ea typeface="Times New Roman"/>
                          <a:cs typeface="Arial" pitchFamily="34" charset="0"/>
                        </a:rPr>
                        <a:t>Other income</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£2,300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£2,500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£3,500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£4,000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£4,500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£6,000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£8,000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£10,000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£12,000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£13,000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£14,000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64929">
                <a:tc>
                  <a:txBody>
                    <a:bodyPr/>
                    <a:lstStyle/>
                    <a:p>
                      <a:pPr>
                        <a:lnSpc>
                          <a:spcPct val="150000"/>
                        </a:lnSpc>
                        <a:spcAft>
                          <a:spcPts val="0"/>
                        </a:spcAft>
                      </a:pPr>
                      <a:r>
                        <a:rPr lang="en-US" sz="900" b="1">
                          <a:latin typeface="Arial" pitchFamily="34" charset="0"/>
                          <a:ea typeface="Times New Roman"/>
                          <a:cs typeface="Arial" pitchFamily="34" charset="0"/>
                        </a:rPr>
                        <a:t>Total</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£10,000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£16,100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£19,200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£24,500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£27,300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£30,500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£35,500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£41,000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£48,000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£54,000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£58,000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dirty="0">
                          <a:latin typeface="Arial" pitchFamily="34" charset="0"/>
                          <a:ea typeface="Times New Roman"/>
                          <a:cs typeface="Arial" pitchFamily="34" charset="0"/>
                        </a:rPr>
                        <a:t>£62,000</a:t>
                      </a:r>
                      <a:endParaRPr lang="en-US" sz="900" dirty="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ransition spd="slow">
    <p:fade thruBlk="1"/>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685806" y="533400"/>
          <a:ext cx="7696199" cy="4820265"/>
        </p:xfrm>
        <a:graphic>
          <a:graphicData uri="http://schemas.openxmlformats.org/drawingml/2006/table">
            <a:tbl>
              <a:tblPr/>
              <a:tblGrid>
                <a:gridCol w="559525"/>
                <a:gridCol w="559525"/>
                <a:gridCol w="559525"/>
                <a:gridCol w="559525"/>
                <a:gridCol w="559525"/>
                <a:gridCol w="559525"/>
                <a:gridCol w="559525"/>
                <a:gridCol w="559525"/>
                <a:gridCol w="559525"/>
                <a:gridCol w="559525"/>
                <a:gridCol w="559525"/>
                <a:gridCol w="559525"/>
                <a:gridCol w="981899"/>
              </a:tblGrid>
              <a:tr h="686202">
                <a:tc>
                  <a:txBody>
                    <a:bodyPr/>
                    <a:lstStyle/>
                    <a:p>
                      <a:pPr>
                        <a:lnSpc>
                          <a:spcPct val="150000"/>
                        </a:lnSpc>
                        <a:spcAft>
                          <a:spcPts val="0"/>
                        </a:spcAft>
                      </a:pPr>
                      <a:r>
                        <a:rPr lang="en-US" sz="900" b="1" dirty="0">
                          <a:latin typeface="Arial" pitchFamily="34" charset="0"/>
                          <a:ea typeface="Times New Roman"/>
                          <a:cs typeface="Arial" pitchFamily="34" charset="0"/>
                        </a:rPr>
                        <a:t>Cash outgoing</a:t>
                      </a:r>
                      <a:endParaRPr lang="en-US" sz="900" dirty="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endParaRPr lang="en-US" sz="900" dirty="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endParaRPr lang="en-US" sz="900" dirty="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57468">
                <a:tc>
                  <a:txBody>
                    <a:bodyPr/>
                    <a:lstStyle/>
                    <a:p>
                      <a:pPr>
                        <a:lnSpc>
                          <a:spcPct val="150000"/>
                        </a:lnSpc>
                        <a:spcAft>
                          <a:spcPts val="0"/>
                        </a:spcAft>
                      </a:pPr>
                      <a:r>
                        <a:rPr lang="en-US" sz="900" b="1">
                          <a:latin typeface="Arial" pitchFamily="34" charset="0"/>
                          <a:ea typeface="Times New Roman"/>
                          <a:cs typeface="Arial" pitchFamily="34" charset="0"/>
                        </a:rPr>
                        <a:t>Purchases</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£800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£1,000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£1,400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£2,000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£3,500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£4,500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£6,000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£8,000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£9,000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£10,000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£11,000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£12,000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57468">
                <a:tc>
                  <a:txBody>
                    <a:bodyPr/>
                    <a:lstStyle/>
                    <a:p>
                      <a:pPr>
                        <a:lnSpc>
                          <a:spcPct val="150000"/>
                        </a:lnSpc>
                        <a:spcAft>
                          <a:spcPts val="0"/>
                        </a:spcAft>
                      </a:pPr>
                      <a:r>
                        <a:rPr lang="en-US" sz="900" b="1">
                          <a:latin typeface="Arial" pitchFamily="34" charset="0"/>
                          <a:ea typeface="Times New Roman"/>
                          <a:cs typeface="Arial" pitchFamily="34" charset="0"/>
                        </a:rPr>
                        <a:t>Accountant fees</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£250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£350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£350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£600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£800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£2,000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£2,500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£3,000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£4,000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914937">
                <a:tc>
                  <a:txBody>
                    <a:bodyPr/>
                    <a:lstStyle/>
                    <a:p>
                      <a:pPr>
                        <a:lnSpc>
                          <a:spcPct val="150000"/>
                        </a:lnSpc>
                        <a:spcAft>
                          <a:spcPts val="0"/>
                        </a:spcAft>
                      </a:pPr>
                      <a:r>
                        <a:rPr lang="en-US" sz="900" b="1">
                          <a:latin typeface="Arial" pitchFamily="34" charset="0"/>
                          <a:ea typeface="Times New Roman"/>
                          <a:cs typeface="Arial" pitchFamily="34" charset="0"/>
                        </a:rPr>
                        <a:t>Advertising &amp; marketing</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£300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£300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£450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£700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£900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£1,000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£2,000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£2,500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£3,000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£4,000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86202">
                <a:tc>
                  <a:txBody>
                    <a:bodyPr/>
                    <a:lstStyle/>
                    <a:p>
                      <a:pPr>
                        <a:lnSpc>
                          <a:spcPct val="150000"/>
                        </a:lnSpc>
                        <a:spcAft>
                          <a:spcPts val="0"/>
                        </a:spcAft>
                      </a:pPr>
                      <a:r>
                        <a:rPr lang="en-US" sz="900" b="1">
                          <a:latin typeface="Arial" pitchFamily="34" charset="0"/>
                          <a:ea typeface="Times New Roman"/>
                          <a:cs typeface="Arial" pitchFamily="34" charset="0"/>
                        </a:rPr>
                        <a:t>Bank fees &amp; charges</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£150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£150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£250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£300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£400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£600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£700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£800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£1,000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£2,000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£3,000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57468">
                <a:tc>
                  <a:txBody>
                    <a:bodyPr/>
                    <a:lstStyle/>
                    <a:p>
                      <a:pPr>
                        <a:lnSpc>
                          <a:spcPct val="150000"/>
                        </a:lnSpc>
                        <a:spcAft>
                          <a:spcPts val="0"/>
                        </a:spcAft>
                      </a:pPr>
                      <a:r>
                        <a:rPr lang="en-US" sz="900" b="1">
                          <a:latin typeface="Arial" pitchFamily="34" charset="0"/>
                          <a:ea typeface="Times New Roman"/>
                          <a:cs typeface="Arial" pitchFamily="34" charset="0"/>
                        </a:rPr>
                        <a:t>Interest paid</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£400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£550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£700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£800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£800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£1,700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£1,800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£2,000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£3,000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86202">
                <a:tc>
                  <a:txBody>
                    <a:bodyPr/>
                    <a:lstStyle/>
                    <a:p>
                      <a:pPr>
                        <a:lnSpc>
                          <a:spcPct val="150000"/>
                        </a:lnSpc>
                        <a:spcAft>
                          <a:spcPts val="0"/>
                        </a:spcAft>
                      </a:pPr>
                      <a:r>
                        <a:rPr lang="en-US" sz="900" b="1">
                          <a:latin typeface="Arial" pitchFamily="34" charset="0"/>
                          <a:ea typeface="Times New Roman"/>
                          <a:cs typeface="Arial" pitchFamily="34" charset="0"/>
                        </a:rPr>
                        <a:t>Credit card fees</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£150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£200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£250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£400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£600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£700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£850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£900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£1,000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£1,200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£1,400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8734">
                <a:tc>
                  <a:txBody>
                    <a:bodyPr/>
                    <a:lstStyle/>
                    <a:p>
                      <a:pPr>
                        <a:lnSpc>
                          <a:spcPct val="150000"/>
                        </a:lnSpc>
                        <a:spcAft>
                          <a:spcPts val="0"/>
                        </a:spcAft>
                      </a:pPr>
                      <a:r>
                        <a:rPr lang="en-US" sz="900" b="1">
                          <a:latin typeface="Arial" pitchFamily="34" charset="0"/>
                          <a:ea typeface="Times New Roman"/>
                          <a:cs typeface="Arial" pitchFamily="34" charset="0"/>
                        </a:rPr>
                        <a:t>Utilities</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£300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£400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£400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£400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£600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£700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£700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£800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£900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£1,200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£1,400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ransition spd="slow">
    <p:fade thruBlk="1"/>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533406" y="609599"/>
          <a:ext cx="8000993" cy="4330574"/>
        </p:xfrm>
        <a:graphic>
          <a:graphicData uri="http://schemas.openxmlformats.org/drawingml/2006/table">
            <a:tbl>
              <a:tblPr/>
              <a:tblGrid>
                <a:gridCol w="581684"/>
                <a:gridCol w="581684"/>
                <a:gridCol w="581684"/>
                <a:gridCol w="581684"/>
                <a:gridCol w="581684"/>
                <a:gridCol w="581684"/>
                <a:gridCol w="581684"/>
                <a:gridCol w="581684"/>
                <a:gridCol w="581684"/>
                <a:gridCol w="581684"/>
                <a:gridCol w="581684"/>
                <a:gridCol w="581684"/>
                <a:gridCol w="1020785"/>
              </a:tblGrid>
              <a:tr h="481175">
                <a:tc>
                  <a:txBody>
                    <a:bodyPr/>
                    <a:lstStyle/>
                    <a:p>
                      <a:pPr>
                        <a:lnSpc>
                          <a:spcPct val="150000"/>
                        </a:lnSpc>
                        <a:spcAft>
                          <a:spcPts val="0"/>
                        </a:spcAft>
                      </a:pPr>
                      <a:r>
                        <a:rPr lang="en-US" sz="900" b="1" dirty="0">
                          <a:latin typeface="Arial" pitchFamily="34" charset="0"/>
                          <a:ea typeface="Times New Roman"/>
                          <a:cs typeface="Arial" pitchFamily="34" charset="0"/>
                        </a:rPr>
                        <a:t>Telephone</a:t>
                      </a:r>
                      <a:endParaRPr lang="en-US" sz="900" dirty="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£200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£200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£400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£400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£600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£600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£700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£800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£900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£1,200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81175">
                <a:tc>
                  <a:txBody>
                    <a:bodyPr/>
                    <a:lstStyle/>
                    <a:p>
                      <a:pPr>
                        <a:lnSpc>
                          <a:spcPct val="150000"/>
                        </a:lnSpc>
                        <a:spcAft>
                          <a:spcPts val="0"/>
                        </a:spcAft>
                      </a:pPr>
                      <a:r>
                        <a:rPr lang="en-US" sz="900" b="1">
                          <a:latin typeface="Arial" pitchFamily="34" charset="0"/>
                          <a:ea typeface="Times New Roman"/>
                          <a:cs typeface="Arial" pitchFamily="34" charset="0"/>
                        </a:rPr>
                        <a:t>Lease/loans</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£600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£600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£600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£700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£800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£1,200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£1,300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£1,400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£1,600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81175">
                <a:tc>
                  <a:txBody>
                    <a:bodyPr/>
                    <a:lstStyle/>
                    <a:p>
                      <a:pPr>
                        <a:lnSpc>
                          <a:spcPct val="150000"/>
                        </a:lnSpc>
                        <a:spcAft>
                          <a:spcPts val="0"/>
                        </a:spcAft>
                      </a:pPr>
                      <a:r>
                        <a:rPr lang="en-US" sz="900" b="1">
                          <a:latin typeface="Arial" pitchFamily="34" charset="0"/>
                          <a:ea typeface="Times New Roman"/>
                          <a:cs typeface="Arial" pitchFamily="34" charset="0"/>
                        </a:rPr>
                        <a:t>Rent &amp; rates</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£1,200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£1,200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£1,200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£1,200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£1,400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£1,700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£1,800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£1,900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£2,000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£2,200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21762">
                <a:tc>
                  <a:txBody>
                    <a:bodyPr/>
                    <a:lstStyle/>
                    <a:p>
                      <a:pPr>
                        <a:lnSpc>
                          <a:spcPct val="150000"/>
                        </a:lnSpc>
                        <a:spcAft>
                          <a:spcPts val="0"/>
                        </a:spcAft>
                      </a:pPr>
                      <a:r>
                        <a:rPr lang="en-US" sz="900" b="1">
                          <a:latin typeface="Arial" pitchFamily="34" charset="0"/>
                          <a:ea typeface="Times New Roman"/>
                          <a:cs typeface="Arial" pitchFamily="34" charset="0"/>
                        </a:rPr>
                        <a:t>Vehicle expenses</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£200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£300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£800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£800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£1,000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£1,200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£1,400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£1,600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£1,700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962350">
                <a:tc>
                  <a:txBody>
                    <a:bodyPr/>
                    <a:lstStyle/>
                    <a:p>
                      <a:pPr>
                        <a:lnSpc>
                          <a:spcPct val="150000"/>
                        </a:lnSpc>
                        <a:spcAft>
                          <a:spcPts val="0"/>
                        </a:spcAft>
                      </a:pPr>
                      <a:r>
                        <a:rPr lang="en-US" sz="900" b="1">
                          <a:latin typeface="Arial" pitchFamily="34" charset="0"/>
                          <a:ea typeface="Times New Roman"/>
                          <a:cs typeface="Arial" pitchFamily="34" charset="0"/>
                        </a:rPr>
                        <a:t>Repairs &amp; maintenance</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£200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£300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£300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£400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£600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£700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£800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£900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£1,100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40587">
                <a:tc>
                  <a:txBody>
                    <a:bodyPr/>
                    <a:lstStyle/>
                    <a:p>
                      <a:pPr>
                        <a:lnSpc>
                          <a:spcPct val="150000"/>
                        </a:lnSpc>
                        <a:spcAft>
                          <a:spcPts val="0"/>
                        </a:spcAft>
                      </a:pPr>
                      <a:r>
                        <a:rPr lang="en-US" sz="900" b="1">
                          <a:latin typeface="Arial" pitchFamily="34" charset="0"/>
                          <a:ea typeface="Times New Roman"/>
                          <a:cs typeface="Arial" pitchFamily="34" charset="0"/>
                        </a:rPr>
                        <a:t>Printing</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£50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£150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£200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£300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£300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£600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£700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£800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£1,200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£1,300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81175">
                <a:tc>
                  <a:txBody>
                    <a:bodyPr/>
                    <a:lstStyle/>
                    <a:p>
                      <a:pPr>
                        <a:lnSpc>
                          <a:spcPct val="150000"/>
                        </a:lnSpc>
                        <a:spcAft>
                          <a:spcPts val="0"/>
                        </a:spcAft>
                      </a:pPr>
                      <a:r>
                        <a:rPr lang="en-US" sz="900" b="1">
                          <a:latin typeface="Arial" pitchFamily="34" charset="0"/>
                          <a:ea typeface="Times New Roman"/>
                          <a:cs typeface="Arial" pitchFamily="34" charset="0"/>
                        </a:rPr>
                        <a:t>Licensing</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£200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£200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£300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£300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£400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£600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£800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£900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£1,200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£1,300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81175">
                <a:tc>
                  <a:txBody>
                    <a:bodyPr/>
                    <a:lstStyle/>
                    <a:p>
                      <a:pPr>
                        <a:lnSpc>
                          <a:spcPct val="150000"/>
                        </a:lnSpc>
                        <a:spcAft>
                          <a:spcPts val="0"/>
                        </a:spcAft>
                      </a:pPr>
                      <a:r>
                        <a:rPr lang="en-US" sz="900" b="1">
                          <a:latin typeface="Arial" pitchFamily="34" charset="0"/>
                          <a:ea typeface="Times New Roman"/>
                          <a:cs typeface="Arial" pitchFamily="34" charset="0"/>
                        </a:rPr>
                        <a:t>Insurance</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£200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£200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£300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£400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£700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£800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£900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£1,100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ransition spd="slow">
    <p:fade thruBlk="1"/>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762000" y="533400"/>
          <a:ext cx="7772400" cy="3581400"/>
        </p:xfrm>
        <a:graphic>
          <a:graphicData uri="http://schemas.openxmlformats.org/drawingml/2006/table">
            <a:tbl>
              <a:tblPr/>
              <a:tblGrid>
                <a:gridCol w="565065"/>
                <a:gridCol w="565065"/>
                <a:gridCol w="565065"/>
                <a:gridCol w="565065"/>
                <a:gridCol w="565065"/>
                <a:gridCol w="565065"/>
                <a:gridCol w="565065"/>
                <a:gridCol w="565065"/>
                <a:gridCol w="565065"/>
                <a:gridCol w="565065"/>
                <a:gridCol w="565065"/>
                <a:gridCol w="565065"/>
                <a:gridCol w="991620"/>
              </a:tblGrid>
              <a:tr h="596900">
                <a:tc>
                  <a:txBody>
                    <a:bodyPr/>
                    <a:lstStyle/>
                    <a:p>
                      <a:pPr>
                        <a:lnSpc>
                          <a:spcPct val="150000"/>
                        </a:lnSpc>
                        <a:spcAft>
                          <a:spcPts val="0"/>
                        </a:spcAft>
                      </a:pPr>
                      <a:r>
                        <a:rPr lang="en-US" sz="900" b="1" dirty="0">
                          <a:latin typeface="Arial" pitchFamily="34" charset="0"/>
                          <a:ea typeface="Times New Roman"/>
                          <a:cs typeface="Arial" pitchFamily="34" charset="0"/>
                        </a:rPr>
                        <a:t>Income tax</a:t>
                      </a:r>
                      <a:endParaRPr lang="en-US" sz="900" dirty="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£300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£450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£600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£700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£1,300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£1,800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£1,900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£2,000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£3,000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£3,100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96900">
                <a:tc>
                  <a:txBody>
                    <a:bodyPr/>
                    <a:lstStyle/>
                    <a:p>
                      <a:pPr>
                        <a:lnSpc>
                          <a:spcPct val="150000"/>
                        </a:lnSpc>
                        <a:spcAft>
                          <a:spcPts val="0"/>
                        </a:spcAft>
                      </a:pPr>
                      <a:r>
                        <a:rPr lang="en-US" sz="900" b="1">
                          <a:latin typeface="Arial" pitchFamily="34" charset="0"/>
                          <a:ea typeface="Times New Roman"/>
                          <a:cs typeface="Arial" pitchFamily="34" charset="0"/>
                        </a:rPr>
                        <a:t>Wages</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£2500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£3,000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£4,500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£5,000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£5,500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dirty="0">
                          <a:latin typeface="Arial" pitchFamily="34" charset="0"/>
                          <a:ea typeface="Times New Roman"/>
                          <a:cs typeface="Arial" pitchFamily="34" charset="0"/>
                        </a:rPr>
                        <a:t>£7,000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£7,000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£8,500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£9,000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£10,000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£,11,000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a:latin typeface="Arial" pitchFamily="34" charset="0"/>
                          <a:ea typeface="Times New Roman"/>
                          <a:cs typeface="Arial" pitchFamily="34" charset="0"/>
                        </a:rPr>
                        <a:t>£13,000</a:t>
                      </a: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895350">
                <a:tc>
                  <a:txBody>
                    <a:bodyPr/>
                    <a:lstStyle/>
                    <a:p>
                      <a:pPr>
                        <a:lnSpc>
                          <a:spcPct val="150000"/>
                        </a:lnSpc>
                        <a:spcAft>
                          <a:spcPts val="0"/>
                        </a:spcAft>
                      </a:pPr>
                      <a:r>
                        <a:rPr lang="en-US" sz="900" b="1">
                          <a:latin typeface="Arial" pitchFamily="34" charset="0"/>
                          <a:ea typeface="Times New Roman"/>
                          <a:cs typeface="Arial" pitchFamily="34" charset="0"/>
                        </a:rPr>
                        <a:t>Total outgoing</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£7,800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£8,750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£12,600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£14,500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£17,800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dirty="0">
                          <a:latin typeface="Arial" pitchFamily="34" charset="0"/>
                          <a:ea typeface="Times New Roman"/>
                          <a:cs typeface="Arial" pitchFamily="34" charset="0"/>
                        </a:rPr>
                        <a:t>£23,400</a:t>
                      </a:r>
                      <a:endParaRPr lang="en-US" sz="900" dirty="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dirty="0">
                          <a:latin typeface="Arial" pitchFamily="34" charset="0"/>
                          <a:ea typeface="Times New Roman"/>
                          <a:cs typeface="Arial" pitchFamily="34" charset="0"/>
                        </a:rPr>
                        <a:t>£25,900</a:t>
                      </a:r>
                      <a:endParaRPr lang="en-US" sz="900" dirty="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dirty="0">
                          <a:latin typeface="Arial" pitchFamily="34" charset="0"/>
                          <a:ea typeface="Times New Roman"/>
                          <a:cs typeface="Arial" pitchFamily="34" charset="0"/>
                        </a:rPr>
                        <a:t>£32,850</a:t>
                      </a:r>
                      <a:endParaRPr lang="en-US" sz="900" dirty="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dirty="0">
                          <a:latin typeface="Arial" pitchFamily="34" charset="0"/>
                          <a:ea typeface="Times New Roman"/>
                          <a:cs typeface="Arial" pitchFamily="34" charset="0"/>
                        </a:rPr>
                        <a:t>£36,900</a:t>
                      </a:r>
                      <a:endParaRPr lang="en-US" sz="900" dirty="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£40,700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£47,800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£55,100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895350">
                <a:tc>
                  <a:txBody>
                    <a:bodyPr/>
                    <a:lstStyle/>
                    <a:p>
                      <a:pPr>
                        <a:lnSpc>
                          <a:spcPct val="150000"/>
                        </a:lnSpc>
                        <a:spcAft>
                          <a:spcPts val="0"/>
                        </a:spcAft>
                      </a:pPr>
                      <a:r>
                        <a:rPr lang="en-US" sz="900" b="1">
                          <a:latin typeface="Arial" pitchFamily="34" charset="0"/>
                          <a:ea typeface="Times New Roman"/>
                          <a:cs typeface="Arial" pitchFamily="34" charset="0"/>
                        </a:rPr>
                        <a:t>Monthly cash balance</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£27,200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£34,550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£41,150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£51,150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£60,650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£67,750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£77,350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£85,500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£96,600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dirty="0">
                          <a:latin typeface="Arial" pitchFamily="34" charset="0"/>
                          <a:ea typeface="Times New Roman"/>
                          <a:cs typeface="Arial" pitchFamily="34" charset="0"/>
                        </a:rPr>
                        <a:t>£109,900</a:t>
                      </a:r>
                      <a:endParaRPr lang="en-US" sz="900" dirty="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dirty="0">
                          <a:latin typeface="Arial" pitchFamily="34" charset="0"/>
                          <a:ea typeface="Times New Roman"/>
                          <a:cs typeface="Arial" pitchFamily="34" charset="0"/>
                        </a:rPr>
                        <a:t>£120,100</a:t>
                      </a:r>
                      <a:endParaRPr lang="en-US" sz="900" dirty="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dirty="0">
                          <a:latin typeface="Arial" pitchFamily="34" charset="0"/>
                          <a:ea typeface="Times New Roman"/>
                          <a:cs typeface="Arial" pitchFamily="34" charset="0"/>
                        </a:rPr>
                        <a:t>£127,000</a:t>
                      </a:r>
                      <a:endParaRPr lang="en-US" sz="900" dirty="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96900">
                <a:tc>
                  <a:txBody>
                    <a:bodyPr/>
                    <a:lstStyle/>
                    <a:p>
                      <a:pPr>
                        <a:lnSpc>
                          <a:spcPct val="150000"/>
                        </a:lnSpc>
                        <a:spcAft>
                          <a:spcPts val="0"/>
                        </a:spcAft>
                      </a:pPr>
                      <a:r>
                        <a:rPr lang="en-US" sz="900" b="1">
                          <a:latin typeface="Arial" pitchFamily="34" charset="0"/>
                          <a:ea typeface="Times New Roman"/>
                          <a:cs typeface="Arial" pitchFamily="34" charset="0"/>
                        </a:rPr>
                        <a:t>Closing balance</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£27,200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£34,550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£41,150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£51,150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£60,650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£67,750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£77,350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£85,500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£96,600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£109,900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a:latin typeface="Arial" pitchFamily="34" charset="0"/>
                          <a:ea typeface="Times New Roman"/>
                          <a:cs typeface="Arial" pitchFamily="34" charset="0"/>
                        </a:rPr>
                        <a:t>£120,100</a:t>
                      </a:r>
                      <a:endParaRPr lang="en-US" sz="90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50000"/>
                        </a:lnSpc>
                        <a:spcAft>
                          <a:spcPts val="0"/>
                        </a:spcAft>
                      </a:pPr>
                      <a:r>
                        <a:rPr lang="en-US" sz="900" b="1" dirty="0">
                          <a:latin typeface="Arial" pitchFamily="34" charset="0"/>
                          <a:ea typeface="Times New Roman"/>
                          <a:cs typeface="Arial" pitchFamily="34" charset="0"/>
                        </a:rPr>
                        <a:t>£127,000</a:t>
                      </a:r>
                      <a:endParaRPr lang="en-US" sz="900" dirty="0">
                        <a:latin typeface="Arial" pitchFamily="34" charset="0"/>
                        <a:ea typeface="Times New Roman"/>
                        <a:cs typeface="Arial" pitchFamily="34" charset="0"/>
                      </a:endParaRPr>
                    </a:p>
                  </a:txBody>
                  <a:tcPr marL="62966" marR="629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ransition spd="slow">
    <p:fade thruBlk="1"/>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latin typeface="Arial" pitchFamily="34" charset="0"/>
                <a:cs typeface="Arial" pitchFamily="34" charset="0"/>
              </a:rPr>
              <a:t>References</a:t>
            </a:r>
            <a:endParaRPr lang="en-US" b="1" dirty="0">
              <a:latin typeface="Arial" pitchFamily="34" charset="0"/>
              <a:cs typeface="Arial" pitchFamily="34" charset="0"/>
            </a:endParaRPr>
          </a:p>
        </p:txBody>
      </p:sp>
      <p:sp>
        <p:nvSpPr>
          <p:cNvPr id="3" name="Content Placeholder 2"/>
          <p:cNvSpPr>
            <a:spLocks noGrp="1"/>
          </p:cNvSpPr>
          <p:nvPr>
            <p:ph sz="quarter" idx="1"/>
          </p:nvPr>
        </p:nvSpPr>
        <p:spPr/>
        <p:txBody>
          <a:bodyPr>
            <a:normAutofit fontScale="92500" lnSpcReduction="20000"/>
          </a:bodyPr>
          <a:lstStyle/>
          <a:p>
            <a:pPr algn="just"/>
            <a:r>
              <a:rPr lang="en-US" dirty="0" smtClean="0">
                <a:latin typeface="Arial" pitchFamily="34" charset="0"/>
                <a:cs typeface="Arial" pitchFamily="34" charset="0"/>
              </a:rPr>
              <a:t>Brooks, R. (2015). Financial management: Core concepts (3rd edition). London, UK: </a:t>
            </a:r>
            <a:r>
              <a:rPr lang="en-US" dirty="0" smtClean="0">
                <a:latin typeface="Arial" pitchFamily="34" charset="0"/>
                <a:cs typeface="Arial" pitchFamily="34" charset="0"/>
              </a:rPr>
              <a:t>Pearson</a:t>
            </a:r>
          </a:p>
          <a:p>
            <a:pPr lvl="0" algn="just"/>
            <a:r>
              <a:rPr lang="en-US" dirty="0" smtClean="0">
                <a:latin typeface="Arial" pitchFamily="34" charset="0"/>
                <a:cs typeface="Arial" pitchFamily="34" charset="0"/>
              </a:rPr>
              <a:t>Joyce</a:t>
            </a:r>
            <a:r>
              <a:rPr lang="en-US" dirty="0" smtClean="0">
                <a:latin typeface="Arial" pitchFamily="34" charset="0"/>
                <a:cs typeface="Arial" pitchFamily="34" charset="0"/>
              </a:rPr>
              <a:t>, A., &amp; </a:t>
            </a:r>
            <a:r>
              <a:rPr lang="en-US" dirty="0" err="1" smtClean="0">
                <a:latin typeface="Arial" pitchFamily="34" charset="0"/>
                <a:cs typeface="Arial" pitchFamily="34" charset="0"/>
              </a:rPr>
              <a:t>Paquin</a:t>
            </a:r>
            <a:r>
              <a:rPr lang="en-US" dirty="0" smtClean="0">
                <a:latin typeface="Arial" pitchFamily="34" charset="0"/>
                <a:cs typeface="Arial" pitchFamily="34" charset="0"/>
              </a:rPr>
              <a:t>, R. L. (2016). The triple layered business model canvas: A tool to design more sustainable business models. Journal of Cleaner Production, 135, 1474–14864</a:t>
            </a:r>
          </a:p>
          <a:p>
            <a:pPr lvl="0" algn="just"/>
            <a:r>
              <a:rPr lang="en-US" dirty="0" err="1" smtClean="0">
                <a:latin typeface="Arial" pitchFamily="34" charset="0"/>
                <a:cs typeface="Arial" pitchFamily="34" charset="0"/>
              </a:rPr>
              <a:t>McKeever</a:t>
            </a:r>
            <a:r>
              <a:rPr lang="en-US" dirty="0" smtClean="0">
                <a:latin typeface="Arial" pitchFamily="34" charset="0"/>
                <a:cs typeface="Arial" pitchFamily="34" charset="0"/>
              </a:rPr>
              <a:t>, M. P. (2017). How to write a business plan (13th edition). Berkeley, CA: </a:t>
            </a:r>
            <a:r>
              <a:rPr lang="en-US" dirty="0" err="1" smtClean="0">
                <a:latin typeface="Arial" pitchFamily="34" charset="0"/>
                <a:cs typeface="Arial" pitchFamily="34" charset="0"/>
              </a:rPr>
              <a:t>Nolo</a:t>
            </a:r>
            <a:endParaRPr lang="en-US" dirty="0" smtClean="0">
              <a:latin typeface="Arial" pitchFamily="34" charset="0"/>
              <a:cs typeface="Arial" pitchFamily="34" charset="0"/>
            </a:endParaRPr>
          </a:p>
          <a:p>
            <a:pPr algn="just"/>
            <a:r>
              <a:rPr lang="en-US" dirty="0" err="1" smtClean="0">
                <a:latin typeface="Arial" pitchFamily="34" charset="0"/>
                <a:cs typeface="Arial" pitchFamily="34" charset="0"/>
              </a:rPr>
              <a:t>Trimi</a:t>
            </a:r>
            <a:r>
              <a:rPr lang="en-US" dirty="0" smtClean="0">
                <a:latin typeface="Arial" pitchFamily="34" charset="0"/>
                <a:cs typeface="Arial" pitchFamily="34" charset="0"/>
              </a:rPr>
              <a:t>, S., &amp; </a:t>
            </a:r>
            <a:r>
              <a:rPr lang="en-US" dirty="0" err="1" smtClean="0">
                <a:latin typeface="Arial" pitchFamily="34" charset="0"/>
                <a:cs typeface="Arial" pitchFamily="34" charset="0"/>
              </a:rPr>
              <a:t>Berbegal-Mirabent</a:t>
            </a:r>
            <a:r>
              <a:rPr lang="en-US" dirty="0" smtClean="0">
                <a:latin typeface="Arial" pitchFamily="34" charset="0"/>
                <a:cs typeface="Arial" pitchFamily="34" charset="0"/>
              </a:rPr>
              <a:t>, J. (2012). Business model innovation in entrepreneurship. International Entrepreneurship and Management Journal, 8(4), </a:t>
            </a:r>
            <a:r>
              <a:rPr lang="en-US" dirty="0" smtClean="0">
                <a:latin typeface="Arial" pitchFamily="34" charset="0"/>
                <a:cs typeface="Arial" pitchFamily="34" charset="0"/>
              </a:rPr>
              <a:t>449–465</a:t>
            </a:r>
          </a:p>
          <a:p>
            <a:pPr algn="just"/>
            <a:r>
              <a:rPr lang="en-US" dirty="0" err="1" smtClean="0">
                <a:latin typeface="Arial" pitchFamily="34" charset="0"/>
                <a:cs typeface="Arial" pitchFamily="34" charset="0"/>
              </a:rPr>
              <a:t>Weihrich</a:t>
            </a:r>
            <a:r>
              <a:rPr lang="en-US" dirty="0" smtClean="0">
                <a:latin typeface="Arial" pitchFamily="34" charset="0"/>
                <a:cs typeface="Arial" pitchFamily="34" charset="0"/>
              </a:rPr>
              <a:t> H., </a:t>
            </a:r>
            <a:r>
              <a:rPr lang="en-US" dirty="0" err="1" smtClean="0">
                <a:latin typeface="Arial" pitchFamily="34" charset="0"/>
                <a:cs typeface="Arial" pitchFamily="34" charset="0"/>
              </a:rPr>
              <a:t>Cannice</a:t>
            </a:r>
            <a:r>
              <a:rPr lang="en-US" dirty="0" smtClean="0">
                <a:latin typeface="Arial" pitchFamily="34" charset="0"/>
                <a:cs typeface="Arial" pitchFamily="34" charset="0"/>
              </a:rPr>
              <a:t>, M. V., &amp; Koontz, H. (2013). Management: A global, innovative, and entrepreneurial perspective (14th edition). New York, NY: McGraw-Hill Education</a:t>
            </a:r>
          </a:p>
          <a:p>
            <a:pPr lvl="0"/>
            <a:endParaRPr lang="en-US" dirty="0" smtClean="0"/>
          </a:p>
          <a:p>
            <a:pPr lvl="0"/>
            <a:endParaRPr lang="en-US" dirty="0" smtClean="0"/>
          </a:p>
          <a:p>
            <a:endParaRPr lang="en-US" dirty="0"/>
          </a:p>
        </p:txBody>
      </p:sp>
    </p:spTree>
  </p:cSld>
  <p:clrMapOvr>
    <a:masterClrMapping/>
  </p:clrMapOvr>
  <p:transition spd="slow">
    <p:fade thruBlk="1"/>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15</TotalTime>
  <Words>1253</Words>
  <Application>Microsoft Office PowerPoint</Application>
  <PresentationFormat>On-screen Show (4:3)</PresentationFormat>
  <Paragraphs>384</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Oriel</vt:lpstr>
      <vt:lpstr>Module name: LCBB5001 - Entrepreneurship Assignment title: Component 2 – business plan – dream coffee</vt:lpstr>
      <vt:lpstr>Overview of the business idea and products</vt:lpstr>
      <vt:lpstr>Legal format of the startup company</vt:lpstr>
      <vt:lpstr>Management of the company</vt:lpstr>
      <vt:lpstr>Evaluation of the business idea – SWOT analysis</vt:lpstr>
      <vt:lpstr>Slide 6</vt:lpstr>
      <vt:lpstr>Marketing mix 4P</vt:lpstr>
      <vt:lpstr>Cashflow forecast for the first 12 months</vt:lpstr>
      <vt:lpstr>Slide 9</vt:lpstr>
      <vt:lpstr>Slide 10</vt:lpstr>
      <vt:lpstr>Slide 11</vt:lpstr>
      <vt:lpstr>References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LCBB5001 - Entrepreneurship Assignment title: Component 2 – business plan – dream coffee</dc:title>
  <dc:creator>Diana Cutova</dc:creator>
  <cp:lastModifiedBy>George Lovin</cp:lastModifiedBy>
  <cp:revision>5</cp:revision>
  <dcterms:created xsi:type="dcterms:W3CDTF">2006-08-16T00:00:00Z</dcterms:created>
  <dcterms:modified xsi:type="dcterms:W3CDTF">2023-11-14T22:19:34Z</dcterms:modified>
</cp:coreProperties>
</file>