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4671" r:id="rId1"/>
  </p:sldMasterIdLst>
  <p:sldIdLst>
    <p:sldId id="256" r:id="rId2"/>
    <p:sldId id="257" r:id="rId3"/>
    <p:sldId id="258" r:id="rId4"/>
    <p:sldId id="268" r:id="rId5"/>
    <p:sldId id="269" r:id="rId6"/>
    <p:sldId id="259" r:id="rId7"/>
    <p:sldId id="263" r:id="rId8"/>
    <p:sldId id="265" r:id="rId9"/>
    <p:sldId id="267" r:id="rId10"/>
    <p:sldId id="266"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94613"/>
  </p:normalViewPr>
  <p:slideViewPr>
    <p:cSldViewPr snapToGrid="0" snapToObjects="1">
      <p:cViewPr varScale="1">
        <p:scale>
          <a:sx n="63" d="100"/>
          <a:sy n="63" d="100"/>
        </p:scale>
        <p:origin x="780"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6F99B49-D6D6-F542-9931-520F2D3A68D5}" type="datetimeFigureOut">
              <a:rPr lang="en-US" smtClean="0"/>
              <a:t>3/27/2023</a:t>
            </a:fld>
            <a:endParaRPr lang="en-US"/>
          </a:p>
        </p:txBody>
      </p:sp>
      <p:sp>
        <p:nvSpPr>
          <p:cNvPr id="5" name="Footer Placeholder 4"/>
          <p:cNvSpPr>
            <a:spLocks noGrp="1"/>
          </p:cNvSpPr>
          <p:nvPr>
            <p:ph type="ftr" sz="quarter" idx="11"/>
          </p:nvPr>
        </p:nvSpPr>
        <p:spPr/>
        <p:txBody>
          <a:bodyPr/>
          <a:lstStyle/>
          <a:p>
            <a:endParaRPr lang="en-US"/>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ABE4638D-71B4-BA49-821A-0F821D2B5742}" type="slidenum">
              <a:rPr lang="en-US" smtClean="0"/>
              <a:t>‹#›</a:t>
            </a:fld>
            <a:endParaRPr lang="en-US"/>
          </a:p>
        </p:txBody>
      </p:sp>
    </p:spTree>
    <p:extLst>
      <p:ext uri="{BB962C8B-B14F-4D97-AF65-F5344CB8AC3E}">
        <p14:creationId xmlns:p14="http://schemas.microsoft.com/office/powerpoint/2010/main" val="37318416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6F99B49-D6D6-F542-9931-520F2D3A68D5}" type="datetimeFigureOut">
              <a:rPr lang="en-US" smtClean="0"/>
              <a:t>3/27/2023</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ABE4638D-71B4-BA49-821A-0F821D2B5742}" type="slidenum">
              <a:rPr lang="en-US" smtClean="0"/>
              <a:t>‹#›</a:t>
            </a:fld>
            <a:endParaRPr lang="en-US"/>
          </a:p>
        </p:txBody>
      </p:sp>
    </p:spTree>
    <p:extLst>
      <p:ext uri="{BB962C8B-B14F-4D97-AF65-F5344CB8AC3E}">
        <p14:creationId xmlns:p14="http://schemas.microsoft.com/office/powerpoint/2010/main" val="40202704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6F99B49-D6D6-F542-9931-520F2D3A68D5}" type="datetimeFigureOut">
              <a:rPr lang="en-US" smtClean="0"/>
              <a:t>3/27/2023</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ABE4638D-71B4-BA49-821A-0F821D2B5742}" type="slidenum">
              <a:rPr lang="en-US" smtClean="0"/>
              <a:t>‹#›</a:t>
            </a:fld>
            <a:endParaRPr lang="en-US"/>
          </a:p>
        </p:txBody>
      </p:sp>
    </p:spTree>
    <p:extLst>
      <p:ext uri="{BB962C8B-B14F-4D97-AF65-F5344CB8AC3E}">
        <p14:creationId xmlns:p14="http://schemas.microsoft.com/office/powerpoint/2010/main" val="1788244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6F99B49-D6D6-F542-9931-520F2D3A68D5}" type="datetimeFigureOut">
              <a:rPr lang="en-US" smtClean="0"/>
              <a:t>3/27/2023</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ABE4638D-71B4-BA49-821A-0F821D2B5742}" type="slidenum">
              <a:rPr lang="en-US" smtClean="0"/>
              <a:t>‹#›</a:t>
            </a:fld>
            <a:endParaRPr lang="en-US"/>
          </a:p>
        </p:txBody>
      </p:sp>
    </p:spTree>
    <p:extLst>
      <p:ext uri="{BB962C8B-B14F-4D97-AF65-F5344CB8AC3E}">
        <p14:creationId xmlns:p14="http://schemas.microsoft.com/office/powerpoint/2010/main" val="23972597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13"/>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6F99B49-D6D6-F542-9931-520F2D3A68D5}" type="datetimeFigureOut">
              <a:rPr lang="en-US" smtClean="0"/>
              <a:t>3/27/2023</a:t>
            </a:fld>
            <a:endParaRPr lang="en-US"/>
          </a:p>
        </p:txBody>
      </p:sp>
      <p:sp>
        <p:nvSpPr>
          <p:cNvPr id="8" name="Footer Placeholder 7"/>
          <p:cNvSpPr>
            <a:spLocks noGrp="1"/>
          </p:cNvSpPr>
          <p:nvPr>
            <p:ph type="ftr" sz="quarter" idx="11"/>
          </p:nvPr>
        </p:nvSpPr>
        <p:spPr/>
        <p:txBody>
          <a:bodyPr/>
          <a:lstStyle/>
          <a:p>
            <a:endParaRPr lang="en-US"/>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ABE4638D-71B4-BA49-821A-0F821D2B5742}" type="slidenum">
              <a:rPr lang="en-US" smtClean="0"/>
              <a:t>‹#›</a:t>
            </a:fld>
            <a:endParaRPr lang="en-US"/>
          </a:p>
        </p:txBody>
      </p:sp>
    </p:spTree>
    <p:extLst>
      <p:ext uri="{BB962C8B-B14F-4D97-AF65-F5344CB8AC3E}">
        <p14:creationId xmlns:p14="http://schemas.microsoft.com/office/powerpoint/2010/main" val="24810970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6F99B49-D6D6-F542-9931-520F2D3A68D5}" type="datetimeFigureOut">
              <a:rPr lang="en-US" smtClean="0"/>
              <a:t>3/27/2023</a:t>
            </a:fld>
            <a:endParaRPr lang="en-US"/>
          </a:p>
        </p:txBody>
      </p:sp>
      <p:sp>
        <p:nvSpPr>
          <p:cNvPr id="4" name="Footer Placeholder 3"/>
          <p:cNvSpPr>
            <a:spLocks noGrp="1"/>
          </p:cNvSpPr>
          <p:nvPr>
            <p:ph type="ftr" sz="quarter" idx="11"/>
          </p:nvPr>
        </p:nvSpPr>
        <p:spPr/>
        <p:txBody>
          <a:bodyPr/>
          <a:lstStyle/>
          <a:p>
            <a:endParaRPr lang="en-US"/>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ABE4638D-71B4-BA49-821A-0F821D2B5742}" type="slidenum">
              <a:rPr lang="en-US" smtClean="0"/>
              <a:t>‹#›</a:t>
            </a:fld>
            <a:endParaRPr lang="en-US"/>
          </a:p>
        </p:txBody>
      </p:sp>
    </p:spTree>
    <p:extLst>
      <p:ext uri="{BB962C8B-B14F-4D97-AF65-F5344CB8AC3E}">
        <p14:creationId xmlns:p14="http://schemas.microsoft.com/office/powerpoint/2010/main" val="41170426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6F99B49-D6D6-F542-9931-520F2D3A68D5}" type="datetimeFigureOut">
              <a:rPr lang="en-US" smtClean="0"/>
              <a:t>3/27/2023</a:t>
            </a:fld>
            <a:endParaRPr lang="en-US"/>
          </a:p>
        </p:txBody>
      </p:sp>
      <p:sp>
        <p:nvSpPr>
          <p:cNvPr id="3" name="Footer Placeholder 2"/>
          <p:cNvSpPr>
            <a:spLocks noGrp="1"/>
          </p:cNvSpPr>
          <p:nvPr>
            <p:ph type="ftr" sz="quarter" idx="11"/>
          </p:nvPr>
        </p:nvSpPr>
        <p:spPr/>
        <p:txBody>
          <a:bodyPr/>
          <a:lstStyle/>
          <a:p>
            <a:endParaRPr lang="en-US"/>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ABE4638D-71B4-BA49-821A-0F821D2B5742}" type="slidenum">
              <a:rPr lang="en-US" smtClean="0"/>
              <a:t>‹#›</a:t>
            </a:fld>
            <a:endParaRPr lang="en-US"/>
          </a:p>
        </p:txBody>
      </p:sp>
    </p:spTree>
    <p:extLst>
      <p:ext uri="{BB962C8B-B14F-4D97-AF65-F5344CB8AC3E}">
        <p14:creationId xmlns:p14="http://schemas.microsoft.com/office/powerpoint/2010/main" val="6066780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6F99B49-D6D6-F542-9931-520F2D3A68D5}" type="datetimeFigureOut">
              <a:rPr lang="en-US" smtClean="0"/>
              <a:t>3/27/2023</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ABE4638D-71B4-BA49-821A-0F821D2B5742}" type="slidenum">
              <a:rPr lang="en-US" smtClean="0"/>
              <a:t>‹#›</a:t>
            </a:fld>
            <a:endParaRPr lang="en-US"/>
          </a:p>
        </p:txBody>
      </p:sp>
    </p:spTree>
    <p:extLst>
      <p:ext uri="{BB962C8B-B14F-4D97-AF65-F5344CB8AC3E}">
        <p14:creationId xmlns:p14="http://schemas.microsoft.com/office/powerpoint/2010/main" val="34768526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6F99B49-D6D6-F542-9931-520F2D3A68D5}" type="datetimeFigureOut">
              <a:rPr lang="en-US" smtClean="0"/>
              <a:t>3/27/2023</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ABE4638D-71B4-BA49-821A-0F821D2B5742}" type="slidenum">
              <a:rPr lang="en-US" smtClean="0"/>
              <a:t>‹#›</a:t>
            </a:fld>
            <a:endParaRPr lang="en-US"/>
          </a:p>
        </p:txBody>
      </p:sp>
    </p:spTree>
    <p:extLst>
      <p:ext uri="{BB962C8B-B14F-4D97-AF65-F5344CB8AC3E}">
        <p14:creationId xmlns:p14="http://schemas.microsoft.com/office/powerpoint/2010/main" val="25741399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6F99B49-D6D6-F542-9931-520F2D3A68D5}" type="datetimeFigureOut">
              <a:rPr lang="en-US" smtClean="0"/>
              <a:t>3/27/2023</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ABE4638D-71B4-BA49-821A-0F821D2B5742}" type="slidenum">
              <a:rPr lang="en-US" smtClean="0"/>
              <a:t>‹#›</a:t>
            </a:fld>
            <a:endParaRPr lang="en-US"/>
          </a:p>
        </p:txBody>
      </p:sp>
    </p:spTree>
    <p:extLst>
      <p:ext uri="{BB962C8B-B14F-4D97-AF65-F5344CB8AC3E}">
        <p14:creationId xmlns:p14="http://schemas.microsoft.com/office/powerpoint/2010/main" val="20667543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6F99B49-D6D6-F542-9931-520F2D3A68D5}" type="datetimeFigureOut">
              <a:rPr lang="en-US" smtClean="0"/>
              <a:t>3/27/2023</a:t>
            </a:fld>
            <a:endParaRPr lang="en-US"/>
          </a:p>
        </p:txBody>
      </p:sp>
      <p:sp>
        <p:nvSpPr>
          <p:cNvPr id="5" name="Footer Placeholder 4"/>
          <p:cNvSpPr>
            <a:spLocks noGrp="1"/>
          </p:cNvSpPr>
          <p:nvPr>
            <p:ph type="ftr" sz="quarter" idx="11"/>
          </p:nvPr>
        </p:nvSpPr>
        <p:spPr/>
        <p:txBody>
          <a:bodyPr/>
          <a:lstStyle/>
          <a:p>
            <a:endParaRPr lang="en-US"/>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ABE4638D-71B4-BA49-821A-0F821D2B5742}" type="slidenum">
              <a:rPr lang="en-US" smtClean="0"/>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91319373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06F99B49-D6D6-F542-9931-520F2D3A68D5}" type="datetimeFigureOut">
              <a:rPr lang="en-US" smtClean="0"/>
              <a:t>3/27/2023</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ABE4638D-71B4-BA49-821A-0F821D2B5742}" type="slidenum">
              <a:rPr lang="en-US" smtClean="0"/>
              <a:t>‹#›</a:t>
            </a:fld>
            <a:endParaRPr lang="en-US"/>
          </a:p>
        </p:txBody>
      </p:sp>
    </p:spTree>
    <p:extLst>
      <p:ext uri="{BB962C8B-B14F-4D97-AF65-F5344CB8AC3E}">
        <p14:creationId xmlns:p14="http://schemas.microsoft.com/office/powerpoint/2010/main" val="225089461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06F99B49-D6D6-F542-9931-520F2D3A68D5}" type="datetimeFigureOut">
              <a:rPr lang="en-US" smtClean="0"/>
              <a:t>3/27/2023</a:t>
            </a:fld>
            <a:endParaRPr lang="en-US"/>
          </a:p>
        </p:txBody>
      </p:sp>
      <p:sp>
        <p:nvSpPr>
          <p:cNvPr id="6" name="Footer Placeholder 5"/>
          <p:cNvSpPr>
            <a:spLocks noGrp="1"/>
          </p:cNvSpPr>
          <p:nvPr>
            <p:ph type="ftr" sz="quarter" idx="11"/>
          </p:nvPr>
        </p:nvSpPr>
        <p:spPr/>
        <p:txBody>
          <a:bodyPr/>
          <a:lstStyle/>
          <a:p>
            <a:endParaRPr lang="en-US"/>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ABE4638D-71B4-BA49-821A-0F821D2B5742}" type="slidenum">
              <a:rPr lang="en-US" smtClean="0"/>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85761920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06F99B49-D6D6-F542-9931-520F2D3A68D5}" type="datetimeFigureOut">
              <a:rPr lang="en-US" smtClean="0"/>
              <a:t>3/27/2023</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ABE4638D-71B4-BA49-821A-0F821D2B5742}" type="slidenum">
              <a:rPr lang="en-US" smtClean="0"/>
              <a:t>‹#›</a:t>
            </a:fld>
            <a:endParaRPr lang="en-US"/>
          </a:p>
        </p:txBody>
      </p:sp>
    </p:spTree>
    <p:extLst>
      <p:ext uri="{BB962C8B-B14F-4D97-AF65-F5344CB8AC3E}">
        <p14:creationId xmlns:p14="http://schemas.microsoft.com/office/powerpoint/2010/main" val="69027760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6F99B49-D6D6-F542-9931-520F2D3A68D5}" type="datetimeFigureOut">
              <a:rPr lang="en-US" smtClean="0"/>
              <a:t>3/27/2023</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ABE4638D-71B4-BA49-821A-0F821D2B5742}" type="slidenum">
              <a:rPr lang="en-US" smtClean="0"/>
              <a:t>‹#›</a:t>
            </a:fld>
            <a:endParaRPr lang="en-US"/>
          </a:p>
        </p:txBody>
      </p:sp>
    </p:spTree>
    <p:extLst>
      <p:ext uri="{BB962C8B-B14F-4D97-AF65-F5344CB8AC3E}">
        <p14:creationId xmlns:p14="http://schemas.microsoft.com/office/powerpoint/2010/main" val="283779050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6F99B49-D6D6-F542-9931-520F2D3A68D5}" type="datetimeFigureOut">
              <a:rPr lang="en-US" smtClean="0"/>
              <a:t>3/27/2023</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ABE4638D-71B4-BA49-821A-0F821D2B5742}" type="slidenum">
              <a:rPr lang="en-US" smtClean="0"/>
              <a:t>‹#›</a:t>
            </a:fld>
            <a:endParaRPr lang="en-US"/>
          </a:p>
        </p:txBody>
      </p:sp>
    </p:spTree>
    <p:extLst>
      <p:ext uri="{BB962C8B-B14F-4D97-AF65-F5344CB8AC3E}">
        <p14:creationId xmlns:p14="http://schemas.microsoft.com/office/powerpoint/2010/main" val="85891499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6F99B49-D6D6-F542-9931-520F2D3A68D5}" type="datetimeFigureOut">
              <a:rPr lang="en-US" smtClean="0"/>
              <a:t>3/27/2023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BE4638D-71B4-BA49-821A-0F821D2B5742}" type="slidenum">
              <a:rPr lang="en-US" smtClean="0"/>
              <a:t>‹#›</a:t>
            </a:fld>
            <a:endParaRPr lang="en-US"/>
          </a:p>
        </p:txBody>
      </p:sp>
    </p:spTree>
    <p:extLst>
      <p:ext uri="{BB962C8B-B14F-4D97-AF65-F5344CB8AC3E}">
        <p14:creationId xmlns:p14="http://schemas.microsoft.com/office/powerpoint/2010/main" val="6305429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32"/>
            <a:ext cx="2356674" cy="6853285"/>
            <a:chOff x="6627813" y="195454"/>
            <a:chExt cx="1952625" cy="5678297"/>
          </a:xfrm>
        </p:grpSpPr>
        <p:sp>
          <p:nvSpPr>
            <p:cNvPr id="11" name="Freeform 27"/>
            <p:cNvSpPr/>
            <p:nvPr/>
          </p:nvSpPr>
          <p:spPr bwMode="auto">
            <a:xfrm>
              <a:off x="6627813" y="195454"/>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06F99B49-D6D6-F542-9931-520F2D3A68D5}" type="datetimeFigureOut">
              <a:rPr lang="en-US" smtClean="0"/>
              <a:t>3/27/2023</a:t>
            </a:fld>
            <a:endParaRPr lang="en-US"/>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ABE4638D-71B4-BA49-821A-0F821D2B5742}" type="slidenum">
              <a:rPr lang="en-US" smtClean="0"/>
              <a:t>‹#›</a:t>
            </a:fld>
            <a:endParaRPr lang="en-US"/>
          </a:p>
        </p:txBody>
      </p:sp>
    </p:spTree>
    <p:extLst>
      <p:ext uri="{BB962C8B-B14F-4D97-AF65-F5344CB8AC3E}">
        <p14:creationId xmlns:p14="http://schemas.microsoft.com/office/powerpoint/2010/main" val="3949991221"/>
      </p:ext>
    </p:extLst>
  </p:cSld>
  <p:clrMap bg1="lt1" tx1="dk1" bg2="lt2" tx2="dk2" accent1="accent1" accent2="accent2" accent3="accent3" accent4="accent4" accent5="accent5" accent6="accent6" hlink="hlink" folHlink="folHlink"/>
  <p:sldLayoutIdLst>
    <p:sldLayoutId id="2147484672" r:id="rId1"/>
    <p:sldLayoutId id="2147484673" r:id="rId2"/>
    <p:sldLayoutId id="2147484674" r:id="rId3"/>
    <p:sldLayoutId id="2147484675" r:id="rId4"/>
    <p:sldLayoutId id="2147484676" r:id="rId5"/>
    <p:sldLayoutId id="2147484677" r:id="rId6"/>
    <p:sldLayoutId id="2147484678" r:id="rId7"/>
    <p:sldLayoutId id="2147484679" r:id="rId8"/>
    <p:sldLayoutId id="2147484680" r:id="rId9"/>
    <p:sldLayoutId id="2147484681" r:id="rId10"/>
    <p:sldLayoutId id="2147484682" r:id="rId11"/>
    <p:sldLayoutId id="2147484683" r:id="rId12"/>
    <p:sldLayoutId id="2147484684" r:id="rId13"/>
    <p:sldLayoutId id="2147484685" r:id="rId14"/>
    <p:sldLayoutId id="2147484686" r:id="rId15"/>
    <p:sldLayoutId id="2147484687" r:id="rId16"/>
    <p:sldLayoutId id="2147484688" r:id="rId17"/>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0.xml.rels><?xml version="1.0" encoding="UTF-8" standalone="yes"?>
<Relationships xmlns="http://schemas.openxmlformats.org/package/2006/relationships"><Relationship Id="rId3" Type="http://schemas.openxmlformats.org/officeDocument/2006/relationships/hyperlink" Target="https://www.hotelresource.com/the-six-best-recruitment-strategies-for-hospitality-businesses" TargetMode="External"/><Relationship Id="rId2" Type="http://schemas.openxmlformats.org/officeDocument/2006/relationships/hyperlink" Target="https://www.steakandcompany.co.uk/" TargetMode="External"/><Relationship Id="rId1" Type="http://schemas.openxmlformats.org/officeDocument/2006/relationships/slideLayout" Target="../slideLayouts/slideLayout1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90FB8926-953B-854D-B854-CF9192029720}"/>
              </a:ext>
            </a:extLst>
          </p:cNvPr>
          <p:cNvSpPr>
            <a:spLocks noGrp="1"/>
          </p:cNvSpPr>
          <p:nvPr>
            <p:ph type="subTitle" idx="1"/>
          </p:nvPr>
        </p:nvSpPr>
        <p:spPr>
          <a:xfrm>
            <a:off x="1751012" y="4043680"/>
            <a:ext cx="8689976" cy="2245360"/>
          </a:xfrm>
        </p:spPr>
        <p:txBody>
          <a:bodyPr>
            <a:normAutofit fontScale="25000" lnSpcReduction="20000"/>
          </a:bodyPr>
          <a:lstStyle/>
          <a:p>
            <a:pPr algn="ctr">
              <a:lnSpc>
                <a:spcPct val="115000"/>
              </a:lnSpc>
              <a:tabLst>
                <a:tab pos="1289050" algn="l"/>
              </a:tabLst>
            </a:pPr>
            <a:r>
              <a:rPr lang="en-IN" sz="5500" b="1" dirty="0">
                <a:solidFill>
                  <a:schemeClr val="tx1">
                    <a:lumMod val="65000"/>
                    <a:lumOff val="35000"/>
                  </a:schemeClr>
                </a:solidFill>
                <a:effectLst/>
                <a:latin typeface="Times New Roman" panose="02020603050405020304" pitchFamily="18" charset="0"/>
                <a:ea typeface="Arial" panose="020B0604020202020204" pitchFamily="34" charset="0"/>
              </a:rPr>
              <a:t>Assessment nr.1</a:t>
            </a:r>
          </a:p>
          <a:p>
            <a:pPr algn="l">
              <a:lnSpc>
                <a:spcPct val="115000"/>
              </a:lnSpc>
              <a:tabLst>
                <a:tab pos="1289050" algn="l"/>
              </a:tabLst>
            </a:pPr>
            <a:endParaRPr lang="en-IN" sz="3400" b="1" dirty="0">
              <a:solidFill>
                <a:schemeClr val="tx1">
                  <a:lumMod val="65000"/>
                  <a:lumOff val="35000"/>
                </a:schemeClr>
              </a:solidFill>
              <a:effectLst/>
              <a:latin typeface="Times New Roman" panose="02020603050405020304" pitchFamily="18" charset="0"/>
              <a:ea typeface="Arial" panose="020B0604020202020204" pitchFamily="34" charset="0"/>
            </a:endParaRPr>
          </a:p>
          <a:p>
            <a:pPr algn="l">
              <a:lnSpc>
                <a:spcPct val="115000"/>
              </a:lnSpc>
              <a:tabLst>
                <a:tab pos="1289050" algn="l"/>
              </a:tabLst>
            </a:pPr>
            <a:r>
              <a:rPr lang="en-IN" sz="3400" b="1" dirty="0">
                <a:solidFill>
                  <a:schemeClr val="tx1">
                    <a:lumMod val="65000"/>
                    <a:lumOff val="35000"/>
                  </a:schemeClr>
                </a:solidFill>
                <a:effectLst/>
                <a:latin typeface="Times New Roman" panose="02020603050405020304" pitchFamily="18" charset="0"/>
                <a:ea typeface="Arial" panose="020B0604020202020204" pitchFamily="34" charset="0"/>
              </a:rPr>
              <a:t>Module name</a:t>
            </a:r>
            <a:r>
              <a:rPr lang="en-IN" sz="3400" dirty="0">
                <a:solidFill>
                  <a:schemeClr val="tx1">
                    <a:lumMod val="65000"/>
                    <a:lumOff val="35000"/>
                  </a:schemeClr>
                </a:solidFill>
                <a:effectLst/>
                <a:latin typeface="Times New Roman" panose="02020603050405020304" pitchFamily="18" charset="0"/>
                <a:ea typeface="Arial" panose="020B0604020202020204" pitchFamily="34" charset="0"/>
              </a:rPr>
              <a:t>: Managing  People</a:t>
            </a:r>
            <a:endParaRPr lang="en-GB" sz="3400" dirty="0">
              <a:solidFill>
                <a:schemeClr val="tx1">
                  <a:lumMod val="65000"/>
                  <a:lumOff val="35000"/>
                </a:schemeClr>
              </a:solidFill>
              <a:effectLst/>
              <a:latin typeface="Arial" panose="020B0604020202020204" pitchFamily="34" charset="0"/>
              <a:ea typeface="Arial" panose="020B0604020202020204" pitchFamily="34" charset="0"/>
            </a:endParaRPr>
          </a:p>
          <a:p>
            <a:pPr algn="l">
              <a:lnSpc>
                <a:spcPct val="115000"/>
              </a:lnSpc>
              <a:tabLst>
                <a:tab pos="1289050" algn="l"/>
              </a:tabLst>
            </a:pPr>
            <a:r>
              <a:rPr lang="en-IN" sz="3400" b="1" dirty="0">
                <a:solidFill>
                  <a:schemeClr val="tx1">
                    <a:lumMod val="65000"/>
                    <a:lumOff val="35000"/>
                  </a:schemeClr>
                </a:solidFill>
                <a:effectLst/>
                <a:latin typeface="Times New Roman" panose="02020603050405020304" pitchFamily="18" charset="0"/>
                <a:ea typeface="Arial" panose="020B0604020202020204" pitchFamily="34" charset="0"/>
              </a:rPr>
              <a:t>Module code</a:t>
            </a:r>
            <a:r>
              <a:rPr lang="en-IN" sz="3400" dirty="0">
                <a:solidFill>
                  <a:schemeClr val="tx1">
                    <a:lumMod val="65000"/>
                    <a:lumOff val="35000"/>
                  </a:schemeClr>
                </a:solidFill>
                <a:effectLst/>
                <a:latin typeface="Times New Roman" panose="02020603050405020304" pitchFamily="18" charset="0"/>
                <a:ea typeface="Arial" panose="020B0604020202020204" pitchFamily="34" charset="0"/>
              </a:rPr>
              <a:t>: LCBB5004</a:t>
            </a:r>
          </a:p>
          <a:p>
            <a:pPr algn="l">
              <a:lnSpc>
                <a:spcPct val="115000"/>
              </a:lnSpc>
              <a:tabLst>
                <a:tab pos="1289050" algn="l"/>
              </a:tabLst>
            </a:pPr>
            <a:r>
              <a:rPr lang="en-IN" sz="3400" b="1" dirty="0">
                <a:solidFill>
                  <a:schemeClr val="tx1">
                    <a:lumMod val="65000"/>
                    <a:lumOff val="35000"/>
                  </a:schemeClr>
                </a:solidFill>
                <a:effectLst/>
                <a:latin typeface="Times New Roman" panose="02020603050405020304" pitchFamily="18" charset="0"/>
                <a:ea typeface="Arial" panose="020B0604020202020204" pitchFamily="34" charset="0"/>
              </a:rPr>
              <a:t>Student Name</a:t>
            </a:r>
            <a:r>
              <a:rPr lang="en-IN" sz="3400" dirty="0">
                <a:solidFill>
                  <a:schemeClr val="tx1">
                    <a:lumMod val="65000"/>
                    <a:lumOff val="35000"/>
                  </a:schemeClr>
                </a:solidFill>
                <a:effectLst/>
                <a:latin typeface="Times New Roman" panose="02020603050405020304" pitchFamily="18" charset="0"/>
                <a:ea typeface="Arial" panose="020B0604020202020204" pitchFamily="34" charset="0"/>
              </a:rPr>
              <a:t>: Olga </a:t>
            </a:r>
            <a:r>
              <a:rPr lang="en-IN" sz="3400" dirty="0" err="1">
                <a:solidFill>
                  <a:schemeClr val="tx1">
                    <a:lumMod val="65000"/>
                    <a:lumOff val="35000"/>
                  </a:schemeClr>
                </a:solidFill>
                <a:effectLst/>
                <a:latin typeface="Times New Roman" panose="02020603050405020304" pitchFamily="18" charset="0"/>
                <a:ea typeface="Arial" panose="020B0604020202020204" pitchFamily="34" charset="0"/>
              </a:rPr>
              <a:t>Andronic</a:t>
            </a:r>
            <a:endParaRPr lang="en-GB" sz="3400" dirty="0">
              <a:solidFill>
                <a:schemeClr val="tx1">
                  <a:lumMod val="65000"/>
                  <a:lumOff val="35000"/>
                </a:schemeClr>
              </a:solidFill>
              <a:effectLst/>
              <a:latin typeface="Arial" panose="020B0604020202020204" pitchFamily="34" charset="0"/>
              <a:ea typeface="Arial" panose="020B0604020202020204" pitchFamily="34" charset="0"/>
            </a:endParaRPr>
          </a:p>
          <a:p>
            <a:pPr algn="l">
              <a:lnSpc>
                <a:spcPct val="115000"/>
              </a:lnSpc>
              <a:tabLst>
                <a:tab pos="1289050" algn="l"/>
              </a:tabLst>
            </a:pPr>
            <a:r>
              <a:rPr lang="en-IN" sz="3400" b="1" dirty="0">
                <a:solidFill>
                  <a:schemeClr val="tx1">
                    <a:lumMod val="65000"/>
                    <a:lumOff val="35000"/>
                  </a:schemeClr>
                </a:solidFill>
                <a:effectLst/>
                <a:latin typeface="Times New Roman" panose="02020603050405020304" pitchFamily="18" charset="0"/>
                <a:ea typeface="Arial" panose="020B0604020202020204" pitchFamily="34" charset="0"/>
              </a:rPr>
              <a:t>Student Number</a:t>
            </a:r>
            <a:r>
              <a:rPr lang="en-IN" sz="3400" dirty="0">
                <a:solidFill>
                  <a:schemeClr val="tx1">
                    <a:lumMod val="65000"/>
                    <a:lumOff val="35000"/>
                  </a:schemeClr>
                </a:solidFill>
                <a:effectLst/>
                <a:latin typeface="Times New Roman" panose="02020603050405020304" pitchFamily="18" charset="0"/>
                <a:ea typeface="Arial" panose="020B0604020202020204" pitchFamily="34" charset="0"/>
              </a:rPr>
              <a:t>: 2119164</a:t>
            </a:r>
          </a:p>
          <a:p>
            <a:pPr algn="l">
              <a:lnSpc>
                <a:spcPct val="115000"/>
              </a:lnSpc>
              <a:tabLst>
                <a:tab pos="1289050" algn="l"/>
              </a:tabLst>
            </a:pPr>
            <a:r>
              <a:rPr lang="en-GB" sz="3400" b="1" dirty="0">
                <a:solidFill>
                  <a:schemeClr val="tx1">
                    <a:lumMod val="65000"/>
                    <a:lumOff val="35000"/>
                  </a:schemeClr>
                </a:solidFill>
                <a:effectLst/>
                <a:latin typeface="Times New Roman" panose="02020603050405020304" pitchFamily="18" charset="0"/>
                <a:ea typeface="Arial" panose="020B0604020202020204" pitchFamily="34" charset="0"/>
                <a:cs typeface="Times New Roman" panose="02020603050405020304" pitchFamily="18" charset="0"/>
              </a:rPr>
              <a:t>Lecturer</a:t>
            </a:r>
            <a:r>
              <a:rPr lang="en-GB" sz="3400" dirty="0">
                <a:solidFill>
                  <a:schemeClr val="tx1">
                    <a:lumMod val="65000"/>
                    <a:lumOff val="35000"/>
                  </a:schemeClr>
                </a:solidFill>
                <a:effectLst/>
                <a:latin typeface="Times New Roman" panose="02020603050405020304" pitchFamily="18" charset="0"/>
                <a:ea typeface="Arial" panose="020B0604020202020204" pitchFamily="34" charset="0"/>
                <a:cs typeface="Times New Roman" panose="02020603050405020304" pitchFamily="18" charset="0"/>
              </a:rPr>
              <a:t>: </a:t>
            </a:r>
            <a:r>
              <a:rPr lang="en-GB" sz="3400" dirty="0">
                <a:solidFill>
                  <a:schemeClr val="tx1">
                    <a:lumMod val="65000"/>
                    <a:lumOff val="35000"/>
                  </a:schemeClr>
                </a:solidFill>
                <a:latin typeface="Times New Roman" panose="02020603050405020304" pitchFamily="18" charset="0"/>
                <a:cs typeface="Times New Roman" panose="02020603050405020304" pitchFamily="18" charset="0"/>
              </a:rPr>
              <a:t>Nishi </a:t>
            </a:r>
            <a:r>
              <a:rPr lang="en-GB" sz="3400" dirty="0" err="1">
                <a:solidFill>
                  <a:schemeClr val="tx1">
                    <a:lumMod val="65000"/>
                    <a:lumOff val="35000"/>
                  </a:schemeClr>
                </a:solidFill>
                <a:latin typeface="Times New Roman" panose="02020603050405020304" pitchFamily="18" charset="0"/>
                <a:cs typeface="Times New Roman" panose="02020603050405020304" pitchFamily="18" charset="0"/>
              </a:rPr>
              <a:t>Ramsurrun</a:t>
            </a:r>
            <a:endParaRPr lang="en-GB" sz="3400" dirty="0">
              <a:solidFill>
                <a:schemeClr val="tx1">
                  <a:lumMod val="65000"/>
                  <a:lumOff val="35000"/>
                </a:schemeClr>
              </a:solidFill>
              <a:effectLst/>
              <a:latin typeface="Times New Roman" panose="02020603050405020304" pitchFamily="18" charset="0"/>
              <a:ea typeface="Arial" panose="020B0604020202020204" pitchFamily="34" charset="0"/>
              <a:cs typeface="Times New Roman" panose="02020603050405020304" pitchFamily="18" charset="0"/>
            </a:endParaRPr>
          </a:p>
          <a:p>
            <a:pPr algn="l">
              <a:lnSpc>
                <a:spcPct val="115000"/>
              </a:lnSpc>
              <a:tabLst>
                <a:tab pos="1289050" algn="l"/>
              </a:tabLst>
            </a:pPr>
            <a:r>
              <a:rPr lang="en-IN" sz="1800" dirty="0">
                <a:effectLst/>
                <a:latin typeface="Times New Roman" panose="02020603050405020304" pitchFamily="18" charset="0"/>
                <a:ea typeface="Arial" panose="020B0604020202020204" pitchFamily="34" charset="0"/>
              </a:rPr>
              <a:t> </a:t>
            </a:r>
            <a:endParaRPr lang="en-GB" sz="1800" dirty="0">
              <a:effectLst/>
              <a:latin typeface="Arial" panose="020B0604020202020204" pitchFamily="34" charset="0"/>
              <a:ea typeface="Arial" panose="020B0604020202020204" pitchFamily="34" charset="0"/>
            </a:endParaRPr>
          </a:p>
          <a:p>
            <a:pPr algn="l"/>
            <a:endParaRPr lang="en-US" dirty="0"/>
          </a:p>
        </p:txBody>
      </p:sp>
      <p:pic>
        <p:nvPicPr>
          <p:cNvPr id="4" name="Picture 3">
            <a:extLst>
              <a:ext uri="{FF2B5EF4-FFF2-40B4-BE49-F238E27FC236}">
                <a16:creationId xmlns:a16="http://schemas.microsoft.com/office/drawing/2014/main" id="{34F43396-4E0A-D427-B873-FCFE6A9E202F}"/>
              </a:ext>
            </a:extLst>
          </p:cNvPr>
          <p:cNvPicPr>
            <a:picLocks noChangeAspect="1"/>
          </p:cNvPicPr>
          <p:nvPr/>
        </p:nvPicPr>
        <p:blipFill>
          <a:blip r:embed="rId2"/>
          <a:stretch>
            <a:fillRect/>
          </a:stretch>
        </p:blipFill>
        <p:spPr>
          <a:xfrm>
            <a:off x="2367280" y="213360"/>
            <a:ext cx="7447280" cy="3484880"/>
          </a:xfrm>
          <a:prstGeom prst="rect">
            <a:avLst/>
          </a:prstGeom>
        </p:spPr>
      </p:pic>
    </p:spTree>
    <p:extLst>
      <p:ext uri="{BB962C8B-B14F-4D97-AF65-F5344CB8AC3E}">
        <p14:creationId xmlns:p14="http://schemas.microsoft.com/office/powerpoint/2010/main" val="4439862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41D164-71C0-4845-B29C-521E451464C0}"/>
              </a:ext>
            </a:extLst>
          </p:cNvPr>
          <p:cNvSpPr>
            <a:spLocks noGrp="1"/>
          </p:cNvSpPr>
          <p:nvPr>
            <p:ph type="title"/>
          </p:nvPr>
        </p:nvSpPr>
        <p:spPr>
          <a:xfrm>
            <a:off x="913775" y="618517"/>
            <a:ext cx="10364451" cy="1382815"/>
          </a:xfrm>
        </p:spPr>
        <p:txBody>
          <a:bodyPr>
            <a:normAutofit/>
          </a:bodyPr>
          <a:lstStyle/>
          <a:p>
            <a:pPr algn="ctr"/>
            <a:r>
              <a:rPr lang="en-GB" sz="2800" b="1" dirty="0">
                <a:effectLst/>
                <a:latin typeface="Times New Roman" panose="02020603050405020304" pitchFamily="18" charset="0"/>
                <a:cs typeface="Times New Roman" panose="02020603050405020304" pitchFamily="18" charset="0"/>
              </a:rPr>
              <a:t>Talent Acquisition Manager </a:t>
            </a:r>
            <a:br>
              <a:rPr lang="en-GB" sz="2800" b="1" dirty="0">
                <a:latin typeface="Times New Roman" panose="02020603050405020304" pitchFamily="18" charset="0"/>
                <a:cs typeface="Times New Roman" panose="02020603050405020304" pitchFamily="18" charset="0"/>
              </a:rPr>
            </a:br>
            <a:r>
              <a:rPr lang="en-GB" sz="2800" b="1" dirty="0">
                <a:latin typeface="Times New Roman" panose="02020603050405020304" pitchFamily="18" charset="0"/>
                <a:cs typeface="Times New Roman" panose="02020603050405020304" pitchFamily="18" charset="0"/>
              </a:rPr>
              <a:t>Presentation</a:t>
            </a:r>
            <a:endParaRPr lang="en-US" sz="28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7CF37FD0-2EB9-7D4A-A9F3-9D28F6B8FB35}"/>
              </a:ext>
            </a:extLst>
          </p:cNvPr>
          <p:cNvSpPr>
            <a:spLocks noGrp="1"/>
          </p:cNvSpPr>
          <p:nvPr>
            <p:ph sz="quarter" idx="13"/>
          </p:nvPr>
        </p:nvSpPr>
        <p:spPr>
          <a:xfrm>
            <a:off x="913774" y="2001332"/>
            <a:ext cx="10363826" cy="4125148"/>
          </a:xfrm>
        </p:spPr>
        <p:txBody>
          <a:bodyPr>
            <a:normAutofit/>
          </a:bodyPr>
          <a:lstStyle/>
          <a:p>
            <a:pPr marL="0" indent="0">
              <a:buNone/>
            </a:pPr>
            <a:r>
              <a:rPr lang="en-US" b="1" dirty="0">
                <a:latin typeface="Times New Roman" panose="02020603050405020304" pitchFamily="18" charset="0"/>
                <a:cs typeface="Times New Roman" panose="02020603050405020304" pitchFamily="18" charset="0"/>
              </a:rPr>
              <a:t>Introduction</a:t>
            </a:r>
          </a:p>
          <a:p>
            <a:pPr marL="0" indent="0">
              <a:buNone/>
            </a:pPr>
            <a:endParaRPr lang="en-US" b="1" dirty="0">
              <a:latin typeface="Times New Roman" panose="02020603050405020304" pitchFamily="18" charset="0"/>
              <a:cs typeface="Times New Roman" panose="02020603050405020304" pitchFamily="18" charset="0"/>
            </a:endParaRPr>
          </a:p>
          <a:p>
            <a:pPr marL="0" indent="0" algn="l">
              <a:buNone/>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Welcome to </a:t>
            </a:r>
            <a:r>
              <a:rPr lang="en-GB" sz="1800" i="0" dirty="0">
                <a:solidFill>
                  <a:srgbClr val="1E293B"/>
                </a:solidFill>
                <a:effectLst/>
                <a:latin typeface="Times New Roman" panose="02020603050405020304" pitchFamily="18" charset="0"/>
                <a:cs typeface="Times New Roman" panose="02020603050405020304" pitchFamily="18" charset="0"/>
              </a:rPr>
              <a:t>Steak And Company</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Restaurant</a:t>
            </a:r>
            <a:r>
              <a:rPr lang="en-GB" dirty="0">
                <a:latin typeface="Times New Roman" panose="02020603050405020304" pitchFamily="18" charset="0"/>
                <a:ea typeface="Calibri" panose="020F0502020204030204" pitchFamily="34" charset="0"/>
                <a:cs typeface="Times New Roman" panose="02020603050405020304" pitchFamily="18" charset="0"/>
              </a:rPr>
              <a:t> here is</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the ideal place for that exciting meal of the day since we serve high-quality, great service, farm-to-fork products, and we are located in the heart of London.</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indent="0" algn="l">
              <a:buNone/>
            </a:pPr>
            <a:r>
              <a:rPr lang="en-GB" dirty="0">
                <a:latin typeface="Times New Roman" panose="02020603050405020304" pitchFamily="18" charset="0"/>
                <a:ea typeface="Calibri" panose="020F0502020204030204" pitchFamily="34" charset="0"/>
                <a:cs typeface="Times New Roman" panose="02020603050405020304" pitchFamily="18" charset="0"/>
              </a:rPr>
              <a:t>O</a:t>
            </a:r>
            <a:r>
              <a:rPr lang="en-GB" sz="1800" dirty="0">
                <a:latin typeface="Times New Roman" panose="02020603050405020304" pitchFamily="18" charset="0"/>
                <a:ea typeface="Calibri" panose="020F0502020204030204" pitchFamily="34" charset="0"/>
                <a:cs typeface="Times New Roman" panose="02020603050405020304" pitchFamily="18" charset="0"/>
              </a:rPr>
              <a:t>ur restaurant is highly popular with meat consumers since we are dedicated to offering clients a distinctive eating experience. The steak is cooked on a hot stone here, so you can actually cook the steak to your preferences.. The fact that it relates to everyone’s tastes and needs makes it interesting to visit with friends and share experiences.</a:t>
            </a:r>
          </a:p>
          <a:p>
            <a:pPr marL="0" indent="0" algn="l">
              <a:buNone/>
            </a:pPr>
            <a:endParaRPr lang="en-GB" sz="1800" dirty="0">
              <a:latin typeface="Times New Roman" panose="02020603050405020304" pitchFamily="18" charset="0"/>
              <a:ea typeface="Calibri" panose="020F0502020204030204" pitchFamily="34" charset="0"/>
              <a:cs typeface="Times New Roman" panose="02020603050405020304" pitchFamily="18" charset="0"/>
            </a:endParaRPr>
          </a:p>
          <a:p>
            <a:pPr marL="0" indent="0" algn="l">
              <a:buNone/>
            </a:pPr>
            <a:r>
              <a:rPr lang="en-GB" b="0" i="0" dirty="0">
                <a:solidFill>
                  <a:srgbClr val="1E293B"/>
                </a:solidFill>
                <a:effectLst/>
                <a:latin typeface="Times New Roman" panose="02020603050405020304" pitchFamily="18" charset="0"/>
                <a:cs typeface="Times New Roman" panose="02020603050405020304" pitchFamily="18" charset="0"/>
              </a:rPr>
              <a:t>As </a:t>
            </a:r>
            <a:r>
              <a:rPr lang="en-GB" dirty="0">
                <a:solidFill>
                  <a:srgbClr val="1E293B"/>
                </a:solidFill>
                <a:latin typeface="Times New Roman" panose="02020603050405020304" pitchFamily="18" charset="0"/>
                <a:cs typeface="Times New Roman" panose="02020603050405020304" pitchFamily="18" charset="0"/>
              </a:rPr>
              <a:t>a </a:t>
            </a:r>
            <a:r>
              <a:rPr lang="en-GB" b="0" i="0" dirty="0">
                <a:solidFill>
                  <a:srgbClr val="1E293B"/>
                </a:solidFill>
                <a:effectLst/>
                <a:latin typeface="Times New Roman" panose="02020603050405020304" pitchFamily="18" charset="0"/>
                <a:cs typeface="Times New Roman" panose="02020603050405020304" pitchFamily="18" charset="0"/>
              </a:rPr>
              <a:t>talent </a:t>
            </a:r>
            <a:r>
              <a:rPr lang="en-GB" dirty="0">
                <a:solidFill>
                  <a:srgbClr val="1E293B"/>
                </a:solidFill>
                <a:latin typeface="Times New Roman" panose="02020603050405020304" pitchFamily="18" charset="0"/>
                <a:cs typeface="Times New Roman" panose="02020603050405020304" pitchFamily="18" charset="0"/>
              </a:rPr>
              <a:t>a</a:t>
            </a:r>
            <a:r>
              <a:rPr lang="en-GB" b="0" i="0" dirty="0">
                <a:solidFill>
                  <a:srgbClr val="1E293B"/>
                </a:solidFill>
                <a:effectLst/>
                <a:latin typeface="Times New Roman" panose="02020603050405020304" pitchFamily="18" charset="0"/>
                <a:cs typeface="Times New Roman" panose="02020603050405020304" pitchFamily="18" charset="0"/>
              </a:rPr>
              <a:t>cquisition </a:t>
            </a:r>
            <a:r>
              <a:rPr lang="en-GB" dirty="0">
                <a:solidFill>
                  <a:srgbClr val="1E293B"/>
                </a:solidFill>
                <a:latin typeface="Times New Roman" panose="02020603050405020304" pitchFamily="18" charset="0"/>
                <a:cs typeface="Times New Roman" panose="02020603050405020304" pitchFamily="18" charset="0"/>
              </a:rPr>
              <a:t>m</a:t>
            </a:r>
            <a:r>
              <a:rPr lang="en-GB" b="0" i="0" dirty="0">
                <a:solidFill>
                  <a:srgbClr val="1E293B"/>
                </a:solidFill>
                <a:effectLst/>
                <a:latin typeface="Times New Roman" panose="02020603050405020304" pitchFamily="18" charset="0"/>
                <a:cs typeface="Times New Roman" panose="02020603050405020304" pitchFamily="18" charset="0"/>
              </a:rPr>
              <a:t>anager for </a:t>
            </a:r>
            <a:r>
              <a:rPr lang="en-GB" dirty="0">
                <a:solidFill>
                  <a:srgbClr val="1E293B"/>
                </a:solidFill>
                <a:latin typeface="Times New Roman" panose="02020603050405020304" pitchFamily="18" charset="0"/>
                <a:cs typeface="Times New Roman" panose="02020603050405020304" pitchFamily="18" charset="0"/>
              </a:rPr>
              <a:t>a</a:t>
            </a:r>
            <a:r>
              <a:rPr lang="en-GB" b="0" i="0" dirty="0">
                <a:solidFill>
                  <a:srgbClr val="1E293B"/>
                </a:solidFill>
                <a:effectLst/>
                <a:latin typeface="Times New Roman" panose="02020603050405020304" pitchFamily="18" charset="0"/>
                <a:cs typeface="Times New Roman" panose="02020603050405020304" pitchFamily="18" charset="0"/>
              </a:rPr>
              <a:t> </a:t>
            </a:r>
            <a:r>
              <a:rPr lang="en-GB" dirty="0">
                <a:solidFill>
                  <a:srgbClr val="1E293B"/>
                </a:solidFill>
                <a:latin typeface="Times New Roman" panose="02020603050405020304" pitchFamily="18" charset="0"/>
                <a:cs typeface="Times New Roman" panose="02020603050405020304" pitchFamily="18" charset="0"/>
              </a:rPr>
              <a:t>r</a:t>
            </a:r>
            <a:r>
              <a:rPr lang="en-GB" b="0" i="0" dirty="0">
                <a:solidFill>
                  <a:srgbClr val="1E293B"/>
                </a:solidFill>
                <a:effectLst/>
                <a:latin typeface="Times New Roman" panose="02020603050405020304" pitchFamily="18" charset="0"/>
                <a:cs typeface="Times New Roman" panose="02020603050405020304" pitchFamily="18" charset="0"/>
              </a:rPr>
              <a:t>estaurant </a:t>
            </a:r>
            <a:r>
              <a:rPr lang="en-GB" dirty="0">
                <a:solidFill>
                  <a:srgbClr val="1E293B"/>
                </a:solidFill>
                <a:latin typeface="Times New Roman" panose="02020603050405020304" pitchFamily="18" charset="0"/>
                <a:cs typeface="Times New Roman" panose="02020603050405020304" pitchFamily="18" charset="0"/>
              </a:rPr>
              <a:t>i</a:t>
            </a:r>
            <a:r>
              <a:rPr lang="en-GB" b="0" i="0" dirty="0">
                <a:solidFill>
                  <a:srgbClr val="1E293B"/>
                </a:solidFill>
                <a:effectLst/>
                <a:latin typeface="Times New Roman" panose="02020603050405020304" pitchFamily="18" charset="0"/>
                <a:cs typeface="Times New Roman" panose="02020603050405020304" pitchFamily="18" charset="0"/>
              </a:rPr>
              <a:t>t </a:t>
            </a:r>
            <a:r>
              <a:rPr lang="en-GB" dirty="0">
                <a:solidFill>
                  <a:srgbClr val="1E293B"/>
                </a:solidFill>
                <a:latin typeface="Times New Roman" panose="02020603050405020304" pitchFamily="18" charset="0"/>
                <a:cs typeface="Times New Roman" panose="02020603050405020304" pitchFamily="18" charset="0"/>
              </a:rPr>
              <a:t>i</a:t>
            </a:r>
            <a:r>
              <a:rPr lang="en-GB" b="0" i="0" dirty="0">
                <a:solidFill>
                  <a:srgbClr val="1E293B"/>
                </a:solidFill>
                <a:effectLst/>
                <a:latin typeface="Times New Roman" panose="02020603050405020304" pitchFamily="18" charset="0"/>
                <a:cs typeface="Times New Roman" panose="02020603050405020304" pitchFamily="18" charset="0"/>
              </a:rPr>
              <a:t>s </a:t>
            </a:r>
            <a:r>
              <a:rPr lang="en-GB" dirty="0">
                <a:solidFill>
                  <a:srgbClr val="1E293B"/>
                </a:solidFill>
                <a:latin typeface="Times New Roman" panose="02020603050405020304" pitchFamily="18" charset="0"/>
                <a:cs typeface="Times New Roman" panose="02020603050405020304" pitchFamily="18" charset="0"/>
              </a:rPr>
              <a:t>m</a:t>
            </a:r>
            <a:r>
              <a:rPr lang="en-GB" b="0" i="0" dirty="0">
                <a:solidFill>
                  <a:srgbClr val="1E293B"/>
                </a:solidFill>
                <a:effectLst/>
                <a:latin typeface="Times New Roman" panose="02020603050405020304" pitchFamily="18" charset="0"/>
                <a:cs typeface="Times New Roman" panose="02020603050405020304" pitchFamily="18" charset="0"/>
              </a:rPr>
              <a:t>y </a:t>
            </a:r>
            <a:r>
              <a:rPr lang="en-GB" dirty="0">
                <a:solidFill>
                  <a:srgbClr val="1E293B"/>
                </a:solidFill>
                <a:latin typeface="Times New Roman" panose="02020603050405020304" pitchFamily="18" charset="0"/>
                <a:cs typeface="Times New Roman" panose="02020603050405020304" pitchFamily="18" charset="0"/>
              </a:rPr>
              <a:t>r</a:t>
            </a:r>
            <a:r>
              <a:rPr lang="en-GB" b="0" i="0" dirty="0">
                <a:solidFill>
                  <a:srgbClr val="1E293B"/>
                </a:solidFill>
                <a:effectLst/>
                <a:latin typeface="Times New Roman" panose="02020603050405020304" pitchFamily="18" charset="0"/>
                <a:cs typeface="Times New Roman" panose="02020603050405020304" pitchFamily="18" charset="0"/>
              </a:rPr>
              <a:t>esponsibility to </a:t>
            </a:r>
            <a:r>
              <a:rPr lang="en-GB" dirty="0">
                <a:solidFill>
                  <a:srgbClr val="1E293B"/>
                </a:solidFill>
                <a:latin typeface="Times New Roman" panose="02020603050405020304" pitchFamily="18" charset="0"/>
                <a:cs typeface="Times New Roman" panose="02020603050405020304" pitchFamily="18" charset="0"/>
              </a:rPr>
              <a:t>c</a:t>
            </a:r>
            <a:r>
              <a:rPr lang="en-GB" b="0" i="0" dirty="0">
                <a:solidFill>
                  <a:srgbClr val="1E293B"/>
                </a:solidFill>
                <a:effectLst/>
                <a:latin typeface="Times New Roman" panose="02020603050405020304" pitchFamily="18" charset="0"/>
                <a:cs typeface="Times New Roman" panose="02020603050405020304" pitchFamily="18" charset="0"/>
              </a:rPr>
              <a:t>ome </a:t>
            </a:r>
            <a:r>
              <a:rPr lang="en-GB" dirty="0">
                <a:solidFill>
                  <a:srgbClr val="1E293B"/>
                </a:solidFill>
                <a:latin typeface="Times New Roman" panose="02020603050405020304" pitchFamily="18" charset="0"/>
                <a:cs typeface="Times New Roman" panose="02020603050405020304" pitchFamily="18" charset="0"/>
              </a:rPr>
              <a:t>u</a:t>
            </a:r>
            <a:r>
              <a:rPr lang="en-GB" b="0" i="0" dirty="0">
                <a:solidFill>
                  <a:srgbClr val="1E293B"/>
                </a:solidFill>
                <a:effectLst/>
                <a:latin typeface="Times New Roman" panose="02020603050405020304" pitchFamily="18" charset="0"/>
                <a:cs typeface="Times New Roman" panose="02020603050405020304" pitchFamily="18" charset="0"/>
              </a:rPr>
              <a:t>p </a:t>
            </a:r>
            <a:r>
              <a:rPr lang="en-GB" dirty="0">
                <a:solidFill>
                  <a:srgbClr val="1E293B"/>
                </a:solidFill>
                <a:latin typeface="Times New Roman" panose="02020603050405020304" pitchFamily="18" charset="0"/>
                <a:cs typeface="Times New Roman" panose="02020603050405020304" pitchFamily="18" charset="0"/>
              </a:rPr>
              <a:t>w</a:t>
            </a:r>
            <a:r>
              <a:rPr lang="en-GB" b="0" i="0" dirty="0">
                <a:solidFill>
                  <a:srgbClr val="1E293B"/>
                </a:solidFill>
                <a:effectLst/>
                <a:latin typeface="Times New Roman" panose="02020603050405020304" pitchFamily="18" charset="0"/>
                <a:cs typeface="Times New Roman" panose="02020603050405020304" pitchFamily="18" charset="0"/>
              </a:rPr>
              <a:t>ith </a:t>
            </a:r>
            <a:r>
              <a:rPr lang="en-GB" dirty="0">
                <a:solidFill>
                  <a:srgbClr val="1E293B"/>
                </a:solidFill>
                <a:latin typeface="Times New Roman" panose="02020603050405020304" pitchFamily="18" charset="0"/>
                <a:cs typeface="Times New Roman" panose="02020603050405020304" pitchFamily="18" charset="0"/>
              </a:rPr>
              <a:t>s</a:t>
            </a:r>
            <a:r>
              <a:rPr lang="en-GB" b="0" i="0" dirty="0">
                <a:solidFill>
                  <a:srgbClr val="1E293B"/>
                </a:solidFill>
                <a:effectLst/>
                <a:latin typeface="Times New Roman" panose="02020603050405020304" pitchFamily="18" charset="0"/>
                <a:cs typeface="Times New Roman" panose="02020603050405020304" pitchFamily="18" charset="0"/>
              </a:rPr>
              <a:t>trategies </a:t>
            </a:r>
            <a:r>
              <a:rPr lang="en-GB" dirty="0">
                <a:solidFill>
                  <a:srgbClr val="1E293B"/>
                </a:solidFill>
                <a:latin typeface="Times New Roman" panose="02020603050405020304" pitchFamily="18" charset="0"/>
                <a:cs typeface="Times New Roman" panose="02020603050405020304" pitchFamily="18" charset="0"/>
              </a:rPr>
              <a:t>a</a:t>
            </a:r>
            <a:r>
              <a:rPr lang="en-GB" b="0" i="0" dirty="0">
                <a:solidFill>
                  <a:srgbClr val="1E293B"/>
                </a:solidFill>
                <a:effectLst/>
                <a:latin typeface="Times New Roman" panose="02020603050405020304" pitchFamily="18" charset="0"/>
                <a:cs typeface="Times New Roman" panose="02020603050405020304" pitchFamily="18" charset="0"/>
              </a:rPr>
              <a:t>nd </a:t>
            </a:r>
            <a:r>
              <a:rPr lang="en-GB" dirty="0">
                <a:solidFill>
                  <a:srgbClr val="1E293B"/>
                </a:solidFill>
                <a:latin typeface="Times New Roman" panose="02020603050405020304" pitchFamily="18" charset="0"/>
                <a:cs typeface="Times New Roman" panose="02020603050405020304" pitchFamily="18" charset="0"/>
              </a:rPr>
              <a:t>i</a:t>
            </a:r>
            <a:r>
              <a:rPr lang="en-GB" b="0" i="0" dirty="0">
                <a:solidFill>
                  <a:srgbClr val="1E293B"/>
                </a:solidFill>
                <a:effectLst/>
                <a:latin typeface="Times New Roman" panose="02020603050405020304" pitchFamily="18" charset="0"/>
                <a:cs typeface="Times New Roman" panose="02020603050405020304" pitchFamily="18" charset="0"/>
              </a:rPr>
              <a:t>ncentive </a:t>
            </a:r>
            <a:r>
              <a:rPr lang="en-GB" dirty="0">
                <a:solidFill>
                  <a:srgbClr val="1E293B"/>
                </a:solidFill>
                <a:latin typeface="Times New Roman" panose="02020603050405020304" pitchFamily="18" charset="0"/>
                <a:cs typeface="Times New Roman" panose="02020603050405020304" pitchFamily="18" charset="0"/>
              </a:rPr>
              <a:t>m</a:t>
            </a:r>
            <a:r>
              <a:rPr lang="en-GB" b="0" i="0" dirty="0">
                <a:solidFill>
                  <a:srgbClr val="1E293B"/>
                </a:solidFill>
                <a:effectLst/>
                <a:latin typeface="Times New Roman" panose="02020603050405020304" pitchFamily="18" charset="0"/>
                <a:cs typeface="Times New Roman" panose="02020603050405020304" pitchFamily="18" charset="0"/>
              </a:rPr>
              <a:t>ethods </a:t>
            </a:r>
            <a:r>
              <a:rPr lang="en-GB" dirty="0">
                <a:solidFill>
                  <a:srgbClr val="1E293B"/>
                </a:solidFill>
                <a:latin typeface="Times New Roman" panose="02020603050405020304" pitchFamily="18" charset="0"/>
                <a:cs typeface="Times New Roman" panose="02020603050405020304" pitchFamily="18" charset="0"/>
              </a:rPr>
              <a:t>t</a:t>
            </a:r>
            <a:r>
              <a:rPr lang="en-GB" b="0" i="0" dirty="0">
                <a:solidFill>
                  <a:srgbClr val="1E293B"/>
                </a:solidFill>
                <a:effectLst/>
                <a:latin typeface="Times New Roman" panose="02020603050405020304" pitchFamily="18" charset="0"/>
                <a:cs typeface="Times New Roman" panose="02020603050405020304" pitchFamily="18" charset="0"/>
              </a:rPr>
              <a:t>o </a:t>
            </a:r>
            <a:r>
              <a:rPr lang="en-GB" dirty="0">
                <a:solidFill>
                  <a:srgbClr val="1E293B"/>
                </a:solidFill>
                <a:latin typeface="Times New Roman" panose="02020603050405020304" pitchFamily="18" charset="0"/>
                <a:cs typeface="Times New Roman" panose="02020603050405020304" pitchFamily="18" charset="0"/>
              </a:rPr>
              <a:t>a</a:t>
            </a:r>
            <a:r>
              <a:rPr lang="en-GB" b="0" i="0" dirty="0">
                <a:solidFill>
                  <a:srgbClr val="1E293B"/>
                </a:solidFill>
                <a:effectLst/>
                <a:latin typeface="Times New Roman" panose="02020603050405020304" pitchFamily="18" charset="0"/>
                <a:cs typeface="Times New Roman" panose="02020603050405020304" pitchFamily="18" charset="0"/>
              </a:rPr>
              <a:t>ttract </a:t>
            </a:r>
            <a:r>
              <a:rPr lang="en-GB" dirty="0">
                <a:solidFill>
                  <a:srgbClr val="1E293B"/>
                </a:solidFill>
                <a:latin typeface="Times New Roman" panose="02020603050405020304" pitchFamily="18" charset="0"/>
                <a:cs typeface="Times New Roman" panose="02020603050405020304" pitchFamily="18" charset="0"/>
              </a:rPr>
              <a:t>p</a:t>
            </a:r>
            <a:r>
              <a:rPr lang="en-GB" b="0" i="0" dirty="0">
                <a:solidFill>
                  <a:srgbClr val="1E293B"/>
                </a:solidFill>
                <a:effectLst/>
                <a:latin typeface="Times New Roman" panose="02020603050405020304" pitchFamily="18" charset="0"/>
                <a:cs typeface="Times New Roman" panose="02020603050405020304" pitchFamily="18" charset="0"/>
              </a:rPr>
              <a:t>otential </a:t>
            </a:r>
            <a:r>
              <a:rPr lang="en-GB" dirty="0">
                <a:solidFill>
                  <a:srgbClr val="1E293B"/>
                </a:solidFill>
                <a:latin typeface="Times New Roman" panose="02020603050405020304" pitchFamily="18" charset="0"/>
                <a:cs typeface="Times New Roman" panose="02020603050405020304" pitchFamily="18" charset="0"/>
              </a:rPr>
              <a:t>c</a:t>
            </a:r>
            <a:r>
              <a:rPr lang="en-GB" b="0" i="0" dirty="0">
                <a:solidFill>
                  <a:srgbClr val="1E293B"/>
                </a:solidFill>
                <a:effectLst/>
                <a:latin typeface="Times New Roman" panose="02020603050405020304" pitchFamily="18" charset="0"/>
                <a:cs typeface="Times New Roman" panose="02020603050405020304" pitchFamily="18" charset="0"/>
              </a:rPr>
              <a:t>andidates. </a:t>
            </a:r>
          </a:p>
          <a:p>
            <a:pPr marL="0" indent="0">
              <a:buNone/>
            </a:pPr>
            <a:endParaRPr lang="en-US" dirty="0"/>
          </a:p>
        </p:txBody>
      </p:sp>
    </p:spTree>
    <p:extLst>
      <p:ext uri="{BB962C8B-B14F-4D97-AF65-F5344CB8AC3E}">
        <p14:creationId xmlns:p14="http://schemas.microsoft.com/office/powerpoint/2010/main" val="33734087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A535DDF-5350-8D4D-835C-045A4877AC18}"/>
              </a:ext>
            </a:extLst>
          </p:cNvPr>
          <p:cNvSpPr>
            <a:spLocks noGrp="1"/>
          </p:cNvSpPr>
          <p:nvPr>
            <p:ph sz="quarter" idx="13"/>
          </p:nvPr>
        </p:nvSpPr>
        <p:spPr>
          <a:xfrm>
            <a:off x="913774" y="619760"/>
            <a:ext cx="10363826" cy="5618480"/>
          </a:xfrm>
        </p:spPr>
        <p:txBody>
          <a:bodyPr>
            <a:normAutofit fontScale="25000" lnSpcReduction="20000"/>
          </a:bodyPr>
          <a:lstStyle/>
          <a:p>
            <a:pPr marL="0" indent="0" algn="ctr">
              <a:buNone/>
            </a:pPr>
            <a:r>
              <a:rPr lang="en-GB" sz="11200" b="1" dirty="0">
                <a:effectLst/>
                <a:latin typeface="Times New Roman" panose="02020603050405020304" pitchFamily="18" charset="0"/>
                <a:ea typeface="Calibri" panose="020F0502020204030204" pitchFamily="34" charset="0"/>
                <a:cs typeface="Times New Roman" panose="02020603050405020304" pitchFamily="18" charset="0"/>
              </a:rPr>
              <a:t>Strategies (Short-Term)</a:t>
            </a:r>
          </a:p>
          <a:p>
            <a:pPr marL="0" indent="0" algn="ctr">
              <a:buNone/>
            </a:pPr>
            <a:endParaRPr lang="en-GB" sz="9600" b="1" dirty="0">
              <a:effectLst/>
              <a:latin typeface="Times New Roman" panose="02020603050405020304" pitchFamily="18" charset="0"/>
              <a:cs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indent="0">
              <a:buNone/>
            </a:pPr>
            <a:r>
              <a:rPr lang="en-GB" sz="8000" dirty="0">
                <a:effectLst/>
                <a:latin typeface="Times New Roman" panose="02020603050405020304" pitchFamily="18" charset="0"/>
                <a:ea typeface="Times New Roman" panose="02020603050405020304" pitchFamily="18" charset="0"/>
                <a:cs typeface="Times New Roman" panose="02020603050405020304" pitchFamily="18" charset="0"/>
              </a:rPr>
              <a:t>We understand the importance of having clear strategies in order to ensure success.</a:t>
            </a:r>
          </a:p>
          <a:p>
            <a:pPr>
              <a:buFont typeface="Wingdings" panose="05000000000000000000" pitchFamily="2" charset="2"/>
              <a:buChar char="Ø"/>
            </a:pPr>
            <a:r>
              <a:rPr lang="en-GB" sz="8000" dirty="0">
                <a:effectLst/>
                <a:latin typeface="Times New Roman" panose="02020603050405020304" pitchFamily="18" charset="0"/>
                <a:ea typeface="Times New Roman" panose="02020603050405020304" pitchFamily="18" charset="0"/>
                <a:cs typeface="Times New Roman" panose="02020603050405020304" pitchFamily="18" charset="0"/>
              </a:rPr>
              <a:t> These strategies include building our company brand</a:t>
            </a:r>
          </a:p>
          <a:p>
            <a:pPr>
              <a:buFont typeface="Wingdings" panose="05000000000000000000" pitchFamily="2" charset="2"/>
              <a:buChar char="Ø"/>
            </a:pPr>
            <a:r>
              <a:rPr lang="en-GB" sz="80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8000" dirty="0">
                <a:latin typeface="Times New Roman" panose="02020603050405020304" pitchFamily="18" charset="0"/>
                <a:ea typeface="Times New Roman" panose="02020603050405020304" pitchFamily="18" charset="0"/>
                <a:cs typeface="Times New Roman" panose="02020603050405020304" pitchFamily="18" charset="0"/>
              </a:rPr>
              <a:t>C</a:t>
            </a:r>
            <a:r>
              <a:rPr lang="en-GB" sz="8000" dirty="0">
                <a:effectLst/>
                <a:latin typeface="Times New Roman" panose="02020603050405020304" pitchFamily="18" charset="0"/>
                <a:ea typeface="Times New Roman" panose="02020603050405020304" pitchFamily="18" charset="0"/>
                <a:cs typeface="Times New Roman" panose="02020603050405020304" pitchFamily="18" charset="0"/>
              </a:rPr>
              <a:t>ommunicating clear goals and objectives</a:t>
            </a:r>
          </a:p>
          <a:p>
            <a:pPr>
              <a:buFont typeface="Wingdings" panose="05000000000000000000" pitchFamily="2" charset="2"/>
              <a:buChar char="Ø"/>
            </a:pPr>
            <a:r>
              <a:rPr lang="en-GB" sz="80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8000" dirty="0">
                <a:latin typeface="Times New Roman" panose="02020603050405020304" pitchFamily="18" charset="0"/>
                <a:ea typeface="Times New Roman" panose="02020603050405020304" pitchFamily="18" charset="0"/>
                <a:cs typeface="Times New Roman" panose="02020603050405020304" pitchFamily="18" charset="0"/>
              </a:rPr>
              <a:t>P</a:t>
            </a:r>
            <a:r>
              <a:rPr lang="en-GB" sz="8000" dirty="0">
                <a:effectLst/>
                <a:latin typeface="Times New Roman" panose="02020603050405020304" pitchFamily="18" charset="0"/>
                <a:ea typeface="Times New Roman" panose="02020603050405020304" pitchFamily="18" charset="0"/>
                <a:cs typeface="Times New Roman" panose="02020603050405020304" pitchFamily="18" charset="0"/>
              </a:rPr>
              <a:t>roviding a work-life balance and flexible working arrangements</a:t>
            </a:r>
            <a:endParaRPr lang="en-GB" sz="8000" dirty="0">
              <a:latin typeface="Times New Roman" panose="02020603050405020304" pitchFamily="18" charset="0"/>
              <a:ea typeface="Times New Roman" panose="02020603050405020304" pitchFamily="18" charset="0"/>
              <a:cs typeface="Times New Roman" panose="02020603050405020304" pitchFamily="18" charset="0"/>
            </a:endParaRPr>
          </a:p>
          <a:p>
            <a:pPr>
              <a:buFont typeface="Wingdings" panose="05000000000000000000" pitchFamily="2" charset="2"/>
              <a:buChar char="Ø"/>
            </a:pPr>
            <a:r>
              <a:rPr lang="en-GB" sz="8000" dirty="0">
                <a:latin typeface="Times New Roman" panose="02020603050405020304" pitchFamily="18" charset="0"/>
                <a:ea typeface="Times New Roman" panose="02020603050405020304" pitchFamily="18" charset="0"/>
                <a:cs typeface="Times New Roman" panose="02020603050405020304" pitchFamily="18" charset="0"/>
              </a:rPr>
              <a:t>O</a:t>
            </a:r>
            <a:r>
              <a:rPr lang="en-GB" sz="8000" dirty="0">
                <a:effectLst/>
                <a:latin typeface="Times New Roman" panose="02020603050405020304" pitchFamily="18" charset="0"/>
                <a:ea typeface="Times New Roman" panose="02020603050405020304" pitchFamily="18" charset="0"/>
                <a:cs typeface="Times New Roman" panose="02020603050405020304" pitchFamily="18" charset="0"/>
              </a:rPr>
              <a:t>nboarding new employees efficiently. </a:t>
            </a:r>
          </a:p>
          <a:p>
            <a:pPr>
              <a:buFont typeface="Wingdings" panose="05000000000000000000" pitchFamily="2" charset="2"/>
              <a:buChar char="Ø"/>
            </a:pPr>
            <a:r>
              <a:rPr lang="en-GB" sz="8000" dirty="0">
                <a:solidFill>
                  <a:srgbClr val="1E293B"/>
                </a:solidFill>
                <a:latin typeface="Times New Roman" panose="02020603050405020304" pitchFamily="18" charset="0"/>
                <a:cs typeface="Times New Roman" panose="02020603050405020304" pitchFamily="18" charset="0"/>
              </a:rPr>
              <a:t>P</a:t>
            </a:r>
            <a:r>
              <a:rPr lang="en-GB" sz="8000" b="0" i="0" dirty="0">
                <a:solidFill>
                  <a:srgbClr val="1E293B"/>
                </a:solidFill>
                <a:effectLst/>
                <a:latin typeface="Times New Roman" panose="02020603050405020304" pitchFamily="18" charset="0"/>
                <a:cs typeface="Times New Roman" panose="02020603050405020304" pitchFamily="18" charset="0"/>
              </a:rPr>
              <a:t>artnering with local universities or colleges where students are invited to take part in internships. This will allow the restaurant group to acquire short-term talent while giving students a chance to gain experience and skills.</a:t>
            </a:r>
            <a:endParaRPr lang="en-GB" sz="80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buFont typeface="Wingdings" panose="05000000000000000000" pitchFamily="2" charset="2"/>
              <a:buChar char="Ø"/>
            </a:pPr>
            <a:r>
              <a:rPr lang="en-GB" sz="8000" dirty="0">
                <a:solidFill>
                  <a:srgbClr val="1E293B"/>
                </a:solidFill>
                <a:latin typeface="Times New Roman" panose="02020603050405020304" pitchFamily="18" charset="0"/>
                <a:cs typeface="Times New Roman" panose="02020603050405020304" pitchFamily="18" charset="0"/>
              </a:rPr>
              <a:t>R</a:t>
            </a:r>
            <a:r>
              <a:rPr lang="en-GB" sz="8000" b="0" i="0" dirty="0">
                <a:solidFill>
                  <a:srgbClr val="1E293B"/>
                </a:solidFill>
                <a:effectLst/>
                <a:latin typeface="Times New Roman" panose="02020603050405020304" pitchFamily="18" charset="0"/>
                <a:cs typeface="Times New Roman" panose="02020603050405020304" pitchFamily="18" charset="0"/>
              </a:rPr>
              <a:t>ecruiting temporary workers through staffing agencies. This can help bridge gaps during peak periods when the demand for labour is high, such as the holiday season. </a:t>
            </a:r>
          </a:p>
          <a:p>
            <a:pPr>
              <a:buFont typeface="Wingdings" panose="05000000000000000000" pitchFamily="2" charset="2"/>
              <a:buChar char="Ø"/>
            </a:pPr>
            <a:endParaRPr lang="en-GB" sz="8000" dirty="0">
              <a:solidFill>
                <a:srgbClr val="1E293B"/>
              </a:solidFill>
              <a:latin typeface="Times New Roman" panose="02020603050405020304" pitchFamily="18" charset="0"/>
              <a:cs typeface="Times New Roman" panose="02020603050405020304" pitchFamily="18" charset="0"/>
            </a:endParaRPr>
          </a:p>
          <a:p>
            <a:pPr>
              <a:buFont typeface="Wingdings" panose="05000000000000000000" pitchFamily="2" charset="2"/>
              <a:buChar char="Ø"/>
            </a:pPr>
            <a:r>
              <a:rPr lang="en-GB" sz="8000" dirty="0">
                <a:solidFill>
                  <a:srgbClr val="1E293B"/>
                </a:solidFill>
                <a:latin typeface="Times New Roman" panose="02020603050405020304" pitchFamily="18" charset="0"/>
                <a:cs typeface="Times New Roman" panose="02020603050405020304" pitchFamily="18" charset="0"/>
              </a:rPr>
              <a:t>D</a:t>
            </a:r>
            <a:r>
              <a:rPr lang="en-GB" sz="8000" b="0" i="0" dirty="0">
                <a:solidFill>
                  <a:srgbClr val="1E293B"/>
                </a:solidFill>
                <a:effectLst/>
                <a:latin typeface="Times New Roman" panose="02020603050405020304" pitchFamily="18" charset="0"/>
                <a:cs typeface="Times New Roman" panose="02020603050405020304" pitchFamily="18" charset="0"/>
              </a:rPr>
              <a:t>irect sourcing of candidates can be used to quickly fill vacancies with qualified candidates. </a:t>
            </a:r>
          </a:p>
          <a:p>
            <a:pPr>
              <a:buFont typeface="Wingdings" panose="05000000000000000000" pitchFamily="2" charset="2"/>
              <a:buChar char="Ø"/>
            </a:pPr>
            <a:endParaRPr lang="en-GB"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buFont typeface="Wingdings" panose="05000000000000000000" pitchFamily="2" charset="2"/>
              <a:buChar char="Ø"/>
            </a:pPr>
            <a:endParaRPr lang="en-GB"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indent="0">
              <a:buNone/>
            </a:pPr>
            <a:endParaRPr lang="en-GB"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indent="0">
              <a:buNone/>
            </a:pPr>
            <a:endParaRPr lang="en-GB"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indent="0">
              <a:buNone/>
            </a:pPr>
            <a:r>
              <a:rPr lang="en-GB" sz="1800" dirty="0">
                <a:effectLst/>
                <a:latin typeface="Times New Roman" panose="02020603050405020304" pitchFamily="18" charset="0"/>
                <a:ea typeface="Times New Roman" panose="02020603050405020304" pitchFamily="18" charset="0"/>
              </a:rPr>
              <a:t> </a:t>
            </a:r>
          </a:p>
          <a:p>
            <a:pPr marL="0" indent="0">
              <a:buNone/>
            </a:pPr>
            <a:endParaRPr lang="en-GB" dirty="0">
              <a:effectLst/>
            </a:endParaRPr>
          </a:p>
          <a:p>
            <a:endParaRPr lang="en-US" dirty="0"/>
          </a:p>
        </p:txBody>
      </p:sp>
    </p:spTree>
    <p:extLst>
      <p:ext uri="{BB962C8B-B14F-4D97-AF65-F5344CB8AC3E}">
        <p14:creationId xmlns:p14="http://schemas.microsoft.com/office/powerpoint/2010/main" val="38078414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AB25C8D-81E2-8BF5-3A0B-5B4622149859}"/>
              </a:ext>
            </a:extLst>
          </p:cNvPr>
          <p:cNvSpPr>
            <a:spLocks noGrp="1"/>
          </p:cNvSpPr>
          <p:nvPr>
            <p:ph sz="quarter" idx="13"/>
          </p:nvPr>
        </p:nvSpPr>
        <p:spPr>
          <a:xfrm>
            <a:off x="913774" y="477520"/>
            <a:ext cx="10363826" cy="5577840"/>
          </a:xfrm>
        </p:spPr>
        <p:txBody>
          <a:bodyPr>
            <a:normAutofit/>
          </a:bodyPr>
          <a:lstStyle/>
          <a:p>
            <a:pPr>
              <a:buFont typeface="Wingdings" pitchFamily="2" charset="2"/>
              <a:buChar char="Ø"/>
            </a:pPr>
            <a:endParaRPr lang="en-GB" sz="2900" b="0" i="0" dirty="0">
              <a:solidFill>
                <a:srgbClr val="1E293B"/>
              </a:solidFill>
              <a:effectLst/>
              <a:latin typeface="Times New Roman" panose="02020603050405020304" pitchFamily="18" charset="0"/>
              <a:cs typeface="Times New Roman" panose="02020603050405020304" pitchFamily="18" charset="0"/>
            </a:endParaRPr>
          </a:p>
          <a:p>
            <a:pPr>
              <a:buFont typeface="Wingdings" pitchFamily="2" charset="2"/>
              <a:buChar char="Ø"/>
            </a:pPr>
            <a:endParaRPr lang="en-GB" sz="2900" dirty="0">
              <a:solidFill>
                <a:srgbClr val="1E293B"/>
              </a:solidFill>
              <a:latin typeface="Times New Roman" panose="02020603050405020304" pitchFamily="18" charset="0"/>
              <a:cs typeface="Times New Roman" panose="02020603050405020304" pitchFamily="18" charset="0"/>
            </a:endParaRPr>
          </a:p>
          <a:p>
            <a:pPr>
              <a:buFont typeface="Wingdings" pitchFamily="2" charset="2"/>
              <a:buChar char="Ø"/>
            </a:pPr>
            <a:r>
              <a:rPr lang="en-GB" sz="2900" b="0" i="0" dirty="0">
                <a:solidFill>
                  <a:srgbClr val="1E293B"/>
                </a:solidFill>
                <a:effectLst/>
                <a:latin typeface="Times New Roman" panose="02020603050405020304" pitchFamily="18" charset="0"/>
                <a:cs typeface="Times New Roman" panose="02020603050405020304" pitchFamily="18" charset="0"/>
              </a:rPr>
              <a:t>Social media recruitment strategies can be used to reach a wider audience and target potential applicants. </a:t>
            </a:r>
          </a:p>
          <a:p>
            <a:pPr>
              <a:buFont typeface="Wingdings" pitchFamily="2" charset="2"/>
              <a:buChar char="Ø"/>
            </a:pPr>
            <a:endParaRPr lang="en-GB" sz="2900" dirty="0">
              <a:solidFill>
                <a:srgbClr val="1E293B"/>
              </a:solidFill>
              <a:latin typeface="Times New Roman" panose="02020603050405020304" pitchFamily="18" charset="0"/>
              <a:cs typeface="Times New Roman" panose="02020603050405020304" pitchFamily="18" charset="0"/>
            </a:endParaRPr>
          </a:p>
          <a:p>
            <a:pPr>
              <a:buFont typeface="Wingdings" pitchFamily="2" charset="2"/>
              <a:buChar char="Ø"/>
            </a:pPr>
            <a:r>
              <a:rPr lang="en-GB" sz="2900" dirty="0">
                <a:solidFill>
                  <a:srgbClr val="1E293B"/>
                </a:solidFill>
                <a:latin typeface="Times New Roman" panose="02020603050405020304" pitchFamily="18" charset="0"/>
                <a:cs typeface="Times New Roman" panose="02020603050405020304" pitchFamily="18" charset="0"/>
              </a:rPr>
              <a:t>A</a:t>
            </a:r>
            <a:r>
              <a:rPr lang="en-GB" sz="2900" b="0" i="0" dirty="0">
                <a:solidFill>
                  <a:srgbClr val="1E293B"/>
                </a:solidFill>
                <a:effectLst/>
                <a:latin typeface="Times New Roman" panose="02020603050405020304" pitchFamily="18" charset="0"/>
                <a:cs typeface="Times New Roman" panose="02020603050405020304" pitchFamily="18" charset="0"/>
              </a:rPr>
              <a:t>ttending job fairs will allow employers to meet potential candidates in person and provide information about the company and its culture.</a:t>
            </a:r>
          </a:p>
          <a:p>
            <a:pPr marL="0" indent="0" algn="l">
              <a:buNone/>
            </a:pPr>
            <a:endParaRPr lang="en-US" dirty="0">
              <a:latin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41237306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05AE2A-0F19-0F1E-BC4B-FA493853753A}"/>
              </a:ext>
            </a:extLst>
          </p:cNvPr>
          <p:cNvSpPr>
            <a:spLocks noGrp="1"/>
          </p:cNvSpPr>
          <p:nvPr>
            <p:ph type="title"/>
          </p:nvPr>
        </p:nvSpPr>
        <p:spPr>
          <a:xfrm>
            <a:off x="913775" y="618517"/>
            <a:ext cx="10364451" cy="986763"/>
          </a:xfrm>
        </p:spPr>
        <p:txBody>
          <a:bodyPr>
            <a:normAutofit fontScale="90000"/>
          </a:bodyPr>
          <a:lstStyle/>
          <a:p>
            <a:pPr algn="ctr"/>
            <a:r>
              <a:rPr lang="en-GB" sz="3100" b="1" dirty="0">
                <a:effectLst/>
                <a:latin typeface="Times New Roman" panose="02020603050405020304" pitchFamily="18" charset="0"/>
                <a:ea typeface="Calibri" panose="020F0502020204030204" pitchFamily="34" charset="0"/>
                <a:cs typeface="Times New Roman" panose="02020603050405020304" pitchFamily="18" charset="0"/>
              </a:rPr>
              <a:t>Strategies (Long Term)</a:t>
            </a:r>
            <a:br>
              <a:rPr lang="en-GB" sz="3600" b="1" dirty="0">
                <a:effectLst/>
                <a:latin typeface="Times New Roman" panose="02020603050405020304" pitchFamily="18" charset="0"/>
                <a:ea typeface="Times New Roman" panose="02020603050405020304" pitchFamily="18"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A9C7045C-340E-BDFF-DB92-5DADBDC2CA73}"/>
              </a:ext>
            </a:extLst>
          </p:cNvPr>
          <p:cNvSpPr>
            <a:spLocks noGrp="1"/>
          </p:cNvSpPr>
          <p:nvPr>
            <p:ph sz="quarter" idx="13"/>
          </p:nvPr>
        </p:nvSpPr>
        <p:spPr>
          <a:xfrm>
            <a:off x="913774" y="1432560"/>
            <a:ext cx="10363826" cy="6116320"/>
          </a:xfrm>
        </p:spPr>
        <p:txBody>
          <a:bodyPr>
            <a:normAutofit/>
          </a:bodyPr>
          <a:lstStyle/>
          <a:p>
            <a:pPr>
              <a:buFont typeface="Wingdings" panose="05000000000000000000" pitchFamily="2" charset="2"/>
              <a:buChar char="Ø"/>
            </a:pPr>
            <a:r>
              <a:rPr lang="en-GB" sz="2400" dirty="0">
                <a:effectLst/>
                <a:latin typeface="Times New Roman" panose="02020603050405020304" pitchFamily="18" charset="0"/>
                <a:ea typeface="Times New Roman" panose="02020603050405020304" pitchFamily="18" charset="0"/>
                <a:cs typeface="Times New Roman" panose="02020603050405020304" pitchFamily="18" charset="0"/>
              </a:rPr>
              <a:t>These include providing employees and leaders with check-ins, continuous feedback </a:t>
            </a:r>
            <a:endParaRPr lang="en-GB" sz="2400" dirty="0">
              <a:latin typeface="Times New Roman" panose="02020603050405020304" pitchFamily="18" charset="0"/>
              <a:ea typeface="Times New Roman" panose="02020603050405020304" pitchFamily="18" charset="0"/>
              <a:cs typeface="Times New Roman" panose="02020603050405020304" pitchFamily="18" charset="0"/>
            </a:endParaRPr>
          </a:p>
          <a:p>
            <a:pPr>
              <a:buFont typeface="Wingdings" panose="05000000000000000000" pitchFamily="2" charset="2"/>
              <a:buChar char="Ø"/>
            </a:pPr>
            <a:r>
              <a:rPr lang="en-GB" sz="24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2400" dirty="0">
                <a:latin typeface="Times New Roman" panose="02020603050405020304" pitchFamily="18" charset="0"/>
                <a:ea typeface="Times New Roman" panose="02020603050405020304" pitchFamily="18" charset="0"/>
                <a:cs typeface="Times New Roman" panose="02020603050405020304" pitchFamily="18" charset="0"/>
              </a:rPr>
              <a:t>L</a:t>
            </a:r>
            <a:r>
              <a:rPr lang="en-GB" sz="2400" dirty="0">
                <a:effectLst/>
                <a:latin typeface="Times New Roman" panose="02020603050405020304" pitchFamily="18" charset="0"/>
                <a:ea typeface="Times New Roman" panose="02020603050405020304" pitchFamily="18" charset="0"/>
                <a:cs typeface="Times New Roman" panose="02020603050405020304" pitchFamily="18" charset="0"/>
              </a:rPr>
              <a:t>earning within the flow of work</a:t>
            </a:r>
            <a:endParaRPr lang="en-GB" sz="2400" dirty="0">
              <a:latin typeface="Times New Roman" panose="02020603050405020304" pitchFamily="18" charset="0"/>
              <a:ea typeface="Times New Roman" panose="02020603050405020304" pitchFamily="18" charset="0"/>
              <a:cs typeface="Times New Roman" panose="02020603050405020304" pitchFamily="18" charset="0"/>
            </a:endParaRPr>
          </a:p>
          <a:p>
            <a:pPr>
              <a:buFont typeface="Wingdings" panose="05000000000000000000" pitchFamily="2" charset="2"/>
              <a:buChar char="Ø"/>
            </a:pPr>
            <a:r>
              <a:rPr lang="en-GB" sz="2400" dirty="0">
                <a:latin typeface="Times New Roman" panose="02020603050405020304" pitchFamily="18" charset="0"/>
                <a:ea typeface="Times New Roman" panose="02020603050405020304" pitchFamily="18" charset="0"/>
                <a:cs typeface="Times New Roman" panose="02020603050405020304" pitchFamily="18" charset="0"/>
              </a:rPr>
              <a:t>C</a:t>
            </a:r>
            <a:r>
              <a:rPr lang="en-GB" sz="2400" dirty="0">
                <a:effectLst/>
                <a:latin typeface="Times New Roman" panose="02020603050405020304" pitchFamily="18" charset="0"/>
                <a:ea typeface="Times New Roman" panose="02020603050405020304" pitchFamily="18" charset="0"/>
                <a:cs typeface="Times New Roman" panose="02020603050405020304" pitchFamily="18" charset="0"/>
              </a:rPr>
              <a:t>ontinuing to train and develop staff</a:t>
            </a:r>
          </a:p>
          <a:p>
            <a:pPr>
              <a:buFont typeface="Wingdings" panose="05000000000000000000" pitchFamily="2" charset="2"/>
              <a:buChar char="Ø"/>
            </a:pPr>
            <a:r>
              <a:rPr lang="en-GB" sz="24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2400" dirty="0">
                <a:latin typeface="Times New Roman" panose="02020603050405020304" pitchFamily="18" charset="0"/>
                <a:ea typeface="Times New Roman" panose="02020603050405020304" pitchFamily="18" charset="0"/>
                <a:cs typeface="Times New Roman" panose="02020603050405020304" pitchFamily="18" charset="0"/>
              </a:rPr>
              <a:t>R</a:t>
            </a:r>
            <a:r>
              <a:rPr lang="en-GB" sz="2400" dirty="0">
                <a:effectLst/>
                <a:latin typeface="Times New Roman" panose="02020603050405020304" pitchFamily="18" charset="0"/>
                <a:ea typeface="Times New Roman" panose="02020603050405020304" pitchFamily="18" charset="0"/>
                <a:cs typeface="Times New Roman" panose="02020603050405020304" pitchFamily="18" charset="0"/>
              </a:rPr>
              <a:t>eview performance continuously</a:t>
            </a:r>
            <a:endParaRPr lang="en-GB" sz="2400" dirty="0">
              <a:latin typeface="Times New Roman" panose="02020603050405020304" pitchFamily="18" charset="0"/>
              <a:ea typeface="Times New Roman" panose="02020603050405020304" pitchFamily="18" charset="0"/>
              <a:cs typeface="Times New Roman" panose="02020603050405020304" pitchFamily="18" charset="0"/>
            </a:endParaRPr>
          </a:p>
          <a:p>
            <a:pPr>
              <a:buFont typeface="Wingdings" panose="05000000000000000000" pitchFamily="2" charset="2"/>
              <a:buChar char="Ø"/>
            </a:pPr>
            <a:r>
              <a:rPr lang="en-GB" sz="2400" dirty="0">
                <a:latin typeface="Times New Roman" panose="02020603050405020304" pitchFamily="18" charset="0"/>
                <a:ea typeface="Times New Roman" panose="02020603050405020304" pitchFamily="18" charset="0"/>
                <a:cs typeface="Times New Roman" panose="02020603050405020304" pitchFamily="18" charset="0"/>
              </a:rPr>
              <a:t>I</a:t>
            </a:r>
            <a:r>
              <a:rPr lang="en-GB" sz="2400" dirty="0">
                <a:effectLst/>
                <a:latin typeface="Times New Roman" panose="02020603050405020304" pitchFamily="18" charset="0"/>
                <a:ea typeface="Times New Roman" panose="02020603050405020304" pitchFamily="18" charset="0"/>
                <a:cs typeface="Times New Roman" panose="02020603050405020304" pitchFamily="18" charset="0"/>
              </a:rPr>
              <a:t>mplement a support and communication strategy. </a:t>
            </a:r>
          </a:p>
          <a:p>
            <a:pPr>
              <a:buFont typeface="Wingdings" panose="05000000000000000000" pitchFamily="2" charset="2"/>
              <a:buChar char="Ø"/>
            </a:pPr>
            <a:r>
              <a:rPr lang="en-GB" sz="2400" dirty="0">
                <a:solidFill>
                  <a:srgbClr val="1E293B"/>
                </a:solidFill>
                <a:latin typeface="Times New Roman" panose="02020603050405020304" pitchFamily="18" charset="0"/>
                <a:cs typeface="Times New Roman" panose="02020603050405020304" pitchFamily="18" charset="0"/>
              </a:rPr>
              <a:t>C</a:t>
            </a:r>
            <a:r>
              <a:rPr lang="en-GB" sz="2400" b="0" i="0" dirty="0">
                <a:solidFill>
                  <a:srgbClr val="1E293B"/>
                </a:solidFill>
                <a:effectLst/>
                <a:latin typeface="Times New Roman" panose="02020603050405020304" pitchFamily="18" charset="0"/>
                <a:cs typeface="Times New Roman" panose="02020603050405020304" pitchFamily="18" charset="0"/>
              </a:rPr>
              <a:t>reating an employee referral program where existing employees that rewards them for referring new hires</a:t>
            </a:r>
            <a:r>
              <a:rPr lang="en-GB" sz="2400" dirty="0">
                <a:solidFill>
                  <a:srgbClr val="1E293B"/>
                </a:solidFill>
                <a:latin typeface="Times New Roman" panose="02020603050405020304" pitchFamily="18" charset="0"/>
                <a:cs typeface="Times New Roman" panose="02020603050405020304" pitchFamily="18" charset="0"/>
              </a:rPr>
              <a:t>.</a:t>
            </a:r>
            <a:r>
              <a:rPr lang="en-GB" sz="2400" b="0" i="0" dirty="0">
                <a:solidFill>
                  <a:srgbClr val="1E293B"/>
                </a:solidFill>
                <a:effectLst/>
                <a:latin typeface="Times New Roman" panose="02020603050405020304" pitchFamily="18" charset="0"/>
                <a:cs typeface="Times New Roman" panose="02020603050405020304" pitchFamily="18" charset="0"/>
              </a:rPr>
              <a:t> This allows employers to access a large pool of potential applicants and increases job satisfaction </a:t>
            </a:r>
            <a:r>
              <a:rPr lang="en-GB" sz="2400" dirty="0">
                <a:solidFill>
                  <a:srgbClr val="1E293B"/>
                </a:solidFill>
                <a:latin typeface="Times New Roman" panose="02020603050405020304" pitchFamily="18" charset="0"/>
                <a:cs typeface="Times New Roman" panose="02020603050405020304" pitchFamily="18" charset="0"/>
              </a:rPr>
              <a:t>between</a:t>
            </a:r>
            <a:r>
              <a:rPr lang="en-GB" sz="2400" b="0" i="0" dirty="0">
                <a:solidFill>
                  <a:srgbClr val="1E293B"/>
                </a:solidFill>
                <a:effectLst/>
                <a:latin typeface="Times New Roman" panose="02020603050405020304" pitchFamily="18" charset="0"/>
                <a:cs typeface="Times New Roman" panose="02020603050405020304" pitchFamily="18" charset="0"/>
              </a:rPr>
              <a:t> current employees as well.</a:t>
            </a:r>
          </a:p>
          <a:p>
            <a:pPr>
              <a:buFont typeface="Wingdings" panose="05000000000000000000" pitchFamily="2" charset="2"/>
              <a:buChar char="Ø"/>
            </a:pPr>
            <a:endParaRPr lang="en-GB" sz="2000" i="0" dirty="0">
              <a:solidFill>
                <a:srgbClr val="1E293B"/>
              </a:solidFill>
              <a:effectLst/>
              <a:latin typeface="Times New Roman" panose="02020603050405020304" pitchFamily="18" charset="0"/>
              <a:cs typeface="Times New Roman" panose="02020603050405020304" pitchFamily="18" charset="0"/>
            </a:endParaRPr>
          </a:p>
          <a:p>
            <a:pPr marL="0" indent="0">
              <a:buNone/>
            </a:pPr>
            <a:endParaRPr lang="en-GB" sz="20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indent="0">
              <a:buNone/>
            </a:pPr>
            <a:r>
              <a:rPr lang="en-GB" sz="2000" dirty="0">
                <a:effectLst/>
                <a:latin typeface="Times New Roman" panose="02020603050405020304" pitchFamily="18" charset="0"/>
                <a:ea typeface="Times New Roman" panose="02020603050405020304" pitchFamily="18" charset="0"/>
              </a:rPr>
              <a:t> </a:t>
            </a:r>
          </a:p>
          <a:p>
            <a:pPr marL="0" indent="0">
              <a:buNone/>
            </a:pPr>
            <a:endParaRPr lang="en-GB" dirty="0">
              <a:effectLst/>
            </a:endParaRPr>
          </a:p>
          <a:p>
            <a:endParaRPr lang="en-GB" dirty="0"/>
          </a:p>
        </p:txBody>
      </p:sp>
    </p:spTree>
    <p:extLst>
      <p:ext uri="{BB962C8B-B14F-4D97-AF65-F5344CB8AC3E}">
        <p14:creationId xmlns:p14="http://schemas.microsoft.com/office/powerpoint/2010/main" val="39401168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3C2FB96-FE0F-AC43-AC79-5D0AF79077F0}"/>
              </a:ext>
            </a:extLst>
          </p:cNvPr>
          <p:cNvSpPr>
            <a:spLocks noGrp="1"/>
          </p:cNvSpPr>
          <p:nvPr>
            <p:ph sz="quarter" idx="13"/>
          </p:nvPr>
        </p:nvSpPr>
        <p:spPr>
          <a:xfrm>
            <a:off x="1187532" y="894080"/>
            <a:ext cx="9844645" cy="5181599"/>
          </a:xfrm>
        </p:spPr>
        <p:txBody>
          <a:bodyPr>
            <a:normAutofit fontScale="40000" lnSpcReduction="20000"/>
          </a:bodyPr>
          <a:lstStyle/>
          <a:p>
            <a:pPr marL="0" indent="0" algn="ctr">
              <a:buNone/>
            </a:pPr>
            <a:r>
              <a:rPr lang="en-GB" sz="5000" b="1" dirty="0">
                <a:effectLst/>
                <a:latin typeface="Times New Roman" panose="02020603050405020304" pitchFamily="18" charset="0"/>
                <a:ea typeface="Calibri" panose="020F0502020204030204" pitchFamily="34" charset="0"/>
                <a:cs typeface="Times New Roman" panose="02020603050405020304" pitchFamily="18" charset="0"/>
              </a:rPr>
              <a:t>Incentives (Monetary)</a:t>
            </a:r>
            <a:endParaRPr lang="en-GB" sz="5000" b="1"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buFont typeface="Wingdings" panose="05000000000000000000" pitchFamily="2" charset="2"/>
              <a:buChar char="Ø"/>
            </a:pPr>
            <a:r>
              <a:rPr lang="en-GB" sz="5000" i="0" dirty="0">
                <a:solidFill>
                  <a:srgbClr val="1E293B"/>
                </a:solidFill>
                <a:effectLst/>
                <a:latin typeface="Times New Roman" panose="02020603050405020304" pitchFamily="18" charset="0"/>
                <a:cs typeface="Times New Roman" panose="02020603050405020304" pitchFamily="18" charset="0"/>
              </a:rPr>
              <a:t>To attract potential candidates  restaurant offers: competitive salaries and signing bonuses. </a:t>
            </a:r>
          </a:p>
          <a:p>
            <a:pPr marL="0" indent="0">
              <a:buNone/>
            </a:pPr>
            <a:endParaRPr lang="en-GB" sz="5000" dirty="0">
              <a:latin typeface="Times New Roman" panose="02020603050405020304" pitchFamily="18" charset="0"/>
              <a:ea typeface="Times New Roman" panose="02020603050405020304" pitchFamily="18" charset="0"/>
              <a:cs typeface="Times New Roman" panose="02020603050405020304" pitchFamily="18" charset="0"/>
            </a:endParaRPr>
          </a:p>
          <a:p>
            <a:pPr>
              <a:buFont typeface="Wingdings" panose="05000000000000000000" pitchFamily="2" charset="2"/>
              <a:buChar char="Ø"/>
            </a:pPr>
            <a:r>
              <a:rPr lang="en-GB" sz="5000" dirty="0">
                <a:latin typeface="Times New Roman" panose="02020603050405020304" pitchFamily="18" charset="0"/>
                <a:ea typeface="Times New Roman" panose="02020603050405020304" pitchFamily="18" charset="0"/>
                <a:cs typeface="Times New Roman" panose="02020603050405020304" pitchFamily="18" charset="0"/>
              </a:rPr>
              <a:t>W</a:t>
            </a:r>
            <a:r>
              <a:rPr lang="en-GB" sz="5000" dirty="0">
                <a:effectLst/>
                <a:latin typeface="Times New Roman" panose="02020603050405020304" pitchFamily="18" charset="0"/>
                <a:ea typeface="Times New Roman" panose="02020603050405020304" pitchFamily="18" charset="0"/>
                <a:cs typeface="Times New Roman" panose="02020603050405020304" pitchFamily="18" charset="0"/>
              </a:rPr>
              <a:t>e provide our staff with monetary incentives such as commission, tips, profit sharing and tuition reimbursement. </a:t>
            </a:r>
          </a:p>
          <a:p>
            <a:pPr marL="0" indent="0">
              <a:buNone/>
            </a:pPr>
            <a:endParaRPr lang="en-GB" sz="3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indent="0" algn="ctr">
              <a:buNone/>
            </a:pPr>
            <a:r>
              <a:rPr lang="en-GB" sz="5000" b="1" dirty="0">
                <a:effectLst/>
                <a:latin typeface="Times New Roman" panose="02020603050405020304" pitchFamily="18" charset="0"/>
                <a:ea typeface="Times New Roman" panose="02020603050405020304" pitchFamily="18" charset="0"/>
                <a:cs typeface="Times New Roman" panose="02020603050405020304" pitchFamily="18" charset="0"/>
              </a:rPr>
              <a:t>Incentives (Non-Monetary)</a:t>
            </a:r>
          </a:p>
          <a:p>
            <a:pPr marL="0" indent="0" algn="ctr">
              <a:lnSpc>
                <a:spcPct val="120000"/>
              </a:lnSpc>
              <a:buNone/>
            </a:pPr>
            <a:endParaRPr lang="en-GB" sz="4200" b="1"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nSpc>
                <a:spcPct val="120000"/>
              </a:lnSpc>
              <a:buFont typeface="Wingdings" panose="05000000000000000000" pitchFamily="2" charset="2"/>
              <a:buChar char="Ø"/>
            </a:pPr>
            <a:r>
              <a:rPr lang="en-GB" sz="5100" dirty="0">
                <a:effectLst/>
                <a:latin typeface="Times New Roman" panose="02020603050405020304" pitchFamily="18" charset="0"/>
                <a:ea typeface="Times New Roman" panose="02020603050405020304" pitchFamily="18" charset="0"/>
                <a:cs typeface="Times New Roman" panose="02020603050405020304" pitchFamily="18" charset="0"/>
              </a:rPr>
              <a:t>We also offer non-monetary incentives to our staff, including recognition and rewards</a:t>
            </a:r>
            <a:endParaRPr lang="en-GB" sz="5100" dirty="0">
              <a:latin typeface="Times New Roman" panose="02020603050405020304" pitchFamily="18" charset="0"/>
              <a:ea typeface="Times New Roman" panose="02020603050405020304" pitchFamily="18" charset="0"/>
              <a:cs typeface="Times New Roman" panose="02020603050405020304" pitchFamily="18" charset="0"/>
            </a:endParaRPr>
          </a:p>
          <a:p>
            <a:pPr>
              <a:lnSpc>
                <a:spcPct val="120000"/>
              </a:lnSpc>
              <a:buFont typeface="Wingdings" panose="05000000000000000000" pitchFamily="2" charset="2"/>
              <a:buChar char="Ø"/>
            </a:pPr>
            <a:r>
              <a:rPr lang="en-GB" sz="5100" dirty="0">
                <a:latin typeface="Times New Roman" panose="02020603050405020304" pitchFamily="18" charset="0"/>
                <a:ea typeface="Times New Roman" panose="02020603050405020304" pitchFamily="18" charset="0"/>
                <a:cs typeface="Times New Roman" panose="02020603050405020304" pitchFamily="18" charset="0"/>
              </a:rPr>
              <a:t>S</a:t>
            </a:r>
            <a:r>
              <a:rPr lang="en-GB" sz="5100" dirty="0">
                <a:effectLst/>
                <a:latin typeface="Times New Roman" panose="02020603050405020304" pitchFamily="18" charset="0"/>
                <a:ea typeface="Times New Roman" panose="02020603050405020304" pitchFamily="18" charset="0"/>
                <a:cs typeface="Times New Roman" panose="02020603050405020304" pitchFamily="18" charset="0"/>
              </a:rPr>
              <a:t>ocial recognition such as a simple ‘thank you’, an employee of the week or month,</a:t>
            </a:r>
          </a:p>
          <a:p>
            <a:pPr>
              <a:lnSpc>
                <a:spcPct val="120000"/>
              </a:lnSpc>
              <a:buFont typeface="Wingdings" panose="05000000000000000000" pitchFamily="2" charset="2"/>
              <a:buChar char="Ø"/>
            </a:pPr>
            <a:r>
              <a:rPr lang="en-GB" sz="5100" dirty="0">
                <a:latin typeface="Times New Roman" panose="02020603050405020304" pitchFamily="18" charset="0"/>
                <a:ea typeface="Times New Roman" panose="02020603050405020304" pitchFamily="18" charset="0"/>
                <a:cs typeface="Times New Roman" panose="02020603050405020304" pitchFamily="18" charset="0"/>
              </a:rPr>
              <a:t>I</a:t>
            </a:r>
            <a:r>
              <a:rPr lang="en-GB" sz="5100" dirty="0">
                <a:effectLst/>
                <a:latin typeface="Times New Roman" panose="02020603050405020304" pitchFamily="18" charset="0"/>
                <a:ea typeface="Times New Roman" panose="02020603050405020304" pitchFamily="18" charset="0"/>
                <a:cs typeface="Times New Roman" panose="02020603050405020304" pitchFamily="18" charset="0"/>
              </a:rPr>
              <a:t>ndividual performance-related pay </a:t>
            </a:r>
          </a:p>
          <a:p>
            <a:pPr>
              <a:lnSpc>
                <a:spcPct val="120000"/>
              </a:lnSpc>
              <a:buFont typeface="Wingdings" panose="05000000000000000000" pitchFamily="2" charset="2"/>
              <a:buChar char="Ø"/>
            </a:pPr>
            <a:r>
              <a:rPr lang="en-GB" sz="5100" dirty="0">
                <a:effectLst/>
                <a:latin typeface="Times New Roman" panose="02020603050405020304" pitchFamily="18" charset="0"/>
                <a:ea typeface="Times New Roman" panose="02020603050405020304" pitchFamily="18" charset="0"/>
                <a:cs typeface="Times New Roman" panose="02020603050405020304" pitchFamily="18" charset="0"/>
              </a:rPr>
              <a:t>Professional development</a:t>
            </a:r>
            <a:endParaRPr lang="en-GB" sz="5100" dirty="0">
              <a:latin typeface="Times New Roman" panose="02020603050405020304" pitchFamily="18" charset="0"/>
              <a:ea typeface="Times New Roman" panose="02020603050405020304" pitchFamily="18" charset="0"/>
              <a:cs typeface="Times New Roman" panose="02020603050405020304" pitchFamily="18" charset="0"/>
            </a:endParaRPr>
          </a:p>
          <a:p>
            <a:pPr>
              <a:lnSpc>
                <a:spcPct val="120000"/>
              </a:lnSpc>
              <a:buFont typeface="Wingdings" panose="05000000000000000000" pitchFamily="2" charset="2"/>
              <a:buChar char="Ø"/>
            </a:pPr>
            <a:r>
              <a:rPr lang="en-GB" sz="5100" dirty="0">
                <a:latin typeface="Times New Roman" panose="02020603050405020304" pitchFamily="18" charset="0"/>
                <a:ea typeface="Times New Roman" panose="02020603050405020304" pitchFamily="18" charset="0"/>
                <a:cs typeface="Times New Roman" panose="02020603050405020304" pitchFamily="18" charset="0"/>
              </a:rPr>
              <a:t>J</a:t>
            </a:r>
            <a:r>
              <a:rPr lang="en-GB" sz="5100" dirty="0">
                <a:effectLst/>
                <a:latin typeface="Times New Roman" panose="02020603050405020304" pitchFamily="18" charset="0"/>
                <a:ea typeface="Times New Roman" panose="02020603050405020304" pitchFamily="18" charset="0"/>
                <a:cs typeface="Times New Roman" panose="02020603050405020304" pitchFamily="18" charset="0"/>
              </a:rPr>
              <a:t>ob empowerment</a:t>
            </a:r>
            <a:endParaRPr lang="en-GB" sz="5100" dirty="0">
              <a:latin typeface="Times New Roman" panose="02020603050405020304" pitchFamily="18" charset="0"/>
              <a:ea typeface="Times New Roman" panose="02020603050405020304" pitchFamily="18" charset="0"/>
              <a:cs typeface="Times New Roman" panose="02020603050405020304" pitchFamily="18" charset="0"/>
            </a:endParaRPr>
          </a:p>
          <a:p>
            <a:pPr>
              <a:buFont typeface="Wingdings" panose="05000000000000000000" pitchFamily="2" charset="2"/>
              <a:buChar char="Ø"/>
            </a:pPr>
            <a:endParaRPr lang="en-GB" sz="3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indent="0" algn="ctr">
              <a:buNone/>
            </a:pPr>
            <a:endParaRPr lang="en-US" dirty="0"/>
          </a:p>
        </p:txBody>
      </p:sp>
    </p:spTree>
    <p:extLst>
      <p:ext uri="{BB962C8B-B14F-4D97-AF65-F5344CB8AC3E}">
        <p14:creationId xmlns:p14="http://schemas.microsoft.com/office/powerpoint/2010/main" val="4422865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395981A-9544-684F-9FC6-C5205FE9F2E4}"/>
              </a:ext>
            </a:extLst>
          </p:cNvPr>
          <p:cNvSpPr>
            <a:spLocks noGrp="1"/>
          </p:cNvSpPr>
          <p:nvPr>
            <p:ph sz="quarter" idx="13"/>
          </p:nvPr>
        </p:nvSpPr>
        <p:spPr>
          <a:xfrm>
            <a:off x="914087" y="508001"/>
            <a:ext cx="10363826" cy="5364480"/>
          </a:xfrm>
        </p:spPr>
        <p:txBody>
          <a:bodyPr>
            <a:normAutofit lnSpcReduction="10000"/>
          </a:bodyPr>
          <a:lstStyle/>
          <a:p>
            <a:pPr marL="0" indent="0" algn="l">
              <a:buNone/>
            </a:pPr>
            <a:endParaRPr lang="en-GB" sz="2800" dirty="0">
              <a:solidFill>
                <a:srgbClr val="1E293B"/>
              </a:solidFill>
              <a:latin typeface="Times New Roman" panose="02020603050405020304" pitchFamily="18" charset="0"/>
              <a:cs typeface="Times New Roman" panose="02020603050405020304" pitchFamily="18" charset="0"/>
            </a:endParaRPr>
          </a:p>
          <a:p>
            <a:pPr>
              <a:lnSpc>
                <a:spcPct val="150000"/>
              </a:lnSpc>
              <a:buFont typeface="Wingdings" panose="05000000000000000000" pitchFamily="2" charset="2"/>
              <a:buChar char="Ø"/>
            </a:pPr>
            <a:r>
              <a:rPr lang="en-GB" sz="2800" dirty="0">
                <a:latin typeface="Times New Roman" panose="02020603050405020304" pitchFamily="18" charset="0"/>
                <a:ea typeface="Times New Roman" panose="02020603050405020304" pitchFamily="18" charset="0"/>
                <a:cs typeface="Times New Roman" panose="02020603050405020304" pitchFamily="18" charset="0"/>
              </a:rPr>
              <a:t>G</a:t>
            </a:r>
            <a:r>
              <a:rPr lang="en-GB" sz="2800" dirty="0">
                <a:effectLst/>
                <a:latin typeface="Times New Roman" panose="02020603050405020304" pitchFamily="18" charset="0"/>
                <a:ea typeface="Times New Roman" panose="02020603050405020304" pitchFamily="18" charset="0"/>
                <a:cs typeface="Times New Roman" panose="02020603050405020304" pitchFamily="18" charset="0"/>
              </a:rPr>
              <a:t>ifts and promotions.</a:t>
            </a:r>
          </a:p>
          <a:p>
            <a:pPr>
              <a:lnSpc>
                <a:spcPct val="150000"/>
              </a:lnSpc>
              <a:buFont typeface="Wingdings" panose="05000000000000000000" pitchFamily="2" charset="2"/>
              <a:buChar char="Ø"/>
            </a:pPr>
            <a:r>
              <a:rPr lang="en-GB" sz="2800" dirty="0">
                <a:effectLst/>
                <a:latin typeface="Times New Roman" panose="02020603050405020304" pitchFamily="18" charset="0"/>
                <a:ea typeface="Times New Roman" panose="02020603050405020304" pitchFamily="18" charset="0"/>
                <a:cs typeface="Times New Roman" panose="02020603050405020304" pitchFamily="18" charset="0"/>
              </a:rPr>
              <a:t> We also provide health and wellness membership </a:t>
            </a:r>
            <a:endParaRPr lang="en-GB" sz="2800" dirty="0">
              <a:latin typeface="Times New Roman" panose="02020603050405020304" pitchFamily="18" charset="0"/>
              <a:ea typeface="Times New Roman" panose="02020603050405020304" pitchFamily="18" charset="0"/>
              <a:cs typeface="Times New Roman" panose="02020603050405020304" pitchFamily="18" charset="0"/>
            </a:endParaRPr>
          </a:p>
          <a:p>
            <a:pPr>
              <a:lnSpc>
                <a:spcPct val="150000"/>
              </a:lnSpc>
              <a:buFont typeface="Wingdings" panose="05000000000000000000" pitchFamily="2" charset="2"/>
              <a:buChar char="Ø"/>
            </a:pPr>
            <a:r>
              <a:rPr lang="en-GB" sz="2800" dirty="0">
                <a:latin typeface="Times New Roman" panose="02020603050405020304" pitchFamily="18" charset="0"/>
                <a:ea typeface="Times New Roman" panose="02020603050405020304" pitchFamily="18" charset="0"/>
                <a:cs typeface="Times New Roman" panose="02020603050405020304" pitchFamily="18" charset="0"/>
              </a:rPr>
              <a:t>A</a:t>
            </a:r>
            <a:r>
              <a:rPr lang="en-GB" sz="2800" dirty="0">
                <a:effectLst/>
                <a:latin typeface="Times New Roman" panose="02020603050405020304" pitchFamily="18" charset="0"/>
                <a:ea typeface="Times New Roman" panose="02020603050405020304" pitchFamily="18" charset="0"/>
                <a:cs typeface="Times New Roman" panose="02020603050405020304" pitchFamily="18" charset="0"/>
              </a:rPr>
              <a:t>dditional time off to show our appreciation for our staff. </a:t>
            </a:r>
            <a:endParaRPr lang="en-GB" sz="2800" dirty="0">
              <a:solidFill>
                <a:srgbClr val="1E293B"/>
              </a:solidFill>
              <a:latin typeface="Times New Roman" panose="02020603050405020304" pitchFamily="18" charset="0"/>
              <a:cs typeface="Times New Roman" panose="02020603050405020304" pitchFamily="18" charset="0"/>
            </a:endParaRPr>
          </a:p>
          <a:p>
            <a:pPr algn="l">
              <a:lnSpc>
                <a:spcPct val="150000"/>
              </a:lnSpc>
              <a:buFont typeface="Wingdings" panose="05000000000000000000" pitchFamily="2" charset="2"/>
              <a:buChar char="Ø"/>
            </a:pPr>
            <a:r>
              <a:rPr lang="en-GB" sz="2800" dirty="0">
                <a:solidFill>
                  <a:srgbClr val="1E293B"/>
                </a:solidFill>
                <a:latin typeface="Times New Roman" panose="02020603050405020304" pitchFamily="18" charset="0"/>
                <a:cs typeface="Times New Roman" panose="02020603050405020304" pitchFamily="18" charset="0"/>
              </a:rPr>
              <a:t>P</a:t>
            </a:r>
            <a:r>
              <a:rPr lang="en-GB" sz="2800" b="0" i="0" dirty="0">
                <a:solidFill>
                  <a:srgbClr val="1E293B"/>
                </a:solidFill>
                <a:effectLst/>
                <a:latin typeface="Times New Roman" panose="02020603050405020304" pitchFamily="18" charset="0"/>
                <a:cs typeface="Times New Roman" panose="02020603050405020304" pitchFamily="18" charset="0"/>
              </a:rPr>
              <a:t>roviding flexible working hours and offering training opportunities.</a:t>
            </a:r>
          </a:p>
          <a:p>
            <a:pPr marL="0" indent="0" algn="l">
              <a:lnSpc>
                <a:spcPct val="150000"/>
              </a:lnSpc>
              <a:buNone/>
            </a:pPr>
            <a:r>
              <a:rPr lang="en-GB" sz="2800" b="0" i="0" dirty="0">
                <a:solidFill>
                  <a:srgbClr val="1E293B"/>
                </a:solidFill>
                <a:effectLst/>
                <a:latin typeface="Times New Roman" panose="02020603050405020304" pitchFamily="18" charset="0"/>
                <a:cs typeface="Times New Roman" panose="02020603050405020304" pitchFamily="18" charset="0"/>
              </a:rPr>
              <a:t>Allowing employees to work flexibly allows them to manage their work-life balance which increases employee satisfaction while offering comprehensive training helps develop their skillset. </a:t>
            </a:r>
          </a:p>
          <a:p>
            <a:pPr marL="0" indent="0" algn="l">
              <a:buNone/>
            </a:pPr>
            <a:endParaRPr lang="en-GB" sz="2800" b="0" i="0" dirty="0">
              <a:solidFill>
                <a:srgbClr val="1E293B"/>
              </a:solidFill>
              <a:effectLst/>
              <a:latin typeface="Times New Roman" panose="02020603050405020304" pitchFamily="18" charset="0"/>
              <a:cs typeface="Times New Roman" panose="02020603050405020304" pitchFamily="18" charset="0"/>
            </a:endParaRPr>
          </a:p>
          <a:p>
            <a:pPr marL="0" indent="0" algn="l">
              <a:buNone/>
            </a:pPr>
            <a:endParaRPr lang="en-GB" sz="2400" b="0" i="0" dirty="0">
              <a:solidFill>
                <a:srgbClr val="1E293B"/>
              </a:solidFill>
              <a:effectLst/>
              <a:latin typeface="Times New Roman" panose="02020603050405020304" pitchFamily="18" charset="0"/>
              <a:cs typeface="Times New Roman" panose="02020603050405020304" pitchFamily="18" charset="0"/>
            </a:endParaRPr>
          </a:p>
          <a:p>
            <a:pPr algn="l">
              <a:buFont typeface="Wingdings" panose="05000000000000000000" pitchFamily="2" charset="2"/>
              <a:buChar char="Ø"/>
            </a:pPr>
            <a:endParaRPr lang="en-GB" i="0" dirty="0">
              <a:solidFill>
                <a:srgbClr val="1E293B"/>
              </a:solidFill>
              <a:effectLst/>
              <a:latin typeface="Times New Roman" panose="02020603050405020304" pitchFamily="18" charset="0"/>
              <a:cs typeface="Times New Roman" panose="02020603050405020304" pitchFamily="18" charset="0"/>
            </a:endParaRPr>
          </a:p>
          <a:p>
            <a:endParaRPr lang="en-US" dirty="0"/>
          </a:p>
        </p:txBody>
      </p:sp>
    </p:spTree>
    <p:extLst>
      <p:ext uri="{BB962C8B-B14F-4D97-AF65-F5344CB8AC3E}">
        <p14:creationId xmlns:p14="http://schemas.microsoft.com/office/powerpoint/2010/main" val="24904536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8A56E9E-C30A-7947-B540-98D8CA20B20E}"/>
              </a:ext>
            </a:extLst>
          </p:cNvPr>
          <p:cNvSpPr>
            <a:spLocks noGrp="1"/>
          </p:cNvSpPr>
          <p:nvPr>
            <p:ph sz="quarter" idx="13"/>
          </p:nvPr>
        </p:nvSpPr>
        <p:spPr>
          <a:xfrm>
            <a:off x="914087" y="617517"/>
            <a:ext cx="10363826" cy="5652654"/>
          </a:xfrm>
        </p:spPr>
        <p:txBody>
          <a:bodyPr>
            <a:normAutofit fontScale="70000" lnSpcReduction="20000"/>
          </a:bodyPr>
          <a:lstStyle/>
          <a:p>
            <a:pPr marL="0" indent="0" algn="ctr">
              <a:buNone/>
            </a:pPr>
            <a:r>
              <a:rPr lang="en-GB" sz="3600" b="1" i="0" dirty="0">
                <a:solidFill>
                  <a:srgbClr val="1E293B"/>
                </a:solidFill>
                <a:effectLst/>
                <a:latin typeface="Times New Roman" panose="02020603050405020304" pitchFamily="18" charset="0"/>
                <a:cs typeface="Times New Roman" panose="02020603050405020304" pitchFamily="18" charset="0"/>
              </a:rPr>
              <a:t>In conclusion</a:t>
            </a:r>
          </a:p>
          <a:p>
            <a:pPr marL="0" indent="0">
              <a:buNone/>
            </a:pPr>
            <a:endParaRPr lang="en-GB" sz="3200" b="1" i="0" dirty="0">
              <a:solidFill>
                <a:srgbClr val="1E293B"/>
              </a:solidFill>
              <a:effectLst/>
              <a:latin typeface="Times New Roman" panose="02020603050405020304" pitchFamily="18" charset="0"/>
              <a:cs typeface="Times New Roman" panose="02020603050405020304" pitchFamily="18" charset="0"/>
            </a:endParaRPr>
          </a:p>
          <a:p>
            <a:pPr marL="0" indent="0">
              <a:buNone/>
            </a:pPr>
            <a:r>
              <a:rPr lang="en-GB" sz="3200" dirty="0">
                <a:effectLst/>
                <a:latin typeface="Times New Roman" panose="02020603050405020304" pitchFamily="18" charset="0"/>
                <a:ea typeface="Times New Roman" panose="02020603050405020304" pitchFamily="18" charset="0"/>
                <a:cs typeface="Times New Roman" panose="02020603050405020304" pitchFamily="18" charset="0"/>
              </a:rPr>
              <a:t>To conclude, Steak Company is committed to offering a unique and enjoyable customer experience, which can only be achieved with successful strategies and incentives in place our staff play an integral role in the success of our business and we are dedicated to provide them with the necessary tools to achieve this. </a:t>
            </a:r>
          </a:p>
          <a:p>
            <a:pPr marL="0" indent="0">
              <a:buNone/>
            </a:pPr>
            <a:r>
              <a:rPr lang="en-GB" sz="3200" dirty="0">
                <a:effectLst/>
                <a:latin typeface="Times New Roman" panose="02020603050405020304" pitchFamily="18" charset="0"/>
                <a:ea typeface="Times New Roman" panose="02020603050405020304" pitchFamily="18" charset="0"/>
                <a:cs typeface="Times New Roman" panose="02020603050405020304" pitchFamily="18" charset="0"/>
              </a:rPr>
              <a:t>Our daily goals are to provide good customer service, improve working conditions for our team, and build a solid reputation with our customers. </a:t>
            </a:r>
            <a:r>
              <a:rPr lang="en-GB" sz="3200" dirty="0">
                <a:effectLst/>
                <a:latin typeface="Times New Roman" panose="02020603050405020304" pitchFamily="18" charset="0"/>
                <a:cs typeface="Times New Roman" panose="02020603050405020304" pitchFamily="18" charset="0"/>
              </a:rPr>
              <a:t>Partnering with local universities, recruiting temporary workers, headhunting candidates, creating an employee referral program, utilizing social media recruitment strategies and attending job fairs will give employers access to a large pool of potential applicants</a:t>
            </a:r>
          </a:p>
          <a:p>
            <a:pPr marL="0" indent="0">
              <a:buNone/>
            </a:pPr>
            <a:br>
              <a:rPr lang="en-GB" sz="3200" dirty="0">
                <a:effectLst/>
                <a:latin typeface="Times New Roman" panose="02020603050405020304" pitchFamily="18" charset="0"/>
                <a:cs typeface="Times New Roman" panose="02020603050405020304" pitchFamily="18" charset="0"/>
              </a:rPr>
            </a:br>
            <a:r>
              <a:rPr lang="en-GB" sz="3200" dirty="0">
                <a:effectLst/>
                <a:latin typeface="Times New Roman" panose="02020603050405020304" pitchFamily="18" charset="0"/>
                <a:cs typeface="Times New Roman" panose="02020603050405020304" pitchFamily="18" charset="0"/>
              </a:rPr>
              <a:t>Additionally, offering competitive salaries, signing bonuses and providing flexible working hours as well as training opportunities will help motivate current employees and attract new ones. </a:t>
            </a:r>
          </a:p>
          <a:p>
            <a:pPr marL="0" indent="0">
              <a:buNone/>
            </a:pPr>
            <a:br>
              <a:rPr lang="en-GB" sz="2800" dirty="0">
                <a:effectLst/>
              </a:rPr>
            </a:br>
            <a:endParaRPr lang="en-GB" sz="2800" dirty="0">
              <a:effectLst/>
            </a:endParaRPr>
          </a:p>
          <a:p>
            <a:pPr marL="0" indent="0">
              <a:buNone/>
            </a:pPr>
            <a:endParaRPr lang="en-US" sz="3200" b="1" dirty="0"/>
          </a:p>
        </p:txBody>
      </p:sp>
    </p:spTree>
    <p:extLst>
      <p:ext uri="{BB962C8B-B14F-4D97-AF65-F5344CB8AC3E}">
        <p14:creationId xmlns:p14="http://schemas.microsoft.com/office/powerpoint/2010/main" val="36352141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0159FA-2E43-E9B3-102B-6AE38C6D9B50}"/>
              </a:ext>
            </a:extLst>
          </p:cNvPr>
          <p:cNvSpPr>
            <a:spLocks noGrp="1"/>
          </p:cNvSpPr>
          <p:nvPr>
            <p:ph type="title"/>
          </p:nvPr>
        </p:nvSpPr>
        <p:spPr>
          <a:xfrm>
            <a:off x="1140786" y="624110"/>
            <a:ext cx="10363826" cy="1280890"/>
          </a:xfrm>
        </p:spPr>
        <p:txBody>
          <a:bodyPr>
            <a:normAutofit/>
          </a:bodyPr>
          <a:lstStyle/>
          <a:p>
            <a:pPr algn="ctr"/>
            <a:r>
              <a:rPr lang="en-GB" sz="2800" b="1" dirty="0">
                <a:effectLst/>
                <a:latin typeface="Times New Roman" panose="02020603050405020304" pitchFamily="18" charset="0"/>
                <a:ea typeface="Times New Roman" panose="02020603050405020304" pitchFamily="18" charset="0"/>
                <a:cs typeface="Times New Roman" panose="02020603050405020304" pitchFamily="18" charset="0"/>
              </a:rPr>
              <a:t>Further Recommendations </a:t>
            </a:r>
            <a:br>
              <a:rPr lang="en-GB" sz="2800" b="1" dirty="0">
                <a:effectLst/>
                <a:latin typeface="Times New Roman" panose="02020603050405020304" pitchFamily="18" charset="0"/>
                <a:ea typeface="Times New Roman" panose="02020603050405020304" pitchFamily="18" charset="0"/>
              </a:rPr>
            </a:br>
            <a:endParaRPr lang="en-GB" sz="2800" b="1" dirty="0"/>
          </a:p>
        </p:txBody>
      </p:sp>
      <p:sp>
        <p:nvSpPr>
          <p:cNvPr id="3" name="Content Placeholder 2">
            <a:extLst>
              <a:ext uri="{FF2B5EF4-FFF2-40B4-BE49-F238E27FC236}">
                <a16:creationId xmlns:a16="http://schemas.microsoft.com/office/drawing/2014/main" id="{7326DAB9-1673-A257-EAA6-113611690789}"/>
              </a:ext>
            </a:extLst>
          </p:cNvPr>
          <p:cNvSpPr>
            <a:spLocks noGrp="1"/>
          </p:cNvSpPr>
          <p:nvPr>
            <p:ph sz="quarter" idx="13"/>
          </p:nvPr>
        </p:nvSpPr>
        <p:spPr/>
        <p:txBody>
          <a:bodyPr/>
          <a:lstStyle/>
          <a:p>
            <a:pPr>
              <a:buFont typeface="Wingdings" panose="05000000000000000000" pitchFamily="2" charset="2"/>
              <a:buChar char="Ø"/>
            </a:pPr>
            <a:r>
              <a:rPr lang="en-GB" sz="2800" dirty="0">
                <a:latin typeface="Times New Roman" panose="02020603050405020304" pitchFamily="18" charset="0"/>
                <a:ea typeface="Times New Roman" panose="02020603050405020304" pitchFamily="18" charset="0"/>
              </a:rPr>
              <a:t>W</a:t>
            </a:r>
            <a:r>
              <a:rPr lang="en-GB" sz="2800" dirty="0">
                <a:effectLst/>
                <a:latin typeface="Times New Roman" panose="02020603050405020304" pitchFamily="18" charset="0"/>
                <a:ea typeface="Times New Roman" panose="02020603050405020304" pitchFamily="18" charset="0"/>
              </a:rPr>
              <a:t>e are continuously striving to improve our service and provide the best customer experience possible. </a:t>
            </a:r>
          </a:p>
          <a:p>
            <a:pPr marL="0" indent="0">
              <a:buNone/>
            </a:pPr>
            <a:r>
              <a:rPr lang="en-GB" sz="2800" dirty="0">
                <a:latin typeface="Times New Roman" panose="02020603050405020304" pitchFamily="18" charset="0"/>
                <a:ea typeface="Times New Roman" panose="02020603050405020304" pitchFamily="18" charset="0"/>
              </a:rPr>
              <a:t>   </a:t>
            </a:r>
            <a:r>
              <a:rPr lang="en-GB" sz="2800" dirty="0">
                <a:effectLst/>
                <a:latin typeface="Times New Roman" panose="02020603050405020304" pitchFamily="18" charset="0"/>
                <a:ea typeface="Times New Roman" panose="02020603050405020304" pitchFamily="18" charset="0"/>
              </a:rPr>
              <a:t>We feel that having a greater focus on employee satisfaction through  improved communication and team-building exercises is essential to achieve this. </a:t>
            </a:r>
          </a:p>
          <a:p>
            <a:endParaRPr lang="en-GB" dirty="0"/>
          </a:p>
        </p:txBody>
      </p:sp>
    </p:spTree>
    <p:extLst>
      <p:ext uri="{BB962C8B-B14F-4D97-AF65-F5344CB8AC3E}">
        <p14:creationId xmlns:p14="http://schemas.microsoft.com/office/powerpoint/2010/main" val="8143101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319793A-34D5-41A5-4D0C-5059D1A0B64C}"/>
              </a:ext>
            </a:extLst>
          </p:cNvPr>
          <p:cNvSpPr>
            <a:spLocks noGrp="1"/>
          </p:cNvSpPr>
          <p:nvPr>
            <p:ph type="title"/>
          </p:nvPr>
        </p:nvSpPr>
        <p:spPr>
          <a:xfrm>
            <a:off x="1056639" y="406400"/>
            <a:ext cx="9387841" cy="1188720"/>
          </a:xfrm>
        </p:spPr>
        <p:txBody>
          <a:bodyPr/>
          <a:lstStyle/>
          <a:p>
            <a:pPr algn="ctr"/>
            <a:r>
              <a:rPr lang="en-GB" sz="3600" b="1" dirty="0">
                <a:latin typeface="Times New Roman" panose="02020603050405020304" pitchFamily="18" charset="0"/>
                <a:cs typeface="Times New Roman" panose="02020603050405020304" pitchFamily="18" charset="0"/>
              </a:rPr>
              <a:t>References: </a:t>
            </a:r>
            <a:br>
              <a:rPr lang="en-GB" sz="3600" dirty="0">
                <a:latin typeface="Times New Roman" panose="02020603050405020304" pitchFamily="18"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704E0EA1-9CEF-774D-9038-0BC5671071C2}"/>
              </a:ext>
            </a:extLst>
          </p:cNvPr>
          <p:cNvSpPr>
            <a:spLocks noGrp="1"/>
          </p:cNvSpPr>
          <p:nvPr>
            <p:ph sz="quarter" idx="13"/>
          </p:nvPr>
        </p:nvSpPr>
        <p:spPr>
          <a:xfrm>
            <a:off x="913774" y="1371600"/>
            <a:ext cx="10363826" cy="4419599"/>
          </a:xfrm>
        </p:spPr>
        <p:txBody>
          <a:bodyPr>
            <a:normAutofit fontScale="85000" lnSpcReduction="20000"/>
          </a:bodyPr>
          <a:lstStyle/>
          <a:p>
            <a:pPr lvl="1"/>
            <a:endParaRPr lang="en-GB" sz="2200" dirty="0">
              <a:latin typeface="Times New Roman" panose="02020603050405020304" pitchFamily="18" charset="0"/>
              <a:cs typeface="Times New Roman" panose="02020603050405020304" pitchFamily="18" charset="0"/>
            </a:endParaRPr>
          </a:p>
          <a:p>
            <a:pPr lvl="1"/>
            <a:r>
              <a:rPr lang="en-GB" sz="2600" dirty="0">
                <a:latin typeface="Times New Roman" panose="02020603050405020304" pitchFamily="18" charset="0"/>
                <a:cs typeface="Times New Roman" panose="02020603050405020304" pitchFamily="18" charset="0"/>
                <a:hlinkClick r:id="rId2"/>
              </a:rPr>
              <a:t>https://www.steakandcompany.co.uk/</a:t>
            </a:r>
            <a:r>
              <a:rPr lang="en-GB" sz="2600" dirty="0">
                <a:latin typeface="Times New Roman" panose="02020603050405020304" pitchFamily="18" charset="0"/>
                <a:cs typeface="Times New Roman" panose="02020603050405020304" pitchFamily="18" charset="0"/>
              </a:rPr>
              <a:t> (Accessed 23.03.2023)</a:t>
            </a:r>
          </a:p>
          <a:p>
            <a:pPr lvl="1"/>
            <a:endParaRPr lang="en-GB" sz="2600" dirty="0">
              <a:latin typeface="Times New Roman" panose="02020603050405020304" pitchFamily="18" charset="0"/>
              <a:cs typeface="Times New Roman" panose="02020603050405020304" pitchFamily="18" charset="0"/>
            </a:endParaRPr>
          </a:p>
          <a:p>
            <a:r>
              <a:rPr lang="en-GB" sz="2600" dirty="0">
                <a:latin typeface="Times New Roman" panose="02020603050405020304" pitchFamily="18" charset="0"/>
                <a:cs typeface="Times New Roman" panose="02020603050405020304" pitchFamily="18" charset="0"/>
              </a:rPr>
              <a:t>Munoz-</a:t>
            </a:r>
            <a:r>
              <a:rPr lang="en-GB" sz="2600" dirty="0" err="1">
                <a:latin typeface="Times New Roman" panose="02020603050405020304" pitchFamily="18" charset="0"/>
                <a:cs typeface="Times New Roman" panose="02020603050405020304" pitchFamily="18" charset="0"/>
              </a:rPr>
              <a:t>arriola</a:t>
            </a:r>
            <a:r>
              <a:rPr lang="en-GB" sz="2600" dirty="0">
                <a:latin typeface="Times New Roman" panose="02020603050405020304" pitchFamily="18" charset="0"/>
                <a:cs typeface="Times New Roman" panose="02020603050405020304" pitchFamily="18" charset="0"/>
              </a:rPr>
              <a:t>, I 2019, 'The six best recruitment strategies for hospitality businesses', HotelResource.com </a:t>
            </a:r>
            <a:r>
              <a:rPr lang="en-GB" sz="2600" dirty="0">
                <a:latin typeface="Times New Roman" panose="02020603050405020304" pitchFamily="18" charset="0"/>
                <a:cs typeface="Times New Roman" panose="02020603050405020304" pitchFamily="18" charset="0"/>
                <a:hlinkClick r:id="rId3"/>
              </a:rPr>
              <a:t>https://www.hotelresource.com/the-six-best-recruitment-strategies-for-hospitality-businesses</a:t>
            </a:r>
            <a:r>
              <a:rPr lang="en-GB" sz="2600" dirty="0">
                <a:latin typeface="Times New Roman" panose="02020603050405020304" pitchFamily="18" charset="0"/>
                <a:cs typeface="Times New Roman" panose="02020603050405020304" pitchFamily="18" charset="0"/>
              </a:rPr>
              <a:t> </a:t>
            </a:r>
          </a:p>
          <a:p>
            <a:r>
              <a:rPr lang="en-GB" sz="2600" dirty="0">
                <a:latin typeface="Times New Roman" panose="02020603050405020304" pitchFamily="18" charset="0"/>
                <a:cs typeface="Times New Roman" panose="02020603050405020304" pitchFamily="18" charset="0"/>
              </a:rPr>
              <a:t>Adler, N 2019, '6 Strategies for Talent Acquisition', </a:t>
            </a:r>
            <a:r>
              <a:rPr lang="en-GB" sz="2600" dirty="0" err="1">
                <a:latin typeface="Times New Roman" panose="02020603050405020304" pitchFamily="18" charset="0"/>
                <a:cs typeface="Times New Roman" panose="02020603050405020304" pitchFamily="18" charset="0"/>
              </a:rPr>
              <a:t>Hcareers</a:t>
            </a:r>
            <a:r>
              <a:rPr lang="en-GB" sz="2600" dirty="0">
                <a:latin typeface="Times New Roman" panose="02020603050405020304" pitchFamily="18" charset="0"/>
                <a:cs typeface="Times New Roman" panose="02020603050405020304" pitchFamily="18" charset="0"/>
              </a:rPr>
              <a:t> https://www.hcareers.com/article/recruiting-strategy/6-strategies-for-talent-acquisition </a:t>
            </a:r>
          </a:p>
          <a:p>
            <a:r>
              <a:rPr lang="en-GB" sz="2600" dirty="0">
                <a:latin typeface="Times New Roman" panose="02020603050405020304" pitchFamily="18" charset="0"/>
                <a:cs typeface="Times New Roman" panose="02020603050405020304" pitchFamily="18" charset="0"/>
              </a:rPr>
              <a:t>Hudson 2020, '8 Incentive Ideas to Attract and Retain Talent' Hudson https://www.hudson.com/insights/8-incentive-ideas-to-attract-and-retain-talent/ </a:t>
            </a:r>
          </a:p>
          <a:p>
            <a:r>
              <a:rPr lang="en-GB" sz="2600" dirty="0">
                <a:latin typeface="Times New Roman" panose="02020603050405020304" pitchFamily="18" charset="0"/>
                <a:cs typeface="Times New Roman" panose="02020603050405020304" pitchFamily="18" charset="0"/>
              </a:rPr>
              <a:t>Armstrong, </a:t>
            </a:r>
            <a:r>
              <a:rPr lang="en-GB" sz="2600" dirty="0" err="1">
                <a:latin typeface="Times New Roman" panose="02020603050405020304" pitchFamily="18" charset="0"/>
                <a:cs typeface="Times New Roman" panose="02020603050405020304" pitchFamily="18" charset="0"/>
              </a:rPr>
              <a:t>M,Taylor,S</a:t>
            </a:r>
            <a:r>
              <a:rPr lang="en-GB" sz="2600" dirty="0">
                <a:latin typeface="Times New Roman" panose="02020603050405020304" pitchFamily="18" charset="0"/>
                <a:cs typeface="Times New Roman" panose="02020603050405020304" pitchFamily="18" charset="0"/>
              </a:rPr>
              <a:t>, (2017) Armstrong’s </a:t>
            </a:r>
            <a:r>
              <a:rPr lang="en-GB" sz="2600" dirty="0" err="1">
                <a:latin typeface="Times New Roman" panose="02020603050405020304" pitchFamily="18" charset="0"/>
                <a:cs typeface="Times New Roman" panose="02020603050405020304" pitchFamily="18" charset="0"/>
              </a:rPr>
              <a:t>Hanbook</a:t>
            </a:r>
            <a:r>
              <a:rPr lang="en-GB" sz="2600" dirty="0">
                <a:latin typeface="Times New Roman" panose="02020603050405020304" pitchFamily="18" charset="0"/>
                <a:cs typeface="Times New Roman" panose="02020603050405020304" pitchFamily="18" charset="0"/>
              </a:rPr>
              <a:t> of Human Resource management Practice , 14th Edition, Kogan Page</a:t>
            </a:r>
          </a:p>
          <a:p>
            <a:endParaRPr lang="en-US" dirty="0"/>
          </a:p>
        </p:txBody>
      </p:sp>
    </p:spTree>
    <p:extLst>
      <p:ext uri="{BB962C8B-B14F-4D97-AF65-F5344CB8AC3E}">
        <p14:creationId xmlns:p14="http://schemas.microsoft.com/office/powerpoint/2010/main" val="2747299615"/>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647252"/>
      </a:dk2>
      <a:lt2>
        <a:srgbClr val="EAE8CF"/>
      </a:lt2>
      <a:accent1>
        <a:srgbClr val="E78712"/>
      </a:accent1>
      <a:accent2>
        <a:srgbClr val="B73C26"/>
      </a:accent2>
      <a:accent3>
        <a:srgbClr val="865331"/>
      </a:accent3>
      <a:accent4>
        <a:srgbClr val="B38648"/>
      </a:accent4>
      <a:accent5>
        <a:srgbClr val="BBB473"/>
      </a:accent5>
      <a:accent6>
        <a:srgbClr val="849276"/>
      </a:accent6>
      <a:hlink>
        <a:srgbClr val="FDAB2A"/>
      </a:hlink>
      <a:folHlink>
        <a:srgbClr val="CCB182"/>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54F6613E-5ED7-40ED-90A8-F639BE712C0E}"/>
    </a:ext>
  </a:extLst>
</a:theme>
</file>

<file path=docProps/app.xml><?xml version="1.0" encoding="utf-8"?>
<Properties xmlns="http://schemas.openxmlformats.org/officeDocument/2006/extended-properties" xmlns:vt="http://schemas.openxmlformats.org/officeDocument/2006/docPropsVTypes">
  <Template>Wisp</Template>
  <TotalTime>7453</TotalTime>
  <Words>850</Words>
  <Application>Microsoft Office PowerPoint</Application>
  <PresentationFormat>Widescreen</PresentationFormat>
  <Paragraphs>84</Paragraphs>
  <Slides>10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Century Gothic</vt:lpstr>
      <vt:lpstr>Times New Roman</vt:lpstr>
      <vt:lpstr>Wingdings</vt:lpstr>
      <vt:lpstr>Wingdings 3</vt:lpstr>
      <vt:lpstr>Wisp</vt:lpstr>
      <vt:lpstr>PowerPoint Presentation</vt:lpstr>
      <vt:lpstr>Talent Acquisition Manager  Presentation</vt:lpstr>
      <vt:lpstr>PowerPoint Presentation</vt:lpstr>
      <vt:lpstr>PowerPoint Presentation</vt:lpstr>
      <vt:lpstr>Strategies (Long Term) </vt:lpstr>
      <vt:lpstr>PowerPoint Presentation</vt:lpstr>
      <vt:lpstr>PowerPoint Presentation</vt:lpstr>
      <vt:lpstr>PowerPoint Presentation</vt:lpstr>
      <vt:lpstr>Further Recommendations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Dimitrii Moraru</dc:creator>
  <cp:lastModifiedBy>Admin</cp:lastModifiedBy>
  <cp:revision>19</cp:revision>
  <dcterms:created xsi:type="dcterms:W3CDTF">2023-03-12T22:06:42Z</dcterms:created>
  <dcterms:modified xsi:type="dcterms:W3CDTF">2023-03-28T19:32:05Z</dcterms:modified>
</cp:coreProperties>
</file>