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3.xml" ContentType="application/vnd.openxmlformats-officedocument.presentationml.notesSlide+xml"/>
  <Override PartName="/ppt/tags/tag8.xml" ContentType="application/vnd.openxmlformats-officedocument.presentationml.tags+xml"/>
  <Override PartName="/ppt/notesSlides/notesSlide4.xml" ContentType="application/vnd.openxmlformats-officedocument.presentationml.notesSlide+xml"/>
  <Override PartName="/ppt/tags/tag9.xml" ContentType="application/vnd.openxmlformats-officedocument.presentationml.tags+xml"/>
  <Override PartName="/ppt/notesSlides/notesSlide5.xml" ContentType="application/vnd.openxmlformats-officedocument.presentationml.notesSlide+xml"/>
  <Override PartName="/ppt/tags/tag10.xml" ContentType="application/vnd.openxmlformats-officedocument.presentationml.tags+xml"/>
  <Override PartName="/ppt/notesSlides/notesSlide6.xml" ContentType="application/vnd.openxmlformats-officedocument.presentationml.notesSlide+xml"/>
  <Override PartName="/ppt/tags/tag11.xml" ContentType="application/vnd.openxmlformats-officedocument.presentationml.tags+xml"/>
  <Override PartName="/ppt/notesSlides/notesSlide7.xml" ContentType="application/vnd.openxmlformats-officedocument.presentationml.notesSlide+xml"/>
  <Override PartName="/ppt/tags/tag12.xml" ContentType="application/vnd.openxmlformats-officedocument.presentationml.tags+xml"/>
  <Override PartName="/ppt/notesSlides/notesSlide8.xml" ContentType="application/vnd.openxmlformats-officedocument.presentationml.notesSlide+xml"/>
  <Override PartName="/ppt/tags/tag13.xml" ContentType="application/vnd.openxmlformats-officedocument.presentationml.tags+xml"/>
  <Override PartName="/ppt/notesSlides/notesSlide9.xml" ContentType="application/vnd.openxmlformats-officedocument.presentationml.notesSlide+xml"/>
  <Override PartName="/ppt/tags/tag14.xml" ContentType="application/vnd.openxmlformats-officedocument.presentationml.tags+xml"/>
  <Override PartName="/ppt/notesSlides/notesSlide10.xml" ContentType="application/vnd.openxmlformats-officedocument.presentationml.notesSlide+xml"/>
  <Override PartName="/ppt/tags/tag15.xml" ContentType="application/vnd.openxmlformats-officedocument.presentationml.tags+xml"/>
  <Override PartName="/ppt/notesSlides/notesSlide11.xml" ContentType="application/vnd.openxmlformats-officedocument.presentationml.notesSlide+xml"/>
  <Override PartName="/ppt/tags/tag16.xml" ContentType="application/vnd.openxmlformats-officedocument.presentationml.tags+xml"/>
  <Override PartName="/ppt/notesSlides/notesSlide12.xml" ContentType="application/vnd.openxmlformats-officedocument.presentationml.notesSlide+xml"/>
  <Override PartName="/ppt/tags/tag17.xml" ContentType="application/vnd.openxmlformats-officedocument.presentationml.tags+xml"/>
  <Override PartName="/ppt/notesSlides/notesSlide13.xml" ContentType="application/vnd.openxmlformats-officedocument.presentationml.notesSlide+xml"/>
  <Override PartName="/ppt/tags/tag18.xml" ContentType="application/vnd.openxmlformats-officedocument.presentationml.tags+xml"/>
  <Override PartName="/ppt/notesSlides/notesSlide14.xml" ContentType="application/vnd.openxmlformats-officedocument.presentationml.notesSlide+xml"/>
  <Override PartName="/ppt/tags/tag19.xml" ContentType="application/vnd.openxmlformats-officedocument.presentationml.tags+xml"/>
  <Override PartName="/ppt/notesSlides/notesSlide15.xml" ContentType="application/vnd.openxmlformats-officedocument.presentationml.notesSlide+xml"/>
  <Override PartName="/ppt/tags/tag20.xml" ContentType="application/vnd.openxmlformats-officedocument.presentationml.tags+xml"/>
  <Override PartName="/ppt/notesSlides/notesSlide16.xml" ContentType="application/vnd.openxmlformats-officedocument.presentationml.notesSlide+xml"/>
  <Override PartName="/ppt/tags/tag21.xml" ContentType="application/vnd.openxmlformats-officedocument.presentationml.tags+xml"/>
  <Override PartName="/ppt/notesSlides/notesSlide17.xml" ContentType="application/vnd.openxmlformats-officedocument.presentationml.notesSlide+xml"/>
  <Override PartName="/ppt/tags/tag22.xml" ContentType="application/vnd.openxmlformats-officedocument.presentationml.tags+xml"/>
  <Override PartName="/ppt/notesSlides/notesSlide18.xml" ContentType="application/vnd.openxmlformats-officedocument.presentationml.notesSlide+xml"/>
  <Override PartName="/ppt/tags/tag23.xml" ContentType="application/vnd.openxmlformats-officedocument.presentationml.tags+xml"/>
  <Override PartName="/ppt/notesSlides/notesSlide19.xml" ContentType="application/vnd.openxmlformats-officedocument.presentationml.notesSlide+xml"/>
  <Override PartName="/ppt/tags/tag24.xml" ContentType="application/vnd.openxmlformats-officedocument.presentationml.tags+xml"/>
  <Override PartName="/ppt/notesSlides/notesSlide20.xml" ContentType="application/vnd.openxmlformats-officedocument.presentationml.notesSlide+xml"/>
  <Override PartName="/ppt/tags/tag25.xml" ContentType="application/vnd.openxmlformats-officedocument.presentationml.tags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63" r:id="rId3"/>
    <p:sldId id="264" r:id="rId4"/>
    <p:sldId id="265" r:id="rId5"/>
    <p:sldId id="266" r:id="rId6"/>
    <p:sldId id="273" r:id="rId7"/>
    <p:sldId id="267" r:id="rId8"/>
    <p:sldId id="259" r:id="rId9"/>
    <p:sldId id="281" r:id="rId10"/>
    <p:sldId id="274" r:id="rId11"/>
    <p:sldId id="275" r:id="rId12"/>
    <p:sldId id="276" r:id="rId13"/>
    <p:sldId id="277" r:id="rId14"/>
    <p:sldId id="278" r:id="rId15"/>
    <p:sldId id="280" r:id="rId16"/>
    <p:sldId id="283" r:id="rId17"/>
    <p:sldId id="279" r:id="rId18"/>
    <p:sldId id="285" r:id="rId19"/>
    <p:sldId id="291" r:id="rId20"/>
    <p:sldId id="288" r:id="rId21"/>
    <p:sldId id="287" r:id="rId22"/>
    <p:sldId id="289" r:id="rId23"/>
    <p:sldId id="290" r:id="rId24"/>
    <p:sldId id="292" r:id="rId25"/>
    <p:sldId id="282" r:id="rId26"/>
  </p:sldIdLst>
  <p:sldSz cx="13004800" cy="9753600"/>
  <p:notesSz cx="6858000" cy="9144000"/>
  <p:defaultTextStyle>
    <a:lvl1pPr algn="ctr" defTabSz="584200">
      <a:defRPr sz="3600">
        <a:latin typeface="+mn-lt"/>
        <a:ea typeface="+mn-ea"/>
        <a:cs typeface="+mn-cs"/>
        <a:sym typeface="Helvetica Light"/>
      </a:defRPr>
    </a:lvl1pPr>
    <a:lvl2pPr indent="228600" algn="ctr" defTabSz="584200">
      <a:defRPr sz="3600">
        <a:latin typeface="+mn-lt"/>
        <a:ea typeface="+mn-ea"/>
        <a:cs typeface="+mn-cs"/>
        <a:sym typeface="Helvetica Light"/>
      </a:defRPr>
    </a:lvl2pPr>
    <a:lvl3pPr indent="457200" algn="ctr" defTabSz="584200">
      <a:defRPr sz="3600">
        <a:latin typeface="+mn-lt"/>
        <a:ea typeface="+mn-ea"/>
        <a:cs typeface="+mn-cs"/>
        <a:sym typeface="Helvetica Light"/>
      </a:defRPr>
    </a:lvl3pPr>
    <a:lvl4pPr indent="685800" algn="ctr" defTabSz="584200">
      <a:defRPr sz="3600">
        <a:latin typeface="+mn-lt"/>
        <a:ea typeface="+mn-ea"/>
        <a:cs typeface="+mn-cs"/>
        <a:sym typeface="Helvetica Light"/>
      </a:defRPr>
    </a:lvl4pPr>
    <a:lvl5pPr indent="914400" algn="ctr" defTabSz="584200">
      <a:defRPr sz="3600">
        <a:latin typeface="+mn-lt"/>
        <a:ea typeface="+mn-ea"/>
        <a:cs typeface="+mn-cs"/>
        <a:sym typeface="Helvetica Light"/>
      </a:defRPr>
    </a:lvl5pPr>
    <a:lvl6pPr indent="1143000" algn="ctr" defTabSz="584200">
      <a:defRPr sz="3600">
        <a:latin typeface="+mn-lt"/>
        <a:ea typeface="+mn-ea"/>
        <a:cs typeface="+mn-cs"/>
        <a:sym typeface="Helvetica Light"/>
      </a:defRPr>
    </a:lvl6pPr>
    <a:lvl7pPr indent="1371600" algn="ctr" defTabSz="584200">
      <a:defRPr sz="3600">
        <a:latin typeface="+mn-lt"/>
        <a:ea typeface="+mn-ea"/>
        <a:cs typeface="+mn-cs"/>
        <a:sym typeface="Helvetica Light"/>
      </a:defRPr>
    </a:lvl7pPr>
    <a:lvl8pPr indent="1600200" algn="ctr" defTabSz="584200">
      <a:defRPr sz="3600">
        <a:latin typeface="+mn-lt"/>
        <a:ea typeface="+mn-ea"/>
        <a:cs typeface="+mn-cs"/>
        <a:sym typeface="Helvetica Light"/>
      </a:defRPr>
    </a:lvl8pPr>
    <a:lvl9pPr indent="1828800" algn="ctr" defTabSz="584200">
      <a:defRPr sz="3600"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>
        <p15:guide id="1" orient="horz" pos="3072">
          <p15:clr>
            <a:srgbClr val="A4A3A4"/>
          </p15:clr>
        </p15:guide>
        <p15:guide id="2" pos="409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00882B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73214" autoAdjust="0"/>
  </p:normalViewPr>
  <p:slideViewPr>
    <p:cSldViewPr snapToGrid="0" snapToObjects="1">
      <p:cViewPr varScale="1">
        <p:scale>
          <a:sx n="37" d="100"/>
          <a:sy n="37" d="100"/>
        </p:scale>
        <p:origin x="1380" y="39"/>
      </p:cViewPr>
      <p:guideLst>
        <p:guide orient="horz" pos="3072"/>
        <p:guide pos="4096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0" name="Shape 3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val="645818845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</p:txBody>
      </p:sp>
    </p:spTree>
    <p:extLst>
      <p:ext uri="{BB962C8B-B14F-4D97-AF65-F5344CB8AC3E}">
        <p14:creationId xmlns:p14="http://schemas.microsoft.com/office/powerpoint/2010/main" val="3260502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is the purpose of the bones?</a:t>
            </a:r>
          </a:p>
          <a:p>
            <a:r>
              <a:rPr lang="en-US" dirty="0" smtClean="0"/>
              <a:t>Protection,</a:t>
            </a:r>
            <a:r>
              <a:rPr lang="en-US" baseline="0" dirty="0" smtClean="0"/>
              <a:t> Support. Shape. Movement. Blood Production.</a:t>
            </a:r>
          </a:p>
          <a:p>
            <a:r>
              <a:rPr lang="en-US" baseline="0" dirty="0" smtClean="0"/>
              <a:t>Number of bones?</a:t>
            </a:r>
          </a:p>
          <a:p>
            <a:r>
              <a:rPr lang="en-US" baseline="0" dirty="0" smtClean="0"/>
              <a:t>Function of each area? </a:t>
            </a:r>
            <a:r>
              <a:rPr lang="en-US" baseline="0" dirty="0" err="1" smtClean="0"/>
              <a:t>CSp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TSp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LSp</a:t>
            </a:r>
            <a:r>
              <a:rPr lang="en-US" baseline="0" dirty="0" smtClean="0"/>
              <a:t>, Sacrum, Coccyx</a:t>
            </a:r>
          </a:p>
          <a:p>
            <a:endParaRPr lang="en-US" baseline="0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5669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do all these structures have</a:t>
            </a:r>
            <a:r>
              <a:rPr lang="en-US" baseline="0" dirty="0" smtClean="0"/>
              <a:t> in common?</a:t>
            </a:r>
          </a:p>
          <a:p>
            <a:r>
              <a:rPr lang="en-US" baseline="0" dirty="0" smtClean="0"/>
              <a:t>They all cause pain.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0399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4362985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1230391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871749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9" name="Shape 9"/>
          <p:cNvSpPr>
            <a:spLocks noGrp="1"/>
          </p:cNvSpPr>
          <p:nvPr>
            <p:ph type="body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>
            <a:spLocks noGrp="1"/>
          </p:cNvSpPr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lvl="0">
              <a:defRPr sz="1800"/>
            </a:pPr>
            <a:r>
              <a:rPr sz="6000"/>
              <a:t>Title Text</a:t>
            </a:r>
          </a:p>
        </p:txBody>
      </p:sp>
      <p:sp>
        <p:nvSpPr>
          <p:cNvPr id="14" name="Shape 14"/>
          <p:cNvSpPr>
            <a:spLocks noGrp="1"/>
          </p:cNvSpPr>
          <p:nvPr>
            <p:ph type="body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19" name="Shape 1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 lvl="0">
              <a:defRPr sz="1800"/>
            </a:pPr>
            <a:r>
              <a:rPr sz="2800"/>
              <a:t>Body Level One</a:t>
            </a:r>
          </a:p>
          <a:p>
            <a:pPr lvl="1">
              <a:defRPr sz="1800"/>
            </a:pPr>
            <a:r>
              <a:rPr sz="2800"/>
              <a:t>Body Level Two</a:t>
            </a:r>
          </a:p>
          <a:p>
            <a:pPr lvl="2">
              <a:defRPr sz="1800"/>
            </a:pPr>
            <a:r>
              <a:rPr sz="2800"/>
              <a:t>Body Level Three</a:t>
            </a:r>
          </a:p>
          <a:p>
            <a:pPr lvl="3">
              <a:defRPr sz="1800"/>
            </a:pPr>
            <a:r>
              <a:rPr sz="2800"/>
              <a:t>Body Level Four</a:t>
            </a:r>
          </a:p>
          <a:p>
            <a:pPr lvl="4">
              <a:defRPr sz="1800"/>
            </a:pPr>
            <a:r>
              <a:rPr sz="28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algn="ctr" defTabSz="584200">
        <a:defRPr sz="8000">
          <a:latin typeface="+mn-lt"/>
          <a:ea typeface="+mn-ea"/>
          <a:cs typeface="+mn-cs"/>
          <a:sym typeface="Helvetica Light"/>
        </a:defRPr>
      </a:lvl1pPr>
      <a:lvl2pPr indent="228600" algn="ctr" defTabSz="584200">
        <a:defRPr sz="8000">
          <a:latin typeface="+mn-lt"/>
          <a:ea typeface="+mn-ea"/>
          <a:cs typeface="+mn-cs"/>
          <a:sym typeface="Helvetica Light"/>
        </a:defRPr>
      </a:lvl2pPr>
      <a:lvl3pPr indent="457200" algn="ctr" defTabSz="584200">
        <a:defRPr sz="8000">
          <a:latin typeface="+mn-lt"/>
          <a:ea typeface="+mn-ea"/>
          <a:cs typeface="+mn-cs"/>
          <a:sym typeface="Helvetica Light"/>
        </a:defRPr>
      </a:lvl3pPr>
      <a:lvl4pPr indent="685800" algn="ctr" defTabSz="584200">
        <a:defRPr sz="8000">
          <a:latin typeface="+mn-lt"/>
          <a:ea typeface="+mn-ea"/>
          <a:cs typeface="+mn-cs"/>
          <a:sym typeface="Helvetica Light"/>
        </a:defRPr>
      </a:lvl4pPr>
      <a:lvl5pPr indent="914400" algn="ctr" defTabSz="584200">
        <a:defRPr sz="8000">
          <a:latin typeface="+mn-lt"/>
          <a:ea typeface="+mn-ea"/>
          <a:cs typeface="+mn-cs"/>
          <a:sym typeface="Helvetica Light"/>
        </a:defRPr>
      </a:lvl5pPr>
      <a:lvl6pPr indent="1143000" algn="ctr" defTabSz="584200">
        <a:defRPr sz="8000">
          <a:latin typeface="+mn-lt"/>
          <a:ea typeface="+mn-ea"/>
          <a:cs typeface="+mn-cs"/>
          <a:sym typeface="Helvetica Light"/>
        </a:defRPr>
      </a:lvl6pPr>
      <a:lvl7pPr indent="1371600" algn="ctr" defTabSz="584200">
        <a:defRPr sz="8000">
          <a:latin typeface="+mn-lt"/>
          <a:ea typeface="+mn-ea"/>
          <a:cs typeface="+mn-cs"/>
          <a:sym typeface="Helvetica Light"/>
        </a:defRPr>
      </a:lvl7pPr>
      <a:lvl8pPr indent="1600200" algn="ctr" defTabSz="584200">
        <a:defRPr sz="8000">
          <a:latin typeface="+mn-lt"/>
          <a:ea typeface="+mn-ea"/>
          <a:cs typeface="+mn-cs"/>
          <a:sym typeface="Helvetica Light"/>
        </a:defRPr>
      </a:lvl8pPr>
      <a:lvl9pPr indent="1828800" algn="ctr" defTabSz="584200">
        <a:defRPr sz="8000">
          <a:latin typeface="+mn-lt"/>
          <a:ea typeface="+mn-ea"/>
          <a:cs typeface="+mn-cs"/>
          <a:sym typeface="Helvetica Light"/>
        </a:defRPr>
      </a:lvl9pPr>
    </p:titleStyle>
    <p:bodyStyle>
      <a:lvl1pPr marL="444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1pPr>
      <a:lvl2pPr marL="889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2pPr>
      <a:lvl3pPr marL="1333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3pPr>
      <a:lvl4pPr marL="1778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4pPr>
      <a:lvl5pPr marL="2222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5pPr>
      <a:lvl6pPr marL="2667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6pPr>
      <a:lvl7pPr marL="3111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7pPr>
      <a:lvl8pPr marL="3556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8pPr>
      <a:lvl9pPr marL="4000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9pPr>
    </p:bodyStyle>
    <p:otherStyle>
      <a:lvl1pPr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1pPr>
      <a:lvl2pPr indent="2286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2pPr>
      <a:lvl3pPr indent="4572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3pPr>
      <a:lvl4pPr indent="6858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4pPr>
      <a:lvl5pPr indent="9144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5pPr>
      <a:lvl6pPr indent="11430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6pPr>
      <a:lvl7pPr indent="13716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7pPr>
      <a:lvl8pPr indent="16002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8pPr>
      <a:lvl9pPr indent="18288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5" Type="http://schemas.openxmlformats.org/officeDocument/2006/relationships/image" Target="../media/image6.gif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8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9.xml"/><Relationship Id="rId6" Type="http://schemas.openxmlformats.org/officeDocument/2006/relationships/image" Target="../media/image8.jpe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0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1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2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3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4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5.xml"/><Relationship Id="rId6" Type="http://schemas.openxmlformats.org/officeDocument/2006/relationships/image" Target="../media/image10.jp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6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7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8.xml"/><Relationship Id="rId6" Type="http://schemas.openxmlformats.org/officeDocument/2006/relationships/image" Target="../media/image11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19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0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1.xml"/><Relationship Id="rId6" Type="http://schemas.openxmlformats.org/officeDocument/2006/relationships/image" Target="../media/image3.pn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2.xml"/><Relationship Id="rId6" Type="http://schemas.openxmlformats.org/officeDocument/2006/relationships/image" Target="../media/image3.pn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3.xml"/><Relationship Id="rId6" Type="http://schemas.openxmlformats.org/officeDocument/2006/relationships/image" Target="../media/image3.pn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4.xml"/><Relationship Id="rId6" Type="http://schemas.openxmlformats.org/officeDocument/2006/relationships/image" Target="../media/image13.jpg"/><Relationship Id="rId5" Type="http://schemas.openxmlformats.org/officeDocument/2006/relationships/image" Target="../media/image14.jp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11.xml"/><Relationship Id="rId1" Type="http://schemas.openxmlformats.org/officeDocument/2006/relationships/tags" Target="../tags/tag25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itical thinking pic.png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3025861" cy="9753599"/>
          </a:xfrm>
          <a:prstGeom prst="rect">
            <a:avLst/>
          </a:prstGeom>
        </p:spPr>
      </p:pic>
      <p:sp>
        <p:nvSpPr>
          <p:cNvPr id="32" name="Shape 32"/>
          <p:cNvSpPr>
            <a:spLocks noGrp="1"/>
          </p:cNvSpPr>
          <p:nvPr>
            <p:ph type="title"/>
          </p:nvPr>
        </p:nvSpPr>
        <p:spPr>
          <a:xfrm>
            <a:off x="1270000" y="3358201"/>
            <a:ext cx="10464800" cy="1854381"/>
          </a:xfrm>
          <a:prstGeom prst="rect">
            <a:avLst/>
          </a:prstGeom>
        </p:spPr>
        <p:txBody>
          <a:bodyPr/>
          <a:lstStyle>
            <a:lvl1pPr defTabSz="385572">
              <a:defRPr sz="5280"/>
            </a:lvl1pPr>
          </a:lstStyle>
          <a:p>
            <a:pPr lvl="0">
              <a:defRPr sz="1800"/>
            </a:pPr>
            <a:r>
              <a:rPr lang="en-GB" sz="5400" b="1" dirty="0" smtClean="0"/>
              <a:t>‘</a:t>
            </a:r>
            <a:r>
              <a:rPr lang="en-GB" sz="5400" b="1" dirty="0" smtClean="0">
                <a:solidFill>
                  <a:srgbClr val="FFC000"/>
                </a:solidFill>
              </a:rPr>
              <a:t>TRANSFORMING EDUCATION</a:t>
            </a:r>
            <a:r>
              <a:rPr lang="en-GB" sz="5400" b="1" dirty="0" smtClean="0"/>
              <a:t>, </a:t>
            </a:r>
            <a:r>
              <a:rPr lang="en-GB" sz="5400" b="1" dirty="0" smtClean="0">
                <a:solidFill>
                  <a:srgbClr val="00B050"/>
                </a:solidFill>
              </a:rPr>
              <a:t>TRANSFORMING LIVES</a:t>
            </a:r>
            <a:r>
              <a:rPr lang="en-GB" sz="5400" b="1" dirty="0" smtClean="0"/>
              <a:t>…..’</a:t>
            </a:r>
            <a:endParaRPr sz="5280" dirty="0"/>
          </a:p>
        </p:txBody>
      </p:sp>
      <p:pic>
        <p:nvPicPr>
          <p:cNvPr id="33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4548065" y="1338837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669271" y="380203"/>
            <a:ext cx="56662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05935" y="2074974"/>
            <a:ext cx="10989811" cy="39805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chemeClr val="accent2"/>
                </a:solidFill>
              </a:rPr>
              <a:t>Understand basic physical concepts of how injury 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chemeClr val="accent2"/>
                </a:solidFill>
              </a:rPr>
              <a:t>occurs? 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chemeClr val="accent4"/>
                </a:solidFill>
              </a:rPr>
              <a:t>Identify basic elements of the healing process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rgbClr val="FF0000"/>
                </a:solidFill>
              </a:rPr>
              <a:t>Discuss the role of collagen in restoration and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FF0000"/>
                </a:solidFill>
              </a:rPr>
              <a:t>regeneration of tissue 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s words.jpg"/>
          <p:cNvPicPr>
            <a:picLocks noChangeAspect="1"/>
          </p:cNvPicPr>
          <p:nvPr/>
        </p:nvPicPr>
        <p:blipFill>
          <a:blip r:embed="rId4">
            <a:alphaModFix amt="13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341"/>
            <a:ext cx="13004800" cy="9679604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633828" y="380203"/>
            <a:ext cx="57371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>
                <a:solidFill>
                  <a:srgbClr val="0070C0"/>
                </a:solidFill>
              </a:rPr>
              <a:t>BASIC CONCEPTS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08549" y="1465244"/>
            <a:ext cx="11904497" cy="287258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Elasticity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Ability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of an object to resume its former shape after a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deforming force is applied then released.  All substances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contain some level of elasticity.</a:t>
            </a:r>
          </a:p>
        </p:txBody>
      </p:sp>
      <p:sp>
        <p:nvSpPr>
          <p:cNvPr id="6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08549" y="4651372"/>
            <a:ext cx="11904496" cy="508857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Stiffness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Ability of an object to resist deformation when a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>
                <a:solidFill>
                  <a:srgbClr val="000000"/>
                </a:solidFill>
              </a:rPr>
              <a:t>s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tress </a:t>
            </a:r>
            <a:r>
              <a:rPr lang="en-US" dirty="0" smtClean="0">
                <a:solidFill>
                  <a:srgbClr val="000000"/>
                </a:solidFill>
              </a:rPr>
              <a:t>is applied to it.  Related to tensile strength. 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Increased length of time under load reduces stiffness.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kumimoji="0" lang="en-US" sz="36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697984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s words.jpg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67868" y="380203"/>
            <a:ext cx="526907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>
                <a:solidFill>
                  <a:srgbClr val="0070C0"/>
                </a:solidFill>
              </a:rPr>
              <a:t>Stress and Strain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9173" y="1439229"/>
            <a:ext cx="2745139" cy="6565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Hooke’s Law</a:t>
            </a:r>
            <a:endParaRPr kumimoji="0" lang="en-US" sz="36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6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9173" y="2188561"/>
            <a:ext cx="10704944" cy="176458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Stress = Force/ Cross-sectional Area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Strain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= Extension/Original Length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baseline="0" dirty="0" smtClean="0">
                <a:solidFill>
                  <a:srgbClr val="000000"/>
                </a:solidFill>
              </a:rPr>
              <a:t>E (Young’s Modulus)</a:t>
            </a:r>
            <a:r>
              <a:rPr lang="en-US" dirty="0" smtClean="0">
                <a:solidFill>
                  <a:srgbClr val="000000"/>
                </a:solidFill>
              </a:rPr>
              <a:t>= Stress/Strain</a:t>
            </a:r>
            <a:endParaRPr kumimoji="0" lang="en-US" sz="36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39173" y="3989392"/>
            <a:ext cx="9468330" cy="6565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The greater the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E value the stiffer the material</a:t>
            </a:r>
            <a:endParaRPr kumimoji="0" lang="en-US" sz="36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  <p:pic>
        <p:nvPicPr>
          <p:cNvPr id="10" name="Picture 9" descr="Hooke's Law Graph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5885" y="4645982"/>
            <a:ext cx="8159860" cy="347312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8358840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hysics words.jp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63368" y="1486054"/>
            <a:ext cx="10704944" cy="564257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Structural Fatigue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dirty="0" smtClean="0">
                <a:solidFill>
                  <a:srgbClr val="000000"/>
                </a:solidFill>
              </a:rPr>
              <a:t>This is the point at with the tissue or object can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no longer withstand the stress.  Can be sudden or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produced over a long period.</a:t>
            </a: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Creep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dirty="0" smtClean="0">
                <a:solidFill>
                  <a:srgbClr val="000000"/>
                </a:solidFill>
              </a:rPr>
              <a:t>Low-level stress applied over a long period, that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results in deformation of tissue in it’s plastic range</a:t>
            </a: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3759377" y="380203"/>
            <a:ext cx="5486049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smtClean="0"/>
              <a:t>BASIC CONCEPTS</a:t>
            </a:r>
            <a:endParaRPr lang="en-US" sz="5000" b="1" dirty="0" smtClean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7225442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hysics words.jp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63368" y="1632357"/>
            <a:ext cx="5189744" cy="619656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Compression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Tension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Shear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Torsion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Compression 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&amp; Bending + Torsion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3865802" y="380203"/>
            <a:ext cx="5273199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TYPES OF FORCE</a:t>
            </a:r>
          </a:p>
        </p:txBody>
      </p:sp>
      <p:pic>
        <p:nvPicPr>
          <p:cNvPr id="2" name="Picture 1" descr="Forces on bone-loading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451" y="1632357"/>
            <a:ext cx="7365019" cy="562022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885474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hysics words.jpg"/>
          <p:cNvPicPr>
            <a:picLocks noChangeAspect="1"/>
          </p:cNvPicPr>
          <p:nvPr/>
        </p:nvPicPr>
        <p:blipFill>
          <a:blip r:embed="rId4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63368" y="1764066"/>
            <a:ext cx="7221965" cy="61965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Use an assessment technique of 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your choice, describe what forces are involved and in which direction they travel.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Possible structures include: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000" dirty="0" smtClean="0">
                <a:solidFill>
                  <a:srgbClr val="000000"/>
                </a:solidFill>
              </a:rPr>
              <a:t>Bone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000" dirty="0" smtClean="0">
                <a:solidFill>
                  <a:srgbClr val="000000"/>
                </a:solidFill>
              </a:rPr>
              <a:t>Ligament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000" dirty="0" smtClean="0">
                <a:solidFill>
                  <a:srgbClr val="000000"/>
                </a:solidFill>
              </a:rPr>
              <a:t>Cartilage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000" dirty="0" smtClean="0">
                <a:solidFill>
                  <a:srgbClr val="000000"/>
                </a:solidFill>
              </a:rPr>
              <a:t>Muscle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000" dirty="0" err="1" smtClean="0">
                <a:solidFill>
                  <a:srgbClr val="000000"/>
                </a:solidFill>
              </a:rPr>
              <a:t>Bursae</a:t>
            </a:r>
            <a:endParaRPr lang="en-US" sz="3000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sz="3000" dirty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5059715" y="380203"/>
            <a:ext cx="2885376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EXAMPLE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323985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5" name="Rectangle 4"/>
          <p:cNvSpPr/>
          <p:nvPr/>
        </p:nvSpPr>
        <p:spPr>
          <a:xfrm>
            <a:off x="1285067" y="1442006"/>
            <a:ext cx="11273403" cy="6186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u="sng" dirty="0" smtClean="0"/>
              <a:t>PRIMARY INTENTION</a:t>
            </a:r>
          </a:p>
          <a:p>
            <a:pPr algn="l"/>
            <a:r>
              <a:rPr lang="en-US" dirty="0" smtClean="0"/>
              <a:t>Healing process is dependent on the extent of the injury and the approximation of the wound’s stump ends.  </a:t>
            </a:r>
            <a:endParaRPr lang="en-US" b="1" u="sng" dirty="0" smtClean="0"/>
          </a:p>
          <a:p>
            <a:pPr algn="l"/>
            <a:endParaRPr lang="en-US" b="1" u="sng" dirty="0"/>
          </a:p>
          <a:p>
            <a:pPr algn="l"/>
            <a:r>
              <a:rPr lang="en-US" b="1" u="sng" dirty="0" smtClean="0"/>
              <a:t>SECONDARY INTENTION</a:t>
            </a:r>
          </a:p>
          <a:p>
            <a:pPr algn="l"/>
            <a:r>
              <a:rPr lang="en-US" dirty="0" smtClean="0"/>
              <a:t>Healing whereby the stump ends cannot be bridged and cells form across the affected area</a:t>
            </a:r>
          </a:p>
          <a:p>
            <a:pPr algn="l"/>
            <a:endParaRPr lang="en-US" dirty="0"/>
          </a:p>
          <a:p>
            <a:pPr algn="l"/>
            <a:r>
              <a:rPr lang="en-US" dirty="0" smtClean="0"/>
              <a:t>How would the timescales differ for each healing process?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5020601" y="380203"/>
            <a:ext cx="2963602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HEALING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</p:spTree>
    <p:custDataLst>
      <p:tags r:id="rId1"/>
    </p:custData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899710" y="393544"/>
            <a:ext cx="2963602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HEALING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9" name="Picture 2" descr="C:\Users\jvelkey\Documents\TEACHING\Pathology\robbinsBasicPath-images\S9781416029731-003-f015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942" y="746351"/>
            <a:ext cx="8266936" cy="800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314273" y="1918972"/>
            <a:ext cx="3908670" cy="5847938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444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1pPr>
            <a:lvl2pPr marL="889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2pPr>
            <a:lvl3pPr marL="1333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3pPr>
            <a:lvl4pPr marL="1778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4pPr>
            <a:lvl5pPr marL="2222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5pPr>
            <a:lvl6pPr marL="2667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6pPr>
            <a:lvl7pPr marL="3111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7pPr>
            <a:lvl8pPr marL="35560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8pPr>
            <a:lvl9pPr marL="4000500" indent="-444500" defTabSz="584200">
              <a:spcBef>
                <a:spcPts val="4200"/>
              </a:spcBef>
              <a:buSzPct val="75000"/>
              <a:buChar char="•"/>
              <a:defRPr sz="36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marL="0" indent="0" algn="l">
              <a:buFontTx/>
              <a:buNone/>
            </a:pPr>
            <a:r>
              <a:rPr lang="en-US" sz="4000" dirty="0" smtClean="0"/>
              <a:t>By 1</a:t>
            </a:r>
            <a:r>
              <a:rPr lang="en-US" sz="4000" baseline="30000" dirty="0" smtClean="0"/>
              <a:t>st</a:t>
            </a:r>
            <a:r>
              <a:rPr lang="en-US" sz="4000" dirty="0" smtClean="0"/>
              <a:t> intention:</a:t>
            </a:r>
            <a:endParaRPr lang="en-US" sz="2800" dirty="0" smtClean="0"/>
          </a:p>
          <a:p>
            <a:pPr marL="248352" lvl="1" indent="0" algn="l">
              <a:buNone/>
            </a:pPr>
            <a:r>
              <a:rPr lang="en-US" sz="2800" dirty="0" smtClean="0"/>
              <a:t>- “clean” incision</a:t>
            </a:r>
          </a:p>
          <a:p>
            <a:pPr marL="705552" lvl="1" indent="-457200" algn="l">
              <a:buFontTx/>
              <a:buChar char="-"/>
            </a:pPr>
            <a:r>
              <a:rPr lang="en-US" sz="2800" dirty="0" smtClean="0"/>
              <a:t>limited scarring or wound contraction</a:t>
            </a:r>
          </a:p>
          <a:p>
            <a:pPr marL="81279" indent="0" algn="l">
              <a:buNone/>
            </a:pPr>
            <a:r>
              <a:rPr lang="en-US" sz="4000" dirty="0" smtClean="0"/>
              <a:t>By 2</a:t>
            </a:r>
            <a:r>
              <a:rPr lang="en-US" sz="4000" baseline="30000" dirty="0" smtClean="0"/>
              <a:t>nd</a:t>
            </a:r>
            <a:r>
              <a:rPr lang="en-US" sz="4000" dirty="0" smtClean="0"/>
              <a:t> intention:</a:t>
            </a:r>
          </a:p>
          <a:p>
            <a:pPr marL="444500" lvl="1" indent="0" algn="l">
              <a:buNone/>
            </a:pPr>
            <a:r>
              <a:rPr lang="en-US" sz="2800" dirty="0" smtClean="0"/>
              <a:t>- ulcers or lacerations</a:t>
            </a:r>
          </a:p>
          <a:p>
            <a:pPr marL="444500" lvl="1" indent="0" algn="l">
              <a:buNone/>
            </a:pPr>
            <a:r>
              <a:rPr lang="en-US" sz="2800" dirty="0" smtClean="0"/>
              <a:t>- often scarring and wound contraction</a:t>
            </a:r>
            <a:endParaRPr lang="en-US" sz="28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8888066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702631" y="380203"/>
            <a:ext cx="5599546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hases of Tissue Healing Pic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5068" y="1495669"/>
            <a:ext cx="8017110" cy="628899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flipH="1">
            <a:off x="9302178" y="2907431"/>
            <a:ext cx="3436429" cy="39805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Overlap</a:t>
            </a:r>
          </a:p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dirty="0" smtClean="0">
                <a:solidFill>
                  <a:srgbClr val="000000"/>
                </a:solidFill>
              </a:rPr>
              <a:t>Non Linear</a:t>
            </a:r>
          </a:p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Interdependent</a:t>
            </a:r>
          </a:p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  <a:p>
            <a:pPr marL="0" marR="0" indent="0" algn="ctr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Interact</a:t>
            </a:r>
            <a:endParaRPr kumimoji="0" lang="en-US" sz="36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3020595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559130" y="380203"/>
            <a:ext cx="5886548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>
                <a:solidFill>
                  <a:srgbClr val="FF000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1100786" y="1150370"/>
            <a:ext cx="10302228" cy="619656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Bleeding Phase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Short lived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Occurs following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trauma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Tissue dependent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timescale for </a:t>
            </a:r>
            <a:r>
              <a:rPr kumimoji="0" lang="en-US" sz="3600" b="0" i="0" u="none" strike="noStrike" cap="none" spc="0" normalizeH="0" dirty="0" err="1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ceasation</a:t>
            </a:r>
            <a:endParaRPr kumimoji="0" lang="en-US" sz="3600" b="0" i="0" u="none" strike="noStrike" cap="none" spc="0" normalizeH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4-6 hours is often quoted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Crush injuries can take up to 24hrs or longer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dirty="0" smtClean="0">
                <a:solidFill>
                  <a:srgbClr val="000000"/>
                </a:solidFill>
              </a:rPr>
              <a:t>Initial phase of vasoconstriction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dirty="0" smtClean="0">
                <a:solidFill>
                  <a:srgbClr val="000000"/>
                </a:solidFill>
              </a:rPr>
              <a:t>Followed by vasodilation involving influx of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Blood, Serum proteins, Clotting factors and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Platelets</a:t>
            </a:r>
            <a:endParaRPr kumimoji="0" lang="en-US" sz="36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1077966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559130" y="380203"/>
            <a:ext cx="5886548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>
                <a:solidFill>
                  <a:srgbClr val="FF000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1100786" y="1981367"/>
            <a:ext cx="10302228" cy="453457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Inflammatory Phase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Helvetica Light"/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Essential component to healing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Rapid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onset (few hours), reaching maximal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magnitude (1-3/7)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Vascular </a:t>
            </a:r>
            <a:r>
              <a:rPr lang="en-US" dirty="0" smtClean="0">
                <a:solidFill>
                  <a:srgbClr val="000000"/>
                </a:solidFill>
              </a:rPr>
              <a:t>t</a:t>
            </a: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issues start and resolv</a:t>
            </a:r>
            <a:r>
              <a:rPr lang="en-US" dirty="0" smtClean="0">
                <a:solidFill>
                  <a:srgbClr val="000000"/>
                </a:solidFill>
              </a:rPr>
              <a:t>e quicker </a:t>
            </a: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6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Split into</a:t>
            </a: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 vascular/ chemical and cellular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en-US" sz="36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Helvetica Light"/>
              </a:rPr>
              <a:t>effects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657066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702631" y="241483"/>
            <a:ext cx="5599546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1100786" y="1485401"/>
            <a:ext cx="10302228" cy="650434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Vascular/</a:t>
            </a: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Chemical Effects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Vasodilation</a:t>
            </a: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>
                <a:solidFill>
                  <a:srgbClr val="000000"/>
                </a:solidFill>
              </a:rPr>
              <a:t>Increased vascular permeability to allow </a:t>
            </a:r>
          </a:p>
          <a:p>
            <a:pPr algn="l" rtl="0" latinLnBrk="1" hangingPunct="0"/>
            <a:r>
              <a:rPr lang="en-US" sz="3200" dirty="0">
                <a:solidFill>
                  <a:srgbClr val="000000"/>
                </a:solidFill>
              </a:rPr>
              <a:t>important healing substances that are normally </a:t>
            </a:r>
          </a:p>
          <a:p>
            <a:pPr algn="l" rtl="0" latinLnBrk="1" hangingPunct="0"/>
            <a:r>
              <a:rPr lang="en-US" sz="3200" dirty="0">
                <a:solidFill>
                  <a:srgbClr val="000000"/>
                </a:solidFill>
              </a:rPr>
              <a:t>restricted to blood stream</a:t>
            </a: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>
                <a:solidFill>
                  <a:srgbClr val="000000"/>
                </a:solidFill>
              </a:rPr>
              <a:t>Initially histamine is released by platelets, </a:t>
            </a:r>
          </a:p>
          <a:p>
            <a:pPr algn="l" rtl="0" latinLnBrk="1" hangingPunct="0"/>
            <a:r>
              <a:rPr lang="en-US" sz="3200" dirty="0" smtClean="0">
                <a:solidFill>
                  <a:srgbClr val="000000"/>
                </a:solidFill>
              </a:rPr>
              <a:t>Neutrophils/ granular leukocytes </a:t>
            </a:r>
            <a:r>
              <a:rPr lang="en-US" sz="3200" dirty="0">
                <a:solidFill>
                  <a:srgbClr val="000000"/>
                </a:solidFill>
              </a:rPr>
              <a:t>and mast cells</a:t>
            </a: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>
                <a:solidFill>
                  <a:srgbClr val="000000"/>
                </a:solidFill>
              </a:rPr>
              <a:t>Serotonin and other cytokines maintain the </a:t>
            </a:r>
          </a:p>
          <a:p>
            <a:pPr algn="l" rtl="0" latinLnBrk="1" hangingPunct="0"/>
            <a:r>
              <a:rPr lang="en-US" sz="3200" dirty="0">
                <a:solidFill>
                  <a:srgbClr val="000000"/>
                </a:solidFill>
              </a:rPr>
              <a:t>increased permeability, and are followed by </a:t>
            </a:r>
          </a:p>
          <a:p>
            <a:pPr algn="l" rtl="0" latinLnBrk="1" hangingPunct="0"/>
            <a:r>
              <a:rPr lang="en-US" sz="3200" dirty="0" err="1" smtClean="0">
                <a:solidFill>
                  <a:srgbClr val="000000"/>
                </a:solidFill>
              </a:rPr>
              <a:t>Prostoglandins</a:t>
            </a:r>
            <a:r>
              <a:rPr lang="en-US" sz="3200" dirty="0" smtClean="0">
                <a:solidFill>
                  <a:srgbClr val="000000"/>
                </a:solidFill>
              </a:rPr>
              <a:t> (PGE).</a:t>
            </a:r>
            <a:endParaRPr lang="en-US" sz="3200" dirty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PGEs attract leukocytes into</a:t>
            </a: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the area and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further the healing process</a:t>
            </a:r>
            <a:endParaRPr kumimoji="0" lang="en-US" sz="32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15374524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559130" y="241483"/>
            <a:ext cx="5886548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>
                <a:solidFill>
                  <a:schemeClr val="accent4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1100786" y="1285569"/>
            <a:ext cx="10302228" cy="650434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Cellular</a:t>
            </a: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Effects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2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Platelets</a:t>
            </a: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bind to the </a:t>
            </a:r>
            <a:r>
              <a:rPr kumimoji="0" lang="en-US" sz="3200" b="0" i="0" u="none" strike="noStrike" cap="none" spc="0" normalizeH="0" dirty="0" err="1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fibre</a:t>
            </a: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stumps and start to form a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lattice-like complex that acts like a plug (low strength)</a:t>
            </a:r>
            <a:endParaRPr kumimoji="0" lang="en-US" sz="32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 smtClean="0">
                <a:solidFill>
                  <a:srgbClr val="000000"/>
                </a:solidFill>
              </a:rPr>
              <a:t>Normally lymph channels remove extracellular fluid</a:t>
            </a:r>
          </a:p>
          <a:p>
            <a:pPr algn="l" rtl="0" latinLnBrk="1" hangingPunct="0"/>
            <a:r>
              <a:rPr lang="en-US" sz="3200" dirty="0" smtClean="0">
                <a:solidFill>
                  <a:srgbClr val="000000"/>
                </a:solidFill>
              </a:rPr>
              <a:t>but because of the plugs it can’t until another enzyme </a:t>
            </a:r>
          </a:p>
          <a:p>
            <a:pPr algn="l" rtl="0" latinLnBrk="1" hangingPunct="0"/>
            <a:r>
              <a:rPr lang="en-US" sz="3200" dirty="0" smtClean="0">
                <a:solidFill>
                  <a:srgbClr val="000000"/>
                </a:solidFill>
              </a:rPr>
              <a:t>comes into to facilitate draining of the </a:t>
            </a:r>
            <a:r>
              <a:rPr lang="en-US" sz="3200" dirty="0" err="1" smtClean="0">
                <a:solidFill>
                  <a:srgbClr val="000000"/>
                </a:solidFill>
              </a:rPr>
              <a:t>oedema</a:t>
            </a:r>
            <a:endParaRPr lang="en-US" sz="3200" dirty="0">
              <a:solidFill>
                <a:srgbClr val="000000"/>
              </a:solidFill>
            </a:endParaRP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 smtClean="0">
                <a:solidFill>
                  <a:srgbClr val="000000"/>
                </a:solidFill>
              </a:rPr>
              <a:t>Neutrophils attempt to remove debris (5-6h)</a:t>
            </a: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>
                <a:solidFill>
                  <a:srgbClr val="000000"/>
                </a:solidFill>
              </a:rPr>
              <a:t>Neutrophils are replaced by monocytes and </a:t>
            </a:r>
          </a:p>
          <a:p>
            <a:pPr algn="l" rtl="0" latinLnBrk="1" hangingPunct="0"/>
            <a:r>
              <a:rPr lang="en-US" sz="3200" dirty="0" smtClean="0">
                <a:solidFill>
                  <a:srgbClr val="000000"/>
                </a:solidFill>
              </a:rPr>
              <a:t>Macrophages and continue the clean up (24-48h)</a:t>
            </a:r>
          </a:p>
          <a:p>
            <a:pPr marL="571500" indent="-571500" algn="l" rtl="0" latinLnBrk="1" hangingPunct="0">
              <a:buFontTx/>
              <a:buChar char="-"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Macrophages are essential for</a:t>
            </a: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clearing up waste </a:t>
            </a:r>
          </a:p>
          <a:p>
            <a:pPr algn="l" rtl="0" latinLnBrk="1" hangingPunct="0"/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and excess fluid, as well as releasing growth factors upon resolution of the healing process</a:t>
            </a:r>
            <a:endParaRPr kumimoji="0" lang="en-US" sz="32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910937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702631" y="241483"/>
            <a:ext cx="5599546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hysiopathology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864" y="1103257"/>
            <a:ext cx="10918530" cy="665729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8722977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559130" y="241483"/>
            <a:ext cx="5886548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>
                <a:solidFill>
                  <a:schemeClr val="accent4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1100786" y="1316296"/>
            <a:ext cx="10302228" cy="650434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Proliferation Phase</a:t>
            </a:r>
            <a:endParaRPr kumimoji="0" lang="en-US" sz="3200" b="1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Macrophages removed debris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Growth of new blood vessels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Formation of granulation tissue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b="1" dirty="0" smtClean="0">
                <a:solidFill>
                  <a:srgbClr val="000000"/>
                </a:solidFill>
              </a:rPr>
              <a:t>Fibroplasia </a:t>
            </a:r>
            <a:endParaRPr lang="en-US" sz="3200" b="1" dirty="0">
              <a:solidFill>
                <a:srgbClr val="000000"/>
              </a:solidFill>
            </a:endParaRPr>
          </a:p>
          <a:p>
            <a:pPr marL="457200" marR="0" indent="-4572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Technical name for scar formation</a:t>
            </a:r>
          </a:p>
          <a:p>
            <a:pPr marL="457200" marR="0" indent="-4572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Growth factors released during inflammatory phase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promote proliferation of endothelial cells &amp; fibroblasts</a:t>
            </a:r>
          </a:p>
          <a:p>
            <a:pPr marL="457200" marR="0" indent="-4572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Characterized by increased number of fibroblasts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and reduced number of Neutrophils.  </a:t>
            </a:r>
          </a:p>
          <a:p>
            <a:pPr marL="457200" marR="0" indent="-4572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Fibroplasia is dependent on bodies ability to produce angiogenesis quickly.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8879182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702631" y="241483"/>
            <a:ext cx="5599546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1100786" y="1316298"/>
            <a:ext cx="10302228" cy="650434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Proliferation Phase</a:t>
            </a:r>
            <a:endParaRPr kumimoji="0" lang="en-US" sz="3200" b="1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Fibroblasts produce collagen that is a component of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the extra-cellular matrix</a:t>
            </a: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(ECM) along with elastin and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en-US" sz="3200" b="0" i="0" u="none" strike="noStrike" cap="none" spc="0" normalizeH="0" dirty="0" err="1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reticulin</a:t>
            </a:r>
            <a:r>
              <a:rPr kumimoji="0" lang="en-US" sz="3200" b="0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(Fibrous elements)</a:t>
            </a:r>
            <a:r>
              <a:rPr lang="en-US" sz="3200" dirty="0" smtClean="0">
                <a:solidFill>
                  <a:srgbClr val="000000"/>
                </a:solidFill>
              </a:rPr>
              <a:t>.  Ground substance (</a:t>
            </a:r>
            <a:r>
              <a:rPr lang="en-US" sz="3200" dirty="0" err="1" smtClean="0">
                <a:solidFill>
                  <a:srgbClr val="000000"/>
                </a:solidFill>
              </a:rPr>
              <a:t>Glyco</a:t>
            </a:r>
            <a:r>
              <a:rPr lang="en-US" sz="3200" dirty="0" smtClean="0">
                <a:solidFill>
                  <a:srgbClr val="000000"/>
                </a:solidFill>
              </a:rPr>
              <a:t>-amino </a:t>
            </a:r>
            <a:r>
              <a:rPr lang="en-US" sz="3200" dirty="0" err="1" smtClean="0">
                <a:solidFill>
                  <a:srgbClr val="000000"/>
                </a:solidFill>
              </a:rPr>
              <a:t>glycans</a:t>
            </a:r>
            <a:r>
              <a:rPr lang="en-US" sz="3200" dirty="0" smtClean="0">
                <a:solidFill>
                  <a:srgbClr val="000000"/>
                </a:solidFill>
              </a:rPr>
              <a:t>, proteoglycans) are non-fibrous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elements of the ECM. 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sz="3200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b="1" dirty="0" smtClean="0">
                <a:solidFill>
                  <a:srgbClr val="000000"/>
                </a:solidFill>
              </a:rPr>
              <a:t>Angiogenesis</a:t>
            </a:r>
          </a:p>
          <a:p>
            <a:pPr marL="457200" marR="0" indent="-4572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New blood vessel growth produced by endothelial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Cells.  </a:t>
            </a:r>
          </a:p>
          <a:p>
            <a:pPr marL="457200" marR="0" indent="-4572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Important for collagen production (no 02, no </a:t>
            </a:r>
            <a:r>
              <a:rPr lang="en-US" sz="3200" dirty="0" err="1" smtClean="0">
                <a:solidFill>
                  <a:srgbClr val="000000"/>
                </a:solidFill>
              </a:rPr>
              <a:t>clagen</a:t>
            </a:r>
            <a:r>
              <a:rPr lang="en-US" sz="3200" dirty="0" smtClean="0">
                <a:solidFill>
                  <a:srgbClr val="000000"/>
                </a:solidFill>
              </a:rPr>
              <a:t>)</a:t>
            </a:r>
          </a:p>
          <a:p>
            <a:pPr marL="457200" marR="0" indent="-4572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Strength of the scar is directly related to amount, type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and arrangement of collagen.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938185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702631" y="241483"/>
            <a:ext cx="5599546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Proliferation Image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941" y="1326347"/>
            <a:ext cx="8335529" cy="742395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92144726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559130" y="241483"/>
            <a:ext cx="5886548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>
                <a:solidFill>
                  <a:srgbClr val="00B050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1100785" y="1562520"/>
            <a:ext cx="11457685" cy="601190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spc="0" normalizeH="0" dirty="0" err="1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Remodelling</a:t>
            </a:r>
            <a:r>
              <a:rPr kumimoji="0" lang="en-US" sz="3200" b="1" i="0" u="none" strike="noStrike" cap="none" spc="0" normalizeH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 Phase</a:t>
            </a:r>
            <a:endParaRPr kumimoji="0" lang="en-US" sz="3200" b="1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err="1" smtClean="0">
                <a:solidFill>
                  <a:srgbClr val="000000"/>
                </a:solidFill>
              </a:rPr>
              <a:t>Myofibroblasts</a:t>
            </a:r>
            <a:r>
              <a:rPr lang="en-US" sz="3200" dirty="0" smtClean="0">
                <a:solidFill>
                  <a:srgbClr val="000000"/>
                </a:solidFill>
              </a:rPr>
              <a:t> continue the contracture of the wound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edges (from 5/7 to 2/12).  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Aim is to produce tissue with similar mechanical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capabilities to that of the previously injured structure</a:t>
            </a: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 smtClean="0">
                <a:solidFill>
                  <a:srgbClr val="000000"/>
                </a:solidFill>
              </a:rPr>
              <a:t>Collagen reorg</a:t>
            </a:r>
            <a:r>
              <a:rPr lang="en-US" sz="3200" dirty="0">
                <a:solidFill>
                  <a:srgbClr val="000000"/>
                </a:solidFill>
              </a:rPr>
              <a:t>anised in response to the stress that it is </a:t>
            </a:r>
          </a:p>
          <a:p>
            <a:pPr algn="l" rtl="0" latinLnBrk="1" hangingPunct="0"/>
            <a:r>
              <a:rPr lang="en-US" sz="3200" dirty="0">
                <a:solidFill>
                  <a:srgbClr val="000000"/>
                </a:solidFill>
              </a:rPr>
              <a:t>placed under thus giving it tensile strength in a given </a:t>
            </a:r>
            <a:r>
              <a:rPr lang="en-US" sz="3200" dirty="0" smtClean="0">
                <a:solidFill>
                  <a:srgbClr val="000000"/>
                </a:solidFill>
              </a:rPr>
              <a:t>direction</a:t>
            </a:r>
            <a:endParaRPr lang="en-US" sz="3200" dirty="0">
              <a:solidFill>
                <a:srgbClr val="000000"/>
              </a:solidFill>
            </a:endParaRP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 smtClean="0">
                <a:solidFill>
                  <a:srgbClr val="000000"/>
                </a:solidFill>
              </a:rPr>
              <a:t>Initially Type III is laid down.  Structurally weak</a:t>
            </a:r>
          </a:p>
          <a:p>
            <a:pPr marL="571500" indent="-571500" algn="l" rtl="0" latinLnBrk="1" hangingPunct="0">
              <a:buFontTx/>
              <a:buChar char="-"/>
            </a:pPr>
            <a:r>
              <a:rPr lang="en-US" sz="3200" dirty="0" smtClean="0">
                <a:solidFill>
                  <a:srgbClr val="000000"/>
                </a:solidFill>
              </a:rPr>
              <a:t>As the scar matures is becomes stronger, with the Type III </a:t>
            </a:r>
          </a:p>
          <a:p>
            <a:pPr algn="l" rtl="0" latinLnBrk="1" hangingPunct="0"/>
            <a:r>
              <a:rPr lang="en-US" sz="3200" dirty="0" smtClean="0">
                <a:solidFill>
                  <a:srgbClr val="000000"/>
                </a:solidFill>
              </a:rPr>
              <a:t>collagen being reabsorbed and Type I collagen replacing it.</a:t>
            </a:r>
            <a:endParaRPr lang="en-US" sz="3200" dirty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5441039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3559130" y="241483"/>
            <a:ext cx="5886548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>
                <a:solidFill>
                  <a:schemeClr val="accent2"/>
                </a:solidFill>
              </a:rPr>
              <a:t>HEALING PHASES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Picture 2" descr="Remodelling pic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1879" y="1354569"/>
            <a:ext cx="7701720" cy="705708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59553420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1816" y="0"/>
            <a:ext cx="6512984" cy="97536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491816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4379410" y="241483"/>
            <a:ext cx="4245985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1100785" y="4024732"/>
            <a:ext cx="11457685" cy="10874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1100785" y="1663791"/>
            <a:ext cx="10302230" cy="7017306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5000" b="1" dirty="0" smtClean="0"/>
              <a:t>Collagen</a:t>
            </a:r>
          </a:p>
          <a:p>
            <a:pPr algn="l"/>
            <a:endParaRPr lang="en-US" sz="5000" b="1" dirty="0"/>
          </a:p>
          <a:p>
            <a:pPr marL="685800" indent="-685800" algn="l">
              <a:buFontTx/>
              <a:buChar char="-"/>
            </a:pPr>
            <a:r>
              <a:rPr lang="en-US" sz="5000" b="1" dirty="0" smtClean="0"/>
              <a:t>Major structural protein</a:t>
            </a:r>
          </a:p>
          <a:p>
            <a:pPr marL="685800" indent="-685800" algn="l">
              <a:buFontTx/>
              <a:buChar char="-"/>
            </a:pPr>
            <a:r>
              <a:rPr lang="en-US" sz="5000" b="1" dirty="0"/>
              <a:t>Type I,II, </a:t>
            </a:r>
            <a:r>
              <a:rPr lang="en-US" sz="5000" b="1" dirty="0" smtClean="0"/>
              <a:t>III (80-90%)</a:t>
            </a:r>
          </a:p>
          <a:p>
            <a:pPr marL="685800" indent="-685800" algn="l">
              <a:buFontTx/>
              <a:buChar char="-"/>
            </a:pPr>
            <a:r>
              <a:rPr lang="en-US" sz="5000" b="1" dirty="0" smtClean="0"/>
              <a:t>16 Types</a:t>
            </a:r>
          </a:p>
          <a:p>
            <a:pPr marL="685800" indent="-685800" algn="l">
              <a:buFontTx/>
              <a:buChar char="-"/>
            </a:pPr>
            <a:r>
              <a:rPr lang="en-US" sz="5000" b="1" dirty="0" smtClean="0"/>
              <a:t>Function – hold CT together</a:t>
            </a:r>
            <a:endParaRPr lang="en-US" sz="5000" b="1" dirty="0"/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7196754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3646" y="0"/>
            <a:ext cx="6512984" cy="97536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491816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4165064" y="241483"/>
            <a:ext cx="4674678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>
                <a:solidFill>
                  <a:schemeClr val="accent6"/>
                </a:solidFill>
              </a:rPr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1100785" y="4024732"/>
            <a:ext cx="11457685" cy="10874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7507925" y="1158498"/>
            <a:ext cx="3895089" cy="2123658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4400" b="1" dirty="0" smtClean="0"/>
              <a:t>Mechanical components of Collagen</a:t>
            </a:r>
            <a:endParaRPr lang="en-US" sz="5000" b="1" dirty="0" smtClean="0"/>
          </a:p>
        </p:txBody>
      </p:sp>
      <p:pic>
        <p:nvPicPr>
          <p:cNvPr id="2" name="Picture 1" descr="Tissue Strength Graph Post Injury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785" y="1103256"/>
            <a:ext cx="5003800" cy="637509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5595142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ealthy connective Tissue.jpg"/>
          <p:cNvPicPr>
            <a:picLocks noChangeAspect="1"/>
          </p:cNvPicPr>
          <p:nvPr/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3646" y="0"/>
            <a:ext cx="6512984" cy="9753600"/>
          </a:xfrm>
          <a:prstGeom prst="rect">
            <a:avLst/>
          </a:prstGeom>
        </p:spPr>
      </p:pic>
      <p:pic>
        <p:nvPicPr>
          <p:cNvPr id="3" name="Picture 2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491816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4379410" y="241483"/>
            <a:ext cx="4245985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SCAR TISSUE </a:t>
            </a:r>
          </a:p>
        </p:txBody>
      </p:sp>
      <p:pic>
        <p:nvPicPr>
          <p:cNvPr id="8" name="UWTSD_Logo.pn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1100785" y="4024732"/>
            <a:ext cx="11457685" cy="10874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</p:txBody>
      </p:sp>
      <p:sp>
        <p:nvSpPr>
          <p:cNvPr id="10" name="Title 4"/>
          <p:cNvSpPr txBox="1">
            <a:spLocks/>
          </p:cNvSpPr>
          <p:nvPr/>
        </p:nvSpPr>
        <p:spPr>
          <a:xfrm>
            <a:off x="1100785" y="1663791"/>
            <a:ext cx="10302230" cy="8494633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4400" b="1" dirty="0" smtClean="0"/>
              <a:t>Mechanical components of Collagen</a:t>
            </a:r>
          </a:p>
          <a:p>
            <a:pPr algn="l"/>
            <a:endParaRPr lang="en-US" sz="4400" b="1" dirty="0"/>
          </a:p>
          <a:p>
            <a:pPr marL="685800" indent="-685800" algn="l">
              <a:buFontTx/>
              <a:buChar char="-"/>
            </a:pPr>
            <a:r>
              <a:rPr lang="en-US" sz="4400" b="1" dirty="0" smtClean="0"/>
              <a:t>Resists Mechanical deformation</a:t>
            </a:r>
          </a:p>
          <a:p>
            <a:pPr marL="685800" indent="-685800" algn="l">
              <a:buFontTx/>
              <a:buChar char="-"/>
            </a:pPr>
            <a:r>
              <a:rPr lang="en-US" sz="4400" b="1" dirty="0" smtClean="0"/>
              <a:t>Load bearing components of CT</a:t>
            </a:r>
          </a:p>
          <a:p>
            <a:pPr marL="685800" indent="-685800" algn="l">
              <a:buFontTx/>
              <a:buChar char="-"/>
            </a:pPr>
            <a:r>
              <a:rPr lang="en-US" sz="4400" b="1" dirty="0" smtClean="0"/>
              <a:t>Binds elastin </a:t>
            </a:r>
          </a:p>
          <a:p>
            <a:pPr marL="685800" indent="-685800" algn="l">
              <a:buFontTx/>
              <a:buChar char="-"/>
            </a:pPr>
            <a:r>
              <a:rPr lang="en-US" sz="4400" b="1" dirty="0" smtClean="0"/>
              <a:t>Not able to cope with shear and compressive forces</a:t>
            </a:r>
          </a:p>
          <a:p>
            <a:pPr marL="685800" indent="-685800" algn="l">
              <a:buFontTx/>
              <a:buChar char="-"/>
            </a:pPr>
            <a:r>
              <a:rPr lang="en-US" sz="4400" b="1" dirty="0" smtClean="0"/>
              <a:t>Arrange themselves to tolerate tensile loads</a:t>
            </a:r>
            <a:endParaRPr lang="en-US" sz="4400" b="1" dirty="0"/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31394676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5537235" y="241483"/>
            <a:ext cx="1930337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>
                <a:solidFill>
                  <a:schemeClr val="accent1"/>
                </a:solidFill>
              </a:rPr>
              <a:t>TASK</a:t>
            </a:r>
          </a:p>
        </p:txBody>
      </p:sp>
      <p:pic>
        <p:nvPicPr>
          <p:cNvPr id="8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9" name="TextBox 8"/>
          <p:cNvSpPr txBox="1"/>
          <p:nvPr/>
        </p:nvSpPr>
        <p:spPr>
          <a:xfrm flipH="1">
            <a:off x="1100785" y="4024732"/>
            <a:ext cx="11457685" cy="10874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endParaRPr lang="en-US" sz="3200" dirty="0" smtClean="0">
              <a:solidFill>
                <a:srgbClr val="000000"/>
              </a:solidFill>
            </a:endParaRPr>
          </a:p>
        </p:txBody>
      </p:sp>
      <p:pic>
        <p:nvPicPr>
          <p:cNvPr id="11" name="Picture 10" descr="Scar Tissue example 2.jpg"/>
          <p:cNvPicPr>
            <a:picLocks noChangeAspect="1"/>
          </p:cNvPicPr>
          <p:nvPr/>
        </p:nvPicPr>
        <p:blipFill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7" y="-32480"/>
            <a:ext cx="6491816" cy="9753600"/>
          </a:xfrm>
          <a:prstGeom prst="rect">
            <a:avLst/>
          </a:prstGeom>
        </p:spPr>
      </p:pic>
      <p:sp>
        <p:nvSpPr>
          <p:cNvPr id="10" name="Title 4"/>
          <p:cNvSpPr txBox="1">
            <a:spLocks/>
          </p:cNvSpPr>
          <p:nvPr/>
        </p:nvSpPr>
        <p:spPr>
          <a:xfrm>
            <a:off x="1100785" y="1663791"/>
            <a:ext cx="10302230" cy="4431983"/>
          </a:xfrm>
          <a:prstGeom prst="rect">
            <a:avLst/>
          </a:prstGeom>
        </p:spPr>
        <p:txBody>
          <a:bodyPr wrap="squar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pPr algn="l"/>
            <a:r>
              <a:rPr lang="en-US" sz="4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Write a paragraph on your understanding of the inflammatory process and </a:t>
            </a:r>
            <a:r>
              <a:rPr lang="en-US" sz="44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sumbit</a:t>
            </a:r>
            <a:r>
              <a:rPr lang="en-US" sz="4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to </a:t>
            </a:r>
            <a:r>
              <a:rPr lang="en-US" sz="44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TurnItIn</a:t>
            </a:r>
            <a:r>
              <a:rPr lang="en-US" sz="4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  <a:p>
            <a:pPr marL="685800" indent="-685800" algn="l">
              <a:buFontTx/>
              <a:buChar char="-"/>
            </a:pPr>
            <a:endParaRPr lang="en-US" sz="5000" b="1" dirty="0" smtClean="0"/>
          </a:p>
        </p:txBody>
      </p:sp>
      <p:pic>
        <p:nvPicPr>
          <p:cNvPr id="12" name="Picture 11" descr="Healthy connective Tissue.jpg"/>
          <p:cNvPicPr>
            <a:picLocks noChangeAspect="1"/>
          </p:cNvPicPr>
          <p:nvPr/>
        </p:nvPicPr>
        <p:blipFill>
          <a:blip r:embed="rId6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236" y="0"/>
            <a:ext cx="6512984" cy="9753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7858485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ar Pic.png"/>
          <p:cNvPicPr>
            <a:picLocks noChangeAspect="1"/>
          </p:cNvPicPr>
          <p:nvPr/>
        </p:nvPicPr>
        <p:blipFill>
          <a:blip r:embed="rId4">
            <a:alphaModFix amt="1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itle 4"/>
          <p:cNvSpPr txBox="1">
            <a:spLocks/>
          </p:cNvSpPr>
          <p:nvPr/>
        </p:nvSpPr>
        <p:spPr>
          <a:xfrm>
            <a:off x="4646795" y="241483"/>
            <a:ext cx="3711223" cy="861774"/>
          </a:xfrm>
          <a:prstGeom prst="rect">
            <a:avLst/>
          </a:prstGeom>
        </p:spPr>
        <p:txBody>
          <a:bodyPr wrap="none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DAN’s QUIZ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TextBox 3"/>
          <p:cNvSpPr txBox="1"/>
          <p:nvPr/>
        </p:nvSpPr>
        <p:spPr>
          <a:xfrm flipH="1">
            <a:off x="1100786" y="2052454"/>
            <a:ext cx="10302228" cy="502701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sng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Helvetica"/>
                <a:cs typeface="Helvetica"/>
                <a:sym typeface="Helvetica Light"/>
              </a:rPr>
              <a:t>Questions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sz="3200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In which order does tissue repair occur?</a:t>
            </a:r>
            <a:endParaRPr kumimoji="0" lang="en-US" sz="32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kumimoji="0" lang="en-US" sz="3200" b="0" i="0" u="none" strike="noStrike" cap="none" spc="0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uFillTx/>
                <a:sym typeface="Helvetica Light"/>
              </a:rPr>
              <a:t>Name one structure that is unable to regenerate/ repair?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List the vascular effects in the initial healing process?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How many types of collagen are there?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Name the main cell type that </a:t>
            </a:r>
            <a:r>
              <a:rPr lang="en-US" sz="3200" dirty="0" err="1" smtClean="0">
                <a:solidFill>
                  <a:srgbClr val="000000"/>
                </a:solidFill>
              </a:rPr>
              <a:t>clean’s</a:t>
            </a:r>
            <a:r>
              <a:rPr lang="en-US" sz="3200" dirty="0" smtClean="0">
                <a:solidFill>
                  <a:srgbClr val="000000"/>
                </a:solidFill>
              </a:rPr>
              <a:t> debris away?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z="3200" dirty="0" smtClean="0">
                <a:solidFill>
                  <a:srgbClr val="000000"/>
                </a:solidFill>
              </a:rPr>
              <a:t>BONUS – other cells of the same family?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sz="3200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kumimoji="0" lang="en-US" sz="32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2619731"/>
      </p:ext>
    </p:extLst>
  </p:cSld>
  <p:clrMapOvr>
    <a:masterClrMapping/>
  </p:clrMapOvr>
  <p:transition spd="med" advTm="1831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3|12.7|39.6|22.5|24.3|13.9|42.8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2148</TotalTime>
  <Words>1131</Words>
  <Application>Microsoft Office PowerPoint</Application>
  <PresentationFormat>Custom</PresentationFormat>
  <Paragraphs>256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Helvetica</vt:lpstr>
      <vt:lpstr>Helvetica Light</vt:lpstr>
      <vt:lpstr>Helvetica Neue</vt:lpstr>
      <vt:lpstr>White</vt:lpstr>
      <vt:lpstr>‘TRANSFORMING EDUCATION, TRANSFORMING LIVES…..’</vt:lpstr>
      <vt:lpstr>Learning Outcomes </vt:lpstr>
      <vt:lpstr>BASIC CONCEPTS</vt:lpstr>
      <vt:lpstr>Stress and Strain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‘TRANSFORMING EDUCATION, TRANSFORMING LIVES.’</dc:title>
  <dc:creator>Martin</dc:creator>
  <cp:lastModifiedBy>Daniel Martin</cp:lastModifiedBy>
  <cp:revision>96</cp:revision>
  <dcterms:modified xsi:type="dcterms:W3CDTF">2019-10-08T09:14:04Z</dcterms:modified>
</cp:coreProperties>
</file>