
<file path=[Content_Types].xml><?xml version="1.0" encoding="utf-8"?>
<Types xmlns="http://schemas.openxmlformats.org/package/2006/content-types">
  <Default Extension="bin" ContentType="application/vnd.openxmlformats-officedocument.oleObject"/>
  <Default Extension="png" ContentType="image/png"/>
  <Default Extension="wmf" ContentType="image/x-wmf"/>
  <Default Extension="jpeg" ContentType="image/jpeg"/>
  <Default Extension="emf" ContentType="image/x-emf"/>
  <Default Extension="rels" ContentType="application/vnd.openxmlformats-package.relationships+xml"/>
  <Default Extension="xml" ContentType="application/xml"/>
  <Default Extension="wav" ContentType="audio/wav"/>
  <Default Extension="vml" ContentType="application/vnd.openxmlformats-officedocument.vmlDrawing"/>
  <Default Extension="doc" ContentType="application/msword"/>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7"/>
  </p:notesMasterIdLst>
  <p:sldIdLst>
    <p:sldId id="257" r:id="rId2"/>
    <p:sldId id="274" r:id="rId3"/>
    <p:sldId id="275" r:id="rId4"/>
    <p:sldId id="336" r:id="rId5"/>
    <p:sldId id="276" r:id="rId6"/>
    <p:sldId id="337" r:id="rId7"/>
    <p:sldId id="277" r:id="rId8"/>
    <p:sldId id="278" r:id="rId9"/>
    <p:sldId id="279" r:id="rId10"/>
    <p:sldId id="338" r:id="rId11"/>
    <p:sldId id="280" r:id="rId12"/>
    <p:sldId id="281" r:id="rId13"/>
    <p:sldId id="282" r:id="rId14"/>
    <p:sldId id="283" r:id="rId15"/>
    <p:sldId id="284" r:id="rId16"/>
    <p:sldId id="285" r:id="rId17"/>
    <p:sldId id="286" r:id="rId18"/>
    <p:sldId id="287" r:id="rId19"/>
    <p:sldId id="339" r:id="rId20"/>
    <p:sldId id="288" r:id="rId21"/>
    <p:sldId id="289" r:id="rId22"/>
    <p:sldId id="290" r:id="rId23"/>
    <p:sldId id="291" r:id="rId24"/>
    <p:sldId id="292" r:id="rId25"/>
    <p:sldId id="293" r:id="rId26"/>
    <p:sldId id="294" r:id="rId27"/>
    <p:sldId id="295" r:id="rId28"/>
    <p:sldId id="340" r:id="rId29"/>
    <p:sldId id="296" r:id="rId30"/>
    <p:sldId id="297" r:id="rId31"/>
    <p:sldId id="298" r:id="rId32"/>
    <p:sldId id="299" r:id="rId33"/>
    <p:sldId id="341" r:id="rId34"/>
    <p:sldId id="300" r:id="rId35"/>
    <p:sldId id="301" r:id="rId36"/>
    <p:sldId id="302" r:id="rId37"/>
    <p:sldId id="303" r:id="rId38"/>
    <p:sldId id="304" r:id="rId39"/>
    <p:sldId id="305" r:id="rId40"/>
    <p:sldId id="306" r:id="rId41"/>
    <p:sldId id="307" r:id="rId42"/>
    <p:sldId id="308" r:id="rId43"/>
    <p:sldId id="309" r:id="rId44"/>
    <p:sldId id="310" r:id="rId45"/>
    <p:sldId id="311" r:id="rId46"/>
    <p:sldId id="312" r:id="rId47"/>
    <p:sldId id="313" r:id="rId48"/>
    <p:sldId id="314" r:id="rId49"/>
    <p:sldId id="347" r:id="rId50"/>
    <p:sldId id="348" r:id="rId51"/>
    <p:sldId id="315" r:id="rId52"/>
    <p:sldId id="316" r:id="rId53"/>
    <p:sldId id="345" r:id="rId54"/>
    <p:sldId id="317" r:id="rId55"/>
    <p:sldId id="318" r:id="rId56"/>
    <p:sldId id="342" r:id="rId57"/>
    <p:sldId id="319" r:id="rId58"/>
    <p:sldId id="320" r:id="rId59"/>
    <p:sldId id="321" r:id="rId60"/>
    <p:sldId id="343" r:id="rId61"/>
    <p:sldId id="322" r:id="rId62"/>
    <p:sldId id="323" r:id="rId63"/>
    <p:sldId id="324" r:id="rId64"/>
    <p:sldId id="325" r:id="rId65"/>
    <p:sldId id="326" r:id="rId66"/>
    <p:sldId id="344" r:id="rId67"/>
    <p:sldId id="327" r:id="rId68"/>
    <p:sldId id="328" r:id="rId69"/>
    <p:sldId id="329" r:id="rId70"/>
    <p:sldId id="330" r:id="rId71"/>
    <p:sldId id="331" r:id="rId72"/>
    <p:sldId id="332" r:id="rId73"/>
    <p:sldId id="333" r:id="rId74"/>
    <p:sldId id="334" r:id="rId75"/>
    <p:sldId id="346" r:id="rId7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1" d="100"/>
          <a:sy n="111" d="100"/>
        </p:scale>
        <p:origin x="-161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drawings/_rels/vmlDrawing1.v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image" Target="../media/image1.wmf"/></Relationships>
</file>

<file path=ppt/drawings/_rels/vmlDrawing2.v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image" Target="../media/image1.wmf"/><Relationship Id="rId1" Type="http://schemas.openxmlformats.org/officeDocument/2006/relationships/image" Target="../media/image9.wmf"/></Relationships>
</file>

<file path=ppt/drawings/_rels/vmlDrawing3.vml.rels><?xml version="1.0" encoding="UTF-8" standalone="yes"?>
<Relationships xmlns="http://schemas.openxmlformats.org/package/2006/relationships"><Relationship Id="rId3" Type="http://schemas.openxmlformats.org/officeDocument/2006/relationships/image" Target="../media/image1.wmf"/><Relationship Id="rId2" Type="http://schemas.openxmlformats.org/officeDocument/2006/relationships/image" Target="../media/image9.wmf"/><Relationship Id="rId1" Type="http://schemas.openxmlformats.org/officeDocument/2006/relationships/image" Target="../media/image2.w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10.w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9.wmf"/></Relationships>
</file>

<file path=ppt/drawings/_rels/vmlDrawing6.v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image" Target="../media/image29.wmf"/><Relationship Id="rId1" Type="http://schemas.openxmlformats.org/officeDocument/2006/relationships/image" Target="../media/image28.w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34.w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35.w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36.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273D8B6-826B-4BBA-A1CE-2120AF8CDC1B}" type="datetimeFigureOut">
              <a:rPr lang="en-GB" smtClean="0"/>
              <a:t>03/12/2015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01E0244-A50E-4E89-AAE9-5804B768D976}" type="slidenum">
              <a:rPr lang="en-GB" smtClean="0"/>
              <a:t>‹#›</a:t>
            </a:fld>
            <a:endParaRPr lang="en-GB"/>
          </a:p>
        </p:txBody>
      </p:sp>
    </p:spTree>
    <p:extLst>
      <p:ext uri="{BB962C8B-B14F-4D97-AF65-F5344CB8AC3E}">
        <p14:creationId xmlns:p14="http://schemas.microsoft.com/office/powerpoint/2010/main" val="30027196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aboutitu/index.html" TargetMode="External"/><Relationship Id="rId2" Type="http://schemas.openxmlformats.org/officeDocument/2006/relationships/slide" Target="../slides/slide43.xml"/><Relationship Id="rId1" Type="http://schemas.openxmlformats.org/officeDocument/2006/relationships/notesMaster" Target="../notesMasters/notesMaster1.xml"/><Relationship Id="rId4" Type="http://schemas.openxmlformats.org/officeDocument/2006/relationships/hyperlink" Target="/glossary.html"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D3FE6952-BDE3-4F95-BBBF-7A0719F3276E}" type="slidenum">
              <a:rPr lang="en-GB" altLang="en-US">
                <a:solidFill>
                  <a:prstClr val="black"/>
                </a:solidFill>
              </a:rPr>
              <a:pPr eaLnBrk="1" hangingPunct="1">
                <a:spcBef>
                  <a:spcPct val="0"/>
                </a:spcBef>
              </a:pPr>
              <a:t>1</a:t>
            </a:fld>
            <a:endParaRPr lang="en-GB" altLang="en-US">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p:spPr>
        <p:txBody>
          <a:bodyPr/>
          <a:lstStyle>
            <a:lvl1pPr defTabSz="901603">
              <a:defRPr kumimoji="1" sz="1000">
                <a:solidFill>
                  <a:schemeClr val="tx1"/>
                </a:solidFill>
                <a:latin typeface="Times New Roman" pitchFamily="18" charset="0"/>
              </a:defRPr>
            </a:lvl1pPr>
            <a:lvl2pPr marL="737675" indent="-283721" defTabSz="901603">
              <a:defRPr kumimoji="1" sz="1000">
                <a:solidFill>
                  <a:schemeClr val="tx1"/>
                </a:solidFill>
                <a:latin typeface="Times New Roman" pitchFamily="18" charset="0"/>
              </a:defRPr>
            </a:lvl2pPr>
            <a:lvl3pPr marL="1134885" indent="-226977" defTabSz="901603">
              <a:defRPr kumimoji="1" sz="1000">
                <a:solidFill>
                  <a:schemeClr val="tx1"/>
                </a:solidFill>
                <a:latin typeface="Times New Roman" pitchFamily="18" charset="0"/>
              </a:defRPr>
            </a:lvl3pPr>
            <a:lvl4pPr marL="1588839" indent="-226977" defTabSz="901603">
              <a:defRPr kumimoji="1" sz="1000">
                <a:solidFill>
                  <a:schemeClr val="tx1"/>
                </a:solidFill>
                <a:latin typeface="Times New Roman" pitchFamily="18" charset="0"/>
              </a:defRPr>
            </a:lvl4pPr>
            <a:lvl5pPr marL="2042792" indent="-226977" defTabSz="901603">
              <a:defRPr kumimoji="1" sz="1000">
                <a:solidFill>
                  <a:schemeClr val="tx1"/>
                </a:solidFill>
                <a:latin typeface="Times New Roman" pitchFamily="18" charset="0"/>
              </a:defRPr>
            </a:lvl5pPr>
            <a:lvl6pPr marL="2496746" indent="-226977" algn="ctr" defTabSz="901603" eaLnBrk="0" fontAlgn="base" hangingPunct="0">
              <a:spcBef>
                <a:spcPct val="0"/>
              </a:spcBef>
              <a:spcAft>
                <a:spcPct val="0"/>
              </a:spcAft>
              <a:defRPr kumimoji="1" sz="1000">
                <a:solidFill>
                  <a:schemeClr val="tx1"/>
                </a:solidFill>
                <a:latin typeface="Times New Roman" pitchFamily="18" charset="0"/>
              </a:defRPr>
            </a:lvl6pPr>
            <a:lvl7pPr marL="2950700" indent="-226977" algn="ctr" defTabSz="901603" eaLnBrk="0" fontAlgn="base" hangingPunct="0">
              <a:spcBef>
                <a:spcPct val="0"/>
              </a:spcBef>
              <a:spcAft>
                <a:spcPct val="0"/>
              </a:spcAft>
              <a:defRPr kumimoji="1" sz="1000">
                <a:solidFill>
                  <a:schemeClr val="tx1"/>
                </a:solidFill>
                <a:latin typeface="Times New Roman" pitchFamily="18" charset="0"/>
              </a:defRPr>
            </a:lvl7pPr>
            <a:lvl8pPr marL="3404654" indent="-226977" algn="ctr" defTabSz="901603" eaLnBrk="0" fontAlgn="base" hangingPunct="0">
              <a:spcBef>
                <a:spcPct val="0"/>
              </a:spcBef>
              <a:spcAft>
                <a:spcPct val="0"/>
              </a:spcAft>
              <a:defRPr kumimoji="1" sz="1000">
                <a:solidFill>
                  <a:schemeClr val="tx1"/>
                </a:solidFill>
                <a:latin typeface="Times New Roman" pitchFamily="18" charset="0"/>
              </a:defRPr>
            </a:lvl8pPr>
            <a:lvl9pPr marL="3858608" indent="-226977" algn="ctr" defTabSz="901603" eaLnBrk="0" fontAlgn="base" hangingPunct="0">
              <a:spcBef>
                <a:spcPct val="0"/>
              </a:spcBef>
              <a:spcAft>
                <a:spcPct val="0"/>
              </a:spcAft>
              <a:defRPr kumimoji="1" sz="1000">
                <a:solidFill>
                  <a:schemeClr val="tx1"/>
                </a:solidFill>
                <a:latin typeface="Times New Roman" pitchFamily="18" charset="0"/>
              </a:defRPr>
            </a:lvl9pPr>
          </a:lstStyle>
          <a:p>
            <a:fld id="{F16E1D77-3FD5-4344-8AB2-F20AE298922C}" type="slidenum">
              <a:rPr kumimoji="0" lang="en-GB" altLang="en-US" sz="1200"/>
              <a:pPr/>
              <a:t>37</a:t>
            </a:fld>
            <a:endParaRPr kumimoji="0" lang="en-GB" altLang="en-US" sz="1200"/>
          </a:p>
        </p:txBody>
      </p:sp>
      <p:sp>
        <p:nvSpPr>
          <p:cNvPr id="68611" name="Rectangle 2"/>
          <p:cNvSpPr>
            <a:spLocks noGrp="1" noRot="1" noChangeAspect="1" noChangeArrowheads="1" noTextEdit="1"/>
          </p:cNvSpPr>
          <p:nvPr>
            <p:ph type="sldImg"/>
          </p:nvPr>
        </p:nvSpPr>
        <p:spPr>
          <a:xfrm>
            <a:off x="1109663" y="666750"/>
            <a:ext cx="4649787" cy="3486150"/>
          </a:xfrm>
          <a:solidFill>
            <a:srgbClr val="FFFFFF"/>
          </a:solidFill>
          <a:ln/>
        </p:spPr>
      </p:sp>
      <p:sp>
        <p:nvSpPr>
          <p:cNvPr id="68612" name="Rectangle 3"/>
          <p:cNvSpPr>
            <a:spLocks noGrp="1" noChangeArrowheads="1"/>
          </p:cNvSpPr>
          <p:nvPr>
            <p:ph type="body" idx="1"/>
          </p:nvPr>
        </p:nvSpPr>
        <p:spPr>
          <a:xfrm>
            <a:off x="900913" y="4371439"/>
            <a:ext cx="5056175" cy="4082002"/>
          </a:xfrm>
          <a:solidFill>
            <a:srgbClr val="FFFFFF"/>
          </a:solidFill>
          <a:ln w="12700" cap="sq">
            <a:solidFill>
              <a:srgbClr val="000000"/>
            </a:solidFill>
            <a:miter lim="800000"/>
            <a:headEnd type="none" w="sm" len="sm"/>
            <a:tailEnd type="none" w="sm" len="sm"/>
          </a:ln>
        </p:spPr>
        <p:txBody>
          <a:bodyPr lIns="89728" tIns="44864" rIns="89728" bIns="44864"/>
          <a:lstStyle/>
          <a:p>
            <a:endParaRPr lang="en-GB" alt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p:spPr>
        <p:txBody>
          <a:bodyPr/>
          <a:lstStyle>
            <a:lvl1pPr defTabSz="901603">
              <a:defRPr kumimoji="1" sz="1000">
                <a:solidFill>
                  <a:schemeClr val="tx1"/>
                </a:solidFill>
                <a:latin typeface="Times New Roman" pitchFamily="18" charset="0"/>
              </a:defRPr>
            </a:lvl1pPr>
            <a:lvl2pPr marL="737675" indent="-283721" defTabSz="901603">
              <a:defRPr kumimoji="1" sz="1000">
                <a:solidFill>
                  <a:schemeClr val="tx1"/>
                </a:solidFill>
                <a:latin typeface="Times New Roman" pitchFamily="18" charset="0"/>
              </a:defRPr>
            </a:lvl2pPr>
            <a:lvl3pPr marL="1134885" indent="-226977" defTabSz="901603">
              <a:defRPr kumimoji="1" sz="1000">
                <a:solidFill>
                  <a:schemeClr val="tx1"/>
                </a:solidFill>
                <a:latin typeface="Times New Roman" pitchFamily="18" charset="0"/>
              </a:defRPr>
            </a:lvl3pPr>
            <a:lvl4pPr marL="1588839" indent="-226977" defTabSz="901603">
              <a:defRPr kumimoji="1" sz="1000">
                <a:solidFill>
                  <a:schemeClr val="tx1"/>
                </a:solidFill>
                <a:latin typeface="Times New Roman" pitchFamily="18" charset="0"/>
              </a:defRPr>
            </a:lvl4pPr>
            <a:lvl5pPr marL="2042792" indent="-226977" defTabSz="901603">
              <a:defRPr kumimoji="1" sz="1000">
                <a:solidFill>
                  <a:schemeClr val="tx1"/>
                </a:solidFill>
                <a:latin typeface="Times New Roman" pitchFamily="18" charset="0"/>
              </a:defRPr>
            </a:lvl5pPr>
            <a:lvl6pPr marL="2496746" indent="-226977" algn="ctr" defTabSz="901603" eaLnBrk="0" fontAlgn="base" hangingPunct="0">
              <a:spcBef>
                <a:spcPct val="0"/>
              </a:spcBef>
              <a:spcAft>
                <a:spcPct val="0"/>
              </a:spcAft>
              <a:defRPr kumimoji="1" sz="1000">
                <a:solidFill>
                  <a:schemeClr val="tx1"/>
                </a:solidFill>
                <a:latin typeface="Times New Roman" pitchFamily="18" charset="0"/>
              </a:defRPr>
            </a:lvl6pPr>
            <a:lvl7pPr marL="2950700" indent="-226977" algn="ctr" defTabSz="901603" eaLnBrk="0" fontAlgn="base" hangingPunct="0">
              <a:spcBef>
                <a:spcPct val="0"/>
              </a:spcBef>
              <a:spcAft>
                <a:spcPct val="0"/>
              </a:spcAft>
              <a:defRPr kumimoji="1" sz="1000">
                <a:solidFill>
                  <a:schemeClr val="tx1"/>
                </a:solidFill>
                <a:latin typeface="Times New Roman" pitchFamily="18" charset="0"/>
              </a:defRPr>
            </a:lvl7pPr>
            <a:lvl8pPr marL="3404654" indent="-226977" algn="ctr" defTabSz="901603" eaLnBrk="0" fontAlgn="base" hangingPunct="0">
              <a:spcBef>
                <a:spcPct val="0"/>
              </a:spcBef>
              <a:spcAft>
                <a:spcPct val="0"/>
              </a:spcAft>
              <a:defRPr kumimoji="1" sz="1000">
                <a:solidFill>
                  <a:schemeClr val="tx1"/>
                </a:solidFill>
                <a:latin typeface="Times New Roman" pitchFamily="18" charset="0"/>
              </a:defRPr>
            </a:lvl8pPr>
            <a:lvl9pPr marL="3858608" indent="-226977" algn="ctr" defTabSz="901603" eaLnBrk="0" fontAlgn="base" hangingPunct="0">
              <a:spcBef>
                <a:spcPct val="0"/>
              </a:spcBef>
              <a:spcAft>
                <a:spcPct val="0"/>
              </a:spcAft>
              <a:defRPr kumimoji="1" sz="1000">
                <a:solidFill>
                  <a:schemeClr val="tx1"/>
                </a:solidFill>
                <a:latin typeface="Times New Roman" pitchFamily="18" charset="0"/>
              </a:defRPr>
            </a:lvl9pPr>
          </a:lstStyle>
          <a:p>
            <a:fld id="{0B68A654-E3CC-452B-AA7D-29BD6ED951ED}" type="slidenum">
              <a:rPr kumimoji="0" lang="en-GB" altLang="en-US" sz="1200"/>
              <a:pPr/>
              <a:t>42</a:t>
            </a:fld>
            <a:endParaRPr kumimoji="0" lang="en-GB" altLang="en-US" sz="1200"/>
          </a:p>
        </p:txBody>
      </p:sp>
      <p:sp>
        <p:nvSpPr>
          <p:cNvPr id="69635" name="Rectangle 2"/>
          <p:cNvSpPr>
            <a:spLocks noGrp="1" noRot="1" noChangeAspect="1" noChangeArrowheads="1" noTextEdit="1"/>
          </p:cNvSpPr>
          <p:nvPr>
            <p:ph type="sldImg"/>
          </p:nvPr>
        </p:nvSpPr>
        <p:spPr>
          <a:xfrm>
            <a:off x="1109663" y="666750"/>
            <a:ext cx="4649787" cy="3486150"/>
          </a:xfrm>
          <a:solidFill>
            <a:srgbClr val="FFFFFF"/>
          </a:solidFill>
          <a:ln/>
        </p:spPr>
      </p:sp>
      <p:sp>
        <p:nvSpPr>
          <p:cNvPr id="69636" name="Rectangle 3"/>
          <p:cNvSpPr>
            <a:spLocks noGrp="1" noChangeArrowheads="1"/>
          </p:cNvSpPr>
          <p:nvPr>
            <p:ph type="body" idx="1"/>
          </p:nvPr>
        </p:nvSpPr>
        <p:spPr>
          <a:xfrm>
            <a:off x="900913" y="4371439"/>
            <a:ext cx="5056175" cy="4082002"/>
          </a:xfrm>
          <a:solidFill>
            <a:srgbClr val="FFFFFF"/>
          </a:solidFill>
          <a:ln w="12700" cap="sq">
            <a:solidFill>
              <a:srgbClr val="000000"/>
            </a:solidFill>
            <a:miter lim="800000"/>
            <a:headEnd type="none" w="sm" len="sm"/>
            <a:tailEnd type="none" w="sm" len="sm"/>
          </a:ln>
        </p:spPr>
        <p:txBody>
          <a:bodyPr lIns="89728" tIns="44864" rIns="89728" bIns="44864"/>
          <a:lstStyle/>
          <a:p>
            <a:endParaRPr lang="en-GB" alt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p:spPr>
        <p:txBody>
          <a:bodyPr/>
          <a:lstStyle>
            <a:lvl1pPr defTabSz="901603">
              <a:defRPr kumimoji="1" sz="1000">
                <a:solidFill>
                  <a:schemeClr val="tx1"/>
                </a:solidFill>
                <a:latin typeface="Times New Roman" pitchFamily="18" charset="0"/>
              </a:defRPr>
            </a:lvl1pPr>
            <a:lvl2pPr marL="737675" indent="-283721" defTabSz="901603">
              <a:defRPr kumimoji="1" sz="1000">
                <a:solidFill>
                  <a:schemeClr val="tx1"/>
                </a:solidFill>
                <a:latin typeface="Times New Roman" pitchFamily="18" charset="0"/>
              </a:defRPr>
            </a:lvl2pPr>
            <a:lvl3pPr marL="1134885" indent="-226977" defTabSz="901603">
              <a:defRPr kumimoji="1" sz="1000">
                <a:solidFill>
                  <a:schemeClr val="tx1"/>
                </a:solidFill>
                <a:latin typeface="Times New Roman" pitchFamily="18" charset="0"/>
              </a:defRPr>
            </a:lvl3pPr>
            <a:lvl4pPr marL="1588839" indent="-226977" defTabSz="901603">
              <a:defRPr kumimoji="1" sz="1000">
                <a:solidFill>
                  <a:schemeClr val="tx1"/>
                </a:solidFill>
                <a:latin typeface="Times New Roman" pitchFamily="18" charset="0"/>
              </a:defRPr>
            </a:lvl4pPr>
            <a:lvl5pPr marL="2042792" indent="-226977" defTabSz="901603">
              <a:defRPr kumimoji="1" sz="1000">
                <a:solidFill>
                  <a:schemeClr val="tx1"/>
                </a:solidFill>
                <a:latin typeface="Times New Roman" pitchFamily="18" charset="0"/>
              </a:defRPr>
            </a:lvl5pPr>
            <a:lvl6pPr marL="2496746" indent="-226977" algn="ctr" defTabSz="901603" eaLnBrk="0" fontAlgn="base" hangingPunct="0">
              <a:spcBef>
                <a:spcPct val="0"/>
              </a:spcBef>
              <a:spcAft>
                <a:spcPct val="0"/>
              </a:spcAft>
              <a:defRPr kumimoji="1" sz="1000">
                <a:solidFill>
                  <a:schemeClr val="tx1"/>
                </a:solidFill>
                <a:latin typeface="Times New Roman" pitchFamily="18" charset="0"/>
              </a:defRPr>
            </a:lvl6pPr>
            <a:lvl7pPr marL="2950700" indent="-226977" algn="ctr" defTabSz="901603" eaLnBrk="0" fontAlgn="base" hangingPunct="0">
              <a:spcBef>
                <a:spcPct val="0"/>
              </a:spcBef>
              <a:spcAft>
                <a:spcPct val="0"/>
              </a:spcAft>
              <a:defRPr kumimoji="1" sz="1000">
                <a:solidFill>
                  <a:schemeClr val="tx1"/>
                </a:solidFill>
                <a:latin typeface="Times New Roman" pitchFamily="18" charset="0"/>
              </a:defRPr>
            </a:lvl7pPr>
            <a:lvl8pPr marL="3404654" indent="-226977" algn="ctr" defTabSz="901603" eaLnBrk="0" fontAlgn="base" hangingPunct="0">
              <a:spcBef>
                <a:spcPct val="0"/>
              </a:spcBef>
              <a:spcAft>
                <a:spcPct val="0"/>
              </a:spcAft>
              <a:defRPr kumimoji="1" sz="1000">
                <a:solidFill>
                  <a:schemeClr val="tx1"/>
                </a:solidFill>
                <a:latin typeface="Times New Roman" pitchFamily="18" charset="0"/>
              </a:defRPr>
            </a:lvl8pPr>
            <a:lvl9pPr marL="3858608" indent="-226977" algn="ctr" defTabSz="901603" eaLnBrk="0" fontAlgn="base" hangingPunct="0">
              <a:spcBef>
                <a:spcPct val="0"/>
              </a:spcBef>
              <a:spcAft>
                <a:spcPct val="0"/>
              </a:spcAft>
              <a:defRPr kumimoji="1" sz="1000">
                <a:solidFill>
                  <a:schemeClr val="tx1"/>
                </a:solidFill>
                <a:latin typeface="Times New Roman" pitchFamily="18" charset="0"/>
              </a:defRPr>
            </a:lvl9pPr>
          </a:lstStyle>
          <a:p>
            <a:fld id="{24DB8FF8-9292-4194-85C8-B6A4890E8E18}" type="slidenum">
              <a:rPr kumimoji="0" lang="en-GB" altLang="en-US" sz="1200"/>
              <a:pPr/>
              <a:t>43</a:t>
            </a:fld>
            <a:endParaRPr kumimoji="0" lang="en-GB" altLang="en-US" sz="1200"/>
          </a:p>
        </p:txBody>
      </p:sp>
      <p:sp>
        <p:nvSpPr>
          <p:cNvPr id="70659" name="Rectangle 2"/>
          <p:cNvSpPr>
            <a:spLocks noGrp="1" noRot="1" noChangeAspect="1" noChangeArrowheads="1" noTextEdit="1"/>
          </p:cNvSpPr>
          <p:nvPr>
            <p:ph type="sldImg"/>
          </p:nvPr>
        </p:nvSpPr>
        <p:spPr>
          <a:xfrm>
            <a:off x="915988" y="666750"/>
            <a:ext cx="5037137" cy="3486150"/>
          </a:xfrm>
          <a:solidFill>
            <a:srgbClr val="FFFFFF"/>
          </a:solidFill>
          <a:ln/>
        </p:spPr>
      </p:sp>
      <p:sp>
        <p:nvSpPr>
          <p:cNvPr id="70660" name="Rectangle 3"/>
          <p:cNvSpPr>
            <a:spLocks noGrp="1" noChangeArrowheads="1"/>
          </p:cNvSpPr>
          <p:nvPr>
            <p:ph type="body" idx="1"/>
          </p:nvPr>
        </p:nvSpPr>
        <p:spPr>
          <a:xfrm>
            <a:off x="900913" y="4371439"/>
            <a:ext cx="5056175" cy="4082002"/>
          </a:xfrm>
          <a:solidFill>
            <a:srgbClr val="FFFFFF"/>
          </a:solidFill>
          <a:ln w="12700" cap="sq">
            <a:solidFill>
              <a:srgbClr val="000000"/>
            </a:solidFill>
            <a:miter lim="800000"/>
            <a:headEnd type="none" w="sm" len="sm"/>
            <a:tailEnd type="none" w="sm" len="sm"/>
          </a:ln>
        </p:spPr>
        <p:txBody>
          <a:bodyPr lIns="89728" tIns="44864" rIns="89728" bIns="44864"/>
          <a:lstStyle/>
          <a:p>
            <a:pPr>
              <a:spcBef>
                <a:spcPts val="496"/>
              </a:spcBef>
              <a:spcAft>
                <a:spcPts val="496"/>
              </a:spcAft>
            </a:pPr>
            <a:r>
              <a:rPr lang="en-GB" altLang="en-US" b="1" u="sng" smtClean="0">
                <a:solidFill>
                  <a:srgbClr val="0000FF"/>
                </a:solidFill>
                <a:hlinkClick r:id="rId3"/>
              </a:rPr>
              <a:t>The ITU</a:t>
            </a:r>
            <a:r>
              <a:rPr lang="en-GB" altLang="en-US" smtClean="0"/>
              <a:t>, headquartered in Geneva, Switzerland is an international organisation within which governments and the private sector co-ordinate global telecom networks and services.</a:t>
            </a:r>
          </a:p>
          <a:p>
            <a:pPr lvl="1">
              <a:lnSpc>
                <a:spcPct val="50000"/>
              </a:lnSpc>
              <a:spcBef>
                <a:spcPts val="496"/>
              </a:spcBef>
              <a:spcAft>
                <a:spcPts val="496"/>
              </a:spcAft>
            </a:pPr>
            <a:r>
              <a:rPr lang="en-GB" altLang="en-US" smtClean="0"/>
              <a:t>ARIB = Japanese Association of Radio Industries and Business</a:t>
            </a:r>
          </a:p>
          <a:p>
            <a:pPr lvl="1">
              <a:lnSpc>
                <a:spcPct val="50000"/>
              </a:lnSpc>
              <a:spcBef>
                <a:spcPts val="496"/>
              </a:spcBef>
              <a:spcAft>
                <a:spcPts val="496"/>
              </a:spcAft>
            </a:pPr>
            <a:r>
              <a:rPr lang="en-GB" altLang="en-US" smtClean="0"/>
              <a:t>ETSI = European Telecommunications Standards Institute </a:t>
            </a:r>
          </a:p>
          <a:p>
            <a:pPr lvl="1">
              <a:lnSpc>
                <a:spcPct val="50000"/>
              </a:lnSpc>
              <a:spcBef>
                <a:spcPts val="496"/>
              </a:spcBef>
              <a:spcAft>
                <a:spcPts val="496"/>
              </a:spcAft>
            </a:pPr>
            <a:r>
              <a:rPr lang="en-GB" altLang="en-US" smtClean="0"/>
              <a:t>CWTS = China Wireless Telecommunication Standard</a:t>
            </a:r>
          </a:p>
          <a:p>
            <a:pPr lvl="1">
              <a:lnSpc>
                <a:spcPct val="50000"/>
              </a:lnSpc>
              <a:spcBef>
                <a:spcPts val="496"/>
              </a:spcBef>
              <a:spcAft>
                <a:spcPts val="496"/>
              </a:spcAft>
            </a:pPr>
            <a:r>
              <a:rPr lang="en-GB" altLang="en-US" smtClean="0"/>
              <a:t>T1 = American Stds Commity, sponsered by ANSI, ATIS</a:t>
            </a:r>
          </a:p>
          <a:p>
            <a:pPr lvl="1">
              <a:lnSpc>
                <a:spcPct val="50000"/>
              </a:lnSpc>
              <a:spcBef>
                <a:spcPts val="496"/>
              </a:spcBef>
              <a:spcAft>
                <a:spcPts val="496"/>
              </a:spcAft>
            </a:pPr>
            <a:r>
              <a:rPr lang="en-GB" altLang="en-US" smtClean="0"/>
              <a:t>TIA = American Comms &amp; IT Standards body </a:t>
            </a:r>
          </a:p>
          <a:p>
            <a:pPr lvl="1">
              <a:lnSpc>
                <a:spcPct val="50000"/>
              </a:lnSpc>
              <a:spcBef>
                <a:spcPts val="496"/>
              </a:spcBef>
              <a:spcAft>
                <a:spcPts val="496"/>
              </a:spcAft>
            </a:pPr>
            <a:r>
              <a:rPr lang="en-GB" altLang="en-US" smtClean="0"/>
              <a:t>TTA = Telecommunications Technology Association, Korea</a:t>
            </a:r>
          </a:p>
          <a:p>
            <a:pPr lvl="1">
              <a:lnSpc>
                <a:spcPct val="50000"/>
              </a:lnSpc>
              <a:spcBef>
                <a:spcPts val="496"/>
              </a:spcBef>
              <a:spcAft>
                <a:spcPts val="496"/>
              </a:spcAft>
            </a:pPr>
            <a:r>
              <a:rPr lang="en-GB" altLang="en-US" smtClean="0"/>
              <a:t>TTC = Telecommunication technology centre, Japanese</a:t>
            </a:r>
          </a:p>
          <a:p>
            <a:pPr>
              <a:spcBef>
                <a:spcPts val="496"/>
              </a:spcBef>
              <a:spcAft>
                <a:spcPts val="496"/>
              </a:spcAft>
            </a:pPr>
            <a:r>
              <a:rPr lang="en-GB" altLang="en-US" smtClean="0"/>
              <a:t>IETF</a:t>
            </a:r>
          </a:p>
          <a:p>
            <a:pPr>
              <a:spcBef>
                <a:spcPts val="496"/>
              </a:spcBef>
              <a:spcAft>
                <a:spcPts val="496"/>
              </a:spcAft>
            </a:pPr>
            <a:r>
              <a:rPr lang="en-GB" altLang="en-US" smtClean="0"/>
              <a:t>The Internet Engineering Task Force </a:t>
            </a:r>
            <a:r>
              <a:rPr lang="en-GB" altLang="en-US" u="sng" smtClean="0">
                <a:solidFill>
                  <a:srgbClr val="0000FF"/>
                </a:solidFill>
                <a:hlinkClick r:id="rId4"/>
              </a:rPr>
              <a:t>(IETF)</a:t>
            </a:r>
            <a:r>
              <a:rPr lang="en-GB" altLang="en-US" smtClean="0"/>
              <a:t> is a large open international community of network designers, operators, vendors, and researchers concerned with the evolution of the Internet architecture and the smooth operation of the Internet. It is open to any interested individual. </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p:spPr>
        <p:txBody>
          <a:bodyPr/>
          <a:lstStyle>
            <a:lvl1pPr defTabSz="901603">
              <a:defRPr kumimoji="1" sz="1000">
                <a:solidFill>
                  <a:schemeClr val="tx1"/>
                </a:solidFill>
                <a:latin typeface="Times New Roman" pitchFamily="18" charset="0"/>
              </a:defRPr>
            </a:lvl1pPr>
            <a:lvl2pPr marL="737675" indent="-283721" defTabSz="901603">
              <a:defRPr kumimoji="1" sz="1000">
                <a:solidFill>
                  <a:schemeClr val="tx1"/>
                </a:solidFill>
                <a:latin typeface="Times New Roman" pitchFamily="18" charset="0"/>
              </a:defRPr>
            </a:lvl2pPr>
            <a:lvl3pPr marL="1134885" indent="-226977" defTabSz="901603">
              <a:defRPr kumimoji="1" sz="1000">
                <a:solidFill>
                  <a:schemeClr val="tx1"/>
                </a:solidFill>
                <a:latin typeface="Times New Roman" pitchFamily="18" charset="0"/>
              </a:defRPr>
            </a:lvl3pPr>
            <a:lvl4pPr marL="1588839" indent="-226977" defTabSz="901603">
              <a:defRPr kumimoji="1" sz="1000">
                <a:solidFill>
                  <a:schemeClr val="tx1"/>
                </a:solidFill>
                <a:latin typeface="Times New Roman" pitchFamily="18" charset="0"/>
              </a:defRPr>
            </a:lvl4pPr>
            <a:lvl5pPr marL="2042792" indent="-226977" defTabSz="901603">
              <a:defRPr kumimoji="1" sz="1000">
                <a:solidFill>
                  <a:schemeClr val="tx1"/>
                </a:solidFill>
                <a:latin typeface="Times New Roman" pitchFamily="18" charset="0"/>
              </a:defRPr>
            </a:lvl5pPr>
            <a:lvl6pPr marL="2496746" indent="-226977" algn="ctr" defTabSz="901603" eaLnBrk="0" fontAlgn="base" hangingPunct="0">
              <a:spcBef>
                <a:spcPct val="0"/>
              </a:spcBef>
              <a:spcAft>
                <a:spcPct val="0"/>
              </a:spcAft>
              <a:defRPr kumimoji="1" sz="1000">
                <a:solidFill>
                  <a:schemeClr val="tx1"/>
                </a:solidFill>
                <a:latin typeface="Times New Roman" pitchFamily="18" charset="0"/>
              </a:defRPr>
            </a:lvl6pPr>
            <a:lvl7pPr marL="2950700" indent="-226977" algn="ctr" defTabSz="901603" eaLnBrk="0" fontAlgn="base" hangingPunct="0">
              <a:spcBef>
                <a:spcPct val="0"/>
              </a:spcBef>
              <a:spcAft>
                <a:spcPct val="0"/>
              </a:spcAft>
              <a:defRPr kumimoji="1" sz="1000">
                <a:solidFill>
                  <a:schemeClr val="tx1"/>
                </a:solidFill>
                <a:latin typeface="Times New Roman" pitchFamily="18" charset="0"/>
              </a:defRPr>
            </a:lvl7pPr>
            <a:lvl8pPr marL="3404654" indent="-226977" algn="ctr" defTabSz="901603" eaLnBrk="0" fontAlgn="base" hangingPunct="0">
              <a:spcBef>
                <a:spcPct val="0"/>
              </a:spcBef>
              <a:spcAft>
                <a:spcPct val="0"/>
              </a:spcAft>
              <a:defRPr kumimoji="1" sz="1000">
                <a:solidFill>
                  <a:schemeClr val="tx1"/>
                </a:solidFill>
                <a:latin typeface="Times New Roman" pitchFamily="18" charset="0"/>
              </a:defRPr>
            </a:lvl8pPr>
            <a:lvl9pPr marL="3858608" indent="-226977" algn="ctr" defTabSz="901603" eaLnBrk="0" fontAlgn="base" hangingPunct="0">
              <a:spcBef>
                <a:spcPct val="0"/>
              </a:spcBef>
              <a:spcAft>
                <a:spcPct val="0"/>
              </a:spcAft>
              <a:defRPr kumimoji="1" sz="1000">
                <a:solidFill>
                  <a:schemeClr val="tx1"/>
                </a:solidFill>
                <a:latin typeface="Times New Roman" pitchFamily="18" charset="0"/>
              </a:defRPr>
            </a:lvl9pPr>
          </a:lstStyle>
          <a:p>
            <a:fld id="{E0F718B1-BEE5-47A5-B77F-54E733455AFB}" type="slidenum">
              <a:rPr kumimoji="0" lang="en-GB" altLang="en-US" sz="1200"/>
              <a:pPr/>
              <a:t>51</a:t>
            </a:fld>
            <a:endParaRPr kumimoji="0" lang="en-GB" altLang="en-US" sz="1200"/>
          </a:p>
        </p:txBody>
      </p:sp>
      <p:sp>
        <p:nvSpPr>
          <p:cNvPr id="71683" name="Rectangle 2"/>
          <p:cNvSpPr>
            <a:spLocks noGrp="1" noRot="1" noChangeAspect="1" noChangeArrowheads="1" noTextEdit="1"/>
          </p:cNvSpPr>
          <p:nvPr>
            <p:ph type="sldImg"/>
          </p:nvPr>
        </p:nvSpPr>
        <p:spPr>
          <a:xfrm>
            <a:off x="952500" y="685800"/>
            <a:ext cx="4953000" cy="3429000"/>
          </a:xfrm>
          <a:ln/>
        </p:spPr>
      </p:sp>
      <p:sp>
        <p:nvSpPr>
          <p:cNvPr id="71684" name="Rectangle 3"/>
          <p:cNvSpPr>
            <a:spLocks noGrp="1" noChangeArrowheads="1"/>
          </p:cNvSpPr>
          <p:nvPr>
            <p:ph type="body" idx="1"/>
          </p:nvPr>
        </p:nvSpPr>
        <p:spPr>
          <a:noFill/>
        </p:spPr>
        <p:txBody>
          <a:bodyPr/>
          <a:lstStyle/>
          <a:p>
            <a:r>
              <a:rPr lang="en-GB" altLang="en-US" smtClean="0"/>
              <a:t>First I will introduce you to 3G communication systems then I will mention my research objectives.</a:t>
            </a:r>
          </a:p>
          <a:p>
            <a:endParaRPr lang="en-GB" alt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p:spPr>
        <p:txBody>
          <a:bodyPr/>
          <a:lstStyle>
            <a:lvl1pPr defTabSz="901603">
              <a:defRPr kumimoji="1" sz="1000">
                <a:solidFill>
                  <a:schemeClr val="tx1"/>
                </a:solidFill>
                <a:latin typeface="Times New Roman" pitchFamily="18" charset="0"/>
              </a:defRPr>
            </a:lvl1pPr>
            <a:lvl2pPr marL="737675" indent="-283721" defTabSz="901603">
              <a:defRPr kumimoji="1" sz="1000">
                <a:solidFill>
                  <a:schemeClr val="tx1"/>
                </a:solidFill>
                <a:latin typeface="Times New Roman" pitchFamily="18" charset="0"/>
              </a:defRPr>
            </a:lvl2pPr>
            <a:lvl3pPr marL="1134885" indent="-226977" defTabSz="901603">
              <a:defRPr kumimoji="1" sz="1000">
                <a:solidFill>
                  <a:schemeClr val="tx1"/>
                </a:solidFill>
                <a:latin typeface="Times New Roman" pitchFamily="18" charset="0"/>
              </a:defRPr>
            </a:lvl3pPr>
            <a:lvl4pPr marL="1588839" indent="-226977" defTabSz="901603">
              <a:defRPr kumimoji="1" sz="1000">
                <a:solidFill>
                  <a:schemeClr val="tx1"/>
                </a:solidFill>
                <a:latin typeface="Times New Roman" pitchFamily="18" charset="0"/>
              </a:defRPr>
            </a:lvl4pPr>
            <a:lvl5pPr marL="2042792" indent="-226977" defTabSz="901603">
              <a:defRPr kumimoji="1" sz="1000">
                <a:solidFill>
                  <a:schemeClr val="tx1"/>
                </a:solidFill>
                <a:latin typeface="Times New Roman" pitchFamily="18" charset="0"/>
              </a:defRPr>
            </a:lvl5pPr>
            <a:lvl6pPr marL="2496746" indent="-226977" algn="ctr" defTabSz="901603" eaLnBrk="0" fontAlgn="base" hangingPunct="0">
              <a:spcBef>
                <a:spcPct val="0"/>
              </a:spcBef>
              <a:spcAft>
                <a:spcPct val="0"/>
              </a:spcAft>
              <a:defRPr kumimoji="1" sz="1000">
                <a:solidFill>
                  <a:schemeClr val="tx1"/>
                </a:solidFill>
                <a:latin typeface="Times New Roman" pitchFamily="18" charset="0"/>
              </a:defRPr>
            </a:lvl6pPr>
            <a:lvl7pPr marL="2950700" indent="-226977" algn="ctr" defTabSz="901603" eaLnBrk="0" fontAlgn="base" hangingPunct="0">
              <a:spcBef>
                <a:spcPct val="0"/>
              </a:spcBef>
              <a:spcAft>
                <a:spcPct val="0"/>
              </a:spcAft>
              <a:defRPr kumimoji="1" sz="1000">
                <a:solidFill>
                  <a:schemeClr val="tx1"/>
                </a:solidFill>
                <a:latin typeface="Times New Roman" pitchFamily="18" charset="0"/>
              </a:defRPr>
            </a:lvl7pPr>
            <a:lvl8pPr marL="3404654" indent="-226977" algn="ctr" defTabSz="901603" eaLnBrk="0" fontAlgn="base" hangingPunct="0">
              <a:spcBef>
                <a:spcPct val="0"/>
              </a:spcBef>
              <a:spcAft>
                <a:spcPct val="0"/>
              </a:spcAft>
              <a:defRPr kumimoji="1" sz="1000">
                <a:solidFill>
                  <a:schemeClr val="tx1"/>
                </a:solidFill>
                <a:latin typeface="Times New Roman" pitchFamily="18" charset="0"/>
              </a:defRPr>
            </a:lvl8pPr>
            <a:lvl9pPr marL="3858608" indent="-226977" algn="ctr" defTabSz="901603" eaLnBrk="0" fontAlgn="base" hangingPunct="0">
              <a:spcBef>
                <a:spcPct val="0"/>
              </a:spcBef>
              <a:spcAft>
                <a:spcPct val="0"/>
              </a:spcAft>
              <a:defRPr kumimoji="1" sz="1000">
                <a:solidFill>
                  <a:schemeClr val="tx1"/>
                </a:solidFill>
                <a:latin typeface="Times New Roman" pitchFamily="18" charset="0"/>
              </a:defRPr>
            </a:lvl9pPr>
          </a:lstStyle>
          <a:p>
            <a:fld id="{D0D8A186-EB1E-44AB-8EE8-9C23B91EBB7B}" type="slidenum">
              <a:rPr kumimoji="0" lang="en-GB" altLang="en-US" sz="1200"/>
              <a:pPr/>
              <a:t>65</a:t>
            </a:fld>
            <a:endParaRPr kumimoji="0" lang="en-GB" altLang="en-US" sz="1200"/>
          </a:p>
        </p:txBody>
      </p:sp>
      <p:sp>
        <p:nvSpPr>
          <p:cNvPr id="72707" name="Rectangle 2"/>
          <p:cNvSpPr>
            <a:spLocks noGrp="1" noRot="1" noChangeAspect="1" noChangeArrowheads="1" noTextEdit="1"/>
          </p:cNvSpPr>
          <p:nvPr>
            <p:ph type="sldImg"/>
          </p:nvPr>
        </p:nvSpPr>
        <p:spPr>
          <a:xfrm>
            <a:off x="1096963" y="650875"/>
            <a:ext cx="4649787" cy="3486150"/>
          </a:xfrm>
          <a:solidFill>
            <a:srgbClr val="FFFFFF"/>
          </a:solidFill>
          <a:ln/>
        </p:spPr>
      </p:sp>
      <p:sp>
        <p:nvSpPr>
          <p:cNvPr id="72708" name="Rectangle 3"/>
          <p:cNvSpPr>
            <a:spLocks noGrp="1" noChangeArrowheads="1"/>
          </p:cNvSpPr>
          <p:nvPr>
            <p:ph type="body" idx="1"/>
          </p:nvPr>
        </p:nvSpPr>
        <p:spPr>
          <a:solidFill>
            <a:srgbClr val="FFFFFF"/>
          </a:solidFill>
          <a:ln w="12700" cap="sq">
            <a:solidFill>
              <a:srgbClr val="000000"/>
            </a:solidFill>
            <a:miter lim="800000"/>
            <a:headEnd type="none" w="sm" len="sm"/>
            <a:tailEnd type="none" w="sm" len="sm"/>
          </a:ln>
        </p:spPr>
        <p:txBody>
          <a:bodyPr lIns="90788" tIns="45393" rIns="90788" bIns="45393"/>
          <a:lstStyle/>
          <a:p>
            <a:r>
              <a:rPr lang="en-GB" altLang="en-US" smtClean="0"/>
              <a:t>ATM is a broadband Integrated Services Digital Network (ISDN) in which information is transferred asynchronously even though it can be based on a synchronous physical layer. ATM is independent  of the Tx system.</a:t>
            </a:r>
          </a:p>
          <a:p>
            <a:endParaRPr lang="en-GB" altLang="en-US" smtClean="0"/>
          </a:p>
          <a:p>
            <a:r>
              <a:rPr lang="en-GB" altLang="en-US" smtClean="0"/>
              <a:t>Consists of cells that handle many types of services - this is a common network layer. </a:t>
            </a:r>
          </a:p>
          <a:p>
            <a:endParaRPr lang="en-GB" altLang="en-US" smtClean="0"/>
          </a:p>
          <a:p>
            <a:r>
              <a:rPr lang="en-GB" altLang="en-US" smtClean="0"/>
              <a:t>Combines the best features of pkt and cct switched techniques connection established at set-up and end-end path maintained for duration of information exchange unless on of the ends changes and another path has to be set-up.</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a:noFill/>
        </p:spPr>
        <p:txBody>
          <a:bodyPr/>
          <a:lstStyle>
            <a:lvl1pPr defTabSz="901603">
              <a:defRPr kumimoji="1" sz="1000">
                <a:solidFill>
                  <a:schemeClr val="tx1"/>
                </a:solidFill>
                <a:latin typeface="Times New Roman" pitchFamily="18" charset="0"/>
              </a:defRPr>
            </a:lvl1pPr>
            <a:lvl2pPr marL="737675" indent="-283721" defTabSz="901603">
              <a:defRPr kumimoji="1" sz="1000">
                <a:solidFill>
                  <a:schemeClr val="tx1"/>
                </a:solidFill>
                <a:latin typeface="Times New Roman" pitchFamily="18" charset="0"/>
              </a:defRPr>
            </a:lvl2pPr>
            <a:lvl3pPr marL="1134885" indent="-226977" defTabSz="901603">
              <a:defRPr kumimoji="1" sz="1000">
                <a:solidFill>
                  <a:schemeClr val="tx1"/>
                </a:solidFill>
                <a:latin typeface="Times New Roman" pitchFamily="18" charset="0"/>
              </a:defRPr>
            </a:lvl3pPr>
            <a:lvl4pPr marL="1588839" indent="-226977" defTabSz="901603">
              <a:defRPr kumimoji="1" sz="1000">
                <a:solidFill>
                  <a:schemeClr val="tx1"/>
                </a:solidFill>
                <a:latin typeface="Times New Roman" pitchFamily="18" charset="0"/>
              </a:defRPr>
            </a:lvl4pPr>
            <a:lvl5pPr marL="2042792" indent="-226977" defTabSz="901603">
              <a:defRPr kumimoji="1" sz="1000">
                <a:solidFill>
                  <a:schemeClr val="tx1"/>
                </a:solidFill>
                <a:latin typeface="Times New Roman" pitchFamily="18" charset="0"/>
              </a:defRPr>
            </a:lvl5pPr>
            <a:lvl6pPr marL="2496746" indent="-226977" algn="ctr" defTabSz="901603" eaLnBrk="0" fontAlgn="base" hangingPunct="0">
              <a:spcBef>
                <a:spcPct val="0"/>
              </a:spcBef>
              <a:spcAft>
                <a:spcPct val="0"/>
              </a:spcAft>
              <a:defRPr kumimoji="1" sz="1000">
                <a:solidFill>
                  <a:schemeClr val="tx1"/>
                </a:solidFill>
                <a:latin typeface="Times New Roman" pitchFamily="18" charset="0"/>
              </a:defRPr>
            </a:lvl6pPr>
            <a:lvl7pPr marL="2950700" indent="-226977" algn="ctr" defTabSz="901603" eaLnBrk="0" fontAlgn="base" hangingPunct="0">
              <a:spcBef>
                <a:spcPct val="0"/>
              </a:spcBef>
              <a:spcAft>
                <a:spcPct val="0"/>
              </a:spcAft>
              <a:defRPr kumimoji="1" sz="1000">
                <a:solidFill>
                  <a:schemeClr val="tx1"/>
                </a:solidFill>
                <a:latin typeface="Times New Roman" pitchFamily="18" charset="0"/>
              </a:defRPr>
            </a:lvl7pPr>
            <a:lvl8pPr marL="3404654" indent="-226977" algn="ctr" defTabSz="901603" eaLnBrk="0" fontAlgn="base" hangingPunct="0">
              <a:spcBef>
                <a:spcPct val="0"/>
              </a:spcBef>
              <a:spcAft>
                <a:spcPct val="0"/>
              </a:spcAft>
              <a:defRPr kumimoji="1" sz="1000">
                <a:solidFill>
                  <a:schemeClr val="tx1"/>
                </a:solidFill>
                <a:latin typeface="Times New Roman" pitchFamily="18" charset="0"/>
              </a:defRPr>
            </a:lvl8pPr>
            <a:lvl9pPr marL="3858608" indent="-226977" algn="ctr" defTabSz="901603" eaLnBrk="0" fontAlgn="base" hangingPunct="0">
              <a:spcBef>
                <a:spcPct val="0"/>
              </a:spcBef>
              <a:spcAft>
                <a:spcPct val="0"/>
              </a:spcAft>
              <a:defRPr kumimoji="1" sz="1000">
                <a:solidFill>
                  <a:schemeClr val="tx1"/>
                </a:solidFill>
                <a:latin typeface="Times New Roman" pitchFamily="18" charset="0"/>
              </a:defRPr>
            </a:lvl9pPr>
          </a:lstStyle>
          <a:p>
            <a:fld id="{C8CF6426-DE22-438E-9DDE-1F006BB9B143}" type="slidenum">
              <a:rPr kumimoji="0" lang="en-GB" altLang="en-US" sz="1200"/>
              <a:pPr/>
              <a:t>67</a:t>
            </a:fld>
            <a:endParaRPr kumimoji="0" lang="en-GB" altLang="en-US" sz="1200"/>
          </a:p>
        </p:txBody>
      </p:sp>
      <p:sp>
        <p:nvSpPr>
          <p:cNvPr id="73731" name="Rectangle 2"/>
          <p:cNvSpPr>
            <a:spLocks noGrp="1" noRot="1" noChangeAspect="1" noChangeArrowheads="1" noTextEdit="1"/>
          </p:cNvSpPr>
          <p:nvPr>
            <p:ph type="sldImg"/>
          </p:nvPr>
        </p:nvSpPr>
        <p:spPr>
          <a:xfrm>
            <a:off x="915988" y="666750"/>
            <a:ext cx="5037137" cy="3486150"/>
          </a:xfrm>
          <a:solidFill>
            <a:srgbClr val="FFFFFF"/>
          </a:solidFill>
          <a:ln/>
        </p:spPr>
      </p:sp>
      <p:sp>
        <p:nvSpPr>
          <p:cNvPr id="73732" name="Rectangle 3"/>
          <p:cNvSpPr>
            <a:spLocks noGrp="1" noChangeArrowheads="1"/>
          </p:cNvSpPr>
          <p:nvPr>
            <p:ph type="body" idx="1"/>
          </p:nvPr>
        </p:nvSpPr>
        <p:spPr>
          <a:xfrm>
            <a:off x="900913" y="4371439"/>
            <a:ext cx="5056175" cy="4082002"/>
          </a:xfrm>
          <a:solidFill>
            <a:srgbClr val="FFFFFF"/>
          </a:solidFill>
          <a:ln w="12700" cap="sq">
            <a:solidFill>
              <a:srgbClr val="000000"/>
            </a:solidFill>
            <a:miter lim="800000"/>
            <a:headEnd type="none" w="sm" len="sm"/>
            <a:tailEnd type="none" w="sm" len="sm"/>
          </a:ln>
        </p:spPr>
        <p:txBody>
          <a:bodyPr lIns="89728" tIns="44864" rIns="89728" bIns="44864"/>
          <a:lstStyle/>
          <a:p>
            <a:endParaRPr lang="en-GB" alt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609600" y="1219200"/>
            <a:ext cx="79248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endParaRPr>
          </a:p>
        </p:txBody>
      </p:sp>
      <p:sp>
        <p:nvSpPr>
          <p:cNvPr id="5" name="Line 8"/>
          <p:cNvSpPr>
            <a:spLocks noChangeShapeType="1"/>
          </p:cNvSpPr>
          <p:nvPr/>
        </p:nvSpPr>
        <p:spPr bwMode="auto">
          <a:xfrm>
            <a:off x="1981200" y="3962400"/>
            <a:ext cx="6511925" cy="0"/>
          </a:xfrm>
          <a:prstGeom prst="line">
            <a:avLst/>
          </a:prstGeom>
          <a:noFill/>
          <a:ln w="19050">
            <a:solidFill>
              <a:schemeClr val="accent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a:solidFill>
                <a:srgbClr val="000000"/>
              </a:solidFill>
            </a:endParaRPr>
          </a:p>
        </p:txBody>
      </p:sp>
      <p:sp>
        <p:nvSpPr>
          <p:cNvPr id="35842" name="Rectangle 2"/>
          <p:cNvSpPr>
            <a:spLocks noGrp="1" noChangeArrowheads="1"/>
          </p:cNvSpPr>
          <p:nvPr>
            <p:ph type="ctrTitle"/>
          </p:nvPr>
        </p:nvSpPr>
        <p:spPr>
          <a:xfrm>
            <a:off x="914400" y="1524000"/>
            <a:ext cx="7623175" cy="1752600"/>
          </a:xfrm>
        </p:spPr>
        <p:txBody>
          <a:bodyPr/>
          <a:lstStyle>
            <a:lvl1pPr>
              <a:defRPr sz="5000"/>
            </a:lvl1pPr>
          </a:lstStyle>
          <a:p>
            <a:pPr lvl="0"/>
            <a:r>
              <a:rPr lang="en-GB" altLang="en-US" noProof="0" smtClean="0"/>
              <a:t>Click to edit Master title style</a:t>
            </a:r>
          </a:p>
        </p:txBody>
      </p:sp>
      <p:sp>
        <p:nvSpPr>
          <p:cNvPr id="35843" name="Rectangle 3"/>
          <p:cNvSpPr>
            <a:spLocks noGrp="1" noChangeArrowheads="1"/>
          </p:cNvSpPr>
          <p:nvPr>
            <p:ph type="subTitle" idx="1"/>
          </p:nvPr>
        </p:nvSpPr>
        <p:spPr>
          <a:xfrm>
            <a:off x="1981200" y="3962400"/>
            <a:ext cx="6553200" cy="1752600"/>
          </a:xfrm>
        </p:spPr>
        <p:txBody>
          <a:bodyPr/>
          <a:lstStyle>
            <a:lvl1pPr marL="0" indent="0">
              <a:buFont typeface="Wingdings" pitchFamily="2" charset="2"/>
              <a:buNone/>
              <a:defRPr sz="2800"/>
            </a:lvl1pPr>
          </a:lstStyle>
          <a:p>
            <a:pPr lvl="0"/>
            <a:r>
              <a:rPr lang="en-GB" altLang="en-US" noProof="0" smtClean="0"/>
              <a:t>Click to edit Master subtitle style</a:t>
            </a:r>
          </a:p>
        </p:txBody>
      </p:sp>
      <p:sp>
        <p:nvSpPr>
          <p:cNvPr id="6" name="Rectangle 4"/>
          <p:cNvSpPr>
            <a:spLocks noGrp="1" noChangeArrowheads="1"/>
          </p:cNvSpPr>
          <p:nvPr>
            <p:ph type="dt" sz="half" idx="10"/>
          </p:nvPr>
        </p:nvSpPr>
        <p:spPr/>
        <p:txBody>
          <a:bodyPr/>
          <a:lstStyle>
            <a:lvl1pPr>
              <a:defRPr/>
            </a:lvl1pPr>
          </a:lstStyle>
          <a:p>
            <a:pPr>
              <a:defRPr/>
            </a:pPr>
            <a:endParaRPr lang="en-GB" altLang="en-US">
              <a:solidFill>
                <a:srgbClr val="000000"/>
              </a:solidFill>
            </a:endParaRPr>
          </a:p>
        </p:txBody>
      </p:sp>
      <p:sp>
        <p:nvSpPr>
          <p:cNvPr id="7" name="Rectangle 5"/>
          <p:cNvSpPr>
            <a:spLocks noGrp="1" noChangeArrowheads="1"/>
          </p:cNvSpPr>
          <p:nvPr>
            <p:ph type="ftr" sz="quarter" idx="11"/>
          </p:nvPr>
        </p:nvSpPr>
        <p:spPr>
          <a:xfrm>
            <a:off x="3124200" y="6243638"/>
            <a:ext cx="2895600" cy="457200"/>
          </a:xfrm>
        </p:spPr>
        <p:txBody>
          <a:bodyPr/>
          <a:lstStyle>
            <a:lvl1pPr>
              <a:defRPr/>
            </a:lvl1pPr>
          </a:lstStyle>
          <a:p>
            <a:pPr>
              <a:defRPr/>
            </a:pPr>
            <a:r>
              <a:rPr lang="en-GB" altLang="en-US">
                <a:solidFill>
                  <a:srgbClr val="000000"/>
                </a:solidFill>
              </a:rPr>
              <a:t>DSP &amp; Communications</a:t>
            </a:r>
          </a:p>
        </p:txBody>
      </p:sp>
      <p:sp>
        <p:nvSpPr>
          <p:cNvPr id="8" name="Rectangle 6"/>
          <p:cNvSpPr>
            <a:spLocks noGrp="1" noChangeArrowheads="1"/>
          </p:cNvSpPr>
          <p:nvPr>
            <p:ph type="sldNum" sz="quarter" idx="12"/>
          </p:nvPr>
        </p:nvSpPr>
        <p:spPr/>
        <p:txBody>
          <a:bodyPr/>
          <a:lstStyle>
            <a:lvl1pPr>
              <a:defRPr/>
            </a:lvl1pPr>
          </a:lstStyle>
          <a:p>
            <a:pPr>
              <a:defRPr/>
            </a:pPr>
            <a:fld id="{5081BF33-9844-4AC1-844F-4A29F5CAC784}" type="slidenum">
              <a:rPr lang="en-GB" altLang="en-US">
                <a:solidFill>
                  <a:srgbClr val="000000"/>
                </a:solidFill>
              </a:rPr>
              <a:pPr>
                <a:defRPr/>
              </a:pPr>
              <a:t>‹#›</a:t>
            </a:fld>
            <a:endParaRPr lang="en-GB" altLang="en-US">
              <a:solidFill>
                <a:srgbClr val="000000"/>
              </a:solidFill>
            </a:endParaRPr>
          </a:p>
        </p:txBody>
      </p:sp>
    </p:spTree>
    <p:extLst>
      <p:ext uri="{BB962C8B-B14F-4D97-AF65-F5344CB8AC3E}">
        <p14:creationId xmlns:p14="http://schemas.microsoft.com/office/powerpoint/2010/main" val="3891240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GB" altLang="en-US">
                <a:solidFill>
                  <a:srgbClr val="000000"/>
                </a:solidFill>
              </a:rPr>
              <a:t>DSP &amp; Communications</a:t>
            </a:r>
          </a:p>
        </p:txBody>
      </p:sp>
      <p:sp>
        <p:nvSpPr>
          <p:cNvPr id="6" name="Rectangle 6"/>
          <p:cNvSpPr>
            <a:spLocks noGrp="1" noChangeArrowheads="1"/>
          </p:cNvSpPr>
          <p:nvPr>
            <p:ph type="sldNum" sz="quarter" idx="12"/>
          </p:nvPr>
        </p:nvSpPr>
        <p:spPr>
          <a:ln/>
        </p:spPr>
        <p:txBody>
          <a:bodyPr/>
          <a:lstStyle>
            <a:lvl1pPr>
              <a:defRPr/>
            </a:lvl1pPr>
          </a:lstStyle>
          <a:p>
            <a:pPr>
              <a:defRPr/>
            </a:pPr>
            <a:fld id="{9C06D56F-5B9F-4C34-B81D-C1EFBC428BFC}" type="slidenum">
              <a:rPr lang="en-GB" altLang="en-US">
                <a:solidFill>
                  <a:srgbClr val="000000"/>
                </a:solidFill>
              </a:rPr>
              <a:pPr>
                <a:defRPr/>
              </a:pPr>
              <a:t>‹#›</a:t>
            </a:fld>
            <a:endParaRPr lang="en-GB" altLang="en-US">
              <a:solidFill>
                <a:srgbClr val="000000"/>
              </a:solidFill>
            </a:endParaRPr>
          </a:p>
        </p:txBody>
      </p:sp>
    </p:spTree>
    <p:extLst>
      <p:ext uri="{BB962C8B-B14F-4D97-AF65-F5344CB8AC3E}">
        <p14:creationId xmlns:p14="http://schemas.microsoft.com/office/powerpoint/2010/main" val="4214117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GB" altLang="en-US">
                <a:solidFill>
                  <a:srgbClr val="000000"/>
                </a:solidFill>
              </a:rPr>
              <a:t>DSP &amp; Communications</a:t>
            </a:r>
          </a:p>
        </p:txBody>
      </p:sp>
      <p:sp>
        <p:nvSpPr>
          <p:cNvPr id="6" name="Rectangle 6"/>
          <p:cNvSpPr>
            <a:spLocks noGrp="1" noChangeArrowheads="1"/>
          </p:cNvSpPr>
          <p:nvPr>
            <p:ph type="sldNum" sz="quarter" idx="12"/>
          </p:nvPr>
        </p:nvSpPr>
        <p:spPr>
          <a:ln/>
        </p:spPr>
        <p:txBody>
          <a:bodyPr/>
          <a:lstStyle>
            <a:lvl1pPr>
              <a:defRPr/>
            </a:lvl1pPr>
          </a:lstStyle>
          <a:p>
            <a:pPr>
              <a:defRPr/>
            </a:pPr>
            <a:fld id="{BC042856-9974-46FE-B5C5-C6AEE1EDCC20}" type="slidenum">
              <a:rPr lang="en-GB" altLang="en-US">
                <a:solidFill>
                  <a:srgbClr val="000000"/>
                </a:solidFill>
              </a:rPr>
              <a:pPr>
                <a:defRPr/>
              </a:pPr>
              <a:t>‹#›</a:t>
            </a:fld>
            <a:endParaRPr lang="en-GB" altLang="en-US">
              <a:solidFill>
                <a:srgbClr val="000000"/>
              </a:solidFill>
            </a:endParaRPr>
          </a:p>
        </p:txBody>
      </p:sp>
    </p:spTree>
    <p:extLst>
      <p:ext uri="{BB962C8B-B14F-4D97-AF65-F5344CB8AC3E}">
        <p14:creationId xmlns:p14="http://schemas.microsoft.com/office/powerpoint/2010/main" val="38983161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GB" altLang="en-US">
                <a:solidFill>
                  <a:srgbClr val="000000"/>
                </a:solidFill>
              </a:rPr>
              <a:t>DSP &amp; Communications</a:t>
            </a:r>
          </a:p>
        </p:txBody>
      </p:sp>
      <p:sp>
        <p:nvSpPr>
          <p:cNvPr id="7" name="Rectangle 6"/>
          <p:cNvSpPr>
            <a:spLocks noGrp="1" noChangeArrowheads="1"/>
          </p:cNvSpPr>
          <p:nvPr>
            <p:ph type="sldNum" sz="quarter" idx="12"/>
          </p:nvPr>
        </p:nvSpPr>
        <p:spPr>
          <a:ln/>
        </p:spPr>
        <p:txBody>
          <a:bodyPr/>
          <a:lstStyle>
            <a:lvl1pPr>
              <a:defRPr/>
            </a:lvl1pPr>
          </a:lstStyle>
          <a:p>
            <a:pPr>
              <a:defRPr/>
            </a:pPr>
            <a:fld id="{9C432C87-43AB-4530-B8F3-3570D8E5845D}" type="slidenum">
              <a:rPr lang="en-GB" altLang="en-US">
                <a:solidFill>
                  <a:srgbClr val="000000"/>
                </a:solidFill>
              </a:rPr>
              <a:pPr>
                <a:defRPr/>
              </a:pPr>
              <a:t>‹#›</a:t>
            </a:fld>
            <a:endParaRPr lang="en-GB" altLang="en-US">
              <a:solidFill>
                <a:srgbClr val="000000"/>
              </a:solidFill>
            </a:endParaRPr>
          </a:p>
        </p:txBody>
      </p:sp>
    </p:spTree>
    <p:extLst>
      <p:ext uri="{BB962C8B-B14F-4D97-AF65-F5344CB8AC3E}">
        <p14:creationId xmlns:p14="http://schemas.microsoft.com/office/powerpoint/2010/main" val="10811317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lt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r>
              <a:rPr lang="en-GB" altLang="en-US">
                <a:solidFill>
                  <a:srgbClr val="000000"/>
                </a:solidFill>
              </a:rPr>
              <a:t>DSP &amp; Communications</a:t>
            </a:r>
          </a:p>
        </p:txBody>
      </p:sp>
      <p:sp>
        <p:nvSpPr>
          <p:cNvPr id="9" name="Rectangle 6"/>
          <p:cNvSpPr>
            <a:spLocks noGrp="1" noChangeArrowheads="1"/>
          </p:cNvSpPr>
          <p:nvPr>
            <p:ph type="sldNum" sz="quarter" idx="12"/>
          </p:nvPr>
        </p:nvSpPr>
        <p:spPr>
          <a:ln/>
        </p:spPr>
        <p:txBody>
          <a:bodyPr/>
          <a:lstStyle>
            <a:lvl1pPr>
              <a:defRPr/>
            </a:lvl1pPr>
          </a:lstStyle>
          <a:p>
            <a:pPr>
              <a:defRPr/>
            </a:pPr>
            <a:fld id="{E4C85A51-7439-4F9E-A21C-06BDA6460889}" type="slidenum">
              <a:rPr lang="en-GB" altLang="en-US">
                <a:solidFill>
                  <a:srgbClr val="000000"/>
                </a:solidFill>
              </a:rPr>
              <a:pPr>
                <a:defRPr/>
              </a:pPr>
              <a:t>‹#›</a:t>
            </a:fld>
            <a:endParaRPr lang="en-GB" altLang="en-US">
              <a:solidFill>
                <a:srgbClr val="000000"/>
              </a:solidFill>
            </a:endParaRPr>
          </a:p>
        </p:txBody>
      </p:sp>
    </p:spTree>
    <p:extLst>
      <p:ext uri="{BB962C8B-B14F-4D97-AF65-F5344CB8AC3E}">
        <p14:creationId xmlns:p14="http://schemas.microsoft.com/office/powerpoint/2010/main" val="2085933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lt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r>
              <a:rPr lang="en-GB" altLang="en-US">
                <a:solidFill>
                  <a:srgbClr val="000000"/>
                </a:solidFill>
              </a:rPr>
              <a:t>DSP &amp; Communications</a:t>
            </a:r>
          </a:p>
        </p:txBody>
      </p:sp>
      <p:sp>
        <p:nvSpPr>
          <p:cNvPr id="5" name="Rectangle 6"/>
          <p:cNvSpPr>
            <a:spLocks noGrp="1" noChangeArrowheads="1"/>
          </p:cNvSpPr>
          <p:nvPr>
            <p:ph type="sldNum" sz="quarter" idx="12"/>
          </p:nvPr>
        </p:nvSpPr>
        <p:spPr>
          <a:ln/>
        </p:spPr>
        <p:txBody>
          <a:bodyPr/>
          <a:lstStyle>
            <a:lvl1pPr>
              <a:defRPr/>
            </a:lvl1pPr>
          </a:lstStyle>
          <a:p>
            <a:pPr>
              <a:defRPr/>
            </a:pPr>
            <a:fld id="{BF2B420C-3C3B-4F7D-A77F-502E3456AEC0}" type="slidenum">
              <a:rPr lang="en-GB" altLang="en-US">
                <a:solidFill>
                  <a:srgbClr val="000000"/>
                </a:solidFill>
              </a:rPr>
              <a:pPr>
                <a:defRPr/>
              </a:pPr>
              <a:t>‹#›</a:t>
            </a:fld>
            <a:endParaRPr lang="en-GB" altLang="en-US">
              <a:solidFill>
                <a:srgbClr val="000000"/>
              </a:solidFill>
            </a:endParaRPr>
          </a:p>
        </p:txBody>
      </p:sp>
    </p:spTree>
    <p:extLst>
      <p:ext uri="{BB962C8B-B14F-4D97-AF65-F5344CB8AC3E}">
        <p14:creationId xmlns:p14="http://schemas.microsoft.com/office/powerpoint/2010/main" val="40912868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lt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r>
              <a:rPr lang="en-GB" altLang="en-US">
                <a:solidFill>
                  <a:srgbClr val="000000"/>
                </a:solidFill>
              </a:rPr>
              <a:t>DSP &amp; Communications</a:t>
            </a:r>
          </a:p>
        </p:txBody>
      </p:sp>
      <p:sp>
        <p:nvSpPr>
          <p:cNvPr id="4" name="Rectangle 6"/>
          <p:cNvSpPr>
            <a:spLocks noGrp="1" noChangeArrowheads="1"/>
          </p:cNvSpPr>
          <p:nvPr>
            <p:ph type="sldNum" sz="quarter" idx="12"/>
          </p:nvPr>
        </p:nvSpPr>
        <p:spPr>
          <a:ln/>
        </p:spPr>
        <p:txBody>
          <a:bodyPr/>
          <a:lstStyle>
            <a:lvl1pPr>
              <a:defRPr/>
            </a:lvl1pPr>
          </a:lstStyle>
          <a:p>
            <a:pPr>
              <a:defRPr/>
            </a:pPr>
            <a:fld id="{64C49878-E10A-461C-9F14-AB0D26130CA4}" type="slidenum">
              <a:rPr lang="en-GB" altLang="en-US">
                <a:solidFill>
                  <a:srgbClr val="000000"/>
                </a:solidFill>
              </a:rPr>
              <a:pPr>
                <a:defRPr/>
              </a:pPr>
              <a:t>‹#›</a:t>
            </a:fld>
            <a:endParaRPr lang="en-GB" altLang="en-US">
              <a:solidFill>
                <a:srgbClr val="000000"/>
              </a:solidFill>
            </a:endParaRPr>
          </a:p>
        </p:txBody>
      </p:sp>
    </p:spTree>
    <p:extLst>
      <p:ext uri="{BB962C8B-B14F-4D97-AF65-F5344CB8AC3E}">
        <p14:creationId xmlns:p14="http://schemas.microsoft.com/office/powerpoint/2010/main" val="42107967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GB" altLang="en-US">
                <a:solidFill>
                  <a:srgbClr val="000000"/>
                </a:solidFill>
              </a:rPr>
              <a:t>DSP &amp; Communications</a:t>
            </a:r>
          </a:p>
        </p:txBody>
      </p:sp>
      <p:sp>
        <p:nvSpPr>
          <p:cNvPr id="7" name="Rectangle 6"/>
          <p:cNvSpPr>
            <a:spLocks noGrp="1" noChangeArrowheads="1"/>
          </p:cNvSpPr>
          <p:nvPr>
            <p:ph type="sldNum" sz="quarter" idx="12"/>
          </p:nvPr>
        </p:nvSpPr>
        <p:spPr>
          <a:ln/>
        </p:spPr>
        <p:txBody>
          <a:bodyPr/>
          <a:lstStyle>
            <a:lvl1pPr>
              <a:defRPr/>
            </a:lvl1pPr>
          </a:lstStyle>
          <a:p>
            <a:pPr>
              <a:defRPr/>
            </a:pPr>
            <a:fld id="{06FAE705-8F74-4E3A-9470-48C0368602EC}" type="slidenum">
              <a:rPr lang="en-GB" altLang="en-US">
                <a:solidFill>
                  <a:srgbClr val="000000"/>
                </a:solidFill>
              </a:rPr>
              <a:pPr>
                <a:defRPr/>
              </a:pPr>
              <a:t>‹#›</a:t>
            </a:fld>
            <a:endParaRPr lang="en-GB" altLang="en-US">
              <a:solidFill>
                <a:srgbClr val="000000"/>
              </a:solidFill>
            </a:endParaRPr>
          </a:p>
        </p:txBody>
      </p:sp>
    </p:spTree>
    <p:extLst>
      <p:ext uri="{BB962C8B-B14F-4D97-AF65-F5344CB8AC3E}">
        <p14:creationId xmlns:p14="http://schemas.microsoft.com/office/powerpoint/2010/main" val="5889714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GB" altLang="en-US">
                <a:solidFill>
                  <a:srgbClr val="000000"/>
                </a:solidFill>
              </a:rPr>
              <a:t>DSP &amp; Communications</a:t>
            </a:r>
          </a:p>
        </p:txBody>
      </p:sp>
      <p:sp>
        <p:nvSpPr>
          <p:cNvPr id="7" name="Rectangle 6"/>
          <p:cNvSpPr>
            <a:spLocks noGrp="1" noChangeArrowheads="1"/>
          </p:cNvSpPr>
          <p:nvPr>
            <p:ph type="sldNum" sz="quarter" idx="12"/>
          </p:nvPr>
        </p:nvSpPr>
        <p:spPr>
          <a:ln/>
        </p:spPr>
        <p:txBody>
          <a:bodyPr/>
          <a:lstStyle>
            <a:lvl1pPr>
              <a:defRPr/>
            </a:lvl1pPr>
          </a:lstStyle>
          <a:p>
            <a:pPr>
              <a:defRPr/>
            </a:pPr>
            <a:fld id="{3047F8A7-FE05-4837-83E9-F7496172C87B}" type="slidenum">
              <a:rPr lang="en-GB" altLang="en-US">
                <a:solidFill>
                  <a:srgbClr val="000000"/>
                </a:solidFill>
              </a:rPr>
              <a:pPr>
                <a:defRPr/>
              </a:pPr>
              <a:t>‹#›</a:t>
            </a:fld>
            <a:endParaRPr lang="en-GB" altLang="en-US">
              <a:solidFill>
                <a:srgbClr val="000000"/>
              </a:solidFill>
            </a:endParaRPr>
          </a:p>
        </p:txBody>
      </p:sp>
    </p:spTree>
    <p:extLst>
      <p:ext uri="{BB962C8B-B14F-4D97-AF65-F5344CB8AC3E}">
        <p14:creationId xmlns:p14="http://schemas.microsoft.com/office/powerpoint/2010/main" val="3939050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GB" altLang="en-US">
                <a:solidFill>
                  <a:srgbClr val="000000"/>
                </a:solidFill>
              </a:rPr>
              <a:t>DSP &amp; Communications</a:t>
            </a:r>
          </a:p>
        </p:txBody>
      </p:sp>
      <p:sp>
        <p:nvSpPr>
          <p:cNvPr id="6" name="Rectangle 6"/>
          <p:cNvSpPr>
            <a:spLocks noGrp="1" noChangeArrowheads="1"/>
          </p:cNvSpPr>
          <p:nvPr>
            <p:ph type="sldNum" sz="quarter" idx="12"/>
          </p:nvPr>
        </p:nvSpPr>
        <p:spPr>
          <a:ln/>
        </p:spPr>
        <p:txBody>
          <a:bodyPr/>
          <a:lstStyle>
            <a:lvl1pPr>
              <a:defRPr/>
            </a:lvl1pPr>
          </a:lstStyle>
          <a:p>
            <a:pPr>
              <a:defRPr/>
            </a:pPr>
            <a:fld id="{08569A0A-C161-46EB-8BEB-5E9A451C748E}" type="slidenum">
              <a:rPr lang="en-GB" altLang="en-US">
                <a:solidFill>
                  <a:srgbClr val="000000"/>
                </a:solidFill>
              </a:rPr>
              <a:pPr>
                <a:defRPr/>
              </a:pPr>
              <a:t>‹#›</a:t>
            </a:fld>
            <a:endParaRPr lang="en-GB" altLang="en-US">
              <a:solidFill>
                <a:srgbClr val="000000"/>
              </a:solidFill>
            </a:endParaRPr>
          </a:p>
        </p:txBody>
      </p:sp>
    </p:spTree>
    <p:extLst>
      <p:ext uri="{BB962C8B-B14F-4D97-AF65-F5344CB8AC3E}">
        <p14:creationId xmlns:p14="http://schemas.microsoft.com/office/powerpoint/2010/main" val="41765072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7813"/>
            <a:ext cx="2057400" cy="5853112"/>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7813"/>
            <a:ext cx="6019800" cy="585311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GB" altLang="en-US">
                <a:solidFill>
                  <a:srgbClr val="000000"/>
                </a:solidFill>
              </a:rPr>
              <a:t>DSP &amp; Communications</a:t>
            </a:r>
          </a:p>
        </p:txBody>
      </p:sp>
      <p:sp>
        <p:nvSpPr>
          <p:cNvPr id="6" name="Rectangle 6"/>
          <p:cNvSpPr>
            <a:spLocks noGrp="1" noChangeArrowheads="1"/>
          </p:cNvSpPr>
          <p:nvPr>
            <p:ph type="sldNum" sz="quarter" idx="12"/>
          </p:nvPr>
        </p:nvSpPr>
        <p:spPr>
          <a:ln/>
        </p:spPr>
        <p:txBody>
          <a:bodyPr/>
          <a:lstStyle>
            <a:lvl1pPr>
              <a:defRPr/>
            </a:lvl1pPr>
          </a:lstStyle>
          <a:p>
            <a:pPr>
              <a:defRPr/>
            </a:pPr>
            <a:fld id="{4C491F9A-02AE-47CC-AC6C-53143EB8CB42}" type="slidenum">
              <a:rPr lang="en-GB" altLang="en-US">
                <a:solidFill>
                  <a:srgbClr val="000000"/>
                </a:solidFill>
              </a:rPr>
              <a:pPr>
                <a:defRPr/>
              </a:pPr>
              <a:t>‹#›</a:t>
            </a:fld>
            <a:endParaRPr lang="en-GB" altLang="en-US">
              <a:solidFill>
                <a:srgbClr val="000000"/>
              </a:solidFill>
            </a:endParaRPr>
          </a:p>
        </p:txBody>
      </p:sp>
    </p:spTree>
    <p:extLst>
      <p:ext uri="{BB962C8B-B14F-4D97-AF65-F5344CB8AC3E}">
        <p14:creationId xmlns:p14="http://schemas.microsoft.com/office/powerpoint/2010/main" val="38944966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436563"/>
            <a:ext cx="7772400" cy="8382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685800" y="1905000"/>
            <a:ext cx="3815862" cy="4114800"/>
          </a:xfrm>
        </p:spPr>
        <p:txBody>
          <a:bodyPr/>
          <a:lstStyle/>
          <a:p>
            <a:pPr lvl="0"/>
            <a:endParaRPr lang="en-GB" noProof="0" smtClean="0"/>
          </a:p>
        </p:txBody>
      </p:sp>
      <p:sp>
        <p:nvSpPr>
          <p:cNvPr id="4" name="Text Placeholder 3"/>
          <p:cNvSpPr>
            <a:spLocks noGrp="1"/>
          </p:cNvSpPr>
          <p:nvPr>
            <p:ph type="body" sz="half" idx="2"/>
          </p:nvPr>
        </p:nvSpPr>
        <p:spPr>
          <a:xfrm>
            <a:off x="4642338" y="1905000"/>
            <a:ext cx="3815862"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579223054"/>
      </p:ext>
    </p:extLst>
  </p:cSld>
  <p:clrMapOvr>
    <a:masterClrMapping/>
  </p:clrMapOvr>
  <p:transition>
    <p:pull dir="d"/>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hart">
  <p:cSld name="Title, Text and Chart">
    <p:spTree>
      <p:nvGrpSpPr>
        <p:cNvPr id="1" name=""/>
        <p:cNvGrpSpPr/>
        <p:nvPr/>
      </p:nvGrpSpPr>
      <p:grpSpPr>
        <a:xfrm>
          <a:off x="0" y="0"/>
          <a:ext cx="0" cy="0"/>
          <a:chOff x="0" y="0"/>
          <a:chExt cx="0" cy="0"/>
        </a:xfrm>
      </p:grpSpPr>
      <p:sp>
        <p:nvSpPr>
          <p:cNvPr id="2" name="Title 1"/>
          <p:cNvSpPr>
            <a:spLocks noGrp="1"/>
          </p:cNvSpPr>
          <p:nvPr>
            <p:ph type="title"/>
          </p:nvPr>
        </p:nvSpPr>
        <p:spPr>
          <a:xfrm>
            <a:off x="685800" y="436563"/>
            <a:ext cx="7772400" cy="8382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85800" y="1905000"/>
            <a:ext cx="3815862"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hart Placeholder 3"/>
          <p:cNvSpPr>
            <a:spLocks noGrp="1"/>
          </p:cNvSpPr>
          <p:nvPr>
            <p:ph type="chart" sz="half" idx="2"/>
          </p:nvPr>
        </p:nvSpPr>
        <p:spPr>
          <a:xfrm>
            <a:off x="4642338" y="1905000"/>
            <a:ext cx="3815862" cy="4114800"/>
          </a:xfrm>
        </p:spPr>
        <p:txBody>
          <a:bodyPr/>
          <a:lstStyle/>
          <a:p>
            <a:pPr lvl="0"/>
            <a:endParaRPr lang="en-GB" noProof="0" smtClean="0"/>
          </a:p>
        </p:txBody>
      </p:sp>
    </p:spTree>
    <p:extLst>
      <p:ext uri="{BB962C8B-B14F-4D97-AF65-F5344CB8AC3E}">
        <p14:creationId xmlns:p14="http://schemas.microsoft.com/office/powerpoint/2010/main" val="1578394948"/>
      </p:ext>
    </p:extLst>
  </p:cSld>
  <p:clrMapOvr>
    <a:masterClrMapping/>
  </p:clrMapOvr>
  <p:transition>
    <p:pull di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7813"/>
            <a:ext cx="8229600" cy="1139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title style</a:t>
            </a:r>
          </a:p>
        </p:txBody>
      </p:sp>
      <p:sp>
        <p:nvSpPr>
          <p:cNvPr id="1027" name="Rectangle 3"/>
          <p:cNvSpPr>
            <a:spLocks noGrp="1" noChangeArrowheads="1"/>
          </p:cNvSpPr>
          <p:nvPr>
            <p:ph type="body" idx="1"/>
          </p:nvPr>
        </p:nvSpPr>
        <p:spPr bwMode="auto">
          <a:xfrm>
            <a:off x="457200" y="1600200"/>
            <a:ext cx="8229600" cy="453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34820" name="Rectangle 4"/>
          <p:cNvSpPr>
            <a:spLocks noGrp="1" noChangeArrowheads="1"/>
          </p:cNvSpPr>
          <p:nvPr>
            <p:ph type="dt" sz="half" idx="2"/>
          </p:nvPr>
        </p:nvSpPr>
        <p:spPr bwMode="auto">
          <a:xfrm>
            <a:off x="457200" y="6243638"/>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latin typeface="+mj-lt"/>
              </a:defRPr>
            </a:lvl1pPr>
          </a:lstStyle>
          <a:p>
            <a:pPr fontAlgn="base">
              <a:spcBef>
                <a:spcPct val="0"/>
              </a:spcBef>
              <a:spcAft>
                <a:spcPct val="0"/>
              </a:spcAft>
              <a:defRPr/>
            </a:pPr>
            <a:endParaRPr lang="en-GB" altLang="en-US">
              <a:solidFill>
                <a:srgbClr val="000000"/>
              </a:solidFill>
            </a:endParaRPr>
          </a:p>
        </p:txBody>
      </p:sp>
      <p:sp>
        <p:nvSpPr>
          <p:cNvPr id="34821" name="Rectangle 5"/>
          <p:cNvSpPr>
            <a:spLocks noGrp="1" noChangeArrowheads="1"/>
          </p:cNvSpPr>
          <p:nvPr>
            <p:ph type="ftr" sz="quarter" idx="3"/>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ctr">
              <a:defRPr sz="1200">
                <a:latin typeface="+mj-lt"/>
              </a:defRPr>
            </a:lvl1pPr>
          </a:lstStyle>
          <a:p>
            <a:pPr fontAlgn="base">
              <a:spcBef>
                <a:spcPct val="0"/>
              </a:spcBef>
              <a:spcAft>
                <a:spcPct val="0"/>
              </a:spcAft>
              <a:defRPr/>
            </a:pPr>
            <a:r>
              <a:rPr lang="en-GB" altLang="en-US">
                <a:solidFill>
                  <a:srgbClr val="000000"/>
                </a:solidFill>
              </a:rPr>
              <a:t>DSP &amp; Communications</a:t>
            </a:r>
          </a:p>
        </p:txBody>
      </p:sp>
      <p:sp>
        <p:nvSpPr>
          <p:cNvPr id="34822" name="Rectangle 6"/>
          <p:cNvSpPr>
            <a:spLocks noGrp="1" noChangeArrowheads="1"/>
          </p:cNvSpPr>
          <p:nvPr>
            <p:ph type="sldNum" sz="quarter" idx="4"/>
          </p:nvPr>
        </p:nvSpPr>
        <p:spPr bwMode="auto">
          <a:xfrm>
            <a:off x="6553200" y="6243638"/>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atin typeface="+mj-lt"/>
              </a:defRPr>
            </a:lvl1pPr>
          </a:lstStyle>
          <a:p>
            <a:pPr fontAlgn="base">
              <a:spcBef>
                <a:spcPct val="0"/>
              </a:spcBef>
              <a:spcAft>
                <a:spcPct val="0"/>
              </a:spcAft>
              <a:defRPr/>
            </a:pPr>
            <a:fld id="{B53B3F08-1B0E-4051-AEA3-6387EF1EEE22}" type="slidenum">
              <a:rPr lang="en-GB" altLang="en-US">
                <a:solidFill>
                  <a:srgbClr val="000000"/>
                </a:solidFill>
              </a:rPr>
              <a:pPr fontAlgn="base">
                <a:spcBef>
                  <a:spcPct val="0"/>
                </a:spcBef>
                <a:spcAft>
                  <a:spcPct val="0"/>
                </a:spcAft>
                <a:defRPr/>
              </a:pPr>
              <a:t>‹#›</a:t>
            </a:fld>
            <a:endParaRPr lang="en-GB" altLang="en-US">
              <a:solidFill>
                <a:srgbClr val="000000"/>
              </a:solidFill>
            </a:endParaRPr>
          </a:p>
        </p:txBody>
      </p:sp>
      <p:sp>
        <p:nvSpPr>
          <p:cNvPr id="1031" name="Freeform 7"/>
          <p:cNvSpPr>
            <a:spLocks noChangeArrowheads="1"/>
          </p:cNvSpPr>
          <p:nvPr/>
        </p:nvSpPr>
        <p:spPr bwMode="auto">
          <a:xfrm>
            <a:off x="381000" y="228600"/>
            <a:ext cx="8229600" cy="609600"/>
          </a:xfrm>
          <a:custGeom>
            <a:avLst/>
            <a:gdLst>
              <a:gd name="T0" fmla="*/ 0 w 1000"/>
              <a:gd name="T1" fmla="*/ 3716121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1905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endParaRPr>
          </a:p>
        </p:txBody>
      </p:sp>
      <p:sp>
        <p:nvSpPr>
          <p:cNvPr id="1032" name="Line 8"/>
          <p:cNvSpPr>
            <a:spLocks noChangeShapeType="1"/>
          </p:cNvSpPr>
          <p:nvPr/>
        </p:nvSpPr>
        <p:spPr bwMode="auto">
          <a:xfrm>
            <a:off x="457200" y="6172200"/>
            <a:ext cx="8229600" cy="0"/>
          </a:xfrm>
          <a:prstGeom prst="line">
            <a:avLst/>
          </a:prstGeom>
          <a:noFill/>
          <a:ln w="19050">
            <a:solidFill>
              <a:schemeClr val="accent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a:solidFill>
                <a:srgbClr val="000000"/>
              </a:solidFill>
            </a:endParaRPr>
          </a:p>
        </p:txBody>
      </p:sp>
    </p:spTree>
    <p:extLst>
      <p:ext uri="{BB962C8B-B14F-4D97-AF65-F5344CB8AC3E}">
        <p14:creationId xmlns:p14="http://schemas.microsoft.com/office/powerpoint/2010/main" val="93497365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iming>
    <p:tnLst>
      <p:par>
        <p:cTn id="1" dur="indefinite" restart="never" nodeType="tmRoot"/>
      </p:par>
    </p:tnLst>
  </p:timing>
  <p:hf hdr="0" dt="0"/>
  <p:txStyles>
    <p:titleStyle>
      <a:lvl1pPr algn="l" rtl="0" eaLnBrk="0" fontAlgn="base" hangingPunct="0">
        <a:spcBef>
          <a:spcPct val="0"/>
        </a:spcBef>
        <a:spcAft>
          <a:spcPct val="0"/>
        </a:spcAft>
        <a:defRPr sz="4200">
          <a:solidFill>
            <a:schemeClr val="tx2"/>
          </a:solidFill>
          <a:latin typeface="+mj-lt"/>
          <a:ea typeface="+mj-ea"/>
          <a:cs typeface="+mj-cs"/>
        </a:defRPr>
      </a:lvl1pPr>
      <a:lvl2pPr algn="l" rtl="0" eaLnBrk="0" fontAlgn="base" hangingPunct="0">
        <a:spcBef>
          <a:spcPct val="0"/>
        </a:spcBef>
        <a:spcAft>
          <a:spcPct val="0"/>
        </a:spcAft>
        <a:defRPr sz="4200">
          <a:solidFill>
            <a:schemeClr val="tx2"/>
          </a:solidFill>
          <a:latin typeface="Garamond" pitchFamily="18" charset="0"/>
        </a:defRPr>
      </a:lvl2pPr>
      <a:lvl3pPr algn="l" rtl="0" eaLnBrk="0" fontAlgn="base" hangingPunct="0">
        <a:spcBef>
          <a:spcPct val="0"/>
        </a:spcBef>
        <a:spcAft>
          <a:spcPct val="0"/>
        </a:spcAft>
        <a:defRPr sz="4200">
          <a:solidFill>
            <a:schemeClr val="tx2"/>
          </a:solidFill>
          <a:latin typeface="Garamond" pitchFamily="18" charset="0"/>
        </a:defRPr>
      </a:lvl3pPr>
      <a:lvl4pPr algn="l" rtl="0" eaLnBrk="0" fontAlgn="base" hangingPunct="0">
        <a:spcBef>
          <a:spcPct val="0"/>
        </a:spcBef>
        <a:spcAft>
          <a:spcPct val="0"/>
        </a:spcAft>
        <a:defRPr sz="4200">
          <a:solidFill>
            <a:schemeClr val="tx2"/>
          </a:solidFill>
          <a:latin typeface="Garamond" pitchFamily="18" charset="0"/>
        </a:defRPr>
      </a:lvl4pPr>
      <a:lvl5pPr algn="l" rtl="0" eaLnBrk="0" fontAlgn="base" hangingPunct="0">
        <a:spcBef>
          <a:spcPct val="0"/>
        </a:spcBef>
        <a:spcAft>
          <a:spcPct val="0"/>
        </a:spcAft>
        <a:defRPr sz="4200">
          <a:solidFill>
            <a:schemeClr val="tx2"/>
          </a:solidFill>
          <a:latin typeface="Garamond" pitchFamily="18" charset="0"/>
        </a:defRPr>
      </a:lvl5pPr>
      <a:lvl6pPr marL="457200" algn="l" rtl="0" fontAlgn="base">
        <a:spcBef>
          <a:spcPct val="0"/>
        </a:spcBef>
        <a:spcAft>
          <a:spcPct val="0"/>
        </a:spcAft>
        <a:defRPr sz="4200">
          <a:solidFill>
            <a:schemeClr val="tx2"/>
          </a:solidFill>
          <a:latin typeface="Garamond" pitchFamily="18" charset="0"/>
        </a:defRPr>
      </a:lvl6pPr>
      <a:lvl7pPr marL="914400" algn="l" rtl="0" fontAlgn="base">
        <a:spcBef>
          <a:spcPct val="0"/>
        </a:spcBef>
        <a:spcAft>
          <a:spcPct val="0"/>
        </a:spcAft>
        <a:defRPr sz="4200">
          <a:solidFill>
            <a:schemeClr val="tx2"/>
          </a:solidFill>
          <a:latin typeface="Garamond" pitchFamily="18" charset="0"/>
        </a:defRPr>
      </a:lvl7pPr>
      <a:lvl8pPr marL="1371600" algn="l" rtl="0" fontAlgn="base">
        <a:spcBef>
          <a:spcPct val="0"/>
        </a:spcBef>
        <a:spcAft>
          <a:spcPct val="0"/>
        </a:spcAft>
        <a:defRPr sz="4200">
          <a:solidFill>
            <a:schemeClr val="tx2"/>
          </a:solidFill>
          <a:latin typeface="Garamond" pitchFamily="18" charset="0"/>
        </a:defRPr>
      </a:lvl8pPr>
      <a:lvl9pPr marL="1828800" algn="l" rtl="0" fontAlgn="base">
        <a:spcBef>
          <a:spcPct val="0"/>
        </a:spcBef>
        <a:spcAft>
          <a:spcPct val="0"/>
        </a:spcAft>
        <a:defRPr sz="42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30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6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2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sz="2000">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20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20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20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oleObject" Target="../embeddings/oleObject1.bin"/><Relationship Id="rId7" Type="http://schemas.openxmlformats.org/officeDocument/2006/relationships/image" Target="../media/image3.png"/><Relationship Id="rId2" Type="http://schemas.openxmlformats.org/officeDocument/2006/relationships/slideLayout" Target="../slideLayouts/slideLayout6.xml"/><Relationship Id="rId1" Type="http://schemas.openxmlformats.org/officeDocument/2006/relationships/vmlDrawing" Target="../drawings/vmlDrawing1.vml"/><Relationship Id="rId6" Type="http://schemas.openxmlformats.org/officeDocument/2006/relationships/image" Target="../media/image2.wmf"/><Relationship Id="rId5" Type="http://schemas.openxmlformats.org/officeDocument/2006/relationships/oleObject" Target="../embeddings/oleObject2.bin"/><Relationship Id="rId4" Type="http://schemas.openxmlformats.org/officeDocument/2006/relationships/image" Target="../media/image1.wmf"/></Relationships>
</file>

<file path=ppt/slides/_rels/slide8.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8" Type="http://schemas.openxmlformats.org/officeDocument/2006/relationships/image" Target="../media/image2.wmf"/><Relationship Id="rId3" Type="http://schemas.openxmlformats.org/officeDocument/2006/relationships/oleObject" Target="../embeddings/oleObject3.bin"/><Relationship Id="rId7" Type="http://schemas.openxmlformats.org/officeDocument/2006/relationships/oleObject" Target="../embeddings/oleObject5.bin"/><Relationship Id="rId2" Type="http://schemas.openxmlformats.org/officeDocument/2006/relationships/slideLayout" Target="../slideLayouts/slideLayout6.xml"/><Relationship Id="rId1" Type="http://schemas.openxmlformats.org/officeDocument/2006/relationships/vmlDrawing" Target="../drawings/vmlDrawing2.vml"/><Relationship Id="rId6" Type="http://schemas.openxmlformats.org/officeDocument/2006/relationships/image" Target="../media/image1.wmf"/><Relationship Id="rId5" Type="http://schemas.openxmlformats.org/officeDocument/2006/relationships/oleObject" Target="../embeddings/oleObject4.bin"/><Relationship Id="rId4" Type="http://schemas.openxmlformats.org/officeDocument/2006/relationships/image" Target="../media/image9.wmf"/></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slide" Target="slide1.xml"/><Relationship Id="rId2" Type="http://schemas.openxmlformats.org/officeDocument/2006/relationships/audio" Target="../media/audio1.wav"/><Relationship Id="rId1" Type="http://schemas.openxmlformats.org/officeDocument/2006/relationships/slideLayout" Target="../slideLayouts/slideLayout6.xml"/><Relationship Id="rId6" Type="http://schemas.openxmlformats.org/officeDocument/2006/relationships/slide" Target="slide7.xml"/><Relationship Id="rId5" Type="http://schemas.openxmlformats.org/officeDocument/2006/relationships/slide" Target="slide5.xml"/><Relationship Id="rId4" Type="http://schemas.openxmlformats.org/officeDocument/2006/relationships/slide" Target="slide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oleObject" Target="../embeddings/oleObject9.bin"/><Relationship Id="rId3" Type="http://schemas.openxmlformats.org/officeDocument/2006/relationships/oleObject" Target="../embeddings/oleObject6.bin"/><Relationship Id="rId7" Type="http://schemas.openxmlformats.org/officeDocument/2006/relationships/oleObject" Target="../embeddings/oleObject8.bin"/><Relationship Id="rId2" Type="http://schemas.openxmlformats.org/officeDocument/2006/relationships/slideLayout" Target="../slideLayouts/slideLayout13.xml"/><Relationship Id="rId1" Type="http://schemas.openxmlformats.org/officeDocument/2006/relationships/vmlDrawing" Target="../drawings/vmlDrawing3.vml"/><Relationship Id="rId6" Type="http://schemas.openxmlformats.org/officeDocument/2006/relationships/image" Target="../media/image9.wmf"/><Relationship Id="rId5" Type="http://schemas.openxmlformats.org/officeDocument/2006/relationships/oleObject" Target="../embeddings/oleObject7.bin"/><Relationship Id="rId10" Type="http://schemas.openxmlformats.org/officeDocument/2006/relationships/image" Target="../media/image1.wmf"/><Relationship Id="rId4" Type="http://schemas.openxmlformats.org/officeDocument/2006/relationships/image" Target="../media/image2.wmf"/><Relationship Id="rId9" Type="http://schemas.openxmlformats.org/officeDocument/2006/relationships/oleObject" Target="../embeddings/oleObject10.bin"/></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2.xml"/><Relationship Id="rId7" Type="http://schemas.openxmlformats.org/officeDocument/2006/relationships/image" Target="../media/image11.png"/><Relationship Id="rId2" Type="http://schemas.openxmlformats.org/officeDocument/2006/relationships/slideLayout" Target="../slideLayouts/slideLayout4.xml"/><Relationship Id="rId1" Type="http://schemas.openxmlformats.org/officeDocument/2006/relationships/vmlDrawing" Target="../drawings/vmlDrawing4.vml"/><Relationship Id="rId6" Type="http://schemas.openxmlformats.org/officeDocument/2006/relationships/oleObject" Target="../embeddings/oleObject12.bin"/><Relationship Id="rId5" Type="http://schemas.openxmlformats.org/officeDocument/2006/relationships/image" Target="../media/image10.wmf"/><Relationship Id="rId4" Type="http://schemas.openxmlformats.org/officeDocument/2006/relationships/oleObject" Target="../embeddings/oleObject11.bin"/></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13.jpeg"/></Relationships>
</file>

<file path=ppt/slides/_rels/slide43.xml.rels><?xml version="1.0" encoding="UTF-8" standalone="yes"?>
<Relationships xmlns="http://schemas.openxmlformats.org/package/2006/relationships"><Relationship Id="rId8" Type="http://schemas.openxmlformats.org/officeDocument/2006/relationships/image" Target="../media/image19.png"/><Relationship Id="rId13" Type="http://schemas.openxmlformats.org/officeDocument/2006/relationships/image" Target="../media/image22.png"/><Relationship Id="rId18" Type="http://schemas.openxmlformats.org/officeDocument/2006/relationships/image" Target="../media/image25.pn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1.png"/><Relationship Id="rId17" Type="http://schemas.openxmlformats.org/officeDocument/2006/relationships/hyperlink" Target="http://ietf.org/home.html" TargetMode="External"/><Relationship Id="rId2" Type="http://schemas.openxmlformats.org/officeDocument/2006/relationships/notesSlide" Target="../notesSlides/notesSlide4.xml"/><Relationship Id="rId16" Type="http://schemas.openxmlformats.org/officeDocument/2006/relationships/image" Target="../media/image24.png"/><Relationship Id="rId20" Type="http://schemas.openxmlformats.org/officeDocument/2006/relationships/hyperlink" Target="http://www.faqs.org/rfcs/" TargetMode="External"/><Relationship Id="rId1" Type="http://schemas.openxmlformats.org/officeDocument/2006/relationships/slideLayout" Target="../slideLayouts/slideLayout2.xml"/><Relationship Id="rId6" Type="http://schemas.openxmlformats.org/officeDocument/2006/relationships/image" Target="../media/image17.png"/><Relationship Id="rId11" Type="http://schemas.openxmlformats.org/officeDocument/2006/relationships/hyperlink" Target="http://www.3gpp2.org/" TargetMode="External"/><Relationship Id="rId5" Type="http://schemas.openxmlformats.org/officeDocument/2006/relationships/image" Target="../media/image16.png"/><Relationship Id="rId15" Type="http://schemas.openxmlformats.org/officeDocument/2006/relationships/hyperlink" Target="http://www.itu.int/" TargetMode="External"/><Relationship Id="rId10" Type="http://schemas.openxmlformats.org/officeDocument/2006/relationships/image" Target="../media/image20.png"/><Relationship Id="rId19" Type="http://schemas.openxmlformats.org/officeDocument/2006/relationships/image" Target="../media/image26.png"/><Relationship Id="rId4" Type="http://schemas.openxmlformats.org/officeDocument/2006/relationships/image" Target="../media/image15.png"/><Relationship Id="rId9" Type="http://schemas.openxmlformats.org/officeDocument/2006/relationships/hyperlink" Target="http://www.3gpp.org/" TargetMode="External"/><Relationship Id="rId14" Type="http://schemas.openxmlformats.org/officeDocument/2006/relationships/image" Target="../media/image23.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8" Type="http://schemas.openxmlformats.org/officeDocument/2006/relationships/image" Target="../media/image9.wmf"/><Relationship Id="rId3" Type="http://schemas.openxmlformats.org/officeDocument/2006/relationships/audio" Target="../media/audio1.wav"/><Relationship Id="rId7" Type="http://schemas.openxmlformats.org/officeDocument/2006/relationships/oleObject" Target="../embeddings/oleObject13.bin"/><Relationship Id="rId2" Type="http://schemas.openxmlformats.org/officeDocument/2006/relationships/slideLayout" Target="../slideLayouts/slideLayout6.xml"/><Relationship Id="rId1" Type="http://schemas.openxmlformats.org/officeDocument/2006/relationships/vmlDrawing" Target="../drawings/vmlDrawing5.vml"/><Relationship Id="rId6" Type="http://schemas.openxmlformats.org/officeDocument/2006/relationships/slide" Target="slide5.xml"/><Relationship Id="rId5" Type="http://schemas.openxmlformats.org/officeDocument/2006/relationships/slide" Target="slide3.xml"/><Relationship Id="rId10" Type="http://schemas.openxmlformats.org/officeDocument/2006/relationships/oleObject" Target="../embeddings/oleObject15.bin"/><Relationship Id="rId4" Type="http://schemas.openxmlformats.org/officeDocument/2006/relationships/slide" Target="slide1.xml"/><Relationship Id="rId9" Type="http://schemas.openxmlformats.org/officeDocument/2006/relationships/oleObject" Target="../embeddings/oleObject14.bin"/></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imedea.uib-csic.es/~salvador/coms_optiques/addicional/ibm/ch12/12-03.html" TargetMode="External"/><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8" Type="http://schemas.openxmlformats.org/officeDocument/2006/relationships/oleObject" Target="../embeddings/Microsoft_Word_97_-_2003_Document1.doc"/><Relationship Id="rId3" Type="http://schemas.openxmlformats.org/officeDocument/2006/relationships/oleObject" Target="../embeddings/oleObject16.bin"/><Relationship Id="rId7" Type="http://schemas.openxmlformats.org/officeDocument/2006/relationships/oleObject" Target="../embeddings/oleObject18.bin"/><Relationship Id="rId2" Type="http://schemas.openxmlformats.org/officeDocument/2006/relationships/slideLayout" Target="../slideLayouts/slideLayout2.xml"/><Relationship Id="rId1" Type="http://schemas.openxmlformats.org/officeDocument/2006/relationships/vmlDrawing" Target="../drawings/vmlDrawing6.vml"/><Relationship Id="rId6" Type="http://schemas.openxmlformats.org/officeDocument/2006/relationships/image" Target="../media/image29.wmf"/><Relationship Id="rId5" Type="http://schemas.openxmlformats.org/officeDocument/2006/relationships/oleObject" Target="../embeddings/oleObject17.bin"/><Relationship Id="rId4" Type="http://schemas.openxmlformats.org/officeDocument/2006/relationships/image" Target="../media/image28.wmf"/><Relationship Id="rId9" Type="http://schemas.openxmlformats.org/officeDocument/2006/relationships/image" Target="../media/image30.emf"/></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31.wmf"/><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32.wmf"/><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33.wmf"/><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68.xml.rels><?xml version="1.0" encoding="UTF-8" standalone="yes"?>
<Relationships xmlns="http://schemas.openxmlformats.org/package/2006/relationships"><Relationship Id="rId3" Type="http://schemas.openxmlformats.org/officeDocument/2006/relationships/oleObject" Target="../embeddings/oleObject19.bin"/><Relationship Id="rId2" Type="http://schemas.openxmlformats.org/officeDocument/2006/relationships/slideLayout" Target="../slideLayouts/slideLayout2.xml"/><Relationship Id="rId1" Type="http://schemas.openxmlformats.org/officeDocument/2006/relationships/vmlDrawing" Target="../drawings/vmlDrawing7.vml"/><Relationship Id="rId4" Type="http://schemas.openxmlformats.org/officeDocument/2006/relationships/image" Target="../media/image34.wmf"/></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oleObject" Target="../embeddings/oleObject20.bin"/><Relationship Id="rId2" Type="http://schemas.openxmlformats.org/officeDocument/2006/relationships/slideLayout" Target="../slideLayouts/slideLayout2.xml"/><Relationship Id="rId1" Type="http://schemas.openxmlformats.org/officeDocument/2006/relationships/vmlDrawing" Target="../drawings/vmlDrawing8.vml"/><Relationship Id="rId4" Type="http://schemas.openxmlformats.org/officeDocument/2006/relationships/image" Target="../media/image35.wmf"/></Relationships>
</file>

<file path=ppt/slides/_rels/slide74.xml.rels><?xml version="1.0" encoding="UTF-8" standalone="yes"?>
<Relationships xmlns="http://schemas.openxmlformats.org/package/2006/relationships"><Relationship Id="rId3" Type="http://schemas.openxmlformats.org/officeDocument/2006/relationships/oleObject" Target="../embeddings/oleObject21.bin"/><Relationship Id="rId2" Type="http://schemas.openxmlformats.org/officeDocument/2006/relationships/slideLayout" Target="../slideLayouts/slideLayout2.xml"/><Relationship Id="rId1" Type="http://schemas.openxmlformats.org/officeDocument/2006/relationships/vmlDrawing" Target="../drawings/vmlDrawing9.vml"/><Relationship Id="rId4" Type="http://schemas.openxmlformats.org/officeDocument/2006/relationships/image" Target="../media/image36.wmf"/></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pPr eaLnBrk="1" hangingPunct="1"/>
            <a:r>
              <a:rPr lang="en-GB" altLang="en-US" sz="4600" smtClean="0"/>
              <a:t>M2X8518 DSP &amp; Communications</a:t>
            </a:r>
            <a:endParaRPr lang="en-US" altLang="en-US" sz="4200" smtClean="0"/>
          </a:p>
        </p:txBody>
      </p:sp>
      <p:sp>
        <p:nvSpPr>
          <p:cNvPr id="3075" name="Rectangle 3"/>
          <p:cNvSpPr>
            <a:spLocks noGrp="1" noChangeArrowheads="1"/>
          </p:cNvSpPr>
          <p:nvPr>
            <p:ph type="subTitle" idx="1"/>
          </p:nvPr>
        </p:nvSpPr>
        <p:spPr>
          <a:xfrm>
            <a:off x="971550" y="3933825"/>
            <a:ext cx="6400800" cy="1752600"/>
          </a:xfrm>
        </p:spPr>
        <p:txBody>
          <a:bodyPr/>
          <a:lstStyle/>
          <a:p>
            <a:pPr eaLnBrk="1" hangingPunct="1"/>
            <a:r>
              <a:rPr lang="en-GB" altLang="en-US" dirty="0" smtClean="0"/>
              <a:t>An Example:</a:t>
            </a:r>
          </a:p>
          <a:p>
            <a:pPr eaLnBrk="1" hangingPunct="1"/>
            <a:r>
              <a:rPr lang="en-GB" altLang="en-US" dirty="0" smtClean="0"/>
              <a:t>Mobile Communications Systems</a:t>
            </a:r>
            <a:endParaRPr lang="en-US" altLang="en-US" dirty="0" smtClean="0"/>
          </a:p>
        </p:txBody>
      </p:sp>
      <p:sp>
        <p:nvSpPr>
          <p:cNvPr id="3076" name="Text Box 4"/>
          <p:cNvSpPr txBox="1">
            <a:spLocks noChangeArrowheads="1"/>
          </p:cNvSpPr>
          <p:nvPr/>
        </p:nvSpPr>
        <p:spPr bwMode="auto">
          <a:xfrm>
            <a:off x="3563938" y="5589588"/>
            <a:ext cx="3431965"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lr>
                <a:schemeClr val="accent1"/>
              </a:buClr>
              <a:buSzPct val="65000"/>
              <a:buFont typeface="Wingdings" pitchFamily="2" charset="2"/>
              <a:buChar char="n"/>
              <a:defRPr sz="3000">
                <a:solidFill>
                  <a:schemeClr val="tx1"/>
                </a:solidFill>
                <a:latin typeface="Arial" charset="0"/>
              </a:defRPr>
            </a:lvl1pPr>
            <a:lvl2pPr marL="742950" indent="-285750" eaLnBrk="0" hangingPunct="0">
              <a:spcBef>
                <a:spcPct val="20000"/>
              </a:spcBef>
              <a:buClr>
                <a:schemeClr val="accent2"/>
              </a:buClr>
              <a:buSzPct val="60000"/>
              <a:buFont typeface="Wingdings" pitchFamily="2" charset="2"/>
              <a:buChar char="q"/>
              <a:defRPr sz="2600">
                <a:solidFill>
                  <a:schemeClr val="tx1"/>
                </a:solidFill>
                <a:latin typeface="Arial" charset="0"/>
              </a:defRPr>
            </a:lvl2pPr>
            <a:lvl3pPr marL="1143000" indent="-228600" eaLnBrk="0" hangingPunct="0">
              <a:spcBef>
                <a:spcPct val="20000"/>
              </a:spcBef>
              <a:buClr>
                <a:schemeClr val="accent1"/>
              </a:buClr>
              <a:buSzPct val="65000"/>
              <a:buFont typeface="Wingdings" pitchFamily="2" charset="2"/>
              <a:buChar char="n"/>
              <a:defRPr sz="2200">
                <a:solidFill>
                  <a:schemeClr val="tx1"/>
                </a:solidFill>
                <a:latin typeface="Arial" charset="0"/>
              </a:defRPr>
            </a:lvl3pPr>
            <a:lvl4pPr marL="1600200" indent="-228600" eaLnBrk="0" hangingPunct="0">
              <a:spcBef>
                <a:spcPct val="20000"/>
              </a:spcBef>
              <a:buClr>
                <a:schemeClr val="accent2"/>
              </a:buClr>
              <a:buSzPct val="70000"/>
              <a:buFont typeface="Wingdings" pitchFamily="2" charset="2"/>
              <a:buChar char="q"/>
              <a:defRPr sz="2000">
                <a:solidFill>
                  <a:schemeClr val="tx1"/>
                </a:solidFill>
                <a:latin typeface="Arial" charset="0"/>
              </a:defRPr>
            </a:lvl4pPr>
            <a:lvl5pPr marL="2057400" indent="-228600" eaLnBrk="0" hangingPunct="0">
              <a:spcBef>
                <a:spcPct val="20000"/>
              </a:spcBef>
              <a:buClr>
                <a:schemeClr val="accent1"/>
              </a:buClr>
              <a:buSzPct val="75000"/>
              <a:buFont typeface="Wingding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charset="0"/>
              </a:defRPr>
            </a:lvl9pPr>
          </a:lstStyle>
          <a:p>
            <a:pPr eaLnBrk="1" fontAlgn="base" hangingPunct="1">
              <a:spcBef>
                <a:spcPct val="0"/>
              </a:spcBef>
              <a:spcAft>
                <a:spcPct val="0"/>
              </a:spcAft>
              <a:buClrTx/>
              <a:buSzTx/>
              <a:buFontTx/>
              <a:buNone/>
            </a:pPr>
            <a:r>
              <a:rPr lang="en-GB" altLang="en-US" sz="2000" dirty="0" smtClean="0">
                <a:solidFill>
                  <a:srgbClr val="000000"/>
                </a:solidFill>
                <a:latin typeface="Tahoma" pitchFamily="34" charset="0"/>
              </a:rPr>
              <a:t>Professor Rolando Carrasco, </a:t>
            </a:r>
            <a:endParaRPr lang="en-GB" altLang="en-US" sz="2000" dirty="0">
              <a:solidFill>
                <a:srgbClr val="000000"/>
              </a:solidFill>
              <a:latin typeface="Tahoma" pitchFamily="34" charset="0"/>
            </a:endParaRPr>
          </a:p>
          <a:p>
            <a:pPr eaLnBrk="1" fontAlgn="base" hangingPunct="1">
              <a:spcBef>
                <a:spcPct val="0"/>
              </a:spcBef>
              <a:spcAft>
                <a:spcPct val="0"/>
              </a:spcAft>
              <a:buClrTx/>
              <a:buSzTx/>
              <a:buFontTx/>
              <a:buNone/>
            </a:pPr>
            <a:r>
              <a:rPr lang="en-GB" altLang="en-US" sz="2000" dirty="0">
                <a:solidFill>
                  <a:srgbClr val="000000"/>
                </a:solidFill>
                <a:latin typeface="Tahoma" pitchFamily="34" charset="0"/>
              </a:rPr>
              <a:t>Dr John Rees</a:t>
            </a:r>
            <a:endParaRPr lang="en-US" altLang="en-US" sz="2000" dirty="0">
              <a:solidFill>
                <a:srgbClr val="000000"/>
              </a:solidFill>
              <a:latin typeface="Tahoma" pitchFamily="34" charset="0"/>
            </a:endParaRPr>
          </a:p>
        </p:txBody>
      </p:sp>
    </p:spTree>
    <p:extLst>
      <p:ext uri="{BB962C8B-B14F-4D97-AF65-F5344CB8AC3E}">
        <p14:creationId xmlns:p14="http://schemas.microsoft.com/office/powerpoint/2010/main" val="18825635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1172" name="Rectangle 4"/>
          <p:cNvSpPr>
            <a:spLocks noGrp="1" noChangeArrowheads="1"/>
          </p:cNvSpPr>
          <p:nvPr>
            <p:ph type="title"/>
          </p:nvPr>
        </p:nvSpPr>
        <p:spPr/>
        <p:txBody>
          <a:bodyPr/>
          <a:lstStyle/>
          <a:p>
            <a:pPr>
              <a:defRPr/>
            </a:pPr>
            <a:r>
              <a:rPr lang="en-GB" altLang="en-US" dirty="0" smtClean="0"/>
              <a:t>Introduction – Mobile and Cellular Systems</a:t>
            </a:r>
          </a:p>
        </p:txBody>
      </p:sp>
      <p:sp>
        <p:nvSpPr>
          <p:cNvPr id="4099" name="Rectangle 5"/>
          <p:cNvSpPr>
            <a:spLocks noGrp="1" noChangeArrowheads="1"/>
          </p:cNvSpPr>
          <p:nvPr>
            <p:ph type="body" idx="1"/>
          </p:nvPr>
        </p:nvSpPr>
        <p:spPr/>
        <p:txBody>
          <a:bodyPr/>
          <a:lstStyle/>
          <a:p>
            <a:pPr>
              <a:lnSpc>
                <a:spcPct val="90000"/>
              </a:lnSpc>
            </a:pPr>
            <a:r>
              <a:rPr lang="en-GB" altLang="en-US" sz="2400" dirty="0" smtClean="0"/>
              <a:t>Mobile Computing Systems</a:t>
            </a:r>
          </a:p>
          <a:p>
            <a:pPr>
              <a:lnSpc>
                <a:spcPct val="90000"/>
              </a:lnSpc>
            </a:pPr>
            <a:r>
              <a:rPr lang="en-GB" altLang="en-US" sz="2400" dirty="0" smtClean="0"/>
              <a:t>Types of wireless communication systems</a:t>
            </a:r>
          </a:p>
          <a:p>
            <a:pPr lvl="1">
              <a:lnSpc>
                <a:spcPct val="90000"/>
              </a:lnSpc>
            </a:pPr>
            <a:r>
              <a:rPr lang="en-GB" altLang="en-US" sz="2400" dirty="0" smtClean="0"/>
              <a:t>Cellular System</a:t>
            </a:r>
          </a:p>
          <a:p>
            <a:pPr lvl="2">
              <a:lnSpc>
                <a:spcPct val="90000"/>
              </a:lnSpc>
            </a:pPr>
            <a:r>
              <a:rPr lang="en-GB" altLang="en-US" sz="2000" dirty="0" smtClean="0"/>
              <a:t>Intra-cell/Inter-cell operation</a:t>
            </a:r>
          </a:p>
          <a:p>
            <a:pPr lvl="2">
              <a:lnSpc>
                <a:spcPct val="90000"/>
              </a:lnSpc>
            </a:pPr>
            <a:r>
              <a:rPr lang="en-GB" altLang="en-US" sz="2000" dirty="0" smtClean="0"/>
              <a:t>Frequency Re-use</a:t>
            </a:r>
          </a:p>
          <a:p>
            <a:pPr lvl="2">
              <a:lnSpc>
                <a:spcPct val="90000"/>
              </a:lnSpc>
            </a:pPr>
            <a:r>
              <a:rPr lang="en-GB" altLang="en-US" sz="2000" dirty="0" smtClean="0"/>
              <a:t>Channel Assignment Strategies</a:t>
            </a:r>
          </a:p>
          <a:p>
            <a:pPr lvl="2">
              <a:lnSpc>
                <a:spcPct val="90000"/>
              </a:lnSpc>
            </a:pPr>
            <a:r>
              <a:rPr lang="en-GB" altLang="en-US" sz="2000" dirty="0" smtClean="0"/>
              <a:t>Handover (handoffs)</a:t>
            </a:r>
          </a:p>
          <a:p>
            <a:pPr lvl="1">
              <a:lnSpc>
                <a:spcPct val="90000"/>
              </a:lnSpc>
            </a:pPr>
            <a:r>
              <a:rPr lang="en-GB" altLang="en-US" sz="2400" dirty="0"/>
              <a:t>Interference and System Capacity</a:t>
            </a:r>
          </a:p>
          <a:p>
            <a:pPr lvl="2">
              <a:lnSpc>
                <a:spcPct val="90000"/>
              </a:lnSpc>
            </a:pPr>
            <a:r>
              <a:rPr lang="en-GB" altLang="en-US" sz="2000" dirty="0"/>
              <a:t>Types of Interference</a:t>
            </a:r>
          </a:p>
          <a:p>
            <a:pPr lvl="2">
              <a:lnSpc>
                <a:spcPct val="90000"/>
              </a:lnSpc>
            </a:pPr>
            <a:r>
              <a:rPr lang="en-GB" altLang="en-US" sz="2000" dirty="0"/>
              <a:t>Capacity/Interference Relation</a:t>
            </a:r>
          </a:p>
          <a:p>
            <a:pPr lvl="2">
              <a:lnSpc>
                <a:spcPct val="90000"/>
              </a:lnSpc>
            </a:pPr>
            <a:r>
              <a:rPr lang="en-GB" altLang="en-US" sz="2000" dirty="0"/>
              <a:t>Improving Capacity in Cellular </a:t>
            </a:r>
            <a:r>
              <a:rPr lang="en-GB" altLang="en-US" sz="2000" dirty="0" smtClean="0"/>
              <a:t>Systems</a:t>
            </a:r>
            <a:endParaRPr lang="en-GB" altLang="en-US" sz="2000" dirty="0"/>
          </a:p>
        </p:txBody>
      </p:sp>
    </p:spTree>
    <p:extLst>
      <p:ext uri="{BB962C8B-B14F-4D97-AF65-F5344CB8AC3E}">
        <p14:creationId xmlns:p14="http://schemas.microsoft.com/office/powerpoint/2010/main" val="85985753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2194" name="Rectangle 2"/>
          <p:cNvSpPr>
            <a:spLocks noGrp="1" noChangeArrowheads="1"/>
          </p:cNvSpPr>
          <p:nvPr>
            <p:ph type="title"/>
          </p:nvPr>
        </p:nvSpPr>
        <p:spPr>
          <a:xfrm>
            <a:off x="323528" y="277813"/>
            <a:ext cx="8496944" cy="1139825"/>
          </a:xfrm>
        </p:spPr>
        <p:txBody>
          <a:bodyPr/>
          <a:lstStyle/>
          <a:p>
            <a:pPr>
              <a:defRPr/>
            </a:pPr>
            <a:r>
              <a:rPr lang="en-GB" altLang="en-US" dirty="0" smtClean="0"/>
              <a:t>Introduction – Medium Access Control</a:t>
            </a:r>
          </a:p>
        </p:txBody>
      </p:sp>
      <p:sp>
        <p:nvSpPr>
          <p:cNvPr id="5123" name="Rectangle 3"/>
          <p:cNvSpPr>
            <a:spLocks noGrp="1" noChangeArrowheads="1"/>
          </p:cNvSpPr>
          <p:nvPr>
            <p:ph type="body" idx="1"/>
          </p:nvPr>
        </p:nvSpPr>
        <p:spPr>
          <a:xfrm>
            <a:off x="685800" y="1587500"/>
            <a:ext cx="7772400" cy="4114800"/>
          </a:xfrm>
        </p:spPr>
        <p:txBody>
          <a:bodyPr/>
          <a:lstStyle/>
          <a:p>
            <a:pPr>
              <a:lnSpc>
                <a:spcPct val="90000"/>
              </a:lnSpc>
            </a:pPr>
            <a:r>
              <a:rPr lang="en-GB" altLang="en-US" sz="2400" dirty="0" smtClean="0">
                <a:solidFill>
                  <a:schemeClr val="tx1"/>
                </a:solidFill>
                <a:cs typeface="Arial" charset="0"/>
              </a:rPr>
              <a:t>Multiple Access in the Mobile Environment</a:t>
            </a:r>
          </a:p>
          <a:p>
            <a:pPr lvl="1">
              <a:lnSpc>
                <a:spcPct val="90000"/>
              </a:lnSpc>
            </a:pPr>
            <a:r>
              <a:rPr lang="en-GB" altLang="en-US" sz="2400" dirty="0" smtClean="0">
                <a:solidFill>
                  <a:schemeClr val="tx1"/>
                </a:solidFill>
                <a:cs typeface="Arial" charset="0"/>
              </a:rPr>
              <a:t>Frequency Division Multiple Access (FDMA)</a:t>
            </a:r>
          </a:p>
          <a:p>
            <a:pPr lvl="1">
              <a:lnSpc>
                <a:spcPct val="90000"/>
              </a:lnSpc>
            </a:pPr>
            <a:r>
              <a:rPr lang="en-GB" altLang="en-US" sz="2400" dirty="0" smtClean="0">
                <a:solidFill>
                  <a:schemeClr val="tx1"/>
                </a:solidFill>
                <a:cs typeface="Arial" charset="0"/>
              </a:rPr>
              <a:t>Time Division Multiple Access (TDMA)</a:t>
            </a:r>
          </a:p>
          <a:p>
            <a:pPr lvl="2">
              <a:lnSpc>
                <a:spcPct val="90000"/>
              </a:lnSpc>
            </a:pPr>
            <a:r>
              <a:rPr lang="en-GB" altLang="en-US" sz="2000" dirty="0" smtClean="0">
                <a:solidFill>
                  <a:schemeClr val="tx1"/>
                </a:solidFill>
                <a:cs typeface="Arial" charset="0"/>
              </a:rPr>
              <a:t>Capacity and Interference for FDMA and TDMA</a:t>
            </a:r>
          </a:p>
          <a:p>
            <a:pPr lvl="2">
              <a:lnSpc>
                <a:spcPct val="90000"/>
              </a:lnSpc>
            </a:pPr>
            <a:r>
              <a:rPr lang="en-GB" altLang="en-US" sz="2000" dirty="0" smtClean="0">
                <a:solidFill>
                  <a:schemeClr val="tx1"/>
                </a:solidFill>
                <a:cs typeface="Arial" charset="0"/>
              </a:rPr>
              <a:t>Commercial Applications for FDMA &amp; TDMA</a:t>
            </a:r>
          </a:p>
          <a:p>
            <a:pPr lvl="1">
              <a:lnSpc>
                <a:spcPct val="90000"/>
              </a:lnSpc>
            </a:pPr>
            <a:r>
              <a:rPr lang="en-GB" altLang="en-US" sz="2400" dirty="0" smtClean="0">
                <a:solidFill>
                  <a:schemeClr val="tx1"/>
                </a:solidFill>
                <a:cs typeface="Arial" charset="0"/>
              </a:rPr>
              <a:t>Spread Spectrum Multiple Access Techniques, Code Division Multiple Access (CDMA)</a:t>
            </a:r>
          </a:p>
          <a:p>
            <a:pPr lvl="2">
              <a:lnSpc>
                <a:spcPct val="90000"/>
              </a:lnSpc>
            </a:pPr>
            <a:r>
              <a:rPr lang="en-GB" altLang="en-US" sz="2000" dirty="0" smtClean="0">
                <a:solidFill>
                  <a:schemeClr val="tx1"/>
                </a:solidFill>
                <a:cs typeface="Arial" charset="0"/>
              </a:rPr>
              <a:t>General Concepts and Characteristics</a:t>
            </a:r>
          </a:p>
          <a:p>
            <a:pPr lvl="2">
              <a:lnSpc>
                <a:spcPct val="90000"/>
              </a:lnSpc>
            </a:pPr>
            <a:r>
              <a:rPr lang="en-GB" altLang="en-US" sz="2000" dirty="0" smtClean="0">
                <a:solidFill>
                  <a:schemeClr val="tx1"/>
                </a:solidFill>
                <a:cs typeface="Arial" charset="0"/>
              </a:rPr>
              <a:t>Capacity and Interference in CDMA</a:t>
            </a:r>
          </a:p>
          <a:p>
            <a:pPr lvl="1">
              <a:lnSpc>
                <a:spcPct val="90000"/>
              </a:lnSpc>
            </a:pPr>
            <a:r>
              <a:rPr lang="en-GB" altLang="en-US" sz="2400" dirty="0" smtClean="0">
                <a:solidFill>
                  <a:schemeClr val="tx1"/>
                </a:solidFill>
                <a:cs typeface="Arial" charset="0"/>
              </a:rPr>
              <a:t>Other Multiple Access Techniques</a:t>
            </a:r>
          </a:p>
        </p:txBody>
      </p:sp>
    </p:spTree>
    <p:extLst>
      <p:ext uri="{BB962C8B-B14F-4D97-AF65-F5344CB8AC3E}">
        <p14:creationId xmlns:p14="http://schemas.microsoft.com/office/powerpoint/2010/main" val="344609802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 UMTS</a:t>
            </a:r>
            <a:endParaRPr lang="en-GB" dirty="0"/>
          </a:p>
        </p:txBody>
      </p:sp>
      <p:sp>
        <p:nvSpPr>
          <p:cNvPr id="3" name="Content Placeholder 2"/>
          <p:cNvSpPr>
            <a:spLocks noGrp="1"/>
          </p:cNvSpPr>
          <p:nvPr>
            <p:ph idx="1"/>
          </p:nvPr>
        </p:nvSpPr>
        <p:spPr/>
        <p:txBody>
          <a:bodyPr/>
          <a:lstStyle/>
          <a:p>
            <a:pPr>
              <a:lnSpc>
                <a:spcPct val="90000"/>
              </a:lnSpc>
            </a:pPr>
            <a:r>
              <a:rPr lang="en-GB" altLang="en-US" sz="2400" dirty="0">
                <a:cs typeface="Arial" charset="0"/>
              </a:rPr>
              <a:t>Universal Mobile Telecommunication Systems (UMTS)-ATM Integration and Wireless ATM (WATM)</a:t>
            </a:r>
          </a:p>
          <a:p>
            <a:pPr lvl="1">
              <a:lnSpc>
                <a:spcPct val="90000"/>
              </a:lnSpc>
            </a:pPr>
            <a:r>
              <a:rPr lang="en-GB" altLang="en-US" sz="2400" dirty="0">
                <a:cs typeface="Arial" charset="0"/>
              </a:rPr>
              <a:t>UMTS-ATM Integration</a:t>
            </a:r>
          </a:p>
          <a:p>
            <a:pPr lvl="1">
              <a:lnSpc>
                <a:spcPct val="90000"/>
              </a:lnSpc>
            </a:pPr>
            <a:r>
              <a:rPr lang="en-GB" altLang="en-US" sz="2400" dirty="0">
                <a:cs typeface="Arial" charset="0"/>
              </a:rPr>
              <a:t>UMTS-ATM Network Architecture</a:t>
            </a:r>
          </a:p>
          <a:p>
            <a:endParaRPr lang="en-GB" dirty="0"/>
          </a:p>
        </p:txBody>
      </p:sp>
      <p:sp>
        <p:nvSpPr>
          <p:cNvPr id="4" name="Footer Placeholder 3"/>
          <p:cNvSpPr>
            <a:spLocks noGrp="1"/>
          </p:cNvSpPr>
          <p:nvPr>
            <p:ph type="ftr" sz="quarter" idx="11"/>
          </p:nvPr>
        </p:nvSpPr>
        <p:spPr/>
        <p:txBody>
          <a:bodyPr/>
          <a:lstStyle/>
          <a:p>
            <a:pPr>
              <a:defRPr/>
            </a:pPr>
            <a:r>
              <a:rPr lang="en-GB" altLang="en-US" smtClean="0">
                <a:solidFill>
                  <a:srgbClr val="000000"/>
                </a:solidFill>
              </a:rPr>
              <a:t>DSP &amp; Communications</a:t>
            </a:r>
            <a:endParaRPr lang="en-GB" altLang="en-US">
              <a:solidFill>
                <a:srgbClr val="000000"/>
              </a:solidFill>
            </a:endParaRPr>
          </a:p>
        </p:txBody>
      </p:sp>
      <p:sp>
        <p:nvSpPr>
          <p:cNvPr id="5" name="Slide Number Placeholder 4"/>
          <p:cNvSpPr>
            <a:spLocks noGrp="1"/>
          </p:cNvSpPr>
          <p:nvPr>
            <p:ph type="sldNum" sz="quarter" idx="12"/>
          </p:nvPr>
        </p:nvSpPr>
        <p:spPr/>
        <p:txBody>
          <a:bodyPr/>
          <a:lstStyle/>
          <a:p>
            <a:pPr>
              <a:defRPr/>
            </a:pPr>
            <a:fld id="{9C06D56F-5B9F-4C34-B81D-C1EFBC428BFC}" type="slidenum">
              <a:rPr lang="en-GB" altLang="en-US" smtClean="0">
                <a:solidFill>
                  <a:srgbClr val="000000"/>
                </a:solidFill>
              </a:rPr>
              <a:pPr>
                <a:defRPr/>
              </a:pPr>
              <a:t>4</a:t>
            </a:fld>
            <a:endParaRPr lang="en-GB" altLang="en-US">
              <a:solidFill>
                <a:srgbClr val="000000"/>
              </a:solidFill>
            </a:endParaRPr>
          </a:p>
        </p:txBody>
      </p:sp>
    </p:spTree>
    <p:extLst>
      <p:ext uri="{BB962C8B-B14F-4D97-AF65-F5344CB8AC3E}">
        <p14:creationId xmlns:p14="http://schemas.microsoft.com/office/powerpoint/2010/main" val="33623734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3330" name="Rectangle 2"/>
          <p:cNvSpPr>
            <a:spLocks noGrp="1" noChangeArrowheads="1"/>
          </p:cNvSpPr>
          <p:nvPr>
            <p:ph type="title"/>
          </p:nvPr>
        </p:nvSpPr>
        <p:spPr/>
        <p:txBody>
          <a:bodyPr/>
          <a:lstStyle/>
          <a:p>
            <a:pPr>
              <a:defRPr/>
            </a:pPr>
            <a:r>
              <a:rPr lang="en-GB" altLang="en-US" smtClean="0"/>
              <a:t>Mobile Computing Systems</a:t>
            </a:r>
          </a:p>
        </p:txBody>
      </p:sp>
      <p:sp>
        <p:nvSpPr>
          <p:cNvPr id="6147" name="Rectangle 3"/>
          <p:cNvSpPr>
            <a:spLocks noGrp="1" noChangeArrowheads="1"/>
          </p:cNvSpPr>
          <p:nvPr>
            <p:ph type="body" idx="1"/>
          </p:nvPr>
        </p:nvSpPr>
        <p:spPr/>
        <p:txBody>
          <a:bodyPr/>
          <a:lstStyle/>
          <a:p>
            <a:pPr>
              <a:lnSpc>
                <a:spcPct val="90000"/>
              </a:lnSpc>
            </a:pPr>
            <a:r>
              <a:rPr lang="en-GB" altLang="en-US" sz="2400" dirty="0" smtClean="0"/>
              <a:t>Rely on radio transmission as the final link between terminals</a:t>
            </a:r>
          </a:p>
          <a:p>
            <a:pPr lvl="1">
              <a:lnSpc>
                <a:spcPct val="90000"/>
              </a:lnSpc>
            </a:pPr>
            <a:r>
              <a:rPr lang="en-GB" altLang="en-US" sz="2400" dirty="0" smtClean="0"/>
              <a:t>Finite resource</a:t>
            </a:r>
          </a:p>
          <a:p>
            <a:pPr lvl="2">
              <a:lnSpc>
                <a:spcPct val="90000"/>
              </a:lnSpc>
            </a:pPr>
            <a:r>
              <a:rPr lang="en-GB" altLang="en-US" sz="2000" dirty="0" smtClean="0"/>
              <a:t>The spectrum available is strictly limited</a:t>
            </a:r>
          </a:p>
          <a:p>
            <a:pPr lvl="2">
              <a:lnSpc>
                <a:spcPct val="90000"/>
              </a:lnSpc>
            </a:pPr>
            <a:r>
              <a:rPr lang="en-GB" altLang="en-US" sz="2000" dirty="0" smtClean="0"/>
              <a:t>The operators pay for using the spectrum</a:t>
            </a:r>
          </a:p>
          <a:p>
            <a:pPr lvl="1">
              <a:lnSpc>
                <a:spcPct val="90000"/>
              </a:lnSpc>
            </a:pPr>
            <a:r>
              <a:rPr lang="en-GB" altLang="en-US" sz="2400" dirty="0" smtClean="0"/>
              <a:t>Signal problems</a:t>
            </a:r>
          </a:p>
          <a:p>
            <a:pPr lvl="2">
              <a:lnSpc>
                <a:spcPct val="90000"/>
              </a:lnSpc>
            </a:pPr>
            <a:r>
              <a:rPr lang="en-GB" altLang="en-US" sz="2000" dirty="0" smtClean="0"/>
              <a:t>Multipath propagation</a:t>
            </a:r>
          </a:p>
          <a:p>
            <a:pPr lvl="2">
              <a:lnSpc>
                <a:spcPct val="90000"/>
              </a:lnSpc>
            </a:pPr>
            <a:r>
              <a:rPr lang="en-GB" altLang="en-US" sz="2000" dirty="0" smtClean="0"/>
              <a:t>Fading</a:t>
            </a:r>
          </a:p>
          <a:p>
            <a:pPr lvl="2">
              <a:lnSpc>
                <a:spcPct val="90000"/>
              </a:lnSpc>
            </a:pPr>
            <a:r>
              <a:rPr lang="en-GB" altLang="en-US" sz="2000" dirty="0"/>
              <a:t>I</a:t>
            </a:r>
            <a:r>
              <a:rPr lang="en-GB" altLang="en-US" sz="2000" dirty="0" smtClean="0"/>
              <a:t>nterference</a:t>
            </a:r>
          </a:p>
          <a:p>
            <a:pPr lvl="1">
              <a:lnSpc>
                <a:spcPct val="90000"/>
              </a:lnSpc>
            </a:pPr>
            <a:r>
              <a:rPr lang="en-GB" altLang="en-US" sz="2400" dirty="0" smtClean="0"/>
              <a:t>Terminals move</a:t>
            </a:r>
          </a:p>
          <a:p>
            <a:pPr lvl="2">
              <a:lnSpc>
                <a:spcPct val="90000"/>
              </a:lnSpc>
            </a:pPr>
            <a:r>
              <a:rPr lang="en-GB" altLang="en-US" sz="2000" dirty="0"/>
              <a:t>C</a:t>
            </a:r>
            <a:r>
              <a:rPr lang="en-GB" altLang="en-US" sz="2000" dirty="0" smtClean="0"/>
              <a:t>omplicates the system</a:t>
            </a:r>
          </a:p>
          <a:p>
            <a:pPr lvl="2">
              <a:lnSpc>
                <a:spcPct val="90000"/>
              </a:lnSpc>
            </a:pPr>
            <a:r>
              <a:rPr lang="en-GB" altLang="en-US" sz="2000" dirty="0" smtClean="0"/>
              <a:t>Different masts, different routes</a:t>
            </a:r>
          </a:p>
        </p:txBody>
      </p:sp>
    </p:spTree>
    <p:extLst>
      <p:ext uri="{BB962C8B-B14F-4D97-AF65-F5344CB8AC3E}">
        <p14:creationId xmlns:p14="http://schemas.microsoft.com/office/powerpoint/2010/main" val="241059850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Mobile or Portable?</a:t>
            </a:r>
            <a:endParaRPr lang="en-GB" dirty="0"/>
          </a:p>
        </p:txBody>
      </p:sp>
      <p:sp>
        <p:nvSpPr>
          <p:cNvPr id="3" name="Content Placeholder 2"/>
          <p:cNvSpPr>
            <a:spLocks noGrp="1"/>
          </p:cNvSpPr>
          <p:nvPr>
            <p:ph idx="1"/>
          </p:nvPr>
        </p:nvSpPr>
        <p:spPr/>
        <p:txBody>
          <a:bodyPr/>
          <a:lstStyle/>
          <a:p>
            <a:pPr>
              <a:lnSpc>
                <a:spcPct val="90000"/>
              </a:lnSpc>
            </a:pPr>
            <a:r>
              <a:rPr lang="en-GB" altLang="en-US" sz="2400" dirty="0" smtClean="0"/>
              <a:t>Mobile</a:t>
            </a:r>
            <a:r>
              <a:rPr lang="en-GB" altLang="en-US" sz="2400" dirty="0"/>
              <a:t>:</a:t>
            </a:r>
          </a:p>
          <a:p>
            <a:pPr lvl="1">
              <a:lnSpc>
                <a:spcPct val="90000"/>
              </a:lnSpc>
            </a:pPr>
            <a:r>
              <a:rPr lang="en-GB" altLang="en-US" sz="2400" dirty="0"/>
              <a:t>Any radio terminal, that can be moved during operation</a:t>
            </a:r>
          </a:p>
          <a:p>
            <a:pPr lvl="1">
              <a:lnSpc>
                <a:spcPct val="90000"/>
              </a:lnSpc>
            </a:pPr>
            <a:r>
              <a:rPr lang="en-GB" altLang="en-US" sz="2400" dirty="0"/>
              <a:t>Radio terminal that is attached to a high speed platform (cellular telephone inside a vehicle)</a:t>
            </a:r>
          </a:p>
          <a:p>
            <a:pPr>
              <a:lnSpc>
                <a:spcPct val="90000"/>
              </a:lnSpc>
            </a:pPr>
            <a:r>
              <a:rPr lang="en-GB" altLang="en-US" sz="2400" dirty="0"/>
              <a:t>P</a:t>
            </a:r>
            <a:r>
              <a:rPr lang="en-GB" altLang="en-US" sz="2400" dirty="0" smtClean="0"/>
              <a:t>ortable</a:t>
            </a:r>
            <a:r>
              <a:rPr lang="en-GB" altLang="en-US" sz="2400" dirty="0"/>
              <a:t>:</a:t>
            </a:r>
          </a:p>
          <a:p>
            <a:pPr lvl="1">
              <a:lnSpc>
                <a:spcPct val="90000"/>
              </a:lnSpc>
            </a:pPr>
            <a:r>
              <a:rPr lang="en-GB" altLang="en-US" sz="2400" dirty="0"/>
              <a:t>A radio terminal that can be hand-held &amp; used at walking speed</a:t>
            </a:r>
          </a:p>
          <a:p>
            <a:endParaRPr lang="en-GB" dirty="0"/>
          </a:p>
        </p:txBody>
      </p:sp>
      <p:sp>
        <p:nvSpPr>
          <p:cNvPr id="4" name="Footer Placeholder 3"/>
          <p:cNvSpPr>
            <a:spLocks noGrp="1"/>
          </p:cNvSpPr>
          <p:nvPr>
            <p:ph type="ftr" sz="quarter" idx="11"/>
          </p:nvPr>
        </p:nvSpPr>
        <p:spPr/>
        <p:txBody>
          <a:bodyPr/>
          <a:lstStyle/>
          <a:p>
            <a:pPr>
              <a:defRPr/>
            </a:pPr>
            <a:r>
              <a:rPr lang="en-GB" altLang="en-US" smtClean="0">
                <a:solidFill>
                  <a:srgbClr val="000000"/>
                </a:solidFill>
              </a:rPr>
              <a:t>DSP &amp; Communications</a:t>
            </a:r>
            <a:endParaRPr lang="en-GB" altLang="en-US">
              <a:solidFill>
                <a:srgbClr val="000000"/>
              </a:solidFill>
            </a:endParaRPr>
          </a:p>
        </p:txBody>
      </p:sp>
      <p:sp>
        <p:nvSpPr>
          <p:cNvPr id="5" name="Slide Number Placeholder 4"/>
          <p:cNvSpPr>
            <a:spLocks noGrp="1"/>
          </p:cNvSpPr>
          <p:nvPr>
            <p:ph type="sldNum" sz="quarter" idx="12"/>
          </p:nvPr>
        </p:nvSpPr>
        <p:spPr/>
        <p:txBody>
          <a:bodyPr/>
          <a:lstStyle/>
          <a:p>
            <a:pPr>
              <a:defRPr/>
            </a:pPr>
            <a:fld id="{9C06D56F-5B9F-4C34-B81D-C1EFBC428BFC}" type="slidenum">
              <a:rPr lang="en-GB" altLang="en-US" smtClean="0">
                <a:solidFill>
                  <a:srgbClr val="000000"/>
                </a:solidFill>
              </a:rPr>
              <a:pPr>
                <a:defRPr/>
              </a:pPr>
              <a:t>6</a:t>
            </a:fld>
            <a:endParaRPr lang="en-GB" altLang="en-US">
              <a:solidFill>
                <a:srgbClr val="000000"/>
              </a:solidFill>
            </a:endParaRPr>
          </a:p>
        </p:txBody>
      </p:sp>
    </p:spTree>
    <p:extLst>
      <p:ext uri="{BB962C8B-B14F-4D97-AF65-F5344CB8AC3E}">
        <p14:creationId xmlns:p14="http://schemas.microsoft.com/office/powerpoint/2010/main" val="30231248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3206" name="Rectangle 118"/>
          <p:cNvSpPr>
            <a:spLocks noGrp="1" noChangeArrowheads="1"/>
          </p:cNvSpPr>
          <p:nvPr>
            <p:ph type="title"/>
          </p:nvPr>
        </p:nvSpPr>
        <p:spPr/>
        <p:txBody>
          <a:bodyPr/>
          <a:lstStyle/>
          <a:p>
            <a:pPr>
              <a:defRPr/>
            </a:pPr>
            <a:r>
              <a:rPr lang="en-GB" altLang="en-US" smtClean="0"/>
              <a:t>Radio Transmission Impairments</a:t>
            </a:r>
          </a:p>
        </p:txBody>
      </p:sp>
      <p:grpSp>
        <p:nvGrpSpPr>
          <p:cNvPr id="7171" name="Group 6"/>
          <p:cNvGrpSpPr>
            <a:grpSpLocks noChangeAspect="1"/>
          </p:cNvGrpSpPr>
          <p:nvPr/>
        </p:nvGrpSpPr>
        <p:grpSpPr bwMode="auto">
          <a:xfrm rot="-2606634">
            <a:off x="1756997" y="4557714"/>
            <a:ext cx="2763715" cy="746125"/>
            <a:chOff x="1047" y="1185"/>
            <a:chExt cx="1202" cy="561"/>
          </a:xfrm>
        </p:grpSpPr>
        <p:sp>
          <p:nvSpPr>
            <p:cNvPr id="7388" name="Line 7"/>
            <p:cNvSpPr>
              <a:spLocks noChangeAspect="1" noChangeShapeType="1"/>
            </p:cNvSpPr>
            <p:nvPr/>
          </p:nvSpPr>
          <p:spPr bwMode="auto">
            <a:xfrm>
              <a:off x="1047" y="1185"/>
              <a:ext cx="624" cy="268"/>
            </a:xfrm>
            <a:prstGeom prst="line">
              <a:avLst/>
            </a:prstGeom>
            <a:noFill/>
            <a:ln w="12700">
              <a:solidFill>
                <a:srgbClr val="008000"/>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389" name="Line 8"/>
            <p:cNvSpPr>
              <a:spLocks noChangeAspect="1" noChangeShapeType="1"/>
            </p:cNvSpPr>
            <p:nvPr/>
          </p:nvSpPr>
          <p:spPr bwMode="auto">
            <a:xfrm flipH="1" flipV="1">
              <a:off x="1537" y="1439"/>
              <a:ext cx="142" cy="22"/>
            </a:xfrm>
            <a:prstGeom prst="line">
              <a:avLst/>
            </a:prstGeom>
            <a:noFill/>
            <a:ln w="12700">
              <a:solidFill>
                <a:srgbClr val="008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390" name="Line 9"/>
            <p:cNvSpPr>
              <a:spLocks noChangeAspect="1" noChangeShapeType="1"/>
            </p:cNvSpPr>
            <p:nvPr/>
          </p:nvSpPr>
          <p:spPr bwMode="auto">
            <a:xfrm>
              <a:off x="1545" y="1447"/>
              <a:ext cx="704" cy="299"/>
            </a:xfrm>
            <a:prstGeom prst="line">
              <a:avLst/>
            </a:prstGeom>
            <a:noFill/>
            <a:ln w="12700">
              <a:solidFill>
                <a:srgbClr val="008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7172" name="Group 10"/>
          <p:cNvGrpSpPr>
            <a:grpSpLocks noChangeAspect="1"/>
          </p:cNvGrpSpPr>
          <p:nvPr/>
        </p:nvGrpSpPr>
        <p:grpSpPr bwMode="auto">
          <a:xfrm rot="872057">
            <a:off x="2307981" y="2900363"/>
            <a:ext cx="2325565" cy="971550"/>
            <a:chOff x="919" y="1441"/>
            <a:chExt cx="1266" cy="529"/>
          </a:xfrm>
        </p:grpSpPr>
        <p:sp>
          <p:nvSpPr>
            <p:cNvPr id="7385" name="Line 11"/>
            <p:cNvSpPr>
              <a:spLocks noChangeAspect="1" noChangeShapeType="1"/>
            </p:cNvSpPr>
            <p:nvPr/>
          </p:nvSpPr>
          <p:spPr bwMode="auto">
            <a:xfrm>
              <a:off x="919" y="1441"/>
              <a:ext cx="706" cy="260"/>
            </a:xfrm>
            <a:prstGeom prst="line">
              <a:avLst/>
            </a:prstGeom>
            <a:noFill/>
            <a:ln w="12700">
              <a:solidFill>
                <a:srgbClr val="008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386" name="Line 12"/>
            <p:cNvSpPr>
              <a:spLocks noChangeAspect="1" noChangeShapeType="1"/>
            </p:cNvSpPr>
            <p:nvPr/>
          </p:nvSpPr>
          <p:spPr bwMode="auto">
            <a:xfrm flipH="1">
              <a:off x="1471" y="1705"/>
              <a:ext cx="162" cy="1"/>
            </a:xfrm>
            <a:prstGeom prst="line">
              <a:avLst/>
            </a:prstGeom>
            <a:noFill/>
            <a:ln w="12700">
              <a:solidFill>
                <a:srgbClr val="008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387" name="Line 13"/>
            <p:cNvSpPr>
              <a:spLocks noChangeAspect="1" noChangeShapeType="1"/>
            </p:cNvSpPr>
            <p:nvPr/>
          </p:nvSpPr>
          <p:spPr bwMode="auto">
            <a:xfrm>
              <a:off x="1479" y="1710"/>
              <a:ext cx="706" cy="260"/>
            </a:xfrm>
            <a:prstGeom prst="line">
              <a:avLst/>
            </a:prstGeom>
            <a:noFill/>
            <a:ln w="12700">
              <a:solidFill>
                <a:srgbClr val="008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7173" name="Group 15"/>
          <p:cNvGrpSpPr>
            <a:grpSpLocks noChangeAspect="1"/>
          </p:cNvGrpSpPr>
          <p:nvPr/>
        </p:nvGrpSpPr>
        <p:grpSpPr bwMode="auto">
          <a:xfrm>
            <a:off x="2186354" y="2601913"/>
            <a:ext cx="212481" cy="1752600"/>
            <a:chOff x="505" y="1301"/>
            <a:chExt cx="160" cy="1317"/>
          </a:xfrm>
        </p:grpSpPr>
        <p:sp>
          <p:nvSpPr>
            <p:cNvPr id="7369" name="Line 16"/>
            <p:cNvSpPr>
              <a:spLocks noChangeAspect="1" noChangeShapeType="1"/>
            </p:cNvSpPr>
            <p:nvPr/>
          </p:nvSpPr>
          <p:spPr bwMode="auto">
            <a:xfrm>
              <a:off x="569" y="1771"/>
              <a:ext cx="39" cy="0"/>
            </a:xfrm>
            <a:prstGeom prst="line">
              <a:avLst/>
            </a:prstGeom>
            <a:noFill/>
            <a:ln w="254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7370" name="Group 17"/>
            <p:cNvGrpSpPr>
              <a:grpSpLocks noChangeAspect="1"/>
            </p:cNvGrpSpPr>
            <p:nvPr/>
          </p:nvGrpSpPr>
          <p:grpSpPr bwMode="auto">
            <a:xfrm>
              <a:off x="505" y="1301"/>
              <a:ext cx="160" cy="1317"/>
              <a:chOff x="505" y="1301"/>
              <a:chExt cx="160" cy="1317"/>
            </a:xfrm>
          </p:grpSpPr>
          <p:sp>
            <p:nvSpPr>
              <p:cNvPr id="7371" name="Line 18"/>
              <p:cNvSpPr>
                <a:spLocks noChangeAspect="1" noChangeShapeType="1"/>
              </p:cNvSpPr>
              <p:nvPr/>
            </p:nvSpPr>
            <p:spPr bwMode="auto">
              <a:xfrm flipV="1">
                <a:off x="587" y="1311"/>
                <a:ext cx="0" cy="279"/>
              </a:xfrm>
              <a:prstGeom prst="line">
                <a:avLst/>
              </a:prstGeom>
              <a:noFill/>
              <a:ln w="254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372" name="Line 19"/>
              <p:cNvSpPr>
                <a:spLocks noChangeAspect="1" noChangeShapeType="1"/>
              </p:cNvSpPr>
              <p:nvPr/>
            </p:nvSpPr>
            <p:spPr bwMode="auto">
              <a:xfrm flipV="1">
                <a:off x="508" y="1568"/>
                <a:ext cx="54" cy="1050"/>
              </a:xfrm>
              <a:prstGeom prst="line">
                <a:avLst/>
              </a:prstGeom>
              <a:noFill/>
              <a:ln w="254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373" name="Line 20"/>
              <p:cNvSpPr>
                <a:spLocks noChangeAspect="1" noChangeShapeType="1"/>
              </p:cNvSpPr>
              <p:nvPr/>
            </p:nvSpPr>
            <p:spPr bwMode="auto">
              <a:xfrm>
                <a:off x="612" y="1585"/>
                <a:ext cx="53" cy="1017"/>
              </a:xfrm>
              <a:prstGeom prst="line">
                <a:avLst/>
              </a:prstGeom>
              <a:noFill/>
              <a:ln w="254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374" name="Line 21"/>
              <p:cNvSpPr>
                <a:spLocks noChangeAspect="1" noChangeShapeType="1"/>
              </p:cNvSpPr>
              <p:nvPr/>
            </p:nvSpPr>
            <p:spPr bwMode="auto">
              <a:xfrm>
                <a:off x="513" y="2582"/>
                <a:ext cx="150" cy="0"/>
              </a:xfrm>
              <a:prstGeom prst="line">
                <a:avLst/>
              </a:prstGeom>
              <a:noFill/>
              <a:ln w="254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375" name="Line 22"/>
              <p:cNvSpPr>
                <a:spLocks noChangeAspect="1" noChangeShapeType="1"/>
              </p:cNvSpPr>
              <p:nvPr/>
            </p:nvSpPr>
            <p:spPr bwMode="auto">
              <a:xfrm>
                <a:off x="533" y="2299"/>
                <a:ext cx="114" cy="0"/>
              </a:xfrm>
              <a:prstGeom prst="line">
                <a:avLst/>
              </a:prstGeom>
              <a:noFill/>
              <a:ln w="254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376" name="Line 23"/>
              <p:cNvSpPr>
                <a:spLocks noChangeAspect="1" noChangeShapeType="1"/>
              </p:cNvSpPr>
              <p:nvPr/>
            </p:nvSpPr>
            <p:spPr bwMode="auto">
              <a:xfrm>
                <a:off x="527" y="2307"/>
                <a:ext cx="135" cy="277"/>
              </a:xfrm>
              <a:prstGeom prst="line">
                <a:avLst/>
              </a:prstGeom>
              <a:noFill/>
              <a:ln w="127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377" name="Line 24"/>
              <p:cNvSpPr>
                <a:spLocks noChangeAspect="1" noChangeShapeType="1"/>
              </p:cNvSpPr>
              <p:nvPr/>
            </p:nvSpPr>
            <p:spPr bwMode="auto">
              <a:xfrm flipH="1">
                <a:off x="505" y="2305"/>
                <a:ext cx="150" cy="273"/>
              </a:xfrm>
              <a:prstGeom prst="line">
                <a:avLst/>
              </a:prstGeom>
              <a:noFill/>
              <a:ln w="127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378" name="Line 25"/>
              <p:cNvSpPr>
                <a:spLocks noChangeAspect="1" noChangeShapeType="1"/>
              </p:cNvSpPr>
              <p:nvPr/>
            </p:nvSpPr>
            <p:spPr bwMode="auto">
              <a:xfrm>
                <a:off x="551" y="2025"/>
                <a:ext cx="74" cy="0"/>
              </a:xfrm>
              <a:prstGeom prst="line">
                <a:avLst/>
              </a:prstGeom>
              <a:noFill/>
              <a:ln w="254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379" name="Line 26"/>
              <p:cNvSpPr>
                <a:spLocks noChangeAspect="1" noChangeShapeType="1"/>
              </p:cNvSpPr>
              <p:nvPr/>
            </p:nvSpPr>
            <p:spPr bwMode="auto">
              <a:xfrm>
                <a:off x="546" y="2028"/>
                <a:ext cx="99" cy="269"/>
              </a:xfrm>
              <a:prstGeom prst="line">
                <a:avLst/>
              </a:prstGeom>
              <a:noFill/>
              <a:ln w="127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380" name="Line 27"/>
              <p:cNvSpPr>
                <a:spLocks noChangeAspect="1" noChangeShapeType="1"/>
              </p:cNvSpPr>
              <p:nvPr/>
            </p:nvSpPr>
            <p:spPr bwMode="auto">
              <a:xfrm flipV="1">
                <a:off x="524" y="2020"/>
                <a:ext cx="103" cy="282"/>
              </a:xfrm>
              <a:prstGeom prst="line">
                <a:avLst/>
              </a:prstGeom>
              <a:noFill/>
              <a:ln w="127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381" name="Line 28"/>
              <p:cNvSpPr>
                <a:spLocks noChangeAspect="1" noChangeShapeType="1"/>
              </p:cNvSpPr>
              <p:nvPr/>
            </p:nvSpPr>
            <p:spPr bwMode="auto">
              <a:xfrm>
                <a:off x="558" y="1775"/>
                <a:ext cx="73" cy="249"/>
              </a:xfrm>
              <a:prstGeom prst="line">
                <a:avLst/>
              </a:prstGeom>
              <a:noFill/>
              <a:ln w="127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382" name="Line 29"/>
              <p:cNvSpPr>
                <a:spLocks noChangeAspect="1" noChangeShapeType="1"/>
              </p:cNvSpPr>
              <p:nvPr/>
            </p:nvSpPr>
            <p:spPr bwMode="auto">
              <a:xfrm flipV="1">
                <a:off x="541" y="1764"/>
                <a:ext cx="69" cy="269"/>
              </a:xfrm>
              <a:prstGeom prst="line">
                <a:avLst/>
              </a:prstGeom>
              <a:noFill/>
              <a:ln w="127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383" name="Line 30"/>
              <p:cNvSpPr>
                <a:spLocks noChangeAspect="1" noChangeShapeType="1"/>
              </p:cNvSpPr>
              <p:nvPr/>
            </p:nvSpPr>
            <p:spPr bwMode="auto">
              <a:xfrm flipV="1">
                <a:off x="555" y="1574"/>
                <a:ext cx="45" cy="207"/>
              </a:xfrm>
              <a:prstGeom prst="line">
                <a:avLst/>
              </a:prstGeom>
              <a:noFill/>
              <a:ln w="127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384" name="Oval 31"/>
              <p:cNvSpPr>
                <a:spLocks noChangeAspect="1" noChangeArrowheads="1"/>
              </p:cNvSpPr>
              <p:nvPr/>
            </p:nvSpPr>
            <p:spPr bwMode="auto">
              <a:xfrm>
                <a:off x="565" y="1301"/>
                <a:ext cx="36" cy="23"/>
              </a:xfrm>
              <a:prstGeom prst="ellipse">
                <a:avLst/>
              </a:prstGeom>
              <a:solidFill>
                <a:srgbClr val="C0C0C0"/>
              </a:solidFill>
              <a:ln>
                <a:noFill/>
              </a:ln>
              <a:effectLst/>
              <a:extLs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grpSp>
      </p:grpSp>
      <p:grpSp>
        <p:nvGrpSpPr>
          <p:cNvPr id="7174" name="Group 32"/>
          <p:cNvGrpSpPr>
            <a:grpSpLocks noChangeAspect="1"/>
          </p:cNvGrpSpPr>
          <p:nvPr/>
        </p:nvGrpSpPr>
        <p:grpSpPr bwMode="auto">
          <a:xfrm>
            <a:off x="1726224" y="2244726"/>
            <a:ext cx="1153258" cy="371475"/>
            <a:chOff x="160" y="1033"/>
            <a:chExt cx="865" cy="279"/>
          </a:xfrm>
        </p:grpSpPr>
        <p:sp>
          <p:nvSpPr>
            <p:cNvPr id="7365" name="Freeform 33"/>
            <p:cNvSpPr>
              <a:spLocks noChangeAspect="1"/>
            </p:cNvSpPr>
            <p:nvPr/>
          </p:nvSpPr>
          <p:spPr bwMode="auto">
            <a:xfrm>
              <a:off x="756" y="1150"/>
              <a:ext cx="269" cy="161"/>
            </a:xfrm>
            <a:custGeom>
              <a:avLst/>
              <a:gdLst>
                <a:gd name="T0" fmla="*/ 0 w 269"/>
                <a:gd name="T1" fmla="*/ 160 h 161"/>
                <a:gd name="T2" fmla="*/ 71 w 269"/>
                <a:gd name="T3" fmla="*/ 105 h 161"/>
                <a:gd name="T4" fmla="*/ 75 w 269"/>
                <a:gd name="T5" fmla="*/ 131 h 161"/>
                <a:gd name="T6" fmla="*/ 185 w 269"/>
                <a:gd name="T7" fmla="*/ 43 h 161"/>
                <a:gd name="T8" fmla="*/ 189 w 269"/>
                <a:gd name="T9" fmla="*/ 58 h 161"/>
                <a:gd name="T10" fmla="*/ 268 w 269"/>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9" h="161">
                  <a:moveTo>
                    <a:pt x="0" y="160"/>
                  </a:moveTo>
                  <a:lnTo>
                    <a:pt x="71" y="105"/>
                  </a:lnTo>
                  <a:lnTo>
                    <a:pt x="75" y="131"/>
                  </a:lnTo>
                  <a:lnTo>
                    <a:pt x="185" y="43"/>
                  </a:lnTo>
                  <a:lnTo>
                    <a:pt x="189" y="58"/>
                  </a:lnTo>
                  <a:lnTo>
                    <a:pt x="268"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366" name="Freeform 34"/>
            <p:cNvSpPr>
              <a:spLocks noChangeAspect="1"/>
            </p:cNvSpPr>
            <p:nvPr/>
          </p:nvSpPr>
          <p:spPr bwMode="auto">
            <a:xfrm>
              <a:off x="636" y="1033"/>
              <a:ext cx="188" cy="244"/>
            </a:xfrm>
            <a:custGeom>
              <a:avLst/>
              <a:gdLst>
                <a:gd name="T0" fmla="*/ 0 w 188"/>
                <a:gd name="T1" fmla="*/ 243 h 244"/>
                <a:gd name="T2" fmla="*/ 27 w 188"/>
                <a:gd name="T3" fmla="*/ 173 h 244"/>
                <a:gd name="T4" fmla="*/ 58 w 188"/>
                <a:gd name="T5" fmla="*/ 195 h 244"/>
                <a:gd name="T6" fmla="*/ 118 w 188"/>
                <a:gd name="T7" fmla="*/ 69 h 244"/>
                <a:gd name="T8" fmla="*/ 143 w 188"/>
                <a:gd name="T9" fmla="*/ 86 h 244"/>
                <a:gd name="T10" fmla="*/ 187 w 188"/>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8" h="244">
                  <a:moveTo>
                    <a:pt x="0" y="243"/>
                  </a:moveTo>
                  <a:lnTo>
                    <a:pt x="27" y="173"/>
                  </a:lnTo>
                  <a:lnTo>
                    <a:pt x="58" y="195"/>
                  </a:lnTo>
                  <a:lnTo>
                    <a:pt x="118" y="69"/>
                  </a:lnTo>
                  <a:lnTo>
                    <a:pt x="143" y="86"/>
                  </a:lnTo>
                  <a:lnTo>
                    <a:pt x="187"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367" name="Freeform 35"/>
            <p:cNvSpPr>
              <a:spLocks noChangeAspect="1"/>
            </p:cNvSpPr>
            <p:nvPr/>
          </p:nvSpPr>
          <p:spPr bwMode="auto">
            <a:xfrm>
              <a:off x="357" y="1033"/>
              <a:ext cx="190" cy="244"/>
            </a:xfrm>
            <a:custGeom>
              <a:avLst/>
              <a:gdLst>
                <a:gd name="T0" fmla="*/ 189 w 190"/>
                <a:gd name="T1" fmla="*/ 243 h 244"/>
                <a:gd name="T2" fmla="*/ 160 w 190"/>
                <a:gd name="T3" fmla="*/ 176 h 244"/>
                <a:gd name="T4" fmla="*/ 127 w 190"/>
                <a:gd name="T5" fmla="*/ 196 h 244"/>
                <a:gd name="T6" fmla="*/ 65 w 190"/>
                <a:gd name="T7" fmla="*/ 69 h 244"/>
                <a:gd name="T8" fmla="*/ 42 w 190"/>
                <a:gd name="T9" fmla="*/ 88 h 244"/>
                <a:gd name="T10" fmla="*/ 0 w 190"/>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90" h="244">
                  <a:moveTo>
                    <a:pt x="189" y="243"/>
                  </a:moveTo>
                  <a:lnTo>
                    <a:pt x="160" y="176"/>
                  </a:lnTo>
                  <a:lnTo>
                    <a:pt x="127" y="196"/>
                  </a:lnTo>
                  <a:lnTo>
                    <a:pt x="65" y="69"/>
                  </a:lnTo>
                  <a:lnTo>
                    <a:pt x="42" y="88"/>
                  </a:lnTo>
                  <a:lnTo>
                    <a:pt x="0"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368" name="Freeform 36"/>
            <p:cNvSpPr>
              <a:spLocks noChangeAspect="1"/>
            </p:cNvSpPr>
            <p:nvPr/>
          </p:nvSpPr>
          <p:spPr bwMode="auto">
            <a:xfrm>
              <a:off x="160" y="1151"/>
              <a:ext cx="265" cy="161"/>
            </a:xfrm>
            <a:custGeom>
              <a:avLst/>
              <a:gdLst>
                <a:gd name="T0" fmla="*/ 264 w 265"/>
                <a:gd name="T1" fmla="*/ 160 h 161"/>
                <a:gd name="T2" fmla="*/ 193 w 265"/>
                <a:gd name="T3" fmla="*/ 101 h 161"/>
                <a:gd name="T4" fmla="*/ 191 w 265"/>
                <a:gd name="T5" fmla="*/ 128 h 161"/>
                <a:gd name="T6" fmla="*/ 83 w 265"/>
                <a:gd name="T7" fmla="*/ 38 h 161"/>
                <a:gd name="T8" fmla="*/ 76 w 265"/>
                <a:gd name="T9" fmla="*/ 59 h 161"/>
                <a:gd name="T10" fmla="*/ 0 w 265"/>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5" h="161">
                  <a:moveTo>
                    <a:pt x="264" y="160"/>
                  </a:moveTo>
                  <a:lnTo>
                    <a:pt x="193" y="101"/>
                  </a:lnTo>
                  <a:lnTo>
                    <a:pt x="191" y="128"/>
                  </a:lnTo>
                  <a:lnTo>
                    <a:pt x="83" y="38"/>
                  </a:lnTo>
                  <a:lnTo>
                    <a:pt x="76" y="59"/>
                  </a:lnTo>
                  <a:lnTo>
                    <a:pt x="0"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7175" name="Group 37"/>
          <p:cNvGrpSpPr>
            <a:grpSpLocks/>
          </p:cNvGrpSpPr>
          <p:nvPr/>
        </p:nvGrpSpPr>
        <p:grpSpPr bwMode="auto">
          <a:xfrm rot="-879744">
            <a:off x="2255227" y="3195638"/>
            <a:ext cx="3393831" cy="701675"/>
            <a:chOff x="1515" y="2295"/>
            <a:chExt cx="2137" cy="442"/>
          </a:xfrm>
        </p:grpSpPr>
        <p:sp>
          <p:nvSpPr>
            <p:cNvPr id="7363" name="Line 38"/>
            <p:cNvSpPr>
              <a:spLocks noChangeAspect="1" noChangeShapeType="1"/>
            </p:cNvSpPr>
            <p:nvPr/>
          </p:nvSpPr>
          <p:spPr bwMode="auto">
            <a:xfrm flipV="1">
              <a:off x="1527" y="2339"/>
              <a:ext cx="2125" cy="398"/>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364" name="Line 39"/>
            <p:cNvSpPr>
              <a:spLocks noChangeAspect="1" noChangeShapeType="1"/>
            </p:cNvSpPr>
            <p:nvPr/>
          </p:nvSpPr>
          <p:spPr bwMode="auto">
            <a:xfrm flipV="1">
              <a:off x="1515" y="2295"/>
              <a:ext cx="2127" cy="399"/>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7176" name="Line 41"/>
          <p:cNvSpPr>
            <a:spLocks noChangeAspect="1" noChangeShapeType="1"/>
          </p:cNvSpPr>
          <p:nvPr/>
        </p:nvSpPr>
        <p:spPr bwMode="auto">
          <a:xfrm flipV="1">
            <a:off x="6550270" y="2197100"/>
            <a:ext cx="671146" cy="61595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177" name="Line 42"/>
          <p:cNvSpPr>
            <a:spLocks noChangeAspect="1" noChangeShapeType="1"/>
          </p:cNvSpPr>
          <p:nvPr/>
        </p:nvSpPr>
        <p:spPr bwMode="auto">
          <a:xfrm flipV="1">
            <a:off x="6566389" y="2266951"/>
            <a:ext cx="690196" cy="633413"/>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aphicFrame>
        <p:nvGraphicFramePr>
          <p:cNvPr id="7178" name="Object 44">
            <a:hlinkClick r:id="" action="ppaction://ole?verb=0"/>
          </p:cNvPr>
          <p:cNvGraphicFramePr>
            <a:graphicFrameLocks noChangeAspect="1"/>
          </p:cNvGraphicFramePr>
          <p:nvPr/>
        </p:nvGraphicFramePr>
        <p:xfrm>
          <a:off x="5788269" y="1628776"/>
          <a:ext cx="373674" cy="993775"/>
        </p:xfrm>
        <a:graphic>
          <a:graphicData uri="http://schemas.openxmlformats.org/presentationml/2006/ole">
            <mc:AlternateContent xmlns:mc="http://schemas.openxmlformats.org/markup-compatibility/2006">
              <mc:Choice xmlns:v="urn:schemas-microsoft-com:vml" Requires="v">
                <p:oleObj spid="_x0000_s1042" name="Clip" r:id="rId3" imgW="1303338" imgH="3405188" progId="MS_ClipArt_Gallery.2">
                  <p:embed/>
                </p:oleObj>
              </mc:Choice>
              <mc:Fallback>
                <p:oleObj name="Clip" r:id="rId3" imgW="1303338" imgH="3405188" progId="MS_ClipArt_Gallery.2">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88269" y="1628776"/>
                        <a:ext cx="373674" cy="993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nvGrpSpPr>
          <p:cNvPr id="7179" name="Group 45"/>
          <p:cNvGrpSpPr>
            <a:grpSpLocks noChangeAspect="1"/>
          </p:cNvGrpSpPr>
          <p:nvPr/>
        </p:nvGrpSpPr>
        <p:grpSpPr bwMode="auto">
          <a:xfrm>
            <a:off x="5398477" y="1244601"/>
            <a:ext cx="1153258" cy="371475"/>
            <a:chOff x="3210" y="743"/>
            <a:chExt cx="865" cy="279"/>
          </a:xfrm>
        </p:grpSpPr>
        <p:sp>
          <p:nvSpPr>
            <p:cNvPr id="7359" name="Freeform 46"/>
            <p:cNvSpPr>
              <a:spLocks noChangeAspect="1"/>
            </p:cNvSpPr>
            <p:nvPr/>
          </p:nvSpPr>
          <p:spPr bwMode="auto">
            <a:xfrm>
              <a:off x="3806" y="860"/>
              <a:ext cx="269" cy="161"/>
            </a:xfrm>
            <a:custGeom>
              <a:avLst/>
              <a:gdLst>
                <a:gd name="T0" fmla="*/ 0 w 269"/>
                <a:gd name="T1" fmla="*/ 160 h 161"/>
                <a:gd name="T2" fmla="*/ 71 w 269"/>
                <a:gd name="T3" fmla="*/ 105 h 161"/>
                <a:gd name="T4" fmla="*/ 75 w 269"/>
                <a:gd name="T5" fmla="*/ 131 h 161"/>
                <a:gd name="T6" fmla="*/ 185 w 269"/>
                <a:gd name="T7" fmla="*/ 43 h 161"/>
                <a:gd name="T8" fmla="*/ 189 w 269"/>
                <a:gd name="T9" fmla="*/ 58 h 161"/>
                <a:gd name="T10" fmla="*/ 268 w 269"/>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9" h="161">
                  <a:moveTo>
                    <a:pt x="0" y="160"/>
                  </a:moveTo>
                  <a:lnTo>
                    <a:pt x="71" y="105"/>
                  </a:lnTo>
                  <a:lnTo>
                    <a:pt x="75" y="131"/>
                  </a:lnTo>
                  <a:lnTo>
                    <a:pt x="185" y="43"/>
                  </a:lnTo>
                  <a:lnTo>
                    <a:pt x="189" y="58"/>
                  </a:lnTo>
                  <a:lnTo>
                    <a:pt x="268"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360" name="Freeform 47"/>
            <p:cNvSpPr>
              <a:spLocks noChangeAspect="1"/>
            </p:cNvSpPr>
            <p:nvPr/>
          </p:nvSpPr>
          <p:spPr bwMode="auto">
            <a:xfrm>
              <a:off x="3686" y="743"/>
              <a:ext cx="188" cy="244"/>
            </a:xfrm>
            <a:custGeom>
              <a:avLst/>
              <a:gdLst>
                <a:gd name="T0" fmla="*/ 0 w 188"/>
                <a:gd name="T1" fmla="*/ 243 h 244"/>
                <a:gd name="T2" fmla="*/ 27 w 188"/>
                <a:gd name="T3" fmla="*/ 173 h 244"/>
                <a:gd name="T4" fmla="*/ 58 w 188"/>
                <a:gd name="T5" fmla="*/ 195 h 244"/>
                <a:gd name="T6" fmla="*/ 118 w 188"/>
                <a:gd name="T7" fmla="*/ 69 h 244"/>
                <a:gd name="T8" fmla="*/ 143 w 188"/>
                <a:gd name="T9" fmla="*/ 86 h 244"/>
                <a:gd name="T10" fmla="*/ 187 w 188"/>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8" h="244">
                  <a:moveTo>
                    <a:pt x="0" y="243"/>
                  </a:moveTo>
                  <a:lnTo>
                    <a:pt x="27" y="173"/>
                  </a:lnTo>
                  <a:lnTo>
                    <a:pt x="58" y="195"/>
                  </a:lnTo>
                  <a:lnTo>
                    <a:pt x="118" y="69"/>
                  </a:lnTo>
                  <a:lnTo>
                    <a:pt x="143" y="86"/>
                  </a:lnTo>
                  <a:lnTo>
                    <a:pt x="187"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361" name="Freeform 48"/>
            <p:cNvSpPr>
              <a:spLocks noChangeAspect="1"/>
            </p:cNvSpPr>
            <p:nvPr/>
          </p:nvSpPr>
          <p:spPr bwMode="auto">
            <a:xfrm>
              <a:off x="3407" y="743"/>
              <a:ext cx="190" cy="244"/>
            </a:xfrm>
            <a:custGeom>
              <a:avLst/>
              <a:gdLst>
                <a:gd name="T0" fmla="*/ 189 w 190"/>
                <a:gd name="T1" fmla="*/ 243 h 244"/>
                <a:gd name="T2" fmla="*/ 160 w 190"/>
                <a:gd name="T3" fmla="*/ 176 h 244"/>
                <a:gd name="T4" fmla="*/ 127 w 190"/>
                <a:gd name="T5" fmla="*/ 196 h 244"/>
                <a:gd name="T6" fmla="*/ 65 w 190"/>
                <a:gd name="T7" fmla="*/ 69 h 244"/>
                <a:gd name="T8" fmla="*/ 42 w 190"/>
                <a:gd name="T9" fmla="*/ 88 h 244"/>
                <a:gd name="T10" fmla="*/ 0 w 190"/>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90" h="244">
                  <a:moveTo>
                    <a:pt x="189" y="243"/>
                  </a:moveTo>
                  <a:lnTo>
                    <a:pt x="160" y="176"/>
                  </a:lnTo>
                  <a:lnTo>
                    <a:pt x="127" y="196"/>
                  </a:lnTo>
                  <a:lnTo>
                    <a:pt x="65" y="69"/>
                  </a:lnTo>
                  <a:lnTo>
                    <a:pt x="42" y="88"/>
                  </a:lnTo>
                  <a:lnTo>
                    <a:pt x="0"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362" name="Freeform 49"/>
            <p:cNvSpPr>
              <a:spLocks noChangeAspect="1"/>
            </p:cNvSpPr>
            <p:nvPr/>
          </p:nvSpPr>
          <p:spPr bwMode="auto">
            <a:xfrm>
              <a:off x="3210" y="861"/>
              <a:ext cx="265" cy="161"/>
            </a:xfrm>
            <a:custGeom>
              <a:avLst/>
              <a:gdLst>
                <a:gd name="T0" fmla="*/ 264 w 265"/>
                <a:gd name="T1" fmla="*/ 160 h 161"/>
                <a:gd name="T2" fmla="*/ 193 w 265"/>
                <a:gd name="T3" fmla="*/ 101 h 161"/>
                <a:gd name="T4" fmla="*/ 191 w 265"/>
                <a:gd name="T5" fmla="*/ 128 h 161"/>
                <a:gd name="T6" fmla="*/ 83 w 265"/>
                <a:gd name="T7" fmla="*/ 38 h 161"/>
                <a:gd name="T8" fmla="*/ 76 w 265"/>
                <a:gd name="T9" fmla="*/ 59 h 161"/>
                <a:gd name="T10" fmla="*/ 0 w 265"/>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5" h="161">
                  <a:moveTo>
                    <a:pt x="264" y="160"/>
                  </a:moveTo>
                  <a:lnTo>
                    <a:pt x="193" y="101"/>
                  </a:lnTo>
                  <a:lnTo>
                    <a:pt x="191" y="128"/>
                  </a:lnTo>
                  <a:lnTo>
                    <a:pt x="83" y="38"/>
                  </a:lnTo>
                  <a:lnTo>
                    <a:pt x="76" y="59"/>
                  </a:lnTo>
                  <a:lnTo>
                    <a:pt x="0"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7180" name="Rectangle 50"/>
          <p:cNvSpPr>
            <a:spLocks noChangeAspect="1" noChangeArrowheads="1"/>
          </p:cNvSpPr>
          <p:nvPr/>
        </p:nvSpPr>
        <p:spPr bwMode="auto">
          <a:xfrm>
            <a:off x="5414597" y="2651125"/>
            <a:ext cx="1121019" cy="450850"/>
          </a:xfrm>
          <a:prstGeom prst="rect">
            <a:avLst/>
          </a:prstGeom>
          <a:solidFill>
            <a:schemeClr val="tx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7181" name="Rectangle 51"/>
          <p:cNvSpPr>
            <a:spLocks noChangeAspect="1" noChangeArrowheads="1"/>
          </p:cNvSpPr>
          <p:nvPr/>
        </p:nvSpPr>
        <p:spPr bwMode="auto">
          <a:xfrm>
            <a:off x="5659316" y="2709864"/>
            <a:ext cx="637996" cy="335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spcBef>
                <a:spcPct val="0"/>
              </a:spcBef>
              <a:buClrTx/>
              <a:buSzTx/>
              <a:buFontTx/>
              <a:buNone/>
            </a:pPr>
            <a:r>
              <a:rPr lang="en-GB" altLang="en-US" sz="1600">
                <a:solidFill>
                  <a:schemeClr val="bg1"/>
                </a:solidFill>
                <a:latin typeface="Times New Roman" pitchFamily="18" charset="0"/>
              </a:rPr>
              <a:t>MSC</a:t>
            </a:r>
            <a:endParaRPr lang="en-GB" altLang="en-US" sz="1200">
              <a:solidFill>
                <a:schemeClr val="bg1"/>
              </a:solidFill>
              <a:latin typeface="Times New Roman" pitchFamily="18" charset="0"/>
            </a:endParaRPr>
          </a:p>
        </p:txBody>
      </p:sp>
      <p:graphicFrame>
        <p:nvGraphicFramePr>
          <p:cNvPr id="7182" name="Object 52">
            <a:hlinkClick r:id="" action="ppaction://ole?verb=0"/>
          </p:cNvPr>
          <p:cNvGraphicFramePr>
            <a:graphicFrameLocks noChangeAspect="1"/>
          </p:cNvGraphicFramePr>
          <p:nvPr/>
        </p:nvGraphicFramePr>
        <p:xfrm>
          <a:off x="6964974" y="1498600"/>
          <a:ext cx="1685192" cy="939800"/>
        </p:xfrm>
        <a:graphic>
          <a:graphicData uri="http://schemas.openxmlformats.org/presentationml/2006/ole">
            <mc:AlternateContent xmlns:mc="http://schemas.openxmlformats.org/markup-compatibility/2006">
              <mc:Choice xmlns:v="urn:schemas-microsoft-com:vml" Requires="v">
                <p:oleObj spid="_x0000_s1043" name="Clip" r:id="rId5" imgW="5761038" imgH="3224213" progId="MS_ClipArt_Gallery.2">
                  <p:embed/>
                </p:oleObj>
              </mc:Choice>
              <mc:Fallback>
                <p:oleObj name="Clip" r:id="rId5" imgW="5761038" imgH="3224213" progId="MS_ClipArt_Gallery.2">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964974" y="1498600"/>
                        <a:ext cx="1685192" cy="939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7183" name="Rectangle 53"/>
          <p:cNvSpPr>
            <a:spLocks noChangeAspect="1" noChangeArrowheads="1"/>
          </p:cNvSpPr>
          <p:nvPr/>
        </p:nvSpPr>
        <p:spPr bwMode="auto">
          <a:xfrm>
            <a:off x="7096859" y="2489201"/>
            <a:ext cx="1567738" cy="335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spcBef>
                <a:spcPct val="0"/>
              </a:spcBef>
              <a:buClrTx/>
              <a:buSzTx/>
              <a:buFontTx/>
              <a:buNone/>
            </a:pPr>
            <a:r>
              <a:rPr lang="en-GB" altLang="en-US" sz="1600">
                <a:solidFill>
                  <a:schemeClr val="tx1"/>
                </a:solidFill>
                <a:latin typeface="Times New Roman" pitchFamily="18" charset="0"/>
              </a:rPr>
              <a:t>Fixed Networks</a:t>
            </a:r>
            <a:endParaRPr lang="en-GB" altLang="en-US" sz="1200">
              <a:solidFill>
                <a:schemeClr val="tx1"/>
              </a:solidFill>
              <a:latin typeface="Times New Roman" pitchFamily="18" charset="0"/>
            </a:endParaRPr>
          </a:p>
        </p:txBody>
      </p:sp>
      <p:sp>
        <p:nvSpPr>
          <p:cNvPr id="7184" name="Rectangle 54"/>
          <p:cNvSpPr>
            <a:spLocks noChangeAspect="1" noChangeArrowheads="1"/>
          </p:cNvSpPr>
          <p:nvPr/>
        </p:nvSpPr>
        <p:spPr bwMode="auto">
          <a:xfrm>
            <a:off x="7353300" y="1701801"/>
            <a:ext cx="1017908" cy="459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r>
              <a:rPr lang="en-GB" altLang="en-US" sz="1200" b="1"/>
              <a:t>PSTN, ISDN</a:t>
            </a:r>
          </a:p>
          <a:p>
            <a:pPr algn="l"/>
            <a:r>
              <a:rPr lang="en-GB" altLang="en-US" sz="1200" b="1"/>
              <a:t>BISDN,...</a:t>
            </a:r>
          </a:p>
        </p:txBody>
      </p:sp>
      <p:grpSp>
        <p:nvGrpSpPr>
          <p:cNvPr id="7185" name="Group 70"/>
          <p:cNvGrpSpPr>
            <a:grpSpLocks/>
          </p:cNvGrpSpPr>
          <p:nvPr/>
        </p:nvGrpSpPr>
        <p:grpSpPr bwMode="auto">
          <a:xfrm>
            <a:off x="4462097" y="3841751"/>
            <a:ext cx="1157654" cy="2416175"/>
            <a:chOff x="1913" y="2060"/>
            <a:chExt cx="729" cy="1522"/>
          </a:xfrm>
        </p:grpSpPr>
        <p:sp>
          <p:nvSpPr>
            <p:cNvPr id="7331" name="Freeform 71"/>
            <p:cNvSpPr>
              <a:spLocks/>
            </p:cNvSpPr>
            <p:nvPr/>
          </p:nvSpPr>
          <p:spPr bwMode="auto">
            <a:xfrm>
              <a:off x="1913" y="2150"/>
              <a:ext cx="728" cy="167"/>
            </a:xfrm>
            <a:custGeom>
              <a:avLst/>
              <a:gdLst>
                <a:gd name="T0" fmla="*/ 0 w 728"/>
                <a:gd name="T1" fmla="*/ 99 h 167"/>
                <a:gd name="T2" fmla="*/ 415 w 728"/>
                <a:gd name="T3" fmla="*/ 167 h 167"/>
                <a:gd name="T4" fmla="*/ 728 w 728"/>
                <a:gd name="T5" fmla="*/ 49 h 167"/>
                <a:gd name="T6" fmla="*/ 346 w 728"/>
                <a:gd name="T7" fmla="*/ 0 h 167"/>
                <a:gd name="T8" fmla="*/ 0 w 728"/>
                <a:gd name="T9" fmla="*/ 99 h 16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28" h="167">
                  <a:moveTo>
                    <a:pt x="0" y="99"/>
                  </a:moveTo>
                  <a:lnTo>
                    <a:pt x="415" y="167"/>
                  </a:lnTo>
                  <a:lnTo>
                    <a:pt x="728" y="49"/>
                  </a:lnTo>
                  <a:lnTo>
                    <a:pt x="346" y="0"/>
                  </a:lnTo>
                  <a:lnTo>
                    <a:pt x="0" y="99"/>
                  </a:lnTo>
                  <a:close/>
                </a:path>
              </a:pathLst>
            </a:custGeom>
            <a:solidFill>
              <a:srgbClr val="DF3F5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332" name="Freeform 72"/>
            <p:cNvSpPr>
              <a:spLocks/>
            </p:cNvSpPr>
            <p:nvPr/>
          </p:nvSpPr>
          <p:spPr bwMode="auto">
            <a:xfrm>
              <a:off x="1913" y="2247"/>
              <a:ext cx="415" cy="1334"/>
            </a:xfrm>
            <a:custGeom>
              <a:avLst/>
              <a:gdLst>
                <a:gd name="T0" fmla="*/ 0 w 415"/>
                <a:gd name="T1" fmla="*/ 0 h 1334"/>
                <a:gd name="T2" fmla="*/ 415 w 415"/>
                <a:gd name="T3" fmla="*/ 69 h 1334"/>
                <a:gd name="T4" fmla="*/ 415 w 415"/>
                <a:gd name="T5" fmla="*/ 1334 h 1334"/>
                <a:gd name="T6" fmla="*/ 327 w 415"/>
                <a:gd name="T7" fmla="*/ 1305 h 1334"/>
                <a:gd name="T8" fmla="*/ 328 w 415"/>
                <a:gd name="T9" fmla="*/ 1145 h 1334"/>
                <a:gd name="T10" fmla="*/ 211 w 415"/>
                <a:gd name="T11" fmla="*/ 1099 h 1334"/>
                <a:gd name="T12" fmla="*/ 211 w 415"/>
                <a:gd name="T13" fmla="*/ 1242 h 1334"/>
                <a:gd name="T14" fmla="*/ 145 w 415"/>
                <a:gd name="T15" fmla="*/ 1212 h 1334"/>
                <a:gd name="T16" fmla="*/ 145 w 415"/>
                <a:gd name="T17" fmla="*/ 1070 h 1334"/>
                <a:gd name="T18" fmla="*/ 52 w 415"/>
                <a:gd name="T19" fmla="*/ 1028 h 1334"/>
                <a:gd name="T20" fmla="*/ 52 w 415"/>
                <a:gd name="T21" fmla="*/ 1172 h 1334"/>
                <a:gd name="T22" fmla="*/ 0 w 415"/>
                <a:gd name="T23" fmla="*/ 1149 h 1334"/>
                <a:gd name="T24" fmla="*/ 0 w 415"/>
                <a:gd name="T25" fmla="*/ 0 h 1334"/>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415" h="1334">
                  <a:moveTo>
                    <a:pt x="0" y="0"/>
                  </a:moveTo>
                  <a:lnTo>
                    <a:pt x="415" y="69"/>
                  </a:lnTo>
                  <a:lnTo>
                    <a:pt x="415" y="1334"/>
                  </a:lnTo>
                  <a:lnTo>
                    <a:pt x="327" y="1305"/>
                  </a:lnTo>
                  <a:lnTo>
                    <a:pt x="328" y="1145"/>
                  </a:lnTo>
                  <a:lnTo>
                    <a:pt x="211" y="1099"/>
                  </a:lnTo>
                  <a:lnTo>
                    <a:pt x="211" y="1242"/>
                  </a:lnTo>
                  <a:lnTo>
                    <a:pt x="145" y="1212"/>
                  </a:lnTo>
                  <a:lnTo>
                    <a:pt x="145" y="1070"/>
                  </a:lnTo>
                  <a:lnTo>
                    <a:pt x="52" y="1028"/>
                  </a:lnTo>
                  <a:lnTo>
                    <a:pt x="52" y="1172"/>
                  </a:lnTo>
                  <a:lnTo>
                    <a:pt x="0" y="1149"/>
                  </a:lnTo>
                  <a:lnTo>
                    <a:pt x="0" y="0"/>
                  </a:lnTo>
                  <a:close/>
                </a:path>
              </a:pathLst>
            </a:custGeom>
            <a:solidFill>
              <a:srgbClr val="FF5F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nvGrpSpPr>
            <p:cNvPr id="7333" name="Group 73"/>
            <p:cNvGrpSpPr>
              <a:grpSpLocks/>
            </p:cNvGrpSpPr>
            <p:nvPr/>
          </p:nvGrpSpPr>
          <p:grpSpPr bwMode="auto">
            <a:xfrm>
              <a:off x="1927" y="2060"/>
              <a:ext cx="715" cy="1522"/>
              <a:chOff x="1927" y="2060"/>
              <a:chExt cx="715" cy="1522"/>
            </a:xfrm>
          </p:grpSpPr>
          <p:sp>
            <p:nvSpPr>
              <p:cNvPr id="7334" name="Freeform 74"/>
              <p:cNvSpPr>
                <a:spLocks/>
              </p:cNvSpPr>
              <p:nvPr/>
            </p:nvSpPr>
            <p:spPr bwMode="auto">
              <a:xfrm>
                <a:off x="2328" y="2198"/>
                <a:ext cx="314" cy="1384"/>
              </a:xfrm>
              <a:custGeom>
                <a:avLst/>
                <a:gdLst>
                  <a:gd name="T0" fmla="*/ 0 w 314"/>
                  <a:gd name="T1" fmla="*/ 117 h 1384"/>
                  <a:gd name="T2" fmla="*/ 310 w 314"/>
                  <a:gd name="T3" fmla="*/ 0 h 1384"/>
                  <a:gd name="T4" fmla="*/ 314 w 314"/>
                  <a:gd name="T5" fmla="*/ 1070 h 1384"/>
                  <a:gd name="T6" fmla="*/ 0 w 314"/>
                  <a:gd name="T7" fmla="*/ 1384 h 1384"/>
                  <a:gd name="T8" fmla="*/ 0 w 314"/>
                  <a:gd name="T9" fmla="*/ 117 h 138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14" h="1384">
                    <a:moveTo>
                      <a:pt x="0" y="117"/>
                    </a:moveTo>
                    <a:lnTo>
                      <a:pt x="310" y="0"/>
                    </a:lnTo>
                    <a:lnTo>
                      <a:pt x="314" y="1070"/>
                    </a:lnTo>
                    <a:lnTo>
                      <a:pt x="0" y="1384"/>
                    </a:lnTo>
                    <a:lnTo>
                      <a:pt x="0" y="117"/>
                    </a:lnTo>
                    <a:close/>
                  </a:path>
                </a:pathLst>
              </a:custGeom>
              <a:solidFill>
                <a:srgbClr val="DF1F3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nvGrpSpPr>
              <p:cNvPr id="7335" name="Group 75"/>
              <p:cNvGrpSpPr>
                <a:grpSpLocks/>
              </p:cNvGrpSpPr>
              <p:nvPr/>
            </p:nvGrpSpPr>
            <p:grpSpPr bwMode="auto">
              <a:xfrm>
                <a:off x="2124" y="3341"/>
                <a:ext cx="121" cy="148"/>
                <a:chOff x="2124" y="3341"/>
                <a:chExt cx="121" cy="148"/>
              </a:xfrm>
            </p:grpSpPr>
            <p:sp>
              <p:nvSpPr>
                <p:cNvPr id="7357" name="Freeform 76"/>
                <p:cNvSpPr>
                  <a:spLocks/>
                </p:cNvSpPr>
                <p:nvPr/>
              </p:nvSpPr>
              <p:spPr bwMode="auto">
                <a:xfrm>
                  <a:off x="2191" y="3369"/>
                  <a:ext cx="54" cy="104"/>
                </a:xfrm>
                <a:custGeom>
                  <a:avLst/>
                  <a:gdLst>
                    <a:gd name="T0" fmla="*/ 0 w 54"/>
                    <a:gd name="T1" fmla="*/ 0 h 104"/>
                    <a:gd name="T2" fmla="*/ 0 w 54"/>
                    <a:gd name="T3" fmla="*/ 79 h 104"/>
                    <a:gd name="T4" fmla="*/ 54 w 54"/>
                    <a:gd name="T5" fmla="*/ 104 h 104"/>
                    <a:gd name="T6" fmla="*/ 54 w 54"/>
                    <a:gd name="T7" fmla="*/ 23 h 104"/>
                    <a:gd name="T8" fmla="*/ 0 w 54"/>
                    <a:gd name="T9" fmla="*/ 0 h 10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4" h="104">
                      <a:moveTo>
                        <a:pt x="0" y="0"/>
                      </a:moveTo>
                      <a:lnTo>
                        <a:pt x="0" y="79"/>
                      </a:lnTo>
                      <a:lnTo>
                        <a:pt x="54" y="104"/>
                      </a:lnTo>
                      <a:lnTo>
                        <a:pt x="54" y="23"/>
                      </a:lnTo>
                      <a:lnTo>
                        <a:pt x="0" y="0"/>
                      </a:lnTo>
                      <a:close/>
                    </a:path>
                  </a:pathLst>
                </a:custGeom>
                <a:solidFill>
                  <a:srgbClr val="FF001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358" name="Freeform 77"/>
                <p:cNvSpPr>
                  <a:spLocks/>
                </p:cNvSpPr>
                <p:nvPr/>
              </p:nvSpPr>
              <p:spPr bwMode="auto">
                <a:xfrm>
                  <a:off x="2124" y="3341"/>
                  <a:ext cx="70" cy="148"/>
                </a:xfrm>
                <a:custGeom>
                  <a:avLst/>
                  <a:gdLst>
                    <a:gd name="T0" fmla="*/ 0 w 70"/>
                    <a:gd name="T1" fmla="*/ 0 h 148"/>
                    <a:gd name="T2" fmla="*/ 0 w 70"/>
                    <a:gd name="T3" fmla="*/ 148 h 148"/>
                    <a:gd name="T4" fmla="*/ 70 w 70"/>
                    <a:gd name="T5" fmla="*/ 105 h 148"/>
                    <a:gd name="T6" fmla="*/ 70 w 70"/>
                    <a:gd name="T7" fmla="*/ 30 h 148"/>
                    <a:gd name="T8" fmla="*/ 0 w 70"/>
                    <a:gd name="T9" fmla="*/ 0 h 1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0" h="148">
                      <a:moveTo>
                        <a:pt x="0" y="0"/>
                      </a:moveTo>
                      <a:lnTo>
                        <a:pt x="0" y="148"/>
                      </a:lnTo>
                      <a:lnTo>
                        <a:pt x="70" y="105"/>
                      </a:lnTo>
                      <a:lnTo>
                        <a:pt x="70" y="30"/>
                      </a:lnTo>
                      <a:lnTo>
                        <a:pt x="0" y="0"/>
                      </a:lnTo>
                      <a:close/>
                    </a:path>
                  </a:pathLst>
                </a:custGeom>
                <a:solidFill>
                  <a:srgbClr val="DF1F3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7336" name="Group 78"/>
              <p:cNvGrpSpPr>
                <a:grpSpLocks/>
              </p:cNvGrpSpPr>
              <p:nvPr/>
            </p:nvGrpSpPr>
            <p:grpSpPr bwMode="auto">
              <a:xfrm>
                <a:off x="1964" y="3270"/>
                <a:ext cx="123" cy="150"/>
                <a:chOff x="1964" y="3270"/>
                <a:chExt cx="123" cy="150"/>
              </a:xfrm>
            </p:grpSpPr>
            <p:sp>
              <p:nvSpPr>
                <p:cNvPr id="7355" name="Freeform 79"/>
                <p:cNvSpPr>
                  <a:spLocks/>
                </p:cNvSpPr>
                <p:nvPr/>
              </p:nvSpPr>
              <p:spPr bwMode="auto">
                <a:xfrm>
                  <a:off x="2033" y="3298"/>
                  <a:ext cx="54" cy="104"/>
                </a:xfrm>
                <a:custGeom>
                  <a:avLst/>
                  <a:gdLst>
                    <a:gd name="T0" fmla="*/ 0 w 54"/>
                    <a:gd name="T1" fmla="*/ 0 h 104"/>
                    <a:gd name="T2" fmla="*/ 0 w 54"/>
                    <a:gd name="T3" fmla="*/ 80 h 104"/>
                    <a:gd name="T4" fmla="*/ 54 w 54"/>
                    <a:gd name="T5" fmla="*/ 104 h 104"/>
                    <a:gd name="T6" fmla="*/ 54 w 54"/>
                    <a:gd name="T7" fmla="*/ 23 h 104"/>
                    <a:gd name="T8" fmla="*/ 0 w 54"/>
                    <a:gd name="T9" fmla="*/ 0 h 10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4" h="104">
                      <a:moveTo>
                        <a:pt x="0" y="0"/>
                      </a:moveTo>
                      <a:lnTo>
                        <a:pt x="0" y="80"/>
                      </a:lnTo>
                      <a:lnTo>
                        <a:pt x="54" y="104"/>
                      </a:lnTo>
                      <a:lnTo>
                        <a:pt x="54" y="23"/>
                      </a:lnTo>
                      <a:lnTo>
                        <a:pt x="0" y="0"/>
                      </a:lnTo>
                      <a:close/>
                    </a:path>
                  </a:pathLst>
                </a:custGeom>
                <a:solidFill>
                  <a:srgbClr val="FF001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356" name="Freeform 80"/>
                <p:cNvSpPr>
                  <a:spLocks/>
                </p:cNvSpPr>
                <p:nvPr/>
              </p:nvSpPr>
              <p:spPr bwMode="auto">
                <a:xfrm>
                  <a:off x="1964" y="3270"/>
                  <a:ext cx="70" cy="150"/>
                </a:xfrm>
                <a:custGeom>
                  <a:avLst/>
                  <a:gdLst>
                    <a:gd name="T0" fmla="*/ 0 w 70"/>
                    <a:gd name="T1" fmla="*/ 0 h 150"/>
                    <a:gd name="T2" fmla="*/ 0 w 70"/>
                    <a:gd name="T3" fmla="*/ 150 h 150"/>
                    <a:gd name="T4" fmla="*/ 70 w 70"/>
                    <a:gd name="T5" fmla="*/ 108 h 150"/>
                    <a:gd name="T6" fmla="*/ 70 w 70"/>
                    <a:gd name="T7" fmla="*/ 33 h 150"/>
                    <a:gd name="T8" fmla="*/ 0 w 70"/>
                    <a:gd name="T9" fmla="*/ 0 h 1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0" h="150">
                      <a:moveTo>
                        <a:pt x="0" y="0"/>
                      </a:moveTo>
                      <a:lnTo>
                        <a:pt x="0" y="150"/>
                      </a:lnTo>
                      <a:lnTo>
                        <a:pt x="70" y="108"/>
                      </a:lnTo>
                      <a:lnTo>
                        <a:pt x="70" y="33"/>
                      </a:lnTo>
                      <a:lnTo>
                        <a:pt x="0" y="0"/>
                      </a:lnTo>
                      <a:close/>
                    </a:path>
                  </a:pathLst>
                </a:custGeom>
                <a:solidFill>
                  <a:srgbClr val="DF1F3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7337" name="Group 81"/>
              <p:cNvGrpSpPr>
                <a:grpSpLocks/>
              </p:cNvGrpSpPr>
              <p:nvPr/>
            </p:nvGrpSpPr>
            <p:grpSpPr bwMode="auto">
              <a:xfrm>
                <a:off x="1927" y="2278"/>
                <a:ext cx="374" cy="1055"/>
                <a:chOff x="1927" y="2278"/>
                <a:chExt cx="374" cy="1055"/>
              </a:xfrm>
            </p:grpSpPr>
            <p:sp>
              <p:nvSpPr>
                <p:cNvPr id="7344" name="Freeform 82"/>
                <p:cNvSpPr>
                  <a:spLocks/>
                </p:cNvSpPr>
                <p:nvPr/>
              </p:nvSpPr>
              <p:spPr bwMode="auto">
                <a:xfrm>
                  <a:off x="1942" y="2281"/>
                  <a:ext cx="339" cy="1052"/>
                </a:xfrm>
                <a:custGeom>
                  <a:avLst/>
                  <a:gdLst>
                    <a:gd name="T0" fmla="*/ 0 w 339"/>
                    <a:gd name="T1" fmla="*/ 0 h 1052"/>
                    <a:gd name="T2" fmla="*/ 339 w 339"/>
                    <a:gd name="T3" fmla="*/ 56 h 1052"/>
                    <a:gd name="T4" fmla="*/ 339 w 339"/>
                    <a:gd name="T5" fmla="*/ 1052 h 1052"/>
                    <a:gd name="T6" fmla="*/ 2 w 339"/>
                    <a:gd name="T7" fmla="*/ 910 h 1052"/>
                    <a:gd name="T8" fmla="*/ 0 w 339"/>
                    <a:gd name="T9" fmla="*/ 0 h 105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39" h="1052">
                      <a:moveTo>
                        <a:pt x="0" y="0"/>
                      </a:moveTo>
                      <a:lnTo>
                        <a:pt x="339" y="56"/>
                      </a:lnTo>
                      <a:lnTo>
                        <a:pt x="339" y="1052"/>
                      </a:lnTo>
                      <a:lnTo>
                        <a:pt x="2" y="91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nvGrpSpPr>
                <p:cNvPr id="7345" name="Group 83"/>
                <p:cNvGrpSpPr>
                  <a:grpSpLocks/>
                </p:cNvGrpSpPr>
                <p:nvPr/>
              </p:nvGrpSpPr>
              <p:grpSpPr bwMode="auto">
                <a:xfrm>
                  <a:off x="1927" y="2278"/>
                  <a:ext cx="374" cy="1033"/>
                  <a:chOff x="1927" y="2278"/>
                  <a:chExt cx="374" cy="1033"/>
                </a:xfrm>
              </p:grpSpPr>
              <p:sp>
                <p:nvSpPr>
                  <p:cNvPr id="7346" name="Line 84"/>
                  <p:cNvSpPr>
                    <a:spLocks noChangeShapeType="1"/>
                  </p:cNvSpPr>
                  <p:nvPr/>
                </p:nvSpPr>
                <p:spPr bwMode="auto">
                  <a:xfrm>
                    <a:off x="1930" y="3069"/>
                    <a:ext cx="371" cy="125"/>
                  </a:xfrm>
                  <a:prstGeom prst="line">
                    <a:avLst/>
                  </a:prstGeom>
                  <a:noFill/>
                  <a:ln w="12700">
                    <a:solidFill>
                      <a:srgbClr val="FF5F7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347" name="Line 85"/>
                  <p:cNvSpPr>
                    <a:spLocks noChangeShapeType="1"/>
                  </p:cNvSpPr>
                  <p:nvPr/>
                </p:nvSpPr>
                <p:spPr bwMode="auto">
                  <a:xfrm>
                    <a:off x="1927" y="2936"/>
                    <a:ext cx="371" cy="108"/>
                  </a:xfrm>
                  <a:prstGeom prst="line">
                    <a:avLst/>
                  </a:prstGeom>
                  <a:noFill/>
                  <a:ln w="12700">
                    <a:solidFill>
                      <a:srgbClr val="FF5F7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348" name="Line 86"/>
                  <p:cNvSpPr>
                    <a:spLocks noChangeShapeType="1"/>
                  </p:cNvSpPr>
                  <p:nvPr/>
                </p:nvSpPr>
                <p:spPr bwMode="auto">
                  <a:xfrm>
                    <a:off x="1935" y="2800"/>
                    <a:ext cx="363" cy="96"/>
                  </a:xfrm>
                  <a:prstGeom prst="line">
                    <a:avLst/>
                  </a:prstGeom>
                  <a:noFill/>
                  <a:ln w="12700">
                    <a:solidFill>
                      <a:srgbClr val="FF5F7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349" name="Line 87"/>
                  <p:cNvSpPr>
                    <a:spLocks noChangeShapeType="1"/>
                  </p:cNvSpPr>
                  <p:nvPr/>
                </p:nvSpPr>
                <p:spPr bwMode="auto">
                  <a:xfrm>
                    <a:off x="1932" y="2658"/>
                    <a:ext cx="363" cy="88"/>
                  </a:xfrm>
                  <a:prstGeom prst="line">
                    <a:avLst/>
                  </a:prstGeom>
                  <a:noFill/>
                  <a:ln w="12700">
                    <a:solidFill>
                      <a:srgbClr val="FF5F7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350" name="Line 88"/>
                  <p:cNvSpPr>
                    <a:spLocks noChangeShapeType="1"/>
                  </p:cNvSpPr>
                  <p:nvPr/>
                </p:nvSpPr>
                <p:spPr bwMode="auto">
                  <a:xfrm>
                    <a:off x="1939" y="2522"/>
                    <a:ext cx="356" cy="73"/>
                  </a:xfrm>
                  <a:prstGeom prst="line">
                    <a:avLst/>
                  </a:prstGeom>
                  <a:noFill/>
                  <a:ln w="12700">
                    <a:solidFill>
                      <a:srgbClr val="FF5F7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351" name="Line 89"/>
                  <p:cNvSpPr>
                    <a:spLocks noChangeShapeType="1"/>
                  </p:cNvSpPr>
                  <p:nvPr/>
                </p:nvSpPr>
                <p:spPr bwMode="auto">
                  <a:xfrm>
                    <a:off x="1927" y="2397"/>
                    <a:ext cx="364" cy="62"/>
                  </a:xfrm>
                  <a:prstGeom prst="line">
                    <a:avLst/>
                  </a:prstGeom>
                  <a:noFill/>
                  <a:ln w="12700">
                    <a:solidFill>
                      <a:srgbClr val="FF5F7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352" name="Line 90"/>
                  <p:cNvSpPr>
                    <a:spLocks noChangeShapeType="1"/>
                  </p:cNvSpPr>
                  <p:nvPr/>
                </p:nvSpPr>
                <p:spPr bwMode="auto">
                  <a:xfrm>
                    <a:off x="2014" y="2278"/>
                    <a:ext cx="1" cy="962"/>
                  </a:xfrm>
                  <a:prstGeom prst="line">
                    <a:avLst/>
                  </a:prstGeom>
                  <a:noFill/>
                  <a:ln w="12700">
                    <a:solidFill>
                      <a:srgbClr val="FF5F7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353" name="Line 91"/>
                  <p:cNvSpPr>
                    <a:spLocks noChangeShapeType="1"/>
                  </p:cNvSpPr>
                  <p:nvPr/>
                </p:nvSpPr>
                <p:spPr bwMode="auto">
                  <a:xfrm>
                    <a:off x="2098" y="2295"/>
                    <a:ext cx="1" cy="985"/>
                  </a:xfrm>
                  <a:prstGeom prst="line">
                    <a:avLst/>
                  </a:prstGeom>
                  <a:noFill/>
                  <a:ln w="12700">
                    <a:solidFill>
                      <a:srgbClr val="FF5F7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354" name="Line 92"/>
                  <p:cNvSpPr>
                    <a:spLocks noChangeShapeType="1"/>
                  </p:cNvSpPr>
                  <p:nvPr/>
                </p:nvSpPr>
                <p:spPr bwMode="auto">
                  <a:xfrm>
                    <a:off x="2188" y="2309"/>
                    <a:ext cx="1" cy="1002"/>
                  </a:xfrm>
                  <a:prstGeom prst="line">
                    <a:avLst/>
                  </a:prstGeom>
                  <a:noFill/>
                  <a:ln w="12700">
                    <a:solidFill>
                      <a:srgbClr val="FF5F7F"/>
                    </a:solidFill>
                    <a:round/>
                    <a:headEnd/>
                    <a:tailEnd/>
                  </a:ln>
                  <a:extLst>
                    <a:ext uri="{909E8E84-426E-40DD-AFC4-6F175D3DCCD1}">
                      <a14:hiddenFill xmlns:a14="http://schemas.microsoft.com/office/drawing/2010/main">
                        <a:noFill/>
                      </a14:hiddenFill>
                    </a:ext>
                  </a:extLst>
                </p:spPr>
                <p:txBody>
                  <a:bodyPr/>
                  <a:lstStyle/>
                  <a:p>
                    <a:endParaRPr lang="en-GB"/>
                  </a:p>
                </p:txBody>
              </p:sp>
            </p:grpSp>
          </p:grpSp>
          <p:grpSp>
            <p:nvGrpSpPr>
              <p:cNvPr id="7338" name="Group 93"/>
              <p:cNvGrpSpPr>
                <a:grpSpLocks/>
              </p:cNvGrpSpPr>
              <p:nvPr/>
            </p:nvGrpSpPr>
            <p:grpSpPr bwMode="auto">
              <a:xfrm>
                <a:off x="2068" y="2060"/>
                <a:ext cx="435" cy="214"/>
                <a:chOff x="2068" y="2060"/>
                <a:chExt cx="435" cy="214"/>
              </a:xfrm>
            </p:grpSpPr>
            <p:grpSp>
              <p:nvGrpSpPr>
                <p:cNvPr id="7339" name="Group 94"/>
                <p:cNvGrpSpPr>
                  <a:grpSpLocks/>
                </p:cNvGrpSpPr>
                <p:nvPr/>
              </p:nvGrpSpPr>
              <p:grpSpPr bwMode="auto">
                <a:xfrm>
                  <a:off x="2068" y="2060"/>
                  <a:ext cx="435" cy="214"/>
                  <a:chOff x="2068" y="2060"/>
                  <a:chExt cx="435" cy="214"/>
                </a:xfrm>
              </p:grpSpPr>
              <p:sp>
                <p:nvSpPr>
                  <p:cNvPr id="7341" name="Freeform 95"/>
                  <p:cNvSpPr>
                    <a:spLocks/>
                  </p:cNvSpPr>
                  <p:nvPr/>
                </p:nvSpPr>
                <p:spPr bwMode="auto">
                  <a:xfrm>
                    <a:off x="2068" y="2060"/>
                    <a:ext cx="435" cy="85"/>
                  </a:xfrm>
                  <a:custGeom>
                    <a:avLst/>
                    <a:gdLst>
                      <a:gd name="T0" fmla="*/ 0 w 435"/>
                      <a:gd name="T1" fmla="*/ 55 h 85"/>
                      <a:gd name="T2" fmla="*/ 253 w 435"/>
                      <a:gd name="T3" fmla="*/ 85 h 85"/>
                      <a:gd name="T4" fmla="*/ 435 w 435"/>
                      <a:gd name="T5" fmla="*/ 28 h 85"/>
                      <a:gd name="T6" fmla="*/ 189 w 435"/>
                      <a:gd name="T7" fmla="*/ 0 h 85"/>
                      <a:gd name="T8" fmla="*/ 0 w 435"/>
                      <a:gd name="T9" fmla="*/ 55 h 8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35" h="85">
                        <a:moveTo>
                          <a:pt x="0" y="55"/>
                        </a:moveTo>
                        <a:lnTo>
                          <a:pt x="253" y="85"/>
                        </a:lnTo>
                        <a:lnTo>
                          <a:pt x="435" y="28"/>
                        </a:lnTo>
                        <a:lnTo>
                          <a:pt x="189" y="0"/>
                        </a:lnTo>
                        <a:lnTo>
                          <a:pt x="0" y="55"/>
                        </a:lnTo>
                        <a:close/>
                      </a:path>
                    </a:pathLst>
                  </a:custGeom>
                  <a:solidFill>
                    <a:srgbClr val="DF3F5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342" name="Freeform 96"/>
                  <p:cNvSpPr>
                    <a:spLocks/>
                  </p:cNvSpPr>
                  <p:nvPr/>
                </p:nvSpPr>
                <p:spPr bwMode="auto">
                  <a:xfrm>
                    <a:off x="2320" y="2088"/>
                    <a:ext cx="180" cy="186"/>
                  </a:xfrm>
                  <a:custGeom>
                    <a:avLst/>
                    <a:gdLst>
                      <a:gd name="T0" fmla="*/ 0 w 180"/>
                      <a:gd name="T1" fmla="*/ 57 h 186"/>
                      <a:gd name="T2" fmla="*/ 180 w 180"/>
                      <a:gd name="T3" fmla="*/ 0 h 186"/>
                      <a:gd name="T4" fmla="*/ 180 w 180"/>
                      <a:gd name="T5" fmla="*/ 118 h 186"/>
                      <a:gd name="T6" fmla="*/ 0 w 180"/>
                      <a:gd name="T7" fmla="*/ 186 h 186"/>
                      <a:gd name="T8" fmla="*/ 0 w 180"/>
                      <a:gd name="T9" fmla="*/ 57 h 1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80" h="186">
                        <a:moveTo>
                          <a:pt x="0" y="57"/>
                        </a:moveTo>
                        <a:lnTo>
                          <a:pt x="180" y="0"/>
                        </a:lnTo>
                        <a:lnTo>
                          <a:pt x="180" y="118"/>
                        </a:lnTo>
                        <a:lnTo>
                          <a:pt x="0" y="186"/>
                        </a:lnTo>
                        <a:lnTo>
                          <a:pt x="0" y="57"/>
                        </a:lnTo>
                        <a:close/>
                      </a:path>
                    </a:pathLst>
                  </a:custGeom>
                  <a:solidFill>
                    <a:srgbClr val="DF1F3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343" name="Freeform 97"/>
                  <p:cNvSpPr>
                    <a:spLocks/>
                  </p:cNvSpPr>
                  <p:nvPr/>
                </p:nvSpPr>
                <p:spPr bwMode="auto">
                  <a:xfrm>
                    <a:off x="2068" y="2115"/>
                    <a:ext cx="252" cy="159"/>
                  </a:xfrm>
                  <a:custGeom>
                    <a:avLst/>
                    <a:gdLst>
                      <a:gd name="T0" fmla="*/ 252 w 252"/>
                      <a:gd name="T1" fmla="*/ 30 h 159"/>
                      <a:gd name="T2" fmla="*/ 252 w 252"/>
                      <a:gd name="T3" fmla="*/ 159 h 159"/>
                      <a:gd name="T4" fmla="*/ 0 w 252"/>
                      <a:gd name="T5" fmla="*/ 123 h 159"/>
                      <a:gd name="T6" fmla="*/ 0 w 252"/>
                      <a:gd name="T7" fmla="*/ 0 h 159"/>
                      <a:gd name="T8" fmla="*/ 252 w 252"/>
                      <a:gd name="T9" fmla="*/ 30 h 1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52" h="159">
                        <a:moveTo>
                          <a:pt x="252" y="30"/>
                        </a:moveTo>
                        <a:lnTo>
                          <a:pt x="252" y="159"/>
                        </a:lnTo>
                        <a:lnTo>
                          <a:pt x="0" y="123"/>
                        </a:lnTo>
                        <a:lnTo>
                          <a:pt x="0" y="0"/>
                        </a:lnTo>
                        <a:lnTo>
                          <a:pt x="252" y="30"/>
                        </a:lnTo>
                        <a:close/>
                      </a:path>
                    </a:pathLst>
                  </a:custGeom>
                  <a:solidFill>
                    <a:srgbClr val="FF5F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7340" name="Freeform 98"/>
                <p:cNvSpPr>
                  <a:spLocks/>
                </p:cNvSpPr>
                <p:nvPr/>
              </p:nvSpPr>
              <p:spPr bwMode="auto">
                <a:xfrm>
                  <a:off x="2101" y="2141"/>
                  <a:ext cx="145" cy="38"/>
                </a:xfrm>
                <a:custGeom>
                  <a:avLst/>
                  <a:gdLst>
                    <a:gd name="T0" fmla="*/ 1 w 145"/>
                    <a:gd name="T1" fmla="*/ 0 h 38"/>
                    <a:gd name="T2" fmla="*/ 145 w 145"/>
                    <a:gd name="T3" fmla="*/ 15 h 38"/>
                    <a:gd name="T4" fmla="*/ 145 w 145"/>
                    <a:gd name="T5" fmla="*/ 38 h 38"/>
                    <a:gd name="T6" fmla="*/ 0 w 145"/>
                    <a:gd name="T7" fmla="*/ 24 h 38"/>
                    <a:gd name="T8" fmla="*/ 1 w 145"/>
                    <a:gd name="T9" fmla="*/ 0 h 3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5" h="38">
                      <a:moveTo>
                        <a:pt x="1" y="0"/>
                      </a:moveTo>
                      <a:lnTo>
                        <a:pt x="145" y="15"/>
                      </a:lnTo>
                      <a:lnTo>
                        <a:pt x="145" y="38"/>
                      </a:lnTo>
                      <a:lnTo>
                        <a:pt x="0" y="24"/>
                      </a:lnTo>
                      <a:lnTo>
                        <a:pt x="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grpSp>
      <p:grpSp>
        <p:nvGrpSpPr>
          <p:cNvPr id="7186" name="Group 99"/>
          <p:cNvGrpSpPr>
            <a:grpSpLocks noChangeAspect="1"/>
          </p:cNvGrpSpPr>
          <p:nvPr/>
        </p:nvGrpSpPr>
        <p:grpSpPr bwMode="auto">
          <a:xfrm rot="4869391">
            <a:off x="464466" y="3646671"/>
            <a:ext cx="2840038" cy="1014046"/>
            <a:chOff x="919" y="1441"/>
            <a:chExt cx="1266" cy="529"/>
          </a:xfrm>
        </p:grpSpPr>
        <p:sp>
          <p:nvSpPr>
            <p:cNvPr id="7328" name="Line 100"/>
            <p:cNvSpPr>
              <a:spLocks noChangeAspect="1" noChangeShapeType="1"/>
            </p:cNvSpPr>
            <p:nvPr/>
          </p:nvSpPr>
          <p:spPr bwMode="auto">
            <a:xfrm>
              <a:off x="919" y="1441"/>
              <a:ext cx="706" cy="260"/>
            </a:xfrm>
            <a:prstGeom prst="line">
              <a:avLst/>
            </a:prstGeom>
            <a:noFill/>
            <a:ln w="12700">
              <a:solidFill>
                <a:srgbClr val="008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329" name="Line 101"/>
            <p:cNvSpPr>
              <a:spLocks noChangeAspect="1" noChangeShapeType="1"/>
            </p:cNvSpPr>
            <p:nvPr/>
          </p:nvSpPr>
          <p:spPr bwMode="auto">
            <a:xfrm flipH="1">
              <a:off x="1471" y="1705"/>
              <a:ext cx="162" cy="1"/>
            </a:xfrm>
            <a:prstGeom prst="line">
              <a:avLst/>
            </a:prstGeom>
            <a:noFill/>
            <a:ln w="12700">
              <a:solidFill>
                <a:srgbClr val="008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330" name="Line 102"/>
            <p:cNvSpPr>
              <a:spLocks noChangeAspect="1" noChangeShapeType="1"/>
            </p:cNvSpPr>
            <p:nvPr/>
          </p:nvSpPr>
          <p:spPr bwMode="auto">
            <a:xfrm>
              <a:off x="1479" y="1710"/>
              <a:ext cx="706" cy="260"/>
            </a:xfrm>
            <a:prstGeom prst="line">
              <a:avLst/>
            </a:prstGeom>
            <a:noFill/>
            <a:ln w="12700">
              <a:solidFill>
                <a:srgbClr val="008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7187" name="Group 119"/>
          <p:cNvGrpSpPr>
            <a:grpSpLocks/>
          </p:cNvGrpSpPr>
          <p:nvPr/>
        </p:nvGrpSpPr>
        <p:grpSpPr bwMode="auto">
          <a:xfrm>
            <a:off x="4185139" y="6224588"/>
            <a:ext cx="937846" cy="361950"/>
            <a:chOff x="5256" y="2430"/>
            <a:chExt cx="640" cy="228"/>
          </a:xfrm>
        </p:grpSpPr>
        <p:sp>
          <p:nvSpPr>
            <p:cNvPr id="7190" name="Freeform 120"/>
            <p:cNvSpPr>
              <a:spLocks/>
            </p:cNvSpPr>
            <p:nvPr/>
          </p:nvSpPr>
          <p:spPr bwMode="auto">
            <a:xfrm>
              <a:off x="5269" y="2514"/>
              <a:ext cx="597" cy="144"/>
            </a:xfrm>
            <a:custGeom>
              <a:avLst/>
              <a:gdLst>
                <a:gd name="T0" fmla="*/ 566 w 1195"/>
                <a:gd name="T1" fmla="*/ 124 h 288"/>
                <a:gd name="T2" fmla="*/ 584 w 1195"/>
                <a:gd name="T3" fmla="*/ 124 h 288"/>
                <a:gd name="T4" fmla="*/ 595 w 1195"/>
                <a:gd name="T5" fmla="*/ 122 h 288"/>
                <a:gd name="T6" fmla="*/ 595 w 1195"/>
                <a:gd name="T7" fmla="*/ 117 h 288"/>
                <a:gd name="T8" fmla="*/ 573 w 1195"/>
                <a:gd name="T9" fmla="*/ 108 h 288"/>
                <a:gd name="T10" fmla="*/ 561 w 1195"/>
                <a:gd name="T11" fmla="*/ 99 h 288"/>
                <a:gd name="T12" fmla="*/ 577 w 1195"/>
                <a:gd name="T13" fmla="*/ 98 h 288"/>
                <a:gd name="T14" fmla="*/ 589 w 1195"/>
                <a:gd name="T15" fmla="*/ 91 h 288"/>
                <a:gd name="T16" fmla="*/ 580 w 1195"/>
                <a:gd name="T17" fmla="*/ 60 h 288"/>
                <a:gd name="T18" fmla="*/ 553 w 1195"/>
                <a:gd name="T19" fmla="*/ 28 h 288"/>
                <a:gd name="T20" fmla="*/ 519 w 1195"/>
                <a:gd name="T21" fmla="*/ 6 h 288"/>
                <a:gd name="T22" fmla="*/ 484 w 1195"/>
                <a:gd name="T23" fmla="*/ 2 h 288"/>
                <a:gd name="T24" fmla="*/ 455 w 1195"/>
                <a:gd name="T25" fmla="*/ 11 h 288"/>
                <a:gd name="T26" fmla="*/ 432 w 1195"/>
                <a:gd name="T27" fmla="*/ 30 h 288"/>
                <a:gd name="T28" fmla="*/ 421 w 1195"/>
                <a:gd name="T29" fmla="*/ 57 h 288"/>
                <a:gd name="T30" fmla="*/ 394 w 1195"/>
                <a:gd name="T31" fmla="*/ 59 h 288"/>
                <a:gd name="T32" fmla="*/ 356 w 1195"/>
                <a:gd name="T33" fmla="*/ 56 h 288"/>
                <a:gd name="T34" fmla="*/ 315 w 1195"/>
                <a:gd name="T35" fmla="*/ 54 h 288"/>
                <a:gd name="T36" fmla="*/ 270 w 1195"/>
                <a:gd name="T37" fmla="*/ 54 h 288"/>
                <a:gd name="T38" fmla="*/ 223 w 1195"/>
                <a:gd name="T39" fmla="*/ 55 h 288"/>
                <a:gd name="T40" fmla="*/ 179 w 1195"/>
                <a:gd name="T41" fmla="*/ 58 h 288"/>
                <a:gd name="T42" fmla="*/ 141 w 1195"/>
                <a:gd name="T43" fmla="*/ 62 h 288"/>
                <a:gd name="T44" fmla="*/ 125 w 1195"/>
                <a:gd name="T45" fmla="*/ 49 h 288"/>
                <a:gd name="T46" fmla="*/ 111 w 1195"/>
                <a:gd name="T47" fmla="*/ 29 h 288"/>
                <a:gd name="T48" fmla="*/ 91 w 1195"/>
                <a:gd name="T49" fmla="*/ 15 h 288"/>
                <a:gd name="T50" fmla="*/ 67 w 1195"/>
                <a:gd name="T51" fmla="*/ 12 h 288"/>
                <a:gd name="T52" fmla="*/ 41 w 1195"/>
                <a:gd name="T53" fmla="*/ 19 h 288"/>
                <a:gd name="T54" fmla="*/ 21 w 1195"/>
                <a:gd name="T55" fmla="*/ 37 h 288"/>
                <a:gd name="T56" fmla="*/ 10 w 1195"/>
                <a:gd name="T57" fmla="*/ 64 h 288"/>
                <a:gd name="T58" fmla="*/ 11 w 1195"/>
                <a:gd name="T59" fmla="*/ 92 h 288"/>
                <a:gd name="T60" fmla="*/ 22 w 1195"/>
                <a:gd name="T61" fmla="*/ 117 h 288"/>
                <a:gd name="T62" fmla="*/ 9 w 1195"/>
                <a:gd name="T63" fmla="*/ 124 h 288"/>
                <a:gd name="T64" fmla="*/ 0 w 1195"/>
                <a:gd name="T65" fmla="*/ 129 h 288"/>
                <a:gd name="T66" fmla="*/ 4 w 1195"/>
                <a:gd name="T67" fmla="*/ 132 h 288"/>
                <a:gd name="T68" fmla="*/ 11 w 1195"/>
                <a:gd name="T69" fmla="*/ 136 h 288"/>
                <a:gd name="T70" fmla="*/ 14 w 1195"/>
                <a:gd name="T71" fmla="*/ 139 h 288"/>
                <a:gd name="T72" fmla="*/ 28 w 1195"/>
                <a:gd name="T73" fmla="*/ 142 h 288"/>
                <a:gd name="T74" fmla="*/ 49 w 1195"/>
                <a:gd name="T75" fmla="*/ 144 h 288"/>
                <a:gd name="T76" fmla="*/ 75 w 1195"/>
                <a:gd name="T77" fmla="*/ 144 h 288"/>
                <a:gd name="T78" fmla="*/ 99 w 1195"/>
                <a:gd name="T79" fmla="*/ 143 h 288"/>
                <a:gd name="T80" fmla="*/ 117 w 1195"/>
                <a:gd name="T81" fmla="*/ 141 h 288"/>
                <a:gd name="T82" fmla="*/ 126 w 1195"/>
                <a:gd name="T83" fmla="*/ 137 h 288"/>
                <a:gd name="T84" fmla="*/ 136 w 1195"/>
                <a:gd name="T85" fmla="*/ 135 h 288"/>
                <a:gd name="T86" fmla="*/ 145 w 1195"/>
                <a:gd name="T87" fmla="*/ 133 h 288"/>
                <a:gd name="T88" fmla="*/ 174 w 1195"/>
                <a:gd name="T89" fmla="*/ 134 h 288"/>
                <a:gd name="T90" fmla="*/ 211 w 1195"/>
                <a:gd name="T91" fmla="*/ 136 h 288"/>
                <a:gd name="T92" fmla="*/ 252 w 1195"/>
                <a:gd name="T93" fmla="*/ 136 h 288"/>
                <a:gd name="T94" fmla="*/ 296 w 1195"/>
                <a:gd name="T95" fmla="*/ 136 h 288"/>
                <a:gd name="T96" fmla="*/ 342 w 1195"/>
                <a:gd name="T97" fmla="*/ 136 h 288"/>
                <a:gd name="T98" fmla="*/ 383 w 1195"/>
                <a:gd name="T99" fmla="*/ 134 h 288"/>
                <a:gd name="T100" fmla="*/ 419 w 1195"/>
                <a:gd name="T101" fmla="*/ 132 h 288"/>
                <a:gd name="T102" fmla="*/ 433 w 1195"/>
                <a:gd name="T103" fmla="*/ 134 h 288"/>
                <a:gd name="T104" fmla="*/ 448 w 1195"/>
                <a:gd name="T105" fmla="*/ 137 h 288"/>
                <a:gd name="T106" fmla="*/ 466 w 1195"/>
                <a:gd name="T107" fmla="*/ 138 h 288"/>
                <a:gd name="T108" fmla="*/ 490 w 1195"/>
                <a:gd name="T109" fmla="*/ 139 h 288"/>
                <a:gd name="T110" fmla="*/ 515 w 1195"/>
                <a:gd name="T111" fmla="*/ 137 h 288"/>
                <a:gd name="T112" fmla="*/ 534 w 1195"/>
                <a:gd name="T113" fmla="*/ 134 h 288"/>
                <a:gd name="T114" fmla="*/ 544 w 1195"/>
                <a:gd name="T115" fmla="*/ 131 h 288"/>
                <a:gd name="T116" fmla="*/ 543 w 1195"/>
                <a:gd name="T117" fmla="*/ 127 h 288"/>
                <a:gd name="T118" fmla="*/ 547 w 1195"/>
                <a:gd name="T119" fmla="*/ 124 h 288"/>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1195" h="288">
                  <a:moveTo>
                    <a:pt x="1095" y="247"/>
                  </a:moveTo>
                  <a:lnTo>
                    <a:pt x="1100" y="247"/>
                  </a:lnTo>
                  <a:lnTo>
                    <a:pt x="1105" y="247"/>
                  </a:lnTo>
                  <a:lnTo>
                    <a:pt x="1110" y="247"/>
                  </a:lnTo>
                  <a:lnTo>
                    <a:pt x="1115" y="247"/>
                  </a:lnTo>
                  <a:lnTo>
                    <a:pt x="1119" y="248"/>
                  </a:lnTo>
                  <a:lnTo>
                    <a:pt x="1124" y="248"/>
                  </a:lnTo>
                  <a:lnTo>
                    <a:pt x="1129" y="248"/>
                  </a:lnTo>
                  <a:lnTo>
                    <a:pt x="1133" y="248"/>
                  </a:lnTo>
                  <a:lnTo>
                    <a:pt x="1138" y="248"/>
                  </a:lnTo>
                  <a:lnTo>
                    <a:pt x="1141" y="248"/>
                  </a:lnTo>
                  <a:lnTo>
                    <a:pt x="1146" y="248"/>
                  </a:lnTo>
                  <a:lnTo>
                    <a:pt x="1150" y="248"/>
                  </a:lnTo>
                  <a:lnTo>
                    <a:pt x="1154" y="248"/>
                  </a:lnTo>
                  <a:lnTo>
                    <a:pt x="1158" y="248"/>
                  </a:lnTo>
                  <a:lnTo>
                    <a:pt x="1161" y="248"/>
                  </a:lnTo>
                  <a:lnTo>
                    <a:pt x="1165" y="248"/>
                  </a:lnTo>
                  <a:lnTo>
                    <a:pt x="1169" y="248"/>
                  </a:lnTo>
                  <a:lnTo>
                    <a:pt x="1171" y="248"/>
                  </a:lnTo>
                  <a:lnTo>
                    <a:pt x="1174" y="247"/>
                  </a:lnTo>
                  <a:lnTo>
                    <a:pt x="1178" y="247"/>
                  </a:lnTo>
                  <a:lnTo>
                    <a:pt x="1180" y="247"/>
                  </a:lnTo>
                  <a:lnTo>
                    <a:pt x="1183" y="247"/>
                  </a:lnTo>
                  <a:lnTo>
                    <a:pt x="1185" y="246"/>
                  </a:lnTo>
                  <a:lnTo>
                    <a:pt x="1186" y="246"/>
                  </a:lnTo>
                  <a:lnTo>
                    <a:pt x="1189" y="246"/>
                  </a:lnTo>
                  <a:lnTo>
                    <a:pt x="1190" y="244"/>
                  </a:lnTo>
                  <a:lnTo>
                    <a:pt x="1191" y="244"/>
                  </a:lnTo>
                  <a:lnTo>
                    <a:pt x="1193" y="243"/>
                  </a:lnTo>
                  <a:lnTo>
                    <a:pt x="1194" y="243"/>
                  </a:lnTo>
                  <a:lnTo>
                    <a:pt x="1194" y="242"/>
                  </a:lnTo>
                  <a:lnTo>
                    <a:pt x="1195" y="241"/>
                  </a:lnTo>
                  <a:lnTo>
                    <a:pt x="1194" y="238"/>
                  </a:lnTo>
                  <a:lnTo>
                    <a:pt x="1193" y="237"/>
                  </a:lnTo>
                  <a:lnTo>
                    <a:pt x="1191" y="234"/>
                  </a:lnTo>
                  <a:lnTo>
                    <a:pt x="1189" y="233"/>
                  </a:lnTo>
                  <a:lnTo>
                    <a:pt x="1185" y="231"/>
                  </a:lnTo>
                  <a:lnTo>
                    <a:pt x="1181" y="228"/>
                  </a:lnTo>
                  <a:lnTo>
                    <a:pt x="1178" y="226"/>
                  </a:lnTo>
                  <a:lnTo>
                    <a:pt x="1173" y="224"/>
                  </a:lnTo>
                  <a:lnTo>
                    <a:pt x="1166" y="222"/>
                  </a:lnTo>
                  <a:lnTo>
                    <a:pt x="1160" y="219"/>
                  </a:lnTo>
                  <a:lnTo>
                    <a:pt x="1154" y="217"/>
                  </a:lnTo>
                  <a:lnTo>
                    <a:pt x="1146" y="216"/>
                  </a:lnTo>
                  <a:lnTo>
                    <a:pt x="1140" y="213"/>
                  </a:lnTo>
                  <a:lnTo>
                    <a:pt x="1133" y="212"/>
                  </a:lnTo>
                  <a:lnTo>
                    <a:pt x="1124" y="211"/>
                  </a:lnTo>
                  <a:lnTo>
                    <a:pt x="1116" y="209"/>
                  </a:lnTo>
                  <a:lnTo>
                    <a:pt x="1118" y="207"/>
                  </a:lnTo>
                  <a:lnTo>
                    <a:pt x="1119" y="204"/>
                  </a:lnTo>
                  <a:lnTo>
                    <a:pt x="1120" y="203"/>
                  </a:lnTo>
                  <a:lnTo>
                    <a:pt x="1121" y="201"/>
                  </a:lnTo>
                  <a:lnTo>
                    <a:pt x="1123" y="198"/>
                  </a:lnTo>
                  <a:lnTo>
                    <a:pt x="1124" y="197"/>
                  </a:lnTo>
                  <a:lnTo>
                    <a:pt x="1126" y="194"/>
                  </a:lnTo>
                  <a:lnTo>
                    <a:pt x="1128" y="192"/>
                  </a:lnTo>
                  <a:lnTo>
                    <a:pt x="1131" y="193"/>
                  </a:lnTo>
                  <a:lnTo>
                    <a:pt x="1136" y="193"/>
                  </a:lnTo>
                  <a:lnTo>
                    <a:pt x="1140" y="194"/>
                  </a:lnTo>
                  <a:lnTo>
                    <a:pt x="1145" y="194"/>
                  </a:lnTo>
                  <a:lnTo>
                    <a:pt x="1149" y="194"/>
                  </a:lnTo>
                  <a:lnTo>
                    <a:pt x="1154" y="196"/>
                  </a:lnTo>
                  <a:lnTo>
                    <a:pt x="1158" y="196"/>
                  </a:lnTo>
                  <a:lnTo>
                    <a:pt x="1161" y="194"/>
                  </a:lnTo>
                  <a:lnTo>
                    <a:pt x="1165" y="194"/>
                  </a:lnTo>
                  <a:lnTo>
                    <a:pt x="1168" y="193"/>
                  </a:lnTo>
                  <a:lnTo>
                    <a:pt x="1170" y="192"/>
                  </a:lnTo>
                  <a:lnTo>
                    <a:pt x="1173" y="191"/>
                  </a:lnTo>
                  <a:lnTo>
                    <a:pt x="1175" y="188"/>
                  </a:lnTo>
                  <a:lnTo>
                    <a:pt x="1176" y="186"/>
                  </a:lnTo>
                  <a:lnTo>
                    <a:pt x="1178" y="182"/>
                  </a:lnTo>
                  <a:lnTo>
                    <a:pt x="1178" y="179"/>
                  </a:lnTo>
                  <a:lnTo>
                    <a:pt x="1178" y="172"/>
                  </a:lnTo>
                  <a:lnTo>
                    <a:pt x="1176" y="164"/>
                  </a:lnTo>
                  <a:lnTo>
                    <a:pt x="1175" y="158"/>
                  </a:lnTo>
                  <a:lnTo>
                    <a:pt x="1173" y="150"/>
                  </a:lnTo>
                  <a:lnTo>
                    <a:pt x="1170" y="143"/>
                  </a:lnTo>
                  <a:lnTo>
                    <a:pt x="1168" y="135"/>
                  </a:lnTo>
                  <a:lnTo>
                    <a:pt x="1164" y="128"/>
                  </a:lnTo>
                  <a:lnTo>
                    <a:pt x="1160" y="120"/>
                  </a:lnTo>
                  <a:lnTo>
                    <a:pt x="1155" y="113"/>
                  </a:lnTo>
                  <a:lnTo>
                    <a:pt x="1151" y="105"/>
                  </a:lnTo>
                  <a:lnTo>
                    <a:pt x="1145" y="98"/>
                  </a:lnTo>
                  <a:lnTo>
                    <a:pt x="1140" y="90"/>
                  </a:lnTo>
                  <a:lnTo>
                    <a:pt x="1134" y="83"/>
                  </a:lnTo>
                  <a:lnTo>
                    <a:pt x="1128" y="75"/>
                  </a:lnTo>
                  <a:lnTo>
                    <a:pt x="1121" y="69"/>
                  </a:lnTo>
                  <a:lnTo>
                    <a:pt x="1115" y="63"/>
                  </a:lnTo>
                  <a:lnTo>
                    <a:pt x="1107" y="55"/>
                  </a:lnTo>
                  <a:lnTo>
                    <a:pt x="1101" y="49"/>
                  </a:lnTo>
                  <a:lnTo>
                    <a:pt x="1094" y="44"/>
                  </a:lnTo>
                  <a:lnTo>
                    <a:pt x="1086" y="38"/>
                  </a:lnTo>
                  <a:lnTo>
                    <a:pt x="1079" y="33"/>
                  </a:lnTo>
                  <a:lnTo>
                    <a:pt x="1071" y="28"/>
                  </a:lnTo>
                  <a:lnTo>
                    <a:pt x="1062" y="23"/>
                  </a:lnTo>
                  <a:lnTo>
                    <a:pt x="1055" y="18"/>
                  </a:lnTo>
                  <a:lnTo>
                    <a:pt x="1047" y="14"/>
                  </a:lnTo>
                  <a:lnTo>
                    <a:pt x="1039" y="11"/>
                  </a:lnTo>
                  <a:lnTo>
                    <a:pt x="1031" y="8"/>
                  </a:lnTo>
                  <a:lnTo>
                    <a:pt x="1022" y="5"/>
                  </a:lnTo>
                  <a:lnTo>
                    <a:pt x="1015" y="4"/>
                  </a:lnTo>
                  <a:lnTo>
                    <a:pt x="1007" y="1"/>
                  </a:lnTo>
                  <a:lnTo>
                    <a:pt x="999" y="1"/>
                  </a:lnTo>
                  <a:lnTo>
                    <a:pt x="991" y="0"/>
                  </a:lnTo>
                  <a:lnTo>
                    <a:pt x="984" y="1"/>
                  </a:lnTo>
                  <a:lnTo>
                    <a:pt x="976" y="1"/>
                  </a:lnTo>
                  <a:lnTo>
                    <a:pt x="968" y="3"/>
                  </a:lnTo>
                  <a:lnTo>
                    <a:pt x="962" y="3"/>
                  </a:lnTo>
                  <a:lnTo>
                    <a:pt x="955" y="4"/>
                  </a:lnTo>
                  <a:lnTo>
                    <a:pt x="947" y="6"/>
                  </a:lnTo>
                  <a:lnTo>
                    <a:pt x="941" y="8"/>
                  </a:lnTo>
                  <a:lnTo>
                    <a:pt x="933" y="10"/>
                  </a:lnTo>
                  <a:lnTo>
                    <a:pt x="927" y="13"/>
                  </a:lnTo>
                  <a:lnTo>
                    <a:pt x="921" y="15"/>
                  </a:lnTo>
                  <a:lnTo>
                    <a:pt x="915" y="19"/>
                  </a:lnTo>
                  <a:lnTo>
                    <a:pt x="910" y="21"/>
                  </a:lnTo>
                  <a:lnTo>
                    <a:pt x="903" y="25"/>
                  </a:lnTo>
                  <a:lnTo>
                    <a:pt x="897" y="29"/>
                  </a:lnTo>
                  <a:lnTo>
                    <a:pt x="892" y="33"/>
                  </a:lnTo>
                  <a:lnTo>
                    <a:pt x="887" y="36"/>
                  </a:lnTo>
                  <a:lnTo>
                    <a:pt x="882" y="41"/>
                  </a:lnTo>
                  <a:lnTo>
                    <a:pt x="877" y="45"/>
                  </a:lnTo>
                  <a:lnTo>
                    <a:pt x="873" y="50"/>
                  </a:lnTo>
                  <a:lnTo>
                    <a:pt x="868" y="55"/>
                  </a:lnTo>
                  <a:lnTo>
                    <a:pt x="865" y="60"/>
                  </a:lnTo>
                  <a:lnTo>
                    <a:pt x="861" y="65"/>
                  </a:lnTo>
                  <a:lnTo>
                    <a:pt x="858" y="72"/>
                  </a:lnTo>
                  <a:lnTo>
                    <a:pt x="855" y="77"/>
                  </a:lnTo>
                  <a:lnTo>
                    <a:pt x="852" y="82"/>
                  </a:lnTo>
                  <a:lnTo>
                    <a:pt x="849" y="88"/>
                  </a:lnTo>
                  <a:lnTo>
                    <a:pt x="847" y="94"/>
                  </a:lnTo>
                  <a:lnTo>
                    <a:pt x="844" y="100"/>
                  </a:lnTo>
                  <a:lnTo>
                    <a:pt x="843" y="107"/>
                  </a:lnTo>
                  <a:lnTo>
                    <a:pt x="842" y="113"/>
                  </a:lnTo>
                  <a:lnTo>
                    <a:pt x="841" y="119"/>
                  </a:lnTo>
                  <a:lnTo>
                    <a:pt x="841" y="125"/>
                  </a:lnTo>
                  <a:lnTo>
                    <a:pt x="833" y="124"/>
                  </a:lnTo>
                  <a:lnTo>
                    <a:pt x="826" y="123"/>
                  </a:lnTo>
                  <a:lnTo>
                    <a:pt x="818" y="122"/>
                  </a:lnTo>
                  <a:lnTo>
                    <a:pt x="811" y="120"/>
                  </a:lnTo>
                  <a:lnTo>
                    <a:pt x="803" y="120"/>
                  </a:lnTo>
                  <a:lnTo>
                    <a:pt x="796" y="119"/>
                  </a:lnTo>
                  <a:lnTo>
                    <a:pt x="788" y="118"/>
                  </a:lnTo>
                  <a:lnTo>
                    <a:pt x="779" y="117"/>
                  </a:lnTo>
                  <a:lnTo>
                    <a:pt x="772" y="117"/>
                  </a:lnTo>
                  <a:lnTo>
                    <a:pt x="763" y="115"/>
                  </a:lnTo>
                  <a:lnTo>
                    <a:pt x="756" y="114"/>
                  </a:lnTo>
                  <a:lnTo>
                    <a:pt x="747" y="114"/>
                  </a:lnTo>
                  <a:lnTo>
                    <a:pt x="738" y="113"/>
                  </a:lnTo>
                  <a:lnTo>
                    <a:pt x="729" y="113"/>
                  </a:lnTo>
                  <a:lnTo>
                    <a:pt x="722" y="112"/>
                  </a:lnTo>
                  <a:lnTo>
                    <a:pt x="713" y="112"/>
                  </a:lnTo>
                  <a:lnTo>
                    <a:pt x="703" y="110"/>
                  </a:lnTo>
                  <a:lnTo>
                    <a:pt x="694" y="110"/>
                  </a:lnTo>
                  <a:lnTo>
                    <a:pt x="685" y="109"/>
                  </a:lnTo>
                  <a:lnTo>
                    <a:pt x="677" y="109"/>
                  </a:lnTo>
                  <a:lnTo>
                    <a:pt x="668" y="108"/>
                  </a:lnTo>
                  <a:lnTo>
                    <a:pt x="658" y="108"/>
                  </a:lnTo>
                  <a:lnTo>
                    <a:pt x="649" y="108"/>
                  </a:lnTo>
                  <a:lnTo>
                    <a:pt x="639" y="108"/>
                  </a:lnTo>
                  <a:lnTo>
                    <a:pt x="630" y="107"/>
                  </a:lnTo>
                  <a:lnTo>
                    <a:pt x="620" y="107"/>
                  </a:lnTo>
                  <a:lnTo>
                    <a:pt x="610" y="107"/>
                  </a:lnTo>
                  <a:lnTo>
                    <a:pt x="602" y="107"/>
                  </a:lnTo>
                  <a:lnTo>
                    <a:pt x="591" y="107"/>
                  </a:lnTo>
                  <a:lnTo>
                    <a:pt x="581" y="107"/>
                  </a:lnTo>
                  <a:lnTo>
                    <a:pt x="571" y="107"/>
                  </a:lnTo>
                  <a:lnTo>
                    <a:pt x="561" y="107"/>
                  </a:lnTo>
                  <a:lnTo>
                    <a:pt x="551" y="107"/>
                  </a:lnTo>
                  <a:lnTo>
                    <a:pt x="540" y="107"/>
                  </a:lnTo>
                  <a:lnTo>
                    <a:pt x="529" y="107"/>
                  </a:lnTo>
                  <a:lnTo>
                    <a:pt x="519" y="107"/>
                  </a:lnTo>
                  <a:lnTo>
                    <a:pt x="508" y="107"/>
                  </a:lnTo>
                  <a:lnTo>
                    <a:pt x="498" y="107"/>
                  </a:lnTo>
                  <a:lnTo>
                    <a:pt x="486" y="107"/>
                  </a:lnTo>
                  <a:lnTo>
                    <a:pt x="476" y="108"/>
                  </a:lnTo>
                  <a:lnTo>
                    <a:pt x="466" y="108"/>
                  </a:lnTo>
                  <a:lnTo>
                    <a:pt x="456" y="108"/>
                  </a:lnTo>
                  <a:lnTo>
                    <a:pt x="446" y="109"/>
                  </a:lnTo>
                  <a:lnTo>
                    <a:pt x="435" y="109"/>
                  </a:lnTo>
                  <a:lnTo>
                    <a:pt x="426" y="110"/>
                  </a:lnTo>
                  <a:lnTo>
                    <a:pt x="416" y="110"/>
                  </a:lnTo>
                  <a:lnTo>
                    <a:pt x="406" y="112"/>
                  </a:lnTo>
                  <a:lnTo>
                    <a:pt x="396" y="112"/>
                  </a:lnTo>
                  <a:lnTo>
                    <a:pt x="387" y="113"/>
                  </a:lnTo>
                  <a:lnTo>
                    <a:pt x="377" y="114"/>
                  </a:lnTo>
                  <a:lnTo>
                    <a:pt x="369" y="114"/>
                  </a:lnTo>
                  <a:lnTo>
                    <a:pt x="359" y="115"/>
                  </a:lnTo>
                  <a:lnTo>
                    <a:pt x="350" y="117"/>
                  </a:lnTo>
                  <a:lnTo>
                    <a:pt x="341" y="117"/>
                  </a:lnTo>
                  <a:lnTo>
                    <a:pt x="332" y="118"/>
                  </a:lnTo>
                  <a:lnTo>
                    <a:pt x="323" y="119"/>
                  </a:lnTo>
                  <a:lnTo>
                    <a:pt x="315" y="120"/>
                  </a:lnTo>
                  <a:lnTo>
                    <a:pt x="307" y="122"/>
                  </a:lnTo>
                  <a:lnTo>
                    <a:pt x="298" y="123"/>
                  </a:lnTo>
                  <a:lnTo>
                    <a:pt x="291" y="123"/>
                  </a:lnTo>
                  <a:lnTo>
                    <a:pt x="282" y="124"/>
                  </a:lnTo>
                  <a:lnTo>
                    <a:pt x="275" y="125"/>
                  </a:lnTo>
                  <a:lnTo>
                    <a:pt x="267" y="127"/>
                  </a:lnTo>
                  <a:lnTo>
                    <a:pt x="260" y="128"/>
                  </a:lnTo>
                  <a:lnTo>
                    <a:pt x="258" y="123"/>
                  </a:lnTo>
                  <a:lnTo>
                    <a:pt x="257" y="118"/>
                  </a:lnTo>
                  <a:lnTo>
                    <a:pt x="256" y="112"/>
                  </a:lnTo>
                  <a:lnTo>
                    <a:pt x="255" y="107"/>
                  </a:lnTo>
                  <a:lnTo>
                    <a:pt x="252" y="102"/>
                  </a:lnTo>
                  <a:lnTo>
                    <a:pt x="250" y="97"/>
                  </a:lnTo>
                  <a:lnTo>
                    <a:pt x="247" y="92"/>
                  </a:lnTo>
                  <a:lnTo>
                    <a:pt x="245" y="87"/>
                  </a:lnTo>
                  <a:lnTo>
                    <a:pt x="242" y="82"/>
                  </a:lnTo>
                  <a:lnTo>
                    <a:pt x="240" y="77"/>
                  </a:lnTo>
                  <a:lnTo>
                    <a:pt x="236" y="73"/>
                  </a:lnTo>
                  <a:lnTo>
                    <a:pt x="233" y="69"/>
                  </a:lnTo>
                  <a:lnTo>
                    <a:pt x="230" y="64"/>
                  </a:lnTo>
                  <a:lnTo>
                    <a:pt x="226" y="60"/>
                  </a:lnTo>
                  <a:lnTo>
                    <a:pt x="222" y="57"/>
                  </a:lnTo>
                  <a:lnTo>
                    <a:pt x="218" y="53"/>
                  </a:lnTo>
                  <a:lnTo>
                    <a:pt x="215" y="49"/>
                  </a:lnTo>
                  <a:lnTo>
                    <a:pt x="211" y="46"/>
                  </a:lnTo>
                  <a:lnTo>
                    <a:pt x="206" y="43"/>
                  </a:lnTo>
                  <a:lnTo>
                    <a:pt x="202" y="40"/>
                  </a:lnTo>
                  <a:lnTo>
                    <a:pt x="197" y="38"/>
                  </a:lnTo>
                  <a:lnTo>
                    <a:pt x="192" y="35"/>
                  </a:lnTo>
                  <a:lnTo>
                    <a:pt x="187" y="33"/>
                  </a:lnTo>
                  <a:lnTo>
                    <a:pt x="182" y="30"/>
                  </a:lnTo>
                  <a:lnTo>
                    <a:pt x="178" y="29"/>
                  </a:lnTo>
                  <a:lnTo>
                    <a:pt x="172" y="26"/>
                  </a:lnTo>
                  <a:lnTo>
                    <a:pt x="167" y="25"/>
                  </a:lnTo>
                  <a:lnTo>
                    <a:pt x="162" y="24"/>
                  </a:lnTo>
                  <a:lnTo>
                    <a:pt x="157" y="24"/>
                  </a:lnTo>
                  <a:lnTo>
                    <a:pt x="152" y="23"/>
                  </a:lnTo>
                  <a:lnTo>
                    <a:pt x="146" y="23"/>
                  </a:lnTo>
                  <a:lnTo>
                    <a:pt x="141" y="23"/>
                  </a:lnTo>
                  <a:lnTo>
                    <a:pt x="134" y="23"/>
                  </a:lnTo>
                  <a:lnTo>
                    <a:pt x="128" y="23"/>
                  </a:lnTo>
                  <a:lnTo>
                    <a:pt x="122" y="24"/>
                  </a:lnTo>
                  <a:lnTo>
                    <a:pt x="116" y="25"/>
                  </a:lnTo>
                  <a:lnTo>
                    <a:pt x="109" y="26"/>
                  </a:lnTo>
                  <a:lnTo>
                    <a:pt x="104" y="28"/>
                  </a:lnTo>
                  <a:lnTo>
                    <a:pt x="98" y="30"/>
                  </a:lnTo>
                  <a:lnTo>
                    <a:pt x="93" y="33"/>
                  </a:lnTo>
                  <a:lnTo>
                    <a:pt x="88" y="35"/>
                  </a:lnTo>
                  <a:lnTo>
                    <a:pt x="82" y="38"/>
                  </a:lnTo>
                  <a:lnTo>
                    <a:pt x="77" y="41"/>
                  </a:lnTo>
                  <a:lnTo>
                    <a:pt x="72" y="44"/>
                  </a:lnTo>
                  <a:lnTo>
                    <a:pt x="68" y="48"/>
                  </a:lnTo>
                  <a:lnTo>
                    <a:pt x="63" y="52"/>
                  </a:lnTo>
                  <a:lnTo>
                    <a:pt x="58" y="57"/>
                  </a:lnTo>
                  <a:lnTo>
                    <a:pt x="54" y="60"/>
                  </a:lnTo>
                  <a:lnTo>
                    <a:pt x="50" y="65"/>
                  </a:lnTo>
                  <a:lnTo>
                    <a:pt x="47" y="70"/>
                  </a:lnTo>
                  <a:lnTo>
                    <a:pt x="43" y="74"/>
                  </a:lnTo>
                  <a:lnTo>
                    <a:pt x="39" y="80"/>
                  </a:lnTo>
                  <a:lnTo>
                    <a:pt x="37" y="85"/>
                  </a:lnTo>
                  <a:lnTo>
                    <a:pt x="33" y="90"/>
                  </a:lnTo>
                  <a:lnTo>
                    <a:pt x="30" y="97"/>
                  </a:lnTo>
                  <a:lnTo>
                    <a:pt x="28" y="102"/>
                  </a:lnTo>
                  <a:lnTo>
                    <a:pt x="25" y="108"/>
                  </a:lnTo>
                  <a:lnTo>
                    <a:pt x="24" y="114"/>
                  </a:lnTo>
                  <a:lnTo>
                    <a:pt x="22" y="120"/>
                  </a:lnTo>
                  <a:lnTo>
                    <a:pt x="20" y="127"/>
                  </a:lnTo>
                  <a:lnTo>
                    <a:pt x="20" y="133"/>
                  </a:lnTo>
                  <a:lnTo>
                    <a:pt x="19" y="139"/>
                  </a:lnTo>
                  <a:lnTo>
                    <a:pt x="19" y="145"/>
                  </a:lnTo>
                  <a:lnTo>
                    <a:pt x="18" y="152"/>
                  </a:lnTo>
                  <a:lnTo>
                    <a:pt x="19" y="159"/>
                  </a:lnTo>
                  <a:lnTo>
                    <a:pt x="19" y="166"/>
                  </a:lnTo>
                  <a:lnTo>
                    <a:pt x="19" y="172"/>
                  </a:lnTo>
                  <a:lnTo>
                    <a:pt x="20" y="178"/>
                  </a:lnTo>
                  <a:lnTo>
                    <a:pt x="22" y="184"/>
                  </a:lnTo>
                  <a:lnTo>
                    <a:pt x="24" y="191"/>
                  </a:lnTo>
                  <a:lnTo>
                    <a:pt x="25" y="196"/>
                  </a:lnTo>
                  <a:lnTo>
                    <a:pt x="28" y="202"/>
                  </a:lnTo>
                  <a:lnTo>
                    <a:pt x="30" y="207"/>
                  </a:lnTo>
                  <a:lnTo>
                    <a:pt x="33" y="213"/>
                  </a:lnTo>
                  <a:lnTo>
                    <a:pt x="35" y="218"/>
                  </a:lnTo>
                  <a:lnTo>
                    <a:pt x="38" y="223"/>
                  </a:lnTo>
                  <a:lnTo>
                    <a:pt x="42" y="228"/>
                  </a:lnTo>
                  <a:lnTo>
                    <a:pt x="45" y="233"/>
                  </a:lnTo>
                  <a:lnTo>
                    <a:pt x="49" y="238"/>
                  </a:lnTo>
                  <a:lnTo>
                    <a:pt x="53" y="242"/>
                  </a:lnTo>
                  <a:lnTo>
                    <a:pt x="47" y="243"/>
                  </a:lnTo>
                  <a:lnTo>
                    <a:pt x="42" y="244"/>
                  </a:lnTo>
                  <a:lnTo>
                    <a:pt x="35" y="244"/>
                  </a:lnTo>
                  <a:lnTo>
                    <a:pt x="32" y="246"/>
                  </a:lnTo>
                  <a:lnTo>
                    <a:pt x="27" y="247"/>
                  </a:lnTo>
                  <a:lnTo>
                    <a:pt x="22" y="247"/>
                  </a:lnTo>
                  <a:lnTo>
                    <a:pt x="18" y="248"/>
                  </a:lnTo>
                  <a:lnTo>
                    <a:pt x="15" y="249"/>
                  </a:lnTo>
                  <a:lnTo>
                    <a:pt x="12" y="251"/>
                  </a:lnTo>
                  <a:lnTo>
                    <a:pt x="9" y="252"/>
                  </a:lnTo>
                  <a:lnTo>
                    <a:pt x="7" y="252"/>
                  </a:lnTo>
                  <a:lnTo>
                    <a:pt x="4" y="253"/>
                  </a:lnTo>
                  <a:lnTo>
                    <a:pt x="3" y="254"/>
                  </a:lnTo>
                  <a:lnTo>
                    <a:pt x="2" y="256"/>
                  </a:lnTo>
                  <a:lnTo>
                    <a:pt x="2" y="257"/>
                  </a:lnTo>
                  <a:lnTo>
                    <a:pt x="0" y="258"/>
                  </a:lnTo>
                  <a:lnTo>
                    <a:pt x="2" y="258"/>
                  </a:lnTo>
                  <a:lnTo>
                    <a:pt x="2" y="259"/>
                  </a:lnTo>
                  <a:lnTo>
                    <a:pt x="2" y="261"/>
                  </a:lnTo>
                  <a:lnTo>
                    <a:pt x="3" y="261"/>
                  </a:lnTo>
                  <a:lnTo>
                    <a:pt x="3" y="262"/>
                  </a:lnTo>
                  <a:lnTo>
                    <a:pt x="4" y="262"/>
                  </a:lnTo>
                  <a:lnTo>
                    <a:pt x="5" y="263"/>
                  </a:lnTo>
                  <a:lnTo>
                    <a:pt x="7" y="263"/>
                  </a:lnTo>
                  <a:lnTo>
                    <a:pt x="9" y="264"/>
                  </a:lnTo>
                  <a:lnTo>
                    <a:pt x="10" y="266"/>
                  </a:lnTo>
                  <a:lnTo>
                    <a:pt x="13" y="266"/>
                  </a:lnTo>
                  <a:lnTo>
                    <a:pt x="14" y="267"/>
                  </a:lnTo>
                  <a:lnTo>
                    <a:pt x="17" y="267"/>
                  </a:lnTo>
                  <a:lnTo>
                    <a:pt x="19" y="268"/>
                  </a:lnTo>
                  <a:lnTo>
                    <a:pt x="22" y="268"/>
                  </a:lnTo>
                  <a:lnTo>
                    <a:pt x="24" y="268"/>
                  </a:lnTo>
                  <a:lnTo>
                    <a:pt x="23" y="269"/>
                  </a:lnTo>
                  <a:lnTo>
                    <a:pt x="23" y="271"/>
                  </a:lnTo>
                  <a:lnTo>
                    <a:pt x="23" y="272"/>
                  </a:lnTo>
                  <a:lnTo>
                    <a:pt x="23" y="273"/>
                  </a:lnTo>
                  <a:lnTo>
                    <a:pt x="24" y="274"/>
                  </a:lnTo>
                  <a:lnTo>
                    <a:pt x="25" y="274"/>
                  </a:lnTo>
                  <a:lnTo>
                    <a:pt x="27" y="276"/>
                  </a:lnTo>
                  <a:lnTo>
                    <a:pt x="28" y="277"/>
                  </a:lnTo>
                  <a:lnTo>
                    <a:pt x="29" y="277"/>
                  </a:lnTo>
                  <a:lnTo>
                    <a:pt x="32" y="278"/>
                  </a:lnTo>
                  <a:lnTo>
                    <a:pt x="34" y="278"/>
                  </a:lnTo>
                  <a:lnTo>
                    <a:pt x="37" y="280"/>
                  </a:lnTo>
                  <a:lnTo>
                    <a:pt x="39" y="281"/>
                  </a:lnTo>
                  <a:lnTo>
                    <a:pt x="43" y="281"/>
                  </a:lnTo>
                  <a:lnTo>
                    <a:pt x="45" y="282"/>
                  </a:lnTo>
                  <a:lnTo>
                    <a:pt x="49" y="282"/>
                  </a:lnTo>
                  <a:lnTo>
                    <a:pt x="53" y="283"/>
                  </a:lnTo>
                  <a:lnTo>
                    <a:pt x="57" y="283"/>
                  </a:lnTo>
                  <a:lnTo>
                    <a:pt x="60" y="285"/>
                  </a:lnTo>
                  <a:lnTo>
                    <a:pt x="65" y="285"/>
                  </a:lnTo>
                  <a:lnTo>
                    <a:pt x="69" y="285"/>
                  </a:lnTo>
                  <a:lnTo>
                    <a:pt x="74" y="286"/>
                  </a:lnTo>
                  <a:lnTo>
                    <a:pt x="79" y="286"/>
                  </a:lnTo>
                  <a:lnTo>
                    <a:pt x="84" y="286"/>
                  </a:lnTo>
                  <a:lnTo>
                    <a:pt x="89" y="287"/>
                  </a:lnTo>
                  <a:lnTo>
                    <a:pt x="94" y="287"/>
                  </a:lnTo>
                  <a:lnTo>
                    <a:pt x="99" y="287"/>
                  </a:lnTo>
                  <a:lnTo>
                    <a:pt x="104" y="287"/>
                  </a:lnTo>
                  <a:lnTo>
                    <a:pt x="111" y="288"/>
                  </a:lnTo>
                  <a:lnTo>
                    <a:pt x="116" y="288"/>
                  </a:lnTo>
                  <a:lnTo>
                    <a:pt x="122" y="288"/>
                  </a:lnTo>
                  <a:lnTo>
                    <a:pt x="127" y="288"/>
                  </a:lnTo>
                  <a:lnTo>
                    <a:pt x="133" y="288"/>
                  </a:lnTo>
                  <a:lnTo>
                    <a:pt x="139" y="288"/>
                  </a:lnTo>
                  <a:lnTo>
                    <a:pt x="146" y="288"/>
                  </a:lnTo>
                  <a:lnTo>
                    <a:pt x="151" y="288"/>
                  </a:lnTo>
                  <a:lnTo>
                    <a:pt x="157" y="288"/>
                  </a:lnTo>
                  <a:lnTo>
                    <a:pt x="162" y="288"/>
                  </a:lnTo>
                  <a:lnTo>
                    <a:pt x="168" y="288"/>
                  </a:lnTo>
                  <a:lnTo>
                    <a:pt x="173" y="287"/>
                  </a:lnTo>
                  <a:lnTo>
                    <a:pt x="178" y="287"/>
                  </a:lnTo>
                  <a:lnTo>
                    <a:pt x="183" y="287"/>
                  </a:lnTo>
                  <a:lnTo>
                    <a:pt x="188" y="287"/>
                  </a:lnTo>
                  <a:lnTo>
                    <a:pt x="193" y="287"/>
                  </a:lnTo>
                  <a:lnTo>
                    <a:pt x="198" y="286"/>
                  </a:lnTo>
                  <a:lnTo>
                    <a:pt x="203" y="286"/>
                  </a:lnTo>
                  <a:lnTo>
                    <a:pt x="207" y="285"/>
                  </a:lnTo>
                  <a:lnTo>
                    <a:pt x="212" y="285"/>
                  </a:lnTo>
                  <a:lnTo>
                    <a:pt x="216" y="285"/>
                  </a:lnTo>
                  <a:lnTo>
                    <a:pt x="220" y="283"/>
                  </a:lnTo>
                  <a:lnTo>
                    <a:pt x="223" y="283"/>
                  </a:lnTo>
                  <a:lnTo>
                    <a:pt x="227" y="282"/>
                  </a:lnTo>
                  <a:lnTo>
                    <a:pt x="231" y="282"/>
                  </a:lnTo>
                  <a:lnTo>
                    <a:pt x="235" y="282"/>
                  </a:lnTo>
                  <a:lnTo>
                    <a:pt x="237" y="281"/>
                  </a:lnTo>
                  <a:lnTo>
                    <a:pt x="241" y="280"/>
                  </a:lnTo>
                  <a:lnTo>
                    <a:pt x="243" y="280"/>
                  </a:lnTo>
                  <a:lnTo>
                    <a:pt x="246" y="278"/>
                  </a:lnTo>
                  <a:lnTo>
                    <a:pt x="247" y="278"/>
                  </a:lnTo>
                  <a:lnTo>
                    <a:pt x="250" y="277"/>
                  </a:lnTo>
                  <a:lnTo>
                    <a:pt x="251" y="277"/>
                  </a:lnTo>
                  <a:lnTo>
                    <a:pt x="252" y="276"/>
                  </a:lnTo>
                  <a:lnTo>
                    <a:pt x="253" y="274"/>
                  </a:lnTo>
                  <a:lnTo>
                    <a:pt x="255" y="274"/>
                  </a:lnTo>
                  <a:lnTo>
                    <a:pt x="256" y="273"/>
                  </a:lnTo>
                  <a:lnTo>
                    <a:pt x="256" y="272"/>
                  </a:lnTo>
                  <a:lnTo>
                    <a:pt x="258" y="272"/>
                  </a:lnTo>
                  <a:lnTo>
                    <a:pt x="262" y="272"/>
                  </a:lnTo>
                  <a:lnTo>
                    <a:pt x="265" y="271"/>
                  </a:lnTo>
                  <a:lnTo>
                    <a:pt x="267" y="271"/>
                  </a:lnTo>
                  <a:lnTo>
                    <a:pt x="270" y="271"/>
                  </a:lnTo>
                  <a:lnTo>
                    <a:pt x="272" y="269"/>
                  </a:lnTo>
                  <a:lnTo>
                    <a:pt x="275" y="269"/>
                  </a:lnTo>
                  <a:lnTo>
                    <a:pt x="276" y="269"/>
                  </a:lnTo>
                  <a:lnTo>
                    <a:pt x="278" y="268"/>
                  </a:lnTo>
                  <a:lnTo>
                    <a:pt x="281" y="268"/>
                  </a:lnTo>
                  <a:lnTo>
                    <a:pt x="282" y="268"/>
                  </a:lnTo>
                  <a:lnTo>
                    <a:pt x="285" y="267"/>
                  </a:lnTo>
                  <a:lnTo>
                    <a:pt x="286" y="267"/>
                  </a:lnTo>
                  <a:lnTo>
                    <a:pt x="288" y="266"/>
                  </a:lnTo>
                  <a:lnTo>
                    <a:pt x="290" y="266"/>
                  </a:lnTo>
                  <a:lnTo>
                    <a:pt x="291" y="266"/>
                  </a:lnTo>
                  <a:lnTo>
                    <a:pt x="298" y="266"/>
                  </a:lnTo>
                  <a:lnTo>
                    <a:pt x="305" y="266"/>
                  </a:lnTo>
                  <a:lnTo>
                    <a:pt x="312" y="267"/>
                  </a:lnTo>
                  <a:lnTo>
                    <a:pt x="318" y="267"/>
                  </a:lnTo>
                  <a:lnTo>
                    <a:pt x="326" y="267"/>
                  </a:lnTo>
                  <a:lnTo>
                    <a:pt x="333" y="267"/>
                  </a:lnTo>
                  <a:lnTo>
                    <a:pt x="341" y="268"/>
                  </a:lnTo>
                  <a:lnTo>
                    <a:pt x="349" y="268"/>
                  </a:lnTo>
                  <a:lnTo>
                    <a:pt x="356" y="268"/>
                  </a:lnTo>
                  <a:lnTo>
                    <a:pt x="364" y="268"/>
                  </a:lnTo>
                  <a:lnTo>
                    <a:pt x="372" y="269"/>
                  </a:lnTo>
                  <a:lnTo>
                    <a:pt x="380" y="269"/>
                  </a:lnTo>
                  <a:lnTo>
                    <a:pt x="389" y="269"/>
                  </a:lnTo>
                  <a:lnTo>
                    <a:pt x="396" y="269"/>
                  </a:lnTo>
                  <a:lnTo>
                    <a:pt x="405" y="271"/>
                  </a:lnTo>
                  <a:lnTo>
                    <a:pt x="414" y="271"/>
                  </a:lnTo>
                  <a:lnTo>
                    <a:pt x="422" y="271"/>
                  </a:lnTo>
                  <a:lnTo>
                    <a:pt x="431" y="271"/>
                  </a:lnTo>
                  <a:lnTo>
                    <a:pt x="440" y="271"/>
                  </a:lnTo>
                  <a:lnTo>
                    <a:pt x="449" y="272"/>
                  </a:lnTo>
                  <a:lnTo>
                    <a:pt x="457" y="272"/>
                  </a:lnTo>
                  <a:lnTo>
                    <a:pt x="466" y="272"/>
                  </a:lnTo>
                  <a:lnTo>
                    <a:pt x="475" y="272"/>
                  </a:lnTo>
                  <a:lnTo>
                    <a:pt x="485" y="272"/>
                  </a:lnTo>
                  <a:lnTo>
                    <a:pt x="494" y="272"/>
                  </a:lnTo>
                  <a:lnTo>
                    <a:pt x="504" y="272"/>
                  </a:lnTo>
                  <a:lnTo>
                    <a:pt x="513" y="272"/>
                  </a:lnTo>
                  <a:lnTo>
                    <a:pt x="523" y="272"/>
                  </a:lnTo>
                  <a:lnTo>
                    <a:pt x="531" y="272"/>
                  </a:lnTo>
                  <a:lnTo>
                    <a:pt x="541" y="272"/>
                  </a:lnTo>
                  <a:lnTo>
                    <a:pt x="551" y="272"/>
                  </a:lnTo>
                  <a:lnTo>
                    <a:pt x="561" y="272"/>
                  </a:lnTo>
                  <a:lnTo>
                    <a:pt x="571" y="272"/>
                  </a:lnTo>
                  <a:lnTo>
                    <a:pt x="583" y="272"/>
                  </a:lnTo>
                  <a:lnTo>
                    <a:pt x="593" y="272"/>
                  </a:lnTo>
                  <a:lnTo>
                    <a:pt x="603" y="272"/>
                  </a:lnTo>
                  <a:lnTo>
                    <a:pt x="614" y="272"/>
                  </a:lnTo>
                  <a:lnTo>
                    <a:pt x="624" y="272"/>
                  </a:lnTo>
                  <a:lnTo>
                    <a:pt x="634" y="272"/>
                  </a:lnTo>
                  <a:lnTo>
                    <a:pt x="644" y="272"/>
                  </a:lnTo>
                  <a:lnTo>
                    <a:pt x="655" y="272"/>
                  </a:lnTo>
                  <a:lnTo>
                    <a:pt x="664" y="272"/>
                  </a:lnTo>
                  <a:lnTo>
                    <a:pt x="674" y="272"/>
                  </a:lnTo>
                  <a:lnTo>
                    <a:pt x="684" y="271"/>
                  </a:lnTo>
                  <a:lnTo>
                    <a:pt x="694" y="271"/>
                  </a:lnTo>
                  <a:lnTo>
                    <a:pt x="703" y="271"/>
                  </a:lnTo>
                  <a:lnTo>
                    <a:pt x="713" y="271"/>
                  </a:lnTo>
                  <a:lnTo>
                    <a:pt x="722" y="271"/>
                  </a:lnTo>
                  <a:lnTo>
                    <a:pt x="732" y="269"/>
                  </a:lnTo>
                  <a:lnTo>
                    <a:pt x="741" y="269"/>
                  </a:lnTo>
                  <a:lnTo>
                    <a:pt x="749" y="269"/>
                  </a:lnTo>
                  <a:lnTo>
                    <a:pt x="758" y="268"/>
                  </a:lnTo>
                  <a:lnTo>
                    <a:pt x="767" y="268"/>
                  </a:lnTo>
                  <a:lnTo>
                    <a:pt x="776" y="268"/>
                  </a:lnTo>
                  <a:lnTo>
                    <a:pt x="784" y="268"/>
                  </a:lnTo>
                  <a:lnTo>
                    <a:pt x="792" y="267"/>
                  </a:lnTo>
                  <a:lnTo>
                    <a:pt x="801" y="267"/>
                  </a:lnTo>
                  <a:lnTo>
                    <a:pt x="808" y="267"/>
                  </a:lnTo>
                  <a:lnTo>
                    <a:pt x="816" y="266"/>
                  </a:lnTo>
                  <a:lnTo>
                    <a:pt x="823" y="266"/>
                  </a:lnTo>
                  <a:lnTo>
                    <a:pt x="831" y="266"/>
                  </a:lnTo>
                  <a:lnTo>
                    <a:pt x="838" y="264"/>
                  </a:lnTo>
                  <a:lnTo>
                    <a:pt x="844" y="264"/>
                  </a:lnTo>
                  <a:lnTo>
                    <a:pt x="852" y="263"/>
                  </a:lnTo>
                  <a:lnTo>
                    <a:pt x="853" y="264"/>
                  </a:lnTo>
                  <a:lnTo>
                    <a:pt x="855" y="266"/>
                  </a:lnTo>
                  <a:lnTo>
                    <a:pt x="857" y="266"/>
                  </a:lnTo>
                  <a:lnTo>
                    <a:pt x="860" y="267"/>
                  </a:lnTo>
                  <a:lnTo>
                    <a:pt x="861" y="267"/>
                  </a:lnTo>
                  <a:lnTo>
                    <a:pt x="863" y="268"/>
                  </a:lnTo>
                  <a:lnTo>
                    <a:pt x="866" y="268"/>
                  </a:lnTo>
                  <a:lnTo>
                    <a:pt x="868" y="268"/>
                  </a:lnTo>
                  <a:lnTo>
                    <a:pt x="872" y="269"/>
                  </a:lnTo>
                  <a:lnTo>
                    <a:pt x="875" y="269"/>
                  </a:lnTo>
                  <a:lnTo>
                    <a:pt x="878" y="271"/>
                  </a:lnTo>
                  <a:lnTo>
                    <a:pt x="881" y="271"/>
                  </a:lnTo>
                  <a:lnTo>
                    <a:pt x="885" y="272"/>
                  </a:lnTo>
                  <a:lnTo>
                    <a:pt x="888" y="272"/>
                  </a:lnTo>
                  <a:lnTo>
                    <a:pt x="892" y="272"/>
                  </a:lnTo>
                  <a:lnTo>
                    <a:pt x="896" y="273"/>
                  </a:lnTo>
                  <a:lnTo>
                    <a:pt x="900" y="273"/>
                  </a:lnTo>
                  <a:lnTo>
                    <a:pt x="903" y="273"/>
                  </a:lnTo>
                  <a:lnTo>
                    <a:pt x="907" y="274"/>
                  </a:lnTo>
                  <a:lnTo>
                    <a:pt x="911" y="274"/>
                  </a:lnTo>
                  <a:lnTo>
                    <a:pt x="916" y="274"/>
                  </a:lnTo>
                  <a:lnTo>
                    <a:pt x="920" y="276"/>
                  </a:lnTo>
                  <a:lnTo>
                    <a:pt x="925" y="276"/>
                  </a:lnTo>
                  <a:lnTo>
                    <a:pt x="928" y="276"/>
                  </a:lnTo>
                  <a:lnTo>
                    <a:pt x="933" y="276"/>
                  </a:lnTo>
                  <a:lnTo>
                    <a:pt x="938" y="276"/>
                  </a:lnTo>
                  <a:lnTo>
                    <a:pt x="943" y="276"/>
                  </a:lnTo>
                  <a:lnTo>
                    <a:pt x="948" y="276"/>
                  </a:lnTo>
                  <a:lnTo>
                    <a:pt x="952" y="277"/>
                  </a:lnTo>
                  <a:lnTo>
                    <a:pt x="957" y="277"/>
                  </a:lnTo>
                  <a:lnTo>
                    <a:pt x="962" y="277"/>
                  </a:lnTo>
                  <a:lnTo>
                    <a:pt x="968" y="277"/>
                  </a:lnTo>
                  <a:lnTo>
                    <a:pt x="975" y="277"/>
                  </a:lnTo>
                  <a:lnTo>
                    <a:pt x="980" y="277"/>
                  </a:lnTo>
                  <a:lnTo>
                    <a:pt x="986" y="277"/>
                  </a:lnTo>
                  <a:lnTo>
                    <a:pt x="992" y="276"/>
                  </a:lnTo>
                  <a:lnTo>
                    <a:pt x="999" y="276"/>
                  </a:lnTo>
                  <a:lnTo>
                    <a:pt x="1004" y="276"/>
                  </a:lnTo>
                  <a:lnTo>
                    <a:pt x="1010" y="276"/>
                  </a:lnTo>
                  <a:lnTo>
                    <a:pt x="1015" y="276"/>
                  </a:lnTo>
                  <a:lnTo>
                    <a:pt x="1021" y="274"/>
                  </a:lnTo>
                  <a:lnTo>
                    <a:pt x="1026" y="274"/>
                  </a:lnTo>
                  <a:lnTo>
                    <a:pt x="1031" y="273"/>
                  </a:lnTo>
                  <a:lnTo>
                    <a:pt x="1036" y="273"/>
                  </a:lnTo>
                  <a:lnTo>
                    <a:pt x="1041" y="273"/>
                  </a:lnTo>
                  <a:lnTo>
                    <a:pt x="1045" y="272"/>
                  </a:lnTo>
                  <a:lnTo>
                    <a:pt x="1050" y="272"/>
                  </a:lnTo>
                  <a:lnTo>
                    <a:pt x="1054" y="271"/>
                  </a:lnTo>
                  <a:lnTo>
                    <a:pt x="1057" y="271"/>
                  </a:lnTo>
                  <a:lnTo>
                    <a:pt x="1062" y="269"/>
                  </a:lnTo>
                  <a:lnTo>
                    <a:pt x="1065" y="269"/>
                  </a:lnTo>
                  <a:lnTo>
                    <a:pt x="1069" y="268"/>
                  </a:lnTo>
                  <a:lnTo>
                    <a:pt x="1072" y="267"/>
                  </a:lnTo>
                  <a:lnTo>
                    <a:pt x="1075" y="267"/>
                  </a:lnTo>
                  <a:lnTo>
                    <a:pt x="1077" y="266"/>
                  </a:lnTo>
                  <a:lnTo>
                    <a:pt x="1080" y="266"/>
                  </a:lnTo>
                  <a:lnTo>
                    <a:pt x="1082" y="264"/>
                  </a:lnTo>
                  <a:lnTo>
                    <a:pt x="1084" y="263"/>
                  </a:lnTo>
                  <a:lnTo>
                    <a:pt x="1086" y="263"/>
                  </a:lnTo>
                  <a:lnTo>
                    <a:pt x="1087" y="262"/>
                  </a:lnTo>
                  <a:lnTo>
                    <a:pt x="1089" y="261"/>
                  </a:lnTo>
                  <a:lnTo>
                    <a:pt x="1089" y="259"/>
                  </a:lnTo>
                  <a:lnTo>
                    <a:pt x="1090" y="259"/>
                  </a:lnTo>
                  <a:lnTo>
                    <a:pt x="1090" y="258"/>
                  </a:lnTo>
                  <a:lnTo>
                    <a:pt x="1090" y="257"/>
                  </a:lnTo>
                  <a:lnTo>
                    <a:pt x="1089" y="256"/>
                  </a:lnTo>
                  <a:lnTo>
                    <a:pt x="1087" y="254"/>
                  </a:lnTo>
                  <a:lnTo>
                    <a:pt x="1086" y="253"/>
                  </a:lnTo>
                  <a:lnTo>
                    <a:pt x="1085" y="253"/>
                  </a:lnTo>
                  <a:lnTo>
                    <a:pt x="1087" y="252"/>
                  </a:lnTo>
                  <a:lnTo>
                    <a:pt x="1089" y="252"/>
                  </a:lnTo>
                  <a:lnTo>
                    <a:pt x="1090" y="251"/>
                  </a:lnTo>
                  <a:lnTo>
                    <a:pt x="1091" y="251"/>
                  </a:lnTo>
                  <a:lnTo>
                    <a:pt x="1092" y="249"/>
                  </a:lnTo>
                  <a:lnTo>
                    <a:pt x="1094" y="248"/>
                  </a:lnTo>
                  <a:lnTo>
                    <a:pt x="1095" y="24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191" name="Freeform 121"/>
            <p:cNvSpPr>
              <a:spLocks/>
            </p:cNvSpPr>
            <p:nvPr/>
          </p:nvSpPr>
          <p:spPr bwMode="auto">
            <a:xfrm>
              <a:off x="5849" y="2519"/>
              <a:ext cx="40" cy="28"/>
            </a:xfrm>
            <a:custGeom>
              <a:avLst/>
              <a:gdLst>
                <a:gd name="T0" fmla="*/ 21 w 81"/>
                <a:gd name="T1" fmla="*/ 0 h 58"/>
                <a:gd name="T2" fmla="*/ 22 w 81"/>
                <a:gd name="T3" fmla="*/ 2 h 58"/>
                <a:gd name="T4" fmla="*/ 24 w 81"/>
                <a:gd name="T5" fmla="*/ 4 h 58"/>
                <a:gd name="T6" fmla="*/ 26 w 81"/>
                <a:gd name="T7" fmla="*/ 5 h 58"/>
                <a:gd name="T8" fmla="*/ 27 w 81"/>
                <a:gd name="T9" fmla="*/ 7 h 58"/>
                <a:gd name="T10" fmla="*/ 29 w 81"/>
                <a:gd name="T11" fmla="*/ 9 h 58"/>
                <a:gd name="T12" fmla="*/ 31 w 81"/>
                <a:gd name="T13" fmla="*/ 10 h 58"/>
                <a:gd name="T14" fmla="*/ 32 w 81"/>
                <a:gd name="T15" fmla="*/ 12 h 58"/>
                <a:gd name="T16" fmla="*/ 33 w 81"/>
                <a:gd name="T17" fmla="*/ 14 h 58"/>
                <a:gd name="T18" fmla="*/ 34 w 81"/>
                <a:gd name="T19" fmla="*/ 16 h 58"/>
                <a:gd name="T20" fmla="*/ 36 w 81"/>
                <a:gd name="T21" fmla="*/ 17 h 58"/>
                <a:gd name="T22" fmla="*/ 36 w 81"/>
                <a:gd name="T23" fmla="*/ 19 h 58"/>
                <a:gd name="T24" fmla="*/ 37 w 81"/>
                <a:gd name="T25" fmla="*/ 21 h 58"/>
                <a:gd name="T26" fmla="*/ 38 w 81"/>
                <a:gd name="T27" fmla="*/ 23 h 58"/>
                <a:gd name="T28" fmla="*/ 39 w 81"/>
                <a:gd name="T29" fmla="*/ 24 h 58"/>
                <a:gd name="T30" fmla="*/ 39 w 81"/>
                <a:gd name="T31" fmla="*/ 26 h 58"/>
                <a:gd name="T32" fmla="*/ 40 w 81"/>
                <a:gd name="T33" fmla="*/ 28 h 58"/>
                <a:gd name="T34" fmla="*/ 0 w 81"/>
                <a:gd name="T35" fmla="*/ 26 h 58"/>
                <a:gd name="T36" fmla="*/ 2 w 81"/>
                <a:gd name="T37" fmla="*/ 6 h 58"/>
                <a:gd name="T38" fmla="*/ 21 w 81"/>
                <a:gd name="T39" fmla="*/ 0 h 5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81" h="58">
                  <a:moveTo>
                    <a:pt x="42" y="0"/>
                  </a:moveTo>
                  <a:lnTo>
                    <a:pt x="45" y="4"/>
                  </a:lnTo>
                  <a:lnTo>
                    <a:pt x="49" y="8"/>
                  </a:lnTo>
                  <a:lnTo>
                    <a:pt x="53" y="11"/>
                  </a:lnTo>
                  <a:lnTo>
                    <a:pt x="55" y="15"/>
                  </a:lnTo>
                  <a:lnTo>
                    <a:pt x="59" y="18"/>
                  </a:lnTo>
                  <a:lnTo>
                    <a:pt x="62" y="21"/>
                  </a:lnTo>
                  <a:lnTo>
                    <a:pt x="64" y="25"/>
                  </a:lnTo>
                  <a:lnTo>
                    <a:pt x="67" y="29"/>
                  </a:lnTo>
                  <a:lnTo>
                    <a:pt x="69" y="33"/>
                  </a:lnTo>
                  <a:lnTo>
                    <a:pt x="72" y="35"/>
                  </a:lnTo>
                  <a:lnTo>
                    <a:pt x="73" y="39"/>
                  </a:lnTo>
                  <a:lnTo>
                    <a:pt x="75" y="43"/>
                  </a:lnTo>
                  <a:lnTo>
                    <a:pt x="77" y="47"/>
                  </a:lnTo>
                  <a:lnTo>
                    <a:pt x="78" y="50"/>
                  </a:lnTo>
                  <a:lnTo>
                    <a:pt x="79" y="54"/>
                  </a:lnTo>
                  <a:lnTo>
                    <a:pt x="81" y="58"/>
                  </a:lnTo>
                  <a:lnTo>
                    <a:pt x="0" y="53"/>
                  </a:lnTo>
                  <a:lnTo>
                    <a:pt x="4" y="13"/>
                  </a:lnTo>
                  <a:lnTo>
                    <a:pt x="42" y="0"/>
                  </a:lnTo>
                  <a:close/>
                </a:path>
              </a:pathLst>
            </a:custGeom>
            <a:solidFill>
              <a:srgbClr val="E8E8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192" name="Freeform 122"/>
            <p:cNvSpPr>
              <a:spLocks/>
            </p:cNvSpPr>
            <p:nvPr/>
          </p:nvSpPr>
          <p:spPr bwMode="auto">
            <a:xfrm>
              <a:off x="5319" y="2447"/>
              <a:ext cx="110" cy="49"/>
            </a:xfrm>
            <a:custGeom>
              <a:avLst/>
              <a:gdLst>
                <a:gd name="T0" fmla="*/ 110 w 220"/>
                <a:gd name="T1" fmla="*/ 0 h 99"/>
                <a:gd name="T2" fmla="*/ 106 w 220"/>
                <a:gd name="T3" fmla="*/ 0 h 99"/>
                <a:gd name="T4" fmla="*/ 103 w 220"/>
                <a:gd name="T5" fmla="*/ 2 h 99"/>
                <a:gd name="T6" fmla="*/ 98 w 220"/>
                <a:gd name="T7" fmla="*/ 3 h 99"/>
                <a:gd name="T8" fmla="*/ 95 w 220"/>
                <a:gd name="T9" fmla="*/ 4 h 99"/>
                <a:gd name="T10" fmla="*/ 91 w 220"/>
                <a:gd name="T11" fmla="*/ 5 h 99"/>
                <a:gd name="T12" fmla="*/ 88 w 220"/>
                <a:gd name="T13" fmla="*/ 7 h 99"/>
                <a:gd name="T14" fmla="*/ 84 w 220"/>
                <a:gd name="T15" fmla="*/ 7 h 99"/>
                <a:gd name="T16" fmla="*/ 80 w 220"/>
                <a:gd name="T17" fmla="*/ 9 h 99"/>
                <a:gd name="T18" fmla="*/ 76 w 220"/>
                <a:gd name="T19" fmla="*/ 10 h 99"/>
                <a:gd name="T20" fmla="*/ 73 w 220"/>
                <a:gd name="T21" fmla="*/ 12 h 99"/>
                <a:gd name="T22" fmla="*/ 70 w 220"/>
                <a:gd name="T23" fmla="*/ 13 h 99"/>
                <a:gd name="T24" fmla="*/ 66 w 220"/>
                <a:gd name="T25" fmla="*/ 14 h 99"/>
                <a:gd name="T26" fmla="*/ 63 w 220"/>
                <a:gd name="T27" fmla="*/ 16 h 99"/>
                <a:gd name="T28" fmla="*/ 59 w 220"/>
                <a:gd name="T29" fmla="*/ 17 h 99"/>
                <a:gd name="T30" fmla="*/ 56 w 220"/>
                <a:gd name="T31" fmla="*/ 19 h 99"/>
                <a:gd name="T32" fmla="*/ 52 w 220"/>
                <a:gd name="T33" fmla="*/ 20 h 99"/>
                <a:gd name="T34" fmla="*/ 49 w 220"/>
                <a:gd name="T35" fmla="*/ 22 h 99"/>
                <a:gd name="T36" fmla="*/ 45 w 220"/>
                <a:gd name="T37" fmla="*/ 24 h 99"/>
                <a:gd name="T38" fmla="*/ 42 w 220"/>
                <a:gd name="T39" fmla="*/ 25 h 99"/>
                <a:gd name="T40" fmla="*/ 39 w 220"/>
                <a:gd name="T41" fmla="*/ 27 h 99"/>
                <a:gd name="T42" fmla="*/ 35 w 220"/>
                <a:gd name="T43" fmla="*/ 29 h 99"/>
                <a:gd name="T44" fmla="*/ 32 w 220"/>
                <a:gd name="T45" fmla="*/ 30 h 99"/>
                <a:gd name="T46" fmla="*/ 29 w 220"/>
                <a:gd name="T47" fmla="*/ 32 h 99"/>
                <a:gd name="T48" fmla="*/ 25 w 220"/>
                <a:gd name="T49" fmla="*/ 34 h 99"/>
                <a:gd name="T50" fmla="*/ 22 w 220"/>
                <a:gd name="T51" fmla="*/ 36 h 99"/>
                <a:gd name="T52" fmla="*/ 19 w 220"/>
                <a:gd name="T53" fmla="*/ 38 h 99"/>
                <a:gd name="T54" fmla="*/ 16 w 220"/>
                <a:gd name="T55" fmla="*/ 40 h 99"/>
                <a:gd name="T56" fmla="*/ 13 w 220"/>
                <a:gd name="T57" fmla="*/ 42 h 99"/>
                <a:gd name="T58" fmla="*/ 9 w 220"/>
                <a:gd name="T59" fmla="*/ 44 h 99"/>
                <a:gd name="T60" fmla="*/ 6 w 220"/>
                <a:gd name="T61" fmla="*/ 46 h 99"/>
                <a:gd name="T62" fmla="*/ 3 w 220"/>
                <a:gd name="T63" fmla="*/ 47 h 99"/>
                <a:gd name="T64" fmla="*/ 0 w 220"/>
                <a:gd name="T65" fmla="*/ 49 h 99"/>
                <a:gd name="T66" fmla="*/ 96 w 220"/>
                <a:gd name="T67" fmla="*/ 47 h 99"/>
                <a:gd name="T68" fmla="*/ 110 w 220"/>
                <a:gd name="T69" fmla="*/ 0 h 99"/>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220" h="99">
                  <a:moveTo>
                    <a:pt x="220" y="0"/>
                  </a:moveTo>
                  <a:lnTo>
                    <a:pt x="212" y="1"/>
                  </a:lnTo>
                  <a:lnTo>
                    <a:pt x="205" y="4"/>
                  </a:lnTo>
                  <a:lnTo>
                    <a:pt x="196" y="6"/>
                  </a:lnTo>
                  <a:lnTo>
                    <a:pt x="190" y="9"/>
                  </a:lnTo>
                  <a:lnTo>
                    <a:pt x="182" y="11"/>
                  </a:lnTo>
                  <a:lnTo>
                    <a:pt x="175" y="14"/>
                  </a:lnTo>
                  <a:lnTo>
                    <a:pt x="167" y="15"/>
                  </a:lnTo>
                  <a:lnTo>
                    <a:pt x="160" y="19"/>
                  </a:lnTo>
                  <a:lnTo>
                    <a:pt x="152" y="21"/>
                  </a:lnTo>
                  <a:lnTo>
                    <a:pt x="146" y="24"/>
                  </a:lnTo>
                  <a:lnTo>
                    <a:pt x="139" y="26"/>
                  </a:lnTo>
                  <a:lnTo>
                    <a:pt x="131" y="29"/>
                  </a:lnTo>
                  <a:lnTo>
                    <a:pt x="125" y="33"/>
                  </a:lnTo>
                  <a:lnTo>
                    <a:pt x="117" y="35"/>
                  </a:lnTo>
                  <a:lnTo>
                    <a:pt x="111" y="39"/>
                  </a:lnTo>
                  <a:lnTo>
                    <a:pt x="103" y="41"/>
                  </a:lnTo>
                  <a:lnTo>
                    <a:pt x="97" y="45"/>
                  </a:lnTo>
                  <a:lnTo>
                    <a:pt x="90" y="48"/>
                  </a:lnTo>
                  <a:lnTo>
                    <a:pt x="83" y="51"/>
                  </a:lnTo>
                  <a:lnTo>
                    <a:pt x="77" y="55"/>
                  </a:lnTo>
                  <a:lnTo>
                    <a:pt x="70" y="58"/>
                  </a:lnTo>
                  <a:lnTo>
                    <a:pt x="63" y="61"/>
                  </a:lnTo>
                  <a:lnTo>
                    <a:pt x="57" y="65"/>
                  </a:lnTo>
                  <a:lnTo>
                    <a:pt x="50" y="69"/>
                  </a:lnTo>
                  <a:lnTo>
                    <a:pt x="43" y="73"/>
                  </a:lnTo>
                  <a:lnTo>
                    <a:pt x="37" y="77"/>
                  </a:lnTo>
                  <a:lnTo>
                    <a:pt x="31" y="80"/>
                  </a:lnTo>
                  <a:lnTo>
                    <a:pt x="25" y="84"/>
                  </a:lnTo>
                  <a:lnTo>
                    <a:pt x="18" y="88"/>
                  </a:lnTo>
                  <a:lnTo>
                    <a:pt x="12" y="92"/>
                  </a:lnTo>
                  <a:lnTo>
                    <a:pt x="6" y="95"/>
                  </a:lnTo>
                  <a:lnTo>
                    <a:pt x="0" y="99"/>
                  </a:lnTo>
                  <a:lnTo>
                    <a:pt x="192" y="95"/>
                  </a:lnTo>
                  <a:lnTo>
                    <a:pt x="22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193" name="Freeform 123"/>
            <p:cNvSpPr>
              <a:spLocks/>
            </p:cNvSpPr>
            <p:nvPr/>
          </p:nvSpPr>
          <p:spPr bwMode="auto">
            <a:xfrm>
              <a:off x="5329" y="2452"/>
              <a:ext cx="100" cy="44"/>
            </a:xfrm>
            <a:custGeom>
              <a:avLst/>
              <a:gdLst>
                <a:gd name="T0" fmla="*/ 100 w 199"/>
                <a:gd name="T1" fmla="*/ 0 h 89"/>
                <a:gd name="T2" fmla="*/ 96 w 199"/>
                <a:gd name="T3" fmla="*/ 0 h 89"/>
                <a:gd name="T4" fmla="*/ 93 w 199"/>
                <a:gd name="T5" fmla="*/ 2 h 89"/>
                <a:gd name="T6" fmla="*/ 89 w 199"/>
                <a:gd name="T7" fmla="*/ 2 h 89"/>
                <a:gd name="T8" fmla="*/ 86 w 199"/>
                <a:gd name="T9" fmla="*/ 4 h 89"/>
                <a:gd name="T10" fmla="*/ 83 w 199"/>
                <a:gd name="T11" fmla="*/ 5 h 89"/>
                <a:gd name="T12" fmla="*/ 79 w 199"/>
                <a:gd name="T13" fmla="*/ 5 h 89"/>
                <a:gd name="T14" fmla="*/ 76 w 199"/>
                <a:gd name="T15" fmla="*/ 7 h 89"/>
                <a:gd name="T16" fmla="*/ 73 w 199"/>
                <a:gd name="T17" fmla="*/ 8 h 89"/>
                <a:gd name="T18" fmla="*/ 70 w 199"/>
                <a:gd name="T19" fmla="*/ 9 h 89"/>
                <a:gd name="T20" fmla="*/ 66 w 199"/>
                <a:gd name="T21" fmla="*/ 10 h 89"/>
                <a:gd name="T22" fmla="*/ 63 w 199"/>
                <a:gd name="T23" fmla="*/ 12 h 89"/>
                <a:gd name="T24" fmla="*/ 60 w 199"/>
                <a:gd name="T25" fmla="*/ 13 h 89"/>
                <a:gd name="T26" fmla="*/ 57 w 199"/>
                <a:gd name="T27" fmla="*/ 14 h 89"/>
                <a:gd name="T28" fmla="*/ 53 w 199"/>
                <a:gd name="T29" fmla="*/ 15 h 89"/>
                <a:gd name="T30" fmla="*/ 50 w 199"/>
                <a:gd name="T31" fmla="*/ 17 h 89"/>
                <a:gd name="T32" fmla="*/ 47 w 199"/>
                <a:gd name="T33" fmla="*/ 19 h 89"/>
                <a:gd name="T34" fmla="*/ 44 w 199"/>
                <a:gd name="T35" fmla="*/ 20 h 89"/>
                <a:gd name="T36" fmla="*/ 41 w 199"/>
                <a:gd name="T37" fmla="*/ 21 h 89"/>
                <a:gd name="T38" fmla="*/ 38 w 199"/>
                <a:gd name="T39" fmla="*/ 23 h 89"/>
                <a:gd name="T40" fmla="*/ 35 w 199"/>
                <a:gd name="T41" fmla="*/ 24 h 89"/>
                <a:gd name="T42" fmla="*/ 32 w 199"/>
                <a:gd name="T43" fmla="*/ 26 h 89"/>
                <a:gd name="T44" fmla="*/ 29 w 199"/>
                <a:gd name="T45" fmla="*/ 27 h 89"/>
                <a:gd name="T46" fmla="*/ 26 w 199"/>
                <a:gd name="T47" fmla="*/ 29 h 89"/>
                <a:gd name="T48" fmla="*/ 23 w 199"/>
                <a:gd name="T49" fmla="*/ 31 h 89"/>
                <a:gd name="T50" fmla="*/ 20 w 199"/>
                <a:gd name="T51" fmla="*/ 32 h 89"/>
                <a:gd name="T52" fmla="*/ 17 w 199"/>
                <a:gd name="T53" fmla="*/ 34 h 89"/>
                <a:gd name="T54" fmla="*/ 15 w 199"/>
                <a:gd name="T55" fmla="*/ 36 h 89"/>
                <a:gd name="T56" fmla="*/ 11 w 199"/>
                <a:gd name="T57" fmla="*/ 37 h 89"/>
                <a:gd name="T58" fmla="*/ 9 w 199"/>
                <a:gd name="T59" fmla="*/ 39 h 89"/>
                <a:gd name="T60" fmla="*/ 6 w 199"/>
                <a:gd name="T61" fmla="*/ 41 h 89"/>
                <a:gd name="T62" fmla="*/ 3 w 199"/>
                <a:gd name="T63" fmla="*/ 43 h 89"/>
                <a:gd name="T64" fmla="*/ 0 w 199"/>
                <a:gd name="T65" fmla="*/ 44 h 89"/>
                <a:gd name="T66" fmla="*/ 87 w 199"/>
                <a:gd name="T67" fmla="*/ 42 h 89"/>
                <a:gd name="T68" fmla="*/ 100 w 199"/>
                <a:gd name="T69" fmla="*/ 0 h 89"/>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199" h="89">
                  <a:moveTo>
                    <a:pt x="199" y="0"/>
                  </a:moveTo>
                  <a:lnTo>
                    <a:pt x="191" y="1"/>
                  </a:lnTo>
                  <a:lnTo>
                    <a:pt x="185" y="4"/>
                  </a:lnTo>
                  <a:lnTo>
                    <a:pt x="178" y="5"/>
                  </a:lnTo>
                  <a:lnTo>
                    <a:pt x="171" y="8"/>
                  </a:lnTo>
                  <a:lnTo>
                    <a:pt x="165" y="10"/>
                  </a:lnTo>
                  <a:lnTo>
                    <a:pt x="158" y="11"/>
                  </a:lnTo>
                  <a:lnTo>
                    <a:pt x="151" y="14"/>
                  </a:lnTo>
                  <a:lnTo>
                    <a:pt x="145" y="16"/>
                  </a:lnTo>
                  <a:lnTo>
                    <a:pt x="139" y="19"/>
                  </a:lnTo>
                  <a:lnTo>
                    <a:pt x="131" y="21"/>
                  </a:lnTo>
                  <a:lnTo>
                    <a:pt x="125" y="24"/>
                  </a:lnTo>
                  <a:lnTo>
                    <a:pt x="119" y="26"/>
                  </a:lnTo>
                  <a:lnTo>
                    <a:pt x="113" y="29"/>
                  </a:lnTo>
                  <a:lnTo>
                    <a:pt x="106" y="31"/>
                  </a:lnTo>
                  <a:lnTo>
                    <a:pt x="100" y="35"/>
                  </a:lnTo>
                  <a:lnTo>
                    <a:pt x="94" y="38"/>
                  </a:lnTo>
                  <a:lnTo>
                    <a:pt x="87" y="40"/>
                  </a:lnTo>
                  <a:lnTo>
                    <a:pt x="81" y="43"/>
                  </a:lnTo>
                  <a:lnTo>
                    <a:pt x="76" y="46"/>
                  </a:lnTo>
                  <a:lnTo>
                    <a:pt x="70" y="49"/>
                  </a:lnTo>
                  <a:lnTo>
                    <a:pt x="64" y="53"/>
                  </a:lnTo>
                  <a:lnTo>
                    <a:pt x="57" y="55"/>
                  </a:lnTo>
                  <a:lnTo>
                    <a:pt x="51" y="59"/>
                  </a:lnTo>
                  <a:lnTo>
                    <a:pt x="46" y="62"/>
                  </a:lnTo>
                  <a:lnTo>
                    <a:pt x="40" y="65"/>
                  </a:lnTo>
                  <a:lnTo>
                    <a:pt x="34" y="69"/>
                  </a:lnTo>
                  <a:lnTo>
                    <a:pt x="29" y="72"/>
                  </a:lnTo>
                  <a:lnTo>
                    <a:pt x="22" y="75"/>
                  </a:lnTo>
                  <a:lnTo>
                    <a:pt x="17" y="79"/>
                  </a:lnTo>
                  <a:lnTo>
                    <a:pt x="11" y="83"/>
                  </a:lnTo>
                  <a:lnTo>
                    <a:pt x="6" y="87"/>
                  </a:lnTo>
                  <a:lnTo>
                    <a:pt x="0" y="89"/>
                  </a:lnTo>
                  <a:lnTo>
                    <a:pt x="174" y="85"/>
                  </a:lnTo>
                  <a:lnTo>
                    <a:pt x="199" y="0"/>
                  </a:lnTo>
                  <a:close/>
                </a:path>
              </a:pathLst>
            </a:custGeom>
            <a:solidFill>
              <a:srgbClr val="6666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194" name="Freeform 124"/>
            <p:cNvSpPr>
              <a:spLocks/>
            </p:cNvSpPr>
            <p:nvPr/>
          </p:nvSpPr>
          <p:spPr bwMode="auto">
            <a:xfrm>
              <a:off x="5336" y="2454"/>
              <a:ext cx="93" cy="43"/>
            </a:xfrm>
            <a:custGeom>
              <a:avLst/>
              <a:gdLst>
                <a:gd name="T0" fmla="*/ 93 w 185"/>
                <a:gd name="T1" fmla="*/ 0 h 85"/>
                <a:gd name="T2" fmla="*/ 89 w 185"/>
                <a:gd name="T3" fmla="*/ 2 h 85"/>
                <a:gd name="T4" fmla="*/ 86 w 185"/>
                <a:gd name="T5" fmla="*/ 2 h 85"/>
                <a:gd name="T6" fmla="*/ 83 w 185"/>
                <a:gd name="T7" fmla="*/ 3 h 85"/>
                <a:gd name="T8" fmla="*/ 80 w 185"/>
                <a:gd name="T9" fmla="*/ 4 h 85"/>
                <a:gd name="T10" fmla="*/ 76 w 185"/>
                <a:gd name="T11" fmla="*/ 5 h 85"/>
                <a:gd name="T12" fmla="*/ 73 w 185"/>
                <a:gd name="T13" fmla="*/ 7 h 85"/>
                <a:gd name="T14" fmla="*/ 71 w 185"/>
                <a:gd name="T15" fmla="*/ 7 h 85"/>
                <a:gd name="T16" fmla="*/ 68 w 185"/>
                <a:gd name="T17" fmla="*/ 8 h 85"/>
                <a:gd name="T18" fmla="*/ 65 w 185"/>
                <a:gd name="T19" fmla="*/ 10 h 85"/>
                <a:gd name="T20" fmla="*/ 61 w 185"/>
                <a:gd name="T21" fmla="*/ 11 h 85"/>
                <a:gd name="T22" fmla="*/ 58 w 185"/>
                <a:gd name="T23" fmla="*/ 12 h 85"/>
                <a:gd name="T24" fmla="*/ 56 w 185"/>
                <a:gd name="T25" fmla="*/ 13 h 85"/>
                <a:gd name="T26" fmla="*/ 53 w 185"/>
                <a:gd name="T27" fmla="*/ 15 h 85"/>
                <a:gd name="T28" fmla="*/ 50 w 185"/>
                <a:gd name="T29" fmla="*/ 15 h 85"/>
                <a:gd name="T30" fmla="*/ 47 w 185"/>
                <a:gd name="T31" fmla="*/ 17 h 85"/>
                <a:gd name="T32" fmla="*/ 44 w 185"/>
                <a:gd name="T33" fmla="*/ 18 h 85"/>
                <a:gd name="T34" fmla="*/ 41 w 185"/>
                <a:gd name="T35" fmla="*/ 20 h 85"/>
                <a:gd name="T36" fmla="*/ 38 w 185"/>
                <a:gd name="T37" fmla="*/ 21 h 85"/>
                <a:gd name="T38" fmla="*/ 35 w 185"/>
                <a:gd name="T39" fmla="*/ 22 h 85"/>
                <a:gd name="T40" fmla="*/ 33 w 185"/>
                <a:gd name="T41" fmla="*/ 23 h 85"/>
                <a:gd name="T42" fmla="*/ 29 w 185"/>
                <a:gd name="T43" fmla="*/ 25 h 85"/>
                <a:gd name="T44" fmla="*/ 27 w 185"/>
                <a:gd name="T45" fmla="*/ 27 h 85"/>
                <a:gd name="T46" fmla="*/ 24 w 185"/>
                <a:gd name="T47" fmla="*/ 28 h 85"/>
                <a:gd name="T48" fmla="*/ 21 w 185"/>
                <a:gd name="T49" fmla="*/ 30 h 85"/>
                <a:gd name="T50" fmla="*/ 19 w 185"/>
                <a:gd name="T51" fmla="*/ 31 h 85"/>
                <a:gd name="T52" fmla="*/ 16 w 185"/>
                <a:gd name="T53" fmla="*/ 33 h 85"/>
                <a:gd name="T54" fmla="*/ 13 w 185"/>
                <a:gd name="T55" fmla="*/ 34 h 85"/>
                <a:gd name="T56" fmla="*/ 11 w 185"/>
                <a:gd name="T57" fmla="*/ 36 h 85"/>
                <a:gd name="T58" fmla="*/ 8 w 185"/>
                <a:gd name="T59" fmla="*/ 38 h 85"/>
                <a:gd name="T60" fmla="*/ 5 w 185"/>
                <a:gd name="T61" fmla="*/ 39 h 85"/>
                <a:gd name="T62" fmla="*/ 3 w 185"/>
                <a:gd name="T63" fmla="*/ 41 h 85"/>
                <a:gd name="T64" fmla="*/ 0 w 185"/>
                <a:gd name="T65" fmla="*/ 43 h 85"/>
                <a:gd name="T66" fmla="*/ 81 w 185"/>
                <a:gd name="T67" fmla="*/ 41 h 85"/>
                <a:gd name="T68" fmla="*/ 93 w 185"/>
                <a:gd name="T69" fmla="*/ 0 h 8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185" h="85">
                  <a:moveTo>
                    <a:pt x="185" y="0"/>
                  </a:moveTo>
                  <a:lnTo>
                    <a:pt x="177" y="3"/>
                  </a:lnTo>
                  <a:lnTo>
                    <a:pt x="171" y="4"/>
                  </a:lnTo>
                  <a:lnTo>
                    <a:pt x="165" y="6"/>
                  </a:lnTo>
                  <a:lnTo>
                    <a:pt x="159" y="8"/>
                  </a:lnTo>
                  <a:lnTo>
                    <a:pt x="152" y="10"/>
                  </a:lnTo>
                  <a:lnTo>
                    <a:pt x="146" y="13"/>
                  </a:lnTo>
                  <a:lnTo>
                    <a:pt x="141" y="14"/>
                  </a:lnTo>
                  <a:lnTo>
                    <a:pt x="135" y="16"/>
                  </a:lnTo>
                  <a:lnTo>
                    <a:pt x="129" y="19"/>
                  </a:lnTo>
                  <a:lnTo>
                    <a:pt x="122" y="21"/>
                  </a:lnTo>
                  <a:lnTo>
                    <a:pt x="116" y="24"/>
                  </a:lnTo>
                  <a:lnTo>
                    <a:pt x="111" y="25"/>
                  </a:lnTo>
                  <a:lnTo>
                    <a:pt x="105" y="29"/>
                  </a:lnTo>
                  <a:lnTo>
                    <a:pt x="99" y="30"/>
                  </a:lnTo>
                  <a:lnTo>
                    <a:pt x="94" y="33"/>
                  </a:lnTo>
                  <a:lnTo>
                    <a:pt x="87" y="36"/>
                  </a:lnTo>
                  <a:lnTo>
                    <a:pt x="81" y="39"/>
                  </a:lnTo>
                  <a:lnTo>
                    <a:pt x="76" y="41"/>
                  </a:lnTo>
                  <a:lnTo>
                    <a:pt x="70" y="44"/>
                  </a:lnTo>
                  <a:lnTo>
                    <a:pt x="65" y="46"/>
                  </a:lnTo>
                  <a:lnTo>
                    <a:pt x="58" y="50"/>
                  </a:lnTo>
                  <a:lnTo>
                    <a:pt x="53" y="53"/>
                  </a:lnTo>
                  <a:lnTo>
                    <a:pt x="47" y="55"/>
                  </a:lnTo>
                  <a:lnTo>
                    <a:pt x="42" y="59"/>
                  </a:lnTo>
                  <a:lnTo>
                    <a:pt x="37" y="62"/>
                  </a:lnTo>
                  <a:lnTo>
                    <a:pt x="31" y="65"/>
                  </a:lnTo>
                  <a:lnTo>
                    <a:pt x="26" y="68"/>
                  </a:lnTo>
                  <a:lnTo>
                    <a:pt x="21" y="72"/>
                  </a:lnTo>
                  <a:lnTo>
                    <a:pt x="16" y="75"/>
                  </a:lnTo>
                  <a:lnTo>
                    <a:pt x="10" y="78"/>
                  </a:lnTo>
                  <a:lnTo>
                    <a:pt x="5" y="82"/>
                  </a:lnTo>
                  <a:lnTo>
                    <a:pt x="0" y="85"/>
                  </a:lnTo>
                  <a:lnTo>
                    <a:pt x="161" y="82"/>
                  </a:lnTo>
                  <a:lnTo>
                    <a:pt x="18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195" name="Freeform 125"/>
            <p:cNvSpPr>
              <a:spLocks/>
            </p:cNvSpPr>
            <p:nvPr/>
          </p:nvSpPr>
          <p:spPr bwMode="auto">
            <a:xfrm>
              <a:off x="5256" y="2430"/>
              <a:ext cx="640" cy="191"/>
            </a:xfrm>
            <a:custGeom>
              <a:avLst/>
              <a:gdLst>
                <a:gd name="T0" fmla="*/ 574 w 1280"/>
                <a:gd name="T1" fmla="*/ 76 h 384"/>
                <a:gd name="T2" fmla="*/ 519 w 1280"/>
                <a:gd name="T3" fmla="*/ 61 h 384"/>
                <a:gd name="T4" fmla="*/ 462 w 1280"/>
                <a:gd name="T5" fmla="*/ 51 h 384"/>
                <a:gd name="T6" fmla="*/ 417 w 1280"/>
                <a:gd name="T7" fmla="*/ 44 h 384"/>
                <a:gd name="T8" fmla="*/ 389 w 1280"/>
                <a:gd name="T9" fmla="*/ 29 h 384"/>
                <a:gd name="T10" fmla="*/ 355 w 1280"/>
                <a:gd name="T11" fmla="*/ 16 h 384"/>
                <a:gd name="T12" fmla="*/ 318 w 1280"/>
                <a:gd name="T13" fmla="*/ 6 h 384"/>
                <a:gd name="T14" fmla="*/ 294 w 1280"/>
                <a:gd name="T15" fmla="*/ 1 h 384"/>
                <a:gd name="T16" fmla="*/ 274 w 1280"/>
                <a:gd name="T17" fmla="*/ 0 h 384"/>
                <a:gd name="T18" fmla="*/ 248 w 1280"/>
                <a:gd name="T19" fmla="*/ 1 h 384"/>
                <a:gd name="T20" fmla="*/ 221 w 1280"/>
                <a:gd name="T21" fmla="*/ 4 h 384"/>
                <a:gd name="T22" fmla="*/ 192 w 1280"/>
                <a:gd name="T23" fmla="*/ 9 h 384"/>
                <a:gd name="T24" fmla="*/ 169 w 1280"/>
                <a:gd name="T25" fmla="*/ 16 h 384"/>
                <a:gd name="T26" fmla="*/ 159 w 1280"/>
                <a:gd name="T27" fmla="*/ 24 h 384"/>
                <a:gd name="T28" fmla="*/ 155 w 1280"/>
                <a:gd name="T29" fmla="*/ 54 h 384"/>
                <a:gd name="T30" fmla="*/ 20 w 1280"/>
                <a:gd name="T31" fmla="*/ 82 h 384"/>
                <a:gd name="T32" fmla="*/ 12 w 1280"/>
                <a:gd name="T33" fmla="*/ 117 h 384"/>
                <a:gd name="T34" fmla="*/ 4 w 1280"/>
                <a:gd name="T35" fmla="*/ 126 h 384"/>
                <a:gd name="T36" fmla="*/ 2 w 1280"/>
                <a:gd name="T37" fmla="*/ 134 h 384"/>
                <a:gd name="T38" fmla="*/ 2 w 1280"/>
                <a:gd name="T39" fmla="*/ 144 h 384"/>
                <a:gd name="T40" fmla="*/ 7 w 1280"/>
                <a:gd name="T41" fmla="*/ 165 h 384"/>
                <a:gd name="T42" fmla="*/ 16 w 1280"/>
                <a:gd name="T43" fmla="*/ 172 h 384"/>
                <a:gd name="T44" fmla="*/ 25 w 1280"/>
                <a:gd name="T45" fmla="*/ 172 h 384"/>
                <a:gd name="T46" fmla="*/ 29 w 1280"/>
                <a:gd name="T47" fmla="*/ 148 h 384"/>
                <a:gd name="T48" fmla="*/ 39 w 1280"/>
                <a:gd name="T49" fmla="*/ 126 h 384"/>
                <a:gd name="T50" fmla="*/ 56 w 1280"/>
                <a:gd name="T51" fmla="*/ 113 h 384"/>
                <a:gd name="T52" fmla="*/ 78 w 1280"/>
                <a:gd name="T53" fmla="*/ 111 h 384"/>
                <a:gd name="T54" fmla="*/ 98 w 1280"/>
                <a:gd name="T55" fmla="*/ 117 h 384"/>
                <a:gd name="T56" fmla="*/ 113 w 1280"/>
                <a:gd name="T57" fmla="*/ 130 h 384"/>
                <a:gd name="T58" fmla="*/ 124 w 1280"/>
                <a:gd name="T59" fmla="*/ 158 h 384"/>
                <a:gd name="T60" fmla="*/ 130 w 1280"/>
                <a:gd name="T61" fmla="*/ 187 h 384"/>
                <a:gd name="T62" fmla="*/ 138 w 1280"/>
                <a:gd name="T63" fmla="*/ 190 h 384"/>
                <a:gd name="T64" fmla="*/ 151 w 1280"/>
                <a:gd name="T65" fmla="*/ 183 h 384"/>
                <a:gd name="T66" fmla="*/ 431 w 1280"/>
                <a:gd name="T67" fmla="*/ 183 h 384"/>
                <a:gd name="T68" fmla="*/ 439 w 1280"/>
                <a:gd name="T69" fmla="*/ 187 h 384"/>
                <a:gd name="T70" fmla="*/ 446 w 1280"/>
                <a:gd name="T71" fmla="*/ 179 h 384"/>
                <a:gd name="T72" fmla="*/ 452 w 1280"/>
                <a:gd name="T73" fmla="*/ 122 h 384"/>
                <a:gd name="T74" fmla="*/ 463 w 1280"/>
                <a:gd name="T75" fmla="*/ 110 h 384"/>
                <a:gd name="T76" fmla="*/ 477 w 1280"/>
                <a:gd name="T77" fmla="*/ 100 h 384"/>
                <a:gd name="T78" fmla="*/ 494 w 1280"/>
                <a:gd name="T79" fmla="*/ 96 h 384"/>
                <a:gd name="T80" fmla="*/ 511 w 1280"/>
                <a:gd name="T81" fmla="*/ 94 h 384"/>
                <a:gd name="T82" fmla="*/ 531 w 1280"/>
                <a:gd name="T83" fmla="*/ 96 h 384"/>
                <a:gd name="T84" fmla="*/ 548 w 1280"/>
                <a:gd name="T85" fmla="*/ 103 h 384"/>
                <a:gd name="T86" fmla="*/ 565 w 1280"/>
                <a:gd name="T87" fmla="*/ 116 h 384"/>
                <a:gd name="T88" fmla="*/ 580 w 1280"/>
                <a:gd name="T89" fmla="*/ 151 h 384"/>
                <a:gd name="T90" fmla="*/ 582 w 1280"/>
                <a:gd name="T91" fmla="*/ 182 h 384"/>
                <a:gd name="T92" fmla="*/ 595 w 1280"/>
                <a:gd name="T93" fmla="*/ 185 h 384"/>
                <a:gd name="T94" fmla="*/ 617 w 1280"/>
                <a:gd name="T95" fmla="*/ 179 h 384"/>
                <a:gd name="T96" fmla="*/ 626 w 1280"/>
                <a:gd name="T97" fmla="*/ 167 h 384"/>
                <a:gd name="T98" fmla="*/ 628 w 1280"/>
                <a:gd name="T99" fmla="*/ 153 h 384"/>
                <a:gd name="T100" fmla="*/ 631 w 1280"/>
                <a:gd name="T101" fmla="*/ 136 h 384"/>
                <a:gd name="T102" fmla="*/ 639 w 1280"/>
                <a:gd name="T103" fmla="*/ 125 h 384"/>
                <a:gd name="T104" fmla="*/ 638 w 1280"/>
                <a:gd name="T105" fmla="*/ 115 h 384"/>
                <a:gd name="T106" fmla="*/ 620 w 1280"/>
                <a:gd name="T107" fmla="*/ 113 h 384"/>
                <a:gd name="T108" fmla="*/ 600 w 1280"/>
                <a:gd name="T109" fmla="*/ 113 h 384"/>
                <a:gd name="T110" fmla="*/ 598 w 1280"/>
                <a:gd name="T111" fmla="*/ 98 h 384"/>
                <a:gd name="T112" fmla="*/ 608 w 1280"/>
                <a:gd name="T113" fmla="*/ 93 h 384"/>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1280" h="384">
                  <a:moveTo>
                    <a:pt x="1230" y="182"/>
                  </a:moveTo>
                  <a:lnTo>
                    <a:pt x="1220" y="178"/>
                  </a:lnTo>
                  <a:lnTo>
                    <a:pt x="1211" y="174"/>
                  </a:lnTo>
                  <a:lnTo>
                    <a:pt x="1201" y="171"/>
                  </a:lnTo>
                  <a:lnTo>
                    <a:pt x="1191" y="167"/>
                  </a:lnTo>
                  <a:lnTo>
                    <a:pt x="1180" y="163"/>
                  </a:lnTo>
                  <a:lnTo>
                    <a:pt x="1170" y="159"/>
                  </a:lnTo>
                  <a:lnTo>
                    <a:pt x="1159" y="156"/>
                  </a:lnTo>
                  <a:lnTo>
                    <a:pt x="1148" y="152"/>
                  </a:lnTo>
                  <a:lnTo>
                    <a:pt x="1136" y="148"/>
                  </a:lnTo>
                  <a:lnTo>
                    <a:pt x="1124" y="146"/>
                  </a:lnTo>
                  <a:lnTo>
                    <a:pt x="1112" y="142"/>
                  </a:lnTo>
                  <a:lnTo>
                    <a:pt x="1100" y="138"/>
                  </a:lnTo>
                  <a:lnTo>
                    <a:pt x="1087" y="134"/>
                  </a:lnTo>
                  <a:lnTo>
                    <a:pt x="1075" y="132"/>
                  </a:lnTo>
                  <a:lnTo>
                    <a:pt x="1062" y="128"/>
                  </a:lnTo>
                  <a:lnTo>
                    <a:pt x="1050" y="126"/>
                  </a:lnTo>
                  <a:lnTo>
                    <a:pt x="1037" y="122"/>
                  </a:lnTo>
                  <a:lnTo>
                    <a:pt x="1025" y="119"/>
                  </a:lnTo>
                  <a:lnTo>
                    <a:pt x="1012" y="117"/>
                  </a:lnTo>
                  <a:lnTo>
                    <a:pt x="1000" y="114"/>
                  </a:lnTo>
                  <a:lnTo>
                    <a:pt x="987" y="112"/>
                  </a:lnTo>
                  <a:lnTo>
                    <a:pt x="973" y="109"/>
                  </a:lnTo>
                  <a:lnTo>
                    <a:pt x="961" y="108"/>
                  </a:lnTo>
                  <a:lnTo>
                    <a:pt x="948" y="106"/>
                  </a:lnTo>
                  <a:lnTo>
                    <a:pt x="936" y="104"/>
                  </a:lnTo>
                  <a:lnTo>
                    <a:pt x="923" y="103"/>
                  </a:lnTo>
                  <a:lnTo>
                    <a:pt x="911" y="102"/>
                  </a:lnTo>
                  <a:lnTo>
                    <a:pt x="898" y="100"/>
                  </a:lnTo>
                  <a:lnTo>
                    <a:pt x="887" y="99"/>
                  </a:lnTo>
                  <a:lnTo>
                    <a:pt x="874" y="99"/>
                  </a:lnTo>
                  <a:lnTo>
                    <a:pt x="863" y="98"/>
                  </a:lnTo>
                  <a:lnTo>
                    <a:pt x="852" y="98"/>
                  </a:lnTo>
                  <a:lnTo>
                    <a:pt x="846" y="94"/>
                  </a:lnTo>
                  <a:lnTo>
                    <a:pt x="841" y="90"/>
                  </a:lnTo>
                  <a:lnTo>
                    <a:pt x="834" y="88"/>
                  </a:lnTo>
                  <a:lnTo>
                    <a:pt x="828" y="84"/>
                  </a:lnTo>
                  <a:lnTo>
                    <a:pt x="822" y="80"/>
                  </a:lnTo>
                  <a:lnTo>
                    <a:pt x="817" y="77"/>
                  </a:lnTo>
                  <a:lnTo>
                    <a:pt x="811" y="74"/>
                  </a:lnTo>
                  <a:lnTo>
                    <a:pt x="804" y="70"/>
                  </a:lnTo>
                  <a:lnTo>
                    <a:pt x="797" y="68"/>
                  </a:lnTo>
                  <a:lnTo>
                    <a:pt x="791" y="64"/>
                  </a:lnTo>
                  <a:lnTo>
                    <a:pt x="784" y="62"/>
                  </a:lnTo>
                  <a:lnTo>
                    <a:pt x="777" y="58"/>
                  </a:lnTo>
                  <a:lnTo>
                    <a:pt x="771" y="55"/>
                  </a:lnTo>
                  <a:lnTo>
                    <a:pt x="763" y="52"/>
                  </a:lnTo>
                  <a:lnTo>
                    <a:pt x="756" y="49"/>
                  </a:lnTo>
                  <a:lnTo>
                    <a:pt x="749" y="47"/>
                  </a:lnTo>
                  <a:lnTo>
                    <a:pt x="742" y="44"/>
                  </a:lnTo>
                  <a:lnTo>
                    <a:pt x="734" y="42"/>
                  </a:lnTo>
                  <a:lnTo>
                    <a:pt x="727" y="38"/>
                  </a:lnTo>
                  <a:lnTo>
                    <a:pt x="719" y="35"/>
                  </a:lnTo>
                  <a:lnTo>
                    <a:pt x="710" y="33"/>
                  </a:lnTo>
                  <a:lnTo>
                    <a:pt x="703" y="30"/>
                  </a:lnTo>
                  <a:lnTo>
                    <a:pt x="695" y="28"/>
                  </a:lnTo>
                  <a:lnTo>
                    <a:pt x="687" y="25"/>
                  </a:lnTo>
                  <a:lnTo>
                    <a:pt x="678" y="23"/>
                  </a:lnTo>
                  <a:lnTo>
                    <a:pt x="670" y="22"/>
                  </a:lnTo>
                  <a:lnTo>
                    <a:pt x="662" y="19"/>
                  </a:lnTo>
                  <a:lnTo>
                    <a:pt x="653" y="17"/>
                  </a:lnTo>
                  <a:lnTo>
                    <a:pt x="644" y="14"/>
                  </a:lnTo>
                  <a:lnTo>
                    <a:pt x="635" y="13"/>
                  </a:lnTo>
                  <a:lnTo>
                    <a:pt x="627" y="10"/>
                  </a:lnTo>
                  <a:lnTo>
                    <a:pt x="618" y="8"/>
                  </a:lnTo>
                  <a:lnTo>
                    <a:pt x="614" y="8"/>
                  </a:lnTo>
                  <a:lnTo>
                    <a:pt x="610" y="7"/>
                  </a:lnTo>
                  <a:lnTo>
                    <a:pt x="606" y="5"/>
                  </a:lnTo>
                  <a:lnTo>
                    <a:pt x="601" y="5"/>
                  </a:lnTo>
                  <a:lnTo>
                    <a:pt x="598" y="4"/>
                  </a:lnTo>
                  <a:lnTo>
                    <a:pt x="593" y="4"/>
                  </a:lnTo>
                  <a:lnTo>
                    <a:pt x="588" y="3"/>
                  </a:lnTo>
                  <a:lnTo>
                    <a:pt x="583" y="3"/>
                  </a:lnTo>
                  <a:lnTo>
                    <a:pt x="579" y="3"/>
                  </a:lnTo>
                  <a:lnTo>
                    <a:pt x="574" y="2"/>
                  </a:lnTo>
                  <a:lnTo>
                    <a:pt x="569" y="2"/>
                  </a:lnTo>
                  <a:lnTo>
                    <a:pt x="565" y="2"/>
                  </a:lnTo>
                  <a:lnTo>
                    <a:pt x="560" y="0"/>
                  </a:lnTo>
                  <a:lnTo>
                    <a:pt x="556" y="0"/>
                  </a:lnTo>
                  <a:lnTo>
                    <a:pt x="551" y="0"/>
                  </a:lnTo>
                  <a:lnTo>
                    <a:pt x="548" y="0"/>
                  </a:lnTo>
                  <a:lnTo>
                    <a:pt x="543" y="0"/>
                  </a:lnTo>
                  <a:lnTo>
                    <a:pt x="536" y="0"/>
                  </a:lnTo>
                  <a:lnTo>
                    <a:pt x="531" y="0"/>
                  </a:lnTo>
                  <a:lnTo>
                    <a:pt x="525" y="0"/>
                  </a:lnTo>
                  <a:lnTo>
                    <a:pt x="520" y="0"/>
                  </a:lnTo>
                  <a:lnTo>
                    <a:pt x="514" y="0"/>
                  </a:lnTo>
                  <a:lnTo>
                    <a:pt x="509" y="2"/>
                  </a:lnTo>
                  <a:lnTo>
                    <a:pt x="503" y="2"/>
                  </a:lnTo>
                  <a:lnTo>
                    <a:pt x="496" y="2"/>
                  </a:lnTo>
                  <a:lnTo>
                    <a:pt x="490" y="3"/>
                  </a:lnTo>
                  <a:lnTo>
                    <a:pt x="485" y="3"/>
                  </a:lnTo>
                  <a:lnTo>
                    <a:pt x="479" y="4"/>
                  </a:lnTo>
                  <a:lnTo>
                    <a:pt x="472" y="4"/>
                  </a:lnTo>
                  <a:lnTo>
                    <a:pt x="466" y="5"/>
                  </a:lnTo>
                  <a:lnTo>
                    <a:pt x="460" y="5"/>
                  </a:lnTo>
                  <a:lnTo>
                    <a:pt x="454" y="7"/>
                  </a:lnTo>
                  <a:lnTo>
                    <a:pt x="447" y="8"/>
                  </a:lnTo>
                  <a:lnTo>
                    <a:pt x="441" y="9"/>
                  </a:lnTo>
                  <a:lnTo>
                    <a:pt x="435" y="9"/>
                  </a:lnTo>
                  <a:lnTo>
                    <a:pt x="429" y="10"/>
                  </a:lnTo>
                  <a:lnTo>
                    <a:pt x="422" y="12"/>
                  </a:lnTo>
                  <a:lnTo>
                    <a:pt x="416" y="13"/>
                  </a:lnTo>
                  <a:lnTo>
                    <a:pt x="410" y="14"/>
                  </a:lnTo>
                  <a:lnTo>
                    <a:pt x="404" y="15"/>
                  </a:lnTo>
                  <a:lnTo>
                    <a:pt x="397" y="17"/>
                  </a:lnTo>
                  <a:lnTo>
                    <a:pt x="390" y="18"/>
                  </a:lnTo>
                  <a:lnTo>
                    <a:pt x="384" y="19"/>
                  </a:lnTo>
                  <a:lnTo>
                    <a:pt x="377" y="22"/>
                  </a:lnTo>
                  <a:lnTo>
                    <a:pt x="370" y="23"/>
                  </a:lnTo>
                  <a:lnTo>
                    <a:pt x="363" y="24"/>
                  </a:lnTo>
                  <a:lnTo>
                    <a:pt x="356" y="27"/>
                  </a:lnTo>
                  <a:lnTo>
                    <a:pt x="350" y="28"/>
                  </a:lnTo>
                  <a:lnTo>
                    <a:pt x="346" y="28"/>
                  </a:lnTo>
                  <a:lnTo>
                    <a:pt x="343" y="29"/>
                  </a:lnTo>
                  <a:lnTo>
                    <a:pt x="341" y="30"/>
                  </a:lnTo>
                  <a:lnTo>
                    <a:pt x="338" y="32"/>
                  </a:lnTo>
                  <a:lnTo>
                    <a:pt x="336" y="33"/>
                  </a:lnTo>
                  <a:lnTo>
                    <a:pt x="333" y="34"/>
                  </a:lnTo>
                  <a:lnTo>
                    <a:pt x="331" y="37"/>
                  </a:lnTo>
                  <a:lnTo>
                    <a:pt x="327" y="38"/>
                  </a:lnTo>
                  <a:lnTo>
                    <a:pt x="326" y="40"/>
                  </a:lnTo>
                  <a:lnTo>
                    <a:pt x="323" y="43"/>
                  </a:lnTo>
                  <a:lnTo>
                    <a:pt x="321" y="44"/>
                  </a:lnTo>
                  <a:lnTo>
                    <a:pt x="320" y="47"/>
                  </a:lnTo>
                  <a:lnTo>
                    <a:pt x="317" y="49"/>
                  </a:lnTo>
                  <a:lnTo>
                    <a:pt x="316" y="52"/>
                  </a:lnTo>
                  <a:lnTo>
                    <a:pt x="315" y="54"/>
                  </a:lnTo>
                  <a:lnTo>
                    <a:pt x="315" y="57"/>
                  </a:lnTo>
                  <a:lnTo>
                    <a:pt x="312" y="65"/>
                  </a:lnTo>
                  <a:lnTo>
                    <a:pt x="311" y="74"/>
                  </a:lnTo>
                  <a:lnTo>
                    <a:pt x="310" y="83"/>
                  </a:lnTo>
                  <a:lnTo>
                    <a:pt x="310" y="92"/>
                  </a:lnTo>
                  <a:lnTo>
                    <a:pt x="308" y="99"/>
                  </a:lnTo>
                  <a:lnTo>
                    <a:pt x="310" y="108"/>
                  </a:lnTo>
                  <a:lnTo>
                    <a:pt x="310" y="117"/>
                  </a:lnTo>
                  <a:lnTo>
                    <a:pt x="311" y="126"/>
                  </a:lnTo>
                  <a:lnTo>
                    <a:pt x="48" y="129"/>
                  </a:lnTo>
                  <a:lnTo>
                    <a:pt x="47" y="133"/>
                  </a:lnTo>
                  <a:lnTo>
                    <a:pt x="45" y="137"/>
                  </a:lnTo>
                  <a:lnTo>
                    <a:pt x="44" y="139"/>
                  </a:lnTo>
                  <a:lnTo>
                    <a:pt x="44" y="143"/>
                  </a:lnTo>
                  <a:lnTo>
                    <a:pt x="42" y="154"/>
                  </a:lnTo>
                  <a:lnTo>
                    <a:pt x="39" y="164"/>
                  </a:lnTo>
                  <a:lnTo>
                    <a:pt x="38" y="176"/>
                  </a:lnTo>
                  <a:lnTo>
                    <a:pt x="35" y="186"/>
                  </a:lnTo>
                  <a:lnTo>
                    <a:pt x="34" y="197"/>
                  </a:lnTo>
                  <a:lnTo>
                    <a:pt x="32" y="208"/>
                  </a:lnTo>
                  <a:lnTo>
                    <a:pt x="30" y="218"/>
                  </a:lnTo>
                  <a:lnTo>
                    <a:pt x="28" y="230"/>
                  </a:lnTo>
                  <a:lnTo>
                    <a:pt x="27" y="231"/>
                  </a:lnTo>
                  <a:lnTo>
                    <a:pt x="24" y="233"/>
                  </a:lnTo>
                  <a:lnTo>
                    <a:pt x="23" y="236"/>
                  </a:lnTo>
                  <a:lnTo>
                    <a:pt x="20" y="237"/>
                  </a:lnTo>
                  <a:lnTo>
                    <a:pt x="19" y="240"/>
                  </a:lnTo>
                  <a:lnTo>
                    <a:pt x="17" y="241"/>
                  </a:lnTo>
                  <a:lnTo>
                    <a:pt x="15" y="243"/>
                  </a:lnTo>
                  <a:lnTo>
                    <a:pt x="13" y="245"/>
                  </a:lnTo>
                  <a:lnTo>
                    <a:pt x="12" y="247"/>
                  </a:lnTo>
                  <a:lnTo>
                    <a:pt x="9" y="250"/>
                  </a:lnTo>
                  <a:lnTo>
                    <a:pt x="8" y="251"/>
                  </a:lnTo>
                  <a:lnTo>
                    <a:pt x="7" y="253"/>
                  </a:lnTo>
                  <a:lnTo>
                    <a:pt x="4" y="256"/>
                  </a:lnTo>
                  <a:lnTo>
                    <a:pt x="3" y="257"/>
                  </a:lnTo>
                  <a:lnTo>
                    <a:pt x="2" y="260"/>
                  </a:lnTo>
                  <a:lnTo>
                    <a:pt x="0" y="262"/>
                  </a:lnTo>
                  <a:lnTo>
                    <a:pt x="0" y="263"/>
                  </a:lnTo>
                  <a:lnTo>
                    <a:pt x="0" y="265"/>
                  </a:lnTo>
                  <a:lnTo>
                    <a:pt x="2" y="267"/>
                  </a:lnTo>
                  <a:lnTo>
                    <a:pt x="3" y="268"/>
                  </a:lnTo>
                  <a:lnTo>
                    <a:pt x="4" y="270"/>
                  </a:lnTo>
                  <a:lnTo>
                    <a:pt x="5" y="271"/>
                  </a:lnTo>
                  <a:lnTo>
                    <a:pt x="7" y="272"/>
                  </a:lnTo>
                  <a:lnTo>
                    <a:pt x="7" y="275"/>
                  </a:lnTo>
                  <a:lnTo>
                    <a:pt x="7" y="277"/>
                  </a:lnTo>
                  <a:lnTo>
                    <a:pt x="5" y="280"/>
                  </a:lnTo>
                  <a:lnTo>
                    <a:pt x="5" y="282"/>
                  </a:lnTo>
                  <a:lnTo>
                    <a:pt x="4" y="285"/>
                  </a:lnTo>
                  <a:lnTo>
                    <a:pt x="4" y="287"/>
                  </a:lnTo>
                  <a:lnTo>
                    <a:pt x="3" y="290"/>
                  </a:lnTo>
                  <a:lnTo>
                    <a:pt x="3" y="293"/>
                  </a:lnTo>
                  <a:lnTo>
                    <a:pt x="3" y="296"/>
                  </a:lnTo>
                  <a:lnTo>
                    <a:pt x="4" y="301"/>
                  </a:lnTo>
                  <a:lnTo>
                    <a:pt x="4" y="306"/>
                  </a:lnTo>
                  <a:lnTo>
                    <a:pt x="5" y="312"/>
                  </a:lnTo>
                  <a:lnTo>
                    <a:pt x="7" y="317"/>
                  </a:lnTo>
                  <a:lnTo>
                    <a:pt x="8" y="322"/>
                  </a:lnTo>
                  <a:lnTo>
                    <a:pt x="10" y="327"/>
                  </a:lnTo>
                  <a:lnTo>
                    <a:pt x="13" y="332"/>
                  </a:lnTo>
                  <a:lnTo>
                    <a:pt x="17" y="337"/>
                  </a:lnTo>
                  <a:lnTo>
                    <a:pt x="18" y="339"/>
                  </a:lnTo>
                  <a:lnTo>
                    <a:pt x="19" y="340"/>
                  </a:lnTo>
                  <a:lnTo>
                    <a:pt x="22" y="341"/>
                  </a:lnTo>
                  <a:lnTo>
                    <a:pt x="23" y="342"/>
                  </a:lnTo>
                  <a:lnTo>
                    <a:pt x="25" y="344"/>
                  </a:lnTo>
                  <a:lnTo>
                    <a:pt x="28" y="344"/>
                  </a:lnTo>
                  <a:lnTo>
                    <a:pt x="29" y="345"/>
                  </a:lnTo>
                  <a:lnTo>
                    <a:pt x="32" y="345"/>
                  </a:lnTo>
                  <a:lnTo>
                    <a:pt x="34" y="346"/>
                  </a:lnTo>
                  <a:lnTo>
                    <a:pt x="37" y="346"/>
                  </a:lnTo>
                  <a:lnTo>
                    <a:pt x="38" y="347"/>
                  </a:lnTo>
                  <a:lnTo>
                    <a:pt x="40" y="347"/>
                  </a:lnTo>
                  <a:lnTo>
                    <a:pt x="43" y="349"/>
                  </a:lnTo>
                  <a:lnTo>
                    <a:pt x="45" y="349"/>
                  </a:lnTo>
                  <a:lnTo>
                    <a:pt x="47" y="350"/>
                  </a:lnTo>
                  <a:lnTo>
                    <a:pt x="49" y="351"/>
                  </a:lnTo>
                  <a:lnTo>
                    <a:pt x="49" y="345"/>
                  </a:lnTo>
                  <a:lnTo>
                    <a:pt x="50" y="340"/>
                  </a:lnTo>
                  <a:lnTo>
                    <a:pt x="50" y="334"/>
                  </a:lnTo>
                  <a:lnTo>
                    <a:pt x="50" y="328"/>
                  </a:lnTo>
                  <a:lnTo>
                    <a:pt x="50" y="323"/>
                  </a:lnTo>
                  <a:lnTo>
                    <a:pt x="50" y="317"/>
                  </a:lnTo>
                  <a:lnTo>
                    <a:pt x="52" y="312"/>
                  </a:lnTo>
                  <a:lnTo>
                    <a:pt x="53" y="307"/>
                  </a:lnTo>
                  <a:lnTo>
                    <a:pt x="55" y="302"/>
                  </a:lnTo>
                  <a:lnTo>
                    <a:pt x="57" y="297"/>
                  </a:lnTo>
                  <a:lnTo>
                    <a:pt x="59" y="292"/>
                  </a:lnTo>
                  <a:lnTo>
                    <a:pt x="60" y="287"/>
                  </a:lnTo>
                  <a:lnTo>
                    <a:pt x="63" y="282"/>
                  </a:lnTo>
                  <a:lnTo>
                    <a:pt x="64" y="277"/>
                  </a:lnTo>
                  <a:lnTo>
                    <a:pt x="67" y="272"/>
                  </a:lnTo>
                  <a:lnTo>
                    <a:pt x="69" y="267"/>
                  </a:lnTo>
                  <a:lnTo>
                    <a:pt x="72" y="262"/>
                  </a:lnTo>
                  <a:lnTo>
                    <a:pt x="74" y="258"/>
                  </a:lnTo>
                  <a:lnTo>
                    <a:pt x="77" y="253"/>
                  </a:lnTo>
                  <a:lnTo>
                    <a:pt x="79" y="250"/>
                  </a:lnTo>
                  <a:lnTo>
                    <a:pt x="83" y="246"/>
                  </a:lnTo>
                  <a:lnTo>
                    <a:pt x="87" y="242"/>
                  </a:lnTo>
                  <a:lnTo>
                    <a:pt x="90" y="238"/>
                  </a:lnTo>
                  <a:lnTo>
                    <a:pt x="94" y="235"/>
                  </a:lnTo>
                  <a:lnTo>
                    <a:pt x="98" y="232"/>
                  </a:lnTo>
                  <a:lnTo>
                    <a:pt x="102" y="231"/>
                  </a:lnTo>
                  <a:lnTo>
                    <a:pt x="107" y="228"/>
                  </a:lnTo>
                  <a:lnTo>
                    <a:pt x="112" y="227"/>
                  </a:lnTo>
                  <a:lnTo>
                    <a:pt x="116" y="226"/>
                  </a:lnTo>
                  <a:lnTo>
                    <a:pt x="121" y="225"/>
                  </a:lnTo>
                  <a:lnTo>
                    <a:pt x="126" y="223"/>
                  </a:lnTo>
                  <a:lnTo>
                    <a:pt x="131" y="222"/>
                  </a:lnTo>
                  <a:lnTo>
                    <a:pt x="136" y="222"/>
                  </a:lnTo>
                  <a:lnTo>
                    <a:pt x="141" y="222"/>
                  </a:lnTo>
                  <a:lnTo>
                    <a:pt x="146" y="222"/>
                  </a:lnTo>
                  <a:lnTo>
                    <a:pt x="151" y="222"/>
                  </a:lnTo>
                  <a:lnTo>
                    <a:pt x="156" y="223"/>
                  </a:lnTo>
                  <a:lnTo>
                    <a:pt x="161" y="223"/>
                  </a:lnTo>
                  <a:lnTo>
                    <a:pt x="166" y="225"/>
                  </a:lnTo>
                  <a:lnTo>
                    <a:pt x="171" y="226"/>
                  </a:lnTo>
                  <a:lnTo>
                    <a:pt x="174" y="227"/>
                  </a:lnTo>
                  <a:lnTo>
                    <a:pt x="179" y="228"/>
                  </a:lnTo>
                  <a:lnTo>
                    <a:pt x="183" y="230"/>
                  </a:lnTo>
                  <a:lnTo>
                    <a:pt x="187" y="231"/>
                  </a:lnTo>
                  <a:lnTo>
                    <a:pt x="192" y="233"/>
                  </a:lnTo>
                  <a:lnTo>
                    <a:pt x="196" y="236"/>
                  </a:lnTo>
                  <a:lnTo>
                    <a:pt x="199" y="237"/>
                  </a:lnTo>
                  <a:lnTo>
                    <a:pt x="203" y="240"/>
                  </a:lnTo>
                  <a:lnTo>
                    <a:pt x="207" y="243"/>
                  </a:lnTo>
                  <a:lnTo>
                    <a:pt x="211" y="246"/>
                  </a:lnTo>
                  <a:lnTo>
                    <a:pt x="214" y="248"/>
                  </a:lnTo>
                  <a:lnTo>
                    <a:pt x="217" y="252"/>
                  </a:lnTo>
                  <a:lnTo>
                    <a:pt x="221" y="256"/>
                  </a:lnTo>
                  <a:lnTo>
                    <a:pt x="223" y="258"/>
                  </a:lnTo>
                  <a:lnTo>
                    <a:pt x="226" y="262"/>
                  </a:lnTo>
                  <a:lnTo>
                    <a:pt x="228" y="266"/>
                  </a:lnTo>
                  <a:lnTo>
                    <a:pt x="232" y="272"/>
                  </a:lnTo>
                  <a:lnTo>
                    <a:pt x="234" y="278"/>
                  </a:lnTo>
                  <a:lnTo>
                    <a:pt x="237" y="285"/>
                  </a:lnTo>
                  <a:lnTo>
                    <a:pt x="240" y="292"/>
                  </a:lnTo>
                  <a:lnTo>
                    <a:pt x="242" y="298"/>
                  </a:lnTo>
                  <a:lnTo>
                    <a:pt x="243" y="305"/>
                  </a:lnTo>
                  <a:lnTo>
                    <a:pt x="245" y="312"/>
                  </a:lnTo>
                  <a:lnTo>
                    <a:pt x="247" y="318"/>
                  </a:lnTo>
                  <a:lnTo>
                    <a:pt x="248" y="326"/>
                  </a:lnTo>
                  <a:lnTo>
                    <a:pt x="250" y="332"/>
                  </a:lnTo>
                  <a:lnTo>
                    <a:pt x="251" y="340"/>
                  </a:lnTo>
                  <a:lnTo>
                    <a:pt x="252" y="346"/>
                  </a:lnTo>
                  <a:lnTo>
                    <a:pt x="253" y="354"/>
                  </a:lnTo>
                  <a:lnTo>
                    <a:pt x="255" y="360"/>
                  </a:lnTo>
                  <a:lnTo>
                    <a:pt x="256" y="367"/>
                  </a:lnTo>
                  <a:lnTo>
                    <a:pt x="258" y="374"/>
                  </a:lnTo>
                  <a:lnTo>
                    <a:pt x="260" y="375"/>
                  </a:lnTo>
                  <a:lnTo>
                    <a:pt x="261" y="376"/>
                  </a:lnTo>
                  <a:lnTo>
                    <a:pt x="262" y="377"/>
                  </a:lnTo>
                  <a:lnTo>
                    <a:pt x="263" y="379"/>
                  </a:lnTo>
                  <a:lnTo>
                    <a:pt x="266" y="380"/>
                  </a:lnTo>
                  <a:lnTo>
                    <a:pt x="267" y="381"/>
                  </a:lnTo>
                  <a:lnTo>
                    <a:pt x="268" y="382"/>
                  </a:lnTo>
                  <a:lnTo>
                    <a:pt x="270" y="384"/>
                  </a:lnTo>
                  <a:lnTo>
                    <a:pt x="272" y="382"/>
                  </a:lnTo>
                  <a:lnTo>
                    <a:pt x="276" y="381"/>
                  </a:lnTo>
                  <a:lnTo>
                    <a:pt x="278" y="380"/>
                  </a:lnTo>
                  <a:lnTo>
                    <a:pt x="282" y="377"/>
                  </a:lnTo>
                  <a:lnTo>
                    <a:pt x="285" y="376"/>
                  </a:lnTo>
                  <a:lnTo>
                    <a:pt x="287" y="375"/>
                  </a:lnTo>
                  <a:lnTo>
                    <a:pt x="291" y="372"/>
                  </a:lnTo>
                  <a:lnTo>
                    <a:pt x="293" y="371"/>
                  </a:lnTo>
                  <a:lnTo>
                    <a:pt x="296" y="370"/>
                  </a:lnTo>
                  <a:lnTo>
                    <a:pt x="300" y="369"/>
                  </a:lnTo>
                  <a:lnTo>
                    <a:pt x="302" y="367"/>
                  </a:lnTo>
                  <a:lnTo>
                    <a:pt x="306" y="366"/>
                  </a:lnTo>
                  <a:lnTo>
                    <a:pt x="308" y="365"/>
                  </a:lnTo>
                  <a:lnTo>
                    <a:pt x="312" y="365"/>
                  </a:lnTo>
                  <a:lnTo>
                    <a:pt x="315" y="365"/>
                  </a:lnTo>
                  <a:lnTo>
                    <a:pt x="318" y="364"/>
                  </a:lnTo>
                  <a:lnTo>
                    <a:pt x="856" y="366"/>
                  </a:lnTo>
                  <a:lnTo>
                    <a:pt x="858" y="366"/>
                  </a:lnTo>
                  <a:lnTo>
                    <a:pt x="859" y="366"/>
                  </a:lnTo>
                  <a:lnTo>
                    <a:pt x="862" y="367"/>
                  </a:lnTo>
                  <a:lnTo>
                    <a:pt x="863" y="367"/>
                  </a:lnTo>
                  <a:lnTo>
                    <a:pt x="866" y="367"/>
                  </a:lnTo>
                  <a:lnTo>
                    <a:pt x="867" y="369"/>
                  </a:lnTo>
                  <a:lnTo>
                    <a:pt x="868" y="370"/>
                  </a:lnTo>
                  <a:lnTo>
                    <a:pt x="871" y="370"/>
                  </a:lnTo>
                  <a:lnTo>
                    <a:pt x="872" y="371"/>
                  </a:lnTo>
                  <a:lnTo>
                    <a:pt x="874" y="372"/>
                  </a:lnTo>
                  <a:lnTo>
                    <a:pt x="876" y="374"/>
                  </a:lnTo>
                  <a:lnTo>
                    <a:pt x="878" y="375"/>
                  </a:lnTo>
                  <a:lnTo>
                    <a:pt x="880" y="375"/>
                  </a:lnTo>
                  <a:lnTo>
                    <a:pt x="881" y="376"/>
                  </a:lnTo>
                  <a:lnTo>
                    <a:pt x="883" y="377"/>
                  </a:lnTo>
                  <a:lnTo>
                    <a:pt x="885" y="377"/>
                  </a:lnTo>
                  <a:lnTo>
                    <a:pt x="886" y="376"/>
                  </a:lnTo>
                  <a:lnTo>
                    <a:pt x="887" y="374"/>
                  </a:lnTo>
                  <a:lnTo>
                    <a:pt x="888" y="372"/>
                  </a:lnTo>
                  <a:lnTo>
                    <a:pt x="888" y="370"/>
                  </a:lnTo>
                  <a:lnTo>
                    <a:pt x="892" y="359"/>
                  </a:lnTo>
                  <a:lnTo>
                    <a:pt x="893" y="345"/>
                  </a:lnTo>
                  <a:lnTo>
                    <a:pt x="893" y="330"/>
                  </a:lnTo>
                  <a:lnTo>
                    <a:pt x="892" y="315"/>
                  </a:lnTo>
                  <a:lnTo>
                    <a:pt x="892" y="300"/>
                  </a:lnTo>
                  <a:lnTo>
                    <a:pt x="893" y="283"/>
                  </a:lnTo>
                  <a:lnTo>
                    <a:pt x="896" y="267"/>
                  </a:lnTo>
                  <a:lnTo>
                    <a:pt x="901" y="252"/>
                  </a:lnTo>
                  <a:lnTo>
                    <a:pt x="902" y="250"/>
                  </a:lnTo>
                  <a:lnTo>
                    <a:pt x="903" y="246"/>
                  </a:lnTo>
                  <a:lnTo>
                    <a:pt x="906" y="243"/>
                  </a:lnTo>
                  <a:lnTo>
                    <a:pt x="907" y="240"/>
                  </a:lnTo>
                  <a:lnTo>
                    <a:pt x="910" y="237"/>
                  </a:lnTo>
                  <a:lnTo>
                    <a:pt x="912" y="235"/>
                  </a:lnTo>
                  <a:lnTo>
                    <a:pt x="913" y="231"/>
                  </a:lnTo>
                  <a:lnTo>
                    <a:pt x="916" y="228"/>
                  </a:lnTo>
                  <a:lnTo>
                    <a:pt x="920" y="226"/>
                  </a:lnTo>
                  <a:lnTo>
                    <a:pt x="922" y="223"/>
                  </a:lnTo>
                  <a:lnTo>
                    <a:pt x="925" y="221"/>
                  </a:lnTo>
                  <a:lnTo>
                    <a:pt x="927" y="218"/>
                  </a:lnTo>
                  <a:lnTo>
                    <a:pt x="931" y="216"/>
                  </a:lnTo>
                  <a:lnTo>
                    <a:pt x="933" y="213"/>
                  </a:lnTo>
                  <a:lnTo>
                    <a:pt x="937" y="212"/>
                  </a:lnTo>
                  <a:lnTo>
                    <a:pt x="941" y="209"/>
                  </a:lnTo>
                  <a:lnTo>
                    <a:pt x="943" y="208"/>
                  </a:lnTo>
                  <a:lnTo>
                    <a:pt x="947" y="206"/>
                  </a:lnTo>
                  <a:lnTo>
                    <a:pt x="951" y="204"/>
                  </a:lnTo>
                  <a:lnTo>
                    <a:pt x="953" y="202"/>
                  </a:lnTo>
                  <a:lnTo>
                    <a:pt x="957" y="201"/>
                  </a:lnTo>
                  <a:lnTo>
                    <a:pt x="961" y="199"/>
                  </a:lnTo>
                  <a:lnTo>
                    <a:pt x="965" y="198"/>
                  </a:lnTo>
                  <a:lnTo>
                    <a:pt x="968" y="197"/>
                  </a:lnTo>
                  <a:lnTo>
                    <a:pt x="972" y="196"/>
                  </a:lnTo>
                  <a:lnTo>
                    <a:pt x="976" y="194"/>
                  </a:lnTo>
                  <a:lnTo>
                    <a:pt x="980" y="193"/>
                  </a:lnTo>
                  <a:lnTo>
                    <a:pt x="983" y="192"/>
                  </a:lnTo>
                  <a:lnTo>
                    <a:pt x="987" y="192"/>
                  </a:lnTo>
                  <a:lnTo>
                    <a:pt x="991" y="191"/>
                  </a:lnTo>
                  <a:lnTo>
                    <a:pt x="995" y="191"/>
                  </a:lnTo>
                  <a:lnTo>
                    <a:pt x="997" y="191"/>
                  </a:lnTo>
                  <a:lnTo>
                    <a:pt x="1002" y="189"/>
                  </a:lnTo>
                  <a:lnTo>
                    <a:pt x="1006" y="189"/>
                  </a:lnTo>
                  <a:lnTo>
                    <a:pt x="1010" y="189"/>
                  </a:lnTo>
                  <a:lnTo>
                    <a:pt x="1015" y="189"/>
                  </a:lnTo>
                  <a:lnTo>
                    <a:pt x="1019" y="189"/>
                  </a:lnTo>
                  <a:lnTo>
                    <a:pt x="1022" y="189"/>
                  </a:lnTo>
                  <a:lnTo>
                    <a:pt x="1027" y="189"/>
                  </a:lnTo>
                  <a:lnTo>
                    <a:pt x="1031" y="189"/>
                  </a:lnTo>
                  <a:lnTo>
                    <a:pt x="1036" y="189"/>
                  </a:lnTo>
                  <a:lnTo>
                    <a:pt x="1040" y="191"/>
                  </a:lnTo>
                  <a:lnTo>
                    <a:pt x="1044" y="191"/>
                  </a:lnTo>
                  <a:lnTo>
                    <a:pt x="1049" y="192"/>
                  </a:lnTo>
                  <a:lnTo>
                    <a:pt x="1052" y="192"/>
                  </a:lnTo>
                  <a:lnTo>
                    <a:pt x="1057" y="193"/>
                  </a:lnTo>
                  <a:lnTo>
                    <a:pt x="1061" y="194"/>
                  </a:lnTo>
                  <a:lnTo>
                    <a:pt x="1065" y="196"/>
                  </a:lnTo>
                  <a:lnTo>
                    <a:pt x="1069" y="197"/>
                  </a:lnTo>
                  <a:lnTo>
                    <a:pt x="1074" y="198"/>
                  </a:lnTo>
                  <a:lnTo>
                    <a:pt x="1077" y="199"/>
                  </a:lnTo>
                  <a:lnTo>
                    <a:pt x="1081" y="201"/>
                  </a:lnTo>
                  <a:lnTo>
                    <a:pt x="1085" y="202"/>
                  </a:lnTo>
                  <a:lnTo>
                    <a:pt x="1089" y="204"/>
                  </a:lnTo>
                  <a:lnTo>
                    <a:pt x="1092" y="206"/>
                  </a:lnTo>
                  <a:lnTo>
                    <a:pt x="1096" y="208"/>
                  </a:lnTo>
                  <a:lnTo>
                    <a:pt x="1100" y="209"/>
                  </a:lnTo>
                  <a:lnTo>
                    <a:pt x="1104" y="212"/>
                  </a:lnTo>
                  <a:lnTo>
                    <a:pt x="1107" y="214"/>
                  </a:lnTo>
                  <a:lnTo>
                    <a:pt x="1110" y="217"/>
                  </a:lnTo>
                  <a:lnTo>
                    <a:pt x="1114" y="220"/>
                  </a:lnTo>
                  <a:lnTo>
                    <a:pt x="1116" y="222"/>
                  </a:lnTo>
                  <a:lnTo>
                    <a:pt x="1120" y="225"/>
                  </a:lnTo>
                  <a:lnTo>
                    <a:pt x="1122" y="227"/>
                  </a:lnTo>
                  <a:lnTo>
                    <a:pt x="1129" y="233"/>
                  </a:lnTo>
                  <a:lnTo>
                    <a:pt x="1134" y="240"/>
                  </a:lnTo>
                  <a:lnTo>
                    <a:pt x="1139" y="247"/>
                  </a:lnTo>
                  <a:lnTo>
                    <a:pt x="1143" y="255"/>
                  </a:lnTo>
                  <a:lnTo>
                    <a:pt x="1146" y="262"/>
                  </a:lnTo>
                  <a:lnTo>
                    <a:pt x="1150" y="270"/>
                  </a:lnTo>
                  <a:lnTo>
                    <a:pt x="1153" y="278"/>
                  </a:lnTo>
                  <a:lnTo>
                    <a:pt x="1156" y="286"/>
                  </a:lnTo>
                  <a:lnTo>
                    <a:pt x="1158" y="295"/>
                  </a:lnTo>
                  <a:lnTo>
                    <a:pt x="1160" y="303"/>
                  </a:lnTo>
                  <a:lnTo>
                    <a:pt x="1161" y="312"/>
                  </a:lnTo>
                  <a:lnTo>
                    <a:pt x="1163" y="321"/>
                  </a:lnTo>
                  <a:lnTo>
                    <a:pt x="1164" y="331"/>
                  </a:lnTo>
                  <a:lnTo>
                    <a:pt x="1164" y="340"/>
                  </a:lnTo>
                  <a:lnTo>
                    <a:pt x="1164" y="349"/>
                  </a:lnTo>
                  <a:lnTo>
                    <a:pt x="1164" y="359"/>
                  </a:lnTo>
                  <a:lnTo>
                    <a:pt x="1164" y="361"/>
                  </a:lnTo>
                  <a:lnTo>
                    <a:pt x="1164" y="364"/>
                  </a:lnTo>
                  <a:lnTo>
                    <a:pt x="1164" y="366"/>
                  </a:lnTo>
                  <a:lnTo>
                    <a:pt x="1164" y="369"/>
                  </a:lnTo>
                  <a:lnTo>
                    <a:pt x="1165" y="371"/>
                  </a:lnTo>
                  <a:lnTo>
                    <a:pt x="1166" y="372"/>
                  </a:lnTo>
                  <a:lnTo>
                    <a:pt x="1168" y="374"/>
                  </a:lnTo>
                  <a:lnTo>
                    <a:pt x="1169" y="374"/>
                  </a:lnTo>
                  <a:lnTo>
                    <a:pt x="1174" y="374"/>
                  </a:lnTo>
                  <a:lnTo>
                    <a:pt x="1179" y="374"/>
                  </a:lnTo>
                  <a:lnTo>
                    <a:pt x="1184" y="372"/>
                  </a:lnTo>
                  <a:lnTo>
                    <a:pt x="1189" y="372"/>
                  </a:lnTo>
                  <a:lnTo>
                    <a:pt x="1194" y="371"/>
                  </a:lnTo>
                  <a:lnTo>
                    <a:pt x="1199" y="370"/>
                  </a:lnTo>
                  <a:lnTo>
                    <a:pt x="1204" y="369"/>
                  </a:lnTo>
                  <a:lnTo>
                    <a:pt x="1209" y="367"/>
                  </a:lnTo>
                  <a:lnTo>
                    <a:pt x="1214" y="366"/>
                  </a:lnTo>
                  <a:lnTo>
                    <a:pt x="1219" y="365"/>
                  </a:lnTo>
                  <a:lnTo>
                    <a:pt x="1224" y="364"/>
                  </a:lnTo>
                  <a:lnTo>
                    <a:pt x="1229" y="361"/>
                  </a:lnTo>
                  <a:lnTo>
                    <a:pt x="1233" y="360"/>
                  </a:lnTo>
                  <a:lnTo>
                    <a:pt x="1238" y="359"/>
                  </a:lnTo>
                  <a:lnTo>
                    <a:pt x="1243" y="356"/>
                  </a:lnTo>
                  <a:lnTo>
                    <a:pt x="1246" y="355"/>
                  </a:lnTo>
                  <a:lnTo>
                    <a:pt x="1249" y="352"/>
                  </a:lnTo>
                  <a:lnTo>
                    <a:pt x="1249" y="349"/>
                  </a:lnTo>
                  <a:lnTo>
                    <a:pt x="1249" y="345"/>
                  </a:lnTo>
                  <a:lnTo>
                    <a:pt x="1249" y="341"/>
                  </a:lnTo>
                  <a:lnTo>
                    <a:pt x="1250" y="339"/>
                  </a:lnTo>
                  <a:lnTo>
                    <a:pt x="1251" y="336"/>
                  </a:lnTo>
                  <a:lnTo>
                    <a:pt x="1251" y="334"/>
                  </a:lnTo>
                  <a:lnTo>
                    <a:pt x="1253" y="332"/>
                  </a:lnTo>
                  <a:lnTo>
                    <a:pt x="1254" y="330"/>
                  </a:lnTo>
                  <a:lnTo>
                    <a:pt x="1255" y="327"/>
                  </a:lnTo>
                  <a:lnTo>
                    <a:pt x="1256" y="325"/>
                  </a:lnTo>
                  <a:lnTo>
                    <a:pt x="1256" y="323"/>
                  </a:lnTo>
                  <a:lnTo>
                    <a:pt x="1256" y="318"/>
                  </a:lnTo>
                  <a:lnTo>
                    <a:pt x="1256" y="313"/>
                  </a:lnTo>
                  <a:lnTo>
                    <a:pt x="1256" y="308"/>
                  </a:lnTo>
                  <a:lnTo>
                    <a:pt x="1256" y="303"/>
                  </a:lnTo>
                  <a:lnTo>
                    <a:pt x="1255" y="298"/>
                  </a:lnTo>
                  <a:lnTo>
                    <a:pt x="1255" y="293"/>
                  </a:lnTo>
                  <a:lnTo>
                    <a:pt x="1256" y="288"/>
                  </a:lnTo>
                  <a:lnTo>
                    <a:pt x="1256" y="283"/>
                  </a:lnTo>
                  <a:lnTo>
                    <a:pt x="1258" y="281"/>
                  </a:lnTo>
                  <a:lnTo>
                    <a:pt x="1259" y="278"/>
                  </a:lnTo>
                  <a:lnTo>
                    <a:pt x="1260" y="276"/>
                  </a:lnTo>
                  <a:lnTo>
                    <a:pt x="1261" y="273"/>
                  </a:lnTo>
                  <a:lnTo>
                    <a:pt x="1263" y="271"/>
                  </a:lnTo>
                  <a:lnTo>
                    <a:pt x="1265" y="268"/>
                  </a:lnTo>
                  <a:lnTo>
                    <a:pt x="1267" y="266"/>
                  </a:lnTo>
                  <a:lnTo>
                    <a:pt x="1269" y="263"/>
                  </a:lnTo>
                  <a:lnTo>
                    <a:pt x="1270" y="261"/>
                  </a:lnTo>
                  <a:lnTo>
                    <a:pt x="1272" y="258"/>
                  </a:lnTo>
                  <a:lnTo>
                    <a:pt x="1274" y="256"/>
                  </a:lnTo>
                  <a:lnTo>
                    <a:pt x="1275" y="253"/>
                  </a:lnTo>
                  <a:lnTo>
                    <a:pt x="1277" y="251"/>
                  </a:lnTo>
                  <a:lnTo>
                    <a:pt x="1278" y="248"/>
                  </a:lnTo>
                  <a:lnTo>
                    <a:pt x="1279" y="246"/>
                  </a:lnTo>
                  <a:lnTo>
                    <a:pt x="1280" y="243"/>
                  </a:lnTo>
                  <a:lnTo>
                    <a:pt x="1280" y="241"/>
                  </a:lnTo>
                  <a:lnTo>
                    <a:pt x="1280" y="240"/>
                  </a:lnTo>
                  <a:lnTo>
                    <a:pt x="1279" y="237"/>
                  </a:lnTo>
                  <a:lnTo>
                    <a:pt x="1278" y="236"/>
                  </a:lnTo>
                  <a:lnTo>
                    <a:pt x="1277" y="235"/>
                  </a:lnTo>
                  <a:lnTo>
                    <a:pt x="1275" y="232"/>
                  </a:lnTo>
                  <a:lnTo>
                    <a:pt x="1274" y="231"/>
                  </a:lnTo>
                  <a:lnTo>
                    <a:pt x="1273" y="230"/>
                  </a:lnTo>
                  <a:lnTo>
                    <a:pt x="1268" y="230"/>
                  </a:lnTo>
                  <a:lnTo>
                    <a:pt x="1263" y="230"/>
                  </a:lnTo>
                  <a:lnTo>
                    <a:pt x="1259" y="228"/>
                  </a:lnTo>
                  <a:lnTo>
                    <a:pt x="1254" y="228"/>
                  </a:lnTo>
                  <a:lnTo>
                    <a:pt x="1249" y="228"/>
                  </a:lnTo>
                  <a:lnTo>
                    <a:pt x="1245" y="228"/>
                  </a:lnTo>
                  <a:lnTo>
                    <a:pt x="1240" y="228"/>
                  </a:lnTo>
                  <a:lnTo>
                    <a:pt x="1235" y="228"/>
                  </a:lnTo>
                  <a:lnTo>
                    <a:pt x="1231" y="228"/>
                  </a:lnTo>
                  <a:lnTo>
                    <a:pt x="1226" y="228"/>
                  </a:lnTo>
                  <a:lnTo>
                    <a:pt x="1221" y="228"/>
                  </a:lnTo>
                  <a:lnTo>
                    <a:pt x="1218" y="228"/>
                  </a:lnTo>
                  <a:lnTo>
                    <a:pt x="1213" y="227"/>
                  </a:lnTo>
                  <a:lnTo>
                    <a:pt x="1208" y="227"/>
                  </a:lnTo>
                  <a:lnTo>
                    <a:pt x="1203" y="227"/>
                  </a:lnTo>
                  <a:lnTo>
                    <a:pt x="1199" y="227"/>
                  </a:lnTo>
                  <a:lnTo>
                    <a:pt x="1198" y="223"/>
                  </a:lnTo>
                  <a:lnTo>
                    <a:pt x="1196" y="221"/>
                  </a:lnTo>
                  <a:lnTo>
                    <a:pt x="1196" y="217"/>
                  </a:lnTo>
                  <a:lnTo>
                    <a:pt x="1195" y="213"/>
                  </a:lnTo>
                  <a:lnTo>
                    <a:pt x="1194" y="209"/>
                  </a:lnTo>
                  <a:lnTo>
                    <a:pt x="1194" y="207"/>
                  </a:lnTo>
                  <a:lnTo>
                    <a:pt x="1194" y="203"/>
                  </a:lnTo>
                  <a:lnTo>
                    <a:pt x="1195" y="199"/>
                  </a:lnTo>
                  <a:lnTo>
                    <a:pt x="1195" y="198"/>
                  </a:lnTo>
                  <a:lnTo>
                    <a:pt x="1198" y="196"/>
                  </a:lnTo>
                  <a:lnTo>
                    <a:pt x="1199" y="194"/>
                  </a:lnTo>
                  <a:lnTo>
                    <a:pt x="1201" y="193"/>
                  </a:lnTo>
                  <a:lnTo>
                    <a:pt x="1203" y="192"/>
                  </a:lnTo>
                  <a:lnTo>
                    <a:pt x="1205" y="191"/>
                  </a:lnTo>
                  <a:lnTo>
                    <a:pt x="1208" y="189"/>
                  </a:lnTo>
                  <a:lnTo>
                    <a:pt x="1210" y="188"/>
                  </a:lnTo>
                  <a:lnTo>
                    <a:pt x="1213" y="187"/>
                  </a:lnTo>
                  <a:lnTo>
                    <a:pt x="1215" y="186"/>
                  </a:lnTo>
                  <a:lnTo>
                    <a:pt x="1218" y="186"/>
                  </a:lnTo>
                  <a:lnTo>
                    <a:pt x="1220" y="184"/>
                  </a:lnTo>
                  <a:lnTo>
                    <a:pt x="1223" y="184"/>
                  </a:lnTo>
                  <a:lnTo>
                    <a:pt x="1225" y="183"/>
                  </a:lnTo>
                  <a:lnTo>
                    <a:pt x="1228" y="183"/>
                  </a:lnTo>
                  <a:lnTo>
                    <a:pt x="1230" y="182"/>
                  </a:lnTo>
                  <a:close/>
                </a:path>
              </a:pathLst>
            </a:custGeom>
            <a:solidFill>
              <a:srgbClr val="0000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196" name="Freeform 126"/>
            <p:cNvSpPr>
              <a:spLocks/>
            </p:cNvSpPr>
            <p:nvPr/>
          </p:nvSpPr>
          <p:spPr bwMode="auto">
            <a:xfrm>
              <a:off x="5415" y="2444"/>
              <a:ext cx="57" cy="11"/>
            </a:xfrm>
            <a:custGeom>
              <a:avLst/>
              <a:gdLst>
                <a:gd name="T0" fmla="*/ 57 w 114"/>
                <a:gd name="T1" fmla="*/ 11 h 23"/>
                <a:gd name="T2" fmla="*/ 57 w 114"/>
                <a:gd name="T3" fmla="*/ 8 h 23"/>
                <a:gd name="T4" fmla="*/ 57 w 114"/>
                <a:gd name="T5" fmla="*/ 5 h 23"/>
                <a:gd name="T6" fmla="*/ 56 w 114"/>
                <a:gd name="T7" fmla="*/ 3 h 23"/>
                <a:gd name="T8" fmla="*/ 56 w 114"/>
                <a:gd name="T9" fmla="*/ 0 h 23"/>
                <a:gd name="T10" fmla="*/ 53 w 114"/>
                <a:gd name="T11" fmla="*/ 0 h 23"/>
                <a:gd name="T12" fmla="*/ 51 w 114"/>
                <a:gd name="T13" fmla="*/ 0 h 23"/>
                <a:gd name="T14" fmla="*/ 48 w 114"/>
                <a:gd name="T15" fmla="*/ 0 h 23"/>
                <a:gd name="T16" fmla="*/ 46 w 114"/>
                <a:gd name="T17" fmla="*/ 0 h 23"/>
                <a:gd name="T18" fmla="*/ 43 w 114"/>
                <a:gd name="T19" fmla="*/ 0 h 23"/>
                <a:gd name="T20" fmla="*/ 40 w 114"/>
                <a:gd name="T21" fmla="*/ 0 h 23"/>
                <a:gd name="T22" fmla="*/ 37 w 114"/>
                <a:gd name="T23" fmla="*/ 0 h 23"/>
                <a:gd name="T24" fmla="*/ 35 w 114"/>
                <a:gd name="T25" fmla="*/ 0 h 23"/>
                <a:gd name="T26" fmla="*/ 32 w 114"/>
                <a:gd name="T27" fmla="*/ 0 h 23"/>
                <a:gd name="T28" fmla="*/ 30 w 114"/>
                <a:gd name="T29" fmla="*/ 1 h 23"/>
                <a:gd name="T30" fmla="*/ 27 w 114"/>
                <a:gd name="T31" fmla="*/ 1 h 23"/>
                <a:gd name="T32" fmla="*/ 24 w 114"/>
                <a:gd name="T33" fmla="*/ 1 h 23"/>
                <a:gd name="T34" fmla="*/ 22 w 114"/>
                <a:gd name="T35" fmla="*/ 2 h 23"/>
                <a:gd name="T36" fmla="*/ 19 w 114"/>
                <a:gd name="T37" fmla="*/ 2 h 23"/>
                <a:gd name="T38" fmla="*/ 17 w 114"/>
                <a:gd name="T39" fmla="*/ 2 h 23"/>
                <a:gd name="T40" fmla="*/ 14 w 114"/>
                <a:gd name="T41" fmla="*/ 2 h 23"/>
                <a:gd name="T42" fmla="*/ 13 w 114"/>
                <a:gd name="T43" fmla="*/ 2 h 23"/>
                <a:gd name="T44" fmla="*/ 12 w 114"/>
                <a:gd name="T45" fmla="*/ 2 h 23"/>
                <a:gd name="T46" fmla="*/ 12 w 114"/>
                <a:gd name="T47" fmla="*/ 2 h 23"/>
                <a:gd name="T48" fmla="*/ 10 w 114"/>
                <a:gd name="T49" fmla="*/ 2 h 23"/>
                <a:gd name="T50" fmla="*/ 10 w 114"/>
                <a:gd name="T51" fmla="*/ 3 h 23"/>
                <a:gd name="T52" fmla="*/ 9 w 114"/>
                <a:gd name="T53" fmla="*/ 3 h 23"/>
                <a:gd name="T54" fmla="*/ 8 w 114"/>
                <a:gd name="T55" fmla="*/ 4 h 23"/>
                <a:gd name="T56" fmla="*/ 7 w 114"/>
                <a:gd name="T57" fmla="*/ 4 h 23"/>
                <a:gd name="T58" fmla="*/ 7 w 114"/>
                <a:gd name="T59" fmla="*/ 4 h 23"/>
                <a:gd name="T60" fmla="*/ 6 w 114"/>
                <a:gd name="T61" fmla="*/ 5 h 23"/>
                <a:gd name="T62" fmla="*/ 5 w 114"/>
                <a:gd name="T63" fmla="*/ 5 h 23"/>
                <a:gd name="T64" fmla="*/ 5 w 114"/>
                <a:gd name="T65" fmla="*/ 5 h 23"/>
                <a:gd name="T66" fmla="*/ 4 w 114"/>
                <a:gd name="T67" fmla="*/ 6 h 23"/>
                <a:gd name="T68" fmla="*/ 4 w 114"/>
                <a:gd name="T69" fmla="*/ 7 h 23"/>
                <a:gd name="T70" fmla="*/ 3 w 114"/>
                <a:gd name="T71" fmla="*/ 7 h 23"/>
                <a:gd name="T72" fmla="*/ 2 w 114"/>
                <a:gd name="T73" fmla="*/ 8 h 23"/>
                <a:gd name="T74" fmla="*/ 2 w 114"/>
                <a:gd name="T75" fmla="*/ 9 h 23"/>
                <a:gd name="T76" fmla="*/ 1 w 114"/>
                <a:gd name="T77" fmla="*/ 9 h 23"/>
                <a:gd name="T78" fmla="*/ 1 w 114"/>
                <a:gd name="T79" fmla="*/ 10 h 23"/>
                <a:gd name="T80" fmla="*/ 0 w 114"/>
                <a:gd name="T81" fmla="*/ 11 h 23"/>
                <a:gd name="T82" fmla="*/ 57 w 114"/>
                <a:gd name="T83" fmla="*/ 11 h 23"/>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114" h="23">
                  <a:moveTo>
                    <a:pt x="114" y="23"/>
                  </a:moveTo>
                  <a:lnTo>
                    <a:pt x="113" y="16"/>
                  </a:lnTo>
                  <a:lnTo>
                    <a:pt x="113" y="11"/>
                  </a:lnTo>
                  <a:lnTo>
                    <a:pt x="112" y="6"/>
                  </a:lnTo>
                  <a:lnTo>
                    <a:pt x="111" y="1"/>
                  </a:lnTo>
                  <a:lnTo>
                    <a:pt x="106" y="0"/>
                  </a:lnTo>
                  <a:lnTo>
                    <a:pt x="101" y="0"/>
                  </a:lnTo>
                  <a:lnTo>
                    <a:pt x="96" y="1"/>
                  </a:lnTo>
                  <a:lnTo>
                    <a:pt x="91" y="1"/>
                  </a:lnTo>
                  <a:lnTo>
                    <a:pt x="86" y="1"/>
                  </a:lnTo>
                  <a:lnTo>
                    <a:pt x="79" y="1"/>
                  </a:lnTo>
                  <a:lnTo>
                    <a:pt x="74" y="1"/>
                  </a:lnTo>
                  <a:lnTo>
                    <a:pt x="69" y="1"/>
                  </a:lnTo>
                  <a:lnTo>
                    <a:pt x="64" y="1"/>
                  </a:lnTo>
                  <a:lnTo>
                    <a:pt x="59" y="3"/>
                  </a:lnTo>
                  <a:lnTo>
                    <a:pt x="53" y="3"/>
                  </a:lnTo>
                  <a:lnTo>
                    <a:pt x="48" y="3"/>
                  </a:lnTo>
                  <a:lnTo>
                    <a:pt x="43" y="4"/>
                  </a:lnTo>
                  <a:lnTo>
                    <a:pt x="38" y="4"/>
                  </a:lnTo>
                  <a:lnTo>
                    <a:pt x="33" y="4"/>
                  </a:lnTo>
                  <a:lnTo>
                    <a:pt x="28" y="5"/>
                  </a:lnTo>
                  <a:lnTo>
                    <a:pt x="25" y="5"/>
                  </a:lnTo>
                  <a:lnTo>
                    <a:pt x="24" y="5"/>
                  </a:lnTo>
                  <a:lnTo>
                    <a:pt x="23" y="5"/>
                  </a:lnTo>
                  <a:lnTo>
                    <a:pt x="20" y="5"/>
                  </a:lnTo>
                  <a:lnTo>
                    <a:pt x="19" y="6"/>
                  </a:lnTo>
                  <a:lnTo>
                    <a:pt x="18" y="6"/>
                  </a:lnTo>
                  <a:lnTo>
                    <a:pt x="15" y="8"/>
                  </a:lnTo>
                  <a:lnTo>
                    <a:pt x="14" y="8"/>
                  </a:lnTo>
                  <a:lnTo>
                    <a:pt x="13" y="9"/>
                  </a:lnTo>
                  <a:lnTo>
                    <a:pt x="12" y="10"/>
                  </a:lnTo>
                  <a:lnTo>
                    <a:pt x="10" y="10"/>
                  </a:lnTo>
                  <a:lnTo>
                    <a:pt x="9" y="11"/>
                  </a:lnTo>
                  <a:lnTo>
                    <a:pt x="8" y="13"/>
                  </a:lnTo>
                  <a:lnTo>
                    <a:pt x="7" y="14"/>
                  </a:lnTo>
                  <a:lnTo>
                    <a:pt x="5" y="15"/>
                  </a:lnTo>
                  <a:lnTo>
                    <a:pt x="4" y="16"/>
                  </a:lnTo>
                  <a:lnTo>
                    <a:pt x="3" y="18"/>
                  </a:lnTo>
                  <a:lnTo>
                    <a:pt x="2" y="19"/>
                  </a:lnTo>
                  <a:lnTo>
                    <a:pt x="2" y="20"/>
                  </a:lnTo>
                  <a:lnTo>
                    <a:pt x="0" y="23"/>
                  </a:lnTo>
                  <a:lnTo>
                    <a:pt x="114" y="23"/>
                  </a:lnTo>
                  <a:close/>
                </a:path>
              </a:pathLst>
            </a:custGeom>
            <a:solidFill>
              <a:srgbClr val="0000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197" name="Freeform 127"/>
            <p:cNvSpPr>
              <a:spLocks/>
            </p:cNvSpPr>
            <p:nvPr/>
          </p:nvSpPr>
          <p:spPr bwMode="auto">
            <a:xfrm>
              <a:off x="5415" y="2455"/>
              <a:ext cx="57" cy="1"/>
            </a:xfrm>
            <a:custGeom>
              <a:avLst/>
              <a:gdLst>
                <a:gd name="T0" fmla="*/ 57 w 115"/>
                <a:gd name="T1" fmla="*/ 0 h 1"/>
                <a:gd name="T2" fmla="*/ 57 w 115"/>
                <a:gd name="T3" fmla="*/ 0 h 1"/>
                <a:gd name="T4" fmla="*/ 57 w 115"/>
                <a:gd name="T5" fmla="*/ 0 h 1"/>
                <a:gd name="T6" fmla="*/ 57 w 115"/>
                <a:gd name="T7" fmla="*/ 0 h 1"/>
                <a:gd name="T8" fmla="*/ 57 w 115"/>
                <a:gd name="T9" fmla="*/ 1 h 1"/>
                <a:gd name="T10" fmla="*/ 0 w 115"/>
                <a:gd name="T11" fmla="*/ 1 h 1"/>
                <a:gd name="T12" fmla="*/ 0 w 115"/>
                <a:gd name="T13" fmla="*/ 0 h 1"/>
                <a:gd name="T14" fmla="*/ 0 w 115"/>
                <a:gd name="T15" fmla="*/ 0 h 1"/>
                <a:gd name="T16" fmla="*/ 0 w 115"/>
                <a:gd name="T17" fmla="*/ 0 h 1"/>
                <a:gd name="T18" fmla="*/ 0 w 115"/>
                <a:gd name="T19" fmla="*/ 0 h 1"/>
                <a:gd name="T20" fmla="*/ 57 w 115"/>
                <a:gd name="T21" fmla="*/ 0 h 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15" h="1">
                  <a:moveTo>
                    <a:pt x="115" y="0"/>
                  </a:moveTo>
                  <a:lnTo>
                    <a:pt x="115" y="0"/>
                  </a:lnTo>
                  <a:lnTo>
                    <a:pt x="115" y="1"/>
                  </a:lnTo>
                  <a:lnTo>
                    <a:pt x="0" y="1"/>
                  </a:lnTo>
                  <a:lnTo>
                    <a:pt x="0" y="0"/>
                  </a:lnTo>
                  <a:lnTo>
                    <a:pt x="1" y="0"/>
                  </a:lnTo>
                  <a:lnTo>
                    <a:pt x="115" y="0"/>
                  </a:lnTo>
                  <a:close/>
                </a:path>
              </a:pathLst>
            </a:custGeom>
            <a:solidFill>
              <a:srgbClr val="05056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198" name="Freeform 128"/>
            <p:cNvSpPr>
              <a:spLocks/>
            </p:cNvSpPr>
            <p:nvPr/>
          </p:nvSpPr>
          <p:spPr bwMode="auto">
            <a:xfrm>
              <a:off x="5414" y="2456"/>
              <a:ext cx="58" cy="1"/>
            </a:xfrm>
            <a:custGeom>
              <a:avLst/>
              <a:gdLst>
                <a:gd name="T0" fmla="*/ 58 w 116"/>
                <a:gd name="T1" fmla="*/ 0 h 1"/>
                <a:gd name="T2" fmla="*/ 58 w 116"/>
                <a:gd name="T3" fmla="*/ 0 h 1"/>
                <a:gd name="T4" fmla="*/ 58 w 116"/>
                <a:gd name="T5" fmla="*/ 0 h 1"/>
                <a:gd name="T6" fmla="*/ 58 w 116"/>
                <a:gd name="T7" fmla="*/ 1 h 1"/>
                <a:gd name="T8" fmla="*/ 58 w 116"/>
                <a:gd name="T9" fmla="*/ 1 h 1"/>
                <a:gd name="T10" fmla="*/ 0 w 116"/>
                <a:gd name="T11" fmla="*/ 1 h 1"/>
                <a:gd name="T12" fmla="*/ 1 w 116"/>
                <a:gd name="T13" fmla="*/ 1 h 1"/>
                <a:gd name="T14" fmla="*/ 1 w 116"/>
                <a:gd name="T15" fmla="*/ 0 h 1"/>
                <a:gd name="T16" fmla="*/ 1 w 116"/>
                <a:gd name="T17" fmla="*/ 0 h 1"/>
                <a:gd name="T18" fmla="*/ 1 w 116"/>
                <a:gd name="T19" fmla="*/ 0 h 1"/>
                <a:gd name="T20" fmla="*/ 58 w 116"/>
                <a:gd name="T21" fmla="*/ 0 h 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16" h="1">
                  <a:moveTo>
                    <a:pt x="116" y="0"/>
                  </a:moveTo>
                  <a:lnTo>
                    <a:pt x="116" y="0"/>
                  </a:lnTo>
                  <a:lnTo>
                    <a:pt x="116" y="1"/>
                  </a:lnTo>
                  <a:lnTo>
                    <a:pt x="0" y="1"/>
                  </a:lnTo>
                  <a:lnTo>
                    <a:pt x="1" y="1"/>
                  </a:lnTo>
                  <a:lnTo>
                    <a:pt x="1" y="0"/>
                  </a:lnTo>
                  <a:lnTo>
                    <a:pt x="116" y="0"/>
                  </a:lnTo>
                  <a:close/>
                </a:path>
              </a:pathLst>
            </a:custGeom>
            <a:solidFill>
              <a:srgbClr val="05056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199" name="Freeform 129"/>
            <p:cNvSpPr>
              <a:spLocks/>
            </p:cNvSpPr>
            <p:nvPr/>
          </p:nvSpPr>
          <p:spPr bwMode="auto">
            <a:xfrm>
              <a:off x="5414" y="2457"/>
              <a:ext cx="59" cy="1"/>
            </a:xfrm>
            <a:custGeom>
              <a:avLst/>
              <a:gdLst>
                <a:gd name="T0" fmla="*/ 58 w 118"/>
                <a:gd name="T1" fmla="*/ 0 h 1"/>
                <a:gd name="T2" fmla="*/ 59 w 118"/>
                <a:gd name="T3" fmla="*/ 0 h 1"/>
                <a:gd name="T4" fmla="*/ 59 w 118"/>
                <a:gd name="T5" fmla="*/ 1 h 1"/>
                <a:gd name="T6" fmla="*/ 59 w 118"/>
                <a:gd name="T7" fmla="*/ 1 h 1"/>
                <a:gd name="T8" fmla="*/ 59 w 118"/>
                <a:gd name="T9" fmla="*/ 1 h 1"/>
                <a:gd name="T10" fmla="*/ 0 w 118"/>
                <a:gd name="T11" fmla="*/ 1 h 1"/>
                <a:gd name="T12" fmla="*/ 0 w 118"/>
                <a:gd name="T13" fmla="*/ 1 h 1"/>
                <a:gd name="T14" fmla="*/ 0 w 118"/>
                <a:gd name="T15" fmla="*/ 0 h 1"/>
                <a:gd name="T16" fmla="*/ 0 w 118"/>
                <a:gd name="T17" fmla="*/ 0 h 1"/>
                <a:gd name="T18" fmla="*/ 0 w 118"/>
                <a:gd name="T19" fmla="*/ 0 h 1"/>
                <a:gd name="T20" fmla="*/ 58 w 118"/>
                <a:gd name="T21" fmla="*/ 0 h 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18" h="1">
                  <a:moveTo>
                    <a:pt x="116" y="0"/>
                  </a:moveTo>
                  <a:lnTo>
                    <a:pt x="118" y="0"/>
                  </a:lnTo>
                  <a:lnTo>
                    <a:pt x="118" y="1"/>
                  </a:lnTo>
                  <a:lnTo>
                    <a:pt x="0" y="1"/>
                  </a:lnTo>
                  <a:lnTo>
                    <a:pt x="0" y="0"/>
                  </a:lnTo>
                  <a:lnTo>
                    <a:pt x="116" y="0"/>
                  </a:lnTo>
                  <a:close/>
                </a:path>
              </a:pathLst>
            </a:custGeom>
            <a:solidFill>
              <a:srgbClr val="08086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00" name="Freeform 130"/>
            <p:cNvSpPr>
              <a:spLocks/>
            </p:cNvSpPr>
            <p:nvPr/>
          </p:nvSpPr>
          <p:spPr bwMode="auto">
            <a:xfrm>
              <a:off x="5413" y="2457"/>
              <a:ext cx="60" cy="1"/>
            </a:xfrm>
            <a:custGeom>
              <a:avLst/>
              <a:gdLst>
                <a:gd name="T0" fmla="*/ 60 w 119"/>
                <a:gd name="T1" fmla="*/ 0 h 2"/>
                <a:gd name="T2" fmla="*/ 60 w 119"/>
                <a:gd name="T3" fmla="*/ 1 h 2"/>
                <a:gd name="T4" fmla="*/ 60 w 119"/>
                <a:gd name="T5" fmla="*/ 1 h 2"/>
                <a:gd name="T6" fmla="*/ 60 w 119"/>
                <a:gd name="T7" fmla="*/ 1 h 2"/>
                <a:gd name="T8" fmla="*/ 60 w 119"/>
                <a:gd name="T9" fmla="*/ 1 h 2"/>
                <a:gd name="T10" fmla="*/ 0 w 119"/>
                <a:gd name="T11" fmla="*/ 1 h 2"/>
                <a:gd name="T12" fmla="*/ 0 w 119"/>
                <a:gd name="T13" fmla="*/ 1 h 2"/>
                <a:gd name="T14" fmla="*/ 0 w 119"/>
                <a:gd name="T15" fmla="*/ 1 h 2"/>
                <a:gd name="T16" fmla="*/ 1 w 119"/>
                <a:gd name="T17" fmla="*/ 0 h 2"/>
                <a:gd name="T18" fmla="*/ 1 w 119"/>
                <a:gd name="T19" fmla="*/ 0 h 2"/>
                <a:gd name="T20" fmla="*/ 60 w 119"/>
                <a:gd name="T21" fmla="*/ 0 h 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19" h="2">
                  <a:moveTo>
                    <a:pt x="119" y="0"/>
                  </a:moveTo>
                  <a:lnTo>
                    <a:pt x="119" y="2"/>
                  </a:lnTo>
                  <a:lnTo>
                    <a:pt x="0" y="2"/>
                  </a:lnTo>
                  <a:lnTo>
                    <a:pt x="1" y="0"/>
                  </a:lnTo>
                  <a:lnTo>
                    <a:pt x="119" y="0"/>
                  </a:lnTo>
                  <a:close/>
                </a:path>
              </a:pathLst>
            </a:custGeom>
            <a:solidFill>
              <a:srgbClr val="0B0B6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01" name="Freeform 131"/>
            <p:cNvSpPr>
              <a:spLocks/>
            </p:cNvSpPr>
            <p:nvPr/>
          </p:nvSpPr>
          <p:spPr bwMode="auto">
            <a:xfrm>
              <a:off x="5413" y="2458"/>
              <a:ext cx="60" cy="1"/>
            </a:xfrm>
            <a:custGeom>
              <a:avLst/>
              <a:gdLst>
                <a:gd name="T0" fmla="*/ 60 w 119"/>
                <a:gd name="T1" fmla="*/ 0 h 2"/>
                <a:gd name="T2" fmla="*/ 60 w 119"/>
                <a:gd name="T3" fmla="*/ 1 h 2"/>
                <a:gd name="T4" fmla="*/ 60 w 119"/>
                <a:gd name="T5" fmla="*/ 1 h 2"/>
                <a:gd name="T6" fmla="*/ 60 w 119"/>
                <a:gd name="T7" fmla="*/ 1 h 2"/>
                <a:gd name="T8" fmla="*/ 60 w 119"/>
                <a:gd name="T9" fmla="*/ 1 h 2"/>
                <a:gd name="T10" fmla="*/ 0 w 119"/>
                <a:gd name="T11" fmla="*/ 1 h 2"/>
                <a:gd name="T12" fmla="*/ 0 w 119"/>
                <a:gd name="T13" fmla="*/ 1 h 2"/>
                <a:gd name="T14" fmla="*/ 0 w 119"/>
                <a:gd name="T15" fmla="*/ 1 h 2"/>
                <a:gd name="T16" fmla="*/ 0 w 119"/>
                <a:gd name="T17" fmla="*/ 1 h 2"/>
                <a:gd name="T18" fmla="*/ 0 w 119"/>
                <a:gd name="T19" fmla="*/ 0 h 2"/>
                <a:gd name="T20" fmla="*/ 60 w 119"/>
                <a:gd name="T21" fmla="*/ 0 h 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19" h="2">
                  <a:moveTo>
                    <a:pt x="119" y="0"/>
                  </a:moveTo>
                  <a:lnTo>
                    <a:pt x="119" y="1"/>
                  </a:lnTo>
                  <a:lnTo>
                    <a:pt x="119" y="2"/>
                  </a:lnTo>
                  <a:lnTo>
                    <a:pt x="0" y="2"/>
                  </a:lnTo>
                  <a:lnTo>
                    <a:pt x="0" y="1"/>
                  </a:lnTo>
                  <a:lnTo>
                    <a:pt x="0" y="0"/>
                  </a:lnTo>
                  <a:lnTo>
                    <a:pt x="119" y="0"/>
                  </a:lnTo>
                  <a:close/>
                </a:path>
              </a:pathLst>
            </a:custGeom>
            <a:solidFill>
              <a:srgbClr val="10107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02" name="Freeform 132"/>
            <p:cNvSpPr>
              <a:spLocks/>
            </p:cNvSpPr>
            <p:nvPr/>
          </p:nvSpPr>
          <p:spPr bwMode="auto">
            <a:xfrm>
              <a:off x="5413" y="2459"/>
              <a:ext cx="60" cy="1"/>
            </a:xfrm>
            <a:custGeom>
              <a:avLst/>
              <a:gdLst>
                <a:gd name="T0" fmla="*/ 60 w 121"/>
                <a:gd name="T1" fmla="*/ 0 h 1"/>
                <a:gd name="T2" fmla="*/ 60 w 121"/>
                <a:gd name="T3" fmla="*/ 0 h 1"/>
                <a:gd name="T4" fmla="*/ 60 w 121"/>
                <a:gd name="T5" fmla="*/ 0 h 1"/>
                <a:gd name="T6" fmla="*/ 60 w 121"/>
                <a:gd name="T7" fmla="*/ 1 h 1"/>
                <a:gd name="T8" fmla="*/ 60 w 121"/>
                <a:gd name="T9" fmla="*/ 1 h 1"/>
                <a:gd name="T10" fmla="*/ 0 w 121"/>
                <a:gd name="T11" fmla="*/ 1 h 1"/>
                <a:gd name="T12" fmla="*/ 0 w 121"/>
                <a:gd name="T13" fmla="*/ 0 h 1"/>
                <a:gd name="T14" fmla="*/ 0 w 121"/>
                <a:gd name="T15" fmla="*/ 0 h 1"/>
                <a:gd name="T16" fmla="*/ 0 w 121"/>
                <a:gd name="T17" fmla="*/ 0 h 1"/>
                <a:gd name="T18" fmla="*/ 1 w 121"/>
                <a:gd name="T19" fmla="*/ 0 h 1"/>
                <a:gd name="T20" fmla="*/ 60 w 121"/>
                <a:gd name="T21" fmla="*/ 0 h 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21" h="1">
                  <a:moveTo>
                    <a:pt x="121" y="0"/>
                  </a:moveTo>
                  <a:lnTo>
                    <a:pt x="121" y="0"/>
                  </a:lnTo>
                  <a:lnTo>
                    <a:pt x="121" y="1"/>
                  </a:lnTo>
                  <a:lnTo>
                    <a:pt x="0" y="1"/>
                  </a:lnTo>
                  <a:lnTo>
                    <a:pt x="0" y="0"/>
                  </a:lnTo>
                  <a:lnTo>
                    <a:pt x="2" y="0"/>
                  </a:lnTo>
                  <a:lnTo>
                    <a:pt x="121" y="0"/>
                  </a:lnTo>
                  <a:close/>
                </a:path>
              </a:pathLst>
            </a:custGeom>
            <a:solidFill>
              <a:srgbClr val="12127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03" name="Freeform 133"/>
            <p:cNvSpPr>
              <a:spLocks/>
            </p:cNvSpPr>
            <p:nvPr/>
          </p:nvSpPr>
          <p:spPr bwMode="auto">
            <a:xfrm>
              <a:off x="5412" y="2460"/>
              <a:ext cx="61" cy="1"/>
            </a:xfrm>
            <a:custGeom>
              <a:avLst/>
              <a:gdLst>
                <a:gd name="T0" fmla="*/ 61 w 122"/>
                <a:gd name="T1" fmla="*/ 0 h 2"/>
                <a:gd name="T2" fmla="*/ 61 w 122"/>
                <a:gd name="T3" fmla="*/ 0 h 2"/>
                <a:gd name="T4" fmla="*/ 61 w 122"/>
                <a:gd name="T5" fmla="*/ 0 h 2"/>
                <a:gd name="T6" fmla="*/ 61 w 122"/>
                <a:gd name="T7" fmla="*/ 1 h 2"/>
                <a:gd name="T8" fmla="*/ 61 w 122"/>
                <a:gd name="T9" fmla="*/ 1 h 2"/>
                <a:gd name="T10" fmla="*/ 0 w 122"/>
                <a:gd name="T11" fmla="*/ 1 h 2"/>
                <a:gd name="T12" fmla="*/ 0 w 122"/>
                <a:gd name="T13" fmla="*/ 1 h 2"/>
                <a:gd name="T14" fmla="*/ 1 w 122"/>
                <a:gd name="T15" fmla="*/ 0 h 2"/>
                <a:gd name="T16" fmla="*/ 1 w 122"/>
                <a:gd name="T17" fmla="*/ 0 h 2"/>
                <a:gd name="T18" fmla="*/ 1 w 122"/>
                <a:gd name="T19" fmla="*/ 0 h 2"/>
                <a:gd name="T20" fmla="*/ 61 w 122"/>
                <a:gd name="T21" fmla="*/ 0 h 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22" h="2">
                  <a:moveTo>
                    <a:pt x="122" y="0"/>
                  </a:moveTo>
                  <a:lnTo>
                    <a:pt x="122" y="0"/>
                  </a:lnTo>
                  <a:lnTo>
                    <a:pt x="122" y="2"/>
                  </a:lnTo>
                  <a:lnTo>
                    <a:pt x="0" y="2"/>
                  </a:lnTo>
                  <a:lnTo>
                    <a:pt x="1" y="0"/>
                  </a:lnTo>
                  <a:lnTo>
                    <a:pt x="122" y="0"/>
                  </a:lnTo>
                  <a:close/>
                </a:path>
              </a:pathLst>
            </a:custGeom>
            <a:solidFill>
              <a:srgbClr val="10107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04" name="Freeform 134"/>
            <p:cNvSpPr>
              <a:spLocks/>
            </p:cNvSpPr>
            <p:nvPr/>
          </p:nvSpPr>
          <p:spPr bwMode="auto">
            <a:xfrm>
              <a:off x="5412" y="2460"/>
              <a:ext cx="61" cy="1"/>
            </a:xfrm>
            <a:custGeom>
              <a:avLst/>
              <a:gdLst>
                <a:gd name="T0" fmla="*/ 61 w 123"/>
                <a:gd name="T1" fmla="*/ 0 h 1"/>
                <a:gd name="T2" fmla="*/ 61 w 123"/>
                <a:gd name="T3" fmla="*/ 0 h 1"/>
                <a:gd name="T4" fmla="*/ 61 w 123"/>
                <a:gd name="T5" fmla="*/ 1 h 1"/>
                <a:gd name="T6" fmla="*/ 61 w 123"/>
                <a:gd name="T7" fmla="*/ 1 h 1"/>
                <a:gd name="T8" fmla="*/ 61 w 123"/>
                <a:gd name="T9" fmla="*/ 1 h 1"/>
                <a:gd name="T10" fmla="*/ 0 w 123"/>
                <a:gd name="T11" fmla="*/ 1 h 1"/>
                <a:gd name="T12" fmla="*/ 0 w 123"/>
                <a:gd name="T13" fmla="*/ 1 h 1"/>
                <a:gd name="T14" fmla="*/ 0 w 123"/>
                <a:gd name="T15" fmla="*/ 1 h 1"/>
                <a:gd name="T16" fmla="*/ 0 w 123"/>
                <a:gd name="T17" fmla="*/ 0 h 1"/>
                <a:gd name="T18" fmla="*/ 0 w 123"/>
                <a:gd name="T19" fmla="*/ 0 h 1"/>
                <a:gd name="T20" fmla="*/ 61 w 123"/>
                <a:gd name="T21" fmla="*/ 0 h 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23" h="1">
                  <a:moveTo>
                    <a:pt x="122" y="0"/>
                  </a:moveTo>
                  <a:lnTo>
                    <a:pt x="122" y="0"/>
                  </a:lnTo>
                  <a:lnTo>
                    <a:pt x="123" y="1"/>
                  </a:lnTo>
                  <a:lnTo>
                    <a:pt x="0" y="1"/>
                  </a:lnTo>
                  <a:lnTo>
                    <a:pt x="0" y="0"/>
                  </a:lnTo>
                  <a:lnTo>
                    <a:pt x="122" y="0"/>
                  </a:lnTo>
                  <a:close/>
                </a:path>
              </a:pathLst>
            </a:custGeom>
            <a:solidFill>
              <a:srgbClr val="12127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05" name="Freeform 135"/>
            <p:cNvSpPr>
              <a:spLocks/>
            </p:cNvSpPr>
            <p:nvPr/>
          </p:nvSpPr>
          <p:spPr bwMode="auto">
            <a:xfrm>
              <a:off x="5411" y="2461"/>
              <a:ext cx="62" cy="1"/>
            </a:xfrm>
            <a:custGeom>
              <a:avLst/>
              <a:gdLst>
                <a:gd name="T0" fmla="*/ 62 w 124"/>
                <a:gd name="T1" fmla="*/ 0 h 2"/>
                <a:gd name="T2" fmla="*/ 62 w 124"/>
                <a:gd name="T3" fmla="*/ 1 h 2"/>
                <a:gd name="T4" fmla="*/ 62 w 124"/>
                <a:gd name="T5" fmla="*/ 1 h 2"/>
                <a:gd name="T6" fmla="*/ 62 w 124"/>
                <a:gd name="T7" fmla="*/ 1 h 2"/>
                <a:gd name="T8" fmla="*/ 62 w 124"/>
                <a:gd name="T9" fmla="*/ 1 h 2"/>
                <a:gd name="T10" fmla="*/ 0 w 124"/>
                <a:gd name="T11" fmla="*/ 1 h 2"/>
                <a:gd name="T12" fmla="*/ 0 w 124"/>
                <a:gd name="T13" fmla="*/ 1 h 2"/>
                <a:gd name="T14" fmla="*/ 1 w 124"/>
                <a:gd name="T15" fmla="*/ 1 h 2"/>
                <a:gd name="T16" fmla="*/ 1 w 124"/>
                <a:gd name="T17" fmla="*/ 1 h 2"/>
                <a:gd name="T18" fmla="*/ 1 w 124"/>
                <a:gd name="T19" fmla="*/ 0 h 2"/>
                <a:gd name="T20" fmla="*/ 62 w 124"/>
                <a:gd name="T21" fmla="*/ 0 h 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24" h="2">
                  <a:moveTo>
                    <a:pt x="124" y="0"/>
                  </a:moveTo>
                  <a:lnTo>
                    <a:pt x="124" y="1"/>
                  </a:lnTo>
                  <a:lnTo>
                    <a:pt x="124" y="2"/>
                  </a:lnTo>
                  <a:lnTo>
                    <a:pt x="0" y="2"/>
                  </a:lnTo>
                  <a:lnTo>
                    <a:pt x="0" y="1"/>
                  </a:lnTo>
                  <a:lnTo>
                    <a:pt x="1" y="1"/>
                  </a:lnTo>
                  <a:lnTo>
                    <a:pt x="1" y="0"/>
                  </a:lnTo>
                  <a:lnTo>
                    <a:pt x="124" y="0"/>
                  </a:lnTo>
                  <a:close/>
                </a:path>
              </a:pathLst>
            </a:custGeom>
            <a:solidFill>
              <a:srgbClr val="15157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06" name="Freeform 136"/>
            <p:cNvSpPr>
              <a:spLocks/>
            </p:cNvSpPr>
            <p:nvPr/>
          </p:nvSpPr>
          <p:spPr bwMode="auto">
            <a:xfrm>
              <a:off x="5411" y="2462"/>
              <a:ext cx="62" cy="1"/>
            </a:xfrm>
            <a:custGeom>
              <a:avLst/>
              <a:gdLst>
                <a:gd name="T0" fmla="*/ 62 w 124"/>
                <a:gd name="T1" fmla="*/ 0 h 2"/>
                <a:gd name="T2" fmla="*/ 62 w 124"/>
                <a:gd name="T3" fmla="*/ 0 h 2"/>
                <a:gd name="T4" fmla="*/ 62 w 124"/>
                <a:gd name="T5" fmla="*/ 0 h 2"/>
                <a:gd name="T6" fmla="*/ 62 w 124"/>
                <a:gd name="T7" fmla="*/ 0 h 2"/>
                <a:gd name="T8" fmla="*/ 62 w 124"/>
                <a:gd name="T9" fmla="*/ 1 h 2"/>
                <a:gd name="T10" fmla="*/ 0 w 124"/>
                <a:gd name="T11" fmla="*/ 1 h 2"/>
                <a:gd name="T12" fmla="*/ 0 w 124"/>
                <a:gd name="T13" fmla="*/ 0 h 2"/>
                <a:gd name="T14" fmla="*/ 0 w 124"/>
                <a:gd name="T15" fmla="*/ 0 h 2"/>
                <a:gd name="T16" fmla="*/ 0 w 124"/>
                <a:gd name="T17" fmla="*/ 0 h 2"/>
                <a:gd name="T18" fmla="*/ 0 w 124"/>
                <a:gd name="T19" fmla="*/ 0 h 2"/>
                <a:gd name="T20" fmla="*/ 62 w 124"/>
                <a:gd name="T21" fmla="*/ 0 h 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24" h="2">
                  <a:moveTo>
                    <a:pt x="124" y="0"/>
                  </a:moveTo>
                  <a:lnTo>
                    <a:pt x="124" y="0"/>
                  </a:lnTo>
                  <a:lnTo>
                    <a:pt x="124" y="2"/>
                  </a:lnTo>
                  <a:lnTo>
                    <a:pt x="0" y="2"/>
                  </a:lnTo>
                  <a:lnTo>
                    <a:pt x="0" y="0"/>
                  </a:lnTo>
                  <a:lnTo>
                    <a:pt x="124" y="0"/>
                  </a:lnTo>
                  <a:close/>
                </a:path>
              </a:pathLst>
            </a:custGeom>
            <a:solidFill>
              <a:srgbClr val="1A1A7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07" name="Freeform 137"/>
            <p:cNvSpPr>
              <a:spLocks/>
            </p:cNvSpPr>
            <p:nvPr/>
          </p:nvSpPr>
          <p:spPr bwMode="auto">
            <a:xfrm>
              <a:off x="5411" y="2463"/>
              <a:ext cx="62" cy="1"/>
            </a:xfrm>
            <a:custGeom>
              <a:avLst/>
              <a:gdLst>
                <a:gd name="T0" fmla="*/ 62 w 124"/>
                <a:gd name="T1" fmla="*/ 0 h 1"/>
                <a:gd name="T2" fmla="*/ 62 w 124"/>
                <a:gd name="T3" fmla="*/ 0 h 1"/>
                <a:gd name="T4" fmla="*/ 62 w 124"/>
                <a:gd name="T5" fmla="*/ 0 h 1"/>
                <a:gd name="T6" fmla="*/ 62 w 124"/>
                <a:gd name="T7" fmla="*/ 1 h 1"/>
                <a:gd name="T8" fmla="*/ 62 w 124"/>
                <a:gd name="T9" fmla="*/ 1 h 1"/>
                <a:gd name="T10" fmla="*/ 0 w 124"/>
                <a:gd name="T11" fmla="*/ 1 h 1"/>
                <a:gd name="T12" fmla="*/ 0 w 124"/>
                <a:gd name="T13" fmla="*/ 1 h 1"/>
                <a:gd name="T14" fmla="*/ 0 w 124"/>
                <a:gd name="T15" fmla="*/ 0 h 1"/>
                <a:gd name="T16" fmla="*/ 0 w 124"/>
                <a:gd name="T17" fmla="*/ 0 h 1"/>
                <a:gd name="T18" fmla="*/ 0 w 124"/>
                <a:gd name="T19" fmla="*/ 0 h 1"/>
                <a:gd name="T20" fmla="*/ 62 w 124"/>
                <a:gd name="T21" fmla="*/ 0 h 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24" h="1">
                  <a:moveTo>
                    <a:pt x="124" y="0"/>
                  </a:moveTo>
                  <a:lnTo>
                    <a:pt x="124" y="0"/>
                  </a:lnTo>
                  <a:lnTo>
                    <a:pt x="124" y="1"/>
                  </a:lnTo>
                  <a:lnTo>
                    <a:pt x="0" y="1"/>
                  </a:lnTo>
                  <a:lnTo>
                    <a:pt x="0" y="0"/>
                  </a:lnTo>
                  <a:lnTo>
                    <a:pt x="124" y="0"/>
                  </a:lnTo>
                  <a:close/>
                </a:path>
              </a:pathLst>
            </a:custGeom>
            <a:solidFill>
              <a:srgbClr val="1C1C7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08" name="Freeform 138"/>
            <p:cNvSpPr>
              <a:spLocks/>
            </p:cNvSpPr>
            <p:nvPr/>
          </p:nvSpPr>
          <p:spPr bwMode="auto">
            <a:xfrm>
              <a:off x="5411" y="2463"/>
              <a:ext cx="62" cy="1"/>
            </a:xfrm>
            <a:custGeom>
              <a:avLst/>
              <a:gdLst>
                <a:gd name="T0" fmla="*/ 62 w 125"/>
                <a:gd name="T1" fmla="*/ 0 h 1"/>
                <a:gd name="T2" fmla="*/ 62 w 125"/>
                <a:gd name="T3" fmla="*/ 0 h 1"/>
                <a:gd name="T4" fmla="*/ 62 w 125"/>
                <a:gd name="T5" fmla="*/ 1 h 1"/>
                <a:gd name="T6" fmla="*/ 62 w 125"/>
                <a:gd name="T7" fmla="*/ 1 h 1"/>
                <a:gd name="T8" fmla="*/ 62 w 125"/>
                <a:gd name="T9" fmla="*/ 1 h 1"/>
                <a:gd name="T10" fmla="*/ 0 w 125"/>
                <a:gd name="T11" fmla="*/ 1 h 1"/>
                <a:gd name="T12" fmla="*/ 0 w 125"/>
                <a:gd name="T13" fmla="*/ 1 h 1"/>
                <a:gd name="T14" fmla="*/ 0 w 125"/>
                <a:gd name="T15" fmla="*/ 1 h 1"/>
                <a:gd name="T16" fmla="*/ 0 w 125"/>
                <a:gd name="T17" fmla="*/ 0 h 1"/>
                <a:gd name="T18" fmla="*/ 0 w 125"/>
                <a:gd name="T19" fmla="*/ 0 h 1"/>
                <a:gd name="T20" fmla="*/ 62 w 125"/>
                <a:gd name="T21" fmla="*/ 0 h 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25" h="1">
                  <a:moveTo>
                    <a:pt x="125" y="0"/>
                  </a:moveTo>
                  <a:lnTo>
                    <a:pt x="125" y="0"/>
                  </a:lnTo>
                  <a:lnTo>
                    <a:pt x="125" y="1"/>
                  </a:lnTo>
                  <a:lnTo>
                    <a:pt x="0" y="1"/>
                  </a:lnTo>
                  <a:lnTo>
                    <a:pt x="0" y="0"/>
                  </a:lnTo>
                  <a:lnTo>
                    <a:pt x="1" y="0"/>
                  </a:lnTo>
                  <a:lnTo>
                    <a:pt x="125" y="0"/>
                  </a:lnTo>
                  <a:close/>
                </a:path>
              </a:pathLst>
            </a:custGeom>
            <a:solidFill>
              <a:srgbClr val="1C1C7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09" name="Freeform 139"/>
            <p:cNvSpPr>
              <a:spLocks/>
            </p:cNvSpPr>
            <p:nvPr/>
          </p:nvSpPr>
          <p:spPr bwMode="auto">
            <a:xfrm>
              <a:off x="5411" y="2464"/>
              <a:ext cx="63" cy="1"/>
            </a:xfrm>
            <a:custGeom>
              <a:avLst/>
              <a:gdLst>
                <a:gd name="T0" fmla="*/ 63 w 126"/>
                <a:gd name="T1" fmla="*/ 0 h 1"/>
                <a:gd name="T2" fmla="*/ 63 w 126"/>
                <a:gd name="T3" fmla="*/ 1 h 1"/>
                <a:gd name="T4" fmla="*/ 63 w 126"/>
                <a:gd name="T5" fmla="*/ 1 h 1"/>
                <a:gd name="T6" fmla="*/ 63 w 126"/>
                <a:gd name="T7" fmla="*/ 1 h 1"/>
                <a:gd name="T8" fmla="*/ 63 w 126"/>
                <a:gd name="T9" fmla="*/ 1 h 1"/>
                <a:gd name="T10" fmla="*/ 0 w 126"/>
                <a:gd name="T11" fmla="*/ 1 h 1"/>
                <a:gd name="T12" fmla="*/ 0 w 126"/>
                <a:gd name="T13" fmla="*/ 1 h 1"/>
                <a:gd name="T14" fmla="*/ 0 w 126"/>
                <a:gd name="T15" fmla="*/ 1 h 1"/>
                <a:gd name="T16" fmla="*/ 0 w 126"/>
                <a:gd name="T17" fmla="*/ 1 h 1"/>
                <a:gd name="T18" fmla="*/ 0 w 126"/>
                <a:gd name="T19" fmla="*/ 0 h 1"/>
                <a:gd name="T20" fmla="*/ 63 w 126"/>
                <a:gd name="T21" fmla="*/ 0 h 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26" h="1">
                  <a:moveTo>
                    <a:pt x="125" y="0"/>
                  </a:moveTo>
                  <a:lnTo>
                    <a:pt x="126" y="1"/>
                  </a:lnTo>
                  <a:lnTo>
                    <a:pt x="0" y="1"/>
                  </a:lnTo>
                  <a:lnTo>
                    <a:pt x="0" y="0"/>
                  </a:lnTo>
                  <a:lnTo>
                    <a:pt x="125" y="0"/>
                  </a:lnTo>
                  <a:close/>
                </a:path>
              </a:pathLst>
            </a:custGeom>
            <a:solidFill>
              <a:srgbClr val="1F1F8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10" name="Freeform 140"/>
            <p:cNvSpPr>
              <a:spLocks/>
            </p:cNvSpPr>
            <p:nvPr/>
          </p:nvSpPr>
          <p:spPr bwMode="auto">
            <a:xfrm>
              <a:off x="5410" y="2465"/>
              <a:ext cx="64" cy="1"/>
            </a:xfrm>
            <a:custGeom>
              <a:avLst/>
              <a:gdLst>
                <a:gd name="T0" fmla="*/ 64 w 128"/>
                <a:gd name="T1" fmla="*/ 0 h 3"/>
                <a:gd name="T2" fmla="*/ 64 w 128"/>
                <a:gd name="T3" fmla="*/ 1 h 3"/>
                <a:gd name="T4" fmla="*/ 64 w 128"/>
                <a:gd name="T5" fmla="*/ 1 h 3"/>
                <a:gd name="T6" fmla="*/ 64 w 128"/>
                <a:gd name="T7" fmla="*/ 1 h 3"/>
                <a:gd name="T8" fmla="*/ 64 w 128"/>
                <a:gd name="T9" fmla="*/ 1 h 3"/>
                <a:gd name="T10" fmla="*/ 0 w 128"/>
                <a:gd name="T11" fmla="*/ 1 h 3"/>
                <a:gd name="T12" fmla="*/ 1 w 128"/>
                <a:gd name="T13" fmla="*/ 1 h 3"/>
                <a:gd name="T14" fmla="*/ 1 w 128"/>
                <a:gd name="T15" fmla="*/ 1 h 3"/>
                <a:gd name="T16" fmla="*/ 1 w 128"/>
                <a:gd name="T17" fmla="*/ 1 h 3"/>
                <a:gd name="T18" fmla="*/ 1 w 128"/>
                <a:gd name="T19" fmla="*/ 0 h 3"/>
                <a:gd name="T20" fmla="*/ 64 w 128"/>
                <a:gd name="T21" fmla="*/ 0 h 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28" h="3">
                  <a:moveTo>
                    <a:pt x="128" y="0"/>
                  </a:moveTo>
                  <a:lnTo>
                    <a:pt x="128" y="2"/>
                  </a:lnTo>
                  <a:lnTo>
                    <a:pt x="128" y="3"/>
                  </a:lnTo>
                  <a:lnTo>
                    <a:pt x="0" y="3"/>
                  </a:lnTo>
                  <a:lnTo>
                    <a:pt x="2" y="2"/>
                  </a:lnTo>
                  <a:lnTo>
                    <a:pt x="2" y="0"/>
                  </a:lnTo>
                  <a:lnTo>
                    <a:pt x="128" y="0"/>
                  </a:lnTo>
                  <a:close/>
                </a:path>
              </a:pathLst>
            </a:custGeom>
            <a:solidFill>
              <a:srgbClr val="21218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11" name="Freeform 141"/>
            <p:cNvSpPr>
              <a:spLocks/>
            </p:cNvSpPr>
            <p:nvPr/>
          </p:nvSpPr>
          <p:spPr bwMode="auto">
            <a:xfrm>
              <a:off x="5410" y="2466"/>
              <a:ext cx="64" cy="1"/>
            </a:xfrm>
            <a:custGeom>
              <a:avLst/>
              <a:gdLst>
                <a:gd name="T0" fmla="*/ 64 w 128"/>
                <a:gd name="T1" fmla="*/ 0 h 1"/>
                <a:gd name="T2" fmla="*/ 64 w 128"/>
                <a:gd name="T3" fmla="*/ 0 h 1"/>
                <a:gd name="T4" fmla="*/ 64 w 128"/>
                <a:gd name="T5" fmla="*/ 0 h 1"/>
                <a:gd name="T6" fmla="*/ 64 w 128"/>
                <a:gd name="T7" fmla="*/ 1 h 1"/>
                <a:gd name="T8" fmla="*/ 64 w 128"/>
                <a:gd name="T9" fmla="*/ 1 h 1"/>
                <a:gd name="T10" fmla="*/ 0 w 128"/>
                <a:gd name="T11" fmla="*/ 1 h 1"/>
                <a:gd name="T12" fmla="*/ 0 w 128"/>
                <a:gd name="T13" fmla="*/ 1 h 1"/>
                <a:gd name="T14" fmla="*/ 0 w 128"/>
                <a:gd name="T15" fmla="*/ 0 h 1"/>
                <a:gd name="T16" fmla="*/ 0 w 128"/>
                <a:gd name="T17" fmla="*/ 0 h 1"/>
                <a:gd name="T18" fmla="*/ 0 w 128"/>
                <a:gd name="T19" fmla="*/ 0 h 1"/>
                <a:gd name="T20" fmla="*/ 64 w 128"/>
                <a:gd name="T21" fmla="*/ 0 h 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28" h="1">
                  <a:moveTo>
                    <a:pt x="128" y="0"/>
                  </a:moveTo>
                  <a:lnTo>
                    <a:pt x="128" y="0"/>
                  </a:lnTo>
                  <a:lnTo>
                    <a:pt x="128" y="1"/>
                  </a:lnTo>
                  <a:lnTo>
                    <a:pt x="0" y="1"/>
                  </a:lnTo>
                  <a:lnTo>
                    <a:pt x="0" y="0"/>
                  </a:lnTo>
                  <a:lnTo>
                    <a:pt x="128" y="0"/>
                  </a:lnTo>
                  <a:close/>
                </a:path>
              </a:pathLst>
            </a:custGeom>
            <a:solidFill>
              <a:srgbClr val="24248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12" name="Freeform 142"/>
            <p:cNvSpPr>
              <a:spLocks/>
            </p:cNvSpPr>
            <p:nvPr/>
          </p:nvSpPr>
          <p:spPr bwMode="auto">
            <a:xfrm>
              <a:off x="5410" y="2467"/>
              <a:ext cx="64" cy="1"/>
            </a:xfrm>
            <a:custGeom>
              <a:avLst/>
              <a:gdLst>
                <a:gd name="T0" fmla="*/ 64 w 128"/>
                <a:gd name="T1" fmla="*/ 0 h 1"/>
                <a:gd name="T2" fmla="*/ 64 w 128"/>
                <a:gd name="T3" fmla="*/ 0 h 1"/>
                <a:gd name="T4" fmla="*/ 64 w 128"/>
                <a:gd name="T5" fmla="*/ 1 h 1"/>
                <a:gd name="T6" fmla="*/ 64 w 128"/>
                <a:gd name="T7" fmla="*/ 1 h 1"/>
                <a:gd name="T8" fmla="*/ 64 w 128"/>
                <a:gd name="T9" fmla="*/ 1 h 1"/>
                <a:gd name="T10" fmla="*/ 0 w 128"/>
                <a:gd name="T11" fmla="*/ 1 h 1"/>
                <a:gd name="T12" fmla="*/ 0 w 128"/>
                <a:gd name="T13" fmla="*/ 1 h 1"/>
                <a:gd name="T14" fmla="*/ 0 w 128"/>
                <a:gd name="T15" fmla="*/ 0 h 1"/>
                <a:gd name="T16" fmla="*/ 0 w 128"/>
                <a:gd name="T17" fmla="*/ 0 h 1"/>
                <a:gd name="T18" fmla="*/ 0 w 128"/>
                <a:gd name="T19" fmla="*/ 0 h 1"/>
                <a:gd name="T20" fmla="*/ 64 w 128"/>
                <a:gd name="T21" fmla="*/ 0 h 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28" h="1">
                  <a:moveTo>
                    <a:pt x="128" y="0"/>
                  </a:moveTo>
                  <a:lnTo>
                    <a:pt x="128" y="0"/>
                  </a:lnTo>
                  <a:lnTo>
                    <a:pt x="128" y="1"/>
                  </a:lnTo>
                  <a:lnTo>
                    <a:pt x="0" y="1"/>
                  </a:lnTo>
                  <a:lnTo>
                    <a:pt x="0" y="0"/>
                  </a:lnTo>
                  <a:lnTo>
                    <a:pt x="128" y="0"/>
                  </a:lnTo>
                  <a:close/>
                </a:path>
              </a:pathLst>
            </a:custGeom>
            <a:solidFill>
              <a:srgbClr val="26268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13" name="Freeform 143"/>
            <p:cNvSpPr>
              <a:spLocks/>
            </p:cNvSpPr>
            <p:nvPr/>
          </p:nvSpPr>
          <p:spPr bwMode="auto">
            <a:xfrm>
              <a:off x="5410" y="2467"/>
              <a:ext cx="64" cy="1"/>
            </a:xfrm>
            <a:custGeom>
              <a:avLst/>
              <a:gdLst>
                <a:gd name="T0" fmla="*/ 64 w 129"/>
                <a:gd name="T1" fmla="*/ 0 h 2"/>
                <a:gd name="T2" fmla="*/ 64 w 129"/>
                <a:gd name="T3" fmla="*/ 0 h 2"/>
                <a:gd name="T4" fmla="*/ 64 w 129"/>
                <a:gd name="T5" fmla="*/ 1 h 2"/>
                <a:gd name="T6" fmla="*/ 64 w 129"/>
                <a:gd name="T7" fmla="*/ 1 h 2"/>
                <a:gd name="T8" fmla="*/ 64 w 129"/>
                <a:gd name="T9" fmla="*/ 1 h 2"/>
                <a:gd name="T10" fmla="*/ 0 w 129"/>
                <a:gd name="T11" fmla="*/ 1 h 2"/>
                <a:gd name="T12" fmla="*/ 0 w 129"/>
                <a:gd name="T13" fmla="*/ 1 h 2"/>
                <a:gd name="T14" fmla="*/ 0 w 129"/>
                <a:gd name="T15" fmla="*/ 1 h 2"/>
                <a:gd name="T16" fmla="*/ 0 w 129"/>
                <a:gd name="T17" fmla="*/ 0 h 2"/>
                <a:gd name="T18" fmla="*/ 0 w 129"/>
                <a:gd name="T19" fmla="*/ 0 h 2"/>
                <a:gd name="T20" fmla="*/ 64 w 129"/>
                <a:gd name="T21" fmla="*/ 0 h 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29" h="2">
                  <a:moveTo>
                    <a:pt x="129" y="0"/>
                  </a:moveTo>
                  <a:lnTo>
                    <a:pt x="129" y="0"/>
                  </a:lnTo>
                  <a:lnTo>
                    <a:pt x="129" y="2"/>
                  </a:lnTo>
                  <a:lnTo>
                    <a:pt x="0" y="2"/>
                  </a:lnTo>
                  <a:lnTo>
                    <a:pt x="1" y="2"/>
                  </a:lnTo>
                  <a:lnTo>
                    <a:pt x="1" y="0"/>
                  </a:lnTo>
                  <a:lnTo>
                    <a:pt x="129" y="0"/>
                  </a:lnTo>
                  <a:close/>
                </a:path>
              </a:pathLst>
            </a:custGeom>
            <a:solidFill>
              <a:srgbClr val="29298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14" name="Freeform 144"/>
            <p:cNvSpPr>
              <a:spLocks/>
            </p:cNvSpPr>
            <p:nvPr/>
          </p:nvSpPr>
          <p:spPr bwMode="auto">
            <a:xfrm>
              <a:off x="5410" y="2468"/>
              <a:ext cx="65" cy="1"/>
            </a:xfrm>
            <a:custGeom>
              <a:avLst/>
              <a:gdLst>
                <a:gd name="T0" fmla="*/ 65 w 130"/>
                <a:gd name="T1" fmla="*/ 0 h 2"/>
                <a:gd name="T2" fmla="*/ 65 w 130"/>
                <a:gd name="T3" fmla="*/ 1 h 2"/>
                <a:gd name="T4" fmla="*/ 65 w 130"/>
                <a:gd name="T5" fmla="*/ 1 h 2"/>
                <a:gd name="T6" fmla="*/ 65 w 130"/>
                <a:gd name="T7" fmla="*/ 1 h 2"/>
                <a:gd name="T8" fmla="*/ 65 w 130"/>
                <a:gd name="T9" fmla="*/ 1 h 2"/>
                <a:gd name="T10" fmla="*/ 0 w 130"/>
                <a:gd name="T11" fmla="*/ 1 h 2"/>
                <a:gd name="T12" fmla="*/ 0 w 130"/>
                <a:gd name="T13" fmla="*/ 1 h 2"/>
                <a:gd name="T14" fmla="*/ 0 w 130"/>
                <a:gd name="T15" fmla="*/ 1 h 2"/>
                <a:gd name="T16" fmla="*/ 0 w 130"/>
                <a:gd name="T17" fmla="*/ 1 h 2"/>
                <a:gd name="T18" fmla="*/ 0 w 130"/>
                <a:gd name="T19" fmla="*/ 0 h 2"/>
                <a:gd name="T20" fmla="*/ 65 w 130"/>
                <a:gd name="T21" fmla="*/ 0 h 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30" h="2">
                  <a:moveTo>
                    <a:pt x="129" y="0"/>
                  </a:moveTo>
                  <a:lnTo>
                    <a:pt x="129" y="1"/>
                  </a:lnTo>
                  <a:lnTo>
                    <a:pt x="130" y="2"/>
                  </a:lnTo>
                  <a:lnTo>
                    <a:pt x="0" y="2"/>
                  </a:lnTo>
                  <a:lnTo>
                    <a:pt x="0" y="1"/>
                  </a:lnTo>
                  <a:lnTo>
                    <a:pt x="0" y="0"/>
                  </a:lnTo>
                  <a:lnTo>
                    <a:pt x="129" y="0"/>
                  </a:lnTo>
                  <a:close/>
                </a:path>
              </a:pathLst>
            </a:custGeom>
            <a:solidFill>
              <a:srgbClr val="2C2C8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15" name="Freeform 145"/>
            <p:cNvSpPr>
              <a:spLocks/>
            </p:cNvSpPr>
            <p:nvPr/>
          </p:nvSpPr>
          <p:spPr bwMode="auto">
            <a:xfrm>
              <a:off x="5410" y="2469"/>
              <a:ext cx="65" cy="1"/>
            </a:xfrm>
            <a:custGeom>
              <a:avLst/>
              <a:gdLst>
                <a:gd name="T0" fmla="*/ 65 w 130"/>
                <a:gd name="T1" fmla="*/ 0 h 1"/>
                <a:gd name="T2" fmla="*/ 65 w 130"/>
                <a:gd name="T3" fmla="*/ 0 h 1"/>
                <a:gd name="T4" fmla="*/ 65 w 130"/>
                <a:gd name="T5" fmla="*/ 0 h 1"/>
                <a:gd name="T6" fmla="*/ 65 w 130"/>
                <a:gd name="T7" fmla="*/ 1 h 1"/>
                <a:gd name="T8" fmla="*/ 65 w 130"/>
                <a:gd name="T9" fmla="*/ 1 h 1"/>
                <a:gd name="T10" fmla="*/ 0 w 130"/>
                <a:gd name="T11" fmla="*/ 1 h 1"/>
                <a:gd name="T12" fmla="*/ 0 w 130"/>
                <a:gd name="T13" fmla="*/ 1 h 1"/>
                <a:gd name="T14" fmla="*/ 0 w 130"/>
                <a:gd name="T15" fmla="*/ 0 h 1"/>
                <a:gd name="T16" fmla="*/ 0 w 130"/>
                <a:gd name="T17" fmla="*/ 0 h 1"/>
                <a:gd name="T18" fmla="*/ 0 w 130"/>
                <a:gd name="T19" fmla="*/ 0 h 1"/>
                <a:gd name="T20" fmla="*/ 65 w 130"/>
                <a:gd name="T21" fmla="*/ 0 h 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30" h="1">
                  <a:moveTo>
                    <a:pt x="130" y="0"/>
                  </a:moveTo>
                  <a:lnTo>
                    <a:pt x="130" y="0"/>
                  </a:lnTo>
                  <a:lnTo>
                    <a:pt x="130" y="1"/>
                  </a:lnTo>
                  <a:lnTo>
                    <a:pt x="0" y="1"/>
                  </a:lnTo>
                  <a:lnTo>
                    <a:pt x="0" y="0"/>
                  </a:lnTo>
                  <a:lnTo>
                    <a:pt x="130" y="0"/>
                  </a:lnTo>
                  <a:close/>
                </a:path>
              </a:pathLst>
            </a:custGeom>
            <a:solidFill>
              <a:srgbClr val="2E2E8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16" name="Freeform 146"/>
            <p:cNvSpPr>
              <a:spLocks/>
            </p:cNvSpPr>
            <p:nvPr/>
          </p:nvSpPr>
          <p:spPr bwMode="auto">
            <a:xfrm>
              <a:off x="5410" y="2470"/>
              <a:ext cx="65" cy="1"/>
            </a:xfrm>
            <a:custGeom>
              <a:avLst/>
              <a:gdLst>
                <a:gd name="T0" fmla="*/ 65 w 130"/>
                <a:gd name="T1" fmla="*/ 0 h 2"/>
                <a:gd name="T2" fmla="*/ 65 w 130"/>
                <a:gd name="T3" fmla="*/ 0 h 2"/>
                <a:gd name="T4" fmla="*/ 65 w 130"/>
                <a:gd name="T5" fmla="*/ 0 h 2"/>
                <a:gd name="T6" fmla="*/ 65 w 130"/>
                <a:gd name="T7" fmla="*/ 1 h 2"/>
                <a:gd name="T8" fmla="*/ 65 w 130"/>
                <a:gd name="T9" fmla="*/ 1 h 2"/>
                <a:gd name="T10" fmla="*/ 0 w 130"/>
                <a:gd name="T11" fmla="*/ 1 h 2"/>
                <a:gd name="T12" fmla="*/ 0 w 130"/>
                <a:gd name="T13" fmla="*/ 1 h 2"/>
                <a:gd name="T14" fmla="*/ 0 w 130"/>
                <a:gd name="T15" fmla="*/ 0 h 2"/>
                <a:gd name="T16" fmla="*/ 0 w 130"/>
                <a:gd name="T17" fmla="*/ 0 h 2"/>
                <a:gd name="T18" fmla="*/ 0 w 130"/>
                <a:gd name="T19" fmla="*/ 0 h 2"/>
                <a:gd name="T20" fmla="*/ 65 w 130"/>
                <a:gd name="T21" fmla="*/ 0 h 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30" h="2">
                  <a:moveTo>
                    <a:pt x="130" y="0"/>
                  </a:moveTo>
                  <a:lnTo>
                    <a:pt x="130" y="0"/>
                  </a:lnTo>
                  <a:lnTo>
                    <a:pt x="130" y="2"/>
                  </a:lnTo>
                  <a:lnTo>
                    <a:pt x="0" y="2"/>
                  </a:lnTo>
                  <a:lnTo>
                    <a:pt x="0" y="0"/>
                  </a:lnTo>
                  <a:lnTo>
                    <a:pt x="130" y="0"/>
                  </a:lnTo>
                  <a:close/>
                </a:path>
              </a:pathLst>
            </a:custGeom>
            <a:solidFill>
              <a:srgbClr val="31318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17" name="Freeform 147"/>
            <p:cNvSpPr>
              <a:spLocks/>
            </p:cNvSpPr>
            <p:nvPr/>
          </p:nvSpPr>
          <p:spPr bwMode="auto">
            <a:xfrm>
              <a:off x="5410" y="2470"/>
              <a:ext cx="65" cy="1"/>
            </a:xfrm>
            <a:custGeom>
              <a:avLst/>
              <a:gdLst>
                <a:gd name="T0" fmla="*/ 65 w 130"/>
                <a:gd name="T1" fmla="*/ 0 h 1"/>
                <a:gd name="T2" fmla="*/ 65 w 130"/>
                <a:gd name="T3" fmla="*/ 0 h 1"/>
                <a:gd name="T4" fmla="*/ 65 w 130"/>
                <a:gd name="T5" fmla="*/ 1 h 1"/>
                <a:gd name="T6" fmla="*/ 65 w 130"/>
                <a:gd name="T7" fmla="*/ 1 h 1"/>
                <a:gd name="T8" fmla="*/ 65 w 130"/>
                <a:gd name="T9" fmla="*/ 1 h 1"/>
                <a:gd name="T10" fmla="*/ 0 w 130"/>
                <a:gd name="T11" fmla="*/ 1 h 1"/>
                <a:gd name="T12" fmla="*/ 0 w 130"/>
                <a:gd name="T13" fmla="*/ 1 h 1"/>
                <a:gd name="T14" fmla="*/ 0 w 130"/>
                <a:gd name="T15" fmla="*/ 1 h 1"/>
                <a:gd name="T16" fmla="*/ 0 w 130"/>
                <a:gd name="T17" fmla="*/ 0 h 1"/>
                <a:gd name="T18" fmla="*/ 0 w 130"/>
                <a:gd name="T19" fmla="*/ 0 h 1"/>
                <a:gd name="T20" fmla="*/ 65 w 130"/>
                <a:gd name="T21" fmla="*/ 0 h 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30" h="1">
                  <a:moveTo>
                    <a:pt x="130" y="0"/>
                  </a:moveTo>
                  <a:lnTo>
                    <a:pt x="130" y="0"/>
                  </a:lnTo>
                  <a:lnTo>
                    <a:pt x="130" y="1"/>
                  </a:lnTo>
                  <a:lnTo>
                    <a:pt x="0" y="1"/>
                  </a:lnTo>
                  <a:lnTo>
                    <a:pt x="0" y="0"/>
                  </a:lnTo>
                  <a:lnTo>
                    <a:pt x="130" y="0"/>
                  </a:lnTo>
                  <a:close/>
                </a:path>
              </a:pathLst>
            </a:custGeom>
            <a:solidFill>
              <a:srgbClr val="33338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18" name="Freeform 148"/>
            <p:cNvSpPr>
              <a:spLocks/>
            </p:cNvSpPr>
            <p:nvPr/>
          </p:nvSpPr>
          <p:spPr bwMode="auto">
            <a:xfrm>
              <a:off x="5409" y="2471"/>
              <a:ext cx="66" cy="1"/>
            </a:xfrm>
            <a:custGeom>
              <a:avLst/>
              <a:gdLst>
                <a:gd name="T0" fmla="*/ 66 w 131"/>
                <a:gd name="T1" fmla="*/ 0 h 2"/>
                <a:gd name="T2" fmla="*/ 66 w 131"/>
                <a:gd name="T3" fmla="*/ 1 h 2"/>
                <a:gd name="T4" fmla="*/ 66 w 131"/>
                <a:gd name="T5" fmla="*/ 1 h 2"/>
                <a:gd name="T6" fmla="*/ 66 w 131"/>
                <a:gd name="T7" fmla="*/ 1 h 2"/>
                <a:gd name="T8" fmla="*/ 66 w 131"/>
                <a:gd name="T9" fmla="*/ 1 h 2"/>
                <a:gd name="T10" fmla="*/ 0 w 131"/>
                <a:gd name="T11" fmla="*/ 1 h 2"/>
                <a:gd name="T12" fmla="*/ 0 w 131"/>
                <a:gd name="T13" fmla="*/ 1 h 2"/>
                <a:gd name="T14" fmla="*/ 0 w 131"/>
                <a:gd name="T15" fmla="*/ 1 h 2"/>
                <a:gd name="T16" fmla="*/ 0 w 131"/>
                <a:gd name="T17" fmla="*/ 1 h 2"/>
                <a:gd name="T18" fmla="*/ 0 w 131"/>
                <a:gd name="T19" fmla="*/ 1 h 2"/>
                <a:gd name="T20" fmla="*/ 0 w 131"/>
                <a:gd name="T21" fmla="*/ 1 h 2"/>
                <a:gd name="T22" fmla="*/ 1 w 131"/>
                <a:gd name="T23" fmla="*/ 1 h 2"/>
                <a:gd name="T24" fmla="*/ 1 w 131"/>
                <a:gd name="T25" fmla="*/ 1 h 2"/>
                <a:gd name="T26" fmla="*/ 1 w 131"/>
                <a:gd name="T27" fmla="*/ 0 h 2"/>
                <a:gd name="T28" fmla="*/ 66 w 131"/>
                <a:gd name="T29" fmla="*/ 0 h 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31" h="2">
                  <a:moveTo>
                    <a:pt x="131" y="0"/>
                  </a:moveTo>
                  <a:lnTo>
                    <a:pt x="131" y="1"/>
                  </a:lnTo>
                  <a:lnTo>
                    <a:pt x="131" y="2"/>
                  </a:lnTo>
                  <a:lnTo>
                    <a:pt x="0" y="2"/>
                  </a:lnTo>
                  <a:lnTo>
                    <a:pt x="0" y="1"/>
                  </a:lnTo>
                  <a:lnTo>
                    <a:pt x="1" y="1"/>
                  </a:lnTo>
                  <a:lnTo>
                    <a:pt x="1" y="0"/>
                  </a:lnTo>
                  <a:lnTo>
                    <a:pt x="131" y="0"/>
                  </a:lnTo>
                  <a:close/>
                </a:path>
              </a:pathLst>
            </a:custGeom>
            <a:solidFill>
              <a:srgbClr val="31318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19" name="Freeform 149"/>
            <p:cNvSpPr>
              <a:spLocks/>
            </p:cNvSpPr>
            <p:nvPr/>
          </p:nvSpPr>
          <p:spPr bwMode="auto">
            <a:xfrm>
              <a:off x="5409" y="2472"/>
              <a:ext cx="66" cy="1"/>
            </a:xfrm>
            <a:custGeom>
              <a:avLst/>
              <a:gdLst>
                <a:gd name="T0" fmla="*/ 66 w 131"/>
                <a:gd name="T1" fmla="*/ 0 h 2"/>
                <a:gd name="T2" fmla="*/ 66 w 131"/>
                <a:gd name="T3" fmla="*/ 0 h 2"/>
                <a:gd name="T4" fmla="*/ 66 w 131"/>
                <a:gd name="T5" fmla="*/ 0 h 2"/>
                <a:gd name="T6" fmla="*/ 66 w 131"/>
                <a:gd name="T7" fmla="*/ 1 h 2"/>
                <a:gd name="T8" fmla="*/ 66 w 131"/>
                <a:gd name="T9" fmla="*/ 1 h 2"/>
                <a:gd name="T10" fmla="*/ 0 w 131"/>
                <a:gd name="T11" fmla="*/ 1 h 2"/>
                <a:gd name="T12" fmla="*/ 0 w 131"/>
                <a:gd name="T13" fmla="*/ 1 h 2"/>
                <a:gd name="T14" fmla="*/ 0 w 131"/>
                <a:gd name="T15" fmla="*/ 0 h 2"/>
                <a:gd name="T16" fmla="*/ 0 w 131"/>
                <a:gd name="T17" fmla="*/ 0 h 2"/>
                <a:gd name="T18" fmla="*/ 0 w 131"/>
                <a:gd name="T19" fmla="*/ 0 h 2"/>
                <a:gd name="T20" fmla="*/ 66 w 131"/>
                <a:gd name="T21" fmla="*/ 0 h 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31" h="2">
                  <a:moveTo>
                    <a:pt x="131" y="0"/>
                  </a:moveTo>
                  <a:lnTo>
                    <a:pt x="131" y="0"/>
                  </a:lnTo>
                  <a:lnTo>
                    <a:pt x="131" y="2"/>
                  </a:lnTo>
                  <a:lnTo>
                    <a:pt x="0" y="2"/>
                  </a:lnTo>
                  <a:lnTo>
                    <a:pt x="0" y="0"/>
                  </a:lnTo>
                  <a:lnTo>
                    <a:pt x="131" y="0"/>
                  </a:lnTo>
                  <a:close/>
                </a:path>
              </a:pathLst>
            </a:custGeom>
            <a:solidFill>
              <a:srgbClr val="36369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20" name="Freeform 150"/>
            <p:cNvSpPr>
              <a:spLocks/>
            </p:cNvSpPr>
            <p:nvPr/>
          </p:nvSpPr>
          <p:spPr bwMode="auto">
            <a:xfrm>
              <a:off x="5409" y="2473"/>
              <a:ext cx="66" cy="1"/>
            </a:xfrm>
            <a:custGeom>
              <a:avLst/>
              <a:gdLst>
                <a:gd name="T0" fmla="*/ 65 w 133"/>
                <a:gd name="T1" fmla="*/ 0 h 1"/>
                <a:gd name="T2" fmla="*/ 66 w 133"/>
                <a:gd name="T3" fmla="*/ 0 h 1"/>
                <a:gd name="T4" fmla="*/ 66 w 133"/>
                <a:gd name="T5" fmla="*/ 0 h 1"/>
                <a:gd name="T6" fmla="*/ 66 w 133"/>
                <a:gd name="T7" fmla="*/ 1 h 1"/>
                <a:gd name="T8" fmla="*/ 66 w 133"/>
                <a:gd name="T9" fmla="*/ 1 h 1"/>
                <a:gd name="T10" fmla="*/ 0 w 133"/>
                <a:gd name="T11" fmla="*/ 1 h 1"/>
                <a:gd name="T12" fmla="*/ 0 w 133"/>
                <a:gd name="T13" fmla="*/ 1 h 1"/>
                <a:gd name="T14" fmla="*/ 0 w 133"/>
                <a:gd name="T15" fmla="*/ 0 h 1"/>
                <a:gd name="T16" fmla="*/ 0 w 133"/>
                <a:gd name="T17" fmla="*/ 0 h 1"/>
                <a:gd name="T18" fmla="*/ 0 w 133"/>
                <a:gd name="T19" fmla="*/ 0 h 1"/>
                <a:gd name="T20" fmla="*/ 65 w 133"/>
                <a:gd name="T21" fmla="*/ 0 h 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33" h="1">
                  <a:moveTo>
                    <a:pt x="131" y="0"/>
                  </a:moveTo>
                  <a:lnTo>
                    <a:pt x="133" y="0"/>
                  </a:lnTo>
                  <a:lnTo>
                    <a:pt x="133" y="1"/>
                  </a:lnTo>
                  <a:lnTo>
                    <a:pt x="0" y="1"/>
                  </a:lnTo>
                  <a:lnTo>
                    <a:pt x="0" y="0"/>
                  </a:lnTo>
                  <a:lnTo>
                    <a:pt x="131" y="0"/>
                  </a:lnTo>
                  <a:close/>
                </a:path>
              </a:pathLst>
            </a:custGeom>
            <a:solidFill>
              <a:srgbClr val="38389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21" name="Freeform 151"/>
            <p:cNvSpPr>
              <a:spLocks/>
            </p:cNvSpPr>
            <p:nvPr/>
          </p:nvSpPr>
          <p:spPr bwMode="auto">
            <a:xfrm>
              <a:off x="5409" y="2473"/>
              <a:ext cx="66" cy="1"/>
            </a:xfrm>
            <a:custGeom>
              <a:avLst/>
              <a:gdLst>
                <a:gd name="T0" fmla="*/ 66 w 133"/>
                <a:gd name="T1" fmla="*/ 0 h 1"/>
                <a:gd name="T2" fmla="*/ 66 w 133"/>
                <a:gd name="T3" fmla="*/ 0 h 1"/>
                <a:gd name="T4" fmla="*/ 66 w 133"/>
                <a:gd name="T5" fmla="*/ 1 h 1"/>
                <a:gd name="T6" fmla="*/ 66 w 133"/>
                <a:gd name="T7" fmla="*/ 1 h 1"/>
                <a:gd name="T8" fmla="*/ 66 w 133"/>
                <a:gd name="T9" fmla="*/ 1 h 1"/>
                <a:gd name="T10" fmla="*/ 0 w 133"/>
                <a:gd name="T11" fmla="*/ 1 h 1"/>
                <a:gd name="T12" fmla="*/ 0 w 133"/>
                <a:gd name="T13" fmla="*/ 1 h 1"/>
                <a:gd name="T14" fmla="*/ 0 w 133"/>
                <a:gd name="T15" fmla="*/ 1 h 1"/>
                <a:gd name="T16" fmla="*/ 0 w 133"/>
                <a:gd name="T17" fmla="*/ 0 h 1"/>
                <a:gd name="T18" fmla="*/ 0 w 133"/>
                <a:gd name="T19" fmla="*/ 0 h 1"/>
                <a:gd name="T20" fmla="*/ 66 w 133"/>
                <a:gd name="T21" fmla="*/ 0 h 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33" h="1">
                  <a:moveTo>
                    <a:pt x="133" y="0"/>
                  </a:moveTo>
                  <a:lnTo>
                    <a:pt x="133" y="0"/>
                  </a:lnTo>
                  <a:lnTo>
                    <a:pt x="133" y="1"/>
                  </a:lnTo>
                  <a:lnTo>
                    <a:pt x="0" y="1"/>
                  </a:lnTo>
                  <a:lnTo>
                    <a:pt x="0" y="0"/>
                  </a:lnTo>
                  <a:lnTo>
                    <a:pt x="133" y="0"/>
                  </a:lnTo>
                  <a:close/>
                </a:path>
              </a:pathLst>
            </a:custGeom>
            <a:solidFill>
              <a:srgbClr val="38389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22" name="Freeform 152"/>
            <p:cNvSpPr>
              <a:spLocks/>
            </p:cNvSpPr>
            <p:nvPr/>
          </p:nvSpPr>
          <p:spPr bwMode="auto">
            <a:xfrm>
              <a:off x="5409" y="2474"/>
              <a:ext cx="66" cy="1"/>
            </a:xfrm>
            <a:custGeom>
              <a:avLst/>
              <a:gdLst>
                <a:gd name="T0" fmla="*/ 66 w 133"/>
                <a:gd name="T1" fmla="*/ 0 h 1"/>
                <a:gd name="T2" fmla="*/ 66 w 133"/>
                <a:gd name="T3" fmla="*/ 1 h 1"/>
                <a:gd name="T4" fmla="*/ 66 w 133"/>
                <a:gd name="T5" fmla="*/ 1 h 1"/>
                <a:gd name="T6" fmla="*/ 66 w 133"/>
                <a:gd name="T7" fmla="*/ 1 h 1"/>
                <a:gd name="T8" fmla="*/ 66 w 133"/>
                <a:gd name="T9" fmla="*/ 1 h 1"/>
                <a:gd name="T10" fmla="*/ 0 w 133"/>
                <a:gd name="T11" fmla="*/ 1 h 1"/>
                <a:gd name="T12" fmla="*/ 0 w 133"/>
                <a:gd name="T13" fmla="*/ 1 h 1"/>
                <a:gd name="T14" fmla="*/ 0 w 133"/>
                <a:gd name="T15" fmla="*/ 1 h 1"/>
                <a:gd name="T16" fmla="*/ 0 w 133"/>
                <a:gd name="T17" fmla="*/ 1 h 1"/>
                <a:gd name="T18" fmla="*/ 0 w 133"/>
                <a:gd name="T19" fmla="*/ 0 h 1"/>
                <a:gd name="T20" fmla="*/ 66 w 133"/>
                <a:gd name="T21" fmla="*/ 0 h 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33" h="1">
                  <a:moveTo>
                    <a:pt x="133" y="0"/>
                  </a:moveTo>
                  <a:lnTo>
                    <a:pt x="133" y="1"/>
                  </a:lnTo>
                  <a:lnTo>
                    <a:pt x="0" y="1"/>
                  </a:lnTo>
                  <a:lnTo>
                    <a:pt x="0" y="0"/>
                  </a:lnTo>
                  <a:lnTo>
                    <a:pt x="133" y="0"/>
                  </a:lnTo>
                  <a:close/>
                </a:path>
              </a:pathLst>
            </a:custGeom>
            <a:solidFill>
              <a:srgbClr val="3D3D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23" name="Freeform 153"/>
            <p:cNvSpPr>
              <a:spLocks/>
            </p:cNvSpPr>
            <p:nvPr/>
          </p:nvSpPr>
          <p:spPr bwMode="auto">
            <a:xfrm>
              <a:off x="5409" y="2475"/>
              <a:ext cx="66" cy="1"/>
            </a:xfrm>
            <a:custGeom>
              <a:avLst/>
              <a:gdLst>
                <a:gd name="T0" fmla="*/ 66 w 133"/>
                <a:gd name="T1" fmla="*/ 0 h 3"/>
                <a:gd name="T2" fmla="*/ 66 w 133"/>
                <a:gd name="T3" fmla="*/ 1 h 3"/>
                <a:gd name="T4" fmla="*/ 66 w 133"/>
                <a:gd name="T5" fmla="*/ 1 h 3"/>
                <a:gd name="T6" fmla="*/ 66 w 133"/>
                <a:gd name="T7" fmla="*/ 1 h 3"/>
                <a:gd name="T8" fmla="*/ 66 w 133"/>
                <a:gd name="T9" fmla="*/ 1 h 3"/>
                <a:gd name="T10" fmla="*/ 0 w 133"/>
                <a:gd name="T11" fmla="*/ 1 h 3"/>
                <a:gd name="T12" fmla="*/ 0 w 133"/>
                <a:gd name="T13" fmla="*/ 1 h 3"/>
                <a:gd name="T14" fmla="*/ 0 w 133"/>
                <a:gd name="T15" fmla="*/ 1 h 3"/>
                <a:gd name="T16" fmla="*/ 0 w 133"/>
                <a:gd name="T17" fmla="*/ 1 h 3"/>
                <a:gd name="T18" fmla="*/ 0 w 133"/>
                <a:gd name="T19" fmla="*/ 0 h 3"/>
                <a:gd name="T20" fmla="*/ 66 w 133"/>
                <a:gd name="T21" fmla="*/ 0 h 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33" h="3">
                  <a:moveTo>
                    <a:pt x="133" y="0"/>
                  </a:moveTo>
                  <a:lnTo>
                    <a:pt x="133" y="2"/>
                  </a:lnTo>
                  <a:lnTo>
                    <a:pt x="133" y="3"/>
                  </a:lnTo>
                  <a:lnTo>
                    <a:pt x="0" y="3"/>
                  </a:lnTo>
                  <a:lnTo>
                    <a:pt x="0" y="2"/>
                  </a:lnTo>
                  <a:lnTo>
                    <a:pt x="0" y="0"/>
                  </a:lnTo>
                  <a:lnTo>
                    <a:pt x="133" y="0"/>
                  </a:lnTo>
                  <a:close/>
                </a:path>
              </a:pathLst>
            </a:custGeom>
            <a:solidFill>
              <a:srgbClr val="3D3D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24" name="Freeform 154"/>
            <p:cNvSpPr>
              <a:spLocks/>
            </p:cNvSpPr>
            <p:nvPr/>
          </p:nvSpPr>
          <p:spPr bwMode="auto">
            <a:xfrm>
              <a:off x="5409" y="2476"/>
              <a:ext cx="66" cy="1"/>
            </a:xfrm>
            <a:custGeom>
              <a:avLst/>
              <a:gdLst>
                <a:gd name="T0" fmla="*/ 66 w 133"/>
                <a:gd name="T1" fmla="*/ 0 h 1"/>
                <a:gd name="T2" fmla="*/ 66 w 133"/>
                <a:gd name="T3" fmla="*/ 0 h 1"/>
                <a:gd name="T4" fmla="*/ 66 w 133"/>
                <a:gd name="T5" fmla="*/ 0 h 1"/>
                <a:gd name="T6" fmla="*/ 66 w 133"/>
                <a:gd name="T7" fmla="*/ 1 h 1"/>
                <a:gd name="T8" fmla="*/ 66 w 133"/>
                <a:gd name="T9" fmla="*/ 1 h 1"/>
                <a:gd name="T10" fmla="*/ 0 w 133"/>
                <a:gd name="T11" fmla="*/ 1 h 1"/>
                <a:gd name="T12" fmla="*/ 0 w 133"/>
                <a:gd name="T13" fmla="*/ 1 h 1"/>
                <a:gd name="T14" fmla="*/ 0 w 133"/>
                <a:gd name="T15" fmla="*/ 0 h 1"/>
                <a:gd name="T16" fmla="*/ 0 w 133"/>
                <a:gd name="T17" fmla="*/ 0 h 1"/>
                <a:gd name="T18" fmla="*/ 0 w 133"/>
                <a:gd name="T19" fmla="*/ 0 h 1"/>
                <a:gd name="T20" fmla="*/ 66 w 133"/>
                <a:gd name="T21" fmla="*/ 0 h 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33" h="1">
                  <a:moveTo>
                    <a:pt x="133" y="0"/>
                  </a:moveTo>
                  <a:lnTo>
                    <a:pt x="133" y="0"/>
                  </a:lnTo>
                  <a:lnTo>
                    <a:pt x="133" y="1"/>
                  </a:lnTo>
                  <a:lnTo>
                    <a:pt x="0" y="1"/>
                  </a:lnTo>
                  <a:lnTo>
                    <a:pt x="0" y="0"/>
                  </a:lnTo>
                  <a:lnTo>
                    <a:pt x="133" y="0"/>
                  </a:lnTo>
                  <a:close/>
                </a:path>
              </a:pathLst>
            </a:custGeom>
            <a:solidFill>
              <a:srgbClr val="3D3D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25" name="Freeform 155"/>
            <p:cNvSpPr>
              <a:spLocks/>
            </p:cNvSpPr>
            <p:nvPr/>
          </p:nvSpPr>
          <p:spPr bwMode="auto">
            <a:xfrm>
              <a:off x="5409" y="2477"/>
              <a:ext cx="67" cy="1"/>
            </a:xfrm>
            <a:custGeom>
              <a:avLst/>
              <a:gdLst>
                <a:gd name="T0" fmla="*/ 67 w 134"/>
                <a:gd name="T1" fmla="*/ 0 h 1"/>
                <a:gd name="T2" fmla="*/ 67 w 134"/>
                <a:gd name="T3" fmla="*/ 0 h 1"/>
                <a:gd name="T4" fmla="*/ 67 w 134"/>
                <a:gd name="T5" fmla="*/ 1 h 1"/>
                <a:gd name="T6" fmla="*/ 67 w 134"/>
                <a:gd name="T7" fmla="*/ 1 h 1"/>
                <a:gd name="T8" fmla="*/ 67 w 134"/>
                <a:gd name="T9" fmla="*/ 1 h 1"/>
                <a:gd name="T10" fmla="*/ 0 w 134"/>
                <a:gd name="T11" fmla="*/ 1 h 1"/>
                <a:gd name="T12" fmla="*/ 0 w 134"/>
                <a:gd name="T13" fmla="*/ 1 h 1"/>
                <a:gd name="T14" fmla="*/ 0 w 134"/>
                <a:gd name="T15" fmla="*/ 1 h 1"/>
                <a:gd name="T16" fmla="*/ 0 w 134"/>
                <a:gd name="T17" fmla="*/ 0 h 1"/>
                <a:gd name="T18" fmla="*/ 0 w 134"/>
                <a:gd name="T19" fmla="*/ 0 h 1"/>
                <a:gd name="T20" fmla="*/ 67 w 134"/>
                <a:gd name="T21" fmla="*/ 0 h 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34" h="1">
                  <a:moveTo>
                    <a:pt x="133" y="0"/>
                  </a:moveTo>
                  <a:lnTo>
                    <a:pt x="133" y="0"/>
                  </a:lnTo>
                  <a:lnTo>
                    <a:pt x="133" y="1"/>
                  </a:lnTo>
                  <a:lnTo>
                    <a:pt x="134" y="1"/>
                  </a:lnTo>
                  <a:lnTo>
                    <a:pt x="0" y="1"/>
                  </a:lnTo>
                  <a:lnTo>
                    <a:pt x="0" y="0"/>
                  </a:lnTo>
                  <a:lnTo>
                    <a:pt x="133" y="0"/>
                  </a:lnTo>
                  <a:close/>
                </a:path>
              </a:pathLst>
            </a:custGeom>
            <a:solidFill>
              <a:srgbClr val="42429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26" name="Freeform 156"/>
            <p:cNvSpPr>
              <a:spLocks/>
            </p:cNvSpPr>
            <p:nvPr/>
          </p:nvSpPr>
          <p:spPr bwMode="auto">
            <a:xfrm>
              <a:off x="5409" y="2477"/>
              <a:ext cx="67" cy="1"/>
            </a:xfrm>
            <a:custGeom>
              <a:avLst/>
              <a:gdLst>
                <a:gd name="T0" fmla="*/ 67 w 134"/>
                <a:gd name="T1" fmla="*/ 0 h 2"/>
                <a:gd name="T2" fmla="*/ 67 w 134"/>
                <a:gd name="T3" fmla="*/ 0 h 2"/>
                <a:gd name="T4" fmla="*/ 67 w 134"/>
                <a:gd name="T5" fmla="*/ 1 h 2"/>
                <a:gd name="T6" fmla="*/ 67 w 134"/>
                <a:gd name="T7" fmla="*/ 1 h 2"/>
                <a:gd name="T8" fmla="*/ 67 w 134"/>
                <a:gd name="T9" fmla="*/ 1 h 2"/>
                <a:gd name="T10" fmla="*/ 0 w 134"/>
                <a:gd name="T11" fmla="*/ 1 h 2"/>
                <a:gd name="T12" fmla="*/ 0 w 134"/>
                <a:gd name="T13" fmla="*/ 1 h 2"/>
                <a:gd name="T14" fmla="*/ 0 w 134"/>
                <a:gd name="T15" fmla="*/ 1 h 2"/>
                <a:gd name="T16" fmla="*/ 0 w 134"/>
                <a:gd name="T17" fmla="*/ 0 h 2"/>
                <a:gd name="T18" fmla="*/ 0 w 134"/>
                <a:gd name="T19" fmla="*/ 0 h 2"/>
                <a:gd name="T20" fmla="*/ 67 w 134"/>
                <a:gd name="T21" fmla="*/ 0 h 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34" h="2">
                  <a:moveTo>
                    <a:pt x="134" y="0"/>
                  </a:moveTo>
                  <a:lnTo>
                    <a:pt x="134" y="0"/>
                  </a:lnTo>
                  <a:lnTo>
                    <a:pt x="134" y="2"/>
                  </a:lnTo>
                  <a:lnTo>
                    <a:pt x="0" y="2"/>
                  </a:lnTo>
                  <a:lnTo>
                    <a:pt x="0" y="0"/>
                  </a:lnTo>
                  <a:lnTo>
                    <a:pt x="134" y="0"/>
                  </a:lnTo>
                  <a:close/>
                </a:path>
              </a:pathLst>
            </a:custGeom>
            <a:solidFill>
              <a:srgbClr val="4545A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27" name="Freeform 157"/>
            <p:cNvSpPr>
              <a:spLocks/>
            </p:cNvSpPr>
            <p:nvPr/>
          </p:nvSpPr>
          <p:spPr bwMode="auto">
            <a:xfrm>
              <a:off x="5409" y="2478"/>
              <a:ext cx="67" cy="1"/>
            </a:xfrm>
            <a:custGeom>
              <a:avLst/>
              <a:gdLst>
                <a:gd name="T0" fmla="*/ 67 w 134"/>
                <a:gd name="T1" fmla="*/ 0 h 2"/>
                <a:gd name="T2" fmla="*/ 67 w 134"/>
                <a:gd name="T3" fmla="*/ 1 h 2"/>
                <a:gd name="T4" fmla="*/ 67 w 134"/>
                <a:gd name="T5" fmla="*/ 1 h 2"/>
                <a:gd name="T6" fmla="*/ 67 w 134"/>
                <a:gd name="T7" fmla="*/ 1 h 2"/>
                <a:gd name="T8" fmla="*/ 67 w 134"/>
                <a:gd name="T9" fmla="*/ 1 h 2"/>
                <a:gd name="T10" fmla="*/ 0 w 134"/>
                <a:gd name="T11" fmla="*/ 1 h 2"/>
                <a:gd name="T12" fmla="*/ 0 w 134"/>
                <a:gd name="T13" fmla="*/ 1 h 2"/>
                <a:gd name="T14" fmla="*/ 0 w 134"/>
                <a:gd name="T15" fmla="*/ 1 h 2"/>
                <a:gd name="T16" fmla="*/ 0 w 134"/>
                <a:gd name="T17" fmla="*/ 1 h 2"/>
                <a:gd name="T18" fmla="*/ 0 w 134"/>
                <a:gd name="T19" fmla="*/ 0 h 2"/>
                <a:gd name="T20" fmla="*/ 67 w 134"/>
                <a:gd name="T21" fmla="*/ 0 h 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34" h="2">
                  <a:moveTo>
                    <a:pt x="134" y="0"/>
                  </a:moveTo>
                  <a:lnTo>
                    <a:pt x="134" y="1"/>
                  </a:lnTo>
                  <a:lnTo>
                    <a:pt x="134" y="2"/>
                  </a:lnTo>
                  <a:lnTo>
                    <a:pt x="0" y="2"/>
                  </a:lnTo>
                  <a:lnTo>
                    <a:pt x="0" y="1"/>
                  </a:lnTo>
                  <a:lnTo>
                    <a:pt x="0" y="0"/>
                  </a:lnTo>
                  <a:lnTo>
                    <a:pt x="134" y="0"/>
                  </a:lnTo>
                  <a:close/>
                </a:path>
              </a:pathLst>
            </a:custGeom>
            <a:solidFill>
              <a:srgbClr val="4848A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28" name="Freeform 158"/>
            <p:cNvSpPr>
              <a:spLocks/>
            </p:cNvSpPr>
            <p:nvPr/>
          </p:nvSpPr>
          <p:spPr bwMode="auto">
            <a:xfrm>
              <a:off x="5409" y="2479"/>
              <a:ext cx="67" cy="1"/>
            </a:xfrm>
            <a:custGeom>
              <a:avLst/>
              <a:gdLst>
                <a:gd name="T0" fmla="*/ 67 w 134"/>
                <a:gd name="T1" fmla="*/ 0 h 1"/>
                <a:gd name="T2" fmla="*/ 67 w 134"/>
                <a:gd name="T3" fmla="*/ 0 h 1"/>
                <a:gd name="T4" fmla="*/ 67 w 134"/>
                <a:gd name="T5" fmla="*/ 0 h 1"/>
                <a:gd name="T6" fmla="*/ 67 w 134"/>
                <a:gd name="T7" fmla="*/ 1 h 1"/>
                <a:gd name="T8" fmla="*/ 67 w 134"/>
                <a:gd name="T9" fmla="*/ 1 h 1"/>
                <a:gd name="T10" fmla="*/ 0 w 134"/>
                <a:gd name="T11" fmla="*/ 1 h 1"/>
                <a:gd name="T12" fmla="*/ 0 w 134"/>
                <a:gd name="T13" fmla="*/ 1 h 1"/>
                <a:gd name="T14" fmla="*/ 0 w 134"/>
                <a:gd name="T15" fmla="*/ 0 h 1"/>
                <a:gd name="T16" fmla="*/ 0 w 134"/>
                <a:gd name="T17" fmla="*/ 0 h 1"/>
                <a:gd name="T18" fmla="*/ 0 w 134"/>
                <a:gd name="T19" fmla="*/ 0 h 1"/>
                <a:gd name="T20" fmla="*/ 67 w 134"/>
                <a:gd name="T21" fmla="*/ 0 h 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34" h="1">
                  <a:moveTo>
                    <a:pt x="134" y="0"/>
                  </a:moveTo>
                  <a:lnTo>
                    <a:pt x="134" y="0"/>
                  </a:lnTo>
                  <a:lnTo>
                    <a:pt x="134" y="1"/>
                  </a:lnTo>
                  <a:lnTo>
                    <a:pt x="0" y="1"/>
                  </a:lnTo>
                  <a:lnTo>
                    <a:pt x="0" y="0"/>
                  </a:lnTo>
                  <a:lnTo>
                    <a:pt x="134" y="0"/>
                  </a:lnTo>
                  <a:close/>
                </a:path>
              </a:pathLst>
            </a:custGeom>
            <a:solidFill>
              <a:srgbClr val="4A4AA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29" name="Freeform 159"/>
            <p:cNvSpPr>
              <a:spLocks/>
            </p:cNvSpPr>
            <p:nvPr/>
          </p:nvSpPr>
          <p:spPr bwMode="auto">
            <a:xfrm>
              <a:off x="5409" y="2480"/>
              <a:ext cx="67" cy="1"/>
            </a:xfrm>
            <a:custGeom>
              <a:avLst/>
              <a:gdLst>
                <a:gd name="T0" fmla="*/ 67 w 134"/>
                <a:gd name="T1" fmla="*/ 0 h 2"/>
                <a:gd name="T2" fmla="*/ 67 w 134"/>
                <a:gd name="T3" fmla="*/ 0 h 2"/>
                <a:gd name="T4" fmla="*/ 67 w 134"/>
                <a:gd name="T5" fmla="*/ 1 h 2"/>
                <a:gd name="T6" fmla="*/ 67 w 134"/>
                <a:gd name="T7" fmla="*/ 1 h 2"/>
                <a:gd name="T8" fmla="*/ 67 w 134"/>
                <a:gd name="T9" fmla="*/ 1 h 2"/>
                <a:gd name="T10" fmla="*/ 1 w 134"/>
                <a:gd name="T11" fmla="*/ 1 h 2"/>
                <a:gd name="T12" fmla="*/ 1 w 134"/>
                <a:gd name="T13" fmla="*/ 1 h 2"/>
                <a:gd name="T14" fmla="*/ 1 w 134"/>
                <a:gd name="T15" fmla="*/ 1 h 2"/>
                <a:gd name="T16" fmla="*/ 1 w 134"/>
                <a:gd name="T17" fmla="*/ 0 h 2"/>
                <a:gd name="T18" fmla="*/ 0 w 134"/>
                <a:gd name="T19" fmla="*/ 0 h 2"/>
                <a:gd name="T20" fmla="*/ 67 w 134"/>
                <a:gd name="T21" fmla="*/ 0 h 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34" h="2">
                  <a:moveTo>
                    <a:pt x="134" y="0"/>
                  </a:moveTo>
                  <a:lnTo>
                    <a:pt x="134" y="0"/>
                  </a:lnTo>
                  <a:lnTo>
                    <a:pt x="134" y="2"/>
                  </a:lnTo>
                  <a:lnTo>
                    <a:pt x="1" y="2"/>
                  </a:lnTo>
                  <a:lnTo>
                    <a:pt x="1" y="0"/>
                  </a:lnTo>
                  <a:lnTo>
                    <a:pt x="0" y="0"/>
                  </a:lnTo>
                  <a:lnTo>
                    <a:pt x="134" y="0"/>
                  </a:lnTo>
                  <a:close/>
                </a:path>
              </a:pathLst>
            </a:custGeom>
            <a:solidFill>
              <a:srgbClr val="4D4DA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30" name="Freeform 160"/>
            <p:cNvSpPr>
              <a:spLocks/>
            </p:cNvSpPr>
            <p:nvPr/>
          </p:nvSpPr>
          <p:spPr bwMode="auto">
            <a:xfrm>
              <a:off x="5410" y="2480"/>
              <a:ext cx="66" cy="1"/>
            </a:xfrm>
            <a:custGeom>
              <a:avLst/>
              <a:gdLst>
                <a:gd name="T0" fmla="*/ 66 w 133"/>
                <a:gd name="T1" fmla="*/ 0 h 1"/>
                <a:gd name="T2" fmla="*/ 66 w 133"/>
                <a:gd name="T3" fmla="*/ 0 h 1"/>
                <a:gd name="T4" fmla="*/ 66 w 133"/>
                <a:gd name="T5" fmla="*/ 1 h 1"/>
                <a:gd name="T6" fmla="*/ 66 w 133"/>
                <a:gd name="T7" fmla="*/ 1 h 1"/>
                <a:gd name="T8" fmla="*/ 66 w 133"/>
                <a:gd name="T9" fmla="*/ 1 h 1"/>
                <a:gd name="T10" fmla="*/ 0 w 133"/>
                <a:gd name="T11" fmla="*/ 1 h 1"/>
                <a:gd name="T12" fmla="*/ 0 w 133"/>
                <a:gd name="T13" fmla="*/ 1 h 1"/>
                <a:gd name="T14" fmla="*/ 0 w 133"/>
                <a:gd name="T15" fmla="*/ 1 h 1"/>
                <a:gd name="T16" fmla="*/ 0 w 133"/>
                <a:gd name="T17" fmla="*/ 0 h 1"/>
                <a:gd name="T18" fmla="*/ 0 w 133"/>
                <a:gd name="T19" fmla="*/ 0 h 1"/>
                <a:gd name="T20" fmla="*/ 66 w 133"/>
                <a:gd name="T21" fmla="*/ 0 h 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33" h="1">
                  <a:moveTo>
                    <a:pt x="133" y="0"/>
                  </a:moveTo>
                  <a:lnTo>
                    <a:pt x="133" y="0"/>
                  </a:lnTo>
                  <a:lnTo>
                    <a:pt x="133" y="1"/>
                  </a:lnTo>
                  <a:lnTo>
                    <a:pt x="0" y="1"/>
                  </a:lnTo>
                  <a:lnTo>
                    <a:pt x="0" y="0"/>
                  </a:lnTo>
                  <a:lnTo>
                    <a:pt x="133" y="0"/>
                  </a:lnTo>
                  <a:close/>
                </a:path>
              </a:pathLst>
            </a:custGeom>
            <a:solidFill>
              <a:srgbClr val="4F4FA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31" name="Freeform 161"/>
            <p:cNvSpPr>
              <a:spLocks/>
            </p:cNvSpPr>
            <p:nvPr/>
          </p:nvSpPr>
          <p:spPr bwMode="auto">
            <a:xfrm>
              <a:off x="5410" y="2481"/>
              <a:ext cx="67" cy="1"/>
            </a:xfrm>
            <a:custGeom>
              <a:avLst/>
              <a:gdLst>
                <a:gd name="T0" fmla="*/ 67 w 134"/>
                <a:gd name="T1" fmla="*/ 0 h 3"/>
                <a:gd name="T2" fmla="*/ 67 w 134"/>
                <a:gd name="T3" fmla="*/ 0 h 3"/>
                <a:gd name="T4" fmla="*/ 67 w 134"/>
                <a:gd name="T5" fmla="*/ 0 h 3"/>
                <a:gd name="T6" fmla="*/ 67 w 134"/>
                <a:gd name="T7" fmla="*/ 0 h 3"/>
                <a:gd name="T8" fmla="*/ 67 w 134"/>
                <a:gd name="T9" fmla="*/ 1 h 3"/>
                <a:gd name="T10" fmla="*/ 0 w 134"/>
                <a:gd name="T11" fmla="*/ 1 h 3"/>
                <a:gd name="T12" fmla="*/ 0 w 134"/>
                <a:gd name="T13" fmla="*/ 0 h 3"/>
                <a:gd name="T14" fmla="*/ 0 w 134"/>
                <a:gd name="T15" fmla="*/ 0 h 3"/>
                <a:gd name="T16" fmla="*/ 0 w 134"/>
                <a:gd name="T17" fmla="*/ 0 h 3"/>
                <a:gd name="T18" fmla="*/ 0 w 134"/>
                <a:gd name="T19" fmla="*/ 0 h 3"/>
                <a:gd name="T20" fmla="*/ 67 w 134"/>
                <a:gd name="T21" fmla="*/ 0 h 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34" h="3">
                  <a:moveTo>
                    <a:pt x="133" y="0"/>
                  </a:moveTo>
                  <a:lnTo>
                    <a:pt x="134" y="1"/>
                  </a:lnTo>
                  <a:lnTo>
                    <a:pt x="134" y="3"/>
                  </a:lnTo>
                  <a:lnTo>
                    <a:pt x="0" y="3"/>
                  </a:lnTo>
                  <a:lnTo>
                    <a:pt x="0" y="1"/>
                  </a:lnTo>
                  <a:lnTo>
                    <a:pt x="0" y="0"/>
                  </a:lnTo>
                  <a:lnTo>
                    <a:pt x="133" y="0"/>
                  </a:lnTo>
                  <a:close/>
                </a:path>
              </a:pathLst>
            </a:custGeom>
            <a:solidFill>
              <a:srgbClr val="4F4FA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32" name="Freeform 162"/>
            <p:cNvSpPr>
              <a:spLocks/>
            </p:cNvSpPr>
            <p:nvPr/>
          </p:nvSpPr>
          <p:spPr bwMode="auto">
            <a:xfrm>
              <a:off x="5410" y="2482"/>
              <a:ext cx="67" cy="1"/>
            </a:xfrm>
            <a:custGeom>
              <a:avLst/>
              <a:gdLst>
                <a:gd name="T0" fmla="*/ 67 w 134"/>
                <a:gd name="T1" fmla="*/ 0 h 1"/>
                <a:gd name="T2" fmla="*/ 67 w 134"/>
                <a:gd name="T3" fmla="*/ 0 h 1"/>
                <a:gd name="T4" fmla="*/ 67 w 134"/>
                <a:gd name="T5" fmla="*/ 0 h 1"/>
                <a:gd name="T6" fmla="*/ 67 w 134"/>
                <a:gd name="T7" fmla="*/ 1 h 1"/>
                <a:gd name="T8" fmla="*/ 67 w 134"/>
                <a:gd name="T9" fmla="*/ 1 h 1"/>
                <a:gd name="T10" fmla="*/ 0 w 134"/>
                <a:gd name="T11" fmla="*/ 1 h 1"/>
                <a:gd name="T12" fmla="*/ 0 w 134"/>
                <a:gd name="T13" fmla="*/ 0 h 1"/>
                <a:gd name="T14" fmla="*/ 0 w 134"/>
                <a:gd name="T15" fmla="*/ 0 h 1"/>
                <a:gd name="T16" fmla="*/ 0 w 134"/>
                <a:gd name="T17" fmla="*/ 0 h 1"/>
                <a:gd name="T18" fmla="*/ 0 w 134"/>
                <a:gd name="T19" fmla="*/ 0 h 1"/>
                <a:gd name="T20" fmla="*/ 67 w 134"/>
                <a:gd name="T21" fmla="*/ 0 h 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34" h="1">
                  <a:moveTo>
                    <a:pt x="134" y="0"/>
                  </a:moveTo>
                  <a:lnTo>
                    <a:pt x="134" y="0"/>
                  </a:lnTo>
                  <a:lnTo>
                    <a:pt x="134" y="1"/>
                  </a:lnTo>
                  <a:lnTo>
                    <a:pt x="0" y="1"/>
                  </a:lnTo>
                  <a:lnTo>
                    <a:pt x="0" y="0"/>
                  </a:lnTo>
                  <a:lnTo>
                    <a:pt x="134" y="0"/>
                  </a:lnTo>
                  <a:close/>
                </a:path>
              </a:pathLst>
            </a:custGeom>
            <a:solidFill>
              <a:srgbClr val="5252A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33" name="Freeform 163"/>
            <p:cNvSpPr>
              <a:spLocks/>
            </p:cNvSpPr>
            <p:nvPr/>
          </p:nvSpPr>
          <p:spPr bwMode="auto">
            <a:xfrm>
              <a:off x="5410" y="2483"/>
              <a:ext cx="67" cy="1"/>
            </a:xfrm>
            <a:custGeom>
              <a:avLst/>
              <a:gdLst>
                <a:gd name="T0" fmla="*/ 67 w 134"/>
                <a:gd name="T1" fmla="*/ 0 h 1"/>
                <a:gd name="T2" fmla="*/ 67 w 134"/>
                <a:gd name="T3" fmla="*/ 0 h 1"/>
                <a:gd name="T4" fmla="*/ 67 w 134"/>
                <a:gd name="T5" fmla="*/ 0 h 1"/>
                <a:gd name="T6" fmla="*/ 67 w 134"/>
                <a:gd name="T7" fmla="*/ 1 h 1"/>
                <a:gd name="T8" fmla="*/ 67 w 134"/>
                <a:gd name="T9" fmla="*/ 1 h 1"/>
                <a:gd name="T10" fmla="*/ 0 w 134"/>
                <a:gd name="T11" fmla="*/ 1 h 1"/>
                <a:gd name="T12" fmla="*/ 0 w 134"/>
                <a:gd name="T13" fmla="*/ 1 h 1"/>
                <a:gd name="T14" fmla="*/ 0 w 134"/>
                <a:gd name="T15" fmla="*/ 0 h 1"/>
                <a:gd name="T16" fmla="*/ 0 w 134"/>
                <a:gd name="T17" fmla="*/ 0 h 1"/>
                <a:gd name="T18" fmla="*/ 0 w 134"/>
                <a:gd name="T19" fmla="*/ 0 h 1"/>
                <a:gd name="T20" fmla="*/ 67 w 134"/>
                <a:gd name="T21" fmla="*/ 0 h 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34" h="1">
                  <a:moveTo>
                    <a:pt x="134" y="0"/>
                  </a:moveTo>
                  <a:lnTo>
                    <a:pt x="134" y="0"/>
                  </a:lnTo>
                  <a:lnTo>
                    <a:pt x="134" y="1"/>
                  </a:lnTo>
                  <a:lnTo>
                    <a:pt x="0" y="1"/>
                  </a:lnTo>
                  <a:lnTo>
                    <a:pt x="0" y="0"/>
                  </a:lnTo>
                  <a:lnTo>
                    <a:pt x="134" y="0"/>
                  </a:lnTo>
                  <a:close/>
                </a:path>
              </a:pathLst>
            </a:custGeom>
            <a:solidFill>
              <a:srgbClr val="5252A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34" name="Freeform 164"/>
            <p:cNvSpPr>
              <a:spLocks/>
            </p:cNvSpPr>
            <p:nvPr/>
          </p:nvSpPr>
          <p:spPr bwMode="auto">
            <a:xfrm>
              <a:off x="5410" y="2484"/>
              <a:ext cx="67" cy="1"/>
            </a:xfrm>
            <a:custGeom>
              <a:avLst/>
              <a:gdLst>
                <a:gd name="T0" fmla="*/ 67 w 134"/>
                <a:gd name="T1" fmla="*/ 0 h 1"/>
                <a:gd name="T2" fmla="*/ 67 w 134"/>
                <a:gd name="T3" fmla="*/ 0 h 1"/>
                <a:gd name="T4" fmla="*/ 67 w 134"/>
                <a:gd name="T5" fmla="*/ 1 h 1"/>
                <a:gd name="T6" fmla="*/ 67 w 134"/>
                <a:gd name="T7" fmla="*/ 1 h 1"/>
                <a:gd name="T8" fmla="*/ 67 w 134"/>
                <a:gd name="T9" fmla="*/ 1 h 1"/>
                <a:gd name="T10" fmla="*/ 1 w 134"/>
                <a:gd name="T11" fmla="*/ 1 h 1"/>
                <a:gd name="T12" fmla="*/ 1 w 134"/>
                <a:gd name="T13" fmla="*/ 1 h 1"/>
                <a:gd name="T14" fmla="*/ 0 w 134"/>
                <a:gd name="T15" fmla="*/ 1 h 1"/>
                <a:gd name="T16" fmla="*/ 0 w 134"/>
                <a:gd name="T17" fmla="*/ 0 h 1"/>
                <a:gd name="T18" fmla="*/ 0 w 134"/>
                <a:gd name="T19" fmla="*/ 0 h 1"/>
                <a:gd name="T20" fmla="*/ 67 w 134"/>
                <a:gd name="T21" fmla="*/ 0 h 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34" h="1">
                  <a:moveTo>
                    <a:pt x="134" y="0"/>
                  </a:moveTo>
                  <a:lnTo>
                    <a:pt x="134" y="0"/>
                  </a:lnTo>
                  <a:lnTo>
                    <a:pt x="134" y="1"/>
                  </a:lnTo>
                  <a:lnTo>
                    <a:pt x="1" y="1"/>
                  </a:lnTo>
                  <a:lnTo>
                    <a:pt x="0" y="1"/>
                  </a:lnTo>
                  <a:lnTo>
                    <a:pt x="0" y="0"/>
                  </a:lnTo>
                  <a:lnTo>
                    <a:pt x="134" y="0"/>
                  </a:lnTo>
                  <a:close/>
                </a:path>
              </a:pathLst>
            </a:custGeom>
            <a:solidFill>
              <a:srgbClr val="5757B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35" name="Freeform 165"/>
            <p:cNvSpPr>
              <a:spLocks/>
            </p:cNvSpPr>
            <p:nvPr/>
          </p:nvSpPr>
          <p:spPr bwMode="auto">
            <a:xfrm>
              <a:off x="5410" y="2484"/>
              <a:ext cx="68" cy="11"/>
            </a:xfrm>
            <a:custGeom>
              <a:avLst/>
              <a:gdLst>
                <a:gd name="T0" fmla="*/ 66 w 137"/>
                <a:gd name="T1" fmla="*/ 0 h 23"/>
                <a:gd name="T2" fmla="*/ 67 w 137"/>
                <a:gd name="T3" fmla="*/ 3 h 23"/>
                <a:gd name="T4" fmla="*/ 68 w 137"/>
                <a:gd name="T5" fmla="*/ 6 h 23"/>
                <a:gd name="T6" fmla="*/ 68 w 137"/>
                <a:gd name="T7" fmla="*/ 8 h 23"/>
                <a:gd name="T8" fmla="*/ 68 w 137"/>
                <a:gd name="T9" fmla="*/ 11 h 23"/>
                <a:gd name="T10" fmla="*/ 66 w 137"/>
                <a:gd name="T11" fmla="*/ 11 h 23"/>
                <a:gd name="T12" fmla="*/ 64 w 137"/>
                <a:gd name="T13" fmla="*/ 11 h 23"/>
                <a:gd name="T14" fmla="*/ 62 w 137"/>
                <a:gd name="T15" fmla="*/ 11 h 23"/>
                <a:gd name="T16" fmla="*/ 59 w 137"/>
                <a:gd name="T17" fmla="*/ 11 h 23"/>
                <a:gd name="T18" fmla="*/ 58 w 137"/>
                <a:gd name="T19" fmla="*/ 11 h 23"/>
                <a:gd name="T20" fmla="*/ 56 w 137"/>
                <a:gd name="T21" fmla="*/ 11 h 23"/>
                <a:gd name="T22" fmla="*/ 53 w 137"/>
                <a:gd name="T23" fmla="*/ 11 h 23"/>
                <a:gd name="T24" fmla="*/ 51 w 137"/>
                <a:gd name="T25" fmla="*/ 11 h 23"/>
                <a:gd name="T26" fmla="*/ 49 w 137"/>
                <a:gd name="T27" fmla="*/ 10 h 23"/>
                <a:gd name="T28" fmla="*/ 47 w 137"/>
                <a:gd name="T29" fmla="*/ 10 h 23"/>
                <a:gd name="T30" fmla="*/ 45 w 137"/>
                <a:gd name="T31" fmla="*/ 10 h 23"/>
                <a:gd name="T32" fmla="*/ 43 w 137"/>
                <a:gd name="T33" fmla="*/ 10 h 23"/>
                <a:gd name="T34" fmla="*/ 41 w 137"/>
                <a:gd name="T35" fmla="*/ 10 h 23"/>
                <a:gd name="T36" fmla="*/ 39 w 137"/>
                <a:gd name="T37" fmla="*/ 10 h 23"/>
                <a:gd name="T38" fmla="*/ 37 w 137"/>
                <a:gd name="T39" fmla="*/ 10 h 23"/>
                <a:gd name="T40" fmla="*/ 34 w 137"/>
                <a:gd name="T41" fmla="*/ 9 h 23"/>
                <a:gd name="T42" fmla="*/ 33 w 137"/>
                <a:gd name="T43" fmla="*/ 9 h 23"/>
                <a:gd name="T44" fmla="*/ 31 w 137"/>
                <a:gd name="T45" fmla="*/ 9 h 23"/>
                <a:gd name="T46" fmla="*/ 28 w 137"/>
                <a:gd name="T47" fmla="*/ 9 h 23"/>
                <a:gd name="T48" fmla="*/ 26 w 137"/>
                <a:gd name="T49" fmla="*/ 9 h 23"/>
                <a:gd name="T50" fmla="*/ 24 w 137"/>
                <a:gd name="T51" fmla="*/ 9 h 23"/>
                <a:gd name="T52" fmla="*/ 22 w 137"/>
                <a:gd name="T53" fmla="*/ 9 h 23"/>
                <a:gd name="T54" fmla="*/ 20 w 137"/>
                <a:gd name="T55" fmla="*/ 9 h 23"/>
                <a:gd name="T56" fmla="*/ 17 w 137"/>
                <a:gd name="T57" fmla="*/ 9 h 23"/>
                <a:gd name="T58" fmla="*/ 16 w 137"/>
                <a:gd name="T59" fmla="*/ 9 h 23"/>
                <a:gd name="T60" fmla="*/ 14 w 137"/>
                <a:gd name="T61" fmla="*/ 9 h 23"/>
                <a:gd name="T62" fmla="*/ 11 w 137"/>
                <a:gd name="T63" fmla="*/ 9 h 23"/>
                <a:gd name="T64" fmla="*/ 9 w 137"/>
                <a:gd name="T65" fmla="*/ 9 h 23"/>
                <a:gd name="T66" fmla="*/ 7 w 137"/>
                <a:gd name="T67" fmla="*/ 9 h 23"/>
                <a:gd name="T68" fmla="*/ 5 w 137"/>
                <a:gd name="T69" fmla="*/ 8 h 23"/>
                <a:gd name="T70" fmla="*/ 3 w 137"/>
                <a:gd name="T71" fmla="*/ 8 h 23"/>
                <a:gd name="T72" fmla="*/ 1 w 137"/>
                <a:gd name="T73" fmla="*/ 8 h 23"/>
                <a:gd name="T74" fmla="*/ 1 w 137"/>
                <a:gd name="T75" fmla="*/ 6 h 23"/>
                <a:gd name="T76" fmla="*/ 1 w 137"/>
                <a:gd name="T77" fmla="*/ 4 h 23"/>
                <a:gd name="T78" fmla="*/ 0 w 137"/>
                <a:gd name="T79" fmla="*/ 2 h 23"/>
                <a:gd name="T80" fmla="*/ 0 w 137"/>
                <a:gd name="T81" fmla="*/ 0 h 23"/>
                <a:gd name="T82" fmla="*/ 66 w 137"/>
                <a:gd name="T83" fmla="*/ 0 h 23"/>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137" h="23">
                  <a:moveTo>
                    <a:pt x="133" y="0"/>
                  </a:moveTo>
                  <a:lnTo>
                    <a:pt x="134" y="7"/>
                  </a:lnTo>
                  <a:lnTo>
                    <a:pt x="136" y="12"/>
                  </a:lnTo>
                  <a:lnTo>
                    <a:pt x="136" y="17"/>
                  </a:lnTo>
                  <a:lnTo>
                    <a:pt x="137" y="23"/>
                  </a:lnTo>
                  <a:lnTo>
                    <a:pt x="133" y="23"/>
                  </a:lnTo>
                  <a:lnTo>
                    <a:pt x="128" y="23"/>
                  </a:lnTo>
                  <a:lnTo>
                    <a:pt x="124" y="22"/>
                  </a:lnTo>
                  <a:lnTo>
                    <a:pt x="119" y="22"/>
                  </a:lnTo>
                  <a:lnTo>
                    <a:pt x="116" y="22"/>
                  </a:lnTo>
                  <a:lnTo>
                    <a:pt x="112" y="22"/>
                  </a:lnTo>
                  <a:lnTo>
                    <a:pt x="107" y="22"/>
                  </a:lnTo>
                  <a:lnTo>
                    <a:pt x="103" y="22"/>
                  </a:lnTo>
                  <a:lnTo>
                    <a:pt x="99" y="20"/>
                  </a:lnTo>
                  <a:lnTo>
                    <a:pt x="94" y="20"/>
                  </a:lnTo>
                  <a:lnTo>
                    <a:pt x="91" y="20"/>
                  </a:lnTo>
                  <a:lnTo>
                    <a:pt x="87" y="20"/>
                  </a:lnTo>
                  <a:lnTo>
                    <a:pt x="82" y="20"/>
                  </a:lnTo>
                  <a:lnTo>
                    <a:pt x="78" y="20"/>
                  </a:lnTo>
                  <a:lnTo>
                    <a:pt x="74" y="20"/>
                  </a:lnTo>
                  <a:lnTo>
                    <a:pt x="69" y="19"/>
                  </a:lnTo>
                  <a:lnTo>
                    <a:pt x="66" y="19"/>
                  </a:lnTo>
                  <a:lnTo>
                    <a:pt x="62" y="19"/>
                  </a:lnTo>
                  <a:lnTo>
                    <a:pt x="57" y="19"/>
                  </a:lnTo>
                  <a:lnTo>
                    <a:pt x="53" y="19"/>
                  </a:lnTo>
                  <a:lnTo>
                    <a:pt x="48" y="19"/>
                  </a:lnTo>
                  <a:lnTo>
                    <a:pt x="44" y="19"/>
                  </a:lnTo>
                  <a:lnTo>
                    <a:pt x="40" y="18"/>
                  </a:lnTo>
                  <a:lnTo>
                    <a:pt x="35" y="18"/>
                  </a:lnTo>
                  <a:lnTo>
                    <a:pt x="32" y="18"/>
                  </a:lnTo>
                  <a:lnTo>
                    <a:pt x="28" y="18"/>
                  </a:lnTo>
                  <a:lnTo>
                    <a:pt x="23" y="18"/>
                  </a:lnTo>
                  <a:lnTo>
                    <a:pt x="19" y="18"/>
                  </a:lnTo>
                  <a:lnTo>
                    <a:pt x="15" y="18"/>
                  </a:lnTo>
                  <a:lnTo>
                    <a:pt x="10" y="17"/>
                  </a:lnTo>
                  <a:lnTo>
                    <a:pt x="7" y="17"/>
                  </a:lnTo>
                  <a:lnTo>
                    <a:pt x="3" y="17"/>
                  </a:lnTo>
                  <a:lnTo>
                    <a:pt x="2" y="13"/>
                  </a:lnTo>
                  <a:lnTo>
                    <a:pt x="2" y="8"/>
                  </a:lnTo>
                  <a:lnTo>
                    <a:pt x="0" y="4"/>
                  </a:lnTo>
                  <a:lnTo>
                    <a:pt x="0" y="0"/>
                  </a:lnTo>
                  <a:lnTo>
                    <a:pt x="133" y="0"/>
                  </a:lnTo>
                  <a:close/>
                </a:path>
              </a:pathLst>
            </a:custGeom>
            <a:solidFill>
              <a:srgbClr val="5959B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36" name="Freeform 166"/>
            <p:cNvSpPr>
              <a:spLocks/>
            </p:cNvSpPr>
            <p:nvPr/>
          </p:nvSpPr>
          <p:spPr bwMode="auto">
            <a:xfrm>
              <a:off x="5458" y="2437"/>
              <a:ext cx="201" cy="62"/>
            </a:xfrm>
            <a:custGeom>
              <a:avLst/>
              <a:gdLst>
                <a:gd name="T0" fmla="*/ 18 w 402"/>
                <a:gd name="T1" fmla="*/ 59 h 125"/>
                <a:gd name="T2" fmla="*/ 16 w 402"/>
                <a:gd name="T3" fmla="*/ 59 h 125"/>
                <a:gd name="T4" fmla="*/ 14 w 402"/>
                <a:gd name="T5" fmla="*/ 59 h 125"/>
                <a:gd name="T6" fmla="*/ 12 w 402"/>
                <a:gd name="T7" fmla="*/ 59 h 125"/>
                <a:gd name="T8" fmla="*/ 10 w 402"/>
                <a:gd name="T9" fmla="*/ 58 h 125"/>
                <a:gd name="T10" fmla="*/ 8 w 402"/>
                <a:gd name="T11" fmla="*/ 57 h 125"/>
                <a:gd name="T12" fmla="*/ 6 w 402"/>
                <a:gd name="T13" fmla="*/ 56 h 125"/>
                <a:gd name="T14" fmla="*/ 6 w 402"/>
                <a:gd name="T15" fmla="*/ 55 h 125"/>
                <a:gd name="T16" fmla="*/ 5 w 402"/>
                <a:gd name="T17" fmla="*/ 54 h 125"/>
                <a:gd name="T18" fmla="*/ 0 w 402"/>
                <a:gd name="T19" fmla="*/ 14 h 125"/>
                <a:gd name="T20" fmla="*/ 1 w 402"/>
                <a:gd name="T21" fmla="*/ 12 h 125"/>
                <a:gd name="T22" fmla="*/ 3 w 402"/>
                <a:gd name="T23" fmla="*/ 10 h 125"/>
                <a:gd name="T24" fmla="*/ 4 w 402"/>
                <a:gd name="T25" fmla="*/ 8 h 125"/>
                <a:gd name="T26" fmla="*/ 8 w 402"/>
                <a:gd name="T27" fmla="*/ 7 h 125"/>
                <a:gd name="T28" fmla="*/ 11 w 402"/>
                <a:gd name="T29" fmla="*/ 5 h 125"/>
                <a:gd name="T30" fmla="*/ 13 w 402"/>
                <a:gd name="T31" fmla="*/ 5 h 125"/>
                <a:gd name="T32" fmla="*/ 16 w 402"/>
                <a:gd name="T33" fmla="*/ 4 h 125"/>
                <a:gd name="T34" fmla="*/ 19 w 402"/>
                <a:gd name="T35" fmla="*/ 4 h 125"/>
                <a:gd name="T36" fmla="*/ 23 w 402"/>
                <a:gd name="T37" fmla="*/ 3 h 125"/>
                <a:gd name="T38" fmla="*/ 27 w 402"/>
                <a:gd name="T39" fmla="*/ 2 h 125"/>
                <a:gd name="T40" fmla="*/ 31 w 402"/>
                <a:gd name="T41" fmla="*/ 2 h 125"/>
                <a:gd name="T42" fmla="*/ 35 w 402"/>
                <a:gd name="T43" fmla="*/ 1 h 125"/>
                <a:gd name="T44" fmla="*/ 39 w 402"/>
                <a:gd name="T45" fmla="*/ 1 h 125"/>
                <a:gd name="T46" fmla="*/ 43 w 402"/>
                <a:gd name="T47" fmla="*/ 0 h 125"/>
                <a:gd name="T48" fmla="*/ 46 w 402"/>
                <a:gd name="T49" fmla="*/ 0 h 125"/>
                <a:gd name="T50" fmla="*/ 50 w 402"/>
                <a:gd name="T51" fmla="*/ 0 h 125"/>
                <a:gd name="T52" fmla="*/ 54 w 402"/>
                <a:gd name="T53" fmla="*/ 0 h 125"/>
                <a:gd name="T54" fmla="*/ 58 w 402"/>
                <a:gd name="T55" fmla="*/ 0 h 125"/>
                <a:gd name="T56" fmla="*/ 62 w 402"/>
                <a:gd name="T57" fmla="*/ 0 h 125"/>
                <a:gd name="T58" fmla="*/ 66 w 402"/>
                <a:gd name="T59" fmla="*/ 0 h 125"/>
                <a:gd name="T60" fmla="*/ 70 w 402"/>
                <a:gd name="T61" fmla="*/ 0 h 125"/>
                <a:gd name="T62" fmla="*/ 73 w 402"/>
                <a:gd name="T63" fmla="*/ 0 h 125"/>
                <a:gd name="T64" fmla="*/ 77 w 402"/>
                <a:gd name="T65" fmla="*/ 0 h 125"/>
                <a:gd name="T66" fmla="*/ 83 w 402"/>
                <a:gd name="T67" fmla="*/ 1 h 125"/>
                <a:gd name="T68" fmla="*/ 92 w 402"/>
                <a:gd name="T69" fmla="*/ 2 h 125"/>
                <a:gd name="T70" fmla="*/ 101 w 402"/>
                <a:gd name="T71" fmla="*/ 3 h 125"/>
                <a:gd name="T72" fmla="*/ 109 w 402"/>
                <a:gd name="T73" fmla="*/ 5 h 125"/>
                <a:gd name="T74" fmla="*/ 117 w 402"/>
                <a:gd name="T75" fmla="*/ 6 h 125"/>
                <a:gd name="T76" fmla="*/ 125 w 402"/>
                <a:gd name="T77" fmla="*/ 8 h 125"/>
                <a:gd name="T78" fmla="*/ 133 w 402"/>
                <a:gd name="T79" fmla="*/ 10 h 125"/>
                <a:gd name="T80" fmla="*/ 140 w 402"/>
                <a:gd name="T81" fmla="*/ 12 h 125"/>
                <a:gd name="T82" fmla="*/ 148 w 402"/>
                <a:gd name="T83" fmla="*/ 15 h 125"/>
                <a:gd name="T84" fmla="*/ 155 w 402"/>
                <a:gd name="T85" fmla="*/ 17 h 125"/>
                <a:gd name="T86" fmla="*/ 162 w 402"/>
                <a:gd name="T87" fmla="*/ 20 h 125"/>
                <a:gd name="T88" fmla="*/ 169 w 402"/>
                <a:gd name="T89" fmla="*/ 24 h 125"/>
                <a:gd name="T90" fmla="*/ 175 w 402"/>
                <a:gd name="T91" fmla="*/ 27 h 125"/>
                <a:gd name="T92" fmla="*/ 182 w 402"/>
                <a:gd name="T93" fmla="*/ 31 h 125"/>
                <a:gd name="T94" fmla="*/ 188 w 402"/>
                <a:gd name="T95" fmla="*/ 35 h 125"/>
                <a:gd name="T96" fmla="*/ 194 w 402"/>
                <a:gd name="T97" fmla="*/ 40 h 125"/>
                <a:gd name="T98" fmla="*/ 199 w 402"/>
                <a:gd name="T99" fmla="*/ 44 h 125"/>
                <a:gd name="T100" fmla="*/ 200 w 402"/>
                <a:gd name="T101" fmla="*/ 51 h 125"/>
                <a:gd name="T102" fmla="*/ 200 w 402"/>
                <a:gd name="T103" fmla="*/ 57 h 125"/>
                <a:gd name="T104" fmla="*/ 198 w 402"/>
                <a:gd name="T105" fmla="*/ 62 h 125"/>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0" t="0" r="r" b="b"/>
              <a:pathLst>
                <a:path w="402" h="125">
                  <a:moveTo>
                    <a:pt x="392" y="125"/>
                  </a:moveTo>
                  <a:lnTo>
                    <a:pt x="35" y="119"/>
                  </a:lnTo>
                  <a:lnTo>
                    <a:pt x="33" y="119"/>
                  </a:lnTo>
                  <a:lnTo>
                    <a:pt x="31" y="119"/>
                  </a:lnTo>
                  <a:lnTo>
                    <a:pt x="30" y="119"/>
                  </a:lnTo>
                  <a:lnTo>
                    <a:pt x="27" y="119"/>
                  </a:lnTo>
                  <a:lnTo>
                    <a:pt x="25" y="119"/>
                  </a:lnTo>
                  <a:lnTo>
                    <a:pt x="23" y="118"/>
                  </a:lnTo>
                  <a:lnTo>
                    <a:pt x="21" y="118"/>
                  </a:lnTo>
                  <a:lnTo>
                    <a:pt x="20" y="117"/>
                  </a:lnTo>
                  <a:lnTo>
                    <a:pt x="17" y="117"/>
                  </a:lnTo>
                  <a:lnTo>
                    <a:pt x="16" y="115"/>
                  </a:lnTo>
                  <a:lnTo>
                    <a:pt x="15" y="114"/>
                  </a:lnTo>
                  <a:lnTo>
                    <a:pt x="12" y="113"/>
                  </a:lnTo>
                  <a:lnTo>
                    <a:pt x="11" y="110"/>
                  </a:lnTo>
                  <a:lnTo>
                    <a:pt x="10" y="109"/>
                  </a:lnTo>
                  <a:lnTo>
                    <a:pt x="10" y="108"/>
                  </a:lnTo>
                  <a:lnTo>
                    <a:pt x="0" y="31"/>
                  </a:lnTo>
                  <a:lnTo>
                    <a:pt x="0" y="29"/>
                  </a:lnTo>
                  <a:lnTo>
                    <a:pt x="1" y="26"/>
                  </a:lnTo>
                  <a:lnTo>
                    <a:pt x="1" y="24"/>
                  </a:lnTo>
                  <a:lnTo>
                    <a:pt x="2" y="23"/>
                  </a:lnTo>
                  <a:lnTo>
                    <a:pt x="5" y="20"/>
                  </a:lnTo>
                  <a:lnTo>
                    <a:pt x="7" y="19"/>
                  </a:lnTo>
                  <a:lnTo>
                    <a:pt x="8" y="16"/>
                  </a:lnTo>
                  <a:lnTo>
                    <a:pt x="12" y="15"/>
                  </a:lnTo>
                  <a:lnTo>
                    <a:pt x="15" y="14"/>
                  </a:lnTo>
                  <a:lnTo>
                    <a:pt x="17" y="13"/>
                  </a:lnTo>
                  <a:lnTo>
                    <a:pt x="21" y="11"/>
                  </a:lnTo>
                  <a:lnTo>
                    <a:pt x="23" y="10"/>
                  </a:lnTo>
                  <a:lnTo>
                    <a:pt x="26" y="10"/>
                  </a:lnTo>
                  <a:lnTo>
                    <a:pt x="30" y="9"/>
                  </a:lnTo>
                  <a:lnTo>
                    <a:pt x="32" y="9"/>
                  </a:lnTo>
                  <a:lnTo>
                    <a:pt x="35" y="8"/>
                  </a:lnTo>
                  <a:lnTo>
                    <a:pt x="38" y="8"/>
                  </a:lnTo>
                  <a:lnTo>
                    <a:pt x="42" y="6"/>
                  </a:lnTo>
                  <a:lnTo>
                    <a:pt x="46" y="6"/>
                  </a:lnTo>
                  <a:lnTo>
                    <a:pt x="50" y="5"/>
                  </a:lnTo>
                  <a:lnTo>
                    <a:pt x="53" y="5"/>
                  </a:lnTo>
                  <a:lnTo>
                    <a:pt x="57" y="4"/>
                  </a:lnTo>
                  <a:lnTo>
                    <a:pt x="61" y="4"/>
                  </a:lnTo>
                  <a:lnTo>
                    <a:pt x="66" y="4"/>
                  </a:lnTo>
                  <a:lnTo>
                    <a:pt x="70" y="3"/>
                  </a:lnTo>
                  <a:lnTo>
                    <a:pt x="73" y="3"/>
                  </a:lnTo>
                  <a:lnTo>
                    <a:pt x="77" y="3"/>
                  </a:lnTo>
                  <a:lnTo>
                    <a:pt x="81" y="1"/>
                  </a:lnTo>
                  <a:lnTo>
                    <a:pt x="85" y="1"/>
                  </a:lnTo>
                  <a:lnTo>
                    <a:pt x="88" y="1"/>
                  </a:lnTo>
                  <a:lnTo>
                    <a:pt x="92" y="1"/>
                  </a:lnTo>
                  <a:lnTo>
                    <a:pt x="96" y="1"/>
                  </a:lnTo>
                  <a:lnTo>
                    <a:pt x="100" y="1"/>
                  </a:lnTo>
                  <a:lnTo>
                    <a:pt x="104" y="0"/>
                  </a:lnTo>
                  <a:lnTo>
                    <a:pt x="107" y="0"/>
                  </a:lnTo>
                  <a:lnTo>
                    <a:pt x="111" y="0"/>
                  </a:lnTo>
                  <a:lnTo>
                    <a:pt x="116" y="0"/>
                  </a:lnTo>
                  <a:lnTo>
                    <a:pt x="120" y="0"/>
                  </a:lnTo>
                  <a:lnTo>
                    <a:pt x="124" y="0"/>
                  </a:lnTo>
                  <a:lnTo>
                    <a:pt x="127" y="0"/>
                  </a:lnTo>
                  <a:lnTo>
                    <a:pt x="131" y="0"/>
                  </a:lnTo>
                  <a:lnTo>
                    <a:pt x="135" y="1"/>
                  </a:lnTo>
                  <a:lnTo>
                    <a:pt x="139" y="1"/>
                  </a:lnTo>
                  <a:lnTo>
                    <a:pt x="142" y="1"/>
                  </a:lnTo>
                  <a:lnTo>
                    <a:pt x="146" y="1"/>
                  </a:lnTo>
                  <a:lnTo>
                    <a:pt x="150" y="1"/>
                  </a:lnTo>
                  <a:lnTo>
                    <a:pt x="154" y="1"/>
                  </a:lnTo>
                  <a:lnTo>
                    <a:pt x="157" y="3"/>
                  </a:lnTo>
                  <a:lnTo>
                    <a:pt x="166" y="3"/>
                  </a:lnTo>
                  <a:lnTo>
                    <a:pt x="175" y="4"/>
                  </a:lnTo>
                  <a:lnTo>
                    <a:pt x="184" y="5"/>
                  </a:lnTo>
                  <a:lnTo>
                    <a:pt x="192" y="6"/>
                  </a:lnTo>
                  <a:lnTo>
                    <a:pt x="201" y="6"/>
                  </a:lnTo>
                  <a:lnTo>
                    <a:pt x="209" y="8"/>
                  </a:lnTo>
                  <a:lnTo>
                    <a:pt x="217" y="10"/>
                  </a:lnTo>
                  <a:lnTo>
                    <a:pt x="225" y="11"/>
                  </a:lnTo>
                  <a:lnTo>
                    <a:pt x="234" y="13"/>
                  </a:lnTo>
                  <a:lnTo>
                    <a:pt x="241" y="15"/>
                  </a:lnTo>
                  <a:lnTo>
                    <a:pt x="250" y="16"/>
                  </a:lnTo>
                  <a:lnTo>
                    <a:pt x="258" y="19"/>
                  </a:lnTo>
                  <a:lnTo>
                    <a:pt x="265" y="20"/>
                  </a:lnTo>
                  <a:lnTo>
                    <a:pt x="273" y="23"/>
                  </a:lnTo>
                  <a:lnTo>
                    <a:pt x="280" y="25"/>
                  </a:lnTo>
                  <a:lnTo>
                    <a:pt x="288" y="28"/>
                  </a:lnTo>
                  <a:lnTo>
                    <a:pt x="295" y="30"/>
                  </a:lnTo>
                  <a:lnTo>
                    <a:pt x="303" y="33"/>
                  </a:lnTo>
                  <a:lnTo>
                    <a:pt x="310" y="35"/>
                  </a:lnTo>
                  <a:lnTo>
                    <a:pt x="316" y="39"/>
                  </a:lnTo>
                  <a:lnTo>
                    <a:pt x="324" y="41"/>
                  </a:lnTo>
                  <a:lnTo>
                    <a:pt x="331" y="45"/>
                  </a:lnTo>
                  <a:lnTo>
                    <a:pt x="338" y="48"/>
                  </a:lnTo>
                  <a:lnTo>
                    <a:pt x="344" y="51"/>
                  </a:lnTo>
                  <a:lnTo>
                    <a:pt x="350" y="55"/>
                  </a:lnTo>
                  <a:lnTo>
                    <a:pt x="358" y="59"/>
                  </a:lnTo>
                  <a:lnTo>
                    <a:pt x="364" y="63"/>
                  </a:lnTo>
                  <a:lnTo>
                    <a:pt x="370" y="66"/>
                  </a:lnTo>
                  <a:lnTo>
                    <a:pt x="375" y="71"/>
                  </a:lnTo>
                  <a:lnTo>
                    <a:pt x="382" y="75"/>
                  </a:lnTo>
                  <a:lnTo>
                    <a:pt x="388" y="80"/>
                  </a:lnTo>
                  <a:lnTo>
                    <a:pt x="393" y="84"/>
                  </a:lnTo>
                  <a:lnTo>
                    <a:pt x="397" y="89"/>
                  </a:lnTo>
                  <a:lnTo>
                    <a:pt x="399" y="94"/>
                  </a:lnTo>
                  <a:lnTo>
                    <a:pt x="400" y="102"/>
                  </a:lnTo>
                  <a:lnTo>
                    <a:pt x="402" y="108"/>
                  </a:lnTo>
                  <a:lnTo>
                    <a:pt x="400" y="114"/>
                  </a:lnTo>
                  <a:lnTo>
                    <a:pt x="399" y="120"/>
                  </a:lnTo>
                  <a:lnTo>
                    <a:pt x="395" y="124"/>
                  </a:lnTo>
                  <a:lnTo>
                    <a:pt x="392" y="12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37" name="Freeform 167"/>
            <p:cNvSpPr>
              <a:spLocks/>
            </p:cNvSpPr>
            <p:nvPr/>
          </p:nvSpPr>
          <p:spPr bwMode="auto">
            <a:xfrm>
              <a:off x="5515" y="2485"/>
              <a:ext cx="111" cy="12"/>
            </a:xfrm>
            <a:custGeom>
              <a:avLst/>
              <a:gdLst>
                <a:gd name="T0" fmla="*/ 0 w 222"/>
                <a:gd name="T1" fmla="*/ 0 h 22"/>
                <a:gd name="T2" fmla="*/ 4 w 222"/>
                <a:gd name="T3" fmla="*/ 7 h 22"/>
                <a:gd name="T4" fmla="*/ 5 w 222"/>
                <a:gd name="T5" fmla="*/ 8 h 22"/>
                <a:gd name="T6" fmla="*/ 6 w 222"/>
                <a:gd name="T7" fmla="*/ 8 h 22"/>
                <a:gd name="T8" fmla="*/ 6 w 222"/>
                <a:gd name="T9" fmla="*/ 9 h 22"/>
                <a:gd name="T10" fmla="*/ 8 w 222"/>
                <a:gd name="T11" fmla="*/ 9 h 22"/>
                <a:gd name="T12" fmla="*/ 8 w 222"/>
                <a:gd name="T13" fmla="*/ 10 h 22"/>
                <a:gd name="T14" fmla="*/ 9 w 222"/>
                <a:gd name="T15" fmla="*/ 10 h 22"/>
                <a:gd name="T16" fmla="*/ 10 w 222"/>
                <a:gd name="T17" fmla="*/ 10 h 22"/>
                <a:gd name="T18" fmla="*/ 11 w 222"/>
                <a:gd name="T19" fmla="*/ 10 h 22"/>
                <a:gd name="T20" fmla="*/ 108 w 222"/>
                <a:gd name="T21" fmla="*/ 12 h 22"/>
                <a:gd name="T22" fmla="*/ 110 w 222"/>
                <a:gd name="T23" fmla="*/ 11 h 22"/>
                <a:gd name="T24" fmla="*/ 111 w 222"/>
                <a:gd name="T25" fmla="*/ 11 h 22"/>
                <a:gd name="T26" fmla="*/ 111 w 222"/>
                <a:gd name="T27" fmla="*/ 9 h 22"/>
                <a:gd name="T28" fmla="*/ 111 w 222"/>
                <a:gd name="T29" fmla="*/ 8 h 22"/>
                <a:gd name="T30" fmla="*/ 111 w 222"/>
                <a:gd name="T31" fmla="*/ 5 h 22"/>
                <a:gd name="T32" fmla="*/ 111 w 222"/>
                <a:gd name="T33" fmla="*/ 3 h 22"/>
                <a:gd name="T34" fmla="*/ 110 w 222"/>
                <a:gd name="T35" fmla="*/ 1 h 22"/>
                <a:gd name="T36" fmla="*/ 109 w 222"/>
                <a:gd name="T37" fmla="*/ 0 h 22"/>
                <a:gd name="T38" fmla="*/ 0 w 222"/>
                <a:gd name="T39" fmla="*/ 0 h 22"/>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222" h="22">
                  <a:moveTo>
                    <a:pt x="0" y="0"/>
                  </a:moveTo>
                  <a:lnTo>
                    <a:pt x="8" y="12"/>
                  </a:lnTo>
                  <a:lnTo>
                    <a:pt x="10" y="14"/>
                  </a:lnTo>
                  <a:lnTo>
                    <a:pt x="11" y="15"/>
                  </a:lnTo>
                  <a:lnTo>
                    <a:pt x="12" y="16"/>
                  </a:lnTo>
                  <a:lnTo>
                    <a:pt x="15" y="17"/>
                  </a:lnTo>
                  <a:lnTo>
                    <a:pt x="16" y="19"/>
                  </a:lnTo>
                  <a:lnTo>
                    <a:pt x="18" y="19"/>
                  </a:lnTo>
                  <a:lnTo>
                    <a:pt x="20" y="19"/>
                  </a:lnTo>
                  <a:lnTo>
                    <a:pt x="22" y="19"/>
                  </a:lnTo>
                  <a:lnTo>
                    <a:pt x="216" y="22"/>
                  </a:lnTo>
                  <a:lnTo>
                    <a:pt x="219" y="21"/>
                  </a:lnTo>
                  <a:lnTo>
                    <a:pt x="221" y="20"/>
                  </a:lnTo>
                  <a:lnTo>
                    <a:pt x="221" y="16"/>
                  </a:lnTo>
                  <a:lnTo>
                    <a:pt x="222" y="14"/>
                  </a:lnTo>
                  <a:lnTo>
                    <a:pt x="221" y="9"/>
                  </a:lnTo>
                  <a:lnTo>
                    <a:pt x="221" y="5"/>
                  </a:lnTo>
                  <a:lnTo>
                    <a:pt x="220" y="2"/>
                  </a:lnTo>
                  <a:lnTo>
                    <a:pt x="217" y="0"/>
                  </a:lnTo>
                  <a:lnTo>
                    <a:pt x="0" y="0"/>
                  </a:lnTo>
                  <a:close/>
                </a:path>
              </a:pathLst>
            </a:custGeom>
            <a:solidFill>
              <a:srgbClr val="4F4F4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38" name="Freeform 168"/>
            <p:cNvSpPr>
              <a:spLocks/>
            </p:cNvSpPr>
            <p:nvPr/>
          </p:nvSpPr>
          <p:spPr bwMode="auto">
            <a:xfrm>
              <a:off x="5514" y="2485"/>
              <a:ext cx="110" cy="1"/>
            </a:xfrm>
            <a:custGeom>
              <a:avLst/>
              <a:gdLst>
                <a:gd name="T0" fmla="*/ 1 w 219"/>
                <a:gd name="T1" fmla="*/ 0 h 1"/>
                <a:gd name="T2" fmla="*/ 0 w 219"/>
                <a:gd name="T3" fmla="*/ 0 h 1"/>
                <a:gd name="T4" fmla="*/ 110 w 219"/>
                <a:gd name="T5" fmla="*/ 0 h 1"/>
                <a:gd name="T6" fmla="*/ 110 w 219"/>
                <a:gd name="T7" fmla="*/ 0 h 1"/>
                <a:gd name="T8" fmla="*/ 110 w 219"/>
                <a:gd name="T9" fmla="*/ 0 h 1"/>
                <a:gd name="T10" fmla="*/ 110 w 219"/>
                <a:gd name="T11" fmla="*/ 0 h 1"/>
                <a:gd name="T12" fmla="*/ 110 w 219"/>
                <a:gd name="T13" fmla="*/ 0 h 1"/>
                <a:gd name="T14" fmla="*/ 110 w 219"/>
                <a:gd name="T15" fmla="*/ 0 h 1"/>
                <a:gd name="T16" fmla="*/ 110 w 219"/>
                <a:gd name="T17" fmla="*/ 0 h 1"/>
                <a:gd name="T18" fmla="*/ 110 w 219"/>
                <a:gd name="T19" fmla="*/ 0 h 1"/>
                <a:gd name="T20" fmla="*/ 110 w 219"/>
                <a:gd name="T21" fmla="*/ 0 h 1"/>
                <a:gd name="T22" fmla="*/ 1 w 219"/>
                <a:gd name="T23" fmla="*/ 0 h 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19" h="1">
                  <a:moveTo>
                    <a:pt x="2" y="0"/>
                  </a:moveTo>
                  <a:lnTo>
                    <a:pt x="0" y="0"/>
                  </a:lnTo>
                  <a:lnTo>
                    <a:pt x="219" y="0"/>
                  </a:lnTo>
                  <a:lnTo>
                    <a:pt x="2" y="0"/>
                  </a:lnTo>
                  <a:close/>
                </a:path>
              </a:pathLst>
            </a:custGeom>
            <a:solidFill>
              <a:srgbClr val="4F4F4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39" name="Freeform 169"/>
            <p:cNvSpPr>
              <a:spLocks/>
            </p:cNvSpPr>
            <p:nvPr/>
          </p:nvSpPr>
          <p:spPr bwMode="auto">
            <a:xfrm>
              <a:off x="5514" y="2485"/>
              <a:ext cx="110" cy="1"/>
            </a:xfrm>
            <a:custGeom>
              <a:avLst/>
              <a:gdLst>
                <a:gd name="T0" fmla="*/ 0 w 219"/>
                <a:gd name="T1" fmla="*/ 1 h 1"/>
                <a:gd name="T2" fmla="*/ 0 w 219"/>
                <a:gd name="T3" fmla="*/ 0 h 1"/>
                <a:gd name="T4" fmla="*/ 109 w 219"/>
                <a:gd name="T5" fmla="*/ 0 h 1"/>
                <a:gd name="T6" fmla="*/ 110 w 219"/>
                <a:gd name="T7" fmla="*/ 0 h 1"/>
                <a:gd name="T8" fmla="*/ 110 w 219"/>
                <a:gd name="T9" fmla="*/ 0 h 1"/>
                <a:gd name="T10" fmla="*/ 110 w 219"/>
                <a:gd name="T11" fmla="*/ 1 h 1"/>
                <a:gd name="T12" fmla="*/ 110 w 219"/>
                <a:gd name="T13" fmla="*/ 1 h 1"/>
                <a:gd name="T14" fmla="*/ 0 w 219"/>
                <a:gd name="T15" fmla="*/ 1 h 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9" h="1">
                  <a:moveTo>
                    <a:pt x="0" y="1"/>
                  </a:moveTo>
                  <a:lnTo>
                    <a:pt x="0" y="0"/>
                  </a:lnTo>
                  <a:lnTo>
                    <a:pt x="218" y="0"/>
                  </a:lnTo>
                  <a:lnTo>
                    <a:pt x="219" y="0"/>
                  </a:lnTo>
                  <a:lnTo>
                    <a:pt x="219" y="1"/>
                  </a:lnTo>
                  <a:lnTo>
                    <a:pt x="0" y="1"/>
                  </a:lnTo>
                  <a:close/>
                </a:path>
              </a:pathLst>
            </a:custGeom>
            <a:solidFill>
              <a:srgbClr val="4F4F4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40" name="Freeform 170"/>
            <p:cNvSpPr>
              <a:spLocks/>
            </p:cNvSpPr>
            <p:nvPr/>
          </p:nvSpPr>
          <p:spPr bwMode="auto">
            <a:xfrm>
              <a:off x="5514" y="2485"/>
              <a:ext cx="109" cy="1"/>
            </a:xfrm>
            <a:custGeom>
              <a:avLst/>
              <a:gdLst>
                <a:gd name="T0" fmla="*/ 0 w 218"/>
                <a:gd name="T1" fmla="*/ 0 h 1"/>
                <a:gd name="T2" fmla="*/ 0 w 218"/>
                <a:gd name="T3" fmla="*/ 0 h 1"/>
                <a:gd name="T4" fmla="*/ 109 w 218"/>
                <a:gd name="T5" fmla="*/ 0 h 1"/>
                <a:gd name="T6" fmla="*/ 109 w 218"/>
                <a:gd name="T7" fmla="*/ 0 h 1"/>
                <a:gd name="T8" fmla="*/ 109 w 218"/>
                <a:gd name="T9" fmla="*/ 0 h 1"/>
                <a:gd name="T10" fmla="*/ 109 w 218"/>
                <a:gd name="T11" fmla="*/ 0 h 1"/>
                <a:gd name="T12" fmla="*/ 109 w 218"/>
                <a:gd name="T13" fmla="*/ 0 h 1"/>
                <a:gd name="T14" fmla="*/ 0 w 218"/>
                <a:gd name="T15" fmla="*/ 0 h 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8" h="1">
                  <a:moveTo>
                    <a:pt x="0" y="0"/>
                  </a:moveTo>
                  <a:lnTo>
                    <a:pt x="0" y="0"/>
                  </a:lnTo>
                  <a:lnTo>
                    <a:pt x="218" y="0"/>
                  </a:lnTo>
                  <a:lnTo>
                    <a:pt x="0" y="0"/>
                  </a:lnTo>
                  <a:close/>
                </a:path>
              </a:pathLst>
            </a:custGeom>
            <a:solidFill>
              <a:srgbClr val="4F4F4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41" name="Freeform 171"/>
            <p:cNvSpPr>
              <a:spLocks/>
            </p:cNvSpPr>
            <p:nvPr/>
          </p:nvSpPr>
          <p:spPr bwMode="auto">
            <a:xfrm>
              <a:off x="5514" y="2485"/>
              <a:ext cx="109" cy="1"/>
            </a:xfrm>
            <a:custGeom>
              <a:avLst/>
              <a:gdLst>
                <a:gd name="T0" fmla="*/ 0 w 218"/>
                <a:gd name="T1" fmla="*/ 0 h 1"/>
                <a:gd name="T2" fmla="*/ 0 w 218"/>
                <a:gd name="T3" fmla="*/ 0 h 1"/>
                <a:gd name="T4" fmla="*/ 109 w 218"/>
                <a:gd name="T5" fmla="*/ 0 h 1"/>
                <a:gd name="T6" fmla="*/ 109 w 218"/>
                <a:gd name="T7" fmla="*/ 0 h 1"/>
                <a:gd name="T8" fmla="*/ 109 w 218"/>
                <a:gd name="T9" fmla="*/ 0 h 1"/>
                <a:gd name="T10" fmla="*/ 109 w 218"/>
                <a:gd name="T11" fmla="*/ 0 h 1"/>
                <a:gd name="T12" fmla="*/ 109 w 218"/>
                <a:gd name="T13" fmla="*/ 0 h 1"/>
                <a:gd name="T14" fmla="*/ 0 w 218"/>
                <a:gd name="T15" fmla="*/ 0 h 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8" h="1">
                  <a:moveTo>
                    <a:pt x="0" y="0"/>
                  </a:moveTo>
                  <a:lnTo>
                    <a:pt x="0" y="0"/>
                  </a:lnTo>
                  <a:lnTo>
                    <a:pt x="217" y="0"/>
                  </a:lnTo>
                  <a:lnTo>
                    <a:pt x="218" y="0"/>
                  </a:lnTo>
                  <a:lnTo>
                    <a:pt x="0" y="0"/>
                  </a:lnTo>
                  <a:close/>
                </a:path>
              </a:pathLst>
            </a:custGeom>
            <a:solidFill>
              <a:srgbClr val="52525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42" name="Freeform 172"/>
            <p:cNvSpPr>
              <a:spLocks/>
            </p:cNvSpPr>
            <p:nvPr/>
          </p:nvSpPr>
          <p:spPr bwMode="auto">
            <a:xfrm>
              <a:off x="5514" y="2484"/>
              <a:ext cx="108" cy="1"/>
            </a:xfrm>
            <a:custGeom>
              <a:avLst/>
              <a:gdLst>
                <a:gd name="T0" fmla="*/ 0 w 218"/>
                <a:gd name="T1" fmla="*/ 1 h 2"/>
                <a:gd name="T2" fmla="*/ 0 w 218"/>
                <a:gd name="T3" fmla="*/ 0 h 2"/>
                <a:gd name="T4" fmla="*/ 108 w 218"/>
                <a:gd name="T5" fmla="*/ 0 h 2"/>
                <a:gd name="T6" fmla="*/ 108 w 218"/>
                <a:gd name="T7" fmla="*/ 0 h 2"/>
                <a:gd name="T8" fmla="*/ 108 w 218"/>
                <a:gd name="T9" fmla="*/ 0 h 2"/>
                <a:gd name="T10" fmla="*/ 108 w 218"/>
                <a:gd name="T11" fmla="*/ 0 h 2"/>
                <a:gd name="T12" fmla="*/ 108 w 218"/>
                <a:gd name="T13" fmla="*/ 1 h 2"/>
                <a:gd name="T14" fmla="*/ 0 w 218"/>
                <a:gd name="T15" fmla="*/ 1 h 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8" h="2">
                  <a:moveTo>
                    <a:pt x="1" y="2"/>
                  </a:moveTo>
                  <a:lnTo>
                    <a:pt x="0" y="0"/>
                  </a:lnTo>
                  <a:lnTo>
                    <a:pt x="218" y="0"/>
                  </a:lnTo>
                  <a:lnTo>
                    <a:pt x="218" y="2"/>
                  </a:lnTo>
                  <a:lnTo>
                    <a:pt x="1" y="2"/>
                  </a:lnTo>
                  <a:close/>
                </a:path>
              </a:pathLst>
            </a:custGeom>
            <a:solidFill>
              <a:srgbClr val="57575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43" name="Freeform 173"/>
            <p:cNvSpPr>
              <a:spLocks/>
            </p:cNvSpPr>
            <p:nvPr/>
          </p:nvSpPr>
          <p:spPr bwMode="auto">
            <a:xfrm>
              <a:off x="5514" y="2484"/>
              <a:ext cx="108" cy="1"/>
            </a:xfrm>
            <a:custGeom>
              <a:avLst/>
              <a:gdLst>
                <a:gd name="T0" fmla="*/ 0 w 218"/>
                <a:gd name="T1" fmla="*/ 0 h 1"/>
                <a:gd name="T2" fmla="*/ 0 w 218"/>
                <a:gd name="T3" fmla="*/ 0 h 1"/>
                <a:gd name="T4" fmla="*/ 108 w 218"/>
                <a:gd name="T5" fmla="*/ 0 h 1"/>
                <a:gd name="T6" fmla="*/ 108 w 218"/>
                <a:gd name="T7" fmla="*/ 0 h 1"/>
                <a:gd name="T8" fmla="*/ 108 w 218"/>
                <a:gd name="T9" fmla="*/ 0 h 1"/>
                <a:gd name="T10" fmla="*/ 108 w 218"/>
                <a:gd name="T11" fmla="*/ 0 h 1"/>
                <a:gd name="T12" fmla="*/ 108 w 218"/>
                <a:gd name="T13" fmla="*/ 0 h 1"/>
                <a:gd name="T14" fmla="*/ 0 w 218"/>
                <a:gd name="T15" fmla="*/ 0 h 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8" h="1">
                  <a:moveTo>
                    <a:pt x="0" y="0"/>
                  </a:moveTo>
                  <a:lnTo>
                    <a:pt x="0" y="0"/>
                  </a:lnTo>
                  <a:lnTo>
                    <a:pt x="217" y="0"/>
                  </a:lnTo>
                  <a:lnTo>
                    <a:pt x="218" y="0"/>
                  </a:lnTo>
                  <a:lnTo>
                    <a:pt x="0" y="0"/>
                  </a:lnTo>
                  <a:close/>
                </a:path>
              </a:pathLst>
            </a:custGeom>
            <a:solidFill>
              <a:srgbClr val="57575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44" name="Freeform 174"/>
            <p:cNvSpPr>
              <a:spLocks/>
            </p:cNvSpPr>
            <p:nvPr/>
          </p:nvSpPr>
          <p:spPr bwMode="auto">
            <a:xfrm>
              <a:off x="5514" y="2484"/>
              <a:ext cx="108" cy="1"/>
            </a:xfrm>
            <a:custGeom>
              <a:avLst/>
              <a:gdLst>
                <a:gd name="T0" fmla="*/ 0 w 217"/>
                <a:gd name="T1" fmla="*/ 1 h 1"/>
                <a:gd name="T2" fmla="*/ 0 w 217"/>
                <a:gd name="T3" fmla="*/ 0 h 1"/>
                <a:gd name="T4" fmla="*/ 108 w 217"/>
                <a:gd name="T5" fmla="*/ 0 h 1"/>
                <a:gd name="T6" fmla="*/ 108 w 217"/>
                <a:gd name="T7" fmla="*/ 0 h 1"/>
                <a:gd name="T8" fmla="*/ 108 w 217"/>
                <a:gd name="T9" fmla="*/ 0 h 1"/>
                <a:gd name="T10" fmla="*/ 108 w 217"/>
                <a:gd name="T11" fmla="*/ 1 h 1"/>
                <a:gd name="T12" fmla="*/ 108 w 217"/>
                <a:gd name="T13" fmla="*/ 1 h 1"/>
                <a:gd name="T14" fmla="*/ 0 w 217"/>
                <a:gd name="T15" fmla="*/ 1 h 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7" h="1">
                  <a:moveTo>
                    <a:pt x="0" y="1"/>
                  </a:moveTo>
                  <a:lnTo>
                    <a:pt x="0" y="0"/>
                  </a:lnTo>
                  <a:lnTo>
                    <a:pt x="217" y="0"/>
                  </a:lnTo>
                  <a:lnTo>
                    <a:pt x="217" y="1"/>
                  </a:lnTo>
                  <a:lnTo>
                    <a:pt x="0" y="1"/>
                  </a:lnTo>
                  <a:close/>
                </a:path>
              </a:pathLst>
            </a:custGeom>
            <a:solidFill>
              <a:srgbClr val="59595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45" name="Freeform 175"/>
            <p:cNvSpPr>
              <a:spLocks/>
            </p:cNvSpPr>
            <p:nvPr/>
          </p:nvSpPr>
          <p:spPr bwMode="auto">
            <a:xfrm>
              <a:off x="5514" y="2484"/>
              <a:ext cx="108" cy="1"/>
            </a:xfrm>
            <a:custGeom>
              <a:avLst/>
              <a:gdLst>
                <a:gd name="T0" fmla="*/ 0 w 217"/>
                <a:gd name="T1" fmla="*/ 0 h 1"/>
                <a:gd name="T2" fmla="*/ 0 w 217"/>
                <a:gd name="T3" fmla="*/ 0 h 1"/>
                <a:gd name="T4" fmla="*/ 107 w 217"/>
                <a:gd name="T5" fmla="*/ 0 h 1"/>
                <a:gd name="T6" fmla="*/ 107 w 217"/>
                <a:gd name="T7" fmla="*/ 0 h 1"/>
                <a:gd name="T8" fmla="*/ 108 w 217"/>
                <a:gd name="T9" fmla="*/ 0 h 1"/>
                <a:gd name="T10" fmla="*/ 108 w 217"/>
                <a:gd name="T11" fmla="*/ 0 h 1"/>
                <a:gd name="T12" fmla="*/ 108 w 217"/>
                <a:gd name="T13" fmla="*/ 0 h 1"/>
                <a:gd name="T14" fmla="*/ 0 w 217"/>
                <a:gd name="T15" fmla="*/ 0 h 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7" h="1">
                  <a:moveTo>
                    <a:pt x="0" y="0"/>
                  </a:moveTo>
                  <a:lnTo>
                    <a:pt x="0" y="0"/>
                  </a:lnTo>
                  <a:lnTo>
                    <a:pt x="215" y="0"/>
                  </a:lnTo>
                  <a:lnTo>
                    <a:pt x="217" y="0"/>
                  </a:lnTo>
                  <a:lnTo>
                    <a:pt x="0" y="0"/>
                  </a:lnTo>
                  <a:close/>
                </a:path>
              </a:pathLst>
            </a:custGeom>
            <a:solidFill>
              <a:srgbClr val="59595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46" name="Freeform 176"/>
            <p:cNvSpPr>
              <a:spLocks/>
            </p:cNvSpPr>
            <p:nvPr/>
          </p:nvSpPr>
          <p:spPr bwMode="auto">
            <a:xfrm>
              <a:off x="5513" y="2484"/>
              <a:ext cx="108" cy="1"/>
            </a:xfrm>
            <a:custGeom>
              <a:avLst/>
              <a:gdLst>
                <a:gd name="T0" fmla="*/ 1 w 216"/>
                <a:gd name="T1" fmla="*/ 0 h 1"/>
                <a:gd name="T2" fmla="*/ 0 w 216"/>
                <a:gd name="T3" fmla="*/ 0 h 1"/>
                <a:gd name="T4" fmla="*/ 108 w 216"/>
                <a:gd name="T5" fmla="*/ 0 h 1"/>
                <a:gd name="T6" fmla="*/ 108 w 216"/>
                <a:gd name="T7" fmla="*/ 0 h 1"/>
                <a:gd name="T8" fmla="*/ 108 w 216"/>
                <a:gd name="T9" fmla="*/ 0 h 1"/>
                <a:gd name="T10" fmla="*/ 108 w 216"/>
                <a:gd name="T11" fmla="*/ 0 h 1"/>
                <a:gd name="T12" fmla="*/ 108 w 216"/>
                <a:gd name="T13" fmla="*/ 0 h 1"/>
                <a:gd name="T14" fmla="*/ 1 w 216"/>
                <a:gd name="T15" fmla="*/ 0 h 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6" h="1">
                  <a:moveTo>
                    <a:pt x="1" y="0"/>
                  </a:moveTo>
                  <a:lnTo>
                    <a:pt x="0" y="0"/>
                  </a:lnTo>
                  <a:lnTo>
                    <a:pt x="216" y="0"/>
                  </a:lnTo>
                  <a:lnTo>
                    <a:pt x="1" y="0"/>
                  </a:lnTo>
                  <a:close/>
                </a:path>
              </a:pathLst>
            </a:custGeom>
            <a:solidFill>
              <a:srgbClr val="59595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47" name="Freeform 177"/>
            <p:cNvSpPr>
              <a:spLocks/>
            </p:cNvSpPr>
            <p:nvPr/>
          </p:nvSpPr>
          <p:spPr bwMode="auto">
            <a:xfrm>
              <a:off x="5513" y="2483"/>
              <a:ext cx="108" cy="1"/>
            </a:xfrm>
            <a:custGeom>
              <a:avLst/>
              <a:gdLst>
                <a:gd name="T0" fmla="*/ 0 w 216"/>
                <a:gd name="T1" fmla="*/ 1 h 1"/>
                <a:gd name="T2" fmla="*/ 0 w 216"/>
                <a:gd name="T3" fmla="*/ 0 h 1"/>
                <a:gd name="T4" fmla="*/ 108 w 216"/>
                <a:gd name="T5" fmla="*/ 0 h 1"/>
                <a:gd name="T6" fmla="*/ 108 w 216"/>
                <a:gd name="T7" fmla="*/ 0 h 1"/>
                <a:gd name="T8" fmla="*/ 108 w 216"/>
                <a:gd name="T9" fmla="*/ 0 h 1"/>
                <a:gd name="T10" fmla="*/ 108 w 216"/>
                <a:gd name="T11" fmla="*/ 0 h 1"/>
                <a:gd name="T12" fmla="*/ 108 w 216"/>
                <a:gd name="T13" fmla="*/ 1 h 1"/>
                <a:gd name="T14" fmla="*/ 0 w 216"/>
                <a:gd name="T15" fmla="*/ 1 h 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6" h="1">
                  <a:moveTo>
                    <a:pt x="0" y="1"/>
                  </a:moveTo>
                  <a:lnTo>
                    <a:pt x="0" y="0"/>
                  </a:lnTo>
                  <a:lnTo>
                    <a:pt x="215" y="0"/>
                  </a:lnTo>
                  <a:lnTo>
                    <a:pt x="216" y="0"/>
                  </a:lnTo>
                  <a:lnTo>
                    <a:pt x="216" y="1"/>
                  </a:lnTo>
                  <a:lnTo>
                    <a:pt x="0" y="1"/>
                  </a:lnTo>
                  <a:close/>
                </a:path>
              </a:pathLst>
            </a:custGeom>
            <a:solidFill>
              <a:srgbClr val="59595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48" name="Freeform 178"/>
            <p:cNvSpPr>
              <a:spLocks/>
            </p:cNvSpPr>
            <p:nvPr/>
          </p:nvSpPr>
          <p:spPr bwMode="auto">
            <a:xfrm>
              <a:off x="5513" y="2483"/>
              <a:ext cx="108" cy="1"/>
            </a:xfrm>
            <a:custGeom>
              <a:avLst/>
              <a:gdLst>
                <a:gd name="T0" fmla="*/ 0 w 215"/>
                <a:gd name="T1" fmla="*/ 0 h 1"/>
                <a:gd name="T2" fmla="*/ 0 w 215"/>
                <a:gd name="T3" fmla="*/ 0 h 1"/>
                <a:gd name="T4" fmla="*/ 108 w 215"/>
                <a:gd name="T5" fmla="*/ 0 h 1"/>
                <a:gd name="T6" fmla="*/ 108 w 215"/>
                <a:gd name="T7" fmla="*/ 0 h 1"/>
                <a:gd name="T8" fmla="*/ 108 w 215"/>
                <a:gd name="T9" fmla="*/ 0 h 1"/>
                <a:gd name="T10" fmla="*/ 108 w 215"/>
                <a:gd name="T11" fmla="*/ 0 h 1"/>
                <a:gd name="T12" fmla="*/ 108 w 215"/>
                <a:gd name="T13" fmla="*/ 0 h 1"/>
                <a:gd name="T14" fmla="*/ 0 w 215"/>
                <a:gd name="T15" fmla="*/ 0 h 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5" h="1">
                  <a:moveTo>
                    <a:pt x="0" y="0"/>
                  </a:moveTo>
                  <a:lnTo>
                    <a:pt x="0" y="0"/>
                  </a:lnTo>
                  <a:lnTo>
                    <a:pt x="215" y="0"/>
                  </a:lnTo>
                  <a:lnTo>
                    <a:pt x="0" y="0"/>
                  </a:lnTo>
                  <a:close/>
                </a:path>
              </a:pathLst>
            </a:custGeom>
            <a:solidFill>
              <a:srgbClr val="5C5C5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49" name="Freeform 179"/>
            <p:cNvSpPr>
              <a:spLocks/>
            </p:cNvSpPr>
            <p:nvPr/>
          </p:nvSpPr>
          <p:spPr bwMode="auto">
            <a:xfrm>
              <a:off x="5513" y="2482"/>
              <a:ext cx="108" cy="1"/>
            </a:xfrm>
            <a:custGeom>
              <a:avLst/>
              <a:gdLst>
                <a:gd name="T0" fmla="*/ 0 w 215"/>
                <a:gd name="T1" fmla="*/ 1 h 1"/>
                <a:gd name="T2" fmla="*/ 0 w 215"/>
                <a:gd name="T3" fmla="*/ 0 h 1"/>
                <a:gd name="T4" fmla="*/ 107 w 215"/>
                <a:gd name="T5" fmla="*/ 0 h 1"/>
                <a:gd name="T6" fmla="*/ 107 w 215"/>
                <a:gd name="T7" fmla="*/ 1 h 1"/>
                <a:gd name="T8" fmla="*/ 107 w 215"/>
                <a:gd name="T9" fmla="*/ 1 h 1"/>
                <a:gd name="T10" fmla="*/ 107 w 215"/>
                <a:gd name="T11" fmla="*/ 1 h 1"/>
                <a:gd name="T12" fmla="*/ 108 w 215"/>
                <a:gd name="T13" fmla="*/ 1 h 1"/>
                <a:gd name="T14" fmla="*/ 0 w 215"/>
                <a:gd name="T15" fmla="*/ 1 h 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5" h="1">
                  <a:moveTo>
                    <a:pt x="0" y="1"/>
                  </a:moveTo>
                  <a:lnTo>
                    <a:pt x="0" y="0"/>
                  </a:lnTo>
                  <a:lnTo>
                    <a:pt x="214" y="0"/>
                  </a:lnTo>
                  <a:lnTo>
                    <a:pt x="214" y="1"/>
                  </a:lnTo>
                  <a:lnTo>
                    <a:pt x="215" y="1"/>
                  </a:lnTo>
                  <a:lnTo>
                    <a:pt x="0" y="1"/>
                  </a:lnTo>
                  <a:close/>
                </a:path>
              </a:pathLst>
            </a:custGeom>
            <a:solidFill>
              <a:srgbClr val="5C5C5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50" name="Freeform 180"/>
            <p:cNvSpPr>
              <a:spLocks/>
            </p:cNvSpPr>
            <p:nvPr/>
          </p:nvSpPr>
          <p:spPr bwMode="auto">
            <a:xfrm>
              <a:off x="5512" y="2482"/>
              <a:ext cx="108" cy="1"/>
            </a:xfrm>
            <a:custGeom>
              <a:avLst/>
              <a:gdLst>
                <a:gd name="T0" fmla="*/ 1 w 215"/>
                <a:gd name="T1" fmla="*/ 0 h 1"/>
                <a:gd name="T2" fmla="*/ 0 w 215"/>
                <a:gd name="T3" fmla="*/ 0 h 1"/>
                <a:gd name="T4" fmla="*/ 107 w 215"/>
                <a:gd name="T5" fmla="*/ 0 h 1"/>
                <a:gd name="T6" fmla="*/ 108 w 215"/>
                <a:gd name="T7" fmla="*/ 0 h 1"/>
                <a:gd name="T8" fmla="*/ 108 w 215"/>
                <a:gd name="T9" fmla="*/ 0 h 1"/>
                <a:gd name="T10" fmla="*/ 108 w 215"/>
                <a:gd name="T11" fmla="*/ 0 h 1"/>
                <a:gd name="T12" fmla="*/ 108 w 215"/>
                <a:gd name="T13" fmla="*/ 0 h 1"/>
                <a:gd name="T14" fmla="*/ 1 w 215"/>
                <a:gd name="T15" fmla="*/ 0 h 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5" h="1">
                  <a:moveTo>
                    <a:pt x="1" y="0"/>
                  </a:moveTo>
                  <a:lnTo>
                    <a:pt x="0" y="0"/>
                  </a:lnTo>
                  <a:lnTo>
                    <a:pt x="214" y="0"/>
                  </a:lnTo>
                  <a:lnTo>
                    <a:pt x="215" y="0"/>
                  </a:lnTo>
                  <a:lnTo>
                    <a:pt x="1" y="0"/>
                  </a:lnTo>
                  <a:close/>
                </a:path>
              </a:pathLst>
            </a:custGeom>
            <a:solidFill>
              <a:srgbClr val="61616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51" name="Freeform 181"/>
            <p:cNvSpPr>
              <a:spLocks/>
            </p:cNvSpPr>
            <p:nvPr/>
          </p:nvSpPr>
          <p:spPr bwMode="auto">
            <a:xfrm>
              <a:off x="5512" y="2482"/>
              <a:ext cx="107" cy="1"/>
            </a:xfrm>
            <a:custGeom>
              <a:avLst/>
              <a:gdLst>
                <a:gd name="T0" fmla="*/ 0 w 214"/>
                <a:gd name="T1" fmla="*/ 0 h 1"/>
                <a:gd name="T2" fmla="*/ 0 w 214"/>
                <a:gd name="T3" fmla="*/ 0 h 1"/>
                <a:gd name="T4" fmla="*/ 107 w 214"/>
                <a:gd name="T5" fmla="*/ 0 h 1"/>
                <a:gd name="T6" fmla="*/ 107 w 214"/>
                <a:gd name="T7" fmla="*/ 0 h 1"/>
                <a:gd name="T8" fmla="*/ 107 w 214"/>
                <a:gd name="T9" fmla="*/ 0 h 1"/>
                <a:gd name="T10" fmla="*/ 107 w 214"/>
                <a:gd name="T11" fmla="*/ 0 h 1"/>
                <a:gd name="T12" fmla="*/ 107 w 214"/>
                <a:gd name="T13" fmla="*/ 0 h 1"/>
                <a:gd name="T14" fmla="*/ 0 w 214"/>
                <a:gd name="T15" fmla="*/ 0 h 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4" h="1">
                  <a:moveTo>
                    <a:pt x="0" y="0"/>
                  </a:moveTo>
                  <a:lnTo>
                    <a:pt x="0" y="0"/>
                  </a:lnTo>
                  <a:lnTo>
                    <a:pt x="214" y="0"/>
                  </a:lnTo>
                  <a:lnTo>
                    <a:pt x="0" y="0"/>
                  </a:lnTo>
                  <a:close/>
                </a:path>
              </a:pathLst>
            </a:custGeom>
            <a:solidFill>
              <a:srgbClr val="61616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52" name="Freeform 182"/>
            <p:cNvSpPr>
              <a:spLocks/>
            </p:cNvSpPr>
            <p:nvPr/>
          </p:nvSpPr>
          <p:spPr bwMode="auto">
            <a:xfrm>
              <a:off x="5512" y="2482"/>
              <a:ext cx="107" cy="1"/>
            </a:xfrm>
            <a:custGeom>
              <a:avLst/>
              <a:gdLst>
                <a:gd name="T0" fmla="*/ 0 w 214"/>
                <a:gd name="T1" fmla="*/ 1 h 2"/>
                <a:gd name="T2" fmla="*/ 0 w 214"/>
                <a:gd name="T3" fmla="*/ 0 h 2"/>
                <a:gd name="T4" fmla="*/ 106 w 214"/>
                <a:gd name="T5" fmla="*/ 0 h 2"/>
                <a:gd name="T6" fmla="*/ 106 w 214"/>
                <a:gd name="T7" fmla="*/ 0 h 2"/>
                <a:gd name="T8" fmla="*/ 107 w 214"/>
                <a:gd name="T9" fmla="*/ 0 h 2"/>
                <a:gd name="T10" fmla="*/ 107 w 214"/>
                <a:gd name="T11" fmla="*/ 1 h 2"/>
                <a:gd name="T12" fmla="*/ 107 w 214"/>
                <a:gd name="T13" fmla="*/ 1 h 2"/>
                <a:gd name="T14" fmla="*/ 0 w 214"/>
                <a:gd name="T15" fmla="*/ 1 h 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4" h="2">
                  <a:moveTo>
                    <a:pt x="0" y="2"/>
                  </a:moveTo>
                  <a:lnTo>
                    <a:pt x="0" y="0"/>
                  </a:lnTo>
                  <a:lnTo>
                    <a:pt x="212" y="0"/>
                  </a:lnTo>
                  <a:lnTo>
                    <a:pt x="214" y="0"/>
                  </a:lnTo>
                  <a:lnTo>
                    <a:pt x="214" y="2"/>
                  </a:lnTo>
                  <a:lnTo>
                    <a:pt x="0" y="2"/>
                  </a:lnTo>
                  <a:close/>
                </a:path>
              </a:pathLst>
            </a:custGeom>
            <a:solidFill>
              <a:srgbClr val="61616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53" name="Freeform 183"/>
            <p:cNvSpPr>
              <a:spLocks/>
            </p:cNvSpPr>
            <p:nvPr/>
          </p:nvSpPr>
          <p:spPr bwMode="auto">
            <a:xfrm>
              <a:off x="5512" y="2482"/>
              <a:ext cx="107" cy="1"/>
            </a:xfrm>
            <a:custGeom>
              <a:avLst/>
              <a:gdLst>
                <a:gd name="T0" fmla="*/ 1 w 214"/>
                <a:gd name="T1" fmla="*/ 0 h 1"/>
                <a:gd name="T2" fmla="*/ 0 w 214"/>
                <a:gd name="T3" fmla="*/ 0 h 1"/>
                <a:gd name="T4" fmla="*/ 107 w 214"/>
                <a:gd name="T5" fmla="*/ 0 h 1"/>
                <a:gd name="T6" fmla="*/ 107 w 214"/>
                <a:gd name="T7" fmla="*/ 0 h 1"/>
                <a:gd name="T8" fmla="*/ 107 w 214"/>
                <a:gd name="T9" fmla="*/ 0 h 1"/>
                <a:gd name="T10" fmla="*/ 107 w 214"/>
                <a:gd name="T11" fmla="*/ 0 h 1"/>
                <a:gd name="T12" fmla="*/ 107 w 214"/>
                <a:gd name="T13" fmla="*/ 0 h 1"/>
                <a:gd name="T14" fmla="*/ 1 w 214"/>
                <a:gd name="T15" fmla="*/ 0 h 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4" h="1">
                  <a:moveTo>
                    <a:pt x="2" y="0"/>
                  </a:moveTo>
                  <a:lnTo>
                    <a:pt x="0" y="0"/>
                  </a:lnTo>
                  <a:lnTo>
                    <a:pt x="214" y="0"/>
                  </a:lnTo>
                  <a:lnTo>
                    <a:pt x="2" y="0"/>
                  </a:lnTo>
                  <a:close/>
                </a:path>
              </a:pathLst>
            </a:custGeom>
            <a:solidFill>
              <a:srgbClr val="61616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54" name="Freeform 184"/>
            <p:cNvSpPr>
              <a:spLocks/>
            </p:cNvSpPr>
            <p:nvPr/>
          </p:nvSpPr>
          <p:spPr bwMode="auto">
            <a:xfrm>
              <a:off x="5512" y="2481"/>
              <a:ext cx="107" cy="1"/>
            </a:xfrm>
            <a:custGeom>
              <a:avLst/>
              <a:gdLst>
                <a:gd name="T0" fmla="*/ 0 w 214"/>
                <a:gd name="T1" fmla="*/ 1 h 1"/>
                <a:gd name="T2" fmla="*/ 0 w 214"/>
                <a:gd name="T3" fmla="*/ 0 h 1"/>
                <a:gd name="T4" fmla="*/ 107 w 214"/>
                <a:gd name="T5" fmla="*/ 0 h 1"/>
                <a:gd name="T6" fmla="*/ 107 w 214"/>
                <a:gd name="T7" fmla="*/ 1 h 1"/>
                <a:gd name="T8" fmla="*/ 107 w 214"/>
                <a:gd name="T9" fmla="*/ 1 h 1"/>
                <a:gd name="T10" fmla="*/ 107 w 214"/>
                <a:gd name="T11" fmla="*/ 1 h 1"/>
                <a:gd name="T12" fmla="*/ 107 w 214"/>
                <a:gd name="T13" fmla="*/ 1 h 1"/>
                <a:gd name="T14" fmla="*/ 0 w 214"/>
                <a:gd name="T15" fmla="*/ 1 h 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4" h="1">
                  <a:moveTo>
                    <a:pt x="0" y="1"/>
                  </a:moveTo>
                  <a:lnTo>
                    <a:pt x="0" y="0"/>
                  </a:lnTo>
                  <a:lnTo>
                    <a:pt x="213" y="0"/>
                  </a:lnTo>
                  <a:lnTo>
                    <a:pt x="213" y="1"/>
                  </a:lnTo>
                  <a:lnTo>
                    <a:pt x="214" y="1"/>
                  </a:lnTo>
                  <a:lnTo>
                    <a:pt x="0" y="1"/>
                  </a:lnTo>
                  <a:close/>
                </a:path>
              </a:pathLst>
            </a:custGeom>
            <a:solidFill>
              <a:srgbClr val="63636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55" name="Freeform 185"/>
            <p:cNvSpPr>
              <a:spLocks/>
            </p:cNvSpPr>
            <p:nvPr/>
          </p:nvSpPr>
          <p:spPr bwMode="auto">
            <a:xfrm>
              <a:off x="5512" y="2481"/>
              <a:ext cx="106" cy="1"/>
            </a:xfrm>
            <a:custGeom>
              <a:avLst/>
              <a:gdLst>
                <a:gd name="T0" fmla="*/ 0 w 213"/>
                <a:gd name="T1" fmla="*/ 0 h 1"/>
                <a:gd name="T2" fmla="*/ 0 w 213"/>
                <a:gd name="T3" fmla="*/ 0 h 1"/>
                <a:gd name="T4" fmla="*/ 106 w 213"/>
                <a:gd name="T5" fmla="*/ 0 h 1"/>
                <a:gd name="T6" fmla="*/ 106 w 213"/>
                <a:gd name="T7" fmla="*/ 0 h 1"/>
                <a:gd name="T8" fmla="*/ 106 w 213"/>
                <a:gd name="T9" fmla="*/ 0 h 1"/>
                <a:gd name="T10" fmla="*/ 106 w 213"/>
                <a:gd name="T11" fmla="*/ 0 h 1"/>
                <a:gd name="T12" fmla="*/ 106 w 213"/>
                <a:gd name="T13" fmla="*/ 0 h 1"/>
                <a:gd name="T14" fmla="*/ 0 w 213"/>
                <a:gd name="T15" fmla="*/ 0 h 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3" h="1">
                  <a:moveTo>
                    <a:pt x="0" y="0"/>
                  </a:moveTo>
                  <a:lnTo>
                    <a:pt x="0" y="0"/>
                  </a:lnTo>
                  <a:lnTo>
                    <a:pt x="212" y="0"/>
                  </a:lnTo>
                  <a:lnTo>
                    <a:pt x="213" y="0"/>
                  </a:lnTo>
                  <a:lnTo>
                    <a:pt x="0" y="0"/>
                  </a:lnTo>
                  <a:close/>
                </a:path>
              </a:pathLst>
            </a:custGeom>
            <a:solidFill>
              <a:srgbClr val="63636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56" name="Freeform 186"/>
            <p:cNvSpPr>
              <a:spLocks/>
            </p:cNvSpPr>
            <p:nvPr/>
          </p:nvSpPr>
          <p:spPr bwMode="auto">
            <a:xfrm>
              <a:off x="5512" y="2481"/>
              <a:ext cx="105" cy="1"/>
            </a:xfrm>
            <a:custGeom>
              <a:avLst/>
              <a:gdLst>
                <a:gd name="T0" fmla="*/ 0 w 212"/>
                <a:gd name="T1" fmla="*/ 0 h 1"/>
                <a:gd name="T2" fmla="*/ 0 w 212"/>
                <a:gd name="T3" fmla="*/ 0 h 1"/>
                <a:gd name="T4" fmla="*/ 105 w 212"/>
                <a:gd name="T5" fmla="*/ 0 h 1"/>
                <a:gd name="T6" fmla="*/ 105 w 212"/>
                <a:gd name="T7" fmla="*/ 0 h 1"/>
                <a:gd name="T8" fmla="*/ 105 w 212"/>
                <a:gd name="T9" fmla="*/ 0 h 1"/>
                <a:gd name="T10" fmla="*/ 105 w 212"/>
                <a:gd name="T11" fmla="*/ 0 h 1"/>
                <a:gd name="T12" fmla="*/ 105 w 212"/>
                <a:gd name="T13" fmla="*/ 0 h 1"/>
                <a:gd name="T14" fmla="*/ 0 w 212"/>
                <a:gd name="T15" fmla="*/ 0 h 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 h="1">
                  <a:moveTo>
                    <a:pt x="0" y="0"/>
                  </a:moveTo>
                  <a:lnTo>
                    <a:pt x="0" y="0"/>
                  </a:lnTo>
                  <a:lnTo>
                    <a:pt x="212" y="0"/>
                  </a:lnTo>
                  <a:lnTo>
                    <a:pt x="0" y="0"/>
                  </a:lnTo>
                  <a:close/>
                </a:path>
              </a:pathLst>
            </a:custGeom>
            <a:solidFill>
              <a:srgbClr val="6666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57" name="Freeform 187"/>
            <p:cNvSpPr>
              <a:spLocks/>
            </p:cNvSpPr>
            <p:nvPr/>
          </p:nvSpPr>
          <p:spPr bwMode="auto">
            <a:xfrm>
              <a:off x="5511" y="2480"/>
              <a:ext cx="106" cy="1"/>
            </a:xfrm>
            <a:custGeom>
              <a:avLst/>
              <a:gdLst>
                <a:gd name="T0" fmla="*/ 0 w 213"/>
                <a:gd name="T1" fmla="*/ 1 h 1"/>
                <a:gd name="T2" fmla="*/ 0 w 213"/>
                <a:gd name="T3" fmla="*/ 0 h 1"/>
                <a:gd name="T4" fmla="*/ 106 w 213"/>
                <a:gd name="T5" fmla="*/ 0 h 1"/>
                <a:gd name="T6" fmla="*/ 106 w 213"/>
                <a:gd name="T7" fmla="*/ 0 h 1"/>
                <a:gd name="T8" fmla="*/ 106 w 213"/>
                <a:gd name="T9" fmla="*/ 0 h 1"/>
                <a:gd name="T10" fmla="*/ 106 w 213"/>
                <a:gd name="T11" fmla="*/ 1 h 1"/>
                <a:gd name="T12" fmla="*/ 106 w 213"/>
                <a:gd name="T13" fmla="*/ 1 h 1"/>
                <a:gd name="T14" fmla="*/ 0 w 213"/>
                <a:gd name="T15" fmla="*/ 1 h 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3" h="1">
                  <a:moveTo>
                    <a:pt x="1" y="1"/>
                  </a:moveTo>
                  <a:lnTo>
                    <a:pt x="0" y="0"/>
                  </a:lnTo>
                  <a:lnTo>
                    <a:pt x="212" y="0"/>
                  </a:lnTo>
                  <a:lnTo>
                    <a:pt x="212" y="1"/>
                  </a:lnTo>
                  <a:lnTo>
                    <a:pt x="213" y="1"/>
                  </a:lnTo>
                  <a:lnTo>
                    <a:pt x="1" y="1"/>
                  </a:lnTo>
                  <a:close/>
                </a:path>
              </a:pathLst>
            </a:custGeom>
            <a:solidFill>
              <a:srgbClr val="6666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58" name="Freeform 188"/>
            <p:cNvSpPr>
              <a:spLocks/>
            </p:cNvSpPr>
            <p:nvPr/>
          </p:nvSpPr>
          <p:spPr bwMode="auto">
            <a:xfrm>
              <a:off x="5511" y="2480"/>
              <a:ext cx="106" cy="1"/>
            </a:xfrm>
            <a:custGeom>
              <a:avLst/>
              <a:gdLst>
                <a:gd name="T0" fmla="*/ 0 w 212"/>
                <a:gd name="T1" fmla="*/ 0 h 1"/>
                <a:gd name="T2" fmla="*/ 0 w 212"/>
                <a:gd name="T3" fmla="*/ 0 h 1"/>
                <a:gd name="T4" fmla="*/ 105 w 212"/>
                <a:gd name="T5" fmla="*/ 0 h 1"/>
                <a:gd name="T6" fmla="*/ 105 w 212"/>
                <a:gd name="T7" fmla="*/ 0 h 1"/>
                <a:gd name="T8" fmla="*/ 106 w 212"/>
                <a:gd name="T9" fmla="*/ 0 h 1"/>
                <a:gd name="T10" fmla="*/ 106 w 212"/>
                <a:gd name="T11" fmla="*/ 0 h 1"/>
                <a:gd name="T12" fmla="*/ 106 w 212"/>
                <a:gd name="T13" fmla="*/ 0 h 1"/>
                <a:gd name="T14" fmla="*/ 0 w 212"/>
                <a:gd name="T15" fmla="*/ 0 h 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 h="1">
                  <a:moveTo>
                    <a:pt x="0" y="0"/>
                  </a:moveTo>
                  <a:lnTo>
                    <a:pt x="0" y="0"/>
                  </a:lnTo>
                  <a:lnTo>
                    <a:pt x="210" y="0"/>
                  </a:lnTo>
                  <a:lnTo>
                    <a:pt x="212" y="0"/>
                  </a:lnTo>
                  <a:lnTo>
                    <a:pt x="0" y="0"/>
                  </a:lnTo>
                  <a:close/>
                </a:path>
              </a:pathLst>
            </a:custGeom>
            <a:solidFill>
              <a:srgbClr val="6B6B6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59" name="Freeform 189"/>
            <p:cNvSpPr>
              <a:spLocks/>
            </p:cNvSpPr>
            <p:nvPr/>
          </p:nvSpPr>
          <p:spPr bwMode="auto">
            <a:xfrm>
              <a:off x="5511" y="2480"/>
              <a:ext cx="105" cy="1"/>
            </a:xfrm>
            <a:custGeom>
              <a:avLst/>
              <a:gdLst>
                <a:gd name="T0" fmla="*/ 0 w 210"/>
                <a:gd name="T1" fmla="*/ 0 h 1"/>
                <a:gd name="T2" fmla="*/ 0 w 210"/>
                <a:gd name="T3" fmla="*/ 0 h 1"/>
                <a:gd name="T4" fmla="*/ 105 w 210"/>
                <a:gd name="T5" fmla="*/ 0 h 1"/>
                <a:gd name="T6" fmla="*/ 105 w 210"/>
                <a:gd name="T7" fmla="*/ 0 h 1"/>
                <a:gd name="T8" fmla="*/ 105 w 210"/>
                <a:gd name="T9" fmla="*/ 0 h 1"/>
                <a:gd name="T10" fmla="*/ 105 w 210"/>
                <a:gd name="T11" fmla="*/ 0 h 1"/>
                <a:gd name="T12" fmla="*/ 105 w 210"/>
                <a:gd name="T13" fmla="*/ 0 h 1"/>
                <a:gd name="T14" fmla="*/ 0 w 210"/>
                <a:gd name="T15" fmla="*/ 0 h 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0" h="1">
                  <a:moveTo>
                    <a:pt x="0" y="0"/>
                  </a:moveTo>
                  <a:lnTo>
                    <a:pt x="0" y="0"/>
                  </a:lnTo>
                  <a:lnTo>
                    <a:pt x="210" y="0"/>
                  </a:lnTo>
                  <a:lnTo>
                    <a:pt x="0" y="0"/>
                  </a:lnTo>
                  <a:close/>
                </a:path>
              </a:pathLst>
            </a:custGeom>
            <a:solidFill>
              <a:srgbClr val="6B6B6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60" name="Freeform 190"/>
            <p:cNvSpPr>
              <a:spLocks/>
            </p:cNvSpPr>
            <p:nvPr/>
          </p:nvSpPr>
          <p:spPr bwMode="auto">
            <a:xfrm>
              <a:off x="5510" y="2480"/>
              <a:ext cx="106" cy="1"/>
            </a:xfrm>
            <a:custGeom>
              <a:avLst/>
              <a:gdLst>
                <a:gd name="T0" fmla="*/ 1 w 211"/>
                <a:gd name="T1" fmla="*/ 1 h 2"/>
                <a:gd name="T2" fmla="*/ 0 w 211"/>
                <a:gd name="T3" fmla="*/ 0 h 2"/>
                <a:gd name="T4" fmla="*/ 105 w 211"/>
                <a:gd name="T5" fmla="*/ 0 h 2"/>
                <a:gd name="T6" fmla="*/ 105 w 211"/>
                <a:gd name="T7" fmla="*/ 0 h 2"/>
                <a:gd name="T8" fmla="*/ 105 w 211"/>
                <a:gd name="T9" fmla="*/ 0 h 2"/>
                <a:gd name="T10" fmla="*/ 105 w 211"/>
                <a:gd name="T11" fmla="*/ 0 h 2"/>
                <a:gd name="T12" fmla="*/ 106 w 211"/>
                <a:gd name="T13" fmla="*/ 1 h 2"/>
                <a:gd name="T14" fmla="*/ 1 w 211"/>
                <a:gd name="T15" fmla="*/ 1 h 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1" h="2">
                  <a:moveTo>
                    <a:pt x="1" y="2"/>
                  </a:moveTo>
                  <a:lnTo>
                    <a:pt x="0" y="0"/>
                  </a:lnTo>
                  <a:lnTo>
                    <a:pt x="210" y="0"/>
                  </a:lnTo>
                  <a:lnTo>
                    <a:pt x="211" y="2"/>
                  </a:lnTo>
                  <a:lnTo>
                    <a:pt x="1" y="2"/>
                  </a:lnTo>
                  <a:close/>
                </a:path>
              </a:pathLst>
            </a:custGeom>
            <a:solidFill>
              <a:srgbClr val="6B6B6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61" name="Freeform 191"/>
            <p:cNvSpPr>
              <a:spLocks/>
            </p:cNvSpPr>
            <p:nvPr/>
          </p:nvSpPr>
          <p:spPr bwMode="auto">
            <a:xfrm>
              <a:off x="5510" y="2480"/>
              <a:ext cx="106" cy="1"/>
            </a:xfrm>
            <a:custGeom>
              <a:avLst/>
              <a:gdLst>
                <a:gd name="T0" fmla="*/ 0 w 210"/>
                <a:gd name="T1" fmla="*/ 0 h 1"/>
                <a:gd name="T2" fmla="*/ 0 w 210"/>
                <a:gd name="T3" fmla="*/ 0 h 1"/>
                <a:gd name="T4" fmla="*/ 105 w 210"/>
                <a:gd name="T5" fmla="*/ 0 h 1"/>
                <a:gd name="T6" fmla="*/ 105 w 210"/>
                <a:gd name="T7" fmla="*/ 0 h 1"/>
                <a:gd name="T8" fmla="*/ 105 w 210"/>
                <a:gd name="T9" fmla="*/ 0 h 1"/>
                <a:gd name="T10" fmla="*/ 106 w 210"/>
                <a:gd name="T11" fmla="*/ 0 h 1"/>
                <a:gd name="T12" fmla="*/ 106 w 210"/>
                <a:gd name="T13" fmla="*/ 0 h 1"/>
                <a:gd name="T14" fmla="*/ 0 w 210"/>
                <a:gd name="T15" fmla="*/ 0 h 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0" h="1">
                  <a:moveTo>
                    <a:pt x="0" y="0"/>
                  </a:moveTo>
                  <a:lnTo>
                    <a:pt x="0" y="0"/>
                  </a:lnTo>
                  <a:lnTo>
                    <a:pt x="209" y="0"/>
                  </a:lnTo>
                  <a:lnTo>
                    <a:pt x="210" y="0"/>
                  </a:lnTo>
                  <a:lnTo>
                    <a:pt x="0" y="0"/>
                  </a:lnTo>
                  <a:close/>
                </a:path>
              </a:pathLst>
            </a:custGeom>
            <a:solidFill>
              <a:srgbClr val="6B6B6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62" name="Freeform 192"/>
            <p:cNvSpPr>
              <a:spLocks/>
            </p:cNvSpPr>
            <p:nvPr/>
          </p:nvSpPr>
          <p:spPr bwMode="auto">
            <a:xfrm>
              <a:off x="5510" y="2479"/>
              <a:ext cx="105" cy="1"/>
            </a:xfrm>
            <a:custGeom>
              <a:avLst/>
              <a:gdLst>
                <a:gd name="T0" fmla="*/ 0 w 209"/>
                <a:gd name="T1" fmla="*/ 1 h 1"/>
                <a:gd name="T2" fmla="*/ 0 w 209"/>
                <a:gd name="T3" fmla="*/ 0 h 1"/>
                <a:gd name="T4" fmla="*/ 104 w 209"/>
                <a:gd name="T5" fmla="*/ 0 h 1"/>
                <a:gd name="T6" fmla="*/ 104 w 209"/>
                <a:gd name="T7" fmla="*/ 1 h 1"/>
                <a:gd name="T8" fmla="*/ 105 w 209"/>
                <a:gd name="T9" fmla="*/ 1 h 1"/>
                <a:gd name="T10" fmla="*/ 105 w 209"/>
                <a:gd name="T11" fmla="*/ 1 h 1"/>
                <a:gd name="T12" fmla="*/ 105 w 209"/>
                <a:gd name="T13" fmla="*/ 1 h 1"/>
                <a:gd name="T14" fmla="*/ 0 w 209"/>
                <a:gd name="T15" fmla="*/ 1 h 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09" h="1">
                  <a:moveTo>
                    <a:pt x="0" y="1"/>
                  </a:moveTo>
                  <a:lnTo>
                    <a:pt x="0" y="0"/>
                  </a:lnTo>
                  <a:lnTo>
                    <a:pt x="208" y="0"/>
                  </a:lnTo>
                  <a:lnTo>
                    <a:pt x="208" y="1"/>
                  </a:lnTo>
                  <a:lnTo>
                    <a:pt x="209" y="1"/>
                  </a:lnTo>
                  <a:lnTo>
                    <a:pt x="0" y="1"/>
                  </a:lnTo>
                  <a:close/>
                </a:path>
              </a:pathLst>
            </a:custGeom>
            <a:solidFill>
              <a:srgbClr val="6E6E6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63" name="Freeform 193"/>
            <p:cNvSpPr>
              <a:spLocks/>
            </p:cNvSpPr>
            <p:nvPr/>
          </p:nvSpPr>
          <p:spPr bwMode="auto">
            <a:xfrm>
              <a:off x="5510" y="2479"/>
              <a:ext cx="104" cy="1"/>
            </a:xfrm>
            <a:custGeom>
              <a:avLst/>
              <a:gdLst>
                <a:gd name="T0" fmla="*/ 0 w 208"/>
                <a:gd name="T1" fmla="*/ 0 h 1"/>
                <a:gd name="T2" fmla="*/ 0 w 208"/>
                <a:gd name="T3" fmla="*/ 0 h 1"/>
                <a:gd name="T4" fmla="*/ 103 w 208"/>
                <a:gd name="T5" fmla="*/ 0 h 1"/>
                <a:gd name="T6" fmla="*/ 104 w 208"/>
                <a:gd name="T7" fmla="*/ 0 h 1"/>
                <a:gd name="T8" fmla="*/ 104 w 208"/>
                <a:gd name="T9" fmla="*/ 0 h 1"/>
                <a:gd name="T10" fmla="*/ 104 w 208"/>
                <a:gd name="T11" fmla="*/ 0 h 1"/>
                <a:gd name="T12" fmla="*/ 104 w 208"/>
                <a:gd name="T13" fmla="*/ 0 h 1"/>
                <a:gd name="T14" fmla="*/ 0 w 208"/>
                <a:gd name="T15" fmla="*/ 0 h 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08" h="1">
                  <a:moveTo>
                    <a:pt x="0" y="0"/>
                  </a:moveTo>
                  <a:lnTo>
                    <a:pt x="0" y="0"/>
                  </a:lnTo>
                  <a:lnTo>
                    <a:pt x="206" y="0"/>
                  </a:lnTo>
                  <a:lnTo>
                    <a:pt x="208" y="0"/>
                  </a:lnTo>
                  <a:lnTo>
                    <a:pt x="0" y="0"/>
                  </a:lnTo>
                  <a:close/>
                </a:path>
              </a:pathLst>
            </a:custGeom>
            <a:solidFill>
              <a:srgbClr val="73737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64" name="Freeform 194"/>
            <p:cNvSpPr>
              <a:spLocks/>
            </p:cNvSpPr>
            <p:nvPr/>
          </p:nvSpPr>
          <p:spPr bwMode="auto">
            <a:xfrm>
              <a:off x="5510" y="2479"/>
              <a:ext cx="104" cy="1"/>
            </a:xfrm>
            <a:custGeom>
              <a:avLst/>
              <a:gdLst>
                <a:gd name="T0" fmla="*/ 1 w 207"/>
                <a:gd name="T1" fmla="*/ 0 h 1"/>
                <a:gd name="T2" fmla="*/ 0 w 207"/>
                <a:gd name="T3" fmla="*/ 0 h 1"/>
                <a:gd name="T4" fmla="*/ 104 w 207"/>
                <a:gd name="T5" fmla="*/ 0 h 1"/>
                <a:gd name="T6" fmla="*/ 104 w 207"/>
                <a:gd name="T7" fmla="*/ 0 h 1"/>
                <a:gd name="T8" fmla="*/ 104 w 207"/>
                <a:gd name="T9" fmla="*/ 0 h 1"/>
                <a:gd name="T10" fmla="*/ 104 w 207"/>
                <a:gd name="T11" fmla="*/ 0 h 1"/>
                <a:gd name="T12" fmla="*/ 104 w 207"/>
                <a:gd name="T13" fmla="*/ 0 h 1"/>
                <a:gd name="T14" fmla="*/ 1 w 207"/>
                <a:gd name="T15" fmla="*/ 0 h 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07" h="1">
                  <a:moveTo>
                    <a:pt x="1" y="0"/>
                  </a:moveTo>
                  <a:lnTo>
                    <a:pt x="0" y="0"/>
                  </a:lnTo>
                  <a:lnTo>
                    <a:pt x="207" y="0"/>
                  </a:lnTo>
                  <a:lnTo>
                    <a:pt x="1" y="0"/>
                  </a:lnTo>
                  <a:close/>
                </a:path>
              </a:pathLst>
            </a:custGeom>
            <a:solidFill>
              <a:srgbClr val="73737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65" name="Freeform 195"/>
            <p:cNvSpPr>
              <a:spLocks/>
            </p:cNvSpPr>
            <p:nvPr/>
          </p:nvSpPr>
          <p:spPr bwMode="auto">
            <a:xfrm>
              <a:off x="5510" y="2478"/>
              <a:ext cx="104" cy="1"/>
            </a:xfrm>
            <a:custGeom>
              <a:avLst/>
              <a:gdLst>
                <a:gd name="T0" fmla="*/ 0 w 207"/>
                <a:gd name="T1" fmla="*/ 1 h 1"/>
                <a:gd name="T2" fmla="*/ 0 w 207"/>
                <a:gd name="T3" fmla="*/ 0 h 1"/>
                <a:gd name="T4" fmla="*/ 103 w 207"/>
                <a:gd name="T5" fmla="*/ 0 h 1"/>
                <a:gd name="T6" fmla="*/ 103 w 207"/>
                <a:gd name="T7" fmla="*/ 0 h 1"/>
                <a:gd name="T8" fmla="*/ 103 w 207"/>
                <a:gd name="T9" fmla="*/ 0 h 1"/>
                <a:gd name="T10" fmla="*/ 104 w 207"/>
                <a:gd name="T11" fmla="*/ 1 h 1"/>
                <a:gd name="T12" fmla="*/ 104 w 207"/>
                <a:gd name="T13" fmla="*/ 1 h 1"/>
                <a:gd name="T14" fmla="*/ 0 w 207"/>
                <a:gd name="T15" fmla="*/ 1 h 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07" h="1">
                  <a:moveTo>
                    <a:pt x="0" y="1"/>
                  </a:moveTo>
                  <a:lnTo>
                    <a:pt x="0" y="0"/>
                  </a:lnTo>
                  <a:lnTo>
                    <a:pt x="206" y="0"/>
                  </a:lnTo>
                  <a:lnTo>
                    <a:pt x="207" y="1"/>
                  </a:lnTo>
                  <a:lnTo>
                    <a:pt x="0" y="1"/>
                  </a:lnTo>
                  <a:close/>
                </a:path>
              </a:pathLst>
            </a:custGeom>
            <a:solidFill>
              <a:srgbClr val="73737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66" name="Freeform 196"/>
            <p:cNvSpPr>
              <a:spLocks/>
            </p:cNvSpPr>
            <p:nvPr/>
          </p:nvSpPr>
          <p:spPr bwMode="auto">
            <a:xfrm>
              <a:off x="5510" y="2478"/>
              <a:ext cx="103" cy="1"/>
            </a:xfrm>
            <a:custGeom>
              <a:avLst/>
              <a:gdLst>
                <a:gd name="T0" fmla="*/ 0 w 206"/>
                <a:gd name="T1" fmla="*/ 0 h 1"/>
                <a:gd name="T2" fmla="*/ 0 w 206"/>
                <a:gd name="T3" fmla="*/ 0 h 1"/>
                <a:gd name="T4" fmla="*/ 103 w 206"/>
                <a:gd name="T5" fmla="*/ 0 h 1"/>
                <a:gd name="T6" fmla="*/ 103 w 206"/>
                <a:gd name="T7" fmla="*/ 0 h 1"/>
                <a:gd name="T8" fmla="*/ 103 w 206"/>
                <a:gd name="T9" fmla="*/ 0 h 1"/>
                <a:gd name="T10" fmla="*/ 103 w 206"/>
                <a:gd name="T11" fmla="*/ 0 h 1"/>
                <a:gd name="T12" fmla="*/ 103 w 206"/>
                <a:gd name="T13" fmla="*/ 0 h 1"/>
                <a:gd name="T14" fmla="*/ 0 w 206"/>
                <a:gd name="T15" fmla="*/ 0 h 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06" h="1">
                  <a:moveTo>
                    <a:pt x="0" y="0"/>
                  </a:moveTo>
                  <a:lnTo>
                    <a:pt x="0" y="0"/>
                  </a:lnTo>
                  <a:lnTo>
                    <a:pt x="205" y="0"/>
                  </a:lnTo>
                  <a:lnTo>
                    <a:pt x="206" y="0"/>
                  </a:lnTo>
                  <a:lnTo>
                    <a:pt x="0" y="0"/>
                  </a:lnTo>
                  <a:close/>
                </a:path>
              </a:pathLst>
            </a:custGeom>
            <a:solidFill>
              <a:srgbClr val="73737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67" name="Freeform 197"/>
            <p:cNvSpPr>
              <a:spLocks/>
            </p:cNvSpPr>
            <p:nvPr/>
          </p:nvSpPr>
          <p:spPr bwMode="auto">
            <a:xfrm>
              <a:off x="5510" y="2478"/>
              <a:ext cx="102" cy="1"/>
            </a:xfrm>
            <a:custGeom>
              <a:avLst/>
              <a:gdLst>
                <a:gd name="T0" fmla="*/ 0 w 205"/>
                <a:gd name="T1" fmla="*/ 1 h 1"/>
                <a:gd name="T2" fmla="*/ 0 w 205"/>
                <a:gd name="T3" fmla="*/ 0 h 1"/>
                <a:gd name="T4" fmla="*/ 102 w 205"/>
                <a:gd name="T5" fmla="*/ 0 h 1"/>
                <a:gd name="T6" fmla="*/ 102 w 205"/>
                <a:gd name="T7" fmla="*/ 1 h 1"/>
                <a:gd name="T8" fmla="*/ 102 w 205"/>
                <a:gd name="T9" fmla="*/ 1 h 1"/>
                <a:gd name="T10" fmla="*/ 102 w 205"/>
                <a:gd name="T11" fmla="*/ 1 h 1"/>
                <a:gd name="T12" fmla="*/ 102 w 205"/>
                <a:gd name="T13" fmla="*/ 1 h 1"/>
                <a:gd name="T14" fmla="*/ 0 w 205"/>
                <a:gd name="T15" fmla="*/ 1 h 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05" h="1">
                  <a:moveTo>
                    <a:pt x="0" y="1"/>
                  </a:moveTo>
                  <a:lnTo>
                    <a:pt x="0" y="0"/>
                  </a:lnTo>
                  <a:lnTo>
                    <a:pt x="204" y="0"/>
                  </a:lnTo>
                  <a:lnTo>
                    <a:pt x="204" y="1"/>
                  </a:lnTo>
                  <a:lnTo>
                    <a:pt x="205" y="1"/>
                  </a:lnTo>
                  <a:lnTo>
                    <a:pt x="0" y="1"/>
                  </a:lnTo>
                  <a:close/>
                </a:path>
              </a:pathLst>
            </a:custGeom>
            <a:solidFill>
              <a:srgbClr val="75757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68" name="Freeform 198"/>
            <p:cNvSpPr>
              <a:spLocks/>
            </p:cNvSpPr>
            <p:nvPr/>
          </p:nvSpPr>
          <p:spPr bwMode="auto">
            <a:xfrm>
              <a:off x="5509" y="2478"/>
              <a:ext cx="103" cy="1"/>
            </a:xfrm>
            <a:custGeom>
              <a:avLst/>
              <a:gdLst>
                <a:gd name="T0" fmla="*/ 1 w 206"/>
                <a:gd name="T1" fmla="*/ 0 h 1"/>
                <a:gd name="T2" fmla="*/ 0 w 206"/>
                <a:gd name="T3" fmla="*/ 0 h 1"/>
                <a:gd name="T4" fmla="*/ 102 w 206"/>
                <a:gd name="T5" fmla="*/ 0 h 1"/>
                <a:gd name="T6" fmla="*/ 102 w 206"/>
                <a:gd name="T7" fmla="*/ 0 h 1"/>
                <a:gd name="T8" fmla="*/ 103 w 206"/>
                <a:gd name="T9" fmla="*/ 0 h 1"/>
                <a:gd name="T10" fmla="*/ 103 w 206"/>
                <a:gd name="T11" fmla="*/ 0 h 1"/>
                <a:gd name="T12" fmla="*/ 103 w 206"/>
                <a:gd name="T13" fmla="*/ 0 h 1"/>
                <a:gd name="T14" fmla="*/ 1 w 206"/>
                <a:gd name="T15" fmla="*/ 0 h 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06" h="1">
                  <a:moveTo>
                    <a:pt x="2" y="0"/>
                  </a:moveTo>
                  <a:lnTo>
                    <a:pt x="0" y="0"/>
                  </a:lnTo>
                  <a:lnTo>
                    <a:pt x="204" y="0"/>
                  </a:lnTo>
                  <a:lnTo>
                    <a:pt x="206" y="0"/>
                  </a:lnTo>
                  <a:lnTo>
                    <a:pt x="2" y="0"/>
                  </a:lnTo>
                  <a:close/>
                </a:path>
              </a:pathLst>
            </a:custGeom>
            <a:solidFill>
              <a:srgbClr val="75757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69" name="Freeform 199"/>
            <p:cNvSpPr>
              <a:spLocks/>
            </p:cNvSpPr>
            <p:nvPr/>
          </p:nvSpPr>
          <p:spPr bwMode="auto">
            <a:xfrm>
              <a:off x="5509" y="2478"/>
              <a:ext cx="102" cy="1"/>
            </a:xfrm>
            <a:custGeom>
              <a:avLst/>
              <a:gdLst>
                <a:gd name="T0" fmla="*/ 0 w 204"/>
                <a:gd name="T1" fmla="*/ 0 h 1"/>
                <a:gd name="T2" fmla="*/ 0 w 204"/>
                <a:gd name="T3" fmla="*/ 0 h 1"/>
                <a:gd name="T4" fmla="*/ 102 w 204"/>
                <a:gd name="T5" fmla="*/ 0 h 1"/>
                <a:gd name="T6" fmla="*/ 102 w 204"/>
                <a:gd name="T7" fmla="*/ 0 h 1"/>
                <a:gd name="T8" fmla="*/ 102 w 204"/>
                <a:gd name="T9" fmla="*/ 0 h 1"/>
                <a:gd name="T10" fmla="*/ 102 w 204"/>
                <a:gd name="T11" fmla="*/ 0 h 1"/>
                <a:gd name="T12" fmla="*/ 102 w 204"/>
                <a:gd name="T13" fmla="*/ 0 h 1"/>
                <a:gd name="T14" fmla="*/ 0 w 204"/>
                <a:gd name="T15" fmla="*/ 0 h 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04" h="1">
                  <a:moveTo>
                    <a:pt x="0" y="0"/>
                  </a:moveTo>
                  <a:lnTo>
                    <a:pt x="0" y="0"/>
                  </a:lnTo>
                  <a:lnTo>
                    <a:pt x="203" y="0"/>
                  </a:lnTo>
                  <a:lnTo>
                    <a:pt x="204" y="0"/>
                  </a:lnTo>
                  <a:lnTo>
                    <a:pt x="0" y="0"/>
                  </a:lnTo>
                  <a:close/>
                </a:path>
              </a:pathLst>
            </a:custGeom>
            <a:solidFill>
              <a:srgbClr val="75757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70" name="Freeform 200"/>
            <p:cNvSpPr>
              <a:spLocks/>
            </p:cNvSpPr>
            <p:nvPr/>
          </p:nvSpPr>
          <p:spPr bwMode="auto">
            <a:xfrm>
              <a:off x="5509" y="2477"/>
              <a:ext cx="102" cy="1"/>
            </a:xfrm>
            <a:custGeom>
              <a:avLst/>
              <a:gdLst>
                <a:gd name="T0" fmla="*/ 0 w 203"/>
                <a:gd name="T1" fmla="*/ 1 h 2"/>
                <a:gd name="T2" fmla="*/ 0 w 203"/>
                <a:gd name="T3" fmla="*/ 0 h 2"/>
                <a:gd name="T4" fmla="*/ 101 w 203"/>
                <a:gd name="T5" fmla="*/ 0 h 2"/>
                <a:gd name="T6" fmla="*/ 102 w 203"/>
                <a:gd name="T7" fmla="*/ 0 h 2"/>
                <a:gd name="T8" fmla="*/ 102 w 203"/>
                <a:gd name="T9" fmla="*/ 0 h 2"/>
                <a:gd name="T10" fmla="*/ 102 w 203"/>
                <a:gd name="T11" fmla="*/ 1 h 2"/>
                <a:gd name="T12" fmla="*/ 102 w 203"/>
                <a:gd name="T13" fmla="*/ 1 h 2"/>
                <a:gd name="T14" fmla="*/ 0 w 203"/>
                <a:gd name="T15" fmla="*/ 1 h 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03" h="2">
                  <a:moveTo>
                    <a:pt x="0" y="2"/>
                  </a:moveTo>
                  <a:lnTo>
                    <a:pt x="0" y="0"/>
                  </a:lnTo>
                  <a:lnTo>
                    <a:pt x="202" y="0"/>
                  </a:lnTo>
                  <a:lnTo>
                    <a:pt x="203" y="0"/>
                  </a:lnTo>
                  <a:lnTo>
                    <a:pt x="203" y="2"/>
                  </a:lnTo>
                  <a:lnTo>
                    <a:pt x="0" y="2"/>
                  </a:lnTo>
                  <a:close/>
                </a:path>
              </a:pathLst>
            </a:custGeom>
            <a:solidFill>
              <a:srgbClr val="78787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71" name="Freeform 201"/>
            <p:cNvSpPr>
              <a:spLocks/>
            </p:cNvSpPr>
            <p:nvPr/>
          </p:nvSpPr>
          <p:spPr bwMode="auto">
            <a:xfrm>
              <a:off x="5509" y="2477"/>
              <a:ext cx="101" cy="1"/>
            </a:xfrm>
            <a:custGeom>
              <a:avLst/>
              <a:gdLst>
                <a:gd name="T0" fmla="*/ 0 w 202"/>
                <a:gd name="T1" fmla="*/ 0 h 1"/>
                <a:gd name="T2" fmla="*/ 0 w 202"/>
                <a:gd name="T3" fmla="*/ 0 h 1"/>
                <a:gd name="T4" fmla="*/ 101 w 202"/>
                <a:gd name="T5" fmla="*/ 0 h 1"/>
                <a:gd name="T6" fmla="*/ 101 w 202"/>
                <a:gd name="T7" fmla="*/ 0 h 1"/>
                <a:gd name="T8" fmla="*/ 101 w 202"/>
                <a:gd name="T9" fmla="*/ 0 h 1"/>
                <a:gd name="T10" fmla="*/ 101 w 202"/>
                <a:gd name="T11" fmla="*/ 0 h 1"/>
                <a:gd name="T12" fmla="*/ 101 w 202"/>
                <a:gd name="T13" fmla="*/ 0 h 1"/>
                <a:gd name="T14" fmla="*/ 0 w 202"/>
                <a:gd name="T15" fmla="*/ 0 h 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02" h="1">
                  <a:moveTo>
                    <a:pt x="0" y="0"/>
                  </a:moveTo>
                  <a:lnTo>
                    <a:pt x="0" y="0"/>
                  </a:lnTo>
                  <a:lnTo>
                    <a:pt x="202" y="0"/>
                  </a:lnTo>
                  <a:lnTo>
                    <a:pt x="0" y="0"/>
                  </a:lnTo>
                  <a:close/>
                </a:path>
              </a:pathLst>
            </a:custGeom>
            <a:solidFill>
              <a:srgbClr val="7D7D7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72" name="Freeform 202"/>
            <p:cNvSpPr>
              <a:spLocks/>
            </p:cNvSpPr>
            <p:nvPr/>
          </p:nvSpPr>
          <p:spPr bwMode="auto">
            <a:xfrm>
              <a:off x="5509" y="2477"/>
              <a:ext cx="101" cy="1"/>
            </a:xfrm>
            <a:custGeom>
              <a:avLst/>
              <a:gdLst>
                <a:gd name="T0" fmla="*/ 0 w 203"/>
                <a:gd name="T1" fmla="*/ 0 h 1"/>
                <a:gd name="T2" fmla="*/ 0 w 203"/>
                <a:gd name="T3" fmla="*/ 0 h 1"/>
                <a:gd name="T4" fmla="*/ 101 w 203"/>
                <a:gd name="T5" fmla="*/ 0 h 1"/>
                <a:gd name="T6" fmla="*/ 101 w 203"/>
                <a:gd name="T7" fmla="*/ 0 h 1"/>
                <a:gd name="T8" fmla="*/ 101 w 203"/>
                <a:gd name="T9" fmla="*/ 0 h 1"/>
                <a:gd name="T10" fmla="*/ 101 w 203"/>
                <a:gd name="T11" fmla="*/ 0 h 1"/>
                <a:gd name="T12" fmla="*/ 101 w 203"/>
                <a:gd name="T13" fmla="*/ 0 h 1"/>
                <a:gd name="T14" fmla="*/ 0 w 203"/>
                <a:gd name="T15" fmla="*/ 0 h 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03" h="1">
                  <a:moveTo>
                    <a:pt x="1" y="0"/>
                  </a:moveTo>
                  <a:lnTo>
                    <a:pt x="0" y="0"/>
                  </a:lnTo>
                  <a:lnTo>
                    <a:pt x="202" y="0"/>
                  </a:lnTo>
                  <a:lnTo>
                    <a:pt x="203" y="0"/>
                  </a:lnTo>
                  <a:lnTo>
                    <a:pt x="1" y="0"/>
                  </a:lnTo>
                  <a:close/>
                </a:path>
              </a:pathLst>
            </a:custGeom>
            <a:solidFill>
              <a:srgbClr val="7D7D7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73" name="Freeform 203"/>
            <p:cNvSpPr>
              <a:spLocks/>
            </p:cNvSpPr>
            <p:nvPr/>
          </p:nvSpPr>
          <p:spPr bwMode="auto">
            <a:xfrm>
              <a:off x="5509" y="2477"/>
              <a:ext cx="100" cy="1"/>
            </a:xfrm>
            <a:custGeom>
              <a:avLst/>
              <a:gdLst>
                <a:gd name="T0" fmla="*/ 0 w 202"/>
                <a:gd name="T1" fmla="*/ 1 h 1"/>
                <a:gd name="T2" fmla="*/ 0 w 202"/>
                <a:gd name="T3" fmla="*/ 0 h 1"/>
                <a:gd name="T4" fmla="*/ 99 w 202"/>
                <a:gd name="T5" fmla="*/ 0 h 1"/>
                <a:gd name="T6" fmla="*/ 99 w 202"/>
                <a:gd name="T7" fmla="*/ 0 h 1"/>
                <a:gd name="T8" fmla="*/ 99 w 202"/>
                <a:gd name="T9" fmla="*/ 0 h 1"/>
                <a:gd name="T10" fmla="*/ 99 w 202"/>
                <a:gd name="T11" fmla="*/ 0 h 1"/>
                <a:gd name="T12" fmla="*/ 100 w 202"/>
                <a:gd name="T13" fmla="*/ 1 h 1"/>
                <a:gd name="T14" fmla="*/ 0 w 202"/>
                <a:gd name="T15" fmla="*/ 1 h 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02" h="1">
                  <a:moveTo>
                    <a:pt x="0" y="1"/>
                  </a:moveTo>
                  <a:lnTo>
                    <a:pt x="0" y="0"/>
                  </a:lnTo>
                  <a:lnTo>
                    <a:pt x="200" y="0"/>
                  </a:lnTo>
                  <a:lnTo>
                    <a:pt x="202" y="1"/>
                  </a:lnTo>
                  <a:lnTo>
                    <a:pt x="0" y="1"/>
                  </a:lnTo>
                  <a:close/>
                </a:path>
              </a:pathLst>
            </a:custGeom>
            <a:solidFill>
              <a:srgbClr val="7D7D7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74" name="Freeform 204"/>
            <p:cNvSpPr>
              <a:spLocks/>
            </p:cNvSpPr>
            <p:nvPr/>
          </p:nvSpPr>
          <p:spPr bwMode="auto">
            <a:xfrm>
              <a:off x="5509" y="2477"/>
              <a:ext cx="100" cy="1"/>
            </a:xfrm>
            <a:custGeom>
              <a:avLst/>
              <a:gdLst>
                <a:gd name="T0" fmla="*/ 0 w 200"/>
                <a:gd name="T1" fmla="*/ 0 h 1"/>
                <a:gd name="T2" fmla="*/ 0 w 200"/>
                <a:gd name="T3" fmla="*/ 0 h 1"/>
                <a:gd name="T4" fmla="*/ 100 w 200"/>
                <a:gd name="T5" fmla="*/ 0 h 1"/>
                <a:gd name="T6" fmla="*/ 100 w 200"/>
                <a:gd name="T7" fmla="*/ 0 h 1"/>
                <a:gd name="T8" fmla="*/ 100 w 200"/>
                <a:gd name="T9" fmla="*/ 0 h 1"/>
                <a:gd name="T10" fmla="*/ 100 w 200"/>
                <a:gd name="T11" fmla="*/ 0 h 1"/>
                <a:gd name="T12" fmla="*/ 100 w 200"/>
                <a:gd name="T13" fmla="*/ 0 h 1"/>
                <a:gd name="T14" fmla="*/ 0 w 200"/>
                <a:gd name="T15" fmla="*/ 0 h 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00" h="1">
                  <a:moveTo>
                    <a:pt x="0" y="0"/>
                  </a:moveTo>
                  <a:lnTo>
                    <a:pt x="0" y="0"/>
                  </a:lnTo>
                  <a:lnTo>
                    <a:pt x="199" y="0"/>
                  </a:lnTo>
                  <a:lnTo>
                    <a:pt x="200" y="0"/>
                  </a:lnTo>
                  <a:lnTo>
                    <a:pt x="0" y="0"/>
                  </a:lnTo>
                  <a:close/>
                </a:path>
              </a:pathLst>
            </a:custGeom>
            <a:solidFill>
              <a:srgbClr val="7D7D7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75" name="Freeform 205"/>
            <p:cNvSpPr>
              <a:spLocks/>
            </p:cNvSpPr>
            <p:nvPr/>
          </p:nvSpPr>
          <p:spPr bwMode="auto">
            <a:xfrm>
              <a:off x="5508" y="2476"/>
              <a:ext cx="100" cy="1"/>
            </a:xfrm>
            <a:custGeom>
              <a:avLst/>
              <a:gdLst>
                <a:gd name="T0" fmla="*/ 1 w 200"/>
                <a:gd name="T1" fmla="*/ 1 h 1"/>
                <a:gd name="T2" fmla="*/ 0 w 200"/>
                <a:gd name="T3" fmla="*/ 0 h 1"/>
                <a:gd name="T4" fmla="*/ 100 w 200"/>
                <a:gd name="T5" fmla="*/ 0 h 1"/>
                <a:gd name="T6" fmla="*/ 100 w 200"/>
                <a:gd name="T7" fmla="*/ 0 h 1"/>
                <a:gd name="T8" fmla="*/ 100 w 200"/>
                <a:gd name="T9" fmla="*/ 1 h 1"/>
                <a:gd name="T10" fmla="*/ 100 w 200"/>
                <a:gd name="T11" fmla="*/ 1 h 1"/>
                <a:gd name="T12" fmla="*/ 100 w 200"/>
                <a:gd name="T13" fmla="*/ 1 h 1"/>
                <a:gd name="T14" fmla="*/ 1 w 200"/>
                <a:gd name="T15" fmla="*/ 1 h 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00" h="1">
                  <a:moveTo>
                    <a:pt x="1" y="1"/>
                  </a:moveTo>
                  <a:lnTo>
                    <a:pt x="0" y="0"/>
                  </a:lnTo>
                  <a:lnTo>
                    <a:pt x="199" y="0"/>
                  </a:lnTo>
                  <a:lnTo>
                    <a:pt x="199" y="1"/>
                  </a:lnTo>
                  <a:lnTo>
                    <a:pt x="200" y="1"/>
                  </a:lnTo>
                  <a:lnTo>
                    <a:pt x="1" y="1"/>
                  </a:lnTo>
                  <a:close/>
                </a:path>
              </a:pathLst>
            </a:custGeom>
            <a:solidFill>
              <a:srgbClr val="82828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76" name="Freeform 206"/>
            <p:cNvSpPr>
              <a:spLocks/>
            </p:cNvSpPr>
            <p:nvPr/>
          </p:nvSpPr>
          <p:spPr bwMode="auto">
            <a:xfrm>
              <a:off x="5506" y="2465"/>
              <a:ext cx="101" cy="11"/>
            </a:xfrm>
            <a:custGeom>
              <a:avLst/>
              <a:gdLst>
                <a:gd name="T0" fmla="*/ 0 w 203"/>
                <a:gd name="T1" fmla="*/ 9 h 21"/>
                <a:gd name="T2" fmla="*/ 0 w 203"/>
                <a:gd name="T3" fmla="*/ 8 h 21"/>
                <a:gd name="T4" fmla="*/ 0 w 203"/>
                <a:gd name="T5" fmla="*/ 6 h 21"/>
                <a:gd name="T6" fmla="*/ 2 w 203"/>
                <a:gd name="T7" fmla="*/ 5 h 21"/>
                <a:gd name="T8" fmla="*/ 3 w 203"/>
                <a:gd name="T9" fmla="*/ 4 h 21"/>
                <a:gd name="T10" fmla="*/ 5 w 203"/>
                <a:gd name="T11" fmla="*/ 4 h 21"/>
                <a:gd name="T12" fmla="*/ 7 w 203"/>
                <a:gd name="T13" fmla="*/ 3 h 21"/>
                <a:gd name="T14" fmla="*/ 9 w 203"/>
                <a:gd name="T15" fmla="*/ 3 h 21"/>
                <a:gd name="T16" fmla="*/ 10 w 203"/>
                <a:gd name="T17" fmla="*/ 2 h 21"/>
                <a:gd name="T18" fmla="*/ 14 w 203"/>
                <a:gd name="T19" fmla="*/ 1 h 21"/>
                <a:gd name="T20" fmla="*/ 18 w 203"/>
                <a:gd name="T21" fmla="*/ 1 h 21"/>
                <a:gd name="T22" fmla="*/ 22 w 203"/>
                <a:gd name="T23" fmla="*/ 1 h 21"/>
                <a:gd name="T24" fmla="*/ 27 w 203"/>
                <a:gd name="T25" fmla="*/ 0 h 21"/>
                <a:gd name="T26" fmla="*/ 31 w 203"/>
                <a:gd name="T27" fmla="*/ 0 h 21"/>
                <a:gd name="T28" fmla="*/ 35 w 203"/>
                <a:gd name="T29" fmla="*/ 0 h 21"/>
                <a:gd name="T30" fmla="*/ 39 w 203"/>
                <a:gd name="T31" fmla="*/ 0 h 21"/>
                <a:gd name="T32" fmla="*/ 44 w 203"/>
                <a:gd name="T33" fmla="*/ 1 h 21"/>
                <a:gd name="T34" fmla="*/ 47 w 203"/>
                <a:gd name="T35" fmla="*/ 1 h 21"/>
                <a:gd name="T36" fmla="*/ 50 w 203"/>
                <a:gd name="T37" fmla="*/ 1 h 21"/>
                <a:gd name="T38" fmla="*/ 54 w 203"/>
                <a:gd name="T39" fmla="*/ 1 h 21"/>
                <a:gd name="T40" fmla="*/ 58 w 203"/>
                <a:gd name="T41" fmla="*/ 2 h 21"/>
                <a:gd name="T42" fmla="*/ 62 w 203"/>
                <a:gd name="T43" fmla="*/ 3 h 21"/>
                <a:gd name="T44" fmla="*/ 66 w 203"/>
                <a:gd name="T45" fmla="*/ 3 h 21"/>
                <a:gd name="T46" fmla="*/ 69 w 203"/>
                <a:gd name="T47" fmla="*/ 3 h 21"/>
                <a:gd name="T48" fmla="*/ 73 w 203"/>
                <a:gd name="T49" fmla="*/ 4 h 21"/>
                <a:gd name="T50" fmla="*/ 76 w 203"/>
                <a:gd name="T51" fmla="*/ 4 h 21"/>
                <a:gd name="T52" fmla="*/ 80 w 203"/>
                <a:gd name="T53" fmla="*/ 5 h 21"/>
                <a:gd name="T54" fmla="*/ 84 w 203"/>
                <a:gd name="T55" fmla="*/ 6 h 21"/>
                <a:gd name="T56" fmla="*/ 87 w 203"/>
                <a:gd name="T57" fmla="*/ 7 h 21"/>
                <a:gd name="T58" fmla="*/ 91 w 203"/>
                <a:gd name="T59" fmla="*/ 8 h 21"/>
                <a:gd name="T60" fmla="*/ 94 w 203"/>
                <a:gd name="T61" fmla="*/ 9 h 21"/>
                <a:gd name="T62" fmla="*/ 97 w 203"/>
                <a:gd name="T63" fmla="*/ 9 h 21"/>
                <a:gd name="T64" fmla="*/ 101 w 203"/>
                <a:gd name="T65" fmla="*/ 11 h 2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03" h="21">
                  <a:moveTo>
                    <a:pt x="4" y="21"/>
                  </a:moveTo>
                  <a:lnTo>
                    <a:pt x="1" y="17"/>
                  </a:lnTo>
                  <a:lnTo>
                    <a:pt x="0" y="16"/>
                  </a:lnTo>
                  <a:lnTo>
                    <a:pt x="0" y="15"/>
                  </a:lnTo>
                  <a:lnTo>
                    <a:pt x="0" y="13"/>
                  </a:lnTo>
                  <a:lnTo>
                    <a:pt x="1" y="12"/>
                  </a:lnTo>
                  <a:lnTo>
                    <a:pt x="3" y="11"/>
                  </a:lnTo>
                  <a:lnTo>
                    <a:pt x="4" y="10"/>
                  </a:lnTo>
                  <a:lnTo>
                    <a:pt x="5" y="10"/>
                  </a:lnTo>
                  <a:lnTo>
                    <a:pt x="6" y="8"/>
                  </a:lnTo>
                  <a:lnTo>
                    <a:pt x="8" y="7"/>
                  </a:lnTo>
                  <a:lnTo>
                    <a:pt x="10" y="7"/>
                  </a:lnTo>
                  <a:lnTo>
                    <a:pt x="11" y="6"/>
                  </a:lnTo>
                  <a:lnTo>
                    <a:pt x="14" y="6"/>
                  </a:lnTo>
                  <a:lnTo>
                    <a:pt x="15" y="5"/>
                  </a:lnTo>
                  <a:lnTo>
                    <a:pt x="18" y="5"/>
                  </a:lnTo>
                  <a:lnTo>
                    <a:pt x="19" y="3"/>
                  </a:lnTo>
                  <a:lnTo>
                    <a:pt x="20" y="3"/>
                  </a:lnTo>
                  <a:lnTo>
                    <a:pt x="24" y="3"/>
                  </a:lnTo>
                  <a:lnTo>
                    <a:pt x="29" y="2"/>
                  </a:lnTo>
                  <a:lnTo>
                    <a:pt x="33" y="2"/>
                  </a:lnTo>
                  <a:lnTo>
                    <a:pt x="36" y="1"/>
                  </a:lnTo>
                  <a:lnTo>
                    <a:pt x="41" y="1"/>
                  </a:lnTo>
                  <a:lnTo>
                    <a:pt x="45" y="1"/>
                  </a:lnTo>
                  <a:lnTo>
                    <a:pt x="50" y="0"/>
                  </a:lnTo>
                  <a:lnTo>
                    <a:pt x="54" y="0"/>
                  </a:lnTo>
                  <a:lnTo>
                    <a:pt x="58" y="0"/>
                  </a:lnTo>
                  <a:lnTo>
                    <a:pt x="63" y="0"/>
                  </a:lnTo>
                  <a:lnTo>
                    <a:pt x="66" y="0"/>
                  </a:lnTo>
                  <a:lnTo>
                    <a:pt x="70" y="0"/>
                  </a:lnTo>
                  <a:lnTo>
                    <a:pt x="75" y="0"/>
                  </a:lnTo>
                  <a:lnTo>
                    <a:pt x="79" y="0"/>
                  </a:lnTo>
                  <a:lnTo>
                    <a:pt x="83" y="1"/>
                  </a:lnTo>
                  <a:lnTo>
                    <a:pt x="88" y="1"/>
                  </a:lnTo>
                  <a:lnTo>
                    <a:pt x="91" y="1"/>
                  </a:lnTo>
                  <a:lnTo>
                    <a:pt x="94" y="1"/>
                  </a:lnTo>
                  <a:lnTo>
                    <a:pt x="98" y="1"/>
                  </a:lnTo>
                  <a:lnTo>
                    <a:pt x="101" y="2"/>
                  </a:lnTo>
                  <a:lnTo>
                    <a:pt x="105" y="2"/>
                  </a:lnTo>
                  <a:lnTo>
                    <a:pt x="109" y="2"/>
                  </a:lnTo>
                  <a:lnTo>
                    <a:pt x="113" y="3"/>
                  </a:lnTo>
                  <a:lnTo>
                    <a:pt x="116" y="3"/>
                  </a:lnTo>
                  <a:lnTo>
                    <a:pt x="120" y="3"/>
                  </a:lnTo>
                  <a:lnTo>
                    <a:pt x="124" y="5"/>
                  </a:lnTo>
                  <a:lnTo>
                    <a:pt x="128" y="5"/>
                  </a:lnTo>
                  <a:lnTo>
                    <a:pt x="132" y="5"/>
                  </a:lnTo>
                  <a:lnTo>
                    <a:pt x="135" y="6"/>
                  </a:lnTo>
                  <a:lnTo>
                    <a:pt x="139" y="6"/>
                  </a:lnTo>
                  <a:lnTo>
                    <a:pt x="143" y="7"/>
                  </a:lnTo>
                  <a:lnTo>
                    <a:pt x="147" y="7"/>
                  </a:lnTo>
                  <a:lnTo>
                    <a:pt x="149" y="8"/>
                  </a:lnTo>
                  <a:lnTo>
                    <a:pt x="153" y="8"/>
                  </a:lnTo>
                  <a:lnTo>
                    <a:pt x="157" y="10"/>
                  </a:lnTo>
                  <a:lnTo>
                    <a:pt x="160" y="10"/>
                  </a:lnTo>
                  <a:lnTo>
                    <a:pt x="164" y="11"/>
                  </a:lnTo>
                  <a:lnTo>
                    <a:pt x="168" y="11"/>
                  </a:lnTo>
                  <a:lnTo>
                    <a:pt x="172" y="12"/>
                  </a:lnTo>
                  <a:lnTo>
                    <a:pt x="175" y="13"/>
                  </a:lnTo>
                  <a:lnTo>
                    <a:pt x="179" y="13"/>
                  </a:lnTo>
                  <a:lnTo>
                    <a:pt x="183" y="15"/>
                  </a:lnTo>
                  <a:lnTo>
                    <a:pt x="185" y="16"/>
                  </a:lnTo>
                  <a:lnTo>
                    <a:pt x="189" y="17"/>
                  </a:lnTo>
                  <a:lnTo>
                    <a:pt x="193" y="18"/>
                  </a:lnTo>
                  <a:lnTo>
                    <a:pt x="195" y="18"/>
                  </a:lnTo>
                  <a:lnTo>
                    <a:pt x="199" y="20"/>
                  </a:lnTo>
                  <a:lnTo>
                    <a:pt x="203" y="21"/>
                  </a:lnTo>
                  <a:lnTo>
                    <a:pt x="4" y="21"/>
                  </a:lnTo>
                  <a:close/>
                </a:path>
              </a:pathLst>
            </a:custGeom>
            <a:solidFill>
              <a:srgbClr val="82828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77" name="Freeform 207"/>
            <p:cNvSpPr>
              <a:spLocks/>
            </p:cNvSpPr>
            <p:nvPr/>
          </p:nvSpPr>
          <p:spPr bwMode="auto">
            <a:xfrm>
              <a:off x="5391" y="2499"/>
              <a:ext cx="372" cy="58"/>
            </a:xfrm>
            <a:custGeom>
              <a:avLst/>
              <a:gdLst>
                <a:gd name="T0" fmla="*/ 365 w 743"/>
                <a:gd name="T1" fmla="*/ 17 h 117"/>
                <a:gd name="T2" fmla="*/ 356 w 743"/>
                <a:gd name="T3" fmla="*/ 14 h 117"/>
                <a:gd name="T4" fmla="*/ 347 w 743"/>
                <a:gd name="T5" fmla="*/ 11 h 117"/>
                <a:gd name="T6" fmla="*/ 338 w 743"/>
                <a:gd name="T7" fmla="*/ 9 h 117"/>
                <a:gd name="T8" fmla="*/ 331 w 743"/>
                <a:gd name="T9" fmla="*/ 8 h 117"/>
                <a:gd name="T10" fmla="*/ 324 w 743"/>
                <a:gd name="T11" fmla="*/ 7 h 117"/>
                <a:gd name="T12" fmla="*/ 318 w 743"/>
                <a:gd name="T13" fmla="*/ 6 h 117"/>
                <a:gd name="T14" fmla="*/ 311 w 743"/>
                <a:gd name="T15" fmla="*/ 6 h 117"/>
                <a:gd name="T16" fmla="*/ 305 w 743"/>
                <a:gd name="T17" fmla="*/ 5 h 117"/>
                <a:gd name="T18" fmla="*/ 298 w 743"/>
                <a:gd name="T19" fmla="*/ 4 h 117"/>
                <a:gd name="T20" fmla="*/ 291 w 743"/>
                <a:gd name="T21" fmla="*/ 4 h 117"/>
                <a:gd name="T22" fmla="*/ 284 w 743"/>
                <a:gd name="T23" fmla="*/ 4 h 117"/>
                <a:gd name="T24" fmla="*/ 259 w 743"/>
                <a:gd name="T25" fmla="*/ 3 h 117"/>
                <a:gd name="T26" fmla="*/ 226 w 743"/>
                <a:gd name="T27" fmla="*/ 2 h 117"/>
                <a:gd name="T28" fmla="*/ 194 w 743"/>
                <a:gd name="T29" fmla="*/ 2 h 117"/>
                <a:gd name="T30" fmla="*/ 162 w 743"/>
                <a:gd name="T31" fmla="*/ 1 h 117"/>
                <a:gd name="T32" fmla="*/ 130 w 743"/>
                <a:gd name="T33" fmla="*/ 1 h 117"/>
                <a:gd name="T34" fmla="*/ 97 w 743"/>
                <a:gd name="T35" fmla="*/ 0 h 117"/>
                <a:gd name="T36" fmla="*/ 65 w 743"/>
                <a:gd name="T37" fmla="*/ 0 h 117"/>
                <a:gd name="T38" fmla="*/ 33 w 743"/>
                <a:gd name="T39" fmla="*/ 0 h 117"/>
                <a:gd name="T40" fmla="*/ 13 w 743"/>
                <a:gd name="T41" fmla="*/ 1 h 117"/>
                <a:gd name="T42" fmla="*/ 3 w 743"/>
                <a:gd name="T43" fmla="*/ 2 h 117"/>
                <a:gd name="T44" fmla="*/ 0 w 743"/>
                <a:gd name="T45" fmla="*/ 6 h 117"/>
                <a:gd name="T46" fmla="*/ 1 w 743"/>
                <a:gd name="T47" fmla="*/ 11 h 117"/>
                <a:gd name="T48" fmla="*/ 7 w 743"/>
                <a:gd name="T49" fmla="*/ 15 h 117"/>
                <a:gd name="T50" fmla="*/ 16 w 743"/>
                <a:gd name="T51" fmla="*/ 19 h 117"/>
                <a:gd name="T52" fmla="*/ 26 w 743"/>
                <a:gd name="T53" fmla="*/ 22 h 117"/>
                <a:gd name="T54" fmla="*/ 36 w 743"/>
                <a:gd name="T55" fmla="*/ 24 h 117"/>
                <a:gd name="T56" fmla="*/ 62 w 743"/>
                <a:gd name="T57" fmla="*/ 26 h 117"/>
                <a:gd name="T58" fmla="*/ 92 w 743"/>
                <a:gd name="T59" fmla="*/ 27 h 117"/>
                <a:gd name="T60" fmla="*/ 122 w 743"/>
                <a:gd name="T61" fmla="*/ 28 h 117"/>
                <a:gd name="T62" fmla="*/ 152 w 743"/>
                <a:gd name="T63" fmla="*/ 29 h 117"/>
                <a:gd name="T64" fmla="*/ 182 w 743"/>
                <a:gd name="T65" fmla="*/ 31 h 117"/>
                <a:gd name="T66" fmla="*/ 212 w 743"/>
                <a:gd name="T67" fmla="*/ 32 h 117"/>
                <a:gd name="T68" fmla="*/ 242 w 743"/>
                <a:gd name="T69" fmla="*/ 33 h 117"/>
                <a:gd name="T70" fmla="*/ 271 w 743"/>
                <a:gd name="T71" fmla="*/ 36 h 117"/>
                <a:gd name="T72" fmla="*/ 284 w 743"/>
                <a:gd name="T73" fmla="*/ 38 h 117"/>
                <a:gd name="T74" fmla="*/ 291 w 743"/>
                <a:gd name="T75" fmla="*/ 43 h 117"/>
                <a:gd name="T76" fmla="*/ 298 w 743"/>
                <a:gd name="T77" fmla="*/ 51 h 117"/>
                <a:gd name="T78" fmla="*/ 304 w 743"/>
                <a:gd name="T79" fmla="*/ 57 h 117"/>
                <a:gd name="T80" fmla="*/ 308 w 743"/>
                <a:gd name="T81" fmla="*/ 51 h 117"/>
                <a:gd name="T82" fmla="*/ 313 w 743"/>
                <a:gd name="T83" fmla="*/ 43 h 117"/>
                <a:gd name="T84" fmla="*/ 320 w 743"/>
                <a:gd name="T85" fmla="*/ 36 h 117"/>
                <a:gd name="T86" fmla="*/ 326 w 743"/>
                <a:gd name="T87" fmla="*/ 30 h 117"/>
                <a:gd name="T88" fmla="*/ 335 w 743"/>
                <a:gd name="T89" fmla="*/ 25 h 117"/>
                <a:gd name="T90" fmla="*/ 345 w 743"/>
                <a:gd name="T91" fmla="*/ 22 h 117"/>
                <a:gd name="T92" fmla="*/ 356 w 743"/>
                <a:gd name="T93" fmla="*/ 19 h 117"/>
                <a:gd name="T94" fmla="*/ 368 w 743"/>
                <a:gd name="T95" fmla="*/ 19 h 117"/>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743" h="117">
                  <a:moveTo>
                    <a:pt x="743" y="38"/>
                  </a:moveTo>
                  <a:lnTo>
                    <a:pt x="738" y="37"/>
                  </a:lnTo>
                  <a:lnTo>
                    <a:pt x="734" y="35"/>
                  </a:lnTo>
                  <a:lnTo>
                    <a:pt x="729" y="34"/>
                  </a:lnTo>
                  <a:lnTo>
                    <a:pt x="725" y="32"/>
                  </a:lnTo>
                  <a:lnTo>
                    <a:pt x="720" y="30"/>
                  </a:lnTo>
                  <a:lnTo>
                    <a:pt x="715" y="29"/>
                  </a:lnTo>
                  <a:lnTo>
                    <a:pt x="711" y="28"/>
                  </a:lnTo>
                  <a:lnTo>
                    <a:pt x="706" y="27"/>
                  </a:lnTo>
                  <a:lnTo>
                    <a:pt x="702" y="25"/>
                  </a:lnTo>
                  <a:lnTo>
                    <a:pt x="697" y="24"/>
                  </a:lnTo>
                  <a:lnTo>
                    <a:pt x="694" y="23"/>
                  </a:lnTo>
                  <a:lnTo>
                    <a:pt x="689" y="22"/>
                  </a:lnTo>
                  <a:lnTo>
                    <a:pt x="684" y="20"/>
                  </a:lnTo>
                  <a:lnTo>
                    <a:pt x="680" y="19"/>
                  </a:lnTo>
                  <a:lnTo>
                    <a:pt x="675" y="19"/>
                  </a:lnTo>
                  <a:lnTo>
                    <a:pt x="670" y="18"/>
                  </a:lnTo>
                  <a:lnTo>
                    <a:pt x="667" y="18"/>
                  </a:lnTo>
                  <a:lnTo>
                    <a:pt x="664" y="17"/>
                  </a:lnTo>
                  <a:lnTo>
                    <a:pt x="661" y="17"/>
                  </a:lnTo>
                  <a:lnTo>
                    <a:pt x="657" y="15"/>
                  </a:lnTo>
                  <a:lnTo>
                    <a:pt x="654" y="15"/>
                  </a:lnTo>
                  <a:lnTo>
                    <a:pt x="651" y="15"/>
                  </a:lnTo>
                  <a:lnTo>
                    <a:pt x="647" y="14"/>
                  </a:lnTo>
                  <a:lnTo>
                    <a:pt x="645" y="14"/>
                  </a:lnTo>
                  <a:lnTo>
                    <a:pt x="641" y="14"/>
                  </a:lnTo>
                  <a:lnTo>
                    <a:pt x="637" y="13"/>
                  </a:lnTo>
                  <a:lnTo>
                    <a:pt x="635" y="13"/>
                  </a:lnTo>
                  <a:lnTo>
                    <a:pt x="631" y="13"/>
                  </a:lnTo>
                  <a:lnTo>
                    <a:pt x="627" y="13"/>
                  </a:lnTo>
                  <a:lnTo>
                    <a:pt x="625" y="12"/>
                  </a:lnTo>
                  <a:lnTo>
                    <a:pt x="621" y="12"/>
                  </a:lnTo>
                  <a:lnTo>
                    <a:pt x="617" y="12"/>
                  </a:lnTo>
                  <a:lnTo>
                    <a:pt x="615" y="10"/>
                  </a:lnTo>
                  <a:lnTo>
                    <a:pt x="611" y="10"/>
                  </a:lnTo>
                  <a:lnTo>
                    <a:pt x="609" y="10"/>
                  </a:lnTo>
                  <a:lnTo>
                    <a:pt x="605" y="10"/>
                  </a:lnTo>
                  <a:lnTo>
                    <a:pt x="601" y="10"/>
                  </a:lnTo>
                  <a:lnTo>
                    <a:pt x="598" y="9"/>
                  </a:lnTo>
                  <a:lnTo>
                    <a:pt x="595" y="9"/>
                  </a:lnTo>
                  <a:lnTo>
                    <a:pt x="591" y="9"/>
                  </a:lnTo>
                  <a:lnTo>
                    <a:pt x="588" y="9"/>
                  </a:lnTo>
                  <a:lnTo>
                    <a:pt x="585" y="9"/>
                  </a:lnTo>
                  <a:lnTo>
                    <a:pt x="581" y="9"/>
                  </a:lnTo>
                  <a:lnTo>
                    <a:pt x="578" y="9"/>
                  </a:lnTo>
                  <a:lnTo>
                    <a:pt x="575" y="8"/>
                  </a:lnTo>
                  <a:lnTo>
                    <a:pt x="572" y="8"/>
                  </a:lnTo>
                  <a:lnTo>
                    <a:pt x="568" y="8"/>
                  </a:lnTo>
                  <a:lnTo>
                    <a:pt x="565" y="8"/>
                  </a:lnTo>
                  <a:lnTo>
                    <a:pt x="550" y="8"/>
                  </a:lnTo>
                  <a:lnTo>
                    <a:pt x="533" y="8"/>
                  </a:lnTo>
                  <a:lnTo>
                    <a:pt x="517" y="7"/>
                  </a:lnTo>
                  <a:lnTo>
                    <a:pt x="501" y="7"/>
                  </a:lnTo>
                  <a:lnTo>
                    <a:pt x="485" y="7"/>
                  </a:lnTo>
                  <a:lnTo>
                    <a:pt x="468" y="5"/>
                  </a:lnTo>
                  <a:lnTo>
                    <a:pt x="452" y="5"/>
                  </a:lnTo>
                  <a:lnTo>
                    <a:pt x="437" y="5"/>
                  </a:lnTo>
                  <a:lnTo>
                    <a:pt x="421" y="4"/>
                  </a:lnTo>
                  <a:lnTo>
                    <a:pt x="404" y="4"/>
                  </a:lnTo>
                  <a:lnTo>
                    <a:pt x="388" y="4"/>
                  </a:lnTo>
                  <a:lnTo>
                    <a:pt x="372" y="4"/>
                  </a:lnTo>
                  <a:lnTo>
                    <a:pt x="356" y="3"/>
                  </a:lnTo>
                  <a:lnTo>
                    <a:pt x="339" y="3"/>
                  </a:lnTo>
                  <a:lnTo>
                    <a:pt x="323" y="3"/>
                  </a:lnTo>
                  <a:lnTo>
                    <a:pt x="307" y="3"/>
                  </a:lnTo>
                  <a:lnTo>
                    <a:pt x="292" y="2"/>
                  </a:lnTo>
                  <a:lnTo>
                    <a:pt x="275" y="2"/>
                  </a:lnTo>
                  <a:lnTo>
                    <a:pt x="259" y="2"/>
                  </a:lnTo>
                  <a:lnTo>
                    <a:pt x="243" y="2"/>
                  </a:lnTo>
                  <a:lnTo>
                    <a:pt x="227" y="2"/>
                  </a:lnTo>
                  <a:lnTo>
                    <a:pt x="210" y="2"/>
                  </a:lnTo>
                  <a:lnTo>
                    <a:pt x="194" y="0"/>
                  </a:lnTo>
                  <a:lnTo>
                    <a:pt x="178" y="0"/>
                  </a:lnTo>
                  <a:lnTo>
                    <a:pt x="163" y="0"/>
                  </a:lnTo>
                  <a:lnTo>
                    <a:pt x="146" y="0"/>
                  </a:lnTo>
                  <a:lnTo>
                    <a:pt x="130" y="0"/>
                  </a:lnTo>
                  <a:lnTo>
                    <a:pt x="114" y="0"/>
                  </a:lnTo>
                  <a:lnTo>
                    <a:pt x="98" y="0"/>
                  </a:lnTo>
                  <a:lnTo>
                    <a:pt x="81" y="0"/>
                  </a:lnTo>
                  <a:lnTo>
                    <a:pt x="65" y="0"/>
                  </a:lnTo>
                  <a:lnTo>
                    <a:pt x="49" y="0"/>
                  </a:lnTo>
                  <a:lnTo>
                    <a:pt x="40" y="0"/>
                  </a:lnTo>
                  <a:lnTo>
                    <a:pt x="32" y="0"/>
                  </a:lnTo>
                  <a:lnTo>
                    <a:pt x="25" y="2"/>
                  </a:lnTo>
                  <a:lnTo>
                    <a:pt x="19" y="3"/>
                  </a:lnTo>
                  <a:lnTo>
                    <a:pt x="14" y="3"/>
                  </a:lnTo>
                  <a:lnTo>
                    <a:pt x="10" y="4"/>
                  </a:lnTo>
                  <a:lnTo>
                    <a:pt x="6" y="5"/>
                  </a:lnTo>
                  <a:lnTo>
                    <a:pt x="4" y="8"/>
                  </a:lnTo>
                  <a:lnTo>
                    <a:pt x="1" y="9"/>
                  </a:lnTo>
                  <a:lnTo>
                    <a:pt x="0" y="10"/>
                  </a:lnTo>
                  <a:lnTo>
                    <a:pt x="0" y="13"/>
                  </a:lnTo>
                  <a:lnTo>
                    <a:pt x="0" y="15"/>
                  </a:lnTo>
                  <a:lnTo>
                    <a:pt x="0" y="17"/>
                  </a:lnTo>
                  <a:lnTo>
                    <a:pt x="1" y="19"/>
                  </a:lnTo>
                  <a:lnTo>
                    <a:pt x="2" y="22"/>
                  </a:lnTo>
                  <a:lnTo>
                    <a:pt x="5" y="23"/>
                  </a:lnTo>
                  <a:lnTo>
                    <a:pt x="7" y="25"/>
                  </a:lnTo>
                  <a:lnTo>
                    <a:pt x="11" y="28"/>
                  </a:lnTo>
                  <a:lnTo>
                    <a:pt x="14" y="30"/>
                  </a:lnTo>
                  <a:lnTo>
                    <a:pt x="17" y="32"/>
                  </a:lnTo>
                  <a:lnTo>
                    <a:pt x="22" y="34"/>
                  </a:lnTo>
                  <a:lnTo>
                    <a:pt x="26" y="37"/>
                  </a:lnTo>
                  <a:lnTo>
                    <a:pt x="31" y="38"/>
                  </a:lnTo>
                  <a:lnTo>
                    <a:pt x="36" y="40"/>
                  </a:lnTo>
                  <a:lnTo>
                    <a:pt x="41" y="42"/>
                  </a:lnTo>
                  <a:lnTo>
                    <a:pt x="46" y="43"/>
                  </a:lnTo>
                  <a:lnTo>
                    <a:pt x="51" y="44"/>
                  </a:lnTo>
                  <a:lnTo>
                    <a:pt x="57" y="45"/>
                  </a:lnTo>
                  <a:lnTo>
                    <a:pt x="62" y="47"/>
                  </a:lnTo>
                  <a:lnTo>
                    <a:pt x="67" y="48"/>
                  </a:lnTo>
                  <a:lnTo>
                    <a:pt x="72" y="49"/>
                  </a:lnTo>
                  <a:lnTo>
                    <a:pt x="79" y="49"/>
                  </a:lnTo>
                  <a:lnTo>
                    <a:pt x="94" y="50"/>
                  </a:lnTo>
                  <a:lnTo>
                    <a:pt x="109" y="52"/>
                  </a:lnTo>
                  <a:lnTo>
                    <a:pt x="123" y="52"/>
                  </a:lnTo>
                  <a:lnTo>
                    <a:pt x="138" y="53"/>
                  </a:lnTo>
                  <a:lnTo>
                    <a:pt x="153" y="53"/>
                  </a:lnTo>
                  <a:lnTo>
                    <a:pt x="168" y="54"/>
                  </a:lnTo>
                  <a:lnTo>
                    <a:pt x="183" y="55"/>
                  </a:lnTo>
                  <a:lnTo>
                    <a:pt x="198" y="55"/>
                  </a:lnTo>
                  <a:lnTo>
                    <a:pt x="213" y="57"/>
                  </a:lnTo>
                  <a:lnTo>
                    <a:pt x="228" y="57"/>
                  </a:lnTo>
                  <a:lnTo>
                    <a:pt x="243" y="57"/>
                  </a:lnTo>
                  <a:lnTo>
                    <a:pt x="258" y="58"/>
                  </a:lnTo>
                  <a:lnTo>
                    <a:pt x="273" y="58"/>
                  </a:lnTo>
                  <a:lnTo>
                    <a:pt x="288" y="59"/>
                  </a:lnTo>
                  <a:lnTo>
                    <a:pt x="303" y="59"/>
                  </a:lnTo>
                  <a:lnTo>
                    <a:pt x="318" y="59"/>
                  </a:lnTo>
                  <a:lnTo>
                    <a:pt x="333" y="60"/>
                  </a:lnTo>
                  <a:lnTo>
                    <a:pt x="348" y="60"/>
                  </a:lnTo>
                  <a:lnTo>
                    <a:pt x="363" y="62"/>
                  </a:lnTo>
                  <a:lnTo>
                    <a:pt x="378" y="62"/>
                  </a:lnTo>
                  <a:lnTo>
                    <a:pt x="393" y="63"/>
                  </a:lnTo>
                  <a:lnTo>
                    <a:pt x="408" y="63"/>
                  </a:lnTo>
                  <a:lnTo>
                    <a:pt x="423" y="64"/>
                  </a:lnTo>
                  <a:lnTo>
                    <a:pt x="438" y="64"/>
                  </a:lnTo>
                  <a:lnTo>
                    <a:pt x="453" y="65"/>
                  </a:lnTo>
                  <a:lnTo>
                    <a:pt x="468" y="67"/>
                  </a:lnTo>
                  <a:lnTo>
                    <a:pt x="483" y="67"/>
                  </a:lnTo>
                  <a:lnTo>
                    <a:pt x="498" y="68"/>
                  </a:lnTo>
                  <a:lnTo>
                    <a:pt x="512" y="69"/>
                  </a:lnTo>
                  <a:lnTo>
                    <a:pt x="527" y="70"/>
                  </a:lnTo>
                  <a:lnTo>
                    <a:pt x="542" y="72"/>
                  </a:lnTo>
                  <a:lnTo>
                    <a:pt x="557" y="73"/>
                  </a:lnTo>
                  <a:lnTo>
                    <a:pt x="561" y="73"/>
                  </a:lnTo>
                  <a:lnTo>
                    <a:pt x="565" y="74"/>
                  </a:lnTo>
                  <a:lnTo>
                    <a:pt x="567" y="77"/>
                  </a:lnTo>
                  <a:lnTo>
                    <a:pt x="571" y="78"/>
                  </a:lnTo>
                  <a:lnTo>
                    <a:pt x="575" y="81"/>
                  </a:lnTo>
                  <a:lnTo>
                    <a:pt x="578" y="84"/>
                  </a:lnTo>
                  <a:lnTo>
                    <a:pt x="582" y="87"/>
                  </a:lnTo>
                  <a:lnTo>
                    <a:pt x="586" y="91"/>
                  </a:lnTo>
                  <a:lnTo>
                    <a:pt x="590" y="94"/>
                  </a:lnTo>
                  <a:lnTo>
                    <a:pt x="592" y="98"/>
                  </a:lnTo>
                  <a:lnTo>
                    <a:pt x="596" y="102"/>
                  </a:lnTo>
                  <a:lnTo>
                    <a:pt x="600" y="106"/>
                  </a:lnTo>
                  <a:lnTo>
                    <a:pt x="602" y="108"/>
                  </a:lnTo>
                  <a:lnTo>
                    <a:pt x="605" y="112"/>
                  </a:lnTo>
                  <a:lnTo>
                    <a:pt x="607" y="114"/>
                  </a:lnTo>
                  <a:lnTo>
                    <a:pt x="610" y="117"/>
                  </a:lnTo>
                  <a:lnTo>
                    <a:pt x="612" y="113"/>
                  </a:lnTo>
                  <a:lnTo>
                    <a:pt x="614" y="108"/>
                  </a:lnTo>
                  <a:lnTo>
                    <a:pt x="616" y="103"/>
                  </a:lnTo>
                  <a:lnTo>
                    <a:pt x="619" y="99"/>
                  </a:lnTo>
                  <a:lnTo>
                    <a:pt x="621" y="94"/>
                  </a:lnTo>
                  <a:lnTo>
                    <a:pt x="624" y="91"/>
                  </a:lnTo>
                  <a:lnTo>
                    <a:pt x="626" y="87"/>
                  </a:lnTo>
                  <a:lnTo>
                    <a:pt x="629" y="83"/>
                  </a:lnTo>
                  <a:lnTo>
                    <a:pt x="631" y="79"/>
                  </a:lnTo>
                  <a:lnTo>
                    <a:pt x="635" y="75"/>
                  </a:lnTo>
                  <a:lnTo>
                    <a:pt x="639" y="72"/>
                  </a:lnTo>
                  <a:lnTo>
                    <a:pt x="641" y="69"/>
                  </a:lnTo>
                  <a:lnTo>
                    <a:pt x="645" y="65"/>
                  </a:lnTo>
                  <a:lnTo>
                    <a:pt x="649" y="63"/>
                  </a:lnTo>
                  <a:lnTo>
                    <a:pt x="652" y="60"/>
                  </a:lnTo>
                  <a:lnTo>
                    <a:pt x="657" y="58"/>
                  </a:lnTo>
                  <a:lnTo>
                    <a:pt x="661" y="55"/>
                  </a:lnTo>
                  <a:lnTo>
                    <a:pt x="665" y="53"/>
                  </a:lnTo>
                  <a:lnTo>
                    <a:pt x="670" y="50"/>
                  </a:lnTo>
                  <a:lnTo>
                    <a:pt x="675" y="49"/>
                  </a:lnTo>
                  <a:lnTo>
                    <a:pt x="680" y="47"/>
                  </a:lnTo>
                  <a:lnTo>
                    <a:pt x="685" y="45"/>
                  </a:lnTo>
                  <a:lnTo>
                    <a:pt x="690" y="44"/>
                  </a:lnTo>
                  <a:lnTo>
                    <a:pt x="695" y="43"/>
                  </a:lnTo>
                  <a:lnTo>
                    <a:pt x="700" y="42"/>
                  </a:lnTo>
                  <a:lnTo>
                    <a:pt x="706" y="40"/>
                  </a:lnTo>
                  <a:lnTo>
                    <a:pt x="711" y="39"/>
                  </a:lnTo>
                  <a:lnTo>
                    <a:pt x="717" y="39"/>
                  </a:lnTo>
                  <a:lnTo>
                    <a:pt x="724" y="38"/>
                  </a:lnTo>
                  <a:lnTo>
                    <a:pt x="730" y="38"/>
                  </a:lnTo>
                  <a:lnTo>
                    <a:pt x="736" y="38"/>
                  </a:lnTo>
                  <a:lnTo>
                    <a:pt x="743" y="38"/>
                  </a:lnTo>
                  <a:close/>
                </a:path>
              </a:pathLst>
            </a:custGeom>
            <a:solidFill>
              <a:srgbClr val="0000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78" name="Freeform 208"/>
            <p:cNvSpPr>
              <a:spLocks/>
            </p:cNvSpPr>
            <p:nvPr/>
          </p:nvSpPr>
          <p:spPr bwMode="auto">
            <a:xfrm>
              <a:off x="5397" y="2499"/>
              <a:ext cx="364" cy="58"/>
            </a:xfrm>
            <a:custGeom>
              <a:avLst/>
              <a:gdLst>
                <a:gd name="T0" fmla="*/ 357 w 728"/>
                <a:gd name="T1" fmla="*/ 17 h 116"/>
                <a:gd name="T2" fmla="*/ 348 w 728"/>
                <a:gd name="T3" fmla="*/ 14 h 116"/>
                <a:gd name="T4" fmla="*/ 340 w 728"/>
                <a:gd name="T5" fmla="*/ 12 h 116"/>
                <a:gd name="T6" fmla="*/ 331 w 728"/>
                <a:gd name="T7" fmla="*/ 10 h 116"/>
                <a:gd name="T8" fmla="*/ 324 w 728"/>
                <a:gd name="T9" fmla="*/ 9 h 116"/>
                <a:gd name="T10" fmla="*/ 317 w 728"/>
                <a:gd name="T11" fmla="*/ 8 h 116"/>
                <a:gd name="T12" fmla="*/ 311 w 728"/>
                <a:gd name="T13" fmla="*/ 7 h 116"/>
                <a:gd name="T14" fmla="*/ 305 w 728"/>
                <a:gd name="T15" fmla="*/ 6 h 116"/>
                <a:gd name="T16" fmla="*/ 298 w 728"/>
                <a:gd name="T17" fmla="*/ 5 h 116"/>
                <a:gd name="T18" fmla="*/ 291 w 728"/>
                <a:gd name="T19" fmla="*/ 5 h 116"/>
                <a:gd name="T20" fmla="*/ 285 w 728"/>
                <a:gd name="T21" fmla="*/ 5 h 116"/>
                <a:gd name="T22" fmla="*/ 278 w 728"/>
                <a:gd name="T23" fmla="*/ 5 h 116"/>
                <a:gd name="T24" fmla="*/ 253 w 728"/>
                <a:gd name="T25" fmla="*/ 4 h 116"/>
                <a:gd name="T26" fmla="*/ 222 w 728"/>
                <a:gd name="T27" fmla="*/ 3 h 116"/>
                <a:gd name="T28" fmla="*/ 190 w 728"/>
                <a:gd name="T29" fmla="*/ 2 h 116"/>
                <a:gd name="T30" fmla="*/ 159 w 728"/>
                <a:gd name="T31" fmla="*/ 2 h 116"/>
                <a:gd name="T32" fmla="*/ 127 w 728"/>
                <a:gd name="T33" fmla="*/ 2 h 116"/>
                <a:gd name="T34" fmla="*/ 96 w 728"/>
                <a:gd name="T35" fmla="*/ 1 h 116"/>
                <a:gd name="T36" fmla="*/ 64 w 728"/>
                <a:gd name="T37" fmla="*/ 0 h 116"/>
                <a:gd name="T38" fmla="*/ 33 w 728"/>
                <a:gd name="T39" fmla="*/ 0 h 116"/>
                <a:gd name="T40" fmla="*/ 13 w 728"/>
                <a:gd name="T41" fmla="*/ 1 h 116"/>
                <a:gd name="T42" fmla="*/ 3 w 728"/>
                <a:gd name="T43" fmla="*/ 4 h 116"/>
                <a:gd name="T44" fmla="*/ 0 w 728"/>
                <a:gd name="T45" fmla="*/ 7 h 116"/>
                <a:gd name="T46" fmla="*/ 2 w 728"/>
                <a:gd name="T47" fmla="*/ 11 h 116"/>
                <a:gd name="T48" fmla="*/ 8 w 728"/>
                <a:gd name="T49" fmla="*/ 15 h 116"/>
                <a:gd name="T50" fmla="*/ 17 w 728"/>
                <a:gd name="T51" fmla="*/ 19 h 116"/>
                <a:gd name="T52" fmla="*/ 27 w 728"/>
                <a:gd name="T53" fmla="*/ 22 h 116"/>
                <a:gd name="T54" fmla="*/ 37 w 728"/>
                <a:gd name="T55" fmla="*/ 24 h 116"/>
                <a:gd name="T56" fmla="*/ 62 w 728"/>
                <a:gd name="T57" fmla="*/ 26 h 116"/>
                <a:gd name="T58" fmla="*/ 91 w 728"/>
                <a:gd name="T59" fmla="*/ 27 h 116"/>
                <a:gd name="T60" fmla="*/ 121 w 728"/>
                <a:gd name="T61" fmla="*/ 29 h 116"/>
                <a:gd name="T62" fmla="*/ 149 w 728"/>
                <a:gd name="T63" fmla="*/ 29 h 116"/>
                <a:gd name="T64" fmla="*/ 179 w 728"/>
                <a:gd name="T65" fmla="*/ 30 h 116"/>
                <a:gd name="T66" fmla="*/ 208 w 728"/>
                <a:gd name="T67" fmla="*/ 32 h 116"/>
                <a:gd name="T68" fmla="*/ 237 w 728"/>
                <a:gd name="T69" fmla="*/ 33 h 116"/>
                <a:gd name="T70" fmla="*/ 266 w 728"/>
                <a:gd name="T71" fmla="*/ 35 h 116"/>
                <a:gd name="T72" fmla="*/ 279 w 728"/>
                <a:gd name="T73" fmla="*/ 37 h 116"/>
                <a:gd name="T74" fmla="*/ 286 w 728"/>
                <a:gd name="T75" fmla="*/ 43 h 116"/>
                <a:gd name="T76" fmla="*/ 293 w 728"/>
                <a:gd name="T77" fmla="*/ 50 h 116"/>
                <a:gd name="T78" fmla="*/ 298 w 728"/>
                <a:gd name="T79" fmla="*/ 56 h 116"/>
                <a:gd name="T80" fmla="*/ 303 w 728"/>
                <a:gd name="T81" fmla="*/ 51 h 116"/>
                <a:gd name="T82" fmla="*/ 308 w 728"/>
                <a:gd name="T83" fmla="*/ 43 h 116"/>
                <a:gd name="T84" fmla="*/ 313 w 728"/>
                <a:gd name="T85" fmla="*/ 36 h 116"/>
                <a:gd name="T86" fmla="*/ 321 w 728"/>
                <a:gd name="T87" fmla="*/ 30 h 116"/>
                <a:gd name="T88" fmla="*/ 329 w 728"/>
                <a:gd name="T89" fmla="*/ 25 h 116"/>
                <a:gd name="T90" fmla="*/ 338 w 728"/>
                <a:gd name="T91" fmla="*/ 22 h 116"/>
                <a:gd name="T92" fmla="*/ 349 w 728"/>
                <a:gd name="T93" fmla="*/ 20 h 116"/>
                <a:gd name="T94" fmla="*/ 361 w 728"/>
                <a:gd name="T95" fmla="*/ 19 h 11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728" h="116">
                  <a:moveTo>
                    <a:pt x="728" y="38"/>
                  </a:moveTo>
                  <a:lnTo>
                    <a:pt x="723" y="37"/>
                  </a:lnTo>
                  <a:lnTo>
                    <a:pt x="719" y="35"/>
                  </a:lnTo>
                  <a:lnTo>
                    <a:pt x="714" y="33"/>
                  </a:lnTo>
                  <a:lnTo>
                    <a:pt x="710" y="32"/>
                  </a:lnTo>
                  <a:lnTo>
                    <a:pt x="705" y="30"/>
                  </a:lnTo>
                  <a:lnTo>
                    <a:pt x="701" y="29"/>
                  </a:lnTo>
                  <a:lnTo>
                    <a:pt x="696" y="28"/>
                  </a:lnTo>
                  <a:lnTo>
                    <a:pt x="693" y="27"/>
                  </a:lnTo>
                  <a:lnTo>
                    <a:pt x="688" y="25"/>
                  </a:lnTo>
                  <a:lnTo>
                    <a:pt x="684" y="24"/>
                  </a:lnTo>
                  <a:lnTo>
                    <a:pt x="679" y="23"/>
                  </a:lnTo>
                  <a:lnTo>
                    <a:pt x="675" y="22"/>
                  </a:lnTo>
                  <a:lnTo>
                    <a:pt x="670" y="20"/>
                  </a:lnTo>
                  <a:lnTo>
                    <a:pt x="665" y="20"/>
                  </a:lnTo>
                  <a:lnTo>
                    <a:pt x="661" y="19"/>
                  </a:lnTo>
                  <a:lnTo>
                    <a:pt x="656" y="18"/>
                  </a:lnTo>
                  <a:lnTo>
                    <a:pt x="654" y="18"/>
                  </a:lnTo>
                  <a:lnTo>
                    <a:pt x="650" y="17"/>
                  </a:lnTo>
                  <a:lnTo>
                    <a:pt x="648" y="17"/>
                  </a:lnTo>
                  <a:lnTo>
                    <a:pt x="644" y="17"/>
                  </a:lnTo>
                  <a:lnTo>
                    <a:pt x="641" y="15"/>
                  </a:lnTo>
                  <a:lnTo>
                    <a:pt x="638" y="15"/>
                  </a:lnTo>
                  <a:lnTo>
                    <a:pt x="634" y="15"/>
                  </a:lnTo>
                  <a:lnTo>
                    <a:pt x="631" y="14"/>
                  </a:lnTo>
                  <a:lnTo>
                    <a:pt x="628" y="14"/>
                  </a:lnTo>
                  <a:lnTo>
                    <a:pt x="625" y="14"/>
                  </a:lnTo>
                  <a:lnTo>
                    <a:pt x="621" y="13"/>
                  </a:lnTo>
                  <a:lnTo>
                    <a:pt x="618" y="13"/>
                  </a:lnTo>
                  <a:lnTo>
                    <a:pt x="615" y="13"/>
                  </a:lnTo>
                  <a:lnTo>
                    <a:pt x="611" y="12"/>
                  </a:lnTo>
                  <a:lnTo>
                    <a:pt x="609" y="12"/>
                  </a:lnTo>
                  <a:lnTo>
                    <a:pt x="605" y="12"/>
                  </a:lnTo>
                  <a:lnTo>
                    <a:pt x="601" y="12"/>
                  </a:lnTo>
                  <a:lnTo>
                    <a:pt x="599" y="12"/>
                  </a:lnTo>
                  <a:lnTo>
                    <a:pt x="595" y="10"/>
                  </a:lnTo>
                  <a:lnTo>
                    <a:pt x="592" y="10"/>
                  </a:lnTo>
                  <a:lnTo>
                    <a:pt x="589" y="10"/>
                  </a:lnTo>
                  <a:lnTo>
                    <a:pt x="586" y="10"/>
                  </a:lnTo>
                  <a:lnTo>
                    <a:pt x="582" y="10"/>
                  </a:lnTo>
                  <a:lnTo>
                    <a:pt x="579" y="9"/>
                  </a:lnTo>
                  <a:lnTo>
                    <a:pt x="576" y="9"/>
                  </a:lnTo>
                  <a:lnTo>
                    <a:pt x="572" y="9"/>
                  </a:lnTo>
                  <a:lnTo>
                    <a:pt x="570" y="9"/>
                  </a:lnTo>
                  <a:lnTo>
                    <a:pt x="566" y="9"/>
                  </a:lnTo>
                  <a:lnTo>
                    <a:pt x="562" y="9"/>
                  </a:lnTo>
                  <a:lnTo>
                    <a:pt x="560" y="9"/>
                  </a:lnTo>
                  <a:lnTo>
                    <a:pt x="556" y="9"/>
                  </a:lnTo>
                  <a:lnTo>
                    <a:pt x="554" y="9"/>
                  </a:lnTo>
                  <a:lnTo>
                    <a:pt x="537" y="8"/>
                  </a:lnTo>
                  <a:lnTo>
                    <a:pt x="522" y="8"/>
                  </a:lnTo>
                  <a:lnTo>
                    <a:pt x="506" y="8"/>
                  </a:lnTo>
                  <a:lnTo>
                    <a:pt x="490" y="7"/>
                  </a:lnTo>
                  <a:lnTo>
                    <a:pt x="475" y="7"/>
                  </a:lnTo>
                  <a:lnTo>
                    <a:pt x="458" y="7"/>
                  </a:lnTo>
                  <a:lnTo>
                    <a:pt x="443" y="5"/>
                  </a:lnTo>
                  <a:lnTo>
                    <a:pt x="427" y="5"/>
                  </a:lnTo>
                  <a:lnTo>
                    <a:pt x="411" y="5"/>
                  </a:lnTo>
                  <a:lnTo>
                    <a:pt x="396" y="5"/>
                  </a:lnTo>
                  <a:lnTo>
                    <a:pt x="380" y="4"/>
                  </a:lnTo>
                  <a:lnTo>
                    <a:pt x="365" y="4"/>
                  </a:lnTo>
                  <a:lnTo>
                    <a:pt x="348" y="4"/>
                  </a:lnTo>
                  <a:lnTo>
                    <a:pt x="333" y="4"/>
                  </a:lnTo>
                  <a:lnTo>
                    <a:pt x="317" y="3"/>
                  </a:lnTo>
                  <a:lnTo>
                    <a:pt x="302" y="3"/>
                  </a:lnTo>
                  <a:lnTo>
                    <a:pt x="286" y="3"/>
                  </a:lnTo>
                  <a:lnTo>
                    <a:pt x="271" y="3"/>
                  </a:lnTo>
                  <a:lnTo>
                    <a:pt x="254" y="3"/>
                  </a:lnTo>
                  <a:lnTo>
                    <a:pt x="238" y="2"/>
                  </a:lnTo>
                  <a:lnTo>
                    <a:pt x="223" y="2"/>
                  </a:lnTo>
                  <a:lnTo>
                    <a:pt x="207" y="2"/>
                  </a:lnTo>
                  <a:lnTo>
                    <a:pt x="192" y="2"/>
                  </a:lnTo>
                  <a:lnTo>
                    <a:pt x="175" y="2"/>
                  </a:lnTo>
                  <a:lnTo>
                    <a:pt x="160" y="2"/>
                  </a:lnTo>
                  <a:lnTo>
                    <a:pt x="144" y="2"/>
                  </a:lnTo>
                  <a:lnTo>
                    <a:pt x="128" y="0"/>
                  </a:lnTo>
                  <a:lnTo>
                    <a:pt x="113" y="0"/>
                  </a:lnTo>
                  <a:lnTo>
                    <a:pt x="97" y="0"/>
                  </a:lnTo>
                  <a:lnTo>
                    <a:pt x="80" y="0"/>
                  </a:lnTo>
                  <a:lnTo>
                    <a:pt x="65" y="0"/>
                  </a:lnTo>
                  <a:lnTo>
                    <a:pt x="49" y="0"/>
                  </a:lnTo>
                  <a:lnTo>
                    <a:pt x="40" y="2"/>
                  </a:lnTo>
                  <a:lnTo>
                    <a:pt x="33" y="2"/>
                  </a:lnTo>
                  <a:lnTo>
                    <a:pt x="25" y="2"/>
                  </a:lnTo>
                  <a:lnTo>
                    <a:pt x="19" y="3"/>
                  </a:lnTo>
                  <a:lnTo>
                    <a:pt x="14" y="4"/>
                  </a:lnTo>
                  <a:lnTo>
                    <a:pt x="10" y="5"/>
                  </a:lnTo>
                  <a:lnTo>
                    <a:pt x="6" y="7"/>
                  </a:lnTo>
                  <a:lnTo>
                    <a:pt x="4" y="8"/>
                  </a:lnTo>
                  <a:lnTo>
                    <a:pt x="1" y="9"/>
                  </a:lnTo>
                  <a:lnTo>
                    <a:pt x="0" y="12"/>
                  </a:lnTo>
                  <a:lnTo>
                    <a:pt x="0" y="13"/>
                  </a:lnTo>
                  <a:lnTo>
                    <a:pt x="0" y="15"/>
                  </a:lnTo>
                  <a:lnTo>
                    <a:pt x="0" y="17"/>
                  </a:lnTo>
                  <a:lnTo>
                    <a:pt x="1" y="19"/>
                  </a:lnTo>
                  <a:lnTo>
                    <a:pt x="4" y="22"/>
                  </a:lnTo>
                  <a:lnTo>
                    <a:pt x="5" y="23"/>
                  </a:lnTo>
                  <a:lnTo>
                    <a:pt x="9" y="25"/>
                  </a:lnTo>
                  <a:lnTo>
                    <a:pt x="11" y="28"/>
                  </a:lnTo>
                  <a:lnTo>
                    <a:pt x="15" y="29"/>
                  </a:lnTo>
                  <a:lnTo>
                    <a:pt x="19" y="32"/>
                  </a:lnTo>
                  <a:lnTo>
                    <a:pt x="23" y="34"/>
                  </a:lnTo>
                  <a:lnTo>
                    <a:pt x="28" y="35"/>
                  </a:lnTo>
                  <a:lnTo>
                    <a:pt x="33" y="38"/>
                  </a:lnTo>
                  <a:lnTo>
                    <a:pt x="36" y="39"/>
                  </a:lnTo>
                  <a:lnTo>
                    <a:pt x="41" y="40"/>
                  </a:lnTo>
                  <a:lnTo>
                    <a:pt x="46" y="43"/>
                  </a:lnTo>
                  <a:lnTo>
                    <a:pt x="53" y="44"/>
                  </a:lnTo>
                  <a:lnTo>
                    <a:pt x="58" y="45"/>
                  </a:lnTo>
                  <a:lnTo>
                    <a:pt x="63" y="47"/>
                  </a:lnTo>
                  <a:lnTo>
                    <a:pt x="68" y="47"/>
                  </a:lnTo>
                  <a:lnTo>
                    <a:pt x="74" y="48"/>
                  </a:lnTo>
                  <a:lnTo>
                    <a:pt x="79" y="48"/>
                  </a:lnTo>
                  <a:lnTo>
                    <a:pt x="94" y="49"/>
                  </a:lnTo>
                  <a:lnTo>
                    <a:pt x="108" y="50"/>
                  </a:lnTo>
                  <a:lnTo>
                    <a:pt x="123" y="52"/>
                  </a:lnTo>
                  <a:lnTo>
                    <a:pt x="138" y="52"/>
                  </a:lnTo>
                  <a:lnTo>
                    <a:pt x="152" y="53"/>
                  </a:lnTo>
                  <a:lnTo>
                    <a:pt x="167" y="53"/>
                  </a:lnTo>
                  <a:lnTo>
                    <a:pt x="182" y="54"/>
                  </a:lnTo>
                  <a:lnTo>
                    <a:pt x="195" y="54"/>
                  </a:lnTo>
                  <a:lnTo>
                    <a:pt x="210" y="55"/>
                  </a:lnTo>
                  <a:lnTo>
                    <a:pt x="226" y="55"/>
                  </a:lnTo>
                  <a:lnTo>
                    <a:pt x="241" y="57"/>
                  </a:lnTo>
                  <a:lnTo>
                    <a:pt x="254" y="57"/>
                  </a:lnTo>
                  <a:lnTo>
                    <a:pt x="269" y="58"/>
                  </a:lnTo>
                  <a:lnTo>
                    <a:pt x="284" y="58"/>
                  </a:lnTo>
                  <a:lnTo>
                    <a:pt x="298" y="58"/>
                  </a:lnTo>
                  <a:lnTo>
                    <a:pt x="313" y="59"/>
                  </a:lnTo>
                  <a:lnTo>
                    <a:pt x="328" y="59"/>
                  </a:lnTo>
                  <a:lnTo>
                    <a:pt x="342" y="59"/>
                  </a:lnTo>
                  <a:lnTo>
                    <a:pt x="357" y="60"/>
                  </a:lnTo>
                  <a:lnTo>
                    <a:pt x="372" y="60"/>
                  </a:lnTo>
                  <a:lnTo>
                    <a:pt x="386" y="62"/>
                  </a:lnTo>
                  <a:lnTo>
                    <a:pt x="401" y="62"/>
                  </a:lnTo>
                  <a:lnTo>
                    <a:pt x="416" y="63"/>
                  </a:lnTo>
                  <a:lnTo>
                    <a:pt x="430" y="63"/>
                  </a:lnTo>
                  <a:lnTo>
                    <a:pt x="445" y="64"/>
                  </a:lnTo>
                  <a:lnTo>
                    <a:pt x="460" y="64"/>
                  </a:lnTo>
                  <a:lnTo>
                    <a:pt x="474" y="65"/>
                  </a:lnTo>
                  <a:lnTo>
                    <a:pt x="489" y="67"/>
                  </a:lnTo>
                  <a:lnTo>
                    <a:pt x="504" y="68"/>
                  </a:lnTo>
                  <a:lnTo>
                    <a:pt x="517" y="69"/>
                  </a:lnTo>
                  <a:lnTo>
                    <a:pt x="532" y="69"/>
                  </a:lnTo>
                  <a:lnTo>
                    <a:pt x="547" y="72"/>
                  </a:lnTo>
                  <a:lnTo>
                    <a:pt x="550" y="72"/>
                  </a:lnTo>
                  <a:lnTo>
                    <a:pt x="554" y="73"/>
                  </a:lnTo>
                  <a:lnTo>
                    <a:pt x="557" y="74"/>
                  </a:lnTo>
                  <a:lnTo>
                    <a:pt x="561" y="77"/>
                  </a:lnTo>
                  <a:lnTo>
                    <a:pt x="565" y="79"/>
                  </a:lnTo>
                  <a:lnTo>
                    <a:pt x="567" y="82"/>
                  </a:lnTo>
                  <a:lnTo>
                    <a:pt x="571" y="86"/>
                  </a:lnTo>
                  <a:lnTo>
                    <a:pt x="575" y="89"/>
                  </a:lnTo>
                  <a:lnTo>
                    <a:pt x="579" y="92"/>
                  </a:lnTo>
                  <a:lnTo>
                    <a:pt x="582" y="96"/>
                  </a:lnTo>
                  <a:lnTo>
                    <a:pt x="585" y="99"/>
                  </a:lnTo>
                  <a:lnTo>
                    <a:pt x="589" y="103"/>
                  </a:lnTo>
                  <a:lnTo>
                    <a:pt x="591" y="106"/>
                  </a:lnTo>
                  <a:lnTo>
                    <a:pt x="594" y="109"/>
                  </a:lnTo>
                  <a:lnTo>
                    <a:pt x="596" y="112"/>
                  </a:lnTo>
                  <a:lnTo>
                    <a:pt x="599" y="116"/>
                  </a:lnTo>
                  <a:lnTo>
                    <a:pt x="601" y="111"/>
                  </a:lnTo>
                  <a:lnTo>
                    <a:pt x="603" y="106"/>
                  </a:lnTo>
                  <a:lnTo>
                    <a:pt x="605" y="102"/>
                  </a:lnTo>
                  <a:lnTo>
                    <a:pt x="608" y="97"/>
                  </a:lnTo>
                  <a:lnTo>
                    <a:pt x="609" y="93"/>
                  </a:lnTo>
                  <a:lnTo>
                    <a:pt x="611" y="89"/>
                  </a:lnTo>
                  <a:lnTo>
                    <a:pt x="615" y="86"/>
                  </a:lnTo>
                  <a:lnTo>
                    <a:pt x="618" y="82"/>
                  </a:lnTo>
                  <a:lnTo>
                    <a:pt x="620" y="78"/>
                  </a:lnTo>
                  <a:lnTo>
                    <a:pt x="624" y="74"/>
                  </a:lnTo>
                  <a:lnTo>
                    <a:pt x="626" y="72"/>
                  </a:lnTo>
                  <a:lnTo>
                    <a:pt x="630" y="68"/>
                  </a:lnTo>
                  <a:lnTo>
                    <a:pt x="634" y="65"/>
                  </a:lnTo>
                  <a:lnTo>
                    <a:pt x="638" y="63"/>
                  </a:lnTo>
                  <a:lnTo>
                    <a:pt x="641" y="59"/>
                  </a:lnTo>
                  <a:lnTo>
                    <a:pt x="645" y="57"/>
                  </a:lnTo>
                  <a:lnTo>
                    <a:pt x="649" y="55"/>
                  </a:lnTo>
                  <a:lnTo>
                    <a:pt x="654" y="53"/>
                  </a:lnTo>
                  <a:lnTo>
                    <a:pt x="658" y="50"/>
                  </a:lnTo>
                  <a:lnTo>
                    <a:pt x="663" y="49"/>
                  </a:lnTo>
                  <a:lnTo>
                    <a:pt x="666" y="47"/>
                  </a:lnTo>
                  <a:lnTo>
                    <a:pt x="671" y="45"/>
                  </a:lnTo>
                  <a:lnTo>
                    <a:pt x="676" y="44"/>
                  </a:lnTo>
                  <a:lnTo>
                    <a:pt x="681" y="43"/>
                  </a:lnTo>
                  <a:lnTo>
                    <a:pt x="686" y="42"/>
                  </a:lnTo>
                  <a:lnTo>
                    <a:pt x="693" y="40"/>
                  </a:lnTo>
                  <a:lnTo>
                    <a:pt x="698" y="39"/>
                  </a:lnTo>
                  <a:lnTo>
                    <a:pt x="704" y="39"/>
                  </a:lnTo>
                  <a:lnTo>
                    <a:pt x="709" y="38"/>
                  </a:lnTo>
                  <a:lnTo>
                    <a:pt x="715" y="38"/>
                  </a:lnTo>
                  <a:lnTo>
                    <a:pt x="721" y="38"/>
                  </a:lnTo>
                  <a:lnTo>
                    <a:pt x="728" y="38"/>
                  </a:lnTo>
                  <a:close/>
                </a:path>
              </a:pathLst>
            </a:custGeom>
            <a:solidFill>
              <a:srgbClr val="05056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79" name="Freeform 209"/>
            <p:cNvSpPr>
              <a:spLocks/>
            </p:cNvSpPr>
            <p:nvPr/>
          </p:nvSpPr>
          <p:spPr bwMode="auto">
            <a:xfrm>
              <a:off x="5403" y="2500"/>
              <a:ext cx="356" cy="56"/>
            </a:xfrm>
            <a:custGeom>
              <a:avLst/>
              <a:gdLst>
                <a:gd name="T0" fmla="*/ 349 w 713"/>
                <a:gd name="T1" fmla="*/ 16 h 111"/>
                <a:gd name="T2" fmla="*/ 341 w 713"/>
                <a:gd name="T3" fmla="*/ 13 h 111"/>
                <a:gd name="T4" fmla="*/ 332 w 713"/>
                <a:gd name="T5" fmla="*/ 11 h 111"/>
                <a:gd name="T6" fmla="*/ 324 w 713"/>
                <a:gd name="T7" fmla="*/ 9 h 111"/>
                <a:gd name="T8" fmla="*/ 317 w 713"/>
                <a:gd name="T9" fmla="*/ 8 h 111"/>
                <a:gd name="T10" fmla="*/ 311 w 713"/>
                <a:gd name="T11" fmla="*/ 7 h 111"/>
                <a:gd name="T12" fmla="*/ 304 w 713"/>
                <a:gd name="T13" fmla="*/ 6 h 111"/>
                <a:gd name="T14" fmla="*/ 297 w 713"/>
                <a:gd name="T15" fmla="*/ 6 h 111"/>
                <a:gd name="T16" fmla="*/ 291 w 713"/>
                <a:gd name="T17" fmla="*/ 5 h 111"/>
                <a:gd name="T18" fmla="*/ 285 w 713"/>
                <a:gd name="T19" fmla="*/ 4 h 111"/>
                <a:gd name="T20" fmla="*/ 279 w 713"/>
                <a:gd name="T21" fmla="*/ 4 h 111"/>
                <a:gd name="T22" fmla="*/ 272 w 713"/>
                <a:gd name="T23" fmla="*/ 4 h 111"/>
                <a:gd name="T24" fmla="*/ 247 w 713"/>
                <a:gd name="T25" fmla="*/ 3 h 111"/>
                <a:gd name="T26" fmla="*/ 217 w 713"/>
                <a:gd name="T27" fmla="*/ 3 h 111"/>
                <a:gd name="T28" fmla="*/ 186 w 713"/>
                <a:gd name="T29" fmla="*/ 2 h 111"/>
                <a:gd name="T30" fmla="*/ 155 w 713"/>
                <a:gd name="T31" fmla="*/ 1 h 111"/>
                <a:gd name="T32" fmla="*/ 125 w 713"/>
                <a:gd name="T33" fmla="*/ 1 h 111"/>
                <a:gd name="T34" fmla="*/ 94 w 713"/>
                <a:gd name="T35" fmla="*/ 0 h 111"/>
                <a:gd name="T36" fmla="*/ 63 w 713"/>
                <a:gd name="T37" fmla="*/ 0 h 111"/>
                <a:gd name="T38" fmla="*/ 32 w 713"/>
                <a:gd name="T39" fmla="*/ 0 h 111"/>
                <a:gd name="T40" fmla="*/ 12 w 713"/>
                <a:gd name="T41" fmla="*/ 1 h 111"/>
                <a:gd name="T42" fmla="*/ 3 w 713"/>
                <a:gd name="T43" fmla="*/ 3 h 111"/>
                <a:gd name="T44" fmla="*/ 0 w 713"/>
                <a:gd name="T45" fmla="*/ 6 h 111"/>
                <a:gd name="T46" fmla="*/ 2 w 713"/>
                <a:gd name="T47" fmla="*/ 10 h 111"/>
                <a:gd name="T48" fmla="*/ 7 w 713"/>
                <a:gd name="T49" fmla="*/ 14 h 111"/>
                <a:gd name="T50" fmla="*/ 16 w 713"/>
                <a:gd name="T51" fmla="*/ 18 h 111"/>
                <a:gd name="T52" fmla="*/ 26 w 713"/>
                <a:gd name="T53" fmla="*/ 21 h 111"/>
                <a:gd name="T54" fmla="*/ 37 w 713"/>
                <a:gd name="T55" fmla="*/ 23 h 111"/>
                <a:gd name="T56" fmla="*/ 61 w 713"/>
                <a:gd name="T57" fmla="*/ 24 h 111"/>
                <a:gd name="T58" fmla="*/ 89 w 713"/>
                <a:gd name="T59" fmla="*/ 26 h 111"/>
                <a:gd name="T60" fmla="*/ 118 w 713"/>
                <a:gd name="T61" fmla="*/ 27 h 111"/>
                <a:gd name="T62" fmla="*/ 147 w 713"/>
                <a:gd name="T63" fmla="*/ 28 h 111"/>
                <a:gd name="T64" fmla="*/ 175 w 713"/>
                <a:gd name="T65" fmla="*/ 29 h 111"/>
                <a:gd name="T66" fmla="*/ 203 w 713"/>
                <a:gd name="T67" fmla="*/ 30 h 111"/>
                <a:gd name="T68" fmla="*/ 232 w 713"/>
                <a:gd name="T69" fmla="*/ 31 h 111"/>
                <a:gd name="T70" fmla="*/ 261 w 713"/>
                <a:gd name="T71" fmla="*/ 33 h 111"/>
                <a:gd name="T72" fmla="*/ 273 w 713"/>
                <a:gd name="T73" fmla="*/ 36 h 111"/>
                <a:gd name="T74" fmla="*/ 280 w 713"/>
                <a:gd name="T75" fmla="*/ 41 h 111"/>
                <a:gd name="T76" fmla="*/ 287 w 713"/>
                <a:gd name="T77" fmla="*/ 48 h 111"/>
                <a:gd name="T78" fmla="*/ 292 w 713"/>
                <a:gd name="T79" fmla="*/ 55 h 111"/>
                <a:gd name="T80" fmla="*/ 297 w 713"/>
                <a:gd name="T81" fmla="*/ 49 h 111"/>
                <a:gd name="T82" fmla="*/ 301 w 713"/>
                <a:gd name="T83" fmla="*/ 41 h 111"/>
                <a:gd name="T84" fmla="*/ 307 w 713"/>
                <a:gd name="T85" fmla="*/ 34 h 111"/>
                <a:gd name="T86" fmla="*/ 314 w 713"/>
                <a:gd name="T87" fmla="*/ 29 h 111"/>
                <a:gd name="T88" fmla="*/ 322 w 713"/>
                <a:gd name="T89" fmla="*/ 24 h 111"/>
                <a:gd name="T90" fmla="*/ 332 w 713"/>
                <a:gd name="T91" fmla="*/ 21 h 111"/>
                <a:gd name="T92" fmla="*/ 342 w 713"/>
                <a:gd name="T93" fmla="*/ 19 h 111"/>
                <a:gd name="T94" fmla="*/ 353 w 713"/>
                <a:gd name="T95" fmla="*/ 18 h 111"/>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713" h="111">
                  <a:moveTo>
                    <a:pt x="713" y="36"/>
                  </a:moveTo>
                  <a:lnTo>
                    <a:pt x="708" y="35"/>
                  </a:lnTo>
                  <a:lnTo>
                    <a:pt x="704" y="33"/>
                  </a:lnTo>
                  <a:lnTo>
                    <a:pt x="699" y="31"/>
                  </a:lnTo>
                  <a:lnTo>
                    <a:pt x="695" y="30"/>
                  </a:lnTo>
                  <a:lnTo>
                    <a:pt x="692" y="28"/>
                  </a:lnTo>
                  <a:lnTo>
                    <a:pt x="687" y="27"/>
                  </a:lnTo>
                  <a:lnTo>
                    <a:pt x="683" y="26"/>
                  </a:lnTo>
                  <a:lnTo>
                    <a:pt x="678" y="25"/>
                  </a:lnTo>
                  <a:lnTo>
                    <a:pt x="674" y="23"/>
                  </a:lnTo>
                  <a:lnTo>
                    <a:pt x="669" y="22"/>
                  </a:lnTo>
                  <a:lnTo>
                    <a:pt x="665" y="21"/>
                  </a:lnTo>
                  <a:lnTo>
                    <a:pt x="660" y="20"/>
                  </a:lnTo>
                  <a:lnTo>
                    <a:pt x="657" y="20"/>
                  </a:lnTo>
                  <a:lnTo>
                    <a:pt x="652" y="18"/>
                  </a:lnTo>
                  <a:lnTo>
                    <a:pt x="648" y="17"/>
                  </a:lnTo>
                  <a:lnTo>
                    <a:pt x="643" y="17"/>
                  </a:lnTo>
                  <a:lnTo>
                    <a:pt x="640" y="16"/>
                  </a:lnTo>
                  <a:lnTo>
                    <a:pt x="637" y="16"/>
                  </a:lnTo>
                  <a:lnTo>
                    <a:pt x="634" y="15"/>
                  </a:lnTo>
                  <a:lnTo>
                    <a:pt x="630" y="15"/>
                  </a:lnTo>
                  <a:lnTo>
                    <a:pt x="628" y="15"/>
                  </a:lnTo>
                  <a:lnTo>
                    <a:pt x="624" y="13"/>
                  </a:lnTo>
                  <a:lnTo>
                    <a:pt x="622" y="13"/>
                  </a:lnTo>
                  <a:lnTo>
                    <a:pt x="618" y="13"/>
                  </a:lnTo>
                  <a:lnTo>
                    <a:pt x="615" y="12"/>
                  </a:lnTo>
                  <a:lnTo>
                    <a:pt x="612" y="12"/>
                  </a:lnTo>
                  <a:lnTo>
                    <a:pt x="609" y="12"/>
                  </a:lnTo>
                  <a:lnTo>
                    <a:pt x="605" y="11"/>
                  </a:lnTo>
                  <a:lnTo>
                    <a:pt x="602" y="11"/>
                  </a:lnTo>
                  <a:lnTo>
                    <a:pt x="599" y="11"/>
                  </a:lnTo>
                  <a:lnTo>
                    <a:pt x="595" y="11"/>
                  </a:lnTo>
                  <a:lnTo>
                    <a:pt x="593" y="10"/>
                  </a:lnTo>
                  <a:lnTo>
                    <a:pt x="589" y="10"/>
                  </a:lnTo>
                  <a:lnTo>
                    <a:pt x="587" y="10"/>
                  </a:lnTo>
                  <a:lnTo>
                    <a:pt x="583" y="10"/>
                  </a:lnTo>
                  <a:lnTo>
                    <a:pt x="579" y="8"/>
                  </a:lnTo>
                  <a:lnTo>
                    <a:pt x="576" y="8"/>
                  </a:lnTo>
                  <a:lnTo>
                    <a:pt x="573" y="8"/>
                  </a:lnTo>
                  <a:lnTo>
                    <a:pt x="570" y="8"/>
                  </a:lnTo>
                  <a:lnTo>
                    <a:pt x="566" y="8"/>
                  </a:lnTo>
                  <a:lnTo>
                    <a:pt x="564" y="8"/>
                  </a:lnTo>
                  <a:lnTo>
                    <a:pt x="560" y="8"/>
                  </a:lnTo>
                  <a:lnTo>
                    <a:pt x="558" y="7"/>
                  </a:lnTo>
                  <a:lnTo>
                    <a:pt x="554" y="7"/>
                  </a:lnTo>
                  <a:lnTo>
                    <a:pt x="551" y="7"/>
                  </a:lnTo>
                  <a:lnTo>
                    <a:pt x="548" y="7"/>
                  </a:lnTo>
                  <a:lnTo>
                    <a:pt x="545" y="7"/>
                  </a:lnTo>
                  <a:lnTo>
                    <a:pt x="541" y="7"/>
                  </a:lnTo>
                  <a:lnTo>
                    <a:pt x="526" y="7"/>
                  </a:lnTo>
                  <a:lnTo>
                    <a:pt x="510" y="6"/>
                  </a:lnTo>
                  <a:lnTo>
                    <a:pt x="495" y="6"/>
                  </a:lnTo>
                  <a:lnTo>
                    <a:pt x="480" y="6"/>
                  </a:lnTo>
                  <a:lnTo>
                    <a:pt x="464" y="5"/>
                  </a:lnTo>
                  <a:lnTo>
                    <a:pt x="449" y="5"/>
                  </a:lnTo>
                  <a:lnTo>
                    <a:pt x="434" y="5"/>
                  </a:lnTo>
                  <a:lnTo>
                    <a:pt x="419" y="3"/>
                  </a:lnTo>
                  <a:lnTo>
                    <a:pt x="402" y="3"/>
                  </a:lnTo>
                  <a:lnTo>
                    <a:pt x="387" y="3"/>
                  </a:lnTo>
                  <a:lnTo>
                    <a:pt x="372" y="3"/>
                  </a:lnTo>
                  <a:lnTo>
                    <a:pt x="357" y="2"/>
                  </a:lnTo>
                  <a:lnTo>
                    <a:pt x="341" y="2"/>
                  </a:lnTo>
                  <a:lnTo>
                    <a:pt x="326" y="2"/>
                  </a:lnTo>
                  <a:lnTo>
                    <a:pt x="311" y="2"/>
                  </a:lnTo>
                  <a:lnTo>
                    <a:pt x="296" y="2"/>
                  </a:lnTo>
                  <a:lnTo>
                    <a:pt x="280" y="1"/>
                  </a:lnTo>
                  <a:lnTo>
                    <a:pt x="265" y="1"/>
                  </a:lnTo>
                  <a:lnTo>
                    <a:pt x="250" y="1"/>
                  </a:lnTo>
                  <a:lnTo>
                    <a:pt x="235" y="1"/>
                  </a:lnTo>
                  <a:lnTo>
                    <a:pt x="220" y="1"/>
                  </a:lnTo>
                  <a:lnTo>
                    <a:pt x="203" y="0"/>
                  </a:lnTo>
                  <a:lnTo>
                    <a:pt x="188" y="0"/>
                  </a:lnTo>
                  <a:lnTo>
                    <a:pt x="173" y="0"/>
                  </a:lnTo>
                  <a:lnTo>
                    <a:pt x="157" y="0"/>
                  </a:lnTo>
                  <a:lnTo>
                    <a:pt x="142" y="0"/>
                  </a:lnTo>
                  <a:lnTo>
                    <a:pt x="127" y="0"/>
                  </a:lnTo>
                  <a:lnTo>
                    <a:pt x="112" y="0"/>
                  </a:lnTo>
                  <a:lnTo>
                    <a:pt x="96" y="0"/>
                  </a:lnTo>
                  <a:lnTo>
                    <a:pt x="81" y="0"/>
                  </a:lnTo>
                  <a:lnTo>
                    <a:pt x="65" y="0"/>
                  </a:lnTo>
                  <a:lnTo>
                    <a:pt x="49" y="0"/>
                  </a:lnTo>
                  <a:lnTo>
                    <a:pt x="40" y="0"/>
                  </a:lnTo>
                  <a:lnTo>
                    <a:pt x="33" y="0"/>
                  </a:lnTo>
                  <a:lnTo>
                    <a:pt x="25" y="1"/>
                  </a:lnTo>
                  <a:lnTo>
                    <a:pt x="19" y="1"/>
                  </a:lnTo>
                  <a:lnTo>
                    <a:pt x="14" y="2"/>
                  </a:lnTo>
                  <a:lnTo>
                    <a:pt x="10" y="3"/>
                  </a:lnTo>
                  <a:lnTo>
                    <a:pt x="7" y="5"/>
                  </a:lnTo>
                  <a:lnTo>
                    <a:pt x="4" y="6"/>
                  </a:lnTo>
                  <a:lnTo>
                    <a:pt x="2" y="8"/>
                  </a:lnTo>
                  <a:lnTo>
                    <a:pt x="0" y="10"/>
                  </a:lnTo>
                  <a:lnTo>
                    <a:pt x="0" y="11"/>
                  </a:lnTo>
                  <a:lnTo>
                    <a:pt x="0" y="13"/>
                  </a:lnTo>
                  <a:lnTo>
                    <a:pt x="2" y="15"/>
                  </a:lnTo>
                  <a:lnTo>
                    <a:pt x="2" y="17"/>
                  </a:lnTo>
                  <a:lnTo>
                    <a:pt x="4" y="20"/>
                  </a:lnTo>
                  <a:lnTo>
                    <a:pt x="7" y="21"/>
                  </a:lnTo>
                  <a:lnTo>
                    <a:pt x="9" y="23"/>
                  </a:lnTo>
                  <a:lnTo>
                    <a:pt x="12" y="25"/>
                  </a:lnTo>
                  <a:lnTo>
                    <a:pt x="15" y="27"/>
                  </a:lnTo>
                  <a:lnTo>
                    <a:pt x="19" y="30"/>
                  </a:lnTo>
                  <a:lnTo>
                    <a:pt x="24" y="31"/>
                  </a:lnTo>
                  <a:lnTo>
                    <a:pt x="28" y="33"/>
                  </a:lnTo>
                  <a:lnTo>
                    <a:pt x="33" y="35"/>
                  </a:lnTo>
                  <a:lnTo>
                    <a:pt x="38" y="37"/>
                  </a:lnTo>
                  <a:lnTo>
                    <a:pt x="43" y="38"/>
                  </a:lnTo>
                  <a:lnTo>
                    <a:pt x="48" y="40"/>
                  </a:lnTo>
                  <a:lnTo>
                    <a:pt x="53" y="41"/>
                  </a:lnTo>
                  <a:lnTo>
                    <a:pt x="58" y="42"/>
                  </a:lnTo>
                  <a:lnTo>
                    <a:pt x="64" y="43"/>
                  </a:lnTo>
                  <a:lnTo>
                    <a:pt x="69" y="45"/>
                  </a:lnTo>
                  <a:lnTo>
                    <a:pt x="74" y="45"/>
                  </a:lnTo>
                  <a:lnTo>
                    <a:pt x="79" y="46"/>
                  </a:lnTo>
                  <a:lnTo>
                    <a:pt x="94" y="47"/>
                  </a:lnTo>
                  <a:lnTo>
                    <a:pt x="108" y="47"/>
                  </a:lnTo>
                  <a:lnTo>
                    <a:pt x="123" y="48"/>
                  </a:lnTo>
                  <a:lnTo>
                    <a:pt x="137" y="50"/>
                  </a:lnTo>
                  <a:lnTo>
                    <a:pt x="151" y="50"/>
                  </a:lnTo>
                  <a:lnTo>
                    <a:pt x="166" y="51"/>
                  </a:lnTo>
                  <a:lnTo>
                    <a:pt x="179" y="51"/>
                  </a:lnTo>
                  <a:lnTo>
                    <a:pt x="194" y="52"/>
                  </a:lnTo>
                  <a:lnTo>
                    <a:pt x="208" y="52"/>
                  </a:lnTo>
                  <a:lnTo>
                    <a:pt x="223" y="53"/>
                  </a:lnTo>
                  <a:lnTo>
                    <a:pt x="237" y="53"/>
                  </a:lnTo>
                  <a:lnTo>
                    <a:pt x="251" y="53"/>
                  </a:lnTo>
                  <a:lnTo>
                    <a:pt x="266" y="55"/>
                  </a:lnTo>
                  <a:lnTo>
                    <a:pt x="280" y="55"/>
                  </a:lnTo>
                  <a:lnTo>
                    <a:pt x="295" y="55"/>
                  </a:lnTo>
                  <a:lnTo>
                    <a:pt x="308" y="56"/>
                  </a:lnTo>
                  <a:lnTo>
                    <a:pt x="322" y="56"/>
                  </a:lnTo>
                  <a:lnTo>
                    <a:pt x="337" y="57"/>
                  </a:lnTo>
                  <a:lnTo>
                    <a:pt x="351" y="57"/>
                  </a:lnTo>
                  <a:lnTo>
                    <a:pt x="365" y="57"/>
                  </a:lnTo>
                  <a:lnTo>
                    <a:pt x="380" y="58"/>
                  </a:lnTo>
                  <a:lnTo>
                    <a:pt x="394" y="58"/>
                  </a:lnTo>
                  <a:lnTo>
                    <a:pt x="407" y="60"/>
                  </a:lnTo>
                  <a:lnTo>
                    <a:pt x="422" y="60"/>
                  </a:lnTo>
                  <a:lnTo>
                    <a:pt x="436" y="61"/>
                  </a:lnTo>
                  <a:lnTo>
                    <a:pt x="451" y="61"/>
                  </a:lnTo>
                  <a:lnTo>
                    <a:pt x="465" y="62"/>
                  </a:lnTo>
                  <a:lnTo>
                    <a:pt x="480" y="63"/>
                  </a:lnTo>
                  <a:lnTo>
                    <a:pt x="494" y="65"/>
                  </a:lnTo>
                  <a:lnTo>
                    <a:pt x="508" y="65"/>
                  </a:lnTo>
                  <a:lnTo>
                    <a:pt x="523" y="66"/>
                  </a:lnTo>
                  <a:lnTo>
                    <a:pt x="536" y="67"/>
                  </a:lnTo>
                  <a:lnTo>
                    <a:pt x="540" y="68"/>
                  </a:lnTo>
                  <a:lnTo>
                    <a:pt x="544" y="70"/>
                  </a:lnTo>
                  <a:lnTo>
                    <a:pt x="546" y="71"/>
                  </a:lnTo>
                  <a:lnTo>
                    <a:pt x="550" y="73"/>
                  </a:lnTo>
                  <a:lnTo>
                    <a:pt x="554" y="76"/>
                  </a:lnTo>
                  <a:lnTo>
                    <a:pt x="558" y="79"/>
                  </a:lnTo>
                  <a:lnTo>
                    <a:pt x="561" y="81"/>
                  </a:lnTo>
                  <a:lnTo>
                    <a:pt x="564" y="85"/>
                  </a:lnTo>
                  <a:lnTo>
                    <a:pt x="568" y="89"/>
                  </a:lnTo>
                  <a:lnTo>
                    <a:pt x="571" y="92"/>
                  </a:lnTo>
                  <a:lnTo>
                    <a:pt x="574" y="95"/>
                  </a:lnTo>
                  <a:lnTo>
                    <a:pt x="578" y="99"/>
                  </a:lnTo>
                  <a:lnTo>
                    <a:pt x="580" y="102"/>
                  </a:lnTo>
                  <a:lnTo>
                    <a:pt x="583" y="105"/>
                  </a:lnTo>
                  <a:lnTo>
                    <a:pt x="585" y="109"/>
                  </a:lnTo>
                  <a:lnTo>
                    <a:pt x="588" y="111"/>
                  </a:lnTo>
                  <a:lnTo>
                    <a:pt x="589" y="106"/>
                  </a:lnTo>
                  <a:lnTo>
                    <a:pt x="592" y="101"/>
                  </a:lnTo>
                  <a:lnTo>
                    <a:pt x="594" y="97"/>
                  </a:lnTo>
                  <a:lnTo>
                    <a:pt x="595" y="94"/>
                  </a:lnTo>
                  <a:lnTo>
                    <a:pt x="598" y="90"/>
                  </a:lnTo>
                  <a:lnTo>
                    <a:pt x="600" y="86"/>
                  </a:lnTo>
                  <a:lnTo>
                    <a:pt x="603" y="82"/>
                  </a:lnTo>
                  <a:lnTo>
                    <a:pt x="605" y="79"/>
                  </a:lnTo>
                  <a:lnTo>
                    <a:pt x="609" y="75"/>
                  </a:lnTo>
                  <a:lnTo>
                    <a:pt x="612" y="71"/>
                  </a:lnTo>
                  <a:lnTo>
                    <a:pt x="615" y="68"/>
                  </a:lnTo>
                  <a:lnTo>
                    <a:pt x="618" y="65"/>
                  </a:lnTo>
                  <a:lnTo>
                    <a:pt x="622" y="62"/>
                  </a:lnTo>
                  <a:lnTo>
                    <a:pt x="625" y="60"/>
                  </a:lnTo>
                  <a:lnTo>
                    <a:pt x="629" y="57"/>
                  </a:lnTo>
                  <a:lnTo>
                    <a:pt x="633" y="55"/>
                  </a:lnTo>
                  <a:lnTo>
                    <a:pt x="637" y="52"/>
                  </a:lnTo>
                  <a:lnTo>
                    <a:pt x="642" y="51"/>
                  </a:lnTo>
                  <a:lnTo>
                    <a:pt x="645" y="48"/>
                  </a:lnTo>
                  <a:lnTo>
                    <a:pt x="649" y="46"/>
                  </a:lnTo>
                  <a:lnTo>
                    <a:pt x="654" y="45"/>
                  </a:lnTo>
                  <a:lnTo>
                    <a:pt x="659" y="43"/>
                  </a:lnTo>
                  <a:lnTo>
                    <a:pt x="664" y="42"/>
                  </a:lnTo>
                  <a:lnTo>
                    <a:pt x="668" y="41"/>
                  </a:lnTo>
                  <a:lnTo>
                    <a:pt x="673" y="40"/>
                  </a:lnTo>
                  <a:lnTo>
                    <a:pt x="679" y="38"/>
                  </a:lnTo>
                  <a:lnTo>
                    <a:pt x="684" y="37"/>
                  </a:lnTo>
                  <a:lnTo>
                    <a:pt x="689" y="37"/>
                  </a:lnTo>
                  <a:lnTo>
                    <a:pt x="695" y="36"/>
                  </a:lnTo>
                  <a:lnTo>
                    <a:pt x="700" y="36"/>
                  </a:lnTo>
                  <a:lnTo>
                    <a:pt x="707" y="36"/>
                  </a:lnTo>
                  <a:lnTo>
                    <a:pt x="713" y="36"/>
                  </a:lnTo>
                  <a:close/>
                </a:path>
              </a:pathLst>
            </a:custGeom>
            <a:solidFill>
              <a:srgbClr val="08086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80" name="Freeform 210"/>
            <p:cNvSpPr>
              <a:spLocks/>
            </p:cNvSpPr>
            <p:nvPr/>
          </p:nvSpPr>
          <p:spPr bwMode="auto">
            <a:xfrm>
              <a:off x="5408" y="2500"/>
              <a:ext cx="349" cy="54"/>
            </a:xfrm>
            <a:custGeom>
              <a:avLst/>
              <a:gdLst>
                <a:gd name="T0" fmla="*/ 343 w 697"/>
                <a:gd name="T1" fmla="*/ 15 h 109"/>
                <a:gd name="T2" fmla="*/ 334 w 697"/>
                <a:gd name="T3" fmla="*/ 13 h 109"/>
                <a:gd name="T4" fmla="*/ 325 w 697"/>
                <a:gd name="T5" fmla="*/ 11 h 109"/>
                <a:gd name="T6" fmla="*/ 317 w 697"/>
                <a:gd name="T7" fmla="*/ 8 h 109"/>
                <a:gd name="T8" fmla="*/ 310 w 697"/>
                <a:gd name="T9" fmla="*/ 8 h 109"/>
                <a:gd name="T10" fmla="*/ 304 w 697"/>
                <a:gd name="T11" fmla="*/ 6 h 109"/>
                <a:gd name="T12" fmla="*/ 298 w 697"/>
                <a:gd name="T13" fmla="*/ 6 h 109"/>
                <a:gd name="T14" fmla="*/ 291 w 697"/>
                <a:gd name="T15" fmla="*/ 5 h 109"/>
                <a:gd name="T16" fmla="*/ 285 w 697"/>
                <a:gd name="T17" fmla="*/ 5 h 109"/>
                <a:gd name="T18" fmla="*/ 279 w 697"/>
                <a:gd name="T19" fmla="*/ 4 h 109"/>
                <a:gd name="T20" fmla="*/ 272 w 697"/>
                <a:gd name="T21" fmla="*/ 4 h 109"/>
                <a:gd name="T22" fmla="*/ 266 w 697"/>
                <a:gd name="T23" fmla="*/ 3 h 109"/>
                <a:gd name="T24" fmla="*/ 242 w 697"/>
                <a:gd name="T25" fmla="*/ 3 h 109"/>
                <a:gd name="T26" fmla="*/ 212 w 697"/>
                <a:gd name="T27" fmla="*/ 2 h 109"/>
                <a:gd name="T28" fmla="*/ 182 w 697"/>
                <a:gd name="T29" fmla="*/ 1 h 109"/>
                <a:gd name="T30" fmla="*/ 152 w 697"/>
                <a:gd name="T31" fmla="*/ 1 h 109"/>
                <a:gd name="T32" fmla="*/ 122 w 697"/>
                <a:gd name="T33" fmla="*/ 0 h 109"/>
                <a:gd name="T34" fmla="*/ 92 w 697"/>
                <a:gd name="T35" fmla="*/ 0 h 109"/>
                <a:gd name="T36" fmla="*/ 62 w 697"/>
                <a:gd name="T37" fmla="*/ 0 h 109"/>
                <a:gd name="T38" fmla="*/ 32 w 697"/>
                <a:gd name="T39" fmla="*/ 0 h 109"/>
                <a:gd name="T40" fmla="*/ 13 w 697"/>
                <a:gd name="T41" fmla="*/ 0 h 109"/>
                <a:gd name="T42" fmla="*/ 3 w 697"/>
                <a:gd name="T43" fmla="*/ 3 h 109"/>
                <a:gd name="T44" fmla="*/ 0 w 697"/>
                <a:gd name="T45" fmla="*/ 6 h 109"/>
                <a:gd name="T46" fmla="*/ 2 w 697"/>
                <a:gd name="T47" fmla="*/ 10 h 109"/>
                <a:gd name="T48" fmla="*/ 8 w 697"/>
                <a:gd name="T49" fmla="*/ 13 h 109"/>
                <a:gd name="T50" fmla="*/ 16 w 697"/>
                <a:gd name="T51" fmla="*/ 17 h 109"/>
                <a:gd name="T52" fmla="*/ 27 w 697"/>
                <a:gd name="T53" fmla="*/ 20 h 109"/>
                <a:gd name="T54" fmla="*/ 37 w 697"/>
                <a:gd name="T55" fmla="*/ 22 h 109"/>
                <a:gd name="T56" fmla="*/ 61 w 697"/>
                <a:gd name="T57" fmla="*/ 23 h 109"/>
                <a:gd name="T58" fmla="*/ 89 w 697"/>
                <a:gd name="T59" fmla="*/ 25 h 109"/>
                <a:gd name="T60" fmla="*/ 117 w 697"/>
                <a:gd name="T61" fmla="*/ 26 h 109"/>
                <a:gd name="T62" fmla="*/ 145 w 697"/>
                <a:gd name="T63" fmla="*/ 27 h 109"/>
                <a:gd name="T64" fmla="*/ 172 w 697"/>
                <a:gd name="T65" fmla="*/ 28 h 109"/>
                <a:gd name="T66" fmla="*/ 200 w 697"/>
                <a:gd name="T67" fmla="*/ 29 h 109"/>
                <a:gd name="T68" fmla="*/ 228 w 697"/>
                <a:gd name="T69" fmla="*/ 30 h 109"/>
                <a:gd name="T70" fmla="*/ 256 w 697"/>
                <a:gd name="T71" fmla="*/ 32 h 109"/>
                <a:gd name="T72" fmla="*/ 268 w 697"/>
                <a:gd name="T73" fmla="*/ 35 h 109"/>
                <a:gd name="T74" fmla="*/ 275 w 697"/>
                <a:gd name="T75" fmla="*/ 40 h 109"/>
                <a:gd name="T76" fmla="*/ 282 w 697"/>
                <a:gd name="T77" fmla="*/ 47 h 109"/>
                <a:gd name="T78" fmla="*/ 287 w 697"/>
                <a:gd name="T79" fmla="*/ 53 h 109"/>
                <a:gd name="T80" fmla="*/ 291 w 697"/>
                <a:gd name="T81" fmla="*/ 48 h 109"/>
                <a:gd name="T82" fmla="*/ 296 w 697"/>
                <a:gd name="T83" fmla="*/ 40 h 109"/>
                <a:gd name="T84" fmla="*/ 301 w 697"/>
                <a:gd name="T85" fmla="*/ 33 h 109"/>
                <a:gd name="T86" fmla="*/ 308 w 697"/>
                <a:gd name="T87" fmla="*/ 28 h 109"/>
                <a:gd name="T88" fmla="*/ 316 w 697"/>
                <a:gd name="T89" fmla="*/ 24 h 109"/>
                <a:gd name="T90" fmla="*/ 325 w 697"/>
                <a:gd name="T91" fmla="*/ 21 h 109"/>
                <a:gd name="T92" fmla="*/ 335 w 697"/>
                <a:gd name="T93" fmla="*/ 18 h 109"/>
                <a:gd name="T94" fmla="*/ 346 w 697"/>
                <a:gd name="T95" fmla="*/ 18 h 10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697" h="109">
                  <a:moveTo>
                    <a:pt x="697" y="35"/>
                  </a:moveTo>
                  <a:lnTo>
                    <a:pt x="692" y="33"/>
                  </a:lnTo>
                  <a:lnTo>
                    <a:pt x="688" y="33"/>
                  </a:lnTo>
                  <a:lnTo>
                    <a:pt x="685" y="31"/>
                  </a:lnTo>
                  <a:lnTo>
                    <a:pt x="680" y="30"/>
                  </a:lnTo>
                  <a:lnTo>
                    <a:pt x="676" y="28"/>
                  </a:lnTo>
                  <a:lnTo>
                    <a:pt x="671" y="27"/>
                  </a:lnTo>
                  <a:lnTo>
                    <a:pt x="667" y="26"/>
                  </a:lnTo>
                  <a:lnTo>
                    <a:pt x="663" y="25"/>
                  </a:lnTo>
                  <a:lnTo>
                    <a:pt x="658" y="23"/>
                  </a:lnTo>
                  <a:lnTo>
                    <a:pt x="655" y="22"/>
                  </a:lnTo>
                  <a:lnTo>
                    <a:pt x="650" y="22"/>
                  </a:lnTo>
                  <a:lnTo>
                    <a:pt x="646" y="21"/>
                  </a:lnTo>
                  <a:lnTo>
                    <a:pt x="642" y="20"/>
                  </a:lnTo>
                  <a:lnTo>
                    <a:pt x="637" y="18"/>
                  </a:lnTo>
                  <a:lnTo>
                    <a:pt x="633" y="17"/>
                  </a:lnTo>
                  <a:lnTo>
                    <a:pt x="628" y="17"/>
                  </a:lnTo>
                  <a:lnTo>
                    <a:pt x="626" y="16"/>
                  </a:lnTo>
                  <a:lnTo>
                    <a:pt x="622" y="16"/>
                  </a:lnTo>
                  <a:lnTo>
                    <a:pt x="620" y="16"/>
                  </a:lnTo>
                  <a:lnTo>
                    <a:pt x="616" y="15"/>
                  </a:lnTo>
                  <a:lnTo>
                    <a:pt x="613" y="15"/>
                  </a:lnTo>
                  <a:lnTo>
                    <a:pt x="610" y="13"/>
                  </a:lnTo>
                  <a:lnTo>
                    <a:pt x="607" y="13"/>
                  </a:lnTo>
                  <a:lnTo>
                    <a:pt x="605" y="13"/>
                  </a:lnTo>
                  <a:lnTo>
                    <a:pt x="601" y="13"/>
                  </a:lnTo>
                  <a:lnTo>
                    <a:pt x="598" y="12"/>
                  </a:lnTo>
                  <a:lnTo>
                    <a:pt x="595" y="12"/>
                  </a:lnTo>
                  <a:lnTo>
                    <a:pt x="591" y="12"/>
                  </a:lnTo>
                  <a:lnTo>
                    <a:pt x="588" y="11"/>
                  </a:lnTo>
                  <a:lnTo>
                    <a:pt x="585" y="11"/>
                  </a:lnTo>
                  <a:lnTo>
                    <a:pt x="582" y="11"/>
                  </a:lnTo>
                  <a:lnTo>
                    <a:pt x="578" y="11"/>
                  </a:lnTo>
                  <a:lnTo>
                    <a:pt x="576" y="10"/>
                  </a:lnTo>
                  <a:lnTo>
                    <a:pt x="572" y="10"/>
                  </a:lnTo>
                  <a:lnTo>
                    <a:pt x="569" y="10"/>
                  </a:lnTo>
                  <a:lnTo>
                    <a:pt x="566" y="10"/>
                  </a:lnTo>
                  <a:lnTo>
                    <a:pt x="563" y="10"/>
                  </a:lnTo>
                  <a:lnTo>
                    <a:pt x="559" y="8"/>
                  </a:lnTo>
                  <a:lnTo>
                    <a:pt x="557" y="8"/>
                  </a:lnTo>
                  <a:lnTo>
                    <a:pt x="553" y="8"/>
                  </a:lnTo>
                  <a:lnTo>
                    <a:pt x="551" y="8"/>
                  </a:lnTo>
                  <a:lnTo>
                    <a:pt x="547" y="8"/>
                  </a:lnTo>
                  <a:lnTo>
                    <a:pt x="544" y="8"/>
                  </a:lnTo>
                  <a:lnTo>
                    <a:pt x="541" y="8"/>
                  </a:lnTo>
                  <a:lnTo>
                    <a:pt x="538" y="8"/>
                  </a:lnTo>
                  <a:lnTo>
                    <a:pt x="534" y="7"/>
                  </a:lnTo>
                  <a:lnTo>
                    <a:pt x="532" y="7"/>
                  </a:lnTo>
                  <a:lnTo>
                    <a:pt x="528" y="7"/>
                  </a:lnTo>
                  <a:lnTo>
                    <a:pt x="513" y="7"/>
                  </a:lnTo>
                  <a:lnTo>
                    <a:pt x="498" y="7"/>
                  </a:lnTo>
                  <a:lnTo>
                    <a:pt x="483" y="6"/>
                  </a:lnTo>
                  <a:lnTo>
                    <a:pt x="468" y="6"/>
                  </a:lnTo>
                  <a:lnTo>
                    <a:pt x="453" y="6"/>
                  </a:lnTo>
                  <a:lnTo>
                    <a:pt x="438" y="6"/>
                  </a:lnTo>
                  <a:lnTo>
                    <a:pt x="423" y="5"/>
                  </a:lnTo>
                  <a:lnTo>
                    <a:pt x="408" y="5"/>
                  </a:lnTo>
                  <a:lnTo>
                    <a:pt x="393" y="5"/>
                  </a:lnTo>
                  <a:lnTo>
                    <a:pt x="378" y="3"/>
                  </a:lnTo>
                  <a:lnTo>
                    <a:pt x="363" y="3"/>
                  </a:lnTo>
                  <a:lnTo>
                    <a:pt x="348" y="3"/>
                  </a:lnTo>
                  <a:lnTo>
                    <a:pt x="333" y="3"/>
                  </a:lnTo>
                  <a:lnTo>
                    <a:pt x="319" y="2"/>
                  </a:lnTo>
                  <a:lnTo>
                    <a:pt x="304" y="2"/>
                  </a:lnTo>
                  <a:lnTo>
                    <a:pt x="289" y="2"/>
                  </a:lnTo>
                  <a:lnTo>
                    <a:pt x="274" y="2"/>
                  </a:lnTo>
                  <a:lnTo>
                    <a:pt x="259" y="2"/>
                  </a:lnTo>
                  <a:lnTo>
                    <a:pt x="244" y="1"/>
                  </a:lnTo>
                  <a:lnTo>
                    <a:pt x="229" y="1"/>
                  </a:lnTo>
                  <a:lnTo>
                    <a:pt x="214" y="1"/>
                  </a:lnTo>
                  <a:lnTo>
                    <a:pt x="199" y="1"/>
                  </a:lnTo>
                  <a:lnTo>
                    <a:pt x="184" y="1"/>
                  </a:lnTo>
                  <a:lnTo>
                    <a:pt x="169" y="1"/>
                  </a:lnTo>
                  <a:lnTo>
                    <a:pt x="154" y="1"/>
                  </a:lnTo>
                  <a:lnTo>
                    <a:pt x="139" y="1"/>
                  </a:lnTo>
                  <a:lnTo>
                    <a:pt x="124" y="0"/>
                  </a:lnTo>
                  <a:lnTo>
                    <a:pt x="109" y="0"/>
                  </a:lnTo>
                  <a:lnTo>
                    <a:pt x="94" y="0"/>
                  </a:lnTo>
                  <a:lnTo>
                    <a:pt x="79" y="0"/>
                  </a:lnTo>
                  <a:lnTo>
                    <a:pt x="64" y="0"/>
                  </a:lnTo>
                  <a:lnTo>
                    <a:pt x="48" y="0"/>
                  </a:lnTo>
                  <a:lnTo>
                    <a:pt x="40" y="1"/>
                  </a:lnTo>
                  <a:lnTo>
                    <a:pt x="32" y="1"/>
                  </a:lnTo>
                  <a:lnTo>
                    <a:pt x="25" y="1"/>
                  </a:lnTo>
                  <a:lnTo>
                    <a:pt x="18" y="2"/>
                  </a:lnTo>
                  <a:lnTo>
                    <a:pt x="13" y="3"/>
                  </a:lnTo>
                  <a:lnTo>
                    <a:pt x="10" y="3"/>
                  </a:lnTo>
                  <a:lnTo>
                    <a:pt x="6" y="6"/>
                  </a:lnTo>
                  <a:lnTo>
                    <a:pt x="3" y="7"/>
                  </a:lnTo>
                  <a:lnTo>
                    <a:pt x="1" y="8"/>
                  </a:lnTo>
                  <a:lnTo>
                    <a:pt x="0" y="10"/>
                  </a:lnTo>
                  <a:lnTo>
                    <a:pt x="0" y="12"/>
                  </a:lnTo>
                  <a:lnTo>
                    <a:pt x="0" y="13"/>
                  </a:lnTo>
                  <a:lnTo>
                    <a:pt x="1" y="15"/>
                  </a:lnTo>
                  <a:lnTo>
                    <a:pt x="2" y="17"/>
                  </a:lnTo>
                  <a:lnTo>
                    <a:pt x="3" y="20"/>
                  </a:lnTo>
                  <a:lnTo>
                    <a:pt x="6" y="21"/>
                  </a:lnTo>
                  <a:lnTo>
                    <a:pt x="8" y="23"/>
                  </a:lnTo>
                  <a:lnTo>
                    <a:pt x="12" y="25"/>
                  </a:lnTo>
                  <a:lnTo>
                    <a:pt x="16" y="27"/>
                  </a:lnTo>
                  <a:lnTo>
                    <a:pt x="20" y="28"/>
                  </a:lnTo>
                  <a:lnTo>
                    <a:pt x="23" y="31"/>
                  </a:lnTo>
                  <a:lnTo>
                    <a:pt x="28" y="32"/>
                  </a:lnTo>
                  <a:lnTo>
                    <a:pt x="32" y="35"/>
                  </a:lnTo>
                  <a:lnTo>
                    <a:pt x="37" y="36"/>
                  </a:lnTo>
                  <a:lnTo>
                    <a:pt x="42" y="38"/>
                  </a:lnTo>
                  <a:lnTo>
                    <a:pt x="48" y="40"/>
                  </a:lnTo>
                  <a:lnTo>
                    <a:pt x="53" y="41"/>
                  </a:lnTo>
                  <a:lnTo>
                    <a:pt x="58" y="42"/>
                  </a:lnTo>
                  <a:lnTo>
                    <a:pt x="64" y="43"/>
                  </a:lnTo>
                  <a:lnTo>
                    <a:pt x="69" y="43"/>
                  </a:lnTo>
                  <a:lnTo>
                    <a:pt x="74" y="45"/>
                  </a:lnTo>
                  <a:lnTo>
                    <a:pt x="79" y="45"/>
                  </a:lnTo>
                  <a:lnTo>
                    <a:pt x="94" y="46"/>
                  </a:lnTo>
                  <a:lnTo>
                    <a:pt x="107" y="47"/>
                  </a:lnTo>
                  <a:lnTo>
                    <a:pt x="121" y="47"/>
                  </a:lnTo>
                  <a:lnTo>
                    <a:pt x="135" y="48"/>
                  </a:lnTo>
                  <a:lnTo>
                    <a:pt x="149" y="50"/>
                  </a:lnTo>
                  <a:lnTo>
                    <a:pt x="164" y="50"/>
                  </a:lnTo>
                  <a:lnTo>
                    <a:pt x="177" y="51"/>
                  </a:lnTo>
                  <a:lnTo>
                    <a:pt x="191" y="51"/>
                  </a:lnTo>
                  <a:lnTo>
                    <a:pt x="205" y="51"/>
                  </a:lnTo>
                  <a:lnTo>
                    <a:pt x="219" y="52"/>
                  </a:lnTo>
                  <a:lnTo>
                    <a:pt x="233" y="52"/>
                  </a:lnTo>
                  <a:lnTo>
                    <a:pt x="246" y="53"/>
                  </a:lnTo>
                  <a:lnTo>
                    <a:pt x="260" y="53"/>
                  </a:lnTo>
                  <a:lnTo>
                    <a:pt x="275" y="53"/>
                  </a:lnTo>
                  <a:lnTo>
                    <a:pt x="289" y="55"/>
                  </a:lnTo>
                  <a:lnTo>
                    <a:pt x="303" y="55"/>
                  </a:lnTo>
                  <a:lnTo>
                    <a:pt x="316" y="55"/>
                  </a:lnTo>
                  <a:lnTo>
                    <a:pt x="330" y="56"/>
                  </a:lnTo>
                  <a:lnTo>
                    <a:pt x="344" y="56"/>
                  </a:lnTo>
                  <a:lnTo>
                    <a:pt x="358" y="56"/>
                  </a:lnTo>
                  <a:lnTo>
                    <a:pt x="372" y="57"/>
                  </a:lnTo>
                  <a:lnTo>
                    <a:pt x="385" y="57"/>
                  </a:lnTo>
                  <a:lnTo>
                    <a:pt x="399" y="58"/>
                  </a:lnTo>
                  <a:lnTo>
                    <a:pt x="414" y="58"/>
                  </a:lnTo>
                  <a:lnTo>
                    <a:pt x="428" y="60"/>
                  </a:lnTo>
                  <a:lnTo>
                    <a:pt x="442" y="60"/>
                  </a:lnTo>
                  <a:lnTo>
                    <a:pt x="456" y="61"/>
                  </a:lnTo>
                  <a:lnTo>
                    <a:pt x="469" y="62"/>
                  </a:lnTo>
                  <a:lnTo>
                    <a:pt x="483" y="63"/>
                  </a:lnTo>
                  <a:lnTo>
                    <a:pt x="498" y="63"/>
                  </a:lnTo>
                  <a:lnTo>
                    <a:pt x="512" y="65"/>
                  </a:lnTo>
                  <a:lnTo>
                    <a:pt x="526" y="66"/>
                  </a:lnTo>
                  <a:lnTo>
                    <a:pt x="528" y="67"/>
                  </a:lnTo>
                  <a:lnTo>
                    <a:pt x="532" y="68"/>
                  </a:lnTo>
                  <a:lnTo>
                    <a:pt x="536" y="70"/>
                  </a:lnTo>
                  <a:lnTo>
                    <a:pt x="538" y="72"/>
                  </a:lnTo>
                  <a:lnTo>
                    <a:pt x="542" y="75"/>
                  </a:lnTo>
                  <a:lnTo>
                    <a:pt x="546" y="77"/>
                  </a:lnTo>
                  <a:lnTo>
                    <a:pt x="549" y="80"/>
                  </a:lnTo>
                  <a:lnTo>
                    <a:pt x="553" y="84"/>
                  </a:lnTo>
                  <a:lnTo>
                    <a:pt x="556" y="86"/>
                  </a:lnTo>
                  <a:lnTo>
                    <a:pt x="559" y="90"/>
                  </a:lnTo>
                  <a:lnTo>
                    <a:pt x="563" y="94"/>
                  </a:lnTo>
                  <a:lnTo>
                    <a:pt x="566" y="96"/>
                  </a:lnTo>
                  <a:lnTo>
                    <a:pt x="568" y="100"/>
                  </a:lnTo>
                  <a:lnTo>
                    <a:pt x="571" y="102"/>
                  </a:lnTo>
                  <a:lnTo>
                    <a:pt x="573" y="106"/>
                  </a:lnTo>
                  <a:lnTo>
                    <a:pt x="576" y="109"/>
                  </a:lnTo>
                  <a:lnTo>
                    <a:pt x="577" y="104"/>
                  </a:lnTo>
                  <a:lnTo>
                    <a:pt x="580" y="100"/>
                  </a:lnTo>
                  <a:lnTo>
                    <a:pt x="582" y="96"/>
                  </a:lnTo>
                  <a:lnTo>
                    <a:pt x="583" y="91"/>
                  </a:lnTo>
                  <a:lnTo>
                    <a:pt x="586" y="87"/>
                  </a:lnTo>
                  <a:lnTo>
                    <a:pt x="588" y="84"/>
                  </a:lnTo>
                  <a:lnTo>
                    <a:pt x="591" y="80"/>
                  </a:lnTo>
                  <a:lnTo>
                    <a:pt x="593" y="77"/>
                  </a:lnTo>
                  <a:lnTo>
                    <a:pt x="597" y="73"/>
                  </a:lnTo>
                  <a:lnTo>
                    <a:pt x="600" y="70"/>
                  </a:lnTo>
                  <a:lnTo>
                    <a:pt x="602" y="67"/>
                  </a:lnTo>
                  <a:lnTo>
                    <a:pt x="606" y="65"/>
                  </a:lnTo>
                  <a:lnTo>
                    <a:pt x="610" y="61"/>
                  </a:lnTo>
                  <a:lnTo>
                    <a:pt x="612" y="58"/>
                  </a:lnTo>
                  <a:lnTo>
                    <a:pt x="616" y="56"/>
                  </a:lnTo>
                  <a:lnTo>
                    <a:pt x="620" y="55"/>
                  </a:lnTo>
                  <a:lnTo>
                    <a:pt x="623" y="52"/>
                  </a:lnTo>
                  <a:lnTo>
                    <a:pt x="627" y="50"/>
                  </a:lnTo>
                  <a:lnTo>
                    <a:pt x="632" y="48"/>
                  </a:lnTo>
                  <a:lnTo>
                    <a:pt x="636" y="46"/>
                  </a:lnTo>
                  <a:lnTo>
                    <a:pt x="641" y="45"/>
                  </a:lnTo>
                  <a:lnTo>
                    <a:pt x="645" y="43"/>
                  </a:lnTo>
                  <a:lnTo>
                    <a:pt x="650" y="42"/>
                  </a:lnTo>
                  <a:lnTo>
                    <a:pt x="655" y="41"/>
                  </a:lnTo>
                  <a:lnTo>
                    <a:pt x="660" y="40"/>
                  </a:lnTo>
                  <a:lnTo>
                    <a:pt x="665" y="38"/>
                  </a:lnTo>
                  <a:lnTo>
                    <a:pt x="670" y="37"/>
                  </a:lnTo>
                  <a:lnTo>
                    <a:pt x="675" y="37"/>
                  </a:lnTo>
                  <a:lnTo>
                    <a:pt x="680" y="36"/>
                  </a:lnTo>
                  <a:lnTo>
                    <a:pt x="686" y="36"/>
                  </a:lnTo>
                  <a:lnTo>
                    <a:pt x="691" y="36"/>
                  </a:lnTo>
                  <a:lnTo>
                    <a:pt x="697" y="35"/>
                  </a:lnTo>
                  <a:close/>
                </a:path>
              </a:pathLst>
            </a:custGeom>
            <a:solidFill>
              <a:srgbClr val="10107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81" name="Freeform 211"/>
            <p:cNvSpPr>
              <a:spLocks/>
            </p:cNvSpPr>
            <p:nvPr/>
          </p:nvSpPr>
          <p:spPr bwMode="auto">
            <a:xfrm>
              <a:off x="5414" y="2500"/>
              <a:ext cx="341" cy="53"/>
            </a:xfrm>
            <a:custGeom>
              <a:avLst/>
              <a:gdLst>
                <a:gd name="T0" fmla="*/ 335 w 682"/>
                <a:gd name="T1" fmla="*/ 15 h 105"/>
                <a:gd name="T2" fmla="*/ 326 w 682"/>
                <a:gd name="T3" fmla="*/ 13 h 105"/>
                <a:gd name="T4" fmla="*/ 318 w 682"/>
                <a:gd name="T5" fmla="*/ 11 h 105"/>
                <a:gd name="T6" fmla="*/ 310 w 682"/>
                <a:gd name="T7" fmla="*/ 9 h 105"/>
                <a:gd name="T8" fmla="*/ 303 w 682"/>
                <a:gd name="T9" fmla="*/ 8 h 105"/>
                <a:gd name="T10" fmla="*/ 297 w 682"/>
                <a:gd name="T11" fmla="*/ 6 h 105"/>
                <a:gd name="T12" fmla="*/ 291 w 682"/>
                <a:gd name="T13" fmla="*/ 6 h 105"/>
                <a:gd name="T14" fmla="*/ 285 w 682"/>
                <a:gd name="T15" fmla="*/ 5 h 105"/>
                <a:gd name="T16" fmla="*/ 278 w 682"/>
                <a:gd name="T17" fmla="*/ 5 h 105"/>
                <a:gd name="T18" fmla="*/ 272 w 682"/>
                <a:gd name="T19" fmla="*/ 5 h 105"/>
                <a:gd name="T20" fmla="*/ 266 w 682"/>
                <a:gd name="T21" fmla="*/ 4 h 105"/>
                <a:gd name="T22" fmla="*/ 260 w 682"/>
                <a:gd name="T23" fmla="*/ 4 h 105"/>
                <a:gd name="T24" fmla="*/ 236 w 682"/>
                <a:gd name="T25" fmla="*/ 3 h 105"/>
                <a:gd name="T26" fmla="*/ 207 w 682"/>
                <a:gd name="T27" fmla="*/ 3 h 105"/>
                <a:gd name="T28" fmla="*/ 178 w 682"/>
                <a:gd name="T29" fmla="*/ 1 h 105"/>
                <a:gd name="T30" fmla="*/ 149 w 682"/>
                <a:gd name="T31" fmla="*/ 1 h 105"/>
                <a:gd name="T32" fmla="*/ 120 w 682"/>
                <a:gd name="T33" fmla="*/ 1 h 105"/>
                <a:gd name="T34" fmla="*/ 91 w 682"/>
                <a:gd name="T35" fmla="*/ 0 h 105"/>
                <a:gd name="T36" fmla="*/ 62 w 682"/>
                <a:gd name="T37" fmla="*/ 0 h 105"/>
                <a:gd name="T38" fmla="*/ 32 w 682"/>
                <a:gd name="T39" fmla="*/ 0 h 105"/>
                <a:gd name="T40" fmla="*/ 13 w 682"/>
                <a:gd name="T41" fmla="*/ 1 h 105"/>
                <a:gd name="T42" fmla="*/ 3 w 682"/>
                <a:gd name="T43" fmla="*/ 3 h 105"/>
                <a:gd name="T44" fmla="*/ 0 w 682"/>
                <a:gd name="T45" fmla="*/ 6 h 105"/>
                <a:gd name="T46" fmla="*/ 2 w 682"/>
                <a:gd name="T47" fmla="*/ 10 h 105"/>
                <a:gd name="T48" fmla="*/ 8 w 682"/>
                <a:gd name="T49" fmla="*/ 13 h 105"/>
                <a:gd name="T50" fmla="*/ 17 w 682"/>
                <a:gd name="T51" fmla="*/ 17 h 105"/>
                <a:gd name="T52" fmla="*/ 27 w 682"/>
                <a:gd name="T53" fmla="*/ 20 h 105"/>
                <a:gd name="T54" fmla="*/ 37 w 682"/>
                <a:gd name="T55" fmla="*/ 21 h 105"/>
                <a:gd name="T56" fmla="*/ 60 w 682"/>
                <a:gd name="T57" fmla="*/ 23 h 105"/>
                <a:gd name="T58" fmla="*/ 88 w 682"/>
                <a:gd name="T59" fmla="*/ 25 h 105"/>
                <a:gd name="T60" fmla="*/ 115 w 682"/>
                <a:gd name="T61" fmla="*/ 25 h 105"/>
                <a:gd name="T62" fmla="*/ 142 w 682"/>
                <a:gd name="T63" fmla="*/ 26 h 105"/>
                <a:gd name="T64" fmla="*/ 169 w 682"/>
                <a:gd name="T65" fmla="*/ 27 h 105"/>
                <a:gd name="T66" fmla="*/ 196 w 682"/>
                <a:gd name="T67" fmla="*/ 28 h 105"/>
                <a:gd name="T68" fmla="*/ 224 w 682"/>
                <a:gd name="T69" fmla="*/ 30 h 105"/>
                <a:gd name="T70" fmla="*/ 251 w 682"/>
                <a:gd name="T71" fmla="*/ 31 h 105"/>
                <a:gd name="T72" fmla="*/ 263 w 682"/>
                <a:gd name="T73" fmla="*/ 34 h 105"/>
                <a:gd name="T74" fmla="*/ 269 w 682"/>
                <a:gd name="T75" fmla="*/ 39 h 105"/>
                <a:gd name="T76" fmla="*/ 276 w 682"/>
                <a:gd name="T77" fmla="*/ 45 h 105"/>
                <a:gd name="T78" fmla="*/ 281 w 682"/>
                <a:gd name="T79" fmla="*/ 52 h 105"/>
                <a:gd name="T80" fmla="*/ 286 w 682"/>
                <a:gd name="T81" fmla="*/ 47 h 105"/>
                <a:gd name="T82" fmla="*/ 290 w 682"/>
                <a:gd name="T83" fmla="*/ 39 h 105"/>
                <a:gd name="T84" fmla="*/ 296 w 682"/>
                <a:gd name="T85" fmla="*/ 33 h 105"/>
                <a:gd name="T86" fmla="*/ 302 w 682"/>
                <a:gd name="T87" fmla="*/ 28 h 105"/>
                <a:gd name="T88" fmla="*/ 310 w 682"/>
                <a:gd name="T89" fmla="*/ 23 h 105"/>
                <a:gd name="T90" fmla="*/ 318 w 682"/>
                <a:gd name="T91" fmla="*/ 20 h 105"/>
                <a:gd name="T92" fmla="*/ 328 w 682"/>
                <a:gd name="T93" fmla="*/ 18 h 105"/>
                <a:gd name="T94" fmla="*/ 338 w 682"/>
                <a:gd name="T95" fmla="*/ 18 h 105"/>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682" h="105">
                  <a:moveTo>
                    <a:pt x="682" y="34"/>
                  </a:moveTo>
                  <a:lnTo>
                    <a:pt x="677" y="32"/>
                  </a:lnTo>
                  <a:lnTo>
                    <a:pt x="674" y="31"/>
                  </a:lnTo>
                  <a:lnTo>
                    <a:pt x="670" y="30"/>
                  </a:lnTo>
                  <a:lnTo>
                    <a:pt x="665" y="29"/>
                  </a:lnTo>
                  <a:lnTo>
                    <a:pt x="661" y="27"/>
                  </a:lnTo>
                  <a:lnTo>
                    <a:pt x="657" y="26"/>
                  </a:lnTo>
                  <a:lnTo>
                    <a:pt x="652" y="25"/>
                  </a:lnTo>
                  <a:lnTo>
                    <a:pt x="649" y="24"/>
                  </a:lnTo>
                  <a:lnTo>
                    <a:pt x="645" y="22"/>
                  </a:lnTo>
                  <a:lnTo>
                    <a:pt x="640" y="22"/>
                  </a:lnTo>
                  <a:lnTo>
                    <a:pt x="636" y="21"/>
                  </a:lnTo>
                  <a:lnTo>
                    <a:pt x="632" y="20"/>
                  </a:lnTo>
                  <a:lnTo>
                    <a:pt x="627" y="19"/>
                  </a:lnTo>
                  <a:lnTo>
                    <a:pt x="624" y="17"/>
                  </a:lnTo>
                  <a:lnTo>
                    <a:pt x="620" y="17"/>
                  </a:lnTo>
                  <a:lnTo>
                    <a:pt x="615" y="16"/>
                  </a:lnTo>
                  <a:lnTo>
                    <a:pt x="612" y="16"/>
                  </a:lnTo>
                  <a:lnTo>
                    <a:pt x="609" y="15"/>
                  </a:lnTo>
                  <a:lnTo>
                    <a:pt x="606" y="15"/>
                  </a:lnTo>
                  <a:lnTo>
                    <a:pt x="604" y="14"/>
                  </a:lnTo>
                  <a:lnTo>
                    <a:pt x="600" y="14"/>
                  </a:lnTo>
                  <a:lnTo>
                    <a:pt x="597" y="14"/>
                  </a:lnTo>
                  <a:lnTo>
                    <a:pt x="594" y="12"/>
                  </a:lnTo>
                  <a:lnTo>
                    <a:pt x="591" y="12"/>
                  </a:lnTo>
                  <a:lnTo>
                    <a:pt x="587" y="12"/>
                  </a:lnTo>
                  <a:lnTo>
                    <a:pt x="585" y="12"/>
                  </a:lnTo>
                  <a:lnTo>
                    <a:pt x="581" y="11"/>
                  </a:lnTo>
                  <a:lnTo>
                    <a:pt x="579" y="11"/>
                  </a:lnTo>
                  <a:lnTo>
                    <a:pt x="575" y="11"/>
                  </a:lnTo>
                  <a:lnTo>
                    <a:pt x="572" y="10"/>
                  </a:lnTo>
                  <a:lnTo>
                    <a:pt x="569" y="10"/>
                  </a:lnTo>
                  <a:lnTo>
                    <a:pt x="566" y="10"/>
                  </a:lnTo>
                  <a:lnTo>
                    <a:pt x="562" y="10"/>
                  </a:lnTo>
                  <a:lnTo>
                    <a:pt x="560" y="9"/>
                  </a:lnTo>
                  <a:lnTo>
                    <a:pt x="556" y="9"/>
                  </a:lnTo>
                  <a:lnTo>
                    <a:pt x="553" y="9"/>
                  </a:lnTo>
                  <a:lnTo>
                    <a:pt x="550" y="9"/>
                  </a:lnTo>
                  <a:lnTo>
                    <a:pt x="547" y="9"/>
                  </a:lnTo>
                  <a:lnTo>
                    <a:pt x="543" y="9"/>
                  </a:lnTo>
                  <a:lnTo>
                    <a:pt x="541" y="7"/>
                  </a:lnTo>
                  <a:lnTo>
                    <a:pt x="538" y="7"/>
                  </a:lnTo>
                  <a:lnTo>
                    <a:pt x="535" y="7"/>
                  </a:lnTo>
                  <a:lnTo>
                    <a:pt x="532" y="7"/>
                  </a:lnTo>
                  <a:lnTo>
                    <a:pt x="528" y="7"/>
                  </a:lnTo>
                  <a:lnTo>
                    <a:pt x="526" y="7"/>
                  </a:lnTo>
                  <a:lnTo>
                    <a:pt x="522" y="7"/>
                  </a:lnTo>
                  <a:lnTo>
                    <a:pt x="520" y="7"/>
                  </a:lnTo>
                  <a:lnTo>
                    <a:pt x="517" y="7"/>
                  </a:lnTo>
                  <a:lnTo>
                    <a:pt x="502" y="6"/>
                  </a:lnTo>
                  <a:lnTo>
                    <a:pt x="487" y="6"/>
                  </a:lnTo>
                  <a:lnTo>
                    <a:pt x="472" y="6"/>
                  </a:lnTo>
                  <a:lnTo>
                    <a:pt x="457" y="5"/>
                  </a:lnTo>
                  <a:lnTo>
                    <a:pt x="443" y="5"/>
                  </a:lnTo>
                  <a:lnTo>
                    <a:pt x="428" y="5"/>
                  </a:lnTo>
                  <a:lnTo>
                    <a:pt x="413" y="5"/>
                  </a:lnTo>
                  <a:lnTo>
                    <a:pt x="399" y="4"/>
                  </a:lnTo>
                  <a:lnTo>
                    <a:pt x="384" y="4"/>
                  </a:lnTo>
                  <a:lnTo>
                    <a:pt x="369" y="4"/>
                  </a:lnTo>
                  <a:lnTo>
                    <a:pt x="356" y="2"/>
                  </a:lnTo>
                  <a:lnTo>
                    <a:pt x="341" y="2"/>
                  </a:lnTo>
                  <a:lnTo>
                    <a:pt x="327" y="2"/>
                  </a:lnTo>
                  <a:lnTo>
                    <a:pt x="312" y="2"/>
                  </a:lnTo>
                  <a:lnTo>
                    <a:pt x="298" y="2"/>
                  </a:lnTo>
                  <a:lnTo>
                    <a:pt x="283" y="1"/>
                  </a:lnTo>
                  <a:lnTo>
                    <a:pt x="268" y="1"/>
                  </a:lnTo>
                  <a:lnTo>
                    <a:pt x="254" y="1"/>
                  </a:lnTo>
                  <a:lnTo>
                    <a:pt x="239" y="1"/>
                  </a:lnTo>
                  <a:lnTo>
                    <a:pt x="225" y="1"/>
                  </a:lnTo>
                  <a:lnTo>
                    <a:pt x="210" y="0"/>
                  </a:lnTo>
                  <a:lnTo>
                    <a:pt x="195" y="0"/>
                  </a:lnTo>
                  <a:lnTo>
                    <a:pt x="182" y="0"/>
                  </a:lnTo>
                  <a:lnTo>
                    <a:pt x="166" y="0"/>
                  </a:lnTo>
                  <a:lnTo>
                    <a:pt x="151" y="0"/>
                  </a:lnTo>
                  <a:lnTo>
                    <a:pt x="138" y="0"/>
                  </a:lnTo>
                  <a:lnTo>
                    <a:pt x="123" y="0"/>
                  </a:lnTo>
                  <a:lnTo>
                    <a:pt x="108" y="0"/>
                  </a:lnTo>
                  <a:lnTo>
                    <a:pt x="94" y="0"/>
                  </a:lnTo>
                  <a:lnTo>
                    <a:pt x="79" y="0"/>
                  </a:lnTo>
                  <a:lnTo>
                    <a:pt x="64" y="0"/>
                  </a:lnTo>
                  <a:lnTo>
                    <a:pt x="49" y="0"/>
                  </a:lnTo>
                  <a:lnTo>
                    <a:pt x="40" y="0"/>
                  </a:lnTo>
                  <a:lnTo>
                    <a:pt x="32" y="0"/>
                  </a:lnTo>
                  <a:lnTo>
                    <a:pt x="25" y="1"/>
                  </a:lnTo>
                  <a:lnTo>
                    <a:pt x="19" y="1"/>
                  </a:lnTo>
                  <a:lnTo>
                    <a:pt x="14" y="2"/>
                  </a:lnTo>
                  <a:lnTo>
                    <a:pt x="10" y="4"/>
                  </a:lnTo>
                  <a:lnTo>
                    <a:pt x="6" y="5"/>
                  </a:lnTo>
                  <a:lnTo>
                    <a:pt x="4" y="6"/>
                  </a:lnTo>
                  <a:lnTo>
                    <a:pt x="1" y="7"/>
                  </a:lnTo>
                  <a:lnTo>
                    <a:pt x="1" y="9"/>
                  </a:lnTo>
                  <a:lnTo>
                    <a:pt x="0" y="11"/>
                  </a:lnTo>
                  <a:lnTo>
                    <a:pt x="0" y="12"/>
                  </a:lnTo>
                  <a:lnTo>
                    <a:pt x="1" y="14"/>
                  </a:lnTo>
                  <a:lnTo>
                    <a:pt x="2" y="16"/>
                  </a:lnTo>
                  <a:lnTo>
                    <a:pt x="4" y="19"/>
                  </a:lnTo>
                  <a:lnTo>
                    <a:pt x="6" y="20"/>
                  </a:lnTo>
                  <a:lnTo>
                    <a:pt x="10" y="22"/>
                  </a:lnTo>
                  <a:lnTo>
                    <a:pt x="12" y="24"/>
                  </a:lnTo>
                  <a:lnTo>
                    <a:pt x="16" y="26"/>
                  </a:lnTo>
                  <a:lnTo>
                    <a:pt x="20" y="27"/>
                  </a:lnTo>
                  <a:lnTo>
                    <a:pt x="24" y="30"/>
                  </a:lnTo>
                  <a:lnTo>
                    <a:pt x="29" y="31"/>
                  </a:lnTo>
                  <a:lnTo>
                    <a:pt x="34" y="34"/>
                  </a:lnTo>
                  <a:lnTo>
                    <a:pt x="39" y="35"/>
                  </a:lnTo>
                  <a:lnTo>
                    <a:pt x="44" y="36"/>
                  </a:lnTo>
                  <a:lnTo>
                    <a:pt x="49" y="37"/>
                  </a:lnTo>
                  <a:lnTo>
                    <a:pt x="54" y="39"/>
                  </a:lnTo>
                  <a:lnTo>
                    <a:pt x="59" y="40"/>
                  </a:lnTo>
                  <a:lnTo>
                    <a:pt x="64" y="41"/>
                  </a:lnTo>
                  <a:lnTo>
                    <a:pt x="70" y="42"/>
                  </a:lnTo>
                  <a:lnTo>
                    <a:pt x="74" y="42"/>
                  </a:lnTo>
                  <a:lnTo>
                    <a:pt x="79" y="44"/>
                  </a:lnTo>
                  <a:lnTo>
                    <a:pt x="94" y="44"/>
                  </a:lnTo>
                  <a:lnTo>
                    <a:pt x="106" y="45"/>
                  </a:lnTo>
                  <a:lnTo>
                    <a:pt x="120" y="46"/>
                  </a:lnTo>
                  <a:lnTo>
                    <a:pt x="134" y="46"/>
                  </a:lnTo>
                  <a:lnTo>
                    <a:pt x="148" y="47"/>
                  </a:lnTo>
                  <a:lnTo>
                    <a:pt x="161" y="47"/>
                  </a:lnTo>
                  <a:lnTo>
                    <a:pt x="175" y="49"/>
                  </a:lnTo>
                  <a:lnTo>
                    <a:pt x="189" y="49"/>
                  </a:lnTo>
                  <a:lnTo>
                    <a:pt x="203" y="50"/>
                  </a:lnTo>
                  <a:lnTo>
                    <a:pt x="217" y="50"/>
                  </a:lnTo>
                  <a:lnTo>
                    <a:pt x="229" y="50"/>
                  </a:lnTo>
                  <a:lnTo>
                    <a:pt x="243" y="51"/>
                  </a:lnTo>
                  <a:lnTo>
                    <a:pt x="257" y="51"/>
                  </a:lnTo>
                  <a:lnTo>
                    <a:pt x="270" y="52"/>
                  </a:lnTo>
                  <a:lnTo>
                    <a:pt x="284" y="52"/>
                  </a:lnTo>
                  <a:lnTo>
                    <a:pt x="298" y="52"/>
                  </a:lnTo>
                  <a:lnTo>
                    <a:pt x="311" y="52"/>
                  </a:lnTo>
                  <a:lnTo>
                    <a:pt x="324" y="54"/>
                  </a:lnTo>
                  <a:lnTo>
                    <a:pt x="338" y="54"/>
                  </a:lnTo>
                  <a:lnTo>
                    <a:pt x="352" y="54"/>
                  </a:lnTo>
                  <a:lnTo>
                    <a:pt x="366" y="55"/>
                  </a:lnTo>
                  <a:lnTo>
                    <a:pt x="378" y="55"/>
                  </a:lnTo>
                  <a:lnTo>
                    <a:pt x="392" y="56"/>
                  </a:lnTo>
                  <a:lnTo>
                    <a:pt x="406" y="56"/>
                  </a:lnTo>
                  <a:lnTo>
                    <a:pt x="419" y="57"/>
                  </a:lnTo>
                  <a:lnTo>
                    <a:pt x="433" y="57"/>
                  </a:lnTo>
                  <a:lnTo>
                    <a:pt x="447" y="59"/>
                  </a:lnTo>
                  <a:lnTo>
                    <a:pt x="461" y="60"/>
                  </a:lnTo>
                  <a:lnTo>
                    <a:pt x="475" y="60"/>
                  </a:lnTo>
                  <a:lnTo>
                    <a:pt x="488" y="61"/>
                  </a:lnTo>
                  <a:lnTo>
                    <a:pt x="501" y="62"/>
                  </a:lnTo>
                  <a:lnTo>
                    <a:pt x="515" y="64"/>
                  </a:lnTo>
                  <a:lnTo>
                    <a:pt x="518" y="65"/>
                  </a:lnTo>
                  <a:lnTo>
                    <a:pt x="521" y="65"/>
                  </a:lnTo>
                  <a:lnTo>
                    <a:pt x="525" y="67"/>
                  </a:lnTo>
                  <a:lnTo>
                    <a:pt x="528" y="69"/>
                  </a:lnTo>
                  <a:lnTo>
                    <a:pt x="531" y="71"/>
                  </a:lnTo>
                  <a:lnTo>
                    <a:pt x="535" y="74"/>
                  </a:lnTo>
                  <a:lnTo>
                    <a:pt x="538" y="78"/>
                  </a:lnTo>
                  <a:lnTo>
                    <a:pt x="542" y="80"/>
                  </a:lnTo>
                  <a:lnTo>
                    <a:pt x="545" y="84"/>
                  </a:lnTo>
                  <a:lnTo>
                    <a:pt x="548" y="86"/>
                  </a:lnTo>
                  <a:lnTo>
                    <a:pt x="552" y="90"/>
                  </a:lnTo>
                  <a:lnTo>
                    <a:pt x="555" y="94"/>
                  </a:lnTo>
                  <a:lnTo>
                    <a:pt x="557" y="96"/>
                  </a:lnTo>
                  <a:lnTo>
                    <a:pt x="560" y="99"/>
                  </a:lnTo>
                  <a:lnTo>
                    <a:pt x="562" y="103"/>
                  </a:lnTo>
                  <a:lnTo>
                    <a:pt x="565" y="105"/>
                  </a:lnTo>
                  <a:lnTo>
                    <a:pt x="566" y="100"/>
                  </a:lnTo>
                  <a:lnTo>
                    <a:pt x="569" y="96"/>
                  </a:lnTo>
                  <a:lnTo>
                    <a:pt x="571" y="93"/>
                  </a:lnTo>
                  <a:lnTo>
                    <a:pt x="572" y="89"/>
                  </a:lnTo>
                  <a:lnTo>
                    <a:pt x="575" y="85"/>
                  </a:lnTo>
                  <a:lnTo>
                    <a:pt x="577" y="81"/>
                  </a:lnTo>
                  <a:lnTo>
                    <a:pt x="580" y="78"/>
                  </a:lnTo>
                  <a:lnTo>
                    <a:pt x="582" y="75"/>
                  </a:lnTo>
                  <a:lnTo>
                    <a:pt x="585" y="71"/>
                  </a:lnTo>
                  <a:lnTo>
                    <a:pt x="587" y="69"/>
                  </a:lnTo>
                  <a:lnTo>
                    <a:pt x="591" y="65"/>
                  </a:lnTo>
                  <a:lnTo>
                    <a:pt x="594" y="62"/>
                  </a:lnTo>
                  <a:lnTo>
                    <a:pt x="597" y="60"/>
                  </a:lnTo>
                  <a:lnTo>
                    <a:pt x="601" y="57"/>
                  </a:lnTo>
                  <a:lnTo>
                    <a:pt x="604" y="55"/>
                  </a:lnTo>
                  <a:lnTo>
                    <a:pt x="607" y="52"/>
                  </a:lnTo>
                  <a:lnTo>
                    <a:pt x="611" y="50"/>
                  </a:lnTo>
                  <a:lnTo>
                    <a:pt x="615" y="49"/>
                  </a:lnTo>
                  <a:lnTo>
                    <a:pt x="620" y="46"/>
                  </a:lnTo>
                  <a:lnTo>
                    <a:pt x="624" y="45"/>
                  </a:lnTo>
                  <a:lnTo>
                    <a:pt x="627" y="44"/>
                  </a:lnTo>
                  <a:lnTo>
                    <a:pt x="632" y="42"/>
                  </a:lnTo>
                  <a:lnTo>
                    <a:pt x="636" y="40"/>
                  </a:lnTo>
                  <a:lnTo>
                    <a:pt x="641" y="40"/>
                  </a:lnTo>
                  <a:lnTo>
                    <a:pt x="646" y="39"/>
                  </a:lnTo>
                  <a:lnTo>
                    <a:pt x="651" y="37"/>
                  </a:lnTo>
                  <a:lnTo>
                    <a:pt x="656" y="36"/>
                  </a:lnTo>
                  <a:lnTo>
                    <a:pt x="661" y="36"/>
                  </a:lnTo>
                  <a:lnTo>
                    <a:pt x="666" y="35"/>
                  </a:lnTo>
                  <a:lnTo>
                    <a:pt x="671" y="35"/>
                  </a:lnTo>
                  <a:lnTo>
                    <a:pt x="676" y="35"/>
                  </a:lnTo>
                  <a:lnTo>
                    <a:pt x="682" y="34"/>
                  </a:lnTo>
                  <a:close/>
                </a:path>
              </a:pathLst>
            </a:custGeom>
            <a:solidFill>
              <a:srgbClr val="12127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82" name="Freeform 212"/>
            <p:cNvSpPr>
              <a:spLocks/>
            </p:cNvSpPr>
            <p:nvPr/>
          </p:nvSpPr>
          <p:spPr bwMode="auto">
            <a:xfrm>
              <a:off x="5420" y="2500"/>
              <a:ext cx="333" cy="52"/>
            </a:xfrm>
            <a:custGeom>
              <a:avLst/>
              <a:gdLst>
                <a:gd name="T0" fmla="*/ 327 w 668"/>
                <a:gd name="T1" fmla="*/ 15 h 103"/>
                <a:gd name="T2" fmla="*/ 319 w 668"/>
                <a:gd name="T3" fmla="*/ 13 h 103"/>
                <a:gd name="T4" fmla="*/ 311 w 668"/>
                <a:gd name="T5" fmla="*/ 11 h 103"/>
                <a:gd name="T6" fmla="*/ 302 w 668"/>
                <a:gd name="T7" fmla="*/ 9 h 103"/>
                <a:gd name="T8" fmla="*/ 296 w 668"/>
                <a:gd name="T9" fmla="*/ 8 h 103"/>
                <a:gd name="T10" fmla="*/ 290 w 668"/>
                <a:gd name="T11" fmla="*/ 7 h 103"/>
                <a:gd name="T12" fmla="*/ 284 w 668"/>
                <a:gd name="T13" fmla="*/ 6 h 103"/>
                <a:gd name="T14" fmla="*/ 277 w 668"/>
                <a:gd name="T15" fmla="*/ 5 h 103"/>
                <a:gd name="T16" fmla="*/ 271 w 668"/>
                <a:gd name="T17" fmla="*/ 5 h 103"/>
                <a:gd name="T18" fmla="*/ 265 w 668"/>
                <a:gd name="T19" fmla="*/ 5 h 103"/>
                <a:gd name="T20" fmla="*/ 259 w 668"/>
                <a:gd name="T21" fmla="*/ 4 h 103"/>
                <a:gd name="T22" fmla="*/ 253 w 668"/>
                <a:gd name="T23" fmla="*/ 4 h 103"/>
                <a:gd name="T24" fmla="*/ 230 w 668"/>
                <a:gd name="T25" fmla="*/ 3 h 103"/>
                <a:gd name="T26" fmla="*/ 202 w 668"/>
                <a:gd name="T27" fmla="*/ 3 h 103"/>
                <a:gd name="T28" fmla="*/ 173 w 668"/>
                <a:gd name="T29" fmla="*/ 2 h 103"/>
                <a:gd name="T30" fmla="*/ 145 w 668"/>
                <a:gd name="T31" fmla="*/ 1 h 103"/>
                <a:gd name="T32" fmla="*/ 117 w 668"/>
                <a:gd name="T33" fmla="*/ 1 h 103"/>
                <a:gd name="T34" fmla="*/ 89 w 668"/>
                <a:gd name="T35" fmla="*/ 1 h 103"/>
                <a:gd name="T36" fmla="*/ 61 w 668"/>
                <a:gd name="T37" fmla="*/ 0 h 103"/>
                <a:gd name="T38" fmla="*/ 32 w 668"/>
                <a:gd name="T39" fmla="*/ 0 h 103"/>
                <a:gd name="T40" fmla="*/ 12 w 668"/>
                <a:gd name="T41" fmla="*/ 1 h 103"/>
                <a:gd name="T42" fmla="*/ 3 w 668"/>
                <a:gd name="T43" fmla="*/ 3 h 103"/>
                <a:gd name="T44" fmla="*/ 0 w 668"/>
                <a:gd name="T45" fmla="*/ 6 h 103"/>
                <a:gd name="T46" fmla="*/ 2 w 668"/>
                <a:gd name="T47" fmla="*/ 10 h 103"/>
                <a:gd name="T48" fmla="*/ 8 w 668"/>
                <a:gd name="T49" fmla="*/ 13 h 103"/>
                <a:gd name="T50" fmla="*/ 17 w 668"/>
                <a:gd name="T51" fmla="*/ 16 h 103"/>
                <a:gd name="T52" fmla="*/ 27 w 668"/>
                <a:gd name="T53" fmla="*/ 20 h 103"/>
                <a:gd name="T54" fmla="*/ 37 w 668"/>
                <a:gd name="T55" fmla="*/ 21 h 103"/>
                <a:gd name="T56" fmla="*/ 60 w 668"/>
                <a:gd name="T57" fmla="*/ 23 h 103"/>
                <a:gd name="T58" fmla="*/ 86 w 668"/>
                <a:gd name="T59" fmla="*/ 24 h 103"/>
                <a:gd name="T60" fmla="*/ 113 w 668"/>
                <a:gd name="T61" fmla="*/ 25 h 103"/>
                <a:gd name="T62" fmla="*/ 139 w 668"/>
                <a:gd name="T63" fmla="*/ 26 h 103"/>
                <a:gd name="T64" fmla="*/ 166 w 668"/>
                <a:gd name="T65" fmla="*/ 26 h 103"/>
                <a:gd name="T66" fmla="*/ 192 w 668"/>
                <a:gd name="T67" fmla="*/ 28 h 103"/>
                <a:gd name="T68" fmla="*/ 219 w 668"/>
                <a:gd name="T69" fmla="*/ 29 h 103"/>
                <a:gd name="T70" fmla="*/ 245 w 668"/>
                <a:gd name="T71" fmla="*/ 31 h 103"/>
                <a:gd name="T72" fmla="*/ 256 w 668"/>
                <a:gd name="T73" fmla="*/ 33 h 103"/>
                <a:gd name="T74" fmla="*/ 263 w 668"/>
                <a:gd name="T75" fmla="*/ 38 h 103"/>
                <a:gd name="T76" fmla="*/ 270 w 668"/>
                <a:gd name="T77" fmla="*/ 44 h 103"/>
                <a:gd name="T78" fmla="*/ 275 w 668"/>
                <a:gd name="T79" fmla="*/ 50 h 103"/>
                <a:gd name="T80" fmla="*/ 279 w 668"/>
                <a:gd name="T81" fmla="*/ 45 h 103"/>
                <a:gd name="T82" fmla="*/ 284 w 668"/>
                <a:gd name="T83" fmla="*/ 38 h 103"/>
                <a:gd name="T84" fmla="*/ 289 w 668"/>
                <a:gd name="T85" fmla="*/ 32 h 103"/>
                <a:gd name="T86" fmla="*/ 296 w 668"/>
                <a:gd name="T87" fmla="*/ 27 h 103"/>
                <a:gd name="T88" fmla="*/ 303 w 668"/>
                <a:gd name="T89" fmla="*/ 23 h 103"/>
                <a:gd name="T90" fmla="*/ 311 w 668"/>
                <a:gd name="T91" fmla="*/ 20 h 103"/>
                <a:gd name="T92" fmla="*/ 320 w 668"/>
                <a:gd name="T93" fmla="*/ 18 h 103"/>
                <a:gd name="T94" fmla="*/ 330 w 668"/>
                <a:gd name="T95" fmla="*/ 18 h 103"/>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668" h="103">
                  <a:moveTo>
                    <a:pt x="668" y="34"/>
                  </a:moveTo>
                  <a:lnTo>
                    <a:pt x="663" y="32"/>
                  </a:lnTo>
                  <a:lnTo>
                    <a:pt x="659" y="31"/>
                  </a:lnTo>
                  <a:lnTo>
                    <a:pt x="655" y="30"/>
                  </a:lnTo>
                  <a:lnTo>
                    <a:pt x="651" y="29"/>
                  </a:lnTo>
                  <a:lnTo>
                    <a:pt x="646" y="27"/>
                  </a:lnTo>
                  <a:lnTo>
                    <a:pt x="643" y="26"/>
                  </a:lnTo>
                  <a:lnTo>
                    <a:pt x="639" y="26"/>
                  </a:lnTo>
                  <a:lnTo>
                    <a:pt x="634" y="24"/>
                  </a:lnTo>
                  <a:lnTo>
                    <a:pt x="630" y="24"/>
                  </a:lnTo>
                  <a:lnTo>
                    <a:pt x="626" y="22"/>
                  </a:lnTo>
                  <a:lnTo>
                    <a:pt x="623" y="21"/>
                  </a:lnTo>
                  <a:lnTo>
                    <a:pt x="618" y="20"/>
                  </a:lnTo>
                  <a:lnTo>
                    <a:pt x="614" y="19"/>
                  </a:lnTo>
                  <a:lnTo>
                    <a:pt x="610" y="17"/>
                  </a:lnTo>
                  <a:lnTo>
                    <a:pt x="605" y="17"/>
                  </a:lnTo>
                  <a:lnTo>
                    <a:pt x="601" y="16"/>
                  </a:lnTo>
                  <a:lnTo>
                    <a:pt x="599" y="16"/>
                  </a:lnTo>
                  <a:lnTo>
                    <a:pt x="595" y="15"/>
                  </a:lnTo>
                  <a:lnTo>
                    <a:pt x="593" y="15"/>
                  </a:lnTo>
                  <a:lnTo>
                    <a:pt x="590" y="15"/>
                  </a:lnTo>
                  <a:lnTo>
                    <a:pt x="586" y="14"/>
                  </a:lnTo>
                  <a:lnTo>
                    <a:pt x="584" y="14"/>
                  </a:lnTo>
                  <a:lnTo>
                    <a:pt x="581" y="14"/>
                  </a:lnTo>
                  <a:lnTo>
                    <a:pt x="578" y="12"/>
                  </a:lnTo>
                  <a:lnTo>
                    <a:pt x="575" y="12"/>
                  </a:lnTo>
                  <a:lnTo>
                    <a:pt x="571" y="12"/>
                  </a:lnTo>
                  <a:lnTo>
                    <a:pt x="569" y="11"/>
                  </a:lnTo>
                  <a:lnTo>
                    <a:pt x="565" y="11"/>
                  </a:lnTo>
                  <a:lnTo>
                    <a:pt x="563" y="11"/>
                  </a:lnTo>
                  <a:lnTo>
                    <a:pt x="560" y="11"/>
                  </a:lnTo>
                  <a:lnTo>
                    <a:pt x="556" y="10"/>
                  </a:lnTo>
                  <a:lnTo>
                    <a:pt x="554" y="10"/>
                  </a:lnTo>
                  <a:lnTo>
                    <a:pt x="550" y="10"/>
                  </a:lnTo>
                  <a:lnTo>
                    <a:pt x="547" y="10"/>
                  </a:lnTo>
                  <a:lnTo>
                    <a:pt x="544" y="10"/>
                  </a:lnTo>
                  <a:lnTo>
                    <a:pt x="541" y="9"/>
                  </a:lnTo>
                  <a:lnTo>
                    <a:pt x="537" y="9"/>
                  </a:lnTo>
                  <a:lnTo>
                    <a:pt x="535" y="9"/>
                  </a:lnTo>
                  <a:lnTo>
                    <a:pt x="531" y="9"/>
                  </a:lnTo>
                  <a:lnTo>
                    <a:pt x="529" y="9"/>
                  </a:lnTo>
                  <a:lnTo>
                    <a:pt x="526" y="9"/>
                  </a:lnTo>
                  <a:lnTo>
                    <a:pt x="522" y="9"/>
                  </a:lnTo>
                  <a:lnTo>
                    <a:pt x="520" y="7"/>
                  </a:lnTo>
                  <a:lnTo>
                    <a:pt x="516" y="7"/>
                  </a:lnTo>
                  <a:lnTo>
                    <a:pt x="514" y="7"/>
                  </a:lnTo>
                  <a:lnTo>
                    <a:pt x="511" y="7"/>
                  </a:lnTo>
                  <a:lnTo>
                    <a:pt x="507" y="7"/>
                  </a:lnTo>
                  <a:lnTo>
                    <a:pt x="505" y="7"/>
                  </a:lnTo>
                  <a:lnTo>
                    <a:pt x="490" y="7"/>
                  </a:lnTo>
                  <a:lnTo>
                    <a:pt x="476" y="6"/>
                  </a:lnTo>
                  <a:lnTo>
                    <a:pt x="461" y="6"/>
                  </a:lnTo>
                  <a:lnTo>
                    <a:pt x="447" y="6"/>
                  </a:lnTo>
                  <a:lnTo>
                    <a:pt x="432" y="6"/>
                  </a:lnTo>
                  <a:lnTo>
                    <a:pt x="418" y="5"/>
                  </a:lnTo>
                  <a:lnTo>
                    <a:pt x="405" y="5"/>
                  </a:lnTo>
                  <a:lnTo>
                    <a:pt x="390" y="5"/>
                  </a:lnTo>
                  <a:lnTo>
                    <a:pt x="376" y="4"/>
                  </a:lnTo>
                  <a:lnTo>
                    <a:pt x="362" y="4"/>
                  </a:lnTo>
                  <a:lnTo>
                    <a:pt x="347" y="4"/>
                  </a:lnTo>
                  <a:lnTo>
                    <a:pt x="333" y="4"/>
                  </a:lnTo>
                  <a:lnTo>
                    <a:pt x="320" y="2"/>
                  </a:lnTo>
                  <a:lnTo>
                    <a:pt x="305" y="2"/>
                  </a:lnTo>
                  <a:lnTo>
                    <a:pt x="291" y="2"/>
                  </a:lnTo>
                  <a:lnTo>
                    <a:pt x="277" y="2"/>
                  </a:lnTo>
                  <a:lnTo>
                    <a:pt x="263" y="2"/>
                  </a:lnTo>
                  <a:lnTo>
                    <a:pt x="249" y="1"/>
                  </a:lnTo>
                  <a:lnTo>
                    <a:pt x="234" y="1"/>
                  </a:lnTo>
                  <a:lnTo>
                    <a:pt x="221" y="1"/>
                  </a:lnTo>
                  <a:lnTo>
                    <a:pt x="207" y="1"/>
                  </a:lnTo>
                  <a:lnTo>
                    <a:pt x="193" y="1"/>
                  </a:lnTo>
                  <a:lnTo>
                    <a:pt x="178" y="1"/>
                  </a:lnTo>
                  <a:lnTo>
                    <a:pt x="164" y="1"/>
                  </a:lnTo>
                  <a:lnTo>
                    <a:pt x="149" y="0"/>
                  </a:lnTo>
                  <a:lnTo>
                    <a:pt x="135" y="0"/>
                  </a:lnTo>
                  <a:lnTo>
                    <a:pt x="122" y="0"/>
                  </a:lnTo>
                  <a:lnTo>
                    <a:pt x="107" y="0"/>
                  </a:lnTo>
                  <a:lnTo>
                    <a:pt x="93" y="0"/>
                  </a:lnTo>
                  <a:lnTo>
                    <a:pt x="78" y="0"/>
                  </a:lnTo>
                  <a:lnTo>
                    <a:pt x="64" y="0"/>
                  </a:lnTo>
                  <a:lnTo>
                    <a:pt x="49" y="0"/>
                  </a:lnTo>
                  <a:lnTo>
                    <a:pt x="40" y="0"/>
                  </a:lnTo>
                  <a:lnTo>
                    <a:pt x="31" y="1"/>
                  </a:lnTo>
                  <a:lnTo>
                    <a:pt x="25" y="1"/>
                  </a:lnTo>
                  <a:lnTo>
                    <a:pt x="19" y="2"/>
                  </a:lnTo>
                  <a:lnTo>
                    <a:pt x="14" y="2"/>
                  </a:lnTo>
                  <a:lnTo>
                    <a:pt x="10" y="4"/>
                  </a:lnTo>
                  <a:lnTo>
                    <a:pt x="6" y="5"/>
                  </a:lnTo>
                  <a:lnTo>
                    <a:pt x="4" y="6"/>
                  </a:lnTo>
                  <a:lnTo>
                    <a:pt x="1" y="7"/>
                  </a:lnTo>
                  <a:lnTo>
                    <a:pt x="1" y="10"/>
                  </a:lnTo>
                  <a:lnTo>
                    <a:pt x="0" y="11"/>
                  </a:lnTo>
                  <a:lnTo>
                    <a:pt x="0" y="12"/>
                  </a:lnTo>
                  <a:lnTo>
                    <a:pt x="1" y="15"/>
                  </a:lnTo>
                  <a:lnTo>
                    <a:pt x="3" y="16"/>
                  </a:lnTo>
                  <a:lnTo>
                    <a:pt x="5" y="19"/>
                  </a:lnTo>
                  <a:lnTo>
                    <a:pt x="8" y="20"/>
                  </a:lnTo>
                  <a:lnTo>
                    <a:pt x="10" y="22"/>
                  </a:lnTo>
                  <a:lnTo>
                    <a:pt x="13" y="24"/>
                  </a:lnTo>
                  <a:lnTo>
                    <a:pt x="16" y="26"/>
                  </a:lnTo>
                  <a:lnTo>
                    <a:pt x="21" y="27"/>
                  </a:lnTo>
                  <a:lnTo>
                    <a:pt x="25" y="29"/>
                  </a:lnTo>
                  <a:lnTo>
                    <a:pt x="30" y="31"/>
                  </a:lnTo>
                  <a:lnTo>
                    <a:pt x="34" y="32"/>
                  </a:lnTo>
                  <a:lnTo>
                    <a:pt x="39" y="34"/>
                  </a:lnTo>
                  <a:lnTo>
                    <a:pt x="44" y="36"/>
                  </a:lnTo>
                  <a:lnTo>
                    <a:pt x="49" y="37"/>
                  </a:lnTo>
                  <a:lnTo>
                    <a:pt x="54" y="39"/>
                  </a:lnTo>
                  <a:lnTo>
                    <a:pt x="60" y="40"/>
                  </a:lnTo>
                  <a:lnTo>
                    <a:pt x="65" y="40"/>
                  </a:lnTo>
                  <a:lnTo>
                    <a:pt x="70" y="41"/>
                  </a:lnTo>
                  <a:lnTo>
                    <a:pt x="75" y="42"/>
                  </a:lnTo>
                  <a:lnTo>
                    <a:pt x="80" y="42"/>
                  </a:lnTo>
                  <a:lnTo>
                    <a:pt x="93" y="44"/>
                  </a:lnTo>
                  <a:lnTo>
                    <a:pt x="107" y="45"/>
                  </a:lnTo>
                  <a:lnTo>
                    <a:pt x="120" y="45"/>
                  </a:lnTo>
                  <a:lnTo>
                    <a:pt x="134" y="46"/>
                  </a:lnTo>
                  <a:lnTo>
                    <a:pt x="147" y="46"/>
                  </a:lnTo>
                  <a:lnTo>
                    <a:pt x="160" y="47"/>
                  </a:lnTo>
                  <a:lnTo>
                    <a:pt x="173" y="47"/>
                  </a:lnTo>
                  <a:lnTo>
                    <a:pt x="187" y="49"/>
                  </a:lnTo>
                  <a:lnTo>
                    <a:pt x="201" y="49"/>
                  </a:lnTo>
                  <a:lnTo>
                    <a:pt x="213" y="49"/>
                  </a:lnTo>
                  <a:lnTo>
                    <a:pt x="227" y="50"/>
                  </a:lnTo>
                  <a:lnTo>
                    <a:pt x="239" y="50"/>
                  </a:lnTo>
                  <a:lnTo>
                    <a:pt x="253" y="50"/>
                  </a:lnTo>
                  <a:lnTo>
                    <a:pt x="266" y="51"/>
                  </a:lnTo>
                  <a:lnTo>
                    <a:pt x="279" y="51"/>
                  </a:lnTo>
                  <a:lnTo>
                    <a:pt x="293" y="51"/>
                  </a:lnTo>
                  <a:lnTo>
                    <a:pt x="306" y="52"/>
                  </a:lnTo>
                  <a:lnTo>
                    <a:pt x="320" y="52"/>
                  </a:lnTo>
                  <a:lnTo>
                    <a:pt x="332" y="52"/>
                  </a:lnTo>
                  <a:lnTo>
                    <a:pt x="346" y="52"/>
                  </a:lnTo>
                  <a:lnTo>
                    <a:pt x="358" y="54"/>
                  </a:lnTo>
                  <a:lnTo>
                    <a:pt x="372" y="54"/>
                  </a:lnTo>
                  <a:lnTo>
                    <a:pt x="385" y="55"/>
                  </a:lnTo>
                  <a:lnTo>
                    <a:pt x="398" y="55"/>
                  </a:lnTo>
                  <a:lnTo>
                    <a:pt x="411" y="56"/>
                  </a:lnTo>
                  <a:lnTo>
                    <a:pt x="425" y="56"/>
                  </a:lnTo>
                  <a:lnTo>
                    <a:pt x="439" y="57"/>
                  </a:lnTo>
                  <a:lnTo>
                    <a:pt x="451" y="59"/>
                  </a:lnTo>
                  <a:lnTo>
                    <a:pt x="465" y="59"/>
                  </a:lnTo>
                  <a:lnTo>
                    <a:pt x="479" y="60"/>
                  </a:lnTo>
                  <a:lnTo>
                    <a:pt x="491" y="61"/>
                  </a:lnTo>
                  <a:lnTo>
                    <a:pt x="505" y="62"/>
                  </a:lnTo>
                  <a:lnTo>
                    <a:pt x="507" y="64"/>
                  </a:lnTo>
                  <a:lnTo>
                    <a:pt x="511" y="64"/>
                  </a:lnTo>
                  <a:lnTo>
                    <a:pt x="514" y="66"/>
                  </a:lnTo>
                  <a:lnTo>
                    <a:pt x="517" y="67"/>
                  </a:lnTo>
                  <a:lnTo>
                    <a:pt x="521" y="70"/>
                  </a:lnTo>
                  <a:lnTo>
                    <a:pt x="525" y="72"/>
                  </a:lnTo>
                  <a:lnTo>
                    <a:pt x="527" y="75"/>
                  </a:lnTo>
                  <a:lnTo>
                    <a:pt x="531" y="79"/>
                  </a:lnTo>
                  <a:lnTo>
                    <a:pt x="535" y="81"/>
                  </a:lnTo>
                  <a:lnTo>
                    <a:pt x="537" y="85"/>
                  </a:lnTo>
                  <a:lnTo>
                    <a:pt x="541" y="88"/>
                  </a:lnTo>
                  <a:lnTo>
                    <a:pt x="544" y="91"/>
                  </a:lnTo>
                  <a:lnTo>
                    <a:pt x="546" y="94"/>
                  </a:lnTo>
                  <a:lnTo>
                    <a:pt x="549" y="98"/>
                  </a:lnTo>
                  <a:lnTo>
                    <a:pt x="551" y="100"/>
                  </a:lnTo>
                  <a:lnTo>
                    <a:pt x="554" y="103"/>
                  </a:lnTo>
                  <a:lnTo>
                    <a:pt x="555" y="98"/>
                  </a:lnTo>
                  <a:lnTo>
                    <a:pt x="558" y="94"/>
                  </a:lnTo>
                  <a:lnTo>
                    <a:pt x="559" y="90"/>
                  </a:lnTo>
                  <a:lnTo>
                    <a:pt x="561" y="86"/>
                  </a:lnTo>
                  <a:lnTo>
                    <a:pt x="564" y="83"/>
                  </a:lnTo>
                  <a:lnTo>
                    <a:pt x="566" y="80"/>
                  </a:lnTo>
                  <a:lnTo>
                    <a:pt x="569" y="76"/>
                  </a:lnTo>
                  <a:lnTo>
                    <a:pt x="571" y="72"/>
                  </a:lnTo>
                  <a:lnTo>
                    <a:pt x="574" y="70"/>
                  </a:lnTo>
                  <a:lnTo>
                    <a:pt x="576" y="67"/>
                  </a:lnTo>
                  <a:lnTo>
                    <a:pt x="580" y="64"/>
                  </a:lnTo>
                  <a:lnTo>
                    <a:pt x="583" y="61"/>
                  </a:lnTo>
                  <a:lnTo>
                    <a:pt x="585" y="59"/>
                  </a:lnTo>
                  <a:lnTo>
                    <a:pt x="589" y="56"/>
                  </a:lnTo>
                  <a:lnTo>
                    <a:pt x="593" y="54"/>
                  </a:lnTo>
                  <a:lnTo>
                    <a:pt x="596" y="52"/>
                  </a:lnTo>
                  <a:lnTo>
                    <a:pt x="599" y="50"/>
                  </a:lnTo>
                  <a:lnTo>
                    <a:pt x="603" y="49"/>
                  </a:lnTo>
                  <a:lnTo>
                    <a:pt x="608" y="46"/>
                  </a:lnTo>
                  <a:lnTo>
                    <a:pt x="611" y="45"/>
                  </a:lnTo>
                  <a:lnTo>
                    <a:pt x="615" y="44"/>
                  </a:lnTo>
                  <a:lnTo>
                    <a:pt x="619" y="42"/>
                  </a:lnTo>
                  <a:lnTo>
                    <a:pt x="624" y="40"/>
                  </a:lnTo>
                  <a:lnTo>
                    <a:pt x="628" y="40"/>
                  </a:lnTo>
                  <a:lnTo>
                    <a:pt x="633" y="39"/>
                  </a:lnTo>
                  <a:lnTo>
                    <a:pt x="638" y="37"/>
                  </a:lnTo>
                  <a:lnTo>
                    <a:pt x="641" y="36"/>
                  </a:lnTo>
                  <a:lnTo>
                    <a:pt x="646" y="36"/>
                  </a:lnTo>
                  <a:lnTo>
                    <a:pt x="651" y="35"/>
                  </a:lnTo>
                  <a:lnTo>
                    <a:pt x="656" y="35"/>
                  </a:lnTo>
                  <a:lnTo>
                    <a:pt x="661" y="35"/>
                  </a:lnTo>
                  <a:lnTo>
                    <a:pt x="668" y="34"/>
                  </a:lnTo>
                  <a:close/>
                </a:path>
              </a:pathLst>
            </a:custGeom>
            <a:solidFill>
              <a:srgbClr val="1A1A7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83" name="Freeform 213"/>
            <p:cNvSpPr>
              <a:spLocks/>
            </p:cNvSpPr>
            <p:nvPr/>
          </p:nvSpPr>
          <p:spPr bwMode="auto">
            <a:xfrm>
              <a:off x="5425" y="2501"/>
              <a:ext cx="326" cy="50"/>
            </a:xfrm>
            <a:custGeom>
              <a:avLst/>
              <a:gdLst>
                <a:gd name="T0" fmla="*/ 320 w 653"/>
                <a:gd name="T1" fmla="*/ 15 h 99"/>
                <a:gd name="T2" fmla="*/ 312 w 653"/>
                <a:gd name="T3" fmla="*/ 12 h 99"/>
                <a:gd name="T4" fmla="*/ 304 w 653"/>
                <a:gd name="T5" fmla="*/ 10 h 99"/>
                <a:gd name="T6" fmla="*/ 296 w 653"/>
                <a:gd name="T7" fmla="*/ 8 h 99"/>
                <a:gd name="T8" fmla="*/ 289 w 653"/>
                <a:gd name="T9" fmla="*/ 7 h 99"/>
                <a:gd name="T10" fmla="*/ 284 w 653"/>
                <a:gd name="T11" fmla="*/ 7 h 99"/>
                <a:gd name="T12" fmla="*/ 277 w 653"/>
                <a:gd name="T13" fmla="*/ 6 h 99"/>
                <a:gd name="T14" fmla="*/ 272 w 653"/>
                <a:gd name="T15" fmla="*/ 5 h 99"/>
                <a:gd name="T16" fmla="*/ 265 w 653"/>
                <a:gd name="T17" fmla="*/ 5 h 99"/>
                <a:gd name="T18" fmla="*/ 259 w 653"/>
                <a:gd name="T19" fmla="*/ 4 h 99"/>
                <a:gd name="T20" fmla="*/ 254 w 653"/>
                <a:gd name="T21" fmla="*/ 4 h 99"/>
                <a:gd name="T22" fmla="*/ 247 w 653"/>
                <a:gd name="T23" fmla="*/ 4 h 99"/>
                <a:gd name="T24" fmla="*/ 225 w 653"/>
                <a:gd name="T25" fmla="*/ 3 h 99"/>
                <a:gd name="T26" fmla="*/ 197 w 653"/>
                <a:gd name="T27" fmla="*/ 2 h 99"/>
                <a:gd name="T28" fmla="*/ 170 w 653"/>
                <a:gd name="T29" fmla="*/ 2 h 99"/>
                <a:gd name="T30" fmla="*/ 142 w 653"/>
                <a:gd name="T31" fmla="*/ 1 h 99"/>
                <a:gd name="T32" fmla="*/ 115 w 653"/>
                <a:gd name="T33" fmla="*/ 1 h 99"/>
                <a:gd name="T34" fmla="*/ 88 w 653"/>
                <a:gd name="T35" fmla="*/ 0 h 99"/>
                <a:gd name="T36" fmla="*/ 59 w 653"/>
                <a:gd name="T37" fmla="*/ 0 h 99"/>
                <a:gd name="T38" fmla="*/ 31 w 653"/>
                <a:gd name="T39" fmla="*/ 0 h 99"/>
                <a:gd name="T40" fmla="*/ 12 w 653"/>
                <a:gd name="T41" fmla="*/ 0 h 99"/>
                <a:gd name="T42" fmla="*/ 3 w 653"/>
                <a:gd name="T43" fmla="*/ 2 h 99"/>
                <a:gd name="T44" fmla="*/ 0 w 653"/>
                <a:gd name="T45" fmla="*/ 5 h 99"/>
                <a:gd name="T46" fmla="*/ 2 w 653"/>
                <a:gd name="T47" fmla="*/ 8 h 99"/>
                <a:gd name="T48" fmla="*/ 9 w 653"/>
                <a:gd name="T49" fmla="*/ 12 h 99"/>
                <a:gd name="T50" fmla="*/ 18 w 653"/>
                <a:gd name="T51" fmla="*/ 16 h 99"/>
                <a:gd name="T52" fmla="*/ 28 w 653"/>
                <a:gd name="T53" fmla="*/ 18 h 99"/>
                <a:gd name="T54" fmla="*/ 38 w 653"/>
                <a:gd name="T55" fmla="*/ 20 h 99"/>
                <a:gd name="T56" fmla="*/ 59 w 653"/>
                <a:gd name="T57" fmla="*/ 22 h 99"/>
                <a:gd name="T58" fmla="*/ 86 w 653"/>
                <a:gd name="T59" fmla="*/ 23 h 99"/>
                <a:gd name="T60" fmla="*/ 111 w 653"/>
                <a:gd name="T61" fmla="*/ 24 h 99"/>
                <a:gd name="T62" fmla="*/ 137 w 653"/>
                <a:gd name="T63" fmla="*/ 25 h 99"/>
                <a:gd name="T64" fmla="*/ 163 w 653"/>
                <a:gd name="T65" fmla="*/ 25 h 99"/>
                <a:gd name="T66" fmla="*/ 188 w 653"/>
                <a:gd name="T67" fmla="*/ 27 h 99"/>
                <a:gd name="T68" fmla="*/ 214 w 653"/>
                <a:gd name="T69" fmla="*/ 28 h 99"/>
                <a:gd name="T70" fmla="*/ 240 w 653"/>
                <a:gd name="T71" fmla="*/ 30 h 99"/>
                <a:gd name="T72" fmla="*/ 252 w 653"/>
                <a:gd name="T73" fmla="*/ 32 h 99"/>
                <a:gd name="T74" fmla="*/ 259 w 653"/>
                <a:gd name="T75" fmla="*/ 37 h 99"/>
                <a:gd name="T76" fmla="*/ 265 w 653"/>
                <a:gd name="T77" fmla="*/ 43 h 99"/>
                <a:gd name="T78" fmla="*/ 270 w 653"/>
                <a:gd name="T79" fmla="*/ 49 h 99"/>
                <a:gd name="T80" fmla="*/ 274 w 653"/>
                <a:gd name="T81" fmla="*/ 44 h 99"/>
                <a:gd name="T82" fmla="*/ 278 w 653"/>
                <a:gd name="T83" fmla="*/ 37 h 99"/>
                <a:gd name="T84" fmla="*/ 284 w 653"/>
                <a:gd name="T85" fmla="*/ 32 h 99"/>
                <a:gd name="T86" fmla="*/ 290 w 653"/>
                <a:gd name="T87" fmla="*/ 27 h 99"/>
                <a:gd name="T88" fmla="*/ 297 w 653"/>
                <a:gd name="T89" fmla="*/ 23 h 99"/>
                <a:gd name="T90" fmla="*/ 305 w 653"/>
                <a:gd name="T91" fmla="*/ 20 h 99"/>
                <a:gd name="T92" fmla="*/ 314 w 653"/>
                <a:gd name="T93" fmla="*/ 18 h 99"/>
                <a:gd name="T94" fmla="*/ 324 w 653"/>
                <a:gd name="T95" fmla="*/ 17 h 9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653" h="99">
                  <a:moveTo>
                    <a:pt x="653" y="33"/>
                  </a:moveTo>
                  <a:lnTo>
                    <a:pt x="648" y="31"/>
                  </a:lnTo>
                  <a:lnTo>
                    <a:pt x="644" y="30"/>
                  </a:lnTo>
                  <a:lnTo>
                    <a:pt x="640" y="29"/>
                  </a:lnTo>
                  <a:lnTo>
                    <a:pt x="637" y="28"/>
                  </a:lnTo>
                  <a:lnTo>
                    <a:pt x="633" y="26"/>
                  </a:lnTo>
                  <a:lnTo>
                    <a:pt x="628" y="25"/>
                  </a:lnTo>
                  <a:lnTo>
                    <a:pt x="624" y="24"/>
                  </a:lnTo>
                  <a:lnTo>
                    <a:pt x="620" y="23"/>
                  </a:lnTo>
                  <a:lnTo>
                    <a:pt x="617" y="23"/>
                  </a:lnTo>
                  <a:lnTo>
                    <a:pt x="612" y="21"/>
                  </a:lnTo>
                  <a:lnTo>
                    <a:pt x="608" y="20"/>
                  </a:lnTo>
                  <a:lnTo>
                    <a:pt x="604" y="19"/>
                  </a:lnTo>
                  <a:lnTo>
                    <a:pt x="600" y="18"/>
                  </a:lnTo>
                  <a:lnTo>
                    <a:pt x="597" y="18"/>
                  </a:lnTo>
                  <a:lnTo>
                    <a:pt x="592" y="16"/>
                  </a:lnTo>
                  <a:lnTo>
                    <a:pt x="588" y="15"/>
                  </a:lnTo>
                  <a:lnTo>
                    <a:pt x="585" y="15"/>
                  </a:lnTo>
                  <a:lnTo>
                    <a:pt x="583" y="15"/>
                  </a:lnTo>
                  <a:lnTo>
                    <a:pt x="579" y="14"/>
                  </a:lnTo>
                  <a:lnTo>
                    <a:pt x="577" y="14"/>
                  </a:lnTo>
                  <a:lnTo>
                    <a:pt x="574" y="14"/>
                  </a:lnTo>
                  <a:lnTo>
                    <a:pt x="570" y="13"/>
                  </a:lnTo>
                  <a:lnTo>
                    <a:pt x="568" y="13"/>
                  </a:lnTo>
                  <a:lnTo>
                    <a:pt x="564" y="13"/>
                  </a:lnTo>
                  <a:lnTo>
                    <a:pt x="562" y="11"/>
                  </a:lnTo>
                  <a:lnTo>
                    <a:pt x="559" y="11"/>
                  </a:lnTo>
                  <a:lnTo>
                    <a:pt x="555" y="11"/>
                  </a:lnTo>
                  <a:lnTo>
                    <a:pt x="553" y="10"/>
                  </a:lnTo>
                  <a:lnTo>
                    <a:pt x="549" y="10"/>
                  </a:lnTo>
                  <a:lnTo>
                    <a:pt x="547" y="10"/>
                  </a:lnTo>
                  <a:lnTo>
                    <a:pt x="544" y="10"/>
                  </a:lnTo>
                  <a:lnTo>
                    <a:pt x="540" y="10"/>
                  </a:lnTo>
                  <a:lnTo>
                    <a:pt x="538" y="9"/>
                  </a:lnTo>
                  <a:lnTo>
                    <a:pt x="534" y="9"/>
                  </a:lnTo>
                  <a:lnTo>
                    <a:pt x="531" y="9"/>
                  </a:lnTo>
                  <a:lnTo>
                    <a:pt x="528" y="9"/>
                  </a:lnTo>
                  <a:lnTo>
                    <a:pt x="525" y="9"/>
                  </a:lnTo>
                  <a:lnTo>
                    <a:pt x="523" y="8"/>
                  </a:lnTo>
                  <a:lnTo>
                    <a:pt x="519" y="8"/>
                  </a:lnTo>
                  <a:lnTo>
                    <a:pt x="516" y="8"/>
                  </a:lnTo>
                  <a:lnTo>
                    <a:pt x="514" y="8"/>
                  </a:lnTo>
                  <a:lnTo>
                    <a:pt x="510" y="8"/>
                  </a:lnTo>
                  <a:lnTo>
                    <a:pt x="508" y="8"/>
                  </a:lnTo>
                  <a:lnTo>
                    <a:pt x="504" y="8"/>
                  </a:lnTo>
                  <a:lnTo>
                    <a:pt x="501" y="8"/>
                  </a:lnTo>
                  <a:lnTo>
                    <a:pt x="499" y="8"/>
                  </a:lnTo>
                  <a:lnTo>
                    <a:pt x="495" y="8"/>
                  </a:lnTo>
                  <a:lnTo>
                    <a:pt x="493" y="6"/>
                  </a:lnTo>
                  <a:lnTo>
                    <a:pt x="479" y="6"/>
                  </a:lnTo>
                  <a:lnTo>
                    <a:pt x="465" y="6"/>
                  </a:lnTo>
                  <a:lnTo>
                    <a:pt x="450" y="6"/>
                  </a:lnTo>
                  <a:lnTo>
                    <a:pt x="436" y="5"/>
                  </a:lnTo>
                  <a:lnTo>
                    <a:pt x="423" y="5"/>
                  </a:lnTo>
                  <a:lnTo>
                    <a:pt x="409" y="5"/>
                  </a:lnTo>
                  <a:lnTo>
                    <a:pt x="395" y="4"/>
                  </a:lnTo>
                  <a:lnTo>
                    <a:pt x="381" y="4"/>
                  </a:lnTo>
                  <a:lnTo>
                    <a:pt x="367" y="4"/>
                  </a:lnTo>
                  <a:lnTo>
                    <a:pt x="354" y="4"/>
                  </a:lnTo>
                  <a:lnTo>
                    <a:pt x="340" y="3"/>
                  </a:lnTo>
                  <a:lnTo>
                    <a:pt x="326" y="3"/>
                  </a:lnTo>
                  <a:lnTo>
                    <a:pt x="312" y="3"/>
                  </a:lnTo>
                  <a:lnTo>
                    <a:pt x="299" y="3"/>
                  </a:lnTo>
                  <a:lnTo>
                    <a:pt x="285" y="1"/>
                  </a:lnTo>
                  <a:lnTo>
                    <a:pt x="271" y="1"/>
                  </a:lnTo>
                  <a:lnTo>
                    <a:pt x="257" y="1"/>
                  </a:lnTo>
                  <a:lnTo>
                    <a:pt x="243" y="1"/>
                  </a:lnTo>
                  <a:lnTo>
                    <a:pt x="230" y="1"/>
                  </a:lnTo>
                  <a:lnTo>
                    <a:pt x="216" y="0"/>
                  </a:lnTo>
                  <a:lnTo>
                    <a:pt x="203" y="0"/>
                  </a:lnTo>
                  <a:lnTo>
                    <a:pt x="190" y="0"/>
                  </a:lnTo>
                  <a:lnTo>
                    <a:pt x="176" y="0"/>
                  </a:lnTo>
                  <a:lnTo>
                    <a:pt x="161" y="0"/>
                  </a:lnTo>
                  <a:lnTo>
                    <a:pt x="147" y="0"/>
                  </a:lnTo>
                  <a:lnTo>
                    <a:pt x="133" y="0"/>
                  </a:lnTo>
                  <a:lnTo>
                    <a:pt x="119" y="0"/>
                  </a:lnTo>
                  <a:lnTo>
                    <a:pt x="106" y="0"/>
                  </a:lnTo>
                  <a:lnTo>
                    <a:pt x="92" y="0"/>
                  </a:lnTo>
                  <a:lnTo>
                    <a:pt x="78" y="0"/>
                  </a:lnTo>
                  <a:lnTo>
                    <a:pt x="63" y="0"/>
                  </a:lnTo>
                  <a:lnTo>
                    <a:pt x="49" y="0"/>
                  </a:lnTo>
                  <a:lnTo>
                    <a:pt x="41" y="0"/>
                  </a:lnTo>
                  <a:lnTo>
                    <a:pt x="32" y="0"/>
                  </a:lnTo>
                  <a:lnTo>
                    <a:pt x="25" y="0"/>
                  </a:lnTo>
                  <a:lnTo>
                    <a:pt x="19" y="1"/>
                  </a:lnTo>
                  <a:lnTo>
                    <a:pt x="14" y="3"/>
                  </a:lnTo>
                  <a:lnTo>
                    <a:pt x="10" y="4"/>
                  </a:lnTo>
                  <a:lnTo>
                    <a:pt x="7" y="4"/>
                  </a:lnTo>
                  <a:lnTo>
                    <a:pt x="4" y="5"/>
                  </a:lnTo>
                  <a:lnTo>
                    <a:pt x="2" y="6"/>
                  </a:lnTo>
                  <a:lnTo>
                    <a:pt x="2" y="9"/>
                  </a:lnTo>
                  <a:lnTo>
                    <a:pt x="0" y="10"/>
                  </a:lnTo>
                  <a:lnTo>
                    <a:pt x="2" y="11"/>
                  </a:lnTo>
                  <a:lnTo>
                    <a:pt x="2" y="14"/>
                  </a:lnTo>
                  <a:lnTo>
                    <a:pt x="3" y="15"/>
                  </a:lnTo>
                  <a:lnTo>
                    <a:pt x="5" y="16"/>
                  </a:lnTo>
                  <a:lnTo>
                    <a:pt x="8" y="19"/>
                  </a:lnTo>
                  <a:lnTo>
                    <a:pt x="10" y="20"/>
                  </a:lnTo>
                  <a:lnTo>
                    <a:pt x="14" y="23"/>
                  </a:lnTo>
                  <a:lnTo>
                    <a:pt x="18" y="24"/>
                  </a:lnTo>
                  <a:lnTo>
                    <a:pt x="22" y="26"/>
                  </a:lnTo>
                  <a:lnTo>
                    <a:pt x="25" y="28"/>
                  </a:lnTo>
                  <a:lnTo>
                    <a:pt x="31" y="29"/>
                  </a:lnTo>
                  <a:lnTo>
                    <a:pt x="36" y="31"/>
                  </a:lnTo>
                  <a:lnTo>
                    <a:pt x="41" y="33"/>
                  </a:lnTo>
                  <a:lnTo>
                    <a:pt x="46" y="34"/>
                  </a:lnTo>
                  <a:lnTo>
                    <a:pt x="51" y="35"/>
                  </a:lnTo>
                  <a:lnTo>
                    <a:pt x="56" y="36"/>
                  </a:lnTo>
                  <a:lnTo>
                    <a:pt x="61" y="38"/>
                  </a:lnTo>
                  <a:lnTo>
                    <a:pt x="66" y="39"/>
                  </a:lnTo>
                  <a:lnTo>
                    <a:pt x="71" y="39"/>
                  </a:lnTo>
                  <a:lnTo>
                    <a:pt x="76" y="40"/>
                  </a:lnTo>
                  <a:lnTo>
                    <a:pt x="81" y="40"/>
                  </a:lnTo>
                  <a:lnTo>
                    <a:pt x="93" y="41"/>
                  </a:lnTo>
                  <a:lnTo>
                    <a:pt x="107" y="43"/>
                  </a:lnTo>
                  <a:lnTo>
                    <a:pt x="119" y="44"/>
                  </a:lnTo>
                  <a:lnTo>
                    <a:pt x="133" y="44"/>
                  </a:lnTo>
                  <a:lnTo>
                    <a:pt x="146" y="45"/>
                  </a:lnTo>
                  <a:lnTo>
                    <a:pt x="160" y="45"/>
                  </a:lnTo>
                  <a:lnTo>
                    <a:pt x="172" y="46"/>
                  </a:lnTo>
                  <a:lnTo>
                    <a:pt x="185" y="46"/>
                  </a:lnTo>
                  <a:lnTo>
                    <a:pt x="198" y="46"/>
                  </a:lnTo>
                  <a:lnTo>
                    <a:pt x="211" y="48"/>
                  </a:lnTo>
                  <a:lnTo>
                    <a:pt x="223" y="48"/>
                  </a:lnTo>
                  <a:lnTo>
                    <a:pt x="237" y="48"/>
                  </a:lnTo>
                  <a:lnTo>
                    <a:pt x="250" y="49"/>
                  </a:lnTo>
                  <a:lnTo>
                    <a:pt x="262" y="49"/>
                  </a:lnTo>
                  <a:lnTo>
                    <a:pt x="275" y="49"/>
                  </a:lnTo>
                  <a:lnTo>
                    <a:pt x="287" y="49"/>
                  </a:lnTo>
                  <a:lnTo>
                    <a:pt x="301" y="50"/>
                  </a:lnTo>
                  <a:lnTo>
                    <a:pt x="314" y="50"/>
                  </a:lnTo>
                  <a:lnTo>
                    <a:pt x="326" y="50"/>
                  </a:lnTo>
                  <a:lnTo>
                    <a:pt x="339" y="51"/>
                  </a:lnTo>
                  <a:lnTo>
                    <a:pt x="351" y="51"/>
                  </a:lnTo>
                  <a:lnTo>
                    <a:pt x="365" y="51"/>
                  </a:lnTo>
                  <a:lnTo>
                    <a:pt x="377" y="53"/>
                  </a:lnTo>
                  <a:lnTo>
                    <a:pt x="390" y="53"/>
                  </a:lnTo>
                  <a:lnTo>
                    <a:pt x="404" y="54"/>
                  </a:lnTo>
                  <a:lnTo>
                    <a:pt x="416" y="54"/>
                  </a:lnTo>
                  <a:lnTo>
                    <a:pt x="429" y="55"/>
                  </a:lnTo>
                  <a:lnTo>
                    <a:pt x="443" y="55"/>
                  </a:lnTo>
                  <a:lnTo>
                    <a:pt x="455" y="56"/>
                  </a:lnTo>
                  <a:lnTo>
                    <a:pt x="469" y="58"/>
                  </a:lnTo>
                  <a:lnTo>
                    <a:pt x="481" y="59"/>
                  </a:lnTo>
                  <a:lnTo>
                    <a:pt x="495" y="60"/>
                  </a:lnTo>
                  <a:lnTo>
                    <a:pt x="498" y="60"/>
                  </a:lnTo>
                  <a:lnTo>
                    <a:pt x="500" y="61"/>
                  </a:lnTo>
                  <a:lnTo>
                    <a:pt x="504" y="63"/>
                  </a:lnTo>
                  <a:lnTo>
                    <a:pt x="506" y="65"/>
                  </a:lnTo>
                  <a:lnTo>
                    <a:pt x="510" y="68"/>
                  </a:lnTo>
                  <a:lnTo>
                    <a:pt x="514" y="70"/>
                  </a:lnTo>
                  <a:lnTo>
                    <a:pt x="518" y="73"/>
                  </a:lnTo>
                  <a:lnTo>
                    <a:pt x="520" y="75"/>
                  </a:lnTo>
                  <a:lnTo>
                    <a:pt x="524" y="79"/>
                  </a:lnTo>
                  <a:lnTo>
                    <a:pt x="526" y="82"/>
                  </a:lnTo>
                  <a:lnTo>
                    <a:pt x="530" y="85"/>
                  </a:lnTo>
                  <a:lnTo>
                    <a:pt x="533" y="88"/>
                  </a:lnTo>
                  <a:lnTo>
                    <a:pt x="536" y="92"/>
                  </a:lnTo>
                  <a:lnTo>
                    <a:pt x="539" y="94"/>
                  </a:lnTo>
                  <a:lnTo>
                    <a:pt x="540" y="97"/>
                  </a:lnTo>
                  <a:lnTo>
                    <a:pt x="543" y="99"/>
                  </a:lnTo>
                  <a:lnTo>
                    <a:pt x="544" y="95"/>
                  </a:lnTo>
                  <a:lnTo>
                    <a:pt x="547" y="92"/>
                  </a:lnTo>
                  <a:lnTo>
                    <a:pt x="548" y="88"/>
                  </a:lnTo>
                  <a:lnTo>
                    <a:pt x="550" y="84"/>
                  </a:lnTo>
                  <a:lnTo>
                    <a:pt x="553" y="80"/>
                  </a:lnTo>
                  <a:lnTo>
                    <a:pt x="555" y="77"/>
                  </a:lnTo>
                  <a:lnTo>
                    <a:pt x="557" y="74"/>
                  </a:lnTo>
                  <a:lnTo>
                    <a:pt x="559" y="70"/>
                  </a:lnTo>
                  <a:lnTo>
                    <a:pt x="563" y="68"/>
                  </a:lnTo>
                  <a:lnTo>
                    <a:pt x="565" y="65"/>
                  </a:lnTo>
                  <a:lnTo>
                    <a:pt x="568" y="63"/>
                  </a:lnTo>
                  <a:lnTo>
                    <a:pt x="570" y="60"/>
                  </a:lnTo>
                  <a:lnTo>
                    <a:pt x="574" y="58"/>
                  </a:lnTo>
                  <a:lnTo>
                    <a:pt x="577" y="55"/>
                  </a:lnTo>
                  <a:lnTo>
                    <a:pt x="580" y="53"/>
                  </a:lnTo>
                  <a:lnTo>
                    <a:pt x="584" y="50"/>
                  </a:lnTo>
                  <a:lnTo>
                    <a:pt x="588" y="49"/>
                  </a:lnTo>
                  <a:lnTo>
                    <a:pt x="590" y="46"/>
                  </a:lnTo>
                  <a:lnTo>
                    <a:pt x="594" y="45"/>
                  </a:lnTo>
                  <a:lnTo>
                    <a:pt x="598" y="44"/>
                  </a:lnTo>
                  <a:lnTo>
                    <a:pt x="603" y="41"/>
                  </a:lnTo>
                  <a:lnTo>
                    <a:pt x="607" y="40"/>
                  </a:lnTo>
                  <a:lnTo>
                    <a:pt x="610" y="39"/>
                  </a:lnTo>
                  <a:lnTo>
                    <a:pt x="615" y="38"/>
                  </a:lnTo>
                  <a:lnTo>
                    <a:pt x="619" y="38"/>
                  </a:lnTo>
                  <a:lnTo>
                    <a:pt x="624" y="36"/>
                  </a:lnTo>
                  <a:lnTo>
                    <a:pt x="628" y="35"/>
                  </a:lnTo>
                  <a:lnTo>
                    <a:pt x="633" y="35"/>
                  </a:lnTo>
                  <a:lnTo>
                    <a:pt x="638" y="34"/>
                  </a:lnTo>
                  <a:lnTo>
                    <a:pt x="643" y="34"/>
                  </a:lnTo>
                  <a:lnTo>
                    <a:pt x="648" y="33"/>
                  </a:lnTo>
                  <a:lnTo>
                    <a:pt x="653" y="33"/>
                  </a:lnTo>
                  <a:close/>
                </a:path>
              </a:pathLst>
            </a:custGeom>
            <a:solidFill>
              <a:srgbClr val="1A1A7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84" name="Freeform 214"/>
            <p:cNvSpPr>
              <a:spLocks/>
            </p:cNvSpPr>
            <p:nvPr/>
          </p:nvSpPr>
          <p:spPr bwMode="auto">
            <a:xfrm>
              <a:off x="5431" y="2501"/>
              <a:ext cx="319" cy="48"/>
            </a:xfrm>
            <a:custGeom>
              <a:avLst/>
              <a:gdLst>
                <a:gd name="T0" fmla="*/ 313 w 637"/>
                <a:gd name="T1" fmla="*/ 14 h 97"/>
                <a:gd name="T2" fmla="*/ 305 w 637"/>
                <a:gd name="T3" fmla="*/ 12 h 97"/>
                <a:gd name="T4" fmla="*/ 297 w 637"/>
                <a:gd name="T5" fmla="*/ 10 h 97"/>
                <a:gd name="T6" fmla="*/ 289 w 637"/>
                <a:gd name="T7" fmla="*/ 8 h 97"/>
                <a:gd name="T8" fmla="*/ 283 w 637"/>
                <a:gd name="T9" fmla="*/ 7 h 97"/>
                <a:gd name="T10" fmla="*/ 277 w 637"/>
                <a:gd name="T11" fmla="*/ 6 h 97"/>
                <a:gd name="T12" fmla="*/ 271 w 637"/>
                <a:gd name="T13" fmla="*/ 5 h 97"/>
                <a:gd name="T14" fmla="*/ 265 w 637"/>
                <a:gd name="T15" fmla="*/ 5 h 97"/>
                <a:gd name="T16" fmla="*/ 259 w 637"/>
                <a:gd name="T17" fmla="*/ 4 h 97"/>
                <a:gd name="T18" fmla="*/ 253 w 637"/>
                <a:gd name="T19" fmla="*/ 4 h 97"/>
                <a:gd name="T20" fmla="*/ 247 w 637"/>
                <a:gd name="T21" fmla="*/ 4 h 97"/>
                <a:gd name="T22" fmla="*/ 242 w 637"/>
                <a:gd name="T23" fmla="*/ 4 h 97"/>
                <a:gd name="T24" fmla="*/ 219 w 637"/>
                <a:gd name="T25" fmla="*/ 3 h 97"/>
                <a:gd name="T26" fmla="*/ 192 w 637"/>
                <a:gd name="T27" fmla="*/ 2 h 97"/>
                <a:gd name="T28" fmla="*/ 165 w 637"/>
                <a:gd name="T29" fmla="*/ 2 h 97"/>
                <a:gd name="T30" fmla="*/ 139 w 637"/>
                <a:gd name="T31" fmla="*/ 1 h 97"/>
                <a:gd name="T32" fmla="*/ 113 w 637"/>
                <a:gd name="T33" fmla="*/ 0 h 97"/>
                <a:gd name="T34" fmla="*/ 86 w 637"/>
                <a:gd name="T35" fmla="*/ 0 h 97"/>
                <a:gd name="T36" fmla="*/ 59 w 637"/>
                <a:gd name="T37" fmla="*/ 0 h 97"/>
                <a:gd name="T38" fmla="*/ 31 w 637"/>
                <a:gd name="T39" fmla="*/ 0 h 97"/>
                <a:gd name="T40" fmla="*/ 13 w 637"/>
                <a:gd name="T41" fmla="*/ 0 h 97"/>
                <a:gd name="T42" fmla="*/ 3 w 637"/>
                <a:gd name="T43" fmla="*/ 2 h 97"/>
                <a:gd name="T44" fmla="*/ 0 w 637"/>
                <a:gd name="T45" fmla="*/ 5 h 97"/>
                <a:gd name="T46" fmla="*/ 3 w 637"/>
                <a:gd name="T47" fmla="*/ 8 h 97"/>
                <a:gd name="T48" fmla="*/ 9 w 637"/>
                <a:gd name="T49" fmla="*/ 12 h 97"/>
                <a:gd name="T50" fmla="*/ 18 w 637"/>
                <a:gd name="T51" fmla="*/ 15 h 97"/>
                <a:gd name="T52" fmla="*/ 28 w 637"/>
                <a:gd name="T53" fmla="*/ 18 h 97"/>
                <a:gd name="T54" fmla="*/ 38 w 637"/>
                <a:gd name="T55" fmla="*/ 19 h 97"/>
                <a:gd name="T56" fmla="*/ 60 w 637"/>
                <a:gd name="T57" fmla="*/ 21 h 97"/>
                <a:gd name="T58" fmla="*/ 85 w 637"/>
                <a:gd name="T59" fmla="*/ 22 h 97"/>
                <a:gd name="T60" fmla="*/ 110 w 637"/>
                <a:gd name="T61" fmla="*/ 23 h 97"/>
                <a:gd name="T62" fmla="*/ 135 w 637"/>
                <a:gd name="T63" fmla="*/ 24 h 97"/>
                <a:gd name="T64" fmla="*/ 160 w 637"/>
                <a:gd name="T65" fmla="*/ 24 h 97"/>
                <a:gd name="T66" fmla="*/ 185 w 637"/>
                <a:gd name="T67" fmla="*/ 25 h 97"/>
                <a:gd name="T68" fmla="*/ 210 w 637"/>
                <a:gd name="T69" fmla="*/ 27 h 97"/>
                <a:gd name="T70" fmla="*/ 236 w 637"/>
                <a:gd name="T71" fmla="*/ 29 h 97"/>
                <a:gd name="T72" fmla="*/ 246 w 637"/>
                <a:gd name="T73" fmla="*/ 30 h 97"/>
                <a:gd name="T74" fmla="*/ 253 w 637"/>
                <a:gd name="T75" fmla="*/ 35 h 97"/>
                <a:gd name="T76" fmla="*/ 259 w 637"/>
                <a:gd name="T77" fmla="*/ 41 h 97"/>
                <a:gd name="T78" fmla="*/ 264 w 637"/>
                <a:gd name="T79" fmla="*/ 47 h 97"/>
                <a:gd name="T80" fmla="*/ 268 w 637"/>
                <a:gd name="T81" fmla="*/ 42 h 97"/>
                <a:gd name="T82" fmla="*/ 273 w 637"/>
                <a:gd name="T83" fmla="*/ 36 h 97"/>
                <a:gd name="T84" fmla="*/ 278 w 637"/>
                <a:gd name="T85" fmla="*/ 30 h 97"/>
                <a:gd name="T86" fmla="*/ 284 w 637"/>
                <a:gd name="T87" fmla="*/ 26 h 97"/>
                <a:gd name="T88" fmla="*/ 291 w 637"/>
                <a:gd name="T89" fmla="*/ 22 h 97"/>
                <a:gd name="T90" fmla="*/ 299 w 637"/>
                <a:gd name="T91" fmla="*/ 19 h 97"/>
                <a:gd name="T92" fmla="*/ 307 w 637"/>
                <a:gd name="T93" fmla="*/ 17 h 97"/>
                <a:gd name="T94" fmla="*/ 316 w 637"/>
                <a:gd name="T95" fmla="*/ 16 h 97"/>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637" h="97">
                  <a:moveTo>
                    <a:pt x="637" y="33"/>
                  </a:moveTo>
                  <a:lnTo>
                    <a:pt x="632" y="31"/>
                  </a:lnTo>
                  <a:lnTo>
                    <a:pt x="628" y="30"/>
                  </a:lnTo>
                  <a:lnTo>
                    <a:pt x="625" y="29"/>
                  </a:lnTo>
                  <a:lnTo>
                    <a:pt x="621" y="28"/>
                  </a:lnTo>
                  <a:lnTo>
                    <a:pt x="617" y="26"/>
                  </a:lnTo>
                  <a:lnTo>
                    <a:pt x="613" y="25"/>
                  </a:lnTo>
                  <a:lnTo>
                    <a:pt x="610" y="25"/>
                  </a:lnTo>
                  <a:lnTo>
                    <a:pt x="605" y="24"/>
                  </a:lnTo>
                  <a:lnTo>
                    <a:pt x="601" y="23"/>
                  </a:lnTo>
                  <a:lnTo>
                    <a:pt x="597" y="21"/>
                  </a:lnTo>
                  <a:lnTo>
                    <a:pt x="593" y="20"/>
                  </a:lnTo>
                  <a:lnTo>
                    <a:pt x="590" y="19"/>
                  </a:lnTo>
                  <a:lnTo>
                    <a:pt x="586" y="19"/>
                  </a:lnTo>
                  <a:lnTo>
                    <a:pt x="581" y="18"/>
                  </a:lnTo>
                  <a:lnTo>
                    <a:pt x="577" y="16"/>
                  </a:lnTo>
                  <a:lnTo>
                    <a:pt x="573" y="16"/>
                  </a:lnTo>
                  <a:lnTo>
                    <a:pt x="571" y="15"/>
                  </a:lnTo>
                  <a:lnTo>
                    <a:pt x="568" y="15"/>
                  </a:lnTo>
                  <a:lnTo>
                    <a:pt x="565" y="15"/>
                  </a:lnTo>
                  <a:lnTo>
                    <a:pt x="562" y="14"/>
                  </a:lnTo>
                  <a:lnTo>
                    <a:pt x="560" y="14"/>
                  </a:lnTo>
                  <a:lnTo>
                    <a:pt x="556" y="13"/>
                  </a:lnTo>
                  <a:lnTo>
                    <a:pt x="553" y="13"/>
                  </a:lnTo>
                  <a:lnTo>
                    <a:pt x="551" y="13"/>
                  </a:lnTo>
                  <a:lnTo>
                    <a:pt x="547" y="13"/>
                  </a:lnTo>
                  <a:lnTo>
                    <a:pt x="545" y="11"/>
                  </a:lnTo>
                  <a:lnTo>
                    <a:pt x="542" y="11"/>
                  </a:lnTo>
                  <a:lnTo>
                    <a:pt x="538" y="11"/>
                  </a:lnTo>
                  <a:lnTo>
                    <a:pt x="536" y="11"/>
                  </a:lnTo>
                  <a:lnTo>
                    <a:pt x="533" y="10"/>
                  </a:lnTo>
                  <a:lnTo>
                    <a:pt x="530" y="10"/>
                  </a:lnTo>
                  <a:lnTo>
                    <a:pt x="527" y="10"/>
                  </a:lnTo>
                  <a:lnTo>
                    <a:pt x="523" y="10"/>
                  </a:lnTo>
                  <a:lnTo>
                    <a:pt x="521" y="10"/>
                  </a:lnTo>
                  <a:lnTo>
                    <a:pt x="518" y="9"/>
                  </a:lnTo>
                  <a:lnTo>
                    <a:pt x="514" y="9"/>
                  </a:lnTo>
                  <a:lnTo>
                    <a:pt x="512" y="9"/>
                  </a:lnTo>
                  <a:lnTo>
                    <a:pt x="509" y="9"/>
                  </a:lnTo>
                  <a:lnTo>
                    <a:pt x="506" y="9"/>
                  </a:lnTo>
                  <a:lnTo>
                    <a:pt x="503" y="9"/>
                  </a:lnTo>
                  <a:lnTo>
                    <a:pt x="499" y="8"/>
                  </a:lnTo>
                  <a:lnTo>
                    <a:pt x="497" y="8"/>
                  </a:lnTo>
                  <a:lnTo>
                    <a:pt x="494" y="8"/>
                  </a:lnTo>
                  <a:lnTo>
                    <a:pt x="492" y="8"/>
                  </a:lnTo>
                  <a:lnTo>
                    <a:pt x="488" y="8"/>
                  </a:lnTo>
                  <a:lnTo>
                    <a:pt x="486" y="8"/>
                  </a:lnTo>
                  <a:lnTo>
                    <a:pt x="483" y="8"/>
                  </a:lnTo>
                  <a:lnTo>
                    <a:pt x="479" y="8"/>
                  </a:lnTo>
                  <a:lnTo>
                    <a:pt x="466" y="6"/>
                  </a:lnTo>
                  <a:lnTo>
                    <a:pt x="452" y="6"/>
                  </a:lnTo>
                  <a:lnTo>
                    <a:pt x="438" y="6"/>
                  </a:lnTo>
                  <a:lnTo>
                    <a:pt x="424" y="6"/>
                  </a:lnTo>
                  <a:lnTo>
                    <a:pt x="412" y="5"/>
                  </a:lnTo>
                  <a:lnTo>
                    <a:pt x="398" y="5"/>
                  </a:lnTo>
                  <a:lnTo>
                    <a:pt x="384" y="5"/>
                  </a:lnTo>
                  <a:lnTo>
                    <a:pt x="370" y="4"/>
                  </a:lnTo>
                  <a:lnTo>
                    <a:pt x="358" y="4"/>
                  </a:lnTo>
                  <a:lnTo>
                    <a:pt x="344" y="4"/>
                  </a:lnTo>
                  <a:lnTo>
                    <a:pt x="330" y="4"/>
                  </a:lnTo>
                  <a:lnTo>
                    <a:pt x="318" y="3"/>
                  </a:lnTo>
                  <a:lnTo>
                    <a:pt x="304" y="3"/>
                  </a:lnTo>
                  <a:lnTo>
                    <a:pt x="290" y="3"/>
                  </a:lnTo>
                  <a:lnTo>
                    <a:pt x="278" y="3"/>
                  </a:lnTo>
                  <a:lnTo>
                    <a:pt x="264" y="3"/>
                  </a:lnTo>
                  <a:lnTo>
                    <a:pt x="251" y="1"/>
                  </a:lnTo>
                  <a:lnTo>
                    <a:pt x="238" y="1"/>
                  </a:lnTo>
                  <a:lnTo>
                    <a:pt x="225" y="1"/>
                  </a:lnTo>
                  <a:lnTo>
                    <a:pt x="211" y="1"/>
                  </a:lnTo>
                  <a:lnTo>
                    <a:pt x="198" y="1"/>
                  </a:lnTo>
                  <a:lnTo>
                    <a:pt x="185" y="1"/>
                  </a:lnTo>
                  <a:lnTo>
                    <a:pt x="171" y="0"/>
                  </a:lnTo>
                  <a:lnTo>
                    <a:pt x="158" y="0"/>
                  </a:lnTo>
                  <a:lnTo>
                    <a:pt x="144" y="0"/>
                  </a:lnTo>
                  <a:lnTo>
                    <a:pt x="131" y="0"/>
                  </a:lnTo>
                  <a:lnTo>
                    <a:pt x="117" y="0"/>
                  </a:lnTo>
                  <a:lnTo>
                    <a:pt x="104" y="0"/>
                  </a:lnTo>
                  <a:lnTo>
                    <a:pt x="90" y="0"/>
                  </a:lnTo>
                  <a:lnTo>
                    <a:pt x="76" y="0"/>
                  </a:lnTo>
                  <a:lnTo>
                    <a:pt x="62" y="0"/>
                  </a:lnTo>
                  <a:lnTo>
                    <a:pt x="49" y="0"/>
                  </a:lnTo>
                  <a:lnTo>
                    <a:pt x="40" y="0"/>
                  </a:lnTo>
                  <a:lnTo>
                    <a:pt x="31" y="0"/>
                  </a:lnTo>
                  <a:lnTo>
                    <a:pt x="25" y="1"/>
                  </a:lnTo>
                  <a:lnTo>
                    <a:pt x="19" y="1"/>
                  </a:lnTo>
                  <a:lnTo>
                    <a:pt x="13" y="3"/>
                  </a:lnTo>
                  <a:lnTo>
                    <a:pt x="10" y="4"/>
                  </a:lnTo>
                  <a:lnTo>
                    <a:pt x="6" y="5"/>
                  </a:lnTo>
                  <a:lnTo>
                    <a:pt x="3" y="6"/>
                  </a:lnTo>
                  <a:lnTo>
                    <a:pt x="2" y="8"/>
                  </a:lnTo>
                  <a:lnTo>
                    <a:pt x="1" y="9"/>
                  </a:lnTo>
                  <a:lnTo>
                    <a:pt x="0" y="10"/>
                  </a:lnTo>
                  <a:lnTo>
                    <a:pt x="1" y="11"/>
                  </a:lnTo>
                  <a:lnTo>
                    <a:pt x="1" y="14"/>
                  </a:lnTo>
                  <a:lnTo>
                    <a:pt x="3" y="15"/>
                  </a:lnTo>
                  <a:lnTo>
                    <a:pt x="5" y="16"/>
                  </a:lnTo>
                  <a:lnTo>
                    <a:pt x="7" y="19"/>
                  </a:lnTo>
                  <a:lnTo>
                    <a:pt x="11" y="20"/>
                  </a:lnTo>
                  <a:lnTo>
                    <a:pt x="13" y="23"/>
                  </a:lnTo>
                  <a:lnTo>
                    <a:pt x="17" y="24"/>
                  </a:lnTo>
                  <a:lnTo>
                    <a:pt x="21" y="25"/>
                  </a:lnTo>
                  <a:lnTo>
                    <a:pt x="26" y="28"/>
                  </a:lnTo>
                  <a:lnTo>
                    <a:pt x="30" y="29"/>
                  </a:lnTo>
                  <a:lnTo>
                    <a:pt x="35" y="30"/>
                  </a:lnTo>
                  <a:lnTo>
                    <a:pt x="40" y="33"/>
                  </a:lnTo>
                  <a:lnTo>
                    <a:pt x="45" y="34"/>
                  </a:lnTo>
                  <a:lnTo>
                    <a:pt x="50" y="35"/>
                  </a:lnTo>
                  <a:lnTo>
                    <a:pt x="55" y="36"/>
                  </a:lnTo>
                  <a:lnTo>
                    <a:pt x="60" y="38"/>
                  </a:lnTo>
                  <a:lnTo>
                    <a:pt x="65" y="38"/>
                  </a:lnTo>
                  <a:lnTo>
                    <a:pt x="70" y="39"/>
                  </a:lnTo>
                  <a:lnTo>
                    <a:pt x="75" y="39"/>
                  </a:lnTo>
                  <a:lnTo>
                    <a:pt x="80" y="40"/>
                  </a:lnTo>
                  <a:lnTo>
                    <a:pt x="92" y="41"/>
                  </a:lnTo>
                  <a:lnTo>
                    <a:pt x="106" y="41"/>
                  </a:lnTo>
                  <a:lnTo>
                    <a:pt x="119" y="43"/>
                  </a:lnTo>
                  <a:lnTo>
                    <a:pt x="131" y="44"/>
                  </a:lnTo>
                  <a:lnTo>
                    <a:pt x="144" y="44"/>
                  </a:lnTo>
                  <a:lnTo>
                    <a:pt x="156" y="45"/>
                  </a:lnTo>
                  <a:lnTo>
                    <a:pt x="169" y="45"/>
                  </a:lnTo>
                  <a:lnTo>
                    <a:pt x="183" y="45"/>
                  </a:lnTo>
                  <a:lnTo>
                    <a:pt x="195" y="46"/>
                  </a:lnTo>
                  <a:lnTo>
                    <a:pt x="208" y="46"/>
                  </a:lnTo>
                  <a:lnTo>
                    <a:pt x="220" y="46"/>
                  </a:lnTo>
                  <a:lnTo>
                    <a:pt x="233" y="48"/>
                  </a:lnTo>
                  <a:lnTo>
                    <a:pt x="244" y="48"/>
                  </a:lnTo>
                  <a:lnTo>
                    <a:pt x="258" y="48"/>
                  </a:lnTo>
                  <a:lnTo>
                    <a:pt x="269" y="48"/>
                  </a:lnTo>
                  <a:lnTo>
                    <a:pt x="282" y="49"/>
                  </a:lnTo>
                  <a:lnTo>
                    <a:pt x="294" y="49"/>
                  </a:lnTo>
                  <a:lnTo>
                    <a:pt x="307" y="49"/>
                  </a:lnTo>
                  <a:lnTo>
                    <a:pt x="319" y="49"/>
                  </a:lnTo>
                  <a:lnTo>
                    <a:pt x="332" y="50"/>
                  </a:lnTo>
                  <a:lnTo>
                    <a:pt x="344" y="50"/>
                  </a:lnTo>
                  <a:lnTo>
                    <a:pt x="357" y="50"/>
                  </a:lnTo>
                  <a:lnTo>
                    <a:pt x="369" y="51"/>
                  </a:lnTo>
                  <a:lnTo>
                    <a:pt x="382" y="51"/>
                  </a:lnTo>
                  <a:lnTo>
                    <a:pt x="394" y="53"/>
                  </a:lnTo>
                  <a:lnTo>
                    <a:pt x="407" y="53"/>
                  </a:lnTo>
                  <a:lnTo>
                    <a:pt x="419" y="54"/>
                  </a:lnTo>
                  <a:lnTo>
                    <a:pt x="432" y="54"/>
                  </a:lnTo>
                  <a:lnTo>
                    <a:pt x="444" y="55"/>
                  </a:lnTo>
                  <a:lnTo>
                    <a:pt x="458" y="56"/>
                  </a:lnTo>
                  <a:lnTo>
                    <a:pt x="471" y="58"/>
                  </a:lnTo>
                  <a:lnTo>
                    <a:pt x="483" y="59"/>
                  </a:lnTo>
                  <a:lnTo>
                    <a:pt x="486" y="59"/>
                  </a:lnTo>
                  <a:lnTo>
                    <a:pt x="489" y="60"/>
                  </a:lnTo>
                  <a:lnTo>
                    <a:pt x="492" y="61"/>
                  </a:lnTo>
                  <a:lnTo>
                    <a:pt x="496" y="64"/>
                  </a:lnTo>
                  <a:lnTo>
                    <a:pt x="498" y="65"/>
                  </a:lnTo>
                  <a:lnTo>
                    <a:pt x="502" y="68"/>
                  </a:lnTo>
                  <a:lnTo>
                    <a:pt x="506" y="70"/>
                  </a:lnTo>
                  <a:lnTo>
                    <a:pt x="508" y="74"/>
                  </a:lnTo>
                  <a:lnTo>
                    <a:pt x="512" y="77"/>
                  </a:lnTo>
                  <a:lnTo>
                    <a:pt x="516" y="80"/>
                  </a:lnTo>
                  <a:lnTo>
                    <a:pt x="518" y="83"/>
                  </a:lnTo>
                  <a:lnTo>
                    <a:pt x="521" y="85"/>
                  </a:lnTo>
                  <a:lnTo>
                    <a:pt x="524" y="89"/>
                  </a:lnTo>
                  <a:lnTo>
                    <a:pt x="527" y="92"/>
                  </a:lnTo>
                  <a:lnTo>
                    <a:pt x="528" y="94"/>
                  </a:lnTo>
                  <a:lnTo>
                    <a:pt x="531" y="97"/>
                  </a:lnTo>
                  <a:lnTo>
                    <a:pt x="532" y="93"/>
                  </a:lnTo>
                  <a:lnTo>
                    <a:pt x="535" y="89"/>
                  </a:lnTo>
                  <a:lnTo>
                    <a:pt x="536" y="85"/>
                  </a:lnTo>
                  <a:lnTo>
                    <a:pt x="538" y="82"/>
                  </a:lnTo>
                  <a:lnTo>
                    <a:pt x="541" y="79"/>
                  </a:lnTo>
                  <a:lnTo>
                    <a:pt x="542" y="75"/>
                  </a:lnTo>
                  <a:lnTo>
                    <a:pt x="545" y="73"/>
                  </a:lnTo>
                  <a:lnTo>
                    <a:pt x="547" y="69"/>
                  </a:lnTo>
                  <a:lnTo>
                    <a:pt x="550" y="66"/>
                  </a:lnTo>
                  <a:lnTo>
                    <a:pt x="552" y="64"/>
                  </a:lnTo>
                  <a:lnTo>
                    <a:pt x="556" y="61"/>
                  </a:lnTo>
                  <a:lnTo>
                    <a:pt x="558" y="59"/>
                  </a:lnTo>
                  <a:lnTo>
                    <a:pt x="561" y="56"/>
                  </a:lnTo>
                  <a:lnTo>
                    <a:pt x="565" y="54"/>
                  </a:lnTo>
                  <a:lnTo>
                    <a:pt x="567" y="53"/>
                  </a:lnTo>
                  <a:lnTo>
                    <a:pt x="571" y="50"/>
                  </a:lnTo>
                  <a:lnTo>
                    <a:pt x="575" y="48"/>
                  </a:lnTo>
                  <a:lnTo>
                    <a:pt x="577" y="46"/>
                  </a:lnTo>
                  <a:lnTo>
                    <a:pt x="581" y="45"/>
                  </a:lnTo>
                  <a:lnTo>
                    <a:pt x="585" y="43"/>
                  </a:lnTo>
                  <a:lnTo>
                    <a:pt x="588" y="41"/>
                  </a:lnTo>
                  <a:lnTo>
                    <a:pt x="592" y="40"/>
                  </a:lnTo>
                  <a:lnTo>
                    <a:pt x="597" y="39"/>
                  </a:lnTo>
                  <a:lnTo>
                    <a:pt x="601" y="38"/>
                  </a:lnTo>
                  <a:lnTo>
                    <a:pt x="605" y="38"/>
                  </a:lnTo>
                  <a:lnTo>
                    <a:pt x="610" y="36"/>
                  </a:lnTo>
                  <a:lnTo>
                    <a:pt x="613" y="35"/>
                  </a:lnTo>
                  <a:lnTo>
                    <a:pt x="618" y="35"/>
                  </a:lnTo>
                  <a:lnTo>
                    <a:pt x="622" y="34"/>
                  </a:lnTo>
                  <a:lnTo>
                    <a:pt x="627" y="34"/>
                  </a:lnTo>
                  <a:lnTo>
                    <a:pt x="632" y="33"/>
                  </a:lnTo>
                  <a:lnTo>
                    <a:pt x="637" y="33"/>
                  </a:lnTo>
                  <a:close/>
                </a:path>
              </a:pathLst>
            </a:custGeom>
            <a:solidFill>
              <a:srgbClr val="22228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85" name="Freeform 215"/>
            <p:cNvSpPr>
              <a:spLocks/>
            </p:cNvSpPr>
            <p:nvPr/>
          </p:nvSpPr>
          <p:spPr bwMode="auto">
            <a:xfrm>
              <a:off x="5437" y="2502"/>
              <a:ext cx="311" cy="46"/>
            </a:xfrm>
            <a:custGeom>
              <a:avLst/>
              <a:gdLst>
                <a:gd name="T0" fmla="*/ 307 w 621"/>
                <a:gd name="T1" fmla="*/ 14 h 93"/>
                <a:gd name="T2" fmla="*/ 301 w 621"/>
                <a:gd name="T3" fmla="*/ 12 h 93"/>
                <a:gd name="T4" fmla="*/ 295 w 621"/>
                <a:gd name="T5" fmla="*/ 11 h 93"/>
                <a:gd name="T6" fmla="*/ 290 w 621"/>
                <a:gd name="T7" fmla="*/ 9 h 93"/>
                <a:gd name="T8" fmla="*/ 283 w 621"/>
                <a:gd name="T9" fmla="*/ 8 h 93"/>
                <a:gd name="T10" fmla="*/ 277 w 621"/>
                <a:gd name="T11" fmla="*/ 7 h 93"/>
                <a:gd name="T12" fmla="*/ 268 w 621"/>
                <a:gd name="T13" fmla="*/ 6 h 93"/>
                <a:gd name="T14" fmla="*/ 260 w 621"/>
                <a:gd name="T15" fmla="*/ 5 h 93"/>
                <a:gd name="T16" fmla="*/ 251 w 621"/>
                <a:gd name="T17" fmla="*/ 4 h 93"/>
                <a:gd name="T18" fmla="*/ 242 w 621"/>
                <a:gd name="T19" fmla="*/ 4 h 93"/>
                <a:gd name="T20" fmla="*/ 234 w 621"/>
                <a:gd name="T21" fmla="*/ 3 h 93"/>
                <a:gd name="T22" fmla="*/ 213 w 621"/>
                <a:gd name="T23" fmla="*/ 2 h 93"/>
                <a:gd name="T24" fmla="*/ 194 w 621"/>
                <a:gd name="T25" fmla="*/ 2 h 93"/>
                <a:gd name="T26" fmla="*/ 174 w 621"/>
                <a:gd name="T27" fmla="*/ 2 h 93"/>
                <a:gd name="T28" fmla="*/ 154 w 621"/>
                <a:gd name="T29" fmla="*/ 1 h 93"/>
                <a:gd name="T30" fmla="*/ 136 w 621"/>
                <a:gd name="T31" fmla="*/ 1 h 93"/>
                <a:gd name="T32" fmla="*/ 116 w 621"/>
                <a:gd name="T33" fmla="*/ 1 h 93"/>
                <a:gd name="T34" fmla="*/ 97 w 621"/>
                <a:gd name="T35" fmla="*/ 0 h 93"/>
                <a:gd name="T36" fmla="*/ 77 w 621"/>
                <a:gd name="T37" fmla="*/ 0 h 93"/>
                <a:gd name="T38" fmla="*/ 57 w 621"/>
                <a:gd name="T39" fmla="*/ 0 h 93"/>
                <a:gd name="T40" fmla="*/ 37 w 621"/>
                <a:gd name="T41" fmla="*/ 0 h 93"/>
                <a:gd name="T42" fmla="*/ 20 w 621"/>
                <a:gd name="T43" fmla="*/ 0 h 93"/>
                <a:gd name="T44" fmla="*/ 9 w 621"/>
                <a:gd name="T45" fmla="*/ 1 h 93"/>
                <a:gd name="T46" fmla="*/ 3 w 621"/>
                <a:gd name="T47" fmla="*/ 2 h 93"/>
                <a:gd name="T48" fmla="*/ 0 w 621"/>
                <a:gd name="T49" fmla="*/ 4 h 93"/>
                <a:gd name="T50" fmla="*/ 1 w 621"/>
                <a:gd name="T51" fmla="*/ 6 h 93"/>
                <a:gd name="T52" fmla="*/ 4 w 621"/>
                <a:gd name="T53" fmla="*/ 9 h 93"/>
                <a:gd name="T54" fmla="*/ 9 w 621"/>
                <a:gd name="T55" fmla="*/ 11 h 93"/>
                <a:gd name="T56" fmla="*/ 15 w 621"/>
                <a:gd name="T57" fmla="*/ 14 h 93"/>
                <a:gd name="T58" fmla="*/ 23 w 621"/>
                <a:gd name="T59" fmla="*/ 16 h 93"/>
                <a:gd name="T60" fmla="*/ 30 w 621"/>
                <a:gd name="T61" fmla="*/ 17 h 93"/>
                <a:gd name="T62" fmla="*/ 38 w 621"/>
                <a:gd name="T63" fmla="*/ 19 h 93"/>
                <a:gd name="T64" fmla="*/ 52 w 621"/>
                <a:gd name="T65" fmla="*/ 20 h 93"/>
                <a:gd name="T66" fmla="*/ 71 w 621"/>
                <a:gd name="T67" fmla="*/ 21 h 93"/>
                <a:gd name="T68" fmla="*/ 90 w 621"/>
                <a:gd name="T69" fmla="*/ 22 h 93"/>
                <a:gd name="T70" fmla="*/ 108 w 621"/>
                <a:gd name="T71" fmla="*/ 22 h 93"/>
                <a:gd name="T72" fmla="*/ 126 w 621"/>
                <a:gd name="T73" fmla="*/ 22 h 93"/>
                <a:gd name="T74" fmla="*/ 144 w 621"/>
                <a:gd name="T75" fmla="*/ 23 h 93"/>
                <a:gd name="T76" fmla="*/ 163 w 621"/>
                <a:gd name="T77" fmla="*/ 24 h 93"/>
                <a:gd name="T78" fmla="*/ 181 w 621"/>
                <a:gd name="T79" fmla="*/ 24 h 93"/>
                <a:gd name="T80" fmla="*/ 199 w 621"/>
                <a:gd name="T81" fmla="*/ 25 h 93"/>
                <a:gd name="T82" fmla="*/ 218 w 621"/>
                <a:gd name="T83" fmla="*/ 26 h 93"/>
                <a:gd name="T84" fmla="*/ 236 w 621"/>
                <a:gd name="T85" fmla="*/ 28 h 93"/>
                <a:gd name="T86" fmla="*/ 241 w 621"/>
                <a:gd name="T87" fmla="*/ 29 h 93"/>
                <a:gd name="T88" fmla="*/ 245 w 621"/>
                <a:gd name="T89" fmla="*/ 32 h 93"/>
                <a:gd name="T90" fmla="*/ 250 w 621"/>
                <a:gd name="T91" fmla="*/ 37 h 93"/>
                <a:gd name="T92" fmla="*/ 255 w 621"/>
                <a:gd name="T93" fmla="*/ 41 h 93"/>
                <a:gd name="T94" fmla="*/ 258 w 621"/>
                <a:gd name="T95" fmla="*/ 45 h 93"/>
                <a:gd name="T96" fmla="*/ 262 w 621"/>
                <a:gd name="T97" fmla="*/ 43 h 93"/>
                <a:gd name="T98" fmla="*/ 264 w 621"/>
                <a:gd name="T99" fmla="*/ 38 h 93"/>
                <a:gd name="T100" fmla="*/ 268 w 621"/>
                <a:gd name="T101" fmla="*/ 33 h 93"/>
                <a:gd name="T102" fmla="*/ 272 w 621"/>
                <a:gd name="T103" fmla="*/ 29 h 93"/>
                <a:gd name="T104" fmla="*/ 276 w 621"/>
                <a:gd name="T105" fmla="*/ 26 h 93"/>
                <a:gd name="T106" fmla="*/ 281 w 621"/>
                <a:gd name="T107" fmla="*/ 23 h 93"/>
                <a:gd name="T108" fmla="*/ 286 w 621"/>
                <a:gd name="T109" fmla="*/ 21 h 93"/>
                <a:gd name="T110" fmla="*/ 292 w 621"/>
                <a:gd name="T111" fmla="*/ 19 h 93"/>
                <a:gd name="T112" fmla="*/ 298 w 621"/>
                <a:gd name="T113" fmla="*/ 17 h 93"/>
                <a:gd name="T114" fmla="*/ 304 w 621"/>
                <a:gd name="T115" fmla="*/ 16 h 93"/>
                <a:gd name="T116" fmla="*/ 311 w 621"/>
                <a:gd name="T117" fmla="*/ 16 h 93"/>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621" h="93">
                  <a:moveTo>
                    <a:pt x="621" y="32"/>
                  </a:moveTo>
                  <a:lnTo>
                    <a:pt x="618" y="30"/>
                  </a:lnTo>
                  <a:lnTo>
                    <a:pt x="613" y="29"/>
                  </a:lnTo>
                  <a:lnTo>
                    <a:pt x="609" y="28"/>
                  </a:lnTo>
                  <a:lnTo>
                    <a:pt x="605" y="27"/>
                  </a:lnTo>
                  <a:lnTo>
                    <a:pt x="601" y="25"/>
                  </a:lnTo>
                  <a:lnTo>
                    <a:pt x="598" y="24"/>
                  </a:lnTo>
                  <a:lnTo>
                    <a:pt x="594" y="24"/>
                  </a:lnTo>
                  <a:lnTo>
                    <a:pt x="590" y="23"/>
                  </a:lnTo>
                  <a:lnTo>
                    <a:pt x="586" y="22"/>
                  </a:lnTo>
                  <a:lnTo>
                    <a:pt x="583" y="20"/>
                  </a:lnTo>
                  <a:lnTo>
                    <a:pt x="579" y="19"/>
                  </a:lnTo>
                  <a:lnTo>
                    <a:pt x="574" y="19"/>
                  </a:lnTo>
                  <a:lnTo>
                    <a:pt x="570" y="18"/>
                  </a:lnTo>
                  <a:lnTo>
                    <a:pt x="566" y="17"/>
                  </a:lnTo>
                  <a:lnTo>
                    <a:pt x="563" y="15"/>
                  </a:lnTo>
                  <a:lnTo>
                    <a:pt x="559" y="15"/>
                  </a:lnTo>
                  <a:lnTo>
                    <a:pt x="554" y="14"/>
                  </a:lnTo>
                  <a:lnTo>
                    <a:pt x="548" y="13"/>
                  </a:lnTo>
                  <a:lnTo>
                    <a:pt x="543" y="13"/>
                  </a:lnTo>
                  <a:lnTo>
                    <a:pt x="536" y="12"/>
                  </a:lnTo>
                  <a:lnTo>
                    <a:pt x="530" y="12"/>
                  </a:lnTo>
                  <a:lnTo>
                    <a:pt x="525" y="10"/>
                  </a:lnTo>
                  <a:lnTo>
                    <a:pt x="519" y="10"/>
                  </a:lnTo>
                  <a:lnTo>
                    <a:pt x="512" y="9"/>
                  </a:lnTo>
                  <a:lnTo>
                    <a:pt x="507" y="9"/>
                  </a:lnTo>
                  <a:lnTo>
                    <a:pt x="501" y="8"/>
                  </a:lnTo>
                  <a:lnTo>
                    <a:pt x="495" y="8"/>
                  </a:lnTo>
                  <a:lnTo>
                    <a:pt x="490" y="8"/>
                  </a:lnTo>
                  <a:lnTo>
                    <a:pt x="484" y="8"/>
                  </a:lnTo>
                  <a:lnTo>
                    <a:pt x="479" y="7"/>
                  </a:lnTo>
                  <a:lnTo>
                    <a:pt x="472" y="7"/>
                  </a:lnTo>
                  <a:lnTo>
                    <a:pt x="467" y="7"/>
                  </a:lnTo>
                  <a:lnTo>
                    <a:pt x="454" y="7"/>
                  </a:lnTo>
                  <a:lnTo>
                    <a:pt x="440" y="7"/>
                  </a:lnTo>
                  <a:lnTo>
                    <a:pt x="426" y="5"/>
                  </a:lnTo>
                  <a:lnTo>
                    <a:pt x="414" y="5"/>
                  </a:lnTo>
                  <a:lnTo>
                    <a:pt x="400" y="5"/>
                  </a:lnTo>
                  <a:lnTo>
                    <a:pt x="387" y="4"/>
                  </a:lnTo>
                  <a:lnTo>
                    <a:pt x="373" y="4"/>
                  </a:lnTo>
                  <a:lnTo>
                    <a:pt x="361" y="4"/>
                  </a:lnTo>
                  <a:lnTo>
                    <a:pt x="347" y="4"/>
                  </a:lnTo>
                  <a:lnTo>
                    <a:pt x="335" y="3"/>
                  </a:lnTo>
                  <a:lnTo>
                    <a:pt x="322" y="3"/>
                  </a:lnTo>
                  <a:lnTo>
                    <a:pt x="308" y="3"/>
                  </a:lnTo>
                  <a:lnTo>
                    <a:pt x="296" y="3"/>
                  </a:lnTo>
                  <a:lnTo>
                    <a:pt x="283" y="2"/>
                  </a:lnTo>
                  <a:lnTo>
                    <a:pt x="271" y="2"/>
                  </a:lnTo>
                  <a:lnTo>
                    <a:pt x="257" y="2"/>
                  </a:lnTo>
                  <a:lnTo>
                    <a:pt x="244" y="2"/>
                  </a:lnTo>
                  <a:lnTo>
                    <a:pt x="232" y="2"/>
                  </a:lnTo>
                  <a:lnTo>
                    <a:pt x="219" y="0"/>
                  </a:lnTo>
                  <a:lnTo>
                    <a:pt x="206" y="0"/>
                  </a:lnTo>
                  <a:lnTo>
                    <a:pt x="193" y="0"/>
                  </a:lnTo>
                  <a:lnTo>
                    <a:pt x="181" y="0"/>
                  </a:lnTo>
                  <a:lnTo>
                    <a:pt x="167" y="0"/>
                  </a:lnTo>
                  <a:lnTo>
                    <a:pt x="154" y="0"/>
                  </a:lnTo>
                  <a:lnTo>
                    <a:pt x="141" y="0"/>
                  </a:lnTo>
                  <a:lnTo>
                    <a:pt x="128" y="0"/>
                  </a:lnTo>
                  <a:lnTo>
                    <a:pt x="114" y="0"/>
                  </a:lnTo>
                  <a:lnTo>
                    <a:pt x="102" y="0"/>
                  </a:lnTo>
                  <a:lnTo>
                    <a:pt x="88" y="0"/>
                  </a:lnTo>
                  <a:lnTo>
                    <a:pt x="74" y="0"/>
                  </a:lnTo>
                  <a:lnTo>
                    <a:pt x="62" y="0"/>
                  </a:lnTo>
                  <a:lnTo>
                    <a:pt x="48" y="0"/>
                  </a:lnTo>
                  <a:lnTo>
                    <a:pt x="39" y="0"/>
                  </a:lnTo>
                  <a:lnTo>
                    <a:pt x="30" y="0"/>
                  </a:lnTo>
                  <a:lnTo>
                    <a:pt x="24" y="0"/>
                  </a:lnTo>
                  <a:lnTo>
                    <a:pt x="18" y="2"/>
                  </a:lnTo>
                  <a:lnTo>
                    <a:pt x="13" y="3"/>
                  </a:lnTo>
                  <a:lnTo>
                    <a:pt x="9" y="3"/>
                  </a:lnTo>
                  <a:lnTo>
                    <a:pt x="5" y="4"/>
                  </a:lnTo>
                  <a:lnTo>
                    <a:pt x="3" y="5"/>
                  </a:lnTo>
                  <a:lnTo>
                    <a:pt x="1" y="7"/>
                  </a:lnTo>
                  <a:lnTo>
                    <a:pt x="0" y="8"/>
                  </a:lnTo>
                  <a:lnTo>
                    <a:pt x="0" y="9"/>
                  </a:lnTo>
                  <a:lnTo>
                    <a:pt x="0" y="10"/>
                  </a:lnTo>
                  <a:lnTo>
                    <a:pt x="1" y="13"/>
                  </a:lnTo>
                  <a:lnTo>
                    <a:pt x="3" y="14"/>
                  </a:lnTo>
                  <a:lnTo>
                    <a:pt x="5" y="15"/>
                  </a:lnTo>
                  <a:lnTo>
                    <a:pt x="8" y="18"/>
                  </a:lnTo>
                  <a:lnTo>
                    <a:pt x="10" y="19"/>
                  </a:lnTo>
                  <a:lnTo>
                    <a:pt x="14" y="20"/>
                  </a:lnTo>
                  <a:lnTo>
                    <a:pt x="18" y="23"/>
                  </a:lnTo>
                  <a:lnTo>
                    <a:pt x="22" y="24"/>
                  </a:lnTo>
                  <a:lnTo>
                    <a:pt x="25" y="25"/>
                  </a:lnTo>
                  <a:lnTo>
                    <a:pt x="30" y="28"/>
                  </a:lnTo>
                  <a:lnTo>
                    <a:pt x="35" y="29"/>
                  </a:lnTo>
                  <a:lnTo>
                    <a:pt x="40" y="30"/>
                  </a:lnTo>
                  <a:lnTo>
                    <a:pt x="45" y="32"/>
                  </a:lnTo>
                  <a:lnTo>
                    <a:pt x="50" y="33"/>
                  </a:lnTo>
                  <a:lnTo>
                    <a:pt x="55" y="34"/>
                  </a:lnTo>
                  <a:lnTo>
                    <a:pt x="60" y="35"/>
                  </a:lnTo>
                  <a:lnTo>
                    <a:pt x="65" y="37"/>
                  </a:lnTo>
                  <a:lnTo>
                    <a:pt x="70" y="37"/>
                  </a:lnTo>
                  <a:lnTo>
                    <a:pt x="75" y="38"/>
                  </a:lnTo>
                  <a:lnTo>
                    <a:pt x="79" y="38"/>
                  </a:lnTo>
                  <a:lnTo>
                    <a:pt x="92" y="39"/>
                  </a:lnTo>
                  <a:lnTo>
                    <a:pt x="104" y="40"/>
                  </a:lnTo>
                  <a:lnTo>
                    <a:pt x="117" y="40"/>
                  </a:lnTo>
                  <a:lnTo>
                    <a:pt x="129" y="42"/>
                  </a:lnTo>
                  <a:lnTo>
                    <a:pt x="142" y="42"/>
                  </a:lnTo>
                  <a:lnTo>
                    <a:pt x="154" y="43"/>
                  </a:lnTo>
                  <a:lnTo>
                    <a:pt x="167" y="43"/>
                  </a:lnTo>
                  <a:lnTo>
                    <a:pt x="179" y="44"/>
                  </a:lnTo>
                  <a:lnTo>
                    <a:pt x="191" y="44"/>
                  </a:lnTo>
                  <a:lnTo>
                    <a:pt x="203" y="44"/>
                  </a:lnTo>
                  <a:lnTo>
                    <a:pt x="216" y="45"/>
                  </a:lnTo>
                  <a:lnTo>
                    <a:pt x="228" y="45"/>
                  </a:lnTo>
                  <a:lnTo>
                    <a:pt x="239" y="45"/>
                  </a:lnTo>
                  <a:lnTo>
                    <a:pt x="252" y="45"/>
                  </a:lnTo>
                  <a:lnTo>
                    <a:pt x="265" y="45"/>
                  </a:lnTo>
                  <a:lnTo>
                    <a:pt x="276" y="47"/>
                  </a:lnTo>
                  <a:lnTo>
                    <a:pt x="288" y="47"/>
                  </a:lnTo>
                  <a:lnTo>
                    <a:pt x="300" y="47"/>
                  </a:lnTo>
                  <a:lnTo>
                    <a:pt x="312" y="47"/>
                  </a:lnTo>
                  <a:lnTo>
                    <a:pt x="325" y="48"/>
                  </a:lnTo>
                  <a:lnTo>
                    <a:pt x="336" y="48"/>
                  </a:lnTo>
                  <a:lnTo>
                    <a:pt x="348" y="48"/>
                  </a:lnTo>
                  <a:lnTo>
                    <a:pt x="361" y="49"/>
                  </a:lnTo>
                  <a:lnTo>
                    <a:pt x="373" y="49"/>
                  </a:lnTo>
                  <a:lnTo>
                    <a:pt x="385" y="50"/>
                  </a:lnTo>
                  <a:lnTo>
                    <a:pt x="397" y="50"/>
                  </a:lnTo>
                  <a:lnTo>
                    <a:pt x="410" y="52"/>
                  </a:lnTo>
                  <a:lnTo>
                    <a:pt x="422" y="52"/>
                  </a:lnTo>
                  <a:lnTo>
                    <a:pt x="435" y="53"/>
                  </a:lnTo>
                  <a:lnTo>
                    <a:pt x="447" y="54"/>
                  </a:lnTo>
                  <a:lnTo>
                    <a:pt x="460" y="55"/>
                  </a:lnTo>
                  <a:lnTo>
                    <a:pt x="472" y="57"/>
                  </a:lnTo>
                  <a:lnTo>
                    <a:pt x="475" y="57"/>
                  </a:lnTo>
                  <a:lnTo>
                    <a:pt x="477" y="58"/>
                  </a:lnTo>
                  <a:lnTo>
                    <a:pt x="481" y="59"/>
                  </a:lnTo>
                  <a:lnTo>
                    <a:pt x="484" y="60"/>
                  </a:lnTo>
                  <a:lnTo>
                    <a:pt x="487" y="63"/>
                  </a:lnTo>
                  <a:lnTo>
                    <a:pt x="490" y="65"/>
                  </a:lnTo>
                  <a:lnTo>
                    <a:pt x="494" y="68"/>
                  </a:lnTo>
                  <a:lnTo>
                    <a:pt x="497" y="70"/>
                  </a:lnTo>
                  <a:lnTo>
                    <a:pt x="500" y="74"/>
                  </a:lnTo>
                  <a:lnTo>
                    <a:pt x="504" y="77"/>
                  </a:lnTo>
                  <a:lnTo>
                    <a:pt x="506" y="79"/>
                  </a:lnTo>
                  <a:lnTo>
                    <a:pt x="509" y="83"/>
                  </a:lnTo>
                  <a:lnTo>
                    <a:pt x="512" y="86"/>
                  </a:lnTo>
                  <a:lnTo>
                    <a:pt x="515" y="88"/>
                  </a:lnTo>
                  <a:lnTo>
                    <a:pt x="516" y="91"/>
                  </a:lnTo>
                  <a:lnTo>
                    <a:pt x="519" y="93"/>
                  </a:lnTo>
                  <a:lnTo>
                    <a:pt x="520" y="89"/>
                  </a:lnTo>
                  <a:lnTo>
                    <a:pt x="523" y="86"/>
                  </a:lnTo>
                  <a:lnTo>
                    <a:pt x="524" y="83"/>
                  </a:lnTo>
                  <a:lnTo>
                    <a:pt x="526" y="79"/>
                  </a:lnTo>
                  <a:lnTo>
                    <a:pt x="528" y="76"/>
                  </a:lnTo>
                  <a:lnTo>
                    <a:pt x="530" y="73"/>
                  </a:lnTo>
                  <a:lnTo>
                    <a:pt x="533" y="69"/>
                  </a:lnTo>
                  <a:lnTo>
                    <a:pt x="535" y="67"/>
                  </a:lnTo>
                  <a:lnTo>
                    <a:pt x="538" y="64"/>
                  </a:lnTo>
                  <a:lnTo>
                    <a:pt x="540" y="62"/>
                  </a:lnTo>
                  <a:lnTo>
                    <a:pt x="543" y="59"/>
                  </a:lnTo>
                  <a:lnTo>
                    <a:pt x="545" y="57"/>
                  </a:lnTo>
                  <a:lnTo>
                    <a:pt x="549" y="54"/>
                  </a:lnTo>
                  <a:lnTo>
                    <a:pt x="551" y="53"/>
                  </a:lnTo>
                  <a:lnTo>
                    <a:pt x="555" y="50"/>
                  </a:lnTo>
                  <a:lnTo>
                    <a:pt x="558" y="48"/>
                  </a:lnTo>
                  <a:lnTo>
                    <a:pt x="561" y="47"/>
                  </a:lnTo>
                  <a:lnTo>
                    <a:pt x="564" y="45"/>
                  </a:lnTo>
                  <a:lnTo>
                    <a:pt x="568" y="43"/>
                  </a:lnTo>
                  <a:lnTo>
                    <a:pt x="571" y="42"/>
                  </a:lnTo>
                  <a:lnTo>
                    <a:pt x="575" y="40"/>
                  </a:lnTo>
                  <a:lnTo>
                    <a:pt x="579" y="39"/>
                  </a:lnTo>
                  <a:lnTo>
                    <a:pt x="583" y="38"/>
                  </a:lnTo>
                  <a:lnTo>
                    <a:pt x="586" y="37"/>
                  </a:lnTo>
                  <a:lnTo>
                    <a:pt x="590" y="37"/>
                  </a:lnTo>
                  <a:lnTo>
                    <a:pt x="595" y="35"/>
                  </a:lnTo>
                  <a:lnTo>
                    <a:pt x="599" y="34"/>
                  </a:lnTo>
                  <a:lnTo>
                    <a:pt x="603" y="34"/>
                  </a:lnTo>
                  <a:lnTo>
                    <a:pt x="608" y="33"/>
                  </a:lnTo>
                  <a:lnTo>
                    <a:pt x="611" y="33"/>
                  </a:lnTo>
                  <a:lnTo>
                    <a:pt x="616" y="32"/>
                  </a:lnTo>
                  <a:lnTo>
                    <a:pt x="621" y="32"/>
                  </a:lnTo>
                  <a:close/>
                </a:path>
              </a:pathLst>
            </a:custGeom>
            <a:solidFill>
              <a:srgbClr val="29298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86" name="Freeform 216"/>
            <p:cNvSpPr>
              <a:spLocks/>
            </p:cNvSpPr>
            <p:nvPr/>
          </p:nvSpPr>
          <p:spPr bwMode="auto">
            <a:xfrm>
              <a:off x="5443" y="2502"/>
              <a:ext cx="303" cy="45"/>
            </a:xfrm>
            <a:custGeom>
              <a:avLst/>
              <a:gdLst>
                <a:gd name="T0" fmla="*/ 299 w 606"/>
                <a:gd name="T1" fmla="*/ 14 h 91"/>
                <a:gd name="T2" fmla="*/ 293 w 606"/>
                <a:gd name="T3" fmla="*/ 12 h 91"/>
                <a:gd name="T4" fmla="*/ 287 w 606"/>
                <a:gd name="T5" fmla="*/ 11 h 91"/>
                <a:gd name="T6" fmla="*/ 282 w 606"/>
                <a:gd name="T7" fmla="*/ 9 h 91"/>
                <a:gd name="T8" fmla="*/ 276 w 606"/>
                <a:gd name="T9" fmla="*/ 8 h 91"/>
                <a:gd name="T10" fmla="*/ 270 w 606"/>
                <a:gd name="T11" fmla="*/ 7 h 91"/>
                <a:gd name="T12" fmla="*/ 261 w 606"/>
                <a:gd name="T13" fmla="*/ 6 h 91"/>
                <a:gd name="T14" fmla="*/ 253 w 606"/>
                <a:gd name="T15" fmla="*/ 5 h 91"/>
                <a:gd name="T16" fmla="*/ 244 w 606"/>
                <a:gd name="T17" fmla="*/ 4 h 91"/>
                <a:gd name="T18" fmla="*/ 235 w 606"/>
                <a:gd name="T19" fmla="*/ 4 h 91"/>
                <a:gd name="T20" fmla="*/ 227 w 606"/>
                <a:gd name="T21" fmla="*/ 4 h 91"/>
                <a:gd name="T22" fmla="*/ 207 w 606"/>
                <a:gd name="T23" fmla="*/ 3 h 91"/>
                <a:gd name="T24" fmla="*/ 189 w 606"/>
                <a:gd name="T25" fmla="*/ 2 h 91"/>
                <a:gd name="T26" fmla="*/ 169 w 606"/>
                <a:gd name="T27" fmla="*/ 2 h 91"/>
                <a:gd name="T28" fmla="*/ 150 w 606"/>
                <a:gd name="T29" fmla="*/ 1 h 91"/>
                <a:gd name="T30" fmla="*/ 132 w 606"/>
                <a:gd name="T31" fmla="*/ 1 h 91"/>
                <a:gd name="T32" fmla="*/ 113 w 606"/>
                <a:gd name="T33" fmla="*/ 1 h 91"/>
                <a:gd name="T34" fmla="*/ 95 w 606"/>
                <a:gd name="T35" fmla="*/ 1 h 91"/>
                <a:gd name="T36" fmla="*/ 76 w 606"/>
                <a:gd name="T37" fmla="*/ 0 h 91"/>
                <a:gd name="T38" fmla="*/ 56 w 606"/>
                <a:gd name="T39" fmla="*/ 0 h 91"/>
                <a:gd name="T40" fmla="*/ 37 w 606"/>
                <a:gd name="T41" fmla="*/ 0 h 91"/>
                <a:gd name="T42" fmla="*/ 19 w 606"/>
                <a:gd name="T43" fmla="*/ 0 h 91"/>
                <a:gd name="T44" fmla="*/ 9 w 606"/>
                <a:gd name="T45" fmla="*/ 1 h 91"/>
                <a:gd name="T46" fmla="*/ 3 w 606"/>
                <a:gd name="T47" fmla="*/ 2 h 91"/>
                <a:gd name="T48" fmla="*/ 0 w 606"/>
                <a:gd name="T49" fmla="*/ 4 h 91"/>
                <a:gd name="T50" fmla="*/ 1 w 606"/>
                <a:gd name="T51" fmla="*/ 6 h 91"/>
                <a:gd name="T52" fmla="*/ 4 w 606"/>
                <a:gd name="T53" fmla="*/ 9 h 91"/>
                <a:gd name="T54" fmla="*/ 9 w 606"/>
                <a:gd name="T55" fmla="*/ 11 h 91"/>
                <a:gd name="T56" fmla="*/ 15 w 606"/>
                <a:gd name="T57" fmla="*/ 13 h 91"/>
                <a:gd name="T58" fmla="*/ 23 w 606"/>
                <a:gd name="T59" fmla="*/ 16 h 91"/>
                <a:gd name="T60" fmla="*/ 30 w 606"/>
                <a:gd name="T61" fmla="*/ 17 h 91"/>
                <a:gd name="T62" fmla="*/ 38 w 606"/>
                <a:gd name="T63" fmla="*/ 18 h 91"/>
                <a:gd name="T64" fmla="*/ 52 w 606"/>
                <a:gd name="T65" fmla="*/ 19 h 91"/>
                <a:gd name="T66" fmla="*/ 70 w 606"/>
                <a:gd name="T67" fmla="*/ 21 h 91"/>
                <a:gd name="T68" fmla="*/ 88 w 606"/>
                <a:gd name="T69" fmla="*/ 21 h 91"/>
                <a:gd name="T70" fmla="*/ 106 w 606"/>
                <a:gd name="T71" fmla="*/ 22 h 91"/>
                <a:gd name="T72" fmla="*/ 123 w 606"/>
                <a:gd name="T73" fmla="*/ 22 h 91"/>
                <a:gd name="T74" fmla="*/ 141 w 606"/>
                <a:gd name="T75" fmla="*/ 22 h 91"/>
                <a:gd name="T76" fmla="*/ 159 w 606"/>
                <a:gd name="T77" fmla="*/ 23 h 91"/>
                <a:gd name="T78" fmla="*/ 177 w 606"/>
                <a:gd name="T79" fmla="*/ 24 h 91"/>
                <a:gd name="T80" fmla="*/ 194 w 606"/>
                <a:gd name="T81" fmla="*/ 24 h 91"/>
                <a:gd name="T82" fmla="*/ 212 w 606"/>
                <a:gd name="T83" fmla="*/ 26 h 91"/>
                <a:gd name="T84" fmla="*/ 230 w 606"/>
                <a:gd name="T85" fmla="*/ 27 h 91"/>
                <a:gd name="T86" fmla="*/ 235 w 606"/>
                <a:gd name="T87" fmla="*/ 29 h 91"/>
                <a:gd name="T88" fmla="*/ 240 w 606"/>
                <a:gd name="T89" fmla="*/ 32 h 91"/>
                <a:gd name="T90" fmla="*/ 245 w 606"/>
                <a:gd name="T91" fmla="*/ 36 h 91"/>
                <a:gd name="T92" fmla="*/ 249 w 606"/>
                <a:gd name="T93" fmla="*/ 40 h 91"/>
                <a:gd name="T94" fmla="*/ 252 w 606"/>
                <a:gd name="T95" fmla="*/ 44 h 91"/>
                <a:gd name="T96" fmla="*/ 256 w 606"/>
                <a:gd name="T97" fmla="*/ 42 h 91"/>
                <a:gd name="T98" fmla="*/ 258 w 606"/>
                <a:gd name="T99" fmla="*/ 37 h 91"/>
                <a:gd name="T100" fmla="*/ 262 w 606"/>
                <a:gd name="T101" fmla="*/ 32 h 91"/>
                <a:gd name="T102" fmla="*/ 266 w 606"/>
                <a:gd name="T103" fmla="*/ 29 h 91"/>
                <a:gd name="T104" fmla="*/ 270 w 606"/>
                <a:gd name="T105" fmla="*/ 26 h 91"/>
                <a:gd name="T106" fmla="*/ 274 w 606"/>
                <a:gd name="T107" fmla="*/ 23 h 91"/>
                <a:gd name="T108" fmla="*/ 279 w 606"/>
                <a:gd name="T109" fmla="*/ 21 h 91"/>
                <a:gd name="T110" fmla="*/ 284 w 606"/>
                <a:gd name="T111" fmla="*/ 19 h 91"/>
                <a:gd name="T112" fmla="*/ 291 w 606"/>
                <a:gd name="T113" fmla="*/ 17 h 91"/>
                <a:gd name="T114" fmla="*/ 296 w 606"/>
                <a:gd name="T115" fmla="*/ 16 h 91"/>
                <a:gd name="T116" fmla="*/ 303 w 606"/>
                <a:gd name="T117" fmla="*/ 16 h 91"/>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606" h="91">
                  <a:moveTo>
                    <a:pt x="606" y="32"/>
                  </a:moveTo>
                  <a:lnTo>
                    <a:pt x="602" y="30"/>
                  </a:lnTo>
                  <a:lnTo>
                    <a:pt x="598" y="29"/>
                  </a:lnTo>
                  <a:lnTo>
                    <a:pt x="594" y="28"/>
                  </a:lnTo>
                  <a:lnTo>
                    <a:pt x="591" y="27"/>
                  </a:lnTo>
                  <a:lnTo>
                    <a:pt x="586" y="25"/>
                  </a:lnTo>
                  <a:lnTo>
                    <a:pt x="582" y="24"/>
                  </a:lnTo>
                  <a:lnTo>
                    <a:pt x="578" y="24"/>
                  </a:lnTo>
                  <a:lnTo>
                    <a:pt x="574" y="23"/>
                  </a:lnTo>
                  <a:lnTo>
                    <a:pt x="571" y="22"/>
                  </a:lnTo>
                  <a:lnTo>
                    <a:pt x="567" y="20"/>
                  </a:lnTo>
                  <a:lnTo>
                    <a:pt x="563" y="19"/>
                  </a:lnTo>
                  <a:lnTo>
                    <a:pt x="559" y="19"/>
                  </a:lnTo>
                  <a:lnTo>
                    <a:pt x="556" y="18"/>
                  </a:lnTo>
                  <a:lnTo>
                    <a:pt x="552" y="17"/>
                  </a:lnTo>
                  <a:lnTo>
                    <a:pt x="548" y="17"/>
                  </a:lnTo>
                  <a:lnTo>
                    <a:pt x="544" y="15"/>
                  </a:lnTo>
                  <a:lnTo>
                    <a:pt x="539" y="14"/>
                  </a:lnTo>
                  <a:lnTo>
                    <a:pt x="533" y="14"/>
                  </a:lnTo>
                  <a:lnTo>
                    <a:pt x="528" y="13"/>
                  </a:lnTo>
                  <a:lnTo>
                    <a:pt x="522" y="12"/>
                  </a:lnTo>
                  <a:lnTo>
                    <a:pt x="517" y="12"/>
                  </a:lnTo>
                  <a:lnTo>
                    <a:pt x="511" y="10"/>
                  </a:lnTo>
                  <a:lnTo>
                    <a:pt x="506" y="10"/>
                  </a:lnTo>
                  <a:lnTo>
                    <a:pt x="499" y="9"/>
                  </a:lnTo>
                  <a:lnTo>
                    <a:pt x="493" y="9"/>
                  </a:lnTo>
                  <a:lnTo>
                    <a:pt x="488" y="9"/>
                  </a:lnTo>
                  <a:lnTo>
                    <a:pt x="482" y="9"/>
                  </a:lnTo>
                  <a:lnTo>
                    <a:pt x="477" y="8"/>
                  </a:lnTo>
                  <a:lnTo>
                    <a:pt x="470" y="8"/>
                  </a:lnTo>
                  <a:lnTo>
                    <a:pt x="465" y="8"/>
                  </a:lnTo>
                  <a:lnTo>
                    <a:pt x="459" y="8"/>
                  </a:lnTo>
                  <a:lnTo>
                    <a:pt x="454" y="8"/>
                  </a:lnTo>
                  <a:lnTo>
                    <a:pt x="440" y="7"/>
                  </a:lnTo>
                  <a:lnTo>
                    <a:pt x="428" y="7"/>
                  </a:lnTo>
                  <a:lnTo>
                    <a:pt x="414" y="7"/>
                  </a:lnTo>
                  <a:lnTo>
                    <a:pt x="402" y="5"/>
                  </a:lnTo>
                  <a:lnTo>
                    <a:pt x="389" y="5"/>
                  </a:lnTo>
                  <a:lnTo>
                    <a:pt x="377" y="5"/>
                  </a:lnTo>
                  <a:lnTo>
                    <a:pt x="363" y="5"/>
                  </a:lnTo>
                  <a:lnTo>
                    <a:pt x="350" y="4"/>
                  </a:lnTo>
                  <a:lnTo>
                    <a:pt x="338" y="4"/>
                  </a:lnTo>
                  <a:lnTo>
                    <a:pt x="325" y="4"/>
                  </a:lnTo>
                  <a:lnTo>
                    <a:pt x="313" y="4"/>
                  </a:lnTo>
                  <a:lnTo>
                    <a:pt x="300" y="3"/>
                  </a:lnTo>
                  <a:lnTo>
                    <a:pt x="288" y="3"/>
                  </a:lnTo>
                  <a:lnTo>
                    <a:pt x="275" y="3"/>
                  </a:lnTo>
                  <a:lnTo>
                    <a:pt x="263" y="3"/>
                  </a:lnTo>
                  <a:lnTo>
                    <a:pt x="251" y="2"/>
                  </a:lnTo>
                  <a:lnTo>
                    <a:pt x="239" y="2"/>
                  </a:lnTo>
                  <a:lnTo>
                    <a:pt x="226" y="2"/>
                  </a:lnTo>
                  <a:lnTo>
                    <a:pt x="214" y="2"/>
                  </a:lnTo>
                  <a:lnTo>
                    <a:pt x="201" y="2"/>
                  </a:lnTo>
                  <a:lnTo>
                    <a:pt x="189" y="2"/>
                  </a:lnTo>
                  <a:lnTo>
                    <a:pt x="176" y="0"/>
                  </a:lnTo>
                  <a:lnTo>
                    <a:pt x="164" y="0"/>
                  </a:lnTo>
                  <a:lnTo>
                    <a:pt x="151" y="0"/>
                  </a:lnTo>
                  <a:lnTo>
                    <a:pt x="137" y="0"/>
                  </a:lnTo>
                  <a:lnTo>
                    <a:pt x="125" y="0"/>
                  </a:lnTo>
                  <a:lnTo>
                    <a:pt x="112" y="0"/>
                  </a:lnTo>
                  <a:lnTo>
                    <a:pt x="100" y="0"/>
                  </a:lnTo>
                  <a:lnTo>
                    <a:pt x="86" y="0"/>
                  </a:lnTo>
                  <a:lnTo>
                    <a:pt x="73" y="0"/>
                  </a:lnTo>
                  <a:lnTo>
                    <a:pt x="60" y="0"/>
                  </a:lnTo>
                  <a:lnTo>
                    <a:pt x="47" y="0"/>
                  </a:lnTo>
                  <a:lnTo>
                    <a:pt x="37" y="0"/>
                  </a:lnTo>
                  <a:lnTo>
                    <a:pt x="30" y="0"/>
                  </a:lnTo>
                  <a:lnTo>
                    <a:pt x="23" y="2"/>
                  </a:lnTo>
                  <a:lnTo>
                    <a:pt x="17" y="2"/>
                  </a:lnTo>
                  <a:lnTo>
                    <a:pt x="12" y="3"/>
                  </a:lnTo>
                  <a:lnTo>
                    <a:pt x="8" y="4"/>
                  </a:lnTo>
                  <a:lnTo>
                    <a:pt x="5" y="4"/>
                  </a:lnTo>
                  <a:lnTo>
                    <a:pt x="2" y="5"/>
                  </a:lnTo>
                  <a:lnTo>
                    <a:pt x="1" y="7"/>
                  </a:lnTo>
                  <a:lnTo>
                    <a:pt x="0" y="8"/>
                  </a:lnTo>
                  <a:lnTo>
                    <a:pt x="0" y="9"/>
                  </a:lnTo>
                  <a:lnTo>
                    <a:pt x="0" y="12"/>
                  </a:lnTo>
                  <a:lnTo>
                    <a:pt x="1" y="13"/>
                  </a:lnTo>
                  <a:lnTo>
                    <a:pt x="2" y="14"/>
                  </a:lnTo>
                  <a:lnTo>
                    <a:pt x="5" y="15"/>
                  </a:lnTo>
                  <a:lnTo>
                    <a:pt x="7" y="18"/>
                  </a:lnTo>
                  <a:lnTo>
                    <a:pt x="10" y="19"/>
                  </a:lnTo>
                  <a:lnTo>
                    <a:pt x="13" y="20"/>
                  </a:lnTo>
                  <a:lnTo>
                    <a:pt x="17" y="23"/>
                  </a:lnTo>
                  <a:lnTo>
                    <a:pt x="21" y="24"/>
                  </a:lnTo>
                  <a:lnTo>
                    <a:pt x="26" y="25"/>
                  </a:lnTo>
                  <a:lnTo>
                    <a:pt x="30" y="27"/>
                  </a:lnTo>
                  <a:lnTo>
                    <a:pt x="35" y="28"/>
                  </a:lnTo>
                  <a:lnTo>
                    <a:pt x="40" y="30"/>
                  </a:lnTo>
                  <a:lnTo>
                    <a:pt x="45" y="32"/>
                  </a:lnTo>
                  <a:lnTo>
                    <a:pt x="50" y="33"/>
                  </a:lnTo>
                  <a:lnTo>
                    <a:pt x="55" y="33"/>
                  </a:lnTo>
                  <a:lnTo>
                    <a:pt x="60" y="34"/>
                  </a:lnTo>
                  <a:lnTo>
                    <a:pt x="65" y="35"/>
                  </a:lnTo>
                  <a:lnTo>
                    <a:pt x="70" y="37"/>
                  </a:lnTo>
                  <a:lnTo>
                    <a:pt x="75" y="37"/>
                  </a:lnTo>
                  <a:lnTo>
                    <a:pt x="80" y="38"/>
                  </a:lnTo>
                  <a:lnTo>
                    <a:pt x="91" y="38"/>
                  </a:lnTo>
                  <a:lnTo>
                    <a:pt x="103" y="39"/>
                  </a:lnTo>
                  <a:lnTo>
                    <a:pt x="116" y="40"/>
                  </a:lnTo>
                  <a:lnTo>
                    <a:pt x="129" y="40"/>
                  </a:lnTo>
                  <a:lnTo>
                    <a:pt x="140" y="42"/>
                  </a:lnTo>
                  <a:lnTo>
                    <a:pt x="152" y="42"/>
                  </a:lnTo>
                  <a:lnTo>
                    <a:pt x="164" y="43"/>
                  </a:lnTo>
                  <a:lnTo>
                    <a:pt x="176" y="43"/>
                  </a:lnTo>
                  <a:lnTo>
                    <a:pt x="187" y="43"/>
                  </a:lnTo>
                  <a:lnTo>
                    <a:pt x="200" y="44"/>
                  </a:lnTo>
                  <a:lnTo>
                    <a:pt x="211" y="44"/>
                  </a:lnTo>
                  <a:lnTo>
                    <a:pt x="224" y="44"/>
                  </a:lnTo>
                  <a:lnTo>
                    <a:pt x="235" y="44"/>
                  </a:lnTo>
                  <a:lnTo>
                    <a:pt x="246" y="45"/>
                  </a:lnTo>
                  <a:lnTo>
                    <a:pt x="259" y="45"/>
                  </a:lnTo>
                  <a:lnTo>
                    <a:pt x="270" y="45"/>
                  </a:lnTo>
                  <a:lnTo>
                    <a:pt x="281" y="45"/>
                  </a:lnTo>
                  <a:lnTo>
                    <a:pt x="294" y="45"/>
                  </a:lnTo>
                  <a:lnTo>
                    <a:pt x="305" y="45"/>
                  </a:lnTo>
                  <a:lnTo>
                    <a:pt x="318" y="47"/>
                  </a:lnTo>
                  <a:lnTo>
                    <a:pt x="329" y="47"/>
                  </a:lnTo>
                  <a:lnTo>
                    <a:pt x="340" y="47"/>
                  </a:lnTo>
                  <a:lnTo>
                    <a:pt x="353" y="48"/>
                  </a:lnTo>
                  <a:lnTo>
                    <a:pt x="364" y="48"/>
                  </a:lnTo>
                  <a:lnTo>
                    <a:pt x="377" y="48"/>
                  </a:lnTo>
                  <a:lnTo>
                    <a:pt x="388" y="49"/>
                  </a:lnTo>
                  <a:lnTo>
                    <a:pt x="400" y="50"/>
                  </a:lnTo>
                  <a:lnTo>
                    <a:pt x="412" y="50"/>
                  </a:lnTo>
                  <a:lnTo>
                    <a:pt x="424" y="52"/>
                  </a:lnTo>
                  <a:lnTo>
                    <a:pt x="437" y="53"/>
                  </a:lnTo>
                  <a:lnTo>
                    <a:pt x="448" y="54"/>
                  </a:lnTo>
                  <a:lnTo>
                    <a:pt x="460" y="55"/>
                  </a:lnTo>
                  <a:lnTo>
                    <a:pt x="463" y="55"/>
                  </a:lnTo>
                  <a:lnTo>
                    <a:pt x="467" y="57"/>
                  </a:lnTo>
                  <a:lnTo>
                    <a:pt x="469" y="58"/>
                  </a:lnTo>
                  <a:lnTo>
                    <a:pt x="473" y="59"/>
                  </a:lnTo>
                  <a:lnTo>
                    <a:pt x="475" y="62"/>
                  </a:lnTo>
                  <a:lnTo>
                    <a:pt x="479" y="64"/>
                  </a:lnTo>
                  <a:lnTo>
                    <a:pt x="482" y="67"/>
                  </a:lnTo>
                  <a:lnTo>
                    <a:pt x="485" y="69"/>
                  </a:lnTo>
                  <a:lnTo>
                    <a:pt x="489" y="72"/>
                  </a:lnTo>
                  <a:lnTo>
                    <a:pt x="492" y="74"/>
                  </a:lnTo>
                  <a:lnTo>
                    <a:pt x="494" y="78"/>
                  </a:lnTo>
                  <a:lnTo>
                    <a:pt x="498" y="81"/>
                  </a:lnTo>
                  <a:lnTo>
                    <a:pt x="500" y="83"/>
                  </a:lnTo>
                  <a:lnTo>
                    <a:pt x="503" y="86"/>
                  </a:lnTo>
                  <a:lnTo>
                    <a:pt x="504" y="88"/>
                  </a:lnTo>
                  <a:lnTo>
                    <a:pt x="507" y="91"/>
                  </a:lnTo>
                  <a:lnTo>
                    <a:pt x="508" y="87"/>
                  </a:lnTo>
                  <a:lnTo>
                    <a:pt x="511" y="84"/>
                  </a:lnTo>
                  <a:lnTo>
                    <a:pt x="512" y="81"/>
                  </a:lnTo>
                  <a:lnTo>
                    <a:pt x="514" y="77"/>
                  </a:lnTo>
                  <a:lnTo>
                    <a:pt x="516" y="74"/>
                  </a:lnTo>
                  <a:lnTo>
                    <a:pt x="518" y="72"/>
                  </a:lnTo>
                  <a:lnTo>
                    <a:pt x="521" y="68"/>
                  </a:lnTo>
                  <a:lnTo>
                    <a:pt x="523" y="65"/>
                  </a:lnTo>
                  <a:lnTo>
                    <a:pt x="526" y="63"/>
                  </a:lnTo>
                  <a:lnTo>
                    <a:pt x="528" y="60"/>
                  </a:lnTo>
                  <a:lnTo>
                    <a:pt x="531" y="58"/>
                  </a:lnTo>
                  <a:lnTo>
                    <a:pt x="533" y="55"/>
                  </a:lnTo>
                  <a:lnTo>
                    <a:pt x="536" y="54"/>
                  </a:lnTo>
                  <a:lnTo>
                    <a:pt x="539" y="52"/>
                  </a:lnTo>
                  <a:lnTo>
                    <a:pt x="542" y="50"/>
                  </a:lnTo>
                  <a:lnTo>
                    <a:pt x="544" y="48"/>
                  </a:lnTo>
                  <a:lnTo>
                    <a:pt x="548" y="47"/>
                  </a:lnTo>
                  <a:lnTo>
                    <a:pt x="551" y="44"/>
                  </a:lnTo>
                  <a:lnTo>
                    <a:pt x="554" y="43"/>
                  </a:lnTo>
                  <a:lnTo>
                    <a:pt x="558" y="42"/>
                  </a:lnTo>
                  <a:lnTo>
                    <a:pt x="562" y="40"/>
                  </a:lnTo>
                  <a:lnTo>
                    <a:pt x="564" y="39"/>
                  </a:lnTo>
                  <a:lnTo>
                    <a:pt x="568" y="38"/>
                  </a:lnTo>
                  <a:lnTo>
                    <a:pt x="572" y="37"/>
                  </a:lnTo>
                  <a:lnTo>
                    <a:pt x="576" y="35"/>
                  </a:lnTo>
                  <a:lnTo>
                    <a:pt x="581" y="35"/>
                  </a:lnTo>
                  <a:lnTo>
                    <a:pt x="584" y="34"/>
                  </a:lnTo>
                  <a:lnTo>
                    <a:pt x="588" y="34"/>
                  </a:lnTo>
                  <a:lnTo>
                    <a:pt x="592" y="33"/>
                  </a:lnTo>
                  <a:lnTo>
                    <a:pt x="597" y="33"/>
                  </a:lnTo>
                  <a:lnTo>
                    <a:pt x="601" y="32"/>
                  </a:lnTo>
                  <a:lnTo>
                    <a:pt x="606" y="32"/>
                  </a:lnTo>
                  <a:close/>
                </a:path>
              </a:pathLst>
            </a:custGeom>
            <a:solidFill>
              <a:srgbClr val="2B2B8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87" name="Freeform 217"/>
            <p:cNvSpPr>
              <a:spLocks/>
            </p:cNvSpPr>
            <p:nvPr/>
          </p:nvSpPr>
          <p:spPr bwMode="auto">
            <a:xfrm>
              <a:off x="5448" y="2502"/>
              <a:ext cx="295" cy="44"/>
            </a:xfrm>
            <a:custGeom>
              <a:avLst/>
              <a:gdLst>
                <a:gd name="T0" fmla="*/ 292 w 590"/>
                <a:gd name="T1" fmla="*/ 15 h 88"/>
                <a:gd name="T2" fmla="*/ 286 w 590"/>
                <a:gd name="T3" fmla="*/ 13 h 88"/>
                <a:gd name="T4" fmla="*/ 281 w 590"/>
                <a:gd name="T5" fmla="*/ 12 h 88"/>
                <a:gd name="T6" fmla="*/ 275 w 590"/>
                <a:gd name="T7" fmla="*/ 10 h 88"/>
                <a:gd name="T8" fmla="*/ 269 w 590"/>
                <a:gd name="T9" fmla="*/ 9 h 88"/>
                <a:gd name="T10" fmla="*/ 263 w 590"/>
                <a:gd name="T11" fmla="*/ 8 h 88"/>
                <a:gd name="T12" fmla="*/ 255 w 590"/>
                <a:gd name="T13" fmla="*/ 7 h 88"/>
                <a:gd name="T14" fmla="*/ 246 w 590"/>
                <a:gd name="T15" fmla="*/ 5 h 88"/>
                <a:gd name="T16" fmla="*/ 238 w 590"/>
                <a:gd name="T17" fmla="*/ 5 h 88"/>
                <a:gd name="T18" fmla="*/ 229 w 590"/>
                <a:gd name="T19" fmla="*/ 4 h 88"/>
                <a:gd name="T20" fmla="*/ 221 w 590"/>
                <a:gd name="T21" fmla="*/ 4 h 88"/>
                <a:gd name="T22" fmla="*/ 202 w 590"/>
                <a:gd name="T23" fmla="*/ 4 h 88"/>
                <a:gd name="T24" fmla="*/ 184 w 590"/>
                <a:gd name="T25" fmla="*/ 3 h 88"/>
                <a:gd name="T26" fmla="*/ 165 w 590"/>
                <a:gd name="T27" fmla="*/ 2 h 88"/>
                <a:gd name="T28" fmla="*/ 147 w 590"/>
                <a:gd name="T29" fmla="*/ 2 h 88"/>
                <a:gd name="T30" fmla="*/ 129 w 590"/>
                <a:gd name="T31" fmla="*/ 2 h 88"/>
                <a:gd name="T32" fmla="*/ 110 w 590"/>
                <a:gd name="T33" fmla="*/ 2 h 88"/>
                <a:gd name="T34" fmla="*/ 92 w 590"/>
                <a:gd name="T35" fmla="*/ 1 h 88"/>
                <a:gd name="T36" fmla="*/ 74 w 590"/>
                <a:gd name="T37" fmla="*/ 1 h 88"/>
                <a:gd name="T38" fmla="*/ 55 w 590"/>
                <a:gd name="T39" fmla="*/ 0 h 88"/>
                <a:gd name="T40" fmla="*/ 36 w 590"/>
                <a:gd name="T41" fmla="*/ 0 h 88"/>
                <a:gd name="T42" fmla="*/ 19 w 590"/>
                <a:gd name="T43" fmla="*/ 1 h 88"/>
                <a:gd name="T44" fmla="*/ 9 w 590"/>
                <a:gd name="T45" fmla="*/ 2 h 88"/>
                <a:gd name="T46" fmla="*/ 3 w 590"/>
                <a:gd name="T47" fmla="*/ 3 h 88"/>
                <a:gd name="T48" fmla="*/ 0 w 590"/>
                <a:gd name="T49" fmla="*/ 5 h 88"/>
                <a:gd name="T50" fmla="*/ 1 w 590"/>
                <a:gd name="T51" fmla="*/ 7 h 88"/>
                <a:gd name="T52" fmla="*/ 4 w 590"/>
                <a:gd name="T53" fmla="*/ 9 h 88"/>
                <a:gd name="T54" fmla="*/ 9 w 590"/>
                <a:gd name="T55" fmla="*/ 11 h 88"/>
                <a:gd name="T56" fmla="*/ 16 w 590"/>
                <a:gd name="T57" fmla="*/ 14 h 88"/>
                <a:gd name="T58" fmla="*/ 23 w 590"/>
                <a:gd name="T59" fmla="*/ 15 h 88"/>
                <a:gd name="T60" fmla="*/ 31 w 590"/>
                <a:gd name="T61" fmla="*/ 17 h 88"/>
                <a:gd name="T62" fmla="*/ 38 w 590"/>
                <a:gd name="T63" fmla="*/ 19 h 88"/>
                <a:gd name="T64" fmla="*/ 52 w 590"/>
                <a:gd name="T65" fmla="*/ 19 h 88"/>
                <a:gd name="T66" fmla="*/ 70 w 590"/>
                <a:gd name="T67" fmla="*/ 20 h 88"/>
                <a:gd name="T68" fmla="*/ 87 w 590"/>
                <a:gd name="T69" fmla="*/ 21 h 88"/>
                <a:gd name="T70" fmla="*/ 105 w 590"/>
                <a:gd name="T71" fmla="*/ 22 h 88"/>
                <a:gd name="T72" fmla="*/ 122 w 590"/>
                <a:gd name="T73" fmla="*/ 22 h 88"/>
                <a:gd name="T74" fmla="*/ 139 w 590"/>
                <a:gd name="T75" fmla="*/ 22 h 88"/>
                <a:gd name="T76" fmla="*/ 155 w 590"/>
                <a:gd name="T77" fmla="*/ 23 h 88"/>
                <a:gd name="T78" fmla="*/ 173 w 590"/>
                <a:gd name="T79" fmla="*/ 24 h 88"/>
                <a:gd name="T80" fmla="*/ 190 w 590"/>
                <a:gd name="T81" fmla="*/ 24 h 88"/>
                <a:gd name="T82" fmla="*/ 207 w 590"/>
                <a:gd name="T83" fmla="*/ 25 h 88"/>
                <a:gd name="T84" fmla="*/ 226 w 590"/>
                <a:gd name="T85" fmla="*/ 27 h 88"/>
                <a:gd name="T86" fmla="*/ 229 w 590"/>
                <a:gd name="T87" fmla="*/ 29 h 88"/>
                <a:gd name="T88" fmla="*/ 234 w 590"/>
                <a:gd name="T89" fmla="*/ 31 h 88"/>
                <a:gd name="T90" fmla="*/ 239 w 590"/>
                <a:gd name="T91" fmla="*/ 35 h 88"/>
                <a:gd name="T92" fmla="*/ 244 w 590"/>
                <a:gd name="T93" fmla="*/ 39 h 88"/>
                <a:gd name="T94" fmla="*/ 247 w 590"/>
                <a:gd name="T95" fmla="*/ 43 h 88"/>
                <a:gd name="T96" fmla="*/ 250 w 590"/>
                <a:gd name="T97" fmla="*/ 41 h 88"/>
                <a:gd name="T98" fmla="*/ 253 w 590"/>
                <a:gd name="T99" fmla="*/ 37 h 88"/>
                <a:gd name="T100" fmla="*/ 256 w 590"/>
                <a:gd name="T101" fmla="*/ 32 h 88"/>
                <a:gd name="T102" fmla="*/ 259 w 590"/>
                <a:gd name="T103" fmla="*/ 29 h 88"/>
                <a:gd name="T104" fmla="*/ 264 w 590"/>
                <a:gd name="T105" fmla="*/ 25 h 88"/>
                <a:gd name="T106" fmla="*/ 268 w 590"/>
                <a:gd name="T107" fmla="*/ 23 h 88"/>
                <a:gd name="T108" fmla="*/ 273 w 590"/>
                <a:gd name="T109" fmla="*/ 21 h 88"/>
                <a:gd name="T110" fmla="*/ 278 w 590"/>
                <a:gd name="T111" fmla="*/ 19 h 88"/>
                <a:gd name="T112" fmla="*/ 284 w 590"/>
                <a:gd name="T113" fmla="*/ 18 h 88"/>
                <a:gd name="T114" fmla="*/ 289 w 590"/>
                <a:gd name="T115" fmla="*/ 17 h 88"/>
                <a:gd name="T116" fmla="*/ 295 w 590"/>
                <a:gd name="T117" fmla="*/ 16 h 88"/>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590" h="88">
                  <a:moveTo>
                    <a:pt x="590" y="32"/>
                  </a:moveTo>
                  <a:lnTo>
                    <a:pt x="586" y="30"/>
                  </a:lnTo>
                  <a:lnTo>
                    <a:pt x="583" y="29"/>
                  </a:lnTo>
                  <a:lnTo>
                    <a:pt x="580" y="28"/>
                  </a:lnTo>
                  <a:lnTo>
                    <a:pt x="576" y="27"/>
                  </a:lnTo>
                  <a:lnTo>
                    <a:pt x="572" y="25"/>
                  </a:lnTo>
                  <a:lnTo>
                    <a:pt x="568" y="24"/>
                  </a:lnTo>
                  <a:lnTo>
                    <a:pt x="565" y="24"/>
                  </a:lnTo>
                  <a:lnTo>
                    <a:pt x="561" y="23"/>
                  </a:lnTo>
                  <a:lnTo>
                    <a:pt x="557" y="22"/>
                  </a:lnTo>
                  <a:lnTo>
                    <a:pt x="553" y="20"/>
                  </a:lnTo>
                  <a:lnTo>
                    <a:pt x="550" y="20"/>
                  </a:lnTo>
                  <a:lnTo>
                    <a:pt x="546" y="19"/>
                  </a:lnTo>
                  <a:lnTo>
                    <a:pt x="542" y="18"/>
                  </a:lnTo>
                  <a:lnTo>
                    <a:pt x="538" y="17"/>
                  </a:lnTo>
                  <a:lnTo>
                    <a:pt x="535" y="17"/>
                  </a:lnTo>
                  <a:lnTo>
                    <a:pt x="531" y="15"/>
                  </a:lnTo>
                  <a:lnTo>
                    <a:pt x="526" y="15"/>
                  </a:lnTo>
                  <a:lnTo>
                    <a:pt x="520" y="14"/>
                  </a:lnTo>
                  <a:lnTo>
                    <a:pt x="515" y="13"/>
                  </a:lnTo>
                  <a:lnTo>
                    <a:pt x="510" y="13"/>
                  </a:lnTo>
                  <a:lnTo>
                    <a:pt x="503" y="12"/>
                  </a:lnTo>
                  <a:lnTo>
                    <a:pt x="498" y="12"/>
                  </a:lnTo>
                  <a:lnTo>
                    <a:pt x="492" y="10"/>
                  </a:lnTo>
                  <a:lnTo>
                    <a:pt x="487" y="10"/>
                  </a:lnTo>
                  <a:lnTo>
                    <a:pt x="481" y="9"/>
                  </a:lnTo>
                  <a:lnTo>
                    <a:pt x="476" y="9"/>
                  </a:lnTo>
                  <a:lnTo>
                    <a:pt x="469" y="9"/>
                  </a:lnTo>
                  <a:lnTo>
                    <a:pt x="464" y="9"/>
                  </a:lnTo>
                  <a:lnTo>
                    <a:pt x="458" y="8"/>
                  </a:lnTo>
                  <a:lnTo>
                    <a:pt x="453" y="8"/>
                  </a:lnTo>
                  <a:lnTo>
                    <a:pt x="448" y="8"/>
                  </a:lnTo>
                  <a:lnTo>
                    <a:pt x="442" y="8"/>
                  </a:lnTo>
                  <a:lnTo>
                    <a:pt x="429" y="8"/>
                  </a:lnTo>
                  <a:lnTo>
                    <a:pt x="417" y="7"/>
                  </a:lnTo>
                  <a:lnTo>
                    <a:pt x="404" y="7"/>
                  </a:lnTo>
                  <a:lnTo>
                    <a:pt x="392" y="7"/>
                  </a:lnTo>
                  <a:lnTo>
                    <a:pt x="379" y="5"/>
                  </a:lnTo>
                  <a:lnTo>
                    <a:pt x="367" y="5"/>
                  </a:lnTo>
                  <a:lnTo>
                    <a:pt x="354" y="5"/>
                  </a:lnTo>
                  <a:lnTo>
                    <a:pt x="342" y="5"/>
                  </a:lnTo>
                  <a:lnTo>
                    <a:pt x="329" y="4"/>
                  </a:lnTo>
                  <a:lnTo>
                    <a:pt x="317" y="4"/>
                  </a:lnTo>
                  <a:lnTo>
                    <a:pt x="305" y="4"/>
                  </a:lnTo>
                  <a:lnTo>
                    <a:pt x="293" y="4"/>
                  </a:lnTo>
                  <a:lnTo>
                    <a:pt x="280" y="3"/>
                  </a:lnTo>
                  <a:lnTo>
                    <a:pt x="269" y="3"/>
                  </a:lnTo>
                  <a:lnTo>
                    <a:pt x="257" y="3"/>
                  </a:lnTo>
                  <a:lnTo>
                    <a:pt x="245" y="3"/>
                  </a:lnTo>
                  <a:lnTo>
                    <a:pt x="233" y="3"/>
                  </a:lnTo>
                  <a:lnTo>
                    <a:pt x="220" y="3"/>
                  </a:lnTo>
                  <a:lnTo>
                    <a:pt x="209" y="2"/>
                  </a:lnTo>
                  <a:lnTo>
                    <a:pt x="196" y="2"/>
                  </a:lnTo>
                  <a:lnTo>
                    <a:pt x="184" y="2"/>
                  </a:lnTo>
                  <a:lnTo>
                    <a:pt x="173" y="2"/>
                  </a:lnTo>
                  <a:lnTo>
                    <a:pt x="160" y="2"/>
                  </a:lnTo>
                  <a:lnTo>
                    <a:pt x="148" y="2"/>
                  </a:lnTo>
                  <a:lnTo>
                    <a:pt x="135" y="2"/>
                  </a:lnTo>
                  <a:lnTo>
                    <a:pt x="124" y="2"/>
                  </a:lnTo>
                  <a:lnTo>
                    <a:pt x="110" y="0"/>
                  </a:lnTo>
                  <a:lnTo>
                    <a:pt x="99" y="0"/>
                  </a:lnTo>
                  <a:lnTo>
                    <a:pt x="85" y="0"/>
                  </a:lnTo>
                  <a:lnTo>
                    <a:pt x="72" y="0"/>
                  </a:lnTo>
                  <a:lnTo>
                    <a:pt x="60" y="0"/>
                  </a:lnTo>
                  <a:lnTo>
                    <a:pt x="47" y="0"/>
                  </a:lnTo>
                  <a:lnTo>
                    <a:pt x="37" y="2"/>
                  </a:lnTo>
                  <a:lnTo>
                    <a:pt x="30" y="2"/>
                  </a:lnTo>
                  <a:lnTo>
                    <a:pt x="24" y="2"/>
                  </a:lnTo>
                  <a:lnTo>
                    <a:pt x="17" y="3"/>
                  </a:lnTo>
                  <a:lnTo>
                    <a:pt x="12" y="3"/>
                  </a:lnTo>
                  <a:lnTo>
                    <a:pt x="9" y="4"/>
                  </a:lnTo>
                  <a:lnTo>
                    <a:pt x="5" y="5"/>
                  </a:lnTo>
                  <a:lnTo>
                    <a:pt x="2" y="7"/>
                  </a:lnTo>
                  <a:lnTo>
                    <a:pt x="1" y="7"/>
                  </a:lnTo>
                  <a:lnTo>
                    <a:pt x="0" y="9"/>
                  </a:lnTo>
                  <a:lnTo>
                    <a:pt x="0" y="10"/>
                  </a:lnTo>
                  <a:lnTo>
                    <a:pt x="0" y="12"/>
                  </a:lnTo>
                  <a:lnTo>
                    <a:pt x="1" y="13"/>
                  </a:lnTo>
                  <a:lnTo>
                    <a:pt x="2" y="14"/>
                  </a:lnTo>
                  <a:lnTo>
                    <a:pt x="5" y="15"/>
                  </a:lnTo>
                  <a:lnTo>
                    <a:pt x="7" y="18"/>
                  </a:lnTo>
                  <a:lnTo>
                    <a:pt x="11" y="19"/>
                  </a:lnTo>
                  <a:lnTo>
                    <a:pt x="14" y="20"/>
                  </a:lnTo>
                  <a:lnTo>
                    <a:pt x="17" y="22"/>
                  </a:lnTo>
                  <a:lnTo>
                    <a:pt x="22" y="24"/>
                  </a:lnTo>
                  <a:lnTo>
                    <a:pt x="26" y="25"/>
                  </a:lnTo>
                  <a:lnTo>
                    <a:pt x="31" y="27"/>
                  </a:lnTo>
                  <a:lnTo>
                    <a:pt x="36" y="28"/>
                  </a:lnTo>
                  <a:lnTo>
                    <a:pt x="41" y="29"/>
                  </a:lnTo>
                  <a:lnTo>
                    <a:pt x="46" y="30"/>
                  </a:lnTo>
                  <a:lnTo>
                    <a:pt x="51" y="32"/>
                  </a:lnTo>
                  <a:lnTo>
                    <a:pt x="56" y="33"/>
                  </a:lnTo>
                  <a:lnTo>
                    <a:pt x="61" y="34"/>
                  </a:lnTo>
                  <a:lnTo>
                    <a:pt x="66" y="35"/>
                  </a:lnTo>
                  <a:lnTo>
                    <a:pt x="70" y="35"/>
                  </a:lnTo>
                  <a:lnTo>
                    <a:pt x="75" y="37"/>
                  </a:lnTo>
                  <a:lnTo>
                    <a:pt x="80" y="37"/>
                  </a:lnTo>
                  <a:lnTo>
                    <a:pt x="91" y="38"/>
                  </a:lnTo>
                  <a:lnTo>
                    <a:pt x="104" y="38"/>
                  </a:lnTo>
                  <a:lnTo>
                    <a:pt x="115" y="39"/>
                  </a:lnTo>
                  <a:lnTo>
                    <a:pt x="128" y="40"/>
                  </a:lnTo>
                  <a:lnTo>
                    <a:pt x="139" y="40"/>
                  </a:lnTo>
                  <a:lnTo>
                    <a:pt x="151" y="42"/>
                  </a:lnTo>
                  <a:lnTo>
                    <a:pt x="163" y="42"/>
                  </a:lnTo>
                  <a:lnTo>
                    <a:pt x="174" y="42"/>
                  </a:lnTo>
                  <a:lnTo>
                    <a:pt x="185" y="43"/>
                  </a:lnTo>
                  <a:lnTo>
                    <a:pt x="196" y="43"/>
                  </a:lnTo>
                  <a:lnTo>
                    <a:pt x="209" y="43"/>
                  </a:lnTo>
                  <a:lnTo>
                    <a:pt x="220" y="43"/>
                  </a:lnTo>
                  <a:lnTo>
                    <a:pt x="231" y="43"/>
                  </a:lnTo>
                  <a:lnTo>
                    <a:pt x="243" y="44"/>
                  </a:lnTo>
                  <a:lnTo>
                    <a:pt x="254" y="44"/>
                  </a:lnTo>
                  <a:lnTo>
                    <a:pt x="265" y="44"/>
                  </a:lnTo>
                  <a:lnTo>
                    <a:pt x="277" y="44"/>
                  </a:lnTo>
                  <a:lnTo>
                    <a:pt x="288" y="44"/>
                  </a:lnTo>
                  <a:lnTo>
                    <a:pt x="299" y="45"/>
                  </a:lnTo>
                  <a:lnTo>
                    <a:pt x="310" y="45"/>
                  </a:lnTo>
                  <a:lnTo>
                    <a:pt x="322" y="45"/>
                  </a:lnTo>
                  <a:lnTo>
                    <a:pt x="334" y="45"/>
                  </a:lnTo>
                  <a:lnTo>
                    <a:pt x="345" y="47"/>
                  </a:lnTo>
                  <a:lnTo>
                    <a:pt x="357" y="47"/>
                  </a:lnTo>
                  <a:lnTo>
                    <a:pt x="368" y="47"/>
                  </a:lnTo>
                  <a:lnTo>
                    <a:pt x="379" y="48"/>
                  </a:lnTo>
                  <a:lnTo>
                    <a:pt x="392" y="48"/>
                  </a:lnTo>
                  <a:lnTo>
                    <a:pt x="403" y="49"/>
                  </a:lnTo>
                  <a:lnTo>
                    <a:pt x="414" y="50"/>
                  </a:lnTo>
                  <a:lnTo>
                    <a:pt x="427" y="52"/>
                  </a:lnTo>
                  <a:lnTo>
                    <a:pt x="438" y="52"/>
                  </a:lnTo>
                  <a:lnTo>
                    <a:pt x="451" y="53"/>
                  </a:lnTo>
                  <a:lnTo>
                    <a:pt x="453" y="54"/>
                  </a:lnTo>
                  <a:lnTo>
                    <a:pt x="456" y="55"/>
                  </a:lnTo>
                  <a:lnTo>
                    <a:pt x="458" y="57"/>
                  </a:lnTo>
                  <a:lnTo>
                    <a:pt x="462" y="58"/>
                  </a:lnTo>
                  <a:lnTo>
                    <a:pt x="464" y="59"/>
                  </a:lnTo>
                  <a:lnTo>
                    <a:pt x="468" y="62"/>
                  </a:lnTo>
                  <a:lnTo>
                    <a:pt x="472" y="64"/>
                  </a:lnTo>
                  <a:lnTo>
                    <a:pt x="474" y="67"/>
                  </a:lnTo>
                  <a:lnTo>
                    <a:pt x="478" y="69"/>
                  </a:lnTo>
                  <a:lnTo>
                    <a:pt x="481" y="73"/>
                  </a:lnTo>
                  <a:lnTo>
                    <a:pt x="484" y="76"/>
                  </a:lnTo>
                  <a:lnTo>
                    <a:pt x="487" y="78"/>
                  </a:lnTo>
                  <a:lnTo>
                    <a:pt x="489" y="81"/>
                  </a:lnTo>
                  <a:lnTo>
                    <a:pt x="492" y="83"/>
                  </a:lnTo>
                  <a:lnTo>
                    <a:pt x="493" y="86"/>
                  </a:lnTo>
                  <a:lnTo>
                    <a:pt x="496" y="88"/>
                  </a:lnTo>
                  <a:lnTo>
                    <a:pt x="497" y="86"/>
                  </a:lnTo>
                  <a:lnTo>
                    <a:pt x="500" y="82"/>
                  </a:lnTo>
                  <a:lnTo>
                    <a:pt x="501" y="78"/>
                  </a:lnTo>
                  <a:lnTo>
                    <a:pt x="503" y="76"/>
                  </a:lnTo>
                  <a:lnTo>
                    <a:pt x="505" y="73"/>
                  </a:lnTo>
                  <a:lnTo>
                    <a:pt x="507" y="69"/>
                  </a:lnTo>
                  <a:lnTo>
                    <a:pt x="510" y="67"/>
                  </a:lnTo>
                  <a:lnTo>
                    <a:pt x="511" y="64"/>
                  </a:lnTo>
                  <a:lnTo>
                    <a:pt x="513" y="62"/>
                  </a:lnTo>
                  <a:lnTo>
                    <a:pt x="516" y="59"/>
                  </a:lnTo>
                  <a:lnTo>
                    <a:pt x="518" y="57"/>
                  </a:lnTo>
                  <a:lnTo>
                    <a:pt x="522" y="55"/>
                  </a:lnTo>
                  <a:lnTo>
                    <a:pt x="525" y="53"/>
                  </a:lnTo>
                  <a:lnTo>
                    <a:pt x="527" y="50"/>
                  </a:lnTo>
                  <a:lnTo>
                    <a:pt x="530" y="49"/>
                  </a:lnTo>
                  <a:lnTo>
                    <a:pt x="533" y="48"/>
                  </a:lnTo>
                  <a:lnTo>
                    <a:pt x="536" y="45"/>
                  </a:lnTo>
                  <a:lnTo>
                    <a:pt x="538" y="44"/>
                  </a:lnTo>
                  <a:lnTo>
                    <a:pt x="542" y="43"/>
                  </a:lnTo>
                  <a:lnTo>
                    <a:pt x="546" y="42"/>
                  </a:lnTo>
                  <a:lnTo>
                    <a:pt x="548" y="40"/>
                  </a:lnTo>
                  <a:lnTo>
                    <a:pt x="552" y="39"/>
                  </a:lnTo>
                  <a:lnTo>
                    <a:pt x="556" y="38"/>
                  </a:lnTo>
                  <a:lnTo>
                    <a:pt x="560" y="37"/>
                  </a:lnTo>
                  <a:lnTo>
                    <a:pt x="563" y="35"/>
                  </a:lnTo>
                  <a:lnTo>
                    <a:pt x="567" y="35"/>
                  </a:lnTo>
                  <a:lnTo>
                    <a:pt x="570" y="34"/>
                  </a:lnTo>
                  <a:lnTo>
                    <a:pt x="575" y="34"/>
                  </a:lnTo>
                  <a:lnTo>
                    <a:pt x="578" y="33"/>
                  </a:lnTo>
                  <a:lnTo>
                    <a:pt x="582" y="33"/>
                  </a:lnTo>
                  <a:lnTo>
                    <a:pt x="586" y="32"/>
                  </a:lnTo>
                  <a:lnTo>
                    <a:pt x="590" y="32"/>
                  </a:lnTo>
                  <a:close/>
                </a:path>
              </a:pathLst>
            </a:custGeom>
            <a:solidFill>
              <a:srgbClr val="2E2E8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88" name="Freeform 218"/>
            <p:cNvSpPr>
              <a:spLocks/>
            </p:cNvSpPr>
            <p:nvPr/>
          </p:nvSpPr>
          <p:spPr bwMode="auto">
            <a:xfrm>
              <a:off x="5454" y="2502"/>
              <a:ext cx="287" cy="42"/>
            </a:xfrm>
            <a:custGeom>
              <a:avLst/>
              <a:gdLst>
                <a:gd name="T0" fmla="*/ 284 w 575"/>
                <a:gd name="T1" fmla="*/ 14 h 84"/>
                <a:gd name="T2" fmla="*/ 278 w 575"/>
                <a:gd name="T3" fmla="*/ 12 h 84"/>
                <a:gd name="T4" fmla="*/ 273 w 575"/>
                <a:gd name="T5" fmla="*/ 11 h 84"/>
                <a:gd name="T6" fmla="*/ 267 w 575"/>
                <a:gd name="T7" fmla="*/ 9 h 84"/>
                <a:gd name="T8" fmla="*/ 262 w 575"/>
                <a:gd name="T9" fmla="*/ 8 h 84"/>
                <a:gd name="T10" fmla="*/ 256 w 575"/>
                <a:gd name="T11" fmla="*/ 7 h 84"/>
                <a:gd name="T12" fmla="*/ 248 w 575"/>
                <a:gd name="T13" fmla="*/ 6 h 84"/>
                <a:gd name="T14" fmla="*/ 240 w 575"/>
                <a:gd name="T15" fmla="*/ 4 h 84"/>
                <a:gd name="T16" fmla="*/ 231 w 575"/>
                <a:gd name="T17" fmla="*/ 4 h 84"/>
                <a:gd name="T18" fmla="*/ 223 w 575"/>
                <a:gd name="T19" fmla="*/ 4 h 84"/>
                <a:gd name="T20" fmla="*/ 215 w 575"/>
                <a:gd name="T21" fmla="*/ 3 h 84"/>
                <a:gd name="T22" fmla="*/ 196 w 575"/>
                <a:gd name="T23" fmla="*/ 3 h 84"/>
                <a:gd name="T24" fmla="*/ 178 w 575"/>
                <a:gd name="T25" fmla="*/ 3 h 84"/>
                <a:gd name="T26" fmla="*/ 160 w 575"/>
                <a:gd name="T27" fmla="*/ 2 h 84"/>
                <a:gd name="T28" fmla="*/ 143 w 575"/>
                <a:gd name="T29" fmla="*/ 1 h 84"/>
                <a:gd name="T30" fmla="*/ 125 w 575"/>
                <a:gd name="T31" fmla="*/ 1 h 84"/>
                <a:gd name="T32" fmla="*/ 107 w 575"/>
                <a:gd name="T33" fmla="*/ 1 h 84"/>
                <a:gd name="T34" fmla="*/ 90 w 575"/>
                <a:gd name="T35" fmla="*/ 1 h 84"/>
                <a:gd name="T36" fmla="*/ 72 w 575"/>
                <a:gd name="T37" fmla="*/ 0 h 84"/>
                <a:gd name="T38" fmla="*/ 54 w 575"/>
                <a:gd name="T39" fmla="*/ 0 h 84"/>
                <a:gd name="T40" fmla="*/ 36 w 575"/>
                <a:gd name="T41" fmla="*/ 0 h 84"/>
                <a:gd name="T42" fmla="*/ 19 w 575"/>
                <a:gd name="T43" fmla="*/ 0 h 84"/>
                <a:gd name="T44" fmla="*/ 9 w 575"/>
                <a:gd name="T45" fmla="*/ 1 h 84"/>
                <a:gd name="T46" fmla="*/ 2 w 575"/>
                <a:gd name="T47" fmla="*/ 2 h 84"/>
                <a:gd name="T48" fmla="*/ 0 w 575"/>
                <a:gd name="T49" fmla="*/ 4 h 84"/>
                <a:gd name="T50" fmla="*/ 0 w 575"/>
                <a:gd name="T51" fmla="*/ 6 h 84"/>
                <a:gd name="T52" fmla="*/ 4 w 575"/>
                <a:gd name="T53" fmla="*/ 8 h 84"/>
                <a:gd name="T54" fmla="*/ 9 w 575"/>
                <a:gd name="T55" fmla="*/ 10 h 84"/>
                <a:gd name="T56" fmla="*/ 15 w 575"/>
                <a:gd name="T57" fmla="*/ 13 h 84"/>
                <a:gd name="T58" fmla="*/ 23 w 575"/>
                <a:gd name="T59" fmla="*/ 14 h 84"/>
                <a:gd name="T60" fmla="*/ 30 w 575"/>
                <a:gd name="T61" fmla="*/ 16 h 84"/>
                <a:gd name="T62" fmla="*/ 37 w 575"/>
                <a:gd name="T63" fmla="*/ 17 h 84"/>
                <a:gd name="T64" fmla="*/ 52 w 575"/>
                <a:gd name="T65" fmla="*/ 18 h 84"/>
                <a:gd name="T66" fmla="*/ 69 w 575"/>
                <a:gd name="T67" fmla="*/ 19 h 84"/>
                <a:gd name="T68" fmla="*/ 86 w 575"/>
                <a:gd name="T69" fmla="*/ 20 h 84"/>
                <a:gd name="T70" fmla="*/ 102 w 575"/>
                <a:gd name="T71" fmla="*/ 20 h 84"/>
                <a:gd name="T72" fmla="*/ 119 w 575"/>
                <a:gd name="T73" fmla="*/ 21 h 84"/>
                <a:gd name="T74" fmla="*/ 136 w 575"/>
                <a:gd name="T75" fmla="*/ 21 h 84"/>
                <a:gd name="T76" fmla="*/ 152 w 575"/>
                <a:gd name="T77" fmla="*/ 21 h 84"/>
                <a:gd name="T78" fmla="*/ 169 w 575"/>
                <a:gd name="T79" fmla="*/ 22 h 84"/>
                <a:gd name="T80" fmla="*/ 185 w 575"/>
                <a:gd name="T81" fmla="*/ 23 h 84"/>
                <a:gd name="T82" fmla="*/ 203 w 575"/>
                <a:gd name="T83" fmla="*/ 24 h 84"/>
                <a:gd name="T84" fmla="*/ 220 w 575"/>
                <a:gd name="T85" fmla="*/ 25 h 84"/>
                <a:gd name="T86" fmla="*/ 224 w 575"/>
                <a:gd name="T87" fmla="*/ 26 h 84"/>
                <a:gd name="T88" fmla="*/ 228 w 575"/>
                <a:gd name="T89" fmla="*/ 29 h 84"/>
                <a:gd name="T90" fmla="*/ 233 w 575"/>
                <a:gd name="T91" fmla="*/ 33 h 84"/>
                <a:gd name="T92" fmla="*/ 238 w 575"/>
                <a:gd name="T93" fmla="*/ 37 h 84"/>
                <a:gd name="T94" fmla="*/ 241 w 575"/>
                <a:gd name="T95" fmla="*/ 41 h 84"/>
                <a:gd name="T96" fmla="*/ 245 w 575"/>
                <a:gd name="T97" fmla="*/ 36 h 84"/>
                <a:gd name="T98" fmla="*/ 252 w 575"/>
                <a:gd name="T99" fmla="*/ 28 h 84"/>
                <a:gd name="T100" fmla="*/ 260 w 575"/>
                <a:gd name="T101" fmla="*/ 23 h 84"/>
                <a:gd name="T102" fmla="*/ 270 w 575"/>
                <a:gd name="T103" fmla="*/ 19 h 84"/>
                <a:gd name="T104" fmla="*/ 280 w 575"/>
                <a:gd name="T105" fmla="*/ 16 h 84"/>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0" t="0" r="r" b="b"/>
              <a:pathLst>
                <a:path w="575" h="84">
                  <a:moveTo>
                    <a:pt x="575" y="30"/>
                  </a:moveTo>
                  <a:lnTo>
                    <a:pt x="572" y="28"/>
                  </a:lnTo>
                  <a:lnTo>
                    <a:pt x="569" y="27"/>
                  </a:lnTo>
                  <a:lnTo>
                    <a:pt x="565" y="26"/>
                  </a:lnTo>
                  <a:lnTo>
                    <a:pt x="561" y="25"/>
                  </a:lnTo>
                  <a:lnTo>
                    <a:pt x="557" y="23"/>
                  </a:lnTo>
                  <a:lnTo>
                    <a:pt x="554" y="23"/>
                  </a:lnTo>
                  <a:lnTo>
                    <a:pt x="550" y="22"/>
                  </a:lnTo>
                  <a:lnTo>
                    <a:pt x="546" y="21"/>
                  </a:lnTo>
                  <a:lnTo>
                    <a:pt x="542" y="20"/>
                  </a:lnTo>
                  <a:lnTo>
                    <a:pt x="539" y="18"/>
                  </a:lnTo>
                  <a:lnTo>
                    <a:pt x="535" y="18"/>
                  </a:lnTo>
                  <a:lnTo>
                    <a:pt x="531" y="17"/>
                  </a:lnTo>
                  <a:lnTo>
                    <a:pt x="529" y="16"/>
                  </a:lnTo>
                  <a:lnTo>
                    <a:pt x="525" y="16"/>
                  </a:lnTo>
                  <a:lnTo>
                    <a:pt x="521" y="15"/>
                  </a:lnTo>
                  <a:lnTo>
                    <a:pt x="517" y="13"/>
                  </a:lnTo>
                  <a:lnTo>
                    <a:pt x="512" y="13"/>
                  </a:lnTo>
                  <a:lnTo>
                    <a:pt x="507" y="12"/>
                  </a:lnTo>
                  <a:lnTo>
                    <a:pt x="501" y="11"/>
                  </a:lnTo>
                  <a:lnTo>
                    <a:pt x="496" y="11"/>
                  </a:lnTo>
                  <a:lnTo>
                    <a:pt x="491" y="10"/>
                  </a:lnTo>
                  <a:lnTo>
                    <a:pt x="485" y="10"/>
                  </a:lnTo>
                  <a:lnTo>
                    <a:pt x="480" y="8"/>
                  </a:lnTo>
                  <a:lnTo>
                    <a:pt x="473" y="8"/>
                  </a:lnTo>
                  <a:lnTo>
                    <a:pt x="468" y="8"/>
                  </a:lnTo>
                  <a:lnTo>
                    <a:pt x="462" y="7"/>
                  </a:lnTo>
                  <a:lnTo>
                    <a:pt x="457" y="7"/>
                  </a:lnTo>
                  <a:lnTo>
                    <a:pt x="452" y="7"/>
                  </a:lnTo>
                  <a:lnTo>
                    <a:pt x="446" y="7"/>
                  </a:lnTo>
                  <a:lnTo>
                    <a:pt x="441" y="7"/>
                  </a:lnTo>
                  <a:lnTo>
                    <a:pt x="436" y="6"/>
                  </a:lnTo>
                  <a:lnTo>
                    <a:pt x="431" y="6"/>
                  </a:lnTo>
                  <a:lnTo>
                    <a:pt x="418" y="6"/>
                  </a:lnTo>
                  <a:lnTo>
                    <a:pt x="406" y="6"/>
                  </a:lnTo>
                  <a:lnTo>
                    <a:pt x="393" y="5"/>
                  </a:lnTo>
                  <a:lnTo>
                    <a:pt x="381" y="5"/>
                  </a:lnTo>
                  <a:lnTo>
                    <a:pt x="368" y="5"/>
                  </a:lnTo>
                  <a:lnTo>
                    <a:pt x="357" y="5"/>
                  </a:lnTo>
                  <a:lnTo>
                    <a:pt x="344" y="3"/>
                  </a:lnTo>
                  <a:lnTo>
                    <a:pt x="332" y="3"/>
                  </a:lnTo>
                  <a:lnTo>
                    <a:pt x="321" y="3"/>
                  </a:lnTo>
                  <a:lnTo>
                    <a:pt x="308" y="3"/>
                  </a:lnTo>
                  <a:lnTo>
                    <a:pt x="297" y="2"/>
                  </a:lnTo>
                  <a:lnTo>
                    <a:pt x="286" y="2"/>
                  </a:lnTo>
                  <a:lnTo>
                    <a:pt x="274" y="2"/>
                  </a:lnTo>
                  <a:lnTo>
                    <a:pt x="262" y="2"/>
                  </a:lnTo>
                  <a:lnTo>
                    <a:pt x="251" y="1"/>
                  </a:lnTo>
                  <a:lnTo>
                    <a:pt x="239" y="1"/>
                  </a:lnTo>
                  <a:lnTo>
                    <a:pt x="227" y="1"/>
                  </a:lnTo>
                  <a:lnTo>
                    <a:pt x="215" y="1"/>
                  </a:lnTo>
                  <a:lnTo>
                    <a:pt x="204" y="1"/>
                  </a:lnTo>
                  <a:lnTo>
                    <a:pt x="193" y="1"/>
                  </a:lnTo>
                  <a:lnTo>
                    <a:pt x="180" y="1"/>
                  </a:lnTo>
                  <a:lnTo>
                    <a:pt x="169" y="0"/>
                  </a:lnTo>
                  <a:lnTo>
                    <a:pt x="157" y="0"/>
                  </a:lnTo>
                  <a:lnTo>
                    <a:pt x="145" y="0"/>
                  </a:lnTo>
                  <a:lnTo>
                    <a:pt x="133" y="0"/>
                  </a:lnTo>
                  <a:lnTo>
                    <a:pt x="122" y="0"/>
                  </a:lnTo>
                  <a:lnTo>
                    <a:pt x="109" y="0"/>
                  </a:lnTo>
                  <a:lnTo>
                    <a:pt x="96" y="0"/>
                  </a:lnTo>
                  <a:lnTo>
                    <a:pt x="85" y="0"/>
                  </a:lnTo>
                  <a:lnTo>
                    <a:pt x="73" y="0"/>
                  </a:lnTo>
                  <a:lnTo>
                    <a:pt x="60" y="0"/>
                  </a:lnTo>
                  <a:lnTo>
                    <a:pt x="48" y="0"/>
                  </a:lnTo>
                  <a:lnTo>
                    <a:pt x="38" y="0"/>
                  </a:lnTo>
                  <a:lnTo>
                    <a:pt x="30" y="0"/>
                  </a:lnTo>
                  <a:lnTo>
                    <a:pt x="24" y="1"/>
                  </a:lnTo>
                  <a:lnTo>
                    <a:pt x="18" y="1"/>
                  </a:lnTo>
                  <a:lnTo>
                    <a:pt x="13" y="2"/>
                  </a:lnTo>
                  <a:lnTo>
                    <a:pt x="9" y="2"/>
                  </a:lnTo>
                  <a:lnTo>
                    <a:pt x="5" y="3"/>
                  </a:lnTo>
                  <a:lnTo>
                    <a:pt x="3" y="5"/>
                  </a:lnTo>
                  <a:lnTo>
                    <a:pt x="1" y="6"/>
                  </a:lnTo>
                  <a:lnTo>
                    <a:pt x="0" y="7"/>
                  </a:lnTo>
                  <a:lnTo>
                    <a:pt x="0" y="8"/>
                  </a:lnTo>
                  <a:lnTo>
                    <a:pt x="0" y="10"/>
                  </a:lnTo>
                  <a:lnTo>
                    <a:pt x="1" y="11"/>
                  </a:lnTo>
                  <a:lnTo>
                    <a:pt x="4" y="12"/>
                  </a:lnTo>
                  <a:lnTo>
                    <a:pt x="5" y="13"/>
                  </a:lnTo>
                  <a:lnTo>
                    <a:pt x="8" y="15"/>
                  </a:lnTo>
                  <a:lnTo>
                    <a:pt x="11" y="17"/>
                  </a:lnTo>
                  <a:lnTo>
                    <a:pt x="15" y="18"/>
                  </a:lnTo>
                  <a:lnTo>
                    <a:pt x="19" y="20"/>
                  </a:lnTo>
                  <a:lnTo>
                    <a:pt x="23" y="21"/>
                  </a:lnTo>
                  <a:lnTo>
                    <a:pt x="26" y="23"/>
                  </a:lnTo>
                  <a:lnTo>
                    <a:pt x="31" y="25"/>
                  </a:lnTo>
                  <a:lnTo>
                    <a:pt x="36" y="26"/>
                  </a:lnTo>
                  <a:lnTo>
                    <a:pt x="41" y="27"/>
                  </a:lnTo>
                  <a:lnTo>
                    <a:pt x="46" y="28"/>
                  </a:lnTo>
                  <a:lnTo>
                    <a:pt x="51" y="30"/>
                  </a:lnTo>
                  <a:lnTo>
                    <a:pt x="56" y="31"/>
                  </a:lnTo>
                  <a:lnTo>
                    <a:pt x="61" y="31"/>
                  </a:lnTo>
                  <a:lnTo>
                    <a:pt x="66" y="32"/>
                  </a:lnTo>
                  <a:lnTo>
                    <a:pt x="71" y="33"/>
                  </a:lnTo>
                  <a:lnTo>
                    <a:pt x="75" y="33"/>
                  </a:lnTo>
                  <a:lnTo>
                    <a:pt x="80" y="33"/>
                  </a:lnTo>
                  <a:lnTo>
                    <a:pt x="91" y="35"/>
                  </a:lnTo>
                  <a:lnTo>
                    <a:pt x="104" y="36"/>
                  </a:lnTo>
                  <a:lnTo>
                    <a:pt x="115" y="37"/>
                  </a:lnTo>
                  <a:lnTo>
                    <a:pt x="127" y="37"/>
                  </a:lnTo>
                  <a:lnTo>
                    <a:pt x="138" y="38"/>
                  </a:lnTo>
                  <a:lnTo>
                    <a:pt x="149" y="38"/>
                  </a:lnTo>
                  <a:lnTo>
                    <a:pt x="160" y="38"/>
                  </a:lnTo>
                  <a:lnTo>
                    <a:pt x="172" y="40"/>
                  </a:lnTo>
                  <a:lnTo>
                    <a:pt x="183" y="40"/>
                  </a:lnTo>
                  <a:lnTo>
                    <a:pt x="194" y="40"/>
                  </a:lnTo>
                  <a:lnTo>
                    <a:pt x="205" y="40"/>
                  </a:lnTo>
                  <a:lnTo>
                    <a:pt x="217" y="41"/>
                  </a:lnTo>
                  <a:lnTo>
                    <a:pt x="227" y="41"/>
                  </a:lnTo>
                  <a:lnTo>
                    <a:pt x="238" y="41"/>
                  </a:lnTo>
                  <a:lnTo>
                    <a:pt x="249" y="41"/>
                  </a:lnTo>
                  <a:lnTo>
                    <a:pt x="261" y="41"/>
                  </a:lnTo>
                  <a:lnTo>
                    <a:pt x="272" y="41"/>
                  </a:lnTo>
                  <a:lnTo>
                    <a:pt x="282" y="41"/>
                  </a:lnTo>
                  <a:lnTo>
                    <a:pt x="293" y="42"/>
                  </a:lnTo>
                  <a:lnTo>
                    <a:pt x="304" y="42"/>
                  </a:lnTo>
                  <a:lnTo>
                    <a:pt x="316" y="42"/>
                  </a:lnTo>
                  <a:lnTo>
                    <a:pt x="327" y="42"/>
                  </a:lnTo>
                  <a:lnTo>
                    <a:pt x="338" y="43"/>
                  </a:lnTo>
                  <a:lnTo>
                    <a:pt x="348" y="43"/>
                  </a:lnTo>
                  <a:lnTo>
                    <a:pt x="360" y="43"/>
                  </a:lnTo>
                  <a:lnTo>
                    <a:pt x="371" y="45"/>
                  </a:lnTo>
                  <a:lnTo>
                    <a:pt x="382" y="45"/>
                  </a:lnTo>
                  <a:lnTo>
                    <a:pt x="395" y="46"/>
                  </a:lnTo>
                  <a:lnTo>
                    <a:pt x="406" y="47"/>
                  </a:lnTo>
                  <a:lnTo>
                    <a:pt x="417" y="48"/>
                  </a:lnTo>
                  <a:lnTo>
                    <a:pt x="428" y="48"/>
                  </a:lnTo>
                  <a:lnTo>
                    <a:pt x="441" y="50"/>
                  </a:lnTo>
                  <a:lnTo>
                    <a:pt x="442" y="51"/>
                  </a:lnTo>
                  <a:lnTo>
                    <a:pt x="446" y="51"/>
                  </a:lnTo>
                  <a:lnTo>
                    <a:pt x="448" y="52"/>
                  </a:lnTo>
                  <a:lnTo>
                    <a:pt x="451" y="55"/>
                  </a:lnTo>
                  <a:lnTo>
                    <a:pt x="455" y="56"/>
                  </a:lnTo>
                  <a:lnTo>
                    <a:pt x="457" y="58"/>
                  </a:lnTo>
                  <a:lnTo>
                    <a:pt x="461" y="61"/>
                  </a:lnTo>
                  <a:lnTo>
                    <a:pt x="463" y="63"/>
                  </a:lnTo>
                  <a:lnTo>
                    <a:pt x="467" y="66"/>
                  </a:lnTo>
                  <a:lnTo>
                    <a:pt x="470" y="68"/>
                  </a:lnTo>
                  <a:lnTo>
                    <a:pt x="473" y="71"/>
                  </a:lnTo>
                  <a:lnTo>
                    <a:pt x="476" y="74"/>
                  </a:lnTo>
                  <a:lnTo>
                    <a:pt x="478" y="77"/>
                  </a:lnTo>
                  <a:lnTo>
                    <a:pt x="481" y="80"/>
                  </a:lnTo>
                  <a:lnTo>
                    <a:pt x="482" y="82"/>
                  </a:lnTo>
                  <a:lnTo>
                    <a:pt x="485" y="84"/>
                  </a:lnTo>
                  <a:lnTo>
                    <a:pt x="487" y="77"/>
                  </a:lnTo>
                  <a:lnTo>
                    <a:pt x="491" y="71"/>
                  </a:lnTo>
                  <a:lnTo>
                    <a:pt x="496" y="66"/>
                  </a:lnTo>
                  <a:lnTo>
                    <a:pt x="500" y="61"/>
                  </a:lnTo>
                  <a:lnTo>
                    <a:pt x="505" y="56"/>
                  </a:lnTo>
                  <a:lnTo>
                    <a:pt x="510" y="52"/>
                  </a:lnTo>
                  <a:lnTo>
                    <a:pt x="515" y="48"/>
                  </a:lnTo>
                  <a:lnTo>
                    <a:pt x="521" y="45"/>
                  </a:lnTo>
                  <a:lnTo>
                    <a:pt x="526" y="42"/>
                  </a:lnTo>
                  <a:lnTo>
                    <a:pt x="532" y="40"/>
                  </a:lnTo>
                  <a:lnTo>
                    <a:pt x="540" y="37"/>
                  </a:lnTo>
                  <a:lnTo>
                    <a:pt x="546" y="35"/>
                  </a:lnTo>
                  <a:lnTo>
                    <a:pt x="552" y="33"/>
                  </a:lnTo>
                  <a:lnTo>
                    <a:pt x="560" y="32"/>
                  </a:lnTo>
                  <a:lnTo>
                    <a:pt x="567" y="31"/>
                  </a:lnTo>
                  <a:lnTo>
                    <a:pt x="575" y="30"/>
                  </a:lnTo>
                  <a:close/>
                </a:path>
              </a:pathLst>
            </a:custGeom>
            <a:solidFill>
              <a:srgbClr val="33339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89" name="Freeform 219"/>
            <p:cNvSpPr>
              <a:spLocks/>
            </p:cNvSpPr>
            <p:nvPr/>
          </p:nvSpPr>
          <p:spPr bwMode="auto">
            <a:xfrm>
              <a:off x="5460" y="2502"/>
              <a:ext cx="280" cy="41"/>
            </a:xfrm>
            <a:custGeom>
              <a:avLst/>
              <a:gdLst>
                <a:gd name="T0" fmla="*/ 277 w 560"/>
                <a:gd name="T1" fmla="*/ 14 h 81"/>
                <a:gd name="T2" fmla="*/ 272 w 560"/>
                <a:gd name="T3" fmla="*/ 12 h 81"/>
                <a:gd name="T4" fmla="*/ 267 w 560"/>
                <a:gd name="T5" fmla="*/ 11 h 81"/>
                <a:gd name="T6" fmla="*/ 261 w 560"/>
                <a:gd name="T7" fmla="*/ 9 h 81"/>
                <a:gd name="T8" fmla="*/ 256 w 560"/>
                <a:gd name="T9" fmla="*/ 8 h 81"/>
                <a:gd name="T10" fmla="*/ 250 w 560"/>
                <a:gd name="T11" fmla="*/ 7 h 81"/>
                <a:gd name="T12" fmla="*/ 242 w 560"/>
                <a:gd name="T13" fmla="*/ 6 h 81"/>
                <a:gd name="T14" fmla="*/ 233 w 560"/>
                <a:gd name="T15" fmla="*/ 5 h 81"/>
                <a:gd name="T16" fmla="*/ 225 w 560"/>
                <a:gd name="T17" fmla="*/ 4 h 81"/>
                <a:gd name="T18" fmla="*/ 217 w 560"/>
                <a:gd name="T19" fmla="*/ 4 h 81"/>
                <a:gd name="T20" fmla="*/ 210 w 560"/>
                <a:gd name="T21" fmla="*/ 4 h 81"/>
                <a:gd name="T22" fmla="*/ 191 w 560"/>
                <a:gd name="T23" fmla="*/ 3 h 81"/>
                <a:gd name="T24" fmla="*/ 173 w 560"/>
                <a:gd name="T25" fmla="*/ 3 h 81"/>
                <a:gd name="T26" fmla="*/ 156 w 560"/>
                <a:gd name="T27" fmla="*/ 2 h 81"/>
                <a:gd name="T28" fmla="*/ 139 w 560"/>
                <a:gd name="T29" fmla="*/ 1 h 81"/>
                <a:gd name="T30" fmla="*/ 123 w 560"/>
                <a:gd name="T31" fmla="*/ 1 h 81"/>
                <a:gd name="T32" fmla="*/ 106 w 560"/>
                <a:gd name="T33" fmla="*/ 1 h 81"/>
                <a:gd name="T34" fmla="*/ 89 w 560"/>
                <a:gd name="T35" fmla="*/ 1 h 81"/>
                <a:gd name="T36" fmla="*/ 72 w 560"/>
                <a:gd name="T37" fmla="*/ 1 h 81"/>
                <a:gd name="T38" fmla="*/ 54 w 560"/>
                <a:gd name="T39" fmla="*/ 0 h 81"/>
                <a:gd name="T40" fmla="*/ 36 w 560"/>
                <a:gd name="T41" fmla="*/ 0 h 81"/>
                <a:gd name="T42" fmla="*/ 19 w 560"/>
                <a:gd name="T43" fmla="*/ 1 h 81"/>
                <a:gd name="T44" fmla="*/ 9 w 560"/>
                <a:gd name="T45" fmla="*/ 1 h 81"/>
                <a:gd name="T46" fmla="*/ 3 w 560"/>
                <a:gd name="T47" fmla="*/ 2 h 81"/>
                <a:gd name="T48" fmla="*/ 0 w 560"/>
                <a:gd name="T49" fmla="*/ 4 h 81"/>
                <a:gd name="T50" fmla="*/ 1 w 560"/>
                <a:gd name="T51" fmla="*/ 6 h 81"/>
                <a:gd name="T52" fmla="*/ 5 w 560"/>
                <a:gd name="T53" fmla="*/ 8 h 81"/>
                <a:gd name="T54" fmla="*/ 10 w 560"/>
                <a:gd name="T55" fmla="*/ 10 h 81"/>
                <a:gd name="T56" fmla="*/ 17 w 560"/>
                <a:gd name="T57" fmla="*/ 12 h 81"/>
                <a:gd name="T58" fmla="*/ 24 w 560"/>
                <a:gd name="T59" fmla="*/ 14 h 81"/>
                <a:gd name="T60" fmla="*/ 31 w 560"/>
                <a:gd name="T61" fmla="*/ 16 h 81"/>
                <a:gd name="T62" fmla="*/ 39 w 560"/>
                <a:gd name="T63" fmla="*/ 17 h 81"/>
                <a:gd name="T64" fmla="*/ 52 w 560"/>
                <a:gd name="T65" fmla="*/ 18 h 81"/>
                <a:gd name="T66" fmla="*/ 69 w 560"/>
                <a:gd name="T67" fmla="*/ 19 h 81"/>
                <a:gd name="T68" fmla="*/ 85 w 560"/>
                <a:gd name="T69" fmla="*/ 19 h 81"/>
                <a:gd name="T70" fmla="*/ 101 w 560"/>
                <a:gd name="T71" fmla="*/ 20 h 81"/>
                <a:gd name="T72" fmla="*/ 118 w 560"/>
                <a:gd name="T73" fmla="*/ 20 h 81"/>
                <a:gd name="T74" fmla="*/ 133 w 560"/>
                <a:gd name="T75" fmla="*/ 20 h 81"/>
                <a:gd name="T76" fmla="*/ 149 w 560"/>
                <a:gd name="T77" fmla="*/ 21 h 81"/>
                <a:gd name="T78" fmla="*/ 165 w 560"/>
                <a:gd name="T79" fmla="*/ 21 h 81"/>
                <a:gd name="T80" fmla="*/ 181 w 560"/>
                <a:gd name="T81" fmla="*/ 22 h 81"/>
                <a:gd name="T82" fmla="*/ 198 w 560"/>
                <a:gd name="T83" fmla="*/ 23 h 81"/>
                <a:gd name="T84" fmla="*/ 215 w 560"/>
                <a:gd name="T85" fmla="*/ 24 h 81"/>
                <a:gd name="T86" fmla="*/ 219 w 560"/>
                <a:gd name="T87" fmla="*/ 26 h 81"/>
                <a:gd name="T88" fmla="*/ 224 w 560"/>
                <a:gd name="T89" fmla="*/ 29 h 81"/>
                <a:gd name="T90" fmla="*/ 228 w 560"/>
                <a:gd name="T91" fmla="*/ 32 h 81"/>
                <a:gd name="T92" fmla="*/ 233 w 560"/>
                <a:gd name="T93" fmla="*/ 36 h 81"/>
                <a:gd name="T94" fmla="*/ 236 w 560"/>
                <a:gd name="T95" fmla="*/ 40 h 81"/>
                <a:gd name="T96" fmla="*/ 240 w 560"/>
                <a:gd name="T97" fmla="*/ 35 h 81"/>
                <a:gd name="T98" fmla="*/ 247 w 560"/>
                <a:gd name="T99" fmla="*/ 28 h 81"/>
                <a:gd name="T100" fmla="*/ 255 w 560"/>
                <a:gd name="T101" fmla="*/ 23 h 81"/>
                <a:gd name="T102" fmla="*/ 263 w 560"/>
                <a:gd name="T103" fmla="*/ 19 h 81"/>
                <a:gd name="T104" fmla="*/ 273 w 560"/>
                <a:gd name="T105" fmla="*/ 16 h 81"/>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0" t="0" r="r" b="b"/>
              <a:pathLst>
                <a:path w="560" h="81">
                  <a:moveTo>
                    <a:pt x="560" y="30"/>
                  </a:moveTo>
                  <a:lnTo>
                    <a:pt x="558" y="28"/>
                  </a:lnTo>
                  <a:lnTo>
                    <a:pt x="554" y="27"/>
                  </a:lnTo>
                  <a:lnTo>
                    <a:pt x="550" y="26"/>
                  </a:lnTo>
                  <a:lnTo>
                    <a:pt x="546" y="25"/>
                  </a:lnTo>
                  <a:lnTo>
                    <a:pt x="543" y="23"/>
                  </a:lnTo>
                  <a:lnTo>
                    <a:pt x="539" y="23"/>
                  </a:lnTo>
                  <a:lnTo>
                    <a:pt x="536" y="22"/>
                  </a:lnTo>
                  <a:lnTo>
                    <a:pt x="533" y="21"/>
                  </a:lnTo>
                  <a:lnTo>
                    <a:pt x="529" y="20"/>
                  </a:lnTo>
                  <a:lnTo>
                    <a:pt x="525" y="20"/>
                  </a:lnTo>
                  <a:lnTo>
                    <a:pt x="521" y="18"/>
                  </a:lnTo>
                  <a:lnTo>
                    <a:pt x="518" y="17"/>
                  </a:lnTo>
                  <a:lnTo>
                    <a:pt x="514" y="17"/>
                  </a:lnTo>
                  <a:lnTo>
                    <a:pt x="511" y="16"/>
                  </a:lnTo>
                  <a:lnTo>
                    <a:pt x="508" y="15"/>
                  </a:lnTo>
                  <a:lnTo>
                    <a:pt x="504" y="15"/>
                  </a:lnTo>
                  <a:lnTo>
                    <a:pt x="499" y="13"/>
                  </a:lnTo>
                  <a:lnTo>
                    <a:pt x="494" y="12"/>
                  </a:lnTo>
                  <a:lnTo>
                    <a:pt x="489" y="12"/>
                  </a:lnTo>
                  <a:lnTo>
                    <a:pt x="483" y="11"/>
                  </a:lnTo>
                  <a:lnTo>
                    <a:pt x="478" y="11"/>
                  </a:lnTo>
                  <a:lnTo>
                    <a:pt x="473" y="10"/>
                  </a:lnTo>
                  <a:lnTo>
                    <a:pt x="466" y="10"/>
                  </a:lnTo>
                  <a:lnTo>
                    <a:pt x="461" y="8"/>
                  </a:lnTo>
                  <a:lnTo>
                    <a:pt x="456" y="8"/>
                  </a:lnTo>
                  <a:lnTo>
                    <a:pt x="450" y="8"/>
                  </a:lnTo>
                  <a:lnTo>
                    <a:pt x="445" y="7"/>
                  </a:lnTo>
                  <a:lnTo>
                    <a:pt x="440" y="7"/>
                  </a:lnTo>
                  <a:lnTo>
                    <a:pt x="434" y="7"/>
                  </a:lnTo>
                  <a:lnTo>
                    <a:pt x="429" y="7"/>
                  </a:lnTo>
                  <a:lnTo>
                    <a:pt x="424" y="7"/>
                  </a:lnTo>
                  <a:lnTo>
                    <a:pt x="419" y="7"/>
                  </a:lnTo>
                  <a:lnTo>
                    <a:pt x="406" y="6"/>
                  </a:lnTo>
                  <a:lnTo>
                    <a:pt x="394" y="6"/>
                  </a:lnTo>
                  <a:lnTo>
                    <a:pt x="382" y="6"/>
                  </a:lnTo>
                  <a:lnTo>
                    <a:pt x="370" y="5"/>
                  </a:lnTo>
                  <a:lnTo>
                    <a:pt x="359" y="5"/>
                  </a:lnTo>
                  <a:lnTo>
                    <a:pt x="346" y="5"/>
                  </a:lnTo>
                  <a:lnTo>
                    <a:pt x="335" y="5"/>
                  </a:lnTo>
                  <a:lnTo>
                    <a:pt x="323" y="3"/>
                  </a:lnTo>
                  <a:lnTo>
                    <a:pt x="312" y="3"/>
                  </a:lnTo>
                  <a:lnTo>
                    <a:pt x="301" y="3"/>
                  </a:lnTo>
                  <a:lnTo>
                    <a:pt x="290" y="3"/>
                  </a:lnTo>
                  <a:lnTo>
                    <a:pt x="278" y="2"/>
                  </a:lnTo>
                  <a:lnTo>
                    <a:pt x="267" y="2"/>
                  </a:lnTo>
                  <a:lnTo>
                    <a:pt x="256" y="2"/>
                  </a:lnTo>
                  <a:lnTo>
                    <a:pt x="245" y="2"/>
                  </a:lnTo>
                  <a:lnTo>
                    <a:pt x="233" y="2"/>
                  </a:lnTo>
                  <a:lnTo>
                    <a:pt x="222" y="2"/>
                  </a:lnTo>
                  <a:lnTo>
                    <a:pt x="211" y="1"/>
                  </a:lnTo>
                  <a:lnTo>
                    <a:pt x="199" y="1"/>
                  </a:lnTo>
                  <a:lnTo>
                    <a:pt x="188" y="1"/>
                  </a:lnTo>
                  <a:lnTo>
                    <a:pt x="177" y="1"/>
                  </a:lnTo>
                  <a:lnTo>
                    <a:pt x="166" y="1"/>
                  </a:lnTo>
                  <a:lnTo>
                    <a:pt x="154" y="1"/>
                  </a:lnTo>
                  <a:lnTo>
                    <a:pt x="143" y="1"/>
                  </a:lnTo>
                  <a:lnTo>
                    <a:pt x="131" y="1"/>
                  </a:lnTo>
                  <a:lnTo>
                    <a:pt x="119" y="1"/>
                  </a:lnTo>
                  <a:lnTo>
                    <a:pt x="108" y="0"/>
                  </a:lnTo>
                  <a:lnTo>
                    <a:pt x="96" y="0"/>
                  </a:lnTo>
                  <a:lnTo>
                    <a:pt x="84" y="0"/>
                  </a:lnTo>
                  <a:lnTo>
                    <a:pt x="72" y="0"/>
                  </a:lnTo>
                  <a:lnTo>
                    <a:pt x="59" y="0"/>
                  </a:lnTo>
                  <a:lnTo>
                    <a:pt x="48" y="0"/>
                  </a:lnTo>
                  <a:lnTo>
                    <a:pt x="38" y="1"/>
                  </a:lnTo>
                  <a:lnTo>
                    <a:pt x="30" y="1"/>
                  </a:lnTo>
                  <a:lnTo>
                    <a:pt x="23" y="1"/>
                  </a:lnTo>
                  <a:lnTo>
                    <a:pt x="18" y="1"/>
                  </a:lnTo>
                  <a:lnTo>
                    <a:pt x="13" y="2"/>
                  </a:lnTo>
                  <a:lnTo>
                    <a:pt x="9" y="3"/>
                  </a:lnTo>
                  <a:lnTo>
                    <a:pt x="5" y="3"/>
                  </a:lnTo>
                  <a:lnTo>
                    <a:pt x="3" y="5"/>
                  </a:lnTo>
                  <a:lnTo>
                    <a:pt x="2" y="6"/>
                  </a:lnTo>
                  <a:lnTo>
                    <a:pt x="0" y="7"/>
                  </a:lnTo>
                  <a:lnTo>
                    <a:pt x="0" y="8"/>
                  </a:lnTo>
                  <a:lnTo>
                    <a:pt x="2" y="10"/>
                  </a:lnTo>
                  <a:lnTo>
                    <a:pt x="2" y="11"/>
                  </a:lnTo>
                  <a:lnTo>
                    <a:pt x="4" y="12"/>
                  </a:lnTo>
                  <a:lnTo>
                    <a:pt x="7" y="13"/>
                  </a:lnTo>
                  <a:lnTo>
                    <a:pt x="9" y="15"/>
                  </a:lnTo>
                  <a:lnTo>
                    <a:pt x="12" y="17"/>
                  </a:lnTo>
                  <a:lnTo>
                    <a:pt x="15" y="18"/>
                  </a:lnTo>
                  <a:lnTo>
                    <a:pt x="19" y="20"/>
                  </a:lnTo>
                  <a:lnTo>
                    <a:pt x="23" y="21"/>
                  </a:lnTo>
                  <a:lnTo>
                    <a:pt x="28" y="22"/>
                  </a:lnTo>
                  <a:lnTo>
                    <a:pt x="33" y="23"/>
                  </a:lnTo>
                  <a:lnTo>
                    <a:pt x="37" y="25"/>
                  </a:lnTo>
                  <a:lnTo>
                    <a:pt x="42" y="26"/>
                  </a:lnTo>
                  <a:lnTo>
                    <a:pt x="47" y="27"/>
                  </a:lnTo>
                  <a:lnTo>
                    <a:pt x="52" y="28"/>
                  </a:lnTo>
                  <a:lnTo>
                    <a:pt x="57" y="30"/>
                  </a:lnTo>
                  <a:lnTo>
                    <a:pt x="62" y="31"/>
                  </a:lnTo>
                  <a:lnTo>
                    <a:pt x="67" y="31"/>
                  </a:lnTo>
                  <a:lnTo>
                    <a:pt x="72" y="32"/>
                  </a:lnTo>
                  <a:lnTo>
                    <a:pt x="77" y="33"/>
                  </a:lnTo>
                  <a:lnTo>
                    <a:pt x="80" y="33"/>
                  </a:lnTo>
                  <a:lnTo>
                    <a:pt x="92" y="35"/>
                  </a:lnTo>
                  <a:lnTo>
                    <a:pt x="103" y="35"/>
                  </a:lnTo>
                  <a:lnTo>
                    <a:pt x="114" y="36"/>
                  </a:lnTo>
                  <a:lnTo>
                    <a:pt x="126" y="36"/>
                  </a:lnTo>
                  <a:lnTo>
                    <a:pt x="137" y="37"/>
                  </a:lnTo>
                  <a:lnTo>
                    <a:pt x="148" y="37"/>
                  </a:lnTo>
                  <a:lnTo>
                    <a:pt x="159" y="38"/>
                  </a:lnTo>
                  <a:lnTo>
                    <a:pt x="169" y="38"/>
                  </a:lnTo>
                  <a:lnTo>
                    <a:pt x="181" y="38"/>
                  </a:lnTo>
                  <a:lnTo>
                    <a:pt x="192" y="40"/>
                  </a:lnTo>
                  <a:lnTo>
                    <a:pt x="202" y="40"/>
                  </a:lnTo>
                  <a:lnTo>
                    <a:pt x="213" y="40"/>
                  </a:lnTo>
                  <a:lnTo>
                    <a:pt x="223" y="40"/>
                  </a:lnTo>
                  <a:lnTo>
                    <a:pt x="235" y="40"/>
                  </a:lnTo>
                  <a:lnTo>
                    <a:pt x="245" y="40"/>
                  </a:lnTo>
                  <a:lnTo>
                    <a:pt x="256" y="40"/>
                  </a:lnTo>
                  <a:lnTo>
                    <a:pt x="266" y="40"/>
                  </a:lnTo>
                  <a:lnTo>
                    <a:pt x="277" y="40"/>
                  </a:lnTo>
                  <a:lnTo>
                    <a:pt x="287" y="41"/>
                  </a:lnTo>
                  <a:lnTo>
                    <a:pt x="298" y="41"/>
                  </a:lnTo>
                  <a:lnTo>
                    <a:pt x="308" y="41"/>
                  </a:lnTo>
                  <a:lnTo>
                    <a:pt x="320" y="41"/>
                  </a:lnTo>
                  <a:lnTo>
                    <a:pt x="330" y="42"/>
                  </a:lnTo>
                  <a:lnTo>
                    <a:pt x="341" y="42"/>
                  </a:lnTo>
                  <a:lnTo>
                    <a:pt x="352" y="42"/>
                  </a:lnTo>
                  <a:lnTo>
                    <a:pt x="362" y="43"/>
                  </a:lnTo>
                  <a:lnTo>
                    <a:pt x="374" y="43"/>
                  </a:lnTo>
                  <a:lnTo>
                    <a:pt x="385" y="45"/>
                  </a:lnTo>
                  <a:lnTo>
                    <a:pt x="396" y="46"/>
                  </a:lnTo>
                  <a:lnTo>
                    <a:pt x="407" y="46"/>
                  </a:lnTo>
                  <a:lnTo>
                    <a:pt x="419" y="47"/>
                  </a:lnTo>
                  <a:lnTo>
                    <a:pt x="430" y="48"/>
                  </a:lnTo>
                  <a:lnTo>
                    <a:pt x="432" y="50"/>
                  </a:lnTo>
                  <a:lnTo>
                    <a:pt x="435" y="50"/>
                  </a:lnTo>
                  <a:lnTo>
                    <a:pt x="437" y="51"/>
                  </a:lnTo>
                  <a:lnTo>
                    <a:pt x="441" y="52"/>
                  </a:lnTo>
                  <a:lnTo>
                    <a:pt x="444" y="55"/>
                  </a:lnTo>
                  <a:lnTo>
                    <a:pt x="447" y="57"/>
                  </a:lnTo>
                  <a:lnTo>
                    <a:pt x="450" y="58"/>
                  </a:lnTo>
                  <a:lnTo>
                    <a:pt x="454" y="61"/>
                  </a:lnTo>
                  <a:lnTo>
                    <a:pt x="456" y="63"/>
                  </a:lnTo>
                  <a:lnTo>
                    <a:pt x="459" y="66"/>
                  </a:lnTo>
                  <a:lnTo>
                    <a:pt x="462" y="70"/>
                  </a:lnTo>
                  <a:lnTo>
                    <a:pt x="465" y="72"/>
                  </a:lnTo>
                  <a:lnTo>
                    <a:pt x="467" y="75"/>
                  </a:lnTo>
                  <a:lnTo>
                    <a:pt x="470" y="77"/>
                  </a:lnTo>
                  <a:lnTo>
                    <a:pt x="471" y="80"/>
                  </a:lnTo>
                  <a:lnTo>
                    <a:pt x="474" y="81"/>
                  </a:lnTo>
                  <a:lnTo>
                    <a:pt x="476" y="76"/>
                  </a:lnTo>
                  <a:lnTo>
                    <a:pt x="480" y="70"/>
                  </a:lnTo>
                  <a:lnTo>
                    <a:pt x="485" y="65"/>
                  </a:lnTo>
                  <a:lnTo>
                    <a:pt x="489" y="60"/>
                  </a:lnTo>
                  <a:lnTo>
                    <a:pt x="494" y="55"/>
                  </a:lnTo>
                  <a:lnTo>
                    <a:pt x="498" y="51"/>
                  </a:lnTo>
                  <a:lnTo>
                    <a:pt x="504" y="47"/>
                  </a:lnTo>
                  <a:lnTo>
                    <a:pt x="509" y="45"/>
                  </a:lnTo>
                  <a:lnTo>
                    <a:pt x="514" y="41"/>
                  </a:lnTo>
                  <a:lnTo>
                    <a:pt x="520" y="38"/>
                  </a:lnTo>
                  <a:lnTo>
                    <a:pt x="526" y="37"/>
                  </a:lnTo>
                  <a:lnTo>
                    <a:pt x="533" y="35"/>
                  </a:lnTo>
                  <a:lnTo>
                    <a:pt x="539" y="33"/>
                  </a:lnTo>
                  <a:lnTo>
                    <a:pt x="546" y="32"/>
                  </a:lnTo>
                  <a:lnTo>
                    <a:pt x="553" y="31"/>
                  </a:lnTo>
                  <a:lnTo>
                    <a:pt x="560" y="30"/>
                  </a:lnTo>
                  <a:close/>
                </a:path>
              </a:pathLst>
            </a:custGeom>
            <a:solidFill>
              <a:srgbClr val="3838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90" name="Freeform 220"/>
            <p:cNvSpPr>
              <a:spLocks/>
            </p:cNvSpPr>
            <p:nvPr/>
          </p:nvSpPr>
          <p:spPr bwMode="auto">
            <a:xfrm>
              <a:off x="5465" y="2503"/>
              <a:ext cx="273" cy="39"/>
            </a:xfrm>
            <a:custGeom>
              <a:avLst/>
              <a:gdLst>
                <a:gd name="T0" fmla="*/ 270 w 544"/>
                <a:gd name="T1" fmla="*/ 13 h 78"/>
                <a:gd name="T2" fmla="*/ 265 w 544"/>
                <a:gd name="T3" fmla="*/ 11 h 78"/>
                <a:gd name="T4" fmla="*/ 259 w 544"/>
                <a:gd name="T5" fmla="*/ 10 h 78"/>
                <a:gd name="T6" fmla="*/ 254 w 544"/>
                <a:gd name="T7" fmla="*/ 9 h 78"/>
                <a:gd name="T8" fmla="*/ 249 w 544"/>
                <a:gd name="T9" fmla="*/ 8 h 78"/>
                <a:gd name="T10" fmla="*/ 243 w 544"/>
                <a:gd name="T11" fmla="*/ 6 h 78"/>
                <a:gd name="T12" fmla="*/ 235 w 544"/>
                <a:gd name="T13" fmla="*/ 5 h 78"/>
                <a:gd name="T14" fmla="*/ 227 w 544"/>
                <a:gd name="T15" fmla="*/ 5 h 78"/>
                <a:gd name="T16" fmla="*/ 219 w 544"/>
                <a:gd name="T17" fmla="*/ 4 h 78"/>
                <a:gd name="T18" fmla="*/ 211 w 544"/>
                <a:gd name="T19" fmla="*/ 3 h 78"/>
                <a:gd name="T20" fmla="*/ 203 w 544"/>
                <a:gd name="T21" fmla="*/ 3 h 78"/>
                <a:gd name="T22" fmla="*/ 186 w 544"/>
                <a:gd name="T23" fmla="*/ 3 h 78"/>
                <a:gd name="T24" fmla="*/ 168 w 544"/>
                <a:gd name="T25" fmla="*/ 2 h 78"/>
                <a:gd name="T26" fmla="*/ 152 w 544"/>
                <a:gd name="T27" fmla="*/ 2 h 78"/>
                <a:gd name="T28" fmla="*/ 135 w 544"/>
                <a:gd name="T29" fmla="*/ 1 h 78"/>
                <a:gd name="T30" fmla="*/ 118 w 544"/>
                <a:gd name="T31" fmla="*/ 1 h 78"/>
                <a:gd name="T32" fmla="*/ 103 w 544"/>
                <a:gd name="T33" fmla="*/ 1 h 78"/>
                <a:gd name="T34" fmla="*/ 86 w 544"/>
                <a:gd name="T35" fmla="*/ 0 h 78"/>
                <a:gd name="T36" fmla="*/ 70 w 544"/>
                <a:gd name="T37" fmla="*/ 0 h 78"/>
                <a:gd name="T38" fmla="*/ 53 w 544"/>
                <a:gd name="T39" fmla="*/ 0 h 78"/>
                <a:gd name="T40" fmla="*/ 35 w 544"/>
                <a:gd name="T41" fmla="*/ 0 h 78"/>
                <a:gd name="T42" fmla="*/ 19 w 544"/>
                <a:gd name="T43" fmla="*/ 0 h 78"/>
                <a:gd name="T44" fmla="*/ 9 w 544"/>
                <a:gd name="T45" fmla="*/ 1 h 78"/>
                <a:gd name="T46" fmla="*/ 3 w 544"/>
                <a:gd name="T47" fmla="*/ 2 h 78"/>
                <a:gd name="T48" fmla="*/ 0 w 544"/>
                <a:gd name="T49" fmla="*/ 3 h 78"/>
                <a:gd name="T50" fmla="*/ 1 w 544"/>
                <a:gd name="T51" fmla="*/ 5 h 78"/>
                <a:gd name="T52" fmla="*/ 4 w 544"/>
                <a:gd name="T53" fmla="*/ 7 h 78"/>
                <a:gd name="T54" fmla="*/ 9 w 544"/>
                <a:gd name="T55" fmla="*/ 10 h 78"/>
                <a:gd name="T56" fmla="*/ 16 w 544"/>
                <a:gd name="T57" fmla="*/ 11 h 78"/>
                <a:gd name="T58" fmla="*/ 24 w 544"/>
                <a:gd name="T59" fmla="*/ 13 h 78"/>
                <a:gd name="T60" fmla="*/ 31 w 544"/>
                <a:gd name="T61" fmla="*/ 15 h 78"/>
                <a:gd name="T62" fmla="*/ 38 w 544"/>
                <a:gd name="T63" fmla="*/ 16 h 78"/>
                <a:gd name="T64" fmla="*/ 51 w 544"/>
                <a:gd name="T65" fmla="*/ 17 h 78"/>
                <a:gd name="T66" fmla="*/ 68 w 544"/>
                <a:gd name="T67" fmla="*/ 18 h 78"/>
                <a:gd name="T68" fmla="*/ 84 w 544"/>
                <a:gd name="T69" fmla="*/ 18 h 78"/>
                <a:gd name="T70" fmla="*/ 100 w 544"/>
                <a:gd name="T71" fmla="*/ 19 h 78"/>
                <a:gd name="T72" fmla="*/ 115 w 544"/>
                <a:gd name="T73" fmla="*/ 19 h 78"/>
                <a:gd name="T74" fmla="*/ 130 w 544"/>
                <a:gd name="T75" fmla="*/ 20 h 78"/>
                <a:gd name="T76" fmla="*/ 146 w 544"/>
                <a:gd name="T77" fmla="*/ 20 h 78"/>
                <a:gd name="T78" fmla="*/ 161 w 544"/>
                <a:gd name="T79" fmla="*/ 20 h 78"/>
                <a:gd name="T80" fmla="*/ 178 w 544"/>
                <a:gd name="T81" fmla="*/ 21 h 78"/>
                <a:gd name="T82" fmla="*/ 193 w 544"/>
                <a:gd name="T83" fmla="*/ 22 h 78"/>
                <a:gd name="T84" fmla="*/ 210 w 544"/>
                <a:gd name="T85" fmla="*/ 23 h 78"/>
                <a:gd name="T86" fmla="*/ 214 w 544"/>
                <a:gd name="T87" fmla="*/ 25 h 78"/>
                <a:gd name="T88" fmla="*/ 218 w 544"/>
                <a:gd name="T89" fmla="*/ 27 h 78"/>
                <a:gd name="T90" fmla="*/ 223 w 544"/>
                <a:gd name="T91" fmla="*/ 31 h 78"/>
                <a:gd name="T92" fmla="*/ 227 w 544"/>
                <a:gd name="T93" fmla="*/ 35 h 78"/>
                <a:gd name="T94" fmla="*/ 230 w 544"/>
                <a:gd name="T95" fmla="*/ 38 h 78"/>
                <a:gd name="T96" fmla="*/ 235 w 544"/>
                <a:gd name="T97" fmla="*/ 33 h 78"/>
                <a:gd name="T98" fmla="*/ 241 w 544"/>
                <a:gd name="T99" fmla="*/ 27 h 78"/>
                <a:gd name="T100" fmla="*/ 249 w 544"/>
                <a:gd name="T101" fmla="*/ 21 h 78"/>
                <a:gd name="T102" fmla="*/ 257 w 544"/>
                <a:gd name="T103" fmla="*/ 18 h 78"/>
                <a:gd name="T104" fmla="*/ 266 w 544"/>
                <a:gd name="T105" fmla="*/ 15 h 78"/>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0" t="0" r="r" b="b"/>
              <a:pathLst>
                <a:path w="544" h="78">
                  <a:moveTo>
                    <a:pt x="544" y="29"/>
                  </a:moveTo>
                  <a:lnTo>
                    <a:pt x="541" y="27"/>
                  </a:lnTo>
                  <a:lnTo>
                    <a:pt x="538" y="26"/>
                  </a:lnTo>
                  <a:lnTo>
                    <a:pt x="534" y="25"/>
                  </a:lnTo>
                  <a:lnTo>
                    <a:pt x="531" y="24"/>
                  </a:lnTo>
                  <a:lnTo>
                    <a:pt x="528" y="22"/>
                  </a:lnTo>
                  <a:lnTo>
                    <a:pt x="524" y="22"/>
                  </a:lnTo>
                  <a:lnTo>
                    <a:pt x="521" y="21"/>
                  </a:lnTo>
                  <a:lnTo>
                    <a:pt x="517" y="20"/>
                  </a:lnTo>
                  <a:lnTo>
                    <a:pt x="513" y="19"/>
                  </a:lnTo>
                  <a:lnTo>
                    <a:pt x="511" y="19"/>
                  </a:lnTo>
                  <a:lnTo>
                    <a:pt x="507" y="17"/>
                  </a:lnTo>
                  <a:lnTo>
                    <a:pt x="503" y="16"/>
                  </a:lnTo>
                  <a:lnTo>
                    <a:pt x="499" y="16"/>
                  </a:lnTo>
                  <a:lnTo>
                    <a:pt x="496" y="15"/>
                  </a:lnTo>
                  <a:lnTo>
                    <a:pt x="493" y="14"/>
                  </a:lnTo>
                  <a:lnTo>
                    <a:pt x="489" y="14"/>
                  </a:lnTo>
                  <a:lnTo>
                    <a:pt x="484" y="12"/>
                  </a:lnTo>
                  <a:lnTo>
                    <a:pt x="479" y="11"/>
                  </a:lnTo>
                  <a:lnTo>
                    <a:pt x="474" y="11"/>
                  </a:lnTo>
                  <a:lnTo>
                    <a:pt x="469" y="10"/>
                  </a:lnTo>
                  <a:lnTo>
                    <a:pt x="463" y="10"/>
                  </a:lnTo>
                  <a:lnTo>
                    <a:pt x="458" y="9"/>
                  </a:lnTo>
                  <a:lnTo>
                    <a:pt x="453" y="9"/>
                  </a:lnTo>
                  <a:lnTo>
                    <a:pt x="448" y="9"/>
                  </a:lnTo>
                  <a:lnTo>
                    <a:pt x="442" y="7"/>
                  </a:lnTo>
                  <a:lnTo>
                    <a:pt x="437" y="7"/>
                  </a:lnTo>
                  <a:lnTo>
                    <a:pt x="432" y="7"/>
                  </a:lnTo>
                  <a:lnTo>
                    <a:pt x="425" y="7"/>
                  </a:lnTo>
                  <a:lnTo>
                    <a:pt x="420" y="6"/>
                  </a:lnTo>
                  <a:lnTo>
                    <a:pt x="415" y="6"/>
                  </a:lnTo>
                  <a:lnTo>
                    <a:pt x="410" y="6"/>
                  </a:lnTo>
                  <a:lnTo>
                    <a:pt x="405" y="6"/>
                  </a:lnTo>
                  <a:lnTo>
                    <a:pt x="394" y="6"/>
                  </a:lnTo>
                  <a:lnTo>
                    <a:pt x="382" y="6"/>
                  </a:lnTo>
                  <a:lnTo>
                    <a:pt x="370" y="5"/>
                  </a:lnTo>
                  <a:lnTo>
                    <a:pt x="359" y="5"/>
                  </a:lnTo>
                  <a:lnTo>
                    <a:pt x="347" y="5"/>
                  </a:lnTo>
                  <a:lnTo>
                    <a:pt x="335" y="4"/>
                  </a:lnTo>
                  <a:lnTo>
                    <a:pt x="324" y="4"/>
                  </a:lnTo>
                  <a:lnTo>
                    <a:pt x="313" y="4"/>
                  </a:lnTo>
                  <a:lnTo>
                    <a:pt x="303" y="4"/>
                  </a:lnTo>
                  <a:lnTo>
                    <a:pt x="291" y="2"/>
                  </a:lnTo>
                  <a:lnTo>
                    <a:pt x="280" y="2"/>
                  </a:lnTo>
                  <a:lnTo>
                    <a:pt x="269" y="2"/>
                  </a:lnTo>
                  <a:lnTo>
                    <a:pt x="259" y="2"/>
                  </a:lnTo>
                  <a:lnTo>
                    <a:pt x="248" y="1"/>
                  </a:lnTo>
                  <a:lnTo>
                    <a:pt x="236" y="1"/>
                  </a:lnTo>
                  <a:lnTo>
                    <a:pt x="226" y="1"/>
                  </a:lnTo>
                  <a:lnTo>
                    <a:pt x="215" y="1"/>
                  </a:lnTo>
                  <a:lnTo>
                    <a:pt x="205" y="1"/>
                  </a:lnTo>
                  <a:lnTo>
                    <a:pt x="194" y="1"/>
                  </a:lnTo>
                  <a:lnTo>
                    <a:pt x="182" y="0"/>
                  </a:lnTo>
                  <a:lnTo>
                    <a:pt x="172" y="0"/>
                  </a:lnTo>
                  <a:lnTo>
                    <a:pt x="161" y="0"/>
                  </a:lnTo>
                  <a:lnTo>
                    <a:pt x="150" y="0"/>
                  </a:lnTo>
                  <a:lnTo>
                    <a:pt x="139" y="0"/>
                  </a:lnTo>
                  <a:lnTo>
                    <a:pt x="127" y="0"/>
                  </a:lnTo>
                  <a:lnTo>
                    <a:pt x="116" y="0"/>
                  </a:lnTo>
                  <a:lnTo>
                    <a:pt x="105" y="0"/>
                  </a:lnTo>
                  <a:lnTo>
                    <a:pt x="94" y="0"/>
                  </a:lnTo>
                  <a:lnTo>
                    <a:pt x="82" y="0"/>
                  </a:lnTo>
                  <a:lnTo>
                    <a:pt x="70" y="0"/>
                  </a:lnTo>
                  <a:lnTo>
                    <a:pt x="58" y="0"/>
                  </a:lnTo>
                  <a:lnTo>
                    <a:pt x="46" y="0"/>
                  </a:lnTo>
                  <a:lnTo>
                    <a:pt x="37" y="0"/>
                  </a:lnTo>
                  <a:lnTo>
                    <a:pt x="30" y="0"/>
                  </a:lnTo>
                  <a:lnTo>
                    <a:pt x="22" y="0"/>
                  </a:lnTo>
                  <a:lnTo>
                    <a:pt x="17" y="1"/>
                  </a:lnTo>
                  <a:lnTo>
                    <a:pt x="12" y="1"/>
                  </a:lnTo>
                  <a:lnTo>
                    <a:pt x="7" y="2"/>
                  </a:lnTo>
                  <a:lnTo>
                    <a:pt x="5" y="4"/>
                  </a:lnTo>
                  <a:lnTo>
                    <a:pt x="2" y="4"/>
                  </a:lnTo>
                  <a:lnTo>
                    <a:pt x="1" y="5"/>
                  </a:lnTo>
                  <a:lnTo>
                    <a:pt x="0" y="6"/>
                  </a:lnTo>
                  <a:lnTo>
                    <a:pt x="0" y="7"/>
                  </a:lnTo>
                  <a:lnTo>
                    <a:pt x="1" y="9"/>
                  </a:lnTo>
                  <a:lnTo>
                    <a:pt x="2" y="10"/>
                  </a:lnTo>
                  <a:lnTo>
                    <a:pt x="3" y="11"/>
                  </a:lnTo>
                  <a:lnTo>
                    <a:pt x="6" y="12"/>
                  </a:lnTo>
                  <a:lnTo>
                    <a:pt x="8" y="14"/>
                  </a:lnTo>
                  <a:lnTo>
                    <a:pt x="12" y="16"/>
                  </a:lnTo>
                  <a:lnTo>
                    <a:pt x="15" y="17"/>
                  </a:lnTo>
                  <a:lnTo>
                    <a:pt x="18" y="19"/>
                  </a:lnTo>
                  <a:lnTo>
                    <a:pt x="23" y="20"/>
                  </a:lnTo>
                  <a:lnTo>
                    <a:pt x="27" y="21"/>
                  </a:lnTo>
                  <a:lnTo>
                    <a:pt x="32" y="22"/>
                  </a:lnTo>
                  <a:lnTo>
                    <a:pt x="37" y="24"/>
                  </a:lnTo>
                  <a:lnTo>
                    <a:pt x="42" y="25"/>
                  </a:lnTo>
                  <a:lnTo>
                    <a:pt x="47" y="26"/>
                  </a:lnTo>
                  <a:lnTo>
                    <a:pt x="52" y="27"/>
                  </a:lnTo>
                  <a:lnTo>
                    <a:pt x="57" y="27"/>
                  </a:lnTo>
                  <a:lnTo>
                    <a:pt x="62" y="29"/>
                  </a:lnTo>
                  <a:lnTo>
                    <a:pt x="67" y="30"/>
                  </a:lnTo>
                  <a:lnTo>
                    <a:pt x="71" y="30"/>
                  </a:lnTo>
                  <a:lnTo>
                    <a:pt x="76" y="31"/>
                  </a:lnTo>
                  <a:lnTo>
                    <a:pt x="80" y="31"/>
                  </a:lnTo>
                  <a:lnTo>
                    <a:pt x="91" y="32"/>
                  </a:lnTo>
                  <a:lnTo>
                    <a:pt x="102" y="34"/>
                  </a:lnTo>
                  <a:lnTo>
                    <a:pt x="114" y="34"/>
                  </a:lnTo>
                  <a:lnTo>
                    <a:pt x="125" y="35"/>
                  </a:lnTo>
                  <a:lnTo>
                    <a:pt x="135" y="35"/>
                  </a:lnTo>
                  <a:lnTo>
                    <a:pt x="146" y="36"/>
                  </a:lnTo>
                  <a:lnTo>
                    <a:pt x="156" y="36"/>
                  </a:lnTo>
                  <a:lnTo>
                    <a:pt x="167" y="36"/>
                  </a:lnTo>
                  <a:lnTo>
                    <a:pt x="177" y="37"/>
                  </a:lnTo>
                  <a:lnTo>
                    <a:pt x="187" y="37"/>
                  </a:lnTo>
                  <a:lnTo>
                    <a:pt x="199" y="37"/>
                  </a:lnTo>
                  <a:lnTo>
                    <a:pt x="209" y="37"/>
                  </a:lnTo>
                  <a:lnTo>
                    <a:pt x="219" y="37"/>
                  </a:lnTo>
                  <a:lnTo>
                    <a:pt x="229" y="37"/>
                  </a:lnTo>
                  <a:lnTo>
                    <a:pt x="239" y="37"/>
                  </a:lnTo>
                  <a:lnTo>
                    <a:pt x="250" y="37"/>
                  </a:lnTo>
                  <a:lnTo>
                    <a:pt x="260" y="39"/>
                  </a:lnTo>
                  <a:lnTo>
                    <a:pt x="270" y="39"/>
                  </a:lnTo>
                  <a:lnTo>
                    <a:pt x="280" y="39"/>
                  </a:lnTo>
                  <a:lnTo>
                    <a:pt x="290" y="39"/>
                  </a:lnTo>
                  <a:lnTo>
                    <a:pt x="301" y="39"/>
                  </a:lnTo>
                  <a:lnTo>
                    <a:pt x="311" y="39"/>
                  </a:lnTo>
                  <a:lnTo>
                    <a:pt x="321" y="40"/>
                  </a:lnTo>
                  <a:lnTo>
                    <a:pt x="333" y="40"/>
                  </a:lnTo>
                  <a:lnTo>
                    <a:pt x="343" y="40"/>
                  </a:lnTo>
                  <a:lnTo>
                    <a:pt x="354" y="41"/>
                  </a:lnTo>
                  <a:lnTo>
                    <a:pt x="364" y="41"/>
                  </a:lnTo>
                  <a:lnTo>
                    <a:pt x="375" y="42"/>
                  </a:lnTo>
                  <a:lnTo>
                    <a:pt x="385" y="44"/>
                  </a:lnTo>
                  <a:lnTo>
                    <a:pt x="397" y="44"/>
                  </a:lnTo>
                  <a:lnTo>
                    <a:pt x="408" y="45"/>
                  </a:lnTo>
                  <a:lnTo>
                    <a:pt x="419" y="46"/>
                  </a:lnTo>
                  <a:lnTo>
                    <a:pt x="422" y="47"/>
                  </a:lnTo>
                  <a:lnTo>
                    <a:pt x="424" y="47"/>
                  </a:lnTo>
                  <a:lnTo>
                    <a:pt x="427" y="49"/>
                  </a:lnTo>
                  <a:lnTo>
                    <a:pt x="429" y="50"/>
                  </a:lnTo>
                  <a:lnTo>
                    <a:pt x="432" y="52"/>
                  </a:lnTo>
                  <a:lnTo>
                    <a:pt x="435" y="54"/>
                  </a:lnTo>
                  <a:lnTo>
                    <a:pt x="438" y="56"/>
                  </a:lnTo>
                  <a:lnTo>
                    <a:pt x="442" y="59"/>
                  </a:lnTo>
                  <a:lnTo>
                    <a:pt x="444" y="61"/>
                  </a:lnTo>
                  <a:lnTo>
                    <a:pt x="448" y="64"/>
                  </a:lnTo>
                  <a:lnTo>
                    <a:pt x="450" y="66"/>
                  </a:lnTo>
                  <a:lnTo>
                    <a:pt x="453" y="69"/>
                  </a:lnTo>
                  <a:lnTo>
                    <a:pt x="455" y="71"/>
                  </a:lnTo>
                  <a:lnTo>
                    <a:pt x="458" y="74"/>
                  </a:lnTo>
                  <a:lnTo>
                    <a:pt x="459" y="76"/>
                  </a:lnTo>
                  <a:lnTo>
                    <a:pt x="462" y="78"/>
                  </a:lnTo>
                  <a:lnTo>
                    <a:pt x="464" y="73"/>
                  </a:lnTo>
                  <a:lnTo>
                    <a:pt x="468" y="66"/>
                  </a:lnTo>
                  <a:lnTo>
                    <a:pt x="472" y="61"/>
                  </a:lnTo>
                  <a:lnTo>
                    <a:pt x="477" y="57"/>
                  </a:lnTo>
                  <a:lnTo>
                    <a:pt x="481" y="54"/>
                  </a:lnTo>
                  <a:lnTo>
                    <a:pt x="486" y="49"/>
                  </a:lnTo>
                  <a:lnTo>
                    <a:pt x="491" y="46"/>
                  </a:lnTo>
                  <a:lnTo>
                    <a:pt x="496" y="42"/>
                  </a:lnTo>
                  <a:lnTo>
                    <a:pt x="501" y="40"/>
                  </a:lnTo>
                  <a:lnTo>
                    <a:pt x="507" y="37"/>
                  </a:lnTo>
                  <a:lnTo>
                    <a:pt x="513" y="35"/>
                  </a:lnTo>
                  <a:lnTo>
                    <a:pt x="518" y="34"/>
                  </a:lnTo>
                  <a:lnTo>
                    <a:pt x="524" y="32"/>
                  </a:lnTo>
                  <a:lnTo>
                    <a:pt x="531" y="30"/>
                  </a:lnTo>
                  <a:lnTo>
                    <a:pt x="538" y="29"/>
                  </a:lnTo>
                  <a:lnTo>
                    <a:pt x="544" y="29"/>
                  </a:lnTo>
                  <a:close/>
                </a:path>
              </a:pathLst>
            </a:custGeom>
            <a:solidFill>
              <a:srgbClr val="3838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91" name="Freeform 221"/>
            <p:cNvSpPr>
              <a:spLocks/>
            </p:cNvSpPr>
            <p:nvPr/>
          </p:nvSpPr>
          <p:spPr bwMode="auto">
            <a:xfrm>
              <a:off x="5471" y="2503"/>
              <a:ext cx="265" cy="38"/>
            </a:xfrm>
            <a:custGeom>
              <a:avLst/>
              <a:gdLst>
                <a:gd name="T0" fmla="*/ 262 w 530"/>
                <a:gd name="T1" fmla="*/ 13 h 76"/>
                <a:gd name="T2" fmla="*/ 257 w 530"/>
                <a:gd name="T3" fmla="*/ 11 h 76"/>
                <a:gd name="T4" fmla="*/ 252 w 530"/>
                <a:gd name="T5" fmla="*/ 10 h 76"/>
                <a:gd name="T6" fmla="*/ 246 w 530"/>
                <a:gd name="T7" fmla="*/ 9 h 76"/>
                <a:gd name="T8" fmla="*/ 241 w 530"/>
                <a:gd name="T9" fmla="*/ 8 h 76"/>
                <a:gd name="T10" fmla="*/ 236 w 530"/>
                <a:gd name="T11" fmla="*/ 6 h 76"/>
                <a:gd name="T12" fmla="*/ 228 w 530"/>
                <a:gd name="T13" fmla="*/ 6 h 76"/>
                <a:gd name="T14" fmla="*/ 220 w 530"/>
                <a:gd name="T15" fmla="*/ 5 h 76"/>
                <a:gd name="T16" fmla="*/ 212 w 530"/>
                <a:gd name="T17" fmla="*/ 4 h 76"/>
                <a:gd name="T18" fmla="*/ 204 w 530"/>
                <a:gd name="T19" fmla="*/ 4 h 76"/>
                <a:gd name="T20" fmla="*/ 197 w 530"/>
                <a:gd name="T21" fmla="*/ 3 h 76"/>
                <a:gd name="T22" fmla="*/ 180 w 530"/>
                <a:gd name="T23" fmla="*/ 3 h 76"/>
                <a:gd name="T24" fmla="*/ 163 w 530"/>
                <a:gd name="T25" fmla="*/ 3 h 76"/>
                <a:gd name="T26" fmla="*/ 147 w 530"/>
                <a:gd name="T27" fmla="*/ 2 h 76"/>
                <a:gd name="T28" fmla="*/ 131 w 530"/>
                <a:gd name="T29" fmla="*/ 1 h 76"/>
                <a:gd name="T30" fmla="*/ 115 w 530"/>
                <a:gd name="T31" fmla="*/ 1 h 76"/>
                <a:gd name="T32" fmla="*/ 100 w 530"/>
                <a:gd name="T33" fmla="*/ 1 h 76"/>
                <a:gd name="T34" fmla="*/ 84 w 530"/>
                <a:gd name="T35" fmla="*/ 1 h 76"/>
                <a:gd name="T36" fmla="*/ 68 w 530"/>
                <a:gd name="T37" fmla="*/ 1 h 76"/>
                <a:gd name="T38" fmla="*/ 52 w 530"/>
                <a:gd name="T39" fmla="*/ 0 h 76"/>
                <a:gd name="T40" fmla="*/ 35 w 530"/>
                <a:gd name="T41" fmla="*/ 0 h 76"/>
                <a:gd name="T42" fmla="*/ 19 w 530"/>
                <a:gd name="T43" fmla="*/ 0 h 76"/>
                <a:gd name="T44" fmla="*/ 9 w 530"/>
                <a:gd name="T45" fmla="*/ 1 h 76"/>
                <a:gd name="T46" fmla="*/ 3 w 530"/>
                <a:gd name="T47" fmla="*/ 2 h 76"/>
                <a:gd name="T48" fmla="*/ 0 w 530"/>
                <a:gd name="T49" fmla="*/ 3 h 76"/>
                <a:gd name="T50" fmla="*/ 1 w 530"/>
                <a:gd name="T51" fmla="*/ 5 h 76"/>
                <a:gd name="T52" fmla="*/ 5 w 530"/>
                <a:gd name="T53" fmla="*/ 7 h 76"/>
                <a:gd name="T54" fmla="*/ 10 w 530"/>
                <a:gd name="T55" fmla="*/ 9 h 76"/>
                <a:gd name="T56" fmla="*/ 17 w 530"/>
                <a:gd name="T57" fmla="*/ 11 h 76"/>
                <a:gd name="T58" fmla="*/ 24 w 530"/>
                <a:gd name="T59" fmla="*/ 13 h 76"/>
                <a:gd name="T60" fmla="*/ 31 w 530"/>
                <a:gd name="T61" fmla="*/ 15 h 76"/>
                <a:gd name="T62" fmla="*/ 38 w 530"/>
                <a:gd name="T63" fmla="*/ 15 h 76"/>
                <a:gd name="T64" fmla="*/ 52 w 530"/>
                <a:gd name="T65" fmla="*/ 16 h 76"/>
                <a:gd name="T66" fmla="*/ 67 w 530"/>
                <a:gd name="T67" fmla="*/ 18 h 76"/>
                <a:gd name="T68" fmla="*/ 83 w 530"/>
                <a:gd name="T69" fmla="*/ 18 h 76"/>
                <a:gd name="T70" fmla="*/ 98 w 530"/>
                <a:gd name="T71" fmla="*/ 18 h 76"/>
                <a:gd name="T72" fmla="*/ 113 w 530"/>
                <a:gd name="T73" fmla="*/ 18 h 76"/>
                <a:gd name="T74" fmla="*/ 127 w 530"/>
                <a:gd name="T75" fmla="*/ 19 h 76"/>
                <a:gd name="T76" fmla="*/ 142 w 530"/>
                <a:gd name="T77" fmla="*/ 19 h 76"/>
                <a:gd name="T78" fmla="*/ 157 w 530"/>
                <a:gd name="T79" fmla="*/ 20 h 76"/>
                <a:gd name="T80" fmla="*/ 173 w 530"/>
                <a:gd name="T81" fmla="*/ 20 h 76"/>
                <a:gd name="T82" fmla="*/ 189 w 530"/>
                <a:gd name="T83" fmla="*/ 21 h 76"/>
                <a:gd name="T84" fmla="*/ 204 w 530"/>
                <a:gd name="T85" fmla="*/ 23 h 76"/>
                <a:gd name="T86" fmla="*/ 208 w 530"/>
                <a:gd name="T87" fmla="*/ 24 h 76"/>
                <a:gd name="T88" fmla="*/ 212 w 530"/>
                <a:gd name="T89" fmla="*/ 26 h 76"/>
                <a:gd name="T90" fmla="*/ 217 w 530"/>
                <a:gd name="T91" fmla="*/ 30 h 76"/>
                <a:gd name="T92" fmla="*/ 221 w 530"/>
                <a:gd name="T93" fmla="*/ 33 h 76"/>
                <a:gd name="T94" fmla="*/ 224 w 530"/>
                <a:gd name="T95" fmla="*/ 37 h 76"/>
                <a:gd name="T96" fmla="*/ 229 w 530"/>
                <a:gd name="T97" fmla="*/ 33 h 76"/>
                <a:gd name="T98" fmla="*/ 235 w 530"/>
                <a:gd name="T99" fmla="*/ 26 h 76"/>
                <a:gd name="T100" fmla="*/ 242 w 530"/>
                <a:gd name="T101" fmla="*/ 21 h 76"/>
                <a:gd name="T102" fmla="*/ 250 w 530"/>
                <a:gd name="T103" fmla="*/ 18 h 76"/>
                <a:gd name="T104" fmla="*/ 259 w 530"/>
                <a:gd name="T105" fmla="*/ 15 h 7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0" t="0" r="r" b="b"/>
              <a:pathLst>
                <a:path w="530" h="76">
                  <a:moveTo>
                    <a:pt x="530" y="29"/>
                  </a:moveTo>
                  <a:lnTo>
                    <a:pt x="527" y="27"/>
                  </a:lnTo>
                  <a:lnTo>
                    <a:pt x="523" y="26"/>
                  </a:lnTo>
                  <a:lnTo>
                    <a:pt x="520" y="25"/>
                  </a:lnTo>
                  <a:lnTo>
                    <a:pt x="517" y="24"/>
                  </a:lnTo>
                  <a:lnTo>
                    <a:pt x="513" y="22"/>
                  </a:lnTo>
                  <a:lnTo>
                    <a:pt x="510" y="22"/>
                  </a:lnTo>
                  <a:lnTo>
                    <a:pt x="506" y="21"/>
                  </a:lnTo>
                  <a:lnTo>
                    <a:pt x="503" y="20"/>
                  </a:lnTo>
                  <a:lnTo>
                    <a:pt x="500" y="19"/>
                  </a:lnTo>
                  <a:lnTo>
                    <a:pt x="496" y="19"/>
                  </a:lnTo>
                  <a:lnTo>
                    <a:pt x="492" y="17"/>
                  </a:lnTo>
                  <a:lnTo>
                    <a:pt x="490" y="17"/>
                  </a:lnTo>
                  <a:lnTo>
                    <a:pt x="486" y="16"/>
                  </a:lnTo>
                  <a:lnTo>
                    <a:pt x="482" y="15"/>
                  </a:lnTo>
                  <a:lnTo>
                    <a:pt x="478" y="15"/>
                  </a:lnTo>
                  <a:lnTo>
                    <a:pt x="476" y="14"/>
                  </a:lnTo>
                  <a:lnTo>
                    <a:pt x="471" y="12"/>
                  </a:lnTo>
                  <a:lnTo>
                    <a:pt x="466" y="12"/>
                  </a:lnTo>
                  <a:lnTo>
                    <a:pt x="461" y="11"/>
                  </a:lnTo>
                  <a:lnTo>
                    <a:pt x="456" y="11"/>
                  </a:lnTo>
                  <a:lnTo>
                    <a:pt x="451" y="10"/>
                  </a:lnTo>
                  <a:lnTo>
                    <a:pt x="446" y="10"/>
                  </a:lnTo>
                  <a:lnTo>
                    <a:pt x="439" y="9"/>
                  </a:lnTo>
                  <a:lnTo>
                    <a:pt x="434" y="9"/>
                  </a:lnTo>
                  <a:lnTo>
                    <a:pt x="429" y="9"/>
                  </a:lnTo>
                  <a:lnTo>
                    <a:pt x="424" y="7"/>
                  </a:lnTo>
                  <a:lnTo>
                    <a:pt x="419" y="7"/>
                  </a:lnTo>
                  <a:lnTo>
                    <a:pt x="413" y="7"/>
                  </a:lnTo>
                  <a:lnTo>
                    <a:pt x="408" y="7"/>
                  </a:lnTo>
                  <a:lnTo>
                    <a:pt x="403" y="7"/>
                  </a:lnTo>
                  <a:lnTo>
                    <a:pt x="398" y="7"/>
                  </a:lnTo>
                  <a:lnTo>
                    <a:pt x="394" y="6"/>
                  </a:lnTo>
                  <a:lnTo>
                    <a:pt x="382" y="6"/>
                  </a:lnTo>
                  <a:lnTo>
                    <a:pt x="371" y="6"/>
                  </a:lnTo>
                  <a:lnTo>
                    <a:pt x="359" y="6"/>
                  </a:lnTo>
                  <a:lnTo>
                    <a:pt x="348" y="5"/>
                  </a:lnTo>
                  <a:lnTo>
                    <a:pt x="337" y="5"/>
                  </a:lnTo>
                  <a:lnTo>
                    <a:pt x="326" y="5"/>
                  </a:lnTo>
                  <a:lnTo>
                    <a:pt x="315" y="4"/>
                  </a:lnTo>
                  <a:lnTo>
                    <a:pt x="304" y="4"/>
                  </a:lnTo>
                  <a:lnTo>
                    <a:pt x="294" y="4"/>
                  </a:lnTo>
                  <a:lnTo>
                    <a:pt x="283" y="4"/>
                  </a:lnTo>
                  <a:lnTo>
                    <a:pt x="273" y="2"/>
                  </a:lnTo>
                  <a:lnTo>
                    <a:pt x="262" y="2"/>
                  </a:lnTo>
                  <a:lnTo>
                    <a:pt x="252" y="2"/>
                  </a:lnTo>
                  <a:lnTo>
                    <a:pt x="242" y="2"/>
                  </a:lnTo>
                  <a:lnTo>
                    <a:pt x="230" y="2"/>
                  </a:lnTo>
                  <a:lnTo>
                    <a:pt x="220" y="1"/>
                  </a:lnTo>
                  <a:lnTo>
                    <a:pt x="210" y="1"/>
                  </a:lnTo>
                  <a:lnTo>
                    <a:pt x="199" y="1"/>
                  </a:lnTo>
                  <a:lnTo>
                    <a:pt x="189" y="1"/>
                  </a:lnTo>
                  <a:lnTo>
                    <a:pt x="179" y="1"/>
                  </a:lnTo>
                  <a:lnTo>
                    <a:pt x="168" y="1"/>
                  </a:lnTo>
                  <a:lnTo>
                    <a:pt x="158" y="1"/>
                  </a:lnTo>
                  <a:lnTo>
                    <a:pt x="146" y="1"/>
                  </a:lnTo>
                  <a:lnTo>
                    <a:pt x="136" y="1"/>
                  </a:lnTo>
                  <a:lnTo>
                    <a:pt x="125" y="0"/>
                  </a:lnTo>
                  <a:lnTo>
                    <a:pt x="115" y="0"/>
                  </a:lnTo>
                  <a:lnTo>
                    <a:pt x="104" y="0"/>
                  </a:lnTo>
                  <a:lnTo>
                    <a:pt x="93" y="0"/>
                  </a:lnTo>
                  <a:lnTo>
                    <a:pt x="81" y="0"/>
                  </a:lnTo>
                  <a:lnTo>
                    <a:pt x="70" y="0"/>
                  </a:lnTo>
                  <a:lnTo>
                    <a:pt x="59" y="0"/>
                  </a:lnTo>
                  <a:lnTo>
                    <a:pt x="46" y="0"/>
                  </a:lnTo>
                  <a:lnTo>
                    <a:pt x="37" y="0"/>
                  </a:lnTo>
                  <a:lnTo>
                    <a:pt x="30" y="1"/>
                  </a:lnTo>
                  <a:lnTo>
                    <a:pt x="22" y="1"/>
                  </a:lnTo>
                  <a:lnTo>
                    <a:pt x="17" y="1"/>
                  </a:lnTo>
                  <a:lnTo>
                    <a:pt x="12" y="2"/>
                  </a:lnTo>
                  <a:lnTo>
                    <a:pt x="7" y="2"/>
                  </a:lnTo>
                  <a:lnTo>
                    <a:pt x="5" y="4"/>
                  </a:lnTo>
                  <a:lnTo>
                    <a:pt x="2" y="5"/>
                  </a:lnTo>
                  <a:lnTo>
                    <a:pt x="1" y="6"/>
                  </a:lnTo>
                  <a:lnTo>
                    <a:pt x="0" y="6"/>
                  </a:lnTo>
                  <a:lnTo>
                    <a:pt x="0" y="7"/>
                  </a:lnTo>
                  <a:lnTo>
                    <a:pt x="1" y="9"/>
                  </a:lnTo>
                  <a:lnTo>
                    <a:pt x="2" y="10"/>
                  </a:lnTo>
                  <a:lnTo>
                    <a:pt x="4" y="11"/>
                  </a:lnTo>
                  <a:lnTo>
                    <a:pt x="6" y="12"/>
                  </a:lnTo>
                  <a:lnTo>
                    <a:pt x="9" y="14"/>
                  </a:lnTo>
                  <a:lnTo>
                    <a:pt x="12" y="15"/>
                  </a:lnTo>
                  <a:lnTo>
                    <a:pt x="16" y="16"/>
                  </a:lnTo>
                  <a:lnTo>
                    <a:pt x="20" y="17"/>
                  </a:lnTo>
                  <a:lnTo>
                    <a:pt x="24" y="19"/>
                  </a:lnTo>
                  <a:lnTo>
                    <a:pt x="29" y="21"/>
                  </a:lnTo>
                  <a:lnTo>
                    <a:pt x="34" y="22"/>
                  </a:lnTo>
                  <a:lnTo>
                    <a:pt x="37" y="24"/>
                  </a:lnTo>
                  <a:lnTo>
                    <a:pt x="42" y="24"/>
                  </a:lnTo>
                  <a:lnTo>
                    <a:pt x="47" y="25"/>
                  </a:lnTo>
                  <a:lnTo>
                    <a:pt x="52" y="26"/>
                  </a:lnTo>
                  <a:lnTo>
                    <a:pt x="57" y="27"/>
                  </a:lnTo>
                  <a:lnTo>
                    <a:pt x="62" y="29"/>
                  </a:lnTo>
                  <a:lnTo>
                    <a:pt x="68" y="29"/>
                  </a:lnTo>
                  <a:lnTo>
                    <a:pt x="73" y="30"/>
                  </a:lnTo>
                  <a:lnTo>
                    <a:pt x="76" y="30"/>
                  </a:lnTo>
                  <a:lnTo>
                    <a:pt x="81" y="31"/>
                  </a:lnTo>
                  <a:lnTo>
                    <a:pt x="91" y="31"/>
                  </a:lnTo>
                  <a:lnTo>
                    <a:pt x="103" y="32"/>
                  </a:lnTo>
                  <a:lnTo>
                    <a:pt x="113" y="34"/>
                  </a:lnTo>
                  <a:lnTo>
                    <a:pt x="124" y="34"/>
                  </a:lnTo>
                  <a:lnTo>
                    <a:pt x="134" y="35"/>
                  </a:lnTo>
                  <a:lnTo>
                    <a:pt x="144" y="35"/>
                  </a:lnTo>
                  <a:lnTo>
                    <a:pt x="155" y="35"/>
                  </a:lnTo>
                  <a:lnTo>
                    <a:pt x="165" y="36"/>
                  </a:lnTo>
                  <a:lnTo>
                    <a:pt x="175" y="36"/>
                  </a:lnTo>
                  <a:lnTo>
                    <a:pt x="185" y="36"/>
                  </a:lnTo>
                  <a:lnTo>
                    <a:pt x="195" y="36"/>
                  </a:lnTo>
                  <a:lnTo>
                    <a:pt x="205" y="36"/>
                  </a:lnTo>
                  <a:lnTo>
                    <a:pt x="215" y="36"/>
                  </a:lnTo>
                  <a:lnTo>
                    <a:pt x="225" y="36"/>
                  </a:lnTo>
                  <a:lnTo>
                    <a:pt x="235" y="37"/>
                  </a:lnTo>
                  <a:lnTo>
                    <a:pt x="244" y="37"/>
                  </a:lnTo>
                  <a:lnTo>
                    <a:pt x="254" y="37"/>
                  </a:lnTo>
                  <a:lnTo>
                    <a:pt x="264" y="37"/>
                  </a:lnTo>
                  <a:lnTo>
                    <a:pt x="274" y="37"/>
                  </a:lnTo>
                  <a:lnTo>
                    <a:pt x="284" y="37"/>
                  </a:lnTo>
                  <a:lnTo>
                    <a:pt x="294" y="37"/>
                  </a:lnTo>
                  <a:lnTo>
                    <a:pt x="304" y="37"/>
                  </a:lnTo>
                  <a:lnTo>
                    <a:pt x="314" y="39"/>
                  </a:lnTo>
                  <a:lnTo>
                    <a:pt x="324" y="39"/>
                  </a:lnTo>
                  <a:lnTo>
                    <a:pt x="334" y="39"/>
                  </a:lnTo>
                  <a:lnTo>
                    <a:pt x="346" y="40"/>
                  </a:lnTo>
                  <a:lnTo>
                    <a:pt x="356" y="40"/>
                  </a:lnTo>
                  <a:lnTo>
                    <a:pt x="366" y="41"/>
                  </a:lnTo>
                  <a:lnTo>
                    <a:pt x="377" y="41"/>
                  </a:lnTo>
                  <a:lnTo>
                    <a:pt x="387" y="42"/>
                  </a:lnTo>
                  <a:lnTo>
                    <a:pt x="398" y="44"/>
                  </a:lnTo>
                  <a:lnTo>
                    <a:pt x="408" y="45"/>
                  </a:lnTo>
                  <a:lnTo>
                    <a:pt x="411" y="45"/>
                  </a:lnTo>
                  <a:lnTo>
                    <a:pt x="413" y="46"/>
                  </a:lnTo>
                  <a:lnTo>
                    <a:pt x="416" y="47"/>
                  </a:lnTo>
                  <a:lnTo>
                    <a:pt x="418" y="49"/>
                  </a:lnTo>
                  <a:lnTo>
                    <a:pt x="422" y="50"/>
                  </a:lnTo>
                  <a:lnTo>
                    <a:pt x="424" y="52"/>
                  </a:lnTo>
                  <a:lnTo>
                    <a:pt x="428" y="55"/>
                  </a:lnTo>
                  <a:lnTo>
                    <a:pt x="431" y="56"/>
                  </a:lnTo>
                  <a:lnTo>
                    <a:pt x="433" y="59"/>
                  </a:lnTo>
                  <a:lnTo>
                    <a:pt x="437" y="61"/>
                  </a:lnTo>
                  <a:lnTo>
                    <a:pt x="439" y="64"/>
                  </a:lnTo>
                  <a:lnTo>
                    <a:pt x="442" y="66"/>
                  </a:lnTo>
                  <a:lnTo>
                    <a:pt x="444" y="69"/>
                  </a:lnTo>
                  <a:lnTo>
                    <a:pt x="447" y="71"/>
                  </a:lnTo>
                  <a:lnTo>
                    <a:pt x="448" y="74"/>
                  </a:lnTo>
                  <a:lnTo>
                    <a:pt x="451" y="76"/>
                  </a:lnTo>
                  <a:lnTo>
                    <a:pt x="453" y="70"/>
                  </a:lnTo>
                  <a:lnTo>
                    <a:pt x="457" y="65"/>
                  </a:lnTo>
                  <a:lnTo>
                    <a:pt x="461" y="60"/>
                  </a:lnTo>
                  <a:lnTo>
                    <a:pt x="465" y="56"/>
                  </a:lnTo>
                  <a:lnTo>
                    <a:pt x="470" y="51"/>
                  </a:lnTo>
                  <a:lnTo>
                    <a:pt x="473" y="49"/>
                  </a:lnTo>
                  <a:lnTo>
                    <a:pt x="478" y="45"/>
                  </a:lnTo>
                  <a:lnTo>
                    <a:pt x="483" y="42"/>
                  </a:lnTo>
                  <a:lnTo>
                    <a:pt x="488" y="40"/>
                  </a:lnTo>
                  <a:lnTo>
                    <a:pt x="495" y="37"/>
                  </a:lnTo>
                  <a:lnTo>
                    <a:pt x="500" y="35"/>
                  </a:lnTo>
                  <a:lnTo>
                    <a:pt x="506" y="34"/>
                  </a:lnTo>
                  <a:lnTo>
                    <a:pt x="511" y="32"/>
                  </a:lnTo>
                  <a:lnTo>
                    <a:pt x="517" y="30"/>
                  </a:lnTo>
                  <a:lnTo>
                    <a:pt x="523" y="30"/>
                  </a:lnTo>
                  <a:lnTo>
                    <a:pt x="530" y="29"/>
                  </a:lnTo>
                  <a:close/>
                </a:path>
              </a:pathLst>
            </a:custGeom>
            <a:solidFill>
              <a:srgbClr val="4343A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92" name="Freeform 222"/>
            <p:cNvSpPr>
              <a:spLocks/>
            </p:cNvSpPr>
            <p:nvPr/>
          </p:nvSpPr>
          <p:spPr bwMode="auto">
            <a:xfrm>
              <a:off x="5477" y="2504"/>
              <a:ext cx="257" cy="36"/>
            </a:xfrm>
            <a:custGeom>
              <a:avLst/>
              <a:gdLst>
                <a:gd name="T0" fmla="*/ 254 w 514"/>
                <a:gd name="T1" fmla="*/ 12 h 73"/>
                <a:gd name="T2" fmla="*/ 249 w 514"/>
                <a:gd name="T3" fmla="*/ 10 h 73"/>
                <a:gd name="T4" fmla="*/ 244 w 514"/>
                <a:gd name="T5" fmla="*/ 9 h 73"/>
                <a:gd name="T6" fmla="*/ 239 w 514"/>
                <a:gd name="T7" fmla="*/ 8 h 73"/>
                <a:gd name="T8" fmla="*/ 234 w 514"/>
                <a:gd name="T9" fmla="*/ 7 h 73"/>
                <a:gd name="T10" fmla="*/ 228 w 514"/>
                <a:gd name="T11" fmla="*/ 6 h 73"/>
                <a:gd name="T12" fmla="*/ 221 w 514"/>
                <a:gd name="T13" fmla="*/ 5 h 73"/>
                <a:gd name="T14" fmla="*/ 213 w 514"/>
                <a:gd name="T15" fmla="*/ 4 h 73"/>
                <a:gd name="T16" fmla="*/ 205 w 514"/>
                <a:gd name="T17" fmla="*/ 4 h 73"/>
                <a:gd name="T18" fmla="*/ 198 w 514"/>
                <a:gd name="T19" fmla="*/ 3 h 73"/>
                <a:gd name="T20" fmla="*/ 191 w 514"/>
                <a:gd name="T21" fmla="*/ 3 h 73"/>
                <a:gd name="T22" fmla="*/ 174 w 514"/>
                <a:gd name="T23" fmla="*/ 2 h 73"/>
                <a:gd name="T24" fmla="*/ 158 w 514"/>
                <a:gd name="T25" fmla="*/ 2 h 73"/>
                <a:gd name="T26" fmla="*/ 142 w 514"/>
                <a:gd name="T27" fmla="*/ 1 h 73"/>
                <a:gd name="T28" fmla="*/ 127 w 514"/>
                <a:gd name="T29" fmla="*/ 1 h 73"/>
                <a:gd name="T30" fmla="*/ 112 w 514"/>
                <a:gd name="T31" fmla="*/ 0 h 73"/>
                <a:gd name="T32" fmla="*/ 97 w 514"/>
                <a:gd name="T33" fmla="*/ 0 h 73"/>
                <a:gd name="T34" fmla="*/ 82 w 514"/>
                <a:gd name="T35" fmla="*/ 0 h 73"/>
                <a:gd name="T36" fmla="*/ 67 w 514"/>
                <a:gd name="T37" fmla="*/ 0 h 73"/>
                <a:gd name="T38" fmla="*/ 51 w 514"/>
                <a:gd name="T39" fmla="*/ 0 h 73"/>
                <a:gd name="T40" fmla="*/ 34 w 514"/>
                <a:gd name="T41" fmla="*/ 0 h 73"/>
                <a:gd name="T42" fmla="*/ 19 w 514"/>
                <a:gd name="T43" fmla="*/ 0 h 73"/>
                <a:gd name="T44" fmla="*/ 9 w 514"/>
                <a:gd name="T45" fmla="*/ 0 h 73"/>
                <a:gd name="T46" fmla="*/ 2 w 514"/>
                <a:gd name="T47" fmla="*/ 1 h 73"/>
                <a:gd name="T48" fmla="*/ 0 w 514"/>
                <a:gd name="T49" fmla="*/ 3 h 73"/>
                <a:gd name="T50" fmla="*/ 1 w 514"/>
                <a:gd name="T51" fmla="*/ 4 h 73"/>
                <a:gd name="T52" fmla="*/ 5 w 514"/>
                <a:gd name="T53" fmla="*/ 6 h 73"/>
                <a:gd name="T54" fmla="*/ 10 w 514"/>
                <a:gd name="T55" fmla="*/ 8 h 73"/>
                <a:gd name="T56" fmla="*/ 17 w 514"/>
                <a:gd name="T57" fmla="*/ 10 h 73"/>
                <a:gd name="T58" fmla="*/ 24 w 514"/>
                <a:gd name="T59" fmla="*/ 12 h 73"/>
                <a:gd name="T60" fmla="*/ 32 w 514"/>
                <a:gd name="T61" fmla="*/ 13 h 73"/>
                <a:gd name="T62" fmla="*/ 39 w 514"/>
                <a:gd name="T63" fmla="*/ 14 h 73"/>
                <a:gd name="T64" fmla="*/ 51 w 514"/>
                <a:gd name="T65" fmla="*/ 15 h 73"/>
                <a:gd name="T66" fmla="*/ 66 w 514"/>
                <a:gd name="T67" fmla="*/ 16 h 73"/>
                <a:gd name="T68" fmla="*/ 81 w 514"/>
                <a:gd name="T69" fmla="*/ 17 h 73"/>
                <a:gd name="T70" fmla="*/ 96 w 514"/>
                <a:gd name="T71" fmla="*/ 17 h 73"/>
                <a:gd name="T72" fmla="*/ 110 w 514"/>
                <a:gd name="T73" fmla="*/ 17 h 73"/>
                <a:gd name="T74" fmla="*/ 124 w 514"/>
                <a:gd name="T75" fmla="*/ 17 h 73"/>
                <a:gd name="T76" fmla="*/ 139 w 514"/>
                <a:gd name="T77" fmla="*/ 17 h 73"/>
                <a:gd name="T78" fmla="*/ 153 w 514"/>
                <a:gd name="T79" fmla="*/ 18 h 73"/>
                <a:gd name="T80" fmla="*/ 168 w 514"/>
                <a:gd name="T81" fmla="*/ 19 h 73"/>
                <a:gd name="T82" fmla="*/ 183 w 514"/>
                <a:gd name="T83" fmla="*/ 19 h 73"/>
                <a:gd name="T84" fmla="*/ 199 w 514"/>
                <a:gd name="T85" fmla="*/ 21 h 73"/>
                <a:gd name="T86" fmla="*/ 203 w 514"/>
                <a:gd name="T87" fmla="*/ 22 h 73"/>
                <a:gd name="T88" fmla="*/ 206 w 514"/>
                <a:gd name="T89" fmla="*/ 25 h 73"/>
                <a:gd name="T90" fmla="*/ 211 w 514"/>
                <a:gd name="T91" fmla="*/ 28 h 73"/>
                <a:gd name="T92" fmla="*/ 215 w 514"/>
                <a:gd name="T93" fmla="*/ 31 h 73"/>
                <a:gd name="T94" fmla="*/ 218 w 514"/>
                <a:gd name="T95" fmla="*/ 35 h 73"/>
                <a:gd name="T96" fmla="*/ 223 w 514"/>
                <a:gd name="T97" fmla="*/ 30 h 73"/>
                <a:gd name="T98" fmla="*/ 228 w 514"/>
                <a:gd name="T99" fmla="*/ 25 h 73"/>
                <a:gd name="T100" fmla="*/ 235 w 514"/>
                <a:gd name="T101" fmla="*/ 20 h 73"/>
                <a:gd name="T102" fmla="*/ 243 w 514"/>
                <a:gd name="T103" fmla="*/ 17 h 73"/>
                <a:gd name="T104" fmla="*/ 252 w 514"/>
                <a:gd name="T105" fmla="*/ 14 h 73"/>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0" t="0" r="r" b="b"/>
              <a:pathLst>
                <a:path w="514" h="73">
                  <a:moveTo>
                    <a:pt x="514" y="28"/>
                  </a:moveTo>
                  <a:lnTo>
                    <a:pt x="511" y="26"/>
                  </a:lnTo>
                  <a:lnTo>
                    <a:pt x="508" y="25"/>
                  </a:lnTo>
                  <a:lnTo>
                    <a:pt x="504" y="24"/>
                  </a:lnTo>
                  <a:lnTo>
                    <a:pt x="501" y="23"/>
                  </a:lnTo>
                  <a:lnTo>
                    <a:pt x="498" y="21"/>
                  </a:lnTo>
                  <a:lnTo>
                    <a:pt x="494" y="21"/>
                  </a:lnTo>
                  <a:lnTo>
                    <a:pt x="491" y="20"/>
                  </a:lnTo>
                  <a:lnTo>
                    <a:pt x="488" y="19"/>
                  </a:lnTo>
                  <a:lnTo>
                    <a:pt x="484" y="19"/>
                  </a:lnTo>
                  <a:lnTo>
                    <a:pt x="481" y="18"/>
                  </a:lnTo>
                  <a:lnTo>
                    <a:pt x="478" y="16"/>
                  </a:lnTo>
                  <a:lnTo>
                    <a:pt x="474" y="16"/>
                  </a:lnTo>
                  <a:lnTo>
                    <a:pt x="471" y="15"/>
                  </a:lnTo>
                  <a:lnTo>
                    <a:pt x="468" y="15"/>
                  </a:lnTo>
                  <a:lnTo>
                    <a:pt x="464" y="14"/>
                  </a:lnTo>
                  <a:lnTo>
                    <a:pt x="461" y="13"/>
                  </a:lnTo>
                  <a:lnTo>
                    <a:pt x="456" y="13"/>
                  </a:lnTo>
                  <a:lnTo>
                    <a:pt x="451" y="11"/>
                  </a:lnTo>
                  <a:lnTo>
                    <a:pt x="446" y="10"/>
                  </a:lnTo>
                  <a:lnTo>
                    <a:pt x="441" y="10"/>
                  </a:lnTo>
                  <a:lnTo>
                    <a:pt x="436" y="9"/>
                  </a:lnTo>
                  <a:lnTo>
                    <a:pt x="431" y="9"/>
                  </a:lnTo>
                  <a:lnTo>
                    <a:pt x="426" y="9"/>
                  </a:lnTo>
                  <a:lnTo>
                    <a:pt x="421" y="8"/>
                  </a:lnTo>
                  <a:lnTo>
                    <a:pt x="416" y="8"/>
                  </a:lnTo>
                  <a:lnTo>
                    <a:pt x="410" y="8"/>
                  </a:lnTo>
                  <a:lnTo>
                    <a:pt x="405" y="8"/>
                  </a:lnTo>
                  <a:lnTo>
                    <a:pt x="400" y="6"/>
                  </a:lnTo>
                  <a:lnTo>
                    <a:pt x="395" y="6"/>
                  </a:lnTo>
                  <a:lnTo>
                    <a:pt x="390" y="6"/>
                  </a:lnTo>
                  <a:lnTo>
                    <a:pt x="385" y="6"/>
                  </a:lnTo>
                  <a:lnTo>
                    <a:pt x="381" y="6"/>
                  </a:lnTo>
                  <a:lnTo>
                    <a:pt x="370" y="5"/>
                  </a:lnTo>
                  <a:lnTo>
                    <a:pt x="359" y="5"/>
                  </a:lnTo>
                  <a:lnTo>
                    <a:pt x="347" y="5"/>
                  </a:lnTo>
                  <a:lnTo>
                    <a:pt x="336" y="5"/>
                  </a:lnTo>
                  <a:lnTo>
                    <a:pt x="326" y="4"/>
                  </a:lnTo>
                  <a:lnTo>
                    <a:pt x="315" y="4"/>
                  </a:lnTo>
                  <a:lnTo>
                    <a:pt x="305" y="4"/>
                  </a:lnTo>
                  <a:lnTo>
                    <a:pt x="295" y="3"/>
                  </a:lnTo>
                  <a:lnTo>
                    <a:pt x="283" y="3"/>
                  </a:lnTo>
                  <a:lnTo>
                    <a:pt x="273" y="3"/>
                  </a:lnTo>
                  <a:lnTo>
                    <a:pt x="263" y="3"/>
                  </a:lnTo>
                  <a:lnTo>
                    <a:pt x="253" y="3"/>
                  </a:lnTo>
                  <a:lnTo>
                    <a:pt x="243" y="1"/>
                  </a:lnTo>
                  <a:lnTo>
                    <a:pt x="233" y="1"/>
                  </a:lnTo>
                  <a:lnTo>
                    <a:pt x="223" y="1"/>
                  </a:lnTo>
                  <a:lnTo>
                    <a:pt x="213" y="1"/>
                  </a:lnTo>
                  <a:lnTo>
                    <a:pt x="203" y="1"/>
                  </a:lnTo>
                  <a:lnTo>
                    <a:pt x="193" y="1"/>
                  </a:lnTo>
                  <a:lnTo>
                    <a:pt x="183" y="0"/>
                  </a:lnTo>
                  <a:lnTo>
                    <a:pt x="173" y="0"/>
                  </a:lnTo>
                  <a:lnTo>
                    <a:pt x="163" y="0"/>
                  </a:lnTo>
                  <a:lnTo>
                    <a:pt x="153" y="0"/>
                  </a:lnTo>
                  <a:lnTo>
                    <a:pt x="143" y="0"/>
                  </a:lnTo>
                  <a:lnTo>
                    <a:pt x="133" y="0"/>
                  </a:lnTo>
                  <a:lnTo>
                    <a:pt x="122" y="0"/>
                  </a:lnTo>
                  <a:lnTo>
                    <a:pt x="112" y="0"/>
                  </a:lnTo>
                  <a:lnTo>
                    <a:pt x="101" y="0"/>
                  </a:lnTo>
                  <a:lnTo>
                    <a:pt x="91" y="0"/>
                  </a:lnTo>
                  <a:lnTo>
                    <a:pt x="79" y="0"/>
                  </a:lnTo>
                  <a:lnTo>
                    <a:pt x="68" y="0"/>
                  </a:lnTo>
                  <a:lnTo>
                    <a:pt x="57" y="0"/>
                  </a:lnTo>
                  <a:lnTo>
                    <a:pt x="45" y="0"/>
                  </a:lnTo>
                  <a:lnTo>
                    <a:pt x="37" y="0"/>
                  </a:lnTo>
                  <a:lnTo>
                    <a:pt x="29" y="0"/>
                  </a:lnTo>
                  <a:lnTo>
                    <a:pt x="22" y="0"/>
                  </a:lnTo>
                  <a:lnTo>
                    <a:pt x="17" y="1"/>
                  </a:lnTo>
                  <a:lnTo>
                    <a:pt x="12" y="1"/>
                  </a:lnTo>
                  <a:lnTo>
                    <a:pt x="7" y="3"/>
                  </a:lnTo>
                  <a:lnTo>
                    <a:pt x="4" y="3"/>
                  </a:lnTo>
                  <a:lnTo>
                    <a:pt x="2" y="4"/>
                  </a:lnTo>
                  <a:lnTo>
                    <a:pt x="0" y="5"/>
                  </a:lnTo>
                  <a:lnTo>
                    <a:pt x="0" y="6"/>
                  </a:lnTo>
                  <a:lnTo>
                    <a:pt x="0" y="8"/>
                  </a:lnTo>
                  <a:lnTo>
                    <a:pt x="2" y="9"/>
                  </a:lnTo>
                  <a:lnTo>
                    <a:pt x="3" y="10"/>
                  </a:lnTo>
                  <a:lnTo>
                    <a:pt x="5" y="11"/>
                  </a:lnTo>
                  <a:lnTo>
                    <a:pt x="9" y="13"/>
                  </a:lnTo>
                  <a:lnTo>
                    <a:pt x="12" y="14"/>
                  </a:lnTo>
                  <a:lnTo>
                    <a:pt x="15" y="15"/>
                  </a:lnTo>
                  <a:lnTo>
                    <a:pt x="19" y="16"/>
                  </a:lnTo>
                  <a:lnTo>
                    <a:pt x="24" y="18"/>
                  </a:lnTo>
                  <a:lnTo>
                    <a:pt x="28" y="19"/>
                  </a:lnTo>
                  <a:lnTo>
                    <a:pt x="33" y="20"/>
                  </a:lnTo>
                  <a:lnTo>
                    <a:pt x="38" y="21"/>
                  </a:lnTo>
                  <a:lnTo>
                    <a:pt x="43" y="23"/>
                  </a:lnTo>
                  <a:lnTo>
                    <a:pt x="48" y="24"/>
                  </a:lnTo>
                  <a:lnTo>
                    <a:pt x="53" y="25"/>
                  </a:lnTo>
                  <a:lnTo>
                    <a:pt x="58" y="25"/>
                  </a:lnTo>
                  <a:lnTo>
                    <a:pt x="63" y="26"/>
                  </a:lnTo>
                  <a:lnTo>
                    <a:pt x="67" y="28"/>
                  </a:lnTo>
                  <a:lnTo>
                    <a:pt x="72" y="28"/>
                  </a:lnTo>
                  <a:lnTo>
                    <a:pt x="77" y="29"/>
                  </a:lnTo>
                  <a:lnTo>
                    <a:pt x="81" y="29"/>
                  </a:lnTo>
                  <a:lnTo>
                    <a:pt x="91" y="30"/>
                  </a:lnTo>
                  <a:lnTo>
                    <a:pt x="102" y="31"/>
                  </a:lnTo>
                  <a:lnTo>
                    <a:pt x="112" y="31"/>
                  </a:lnTo>
                  <a:lnTo>
                    <a:pt x="122" y="33"/>
                  </a:lnTo>
                  <a:lnTo>
                    <a:pt x="132" y="33"/>
                  </a:lnTo>
                  <a:lnTo>
                    <a:pt x="142" y="33"/>
                  </a:lnTo>
                  <a:lnTo>
                    <a:pt x="152" y="34"/>
                  </a:lnTo>
                  <a:lnTo>
                    <a:pt x="162" y="34"/>
                  </a:lnTo>
                  <a:lnTo>
                    <a:pt x="172" y="34"/>
                  </a:lnTo>
                  <a:lnTo>
                    <a:pt x="181" y="34"/>
                  </a:lnTo>
                  <a:lnTo>
                    <a:pt x="191" y="34"/>
                  </a:lnTo>
                  <a:lnTo>
                    <a:pt x="201" y="34"/>
                  </a:lnTo>
                  <a:lnTo>
                    <a:pt x="210" y="35"/>
                  </a:lnTo>
                  <a:lnTo>
                    <a:pt x="220" y="35"/>
                  </a:lnTo>
                  <a:lnTo>
                    <a:pt x="230" y="35"/>
                  </a:lnTo>
                  <a:lnTo>
                    <a:pt x="238" y="35"/>
                  </a:lnTo>
                  <a:lnTo>
                    <a:pt x="248" y="35"/>
                  </a:lnTo>
                  <a:lnTo>
                    <a:pt x="258" y="35"/>
                  </a:lnTo>
                  <a:lnTo>
                    <a:pt x="267" y="35"/>
                  </a:lnTo>
                  <a:lnTo>
                    <a:pt x="277" y="35"/>
                  </a:lnTo>
                  <a:lnTo>
                    <a:pt x="287" y="35"/>
                  </a:lnTo>
                  <a:lnTo>
                    <a:pt x="296" y="35"/>
                  </a:lnTo>
                  <a:lnTo>
                    <a:pt x="306" y="36"/>
                  </a:lnTo>
                  <a:lnTo>
                    <a:pt x="316" y="36"/>
                  </a:lnTo>
                  <a:lnTo>
                    <a:pt x="326" y="36"/>
                  </a:lnTo>
                  <a:lnTo>
                    <a:pt x="336" y="38"/>
                  </a:lnTo>
                  <a:lnTo>
                    <a:pt x="346" y="38"/>
                  </a:lnTo>
                  <a:lnTo>
                    <a:pt x="356" y="39"/>
                  </a:lnTo>
                  <a:lnTo>
                    <a:pt x="366" y="39"/>
                  </a:lnTo>
                  <a:lnTo>
                    <a:pt x="376" y="40"/>
                  </a:lnTo>
                  <a:lnTo>
                    <a:pt x="386" y="41"/>
                  </a:lnTo>
                  <a:lnTo>
                    <a:pt x="397" y="43"/>
                  </a:lnTo>
                  <a:lnTo>
                    <a:pt x="400" y="43"/>
                  </a:lnTo>
                  <a:lnTo>
                    <a:pt x="401" y="44"/>
                  </a:lnTo>
                  <a:lnTo>
                    <a:pt x="405" y="45"/>
                  </a:lnTo>
                  <a:lnTo>
                    <a:pt x="407" y="46"/>
                  </a:lnTo>
                  <a:lnTo>
                    <a:pt x="410" y="48"/>
                  </a:lnTo>
                  <a:lnTo>
                    <a:pt x="412" y="50"/>
                  </a:lnTo>
                  <a:lnTo>
                    <a:pt x="416" y="51"/>
                  </a:lnTo>
                  <a:lnTo>
                    <a:pt x="419" y="54"/>
                  </a:lnTo>
                  <a:lnTo>
                    <a:pt x="422" y="56"/>
                  </a:lnTo>
                  <a:lnTo>
                    <a:pt x="425" y="59"/>
                  </a:lnTo>
                  <a:lnTo>
                    <a:pt x="427" y="60"/>
                  </a:lnTo>
                  <a:lnTo>
                    <a:pt x="430" y="63"/>
                  </a:lnTo>
                  <a:lnTo>
                    <a:pt x="432" y="65"/>
                  </a:lnTo>
                  <a:lnTo>
                    <a:pt x="435" y="68"/>
                  </a:lnTo>
                  <a:lnTo>
                    <a:pt x="436" y="70"/>
                  </a:lnTo>
                  <a:lnTo>
                    <a:pt x="439" y="73"/>
                  </a:lnTo>
                  <a:lnTo>
                    <a:pt x="441" y="66"/>
                  </a:lnTo>
                  <a:lnTo>
                    <a:pt x="445" y="61"/>
                  </a:lnTo>
                  <a:lnTo>
                    <a:pt x="449" y="58"/>
                  </a:lnTo>
                  <a:lnTo>
                    <a:pt x="453" y="54"/>
                  </a:lnTo>
                  <a:lnTo>
                    <a:pt x="456" y="50"/>
                  </a:lnTo>
                  <a:lnTo>
                    <a:pt x="461" y="46"/>
                  </a:lnTo>
                  <a:lnTo>
                    <a:pt x="466" y="44"/>
                  </a:lnTo>
                  <a:lnTo>
                    <a:pt x="470" y="40"/>
                  </a:lnTo>
                  <a:lnTo>
                    <a:pt x="475" y="38"/>
                  </a:lnTo>
                  <a:lnTo>
                    <a:pt x="480" y="36"/>
                  </a:lnTo>
                  <a:lnTo>
                    <a:pt x="486" y="34"/>
                  </a:lnTo>
                  <a:lnTo>
                    <a:pt x="491" y="33"/>
                  </a:lnTo>
                  <a:lnTo>
                    <a:pt x="496" y="31"/>
                  </a:lnTo>
                  <a:lnTo>
                    <a:pt x="503" y="29"/>
                  </a:lnTo>
                  <a:lnTo>
                    <a:pt x="508" y="28"/>
                  </a:lnTo>
                  <a:lnTo>
                    <a:pt x="514" y="28"/>
                  </a:lnTo>
                  <a:close/>
                </a:path>
              </a:pathLst>
            </a:custGeom>
            <a:solidFill>
              <a:srgbClr val="4848A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93" name="Freeform 223"/>
            <p:cNvSpPr>
              <a:spLocks/>
            </p:cNvSpPr>
            <p:nvPr/>
          </p:nvSpPr>
          <p:spPr bwMode="auto">
            <a:xfrm>
              <a:off x="5483" y="2504"/>
              <a:ext cx="249" cy="35"/>
            </a:xfrm>
            <a:custGeom>
              <a:avLst/>
              <a:gdLst>
                <a:gd name="T0" fmla="*/ 246 w 498"/>
                <a:gd name="T1" fmla="*/ 13 h 70"/>
                <a:gd name="T2" fmla="*/ 241 w 498"/>
                <a:gd name="T3" fmla="*/ 11 h 70"/>
                <a:gd name="T4" fmla="*/ 236 w 498"/>
                <a:gd name="T5" fmla="*/ 10 h 70"/>
                <a:gd name="T6" fmla="*/ 232 w 498"/>
                <a:gd name="T7" fmla="*/ 8 h 70"/>
                <a:gd name="T8" fmla="*/ 227 w 498"/>
                <a:gd name="T9" fmla="*/ 8 h 70"/>
                <a:gd name="T10" fmla="*/ 221 w 498"/>
                <a:gd name="T11" fmla="*/ 7 h 70"/>
                <a:gd name="T12" fmla="*/ 214 w 498"/>
                <a:gd name="T13" fmla="*/ 5 h 70"/>
                <a:gd name="T14" fmla="*/ 206 w 498"/>
                <a:gd name="T15" fmla="*/ 5 h 70"/>
                <a:gd name="T16" fmla="*/ 199 w 498"/>
                <a:gd name="T17" fmla="*/ 4 h 70"/>
                <a:gd name="T18" fmla="*/ 191 w 498"/>
                <a:gd name="T19" fmla="*/ 4 h 70"/>
                <a:gd name="T20" fmla="*/ 184 w 498"/>
                <a:gd name="T21" fmla="*/ 3 h 70"/>
                <a:gd name="T22" fmla="*/ 168 w 498"/>
                <a:gd name="T23" fmla="*/ 3 h 70"/>
                <a:gd name="T24" fmla="*/ 152 w 498"/>
                <a:gd name="T25" fmla="*/ 3 h 70"/>
                <a:gd name="T26" fmla="*/ 137 w 498"/>
                <a:gd name="T27" fmla="*/ 2 h 70"/>
                <a:gd name="T28" fmla="*/ 123 w 498"/>
                <a:gd name="T29" fmla="*/ 2 h 70"/>
                <a:gd name="T30" fmla="*/ 108 w 498"/>
                <a:gd name="T31" fmla="*/ 1 h 70"/>
                <a:gd name="T32" fmla="*/ 94 w 498"/>
                <a:gd name="T33" fmla="*/ 1 h 70"/>
                <a:gd name="T34" fmla="*/ 80 w 498"/>
                <a:gd name="T35" fmla="*/ 1 h 70"/>
                <a:gd name="T36" fmla="*/ 65 w 498"/>
                <a:gd name="T37" fmla="*/ 0 h 70"/>
                <a:gd name="T38" fmla="*/ 50 w 498"/>
                <a:gd name="T39" fmla="*/ 0 h 70"/>
                <a:gd name="T40" fmla="*/ 34 w 498"/>
                <a:gd name="T41" fmla="*/ 0 h 70"/>
                <a:gd name="T42" fmla="*/ 18 w 498"/>
                <a:gd name="T43" fmla="*/ 0 h 70"/>
                <a:gd name="T44" fmla="*/ 8 w 498"/>
                <a:gd name="T45" fmla="*/ 1 h 70"/>
                <a:gd name="T46" fmla="*/ 2 w 498"/>
                <a:gd name="T47" fmla="*/ 2 h 70"/>
                <a:gd name="T48" fmla="*/ 0 w 498"/>
                <a:gd name="T49" fmla="*/ 3 h 70"/>
                <a:gd name="T50" fmla="*/ 1 w 498"/>
                <a:gd name="T51" fmla="*/ 5 h 70"/>
                <a:gd name="T52" fmla="*/ 4 w 498"/>
                <a:gd name="T53" fmla="*/ 7 h 70"/>
                <a:gd name="T54" fmla="*/ 10 w 498"/>
                <a:gd name="T55" fmla="*/ 8 h 70"/>
                <a:gd name="T56" fmla="*/ 16 w 498"/>
                <a:gd name="T57" fmla="*/ 10 h 70"/>
                <a:gd name="T58" fmla="*/ 24 w 498"/>
                <a:gd name="T59" fmla="*/ 12 h 70"/>
                <a:gd name="T60" fmla="*/ 31 w 498"/>
                <a:gd name="T61" fmla="*/ 13 h 70"/>
                <a:gd name="T62" fmla="*/ 38 w 498"/>
                <a:gd name="T63" fmla="*/ 14 h 70"/>
                <a:gd name="T64" fmla="*/ 50 w 498"/>
                <a:gd name="T65" fmla="*/ 15 h 70"/>
                <a:gd name="T66" fmla="*/ 65 w 498"/>
                <a:gd name="T67" fmla="*/ 16 h 70"/>
                <a:gd name="T68" fmla="*/ 80 w 498"/>
                <a:gd name="T69" fmla="*/ 17 h 70"/>
                <a:gd name="T70" fmla="*/ 93 w 498"/>
                <a:gd name="T71" fmla="*/ 17 h 70"/>
                <a:gd name="T72" fmla="*/ 108 w 498"/>
                <a:gd name="T73" fmla="*/ 17 h 70"/>
                <a:gd name="T74" fmla="*/ 122 w 498"/>
                <a:gd name="T75" fmla="*/ 17 h 70"/>
                <a:gd name="T76" fmla="*/ 135 w 498"/>
                <a:gd name="T77" fmla="*/ 17 h 70"/>
                <a:gd name="T78" fmla="*/ 149 w 498"/>
                <a:gd name="T79" fmla="*/ 18 h 70"/>
                <a:gd name="T80" fmla="*/ 164 w 498"/>
                <a:gd name="T81" fmla="*/ 18 h 70"/>
                <a:gd name="T82" fmla="*/ 178 w 498"/>
                <a:gd name="T83" fmla="*/ 19 h 70"/>
                <a:gd name="T84" fmla="*/ 193 w 498"/>
                <a:gd name="T85" fmla="*/ 21 h 70"/>
                <a:gd name="T86" fmla="*/ 197 w 498"/>
                <a:gd name="T87" fmla="*/ 22 h 70"/>
                <a:gd name="T88" fmla="*/ 201 w 498"/>
                <a:gd name="T89" fmla="*/ 24 h 70"/>
                <a:gd name="T90" fmla="*/ 205 w 498"/>
                <a:gd name="T91" fmla="*/ 27 h 70"/>
                <a:gd name="T92" fmla="*/ 209 w 498"/>
                <a:gd name="T93" fmla="*/ 31 h 70"/>
                <a:gd name="T94" fmla="*/ 213 w 498"/>
                <a:gd name="T95" fmla="*/ 34 h 70"/>
                <a:gd name="T96" fmla="*/ 217 w 498"/>
                <a:gd name="T97" fmla="*/ 30 h 70"/>
                <a:gd name="T98" fmla="*/ 222 w 498"/>
                <a:gd name="T99" fmla="*/ 25 h 70"/>
                <a:gd name="T100" fmla="*/ 229 w 498"/>
                <a:gd name="T101" fmla="*/ 20 h 70"/>
                <a:gd name="T102" fmla="*/ 236 w 498"/>
                <a:gd name="T103" fmla="*/ 17 h 70"/>
                <a:gd name="T104" fmla="*/ 244 w 498"/>
                <a:gd name="T105" fmla="*/ 15 h 70"/>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0" t="0" r="r" b="b"/>
              <a:pathLst>
                <a:path w="498" h="70">
                  <a:moveTo>
                    <a:pt x="498" y="26"/>
                  </a:moveTo>
                  <a:lnTo>
                    <a:pt x="496" y="26"/>
                  </a:lnTo>
                  <a:lnTo>
                    <a:pt x="492" y="25"/>
                  </a:lnTo>
                  <a:lnTo>
                    <a:pt x="488" y="24"/>
                  </a:lnTo>
                  <a:lnTo>
                    <a:pt x="486" y="23"/>
                  </a:lnTo>
                  <a:lnTo>
                    <a:pt x="482" y="21"/>
                  </a:lnTo>
                  <a:lnTo>
                    <a:pt x="479" y="21"/>
                  </a:lnTo>
                  <a:lnTo>
                    <a:pt x="476" y="20"/>
                  </a:lnTo>
                  <a:lnTo>
                    <a:pt x="472" y="19"/>
                  </a:lnTo>
                  <a:lnTo>
                    <a:pt x="469" y="19"/>
                  </a:lnTo>
                  <a:lnTo>
                    <a:pt x="466" y="18"/>
                  </a:lnTo>
                  <a:lnTo>
                    <a:pt x="463" y="16"/>
                  </a:lnTo>
                  <a:lnTo>
                    <a:pt x="459" y="16"/>
                  </a:lnTo>
                  <a:lnTo>
                    <a:pt x="456" y="15"/>
                  </a:lnTo>
                  <a:lnTo>
                    <a:pt x="453" y="15"/>
                  </a:lnTo>
                  <a:lnTo>
                    <a:pt x="449" y="14"/>
                  </a:lnTo>
                  <a:lnTo>
                    <a:pt x="447" y="14"/>
                  </a:lnTo>
                  <a:lnTo>
                    <a:pt x="442" y="13"/>
                  </a:lnTo>
                  <a:lnTo>
                    <a:pt x="437" y="11"/>
                  </a:lnTo>
                  <a:lnTo>
                    <a:pt x="433" y="11"/>
                  </a:lnTo>
                  <a:lnTo>
                    <a:pt x="428" y="10"/>
                  </a:lnTo>
                  <a:lnTo>
                    <a:pt x="423" y="10"/>
                  </a:lnTo>
                  <a:lnTo>
                    <a:pt x="418" y="9"/>
                  </a:lnTo>
                  <a:lnTo>
                    <a:pt x="412" y="9"/>
                  </a:lnTo>
                  <a:lnTo>
                    <a:pt x="407" y="8"/>
                  </a:lnTo>
                  <a:lnTo>
                    <a:pt x="402" y="8"/>
                  </a:lnTo>
                  <a:lnTo>
                    <a:pt x="397" y="8"/>
                  </a:lnTo>
                  <a:lnTo>
                    <a:pt x="392" y="8"/>
                  </a:lnTo>
                  <a:lnTo>
                    <a:pt x="387" y="8"/>
                  </a:lnTo>
                  <a:lnTo>
                    <a:pt x="382" y="8"/>
                  </a:lnTo>
                  <a:lnTo>
                    <a:pt x="377" y="6"/>
                  </a:lnTo>
                  <a:lnTo>
                    <a:pt x="373" y="6"/>
                  </a:lnTo>
                  <a:lnTo>
                    <a:pt x="368" y="6"/>
                  </a:lnTo>
                  <a:lnTo>
                    <a:pt x="357" y="6"/>
                  </a:lnTo>
                  <a:lnTo>
                    <a:pt x="347" y="6"/>
                  </a:lnTo>
                  <a:lnTo>
                    <a:pt x="335" y="5"/>
                  </a:lnTo>
                  <a:lnTo>
                    <a:pt x="325" y="5"/>
                  </a:lnTo>
                  <a:lnTo>
                    <a:pt x="314" y="5"/>
                  </a:lnTo>
                  <a:lnTo>
                    <a:pt x="304" y="5"/>
                  </a:lnTo>
                  <a:lnTo>
                    <a:pt x="294" y="4"/>
                  </a:lnTo>
                  <a:lnTo>
                    <a:pt x="284" y="4"/>
                  </a:lnTo>
                  <a:lnTo>
                    <a:pt x="274" y="4"/>
                  </a:lnTo>
                  <a:lnTo>
                    <a:pt x="264" y="3"/>
                  </a:lnTo>
                  <a:lnTo>
                    <a:pt x="255" y="3"/>
                  </a:lnTo>
                  <a:lnTo>
                    <a:pt x="245" y="3"/>
                  </a:lnTo>
                  <a:lnTo>
                    <a:pt x="235" y="3"/>
                  </a:lnTo>
                  <a:lnTo>
                    <a:pt x="225" y="3"/>
                  </a:lnTo>
                  <a:lnTo>
                    <a:pt x="216" y="1"/>
                  </a:lnTo>
                  <a:lnTo>
                    <a:pt x="206" y="1"/>
                  </a:lnTo>
                  <a:lnTo>
                    <a:pt x="196" y="1"/>
                  </a:lnTo>
                  <a:lnTo>
                    <a:pt x="188" y="1"/>
                  </a:lnTo>
                  <a:lnTo>
                    <a:pt x="178" y="1"/>
                  </a:lnTo>
                  <a:lnTo>
                    <a:pt x="169" y="1"/>
                  </a:lnTo>
                  <a:lnTo>
                    <a:pt x="159" y="1"/>
                  </a:lnTo>
                  <a:lnTo>
                    <a:pt x="149" y="1"/>
                  </a:lnTo>
                  <a:lnTo>
                    <a:pt x="139" y="0"/>
                  </a:lnTo>
                  <a:lnTo>
                    <a:pt x="129" y="0"/>
                  </a:lnTo>
                  <a:lnTo>
                    <a:pt x="119" y="0"/>
                  </a:lnTo>
                  <a:lnTo>
                    <a:pt x="109" y="0"/>
                  </a:lnTo>
                  <a:lnTo>
                    <a:pt x="99" y="0"/>
                  </a:lnTo>
                  <a:lnTo>
                    <a:pt x="89" y="0"/>
                  </a:lnTo>
                  <a:lnTo>
                    <a:pt x="77" y="0"/>
                  </a:lnTo>
                  <a:lnTo>
                    <a:pt x="67" y="0"/>
                  </a:lnTo>
                  <a:lnTo>
                    <a:pt x="56" y="0"/>
                  </a:lnTo>
                  <a:lnTo>
                    <a:pt x="45" y="0"/>
                  </a:lnTo>
                  <a:lnTo>
                    <a:pt x="36" y="0"/>
                  </a:lnTo>
                  <a:lnTo>
                    <a:pt x="28" y="0"/>
                  </a:lnTo>
                  <a:lnTo>
                    <a:pt x="21" y="1"/>
                  </a:lnTo>
                  <a:lnTo>
                    <a:pt x="15" y="1"/>
                  </a:lnTo>
                  <a:lnTo>
                    <a:pt x="11" y="1"/>
                  </a:lnTo>
                  <a:lnTo>
                    <a:pt x="6" y="3"/>
                  </a:lnTo>
                  <a:lnTo>
                    <a:pt x="3" y="3"/>
                  </a:lnTo>
                  <a:lnTo>
                    <a:pt x="1" y="4"/>
                  </a:lnTo>
                  <a:lnTo>
                    <a:pt x="0" y="5"/>
                  </a:lnTo>
                  <a:lnTo>
                    <a:pt x="0" y="6"/>
                  </a:lnTo>
                  <a:lnTo>
                    <a:pt x="0" y="8"/>
                  </a:lnTo>
                  <a:lnTo>
                    <a:pt x="1" y="9"/>
                  </a:lnTo>
                  <a:lnTo>
                    <a:pt x="3" y="10"/>
                  </a:lnTo>
                  <a:lnTo>
                    <a:pt x="6" y="11"/>
                  </a:lnTo>
                  <a:lnTo>
                    <a:pt x="8" y="13"/>
                  </a:lnTo>
                  <a:lnTo>
                    <a:pt x="12" y="14"/>
                  </a:lnTo>
                  <a:lnTo>
                    <a:pt x="16" y="15"/>
                  </a:lnTo>
                  <a:lnTo>
                    <a:pt x="20" y="16"/>
                  </a:lnTo>
                  <a:lnTo>
                    <a:pt x="23" y="18"/>
                  </a:lnTo>
                  <a:lnTo>
                    <a:pt x="28" y="19"/>
                  </a:lnTo>
                  <a:lnTo>
                    <a:pt x="32" y="20"/>
                  </a:lnTo>
                  <a:lnTo>
                    <a:pt x="37" y="21"/>
                  </a:lnTo>
                  <a:lnTo>
                    <a:pt x="42" y="23"/>
                  </a:lnTo>
                  <a:lnTo>
                    <a:pt x="47" y="23"/>
                  </a:lnTo>
                  <a:lnTo>
                    <a:pt x="52" y="24"/>
                  </a:lnTo>
                  <a:lnTo>
                    <a:pt x="57" y="25"/>
                  </a:lnTo>
                  <a:lnTo>
                    <a:pt x="62" y="26"/>
                  </a:lnTo>
                  <a:lnTo>
                    <a:pt x="67" y="26"/>
                  </a:lnTo>
                  <a:lnTo>
                    <a:pt x="72" y="28"/>
                  </a:lnTo>
                  <a:lnTo>
                    <a:pt x="76" y="28"/>
                  </a:lnTo>
                  <a:lnTo>
                    <a:pt x="80" y="28"/>
                  </a:lnTo>
                  <a:lnTo>
                    <a:pt x="90" y="29"/>
                  </a:lnTo>
                  <a:lnTo>
                    <a:pt x="100" y="30"/>
                  </a:lnTo>
                  <a:lnTo>
                    <a:pt x="110" y="31"/>
                  </a:lnTo>
                  <a:lnTo>
                    <a:pt x="120" y="31"/>
                  </a:lnTo>
                  <a:lnTo>
                    <a:pt x="130" y="31"/>
                  </a:lnTo>
                  <a:lnTo>
                    <a:pt x="140" y="33"/>
                  </a:lnTo>
                  <a:lnTo>
                    <a:pt x="150" y="33"/>
                  </a:lnTo>
                  <a:lnTo>
                    <a:pt x="159" y="33"/>
                  </a:lnTo>
                  <a:lnTo>
                    <a:pt x="169" y="33"/>
                  </a:lnTo>
                  <a:lnTo>
                    <a:pt x="178" y="34"/>
                  </a:lnTo>
                  <a:lnTo>
                    <a:pt x="186" y="34"/>
                  </a:lnTo>
                  <a:lnTo>
                    <a:pt x="196" y="34"/>
                  </a:lnTo>
                  <a:lnTo>
                    <a:pt x="205" y="34"/>
                  </a:lnTo>
                  <a:lnTo>
                    <a:pt x="215" y="34"/>
                  </a:lnTo>
                  <a:lnTo>
                    <a:pt x="224" y="34"/>
                  </a:lnTo>
                  <a:lnTo>
                    <a:pt x="233" y="34"/>
                  </a:lnTo>
                  <a:lnTo>
                    <a:pt x="243" y="34"/>
                  </a:lnTo>
                  <a:lnTo>
                    <a:pt x="251" y="34"/>
                  </a:lnTo>
                  <a:lnTo>
                    <a:pt x="260" y="34"/>
                  </a:lnTo>
                  <a:lnTo>
                    <a:pt x="270" y="34"/>
                  </a:lnTo>
                  <a:lnTo>
                    <a:pt x="279" y="34"/>
                  </a:lnTo>
                  <a:lnTo>
                    <a:pt x="289" y="34"/>
                  </a:lnTo>
                  <a:lnTo>
                    <a:pt x="298" y="35"/>
                  </a:lnTo>
                  <a:lnTo>
                    <a:pt x="307" y="35"/>
                  </a:lnTo>
                  <a:lnTo>
                    <a:pt x="317" y="35"/>
                  </a:lnTo>
                  <a:lnTo>
                    <a:pt x="327" y="36"/>
                  </a:lnTo>
                  <a:lnTo>
                    <a:pt x="337" y="36"/>
                  </a:lnTo>
                  <a:lnTo>
                    <a:pt x="345" y="38"/>
                  </a:lnTo>
                  <a:lnTo>
                    <a:pt x="355" y="38"/>
                  </a:lnTo>
                  <a:lnTo>
                    <a:pt x="365" y="39"/>
                  </a:lnTo>
                  <a:lnTo>
                    <a:pt x="375" y="40"/>
                  </a:lnTo>
                  <a:lnTo>
                    <a:pt x="385" y="41"/>
                  </a:lnTo>
                  <a:lnTo>
                    <a:pt x="388" y="41"/>
                  </a:lnTo>
                  <a:lnTo>
                    <a:pt x="390" y="43"/>
                  </a:lnTo>
                  <a:lnTo>
                    <a:pt x="393" y="44"/>
                  </a:lnTo>
                  <a:lnTo>
                    <a:pt x="395" y="45"/>
                  </a:lnTo>
                  <a:lnTo>
                    <a:pt x="398" y="46"/>
                  </a:lnTo>
                  <a:lnTo>
                    <a:pt x="402" y="48"/>
                  </a:lnTo>
                  <a:lnTo>
                    <a:pt x="404" y="50"/>
                  </a:lnTo>
                  <a:lnTo>
                    <a:pt x="407" y="51"/>
                  </a:lnTo>
                  <a:lnTo>
                    <a:pt x="410" y="54"/>
                  </a:lnTo>
                  <a:lnTo>
                    <a:pt x="413" y="56"/>
                  </a:lnTo>
                  <a:lnTo>
                    <a:pt x="415" y="59"/>
                  </a:lnTo>
                  <a:lnTo>
                    <a:pt x="418" y="61"/>
                  </a:lnTo>
                  <a:lnTo>
                    <a:pt x="420" y="64"/>
                  </a:lnTo>
                  <a:lnTo>
                    <a:pt x="423" y="65"/>
                  </a:lnTo>
                  <a:lnTo>
                    <a:pt x="426" y="68"/>
                  </a:lnTo>
                  <a:lnTo>
                    <a:pt x="427" y="70"/>
                  </a:lnTo>
                  <a:lnTo>
                    <a:pt x="429" y="65"/>
                  </a:lnTo>
                  <a:lnTo>
                    <a:pt x="433" y="60"/>
                  </a:lnTo>
                  <a:lnTo>
                    <a:pt x="437" y="56"/>
                  </a:lnTo>
                  <a:lnTo>
                    <a:pt x="441" y="53"/>
                  </a:lnTo>
                  <a:lnTo>
                    <a:pt x="444" y="49"/>
                  </a:lnTo>
                  <a:lnTo>
                    <a:pt x="448" y="45"/>
                  </a:lnTo>
                  <a:lnTo>
                    <a:pt x="453" y="43"/>
                  </a:lnTo>
                  <a:lnTo>
                    <a:pt x="458" y="40"/>
                  </a:lnTo>
                  <a:lnTo>
                    <a:pt x="462" y="38"/>
                  </a:lnTo>
                  <a:lnTo>
                    <a:pt x="467" y="36"/>
                  </a:lnTo>
                  <a:lnTo>
                    <a:pt x="472" y="34"/>
                  </a:lnTo>
                  <a:lnTo>
                    <a:pt x="477" y="33"/>
                  </a:lnTo>
                  <a:lnTo>
                    <a:pt x="482" y="31"/>
                  </a:lnTo>
                  <a:lnTo>
                    <a:pt x="488" y="29"/>
                  </a:lnTo>
                  <a:lnTo>
                    <a:pt x="493" y="28"/>
                  </a:lnTo>
                  <a:lnTo>
                    <a:pt x="498" y="26"/>
                  </a:lnTo>
                  <a:close/>
                </a:path>
              </a:pathLst>
            </a:custGeom>
            <a:solidFill>
              <a:srgbClr val="4848A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94" name="Freeform 224"/>
            <p:cNvSpPr>
              <a:spLocks/>
            </p:cNvSpPr>
            <p:nvPr/>
          </p:nvSpPr>
          <p:spPr bwMode="auto">
            <a:xfrm>
              <a:off x="5488" y="2504"/>
              <a:ext cx="242" cy="33"/>
            </a:xfrm>
            <a:custGeom>
              <a:avLst/>
              <a:gdLst>
                <a:gd name="T0" fmla="*/ 239 w 483"/>
                <a:gd name="T1" fmla="*/ 12 h 67"/>
                <a:gd name="T2" fmla="*/ 234 w 483"/>
                <a:gd name="T3" fmla="*/ 10 h 67"/>
                <a:gd name="T4" fmla="*/ 229 w 483"/>
                <a:gd name="T5" fmla="*/ 9 h 67"/>
                <a:gd name="T6" fmla="*/ 224 w 483"/>
                <a:gd name="T7" fmla="*/ 8 h 67"/>
                <a:gd name="T8" fmla="*/ 220 w 483"/>
                <a:gd name="T9" fmla="*/ 7 h 67"/>
                <a:gd name="T10" fmla="*/ 214 w 483"/>
                <a:gd name="T11" fmla="*/ 6 h 67"/>
                <a:gd name="T12" fmla="*/ 208 w 483"/>
                <a:gd name="T13" fmla="*/ 4 h 67"/>
                <a:gd name="T14" fmla="*/ 200 w 483"/>
                <a:gd name="T15" fmla="*/ 4 h 67"/>
                <a:gd name="T16" fmla="*/ 192 w 483"/>
                <a:gd name="T17" fmla="*/ 3 h 67"/>
                <a:gd name="T18" fmla="*/ 185 w 483"/>
                <a:gd name="T19" fmla="*/ 3 h 67"/>
                <a:gd name="T20" fmla="*/ 178 w 483"/>
                <a:gd name="T21" fmla="*/ 3 h 67"/>
                <a:gd name="T22" fmla="*/ 162 w 483"/>
                <a:gd name="T23" fmla="*/ 2 h 67"/>
                <a:gd name="T24" fmla="*/ 147 w 483"/>
                <a:gd name="T25" fmla="*/ 2 h 67"/>
                <a:gd name="T26" fmla="*/ 133 w 483"/>
                <a:gd name="T27" fmla="*/ 1 h 67"/>
                <a:gd name="T28" fmla="*/ 119 w 483"/>
                <a:gd name="T29" fmla="*/ 1 h 67"/>
                <a:gd name="T30" fmla="*/ 105 w 483"/>
                <a:gd name="T31" fmla="*/ 1 h 67"/>
                <a:gd name="T32" fmla="*/ 92 w 483"/>
                <a:gd name="T33" fmla="*/ 0 h 67"/>
                <a:gd name="T34" fmla="*/ 78 w 483"/>
                <a:gd name="T35" fmla="*/ 0 h 67"/>
                <a:gd name="T36" fmla="*/ 63 w 483"/>
                <a:gd name="T37" fmla="*/ 0 h 67"/>
                <a:gd name="T38" fmla="*/ 49 w 483"/>
                <a:gd name="T39" fmla="*/ 0 h 67"/>
                <a:gd name="T40" fmla="*/ 33 w 483"/>
                <a:gd name="T41" fmla="*/ 0 h 67"/>
                <a:gd name="T42" fmla="*/ 18 w 483"/>
                <a:gd name="T43" fmla="*/ 0 h 67"/>
                <a:gd name="T44" fmla="*/ 8 w 483"/>
                <a:gd name="T45" fmla="*/ 0 h 67"/>
                <a:gd name="T46" fmla="*/ 2 w 483"/>
                <a:gd name="T47" fmla="*/ 1 h 67"/>
                <a:gd name="T48" fmla="*/ 0 w 483"/>
                <a:gd name="T49" fmla="*/ 2 h 67"/>
                <a:gd name="T50" fmla="*/ 1 w 483"/>
                <a:gd name="T51" fmla="*/ 4 h 67"/>
                <a:gd name="T52" fmla="*/ 5 w 483"/>
                <a:gd name="T53" fmla="*/ 6 h 67"/>
                <a:gd name="T54" fmla="*/ 10 w 483"/>
                <a:gd name="T55" fmla="*/ 7 h 67"/>
                <a:gd name="T56" fmla="*/ 17 w 483"/>
                <a:gd name="T57" fmla="*/ 9 h 67"/>
                <a:gd name="T58" fmla="*/ 25 w 483"/>
                <a:gd name="T59" fmla="*/ 11 h 67"/>
                <a:gd name="T60" fmla="*/ 32 w 483"/>
                <a:gd name="T61" fmla="*/ 12 h 67"/>
                <a:gd name="T62" fmla="*/ 38 w 483"/>
                <a:gd name="T63" fmla="*/ 13 h 67"/>
                <a:gd name="T64" fmla="*/ 50 w 483"/>
                <a:gd name="T65" fmla="*/ 14 h 67"/>
                <a:gd name="T66" fmla="*/ 65 w 483"/>
                <a:gd name="T67" fmla="*/ 15 h 67"/>
                <a:gd name="T68" fmla="*/ 78 w 483"/>
                <a:gd name="T69" fmla="*/ 16 h 67"/>
                <a:gd name="T70" fmla="*/ 92 w 483"/>
                <a:gd name="T71" fmla="*/ 16 h 67"/>
                <a:gd name="T72" fmla="*/ 105 w 483"/>
                <a:gd name="T73" fmla="*/ 16 h 67"/>
                <a:gd name="T74" fmla="*/ 119 w 483"/>
                <a:gd name="T75" fmla="*/ 16 h 67"/>
                <a:gd name="T76" fmla="*/ 132 w 483"/>
                <a:gd name="T77" fmla="*/ 16 h 67"/>
                <a:gd name="T78" fmla="*/ 146 w 483"/>
                <a:gd name="T79" fmla="*/ 16 h 67"/>
                <a:gd name="T80" fmla="*/ 159 w 483"/>
                <a:gd name="T81" fmla="*/ 16 h 67"/>
                <a:gd name="T82" fmla="*/ 173 w 483"/>
                <a:gd name="T83" fmla="*/ 17 h 67"/>
                <a:gd name="T84" fmla="*/ 188 w 483"/>
                <a:gd name="T85" fmla="*/ 19 h 67"/>
                <a:gd name="T86" fmla="*/ 191 w 483"/>
                <a:gd name="T87" fmla="*/ 20 h 67"/>
                <a:gd name="T88" fmla="*/ 196 w 483"/>
                <a:gd name="T89" fmla="*/ 22 h 67"/>
                <a:gd name="T90" fmla="*/ 200 w 483"/>
                <a:gd name="T91" fmla="*/ 26 h 67"/>
                <a:gd name="T92" fmla="*/ 204 w 483"/>
                <a:gd name="T93" fmla="*/ 29 h 67"/>
                <a:gd name="T94" fmla="*/ 207 w 483"/>
                <a:gd name="T95" fmla="*/ 32 h 67"/>
                <a:gd name="T96" fmla="*/ 211 w 483"/>
                <a:gd name="T97" fmla="*/ 29 h 67"/>
                <a:gd name="T98" fmla="*/ 217 w 483"/>
                <a:gd name="T99" fmla="*/ 23 h 67"/>
                <a:gd name="T100" fmla="*/ 223 w 483"/>
                <a:gd name="T101" fmla="*/ 19 h 67"/>
                <a:gd name="T102" fmla="*/ 230 w 483"/>
                <a:gd name="T103" fmla="*/ 16 h 67"/>
                <a:gd name="T104" fmla="*/ 237 w 483"/>
                <a:gd name="T105" fmla="*/ 14 h 67"/>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0" t="0" r="r" b="b"/>
              <a:pathLst>
                <a:path w="483" h="67">
                  <a:moveTo>
                    <a:pt x="483" y="25"/>
                  </a:moveTo>
                  <a:lnTo>
                    <a:pt x="481" y="25"/>
                  </a:lnTo>
                  <a:lnTo>
                    <a:pt x="477" y="24"/>
                  </a:lnTo>
                  <a:lnTo>
                    <a:pt x="475" y="23"/>
                  </a:lnTo>
                  <a:lnTo>
                    <a:pt x="471" y="22"/>
                  </a:lnTo>
                  <a:lnTo>
                    <a:pt x="468" y="20"/>
                  </a:lnTo>
                  <a:lnTo>
                    <a:pt x="465" y="20"/>
                  </a:lnTo>
                  <a:lnTo>
                    <a:pt x="461" y="19"/>
                  </a:lnTo>
                  <a:lnTo>
                    <a:pt x="458" y="18"/>
                  </a:lnTo>
                  <a:lnTo>
                    <a:pt x="455" y="18"/>
                  </a:lnTo>
                  <a:lnTo>
                    <a:pt x="452" y="17"/>
                  </a:lnTo>
                  <a:lnTo>
                    <a:pt x="448" y="17"/>
                  </a:lnTo>
                  <a:lnTo>
                    <a:pt x="446" y="15"/>
                  </a:lnTo>
                  <a:lnTo>
                    <a:pt x="442" y="14"/>
                  </a:lnTo>
                  <a:lnTo>
                    <a:pt x="440" y="14"/>
                  </a:lnTo>
                  <a:lnTo>
                    <a:pt x="436" y="13"/>
                  </a:lnTo>
                  <a:lnTo>
                    <a:pt x="433" y="13"/>
                  </a:lnTo>
                  <a:lnTo>
                    <a:pt x="428" y="12"/>
                  </a:lnTo>
                  <a:lnTo>
                    <a:pt x="423" y="10"/>
                  </a:lnTo>
                  <a:lnTo>
                    <a:pt x="420" y="10"/>
                  </a:lnTo>
                  <a:lnTo>
                    <a:pt x="415" y="9"/>
                  </a:lnTo>
                  <a:lnTo>
                    <a:pt x="409" y="9"/>
                  </a:lnTo>
                  <a:lnTo>
                    <a:pt x="404" y="9"/>
                  </a:lnTo>
                  <a:lnTo>
                    <a:pt x="399" y="8"/>
                  </a:lnTo>
                  <a:lnTo>
                    <a:pt x="394" y="8"/>
                  </a:lnTo>
                  <a:lnTo>
                    <a:pt x="389" y="8"/>
                  </a:lnTo>
                  <a:lnTo>
                    <a:pt x="384" y="7"/>
                  </a:lnTo>
                  <a:lnTo>
                    <a:pt x="379" y="7"/>
                  </a:lnTo>
                  <a:lnTo>
                    <a:pt x="374" y="7"/>
                  </a:lnTo>
                  <a:lnTo>
                    <a:pt x="369" y="7"/>
                  </a:lnTo>
                  <a:lnTo>
                    <a:pt x="366" y="7"/>
                  </a:lnTo>
                  <a:lnTo>
                    <a:pt x="361" y="7"/>
                  </a:lnTo>
                  <a:lnTo>
                    <a:pt x="356" y="7"/>
                  </a:lnTo>
                  <a:lnTo>
                    <a:pt x="346" y="5"/>
                  </a:lnTo>
                  <a:lnTo>
                    <a:pt x="334" y="5"/>
                  </a:lnTo>
                  <a:lnTo>
                    <a:pt x="324" y="5"/>
                  </a:lnTo>
                  <a:lnTo>
                    <a:pt x="314" y="4"/>
                  </a:lnTo>
                  <a:lnTo>
                    <a:pt x="304" y="4"/>
                  </a:lnTo>
                  <a:lnTo>
                    <a:pt x="294" y="4"/>
                  </a:lnTo>
                  <a:lnTo>
                    <a:pt x="284" y="4"/>
                  </a:lnTo>
                  <a:lnTo>
                    <a:pt x="275" y="3"/>
                  </a:lnTo>
                  <a:lnTo>
                    <a:pt x="265" y="3"/>
                  </a:lnTo>
                  <a:lnTo>
                    <a:pt x="255" y="3"/>
                  </a:lnTo>
                  <a:lnTo>
                    <a:pt x="247" y="3"/>
                  </a:lnTo>
                  <a:lnTo>
                    <a:pt x="238" y="2"/>
                  </a:lnTo>
                  <a:lnTo>
                    <a:pt x="228" y="2"/>
                  </a:lnTo>
                  <a:lnTo>
                    <a:pt x="219" y="2"/>
                  </a:lnTo>
                  <a:lnTo>
                    <a:pt x="210" y="2"/>
                  </a:lnTo>
                  <a:lnTo>
                    <a:pt x="200" y="2"/>
                  </a:lnTo>
                  <a:lnTo>
                    <a:pt x="192" y="2"/>
                  </a:lnTo>
                  <a:lnTo>
                    <a:pt x="183" y="0"/>
                  </a:lnTo>
                  <a:lnTo>
                    <a:pt x="173" y="0"/>
                  </a:lnTo>
                  <a:lnTo>
                    <a:pt x="164" y="0"/>
                  </a:lnTo>
                  <a:lnTo>
                    <a:pt x="155" y="0"/>
                  </a:lnTo>
                  <a:lnTo>
                    <a:pt x="145" y="0"/>
                  </a:lnTo>
                  <a:lnTo>
                    <a:pt x="136" y="0"/>
                  </a:lnTo>
                  <a:lnTo>
                    <a:pt x="126" y="0"/>
                  </a:lnTo>
                  <a:lnTo>
                    <a:pt x="116" y="0"/>
                  </a:lnTo>
                  <a:lnTo>
                    <a:pt x="106" y="0"/>
                  </a:lnTo>
                  <a:lnTo>
                    <a:pt x="98" y="0"/>
                  </a:lnTo>
                  <a:lnTo>
                    <a:pt x="88" y="0"/>
                  </a:lnTo>
                  <a:lnTo>
                    <a:pt x="76" y="0"/>
                  </a:lnTo>
                  <a:lnTo>
                    <a:pt x="66" y="0"/>
                  </a:lnTo>
                  <a:lnTo>
                    <a:pt x="56" y="0"/>
                  </a:lnTo>
                  <a:lnTo>
                    <a:pt x="45" y="0"/>
                  </a:lnTo>
                  <a:lnTo>
                    <a:pt x="36" y="0"/>
                  </a:lnTo>
                  <a:lnTo>
                    <a:pt x="29" y="0"/>
                  </a:lnTo>
                  <a:lnTo>
                    <a:pt x="21" y="0"/>
                  </a:lnTo>
                  <a:lnTo>
                    <a:pt x="15" y="0"/>
                  </a:lnTo>
                  <a:lnTo>
                    <a:pt x="11" y="2"/>
                  </a:lnTo>
                  <a:lnTo>
                    <a:pt x="6" y="2"/>
                  </a:lnTo>
                  <a:lnTo>
                    <a:pt x="4" y="3"/>
                  </a:lnTo>
                  <a:lnTo>
                    <a:pt x="1" y="4"/>
                  </a:lnTo>
                  <a:lnTo>
                    <a:pt x="0" y="4"/>
                  </a:lnTo>
                  <a:lnTo>
                    <a:pt x="0" y="5"/>
                  </a:lnTo>
                  <a:lnTo>
                    <a:pt x="0" y="7"/>
                  </a:lnTo>
                  <a:lnTo>
                    <a:pt x="1" y="8"/>
                  </a:lnTo>
                  <a:lnTo>
                    <a:pt x="4" y="9"/>
                  </a:lnTo>
                  <a:lnTo>
                    <a:pt x="6" y="10"/>
                  </a:lnTo>
                  <a:lnTo>
                    <a:pt x="9" y="12"/>
                  </a:lnTo>
                  <a:lnTo>
                    <a:pt x="12" y="13"/>
                  </a:lnTo>
                  <a:lnTo>
                    <a:pt x="16" y="14"/>
                  </a:lnTo>
                  <a:lnTo>
                    <a:pt x="20" y="15"/>
                  </a:lnTo>
                  <a:lnTo>
                    <a:pt x="24" y="17"/>
                  </a:lnTo>
                  <a:lnTo>
                    <a:pt x="29" y="18"/>
                  </a:lnTo>
                  <a:lnTo>
                    <a:pt x="34" y="19"/>
                  </a:lnTo>
                  <a:lnTo>
                    <a:pt x="39" y="19"/>
                  </a:lnTo>
                  <a:lnTo>
                    <a:pt x="44" y="20"/>
                  </a:lnTo>
                  <a:lnTo>
                    <a:pt x="49" y="22"/>
                  </a:lnTo>
                  <a:lnTo>
                    <a:pt x="54" y="23"/>
                  </a:lnTo>
                  <a:lnTo>
                    <a:pt x="59" y="23"/>
                  </a:lnTo>
                  <a:lnTo>
                    <a:pt x="63" y="24"/>
                  </a:lnTo>
                  <a:lnTo>
                    <a:pt x="68" y="25"/>
                  </a:lnTo>
                  <a:lnTo>
                    <a:pt x="73" y="25"/>
                  </a:lnTo>
                  <a:lnTo>
                    <a:pt x="76" y="27"/>
                  </a:lnTo>
                  <a:lnTo>
                    <a:pt x="80" y="27"/>
                  </a:lnTo>
                  <a:lnTo>
                    <a:pt x="90" y="28"/>
                  </a:lnTo>
                  <a:lnTo>
                    <a:pt x="100" y="28"/>
                  </a:lnTo>
                  <a:lnTo>
                    <a:pt x="110" y="29"/>
                  </a:lnTo>
                  <a:lnTo>
                    <a:pt x="119" y="29"/>
                  </a:lnTo>
                  <a:lnTo>
                    <a:pt x="129" y="30"/>
                  </a:lnTo>
                  <a:lnTo>
                    <a:pt x="139" y="30"/>
                  </a:lnTo>
                  <a:lnTo>
                    <a:pt x="148" y="30"/>
                  </a:lnTo>
                  <a:lnTo>
                    <a:pt x="156" y="32"/>
                  </a:lnTo>
                  <a:lnTo>
                    <a:pt x="165" y="32"/>
                  </a:lnTo>
                  <a:lnTo>
                    <a:pt x="175" y="32"/>
                  </a:lnTo>
                  <a:lnTo>
                    <a:pt x="184" y="32"/>
                  </a:lnTo>
                  <a:lnTo>
                    <a:pt x="193" y="32"/>
                  </a:lnTo>
                  <a:lnTo>
                    <a:pt x="202" y="32"/>
                  </a:lnTo>
                  <a:lnTo>
                    <a:pt x="210" y="32"/>
                  </a:lnTo>
                  <a:lnTo>
                    <a:pt x="219" y="32"/>
                  </a:lnTo>
                  <a:lnTo>
                    <a:pt x="228" y="32"/>
                  </a:lnTo>
                  <a:lnTo>
                    <a:pt x="237" y="32"/>
                  </a:lnTo>
                  <a:lnTo>
                    <a:pt x="245" y="32"/>
                  </a:lnTo>
                  <a:lnTo>
                    <a:pt x="254" y="32"/>
                  </a:lnTo>
                  <a:lnTo>
                    <a:pt x="263" y="32"/>
                  </a:lnTo>
                  <a:lnTo>
                    <a:pt x="273" y="32"/>
                  </a:lnTo>
                  <a:lnTo>
                    <a:pt x="282" y="32"/>
                  </a:lnTo>
                  <a:lnTo>
                    <a:pt x="291" y="33"/>
                  </a:lnTo>
                  <a:lnTo>
                    <a:pt x="299" y="33"/>
                  </a:lnTo>
                  <a:lnTo>
                    <a:pt x="309" y="33"/>
                  </a:lnTo>
                  <a:lnTo>
                    <a:pt x="318" y="33"/>
                  </a:lnTo>
                  <a:lnTo>
                    <a:pt x="327" y="34"/>
                  </a:lnTo>
                  <a:lnTo>
                    <a:pt x="337" y="35"/>
                  </a:lnTo>
                  <a:lnTo>
                    <a:pt x="346" y="35"/>
                  </a:lnTo>
                  <a:lnTo>
                    <a:pt x="356" y="37"/>
                  </a:lnTo>
                  <a:lnTo>
                    <a:pt x="366" y="38"/>
                  </a:lnTo>
                  <a:lnTo>
                    <a:pt x="376" y="39"/>
                  </a:lnTo>
                  <a:lnTo>
                    <a:pt x="378" y="39"/>
                  </a:lnTo>
                  <a:lnTo>
                    <a:pt x="379" y="40"/>
                  </a:lnTo>
                  <a:lnTo>
                    <a:pt x="382" y="40"/>
                  </a:lnTo>
                  <a:lnTo>
                    <a:pt x="384" y="42"/>
                  </a:lnTo>
                  <a:lnTo>
                    <a:pt x="388" y="43"/>
                  </a:lnTo>
                  <a:lnTo>
                    <a:pt x="391" y="45"/>
                  </a:lnTo>
                  <a:lnTo>
                    <a:pt x="393" y="47"/>
                  </a:lnTo>
                  <a:lnTo>
                    <a:pt x="397" y="49"/>
                  </a:lnTo>
                  <a:lnTo>
                    <a:pt x="399" y="52"/>
                  </a:lnTo>
                  <a:lnTo>
                    <a:pt x="402" y="53"/>
                  </a:lnTo>
                  <a:lnTo>
                    <a:pt x="406" y="55"/>
                  </a:lnTo>
                  <a:lnTo>
                    <a:pt x="407" y="58"/>
                  </a:lnTo>
                  <a:lnTo>
                    <a:pt x="409" y="60"/>
                  </a:lnTo>
                  <a:lnTo>
                    <a:pt x="412" y="62"/>
                  </a:lnTo>
                  <a:lnTo>
                    <a:pt x="413" y="64"/>
                  </a:lnTo>
                  <a:lnTo>
                    <a:pt x="416" y="67"/>
                  </a:lnTo>
                  <a:lnTo>
                    <a:pt x="418" y="62"/>
                  </a:lnTo>
                  <a:lnTo>
                    <a:pt x="422" y="58"/>
                  </a:lnTo>
                  <a:lnTo>
                    <a:pt x="426" y="53"/>
                  </a:lnTo>
                  <a:lnTo>
                    <a:pt x="430" y="49"/>
                  </a:lnTo>
                  <a:lnTo>
                    <a:pt x="433" y="47"/>
                  </a:lnTo>
                  <a:lnTo>
                    <a:pt x="437" y="44"/>
                  </a:lnTo>
                  <a:lnTo>
                    <a:pt x="441" y="42"/>
                  </a:lnTo>
                  <a:lnTo>
                    <a:pt x="446" y="39"/>
                  </a:lnTo>
                  <a:lnTo>
                    <a:pt x="450" y="37"/>
                  </a:lnTo>
                  <a:lnTo>
                    <a:pt x="455" y="34"/>
                  </a:lnTo>
                  <a:lnTo>
                    <a:pt x="460" y="33"/>
                  </a:lnTo>
                  <a:lnTo>
                    <a:pt x="463" y="32"/>
                  </a:lnTo>
                  <a:lnTo>
                    <a:pt x="468" y="30"/>
                  </a:lnTo>
                  <a:lnTo>
                    <a:pt x="473" y="28"/>
                  </a:lnTo>
                  <a:lnTo>
                    <a:pt x="478" y="27"/>
                  </a:lnTo>
                  <a:lnTo>
                    <a:pt x="483" y="25"/>
                  </a:lnTo>
                  <a:close/>
                </a:path>
              </a:pathLst>
            </a:custGeom>
            <a:solidFill>
              <a:srgbClr val="4D4DA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95" name="Freeform 225"/>
            <p:cNvSpPr>
              <a:spLocks/>
            </p:cNvSpPr>
            <p:nvPr/>
          </p:nvSpPr>
          <p:spPr bwMode="auto">
            <a:xfrm>
              <a:off x="5494" y="2504"/>
              <a:ext cx="234" cy="32"/>
            </a:xfrm>
            <a:custGeom>
              <a:avLst/>
              <a:gdLst>
                <a:gd name="T0" fmla="*/ 231 w 469"/>
                <a:gd name="T1" fmla="*/ 12 h 64"/>
                <a:gd name="T2" fmla="*/ 227 w 469"/>
                <a:gd name="T3" fmla="*/ 10 h 64"/>
                <a:gd name="T4" fmla="*/ 222 w 469"/>
                <a:gd name="T5" fmla="*/ 9 h 64"/>
                <a:gd name="T6" fmla="*/ 217 w 469"/>
                <a:gd name="T7" fmla="*/ 9 h 64"/>
                <a:gd name="T8" fmla="*/ 212 w 469"/>
                <a:gd name="T9" fmla="*/ 7 h 64"/>
                <a:gd name="T10" fmla="*/ 207 w 469"/>
                <a:gd name="T11" fmla="*/ 6 h 64"/>
                <a:gd name="T12" fmla="*/ 200 w 469"/>
                <a:gd name="T13" fmla="*/ 5 h 64"/>
                <a:gd name="T14" fmla="*/ 193 w 469"/>
                <a:gd name="T15" fmla="*/ 4 h 64"/>
                <a:gd name="T16" fmla="*/ 186 w 469"/>
                <a:gd name="T17" fmla="*/ 4 h 64"/>
                <a:gd name="T18" fmla="*/ 178 w 469"/>
                <a:gd name="T19" fmla="*/ 4 h 64"/>
                <a:gd name="T20" fmla="*/ 172 w 469"/>
                <a:gd name="T21" fmla="*/ 4 h 64"/>
                <a:gd name="T22" fmla="*/ 156 w 469"/>
                <a:gd name="T23" fmla="*/ 3 h 64"/>
                <a:gd name="T24" fmla="*/ 142 w 469"/>
                <a:gd name="T25" fmla="*/ 2 h 64"/>
                <a:gd name="T26" fmla="*/ 128 w 469"/>
                <a:gd name="T27" fmla="*/ 2 h 64"/>
                <a:gd name="T28" fmla="*/ 114 w 469"/>
                <a:gd name="T29" fmla="*/ 2 h 64"/>
                <a:gd name="T30" fmla="*/ 101 w 469"/>
                <a:gd name="T31" fmla="*/ 1 h 64"/>
                <a:gd name="T32" fmla="*/ 88 w 469"/>
                <a:gd name="T33" fmla="*/ 1 h 64"/>
                <a:gd name="T34" fmla="*/ 75 w 469"/>
                <a:gd name="T35" fmla="*/ 0 h 64"/>
                <a:gd name="T36" fmla="*/ 62 w 469"/>
                <a:gd name="T37" fmla="*/ 0 h 64"/>
                <a:gd name="T38" fmla="*/ 47 w 469"/>
                <a:gd name="T39" fmla="*/ 0 h 64"/>
                <a:gd name="T40" fmla="*/ 33 w 469"/>
                <a:gd name="T41" fmla="*/ 0 h 64"/>
                <a:gd name="T42" fmla="*/ 18 w 469"/>
                <a:gd name="T43" fmla="*/ 0 h 64"/>
                <a:gd name="T44" fmla="*/ 7 w 469"/>
                <a:gd name="T45" fmla="*/ 1 h 64"/>
                <a:gd name="T46" fmla="*/ 2 w 469"/>
                <a:gd name="T47" fmla="*/ 2 h 64"/>
                <a:gd name="T48" fmla="*/ 0 w 469"/>
                <a:gd name="T49" fmla="*/ 3 h 64"/>
                <a:gd name="T50" fmla="*/ 1 w 469"/>
                <a:gd name="T51" fmla="*/ 4 h 64"/>
                <a:gd name="T52" fmla="*/ 5 w 469"/>
                <a:gd name="T53" fmla="*/ 6 h 64"/>
                <a:gd name="T54" fmla="*/ 10 w 469"/>
                <a:gd name="T55" fmla="*/ 8 h 64"/>
                <a:gd name="T56" fmla="*/ 17 w 469"/>
                <a:gd name="T57" fmla="*/ 9 h 64"/>
                <a:gd name="T58" fmla="*/ 24 w 469"/>
                <a:gd name="T59" fmla="*/ 10 h 64"/>
                <a:gd name="T60" fmla="*/ 32 w 469"/>
                <a:gd name="T61" fmla="*/ 12 h 64"/>
                <a:gd name="T62" fmla="*/ 38 w 469"/>
                <a:gd name="T63" fmla="*/ 13 h 64"/>
                <a:gd name="T64" fmla="*/ 50 w 469"/>
                <a:gd name="T65" fmla="*/ 14 h 64"/>
                <a:gd name="T66" fmla="*/ 64 w 469"/>
                <a:gd name="T67" fmla="*/ 15 h 64"/>
                <a:gd name="T68" fmla="*/ 77 w 469"/>
                <a:gd name="T69" fmla="*/ 15 h 64"/>
                <a:gd name="T70" fmla="*/ 90 w 469"/>
                <a:gd name="T71" fmla="*/ 15 h 64"/>
                <a:gd name="T72" fmla="*/ 103 w 469"/>
                <a:gd name="T73" fmla="*/ 15 h 64"/>
                <a:gd name="T74" fmla="*/ 116 w 469"/>
                <a:gd name="T75" fmla="*/ 15 h 64"/>
                <a:gd name="T76" fmla="*/ 128 w 469"/>
                <a:gd name="T77" fmla="*/ 15 h 64"/>
                <a:gd name="T78" fmla="*/ 141 w 469"/>
                <a:gd name="T79" fmla="*/ 16 h 64"/>
                <a:gd name="T80" fmla="*/ 155 w 469"/>
                <a:gd name="T81" fmla="*/ 16 h 64"/>
                <a:gd name="T82" fmla="*/ 168 w 469"/>
                <a:gd name="T83" fmla="*/ 17 h 64"/>
                <a:gd name="T84" fmla="*/ 183 w 469"/>
                <a:gd name="T85" fmla="*/ 19 h 64"/>
                <a:gd name="T86" fmla="*/ 186 w 469"/>
                <a:gd name="T87" fmla="*/ 20 h 64"/>
                <a:gd name="T88" fmla="*/ 190 w 469"/>
                <a:gd name="T89" fmla="*/ 22 h 64"/>
                <a:gd name="T90" fmla="*/ 194 w 469"/>
                <a:gd name="T91" fmla="*/ 25 h 64"/>
                <a:gd name="T92" fmla="*/ 198 w 469"/>
                <a:gd name="T93" fmla="*/ 28 h 64"/>
                <a:gd name="T94" fmla="*/ 201 w 469"/>
                <a:gd name="T95" fmla="*/ 31 h 64"/>
                <a:gd name="T96" fmla="*/ 205 w 469"/>
                <a:gd name="T97" fmla="*/ 28 h 64"/>
                <a:gd name="T98" fmla="*/ 210 w 469"/>
                <a:gd name="T99" fmla="*/ 23 h 64"/>
                <a:gd name="T100" fmla="*/ 217 w 469"/>
                <a:gd name="T101" fmla="*/ 19 h 64"/>
                <a:gd name="T102" fmla="*/ 223 w 469"/>
                <a:gd name="T103" fmla="*/ 17 h 64"/>
                <a:gd name="T104" fmla="*/ 230 w 469"/>
                <a:gd name="T105" fmla="*/ 14 h 64"/>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0" t="0" r="r" b="b"/>
              <a:pathLst>
                <a:path w="469" h="64">
                  <a:moveTo>
                    <a:pt x="469" y="25"/>
                  </a:moveTo>
                  <a:lnTo>
                    <a:pt x="466" y="24"/>
                  </a:lnTo>
                  <a:lnTo>
                    <a:pt x="462" y="23"/>
                  </a:lnTo>
                  <a:lnTo>
                    <a:pt x="460" y="23"/>
                  </a:lnTo>
                  <a:lnTo>
                    <a:pt x="456" y="22"/>
                  </a:lnTo>
                  <a:lnTo>
                    <a:pt x="454" y="20"/>
                  </a:lnTo>
                  <a:lnTo>
                    <a:pt x="450" y="20"/>
                  </a:lnTo>
                  <a:lnTo>
                    <a:pt x="447" y="19"/>
                  </a:lnTo>
                  <a:lnTo>
                    <a:pt x="444" y="18"/>
                  </a:lnTo>
                  <a:lnTo>
                    <a:pt x="441" y="18"/>
                  </a:lnTo>
                  <a:lnTo>
                    <a:pt x="437" y="17"/>
                  </a:lnTo>
                  <a:lnTo>
                    <a:pt x="435" y="17"/>
                  </a:lnTo>
                  <a:lnTo>
                    <a:pt x="431" y="15"/>
                  </a:lnTo>
                  <a:lnTo>
                    <a:pt x="429" y="15"/>
                  </a:lnTo>
                  <a:lnTo>
                    <a:pt x="425" y="14"/>
                  </a:lnTo>
                  <a:lnTo>
                    <a:pt x="422" y="14"/>
                  </a:lnTo>
                  <a:lnTo>
                    <a:pt x="420" y="13"/>
                  </a:lnTo>
                  <a:lnTo>
                    <a:pt x="415" y="12"/>
                  </a:lnTo>
                  <a:lnTo>
                    <a:pt x="411" y="12"/>
                  </a:lnTo>
                  <a:lnTo>
                    <a:pt x="406" y="10"/>
                  </a:lnTo>
                  <a:lnTo>
                    <a:pt x="401" y="10"/>
                  </a:lnTo>
                  <a:lnTo>
                    <a:pt x="396" y="9"/>
                  </a:lnTo>
                  <a:lnTo>
                    <a:pt x="392" y="9"/>
                  </a:lnTo>
                  <a:lnTo>
                    <a:pt x="387" y="8"/>
                  </a:lnTo>
                  <a:lnTo>
                    <a:pt x="382" y="8"/>
                  </a:lnTo>
                  <a:lnTo>
                    <a:pt x="377" y="8"/>
                  </a:lnTo>
                  <a:lnTo>
                    <a:pt x="372" y="8"/>
                  </a:lnTo>
                  <a:lnTo>
                    <a:pt x="367" y="7"/>
                  </a:lnTo>
                  <a:lnTo>
                    <a:pt x="362" y="7"/>
                  </a:lnTo>
                  <a:lnTo>
                    <a:pt x="357" y="7"/>
                  </a:lnTo>
                  <a:lnTo>
                    <a:pt x="353" y="7"/>
                  </a:lnTo>
                  <a:lnTo>
                    <a:pt x="348" y="7"/>
                  </a:lnTo>
                  <a:lnTo>
                    <a:pt x="345" y="7"/>
                  </a:lnTo>
                  <a:lnTo>
                    <a:pt x="333" y="7"/>
                  </a:lnTo>
                  <a:lnTo>
                    <a:pt x="323" y="5"/>
                  </a:lnTo>
                  <a:lnTo>
                    <a:pt x="313" y="5"/>
                  </a:lnTo>
                  <a:lnTo>
                    <a:pt x="303" y="5"/>
                  </a:lnTo>
                  <a:lnTo>
                    <a:pt x="295" y="4"/>
                  </a:lnTo>
                  <a:lnTo>
                    <a:pt x="285" y="4"/>
                  </a:lnTo>
                  <a:lnTo>
                    <a:pt x="276" y="4"/>
                  </a:lnTo>
                  <a:lnTo>
                    <a:pt x="266" y="4"/>
                  </a:lnTo>
                  <a:lnTo>
                    <a:pt x="257" y="4"/>
                  </a:lnTo>
                  <a:lnTo>
                    <a:pt x="248" y="3"/>
                  </a:lnTo>
                  <a:lnTo>
                    <a:pt x="239" y="3"/>
                  </a:lnTo>
                  <a:lnTo>
                    <a:pt x="229" y="3"/>
                  </a:lnTo>
                  <a:lnTo>
                    <a:pt x="221" y="3"/>
                  </a:lnTo>
                  <a:lnTo>
                    <a:pt x="212" y="2"/>
                  </a:lnTo>
                  <a:lnTo>
                    <a:pt x="203" y="2"/>
                  </a:lnTo>
                  <a:lnTo>
                    <a:pt x="194" y="2"/>
                  </a:lnTo>
                  <a:lnTo>
                    <a:pt x="186" y="2"/>
                  </a:lnTo>
                  <a:lnTo>
                    <a:pt x="177" y="2"/>
                  </a:lnTo>
                  <a:lnTo>
                    <a:pt x="168" y="2"/>
                  </a:lnTo>
                  <a:lnTo>
                    <a:pt x="159" y="2"/>
                  </a:lnTo>
                  <a:lnTo>
                    <a:pt x="151" y="0"/>
                  </a:lnTo>
                  <a:lnTo>
                    <a:pt x="142" y="0"/>
                  </a:lnTo>
                  <a:lnTo>
                    <a:pt x="133" y="0"/>
                  </a:lnTo>
                  <a:lnTo>
                    <a:pt x="124" y="0"/>
                  </a:lnTo>
                  <a:lnTo>
                    <a:pt x="114" y="0"/>
                  </a:lnTo>
                  <a:lnTo>
                    <a:pt x="105" y="0"/>
                  </a:lnTo>
                  <a:lnTo>
                    <a:pt x="95" y="0"/>
                  </a:lnTo>
                  <a:lnTo>
                    <a:pt x="85" y="0"/>
                  </a:lnTo>
                  <a:lnTo>
                    <a:pt x="77" y="0"/>
                  </a:lnTo>
                  <a:lnTo>
                    <a:pt x="67" y="0"/>
                  </a:lnTo>
                  <a:lnTo>
                    <a:pt x="55" y="0"/>
                  </a:lnTo>
                  <a:lnTo>
                    <a:pt x="45" y="0"/>
                  </a:lnTo>
                  <a:lnTo>
                    <a:pt x="37" y="0"/>
                  </a:lnTo>
                  <a:lnTo>
                    <a:pt x="28" y="0"/>
                  </a:lnTo>
                  <a:lnTo>
                    <a:pt x="22" y="0"/>
                  </a:lnTo>
                  <a:lnTo>
                    <a:pt x="15" y="2"/>
                  </a:lnTo>
                  <a:lnTo>
                    <a:pt x="11" y="2"/>
                  </a:lnTo>
                  <a:lnTo>
                    <a:pt x="6" y="3"/>
                  </a:lnTo>
                  <a:lnTo>
                    <a:pt x="4" y="3"/>
                  </a:lnTo>
                  <a:lnTo>
                    <a:pt x="1" y="4"/>
                  </a:lnTo>
                  <a:lnTo>
                    <a:pt x="0" y="4"/>
                  </a:lnTo>
                  <a:lnTo>
                    <a:pt x="0" y="5"/>
                  </a:lnTo>
                  <a:lnTo>
                    <a:pt x="0" y="7"/>
                  </a:lnTo>
                  <a:lnTo>
                    <a:pt x="1" y="8"/>
                  </a:lnTo>
                  <a:lnTo>
                    <a:pt x="3" y="8"/>
                  </a:lnTo>
                  <a:lnTo>
                    <a:pt x="4" y="9"/>
                  </a:lnTo>
                  <a:lnTo>
                    <a:pt x="6" y="10"/>
                  </a:lnTo>
                  <a:lnTo>
                    <a:pt x="10" y="12"/>
                  </a:lnTo>
                  <a:lnTo>
                    <a:pt x="13" y="13"/>
                  </a:lnTo>
                  <a:lnTo>
                    <a:pt x="16" y="14"/>
                  </a:lnTo>
                  <a:lnTo>
                    <a:pt x="20" y="15"/>
                  </a:lnTo>
                  <a:lnTo>
                    <a:pt x="25" y="15"/>
                  </a:lnTo>
                  <a:lnTo>
                    <a:pt x="30" y="17"/>
                  </a:lnTo>
                  <a:lnTo>
                    <a:pt x="34" y="18"/>
                  </a:lnTo>
                  <a:lnTo>
                    <a:pt x="39" y="19"/>
                  </a:lnTo>
                  <a:lnTo>
                    <a:pt x="44" y="20"/>
                  </a:lnTo>
                  <a:lnTo>
                    <a:pt x="49" y="20"/>
                  </a:lnTo>
                  <a:lnTo>
                    <a:pt x="54" y="22"/>
                  </a:lnTo>
                  <a:lnTo>
                    <a:pt x="59" y="23"/>
                  </a:lnTo>
                  <a:lnTo>
                    <a:pt x="64" y="23"/>
                  </a:lnTo>
                  <a:lnTo>
                    <a:pt x="69" y="24"/>
                  </a:lnTo>
                  <a:lnTo>
                    <a:pt x="73" y="25"/>
                  </a:lnTo>
                  <a:lnTo>
                    <a:pt x="77" y="25"/>
                  </a:lnTo>
                  <a:lnTo>
                    <a:pt x="80" y="25"/>
                  </a:lnTo>
                  <a:lnTo>
                    <a:pt x="90" y="27"/>
                  </a:lnTo>
                  <a:lnTo>
                    <a:pt x="100" y="28"/>
                  </a:lnTo>
                  <a:lnTo>
                    <a:pt x="109" y="28"/>
                  </a:lnTo>
                  <a:lnTo>
                    <a:pt x="119" y="29"/>
                  </a:lnTo>
                  <a:lnTo>
                    <a:pt x="128" y="29"/>
                  </a:lnTo>
                  <a:lnTo>
                    <a:pt x="137" y="30"/>
                  </a:lnTo>
                  <a:lnTo>
                    <a:pt x="145" y="30"/>
                  </a:lnTo>
                  <a:lnTo>
                    <a:pt x="154" y="30"/>
                  </a:lnTo>
                  <a:lnTo>
                    <a:pt x="163" y="30"/>
                  </a:lnTo>
                  <a:lnTo>
                    <a:pt x="172" y="30"/>
                  </a:lnTo>
                  <a:lnTo>
                    <a:pt x="181" y="30"/>
                  </a:lnTo>
                  <a:lnTo>
                    <a:pt x="189" y="30"/>
                  </a:lnTo>
                  <a:lnTo>
                    <a:pt x="198" y="30"/>
                  </a:lnTo>
                  <a:lnTo>
                    <a:pt x="206" y="30"/>
                  </a:lnTo>
                  <a:lnTo>
                    <a:pt x="214" y="30"/>
                  </a:lnTo>
                  <a:lnTo>
                    <a:pt x="223" y="30"/>
                  </a:lnTo>
                  <a:lnTo>
                    <a:pt x="232" y="30"/>
                  </a:lnTo>
                  <a:lnTo>
                    <a:pt x="241" y="30"/>
                  </a:lnTo>
                  <a:lnTo>
                    <a:pt x="248" y="30"/>
                  </a:lnTo>
                  <a:lnTo>
                    <a:pt x="257" y="30"/>
                  </a:lnTo>
                  <a:lnTo>
                    <a:pt x="266" y="30"/>
                  </a:lnTo>
                  <a:lnTo>
                    <a:pt x="275" y="30"/>
                  </a:lnTo>
                  <a:lnTo>
                    <a:pt x="283" y="32"/>
                  </a:lnTo>
                  <a:lnTo>
                    <a:pt x="292" y="32"/>
                  </a:lnTo>
                  <a:lnTo>
                    <a:pt x="301" y="32"/>
                  </a:lnTo>
                  <a:lnTo>
                    <a:pt x="310" y="32"/>
                  </a:lnTo>
                  <a:lnTo>
                    <a:pt x="318" y="33"/>
                  </a:lnTo>
                  <a:lnTo>
                    <a:pt x="327" y="33"/>
                  </a:lnTo>
                  <a:lnTo>
                    <a:pt x="337" y="34"/>
                  </a:lnTo>
                  <a:lnTo>
                    <a:pt x="346" y="35"/>
                  </a:lnTo>
                  <a:lnTo>
                    <a:pt x="356" y="37"/>
                  </a:lnTo>
                  <a:lnTo>
                    <a:pt x="366" y="38"/>
                  </a:lnTo>
                  <a:lnTo>
                    <a:pt x="367" y="38"/>
                  </a:lnTo>
                  <a:lnTo>
                    <a:pt x="370" y="38"/>
                  </a:lnTo>
                  <a:lnTo>
                    <a:pt x="372" y="39"/>
                  </a:lnTo>
                  <a:lnTo>
                    <a:pt x="375" y="40"/>
                  </a:lnTo>
                  <a:lnTo>
                    <a:pt x="377" y="42"/>
                  </a:lnTo>
                  <a:lnTo>
                    <a:pt x="380" y="43"/>
                  </a:lnTo>
                  <a:lnTo>
                    <a:pt x="383" y="45"/>
                  </a:lnTo>
                  <a:lnTo>
                    <a:pt x="386" y="47"/>
                  </a:lnTo>
                  <a:lnTo>
                    <a:pt x="388" y="49"/>
                  </a:lnTo>
                  <a:lnTo>
                    <a:pt x="392" y="52"/>
                  </a:lnTo>
                  <a:lnTo>
                    <a:pt x="395" y="53"/>
                  </a:lnTo>
                  <a:lnTo>
                    <a:pt x="397" y="55"/>
                  </a:lnTo>
                  <a:lnTo>
                    <a:pt x="398" y="58"/>
                  </a:lnTo>
                  <a:lnTo>
                    <a:pt x="401" y="60"/>
                  </a:lnTo>
                  <a:lnTo>
                    <a:pt x="402" y="62"/>
                  </a:lnTo>
                  <a:lnTo>
                    <a:pt x="405" y="64"/>
                  </a:lnTo>
                  <a:lnTo>
                    <a:pt x="407" y="59"/>
                  </a:lnTo>
                  <a:lnTo>
                    <a:pt x="411" y="55"/>
                  </a:lnTo>
                  <a:lnTo>
                    <a:pt x="414" y="52"/>
                  </a:lnTo>
                  <a:lnTo>
                    <a:pt x="417" y="48"/>
                  </a:lnTo>
                  <a:lnTo>
                    <a:pt x="421" y="45"/>
                  </a:lnTo>
                  <a:lnTo>
                    <a:pt x="426" y="43"/>
                  </a:lnTo>
                  <a:lnTo>
                    <a:pt x="430" y="40"/>
                  </a:lnTo>
                  <a:lnTo>
                    <a:pt x="434" y="38"/>
                  </a:lnTo>
                  <a:lnTo>
                    <a:pt x="437" y="37"/>
                  </a:lnTo>
                  <a:lnTo>
                    <a:pt x="442" y="34"/>
                  </a:lnTo>
                  <a:lnTo>
                    <a:pt x="446" y="33"/>
                  </a:lnTo>
                  <a:lnTo>
                    <a:pt x="451" y="32"/>
                  </a:lnTo>
                  <a:lnTo>
                    <a:pt x="455" y="30"/>
                  </a:lnTo>
                  <a:lnTo>
                    <a:pt x="460" y="28"/>
                  </a:lnTo>
                  <a:lnTo>
                    <a:pt x="464" y="27"/>
                  </a:lnTo>
                  <a:lnTo>
                    <a:pt x="469" y="25"/>
                  </a:lnTo>
                  <a:close/>
                </a:path>
              </a:pathLst>
            </a:custGeom>
            <a:solidFill>
              <a:srgbClr val="5252B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96" name="Freeform 226"/>
            <p:cNvSpPr>
              <a:spLocks/>
            </p:cNvSpPr>
            <p:nvPr/>
          </p:nvSpPr>
          <p:spPr bwMode="auto">
            <a:xfrm>
              <a:off x="5500" y="2504"/>
              <a:ext cx="226" cy="31"/>
            </a:xfrm>
            <a:custGeom>
              <a:avLst/>
              <a:gdLst>
                <a:gd name="T0" fmla="*/ 223 w 454"/>
                <a:gd name="T1" fmla="*/ 12 h 62"/>
                <a:gd name="T2" fmla="*/ 219 w 454"/>
                <a:gd name="T3" fmla="*/ 10 h 62"/>
                <a:gd name="T4" fmla="*/ 214 w 454"/>
                <a:gd name="T5" fmla="*/ 9 h 62"/>
                <a:gd name="T6" fmla="*/ 209 w 454"/>
                <a:gd name="T7" fmla="*/ 9 h 62"/>
                <a:gd name="T8" fmla="*/ 205 w 454"/>
                <a:gd name="T9" fmla="*/ 7 h 62"/>
                <a:gd name="T10" fmla="*/ 200 w 454"/>
                <a:gd name="T11" fmla="*/ 6 h 62"/>
                <a:gd name="T12" fmla="*/ 194 w 454"/>
                <a:gd name="T13" fmla="*/ 5 h 62"/>
                <a:gd name="T14" fmla="*/ 186 w 454"/>
                <a:gd name="T15" fmla="*/ 5 h 62"/>
                <a:gd name="T16" fmla="*/ 179 w 454"/>
                <a:gd name="T17" fmla="*/ 4 h 62"/>
                <a:gd name="T18" fmla="*/ 172 w 454"/>
                <a:gd name="T19" fmla="*/ 4 h 62"/>
                <a:gd name="T20" fmla="*/ 165 w 454"/>
                <a:gd name="T21" fmla="*/ 4 h 62"/>
                <a:gd name="T22" fmla="*/ 150 w 454"/>
                <a:gd name="T23" fmla="*/ 3 h 62"/>
                <a:gd name="T24" fmla="*/ 137 w 454"/>
                <a:gd name="T25" fmla="*/ 3 h 62"/>
                <a:gd name="T26" fmla="*/ 123 w 454"/>
                <a:gd name="T27" fmla="*/ 2 h 62"/>
                <a:gd name="T28" fmla="*/ 111 w 454"/>
                <a:gd name="T29" fmla="*/ 2 h 62"/>
                <a:gd name="T30" fmla="*/ 98 w 454"/>
                <a:gd name="T31" fmla="*/ 2 h 62"/>
                <a:gd name="T32" fmla="*/ 86 w 454"/>
                <a:gd name="T33" fmla="*/ 1 h 62"/>
                <a:gd name="T34" fmla="*/ 73 w 454"/>
                <a:gd name="T35" fmla="*/ 1 h 62"/>
                <a:gd name="T36" fmla="*/ 60 w 454"/>
                <a:gd name="T37" fmla="*/ 1 h 62"/>
                <a:gd name="T38" fmla="*/ 47 w 454"/>
                <a:gd name="T39" fmla="*/ 0 h 62"/>
                <a:gd name="T40" fmla="*/ 33 w 454"/>
                <a:gd name="T41" fmla="*/ 0 h 62"/>
                <a:gd name="T42" fmla="*/ 18 w 454"/>
                <a:gd name="T43" fmla="*/ 1 h 62"/>
                <a:gd name="T44" fmla="*/ 8 w 454"/>
                <a:gd name="T45" fmla="*/ 1 h 62"/>
                <a:gd name="T46" fmla="*/ 2 w 454"/>
                <a:gd name="T47" fmla="*/ 2 h 62"/>
                <a:gd name="T48" fmla="*/ 0 w 454"/>
                <a:gd name="T49" fmla="*/ 3 h 62"/>
                <a:gd name="T50" fmla="*/ 1 w 454"/>
                <a:gd name="T51" fmla="*/ 5 h 62"/>
                <a:gd name="T52" fmla="*/ 5 w 454"/>
                <a:gd name="T53" fmla="*/ 6 h 62"/>
                <a:gd name="T54" fmla="*/ 11 w 454"/>
                <a:gd name="T55" fmla="*/ 7 h 62"/>
                <a:gd name="T56" fmla="*/ 18 w 454"/>
                <a:gd name="T57" fmla="*/ 9 h 62"/>
                <a:gd name="T58" fmla="*/ 25 w 454"/>
                <a:gd name="T59" fmla="*/ 10 h 62"/>
                <a:gd name="T60" fmla="*/ 32 w 454"/>
                <a:gd name="T61" fmla="*/ 12 h 62"/>
                <a:gd name="T62" fmla="*/ 39 w 454"/>
                <a:gd name="T63" fmla="*/ 12 h 62"/>
                <a:gd name="T64" fmla="*/ 50 w 454"/>
                <a:gd name="T65" fmla="*/ 14 h 62"/>
                <a:gd name="T66" fmla="*/ 63 w 454"/>
                <a:gd name="T67" fmla="*/ 14 h 62"/>
                <a:gd name="T68" fmla="*/ 76 w 454"/>
                <a:gd name="T69" fmla="*/ 15 h 62"/>
                <a:gd name="T70" fmla="*/ 88 w 454"/>
                <a:gd name="T71" fmla="*/ 15 h 62"/>
                <a:gd name="T72" fmla="*/ 101 w 454"/>
                <a:gd name="T73" fmla="*/ 15 h 62"/>
                <a:gd name="T74" fmla="*/ 113 w 454"/>
                <a:gd name="T75" fmla="*/ 15 h 62"/>
                <a:gd name="T76" fmla="*/ 125 w 454"/>
                <a:gd name="T77" fmla="*/ 15 h 62"/>
                <a:gd name="T78" fmla="*/ 137 w 454"/>
                <a:gd name="T79" fmla="*/ 15 h 62"/>
                <a:gd name="T80" fmla="*/ 150 w 454"/>
                <a:gd name="T81" fmla="*/ 15 h 62"/>
                <a:gd name="T82" fmla="*/ 163 w 454"/>
                <a:gd name="T83" fmla="*/ 17 h 62"/>
                <a:gd name="T84" fmla="*/ 177 w 454"/>
                <a:gd name="T85" fmla="*/ 19 h 62"/>
                <a:gd name="T86" fmla="*/ 180 w 454"/>
                <a:gd name="T87" fmla="*/ 19 h 62"/>
                <a:gd name="T88" fmla="*/ 184 w 454"/>
                <a:gd name="T89" fmla="*/ 21 h 62"/>
                <a:gd name="T90" fmla="*/ 188 w 454"/>
                <a:gd name="T91" fmla="*/ 24 h 62"/>
                <a:gd name="T92" fmla="*/ 192 w 454"/>
                <a:gd name="T93" fmla="*/ 27 h 62"/>
                <a:gd name="T94" fmla="*/ 196 w 454"/>
                <a:gd name="T95" fmla="*/ 30 h 62"/>
                <a:gd name="T96" fmla="*/ 199 w 454"/>
                <a:gd name="T97" fmla="*/ 27 h 62"/>
                <a:gd name="T98" fmla="*/ 204 w 454"/>
                <a:gd name="T99" fmla="*/ 22 h 62"/>
                <a:gd name="T100" fmla="*/ 210 w 454"/>
                <a:gd name="T101" fmla="*/ 19 h 62"/>
                <a:gd name="T102" fmla="*/ 216 w 454"/>
                <a:gd name="T103" fmla="*/ 17 h 62"/>
                <a:gd name="T104" fmla="*/ 222 w 454"/>
                <a:gd name="T105" fmla="*/ 14 h 6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0" t="0" r="r" b="b"/>
              <a:pathLst>
                <a:path w="454" h="62">
                  <a:moveTo>
                    <a:pt x="454" y="25"/>
                  </a:moveTo>
                  <a:lnTo>
                    <a:pt x="451" y="24"/>
                  </a:lnTo>
                  <a:lnTo>
                    <a:pt x="448" y="23"/>
                  </a:lnTo>
                  <a:lnTo>
                    <a:pt x="445" y="23"/>
                  </a:lnTo>
                  <a:lnTo>
                    <a:pt x="443" y="22"/>
                  </a:lnTo>
                  <a:lnTo>
                    <a:pt x="439" y="20"/>
                  </a:lnTo>
                  <a:lnTo>
                    <a:pt x="436" y="20"/>
                  </a:lnTo>
                  <a:lnTo>
                    <a:pt x="433" y="19"/>
                  </a:lnTo>
                  <a:lnTo>
                    <a:pt x="430" y="18"/>
                  </a:lnTo>
                  <a:lnTo>
                    <a:pt x="426" y="18"/>
                  </a:lnTo>
                  <a:lnTo>
                    <a:pt x="424" y="17"/>
                  </a:lnTo>
                  <a:lnTo>
                    <a:pt x="420" y="17"/>
                  </a:lnTo>
                  <a:lnTo>
                    <a:pt x="418" y="15"/>
                  </a:lnTo>
                  <a:lnTo>
                    <a:pt x="415" y="15"/>
                  </a:lnTo>
                  <a:lnTo>
                    <a:pt x="411" y="14"/>
                  </a:lnTo>
                  <a:lnTo>
                    <a:pt x="409" y="14"/>
                  </a:lnTo>
                  <a:lnTo>
                    <a:pt x="406" y="13"/>
                  </a:lnTo>
                  <a:lnTo>
                    <a:pt x="401" y="12"/>
                  </a:lnTo>
                  <a:lnTo>
                    <a:pt x="398" y="12"/>
                  </a:lnTo>
                  <a:lnTo>
                    <a:pt x="393" y="10"/>
                  </a:lnTo>
                  <a:lnTo>
                    <a:pt x="389" y="10"/>
                  </a:lnTo>
                  <a:lnTo>
                    <a:pt x="384" y="9"/>
                  </a:lnTo>
                  <a:lnTo>
                    <a:pt x="379" y="9"/>
                  </a:lnTo>
                  <a:lnTo>
                    <a:pt x="374" y="9"/>
                  </a:lnTo>
                  <a:lnTo>
                    <a:pt x="369" y="8"/>
                  </a:lnTo>
                  <a:lnTo>
                    <a:pt x="364" y="8"/>
                  </a:lnTo>
                  <a:lnTo>
                    <a:pt x="360" y="8"/>
                  </a:lnTo>
                  <a:lnTo>
                    <a:pt x="355" y="8"/>
                  </a:lnTo>
                  <a:lnTo>
                    <a:pt x="350" y="8"/>
                  </a:lnTo>
                  <a:lnTo>
                    <a:pt x="345" y="8"/>
                  </a:lnTo>
                  <a:lnTo>
                    <a:pt x="341" y="7"/>
                  </a:lnTo>
                  <a:lnTo>
                    <a:pt x="336" y="7"/>
                  </a:lnTo>
                  <a:lnTo>
                    <a:pt x="332" y="7"/>
                  </a:lnTo>
                  <a:lnTo>
                    <a:pt x="322" y="7"/>
                  </a:lnTo>
                  <a:lnTo>
                    <a:pt x="312" y="7"/>
                  </a:lnTo>
                  <a:lnTo>
                    <a:pt x="302" y="5"/>
                  </a:lnTo>
                  <a:lnTo>
                    <a:pt x="294" y="5"/>
                  </a:lnTo>
                  <a:lnTo>
                    <a:pt x="284" y="5"/>
                  </a:lnTo>
                  <a:lnTo>
                    <a:pt x="275" y="5"/>
                  </a:lnTo>
                  <a:lnTo>
                    <a:pt x="266" y="4"/>
                  </a:lnTo>
                  <a:lnTo>
                    <a:pt x="257" y="4"/>
                  </a:lnTo>
                  <a:lnTo>
                    <a:pt x="248" y="4"/>
                  </a:lnTo>
                  <a:lnTo>
                    <a:pt x="240" y="4"/>
                  </a:lnTo>
                  <a:lnTo>
                    <a:pt x="231" y="3"/>
                  </a:lnTo>
                  <a:lnTo>
                    <a:pt x="222" y="3"/>
                  </a:lnTo>
                  <a:lnTo>
                    <a:pt x="213" y="3"/>
                  </a:lnTo>
                  <a:lnTo>
                    <a:pt x="206" y="3"/>
                  </a:lnTo>
                  <a:lnTo>
                    <a:pt x="197" y="3"/>
                  </a:lnTo>
                  <a:lnTo>
                    <a:pt x="190" y="2"/>
                  </a:lnTo>
                  <a:lnTo>
                    <a:pt x="181" y="2"/>
                  </a:lnTo>
                  <a:lnTo>
                    <a:pt x="172" y="2"/>
                  </a:lnTo>
                  <a:lnTo>
                    <a:pt x="163" y="2"/>
                  </a:lnTo>
                  <a:lnTo>
                    <a:pt x="156" y="2"/>
                  </a:lnTo>
                  <a:lnTo>
                    <a:pt x="147" y="2"/>
                  </a:lnTo>
                  <a:lnTo>
                    <a:pt x="138" y="2"/>
                  </a:lnTo>
                  <a:lnTo>
                    <a:pt x="129" y="2"/>
                  </a:lnTo>
                  <a:lnTo>
                    <a:pt x="121" y="2"/>
                  </a:lnTo>
                  <a:lnTo>
                    <a:pt x="112" y="2"/>
                  </a:lnTo>
                  <a:lnTo>
                    <a:pt x="103" y="2"/>
                  </a:lnTo>
                  <a:lnTo>
                    <a:pt x="94" y="0"/>
                  </a:lnTo>
                  <a:lnTo>
                    <a:pt x="84" y="0"/>
                  </a:lnTo>
                  <a:lnTo>
                    <a:pt x="76" y="0"/>
                  </a:lnTo>
                  <a:lnTo>
                    <a:pt x="66" y="0"/>
                  </a:lnTo>
                  <a:lnTo>
                    <a:pt x="56" y="0"/>
                  </a:lnTo>
                  <a:lnTo>
                    <a:pt x="46" y="0"/>
                  </a:lnTo>
                  <a:lnTo>
                    <a:pt x="37" y="2"/>
                  </a:lnTo>
                  <a:lnTo>
                    <a:pt x="28" y="2"/>
                  </a:lnTo>
                  <a:lnTo>
                    <a:pt x="22" y="2"/>
                  </a:lnTo>
                  <a:lnTo>
                    <a:pt x="16" y="2"/>
                  </a:lnTo>
                  <a:lnTo>
                    <a:pt x="11" y="3"/>
                  </a:lnTo>
                  <a:lnTo>
                    <a:pt x="7" y="3"/>
                  </a:lnTo>
                  <a:lnTo>
                    <a:pt x="4" y="4"/>
                  </a:lnTo>
                  <a:lnTo>
                    <a:pt x="2" y="4"/>
                  </a:lnTo>
                  <a:lnTo>
                    <a:pt x="0" y="5"/>
                  </a:lnTo>
                  <a:lnTo>
                    <a:pt x="0" y="7"/>
                  </a:lnTo>
                  <a:lnTo>
                    <a:pt x="2" y="8"/>
                  </a:lnTo>
                  <a:lnTo>
                    <a:pt x="3" y="9"/>
                  </a:lnTo>
                  <a:lnTo>
                    <a:pt x="4" y="9"/>
                  </a:lnTo>
                  <a:lnTo>
                    <a:pt x="7" y="10"/>
                  </a:lnTo>
                  <a:lnTo>
                    <a:pt x="11" y="12"/>
                  </a:lnTo>
                  <a:lnTo>
                    <a:pt x="14" y="13"/>
                  </a:lnTo>
                  <a:lnTo>
                    <a:pt x="18" y="14"/>
                  </a:lnTo>
                  <a:lnTo>
                    <a:pt x="22" y="14"/>
                  </a:lnTo>
                  <a:lnTo>
                    <a:pt x="26" y="15"/>
                  </a:lnTo>
                  <a:lnTo>
                    <a:pt x="31" y="17"/>
                  </a:lnTo>
                  <a:lnTo>
                    <a:pt x="36" y="18"/>
                  </a:lnTo>
                  <a:lnTo>
                    <a:pt x="41" y="19"/>
                  </a:lnTo>
                  <a:lnTo>
                    <a:pt x="46" y="19"/>
                  </a:lnTo>
                  <a:lnTo>
                    <a:pt x="51" y="20"/>
                  </a:lnTo>
                  <a:lnTo>
                    <a:pt x="56" y="22"/>
                  </a:lnTo>
                  <a:lnTo>
                    <a:pt x="61" y="22"/>
                  </a:lnTo>
                  <a:lnTo>
                    <a:pt x="64" y="23"/>
                  </a:lnTo>
                  <a:lnTo>
                    <a:pt x="69" y="23"/>
                  </a:lnTo>
                  <a:lnTo>
                    <a:pt x="73" y="24"/>
                  </a:lnTo>
                  <a:lnTo>
                    <a:pt x="78" y="24"/>
                  </a:lnTo>
                  <a:lnTo>
                    <a:pt x="82" y="25"/>
                  </a:lnTo>
                  <a:lnTo>
                    <a:pt x="91" y="25"/>
                  </a:lnTo>
                  <a:lnTo>
                    <a:pt x="101" y="27"/>
                  </a:lnTo>
                  <a:lnTo>
                    <a:pt x="109" y="28"/>
                  </a:lnTo>
                  <a:lnTo>
                    <a:pt x="118" y="28"/>
                  </a:lnTo>
                  <a:lnTo>
                    <a:pt x="127" y="28"/>
                  </a:lnTo>
                  <a:lnTo>
                    <a:pt x="136" y="29"/>
                  </a:lnTo>
                  <a:lnTo>
                    <a:pt x="145" y="29"/>
                  </a:lnTo>
                  <a:lnTo>
                    <a:pt x="152" y="29"/>
                  </a:lnTo>
                  <a:lnTo>
                    <a:pt x="161" y="29"/>
                  </a:lnTo>
                  <a:lnTo>
                    <a:pt x="170" y="29"/>
                  </a:lnTo>
                  <a:lnTo>
                    <a:pt x="177" y="30"/>
                  </a:lnTo>
                  <a:lnTo>
                    <a:pt x="186" y="30"/>
                  </a:lnTo>
                  <a:lnTo>
                    <a:pt x="193" y="29"/>
                  </a:lnTo>
                  <a:lnTo>
                    <a:pt x="202" y="29"/>
                  </a:lnTo>
                  <a:lnTo>
                    <a:pt x="210" y="29"/>
                  </a:lnTo>
                  <a:lnTo>
                    <a:pt x="218" y="29"/>
                  </a:lnTo>
                  <a:lnTo>
                    <a:pt x="226" y="29"/>
                  </a:lnTo>
                  <a:lnTo>
                    <a:pt x="235" y="29"/>
                  </a:lnTo>
                  <a:lnTo>
                    <a:pt x="242" y="29"/>
                  </a:lnTo>
                  <a:lnTo>
                    <a:pt x="251" y="29"/>
                  </a:lnTo>
                  <a:lnTo>
                    <a:pt x="258" y="29"/>
                  </a:lnTo>
                  <a:lnTo>
                    <a:pt x="267" y="29"/>
                  </a:lnTo>
                  <a:lnTo>
                    <a:pt x="276" y="30"/>
                  </a:lnTo>
                  <a:lnTo>
                    <a:pt x="284" y="30"/>
                  </a:lnTo>
                  <a:lnTo>
                    <a:pt x="292" y="30"/>
                  </a:lnTo>
                  <a:lnTo>
                    <a:pt x="301" y="30"/>
                  </a:lnTo>
                  <a:lnTo>
                    <a:pt x="310" y="32"/>
                  </a:lnTo>
                  <a:lnTo>
                    <a:pt x="319" y="32"/>
                  </a:lnTo>
                  <a:lnTo>
                    <a:pt x="327" y="33"/>
                  </a:lnTo>
                  <a:lnTo>
                    <a:pt x="336" y="34"/>
                  </a:lnTo>
                  <a:lnTo>
                    <a:pt x="346" y="35"/>
                  </a:lnTo>
                  <a:lnTo>
                    <a:pt x="355" y="37"/>
                  </a:lnTo>
                  <a:lnTo>
                    <a:pt x="357" y="37"/>
                  </a:lnTo>
                  <a:lnTo>
                    <a:pt x="359" y="37"/>
                  </a:lnTo>
                  <a:lnTo>
                    <a:pt x="361" y="38"/>
                  </a:lnTo>
                  <a:lnTo>
                    <a:pt x="364" y="39"/>
                  </a:lnTo>
                  <a:lnTo>
                    <a:pt x="366" y="40"/>
                  </a:lnTo>
                  <a:lnTo>
                    <a:pt x="369" y="42"/>
                  </a:lnTo>
                  <a:lnTo>
                    <a:pt x="372" y="43"/>
                  </a:lnTo>
                  <a:lnTo>
                    <a:pt x="375" y="45"/>
                  </a:lnTo>
                  <a:lnTo>
                    <a:pt x="377" y="48"/>
                  </a:lnTo>
                  <a:lnTo>
                    <a:pt x="381" y="49"/>
                  </a:lnTo>
                  <a:lnTo>
                    <a:pt x="384" y="52"/>
                  </a:lnTo>
                  <a:lnTo>
                    <a:pt x="386" y="53"/>
                  </a:lnTo>
                  <a:lnTo>
                    <a:pt x="389" y="55"/>
                  </a:lnTo>
                  <a:lnTo>
                    <a:pt x="390" y="58"/>
                  </a:lnTo>
                  <a:lnTo>
                    <a:pt x="393" y="59"/>
                  </a:lnTo>
                  <a:lnTo>
                    <a:pt x="394" y="62"/>
                  </a:lnTo>
                  <a:lnTo>
                    <a:pt x="396" y="58"/>
                  </a:lnTo>
                  <a:lnTo>
                    <a:pt x="400" y="53"/>
                  </a:lnTo>
                  <a:lnTo>
                    <a:pt x="403" y="50"/>
                  </a:lnTo>
                  <a:lnTo>
                    <a:pt x="406" y="47"/>
                  </a:lnTo>
                  <a:lnTo>
                    <a:pt x="410" y="44"/>
                  </a:lnTo>
                  <a:lnTo>
                    <a:pt x="414" y="42"/>
                  </a:lnTo>
                  <a:lnTo>
                    <a:pt x="418" y="39"/>
                  </a:lnTo>
                  <a:lnTo>
                    <a:pt x="421" y="38"/>
                  </a:lnTo>
                  <a:lnTo>
                    <a:pt x="425" y="35"/>
                  </a:lnTo>
                  <a:lnTo>
                    <a:pt x="430" y="34"/>
                  </a:lnTo>
                  <a:lnTo>
                    <a:pt x="434" y="33"/>
                  </a:lnTo>
                  <a:lnTo>
                    <a:pt x="438" y="32"/>
                  </a:lnTo>
                  <a:lnTo>
                    <a:pt x="441" y="30"/>
                  </a:lnTo>
                  <a:lnTo>
                    <a:pt x="446" y="28"/>
                  </a:lnTo>
                  <a:lnTo>
                    <a:pt x="450" y="27"/>
                  </a:lnTo>
                  <a:lnTo>
                    <a:pt x="454" y="25"/>
                  </a:lnTo>
                  <a:close/>
                </a:path>
              </a:pathLst>
            </a:custGeom>
            <a:solidFill>
              <a:srgbClr val="5959B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97" name="Freeform 227"/>
            <p:cNvSpPr>
              <a:spLocks/>
            </p:cNvSpPr>
            <p:nvPr/>
          </p:nvSpPr>
          <p:spPr bwMode="auto">
            <a:xfrm>
              <a:off x="5505" y="2505"/>
              <a:ext cx="220" cy="29"/>
            </a:xfrm>
            <a:custGeom>
              <a:avLst/>
              <a:gdLst>
                <a:gd name="T0" fmla="*/ 217 w 438"/>
                <a:gd name="T1" fmla="*/ 11 h 57"/>
                <a:gd name="T2" fmla="*/ 212 w 438"/>
                <a:gd name="T3" fmla="*/ 9 h 57"/>
                <a:gd name="T4" fmla="*/ 208 w 438"/>
                <a:gd name="T5" fmla="*/ 9 h 57"/>
                <a:gd name="T6" fmla="*/ 204 w 438"/>
                <a:gd name="T7" fmla="*/ 8 h 57"/>
                <a:gd name="T8" fmla="*/ 199 w 438"/>
                <a:gd name="T9" fmla="*/ 7 h 57"/>
                <a:gd name="T10" fmla="*/ 194 w 438"/>
                <a:gd name="T11" fmla="*/ 6 h 57"/>
                <a:gd name="T12" fmla="*/ 188 w 438"/>
                <a:gd name="T13" fmla="*/ 4 h 57"/>
                <a:gd name="T14" fmla="*/ 181 w 438"/>
                <a:gd name="T15" fmla="*/ 4 h 57"/>
                <a:gd name="T16" fmla="*/ 173 w 438"/>
                <a:gd name="T17" fmla="*/ 3 h 57"/>
                <a:gd name="T18" fmla="*/ 167 w 438"/>
                <a:gd name="T19" fmla="*/ 3 h 57"/>
                <a:gd name="T20" fmla="*/ 160 w 438"/>
                <a:gd name="T21" fmla="*/ 3 h 57"/>
                <a:gd name="T22" fmla="*/ 146 w 438"/>
                <a:gd name="T23" fmla="*/ 3 h 57"/>
                <a:gd name="T24" fmla="*/ 133 w 438"/>
                <a:gd name="T25" fmla="*/ 2 h 57"/>
                <a:gd name="T26" fmla="*/ 120 w 438"/>
                <a:gd name="T27" fmla="*/ 1 h 57"/>
                <a:gd name="T28" fmla="*/ 107 w 438"/>
                <a:gd name="T29" fmla="*/ 1 h 57"/>
                <a:gd name="T30" fmla="*/ 95 w 438"/>
                <a:gd name="T31" fmla="*/ 1 h 57"/>
                <a:gd name="T32" fmla="*/ 83 w 438"/>
                <a:gd name="T33" fmla="*/ 1 h 57"/>
                <a:gd name="T34" fmla="*/ 72 w 438"/>
                <a:gd name="T35" fmla="*/ 0 h 57"/>
                <a:gd name="T36" fmla="*/ 59 w 438"/>
                <a:gd name="T37" fmla="*/ 0 h 57"/>
                <a:gd name="T38" fmla="*/ 46 w 438"/>
                <a:gd name="T39" fmla="*/ 0 h 57"/>
                <a:gd name="T40" fmla="*/ 33 w 438"/>
                <a:gd name="T41" fmla="*/ 0 h 57"/>
                <a:gd name="T42" fmla="*/ 18 w 438"/>
                <a:gd name="T43" fmla="*/ 0 h 57"/>
                <a:gd name="T44" fmla="*/ 8 w 438"/>
                <a:gd name="T45" fmla="*/ 1 h 57"/>
                <a:gd name="T46" fmla="*/ 2 w 438"/>
                <a:gd name="T47" fmla="*/ 1 h 57"/>
                <a:gd name="T48" fmla="*/ 0 w 438"/>
                <a:gd name="T49" fmla="*/ 3 h 57"/>
                <a:gd name="T50" fmla="*/ 1 w 438"/>
                <a:gd name="T51" fmla="*/ 4 h 57"/>
                <a:gd name="T52" fmla="*/ 5 w 438"/>
                <a:gd name="T53" fmla="*/ 5 h 57"/>
                <a:gd name="T54" fmla="*/ 11 w 438"/>
                <a:gd name="T55" fmla="*/ 6 h 57"/>
                <a:gd name="T56" fmla="*/ 18 w 438"/>
                <a:gd name="T57" fmla="*/ 8 h 57"/>
                <a:gd name="T58" fmla="*/ 25 w 438"/>
                <a:gd name="T59" fmla="*/ 9 h 57"/>
                <a:gd name="T60" fmla="*/ 33 w 438"/>
                <a:gd name="T61" fmla="*/ 10 h 57"/>
                <a:gd name="T62" fmla="*/ 39 w 438"/>
                <a:gd name="T63" fmla="*/ 11 h 57"/>
                <a:gd name="T64" fmla="*/ 50 w 438"/>
                <a:gd name="T65" fmla="*/ 13 h 57"/>
                <a:gd name="T66" fmla="*/ 63 w 438"/>
                <a:gd name="T67" fmla="*/ 13 h 57"/>
                <a:gd name="T68" fmla="*/ 75 w 438"/>
                <a:gd name="T69" fmla="*/ 14 h 57"/>
                <a:gd name="T70" fmla="*/ 87 w 438"/>
                <a:gd name="T71" fmla="*/ 14 h 57"/>
                <a:gd name="T72" fmla="*/ 98 w 438"/>
                <a:gd name="T73" fmla="*/ 14 h 57"/>
                <a:gd name="T74" fmla="*/ 111 w 438"/>
                <a:gd name="T75" fmla="*/ 13 h 57"/>
                <a:gd name="T76" fmla="*/ 123 w 438"/>
                <a:gd name="T77" fmla="*/ 13 h 57"/>
                <a:gd name="T78" fmla="*/ 134 w 438"/>
                <a:gd name="T79" fmla="*/ 13 h 57"/>
                <a:gd name="T80" fmla="*/ 147 w 438"/>
                <a:gd name="T81" fmla="*/ 14 h 57"/>
                <a:gd name="T82" fmla="*/ 159 w 438"/>
                <a:gd name="T83" fmla="*/ 15 h 57"/>
                <a:gd name="T84" fmla="*/ 173 w 438"/>
                <a:gd name="T85" fmla="*/ 16 h 57"/>
                <a:gd name="T86" fmla="*/ 175 w 438"/>
                <a:gd name="T87" fmla="*/ 18 h 57"/>
                <a:gd name="T88" fmla="*/ 180 w 438"/>
                <a:gd name="T89" fmla="*/ 19 h 57"/>
                <a:gd name="T90" fmla="*/ 184 w 438"/>
                <a:gd name="T91" fmla="*/ 22 h 57"/>
                <a:gd name="T92" fmla="*/ 188 w 438"/>
                <a:gd name="T93" fmla="*/ 25 h 57"/>
                <a:gd name="T94" fmla="*/ 190 w 438"/>
                <a:gd name="T95" fmla="*/ 28 h 57"/>
                <a:gd name="T96" fmla="*/ 194 w 438"/>
                <a:gd name="T97" fmla="*/ 25 h 57"/>
                <a:gd name="T98" fmla="*/ 200 w 438"/>
                <a:gd name="T99" fmla="*/ 21 h 57"/>
                <a:gd name="T100" fmla="*/ 205 w 438"/>
                <a:gd name="T101" fmla="*/ 18 h 57"/>
                <a:gd name="T102" fmla="*/ 210 w 438"/>
                <a:gd name="T103" fmla="*/ 16 h 57"/>
                <a:gd name="T104" fmla="*/ 216 w 438"/>
                <a:gd name="T105" fmla="*/ 13 h 57"/>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0" t="0" r="r" b="b"/>
              <a:pathLst>
                <a:path w="438" h="57">
                  <a:moveTo>
                    <a:pt x="438" y="23"/>
                  </a:moveTo>
                  <a:lnTo>
                    <a:pt x="436" y="22"/>
                  </a:lnTo>
                  <a:lnTo>
                    <a:pt x="432" y="21"/>
                  </a:lnTo>
                  <a:lnTo>
                    <a:pt x="429" y="21"/>
                  </a:lnTo>
                  <a:lnTo>
                    <a:pt x="427" y="20"/>
                  </a:lnTo>
                  <a:lnTo>
                    <a:pt x="423" y="18"/>
                  </a:lnTo>
                  <a:lnTo>
                    <a:pt x="421" y="18"/>
                  </a:lnTo>
                  <a:lnTo>
                    <a:pt x="418" y="17"/>
                  </a:lnTo>
                  <a:lnTo>
                    <a:pt x="414" y="17"/>
                  </a:lnTo>
                  <a:lnTo>
                    <a:pt x="412" y="16"/>
                  </a:lnTo>
                  <a:lnTo>
                    <a:pt x="408" y="15"/>
                  </a:lnTo>
                  <a:lnTo>
                    <a:pt x="406" y="15"/>
                  </a:lnTo>
                  <a:lnTo>
                    <a:pt x="403" y="15"/>
                  </a:lnTo>
                  <a:lnTo>
                    <a:pt x="399" y="13"/>
                  </a:lnTo>
                  <a:lnTo>
                    <a:pt x="397" y="13"/>
                  </a:lnTo>
                  <a:lnTo>
                    <a:pt x="394" y="12"/>
                  </a:lnTo>
                  <a:lnTo>
                    <a:pt x="392" y="12"/>
                  </a:lnTo>
                  <a:lnTo>
                    <a:pt x="387" y="11"/>
                  </a:lnTo>
                  <a:lnTo>
                    <a:pt x="383" y="10"/>
                  </a:lnTo>
                  <a:lnTo>
                    <a:pt x="378" y="10"/>
                  </a:lnTo>
                  <a:lnTo>
                    <a:pt x="374" y="8"/>
                  </a:lnTo>
                  <a:lnTo>
                    <a:pt x="369" y="8"/>
                  </a:lnTo>
                  <a:lnTo>
                    <a:pt x="364" y="7"/>
                  </a:lnTo>
                  <a:lnTo>
                    <a:pt x="360" y="7"/>
                  </a:lnTo>
                  <a:lnTo>
                    <a:pt x="355" y="7"/>
                  </a:lnTo>
                  <a:lnTo>
                    <a:pt x="350" y="7"/>
                  </a:lnTo>
                  <a:lnTo>
                    <a:pt x="345" y="6"/>
                  </a:lnTo>
                  <a:lnTo>
                    <a:pt x="342" y="6"/>
                  </a:lnTo>
                  <a:lnTo>
                    <a:pt x="337" y="6"/>
                  </a:lnTo>
                  <a:lnTo>
                    <a:pt x="332" y="6"/>
                  </a:lnTo>
                  <a:lnTo>
                    <a:pt x="328" y="6"/>
                  </a:lnTo>
                  <a:lnTo>
                    <a:pt x="323" y="6"/>
                  </a:lnTo>
                  <a:lnTo>
                    <a:pt x="319" y="6"/>
                  </a:lnTo>
                  <a:lnTo>
                    <a:pt x="309" y="5"/>
                  </a:lnTo>
                  <a:lnTo>
                    <a:pt x="300" y="5"/>
                  </a:lnTo>
                  <a:lnTo>
                    <a:pt x="290" y="5"/>
                  </a:lnTo>
                  <a:lnTo>
                    <a:pt x="282" y="5"/>
                  </a:lnTo>
                  <a:lnTo>
                    <a:pt x="273" y="3"/>
                  </a:lnTo>
                  <a:lnTo>
                    <a:pt x="264" y="3"/>
                  </a:lnTo>
                  <a:lnTo>
                    <a:pt x="255" y="3"/>
                  </a:lnTo>
                  <a:lnTo>
                    <a:pt x="246" y="3"/>
                  </a:lnTo>
                  <a:lnTo>
                    <a:pt x="239" y="2"/>
                  </a:lnTo>
                  <a:lnTo>
                    <a:pt x="230" y="2"/>
                  </a:lnTo>
                  <a:lnTo>
                    <a:pt x="221" y="2"/>
                  </a:lnTo>
                  <a:lnTo>
                    <a:pt x="214" y="2"/>
                  </a:lnTo>
                  <a:lnTo>
                    <a:pt x="206" y="2"/>
                  </a:lnTo>
                  <a:lnTo>
                    <a:pt x="198" y="1"/>
                  </a:lnTo>
                  <a:lnTo>
                    <a:pt x="190" y="1"/>
                  </a:lnTo>
                  <a:lnTo>
                    <a:pt x="183" y="1"/>
                  </a:lnTo>
                  <a:lnTo>
                    <a:pt x="174" y="1"/>
                  </a:lnTo>
                  <a:lnTo>
                    <a:pt x="166" y="1"/>
                  </a:lnTo>
                  <a:lnTo>
                    <a:pt x="159" y="1"/>
                  </a:lnTo>
                  <a:lnTo>
                    <a:pt x="150" y="0"/>
                  </a:lnTo>
                  <a:lnTo>
                    <a:pt x="143" y="0"/>
                  </a:lnTo>
                  <a:lnTo>
                    <a:pt x="134" y="0"/>
                  </a:lnTo>
                  <a:lnTo>
                    <a:pt x="126" y="0"/>
                  </a:lnTo>
                  <a:lnTo>
                    <a:pt x="117" y="0"/>
                  </a:lnTo>
                  <a:lnTo>
                    <a:pt x="109" y="0"/>
                  </a:lnTo>
                  <a:lnTo>
                    <a:pt x="100" y="0"/>
                  </a:lnTo>
                  <a:lnTo>
                    <a:pt x="91" y="0"/>
                  </a:lnTo>
                  <a:lnTo>
                    <a:pt x="82" y="0"/>
                  </a:lnTo>
                  <a:lnTo>
                    <a:pt x="74" y="0"/>
                  </a:lnTo>
                  <a:lnTo>
                    <a:pt x="65" y="0"/>
                  </a:lnTo>
                  <a:lnTo>
                    <a:pt x="55" y="0"/>
                  </a:lnTo>
                  <a:lnTo>
                    <a:pt x="45" y="0"/>
                  </a:lnTo>
                  <a:lnTo>
                    <a:pt x="36" y="0"/>
                  </a:lnTo>
                  <a:lnTo>
                    <a:pt x="27" y="0"/>
                  </a:lnTo>
                  <a:lnTo>
                    <a:pt x="21" y="0"/>
                  </a:lnTo>
                  <a:lnTo>
                    <a:pt x="15" y="1"/>
                  </a:lnTo>
                  <a:lnTo>
                    <a:pt x="10" y="1"/>
                  </a:lnTo>
                  <a:lnTo>
                    <a:pt x="6" y="1"/>
                  </a:lnTo>
                  <a:lnTo>
                    <a:pt x="4" y="2"/>
                  </a:lnTo>
                  <a:lnTo>
                    <a:pt x="1" y="2"/>
                  </a:lnTo>
                  <a:lnTo>
                    <a:pt x="0" y="3"/>
                  </a:lnTo>
                  <a:lnTo>
                    <a:pt x="0" y="5"/>
                  </a:lnTo>
                  <a:lnTo>
                    <a:pt x="1" y="6"/>
                  </a:lnTo>
                  <a:lnTo>
                    <a:pt x="2" y="7"/>
                  </a:lnTo>
                  <a:lnTo>
                    <a:pt x="5" y="7"/>
                  </a:lnTo>
                  <a:lnTo>
                    <a:pt x="7" y="8"/>
                  </a:lnTo>
                  <a:lnTo>
                    <a:pt x="10" y="10"/>
                  </a:lnTo>
                  <a:lnTo>
                    <a:pt x="14" y="11"/>
                  </a:lnTo>
                  <a:lnTo>
                    <a:pt x="17" y="11"/>
                  </a:lnTo>
                  <a:lnTo>
                    <a:pt x="21" y="12"/>
                  </a:lnTo>
                  <a:lnTo>
                    <a:pt x="26" y="13"/>
                  </a:lnTo>
                  <a:lnTo>
                    <a:pt x="30" y="15"/>
                  </a:lnTo>
                  <a:lnTo>
                    <a:pt x="35" y="15"/>
                  </a:lnTo>
                  <a:lnTo>
                    <a:pt x="40" y="16"/>
                  </a:lnTo>
                  <a:lnTo>
                    <a:pt x="45" y="17"/>
                  </a:lnTo>
                  <a:lnTo>
                    <a:pt x="50" y="18"/>
                  </a:lnTo>
                  <a:lnTo>
                    <a:pt x="55" y="18"/>
                  </a:lnTo>
                  <a:lnTo>
                    <a:pt x="60" y="20"/>
                  </a:lnTo>
                  <a:lnTo>
                    <a:pt x="65" y="20"/>
                  </a:lnTo>
                  <a:lnTo>
                    <a:pt x="69" y="21"/>
                  </a:lnTo>
                  <a:lnTo>
                    <a:pt x="74" y="21"/>
                  </a:lnTo>
                  <a:lnTo>
                    <a:pt x="77" y="22"/>
                  </a:lnTo>
                  <a:lnTo>
                    <a:pt x="81" y="22"/>
                  </a:lnTo>
                  <a:lnTo>
                    <a:pt x="90" y="23"/>
                  </a:lnTo>
                  <a:lnTo>
                    <a:pt x="99" y="25"/>
                  </a:lnTo>
                  <a:lnTo>
                    <a:pt x="107" y="25"/>
                  </a:lnTo>
                  <a:lnTo>
                    <a:pt x="116" y="26"/>
                  </a:lnTo>
                  <a:lnTo>
                    <a:pt x="125" y="26"/>
                  </a:lnTo>
                  <a:lnTo>
                    <a:pt x="134" y="26"/>
                  </a:lnTo>
                  <a:lnTo>
                    <a:pt x="141" y="26"/>
                  </a:lnTo>
                  <a:lnTo>
                    <a:pt x="150" y="27"/>
                  </a:lnTo>
                  <a:lnTo>
                    <a:pt x="158" y="27"/>
                  </a:lnTo>
                  <a:lnTo>
                    <a:pt x="165" y="27"/>
                  </a:lnTo>
                  <a:lnTo>
                    <a:pt x="174" y="27"/>
                  </a:lnTo>
                  <a:lnTo>
                    <a:pt x="181" y="27"/>
                  </a:lnTo>
                  <a:lnTo>
                    <a:pt x="189" y="27"/>
                  </a:lnTo>
                  <a:lnTo>
                    <a:pt x="196" y="27"/>
                  </a:lnTo>
                  <a:lnTo>
                    <a:pt x="205" y="26"/>
                  </a:lnTo>
                  <a:lnTo>
                    <a:pt x="213" y="26"/>
                  </a:lnTo>
                  <a:lnTo>
                    <a:pt x="220" y="26"/>
                  </a:lnTo>
                  <a:lnTo>
                    <a:pt x="228" y="26"/>
                  </a:lnTo>
                  <a:lnTo>
                    <a:pt x="235" y="26"/>
                  </a:lnTo>
                  <a:lnTo>
                    <a:pt x="244" y="26"/>
                  </a:lnTo>
                  <a:lnTo>
                    <a:pt x="252" y="26"/>
                  </a:lnTo>
                  <a:lnTo>
                    <a:pt x="259" y="26"/>
                  </a:lnTo>
                  <a:lnTo>
                    <a:pt x="267" y="26"/>
                  </a:lnTo>
                  <a:lnTo>
                    <a:pt x="275" y="27"/>
                  </a:lnTo>
                  <a:lnTo>
                    <a:pt x="283" y="27"/>
                  </a:lnTo>
                  <a:lnTo>
                    <a:pt x="292" y="27"/>
                  </a:lnTo>
                  <a:lnTo>
                    <a:pt x="300" y="28"/>
                  </a:lnTo>
                  <a:lnTo>
                    <a:pt x="308" y="28"/>
                  </a:lnTo>
                  <a:lnTo>
                    <a:pt x="317" y="30"/>
                  </a:lnTo>
                  <a:lnTo>
                    <a:pt x="325" y="31"/>
                  </a:lnTo>
                  <a:lnTo>
                    <a:pt x="334" y="31"/>
                  </a:lnTo>
                  <a:lnTo>
                    <a:pt x="344" y="32"/>
                  </a:lnTo>
                  <a:lnTo>
                    <a:pt x="345" y="33"/>
                  </a:lnTo>
                  <a:lnTo>
                    <a:pt x="348" y="33"/>
                  </a:lnTo>
                  <a:lnTo>
                    <a:pt x="349" y="35"/>
                  </a:lnTo>
                  <a:lnTo>
                    <a:pt x="353" y="36"/>
                  </a:lnTo>
                  <a:lnTo>
                    <a:pt x="355" y="37"/>
                  </a:lnTo>
                  <a:lnTo>
                    <a:pt x="358" y="38"/>
                  </a:lnTo>
                  <a:lnTo>
                    <a:pt x="360" y="40"/>
                  </a:lnTo>
                  <a:lnTo>
                    <a:pt x="363" y="41"/>
                  </a:lnTo>
                  <a:lnTo>
                    <a:pt x="367" y="43"/>
                  </a:lnTo>
                  <a:lnTo>
                    <a:pt x="369" y="45"/>
                  </a:lnTo>
                  <a:lnTo>
                    <a:pt x="372" y="47"/>
                  </a:lnTo>
                  <a:lnTo>
                    <a:pt x="374" y="50"/>
                  </a:lnTo>
                  <a:lnTo>
                    <a:pt x="377" y="51"/>
                  </a:lnTo>
                  <a:lnTo>
                    <a:pt x="378" y="53"/>
                  </a:lnTo>
                  <a:lnTo>
                    <a:pt x="379" y="55"/>
                  </a:lnTo>
                  <a:lnTo>
                    <a:pt x="381" y="57"/>
                  </a:lnTo>
                  <a:lnTo>
                    <a:pt x="384" y="53"/>
                  </a:lnTo>
                  <a:lnTo>
                    <a:pt x="387" y="50"/>
                  </a:lnTo>
                  <a:lnTo>
                    <a:pt x="391" y="46"/>
                  </a:lnTo>
                  <a:lnTo>
                    <a:pt x="394" y="43"/>
                  </a:lnTo>
                  <a:lnTo>
                    <a:pt x="398" y="41"/>
                  </a:lnTo>
                  <a:lnTo>
                    <a:pt x="401" y="38"/>
                  </a:lnTo>
                  <a:lnTo>
                    <a:pt x="404" y="37"/>
                  </a:lnTo>
                  <a:lnTo>
                    <a:pt x="408" y="35"/>
                  </a:lnTo>
                  <a:lnTo>
                    <a:pt x="412" y="33"/>
                  </a:lnTo>
                  <a:lnTo>
                    <a:pt x="416" y="32"/>
                  </a:lnTo>
                  <a:lnTo>
                    <a:pt x="419" y="31"/>
                  </a:lnTo>
                  <a:lnTo>
                    <a:pt x="423" y="30"/>
                  </a:lnTo>
                  <a:lnTo>
                    <a:pt x="427" y="28"/>
                  </a:lnTo>
                  <a:lnTo>
                    <a:pt x="431" y="26"/>
                  </a:lnTo>
                  <a:lnTo>
                    <a:pt x="434" y="25"/>
                  </a:lnTo>
                  <a:lnTo>
                    <a:pt x="438" y="23"/>
                  </a:lnTo>
                  <a:close/>
                </a:path>
              </a:pathLst>
            </a:custGeom>
            <a:solidFill>
              <a:srgbClr val="5C5CB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98" name="Freeform 228"/>
            <p:cNvSpPr>
              <a:spLocks/>
            </p:cNvSpPr>
            <p:nvPr/>
          </p:nvSpPr>
          <p:spPr bwMode="auto">
            <a:xfrm>
              <a:off x="5511" y="2505"/>
              <a:ext cx="212" cy="27"/>
            </a:xfrm>
            <a:custGeom>
              <a:avLst/>
              <a:gdLst>
                <a:gd name="T0" fmla="*/ 209 w 423"/>
                <a:gd name="T1" fmla="*/ 10 h 55"/>
                <a:gd name="T2" fmla="*/ 205 w 423"/>
                <a:gd name="T3" fmla="*/ 9 h 55"/>
                <a:gd name="T4" fmla="*/ 201 w 423"/>
                <a:gd name="T5" fmla="*/ 8 h 55"/>
                <a:gd name="T6" fmla="*/ 196 w 423"/>
                <a:gd name="T7" fmla="*/ 7 h 55"/>
                <a:gd name="T8" fmla="*/ 192 w 423"/>
                <a:gd name="T9" fmla="*/ 6 h 55"/>
                <a:gd name="T10" fmla="*/ 187 w 423"/>
                <a:gd name="T11" fmla="*/ 5 h 55"/>
                <a:gd name="T12" fmla="*/ 181 w 423"/>
                <a:gd name="T13" fmla="*/ 4 h 55"/>
                <a:gd name="T14" fmla="*/ 174 w 423"/>
                <a:gd name="T15" fmla="*/ 3 h 55"/>
                <a:gd name="T16" fmla="*/ 167 w 423"/>
                <a:gd name="T17" fmla="*/ 3 h 55"/>
                <a:gd name="T18" fmla="*/ 160 w 423"/>
                <a:gd name="T19" fmla="*/ 3 h 55"/>
                <a:gd name="T20" fmla="*/ 154 w 423"/>
                <a:gd name="T21" fmla="*/ 3 h 55"/>
                <a:gd name="T22" fmla="*/ 140 w 423"/>
                <a:gd name="T23" fmla="*/ 2 h 55"/>
                <a:gd name="T24" fmla="*/ 127 w 423"/>
                <a:gd name="T25" fmla="*/ 1 h 55"/>
                <a:gd name="T26" fmla="*/ 115 w 423"/>
                <a:gd name="T27" fmla="*/ 1 h 55"/>
                <a:gd name="T28" fmla="*/ 104 w 423"/>
                <a:gd name="T29" fmla="*/ 1 h 55"/>
                <a:gd name="T30" fmla="*/ 92 w 423"/>
                <a:gd name="T31" fmla="*/ 1 h 55"/>
                <a:gd name="T32" fmla="*/ 81 w 423"/>
                <a:gd name="T33" fmla="*/ 0 h 55"/>
                <a:gd name="T34" fmla="*/ 69 w 423"/>
                <a:gd name="T35" fmla="*/ 0 h 55"/>
                <a:gd name="T36" fmla="*/ 58 w 423"/>
                <a:gd name="T37" fmla="*/ 0 h 55"/>
                <a:gd name="T38" fmla="*/ 45 w 423"/>
                <a:gd name="T39" fmla="*/ 0 h 55"/>
                <a:gd name="T40" fmla="*/ 32 w 423"/>
                <a:gd name="T41" fmla="*/ 0 h 55"/>
                <a:gd name="T42" fmla="*/ 18 w 423"/>
                <a:gd name="T43" fmla="*/ 0 h 55"/>
                <a:gd name="T44" fmla="*/ 8 w 423"/>
                <a:gd name="T45" fmla="*/ 0 h 55"/>
                <a:gd name="T46" fmla="*/ 2 w 423"/>
                <a:gd name="T47" fmla="*/ 1 h 55"/>
                <a:gd name="T48" fmla="*/ 0 w 423"/>
                <a:gd name="T49" fmla="*/ 2 h 55"/>
                <a:gd name="T50" fmla="*/ 2 w 423"/>
                <a:gd name="T51" fmla="*/ 3 h 55"/>
                <a:gd name="T52" fmla="*/ 5 w 423"/>
                <a:gd name="T53" fmla="*/ 5 h 55"/>
                <a:gd name="T54" fmla="*/ 12 w 423"/>
                <a:gd name="T55" fmla="*/ 6 h 55"/>
                <a:gd name="T56" fmla="*/ 18 w 423"/>
                <a:gd name="T57" fmla="*/ 7 h 55"/>
                <a:gd name="T58" fmla="*/ 26 w 423"/>
                <a:gd name="T59" fmla="*/ 8 h 55"/>
                <a:gd name="T60" fmla="*/ 33 w 423"/>
                <a:gd name="T61" fmla="*/ 10 h 55"/>
                <a:gd name="T62" fmla="*/ 39 w 423"/>
                <a:gd name="T63" fmla="*/ 10 h 55"/>
                <a:gd name="T64" fmla="*/ 50 w 423"/>
                <a:gd name="T65" fmla="*/ 11 h 55"/>
                <a:gd name="T66" fmla="*/ 62 w 423"/>
                <a:gd name="T67" fmla="*/ 12 h 55"/>
                <a:gd name="T68" fmla="*/ 74 w 423"/>
                <a:gd name="T69" fmla="*/ 13 h 55"/>
                <a:gd name="T70" fmla="*/ 85 w 423"/>
                <a:gd name="T71" fmla="*/ 13 h 55"/>
                <a:gd name="T72" fmla="*/ 97 w 423"/>
                <a:gd name="T73" fmla="*/ 13 h 55"/>
                <a:gd name="T74" fmla="*/ 108 w 423"/>
                <a:gd name="T75" fmla="*/ 12 h 55"/>
                <a:gd name="T76" fmla="*/ 119 w 423"/>
                <a:gd name="T77" fmla="*/ 12 h 55"/>
                <a:gd name="T78" fmla="*/ 130 w 423"/>
                <a:gd name="T79" fmla="*/ 12 h 55"/>
                <a:gd name="T80" fmla="*/ 142 w 423"/>
                <a:gd name="T81" fmla="*/ 13 h 55"/>
                <a:gd name="T82" fmla="*/ 154 w 423"/>
                <a:gd name="T83" fmla="*/ 14 h 55"/>
                <a:gd name="T84" fmla="*/ 167 w 423"/>
                <a:gd name="T85" fmla="*/ 15 h 55"/>
                <a:gd name="T86" fmla="*/ 170 w 423"/>
                <a:gd name="T87" fmla="*/ 16 h 55"/>
                <a:gd name="T88" fmla="*/ 174 w 423"/>
                <a:gd name="T89" fmla="*/ 18 h 55"/>
                <a:gd name="T90" fmla="*/ 178 w 423"/>
                <a:gd name="T91" fmla="*/ 20 h 55"/>
                <a:gd name="T92" fmla="*/ 182 w 423"/>
                <a:gd name="T93" fmla="*/ 23 h 55"/>
                <a:gd name="T94" fmla="*/ 185 w 423"/>
                <a:gd name="T95" fmla="*/ 26 h 55"/>
                <a:gd name="T96" fmla="*/ 188 w 423"/>
                <a:gd name="T97" fmla="*/ 23 h 55"/>
                <a:gd name="T98" fmla="*/ 193 w 423"/>
                <a:gd name="T99" fmla="*/ 20 h 55"/>
                <a:gd name="T100" fmla="*/ 199 w 423"/>
                <a:gd name="T101" fmla="*/ 17 h 55"/>
                <a:gd name="T102" fmla="*/ 204 w 423"/>
                <a:gd name="T103" fmla="*/ 15 h 55"/>
                <a:gd name="T104" fmla="*/ 209 w 423"/>
                <a:gd name="T105" fmla="*/ 13 h 55"/>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0" t="0" r="r" b="b"/>
              <a:pathLst>
                <a:path w="423" h="55">
                  <a:moveTo>
                    <a:pt x="423" y="23"/>
                  </a:moveTo>
                  <a:lnTo>
                    <a:pt x="421" y="22"/>
                  </a:lnTo>
                  <a:lnTo>
                    <a:pt x="417" y="21"/>
                  </a:lnTo>
                  <a:lnTo>
                    <a:pt x="415" y="21"/>
                  </a:lnTo>
                  <a:lnTo>
                    <a:pt x="412" y="20"/>
                  </a:lnTo>
                  <a:lnTo>
                    <a:pt x="410" y="18"/>
                  </a:lnTo>
                  <a:lnTo>
                    <a:pt x="406" y="18"/>
                  </a:lnTo>
                  <a:lnTo>
                    <a:pt x="403" y="17"/>
                  </a:lnTo>
                  <a:lnTo>
                    <a:pt x="401" y="17"/>
                  </a:lnTo>
                  <a:lnTo>
                    <a:pt x="397" y="16"/>
                  </a:lnTo>
                  <a:lnTo>
                    <a:pt x="395" y="16"/>
                  </a:lnTo>
                  <a:lnTo>
                    <a:pt x="392" y="15"/>
                  </a:lnTo>
                  <a:lnTo>
                    <a:pt x="388" y="15"/>
                  </a:lnTo>
                  <a:lnTo>
                    <a:pt x="386" y="13"/>
                  </a:lnTo>
                  <a:lnTo>
                    <a:pt x="383" y="13"/>
                  </a:lnTo>
                  <a:lnTo>
                    <a:pt x="381" y="12"/>
                  </a:lnTo>
                  <a:lnTo>
                    <a:pt x="377" y="12"/>
                  </a:lnTo>
                  <a:lnTo>
                    <a:pt x="373" y="11"/>
                  </a:lnTo>
                  <a:lnTo>
                    <a:pt x="370" y="10"/>
                  </a:lnTo>
                  <a:lnTo>
                    <a:pt x="366" y="10"/>
                  </a:lnTo>
                  <a:lnTo>
                    <a:pt x="361" y="8"/>
                  </a:lnTo>
                  <a:lnTo>
                    <a:pt x="357" y="8"/>
                  </a:lnTo>
                  <a:lnTo>
                    <a:pt x="352" y="8"/>
                  </a:lnTo>
                  <a:lnTo>
                    <a:pt x="347" y="7"/>
                  </a:lnTo>
                  <a:lnTo>
                    <a:pt x="343" y="7"/>
                  </a:lnTo>
                  <a:lnTo>
                    <a:pt x="338" y="7"/>
                  </a:lnTo>
                  <a:lnTo>
                    <a:pt x="333" y="7"/>
                  </a:lnTo>
                  <a:lnTo>
                    <a:pt x="328" y="7"/>
                  </a:lnTo>
                  <a:lnTo>
                    <a:pt x="324" y="6"/>
                  </a:lnTo>
                  <a:lnTo>
                    <a:pt x="319" y="6"/>
                  </a:lnTo>
                  <a:lnTo>
                    <a:pt x="316" y="6"/>
                  </a:lnTo>
                  <a:lnTo>
                    <a:pt x="312" y="6"/>
                  </a:lnTo>
                  <a:lnTo>
                    <a:pt x="307" y="6"/>
                  </a:lnTo>
                  <a:lnTo>
                    <a:pt x="298" y="6"/>
                  </a:lnTo>
                  <a:lnTo>
                    <a:pt x="289" y="5"/>
                  </a:lnTo>
                  <a:lnTo>
                    <a:pt x="279" y="5"/>
                  </a:lnTo>
                  <a:lnTo>
                    <a:pt x="271" y="5"/>
                  </a:lnTo>
                  <a:lnTo>
                    <a:pt x="263" y="5"/>
                  </a:lnTo>
                  <a:lnTo>
                    <a:pt x="254" y="3"/>
                  </a:lnTo>
                  <a:lnTo>
                    <a:pt x="246" y="3"/>
                  </a:lnTo>
                  <a:lnTo>
                    <a:pt x="238" y="3"/>
                  </a:lnTo>
                  <a:lnTo>
                    <a:pt x="229" y="3"/>
                  </a:lnTo>
                  <a:lnTo>
                    <a:pt x="222" y="2"/>
                  </a:lnTo>
                  <a:lnTo>
                    <a:pt x="214" y="2"/>
                  </a:lnTo>
                  <a:lnTo>
                    <a:pt x="207" y="2"/>
                  </a:lnTo>
                  <a:lnTo>
                    <a:pt x="199" y="2"/>
                  </a:lnTo>
                  <a:lnTo>
                    <a:pt x="192" y="2"/>
                  </a:lnTo>
                  <a:lnTo>
                    <a:pt x="184" y="2"/>
                  </a:lnTo>
                  <a:lnTo>
                    <a:pt x="177" y="1"/>
                  </a:lnTo>
                  <a:lnTo>
                    <a:pt x="169" y="1"/>
                  </a:lnTo>
                  <a:lnTo>
                    <a:pt x="162" y="1"/>
                  </a:lnTo>
                  <a:lnTo>
                    <a:pt x="154" y="1"/>
                  </a:lnTo>
                  <a:lnTo>
                    <a:pt x="147" y="1"/>
                  </a:lnTo>
                  <a:lnTo>
                    <a:pt x="138" y="1"/>
                  </a:lnTo>
                  <a:lnTo>
                    <a:pt x="130" y="1"/>
                  </a:lnTo>
                  <a:lnTo>
                    <a:pt x="123" y="1"/>
                  </a:lnTo>
                  <a:lnTo>
                    <a:pt x="115" y="0"/>
                  </a:lnTo>
                  <a:lnTo>
                    <a:pt x="106" y="0"/>
                  </a:lnTo>
                  <a:lnTo>
                    <a:pt x="99" y="0"/>
                  </a:lnTo>
                  <a:lnTo>
                    <a:pt x="90" y="0"/>
                  </a:lnTo>
                  <a:lnTo>
                    <a:pt x="81" y="0"/>
                  </a:lnTo>
                  <a:lnTo>
                    <a:pt x="73" y="0"/>
                  </a:lnTo>
                  <a:lnTo>
                    <a:pt x="64" y="0"/>
                  </a:lnTo>
                  <a:lnTo>
                    <a:pt x="54" y="0"/>
                  </a:lnTo>
                  <a:lnTo>
                    <a:pt x="45" y="0"/>
                  </a:lnTo>
                  <a:lnTo>
                    <a:pt x="36" y="0"/>
                  </a:lnTo>
                  <a:lnTo>
                    <a:pt x="28" y="1"/>
                  </a:lnTo>
                  <a:lnTo>
                    <a:pt x="21" y="1"/>
                  </a:lnTo>
                  <a:lnTo>
                    <a:pt x="15" y="1"/>
                  </a:lnTo>
                  <a:lnTo>
                    <a:pt x="10" y="1"/>
                  </a:lnTo>
                  <a:lnTo>
                    <a:pt x="6" y="2"/>
                  </a:lnTo>
                  <a:lnTo>
                    <a:pt x="4" y="2"/>
                  </a:lnTo>
                  <a:lnTo>
                    <a:pt x="1" y="3"/>
                  </a:lnTo>
                  <a:lnTo>
                    <a:pt x="0" y="3"/>
                  </a:lnTo>
                  <a:lnTo>
                    <a:pt x="0" y="5"/>
                  </a:lnTo>
                  <a:lnTo>
                    <a:pt x="1" y="6"/>
                  </a:lnTo>
                  <a:lnTo>
                    <a:pt x="3" y="7"/>
                  </a:lnTo>
                  <a:lnTo>
                    <a:pt x="5" y="7"/>
                  </a:lnTo>
                  <a:lnTo>
                    <a:pt x="8" y="8"/>
                  </a:lnTo>
                  <a:lnTo>
                    <a:pt x="10" y="10"/>
                  </a:lnTo>
                  <a:lnTo>
                    <a:pt x="14" y="10"/>
                  </a:lnTo>
                  <a:lnTo>
                    <a:pt x="18" y="11"/>
                  </a:lnTo>
                  <a:lnTo>
                    <a:pt x="23" y="12"/>
                  </a:lnTo>
                  <a:lnTo>
                    <a:pt x="26" y="13"/>
                  </a:lnTo>
                  <a:lnTo>
                    <a:pt x="31" y="13"/>
                  </a:lnTo>
                  <a:lnTo>
                    <a:pt x="36" y="15"/>
                  </a:lnTo>
                  <a:lnTo>
                    <a:pt x="41" y="16"/>
                  </a:lnTo>
                  <a:lnTo>
                    <a:pt x="46" y="16"/>
                  </a:lnTo>
                  <a:lnTo>
                    <a:pt x="51" y="17"/>
                  </a:lnTo>
                  <a:lnTo>
                    <a:pt x="55" y="18"/>
                  </a:lnTo>
                  <a:lnTo>
                    <a:pt x="60" y="18"/>
                  </a:lnTo>
                  <a:lnTo>
                    <a:pt x="65" y="20"/>
                  </a:lnTo>
                  <a:lnTo>
                    <a:pt x="70" y="20"/>
                  </a:lnTo>
                  <a:lnTo>
                    <a:pt x="74" y="21"/>
                  </a:lnTo>
                  <a:lnTo>
                    <a:pt x="78" y="21"/>
                  </a:lnTo>
                  <a:lnTo>
                    <a:pt x="81" y="21"/>
                  </a:lnTo>
                  <a:lnTo>
                    <a:pt x="90" y="22"/>
                  </a:lnTo>
                  <a:lnTo>
                    <a:pt x="99" y="23"/>
                  </a:lnTo>
                  <a:lnTo>
                    <a:pt x="108" y="25"/>
                  </a:lnTo>
                  <a:lnTo>
                    <a:pt x="115" y="25"/>
                  </a:lnTo>
                  <a:lnTo>
                    <a:pt x="124" y="25"/>
                  </a:lnTo>
                  <a:lnTo>
                    <a:pt x="132" y="26"/>
                  </a:lnTo>
                  <a:lnTo>
                    <a:pt x="140" y="26"/>
                  </a:lnTo>
                  <a:lnTo>
                    <a:pt x="148" y="26"/>
                  </a:lnTo>
                  <a:lnTo>
                    <a:pt x="155" y="26"/>
                  </a:lnTo>
                  <a:lnTo>
                    <a:pt x="163" y="26"/>
                  </a:lnTo>
                  <a:lnTo>
                    <a:pt x="170" y="26"/>
                  </a:lnTo>
                  <a:lnTo>
                    <a:pt x="178" y="26"/>
                  </a:lnTo>
                  <a:lnTo>
                    <a:pt x="185" y="26"/>
                  </a:lnTo>
                  <a:lnTo>
                    <a:pt x="193" y="26"/>
                  </a:lnTo>
                  <a:lnTo>
                    <a:pt x="200" y="26"/>
                  </a:lnTo>
                  <a:lnTo>
                    <a:pt x="208" y="26"/>
                  </a:lnTo>
                  <a:lnTo>
                    <a:pt x="215" y="25"/>
                  </a:lnTo>
                  <a:lnTo>
                    <a:pt x="222" y="25"/>
                  </a:lnTo>
                  <a:lnTo>
                    <a:pt x="229" y="25"/>
                  </a:lnTo>
                  <a:lnTo>
                    <a:pt x="237" y="25"/>
                  </a:lnTo>
                  <a:lnTo>
                    <a:pt x="244" y="25"/>
                  </a:lnTo>
                  <a:lnTo>
                    <a:pt x="252" y="25"/>
                  </a:lnTo>
                  <a:lnTo>
                    <a:pt x="259" y="25"/>
                  </a:lnTo>
                  <a:lnTo>
                    <a:pt x="268" y="26"/>
                  </a:lnTo>
                  <a:lnTo>
                    <a:pt x="276" y="26"/>
                  </a:lnTo>
                  <a:lnTo>
                    <a:pt x="283" y="26"/>
                  </a:lnTo>
                  <a:lnTo>
                    <a:pt x="292" y="27"/>
                  </a:lnTo>
                  <a:lnTo>
                    <a:pt x="299" y="27"/>
                  </a:lnTo>
                  <a:lnTo>
                    <a:pt x="308" y="28"/>
                  </a:lnTo>
                  <a:lnTo>
                    <a:pt x="316" y="28"/>
                  </a:lnTo>
                  <a:lnTo>
                    <a:pt x="324" y="30"/>
                  </a:lnTo>
                  <a:lnTo>
                    <a:pt x="333" y="31"/>
                  </a:lnTo>
                  <a:lnTo>
                    <a:pt x="336" y="31"/>
                  </a:lnTo>
                  <a:lnTo>
                    <a:pt x="337" y="32"/>
                  </a:lnTo>
                  <a:lnTo>
                    <a:pt x="339" y="33"/>
                  </a:lnTo>
                  <a:lnTo>
                    <a:pt x="342" y="33"/>
                  </a:lnTo>
                  <a:lnTo>
                    <a:pt x="344" y="35"/>
                  </a:lnTo>
                  <a:lnTo>
                    <a:pt x="347" y="36"/>
                  </a:lnTo>
                  <a:lnTo>
                    <a:pt x="349" y="38"/>
                  </a:lnTo>
                  <a:lnTo>
                    <a:pt x="353" y="40"/>
                  </a:lnTo>
                  <a:lnTo>
                    <a:pt x="356" y="41"/>
                  </a:lnTo>
                  <a:lnTo>
                    <a:pt x="358" y="43"/>
                  </a:lnTo>
                  <a:lnTo>
                    <a:pt x="361" y="45"/>
                  </a:lnTo>
                  <a:lnTo>
                    <a:pt x="363" y="47"/>
                  </a:lnTo>
                  <a:lnTo>
                    <a:pt x="366" y="48"/>
                  </a:lnTo>
                  <a:lnTo>
                    <a:pt x="367" y="51"/>
                  </a:lnTo>
                  <a:lnTo>
                    <a:pt x="370" y="53"/>
                  </a:lnTo>
                  <a:lnTo>
                    <a:pt x="370" y="55"/>
                  </a:lnTo>
                  <a:lnTo>
                    <a:pt x="373" y="51"/>
                  </a:lnTo>
                  <a:lnTo>
                    <a:pt x="376" y="47"/>
                  </a:lnTo>
                  <a:lnTo>
                    <a:pt x="380" y="45"/>
                  </a:lnTo>
                  <a:lnTo>
                    <a:pt x="383" y="42"/>
                  </a:lnTo>
                  <a:lnTo>
                    <a:pt x="386" y="40"/>
                  </a:lnTo>
                  <a:lnTo>
                    <a:pt x="390" y="38"/>
                  </a:lnTo>
                  <a:lnTo>
                    <a:pt x="393" y="36"/>
                  </a:lnTo>
                  <a:lnTo>
                    <a:pt x="397" y="35"/>
                  </a:lnTo>
                  <a:lnTo>
                    <a:pt x="400" y="33"/>
                  </a:lnTo>
                  <a:lnTo>
                    <a:pt x="403" y="31"/>
                  </a:lnTo>
                  <a:lnTo>
                    <a:pt x="407" y="30"/>
                  </a:lnTo>
                  <a:lnTo>
                    <a:pt x="411" y="28"/>
                  </a:lnTo>
                  <a:lnTo>
                    <a:pt x="413" y="27"/>
                  </a:lnTo>
                  <a:lnTo>
                    <a:pt x="417" y="26"/>
                  </a:lnTo>
                  <a:lnTo>
                    <a:pt x="420" y="25"/>
                  </a:lnTo>
                  <a:lnTo>
                    <a:pt x="423" y="23"/>
                  </a:lnTo>
                  <a:close/>
                </a:path>
              </a:pathLst>
            </a:custGeom>
            <a:solidFill>
              <a:srgbClr val="6161B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99" name="Freeform 229"/>
            <p:cNvSpPr>
              <a:spLocks/>
            </p:cNvSpPr>
            <p:nvPr/>
          </p:nvSpPr>
          <p:spPr bwMode="auto">
            <a:xfrm>
              <a:off x="5461" y="2505"/>
              <a:ext cx="30" cy="13"/>
            </a:xfrm>
            <a:custGeom>
              <a:avLst/>
              <a:gdLst>
                <a:gd name="T0" fmla="*/ 26 w 60"/>
                <a:gd name="T1" fmla="*/ 0 h 26"/>
                <a:gd name="T2" fmla="*/ 4 w 60"/>
                <a:gd name="T3" fmla="*/ 0 h 26"/>
                <a:gd name="T4" fmla="*/ 3 w 60"/>
                <a:gd name="T5" fmla="*/ 1 h 26"/>
                <a:gd name="T6" fmla="*/ 3 w 60"/>
                <a:gd name="T7" fmla="*/ 1 h 26"/>
                <a:gd name="T8" fmla="*/ 2 w 60"/>
                <a:gd name="T9" fmla="*/ 1 h 26"/>
                <a:gd name="T10" fmla="*/ 1 w 60"/>
                <a:gd name="T11" fmla="*/ 1 h 26"/>
                <a:gd name="T12" fmla="*/ 1 w 60"/>
                <a:gd name="T13" fmla="*/ 2 h 26"/>
                <a:gd name="T14" fmla="*/ 0 w 60"/>
                <a:gd name="T15" fmla="*/ 3 h 26"/>
                <a:gd name="T16" fmla="*/ 0 w 60"/>
                <a:gd name="T17" fmla="*/ 3 h 26"/>
                <a:gd name="T18" fmla="*/ 0 w 60"/>
                <a:gd name="T19" fmla="*/ 4 h 26"/>
                <a:gd name="T20" fmla="*/ 0 w 60"/>
                <a:gd name="T21" fmla="*/ 9 h 26"/>
                <a:gd name="T22" fmla="*/ 0 w 60"/>
                <a:gd name="T23" fmla="*/ 10 h 26"/>
                <a:gd name="T24" fmla="*/ 0 w 60"/>
                <a:gd name="T25" fmla="*/ 11 h 26"/>
                <a:gd name="T26" fmla="*/ 1 w 60"/>
                <a:gd name="T27" fmla="*/ 11 h 26"/>
                <a:gd name="T28" fmla="*/ 1 w 60"/>
                <a:gd name="T29" fmla="*/ 12 h 26"/>
                <a:gd name="T30" fmla="*/ 2 w 60"/>
                <a:gd name="T31" fmla="*/ 13 h 26"/>
                <a:gd name="T32" fmla="*/ 3 w 60"/>
                <a:gd name="T33" fmla="*/ 13 h 26"/>
                <a:gd name="T34" fmla="*/ 3 w 60"/>
                <a:gd name="T35" fmla="*/ 13 h 26"/>
                <a:gd name="T36" fmla="*/ 4 w 60"/>
                <a:gd name="T37" fmla="*/ 13 h 26"/>
                <a:gd name="T38" fmla="*/ 26 w 60"/>
                <a:gd name="T39" fmla="*/ 13 h 26"/>
                <a:gd name="T40" fmla="*/ 27 w 60"/>
                <a:gd name="T41" fmla="*/ 13 h 26"/>
                <a:gd name="T42" fmla="*/ 28 w 60"/>
                <a:gd name="T43" fmla="*/ 13 h 26"/>
                <a:gd name="T44" fmla="*/ 28 w 60"/>
                <a:gd name="T45" fmla="*/ 13 h 26"/>
                <a:gd name="T46" fmla="*/ 29 w 60"/>
                <a:gd name="T47" fmla="*/ 12 h 26"/>
                <a:gd name="T48" fmla="*/ 30 w 60"/>
                <a:gd name="T49" fmla="*/ 11 h 26"/>
                <a:gd name="T50" fmla="*/ 30 w 60"/>
                <a:gd name="T51" fmla="*/ 11 h 26"/>
                <a:gd name="T52" fmla="*/ 30 w 60"/>
                <a:gd name="T53" fmla="*/ 10 h 26"/>
                <a:gd name="T54" fmla="*/ 30 w 60"/>
                <a:gd name="T55" fmla="*/ 9 h 26"/>
                <a:gd name="T56" fmla="*/ 30 w 60"/>
                <a:gd name="T57" fmla="*/ 4 h 26"/>
                <a:gd name="T58" fmla="*/ 30 w 60"/>
                <a:gd name="T59" fmla="*/ 3 h 26"/>
                <a:gd name="T60" fmla="*/ 30 w 60"/>
                <a:gd name="T61" fmla="*/ 3 h 26"/>
                <a:gd name="T62" fmla="*/ 30 w 60"/>
                <a:gd name="T63" fmla="*/ 2 h 26"/>
                <a:gd name="T64" fmla="*/ 29 w 60"/>
                <a:gd name="T65" fmla="*/ 1 h 26"/>
                <a:gd name="T66" fmla="*/ 28 w 60"/>
                <a:gd name="T67" fmla="*/ 1 h 26"/>
                <a:gd name="T68" fmla="*/ 28 w 60"/>
                <a:gd name="T69" fmla="*/ 1 h 26"/>
                <a:gd name="T70" fmla="*/ 27 w 60"/>
                <a:gd name="T71" fmla="*/ 1 h 26"/>
                <a:gd name="T72" fmla="*/ 26 w 60"/>
                <a:gd name="T73" fmla="*/ 0 h 2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60" h="26">
                  <a:moveTo>
                    <a:pt x="52" y="0"/>
                  </a:moveTo>
                  <a:lnTo>
                    <a:pt x="7" y="0"/>
                  </a:lnTo>
                  <a:lnTo>
                    <a:pt x="6" y="1"/>
                  </a:lnTo>
                  <a:lnTo>
                    <a:pt x="5" y="1"/>
                  </a:lnTo>
                  <a:lnTo>
                    <a:pt x="4" y="2"/>
                  </a:lnTo>
                  <a:lnTo>
                    <a:pt x="2" y="2"/>
                  </a:lnTo>
                  <a:lnTo>
                    <a:pt x="1" y="3"/>
                  </a:lnTo>
                  <a:lnTo>
                    <a:pt x="0" y="5"/>
                  </a:lnTo>
                  <a:lnTo>
                    <a:pt x="0" y="6"/>
                  </a:lnTo>
                  <a:lnTo>
                    <a:pt x="0" y="8"/>
                  </a:lnTo>
                  <a:lnTo>
                    <a:pt x="0" y="18"/>
                  </a:lnTo>
                  <a:lnTo>
                    <a:pt x="0" y="20"/>
                  </a:lnTo>
                  <a:lnTo>
                    <a:pt x="0" y="21"/>
                  </a:lnTo>
                  <a:lnTo>
                    <a:pt x="1" y="22"/>
                  </a:lnTo>
                  <a:lnTo>
                    <a:pt x="2" y="23"/>
                  </a:lnTo>
                  <a:lnTo>
                    <a:pt x="4" y="25"/>
                  </a:lnTo>
                  <a:lnTo>
                    <a:pt x="5" y="25"/>
                  </a:lnTo>
                  <a:lnTo>
                    <a:pt x="6" y="26"/>
                  </a:lnTo>
                  <a:lnTo>
                    <a:pt x="7" y="26"/>
                  </a:lnTo>
                  <a:lnTo>
                    <a:pt x="52" y="26"/>
                  </a:lnTo>
                  <a:lnTo>
                    <a:pt x="54" y="26"/>
                  </a:lnTo>
                  <a:lnTo>
                    <a:pt x="55" y="25"/>
                  </a:lnTo>
                  <a:lnTo>
                    <a:pt x="56" y="25"/>
                  </a:lnTo>
                  <a:lnTo>
                    <a:pt x="57" y="23"/>
                  </a:lnTo>
                  <a:lnTo>
                    <a:pt x="59" y="22"/>
                  </a:lnTo>
                  <a:lnTo>
                    <a:pt x="60" y="21"/>
                  </a:lnTo>
                  <a:lnTo>
                    <a:pt x="60" y="20"/>
                  </a:lnTo>
                  <a:lnTo>
                    <a:pt x="60" y="18"/>
                  </a:lnTo>
                  <a:lnTo>
                    <a:pt x="60" y="8"/>
                  </a:lnTo>
                  <a:lnTo>
                    <a:pt x="60" y="6"/>
                  </a:lnTo>
                  <a:lnTo>
                    <a:pt x="60" y="5"/>
                  </a:lnTo>
                  <a:lnTo>
                    <a:pt x="59" y="3"/>
                  </a:lnTo>
                  <a:lnTo>
                    <a:pt x="57" y="2"/>
                  </a:lnTo>
                  <a:lnTo>
                    <a:pt x="56" y="2"/>
                  </a:lnTo>
                  <a:lnTo>
                    <a:pt x="55" y="1"/>
                  </a:lnTo>
                  <a:lnTo>
                    <a:pt x="54" y="1"/>
                  </a:lnTo>
                  <a:lnTo>
                    <a:pt x="52" y="0"/>
                  </a:lnTo>
                  <a:close/>
                </a:path>
              </a:pathLst>
            </a:custGeom>
            <a:solidFill>
              <a:srgbClr val="CCCC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300" name="Freeform 230"/>
            <p:cNvSpPr>
              <a:spLocks/>
            </p:cNvSpPr>
            <p:nvPr/>
          </p:nvSpPr>
          <p:spPr bwMode="auto">
            <a:xfrm>
              <a:off x="5461" y="2506"/>
              <a:ext cx="30" cy="13"/>
            </a:xfrm>
            <a:custGeom>
              <a:avLst/>
              <a:gdLst>
                <a:gd name="T0" fmla="*/ 26 w 60"/>
                <a:gd name="T1" fmla="*/ 0 h 25"/>
                <a:gd name="T2" fmla="*/ 4 w 60"/>
                <a:gd name="T3" fmla="*/ 0 h 25"/>
                <a:gd name="T4" fmla="*/ 3 w 60"/>
                <a:gd name="T5" fmla="*/ 0 h 25"/>
                <a:gd name="T6" fmla="*/ 3 w 60"/>
                <a:gd name="T7" fmla="*/ 0 h 25"/>
                <a:gd name="T8" fmla="*/ 2 w 60"/>
                <a:gd name="T9" fmla="*/ 1 h 25"/>
                <a:gd name="T10" fmla="*/ 1 w 60"/>
                <a:gd name="T11" fmla="*/ 2 h 25"/>
                <a:gd name="T12" fmla="*/ 1 w 60"/>
                <a:gd name="T13" fmla="*/ 2 h 25"/>
                <a:gd name="T14" fmla="*/ 0 w 60"/>
                <a:gd name="T15" fmla="*/ 3 h 25"/>
                <a:gd name="T16" fmla="*/ 0 w 60"/>
                <a:gd name="T17" fmla="*/ 3 h 25"/>
                <a:gd name="T18" fmla="*/ 0 w 60"/>
                <a:gd name="T19" fmla="*/ 4 h 25"/>
                <a:gd name="T20" fmla="*/ 0 w 60"/>
                <a:gd name="T21" fmla="*/ 9 h 25"/>
                <a:gd name="T22" fmla="*/ 0 w 60"/>
                <a:gd name="T23" fmla="*/ 10 h 25"/>
                <a:gd name="T24" fmla="*/ 0 w 60"/>
                <a:gd name="T25" fmla="*/ 11 h 25"/>
                <a:gd name="T26" fmla="*/ 1 w 60"/>
                <a:gd name="T27" fmla="*/ 12 h 25"/>
                <a:gd name="T28" fmla="*/ 1 w 60"/>
                <a:gd name="T29" fmla="*/ 12 h 25"/>
                <a:gd name="T30" fmla="*/ 2 w 60"/>
                <a:gd name="T31" fmla="*/ 12 h 25"/>
                <a:gd name="T32" fmla="*/ 3 w 60"/>
                <a:gd name="T33" fmla="*/ 13 h 25"/>
                <a:gd name="T34" fmla="*/ 3 w 60"/>
                <a:gd name="T35" fmla="*/ 13 h 25"/>
                <a:gd name="T36" fmla="*/ 4 w 60"/>
                <a:gd name="T37" fmla="*/ 13 h 25"/>
                <a:gd name="T38" fmla="*/ 26 w 60"/>
                <a:gd name="T39" fmla="*/ 13 h 25"/>
                <a:gd name="T40" fmla="*/ 27 w 60"/>
                <a:gd name="T41" fmla="*/ 13 h 25"/>
                <a:gd name="T42" fmla="*/ 28 w 60"/>
                <a:gd name="T43" fmla="*/ 13 h 25"/>
                <a:gd name="T44" fmla="*/ 28 w 60"/>
                <a:gd name="T45" fmla="*/ 12 h 25"/>
                <a:gd name="T46" fmla="*/ 29 w 60"/>
                <a:gd name="T47" fmla="*/ 12 h 25"/>
                <a:gd name="T48" fmla="*/ 30 w 60"/>
                <a:gd name="T49" fmla="*/ 12 h 25"/>
                <a:gd name="T50" fmla="*/ 30 w 60"/>
                <a:gd name="T51" fmla="*/ 11 h 25"/>
                <a:gd name="T52" fmla="*/ 30 w 60"/>
                <a:gd name="T53" fmla="*/ 10 h 25"/>
                <a:gd name="T54" fmla="*/ 30 w 60"/>
                <a:gd name="T55" fmla="*/ 9 h 25"/>
                <a:gd name="T56" fmla="*/ 30 w 60"/>
                <a:gd name="T57" fmla="*/ 4 h 25"/>
                <a:gd name="T58" fmla="*/ 30 w 60"/>
                <a:gd name="T59" fmla="*/ 3 h 25"/>
                <a:gd name="T60" fmla="*/ 30 w 60"/>
                <a:gd name="T61" fmla="*/ 3 h 25"/>
                <a:gd name="T62" fmla="*/ 30 w 60"/>
                <a:gd name="T63" fmla="*/ 2 h 25"/>
                <a:gd name="T64" fmla="*/ 29 w 60"/>
                <a:gd name="T65" fmla="*/ 2 h 25"/>
                <a:gd name="T66" fmla="*/ 28 w 60"/>
                <a:gd name="T67" fmla="*/ 1 h 25"/>
                <a:gd name="T68" fmla="*/ 28 w 60"/>
                <a:gd name="T69" fmla="*/ 0 h 25"/>
                <a:gd name="T70" fmla="*/ 27 w 60"/>
                <a:gd name="T71" fmla="*/ 0 h 25"/>
                <a:gd name="T72" fmla="*/ 26 w 60"/>
                <a:gd name="T73" fmla="*/ 0 h 2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60" h="25">
                  <a:moveTo>
                    <a:pt x="52" y="0"/>
                  </a:moveTo>
                  <a:lnTo>
                    <a:pt x="7" y="0"/>
                  </a:lnTo>
                  <a:lnTo>
                    <a:pt x="6" y="0"/>
                  </a:lnTo>
                  <a:lnTo>
                    <a:pt x="5" y="0"/>
                  </a:lnTo>
                  <a:lnTo>
                    <a:pt x="4" y="1"/>
                  </a:lnTo>
                  <a:lnTo>
                    <a:pt x="2" y="3"/>
                  </a:lnTo>
                  <a:lnTo>
                    <a:pt x="1" y="4"/>
                  </a:lnTo>
                  <a:lnTo>
                    <a:pt x="0" y="5"/>
                  </a:lnTo>
                  <a:lnTo>
                    <a:pt x="0" y="6"/>
                  </a:lnTo>
                  <a:lnTo>
                    <a:pt x="0" y="8"/>
                  </a:lnTo>
                  <a:lnTo>
                    <a:pt x="0" y="18"/>
                  </a:lnTo>
                  <a:lnTo>
                    <a:pt x="0" y="19"/>
                  </a:lnTo>
                  <a:lnTo>
                    <a:pt x="0" y="21"/>
                  </a:lnTo>
                  <a:lnTo>
                    <a:pt x="1" y="23"/>
                  </a:lnTo>
                  <a:lnTo>
                    <a:pt x="2" y="23"/>
                  </a:lnTo>
                  <a:lnTo>
                    <a:pt x="4" y="24"/>
                  </a:lnTo>
                  <a:lnTo>
                    <a:pt x="5" y="25"/>
                  </a:lnTo>
                  <a:lnTo>
                    <a:pt x="6" y="25"/>
                  </a:lnTo>
                  <a:lnTo>
                    <a:pt x="7" y="25"/>
                  </a:lnTo>
                  <a:lnTo>
                    <a:pt x="52" y="25"/>
                  </a:lnTo>
                  <a:lnTo>
                    <a:pt x="54" y="25"/>
                  </a:lnTo>
                  <a:lnTo>
                    <a:pt x="55" y="25"/>
                  </a:lnTo>
                  <a:lnTo>
                    <a:pt x="56" y="24"/>
                  </a:lnTo>
                  <a:lnTo>
                    <a:pt x="57" y="23"/>
                  </a:lnTo>
                  <a:lnTo>
                    <a:pt x="59" y="23"/>
                  </a:lnTo>
                  <a:lnTo>
                    <a:pt x="60" y="21"/>
                  </a:lnTo>
                  <a:lnTo>
                    <a:pt x="60" y="19"/>
                  </a:lnTo>
                  <a:lnTo>
                    <a:pt x="60" y="18"/>
                  </a:lnTo>
                  <a:lnTo>
                    <a:pt x="60" y="8"/>
                  </a:lnTo>
                  <a:lnTo>
                    <a:pt x="60" y="6"/>
                  </a:lnTo>
                  <a:lnTo>
                    <a:pt x="60" y="5"/>
                  </a:lnTo>
                  <a:lnTo>
                    <a:pt x="59" y="4"/>
                  </a:lnTo>
                  <a:lnTo>
                    <a:pt x="57" y="3"/>
                  </a:lnTo>
                  <a:lnTo>
                    <a:pt x="56" y="1"/>
                  </a:lnTo>
                  <a:lnTo>
                    <a:pt x="55" y="0"/>
                  </a:lnTo>
                  <a:lnTo>
                    <a:pt x="54" y="0"/>
                  </a:lnTo>
                  <a:lnTo>
                    <a:pt x="52" y="0"/>
                  </a:lnTo>
                  <a:close/>
                </a:path>
              </a:pathLst>
            </a:custGeom>
            <a:solidFill>
              <a:srgbClr val="4F4F4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301" name="Freeform 231"/>
            <p:cNvSpPr>
              <a:spLocks/>
            </p:cNvSpPr>
            <p:nvPr/>
          </p:nvSpPr>
          <p:spPr bwMode="auto">
            <a:xfrm>
              <a:off x="5464" y="2512"/>
              <a:ext cx="24" cy="4"/>
            </a:xfrm>
            <a:custGeom>
              <a:avLst/>
              <a:gdLst>
                <a:gd name="T0" fmla="*/ 21 w 48"/>
                <a:gd name="T1" fmla="*/ 0 h 9"/>
                <a:gd name="T2" fmla="*/ 3 w 48"/>
                <a:gd name="T3" fmla="*/ 0 h 9"/>
                <a:gd name="T4" fmla="*/ 3 w 48"/>
                <a:gd name="T5" fmla="*/ 0 h 9"/>
                <a:gd name="T6" fmla="*/ 2 w 48"/>
                <a:gd name="T7" fmla="*/ 0 h 9"/>
                <a:gd name="T8" fmla="*/ 2 w 48"/>
                <a:gd name="T9" fmla="*/ 0 h 9"/>
                <a:gd name="T10" fmla="*/ 1 w 48"/>
                <a:gd name="T11" fmla="*/ 0 h 9"/>
                <a:gd name="T12" fmla="*/ 0 w 48"/>
                <a:gd name="T13" fmla="*/ 1 h 9"/>
                <a:gd name="T14" fmla="*/ 0 w 48"/>
                <a:gd name="T15" fmla="*/ 1 h 9"/>
                <a:gd name="T16" fmla="*/ 0 w 48"/>
                <a:gd name="T17" fmla="*/ 1 h 9"/>
                <a:gd name="T18" fmla="*/ 0 w 48"/>
                <a:gd name="T19" fmla="*/ 1 h 9"/>
                <a:gd name="T20" fmla="*/ 0 w 48"/>
                <a:gd name="T21" fmla="*/ 3 h 9"/>
                <a:gd name="T22" fmla="*/ 0 w 48"/>
                <a:gd name="T23" fmla="*/ 3 h 9"/>
                <a:gd name="T24" fmla="*/ 0 w 48"/>
                <a:gd name="T25" fmla="*/ 4 h 9"/>
                <a:gd name="T26" fmla="*/ 0 w 48"/>
                <a:gd name="T27" fmla="*/ 4 h 9"/>
                <a:gd name="T28" fmla="*/ 1 w 48"/>
                <a:gd name="T29" fmla="*/ 4 h 9"/>
                <a:gd name="T30" fmla="*/ 2 w 48"/>
                <a:gd name="T31" fmla="*/ 4 h 9"/>
                <a:gd name="T32" fmla="*/ 2 w 48"/>
                <a:gd name="T33" fmla="*/ 4 h 9"/>
                <a:gd name="T34" fmla="*/ 3 w 48"/>
                <a:gd name="T35" fmla="*/ 4 h 9"/>
                <a:gd name="T36" fmla="*/ 3 w 48"/>
                <a:gd name="T37" fmla="*/ 4 h 9"/>
                <a:gd name="T38" fmla="*/ 21 w 48"/>
                <a:gd name="T39" fmla="*/ 4 h 9"/>
                <a:gd name="T40" fmla="*/ 22 w 48"/>
                <a:gd name="T41" fmla="*/ 4 h 9"/>
                <a:gd name="T42" fmla="*/ 22 w 48"/>
                <a:gd name="T43" fmla="*/ 4 h 9"/>
                <a:gd name="T44" fmla="*/ 23 w 48"/>
                <a:gd name="T45" fmla="*/ 4 h 9"/>
                <a:gd name="T46" fmla="*/ 23 w 48"/>
                <a:gd name="T47" fmla="*/ 4 h 9"/>
                <a:gd name="T48" fmla="*/ 24 w 48"/>
                <a:gd name="T49" fmla="*/ 4 h 9"/>
                <a:gd name="T50" fmla="*/ 24 w 48"/>
                <a:gd name="T51" fmla="*/ 4 h 9"/>
                <a:gd name="T52" fmla="*/ 24 w 48"/>
                <a:gd name="T53" fmla="*/ 3 h 9"/>
                <a:gd name="T54" fmla="*/ 24 w 48"/>
                <a:gd name="T55" fmla="*/ 3 h 9"/>
                <a:gd name="T56" fmla="*/ 24 w 48"/>
                <a:gd name="T57" fmla="*/ 1 h 9"/>
                <a:gd name="T58" fmla="*/ 24 w 48"/>
                <a:gd name="T59" fmla="*/ 1 h 9"/>
                <a:gd name="T60" fmla="*/ 24 w 48"/>
                <a:gd name="T61" fmla="*/ 1 h 9"/>
                <a:gd name="T62" fmla="*/ 24 w 48"/>
                <a:gd name="T63" fmla="*/ 1 h 9"/>
                <a:gd name="T64" fmla="*/ 23 w 48"/>
                <a:gd name="T65" fmla="*/ 0 h 9"/>
                <a:gd name="T66" fmla="*/ 23 w 48"/>
                <a:gd name="T67" fmla="*/ 0 h 9"/>
                <a:gd name="T68" fmla="*/ 22 w 48"/>
                <a:gd name="T69" fmla="*/ 0 h 9"/>
                <a:gd name="T70" fmla="*/ 22 w 48"/>
                <a:gd name="T71" fmla="*/ 0 h 9"/>
                <a:gd name="T72" fmla="*/ 21 w 48"/>
                <a:gd name="T73" fmla="*/ 0 h 9"/>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48" h="9">
                  <a:moveTo>
                    <a:pt x="41" y="0"/>
                  </a:moveTo>
                  <a:lnTo>
                    <a:pt x="6" y="0"/>
                  </a:lnTo>
                  <a:lnTo>
                    <a:pt x="5" y="0"/>
                  </a:lnTo>
                  <a:lnTo>
                    <a:pt x="4" y="0"/>
                  </a:lnTo>
                  <a:lnTo>
                    <a:pt x="3" y="0"/>
                  </a:lnTo>
                  <a:lnTo>
                    <a:pt x="1" y="0"/>
                  </a:lnTo>
                  <a:lnTo>
                    <a:pt x="0" y="2"/>
                  </a:lnTo>
                  <a:lnTo>
                    <a:pt x="0" y="3"/>
                  </a:lnTo>
                  <a:lnTo>
                    <a:pt x="0" y="7"/>
                  </a:lnTo>
                  <a:lnTo>
                    <a:pt x="0" y="8"/>
                  </a:lnTo>
                  <a:lnTo>
                    <a:pt x="1" y="8"/>
                  </a:lnTo>
                  <a:lnTo>
                    <a:pt x="3" y="9"/>
                  </a:lnTo>
                  <a:lnTo>
                    <a:pt x="4" y="9"/>
                  </a:lnTo>
                  <a:lnTo>
                    <a:pt x="5" y="9"/>
                  </a:lnTo>
                  <a:lnTo>
                    <a:pt x="6" y="9"/>
                  </a:lnTo>
                  <a:lnTo>
                    <a:pt x="41" y="9"/>
                  </a:lnTo>
                  <a:lnTo>
                    <a:pt x="43" y="9"/>
                  </a:lnTo>
                  <a:lnTo>
                    <a:pt x="44" y="9"/>
                  </a:lnTo>
                  <a:lnTo>
                    <a:pt x="45" y="9"/>
                  </a:lnTo>
                  <a:lnTo>
                    <a:pt x="46" y="8"/>
                  </a:lnTo>
                  <a:lnTo>
                    <a:pt x="48" y="8"/>
                  </a:lnTo>
                  <a:lnTo>
                    <a:pt x="48" y="7"/>
                  </a:lnTo>
                  <a:lnTo>
                    <a:pt x="48" y="3"/>
                  </a:lnTo>
                  <a:lnTo>
                    <a:pt x="48" y="2"/>
                  </a:lnTo>
                  <a:lnTo>
                    <a:pt x="46" y="0"/>
                  </a:lnTo>
                  <a:lnTo>
                    <a:pt x="45" y="0"/>
                  </a:lnTo>
                  <a:lnTo>
                    <a:pt x="44" y="0"/>
                  </a:lnTo>
                  <a:lnTo>
                    <a:pt x="43" y="0"/>
                  </a:lnTo>
                  <a:lnTo>
                    <a:pt x="4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302" name="Freeform 232"/>
            <p:cNvSpPr>
              <a:spLocks/>
            </p:cNvSpPr>
            <p:nvPr/>
          </p:nvSpPr>
          <p:spPr bwMode="auto">
            <a:xfrm>
              <a:off x="5665" y="2491"/>
              <a:ext cx="170" cy="20"/>
            </a:xfrm>
            <a:custGeom>
              <a:avLst/>
              <a:gdLst>
                <a:gd name="T0" fmla="*/ 7 w 340"/>
                <a:gd name="T1" fmla="*/ 5 h 40"/>
                <a:gd name="T2" fmla="*/ 20 w 340"/>
                <a:gd name="T3" fmla="*/ 5 h 40"/>
                <a:gd name="T4" fmla="*/ 32 w 340"/>
                <a:gd name="T5" fmla="*/ 5 h 40"/>
                <a:gd name="T6" fmla="*/ 44 w 340"/>
                <a:gd name="T7" fmla="*/ 5 h 40"/>
                <a:gd name="T8" fmla="*/ 55 w 340"/>
                <a:gd name="T9" fmla="*/ 5 h 40"/>
                <a:gd name="T10" fmla="*/ 66 w 340"/>
                <a:gd name="T11" fmla="*/ 6 h 40"/>
                <a:gd name="T12" fmla="*/ 77 w 340"/>
                <a:gd name="T13" fmla="*/ 7 h 40"/>
                <a:gd name="T14" fmla="*/ 88 w 340"/>
                <a:gd name="T15" fmla="*/ 7 h 40"/>
                <a:gd name="T16" fmla="*/ 98 w 340"/>
                <a:gd name="T17" fmla="*/ 8 h 40"/>
                <a:gd name="T18" fmla="*/ 109 w 340"/>
                <a:gd name="T19" fmla="*/ 10 h 40"/>
                <a:gd name="T20" fmla="*/ 118 w 340"/>
                <a:gd name="T21" fmla="*/ 11 h 40"/>
                <a:gd name="T22" fmla="*/ 128 w 340"/>
                <a:gd name="T23" fmla="*/ 12 h 40"/>
                <a:gd name="T24" fmla="*/ 137 w 340"/>
                <a:gd name="T25" fmla="*/ 14 h 40"/>
                <a:gd name="T26" fmla="*/ 147 w 340"/>
                <a:gd name="T27" fmla="*/ 15 h 40"/>
                <a:gd name="T28" fmla="*/ 156 w 340"/>
                <a:gd name="T29" fmla="*/ 17 h 40"/>
                <a:gd name="T30" fmla="*/ 166 w 340"/>
                <a:gd name="T31" fmla="*/ 19 h 40"/>
                <a:gd name="T32" fmla="*/ 165 w 340"/>
                <a:gd name="T33" fmla="*/ 19 h 40"/>
                <a:gd name="T34" fmla="*/ 155 w 340"/>
                <a:gd name="T35" fmla="*/ 17 h 40"/>
                <a:gd name="T36" fmla="*/ 145 w 340"/>
                <a:gd name="T37" fmla="*/ 15 h 40"/>
                <a:gd name="T38" fmla="*/ 135 w 340"/>
                <a:gd name="T39" fmla="*/ 13 h 40"/>
                <a:gd name="T40" fmla="*/ 125 w 340"/>
                <a:gd name="T41" fmla="*/ 11 h 40"/>
                <a:gd name="T42" fmla="*/ 115 w 340"/>
                <a:gd name="T43" fmla="*/ 9 h 40"/>
                <a:gd name="T44" fmla="*/ 105 w 340"/>
                <a:gd name="T45" fmla="*/ 8 h 40"/>
                <a:gd name="T46" fmla="*/ 94 w 340"/>
                <a:gd name="T47" fmla="*/ 6 h 40"/>
                <a:gd name="T48" fmla="*/ 84 w 340"/>
                <a:gd name="T49" fmla="*/ 5 h 40"/>
                <a:gd name="T50" fmla="*/ 74 w 340"/>
                <a:gd name="T51" fmla="*/ 3 h 40"/>
                <a:gd name="T52" fmla="*/ 63 w 340"/>
                <a:gd name="T53" fmla="*/ 3 h 40"/>
                <a:gd name="T54" fmla="*/ 52 w 340"/>
                <a:gd name="T55" fmla="*/ 2 h 40"/>
                <a:gd name="T56" fmla="*/ 41 w 340"/>
                <a:gd name="T57" fmla="*/ 2 h 40"/>
                <a:gd name="T58" fmla="*/ 30 w 340"/>
                <a:gd name="T59" fmla="*/ 1 h 40"/>
                <a:gd name="T60" fmla="*/ 19 w 340"/>
                <a:gd name="T61" fmla="*/ 0 h 40"/>
                <a:gd name="T62" fmla="*/ 8 w 340"/>
                <a:gd name="T63" fmla="*/ 0 h 40"/>
                <a:gd name="T64" fmla="*/ 2 w 340"/>
                <a:gd name="T65" fmla="*/ 2 h 40"/>
                <a:gd name="T66" fmla="*/ 1 w 340"/>
                <a:gd name="T67" fmla="*/ 4 h 4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0" t="0" r="r" b="b"/>
              <a:pathLst>
                <a:path w="340" h="40">
                  <a:moveTo>
                    <a:pt x="0" y="10"/>
                  </a:moveTo>
                  <a:lnTo>
                    <a:pt x="14" y="10"/>
                  </a:lnTo>
                  <a:lnTo>
                    <a:pt x="26" y="10"/>
                  </a:lnTo>
                  <a:lnTo>
                    <a:pt x="39" y="9"/>
                  </a:lnTo>
                  <a:lnTo>
                    <a:pt x="50" y="9"/>
                  </a:lnTo>
                  <a:lnTo>
                    <a:pt x="63" y="9"/>
                  </a:lnTo>
                  <a:lnTo>
                    <a:pt x="75" y="9"/>
                  </a:lnTo>
                  <a:lnTo>
                    <a:pt x="87" y="10"/>
                  </a:lnTo>
                  <a:lnTo>
                    <a:pt x="98" y="10"/>
                  </a:lnTo>
                  <a:lnTo>
                    <a:pt x="109" y="10"/>
                  </a:lnTo>
                  <a:lnTo>
                    <a:pt x="120" y="10"/>
                  </a:lnTo>
                  <a:lnTo>
                    <a:pt x="132" y="11"/>
                  </a:lnTo>
                  <a:lnTo>
                    <a:pt x="143" y="11"/>
                  </a:lnTo>
                  <a:lnTo>
                    <a:pt x="154" y="13"/>
                  </a:lnTo>
                  <a:lnTo>
                    <a:pt x="164" y="14"/>
                  </a:lnTo>
                  <a:lnTo>
                    <a:pt x="175" y="14"/>
                  </a:lnTo>
                  <a:lnTo>
                    <a:pt x="185" y="15"/>
                  </a:lnTo>
                  <a:lnTo>
                    <a:pt x="196" y="16"/>
                  </a:lnTo>
                  <a:lnTo>
                    <a:pt x="207" y="18"/>
                  </a:lnTo>
                  <a:lnTo>
                    <a:pt x="217" y="19"/>
                  </a:lnTo>
                  <a:lnTo>
                    <a:pt x="227" y="20"/>
                  </a:lnTo>
                  <a:lnTo>
                    <a:pt x="236" y="21"/>
                  </a:lnTo>
                  <a:lnTo>
                    <a:pt x="246" y="23"/>
                  </a:lnTo>
                  <a:lnTo>
                    <a:pt x="256" y="24"/>
                  </a:lnTo>
                  <a:lnTo>
                    <a:pt x="266" y="25"/>
                  </a:lnTo>
                  <a:lnTo>
                    <a:pt x="274" y="28"/>
                  </a:lnTo>
                  <a:lnTo>
                    <a:pt x="284" y="29"/>
                  </a:lnTo>
                  <a:lnTo>
                    <a:pt x="293" y="30"/>
                  </a:lnTo>
                  <a:lnTo>
                    <a:pt x="303" y="33"/>
                  </a:lnTo>
                  <a:lnTo>
                    <a:pt x="312" y="34"/>
                  </a:lnTo>
                  <a:lnTo>
                    <a:pt x="322" y="36"/>
                  </a:lnTo>
                  <a:lnTo>
                    <a:pt x="331" y="38"/>
                  </a:lnTo>
                  <a:lnTo>
                    <a:pt x="340" y="40"/>
                  </a:lnTo>
                  <a:lnTo>
                    <a:pt x="330" y="38"/>
                  </a:lnTo>
                  <a:lnTo>
                    <a:pt x="320" y="35"/>
                  </a:lnTo>
                  <a:lnTo>
                    <a:pt x="309" y="33"/>
                  </a:lnTo>
                  <a:lnTo>
                    <a:pt x="299" y="31"/>
                  </a:lnTo>
                  <a:lnTo>
                    <a:pt x="289" y="29"/>
                  </a:lnTo>
                  <a:lnTo>
                    <a:pt x="279" y="26"/>
                  </a:lnTo>
                  <a:lnTo>
                    <a:pt x="269" y="25"/>
                  </a:lnTo>
                  <a:lnTo>
                    <a:pt x="259" y="23"/>
                  </a:lnTo>
                  <a:lnTo>
                    <a:pt x="249" y="21"/>
                  </a:lnTo>
                  <a:lnTo>
                    <a:pt x="239" y="20"/>
                  </a:lnTo>
                  <a:lnTo>
                    <a:pt x="229" y="18"/>
                  </a:lnTo>
                  <a:lnTo>
                    <a:pt x="219" y="16"/>
                  </a:lnTo>
                  <a:lnTo>
                    <a:pt x="209" y="15"/>
                  </a:lnTo>
                  <a:lnTo>
                    <a:pt x="198" y="13"/>
                  </a:lnTo>
                  <a:lnTo>
                    <a:pt x="188" y="11"/>
                  </a:lnTo>
                  <a:lnTo>
                    <a:pt x="178" y="10"/>
                  </a:lnTo>
                  <a:lnTo>
                    <a:pt x="167" y="9"/>
                  </a:lnTo>
                  <a:lnTo>
                    <a:pt x="157" y="8"/>
                  </a:lnTo>
                  <a:lnTo>
                    <a:pt x="147" y="6"/>
                  </a:lnTo>
                  <a:lnTo>
                    <a:pt x="135" y="6"/>
                  </a:lnTo>
                  <a:lnTo>
                    <a:pt x="125" y="5"/>
                  </a:lnTo>
                  <a:lnTo>
                    <a:pt x="114" y="4"/>
                  </a:lnTo>
                  <a:lnTo>
                    <a:pt x="103" y="4"/>
                  </a:lnTo>
                  <a:lnTo>
                    <a:pt x="93" y="3"/>
                  </a:lnTo>
                  <a:lnTo>
                    <a:pt x="82" y="3"/>
                  </a:lnTo>
                  <a:lnTo>
                    <a:pt x="70" y="1"/>
                  </a:lnTo>
                  <a:lnTo>
                    <a:pt x="60" y="1"/>
                  </a:lnTo>
                  <a:lnTo>
                    <a:pt x="49" y="1"/>
                  </a:lnTo>
                  <a:lnTo>
                    <a:pt x="38" y="0"/>
                  </a:lnTo>
                  <a:lnTo>
                    <a:pt x="26" y="0"/>
                  </a:lnTo>
                  <a:lnTo>
                    <a:pt x="15" y="0"/>
                  </a:lnTo>
                  <a:lnTo>
                    <a:pt x="4" y="0"/>
                  </a:lnTo>
                  <a:lnTo>
                    <a:pt x="4" y="3"/>
                  </a:lnTo>
                  <a:lnTo>
                    <a:pt x="3" y="5"/>
                  </a:lnTo>
                  <a:lnTo>
                    <a:pt x="1" y="8"/>
                  </a:lnTo>
                  <a:lnTo>
                    <a:pt x="0" y="10"/>
                  </a:lnTo>
                  <a:close/>
                </a:path>
              </a:pathLst>
            </a:custGeom>
            <a:solidFill>
              <a:srgbClr val="6161B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303" name="Freeform 233"/>
            <p:cNvSpPr>
              <a:spLocks/>
            </p:cNvSpPr>
            <p:nvPr/>
          </p:nvSpPr>
          <p:spPr bwMode="auto">
            <a:xfrm>
              <a:off x="5280" y="2497"/>
              <a:ext cx="292" cy="5"/>
            </a:xfrm>
            <a:custGeom>
              <a:avLst/>
              <a:gdLst>
                <a:gd name="T0" fmla="*/ 2 w 584"/>
                <a:gd name="T1" fmla="*/ 0 h 10"/>
                <a:gd name="T2" fmla="*/ 292 w 584"/>
                <a:gd name="T3" fmla="*/ 2 h 10"/>
                <a:gd name="T4" fmla="*/ 0 w 584"/>
                <a:gd name="T5" fmla="*/ 5 h 10"/>
                <a:gd name="T6" fmla="*/ 2 w 584"/>
                <a:gd name="T7" fmla="*/ 0 h 1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84" h="10">
                  <a:moveTo>
                    <a:pt x="4" y="0"/>
                  </a:moveTo>
                  <a:lnTo>
                    <a:pt x="584" y="3"/>
                  </a:lnTo>
                  <a:lnTo>
                    <a:pt x="0" y="10"/>
                  </a:lnTo>
                  <a:lnTo>
                    <a:pt x="4" y="0"/>
                  </a:lnTo>
                  <a:close/>
                </a:path>
              </a:pathLst>
            </a:custGeom>
            <a:solidFill>
              <a:srgbClr val="6161B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304" name="Freeform 234"/>
            <p:cNvSpPr>
              <a:spLocks/>
            </p:cNvSpPr>
            <p:nvPr/>
          </p:nvSpPr>
          <p:spPr bwMode="auto">
            <a:xfrm>
              <a:off x="5326" y="2533"/>
              <a:ext cx="368" cy="66"/>
            </a:xfrm>
            <a:custGeom>
              <a:avLst/>
              <a:gdLst>
                <a:gd name="T0" fmla="*/ 351 w 736"/>
                <a:gd name="T1" fmla="*/ 64 h 133"/>
                <a:gd name="T2" fmla="*/ 326 w 736"/>
                <a:gd name="T3" fmla="*/ 64 h 133"/>
                <a:gd name="T4" fmla="*/ 299 w 736"/>
                <a:gd name="T5" fmla="*/ 64 h 133"/>
                <a:gd name="T6" fmla="*/ 274 w 736"/>
                <a:gd name="T7" fmla="*/ 65 h 133"/>
                <a:gd name="T8" fmla="*/ 248 w 736"/>
                <a:gd name="T9" fmla="*/ 66 h 133"/>
                <a:gd name="T10" fmla="*/ 222 w 736"/>
                <a:gd name="T11" fmla="*/ 66 h 133"/>
                <a:gd name="T12" fmla="*/ 197 w 736"/>
                <a:gd name="T13" fmla="*/ 66 h 133"/>
                <a:gd name="T14" fmla="*/ 171 w 736"/>
                <a:gd name="T15" fmla="*/ 66 h 133"/>
                <a:gd name="T16" fmla="*/ 145 w 736"/>
                <a:gd name="T17" fmla="*/ 66 h 133"/>
                <a:gd name="T18" fmla="*/ 120 w 736"/>
                <a:gd name="T19" fmla="*/ 66 h 133"/>
                <a:gd name="T20" fmla="*/ 94 w 736"/>
                <a:gd name="T21" fmla="*/ 65 h 133"/>
                <a:gd name="T22" fmla="*/ 89 w 736"/>
                <a:gd name="T23" fmla="*/ 64 h 133"/>
                <a:gd name="T24" fmla="*/ 84 w 736"/>
                <a:gd name="T25" fmla="*/ 62 h 133"/>
                <a:gd name="T26" fmla="*/ 80 w 736"/>
                <a:gd name="T27" fmla="*/ 59 h 133"/>
                <a:gd name="T28" fmla="*/ 76 w 736"/>
                <a:gd name="T29" fmla="*/ 55 h 133"/>
                <a:gd name="T30" fmla="*/ 71 w 736"/>
                <a:gd name="T31" fmla="*/ 51 h 133"/>
                <a:gd name="T32" fmla="*/ 66 w 736"/>
                <a:gd name="T33" fmla="*/ 45 h 133"/>
                <a:gd name="T34" fmla="*/ 59 w 736"/>
                <a:gd name="T35" fmla="*/ 37 h 133"/>
                <a:gd name="T36" fmla="*/ 53 w 736"/>
                <a:gd name="T37" fmla="*/ 29 h 133"/>
                <a:gd name="T38" fmla="*/ 46 w 736"/>
                <a:gd name="T39" fmla="*/ 20 h 133"/>
                <a:gd name="T40" fmla="*/ 39 w 736"/>
                <a:gd name="T41" fmla="*/ 13 h 133"/>
                <a:gd name="T42" fmla="*/ 33 w 736"/>
                <a:gd name="T43" fmla="*/ 7 h 133"/>
                <a:gd name="T44" fmla="*/ 29 w 736"/>
                <a:gd name="T45" fmla="*/ 5 h 133"/>
                <a:gd name="T46" fmla="*/ 26 w 736"/>
                <a:gd name="T47" fmla="*/ 3 h 133"/>
                <a:gd name="T48" fmla="*/ 21 w 736"/>
                <a:gd name="T49" fmla="*/ 3 h 133"/>
                <a:gd name="T50" fmla="*/ 17 w 736"/>
                <a:gd name="T51" fmla="*/ 2 h 133"/>
                <a:gd name="T52" fmla="*/ 13 w 736"/>
                <a:gd name="T53" fmla="*/ 1 h 133"/>
                <a:gd name="T54" fmla="*/ 11 w 736"/>
                <a:gd name="T55" fmla="*/ 1 h 133"/>
                <a:gd name="T56" fmla="*/ 8 w 736"/>
                <a:gd name="T57" fmla="*/ 1 h 133"/>
                <a:gd name="T58" fmla="*/ 6 w 736"/>
                <a:gd name="T59" fmla="*/ 1 h 133"/>
                <a:gd name="T60" fmla="*/ 3 w 736"/>
                <a:gd name="T61" fmla="*/ 1 h 133"/>
                <a:gd name="T62" fmla="*/ 1 w 736"/>
                <a:gd name="T63" fmla="*/ 1 h 133"/>
                <a:gd name="T64" fmla="*/ 3 w 736"/>
                <a:gd name="T65" fmla="*/ 1 h 133"/>
                <a:gd name="T66" fmla="*/ 6 w 736"/>
                <a:gd name="T67" fmla="*/ 0 h 133"/>
                <a:gd name="T68" fmla="*/ 10 w 736"/>
                <a:gd name="T69" fmla="*/ 0 h 133"/>
                <a:gd name="T70" fmla="*/ 14 w 736"/>
                <a:gd name="T71" fmla="*/ 0 h 133"/>
                <a:gd name="T72" fmla="*/ 18 w 736"/>
                <a:gd name="T73" fmla="*/ 0 h 133"/>
                <a:gd name="T74" fmla="*/ 21 w 736"/>
                <a:gd name="T75" fmla="*/ 0 h 133"/>
                <a:gd name="T76" fmla="*/ 25 w 736"/>
                <a:gd name="T77" fmla="*/ 1 h 133"/>
                <a:gd name="T78" fmla="*/ 29 w 736"/>
                <a:gd name="T79" fmla="*/ 2 h 133"/>
                <a:gd name="T80" fmla="*/ 33 w 736"/>
                <a:gd name="T81" fmla="*/ 3 h 133"/>
                <a:gd name="T82" fmla="*/ 36 w 736"/>
                <a:gd name="T83" fmla="*/ 5 h 133"/>
                <a:gd name="T84" fmla="*/ 39 w 736"/>
                <a:gd name="T85" fmla="*/ 7 h 133"/>
                <a:gd name="T86" fmla="*/ 46 w 736"/>
                <a:gd name="T87" fmla="*/ 14 h 133"/>
                <a:gd name="T88" fmla="*/ 51 w 736"/>
                <a:gd name="T89" fmla="*/ 21 h 133"/>
                <a:gd name="T90" fmla="*/ 56 w 736"/>
                <a:gd name="T91" fmla="*/ 29 h 133"/>
                <a:gd name="T92" fmla="*/ 62 w 736"/>
                <a:gd name="T93" fmla="*/ 36 h 133"/>
                <a:gd name="T94" fmla="*/ 68 w 736"/>
                <a:gd name="T95" fmla="*/ 43 h 133"/>
                <a:gd name="T96" fmla="*/ 73 w 736"/>
                <a:gd name="T97" fmla="*/ 47 h 133"/>
                <a:gd name="T98" fmla="*/ 78 w 736"/>
                <a:gd name="T99" fmla="*/ 52 h 133"/>
                <a:gd name="T100" fmla="*/ 82 w 736"/>
                <a:gd name="T101" fmla="*/ 55 h 133"/>
                <a:gd name="T102" fmla="*/ 87 w 736"/>
                <a:gd name="T103" fmla="*/ 58 h 133"/>
                <a:gd name="T104" fmla="*/ 92 w 736"/>
                <a:gd name="T105" fmla="*/ 59 h 133"/>
                <a:gd name="T106" fmla="*/ 368 w 736"/>
                <a:gd name="T107" fmla="*/ 64 h 133"/>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736" h="133">
                  <a:moveTo>
                    <a:pt x="736" y="128"/>
                  </a:moveTo>
                  <a:lnTo>
                    <a:pt x="718" y="128"/>
                  </a:lnTo>
                  <a:lnTo>
                    <a:pt x="702" y="128"/>
                  </a:lnTo>
                  <a:lnTo>
                    <a:pt x="685" y="128"/>
                  </a:lnTo>
                  <a:lnTo>
                    <a:pt x="667" y="129"/>
                  </a:lnTo>
                  <a:lnTo>
                    <a:pt x="651" y="129"/>
                  </a:lnTo>
                  <a:lnTo>
                    <a:pt x="633" y="129"/>
                  </a:lnTo>
                  <a:lnTo>
                    <a:pt x="616" y="129"/>
                  </a:lnTo>
                  <a:lnTo>
                    <a:pt x="598" y="129"/>
                  </a:lnTo>
                  <a:lnTo>
                    <a:pt x="582" y="130"/>
                  </a:lnTo>
                  <a:lnTo>
                    <a:pt x="564" y="130"/>
                  </a:lnTo>
                  <a:lnTo>
                    <a:pt x="547" y="130"/>
                  </a:lnTo>
                  <a:lnTo>
                    <a:pt x="531" y="132"/>
                  </a:lnTo>
                  <a:lnTo>
                    <a:pt x="513" y="132"/>
                  </a:lnTo>
                  <a:lnTo>
                    <a:pt x="496" y="132"/>
                  </a:lnTo>
                  <a:lnTo>
                    <a:pt x="479" y="132"/>
                  </a:lnTo>
                  <a:lnTo>
                    <a:pt x="462" y="133"/>
                  </a:lnTo>
                  <a:lnTo>
                    <a:pt x="444" y="133"/>
                  </a:lnTo>
                  <a:lnTo>
                    <a:pt x="427" y="133"/>
                  </a:lnTo>
                  <a:lnTo>
                    <a:pt x="410" y="133"/>
                  </a:lnTo>
                  <a:lnTo>
                    <a:pt x="393" y="133"/>
                  </a:lnTo>
                  <a:lnTo>
                    <a:pt x="375" y="133"/>
                  </a:lnTo>
                  <a:lnTo>
                    <a:pt x="359" y="133"/>
                  </a:lnTo>
                  <a:lnTo>
                    <a:pt x="341" y="133"/>
                  </a:lnTo>
                  <a:lnTo>
                    <a:pt x="324" y="133"/>
                  </a:lnTo>
                  <a:lnTo>
                    <a:pt x="306" y="133"/>
                  </a:lnTo>
                  <a:lnTo>
                    <a:pt x="290" y="133"/>
                  </a:lnTo>
                  <a:lnTo>
                    <a:pt x="273" y="133"/>
                  </a:lnTo>
                  <a:lnTo>
                    <a:pt x="255" y="133"/>
                  </a:lnTo>
                  <a:lnTo>
                    <a:pt x="239" y="132"/>
                  </a:lnTo>
                  <a:lnTo>
                    <a:pt x="221" y="132"/>
                  </a:lnTo>
                  <a:lnTo>
                    <a:pt x="204" y="130"/>
                  </a:lnTo>
                  <a:lnTo>
                    <a:pt x="187" y="130"/>
                  </a:lnTo>
                  <a:lnTo>
                    <a:pt x="184" y="129"/>
                  </a:lnTo>
                  <a:lnTo>
                    <a:pt x="180" y="129"/>
                  </a:lnTo>
                  <a:lnTo>
                    <a:pt x="177" y="128"/>
                  </a:lnTo>
                  <a:lnTo>
                    <a:pt x="174" y="127"/>
                  </a:lnTo>
                  <a:lnTo>
                    <a:pt x="171" y="125"/>
                  </a:lnTo>
                  <a:lnTo>
                    <a:pt x="167" y="124"/>
                  </a:lnTo>
                  <a:lnTo>
                    <a:pt x="165" y="121"/>
                  </a:lnTo>
                  <a:lnTo>
                    <a:pt x="161" y="120"/>
                  </a:lnTo>
                  <a:lnTo>
                    <a:pt x="159" y="118"/>
                  </a:lnTo>
                  <a:lnTo>
                    <a:pt x="156" y="115"/>
                  </a:lnTo>
                  <a:lnTo>
                    <a:pt x="154" y="113"/>
                  </a:lnTo>
                  <a:lnTo>
                    <a:pt x="151" y="110"/>
                  </a:lnTo>
                  <a:lnTo>
                    <a:pt x="147" y="108"/>
                  </a:lnTo>
                  <a:lnTo>
                    <a:pt x="145" y="105"/>
                  </a:lnTo>
                  <a:lnTo>
                    <a:pt x="142" y="103"/>
                  </a:lnTo>
                  <a:lnTo>
                    <a:pt x="140" y="100"/>
                  </a:lnTo>
                  <a:lnTo>
                    <a:pt x="135" y="95"/>
                  </a:lnTo>
                  <a:lnTo>
                    <a:pt x="131" y="90"/>
                  </a:lnTo>
                  <a:lnTo>
                    <a:pt x="126" y="85"/>
                  </a:lnTo>
                  <a:lnTo>
                    <a:pt x="121" y="80"/>
                  </a:lnTo>
                  <a:lnTo>
                    <a:pt x="117" y="74"/>
                  </a:lnTo>
                  <a:lnTo>
                    <a:pt x="114" y="69"/>
                  </a:lnTo>
                  <a:lnTo>
                    <a:pt x="109" y="64"/>
                  </a:lnTo>
                  <a:lnTo>
                    <a:pt x="105" y="58"/>
                  </a:lnTo>
                  <a:lnTo>
                    <a:pt x="101" y="53"/>
                  </a:lnTo>
                  <a:lnTo>
                    <a:pt x="96" y="46"/>
                  </a:lnTo>
                  <a:lnTo>
                    <a:pt x="92" y="41"/>
                  </a:lnTo>
                  <a:lnTo>
                    <a:pt x="87" y="36"/>
                  </a:lnTo>
                  <a:lnTo>
                    <a:pt x="83" y="31"/>
                  </a:lnTo>
                  <a:lnTo>
                    <a:pt x="78" y="26"/>
                  </a:lnTo>
                  <a:lnTo>
                    <a:pt x="73" y="21"/>
                  </a:lnTo>
                  <a:lnTo>
                    <a:pt x="68" y="16"/>
                  </a:lnTo>
                  <a:lnTo>
                    <a:pt x="66" y="15"/>
                  </a:lnTo>
                  <a:lnTo>
                    <a:pt x="63" y="14"/>
                  </a:lnTo>
                  <a:lnTo>
                    <a:pt x="61" y="11"/>
                  </a:lnTo>
                  <a:lnTo>
                    <a:pt x="58" y="11"/>
                  </a:lnTo>
                  <a:lnTo>
                    <a:pt x="56" y="10"/>
                  </a:lnTo>
                  <a:lnTo>
                    <a:pt x="53" y="9"/>
                  </a:lnTo>
                  <a:lnTo>
                    <a:pt x="51" y="7"/>
                  </a:lnTo>
                  <a:lnTo>
                    <a:pt x="48" y="7"/>
                  </a:lnTo>
                  <a:lnTo>
                    <a:pt x="45" y="6"/>
                  </a:lnTo>
                  <a:lnTo>
                    <a:pt x="42" y="6"/>
                  </a:lnTo>
                  <a:lnTo>
                    <a:pt x="40" y="5"/>
                  </a:lnTo>
                  <a:lnTo>
                    <a:pt x="36" y="5"/>
                  </a:lnTo>
                  <a:lnTo>
                    <a:pt x="33" y="4"/>
                  </a:lnTo>
                  <a:lnTo>
                    <a:pt x="31" y="4"/>
                  </a:lnTo>
                  <a:lnTo>
                    <a:pt x="28" y="4"/>
                  </a:lnTo>
                  <a:lnTo>
                    <a:pt x="25" y="2"/>
                  </a:lnTo>
                  <a:lnTo>
                    <a:pt x="23" y="2"/>
                  </a:lnTo>
                  <a:lnTo>
                    <a:pt x="22" y="2"/>
                  </a:lnTo>
                  <a:lnTo>
                    <a:pt x="21" y="2"/>
                  </a:lnTo>
                  <a:lnTo>
                    <a:pt x="20" y="2"/>
                  </a:lnTo>
                  <a:lnTo>
                    <a:pt x="17" y="2"/>
                  </a:lnTo>
                  <a:lnTo>
                    <a:pt x="16" y="2"/>
                  </a:lnTo>
                  <a:lnTo>
                    <a:pt x="15" y="2"/>
                  </a:lnTo>
                  <a:lnTo>
                    <a:pt x="12" y="2"/>
                  </a:lnTo>
                  <a:lnTo>
                    <a:pt x="11" y="2"/>
                  </a:lnTo>
                  <a:lnTo>
                    <a:pt x="10" y="2"/>
                  </a:lnTo>
                  <a:lnTo>
                    <a:pt x="8" y="2"/>
                  </a:lnTo>
                  <a:lnTo>
                    <a:pt x="6" y="2"/>
                  </a:lnTo>
                  <a:lnTo>
                    <a:pt x="5" y="2"/>
                  </a:lnTo>
                  <a:lnTo>
                    <a:pt x="3" y="2"/>
                  </a:lnTo>
                  <a:lnTo>
                    <a:pt x="2" y="2"/>
                  </a:lnTo>
                  <a:lnTo>
                    <a:pt x="0" y="2"/>
                  </a:lnTo>
                  <a:lnTo>
                    <a:pt x="2" y="2"/>
                  </a:lnTo>
                  <a:lnTo>
                    <a:pt x="5" y="2"/>
                  </a:lnTo>
                  <a:lnTo>
                    <a:pt x="7" y="2"/>
                  </a:lnTo>
                  <a:lnTo>
                    <a:pt x="10" y="2"/>
                  </a:lnTo>
                  <a:lnTo>
                    <a:pt x="12" y="1"/>
                  </a:lnTo>
                  <a:lnTo>
                    <a:pt x="15" y="1"/>
                  </a:lnTo>
                  <a:lnTo>
                    <a:pt x="17" y="1"/>
                  </a:lnTo>
                  <a:lnTo>
                    <a:pt x="20" y="1"/>
                  </a:lnTo>
                  <a:lnTo>
                    <a:pt x="22" y="1"/>
                  </a:lnTo>
                  <a:lnTo>
                    <a:pt x="25" y="0"/>
                  </a:lnTo>
                  <a:lnTo>
                    <a:pt x="27" y="0"/>
                  </a:lnTo>
                  <a:lnTo>
                    <a:pt x="30" y="0"/>
                  </a:lnTo>
                  <a:lnTo>
                    <a:pt x="32" y="0"/>
                  </a:lnTo>
                  <a:lnTo>
                    <a:pt x="35" y="0"/>
                  </a:lnTo>
                  <a:lnTo>
                    <a:pt x="36" y="0"/>
                  </a:lnTo>
                  <a:lnTo>
                    <a:pt x="38" y="1"/>
                  </a:lnTo>
                  <a:lnTo>
                    <a:pt x="41" y="1"/>
                  </a:lnTo>
                  <a:lnTo>
                    <a:pt x="43" y="1"/>
                  </a:lnTo>
                  <a:lnTo>
                    <a:pt x="47" y="2"/>
                  </a:lnTo>
                  <a:lnTo>
                    <a:pt x="50" y="2"/>
                  </a:lnTo>
                  <a:lnTo>
                    <a:pt x="52" y="4"/>
                  </a:lnTo>
                  <a:lnTo>
                    <a:pt x="55" y="4"/>
                  </a:lnTo>
                  <a:lnTo>
                    <a:pt x="57" y="5"/>
                  </a:lnTo>
                  <a:lnTo>
                    <a:pt x="60" y="5"/>
                  </a:lnTo>
                  <a:lnTo>
                    <a:pt x="62" y="6"/>
                  </a:lnTo>
                  <a:lnTo>
                    <a:pt x="65" y="6"/>
                  </a:lnTo>
                  <a:lnTo>
                    <a:pt x="67" y="7"/>
                  </a:lnTo>
                  <a:lnTo>
                    <a:pt x="70" y="9"/>
                  </a:lnTo>
                  <a:lnTo>
                    <a:pt x="71" y="10"/>
                  </a:lnTo>
                  <a:lnTo>
                    <a:pt x="73" y="11"/>
                  </a:lnTo>
                  <a:lnTo>
                    <a:pt x="76" y="13"/>
                  </a:lnTo>
                  <a:lnTo>
                    <a:pt x="77" y="15"/>
                  </a:lnTo>
                  <a:lnTo>
                    <a:pt x="82" y="19"/>
                  </a:lnTo>
                  <a:lnTo>
                    <a:pt x="86" y="23"/>
                  </a:lnTo>
                  <a:lnTo>
                    <a:pt x="91" y="28"/>
                  </a:lnTo>
                  <a:lnTo>
                    <a:pt x="95" y="33"/>
                  </a:lnTo>
                  <a:lnTo>
                    <a:pt x="99" y="38"/>
                  </a:lnTo>
                  <a:lnTo>
                    <a:pt x="102" y="43"/>
                  </a:lnTo>
                  <a:lnTo>
                    <a:pt x="106" y="48"/>
                  </a:lnTo>
                  <a:lnTo>
                    <a:pt x="110" y="53"/>
                  </a:lnTo>
                  <a:lnTo>
                    <a:pt x="112" y="58"/>
                  </a:lnTo>
                  <a:lnTo>
                    <a:pt x="116" y="63"/>
                  </a:lnTo>
                  <a:lnTo>
                    <a:pt x="120" y="68"/>
                  </a:lnTo>
                  <a:lnTo>
                    <a:pt x="124" y="73"/>
                  </a:lnTo>
                  <a:lnTo>
                    <a:pt x="127" y="78"/>
                  </a:lnTo>
                  <a:lnTo>
                    <a:pt x="131" y="81"/>
                  </a:lnTo>
                  <a:lnTo>
                    <a:pt x="136" y="86"/>
                  </a:lnTo>
                  <a:lnTo>
                    <a:pt x="140" y="90"/>
                  </a:lnTo>
                  <a:lnTo>
                    <a:pt x="142" y="94"/>
                  </a:lnTo>
                  <a:lnTo>
                    <a:pt x="146" y="95"/>
                  </a:lnTo>
                  <a:lnTo>
                    <a:pt x="149" y="99"/>
                  </a:lnTo>
                  <a:lnTo>
                    <a:pt x="151" y="101"/>
                  </a:lnTo>
                  <a:lnTo>
                    <a:pt x="155" y="104"/>
                  </a:lnTo>
                  <a:lnTo>
                    <a:pt x="157" y="105"/>
                  </a:lnTo>
                  <a:lnTo>
                    <a:pt x="160" y="108"/>
                  </a:lnTo>
                  <a:lnTo>
                    <a:pt x="164" y="110"/>
                  </a:lnTo>
                  <a:lnTo>
                    <a:pt x="166" y="113"/>
                  </a:lnTo>
                  <a:lnTo>
                    <a:pt x="170" y="114"/>
                  </a:lnTo>
                  <a:lnTo>
                    <a:pt x="174" y="116"/>
                  </a:lnTo>
                  <a:lnTo>
                    <a:pt x="176" y="118"/>
                  </a:lnTo>
                  <a:lnTo>
                    <a:pt x="180" y="119"/>
                  </a:lnTo>
                  <a:lnTo>
                    <a:pt x="184" y="119"/>
                  </a:lnTo>
                  <a:lnTo>
                    <a:pt x="187" y="120"/>
                  </a:lnTo>
                  <a:lnTo>
                    <a:pt x="191" y="120"/>
                  </a:lnTo>
                  <a:lnTo>
                    <a:pt x="736" y="128"/>
                  </a:lnTo>
                  <a:close/>
                </a:path>
              </a:pathLst>
            </a:custGeom>
            <a:solidFill>
              <a:srgbClr val="6161B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305" name="Freeform 235"/>
            <p:cNvSpPr>
              <a:spLocks/>
            </p:cNvSpPr>
            <p:nvPr/>
          </p:nvSpPr>
          <p:spPr bwMode="auto">
            <a:xfrm>
              <a:off x="5863" y="2569"/>
              <a:ext cx="20" cy="25"/>
            </a:xfrm>
            <a:custGeom>
              <a:avLst/>
              <a:gdLst>
                <a:gd name="T0" fmla="*/ 20 w 40"/>
                <a:gd name="T1" fmla="*/ 13 h 48"/>
                <a:gd name="T2" fmla="*/ 20 w 40"/>
                <a:gd name="T3" fmla="*/ 25 h 48"/>
                <a:gd name="T4" fmla="*/ 18 w 40"/>
                <a:gd name="T5" fmla="*/ 25 h 48"/>
                <a:gd name="T6" fmla="*/ 16 w 40"/>
                <a:gd name="T7" fmla="*/ 25 h 48"/>
                <a:gd name="T8" fmla="*/ 14 w 40"/>
                <a:gd name="T9" fmla="*/ 25 h 48"/>
                <a:gd name="T10" fmla="*/ 12 w 40"/>
                <a:gd name="T11" fmla="*/ 24 h 48"/>
                <a:gd name="T12" fmla="*/ 11 w 40"/>
                <a:gd name="T13" fmla="*/ 24 h 48"/>
                <a:gd name="T14" fmla="*/ 9 w 40"/>
                <a:gd name="T15" fmla="*/ 23 h 48"/>
                <a:gd name="T16" fmla="*/ 7 w 40"/>
                <a:gd name="T17" fmla="*/ 22 h 48"/>
                <a:gd name="T18" fmla="*/ 6 w 40"/>
                <a:gd name="T19" fmla="*/ 22 h 48"/>
                <a:gd name="T20" fmla="*/ 5 w 40"/>
                <a:gd name="T21" fmla="*/ 21 h 48"/>
                <a:gd name="T22" fmla="*/ 3 w 40"/>
                <a:gd name="T23" fmla="*/ 20 h 48"/>
                <a:gd name="T24" fmla="*/ 2 w 40"/>
                <a:gd name="T25" fmla="*/ 19 h 48"/>
                <a:gd name="T26" fmla="*/ 1 w 40"/>
                <a:gd name="T27" fmla="*/ 18 h 48"/>
                <a:gd name="T28" fmla="*/ 1 w 40"/>
                <a:gd name="T29" fmla="*/ 17 h 48"/>
                <a:gd name="T30" fmla="*/ 0 w 40"/>
                <a:gd name="T31" fmla="*/ 16 h 48"/>
                <a:gd name="T32" fmla="*/ 0 w 40"/>
                <a:gd name="T33" fmla="*/ 14 h 48"/>
                <a:gd name="T34" fmla="*/ 0 w 40"/>
                <a:gd name="T35" fmla="*/ 13 h 48"/>
                <a:gd name="T36" fmla="*/ 0 w 40"/>
                <a:gd name="T37" fmla="*/ 11 h 48"/>
                <a:gd name="T38" fmla="*/ 0 w 40"/>
                <a:gd name="T39" fmla="*/ 10 h 48"/>
                <a:gd name="T40" fmla="*/ 1 w 40"/>
                <a:gd name="T41" fmla="*/ 9 h 48"/>
                <a:gd name="T42" fmla="*/ 1 w 40"/>
                <a:gd name="T43" fmla="*/ 8 h 48"/>
                <a:gd name="T44" fmla="*/ 2 w 40"/>
                <a:gd name="T45" fmla="*/ 7 h 48"/>
                <a:gd name="T46" fmla="*/ 3 w 40"/>
                <a:gd name="T47" fmla="*/ 6 h 48"/>
                <a:gd name="T48" fmla="*/ 5 w 40"/>
                <a:gd name="T49" fmla="*/ 5 h 48"/>
                <a:gd name="T50" fmla="*/ 6 w 40"/>
                <a:gd name="T51" fmla="*/ 4 h 48"/>
                <a:gd name="T52" fmla="*/ 7 w 40"/>
                <a:gd name="T53" fmla="*/ 3 h 48"/>
                <a:gd name="T54" fmla="*/ 9 w 40"/>
                <a:gd name="T55" fmla="*/ 3 h 48"/>
                <a:gd name="T56" fmla="*/ 11 w 40"/>
                <a:gd name="T57" fmla="*/ 2 h 48"/>
                <a:gd name="T58" fmla="*/ 12 w 40"/>
                <a:gd name="T59" fmla="*/ 1 h 48"/>
                <a:gd name="T60" fmla="*/ 14 w 40"/>
                <a:gd name="T61" fmla="*/ 1 h 48"/>
                <a:gd name="T62" fmla="*/ 16 w 40"/>
                <a:gd name="T63" fmla="*/ 1 h 48"/>
                <a:gd name="T64" fmla="*/ 18 w 40"/>
                <a:gd name="T65" fmla="*/ 1 h 48"/>
                <a:gd name="T66" fmla="*/ 20 w 40"/>
                <a:gd name="T67" fmla="*/ 0 h 48"/>
                <a:gd name="T68" fmla="*/ 20 w 40"/>
                <a:gd name="T69" fmla="*/ 13 h 48"/>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40" h="48">
                  <a:moveTo>
                    <a:pt x="40" y="25"/>
                  </a:moveTo>
                  <a:lnTo>
                    <a:pt x="40" y="48"/>
                  </a:lnTo>
                  <a:lnTo>
                    <a:pt x="36" y="48"/>
                  </a:lnTo>
                  <a:lnTo>
                    <a:pt x="32" y="48"/>
                  </a:lnTo>
                  <a:lnTo>
                    <a:pt x="27" y="48"/>
                  </a:lnTo>
                  <a:lnTo>
                    <a:pt x="24" y="47"/>
                  </a:lnTo>
                  <a:lnTo>
                    <a:pt x="21" y="46"/>
                  </a:lnTo>
                  <a:lnTo>
                    <a:pt x="17" y="45"/>
                  </a:lnTo>
                  <a:lnTo>
                    <a:pt x="14" y="43"/>
                  </a:lnTo>
                  <a:lnTo>
                    <a:pt x="11" y="42"/>
                  </a:lnTo>
                  <a:lnTo>
                    <a:pt x="9" y="40"/>
                  </a:lnTo>
                  <a:lnTo>
                    <a:pt x="6" y="38"/>
                  </a:lnTo>
                  <a:lnTo>
                    <a:pt x="4" y="36"/>
                  </a:lnTo>
                  <a:lnTo>
                    <a:pt x="2" y="35"/>
                  </a:lnTo>
                  <a:lnTo>
                    <a:pt x="1" y="32"/>
                  </a:lnTo>
                  <a:lnTo>
                    <a:pt x="0" y="30"/>
                  </a:lnTo>
                  <a:lnTo>
                    <a:pt x="0" y="27"/>
                  </a:lnTo>
                  <a:lnTo>
                    <a:pt x="0" y="25"/>
                  </a:lnTo>
                  <a:lnTo>
                    <a:pt x="0" y="22"/>
                  </a:lnTo>
                  <a:lnTo>
                    <a:pt x="0" y="20"/>
                  </a:lnTo>
                  <a:lnTo>
                    <a:pt x="1" y="17"/>
                  </a:lnTo>
                  <a:lnTo>
                    <a:pt x="2" y="15"/>
                  </a:lnTo>
                  <a:lnTo>
                    <a:pt x="4" y="13"/>
                  </a:lnTo>
                  <a:lnTo>
                    <a:pt x="6" y="11"/>
                  </a:lnTo>
                  <a:lnTo>
                    <a:pt x="9" y="10"/>
                  </a:lnTo>
                  <a:lnTo>
                    <a:pt x="11" y="7"/>
                  </a:lnTo>
                  <a:lnTo>
                    <a:pt x="14" y="6"/>
                  </a:lnTo>
                  <a:lnTo>
                    <a:pt x="17" y="5"/>
                  </a:lnTo>
                  <a:lnTo>
                    <a:pt x="21" y="3"/>
                  </a:lnTo>
                  <a:lnTo>
                    <a:pt x="24" y="2"/>
                  </a:lnTo>
                  <a:lnTo>
                    <a:pt x="27" y="1"/>
                  </a:lnTo>
                  <a:lnTo>
                    <a:pt x="32" y="1"/>
                  </a:lnTo>
                  <a:lnTo>
                    <a:pt x="36" y="1"/>
                  </a:lnTo>
                  <a:lnTo>
                    <a:pt x="40" y="0"/>
                  </a:lnTo>
                  <a:lnTo>
                    <a:pt x="40" y="2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306" name="Freeform 236"/>
            <p:cNvSpPr>
              <a:spLocks/>
            </p:cNvSpPr>
            <p:nvPr/>
          </p:nvSpPr>
          <p:spPr bwMode="auto">
            <a:xfrm>
              <a:off x="5866" y="2569"/>
              <a:ext cx="17" cy="21"/>
            </a:xfrm>
            <a:custGeom>
              <a:avLst/>
              <a:gdLst>
                <a:gd name="T0" fmla="*/ 17 w 34"/>
                <a:gd name="T1" fmla="*/ 11 h 41"/>
                <a:gd name="T2" fmla="*/ 17 w 34"/>
                <a:gd name="T3" fmla="*/ 21 h 41"/>
                <a:gd name="T4" fmla="*/ 15 w 34"/>
                <a:gd name="T5" fmla="*/ 21 h 41"/>
                <a:gd name="T6" fmla="*/ 14 w 34"/>
                <a:gd name="T7" fmla="*/ 21 h 41"/>
                <a:gd name="T8" fmla="*/ 12 w 34"/>
                <a:gd name="T9" fmla="*/ 20 h 41"/>
                <a:gd name="T10" fmla="*/ 10 w 34"/>
                <a:gd name="T11" fmla="*/ 20 h 41"/>
                <a:gd name="T12" fmla="*/ 9 w 34"/>
                <a:gd name="T13" fmla="*/ 19 h 41"/>
                <a:gd name="T14" fmla="*/ 8 w 34"/>
                <a:gd name="T15" fmla="*/ 19 h 41"/>
                <a:gd name="T16" fmla="*/ 7 w 34"/>
                <a:gd name="T17" fmla="*/ 18 h 41"/>
                <a:gd name="T18" fmla="*/ 5 w 34"/>
                <a:gd name="T19" fmla="*/ 18 h 41"/>
                <a:gd name="T20" fmla="*/ 4 w 34"/>
                <a:gd name="T21" fmla="*/ 17 h 41"/>
                <a:gd name="T22" fmla="*/ 3 w 34"/>
                <a:gd name="T23" fmla="*/ 16 h 41"/>
                <a:gd name="T24" fmla="*/ 2 w 34"/>
                <a:gd name="T25" fmla="*/ 16 h 41"/>
                <a:gd name="T26" fmla="*/ 2 w 34"/>
                <a:gd name="T27" fmla="*/ 14 h 41"/>
                <a:gd name="T28" fmla="*/ 1 w 34"/>
                <a:gd name="T29" fmla="*/ 14 h 41"/>
                <a:gd name="T30" fmla="*/ 0 w 34"/>
                <a:gd name="T31" fmla="*/ 13 h 41"/>
                <a:gd name="T32" fmla="*/ 0 w 34"/>
                <a:gd name="T33" fmla="*/ 12 h 41"/>
                <a:gd name="T34" fmla="*/ 0 w 34"/>
                <a:gd name="T35" fmla="*/ 11 h 41"/>
                <a:gd name="T36" fmla="*/ 0 w 34"/>
                <a:gd name="T37" fmla="*/ 9 h 41"/>
                <a:gd name="T38" fmla="*/ 0 w 34"/>
                <a:gd name="T39" fmla="*/ 9 h 41"/>
                <a:gd name="T40" fmla="*/ 1 w 34"/>
                <a:gd name="T41" fmla="*/ 8 h 41"/>
                <a:gd name="T42" fmla="*/ 2 w 34"/>
                <a:gd name="T43" fmla="*/ 6 h 41"/>
                <a:gd name="T44" fmla="*/ 2 w 34"/>
                <a:gd name="T45" fmla="*/ 6 h 41"/>
                <a:gd name="T46" fmla="*/ 3 w 34"/>
                <a:gd name="T47" fmla="*/ 5 h 41"/>
                <a:gd name="T48" fmla="*/ 4 w 34"/>
                <a:gd name="T49" fmla="*/ 4 h 41"/>
                <a:gd name="T50" fmla="*/ 5 w 34"/>
                <a:gd name="T51" fmla="*/ 3 h 41"/>
                <a:gd name="T52" fmla="*/ 7 w 34"/>
                <a:gd name="T53" fmla="*/ 3 h 41"/>
                <a:gd name="T54" fmla="*/ 8 w 34"/>
                <a:gd name="T55" fmla="*/ 2 h 41"/>
                <a:gd name="T56" fmla="*/ 9 w 34"/>
                <a:gd name="T57" fmla="*/ 1 h 41"/>
                <a:gd name="T58" fmla="*/ 10 w 34"/>
                <a:gd name="T59" fmla="*/ 1 h 41"/>
                <a:gd name="T60" fmla="*/ 12 w 34"/>
                <a:gd name="T61" fmla="*/ 1 h 41"/>
                <a:gd name="T62" fmla="*/ 14 w 34"/>
                <a:gd name="T63" fmla="*/ 1 h 41"/>
                <a:gd name="T64" fmla="*/ 15 w 34"/>
                <a:gd name="T65" fmla="*/ 1 h 41"/>
                <a:gd name="T66" fmla="*/ 17 w 34"/>
                <a:gd name="T67" fmla="*/ 0 h 41"/>
                <a:gd name="T68" fmla="*/ 17 w 34"/>
                <a:gd name="T69" fmla="*/ 11 h 4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4" h="41">
                  <a:moveTo>
                    <a:pt x="34" y="21"/>
                  </a:moveTo>
                  <a:lnTo>
                    <a:pt x="34" y="41"/>
                  </a:lnTo>
                  <a:lnTo>
                    <a:pt x="30" y="41"/>
                  </a:lnTo>
                  <a:lnTo>
                    <a:pt x="28" y="41"/>
                  </a:lnTo>
                  <a:lnTo>
                    <a:pt x="24" y="40"/>
                  </a:lnTo>
                  <a:lnTo>
                    <a:pt x="20" y="40"/>
                  </a:lnTo>
                  <a:lnTo>
                    <a:pt x="18" y="38"/>
                  </a:lnTo>
                  <a:lnTo>
                    <a:pt x="15" y="37"/>
                  </a:lnTo>
                  <a:lnTo>
                    <a:pt x="13" y="36"/>
                  </a:lnTo>
                  <a:lnTo>
                    <a:pt x="10" y="35"/>
                  </a:lnTo>
                  <a:lnTo>
                    <a:pt x="8" y="33"/>
                  </a:lnTo>
                  <a:lnTo>
                    <a:pt x="5" y="32"/>
                  </a:lnTo>
                  <a:lnTo>
                    <a:pt x="4" y="31"/>
                  </a:lnTo>
                  <a:lnTo>
                    <a:pt x="3" y="28"/>
                  </a:lnTo>
                  <a:lnTo>
                    <a:pt x="1" y="27"/>
                  </a:lnTo>
                  <a:lnTo>
                    <a:pt x="0" y="25"/>
                  </a:lnTo>
                  <a:lnTo>
                    <a:pt x="0" y="23"/>
                  </a:lnTo>
                  <a:lnTo>
                    <a:pt x="0" y="21"/>
                  </a:lnTo>
                  <a:lnTo>
                    <a:pt x="0" y="18"/>
                  </a:lnTo>
                  <a:lnTo>
                    <a:pt x="0" y="17"/>
                  </a:lnTo>
                  <a:lnTo>
                    <a:pt x="1" y="15"/>
                  </a:lnTo>
                  <a:lnTo>
                    <a:pt x="3" y="12"/>
                  </a:lnTo>
                  <a:lnTo>
                    <a:pt x="4" y="11"/>
                  </a:lnTo>
                  <a:lnTo>
                    <a:pt x="5" y="10"/>
                  </a:lnTo>
                  <a:lnTo>
                    <a:pt x="8" y="7"/>
                  </a:lnTo>
                  <a:lnTo>
                    <a:pt x="10" y="6"/>
                  </a:lnTo>
                  <a:lnTo>
                    <a:pt x="13" y="5"/>
                  </a:lnTo>
                  <a:lnTo>
                    <a:pt x="15" y="3"/>
                  </a:lnTo>
                  <a:lnTo>
                    <a:pt x="18" y="2"/>
                  </a:lnTo>
                  <a:lnTo>
                    <a:pt x="20" y="2"/>
                  </a:lnTo>
                  <a:lnTo>
                    <a:pt x="24" y="1"/>
                  </a:lnTo>
                  <a:lnTo>
                    <a:pt x="28" y="1"/>
                  </a:lnTo>
                  <a:lnTo>
                    <a:pt x="30" y="1"/>
                  </a:lnTo>
                  <a:lnTo>
                    <a:pt x="34" y="0"/>
                  </a:lnTo>
                  <a:lnTo>
                    <a:pt x="34" y="21"/>
                  </a:lnTo>
                  <a:close/>
                </a:path>
              </a:pathLst>
            </a:custGeom>
            <a:solidFill>
              <a:srgbClr val="FF66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307" name="Freeform 237"/>
            <p:cNvSpPr>
              <a:spLocks/>
            </p:cNvSpPr>
            <p:nvPr/>
          </p:nvSpPr>
          <p:spPr bwMode="auto">
            <a:xfrm>
              <a:off x="5821" y="2544"/>
              <a:ext cx="74" cy="8"/>
            </a:xfrm>
            <a:custGeom>
              <a:avLst/>
              <a:gdLst>
                <a:gd name="T0" fmla="*/ 70 w 148"/>
                <a:gd name="T1" fmla="*/ 2 h 15"/>
                <a:gd name="T2" fmla="*/ 0 w 148"/>
                <a:gd name="T3" fmla="*/ 0 h 15"/>
                <a:gd name="T4" fmla="*/ 74 w 148"/>
                <a:gd name="T5" fmla="*/ 8 h 15"/>
                <a:gd name="T6" fmla="*/ 70 w 148"/>
                <a:gd name="T7" fmla="*/ 2 h 15"/>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48" h="15">
                  <a:moveTo>
                    <a:pt x="140" y="3"/>
                  </a:moveTo>
                  <a:lnTo>
                    <a:pt x="0" y="0"/>
                  </a:lnTo>
                  <a:lnTo>
                    <a:pt x="148" y="15"/>
                  </a:lnTo>
                  <a:lnTo>
                    <a:pt x="140" y="3"/>
                  </a:lnTo>
                  <a:close/>
                </a:path>
              </a:pathLst>
            </a:custGeom>
            <a:solidFill>
              <a:srgbClr val="6161B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308" name="Freeform 238"/>
            <p:cNvSpPr>
              <a:spLocks/>
            </p:cNvSpPr>
            <p:nvPr/>
          </p:nvSpPr>
          <p:spPr bwMode="auto">
            <a:xfrm>
              <a:off x="5716" y="2539"/>
              <a:ext cx="99" cy="99"/>
            </a:xfrm>
            <a:custGeom>
              <a:avLst/>
              <a:gdLst>
                <a:gd name="T0" fmla="*/ 55 w 198"/>
                <a:gd name="T1" fmla="*/ 98 h 197"/>
                <a:gd name="T2" fmla="*/ 62 w 198"/>
                <a:gd name="T3" fmla="*/ 97 h 197"/>
                <a:gd name="T4" fmla="*/ 69 w 198"/>
                <a:gd name="T5" fmla="*/ 95 h 197"/>
                <a:gd name="T6" fmla="*/ 75 w 198"/>
                <a:gd name="T7" fmla="*/ 91 h 197"/>
                <a:gd name="T8" fmla="*/ 81 w 198"/>
                <a:gd name="T9" fmla="*/ 88 h 197"/>
                <a:gd name="T10" fmla="*/ 86 w 198"/>
                <a:gd name="T11" fmla="*/ 83 h 197"/>
                <a:gd name="T12" fmla="*/ 91 w 198"/>
                <a:gd name="T13" fmla="*/ 77 h 197"/>
                <a:gd name="T14" fmla="*/ 94 w 198"/>
                <a:gd name="T15" fmla="*/ 71 h 197"/>
                <a:gd name="T16" fmla="*/ 97 w 198"/>
                <a:gd name="T17" fmla="*/ 64 h 197"/>
                <a:gd name="T18" fmla="*/ 98 w 198"/>
                <a:gd name="T19" fmla="*/ 57 h 197"/>
                <a:gd name="T20" fmla="*/ 99 w 198"/>
                <a:gd name="T21" fmla="*/ 49 h 197"/>
                <a:gd name="T22" fmla="*/ 98 w 198"/>
                <a:gd name="T23" fmla="*/ 42 h 197"/>
                <a:gd name="T24" fmla="*/ 97 w 198"/>
                <a:gd name="T25" fmla="*/ 34 h 197"/>
                <a:gd name="T26" fmla="*/ 94 w 198"/>
                <a:gd name="T27" fmla="*/ 28 h 197"/>
                <a:gd name="T28" fmla="*/ 91 w 198"/>
                <a:gd name="T29" fmla="*/ 22 h 197"/>
                <a:gd name="T30" fmla="*/ 86 w 198"/>
                <a:gd name="T31" fmla="*/ 16 h 197"/>
                <a:gd name="T32" fmla="*/ 81 w 198"/>
                <a:gd name="T33" fmla="*/ 11 h 197"/>
                <a:gd name="T34" fmla="*/ 75 w 198"/>
                <a:gd name="T35" fmla="*/ 8 h 197"/>
                <a:gd name="T36" fmla="*/ 69 w 198"/>
                <a:gd name="T37" fmla="*/ 4 h 197"/>
                <a:gd name="T38" fmla="*/ 62 w 198"/>
                <a:gd name="T39" fmla="*/ 2 h 197"/>
                <a:gd name="T40" fmla="*/ 55 w 198"/>
                <a:gd name="T41" fmla="*/ 1 h 197"/>
                <a:gd name="T42" fmla="*/ 47 w 198"/>
                <a:gd name="T43" fmla="*/ 0 h 197"/>
                <a:gd name="T44" fmla="*/ 40 w 198"/>
                <a:gd name="T45" fmla="*/ 1 h 197"/>
                <a:gd name="T46" fmla="*/ 33 w 198"/>
                <a:gd name="T47" fmla="*/ 3 h 197"/>
                <a:gd name="T48" fmla="*/ 26 w 198"/>
                <a:gd name="T49" fmla="*/ 6 h 197"/>
                <a:gd name="T50" fmla="*/ 20 w 198"/>
                <a:gd name="T51" fmla="*/ 10 h 197"/>
                <a:gd name="T52" fmla="*/ 15 w 198"/>
                <a:gd name="T53" fmla="*/ 14 h 197"/>
                <a:gd name="T54" fmla="*/ 10 w 198"/>
                <a:gd name="T55" fmla="*/ 20 h 197"/>
                <a:gd name="T56" fmla="*/ 6 w 198"/>
                <a:gd name="T57" fmla="*/ 26 h 197"/>
                <a:gd name="T58" fmla="*/ 3 w 198"/>
                <a:gd name="T59" fmla="*/ 33 h 197"/>
                <a:gd name="T60" fmla="*/ 1 w 198"/>
                <a:gd name="T61" fmla="*/ 39 h 197"/>
                <a:gd name="T62" fmla="*/ 1 w 198"/>
                <a:gd name="T63" fmla="*/ 47 h 197"/>
                <a:gd name="T64" fmla="*/ 1 w 198"/>
                <a:gd name="T65" fmla="*/ 54 h 197"/>
                <a:gd name="T66" fmla="*/ 2 w 198"/>
                <a:gd name="T67" fmla="*/ 62 h 197"/>
                <a:gd name="T68" fmla="*/ 5 w 198"/>
                <a:gd name="T69" fmla="*/ 68 h 197"/>
                <a:gd name="T70" fmla="*/ 8 w 198"/>
                <a:gd name="T71" fmla="*/ 75 h 197"/>
                <a:gd name="T72" fmla="*/ 11 w 198"/>
                <a:gd name="T73" fmla="*/ 81 h 197"/>
                <a:gd name="T74" fmla="*/ 16 w 198"/>
                <a:gd name="T75" fmla="*/ 86 h 197"/>
                <a:gd name="T76" fmla="*/ 22 w 198"/>
                <a:gd name="T77" fmla="*/ 90 h 197"/>
                <a:gd name="T78" fmla="*/ 28 w 198"/>
                <a:gd name="T79" fmla="*/ 94 h 197"/>
                <a:gd name="T80" fmla="*/ 35 w 198"/>
                <a:gd name="T81" fmla="*/ 96 h 197"/>
                <a:gd name="T82" fmla="*/ 42 w 198"/>
                <a:gd name="T83" fmla="*/ 98 h 197"/>
                <a:gd name="T84" fmla="*/ 50 w 198"/>
                <a:gd name="T85" fmla="*/ 99 h 197"/>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198" h="197">
                  <a:moveTo>
                    <a:pt x="99" y="197"/>
                  </a:moveTo>
                  <a:lnTo>
                    <a:pt x="104" y="197"/>
                  </a:lnTo>
                  <a:lnTo>
                    <a:pt x="109" y="196"/>
                  </a:lnTo>
                  <a:lnTo>
                    <a:pt x="114" y="196"/>
                  </a:lnTo>
                  <a:lnTo>
                    <a:pt x="119" y="195"/>
                  </a:lnTo>
                  <a:lnTo>
                    <a:pt x="124" y="194"/>
                  </a:lnTo>
                  <a:lnTo>
                    <a:pt x="129" y="192"/>
                  </a:lnTo>
                  <a:lnTo>
                    <a:pt x="133" y="191"/>
                  </a:lnTo>
                  <a:lnTo>
                    <a:pt x="138" y="189"/>
                  </a:lnTo>
                  <a:lnTo>
                    <a:pt x="141" y="187"/>
                  </a:lnTo>
                  <a:lnTo>
                    <a:pt x="146" y="185"/>
                  </a:lnTo>
                  <a:lnTo>
                    <a:pt x="150" y="182"/>
                  </a:lnTo>
                  <a:lnTo>
                    <a:pt x="154" y="180"/>
                  </a:lnTo>
                  <a:lnTo>
                    <a:pt x="158" y="177"/>
                  </a:lnTo>
                  <a:lnTo>
                    <a:pt x="161" y="175"/>
                  </a:lnTo>
                  <a:lnTo>
                    <a:pt x="165" y="171"/>
                  </a:lnTo>
                  <a:lnTo>
                    <a:pt x="169" y="169"/>
                  </a:lnTo>
                  <a:lnTo>
                    <a:pt x="171" y="165"/>
                  </a:lnTo>
                  <a:lnTo>
                    <a:pt x="175" y="161"/>
                  </a:lnTo>
                  <a:lnTo>
                    <a:pt x="178" y="157"/>
                  </a:lnTo>
                  <a:lnTo>
                    <a:pt x="181" y="154"/>
                  </a:lnTo>
                  <a:lnTo>
                    <a:pt x="184" y="150"/>
                  </a:lnTo>
                  <a:lnTo>
                    <a:pt x="185" y="145"/>
                  </a:lnTo>
                  <a:lnTo>
                    <a:pt x="188" y="141"/>
                  </a:lnTo>
                  <a:lnTo>
                    <a:pt x="190" y="136"/>
                  </a:lnTo>
                  <a:lnTo>
                    <a:pt x="191" y="132"/>
                  </a:lnTo>
                  <a:lnTo>
                    <a:pt x="193" y="127"/>
                  </a:lnTo>
                  <a:lnTo>
                    <a:pt x="194" y="124"/>
                  </a:lnTo>
                  <a:lnTo>
                    <a:pt x="195" y="119"/>
                  </a:lnTo>
                  <a:lnTo>
                    <a:pt x="196" y="114"/>
                  </a:lnTo>
                  <a:lnTo>
                    <a:pt x="198" y="108"/>
                  </a:lnTo>
                  <a:lnTo>
                    <a:pt x="198" y="103"/>
                  </a:lnTo>
                  <a:lnTo>
                    <a:pt x="198" y="98"/>
                  </a:lnTo>
                  <a:lnTo>
                    <a:pt x="198" y="93"/>
                  </a:lnTo>
                  <a:lnTo>
                    <a:pt x="198" y="88"/>
                  </a:lnTo>
                  <a:lnTo>
                    <a:pt x="196" y="83"/>
                  </a:lnTo>
                  <a:lnTo>
                    <a:pt x="195" y="78"/>
                  </a:lnTo>
                  <a:lnTo>
                    <a:pt x="194" y="73"/>
                  </a:lnTo>
                  <a:lnTo>
                    <a:pt x="193" y="68"/>
                  </a:lnTo>
                  <a:lnTo>
                    <a:pt x="191" y="65"/>
                  </a:lnTo>
                  <a:lnTo>
                    <a:pt x="190" y="60"/>
                  </a:lnTo>
                  <a:lnTo>
                    <a:pt x="188" y="56"/>
                  </a:lnTo>
                  <a:lnTo>
                    <a:pt x="185" y="51"/>
                  </a:lnTo>
                  <a:lnTo>
                    <a:pt x="184" y="47"/>
                  </a:lnTo>
                  <a:lnTo>
                    <a:pt x="181" y="43"/>
                  </a:lnTo>
                  <a:lnTo>
                    <a:pt x="178" y="40"/>
                  </a:lnTo>
                  <a:lnTo>
                    <a:pt x="175" y="36"/>
                  </a:lnTo>
                  <a:lnTo>
                    <a:pt x="171" y="32"/>
                  </a:lnTo>
                  <a:lnTo>
                    <a:pt x="169" y="28"/>
                  </a:lnTo>
                  <a:lnTo>
                    <a:pt x="165" y="26"/>
                  </a:lnTo>
                  <a:lnTo>
                    <a:pt x="161" y="22"/>
                  </a:lnTo>
                  <a:lnTo>
                    <a:pt x="158" y="20"/>
                  </a:lnTo>
                  <a:lnTo>
                    <a:pt x="154" y="17"/>
                  </a:lnTo>
                  <a:lnTo>
                    <a:pt x="150" y="15"/>
                  </a:lnTo>
                  <a:lnTo>
                    <a:pt x="146" y="12"/>
                  </a:lnTo>
                  <a:lnTo>
                    <a:pt x="141" y="10"/>
                  </a:lnTo>
                  <a:lnTo>
                    <a:pt x="138" y="7"/>
                  </a:lnTo>
                  <a:lnTo>
                    <a:pt x="133" y="6"/>
                  </a:lnTo>
                  <a:lnTo>
                    <a:pt x="129" y="5"/>
                  </a:lnTo>
                  <a:lnTo>
                    <a:pt x="124" y="3"/>
                  </a:lnTo>
                  <a:lnTo>
                    <a:pt x="119" y="2"/>
                  </a:lnTo>
                  <a:lnTo>
                    <a:pt x="114" y="1"/>
                  </a:lnTo>
                  <a:lnTo>
                    <a:pt x="109" y="1"/>
                  </a:lnTo>
                  <a:lnTo>
                    <a:pt x="104" y="0"/>
                  </a:lnTo>
                  <a:lnTo>
                    <a:pt x="99" y="0"/>
                  </a:lnTo>
                  <a:lnTo>
                    <a:pt x="94" y="0"/>
                  </a:lnTo>
                  <a:lnTo>
                    <a:pt x="89" y="1"/>
                  </a:lnTo>
                  <a:lnTo>
                    <a:pt x="84" y="1"/>
                  </a:lnTo>
                  <a:lnTo>
                    <a:pt x="79" y="2"/>
                  </a:lnTo>
                  <a:lnTo>
                    <a:pt x="75" y="3"/>
                  </a:lnTo>
                  <a:lnTo>
                    <a:pt x="70" y="5"/>
                  </a:lnTo>
                  <a:lnTo>
                    <a:pt x="65" y="6"/>
                  </a:lnTo>
                  <a:lnTo>
                    <a:pt x="61" y="7"/>
                  </a:lnTo>
                  <a:lnTo>
                    <a:pt x="56" y="10"/>
                  </a:lnTo>
                  <a:lnTo>
                    <a:pt x="52" y="12"/>
                  </a:lnTo>
                  <a:lnTo>
                    <a:pt x="47" y="15"/>
                  </a:lnTo>
                  <a:lnTo>
                    <a:pt x="44" y="17"/>
                  </a:lnTo>
                  <a:lnTo>
                    <a:pt x="40" y="20"/>
                  </a:lnTo>
                  <a:lnTo>
                    <a:pt x="36" y="22"/>
                  </a:lnTo>
                  <a:lnTo>
                    <a:pt x="32" y="26"/>
                  </a:lnTo>
                  <a:lnTo>
                    <a:pt x="30" y="28"/>
                  </a:lnTo>
                  <a:lnTo>
                    <a:pt x="26" y="32"/>
                  </a:lnTo>
                  <a:lnTo>
                    <a:pt x="22" y="36"/>
                  </a:lnTo>
                  <a:lnTo>
                    <a:pt x="20" y="40"/>
                  </a:lnTo>
                  <a:lnTo>
                    <a:pt x="17" y="43"/>
                  </a:lnTo>
                  <a:lnTo>
                    <a:pt x="15" y="47"/>
                  </a:lnTo>
                  <a:lnTo>
                    <a:pt x="12" y="51"/>
                  </a:lnTo>
                  <a:lnTo>
                    <a:pt x="10" y="56"/>
                  </a:lnTo>
                  <a:lnTo>
                    <a:pt x="9" y="60"/>
                  </a:lnTo>
                  <a:lnTo>
                    <a:pt x="6" y="65"/>
                  </a:lnTo>
                  <a:lnTo>
                    <a:pt x="5" y="68"/>
                  </a:lnTo>
                  <a:lnTo>
                    <a:pt x="4" y="73"/>
                  </a:lnTo>
                  <a:lnTo>
                    <a:pt x="2" y="78"/>
                  </a:lnTo>
                  <a:lnTo>
                    <a:pt x="1" y="83"/>
                  </a:lnTo>
                  <a:lnTo>
                    <a:pt x="1" y="88"/>
                  </a:lnTo>
                  <a:lnTo>
                    <a:pt x="1" y="93"/>
                  </a:lnTo>
                  <a:lnTo>
                    <a:pt x="0" y="98"/>
                  </a:lnTo>
                  <a:lnTo>
                    <a:pt x="1" y="103"/>
                  </a:lnTo>
                  <a:lnTo>
                    <a:pt x="1" y="108"/>
                  </a:lnTo>
                  <a:lnTo>
                    <a:pt x="1" y="114"/>
                  </a:lnTo>
                  <a:lnTo>
                    <a:pt x="2" y="119"/>
                  </a:lnTo>
                  <a:lnTo>
                    <a:pt x="4" y="124"/>
                  </a:lnTo>
                  <a:lnTo>
                    <a:pt x="5" y="127"/>
                  </a:lnTo>
                  <a:lnTo>
                    <a:pt x="6" y="132"/>
                  </a:lnTo>
                  <a:lnTo>
                    <a:pt x="9" y="136"/>
                  </a:lnTo>
                  <a:lnTo>
                    <a:pt x="10" y="141"/>
                  </a:lnTo>
                  <a:lnTo>
                    <a:pt x="12" y="145"/>
                  </a:lnTo>
                  <a:lnTo>
                    <a:pt x="15" y="150"/>
                  </a:lnTo>
                  <a:lnTo>
                    <a:pt x="17" y="154"/>
                  </a:lnTo>
                  <a:lnTo>
                    <a:pt x="20" y="157"/>
                  </a:lnTo>
                  <a:lnTo>
                    <a:pt x="22" y="161"/>
                  </a:lnTo>
                  <a:lnTo>
                    <a:pt x="26" y="165"/>
                  </a:lnTo>
                  <a:lnTo>
                    <a:pt x="30" y="169"/>
                  </a:lnTo>
                  <a:lnTo>
                    <a:pt x="32" y="171"/>
                  </a:lnTo>
                  <a:lnTo>
                    <a:pt x="36" y="175"/>
                  </a:lnTo>
                  <a:lnTo>
                    <a:pt x="40" y="177"/>
                  </a:lnTo>
                  <a:lnTo>
                    <a:pt x="44" y="180"/>
                  </a:lnTo>
                  <a:lnTo>
                    <a:pt x="47" y="182"/>
                  </a:lnTo>
                  <a:lnTo>
                    <a:pt x="52" y="185"/>
                  </a:lnTo>
                  <a:lnTo>
                    <a:pt x="56" y="187"/>
                  </a:lnTo>
                  <a:lnTo>
                    <a:pt x="61" y="189"/>
                  </a:lnTo>
                  <a:lnTo>
                    <a:pt x="65" y="191"/>
                  </a:lnTo>
                  <a:lnTo>
                    <a:pt x="70" y="192"/>
                  </a:lnTo>
                  <a:lnTo>
                    <a:pt x="75" y="194"/>
                  </a:lnTo>
                  <a:lnTo>
                    <a:pt x="79" y="195"/>
                  </a:lnTo>
                  <a:lnTo>
                    <a:pt x="84" y="196"/>
                  </a:lnTo>
                  <a:lnTo>
                    <a:pt x="89" y="196"/>
                  </a:lnTo>
                  <a:lnTo>
                    <a:pt x="94" y="197"/>
                  </a:lnTo>
                  <a:lnTo>
                    <a:pt x="99" y="197"/>
                  </a:lnTo>
                  <a:close/>
                </a:path>
              </a:pathLst>
            </a:custGeom>
            <a:solidFill>
              <a:srgbClr val="CCCC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309" name="Freeform 239"/>
            <p:cNvSpPr>
              <a:spLocks/>
            </p:cNvSpPr>
            <p:nvPr/>
          </p:nvSpPr>
          <p:spPr bwMode="auto">
            <a:xfrm>
              <a:off x="5722" y="2545"/>
              <a:ext cx="88" cy="88"/>
            </a:xfrm>
            <a:custGeom>
              <a:avLst/>
              <a:gdLst>
                <a:gd name="T0" fmla="*/ 49 w 175"/>
                <a:gd name="T1" fmla="*/ 87 h 175"/>
                <a:gd name="T2" fmla="*/ 57 w 175"/>
                <a:gd name="T3" fmla="*/ 86 h 175"/>
                <a:gd name="T4" fmla="*/ 65 w 175"/>
                <a:gd name="T5" fmla="*/ 82 h 175"/>
                <a:gd name="T6" fmla="*/ 72 w 175"/>
                <a:gd name="T7" fmla="*/ 78 h 175"/>
                <a:gd name="T8" fmla="*/ 78 w 175"/>
                <a:gd name="T9" fmla="*/ 72 h 175"/>
                <a:gd name="T10" fmla="*/ 82 w 175"/>
                <a:gd name="T11" fmla="*/ 65 h 175"/>
                <a:gd name="T12" fmla="*/ 86 w 175"/>
                <a:gd name="T13" fmla="*/ 57 h 175"/>
                <a:gd name="T14" fmla="*/ 87 w 175"/>
                <a:gd name="T15" fmla="*/ 48 h 175"/>
                <a:gd name="T16" fmla="*/ 87 w 175"/>
                <a:gd name="T17" fmla="*/ 40 h 175"/>
                <a:gd name="T18" fmla="*/ 86 w 175"/>
                <a:gd name="T19" fmla="*/ 31 h 175"/>
                <a:gd name="T20" fmla="*/ 82 w 175"/>
                <a:gd name="T21" fmla="*/ 23 h 175"/>
                <a:gd name="T22" fmla="*/ 78 w 175"/>
                <a:gd name="T23" fmla="*/ 16 h 175"/>
                <a:gd name="T24" fmla="*/ 72 w 175"/>
                <a:gd name="T25" fmla="*/ 10 h 175"/>
                <a:gd name="T26" fmla="*/ 65 w 175"/>
                <a:gd name="T27" fmla="*/ 6 h 175"/>
                <a:gd name="T28" fmla="*/ 57 w 175"/>
                <a:gd name="T29" fmla="*/ 3 h 175"/>
                <a:gd name="T30" fmla="*/ 49 w 175"/>
                <a:gd name="T31" fmla="*/ 1 h 175"/>
                <a:gd name="T32" fmla="*/ 40 w 175"/>
                <a:gd name="T33" fmla="*/ 1 h 175"/>
                <a:gd name="T34" fmla="*/ 31 w 175"/>
                <a:gd name="T35" fmla="*/ 3 h 175"/>
                <a:gd name="T36" fmla="*/ 23 w 175"/>
                <a:gd name="T37" fmla="*/ 6 h 175"/>
                <a:gd name="T38" fmla="*/ 17 w 175"/>
                <a:gd name="T39" fmla="*/ 10 h 175"/>
                <a:gd name="T40" fmla="*/ 10 w 175"/>
                <a:gd name="T41" fmla="*/ 16 h 175"/>
                <a:gd name="T42" fmla="*/ 6 w 175"/>
                <a:gd name="T43" fmla="*/ 23 h 175"/>
                <a:gd name="T44" fmla="*/ 3 w 175"/>
                <a:gd name="T45" fmla="*/ 31 h 175"/>
                <a:gd name="T46" fmla="*/ 1 w 175"/>
                <a:gd name="T47" fmla="*/ 40 h 175"/>
                <a:gd name="T48" fmla="*/ 1 w 175"/>
                <a:gd name="T49" fmla="*/ 48 h 175"/>
                <a:gd name="T50" fmla="*/ 3 w 175"/>
                <a:gd name="T51" fmla="*/ 57 h 175"/>
                <a:gd name="T52" fmla="*/ 6 w 175"/>
                <a:gd name="T53" fmla="*/ 65 h 175"/>
                <a:gd name="T54" fmla="*/ 10 w 175"/>
                <a:gd name="T55" fmla="*/ 72 h 175"/>
                <a:gd name="T56" fmla="*/ 17 w 175"/>
                <a:gd name="T57" fmla="*/ 78 h 175"/>
                <a:gd name="T58" fmla="*/ 23 w 175"/>
                <a:gd name="T59" fmla="*/ 82 h 175"/>
                <a:gd name="T60" fmla="*/ 31 w 175"/>
                <a:gd name="T61" fmla="*/ 86 h 175"/>
                <a:gd name="T62" fmla="*/ 40 w 175"/>
                <a:gd name="T63" fmla="*/ 87 h 17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175" h="175">
                  <a:moveTo>
                    <a:pt x="88" y="175"/>
                  </a:moveTo>
                  <a:lnTo>
                    <a:pt x="97" y="174"/>
                  </a:lnTo>
                  <a:lnTo>
                    <a:pt x="105" y="173"/>
                  </a:lnTo>
                  <a:lnTo>
                    <a:pt x="114" y="171"/>
                  </a:lnTo>
                  <a:lnTo>
                    <a:pt x="122" y="168"/>
                  </a:lnTo>
                  <a:lnTo>
                    <a:pt x="129" y="164"/>
                  </a:lnTo>
                  <a:lnTo>
                    <a:pt x="137" y="160"/>
                  </a:lnTo>
                  <a:lnTo>
                    <a:pt x="143" y="155"/>
                  </a:lnTo>
                  <a:lnTo>
                    <a:pt x="149" y="149"/>
                  </a:lnTo>
                  <a:lnTo>
                    <a:pt x="155" y="143"/>
                  </a:lnTo>
                  <a:lnTo>
                    <a:pt x="160" y="136"/>
                  </a:lnTo>
                  <a:lnTo>
                    <a:pt x="164" y="129"/>
                  </a:lnTo>
                  <a:lnTo>
                    <a:pt x="168" y="121"/>
                  </a:lnTo>
                  <a:lnTo>
                    <a:pt x="172" y="114"/>
                  </a:lnTo>
                  <a:lnTo>
                    <a:pt x="173" y="105"/>
                  </a:lnTo>
                  <a:lnTo>
                    <a:pt x="174" y="96"/>
                  </a:lnTo>
                  <a:lnTo>
                    <a:pt x="175" y="87"/>
                  </a:lnTo>
                  <a:lnTo>
                    <a:pt x="174" y="79"/>
                  </a:lnTo>
                  <a:lnTo>
                    <a:pt x="173" y="70"/>
                  </a:lnTo>
                  <a:lnTo>
                    <a:pt x="172" y="61"/>
                  </a:lnTo>
                  <a:lnTo>
                    <a:pt x="168" y="54"/>
                  </a:lnTo>
                  <a:lnTo>
                    <a:pt x="164" y="46"/>
                  </a:lnTo>
                  <a:lnTo>
                    <a:pt x="160" y="39"/>
                  </a:lnTo>
                  <a:lnTo>
                    <a:pt x="155" y="32"/>
                  </a:lnTo>
                  <a:lnTo>
                    <a:pt x="149" y="26"/>
                  </a:lnTo>
                  <a:lnTo>
                    <a:pt x="143" y="20"/>
                  </a:lnTo>
                  <a:lnTo>
                    <a:pt x="137" y="15"/>
                  </a:lnTo>
                  <a:lnTo>
                    <a:pt x="129" y="11"/>
                  </a:lnTo>
                  <a:lnTo>
                    <a:pt x="122" y="7"/>
                  </a:lnTo>
                  <a:lnTo>
                    <a:pt x="114" y="5"/>
                  </a:lnTo>
                  <a:lnTo>
                    <a:pt x="105" y="2"/>
                  </a:lnTo>
                  <a:lnTo>
                    <a:pt x="97" y="1"/>
                  </a:lnTo>
                  <a:lnTo>
                    <a:pt x="88" y="0"/>
                  </a:lnTo>
                  <a:lnTo>
                    <a:pt x="79" y="1"/>
                  </a:lnTo>
                  <a:lnTo>
                    <a:pt x="70" y="2"/>
                  </a:lnTo>
                  <a:lnTo>
                    <a:pt x="61" y="5"/>
                  </a:lnTo>
                  <a:lnTo>
                    <a:pt x="54" y="7"/>
                  </a:lnTo>
                  <a:lnTo>
                    <a:pt x="46" y="11"/>
                  </a:lnTo>
                  <a:lnTo>
                    <a:pt x="39" y="15"/>
                  </a:lnTo>
                  <a:lnTo>
                    <a:pt x="33" y="20"/>
                  </a:lnTo>
                  <a:lnTo>
                    <a:pt x="26" y="26"/>
                  </a:lnTo>
                  <a:lnTo>
                    <a:pt x="20" y="32"/>
                  </a:lnTo>
                  <a:lnTo>
                    <a:pt x="15" y="39"/>
                  </a:lnTo>
                  <a:lnTo>
                    <a:pt x="11" y="46"/>
                  </a:lnTo>
                  <a:lnTo>
                    <a:pt x="8" y="54"/>
                  </a:lnTo>
                  <a:lnTo>
                    <a:pt x="5" y="61"/>
                  </a:lnTo>
                  <a:lnTo>
                    <a:pt x="3" y="70"/>
                  </a:lnTo>
                  <a:lnTo>
                    <a:pt x="1" y="79"/>
                  </a:lnTo>
                  <a:lnTo>
                    <a:pt x="0" y="87"/>
                  </a:lnTo>
                  <a:lnTo>
                    <a:pt x="1" y="96"/>
                  </a:lnTo>
                  <a:lnTo>
                    <a:pt x="3" y="105"/>
                  </a:lnTo>
                  <a:lnTo>
                    <a:pt x="5" y="114"/>
                  </a:lnTo>
                  <a:lnTo>
                    <a:pt x="8" y="121"/>
                  </a:lnTo>
                  <a:lnTo>
                    <a:pt x="11" y="129"/>
                  </a:lnTo>
                  <a:lnTo>
                    <a:pt x="15" y="136"/>
                  </a:lnTo>
                  <a:lnTo>
                    <a:pt x="20" y="143"/>
                  </a:lnTo>
                  <a:lnTo>
                    <a:pt x="26" y="149"/>
                  </a:lnTo>
                  <a:lnTo>
                    <a:pt x="33" y="155"/>
                  </a:lnTo>
                  <a:lnTo>
                    <a:pt x="39" y="160"/>
                  </a:lnTo>
                  <a:lnTo>
                    <a:pt x="46" y="164"/>
                  </a:lnTo>
                  <a:lnTo>
                    <a:pt x="54" y="168"/>
                  </a:lnTo>
                  <a:lnTo>
                    <a:pt x="61" y="171"/>
                  </a:lnTo>
                  <a:lnTo>
                    <a:pt x="70" y="173"/>
                  </a:lnTo>
                  <a:lnTo>
                    <a:pt x="79" y="174"/>
                  </a:lnTo>
                  <a:lnTo>
                    <a:pt x="88" y="175"/>
                  </a:lnTo>
                  <a:close/>
                </a:path>
              </a:pathLst>
            </a:custGeom>
            <a:solidFill>
              <a:srgbClr val="82828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310" name="Freeform 240"/>
            <p:cNvSpPr>
              <a:spLocks/>
            </p:cNvSpPr>
            <p:nvPr/>
          </p:nvSpPr>
          <p:spPr bwMode="auto">
            <a:xfrm>
              <a:off x="5727" y="2550"/>
              <a:ext cx="78" cy="78"/>
            </a:xfrm>
            <a:custGeom>
              <a:avLst/>
              <a:gdLst>
                <a:gd name="T0" fmla="*/ 43 w 155"/>
                <a:gd name="T1" fmla="*/ 78 h 155"/>
                <a:gd name="T2" fmla="*/ 51 w 155"/>
                <a:gd name="T3" fmla="*/ 76 h 155"/>
                <a:gd name="T4" fmla="*/ 58 w 155"/>
                <a:gd name="T5" fmla="*/ 73 h 155"/>
                <a:gd name="T6" fmla="*/ 64 w 155"/>
                <a:gd name="T7" fmla="*/ 69 h 155"/>
                <a:gd name="T8" fmla="*/ 69 w 155"/>
                <a:gd name="T9" fmla="*/ 63 h 155"/>
                <a:gd name="T10" fmla="*/ 74 w 155"/>
                <a:gd name="T11" fmla="*/ 57 h 155"/>
                <a:gd name="T12" fmla="*/ 76 w 155"/>
                <a:gd name="T13" fmla="*/ 50 h 155"/>
                <a:gd name="T14" fmla="*/ 78 w 155"/>
                <a:gd name="T15" fmla="*/ 43 h 155"/>
                <a:gd name="T16" fmla="*/ 78 w 155"/>
                <a:gd name="T17" fmla="*/ 35 h 155"/>
                <a:gd name="T18" fmla="*/ 76 w 155"/>
                <a:gd name="T19" fmla="*/ 27 h 155"/>
                <a:gd name="T20" fmla="*/ 74 w 155"/>
                <a:gd name="T21" fmla="*/ 20 h 155"/>
                <a:gd name="T22" fmla="*/ 69 w 155"/>
                <a:gd name="T23" fmla="*/ 14 h 155"/>
                <a:gd name="T24" fmla="*/ 64 w 155"/>
                <a:gd name="T25" fmla="*/ 9 h 155"/>
                <a:gd name="T26" fmla="*/ 58 w 155"/>
                <a:gd name="T27" fmla="*/ 5 h 155"/>
                <a:gd name="T28" fmla="*/ 51 w 155"/>
                <a:gd name="T29" fmla="*/ 2 h 155"/>
                <a:gd name="T30" fmla="*/ 43 w 155"/>
                <a:gd name="T31" fmla="*/ 0 h 155"/>
                <a:gd name="T32" fmla="*/ 35 w 155"/>
                <a:gd name="T33" fmla="*/ 0 h 155"/>
                <a:gd name="T34" fmla="*/ 28 w 155"/>
                <a:gd name="T35" fmla="*/ 2 h 155"/>
                <a:gd name="T36" fmla="*/ 21 w 155"/>
                <a:gd name="T37" fmla="*/ 5 h 155"/>
                <a:gd name="T38" fmla="*/ 15 w 155"/>
                <a:gd name="T39" fmla="*/ 9 h 155"/>
                <a:gd name="T40" fmla="*/ 9 w 155"/>
                <a:gd name="T41" fmla="*/ 14 h 155"/>
                <a:gd name="T42" fmla="*/ 5 w 155"/>
                <a:gd name="T43" fmla="*/ 20 h 155"/>
                <a:gd name="T44" fmla="*/ 2 w 155"/>
                <a:gd name="T45" fmla="*/ 27 h 155"/>
                <a:gd name="T46" fmla="*/ 0 w 155"/>
                <a:gd name="T47" fmla="*/ 35 h 155"/>
                <a:gd name="T48" fmla="*/ 0 w 155"/>
                <a:gd name="T49" fmla="*/ 43 h 155"/>
                <a:gd name="T50" fmla="*/ 2 w 155"/>
                <a:gd name="T51" fmla="*/ 50 h 155"/>
                <a:gd name="T52" fmla="*/ 5 w 155"/>
                <a:gd name="T53" fmla="*/ 57 h 155"/>
                <a:gd name="T54" fmla="*/ 9 w 155"/>
                <a:gd name="T55" fmla="*/ 63 h 155"/>
                <a:gd name="T56" fmla="*/ 15 w 155"/>
                <a:gd name="T57" fmla="*/ 69 h 155"/>
                <a:gd name="T58" fmla="*/ 21 w 155"/>
                <a:gd name="T59" fmla="*/ 73 h 155"/>
                <a:gd name="T60" fmla="*/ 28 w 155"/>
                <a:gd name="T61" fmla="*/ 76 h 155"/>
                <a:gd name="T62" fmla="*/ 35 w 155"/>
                <a:gd name="T63" fmla="*/ 78 h 15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155" h="155">
                  <a:moveTo>
                    <a:pt x="78" y="155"/>
                  </a:moveTo>
                  <a:lnTo>
                    <a:pt x="85" y="155"/>
                  </a:lnTo>
                  <a:lnTo>
                    <a:pt x="94" y="154"/>
                  </a:lnTo>
                  <a:lnTo>
                    <a:pt x="102" y="151"/>
                  </a:lnTo>
                  <a:lnTo>
                    <a:pt x="108" y="149"/>
                  </a:lnTo>
                  <a:lnTo>
                    <a:pt x="115" y="145"/>
                  </a:lnTo>
                  <a:lnTo>
                    <a:pt x="122" y="141"/>
                  </a:lnTo>
                  <a:lnTo>
                    <a:pt x="128" y="138"/>
                  </a:lnTo>
                  <a:lnTo>
                    <a:pt x="133" y="133"/>
                  </a:lnTo>
                  <a:lnTo>
                    <a:pt x="138" y="126"/>
                  </a:lnTo>
                  <a:lnTo>
                    <a:pt x="143" y="121"/>
                  </a:lnTo>
                  <a:lnTo>
                    <a:pt x="147" y="114"/>
                  </a:lnTo>
                  <a:lnTo>
                    <a:pt x="149" y="108"/>
                  </a:lnTo>
                  <a:lnTo>
                    <a:pt x="152" y="100"/>
                  </a:lnTo>
                  <a:lnTo>
                    <a:pt x="154" y="93"/>
                  </a:lnTo>
                  <a:lnTo>
                    <a:pt x="155" y="85"/>
                  </a:lnTo>
                  <a:lnTo>
                    <a:pt x="155" y="77"/>
                  </a:lnTo>
                  <a:lnTo>
                    <a:pt x="155" y="69"/>
                  </a:lnTo>
                  <a:lnTo>
                    <a:pt x="154" y="61"/>
                  </a:lnTo>
                  <a:lnTo>
                    <a:pt x="152" y="54"/>
                  </a:lnTo>
                  <a:lnTo>
                    <a:pt x="149" y="47"/>
                  </a:lnTo>
                  <a:lnTo>
                    <a:pt x="147" y="40"/>
                  </a:lnTo>
                  <a:lnTo>
                    <a:pt x="143" y="34"/>
                  </a:lnTo>
                  <a:lnTo>
                    <a:pt x="138" y="27"/>
                  </a:lnTo>
                  <a:lnTo>
                    <a:pt x="133" y="22"/>
                  </a:lnTo>
                  <a:lnTo>
                    <a:pt x="128" y="17"/>
                  </a:lnTo>
                  <a:lnTo>
                    <a:pt x="122" y="12"/>
                  </a:lnTo>
                  <a:lnTo>
                    <a:pt x="115" y="9"/>
                  </a:lnTo>
                  <a:lnTo>
                    <a:pt x="108" y="6"/>
                  </a:lnTo>
                  <a:lnTo>
                    <a:pt x="102" y="4"/>
                  </a:lnTo>
                  <a:lnTo>
                    <a:pt x="94" y="1"/>
                  </a:lnTo>
                  <a:lnTo>
                    <a:pt x="85" y="0"/>
                  </a:lnTo>
                  <a:lnTo>
                    <a:pt x="78" y="0"/>
                  </a:lnTo>
                  <a:lnTo>
                    <a:pt x="70" y="0"/>
                  </a:lnTo>
                  <a:lnTo>
                    <a:pt x="63" y="1"/>
                  </a:lnTo>
                  <a:lnTo>
                    <a:pt x="55" y="4"/>
                  </a:lnTo>
                  <a:lnTo>
                    <a:pt x="48" y="6"/>
                  </a:lnTo>
                  <a:lnTo>
                    <a:pt x="41" y="9"/>
                  </a:lnTo>
                  <a:lnTo>
                    <a:pt x="34" y="12"/>
                  </a:lnTo>
                  <a:lnTo>
                    <a:pt x="29" y="17"/>
                  </a:lnTo>
                  <a:lnTo>
                    <a:pt x="23" y="22"/>
                  </a:lnTo>
                  <a:lnTo>
                    <a:pt x="18" y="27"/>
                  </a:lnTo>
                  <a:lnTo>
                    <a:pt x="14" y="34"/>
                  </a:lnTo>
                  <a:lnTo>
                    <a:pt x="10" y="40"/>
                  </a:lnTo>
                  <a:lnTo>
                    <a:pt x="6" y="47"/>
                  </a:lnTo>
                  <a:lnTo>
                    <a:pt x="4" y="54"/>
                  </a:lnTo>
                  <a:lnTo>
                    <a:pt x="1" y="61"/>
                  </a:lnTo>
                  <a:lnTo>
                    <a:pt x="0" y="69"/>
                  </a:lnTo>
                  <a:lnTo>
                    <a:pt x="0" y="77"/>
                  </a:lnTo>
                  <a:lnTo>
                    <a:pt x="0" y="85"/>
                  </a:lnTo>
                  <a:lnTo>
                    <a:pt x="1" y="93"/>
                  </a:lnTo>
                  <a:lnTo>
                    <a:pt x="4" y="100"/>
                  </a:lnTo>
                  <a:lnTo>
                    <a:pt x="6" y="108"/>
                  </a:lnTo>
                  <a:lnTo>
                    <a:pt x="10" y="114"/>
                  </a:lnTo>
                  <a:lnTo>
                    <a:pt x="14" y="121"/>
                  </a:lnTo>
                  <a:lnTo>
                    <a:pt x="18" y="126"/>
                  </a:lnTo>
                  <a:lnTo>
                    <a:pt x="23" y="133"/>
                  </a:lnTo>
                  <a:lnTo>
                    <a:pt x="29" y="138"/>
                  </a:lnTo>
                  <a:lnTo>
                    <a:pt x="34" y="141"/>
                  </a:lnTo>
                  <a:lnTo>
                    <a:pt x="41" y="145"/>
                  </a:lnTo>
                  <a:lnTo>
                    <a:pt x="48" y="149"/>
                  </a:lnTo>
                  <a:lnTo>
                    <a:pt x="55" y="151"/>
                  </a:lnTo>
                  <a:lnTo>
                    <a:pt x="63" y="154"/>
                  </a:lnTo>
                  <a:lnTo>
                    <a:pt x="70" y="155"/>
                  </a:lnTo>
                  <a:lnTo>
                    <a:pt x="78" y="155"/>
                  </a:lnTo>
                  <a:close/>
                </a:path>
              </a:pathLst>
            </a:custGeom>
            <a:solidFill>
              <a:srgbClr val="CCCC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311" name="Freeform 241"/>
            <p:cNvSpPr>
              <a:spLocks/>
            </p:cNvSpPr>
            <p:nvPr/>
          </p:nvSpPr>
          <p:spPr bwMode="auto">
            <a:xfrm>
              <a:off x="5752" y="2548"/>
              <a:ext cx="30" cy="8"/>
            </a:xfrm>
            <a:custGeom>
              <a:avLst/>
              <a:gdLst>
                <a:gd name="T0" fmla="*/ 27 w 60"/>
                <a:gd name="T1" fmla="*/ 0 h 16"/>
                <a:gd name="T2" fmla="*/ 4 w 60"/>
                <a:gd name="T3" fmla="*/ 0 h 16"/>
                <a:gd name="T4" fmla="*/ 3 w 60"/>
                <a:gd name="T5" fmla="*/ 0 h 16"/>
                <a:gd name="T6" fmla="*/ 2 w 60"/>
                <a:gd name="T7" fmla="*/ 1 h 16"/>
                <a:gd name="T8" fmla="*/ 2 w 60"/>
                <a:gd name="T9" fmla="*/ 1 h 16"/>
                <a:gd name="T10" fmla="*/ 1 w 60"/>
                <a:gd name="T11" fmla="*/ 2 h 16"/>
                <a:gd name="T12" fmla="*/ 1 w 60"/>
                <a:gd name="T13" fmla="*/ 2 h 16"/>
                <a:gd name="T14" fmla="*/ 0 w 60"/>
                <a:gd name="T15" fmla="*/ 3 h 16"/>
                <a:gd name="T16" fmla="*/ 0 w 60"/>
                <a:gd name="T17" fmla="*/ 3 h 16"/>
                <a:gd name="T18" fmla="*/ 0 w 60"/>
                <a:gd name="T19" fmla="*/ 4 h 16"/>
                <a:gd name="T20" fmla="*/ 0 w 60"/>
                <a:gd name="T21" fmla="*/ 4 h 16"/>
                <a:gd name="T22" fmla="*/ 0 w 60"/>
                <a:gd name="T23" fmla="*/ 5 h 16"/>
                <a:gd name="T24" fmla="*/ 0 w 60"/>
                <a:gd name="T25" fmla="*/ 6 h 16"/>
                <a:gd name="T26" fmla="*/ 1 w 60"/>
                <a:gd name="T27" fmla="*/ 7 h 16"/>
                <a:gd name="T28" fmla="*/ 1 w 60"/>
                <a:gd name="T29" fmla="*/ 7 h 16"/>
                <a:gd name="T30" fmla="*/ 2 w 60"/>
                <a:gd name="T31" fmla="*/ 7 h 16"/>
                <a:gd name="T32" fmla="*/ 2 w 60"/>
                <a:gd name="T33" fmla="*/ 8 h 16"/>
                <a:gd name="T34" fmla="*/ 3 w 60"/>
                <a:gd name="T35" fmla="*/ 8 h 16"/>
                <a:gd name="T36" fmla="*/ 4 w 60"/>
                <a:gd name="T37" fmla="*/ 8 h 16"/>
                <a:gd name="T38" fmla="*/ 27 w 60"/>
                <a:gd name="T39" fmla="*/ 8 h 16"/>
                <a:gd name="T40" fmla="*/ 27 w 60"/>
                <a:gd name="T41" fmla="*/ 8 h 16"/>
                <a:gd name="T42" fmla="*/ 28 w 60"/>
                <a:gd name="T43" fmla="*/ 8 h 16"/>
                <a:gd name="T44" fmla="*/ 29 w 60"/>
                <a:gd name="T45" fmla="*/ 7 h 16"/>
                <a:gd name="T46" fmla="*/ 29 w 60"/>
                <a:gd name="T47" fmla="*/ 7 h 16"/>
                <a:gd name="T48" fmla="*/ 30 w 60"/>
                <a:gd name="T49" fmla="*/ 7 h 16"/>
                <a:gd name="T50" fmla="*/ 30 w 60"/>
                <a:gd name="T51" fmla="*/ 6 h 16"/>
                <a:gd name="T52" fmla="*/ 30 w 60"/>
                <a:gd name="T53" fmla="*/ 5 h 16"/>
                <a:gd name="T54" fmla="*/ 30 w 60"/>
                <a:gd name="T55" fmla="*/ 4 h 16"/>
                <a:gd name="T56" fmla="*/ 30 w 60"/>
                <a:gd name="T57" fmla="*/ 4 h 16"/>
                <a:gd name="T58" fmla="*/ 30 w 60"/>
                <a:gd name="T59" fmla="*/ 3 h 16"/>
                <a:gd name="T60" fmla="*/ 30 w 60"/>
                <a:gd name="T61" fmla="*/ 3 h 16"/>
                <a:gd name="T62" fmla="*/ 30 w 60"/>
                <a:gd name="T63" fmla="*/ 2 h 16"/>
                <a:gd name="T64" fmla="*/ 29 w 60"/>
                <a:gd name="T65" fmla="*/ 2 h 16"/>
                <a:gd name="T66" fmla="*/ 29 w 60"/>
                <a:gd name="T67" fmla="*/ 1 h 16"/>
                <a:gd name="T68" fmla="*/ 28 w 60"/>
                <a:gd name="T69" fmla="*/ 1 h 16"/>
                <a:gd name="T70" fmla="*/ 27 w 60"/>
                <a:gd name="T71" fmla="*/ 0 h 16"/>
                <a:gd name="T72" fmla="*/ 27 w 60"/>
                <a:gd name="T73" fmla="*/ 0 h 1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60" h="16">
                  <a:moveTo>
                    <a:pt x="53" y="0"/>
                  </a:moveTo>
                  <a:lnTo>
                    <a:pt x="8" y="0"/>
                  </a:lnTo>
                  <a:lnTo>
                    <a:pt x="6" y="0"/>
                  </a:lnTo>
                  <a:lnTo>
                    <a:pt x="4" y="1"/>
                  </a:lnTo>
                  <a:lnTo>
                    <a:pt x="3" y="1"/>
                  </a:lnTo>
                  <a:lnTo>
                    <a:pt x="1" y="3"/>
                  </a:lnTo>
                  <a:lnTo>
                    <a:pt x="1" y="4"/>
                  </a:lnTo>
                  <a:lnTo>
                    <a:pt x="0" y="5"/>
                  </a:lnTo>
                  <a:lnTo>
                    <a:pt x="0" y="6"/>
                  </a:lnTo>
                  <a:lnTo>
                    <a:pt x="0" y="8"/>
                  </a:lnTo>
                  <a:lnTo>
                    <a:pt x="0" y="9"/>
                  </a:lnTo>
                  <a:lnTo>
                    <a:pt x="0" y="11"/>
                  </a:lnTo>
                  <a:lnTo>
                    <a:pt x="1" y="13"/>
                  </a:lnTo>
                  <a:lnTo>
                    <a:pt x="1" y="14"/>
                  </a:lnTo>
                  <a:lnTo>
                    <a:pt x="3" y="14"/>
                  </a:lnTo>
                  <a:lnTo>
                    <a:pt x="4" y="15"/>
                  </a:lnTo>
                  <a:lnTo>
                    <a:pt x="6" y="16"/>
                  </a:lnTo>
                  <a:lnTo>
                    <a:pt x="8" y="16"/>
                  </a:lnTo>
                  <a:lnTo>
                    <a:pt x="53" y="16"/>
                  </a:lnTo>
                  <a:lnTo>
                    <a:pt x="54" y="16"/>
                  </a:lnTo>
                  <a:lnTo>
                    <a:pt x="55" y="15"/>
                  </a:lnTo>
                  <a:lnTo>
                    <a:pt x="57" y="14"/>
                  </a:lnTo>
                  <a:lnTo>
                    <a:pt x="58" y="14"/>
                  </a:lnTo>
                  <a:lnTo>
                    <a:pt x="59" y="13"/>
                  </a:lnTo>
                  <a:lnTo>
                    <a:pt x="60" y="11"/>
                  </a:lnTo>
                  <a:lnTo>
                    <a:pt x="60" y="9"/>
                  </a:lnTo>
                  <a:lnTo>
                    <a:pt x="60" y="8"/>
                  </a:lnTo>
                  <a:lnTo>
                    <a:pt x="60" y="6"/>
                  </a:lnTo>
                  <a:lnTo>
                    <a:pt x="60" y="5"/>
                  </a:lnTo>
                  <a:lnTo>
                    <a:pt x="59" y="4"/>
                  </a:lnTo>
                  <a:lnTo>
                    <a:pt x="58" y="3"/>
                  </a:lnTo>
                  <a:lnTo>
                    <a:pt x="57" y="1"/>
                  </a:lnTo>
                  <a:lnTo>
                    <a:pt x="55" y="1"/>
                  </a:lnTo>
                  <a:lnTo>
                    <a:pt x="54" y="0"/>
                  </a:lnTo>
                  <a:lnTo>
                    <a:pt x="5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312" name="Freeform 242"/>
            <p:cNvSpPr>
              <a:spLocks/>
            </p:cNvSpPr>
            <p:nvPr/>
          </p:nvSpPr>
          <p:spPr bwMode="auto">
            <a:xfrm>
              <a:off x="5790" y="2557"/>
              <a:ext cx="18" cy="27"/>
            </a:xfrm>
            <a:custGeom>
              <a:avLst/>
              <a:gdLst>
                <a:gd name="T0" fmla="*/ 18 w 38"/>
                <a:gd name="T1" fmla="*/ 21 h 55"/>
                <a:gd name="T2" fmla="*/ 7 w 38"/>
                <a:gd name="T3" fmla="*/ 1 h 55"/>
                <a:gd name="T4" fmla="*/ 7 w 38"/>
                <a:gd name="T5" fmla="*/ 1 h 55"/>
                <a:gd name="T6" fmla="*/ 6 w 38"/>
                <a:gd name="T7" fmla="*/ 0 h 55"/>
                <a:gd name="T8" fmla="*/ 6 w 38"/>
                <a:gd name="T9" fmla="*/ 0 h 55"/>
                <a:gd name="T10" fmla="*/ 5 w 38"/>
                <a:gd name="T11" fmla="*/ 0 h 55"/>
                <a:gd name="T12" fmla="*/ 4 w 38"/>
                <a:gd name="T13" fmla="*/ 0 h 55"/>
                <a:gd name="T14" fmla="*/ 3 w 38"/>
                <a:gd name="T15" fmla="*/ 0 h 55"/>
                <a:gd name="T16" fmla="*/ 2 w 38"/>
                <a:gd name="T17" fmla="*/ 0 h 55"/>
                <a:gd name="T18" fmla="*/ 2 w 38"/>
                <a:gd name="T19" fmla="*/ 0 h 55"/>
                <a:gd name="T20" fmla="*/ 2 w 38"/>
                <a:gd name="T21" fmla="*/ 0 h 55"/>
                <a:gd name="T22" fmla="*/ 1 w 38"/>
                <a:gd name="T23" fmla="*/ 1 h 55"/>
                <a:gd name="T24" fmla="*/ 1 w 38"/>
                <a:gd name="T25" fmla="*/ 1 h 55"/>
                <a:gd name="T26" fmla="*/ 1 w 38"/>
                <a:gd name="T27" fmla="*/ 2 h 55"/>
                <a:gd name="T28" fmla="*/ 0 w 38"/>
                <a:gd name="T29" fmla="*/ 3 h 55"/>
                <a:gd name="T30" fmla="*/ 0 w 38"/>
                <a:gd name="T31" fmla="*/ 3 h 55"/>
                <a:gd name="T32" fmla="*/ 0 w 38"/>
                <a:gd name="T33" fmla="*/ 4 h 55"/>
                <a:gd name="T34" fmla="*/ 0 w 38"/>
                <a:gd name="T35" fmla="*/ 5 h 55"/>
                <a:gd name="T36" fmla="*/ 1 w 38"/>
                <a:gd name="T37" fmla="*/ 6 h 55"/>
                <a:gd name="T38" fmla="*/ 11 w 38"/>
                <a:gd name="T39" fmla="*/ 25 h 55"/>
                <a:gd name="T40" fmla="*/ 11 w 38"/>
                <a:gd name="T41" fmla="*/ 26 h 55"/>
                <a:gd name="T42" fmla="*/ 12 w 38"/>
                <a:gd name="T43" fmla="*/ 26 h 55"/>
                <a:gd name="T44" fmla="*/ 13 w 38"/>
                <a:gd name="T45" fmla="*/ 26 h 55"/>
                <a:gd name="T46" fmla="*/ 13 w 38"/>
                <a:gd name="T47" fmla="*/ 27 h 55"/>
                <a:gd name="T48" fmla="*/ 14 w 38"/>
                <a:gd name="T49" fmla="*/ 27 h 55"/>
                <a:gd name="T50" fmla="*/ 15 w 38"/>
                <a:gd name="T51" fmla="*/ 27 h 55"/>
                <a:gd name="T52" fmla="*/ 16 w 38"/>
                <a:gd name="T53" fmla="*/ 27 h 55"/>
                <a:gd name="T54" fmla="*/ 16 w 38"/>
                <a:gd name="T55" fmla="*/ 26 h 55"/>
                <a:gd name="T56" fmla="*/ 16 w 38"/>
                <a:gd name="T57" fmla="*/ 26 h 55"/>
                <a:gd name="T58" fmla="*/ 17 w 38"/>
                <a:gd name="T59" fmla="*/ 26 h 55"/>
                <a:gd name="T60" fmla="*/ 18 w 38"/>
                <a:gd name="T61" fmla="*/ 25 h 55"/>
                <a:gd name="T62" fmla="*/ 18 w 38"/>
                <a:gd name="T63" fmla="*/ 25 h 55"/>
                <a:gd name="T64" fmla="*/ 18 w 38"/>
                <a:gd name="T65" fmla="*/ 24 h 55"/>
                <a:gd name="T66" fmla="*/ 18 w 38"/>
                <a:gd name="T67" fmla="*/ 23 h 55"/>
                <a:gd name="T68" fmla="*/ 18 w 38"/>
                <a:gd name="T69" fmla="*/ 23 h 55"/>
                <a:gd name="T70" fmla="*/ 18 w 38"/>
                <a:gd name="T71" fmla="*/ 21 h 55"/>
                <a:gd name="T72" fmla="*/ 18 w 38"/>
                <a:gd name="T73" fmla="*/ 21 h 5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38" h="55">
                  <a:moveTo>
                    <a:pt x="37" y="42"/>
                  </a:moveTo>
                  <a:lnTo>
                    <a:pt x="15" y="3"/>
                  </a:lnTo>
                  <a:lnTo>
                    <a:pt x="14" y="2"/>
                  </a:lnTo>
                  <a:lnTo>
                    <a:pt x="13" y="1"/>
                  </a:lnTo>
                  <a:lnTo>
                    <a:pt x="12" y="1"/>
                  </a:lnTo>
                  <a:lnTo>
                    <a:pt x="10" y="0"/>
                  </a:lnTo>
                  <a:lnTo>
                    <a:pt x="9" y="0"/>
                  </a:lnTo>
                  <a:lnTo>
                    <a:pt x="7" y="0"/>
                  </a:lnTo>
                  <a:lnTo>
                    <a:pt x="5" y="0"/>
                  </a:lnTo>
                  <a:lnTo>
                    <a:pt x="4" y="1"/>
                  </a:lnTo>
                  <a:lnTo>
                    <a:pt x="3" y="2"/>
                  </a:lnTo>
                  <a:lnTo>
                    <a:pt x="2" y="3"/>
                  </a:lnTo>
                  <a:lnTo>
                    <a:pt x="2" y="5"/>
                  </a:lnTo>
                  <a:lnTo>
                    <a:pt x="0" y="6"/>
                  </a:lnTo>
                  <a:lnTo>
                    <a:pt x="0" y="7"/>
                  </a:lnTo>
                  <a:lnTo>
                    <a:pt x="0" y="8"/>
                  </a:lnTo>
                  <a:lnTo>
                    <a:pt x="0" y="10"/>
                  </a:lnTo>
                  <a:lnTo>
                    <a:pt x="2" y="12"/>
                  </a:lnTo>
                  <a:lnTo>
                    <a:pt x="24" y="51"/>
                  </a:lnTo>
                  <a:lnTo>
                    <a:pt x="24" y="52"/>
                  </a:lnTo>
                  <a:lnTo>
                    <a:pt x="25" y="53"/>
                  </a:lnTo>
                  <a:lnTo>
                    <a:pt x="27" y="53"/>
                  </a:lnTo>
                  <a:lnTo>
                    <a:pt x="28" y="55"/>
                  </a:lnTo>
                  <a:lnTo>
                    <a:pt x="30" y="55"/>
                  </a:lnTo>
                  <a:lnTo>
                    <a:pt x="32" y="55"/>
                  </a:lnTo>
                  <a:lnTo>
                    <a:pt x="33" y="55"/>
                  </a:lnTo>
                  <a:lnTo>
                    <a:pt x="34" y="53"/>
                  </a:lnTo>
                  <a:lnTo>
                    <a:pt x="35" y="52"/>
                  </a:lnTo>
                  <a:lnTo>
                    <a:pt x="37" y="51"/>
                  </a:lnTo>
                  <a:lnTo>
                    <a:pt x="38" y="50"/>
                  </a:lnTo>
                  <a:lnTo>
                    <a:pt x="38" y="48"/>
                  </a:lnTo>
                  <a:lnTo>
                    <a:pt x="38" y="47"/>
                  </a:lnTo>
                  <a:lnTo>
                    <a:pt x="38" y="46"/>
                  </a:lnTo>
                  <a:lnTo>
                    <a:pt x="38" y="43"/>
                  </a:lnTo>
                  <a:lnTo>
                    <a:pt x="37" y="4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313" name="Freeform 243"/>
            <p:cNvSpPr>
              <a:spLocks/>
            </p:cNvSpPr>
            <p:nvPr/>
          </p:nvSpPr>
          <p:spPr bwMode="auto">
            <a:xfrm>
              <a:off x="5790" y="2594"/>
              <a:ext cx="18" cy="27"/>
            </a:xfrm>
            <a:custGeom>
              <a:avLst/>
              <a:gdLst>
                <a:gd name="T0" fmla="*/ 7 w 38"/>
                <a:gd name="T1" fmla="*/ 25 h 56"/>
                <a:gd name="T2" fmla="*/ 18 w 38"/>
                <a:gd name="T3" fmla="*/ 6 h 56"/>
                <a:gd name="T4" fmla="*/ 18 w 38"/>
                <a:gd name="T5" fmla="*/ 6 h 56"/>
                <a:gd name="T6" fmla="*/ 18 w 38"/>
                <a:gd name="T7" fmla="*/ 5 h 56"/>
                <a:gd name="T8" fmla="*/ 18 w 38"/>
                <a:gd name="T9" fmla="*/ 4 h 56"/>
                <a:gd name="T10" fmla="*/ 18 w 38"/>
                <a:gd name="T11" fmla="*/ 3 h 56"/>
                <a:gd name="T12" fmla="*/ 18 w 38"/>
                <a:gd name="T13" fmla="*/ 3 h 56"/>
                <a:gd name="T14" fmla="*/ 18 w 38"/>
                <a:gd name="T15" fmla="*/ 2 h 56"/>
                <a:gd name="T16" fmla="*/ 17 w 38"/>
                <a:gd name="T17" fmla="*/ 1 h 56"/>
                <a:gd name="T18" fmla="*/ 16 w 38"/>
                <a:gd name="T19" fmla="*/ 1 h 56"/>
                <a:gd name="T20" fmla="*/ 16 w 38"/>
                <a:gd name="T21" fmla="*/ 1 h 56"/>
                <a:gd name="T22" fmla="*/ 16 w 38"/>
                <a:gd name="T23" fmla="*/ 1 h 56"/>
                <a:gd name="T24" fmla="*/ 15 w 38"/>
                <a:gd name="T25" fmla="*/ 0 h 56"/>
                <a:gd name="T26" fmla="*/ 14 w 38"/>
                <a:gd name="T27" fmla="*/ 0 h 56"/>
                <a:gd name="T28" fmla="*/ 13 w 38"/>
                <a:gd name="T29" fmla="*/ 1 h 56"/>
                <a:gd name="T30" fmla="*/ 13 w 38"/>
                <a:gd name="T31" fmla="*/ 1 h 56"/>
                <a:gd name="T32" fmla="*/ 12 w 38"/>
                <a:gd name="T33" fmla="*/ 1 h 56"/>
                <a:gd name="T34" fmla="*/ 11 w 38"/>
                <a:gd name="T35" fmla="*/ 1 h 56"/>
                <a:gd name="T36" fmla="*/ 11 w 38"/>
                <a:gd name="T37" fmla="*/ 3 h 56"/>
                <a:gd name="T38" fmla="*/ 1 w 38"/>
                <a:gd name="T39" fmla="*/ 21 h 56"/>
                <a:gd name="T40" fmla="*/ 0 w 38"/>
                <a:gd name="T41" fmla="*/ 22 h 56"/>
                <a:gd name="T42" fmla="*/ 0 w 38"/>
                <a:gd name="T43" fmla="*/ 23 h 56"/>
                <a:gd name="T44" fmla="*/ 0 w 38"/>
                <a:gd name="T45" fmla="*/ 23 h 56"/>
                <a:gd name="T46" fmla="*/ 0 w 38"/>
                <a:gd name="T47" fmla="*/ 24 h 56"/>
                <a:gd name="T48" fmla="*/ 0 w 38"/>
                <a:gd name="T49" fmla="*/ 25 h 56"/>
                <a:gd name="T50" fmla="*/ 1 w 38"/>
                <a:gd name="T51" fmla="*/ 26 h 56"/>
                <a:gd name="T52" fmla="*/ 1 w 38"/>
                <a:gd name="T53" fmla="*/ 26 h 56"/>
                <a:gd name="T54" fmla="*/ 2 w 38"/>
                <a:gd name="T55" fmla="*/ 26 h 56"/>
                <a:gd name="T56" fmla="*/ 2 w 38"/>
                <a:gd name="T57" fmla="*/ 26 h 56"/>
                <a:gd name="T58" fmla="*/ 2 w 38"/>
                <a:gd name="T59" fmla="*/ 27 h 56"/>
                <a:gd name="T60" fmla="*/ 3 w 38"/>
                <a:gd name="T61" fmla="*/ 27 h 56"/>
                <a:gd name="T62" fmla="*/ 4 w 38"/>
                <a:gd name="T63" fmla="*/ 27 h 56"/>
                <a:gd name="T64" fmla="*/ 5 w 38"/>
                <a:gd name="T65" fmla="*/ 27 h 56"/>
                <a:gd name="T66" fmla="*/ 6 w 38"/>
                <a:gd name="T67" fmla="*/ 26 h 56"/>
                <a:gd name="T68" fmla="*/ 6 w 38"/>
                <a:gd name="T69" fmla="*/ 26 h 56"/>
                <a:gd name="T70" fmla="*/ 7 w 38"/>
                <a:gd name="T71" fmla="*/ 26 h 56"/>
                <a:gd name="T72" fmla="*/ 7 w 38"/>
                <a:gd name="T73" fmla="*/ 25 h 5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38" h="56">
                  <a:moveTo>
                    <a:pt x="15" y="52"/>
                  </a:moveTo>
                  <a:lnTo>
                    <a:pt x="37" y="13"/>
                  </a:lnTo>
                  <a:lnTo>
                    <a:pt x="38" y="12"/>
                  </a:lnTo>
                  <a:lnTo>
                    <a:pt x="38" y="11"/>
                  </a:lnTo>
                  <a:lnTo>
                    <a:pt x="38" y="8"/>
                  </a:lnTo>
                  <a:lnTo>
                    <a:pt x="38" y="7"/>
                  </a:lnTo>
                  <a:lnTo>
                    <a:pt x="38" y="6"/>
                  </a:lnTo>
                  <a:lnTo>
                    <a:pt x="37" y="4"/>
                  </a:lnTo>
                  <a:lnTo>
                    <a:pt x="35" y="3"/>
                  </a:lnTo>
                  <a:lnTo>
                    <a:pt x="34" y="2"/>
                  </a:lnTo>
                  <a:lnTo>
                    <a:pt x="33" y="2"/>
                  </a:lnTo>
                  <a:lnTo>
                    <a:pt x="32" y="0"/>
                  </a:lnTo>
                  <a:lnTo>
                    <a:pt x="30" y="0"/>
                  </a:lnTo>
                  <a:lnTo>
                    <a:pt x="28" y="2"/>
                  </a:lnTo>
                  <a:lnTo>
                    <a:pt x="27" y="2"/>
                  </a:lnTo>
                  <a:lnTo>
                    <a:pt x="25" y="3"/>
                  </a:lnTo>
                  <a:lnTo>
                    <a:pt x="24" y="3"/>
                  </a:lnTo>
                  <a:lnTo>
                    <a:pt x="24" y="6"/>
                  </a:lnTo>
                  <a:lnTo>
                    <a:pt x="2" y="44"/>
                  </a:lnTo>
                  <a:lnTo>
                    <a:pt x="0" y="46"/>
                  </a:lnTo>
                  <a:lnTo>
                    <a:pt x="0" y="47"/>
                  </a:lnTo>
                  <a:lnTo>
                    <a:pt x="0" y="48"/>
                  </a:lnTo>
                  <a:lnTo>
                    <a:pt x="0" y="49"/>
                  </a:lnTo>
                  <a:lnTo>
                    <a:pt x="0" y="52"/>
                  </a:lnTo>
                  <a:lnTo>
                    <a:pt x="2" y="53"/>
                  </a:lnTo>
                  <a:lnTo>
                    <a:pt x="3" y="54"/>
                  </a:lnTo>
                  <a:lnTo>
                    <a:pt x="4" y="54"/>
                  </a:lnTo>
                  <a:lnTo>
                    <a:pt x="5" y="56"/>
                  </a:lnTo>
                  <a:lnTo>
                    <a:pt x="7" y="56"/>
                  </a:lnTo>
                  <a:lnTo>
                    <a:pt x="9" y="56"/>
                  </a:lnTo>
                  <a:lnTo>
                    <a:pt x="10" y="56"/>
                  </a:lnTo>
                  <a:lnTo>
                    <a:pt x="12" y="54"/>
                  </a:lnTo>
                  <a:lnTo>
                    <a:pt x="13" y="54"/>
                  </a:lnTo>
                  <a:lnTo>
                    <a:pt x="14" y="53"/>
                  </a:lnTo>
                  <a:lnTo>
                    <a:pt x="15" y="5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314" name="Freeform 244"/>
            <p:cNvSpPr>
              <a:spLocks/>
            </p:cNvSpPr>
            <p:nvPr/>
          </p:nvSpPr>
          <p:spPr bwMode="auto">
            <a:xfrm>
              <a:off x="5752" y="2623"/>
              <a:ext cx="30" cy="7"/>
            </a:xfrm>
            <a:custGeom>
              <a:avLst/>
              <a:gdLst>
                <a:gd name="T0" fmla="*/ 27 w 60"/>
                <a:gd name="T1" fmla="*/ 0 h 15"/>
                <a:gd name="T2" fmla="*/ 4 w 60"/>
                <a:gd name="T3" fmla="*/ 0 h 15"/>
                <a:gd name="T4" fmla="*/ 3 w 60"/>
                <a:gd name="T5" fmla="*/ 0 h 15"/>
                <a:gd name="T6" fmla="*/ 2 w 60"/>
                <a:gd name="T7" fmla="*/ 0 h 15"/>
                <a:gd name="T8" fmla="*/ 2 w 60"/>
                <a:gd name="T9" fmla="*/ 0 h 15"/>
                <a:gd name="T10" fmla="*/ 1 w 60"/>
                <a:gd name="T11" fmla="*/ 0 h 15"/>
                <a:gd name="T12" fmla="*/ 1 w 60"/>
                <a:gd name="T13" fmla="*/ 1 h 15"/>
                <a:gd name="T14" fmla="*/ 0 w 60"/>
                <a:gd name="T15" fmla="*/ 2 h 15"/>
                <a:gd name="T16" fmla="*/ 0 w 60"/>
                <a:gd name="T17" fmla="*/ 3 h 15"/>
                <a:gd name="T18" fmla="*/ 0 w 60"/>
                <a:gd name="T19" fmla="*/ 4 h 15"/>
                <a:gd name="T20" fmla="*/ 0 w 60"/>
                <a:gd name="T21" fmla="*/ 4 h 15"/>
                <a:gd name="T22" fmla="*/ 0 w 60"/>
                <a:gd name="T23" fmla="*/ 4 h 15"/>
                <a:gd name="T24" fmla="*/ 0 w 60"/>
                <a:gd name="T25" fmla="*/ 5 h 15"/>
                <a:gd name="T26" fmla="*/ 1 w 60"/>
                <a:gd name="T27" fmla="*/ 5 h 15"/>
                <a:gd name="T28" fmla="*/ 1 w 60"/>
                <a:gd name="T29" fmla="*/ 6 h 15"/>
                <a:gd name="T30" fmla="*/ 2 w 60"/>
                <a:gd name="T31" fmla="*/ 7 h 15"/>
                <a:gd name="T32" fmla="*/ 2 w 60"/>
                <a:gd name="T33" fmla="*/ 7 h 15"/>
                <a:gd name="T34" fmla="*/ 3 w 60"/>
                <a:gd name="T35" fmla="*/ 7 h 15"/>
                <a:gd name="T36" fmla="*/ 4 w 60"/>
                <a:gd name="T37" fmla="*/ 7 h 15"/>
                <a:gd name="T38" fmla="*/ 27 w 60"/>
                <a:gd name="T39" fmla="*/ 7 h 15"/>
                <a:gd name="T40" fmla="*/ 27 w 60"/>
                <a:gd name="T41" fmla="*/ 7 h 15"/>
                <a:gd name="T42" fmla="*/ 28 w 60"/>
                <a:gd name="T43" fmla="*/ 7 h 15"/>
                <a:gd name="T44" fmla="*/ 29 w 60"/>
                <a:gd name="T45" fmla="*/ 7 h 15"/>
                <a:gd name="T46" fmla="*/ 29 w 60"/>
                <a:gd name="T47" fmla="*/ 6 h 15"/>
                <a:gd name="T48" fmla="*/ 30 w 60"/>
                <a:gd name="T49" fmla="*/ 5 h 15"/>
                <a:gd name="T50" fmla="*/ 30 w 60"/>
                <a:gd name="T51" fmla="*/ 5 h 15"/>
                <a:gd name="T52" fmla="*/ 30 w 60"/>
                <a:gd name="T53" fmla="*/ 4 h 15"/>
                <a:gd name="T54" fmla="*/ 30 w 60"/>
                <a:gd name="T55" fmla="*/ 4 h 15"/>
                <a:gd name="T56" fmla="*/ 30 w 60"/>
                <a:gd name="T57" fmla="*/ 4 h 15"/>
                <a:gd name="T58" fmla="*/ 30 w 60"/>
                <a:gd name="T59" fmla="*/ 3 h 15"/>
                <a:gd name="T60" fmla="*/ 30 w 60"/>
                <a:gd name="T61" fmla="*/ 2 h 15"/>
                <a:gd name="T62" fmla="*/ 30 w 60"/>
                <a:gd name="T63" fmla="*/ 1 h 15"/>
                <a:gd name="T64" fmla="*/ 29 w 60"/>
                <a:gd name="T65" fmla="*/ 0 h 15"/>
                <a:gd name="T66" fmla="*/ 29 w 60"/>
                <a:gd name="T67" fmla="*/ 0 h 15"/>
                <a:gd name="T68" fmla="*/ 28 w 60"/>
                <a:gd name="T69" fmla="*/ 0 h 15"/>
                <a:gd name="T70" fmla="*/ 27 w 60"/>
                <a:gd name="T71" fmla="*/ 0 h 15"/>
                <a:gd name="T72" fmla="*/ 27 w 60"/>
                <a:gd name="T73" fmla="*/ 0 h 1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60" h="15">
                  <a:moveTo>
                    <a:pt x="53" y="0"/>
                  </a:moveTo>
                  <a:lnTo>
                    <a:pt x="8" y="0"/>
                  </a:lnTo>
                  <a:lnTo>
                    <a:pt x="6" y="0"/>
                  </a:lnTo>
                  <a:lnTo>
                    <a:pt x="4" y="0"/>
                  </a:lnTo>
                  <a:lnTo>
                    <a:pt x="3" y="1"/>
                  </a:lnTo>
                  <a:lnTo>
                    <a:pt x="1" y="1"/>
                  </a:lnTo>
                  <a:lnTo>
                    <a:pt x="1" y="3"/>
                  </a:lnTo>
                  <a:lnTo>
                    <a:pt x="0" y="4"/>
                  </a:lnTo>
                  <a:lnTo>
                    <a:pt x="0" y="6"/>
                  </a:lnTo>
                  <a:lnTo>
                    <a:pt x="0" y="8"/>
                  </a:lnTo>
                  <a:lnTo>
                    <a:pt x="0" y="9"/>
                  </a:lnTo>
                  <a:lnTo>
                    <a:pt x="0" y="10"/>
                  </a:lnTo>
                  <a:lnTo>
                    <a:pt x="1" y="11"/>
                  </a:lnTo>
                  <a:lnTo>
                    <a:pt x="1" y="13"/>
                  </a:lnTo>
                  <a:lnTo>
                    <a:pt x="3" y="14"/>
                  </a:lnTo>
                  <a:lnTo>
                    <a:pt x="4" y="15"/>
                  </a:lnTo>
                  <a:lnTo>
                    <a:pt x="6" y="15"/>
                  </a:lnTo>
                  <a:lnTo>
                    <a:pt x="8" y="15"/>
                  </a:lnTo>
                  <a:lnTo>
                    <a:pt x="53" y="15"/>
                  </a:lnTo>
                  <a:lnTo>
                    <a:pt x="54" y="15"/>
                  </a:lnTo>
                  <a:lnTo>
                    <a:pt x="55" y="15"/>
                  </a:lnTo>
                  <a:lnTo>
                    <a:pt x="57" y="14"/>
                  </a:lnTo>
                  <a:lnTo>
                    <a:pt x="58" y="13"/>
                  </a:lnTo>
                  <a:lnTo>
                    <a:pt x="59" y="11"/>
                  </a:lnTo>
                  <a:lnTo>
                    <a:pt x="60" y="10"/>
                  </a:lnTo>
                  <a:lnTo>
                    <a:pt x="60" y="9"/>
                  </a:lnTo>
                  <a:lnTo>
                    <a:pt x="60" y="8"/>
                  </a:lnTo>
                  <a:lnTo>
                    <a:pt x="60" y="6"/>
                  </a:lnTo>
                  <a:lnTo>
                    <a:pt x="60" y="4"/>
                  </a:lnTo>
                  <a:lnTo>
                    <a:pt x="59" y="3"/>
                  </a:lnTo>
                  <a:lnTo>
                    <a:pt x="58" y="1"/>
                  </a:lnTo>
                  <a:lnTo>
                    <a:pt x="57" y="1"/>
                  </a:lnTo>
                  <a:lnTo>
                    <a:pt x="55" y="0"/>
                  </a:lnTo>
                  <a:lnTo>
                    <a:pt x="54" y="0"/>
                  </a:lnTo>
                  <a:lnTo>
                    <a:pt x="5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315" name="Freeform 245"/>
            <p:cNvSpPr>
              <a:spLocks/>
            </p:cNvSpPr>
            <p:nvPr/>
          </p:nvSpPr>
          <p:spPr bwMode="auto">
            <a:xfrm>
              <a:off x="5725" y="2594"/>
              <a:ext cx="20" cy="27"/>
            </a:xfrm>
            <a:custGeom>
              <a:avLst/>
              <a:gdLst>
                <a:gd name="T0" fmla="*/ 19 w 39"/>
                <a:gd name="T1" fmla="*/ 21 h 56"/>
                <a:gd name="T2" fmla="*/ 8 w 39"/>
                <a:gd name="T3" fmla="*/ 3 h 56"/>
                <a:gd name="T4" fmla="*/ 7 w 39"/>
                <a:gd name="T5" fmla="*/ 2 h 56"/>
                <a:gd name="T6" fmla="*/ 7 w 39"/>
                <a:gd name="T7" fmla="*/ 1 h 56"/>
                <a:gd name="T8" fmla="*/ 6 w 39"/>
                <a:gd name="T9" fmla="*/ 1 h 56"/>
                <a:gd name="T10" fmla="*/ 5 w 39"/>
                <a:gd name="T11" fmla="*/ 1 h 56"/>
                <a:gd name="T12" fmla="*/ 5 w 39"/>
                <a:gd name="T13" fmla="*/ 0 h 56"/>
                <a:gd name="T14" fmla="*/ 4 w 39"/>
                <a:gd name="T15" fmla="*/ 1 h 56"/>
                <a:gd name="T16" fmla="*/ 4 w 39"/>
                <a:gd name="T17" fmla="*/ 1 h 56"/>
                <a:gd name="T18" fmla="*/ 2 w 39"/>
                <a:gd name="T19" fmla="*/ 1 h 56"/>
                <a:gd name="T20" fmla="*/ 2 w 39"/>
                <a:gd name="T21" fmla="*/ 1 h 56"/>
                <a:gd name="T22" fmla="*/ 2 w 39"/>
                <a:gd name="T23" fmla="*/ 1 h 56"/>
                <a:gd name="T24" fmla="*/ 2 w 39"/>
                <a:gd name="T25" fmla="*/ 2 h 56"/>
                <a:gd name="T26" fmla="*/ 1 w 39"/>
                <a:gd name="T27" fmla="*/ 3 h 56"/>
                <a:gd name="T28" fmla="*/ 0 w 39"/>
                <a:gd name="T29" fmla="*/ 3 h 56"/>
                <a:gd name="T30" fmla="*/ 0 w 39"/>
                <a:gd name="T31" fmla="*/ 4 h 56"/>
                <a:gd name="T32" fmla="*/ 0 w 39"/>
                <a:gd name="T33" fmla="*/ 5 h 56"/>
                <a:gd name="T34" fmla="*/ 0 w 39"/>
                <a:gd name="T35" fmla="*/ 6 h 56"/>
                <a:gd name="T36" fmla="*/ 1 w 39"/>
                <a:gd name="T37" fmla="*/ 6 h 56"/>
                <a:gd name="T38" fmla="*/ 12 w 39"/>
                <a:gd name="T39" fmla="*/ 25 h 56"/>
                <a:gd name="T40" fmla="*/ 13 w 39"/>
                <a:gd name="T41" fmla="*/ 26 h 56"/>
                <a:gd name="T42" fmla="*/ 14 w 39"/>
                <a:gd name="T43" fmla="*/ 26 h 56"/>
                <a:gd name="T44" fmla="*/ 14 w 39"/>
                <a:gd name="T45" fmla="*/ 26 h 56"/>
                <a:gd name="T46" fmla="*/ 15 w 39"/>
                <a:gd name="T47" fmla="*/ 27 h 56"/>
                <a:gd name="T48" fmla="*/ 15 w 39"/>
                <a:gd name="T49" fmla="*/ 27 h 56"/>
                <a:gd name="T50" fmla="*/ 16 w 39"/>
                <a:gd name="T51" fmla="*/ 27 h 56"/>
                <a:gd name="T52" fmla="*/ 17 w 39"/>
                <a:gd name="T53" fmla="*/ 27 h 56"/>
                <a:gd name="T54" fmla="*/ 18 w 39"/>
                <a:gd name="T55" fmla="*/ 26 h 56"/>
                <a:gd name="T56" fmla="*/ 18 w 39"/>
                <a:gd name="T57" fmla="*/ 26 h 56"/>
                <a:gd name="T58" fmla="*/ 19 w 39"/>
                <a:gd name="T59" fmla="*/ 26 h 56"/>
                <a:gd name="T60" fmla="*/ 19 w 39"/>
                <a:gd name="T61" fmla="*/ 26 h 56"/>
                <a:gd name="T62" fmla="*/ 19 w 39"/>
                <a:gd name="T63" fmla="*/ 25 h 56"/>
                <a:gd name="T64" fmla="*/ 20 w 39"/>
                <a:gd name="T65" fmla="*/ 24 h 56"/>
                <a:gd name="T66" fmla="*/ 20 w 39"/>
                <a:gd name="T67" fmla="*/ 23 h 56"/>
                <a:gd name="T68" fmla="*/ 20 w 39"/>
                <a:gd name="T69" fmla="*/ 23 h 56"/>
                <a:gd name="T70" fmla="*/ 19 w 39"/>
                <a:gd name="T71" fmla="*/ 22 h 56"/>
                <a:gd name="T72" fmla="*/ 19 w 39"/>
                <a:gd name="T73" fmla="*/ 21 h 5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39" h="56">
                  <a:moveTo>
                    <a:pt x="38" y="44"/>
                  </a:moveTo>
                  <a:lnTo>
                    <a:pt x="15" y="6"/>
                  </a:lnTo>
                  <a:lnTo>
                    <a:pt x="14" y="4"/>
                  </a:lnTo>
                  <a:lnTo>
                    <a:pt x="13" y="3"/>
                  </a:lnTo>
                  <a:lnTo>
                    <a:pt x="12" y="2"/>
                  </a:lnTo>
                  <a:lnTo>
                    <a:pt x="10" y="2"/>
                  </a:lnTo>
                  <a:lnTo>
                    <a:pt x="9" y="0"/>
                  </a:lnTo>
                  <a:lnTo>
                    <a:pt x="8" y="2"/>
                  </a:lnTo>
                  <a:lnTo>
                    <a:pt x="7" y="2"/>
                  </a:lnTo>
                  <a:lnTo>
                    <a:pt x="4" y="2"/>
                  </a:lnTo>
                  <a:lnTo>
                    <a:pt x="3" y="3"/>
                  </a:lnTo>
                  <a:lnTo>
                    <a:pt x="3" y="4"/>
                  </a:lnTo>
                  <a:lnTo>
                    <a:pt x="2" y="6"/>
                  </a:lnTo>
                  <a:lnTo>
                    <a:pt x="0" y="7"/>
                  </a:lnTo>
                  <a:lnTo>
                    <a:pt x="0" y="8"/>
                  </a:lnTo>
                  <a:lnTo>
                    <a:pt x="0" y="11"/>
                  </a:lnTo>
                  <a:lnTo>
                    <a:pt x="0" y="12"/>
                  </a:lnTo>
                  <a:lnTo>
                    <a:pt x="2" y="13"/>
                  </a:lnTo>
                  <a:lnTo>
                    <a:pt x="24" y="52"/>
                  </a:lnTo>
                  <a:lnTo>
                    <a:pt x="25" y="53"/>
                  </a:lnTo>
                  <a:lnTo>
                    <a:pt x="27" y="54"/>
                  </a:lnTo>
                  <a:lnTo>
                    <a:pt x="28" y="54"/>
                  </a:lnTo>
                  <a:lnTo>
                    <a:pt x="29" y="56"/>
                  </a:lnTo>
                  <a:lnTo>
                    <a:pt x="30" y="56"/>
                  </a:lnTo>
                  <a:lnTo>
                    <a:pt x="32" y="56"/>
                  </a:lnTo>
                  <a:lnTo>
                    <a:pt x="33" y="56"/>
                  </a:lnTo>
                  <a:lnTo>
                    <a:pt x="35" y="54"/>
                  </a:lnTo>
                  <a:lnTo>
                    <a:pt x="37" y="54"/>
                  </a:lnTo>
                  <a:lnTo>
                    <a:pt x="38" y="53"/>
                  </a:lnTo>
                  <a:lnTo>
                    <a:pt x="38" y="52"/>
                  </a:lnTo>
                  <a:lnTo>
                    <a:pt x="39" y="49"/>
                  </a:lnTo>
                  <a:lnTo>
                    <a:pt x="39" y="48"/>
                  </a:lnTo>
                  <a:lnTo>
                    <a:pt x="39" y="47"/>
                  </a:lnTo>
                  <a:lnTo>
                    <a:pt x="38" y="46"/>
                  </a:lnTo>
                  <a:lnTo>
                    <a:pt x="38" y="4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316" name="Freeform 246"/>
            <p:cNvSpPr>
              <a:spLocks/>
            </p:cNvSpPr>
            <p:nvPr/>
          </p:nvSpPr>
          <p:spPr bwMode="auto">
            <a:xfrm>
              <a:off x="5725" y="2557"/>
              <a:ext cx="20" cy="27"/>
            </a:xfrm>
            <a:custGeom>
              <a:avLst/>
              <a:gdLst>
                <a:gd name="T0" fmla="*/ 8 w 39"/>
                <a:gd name="T1" fmla="*/ 25 h 55"/>
                <a:gd name="T2" fmla="*/ 19 w 39"/>
                <a:gd name="T3" fmla="*/ 6 h 55"/>
                <a:gd name="T4" fmla="*/ 19 w 39"/>
                <a:gd name="T5" fmla="*/ 5 h 55"/>
                <a:gd name="T6" fmla="*/ 20 w 39"/>
                <a:gd name="T7" fmla="*/ 4 h 55"/>
                <a:gd name="T8" fmla="*/ 20 w 39"/>
                <a:gd name="T9" fmla="*/ 3 h 55"/>
                <a:gd name="T10" fmla="*/ 20 w 39"/>
                <a:gd name="T11" fmla="*/ 3 h 55"/>
                <a:gd name="T12" fmla="*/ 19 w 39"/>
                <a:gd name="T13" fmla="*/ 2 h 55"/>
                <a:gd name="T14" fmla="*/ 19 w 39"/>
                <a:gd name="T15" fmla="*/ 1 h 55"/>
                <a:gd name="T16" fmla="*/ 19 w 39"/>
                <a:gd name="T17" fmla="*/ 1 h 55"/>
                <a:gd name="T18" fmla="*/ 18 w 39"/>
                <a:gd name="T19" fmla="*/ 0 h 55"/>
                <a:gd name="T20" fmla="*/ 18 w 39"/>
                <a:gd name="T21" fmla="*/ 0 h 55"/>
                <a:gd name="T22" fmla="*/ 17 w 39"/>
                <a:gd name="T23" fmla="*/ 0 h 55"/>
                <a:gd name="T24" fmla="*/ 16 w 39"/>
                <a:gd name="T25" fmla="*/ 0 h 55"/>
                <a:gd name="T26" fmla="*/ 15 w 39"/>
                <a:gd name="T27" fmla="*/ 0 h 55"/>
                <a:gd name="T28" fmla="*/ 15 w 39"/>
                <a:gd name="T29" fmla="*/ 0 h 55"/>
                <a:gd name="T30" fmla="*/ 14 w 39"/>
                <a:gd name="T31" fmla="*/ 0 h 55"/>
                <a:gd name="T32" fmla="*/ 14 w 39"/>
                <a:gd name="T33" fmla="*/ 0 h 55"/>
                <a:gd name="T34" fmla="*/ 13 w 39"/>
                <a:gd name="T35" fmla="*/ 1 h 55"/>
                <a:gd name="T36" fmla="*/ 12 w 39"/>
                <a:gd name="T37" fmla="*/ 1 h 55"/>
                <a:gd name="T38" fmla="*/ 1 w 39"/>
                <a:gd name="T39" fmla="*/ 21 h 55"/>
                <a:gd name="T40" fmla="*/ 0 w 39"/>
                <a:gd name="T41" fmla="*/ 22 h 55"/>
                <a:gd name="T42" fmla="*/ 0 w 39"/>
                <a:gd name="T43" fmla="*/ 23 h 55"/>
                <a:gd name="T44" fmla="*/ 0 w 39"/>
                <a:gd name="T45" fmla="*/ 23 h 55"/>
                <a:gd name="T46" fmla="*/ 0 w 39"/>
                <a:gd name="T47" fmla="*/ 24 h 55"/>
                <a:gd name="T48" fmla="*/ 1 w 39"/>
                <a:gd name="T49" fmla="*/ 25 h 55"/>
                <a:gd name="T50" fmla="*/ 1 w 39"/>
                <a:gd name="T51" fmla="*/ 25 h 55"/>
                <a:gd name="T52" fmla="*/ 2 w 39"/>
                <a:gd name="T53" fmla="*/ 26 h 55"/>
                <a:gd name="T54" fmla="*/ 2 w 39"/>
                <a:gd name="T55" fmla="*/ 26 h 55"/>
                <a:gd name="T56" fmla="*/ 2 w 39"/>
                <a:gd name="T57" fmla="*/ 26 h 55"/>
                <a:gd name="T58" fmla="*/ 3 w 39"/>
                <a:gd name="T59" fmla="*/ 27 h 55"/>
                <a:gd name="T60" fmla="*/ 4 w 39"/>
                <a:gd name="T61" fmla="*/ 27 h 55"/>
                <a:gd name="T62" fmla="*/ 5 w 39"/>
                <a:gd name="T63" fmla="*/ 27 h 55"/>
                <a:gd name="T64" fmla="*/ 5 w 39"/>
                <a:gd name="T65" fmla="*/ 27 h 55"/>
                <a:gd name="T66" fmla="*/ 6 w 39"/>
                <a:gd name="T67" fmla="*/ 26 h 55"/>
                <a:gd name="T68" fmla="*/ 7 w 39"/>
                <a:gd name="T69" fmla="*/ 26 h 55"/>
                <a:gd name="T70" fmla="*/ 7 w 39"/>
                <a:gd name="T71" fmla="*/ 26 h 55"/>
                <a:gd name="T72" fmla="*/ 8 w 39"/>
                <a:gd name="T73" fmla="*/ 25 h 5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39" h="55">
                  <a:moveTo>
                    <a:pt x="15" y="51"/>
                  </a:moveTo>
                  <a:lnTo>
                    <a:pt x="38" y="12"/>
                  </a:lnTo>
                  <a:lnTo>
                    <a:pt x="38" y="11"/>
                  </a:lnTo>
                  <a:lnTo>
                    <a:pt x="39" y="8"/>
                  </a:lnTo>
                  <a:lnTo>
                    <a:pt x="39" y="7"/>
                  </a:lnTo>
                  <a:lnTo>
                    <a:pt x="39" y="6"/>
                  </a:lnTo>
                  <a:lnTo>
                    <a:pt x="38" y="5"/>
                  </a:lnTo>
                  <a:lnTo>
                    <a:pt x="38" y="3"/>
                  </a:lnTo>
                  <a:lnTo>
                    <a:pt x="37" y="2"/>
                  </a:lnTo>
                  <a:lnTo>
                    <a:pt x="35" y="1"/>
                  </a:lnTo>
                  <a:lnTo>
                    <a:pt x="33" y="0"/>
                  </a:lnTo>
                  <a:lnTo>
                    <a:pt x="32" y="0"/>
                  </a:lnTo>
                  <a:lnTo>
                    <a:pt x="30" y="0"/>
                  </a:lnTo>
                  <a:lnTo>
                    <a:pt x="29" y="0"/>
                  </a:lnTo>
                  <a:lnTo>
                    <a:pt x="28" y="1"/>
                  </a:lnTo>
                  <a:lnTo>
                    <a:pt x="27" y="1"/>
                  </a:lnTo>
                  <a:lnTo>
                    <a:pt x="25" y="2"/>
                  </a:lnTo>
                  <a:lnTo>
                    <a:pt x="24" y="3"/>
                  </a:lnTo>
                  <a:lnTo>
                    <a:pt x="2" y="42"/>
                  </a:lnTo>
                  <a:lnTo>
                    <a:pt x="0" y="45"/>
                  </a:lnTo>
                  <a:lnTo>
                    <a:pt x="0" y="46"/>
                  </a:lnTo>
                  <a:lnTo>
                    <a:pt x="0" y="47"/>
                  </a:lnTo>
                  <a:lnTo>
                    <a:pt x="0" y="48"/>
                  </a:lnTo>
                  <a:lnTo>
                    <a:pt x="2" y="50"/>
                  </a:lnTo>
                  <a:lnTo>
                    <a:pt x="2" y="51"/>
                  </a:lnTo>
                  <a:lnTo>
                    <a:pt x="3" y="52"/>
                  </a:lnTo>
                  <a:lnTo>
                    <a:pt x="4" y="53"/>
                  </a:lnTo>
                  <a:lnTo>
                    <a:pt x="5" y="55"/>
                  </a:lnTo>
                  <a:lnTo>
                    <a:pt x="8" y="55"/>
                  </a:lnTo>
                  <a:lnTo>
                    <a:pt x="9" y="55"/>
                  </a:lnTo>
                  <a:lnTo>
                    <a:pt x="10" y="55"/>
                  </a:lnTo>
                  <a:lnTo>
                    <a:pt x="12" y="53"/>
                  </a:lnTo>
                  <a:lnTo>
                    <a:pt x="13" y="53"/>
                  </a:lnTo>
                  <a:lnTo>
                    <a:pt x="14" y="52"/>
                  </a:lnTo>
                  <a:lnTo>
                    <a:pt x="15" y="5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317" name="Freeform 247"/>
            <p:cNvSpPr>
              <a:spLocks/>
            </p:cNvSpPr>
            <p:nvPr/>
          </p:nvSpPr>
          <p:spPr bwMode="auto">
            <a:xfrm>
              <a:off x="5291" y="2553"/>
              <a:ext cx="81" cy="90"/>
            </a:xfrm>
            <a:custGeom>
              <a:avLst/>
              <a:gdLst>
                <a:gd name="T0" fmla="*/ 45 w 163"/>
                <a:gd name="T1" fmla="*/ 90 h 180"/>
                <a:gd name="T2" fmla="*/ 52 w 163"/>
                <a:gd name="T3" fmla="*/ 88 h 180"/>
                <a:gd name="T4" fmla="*/ 60 w 163"/>
                <a:gd name="T5" fmla="*/ 85 h 180"/>
                <a:gd name="T6" fmla="*/ 66 w 163"/>
                <a:gd name="T7" fmla="*/ 80 h 180"/>
                <a:gd name="T8" fmla="*/ 72 w 163"/>
                <a:gd name="T9" fmla="*/ 74 h 180"/>
                <a:gd name="T10" fmla="*/ 76 w 163"/>
                <a:gd name="T11" fmla="*/ 67 h 180"/>
                <a:gd name="T12" fmla="*/ 79 w 163"/>
                <a:gd name="T13" fmla="*/ 59 h 180"/>
                <a:gd name="T14" fmla="*/ 81 w 163"/>
                <a:gd name="T15" fmla="*/ 50 h 180"/>
                <a:gd name="T16" fmla="*/ 81 w 163"/>
                <a:gd name="T17" fmla="*/ 41 h 180"/>
                <a:gd name="T18" fmla="*/ 79 w 163"/>
                <a:gd name="T19" fmla="*/ 32 h 180"/>
                <a:gd name="T20" fmla="*/ 76 w 163"/>
                <a:gd name="T21" fmla="*/ 24 h 180"/>
                <a:gd name="T22" fmla="*/ 72 w 163"/>
                <a:gd name="T23" fmla="*/ 17 h 180"/>
                <a:gd name="T24" fmla="*/ 66 w 163"/>
                <a:gd name="T25" fmla="*/ 10 h 180"/>
                <a:gd name="T26" fmla="*/ 60 w 163"/>
                <a:gd name="T27" fmla="*/ 6 h 180"/>
                <a:gd name="T28" fmla="*/ 52 w 163"/>
                <a:gd name="T29" fmla="*/ 2 h 180"/>
                <a:gd name="T30" fmla="*/ 45 w 163"/>
                <a:gd name="T31" fmla="*/ 0 h 180"/>
                <a:gd name="T32" fmla="*/ 36 w 163"/>
                <a:gd name="T33" fmla="*/ 0 h 180"/>
                <a:gd name="T34" fmla="*/ 29 w 163"/>
                <a:gd name="T35" fmla="*/ 2 h 180"/>
                <a:gd name="T36" fmla="*/ 21 w 163"/>
                <a:gd name="T37" fmla="*/ 6 h 180"/>
                <a:gd name="T38" fmla="*/ 15 w 163"/>
                <a:gd name="T39" fmla="*/ 10 h 180"/>
                <a:gd name="T40" fmla="*/ 9 w 163"/>
                <a:gd name="T41" fmla="*/ 17 h 180"/>
                <a:gd name="T42" fmla="*/ 5 w 163"/>
                <a:gd name="T43" fmla="*/ 24 h 180"/>
                <a:gd name="T44" fmla="*/ 2 w 163"/>
                <a:gd name="T45" fmla="*/ 32 h 180"/>
                <a:gd name="T46" fmla="*/ 0 w 163"/>
                <a:gd name="T47" fmla="*/ 41 h 180"/>
                <a:gd name="T48" fmla="*/ 0 w 163"/>
                <a:gd name="T49" fmla="*/ 50 h 180"/>
                <a:gd name="T50" fmla="*/ 2 w 163"/>
                <a:gd name="T51" fmla="*/ 59 h 180"/>
                <a:gd name="T52" fmla="*/ 5 w 163"/>
                <a:gd name="T53" fmla="*/ 67 h 180"/>
                <a:gd name="T54" fmla="*/ 9 w 163"/>
                <a:gd name="T55" fmla="*/ 74 h 180"/>
                <a:gd name="T56" fmla="*/ 15 w 163"/>
                <a:gd name="T57" fmla="*/ 80 h 180"/>
                <a:gd name="T58" fmla="*/ 21 w 163"/>
                <a:gd name="T59" fmla="*/ 85 h 180"/>
                <a:gd name="T60" fmla="*/ 29 w 163"/>
                <a:gd name="T61" fmla="*/ 88 h 180"/>
                <a:gd name="T62" fmla="*/ 36 w 163"/>
                <a:gd name="T63" fmla="*/ 90 h 18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163" h="180">
                  <a:moveTo>
                    <a:pt x="82" y="180"/>
                  </a:moveTo>
                  <a:lnTo>
                    <a:pt x="90" y="179"/>
                  </a:lnTo>
                  <a:lnTo>
                    <a:pt x="98" y="178"/>
                  </a:lnTo>
                  <a:lnTo>
                    <a:pt x="105" y="175"/>
                  </a:lnTo>
                  <a:lnTo>
                    <a:pt x="113" y="173"/>
                  </a:lnTo>
                  <a:lnTo>
                    <a:pt x="120" y="169"/>
                  </a:lnTo>
                  <a:lnTo>
                    <a:pt x="127" y="164"/>
                  </a:lnTo>
                  <a:lnTo>
                    <a:pt x="133" y="159"/>
                  </a:lnTo>
                  <a:lnTo>
                    <a:pt x="139" y="154"/>
                  </a:lnTo>
                  <a:lnTo>
                    <a:pt x="144" y="147"/>
                  </a:lnTo>
                  <a:lnTo>
                    <a:pt x="149" y="140"/>
                  </a:lnTo>
                  <a:lnTo>
                    <a:pt x="153" y="133"/>
                  </a:lnTo>
                  <a:lnTo>
                    <a:pt x="157" y="125"/>
                  </a:lnTo>
                  <a:lnTo>
                    <a:pt x="159" y="117"/>
                  </a:lnTo>
                  <a:lnTo>
                    <a:pt x="160" y="108"/>
                  </a:lnTo>
                  <a:lnTo>
                    <a:pt x="162" y="99"/>
                  </a:lnTo>
                  <a:lnTo>
                    <a:pt x="163" y="90"/>
                  </a:lnTo>
                  <a:lnTo>
                    <a:pt x="162" y="81"/>
                  </a:lnTo>
                  <a:lnTo>
                    <a:pt x="160" y="71"/>
                  </a:lnTo>
                  <a:lnTo>
                    <a:pt x="159" y="63"/>
                  </a:lnTo>
                  <a:lnTo>
                    <a:pt x="157" y="55"/>
                  </a:lnTo>
                  <a:lnTo>
                    <a:pt x="153" y="48"/>
                  </a:lnTo>
                  <a:lnTo>
                    <a:pt x="149" y="40"/>
                  </a:lnTo>
                  <a:lnTo>
                    <a:pt x="144" y="33"/>
                  </a:lnTo>
                  <a:lnTo>
                    <a:pt x="139" y="26"/>
                  </a:lnTo>
                  <a:lnTo>
                    <a:pt x="133" y="20"/>
                  </a:lnTo>
                  <a:lnTo>
                    <a:pt x="127" y="15"/>
                  </a:lnTo>
                  <a:lnTo>
                    <a:pt x="120" y="11"/>
                  </a:lnTo>
                  <a:lnTo>
                    <a:pt x="113" y="8"/>
                  </a:lnTo>
                  <a:lnTo>
                    <a:pt x="105" y="4"/>
                  </a:lnTo>
                  <a:lnTo>
                    <a:pt x="98" y="3"/>
                  </a:lnTo>
                  <a:lnTo>
                    <a:pt x="90" y="0"/>
                  </a:lnTo>
                  <a:lnTo>
                    <a:pt x="82" y="0"/>
                  </a:lnTo>
                  <a:lnTo>
                    <a:pt x="73" y="0"/>
                  </a:lnTo>
                  <a:lnTo>
                    <a:pt x="65" y="3"/>
                  </a:lnTo>
                  <a:lnTo>
                    <a:pt x="58" y="4"/>
                  </a:lnTo>
                  <a:lnTo>
                    <a:pt x="50" y="8"/>
                  </a:lnTo>
                  <a:lnTo>
                    <a:pt x="43" y="11"/>
                  </a:lnTo>
                  <a:lnTo>
                    <a:pt x="36" y="15"/>
                  </a:lnTo>
                  <a:lnTo>
                    <a:pt x="30" y="20"/>
                  </a:lnTo>
                  <a:lnTo>
                    <a:pt x="24" y="26"/>
                  </a:lnTo>
                  <a:lnTo>
                    <a:pt x="19" y="33"/>
                  </a:lnTo>
                  <a:lnTo>
                    <a:pt x="14" y="40"/>
                  </a:lnTo>
                  <a:lnTo>
                    <a:pt x="10" y="48"/>
                  </a:lnTo>
                  <a:lnTo>
                    <a:pt x="6" y="55"/>
                  </a:lnTo>
                  <a:lnTo>
                    <a:pt x="4" y="63"/>
                  </a:lnTo>
                  <a:lnTo>
                    <a:pt x="3" y="71"/>
                  </a:lnTo>
                  <a:lnTo>
                    <a:pt x="1" y="81"/>
                  </a:lnTo>
                  <a:lnTo>
                    <a:pt x="0" y="90"/>
                  </a:lnTo>
                  <a:lnTo>
                    <a:pt x="1" y="99"/>
                  </a:lnTo>
                  <a:lnTo>
                    <a:pt x="3" y="108"/>
                  </a:lnTo>
                  <a:lnTo>
                    <a:pt x="4" y="117"/>
                  </a:lnTo>
                  <a:lnTo>
                    <a:pt x="6" y="125"/>
                  </a:lnTo>
                  <a:lnTo>
                    <a:pt x="10" y="133"/>
                  </a:lnTo>
                  <a:lnTo>
                    <a:pt x="14" y="140"/>
                  </a:lnTo>
                  <a:lnTo>
                    <a:pt x="19" y="147"/>
                  </a:lnTo>
                  <a:lnTo>
                    <a:pt x="24" y="154"/>
                  </a:lnTo>
                  <a:lnTo>
                    <a:pt x="30" y="159"/>
                  </a:lnTo>
                  <a:lnTo>
                    <a:pt x="36" y="164"/>
                  </a:lnTo>
                  <a:lnTo>
                    <a:pt x="43" y="169"/>
                  </a:lnTo>
                  <a:lnTo>
                    <a:pt x="50" y="173"/>
                  </a:lnTo>
                  <a:lnTo>
                    <a:pt x="58" y="175"/>
                  </a:lnTo>
                  <a:lnTo>
                    <a:pt x="65" y="178"/>
                  </a:lnTo>
                  <a:lnTo>
                    <a:pt x="73" y="179"/>
                  </a:lnTo>
                  <a:lnTo>
                    <a:pt x="82" y="180"/>
                  </a:lnTo>
                  <a:close/>
                </a:path>
              </a:pathLst>
            </a:custGeom>
            <a:solidFill>
              <a:srgbClr val="CCCC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318" name="Freeform 248"/>
            <p:cNvSpPr>
              <a:spLocks/>
            </p:cNvSpPr>
            <p:nvPr/>
          </p:nvSpPr>
          <p:spPr bwMode="auto">
            <a:xfrm>
              <a:off x="5296" y="2558"/>
              <a:ext cx="71" cy="80"/>
            </a:xfrm>
            <a:custGeom>
              <a:avLst/>
              <a:gdLst>
                <a:gd name="T0" fmla="*/ 39 w 143"/>
                <a:gd name="T1" fmla="*/ 80 h 159"/>
                <a:gd name="T2" fmla="*/ 46 w 143"/>
                <a:gd name="T3" fmla="*/ 79 h 159"/>
                <a:gd name="T4" fmla="*/ 52 w 143"/>
                <a:gd name="T5" fmla="*/ 75 h 159"/>
                <a:gd name="T6" fmla="*/ 58 w 143"/>
                <a:gd name="T7" fmla="*/ 71 h 159"/>
                <a:gd name="T8" fmla="*/ 63 w 143"/>
                <a:gd name="T9" fmla="*/ 65 h 159"/>
                <a:gd name="T10" fmla="*/ 67 w 143"/>
                <a:gd name="T11" fmla="*/ 59 h 159"/>
                <a:gd name="T12" fmla="*/ 69 w 143"/>
                <a:gd name="T13" fmla="*/ 52 h 159"/>
                <a:gd name="T14" fmla="*/ 71 w 143"/>
                <a:gd name="T15" fmla="*/ 44 h 159"/>
                <a:gd name="T16" fmla="*/ 71 w 143"/>
                <a:gd name="T17" fmla="*/ 36 h 159"/>
                <a:gd name="T18" fmla="*/ 69 w 143"/>
                <a:gd name="T19" fmla="*/ 28 h 159"/>
                <a:gd name="T20" fmla="*/ 67 w 143"/>
                <a:gd name="T21" fmla="*/ 22 h 159"/>
                <a:gd name="T22" fmla="*/ 63 w 143"/>
                <a:gd name="T23" fmla="*/ 15 h 159"/>
                <a:gd name="T24" fmla="*/ 58 w 143"/>
                <a:gd name="T25" fmla="*/ 10 h 159"/>
                <a:gd name="T26" fmla="*/ 52 w 143"/>
                <a:gd name="T27" fmla="*/ 5 h 159"/>
                <a:gd name="T28" fmla="*/ 46 w 143"/>
                <a:gd name="T29" fmla="*/ 2 h 159"/>
                <a:gd name="T30" fmla="*/ 39 w 143"/>
                <a:gd name="T31" fmla="*/ 1 h 159"/>
                <a:gd name="T32" fmla="*/ 32 w 143"/>
                <a:gd name="T33" fmla="*/ 1 h 159"/>
                <a:gd name="T34" fmla="*/ 25 w 143"/>
                <a:gd name="T35" fmla="*/ 2 h 159"/>
                <a:gd name="T36" fmla="*/ 19 w 143"/>
                <a:gd name="T37" fmla="*/ 5 h 159"/>
                <a:gd name="T38" fmla="*/ 12 w 143"/>
                <a:gd name="T39" fmla="*/ 10 h 159"/>
                <a:gd name="T40" fmla="*/ 8 w 143"/>
                <a:gd name="T41" fmla="*/ 15 h 159"/>
                <a:gd name="T42" fmla="*/ 4 w 143"/>
                <a:gd name="T43" fmla="*/ 22 h 159"/>
                <a:gd name="T44" fmla="*/ 1 w 143"/>
                <a:gd name="T45" fmla="*/ 28 h 159"/>
                <a:gd name="T46" fmla="*/ 0 w 143"/>
                <a:gd name="T47" fmla="*/ 36 h 159"/>
                <a:gd name="T48" fmla="*/ 0 w 143"/>
                <a:gd name="T49" fmla="*/ 44 h 159"/>
                <a:gd name="T50" fmla="*/ 1 w 143"/>
                <a:gd name="T51" fmla="*/ 52 h 159"/>
                <a:gd name="T52" fmla="*/ 4 w 143"/>
                <a:gd name="T53" fmla="*/ 59 h 159"/>
                <a:gd name="T54" fmla="*/ 8 w 143"/>
                <a:gd name="T55" fmla="*/ 65 h 159"/>
                <a:gd name="T56" fmla="*/ 12 w 143"/>
                <a:gd name="T57" fmla="*/ 71 h 159"/>
                <a:gd name="T58" fmla="*/ 19 w 143"/>
                <a:gd name="T59" fmla="*/ 75 h 159"/>
                <a:gd name="T60" fmla="*/ 25 w 143"/>
                <a:gd name="T61" fmla="*/ 79 h 159"/>
                <a:gd name="T62" fmla="*/ 32 w 143"/>
                <a:gd name="T63" fmla="*/ 80 h 15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143" h="159">
                  <a:moveTo>
                    <a:pt x="72" y="159"/>
                  </a:moveTo>
                  <a:lnTo>
                    <a:pt x="79" y="159"/>
                  </a:lnTo>
                  <a:lnTo>
                    <a:pt x="85" y="158"/>
                  </a:lnTo>
                  <a:lnTo>
                    <a:pt x="93" y="157"/>
                  </a:lnTo>
                  <a:lnTo>
                    <a:pt x="99" y="153"/>
                  </a:lnTo>
                  <a:lnTo>
                    <a:pt x="105" y="150"/>
                  </a:lnTo>
                  <a:lnTo>
                    <a:pt x="112" y="147"/>
                  </a:lnTo>
                  <a:lnTo>
                    <a:pt x="117" y="142"/>
                  </a:lnTo>
                  <a:lnTo>
                    <a:pt x="122" y="137"/>
                  </a:lnTo>
                  <a:lnTo>
                    <a:pt x="127" y="130"/>
                  </a:lnTo>
                  <a:lnTo>
                    <a:pt x="130" y="124"/>
                  </a:lnTo>
                  <a:lnTo>
                    <a:pt x="134" y="118"/>
                  </a:lnTo>
                  <a:lnTo>
                    <a:pt x="138" y="112"/>
                  </a:lnTo>
                  <a:lnTo>
                    <a:pt x="139" y="104"/>
                  </a:lnTo>
                  <a:lnTo>
                    <a:pt x="142" y="97"/>
                  </a:lnTo>
                  <a:lnTo>
                    <a:pt x="143" y="88"/>
                  </a:lnTo>
                  <a:lnTo>
                    <a:pt x="143" y="80"/>
                  </a:lnTo>
                  <a:lnTo>
                    <a:pt x="143" y="71"/>
                  </a:lnTo>
                  <a:lnTo>
                    <a:pt x="142" y="64"/>
                  </a:lnTo>
                  <a:lnTo>
                    <a:pt x="139" y="56"/>
                  </a:lnTo>
                  <a:lnTo>
                    <a:pt x="138" y="49"/>
                  </a:lnTo>
                  <a:lnTo>
                    <a:pt x="134" y="43"/>
                  </a:lnTo>
                  <a:lnTo>
                    <a:pt x="130" y="35"/>
                  </a:lnTo>
                  <a:lnTo>
                    <a:pt x="127" y="29"/>
                  </a:lnTo>
                  <a:lnTo>
                    <a:pt x="122" y="24"/>
                  </a:lnTo>
                  <a:lnTo>
                    <a:pt x="117" y="19"/>
                  </a:lnTo>
                  <a:lnTo>
                    <a:pt x="112" y="14"/>
                  </a:lnTo>
                  <a:lnTo>
                    <a:pt x="105" y="10"/>
                  </a:lnTo>
                  <a:lnTo>
                    <a:pt x="99" y="6"/>
                  </a:lnTo>
                  <a:lnTo>
                    <a:pt x="93" y="4"/>
                  </a:lnTo>
                  <a:lnTo>
                    <a:pt x="85" y="3"/>
                  </a:lnTo>
                  <a:lnTo>
                    <a:pt x="79" y="1"/>
                  </a:lnTo>
                  <a:lnTo>
                    <a:pt x="72" y="0"/>
                  </a:lnTo>
                  <a:lnTo>
                    <a:pt x="64" y="1"/>
                  </a:lnTo>
                  <a:lnTo>
                    <a:pt x="57" y="3"/>
                  </a:lnTo>
                  <a:lnTo>
                    <a:pt x="50" y="4"/>
                  </a:lnTo>
                  <a:lnTo>
                    <a:pt x="44" y="6"/>
                  </a:lnTo>
                  <a:lnTo>
                    <a:pt x="38" y="10"/>
                  </a:lnTo>
                  <a:lnTo>
                    <a:pt x="32" y="14"/>
                  </a:lnTo>
                  <a:lnTo>
                    <a:pt x="25" y="19"/>
                  </a:lnTo>
                  <a:lnTo>
                    <a:pt x="20" y="24"/>
                  </a:lnTo>
                  <a:lnTo>
                    <a:pt x="16" y="29"/>
                  </a:lnTo>
                  <a:lnTo>
                    <a:pt x="11" y="35"/>
                  </a:lnTo>
                  <a:lnTo>
                    <a:pt x="9" y="43"/>
                  </a:lnTo>
                  <a:lnTo>
                    <a:pt x="5" y="49"/>
                  </a:lnTo>
                  <a:lnTo>
                    <a:pt x="3" y="56"/>
                  </a:lnTo>
                  <a:lnTo>
                    <a:pt x="1" y="64"/>
                  </a:lnTo>
                  <a:lnTo>
                    <a:pt x="0" y="71"/>
                  </a:lnTo>
                  <a:lnTo>
                    <a:pt x="0" y="80"/>
                  </a:lnTo>
                  <a:lnTo>
                    <a:pt x="0" y="88"/>
                  </a:lnTo>
                  <a:lnTo>
                    <a:pt x="1" y="97"/>
                  </a:lnTo>
                  <a:lnTo>
                    <a:pt x="3" y="104"/>
                  </a:lnTo>
                  <a:lnTo>
                    <a:pt x="5" y="112"/>
                  </a:lnTo>
                  <a:lnTo>
                    <a:pt x="9" y="118"/>
                  </a:lnTo>
                  <a:lnTo>
                    <a:pt x="11" y="124"/>
                  </a:lnTo>
                  <a:lnTo>
                    <a:pt x="16" y="130"/>
                  </a:lnTo>
                  <a:lnTo>
                    <a:pt x="20" y="137"/>
                  </a:lnTo>
                  <a:lnTo>
                    <a:pt x="25" y="142"/>
                  </a:lnTo>
                  <a:lnTo>
                    <a:pt x="32" y="147"/>
                  </a:lnTo>
                  <a:lnTo>
                    <a:pt x="38" y="150"/>
                  </a:lnTo>
                  <a:lnTo>
                    <a:pt x="44" y="153"/>
                  </a:lnTo>
                  <a:lnTo>
                    <a:pt x="50" y="157"/>
                  </a:lnTo>
                  <a:lnTo>
                    <a:pt x="57" y="158"/>
                  </a:lnTo>
                  <a:lnTo>
                    <a:pt x="64" y="159"/>
                  </a:lnTo>
                  <a:lnTo>
                    <a:pt x="72" y="159"/>
                  </a:lnTo>
                  <a:close/>
                </a:path>
              </a:pathLst>
            </a:custGeom>
            <a:solidFill>
              <a:srgbClr val="82828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319" name="Freeform 249"/>
            <p:cNvSpPr>
              <a:spLocks/>
            </p:cNvSpPr>
            <p:nvPr/>
          </p:nvSpPr>
          <p:spPr bwMode="auto">
            <a:xfrm>
              <a:off x="5299" y="2562"/>
              <a:ext cx="64" cy="71"/>
            </a:xfrm>
            <a:custGeom>
              <a:avLst/>
              <a:gdLst>
                <a:gd name="T0" fmla="*/ 35 w 127"/>
                <a:gd name="T1" fmla="*/ 71 h 141"/>
                <a:gd name="T2" fmla="*/ 41 w 127"/>
                <a:gd name="T3" fmla="*/ 70 h 141"/>
                <a:gd name="T4" fmla="*/ 47 w 127"/>
                <a:gd name="T5" fmla="*/ 67 h 141"/>
                <a:gd name="T6" fmla="*/ 52 w 127"/>
                <a:gd name="T7" fmla="*/ 63 h 141"/>
                <a:gd name="T8" fmla="*/ 56 w 127"/>
                <a:gd name="T9" fmla="*/ 58 h 141"/>
                <a:gd name="T10" fmla="*/ 60 w 127"/>
                <a:gd name="T11" fmla="*/ 53 h 141"/>
                <a:gd name="T12" fmla="*/ 62 w 127"/>
                <a:gd name="T13" fmla="*/ 46 h 141"/>
                <a:gd name="T14" fmla="*/ 64 w 127"/>
                <a:gd name="T15" fmla="*/ 40 h 141"/>
                <a:gd name="T16" fmla="*/ 64 w 127"/>
                <a:gd name="T17" fmla="*/ 32 h 141"/>
                <a:gd name="T18" fmla="*/ 62 w 127"/>
                <a:gd name="T19" fmla="*/ 25 h 141"/>
                <a:gd name="T20" fmla="*/ 60 w 127"/>
                <a:gd name="T21" fmla="*/ 19 h 141"/>
                <a:gd name="T22" fmla="*/ 56 w 127"/>
                <a:gd name="T23" fmla="*/ 13 h 141"/>
                <a:gd name="T24" fmla="*/ 52 w 127"/>
                <a:gd name="T25" fmla="*/ 8 h 141"/>
                <a:gd name="T26" fmla="*/ 47 w 127"/>
                <a:gd name="T27" fmla="*/ 5 h 141"/>
                <a:gd name="T28" fmla="*/ 41 w 127"/>
                <a:gd name="T29" fmla="*/ 2 h 141"/>
                <a:gd name="T30" fmla="*/ 35 w 127"/>
                <a:gd name="T31" fmla="*/ 0 h 141"/>
                <a:gd name="T32" fmla="*/ 29 w 127"/>
                <a:gd name="T33" fmla="*/ 0 h 141"/>
                <a:gd name="T34" fmla="*/ 23 w 127"/>
                <a:gd name="T35" fmla="*/ 2 h 141"/>
                <a:gd name="T36" fmla="*/ 17 w 127"/>
                <a:gd name="T37" fmla="*/ 5 h 141"/>
                <a:gd name="T38" fmla="*/ 11 w 127"/>
                <a:gd name="T39" fmla="*/ 8 h 141"/>
                <a:gd name="T40" fmla="*/ 7 w 127"/>
                <a:gd name="T41" fmla="*/ 13 h 141"/>
                <a:gd name="T42" fmla="*/ 4 w 127"/>
                <a:gd name="T43" fmla="*/ 19 h 141"/>
                <a:gd name="T44" fmla="*/ 1 w 127"/>
                <a:gd name="T45" fmla="*/ 25 h 141"/>
                <a:gd name="T46" fmla="*/ 0 w 127"/>
                <a:gd name="T47" fmla="*/ 32 h 141"/>
                <a:gd name="T48" fmla="*/ 0 w 127"/>
                <a:gd name="T49" fmla="*/ 40 h 141"/>
                <a:gd name="T50" fmla="*/ 1 w 127"/>
                <a:gd name="T51" fmla="*/ 46 h 141"/>
                <a:gd name="T52" fmla="*/ 4 w 127"/>
                <a:gd name="T53" fmla="*/ 53 h 141"/>
                <a:gd name="T54" fmla="*/ 7 w 127"/>
                <a:gd name="T55" fmla="*/ 58 h 141"/>
                <a:gd name="T56" fmla="*/ 11 w 127"/>
                <a:gd name="T57" fmla="*/ 63 h 141"/>
                <a:gd name="T58" fmla="*/ 17 w 127"/>
                <a:gd name="T59" fmla="*/ 67 h 141"/>
                <a:gd name="T60" fmla="*/ 23 w 127"/>
                <a:gd name="T61" fmla="*/ 70 h 141"/>
                <a:gd name="T62" fmla="*/ 29 w 127"/>
                <a:gd name="T63" fmla="*/ 71 h 14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127" h="141">
                  <a:moveTo>
                    <a:pt x="64" y="141"/>
                  </a:moveTo>
                  <a:lnTo>
                    <a:pt x="70" y="141"/>
                  </a:lnTo>
                  <a:lnTo>
                    <a:pt x="76" y="140"/>
                  </a:lnTo>
                  <a:lnTo>
                    <a:pt x="82" y="139"/>
                  </a:lnTo>
                  <a:lnTo>
                    <a:pt x="89" y="136"/>
                  </a:lnTo>
                  <a:lnTo>
                    <a:pt x="94" y="133"/>
                  </a:lnTo>
                  <a:lnTo>
                    <a:pt x="99" y="130"/>
                  </a:lnTo>
                  <a:lnTo>
                    <a:pt x="104" y="125"/>
                  </a:lnTo>
                  <a:lnTo>
                    <a:pt x="109" y="121"/>
                  </a:lnTo>
                  <a:lnTo>
                    <a:pt x="112" y="116"/>
                  </a:lnTo>
                  <a:lnTo>
                    <a:pt x="116" y="110"/>
                  </a:lnTo>
                  <a:lnTo>
                    <a:pt x="120" y="105"/>
                  </a:lnTo>
                  <a:lnTo>
                    <a:pt x="122" y="99"/>
                  </a:lnTo>
                  <a:lnTo>
                    <a:pt x="124" y="91"/>
                  </a:lnTo>
                  <a:lnTo>
                    <a:pt x="126" y="85"/>
                  </a:lnTo>
                  <a:lnTo>
                    <a:pt x="127" y="79"/>
                  </a:lnTo>
                  <a:lnTo>
                    <a:pt x="127" y="71"/>
                  </a:lnTo>
                  <a:lnTo>
                    <a:pt x="127" y="64"/>
                  </a:lnTo>
                  <a:lnTo>
                    <a:pt x="126" y="56"/>
                  </a:lnTo>
                  <a:lnTo>
                    <a:pt x="124" y="50"/>
                  </a:lnTo>
                  <a:lnTo>
                    <a:pt x="122" y="44"/>
                  </a:lnTo>
                  <a:lnTo>
                    <a:pt x="120" y="37"/>
                  </a:lnTo>
                  <a:lnTo>
                    <a:pt x="116" y="31"/>
                  </a:lnTo>
                  <a:lnTo>
                    <a:pt x="112" y="26"/>
                  </a:lnTo>
                  <a:lnTo>
                    <a:pt x="109" y="21"/>
                  </a:lnTo>
                  <a:lnTo>
                    <a:pt x="104" y="16"/>
                  </a:lnTo>
                  <a:lnTo>
                    <a:pt x="99" y="12"/>
                  </a:lnTo>
                  <a:lnTo>
                    <a:pt x="94" y="9"/>
                  </a:lnTo>
                  <a:lnTo>
                    <a:pt x="89" y="6"/>
                  </a:lnTo>
                  <a:lnTo>
                    <a:pt x="82" y="4"/>
                  </a:lnTo>
                  <a:lnTo>
                    <a:pt x="76" y="1"/>
                  </a:lnTo>
                  <a:lnTo>
                    <a:pt x="70" y="0"/>
                  </a:lnTo>
                  <a:lnTo>
                    <a:pt x="64" y="0"/>
                  </a:lnTo>
                  <a:lnTo>
                    <a:pt x="57" y="0"/>
                  </a:lnTo>
                  <a:lnTo>
                    <a:pt x="51" y="1"/>
                  </a:lnTo>
                  <a:lnTo>
                    <a:pt x="45" y="4"/>
                  </a:lnTo>
                  <a:lnTo>
                    <a:pt x="39" y="6"/>
                  </a:lnTo>
                  <a:lnTo>
                    <a:pt x="34" y="9"/>
                  </a:lnTo>
                  <a:lnTo>
                    <a:pt x="27" y="12"/>
                  </a:lnTo>
                  <a:lnTo>
                    <a:pt x="22" y="16"/>
                  </a:lnTo>
                  <a:lnTo>
                    <a:pt x="18" y="21"/>
                  </a:lnTo>
                  <a:lnTo>
                    <a:pt x="13" y="26"/>
                  </a:lnTo>
                  <a:lnTo>
                    <a:pt x="11" y="31"/>
                  </a:lnTo>
                  <a:lnTo>
                    <a:pt x="7" y="37"/>
                  </a:lnTo>
                  <a:lnTo>
                    <a:pt x="5" y="44"/>
                  </a:lnTo>
                  <a:lnTo>
                    <a:pt x="2" y="50"/>
                  </a:lnTo>
                  <a:lnTo>
                    <a:pt x="1" y="56"/>
                  </a:lnTo>
                  <a:lnTo>
                    <a:pt x="0" y="64"/>
                  </a:lnTo>
                  <a:lnTo>
                    <a:pt x="0" y="71"/>
                  </a:lnTo>
                  <a:lnTo>
                    <a:pt x="0" y="79"/>
                  </a:lnTo>
                  <a:lnTo>
                    <a:pt x="1" y="85"/>
                  </a:lnTo>
                  <a:lnTo>
                    <a:pt x="2" y="91"/>
                  </a:lnTo>
                  <a:lnTo>
                    <a:pt x="5" y="99"/>
                  </a:lnTo>
                  <a:lnTo>
                    <a:pt x="7" y="105"/>
                  </a:lnTo>
                  <a:lnTo>
                    <a:pt x="11" y="110"/>
                  </a:lnTo>
                  <a:lnTo>
                    <a:pt x="13" y="116"/>
                  </a:lnTo>
                  <a:lnTo>
                    <a:pt x="18" y="121"/>
                  </a:lnTo>
                  <a:lnTo>
                    <a:pt x="22" y="125"/>
                  </a:lnTo>
                  <a:lnTo>
                    <a:pt x="27" y="130"/>
                  </a:lnTo>
                  <a:lnTo>
                    <a:pt x="34" y="133"/>
                  </a:lnTo>
                  <a:lnTo>
                    <a:pt x="39" y="136"/>
                  </a:lnTo>
                  <a:lnTo>
                    <a:pt x="45" y="139"/>
                  </a:lnTo>
                  <a:lnTo>
                    <a:pt x="51" y="140"/>
                  </a:lnTo>
                  <a:lnTo>
                    <a:pt x="57" y="141"/>
                  </a:lnTo>
                  <a:lnTo>
                    <a:pt x="64" y="141"/>
                  </a:lnTo>
                  <a:close/>
                </a:path>
              </a:pathLst>
            </a:custGeom>
            <a:solidFill>
              <a:srgbClr val="CCCC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320" name="Freeform 250"/>
            <p:cNvSpPr>
              <a:spLocks/>
            </p:cNvSpPr>
            <p:nvPr/>
          </p:nvSpPr>
          <p:spPr bwMode="auto">
            <a:xfrm>
              <a:off x="5319" y="2561"/>
              <a:ext cx="25" cy="7"/>
            </a:xfrm>
            <a:custGeom>
              <a:avLst/>
              <a:gdLst>
                <a:gd name="T0" fmla="*/ 22 w 50"/>
                <a:gd name="T1" fmla="*/ 0 h 14"/>
                <a:gd name="T2" fmla="*/ 3 w 50"/>
                <a:gd name="T3" fmla="*/ 0 h 14"/>
                <a:gd name="T4" fmla="*/ 3 w 50"/>
                <a:gd name="T5" fmla="*/ 0 h 14"/>
                <a:gd name="T6" fmla="*/ 2 w 50"/>
                <a:gd name="T7" fmla="*/ 0 h 14"/>
                <a:gd name="T8" fmla="*/ 1 w 50"/>
                <a:gd name="T9" fmla="*/ 1 h 14"/>
                <a:gd name="T10" fmla="*/ 1 w 50"/>
                <a:gd name="T11" fmla="*/ 1 h 14"/>
                <a:gd name="T12" fmla="*/ 1 w 50"/>
                <a:gd name="T13" fmla="*/ 2 h 14"/>
                <a:gd name="T14" fmla="*/ 1 w 50"/>
                <a:gd name="T15" fmla="*/ 2 h 14"/>
                <a:gd name="T16" fmla="*/ 0 w 50"/>
                <a:gd name="T17" fmla="*/ 3 h 14"/>
                <a:gd name="T18" fmla="*/ 0 w 50"/>
                <a:gd name="T19" fmla="*/ 4 h 14"/>
                <a:gd name="T20" fmla="*/ 0 w 50"/>
                <a:gd name="T21" fmla="*/ 4 h 14"/>
                <a:gd name="T22" fmla="*/ 0 w 50"/>
                <a:gd name="T23" fmla="*/ 5 h 14"/>
                <a:gd name="T24" fmla="*/ 1 w 50"/>
                <a:gd name="T25" fmla="*/ 5 h 14"/>
                <a:gd name="T26" fmla="*/ 1 w 50"/>
                <a:gd name="T27" fmla="*/ 6 h 14"/>
                <a:gd name="T28" fmla="*/ 1 w 50"/>
                <a:gd name="T29" fmla="*/ 6 h 14"/>
                <a:gd name="T30" fmla="*/ 1 w 50"/>
                <a:gd name="T31" fmla="*/ 7 h 14"/>
                <a:gd name="T32" fmla="*/ 2 w 50"/>
                <a:gd name="T33" fmla="*/ 7 h 14"/>
                <a:gd name="T34" fmla="*/ 3 w 50"/>
                <a:gd name="T35" fmla="*/ 7 h 14"/>
                <a:gd name="T36" fmla="*/ 3 w 50"/>
                <a:gd name="T37" fmla="*/ 7 h 14"/>
                <a:gd name="T38" fmla="*/ 22 w 50"/>
                <a:gd name="T39" fmla="*/ 7 h 14"/>
                <a:gd name="T40" fmla="*/ 23 w 50"/>
                <a:gd name="T41" fmla="*/ 7 h 14"/>
                <a:gd name="T42" fmla="*/ 23 w 50"/>
                <a:gd name="T43" fmla="*/ 7 h 14"/>
                <a:gd name="T44" fmla="*/ 24 w 50"/>
                <a:gd name="T45" fmla="*/ 7 h 14"/>
                <a:gd name="T46" fmla="*/ 25 w 50"/>
                <a:gd name="T47" fmla="*/ 6 h 14"/>
                <a:gd name="T48" fmla="*/ 25 w 50"/>
                <a:gd name="T49" fmla="*/ 6 h 14"/>
                <a:gd name="T50" fmla="*/ 25 w 50"/>
                <a:gd name="T51" fmla="*/ 5 h 14"/>
                <a:gd name="T52" fmla="*/ 25 w 50"/>
                <a:gd name="T53" fmla="*/ 5 h 14"/>
                <a:gd name="T54" fmla="*/ 25 w 50"/>
                <a:gd name="T55" fmla="*/ 4 h 14"/>
                <a:gd name="T56" fmla="*/ 25 w 50"/>
                <a:gd name="T57" fmla="*/ 4 h 14"/>
                <a:gd name="T58" fmla="*/ 25 w 50"/>
                <a:gd name="T59" fmla="*/ 3 h 14"/>
                <a:gd name="T60" fmla="*/ 25 w 50"/>
                <a:gd name="T61" fmla="*/ 2 h 14"/>
                <a:gd name="T62" fmla="*/ 25 w 50"/>
                <a:gd name="T63" fmla="*/ 2 h 14"/>
                <a:gd name="T64" fmla="*/ 25 w 50"/>
                <a:gd name="T65" fmla="*/ 1 h 14"/>
                <a:gd name="T66" fmla="*/ 24 w 50"/>
                <a:gd name="T67" fmla="*/ 1 h 14"/>
                <a:gd name="T68" fmla="*/ 23 w 50"/>
                <a:gd name="T69" fmla="*/ 0 h 14"/>
                <a:gd name="T70" fmla="*/ 23 w 50"/>
                <a:gd name="T71" fmla="*/ 0 h 14"/>
                <a:gd name="T72" fmla="*/ 22 w 50"/>
                <a:gd name="T73" fmla="*/ 0 h 14"/>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50" h="14">
                  <a:moveTo>
                    <a:pt x="44" y="0"/>
                  </a:moveTo>
                  <a:lnTo>
                    <a:pt x="6" y="0"/>
                  </a:lnTo>
                  <a:lnTo>
                    <a:pt x="5" y="0"/>
                  </a:lnTo>
                  <a:lnTo>
                    <a:pt x="4" y="0"/>
                  </a:lnTo>
                  <a:lnTo>
                    <a:pt x="2" y="2"/>
                  </a:lnTo>
                  <a:lnTo>
                    <a:pt x="1" y="3"/>
                  </a:lnTo>
                  <a:lnTo>
                    <a:pt x="1" y="4"/>
                  </a:lnTo>
                  <a:lnTo>
                    <a:pt x="0" y="5"/>
                  </a:lnTo>
                  <a:lnTo>
                    <a:pt x="0" y="7"/>
                  </a:lnTo>
                  <a:lnTo>
                    <a:pt x="0" y="9"/>
                  </a:lnTo>
                  <a:lnTo>
                    <a:pt x="1" y="10"/>
                  </a:lnTo>
                  <a:lnTo>
                    <a:pt x="1" y="12"/>
                  </a:lnTo>
                  <a:lnTo>
                    <a:pt x="2" y="12"/>
                  </a:lnTo>
                  <a:lnTo>
                    <a:pt x="2" y="13"/>
                  </a:lnTo>
                  <a:lnTo>
                    <a:pt x="4" y="14"/>
                  </a:lnTo>
                  <a:lnTo>
                    <a:pt x="5" y="14"/>
                  </a:lnTo>
                  <a:lnTo>
                    <a:pt x="6" y="14"/>
                  </a:lnTo>
                  <a:lnTo>
                    <a:pt x="44" y="14"/>
                  </a:lnTo>
                  <a:lnTo>
                    <a:pt x="45" y="14"/>
                  </a:lnTo>
                  <a:lnTo>
                    <a:pt x="46" y="14"/>
                  </a:lnTo>
                  <a:lnTo>
                    <a:pt x="47" y="13"/>
                  </a:lnTo>
                  <a:lnTo>
                    <a:pt x="49" y="12"/>
                  </a:lnTo>
                  <a:lnTo>
                    <a:pt x="50" y="10"/>
                  </a:lnTo>
                  <a:lnTo>
                    <a:pt x="50" y="9"/>
                  </a:lnTo>
                  <a:lnTo>
                    <a:pt x="50" y="7"/>
                  </a:lnTo>
                  <a:lnTo>
                    <a:pt x="50" y="5"/>
                  </a:lnTo>
                  <a:lnTo>
                    <a:pt x="50" y="4"/>
                  </a:lnTo>
                  <a:lnTo>
                    <a:pt x="49" y="3"/>
                  </a:lnTo>
                  <a:lnTo>
                    <a:pt x="49" y="2"/>
                  </a:lnTo>
                  <a:lnTo>
                    <a:pt x="47" y="2"/>
                  </a:lnTo>
                  <a:lnTo>
                    <a:pt x="46" y="0"/>
                  </a:lnTo>
                  <a:lnTo>
                    <a:pt x="45" y="0"/>
                  </a:lnTo>
                  <a:lnTo>
                    <a:pt x="44"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321" name="Freeform 251"/>
            <p:cNvSpPr>
              <a:spLocks/>
            </p:cNvSpPr>
            <p:nvPr/>
          </p:nvSpPr>
          <p:spPr bwMode="auto">
            <a:xfrm>
              <a:off x="5351" y="2569"/>
              <a:ext cx="15" cy="25"/>
            </a:xfrm>
            <a:custGeom>
              <a:avLst/>
              <a:gdLst>
                <a:gd name="T0" fmla="*/ 14 w 32"/>
                <a:gd name="T1" fmla="*/ 20 h 48"/>
                <a:gd name="T2" fmla="*/ 6 w 32"/>
                <a:gd name="T3" fmla="*/ 1 h 48"/>
                <a:gd name="T4" fmla="*/ 6 w 32"/>
                <a:gd name="T5" fmla="*/ 1 h 48"/>
                <a:gd name="T6" fmla="*/ 5 w 32"/>
                <a:gd name="T7" fmla="*/ 1 h 48"/>
                <a:gd name="T8" fmla="*/ 4 w 32"/>
                <a:gd name="T9" fmla="*/ 0 h 48"/>
                <a:gd name="T10" fmla="*/ 4 w 32"/>
                <a:gd name="T11" fmla="*/ 0 h 48"/>
                <a:gd name="T12" fmla="*/ 3 w 32"/>
                <a:gd name="T13" fmla="*/ 0 h 48"/>
                <a:gd name="T14" fmla="*/ 2 w 32"/>
                <a:gd name="T15" fmla="*/ 0 h 48"/>
                <a:gd name="T16" fmla="*/ 2 w 32"/>
                <a:gd name="T17" fmla="*/ 0 h 48"/>
                <a:gd name="T18" fmla="*/ 1 w 32"/>
                <a:gd name="T19" fmla="*/ 0 h 48"/>
                <a:gd name="T20" fmla="*/ 1 w 32"/>
                <a:gd name="T21" fmla="*/ 0 h 48"/>
                <a:gd name="T22" fmla="*/ 1 w 32"/>
                <a:gd name="T23" fmla="*/ 1 h 48"/>
                <a:gd name="T24" fmla="*/ 0 w 32"/>
                <a:gd name="T25" fmla="*/ 3 h 48"/>
                <a:gd name="T26" fmla="*/ 0 w 32"/>
                <a:gd name="T27" fmla="*/ 4 h 48"/>
                <a:gd name="T28" fmla="*/ 0 w 32"/>
                <a:gd name="T29" fmla="*/ 5 h 48"/>
                <a:gd name="T30" fmla="*/ 9 w 32"/>
                <a:gd name="T31" fmla="*/ 23 h 48"/>
                <a:gd name="T32" fmla="*/ 9 w 32"/>
                <a:gd name="T33" fmla="*/ 24 h 48"/>
                <a:gd name="T34" fmla="*/ 10 w 32"/>
                <a:gd name="T35" fmla="*/ 24 h 48"/>
                <a:gd name="T36" fmla="*/ 10 w 32"/>
                <a:gd name="T37" fmla="*/ 25 h 48"/>
                <a:gd name="T38" fmla="*/ 11 w 32"/>
                <a:gd name="T39" fmla="*/ 25 h 48"/>
                <a:gd name="T40" fmla="*/ 11 w 32"/>
                <a:gd name="T41" fmla="*/ 25 h 48"/>
                <a:gd name="T42" fmla="*/ 12 w 32"/>
                <a:gd name="T43" fmla="*/ 25 h 48"/>
                <a:gd name="T44" fmla="*/ 13 w 32"/>
                <a:gd name="T45" fmla="*/ 25 h 48"/>
                <a:gd name="T46" fmla="*/ 13 w 32"/>
                <a:gd name="T47" fmla="*/ 25 h 48"/>
                <a:gd name="T48" fmla="*/ 13 w 32"/>
                <a:gd name="T49" fmla="*/ 25 h 48"/>
                <a:gd name="T50" fmla="*/ 14 w 32"/>
                <a:gd name="T51" fmla="*/ 24 h 48"/>
                <a:gd name="T52" fmla="*/ 15 w 32"/>
                <a:gd name="T53" fmla="*/ 22 h 48"/>
                <a:gd name="T54" fmla="*/ 15 w 32"/>
                <a:gd name="T55" fmla="*/ 21 h 48"/>
                <a:gd name="T56" fmla="*/ 14 w 32"/>
                <a:gd name="T57" fmla="*/ 20 h 48"/>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32" h="48">
                  <a:moveTo>
                    <a:pt x="30" y="38"/>
                  </a:moveTo>
                  <a:lnTo>
                    <a:pt x="12" y="2"/>
                  </a:lnTo>
                  <a:lnTo>
                    <a:pt x="12" y="1"/>
                  </a:lnTo>
                  <a:lnTo>
                    <a:pt x="10" y="1"/>
                  </a:lnTo>
                  <a:lnTo>
                    <a:pt x="9" y="0"/>
                  </a:lnTo>
                  <a:lnTo>
                    <a:pt x="8" y="0"/>
                  </a:lnTo>
                  <a:lnTo>
                    <a:pt x="7" y="0"/>
                  </a:lnTo>
                  <a:lnTo>
                    <a:pt x="5" y="0"/>
                  </a:lnTo>
                  <a:lnTo>
                    <a:pt x="4" y="0"/>
                  </a:lnTo>
                  <a:lnTo>
                    <a:pt x="3" y="0"/>
                  </a:lnTo>
                  <a:lnTo>
                    <a:pt x="2" y="2"/>
                  </a:lnTo>
                  <a:lnTo>
                    <a:pt x="0" y="5"/>
                  </a:lnTo>
                  <a:lnTo>
                    <a:pt x="0" y="7"/>
                  </a:lnTo>
                  <a:lnTo>
                    <a:pt x="0" y="10"/>
                  </a:lnTo>
                  <a:lnTo>
                    <a:pt x="19" y="45"/>
                  </a:lnTo>
                  <a:lnTo>
                    <a:pt x="20" y="46"/>
                  </a:lnTo>
                  <a:lnTo>
                    <a:pt x="22" y="47"/>
                  </a:lnTo>
                  <a:lnTo>
                    <a:pt x="22" y="48"/>
                  </a:lnTo>
                  <a:lnTo>
                    <a:pt x="23" y="48"/>
                  </a:lnTo>
                  <a:lnTo>
                    <a:pt x="24" y="48"/>
                  </a:lnTo>
                  <a:lnTo>
                    <a:pt x="25" y="48"/>
                  </a:lnTo>
                  <a:lnTo>
                    <a:pt x="27" y="48"/>
                  </a:lnTo>
                  <a:lnTo>
                    <a:pt x="28" y="48"/>
                  </a:lnTo>
                  <a:lnTo>
                    <a:pt x="30" y="46"/>
                  </a:lnTo>
                  <a:lnTo>
                    <a:pt x="32" y="43"/>
                  </a:lnTo>
                  <a:lnTo>
                    <a:pt x="32" y="41"/>
                  </a:lnTo>
                  <a:lnTo>
                    <a:pt x="30" y="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322" name="Freeform 252"/>
            <p:cNvSpPr>
              <a:spLocks/>
            </p:cNvSpPr>
            <p:nvPr/>
          </p:nvSpPr>
          <p:spPr bwMode="auto">
            <a:xfrm>
              <a:off x="5351" y="2603"/>
              <a:ext cx="15" cy="25"/>
            </a:xfrm>
            <a:custGeom>
              <a:avLst/>
              <a:gdLst>
                <a:gd name="T0" fmla="*/ 6 w 32"/>
                <a:gd name="T1" fmla="*/ 23 h 50"/>
                <a:gd name="T2" fmla="*/ 14 w 32"/>
                <a:gd name="T3" fmla="*/ 6 h 50"/>
                <a:gd name="T4" fmla="*/ 15 w 32"/>
                <a:gd name="T5" fmla="*/ 5 h 50"/>
                <a:gd name="T6" fmla="*/ 15 w 32"/>
                <a:gd name="T7" fmla="*/ 5 h 50"/>
                <a:gd name="T8" fmla="*/ 15 w 32"/>
                <a:gd name="T9" fmla="*/ 4 h 50"/>
                <a:gd name="T10" fmla="*/ 15 w 32"/>
                <a:gd name="T11" fmla="*/ 3 h 50"/>
                <a:gd name="T12" fmla="*/ 14 w 32"/>
                <a:gd name="T13" fmla="*/ 3 h 50"/>
                <a:gd name="T14" fmla="*/ 14 w 32"/>
                <a:gd name="T15" fmla="*/ 2 h 50"/>
                <a:gd name="T16" fmla="*/ 14 w 32"/>
                <a:gd name="T17" fmla="*/ 2 h 50"/>
                <a:gd name="T18" fmla="*/ 13 w 32"/>
                <a:gd name="T19" fmla="*/ 1 h 50"/>
                <a:gd name="T20" fmla="*/ 13 w 32"/>
                <a:gd name="T21" fmla="*/ 1 h 50"/>
                <a:gd name="T22" fmla="*/ 13 w 32"/>
                <a:gd name="T23" fmla="*/ 1 h 50"/>
                <a:gd name="T24" fmla="*/ 12 w 32"/>
                <a:gd name="T25" fmla="*/ 1 h 50"/>
                <a:gd name="T26" fmla="*/ 11 w 32"/>
                <a:gd name="T27" fmla="*/ 0 h 50"/>
                <a:gd name="T28" fmla="*/ 11 w 32"/>
                <a:gd name="T29" fmla="*/ 1 h 50"/>
                <a:gd name="T30" fmla="*/ 10 w 32"/>
                <a:gd name="T31" fmla="*/ 1 h 50"/>
                <a:gd name="T32" fmla="*/ 9 w 32"/>
                <a:gd name="T33" fmla="*/ 2 h 50"/>
                <a:gd name="T34" fmla="*/ 9 w 32"/>
                <a:gd name="T35" fmla="*/ 2 h 50"/>
                <a:gd name="T36" fmla="*/ 9 w 32"/>
                <a:gd name="T37" fmla="*/ 2 h 50"/>
                <a:gd name="T38" fmla="*/ 0 w 32"/>
                <a:gd name="T39" fmla="*/ 20 h 50"/>
                <a:gd name="T40" fmla="*/ 0 w 32"/>
                <a:gd name="T41" fmla="*/ 21 h 50"/>
                <a:gd name="T42" fmla="*/ 0 w 32"/>
                <a:gd name="T43" fmla="*/ 22 h 50"/>
                <a:gd name="T44" fmla="*/ 0 w 32"/>
                <a:gd name="T45" fmla="*/ 22 h 50"/>
                <a:gd name="T46" fmla="*/ 0 w 32"/>
                <a:gd name="T47" fmla="*/ 23 h 50"/>
                <a:gd name="T48" fmla="*/ 0 w 32"/>
                <a:gd name="T49" fmla="*/ 23 h 50"/>
                <a:gd name="T50" fmla="*/ 1 w 32"/>
                <a:gd name="T51" fmla="*/ 24 h 50"/>
                <a:gd name="T52" fmla="*/ 1 w 32"/>
                <a:gd name="T53" fmla="*/ 25 h 50"/>
                <a:gd name="T54" fmla="*/ 1 w 32"/>
                <a:gd name="T55" fmla="*/ 25 h 50"/>
                <a:gd name="T56" fmla="*/ 1 w 32"/>
                <a:gd name="T57" fmla="*/ 25 h 50"/>
                <a:gd name="T58" fmla="*/ 2 w 32"/>
                <a:gd name="T59" fmla="*/ 25 h 50"/>
                <a:gd name="T60" fmla="*/ 2 w 32"/>
                <a:gd name="T61" fmla="*/ 25 h 50"/>
                <a:gd name="T62" fmla="*/ 3 w 32"/>
                <a:gd name="T63" fmla="*/ 25 h 50"/>
                <a:gd name="T64" fmla="*/ 4 w 32"/>
                <a:gd name="T65" fmla="*/ 25 h 50"/>
                <a:gd name="T66" fmla="*/ 4 w 32"/>
                <a:gd name="T67" fmla="*/ 25 h 50"/>
                <a:gd name="T68" fmla="*/ 5 w 32"/>
                <a:gd name="T69" fmla="*/ 25 h 50"/>
                <a:gd name="T70" fmla="*/ 6 w 32"/>
                <a:gd name="T71" fmla="*/ 24 h 50"/>
                <a:gd name="T72" fmla="*/ 6 w 32"/>
                <a:gd name="T73" fmla="*/ 23 h 50"/>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32" h="50">
                  <a:moveTo>
                    <a:pt x="12" y="46"/>
                  </a:moveTo>
                  <a:lnTo>
                    <a:pt x="30" y="11"/>
                  </a:lnTo>
                  <a:lnTo>
                    <a:pt x="32" y="10"/>
                  </a:lnTo>
                  <a:lnTo>
                    <a:pt x="32" y="9"/>
                  </a:lnTo>
                  <a:lnTo>
                    <a:pt x="32" y="8"/>
                  </a:lnTo>
                  <a:lnTo>
                    <a:pt x="32" y="6"/>
                  </a:lnTo>
                  <a:lnTo>
                    <a:pt x="30" y="5"/>
                  </a:lnTo>
                  <a:lnTo>
                    <a:pt x="30" y="4"/>
                  </a:lnTo>
                  <a:lnTo>
                    <a:pt x="29" y="3"/>
                  </a:lnTo>
                  <a:lnTo>
                    <a:pt x="28" y="1"/>
                  </a:lnTo>
                  <a:lnTo>
                    <a:pt x="27" y="1"/>
                  </a:lnTo>
                  <a:lnTo>
                    <a:pt x="25" y="1"/>
                  </a:lnTo>
                  <a:lnTo>
                    <a:pt x="24" y="0"/>
                  </a:lnTo>
                  <a:lnTo>
                    <a:pt x="23" y="1"/>
                  </a:lnTo>
                  <a:lnTo>
                    <a:pt x="22" y="1"/>
                  </a:lnTo>
                  <a:lnTo>
                    <a:pt x="20" y="3"/>
                  </a:lnTo>
                  <a:lnTo>
                    <a:pt x="19" y="4"/>
                  </a:lnTo>
                  <a:lnTo>
                    <a:pt x="0" y="40"/>
                  </a:lnTo>
                  <a:lnTo>
                    <a:pt x="0" y="41"/>
                  </a:lnTo>
                  <a:lnTo>
                    <a:pt x="0" y="43"/>
                  </a:lnTo>
                  <a:lnTo>
                    <a:pt x="0" y="44"/>
                  </a:lnTo>
                  <a:lnTo>
                    <a:pt x="0" y="45"/>
                  </a:lnTo>
                  <a:lnTo>
                    <a:pt x="0" y="46"/>
                  </a:lnTo>
                  <a:lnTo>
                    <a:pt x="2" y="48"/>
                  </a:lnTo>
                  <a:lnTo>
                    <a:pt x="2" y="49"/>
                  </a:lnTo>
                  <a:lnTo>
                    <a:pt x="3" y="50"/>
                  </a:lnTo>
                  <a:lnTo>
                    <a:pt x="4" y="50"/>
                  </a:lnTo>
                  <a:lnTo>
                    <a:pt x="5" y="50"/>
                  </a:lnTo>
                  <a:lnTo>
                    <a:pt x="7" y="50"/>
                  </a:lnTo>
                  <a:lnTo>
                    <a:pt x="8" y="50"/>
                  </a:lnTo>
                  <a:lnTo>
                    <a:pt x="9" y="50"/>
                  </a:lnTo>
                  <a:lnTo>
                    <a:pt x="10" y="49"/>
                  </a:lnTo>
                  <a:lnTo>
                    <a:pt x="12" y="48"/>
                  </a:lnTo>
                  <a:lnTo>
                    <a:pt x="12" y="4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323" name="Freeform 253"/>
            <p:cNvSpPr>
              <a:spLocks/>
            </p:cNvSpPr>
            <p:nvPr/>
          </p:nvSpPr>
          <p:spPr bwMode="auto">
            <a:xfrm>
              <a:off x="5319" y="2629"/>
              <a:ext cx="25" cy="7"/>
            </a:xfrm>
            <a:custGeom>
              <a:avLst/>
              <a:gdLst>
                <a:gd name="T0" fmla="*/ 22 w 50"/>
                <a:gd name="T1" fmla="*/ 0 h 13"/>
                <a:gd name="T2" fmla="*/ 3 w 50"/>
                <a:gd name="T3" fmla="*/ 0 h 13"/>
                <a:gd name="T4" fmla="*/ 3 w 50"/>
                <a:gd name="T5" fmla="*/ 0 h 13"/>
                <a:gd name="T6" fmla="*/ 2 w 50"/>
                <a:gd name="T7" fmla="*/ 0 h 13"/>
                <a:gd name="T8" fmla="*/ 1 w 50"/>
                <a:gd name="T9" fmla="*/ 0 h 13"/>
                <a:gd name="T10" fmla="*/ 1 w 50"/>
                <a:gd name="T11" fmla="*/ 1 h 13"/>
                <a:gd name="T12" fmla="*/ 1 w 50"/>
                <a:gd name="T13" fmla="*/ 1 h 13"/>
                <a:gd name="T14" fmla="*/ 1 w 50"/>
                <a:gd name="T15" fmla="*/ 2 h 13"/>
                <a:gd name="T16" fmla="*/ 0 w 50"/>
                <a:gd name="T17" fmla="*/ 3 h 13"/>
                <a:gd name="T18" fmla="*/ 0 w 50"/>
                <a:gd name="T19" fmla="*/ 3 h 13"/>
                <a:gd name="T20" fmla="*/ 0 w 50"/>
                <a:gd name="T21" fmla="*/ 3 h 13"/>
                <a:gd name="T22" fmla="*/ 0 w 50"/>
                <a:gd name="T23" fmla="*/ 4 h 13"/>
                <a:gd name="T24" fmla="*/ 1 w 50"/>
                <a:gd name="T25" fmla="*/ 5 h 13"/>
                <a:gd name="T26" fmla="*/ 1 w 50"/>
                <a:gd name="T27" fmla="*/ 6 h 13"/>
                <a:gd name="T28" fmla="*/ 1 w 50"/>
                <a:gd name="T29" fmla="*/ 6 h 13"/>
                <a:gd name="T30" fmla="*/ 1 w 50"/>
                <a:gd name="T31" fmla="*/ 6 h 13"/>
                <a:gd name="T32" fmla="*/ 2 w 50"/>
                <a:gd name="T33" fmla="*/ 7 h 13"/>
                <a:gd name="T34" fmla="*/ 3 w 50"/>
                <a:gd name="T35" fmla="*/ 7 h 13"/>
                <a:gd name="T36" fmla="*/ 3 w 50"/>
                <a:gd name="T37" fmla="*/ 7 h 13"/>
                <a:gd name="T38" fmla="*/ 22 w 50"/>
                <a:gd name="T39" fmla="*/ 7 h 13"/>
                <a:gd name="T40" fmla="*/ 23 w 50"/>
                <a:gd name="T41" fmla="*/ 7 h 13"/>
                <a:gd name="T42" fmla="*/ 23 w 50"/>
                <a:gd name="T43" fmla="*/ 7 h 13"/>
                <a:gd name="T44" fmla="*/ 24 w 50"/>
                <a:gd name="T45" fmla="*/ 6 h 13"/>
                <a:gd name="T46" fmla="*/ 25 w 50"/>
                <a:gd name="T47" fmla="*/ 6 h 13"/>
                <a:gd name="T48" fmla="*/ 25 w 50"/>
                <a:gd name="T49" fmla="*/ 6 h 13"/>
                <a:gd name="T50" fmla="*/ 25 w 50"/>
                <a:gd name="T51" fmla="*/ 5 h 13"/>
                <a:gd name="T52" fmla="*/ 25 w 50"/>
                <a:gd name="T53" fmla="*/ 4 h 13"/>
                <a:gd name="T54" fmla="*/ 25 w 50"/>
                <a:gd name="T55" fmla="*/ 3 h 13"/>
                <a:gd name="T56" fmla="*/ 25 w 50"/>
                <a:gd name="T57" fmla="*/ 3 h 13"/>
                <a:gd name="T58" fmla="*/ 25 w 50"/>
                <a:gd name="T59" fmla="*/ 3 h 13"/>
                <a:gd name="T60" fmla="*/ 25 w 50"/>
                <a:gd name="T61" fmla="*/ 2 h 13"/>
                <a:gd name="T62" fmla="*/ 25 w 50"/>
                <a:gd name="T63" fmla="*/ 1 h 13"/>
                <a:gd name="T64" fmla="*/ 25 w 50"/>
                <a:gd name="T65" fmla="*/ 1 h 13"/>
                <a:gd name="T66" fmla="*/ 24 w 50"/>
                <a:gd name="T67" fmla="*/ 0 h 13"/>
                <a:gd name="T68" fmla="*/ 23 w 50"/>
                <a:gd name="T69" fmla="*/ 0 h 13"/>
                <a:gd name="T70" fmla="*/ 23 w 50"/>
                <a:gd name="T71" fmla="*/ 0 h 13"/>
                <a:gd name="T72" fmla="*/ 22 w 50"/>
                <a:gd name="T73" fmla="*/ 0 h 1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50" h="13">
                  <a:moveTo>
                    <a:pt x="44" y="0"/>
                  </a:moveTo>
                  <a:lnTo>
                    <a:pt x="6" y="0"/>
                  </a:lnTo>
                  <a:lnTo>
                    <a:pt x="5" y="0"/>
                  </a:lnTo>
                  <a:lnTo>
                    <a:pt x="4" y="0"/>
                  </a:lnTo>
                  <a:lnTo>
                    <a:pt x="2" y="0"/>
                  </a:lnTo>
                  <a:lnTo>
                    <a:pt x="2" y="1"/>
                  </a:lnTo>
                  <a:lnTo>
                    <a:pt x="1" y="2"/>
                  </a:lnTo>
                  <a:lnTo>
                    <a:pt x="1" y="3"/>
                  </a:lnTo>
                  <a:lnTo>
                    <a:pt x="0" y="5"/>
                  </a:lnTo>
                  <a:lnTo>
                    <a:pt x="0" y="6"/>
                  </a:lnTo>
                  <a:lnTo>
                    <a:pt x="0" y="8"/>
                  </a:lnTo>
                  <a:lnTo>
                    <a:pt x="1" y="10"/>
                  </a:lnTo>
                  <a:lnTo>
                    <a:pt x="1" y="11"/>
                  </a:lnTo>
                  <a:lnTo>
                    <a:pt x="2" y="11"/>
                  </a:lnTo>
                  <a:lnTo>
                    <a:pt x="2" y="12"/>
                  </a:lnTo>
                  <a:lnTo>
                    <a:pt x="4" y="13"/>
                  </a:lnTo>
                  <a:lnTo>
                    <a:pt x="5" y="13"/>
                  </a:lnTo>
                  <a:lnTo>
                    <a:pt x="6" y="13"/>
                  </a:lnTo>
                  <a:lnTo>
                    <a:pt x="44" y="13"/>
                  </a:lnTo>
                  <a:lnTo>
                    <a:pt x="45" y="13"/>
                  </a:lnTo>
                  <a:lnTo>
                    <a:pt x="46" y="13"/>
                  </a:lnTo>
                  <a:lnTo>
                    <a:pt x="47" y="12"/>
                  </a:lnTo>
                  <a:lnTo>
                    <a:pt x="49" y="11"/>
                  </a:lnTo>
                  <a:lnTo>
                    <a:pt x="50" y="10"/>
                  </a:lnTo>
                  <a:lnTo>
                    <a:pt x="50" y="8"/>
                  </a:lnTo>
                  <a:lnTo>
                    <a:pt x="50" y="6"/>
                  </a:lnTo>
                  <a:lnTo>
                    <a:pt x="50" y="5"/>
                  </a:lnTo>
                  <a:lnTo>
                    <a:pt x="50" y="3"/>
                  </a:lnTo>
                  <a:lnTo>
                    <a:pt x="49" y="2"/>
                  </a:lnTo>
                  <a:lnTo>
                    <a:pt x="49" y="1"/>
                  </a:lnTo>
                  <a:lnTo>
                    <a:pt x="47" y="0"/>
                  </a:lnTo>
                  <a:lnTo>
                    <a:pt x="46" y="0"/>
                  </a:lnTo>
                  <a:lnTo>
                    <a:pt x="45" y="0"/>
                  </a:lnTo>
                  <a:lnTo>
                    <a:pt x="44"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324" name="Freeform 254"/>
            <p:cNvSpPr>
              <a:spLocks/>
            </p:cNvSpPr>
            <p:nvPr/>
          </p:nvSpPr>
          <p:spPr bwMode="auto">
            <a:xfrm>
              <a:off x="5298" y="2603"/>
              <a:ext cx="16" cy="25"/>
            </a:xfrm>
            <a:custGeom>
              <a:avLst/>
              <a:gdLst>
                <a:gd name="T0" fmla="*/ 15 w 32"/>
                <a:gd name="T1" fmla="*/ 20 h 49"/>
                <a:gd name="T2" fmla="*/ 6 w 32"/>
                <a:gd name="T3" fmla="*/ 2 h 49"/>
                <a:gd name="T4" fmla="*/ 6 w 32"/>
                <a:gd name="T5" fmla="*/ 2 h 49"/>
                <a:gd name="T6" fmla="*/ 5 w 32"/>
                <a:gd name="T7" fmla="*/ 1 h 49"/>
                <a:gd name="T8" fmla="*/ 5 w 32"/>
                <a:gd name="T9" fmla="*/ 0 h 49"/>
                <a:gd name="T10" fmla="*/ 4 w 32"/>
                <a:gd name="T11" fmla="*/ 0 h 49"/>
                <a:gd name="T12" fmla="*/ 3 w 32"/>
                <a:gd name="T13" fmla="*/ 0 h 49"/>
                <a:gd name="T14" fmla="*/ 3 w 32"/>
                <a:gd name="T15" fmla="*/ 0 h 49"/>
                <a:gd name="T16" fmla="*/ 2 w 32"/>
                <a:gd name="T17" fmla="*/ 0 h 49"/>
                <a:gd name="T18" fmla="*/ 2 w 32"/>
                <a:gd name="T19" fmla="*/ 0 h 49"/>
                <a:gd name="T20" fmla="*/ 2 w 32"/>
                <a:gd name="T21" fmla="*/ 0 h 49"/>
                <a:gd name="T22" fmla="*/ 0 w 32"/>
                <a:gd name="T23" fmla="*/ 2 h 49"/>
                <a:gd name="T24" fmla="*/ 0 w 32"/>
                <a:gd name="T25" fmla="*/ 3 h 49"/>
                <a:gd name="T26" fmla="*/ 0 w 32"/>
                <a:gd name="T27" fmla="*/ 4 h 49"/>
                <a:gd name="T28" fmla="*/ 0 w 32"/>
                <a:gd name="T29" fmla="*/ 5 h 49"/>
                <a:gd name="T30" fmla="*/ 10 w 32"/>
                <a:gd name="T31" fmla="*/ 24 h 49"/>
                <a:gd name="T32" fmla="*/ 10 w 32"/>
                <a:gd name="T33" fmla="*/ 24 h 49"/>
                <a:gd name="T34" fmla="*/ 10 w 32"/>
                <a:gd name="T35" fmla="*/ 24 h 49"/>
                <a:gd name="T36" fmla="*/ 11 w 32"/>
                <a:gd name="T37" fmla="*/ 25 h 49"/>
                <a:gd name="T38" fmla="*/ 12 w 32"/>
                <a:gd name="T39" fmla="*/ 25 h 49"/>
                <a:gd name="T40" fmla="*/ 12 w 32"/>
                <a:gd name="T41" fmla="*/ 25 h 49"/>
                <a:gd name="T42" fmla="*/ 13 w 32"/>
                <a:gd name="T43" fmla="*/ 25 h 49"/>
                <a:gd name="T44" fmla="*/ 14 w 32"/>
                <a:gd name="T45" fmla="*/ 25 h 49"/>
                <a:gd name="T46" fmla="*/ 14 w 32"/>
                <a:gd name="T47" fmla="*/ 25 h 49"/>
                <a:gd name="T48" fmla="*/ 14 w 32"/>
                <a:gd name="T49" fmla="*/ 25 h 49"/>
                <a:gd name="T50" fmla="*/ 15 w 32"/>
                <a:gd name="T51" fmla="*/ 24 h 49"/>
                <a:gd name="T52" fmla="*/ 15 w 32"/>
                <a:gd name="T53" fmla="*/ 22 h 49"/>
                <a:gd name="T54" fmla="*/ 16 w 32"/>
                <a:gd name="T55" fmla="*/ 21 h 49"/>
                <a:gd name="T56" fmla="*/ 15 w 32"/>
                <a:gd name="T57" fmla="*/ 20 h 4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32" h="49">
                  <a:moveTo>
                    <a:pt x="30" y="39"/>
                  </a:moveTo>
                  <a:lnTo>
                    <a:pt x="11" y="3"/>
                  </a:lnTo>
                  <a:lnTo>
                    <a:pt x="10" y="2"/>
                  </a:lnTo>
                  <a:lnTo>
                    <a:pt x="9" y="0"/>
                  </a:lnTo>
                  <a:lnTo>
                    <a:pt x="8" y="0"/>
                  </a:lnTo>
                  <a:lnTo>
                    <a:pt x="6" y="0"/>
                  </a:lnTo>
                  <a:lnTo>
                    <a:pt x="5" y="0"/>
                  </a:lnTo>
                  <a:lnTo>
                    <a:pt x="4" y="0"/>
                  </a:lnTo>
                  <a:lnTo>
                    <a:pt x="3" y="0"/>
                  </a:lnTo>
                  <a:lnTo>
                    <a:pt x="0" y="3"/>
                  </a:lnTo>
                  <a:lnTo>
                    <a:pt x="0" y="5"/>
                  </a:lnTo>
                  <a:lnTo>
                    <a:pt x="0" y="8"/>
                  </a:lnTo>
                  <a:lnTo>
                    <a:pt x="0" y="10"/>
                  </a:lnTo>
                  <a:lnTo>
                    <a:pt x="19" y="47"/>
                  </a:lnTo>
                  <a:lnTo>
                    <a:pt x="20" y="47"/>
                  </a:lnTo>
                  <a:lnTo>
                    <a:pt x="20" y="48"/>
                  </a:lnTo>
                  <a:lnTo>
                    <a:pt x="21" y="49"/>
                  </a:lnTo>
                  <a:lnTo>
                    <a:pt x="23" y="49"/>
                  </a:lnTo>
                  <a:lnTo>
                    <a:pt x="24" y="49"/>
                  </a:lnTo>
                  <a:lnTo>
                    <a:pt x="25" y="49"/>
                  </a:lnTo>
                  <a:lnTo>
                    <a:pt x="27" y="49"/>
                  </a:lnTo>
                  <a:lnTo>
                    <a:pt x="28" y="49"/>
                  </a:lnTo>
                  <a:lnTo>
                    <a:pt x="30" y="47"/>
                  </a:lnTo>
                  <a:lnTo>
                    <a:pt x="30" y="44"/>
                  </a:lnTo>
                  <a:lnTo>
                    <a:pt x="32" y="42"/>
                  </a:lnTo>
                  <a:lnTo>
                    <a:pt x="30" y="3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325" name="Freeform 255"/>
            <p:cNvSpPr>
              <a:spLocks/>
            </p:cNvSpPr>
            <p:nvPr/>
          </p:nvSpPr>
          <p:spPr bwMode="auto">
            <a:xfrm>
              <a:off x="5297" y="2569"/>
              <a:ext cx="17" cy="25"/>
            </a:xfrm>
            <a:custGeom>
              <a:avLst/>
              <a:gdLst>
                <a:gd name="T0" fmla="*/ 6 w 33"/>
                <a:gd name="T1" fmla="*/ 23 h 48"/>
                <a:gd name="T2" fmla="*/ 16 w 33"/>
                <a:gd name="T3" fmla="*/ 5 h 48"/>
                <a:gd name="T4" fmla="*/ 16 w 33"/>
                <a:gd name="T5" fmla="*/ 4 h 48"/>
                <a:gd name="T6" fmla="*/ 17 w 33"/>
                <a:gd name="T7" fmla="*/ 4 h 48"/>
                <a:gd name="T8" fmla="*/ 17 w 33"/>
                <a:gd name="T9" fmla="*/ 3 h 48"/>
                <a:gd name="T10" fmla="*/ 16 w 33"/>
                <a:gd name="T11" fmla="*/ 3 h 48"/>
                <a:gd name="T12" fmla="*/ 16 w 33"/>
                <a:gd name="T13" fmla="*/ 2 h 48"/>
                <a:gd name="T14" fmla="*/ 15 w 33"/>
                <a:gd name="T15" fmla="*/ 1 h 48"/>
                <a:gd name="T16" fmla="*/ 15 w 33"/>
                <a:gd name="T17" fmla="*/ 1 h 48"/>
                <a:gd name="T18" fmla="*/ 15 w 33"/>
                <a:gd name="T19" fmla="*/ 0 h 48"/>
                <a:gd name="T20" fmla="*/ 15 w 33"/>
                <a:gd name="T21" fmla="*/ 0 h 48"/>
                <a:gd name="T22" fmla="*/ 14 w 33"/>
                <a:gd name="T23" fmla="*/ 0 h 48"/>
                <a:gd name="T24" fmla="*/ 13 w 33"/>
                <a:gd name="T25" fmla="*/ 0 h 48"/>
                <a:gd name="T26" fmla="*/ 13 w 33"/>
                <a:gd name="T27" fmla="*/ 0 h 48"/>
                <a:gd name="T28" fmla="*/ 12 w 33"/>
                <a:gd name="T29" fmla="*/ 0 h 48"/>
                <a:gd name="T30" fmla="*/ 11 w 33"/>
                <a:gd name="T31" fmla="*/ 0 h 48"/>
                <a:gd name="T32" fmla="*/ 11 w 33"/>
                <a:gd name="T33" fmla="*/ 1 h 48"/>
                <a:gd name="T34" fmla="*/ 10 w 33"/>
                <a:gd name="T35" fmla="*/ 1 h 48"/>
                <a:gd name="T36" fmla="*/ 10 w 33"/>
                <a:gd name="T37" fmla="*/ 1 h 48"/>
                <a:gd name="T38" fmla="*/ 1 w 33"/>
                <a:gd name="T39" fmla="*/ 20 h 48"/>
                <a:gd name="T40" fmla="*/ 1 w 33"/>
                <a:gd name="T41" fmla="*/ 21 h 48"/>
                <a:gd name="T42" fmla="*/ 0 w 33"/>
                <a:gd name="T43" fmla="*/ 21 h 48"/>
                <a:gd name="T44" fmla="*/ 0 w 33"/>
                <a:gd name="T45" fmla="*/ 22 h 48"/>
                <a:gd name="T46" fmla="*/ 1 w 33"/>
                <a:gd name="T47" fmla="*/ 22 h 48"/>
                <a:gd name="T48" fmla="*/ 1 w 33"/>
                <a:gd name="T49" fmla="*/ 23 h 48"/>
                <a:gd name="T50" fmla="*/ 1 w 33"/>
                <a:gd name="T51" fmla="*/ 24 h 48"/>
                <a:gd name="T52" fmla="*/ 1 w 33"/>
                <a:gd name="T53" fmla="*/ 24 h 48"/>
                <a:gd name="T54" fmla="*/ 2 w 33"/>
                <a:gd name="T55" fmla="*/ 25 h 48"/>
                <a:gd name="T56" fmla="*/ 2 w 33"/>
                <a:gd name="T57" fmla="*/ 25 h 48"/>
                <a:gd name="T58" fmla="*/ 3 w 33"/>
                <a:gd name="T59" fmla="*/ 25 h 48"/>
                <a:gd name="T60" fmla="*/ 3 w 33"/>
                <a:gd name="T61" fmla="*/ 25 h 48"/>
                <a:gd name="T62" fmla="*/ 4 w 33"/>
                <a:gd name="T63" fmla="*/ 25 h 48"/>
                <a:gd name="T64" fmla="*/ 5 w 33"/>
                <a:gd name="T65" fmla="*/ 25 h 48"/>
                <a:gd name="T66" fmla="*/ 5 w 33"/>
                <a:gd name="T67" fmla="*/ 25 h 48"/>
                <a:gd name="T68" fmla="*/ 6 w 33"/>
                <a:gd name="T69" fmla="*/ 24 h 48"/>
                <a:gd name="T70" fmla="*/ 6 w 33"/>
                <a:gd name="T71" fmla="*/ 24 h 48"/>
                <a:gd name="T72" fmla="*/ 6 w 33"/>
                <a:gd name="T73" fmla="*/ 23 h 48"/>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33" h="48">
                  <a:moveTo>
                    <a:pt x="12" y="45"/>
                  </a:moveTo>
                  <a:lnTo>
                    <a:pt x="31" y="10"/>
                  </a:lnTo>
                  <a:lnTo>
                    <a:pt x="31" y="8"/>
                  </a:lnTo>
                  <a:lnTo>
                    <a:pt x="33" y="7"/>
                  </a:lnTo>
                  <a:lnTo>
                    <a:pt x="33" y="6"/>
                  </a:lnTo>
                  <a:lnTo>
                    <a:pt x="31" y="5"/>
                  </a:lnTo>
                  <a:lnTo>
                    <a:pt x="31" y="3"/>
                  </a:lnTo>
                  <a:lnTo>
                    <a:pt x="30" y="2"/>
                  </a:lnTo>
                  <a:lnTo>
                    <a:pt x="30" y="1"/>
                  </a:lnTo>
                  <a:lnTo>
                    <a:pt x="29" y="0"/>
                  </a:lnTo>
                  <a:lnTo>
                    <a:pt x="28" y="0"/>
                  </a:lnTo>
                  <a:lnTo>
                    <a:pt x="26" y="0"/>
                  </a:lnTo>
                  <a:lnTo>
                    <a:pt x="25" y="0"/>
                  </a:lnTo>
                  <a:lnTo>
                    <a:pt x="24" y="0"/>
                  </a:lnTo>
                  <a:lnTo>
                    <a:pt x="22" y="0"/>
                  </a:lnTo>
                  <a:lnTo>
                    <a:pt x="21" y="1"/>
                  </a:lnTo>
                  <a:lnTo>
                    <a:pt x="20" y="1"/>
                  </a:lnTo>
                  <a:lnTo>
                    <a:pt x="20" y="2"/>
                  </a:lnTo>
                  <a:lnTo>
                    <a:pt x="1" y="38"/>
                  </a:lnTo>
                  <a:lnTo>
                    <a:pt x="1" y="40"/>
                  </a:lnTo>
                  <a:lnTo>
                    <a:pt x="0" y="41"/>
                  </a:lnTo>
                  <a:lnTo>
                    <a:pt x="0" y="42"/>
                  </a:lnTo>
                  <a:lnTo>
                    <a:pt x="1" y="43"/>
                  </a:lnTo>
                  <a:lnTo>
                    <a:pt x="1" y="45"/>
                  </a:lnTo>
                  <a:lnTo>
                    <a:pt x="1" y="46"/>
                  </a:lnTo>
                  <a:lnTo>
                    <a:pt x="2" y="47"/>
                  </a:lnTo>
                  <a:lnTo>
                    <a:pt x="4" y="48"/>
                  </a:lnTo>
                  <a:lnTo>
                    <a:pt x="5" y="48"/>
                  </a:lnTo>
                  <a:lnTo>
                    <a:pt x="6" y="48"/>
                  </a:lnTo>
                  <a:lnTo>
                    <a:pt x="7" y="48"/>
                  </a:lnTo>
                  <a:lnTo>
                    <a:pt x="9" y="48"/>
                  </a:lnTo>
                  <a:lnTo>
                    <a:pt x="10" y="48"/>
                  </a:lnTo>
                  <a:lnTo>
                    <a:pt x="11" y="47"/>
                  </a:lnTo>
                  <a:lnTo>
                    <a:pt x="12" y="47"/>
                  </a:lnTo>
                  <a:lnTo>
                    <a:pt x="12" y="4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326" name="Freeform 256"/>
            <p:cNvSpPr>
              <a:spLocks/>
            </p:cNvSpPr>
            <p:nvPr/>
          </p:nvSpPr>
          <p:spPr bwMode="auto">
            <a:xfrm>
              <a:off x="5269" y="2498"/>
              <a:ext cx="20" cy="45"/>
            </a:xfrm>
            <a:custGeom>
              <a:avLst/>
              <a:gdLst>
                <a:gd name="T0" fmla="*/ 20 w 42"/>
                <a:gd name="T1" fmla="*/ 10 h 90"/>
                <a:gd name="T2" fmla="*/ 19 w 42"/>
                <a:gd name="T3" fmla="*/ 9 h 90"/>
                <a:gd name="T4" fmla="*/ 18 w 42"/>
                <a:gd name="T5" fmla="*/ 7 h 90"/>
                <a:gd name="T6" fmla="*/ 17 w 42"/>
                <a:gd name="T7" fmla="*/ 6 h 90"/>
                <a:gd name="T8" fmla="*/ 16 w 42"/>
                <a:gd name="T9" fmla="*/ 5 h 90"/>
                <a:gd name="T10" fmla="*/ 15 w 42"/>
                <a:gd name="T11" fmla="*/ 4 h 90"/>
                <a:gd name="T12" fmla="*/ 14 w 42"/>
                <a:gd name="T13" fmla="*/ 3 h 90"/>
                <a:gd name="T14" fmla="*/ 13 w 42"/>
                <a:gd name="T15" fmla="*/ 1 h 90"/>
                <a:gd name="T16" fmla="*/ 11 w 42"/>
                <a:gd name="T17" fmla="*/ 1 h 90"/>
                <a:gd name="T18" fmla="*/ 11 w 42"/>
                <a:gd name="T19" fmla="*/ 1 h 90"/>
                <a:gd name="T20" fmla="*/ 11 w 42"/>
                <a:gd name="T21" fmla="*/ 0 h 90"/>
                <a:gd name="T22" fmla="*/ 10 w 42"/>
                <a:gd name="T23" fmla="*/ 0 h 90"/>
                <a:gd name="T24" fmla="*/ 10 w 42"/>
                <a:gd name="T25" fmla="*/ 0 h 90"/>
                <a:gd name="T26" fmla="*/ 10 w 42"/>
                <a:gd name="T27" fmla="*/ 0 h 90"/>
                <a:gd name="T28" fmla="*/ 9 w 42"/>
                <a:gd name="T29" fmla="*/ 0 h 90"/>
                <a:gd name="T30" fmla="*/ 9 w 42"/>
                <a:gd name="T31" fmla="*/ 0 h 90"/>
                <a:gd name="T32" fmla="*/ 9 w 42"/>
                <a:gd name="T33" fmla="*/ 1 h 90"/>
                <a:gd name="T34" fmla="*/ 7 w 42"/>
                <a:gd name="T35" fmla="*/ 2 h 90"/>
                <a:gd name="T36" fmla="*/ 7 w 42"/>
                <a:gd name="T37" fmla="*/ 3 h 90"/>
                <a:gd name="T38" fmla="*/ 7 w 42"/>
                <a:gd name="T39" fmla="*/ 5 h 90"/>
                <a:gd name="T40" fmla="*/ 7 w 42"/>
                <a:gd name="T41" fmla="*/ 6 h 90"/>
                <a:gd name="T42" fmla="*/ 6 w 42"/>
                <a:gd name="T43" fmla="*/ 10 h 90"/>
                <a:gd name="T44" fmla="*/ 5 w 42"/>
                <a:gd name="T45" fmla="*/ 15 h 90"/>
                <a:gd name="T46" fmla="*/ 4 w 42"/>
                <a:gd name="T47" fmla="*/ 20 h 90"/>
                <a:gd name="T48" fmla="*/ 3 w 42"/>
                <a:gd name="T49" fmla="*/ 24 h 90"/>
                <a:gd name="T50" fmla="*/ 2 w 42"/>
                <a:gd name="T51" fmla="*/ 29 h 90"/>
                <a:gd name="T52" fmla="*/ 1 w 42"/>
                <a:gd name="T53" fmla="*/ 33 h 90"/>
                <a:gd name="T54" fmla="*/ 1 w 42"/>
                <a:gd name="T55" fmla="*/ 38 h 90"/>
                <a:gd name="T56" fmla="*/ 0 w 42"/>
                <a:gd name="T57" fmla="*/ 43 h 90"/>
                <a:gd name="T58" fmla="*/ 0 w 42"/>
                <a:gd name="T59" fmla="*/ 43 h 90"/>
                <a:gd name="T60" fmla="*/ 0 w 42"/>
                <a:gd name="T61" fmla="*/ 44 h 90"/>
                <a:gd name="T62" fmla="*/ 1 w 42"/>
                <a:gd name="T63" fmla="*/ 45 h 90"/>
                <a:gd name="T64" fmla="*/ 1 w 42"/>
                <a:gd name="T65" fmla="*/ 45 h 90"/>
                <a:gd name="T66" fmla="*/ 1 w 42"/>
                <a:gd name="T67" fmla="*/ 45 h 90"/>
                <a:gd name="T68" fmla="*/ 2 w 42"/>
                <a:gd name="T69" fmla="*/ 45 h 90"/>
                <a:gd name="T70" fmla="*/ 2 w 42"/>
                <a:gd name="T71" fmla="*/ 45 h 90"/>
                <a:gd name="T72" fmla="*/ 3 w 42"/>
                <a:gd name="T73" fmla="*/ 45 h 90"/>
                <a:gd name="T74" fmla="*/ 4 w 42"/>
                <a:gd name="T75" fmla="*/ 45 h 90"/>
                <a:gd name="T76" fmla="*/ 4 w 42"/>
                <a:gd name="T77" fmla="*/ 45 h 90"/>
                <a:gd name="T78" fmla="*/ 4 w 42"/>
                <a:gd name="T79" fmla="*/ 45 h 90"/>
                <a:gd name="T80" fmla="*/ 4 w 42"/>
                <a:gd name="T81" fmla="*/ 44 h 90"/>
                <a:gd name="T82" fmla="*/ 6 w 42"/>
                <a:gd name="T83" fmla="*/ 43 h 90"/>
                <a:gd name="T84" fmla="*/ 7 w 42"/>
                <a:gd name="T85" fmla="*/ 41 h 90"/>
                <a:gd name="T86" fmla="*/ 8 w 42"/>
                <a:gd name="T87" fmla="*/ 40 h 90"/>
                <a:gd name="T88" fmla="*/ 9 w 42"/>
                <a:gd name="T89" fmla="*/ 38 h 90"/>
                <a:gd name="T90" fmla="*/ 10 w 42"/>
                <a:gd name="T91" fmla="*/ 36 h 90"/>
                <a:gd name="T92" fmla="*/ 10 w 42"/>
                <a:gd name="T93" fmla="*/ 35 h 90"/>
                <a:gd name="T94" fmla="*/ 11 w 42"/>
                <a:gd name="T95" fmla="*/ 33 h 90"/>
                <a:gd name="T96" fmla="*/ 13 w 42"/>
                <a:gd name="T97" fmla="*/ 31 h 90"/>
                <a:gd name="T98" fmla="*/ 13 w 42"/>
                <a:gd name="T99" fmla="*/ 29 h 90"/>
                <a:gd name="T100" fmla="*/ 14 w 42"/>
                <a:gd name="T101" fmla="*/ 28 h 90"/>
                <a:gd name="T102" fmla="*/ 15 w 42"/>
                <a:gd name="T103" fmla="*/ 26 h 90"/>
                <a:gd name="T104" fmla="*/ 16 w 42"/>
                <a:gd name="T105" fmla="*/ 24 h 90"/>
                <a:gd name="T106" fmla="*/ 17 w 42"/>
                <a:gd name="T107" fmla="*/ 22 h 90"/>
                <a:gd name="T108" fmla="*/ 18 w 42"/>
                <a:gd name="T109" fmla="*/ 20 h 90"/>
                <a:gd name="T110" fmla="*/ 19 w 42"/>
                <a:gd name="T111" fmla="*/ 19 h 90"/>
                <a:gd name="T112" fmla="*/ 19 w 42"/>
                <a:gd name="T113" fmla="*/ 17 h 90"/>
                <a:gd name="T114" fmla="*/ 20 w 42"/>
                <a:gd name="T115" fmla="*/ 15 h 90"/>
                <a:gd name="T116" fmla="*/ 20 w 42"/>
                <a:gd name="T117" fmla="*/ 13 h 90"/>
                <a:gd name="T118" fmla="*/ 20 w 42"/>
                <a:gd name="T119" fmla="*/ 11 h 90"/>
                <a:gd name="T120" fmla="*/ 20 w 42"/>
                <a:gd name="T121" fmla="*/ 10 h 90"/>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2" h="90">
                  <a:moveTo>
                    <a:pt x="42" y="20"/>
                  </a:moveTo>
                  <a:lnTo>
                    <a:pt x="40" y="17"/>
                  </a:lnTo>
                  <a:lnTo>
                    <a:pt x="38" y="14"/>
                  </a:lnTo>
                  <a:lnTo>
                    <a:pt x="35" y="12"/>
                  </a:lnTo>
                  <a:lnTo>
                    <a:pt x="34" y="10"/>
                  </a:lnTo>
                  <a:lnTo>
                    <a:pt x="32" y="7"/>
                  </a:lnTo>
                  <a:lnTo>
                    <a:pt x="29" y="5"/>
                  </a:lnTo>
                  <a:lnTo>
                    <a:pt x="27" y="2"/>
                  </a:lnTo>
                  <a:lnTo>
                    <a:pt x="24" y="1"/>
                  </a:lnTo>
                  <a:lnTo>
                    <a:pt x="23" y="0"/>
                  </a:lnTo>
                  <a:lnTo>
                    <a:pt x="22" y="0"/>
                  </a:lnTo>
                  <a:lnTo>
                    <a:pt x="20" y="0"/>
                  </a:lnTo>
                  <a:lnTo>
                    <a:pt x="19" y="0"/>
                  </a:lnTo>
                  <a:lnTo>
                    <a:pt x="18" y="0"/>
                  </a:lnTo>
                  <a:lnTo>
                    <a:pt x="18" y="1"/>
                  </a:lnTo>
                  <a:lnTo>
                    <a:pt x="15" y="4"/>
                  </a:lnTo>
                  <a:lnTo>
                    <a:pt x="15" y="6"/>
                  </a:lnTo>
                  <a:lnTo>
                    <a:pt x="14" y="9"/>
                  </a:lnTo>
                  <a:lnTo>
                    <a:pt x="14" y="11"/>
                  </a:lnTo>
                  <a:lnTo>
                    <a:pt x="12" y="20"/>
                  </a:lnTo>
                  <a:lnTo>
                    <a:pt x="10" y="29"/>
                  </a:lnTo>
                  <a:lnTo>
                    <a:pt x="8" y="39"/>
                  </a:lnTo>
                  <a:lnTo>
                    <a:pt x="7" y="47"/>
                  </a:lnTo>
                  <a:lnTo>
                    <a:pt x="4" y="57"/>
                  </a:lnTo>
                  <a:lnTo>
                    <a:pt x="3" y="66"/>
                  </a:lnTo>
                  <a:lnTo>
                    <a:pt x="2" y="75"/>
                  </a:lnTo>
                  <a:lnTo>
                    <a:pt x="0" y="85"/>
                  </a:lnTo>
                  <a:lnTo>
                    <a:pt x="0" y="86"/>
                  </a:lnTo>
                  <a:lnTo>
                    <a:pt x="0" y="88"/>
                  </a:lnTo>
                  <a:lnTo>
                    <a:pt x="2" y="89"/>
                  </a:lnTo>
                  <a:lnTo>
                    <a:pt x="3" y="89"/>
                  </a:lnTo>
                  <a:lnTo>
                    <a:pt x="3" y="90"/>
                  </a:lnTo>
                  <a:lnTo>
                    <a:pt x="4" y="90"/>
                  </a:lnTo>
                  <a:lnTo>
                    <a:pt x="5" y="90"/>
                  </a:lnTo>
                  <a:lnTo>
                    <a:pt x="7" y="90"/>
                  </a:lnTo>
                  <a:lnTo>
                    <a:pt x="8" y="90"/>
                  </a:lnTo>
                  <a:lnTo>
                    <a:pt x="8" y="89"/>
                  </a:lnTo>
                  <a:lnTo>
                    <a:pt x="9" y="89"/>
                  </a:lnTo>
                  <a:lnTo>
                    <a:pt x="9" y="88"/>
                  </a:lnTo>
                  <a:lnTo>
                    <a:pt x="12" y="85"/>
                  </a:lnTo>
                  <a:lnTo>
                    <a:pt x="14" y="81"/>
                  </a:lnTo>
                  <a:lnTo>
                    <a:pt x="17" y="79"/>
                  </a:lnTo>
                  <a:lnTo>
                    <a:pt x="18" y="75"/>
                  </a:lnTo>
                  <a:lnTo>
                    <a:pt x="20" y="71"/>
                  </a:lnTo>
                  <a:lnTo>
                    <a:pt x="22" y="69"/>
                  </a:lnTo>
                  <a:lnTo>
                    <a:pt x="24" y="65"/>
                  </a:lnTo>
                  <a:lnTo>
                    <a:pt x="27" y="61"/>
                  </a:lnTo>
                  <a:lnTo>
                    <a:pt x="28" y="57"/>
                  </a:lnTo>
                  <a:lnTo>
                    <a:pt x="30" y="55"/>
                  </a:lnTo>
                  <a:lnTo>
                    <a:pt x="32" y="51"/>
                  </a:lnTo>
                  <a:lnTo>
                    <a:pt x="34" y="47"/>
                  </a:lnTo>
                  <a:lnTo>
                    <a:pt x="35" y="44"/>
                  </a:lnTo>
                  <a:lnTo>
                    <a:pt x="37" y="40"/>
                  </a:lnTo>
                  <a:lnTo>
                    <a:pt x="39" y="37"/>
                  </a:lnTo>
                  <a:lnTo>
                    <a:pt x="40" y="34"/>
                  </a:lnTo>
                  <a:lnTo>
                    <a:pt x="42" y="30"/>
                  </a:lnTo>
                  <a:lnTo>
                    <a:pt x="42" y="26"/>
                  </a:lnTo>
                  <a:lnTo>
                    <a:pt x="42" y="22"/>
                  </a:lnTo>
                  <a:lnTo>
                    <a:pt x="42" y="20"/>
                  </a:lnTo>
                  <a:close/>
                </a:path>
              </a:pathLst>
            </a:custGeom>
            <a:solidFill>
              <a:srgbClr val="FF66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327" name="Freeform 257"/>
            <p:cNvSpPr>
              <a:spLocks/>
            </p:cNvSpPr>
            <p:nvPr/>
          </p:nvSpPr>
          <p:spPr bwMode="auto">
            <a:xfrm>
              <a:off x="5276" y="2499"/>
              <a:ext cx="5" cy="7"/>
            </a:xfrm>
            <a:custGeom>
              <a:avLst/>
              <a:gdLst>
                <a:gd name="T0" fmla="*/ 2 w 9"/>
                <a:gd name="T1" fmla="*/ 0 h 14"/>
                <a:gd name="T2" fmla="*/ 2 w 9"/>
                <a:gd name="T3" fmla="*/ 1 h 14"/>
                <a:gd name="T4" fmla="*/ 2 w 9"/>
                <a:gd name="T5" fmla="*/ 1 h 14"/>
                <a:gd name="T6" fmla="*/ 1 w 9"/>
                <a:gd name="T7" fmla="*/ 1 h 14"/>
                <a:gd name="T8" fmla="*/ 1 w 9"/>
                <a:gd name="T9" fmla="*/ 2 h 14"/>
                <a:gd name="T10" fmla="*/ 0 w 9"/>
                <a:gd name="T11" fmla="*/ 2 h 14"/>
                <a:gd name="T12" fmla="*/ 0 w 9"/>
                <a:gd name="T13" fmla="*/ 3 h 14"/>
                <a:gd name="T14" fmla="*/ 0 w 9"/>
                <a:gd name="T15" fmla="*/ 4 h 14"/>
                <a:gd name="T16" fmla="*/ 0 w 9"/>
                <a:gd name="T17" fmla="*/ 4 h 14"/>
                <a:gd name="T18" fmla="*/ 0 w 9"/>
                <a:gd name="T19" fmla="*/ 5 h 14"/>
                <a:gd name="T20" fmla="*/ 0 w 9"/>
                <a:gd name="T21" fmla="*/ 5 h 14"/>
                <a:gd name="T22" fmla="*/ 0 w 9"/>
                <a:gd name="T23" fmla="*/ 6 h 14"/>
                <a:gd name="T24" fmla="*/ 1 w 9"/>
                <a:gd name="T25" fmla="*/ 6 h 14"/>
                <a:gd name="T26" fmla="*/ 1 w 9"/>
                <a:gd name="T27" fmla="*/ 7 h 14"/>
                <a:gd name="T28" fmla="*/ 2 w 9"/>
                <a:gd name="T29" fmla="*/ 7 h 14"/>
                <a:gd name="T30" fmla="*/ 2 w 9"/>
                <a:gd name="T31" fmla="*/ 7 h 14"/>
                <a:gd name="T32" fmla="*/ 2 w 9"/>
                <a:gd name="T33" fmla="*/ 7 h 14"/>
                <a:gd name="T34" fmla="*/ 3 w 9"/>
                <a:gd name="T35" fmla="*/ 7 h 14"/>
                <a:gd name="T36" fmla="*/ 4 w 9"/>
                <a:gd name="T37" fmla="*/ 7 h 14"/>
                <a:gd name="T38" fmla="*/ 4 w 9"/>
                <a:gd name="T39" fmla="*/ 7 h 14"/>
                <a:gd name="T40" fmla="*/ 4 w 9"/>
                <a:gd name="T41" fmla="*/ 6 h 14"/>
                <a:gd name="T42" fmla="*/ 5 w 9"/>
                <a:gd name="T43" fmla="*/ 6 h 14"/>
                <a:gd name="T44" fmla="*/ 5 w 9"/>
                <a:gd name="T45" fmla="*/ 5 h 14"/>
                <a:gd name="T46" fmla="*/ 5 w 9"/>
                <a:gd name="T47" fmla="*/ 5 h 14"/>
                <a:gd name="T48" fmla="*/ 5 w 9"/>
                <a:gd name="T49" fmla="*/ 4 h 14"/>
                <a:gd name="T50" fmla="*/ 5 w 9"/>
                <a:gd name="T51" fmla="*/ 4 h 14"/>
                <a:gd name="T52" fmla="*/ 5 w 9"/>
                <a:gd name="T53" fmla="*/ 3 h 14"/>
                <a:gd name="T54" fmla="*/ 5 w 9"/>
                <a:gd name="T55" fmla="*/ 2 h 14"/>
                <a:gd name="T56" fmla="*/ 4 w 9"/>
                <a:gd name="T57" fmla="*/ 2 h 14"/>
                <a:gd name="T58" fmla="*/ 4 w 9"/>
                <a:gd name="T59" fmla="*/ 1 h 14"/>
                <a:gd name="T60" fmla="*/ 4 w 9"/>
                <a:gd name="T61" fmla="*/ 1 h 14"/>
                <a:gd name="T62" fmla="*/ 3 w 9"/>
                <a:gd name="T63" fmla="*/ 1 h 14"/>
                <a:gd name="T64" fmla="*/ 2 w 9"/>
                <a:gd name="T65" fmla="*/ 0 h 1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9" h="14">
                  <a:moveTo>
                    <a:pt x="4" y="0"/>
                  </a:moveTo>
                  <a:lnTo>
                    <a:pt x="4" y="2"/>
                  </a:lnTo>
                  <a:lnTo>
                    <a:pt x="3" y="2"/>
                  </a:lnTo>
                  <a:lnTo>
                    <a:pt x="2" y="2"/>
                  </a:lnTo>
                  <a:lnTo>
                    <a:pt x="2" y="3"/>
                  </a:lnTo>
                  <a:lnTo>
                    <a:pt x="0" y="4"/>
                  </a:lnTo>
                  <a:lnTo>
                    <a:pt x="0" y="5"/>
                  </a:lnTo>
                  <a:lnTo>
                    <a:pt x="0" y="7"/>
                  </a:lnTo>
                  <a:lnTo>
                    <a:pt x="0" y="8"/>
                  </a:lnTo>
                  <a:lnTo>
                    <a:pt x="0" y="9"/>
                  </a:lnTo>
                  <a:lnTo>
                    <a:pt x="0" y="10"/>
                  </a:lnTo>
                  <a:lnTo>
                    <a:pt x="0" y="12"/>
                  </a:lnTo>
                  <a:lnTo>
                    <a:pt x="2" y="12"/>
                  </a:lnTo>
                  <a:lnTo>
                    <a:pt x="2" y="13"/>
                  </a:lnTo>
                  <a:lnTo>
                    <a:pt x="3" y="14"/>
                  </a:lnTo>
                  <a:lnTo>
                    <a:pt x="4" y="14"/>
                  </a:lnTo>
                  <a:lnTo>
                    <a:pt x="5" y="14"/>
                  </a:lnTo>
                  <a:lnTo>
                    <a:pt x="7" y="14"/>
                  </a:lnTo>
                  <a:lnTo>
                    <a:pt x="7" y="13"/>
                  </a:lnTo>
                  <a:lnTo>
                    <a:pt x="8" y="12"/>
                  </a:lnTo>
                  <a:lnTo>
                    <a:pt x="9" y="12"/>
                  </a:lnTo>
                  <a:lnTo>
                    <a:pt x="9" y="10"/>
                  </a:lnTo>
                  <a:lnTo>
                    <a:pt x="9" y="9"/>
                  </a:lnTo>
                  <a:lnTo>
                    <a:pt x="9" y="8"/>
                  </a:lnTo>
                  <a:lnTo>
                    <a:pt x="9" y="7"/>
                  </a:lnTo>
                  <a:lnTo>
                    <a:pt x="9" y="5"/>
                  </a:lnTo>
                  <a:lnTo>
                    <a:pt x="9" y="4"/>
                  </a:lnTo>
                  <a:lnTo>
                    <a:pt x="8" y="3"/>
                  </a:lnTo>
                  <a:lnTo>
                    <a:pt x="7" y="2"/>
                  </a:lnTo>
                  <a:lnTo>
                    <a:pt x="5" y="2"/>
                  </a:lnTo>
                  <a:lnTo>
                    <a:pt x="4" y="0"/>
                  </a:lnTo>
                  <a:close/>
                </a:path>
              </a:pathLst>
            </a:custGeom>
            <a:solidFill>
              <a:srgbClr val="FF993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pic>
        <p:nvPicPr>
          <p:cNvPr id="7188" name="Picture 258"/>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29054" y="5862638"/>
            <a:ext cx="896815" cy="36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89" name="Picture 259"/>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494943" y="2308225"/>
            <a:ext cx="896815" cy="36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8867432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3218" name="Rectangle 1026"/>
          <p:cNvSpPr>
            <a:spLocks noGrp="1" noChangeArrowheads="1"/>
          </p:cNvSpPr>
          <p:nvPr>
            <p:ph type="title"/>
          </p:nvPr>
        </p:nvSpPr>
        <p:spPr/>
        <p:txBody>
          <a:bodyPr/>
          <a:lstStyle/>
          <a:p>
            <a:pPr>
              <a:defRPr/>
            </a:pPr>
            <a:r>
              <a:rPr lang="en-GB" altLang="en-US" smtClean="0"/>
              <a:t>Mobile Computing Systems</a:t>
            </a:r>
          </a:p>
        </p:txBody>
      </p:sp>
      <p:sp>
        <p:nvSpPr>
          <p:cNvPr id="8195" name="Rectangle 1027"/>
          <p:cNvSpPr>
            <a:spLocks noGrp="1" noChangeArrowheads="1"/>
          </p:cNvSpPr>
          <p:nvPr>
            <p:ph type="body" idx="1"/>
          </p:nvPr>
        </p:nvSpPr>
        <p:spPr>
          <a:xfrm>
            <a:off x="395536" y="1484784"/>
            <a:ext cx="5065835" cy="4743450"/>
          </a:xfrm>
        </p:spPr>
        <p:txBody>
          <a:bodyPr/>
          <a:lstStyle/>
          <a:p>
            <a:r>
              <a:rPr lang="en-GB" altLang="en-US" dirty="0" smtClean="0"/>
              <a:t>Mobiles users communicate through fixed base stations (BS)</a:t>
            </a:r>
          </a:p>
          <a:p>
            <a:r>
              <a:rPr lang="en-GB" altLang="en-US" dirty="0" smtClean="0"/>
              <a:t>BSs are controlled by the radio network controller (RNC in 3G)</a:t>
            </a:r>
          </a:p>
          <a:p>
            <a:r>
              <a:rPr lang="en-GB" altLang="en-US" dirty="0" smtClean="0"/>
              <a:t>RNC allows the system to contact the fixed backbone (</a:t>
            </a:r>
            <a:r>
              <a:rPr lang="en-GB" altLang="en-US" dirty="0" err="1" smtClean="0"/>
              <a:t>telecomms</a:t>
            </a:r>
            <a:r>
              <a:rPr lang="en-GB" altLang="en-US" dirty="0" smtClean="0"/>
              <a:t>) network</a:t>
            </a:r>
          </a:p>
          <a:p>
            <a:endParaRPr lang="en-GB" altLang="en-US" dirty="0" smtClean="0"/>
          </a:p>
        </p:txBody>
      </p:sp>
      <p:sp>
        <p:nvSpPr>
          <p:cNvPr id="8196" name="Rectangle 1029"/>
          <p:cNvSpPr>
            <a:spLocks noChangeArrowheads="1"/>
          </p:cNvSpPr>
          <p:nvPr/>
        </p:nvSpPr>
        <p:spPr bwMode="auto">
          <a:xfrm>
            <a:off x="3327889" y="2066925"/>
            <a:ext cx="9144000" cy="246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pic>
        <p:nvPicPr>
          <p:cNvPr id="8197" name="Picture 116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66681" y="1676401"/>
            <a:ext cx="3523099" cy="38408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9259220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4244" name="Rectangle 4"/>
          <p:cNvSpPr>
            <a:spLocks noGrp="1" noChangeArrowheads="1"/>
          </p:cNvSpPr>
          <p:nvPr>
            <p:ph type="title"/>
          </p:nvPr>
        </p:nvSpPr>
        <p:spPr/>
        <p:txBody>
          <a:bodyPr/>
          <a:lstStyle/>
          <a:p>
            <a:pPr>
              <a:defRPr/>
            </a:pPr>
            <a:r>
              <a:rPr lang="en-GB" altLang="en-US" dirty="0" smtClean="0"/>
              <a:t>Classifying Wireless </a:t>
            </a:r>
            <a:r>
              <a:rPr lang="en-GB" altLang="en-US" dirty="0"/>
              <a:t>C</a:t>
            </a:r>
            <a:r>
              <a:rPr lang="en-GB" altLang="en-US" dirty="0" smtClean="0"/>
              <a:t>ommunication </a:t>
            </a:r>
            <a:r>
              <a:rPr lang="en-GB" altLang="en-US" dirty="0"/>
              <a:t>S</a:t>
            </a:r>
            <a:r>
              <a:rPr lang="en-GB" altLang="en-US" dirty="0" smtClean="0"/>
              <a:t>ystems</a:t>
            </a:r>
          </a:p>
        </p:txBody>
      </p:sp>
      <p:sp>
        <p:nvSpPr>
          <p:cNvPr id="9219" name="Rectangle 5"/>
          <p:cNvSpPr>
            <a:spLocks noGrp="1" noChangeArrowheads="1"/>
          </p:cNvSpPr>
          <p:nvPr>
            <p:ph type="body" idx="1"/>
          </p:nvPr>
        </p:nvSpPr>
        <p:spPr>
          <a:xfrm>
            <a:off x="685800" y="1663700"/>
            <a:ext cx="7772400" cy="4114800"/>
          </a:xfrm>
        </p:spPr>
        <p:txBody>
          <a:bodyPr/>
          <a:lstStyle/>
          <a:p>
            <a:pPr>
              <a:lnSpc>
                <a:spcPct val="90000"/>
              </a:lnSpc>
            </a:pPr>
            <a:r>
              <a:rPr lang="en-GB" altLang="en-US" sz="2400" dirty="0" smtClean="0"/>
              <a:t>Transmission</a:t>
            </a:r>
          </a:p>
          <a:p>
            <a:pPr lvl="1">
              <a:lnSpc>
                <a:spcPct val="90000"/>
              </a:lnSpc>
            </a:pPr>
            <a:r>
              <a:rPr lang="en-GB" altLang="en-US" sz="2400" dirty="0" smtClean="0"/>
              <a:t>Analogue: transmitting unbroken electromagnetic waves, closely correspond to the waveforms produced by the original sounds</a:t>
            </a:r>
          </a:p>
          <a:p>
            <a:pPr lvl="1">
              <a:lnSpc>
                <a:spcPct val="90000"/>
              </a:lnSpc>
            </a:pPr>
            <a:r>
              <a:rPr lang="en-GB" altLang="en-US" sz="2400" dirty="0" smtClean="0"/>
              <a:t>Digital:   convert information (e. g. voice or data) into a series of coded pulses, transmitted at a fast rate</a:t>
            </a:r>
          </a:p>
        </p:txBody>
      </p:sp>
    </p:spTree>
    <p:extLst>
      <p:ext uri="{BB962C8B-B14F-4D97-AF65-F5344CB8AC3E}">
        <p14:creationId xmlns:p14="http://schemas.microsoft.com/office/powerpoint/2010/main" val="271091680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Classifying Wireless Communication Systems</a:t>
            </a:r>
          </a:p>
        </p:txBody>
      </p:sp>
      <p:sp>
        <p:nvSpPr>
          <p:cNvPr id="3" name="Content Placeholder 2"/>
          <p:cNvSpPr>
            <a:spLocks noGrp="1"/>
          </p:cNvSpPr>
          <p:nvPr>
            <p:ph idx="1"/>
          </p:nvPr>
        </p:nvSpPr>
        <p:spPr/>
        <p:txBody>
          <a:bodyPr/>
          <a:lstStyle/>
          <a:p>
            <a:pPr>
              <a:lnSpc>
                <a:spcPct val="90000"/>
              </a:lnSpc>
            </a:pPr>
            <a:r>
              <a:rPr lang="en-GB" altLang="en-US" sz="2400" dirty="0" smtClean="0"/>
              <a:t>Direction and simultaneity </a:t>
            </a:r>
            <a:r>
              <a:rPr lang="en-GB" altLang="en-US" sz="2400" dirty="0"/>
              <a:t>of the communication</a:t>
            </a:r>
          </a:p>
          <a:p>
            <a:pPr lvl="1">
              <a:lnSpc>
                <a:spcPct val="90000"/>
              </a:lnSpc>
            </a:pPr>
            <a:r>
              <a:rPr lang="en-GB" altLang="en-US" sz="2400" dirty="0"/>
              <a:t>Simplex: communication in one direction only.</a:t>
            </a:r>
          </a:p>
          <a:p>
            <a:pPr lvl="1">
              <a:lnSpc>
                <a:spcPct val="90000"/>
              </a:lnSpc>
            </a:pPr>
            <a:r>
              <a:rPr lang="en-GB" altLang="en-US" sz="2400" dirty="0"/>
              <a:t>Half-duplex: two-way communication over the same radio channel. A user can only transmit or receive (no simultaneity).</a:t>
            </a:r>
          </a:p>
          <a:p>
            <a:pPr lvl="1">
              <a:lnSpc>
                <a:spcPct val="90000"/>
              </a:lnSpc>
            </a:pPr>
            <a:r>
              <a:rPr lang="en-GB" altLang="en-US" sz="2400" dirty="0"/>
              <a:t>Full-duplex: two simultaneous but separate channels to achieve a two-way </a:t>
            </a:r>
            <a:r>
              <a:rPr lang="en-GB" altLang="en-US" sz="2400" dirty="0" smtClean="0"/>
              <a:t>communication</a:t>
            </a:r>
            <a:endParaRPr lang="en-GB" altLang="en-US" sz="2400" dirty="0"/>
          </a:p>
        </p:txBody>
      </p:sp>
      <p:sp>
        <p:nvSpPr>
          <p:cNvPr id="4" name="Footer Placeholder 3"/>
          <p:cNvSpPr>
            <a:spLocks noGrp="1"/>
          </p:cNvSpPr>
          <p:nvPr>
            <p:ph type="ftr" sz="quarter" idx="11"/>
          </p:nvPr>
        </p:nvSpPr>
        <p:spPr/>
        <p:txBody>
          <a:bodyPr/>
          <a:lstStyle/>
          <a:p>
            <a:pPr>
              <a:defRPr/>
            </a:pPr>
            <a:r>
              <a:rPr lang="en-GB" altLang="en-US" smtClean="0">
                <a:solidFill>
                  <a:srgbClr val="000000"/>
                </a:solidFill>
              </a:rPr>
              <a:t>DSP &amp; Communications</a:t>
            </a:r>
            <a:endParaRPr lang="en-GB" altLang="en-US">
              <a:solidFill>
                <a:srgbClr val="000000"/>
              </a:solidFill>
            </a:endParaRPr>
          </a:p>
        </p:txBody>
      </p:sp>
      <p:sp>
        <p:nvSpPr>
          <p:cNvPr id="5" name="Slide Number Placeholder 4"/>
          <p:cNvSpPr>
            <a:spLocks noGrp="1"/>
          </p:cNvSpPr>
          <p:nvPr>
            <p:ph type="sldNum" sz="quarter" idx="12"/>
          </p:nvPr>
        </p:nvSpPr>
        <p:spPr/>
        <p:txBody>
          <a:bodyPr/>
          <a:lstStyle/>
          <a:p>
            <a:pPr>
              <a:defRPr/>
            </a:pPr>
            <a:fld id="{9C06D56F-5B9F-4C34-B81D-C1EFBC428BFC}" type="slidenum">
              <a:rPr lang="en-GB" altLang="en-US" smtClean="0">
                <a:solidFill>
                  <a:srgbClr val="000000"/>
                </a:solidFill>
              </a:rPr>
              <a:pPr>
                <a:defRPr/>
              </a:pPr>
              <a:t>10</a:t>
            </a:fld>
            <a:endParaRPr lang="en-GB" altLang="en-US">
              <a:solidFill>
                <a:srgbClr val="000000"/>
              </a:solidFill>
            </a:endParaRPr>
          </a:p>
        </p:txBody>
      </p:sp>
    </p:spTree>
    <p:extLst>
      <p:ext uri="{BB962C8B-B14F-4D97-AF65-F5344CB8AC3E}">
        <p14:creationId xmlns:p14="http://schemas.microsoft.com/office/powerpoint/2010/main" val="33956916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5378" name="Rectangle 2"/>
          <p:cNvSpPr>
            <a:spLocks noGrp="1" noChangeArrowheads="1"/>
          </p:cNvSpPr>
          <p:nvPr>
            <p:ph type="title"/>
          </p:nvPr>
        </p:nvSpPr>
        <p:spPr/>
        <p:txBody>
          <a:bodyPr/>
          <a:lstStyle/>
          <a:p>
            <a:pPr>
              <a:defRPr/>
            </a:pPr>
            <a:r>
              <a:rPr lang="en-GB" altLang="en-US" smtClean="0"/>
              <a:t>Types of wireless communication systems</a:t>
            </a:r>
          </a:p>
        </p:txBody>
      </p:sp>
      <p:sp>
        <p:nvSpPr>
          <p:cNvPr id="10243" name="Rectangle 3"/>
          <p:cNvSpPr>
            <a:spLocks noGrp="1" noChangeArrowheads="1"/>
          </p:cNvSpPr>
          <p:nvPr>
            <p:ph type="body" idx="1"/>
          </p:nvPr>
        </p:nvSpPr>
        <p:spPr/>
        <p:txBody>
          <a:bodyPr/>
          <a:lstStyle/>
          <a:p>
            <a:pPr algn="just"/>
            <a:r>
              <a:rPr lang="en-GB" altLang="en-US" smtClean="0">
                <a:cs typeface="Times New Roman" pitchFamily="18" charset="0"/>
              </a:rPr>
              <a:t>A final classification can be made depending on the type of service provided:</a:t>
            </a:r>
          </a:p>
          <a:p>
            <a:pPr lvl="1">
              <a:lnSpc>
                <a:spcPct val="160000"/>
              </a:lnSpc>
            </a:pPr>
            <a:r>
              <a:rPr lang="en-GB" altLang="en-US" smtClean="0">
                <a:cs typeface="Times New Roman" pitchFamily="18" charset="0"/>
              </a:rPr>
              <a:t>Paging systems</a:t>
            </a:r>
          </a:p>
          <a:p>
            <a:pPr lvl="1">
              <a:lnSpc>
                <a:spcPct val="160000"/>
              </a:lnSpc>
            </a:pPr>
            <a:r>
              <a:rPr lang="en-GB" altLang="en-US" smtClean="0">
                <a:cs typeface="Times New Roman" pitchFamily="18" charset="0"/>
              </a:rPr>
              <a:t>Cordless</a:t>
            </a:r>
          </a:p>
          <a:p>
            <a:pPr lvl="1">
              <a:lnSpc>
                <a:spcPct val="160000"/>
              </a:lnSpc>
            </a:pPr>
            <a:r>
              <a:rPr lang="en-GB" altLang="en-US" smtClean="0">
                <a:cs typeface="Times New Roman" pitchFamily="18" charset="0"/>
              </a:rPr>
              <a:t>Adhoc</a:t>
            </a:r>
            <a:endParaRPr lang="en-GB" altLang="en-US" smtClean="0"/>
          </a:p>
          <a:p>
            <a:pPr lvl="1">
              <a:lnSpc>
                <a:spcPct val="160000"/>
              </a:lnSpc>
            </a:pPr>
            <a:r>
              <a:rPr lang="en-GB" altLang="en-US" smtClean="0">
                <a:cs typeface="Times New Roman" pitchFamily="18" charset="0"/>
              </a:rPr>
              <a:t>Cellular</a:t>
            </a:r>
          </a:p>
        </p:txBody>
      </p:sp>
    </p:spTree>
    <p:extLst>
      <p:ext uri="{BB962C8B-B14F-4D97-AF65-F5344CB8AC3E}">
        <p14:creationId xmlns:p14="http://schemas.microsoft.com/office/powerpoint/2010/main" val="68872302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6404" name="Rectangle 4"/>
          <p:cNvSpPr>
            <a:spLocks noGrp="1" noChangeArrowheads="1"/>
          </p:cNvSpPr>
          <p:nvPr>
            <p:ph type="title"/>
          </p:nvPr>
        </p:nvSpPr>
        <p:spPr/>
        <p:txBody>
          <a:bodyPr/>
          <a:lstStyle/>
          <a:p>
            <a:pPr>
              <a:defRPr/>
            </a:pPr>
            <a:r>
              <a:rPr lang="en-GB" altLang="en-US" smtClean="0"/>
              <a:t>Paging Systems</a:t>
            </a:r>
          </a:p>
        </p:txBody>
      </p:sp>
      <p:sp>
        <p:nvSpPr>
          <p:cNvPr id="11267" name="Rectangle 5"/>
          <p:cNvSpPr>
            <a:spLocks noGrp="1" noChangeArrowheads="1"/>
          </p:cNvSpPr>
          <p:nvPr>
            <p:ph type="body" idx="1"/>
          </p:nvPr>
        </p:nvSpPr>
        <p:spPr/>
        <p:txBody>
          <a:bodyPr/>
          <a:lstStyle/>
          <a:p>
            <a:r>
              <a:rPr lang="en-GB" altLang="en-US" dirty="0" smtClean="0"/>
              <a:t>Systems that send brief messages (numeric, alphanumeric or voice) to a subscriber.</a:t>
            </a:r>
          </a:p>
          <a:p>
            <a:r>
              <a:rPr lang="en-GB" altLang="en-US" dirty="0"/>
              <a:t>M</a:t>
            </a:r>
            <a:r>
              <a:rPr lang="en-GB" altLang="en-US" dirty="0" smtClean="0"/>
              <a:t>essage is called a page and is sent in one direction only (simplex transmission)</a:t>
            </a:r>
          </a:p>
          <a:p>
            <a:r>
              <a:rPr lang="en-GB" altLang="en-US" dirty="0"/>
              <a:t>M</a:t>
            </a:r>
            <a:r>
              <a:rPr lang="en-GB" altLang="en-US" dirty="0" smtClean="0"/>
              <a:t>essages are broadcast to inform the subscriber about the attempts made by other users to contact them or to receive news headlines, faxes or other types of information. </a:t>
            </a:r>
          </a:p>
          <a:p>
            <a:endParaRPr lang="en-GB" altLang="en-US" dirty="0" smtClean="0"/>
          </a:p>
        </p:txBody>
      </p:sp>
    </p:spTree>
    <p:extLst>
      <p:ext uri="{BB962C8B-B14F-4D97-AF65-F5344CB8AC3E}">
        <p14:creationId xmlns:p14="http://schemas.microsoft.com/office/powerpoint/2010/main" val="221095482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43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6566" y="1340768"/>
            <a:ext cx="7982920" cy="48334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487426" name="Rectangle 2"/>
          <p:cNvSpPr>
            <a:spLocks noGrp="1" noChangeArrowheads="1"/>
          </p:cNvSpPr>
          <p:nvPr>
            <p:ph type="title"/>
          </p:nvPr>
        </p:nvSpPr>
        <p:spPr/>
        <p:txBody>
          <a:bodyPr/>
          <a:lstStyle/>
          <a:p>
            <a:pPr>
              <a:defRPr/>
            </a:pPr>
            <a:r>
              <a:rPr lang="en-GB" altLang="en-US" smtClean="0"/>
              <a:t>An example Paging System</a:t>
            </a:r>
          </a:p>
        </p:txBody>
      </p:sp>
    </p:spTree>
    <p:extLst>
      <p:ext uri="{BB962C8B-B14F-4D97-AF65-F5344CB8AC3E}">
        <p14:creationId xmlns:p14="http://schemas.microsoft.com/office/powerpoint/2010/main" val="70969052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0498" name="Rectangle 2"/>
          <p:cNvSpPr>
            <a:spLocks noGrp="1" noChangeArrowheads="1"/>
          </p:cNvSpPr>
          <p:nvPr>
            <p:ph type="title"/>
          </p:nvPr>
        </p:nvSpPr>
        <p:spPr/>
        <p:txBody>
          <a:bodyPr/>
          <a:lstStyle/>
          <a:p>
            <a:pPr>
              <a:defRPr/>
            </a:pPr>
            <a:r>
              <a:rPr lang="en-GB" altLang="en-US" smtClean="0"/>
              <a:t>Cordless</a:t>
            </a:r>
          </a:p>
        </p:txBody>
      </p:sp>
      <p:sp>
        <p:nvSpPr>
          <p:cNvPr id="13315" name="Rectangle 3"/>
          <p:cNvSpPr>
            <a:spLocks noGrp="1" noChangeArrowheads="1"/>
          </p:cNvSpPr>
          <p:nvPr>
            <p:ph type="body" idx="1"/>
          </p:nvPr>
        </p:nvSpPr>
        <p:spPr>
          <a:xfrm>
            <a:off x="323528" y="3789040"/>
            <a:ext cx="8725834" cy="2959100"/>
          </a:xfrm>
        </p:spPr>
        <p:txBody>
          <a:bodyPr/>
          <a:lstStyle/>
          <a:p>
            <a:r>
              <a:rPr lang="en-GB" altLang="en-US" sz="2400" dirty="0" smtClean="0"/>
              <a:t>Fully duplex, using a radio channel to connect a portable handset to a dedicated Base Station.</a:t>
            </a:r>
          </a:p>
          <a:p>
            <a:r>
              <a:rPr lang="en-GB" altLang="en-US" sz="2400" dirty="0" smtClean="0"/>
              <a:t>Connected to fixed network via a specific telephone number</a:t>
            </a:r>
          </a:p>
          <a:p>
            <a:r>
              <a:rPr lang="en-GB" altLang="en-US" sz="2400" dirty="0" smtClean="0"/>
              <a:t>Connection over short distances</a:t>
            </a:r>
          </a:p>
          <a:p>
            <a:pPr lvl="2"/>
            <a:r>
              <a:rPr lang="en-GB" altLang="en-US" sz="2000" dirty="0" smtClean="0"/>
              <a:t>1</a:t>
            </a:r>
            <a:r>
              <a:rPr lang="en-GB" altLang="en-US" sz="2000" baseline="30000" dirty="0" smtClean="0"/>
              <a:t>st</a:t>
            </a:r>
            <a:r>
              <a:rPr lang="en-GB" altLang="en-US" sz="2000" dirty="0" smtClean="0"/>
              <a:t> generation cordless = few metres</a:t>
            </a:r>
          </a:p>
          <a:p>
            <a:pPr lvl="2"/>
            <a:r>
              <a:rPr lang="en-GB" altLang="en-US" sz="2000" dirty="0" smtClean="0"/>
              <a:t>2</a:t>
            </a:r>
            <a:r>
              <a:rPr lang="en-GB" altLang="en-US" sz="2000" baseline="30000" dirty="0" smtClean="0"/>
              <a:t>nd</a:t>
            </a:r>
            <a:r>
              <a:rPr lang="en-GB" altLang="en-US" sz="2000" dirty="0" smtClean="0"/>
              <a:t> generation cordless, DECT = few hundred metres</a:t>
            </a:r>
          </a:p>
        </p:txBody>
      </p:sp>
      <p:pic>
        <p:nvPicPr>
          <p:cNvPr id="13316" name="Picture 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80138" y="1124744"/>
            <a:ext cx="6036278" cy="28661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84271445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5536" y="1302612"/>
            <a:ext cx="4165172" cy="48058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484354" name="Rectangle 2"/>
          <p:cNvSpPr>
            <a:spLocks noGrp="1" noChangeArrowheads="1"/>
          </p:cNvSpPr>
          <p:nvPr>
            <p:ph type="title"/>
          </p:nvPr>
        </p:nvSpPr>
        <p:spPr/>
        <p:txBody>
          <a:bodyPr/>
          <a:lstStyle/>
          <a:p>
            <a:pPr>
              <a:defRPr/>
            </a:pPr>
            <a:r>
              <a:rPr lang="en-GB" altLang="en-US" smtClean="0"/>
              <a:t>Mobile Adhoc Network (MANET)</a:t>
            </a:r>
          </a:p>
        </p:txBody>
      </p:sp>
      <p:sp>
        <p:nvSpPr>
          <p:cNvPr id="14340" name="Rectangle 5"/>
          <p:cNvSpPr>
            <a:spLocks noGrp="1" noChangeArrowheads="1"/>
          </p:cNvSpPr>
          <p:nvPr>
            <p:ph type="body" sz="half" idx="2"/>
          </p:nvPr>
        </p:nvSpPr>
        <p:spPr/>
        <p:txBody>
          <a:bodyPr/>
          <a:lstStyle/>
          <a:p>
            <a:endParaRPr lang="en-GB" altLang="en-US" sz="2400" dirty="0" smtClean="0"/>
          </a:p>
          <a:p>
            <a:r>
              <a:rPr lang="en-GB" altLang="en-US" sz="2400" dirty="0" smtClean="0"/>
              <a:t>Mobiles communicate bouncing off each other</a:t>
            </a:r>
          </a:p>
          <a:p>
            <a:r>
              <a:rPr lang="en-GB" altLang="en-US" sz="2400" dirty="0" smtClean="0"/>
              <a:t>They do not use a particular BS to connect to fixed network</a:t>
            </a:r>
          </a:p>
          <a:p>
            <a:r>
              <a:rPr lang="en-GB" altLang="en-US" sz="2400" dirty="0" smtClean="0"/>
              <a:t>Aspects in 4G/5G</a:t>
            </a:r>
          </a:p>
          <a:p>
            <a:r>
              <a:rPr lang="en-GB" altLang="en-US" sz="2400" dirty="0" err="1" smtClean="0"/>
              <a:t>WiFi</a:t>
            </a:r>
            <a:r>
              <a:rPr lang="en-GB" altLang="en-US" sz="2400" dirty="0" smtClean="0"/>
              <a:t>/</a:t>
            </a:r>
            <a:r>
              <a:rPr lang="en-GB" altLang="en-US" sz="2400" dirty="0" err="1" smtClean="0"/>
              <a:t>nG</a:t>
            </a:r>
            <a:r>
              <a:rPr lang="en-GB" altLang="en-US" sz="2400" dirty="0" smtClean="0"/>
              <a:t> interaction</a:t>
            </a:r>
          </a:p>
          <a:p>
            <a:r>
              <a:rPr lang="en-GB" altLang="en-US" sz="2400" dirty="0" smtClean="0"/>
              <a:t>Potentially useful in disaster situations</a:t>
            </a:r>
          </a:p>
        </p:txBody>
      </p:sp>
    </p:spTree>
    <p:extLst>
      <p:ext uri="{BB962C8B-B14F-4D97-AF65-F5344CB8AC3E}">
        <p14:creationId xmlns:p14="http://schemas.microsoft.com/office/powerpoint/2010/main" val="3854161673"/>
      </p:ext>
    </p:extLst>
  </p:cSld>
  <p:clrMapOvr>
    <a:masterClrMapping/>
  </p:clrMapOvr>
  <p:transition>
    <p:pull dir="d"/>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69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59831" y="1293813"/>
            <a:ext cx="6054861" cy="46639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482306" name="Rectangle 2"/>
          <p:cNvSpPr>
            <a:spLocks noGrp="1" noChangeArrowheads="1"/>
          </p:cNvSpPr>
          <p:nvPr>
            <p:ph type="title"/>
          </p:nvPr>
        </p:nvSpPr>
        <p:spPr/>
        <p:txBody>
          <a:bodyPr/>
          <a:lstStyle/>
          <a:p>
            <a:pPr>
              <a:defRPr/>
            </a:pPr>
            <a:r>
              <a:rPr lang="en-GB" altLang="en-US" dirty="0" smtClean="0"/>
              <a:t>Cellular Mobile Communication System Concept</a:t>
            </a:r>
          </a:p>
        </p:txBody>
      </p:sp>
      <p:sp>
        <p:nvSpPr>
          <p:cNvPr id="15364" name="Rectangle 694"/>
          <p:cNvSpPr>
            <a:spLocks noGrp="1" noChangeArrowheads="1"/>
          </p:cNvSpPr>
          <p:nvPr>
            <p:ph type="body" sz="half" idx="1"/>
          </p:nvPr>
        </p:nvSpPr>
        <p:spPr>
          <a:xfrm>
            <a:off x="-29307" y="2146301"/>
            <a:ext cx="3105150" cy="4786313"/>
          </a:xfrm>
        </p:spPr>
        <p:txBody>
          <a:bodyPr/>
          <a:lstStyle/>
          <a:p>
            <a:pPr>
              <a:lnSpc>
                <a:spcPct val="90000"/>
              </a:lnSpc>
            </a:pPr>
            <a:r>
              <a:rPr lang="en-GB" altLang="en-US" sz="2400" dirty="0" smtClean="0">
                <a:cs typeface="Times New Roman" pitchFamily="18" charset="0"/>
              </a:rPr>
              <a:t>Many low power transmitters replace a single higher power transmitter</a:t>
            </a:r>
          </a:p>
          <a:p>
            <a:pPr>
              <a:lnSpc>
                <a:spcPct val="90000"/>
              </a:lnSpc>
            </a:pPr>
            <a:r>
              <a:rPr lang="en-GB" altLang="en-US" sz="2400" dirty="0">
                <a:cs typeface="Times New Roman" pitchFamily="18" charset="0"/>
              </a:rPr>
              <a:t>C</a:t>
            </a:r>
            <a:r>
              <a:rPr lang="en-GB" altLang="en-US" sz="2400" dirty="0" smtClean="0">
                <a:cs typeface="Times New Roman" pitchFamily="18" charset="0"/>
              </a:rPr>
              <a:t>overage by each delivering some part of the service area</a:t>
            </a:r>
          </a:p>
          <a:p>
            <a:pPr>
              <a:lnSpc>
                <a:spcPct val="90000"/>
              </a:lnSpc>
            </a:pPr>
            <a:r>
              <a:rPr lang="en-GB" altLang="en-US" sz="2400" dirty="0" smtClean="0">
                <a:cs typeface="Times New Roman" pitchFamily="18" charset="0"/>
              </a:rPr>
              <a:t>Each transmitter covers a “cell"</a:t>
            </a:r>
          </a:p>
        </p:txBody>
      </p:sp>
    </p:spTree>
    <p:extLst>
      <p:ext uri="{BB962C8B-B14F-4D97-AF65-F5344CB8AC3E}">
        <p14:creationId xmlns:p14="http://schemas.microsoft.com/office/powerpoint/2010/main" val="13543483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09954" name="Group 2"/>
          <p:cNvGrpSpPr>
            <a:grpSpLocks/>
          </p:cNvGrpSpPr>
          <p:nvPr/>
        </p:nvGrpSpPr>
        <p:grpSpPr bwMode="auto">
          <a:xfrm>
            <a:off x="458666" y="2044700"/>
            <a:ext cx="5193454" cy="3891904"/>
            <a:chOff x="289" y="1288"/>
            <a:chExt cx="3684" cy="3032"/>
          </a:xfrm>
        </p:grpSpPr>
        <p:sp>
          <p:nvSpPr>
            <p:cNvPr id="16458" name="Line 3"/>
            <p:cNvSpPr>
              <a:spLocks noChangeShapeType="1"/>
            </p:cNvSpPr>
            <p:nvPr/>
          </p:nvSpPr>
          <p:spPr bwMode="auto">
            <a:xfrm flipV="1">
              <a:off x="3456" y="2052"/>
              <a:ext cx="437" cy="481"/>
            </a:xfrm>
            <a:prstGeom prst="line">
              <a:avLst/>
            </a:prstGeom>
            <a:noFill/>
            <a:ln w="12700">
              <a:solidFill>
                <a:schemeClr val="tx1"/>
              </a:solidFill>
              <a:round/>
              <a:headEnd/>
              <a:tailEnd/>
            </a:ln>
            <a:effectLst>
              <a:outerShdw dist="107763" dir="2700000" algn="ctr" rotWithShape="0">
                <a:schemeClr val="bg2"/>
              </a:outerShdw>
            </a:effectLst>
            <a:extLst>
              <a:ext uri="{909E8E84-426E-40DD-AFC4-6F175D3DCCD1}">
                <a14:hiddenFill xmlns:a14="http://schemas.microsoft.com/office/drawing/2010/main">
                  <a:noFill/>
                </a14:hiddenFill>
              </a:ext>
            </a:extLst>
          </p:spPr>
          <p:txBody>
            <a:bodyPr wrap="none" anchor="ctr"/>
            <a:lstStyle/>
            <a:p>
              <a:endParaRPr lang="en-GB"/>
            </a:p>
          </p:txBody>
        </p:sp>
        <p:sp>
          <p:nvSpPr>
            <p:cNvPr id="16459" name="Line 4"/>
            <p:cNvSpPr>
              <a:spLocks noChangeShapeType="1"/>
            </p:cNvSpPr>
            <p:nvPr/>
          </p:nvSpPr>
          <p:spPr bwMode="auto">
            <a:xfrm flipH="1">
              <a:off x="3456" y="2052"/>
              <a:ext cx="517" cy="574"/>
            </a:xfrm>
            <a:prstGeom prst="line">
              <a:avLst/>
            </a:prstGeom>
            <a:noFill/>
            <a:ln w="12700">
              <a:solidFill>
                <a:schemeClr val="tx1"/>
              </a:solidFill>
              <a:round/>
              <a:headEnd/>
              <a:tailEnd/>
            </a:ln>
            <a:effectLst>
              <a:outerShdw dist="107763" dir="2700000" algn="ctr" rotWithShape="0">
                <a:schemeClr val="bg2"/>
              </a:outerShdw>
            </a:effectLst>
            <a:extLst>
              <a:ext uri="{909E8E84-426E-40DD-AFC4-6F175D3DCCD1}">
                <a14:hiddenFill xmlns:a14="http://schemas.microsoft.com/office/drawing/2010/main">
                  <a:noFill/>
                </a14:hiddenFill>
              </a:ext>
            </a:extLst>
          </p:spPr>
          <p:txBody>
            <a:bodyPr wrap="none" anchor="ctr"/>
            <a:lstStyle/>
            <a:p>
              <a:endParaRPr lang="en-GB"/>
            </a:p>
          </p:txBody>
        </p:sp>
        <p:grpSp>
          <p:nvGrpSpPr>
            <p:cNvPr id="16460" name="Group 5"/>
            <p:cNvGrpSpPr>
              <a:grpSpLocks/>
            </p:cNvGrpSpPr>
            <p:nvPr/>
          </p:nvGrpSpPr>
          <p:grpSpPr bwMode="auto">
            <a:xfrm>
              <a:off x="289" y="1288"/>
              <a:ext cx="3306" cy="3032"/>
              <a:chOff x="289" y="1288"/>
              <a:chExt cx="3306" cy="3032"/>
            </a:xfrm>
          </p:grpSpPr>
          <p:sp>
            <p:nvSpPr>
              <p:cNvPr id="16461" name="AutoShape 6"/>
              <p:cNvSpPr>
                <a:spLocks noChangeAspect="1" noChangeArrowheads="1"/>
              </p:cNvSpPr>
              <p:nvPr/>
            </p:nvSpPr>
            <p:spPr bwMode="auto">
              <a:xfrm>
                <a:off x="289" y="1792"/>
                <a:ext cx="1007" cy="1007"/>
              </a:xfrm>
              <a:prstGeom prst="hexagon">
                <a:avLst>
                  <a:gd name="adj" fmla="val 25000"/>
                  <a:gd name="vf" fmla="val 115470"/>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16462" name="AutoShape 7"/>
              <p:cNvSpPr>
                <a:spLocks noChangeAspect="1" noChangeArrowheads="1"/>
              </p:cNvSpPr>
              <p:nvPr/>
            </p:nvSpPr>
            <p:spPr bwMode="auto">
              <a:xfrm>
                <a:off x="1057" y="1288"/>
                <a:ext cx="1007" cy="1007"/>
              </a:xfrm>
              <a:prstGeom prst="hexagon">
                <a:avLst>
                  <a:gd name="adj" fmla="val 25000"/>
                  <a:gd name="vf" fmla="val 115470"/>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16463" name="AutoShape 8"/>
              <p:cNvSpPr>
                <a:spLocks noChangeAspect="1" noChangeArrowheads="1"/>
              </p:cNvSpPr>
              <p:nvPr/>
            </p:nvSpPr>
            <p:spPr bwMode="auto">
              <a:xfrm>
                <a:off x="1057" y="2306"/>
                <a:ext cx="1007" cy="1007"/>
              </a:xfrm>
              <a:prstGeom prst="hexagon">
                <a:avLst>
                  <a:gd name="adj" fmla="val 25000"/>
                  <a:gd name="vf" fmla="val 115470"/>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16464" name="AutoShape 9"/>
              <p:cNvSpPr>
                <a:spLocks noChangeAspect="1" noChangeArrowheads="1"/>
              </p:cNvSpPr>
              <p:nvPr/>
            </p:nvSpPr>
            <p:spPr bwMode="auto">
              <a:xfrm>
                <a:off x="1826" y="1792"/>
                <a:ext cx="1007" cy="1007"/>
              </a:xfrm>
              <a:prstGeom prst="hexagon">
                <a:avLst>
                  <a:gd name="adj" fmla="val 25000"/>
                  <a:gd name="vf" fmla="val 115470"/>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16465" name="AutoShape 10"/>
              <p:cNvSpPr>
                <a:spLocks noChangeAspect="1" noChangeArrowheads="1"/>
              </p:cNvSpPr>
              <p:nvPr/>
            </p:nvSpPr>
            <p:spPr bwMode="auto">
              <a:xfrm>
                <a:off x="1826" y="2799"/>
                <a:ext cx="1007" cy="1007"/>
              </a:xfrm>
              <a:prstGeom prst="hexagon">
                <a:avLst>
                  <a:gd name="adj" fmla="val 25000"/>
                  <a:gd name="vf" fmla="val 115470"/>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grpSp>
            <p:nvGrpSpPr>
              <p:cNvPr id="16466" name="Group 11"/>
              <p:cNvGrpSpPr>
                <a:grpSpLocks noChangeAspect="1"/>
              </p:cNvGrpSpPr>
              <p:nvPr/>
            </p:nvGrpSpPr>
            <p:grpSpPr bwMode="auto">
              <a:xfrm>
                <a:off x="646" y="1757"/>
                <a:ext cx="336" cy="614"/>
                <a:chOff x="576" y="1344"/>
                <a:chExt cx="727" cy="1329"/>
              </a:xfrm>
            </p:grpSpPr>
            <p:grpSp>
              <p:nvGrpSpPr>
                <p:cNvPr id="16631" name="Group 12"/>
                <p:cNvGrpSpPr>
                  <a:grpSpLocks noChangeAspect="1"/>
                </p:cNvGrpSpPr>
                <p:nvPr/>
              </p:nvGrpSpPr>
              <p:grpSpPr bwMode="auto">
                <a:xfrm>
                  <a:off x="866" y="1569"/>
                  <a:ext cx="134" cy="1104"/>
                  <a:chOff x="505" y="1301"/>
                  <a:chExt cx="160" cy="1317"/>
                </a:xfrm>
              </p:grpSpPr>
              <p:sp>
                <p:nvSpPr>
                  <p:cNvPr id="16637" name="Line 13"/>
                  <p:cNvSpPr>
                    <a:spLocks noChangeAspect="1" noChangeShapeType="1"/>
                  </p:cNvSpPr>
                  <p:nvPr/>
                </p:nvSpPr>
                <p:spPr bwMode="auto">
                  <a:xfrm>
                    <a:off x="569" y="1771"/>
                    <a:ext cx="39"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16638" name="Group 14"/>
                  <p:cNvGrpSpPr>
                    <a:grpSpLocks noChangeAspect="1"/>
                  </p:cNvGrpSpPr>
                  <p:nvPr/>
                </p:nvGrpSpPr>
                <p:grpSpPr bwMode="auto">
                  <a:xfrm>
                    <a:off x="505" y="1301"/>
                    <a:ext cx="160" cy="1317"/>
                    <a:chOff x="505" y="1301"/>
                    <a:chExt cx="160" cy="1317"/>
                  </a:xfrm>
                </p:grpSpPr>
                <p:sp>
                  <p:nvSpPr>
                    <p:cNvPr id="16639" name="Line 15"/>
                    <p:cNvSpPr>
                      <a:spLocks noChangeAspect="1" noChangeShapeType="1"/>
                    </p:cNvSpPr>
                    <p:nvPr/>
                  </p:nvSpPr>
                  <p:spPr bwMode="auto">
                    <a:xfrm flipV="1">
                      <a:off x="587" y="1311"/>
                      <a:ext cx="0" cy="279"/>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640" name="Line 16"/>
                    <p:cNvSpPr>
                      <a:spLocks noChangeAspect="1" noChangeShapeType="1"/>
                    </p:cNvSpPr>
                    <p:nvPr/>
                  </p:nvSpPr>
                  <p:spPr bwMode="auto">
                    <a:xfrm flipV="1">
                      <a:off x="508" y="1568"/>
                      <a:ext cx="54" cy="105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641" name="Line 17"/>
                    <p:cNvSpPr>
                      <a:spLocks noChangeAspect="1" noChangeShapeType="1"/>
                    </p:cNvSpPr>
                    <p:nvPr/>
                  </p:nvSpPr>
                  <p:spPr bwMode="auto">
                    <a:xfrm>
                      <a:off x="612" y="1585"/>
                      <a:ext cx="53" cy="1017"/>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642" name="Line 18"/>
                    <p:cNvSpPr>
                      <a:spLocks noChangeAspect="1" noChangeShapeType="1"/>
                    </p:cNvSpPr>
                    <p:nvPr/>
                  </p:nvSpPr>
                  <p:spPr bwMode="auto">
                    <a:xfrm>
                      <a:off x="513" y="2582"/>
                      <a:ext cx="15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643" name="Line 19"/>
                    <p:cNvSpPr>
                      <a:spLocks noChangeAspect="1" noChangeShapeType="1"/>
                    </p:cNvSpPr>
                    <p:nvPr/>
                  </p:nvSpPr>
                  <p:spPr bwMode="auto">
                    <a:xfrm>
                      <a:off x="533" y="2299"/>
                      <a:ext cx="114"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644" name="Line 20"/>
                    <p:cNvSpPr>
                      <a:spLocks noChangeAspect="1" noChangeShapeType="1"/>
                    </p:cNvSpPr>
                    <p:nvPr/>
                  </p:nvSpPr>
                  <p:spPr bwMode="auto">
                    <a:xfrm>
                      <a:off x="527" y="2307"/>
                      <a:ext cx="135" cy="277"/>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645" name="Line 21"/>
                    <p:cNvSpPr>
                      <a:spLocks noChangeAspect="1" noChangeShapeType="1"/>
                    </p:cNvSpPr>
                    <p:nvPr/>
                  </p:nvSpPr>
                  <p:spPr bwMode="auto">
                    <a:xfrm flipH="1">
                      <a:off x="505" y="2305"/>
                      <a:ext cx="150" cy="273"/>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646" name="Line 22"/>
                    <p:cNvSpPr>
                      <a:spLocks noChangeAspect="1" noChangeShapeType="1"/>
                    </p:cNvSpPr>
                    <p:nvPr/>
                  </p:nvSpPr>
                  <p:spPr bwMode="auto">
                    <a:xfrm>
                      <a:off x="551" y="2025"/>
                      <a:ext cx="74"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647" name="Line 23"/>
                    <p:cNvSpPr>
                      <a:spLocks noChangeAspect="1" noChangeShapeType="1"/>
                    </p:cNvSpPr>
                    <p:nvPr/>
                  </p:nvSpPr>
                  <p:spPr bwMode="auto">
                    <a:xfrm>
                      <a:off x="546" y="2028"/>
                      <a:ext cx="99" cy="269"/>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648" name="Line 24"/>
                    <p:cNvSpPr>
                      <a:spLocks noChangeAspect="1" noChangeShapeType="1"/>
                    </p:cNvSpPr>
                    <p:nvPr/>
                  </p:nvSpPr>
                  <p:spPr bwMode="auto">
                    <a:xfrm flipV="1">
                      <a:off x="524" y="2020"/>
                      <a:ext cx="103" cy="282"/>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649" name="Line 25"/>
                    <p:cNvSpPr>
                      <a:spLocks noChangeAspect="1" noChangeShapeType="1"/>
                    </p:cNvSpPr>
                    <p:nvPr/>
                  </p:nvSpPr>
                  <p:spPr bwMode="auto">
                    <a:xfrm>
                      <a:off x="558" y="1775"/>
                      <a:ext cx="73" cy="249"/>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650" name="Line 26"/>
                    <p:cNvSpPr>
                      <a:spLocks noChangeAspect="1" noChangeShapeType="1"/>
                    </p:cNvSpPr>
                    <p:nvPr/>
                  </p:nvSpPr>
                  <p:spPr bwMode="auto">
                    <a:xfrm flipV="1">
                      <a:off x="541" y="1764"/>
                      <a:ext cx="69" cy="269"/>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651" name="Line 27"/>
                    <p:cNvSpPr>
                      <a:spLocks noChangeAspect="1" noChangeShapeType="1"/>
                    </p:cNvSpPr>
                    <p:nvPr/>
                  </p:nvSpPr>
                  <p:spPr bwMode="auto">
                    <a:xfrm flipV="1">
                      <a:off x="555" y="1574"/>
                      <a:ext cx="45" cy="207"/>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652" name="Oval 28"/>
                    <p:cNvSpPr>
                      <a:spLocks noChangeAspect="1" noChangeArrowheads="1"/>
                    </p:cNvSpPr>
                    <p:nvPr/>
                  </p:nvSpPr>
                  <p:spPr bwMode="auto">
                    <a:xfrm>
                      <a:off x="565" y="1301"/>
                      <a:ext cx="36" cy="23"/>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grpSp>
            </p:grpSp>
            <p:grpSp>
              <p:nvGrpSpPr>
                <p:cNvPr id="16632" name="Group 29"/>
                <p:cNvGrpSpPr>
                  <a:grpSpLocks noChangeAspect="1"/>
                </p:cNvGrpSpPr>
                <p:nvPr/>
              </p:nvGrpSpPr>
              <p:grpSpPr bwMode="auto">
                <a:xfrm>
                  <a:off x="576" y="1344"/>
                  <a:ext cx="727" cy="234"/>
                  <a:chOff x="160" y="1033"/>
                  <a:chExt cx="865" cy="279"/>
                </a:xfrm>
              </p:grpSpPr>
              <p:sp>
                <p:nvSpPr>
                  <p:cNvPr id="16633" name="Freeform 30"/>
                  <p:cNvSpPr>
                    <a:spLocks noChangeAspect="1"/>
                  </p:cNvSpPr>
                  <p:nvPr/>
                </p:nvSpPr>
                <p:spPr bwMode="auto">
                  <a:xfrm>
                    <a:off x="756" y="1150"/>
                    <a:ext cx="269" cy="161"/>
                  </a:xfrm>
                  <a:custGeom>
                    <a:avLst/>
                    <a:gdLst>
                      <a:gd name="T0" fmla="*/ 0 w 269"/>
                      <a:gd name="T1" fmla="*/ 160 h 161"/>
                      <a:gd name="T2" fmla="*/ 71 w 269"/>
                      <a:gd name="T3" fmla="*/ 105 h 161"/>
                      <a:gd name="T4" fmla="*/ 75 w 269"/>
                      <a:gd name="T5" fmla="*/ 131 h 161"/>
                      <a:gd name="T6" fmla="*/ 185 w 269"/>
                      <a:gd name="T7" fmla="*/ 43 h 161"/>
                      <a:gd name="T8" fmla="*/ 189 w 269"/>
                      <a:gd name="T9" fmla="*/ 58 h 161"/>
                      <a:gd name="T10" fmla="*/ 268 w 269"/>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9" h="161">
                        <a:moveTo>
                          <a:pt x="0" y="160"/>
                        </a:moveTo>
                        <a:lnTo>
                          <a:pt x="71" y="105"/>
                        </a:lnTo>
                        <a:lnTo>
                          <a:pt x="75" y="131"/>
                        </a:lnTo>
                        <a:lnTo>
                          <a:pt x="185" y="43"/>
                        </a:lnTo>
                        <a:lnTo>
                          <a:pt x="189" y="58"/>
                        </a:lnTo>
                        <a:lnTo>
                          <a:pt x="268"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634" name="Freeform 31"/>
                  <p:cNvSpPr>
                    <a:spLocks noChangeAspect="1"/>
                  </p:cNvSpPr>
                  <p:nvPr/>
                </p:nvSpPr>
                <p:spPr bwMode="auto">
                  <a:xfrm>
                    <a:off x="636" y="1033"/>
                    <a:ext cx="188" cy="244"/>
                  </a:xfrm>
                  <a:custGeom>
                    <a:avLst/>
                    <a:gdLst>
                      <a:gd name="T0" fmla="*/ 0 w 188"/>
                      <a:gd name="T1" fmla="*/ 243 h 244"/>
                      <a:gd name="T2" fmla="*/ 27 w 188"/>
                      <a:gd name="T3" fmla="*/ 173 h 244"/>
                      <a:gd name="T4" fmla="*/ 58 w 188"/>
                      <a:gd name="T5" fmla="*/ 195 h 244"/>
                      <a:gd name="T6" fmla="*/ 118 w 188"/>
                      <a:gd name="T7" fmla="*/ 69 h 244"/>
                      <a:gd name="T8" fmla="*/ 143 w 188"/>
                      <a:gd name="T9" fmla="*/ 86 h 244"/>
                      <a:gd name="T10" fmla="*/ 187 w 188"/>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8" h="244">
                        <a:moveTo>
                          <a:pt x="0" y="243"/>
                        </a:moveTo>
                        <a:lnTo>
                          <a:pt x="27" y="173"/>
                        </a:lnTo>
                        <a:lnTo>
                          <a:pt x="58" y="195"/>
                        </a:lnTo>
                        <a:lnTo>
                          <a:pt x="118" y="69"/>
                        </a:lnTo>
                        <a:lnTo>
                          <a:pt x="143" y="86"/>
                        </a:lnTo>
                        <a:lnTo>
                          <a:pt x="187"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635" name="Freeform 32"/>
                  <p:cNvSpPr>
                    <a:spLocks noChangeAspect="1"/>
                  </p:cNvSpPr>
                  <p:nvPr/>
                </p:nvSpPr>
                <p:spPr bwMode="auto">
                  <a:xfrm>
                    <a:off x="357" y="1033"/>
                    <a:ext cx="190" cy="244"/>
                  </a:xfrm>
                  <a:custGeom>
                    <a:avLst/>
                    <a:gdLst>
                      <a:gd name="T0" fmla="*/ 189 w 190"/>
                      <a:gd name="T1" fmla="*/ 243 h 244"/>
                      <a:gd name="T2" fmla="*/ 160 w 190"/>
                      <a:gd name="T3" fmla="*/ 176 h 244"/>
                      <a:gd name="T4" fmla="*/ 127 w 190"/>
                      <a:gd name="T5" fmla="*/ 196 h 244"/>
                      <a:gd name="T6" fmla="*/ 65 w 190"/>
                      <a:gd name="T7" fmla="*/ 69 h 244"/>
                      <a:gd name="T8" fmla="*/ 42 w 190"/>
                      <a:gd name="T9" fmla="*/ 88 h 244"/>
                      <a:gd name="T10" fmla="*/ 0 w 190"/>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90" h="244">
                        <a:moveTo>
                          <a:pt x="189" y="243"/>
                        </a:moveTo>
                        <a:lnTo>
                          <a:pt x="160" y="176"/>
                        </a:lnTo>
                        <a:lnTo>
                          <a:pt x="127" y="196"/>
                        </a:lnTo>
                        <a:lnTo>
                          <a:pt x="65" y="69"/>
                        </a:lnTo>
                        <a:lnTo>
                          <a:pt x="42" y="88"/>
                        </a:lnTo>
                        <a:lnTo>
                          <a:pt x="0"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636" name="Freeform 33"/>
                  <p:cNvSpPr>
                    <a:spLocks noChangeAspect="1"/>
                  </p:cNvSpPr>
                  <p:nvPr/>
                </p:nvSpPr>
                <p:spPr bwMode="auto">
                  <a:xfrm>
                    <a:off x="160" y="1151"/>
                    <a:ext cx="265" cy="161"/>
                  </a:xfrm>
                  <a:custGeom>
                    <a:avLst/>
                    <a:gdLst>
                      <a:gd name="T0" fmla="*/ 264 w 265"/>
                      <a:gd name="T1" fmla="*/ 160 h 161"/>
                      <a:gd name="T2" fmla="*/ 193 w 265"/>
                      <a:gd name="T3" fmla="*/ 101 h 161"/>
                      <a:gd name="T4" fmla="*/ 191 w 265"/>
                      <a:gd name="T5" fmla="*/ 128 h 161"/>
                      <a:gd name="T6" fmla="*/ 83 w 265"/>
                      <a:gd name="T7" fmla="*/ 38 h 161"/>
                      <a:gd name="T8" fmla="*/ 76 w 265"/>
                      <a:gd name="T9" fmla="*/ 59 h 161"/>
                      <a:gd name="T10" fmla="*/ 0 w 265"/>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5" h="161">
                        <a:moveTo>
                          <a:pt x="264" y="160"/>
                        </a:moveTo>
                        <a:lnTo>
                          <a:pt x="193" y="101"/>
                        </a:lnTo>
                        <a:lnTo>
                          <a:pt x="191" y="128"/>
                        </a:lnTo>
                        <a:lnTo>
                          <a:pt x="83" y="38"/>
                        </a:lnTo>
                        <a:lnTo>
                          <a:pt x="76" y="59"/>
                        </a:lnTo>
                        <a:lnTo>
                          <a:pt x="0"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grpSp>
            <p:nvGrpSpPr>
              <p:cNvPr id="16467" name="Group 34"/>
              <p:cNvGrpSpPr>
                <a:grpSpLocks noChangeAspect="1"/>
              </p:cNvGrpSpPr>
              <p:nvPr/>
            </p:nvGrpSpPr>
            <p:grpSpPr bwMode="auto">
              <a:xfrm>
                <a:off x="1426" y="2310"/>
                <a:ext cx="336" cy="614"/>
                <a:chOff x="576" y="1344"/>
                <a:chExt cx="727" cy="1329"/>
              </a:xfrm>
            </p:grpSpPr>
            <p:grpSp>
              <p:nvGrpSpPr>
                <p:cNvPr id="16609" name="Group 35"/>
                <p:cNvGrpSpPr>
                  <a:grpSpLocks noChangeAspect="1"/>
                </p:cNvGrpSpPr>
                <p:nvPr/>
              </p:nvGrpSpPr>
              <p:grpSpPr bwMode="auto">
                <a:xfrm>
                  <a:off x="866" y="1569"/>
                  <a:ext cx="134" cy="1104"/>
                  <a:chOff x="505" y="1301"/>
                  <a:chExt cx="160" cy="1317"/>
                </a:xfrm>
              </p:grpSpPr>
              <p:sp>
                <p:nvSpPr>
                  <p:cNvPr id="16615" name="Line 36"/>
                  <p:cNvSpPr>
                    <a:spLocks noChangeAspect="1" noChangeShapeType="1"/>
                  </p:cNvSpPr>
                  <p:nvPr/>
                </p:nvSpPr>
                <p:spPr bwMode="auto">
                  <a:xfrm>
                    <a:off x="569" y="1771"/>
                    <a:ext cx="39"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16616" name="Group 37"/>
                  <p:cNvGrpSpPr>
                    <a:grpSpLocks noChangeAspect="1"/>
                  </p:cNvGrpSpPr>
                  <p:nvPr/>
                </p:nvGrpSpPr>
                <p:grpSpPr bwMode="auto">
                  <a:xfrm>
                    <a:off x="505" y="1301"/>
                    <a:ext cx="160" cy="1317"/>
                    <a:chOff x="505" y="1301"/>
                    <a:chExt cx="160" cy="1317"/>
                  </a:xfrm>
                </p:grpSpPr>
                <p:sp>
                  <p:nvSpPr>
                    <p:cNvPr id="16617" name="Line 38"/>
                    <p:cNvSpPr>
                      <a:spLocks noChangeAspect="1" noChangeShapeType="1"/>
                    </p:cNvSpPr>
                    <p:nvPr/>
                  </p:nvSpPr>
                  <p:spPr bwMode="auto">
                    <a:xfrm flipV="1">
                      <a:off x="587" y="1311"/>
                      <a:ext cx="0" cy="279"/>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618" name="Line 39"/>
                    <p:cNvSpPr>
                      <a:spLocks noChangeAspect="1" noChangeShapeType="1"/>
                    </p:cNvSpPr>
                    <p:nvPr/>
                  </p:nvSpPr>
                  <p:spPr bwMode="auto">
                    <a:xfrm flipV="1">
                      <a:off x="508" y="1568"/>
                      <a:ext cx="54" cy="105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619" name="Line 40"/>
                    <p:cNvSpPr>
                      <a:spLocks noChangeAspect="1" noChangeShapeType="1"/>
                    </p:cNvSpPr>
                    <p:nvPr/>
                  </p:nvSpPr>
                  <p:spPr bwMode="auto">
                    <a:xfrm>
                      <a:off x="612" y="1585"/>
                      <a:ext cx="53" cy="1017"/>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620" name="Line 41"/>
                    <p:cNvSpPr>
                      <a:spLocks noChangeAspect="1" noChangeShapeType="1"/>
                    </p:cNvSpPr>
                    <p:nvPr/>
                  </p:nvSpPr>
                  <p:spPr bwMode="auto">
                    <a:xfrm>
                      <a:off x="513" y="2582"/>
                      <a:ext cx="15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621" name="Line 42"/>
                    <p:cNvSpPr>
                      <a:spLocks noChangeAspect="1" noChangeShapeType="1"/>
                    </p:cNvSpPr>
                    <p:nvPr/>
                  </p:nvSpPr>
                  <p:spPr bwMode="auto">
                    <a:xfrm>
                      <a:off x="533" y="2299"/>
                      <a:ext cx="114"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622" name="Line 43"/>
                    <p:cNvSpPr>
                      <a:spLocks noChangeAspect="1" noChangeShapeType="1"/>
                    </p:cNvSpPr>
                    <p:nvPr/>
                  </p:nvSpPr>
                  <p:spPr bwMode="auto">
                    <a:xfrm>
                      <a:off x="527" y="2307"/>
                      <a:ext cx="135" cy="277"/>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623" name="Line 44"/>
                    <p:cNvSpPr>
                      <a:spLocks noChangeAspect="1" noChangeShapeType="1"/>
                    </p:cNvSpPr>
                    <p:nvPr/>
                  </p:nvSpPr>
                  <p:spPr bwMode="auto">
                    <a:xfrm flipH="1">
                      <a:off x="505" y="2305"/>
                      <a:ext cx="150" cy="273"/>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624" name="Line 45"/>
                    <p:cNvSpPr>
                      <a:spLocks noChangeAspect="1" noChangeShapeType="1"/>
                    </p:cNvSpPr>
                    <p:nvPr/>
                  </p:nvSpPr>
                  <p:spPr bwMode="auto">
                    <a:xfrm>
                      <a:off x="551" y="2025"/>
                      <a:ext cx="74"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625" name="Line 46"/>
                    <p:cNvSpPr>
                      <a:spLocks noChangeAspect="1" noChangeShapeType="1"/>
                    </p:cNvSpPr>
                    <p:nvPr/>
                  </p:nvSpPr>
                  <p:spPr bwMode="auto">
                    <a:xfrm>
                      <a:off x="546" y="2028"/>
                      <a:ext cx="99" cy="269"/>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626" name="Line 47"/>
                    <p:cNvSpPr>
                      <a:spLocks noChangeAspect="1" noChangeShapeType="1"/>
                    </p:cNvSpPr>
                    <p:nvPr/>
                  </p:nvSpPr>
                  <p:spPr bwMode="auto">
                    <a:xfrm flipV="1">
                      <a:off x="524" y="2020"/>
                      <a:ext cx="103" cy="282"/>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627" name="Line 48"/>
                    <p:cNvSpPr>
                      <a:spLocks noChangeAspect="1" noChangeShapeType="1"/>
                    </p:cNvSpPr>
                    <p:nvPr/>
                  </p:nvSpPr>
                  <p:spPr bwMode="auto">
                    <a:xfrm>
                      <a:off x="558" y="1775"/>
                      <a:ext cx="73" cy="249"/>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628" name="Line 49"/>
                    <p:cNvSpPr>
                      <a:spLocks noChangeAspect="1" noChangeShapeType="1"/>
                    </p:cNvSpPr>
                    <p:nvPr/>
                  </p:nvSpPr>
                  <p:spPr bwMode="auto">
                    <a:xfrm flipV="1">
                      <a:off x="541" y="1764"/>
                      <a:ext cx="69" cy="269"/>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629" name="Line 50"/>
                    <p:cNvSpPr>
                      <a:spLocks noChangeAspect="1" noChangeShapeType="1"/>
                    </p:cNvSpPr>
                    <p:nvPr/>
                  </p:nvSpPr>
                  <p:spPr bwMode="auto">
                    <a:xfrm flipV="1">
                      <a:off x="555" y="1574"/>
                      <a:ext cx="45" cy="207"/>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630" name="Oval 51"/>
                    <p:cNvSpPr>
                      <a:spLocks noChangeAspect="1" noChangeArrowheads="1"/>
                    </p:cNvSpPr>
                    <p:nvPr/>
                  </p:nvSpPr>
                  <p:spPr bwMode="auto">
                    <a:xfrm>
                      <a:off x="565" y="1301"/>
                      <a:ext cx="36" cy="23"/>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grpSp>
            </p:grpSp>
            <p:grpSp>
              <p:nvGrpSpPr>
                <p:cNvPr id="16610" name="Group 52"/>
                <p:cNvGrpSpPr>
                  <a:grpSpLocks noChangeAspect="1"/>
                </p:cNvGrpSpPr>
                <p:nvPr/>
              </p:nvGrpSpPr>
              <p:grpSpPr bwMode="auto">
                <a:xfrm>
                  <a:off x="576" y="1344"/>
                  <a:ext cx="727" cy="234"/>
                  <a:chOff x="160" y="1033"/>
                  <a:chExt cx="865" cy="279"/>
                </a:xfrm>
              </p:grpSpPr>
              <p:sp>
                <p:nvSpPr>
                  <p:cNvPr id="16611" name="Freeform 53"/>
                  <p:cNvSpPr>
                    <a:spLocks noChangeAspect="1"/>
                  </p:cNvSpPr>
                  <p:nvPr/>
                </p:nvSpPr>
                <p:spPr bwMode="auto">
                  <a:xfrm>
                    <a:off x="756" y="1150"/>
                    <a:ext cx="269" cy="161"/>
                  </a:xfrm>
                  <a:custGeom>
                    <a:avLst/>
                    <a:gdLst>
                      <a:gd name="T0" fmla="*/ 0 w 269"/>
                      <a:gd name="T1" fmla="*/ 160 h 161"/>
                      <a:gd name="T2" fmla="*/ 71 w 269"/>
                      <a:gd name="T3" fmla="*/ 105 h 161"/>
                      <a:gd name="T4" fmla="*/ 75 w 269"/>
                      <a:gd name="T5" fmla="*/ 131 h 161"/>
                      <a:gd name="T6" fmla="*/ 185 w 269"/>
                      <a:gd name="T7" fmla="*/ 43 h 161"/>
                      <a:gd name="T8" fmla="*/ 189 w 269"/>
                      <a:gd name="T9" fmla="*/ 58 h 161"/>
                      <a:gd name="T10" fmla="*/ 268 w 269"/>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9" h="161">
                        <a:moveTo>
                          <a:pt x="0" y="160"/>
                        </a:moveTo>
                        <a:lnTo>
                          <a:pt x="71" y="105"/>
                        </a:lnTo>
                        <a:lnTo>
                          <a:pt x="75" y="131"/>
                        </a:lnTo>
                        <a:lnTo>
                          <a:pt x="185" y="43"/>
                        </a:lnTo>
                        <a:lnTo>
                          <a:pt x="189" y="58"/>
                        </a:lnTo>
                        <a:lnTo>
                          <a:pt x="268"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612" name="Freeform 54"/>
                  <p:cNvSpPr>
                    <a:spLocks noChangeAspect="1"/>
                  </p:cNvSpPr>
                  <p:nvPr/>
                </p:nvSpPr>
                <p:spPr bwMode="auto">
                  <a:xfrm>
                    <a:off x="636" y="1033"/>
                    <a:ext cx="188" cy="244"/>
                  </a:xfrm>
                  <a:custGeom>
                    <a:avLst/>
                    <a:gdLst>
                      <a:gd name="T0" fmla="*/ 0 w 188"/>
                      <a:gd name="T1" fmla="*/ 243 h 244"/>
                      <a:gd name="T2" fmla="*/ 27 w 188"/>
                      <a:gd name="T3" fmla="*/ 173 h 244"/>
                      <a:gd name="T4" fmla="*/ 58 w 188"/>
                      <a:gd name="T5" fmla="*/ 195 h 244"/>
                      <a:gd name="T6" fmla="*/ 118 w 188"/>
                      <a:gd name="T7" fmla="*/ 69 h 244"/>
                      <a:gd name="T8" fmla="*/ 143 w 188"/>
                      <a:gd name="T9" fmla="*/ 86 h 244"/>
                      <a:gd name="T10" fmla="*/ 187 w 188"/>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8" h="244">
                        <a:moveTo>
                          <a:pt x="0" y="243"/>
                        </a:moveTo>
                        <a:lnTo>
                          <a:pt x="27" y="173"/>
                        </a:lnTo>
                        <a:lnTo>
                          <a:pt x="58" y="195"/>
                        </a:lnTo>
                        <a:lnTo>
                          <a:pt x="118" y="69"/>
                        </a:lnTo>
                        <a:lnTo>
                          <a:pt x="143" y="86"/>
                        </a:lnTo>
                        <a:lnTo>
                          <a:pt x="187"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613" name="Freeform 55"/>
                  <p:cNvSpPr>
                    <a:spLocks noChangeAspect="1"/>
                  </p:cNvSpPr>
                  <p:nvPr/>
                </p:nvSpPr>
                <p:spPr bwMode="auto">
                  <a:xfrm>
                    <a:off x="357" y="1033"/>
                    <a:ext cx="190" cy="244"/>
                  </a:xfrm>
                  <a:custGeom>
                    <a:avLst/>
                    <a:gdLst>
                      <a:gd name="T0" fmla="*/ 189 w 190"/>
                      <a:gd name="T1" fmla="*/ 243 h 244"/>
                      <a:gd name="T2" fmla="*/ 160 w 190"/>
                      <a:gd name="T3" fmla="*/ 176 h 244"/>
                      <a:gd name="T4" fmla="*/ 127 w 190"/>
                      <a:gd name="T5" fmla="*/ 196 h 244"/>
                      <a:gd name="T6" fmla="*/ 65 w 190"/>
                      <a:gd name="T7" fmla="*/ 69 h 244"/>
                      <a:gd name="T8" fmla="*/ 42 w 190"/>
                      <a:gd name="T9" fmla="*/ 88 h 244"/>
                      <a:gd name="T10" fmla="*/ 0 w 190"/>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90" h="244">
                        <a:moveTo>
                          <a:pt x="189" y="243"/>
                        </a:moveTo>
                        <a:lnTo>
                          <a:pt x="160" y="176"/>
                        </a:lnTo>
                        <a:lnTo>
                          <a:pt x="127" y="196"/>
                        </a:lnTo>
                        <a:lnTo>
                          <a:pt x="65" y="69"/>
                        </a:lnTo>
                        <a:lnTo>
                          <a:pt x="42" y="88"/>
                        </a:lnTo>
                        <a:lnTo>
                          <a:pt x="0"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614" name="Freeform 56"/>
                  <p:cNvSpPr>
                    <a:spLocks noChangeAspect="1"/>
                  </p:cNvSpPr>
                  <p:nvPr/>
                </p:nvSpPr>
                <p:spPr bwMode="auto">
                  <a:xfrm>
                    <a:off x="160" y="1151"/>
                    <a:ext cx="265" cy="161"/>
                  </a:xfrm>
                  <a:custGeom>
                    <a:avLst/>
                    <a:gdLst>
                      <a:gd name="T0" fmla="*/ 264 w 265"/>
                      <a:gd name="T1" fmla="*/ 160 h 161"/>
                      <a:gd name="T2" fmla="*/ 193 w 265"/>
                      <a:gd name="T3" fmla="*/ 101 h 161"/>
                      <a:gd name="T4" fmla="*/ 191 w 265"/>
                      <a:gd name="T5" fmla="*/ 128 h 161"/>
                      <a:gd name="T6" fmla="*/ 83 w 265"/>
                      <a:gd name="T7" fmla="*/ 38 h 161"/>
                      <a:gd name="T8" fmla="*/ 76 w 265"/>
                      <a:gd name="T9" fmla="*/ 59 h 161"/>
                      <a:gd name="T10" fmla="*/ 0 w 265"/>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5" h="161">
                        <a:moveTo>
                          <a:pt x="264" y="160"/>
                        </a:moveTo>
                        <a:lnTo>
                          <a:pt x="193" y="101"/>
                        </a:lnTo>
                        <a:lnTo>
                          <a:pt x="191" y="128"/>
                        </a:lnTo>
                        <a:lnTo>
                          <a:pt x="83" y="38"/>
                        </a:lnTo>
                        <a:lnTo>
                          <a:pt x="76" y="59"/>
                        </a:lnTo>
                        <a:lnTo>
                          <a:pt x="0"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grpSp>
            <p:nvGrpSpPr>
              <p:cNvPr id="16468" name="Group 57"/>
              <p:cNvGrpSpPr>
                <a:grpSpLocks noChangeAspect="1"/>
              </p:cNvGrpSpPr>
              <p:nvPr/>
            </p:nvGrpSpPr>
            <p:grpSpPr bwMode="auto">
              <a:xfrm>
                <a:off x="1398" y="1333"/>
                <a:ext cx="336" cy="614"/>
                <a:chOff x="576" y="1344"/>
                <a:chExt cx="727" cy="1329"/>
              </a:xfrm>
            </p:grpSpPr>
            <p:grpSp>
              <p:nvGrpSpPr>
                <p:cNvPr id="16587" name="Group 58"/>
                <p:cNvGrpSpPr>
                  <a:grpSpLocks noChangeAspect="1"/>
                </p:cNvGrpSpPr>
                <p:nvPr/>
              </p:nvGrpSpPr>
              <p:grpSpPr bwMode="auto">
                <a:xfrm>
                  <a:off x="866" y="1569"/>
                  <a:ext cx="134" cy="1104"/>
                  <a:chOff x="505" y="1301"/>
                  <a:chExt cx="160" cy="1317"/>
                </a:xfrm>
              </p:grpSpPr>
              <p:sp>
                <p:nvSpPr>
                  <p:cNvPr id="16593" name="Line 59"/>
                  <p:cNvSpPr>
                    <a:spLocks noChangeAspect="1" noChangeShapeType="1"/>
                  </p:cNvSpPr>
                  <p:nvPr/>
                </p:nvSpPr>
                <p:spPr bwMode="auto">
                  <a:xfrm>
                    <a:off x="569" y="1771"/>
                    <a:ext cx="39"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16594" name="Group 60"/>
                  <p:cNvGrpSpPr>
                    <a:grpSpLocks noChangeAspect="1"/>
                  </p:cNvGrpSpPr>
                  <p:nvPr/>
                </p:nvGrpSpPr>
                <p:grpSpPr bwMode="auto">
                  <a:xfrm>
                    <a:off x="505" y="1301"/>
                    <a:ext cx="160" cy="1317"/>
                    <a:chOff x="505" y="1301"/>
                    <a:chExt cx="160" cy="1317"/>
                  </a:xfrm>
                </p:grpSpPr>
                <p:sp>
                  <p:nvSpPr>
                    <p:cNvPr id="16595" name="Line 61"/>
                    <p:cNvSpPr>
                      <a:spLocks noChangeAspect="1" noChangeShapeType="1"/>
                    </p:cNvSpPr>
                    <p:nvPr/>
                  </p:nvSpPr>
                  <p:spPr bwMode="auto">
                    <a:xfrm flipV="1">
                      <a:off x="587" y="1311"/>
                      <a:ext cx="0" cy="279"/>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96" name="Line 62"/>
                    <p:cNvSpPr>
                      <a:spLocks noChangeAspect="1" noChangeShapeType="1"/>
                    </p:cNvSpPr>
                    <p:nvPr/>
                  </p:nvSpPr>
                  <p:spPr bwMode="auto">
                    <a:xfrm flipV="1">
                      <a:off x="508" y="1568"/>
                      <a:ext cx="54" cy="105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97" name="Line 63"/>
                    <p:cNvSpPr>
                      <a:spLocks noChangeAspect="1" noChangeShapeType="1"/>
                    </p:cNvSpPr>
                    <p:nvPr/>
                  </p:nvSpPr>
                  <p:spPr bwMode="auto">
                    <a:xfrm>
                      <a:off x="612" y="1585"/>
                      <a:ext cx="53" cy="1017"/>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98" name="Line 64"/>
                    <p:cNvSpPr>
                      <a:spLocks noChangeAspect="1" noChangeShapeType="1"/>
                    </p:cNvSpPr>
                    <p:nvPr/>
                  </p:nvSpPr>
                  <p:spPr bwMode="auto">
                    <a:xfrm>
                      <a:off x="513" y="2582"/>
                      <a:ext cx="15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99" name="Line 65"/>
                    <p:cNvSpPr>
                      <a:spLocks noChangeAspect="1" noChangeShapeType="1"/>
                    </p:cNvSpPr>
                    <p:nvPr/>
                  </p:nvSpPr>
                  <p:spPr bwMode="auto">
                    <a:xfrm>
                      <a:off x="533" y="2299"/>
                      <a:ext cx="114"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600" name="Line 66"/>
                    <p:cNvSpPr>
                      <a:spLocks noChangeAspect="1" noChangeShapeType="1"/>
                    </p:cNvSpPr>
                    <p:nvPr/>
                  </p:nvSpPr>
                  <p:spPr bwMode="auto">
                    <a:xfrm>
                      <a:off x="527" y="2307"/>
                      <a:ext cx="135" cy="277"/>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601" name="Line 67"/>
                    <p:cNvSpPr>
                      <a:spLocks noChangeAspect="1" noChangeShapeType="1"/>
                    </p:cNvSpPr>
                    <p:nvPr/>
                  </p:nvSpPr>
                  <p:spPr bwMode="auto">
                    <a:xfrm flipH="1">
                      <a:off x="505" y="2305"/>
                      <a:ext cx="150" cy="273"/>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602" name="Line 68"/>
                    <p:cNvSpPr>
                      <a:spLocks noChangeAspect="1" noChangeShapeType="1"/>
                    </p:cNvSpPr>
                    <p:nvPr/>
                  </p:nvSpPr>
                  <p:spPr bwMode="auto">
                    <a:xfrm>
                      <a:off x="551" y="2025"/>
                      <a:ext cx="74"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603" name="Line 69"/>
                    <p:cNvSpPr>
                      <a:spLocks noChangeAspect="1" noChangeShapeType="1"/>
                    </p:cNvSpPr>
                    <p:nvPr/>
                  </p:nvSpPr>
                  <p:spPr bwMode="auto">
                    <a:xfrm>
                      <a:off x="546" y="2028"/>
                      <a:ext cx="99" cy="269"/>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604" name="Line 70"/>
                    <p:cNvSpPr>
                      <a:spLocks noChangeAspect="1" noChangeShapeType="1"/>
                    </p:cNvSpPr>
                    <p:nvPr/>
                  </p:nvSpPr>
                  <p:spPr bwMode="auto">
                    <a:xfrm flipV="1">
                      <a:off x="524" y="2020"/>
                      <a:ext cx="103" cy="282"/>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605" name="Line 71"/>
                    <p:cNvSpPr>
                      <a:spLocks noChangeAspect="1" noChangeShapeType="1"/>
                    </p:cNvSpPr>
                    <p:nvPr/>
                  </p:nvSpPr>
                  <p:spPr bwMode="auto">
                    <a:xfrm>
                      <a:off x="558" y="1775"/>
                      <a:ext cx="73" cy="249"/>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606" name="Line 72"/>
                    <p:cNvSpPr>
                      <a:spLocks noChangeAspect="1" noChangeShapeType="1"/>
                    </p:cNvSpPr>
                    <p:nvPr/>
                  </p:nvSpPr>
                  <p:spPr bwMode="auto">
                    <a:xfrm flipV="1">
                      <a:off x="541" y="1764"/>
                      <a:ext cx="69" cy="269"/>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607" name="Line 73"/>
                    <p:cNvSpPr>
                      <a:spLocks noChangeAspect="1" noChangeShapeType="1"/>
                    </p:cNvSpPr>
                    <p:nvPr/>
                  </p:nvSpPr>
                  <p:spPr bwMode="auto">
                    <a:xfrm flipV="1">
                      <a:off x="555" y="1574"/>
                      <a:ext cx="45" cy="207"/>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608" name="Oval 74"/>
                    <p:cNvSpPr>
                      <a:spLocks noChangeAspect="1" noChangeArrowheads="1"/>
                    </p:cNvSpPr>
                    <p:nvPr/>
                  </p:nvSpPr>
                  <p:spPr bwMode="auto">
                    <a:xfrm>
                      <a:off x="565" y="1301"/>
                      <a:ext cx="36" cy="23"/>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grpSp>
            </p:grpSp>
            <p:grpSp>
              <p:nvGrpSpPr>
                <p:cNvPr id="16588" name="Group 75"/>
                <p:cNvGrpSpPr>
                  <a:grpSpLocks noChangeAspect="1"/>
                </p:cNvGrpSpPr>
                <p:nvPr/>
              </p:nvGrpSpPr>
              <p:grpSpPr bwMode="auto">
                <a:xfrm>
                  <a:off x="576" y="1344"/>
                  <a:ext cx="727" cy="234"/>
                  <a:chOff x="160" y="1033"/>
                  <a:chExt cx="865" cy="279"/>
                </a:xfrm>
              </p:grpSpPr>
              <p:sp>
                <p:nvSpPr>
                  <p:cNvPr id="16589" name="Freeform 76"/>
                  <p:cNvSpPr>
                    <a:spLocks noChangeAspect="1"/>
                  </p:cNvSpPr>
                  <p:nvPr/>
                </p:nvSpPr>
                <p:spPr bwMode="auto">
                  <a:xfrm>
                    <a:off x="756" y="1150"/>
                    <a:ext cx="269" cy="161"/>
                  </a:xfrm>
                  <a:custGeom>
                    <a:avLst/>
                    <a:gdLst>
                      <a:gd name="T0" fmla="*/ 0 w 269"/>
                      <a:gd name="T1" fmla="*/ 160 h 161"/>
                      <a:gd name="T2" fmla="*/ 71 w 269"/>
                      <a:gd name="T3" fmla="*/ 105 h 161"/>
                      <a:gd name="T4" fmla="*/ 75 w 269"/>
                      <a:gd name="T5" fmla="*/ 131 h 161"/>
                      <a:gd name="T6" fmla="*/ 185 w 269"/>
                      <a:gd name="T7" fmla="*/ 43 h 161"/>
                      <a:gd name="T8" fmla="*/ 189 w 269"/>
                      <a:gd name="T9" fmla="*/ 58 h 161"/>
                      <a:gd name="T10" fmla="*/ 268 w 269"/>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9" h="161">
                        <a:moveTo>
                          <a:pt x="0" y="160"/>
                        </a:moveTo>
                        <a:lnTo>
                          <a:pt x="71" y="105"/>
                        </a:lnTo>
                        <a:lnTo>
                          <a:pt x="75" y="131"/>
                        </a:lnTo>
                        <a:lnTo>
                          <a:pt x="185" y="43"/>
                        </a:lnTo>
                        <a:lnTo>
                          <a:pt x="189" y="58"/>
                        </a:lnTo>
                        <a:lnTo>
                          <a:pt x="268"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590" name="Freeform 77"/>
                  <p:cNvSpPr>
                    <a:spLocks noChangeAspect="1"/>
                  </p:cNvSpPr>
                  <p:nvPr/>
                </p:nvSpPr>
                <p:spPr bwMode="auto">
                  <a:xfrm>
                    <a:off x="636" y="1033"/>
                    <a:ext cx="188" cy="244"/>
                  </a:xfrm>
                  <a:custGeom>
                    <a:avLst/>
                    <a:gdLst>
                      <a:gd name="T0" fmla="*/ 0 w 188"/>
                      <a:gd name="T1" fmla="*/ 243 h 244"/>
                      <a:gd name="T2" fmla="*/ 27 w 188"/>
                      <a:gd name="T3" fmla="*/ 173 h 244"/>
                      <a:gd name="T4" fmla="*/ 58 w 188"/>
                      <a:gd name="T5" fmla="*/ 195 h 244"/>
                      <a:gd name="T6" fmla="*/ 118 w 188"/>
                      <a:gd name="T7" fmla="*/ 69 h 244"/>
                      <a:gd name="T8" fmla="*/ 143 w 188"/>
                      <a:gd name="T9" fmla="*/ 86 h 244"/>
                      <a:gd name="T10" fmla="*/ 187 w 188"/>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8" h="244">
                        <a:moveTo>
                          <a:pt x="0" y="243"/>
                        </a:moveTo>
                        <a:lnTo>
                          <a:pt x="27" y="173"/>
                        </a:lnTo>
                        <a:lnTo>
                          <a:pt x="58" y="195"/>
                        </a:lnTo>
                        <a:lnTo>
                          <a:pt x="118" y="69"/>
                        </a:lnTo>
                        <a:lnTo>
                          <a:pt x="143" y="86"/>
                        </a:lnTo>
                        <a:lnTo>
                          <a:pt x="187"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591" name="Freeform 78"/>
                  <p:cNvSpPr>
                    <a:spLocks noChangeAspect="1"/>
                  </p:cNvSpPr>
                  <p:nvPr/>
                </p:nvSpPr>
                <p:spPr bwMode="auto">
                  <a:xfrm>
                    <a:off x="357" y="1033"/>
                    <a:ext cx="190" cy="244"/>
                  </a:xfrm>
                  <a:custGeom>
                    <a:avLst/>
                    <a:gdLst>
                      <a:gd name="T0" fmla="*/ 189 w 190"/>
                      <a:gd name="T1" fmla="*/ 243 h 244"/>
                      <a:gd name="T2" fmla="*/ 160 w 190"/>
                      <a:gd name="T3" fmla="*/ 176 h 244"/>
                      <a:gd name="T4" fmla="*/ 127 w 190"/>
                      <a:gd name="T5" fmla="*/ 196 h 244"/>
                      <a:gd name="T6" fmla="*/ 65 w 190"/>
                      <a:gd name="T7" fmla="*/ 69 h 244"/>
                      <a:gd name="T8" fmla="*/ 42 w 190"/>
                      <a:gd name="T9" fmla="*/ 88 h 244"/>
                      <a:gd name="T10" fmla="*/ 0 w 190"/>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90" h="244">
                        <a:moveTo>
                          <a:pt x="189" y="243"/>
                        </a:moveTo>
                        <a:lnTo>
                          <a:pt x="160" y="176"/>
                        </a:lnTo>
                        <a:lnTo>
                          <a:pt x="127" y="196"/>
                        </a:lnTo>
                        <a:lnTo>
                          <a:pt x="65" y="69"/>
                        </a:lnTo>
                        <a:lnTo>
                          <a:pt x="42" y="88"/>
                        </a:lnTo>
                        <a:lnTo>
                          <a:pt x="0"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592" name="Freeform 79"/>
                  <p:cNvSpPr>
                    <a:spLocks noChangeAspect="1"/>
                  </p:cNvSpPr>
                  <p:nvPr/>
                </p:nvSpPr>
                <p:spPr bwMode="auto">
                  <a:xfrm>
                    <a:off x="160" y="1151"/>
                    <a:ext cx="265" cy="161"/>
                  </a:xfrm>
                  <a:custGeom>
                    <a:avLst/>
                    <a:gdLst>
                      <a:gd name="T0" fmla="*/ 264 w 265"/>
                      <a:gd name="T1" fmla="*/ 160 h 161"/>
                      <a:gd name="T2" fmla="*/ 193 w 265"/>
                      <a:gd name="T3" fmla="*/ 101 h 161"/>
                      <a:gd name="T4" fmla="*/ 191 w 265"/>
                      <a:gd name="T5" fmla="*/ 128 h 161"/>
                      <a:gd name="T6" fmla="*/ 83 w 265"/>
                      <a:gd name="T7" fmla="*/ 38 h 161"/>
                      <a:gd name="T8" fmla="*/ 76 w 265"/>
                      <a:gd name="T9" fmla="*/ 59 h 161"/>
                      <a:gd name="T10" fmla="*/ 0 w 265"/>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5" h="161">
                        <a:moveTo>
                          <a:pt x="264" y="160"/>
                        </a:moveTo>
                        <a:lnTo>
                          <a:pt x="193" y="101"/>
                        </a:lnTo>
                        <a:lnTo>
                          <a:pt x="191" y="128"/>
                        </a:lnTo>
                        <a:lnTo>
                          <a:pt x="83" y="38"/>
                        </a:lnTo>
                        <a:lnTo>
                          <a:pt x="76" y="59"/>
                        </a:lnTo>
                        <a:lnTo>
                          <a:pt x="0"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grpSp>
            <p:nvGrpSpPr>
              <p:cNvPr id="16469" name="Group 80"/>
              <p:cNvGrpSpPr>
                <a:grpSpLocks noChangeAspect="1"/>
              </p:cNvGrpSpPr>
              <p:nvPr/>
            </p:nvGrpSpPr>
            <p:grpSpPr bwMode="auto">
              <a:xfrm>
                <a:off x="2174" y="2811"/>
                <a:ext cx="336" cy="614"/>
                <a:chOff x="576" y="1344"/>
                <a:chExt cx="727" cy="1329"/>
              </a:xfrm>
            </p:grpSpPr>
            <p:grpSp>
              <p:nvGrpSpPr>
                <p:cNvPr id="16565" name="Group 81"/>
                <p:cNvGrpSpPr>
                  <a:grpSpLocks noChangeAspect="1"/>
                </p:cNvGrpSpPr>
                <p:nvPr/>
              </p:nvGrpSpPr>
              <p:grpSpPr bwMode="auto">
                <a:xfrm>
                  <a:off x="866" y="1569"/>
                  <a:ext cx="134" cy="1104"/>
                  <a:chOff x="505" y="1301"/>
                  <a:chExt cx="160" cy="1317"/>
                </a:xfrm>
              </p:grpSpPr>
              <p:sp>
                <p:nvSpPr>
                  <p:cNvPr id="16571" name="Line 82"/>
                  <p:cNvSpPr>
                    <a:spLocks noChangeAspect="1" noChangeShapeType="1"/>
                  </p:cNvSpPr>
                  <p:nvPr/>
                </p:nvSpPr>
                <p:spPr bwMode="auto">
                  <a:xfrm>
                    <a:off x="569" y="1771"/>
                    <a:ext cx="39"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16572" name="Group 83"/>
                  <p:cNvGrpSpPr>
                    <a:grpSpLocks noChangeAspect="1"/>
                  </p:cNvGrpSpPr>
                  <p:nvPr/>
                </p:nvGrpSpPr>
                <p:grpSpPr bwMode="auto">
                  <a:xfrm>
                    <a:off x="505" y="1301"/>
                    <a:ext cx="160" cy="1317"/>
                    <a:chOff x="505" y="1301"/>
                    <a:chExt cx="160" cy="1317"/>
                  </a:xfrm>
                </p:grpSpPr>
                <p:sp>
                  <p:nvSpPr>
                    <p:cNvPr id="16573" name="Line 84"/>
                    <p:cNvSpPr>
                      <a:spLocks noChangeAspect="1" noChangeShapeType="1"/>
                    </p:cNvSpPr>
                    <p:nvPr/>
                  </p:nvSpPr>
                  <p:spPr bwMode="auto">
                    <a:xfrm flipV="1">
                      <a:off x="587" y="1311"/>
                      <a:ext cx="0" cy="279"/>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74" name="Line 85"/>
                    <p:cNvSpPr>
                      <a:spLocks noChangeAspect="1" noChangeShapeType="1"/>
                    </p:cNvSpPr>
                    <p:nvPr/>
                  </p:nvSpPr>
                  <p:spPr bwMode="auto">
                    <a:xfrm flipV="1">
                      <a:off x="508" y="1568"/>
                      <a:ext cx="54" cy="105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75" name="Line 86"/>
                    <p:cNvSpPr>
                      <a:spLocks noChangeAspect="1" noChangeShapeType="1"/>
                    </p:cNvSpPr>
                    <p:nvPr/>
                  </p:nvSpPr>
                  <p:spPr bwMode="auto">
                    <a:xfrm>
                      <a:off x="612" y="1585"/>
                      <a:ext cx="53" cy="1017"/>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76" name="Line 87"/>
                    <p:cNvSpPr>
                      <a:spLocks noChangeAspect="1" noChangeShapeType="1"/>
                    </p:cNvSpPr>
                    <p:nvPr/>
                  </p:nvSpPr>
                  <p:spPr bwMode="auto">
                    <a:xfrm>
                      <a:off x="513" y="2582"/>
                      <a:ext cx="15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77" name="Line 88"/>
                    <p:cNvSpPr>
                      <a:spLocks noChangeAspect="1" noChangeShapeType="1"/>
                    </p:cNvSpPr>
                    <p:nvPr/>
                  </p:nvSpPr>
                  <p:spPr bwMode="auto">
                    <a:xfrm>
                      <a:off x="533" y="2299"/>
                      <a:ext cx="114"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78" name="Line 89"/>
                    <p:cNvSpPr>
                      <a:spLocks noChangeAspect="1" noChangeShapeType="1"/>
                    </p:cNvSpPr>
                    <p:nvPr/>
                  </p:nvSpPr>
                  <p:spPr bwMode="auto">
                    <a:xfrm>
                      <a:off x="527" y="2307"/>
                      <a:ext cx="135" cy="277"/>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79" name="Line 90"/>
                    <p:cNvSpPr>
                      <a:spLocks noChangeAspect="1" noChangeShapeType="1"/>
                    </p:cNvSpPr>
                    <p:nvPr/>
                  </p:nvSpPr>
                  <p:spPr bwMode="auto">
                    <a:xfrm flipH="1">
                      <a:off x="505" y="2305"/>
                      <a:ext cx="150" cy="273"/>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80" name="Line 91"/>
                    <p:cNvSpPr>
                      <a:spLocks noChangeAspect="1" noChangeShapeType="1"/>
                    </p:cNvSpPr>
                    <p:nvPr/>
                  </p:nvSpPr>
                  <p:spPr bwMode="auto">
                    <a:xfrm>
                      <a:off x="551" y="2025"/>
                      <a:ext cx="74"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81" name="Line 92"/>
                    <p:cNvSpPr>
                      <a:spLocks noChangeAspect="1" noChangeShapeType="1"/>
                    </p:cNvSpPr>
                    <p:nvPr/>
                  </p:nvSpPr>
                  <p:spPr bwMode="auto">
                    <a:xfrm>
                      <a:off x="546" y="2028"/>
                      <a:ext cx="99" cy="269"/>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82" name="Line 93"/>
                    <p:cNvSpPr>
                      <a:spLocks noChangeAspect="1" noChangeShapeType="1"/>
                    </p:cNvSpPr>
                    <p:nvPr/>
                  </p:nvSpPr>
                  <p:spPr bwMode="auto">
                    <a:xfrm flipV="1">
                      <a:off x="524" y="2020"/>
                      <a:ext cx="103" cy="282"/>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83" name="Line 94"/>
                    <p:cNvSpPr>
                      <a:spLocks noChangeAspect="1" noChangeShapeType="1"/>
                    </p:cNvSpPr>
                    <p:nvPr/>
                  </p:nvSpPr>
                  <p:spPr bwMode="auto">
                    <a:xfrm>
                      <a:off x="558" y="1775"/>
                      <a:ext cx="73" cy="249"/>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84" name="Line 95"/>
                    <p:cNvSpPr>
                      <a:spLocks noChangeAspect="1" noChangeShapeType="1"/>
                    </p:cNvSpPr>
                    <p:nvPr/>
                  </p:nvSpPr>
                  <p:spPr bwMode="auto">
                    <a:xfrm flipV="1">
                      <a:off x="541" y="1764"/>
                      <a:ext cx="69" cy="269"/>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85" name="Line 96"/>
                    <p:cNvSpPr>
                      <a:spLocks noChangeAspect="1" noChangeShapeType="1"/>
                    </p:cNvSpPr>
                    <p:nvPr/>
                  </p:nvSpPr>
                  <p:spPr bwMode="auto">
                    <a:xfrm flipV="1">
                      <a:off x="555" y="1574"/>
                      <a:ext cx="45" cy="207"/>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86" name="Oval 97"/>
                    <p:cNvSpPr>
                      <a:spLocks noChangeAspect="1" noChangeArrowheads="1"/>
                    </p:cNvSpPr>
                    <p:nvPr/>
                  </p:nvSpPr>
                  <p:spPr bwMode="auto">
                    <a:xfrm>
                      <a:off x="565" y="1301"/>
                      <a:ext cx="36" cy="23"/>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grpSp>
            </p:grpSp>
            <p:grpSp>
              <p:nvGrpSpPr>
                <p:cNvPr id="16566" name="Group 98"/>
                <p:cNvGrpSpPr>
                  <a:grpSpLocks noChangeAspect="1"/>
                </p:cNvGrpSpPr>
                <p:nvPr/>
              </p:nvGrpSpPr>
              <p:grpSpPr bwMode="auto">
                <a:xfrm>
                  <a:off x="576" y="1344"/>
                  <a:ext cx="727" cy="234"/>
                  <a:chOff x="160" y="1033"/>
                  <a:chExt cx="865" cy="279"/>
                </a:xfrm>
              </p:grpSpPr>
              <p:sp>
                <p:nvSpPr>
                  <p:cNvPr id="16567" name="Freeform 99"/>
                  <p:cNvSpPr>
                    <a:spLocks noChangeAspect="1"/>
                  </p:cNvSpPr>
                  <p:nvPr/>
                </p:nvSpPr>
                <p:spPr bwMode="auto">
                  <a:xfrm>
                    <a:off x="756" y="1150"/>
                    <a:ext cx="269" cy="161"/>
                  </a:xfrm>
                  <a:custGeom>
                    <a:avLst/>
                    <a:gdLst>
                      <a:gd name="T0" fmla="*/ 0 w 269"/>
                      <a:gd name="T1" fmla="*/ 160 h 161"/>
                      <a:gd name="T2" fmla="*/ 71 w 269"/>
                      <a:gd name="T3" fmla="*/ 105 h 161"/>
                      <a:gd name="T4" fmla="*/ 75 w 269"/>
                      <a:gd name="T5" fmla="*/ 131 h 161"/>
                      <a:gd name="T6" fmla="*/ 185 w 269"/>
                      <a:gd name="T7" fmla="*/ 43 h 161"/>
                      <a:gd name="T8" fmla="*/ 189 w 269"/>
                      <a:gd name="T9" fmla="*/ 58 h 161"/>
                      <a:gd name="T10" fmla="*/ 268 w 269"/>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9" h="161">
                        <a:moveTo>
                          <a:pt x="0" y="160"/>
                        </a:moveTo>
                        <a:lnTo>
                          <a:pt x="71" y="105"/>
                        </a:lnTo>
                        <a:lnTo>
                          <a:pt x="75" y="131"/>
                        </a:lnTo>
                        <a:lnTo>
                          <a:pt x="185" y="43"/>
                        </a:lnTo>
                        <a:lnTo>
                          <a:pt x="189" y="58"/>
                        </a:lnTo>
                        <a:lnTo>
                          <a:pt x="268"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568" name="Freeform 100"/>
                  <p:cNvSpPr>
                    <a:spLocks noChangeAspect="1"/>
                  </p:cNvSpPr>
                  <p:nvPr/>
                </p:nvSpPr>
                <p:spPr bwMode="auto">
                  <a:xfrm>
                    <a:off x="636" y="1033"/>
                    <a:ext cx="188" cy="244"/>
                  </a:xfrm>
                  <a:custGeom>
                    <a:avLst/>
                    <a:gdLst>
                      <a:gd name="T0" fmla="*/ 0 w 188"/>
                      <a:gd name="T1" fmla="*/ 243 h 244"/>
                      <a:gd name="T2" fmla="*/ 27 w 188"/>
                      <a:gd name="T3" fmla="*/ 173 h 244"/>
                      <a:gd name="T4" fmla="*/ 58 w 188"/>
                      <a:gd name="T5" fmla="*/ 195 h 244"/>
                      <a:gd name="T6" fmla="*/ 118 w 188"/>
                      <a:gd name="T7" fmla="*/ 69 h 244"/>
                      <a:gd name="T8" fmla="*/ 143 w 188"/>
                      <a:gd name="T9" fmla="*/ 86 h 244"/>
                      <a:gd name="T10" fmla="*/ 187 w 188"/>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8" h="244">
                        <a:moveTo>
                          <a:pt x="0" y="243"/>
                        </a:moveTo>
                        <a:lnTo>
                          <a:pt x="27" y="173"/>
                        </a:lnTo>
                        <a:lnTo>
                          <a:pt x="58" y="195"/>
                        </a:lnTo>
                        <a:lnTo>
                          <a:pt x="118" y="69"/>
                        </a:lnTo>
                        <a:lnTo>
                          <a:pt x="143" y="86"/>
                        </a:lnTo>
                        <a:lnTo>
                          <a:pt x="187"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569" name="Freeform 101"/>
                  <p:cNvSpPr>
                    <a:spLocks noChangeAspect="1"/>
                  </p:cNvSpPr>
                  <p:nvPr/>
                </p:nvSpPr>
                <p:spPr bwMode="auto">
                  <a:xfrm>
                    <a:off x="357" y="1033"/>
                    <a:ext cx="190" cy="244"/>
                  </a:xfrm>
                  <a:custGeom>
                    <a:avLst/>
                    <a:gdLst>
                      <a:gd name="T0" fmla="*/ 189 w 190"/>
                      <a:gd name="T1" fmla="*/ 243 h 244"/>
                      <a:gd name="T2" fmla="*/ 160 w 190"/>
                      <a:gd name="T3" fmla="*/ 176 h 244"/>
                      <a:gd name="T4" fmla="*/ 127 w 190"/>
                      <a:gd name="T5" fmla="*/ 196 h 244"/>
                      <a:gd name="T6" fmla="*/ 65 w 190"/>
                      <a:gd name="T7" fmla="*/ 69 h 244"/>
                      <a:gd name="T8" fmla="*/ 42 w 190"/>
                      <a:gd name="T9" fmla="*/ 88 h 244"/>
                      <a:gd name="T10" fmla="*/ 0 w 190"/>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90" h="244">
                        <a:moveTo>
                          <a:pt x="189" y="243"/>
                        </a:moveTo>
                        <a:lnTo>
                          <a:pt x="160" y="176"/>
                        </a:lnTo>
                        <a:lnTo>
                          <a:pt x="127" y="196"/>
                        </a:lnTo>
                        <a:lnTo>
                          <a:pt x="65" y="69"/>
                        </a:lnTo>
                        <a:lnTo>
                          <a:pt x="42" y="88"/>
                        </a:lnTo>
                        <a:lnTo>
                          <a:pt x="0"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570" name="Freeform 102"/>
                  <p:cNvSpPr>
                    <a:spLocks noChangeAspect="1"/>
                  </p:cNvSpPr>
                  <p:nvPr/>
                </p:nvSpPr>
                <p:spPr bwMode="auto">
                  <a:xfrm>
                    <a:off x="160" y="1151"/>
                    <a:ext cx="265" cy="161"/>
                  </a:xfrm>
                  <a:custGeom>
                    <a:avLst/>
                    <a:gdLst>
                      <a:gd name="T0" fmla="*/ 264 w 265"/>
                      <a:gd name="T1" fmla="*/ 160 h 161"/>
                      <a:gd name="T2" fmla="*/ 193 w 265"/>
                      <a:gd name="T3" fmla="*/ 101 h 161"/>
                      <a:gd name="T4" fmla="*/ 191 w 265"/>
                      <a:gd name="T5" fmla="*/ 128 h 161"/>
                      <a:gd name="T6" fmla="*/ 83 w 265"/>
                      <a:gd name="T7" fmla="*/ 38 h 161"/>
                      <a:gd name="T8" fmla="*/ 76 w 265"/>
                      <a:gd name="T9" fmla="*/ 59 h 161"/>
                      <a:gd name="T10" fmla="*/ 0 w 265"/>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5" h="161">
                        <a:moveTo>
                          <a:pt x="264" y="160"/>
                        </a:moveTo>
                        <a:lnTo>
                          <a:pt x="193" y="101"/>
                        </a:lnTo>
                        <a:lnTo>
                          <a:pt x="191" y="128"/>
                        </a:lnTo>
                        <a:lnTo>
                          <a:pt x="83" y="38"/>
                        </a:lnTo>
                        <a:lnTo>
                          <a:pt x="76" y="59"/>
                        </a:lnTo>
                        <a:lnTo>
                          <a:pt x="0"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grpSp>
            <p:nvGrpSpPr>
              <p:cNvPr id="16470" name="Group 103"/>
              <p:cNvGrpSpPr>
                <a:grpSpLocks noChangeAspect="1"/>
              </p:cNvGrpSpPr>
              <p:nvPr/>
            </p:nvGrpSpPr>
            <p:grpSpPr bwMode="auto">
              <a:xfrm>
                <a:off x="2174" y="1829"/>
                <a:ext cx="336" cy="614"/>
                <a:chOff x="576" y="1344"/>
                <a:chExt cx="727" cy="1329"/>
              </a:xfrm>
            </p:grpSpPr>
            <p:grpSp>
              <p:nvGrpSpPr>
                <p:cNvPr id="16543" name="Group 104"/>
                <p:cNvGrpSpPr>
                  <a:grpSpLocks noChangeAspect="1"/>
                </p:cNvGrpSpPr>
                <p:nvPr/>
              </p:nvGrpSpPr>
              <p:grpSpPr bwMode="auto">
                <a:xfrm>
                  <a:off x="866" y="1569"/>
                  <a:ext cx="134" cy="1104"/>
                  <a:chOff x="505" y="1301"/>
                  <a:chExt cx="160" cy="1317"/>
                </a:xfrm>
              </p:grpSpPr>
              <p:sp>
                <p:nvSpPr>
                  <p:cNvPr id="16549" name="Line 105"/>
                  <p:cNvSpPr>
                    <a:spLocks noChangeAspect="1" noChangeShapeType="1"/>
                  </p:cNvSpPr>
                  <p:nvPr/>
                </p:nvSpPr>
                <p:spPr bwMode="auto">
                  <a:xfrm>
                    <a:off x="569" y="1771"/>
                    <a:ext cx="39"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16550" name="Group 106"/>
                  <p:cNvGrpSpPr>
                    <a:grpSpLocks noChangeAspect="1"/>
                  </p:cNvGrpSpPr>
                  <p:nvPr/>
                </p:nvGrpSpPr>
                <p:grpSpPr bwMode="auto">
                  <a:xfrm>
                    <a:off x="505" y="1301"/>
                    <a:ext cx="160" cy="1317"/>
                    <a:chOff x="505" y="1301"/>
                    <a:chExt cx="160" cy="1317"/>
                  </a:xfrm>
                </p:grpSpPr>
                <p:sp>
                  <p:nvSpPr>
                    <p:cNvPr id="16551" name="Line 107"/>
                    <p:cNvSpPr>
                      <a:spLocks noChangeAspect="1" noChangeShapeType="1"/>
                    </p:cNvSpPr>
                    <p:nvPr/>
                  </p:nvSpPr>
                  <p:spPr bwMode="auto">
                    <a:xfrm flipV="1">
                      <a:off x="587" y="1311"/>
                      <a:ext cx="0" cy="279"/>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52" name="Line 108"/>
                    <p:cNvSpPr>
                      <a:spLocks noChangeAspect="1" noChangeShapeType="1"/>
                    </p:cNvSpPr>
                    <p:nvPr/>
                  </p:nvSpPr>
                  <p:spPr bwMode="auto">
                    <a:xfrm flipV="1">
                      <a:off x="508" y="1568"/>
                      <a:ext cx="54" cy="105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53" name="Line 109"/>
                    <p:cNvSpPr>
                      <a:spLocks noChangeAspect="1" noChangeShapeType="1"/>
                    </p:cNvSpPr>
                    <p:nvPr/>
                  </p:nvSpPr>
                  <p:spPr bwMode="auto">
                    <a:xfrm>
                      <a:off x="612" y="1585"/>
                      <a:ext cx="53" cy="1017"/>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54" name="Line 110"/>
                    <p:cNvSpPr>
                      <a:spLocks noChangeAspect="1" noChangeShapeType="1"/>
                    </p:cNvSpPr>
                    <p:nvPr/>
                  </p:nvSpPr>
                  <p:spPr bwMode="auto">
                    <a:xfrm>
                      <a:off x="513" y="2582"/>
                      <a:ext cx="15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55" name="Line 111"/>
                    <p:cNvSpPr>
                      <a:spLocks noChangeAspect="1" noChangeShapeType="1"/>
                    </p:cNvSpPr>
                    <p:nvPr/>
                  </p:nvSpPr>
                  <p:spPr bwMode="auto">
                    <a:xfrm>
                      <a:off x="533" y="2299"/>
                      <a:ext cx="114"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56" name="Line 112"/>
                    <p:cNvSpPr>
                      <a:spLocks noChangeAspect="1" noChangeShapeType="1"/>
                    </p:cNvSpPr>
                    <p:nvPr/>
                  </p:nvSpPr>
                  <p:spPr bwMode="auto">
                    <a:xfrm>
                      <a:off x="527" y="2307"/>
                      <a:ext cx="135" cy="277"/>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57" name="Line 113"/>
                    <p:cNvSpPr>
                      <a:spLocks noChangeAspect="1" noChangeShapeType="1"/>
                    </p:cNvSpPr>
                    <p:nvPr/>
                  </p:nvSpPr>
                  <p:spPr bwMode="auto">
                    <a:xfrm flipH="1">
                      <a:off x="505" y="2305"/>
                      <a:ext cx="150" cy="273"/>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58" name="Line 114"/>
                    <p:cNvSpPr>
                      <a:spLocks noChangeAspect="1" noChangeShapeType="1"/>
                    </p:cNvSpPr>
                    <p:nvPr/>
                  </p:nvSpPr>
                  <p:spPr bwMode="auto">
                    <a:xfrm>
                      <a:off x="551" y="2025"/>
                      <a:ext cx="74"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59" name="Line 115"/>
                    <p:cNvSpPr>
                      <a:spLocks noChangeAspect="1" noChangeShapeType="1"/>
                    </p:cNvSpPr>
                    <p:nvPr/>
                  </p:nvSpPr>
                  <p:spPr bwMode="auto">
                    <a:xfrm>
                      <a:off x="546" y="2028"/>
                      <a:ext cx="99" cy="269"/>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60" name="Line 116"/>
                    <p:cNvSpPr>
                      <a:spLocks noChangeAspect="1" noChangeShapeType="1"/>
                    </p:cNvSpPr>
                    <p:nvPr/>
                  </p:nvSpPr>
                  <p:spPr bwMode="auto">
                    <a:xfrm flipV="1">
                      <a:off x="524" y="2020"/>
                      <a:ext cx="103" cy="282"/>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61" name="Line 117"/>
                    <p:cNvSpPr>
                      <a:spLocks noChangeAspect="1" noChangeShapeType="1"/>
                    </p:cNvSpPr>
                    <p:nvPr/>
                  </p:nvSpPr>
                  <p:spPr bwMode="auto">
                    <a:xfrm>
                      <a:off x="558" y="1775"/>
                      <a:ext cx="73" cy="249"/>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62" name="Line 118"/>
                    <p:cNvSpPr>
                      <a:spLocks noChangeAspect="1" noChangeShapeType="1"/>
                    </p:cNvSpPr>
                    <p:nvPr/>
                  </p:nvSpPr>
                  <p:spPr bwMode="auto">
                    <a:xfrm flipV="1">
                      <a:off x="541" y="1764"/>
                      <a:ext cx="69" cy="269"/>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63" name="Line 119"/>
                    <p:cNvSpPr>
                      <a:spLocks noChangeAspect="1" noChangeShapeType="1"/>
                    </p:cNvSpPr>
                    <p:nvPr/>
                  </p:nvSpPr>
                  <p:spPr bwMode="auto">
                    <a:xfrm flipV="1">
                      <a:off x="555" y="1574"/>
                      <a:ext cx="45" cy="207"/>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64" name="Oval 120"/>
                    <p:cNvSpPr>
                      <a:spLocks noChangeAspect="1" noChangeArrowheads="1"/>
                    </p:cNvSpPr>
                    <p:nvPr/>
                  </p:nvSpPr>
                  <p:spPr bwMode="auto">
                    <a:xfrm>
                      <a:off x="565" y="1301"/>
                      <a:ext cx="36" cy="23"/>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grpSp>
            </p:grpSp>
            <p:grpSp>
              <p:nvGrpSpPr>
                <p:cNvPr id="16544" name="Group 121"/>
                <p:cNvGrpSpPr>
                  <a:grpSpLocks noChangeAspect="1"/>
                </p:cNvGrpSpPr>
                <p:nvPr/>
              </p:nvGrpSpPr>
              <p:grpSpPr bwMode="auto">
                <a:xfrm>
                  <a:off x="576" y="1344"/>
                  <a:ext cx="727" cy="234"/>
                  <a:chOff x="160" y="1033"/>
                  <a:chExt cx="865" cy="279"/>
                </a:xfrm>
              </p:grpSpPr>
              <p:sp>
                <p:nvSpPr>
                  <p:cNvPr id="16545" name="Freeform 122"/>
                  <p:cNvSpPr>
                    <a:spLocks noChangeAspect="1"/>
                  </p:cNvSpPr>
                  <p:nvPr/>
                </p:nvSpPr>
                <p:spPr bwMode="auto">
                  <a:xfrm>
                    <a:off x="756" y="1150"/>
                    <a:ext cx="269" cy="161"/>
                  </a:xfrm>
                  <a:custGeom>
                    <a:avLst/>
                    <a:gdLst>
                      <a:gd name="T0" fmla="*/ 0 w 269"/>
                      <a:gd name="T1" fmla="*/ 160 h 161"/>
                      <a:gd name="T2" fmla="*/ 71 w 269"/>
                      <a:gd name="T3" fmla="*/ 105 h 161"/>
                      <a:gd name="T4" fmla="*/ 75 w 269"/>
                      <a:gd name="T5" fmla="*/ 131 h 161"/>
                      <a:gd name="T6" fmla="*/ 185 w 269"/>
                      <a:gd name="T7" fmla="*/ 43 h 161"/>
                      <a:gd name="T8" fmla="*/ 189 w 269"/>
                      <a:gd name="T9" fmla="*/ 58 h 161"/>
                      <a:gd name="T10" fmla="*/ 268 w 269"/>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9" h="161">
                        <a:moveTo>
                          <a:pt x="0" y="160"/>
                        </a:moveTo>
                        <a:lnTo>
                          <a:pt x="71" y="105"/>
                        </a:lnTo>
                        <a:lnTo>
                          <a:pt x="75" y="131"/>
                        </a:lnTo>
                        <a:lnTo>
                          <a:pt x="185" y="43"/>
                        </a:lnTo>
                        <a:lnTo>
                          <a:pt x="189" y="58"/>
                        </a:lnTo>
                        <a:lnTo>
                          <a:pt x="268"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546" name="Freeform 123"/>
                  <p:cNvSpPr>
                    <a:spLocks noChangeAspect="1"/>
                  </p:cNvSpPr>
                  <p:nvPr/>
                </p:nvSpPr>
                <p:spPr bwMode="auto">
                  <a:xfrm>
                    <a:off x="636" y="1033"/>
                    <a:ext cx="188" cy="244"/>
                  </a:xfrm>
                  <a:custGeom>
                    <a:avLst/>
                    <a:gdLst>
                      <a:gd name="T0" fmla="*/ 0 w 188"/>
                      <a:gd name="T1" fmla="*/ 243 h 244"/>
                      <a:gd name="T2" fmla="*/ 27 w 188"/>
                      <a:gd name="T3" fmla="*/ 173 h 244"/>
                      <a:gd name="T4" fmla="*/ 58 w 188"/>
                      <a:gd name="T5" fmla="*/ 195 h 244"/>
                      <a:gd name="T6" fmla="*/ 118 w 188"/>
                      <a:gd name="T7" fmla="*/ 69 h 244"/>
                      <a:gd name="T8" fmla="*/ 143 w 188"/>
                      <a:gd name="T9" fmla="*/ 86 h 244"/>
                      <a:gd name="T10" fmla="*/ 187 w 188"/>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8" h="244">
                        <a:moveTo>
                          <a:pt x="0" y="243"/>
                        </a:moveTo>
                        <a:lnTo>
                          <a:pt x="27" y="173"/>
                        </a:lnTo>
                        <a:lnTo>
                          <a:pt x="58" y="195"/>
                        </a:lnTo>
                        <a:lnTo>
                          <a:pt x="118" y="69"/>
                        </a:lnTo>
                        <a:lnTo>
                          <a:pt x="143" y="86"/>
                        </a:lnTo>
                        <a:lnTo>
                          <a:pt x="187"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547" name="Freeform 124"/>
                  <p:cNvSpPr>
                    <a:spLocks noChangeAspect="1"/>
                  </p:cNvSpPr>
                  <p:nvPr/>
                </p:nvSpPr>
                <p:spPr bwMode="auto">
                  <a:xfrm>
                    <a:off x="357" y="1033"/>
                    <a:ext cx="190" cy="244"/>
                  </a:xfrm>
                  <a:custGeom>
                    <a:avLst/>
                    <a:gdLst>
                      <a:gd name="T0" fmla="*/ 189 w 190"/>
                      <a:gd name="T1" fmla="*/ 243 h 244"/>
                      <a:gd name="T2" fmla="*/ 160 w 190"/>
                      <a:gd name="T3" fmla="*/ 176 h 244"/>
                      <a:gd name="T4" fmla="*/ 127 w 190"/>
                      <a:gd name="T5" fmla="*/ 196 h 244"/>
                      <a:gd name="T6" fmla="*/ 65 w 190"/>
                      <a:gd name="T7" fmla="*/ 69 h 244"/>
                      <a:gd name="T8" fmla="*/ 42 w 190"/>
                      <a:gd name="T9" fmla="*/ 88 h 244"/>
                      <a:gd name="T10" fmla="*/ 0 w 190"/>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90" h="244">
                        <a:moveTo>
                          <a:pt x="189" y="243"/>
                        </a:moveTo>
                        <a:lnTo>
                          <a:pt x="160" y="176"/>
                        </a:lnTo>
                        <a:lnTo>
                          <a:pt x="127" y="196"/>
                        </a:lnTo>
                        <a:lnTo>
                          <a:pt x="65" y="69"/>
                        </a:lnTo>
                        <a:lnTo>
                          <a:pt x="42" y="88"/>
                        </a:lnTo>
                        <a:lnTo>
                          <a:pt x="0"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548" name="Freeform 125"/>
                  <p:cNvSpPr>
                    <a:spLocks noChangeAspect="1"/>
                  </p:cNvSpPr>
                  <p:nvPr/>
                </p:nvSpPr>
                <p:spPr bwMode="auto">
                  <a:xfrm>
                    <a:off x="160" y="1151"/>
                    <a:ext cx="265" cy="161"/>
                  </a:xfrm>
                  <a:custGeom>
                    <a:avLst/>
                    <a:gdLst>
                      <a:gd name="T0" fmla="*/ 264 w 265"/>
                      <a:gd name="T1" fmla="*/ 160 h 161"/>
                      <a:gd name="T2" fmla="*/ 193 w 265"/>
                      <a:gd name="T3" fmla="*/ 101 h 161"/>
                      <a:gd name="T4" fmla="*/ 191 w 265"/>
                      <a:gd name="T5" fmla="*/ 128 h 161"/>
                      <a:gd name="T6" fmla="*/ 83 w 265"/>
                      <a:gd name="T7" fmla="*/ 38 h 161"/>
                      <a:gd name="T8" fmla="*/ 76 w 265"/>
                      <a:gd name="T9" fmla="*/ 59 h 161"/>
                      <a:gd name="T10" fmla="*/ 0 w 265"/>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5" h="161">
                        <a:moveTo>
                          <a:pt x="264" y="160"/>
                        </a:moveTo>
                        <a:lnTo>
                          <a:pt x="193" y="101"/>
                        </a:lnTo>
                        <a:lnTo>
                          <a:pt x="191" y="128"/>
                        </a:lnTo>
                        <a:lnTo>
                          <a:pt x="83" y="38"/>
                        </a:lnTo>
                        <a:lnTo>
                          <a:pt x="76" y="59"/>
                        </a:lnTo>
                        <a:lnTo>
                          <a:pt x="0"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sp>
            <p:nvSpPr>
              <p:cNvPr id="16471" name="AutoShape 126"/>
              <p:cNvSpPr>
                <a:spLocks noChangeAspect="1" noChangeArrowheads="1"/>
              </p:cNvSpPr>
              <p:nvPr/>
            </p:nvSpPr>
            <p:spPr bwMode="auto">
              <a:xfrm>
                <a:off x="2588" y="1288"/>
                <a:ext cx="1007" cy="1007"/>
              </a:xfrm>
              <a:prstGeom prst="hexagon">
                <a:avLst>
                  <a:gd name="adj" fmla="val 25000"/>
                  <a:gd name="vf" fmla="val 115470"/>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grpSp>
            <p:nvGrpSpPr>
              <p:cNvPr id="16472" name="Group 127"/>
              <p:cNvGrpSpPr>
                <a:grpSpLocks noChangeAspect="1"/>
              </p:cNvGrpSpPr>
              <p:nvPr/>
            </p:nvGrpSpPr>
            <p:grpSpPr bwMode="auto">
              <a:xfrm>
                <a:off x="2899" y="1325"/>
                <a:ext cx="336" cy="614"/>
                <a:chOff x="576" y="1344"/>
                <a:chExt cx="727" cy="1329"/>
              </a:xfrm>
            </p:grpSpPr>
            <p:grpSp>
              <p:nvGrpSpPr>
                <p:cNvPr id="16521" name="Group 128"/>
                <p:cNvGrpSpPr>
                  <a:grpSpLocks noChangeAspect="1"/>
                </p:cNvGrpSpPr>
                <p:nvPr/>
              </p:nvGrpSpPr>
              <p:grpSpPr bwMode="auto">
                <a:xfrm>
                  <a:off x="866" y="1569"/>
                  <a:ext cx="134" cy="1104"/>
                  <a:chOff x="505" y="1301"/>
                  <a:chExt cx="160" cy="1317"/>
                </a:xfrm>
              </p:grpSpPr>
              <p:sp>
                <p:nvSpPr>
                  <p:cNvPr id="16527" name="Line 129"/>
                  <p:cNvSpPr>
                    <a:spLocks noChangeAspect="1" noChangeShapeType="1"/>
                  </p:cNvSpPr>
                  <p:nvPr/>
                </p:nvSpPr>
                <p:spPr bwMode="auto">
                  <a:xfrm>
                    <a:off x="569" y="1771"/>
                    <a:ext cx="39"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16528" name="Group 130"/>
                  <p:cNvGrpSpPr>
                    <a:grpSpLocks noChangeAspect="1"/>
                  </p:cNvGrpSpPr>
                  <p:nvPr/>
                </p:nvGrpSpPr>
                <p:grpSpPr bwMode="auto">
                  <a:xfrm>
                    <a:off x="505" y="1301"/>
                    <a:ext cx="160" cy="1317"/>
                    <a:chOff x="505" y="1301"/>
                    <a:chExt cx="160" cy="1317"/>
                  </a:xfrm>
                </p:grpSpPr>
                <p:sp>
                  <p:nvSpPr>
                    <p:cNvPr id="16529" name="Line 131"/>
                    <p:cNvSpPr>
                      <a:spLocks noChangeAspect="1" noChangeShapeType="1"/>
                    </p:cNvSpPr>
                    <p:nvPr/>
                  </p:nvSpPr>
                  <p:spPr bwMode="auto">
                    <a:xfrm flipV="1">
                      <a:off x="587" y="1311"/>
                      <a:ext cx="0" cy="279"/>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30" name="Line 132"/>
                    <p:cNvSpPr>
                      <a:spLocks noChangeAspect="1" noChangeShapeType="1"/>
                    </p:cNvSpPr>
                    <p:nvPr/>
                  </p:nvSpPr>
                  <p:spPr bwMode="auto">
                    <a:xfrm flipV="1">
                      <a:off x="508" y="1568"/>
                      <a:ext cx="54" cy="105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31" name="Line 133"/>
                    <p:cNvSpPr>
                      <a:spLocks noChangeAspect="1" noChangeShapeType="1"/>
                    </p:cNvSpPr>
                    <p:nvPr/>
                  </p:nvSpPr>
                  <p:spPr bwMode="auto">
                    <a:xfrm>
                      <a:off x="612" y="1585"/>
                      <a:ext cx="53" cy="1017"/>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32" name="Line 134"/>
                    <p:cNvSpPr>
                      <a:spLocks noChangeAspect="1" noChangeShapeType="1"/>
                    </p:cNvSpPr>
                    <p:nvPr/>
                  </p:nvSpPr>
                  <p:spPr bwMode="auto">
                    <a:xfrm>
                      <a:off x="513" y="2582"/>
                      <a:ext cx="15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33" name="Line 135"/>
                    <p:cNvSpPr>
                      <a:spLocks noChangeAspect="1" noChangeShapeType="1"/>
                    </p:cNvSpPr>
                    <p:nvPr/>
                  </p:nvSpPr>
                  <p:spPr bwMode="auto">
                    <a:xfrm>
                      <a:off x="533" y="2299"/>
                      <a:ext cx="114"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34" name="Line 136"/>
                    <p:cNvSpPr>
                      <a:spLocks noChangeAspect="1" noChangeShapeType="1"/>
                    </p:cNvSpPr>
                    <p:nvPr/>
                  </p:nvSpPr>
                  <p:spPr bwMode="auto">
                    <a:xfrm>
                      <a:off x="527" y="2307"/>
                      <a:ext cx="135" cy="277"/>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35" name="Line 137"/>
                    <p:cNvSpPr>
                      <a:spLocks noChangeAspect="1" noChangeShapeType="1"/>
                    </p:cNvSpPr>
                    <p:nvPr/>
                  </p:nvSpPr>
                  <p:spPr bwMode="auto">
                    <a:xfrm flipH="1">
                      <a:off x="505" y="2305"/>
                      <a:ext cx="150" cy="273"/>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36" name="Line 138"/>
                    <p:cNvSpPr>
                      <a:spLocks noChangeAspect="1" noChangeShapeType="1"/>
                    </p:cNvSpPr>
                    <p:nvPr/>
                  </p:nvSpPr>
                  <p:spPr bwMode="auto">
                    <a:xfrm>
                      <a:off x="551" y="2025"/>
                      <a:ext cx="74"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37" name="Line 139"/>
                    <p:cNvSpPr>
                      <a:spLocks noChangeAspect="1" noChangeShapeType="1"/>
                    </p:cNvSpPr>
                    <p:nvPr/>
                  </p:nvSpPr>
                  <p:spPr bwMode="auto">
                    <a:xfrm>
                      <a:off x="546" y="2028"/>
                      <a:ext cx="99" cy="269"/>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38" name="Line 140"/>
                    <p:cNvSpPr>
                      <a:spLocks noChangeAspect="1" noChangeShapeType="1"/>
                    </p:cNvSpPr>
                    <p:nvPr/>
                  </p:nvSpPr>
                  <p:spPr bwMode="auto">
                    <a:xfrm flipV="1">
                      <a:off x="524" y="2020"/>
                      <a:ext cx="103" cy="282"/>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39" name="Line 141"/>
                    <p:cNvSpPr>
                      <a:spLocks noChangeAspect="1" noChangeShapeType="1"/>
                    </p:cNvSpPr>
                    <p:nvPr/>
                  </p:nvSpPr>
                  <p:spPr bwMode="auto">
                    <a:xfrm>
                      <a:off x="558" y="1775"/>
                      <a:ext cx="73" cy="249"/>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40" name="Line 142"/>
                    <p:cNvSpPr>
                      <a:spLocks noChangeAspect="1" noChangeShapeType="1"/>
                    </p:cNvSpPr>
                    <p:nvPr/>
                  </p:nvSpPr>
                  <p:spPr bwMode="auto">
                    <a:xfrm flipV="1">
                      <a:off x="541" y="1764"/>
                      <a:ext cx="69" cy="269"/>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41" name="Line 143"/>
                    <p:cNvSpPr>
                      <a:spLocks noChangeAspect="1" noChangeShapeType="1"/>
                    </p:cNvSpPr>
                    <p:nvPr/>
                  </p:nvSpPr>
                  <p:spPr bwMode="auto">
                    <a:xfrm flipV="1">
                      <a:off x="555" y="1574"/>
                      <a:ext cx="45" cy="207"/>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42" name="Oval 144"/>
                    <p:cNvSpPr>
                      <a:spLocks noChangeAspect="1" noChangeArrowheads="1"/>
                    </p:cNvSpPr>
                    <p:nvPr/>
                  </p:nvSpPr>
                  <p:spPr bwMode="auto">
                    <a:xfrm>
                      <a:off x="565" y="1301"/>
                      <a:ext cx="36" cy="23"/>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grpSp>
            </p:grpSp>
            <p:grpSp>
              <p:nvGrpSpPr>
                <p:cNvPr id="16522" name="Group 145"/>
                <p:cNvGrpSpPr>
                  <a:grpSpLocks noChangeAspect="1"/>
                </p:cNvGrpSpPr>
                <p:nvPr/>
              </p:nvGrpSpPr>
              <p:grpSpPr bwMode="auto">
                <a:xfrm>
                  <a:off x="576" y="1344"/>
                  <a:ext cx="727" cy="234"/>
                  <a:chOff x="160" y="1033"/>
                  <a:chExt cx="865" cy="279"/>
                </a:xfrm>
              </p:grpSpPr>
              <p:sp>
                <p:nvSpPr>
                  <p:cNvPr id="16523" name="Freeform 146"/>
                  <p:cNvSpPr>
                    <a:spLocks noChangeAspect="1"/>
                  </p:cNvSpPr>
                  <p:nvPr/>
                </p:nvSpPr>
                <p:spPr bwMode="auto">
                  <a:xfrm>
                    <a:off x="756" y="1150"/>
                    <a:ext cx="269" cy="161"/>
                  </a:xfrm>
                  <a:custGeom>
                    <a:avLst/>
                    <a:gdLst>
                      <a:gd name="T0" fmla="*/ 0 w 269"/>
                      <a:gd name="T1" fmla="*/ 160 h 161"/>
                      <a:gd name="T2" fmla="*/ 71 w 269"/>
                      <a:gd name="T3" fmla="*/ 105 h 161"/>
                      <a:gd name="T4" fmla="*/ 75 w 269"/>
                      <a:gd name="T5" fmla="*/ 131 h 161"/>
                      <a:gd name="T6" fmla="*/ 185 w 269"/>
                      <a:gd name="T7" fmla="*/ 43 h 161"/>
                      <a:gd name="T8" fmla="*/ 189 w 269"/>
                      <a:gd name="T9" fmla="*/ 58 h 161"/>
                      <a:gd name="T10" fmla="*/ 268 w 269"/>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9" h="161">
                        <a:moveTo>
                          <a:pt x="0" y="160"/>
                        </a:moveTo>
                        <a:lnTo>
                          <a:pt x="71" y="105"/>
                        </a:lnTo>
                        <a:lnTo>
                          <a:pt x="75" y="131"/>
                        </a:lnTo>
                        <a:lnTo>
                          <a:pt x="185" y="43"/>
                        </a:lnTo>
                        <a:lnTo>
                          <a:pt x="189" y="58"/>
                        </a:lnTo>
                        <a:lnTo>
                          <a:pt x="268"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524" name="Freeform 147"/>
                  <p:cNvSpPr>
                    <a:spLocks noChangeAspect="1"/>
                  </p:cNvSpPr>
                  <p:nvPr/>
                </p:nvSpPr>
                <p:spPr bwMode="auto">
                  <a:xfrm>
                    <a:off x="636" y="1033"/>
                    <a:ext cx="188" cy="244"/>
                  </a:xfrm>
                  <a:custGeom>
                    <a:avLst/>
                    <a:gdLst>
                      <a:gd name="T0" fmla="*/ 0 w 188"/>
                      <a:gd name="T1" fmla="*/ 243 h 244"/>
                      <a:gd name="T2" fmla="*/ 27 w 188"/>
                      <a:gd name="T3" fmla="*/ 173 h 244"/>
                      <a:gd name="T4" fmla="*/ 58 w 188"/>
                      <a:gd name="T5" fmla="*/ 195 h 244"/>
                      <a:gd name="T6" fmla="*/ 118 w 188"/>
                      <a:gd name="T7" fmla="*/ 69 h 244"/>
                      <a:gd name="T8" fmla="*/ 143 w 188"/>
                      <a:gd name="T9" fmla="*/ 86 h 244"/>
                      <a:gd name="T10" fmla="*/ 187 w 188"/>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8" h="244">
                        <a:moveTo>
                          <a:pt x="0" y="243"/>
                        </a:moveTo>
                        <a:lnTo>
                          <a:pt x="27" y="173"/>
                        </a:lnTo>
                        <a:lnTo>
                          <a:pt x="58" y="195"/>
                        </a:lnTo>
                        <a:lnTo>
                          <a:pt x="118" y="69"/>
                        </a:lnTo>
                        <a:lnTo>
                          <a:pt x="143" y="86"/>
                        </a:lnTo>
                        <a:lnTo>
                          <a:pt x="187"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525" name="Freeform 148"/>
                  <p:cNvSpPr>
                    <a:spLocks noChangeAspect="1"/>
                  </p:cNvSpPr>
                  <p:nvPr/>
                </p:nvSpPr>
                <p:spPr bwMode="auto">
                  <a:xfrm>
                    <a:off x="357" y="1033"/>
                    <a:ext cx="190" cy="244"/>
                  </a:xfrm>
                  <a:custGeom>
                    <a:avLst/>
                    <a:gdLst>
                      <a:gd name="T0" fmla="*/ 189 w 190"/>
                      <a:gd name="T1" fmla="*/ 243 h 244"/>
                      <a:gd name="T2" fmla="*/ 160 w 190"/>
                      <a:gd name="T3" fmla="*/ 176 h 244"/>
                      <a:gd name="T4" fmla="*/ 127 w 190"/>
                      <a:gd name="T5" fmla="*/ 196 h 244"/>
                      <a:gd name="T6" fmla="*/ 65 w 190"/>
                      <a:gd name="T7" fmla="*/ 69 h 244"/>
                      <a:gd name="T8" fmla="*/ 42 w 190"/>
                      <a:gd name="T9" fmla="*/ 88 h 244"/>
                      <a:gd name="T10" fmla="*/ 0 w 190"/>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90" h="244">
                        <a:moveTo>
                          <a:pt x="189" y="243"/>
                        </a:moveTo>
                        <a:lnTo>
                          <a:pt x="160" y="176"/>
                        </a:lnTo>
                        <a:lnTo>
                          <a:pt x="127" y="196"/>
                        </a:lnTo>
                        <a:lnTo>
                          <a:pt x="65" y="69"/>
                        </a:lnTo>
                        <a:lnTo>
                          <a:pt x="42" y="88"/>
                        </a:lnTo>
                        <a:lnTo>
                          <a:pt x="0"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526" name="Freeform 149"/>
                  <p:cNvSpPr>
                    <a:spLocks noChangeAspect="1"/>
                  </p:cNvSpPr>
                  <p:nvPr/>
                </p:nvSpPr>
                <p:spPr bwMode="auto">
                  <a:xfrm>
                    <a:off x="160" y="1151"/>
                    <a:ext cx="265" cy="161"/>
                  </a:xfrm>
                  <a:custGeom>
                    <a:avLst/>
                    <a:gdLst>
                      <a:gd name="T0" fmla="*/ 264 w 265"/>
                      <a:gd name="T1" fmla="*/ 160 h 161"/>
                      <a:gd name="T2" fmla="*/ 193 w 265"/>
                      <a:gd name="T3" fmla="*/ 101 h 161"/>
                      <a:gd name="T4" fmla="*/ 191 w 265"/>
                      <a:gd name="T5" fmla="*/ 128 h 161"/>
                      <a:gd name="T6" fmla="*/ 83 w 265"/>
                      <a:gd name="T7" fmla="*/ 38 h 161"/>
                      <a:gd name="T8" fmla="*/ 76 w 265"/>
                      <a:gd name="T9" fmla="*/ 59 h 161"/>
                      <a:gd name="T10" fmla="*/ 0 w 265"/>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5" h="161">
                        <a:moveTo>
                          <a:pt x="264" y="160"/>
                        </a:moveTo>
                        <a:lnTo>
                          <a:pt x="193" y="101"/>
                        </a:lnTo>
                        <a:lnTo>
                          <a:pt x="191" y="128"/>
                        </a:lnTo>
                        <a:lnTo>
                          <a:pt x="83" y="38"/>
                        </a:lnTo>
                        <a:lnTo>
                          <a:pt x="76" y="59"/>
                        </a:lnTo>
                        <a:lnTo>
                          <a:pt x="0"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sp>
            <p:nvSpPr>
              <p:cNvPr id="16473" name="AutoShape 150"/>
              <p:cNvSpPr>
                <a:spLocks noChangeAspect="1" noChangeArrowheads="1"/>
              </p:cNvSpPr>
              <p:nvPr/>
            </p:nvSpPr>
            <p:spPr bwMode="auto">
              <a:xfrm>
                <a:off x="2588" y="2295"/>
                <a:ext cx="1007" cy="1007"/>
              </a:xfrm>
              <a:prstGeom prst="hexagon">
                <a:avLst>
                  <a:gd name="adj" fmla="val 25000"/>
                  <a:gd name="vf" fmla="val 115470"/>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grpSp>
            <p:nvGrpSpPr>
              <p:cNvPr id="16474" name="Group 151"/>
              <p:cNvGrpSpPr>
                <a:grpSpLocks noChangeAspect="1"/>
              </p:cNvGrpSpPr>
              <p:nvPr/>
            </p:nvGrpSpPr>
            <p:grpSpPr bwMode="auto">
              <a:xfrm>
                <a:off x="2944" y="2317"/>
                <a:ext cx="336" cy="614"/>
                <a:chOff x="576" y="1344"/>
                <a:chExt cx="727" cy="1329"/>
              </a:xfrm>
            </p:grpSpPr>
            <p:grpSp>
              <p:nvGrpSpPr>
                <p:cNvPr id="16499" name="Group 152"/>
                <p:cNvGrpSpPr>
                  <a:grpSpLocks noChangeAspect="1"/>
                </p:cNvGrpSpPr>
                <p:nvPr/>
              </p:nvGrpSpPr>
              <p:grpSpPr bwMode="auto">
                <a:xfrm>
                  <a:off x="866" y="1569"/>
                  <a:ext cx="134" cy="1104"/>
                  <a:chOff x="505" y="1301"/>
                  <a:chExt cx="160" cy="1317"/>
                </a:xfrm>
              </p:grpSpPr>
              <p:sp>
                <p:nvSpPr>
                  <p:cNvPr id="16505" name="Line 153"/>
                  <p:cNvSpPr>
                    <a:spLocks noChangeAspect="1" noChangeShapeType="1"/>
                  </p:cNvSpPr>
                  <p:nvPr/>
                </p:nvSpPr>
                <p:spPr bwMode="auto">
                  <a:xfrm>
                    <a:off x="569" y="1771"/>
                    <a:ext cx="39"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16506" name="Group 154"/>
                  <p:cNvGrpSpPr>
                    <a:grpSpLocks noChangeAspect="1"/>
                  </p:cNvGrpSpPr>
                  <p:nvPr/>
                </p:nvGrpSpPr>
                <p:grpSpPr bwMode="auto">
                  <a:xfrm>
                    <a:off x="505" y="1301"/>
                    <a:ext cx="160" cy="1317"/>
                    <a:chOff x="505" y="1301"/>
                    <a:chExt cx="160" cy="1317"/>
                  </a:xfrm>
                </p:grpSpPr>
                <p:sp>
                  <p:nvSpPr>
                    <p:cNvPr id="16507" name="Line 155"/>
                    <p:cNvSpPr>
                      <a:spLocks noChangeAspect="1" noChangeShapeType="1"/>
                    </p:cNvSpPr>
                    <p:nvPr/>
                  </p:nvSpPr>
                  <p:spPr bwMode="auto">
                    <a:xfrm flipV="1">
                      <a:off x="587" y="1311"/>
                      <a:ext cx="0" cy="279"/>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08" name="Line 156"/>
                    <p:cNvSpPr>
                      <a:spLocks noChangeAspect="1" noChangeShapeType="1"/>
                    </p:cNvSpPr>
                    <p:nvPr/>
                  </p:nvSpPr>
                  <p:spPr bwMode="auto">
                    <a:xfrm flipV="1">
                      <a:off x="508" y="1568"/>
                      <a:ext cx="54" cy="105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09" name="Line 157"/>
                    <p:cNvSpPr>
                      <a:spLocks noChangeAspect="1" noChangeShapeType="1"/>
                    </p:cNvSpPr>
                    <p:nvPr/>
                  </p:nvSpPr>
                  <p:spPr bwMode="auto">
                    <a:xfrm>
                      <a:off x="612" y="1585"/>
                      <a:ext cx="53" cy="1017"/>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10" name="Line 158"/>
                    <p:cNvSpPr>
                      <a:spLocks noChangeAspect="1" noChangeShapeType="1"/>
                    </p:cNvSpPr>
                    <p:nvPr/>
                  </p:nvSpPr>
                  <p:spPr bwMode="auto">
                    <a:xfrm>
                      <a:off x="513" y="2582"/>
                      <a:ext cx="15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11" name="Line 159"/>
                    <p:cNvSpPr>
                      <a:spLocks noChangeAspect="1" noChangeShapeType="1"/>
                    </p:cNvSpPr>
                    <p:nvPr/>
                  </p:nvSpPr>
                  <p:spPr bwMode="auto">
                    <a:xfrm>
                      <a:off x="533" y="2299"/>
                      <a:ext cx="114"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12" name="Line 160"/>
                    <p:cNvSpPr>
                      <a:spLocks noChangeAspect="1" noChangeShapeType="1"/>
                    </p:cNvSpPr>
                    <p:nvPr/>
                  </p:nvSpPr>
                  <p:spPr bwMode="auto">
                    <a:xfrm>
                      <a:off x="527" y="2307"/>
                      <a:ext cx="135" cy="277"/>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13" name="Line 161"/>
                    <p:cNvSpPr>
                      <a:spLocks noChangeAspect="1" noChangeShapeType="1"/>
                    </p:cNvSpPr>
                    <p:nvPr/>
                  </p:nvSpPr>
                  <p:spPr bwMode="auto">
                    <a:xfrm flipH="1">
                      <a:off x="505" y="2305"/>
                      <a:ext cx="150" cy="273"/>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14" name="Line 162"/>
                    <p:cNvSpPr>
                      <a:spLocks noChangeAspect="1" noChangeShapeType="1"/>
                    </p:cNvSpPr>
                    <p:nvPr/>
                  </p:nvSpPr>
                  <p:spPr bwMode="auto">
                    <a:xfrm>
                      <a:off x="551" y="2025"/>
                      <a:ext cx="74"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15" name="Line 163"/>
                    <p:cNvSpPr>
                      <a:spLocks noChangeAspect="1" noChangeShapeType="1"/>
                    </p:cNvSpPr>
                    <p:nvPr/>
                  </p:nvSpPr>
                  <p:spPr bwMode="auto">
                    <a:xfrm>
                      <a:off x="546" y="2028"/>
                      <a:ext cx="99" cy="269"/>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16" name="Line 164"/>
                    <p:cNvSpPr>
                      <a:spLocks noChangeAspect="1" noChangeShapeType="1"/>
                    </p:cNvSpPr>
                    <p:nvPr/>
                  </p:nvSpPr>
                  <p:spPr bwMode="auto">
                    <a:xfrm flipV="1">
                      <a:off x="524" y="2020"/>
                      <a:ext cx="103" cy="282"/>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17" name="Line 165"/>
                    <p:cNvSpPr>
                      <a:spLocks noChangeAspect="1" noChangeShapeType="1"/>
                    </p:cNvSpPr>
                    <p:nvPr/>
                  </p:nvSpPr>
                  <p:spPr bwMode="auto">
                    <a:xfrm>
                      <a:off x="558" y="1775"/>
                      <a:ext cx="73" cy="249"/>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18" name="Line 166"/>
                    <p:cNvSpPr>
                      <a:spLocks noChangeAspect="1" noChangeShapeType="1"/>
                    </p:cNvSpPr>
                    <p:nvPr/>
                  </p:nvSpPr>
                  <p:spPr bwMode="auto">
                    <a:xfrm flipV="1">
                      <a:off x="541" y="1764"/>
                      <a:ext cx="69" cy="269"/>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19" name="Line 167"/>
                    <p:cNvSpPr>
                      <a:spLocks noChangeAspect="1" noChangeShapeType="1"/>
                    </p:cNvSpPr>
                    <p:nvPr/>
                  </p:nvSpPr>
                  <p:spPr bwMode="auto">
                    <a:xfrm flipV="1">
                      <a:off x="555" y="1574"/>
                      <a:ext cx="45" cy="207"/>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520" name="Oval 168"/>
                    <p:cNvSpPr>
                      <a:spLocks noChangeAspect="1" noChangeArrowheads="1"/>
                    </p:cNvSpPr>
                    <p:nvPr/>
                  </p:nvSpPr>
                  <p:spPr bwMode="auto">
                    <a:xfrm>
                      <a:off x="565" y="1301"/>
                      <a:ext cx="36" cy="23"/>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grpSp>
            </p:grpSp>
            <p:grpSp>
              <p:nvGrpSpPr>
                <p:cNvPr id="16500" name="Group 169"/>
                <p:cNvGrpSpPr>
                  <a:grpSpLocks noChangeAspect="1"/>
                </p:cNvGrpSpPr>
                <p:nvPr/>
              </p:nvGrpSpPr>
              <p:grpSpPr bwMode="auto">
                <a:xfrm>
                  <a:off x="576" y="1344"/>
                  <a:ext cx="727" cy="234"/>
                  <a:chOff x="160" y="1033"/>
                  <a:chExt cx="865" cy="279"/>
                </a:xfrm>
              </p:grpSpPr>
              <p:sp>
                <p:nvSpPr>
                  <p:cNvPr id="16501" name="Freeform 170"/>
                  <p:cNvSpPr>
                    <a:spLocks noChangeAspect="1"/>
                  </p:cNvSpPr>
                  <p:nvPr/>
                </p:nvSpPr>
                <p:spPr bwMode="auto">
                  <a:xfrm>
                    <a:off x="756" y="1150"/>
                    <a:ext cx="269" cy="161"/>
                  </a:xfrm>
                  <a:custGeom>
                    <a:avLst/>
                    <a:gdLst>
                      <a:gd name="T0" fmla="*/ 0 w 269"/>
                      <a:gd name="T1" fmla="*/ 160 h 161"/>
                      <a:gd name="T2" fmla="*/ 71 w 269"/>
                      <a:gd name="T3" fmla="*/ 105 h 161"/>
                      <a:gd name="T4" fmla="*/ 75 w 269"/>
                      <a:gd name="T5" fmla="*/ 131 h 161"/>
                      <a:gd name="T6" fmla="*/ 185 w 269"/>
                      <a:gd name="T7" fmla="*/ 43 h 161"/>
                      <a:gd name="T8" fmla="*/ 189 w 269"/>
                      <a:gd name="T9" fmla="*/ 58 h 161"/>
                      <a:gd name="T10" fmla="*/ 268 w 269"/>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9" h="161">
                        <a:moveTo>
                          <a:pt x="0" y="160"/>
                        </a:moveTo>
                        <a:lnTo>
                          <a:pt x="71" y="105"/>
                        </a:lnTo>
                        <a:lnTo>
                          <a:pt x="75" y="131"/>
                        </a:lnTo>
                        <a:lnTo>
                          <a:pt x="185" y="43"/>
                        </a:lnTo>
                        <a:lnTo>
                          <a:pt x="189" y="58"/>
                        </a:lnTo>
                        <a:lnTo>
                          <a:pt x="268"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502" name="Freeform 171"/>
                  <p:cNvSpPr>
                    <a:spLocks noChangeAspect="1"/>
                  </p:cNvSpPr>
                  <p:nvPr/>
                </p:nvSpPr>
                <p:spPr bwMode="auto">
                  <a:xfrm>
                    <a:off x="636" y="1033"/>
                    <a:ext cx="188" cy="244"/>
                  </a:xfrm>
                  <a:custGeom>
                    <a:avLst/>
                    <a:gdLst>
                      <a:gd name="T0" fmla="*/ 0 w 188"/>
                      <a:gd name="T1" fmla="*/ 243 h 244"/>
                      <a:gd name="T2" fmla="*/ 27 w 188"/>
                      <a:gd name="T3" fmla="*/ 173 h 244"/>
                      <a:gd name="T4" fmla="*/ 58 w 188"/>
                      <a:gd name="T5" fmla="*/ 195 h 244"/>
                      <a:gd name="T6" fmla="*/ 118 w 188"/>
                      <a:gd name="T7" fmla="*/ 69 h 244"/>
                      <a:gd name="T8" fmla="*/ 143 w 188"/>
                      <a:gd name="T9" fmla="*/ 86 h 244"/>
                      <a:gd name="T10" fmla="*/ 187 w 188"/>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8" h="244">
                        <a:moveTo>
                          <a:pt x="0" y="243"/>
                        </a:moveTo>
                        <a:lnTo>
                          <a:pt x="27" y="173"/>
                        </a:lnTo>
                        <a:lnTo>
                          <a:pt x="58" y="195"/>
                        </a:lnTo>
                        <a:lnTo>
                          <a:pt x="118" y="69"/>
                        </a:lnTo>
                        <a:lnTo>
                          <a:pt x="143" y="86"/>
                        </a:lnTo>
                        <a:lnTo>
                          <a:pt x="187"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503" name="Freeform 172"/>
                  <p:cNvSpPr>
                    <a:spLocks noChangeAspect="1"/>
                  </p:cNvSpPr>
                  <p:nvPr/>
                </p:nvSpPr>
                <p:spPr bwMode="auto">
                  <a:xfrm>
                    <a:off x="357" y="1033"/>
                    <a:ext cx="190" cy="244"/>
                  </a:xfrm>
                  <a:custGeom>
                    <a:avLst/>
                    <a:gdLst>
                      <a:gd name="T0" fmla="*/ 189 w 190"/>
                      <a:gd name="T1" fmla="*/ 243 h 244"/>
                      <a:gd name="T2" fmla="*/ 160 w 190"/>
                      <a:gd name="T3" fmla="*/ 176 h 244"/>
                      <a:gd name="T4" fmla="*/ 127 w 190"/>
                      <a:gd name="T5" fmla="*/ 196 h 244"/>
                      <a:gd name="T6" fmla="*/ 65 w 190"/>
                      <a:gd name="T7" fmla="*/ 69 h 244"/>
                      <a:gd name="T8" fmla="*/ 42 w 190"/>
                      <a:gd name="T9" fmla="*/ 88 h 244"/>
                      <a:gd name="T10" fmla="*/ 0 w 190"/>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90" h="244">
                        <a:moveTo>
                          <a:pt x="189" y="243"/>
                        </a:moveTo>
                        <a:lnTo>
                          <a:pt x="160" y="176"/>
                        </a:lnTo>
                        <a:lnTo>
                          <a:pt x="127" y="196"/>
                        </a:lnTo>
                        <a:lnTo>
                          <a:pt x="65" y="69"/>
                        </a:lnTo>
                        <a:lnTo>
                          <a:pt x="42" y="88"/>
                        </a:lnTo>
                        <a:lnTo>
                          <a:pt x="0"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504" name="Freeform 173"/>
                  <p:cNvSpPr>
                    <a:spLocks noChangeAspect="1"/>
                  </p:cNvSpPr>
                  <p:nvPr/>
                </p:nvSpPr>
                <p:spPr bwMode="auto">
                  <a:xfrm>
                    <a:off x="160" y="1151"/>
                    <a:ext cx="265" cy="161"/>
                  </a:xfrm>
                  <a:custGeom>
                    <a:avLst/>
                    <a:gdLst>
                      <a:gd name="T0" fmla="*/ 264 w 265"/>
                      <a:gd name="T1" fmla="*/ 160 h 161"/>
                      <a:gd name="T2" fmla="*/ 193 w 265"/>
                      <a:gd name="T3" fmla="*/ 101 h 161"/>
                      <a:gd name="T4" fmla="*/ 191 w 265"/>
                      <a:gd name="T5" fmla="*/ 128 h 161"/>
                      <a:gd name="T6" fmla="*/ 83 w 265"/>
                      <a:gd name="T7" fmla="*/ 38 h 161"/>
                      <a:gd name="T8" fmla="*/ 76 w 265"/>
                      <a:gd name="T9" fmla="*/ 59 h 161"/>
                      <a:gd name="T10" fmla="*/ 0 w 265"/>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5" h="161">
                        <a:moveTo>
                          <a:pt x="264" y="160"/>
                        </a:moveTo>
                        <a:lnTo>
                          <a:pt x="193" y="101"/>
                        </a:lnTo>
                        <a:lnTo>
                          <a:pt x="191" y="128"/>
                        </a:lnTo>
                        <a:lnTo>
                          <a:pt x="83" y="38"/>
                        </a:lnTo>
                        <a:lnTo>
                          <a:pt x="76" y="59"/>
                        </a:lnTo>
                        <a:lnTo>
                          <a:pt x="0"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sp>
            <p:nvSpPr>
              <p:cNvPr id="16475" name="AutoShape 174"/>
              <p:cNvSpPr>
                <a:spLocks noChangeAspect="1" noChangeArrowheads="1"/>
              </p:cNvSpPr>
              <p:nvPr/>
            </p:nvSpPr>
            <p:spPr bwMode="auto">
              <a:xfrm>
                <a:off x="2588" y="3313"/>
                <a:ext cx="1007" cy="1007"/>
              </a:xfrm>
              <a:prstGeom prst="hexagon">
                <a:avLst>
                  <a:gd name="adj" fmla="val 25000"/>
                  <a:gd name="vf" fmla="val 115470"/>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grpSp>
            <p:nvGrpSpPr>
              <p:cNvPr id="16476" name="Group 175"/>
              <p:cNvGrpSpPr>
                <a:grpSpLocks noChangeAspect="1"/>
              </p:cNvGrpSpPr>
              <p:nvPr/>
            </p:nvGrpSpPr>
            <p:grpSpPr bwMode="auto">
              <a:xfrm>
                <a:off x="2934" y="3302"/>
                <a:ext cx="336" cy="614"/>
                <a:chOff x="576" y="1344"/>
                <a:chExt cx="727" cy="1329"/>
              </a:xfrm>
            </p:grpSpPr>
            <p:grpSp>
              <p:nvGrpSpPr>
                <p:cNvPr id="16477" name="Group 176"/>
                <p:cNvGrpSpPr>
                  <a:grpSpLocks noChangeAspect="1"/>
                </p:cNvGrpSpPr>
                <p:nvPr/>
              </p:nvGrpSpPr>
              <p:grpSpPr bwMode="auto">
                <a:xfrm>
                  <a:off x="866" y="1569"/>
                  <a:ext cx="134" cy="1104"/>
                  <a:chOff x="505" y="1301"/>
                  <a:chExt cx="160" cy="1317"/>
                </a:xfrm>
              </p:grpSpPr>
              <p:sp>
                <p:nvSpPr>
                  <p:cNvPr id="16483" name="Line 177"/>
                  <p:cNvSpPr>
                    <a:spLocks noChangeAspect="1" noChangeShapeType="1"/>
                  </p:cNvSpPr>
                  <p:nvPr/>
                </p:nvSpPr>
                <p:spPr bwMode="auto">
                  <a:xfrm>
                    <a:off x="569" y="1771"/>
                    <a:ext cx="39"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16484" name="Group 178"/>
                  <p:cNvGrpSpPr>
                    <a:grpSpLocks noChangeAspect="1"/>
                  </p:cNvGrpSpPr>
                  <p:nvPr/>
                </p:nvGrpSpPr>
                <p:grpSpPr bwMode="auto">
                  <a:xfrm>
                    <a:off x="505" y="1301"/>
                    <a:ext cx="160" cy="1317"/>
                    <a:chOff x="505" y="1301"/>
                    <a:chExt cx="160" cy="1317"/>
                  </a:xfrm>
                </p:grpSpPr>
                <p:sp>
                  <p:nvSpPr>
                    <p:cNvPr id="16485" name="Line 179"/>
                    <p:cNvSpPr>
                      <a:spLocks noChangeAspect="1" noChangeShapeType="1"/>
                    </p:cNvSpPr>
                    <p:nvPr/>
                  </p:nvSpPr>
                  <p:spPr bwMode="auto">
                    <a:xfrm flipV="1">
                      <a:off x="587" y="1311"/>
                      <a:ext cx="0" cy="279"/>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486" name="Line 180"/>
                    <p:cNvSpPr>
                      <a:spLocks noChangeAspect="1" noChangeShapeType="1"/>
                    </p:cNvSpPr>
                    <p:nvPr/>
                  </p:nvSpPr>
                  <p:spPr bwMode="auto">
                    <a:xfrm flipV="1">
                      <a:off x="508" y="1568"/>
                      <a:ext cx="54" cy="105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487" name="Line 181"/>
                    <p:cNvSpPr>
                      <a:spLocks noChangeAspect="1" noChangeShapeType="1"/>
                    </p:cNvSpPr>
                    <p:nvPr/>
                  </p:nvSpPr>
                  <p:spPr bwMode="auto">
                    <a:xfrm>
                      <a:off x="612" y="1585"/>
                      <a:ext cx="53" cy="1017"/>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488" name="Line 182"/>
                    <p:cNvSpPr>
                      <a:spLocks noChangeAspect="1" noChangeShapeType="1"/>
                    </p:cNvSpPr>
                    <p:nvPr/>
                  </p:nvSpPr>
                  <p:spPr bwMode="auto">
                    <a:xfrm>
                      <a:off x="513" y="2582"/>
                      <a:ext cx="15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489" name="Line 183"/>
                    <p:cNvSpPr>
                      <a:spLocks noChangeAspect="1" noChangeShapeType="1"/>
                    </p:cNvSpPr>
                    <p:nvPr/>
                  </p:nvSpPr>
                  <p:spPr bwMode="auto">
                    <a:xfrm>
                      <a:off x="533" y="2299"/>
                      <a:ext cx="114"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490" name="Line 184"/>
                    <p:cNvSpPr>
                      <a:spLocks noChangeAspect="1" noChangeShapeType="1"/>
                    </p:cNvSpPr>
                    <p:nvPr/>
                  </p:nvSpPr>
                  <p:spPr bwMode="auto">
                    <a:xfrm>
                      <a:off x="527" y="2307"/>
                      <a:ext cx="135" cy="277"/>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491" name="Line 185"/>
                    <p:cNvSpPr>
                      <a:spLocks noChangeAspect="1" noChangeShapeType="1"/>
                    </p:cNvSpPr>
                    <p:nvPr/>
                  </p:nvSpPr>
                  <p:spPr bwMode="auto">
                    <a:xfrm flipH="1">
                      <a:off x="505" y="2305"/>
                      <a:ext cx="150" cy="273"/>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492" name="Line 186"/>
                    <p:cNvSpPr>
                      <a:spLocks noChangeAspect="1" noChangeShapeType="1"/>
                    </p:cNvSpPr>
                    <p:nvPr/>
                  </p:nvSpPr>
                  <p:spPr bwMode="auto">
                    <a:xfrm>
                      <a:off x="551" y="2025"/>
                      <a:ext cx="74"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493" name="Line 187"/>
                    <p:cNvSpPr>
                      <a:spLocks noChangeAspect="1" noChangeShapeType="1"/>
                    </p:cNvSpPr>
                    <p:nvPr/>
                  </p:nvSpPr>
                  <p:spPr bwMode="auto">
                    <a:xfrm>
                      <a:off x="546" y="2028"/>
                      <a:ext cx="99" cy="269"/>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494" name="Line 188"/>
                    <p:cNvSpPr>
                      <a:spLocks noChangeAspect="1" noChangeShapeType="1"/>
                    </p:cNvSpPr>
                    <p:nvPr/>
                  </p:nvSpPr>
                  <p:spPr bwMode="auto">
                    <a:xfrm flipV="1">
                      <a:off x="524" y="2020"/>
                      <a:ext cx="103" cy="282"/>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495" name="Line 189"/>
                    <p:cNvSpPr>
                      <a:spLocks noChangeAspect="1" noChangeShapeType="1"/>
                    </p:cNvSpPr>
                    <p:nvPr/>
                  </p:nvSpPr>
                  <p:spPr bwMode="auto">
                    <a:xfrm>
                      <a:off x="558" y="1775"/>
                      <a:ext cx="73" cy="249"/>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496" name="Line 190"/>
                    <p:cNvSpPr>
                      <a:spLocks noChangeAspect="1" noChangeShapeType="1"/>
                    </p:cNvSpPr>
                    <p:nvPr/>
                  </p:nvSpPr>
                  <p:spPr bwMode="auto">
                    <a:xfrm flipV="1">
                      <a:off x="541" y="1764"/>
                      <a:ext cx="69" cy="269"/>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497" name="Line 191"/>
                    <p:cNvSpPr>
                      <a:spLocks noChangeAspect="1" noChangeShapeType="1"/>
                    </p:cNvSpPr>
                    <p:nvPr/>
                  </p:nvSpPr>
                  <p:spPr bwMode="auto">
                    <a:xfrm flipV="1">
                      <a:off x="555" y="1574"/>
                      <a:ext cx="45" cy="207"/>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498" name="Oval 192"/>
                    <p:cNvSpPr>
                      <a:spLocks noChangeAspect="1" noChangeArrowheads="1"/>
                    </p:cNvSpPr>
                    <p:nvPr/>
                  </p:nvSpPr>
                  <p:spPr bwMode="auto">
                    <a:xfrm>
                      <a:off x="565" y="1301"/>
                      <a:ext cx="36" cy="23"/>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grpSp>
            </p:grpSp>
            <p:grpSp>
              <p:nvGrpSpPr>
                <p:cNvPr id="16478" name="Group 193"/>
                <p:cNvGrpSpPr>
                  <a:grpSpLocks noChangeAspect="1"/>
                </p:cNvGrpSpPr>
                <p:nvPr/>
              </p:nvGrpSpPr>
              <p:grpSpPr bwMode="auto">
                <a:xfrm>
                  <a:off x="576" y="1344"/>
                  <a:ext cx="727" cy="234"/>
                  <a:chOff x="160" y="1033"/>
                  <a:chExt cx="865" cy="279"/>
                </a:xfrm>
              </p:grpSpPr>
              <p:sp>
                <p:nvSpPr>
                  <p:cNvPr id="16479" name="Freeform 194"/>
                  <p:cNvSpPr>
                    <a:spLocks noChangeAspect="1"/>
                  </p:cNvSpPr>
                  <p:nvPr/>
                </p:nvSpPr>
                <p:spPr bwMode="auto">
                  <a:xfrm>
                    <a:off x="756" y="1150"/>
                    <a:ext cx="269" cy="161"/>
                  </a:xfrm>
                  <a:custGeom>
                    <a:avLst/>
                    <a:gdLst>
                      <a:gd name="T0" fmla="*/ 0 w 269"/>
                      <a:gd name="T1" fmla="*/ 160 h 161"/>
                      <a:gd name="T2" fmla="*/ 71 w 269"/>
                      <a:gd name="T3" fmla="*/ 105 h 161"/>
                      <a:gd name="T4" fmla="*/ 75 w 269"/>
                      <a:gd name="T5" fmla="*/ 131 h 161"/>
                      <a:gd name="T6" fmla="*/ 185 w 269"/>
                      <a:gd name="T7" fmla="*/ 43 h 161"/>
                      <a:gd name="T8" fmla="*/ 189 w 269"/>
                      <a:gd name="T9" fmla="*/ 58 h 161"/>
                      <a:gd name="T10" fmla="*/ 268 w 269"/>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9" h="161">
                        <a:moveTo>
                          <a:pt x="0" y="160"/>
                        </a:moveTo>
                        <a:lnTo>
                          <a:pt x="71" y="105"/>
                        </a:lnTo>
                        <a:lnTo>
                          <a:pt x="75" y="131"/>
                        </a:lnTo>
                        <a:lnTo>
                          <a:pt x="185" y="43"/>
                        </a:lnTo>
                        <a:lnTo>
                          <a:pt x="189" y="58"/>
                        </a:lnTo>
                        <a:lnTo>
                          <a:pt x="268"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80" name="Freeform 195"/>
                  <p:cNvSpPr>
                    <a:spLocks noChangeAspect="1"/>
                  </p:cNvSpPr>
                  <p:nvPr/>
                </p:nvSpPr>
                <p:spPr bwMode="auto">
                  <a:xfrm>
                    <a:off x="636" y="1033"/>
                    <a:ext cx="188" cy="244"/>
                  </a:xfrm>
                  <a:custGeom>
                    <a:avLst/>
                    <a:gdLst>
                      <a:gd name="T0" fmla="*/ 0 w 188"/>
                      <a:gd name="T1" fmla="*/ 243 h 244"/>
                      <a:gd name="T2" fmla="*/ 27 w 188"/>
                      <a:gd name="T3" fmla="*/ 173 h 244"/>
                      <a:gd name="T4" fmla="*/ 58 w 188"/>
                      <a:gd name="T5" fmla="*/ 195 h 244"/>
                      <a:gd name="T6" fmla="*/ 118 w 188"/>
                      <a:gd name="T7" fmla="*/ 69 h 244"/>
                      <a:gd name="T8" fmla="*/ 143 w 188"/>
                      <a:gd name="T9" fmla="*/ 86 h 244"/>
                      <a:gd name="T10" fmla="*/ 187 w 188"/>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8" h="244">
                        <a:moveTo>
                          <a:pt x="0" y="243"/>
                        </a:moveTo>
                        <a:lnTo>
                          <a:pt x="27" y="173"/>
                        </a:lnTo>
                        <a:lnTo>
                          <a:pt x="58" y="195"/>
                        </a:lnTo>
                        <a:lnTo>
                          <a:pt x="118" y="69"/>
                        </a:lnTo>
                        <a:lnTo>
                          <a:pt x="143" y="86"/>
                        </a:lnTo>
                        <a:lnTo>
                          <a:pt x="187"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81" name="Freeform 196"/>
                  <p:cNvSpPr>
                    <a:spLocks noChangeAspect="1"/>
                  </p:cNvSpPr>
                  <p:nvPr/>
                </p:nvSpPr>
                <p:spPr bwMode="auto">
                  <a:xfrm>
                    <a:off x="357" y="1033"/>
                    <a:ext cx="190" cy="244"/>
                  </a:xfrm>
                  <a:custGeom>
                    <a:avLst/>
                    <a:gdLst>
                      <a:gd name="T0" fmla="*/ 189 w 190"/>
                      <a:gd name="T1" fmla="*/ 243 h 244"/>
                      <a:gd name="T2" fmla="*/ 160 w 190"/>
                      <a:gd name="T3" fmla="*/ 176 h 244"/>
                      <a:gd name="T4" fmla="*/ 127 w 190"/>
                      <a:gd name="T5" fmla="*/ 196 h 244"/>
                      <a:gd name="T6" fmla="*/ 65 w 190"/>
                      <a:gd name="T7" fmla="*/ 69 h 244"/>
                      <a:gd name="T8" fmla="*/ 42 w 190"/>
                      <a:gd name="T9" fmla="*/ 88 h 244"/>
                      <a:gd name="T10" fmla="*/ 0 w 190"/>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90" h="244">
                        <a:moveTo>
                          <a:pt x="189" y="243"/>
                        </a:moveTo>
                        <a:lnTo>
                          <a:pt x="160" y="176"/>
                        </a:lnTo>
                        <a:lnTo>
                          <a:pt x="127" y="196"/>
                        </a:lnTo>
                        <a:lnTo>
                          <a:pt x="65" y="69"/>
                        </a:lnTo>
                        <a:lnTo>
                          <a:pt x="42" y="88"/>
                        </a:lnTo>
                        <a:lnTo>
                          <a:pt x="0"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82" name="Freeform 197"/>
                  <p:cNvSpPr>
                    <a:spLocks noChangeAspect="1"/>
                  </p:cNvSpPr>
                  <p:nvPr/>
                </p:nvSpPr>
                <p:spPr bwMode="auto">
                  <a:xfrm>
                    <a:off x="160" y="1151"/>
                    <a:ext cx="265" cy="161"/>
                  </a:xfrm>
                  <a:custGeom>
                    <a:avLst/>
                    <a:gdLst>
                      <a:gd name="T0" fmla="*/ 264 w 265"/>
                      <a:gd name="T1" fmla="*/ 160 h 161"/>
                      <a:gd name="T2" fmla="*/ 193 w 265"/>
                      <a:gd name="T3" fmla="*/ 101 h 161"/>
                      <a:gd name="T4" fmla="*/ 191 w 265"/>
                      <a:gd name="T5" fmla="*/ 128 h 161"/>
                      <a:gd name="T6" fmla="*/ 83 w 265"/>
                      <a:gd name="T7" fmla="*/ 38 h 161"/>
                      <a:gd name="T8" fmla="*/ 76 w 265"/>
                      <a:gd name="T9" fmla="*/ 59 h 161"/>
                      <a:gd name="T10" fmla="*/ 0 w 265"/>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5" h="161">
                        <a:moveTo>
                          <a:pt x="264" y="160"/>
                        </a:moveTo>
                        <a:lnTo>
                          <a:pt x="193" y="101"/>
                        </a:lnTo>
                        <a:lnTo>
                          <a:pt x="191" y="128"/>
                        </a:lnTo>
                        <a:lnTo>
                          <a:pt x="83" y="38"/>
                        </a:lnTo>
                        <a:lnTo>
                          <a:pt x="76" y="59"/>
                        </a:lnTo>
                        <a:lnTo>
                          <a:pt x="0"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grpSp>
      </p:grpSp>
      <p:sp>
        <p:nvSpPr>
          <p:cNvPr id="510150" name="Rectangle 198"/>
          <p:cNvSpPr>
            <a:spLocks noGrp="1" noChangeArrowheads="1"/>
          </p:cNvSpPr>
          <p:nvPr>
            <p:ph type="title"/>
          </p:nvPr>
        </p:nvSpPr>
        <p:spPr/>
        <p:txBody>
          <a:bodyPr/>
          <a:lstStyle/>
          <a:p>
            <a:pPr>
              <a:defRPr/>
            </a:pPr>
            <a:r>
              <a:rPr lang="en-GB" altLang="en-US" smtClean="0"/>
              <a:t>Cellular Concept</a:t>
            </a:r>
          </a:p>
        </p:txBody>
      </p:sp>
      <p:grpSp>
        <p:nvGrpSpPr>
          <p:cNvPr id="16388" name="Group 199"/>
          <p:cNvGrpSpPr>
            <a:grpSpLocks/>
          </p:cNvGrpSpPr>
          <p:nvPr/>
        </p:nvGrpSpPr>
        <p:grpSpPr bwMode="auto">
          <a:xfrm>
            <a:off x="4465027" y="2951163"/>
            <a:ext cx="762000" cy="457200"/>
            <a:chOff x="1296" y="2784"/>
            <a:chExt cx="480" cy="288"/>
          </a:xfrm>
        </p:grpSpPr>
        <p:sp>
          <p:nvSpPr>
            <p:cNvPr id="16456" name="Rectangle 200"/>
            <p:cNvSpPr>
              <a:spLocks noChangeArrowheads="1"/>
            </p:cNvSpPr>
            <p:nvPr/>
          </p:nvSpPr>
          <p:spPr bwMode="auto">
            <a:xfrm>
              <a:off x="1296" y="2784"/>
              <a:ext cx="480" cy="288"/>
            </a:xfrm>
            <a:prstGeom prst="rect">
              <a:avLst/>
            </a:prstGeom>
            <a:solidFill>
              <a:schemeClr val="tx1"/>
            </a:solidFill>
            <a:ln w="12700">
              <a:solidFill>
                <a:schemeClr val="tx1"/>
              </a:solidFill>
              <a:miter lim="800000"/>
              <a:headEnd/>
              <a:tailEnd/>
            </a:ln>
            <a:effectLst>
              <a:outerShdw dist="107763" dir="2700000" algn="ctr" rotWithShape="0">
                <a:schemeClr val="bg2"/>
              </a:outerShdw>
            </a:effectLst>
          </p:spPr>
          <p:txBody>
            <a:bodyPr wrap="none" anchor="ct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graphicFrame>
          <p:nvGraphicFramePr>
            <p:cNvPr id="16457" name="Object 201">
              <a:hlinkClick r:id="" action="ppaction://ole?verb=0"/>
            </p:cNvPr>
            <p:cNvGraphicFramePr>
              <a:graphicFrameLocks noChangeAspect="1"/>
            </p:cNvGraphicFramePr>
            <p:nvPr/>
          </p:nvGraphicFramePr>
          <p:xfrm>
            <a:off x="1359" y="2868"/>
            <a:ext cx="342" cy="141"/>
          </p:xfrm>
          <a:graphic>
            <a:graphicData uri="http://schemas.openxmlformats.org/presentationml/2006/ole">
              <mc:AlternateContent xmlns:mc="http://schemas.openxmlformats.org/markup-compatibility/2006">
                <mc:Choice xmlns:v="urn:schemas-microsoft-com:vml" Requires="v">
                  <p:oleObj spid="_x0000_s2079" name="Clip" r:id="rId3" imgW="6096000" imgH="2552700" progId="MS_ClipArt_Gallery.2">
                    <p:embed/>
                  </p:oleObj>
                </mc:Choice>
                <mc:Fallback>
                  <p:oleObj name="Clip" r:id="rId3" imgW="6096000" imgH="2552700" progId="MS_ClipArt_Gallery.2">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59" y="2868"/>
                          <a:ext cx="342" cy="141"/>
                        </a:xfrm>
                        <a:prstGeom prst="rect">
                          <a:avLst/>
                        </a:prstGeom>
                        <a:solidFill>
                          <a:schemeClr val="tx1"/>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grpSp>
        <p:nvGrpSpPr>
          <p:cNvPr id="510157" name="Group 205"/>
          <p:cNvGrpSpPr>
            <a:grpSpLocks/>
          </p:cNvGrpSpPr>
          <p:nvPr/>
        </p:nvGrpSpPr>
        <p:grpSpPr bwMode="auto">
          <a:xfrm>
            <a:off x="1726224" y="1787525"/>
            <a:ext cx="4070838" cy="2109788"/>
            <a:chOff x="1087" y="1126"/>
            <a:chExt cx="2565" cy="1329"/>
          </a:xfrm>
        </p:grpSpPr>
        <p:grpSp>
          <p:nvGrpSpPr>
            <p:cNvPr id="16421" name="Group 206"/>
            <p:cNvGrpSpPr>
              <a:grpSpLocks noChangeAspect="1"/>
            </p:cNvGrpSpPr>
            <p:nvPr/>
          </p:nvGrpSpPr>
          <p:grpSpPr bwMode="auto">
            <a:xfrm>
              <a:off x="1832" y="1253"/>
              <a:ext cx="1009" cy="470"/>
              <a:chOff x="1047" y="1185"/>
              <a:chExt cx="1202" cy="561"/>
            </a:xfrm>
          </p:grpSpPr>
          <p:sp>
            <p:nvSpPr>
              <p:cNvPr id="16451" name="Line 207"/>
              <p:cNvSpPr>
                <a:spLocks noChangeAspect="1" noChangeShapeType="1"/>
              </p:cNvSpPr>
              <p:nvPr/>
            </p:nvSpPr>
            <p:spPr bwMode="auto">
              <a:xfrm>
                <a:off x="1047" y="1185"/>
                <a:ext cx="624" cy="268"/>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452" name="Line 208"/>
              <p:cNvSpPr>
                <a:spLocks noChangeAspect="1" noChangeShapeType="1"/>
              </p:cNvSpPr>
              <p:nvPr/>
            </p:nvSpPr>
            <p:spPr bwMode="auto">
              <a:xfrm flipH="1" flipV="1">
                <a:off x="1537" y="1439"/>
                <a:ext cx="142" cy="22"/>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453" name="Line 209"/>
              <p:cNvSpPr>
                <a:spLocks noChangeAspect="1" noChangeShapeType="1"/>
              </p:cNvSpPr>
              <p:nvPr/>
            </p:nvSpPr>
            <p:spPr bwMode="auto">
              <a:xfrm>
                <a:off x="1545" y="1447"/>
                <a:ext cx="704" cy="299"/>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6422" name="Group 210"/>
            <p:cNvGrpSpPr>
              <a:grpSpLocks noChangeAspect="1"/>
            </p:cNvGrpSpPr>
            <p:nvPr/>
          </p:nvGrpSpPr>
          <p:grpSpPr bwMode="auto">
            <a:xfrm>
              <a:off x="1724" y="1468"/>
              <a:ext cx="1063" cy="444"/>
              <a:chOff x="919" y="1441"/>
              <a:chExt cx="1266" cy="529"/>
            </a:xfrm>
          </p:grpSpPr>
          <p:sp>
            <p:nvSpPr>
              <p:cNvPr id="16448" name="Line 211"/>
              <p:cNvSpPr>
                <a:spLocks noChangeAspect="1" noChangeShapeType="1"/>
              </p:cNvSpPr>
              <p:nvPr/>
            </p:nvSpPr>
            <p:spPr bwMode="auto">
              <a:xfrm>
                <a:off x="919" y="1441"/>
                <a:ext cx="706" cy="26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449" name="Line 212"/>
              <p:cNvSpPr>
                <a:spLocks noChangeAspect="1" noChangeShapeType="1"/>
              </p:cNvSpPr>
              <p:nvPr/>
            </p:nvSpPr>
            <p:spPr bwMode="auto">
              <a:xfrm flipH="1">
                <a:off x="1471" y="1705"/>
                <a:ext cx="162" cy="1"/>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450" name="Line 213"/>
              <p:cNvSpPr>
                <a:spLocks noChangeAspect="1" noChangeShapeType="1"/>
              </p:cNvSpPr>
              <p:nvPr/>
            </p:nvSpPr>
            <p:spPr bwMode="auto">
              <a:xfrm>
                <a:off x="1479" y="1710"/>
                <a:ext cx="706" cy="260"/>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6423" name="Group 214"/>
            <p:cNvGrpSpPr>
              <a:grpSpLocks noChangeAspect="1"/>
            </p:cNvGrpSpPr>
            <p:nvPr/>
          </p:nvGrpSpPr>
          <p:grpSpPr bwMode="auto">
            <a:xfrm>
              <a:off x="1087" y="1126"/>
              <a:ext cx="727" cy="1329"/>
              <a:chOff x="160" y="1033"/>
              <a:chExt cx="865" cy="1585"/>
            </a:xfrm>
          </p:grpSpPr>
          <p:grpSp>
            <p:nvGrpSpPr>
              <p:cNvPr id="16426" name="Group 215"/>
              <p:cNvGrpSpPr>
                <a:grpSpLocks noChangeAspect="1"/>
              </p:cNvGrpSpPr>
              <p:nvPr/>
            </p:nvGrpSpPr>
            <p:grpSpPr bwMode="auto">
              <a:xfrm>
                <a:off x="505" y="1301"/>
                <a:ext cx="160" cy="1317"/>
                <a:chOff x="505" y="1301"/>
                <a:chExt cx="160" cy="1317"/>
              </a:xfrm>
            </p:grpSpPr>
            <p:sp>
              <p:nvSpPr>
                <p:cNvPr id="16432" name="Line 216"/>
                <p:cNvSpPr>
                  <a:spLocks noChangeAspect="1" noChangeShapeType="1"/>
                </p:cNvSpPr>
                <p:nvPr/>
              </p:nvSpPr>
              <p:spPr bwMode="auto">
                <a:xfrm>
                  <a:off x="569" y="1771"/>
                  <a:ext cx="39" cy="0"/>
                </a:xfrm>
                <a:prstGeom prst="line">
                  <a:avLst/>
                </a:prstGeom>
                <a:noFill/>
                <a:ln w="254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16433" name="Group 217"/>
                <p:cNvGrpSpPr>
                  <a:grpSpLocks noChangeAspect="1"/>
                </p:cNvGrpSpPr>
                <p:nvPr/>
              </p:nvGrpSpPr>
              <p:grpSpPr bwMode="auto">
                <a:xfrm>
                  <a:off x="505" y="1301"/>
                  <a:ext cx="160" cy="1317"/>
                  <a:chOff x="505" y="1301"/>
                  <a:chExt cx="160" cy="1317"/>
                </a:xfrm>
              </p:grpSpPr>
              <p:sp>
                <p:nvSpPr>
                  <p:cNvPr id="16434" name="Line 218"/>
                  <p:cNvSpPr>
                    <a:spLocks noChangeAspect="1" noChangeShapeType="1"/>
                  </p:cNvSpPr>
                  <p:nvPr/>
                </p:nvSpPr>
                <p:spPr bwMode="auto">
                  <a:xfrm flipV="1">
                    <a:off x="587" y="1311"/>
                    <a:ext cx="0" cy="279"/>
                  </a:xfrm>
                  <a:prstGeom prst="line">
                    <a:avLst/>
                  </a:prstGeom>
                  <a:noFill/>
                  <a:ln w="254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435" name="Line 219"/>
                  <p:cNvSpPr>
                    <a:spLocks noChangeAspect="1" noChangeShapeType="1"/>
                  </p:cNvSpPr>
                  <p:nvPr/>
                </p:nvSpPr>
                <p:spPr bwMode="auto">
                  <a:xfrm flipV="1">
                    <a:off x="508" y="1568"/>
                    <a:ext cx="54" cy="1050"/>
                  </a:xfrm>
                  <a:prstGeom prst="line">
                    <a:avLst/>
                  </a:prstGeom>
                  <a:noFill/>
                  <a:ln w="254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436" name="Line 220"/>
                  <p:cNvSpPr>
                    <a:spLocks noChangeAspect="1" noChangeShapeType="1"/>
                  </p:cNvSpPr>
                  <p:nvPr/>
                </p:nvSpPr>
                <p:spPr bwMode="auto">
                  <a:xfrm>
                    <a:off x="612" y="1585"/>
                    <a:ext cx="53" cy="1017"/>
                  </a:xfrm>
                  <a:prstGeom prst="line">
                    <a:avLst/>
                  </a:prstGeom>
                  <a:noFill/>
                  <a:ln w="254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437" name="Line 221"/>
                  <p:cNvSpPr>
                    <a:spLocks noChangeAspect="1" noChangeShapeType="1"/>
                  </p:cNvSpPr>
                  <p:nvPr/>
                </p:nvSpPr>
                <p:spPr bwMode="auto">
                  <a:xfrm>
                    <a:off x="513" y="2582"/>
                    <a:ext cx="150" cy="0"/>
                  </a:xfrm>
                  <a:prstGeom prst="line">
                    <a:avLst/>
                  </a:prstGeom>
                  <a:noFill/>
                  <a:ln w="254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438" name="Line 222"/>
                  <p:cNvSpPr>
                    <a:spLocks noChangeAspect="1" noChangeShapeType="1"/>
                  </p:cNvSpPr>
                  <p:nvPr/>
                </p:nvSpPr>
                <p:spPr bwMode="auto">
                  <a:xfrm>
                    <a:off x="533" y="2299"/>
                    <a:ext cx="114" cy="0"/>
                  </a:xfrm>
                  <a:prstGeom prst="line">
                    <a:avLst/>
                  </a:prstGeom>
                  <a:noFill/>
                  <a:ln w="254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439" name="Line 223"/>
                  <p:cNvSpPr>
                    <a:spLocks noChangeAspect="1" noChangeShapeType="1"/>
                  </p:cNvSpPr>
                  <p:nvPr/>
                </p:nvSpPr>
                <p:spPr bwMode="auto">
                  <a:xfrm>
                    <a:off x="527" y="2307"/>
                    <a:ext cx="135" cy="277"/>
                  </a:xfrm>
                  <a:prstGeom prst="line">
                    <a:avLst/>
                  </a:prstGeom>
                  <a:noFill/>
                  <a:ln w="127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440" name="Line 224"/>
                  <p:cNvSpPr>
                    <a:spLocks noChangeAspect="1" noChangeShapeType="1"/>
                  </p:cNvSpPr>
                  <p:nvPr/>
                </p:nvSpPr>
                <p:spPr bwMode="auto">
                  <a:xfrm flipH="1">
                    <a:off x="505" y="2305"/>
                    <a:ext cx="150" cy="273"/>
                  </a:xfrm>
                  <a:prstGeom prst="line">
                    <a:avLst/>
                  </a:prstGeom>
                  <a:noFill/>
                  <a:ln w="127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441" name="Line 225"/>
                  <p:cNvSpPr>
                    <a:spLocks noChangeAspect="1" noChangeShapeType="1"/>
                  </p:cNvSpPr>
                  <p:nvPr/>
                </p:nvSpPr>
                <p:spPr bwMode="auto">
                  <a:xfrm>
                    <a:off x="551" y="2025"/>
                    <a:ext cx="74" cy="0"/>
                  </a:xfrm>
                  <a:prstGeom prst="line">
                    <a:avLst/>
                  </a:prstGeom>
                  <a:noFill/>
                  <a:ln w="254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442" name="Line 226"/>
                  <p:cNvSpPr>
                    <a:spLocks noChangeAspect="1" noChangeShapeType="1"/>
                  </p:cNvSpPr>
                  <p:nvPr/>
                </p:nvSpPr>
                <p:spPr bwMode="auto">
                  <a:xfrm>
                    <a:off x="546" y="2028"/>
                    <a:ext cx="99" cy="269"/>
                  </a:xfrm>
                  <a:prstGeom prst="line">
                    <a:avLst/>
                  </a:prstGeom>
                  <a:noFill/>
                  <a:ln w="127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443" name="Line 227"/>
                  <p:cNvSpPr>
                    <a:spLocks noChangeAspect="1" noChangeShapeType="1"/>
                  </p:cNvSpPr>
                  <p:nvPr/>
                </p:nvSpPr>
                <p:spPr bwMode="auto">
                  <a:xfrm flipV="1">
                    <a:off x="524" y="2020"/>
                    <a:ext cx="103" cy="282"/>
                  </a:xfrm>
                  <a:prstGeom prst="line">
                    <a:avLst/>
                  </a:prstGeom>
                  <a:noFill/>
                  <a:ln w="127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444" name="Line 228"/>
                  <p:cNvSpPr>
                    <a:spLocks noChangeAspect="1" noChangeShapeType="1"/>
                  </p:cNvSpPr>
                  <p:nvPr/>
                </p:nvSpPr>
                <p:spPr bwMode="auto">
                  <a:xfrm>
                    <a:off x="558" y="1775"/>
                    <a:ext cx="73" cy="249"/>
                  </a:xfrm>
                  <a:prstGeom prst="line">
                    <a:avLst/>
                  </a:prstGeom>
                  <a:noFill/>
                  <a:ln w="127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445" name="Line 229"/>
                  <p:cNvSpPr>
                    <a:spLocks noChangeAspect="1" noChangeShapeType="1"/>
                  </p:cNvSpPr>
                  <p:nvPr/>
                </p:nvSpPr>
                <p:spPr bwMode="auto">
                  <a:xfrm flipV="1">
                    <a:off x="541" y="1764"/>
                    <a:ext cx="69" cy="269"/>
                  </a:xfrm>
                  <a:prstGeom prst="line">
                    <a:avLst/>
                  </a:prstGeom>
                  <a:noFill/>
                  <a:ln w="127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446" name="Line 230"/>
                  <p:cNvSpPr>
                    <a:spLocks noChangeAspect="1" noChangeShapeType="1"/>
                  </p:cNvSpPr>
                  <p:nvPr/>
                </p:nvSpPr>
                <p:spPr bwMode="auto">
                  <a:xfrm flipV="1">
                    <a:off x="555" y="1574"/>
                    <a:ext cx="45" cy="207"/>
                  </a:xfrm>
                  <a:prstGeom prst="line">
                    <a:avLst/>
                  </a:prstGeom>
                  <a:noFill/>
                  <a:ln w="127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447" name="Oval 231"/>
                  <p:cNvSpPr>
                    <a:spLocks noChangeAspect="1" noChangeArrowheads="1"/>
                  </p:cNvSpPr>
                  <p:nvPr/>
                </p:nvSpPr>
                <p:spPr bwMode="auto">
                  <a:xfrm>
                    <a:off x="565" y="1301"/>
                    <a:ext cx="36" cy="23"/>
                  </a:xfrm>
                  <a:prstGeom prst="ellipse">
                    <a:avLst/>
                  </a:prstGeom>
                  <a:solidFill>
                    <a:srgbClr val="C0C0C0"/>
                  </a:solidFill>
                  <a:ln>
                    <a:noFill/>
                  </a:ln>
                  <a:effectLst/>
                  <a:extLs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grpSp>
          </p:grpSp>
          <p:grpSp>
            <p:nvGrpSpPr>
              <p:cNvPr id="16427" name="Group 232"/>
              <p:cNvGrpSpPr>
                <a:grpSpLocks noChangeAspect="1"/>
              </p:cNvGrpSpPr>
              <p:nvPr/>
            </p:nvGrpSpPr>
            <p:grpSpPr bwMode="auto">
              <a:xfrm>
                <a:off x="160" y="1033"/>
                <a:ext cx="865" cy="279"/>
                <a:chOff x="160" y="1033"/>
                <a:chExt cx="865" cy="279"/>
              </a:xfrm>
            </p:grpSpPr>
            <p:sp>
              <p:nvSpPr>
                <p:cNvPr id="16428" name="Freeform 233"/>
                <p:cNvSpPr>
                  <a:spLocks noChangeAspect="1"/>
                </p:cNvSpPr>
                <p:nvPr/>
              </p:nvSpPr>
              <p:spPr bwMode="auto">
                <a:xfrm>
                  <a:off x="756" y="1150"/>
                  <a:ext cx="269" cy="161"/>
                </a:xfrm>
                <a:custGeom>
                  <a:avLst/>
                  <a:gdLst>
                    <a:gd name="T0" fmla="*/ 0 w 269"/>
                    <a:gd name="T1" fmla="*/ 160 h 161"/>
                    <a:gd name="T2" fmla="*/ 71 w 269"/>
                    <a:gd name="T3" fmla="*/ 105 h 161"/>
                    <a:gd name="T4" fmla="*/ 75 w 269"/>
                    <a:gd name="T5" fmla="*/ 131 h 161"/>
                    <a:gd name="T6" fmla="*/ 185 w 269"/>
                    <a:gd name="T7" fmla="*/ 43 h 161"/>
                    <a:gd name="T8" fmla="*/ 189 w 269"/>
                    <a:gd name="T9" fmla="*/ 58 h 161"/>
                    <a:gd name="T10" fmla="*/ 268 w 269"/>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9" h="161">
                      <a:moveTo>
                        <a:pt x="0" y="160"/>
                      </a:moveTo>
                      <a:lnTo>
                        <a:pt x="71" y="105"/>
                      </a:lnTo>
                      <a:lnTo>
                        <a:pt x="75" y="131"/>
                      </a:lnTo>
                      <a:lnTo>
                        <a:pt x="185" y="43"/>
                      </a:lnTo>
                      <a:lnTo>
                        <a:pt x="189" y="58"/>
                      </a:lnTo>
                      <a:lnTo>
                        <a:pt x="268"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29" name="Freeform 234"/>
                <p:cNvSpPr>
                  <a:spLocks noChangeAspect="1"/>
                </p:cNvSpPr>
                <p:nvPr/>
              </p:nvSpPr>
              <p:spPr bwMode="auto">
                <a:xfrm>
                  <a:off x="636" y="1033"/>
                  <a:ext cx="188" cy="244"/>
                </a:xfrm>
                <a:custGeom>
                  <a:avLst/>
                  <a:gdLst>
                    <a:gd name="T0" fmla="*/ 0 w 188"/>
                    <a:gd name="T1" fmla="*/ 243 h 244"/>
                    <a:gd name="T2" fmla="*/ 27 w 188"/>
                    <a:gd name="T3" fmla="*/ 173 h 244"/>
                    <a:gd name="T4" fmla="*/ 58 w 188"/>
                    <a:gd name="T5" fmla="*/ 195 h 244"/>
                    <a:gd name="T6" fmla="*/ 118 w 188"/>
                    <a:gd name="T7" fmla="*/ 69 h 244"/>
                    <a:gd name="T8" fmla="*/ 143 w 188"/>
                    <a:gd name="T9" fmla="*/ 86 h 244"/>
                    <a:gd name="T10" fmla="*/ 187 w 188"/>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8" h="244">
                      <a:moveTo>
                        <a:pt x="0" y="243"/>
                      </a:moveTo>
                      <a:lnTo>
                        <a:pt x="27" y="173"/>
                      </a:lnTo>
                      <a:lnTo>
                        <a:pt x="58" y="195"/>
                      </a:lnTo>
                      <a:lnTo>
                        <a:pt x="118" y="69"/>
                      </a:lnTo>
                      <a:lnTo>
                        <a:pt x="143" y="86"/>
                      </a:lnTo>
                      <a:lnTo>
                        <a:pt x="187"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30" name="Freeform 235"/>
                <p:cNvSpPr>
                  <a:spLocks noChangeAspect="1"/>
                </p:cNvSpPr>
                <p:nvPr/>
              </p:nvSpPr>
              <p:spPr bwMode="auto">
                <a:xfrm>
                  <a:off x="357" y="1033"/>
                  <a:ext cx="190" cy="244"/>
                </a:xfrm>
                <a:custGeom>
                  <a:avLst/>
                  <a:gdLst>
                    <a:gd name="T0" fmla="*/ 189 w 190"/>
                    <a:gd name="T1" fmla="*/ 243 h 244"/>
                    <a:gd name="T2" fmla="*/ 160 w 190"/>
                    <a:gd name="T3" fmla="*/ 176 h 244"/>
                    <a:gd name="T4" fmla="*/ 127 w 190"/>
                    <a:gd name="T5" fmla="*/ 196 h 244"/>
                    <a:gd name="T6" fmla="*/ 65 w 190"/>
                    <a:gd name="T7" fmla="*/ 69 h 244"/>
                    <a:gd name="T8" fmla="*/ 42 w 190"/>
                    <a:gd name="T9" fmla="*/ 88 h 244"/>
                    <a:gd name="T10" fmla="*/ 0 w 190"/>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90" h="244">
                      <a:moveTo>
                        <a:pt x="189" y="243"/>
                      </a:moveTo>
                      <a:lnTo>
                        <a:pt x="160" y="176"/>
                      </a:lnTo>
                      <a:lnTo>
                        <a:pt x="127" y="196"/>
                      </a:lnTo>
                      <a:lnTo>
                        <a:pt x="65" y="69"/>
                      </a:lnTo>
                      <a:lnTo>
                        <a:pt x="42" y="88"/>
                      </a:lnTo>
                      <a:lnTo>
                        <a:pt x="0"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31" name="Freeform 236"/>
                <p:cNvSpPr>
                  <a:spLocks noChangeAspect="1"/>
                </p:cNvSpPr>
                <p:nvPr/>
              </p:nvSpPr>
              <p:spPr bwMode="auto">
                <a:xfrm>
                  <a:off x="160" y="1151"/>
                  <a:ext cx="265" cy="161"/>
                </a:xfrm>
                <a:custGeom>
                  <a:avLst/>
                  <a:gdLst>
                    <a:gd name="T0" fmla="*/ 264 w 265"/>
                    <a:gd name="T1" fmla="*/ 160 h 161"/>
                    <a:gd name="T2" fmla="*/ 193 w 265"/>
                    <a:gd name="T3" fmla="*/ 101 h 161"/>
                    <a:gd name="T4" fmla="*/ 191 w 265"/>
                    <a:gd name="T5" fmla="*/ 128 h 161"/>
                    <a:gd name="T6" fmla="*/ 83 w 265"/>
                    <a:gd name="T7" fmla="*/ 38 h 161"/>
                    <a:gd name="T8" fmla="*/ 76 w 265"/>
                    <a:gd name="T9" fmla="*/ 59 h 161"/>
                    <a:gd name="T10" fmla="*/ 0 w 265"/>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5" h="161">
                      <a:moveTo>
                        <a:pt x="264" y="160"/>
                      </a:moveTo>
                      <a:lnTo>
                        <a:pt x="193" y="101"/>
                      </a:lnTo>
                      <a:lnTo>
                        <a:pt x="191" y="128"/>
                      </a:lnTo>
                      <a:lnTo>
                        <a:pt x="83" y="38"/>
                      </a:lnTo>
                      <a:lnTo>
                        <a:pt x="76" y="59"/>
                      </a:lnTo>
                      <a:lnTo>
                        <a:pt x="0"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sp>
          <p:nvSpPr>
            <p:cNvPr id="16424" name="Line 237"/>
            <p:cNvSpPr>
              <a:spLocks noChangeAspect="1" noChangeShapeType="1"/>
            </p:cNvSpPr>
            <p:nvPr/>
          </p:nvSpPr>
          <p:spPr bwMode="auto">
            <a:xfrm flipV="1">
              <a:off x="1527" y="2051"/>
              <a:ext cx="2125" cy="398"/>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425" name="Line 238"/>
            <p:cNvSpPr>
              <a:spLocks noChangeAspect="1" noChangeShapeType="1"/>
            </p:cNvSpPr>
            <p:nvPr/>
          </p:nvSpPr>
          <p:spPr bwMode="auto">
            <a:xfrm flipV="1">
              <a:off x="1515" y="2007"/>
              <a:ext cx="2127" cy="399"/>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6391" name="Group 239"/>
          <p:cNvGrpSpPr>
            <a:grpSpLocks/>
          </p:cNvGrpSpPr>
          <p:nvPr/>
        </p:nvGrpSpPr>
        <p:grpSpPr bwMode="auto">
          <a:xfrm>
            <a:off x="5791201" y="1400176"/>
            <a:ext cx="2887566" cy="1501823"/>
            <a:chOff x="3648" y="882"/>
            <a:chExt cx="2048" cy="1170"/>
          </a:xfrm>
        </p:grpSpPr>
        <p:sp>
          <p:nvSpPr>
            <p:cNvPr id="16407" name="Line 240"/>
            <p:cNvSpPr>
              <a:spLocks noChangeAspect="1" noChangeShapeType="1"/>
            </p:cNvSpPr>
            <p:nvPr/>
          </p:nvSpPr>
          <p:spPr bwMode="auto">
            <a:xfrm flipV="1">
              <a:off x="4373" y="1482"/>
              <a:ext cx="423" cy="388"/>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408" name="Line 241"/>
            <p:cNvSpPr>
              <a:spLocks noChangeAspect="1" noChangeShapeType="1"/>
            </p:cNvSpPr>
            <p:nvPr/>
          </p:nvSpPr>
          <p:spPr bwMode="auto">
            <a:xfrm flipV="1">
              <a:off x="4384" y="1526"/>
              <a:ext cx="434" cy="399"/>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16409" name="Group 242"/>
            <p:cNvGrpSpPr>
              <a:grpSpLocks/>
            </p:cNvGrpSpPr>
            <p:nvPr/>
          </p:nvGrpSpPr>
          <p:grpSpPr bwMode="auto">
            <a:xfrm>
              <a:off x="3648" y="882"/>
              <a:ext cx="726" cy="1170"/>
              <a:chOff x="3648" y="882"/>
              <a:chExt cx="726" cy="1170"/>
            </a:xfrm>
          </p:grpSpPr>
          <p:graphicFrame>
            <p:nvGraphicFramePr>
              <p:cNvPr id="16413" name="Object 243">
                <a:hlinkClick r:id="" action="ppaction://ole?verb=0"/>
              </p:cNvPr>
              <p:cNvGraphicFramePr>
                <a:graphicFrameLocks noChangeAspect="1"/>
              </p:cNvGraphicFramePr>
              <p:nvPr/>
            </p:nvGraphicFramePr>
            <p:xfrm>
              <a:off x="3893" y="1124"/>
              <a:ext cx="236" cy="626"/>
            </p:xfrm>
            <a:graphic>
              <a:graphicData uri="http://schemas.openxmlformats.org/presentationml/2006/ole">
                <mc:AlternateContent xmlns:mc="http://schemas.openxmlformats.org/markup-compatibility/2006">
                  <mc:Choice xmlns:v="urn:schemas-microsoft-com:vml" Requires="v">
                    <p:oleObj spid="_x0000_s2080" name="Clip" r:id="rId5" imgW="1303338" imgH="3405188" progId="MS_ClipArt_Gallery.2">
                      <p:embed/>
                    </p:oleObj>
                  </mc:Choice>
                  <mc:Fallback>
                    <p:oleObj name="Clip" r:id="rId5" imgW="1303338" imgH="3405188" progId="MS_ClipArt_Gallery.2">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893" y="1124"/>
                            <a:ext cx="236" cy="6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nvGrpSpPr>
              <p:cNvPr id="16414" name="Group 244"/>
              <p:cNvGrpSpPr>
                <a:grpSpLocks noChangeAspect="1"/>
              </p:cNvGrpSpPr>
              <p:nvPr/>
            </p:nvGrpSpPr>
            <p:grpSpPr bwMode="auto">
              <a:xfrm>
                <a:off x="3648" y="882"/>
                <a:ext cx="726" cy="234"/>
                <a:chOff x="3210" y="743"/>
                <a:chExt cx="865" cy="279"/>
              </a:xfrm>
            </p:grpSpPr>
            <p:sp>
              <p:nvSpPr>
                <p:cNvPr id="16417" name="Freeform 245"/>
                <p:cNvSpPr>
                  <a:spLocks noChangeAspect="1"/>
                </p:cNvSpPr>
                <p:nvPr/>
              </p:nvSpPr>
              <p:spPr bwMode="auto">
                <a:xfrm>
                  <a:off x="3806" y="860"/>
                  <a:ext cx="269" cy="161"/>
                </a:xfrm>
                <a:custGeom>
                  <a:avLst/>
                  <a:gdLst>
                    <a:gd name="T0" fmla="*/ 0 w 269"/>
                    <a:gd name="T1" fmla="*/ 160 h 161"/>
                    <a:gd name="T2" fmla="*/ 71 w 269"/>
                    <a:gd name="T3" fmla="*/ 105 h 161"/>
                    <a:gd name="T4" fmla="*/ 75 w 269"/>
                    <a:gd name="T5" fmla="*/ 131 h 161"/>
                    <a:gd name="T6" fmla="*/ 185 w 269"/>
                    <a:gd name="T7" fmla="*/ 43 h 161"/>
                    <a:gd name="T8" fmla="*/ 189 w 269"/>
                    <a:gd name="T9" fmla="*/ 58 h 161"/>
                    <a:gd name="T10" fmla="*/ 268 w 269"/>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9" h="161">
                      <a:moveTo>
                        <a:pt x="0" y="160"/>
                      </a:moveTo>
                      <a:lnTo>
                        <a:pt x="71" y="105"/>
                      </a:lnTo>
                      <a:lnTo>
                        <a:pt x="75" y="131"/>
                      </a:lnTo>
                      <a:lnTo>
                        <a:pt x="185" y="43"/>
                      </a:lnTo>
                      <a:lnTo>
                        <a:pt x="189" y="58"/>
                      </a:lnTo>
                      <a:lnTo>
                        <a:pt x="268"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18" name="Freeform 246"/>
                <p:cNvSpPr>
                  <a:spLocks noChangeAspect="1"/>
                </p:cNvSpPr>
                <p:nvPr/>
              </p:nvSpPr>
              <p:spPr bwMode="auto">
                <a:xfrm>
                  <a:off x="3686" y="743"/>
                  <a:ext cx="188" cy="244"/>
                </a:xfrm>
                <a:custGeom>
                  <a:avLst/>
                  <a:gdLst>
                    <a:gd name="T0" fmla="*/ 0 w 188"/>
                    <a:gd name="T1" fmla="*/ 243 h 244"/>
                    <a:gd name="T2" fmla="*/ 27 w 188"/>
                    <a:gd name="T3" fmla="*/ 173 h 244"/>
                    <a:gd name="T4" fmla="*/ 58 w 188"/>
                    <a:gd name="T5" fmla="*/ 195 h 244"/>
                    <a:gd name="T6" fmla="*/ 118 w 188"/>
                    <a:gd name="T7" fmla="*/ 69 h 244"/>
                    <a:gd name="T8" fmla="*/ 143 w 188"/>
                    <a:gd name="T9" fmla="*/ 86 h 244"/>
                    <a:gd name="T10" fmla="*/ 187 w 188"/>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8" h="244">
                      <a:moveTo>
                        <a:pt x="0" y="243"/>
                      </a:moveTo>
                      <a:lnTo>
                        <a:pt x="27" y="173"/>
                      </a:lnTo>
                      <a:lnTo>
                        <a:pt x="58" y="195"/>
                      </a:lnTo>
                      <a:lnTo>
                        <a:pt x="118" y="69"/>
                      </a:lnTo>
                      <a:lnTo>
                        <a:pt x="143" y="86"/>
                      </a:lnTo>
                      <a:lnTo>
                        <a:pt x="187"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19" name="Freeform 247"/>
                <p:cNvSpPr>
                  <a:spLocks noChangeAspect="1"/>
                </p:cNvSpPr>
                <p:nvPr/>
              </p:nvSpPr>
              <p:spPr bwMode="auto">
                <a:xfrm>
                  <a:off x="3407" y="743"/>
                  <a:ext cx="190" cy="244"/>
                </a:xfrm>
                <a:custGeom>
                  <a:avLst/>
                  <a:gdLst>
                    <a:gd name="T0" fmla="*/ 189 w 190"/>
                    <a:gd name="T1" fmla="*/ 243 h 244"/>
                    <a:gd name="T2" fmla="*/ 160 w 190"/>
                    <a:gd name="T3" fmla="*/ 176 h 244"/>
                    <a:gd name="T4" fmla="*/ 127 w 190"/>
                    <a:gd name="T5" fmla="*/ 196 h 244"/>
                    <a:gd name="T6" fmla="*/ 65 w 190"/>
                    <a:gd name="T7" fmla="*/ 69 h 244"/>
                    <a:gd name="T8" fmla="*/ 42 w 190"/>
                    <a:gd name="T9" fmla="*/ 88 h 244"/>
                    <a:gd name="T10" fmla="*/ 0 w 190"/>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90" h="244">
                      <a:moveTo>
                        <a:pt x="189" y="243"/>
                      </a:moveTo>
                      <a:lnTo>
                        <a:pt x="160" y="176"/>
                      </a:lnTo>
                      <a:lnTo>
                        <a:pt x="127" y="196"/>
                      </a:lnTo>
                      <a:lnTo>
                        <a:pt x="65" y="69"/>
                      </a:lnTo>
                      <a:lnTo>
                        <a:pt x="42" y="88"/>
                      </a:lnTo>
                      <a:lnTo>
                        <a:pt x="0"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20" name="Freeform 248"/>
                <p:cNvSpPr>
                  <a:spLocks noChangeAspect="1"/>
                </p:cNvSpPr>
                <p:nvPr/>
              </p:nvSpPr>
              <p:spPr bwMode="auto">
                <a:xfrm>
                  <a:off x="3210" y="861"/>
                  <a:ext cx="265" cy="161"/>
                </a:xfrm>
                <a:custGeom>
                  <a:avLst/>
                  <a:gdLst>
                    <a:gd name="T0" fmla="*/ 264 w 265"/>
                    <a:gd name="T1" fmla="*/ 160 h 161"/>
                    <a:gd name="T2" fmla="*/ 193 w 265"/>
                    <a:gd name="T3" fmla="*/ 101 h 161"/>
                    <a:gd name="T4" fmla="*/ 191 w 265"/>
                    <a:gd name="T5" fmla="*/ 128 h 161"/>
                    <a:gd name="T6" fmla="*/ 83 w 265"/>
                    <a:gd name="T7" fmla="*/ 38 h 161"/>
                    <a:gd name="T8" fmla="*/ 76 w 265"/>
                    <a:gd name="T9" fmla="*/ 59 h 161"/>
                    <a:gd name="T10" fmla="*/ 0 w 265"/>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5" h="161">
                      <a:moveTo>
                        <a:pt x="264" y="160"/>
                      </a:moveTo>
                      <a:lnTo>
                        <a:pt x="193" y="101"/>
                      </a:lnTo>
                      <a:lnTo>
                        <a:pt x="191" y="128"/>
                      </a:lnTo>
                      <a:lnTo>
                        <a:pt x="83" y="38"/>
                      </a:lnTo>
                      <a:lnTo>
                        <a:pt x="76" y="59"/>
                      </a:lnTo>
                      <a:lnTo>
                        <a:pt x="0"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16415" name="Rectangle 249"/>
              <p:cNvSpPr>
                <a:spLocks noChangeAspect="1" noChangeArrowheads="1"/>
              </p:cNvSpPr>
              <p:nvPr/>
            </p:nvSpPr>
            <p:spPr bwMode="auto">
              <a:xfrm>
                <a:off x="3658" y="1768"/>
                <a:ext cx="706" cy="284"/>
              </a:xfrm>
              <a:prstGeom prst="rect">
                <a:avLst/>
              </a:prstGeom>
              <a:solidFill>
                <a:schemeClr val="tx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16416" name="Rectangle 250"/>
              <p:cNvSpPr>
                <a:spLocks noChangeAspect="1" noChangeArrowheads="1"/>
              </p:cNvSpPr>
              <p:nvPr/>
            </p:nvSpPr>
            <p:spPr bwMode="auto">
              <a:xfrm>
                <a:off x="3812" y="1805"/>
                <a:ext cx="398" cy="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spcBef>
                    <a:spcPct val="0"/>
                  </a:spcBef>
                  <a:buClrTx/>
                  <a:buSzTx/>
                  <a:buFontTx/>
                  <a:buNone/>
                </a:pPr>
                <a:r>
                  <a:rPr lang="en-GB" altLang="en-US" sz="1600" dirty="0">
                    <a:solidFill>
                      <a:schemeClr val="bg1"/>
                    </a:solidFill>
                    <a:latin typeface="Times New Roman" pitchFamily="18" charset="0"/>
                  </a:rPr>
                  <a:t>MSC</a:t>
                </a:r>
              </a:p>
            </p:txBody>
          </p:sp>
        </p:grpSp>
        <p:graphicFrame>
          <p:nvGraphicFramePr>
            <p:cNvPr id="16410" name="Object 251">
              <a:hlinkClick r:id="" action="ppaction://ole?verb=0"/>
            </p:cNvPr>
            <p:cNvGraphicFramePr>
              <a:graphicFrameLocks noChangeAspect="1"/>
            </p:cNvGraphicFramePr>
            <p:nvPr/>
          </p:nvGraphicFramePr>
          <p:xfrm>
            <a:off x="4635" y="1042"/>
            <a:ext cx="1061" cy="592"/>
          </p:xfrm>
          <a:graphic>
            <a:graphicData uri="http://schemas.openxmlformats.org/presentationml/2006/ole">
              <mc:AlternateContent xmlns:mc="http://schemas.openxmlformats.org/markup-compatibility/2006">
                <mc:Choice xmlns:v="urn:schemas-microsoft-com:vml" Requires="v">
                  <p:oleObj spid="_x0000_s2081" name="Clip" r:id="rId7" imgW="5761038" imgH="3224213" progId="MS_ClipArt_Gallery.2">
                    <p:embed/>
                  </p:oleObj>
                </mc:Choice>
                <mc:Fallback>
                  <p:oleObj name="Clip" r:id="rId7" imgW="5761038" imgH="3224213" progId="MS_ClipArt_Gallery.2">
                    <p:embed/>
                    <p:pic>
                      <p:nvPicPr>
                        <p:cNvPr id="0" name=""/>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635" y="1042"/>
                          <a:ext cx="1061" cy="5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6411" name="Rectangle 252"/>
            <p:cNvSpPr>
              <a:spLocks noChangeAspect="1" noChangeArrowheads="1"/>
            </p:cNvSpPr>
            <p:nvPr/>
          </p:nvSpPr>
          <p:spPr bwMode="auto">
            <a:xfrm>
              <a:off x="4635" y="1666"/>
              <a:ext cx="978" cy="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spcBef>
                  <a:spcPct val="0"/>
                </a:spcBef>
                <a:buClrTx/>
                <a:buSzTx/>
                <a:buFontTx/>
                <a:buNone/>
              </a:pPr>
              <a:r>
                <a:rPr lang="en-GB" altLang="en-US" sz="1600">
                  <a:solidFill>
                    <a:schemeClr val="tx1"/>
                  </a:solidFill>
                  <a:latin typeface="Times New Roman" pitchFamily="18" charset="0"/>
                </a:rPr>
                <a:t>Fixed Networks</a:t>
              </a:r>
            </a:p>
          </p:txBody>
        </p:sp>
        <p:sp>
          <p:nvSpPr>
            <p:cNvPr id="16412" name="Rectangle 253"/>
            <p:cNvSpPr>
              <a:spLocks noChangeAspect="1" noChangeArrowheads="1"/>
            </p:cNvSpPr>
            <p:nvPr/>
          </p:nvSpPr>
          <p:spPr bwMode="auto">
            <a:xfrm>
              <a:off x="4879" y="1170"/>
              <a:ext cx="641" cy="2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r>
                <a:rPr lang="en-GB" altLang="en-US" sz="1200" b="1">
                  <a:solidFill>
                    <a:schemeClr val="bg1"/>
                  </a:solidFill>
                </a:rPr>
                <a:t>PSTN, ISDN</a:t>
              </a:r>
            </a:p>
            <a:p>
              <a:pPr algn="l"/>
              <a:r>
                <a:rPr lang="en-GB" altLang="en-US" sz="1200" b="1">
                  <a:solidFill>
                    <a:schemeClr val="bg1"/>
                  </a:solidFill>
                </a:rPr>
                <a:t>BISDN,...</a:t>
              </a:r>
            </a:p>
          </p:txBody>
        </p:sp>
      </p:grpSp>
    </p:spTree>
    <p:extLst>
      <p:ext uri="{BB962C8B-B14F-4D97-AF65-F5344CB8AC3E}">
        <p14:creationId xmlns:p14="http://schemas.microsoft.com/office/powerpoint/2010/main" val="188417747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510157"/>
                                        </p:tgtEl>
                                        <p:attrNameLst>
                                          <p:attrName>style.visibility</p:attrName>
                                        </p:attrNameLst>
                                      </p:cBhvr>
                                      <p:to>
                                        <p:strVal val="visible"/>
                                      </p:to>
                                    </p:set>
                                  </p:childTnLst>
                                  <p:subTnLst>
                                    <p:set>
                                      <p:cBhvr override="childStyle">
                                        <p:cTn dur="1" fill="hold" display="0" masterRel="nextClick" afterEffect="1"/>
                                        <p:tgtEl>
                                          <p:spTgt spid="510157"/>
                                        </p:tgtEl>
                                        <p:attrNameLst>
                                          <p:attrName>style.visibility</p:attrName>
                                        </p:attrNameLst>
                                      </p:cBhvr>
                                      <p:to>
                                        <p:strVal val="hidden"/>
                                      </p:to>
                                    </p:set>
                                  </p:subTnLst>
                                </p:cTn>
                              </p:par>
                            </p:childTnLst>
                          </p:cTn>
                        </p:par>
                      </p:childTnLst>
                    </p:cTn>
                  </p:par>
                  <p:par>
                    <p:cTn id="7" fill="hold" nodeType="clickPar">
                      <p:stCondLst>
                        <p:cond delay="indefinite"/>
                      </p:stCondLst>
                      <p:childTnLst>
                        <p:par>
                          <p:cTn id="8" fill="hold" nodeType="withGroup">
                            <p:stCondLst>
                              <p:cond delay="0"/>
                            </p:stCondLst>
                            <p:childTnLst>
                              <p:par>
                                <p:cTn id="9" presetID="9" presetClass="entr" presetSubtype="0" fill="hold" nodeType="clickEffect">
                                  <p:stCondLst>
                                    <p:cond delay="0"/>
                                  </p:stCondLst>
                                  <p:childTnLst>
                                    <p:set>
                                      <p:cBhvr>
                                        <p:cTn id="10" dur="1" fill="hold">
                                          <p:stCondLst>
                                            <p:cond delay="0"/>
                                          </p:stCondLst>
                                        </p:cTn>
                                        <p:tgtEl>
                                          <p:spTgt spid="509954"/>
                                        </p:tgtEl>
                                        <p:attrNameLst>
                                          <p:attrName>style.visibility</p:attrName>
                                        </p:attrNameLst>
                                      </p:cBhvr>
                                      <p:to>
                                        <p:strVal val="visible"/>
                                      </p:to>
                                    </p:set>
                                    <p:animEffect transition="in" filter="dissolve">
                                      <p:cBhvr>
                                        <p:cTn id="11" dur="500"/>
                                        <p:tgtEl>
                                          <p:spTgt spid="5099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2546" name="Rectangle 2"/>
          <p:cNvSpPr>
            <a:spLocks noGrp="1" noChangeArrowheads="1"/>
          </p:cNvSpPr>
          <p:nvPr>
            <p:ph type="title"/>
          </p:nvPr>
        </p:nvSpPr>
        <p:spPr/>
        <p:txBody>
          <a:bodyPr/>
          <a:lstStyle/>
          <a:p>
            <a:pPr>
              <a:defRPr/>
            </a:pPr>
            <a:r>
              <a:rPr lang="en-GB" altLang="en-US" dirty="0" smtClean="0"/>
              <a:t>Cellular Mobile Communication System – Mobile Units</a:t>
            </a:r>
          </a:p>
        </p:txBody>
      </p:sp>
      <p:sp>
        <p:nvSpPr>
          <p:cNvPr id="17411" name="Rectangle 3"/>
          <p:cNvSpPr>
            <a:spLocks noGrp="1" noChangeArrowheads="1"/>
          </p:cNvSpPr>
          <p:nvPr>
            <p:ph type="body" idx="1"/>
          </p:nvPr>
        </p:nvSpPr>
        <p:spPr/>
        <p:txBody>
          <a:bodyPr/>
          <a:lstStyle/>
          <a:p>
            <a:pPr>
              <a:lnSpc>
                <a:spcPct val="90000"/>
              </a:lnSpc>
            </a:pPr>
            <a:r>
              <a:rPr lang="en-GB" altLang="en-US" sz="2400" dirty="0" smtClean="0">
                <a:cs typeface="Times New Roman" pitchFamily="18" charset="0"/>
              </a:rPr>
              <a:t>Mobile Units (MS)</a:t>
            </a:r>
          </a:p>
          <a:p>
            <a:pPr lvl="1">
              <a:lnSpc>
                <a:spcPct val="90000"/>
              </a:lnSpc>
            </a:pPr>
            <a:r>
              <a:rPr lang="en-GB" altLang="en-US" sz="2400" dirty="0" smtClean="0">
                <a:cs typeface="Times New Roman" pitchFamily="18" charset="0"/>
              </a:rPr>
              <a:t>mounted on vehicles or carried as portables</a:t>
            </a:r>
          </a:p>
          <a:p>
            <a:pPr lvl="1">
              <a:lnSpc>
                <a:spcPct val="90000"/>
              </a:lnSpc>
            </a:pPr>
            <a:r>
              <a:rPr lang="en-GB" altLang="en-US" sz="2400" dirty="0" smtClean="0">
                <a:cs typeface="Times New Roman" pitchFamily="18" charset="0"/>
              </a:rPr>
              <a:t>contain transceivers, antennas and control circuitry, </a:t>
            </a:r>
          </a:p>
          <a:p>
            <a:pPr lvl="1">
              <a:lnSpc>
                <a:spcPct val="90000"/>
              </a:lnSpc>
            </a:pPr>
            <a:r>
              <a:rPr lang="en-GB" altLang="en-US" sz="2400" dirty="0" smtClean="0">
                <a:cs typeface="Times New Roman" pitchFamily="18" charset="0"/>
              </a:rPr>
              <a:t>communicate with an assigned Base Station through duplex radio channels</a:t>
            </a:r>
          </a:p>
        </p:txBody>
      </p:sp>
    </p:spTree>
    <p:extLst>
      <p:ext uri="{BB962C8B-B14F-4D97-AF65-F5344CB8AC3E}">
        <p14:creationId xmlns:p14="http://schemas.microsoft.com/office/powerpoint/2010/main" val="112013969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Cellular </a:t>
            </a:r>
            <a:r>
              <a:rPr lang="en-GB" dirty="0" err="1" smtClean="0"/>
              <a:t>Comms</a:t>
            </a:r>
            <a:r>
              <a:rPr lang="en-GB" dirty="0" smtClean="0"/>
              <a:t> – Base Stations</a:t>
            </a:r>
            <a:endParaRPr lang="en-GB" dirty="0"/>
          </a:p>
        </p:txBody>
      </p:sp>
      <p:sp>
        <p:nvSpPr>
          <p:cNvPr id="3" name="Content Placeholder 2"/>
          <p:cNvSpPr>
            <a:spLocks noGrp="1"/>
          </p:cNvSpPr>
          <p:nvPr>
            <p:ph idx="1"/>
          </p:nvPr>
        </p:nvSpPr>
        <p:spPr/>
        <p:txBody>
          <a:bodyPr/>
          <a:lstStyle/>
          <a:p>
            <a:pPr>
              <a:lnSpc>
                <a:spcPct val="90000"/>
              </a:lnSpc>
            </a:pPr>
            <a:r>
              <a:rPr lang="en-GB" altLang="en-US" sz="2400" dirty="0">
                <a:cs typeface="Times New Roman" pitchFamily="18" charset="0"/>
              </a:rPr>
              <a:t>Base </a:t>
            </a:r>
            <a:r>
              <a:rPr lang="en-GB" altLang="en-US" sz="2400" dirty="0" smtClean="0">
                <a:cs typeface="Times New Roman" pitchFamily="18" charset="0"/>
              </a:rPr>
              <a:t>Stations </a:t>
            </a:r>
            <a:r>
              <a:rPr lang="en-GB" altLang="en-US" sz="2400" dirty="0">
                <a:cs typeface="Times New Roman" pitchFamily="18" charset="0"/>
              </a:rPr>
              <a:t>(BS)</a:t>
            </a:r>
          </a:p>
          <a:p>
            <a:pPr lvl="1">
              <a:lnSpc>
                <a:spcPct val="90000"/>
              </a:lnSpc>
            </a:pPr>
            <a:r>
              <a:rPr lang="en-GB" altLang="en-US" sz="2400" dirty="0" smtClean="0">
                <a:cs typeface="Times New Roman" pitchFamily="18" charset="0"/>
              </a:rPr>
              <a:t>Several </a:t>
            </a:r>
            <a:r>
              <a:rPr lang="en-GB" altLang="en-US" sz="2400" dirty="0">
                <a:cs typeface="Times New Roman" pitchFamily="18" charset="0"/>
              </a:rPr>
              <a:t>transmitters and receivers that through antennas communicate simultaneously with all mobiles within the area of coverage (</a:t>
            </a:r>
            <a:r>
              <a:rPr lang="en-GB" altLang="en-US" sz="2400" i="1" dirty="0">
                <a:cs typeface="Times New Roman" pitchFamily="18" charset="0"/>
              </a:rPr>
              <a:t>cell</a:t>
            </a:r>
            <a:r>
              <a:rPr lang="en-GB" altLang="en-US" sz="2400" dirty="0">
                <a:cs typeface="Times New Roman" pitchFamily="18" charset="0"/>
              </a:rPr>
              <a:t>) and are connected to radio network controller (RNC) via telephone lines or microwave </a:t>
            </a:r>
            <a:r>
              <a:rPr lang="en-GB" altLang="en-US" sz="2400" dirty="0" smtClean="0">
                <a:cs typeface="Times New Roman" pitchFamily="18" charset="0"/>
              </a:rPr>
              <a:t>links</a:t>
            </a:r>
            <a:endParaRPr lang="en-GB" altLang="en-US" sz="2400" dirty="0">
              <a:cs typeface="Times New Roman" pitchFamily="18" charset="0"/>
            </a:endParaRPr>
          </a:p>
          <a:p>
            <a:pPr lvl="1">
              <a:lnSpc>
                <a:spcPct val="90000"/>
              </a:lnSpc>
            </a:pPr>
            <a:r>
              <a:rPr lang="en-GB" altLang="en-US" sz="2400" dirty="0">
                <a:cs typeface="Times New Roman" pitchFamily="18" charset="0"/>
              </a:rPr>
              <a:t>Each BS is allocated a portion of the total number of channels available to the entire system, which are used within a small geographic area (cell</a:t>
            </a:r>
            <a:r>
              <a:rPr lang="en-GB" altLang="en-US" sz="2400" dirty="0" smtClean="0">
                <a:cs typeface="Times New Roman" pitchFamily="18" charset="0"/>
              </a:rPr>
              <a:t>) </a:t>
            </a:r>
            <a:endParaRPr lang="en-GB" altLang="en-US" sz="2400" dirty="0">
              <a:cs typeface="Times New Roman" pitchFamily="18" charset="0"/>
            </a:endParaRPr>
          </a:p>
          <a:p>
            <a:pPr lvl="1">
              <a:lnSpc>
                <a:spcPct val="90000"/>
              </a:lnSpc>
            </a:pPr>
            <a:r>
              <a:rPr lang="en-GB" altLang="en-US" sz="2400" dirty="0">
                <a:cs typeface="Times New Roman" pitchFamily="18" charset="0"/>
              </a:rPr>
              <a:t>Neighbouring BSs are assigned different groups of channels so that all the available channels are assigned to a relatively small number of </a:t>
            </a:r>
            <a:r>
              <a:rPr lang="en-GB" altLang="en-US" sz="2400" dirty="0" smtClean="0">
                <a:cs typeface="Times New Roman" pitchFamily="18" charset="0"/>
              </a:rPr>
              <a:t>base </a:t>
            </a:r>
            <a:r>
              <a:rPr lang="en-GB" altLang="en-US" sz="2400" dirty="0">
                <a:cs typeface="Times New Roman" pitchFamily="18" charset="0"/>
              </a:rPr>
              <a:t>s</a:t>
            </a:r>
            <a:r>
              <a:rPr lang="en-GB" altLang="en-US" sz="2400" dirty="0" smtClean="0">
                <a:cs typeface="Times New Roman" pitchFamily="18" charset="0"/>
              </a:rPr>
              <a:t>tations</a:t>
            </a:r>
            <a:endParaRPr lang="en-GB" altLang="en-US" sz="2400" dirty="0">
              <a:cs typeface="Times New Roman" pitchFamily="18" charset="0"/>
            </a:endParaRPr>
          </a:p>
          <a:p>
            <a:pPr lvl="1">
              <a:lnSpc>
                <a:spcPct val="90000"/>
              </a:lnSpc>
            </a:pPr>
            <a:endParaRPr lang="en-GB" altLang="en-US" sz="2400" dirty="0">
              <a:cs typeface="Times New Roman" pitchFamily="18" charset="0"/>
            </a:endParaRPr>
          </a:p>
          <a:p>
            <a:endParaRPr lang="en-GB" dirty="0"/>
          </a:p>
        </p:txBody>
      </p:sp>
      <p:sp>
        <p:nvSpPr>
          <p:cNvPr id="4" name="Footer Placeholder 3"/>
          <p:cNvSpPr>
            <a:spLocks noGrp="1"/>
          </p:cNvSpPr>
          <p:nvPr>
            <p:ph type="ftr" sz="quarter" idx="11"/>
          </p:nvPr>
        </p:nvSpPr>
        <p:spPr/>
        <p:txBody>
          <a:bodyPr/>
          <a:lstStyle/>
          <a:p>
            <a:pPr>
              <a:defRPr/>
            </a:pPr>
            <a:r>
              <a:rPr lang="en-GB" altLang="en-US" smtClean="0">
                <a:solidFill>
                  <a:srgbClr val="000000"/>
                </a:solidFill>
              </a:rPr>
              <a:t>DSP &amp; Communications</a:t>
            </a:r>
            <a:endParaRPr lang="en-GB" altLang="en-US">
              <a:solidFill>
                <a:srgbClr val="000000"/>
              </a:solidFill>
            </a:endParaRPr>
          </a:p>
        </p:txBody>
      </p:sp>
      <p:sp>
        <p:nvSpPr>
          <p:cNvPr id="5" name="Slide Number Placeholder 4"/>
          <p:cNvSpPr>
            <a:spLocks noGrp="1"/>
          </p:cNvSpPr>
          <p:nvPr>
            <p:ph type="sldNum" sz="quarter" idx="12"/>
          </p:nvPr>
        </p:nvSpPr>
        <p:spPr/>
        <p:txBody>
          <a:bodyPr/>
          <a:lstStyle/>
          <a:p>
            <a:pPr>
              <a:defRPr/>
            </a:pPr>
            <a:fld id="{9C06D56F-5B9F-4C34-B81D-C1EFBC428BFC}" type="slidenum">
              <a:rPr lang="en-GB" altLang="en-US" smtClean="0">
                <a:solidFill>
                  <a:srgbClr val="000000"/>
                </a:solidFill>
              </a:rPr>
              <a:pPr>
                <a:defRPr/>
              </a:pPr>
              <a:t>19</a:t>
            </a:fld>
            <a:endParaRPr lang="en-GB" altLang="en-US">
              <a:solidFill>
                <a:srgbClr val="000000"/>
              </a:solidFill>
            </a:endParaRPr>
          </a:p>
        </p:txBody>
      </p:sp>
    </p:spTree>
    <p:extLst>
      <p:ext uri="{BB962C8B-B14F-4D97-AF65-F5344CB8AC3E}">
        <p14:creationId xmlns:p14="http://schemas.microsoft.com/office/powerpoint/2010/main" val="7051843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3570" name="Rectangle 2"/>
          <p:cNvSpPr>
            <a:spLocks noGrp="1" noChangeArrowheads="1"/>
          </p:cNvSpPr>
          <p:nvPr>
            <p:ph type="title"/>
          </p:nvPr>
        </p:nvSpPr>
        <p:spPr/>
        <p:txBody>
          <a:bodyPr/>
          <a:lstStyle/>
          <a:p>
            <a:pPr>
              <a:defRPr/>
            </a:pPr>
            <a:r>
              <a:rPr lang="en-GB" altLang="en-US" smtClean="0"/>
              <a:t>Cellular Mobile Communication system</a:t>
            </a:r>
          </a:p>
        </p:txBody>
      </p:sp>
      <p:sp>
        <p:nvSpPr>
          <p:cNvPr id="18435" name="Rectangle 3"/>
          <p:cNvSpPr>
            <a:spLocks noGrp="1" noChangeArrowheads="1"/>
          </p:cNvSpPr>
          <p:nvPr>
            <p:ph type="body" idx="1"/>
          </p:nvPr>
        </p:nvSpPr>
        <p:spPr/>
        <p:txBody>
          <a:bodyPr/>
          <a:lstStyle/>
          <a:p>
            <a:pPr>
              <a:lnSpc>
                <a:spcPct val="90000"/>
              </a:lnSpc>
            </a:pPr>
            <a:r>
              <a:rPr lang="en-GB" altLang="en-US" sz="2400" dirty="0" smtClean="0">
                <a:cs typeface="Times New Roman" pitchFamily="18" charset="0"/>
              </a:rPr>
              <a:t>Radio Network Controller (RNC)</a:t>
            </a:r>
          </a:p>
          <a:p>
            <a:pPr lvl="1">
              <a:lnSpc>
                <a:spcPct val="90000"/>
              </a:lnSpc>
            </a:pPr>
            <a:r>
              <a:rPr lang="en-GB" altLang="en-US" sz="2400" dirty="0">
                <a:cs typeface="Times New Roman" pitchFamily="18" charset="0"/>
              </a:rPr>
              <a:t>C</a:t>
            </a:r>
            <a:r>
              <a:rPr lang="en-GB" altLang="en-US" sz="2400" dirty="0" smtClean="0">
                <a:cs typeface="Times New Roman" pitchFamily="18" charset="0"/>
              </a:rPr>
              <a:t>ontrols a number of cells</a:t>
            </a:r>
          </a:p>
          <a:p>
            <a:pPr lvl="1">
              <a:lnSpc>
                <a:spcPct val="90000"/>
              </a:lnSpc>
            </a:pPr>
            <a:r>
              <a:rPr lang="en-GB" altLang="en-US" sz="2400" dirty="0">
                <a:cs typeface="Times New Roman" pitchFamily="18" charset="0"/>
              </a:rPr>
              <a:t>A</a:t>
            </a:r>
            <a:r>
              <a:rPr lang="en-GB" altLang="en-US" sz="2400" dirty="0" smtClean="0">
                <a:cs typeface="Times New Roman" pitchFamily="18" charset="0"/>
              </a:rPr>
              <a:t>rranges Base Stations and channels for the mobiles </a:t>
            </a:r>
          </a:p>
          <a:p>
            <a:pPr lvl="1">
              <a:lnSpc>
                <a:spcPct val="90000"/>
              </a:lnSpc>
            </a:pPr>
            <a:r>
              <a:rPr lang="en-GB" altLang="en-US" sz="2400" dirty="0">
                <a:cs typeface="Times New Roman" pitchFamily="18" charset="0"/>
              </a:rPr>
              <a:t>H</a:t>
            </a:r>
            <a:r>
              <a:rPr lang="en-GB" altLang="en-US" sz="2400" dirty="0" smtClean="0">
                <a:cs typeface="Times New Roman" pitchFamily="18" charset="0"/>
              </a:rPr>
              <a:t>andles connections with the fixed Public Switched Telephone Network (PSTN) and other fixed networks</a:t>
            </a:r>
            <a:endParaRPr lang="en-GB" altLang="en-US" sz="2400" dirty="0" smtClean="0"/>
          </a:p>
          <a:p>
            <a:pPr>
              <a:lnSpc>
                <a:spcPct val="90000"/>
              </a:lnSpc>
            </a:pPr>
            <a:endParaRPr lang="en-GB" altLang="en-US" sz="2400" dirty="0" smtClean="0"/>
          </a:p>
        </p:txBody>
      </p:sp>
    </p:spTree>
    <p:extLst>
      <p:ext uri="{BB962C8B-B14F-4D97-AF65-F5344CB8AC3E}">
        <p14:creationId xmlns:p14="http://schemas.microsoft.com/office/powerpoint/2010/main" val="215261554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62" name="Rectangle 1026"/>
          <p:cNvSpPr>
            <a:spLocks noGrp="1" noChangeArrowheads="1"/>
          </p:cNvSpPr>
          <p:nvPr>
            <p:ph type="title"/>
          </p:nvPr>
        </p:nvSpPr>
        <p:spPr/>
        <p:txBody>
          <a:bodyPr/>
          <a:lstStyle/>
          <a:p>
            <a:pPr>
              <a:defRPr/>
            </a:pPr>
            <a:r>
              <a:rPr lang="en-GB" altLang="en-US" smtClean="0"/>
              <a:t>Intra-cell/Inter-cell operation</a:t>
            </a:r>
          </a:p>
        </p:txBody>
      </p:sp>
      <p:sp>
        <p:nvSpPr>
          <p:cNvPr id="19459" name="Rectangle 1027"/>
          <p:cNvSpPr>
            <a:spLocks noGrp="1" noChangeArrowheads="1"/>
          </p:cNvSpPr>
          <p:nvPr>
            <p:ph type="body" idx="1"/>
          </p:nvPr>
        </p:nvSpPr>
        <p:spPr>
          <a:xfrm>
            <a:off x="457200" y="1600200"/>
            <a:ext cx="8363272" cy="4530725"/>
          </a:xfrm>
        </p:spPr>
        <p:txBody>
          <a:bodyPr/>
          <a:lstStyle/>
          <a:p>
            <a:pPr>
              <a:lnSpc>
                <a:spcPct val="90000"/>
              </a:lnSpc>
            </a:pPr>
            <a:r>
              <a:rPr lang="en-GB" altLang="en-US" sz="2400" dirty="0" smtClean="0">
                <a:cs typeface="Times New Roman" pitchFamily="18" charset="0"/>
              </a:rPr>
              <a:t>Base Station and mobiles communication is defined by a common air interface (CAI)</a:t>
            </a:r>
          </a:p>
          <a:p>
            <a:pPr>
              <a:lnSpc>
                <a:spcPct val="90000"/>
              </a:lnSpc>
            </a:pPr>
            <a:r>
              <a:rPr lang="en-GB" altLang="en-US" sz="2400" dirty="0" smtClean="0">
                <a:cs typeface="Times New Roman" pitchFamily="18" charset="0"/>
              </a:rPr>
              <a:t>Four different types of channels</a:t>
            </a:r>
          </a:p>
          <a:p>
            <a:pPr lvl="1">
              <a:lnSpc>
                <a:spcPct val="90000"/>
              </a:lnSpc>
            </a:pPr>
            <a:r>
              <a:rPr lang="en-GB" altLang="en-US" sz="2400" dirty="0">
                <a:cs typeface="Times New Roman" pitchFamily="18" charset="0"/>
              </a:rPr>
              <a:t>T</a:t>
            </a:r>
            <a:r>
              <a:rPr lang="en-GB" altLang="en-US" sz="2400" dirty="0" smtClean="0">
                <a:cs typeface="Times New Roman" pitchFamily="18" charset="0"/>
              </a:rPr>
              <a:t>wo for voice or data transmission</a:t>
            </a:r>
          </a:p>
          <a:p>
            <a:pPr lvl="2">
              <a:lnSpc>
                <a:spcPct val="90000"/>
              </a:lnSpc>
            </a:pPr>
            <a:r>
              <a:rPr lang="en-GB" altLang="en-US" sz="2000" dirty="0" smtClean="0">
                <a:cs typeface="Times New Roman" pitchFamily="18" charset="0"/>
              </a:rPr>
              <a:t>The voice channel used to transmit from the Base Station to the Mobile Station is called the forward voice channel (FVC)</a:t>
            </a:r>
          </a:p>
          <a:p>
            <a:pPr lvl="2">
              <a:lnSpc>
                <a:spcPct val="90000"/>
              </a:lnSpc>
            </a:pPr>
            <a:r>
              <a:rPr lang="en-GB" altLang="en-US" sz="2000" dirty="0">
                <a:cs typeface="Times New Roman" pitchFamily="18" charset="0"/>
              </a:rPr>
              <a:t>T</a:t>
            </a:r>
            <a:r>
              <a:rPr lang="en-GB" altLang="en-US" sz="2000" dirty="0" smtClean="0">
                <a:cs typeface="Times New Roman" pitchFamily="18" charset="0"/>
              </a:rPr>
              <a:t>he channel used in the opposite direction is the reverse voice channel (RVC)</a:t>
            </a:r>
          </a:p>
          <a:p>
            <a:pPr lvl="1">
              <a:lnSpc>
                <a:spcPct val="90000"/>
              </a:lnSpc>
            </a:pPr>
            <a:r>
              <a:rPr lang="en-GB" altLang="en-US" sz="2400" dirty="0">
                <a:cs typeface="Times New Roman" pitchFamily="18" charset="0"/>
              </a:rPr>
              <a:t>T</a:t>
            </a:r>
            <a:r>
              <a:rPr lang="en-GB" altLang="en-US" sz="2400" dirty="0" smtClean="0">
                <a:cs typeface="Times New Roman" pitchFamily="18" charset="0"/>
              </a:rPr>
              <a:t>wo for control and signalling</a:t>
            </a:r>
          </a:p>
          <a:p>
            <a:pPr lvl="2">
              <a:lnSpc>
                <a:spcPct val="90000"/>
              </a:lnSpc>
            </a:pPr>
            <a:r>
              <a:rPr lang="en-GB" altLang="en-US" sz="2000" dirty="0">
                <a:cs typeface="Times New Roman" pitchFamily="18" charset="0"/>
              </a:rPr>
              <a:t>F</a:t>
            </a:r>
            <a:r>
              <a:rPr lang="en-GB" altLang="en-US" sz="2000" dirty="0" smtClean="0">
                <a:cs typeface="Times New Roman" pitchFamily="18" charset="0"/>
              </a:rPr>
              <a:t>orward control channel (FCC)</a:t>
            </a:r>
          </a:p>
          <a:p>
            <a:pPr lvl="2">
              <a:lnSpc>
                <a:spcPct val="90000"/>
              </a:lnSpc>
            </a:pPr>
            <a:r>
              <a:rPr lang="en-GB" altLang="en-US" sz="2000" dirty="0">
                <a:cs typeface="Times New Roman" pitchFamily="18" charset="0"/>
              </a:rPr>
              <a:t>R</a:t>
            </a:r>
            <a:r>
              <a:rPr lang="en-GB" altLang="en-US" sz="2000" dirty="0" smtClean="0">
                <a:cs typeface="Times New Roman" pitchFamily="18" charset="0"/>
              </a:rPr>
              <a:t>everse control channel (RCC)</a:t>
            </a:r>
          </a:p>
          <a:p>
            <a:pPr lvl="2">
              <a:lnSpc>
                <a:spcPct val="90000"/>
              </a:lnSpc>
            </a:pPr>
            <a:r>
              <a:rPr lang="en-GB" altLang="en-US" sz="2000" dirty="0" smtClean="0">
                <a:cs typeface="Times New Roman" pitchFamily="18" charset="0"/>
              </a:rPr>
              <a:t>Responsible for the call set-up, channel quality measurements, handover procedure and other management functions</a:t>
            </a:r>
          </a:p>
        </p:txBody>
      </p:sp>
    </p:spTree>
    <p:extLst>
      <p:ext uri="{BB962C8B-B14F-4D97-AF65-F5344CB8AC3E}">
        <p14:creationId xmlns:p14="http://schemas.microsoft.com/office/powerpoint/2010/main" val="253146206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5618" name="Rectangle 2"/>
          <p:cNvSpPr>
            <a:spLocks noGrp="1" noChangeArrowheads="1"/>
          </p:cNvSpPr>
          <p:nvPr>
            <p:ph type="title"/>
          </p:nvPr>
        </p:nvSpPr>
        <p:spPr/>
        <p:txBody>
          <a:bodyPr/>
          <a:lstStyle/>
          <a:p>
            <a:pPr>
              <a:defRPr/>
            </a:pPr>
            <a:r>
              <a:rPr lang="en-GB" altLang="en-US" smtClean="0"/>
              <a:t>Intra-cell/Inter-cell operation</a:t>
            </a:r>
          </a:p>
        </p:txBody>
      </p:sp>
      <p:sp>
        <p:nvSpPr>
          <p:cNvPr id="20483" name="Rectangle 3"/>
          <p:cNvSpPr>
            <a:spLocks noGrp="1" noChangeArrowheads="1"/>
          </p:cNvSpPr>
          <p:nvPr>
            <p:ph type="body" idx="1"/>
          </p:nvPr>
        </p:nvSpPr>
        <p:spPr/>
        <p:txBody>
          <a:bodyPr/>
          <a:lstStyle/>
          <a:p>
            <a:pPr>
              <a:lnSpc>
                <a:spcPct val="90000"/>
              </a:lnSpc>
            </a:pPr>
            <a:r>
              <a:rPr lang="en-GB" altLang="en-US" sz="2400" dirty="0" smtClean="0">
                <a:cs typeface="Times New Roman" pitchFamily="18" charset="0"/>
              </a:rPr>
              <a:t>Each cell has allocated a number of channels</a:t>
            </a:r>
          </a:p>
          <a:p>
            <a:pPr lvl="1">
              <a:lnSpc>
                <a:spcPct val="90000"/>
              </a:lnSpc>
            </a:pPr>
            <a:r>
              <a:rPr lang="en-GB" altLang="en-US" sz="2400" dirty="0" smtClean="0">
                <a:cs typeface="Times New Roman" pitchFamily="18" charset="0"/>
              </a:rPr>
              <a:t>Used for voice or signalling traffic</a:t>
            </a:r>
          </a:p>
          <a:p>
            <a:pPr lvl="1">
              <a:lnSpc>
                <a:spcPct val="90000"/>
              </a:lnSpc>
            </a:pPr>
            <a:r>
              <a:rPr lang="en-GB" altLang="en-US" sz="2400" dirty="0">
                <a:cs typeface="Times New Roman" pitchFamily="18" charset="0"/>
              </a:rPr>
              <a:t>A</a:t>
            </a:r>
            <a:r>
              <a:rPr lang="en-GB" altLang="en-US" sz="2400" dirty="0" smtClean="0">
                <a:cs typeface="Times New Roman" pitchFamily="18" charset="0"/>
              </a:rPr>
              <a:t>ssigned according to a </a:t>
            </a:r>
            <a:r>
              <a:rPr lang="en-GB" altLang="en-US" sz="2400" i="1" dirty="0" smtClean="0">
                <a:cs typeface="Times New Roman" pitchFamily="18" charset="0"/>
              </a:rPr>
              <a:t>frequency re-use</a:t>
            </a:r>
            <a:r>
              <a:rPr lang="en-GB" altLang="en-US" sz="2400" dirty="0" smtClean="0">
                <a:cs typeface="Times New Roman" pitchFamily="18" charset="0"/>
              </a:rPr>
              <a:t> pattern</a:t>
            </a:r>
          </a:p>
          <a:p>
            <a:pPr lvl="1">
              <a:lnSpc>
                <a:spcPct val="90000"/>
              </a:lnSpc>
            </a:pPr>
            <a:r>
              <a:rPr lang="en-GB" altLang="en-US" sz="2400" dirty="0">
                <a:cs typeface="Times New Roman" pitchFamily="18" charset="0"/>
              </a:rPr>
              <a:t>A</a:t>
            </a:r>
            <a:r>
              <a:rPr lang="en-GB" altLang="en-US" sz="2400" dirty="0" smtClean="0">
                <a:cs typeface="Times New Roman" pitchFamily="18" charset="0"/>
              </a:rPr>
              <a:t>ctive mobiles register with an appropriate BS</a:t>
            </a:r>
          </a:p>
          <a:p>
            <a:pPr lvl="1">
              <a:lnSpc>
                <a:spcPct val="90000"/>
              </a:lnSpc>
            </a:pPr>
            <a:r>
              <a:rPr lang="en-GB" altLang="en-US" sz="2400" dirty="0" smtClean="0">
                <a:cs typeface="Times New Roman" pitchFamily="18" charset="0"/>
              </a:rPr>
              <a:t>The mobile information and its cellular location are stored in the RNC</a:t>
            </a:r>
          </a:p>
          <a:p>
            <a:pPr lvl="1">
              <a:lnSpc>
                <a:spcPct val="90000"/>
              </a:lnSpc>
            </a:pPr>
            <a:r>
              <a:rPr lang="en-GB" altLang="en-US" sz="2400" dirty="0" smtClean="0">
                <a:cs typeface="Times New Roman" pitchFamily="18" charset="0"/>
              </a:rPr>
              <a:t>When a call is set up either from or to the mobile</a:t>
            </a:r>
          </a:p>
          <a:p>
            <a:pPr lvl="2">
              <a:lnSpc>
                <a:spcPct val="90000"/>
              </a:lnSpc>
            </a:pPr>
            <a:r>
              <a:rPr lang="en-GB" altLang="en-US" sz="2000" dirty="0">
                <a:cs typeface="Times New Roman" pitchFamily="18" charset="0"/>
              </a:rPr>
              <a:t>C</a:t>
            </a:r>
            <a:r>
              <a:rPr lang="en-GB" altLang="en-US" sz="2000" dirty="0" smtClean="0">
                <a:cs typeface="Times New Roman" pitchFamily="18" charset="0"/>
              </a:rPr>
              <a:t>ontrol &amp; signalling system assigns a channel from those available to the base station with which the mobile is registered</a:t>
            </a:r>
          </a:p>
          <a:p>
            <a:pPr lvl="2">
              <a:lnSpc>
                <a:spcPct val="90000"/>
              </a:lnSpc>
            </a:pPr>
            <a:r>
              <a:rPr lang="en-GB" altLang="en-US" sz="2000" dirty="0" smtClean="0">
                <a:cs typeface="Times New Roman" pitchFamily="18" charset="0"/>
              </a:rPr>
              <a:t>Instructs the mobile to use the corresponding channel. This is the </a:t>
            </a:r>
            <a:r>
              <a:rPr lang="en-GB" altLang="en-US" sz="2000" i="1" dirty="0" smtClean="0">
                <a:cs typeface="Times New Roman" pitchFamily="18" charset="0"/>
              </a:rPr>
              <a:t>channel assignment</a:t>
            </a:r>
            <a:r>
              <a:rPr lang="en-GB" altLang="en-US" sz="2000" dirty="0" smtClean="0">
                <a:cs typeface="Times New Roman" pitchFamily="18" charset="0"/>
              </a:rPr>
              <a:t> operation.</a:t>
            </a:r>
          </a:p>
          <a:p>
            <a:pPr lvl="1">
              <a:lnSpc>
                <a:spcPct val="90000"/>
              </a:lnSpc>
            </a:pPr>
            <a:r>
              <a:rPr lang="en-GB" altLang="en-US" sz="2400" dirty="0">
                <a:cs typeface="Times New Roman" pitchFamily="18" charset="0"/>
              </a:rPr>
              <a:t>Connection to the fixed </a:t>
            </a:r>
            <a:r>
              <a:rPr lang="en-GB" altLang="en-US" sz="2400" dirty="0" smtClean="0">
                <a:cs typeface="Times New Roman" pitchFamily="18" charset="0"/>
              </a:rPr>
              <a:t>network is via the BS</a:t>
            </a:r>
            <a:endParaRPr lang="en-GB" altLang="en-US" sz="2400" dirty="0" smtClean="0"/>
          </a:p>
        </p:txBody>
      </p:sp>
    </p:spTree>
    <p:extLst>
      <p:ext uri="{BB962C8B-B14F-4D97-AF65-F5344CB8AC3E}">
        <p14:creationId xmlns:p14="http://schemas.microsoft.com/office/powerpoint/2010/main" val="90013003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6642" name="Rectangle 2"/>
          <p:cNvSpPr>
            <a:spLocks noGrp="1" noChangeArrowheads="1"/>
          </p:cNvSpPr>
          <p:nvPr>
            <p:ph type="title"/>
          </p:nvPr>
        </p:nvSpPr>
        <p:spPr/>
        <p:txBody>
          <a:bodyPr/>
          <a:lstStyle/>
          <a:p>
            <a:pPr>
              <a:defRPr/>
            </a:pPr>
            <a:r>
              <a:rPr lang="en-GB" altLang="en-US" smtClean="0"/>
              <a:t>Intra-cell/Inter-cell operation</a:t>
            </a:r>
          </a:p>
        </p:txBody>
      </p:sp>
      <p:sp>
        <p:nvSpPr>
          <p:cNvPr id="21507" name="Rectangle 3"/>
          <p:cNvSpPr>
            <a:spLocks noGrp="1" noChangeArrowheads="1"/>
          </p:cNvSpPr>
          <p:nvPr>
            <p:ph type="body" idx="1"/>
          </p:nvPr>
        </p:nvSpPr>
        <p:spPr/>
        <p:txBody>
          <a:bodyPr/>
          <a:lstStyle/>
          <a:p>
            <a:pPr>
              <a:lnSpc>
                <a:spcPct val="90000"/>
              </a:lnSpc>
            </a:pPr>
            <a:r>
              <a:rPr lang="en-GB" altLang="en-US" sz="2400" dirty="0" smtClean="0">
                <a:cs typeface="Times New Roman" pitchFamily="18" charset="0"/>
              </a:rPr>
              <a:t>The quality of the channel (radio link) is monitored by the BS for the duration of the call and reported to the RNC</a:t>
            </a:r>
          </a:p>
          <a:p>
            <a:pPr>
              <a:lnSpc>
                <a:spcPct val="90000"/>
              </a:lnSpc>
            </a:pPr>
            <a:r>
              <a:rPr lang="en-GB" altLang="en-US" sz="2400" dirty="0" smtClean="0">
                <a:cs typeface="Times New Roman" pitchFamily="18" charset="0"/>
              </a:rPr>
              <a:t>RNC makes decisions concerning the quality and instructs the MS and BS accordingly.</a:t>
            </a:r>
          </a:p>
          <a:p>
            <a:pPr>
              <a:lnSpc>
                <a:spcPct val="90000"/>
              </a:lnSpc>
            </a:pPr>
            <a:r>
              <a:rPr lang="en-GB" altLang="en-US" sz="2400" dirty="0" smtClean="0">
                <a:cs typeface="Times New Roman" pitchFamily="18" charset="0"/>
              </a:rPr>
              <a:t>When a mobile enters a different cell while a connection is in progress</a:t>
            </a:r>
          </a:p>
          <a:p>
            <a:pPr lvl="1">
              <a:lnSpc>
                <a:spcPct val="90000"/>
              </a:lnSpc>
            </a:pPr>
            <a:r>
              <a:rPr lang="en-GB" altLang="en-US" sz="2400" dirty="0">
                <a:cs typeface="Times New Roman" pitchFamily="18" charset="0"/>
              </a:rPr>
              <a:t>T</a:t>
            </a:r>
            <a:r>
              <a:rPr lang="en-GB" altLang="en-US" sz="2400" dirty="0" smtClean="0">
                <a:cs typeface="Times New Roman" pitchFamily="18" charset="0"/>
              </a:rPr>
              <a:t>he system, controlled by the RNC, assigns the mobile to a new BS</a:t>
            </a:r>
          </a:p>
          <a:p>
            <a:pPr lvl="1">
              <a:lnSpc>
                <a:spcPct val="90000"/>
              </a:lnSpc>
            </a:pPr>
            <a:r>
              <a:rPr lang="en-GB" altLang="en-US" sz="2400" dirty="0" smtClean="0">
                <a:cs typeface="Times New Roman" pitchFamily="18" charset="0"/>
              </a:rPr>
              <a:t>New BS has to provide new channels to the connection, if these are available</a:t>
            </a:r>
          </a:p>
          <a:p>
            <a:pPr>
              <a:lnSpc>
                <a:spcPct val="90000"/>
              </a:lnSpc>
            </a:pPr>
            <a:r>
              <a:rPr lang="en-GB" altLang="en-US" sz="2400" dirty="0" smtClean="0">
                <a:cs typeface="Times New Roman" pitchFamily="18" charset="0"/>
              </a:rPr>
              <a:t>This process is called a </a:t>
            </a:r>
            <a:r>
              <a:rPr lang="en-GB" altLang="en-US" sz="2400" i="1" dirty="0" smtClean="0">
                <a:cs typeface="Times New Roman" pitchFamily="18" charset="0"/>
              </a:rPr>
              <a:t>handover or handoff</a:t>
            </a:r>
            <a:endParaRPr lang="en-GB" altLang="en-US" sz="2400" dirty="0" smtClean="0">
              <a:cs typeface="Times New Roman" pitchFamily="18" charset="0"/>
            </a:endParaRPr>
          </a:p>
        </p:txBody>
      </p:sp>
    </p:spTree>
    <p:extLst>
      <p:ext uri="{BB962C8B-B14F-4D97-AF65-F5344CB8AC3E}">
        <p14:creationId xmlns:p14="http://schemas.microsoft.com/office/powerpoint/2010/main" val="21618892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7010" name="Rectangle 2"/>
          <p:cNvSpPr>
            <a:spLocks noGrp="1" noChangeArrowheads="1"/>
          </p:cNvSpPr>
          <p:nvPr>
            <p:ph type="title"/>
          </p:nvPr>
        </p:nvSpPr>
        <p:spPr/>
        <p:txBody>
          <a:bodyPr/>
          <a:lstStyle/>
          <a:p>
            <a:pPr>
              <a:defRPr/>
            </a:pPr>
            <a:r>
              <a:rPr lang="en-GB" altLang="en-US" smtClean="0"/>
              <a:t>Frequency Re-use</a:t>
            </a:r>
          </a:p>
        </p:txBody>
      </p:sp>
      <p:sp>
        <p:nvSpPr>
          <p:cNvPr id="22531" name="Rectangle 3"/>
          <p:cNvSpPr>
            <a:spLocks noGrp="1" noChangeArrowheads="1"/>
          </p:cNvSpPr>
          <p:nvPr>
            <p:ph type="body" idx="1"/>
          </p:nvPr>
        </p:nvSpPr>
        <p:spPr/>
        <p:txBody>
          <a:bodyPr/>
          <a:lstStyle/>
          <a:p>
            <a:pPr>
              <a:lnSpc>
                <a:spcPct val="90000"/>
              </a:lnSpc>
            </a:pPr>
            <a:r>
              <a:rPr lang="en-GB" altLang="en-US" sz="2400" dirty="0" smtClean="0">
                <a:cs typeface="Times New Roman" pitchFamily="18" charset="0"/>
              </a:rPr>
              <a:t>Each BS is allocated a different set of carrier frequencies</a:t>
            </a:r>
          </a:p>
          <a:p>
            <a:pPr>
              <a:lnSpc>
                <a:spcPct val="90000"/>
              </a:lnSpc>
            </a:pPr>
            <a:r>
              <a:rPr lang="en-GB" altLang="en-US" sz="2400" dirty="0" smtClean="0">
                <a:cs typeface="Times New Roman" pitchFamily="18" charset="0"/>
              </a:rPr>
              <a:t>Each cell has a usable bandwidth associated with these carriers</a:t>
            </a:r>
          </a:p>
          <a:p>
            <a:pPr>
              <a:lnSpc>
                <a:spcPct val="90000"/>
              </a:lnSpc>
            </a:pPr>
            <a:r>
              <a:rPr lang="en-GB" altLang="en-US" sz="2400" dirty="0" smtClean="0">
                <a:cs typeface="Times New Roman" pitchFamily="18" charset="0"/>
              </a:rPr>
              <a:t>No. of carrier frequencies available is limited </a:t>
            </a:r>
          </a:p>
          <a:p>
            <a:pPr>
              <a:lnSpc>
                <a:spcPct val="90000"/>
              </a:lnSpc>
            </a:pPr>
            <a:r>
              <a:rPr lang="en-GB" altLang="en-US" sz="2400" dirty="0" smtClean="0">
                <a:cs typeface="Times New Roman" pitchFamily="18" charset="0"/>
              </a:rPr>
              <a:t>Necessary to reuse the available frequencies many times in order to provide sufficient channels for the required demand</a:t>
            </a:r>
          </a:p>
          <a:p>
            <a:pPr>
              <a:lnSpc>
                <a:spcPct val="90000"/>
              </a:lnSpc>
            </a:pPr>
            <a:r>
              <a:rPr lang="en-GB" altLang="en-US" sz="2400" dirty="0" smtClean="0">
                <a:cs typeface="Times New Roman" pitchFamily="18" charset="0"/>
              </a:rPr>
              <a:t>This process is called </a:t>
            </a:r>
            <a:r>
              <a:rPr lang="en-GB" altLang="en-US" sz="2400" i="1" dirty="0" smtClean="0">
                <a:cs typeface="Times New Roman" pitchFamily="18" charset="0"/>
              </a:rPr>
              <a:t>frequency reuse</a:t>
            </a:r>
            <a:endParaRPr lang="en-GB" altLang="en-US" sz="2400" dirty="0" smtClean="0">
              <a:cs typeface="Times New Roman" pitchFamily="18" charset="0"/>
            </a:endParaRPr>
          </a:p>
          <a:p>
            <a:pPr>
              <a:lnSpc>
                <a:spcPct val="90000"/>
              </a:lnSpc>
            </a:pPr>
            <a:r>
              <a:rPr lang="en-GB" altLang="en-US" sz="2400" dirty="0" smtClean="0">
                <a:cs typeface="Times New Roman" pitchFamily="18" charset="0"/>
              </a:rPr>
              <a:t>All the cells with a different set of frequencies form a cluster</a:t>
            </a:r>
          </a:p>
          <a:p>
            <a:pPr>
              <a:lnSpc>
                <a:spcPct val="90000"/>
              </a:lnSpc>
            </a:pPr>
            <a:r>
              <a:rPr lang="en-GB" altLang="en-US" sz="2400" dirty="0" smtClean="0">
                <a:cs typeface="Times New Roman" pitchFamily="18" charset="0"/>
              </a:rPr>
              <a:t>Channels potentially interfere, so design of network avoids adjacent cell reuse</a:t>
            </a:r>
            <a:endParaRPr lang="en-GB" altLang="en-US" sz="2400" dirty="0" smtClean="0"/>
          </a:p>
        </p:txBody>
      </p:sp>
    </p:spTree>
    <p:extLst>
      <p:ext uri="{BB962C8B-B14F-4D97-AF65-F5344CB8AC3E}">
        <p14:creationId xmlns:p14="http://schemas.microsoft.com/office/powerpoint/2010/main" val="411055105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3022" name="Rectangle 174"/>
          <p:cNvSpPr>
            <a:spLocks noGrp="1" noChangeArrowheads="1"/>
          </p:cNvSpPr>
          <p:nvPr>
            <p:ph type="title"/>
          </p:nvPr>
        </p:nvSpPr>
        <p:spPr/>
        <p:txBody>
          <a:bodyPr/>
          <a:lstStyle/>
          <a:p>
            <a:pPr>
              <a:defRPr/>
            </a:pPr>
            <a:r>
              <a:rPr lang="en-GB" altLang="en-US" smtClean="0"/>
              <a:t>Frequency Reuse &amp; Channel Assignment</a:t>
            </a:r>
          </a:p>
        </p:txBody>
      </p:sp>
      <p:sp>
        <p:nvSpPr>
          <p:cNvPr id="23555" name="Rectangle 3"/>
          <p:cNvSpPr>
            <a:spLocks noChangeArrowheads="1"/>
          </p:cNvSpPr>
          <p:nvPr/>
        </p:nvSpPr>
        <p:spPr bwMode="auto">
          <a:xfrm>
            <a:off x="211015" y="5235575"/>
            <a:ext cx="5181600" cy="577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600">
                <a:solidFill>
                  <a:schemeClr val="tx1"/>
                </a:solidFill>
                <a:latin typeface="Times New Roman" pitchFamily="18" charset="0"/>
              </a:rPr>
              <a:t>Frequency reuse concept.</a:t>
            </a:r>
          </a:p>
          <a:p>
            <a:pPr algn="ctr">
              <a:spcBef>
                <a:spcPct val="0"/>
              </a:spcBef>
              <a:buClrTx/>
              <a:buSzTx/>
              <a:buFontTx/>
              <a:buNone/>
            </a:pPr>
            <a:r>
              <a:rPr lang="en-GB" altLang="en-US" sz="1600">
                <a:solidFill>
                  <a:schemeClr val="tx1"/>
                </a:solidFill>
                <a:latin typeface="Times New Roman" pitchFamily="18" charset="0"/>
              </a:rPr>
              <a:t>Cells with the same letter use the same set of frequencies. </a:t>
            </a:r>
          </a:p>
        </p:txBody>
      </p:sp>
      <p:grpSp>
        <p:nvGrpSpPr>
          <p:cNvPr id="23556" name="Group 4"/>
          <p:cNvGrpSpPr>
            <a:grpSpLocks/>
          </p:cNvGrpSpPr>
          <p:nvPr/>
        </p:nvGrpSpPr>
        <p:grpSpPr bwMode="auto">
          <a:xfrm>
            <a:off x="2708031" y="3467100"/>
            <a:ext cx="1695450" cy="1663700"/>
            <a:chOff x="2700" y="1116"/>
            <a:chExt cx="1068" cy="1048"/>
          </a:xfrm>
        </p:grpSpPr>
        <p:sp>
          <p:nvSpPr>
            <p:cNvPr id="23700" name="AutoShape 5"/>
            <p:cNvSpPr>
              <a:spLocks noChangeArrowheads="1"/>
            </p:cNvSpPr>
            <p:nvPr/>
          </p:nvSpPr>
          <p:spPr bwMode="auto">
            <a:xfrm>
              <a:off x="3036" y="1140"/>
              <a:ext cx="408" cy="336"/>
            </a:xfrm>
            <a:prstGeom prst="hexagon">
              <a:avLst>
                <a:gd name="adj" fmla="val 30352"/>
                <a:gd name="vf" fmla="val 115470"/>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b="0">
                  <a:solidFill>
                    <a:schemeClr val="tx1"/>
                  </a:solidFill>
                  <a:latin typeface="Times New Roman" pitchFamily="18" charset="0"/>
                </a:rPr>
                <a:t>B</a:t>
              </a:r>
            </a:p>
          </p:txBody>
        </p:sp>
        <p:sp>
          <p:nvSpPr>
            <p:cNvPr id="23701" name="AutoShape 6"/>
            <p:cNvSpPr>
              <a:spLocks noChangeArrowheads="1"/>
            </p:cNvSpPr>
            <p:nvPr/>
          </p:nvSpPr>
          <p:spPr bwMode="auto">
            <a:xfrm>
              <a:off x="3028" y="1476"/>
              <a:ext cx="408" cy="336"/>
            </a:xfrm>
            <a:prstGeom prst="hexagon">
              <a:avLst>
                <a:gd name="adj" fmla="val 30352"/>
                <a:gd name="vf" fmla="val 115470"/>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b="0">
                  <a:solidFill>
                    <a:schemeClr val="tx1"/>
                  </a:solidFill>
                  <a:latin typeface="Times New Roman" pitchFamily="18" charset="0"/>
                </a:rPr>
                <a:t>A</a:t>
              </a:r>
            </a:p>
          </p:txBody>
        </p:sp>
        <p:sp>
          <p:nvSpPr>
            <p:cNvPr id="23702" name="AutoShape 7"/>
            <p:cNvSpPr>
              <a:spLocks noChangeArrowheads="1"/>
            </p:cNvSpPr>
            <p:nvPr/>
          </p:nvSpPr>
          <p:spPr bwMode="auto">
            <a:xfrm>
              <a:off x="3348" y="1644"/>
              <a:ext cx="408" cy="336"/>
            </a:xfrm>
            <a:prstGeom prst="hexagon">
              <a:avLst>
                <a:gd name="adj" fmla="val 30352"/>
                <a:gd name="vf" fmla="val 115470"/>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b="0">
                  <a:solidFill>
                    <a:schemeClr val="tx1"/>
                  </a:solidFill>
                  <a:latin typeface="Times New Roman" pitchFamily="18" charset="0"/>
                </a:rPr>
                <a:t>D</a:t>
              </a:r>
            </a:p>
          </p:txBody>
        </p:sp>
        <p:sp>
          <p:nvSpPr>
            <p:cNvPr id="23703" name="AutoShape 8"/>
            <p:cNvSpPr>
              <a:spLocks noChangeArrowheads="1"/>
            </p:cNvSpPr>
            <p:nvPr/>
          </p:nvSpPr>
          <p:spPr bwMode="auto">
            <a:xfrm>
              <a:off x="3348" y="1308"/>
              <a:ext cx="408" cy="336"/>
            </a:xfrm>
            <a:prstGeom prst="hexagon">
              <a:avLst>
                <a:gd name="adj" fmla="val 30352"/>
                <a:gd name="vf" fmla="val 115470"/>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b="0">
                  <a:solidFill>
                    <a:schemeClr val="tx1"/>
                  </a:solidFill>
                  <a:latin typeface="Times New Roman" pitchFamily="18" charset="0"/>
                </a:rPr>
                <a:t>C</a:t>
              </a:r>
            </a:p>
          </p:txBody>
        </p:sp>
        <p:sp>
          <p:nvSpPr>
            <p:cNvPr id="23704" name="AutoShape 9"/>
            <p:cNvSpPr>
              <a:spLocks noChangeArrowheads="1"/>
            </p:cNvSpPr>
            <p:nvPr/>
          </p:nvSpPr>
          <p:spPr bwMode="auto">
            <a:xfrm>
              <a:off x="3032" y="1808"/>
              <a:ext cx="408" cy="336"/>
            </a:xfrm>
            <a:prstGeom prst="hexagon">
              <a:avLst>
                <a:gd name="adj" fmla="val 30352"/>
                <a:gd name="vf" fmla="val 115470"/>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b="0">
                  <a:solidFill>
                    <a:schemeClr val="tx1"/>
                  </a:solidFill>
                  <a:latin typeface="Times New Roman" pitchFamily="18" charset="0"/>
                </a:rPr>
                <a:t>E</a:t>
              </a:r>
            </a:p>
          </p:txBody>
        </p:sp>
        <p:sp>
          <p:nvSpPr>
            <p:cNvPr id="23705" name="AutoShape 10"/>
            <p:cNvSpPr>
              <a:spLocks noChangeArrowheads="1"/>
            </p:cNvSpPr>
            <p:nvPr/>
          </p:nvSpPr>
          <p:spPr bwMode="auto">
            <a:xfrm>
              <a:off x="2720" y="1304"/>
              <a:ext cx="408" cy="336"/>
            </a:xfrm>
            <a:prstGeom prst="hexagon">
              <a:avLst>
                <a:gd name="adj" fmla="val 30352"/>
                <a:gd name="vf" fmla="val 115470"/>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b="0">
                  <a:solidFill>
                    <a:schemeClr val="tx1"/>
                  </a:solidFill>
                  <a:latin typeface="Times New Roman" pitchFamily="18" charset="0"/>
                </a:rPr>
                <a:t>G</a:t>
              </a:r>
            </a:p>
          </p:txBody>
        </p:sp>
        <p:sp>
          <p:nvSpPr>
            <p:cNvPr id="23706" name="AutoShape 11"/>
            <p:cNvSpPr>
              <a:spLocks noChangeArrowheads="1"/>
            </p:cNvSpPr>
            <p:nvPr/>
          </p:nvSpPr>
          <p:spPr bwMode="auto">
            <a:xfrm>
              <a:off x="2716" y="1636"/>
              <a:ext cx="408" cy="336"/>
            </a:xfrm>
            <a:prstGeom prst="hexagon">
              <a:avLst>
                <a:gd name="adj" fmla="val 30352"/>
                <a:gd name="vf" fmla="val 115470"/>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b="0">
                  <a:solidFill>
                    <a:schemeClr val="tx1"/>
                  </a:solidFill>
                  <a:latin typeface="Times New Roman" pitchFamily="18" charset="0"/>
                </a:rPr>
                <a:t>F</a:t>
              </a:r>
            </a:p>
          </p:txBody>
        </p:sp>
        <p:grpSp>
          <p:nvGrpSpPr>
            <p:cNvPr id="23707" name="Group 12"/>
            <p:cNvGrpSpPr>
              <a:grpSpLocks/>
            </p:cNvGrpSpPr>
            <p:nvPr/>
          </p:nvGrpSpPr>
          <p:grpSpPr bwMode="auto">
            <a:xfrm>
              <a:off x="3336" y="1116"/>
              <a:ext cx="432" cy="1048"/>
              <a:chOff x="3336" y="1116"/>
              <a:chExt cx="432" cy="1048"/>
            </a:xfrm>
          </p:grpSpPr>
          <p:sp>
            <p:nvSpPr>
              <p:cNvPr id="23718" name="Line 13"/>
              <p:cNvSpPr>
                <a:spLocks noChangeShapeType="1"/>
              </p:cNvSpPr>
              <p:nvPr/>
            </p:nvSpPr>
            <p:spPr bwMode="auto">
              <a:xfrm flipV="1">
                <a:off x="3672" y="1472"/>
                <a:ext cx="88" cy="184"/>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719" name="Line 14"/>
              <p:cNvSpPr>
                <a:spLocks noChangeShapeType="1"/>
              </p:cNvSpPr>
              <p:nvPr/>
            </p:nvSpPr>
            <p:spPr bwMode="auto">
              <a:xfrm>
                <a:off x="3456" y="1304"/>
                <a:ext cx="20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720" name="Line 15"/>
              <p:cNvSpPr>
                <a:spLocks noChangeShapeType="1"/>
              </p:cNvSpPr>
              <p:nvPr/>
            </p:nvSpPr>
            <p:spPr bwMode="auto">
              <a:xfrm flipH="1" flipV="1">
                <a:off x="3648" y="1292"/>
                <a:ext cx="120" cy="2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721" name="Line 16"/>
              <p:cNvSpPr>
                <a:spLocks noChangeShapeType="1"/>
              </p:cNvSpPr>
              <p:nvPr/>
            </p:nvSpPr>
            <p:spPr bwMode="auto">
              <a:xfrm>
                <a:off x="3456" y="1976"/>
                <a:ext cx="20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722" name="Line 17"/>
              <p:cNvSpPr>
                <a:spLocks noChangeShapeType="1"/>
              </p:cNvSpPr>
              <p:nvPr/>
            </p:nvSpPr>
            <p:spPr bwMode="auto">
              <a:xfrm flipV="1">
                <a:off x="3664" y="1800"/>
                <a:ext cx="88" cy="184"/>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723" name="Line 18"/>
              <p:cNvSpPr>
                <a:spLocks noChangeShapeType="1"/>
              </p:cNvSpPr>
              <p:nvPr/>
            </p:nvSpPr>
            <p:spPr bwMode="auto">
              <a:xfrm flipV="1">
                <a:off x="3352" y="1972"/>
                <a:ext cx="84" cy="192"/>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724" name="Line 19"/>
              <p:cNvSpPr>
                <a:spLocks noChangeShapeType="1"/>
              </p:cNvSpPr>
              <p:nvPr/>
            </p:nvSpPr>
            <p:spPr bwMode="auto">
              <a:xfrm flipH="1" flipV="1">
                <a:off x="3648" y="1628"/>
                <a:ext cx="120" cy="2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725" name="Line 20"/>
              <p:cNvSpPr>
                <a:spLocks noChangeShapeType="1"/>
              </p:cNvSpPr>
              <p:nvPr/>
            </p:nvSpPr>
            <p:spPr bwMode="auto">
              <a:xfrm flipH="1" flipV="1">
                <a:off x="3336" y="1116"/>
                <a:ext cx="120" cy="2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23708" name="Line 21"/>
            <p:cNvSpPr>
              <a:spLocks noChangeShapeType="1"/>
            </p:cNvSpPr>
            <p:nvPr/>
          </p:nvSpPr>
          <p:spPr bwMode="auto">
            <a:xfrm flipH="1" flipV="1">
              <a:off x="2700" y="1472"/>
              <a:ext cx="120" cy="184"/>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709" name="Line 22"/>
            <p:cNvSpPr>
              <a:spLocks noChangeShapeType="1"/>
            </p:cNvSpPr>
            <p:nvPr/>
          </p:nvSpPr>
          <p:spPr bwMode="auto">
            <a:xfrm flipH="1">
              <a:off x="2804" y="1304"/>
              <a:ext cx="232"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710" name="Line 23"/>
            <p:cNvSpPr>
              <a:spLocks noChangeShapeType="1"/>
            </p:cNvSpPr>
            <p:nvPr/>
          </p:nvSpPr>
          <p:spPr bwMode="auto">
            <a:xfrm flipV="1">
              <a:off x="2724" y="1292"/>
              <a:ext cx="88" cy="2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711" name="Line 24"/>
            <p:cNvSpPr>
              <a:spLocks noChangeShapeType="1"/>
            </p:cNvSpPr>
            <p:nvPr/>
          </p:nvSpPr>
          <p:spPr bwMode="auto">
            <a:xfrm flipH="1">
              <a:off x="2804" y="1976"/>
              <a:ext cx="232"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712" name="Line 25"/>
            <p:cNvSpPr>
              <a:spLocks noChangeShapeType="1"/>
            </p:cNvSpPr>
            <p:nvPr/>
          </p:nvSpPr>
          <p:spPr bwMode="auto">
            <a:xfrm flipH="1" flipV="1">
              <a:off x="2708" y="1800"/>
              <a:ext cx="120" cy="184"/>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713" name="Line 26"/>
            <p:cNvSpPr>
              <a:spLocks noChangeShapeType="1"/>
            </p:cNvSpPr>
            <p:nvPr/>
          </p:nvSpPr>
          <p:spPr bwMode="auto">
            <a:xfrm flipH="1" flipV="1">
              <a:off x="3024" y="1972"/>
              <a:ext cx="116" cy="192"/>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714" name="Line 27"/>
            <p:cNvSpPr>
              <a:spLocks noChangeShapeType="1"/>
            </p:cNvSpPr>
            <p:nvPr/>
          </p:nvSpPr>
          <p:spPr bwMode="auto">
            <a:xfrm flipV="1">
              <a:off x="2724" y="1628"/>
              <a:ext cx="88" cy="2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715" name="Line 28"/>
            <p:cNvSpPr>
              <a:spLocks noChangeShapeType="1"/>
            </p:cNvSpPr>
            <p:nvPr/>
          </p:nvSpPr>
          <p:spPr bwMode="auto">
            <a:xfrm flipV="1">
              <a:off x="3036" y="1116"/>
              <a:ext cx="88" cy="2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716" name="Line 29"/>
            <p:cNvSpPr>
              <a:spLocks noChangeShapeType="1"/>
            </p:cNvSpPr>
            <p:nvPr/>
          </p:nvSpPr>
          <p:spPr bwMode="auto">
            <a:xfrm flipH="1">
              <a:off x="3116" y="1132"/>
              <a:ext cx="232"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717" name="Line 30"/>
            <p:cNvSpPr>
              <a:spLocks noChangeShapeType="1"/>
            </p:cNvSpPr>
            <p:nvPr/>
          </p:nvSpPr>
          <p:spPr bwMode="auto">
            <a:xfrm flipH="1">
              <a:off x="3116" y="2156"/>
              <a:ext cx="232"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3557" name="Group 31"/>
          <p:cNvGrpSpPr>
            <a:grpSpLocks/>
          </p:cNvGrpSpPr>
          <p:nvPr/>
        </p:nvGrpSpPr>
        <p:grpSpPr bwMode="auto">
          <a:xfrm>
            <a:off x="1184031" y="3213100"/>
            <a:ext cx="1695450" cy="1663700"/>
            <a:chOff x="1740" y="956"/>
            <a:chExt cx="1068" cy="1048"/>
          </a:xfrm>
        </p:grpSpPr>
        <p:sp>
          <p:nvSpPr>
            <p:cNvPr id="23674" name="AutoShape 32"/>
            <p:cNvSpPr>
              <a:spLocks noChangeArrowheads="1"/>
            </p:cNvSpPr>
            <p:nvPr/>
          </p:nvSpPr>
          <p:spPr bwMode="auto">
            <a:xfrm>
              <a:off x="2076" y="980"/>
              <a:ext cx="408" cy="336"/>
            </a:xfrm>
            <a:prstGeom prst="hexagon">
              <a:avLst>
                <a:gd name="adj" fmla="val 30352"/>
                <a:gd name="vf" fmla="val 115470"/>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b="0">
                  <a:solidFill>
                    <a:schemeClr val="tx1"/>
                  </a:solidFill>
                  <a:latin typeface="Times New Roman" pitchFamily="18" charset="0"/>
                </a:rPr>
                <a:t>B</a:t>
              </a:r>
            </a:p>
          </p:txBody>
        </p:sp>
        <p:sp>
          <p:nvSpPr>
            <p:cNvPr id="23675" name="AutoShape 33"/>
            <p:cNvSpPr>
              <a:spLocks noChangeArrowheads="1"/>
            </p:cNvSpPr>
            <p:nvPr/>
          </p:nvSpPr>
          <p:spPr bwMode="auto">
            <a:xfrm>
              <a:off x="2068" y="1316"/>
              <a:ext cx="408" cy="336"/>
            </a:xfrm>
            <a:prstGeom prst="hexagon">
              <a:avLst>
                <a:gd name="adj" fmla="val 30352"/>
                <a:gd name="vf" fmla="val 115470"/>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b="0">
                  <a:solidFill>
                    <a:schemeClr val="tx1"/>
                  </a:solidFill>
                  <a:latin typeface="Times New Roman" pitchFamily="18" charset="0"/>
                </a:rPr>
                <a:t>A</a:t>
              </a:r>
            </a:p>
          </p:txBody>
        </p:sp>
        <p:sp>
          <p:nvSpPr>
            <p:cNvPr id="23676" name="AutoShape 34"/>
            <p:cNvSpPr>
              <a:spLocks noChangeArrowheads="1"/>
            </p:cNvSpPr>
            <p:nvPr/>
          </p:nvSpPr>
          <p:spPr bwMode="auto">
            <a:xfrm>
              <a:off x="2388" y="1484"/>
              <a:ext cx="408" cy="336"/>
            </a:xfrm>
            <a:prstGeom prst="hexagon">
              <a:avLst>
                <a:gd name="adj" fmla="val 30352"/>
                <a:gd name="vf" fmla="val 115470"/>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b="0">
                  <a:solidFill>
                    <a:schemeClr val="tx1"/>
                  </a:solidFill>
                  <a:latin typeface="Times New Roman" pitchFamily="18" charset="0"/>
                </a:rPr>
                <a:t>D</a:t>
              </a:r>
            </a:p>
          </p:txBody>
        </p:sp>
        <p:sp>
          <p:nvSpPr>
            <p:cNvPr id="23677" name="AutoShape 35"/>
            <p:cNvSpPr>
              <a:spLocks noChangeArrowheads="1"/>
            </p:cNvSpPr>
            <p:nvPr/>
          </p:nvSpPr>
          <p:spPr bwMode="auto">
            <a:xfrm>
              <a:off x="2388" y="1148"/>
              <a:ext cx="408" cy="336"/>
            </a:xfrm>
            <a:prstGeom prst="hexagon">
              <a:avLst>
                <a:gd name="adj" fmla="val 30352"/>
                <a:gd name="vf" fmla="val 115470"/>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b="0">
                  <a:solidFill>
                    <a:schemeClr val="tx1"/>
                  </a:solidFill>
                  <a:latin typeface="Times New Roman" pitchFamily="18" charset="0"/>
                </a:rPr>
                <a:t>C</a:t>
              </a:r>
            </a:p>
          </p:txBody>
        </p:sp>
        <p:sp>
          <p:nvSpPr>
            <p:cNvPr id="23678" name="AutoShape 36"/>
            <p:cNvSpPr>
              <a:spLocks noChangeArrowheads="1"/>
            </p:cNvSpPr>
            <p:nvPr/>
          </p:nvSpPr>
          <p:spPr bwMode="auto">
            <a:xfrm>
              <a:off x="2072" y="1648"/>
              <a:ext cx="408" cy="336"/>
            </a:xfrm>
            <a:prstGeom prst="hexagon">
              <a:avLst>
                <a:gd name="adj" fmla="val 30352"/>
                <a:gd name="vf" fmla="val 115470"/>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b="0">
                  <a:solidFill>
                    <a:schemeClr val="tx1"/>
                  </a:solidFill>
                  <a:latin typeface="Times New Roman" pitchFamily="18" charset="0"/>
                </a:rPr>
                <a:t>E</a:t>
              </a:r>
            </a:p>
          </p:txBody>
        </p:sp>
        <p:sp>
          <p:nvSpPr>
            <p:cNvPr id="23679" name="AutoShape 37"/>
            <p:cNvSpPr>
              <a:spLocks noChangeArrowheads="1"/>
            </p:cNvSpPr>
            <p:nvPr/>
          </p:nvSpPr>
          <p:spPr bwMode="auto">
            <a:xfrm>
              <a:off x="1760" y="1144"/>
              <a:ext cx="408" cy="336"/>
            </a:xfrm>
            <a:prstGeom prst="hexagon">
              <a:avLst>
                <a:gd name="adj" fmla="val 30352"/>
                <a:gd name="vf" fmla="val 115470"/>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b="0">
                  <a:solidFill>
                    <a:schemeClr val="tx1"/>
                  </a:solidFill>
                  <a:latin typeface="Times New Roman" pitchFamily="18" charset="0"/>
                </a:rPr>
                <a:t>G</a:t>
              </a:r>
            </a:p>
          </p:txBody>
        </p:sp>
        <p:sp>
          <p:nvSpPr>
            <p:cNvPr id="23680" name="AutoShape 38"/>
            <p:cNvSpPr>
              <a:spLocks noChangeArrowheads="1"/>
            </p:cNvSpPr>
            <p:nvPr/>
          </p:nvSpPr>
          <p:spPr bwMode="auto">
            <a:xfrm>
              <a:off x="1756" y="1476"/>
              <a:ext cx="408" cy="336"/>
            </a:xfrm>
            <a:prstGeom prst="hexagon">
              <a:avLst>
                <a:gd name="adj" fmla="val 30352"/>
                <a:gd name="vf" fmla="val 115470"/>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b="0">
                  <a:solidFill>
                    <a:schemeClr val="tx1"/>
                  </a:solidFill>
                  <a:latin typeface="Times New Roman" pitchFamily="18" charset="0"/>
                </a:rPr>
                <a:t>F</a:t>
              </a:r>
            </a:p>
          </p:txBody>
        </p:sp>
        <p:grpSp>
          <p:nvGrpSpPr>
            <p:cNvPr id="23681" name="Group 39"/>
            <p:cNvGrpSpPr>
              <a:grpSpLocks/>
            </p:cNvGrpSpPr>
            <p:nvPr/>
          </p:nvGrpSpPr>
          <p:grpSpPr bwMode="auto">
            <a:xfrm>
              <a:off x="2376" y="956"/>
              <a:ext cx="432" cy="1048"/>
              <a:chOff x="2376" y="956"/>
              <a:chExt cx="432" cy="1048"/>
            </a:xfrm>
          </p:grpSpPr>
          <p:sp>
            <p:nvSpPr>
              <p:cNvPr id="23692" name="Line 40"/>
              <p:cNvSpPr>
                <a:spLocks noChangeShapeType="1"/>
              </p:cNvSpPr>
              <p:nvPr/>
            </p:nvSpPr>
            <p:spPr bwMode="auto">
              <a:xfrm flipV="1">
                <a:off x="2712" y="1312"/>
                <a:ext cx="88" cy="184"/>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93" name="Line 41"/>
              <p:cNvSpPr>
                <a:spLocks noChangeShapeType="1"/>
              </p:cNvSpPr>
              <p:nvPr/>
            </p:nvSpPr>
            <p:spPr bwMode="auto">
              <a:xfrm>
                <a:off x="2496" y="1144"/>
                <a:ext cx="20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94" name="Line 42"/>
              <p:cNvSpPr>
                <a:spLocks noChangeShapeType="1"/>
              </p:cNvSpPr>
              <p:nvPr/>
            </p:nvSpPr>
            <p:spPr bwMode="auto">
              <a:xfrm flipH="1" flipV="1">
                <a:off x="2688" y="1132"/>
                <a:ext cx="120" cy="2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95" name="Line 43"/>
              <p:cNvSpPr>
                <a:spLocks noChangeShapeType="1"/>
              </p:cNvSpPr>
              <p:nvPr/>
            </p:nvSpPr>
            <p:spPr bwMode="auto">
              <a:xfrm>
                <a:off x="2496" y="1816"/>
                <a:ext cx="20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96" name="Line 44"/>
              <p:cNvSpPr>
                <a:spLocks noChangeShapeType="1"/>
              </p:cNvSpPr>
              <p:nvPr/>
            </p:nvSpPr>
            <p:spPr bwMode="auto">
              <a:xfrm flipV="1">
                <a:off x="2704" y="1640"/>
                <a:ext cx="88" cy="184"/>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97" name="Line 45"/>
              <p:cNvSpPr>
                <a:spLocks noChangeShapeType="1"/>
              </p:cNvSpPr>
              <p:nvPr/>
            </p:nvSpPr>
            <p:spPr bwMode="auto">
              <a:xfrm flipV="1">
                <a:off x="2392" y="1812"/>
                <a:ext cx="84" cy="192"/>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98" name="Line 46"/>
              <p:cNvSpPr>
                <a:spLocks noChangeShapeType="1"/>
              </p:cNvSpPr>
              <p:nvPr/>
            </p:nvSpPr>
            <p:spPr bwMode="auto">
              <a:xfrm flipH="1" flipV="1">
                <a:off x="2688" y="1468"/>
                <a:ext cx="120" cy="2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99" name="Line 47"/>
              <p:cNvSpPr>
                <a:spLocks noChangeShapeType="1"/>
              </p:cNvSpPr>
              <p:nvPr/>
            </p:nvSpPr>
            <p:spPr bwMode="auto">
              <a:xfrm flipH="1" flipV="1">
                <a:off x="2376" y="956"/>
                <a:ext cx="120" cy="2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23682" name="Line 48"/>
            <p:cNvSpPr>
              <a:spLocks noChangeShapeType="1"/>
            </p:cNvSpPr>
            <p:nvPr/>
          </p:nvSpPr>
          <p:spPr bwMode="auto">
            <a:xfrm flipH="1" flipV="1">
              <a:off x="1740" y="1312"/>
              <a:ext cx="120" cy="184"/>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83" name="Line 49"/>
            <p:cNvSpPr>
              <a:spLocks noChangeShapeType="1"/>
            </p:cNvSpPr>
            <p:nvPr/>
          </p:nvSpPr>
          <p:spPr bwMode="auto">
            <a:xfrm flipH="1">
              <a:off x="1844" y="1144"/>
              <a:ext cx="232"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84" name="Line 50"/>
            <p:cNvSpPr>
              <a:spLocks noChangeShapeType="1"/>
            </p:cNvSpPr>
            <p:nvPr/>
          </p:nvSpPr>
          <p:spPr bwMode="auto">
            <a:xfrm flipV="1">
              <a:off x="1764" y="1132"/>
              <a:ext cx="88" cy="2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85" name="Line 51"/>
            <p:cNvSpPr>
              <a:spLocks noChangeShapeType="1"/>
            </p:cNvSpPr>
            <p:nvPr/>
          </p:nvSpPr>
          <p:spPr bwMode="auto">
            <a:xfrm flipH="1">
              <a:off x="1844" y="1816"/>
              <a:ext cx="232"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86" name="Line 52"/>
            <p:cNvSpPr>
              <a:spLocks noChangeShapeType="1"/>
            </p:cNvSpPr>
            <p:nvPr/>
          </p:nvSpPr>
          <p:spPr bwMode="auto">
            <a:xfrm flipH="1" flipV="1">
              <a:off x="1748" y="1640"/>
              <a:ext cx="120" cy="184"/>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87" name="Line 53"/>
            <p:cNvSpPr>
              <a:spLocks noChangeShapeType="1"/>
            </p:cNvSpPr>
            <p:nvPr/>
          </p:nvSpPr>
          <p:spPr bwMode="auto">
            <a:xfrm flipH="1" flipV="1">
              <a:off x="2064" y="1812"/>
              <a:ext cx="116" cy="192"/>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88" name="Line 54"/>
            <p:cNvSpPr>
              <a:spLocks noChangeShapeType="1"/>
            </p:cNvSpPr>
            <p:nvPr/>
          </p:nvSpPr>
          <p:spPr bwMode="auto">
            <a:xfrm flipV="1">
              <a:off x="1764" y="1468"/>
              <a:ext cx="88" cy="2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89" name="Line 55"/>
            <p:cNvSpPr>
              <a:spLocks noChangeShapeType="1"/>
            </p:cNvSpPr>
            <p:nvPr/>
          </p:nvSpPr>
          <p:spPr bwMode="auto">
            <a:xfrm flipV="1">
              <a:off x="2076" y="956"/>
              <a:ext cx="88" cy="2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90" name="Line 56"/>
            <p:cNvSpPr>
              <a:spLocks noChangeShapeType="1"/>
            </p:cNvSpPr>
            <p:nvPr/>
          </p:nvSpPr>
          <p:spPr bwMode="auto">
            <a:xfrm flipH="1">
              <a:off x="2156" y="972"/>
              <a:ext cx="232"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91" name="Line 57"/>
            <p:cNvSpPr>
              <a:spLocks noChangeShapeType="1"/>
            </p:cNvSpPr>
            <p:nvPr/>
          </p:nvSpPr>
          <p:spPr bwMode="auto">
            <a:xfrm flipH="1">
              <a:off x="2156" y="1996"/>
              <a:ext cx="232"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3558" name="Group 58"/>
          <p:cNvGrpSpPr>
            <a:grpSpLocks/>
          </p:cNvGrpSpPr>
          <p:nvPr/>
        </p:nvGrpSpPr>
        <p:grpSpPr bwMode="auto">
          <a:xfrm>
            <a:off x="2201008" y="2133600"/>
            <a:ext cx="1695450" cy="1663700"/>
            <a:chOff x="2380" y="276"/>
            <a:chExt cx="1068" cy="1048"/>
          </a:xfrm>
        </p:grpSpPr>
        <p:sp>
          <p:nvSpPr>
            <p:cNvPr id="23648" name="AutoShape 59"/>
            <p:cNvSpPr>
              <a:spLocks noChangeArrowheads="1"/>
            </p:cNvSpPr>
            <p:nvPr/>
          </p:nvSpPr>
          <p:spPr bwMode="auto">
            <a:xfrm>
              <a:off x="2716" y="300"/>
              <a:ext cx="408" cy="336"/>
            </a:xfrm>
            <a:prstGeom prst="hexagon">
              <a:avLst>
                <a:gd name="adj" fmla="val 30352"/>
                <a:gd name="vf" fmla="val 115470"/>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b="0">
                  <a:solidFill>
                    <a:schemeClr val="tx1"/>
                  </a:solidFill>
                  <a:latin typeface="Times New Roman" pitchFamily="18" charset="0"/>
                </a:rPr>
                <a:t>B</a:t>
              </a:r>
            </a:p>
          </p:txBody>
        </p:sp>
        <p:sp>
          <p:nvSpPr>
            <p:cNvPr id="23649" name="AutoShape 60"/>
            <p:cNvSpPr>
              <a:spLocks noChangeArrowheads="1"/>
            </p:cNvSpPr>
            <p:nvPr/>
          </p:nvSpPr>
          <p:spPr bwMode="auto">
            <a:xfrm>
              <a:off x="2708" y="636"/>
              <a:ext cx="408" cy="336"/>
            </a:xfrm>
            <a:prstGeom prst="hexagon">
              <a:avLst>
                <a:gd name="adj" fmla="val 30352"/>
                <a:gd name="vf" fmla="val 115470"/>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b="0">
                  <a:solidFill>
                    <a:schemeClr val="tx1"/>
                  </a:solidFill>
                  <a:latin typeface="Times New Roman" pitchFamily="18" charset="0"/>
                </a:rPr>
                <a:t>A</a:t>
              </a:r>
            </a:p>
          </p:txBody>
        </p:sp>
        <p:sp>
          <p:nvSpPr>
            <p:cNvPr id="23650" name="AutoShape 61"/>
            <p:cNvSpPr>
              <a:spLocks noChangeArrowheads="1"/>
            </p:cNvSpPr>
            <p:nvPr/>
          </p:nvSpPr>
          <p:spPr bwMode="auto">
            <a:xfrm>
              <a:off x="3028" y="804"/>
              <a:ext cx="408" cy="336"/>
            </a:xfrm>
            <a:prstGeom prst="hexagon">
              <a:avLst>
                <a:gd name="adj" fmla="val 30352"/>
                <a:gd name="vf" fmla="val 115470"/>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b="0">
                  <a:solidFill>
                    <a:schemeClr val="tx1"/>
                  </a:solidFill>
                  <a:latin typeface="Times New Roman" pitchFamily="18" charset="0"/>
                </a:rPr>
                <a:t>D</a:t>
              </a:r>
            </a:p>
          </p:txBody>
        </p:sp>
        <p:sp>
          <p:nvSpPr>
            <p:cNvPr id="23651" name="AutoShape 62"/>
            <p:cNvSpPr>
              <a:spLocks noChangeArrowheads="1"/>
            </p:cNvSpPr>
            <p:nvPr/>
          </p:nvSpPr>
          <p:spPr bwMode="auto">
            <a:xfrm>
              <a:off x="3028" y="468"/>
              <a:ext cx="408" cy="336"/>
            </a:xfrm>
            <a:prstGeom prst="hexagon">
              <a:avLst>
                <a:gd name="adj" fmla="val 30352"/>
                <a:gd name="vf" fmla="val 115470"/>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b="0">
                  <a:solidFill>
                    <a:schemeClr val="tx1"/>
                  </a:solidFill>
                  <a:latin typeface="Times New Roman" pitchFamily="18" charset="0"/>
                </a:rPr>
                <a:t>C</a:t>
              </a:r>
            </a:p>
          </p:txBody>
        </p:sp>
        <p:sp>
          <p:nvSpPr>
            <p:cNvPr id="23652" name="AutoShape 63"/>
            <p:cNvSpPr>
              <a:spLocks noChangeArrowheads="1"/>
            </p:cNvSpPr>
            <p:nvPr/>
          </p:nvSpPr>
          <p:spPr bwMode="auto">
            <a:xfrm>
              <a:off x="2712" y="968"/>
              <a:ext cx="408" cy="336"/>
            </a:xfrm>
            <a:prstGeom prst="hexagon">
              <a:avLst>
                <a:gd name="adj" fmla="val 30352"/>
                <a:gd name="vf" fmla="val 115470"/>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b="0">
                  <a:solidFill>
                    <a:schemeClr val="tx1"/>
                  </a:solidFill>
                  <a:latin typeface="Times New Roman" pitchFamily="18" charset="0"/>
                </a:rPr>
                <a:t>E</a:t>
              </a:r>
            </a:p>
          </p:txBody>
        </p:sp>
        <p:sp>
          <p:nvSpPr>
            <p:cNvPr id="23653" name="AutoShape 64"/>
            <p:cNvSpPr>
              <a:spLocks noChangeArrowheads="1"/>
            </p:cNvSpPr>
            <p:nvPr/>
          </p:nvSpPr>
          <p:spPr bwMode="auto">
            <a:xfrm>
              <a:off x="2400" y="464"/>
              <a:ext cx="408" cy="336"/>
            </a:xfrm>
            <a:prstGeom prst="hexagon">
              <a:avLst>
                <a:gd name="adj" fmla="val 30352"/>
                <a:gd name="vf" fmla="val 115470"/>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b="0">
                  <a:solidFill>
                    <a:schemeClr val="tx1"/>
                  </a:solidFill>
                  <a:latin typeface="Times New Roman" pitchFamily="18" charset="0"/>
                </a:rPr>
                <a:t>G</a:t>
              </a:r>
            </a:p>
          </p:txBody>
        </p:sp>
        <p:sp>
          <p:nvSpPr>
            <p:cNvPr id="23654" name="AutoShape 65"/>
            <p:cNvSpPr>
              <a:spLocks noChangeArrowheads="1"/>
            </p:cNvSpPr>
            <p:nvPr/>
          </p:nvSpPr>
          <p:spPr bwMode="auto">
            <a:xfrm>
              <a:off x="2396" y="796"/>
              <a:ext cx="408" cy="336"/>
            </a:xfrm>
            <a:prstGeom prst="hexagon">
              <a:avLst>
                <a:gd name="adj" fmla="val 30352"/>
                <a:gd name="vf" fmla="val 115470"/>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b="0">
                  <a:solidFill>
                    <a:schemeClr val="tx1"/>
                  </a:solidFill>
                  <a:latin typeface="Times New Roman" pitchFamily="18" charset="0"/>
                </a:rPr>
                <a:t>F</a:t>
              </a:r>
            </a:p>
          </p:txBody>
        </p:sp>
        <p:grpSp>
          <p:nvGrpSpPr>
            <p:cNvPr id="23655" name="Group 66"/>
            <p:cNvGrpSpPr>
              <a:grpSpLocks/>
            </p:cNvGrpSpPr>
            <p:nvPr/>
          </p:nvGrpSpPr>
          <p:grpSpPr bwMode="auto">
            <a:xfrm>
              <a:off x="3016" y="276"/>
              <a:ext cx="432" cy="1048"/>
              <a:chOff x="3016" y="276"/>
              <a:chExt cx="432" cy="1048"/>
            </a:xfrm>
          </p:grpSpPr>
          <p:sp>
            <p:nvSpPr>
              <p:cNvPr id="23666" name="Line 67"/>
              <p:cNvSpPr>
                <a:spLocks noChangeShapeType="1"/>
              </p:cNvSpPr>
              <p:nvPr/>
            </p:nvSpPr>
            <p:spPr bwMode="auto">
              <a:xfrm flipV="1">
                <a:off x="3352" y="632"/>
                <a:ext cx="88" cy="184"/>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67" name="Line 68"/>
              <p:cNvSpPr>
                <a:spLocks noChangeShapeType="1"/>
              </p:cNvSpPr>
              <p:nvPr/>
            </p:nvSpPr>
            <p:spPr bwMode="auto">
              <a:xfrm>
                <a:off x="3136" y="464"/>
                <a:ext cx="20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68" name="Line 69"/>
              <p:cNvSpPr>
                <a:spLocks noChangeShapeType="1"/>
              </p:cNvSpPr>
              <p:nvPr/>
            </p:nvSpPr>
            <p:spPr bwMode="auto">
              <a:xfrm flipH="1" flipV="1">
                <a:off x="3328" y="452"/>
                <a:ext cx="120" cy="2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69" name="Line 70"/>
              <p:cNvSpPr>
                <a:spLocks noChangeShapeType="1"/>
              </p:cNvSpPr>
              <p:nvPr/>
            </p:nvSpPr>
            <p:spPr bwMode="auto">
              <a:xfrm>
                <a:off x="3136" y="1136"/>
                <a:ext cx="20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70" name="Line 71"/>
              <p:cNvSpPr>
                <a:spLocks noChangeShapeType="1"/>
              </p:cNvSpPr>
              <p:nvPr/>
            </p:nvSpPr>
            <p:spPr bwMode="auto">
              <a:xfrm flipV="1">
                <a:off x="3344" y="960"/>
                <a:ext cx="88" cy="184"/>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71" name="Line 72"/>
              <p:cNvSpPr>
                <a:spLocks noChangeShapeType="1"/>
              </p:cNvSpPr>
              <p:nvPr/>
            </p:nvSpPr>
            <p:spPr bwMode="auto">
              <a:xfrm flipV="1">
                <a:off x="3032" y="1132"/>
                <a:ext cx="84" cy="192"/>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72" name="Line 73"/>
              <p:cNvSpPr>
                <a:spLocks noChangeShapeType="1"/>
              </p:cNvSpPr>
              <p:nvPr/>
            </p:nvSpPr>
            <p:spPr bwMode="auto">
              <a:xfrm flipH="1" flipV="1">
                <a:off x="3328" y="788"/>
                <a:ext cx="120" cy="2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73" name="Line 74"/>
              <p:cNvSpPr>
                <a:spLocks noChangeShapeType="1"/>
              </p:cNvSpPr>
              <p:nvPr/>
            </p:nvSpPr>
            <p:spPr bwMode="auto">
              <a:xfrm flipH="1" flipV="1">
                <a:off x="3016" y="276"/>
                <a:ext cx="120" cy="2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23656" name="Line 75"/>
            <p:cNvSpPr>
              <a:spLocks noChangeShapeType="1"/>
            </p:cNvSpPr>
            <p:nvPr/>
          </p:nvSpPr>
          <p:spPr bwMode="auto">
            <a:xfrm flipH="1" flipV="1">
              <a:off x="2380" y="632"/>
              <a:ext cx="120" cy="184"/>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57" name="Line 76"/>
            <p:cNvSpPr>
              <a:spLocks noChangeShapeType="1"/>
            </p:cNvSpPr>
            <p:nvPr/>
          </p:nvSpPr>
          <p:spPr bwMode="auto">
            <a:xfrm flipH="1">
              <a:off x="2484" y="464"/>
              <a:ext cx="232"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58" name="Line 77"/>
            <p:cNvSpPr>
              <a:spLocks noChangeShapeType="1"/>
            </p:cNvSpPr>
            <p:nvPr/>
          </p:nvSpPr>
          <p:spPr bwMode="auto">
            <a:xfrm flipV="1">
              <a:off x="2404" y="452"/>
              <a:ext cx="88" cy="2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59" name="Line 78"/>
            <p:cNvSpPr>
              <a:spLocks noChangeShapeType="1"/>
            </p:cNvSpPr>
            <p:nvPr/>
          </p:nvSpPr>
          <p:spPr bwMode="auto">
            <a:xfrm flipH="1">
              <a:off x="2484" y="1136"/>
              <a:ext cx="232"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60" name="Line 79"/>
            <p:cNvSpPr>
              <a:spLocks noChangeShapeType="1"/>
            </p:cNvSpPr>
            <p:nvPr/>
          </p:nvSpPr>
          <p:spPr bwMode="auto">
            <a:xfrm flipH="1" flipV="1">
              <a:off x="2388" y="960"/>
              <a:ext cx="120" cy="184"/>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61" name="Line 80"/>
            <p:cNvSpPr>
              <a:spLocks noChangeShapeType="1"/>
            </p:cNvSpPr>
            <p:nvPr/>
          </p:nvSpPr>
          <p:spPr bwMode="auto">
            <a:xfrm flipH="1" flipV="1">
              <a:off x="2704" y="1132"/>
              <a:ext cx="116" cy="192"/>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62" name="Line 81"/>
            <p:cNvSpPr>
              <a:spLocks noChangeShapeType="1"/>
            </p:cNvSpPr>
            <p:nvPr/>
          </p:nvSpPr>
          <p:spPr bwMode="auto">
            <a:xfrm flipV="1">
              <a:off x="2404" y="788"/>
              <a:ext cx="88" cy="2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63" name="Line 82"/>
            <p:cNvSpPr>
              <a:spLocks noChangeShapeType="1"/>
            </p:cNvSpPr>
            <p:nvPr/>
          </p:nvSpPr>
          <p:spPr bwMode="auto">
            <a:xfrm flipV="1">
              <a:off x="2716" y="276"/>
              <a:ext cx="88" cy="2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64" name="Line 83"/>
            <p:cNvSpPr>
              <a:spLocks noChangeShapeType="1"/>
            </p:cNvSpPr>
            <p:nvPr/>
          </p:nvSpPr>
          <p:spPr bwMode="auto">
            <a:xfrm flipH="1">
              <a:off x="2796" y="292"/>
              <a:ext cx="232"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65" name="Line 84"/>
            <p:cNvSpPr>
              <a:spLocks noChangeShapeType="1"/>
            </p:cNvSpPr>
            <p:nvPr/>
          </p:nvSpPr>
          <p:spPr bwMode="auto">
            <a:xfrm flipH="1">
              <a:off x="2796" y="1316"/>
              <a:ext cx="232"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462933" name="Rectangle 85"/>
          <p:cNvSpPr>
            <a:spLocks noChangeArrowheads="1"/>
          </p:cNvSpPr>
          <p:nvPr/>
        </p:nvSpPr>
        <p:spPr bwMode="auto">
          <a:xfrm>
            <a:off x="5334000" y="2413000"/>
            <a:ext cx="3352800" cy="1054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lstStyle>
            <a:lvl1pPr marL="342900" indent="-342900" algn="l">
              <a:spcBef>
                <a:spcPct val="20000"/>
              </a:spcBef>
              <a:buClr>
                <a:schemeClr val="accent2"/>
              </a:buClr>
              <a:buSzPct val="80000"/>
              <a:buFont typeface="Wingdings" pitchFamily="2" charset="2"/>
              <a:buChar char="l"/>
              <a:defRPr kumimoji="1" sz="2800" b="1">
                <a:solidFill>
                  <a:srgbClr val="000000"/>
                </a:solidFill>
                <a:latin typeface="Arial" charset="0"/>
              </a:defRPr>
            </a:lvl1pPr>
            <a:lvl2pPr marL="742950" indent="-285750" algn="l">
              <a:spcBef>
                <a:spcPct val="20000"/>
              </a:spcBef>
              <a:buClr>
                <a:schemeClr val="accent2"/>
              </a:buClr>
              <a:buChar char="–"/>
              <a:defRPr kumimoji="1" sz="2800">
                <a:solidFill>
                  <a:srgbClr val="000000"/>
                </a:solidFill>
                <a:latin typeface="Arial" charset="0"/>
              </a:defRPr>
            </a:lvl2pPr>
            <a:lvl3pPr marL="1143000" indent="-228600" algn="l">
              <a:spcBef>
                <a:spcPct val="20000"/>
              </a:spcBef>
              <a:buClr>
                <a:schemeClr val="accent2"/>
              </a:buClr>
              <a:buSzPct val="75000"/>
              <a:buFont typeface="Wingdings" pitchFamily="2" charset="2"/>
              <a:buChar char="l"/>
              <a:defRPr kumimoji="1" sz="2400">
                <a:solidFill>
                  <a:srgbClr val="000000"/>
                </a:solidFill>
                <a:latin typeface="Arial" charset="0"/>
              </a:defRPr>
            </a:lvl3pPr>
            <a:lvl4pPr marL="1600200" indent="-228600" algn="l">
              <a:spcBef>
                <a:spcPct val="20000"/>
              </a:spcBef>
              <a:buClr>
                <a:schemeClr val="accent2"/>
              </a:buClr>
              <a:buChar char="–"/>
              <a:defRPr kumimoji="1" sz="2000">
                <a:solidFill>
                  <a:srgbClr val="000000"/>
                </a:solidFill>
                <a:latin typeface="Arial" charset="0"/>
              </a:defRPr>
            </a:lvl4pPr>
            <a:lvl5pPr marL="2057400" indent="-228600" algn="l">
              <a:spcBef>
                <a:spcPct val="20000"/>
              </a:spcBef>
              <a:buClr>
                <a:schemeClr val="accent2"/>
              </a:buClr>
              <a:buSzPct val="70000"/>
              <a:buFont typeface="Wingdings" pitchFamily="2" charset="2"/>
              <a:buChar char="l"/>
              <a:defRPr kumimoji="1" sz="2000">
                <a:solidFill>
                  <a:srgbClr val="000000"/>
                </a:solidFill>
                <a:latin typeface="Arial" charset="0"/>
              </a:defRPr>
            </a:lvl5pPr>
            <a:lvl6pPr marL="2514600" indent="-2286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2971800" indent="-2286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429000" indent="-2286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3886200" indent="-2286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spcBef>
                <a:spcPct val="80000"/>
              </a:spcBef>
              <a:buFont typeface="Wingdings" pitchFamily="2" charset="2"/>
              <a:buNone/>
            </a:pPr>
            <a:r>
              <a:rPr lang="en-US" altLang="en-US" sz="1800"/>
              <a:t>Co-Channel Interference </a:t>
            </a:r>
          </a:p>
          <a:p>
            <a:pPr>
              <a:spcBef>
                <a:spcPct val="80000"/>
              </a:spcBef>
              <a:buFont typeface="Wingdings" pitchFamily="2" charset="2"/>
              <a:buNone/>
            </a:pPr>
            <a:r>
              <a:rPr lang="en-US" altLang="en-US" sz="1800"/>
              <a:t>Fixed Channel Allocation </a:t>
            </a:r>
          </a:p>
          <a:p>
            <a:pPr>
              <a:spcBef>
                <a:spcPct val="80000"/>
              </a:spcBef>
              <a:buFont typeface="Wingdings" pitchFamily="2" charset="2"/>
              <a:buNone/>
            </a:pPr>
            <a:endParaRPr lang="en-US" altLang="en-US" sz="1800"/>
          </a:p>
        </p:txBody>
      </p:sp>
      <p:sp>
        <p:nvSpPr>
          <p:cNvPr id="462934" name="Oval 86">
            <a:hlinkClick r:id="rId3" action="ppaction://hlinksldjump"/>
          </p:cNvPr>
          <p:cNvSpPr>
            <a:spLocks noChangeAspect="1" noChangeArrowheads="1"/>
          </p:cNvSpPr>
          <p:nvPr/>
        </p:nvSpPr>
        <p:spPr bwMode="auto">
          <a:xfrm>
            <a:off x="5029200" y="2540000"/>
            <a:ext cx="158262" cy="158750"/>
          </a:xfrm>
          <a:prstGeom prst="ellipse">
            <a:avLst/>
          </a:prstGeom>
          <a:gradFill rotWithShape="0">
            <a:gsLst>
              <a:gs pos="0">
                <a:schemeClr val="accent1"/>
              </a:gs>
              <a:gs pos="100000">
                <a:schemeClr val="accent1">
                  <a:gamma/>
                  <a:shade val="46275"/>
                  <a:invGamma/>
                </a:schemeClr>
              </a:gs>
            </a:gsLst>
            <a:path path="shape">
              <a:fillToRect l="50000" t="50000" r="50000" b="50000"/>
            </a:path>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lstStyle/>
          <a:p>
            <a:pPr algn="l">
              <a:spcBef>
                <a:spcPct val="50000"/>
              </a:spcBef>
              <a:defRPr/>
            </a:pPr>
            <a:endParaRPr lang="en-GB" altLang="en-US" sz="1800"/>
          </a:p>
        </p:txBody>
      </p:sp>
      <p:sp>
        <p:nvSpPr>
          <p:cNvPr id="462935" name="Oval 87">
            <a:hlinkClick r:id="rId4" action="ppaction://hlinksldjump"/>
          </p:cNvPr>
          <p:cNvSpPr>
            <a:spLocks noChangeAspect="1" noChangeArrowheads="1"/>
          </p:cNvSpPr>
          <p:nvPr/>
        </p:nvSpPr>
        <p:spPr bwMode="auto">
          <a:xfrm>
            <a:off x="5029200" y="2990850"/>
            <a:ext cx="158262" cy="158750"/>
          </a:xfrm>
          <a:prstGeom prst="ellipse">
            <a:avLst/>
          </a:prstGeom>
          <a:gradFill rotWithShape="0">
            <a:gsLst>
              <a:gs pos="0">
                <a:schemeClr val="accent1"/>
              </a:gs>
              <a:gs pos="100000">
                <a:schemeClr val="accent1">
                  <a:gamma/>
                  <a:shade val="46275"/>
                  <a:invGamma/>
                </a:schemeClr>
              </a:gs>
            </a:gsLst>
            <a:path path="shape">
              <a:fillToRect l="50000" t="50000" r="50000" b="50000"/>
            </a:path>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lstStyle/>
          <a:p>
            <a:pPr algn="l">
              <a:spcBef>
                <a:spcPct val="50000"/>
              </a:spcBef>
              <a:defRPr/>
            </a:pPr>
            <a:endParaRPr lang="en-GB" altLang="en-US" sz="1800"/>
          </a:p>
        </p:txBody>
      </p:sp>
      <p:sp>
        <p:nvSpPr>
          <p:cNvPr id="462936" name="Oval 88">
            <a:hlinkClick r:id="rId5" action="ppaction://hlinksldjump"/>
          </p:cNvPr>
          <p:cNvSpPr>
            <a:spLocks noChangeAspect="1" noChangeArrowheads="1"/>
          </p:cNvSpPr>
          <p:nvPr/>
        </p:nvSpPr>
        <p:spPr bwMode="auto">
          <a:xfrm>
            <a:off x="5029200" y="3567113"/>
            <a:ext cx="158262" cy="158750"/>
          </a:xfrm>
          <a:prstGeom prst="ellipse">
            <a:avLst/>
          </a:prstGeom>
          <a:gradFill rotWithShape="0">
            <a:gsLst>
              <a:gs pos="0">
                <a:schemeClr val="accent1"/>
              </a:gs>
              <a:gs pos="100000">
                <a:schemeClr val="accent1">
                  <a:gamma/>
                  <a:shade val="46275"/>
                  <a:invGamma/>
                </a:schemeClr>
              </a:gs>
            </a:gsLst>
            <a:path path="shape">
              <a:fillToRect l="50000" t="50000" r="50000" b="50000"/>
            </a:path>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lstStyle/>
          <a:p>
            <a:pPr algn="l">
              <a:spcBef>
                <a:spcPct val="50000"/>
              </a:spcBef>
              <a:defRPr/>
            </a:pPr>
            <a:endParaRPr lang="en-GB" altLang="en-US" sz="1800"/>
          </a:p>
        </p:txBody>
      </p:sp>
      <p:sp>
        <p:nvSpPr>
          <p:cNvPr id="462937" name="Oval 89">
            <a:hlinkClick r:id="rId6" action="ppaction://hlinksldjump"/>
          </p:cNvPr>
          <p:cNvSpPr>
            <a:spLocks noChangeAspect="1" noChangeArrowheads="1"/>
          </p:cNvSpPr>
          <p:nvPr/>
        </p:nvSpPr>
        <p:spPr bwMode="auto">
          <a:xfrm>
            <a:off x="5029200" y="4070350"/>
            <a:ext cx="158262" cy="158750"/>
          </a:xfrm>
          <a:prstGeom prst="ellipse">
            <a:avLst/>
          </a:prstGeom>
          <a:gradFill rotWithShape="0">
            <a:gsLst>
              <a:gs pos="0">
                <a:schemeClr val="accent1"/>
              </a:gs>
              <a:gs pos="100000">
                <a:schemeClr val="accent1">
                  <a:gamma/>
                  <a:shade val="46275"/>
                  <a:invGamma/>
                </a:schemeClr>
              </a:gs>
            </a:gsLst>
            <a:path path="shape">
              <a:fillToRect l="50000" t="50000" r="50000" b="50000"/>
            </a:path>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lstStyle/>
          <a:p>
            <a:pPr algn="l">
              <a:spcBef>
                <a:spcPct val="50000"/>
              </a:spcBef>
              <a:defRPr/>
            </a:pPr>
            <a:endParaRPr lang="en-GB" altLang="en-US" sz="1800"/>
          </a:p>
        </p:txBody>
      </p:sp>
      <p:sp>
        <p:nvSpPr>
          <p:cNvPr id="462938" name="Rectangle 90"/>
          <p:cNvSpPr>
            <a:spLocks noChangeArrowheads="1"/>
          </p:cNvSpPr>
          <p:nvPr/>
        </p:nvSpPr>
        <p:spPr bwMode="auto">
          <a:xfrm>
            <a:off x="5334000" y="3467100"/>
            <a:ext cx="3352800" cy="1063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lstStyle>
            <a:lvl1pPr marL="342900" indent="-342900" algn="l">
              <a:spcBef>
                <a:spcPct val="20000"/>
              </a:spcBef>
              <a:buClr>
                <a:schemeClr val="accent2"/>
              </a:buClr>
              <a:buSzPct val="80000"/>
              <a:buFont typeface="Wingdings" pitchFamily="2" charset="2"/>
              <a:buChar char="l"/>
              <a:defRPr kumimoji="1" sz="2800" b="1">
                <a:solidFill>
                  <a:srgbClr val="000000"/>
                </a:solidFill>
                <a:latin typeface="Arial" charset="0"/>
              </a:defRPr>
            </a:lvl1pPr>
            <a:lvl2pPr marL="742950" indent="-285750" algn="l">
              <a:spcBef>
                <a:spcPct val="20000"/>
              </a:spcBef>
              <a:buClr>
                <a:schemeClr val="accent2"/>
              </a:buClr>
              <a:buChar char="–"/>
              <a:defRPr kumimoji="1" sz="2800">
                <a:solidFill>
                  <a:srgbClr val="000000"/>
                </a:solidFill>
                <a:latin typeface="Arial" charset="0"/>
              </a:defRPr>
            </a:lvl2pPr>
            <a:lvl3pPr marL="1143000" indent="-228600" algn="l">
              <a:spcBef>
                <a:spcPct val="20000"/>
              </a:spcBef>
              <a:buClr>
                <a:schemeClr val="accent2"/>
              </a:buClr>
              <a:buSzPct val="75000"/>
              <a:buFont typeface="Wingdings" pitchFamily="2" charset="2"/>
              <a:buChar char="l"/>
              <a:defRPr kumimoji="1" sz="2400">
                <a:solidFill>
                  <a:srgbClr val="000000"/>
                </a:solidFill>
                <a:latin typeface="Arial" charset="0"/>
              </a:defRPr>
            </a:lvl3pPr>
            <a:lvl4pPr marL="1600200" indent="-228600" algn="l">
              <a:spcBef>
                <a:spcPct val="20000"/>
              </a:spcBef>
              <a:buClr>
                <a:schemeClr val="accent2"/>
              </a:buClr>
              <a:buChar char="–"/>
              <a:defRPr kumimoji="1" sz="2000">
                <a:solidFill>
                  <a:srgbClr val="000000"/>
                </a:solidFill>
                <a:latin typeface="Arial" charset="0"/>
              </a:defRPr>
            </a:lvl4pPr>
            <a:lvl5pPr marL="2057400" indent="-228600" algn="l">
              <a:spcBef>
                <a:spcPct val="20000"/>
              </a:spcBef>
              <a:buClr>
                <a:schemeClr val="accent2"/>
              </a:buClr>
              <a:buSzPct val="70000"/>
              <a:buFont typeface="Wingdings" pitchFamily="2" charset="2"/>
              <a:buChar char="l"/>
              <a:defRPr kumimoji="1" sz="2000">
                <a:solidFill>
                  <a:srgbClr val="000000"/>
                </a:solidFill>
                <a:latin typeface="Arial" charset="0"/>
              </a:defRPr>
            </a:lvl5pPr>
            <a:lvl6pPr marL="2514600" indent="-2286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2971800" indent="-2286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429000" indent="-2286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3886200" indent="-2286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spcBef>
                <a:spcPct val="80000"/>
              </a:spcBef>
              <a:buFont typeface="Wingdings" pitchFamily="2" charset="2"/>
              <a:buNone/>
            </a:pPr>
            <a:r>
              <a:rPr lang="en-US" altLang="en-US" sz="1800"/>
              <a:t>Dynamic Channel Allocation </a:t>
            </a:r>
          </a:p>
          <a:p>
            <a:pPr>
              <a:spcBef>
                <a:spcPct val="80000"/>
              </a:spcBef>
              <a:buFont typeface="Wingdings" pitchFamily="2" charset="2"/>
              <a:buNone/>
            </a:pPr>
            <a:r>
              <a:rPr lang="en-US" altLang="en-US" sz="1800"/>
              <a:t>Centralised or Distributed</a:t>
            </a:r>
          </a:p>
        </p:txBody>
      </p:sp>
      <p:grpSp>
        <p:nvGrpSpPr>
          <p:cNvPr id="462939" name="Group 91"/>
          <p:cNvGrpSpPr>
            <a:grpSpLocks/>
          </p:cNvGrpSpPr>
          <p:nvPr/>
        </p:nvGrpSpPr>
        <p:grpSpPr bwMode="auto">
          <a:xfrm>
            <a:off x="1172308" y="2133600"/>
            <a:ext cx="3219450" cy="3009900"/>
            <a:chOff x="738" y="1344"/>
            <a:chExt cx="2028" cy="1896"/>
          </a:xfrm>
        </p:grpSpPr>
        <p:grpSp>
          <p:nvGrpSpPr>
            <p:cNvPr id="23567" name="Group 92"/>
            <p:cNvGrpSpPr>
              <a:grpSpLocks/>
            </p:cNvGrpSpPr>
            <p:nvPr/>
          </p:nvGrpSpPr>
          <p:grpSpPr bwMode="auto">
            <a:xfrm>
              <a:off x="1378" y="1344"/>
              <a:ext cx="1068" cy="1048"/>
              <a:chOff x="342" y="976"/>
              <a:chExt cx="1068" cy="1048"/>
            </a:xfrm>
          </p:grpSpPr>
          <p:sp>
            <p:nvSpPr>
              <p:cNvPr id="23622" name="AutoShape 93"/>
              <p:cNvSpPr>
                <a:spLocks noChangeArrowheads="1"/>
              </p:cNvSpPr>
              <p:nvPr/>
            </p:nvSpPr>
            <p:spPr bwMode="auto">
              <a:xfrm>
                <a:off x="670" y="1336"/>
                <a:ext cx="408" cy="336"/>
              </a:xfrm>
              <a:prstGeom prst="hexagon">
                <a:avLst>
                  <a:gd name="adj" fmla="val 30352"/>
                  <a:gd name="vf" fmla="val 115470"/>
                </a:avLst>
              </a:prstGeom>
              <a:solidFill>
                <a:srgbClr val="CCEC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a:solidFill>
                      <a:schemeClr val="bg2"/>
                    </a:solidFill>
                    <a:latin typeface="Times New Roman" pitchFamily="18" charset="0"/>
                  </a:rPr>
                  <a:t>A b</a:t>
                </a:r>
                <a:r>
                  <a:rPr lang="en-GB" altLang="en-US" sz="1000">
                    <a:solidFill>
                      <a:schemeClr val="bg2"/>
                    </a:solidFill>
                    <a:latin typeface="Times New Roman" pitchFamily="18" charset="0"/>
                  </a:rPr>
                  <a:t>5</a:t>
                </a:r>
                <a:endParaRPr lang="en-GB" altLang="en-US" sz="1200">
                  <a:solidFill>
                    <a:schemeClr val="bg2"/>
                  </a:solidFill>
                  <a:latin typeface="Times New Roman" pitchFamily="18" charset="0"/>
                </a:endParaRPr>
              </a:p>
              <a:p>
                <a:pPr algn="ctr">
                  <a:spcBef>
                    <a:spcPct val="0"/>
                  </a:spcBef>
                  <a:buClrTx/>
                  <a:buSzTx/>
                  <a:buFontTx/>
                  <a:buNone/>
                </a:pPr>
                <a:r>
                  <a:rPr lang="en-GB" altLang="en-US" sz="1200">
                    <a:solidFill>
                      <a:schemeClr val="bg2"/>
                    </a:solidFill>
                    <a:latin typeface="Times New Roman" pitchFamily="18" charset="0"/>
                  </a:rPr>
                  <a:t>f</a:t>
                </a:r>
                <a:r>
                  <a:rPr lang="en-GB" altLang="en-US" sz="1000">
                    <a:solidFill>
                      <a:schemeClr val="bg2"/>
                    </a:solidFill>
                    <a:latin typeface="Times New Roman" pitchFamily="18" charset="0"/>
                  </a:rPr>
                  <a:t>4</a:t>
                </a:r>
                <a:r>
                  <a:rPr lang="en-GB" altLang="en-US" sz="1200">
                    <a:solidFill>
                      <a:schemeClr val="bg2"/>
                    </a:solidFill>
                    <a:latin typeface="Times New Roman" pitchFamily="18" charset="0"/>
                  </a:rPr>
                  <a:t> d</a:t>
                </a:r>
                <a:r>
                  <a:rPr lang="en-GB" altLang="en-US" sz="1000">
                    <a:solidFill>
                      <a:schemeClr val="bg2"/>
                    </a:solidFill>
                    <a:latin typeface="Times New Roman" pitchFamily="18" charset="0"/>
                  </a:rPr>
                  <a:t>6</a:t>
                </a:r>
                <a:endParaRPr lang="en-GB" altLang="en-US" sz="1200">
                  <a:solidFill>
                    <a:schemeClr val="bg2"/>
                  </a:solidFill>
                  <a:latin typeface="Times New Roman" pitchFamily="18" charset="0"/>
                </a:endParaRPr>
              </a:p>
            </p:txBody>
          </p:sp>
          <p:sp>
            <p:nvSpPr>
              <p:cNvPr id="23623" name="AutoShape 94"/>
              <p:cNvSpPr>
                <a:spLocks noChangeArrowheads="1"/>
              </p:cNvSpPr>
              <p:nvPr/>
            </p:nvSpPr>
            <p:spPr bwMode="auto">
              <a:xfrm>
                <a:off x="678" y="1000"/>
                <a:ext cx="408" cy="336"/>
              </a:xfrm>
              <a:prstGeom prst="hexagon">
                <a:avLst>
                  <a:gd name="adj" fmla="val 30352"/>
                  <a:gd name="vf" fmla="val 115470"/>
                </a:avLst>
              </a:prstGeom>
              <a:solidFill>
                <a:srgbClr val="CCEC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a:solidFill>
                      <a:schemeClr val="bg2"/>
                    </a:solidFill>
                    <a:latin typeface="Times New Roman" pitchFamily="18" charset="0"/>
                  </a:rPr>
                  <a:t>b</a:t>
                </a:r>
                <a:r>
                  <a:rPr lang="en-GB" altLang="en-US" sz="1000">
                    <a:solidFill>
                      <a:schemeClr val="bg2"/>
                    </a:solidFill>
                    <a:latin typeface="Times New Roman" pitchFamily="18" charset="0"/>
                  </a:rPr>
                  <a:t>1</a:t>
                </a:r>
                <a:r>
                  <a:rPr lang="en-GB" altLang="en-US" sz="1200">
                    <a:solidFill>
                      <a:schemeClr val="bg2"/>
                    </a:solidFill>
                    <a:latin typeface="Times New Roman" pitchFamily="18" charset="0"/>
                  </a:rPr>
                  <a:t>-b</a:t>
                </a:r>
                <a:r>
                  <a:rPr lang="en-GB" altLang="en-US" sz="1000">
                    <a:solidFill>
                      <a:schemeClr val="bg2"/>
                    </a:solidFill>
                    <a:latin typeface="Times New Roman" pitchFamily="18" charset="0"/>
                  </a:rPr>
                  <a:t>4</a:t>
                </a:r>
                <a:endParaRPr lang="en-GB" altLang="en-US" sz="1200">
                  <a:solidFill>
                    <a:schemeClr val="bg2"/>
                  </a:solidFill>
                  <a:latin typeface="Times New Roman" pitchFamily="18" charset="0"/>
                </a:endParaRPr>
              </a:p>
            </p:txBody>
          </p:sp>
          <p:sp>
            <p:nvSpPr>
              <p:cNvPr id="23624" name="AutoShape 95"/>
              <p:cNvSpPr>
                <a:spLocks noChangeArrowheads="1"/>
              </p:cNvSpPr>
              <p:nvPr/>
            </p:nvSpPr>
            <p:spPr bwMode="auto">
              <a:xfrm>
                <a:off x="990" y="1504"/>
                <a:ext cx="408" cy="336"/>
              </a:xfrm>
              <a:prstGeom prst="hexagon">
                <a:avLst>
                  <a:gd name="adj" fmla="val 30352"/>
                  <a:gd name="vf" fmla="val 115470"/>
                </a:avLst>
              </a:prstGeom>
              <a:solidFill>
                <a:srgbClr val="CCEC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a:solidFill>
                      <a:schemeClr val="bg2"/>
                    </a:solidFill>
                    <a:latin typeface="Times New Roman" pitchFamily="18" charset="0"/>
                  </a:rPr>
                  <a:t>d</a:t>
                </a:r>
                <a:r>
                  <a:rPr lang="en-GB" altLang="en-US" sz="1000">
                    <a:solidFill>
                      <a:schemeClr val="bg2"/>
                    </a:solidFill>
                    <a:latin typeface="Times New Roman" pitchFamily="18" charset="0"/>
                  </a:rPr>
                  <a:t>1</a:t>
                </a:r>
                <a:r>
                  <a:rPr lang="en-GB" altLang="en-US" sz="1200">
                    <a:solidFill>
                      <a:schemeClr val="bg2"/>
                    </a:solidFill>
                    <a:latin typeface="Times New Roman" pitchFamily="18" charset="0"/>
                  </a:rPr>
                  <a:t>-d</a:t>
                </a:r>
                <a:r>
                  <a:rPr lang="en-GB" altLang="en-US" sz="1000">
                    <a:solidFill>
                      <a:schemeClr val="bg2"/>
                    </a:solidFill>
                    <a:latin typeface="Times New Roman" pitchFamily="18" charset="0"/>
                  </a:rPr>
                  <a:t>5</a:t>
                </a:r>
                <a:endParaRPr lang="en-GB" altLang="en-US" sz="1200">
                  <a:solidFill>
                    <a:schemeClr val="bg2"/>
                  </a:solidFill>
                  <a:latin typeface="Times New Roman" pitchFamily="18" charset="0"/>
                </a:endParaRPr>
              </a:p>
            </p:txBody>
          </p:sp>
          <p:sp>
            <p:nvSpPr>
              <p:cNvPr id="23625" name="AutoShape 96"/>
              <p:cNvSpPr>
                <a:spLocks noChangeArrowheads="1"/>
              </p:cNvSpPr>
              <p:nvPr/>
            </p:nvSpPr>
            <p:spPr bwMode="auto">
              <a:xfrm>
                <a:off x="990" y="1168"/>
                <a:ext cx="408" cy="336"/>
              </a:xfrm>
              <a:prstGeom prst="hexagon">
                <a:avLst>
                  <a:gd name="adj" fmla="val 30352"/>
                  <a:gd name="vf" fmla="val 115470"/>
                </a:avLst>
              </a:prstGeom>
              <a:solidFill>
                <a:srgbClr val="CCEC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a:solidFill>
                      <a:schemeClr val="bg2"/>
                    </a:solidFill>
                    <a:latin typeface="Times New Roman" pitchFamily="18" charset="0"/>
                  </a:rPr>
                  <a:t>C</a:t>
                </a:r>
              </a:p>
            </p:txBody>
          </p:sp>
          <p:sp>
            <p:nvSpPr>
              <p:cNvPr id="23626" name="AutoShape 97"/>
              <p:cNvSpPr>
                <a:spLocks noChangeArrowheads="1"/>
              </p:cNvSpPr>
              <p:nvPr/>
            </p:nvSpPr>
            <p:spPr bwMode="auto">
              <a:xfrm>
                <a:off x="674" y="1668"/>
                <a:ext cx="408" cy="336"/>
              </a:xfrm>
              <a:prstGeom prst="hexagon">
                <a:avLst>
                  <a:gd name="adj" fmla="val 30352"/>
                  <a:gd name="vf" fmla="val 115470"/>
                </a:avLst>
              </a:prstGeom>
              <a:solidFill>
                <a:srgbClr val="CCEC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000">
                    <a:solidFill>
                      <a:schemeClr val="bg2"/>
                    </a:solidFill>
                    <a:latin typeface="Times New Roman" pitchFamily="18" charset="0"/>
                  </a:rPr>
                  <a:t>e2</a:t>
                </a:r>
                <a:r>
                  <a:rPr lang="en-GB" altLang="en-US" sz="1200">
                    <a:solidFill>
                      <a:schemeClr val="bg2"/>
                    </a:solidFill>
                    <a:latin typeface="Times New Roman" pitchFamily="18" charset="0"/>
                  </a:rPr>
                  <a:t>-e</a:t>
                </a:r>
                <a:r>
                  <a:rPr lang="en-GB" altLang="en-US" sz="1000">
                    <a:solidFill>
                      <a:schemeClr val="bg2"/>
                    </a:solidFill>
                    <a:latin typeface="Times New Roman" pitchFamily="18" charset="0"/>
                  </a:rPr>
                  <a:t>6</a:t>
                </a:r>
                <a:endParaRPr lang="en-GB" altLang="en-US" sz="1200">
                  <a:solidFill>
                    <a:schemeClr val="bg2"/>
                  </a:solidFill>
                  <a:latin typeface="Times New Roman" pitchFamily="18" charset="0"/>
                </a:endParaRPr>
              </a:p>
            </p:txBody>
          </p:sp>
          <p:sp>
            <p:nvSpPr>
              <p:cNvPr id="23627" name="AutoShape 98"/>
              <p:cNvSpPr>
                <a:spLocks noChangeArrowheads="1"/>
              </p:cNvSpPr>
              <p:nvPr/>
            </p:nvSpPr>
            <p:spPr bwMode="auto">
              <a:xfrm>
                <a:off x="362" y="1164"/>
                <a:ext cx="408" cy="336"/>
              </a:xfrm>
              <a:prstGeom prst="hexagon">
                <a:avLst>
                  <a:gd name="adj" fmla="val 30352"/>
                  <a:gd name="vf" fmla="val 115470"/>
                </a:avLst>
              </a:prstGeom>
              <a:solidFill>
                <a:srgbClr val="CCEC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a:solidFill>
                      <a:schemeClr val="bg2"/>
                    </a:solidFill>
                    <a:latin typeface="Times New Roman" pitchFamily="18" charset="0"/>
                  </a:rPr>
                  <a:t>G</a:t>
                </a:r>
              </a:p>
            </p:txBody>
          </p:sp>
          <p:sp>
            <p:nvSpPr>
              <p:cNvPr id="23628" name="AutoShape 99"/>
              <p:cNvSpPr>
                <a:spLocks noChangeArrowheads="1"/>
              </p:cNvSpPr>
              <p:nvPr/>
            </p:nvSpPr>
            <p:spPr bwMode="auto">
              <a:xfrm>
                <a:off x="358" y="1496"/>
                <a:ext cx="408" cy="336"/>
              </a:xfrm>
              <a:prstGeom prst="hexagon">
                <a:avLst>
                  <a:gd name="adj" fmla="val 30352"/>
                  <a:gd name="vf" fmla="val 115470"/>
                </a:avLst>
              </a:prstGeom>
              <a:solidFill>
                <a:srgbClr val="CCEC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a:solidFill>
                      <a:schemeClr val="bg2"/>
                    </a:solidFill>
                    <a:latin typeface="Times New Roman" pitchFamily="18" charset="0"/>
                  </a:rPr>
                  <a:t>f</a:t>
                </a:r>
                <a:r>
                  <a:rPr lang="en-GB" altLang="en-US" sz="1000">
                    <a:solidFill>
                      <a:schemeClr val="bg2"/>
                    </a:solidFill>
                    <a:latin typeface="Times New Roman" pitchFamily="18" charset="0"/>
                  </a:rPr>
                  <a:t>1</a:t>
                </a:r>
                <a:r>
                  <a:rPr lang="en-GB" altLang="en-US" sz="1200">
                    <a:solidFill>
                      <a:schemeClr val="bg2"/>
                    </a:solidFill>
                    <a:latin typeface="Times New Roman" pitchFamily="18" charset="0"/>
                  </a:rPr>
                  <a:t>-f</a:t>
                </a:r>
                <a:r>
                  <a:rPr lang="en-GB" altLang="en-US" sz="1000">
                    <a:solidFill>
                      <a:schemeClr val="bg2"/>
                    </a:solidFill>
                    <a:latin typeface="Times New Roman" pitchFamily="18" charset="0"/>
                  </a:rPr>
                  <a:t>3</a:t>
                </a:r>
                <a:endParaRPr lang="en-GB" altLang="en-US" sz="1200">
                  <a:solidFill>
                    <a:schemeClr val="bg2"/>
                  </a:solidFill>
                  <a:latin typeface="Times New Roman" pitchFamily="18" charset="0"/>
                </a:endParaRPr>
              </a:p>
            </p:txBody>
          </p:sp>
          <p:grpSp>
            <p:nvGrpSpPr>
              <p:cNvPr id="23629" name="Group 100"/>
              <p:cNvGrpSpPr>
                <a:grpSpLocks/>
              </p:cNvGrpSpPr>
              <p:nvPr/>
            </p:nvGrpSpPr>
            <p:grpSpPr bwMode="auto">
              <a:xfrm>
                <a:off x="978" y="976"/>
                <a:ext cx="432" cy="1048"/>
                <a:chOff x="978" y="976"/>
                <a:chExt cx="432" cy="1048"/>
              </a:xfrm>
            </p:grpSpPr>
            <p:sp>
              <p:nvSpPr>
                <p:cNvPr id="23640" name="Line 101"/>
                <p:cNvSpPr>
                  <a:spLocks noChangeShapeType="1"/>
                </p:cNvSpPr>
                <p:nvPr/>
              </p:nvSpPr>
              <p:spPr bwMode="auto">
                <a:xfrm flipV="1">
                  <a:off x="1314" y="1332"/>
                  <a:ext cx="88" cy="184"/>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41" name="Line 102"/>
                <p:cNvSpPr>
                  <a:spLocks noChangeShapeType="1"/>
                </p:cNvSpPr>
                <p:nvPr/>
              </p:nvSpPr>
              <p:spPr bwMode="auto">
                <a:xfrm>
                  <a:off x="1098" y="1164"/>
                  <a:ext cx="20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42" name="Line 103"/>
                <p:cNvSpPr>
                  <a:spLocks noChangeShapeType="1"/>
                </p:cNvSpPr>
                <p:nvPr/>
              </p:nvSpPr>
              <p:spPr bwMode="auto">
                <a:xfrm flipH="1" flipV="1">
                  <a:off x="1290" y="1152"/>
                  <a:ext cx="120" cy="2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43" name="Line 104"/>
                <p:cNvSpPr>
                  <a:spLocks noChangeShapeType="1"/>
                </p:cNvSpPr>
                <p:nvPr/>
              </p:nvSpPr>
              <p:spPr bwMode="auto">
                <a:xfrm>
                  <a:off x="1098" y="1836"/>
                  <a:ext cx="20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44" name="Line 105"/>
                <p:cNvSpPr>
                  <a:spLocks noChangeShapeType="1"/>
                </p:cNvSpPr>
                <p:nvPr/>
              </p:nvSpPr>
              <p:spPr bwMode="auto">
                <a:xfrm flipV="1">
                  <a:off x="1306" y="1660"/>
                  <a:ext cx="88" cy="184"/>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45" name="Line 106"/>
                <p:cNvSpPr>
                  <a:spLocks noChangeShapeType="1"/>
                </p:cNvSpPr>
                <p:nvPr/>
              </p:nvSpPr>
              <p:spPr bwMode="auto">
                <a:xfrm flipV="1">
                  <a:off x="994" y="1832"/>
                  <a:ext cx="84" cy="192"/>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46" name="Line 107"/>
                <p:cNvSpPr>
                  <a:spLocks noChangeShapeType="1"/>
                </p:cNvSpPr>
                <p:nvPr/>
              </p:nvSpPr>
              <p:spPr bwMode="auto">
                <a:xfrm flipH="1" flipV="1">
                  <a:off x="1290" y="1488"/>
                  <a:ext cx="120" cy="2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47" name="Line 108"/>
                <p:cNvSpPr>
                  <a:spLocks noChangeShapeType="1"/>
                </p:cNvSpPr>
                <p:nvPr/>
              </p:nvSpPr>
              <p:spPr bwMode="auto">
                <a:xfrm flipH="1" flipV="1">
                  <a:off x="978" y="976"/>
                  <a:ext cx="120" cy="2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23630" name="Line 109"/>
              <p:cNvSpPr>
                <a:spLocks noChangeShapeType="1"/>
              </p:cNvSpPr>
              <p:nvPr/>
            </p:nvSpPr>
            <p:spPr bwMode="auto">
              <a:xfrm flipH="1" flipV="1">
                <a:off x="342" y="1332"/>
                <a:ext cx="120" cy="184"/>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31" name="Line 110"/>
              <p:cNvSpPr>
                <a:spLocks noChangeShapeType="1"/>
              </p:cNvSpPr>
              <p:nvPr/>
            </p:nvSpPr>
            <p:spPr bwMode="auto">
              <a:xfrm flipH="1">
                <a:off x="446" y="1164"/>
                <a:ext cx="232"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32" name="Line 111"/>
              <p:cNvSpPr>
                <a:spLocks noChangeShapeType="1"/>
              </p:cNvSpPr>
              <p:nvPr/>
            </p:nvSpPr>
            <p:spPr bwMode="auto">
              <a:xfrm flipV="1">
                <a:off x="366" y="1152"/>
                <a:ext cx="88" cy="2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33" name="Line 112"/>
              <p:cNvSpPr>
                <a:spLocks noChangeShapeType="1"/>
              </p:cNvSpPr>
              <p:nvPr/>
            </p:nvSpPr>
            <p:spPr bwMode="auto">
              <a:xfrm flipH="1">
                <a:off x="446" y="1836"/>
                <a:ext cx="232"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34" name="Line 113"/>
              <p:cNvSpPr>
                <a:spLocks noChangeShapeType="1"/>
              </p:cNvSpPr>
              <p:nvPr/>
            </p:nvSpPr>
            <p:spPr bwMode="auto">
              <a:xfrm flipH="1" flipV="1">
                <a:off x="350" y="1660"/>
                <a:ext cx="120" cy="184"/>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35" name="Line 114"/>
              <p:cNvSpPr>
                <a:spLocks noChangeShapeType="1"/>
              </p:cNvSpPr>
              <p:nvPr/>
            </p:nvSpPr>
            <p:spPr bwMode="auto">
              <a:xfrm flipH="1" flipV="1">
                <a:off x="666" y="1832"/>
                <a:ext cx="116" cy="192"/>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36" name="Line 115"/>
              <p:cNvSpPr>
                <a:spLocks noChangeShapeType="1"/>
              </p:cNvSpPr>
              <p:nvPr/>
            </p:nvSpPr>
            <p:spPr bwMode="auto">
              <a:xfrm flipV="1">
                <a:off x="366" y="1488"/>
                <a:ext cx="88" cy="2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37" name="Line 116"/>
              <p:cNvSpPr>
                <a:spLocks noChangeShapeType="1"/>
              </p:cNvSpPr>
              <p:nvPr/>
            </p:nvSpPr>
            <p:spPr bwMode="auto">
              <a:xfrm flipV="1">
                <a:off x="678" y="976"/>
                <a:ext cx="88" cy="2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38" name="Line 117"/>
              <p:cNvSpPr>
                <a:spLocks noChangeShapeType="1"/>
              </p:cNvSpPr>
              <p:nvPr/>
            </p:nvSpPr>
            <p:spPr bwMode="auto">
              <a:xfrm flipH="1">
                <a:off x="758" y="992"/>
                <a:ext cx="232"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39" name="Line 118"/>
              <p:cNvSpPr>
                <a:spLocks noChangeShapeType="1"/>
              </p:cNvSpPr>
              <p:nvPr/>
            </p:nvSpPr>
            <p:spPr bwMode="auto">
              <a:xfrm flipH="1">
                <a:off x="758" y="2016"/>
                <a:ext cx="232"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3568" name="Group 119"/>
            <p:cNvGrpSpPr>
              <a:grpSpLocks/>
            </p:cNvGrpSpPr>
            <p:nvPr/>
          </p:nvGrpSpPr>
          <p:grpSpPr bwMode="auto">
            <a:xfrm>
              <a:off x="738" y="2024"/>
              <a:ext cx="1068" cy="1048"/>
              <a:chOff x="342" y="976"/>
              <a:chExt cx="1068" cy="1048"/>
            </a:xfrm>
          </p:grpSpPr>
          <p:sp>
            <p:nvSpPr>
              <p:cNvPr id="23596" name="AutoShape 120"/>
              <p:cNvSpPr>
                <a:spLocks noChangeArrowheads="1"/>
              </p:cNvSpPr>
              <p:nvPr/>
            </p:nvSpPr>
            <p:spPr bwMode="auto">
              <a:xfrm>
                <a:off x="670" y="1336"/>
                <a:ext cx="408" cy="336"/>
              </a:xfrm>
              <a:prstGeom prst="hexagon">
                <a:avLst>
                  <a:gd name="adj" fmla="val 30352"/>
                  <a:gd name="vf" fmla="val 115470"/>
                </a:avLst>
              </a:prstGeom>
              <a:solidFill>
                <a:srgbClr val="CCEC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a:solidFill>
                      <a:schemeClr val="bg2"/>
                    </a:solidFill>
                    <a:latin typeface="Times New Roman" pitchFamily="18" charset="0"/>
                  </a:rPr>
                  <a:t>A</a:t>
                </a:r>
              </a:p>
            </p:txBody>
          </p:sp>
          <p:sp>
            <p:nvSpPr>
              <p:cNvPr id="23597" name="AutoShape 121"/>
              <p:cNvSpPr>
                <a:spLocks noChangeArrowheads="1"/>
              </p:cNvSpPr>
              <p:nvPr/>
            </p:nvSpPr>
            <p:spPr bwMode="auto">
              <a:xfrm>
                <a:off x="678" y="1000"/>
                <a:ext cx="408" cy="336"/>
              </a:xfrm>
              <a:prstGeom prst="hexagon">
                <a:avLst>
                  <a:gd name="adj" fmla="val 30352"/>
                  <a:gd name="vf" fmla="val 115470"/>
                </a:avLst>
              </a:prstGeom>
              <a:solidFill>
                <a:srgbClr val="CCEC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a:solidFill>
                      <a:schemeClr val="bg2"/>
                    </a:solidFill>
                    <a:latin typeface="Times New Roman" pitchFamily="18" charset="0"/>
                  </a:rPr>
                  <a:t>b</a:t>
                </a:r>
                <a:r>
                  <a:rPr lang="en-GB" altLang="en-US" sz="1000">
                    <a:solidFill>
                      <a:schemeClr val="bg2"/>
                    </a:solidFill>
                    <a:latin typeface="Times New Roman" pitchFamily="18" charset="0"/>
                  </a:rPr>
                  <a:t>1</a:t>
                </a:r>
                <a:r>
                  <a:rPr lang="en-GB" altLang="en-US" sz="1200">
                    <a:solidFill>
                      <a:schemeClr val="bg2"/>
                    </a:solidFill>
                    <a:latin typeface="Times New Roman" pitchFamily="18" charset="0"/>
                  </a:rPr>
                  <a:t>-b</a:t>
                </a:r>
                <a:r>
                  <a:rPr lang="en-GB" altLang="en-US" sz="1000">
                    <a:solidFill>
                      <a:schemeClr val="bg2"/>
                    </a:solidFill>
                    <a:latin typeface="Times New Roman" pitchFamily="18" charset="0"/>
                  </a:rPr>
                  <a:t>3</a:t>
                </a:r>
                <a:endParaRPr lang="en-GB" altLang="en-US" sz="1200">
                  <a:solidFill>
                    <a:schemeClr val="bg2"/>
                  </a:solidFill>
                  <a:latin typeface="Times New Roman" pitchFamily="18" charset="0"/>
                </a:endParaRPr>
              </a:p>
            </p:txBody>
          </p:sp>
          <p:sp>
            <p:nvSpPr>
              <p:cNvPr id="23598" name="AutoShape 122"/>
              <p:cNvSpPr>
                <a:spLocks noChangeArrowheads="1"/>
              </p:cNvSpPr>
              <p:nvPr/>
            </p:nvSpPr>
            <p:spPr bwMode="auto">
              <a:xfrm>
                <a:off x="990" y="1504"/>
                <a:ext cx="408" cy="336"/>
              </a:xfrm>
              <a:prstGeom prst="hexagon">
                <a:avLst>
                  <a:gd name="adj" fmla="val 30352"/>
                  <a:gd name="vf" fmla="val 115470"/>
                </a:avLst>
              </a:prstGeom>
              <a:solidFill>
                <a:srgbClr val="CCEC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a:solidFill>
                      <a:schemeClr val="bg2"/>
                    </a:solidFill>
                    <a:latin typeface="Times New Roman" pitchFamily="18" charset="0"/>
                  </a:rPr>
                  <a:t>D</a:t>
                </a:r>
              </a:p>
            </p:txBody>
          </p:sp>
          <p:sp>
            <p:nvSpPr>
              <p:cNvPr id="23599" name="AutoShape 123"/>
              <p:cNvSpPr>
                <a:spLocks noChangeArrowheads="1"/>
              </p:cNvSpPr>
              <p:nvPr/>
            </p:nvSpPr>
            <p:spPr bwMode="auto">
              <a:xfrm>
                <a:off x="990" y="1168"/>
                <a:ext cx="408" cy="336"/>
              </a:xfrm>
              <a:prstGeom prst="hexagon">
                <a:avLst>
                  <a:gd name="adj" fmla="val 30352"/>
                  <a:gd name="vf" fmla="val 115470"/>
                </a:avLst>
              </a:prstGeom>
              <a:solidFill>
                <a:srgbClr val="CCEC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a:solidFill>
                      <a:schemeClr val="bg2"/>
                    </a:solidFill>
                    <a:latin typeface="Times New Roman" pitchFamily="18" charset="0"/>
                  </a:rPr>
                  <a:t>C</a:t>
                </a:r>
              </a:p>
            </p:txBody>
          </p:sp>
          <p:sp>
            <p:nvSpPr>
              <p:cNvPr id="23600" name="AutoShape 124"/>
              <p:cNvSpPr>
                <a:spLocks noChangeArrowheads="1"/>
              </p:cNvSpPr>
              <p:nvPr/>
            </p:nvSpPr>
            <p:spPr bwMode="auto">
              <a:xfrm>
                <a:off x="674" y="1668"/>
                <a:ext cx="408" cy="336"/>
              </a:xfrm>
              <a:prstGeom prst="hexagon">
                <a:avLst>
                  <a:gd name="adj" fmla="val 30352"/>
                  <a:gd name="vf" fmla="val 115470"/>
                </a:avLst>
              </a:prstGeom>
              <a:solidFill>
                <a:srgbClr val="CCEC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000">
                    <a:solidFill>
                      <a:schemeClr val="bg2"/>
                    </a:solidFill>
                    <a:latin typeface="Times New Roman" pitchFamily="18" charset="0"/>
                  </a:rPr>
                  <a:t>E</a:t>
                </a:r>
                <a:endParaRPr lang="en-GB" altLang="en-US" sz="1200">
                  <a:solidFill>
                    <a:schemeClr val="bg2"/>
                  </a:solidFill>
                  <a:latin typeface="Times New Roman" pitchFamily="18" charset="0"/>
                </a:endParaRPr>
              </a:p>
            </p:txBody>
          </p:sp>
          <p:sp>
            <p:nvSpPr>
              <p:cNvPr id="23601" name="AutoShape 125"/>
              <p:cNvSpPr>
                <a:spLocks noChangeArrowheads="1"/>
              </p:cNvSpPr>
              <p:nvPr/>
            </p:nvSpPr>
            <p:spPr bwMode="auto">
              <a:xfrm>
                <a:off x="362" y="1164"/>
                <a:ext cx="408" cy="336"/>
              </a:xfrm>
              <a:prstGeom prst="hexagon">
                <a:avLst>
                  <a:gd name="adj" fmla="val 30352"/>
                  <a:gd name="vf" fmla="val 115470"/>
                </a:avLst>
              </a:prstGeom>
              <a:solidFill>
                <a:srgbClr val="CCEC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a:solidFill>
                      <a:schemeClr val="bg2"/>
                    </a:solidFill>
                    <a:latin typeface="Times New Roman" pitchFamily="18" charset="0"/>
                  </a:rPr>
                  <a:t>G</a:t>
                </a:r>
              </a:p>
            </p:txBody>
          </p:sp>
          <p:sp>
            <p:nvSpPr>
              <p:cNvPr id="23602" name="AutoShape 126"/>
              <p:cNvSpPr>
                <a:spLocks noChangeArrowheads="1"/>
              </p:cNvSpPr>
              <p:nvPr/>
            </p:nvSpPr>
            <p:spPr bwMode="auto">
              <a:xfrm>
                <a:off x="358" y="1496"/>
                <a:ext cx="408" cy="336"/>
              </a:xfrm>
              <a:prstGeom prst="hexagon">
                <a:avLst>
                  <a:gd name="adj" fmla="val 30352"/>
                  <a:gd name="vf" fmla="val 115470"/>
                </a:avLst>
              </a:prstGeom>
              <a:solidFill>
                <a:srgbClr val="CCEC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a:solidFill>
                      <a:schemeClr val="bg2"/>
                    </a:solidFill>
                    <a:latin typeface="Times New Roman" pitchFamily="18" charset="0"/>
                  </a:rPr>
                  <a:t>F</a:t>
                </a:r>
              </a:p>
            </p:txBody>
          </p:sp>
          <p:grpSp>
            <p:nvGrpSpPr>
              <p:cNvPr id="23603" name="Group 127"/>
              <p:cNvGrpSpPr>
                <a:grpSpLocks/>
              </p:cNvGrpSpPr>
              <p:nvPr/>
            </p:nvGrpSpPr>
            <p:grpSpPr bwMode="auto">
              <a:xfrm>
                <a:off x="978" y="976"/>
                <a:ext cx="432" cy="1048"/>
                <a:chOff x="978" y="976"/>
                <a:chExt cx="432" cy="1048"/>
              </a:xfrm>
            </p:grpSpPr>
            <p:sp>
              <p:nvSpPr>
                <p:cNvPr id="23614" name="Line 128"/>
                <p:cNvSpPr>
                  <a:spLocks noChangeShapeType="1"/>
                </p:cNvSpPr>
                <p:nvPr/>
              </p:nvSpPr>
              <p:spPr bwMode="auto">
                <a:xfrm flipV="1">
                  <a:off x="1314" y="1332"/>
                  <a:ext cx="88" cy="184"/>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15" name="Line 129"/>
                <p:cNvSpPr>
                  <a:spLocks noChangeShapeType="1"/>
                </p:cNvSpPr>
                <p:nvPr/>
              </p:nvSpPr>
              <p:spPr bwMode="auto">
                <a:xfrm>
                  <a:off x="1098" y="1164"/>
                  <a:ext cx="20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16" name="Line 130"/>
                <p:cNvSpPr>
                  <a:spLocks noChangeShapeType="1"/>
                </p:cNvSpPr>
                <p:nvPr/>
              </p:nvSpPr>
              <p:spPr bwMode="auto">
                <a:xfrm flipH="1" flipV="1">
                  <a:off x="1290" y="1152"/>
                  <a:ext cx="120" cy="2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17" name="Line 131"/>
                <p:cNvSpPr>
                  <a:spLocks noChangeShapeType="1"/>
                </p:cNvSpPr>
                <p:nvPr/>
              </p:nvSpPr>
              <p:spPr bwMode="auto">
                <a:xfrm>
                  <a:off x="1098" y="1836"/>
                  <a:ext cx="20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18" name="Line 132"/>
                <p:cNvSpPr>
                  <a:spLocks noChangeShapeType="1"/>
                </p:cNvSpPr>
                <p:nvPr/>
              </p:nvSpPr>
              <p:spPr bwMode="auto">
                <a:xfrm flipV="1">
                  <a:off x="1306" y="1660"/>
                  <a:ext cx="88" cy="184"/>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19" name="Line 133"/>
                <p:cNvSpPr>
                  <a:spLocks noChangeShapeType="1"/>
                </p:cNvSpPr>
                <p:nvPr/>
              </p:nvSpPr>
              <p:spPr bwMode="auto">
                <a:xfrm flipV="1">
                  <a:off x="994" y="1832"/>
                  <a:ext cx="84" cy="192"/>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20" name="Line 134"/>
                <p:cNvSpPr>
                  <a:spLocks noChangeShapeType="1"/>
                </p:cNvSpPr>
                <p:nvPr/>
              </p:nvSpPr>
              <p:spPr bwMode="auto">
                <a:xfrm flipH="1" flipV="1">
                  <a:off x="1290" y="1488"/>
                  <a:ext cx="120" cy="2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21" name="Line 135"/>
                <p:cNvSpPr>
                  <a:spLocks noChangeShapeType="1"/>
                </p:cNvSpPr>
                <p:nvPr/>
              </p:nvSpPr>
              <p:spPr bwMode="auto">
                <a:xfrm flipH="1" flipV="1">
                  <a:off x="978" y="976"/>
                  <a:ext cx="120" cy="2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23604" name="Line 136"/>
              <p:cNvSpPr>
                <a:spLocks noChangeShapeType="1"/>
              </p:cNvSpPr>
              <p:nvPr/>
            </p:nvSpPr>
            <p:spPr bwMode="auto">
              <a:xfrm flipH="1" flipV="1">
                <a:off x="342" y="1332"/>
                <a:ext cx="120" cy="184"/>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05" name="Line 137"/>
              <p:cNvSpPr>
                <a:spLocks noChangeShapeType="1"/>
              </p:cNvSpPr>
              <p:nvPr/>
            </p:nvSpPr>
            <p:spPr bwMode="auto">
              <a:xfrm flipH="1">
                <a:off x="446" y="1164"/>
                <a:ext cx="232"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06" name="Line 138"/>
              <p:cNvSpPr>
                <a:spLocks noChangeShapeType="1"/>
              </p:cNvSpPr>
              <p:nvPr/>
            </p:nvSpPr>
            <p:spPr bwMode="auto">
              <a:xfrm flipV="1">
                <a:off x="366" y="1152"/>
                <a:ext cx="88" cy="2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07" name="Line 139"/>
              <p:cNvSpPr>
                <a:spLocks noChangeShapeType="1"/>
              </p:cNvSpPr>
              <p:nvPr/>
            </p:nvSpPr>
            <p:spPr bwMode="auto">
              <a:xfrm flipH="1">
                <a:off x="446" y="1836"/>
                <a:ext cx="232"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08" name="Line 140"/>
              <p:cNvSpPr>
                <a:spLocks noChangeShapeType="1"/>
              </p:cNvSpPr>
              <p:nvPr/>
            </p:nvSpPr>
            <p:spPr bwMode="auto">
              <a:xfrm flipH="1" flipV="1">
                <a:off x="350" y="1660"/>
                <a:ext cx="120" cy="184"/>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09" name="Line 141"/>
              <p:cNvSpPr>
                <a:spLocks noChangeShapeType="1"/>
              </p:cNvSpPr>
              <p:nvPr/>
            </p:nvSpPr>
            <p:spPr bwMode="auto">
              <a:xfrm flipH="1" flipV="1">
                <a:off x="666" y="1832"/>
                <a:ext cx="116" cy="192"/>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10" name="Line 142"/>
              <p:cNvSpPr>
                <a:spLocks noChangeShapeType="1"/>
              </p:cNvSpPr>
              <p:nvPr/>
            </p:nvSpPr>
            <p:spPr bwMode="auto">
              <a:xfrm flipV="1">
                <a:off x="366" y="1488"/>
                <a:ext cx="88" cy="2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11" name="Line 143"/>
              <p:cNvSpPr>
                <a:spLocks noChangeShapeType="1"/>
              </p:cNvSpPr>
              <p:nvPr/>
            </p:nvSpPr>
            <p:spPr bwMode="auto">
              <a:xfrm flipV="1">
                <a:off x="678" y="976"/>
                <a:ext cx="88" cy="2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12" name="Line 144"/>
              <p:cNvSpPr>
                <a:spLocks noChangeShapeType="1"/>
              </p:cNvSpPr>
              <p:nvPr/>
            </p:nvSpPr>
            <p:spPr bwMode="auto">
              <a:xfrm flipH="1">
                <a:off x="758" y="992"/>
                <a:ext cx="232"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613" name="Line 145"/>
              <p:cNvSpPr>
                <a:spLocks noChangeShapeType="1"/>
              </p:cNvSpPr>
              <p:nvPr/>
            </p:nvSpPr>
            <p:spPr bwMode="auto">
              <a:xfrm flipH="1">
                <a:off x="758" y="2016"/>
                <a:ext cx="232"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3569" name="Group 146"/>
            <p:cNvGrpSpPr>
              <a:grpSpLocks/>
            </p:cNvGrpSpPr>
            <p:nvPr/>
          </p:nvGrpSpPr>
          <p:grpSpPr bwMode="auto">
            <a:xfrm>
              <a:off x="1698" y="2192"/>
              <a:ext cx="1068" cy="1048"/>
              <a:chOff x="342" y="976"/>
              <a:chExt cx="1068" cy="1048"/>
            </a:xfrm>
          </p:grpSpPr>
          <p:sp>
            <p:nvSpPr>
              <p:cNvPr id="23570" name="AutoShape 147"/>
              <p:cNvSpPr>
                <a:spLocks noChangeArrowheads="1"/>
              </p:cNvSpPr>
              <p:nvPr/>
            </p:nvSpPr>
            <p:spPr bwMode="auto">
              <a:xfrm>
                <a:off x="670" y="1336"/>
                <a:ext cx="408" cy="336"/>
              </a:xfrm>
              <a:prstGeom prst="hexagon">
                <a:avLst>
                  <a:gd name="adj" fmla="val 30352"/>
                  <a:gd name="vf" fmla="val 115470"/>
                </a:avLst>
              </a:prstGeom>
              <a:solidFill>
                <a:srgbClr val="CCEC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a:solidFill>
                      <a:schemeClr val="bg2"/>
                    </a:solidFill>
                    <a:latin typeface="Times New Roman" pitchFamily="18" charset="0"/>
                  </a:rPr>
                  <a:t>A</a:t>
                </a:r>
              </a:p>
            </p:txBody>
          </p:sp>
          <p:sp>
            <p:nvSpPr>
              <p:cNvPr id="23571" name="AutoShape 148"/>
              <p:cNvSpPr>
                <a:spLocks noChangeArrowheads="1"/>
              </p:cNvSpPr>
              <p:nvPr/>
            </p:nvSpPr>
            <p:spPr bwMode="auto">
              <a:xfrm>
                <a:off x="678" y="1000"/>
                <a:ext cx="408" cy="336"/>
              </a:xfrm>
              <a:prstGeom prst="hexagon">
                <a:avLst>
                  <a:gd name="adj" fmla="val 30352"/>
                  <a:gd name="vf" fmla="val 115470"/>
                </a:avLst>
              </a:prstGeom>
              <a:solidFill>
                <a:srgbClr val="CCEC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a:solidFill>
                      <a:schemeClr val="bg2"/>
                    </a:solidFill>
                    <a:latin typeface="Times New Roman" pitchFamily="18" charset="0"/>
                  </a:rPr>
                  <a:t>b6</a:t>
                </a:r>
              </a:p>
            </p:txBody>
          </p:sp>
          <p:sp>
            <p:nvSpPr>
              <p:cNvPr id="23572" name="AutoShape 149"/>
              <p:cNvSpPr>
                <a:spLocks noChangeArrowheads="1"/>
              </p:cNvSpPr>
              <p:nvPr/>
            </p:nvSpPr>
            <p:spPr bwMode="auto">
              <a:xfrm>
                <a:off x="990" y="1504"/>
                <a:ext cx="408" cy="336"/>
              </a:xfrm>
              <a:prstGeom prst="hexagon">
                <a:avLst>
                  <a:gd name="adj" fmla="val 30352"/>
                  <a:gd name="vf" fmla="val 115470"/>
                </a:avLst>
              </a:prstGeom>
              <a:solidFill>
                <a:srgbClr val="CCEC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a:solidFill>
                      <a:schemeClr val="bg2"/>
                    </a:solidFill>
                    <a:latin typeface="Times New Roman" pitchFamily="18" charset="0"/>
                  </a:rPr>
                  <a:t>D</a:t>
                </a:r>
              </a:p>
            </p:txBody>
          </p:sp>
          <p:sp>
            <p:nvSpPr>
              <p:cNvPr id="23573" name="AutoShape 150"/>
              <p:cNvSpPr>
                <a:spLocks noChangeArrowheads="1"/>
              </p:cNvSpPr>
              <p:nvPr/>
            </p:nvSpPr>
            <p:spPr bwMode="auto">
              <a:xfrm>
                <a:off x="990" y="1168"/>
                <a:ext cx="408" cy="336"/>
              </a:xfrm>
              <a:prstGeom prst="hexagon">
                <a:avLst>
                  <a:gd name="adj" fmla="val 30352"/>
                  <a:gd name="vf" fmla="val 115470"/>
                </a:avLst>
              </a:prstGeom>
              <a:solidFill>
                <a:srgbClr val="CCEC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a:solidFill>
                      <a:schemeClr val="bg2"/>
                    </a:solidFill>
                    <a:latin typeface="Times New Roman" pitchFamily="18" charset="0"/>
                  </a:rPr>
                  <a:t>C</a:t>
                </a:r>
              </a:p>
            </p:txBody>
          </p:sp>
          <p:sp>
            <p:nvSpPr>
              <p:cNvPr id="23574" name="AutoShape 151"/>
              <p:cNvSpPr>
                <a:spLocks noChangeArrowheads="1"/>
              </p:cNvSpPr>
              <p:nvPr/>
            </p:nvSpPr>
            <p:spPr bwMode="auto">
              <a:xfrm>
                <a:off x="674" y="1668"/>
                <a:ext cx="408" cy="336"/>
              </a:xfrm>
              <a:prstGeom prst="hexagon">
                <a:avLst>
                  <a:gd name="adj" fmla="val 30352"/>
                  <a:gd name="vf" fmla="val 115470"/>
                </a:avLst>
              </a:prstGeom>
              <a:solidFill>
                <a:srgbClr val="CCEC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000">
                    <a:solidFill>
                      <a:schemeClr val="bg2"/>
                    </a:solidFill>
                    <a:latin typeface="Times New Roman" pitchFamily="18" charset="0"/>
                  </a:rPr>
                  <a:t>E</a:t>
                </a:r>
                <a:endParaRPr lang="en-GB" altLang="en-US" sz="1200">
                  <a:solidFill>
                    <a:schemeClr val="bg2"/>
                  </a:solidFill>
                  <a:latin typeface="Times New Roman" pitchFamily="18" charset="0"/>
                </a:endParaRPr>
              </a:p>
            </p:txBody>
          </p:sp>
          <p:sp>
            <p:nvSpPr>
              <p:cNvPr id="23575" name="AutoShape 152"/>
              <p:cNvSpPr>
                <a:spLocks noChangeArrowheads="1"/>
              </p:cNvSpPr>
              <p:nvPr/>
            </p:nvSpPr>
            <p:spPr bwMode="auto">
              <a:xfrm>
                <a:off x="362" y="1164"/>
                <a:ext cx="408" cy="336"/>
              </a:xfrm>
              <a:prstGeom prst="hexagon">
                <a:avLst>
                  <a:gd name="adj" fmla="val 30352"/>
                  <a:gd name="vf" fmla="val 115470"/>
                </a:avLst>
              </a:prstGeom>
              <a:solidFill>
                <a:srgbClr val="CCEC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a:solidFill>
                      <a:schemeClr val="bg2"/>
                    </a:solidFill>
                    <a:latin typeface="Times New Roman" pitchFamily="18" charset="0"/>
                  </a:rPr>
                  <a:t>G</a:t>
                </a:r>
              </a:p>
            </p:txBody>
          </p:sp>
          <p:sp>
            <p:nvSpPr>
              <p:cNvPr id="23576" name="AutoShape 153"/>
              <p:cNvSpPr>
                <a:spLocks noChangeArrowheads="1"/>
              </p:cNvSpPr>
              <p:nvPr/>
            </p:nvSpPr>
            <p:spPr bwMode="auto">
              <a:xfrm>
                <a:off x="358" y="1496"/>
                <a:ext cx="408" cy="336"/>
              </a:xfrm>
              <a:prstGeom prst="hexagon">
                <a:avLst>
                  <a:gd name="adj" fmla="val 30352"/>
                  <a:gd name="vf" fmla="val 115470"/>
                </a:avLst>
              </a:prstGeom>
              <a:solidFill>
                <a:srgbClr val="CCEC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lgn="ctr">
                  <a:spcBef>
                    <a:spcPct val="0"/>
                  </a:spcBef>
                  <a:buClrTx/>
                  <a:buSzTx/>
                  <a:buFontTx/>
                  <a:buNone/>
                </a:pPr>
                <a:r>
                  <a:rPr lang="en-GB" altLang="en-US" sz="1200">
                    <a:solidFill>
                      <a:schemeClr val="bg2"/>
                    </a:solidFill>
                    <a:latin typeface="Times New Roman" pitchFamily="18" charset="0"/>
                  </a:rPr>
                  <a:t>F</a:t>
                </a:r>
              </a:p>
            </p:txBody>
          </p:sp>
          <p:grpSp>
            <p:nvGrpSpPr>
              <p:cNvPr id="23577" name="Group 154"/>
              <p:cNvGrpSpPr>
                <a:grpSpLocks/>
              </p:cNvGrpSpPr>
              <p:nvPr/>
            </p:nvGrpSpPr>
            <p:grpSpPr bwMode="auto">
              <a:xfrm>
                <a:off x="978" y="976"/>
                <a:ext cx="432" cy="1048"/>
                <a:chOff x="978" y="976"/>
                <a:chExt cx="432" cy="1048"/>
              </a:xfrm>
            </p:grpSpPr>
            <p:sp>
              <p:nvSpPr>
                <p:cNvPr id="23588" name="Line 155"/>
                <p:cNvSpPr>
                  <a:spLocks noChangeShapeType="1"/>
                </p:cNvSpPr>
                <p:nvPr/>
              </p:nvSpPr>
              <p:spPr bwMode="auto">
                <a:xfrm flipV="1">
                  <a:off x="1314" y="1332"/>
                  <a:ext cx="88" cy="184"/>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589" name="Line 156"/>
                <p:cNvSpPr>
                  <a:spLocks noChangeShapeType="1"/>
                </p:cNvSpPr>
                <p:nvPr/>
              </p:nvSpPr>
              <p:spPr bwMode="auto">
                <a:xfrm>
                  <a:off x="1098" y="1164"/>
                  <a:ext cx="20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590" name="Line 157"/>
                <p:cNvSpPr>
                  <a:spLocks noChangeShapeType="1"/>
                </p:cNvSpPr>
                <p:nvPr/>
              </p:nvSpPr>
              <p:spPr bwMode="auto">
                <a:xfrm flipH="1" flipV="1">
                  <a:off x="1290" y="1152"/>
                  <a:ext cx="120" cy="2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591" name="Line 158"/>
                <p:cNvSpPr>
                  <a:spLocks noChangeShapeType="1"/>
                </p:cNvSpPr>
                <p:nvPr/>
              </p:nvSpPr>
              <p:spPr bwMode="auto">
                <a:xfrm>
                  <a:off x="1098" y="1836"/>
                  <a:ext cx="20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592" name="Line 159"/>
                <p:cNvSpPr>
                  <a:spLocks noChangeShapeType="1"/>
                </p:cNvSpPr>
                <p:nvPr/>
              </p:nvSpPr>
              <p:spPr bwMode="auto">
                <a:xfrm flipV="1">
                  <a:off x="1306" y="1660"/>
                  <a:ext cx="88" cy="184"/>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593" name="Line 160"/>
                <p:cNvSpPr>
                  <a:spLocks noChangeShapeType="1"/>
                </p:cNvSpPr>
                <p:nvPr/>
              </p:nvSpPr>
              <p:spPr bwMode="auto">
                <a:xfrm flipV="1">
                  <a:off x="994" y="1832"/>
                  <a:ext cx="84" cy="192"/>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594" name="Line 161"/>
                <p:cNvSpPr>
                  <a:spLocks noChangeShapeType="1"/>
                </p:cNvSpPr>
                <p:nvPr/>
              </p:nvSpPr>
              <p:spPr bwMode="auto">
                <a:xfrm flipH="1" flipV="1">
                  <a:off x="1290" y="1488"/>
                  <a:ext cx="120" cy="2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595" name="Line 162"/>
                <p:cNvSpPr>
                  <a:spLocks noChangeShapeType="1"/>
                </p:cNvSpPr>
                <p:nvPr/>
              </p:nvSpPr>
              <p:spPr bwMode="auto">
                <a:xfrm flipH="1" flipV="1">
                  <a:off x="978" y="976"/>
                  <a:ext cx="120" cy="2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23578" name="Line 163"/>
              <p:cNvSpPr>
                <a:spLocks noChangeShapeType="1"/>
              </p:cNvSpPr>
              <p:nvPr/>
            </p:nvSpPr>
            <p:spPr bwMode="auto">
              <a:xfrm flipH="1" flipV="1">
                <a:off x="342" y="1332"/>
                <a:ext cx="120" cy="184"/>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579" name="Line 164"/>
              <p:cNvSpPr>
                <a:spLocks noChangeShapeType="1"/>
              </p:cNvSpPr>
              <p:nvPr/>
            </p:nvSpPr>
            <p:spPr bwMode="auto">
              <a:xfrm flipH="1">
                <a:off x="446" y="1164"/>
                <a:ext cx="232"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580" name="Line 165"/>
              <p:cNvSpPr>
                <a:spLocks noChangeShapeType="1"/>
              </p:cNvSpPr>
              <p:nvPr/>
            </p:nvSpPr>
            <p:spPr bwMode="auto">
              <a:xfrm flipV="1">
                <a:off x="366" y="1152"/>
                <a:ext cx="88" cy="2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581" name="Line 166"/>
              <p:cNvSpPr>
                <a:spLocks noChangeShapeType="1"/>
              </p:cNvSpPr>
              <p:nvPr/>
            </p:nvSpPr>
            <p:spPr bwMode="auto">
              <a:xfrm flipH="1">
                <a:off x="446" y="1836"/>
                <a:ext cx="232"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582" name="Line 167"/>
              <p:cNvSpPr>
                <a:spLocks noChangeShapeType="1"/>
              </p:cNvSpPr>
              <p:nvPr/>
            </p:nvSpPr>
            <p:spPr bwMode="auto">
              <a:xfrm flipH="1" flipV="1">
                <a:off x="350" y="1660"/>
                <a:ext cx="120" cy="184"/>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583" name="Line 168"/>
              <p:cNvSpPr>
                <a:spLocks noChangeShapeType="1"/>
              </p:cNvSpPr>
              <p:nvPr/>
            </p:nvSpPr>
            <p:spPr bwMode="auto">
              <a:xfrm flipH="1" flipV="1">
                <a:off x="666" y="1832"/>
                <a:ext cx="116" cy="192"/>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584" name="Line 169"/>
              <p:cNvSpPr>
                <a:spLocks noChangeShapeType="1"/>
              </p:cNvSpPr>
              <p:nvPr/>
            </p:nvSpPr>
            <p:spPr bwMode="auto">
              <a:xfrm flipV="1">
                <a:off x="366" y="1488"/>
                <a:ext cx="88" cy="2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585" name="Line 170"/>
              <p:cNvSpPr>
                <a:spLocks noChangeShapeType="1"/>
              </p:cNvSpPr>
              <p:nvPr/>
            </p:nvSpPr>
            <p:spPr bwMode="auto">
              <a:xfrm flipV="1">
                <a:off x="678" y="976"/>
                <a:ext cx="88" cy="2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586" name="Line 171"/>
              <p:cNvSpPr>
                <a:spLocks noChangeShapeType="1"/>
              </p:cNvSpPr>
              <p:nvPr/>
            </p:nvSpPr>
            <p:spPr bwMode="auto">
              <a:xfrm flipH="1">
                <a:off x="758" y="992"/>
                <a:ext cx="232"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587" name="Line 172"/>
              <p:cNvSpPr>
                <a:spLocks noChangeShapeType="1"/>
              </p:cNvSpPr>
              <p:nvPr/>
            </p:nvSpPr>
            <p:spPr bwMode="auto">
              <a:xfrm flipH="1">
                <a:off x="758" y="2016"/>
                <a:ext cx="232"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23566" name="Arc 173"/>
          <p:cNvSpPr>
            <a:spLocks/>
          </p:cNvSpPr>
          <p:nvPr/>
        </p:nvSpPr>
        <p:spPr bwMode="auto">
          <a:xfrm rot="3575736" flipV="1">
            <a:off x="2120229" y="2750223"/>
            <a:ext cx="1738313" cy="2130669"/>
          </a:xfrm>
          <a:custGeom>
            <a:avLst/>
            <a:gdLst>
              <a:gd name="T0" fmla="*/ 0 w 21600"/>
              <a:gd name="T1" fmla="*/ 0 h 22900"/>
              <a:gd name="T2" fmla="*/ 1735174 w 21600"/>
              <a:gd name="T3" fmla="*/ 2308225 h 22900"/>
              <a:gd name="T4" fmla="*/ 0 w 21600"/>
              <a:gd name="T5" fmla="*/ 2177190 h 22900"/>
              <a:gd name="T6" fmla="*/ 0 60000 65536"/>
              <a:gd name="T7" fmla="*/ 0 60000 65536"/>
              <a:gd name="T8" fmla="*/ 0 60000 65536"/>
            </a:gdLst>
            <a:ahLst/>
            <a:cxnLst>
              <a:cxn ang="T6">
                <a:pos x="T0" y="T1"/>
              </a:cxn>
              <a:cxn ang="T7">
                <a:pos x="T2" y="T3"/>
              </a:cxn>
              <a:cxn ang="T8">
                <a:pos x="T4" y="T5"/>
              </a:cxn>
            </a:cxnLst>
            <a:rect l="0" t="0" r="r" b="b"/>
            <a:pathLst>
              <a:path w="21600" h="22900" fill="none" extrusionOk="0">
                <a:moveTo>
                  <a:pt x="0" y="0"/>
                </a:moveTo>
                <a:cubicBezTo>
                  <a:pt x="11929" y="0"/>
                  <a:pt x="21600" y="9670"/>
                  <a:pt x="21600" y="21600"/>
                </a:cubicBezTo>
                <a:cubicBezTo>
                  <a:pt x="21600" y="22033"/>
                  <a:pt x="21586" y="22467"/>
                  <a:pt x="21560" y="22899"/>
                </a:cubicBezTo>
              </a:path>
              <a:path w="21600" h="22900" stroke="0" extrusionOk="0">
                <a:moveTo>
                  <a:pt x="0" y="0"/>
                </a:moveTo>
                <a:cubicBezTo>
                  <a:pt x="11929" y="0"/>
                  <a:pt x="21600" y="9670"/>
                  <a:pt x="21600" y="21600"/>
                </a:cubicBezTo>
                <a:cubicBezTo>
                  <a:pt x="21600" y="22033"/>
                  <a:pt x="21586" y="22467"/>
                  <a:pt x="21560" y="22899"/>
                </a:cubicBezTo>
                <a:lnTo>
                  <a:pt x="0" y="21600"/>
                </a:lnTo>
                <a:lnTo>
                  <a:pt x="0" y="0"/>
                </a:lnTo>
                <a:close/>
              </a:path>
            </a:pathLst>
          </a:custGeom>
          <a:noFill/>
          <a:ln w="28575">
            <a:solidFill>
              <a:srgbClr val="000000"/>
            </a:solidFill>
            <a:round/>
            <a:headEnd/>
            <a:tailEnd/>
          </a:ln>
          <a:effectLst/>
          <a:extLst>
            <a:ext uri="{909E8E84-426E-40DD-AFC4-6F175D3DCCD1}">
              <a14:hiddenFill xmlns:a14="http://schemas.microsoft.com/office/drawing/2010/main">
                <a:solidFill>
                  <a:srgbClr val="FF0000"/>
                </a:solidFill>
              </a14:hiddenFill>
            </a:ex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337127470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462933">
                                            <p:txEl>
                                              <p:pRg st="0" end="0"/>
                                            </p:txEl>
                                          </p:spTgt>
                                        </p:tgtEl>
                                        <p:attrNameLst>
                                          <p:attrName>style.visibility</p:attrName>
                                        </p:attrNameLst>
                                      </p:cBhvr>
                                      <p:to>
                                        <p:strVal val="visible"/>
                                      </p:to>
                                    </p:set>
                                    <p:anim calcmode="lin" valueType="num">
                                      <p:cBhvr additive="base">
                                        <p:cTn id="7" dur="500" fill="hold"/>
                                        <p:tgtEl>
                                          <p:spTgt spid="462933">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462933">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462933">
                                            <p:txEl>
                                              <p:pRg st="1" end="1"/>
                                            </p:txEl>
                                          </p:spTgt>
                                        </p:tgtEl>
                                        <p:attrNameLst>
                                          <p:attrName>style.visibility</p:attrName>
                                        </p:attrNameLst>
                                      </p:cBhvr>
                                      <p:to>
                                        <p:strVal val="visible"/>
                                      </p:to>
                                    </p:set>
                                    <p:anim calcmode="lin" valueType="num">
                                      <p:cBhvr additive="base">
                                        <p:cTn id="13" dur="500" fill="hold"/>
                                        <p:tgtEl>
                                          <p:spTgt spid="462933">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462933">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9" presetClass="entr" presetSubtype="0" fill="hold" nodeType="clickEffect">
                                  <p:stCondLst>
                                    <p:cond delay="0"/>
                                  </p:stCondLst>
                                  <p:childTnLst>
                                    <p:set>
                                      <p:cBhvr>
                                        <p:cTn id="18" dur="1" fill="hold">
                                          <p:stCondLst>
                                            <p:cond delay="0"/>
                                          </p:stCondLst>
                                        </p:cTn>
                                        <p:tgtEl>
                                          <p:spTgt spid="462939"/>
                                        </p:tgtEl>
                                        <p:attrNameLst>
                                          <p:attrName>style.visibility</p:attrName>
                                        </p:attrNameLst>
                                      </p:cBhvr>
                                      <p:to>
                                        <p:strVal val="visible"/>
                                      </p:to>
                                    </p:set>
                                    <p:animEffect transition="in" filter="dissolve">
                                      <p:cBhvr>
                                        <p:cTn id="19" dur="500"/>
                                        <p:tgtEl>
                                          <p:spTgt spid="462939"/>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2" presetClass="entr" presetSubtype="2" fill="hold" grpId="0" nodeType="clickEffect">
                                  <p:stCondLst>
                                    <p:cond delay="0"/>
                                  </p:stCondLst>
                                  <p:childTnLst>
                                    <p:set>
                                      <p:cBhvr>
                                        <p:cTn id="23" dur="1" fill="hold">
                                          <p:stCondLst>
                                            <p:cond delay="0"/>
                                          </p:stCondLst>
                                        </p:cTn>
                                        <p:tgtEl>
                                          <p:spTgt spid="462938">
                                            <p:txEl>
                                              <p:pRg st="0" end="0"/>
                                            </p:txEl>
                                          </p:spTgt>
                                        </p:tgtEl>
                                        <p:attrNameLst>
                                          <p:attrName>style.visibility</p:attrName>
                                        </p:attrNameLst>
                                      </p:cBhvr>
                                      <p:to>
                                        <p:strVal val="visible"/>
                                      </p:to>
                                    </p:set>
                                    <p:anim calcmode="lin" valueType="num">
                                      <p:cBhvr additive="base">
                                        <p:cTn id="24" dur="500" fill="hold"/>
                                        <p:tgtEl>
                                          <p:spTgt spid="462938">
                                            <p:txEl>
                                              <p:pRg st="0" end="0"/>
                                            </p:txEl>
                                          </p:spTgt>
                                        </p:tgtEl>
                                        <p:attrNameLst>
                                          <p:attrName>ppt_x</p:attrName>
                                        </p:attrNameLst>
                                      </p:cBhvr>
                                      <p:tavLst>
                                        <p:tav tm="0">
                                          <p:val>
                                            <p:strVal val="1+#ppt_w/2"/>
                                          </p:val>
                                        </p:tav>
                                        <p:tav tm="100000">
                                          <p:val>
                                            <p:strVal val="#ppt_x"/>
                                          </p:val>
                                        </p:tav>
                                      </p:tavLst>
                                    </p:anim>
                                    <p:anim calcmode="lin" valueType="num">
                                      <p:cBhvr additive="base">
                                        <p:cTn id="25" dur="500" fill="hold"/>
                                        <p:tgtEl>
                                          <p:spTgt spid="462938">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2"/>
                                            </p:cond>
                                          </p:stCondLst>
                                          <p:endCondLst>
                                            <p:cond evt="onStopAudio" delay="0">
                                              <p:tgtEl>
                                                <p:sldTgt/>
                                              </p:tgtEl>
                                            </p:cond>
                                          </p:endCondLst>
                                        </p:cTn>
                                        <p:tgtEl>
                                          <p:sndTgt r:embed="rId2" name="WHOOSH.WAV"/>
                                        </p:tgtEl>
                                      </p:cMediaNode>
                                    </p:audio>
                                  </p:subTnLst>
                                </p:cTn>
                              </p:par>
                            </p:childTnLst>
                          </p:cTn>
                        </p:par>
                      </p:childTnLst>
                    </p:cTn>
                  </p:par>
                  <p:par>
                    <p:cTn id="26" fill="hold" nodeType="clickPar">
                      <p:stCondLst>
                        <p:cond delay="indefinite"/>
                      </p:stCondLst>
                      <p:childTnLst>
                        <p:par>
                          <p:cTn id="27" fill="hold" nodeType="withGroup">
                            <p:stCondLst>
                              <p:cond delay="0"/>
                            </p:stCondLst>
                            <p:childTnLst>
                              <p:par>
                                <p:cTn id="28" presetID="2" presetClass="entr" presetSubtype="2" fill="hold" grpId="0" nodeType="clickEffect">
                                  <p:stCondLst>
                                    <p:cond delay="0"/>
                                  </p:stCondLst>
                                  <p:childTnLst>
                                    <p:set>
                                      <p:cBhvr>
                                        <p:cTn id="29" dur="1" fill="hold">
                                          <p:stCondLst>
                                            <p:cond delay="0"/>
                                          </p:stCondLst>
                                        </p:cTn>
                                        <p:tgtEl>
                                          <p:spTgt spid="462938">
                                            <p:txEl>
                                              <p:pRg st="1" end="1"/>
                                            </p:txEl>
                                          </p:spTgt>
                                        </p:tgtEl>
                                        <p:attrNameLst>
                                          <p:attrName>style.visibility</p:attrName>
                                        </p:attrNameLst>
                                      </p:cBhvr>
                                      <p:to>
                                        <p:strVal val="visible"/>
                                      </p:to>
                                    </p:set>
                                    <p:anim calcmode="lin" valueType="num">
                                      <p:cBhvr additive="base">
                                        <p:cTn id="30" dur="500" fill="hold"/>
                                        <p:tgtEl>
                                          <p:spTgt spid="462938">
                                            <p:txEl>
                                              <p:pRg st="1" end="1"/>
                                            </p:txEl>
                                          </p:spTgt>
                                        </p:tgtEl>
                                        <p:attrNameLst>
                                          <p:attrName>ppt_x</p:attrName>
                                        </p:attrNameLst>
                                      </p:cBhvr>
                                      <p:tavLst>
                                        <p:tav tm="0">
                                          <p:val>
                                            <p:strVal val="1+#ppt_w/2"/>
                                          </p:val>
                                        </p:tav>
                                        <p:tav tm="100000">
                                          <p:val>
                                            <p:strVal val="#ppt_x"/>
                                          </p:val>
                                        </p:tav>
                                      </p:tavLst>
                                    </p:anim>
                                    <p:anim calcmode="lin" valueType="num">
                                      <p:cBhvr additive="base">
                                        <p:cTn id="31" dur="500" fill="hold"/>
                                        <p:tgtEl>
                                          <p:spTgt spid="462938">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8"/>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2933" grpId="0" build="p" autoUpdateAnimBg="0"/>
      <p:bldP spid="462938" grpId="0" build="p"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8034" name="Rectangle 2"/>
          <p:cNvSpPr>
            <a:spLocks noGrp="1" noChangeArrowheads="1"/>
          </p:cNvSpPr>
          <p:nvPr>
            <p:ph type="title"/>
          </p:nvPr>
        </p:nvSpPr>
        <p:spPr/>
        <p:txBody>
          <a:bodyPr/>
          <a:lstStyle/>
          <a:p>
            <a:pPr>
              <a:defRPr/>
            </a:pPr>
            <a:r>
              <a:rPr lang="en-GB" altLang="en-US" smtClean="0"/>
              <a:t>Channel Assignment Strategies</a:t>
            </a:r>
          </a:p>
        </p:txBody>
      </p:sp>
      <p:sp>
        <p:nvSpPr>
          <p:cNvPr id="24579" name="Rectangle 3"/>
          <p:cNvSpPr>
            <a:spLocks noGrp="1" noChangeArrowheads="1"/>
          </p:cNvSpPr>
          <p:nvPr>
            <p:ph type="body" idx="1"/>
          </p:nvPr>
        </p:nvSpPr>
        <p:spPr/>
        <p:txBody>
          <a:bodyPr/>
          <a:lstStyle/>
          <a:p>
            <a:r>
              <a:rPr lang="en-GB" altLang="en-US" smtClean="0">
                <a:cs typeface="Times New Roman" pitchFamily="18" charset="0"/>
              </a:rPr>
              <a:t>The way the channels are assigned inside a cell affects the performance of the system</a:t>
            </a:r>
          </a:p>
          <a:p>
            <a:pPr lvl="1"/>
            <a:r>
              <a:rPr lang="en-GB" altLang="en-US" smtClean="0">
                <a:cs typeface="Times New Roman" pitchFamily="18" charset="0"/>
              </a:rPr>
              <a:t>especially when a change of BSs occurs</a:t>
            </a:r>
          </a:p>
          <a:p>
            <a:pPr lvl="1"/>
            <a:endParaRPr lang="en-GB" altLang="en-US" smtClean="0">
              <a:cs typeface="Times New Roman" pitchFamily="18" charset="0"/>
            </a:endParaRPr>
          </a:p>
          <a:p>
            <a:r>
              <a:rPr lang="en-GB" altLang="en-US" smtClean="0">
                <a:cs typeface="Times New Roman" pitchFamily="18" charset="0"/>
              </a:rPr>
              <a:t>Fixed Channel Allocation Schemes (FCA)</a:t>
            </a:r>
          </a:p>
          <a:p>
            <a:r>
              <a:rPr lang="en-GB" altLang="en-US" smtClean="0">
                <a:cs typeface="Times New Roman" pitchFamily="18" charset="0"/>
              </a:rPr>
              <a:t>Dynamic Channel Allocation (DCA)</a:t>
            </a:r>
          </a:p>
          <a:p>
            <a:r>
              <a:rPr lang="en-GB" altLang="en-US" smtClean="0">
                <a:cs typeface="Times New Roman" pitchFamily="18" charset="0"/>
              </a:rPr>
              <a:t>Hybrid Channel Allocation (HCA)</a:t>
            </a:r>
          </a:p>
        </p:txBody>
      </p:sp>
    </p:spTree>
    <p:extLst>
      <p:ext uri="{BB962C8B-B14F-4D97-AF65-F5344CB8AC3E}">
        <p14:creationId xmlns:p14="http://schemas.microsoft.com/office/powerpoint/2010/main" val="339056253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7666" name="Rectangle 2"/>
          <p:cNvSpPr>
            <a:spLocks noGrp="1" noChangeArrowheads="1"/>
          </p:cNvSpPr>
          <p:nvPr>
            <p:ph type="title"/>
          </p:nvPr>
        </p:nvSpPr>
        <p:spPr/>
        <p:txBody>
          <a:bodyPr/>
          <a:lstStyle/>
          <a:p>
            <a:pPr>
              <a:defRPr/>
            </a:pPr>
            <a:r>
              <a:rPr lang="en-GB" altLang="en-US" smtClean="0"/>
              <a:t>Fixed Channel Allocation (FCA)</a:t>
            </a:r>
          </a:p>
        </p:txBody>
      </p:sp>
      <p:sp>
        <p:nvSpPr>
          <p:cNvPr id="25603" name="Rectangle 3"/>
          <p:cNvSpPr>
            <a:spLocks noGrp="1" noChangeArrowheads="1"/>
          </p:cNvSpPr>
          <p:nvPr>
            <p:ph type="body" idx="1"/>
          </p:nvPr>
        </p:nvSpPr>
        <p:spPr>
          <a:xfrm>
            <a:off x="251520" y="3882764"/>
            <a:ext cx="8389854" cy="2187835"/>
          </a:xfrm>
        </p:spPr>
        <p:txBody>
          <a:bodyPr/>
          <a:lstStyle/>
          <a:p>
            <a:pPr>
              <a:lnSpc>
                <a:spcPct val="90000"/>
              </a:lnSpc>
            </a:pPr>
            <a:r>
              <a:rPr lang="en-GB" altLang="en-US" sz="2200" dirty="0" smtClean="0">
                <a:cs typeface="Times New Roman" pitchFamily="18" charset="0"/>
              </a:rPr>
              <a:t>Channels are divided into sets</a:t>
            </a:r>
          </a:p>
          <a:p>
            <a:pPr lvl="1">
              <a:lnSpc>
                <a:spcPct val="90000"/>
              </a:lnSpc>
            </a:pPr>
            <a:r>
              <a:rPr lang="en-GB" altLang="en-US" sz="1800" dirty="0">
                <a:cs typeface="Times New Roman" pitchFamily="18" charset="0"/>
              </a:rPr>
              <a:t>A</a:t>
            </a:r>
            <a:r>
              <a:rPr lang="en-GB" altLang="en-US" sz="1800" dirty="0" smtClean="0">
                <a:cs typeface="Times New Roman" pitchFamily="18" charset="0"/>
              </a:rPr>
              <a:t>llocated to a group of cells &amp; reassigned to other groups, according to some reuse pattern</a:t>
            </a:r>
          </a:p>
          <a:p>
            <a:pPr lvl="1">
              <a:lnSpc>
                <a:spcPct val="90000"/>
              </a:lnSpc>
            </a:pPr>
            <a:r>
              <a:rPr lang="en-GB" altLang="en-US" sz="1800" dirty="0" smtClean="0">
                <a:cs typeface="Times New Roman" pitchFamily="18" charset="0"/>
              </a:rPr>
              <a:t>Different considerations are taken before the assignment of the channels 	Signal quality, distance between BSs,</a:t>
            </a:r>
            <a:r>
              <a:rPr lang="en-GB" altLang="en-US" sz="1800" dirty="0">
                <a:cs typeface="Times New Roman" pitchFamily="18" charset="0"/>
              </a:rPr>
              <a:t> </a:t>
            </a:r>
            <a:r>
              <a:rPr lang="en-GB" altLang="en-US" sz="1800" dirty="0" smtClean="0">
                <a:cs typeface="Times New Roman" pitchFamily="18" charset="0"/>
              </a:rPr>
              <a:t>traffic per BS</a:t>
            </a:r>
          </a:p>
          <a:p>
            <a:pPr lvl="1">
              <a:lnSpc>
                <a:spcPct val="90000"/>
              </a:lnSpc>
            </a:pPr>
            <a:r>
              <a:rPr lang="en-GB" altLang="en-US" sz="1800" dirty="0" smtClean="0">
                <a:cs typeface="Times New Roman" pitchFamily="18" charset="0"/>
              </a:rPr>
              <a:t>Channels are fixed</a:t>
            </a:r>
          </a:p>
          <a:p>
            <a:pPr lvl="2">
              <a:lnSpc>
                <a:spcPct val="90000"/>
              </a:lnSpc>
            </a:pPr>
            <a:r>
              <a:rPr lang="en-GB" altLang="en-US" sz="1400" dirty="0" smtClean="0">
                <a:cs typeface="Times New Roman" pitchFamily="18" charset="0"/>
              </a:rPr>
              <a:t>A cell can not use channels that are not assigned to it</a:t>
            </a:r>
          </a:p>
          <a:p>
            <a:pPr>
              <a:lnSpc>
                <a:spcPct val="90000"/>
              </a:lnSpc>
            </a:pPr>
            <a:endParaRPr lang="en-GB" altLang="en-US" sz="1800" dirty="0" smtClean="0"/>
          </a:p>
        </p:txBody>
      </p:sp>
      <p:grpSp>
        <p:nvGrpSpPr>
          <p:cNvPr id="25604" name="Group 4"/>
          <p:cNvGrpSpPr>
            <a:grpSpLocks/>
          </p:cNvGrpSpPr>
          <p:nvPr/>
        </p:nvGrpSpPr>
        <p:grpSpPr bwMode="auto">
          <a:xfrm>
            <a:off x="2123728" y="985206"/>
            <a:ext cx="3387968" cy="2632075"/>
            <a:chOff x="384" y="1824"/>
            <a:chExt cx="2312" cy="1658"/>
          </a:xfrm>
        </p:grpSpPr>
        <p:grpSp>
          <p:nvGrpSpPr>
            <p:cNvPr id="25605" name="Group 5"/>
            <p:cNvGrpSpPr>
              <a:grpSpLocks noChangeAspect="1"/>
            </p:cNvGrpSpPr>
            <p:nvPr/>
          </p:nvGrpSpPr>
          <p:grpSpPr bwMode="auto">
            <a:xfrm>
              <a:off x="384" y="1824"/>
              <a:ext cx="512" cy="698"/>
              <a:chOff x="1968" y="2133"/>
              <a:chExt cx="678" cy="925"/>
            </a:xfrm>
          </p:grpSpPr>
          <p:sp>
            <p:nvSpPr>
              <p:cNvPr id="25730" name="Text Box 6"/>
              <p:cNvSpPr txBox="1">
                <a:spLocks noChangeAspect="1" noChangeArrowheads="1"/>
              </p:cNvSpPr>
              <p:nvPr/>
            </p:nvSpPr>
            <p:spPr bwMode="auto">
              <a:xfrm>
                <a:off x="1968" y="2832"/>
                <a:ext cx="678" cy="2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spcAft>
                    <a:spcPts val="300"/>
                  </a:spcAft>
                </a:pPr>
                <a:r>
                  <a:rPr lang="en-GB" altLang="en-US" sz="2400"/>
                  <a:t>BS</a:t>
                </a:r>
                <a:r>
                  <a:rPr lang="en-GB" altLang="en-US" sz="2400" baseline="-25000"/>
                  <a:t>1</a:t>
                </a:r>
                <a:endParaRPr lang="en-GB" altLang="en-US" sz="2400"/>
              </a:p>
            </p:txBody>
          </p:sp>
          <p:grpSp>
            <p:nvGrpSpPr>
              <p:cNvPr id="25731" name="Group 7"/>
              <p:cNvGrpSpPr>
                <a:grpSpLocks noChangeAspect="1"/>
              </p:cNvGrpSpPr>
              <p:nvPr/>
            </p:nvGrpSpPr>
            <p:grpSpPr bwMode="auto">
              <a:xfrm>
                <a:off x="2154" y="2133"/>
                <a:ext cx="253" cy="728"/>
                <a:chOff x="3591" y="11286"/>
                <a:chExt cx="1824" cy="5244"/>
              </a:xfrm>
            </p:grpSpPr>
            <p:grpSp>
              <p:nvGrpSpPr>
                <p:cNvPr id="25732" name="Group 8"/>
                <p:cNvGrpSpPr>
                  <a:grpSpLocks noChangeAspect="1"/>
                </p:cNvGrpSpPr>
                <p:nvPr/>
              </p:nvGrpSpPr>
              <p:grpSpPr bwMode="auto">
                <a:xfrm>
                  <a:off x="3591" y="11286"/>
                  <a:ext cx="1818" cy="585"/>
                  <a:chOff x="160" y="1033"/>
                  <a:chExt cx="865" cy="279"/>
                </a:xfrm>
              </p:grpSpPr>
              <p:sp>
                <p:nvSpPr>
                  <p:cNvPr id="25765" name="Freeform 9"/>
                  <p:cNvSpPr>
                    <a:spLocks noChangeAspect="1"/>
                  </p:cNvSpPr>
                  <p:nvPr/>
                </p:nvSpPr>
                <p:spPr bwMode="auto">
                  <a:xfrm>
                    <a:off x="756" y="1150"/>
                    <a:ext cx="269" cy="161"/>
                  </a:xfrm>
                  <a:custGeom>
                    <a:avLst/>
                    <a:gdLst>
                      <a:gd name="T0" fmla="*/ 0 w 269"/>
                      <a:gd name="T1" fmla="*/ 160 h 161"/>
                      <a:gd name="T2" fmla="*/ 71 w 269"/>
                      <a:gd name="T3" fmla="*/ 105 h 161"/>
                      <a:gd name="T4" fmla="*/ 75 w 269"/>
                      <a:gd name="T5" fmla="*/ 131 h 161"/>
                      <a:gd name="T6" fmla="*/ 185 w 269"/>
                      <a:gd name="T7" fmla="*/ 43 h 161"/>
                      <a:gd name="T8" fmla="*/ 189 w 269"/>
                      <a:gd name="T9" fmla="*/ 58 h 161"/>
                      <a:gd name="T10" fmla="*/ 268 w 269"/>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9" h="161">
                        <a:moveTo>
                          <a:pt x="0" y="160"/>
                        </a:moveTo>
                        <a:lnTo>
                          <a:pt x="71" y="105"/>
                        </a:lnTo>
                        <a:lnTo>
                          <a:pt x="75" y="131"/>
                        </a:lnTo>
                        <a:lnTo>
                          <a:pt x="185" y="43"/>
                        </a:lnTo>
                        <a:lnTo>
                          <a:pt x="189" y="58"/>
                        </a:lnTo>
                        <a:lnTo>
                          <a:pt x="268"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sp>
                <p:nvSpPr>
                  <p:cNvPr id="25766" name="Freeform 10"/>
                  <p:cNvSpPr>
                    <a:spLocks noChangeAspect="1"/>
                  </p:cNvSpPr>
                  <p:nvPr/>
                </p:nvSpPr>
                <p:spPr bwMode="auto">
                  <a:xfrm>
                    <a:off x="636" y="1033"/>
                    <a:ext cx="188" cy="244"/>
                  </a:xfrm>
                  <a:custGeom>
                    <a:avLst/>
                    <a:gdLst>
                      <a:gd name="T0" fmla="*/ 0 w 188"/>
                      <a:gd name="T1" fmla="*/ 243 h 244"/>
                      <a:gd name="T2" fmla="*/ 27 w 188"/>
                      <a:gd name="T3" fmla="*/ 173 h 244"/>
                      <a:gd name="T4" fmla="*/ 58 w 188"/>
                      <a:gd name="T5" fmla="*/ 195 h 244"/>
                      <a:gd name="T6" fmla="*/ 118 w 188"/>
                      <a:gd name="T7" fmla="*/ 69 h 244"/>
                      <a:gd name="T8" fmla="*/ 143 w 188"/>
                      <a:gd name="T9" fmla="*/ 86 h 244"/>
                      <a:gd name="T10" fmla="*/ 187 w 188"/>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8" h="244">
                        <a:moveTo>
                          <a:pt x="0" y="243"/>
                        </a:moveTo>
                        <a:lnTo>
                          <a:pt x="27" y="173"/>
                        </a:lnTo>
                        <a:lnTo>
                          <a:pt x="58" y="195"/>
                        </a:lnTo>
                        <a:lnTo>
                          <a:pt x="118" y="69"/>
                        </a:lnTo>
                        <a:lnTo>
                          <a:pt x="143" y="86"/>
                        </a:lnTo>
                        <a:lnTo>
                          <a:pt x="187"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sp>
                <p:nvSpPr>
                  <p:cNvPr id="25767" name="Freeform 11"/>
                  <p:cNvSpPr>
                    <a:spLocks noChangeAspect="1"/>
                  </p:cNvSpPr>
                  <p:nvPr/>
                </p:nvSpPr>
                <p:spPr bwMode="auto">
                  <a:xfrm>
                    <a:off x="357" y="1033"/>
                    <a:ext cx="190" cy="244"/>
                  </a:xfrm>
                  <a:custGeom>
                    <a:avLst/>
                    <a:gdLst>
                      <a:gd name="T0" fmla="*/ 189 w 190"/>
                      <a:gd name="T1" fmla="*/ 243 h 244"/>
                      <a:gd name="T2" fmla="*/ 160 w 190"/>
                      <a:gd name="T3" fmla="*/ 176 h 244"/>
                      <a:gd name="T4" fmla="*/ 127 w 190"/>
                      <a:gd name="T5" fmla="*/ 196 h 244"/>
                      <a:gd name="T6" fmla="*/ 65 w 190"/>
                      <a:gd name="T7" fmla="*/ 69 h 244"/>
                      <a:gd name="T8" fmla="*/ 42 w 190"/>
                      <a:gd name="T9" fmla="*/ 88 h 244"/>
                      <a:gd name="T10" fmla="*/ 0 w 190"/>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90" h="244">
                        <a:moveTo>
                          <a:pt x="189" y="243"/>
                        </a:moveTo>
                        <a:lnTo>
                          <a:pt x="160" y="176"/>
                        </a:lnTo>
                        <a:lnTo>
                          <a:pt x="127" y="196"/>
                        </a:lnTo>
                        <a:lnTo>
                          <a:pt x="65" y="69"/>
                        </a:lnTo>
                        <a:lnTo>
                          <a:pt x="42" y="88"/>
                        </a:lnTo>
                        <a:lnTo>
                          <a:pt x="0"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sp>
                <p:nvSpPr>
                  <p:cNvPr id="25768" name="Freeform 12"/>
                  <p:cNvSpPr>
                    <a:spLocks noChangeAspect="1"/>
                  </p:cNvSpPr>
                  <p:nvPr/>
                </p:nvSpPr>
                <p:spPr bwMode="auto">
                  <a:xfrm>
                    <a:off x="160" y="1151"/>
                    <a:ext cx="265" cy="161"/>
                  </a:xfrm>
                  <a:custGeom>
                    <a:avLst/>
                    <a:gdLst>
                      <a:gd name="T0" fmla="*/ 264 w 265"/>
                      <a:gd name="T1" fmla="*/ 160 h 161"/>
                      <a:gd name="T2" fmla="*/ 193 w 265"/>
                      <a:gd name="T3" fmla="*/ 101 h 161"/>
                      <a:gd name="T4" fmla="*/ 191 w 265"/>
                      <a:gd name="T5" fmla="*/ 128 h 161"/>
                      <a:gd name="T6" fmla="*/ 83 w 265"/>
                      <a:gd name="T7" fmla="*/ 38 h 161"/>
                      <a:gd name="T8" fmla="*/ 76 w 265"/>
                      <a:gd name="T9" fmla="*/ 59 h 161"/>
                      <a:gd name="T10" fmla="*/ 0 w 265"/>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5" h="161">
                        <a:moveTo>
                          <a:pt x="264" y="160"/>
                        </a:moveTo>
                        <a:lnTo>
                          <a:pt x="193" y="101"/>
                        </a:lnTo>
                        <a:lnTo>
                          <a:pt x="191" y="128"/>
                        </a:lnTo>
                        <a:lnTo>
                          <a:pt x="83" y="38"/>
                        </a:lnTo>
                        <a:lnTo>
                          <a:pt x="76" y="59"/>
                        </a:lnTo>
                        <a:lnTo>
                          <a:pt x="0"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grpSp>
            <p:grpSp>
              <p:nvGrpSpPr>
                <p:cNvPr id="25733" name="Group 13"/>
                <p:cNvGrpSpPr>
                  <a:grpSpLocks noChangeAspect="1"/>
                </p:cNvGrpSpPr>
                <p:nvPr/>
              </p:nvGrpSpPr>
              <p:grpSpPr bwMode="auto">
                <a:xfrm>
                  <a:off x="3591" y="11913"/>
                  <a:ext cx="1824" cy="4617"/>
                  <a:chOff x="3591" y="11913"/>
                  <a:chExt cx="1824" cy="4617"/>
                </a:xfrm>
              </p:grpSpPr>
              <p:sp>
                <p:nvSpPr>
                  <p:cNvPr id="25734" name="Line 14"/>
                  <p:cNvSpPr>
                    <a:spLocks noChangeAspect="1" noChangeShapeType="1"/>
                  </p:cNvSpPr>
                  <p:nvPr/>
                </p:nvSpPr>
                <p:spPr bwMode="auto">
                  <a:xfrm flipH="1">
                    <a:off x="3591" y="12597"/>
                    <a:ext cx="912" cy="3933"/>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35" name="Line 15"/>
                  <p:cNvSpPr>
                    <a:spLocks noChangeAspect="1" noChangeShapeType="1"/>
                  </p:cNvSpPr>
                  <p:nvPr/>
                </p:nvSpPr>
                <p:spPr bwMode="auto">
                  <a:xfrm>
                    <a:off x="4503" y="12597"/>
                    <a:ext cx="912" cy="3933"/>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25736" name="Group 16"/>
                  <p:cNvGrpSpPr>
                    <a:grpSpLocks noChangeAspect="1"/>
                  </p:cNvGrpSpPr>
                  <p:nvPr/>
                </p:nvGrpSpPr>
                <p:grpSpPr bwMode="auto">
                  <a:xfrm>
                    <a:off x="3648" y="15561"/>
                    <a:ext cx="1710" cy="855"/>
                    <a:chOff x="3648" y="15561"/>
                    <a:chExt cx="1710" cy="855"/>
                  </a:xfrm>
                </p:grpSpPr>
                <p:sp>
                  <p:nvSpPr>
                    <p:cNvPr id="25763" name="Line 17"/>
                    <p:cNvSpPr>
                      <a:spLocks noChangeAspect="1" noChangeShapeType="1"/>
                    </p:cNvSpPr>
                    <p:nvPr/>
                  </p:nvSpPr>
                  <p:spPr bwMode="auto">
                    <a:xfrm flipV="1">
                      <a:off x="3648" y="15561"/>
                      <a:ext cx="1539" cy="8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64" name="Line 18"/>
                    <p:cNvSpPr>
                      <a:spLocks noChangeAspect="1" noChangeShapeType="1"/>
                    </p:cNvSpPr>
                    <p:nvPr/>
                  </p:nvSpPr>
                  <p:spPr bwMode="auto">
                    <a:xfrm flipH="1" flipV="1">
                      <a:off x="3819" y="15561"/>
                      <a:ext cx="1539" cy="8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25737" name="Line 19"/>
                  <p:cNvSpPr>
                    <a:spLocks noChangeAspect="1" noChangeShapeType="1"/>
                  </p:cNvSpPr>
                  <p:nvPr/>
                </p:nvSpPr>
                <p:spPr bwMode="auto">
                  <a:xfrm flipV="1">
                    <a:off x="3819" y="14877"/>
                    <a:ext cx="1197" cy="68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38" name="Line 20"/>
                  <p:cNvSpPr>
                    <a:spLocks noChangeAspect="1" noChangeShapeType="1"/>
                  </p:cNvSpPr>
                  <p:nvPr/>
                </p:nvSpPr>
                <p:spPr bwMode="auto">
                  <a:xfrm flipH="1" flipV="1">
                    <a:off x="3990" y="14877"/>
                    <a:ext cx="1197" cy="68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39" name="Line 21"/>
                  <p:cNvSpPr>
                    <a:spLocks noChangeAspect="1" noChangeShapeType="1"/>
                  </p:cNvSpPr>
                  <p:nvPr/>
                </p:nvSpPr>
                <p:spPr bwMode="auto">
                  <a:xfrm flipV="1">
                    <a:off x="3990" y="14350"/>
                    <a:ext cx="912" cy="52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40" name="Line 22"/>
                  <p:cNvSpPr>
                    <a:spLocks noChangeAspect="1" noChangeShapeType="1"/>
                  </p:cNvSpPr>
                  <p:nvPr/>
                </p:nvSpPr>
                <p:spPr bwMode="auto">
                  <a:xfrm flipH="1" flipV="1">
                    <a:off x="4104" y="14350"/>
                    <a:ext cx="912" cy="52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41" name="Line 23"/>
                  <p:cNvSpPr>
                    <a:spLocks noChangeAspect="1" noChangeShapeType="1"/>
                  </p:cNvSpPr>
                  <p:nvPr/>
                </p:nvSpPr>
                <p:spPr bwMode="auto">
                  <a:xfrm flipV="1">
                    <a:off x="4104" y="13913"/>
                    <a:ext cx="684" cy="39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42" name="Line 24"/>
                  <p:cNvSpPr>
                    <a:spLocks noChangeAspect="1" noChangeShapeType="1"/>
                  </p:cNvSpPr>
                  <p:nvPr/>
                </p:nvSpPr>
                <p:spPr bwMode="auto">
                  <a:xfrm flipH="1" flipV="1">
                    <a:off x="4218" y="13913"/>
                    <a:ext cx="684" cy="39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43" name="Line 25"/>
                  <p:cNvSpPr>
                    <a:spLocks noChangeAspect="1" noChangeShapeType="1"/>
                  </p:cNvSpPr>
                  <p:nvPr/>
                </p:nvSpPr>
                <p:spPr bwMode="auto">
                  <a:xfrm flipV="1">
                    <a:off x="4218" y="13612"/>
                    <a:ext cx="513" cy="29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44" name="Line 26"/>
                  <p:cNvSpPr>
                    <a:spLocks noChangeAspect="1" noChangeShapeType="1"/>
                  </p:cNvSpPr>
                  <p:nvPr/>
                </p:nvSpPr>
                <p:spPr bwMode="auto">
                  <a:xfrm flipH="1" flipV="1">
                    <a:off x="4275" y="13612"/>
                    <a:ext cx="513" cy="29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45" name="Line 27"/>
                  <p:cNvSpPr>
                    <a:spLocks noChangeAspect="1" noChangeShapeType="1"/>
                  </p:cNvSpPr>
                  <p:nvPr/>
                </p:nvSpPr>
                <p:spPr bwMode="auto">
                  <a:xfrm flipV="1">
                    <a:off x="4275" y="13392"/>
                    <a:ext cx="399" cy="23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46" name="Line 28"/>
                  <p:cNvSpPr>
                    <a:spLocks noChangeAspect="1" noChangeShapeType="1"/>
                  </p:cNvSpPr>
                  <p:nvPr/>
                </p:nvSpPr>
                <p:spPr bwMode="auto">
                  <a:xfrm flipH="1" flipV="1">
                    <a:off x="4332" y="13395"/>
                    <a:ext cx="399" cy="23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47" name="Line 29"/>
                  <p:cNvSpPr>
                    <a:spLocks noChangeAspect="1" noChangeShapeType="1"/>
                  </p:cNvSpPr>
                  <p:nvPr/>
                </p:nvSpPr>
                <p:spPr bwMode="auto">
                  <a:xfrm flipV="1">
                    <a:off x="4332" y="13167"/>
                    <a:ext cx="285" cy="22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48" name="Line 30"/>
                  <p:cNvSpPr>
                    <a:spLocks noChangeAspect="1" noChangeShapeType="1"/>
                  </p:cNvSpPr>
                  <p:nvPr/>
                </p:nvSpPr>
                <p:spPr bwMode="auto">
                  <a:xfrm flipH="1" flipV="1">
                    <a:off x="4389" y="13167"/>
                    <a:ext cx="285" cy="22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49" name="Line 31"/>
                  <p:cNvSpPr>
                    <a:spLocks noChangeAspect="1" noChangeShapeType="1"/>
                  </p:cNvSpPr>
                  <p:nvPr/>
                </p:nvSpPr>
                <p:spPr bwMode="auto">
                  <a:xfrm flipV="1">
                    <a:off x="4389" y="12996"/>
                    <a:ext cx="171"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50" name="Line 32"/>
                  <p:cNvSpPr>
                    <a:spLocks noChangeAspect="1" noChangeShapeType="1"/>
                  </p:cNvSpPr>
                  <p:nvPr/>
                </p:nvSpPr>
                <p:spPr bwMode="auto">
                  <a:xfrm flipH="1" flipV="1">
                    <a:off x="4446" y="12996"/>
                    <a:ext cx="171"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25751" name="Group 33"/>
                  <p:cNvGrpSpPr>
                    <a:grpSpLocks noChangeAspect="1"/>
                  </p:cNvGrpSpPr>
                  <p:nvPr/>
                </p:nvGrpSpPr>
                <p:grpSpPr bwMode="auto">
                  <a:xfrm>
                    <a:off x="4617" y="11913"/>
                    <a:ext cx="456" cy="1254"/>
                    <a:chOff x="4674" y="11913"/>
                    <a:chExt cx="456" cy="1254"/>
                  </a:xfrm>
                </p:grpSpPr>
                <p:sp>
                  <p:nvSpPr>
                    <p:cNvPr id="25758" name="Line 34"/>
                    <p:cNvSpPr>
                      <a:spLocks noChangeAspect="1" noChangeShapeType="1"/>
                    </p:cNvSpPr>
                    <p:nvPr/>
                  </p:nvSpPr>
                  <p:spPr bwMode="auto">
                    <a:xfrm flipV="1">
                      <a:off x="4674" y="12369"/>
                      <a:ext cx="0" cy="79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59" name="Line 35"/>
                    <p:cNvSpPr>
                      <a:spLocks noChangeAspect="1" noChangeShapeType="1"/>
                    </p:cNvSpPr>
                    <p:nvPr/>
                  </p:nvSpPr>
                  <p:spPr bwMode="auto">
                    <a:xfrm>
                      <a:off x="4674" y="12369"/>
                      <a:ext cx="28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60" name="Line 36"/>
                    <p:cNvSpPr>
                      <a:spLocks noChangeAspect="1" noChangeShapeType="1"/>
                    </p:cNvSpPr>
                    <p:nvPr/>
                  </p:nvSpPr>
                  <p:spPr bwMode="auto">
                    <a:xfrm flipV="1">
                      <a:off x="4959" y="12198"/>
                      <a:ext cx="0"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61" name="Line 37"/>
                    <p:cNvSpPr>
                      <a:spLocks noChangeAspect="1" noChangeShapeType="1"/>
                    </p:cNvSpPr>
                    <p:nvPr/>
                  </p:nvSpPr>
                  <p:spPr bwMode="auto">
                    <a:xfrm flipV="1">
                      <a:off x="4959"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62" name="Line 38"/>
                    <p:cNvSpPr>
                      <a:spLocks noChangeAspect="1" noChangeShapeType="1"/>
                    </p:cNvSpPr>
                    <p:nvPr/>
                  </p:nvSpPr>
                  <p:spPr bwMode="auto">
                    <a:xfrm flipH="1" flipV="1">
                      <a:off x="4788"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25752" name="Group 39"/>
                  <p:cNvGrpSpPr>
                    <a:grpSpLocks noChangeAspect="1"/>
                  </p:cNvGrpSpPr>
                  <p:nvPr/>
                </p:nvGrpSpPr>
                <p:grpSpPr bwMode="auto">
                  <a:xfrm flipH="1">
                    <a:off x="3933" y="11913"/>
                    <a:ext cx="456" cy="1254"/>
                    <a:chOff x="4674" y="11913"/>
                    <a:chExt cx="456" cy="1254"/>
                  </a:xfrm>
                </p:grpSpPr>
                <p:sp>
                  <p:nvSpPr>
                    <p:cNvPr id="25753" name="Line 40"/>
                    <p:cNvSpPr>
                      <a:spLocks noChangeAspect="1" noChangeShapeType="1"/>
                    </p:cNvSpPr>
                    <p:nvPr/>
                  </p:nvSpPr>
                  <p:spPr bwMode="auto">
                    <a:xfrm flipV="1">
                      <a:off x="4674" y="12369"/>
                      <a:ext cx="0" cy="79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54" name="Line 41"/>
                    <p:cNvSpPr>
                      <a:spLocks noChangeAspect="1" noChangeShapeType="1"/>
                    </p:cNvSpPr>
                    <p:nvPr/>
                  </p:nvSpPr>
                  <p:spPr bwMode="auto">
                    <a:xfrm>
                      <a:off x="4674" y="12369"/>
                      <a:ext cx="28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55" name="Line 42"/>
                    <p:cNvSpPr>
                      <a:spLocks noChangeAspect="1" noChangeShapeType="1"/>
                    </p:cNvSpPr>
                    <p:nvPr/>
                  </p:nvSpPr>
                  <p:spPr bwMode="auto">
                    <a:xfrm flipV="1">
                      <a:off x="4959" y="12198"/>
                      <a:ext cx="0"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56" name="Line 43"/>
                    <p:cNvSpPr>
                      <a:spLocks noChangeAspect="1" noChangeShapeType="1"/>
                    </p:cNvSpPr>
                    <p:nvPr/>
                  </p:nvSpPr>
                  <p:spPr bwMode="auto">
                    <a:xfrm flipV="1">
                      <a:off x="4959"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57" name="Line 44"/>
                    <p:cNvSpPr>
                      <a:spLocks noChangeAspect="1" noChangeShapeType="1"/>
                    </p:cNvSpPr>
                    <p:nvPr/>
                  </p:nvSpPr>
                  <p:spPr bwMode="auto">
                    <a:xfrm flipH="1" flipV="1">
                      <a:off x="4788"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grpSp>
        </p:grpSp>
        <p:grpSp>
          <p:nvGrpSpPr>
            <p:cNvPr id="25606" name="Group 45"/>
            <p:cNvGrpSpPr>
              <a:grpSpLocks noChangeAspect="1"/>
            </p:cNvGrpSpPr>
            <p:nvPr/>
          </p:nvGrpSpPr>
          <p:grpSpPr bwMode="auto">
            <a:xfrm>
              <a:off x="384" y="2784"/>
              <a:ext cx="512" cy="698"/>
              <a:chOff x="1968" y="2133"/>
              <a:chExt cx="678" cy="925"/>
            </a:xfrm>
          </p:grpSpPr>
          <p:sp>
            <p:nvSpPr>
              <p:cNvPr id="25691" name="Text Box 46"/>
              <p:cNvSpPr txBox="1">
                <a:spLocks noChangeAspect="1" noChangeArrowheads="1"/>
              </p:cNvSpPr>
              <p:nvPr/>
            </p:nvSpPr>
            <p:spPr bwMode="auto">
              <a:xfrm>
                <a:off x="1968" y="2832"/>
                <a:ext cx="678" cy="2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spcAft>
                    <a:spcPts val="300"/>
                  </a:spcAft>
                </a:pPr>
                <a:r>
                  <a:rPr lang="en-GB" altLang="en-US" sz="2400"/>
                  <a:t>BS</a:t>
                </a:r>
                <a:r>
                  <a:rPr lang="en-GB" altLang="en-US" sz="2400" baseline="-25000"/>
                  <a:t>3</a:t>
                </a:r>
                <a:endParaRPr lang="en-GB" altLang="en-US" sz="2400"/>
              </a:p>
            </p:txBody>
          </p:sp>
          <p:grpSp>
            <p:nvGrpSpPr>
              <p:cNvPr id="25692" name="Group 47"/>
              <p:cNvGrpSpPr>
                <a:grpSpLocks noChangeAspect="1"/>
              </p:cNvGrpSpPr>
              <p:nvPr/>
            </p:nvGrpSpPr>
            <p:grpSpPr bwMode="auto">
              <a:xfrm>
                <a:off x="2154" y="2133"/>
                <a:ext cx="253" cy="728"/>
                <a:chOff x="3591" y="11286"/>
                <a:chExt cx="1824" cy="5244"/>
              </a:xfrm>
            </p:grpSpPr>
            <p:grpSp>
              <p:nvGrpSpPr>
                <p:cNvPr id="25693" name="Group 48"/>
                <p:cNvGrpSpPr>
                  <a:grpSpLocks noChangeAspect="1"/>
                </p:cNvGrpSpPr>
                <p:nvPr/>
              </p:nvGrpSpPr>
              <p:grpSpPr bwMode="auto">
                <a:xfrm>
                  <a:off x="3591" y="11286"/>
                  <a:ext cx="1818" cy="585"/>
                  <a:chOff x="160" y="1033"/>
                  <a:chExt cx="865" cy="279"/>
                </a:xfrm>
              </p:grpSpPr>
              <p:sp>
                <p:nvSpPr>
                  <p:cNvPr id="25726" name="Freeform 49"/>
                  <p:cNvSpPr>
                    <a:spLocks noChangeAspect="1"/>
                  </p:cNvSpPr>
                  <p:nvPr/>
                </p:nvSpPr>
                <p:spPr bwMode="auto">
                  <a:xfrm>
                    <a:off x="756" y="1150"/>
                    <a:ext cx="269" cy="161"/>
                  </a:xfrm>
                  <a:custGeom>
                    <a:avLst/>
                    <a:gdLst>
                      <a:gd name="T0" fmla="*/ 0 w 269"/>
                      <a:gd name="T1" fmla="*/ 160 h 161"/>
                      <a:gd name="T2" fmla="*/ 71 w 269"/>
                      <a:gd name="T3" fmla="*/ 105 h 161"/>
                      <a:gd name="T4" fmla="*/ 75 w 269"/>
                      <a:gd name="T5" fmla="*/ 131 h 161"/>
                      <a:gd name="T6" fmla="*/ 185 w 269"/>
                      <a:gd name="T7" fmla="*/ 43 h 161"/>
                      <a:gd name="T8" fmla="*/ 189 w 269"/>
                      <a:gd name="T9" fmla="*/ 58 h 161"/>
                      <a:gd name="T10" fmla="*/ 268 w 269"/>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9" h="161">
                        <a:moveTo>
                          <a:pt x="0" y="160"/>
                        </a:moveTo>
                        <a:lnTo>
                          <a:pt x="71" y="105"/>
                        </a:lnTo>
                        <a:lnTo>
                          <a:pt x="75" y="131"/>
                        </a:lnTo>
                        <a:lnTo>
                          <a:pt x="185" y="43"/>
                        </a:lnTo>
                        <a:lnTo>
                          <a:pt x="189" y="58"/>
                        </a:lnTo>
                        <a:lnTo>
                          <a:pt x="268"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sp>
                <p:nvSpPr>
                  <p:cNvPr id="25727" name="Freeform 50"/>
                  <p:cNvSpPr>
                    <a:spLocks noChangeAspect="1"/>
                  </p:cNvSpPr>
                  <p:nvPr/>
                </p:nvSpPr>
                <p:spPr bwMode="auto">
                  <a:xfrm>
                    <a:off x="636" y="1033"/>
                    <a:ext cx="188" cy="244"/>
                  </a:xfrm>
                  <a:custGeom>
                    <a:avLst/>
                    <a:gdLst>
                      <a:gd name="T0" fmla="*/ 0 w 188"/>
                      <a:gd name="T1" fmla="*/ 243 h 244"/>
                      <a:gd name="T2" fmla="*/ 27 w 188"/>
                      <a:gd name="T3" fmla="*/ 173 h 244"/>
                      <a:gd name="T4" fmla="*/ 58 w 188"/>
                      <a:gd name="T5" fmla="*/ 195 h 244"/>
                      <a:gd name="T6" fmla="*/ 118 w 188"/>
                      <a:gd name="T7" fmla="*/ 69 h 244"/>
                      <a:gd name="T8" fmla="*/ 143 w 188"/>
                      <a:gd name="T9" fmla="*/ 86 h 244"/>
                      <a:gd name="T10" fmla="*/ 187 w 188"/>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8" h="244">
                        <a:moveTo>
                          <a:pt x="0" y="243"/>
                        </a:moveTo>
                        <a:lnTo>
                          <a:pt x="27" y="173"/>
                        </a:lnTo>
                        <a:lnTo>
                          <a:pt x="58" y="195"/>
                        </a:lnTo>
                        <a:lnTo>
                          <a:pt x="118" y="69"/>
                        </a:lnTo>
                        <a:lnTo>
                          <a:pt x="143" y="86"/>
                        </a:lnTo>
                        <a:lnTo>
                          <a:pt x="187"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sp>
                <p:nvSpPr>
                  <p:cNvPr id="25728" name="Freeform 51"/>
                  <p:cNvSpPr>
                    <a:spLocks noChangeAspect="1"/>
                  </p:cNvSpPr>
                  <p:nvPr/>
                </p:nvSpPr>
                <p:spPr bwMode="auto">
                  <a:xfrm>
                    <a:off x="357" y="1033"/>
                    <a:ext cx="190" cy="244"/>
                  </a:xfrm>
                  <a:custGeom>
                    <a:avLst/>
                    <a:gdLst>
                      <a:gd name="T0" fmla="*/ 189 w 190"/>
                      <a:gd name="T1" fmla="*/ 243 h 244"/>
                      <a:gd name="T2" fmla="*/ 160 w 190"/>
                      <a:gd name="T3" fmla="*/ 176 h 244"/>
                      <a:gd name="T4" fmla="*/ 127 w 190"/>
                      <a:gd name="T5" fmla="*/ 196 h 244"/>
                      <a:gd name="T6" fmla="*/ 65 w 190"/>
                      <a:gd name="T7" fmla="*/ 69 h 244"/>
                      <a:gd name="T8" fmla="*/ 42 w 190"/>
                      <a:gd name="T9" fmla="*/ 88 h 244"/>
                      <a:gd name="T10" fmla="*/ 0 w 190"/>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90" h="244">
                        <a:moveTo>
                          <a:pt x="189" y="243"/>
                        </a:moveTo>
                        <a:lnTo>
                          <a:pt x="160" y="176"/>
                        </a:lnTo>
                        <a:lnTo>
                          <a:pt x="127" y="196"/>
                        </a:lnTo>
                        <a:lnTo>
                          <a:pt x="65" y="69"/>
                        </a:lnTo>
                        <a:lnTo>
                          <a:pt x="42" y="88"/>
                        </a:lnTo>
                        <a:lnTo>
                          <a:pt x="0"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sp>
                <p:nvSpPr>
                  <p:cNvPr id="25729" name="Freeform 52"/>
                  <p:cNvSpPr>
                    <a:spLocks noChangeAspect="1"/>
                  </p:cNvSpPr>
                  <p:nvPr/>
                </p:nvSpPr>
                <p:spPr bwMode="auto">
                  <a:xfrm>
                    <a:off x="160" y="1151"/>
                    <a:ext cx="265" cy="161"/>
                  </a:xfrm>
                  <a:custGeom>
                    <a:avLst/>
                    <a:gdLst>
                      <a:gd name="T0" fmla="*/ 264 w 265"/>
                      <a:gd name="T1" fmla="*/ 160 h 161"/>
                      <a:gd name="T2" fmla="*/ 193 w 265"/>
                      <a:gd name="T3" fmla="*/ 101 h 161"/>
                      <a:gd name="T4" fmla="*/ 191 w 265"/>
                      <a:gd name="T5" fmla="*/ 128 h 161"/>
                      <a:gd name="T6" fmla="*/ 83 w 265"/>
                      <a:gd name="T7" fmla="*/ 38 h 161"/>
                      <a:gd name="T8" fmla="*/ 76 w 265"/>
                      <a:gd name="T9" fmla="*/ 59 h 161"/>
                      <a:gd name="T10" fmla="*/ 0 w 265"/>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5" h="161">
                        <a:moveTo>
                          <a:pt x="264" y="160"/>
                        </a:moveTo>
                        <a:lnTo>
                          <a:pt x="193" y="101"/>
                        </a:lnTo>
                        <a:lnTo>
                          <a:pt x="191" y="128"/>
                        </a:lnTo>
                        <a:lnTo>
                          <a:pt x="83" y="38"/>
                        </a:lnTo>
                        <a:lnTo>
                          <a:pt x="76" y="59"/>
                        </a:lnTo>
                        <a:lnTo>
                          <a:pt x="0"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grpSp>
            <p:grpSp>
              <p:nvGrpSpPr>
                <p:cNvPr id="25694" name="Group 53"/>
                <p:cNvGrpSpPr>
                  <a:grpSpLocks noChangeAspect="1"/>
                </p:cNvGrpSpPr>
                <p:nvPr/>
              </p:nvGrpSpPr>
              <p:grpSpPr bwMode="auto">
                <a:xfrm>
                  <a:off x="3591" y="11913"/>
                  <a:ext cx="1824" cy="4617"/>
                  <a:chOff x="3591" y="11913"/>
                  <a:chExt cx="1824" cy="4617"/>
                </a:xfrm>
              </p:grpSpPr>
              <p:sp>
                <p:nvSpPr>
                  <p:cNvPr id="25695" name="Line 54"/>
                  <p:cNvSpPr>
                    <a:spLocks noChangeAspect="1" noChangeShapeType="1"/>
                  </p:cNvSpPr>
                  <p:nvPr/>
                </p:nvSpPr>
                <p:spPr bwMode="auto">
                  <a:xfrm flipH="1">
                    <a:off x="3591" y="12597"/>
                    <a:ext cx="912" cy="3933"/>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96" name="Line 55"/>
                  <p:cNvSpPr>
                    <a:spLocks noChangeAspect="1" noChangeShapeType="1"/>
                  </p:cNvSpPr>
                  <p:nvPr/>
                </p:nvSpPr>
                <p:spPr bwMode="auto">
                  <a:xfrm>
                    <a:off x="4503" y="12597"/>
                    <a:ext cx="912" cy="3933"/>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25697" name="Group 56"/>
                  <p:cNvGrpSpPr>
                    <a:grpSpLocks noChangeAspect="1"/>
                  </p:cNvGrpSpPr>
                  <p:nvPr/>
                </p:nvGrpSpPr>
                <p:grpSpPr bwMode="auto">
                  <a:xfrm>
                    <a:off x="3648" y="15561"/>
                    <a:ext cx="1710" cy="855"/>
                    <a:chOff x="3648" y="15561"/>
                    <a:chExt cx="1710" cy="855"/>
                  </a:xfrm>
                </p:grpSpPr>
                <p:sp>
                  <p:nvSpPr>
                    <p:cNvPr id="25724" name="Line 57"/>
                    <p:cNvSpPr>
                      <a:spLocks noChangeAspect="1" noChangeShapeType="1"/>
                    </p:cNvSpPr>
                    <p:nvPr/>
                  </p:nvSpPr>
                  <p:spPr bwMode="auto">
                    <a:xfrm flipV="1">
                      <a:off x="3648" y="15561"/>
                      <a:ext cx="1539" cy="8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25" name="Line 58"/>
                    <p:cNvSpPr>
                      <a:spLocks noChangeAspect="1" noChangeShapeType="1"/>
                    </p:cNvSpPr>
                    <p:nvPr/>
                  </p:nvSpPr>
                  <p:spPr bwMode="auto">
                    <a:xfrm flipH="1" flipV="1">
                      <a:off x="3819" y="15561"/>
                      <a:ext cx="1539" cy="8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25698" name="Line 59"/>
                  <p:cNvSpPr>
                    <a:spLocks noChangeAspect="1" noChangeShapeType="1"/>
                  </p:cNvSpPr>
                  <p:nvPr/>
                </p:nvSpPr>
                <p:spPr bwMode="auto">
                  <a:xfrm flipV="1">
                    <a:off x="3819" y="14877"/>
                    <a:ext cx="1197" cy="68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99" name="Line 60"/>
                  <p:cNvSpPr>
                    <a:spLocks noChangeAspect="1" noChangeShapeType="1"/>
                  </p:cNvSpPr>
                  <p:nvPr/>
                </p:nvSpPr>
                <p:spPr bwMode="auto">
                  <a:xfrm flipH="1" flipV="1">
                    <a:off x="3990" y="14877"/>
                    <a:ext cx="1197" cy="68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00" name="Line 61"/>
                  <p:cNvSpPr>
                    <a:spLocks noChangeAspect="1" noChangeShapeType="1"/>
                  </p:cNvSpPr>
                  <p:nvPr/>
                </p:nvSpPr>
                <p:spPr bwMode="auto">
                  <a:xfrm flipV="1">
                    <a:off x="3990" y="14350"/>
                    <a:ext cx="912" cy="52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01" name="Line 62"/>
                  <p:cNvSpPr>
                    <a:spLocks noChangeAspect="1" noChangeShapeType="1"/>
                  </p:cNvSpPr>
                  <p:nvPr/>
                </p:nvSpPr>
                <p:spPr bwMode="auto">
                  <a:xfrm flipH="1" flipV="1">
                    <a:off x="4104" y="14350"/>
                    <a:ext cx="912" cy="52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02" name="Line 63"/>
                  <p:cNvSpPr>
                    <a:spLocks noChangeAspect="1" noChangeShapeType="1"/>
                  </p:cNvSpPr>
                  <p:nvPr/>
                </p:nvSpPr>
                <p:spPr bwMode="auto">
                  <a:xfrm flipV="1">
                    <a:off x="4104" y="13913"/>
                    <a:ext cx="684" cy="39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03" name="Line 64"/>
                  <p:cNvSpPr>
                    <a:spLocks noChangeAspect="1" noChangeShapeType="1"/>
                  </p:cNvSpPr>
                  <p:nvPr/>
                </p:nvSpPr>
                <p:spPr bwMode="auto">
                  <a:xfrm flipH="1" flipV="1">
                    <a:off x="4218" y="13913"/>
                    <a:ext cx="684" cy="39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04" name="Line 65"/>
                  <p:cNvSpPr>
                    <a:spLocks noChangeAspect="1" noChangeShapeType="1"/>
                  </p:cNvSpPr>
                  <p:nvPr/>
                </p:nvSpPr>
                <p:spPr bwMode="auto">
                  <a:xfrm flipV="1">
                    <a:off x="4218" y="13612"/>
                    <a:ext cx="513" cy="29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05" name="Line 66"/>
                  <p:cNvSpPr>
                    <a:spLocks noChangeAspect="1" noChangeShapeType="1"/>
                  </p:cNvSpPr>
                  <p:nvPr/>
                </p:nvSpPr>
                <p:spPr bwMode="auto">
                  <a:xfrm flipH="1" flipV="1">
                    <a:off x="4275" y="13612"/>
                    <a:ext cx="513" cy="29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06" name="Line 67"/>
                  <p:cNvSpPr>
                    <a:spLocks noChangeAspect="1" noChangeShapeType="1"/>
                  </p:cNvSpPr>
                  <p:nvPr/>
                </p:nvSpPr>
                <p:spPr bwMode="auto">
                  <a:xfrm flipV="1">
                    <a:off x="4275" y="13392"/>
                    <a:ext cx="399" cy="23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07" name="Line 68"/>
                  <p:cNvSpPr>
                    <a:spLocks noChangeAspect="1" noChangeShapeType="1"/>
                  </p:cNvSpPr>
                  <p:nvPr/>
                </p:nvSpPr>
                <p:spPr bwMode="auto">
                  <a:xfrm flipH="1" flipV="1">
                    <a:off x="4332" y="13395"/>
                    <a:ext cx="399" cy="23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08" name="Line 69"/>
                  <p:cNvSpPr>
                    <a:spLocks noChangeAspect="1" noChangeShapeType="1"/>
                  </p:cNvSpPr>
                  <p:nvPr/>
                </p:nvSpPr>
                <p:spPr bwMode="auto">
                  <a:xfrm flipV="1">
                    <a:off x="4332" y="13167"/>
                    <a:ext cx="285" cy="22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09" name="Line 70"/>
                  <p:cNvSpPr>
                    <a:spLocks noChangeAspect="1" noChangeShapeType="1"/>
                  </p:cNvSpPr>
                  <p:nvPr/>
                </p:nvSpPr>
                <p:spPr bwMode="auto">
                  <a:xfrm flipH="1" flipV="1">
                    <a:off x="4389" y="13167"/>
                    <a:ext cx="285" cy="22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10" name="Line 71"/>
                  <p:cNvSpPr>
                    <a:spLocks noChangeAspect="1" noChangeShapeType="1"/>
                  </p:cNvSpPr>
                  <p:nvPr/>
                </p:nvSpPr>
                <p:spPr bwMode="auto">
                  <a:xfrm flipV="1">
                    <a:off x="4389" y="12996"/>
                    <a:ext cx="171"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11" name="Line 72"/>
                  <p:cNvSpPr>
                    <a:spLocks noChangeAspect="1" noChangeShapeType="1"/>
                  </p:cNvSpPr>
                  <p:nvPr/>
                </p:nvSpPr>
                <p:spPr bwMode="auto">
                  <a:xfrm flipH="1" flipV="1">
                    <a:off x="4446" y="12996"/>
                    <a:ext cx="171"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25712" name="Group 73"/>
                  <p:cNvGrpSpPr>
                    <a:grpSpLocks noChangeAspect="1"/>
                  </p:cNvGrpSpPr>
                  <p:nvPr/>
                </p:nvGrpSpPr>
                <p:grpSpPr bwMode="auto">
                  <a:xfrm>
                    <a:off x="4617" y="11913"/>
                    <a:ext cx="456" cy="1254"/>
                    <a:chOff x="4674" y="11913"/>
                    <a:chExt cx="456" cy="1254"/>
                  </a:xfrm>
                </p:grpSpPr>
                <p:sp>
                  <p:nvSpPr>
                    <p:cNvPr id="25719" name="Line 74"/>
                    <p:cNvSpPr>
                      <a:spLocks noChangeAspect="1" noChangeShapeType="1"/>
                    </p:cNvSpPr>
                    <p:nvPr/>
                  </p:nvSpPr>
                  <p:spPr bwMode="auto">
                    <a:xfrm flipV="1">
                      <a:off x="4674" y="12369"/>
                      <a:ext cx="0" cy="79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20" name="Line 75"/>
                    <p:cNvSpPr>
                      <a:spLocks noChangeAspect="1" noChangeShapeType="1"/>
                    </p:cNvSpPr>
                    <p:nvPr/>
                  </p:nvSpPr>
                  <p:spPr bwMode="auto">
                    <a:xfrm>
                      <a:off x="4674" y="12369"/>
                      <a:ext cx="28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21" name="Line 76"/>
                    <p:cNvSpPr>
                      <a:spLocks noChangeAspect="1" noChangeShapeType="1"/>
                    </p:cNvSpPr>
                    <p:nvPr/>
                  </p:nvSpPr>
                  <p:spPr bwMode="auto">
                    <a:xfrm flipV="1">
                      <a:off x="4959" y="12198"/>
                      <a:ext cx="0"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22" name="Line 77"/>
                    <p:cNvSpPr>
                      <a:spLocks noChangeAspect="1" noChangeShapeType="1"/>
                    </p:cNvSpPr>
                    <p:nvPr/>
                  </p:nvSpPr>
                  <p:spPr bwMode="auto">
                    <a:xfrm flipV="1">
                      <a:off x="4959"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23" name="Line 78"/>
                    <p:cNvSpPr>
                      <a:spLocks noChangeAspect="1" noChangeShapeType="1"/>
                    </p:cNvSpPr>
                    <p:nvPr/>
                  </p:nvSpPr>
                  <p:spPr bwMode="auto">
                    <a:xfrm flipH="1" flipV="1">
                      <a:off x="4788"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25713" name="Group 79"/>
                  <p:cNvGrpSpPr>
                    <a:grpSpLocks noChangeAspect="1"/>
                  </p:cNvGrpSpPr>
                  <p:nvPr/>
                </p:nvGrpSpPr>
                <p:grpSpPr bwMode="auto">
                  <a:xfrm flipH="1">
                    <a:off x="3933" y="11913"/>
                    <a:ext cx="456" cy="1254"/>
                    <a:chOff x="4674" y="11913"/>
                    <a:chExt cx="456" cy="1254"/>
                  </a:xfrm>
                </p:grpSpPr>
                <p:sp>
                  <p:nvSpPr>
                    <p:cNvPr id="25714" name="Line 80"/>
                    <p:cNvSpPr>
                      <a:spLocks noChangeAspect="1" noChangeShapeType="1"/>
                    </p:cNvSpPr>
                    <p:nvPr/>
                  </p:nvSpPr>
                  <p:spPr bwMode="auto">
                    <a:xfrm flipV="1">
                      <a:off x="4674" y="12369"/>
                      <a:ext cx="0" cy="79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15" name="Line 81"/>
                    <p:cNvSpPr>
                      <a:spLocks noChangeAspect="1" noChangeShapeType="1"/>
                    </p:cNvSpPr>
                    <p:nvPr/>
                  </p:nvSpPr>
                  <p:spPr bwMode="auto">
                    <a:xfrm>
                      <a:off x="4674" y="12369"/>
                      <a:ext cx="28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16" name="Line 82"/>
                    <p:cNvSpPr>
                      <a:spLocks noChangeAspect="1" noChangeShapeType="1"/>
                    </p:cNvSpPr>
                    <p:nvPr/>
                  </p:nvSpPr>
                  <p:spPr bwMode="auto">
                    <a:xfrm flipV="1">
                      <a:off x="4959" y="12198"/>
                      <a:ext cx="0"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17" name="Line 83"/>
                    <p:cNvSpPr>
                      <a:spLocks noChangeAspect="1" noChangeShapeType="1"/>
                    </p:cNvSpPr>
                    <p:nvPr/>
                  </p:nvSpPr>
                  <p:spPr bwMode="auto">
                    <a:xfrm flipV="1">
                      <a:off x="4959"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18" name="Line 84"/>
                    <p:cNvSpPr>
                      <a:spLocks noChangeAspect="1" noChangeShapeType="1"/>
                    </p:cNvSpPr>
                    <p:nvPr/>
                  </p:nvSpPr>
                  <p:spPr bwMode="auto">
                    <a:xfrm flipH="1" flipV="1">
                      <a:off x="4788"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grpSp>
        </p:grpSp>
        <p:grpSp>
          <p:nvGrpSpPr>
            <p:cNvPr id="25607" name="Group 85"/>
            <p:cNvGrpSpPr>
              <a:grpSpLocks noChangeAspect="1"/>
            </p:cNvGrpSpPr>
            <p:nvPr/>
          </p:nvGrpSpPr>
          <p:grpSpPr bwMode="auto">
            <a:xfrm>
              <a:off x="1632" y="2784"/>
              <a:ext cx="512" cy="698"/>
              <a:chOff x="1968" y="2133"/>
              <a:chExt cx="678" cy="925"/>
            </a:xfrm>
          </p:grpSpPr>
          <p:sp>
            <p:nvSpPr>
              <p:cNvPr id="25652" name="Text Box 86"/>
              <p:cNvSpPr txBox="1">
                <a:spLocks noChangeAspect="1" noChangeArrowheads="1"/>
              </p:cNvSpPr>
              <p:nvPr/>
            </p:nvSpPr>
            <p:spPr bwMode="auto">
              <a:xfrm>
                <a:off x="1968" y="2832"/>
                <a:ext cx="678" cy="2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spcAft>
                    <a:spcPts val="300"/>
                  </a:spcAft>
                </a:pPr>
                <a:r>
                  <a:rPr lang="en-GB" altLang="en-US" sz="2400"/>
                  <a:t>BS</a:t>
                </a:r>
                <a:r>
                  <a:rPr lang="en-GB" altLang="en-US" sz="2400" baseline="-25000"/>
                  <a:t>4</a:t>
                </a:r>
                <a:endParaRPr lang="en-GB" altLang="en-US" sz="2400"/>
              </a:p>
            </p:txBody>
          </p:sp>
          <p:grpSp>
            <p:nvGrpSpPr>
              <p:cNvPr id="25653" name="Group 87"/>
              <p:cNvGrpSpPr>
                <a:grpSpLocks noChangeAspect="1"/>
              </p:cNvGrpSpPr>
              <p:nvPr/>
            </p:nvGrpSpPr>
            <p:grpSpPr bwMode="auto">
              <a:xfrm>
                <a:off x="2154" y="2133"/>
                <a:ext cx="253" cy="728"/>
                <a:chOff x="3591" y="11286"/>
                <a:chExt cx="1824" cy="5244"/>
              </a:xfrm>
            </p:grpSpPr>
            <p:grpSp>
              <p:nvGrpSpPr>
                <p:cNvPr id="25654" name="Group 88"/>
                <p:cNvGrpSpPr>
                  <a:grpSpLocks noChangeAspect="1"/>
                </p:cNvGrpSpPr>
                <p:nvPr/>
              </p:nvGrpSpPr>
              <p:grpSpPr bwMode="auto">
                <a:xfrm>
                  <a:off x="3591" y="11286"/>
                  <a:ext cx="1818" cy="585"/>
                  <a:chOff x="160" y="1033"/>
                  <a:chExt cx="865" cy="279"/>
                </a:xfrm>
              </p:grpSpPr>
              <p:sp>
                <p:nvSpPr>
                  <p:cNvPr id="25687" name="Freeform 89"/>
                  <p:cNvSpPr>
                    <a:spLocks noChangeAspect="1"/>
                  </p:cNvSpPr>
                  <p:nvPr/>
                </p:nvSpPr>
                <p:spPr bwMode="auto">
                  <a:xfrm>
                    <a:off x="756" y="1150"/>
                    <a:ext cx="269" cy="161"/>
                  </a:xfrm>
                  <a:custGeom>
                    <a:avLst/>
                    <a:gdLst>
                      <a:gd name="T0" fmla="*/ 0 w 269"/>
                      <a:gd name="T1" fmla="*/ 160 h 161"/>
                      <a:gd name="T2" fmla="*/ 71 w 269"/>
                      <a:gd name="T3" fmla="*/ 105 h 161"/>
                      <a:gd name="T4" fmla="*/ 75 w 269"/>
                      <a:gd name="T5" fmla="*/ 131 h 161"/>
                      <a:gd name="T6" fmla="*/ 185 w 269"/>
                      <a:gd name="T7" fmla="*/ 43 h 161"/>
                      <a:gd name="T8" fmla="*/ 189 w 269"/>
                      <a:gd name="T9" fmla="*/ 58 h 161"/>
                      <a:gd name="T10" fmla="*/ 268 w 269"/>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9" h="161">
                        <a:moveTo>
                          <a:pt x="0" y="160"/>
                        </a:moveTo>
                        <a:lnTo>
                          <a:pt x="71" y="105"/>
                        </a:lnTo>
                        <a:lnTo>
                          <a:pt x="75" y="131"/>
                        </a:lnTo>
                        <a:lnTo>
                          <a:pt x="185" y="43"/>
                        </a:lnTo>
                        <a:lnTo>
                          <a:pt x="189" y="58"/>
                        </a:lnTo>
                        <a:lnTo>
                          <a:pt x="268"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sp>
                <p:nvSpPr>
                  <p:cNvPr id="25688" name="Freeform 90"/>
                  <p:cNvSpPr>
                    <a:spLocks noChangeAspect="1"/>
                  </p:cNvSpPr>
                  <p:nvPr/>
                </p:nvSpPr>
                <p:spPr bwMode="auto">
                  <a:xfrm>
                    <a:off x="636" y="1033"/>
                    <a:ext cx="188" cy="244"/>
                  </a:xfrm>
                  <a:custGeom>
                    <a:avLst/>
                    <a:gdLst>
                      <a:gd name="T0" fmla="*/ 0 w 188"/>
                      <a:gd name="T1" fmla="*/ 243 h 244"/>
                      <a:gd name="T2" fmla="*/ 27 w 188"/>
                      <a:gd name="T3" fmla="*/ 173 h 244"/>
                      <a:gd name="T4" fmla="*/ 58 w 188"/>
                      <a:gd name="T5" fmla="*/ 195 h 244"/>
                      <a:gd name="T6" fmla="*/ 118 w 188"/>
                      <a:gd name="T7" fmla="*/ 69 h 244"/>
                      <a:gd name="T8" fmla="*/ 143 w 188"/>
                      <a:gd name="T9" fmla="*/ 86 h 244"/>
                      <a:gd name="T10" fmla="*/ 187 w 188"/>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8" h="244">
                        <a:moveTo>
                          <a:pt x="0" y="243"/>
                        </a:moveTo>
                        <a:lnTo>
                          <a:pt x="27" y="173"/>
                        </a:lnTo>
                        <a:lnTo>
                          <a:pt x="58" y="195"/>
                        </a:lnTo>
                        <a:lnTo>
                          <a:pt x="118" y="69"/>
                        </a:lnTo>
                        <a:lnTo>
                          <a:pt x="143" y="86"/>
                        </a:lnTo>
                        <a:lnTo>
                          <a:pt x="187"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sp>
                <p:nvSpPr>
                  <p:cNvPr id="25689" name="Freeform 91"/>
                  <p:cNvSpPr>
                    <a:spLocks noChangeAspect="1"/>
                  </p:cNvSpPr>
                  <p:nvPr/>
                </p:nvSpPr>
                <p:spPr bwMode="auto">
                  <a:xfrm>
                    <a:off x="357" y="1033"/>
                    <a:ext cx="190" cy="244"/>
                  </a:xfrm>
                  <a:custGeom>
                    <a:avLst/>
                    <a:gdLst>
                      <a:gd name="T0" fmla="*/ 189 w 190"/>
                      <a:gd name="T1" fmla="*/ 243 h 244"/>
                      <a:gd name="T2" fmla="*/ 160 w 190"/>
                      <a:gd name="T3" fmla="*/ 176 h 244"/>
                      <a:gd name="T4" fmla="*/ 127 w 190"/>
                      <a:gd name="T5" fmla="*/ 196 h 244"/>
                      <a:gd name="T6" fmla="*/ 65 w 190"/>
                      <a:gd name="T7" fmla="*/ 69 h 244"/>
                      <a:gd name="T8" fmla="*/ 42 w 190"/>
                      <a:gd name="T9" fmla="*/ 88 h 244"/>
                      <a:gd name="T10" fmla="*/ 0 w 190"/>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90" h="244">
                        <a:moveTo>
                          <a:pt x="189" y="243"/>
                        </a:moveTo>
                        <a:lnTo>
                          <a:pt x="160" y="176"/>
                        </a:lnTo>
                        <a:lnTo>
                          <a:pt x="127" y="196"/>
                        </a:lnTo>
                        <a:lnTo>
                          <a:pt x="65" y="69"/>
                        </a:lnTo>
                        <a:lnTo>
                          <a:pt x="42" y="88"/>
                        </a:lnTo>
                        <a:lnTo>
                          <a:pt x="0"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sp>
                <p:nvSpPr>
                  <p:cNvPr id="25690" name="Freeform 92"/>
                  <p:cNvSpPr>
                    <a:spLocks noChangeAspect="1"/>
                  </p:cNvSpPr>
                  <p:nvPr/>
                </p:nvSpPr>
                <p:spPr bwMode="auto">
                  <a:xfrm>
                    <a:off x="160" y="1151"/>
                    <a:ext cx="265" cy="161"/>
                  </a:xfrm>
                  <a:custGeom>
                    <a:avLst/>
                    <a:gdLst>
                      <a:gd name="T0" fmla="*/ 264 w 265"/>
                      <a:gd name="T1" fmla="*/ 160 h 161"/>
                      <a:gd name="T2" fmla="*/ 193 w 265"/>
                      <a:gd name="T3" fmla="*/ 101 h 161"/>
                      <a:gd name="T4" fmla="*/ 191 w 265"/>
                      <a:gd name="T5" fmla="*/ 128 h 161"/>
                      <a:gd name="T6" fmla="*/ 83 w 265"/>
                      <a:gd name="T7" fmla="*/ 38 h 161"/>
                      <a:gd name="T8" fmla="*/ 76 w 265"/>
                      <a:gd name="T9" fmla="*/ 59 h 161"/>
                      <a:gd name="T10" fmla="*/ 0 w 265"/>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5" h="161">
                        <a:moveTo>
                          <a:pt x="264" y="160"/>
                        </a:moveTo>
                        <a:lnTo>
                          <a:pt x="193" y="101"/>
                        </a:lnTo>
                        <a:lnTo>
                          <a:pt x="191" y="128"/>
                        </a:lnTo>
                        <a:lnTo>
                          <a:pt x="83" y="38"/>
                        </a:lnTo>
                        <a:lnTo>
                          <a:pt x="76" y="59"/>
                        </a:lnTo>
                        <a:lnTo>
                          <a:pt x="0"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grpSp>
            <p:grpSp>
              <p:nvGrpSpPr>
                <p:cNvPr id="25655" name="Group 93"/>
                <p:cNvGrpSpPr>
                  <a:grpSpLocks noChangeAspect="1"/>
                </p:cNvGrpSpPr>
                <p:nvPr/>
              </p:nvGrpSpPr>
              <p:grpSpPr bwMode="auto">
                <a:xfrm>
                  <a:off x="3591" y="11913"/>
                  <a:ext cx="1824" cy="4617"/>
                  <a:chOff x="3591" y="11913"/>
                  <a:chExt cx="1824" cy="4617"/>
                </a:xfrm>
              </p:grpSpPr>
              <p:sp>
                <p:nvSpPr>
                  <p:cNvPr id="25656" name="Line 94"/>
                  <p:cNvSpPr>
                    <a:spLocks noChangeAspect="1" noChangeShapeType="1"/>
                  </p:cNvSpPr>
                  <p:nvPr/>
                </p:nvSpPr>
                <p:spPr bwMode="auto">
                  <a:xfrm flipH="1">
                    <a:off x="3591" y="12597"/>
                    <a:ext cx="912" cy="3933"/>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7" name="Line 95"/>
                  <p:cNvSpPr>
                    <a:spLocks noChangeAspect="1" noChangeShapeType="1"/>
                  </p:cNvSpPr>
                  <p:nvPr/>
                </p:nvSpPr>
                <p:spPr bwMode="auto">
                  <a:xfrm>
                    <a:off x="4503" y="12597"/>
                    <a:ext cx="912" cy="3933"/>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25658" name="Group 96"/>
                  <p:cNvGrpSpPr>
                    <a:grpSpLocks noChangeAspect="1"/>
                  </p:cNvGrpSpPr>
                  <p:nvPr/>
                </p:nvGrpSpPr>
                <p:grpSpPr bwMode="auto">
                  <a:xfrm>
                    <a:off x="3648" y="15561"/>
                    <a:ext cx="1710" cy="855"/>
                    <a:chOff x="3648" y="15561"/>
                    <a:chExt cx="1710" cy="855"/>
                  </a:xfrm>
                </p:grpSpPr>
                <p:sp>
                  <p:nvSpPr>
                    <p:cNvPr id="25685" name="Line 97"/>
                    <p:cNvSpPr>
                      <a:spLocks noChangeAspect="1" noChangeShapeType="1"/>
                    </p:cNvSpPr>
                    <p:nvPr/>
                  </p:nvSpPr>
                  <p:spPr bwMode="auto">
                    <a:xfrm flipV="1">
                      <a:off x="3648" y="15561"/>
                      <a:ext cx="1539" cy="8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86" name="Line 98"/>
                    <p:cNvSpPr>
                      <a:spLocks noChangeAspect="1" noChangeShapeType="1"/>
                    </p:cNvSpPr>
                    <p:nvPr/>
                  </p:nvSpPr>
                  <p:spPr bwMode="auto">
                    <a:xfrm flipH="1" flipV="1">
                      <a:off x="3819" y="15561"/>
                      <a:ext cx="1539" cy="8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25659" name="Line 99"/>
                  <p:cNvSpPr>
                    <a:spLocks noChangeAspect="1" noChangeShapeType="1"/>
                  </p:cNvSpPr>
                  <p:nvPr/>
                </p:nvSpPr>
                <p:spPr bwMode="auto">
                  <a:xfrm flipV="1">
                    <a:off x="3819" y="14877"/>
                    <a:ext cx="1197" cy="68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0" name="Line 100"/>
                  <p:cNvSpPr>
                    <a:spLocks noChangeAspect="1" noChangeShapeType="1"/>
                  </p:cNvSpPr>
                  <p:nvPr/>
                </p:nvSpPr>
                <p:spPr bwMode="auto">
                  <a:xfrm flipH="1" flipV="1">
                    <a:off x="3990" y="14877"/>
                    <a:ext cx="1197" cy="68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1" name="Line 101"/>
                  <p:cNvSpPr>
                    <a:spLocks noChangeAspect="1" noChangeShapeType="1"/>
                  </p:cNvSpPr>
                  <p:nvPr/>
                </p:nvSpPr>
                <p:spPr bwMode="auto">
                  <a:xfrm flipV="1">
                    <a:off x="3990" y="14350"/>
                    <a:ext cx="912" cy="52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2" name="Line 102"/>
                  <p:cNvSpPr>
                    <a:spLocks noChangeAspect="1" noChangeShapeType="1"/>
                  </p:cNvSpPr>
                  <p:nvPr/>
                </p:nvSpPr>
                <p:spPr bwMode="auto">
                  <a:xfrm flipH="1" flipV="1">
                    <a:off x="4104" y="14350"/>
                    <a:ext cx="912" cy="52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3" name="Line 103"/>
                  <p:cNvSpPr>
                    <a:spLocks noChangeAspect="1" noChangeShapeType="1"/>
                  </p:cNvSpPr>
                  <p:nvPr/>
                </p:nvSpPr>
                <p:spPr bwMode="auto">
                  <a:xfrm flipV="1">
                    <a:off x="4104" y="13913"/>
                    <a:ext cx="684" cy="39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4" name="Line 104"/>
                  <p:cNvSpPr>
                    <a:spLocks noChangeAspect="1" noChangeShapeType="1"/>
                  </p:cNvSpPr>
                  <p:nvPr/>
                </p:nvSpPr>
                <p:spPr bwMode="auto">
                  <a:xfrm flipH="1" flipV="1">
                    <a:off x="4218" y="13913"/>
                    <a:ext cx="684" cy="39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5" name="Line 105"/>
                  <p:cNvSpPr>
                    <a:spLocks noChangeAspect="1" noChangeShapeType="1"/>
                  </p:cNvSpPr>
                  <p:nvPr/>
                </p:nvSpPr>
                <p:spPr bwMode="auto">
                  <a:xfrm flipV="1">
                    <a:off x="4218" y="13612"/>
                    <a:ext cx="513" cy="29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6" name="Line 106"/>
                  <p:cNvSpPr>
                    <a:spLocks noChangeAspect="1" noChangeShapeType="1"/>
                  </p:cNvSpPr>
                  <p:nvPr/>
                </p:nvSpPr>
                <p:spPr bwMode="auto">
                  <a:xfrm flipH="1" flipV="1">
                    <a:off x="4275" y="13612"/>
                    <a:ext cx="513" cy="29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7" name="Line 107"/>
                  <p:cNvSpPr>
                    <a:spLocks noChangeAspect="1" noChangeShapeType="1"/>
                  </p:cNvSpPr>
                  <p:nvPr/>
                </p:nvSpPr>
                <p:spPr bwMode="auto">
                  <a:xfrm flipV="1">
                    <a:off x="4275" y="13392"/>
                    <a:ext cx="399" cy="23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8" name="Line 108"/>
                  <p:cNvSpPr>
                    <a:spLocks noChangeAspect="1" noChangeShapeType="1"/>
                  </p:cNvSpPr>
                  <p:nvPr/>
                </p:nvSpPr>
                <p:spPr bwMode="auto">
                  <a:xfrm flipH="1" flipV="1">
                    <a:off x="4332" y="13395"/>
                    <a:ext cx="399" cy="23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9" name="Line 109"/>
                  <p:cNvSpPr>
                    <a:spLocks noChangeAspect="1" noChangeShapeType="1"/>
                  </p:cNvSpPr>
                  <p:nvPr/>
                </p:nvSpPr>
                <p:spPr bwMode="auto">
                  <a:xfrm flipV="1">
                    <a:off x="4332" y="13167"/>
                    <a:ext cx="285" cy="22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70" name="Line 110"/>
                  <p:cNvSpPr>
                    <a:spLocks noChangeAspect="1" noChangeShapeType="1"/>
                  </p:cNvSpPr>
                  <p:nvPr/>
                </p:nvSpPr>
                <p:spPr bwMode="auto">
                  <a:xfrm flipH="1" flipV="1">
                    <a:off x="4389" y="13167"/>
                    <a:ext cx="285" cy="22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71" name="Line 111"/>
                  <p:cNvSpPr>
                    <a:spLocks noChangeAspect="1" noChangeShapeType="1"/>
                  </p:cNvSpPr>
                  <p:nvPr/>
                </p:nvSpPr>
                <p:spPr bwMode="auto">
                  <a:xfrm flipV="1">
                    <a:off x="4389" y="12996"/>
                    <a:ext cx="171"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72" name="Line 112"/>
                  <p:cNvSpPr>
                    <a:spLocks noChangeAspect="1" noChangeShapeType="1"/>
                  </p:cNvSpPr>
                  <p:nvPr/>
                </p:nvSpPr>
                <p:spPr bwMode="auto">
                  <a:xfrm flipH="1" flipV="1">
                    <a:off x="4446" y="12996"/>
                    <a:ext cx="171"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25673" name="Group 113"/>
                  <p:cNvGrpSpPr>
                    <a:grpSpLocks noChangeAspect="1"/>
                  </p:cNvGrpSpPr>
                  <p:nvPr/>
                </p:nvGrpSpPr>
                <p:grpSpPr bwMode="auto">
                  <a:xfrm>
                    <a:off x="4617" y="11913"/>
                    <a:ext cx="456" cy="1254"/>
                    <a:chOff x="4674" y="11913"/>
                    <a:chExt cx="456" cy="1254"/>
                  </a:xfrm>
                </p:grpSpPr>
                <p:sp>
                  <p:nvSpPr>
                    <p:cNvPr id="25680" name="Line 114"/>
                    <p:cNvSpPr>
                      <a:spLocks noChangeAspect="1" noChangeShapeType="1"/>
                    </p:cNvSpPr>
                    <p:nvPr/>
                  </p:nvSpPr>
                  <p:spPr bwMode="auto">
                    <a:xfrm flipV="1">
                      <a:off x="4674" y="12369"/>
                      <a:ext cx="0" cy="79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81" name="Line 115"/>
                    <p:cNvSpPr>
                      <a:spLocks noChangeAspect="1" noChangeShapeType="1"/>
                    </p:cNvSpPr>
                    <p:nvPr/>
                  </p:nvSpPr>
                  <p:spPr bwMode="auto">
                    <a:xfrm>
                      <a:off x="4674" y="12369"/>
                      <a:ext cx="28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82" name="Line 116"/>
                    <p:cNvSpPr>
                      <a:spLocks noChangeAspect="1" noChangeShapeType="1"/>
                    </p:cNvSpPr>
                    <p:nvPr/>
                  </p:nvSpPr>
                  <p:spPr bwMode="auto">
                    <a:xfrm flipV="1">
                      <a:off x="4959" y="12198"/>
                      <a:ext cx="0"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83" name="Line 117"/>
                    <p:cNvSpPr>
                      <a:spLocks noChangeAspect="1" noChangeShapeType="1"/>
                    </p:cNvSpPr>
                    <p:nvPr/>
                  </p:nvSpPr>
                  <p:spPr bwMode="auto">
                    <a:xfrm flipV="1">
                      <a:off x="4959"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84" name="Line 118"/>
                    <p:cNvSpPr>
                      <a:spLocks noChangeAspect="1" noChangeShapeType="1"/>
                    </p:cNvSpPr>
                    <p:nvPr/>
                  </p:nvSpPr>
                  <p:spPr bwMode="auto">
                    <a:xfrm flipH="1" flipV="1">
                      <a:off x="4788"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25674" name="Group 119"/>
                  <p:cNvGrpSpPr>
                    <a:grpSpLocks noChangeAspect="1"/>
                  </p:cNvGrpSpPr>
                  <p:nvPr/>
                </p:nvGrpSpPr>
                <p:grpSpPr bwMode="auto">
                  <a:xfrm flipH="1">
                    <a:off x="3933" y="11913"/>
                    <a:ext cx="456" cy="1254"/>
                    <a:chOff x="4674" y="11913"/>
                    <a:chExt cx="456" cy="1254"/>
                  </a:xfrm>
                </p:grpSpPr>
                <p:sp>
                  <p:nvSpPr>
                    <p:cNvPr id="25675" name="Line 120"/>
                    <p:cNvSpPr>
                      <a:spLocks noChangeAspect="1" noChangeShapeType="1"/>
                    </p:cNvSpPr>
                    <p:nvPr/>
                  </p:nvSpPr>
                  <p:spPr bwMode="auto">
                    <a:xfrm flipV="1">
                      <a:off x="4674" y="12369"/>
                      <a:ext cx="0" cy="79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76" name="Line 121"/>
                    <p:cNvSpPr>
                      <a:spLocks noChangeAspect="1" noChangeShapeType="1"/>
                    </p:cNvSpPr>
                    <p:nvPr/>
                  </p:nvSpPr>
                  <p:spPr bwMode="auto">
                    <a:xfrm>
                      <a:off x="4674" y="12369"/>
                      <a:ext cx="28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77" name="Line 122"/>
                    <p:cNvSpPr>
                      <a:spLocks noChangeAspect="1" noChangeShapeType="1"/>
                    </p:cNvSpPr>
                    <p:nvPr/>
                  </p:nvSpPr>
                  <p:spPr bwMode="auto">
                    <a:xfrm flipV="1">
                      <a:off x="4959" y="12198"/>
                      <a:ext cx="0"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78" name="Line 123"/>
                    <p:cNvSpPr>
                      <a:spLocks noChangeAspect="1" noChangeShapeType="1"/>
                    </p:cNvSpPr>
                    <p:nvPr/>
                  </p:nvSpPr>
                  <p:spPr bwMode="auto">
                    <a:xfrm flipV="1">
                      <a:off x="4959"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79" name="Line 124"/>
                    <p:cNvSpPr>
                      <a:spLocks noChangeAspect="1" noChangeShapeType="1"/>
                    </p:cNvSpPr>
                    <p:nvPr/>
                  </p:nvSpPr>
                  <p:spPr bwMode="auto">
                    <a:xfrm flipH="1" flipV="1">
                      <a:off x="4788"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grpSp>
        </p:grpSp>
        <p:grpSp>
          <p:nvGrpSpPr>
            <p:cNvPr id="25608" name="Group 125"/>
            <p:cNvGrpSpPr>
              <a:grpSpLocks noChangeAspect="1"/>
            </p:cNvGrpSpPr>
            <p:nvPr/>
          </p:nvGrpSpPr>
          <p:grpSpPr bwMode="auto">
            <a:xfrm>
              <a:off x="1632" y="1824"/>
              <a:ext cx="512" cy="698"/>
              <a:chOff x="1968" y="2133"/>
              <a:chExt cx="678" cy="925"/>
            </a:xfrm>
          </p:grpSpPr>
          <p:sp>
            <p:nvSpPr>
              <p:cNvPr id="25613" name="Text Box 126"/>
              <p:cNvSpPr txBox="1">
                <a:spLocks noChangeAspect="1" noChangeArrowheads="1"/>
              </p:cNvSpPr>
              <p:nvPr/>
            </p:nvSpPr>
            <p:spPr bwMode="auto">
              <a:xfrm>
                <a:off x="1968" y="2832"/>
                <a:ext cx="678" cy="2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spcAft>
                    <a:spcPts val="300"/>
                  </a:spcAft>
                </a:pPr>
                <a:r>
                  <a:rPr lang="en-GB" altLang="en-US" sz="2400"/>
                  <a:t>BS</a:t>
                </a:r>
                <a:r>
                  <a:rPr lang="en-GB" altLang="en-US" sz="2400" baseline="-25000"/>
                  <a:t>2</a:t>
                </a:r>
                <a:endParaRPr lang="en-GB" altLang="en-US" sz="2400"/>
              </a:p>
            </p:txBody>
          </p:sp>
          <p:grpSp>
            <p:nvGrpSpPr>
              <p:cNvPr id="25614" name="Group 127"/>
              <p:cNvGrpSpPr>
                <a:grpSpLocks noChangeAspect="1"/>
              </p:cNvGrpSpPr>
              <p:nvPr/>
            </p:nvGrpSpPr>
            <p:grpSpPr bwMode="auto">
              <a:xfrm>
                <a:off x="2154" y="2133"/>
                <a:ext cx="253" cy="728"/>
                <a:chOff x="3591" y="11286"/>
                <a:chExt cx="1824" cy="5244"/>
              </a:xfrm>
            </p:grpSpPr>
            <p:grpSp>
              <p:nvGrpSpPr>
                <p:cNvPr id="25615" name="Group 128"/>
                <p:cNvGrpSpPr>
                  <a:grpSpLocks noChangeAspect="1"/>
                </p:cNvGrpSpPr>
                <p:nvPr/>
              </p:nvGrpSpPr>
              <p:grpSpPr bwMode="auto">
                <a:xfrm>
                  <a:off x="3591" y="11286"/>
                  <a:ext cx="1818" cy="585"/>
                  <a:chOff x="160" y="1033"/>
                  <a:chExt cx="865" cy="279"/>
                </a:xfrm>
              </p:grpSpPr>
              <p:sp>
                <p:nvSpPr>
                  <p:cNvPr id="25648" name="Freeform 129"/>
                  <p:cNvSpPr>
                    <a:spLocks noChangeAspect="1"/>
                  </p:cNvSpPr>
                  <p:nvPr/>
                </p:nvSpPr>
                <p:spPr bwMode="auto">
                  <a:xfrm>
                    <a:off x="756" y="1150"/>
                    <a:ext cx="269" cy="161"/>
                  </a:xfrm>
                  <a:custGeom>
                    <a:avLst/>
                    <a:gdLst>
                      <a:gd name="T0" fmla="*/ 0 w 269"/>
                      <a:gd name="T1" fmla="*/ 160 h 161"/>
                      <a:gd name="T2" fmla="*/ 71 w 269"/>
                      <a:gd name="T3" fmla="*/ 105 h 161"/>
                      <a:gd name="T4" fmla="*/ 75 w 269"/>
                      <a:gd name="T5" fmla="*/ 131 h 161"/>
                      <a:gd name="T6" fmla="*/ 185 w 269"/>
                      <a:gd name="T7" fmla="*/ 43 h 161"/>
                      <a:gd name="T8" fmla="*/ 189 w 269"/>
                      <a:gd name="T9" fmla="*/ 58 h 161"/>
                      <a:gd name="T10" fmla="*/ 268 w 269"/>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9" h="161">
                        <a:moveTo>
                          <a:pt x="0" y="160"/>
                        </a:moveTo>
                        <a:lnTo>
                          <a:pt x="71" y="105"/>
                        </a:lnTo>
                        <a:lnTo>
                          <a:pt x="75" y="131"/>
                        </a:lnTo>
                        <a:lnTo>
                          <a:pt x="185" y="43"/>
                        </a:lnTo>
                        <a:lnTo>
                          <a:pt x="189" y="58"/>
                        </a:lnTo>
                        <a:lnTo>
                          <a:pt x="268"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sp>
                <p:nvSpPr>
                  <p:cNvPr id="25649" name="Freeform 130"/>
                  <p:cNvSpPr>
                    <a:spLocks noChangeAspect="1"/>
                  </p:cNvSpPr>
                  <p:nvPr/>
                </p:nvSpPr>
                <p:spPr bwMode="auto">
                  <a:xfrm>
                    <a:off x="636" y="1033"/>
                    <a:ext cx="188" cy="244"/>
                  </a:xfrm>
                  <a:custGeom>
                    <a:avLst/>
                    <a:gdLst>
                      <a:gd name="T0" fmla="*/ 0 w 188"/>
                      <a:gd name="T1" fmla="*/ 243 h 244"/>
                      <a:gd name="T2" fmla="*/ 27 w 188"/>
                      <a:gd name="T3" fmla="*/ 173 h 244"/>
                      <a:gd name="T4" fmla="*/ 58 w 188"/>
                      <a:gd name="T5" fmla="*/ 195 h 244"/>
                      <a:gd name="T6" fmla="*/ 118 w 188"/>
                      <a:gd name="T7" fmla="*/ 69 h 244"/>
                      <a:gd name="T8" fmla="*/ 143 w 188"/>
                      <a:gd name="T9" fmla="*/ 86 h 244"/>
                      <a:gd name="T10" fmla="*/ 187 w 188"/>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8" h="244">
                        <a:moveTo>
                          <a:pt x="0" y="243"/>
                        </a:moveTo>
                        <a:lnTo>
                          <a:pt x="27" y="173"/>
                        </a:lnTo>
                        <a:lnTo>
                          <a:pt x="58" y="195"/>
                        </a:lnTo>
                        <a:lnTo>
                          <a:pt x="118" y="69"/>
                        </a:lnTo>
                        <a:lnTo>
                          <a:pt x="143" y="86"/>
                        </a:lnTo>
                        <a:lnTo>
                          <a:pt x="187"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sp>
                <p:nvSpPr>
                  <p:cNvPr id="25650" name="Freeform 131"/>
                  <p:cNvSpPr>
                    <a:spLocks noChangeAspect="1"/>
                  </p:cNvSpPr>
                  <p:nvPr/>
                </p:nvSpPr>
                <p:spPr bwMode="auto">
                  <a:xfrm>
                    <a:off x="357" y="1033"/>
                    <a:ext cx="190" cy="244"/>
                  </a:xfrm>
                  <a:custGeom>
                    <a:avLst/>
                    <a:gdLst>
                      <a:gd name="T0" fmla="*/ 189 w 190"/>
                      <a:gd name="T1" fmla="*/ 243 h 244"/>
                      <a:gd name="T2" fmla="*/ 160 w 190"/>
                      <a:gd name="T3" fmla="*/ 176 h 244"/>
                      <a:gd name="T4" fmla="*/ 127 w 190"/>
                      <a:gd name="T5" fmla="*/ 196 h 244"/>
                      <a:gd name="T6" fmla="*/ 65 w 190"/>
                      <a:gd name="T7" fmla="*/ 69 h 244"/>
                      <a:gd name="T8" fmla="*/ 42 w 190"/>
                      <a:gd name="T9" fmla="*/ 88 h 244"/>
                      <a:gd name="T10" fmla="*/ 0 w 190"/>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90" h="244">
                        <a:moveTo>
                          <a:pt x="189" y="243"/>
                        </a:moveTo>
                        <a:lnTo>
                          <a:pt x="160" y="176"/>
                        </a:lnTo>
                        <a:lnTo>
                          <a:pt x="127" y="196"/>
                        </a:lnTo>
                        <a:lnTo>
                          <a:pt x="65" y="69"/>
                        </a:lnTo>
                        <a:lnTo>
                          <a:pt x="42" y="88"/>
                        </a:lnTo>
                        <a:lnTo>
                          <a:pt x="0"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sp>
                <p:nvSpPr>
                  <p:cNvPr id="25651" name="Freeform 132"/>
                  <p:cNvSpPr>
                    <a:spLocks noChangeAspect="1"/>
                  </p:cNvSpPr>
                  <p:nvPr/>
                </p:nvSpPr>
                <p:spPr bwMode="auto">
                  <a:xfrm>
                    <a:off x="160" y="1151"/>
                    <a:ext cx="265" cy="161"/>
                  </a:xfrm>
                  <a:custGeom>
                    <a:avLst/>
                    <a:gdLst>
                      <a:gd name="T0" fmla="*/ 264 w 265"/>
                      <a:gd name="T1" fmla="*/ 160 h 161"/>
                      <a:gd name="T2" fmla="*/ 193 w 265"/>
                      <a:gd name="T3" fmla="*/ 101 h 161"/>
                      <a:gd name="T4" fmla="*/ 191 w 265"/>
                      <a:gd name="T5" fmla="*/ 128 h 161"/>
                      <a:gd name="T6" fmla="*/ 83 w 265"/>
                      <a:gd name="T7" fmla="*/ 38 h 161"/>
                      <a:gd name="T8" fmla="*/ 76 w 265"/>
                      <a:gd name="T9" fmla="*/ 59 h 161"/>
                      <a:gd name="T10" fmla="*/ 0 w 265"/>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5" h="161">
                        <a:moveTo>
                          <a:pt x="264" y="160"/>
                        </a:moveTo>
                        <a:lnTo>
                          <a:pt x="193" y="101"/>
                        </a:lnTo>
                        <a:lnTo>
                          <a:pt x="191" y="128"/>
                        </a:lnTo>
                        <a:lnTo>
                          <a:pt x="83" y="38"/>
                        </a:lnTo>
                        <a:lnTo>
                          <a:pt x="76" y="59"/>
                        </a:lnTo>
                        <a:lnTo>
                          <a:pt x="0"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grpSp>
            <p:grpSp>
              <p:nvGrpSpPr>
                <p:cNvPr id="25616" name="Group 133"/>
                <p:cNvGrpSpPr>
                  <a:grpSpLocks noChangeAspect="1"/>
                </p:cNvGrpSpPr>
                <p:nvPr/>
              </p:nvGrpSpPr>
              <p:grpSpPr bwMode="auto">
                <a:xfrm>
                  <a:off x="3591" y="11913"/>
                  <a:ext cx="1824" cy="4617"/>
                  <a:chOff x="3591" y="11913"/>
                  <a:chExt cx="1824" cy="4617"/>
                </a:xfrm>
              </p:grpSpPr>
              <p:sp>
                <p:nvSpPr>
                  <p:cNvPr id="25617" name="Line 134"/>
                  <p:cNvSpPr>
                    <a:spLocks noChangeAspect="1" noChangeShapeType="1"/>
                  </p:cNvSpPr>
                  <p:nvPr/>
                </p:nvSpPr>
                <p:spPr bwMode="auto">
                  <a:xfrm flipH="1">
                    <a:off x="3591" y="12597"/>
                    <a:ext cx="912" cy="3933"/>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8" name="Line 135"/>
                  <p:cNvSpPr>
                    <a:spLocks noChangeAspect="1" noChangeShapeType="1"/>
                  </p:cNvSpPr>
                  <p:nvPr/>
                </p:nvSpPr>
                <p:spPr bwMode="auto">
                  <a:xfrm>
                    <a:off x="4503" y="12597"/>
                    <a:ext cx="912" cy="3933"/>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25619" name="Group 136"/>
                  <p:cNvGrpSpPr>
                    <a:grpSpLocks noChangeAspect="1"/>
                  </p:cNvGrpSpPr>
                  <p:nvPr/>
                </p:nvGrpSpPr>
                <p:grpSpPr bwMode="auto">
                  <a:xfrm>
                    <a:off x="3648" y="15561"/>
                    <a:ext cx="1710" cy="855"/>
                    <a:chOff x="3648" y="15561"/>
                    <a:chExt cx="1710" cy="855"/>
                  </a:xfrm>
                </p:grpSpPr>
                <p:sp>
                  <p:nvSpPr>
                    <p:cNvPr id="25646" name="Line 137"/>
                    <p:cNvSpPr>
                      <a:spLocks noChangeAspect="1" noChangeShapeType="1"/>
                    </p:cNvSpPr>
                    <p:nvPr/>
                  </p:nvSpPr>
                  <p:spPr bwMode="auto">
                    <a:xfrm flipV="1">
                      <a:off x="3648" y="15561"/>
                      <a:ext cx="1539" cy="8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7" name="Line 138"/>
                    <p:cNvSpPr>
                      <a:spLocks noChangeAspect="1" noChangeShapeType="1"/>
                    </p:cNvSpPr>
                    <p:nvPr/>
                  </p:nvSpPr>
                  <p:spPr bwMode="auto">
                    <a:xfrm flipH="1" flipV="1">
                      <a:off x="3819" y="15561"/>
                      <a:ext cx="1539" cy="8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25620" name="Line 139"/>
                  <p:cNvSpPr>
                    <a:spLocks noChangeAspect="1" noChangeShapeType="1"/>
                  </p:cNvSpPr>
                  <p:nvPr/>
                </p:nvSpPr>
                <p:spPr bwMode="auto">
                  <a:xfrm flipV="1">
                    <a:off x="3819" y="14877"/>
                    <a:ext cx="1197" cy="68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1" name="Line 140"/>
                  <p:cNvSpPr>
                    <a:spLocks noChangeAspect="1" noChangeShapeType="1"/>
                  </p:cNvSpPr>
                  <p:nvPr/>
                </p:nvSpPr>
                <p:spPr bwMode="auto">
                  <a:xfrm flipH="1" flipV="1">
                    <a:off x="3990" y="14877"/>
                    <a:ext cx="1197" cy="68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2" name="Line 141"/>
                  <p:cNvSpPr>
                    <a:spLocks noChangeAspect="1" noChangeShapeType="1"/>
                  </p:cNvSpPr>
                  <p:nvPr/>
                </p:nvSpPr>
                <p:spPr bwMode="auto">
                  <a:xfrm flipV="1">
                    <a:off x="3990" y="14350"/>
                    <a:ext cx="912" cy="52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3" name="Line 142"/>
                  <p:cNvSpPr>
                    <a:spLocks noChangeAspect="1" noChangeShapeType="1"/>
                  </p:cNvSpPr>
                  <p:nvPr/>
                </p:nvSpPr>
                <p:spPr bwMode="auto">
                  <a:xfrm flipH="1" flipV="1">
                    <a:off x="4104" y="14350"/>
                    <a:ext cx="912" cy="52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4" name="Line 143"/>
                  <p:cNvSpPr>
                    <a:spLocks noChangeAspect="1" noChangeShapeType="1"/>
                  </p:cNvSpPr>
                  <p:nvPr/>
                </p:nvSpPr>
                <p:spPr bwMode="auto">
                  <a:xfrm flipV="1">
                    <a:off x="4104" y="13913"/>
                    <a:ext cx="684" cy="39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5" name="Line 144"/>
                  <p:cNvSpPr>
                    <a:spLocks noChangeAspect="1" noChangeShapeType="1"/>
                  </p:cNvSpPr>
                  <p:nvPr/>
                </p:nvSpPr>
                <p:spPr bwMode="auto">
                  <a:xfrm flipH="1" flipV="1">
                    <a:off x="4218" y="13913"/>
                    <a:ext cx="684" cy="39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6" name="Line 145"/>
                  <p:cNvSpPr>
                    <a:spLocks noChangeAspect="1" noChangeShapeType="1"/>
                  </p:cNvSpPr>
                  <p:nvPr/>
                </p:nvSpPr>
                <p:spPr bwMode="auto">
                  <a:xfrm flipV="1">
                    <a:off x="4218" y="13612"/>
                    <a:ext cx="513" cy="29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7" name="Line 146"/>
                  <p:cNvSpPr>
                    <a:spLocks noChangeAspect="1" noChangeShapeType="1"/>
                  </p:cNvSpPr>
                  <p:nvPr/>
                </p:nvSpPr>
                <p:spPr bwMode="auto">
                  <a:xfrm flipH="1" flipV="1">
                    <a:off x="4275" y="13612"/>
                    <a:ext cx="513" cy="29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8" name="Line 147"/>
                  <p:cNvSpPr>
                    <a:spLocks noChangeAspect="1" noChangeShapeType="1"/>
                  </p:cNvSpPr>
                  <p:nvPr/>
                </p:nvSpPr>
                <p:spPr bwMode="auto">
                  <a:xfrm flipV="1">
                    <a:off x="4275" y="13392"/>
                    <a:ext cx="399" cy="23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9" name="Line 148"/>
                  <p:cNvSpPr>
                    <a:spLocks noChangeAspect="1" noChangeShapeType="1"/>
                  </p:cNvSpPr>
                  <p:nvPr/>
                </p:nvSpPr>
                <p:spPr bwMode="auto">
                  <a:xfrm flipH="1" flipV="1">
                    <a:off x="4332" y="13395"/>
                    <a:ext cx="399" cy="23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0" name="Line 149"/>
                  <p:cNvSpPr>
                    <a:spLocks noChangeAspect="1" noChangeShapeType="1"/>
                  </p:cNvSpPr>
                  <p:nvPr/>
                </p:nvSpPr>
                <p:spPr bwMode="auto">
                  <a:xfrm flipV="1">
                    <a:off x="4332" y="13167"/>
                    <a:ext cx="285" cy="22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1" name="Line 150"/>
                  <p:cNvSpPr>
                    <a:spLocks noChangeAspect="1" noChangeShapeType="1"/>
                  </p:cNvSpPr>
                  <p:nvPr/>
                </p:nvSpPr>
                <p:spPr bwMode="auto">
                  <a:xfrm flipH="1" flipV="1">
                    <a:off x="4389" y="13167"/>
                    <a:ext cx="285" cy="22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2" name="Line 151"/>
                  <p:cNvSpPr>
                    <a:spLocks noChangeAspect="1" noChangeShapeType="1"/>
                  </p:cNvSpPr>
                  <p:nvPr/>
                </p:nvSpPr>
                <p:spPr bwMode="auto">
                  <a:xfrm flipV="1">
                    <a:off x="4389" y="12996"/>
                    <a:ext cx="171"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3" name="Line 152"/>
                  <p:cNvSpPr>
                    <a:spLocks noChangeAspect="1" noChangeShapeType="1"/>
                  </p:cNvSpPr>
                  <p:nvPr/>
                </p:nvSpPr>
                <p:spPr bwMode="auto">
                  <a:xfrm flipH="1" flipV="1">
                    <a:off x="4446" y="12996"/>
                    <a:ext cx="171"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25634" name="Group 153"/>
                  <p:cNvGrpSpPr>
                    <a:grpSpLocks noChangeAspect="1"/>
                  </p:cNvGrpSpPr>
                  <p:nvPr/>
                </p:nvGrpSpPr>
                <p:grpSpPr bwMode="auto">
                  <a:xfrm>
                    <a:off x="4617" y="11913"/>
                    <a:ext cx="456" cy="1254"/>
                    <a:chOff x="4674" y="11913"/>
                    <a:chExt cx="456" cy="1254"/>
                  </a:xfrm>
                </p:grpSpPr>
                <p:sp>
                  <p:nvSpPr>
                    <p:cNvPr id="25641" name="Line 154"/>
                    <p:cNvSpPr>
                      <a:spLocks noChangeAspect="1" noChangeShapeType="1"/>
                    </p:cNvSpPr>
                    <p:nvPr/>
                  </p:nvSpPr>
                  <p:spPr bwMode="auto">
                    <a:xfrm flipV="1">
                      <a:off x="4674" y="12369"/>
                      <a:ext cx="0" cy="79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2" name="Line 155"/>
                    <p:cNvSpPr>
                      <a:spLocks noChangeAspect="1" noChangeShapeType="1"/>
                    </p:cNvSpPr>
                    <p:nvPr/>
                  </p:nvSpPr>
                  <p:spPr bwMode="auto">
                    <a:xfrm>
                      <a:off x="4674" y="12369"/>
                      <a:ext cx="28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3" name="Line 156"/>
                    <p:cNvSpPr>
                      <a:spLocks noChangeAspect="1" noChangeShapeType="1"/>
                    </p:cNvSpPr>
                    <p:nvPr/>
                  </p:nvSpPr>
                  <p:spPr bwMode="auto">
                    <a:xfrm flipV="1">
                      <a:off x="4959" y="12198"/>
                      <a:ext cx="0"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4" name="Line 157"/>
                    <p:cNvSpPr>
                      <a:spLocks noChangeAspect="1" noChangeShapeType="1"/>
                    </p:cNvSpPr>
                    <p:nvPr/>
                  </p:nvSpPr>
                  <p:spPr bwMode="auto">
                    <a:xfrm flipV="1">
                      <a:off x="4959"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5" name="Line 158"/>
                    <p:cNvSpPr>
                      <a:spLocks noChangeAspect="1" noChangeShapeType="1"/>
                    </p:cNvSpPr>
                    <p:nvPr/>
                  </p:nvSpPr>
                  <p:spPr bwMode="auto">
                    <a:xfrm flipH="1" flipV="1">
                      <a:off x="4788"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25635" name="Group 159"/>
                  <p:cNvGrpSpPr>
                    <a:grpSpLocks noChangeAspect="1"/>
                  </p:cNvGrpSpPr>
                  <p:nvPr/>
                </p:nvGrpSpPr>
                <p:grpSpPr bwMode="auto">
                  <a:xfrm flipH="1">
                    <a:off x="3933" y="11913"/>
                    <a:ext cx="456" cy="1254"/>
                    <a:chOff x="4674" y="11913"/>
                    <a:chExt cx="456" cy="1254"/>
                  </a:xfrm>
                </p:grpSpPr>
                <p:sp>
                  <p:nvSpPr>
                    <p:cNvPr id="25636" name="Line 160"/>
                    <p:cNvSpPr>
                      <a:spLocks noChangeAspect="1" noChangeShapeType="1"/>
                    </p:cNvSpPr>
                    <p:nvPr/>
                  </p:nvSpPr>
                  <p:spPr bwMode="auto">
                    <a:xfrm flipV="1">
                      <a:off x="4674" y="12369"/>
                      <a:ext cx="0" cy="79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7" name="Line 161"/>
                    <p:cNvSpPr>
                      <a:spLocks noChangeAspect="1" noChangeShapeType="1"/>
                    </p:cNvSpPr>
                    <p:nvPr/>
                  </p:nvSpPr>
                  <p:spPr bwMode="auto">
                    <a:xfrm>
                      <a:off x="4674" y="12369"/>
                      <a:ext cx="28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8" name="Line 162"/>
                    <p:cNvSpPr>
                      <a:spLocks noChangeAspect="1" noChangeShapeType="1"/>
                    </p:cNvSpPr>
                    <p:nvPr/>
                  </p:nvSpPr>
                  <p:spPr bwMode="auto">
                    <a:xfrm flipV="1">
                      <a:off x="4959" y="12198"/>
                      <a:ext cx="0"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9" name="Line 163"/>
                    <p:cNvSpPr>
                      <a:spLocks noChangeAspect="1" noChangeShapeType="1"/>
                    </p:cNvSpPr>
                    <p:nvPr/>
                  </p:nvSpPr>
                  <p:spPr bwMode="auto">
                    <a:xfrm flipV="1">
                      <a:off x="4959"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0" name="Line 164"/>
                    <p:cNvSpPr>
                      <a:spLocks noChangeAspect="1" noChangeShapeType="1"/>
                    </p:cNvSpPr>
                    <p:nvPr/>
                  </p:nvSpPr>
                  <p:spPr bwMode="auto">
                    <a:xfrm flipH="1" flipV="1">
                      <a:off x="4788"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grpSp>
        </p:grpSp>
        <p:sp>
          <p:nvSpPr>
            <p:cNvPr id="25609" name="Text Box 165"/>
            <p:cNvSpPr txBox="1">
              <a:spLocks noChangeArrowheads="1"/>
            </p:cNvSpPr>
            <p:nvPr/>
          </p:nvSpPr>
          <p:spPr bwMode="auto">
            <a:xfrm>
              <a:off x="624" y="1919"/>
              <a:ext cx="824" cy="2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600"/>
                <a:t>10 Channels</a:t>
              </a:r>
            </a:p>
          </p:txBody>
        </p:sp>
        <p:sp>
          <p:nvSpPr>
            <p:cNvPr id="25610" name="Text Box 166"/>
            <p:cNvSpPr txBox="1">
              <a:spLocks noChangeArrowheads="1"/>
            </p:cNvSpPr>
            <p:nvPr/>
          </p:nvSpPr>
          <p:spPr bwMode="auto">
            <a:xfrm>
              <a:off x="624" y="2927"/>
              <a:ext cx="824" cy="2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600"/>
                <a:t>10 Channels</a:t>
              </a:r>
            </a:p>
          </p:txBody>
        </p:sp>
        <p:sp>
          <p:nvSpPr>
            <p:cNvPr id="25611" name="Text Box 167"/>
            <p:cNvSpPr txBox="1">
              <a:spLocks noChangeArrowheads="1"/>
            </p:cNvSpPr>
            <p:nvPr/>
          </p:nvSpPr>
          <p:spPr bwMode="auto">
            <a:xfrm>
              <a:off x="1872" y="2927"/>
              <a:ext cx="824" cy="2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600"/>
                <a:t>10 Channels</a:t>
              </a:r>
            </a:p>
          </p:txBody>
        </p:sp>
        <p:sp>
          <p:nvSpPr>
            <p:cNvPr id="25612" name="Text Box 168"/>
            <p:cNvSpPr txBox="1">
              <a:spLocks noChangeArrowheads="1"/>
            </p:cNvSpPr>
            <p:nvPr/>
          </p:nvSpPr>
          <p:spPr bwMode="auto">
            <a:xfrm>
              <a:off x="1872" y="1919"/>
              <a:ext cx="824" cy="2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600"/>
                <a:t>10 Channels</a:t>
              </a:r>
            </a:p>
          </p:txBody>
        </p:sp>
      </p:grpSp>
    </p:spTree>
    <p:extLst>
      <p:ext uri="{BB962C8B-B14F-4D97-AF65-F5344CB8AC3E}">
        <p14:creationId xmlns:p14="http://schemas.microsoft.com/office/powerpoint/2010/main" val="346072406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Fixed Channel Allocation</a:t>
            </a:r>
            <a:endParaRPr lang="en-GB" dirty="0"/>
          </a:p>
        </p:txBody>
      </p:sp>
      <p:sp>
        <p:nvSpPr>
          <p:cNvPr id="3" name="Content Placeholder 2"/>
          <p:cNvSpPr>
            <a:spLocks noGrp="1"/>
          </p:cNvSpPr>
          <p:nvPr>
            <p:ph idx="1"/>
          </p:nvPr>
        </p:nvSpPr>
        <p:spPr/>
        <p:txBody>
          <a:bodyPr/>
          <a:lstStyle/>
          <a:p>
            <a:pPr lvl="1">
              <a:lnSpc>
                <a:spcPct val="90000"/>
              </a:lnSpc>
            </a:pPr>
            <a:r>
              <a:rPr lang="en-GB" altLang="en-US" sz="1800" dirty="0" smtClean="0">
                <a:cs typeface="Times New Roman" pitchFamily="18" charset="0"/>
              </a:rPr>
              <a:t>Assignment </a:t>
            </a:r>
            <a:r>
              <a:rPr lang="en-GB" altLang="en-US" sz="1800" dirty="0">
                <a:cs typeface="Times New Roman" pitchFamily="18" charset="0"/>
              </a:rPr>
              <a:t>of frequency sets to cells </a:t>
            </a:r>
            <a:r>
              <a:rPr lang="en-GB" altLang="en-US" sz="1800" dirty="0" smtClean="0">
                <a:cs typeface="Times New Roman" pitchFamily="18" charset="0"/>
              </a:rPr>
              <a:t>occurs when </a:t>
            </a:r>
            <a:r>
              <a:rPr lang="en-GB" altLang="en-US" sz="1800" dirty="0">
                <a:cs typeface="Times New Roman" pitchFamily="18" charset="0"/>
              </a:rPr>
              <a:t>the system </a:t>
            </a:r>
            <a:r>
              <a:rPr lang="en-GB" altLang="en-US" sz="1800" dirty="0" smtClean="0">
                <a:cs typeface="Times New Roman" pitchFamily="18" charset="0"/>
              </a:rPr>
              <a:t>is </a:t>
            </a:r>
            <a:r>
              <a:rPr lang="en-GB" altLang="en-US" sz="1800" dirty="0">
                <a:cs typeface="Times New Roman" pitchFamily="18" charset="0"/>
              </a:rPr>
              <a:t>designed </a:t>
            </a:r>
            <a:endParaRPr lang="en-GB" altLang="en-US" sz="1800" dirty="0" smtClean="0">
              <a:cs typeface="Times New Roman" pitchFamily="18" charset="0"/>
            </a:endParaRPr>
          </a:p>
          <a:p>
            <a:pPr lvl="2">
              <a:lnSpc>
                <a:spcPct val="90000"/>
              </a:lnSpc>
            </a:pPr>
            <a:r>
              <a:rPr lang="en-GB" altLang="en-US" sz="1400" dirty="0" smtClean="0">
                <a:cs typeface="Times New Roman" pitchFamily="18" charset="0"/>
              </a:rPr>
              <a:t>Does </a:t>
            </a:r>
            <a:r>
              <a:rPr lang="en-GB" altLang="en-US" sz="1400" dirty="0">
                <a:cs typeface="Times New Roman" pitchFamily="18" charset="0"/>
              </a:rPr>
              <a:t>not change unless restructured</a:t>
            </a:r>
          </a:p>
          <a:p>
            <a:pPr lvl="1">
              <a:lnSpc>
                <a:spcPct val="90000"/>
              </a:lnSpc>
            </a:pPr>
            <a:r>
              <a:rPr lang="en-GB" altLang="en-US" sz="1800" dirty="0">
                <a:cs typeface="Times New Roman" pitchFamily="18" charset="0"/>
              </a:rPr>
              <a:t>Any call attempt within the cell can only be served by </a:t>
            </a:r>
            <a:r>
              <a:rPr lang="en-GB" altLang="en-US" sz="1800" dirty="0" smtClean="0">
                <a:cs typeface="Times New Roman" pitchFamily="18" charset="0"/>
              </a:rPr>
              <a:t>the unused </a:t>
            </a:r>
            <a:r>
              <a:rPr lang="en-GB" altLang="en-US" sz="1800" dirty="0">
                <a:cs typeface="Times New Roman" pitchFamily="18" charset="0"/>
              </a:rPr>
              <a:t>channels in that cell</a:t>
            </a:r>
          </a:p>
          <a:p>
            <a:pPr lvl="2">
              <a:lnSpc>
                <a:spcPct val="90000"/>
              </a:lnSpc>
            </a:pPr>
            <a:r>
              <a:rPr lang="en-GB" altLang="en-US" sz="1400" dirty="0">
                <a:cs typeface="Times New Roman" pitchFamily="18" charset="0"/>
              </a:rPr>
              <a:t>If all the channels in that cell are busy, the service is blocked</a:t>
            </a:r>
          </a:p>
          <a:p>
            <a:pPr>
              <a:lnSpc>
                <a:spcPct val="90000"/>
              </a:lnSpc>
            </a:pPr>
            <a:r>
              <a:rPr lang="en-GB" altLang="en-US" sz="2200" dirty="0" smtClean="0">
                <a:cs typeface="Times New Roman" pitchFamily="18" charset="0"/>
              </a:rPr>
              <a:t>Simple </a:t>
            </a:r>
            <a:r>
              <a:rPr lang="en-GB" altLang="en-US" sz="2200" dirty="0">
                <a:cs typeface="Times New Roman" pitchFamily="18" charset="0"/>
              </a:rPr>
              <a:t>method but does not adapt to changing traffic conditions</a:t>
            </a:r>
          </a:p>
          <a:p>
            <a:pPr>
              <a:lnSpc>
                <a:spcPct val="90000"/>
              </a:lnSpc>
            </a:pPr>
            <a:r>
              <a:rPr lang="en-GB" altLang="en-US" sz="2200" dirty="0" smtClean="0">
                <a:cs typeface="Times New Roman" pitchFamily="18" charset="0"/>
              </a:rPr>
              <a:t>Introduction </a:t>
            </a:r>
            <a:r>
              <a:rPr lang="en-GB" altLang="en-US" sz="2200" dirty="0">
                <a:cs typeface="Times New Roman" pitchFamily="18" charset="0"/>
              </a:rPr>
              <a:t>of new BSs supposes frequency reassignment for the complete system </a:t>
            </a:r>
          </a:p>
          <a:p>
            <a:endParaRPr lang="en-GB" dirty="0"/>
          </a:p>
        </p:txBody>
      </p:sp>
      <p:sp>
        <p:nvSpPr>
          <p:cNvPr id="4" name="Footer Placeholder 3"/>
          <p:cNvSpPr>
            <a:spLocks noGrp="1"/>
          </p:cNvSpPr>
          <p:nvPr>
            <p:ph type="ftr" sz="quarter" idx="11"/>
          </p:nvPr>
        </p:nvSpPr>
        <p:spPr/>
        <p:txBody>
          <a:bodyPr/>
          <a:lstStyle/>
          <a:p>
            <a:pPr>
              <a:defRPr/>
            </a:pPr>
            <a:r>
              <a:rPr lang="en-GB" altLang="en-US" smtClean="0">
                <a:solidFill>
                  <a:srgbClr val="000000"/>
                </a:solidFill>
              </a:rPr>
              <a:t>DSP &amp; Communications</a:t>
            </a:r>
            <a:endParaRPr lang="en-GB" altLang="en-US">
              <a:solidFill>
                <a:srgbClr val="000000"/>
              </a:solidFill>
            </a:endParaRPr>
          </a:p>
        </p:txBody>
      </p:sp>
      <p:sp>
        <p:nvSpPr>
          <p:cNvPr id="5" name="Slide Number Placeholder 4"/>
          <p:cNvSpPr>
            <a:spLocks noGrp="1"/>
          </p:cNvSpPr>
          <p:nvPr>
            <p:ph type="sldNum" sz="quarter" idx="12"/>
          </p:nvPr>
        </p:nvSpPr>
        <p:spPr/>
        <p:txBody>
          <a:bodyPr/>
          <a:lstStyle/>
          <a:p>
            <a:pPr>
              <a:defRPr/>
            </a:pPr>
            <a:fld id="{9C06D56F-5B9F-4C34-B81D-C1EFBC428BFC}" type="slidenum">
              <a:rPr lang="en-GB" altLang="en-US" smtClean="0">
                <a:solidFill>
                  <a:srgbClr val="000000"/>
                </a:solidFill>
              </a:rPr>
              <a:pPr>
                <a:defRPr/>
              </a:pPr>
              <a:t>28</a:t>
            </a:fld>
            <a:endParaRPr lang="en-GB" altLang="en-US">
              <a:solidFill>
                <a:srgbClr val="000000"/>
              </a:solidFill>
            </a:endParaRPr>
          </a:p>
        </p:txBody>
      </p:sp>
    </p:spTree>
    <p:extLst>
      <p:ext uri="{BB962C8B-B14F-4D97-AF65-F5344CB8AC3E}">
        <p14:creationId xmlns:p14="http://schemas.microsoft.com/office/powerpoint/2010/main" val="6262607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8690" name="Rectangle 2"/>
          <p:cNvSpPr>
            <a:spLocks noGrp="1" noChangeArrowheads="1"/>
          </p:cNvSpPr>
          <p:nvPr>
            <p:ph type="title"/>
          </p:nvPr>
        </p:nvSpPr>
        <p:spPr/>
        <p:txBody>
          <a:bodyPr/>
          <a:lstStyle/>
          <a:p>
            <a:pPr>
              <a:defRPr/>
            </a:pPr>
            <a:r>
              <a:rPr lang="en-GB" altLang="en-US" smtClean="0">
                <a:cs typeface="Times New Roman" pitchFamily="18" charset="0"/>
              </a:rPr>
              <a:t>Dynamic Channel Allocation (DCA)</a:t>
            </a:r>
          </a:p>
        </p:txBody>
      </p:sp>
      <p:grpSp>
        <p:nvGrpSpPr>
          <p:cNvPr id="26627" name="Group 4"/>
          <p:cNvGrpSpPr>
            <a:grpSpLocks/>
          </p:cNvGrpSpPr>
          <p:nvPr/>
        </p:nvGrpSpPr>
        <p:grpSpPr bwMode="auto">
          <a:xfrm>
            <a:off x="1907704" y="1065667"/>
            <a:ext cx="2287760" cy="1995846"/>
            <a:chOff x="3279" y="1824"/>
            <a:chExt cx="1760" cy="1658"/>
          </a:xfrm>
        </p:grpSpPr>
        <p:grpSp>
          <p:nvGrpSpPr>
            <p:cNvPr id="26629" name="Group 5"/>
            <p:cNvGrpSpPr>
              <a:grpSpLocks noChangeAspect="1"/>
            </p:cNvGrpSpPr>
            <p:nvPr/>
          </p:nvGrpSpPr>
          <p:grpSpPr bwMode="auto">
            <a:xfrm>
              <a:off x="3279" y="1824"/>
              <a:ext cx="512" cy="698"/>
              <a:chOff x="1968" y="2133"/>
              <a:chExt cx="678" cy="925"/>
            </a:xfrm>
          </p:grpSpPr>
          <p:sp>
            <p:nvSpPr>
              <p:cNvPr id="26751" name="Text Box 6"/>
              <p:cNvSpPr txBox="1">
                <a:spLocks noChangeAspect="1" noChangeArrowheads="1"/>
              </p:cNvSpPr>
              <p:nvPr/>
            </p:nvSpPr>
            <p:spPr bwMode="auto">
              <a:xfrm>
                <a:off x="1968" y="2832"/>
                <a:ext cx="678" cy="2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spcAft>
                    <a:spcPts val="300"/>
                  </a:spcAft>
                </a:pPr>
                <a:r>
                  <a:rPr lang="en-GB" altLang="en-US" sz="2400"/>
                  <a:t>BS</a:t>
                </a:r>
                <a:r>
                  <a:rPr lang="en-GB" altLang="en-US" sz="2400" baseline="-25000"/>
                  <a:t>1</a:t>
                </a:r>
                <a:endParaRPr lang="en-GB" altLang="en-US" sz="2400"/>
              </a:p>
            </p:txBody>
          </p:sp>
          <p:grpSp>
            <p:nvGrpSpPr>
              <p:cNvPr id="26752" name="Group 7"/>
              <p:cNvGrpSpPr>
                <a:grpSpLocks noChangeAspect="1"/>
              </p:cNvGrpSpPr>
              <p:nvPr/>
            </p:nvGrpSpPr>
            <p:grpSpPr bwMode="auto">
              <a:xfrm>
                <a:off x="2154" y="2133"/>
                <a:ext cx="253" cy="728"/>
                <a:chOff x="3591" y="11286"/>
                <a:chExt cx="1824" cy="5244"/>
              </a:xfrm>
            </p:grpSpPr>
            <p:grpSp>
              <p:nvGrpSpPr>
                <p:cNvPr id="26753" name="Group 8"/>
                <p:cNvGrpSpPr>
                  <a:grpSpLocks noChangeAspect="1"/>
                </p:cNvGrpSpPr>
                <p:nvPr/>
              </p:nvGrpSpPr>
              <p:grpSpPr bwMode="auto">
                <a:xfrm>
                  <a:off x="3591" y="11286"/>
                  <a:ext cx="1818" cy="585"/>
                  <a:chOff x="160" y="1033"/>
                  <a:chExt cx="865" cy="279"/>
                </a:xfrm>
              </p:grpSpPr>
              <p:sp>
                <p:nvSpPr>
                  <p:cNvPr id="26786" name="Freeform 9"/>
                  <p:cNvSpPr>
                    <a:spLocks noChangeAspect="1"/>
                  </p:cNvSpPr>
                  <p:nvPr/>
                </p:nvSpPr>
                <p:spPr bwMode="auto">
                  <a:xfrm>
                    <a:off x="756" y="1150"/>
                    <a:ext cx="269" cy="161"/>
                  </a:xfrm>
                  <a:custGeom>
                    <a:avLst/>
                    <a:gdLst>
                      <a:gd name="T0" fmla="*/ 0 w 269"/>
                      <a:gd name="T1" fmla="*/ 160 h 161"/>
                      <a:gd name="T2" fmla="*/ 71 w 269"/>
                      <a:gd name="T3" fmla="*/ 105 h 161"/>
                      <a:gd name="T4" fmla="*/ 75 w 269"/>
                      <a:gd name="T5" fmla="*/ 131 h 161"/>
                      <a:gd name="T6" fmla="*/ 185 w 269"/>
                      <a:gd name="T7" fmla="*/ 43 h 161"/>
                      <a:gd name="T8" fmla="*/ 189 w 269"/>
                      <a:gd name="T9" fmla="*/ 58 h 161"/>
                      <a:gd name="T10" fmla="*/ 268 w 269"/>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9" h="161">
                        <a:moveTo>
                          <a:pt x="0" y="160"/>
                        </a:moveTo>
                        <a:lnTo>
                          <a:pt x="71" y="105"/>
                        </a:lnTo>
                        <a:lnTo>
                          <a:pt x="75" y="131"/>
                        </a:lnTo>
                        <a:lnTo>
                          <a:pt x="185" y="43"/>
                        </a:lnTo>
                        <a:lnTo>
                          <a:pt x="189" y="58"/>
                        </a:lnTo>
                        <a:lnTo>
                          <a:pt x="268"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sp>
                <p:nvSpPr>
                  <p:cNvPr id="26787" name="Freeform 10"/>
                  <p:cNvSpPr>
                    <a:spLocks noChangeAspect="1"/>
                  </p:cNvSpPr>
                  <p:nvPr/>
                </p:nvSpPr>
                <p:spPr bwMode="auto">
                  <a:xfrm>
                    <a:off x="636" y="1033"/>
                    <a:ext cx="188" cy="244"/>
                  </a:xfrm>
                  <a:custGeom>
                    <a:avLst/>
                    <a:gdLst>
                      <a:gd name="T0" fmla="*/ 0 w 188"/>
                      <a:gd name="T1" fmla="*/ 243 h 244"/>
                      <a:gd name="T2" fmla="*/ 27 w 188"/>
                      <a:gd name="T3" fmla="*/ 173 h 244"/>
                      <a:gd name="T4" fmla="*/ 58 w 188"/>
                      <a:gd name="T5" fmla="*/ 195 h 244"/>
                      <a:gd name="T6" fmla="*/ 118 w 188"/>
                      <a:gd name="T7" fmla="*/ 69 h 244"/>
                      <a:gd name="T8" fmla="*/ 143 w 188"/>
                      <a:gd name="T9" fmla="*/ 86 h 244"/>
                      <a:gd name="T10" fmla="*/ 187 w 188"/>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8" h="244">
                        <a:moveTo>
                          <a:pt x="0" y="243"/>
                        </a:moveTo>
                        <a:lnTo>
                          <a:pt x="27" y="173"/>
                        </a:lnTo>
                        <a:lnTo>
                          <a:pt x="58" y="195"/>
                        </a:lnTo>
                        <a:lnTo>
                          <a:pt x="118" y="69"/>
                        </a:lnTo>
                        <a:lnTo>
                          <a:pt x="143" y="86"/>
                        </a:lnTo>
                        <a:lnTo>
                          <a:pt x="187"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sp>
                <p:nvSpPr>
                  <p:cNvPr id="26788" name="Freeform 11"/>
                  <p:cNvSpPr>
                    <a:spLocks noChangeAspect="1"/>
                  </p:cNvSpPr>
                  <p:nvPr/>
                </p:nvSpPr>
                <p:spPr bwMode="auto">
                  <a:xfrm>
                    <a:off x="357" y="1033"/>
                    <a:ext cx="190" cy="244"/>
                  </a:xfrm>
                  <a:custGeom>
                    <a:avLst/>
                    <a:gdLst>
                      <a:gd name="T0" fmla="*/ 189 w 190"/>
                      <a:gd name="T1" fmla="*/ 243 h 244"/>
                      <a:gd name="T2" fmla="*/ 160 w 190"/>
                      <a:gd name="T3" fmla="*/ 176 h 244"/>
                      <a:gd name="T4" fmla="*/ 127 w 190"/>
                      <a:gd name="T5" fmla="*/ 196 h 244"/>
                      <a:gd name="T6" fmla="*/ 65 w 190"/>
                      <a:gd name="T7" fmla="*/ 69 h 244"/>
                      <a:gd name="T8" fmla="*/ 42 w 190"/>
                      <a:gd name="T9" fmla="*/ 88 h 244"/>
                      <a:gd name="T10" fmla="*/ 0 w 190"/>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90" h="244">
                        <a:moveTo>
                          <a:pt x="189" y="243"/>
                        </a:moveTo>
                        <a:lnTo>
                          <a:pt x="160" y="176"/>
                        </a:lnTo>
                        <a:lnTo>
                          <a:pt x="127" y="196"/>
                        </a:lnTo>
                        <a:lnTo>
                          <a:pt x="65" y="69"/>
                        </a:lnTo>
                        <a:lnTo>
                          <a:pt x="42" y="88"/>
                        </a:lnTo>
                        <a:lnTo>
                          <a:pt x="0"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sp>
                <p:nvSpPr>
                  <p:cNvPr id="26789" name="Freeform 12"/>
                  <p:cNvSpPr>
                    <a:spLocks noChangeAspect="1"/>
                  </p:cNvSpPr>
                  <p:nvPr/>
                </p:nvSpPr>
                <p:spPr bwMode="auto">
                  <a:xfrm>
                    <a:off x="160" y="1151"/>
                    <a:ext cx="265" cy="161"/>
                  </a:xfrm>
                  <a:custGeom>
                    <a:avLst/>
                    <a:gdLst>
                      <a:gd name="T0" fmla="*/ 264 w 265"/>
                      <a:gd name="T1" fmla="*/ 160 h 161"/>
                      <a:gd name="T2" fmla="*/ 193 w 265"/>
                      <a:gd name="T3" fmla="*/ 101 h 161"/>
                      <a:gd name="T4" fmla="*/ 191 w 265"/>
                      <a:gd name="T5" fmla="*/ 128 h 161"/>
                      <a:gd name="T6" fmla="*/ 83 w 265"/>
                      <a:gd name="T7" fmla="*/ 38 h 161"/>
                      <a:gd name="T8" fmla="*/ 76 w 265"/>
                      <a:gd name="T9" fmla="*/ 59 h 161"/>
                      <a:gd name="T10" fmla="*/ 0 w 265"/>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5" h="161">
                        <a:moveTo>
                          <a:pt x="264" y="160"/>
                        </a:moveTo>
                        <a:lnTo>
                          <a:pt x="193" y="101"/>
                        </a:lnTo>
                        <a:lnTo>
                          <a:pt x="191" y="128"/>
                        </a:lnTo>
                        <a:lnTo>
                          <a:pt x="83" y="38"/>
                        </a:lnTo>
                        <a:lnTo>
                          <a:pt x="76" y="59"/>
                        </a:lnTo>
                        <a:lnTo>
                          <a:pt x="0"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grpSp>
            <p:grpSp>
              <p:nvGrpSpPr>
                <p:cNvPr id="26754" name="Group 13"/>
                <p:cNvGrpSpPr>
                  <a:grpSpLocks noChangeAspect="1"/>
                </p:cNvGrpSpPr>
                <p:nvPr/>
              </p:nvGrpSpPr>
              <p:grpSpPr bwMode="auto">
                <a:xfrm>
                  <a:off x="3591" y="11913"/>
                  <a:ext cx="1824" cy="4617"/>
                  <a:chOff x="3591" y="11913"/>
                  <a:chExt cx="1824" cy="4617"/>
                </a:xfrm>
              </p:grpSpPr>
              <p:sp>
                <p:nvSpPr>
                  <p:cNvPr id="26755" name="Line 14"/>
                  <p:cNvSpPr>
                    <a:spLocks noChangeAspect="1" noChangeShapeType="1"/>
                  </p:cNvSpPr>
                  <p:nvPr/>
                </p:nvSpPr>
                <p:spPr bwMode="auto">
                  <a:xfrm flipH="1">
                    <a:off x="3591" y="12597"/>
                    <a:ext cx="912" cy="3933"/>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56" name="Line 15"/>
                  <p:cNvSpPr>
                    <a:spLocks noChangeAspect="1" noChangeShapeType="1"/>
                  </p:cNvSpPr>
                  <p:nvPr/>
                </p:nvSpPr>
                <p:spPr bwMode="auto">
                  <a:xfrm>
                    <a:off x="4503" y="12597"/>
                    <a:ext cx="912" cy="3933"/>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26757" name="Group 16"/>
                  <p:cNvGrpSpPr>
                    <a:grpSpLocks noChangeAspect="1"/>
                  </p:cNvGrpSpPr>
                  <p:nvPr/>
                </p:nvGrpSpPr>
                <p:grpSpPr bwMode="auto">
                  <a:xfrm>
                    <a:off x="3648" y="15561"/>
                    <a:ext cx="1710" cy="855"/>
                    <a:chOff x="3648" y="15561"/>
                    <a:chExt cx="1710" cy="855"/>
                  </a:xfrm>
                </p:grpSpPr>
                <p:sp>
                  <p:nvSpPr>
                    <p:cNvPr id="26784" name="Line 17"/>
                    <p:cNvSpPr>
                      <a:spLocks noChangeAspect="1" noChangeShapeType="1"/>
                    </p:cNvSpPr>
                    <p:nvPr/>
                  </p:nvSpPr>
                  <p:spPr bwMode="auto">
                    <a:xfrm flipV="1">
                      <a:off x="3648" y="15561"/>
                      <a:ext cx="1539" cy="8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85" name="Line 18"/>
                    <p:cNvSpPr>
                      <a:spLocks noChangeAspect="1" noChangeShapeType="1"/>
                    </p:cNvSpPr>
                    <p:nvPr/>
                  </p:nvSpPr>
                  <p:spPr bwMode="auto">
                    <a:xfrm flipH="1" flipV="1">
                      <a:off x="3819" y="15561"/>
                      <a:ext cx="1539" cy="8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26758" name="Line 19"/>
                  <p:cNvSpPr>
                    <a:spLocks noChangeAspect="1" noChangeShapeType="1"/>
                  </p:cNvSpPr>
                  <p:nvPr/>
                </p:nvSpPr>
                <p:spPr bwMode="auto">
                  <a:xfrm flipV="1">
                    <a:off x="3819" y="14877"/>
                    <a:ext cx="1197" cy="68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59" name="Line 20"/>
                  <p:cNvSpPr>
                    <a:spLocks noChangeAspect="1" noChangeShapeType="1"/>
                  </p:cNvSpPr>
                  <p:nvPr/>
                </p:nvSpPr>
                <p:spPr bwMode="auto">
                  <a:xfrm flipH="1" flipV="1">
                    <a:off x="3990" y="14877"/>
                    <a:ext cx="1197" cy="68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60" name="Line 21"/>
                  <p:cNvSpPr>
                    <a:spLocks noChangeAspect="1" noChangeShapeType="1"/>
                  </p:cNvSpPr>
                  <p:nvPr/>
                </p:nvSpPr>
                <p:spPr bwMode="auto">
                  <a:xfrm flipV="1">
                    <a:off x="3990" y="14350"/>
                    <a:ext cx="912" cy="52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61" name="Line 22"/>
                  <p:cNvSpPr>
                    <a:spLocks noChangeAspect="1" noChangeShapeType="1"/>
                  </p:cNvSpPr>
                  <p:nvPr/>
                </p:nvSpPr>
                <p:spPr bwMode="auto">
                  <a:xfrm flipH="1" flipV="1">
                    <a:off x="4104" y="14350"/>
                    <a:ext cx="912" cy="52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62" name="Line 23"/>
                  <p:cNvSpPr>
                    <a:spLocks noChangeAspect="1" noChangeShapeType="1"/>
                  </p:cNvSpPr>
                  <p:nvPr/>
                </p:nvSpPr>
                <p:spPr bwMode="auto">
                  <a:xfrm flipV="1">
                    <a:off x="4104" y="13913"/>
                    <a:ext cx="684" cy="39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63" name="Line 24"/>
                  <p:cNvSpPr>
                    <a:spLocks noChangeAspect="1" noChangeShapeType="1"/>
                  </p:cNvSpPr>
                  <p:nvPr/>
                </p:nvSpPr>
                <p:spPr bwMode="auto">
                  <a:xfrm flipH="1" flipV="1">
                    <a:off x="4218" y="13913"/>
                    <a:ext cx="684" cy="39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64" name="Line 25"/>
                  <p:cNvSpPr>
                    <a:spLocks noChangeAspect="1" noChangeShapeType="1"/>
                  </p:cNvSpPr>
                  <p:nvPr/>
                </p:nvSpPr>
                <p:spPr bwMode="auto">
                  <a:xfrm flipV="1">
                    <a:off x="4218" y="13612"/>
                    <a:ext cx="513" cy="29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65" name="Line 26"/>
                  <p:cNvSpPr>
                    <a:spLocks noChangeAspect="1" noChangeShapeType="1"/>
                  </p:cNvSpPr>
                  <p:nvPr/>
                </p:nvSpPr>
                <p:spPr bwMode="auto">
                  <a:xfrm flipH="1" flipV="1">
                    <a:off x="4275" y="13612"/>
                    <a:ext cx="513" cy="29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66" name="Line 27"/>
                  <p:cNvSpPr>
                    <a:spLocks noChangeAspect="1" noChangeShapeType="1"/>
                  </p:cNvSpPr>
                  <p:nvPr/>
                </p:nvSpPr>
                <p:spPr bwMode="auto">
                  <a:xfrm flipV="1">
                    <a:off x="4275" y="13392"/>
                    <a:ext cx="399" cy="23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67" name="Line 28"/>
                  <p:cNvSpPr>
                    <a:spLocks noChangeAspect="1" noChangeShapeType="1"/>
                  </p:cNvSpPr>
                  <p:nvPr/>
                </p:nvSpPr>
                <p:spPr bwMode="auto">
                  <a:xfrm flipH="1" flipV="1">
                    <a:off x="4332" y="13395"/>
                    <a:ext cx="399" cy="23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68" name="Line 29"/>
                  <p:cNvSpPr>
                    <a:spLocks noChangeAspect="1" noChangeShapeType="1"/>
                  </p:cNvSpPr>
                  <p:nvPr/>
                </p:nvSpPr>
                <p:spPr bwMode="auto">
                  <a:xfrm flipV="1">
                    <a:off x="4332" y="13167"/>
                    <a:ext cx="285" cy="22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69" name="Line 30"/>
                  <p:cNvSpPr>
                    <a:spLocks noChangeAspect="1" noChangeShapeType="1"/>
                  </p:cNvSpPr>
                  <p:nvPr/>
                </p:nvSpPr>
                <p:spPr bwMode="auto">
                  <a:xfrm flipH="1" flipV="1">
                    <a:off x="4389" y="13167"/>
                    <a:ext cx="285" cy="22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70" name="Line 31"/>
                  <p:cNvSpPr>
                    <a:spLocks noChangeAspect="1" noChangeShapeType="1"/>
                  </p:cNvSpPr>
                  <p:nvPr/>
                </p:nvSpPr>
                <p:spPr bwMode="auto">
                  <a:xfrm flipV="1">
                    <a:off x="4389" y="12996"/>
                    <a:ext cx="171"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71" name="Line 32"/>
                  <p:cNvSpPr>
                    <a:spLocks noChangeAspect="1" noChangeShapeType="1"/>
                  </p:cNvSpPr>
                  <p:nvPr/>
                </p:nvSpPr>
                <p:spPr bwMode="auto">
                  <a:xfrm flipH="1" flipV="1">
                    <a:off x="4446" y="12996"/>
                    <a:ext cx="171"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26772" name="Group 33"/>
                  <p:cNvGrpSpPr>
                    <a:grpSpLocks noChangeAspect="1"/>
                  </p:cNvGrpSpPr>
                  <p:nvPr/>
                </p:nvGrpSpPr>
                <p:grpSpPr bwMode="auto">
                  <a:xfrm>
                    <a:off x="4617" y="11913"/>
                    <a:ext cx="456" cy="1254"/>
                    <a:chOff x="4674" y="11913"/>
                    <a:chExt cx="456" cy="1254"/>
                  </a:xfrm>
                </p:grpSpPr>
                <p:sp>
                  <p:nvSpPr>
                    <p:cNvPr id="26779" name="Line 34"/>
                    <p:cNvSpPr>
                      <a:spLocks noChangeAspect="1" noChangeShapeType="1"/>
                    </p:cNvSpPr>
                    <p:nvPr/>
                  </p:nvSpPr>
                  <p:spPr bwMode="auto">
                    <a:xfrm flipV="1">
                      <a:off x="4674" y="12369"/>
                      <a:ext cx="0" cy="79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80" name="Line 35"/>
                    <p:cNvSpPr>
                      <a:spLocks noChangeAspect="1" noChangeShapeType="1"/>
                    </p:cNvSpPr>
                    <p:nvPr/>
                  </p:nvSpPr>
                  <p:spPr bwMode="auto">
                    <a:xfrm>
                      <a:off x="4674" y="12369"/>
                      <a:ext cx="28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81" name="Line 36"/>
                    <p:cNvSpPr>
                      <a:spLocks noChangeAspect="1" noChangeShapeType="1"/>
                    </p:cNvSpPr>
                    <p:nvPr/>
                  </p:nvSpPr>
                  <p:spPr bwMode="auto">
                    <a:xfrm flipV="1">
                      <a:off x="4959" y="12198"/>
                      <a:ext cx="0"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82" name="Line 37"/>
                    <p:cNvSpPr>
                      <a:spLocks noChangeAspect="1" noChangeShapeType="1"/>
                    </p:cNvSpPr>
                    <p:nvPr/>
                  </p:nvSpPr>
                  <p:spPr bwMode="auto">
                    <a:xfrm flipV="1">
                      <a:off x="4959"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83" name="Line 38"/>
                    <p:cNvSpPr>
                      <a:spLocks noChangeAspect="1" noChangeShapeType="1"/>
                    </p:cNvSpPr>
                    <p:nvPr/>
                  </p:nvSpPr>
                  <p:spPr bwMode="auto">
                    <a:xfrm flipH="1" flipV="1">
                      <a:off x="4788"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26773" name="Group 39"/>
                  <p:cNvGrpSpPr>
                    <a:grpSpLocks noChangeAspect="1"/>
                  </p:cNvGrpSpPr>
                  <p:nvPr/>
                </p:nvGrpSpPr>
                <p:grpSpPr bwMode="auto">
                  <a:xfrm flipH="1">
                    <a:off x="3933" y="11913"/>
                    <a:ext cx="456" cy="1254"/>
                    <a:chOff x="4674" y="11913"/>
                    <a:chExt cx="456" cy="1254"/>
                  </a:xfrm>
                </p:grpSpPr>
                <p:sp>
                  <p:nvSpPr>
                    <p:cNvPr id="26774" name="Line 40"/>
                    <p:cNvSpPr>
                      <a:spLocks noChangeAspect="1" noChangeShapeType="1"/>
                    </p:cNvSpPr>
                    <p:nvPr/>
                  </p:nvSpPr>
                  <p:spPr bwMode="auto">
                    <a:xfrm flipV="1">
                      <a:off x="4674" y="12369"/>
                      <a:ext cx="0" cy="79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75" name="Line 41"/>
                    <p:cNvSpPr>
                      <a:spLocks noChangeAspect="1" noChangeShapeType="1"/>
                    </p:cNvSpPr>
                    <p:nvPr/>
                  </p:nvSpPr>
                  <p:spPr bwMode="auto">
                    <a:xfrm>
                      <a:off x="4674" y="12369"/>
                      <a:ext cx="28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76" name="Line 42"/>
                    <p:cNvSpPr>
                      <a:spLocks noChangeAspect="1" noChangeShapeType="1"/>
                    </p:cNvSpPr>
                    <p:nvPr/>
                  </p:nvSpPr>
                  <p:spPr bwMode="auto">
                    <a:xfrm flipV="1">
                      <a:off x="4959" y="12198"/>
                      <a:ext cx="0"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77" name="Line 43"/>
                    <p:cNvSpPr>
                      <a:spLocks noChangeAspect="1" noChangeShapeType="1"/>
                    </p:cNvSpPr>
                    <p:nvPr/>
                  </p:nvSpPr>
                  <p:spPr bwMode="auto">
                    <a:xfrm flipV="1">
                      <a:off x="4959"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78" name="Line 44"/>
                    <p:cNvSpPr>
                      <a:spLocks noChangeAspect="1" noChangeShapeType="1"/>
                    </p:cNvSpPr>
                    <p:nvPr/>
                  </p:nvSpPr>
                  <p:spPr bwMode="auto">
                    <a:xfrm flipH="1" flipV="1">
                      <a:off x="4788"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grpSp>
        </p:grpSp>
        <p:grpSp>
          <p:nvGrpSpPr>
            <p:cNvPr id="26630" name="Group 45"/>
            <p:cNvGrpSpPr>
              <a:grpSpLocks noChangeAspect="1"/>
            </p:cNvGrpSpPr>
            <p:nvPr/>
          </p:nvGrpSpPr>
          <p:grpSpPr bwMode="auto">
            <a:xfrm>
              <a:off x="3279" y="2784"/>
              <a:ext cx="512" cy="698"/>
              <a:chOff x="1968" y="2133"/>
              <a:chExt cx="678" cy="925"/>
            </a:xfrm>
          </p:grpSpPr>
          <p:sp>
            <p:nvSpPr>
              <p:cNvPr id="26712" name="Text Box 46"/>
              <p:cNvSpPr txBox="1">
                <a:spLocks noChangeAspect="1" noChangeArrowheads="1"/>
              </p:cNvSpPr>
              <p:nvPr/>
            </p:nvSpPr>
            <p:spPr bwMode="auto">
              <a:xfrm>
                <a:off x="1968" y="2832"/>
                <a:ext cx="678" cy="2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spcAft>
                    <a:spcPts val="300"/>
                  </a:spcAft>
                </a:pPr>
                <a:r>
                  <a:rPr lang="en-GB" altLang="en-US" sz="2400"/>
                  <a:t>BS</a:t>
                </a:r>
                <a:r>
                  <a:rPr lang="en-GB" altLang="en-US" sz="2400" baseline="-25000"/>
                  <a:t>3</a:t>
                </a:r>
                <a:endParaRPr lang="en-GB" altLang="en-US" sz="2400"/>
              </a:p>
            </p:txBody>
          </p:sp>
          <p:grpSp>
            <p:nvGrpSpPr>
              <p:cNvPr id="26713" name="Group 47"/>
              <p:cNvGrpSpPr>
                <a:grpSpLocks noChangeAspect="1"/>
              </p:cNvGrpSpPr>
              <p:nvPr/>
            </p:nvGrpSpPr>
            <p:grpSpPr bwMode="auto">
              <a:xfrm>
                <a:off x="2154" y="2133"/>
                <a:ext cx="253" cy="728"/>
                <a:chOff x="3591" y="11286"/>
                <a:chExt cx="1824" cy="5244"/>
              </a:xfrm>
            </p:grpSpPr>
            <p:grpSp>
              <p:nvGrpSpPr>
                <p:cNvPr id="26714" name="Group 48"/>
                <p:cNvGrpSpPr>
                  <a:grpSpLocks noChangeAspect="1"/>
                </p:cNvGrpSpPr>
                <p:nvPr/>
              </p:nvGrpSpPr>
              <p:grpSpPr bwMode="auto">
                <a:xfrm>
                  <a:off x="3591" y="11286"/>
                  <a:ext cx="1818" cy="585"/>
                  <a:chOff x="160" y="1033"/>
                  <a:chExt cx="865" cy="279"/>
                </a:xfrm>
              </p:grpSpPr>
              <p:sp>
                <p:nvSpPr>
                  <p:cNvPr id="26747" name="Freeform 49"/>
                  <p:cNvSpPr>
                    <a:spLocks noChangeAspect="1"/>
                  </p:cNvSpPr>
                  <p:nvPr/>
                </p:nvSpPr>
                <p:spPr bwMode="auto">
                  <a:xfrm>
                    <a:off x="756" y="1150"/>
                    <a:ext cx="269" cy="161"/>
                  </a:xfrm>
                  <a:custGeom>
                    <a:avLst/>
                    <a:gdLst>
                      <a:gd name="T0" fmla="*/ 0 w 269"/>
                      <a:gd name="T1" fmla="*/ 160 h 161"/>
                      <a:gd name="T2" fmla="*/ 71 w 269"/>
                      <a:gd name="T3" fmla="*/ 105 h 161"/>
                      <a:gd name="T4" fmla="*/ 75 w 269"/>
                      <a:gd name="T5" fmla="*/ 131 h 161"/>
                      <a:gd name="T6" fmla="*/ 185 w 269"/>
                      <a:gd name="T7" fmla="*/ 43 h 161"/>
                      <a:gd name="T8" fmla="*/ 189 w 269"/>
                      <a:gd name="T9" fmla="*/ 58 h 161"/>
                      <a:gd name="T10" fmla="*/ 268 w 269"/>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9" h="161">
                        <a:moveTo>
                          <a:pt x="0" y="160"/>
                        </a:moveTo>
                        <a:lnTo>
                          <a:pt x="71" y="105"/>
                        </a:lnTo>
                        <a:lnTo>
                          <a:pt x="75" y="131"/>
                        </a:lnTo>
                        <a:lnTo>
                          <a:pt x="185" y="43"/>
                        </a:lnTo>
                        <a:lnTo>
                          <a:pt x="189" y="58"/>
                        </a:lnTo>
                        <a:lnTo>
                          <a:pt x="268"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sp>
                <p:nvSpPr>
                  <p:cNvPr id="26748" name="Freeform 50"/>
                  <p:cNvSpPr>
                    <a:spLocks noChangeAspect="1"/>
                  </p:cNvSpPr>
                  <p:nvPr/>
                </p:nvSpPr>
                <p:spPr bwMode="auto">
                  <a:xfrm>
                    <a:off x="636" y="1033"/>
                    <a:ext cx="188" cy="244"/>
                  </a:xfrm>
                  <a:custGeom>
                    <a:avLst/>
                    <a:gdLst>
                      <a:gd name="T0" fmla="*/ 0 w 188"/>
                      <a:gd name="T1" fmla="*/ 243 h 244"/>
                      <a:gd name="T2" fmla="*/ 27 w 188"/>
                      <a:gd name="T3" fmla="*/ 173 h 244"/>
                      <a:gd name="T4" fmla="*/ 58 w 188"/>
                      <a:gd name="T5" fmla="*/ 195 h 244"/>
                      <a:gd name="T6" fmla="*/ 118 w 188"/>
                      <a:gd name="T7" fmla="*/ 69 h 244"/>
                      <a:gd name="T8" fmla="*/ 143 w 188"/>
                      <a:gd name="T9" fmla="*/ 86 h 244"/>
                      <a:gd name="T10" fmla="*/ 187 w 188"/>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8" h="244">
                        <a:moveTo>
                          <a:pt x="0" y="243"/>
                        </a:moveTo>
                        <a:lnTo>
                          <a:pt x="27" y="173"/>
                        </a:lnTo>
                        <a:lnTo>
                          <a:pt x="58" y="195"/>
                        </a:lnTo>
                        <a:lnTo>
                          <a:pt x="118" y="69"/>
                        </a:lnTo>
                        <a:lnTo>
                          <a:pt x="143" y="86"/>
                        </a:lnTo>
                        <a:lnTo>
                          <a:pt x="187"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sp>
                <p:nvSpPr>
                  <p:cNvPr id="26749" name="Freeform 51"/>
                  <p:cNvSpPr>
                    <a:spLocks noChangeAspect="1"/>
                  </p:cNvSpPr>
                  <p:nvPr/>
                </p:nvSpPr>
                <p:spPr bwMode="auto">
                  <a:xfrm>
                    <a:off x="357" y="1033"/>
                    <a:ext cx="190" cy="244"/>
                  </a:xfrm>
                  <a:custGeom>
                    <a:avLst/>
                    <a:gdLst>
                      <a:gd name="T0" fmla="*/ 189 w 190"/>
                      <a:gd name="T1" fmla="*/ 243 h 244"/>
                      <a:gd name="T2" fmla="*/ 160 w 190"/>
                      <a:gd name="T3" fmla="*/ 176 h 244"/>
                      <a:gd name="T4" fmla="*/ 127 w 190"/>
                      <a:gd name="T5" fmla="*/ 196 h 244"/>
                      <a:gd name="T6" fmla="*/ 65 w 190"/>
                      <a:gd name="T7" fmla="*/ 69 h 244"/>
                      <a:gd name="T8" fmla="*/ 42 w 190"/>
                      <a:gd name="T9" fmla="*/ 88 h 244"/>
                      <a:gd name="T10" fmla="*/ 0 w 190"/>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90" h="244">
                        <a:moveTo>
                          <a:pt x="189" y="243"/>
                        </a:moveTo>
                        <a:lnTo>
                          <a:pt x="160" y="176"/>
                        </a:lnTo>
                        <a:lnTo>
                          <a:pt x="127" y="196"/>
                        </a:lnTo>
                        <a:lnTo>
                          <a:pt x="65" y="69"/>
                        </a:lnTo>
                        <a:lnTo>
                          <a:pt x="42" y="88"/>
                        </a:lnTo>
                        <a:lnTo>
                          <a:pt x="0"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sp>
                <p:nvSpPr>
                  <p:cNvPr id="26750" name="Freeform 52"/>
                  <p:cNvSpPr>
                    <a:spLocks noChangeAspect="1"/>
                  </p:cNvSpPr>
                  <p:nvPr/>
                </p:nvSpPr>
                <p:spPr bwMode="auto">
                  <a:xfrm>
                    <a:off x="160" y="1151"/>
                    <a:ext cx="265" cy="161"/>
                  </a:xfrm>
                  <a:custGeom>
                    <a:avLst/>
                    <a:gdLst>
                      <a:gd name="T0" fmla="*/ 264 w 265"/>
                      <a:gd name="T1" fmla="*/ 160 h 161"/>
                      <a:gd name="T2" fmla="*/ 193 w 265"/>
                      <a:gd name="T3" fmla="*/ 101 h 161"/>
                      <a:gd name="T4" fmla="*/ 191 w 265"/>
                      <a:gd name="T5" fmla="*/ 128 h 161"/>
                      <a:gd name="T6" fmla="*/ 83 w 265"/>
                      <a:gd name="T7" fmla="*/ 38 h 161"/>
                      <a:gd name="T8" fmla="*/ 76 w 265"/>
                      <a:gd name="T9" fmla="*/ 59 h 161"/>
                      <a:gd name="T10" fmla="*/ 0 w 265"/>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5" h="161">
                        <a:moveTo>
                          <a:pt x="264" y="160"/>
                        </a:moveTo>
                        <a:lnTo>
                          <a:pt x="193" y="101"/>
                        </a:lnTo>
                        <a:lnTo>
                          <a:pt x="191" y="128"/>
                        </a:lnTo>
                        <a:lnTo>
                          <a:pt x="83" y="38"/>
                        </a:lnTo>
                        <a:lnTo>
                          <a:pt x="76" y="59"/>
                        </a:lnTo>
                        <a:lnTo>
                          <a:pt x="0"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grpSp>
            <p:grpSp>
              <p:nvGrpSpPr>
                <p:cNvPr id="26715" name="Group 53"/>
                <p:cNvGrpSpPr>
                  <a:grpSpLocks noChangeAspect="1"/>
                </p:cNvGrpSpPr>
                <p:nvPr/>
              </p:nvGrpSpPr>
              <p:grpSpPr bwMode="auto">
                <a:xfrm>
                  <a:off x="3591" y="11913"/>
                  <a:ext cx="1824" cy="4617"/>
                  <a:chOff x="3591" y="11913"/>
                  <a:chExt cx="1824" cy="4617"/>
                </a:xfrm>
              </p:grpSpPr>
              <p:sp>
                <p:nvSpPr>
                  <p:cNvPr id="26716" name="Line 54"/>
                  <p:cNvSpPr>
                    <a:spLocks noChangeAspect="1" noChangeShapeType="1"/>
                  </p:cNvSpPr>
                  <p:nvPr/>
                </p:nvSpPr>
                <p:spPr bwMode="auto">
                  <a:xfrm flipH="1">
                    <a:off x="3591" y="12597"/>
                    <a:ext cx="912" cy="3933"/>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17" name="Line 55"/>
                  <p:cNvSpPr>
                    <a:spLocks noChangeAspect="1" noChangeShapeType="1"/>
                  </p:cNvSpPr>
                  <p:nvPr/>
                </p:nvSpPr>
                <p:spPr bwMode="auto">
                  <a:xfrm>
                    <a:off x="4503" y="12597"/>
                    <a:ext cx="912" cy="3933"/>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26718" name="Group 56"/>
                  <p:cNvGrpSpPr>
                    <a:grpSpLocks noChangeAspect="1"/>
                  </p:cNvGrpSpPr>
                  <p:nvPr/>
                </p:nvGrpSpPr>
                <p:grpSpPr bwMode="auto">
                  <a:xfrm>
                    <a:off x="3648" y="15561"/>
                    <a:ext cx="1710" cy="855"/>
                    <a:chOff x="3648" y="15561"/>
                    <a:chExt cx="1710" cy="855"/>
                  </a:xfrm>
                </p:grpSpPr>
                <p:sp>
                  <p:nvSpPr>
                    <p:cNvPr id="26745" name="Line 57"/>
                    <p:cNvSpPr>
                      <a:spLocks noChangeAspect="1" noChangeShapeType="1"/>
                    </p:cNvSpPr>
                    <p:nvPr/>
                  </p:nvSpPr>
                  <p:spPr bwMode="auto">
                    <a:xfrm flipV="1">
                      <a:off x="3648" y="15561"/>
                      <a:ext cx="1539" cy="8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46" name="Line 58"/>
                    <p:cNvSpPr>
                      <a:spLocks noChangeAspect="1" noChangeShapeType="1"/>
                    </p:cNvSpPr>
                    <p:nvPr/>
                  </p:nvSpPr>
                  <p:spPr bwMode="auto">
                    <a:xfrm flipH="1" flipV="1">
                      <a:off x="3819" y="15561"/>
                      <a:ext cx="1539" cy="8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26719" name="Line 59"/>
                  <p:cNvSpPr>
                    <a:spLocks noChangeAspect="1" noChangeShapeType="1"/>
                  </p:cNvSpPr>
                  <p:nvPr/>
                </p:nvSpPr>
                <p:spPr bwMode="auto">
                  <a:xfrm flipV="1">
                    <a:off x="3819" y="14877"/>
                    <a:ext cx="1197" cy="68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20" name="Line 60"/>
                  <p:cNvSpPr>
                    <a:spLocks noChangeAspect="1" noChangeShapeType="1"/>
                  </p:cNvSpPr>
                  <p:nvPr/>
                </p:nvSpPr>
                <p:spPr bwMode="auto">
                  <a:xfrm flipH="1" flipV="1">
                    <a:off x="3990" y="14877"/>
                    <a:ext cx="1197" cy="68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21" name="Line 61"/>
                  <p:cNvSpPr>
                    <a:spLocks noChangeAspect="1" noChangeShapeType="1"/>
                  </p:cNvSpPr>
                  <p:nvPr/>
                </p:nvSpPr>
                <p:spPr bwMode="auto">
                  <a:xfrm flipV="1">
                    <a:off x="3990" y="14350"/>
                    <a:ext cx="912" cy="52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22" name="Line 62"/>
                  <p:cNvSpPr>
                    <a:spLocks noChangeAspect="1" noChangeShapeType="1"/>
                  </p:cNvSpPr>
                  <p:nvPr/>
                </p:nvSpPr>
                <p:spPr bwMode="auto">
                  <a:xfrm flipH="1" flipV="1">
                    <a:off x="4104" y="14350"/>
                    <a:ext cx="912" cy="52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23" name="Line 63"/>
                  <p:cNvSpPr>
                    <a:spLocks noChangeAspect="1" noChangeShapeType="1"/>
                  </p:cNvSpPr>
                  <p:nvPr/>
                </p:nvSpPr>
                <p:spPr bwMode="auto">
                  <a:xfrm flipV="1">
                    <a:off x="4104" y="13913"/>
                    <a:ext cx="684" cy="39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24" name="Line 64"/>
                  <p:cNvSpPr>
                    <a:spLocks noChangeAspect="1" noChangeShapeType="1"/>
                  </p:cNvSpPr>
                  <p:nvPr/>
                </p:nvSpPr>
                <p:spPr bwMode="auto">
                  <a:xfrm flipH="1" flipV="1">
                    <a:off x="4218" y="13913"/>
                    <a:ext cx="684" cy="39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25" name="Line 65"/>
                  <p:cNvSpPr>
                    <a:spLocks noChangeAspect="1" noChangeShapeType="1"/>
                  </p:cNvSpPr>
                  <p:nvPr/>
                </p:nvSpPr>
                <p:spPr bwMode="auto">
                  <a:xfrm flipV="1">
                    <a:off x="4218" y="13612"/>
                    <a:ext cx="513" cy="29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26" name="Line 66"/>
                  <p:cNvSpPr>
                    <a:spLocks noChangeAspect="1" noChangeShapeType="1"/>
                  </p:cNvSpPr>
                  <p:nvPr/>
                </p:nvSpPr>
                <p:spPr bwMode="auto">
                  <a:xfrm flipH="1" flipV="1">
                    <a:off x="4275" y="13612"/>
                    <a:ext cx="513" cy="29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27" name="Line 67"/>
                  <p:cNvSpPr>
                    <a:spLocks noChangeAspect="1" noChangeShapeType="1"/>
                  </p:cNvSpPr>
                  <p:nvPr/>
                </p:nvSpPr>
                <p:spPr bwMode="auto">
                  <a:xfrm flipV="1">
                    <a:off x="4275" y="13392"/>
                    <a:ext cx="399" cy="23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28" name="Line 68"/>
                  <p:cNvSpPr>
                    <a:spLocks noChangeAspect="1" noChangeShapeType="1"/>
                  </p:cNvSpPr>
                  <p:nvPr/>
                </p:nvSpPr>
                <p:spPr bwMode="auto">
                  <a:xfrm flipH="1" flipV="1">
                    <a:off x="4332" y="13395"/>
                    <a:ext cx="399" cy="23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29" name="Line 69"/>
                  <p:cNvSpPr>
                    <a:spLocks noChangeAspect="1" noChangeShapeType="1"/>
                  </p:cNvSpPr>
                  <p:nvPr/>
                </p:nvSpPr>
                <p:spPr bwMode="auto">
                  <a:xfrm flipV="1">
                    <a:off x="4332" y="13167"/>
                    <a:ext cx="285" cy="22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30" name="Line 70"/>
                  <p:cNvSpPr>
                    <a:spLocks noChangeAspect="1" noChangeShapeType="1"/>
                  </p:cNvSpPr>
                  <p:nvPr/>
                </p:nvSpPr>
                <p:spPr bwMode="auto">
                  <a:xfrm flipH="1" flipV="1">
                    <a:off x="4389" y="13167"/>
                    <a:ext cx="285" cy="22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31" name="Line 71"/>
                  <p:cNvSpPr>
                    <a:spLocks noChangeAspect="1" noChangeShapeType="1"/>
                  </p:cNvSpPr>
                  <p:nvPr/>
                </p:nvSpPr>
                <p:spPr bwMode="auto">
                  <a:xfrm flipV="1">
                    <a:off x="4389" y="12996"/>
                    <a:ext cx="171"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32" name="Line 72"/>
                  <p:cNvSpPr>
                    <a:spLocks noChangeAspect="1" noChangeShapeType="1"/>
                  </p:cNvSpPr>
                  <p:nvPr/>
                </p:nvSpPr>
                <p:spPr bwMode="auto">
                  <a:xfrm flipH="1" flipV="1">
                    <a:off x="4446" y="12996"/>
                    <a:ext cx="171"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26733" name="Group 73"/>
                  <p:cNvGrpSpPr>
                    <a:grpSpLocks noChangeAspect="1"/>
                  </p:cNvGrpSpPr>
                  <p:nvPr/>
                </p:nvGrpSpPr>
                <p:grpSpPr bwMode="auto">
                  <a:xfrm>
                    <a:off x="4617" y="11913"/>
                    <a:ext cx="456" cy="1254"/>
                    <a:chOff x="4674" y="11913"/>
                    <a:chExt cx="456" cy="1254"/>
                  </a:xfrm>
                </p:grpSpPr>
                <p:sp>
                  <p:nvSpPr>
                    <p:cNvPr id="26740" name="Line 74"/>
                    <p:cNvSpPr>
                      <a:spLocks noChangeAspect="1" noChangeShapeType="1"/>
                    </p:cNvSpPr>
                    <p:nvPr/>
                  </p:nvSpPr>
                  <p:spPr bwMode="auto">
                    <a:xfrm flipV="1">
                      <a:off x="4674" y="12369"/>
                      <a:ext cx="0" cy="79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41" name="Line 75"/>
                    <p:cNvSpPr>
                      <a:spLocks noChangeAspect="1" noChangeShapeType="1"/>
                    </p:cNvSpPr>
                    <p:nvPr/>
                  </p:nvSpPr>
                  <p:spPr bwMode="auto">
                    <a:xfrm>
                      <a:off x="4674" y="12369"/>
                      <a:ext cx="28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42" name="Line 76"/>
                    <p:cNvSpPr>
                      <a:spLocks noChangeAspect="1" noChangeShapeType="1"/>
                    </p:cNvSpPr>
                    <p:nvPr/>
                  </p:nvSpPr>
                  <p:spPr bwMode="auto">
                    <a:xfrm flipV="1">
                      <a:off x="4959" y="12198"/>
                      <a:ext cx="0"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43" name="Line 77"/>
                    <p:cNvSpPr>
                      <a:spLocks noChangeAspect="1" noChangeShapeType="1"/>
                    </p:cNvSpPr>
                    <p:nvPr/>
                  </p:nvSpPr>
                  <p:spPr bwMode="auto">
                    <a:xfrm flipV="1">
                      <a:off x="4959"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44" name="Line 78"/>
                    <p:cNvSpPr>
                      <a:spLocks noChangeAspect="1" noChangeShapeType="1"/>
                    </p:cNvSpPr>
                    <p:nvPr/>
                  </p:nvSpPr>
                  <p:spPr bwMode="auto">
                    <a:xfrm flipH="1" flipV="1">
                      <a:off x="4788"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26734" name="Group 79"/>
                  <p:cNvGrpSpPr>
                    <a:grpSpLocks noChangeAspect="1"/>
                  </p:cNvGrpSpPr>
                  <p:nvPr/>
                </p:nvGrpSpPr>
                <p:grpSpPr bwMode="auto">
                  <a:xfrm flipH="1">
                    <a:off x="3933" y="11913"/>
                    <a:ext cx="456" cy="1254"/>
                    <a:chOff x="4674" y="11913"/>
                    <a:chExt cx="456" cy="1254"/>
                  </a:xfrm>
                </p:grpSpPr>
                <p:sp>
                  <p:nvSpPr>
                    <p:cNvPr id="26735" name="Line 80"/>
                    <p:cNvSpPr>
                      <a:spLocks noChangeAspect="1" noChangeShapeType="1"/>
                    </p:cNvSpPr>
                    <p:nvPr/>
                  </p:nvSpPr>
                  <p:spPr bwMode="auto">
                    <a:xfrm flipV="1">
                      <a:off x="4674" y="12369"/>
                      <a:ext cx="0" cy="79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36" name="Line 81"/>
                    <p:cNvSpPr>
                      <a:spLocks noChangeAspect="1" noChangeShapeType="1"/>
                    </p:cNvSpPr>
                    <p:nvPr/>
                  </p:nvSpPr>
                  <p:spPr bwMode="auto">
                    <a:xfrm>
                      <a:off x="4674" y="12369"/>
                      <a:ext cx="28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37" name="Line 82"/>
                    <p:cNvSpPr>
                      <a:spLocks noChangeAspect="1" noChangeShapeType="1"/>
                    </p:cNvSpPr>
                    <p:nvPr/>
                  </p:nvSpPr>
                  <p:spPr bwMode="auto">
                    <a:xfrm flipV="1">
                      <a:off x="4959" y="12198"/>
                      <a:ext cx="0"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38" name="Line 83"/>
                    <p:cNvSpPr>
                      <a:spLocks noChangeAspect="1" noChangeShapeType="1"/>
                    </p:cNvSpPr>
                    <p:nvPr/>
                  </p:nvSpPr>
                  <p:spPr bwMode="auto">
                    <a:xfrm flipV="1">
                      <a:off x="4959"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39" name="Line 84"/>
                    <p:cNvSpPr>
                      <a:spLocks noChangeAspect="1" noChangeShapeType="1"/>
                    </p:cNvSpPr>
                    <p:nvPr/>
                  </p:nvSpPr>
                  <p:spPr bwMode="auto">
                    <a:xfrm flipH="1" flipV="1">
                      <a:off x="4788"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grpSp>
        </p:grpSp>
        <p:grpSp>
          <p:nvGrpSpPr>
            <p:cNvPr id="26631" name="Group 85"/>
            <p:cNvGrpSpPr>
              <a:grpSpLocks noChangeAspect="1"/>
            </p:cNvGrpSpPr>
            <p:nvPr/>
          </p:nvGrpSpPr>
          <p:grpSpPr bwMode="auto">
            <a:xfrm>
              <a:off x="4527" y="2784"/>
              <a:ext cx="512" cy="698"/>
              <a:chOff x="1968" y="2133"/>
              <a:chExt cx="678" cy="925"/>
            </a:xfrm>
          </p:grpSpPr>
          <p:sp>
            <p:nvSpPr>
              <p:cNvPr id="26673" name="Text Box 86"/>
              <p:cNvSpPr txBox="1">
                <a:spLocks noChangeAspect="1" noChangeArrowheads="1"/>
              </p:cNvSpPr>
              <p:nvPr/>
            </p:nvSpPr>
            <p:spPr bwMode="auto">
              <a:xfrm>
                <a:off x="1968" y="2832"/>
                <a:ext cx="678" cy="2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spcAft>
                    <a:spcPts val="300"/>
                  </a:spcAft>
                </a:pPr>
                <a:r>
                  <a:rPr lang="en-GB" altLang="en-US" sz="2400" dirty="0"/>
                  <a:t>BS</a:t>
                </a:r>
                <a:r>
                  <a:rPr lang="en-GB" altLang="en-US" sz="2400" baseline="-25000" dirty="0"/>
                  <a:t>4</a:t>
                </a:r>
                <a:endParaRPr lang="en-GB" altLang="en-US" sz="2400" dirty="0"/>
              </a:p>
            </p:txBody>
          </p:sp>
          <p:grpSp>
            <p:nvGrpSpPr>
              <p:cNvPr id="26674" name="Group 87"/>
              <p:cNvGrpSpPr>
                <a:grpSpLocks noChangeAspect="1"/>
              </p:cNvGrpSpPr>
              <p:nvPr/>
            </p:nvGrpSpPr>
            <p:grpSpPr bwMode="auto">
              <a:xfrm>
                <a:off x="2154" y="2133"/>
                <a:ext cx="253" cy="728"/>
                <a:chOff x="3591" y="11286"/>
                <a:chExt cx="1824" cy="5244"/>
              </a:xfrm>
            </p:grpSpPr>
            <p:grpSp>
              <p:nvGrpSpPr>
                <p:cNvPr id="26675" name="Group 88"/>
                <p:cNvGrpSpPr>
                  <a:grpSpLocks noChangeAspect="1"/>
                </p:cNvGrpSpPr>
                <p:nvPr/>
              </p:nvGrpSpPr>
              <p:grpSpPr bwMode="auto">
                <a:xfrm>
                  <a:off x="3591" y="11286"/>
                  <a:ext cx="1818" cy="585"/>
                  <a:chOff x="160" y="1033"/>
                  <a:chExt cx="865" cy="279"/>
                </a:xfrm>
              </p:grpSpPr>
              <p:sp>
                <p:nvSpPr>
                  <p:cNvPr id="26708" name="Freeform 89"/>
                  <p:cNvSpPr>
                    <a:spLocks noChangeAspect="1"/>
                  </p:cNvSpPr>
                  <p:nvPr/>
                </p:nvSpPr>
                <p:spPr bwMode="auto">
                  <a:xfrm>
                    <a:off x="756" y="1150"/>
                    <a:ext cx="269" cy="161"/>
                  </a:xfrm>
                  <a:custGeom>
                    <a:avLst/>
                    <a:gdLst>
                      <a:gd name="T0" fmla="*/ 0 w 269"/>
                      <a:gd name="T1" fmla="*/ 160 h 161"/>
                      <a:gd name="T2" fmla="*/ 71 w 269"/>
                      <a:gd name="T3" fmla="*/ 105 h 161"/>
                      <a:gd name="T4" fmla="*/ 75 w 269"/>
                      <a:gd name="T5" fmla="*/ 131 h 161"/>
                      <a:gd name="T6" fmla="*/ 185 w 269"/>
                      <a:gd name="T7" fmla="*/ 43 h 161"/>
                      <a:gd name="T8" fmla="*/ 189 w 269"/>
                      <a:gd name="T9" fmla="*/ 58 h 161"/>
                      <a:gd name="T10" fmla="*/ 268 w 269"/>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9" h="161">
                        <a:moveTo>
                          <a:pt x="0" y="160"/>
                        </a:moveTo>
                        <a:lnTo>
                          <a:pt x="71" y="105"/>
                        </a:lnTo>
                        <a:lnTo>
                          <a:pt x="75" y="131"/>
                        </a:lnTo>
                        <a:lnTo>
                          <a:pt x="185" y="43"/>
                        </a:lnTo>
                        <a:lnTo>
                          <a:pt x="189" y="58"/>
                        </a:lnTo>
                        <a:lnTo>
                          <a:pt x="268"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sp>
                <p:nvSpPr>
                  <p:cNvPr id="26709" name="Freeform 90"/>
                  <p:cNvSpPr>
                    <a:spLocks noChangeAspect="1"/>
                  </p:cNvSpPr>
                  <p:nvPr/>
                </p:nvSpPr>
                <p:spPr bwMode="auto">
                  <a:xfrm>
                    <a:off x="636" y="1033"/>
                    <a:ext cx="188" cy="244"/>
                  </a:xfrm>
                  <a:custGeom>
                    <a:avLst/>
                    <a:gdLst>
                      <a:gd name="T0" fmla="*/ 0 w 188"/>
                      <a:gd name="T1" fmla="*/ 243 h 244"/>
                      <a:gd name="T2" fmla="*/ 27 w 188"/>
                      <a:gd name="T3" fmla="*/ 173 h 244"/>
                      <a:gd name="T4" fmla="*/ 58 w 188"/>
                      <a:gd name="T5" fmla="*/ 195 h 244"/>
                      <a:gd name="T6" fmla="*/ 118 w 188"/>
                      <a:gd name="T7" fmla="*/ 69 h 244"/>
                      <a:gd name="T8" fmla="*/ 143 w 188"/>
                      <a:gd name="T9" fmla="*/ 86 h 244"/>
                      <a:gd name="T10" fmla="*/ 187 w 188"/>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8" h="244">
                        <a:moveTo>
                          <a:pt x="0" y="243"/>
                        </a:moveTo>
                        <a:lnTo>
                          <a:pt x="27" y="173"/>
                        </a:lnTo>
                        <a:lnTo>
                          <a:pt x="58" y="195"/>
                        </a:lnTo>
                        <a:lnTo>
                          <a:pt x="118" y="69"/>
                        </a:lnTo>
                        <a:lnTo>
                          <a:pt x="143" y="86"/>
                        </a:lnTo>
                        <a:lnTo>
                          <a:pt x="187"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sp>
                <p:nvSpPr>
                  <p:cNvPr id="26710" name="Freeform 91"/>
                  <p:cNvSpPr>
                    <a:spLocks noChangeAspect="1"/>
                  </p:cNvSpPr>
                  <p:nvPr/>
                </p:nvSpPr>
                <p:spPr bwMode="auto">
                  <a:xfrm>
                    <a:off x="357" y="1033"/>
                    <a:ext cx="190" cy="244"/>
                  </a:xfrm>
                  <a:custGeom>
                    <a:avLst/>
                    <a:gdLst>
                      <a:gd name="T0" fmla="*/ 189 w 190"/>
                      <a:gd name="T1" fmla="*/ 243 h 244"/>
                      <a:gd name="T2" fmla="*/ 160 w 190"/>
                      <a:gd name="T3" fmla="*/ 176 h 244"/>
                      <a:gd name="T4" fmla="*/ 127 w 190"/>
                      <a:gd name="T5" fmla="*/ 196 h 244"/>
                      <a:gd name="T6" fmla="*/ 65 w 190"/>
                      <a:gd name="T7" fmla="*/ 69 h 244"/>
                      <a:gd name="T8" fmla="*/ 42 w 190"/>
                      <a:gd name="T9" fmla="*/ 88 h 244"/>
                      <a:gd name="T10" fmla="*/ 0 w 190"/>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90" h="244">
                        <a:moveTo>
                          <a:pt x="189" y="243"/>
                        </a:moveTo>
                        <a:lnTo>
                          <a:pt x="160" y="176"/>
                        </a:lnTo>
                        <a:lnTo>
                          <a:pt x="127" y="196"/>
                        </a:lnTo>
                        <a:lnTo>
                          <a:pt x="65" y="69"/>
                        </a:lnTo>
                        <a:lnTo>
                          <a:pt x="42" y="88"/>
                        </a:lnTo>
                        <a:lnTo>
                          <a:pt x="0"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sp>
                <p:nvSpPr>
                  <p:cNvPr id="26711" name="Freeform 92"/>
                  <p:cNvSpPr>
                    <a:spLocks noChangeAspect="1"/>
                  </p:cNvSpPr>
                  <p:nvPr/>
                </p:nvSpPr>
                <p:spPr bwMode="auto">
                  <a:xfrm>
                    <a:off x="160" y="1151"/>
                    <a:ext cx="265" cy="161"/>
                  </a:xfrm>
                  <a:custGeom>
                    <a:avLst/>
                    <a:gdLst>
                      <a:gd name="T0" fmla="*/ 264 w 265"/>
                      <a:gd name="T1" fmla="*/ 160 h 161"/>
                      <a:gd name="T2" fmla="*/ 193 w 265"/>
                      <a:gd name="T3" fmla="*/ 101 h 161"/>
                      <a:gd name="T4" fmla="*/ 191 w 265"/>
                      <a:gd name="T5" fmla="*/ 128 h 161"/>
                      <a:gd name="T6" fmla="*/ 83 w 265"/>
                      <a:gd name="T7" fmla="*/ 38 h 161"/>
                      <a:gd name="T8" fmla="*/ 76 w 265"/>
                      <a:gd name="T9" fmla="*/ 59 h 161"/>
                      <a:gd name="T10" fmla="*/ 0 w 265"/>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5" h="161">
                        <a:moveTo>
                          <a:pt x="264" y="160"/>
                        </a:moveTo>
                        <a:lnTo>
                          <a:pt x="193" y="101"/>
                        </a:lnTo>
                        <a:lnTo>
                          <a:pt x="191" y="128"/>
                        </a:lnTo>
                        <a:lnTo>
                          <a:pt x="83" y="38"/>
                        </a:lnTo>
                        <a:lnTo>
                          <a:pt x="76" y="59"/>
                        </a:lnTo>
                        <a:lnTo>
                          <a:pt x="0"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grpSp>
            <p:grpSp>
              <p:nvGrpSpPr>
                <p:cNvPr id="26676" name="Group 93"/>
                <p:cNvGrpSpPr>
                  <a:grpSpLocks noChangeAspect="1"/>
                </p:cNvGrpSpPr>
                <p:nvPr/>
              </p:nvGrpSpPr>
              <p:grpSpPr bwMode="auto">
                <a:xfrm>
                  <a:off x="3591" y="11913"/>
                  <a:ext cx="1824" cy="4617"/>
                  <a:chOff x="3591" y="11913"/>
                  <a:chExt cx="1824" cy="4617"/>
                </a:xfrm>
              </p:grpSpPr>
              <p:sp>
                <p:nvSpPr>
                  <p:cNvPr id="26677" name="Line 94"/>
                  <p:cNvSpPr>
                    <a:spLocks noChangeAspect="1" noChangeShapeType="1"/>
                  </p:cNvSpPr>
                  <p:nvPr/>
                </p:nvSpPr>
                <p:spPr bwMode="auto">
                  <a:xfrm flipH="1">
                    <a:off x="3591" y="12597"/>
                    <a:ext cx="912" cy="3933"/>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78" name="Line 95"/>
                  <p:cNvSpPr>
                    <a:spLocks noChangeAspect="1" noChangeShapeType="1"/>
                  </p:cNvSpPr>
                  <p:nvPr/>
                </p:nvSpPr>
                <p:spPr bwMode="auto">
                  <a:xfrm>
                    <a:off x="4503" y="12597"/>
                    <a:ext cx="912" cy="3933"/>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26679" name="Group 96"/>
                  <p:cNvGrpSpPr>
                    <a:grpSpLocks noChangeAspect="1"/>
                  </p:cNvGrpSpPr>
                  <p:nvPr/>
                </p:nvGrpSpPr>
                <p:grpSpPr bwMode="auto">
                  <a:xfrm>
                    <a:off x="3648" y="15561"/>
                    <a:ext cx="1710" cy="855"/>
                    <a:chOff x="3648" y="15561"/>
                    <a:chExt cx="1710" cy="855"/>
                  </a:xfrm>
                </p:grpSpPr>
                <p:sp>
                  <p:nvSpPr>
                    <p:cNvPr id="26706" name="Line 97"/>
                    <p:cNvSpPr>
                      <a:spLocks noChangeAspect="1" noChangeShapeType="1"/>
                    </p:cNvSpPr>
                    <p:nvPr/>
                  </p:nvSpPr>
                  <p:spPr bwMode="auto">
                    <a:xfrm flipV="1">
                      <a:off x="3648" y="15561"/>
                      <a:ext cx="1539" cy="8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07" name="Line 98"/>
                    <p:cNvSpPr>
                      <a:spLocks noChangeAspect="1" noChangeShapeType="1"/>
                    </p:cNvSpPr>
                    <p:nvPr/>
                  </p:nvSpPr>
                  <p:spPr bwMode="auto">
                    <a:xfrm flipH="1" flipV="1">
                      <a:off x="3819" y="15561"/>
                      <a:ext cx="1539" cy="8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26680" name="Line 99"/>
                  <p:cNvSpPr>
                    <a:spLocks noChangeAspect="1" noChangeShapeType="1"/>
                  </p:cNvSpPr>
                  <p:nvPr/>
                </p:nvSpPr>
                <p:spPr bwMode="auto">
                  <a:xfrm flipV="1">
                    <a:off x="3819" y="14877"/>
                    <a:ext cx="1197" cy="68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81" name="Line 100"/>
                  <p:cNvSpPr>
                    <a:spLocks noChangeAspect="1" noChangeShapeType="1"/>
                  </p:cNvSpPr>
                  <p:nvPr/>
                </p:nvSpPr>
                <p:spPr bwMode="auto">
                  <a:xfrm flipH="1" flipV="1">
                    <a:off x="3990" y="14877"/>
                    <a:ext cx="1197" cy="68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82" name="Line 101"/>
                  <p:cNvSpPr>
                    <a:spLocks noChangeAspect="1" noChangeShapeType="1"/>
                  </p:cNvSpPr>
                  <p:nvPr/>
                </p:nvSpPr>
                <p:spPr bwMode="auto">
                  <a:xfrm flipV="1">
                    <a:off x="3990" y="14350"/>
                    <a:ext cx="912" cy="52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83" name="Line 102"/>
                  <p:cNvSpPr>
                    <a:spLocks noChangeAspect="1" noChangeShapeType="1"/>
                  </p:cNvSpPr>
                  <p:nvPr/>
                </p:nvSpPr>
                <p:spPr bwMode="auto">
                  <a:xfrm flipH="1" flipV="1">
                    <a:off x="4104" y="14350"/>
                    <a:ext cx="912" cy="52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84" name="Line 103"/>
                  <p:cNvSpPr>
                    <a:spLocks noChangeAspect="1" noChangeShapeType="1"/>
                  </p:cNvSpPr>
                  <p:nvPr/>
                </p:nvSpPr>
                <p:spPr bwMode="auto">
                  <a:xfrm flipV="1">
                    <a:off x="4104" y="13913"/>
                    <a:ext cx="684" cy="39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85" name="Line 104"/>
                  <p:cNvSpPr>
                    <a:spLocks noChangeAspect="1" noChangeShapeType="1"/>
                  </p:cNvSpPr>
                  <p:nvPr/>
                </p:nvSpPr>
                <p:spPr bwMode="auto">
                  <a:xfrm flipH="1" flipV="1">
                    <a:off x="4218" y="13913"/>
                    <a:ext cx="684" cy="39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86" name="Line 105"/>
                  <p:cNvSpPr>
                    <a:spLocks noChangeAspect="1" noChangeShapeType="1"/>
                  </p:cNvSpPr>
                  <p:nvPr/>
                </p:nvSpPr>
                <p:spPr bwMode="auto">
                  <a:xfrm flipV="1">
                    <a:off x="4218" y="13612"/>
                    <a:ext cx="513" cy="29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87" name="Line 106"/>
                  <p:cNvSpPr>
                    <a:spLocks noChangeAspect="1" noChangeShapeType="1"/>
                  </p:cNvSpPr>
                  <p:nvPr/>
                </p:nvSpPr>
                <p:spPr bwMode="auto">
                  <a:xfrm flipH="1" flipV="1">
                    <a:off x="4275" y="13612"/>
                    <a:ext cx="513" cy="29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88" name="Line 107"/>
                  <p:cNvSpPr>
                    <a:spLocks noChangeAspect="1" noChangeShapeType="1"/>
                  </p:cNvSpPr>
                  <p:nvPr/>
                </p:nvSpPr>
                <p:spPr bwMode="auto">
                  <a:xfrm flipV="1">
                    <a:off x="4275" y="13392"/>
                    <a:ext cx="399" cy="23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89" name="Line 108"/>
                  <p:cNvSpPr>
                    <a:spLocks noChangeAspect="1" noChangeShapeType="1"/>
                  </p:cNvSpPr>
                  <p:nvPr/>
                </p:nvSpPr>
                <p:spPr bwMode="auto">
                  <a:xfrm flipH="1" flipV="1">
                    <a:off x="4332" y="13395"/>
                    <a:ext cx="399" cy="23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90" name="Line 109"/>
                  <p:cNvSpPr>
                    <a:spLocks noChangeAspect="1" noChangeShapeType="1"/>
                  </p:cNvSpPr>
                  <p:nvPr/>
                </p:nvSpPr>
                <p:spPr bwMode="auto">
                  <a:xfrm flipV="1">
                    <a:off x="4332" y="13167"/>
                    <a:ext cx="285" cy="22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91" name="Line 110"/>
                  <p:cNvSpPr>
                    <a:spLocks noChangeAspect="1" noChangeShapeType="1"/>
                  </p:cNvSpPr>
                  <p:nvPr/>
                </p:nvSpPr>
                <p:spPr bwMode="auto">
                  <a:xfrm flipH="1" flipV="1">
                    <a:off x="4389" y="13167"/>
                    <a:ext cx="285" cy="22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92" name="Line 111"/>
                  <p:cNvSpPr>
                    <a:spLocks noChangeAspect="1" noChangeShapeType="1"/>
                  </p:cNvSpPr>
                  <p:nvPr/>
                </p:nvSpPr>
                <p:spPr bwMode="auto">
                  <a:xfrm flipV="1">
                    <a:off x="4389" y="12996"/>
                    <a:ext cx="171"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93" name="Line 112"/>
                  <p:cNvSpPr>
                    <a:spLocks noChangeAspect="1" noChangeShapeType="1"/>
                  </p:cNvSpPr>
                  <p:nvPr/>
                </p:nvSpPr>
                <p:spPr bwMode="auto">
                  <a:xfrm flipH="1" flipV="1">
                    <a:off x="4446" y="12996"/>
                    <a:ext cx="171"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26694" name="Group 113"/>
                  <p:cNvGrpSpPr>
                    <a:grpSpLocks noChangeAspect="1"/>
                  </p:cNvGrpSpPr>
                  <p:nvPr/>
                </p:nvGrpSpPr>
                <p:grpSpPr bwMode="auto">
                  <a:xfrm>
                    <a:off x="4617" y="11913"/>
                    <a:ext cx="456" cy="1254"/>
                    <a:chOff x="4674" y="11913"/>
                    <a:chExt cx="456" cy="1254"/>
                  </a:xfrm>
                </p:grpSpPr>
                <p:sp>
                  <p:nvSpPr>
                    <p:cNvPr id="26701" name="Line 114"/>
                    <p:cNvSpPr>
                      <a:spLocks noChangeAspect="1" noChangeShapeType="1"/>
                    </p:cNvSpPr>
                    <p:nvPr/>
                  </p:nvSpPr>
                  <p:spPr bwMode="auto">
                    <a:xfrm flipV="1">
                      <a:off x="4674" y="12369"/>
                      <a:ext cx="0" cy="79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02" name="Line 115"/>
                    <p:cNvSpPr>
                      <a:spLocks noChangeAspect="1" noChangeShapeType="1"/>
                    </p:cNvSpPr>
                    <p:nvPr/>
                  </p:nvSpPr>
                  <p:spPr bwMode="auto">
                    <a:xfrm>
                      <a:off x="4674" y="12369"/>
                      <a:ext cx="28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03" name="Line 116"/>
                    <p:cNvSpPr>
                      <a:spLocks noChangeAspect="1" noChangeShapeType="1"/>
                    </p:cNvSpPr>
                    <p:nvPr/>
                  </p:nvSpPr>
                  <p:spPr bwMode="auto">
                    <a:xfrm flipV="1">
                      <a:off x="4959" y="12198"/>
                      <a:ext cx="0"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04" name="Line 117"/>
                    <p:cNvSpPr>
                      <a:spLocks noChangeAspect="1" noChangeShapeType="1"/>
                    </p:cNvSpPr>
                    <p:nvPr/>
                  </p:nvSpPr>
                  <p:spPr bwMode="auto">
                    <a:xfrm flipV="1">
                      <a:off x="4959"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05" name="Line 118"/>
                    <p:cNvSpPr>
                      <a:spLocks noChangeAspect="1" noChangeShapeType="1"/>
                    </p:cNvSpPr>
                    <p:nvPr/>
                  </p:nvSpPr>
                  <p:spPr bwMode="auto">
                    <a:xfrm flipH="1" flipV="1">
                      <a:off x="4788"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26695" name="Group 119"/>
                  <p:cNvGrpSpPr>
                    <a:grpSpLocks noChangeAspect="1"/>
                  </p:cNvGrpSpPr>
                  <p:nvPr/>
                </p:nvGrpSpPr>
                <p:grpSpPr bwMode="auto">
                  <a:xfrm flipH="1">
                    <a:off x="3933" y="11913"/>
                    <a:ext cx="456" cy="1254"/>
                    <a:chOff x="4674" y="11913"/>
                    <a:chExt cx="456" cy="1254"/>
                  </a:xfrm>
                </p:grpSpPr>
                <p:sp>
                  <p:nvSpPr>
                    <p:cNvPr id="26696" name="Line 120"/>
                    <p:cNvSpPr>
                      <a:spLocks noChangeAspect="1" noChangeShapeType="1"/>
                    </p:cNvSpPr>
                    <p:nvPr/>
                  </p:nvSpPr>
                  <p:spPr bwMode="auto">
                    <a:xfrm flipV="1">
                      <a:off x="4674" y="12369"/>
                      <a:ext cx="0" cy="79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97" name="Line 121"/>
                    <p:cNvSpPr>
                      <a:spLocks noChangeAspect="1" noChangeShapeType="1"/>
                    </p:cNvSpPr>
                    <p:nvPr/>
                  </p:nvSpPr>
                  <p:spPr bwMode="auto">
                    <a:xfrm>
                      <a:off x="4674" y="12369"/>
                      <a:ext cx="28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98" name="Line 122"/>
                    <p:cNvSpPr>
                      <a:spLocks noChangeAspect="1" noChangeShapeType="1"/>
                    </p:cNvSpPr>
                    <p:nvPr/>
                  </p:nvSpPr>
                  <p:spPr bwMode="auto">
                    <a:xfrm flipV="1">
                      <a:off x="4959" y="12198"/>
                      <a:ext cx="0"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99" name="Line 123"/>
                    <p:cNvSpPr>
                      <a:spLocks noChangeAspect="1" noChangeShapeType="1"/>
                    </p:cNvSpPr>
                    <p:nvPr/>
                  </p:nvSpPr>
                  <p:spPr bwMode="auto">
                    <a:xfrm flipV="1">
                      <a:off x="4959"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700" name="Line 124"/>
                    <p:cNvSpPr>
                      <a:spLocks noChangeAspect="1" noChangeShapeType="1"/>
                    </p:cNvSpPr>
                    <p:nvPr/>
                  </p:nvSpPr>
                  <p:spPr bwMode="auto">
                    <a:xfrm flipH="1" flipV="1">
                      <a:off x="4788"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grpSp>
        </p:grpSp>
        <p:grpSp>
          <p:nvGrpSpPr>
            <p:cNvPr id="26632" name="Group 125"/>
            <p:cNvGrpSpPr>
              <a:grpSpLocks noChangeAspect="1"/>
            </p:cNvGrpSpPr>
            <p:nvPr/>
          </p:nvGrpSpPr>
          <p:grpSpPr bwMode="auto">
            <a:xfrm>
              <a:off x="4527" y="1824"/>
              <a:ext cx="512" cy="698"/>
              <a:chOff x="1968" y="2133"/>
              <a:chExt cx="678" cy="925"/>
            </a:xfrm>
          </p:grpSpPr>
          <p:sp>
            <p:nvSpPr>
              <p:cNvPr id="26634" name="Text Box 126"/>
              <p:cNvSpPr txBox="1">
                <a:spLocks noChangeAspect="1" noChangeArrowheads="1"/>
              </p:cNvSpPr>
              <p:nvPr/>
            </p:nvSpPr>
            <p:spPr bwMode="auto">
              <a:xfrm>
                <a:off x="1968" y="2832"/>
                <a:ext cx="678" cy="2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spcAft>
                    <a:spcPts val="300"/>
                  </a:spcAft>
                </a:pPr>
                <a:r>
                  <a:rPr lang="en-GB" altLang="en-US" sz="2400"/>
                  <a:t>BS</a:t>
                </a:r>
                <a:r>
                  <a:rPr lang="en-GB" altLang="en-US" sz="2400" baseline="-25000"/>
                  <a:t>2</a:t>
                </a:r>
                <a:endParaRPr lang="en-GB" altLang="en-US" sz="2400"/>
              </a:p>
            </p:txBody>
          </p:sp>
          <p:grpSp>
            <p:nvGrpSpPr>
              <p:cNvPr id="26635" name="Group 127"/>
              <p:cNvGrpSpPr>
                <a:grpSpLocks noChangeAspect="1"/>
              </p:cNvGrpSpPr>
              <p:nvPr/>
            </p:nvGrpSpPr>
            <p:grpSpPr bwMode="auto">
              <a:xfrm>
                <a:off x="2154" y="2133"/>
                <a:ext cx="253" cy="728"/>
                <a:chOff x="3591" y="11286"/>
                <a:chExt cx="1824" cy="5244"/>
              </a:xfrm>
            </p:grpSpPr>
            <p:grpSp>
              <p:nvGrpSpPr>
                <p:cNvPr id="26636" name="Group 128"/>
                <p:cNvGrpSpPr>
                  <a:grpSpLocks noChangeAspect="1"/>
                </p:cNvGrpSpPr>
                <p:nvPr/>
              </p:nvGrpSpPr>
              <p:grpSpPr bwMode="auto">
                <a:xfrm>
                  <a:off x="3591" y="11286"/>
                  <a:ext cx="1818" cy="585"/>
                  <a:chOff x="160" y="1033"/>
                  <a:chExt cx="865" cy="279"/>
                </a:xfrm>
              </p:grpSpPr>
              <p:sp>
                <p:nvSpPr>
                  <p:cNvPr id="26669" name="Freeform 129"/>
                  <p:cNvSpPr>
                    <a:spLocks noChangeAspect="1"/>
                  </p:cNvSpPr>
                  <p:nvPr/>
                </p:nvSpPr>
                <p:spPr bwMode="auto">
                  <a:xfrm>
                    <a:off x="756" y="1150"/>
                    <a:ext cx="269" cy="161"/>
                  </a:xfrm>
                  <a:custGeom>
                    <a:avLst/>
                    <a:gdLst>
                      <a:gd name="T0" fmla="*/ 0 w 269"/>
                      <a:gd name="T1" fmla="*/ 160 h 161"/>
                      <a:gd name="T2" fmla="*/ 71 w 269"/>
                      <a:gd name="T3" fmla="*/ 105 h 161"/>
                      <a:gd name="T4" fmla="*/ 75 w 269"/>
                      <a:gd name="T5" fmla="*/ 131 h 161"/>
                      <a:gd name="T6" fmla="*/ 185 w 269"/>
                      <a:gd name="T7" fmla="*/ 43 h 161"/>
                      <a:gd name="T8" fmla="*/ 189 w 269"/>
                      <a:gd name="T9" fmla="*/ 58 h 161"/>
                      <a:gd name="T10" fmla="*/ 268 w 269"/>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9" h="161">
                        <a:moveTo>
                          <a:pt x="0" y="160"/>
                        </a:moveTo>
                        <a:lnTo>
                          <a:pt x="71" y="105"/>
                        </a:lnTo>
                        <a:lnTo>
                          <a:pt x="75" y="131"/>
                        </a:lnTo>
                        <a:lnTo>
                          <a:pt x="185" y="43"/>
                        </a:lnTo>
                        <a:lnTo>
                          <a:pt x="189" y="58"/>
                        </a:lnTo>
                        <a:lnTo>
                          <a:pt x="268"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sp>
                <p:nvSpPr>
                  <p:cNvPr id="26670" name="Freeform 130"/>
                  <p:cNvSpPr>
                    <a:spLocks noChangeAspect="1"/>
                  </p:cNvSpPr>
                  <p:nvPr/>
                </p:nvSpPr>
                <p:spPr bwMode="auto">
                  <a:xfrm>
                    <a:off x="636" y="1033"/>
                    <a:ext cx="188" cy="244"/>
                  </a:xfrm>
                  <a:custGeom>
                    <a:avLst/>
                    <a:gdLst>
                      <a:gd name="T0" fmla="*/ 0 w 188"/>
                      <a:gd name="T1" fmla="*/ 243 h 244"/>
                      <a:gd name="T2" fmla="*/ 27 w 188"/>
                      <a:gd name="T3" fmla="*/ 173 h 244"/>
                      <a:gd name="T4" fmla="*/ 58 w 188"/>
                      <a:gd name="T5" fmla="*/ 195 h 244"/>
                      <a:gd name="T6" fmla="*/ 118 w 188"/>
                      <a:gd name="T7" fmla="*/ 69 h 244"/>
                      <a:gd name="T8" fmla="*/ 143 w 188"/>
                      <a:gd name="T9" fmla="*/ 86 h 244"/>
                      <a:gd name="T10" fmla="*/ 187 w 188"/>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8" h="244">
                        <a:moveTo>
                          <a:pt x="0" y="243"/>
                        </a:moveTo>
                        <a:lnTo>
                          <a:pt x="27" y="173"/>
                        </a:lnTo>
                        <a:lnTo>
                          <a:pt x="58" y="195"/>
                        </a:lnTo>
                        <a:lnTo>
                          <a:pt x="118" y="69"/>
                        </a:lnTo>
                        <a:lnTo>
                          <a:pt x="143" y="86"/>
                        </a:lnTo>
                        <a:lnTo>
                          <a:pt x="187"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sp>
                <p:nvSpPr>
                  <p:cNvPr id="26671" name="Freeform 131"/>
                  <p:cNvSpPr>
                    <a:spLocks noChangeAspect="1"/>
                  </p:cNvSpPr>
                  <p:nvPr/>
                </p:nvSpPr>
                <p:spPr bwMode="auto">
                  <a:xfrm>
                    <a:off x="357" y="1033"/>
                    <a:ext cx="190" cy="244"/>
                  </a:xfrm>
                  <a:custGeom>
                    <a:avLst/>
                    <a:gdLst>
                      <a:gd name="T0" fmla="*/ 189 w 190"/>
                      <a:gd name="T1" fmla="*/ 243 h 244"/>
                      <a:gd name="T2" fmla="*/ 160 w 190"/>
                      <a:gd name="T3" fmla="*/ 176 h 244"/>
                      <a:gd name="T4" fmla="*/ 127 w 190"/>
                      <a:gd name="T5" fmla="*/ 196 h 244"/>
                      <a:gd name="T6" fmla="*/ 65 w 190"/>
                      <a:gd name="T7" fmla="*/ 69 h 244"/>
                      <a:gd name="T8" fmla="*/ 42 w 190"/>
                      <a:gd name="T9" fmla="*/ 88 h 244"/>
                      <a:gd name="T10" fmla="*/ 0 w 190"/>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90" h="244">
                        <a:moveTo>
                          <a:pt x="189" y="243"/>
                        </a:moveTo>
                        <a:lnTo>
                          <a:pt x="160" y="176"/>
                        </a:lnTo>
                        <a:lnTo>
                          <a:pt x="127" y="196"/>
                        </a:lnTo>
                        <a:lnTo>
                          <a:pt x="65" y="69"/>
                        </a:lnTo>
                        <a:lnTo>
                          <a:pt x="42" y="88"/>
                        </a:lnTo>
                        <a:lnTo>
                          <a:pt x="0"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sp>
                <p:nvSpPr>
                  <p:cNvPr id="26672" name="Freeform 132"/>
                  <p:cNvSpPr>
                    <a:spLocks noChangeAspect="1"/>
                  </p:cNvSpPr>
                  <p:nvPr/>
                </p:nvSpPr>
                <p:spPr bwMode="auto">
                  <a:xfrm>
                    <a:off x="160" y="1151"/>
                    <a:ext cx="265" cy="161"/>
                  </a:xfrm>
                  <a:custGeom>
                    <a:avLst/>
                    <a:gdLst>
                      <a:gd name="T0" fmla="*/ 264 w 265"/>
                      <a:gd name="T1" fmla="*/ 160 h 161"/>
                      <a:gd name="T2" fmla="*/ 193 w 265"/>
                      <a:gd name="T3" fmla="*/ 101 h 161"/>
                      <a:gd name="T4" fmla="*/ 191 w 265"/>
                      <a:gd name="T5" fmla="*/ 128 h 161"/>
                      <a:gd name="T6" fmla="*/ 83 w 265"/>
                      <a:gd name="T7" fmla="*/ 38 h 161"/>
                      <a:gd name="T8" fmla="*/ 76 w 265"/>
                      <a:gd name="T9" fmla="*/ 59 h 161"/>
                      <a:gd name="T10" fmla="*/ 0 w 265"/>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5" h="161">
                        <a:moveTo>
                          <a:pt x="264" y="160"/>
                        </a:moveTo>
                        <a:lnTo>
                          <a:pt x="193" y="101"/>
                        </a:lnTo>
                        <a:lnTo>
                          <a:pt x="191" y="128"/>
                        </a:lnTo>
                        <a:lnTo>
                          <a:pt x="83" y="38"/>
                        </a:lnTo>
                        <a:lnTo>
                          <a:pt x="76" y="59"/>
                        </a:lnTo>
                        <a:lnTo>
                          <a:pt x="0"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grpSp>
            <p:grpSp>
              <p:nvGrpSpPr>
                <p:cNvPr id="26637" name="Group 133"/>
                <p:cNvGrpSpPr>
                  <a:grpSpLocks noChangeAspect="1"/>
                </p:cNvGrpSpPr>
                <p:nvPr/>
              </p:nvGrpSpPr>
              <p:grpSpPr bwMode="auto">
                <a:xfrm>
                  <a:off x="3591" y="11913"/>
                  <a:ext cx="1824" cy="4617"/>
                  <a:chOff x="3591" y="11913"/>
                  <a:chExt cx="1824" cy="4617"/>
                </a:xfrm>
              </p:grpSpPr>
              <p:sp>
                <p:nvSpPr>
                  <p:cNvPr id="26638" name="Line 134"/>
                  <p:cNvSpPr>
                    <a:spLocks noChangeAspect="1" noChangeShapeType="1"/>
                  </p:cNvSpPr>
                  <p:nvPr/>
                </p:nvSpPr>
                <p:spPr bwMode="auto">
                  <a:xfrm flipH="1">
                    <a:off x="3591" y="12597"/>
                    <a:ext cx="912" cy="3933"/>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39" name="Line 135"/>
                  <p:cNvSpPr>
                    <a:spLocks noChangeAspect="1" noChangeShapeType="1"/>
                  </p:cNvSpPr>
                  <p:nvPr/>
                </p:nvSpPr>
                <p:spPr bwMode="auto">
                  <a:xfrm>
                    <a:off x="4503" y="12597"/>
                    <a:ext cx="912" cy="3933"/>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26640" name="Group 136"/>
                  <p:cNvGrpSpPr>
                    <a:grpSpLocks noChangeAspect="1"/>
                  </p:cNvGrpSpPr>
                  <p:nvPr/>
                </p:nvGrpSpPr>
                <p:grpSpPr bwMode="auto">
                  <a:xfrm>
                    <a:off x="3648" y="15561"/>
                    <a:ext cx="1710" cy="855"/>
                    <a:chOff x="3648" y="15561"/>
                    <a:chExt cx="1710" cy="855"/>
                  </a:xfrm>
                </p:grpSpPr>
                <p:sp>
                  <p:nvSpPr>
                    <p:cNvPr id="26667" name="Line 137"/>
                    <p:cNvSpPr>
                      <a:spLocks noChangeAspect="1" noChangeShapeType="1"/>
                    </p:cNvSpPr>
                    <p:nvPr/>
                  </p:nvSpPr>
                  <p:spPr bwMode="auto">
                    <a:xfrm flipV="1">
                      <a:off x="3648" y="15561"/>
                      <a:ext cx="1539" cy="8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68" name="Line 138"/>
                    <p:cNvSpPr>
                      <a:spLocks noChangeAspect="1" noChangeShapeType="1"/>
                    </p:cNvSpPr>
                    <p:nvPr/>
                  </p:nvSpPr>
                  <p:spPr bwMode="auto">
                    <a:xfrm flipH="1" flipV="1">
                      <a:off x="3819" y="15561"/>
                      <a:ext cx="1539" cy="8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26641" name="Line 139"/>
                  <p:cNvSpPr>
                    <a:spLocks noChangeAspect="1" noChangeShapeType="1"/>
                  </p:cNvSpPr>
                  <p:nvPr/>
                </p:nvSpPr>
                <p:spPr bwMode="auto">
                  <a:xfrm flipV="1">
                    <a:off x="3819" y="14877"/>
                    <a:ext cx="1197" cy="68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42" name="Line 140"/>
                  <p:cNvSpPr>
                    <a:spLocks noChangeAspect="1" noChangeShapeType="1"/>
                  </p:cNvSpPr>
                  <p:nvPr/>
                </p:nvSpPr>
                <p:spPr bwMode="auto">
                  <a:xfrm flipH="1" flipV="1">
                    <a:off x="3990" y="14877"/>
                    <a:ext cx="1197" cy="68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43" name="Line 141"/>
                  <p:cNvSpPr>
                    <a:spLocks noChangeAspect="1" noChangeShapeType="1"/>
                  </p:cNvSpPr>
                  <p:nvPr/>
                </p:nvSpPr>
                <p:spPr bwMode="auto">
                  <a:xfrm flipV="1">
                    <a:off x="3990" y="14350"/>
                    <a:ext cx="912" cy="52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44" name="Line 142"/>
                  <p:cNvSpPr>
                    <a:spLocks noChangeAspect="1" noChangeShapeType="1"/>
                  </p:cNvSpPr>
                  <p:nvPr/>
                </p:nvSpPr>
                <p:spPr bwMode="auto">
                  <a:xfrm flipH="1" flipV="1">
                    <a:off x="4104" y="14350"/>
                    <a:ext cx="912" cy="52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45" name="Line 143"/>
                  <p:cNvSpPr>
                    <a:spLocks noChangeAspect="1" noChangeShapeType="1"/>
                  </p:cNvSpPr>
                  <p:nvPr/>
                </p:nvSpPr>
                <p:spPr bwMode="auto">
                  <a:xfrm flipV="1">
                    <a:off x="4104" y="13913"/>
                    <a:ext cx="684" cy="39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46" name="Line 144"/>
                  <p:cNvSpPr>
                    <a:spLocks noChangeAspect="1" noChangeShapeType="1"/>
                  </p:cNvSpPr>
                  <p:nvPr/>
                </p:nvSpPr>
                <p:spPr bwMode="auto">
                  <a:xfrm flipH="1" flipV="1">
                    <a:off x="4218" y="13913"/>
                    <a:ext cx="684" cy="39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47" name="Line 145"/>
                  <p:cNvSpPr>
                    <a:spLocks noChangeAspect="1" noChangeShapeType="1"/>
                  </p:cNvSpPr>
                  <p:nvPr/>
                </p:nvSpPr>
                <p:spPr bwMode="auto">
                  <a:xfrm flipV="1">
                    <a:off x="4218" y="13612"/>
                    <a:ext cx="513" cy="29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48" name="Line 146"/>
                  <p:cNvSpPr>
                    <a:spLocks noChangeAspect="1" noChangeShapeType="1"/>
                  </p:cNvSpPr>
                  <p:nvPr/>
                </p:nvSpPr>
                <p:spPr bwMode="auto">
                  <a:xfrm flipH="1" flipV="1">
                    <a:off x="4275" y="13612"/>
                    <a:ext cx="513" cy="29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49" name="Line 147"/>
                  <p:cNvSpPr>
                    <a:spLocks noChangeAspect="1" noChangeShapeType="1"/>
                  </p:cNvSpPr>
                  <p:nvPr/>
                </p:nvSpPr>
                <p:spPr bwMode="auto">
                  <a:xfrm flipV="1">
                    <a:off x="4275" y="13392"/>
                    <a:ext cx="399" cy="23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50" name="Line 148"/>
                  <p:cNvSpPr>
                    <a:spLocks noChangeAspect="1" noChangeShapeType="1"/>
                  </p:cNvSpPr>
                  <p:nvPr/>
                </p:nvSpPr>
                <p:spPr bwMode="auto">
                  <a:xfrm flipH="1" flipV="1">
                    <a:off x="4332" y="13395"/>
                    <a:ext cx="399" cy="23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51" name="Line 149"/>
                  <p:cNvSpPr>
                    <a:spLocks noChangeAspect="1" noChangeShapeType="1"/>
                  </p:cNvSpPr>
                  <p:nvPr/>
                </p:nvSpPr>
                <p:spPr bwMode="auto">
                  <a:xfrm flipV="1">
                    <a:off x="4332" y="13167"/>
                    <a:ext cx="285" cy="22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52" name="Line 150"/>
                  <p:cNvSpPr>
                    <a:spLocks noChangeAspect="1" noChangeShapeType="1"/>
                  </p:cNvSpPr>
                  <p:nvPr/>
                </p:nvSpPr>
                <p:spPr bwMode="auto">
                  <a:xfrm flipH="1" flipV="1">
                    <a:off x="4389" y="13167"/>
                    <a:ext cx="285" cy="22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53" name="Line 151"/>
                  <p:cNvSpPr>
                    <a:spLocks noChangeAspect="1" noChangeShapeType="1"/>
                  </p:cNvSpPr>
                  <p:nvPr/>
                </p:nvSpPr>
                <p:spPr bwMode="auto">
                  <a:xfrm flipV="1">
                    <a:off x="4389" y="12996"/>
                    <a:ext cx="171"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54" name="Line 152"/>
                  <p:cNvSpPr>
                    <a:spLocks noChangeAspect="1" noChangeShapeType="1"/>
                  </p:cNvSpPr>
                  <p:nvPr/>
                </p:nvSpPr>
                <p:spPr bwMode="auto">
                  <a:xfrm flipH="1" flipV="1">
                    <a:off x="4446" y="12996"/>
                    <a:ext cx="171"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26655" name="Group 153"/>
                  <p:cNvGrpSpPr>
                    <a:grpSpLocks noChangeAspect="1"/>
                  </p:cNvGrpSpPr>
                  <p:nvPr/>
                </p:nvGrpSpPr>
                <p:grpSpPr bwMode="auto">
                  <a:xfrm>
                    <a:off x="4617" y="11913"/>
                    <a:ext cx="456" cy="1254"/>
                    <a:chOff x="4674" y="11913"/>
                    <a:chExt cx="456" cy="1254"/>
                  </a:xfrm>
                </p:grpSpPr>
                <p:sp>
                  <p:nvSpPr>
                    <p:cNvPr id="26662" name="Line 154"/>
                    <p:cNvSpPr>
                      <a:spLocks noChangeAspect="1" noChangeShapeType="1"/>
                    </p:cNvSpPr>
                    <p:nvPr/>
                  </p:nvSpPr>
                  <p:spPr bwMode="auto">
                    <a:xfrm flipV="1">
                      <a:off x="4674" y="12369"/>
                      <a:ext cx="0" cy="79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63" name="Line 155"/>
                    <p:cNvSpPr>
                      <a:spLocks noChangeAspect="1" noChangeShapeType="1"/>
                    </p:cNvSpPr>
                    <p:nvPr/>
                  </p:nvSpPr>
                  <p:spPr bwMode="auto">
                    <a:xfrm>
                      <a:off x="4674" y="12369"/>
                      <a:ext cx="28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64" name="Line 156"/>
                    <p:cNvSpPr>
                      <a:spLocks noChangeAspect="1" noChangeShapeType="1"/>
                    </p:cNvSpPr>
                    <p:nvPr/>
                  </p:nvSpPr>
                  <p:spPr bwMode="auto">
                    <a:xfrm flipV="1">
                      <a:off x="4959" y="12198"/>
                      <a:ext cx="0"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65" name="Line 157"/>
                    <p:cNvSpPr>
                      <a:spLocks noChangeAspect="1" noChangeShapeType="1"/>
                    </p:cNvSpPr>
                    <p:nvPr/>
                  </p:nvSpPr>
                  <p:spPr bwMode="auto">
                    <a:xfrm flipV="1">
                      <a:off x="4959"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66" name="Line 158"/>
                    <p:cNvSpPr>
                      <a:spLocks noChangeAspect="1" noChangeShapeType="1"/>
                    </p:cNvSpPr>
                    <p:nvPr/>
                  </p:nvSpPr>
                  <p:spPr bwMode="auto">
                    <a:xfrm flipH="1" flipV="1">
                      <a:off x="4788"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26656" name="Group 159"/>
                  <p:cNvGrpSpPr>
                    <a:grpSpLocks noChangeAspect="1"/>
                  </p:cNvGrpSpPr>
                  <p:nvPr/>
                </p:nvGrpSpPr>
                <p:grpSpPr bwMode="auto">
                  <a:xfrm flipH="1">
                    <a:off x="3933" y="11913"/>
                    <a:ext cx="456" cy="1254"/>
                    <a:chOff x="4674" y="11913"/>
                    <a:chExt cx="456" cy="1254"/>
                  </a:xfrm>
                </p:grpSpPr>
                <p:sp>
                  <p:nvSpPr>
                    <p:cNvPr id="26657" name="Line 160"/>
                    <p:cNvSpPr>
                      <a:spLocks noChangeAspect="1" noChangeShapeType="1"/>
                    </p:cNvSpPr>
                    <p:nvPr/>
                  </p:nvSpPr>
                  <p:spPr bwMode="auto">
                    <a:xfrm flipV="1">
                      <a:off x="4674" y="12369"/>
                      <a:ext cx="0" cy="79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58" name="Line 161"/>
                    <p:cNvSpPr>
                      <a:spLocks noChangeAspect="1" noChangeShapeType="1"/>
                    </p:cNvSpPr>
                    <p:nvPr/>
                  </p:nvSpPr>
                  <p:spPr bwMode="auto">
                    <a:xfrm>
                      <a:off x="4674" y="12369"/>
                      <a:ext cx="28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59" name="Line 162"/>
                    <p:cNvSpPr>
                      <a:spLocks noChangeAspect="1" noChangeShapeType="1"/>
                    </p:cNvSpPr>
                    <p:nvPr/>
                  </p:nvSpPr>
                  <p:spPr bwMode="auto">
                    <a:xfrm flipV="1">
                      <a:off x="4959" y="12198"/>
                      <a:ext cx="0"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60" name="Line 163"/>
                    <p:cNvSpPr>
                      <a:spLocks noChangeAspect="1" noChangeShapeType="1"/>
                    </p:cNvSpPr>
                    <p:nvPr/>
                  </p:nvSpPr>
                  <p:spPr bwMode="auto">
                    <a:xfrm flipV="1">
                      <a:off x="4959"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61" name="Line 164"/>
                    <p:cNvSpPr>
                      <a:spLocks noChangeAspect="1" noChangeShapeType="1"/>
                    </p:cNvSpPr>
                    <p:nvPr/>
                  </p:nvSpPr>
                  <p:spPr bwMode="auto">
                    <a:xfrm flipH="1" flipV="1">
                      <a:off x="4788"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grpSp>
        </p:grpSp>
        <p:sp>
          <p:nvSpPr>
            <p:cNvPr id="26633" name="Text Box 165"/>
            <p:cNvSpPr txBox="1">
              <a:spLocks noChangeArrowheads="1"/>
            </p:cNvSpPr>
            <p:nvPr/>
          </p:nvSpPr>
          <p:spPr bwMode="auto">
            <a:xfrm>
              <a:off x="3821" y="2514"/>
              <a:ext cx="649" cy="369"/>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600"/>
                <a:t>40</a:t>
              </a:r>
            </a:p>
            <a:p>
              <a:r>
                <a:rPr lang="en-GB" altLang="en-US" sz="1600"/>
                <a:t>Channels</a:t>
              </a:r>
            </a:p>
          </p:txBody>
        </p:sp>
      </p:grpSp>
      <p:sp>
        <p:nvSpPr>
          <p:cNvPr id="26628" name="Rectangle 166"/>
          <p:cNvSpPr>
            <a:spLocks noGrp="1" noChangeArrowheads="1"/>
          </p:cNvSpPr>
          <p:nvPr>
            <p:ph type="body" idx="1"/>
          </p:nvPr>
        </p:nvSpPr>
        <p:spPr>
          <a:xfrm>
            <a:off x="323528" y="3261698"/>
            <a:ext cx="8493692" cy="2808901"/>
          </a:xfrm>
          <a:noFill/>
        </p:spPr>
        <p:txBody>
          <a:bodyPr/>
          <a:lstStyle/>
          <a:p>
            <a:pPr>
              <a:lnSpc>
                <a:spcPct val="90000"/>
              </a:lnSpc>
            </a:pPr>
            <a:r>
              <a:rPr lang="en-GB" altLang="en-US" sz="2400" dirty="0" smtClean="0">
                <a:cs typeface="Times New Roman" pitchFamily="18" charset="0"/>
              </a:rPr>
              <a:t>Channels are placed in a pool</a:t>
            </a:r>
          </a:p>
          <a:p>
            <a:pPr lvl="1">
              <a:lnSpc>
                <a:spcPct val="90000"/>
              </a:lnSpc>
            </a:pPr>
            <a:r>
              <a:rPr lang="en-GB" altLang="en-US" sz="2000" dirty="0">
                <a:cs typeface="Times New Roman" pitchFamily="18" charset="0"/>
              </a:rPr>
              <a:t>A</a:t>
            </a:r>
            <a:r>
              <a:rPr lang="en-GB" altLang="en-US" sz="2000" dirty="0" smtClean="0">
                <a:cs typeface="Times New Roman" pitchFamily="18" charset="0"/>
              </a:rPr>
              <a:t>ssigned to new calls depending on the carrier to interference ratio (CIR) and other criteria.</a:t>
            </a:r>
          </a:p>
          <a:p>
            <a:pPr lvl="1">
              <a:lnSpc>
                <a:spcPct val="90000"/>
              </a:lnSpc>
            </a:pPr>
            <a:r>
              <a:rPr lang="en-GB" altLang="en-US" sz="2000" dirty="0" smtClean="0">
                <a:cs typeface="Times New Roman" pitchFamily="18" charset="0"/>
              </a:rPr>
              <a:t>Each time a call is made the serving base station requests a channel from the RNC</a:t>
            </a:r>
          </a:p>
          <a:p>
            <a:pPr lvl="1">
              <a:lnSpc>
                <a:spcPct val="90000"/>
              </a:lnSpc>
            </a:pPr>
            <a:r>
              <a:rPr lang="en-GB" altLang="en-US" sz="2000" dirty="0">
                <a:cs typeface="Times New Roman" pitchFamily="18" charset="0"/>
              </a:rPr>
              <a:t>Switch algorithm </a:t>
            </a:r>
            <a:r>
              <a:rPr lang="en-GB" altLang="en-US" sz="2000" dirty="0" smtClean="0">
                <a:cs typeface="Times New Roman" pitchFamily="18" charset="0"/>
              </a:rPr>
              <a:t>allocates a channel to the requested cell</a:t>
            </a:r>
          </a:p>
          <a:p>
            <a:pPr lvl="2">
              <a:lnSpc>
                <a:spcPct val="90000"/>
              </a:lnSpc>
            </a:pPr>
            <a:r>
              <a:rPr lang="en-GB" altLang="en-US" sz="1600" dirty="0" smtClean="0">
                <a:cs typeface="Times New Roman" pitchFamily="18" charset="0"/>
              </a:rPr>
              <a:t>Various factors:  likelihood </a:t>
            </a:r>
            <a:r>
              <a:rPr lang="en-GB" altLang="en-US" sz="1600" dirty="0">
                <a:cs typeface="Times New Roman" pitchFamily="18" charset="0"/>
              </a:rPr>
              <a:t>of future blocking within the cell; </a:t>
            </a:r>
            <a:r>
              <a:rPr lang="en-GB" altLang="en-US" sz="1600" dirty="0" smtClean="0">
                <a:cs typeface="Times New Roman" pitchFamily="18" charset="0"/>
              </a:rPr>
              <a:t>frequency </a:t>
            </a:r>
            <a:r>
              <a:rPr lang="en-GB" altLang="en-US" sz="1600" dirty="0">
                <a:cs typeface="Times New Roman" pitchFamily="18" charset="0"/>
              </a:rPr>
              <a:t>of use of the candidate channel; </a:t>
            </a:r>
            <a:r>
              <a:rPr lang="en-GB" altLang="en-US" sz="1600" dirty="0" smtClean="0">
                <a:cs typeface="Times New Roman" pitchFamily="18" charset="0"/>
              </a:rPr>
              <a:t>reuse </a:t>
            </a:r>
            <a:r>
              <a:rPr lang="en-GB" altLang="en-US" sz="1600" dirty="0">
                <a:cs typeface="Times New Roman" pitchFamily="18" charset="0"/>
              </a:rPr>
              <a:t>distance of the channel, and other cost </a:t>
            </a:r>
            <a:r>
              <a:rPr lang="en-GB" altLang="en-US" sz="1600" dirty="0" smtClean="0">
                <a:cs typeface="Times New Roman" pitchFamily="18" charset="0"/>
              </a:rPr>
              <a:t>functions</a:t>
            </a:r>
            <a:endParaRPr lang="en-GB" altLang="en-US" sz="1800" dirty="0" smtClean="0">
              <a:cs typeface="Times New Roman" pitchFamily="18" charset="0"/>
            </a:endParaRPr>
          </a:p>
        </p:txBody>
      </p:sp>
    </p:spTree>
    <p:extLst>
      <p:ext uri="{BB962C8B-B14F-4D97-AF65-F5344CB8AC3E}">
        <p14:creationId xmlns:p14="http://schemas.microsoft.com/office/powerpoint/2010/main" val="31503246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9714" name="Rectangle 2"/>
          <p:cNvSpPr>
            <a:spLocks noGrp="1" noChangeArrowheads="1"/>
          </p:cNvSpPr>
          <p:nvPr>
            <p:ph type="title"/>
          </p:nvPr>
        </p:nvSpPr>
        <p:spPr/>
        <p:txBody>
          <a:bodyPr/>
          <a:lstStyle/>
          <a:p>
            <a:pPr>
              <a:defRPr/>
            </a:pPr>
            <a:r>
              <a:rPr lang="en-GB" altLang="en-US" smtClean="0">
                <a:cs typeface="Times New Roman" pitchFamily="18" charset="0"/>
              </a:rPr>
              <a:t>Dynamic Channel Allocation (DCA)</a:t>
            </a:r>
          </a:p>
        </p:txBody>
      </p:sp>
      <p:sp>
        <p:nvSpPr>
          <p:cNvPr id="27651" name="Rectangle 3"/>
          <p:cNvSpPr>
            <a:spLocks noGrp="1" noChangeArrowheads="1"/>
          </p:cNvSpPr>
          <p:nvPr>
            <p:ph type="body" idx="1"/>
          </p:nvPr>
        </p:nvSpPr>
        <p:spPr/>
        <p:txBody>
          <a:bodyPr/>
          <a:lstStyle/>
          <a:p>
            <a:r>
              <a:rPr lang="en-GB" altLang="en-US" sz="2000" dirty="0" smtClean="0">
                <a:cs typeface="Times New Roman" pitchFamily="18" charset="0"/>
              </a:rPr>
              <a:t>Requires the RNC to collect real-time data on </a:t>
            </a:r>
          </a:p>
          <a:p>
            <a:pPr lvl="1"/>
            <a:r>
              <a:rPr lang="en-GB" altLang="en-US" sz="2000" dirty="0" smtClean="0">
                <a:cs typeface="Times New Roman" pitchFamily="18" charset="0"/>
              </a:rPr>
              <a:t>channel occupancy</a:t>
            </a:r>
          </a:p>
          <a:p>
            <a:pPr lvl="1"/>
            <a:r>
              <a:rPr lang="en-GB" altLang="en-US" sz="2000" dirty="0" smtClean="0">
                <a:cs typeface="Times New Roman" pitchFamily="18" charset="0"/>
              </a:rPr>
              <a:t>traffic distribution</a:t>
            </a:r>
          </a:p>
          <a:p>
            <a:pPr lvl="1"/>
            <a:r>
              <a:rPr lang="en-GB" altLang="en-US" sz="2000" dirty="0" smtClean="0">
                <a:cs typeface="Times New Roman" pitchFamily="18" charset="0"/>
              </a:rPr>
              <a:t>radio signal strength indications (RSSI) of all channels on a continuous basis</a:t>
            </a:r>
          </a:p>
          <a:p>
            <a:r>
              <a:rPr lang="en-GB" altLang="en-US" sz="2000" dirty="0">
                <a:cs typeface="Times New Roman" pitchFamily="18" charset="0"/>
              </a:rPr>
              <a:t>I</a:t>
            </a:r>
            <a:r>
              <a:rPr lang="en-GB" altLang="en-US" sz="2000" dirty="0" smtClean="0">
                <a:cs typeface="Times New Roman" pitchFamily="18" charset="0"/>
              </a:rPr>
              <a:t>ncreases the storage and computational load on the system </a:t>
            </a:r>
          </a:p>
          <a:p>
            <a:pPr lvl="1"/>
            <a:r>
              <a:rPr lang="en-GB" altLang="en-US" sz="1600" dirty="0" smtClean="0">
                <a:cs typeface="Times New Roman" pitchFamily="18" charset="0"/>
              </a:rPr>
              <a:t>Increased channel utilisation and decreased probability of a blocked call</a:t>
            </a:r>
          </a:p>
          <a:p>
            <a:r>
              <a:rPr lang="en-GB" altLang="en-US" sz="2000" dirty="0" smtClean="0">
                <a:cs typeface="Times New Roman" pitchFamily="18" charset="0"/>
              </a:rPr>
              <a:t>Allocation of channels is more complex since additional information is needed</a:t>
            </a:r>
          </a:p>
          <a:p>
            <a:pPr lvl="1"/>
            <a:r>
              <a:rPr lang="en-GB" altLang="en-US" sz="1600" dirty="0" smtClean="0">
                <a:cs typeface="Times New Roman" pitchFamily="18" charset="0"/>
              </a:rPr>
              <a:t>More flexible to traffic changes (i.e. non-uniform traffic). </a:t>
            </a:r>
          </a:p>
          <a:p>
            <a:endParaRPr lang="en-GB" altLang="en-US" dirty="0" smtClean="0"/>
          </a:p>
        </p:txBody>
      </p:sp>
    </p:spTree>
    <p:extLst>
      <p:ext uri="{BB962C8B-B14F-4D97-AF65-F5344CB8AC3E}">
        <p14:creationId xmlns:p14="http://schemas.microsoft.com/office/powerpoint/2010/main" val="191475692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4594" name="Rectangle 2"/>
          <p:cNvSpPr>
            <a:spLocks noGrp="1" noChangeArrowheads="1"/>
          </p:cNvSpPr>
          <p:nvPr>
            <p:ph type="title"/>
          </p:nvPr>
        </p:nvSpPr>
        <p:spPr/>
        <p:txBody>
          <a:bodyPr/>
          <a:lstStyle/>
          <a:p>
            <a:pPr>
              <a:defRPr/>
            </a:pPr>
            <a:r>
              <a:rPr lang="en-GB" altLang="en-US" smtClean="0">
                <a:cs typeface="Times New Roman" pitchFamily="18" charset="0"/>
              </a:rPr>
              <a:t>Hybrid Channel Allocation (HCA)</a:t>
            </a:r>
          </a:p>
        </p:txBody>
      </p:sp>
      <p:sp>
        <p:nvSpPr>
          <p:cNvPr id="28675" name="Rectangle 3"/>
          <p:cNvSpPr>
            <a:spLocks noGrp="1" noChangeArrowheads="1"/>
          </p:cNvSpPr>
          <p:nvPr>
            <p:ph type="body" idx="1"/>
          </p:nvPr>
        </p:nvSpPr>
        <p:spPr/>
        <p:txBody>
          <a:bodyPr/>
          <a:lstStyle/>
          <a:p>
            <a:pPr>
              <a:lnSpc>
                <a:spcPct val="90000"/>
              </a:lnSpc>
            </a:pPr>
            <a:r>
              <a:rPr lang="en-GB" altLang="en-US" sz="2400" dirty="0">
                <a:cs typeface="Times New Roman" pitchFamily="18" charset="0"/>
              </a:rPr>
              <a:t>C</a:t>
            </a:r>
            <a:r>
              <a:rPr lang="en-GB" altLang="en-US" sz="2400" dirty="0" smtClean="0">
                <a:cs typeface="Times New Roman" pitchFamily="18" charset="0"/>
              </a:rPr>
              <a:t>ombination of FCA and DCA </a:t>
            </a:r>
          </a:p>
          <a:p>
            <a:pPr>
              <a:lnSpc>
                <a:spcPct val="90000"/>
              </a:lnSpc>
            </a:pPr>
            <a:r>
              <a:rPr lang="en-GB" altLang="en-US" sz="2400" dirty="0">
                <a:cs typeface="Times New Roman" pitchFamily="18" charset="0"/>
              </a:rPr>
              <a:t>S</a:t>
            </a:r>
            <a:r>
              <a:rPr lang="en-GB" altLang="en-US" sz="2400" dirty="0" smtClean="0">
                <a:cs typeface="Times New Roman" pitchFamily="18" charset="0"/>
              </a:rPr>
              <a:t>ome channels are pre-assigned</a:t>
            </a:r>
          </a:p>
          <a:p>
            <a:pPr>
              <a:lnSpc>
                <a:spcPct val="90000"/>
              </a:lnSpc>
            </a:pPr>
            <a:r>
              <a:rPr lang="en-GB" altLang="en-US" sz="2400" dirty="0" smtClean="0">
                <a:cs typeface="Times New Roman" pitchFamily="18" charset="0"/>
              </a:rPr>
              <a:t>Others are shared dynamically</a:t>
            </a:r>
          </a:p>
          <a:p>
            <a:pPr>
              <a:lnSpc>
                <a:spcPct val="90000"/>
              </a:lnSpc>
            </a:pPr>
            <a:r>
              <a:rPr lang="en-GB" altLang="en-US" sz="2400" dirty="0" smtClean="0">
                <a:cs typeface="Times New Roman" pitchFamily="18" charset="0"/>
              </a:rPr>
              <a:t>One approach based on the principal of borrowing channels from a neighbouring cell when BS’s own channels are occupied</a:t>
            </a:r>
          </a:p>
          <a:p>
            <a:pPr lvl="1">
              <a:lnSpc>
                <a:spcPct val="90000"/>
              </a:lnSpc>
            </a:pPr>
            <a:r>
              <a:rPr lang="en-GB" altLang="en-US" sz="2000" dirty="0" smtClean="0">
                <a:cs typeface="Times New Roman" pitchFamily="18" charset="0"/>
              </a:rPr>
              <a:t>Known as the borrowing strategy</a:t>
            </a:r>
          </a:p>
          <a:p>
            <a:pPr>
              <a:lnSpc>
                <a:spcPct val="90000"/>
              </a:lnSpc>
            </a:pPr>
            <a:r>
              <a:rPr lang="en-GB" altLang="en-US" sz="2400" dirty="0" smtClean="0">
                <a:cs typeface="Times New Roman" pitchFamily="18" charset="0"/>
              </a:rPr>
              <a:t>RNC supervises such borrowing procedures</a:t>
            </a:r>
          </a:p>
          <a:p>
            <a:pPr lvl="1">
              <a:lnSpc>
                <a:spcPct val="90000"/>
              </a:lnSpc>
            </a:pPr>
            <a:r>
              <a:rPr lang="en-GB" altLang="en-US" sz="2000" dirty="0" smtClean="0">
                <a:cs typeface="Times New Roman" pitchFamily="18" charset="0"/>
              </a:rPr>
              <a:t>Ensures that borrowing of a channel does not disrupt or interfere with calls in progress in the donor cell</a:t>
            </a:r>
            <a:endParaRPr lang="en-GB" altLang="en-US" sz="2000" dirty="0" smtClean="0"/>
          </a:p>
        </p:txBody>
      </p:sp>
    </p:spTree>
    <p:extLst>
      <p:ext uri="{BB962C8B-B14F-4D97-AF65-F5344CB8AC3E}">
        <p14:creationId xmlns:p14="http://schemas.microsoft.com/office/powerpoint/2010/main" val="311395629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0738" name="Rectangle 2"/>
          <p:cNvSpPr>
            <a:spLocks noGrp="1" noChangeArrowheads="1"/>
          </p:cNvSpPr>
          <p:nvPr>
            <p:ph type="title"/>
          </p:nvPr>
        </p:nvSpPr>
        <p:spPr/>
        <p:txBody>
          <a:bodyPr/>
          <a:lstStyle/>
          <a:p>
            <a:pPr>
              <a:defRPr/>
            </a:pPr>
            <a:r>
              <a:rPr lang="en-GB" altLang="en-US" dirty="0" smtClean="0"/>
              <a:t>Allocation Method Comparison</a:t>
            </a:r>
          </a:p>
        </p:txBody>
      </p:sp>
      <p:sp>
        <p:nvSpPr>
          <p:cNvPr id="29699" name="Rectangle 3"/>
          <p:cNvSpPr>
            <a:spLocks noGrp="1" noChangeArrowheads="1"/>
          </p:cNvSpPr>
          <p:nvPr>
            <p:ph type="body" idx="1"/>
          </p:nvPr>
        </p:nvSpPr>
        <p:spPr>
          <a:xfrm>
            <a:off x="685800" y="1625600"/>
            <a:ext cx="7772400" cy="4114800"/>
          </a:xfrm>
        </p:spPr>
        <p:txBody>
          <a:bodyPr/>
          <a:lstStyle/>
          <a:p>
            <a:pPr>
              <a:lnSpc>
                <a:spcPct val="90000"/>
              </a:lnSpc>
            </a:pPr>
            <a:r>
              <a:rPr lang="en-GB" altLang="en-US" sz="2400" dirty="0" smtClean="0">
                <a:cs typeface="Times New Roman" pitchFamily="18" charset="0"/>
              </a:rPr>
              <a:t>FCA better for high uniform traffic loads</a:t>
            </a:r>
          </a:p>
          <a:p>
            <a:pPr lvl="1">
              <a:lnSpc>
                <a:spcPct val="90000"/>
              </a:lnSpc>
            </a:pPr>
            <a:r>
              <a:rPr lang="en-GB" altLang="en-US" sz="2400" dirty="0" smtClean="0">
                <a:cs typeface="Times New Roman" pitchFamily="18" charset="0"/>
              </a:rPr>
              <a:t>Max reusability of channels</a:t>
            </a:r>
          </a:p>
          <a:p>
            <a:pPr>
              <a:lnSpc>
                <a:spcPct val="90000"/>
              </a:lnSpc>
            </a:pPr>
            <a:r>
              <a:rPr lang="en-GB" altLang="en-US" sz="2400" dirty="0">
                <a:cs typeface="Times New Roman" pitchFamily="18" charset="0"/>
              </a:rPr>
              <a:t>DCA performs better for non-uniform traffic loads</a:t>
            </a:r>
          </a:p>
          <a:p>
            <a:pPr lvl="1">
              <a:lnSpc>
                <a:spcPct val="90000"/>
              </a:lnSpc>
            </a:pPr>
            <a:r>
              <a:rPr lang="en-GB" altLang="en-US" sz="2400" dirty="0" smtClean="0">
                <a:cs typeface="Times New Roman" pitchFamily="18" charset="0"/>
              </a:rPr>
              <a:t>Flexible allocation of channels</a:t>
            </a:r>
          </a:p>
          <a:p>
            <a:pPr>
              <a:lnSpc>
                <a:spcPct val="90000"/>
              </a:lnSpc>
            </a:pPr>
            <a:r>
              <a:rPr lang="en-GB" altLang="en-US" sz="2400" dirty="0" smtClean="0">
                <a:cs typeface="Times New Roman" pitchFamily="18" charset="0"/>
              </a:rPr>
              <a:t>FCA schemes behave like a no. of small groups of servers</a:t>
            </a:r>
          </a:p>
          <a:p>
            <a:pPr>
              <a:lnSpc>
                <a:spcPct val="90000"/>
              </a:lnSpc>
            </a:pPr>
            <a:r>
              <a:rPr lang="en-GB" altLang="en-US" sz="2400" dirty="0" smtClean="0">
                <a:cs typeface="Times New Roman" pitchFamily="18" charset="0"/>
              </a:rPr>
              <a:t>DCA provides a way of making these small groups of servers behave like a larger server, which is more efficient</a:t>
            </a:r>
          </a:p>
        </p:txBody>
      </p:sp>
    </p:spTree>
    <p:extLst>
      <p:ext uri="{BB962C8B-B14F-4D97-AF65-F5344CB8AC3E}">
        <p14:creationId xmlns:p14="http://schemas.microsoft.com/office/powerpoint/2010/main" val="306331864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Allocation </a:t>
            </a:r>
            <a:r>
              <a:rPr lang="en-GB" dirty="0" smtClean="0"/>
              <a:t>Method Comparison</a:t>
            </a:r>
            <a:endParaRPr lang="en-GB" dirty="0"/>
          </a:p>
        </p:txBody>
      </p:sp>
      <p:sp>
        <p:nvSpPr>
          <p:cNvPr id="3" name="Content Placeholder 2"/>
          <p:cNvSpPr>
            <a:spLocks noGrp="1"/>
          </p:cNvSpPr>
          <p:nvPr>
            <p:ph idx="1"/>
          </p:nvPr>
        </p:nvSpPr>
        <p:spPr/>
        <p:txBody>
          <a:bodyPr/>
          <a:lstStyle/>
          <a:p>
            <a:pPr>
              <a:lnSpc>
                <a:spcPct val="90000"/>
              </a:lnSpc>
            </a:pPr>
            <a:r>
              <a:rPr lang="en-GB" altLang="en-US" sz="2400" dirty="0">
                <a:cs typeface="Times New Roman" pitchFamily="18" charset="0"/>
              </a:rPr>
              <a:t>FCA call must always be handed off into another channel</a:t>
            </a:r>
          </a:p>
          <a:p>
            <a:pPr lvl="1">
              <a:lnSpc>
                <a:spcPct val="90000"/>
              </a:lnSpc>
            </a:pPr>
            <a:r>
              <a:rPr lang="en-GB" altLang="en-US" sz="2400" dirty="0" smtClean="0">
                <a:cs typeface="Times New Roman" pitchFamily="18" charset="0"/>
              </a:rPr>
              <a:t>Same </a:t>
            </a:r>
            <a:r>
              <a:rPr lang="en-GB" altLang="en-US" sz="2400" dirty="0">
                <a:cs typeface="Times New Roman" pitchFamily="18" charset="0"/>
              </a:rPr>
              <a:t>channel is not available in adjacent </a:t>
            </a:r>
            <a:r>
              <a:rPr lang="en-GB" altLang="en-US" sz="2400" dirty="0" smtClean="0">
                <a:cs typeface="Times New Roman" pitchFamily="18" charset="0"/>
              </a:rPr>
              <a:t>cells</a:t>
            </a:r>
            <a:endParaRPr lang="en-GB" altLang="en-US" sz="2400" dirty="0">
              <a:cs typeface="Times New Roman" pitchFamily="18" charset="0"/>
            </a:endParaRPr>
          </a:p>
          <a:p>
            <a:pPr>
              <a:lnSpc>
                <a:spcPct val="90000"/>
              </a:lnSpc>
            </a:pPr>
            <a:r>
              <a:rPr lang="en-GB" altLang="en-US" sz="2400" dirty="0">
                <a:cs typeface="Times New Roman" pitchFamily="18" charset="0"/>
              </a:rPr>
              <a:t>DCA the same channel can be used if interference does not </a:t>
            </a:r>
            <a:r>
              <a:rPr lang="en-GB" altLang="en-US" sz="2400" dirty="0" smtClean="0">
                <a:cs typeface="Times New Roman" pitchFamily="18" charset="0"/>
              </a:rPr>
              <a:t>occur</a:t>
            </a:r>
            <a:endParaRPr lang="en-GB" altLang="en-US" sz="2400" dirty="0">
              <a:cs typeface="Times New Roman" pitchFamily="18" charset="0"/>
            </a:endParaRPr>
          </a:p>
          <a:p>
            <a:pPr>
              <a:lnSpc>
                <a:spcPct val="90000"/>
              </a:lnSpc>
            </a:pPr>
            <a:r>
              <a:rPr lang="en-GB" altLang="en-US" sz="2400" dirty="0" smtClean="0">
                <a:cs typeface="Times New Roman" pitchFamily="18" charset="0"/>
              </a:rPr>
              <a:t>FCA not efficient with variations </a:t>
            </a:r>
            <a:r>
              <a:rPr lang="en-GB" altLang="en-US" sz="2400" dirty="0">
                <a:cs typeface="Times New Roman" pitchFamily="18" charset="0"/>
              </a:rPr>
              <a:t>in </a:t>
            </a:r>
            <a:r>
              <a:rPr lang="en-GB" altLang="en-US" sz="2400" dirty="0" smtClean="0">
                <a:cs typeface="Times New Roman" pitchFamily="18" charset="0"/>
              </a:rPr>
              <a:t>traffic</a:t>
            </a:r>
          </a:p>
          <a:p>
            <a:pPr lvl="1">
              <a:lnSpc>
                <a:spcPct val="90000"/>
              </a:lnSpc>
            </a:pPr>
            <a:r>
              <a:rPr lang="en-GB" altLang="en-US" sz="2000" dirty="0" smtClean="0">
                <a:cs typeface="Times New Roman" pitchFamily="18" charset="0"/>
              </a:rPr>
              <a:t>Typical problem of </a:t>
            </a:r>
            <a:r>
              <a:rPr lang="en-GB" altLang="en-US" sz="2000" dirty="0">
                <a:cs typeface="Times New Roman" pitchFamily="18" charset="0"/>
              </a:rPr>
              <a:t>microcells </a:t>
            </a:r>
          </a:p>
          <a:p>
            <a:pPr>
              <a:lnSpc>
                <a:spcPct val="90000"/>
              </a:lnSpc>
            </a:pPr>
            <a:r>
              <a:rPr lang="en-GB" altLang="en-US" sz="2400" dirty="0" smtClean="0">
                <a:cs typeface="Times New Roman" pitchFamily="18" charset="0"/>
              </a:rPr>
              <a:t>DCA </a:t>
            </a:r>
            <a:r>
              <a:rPr lang="en-GB" altLang="en-US" sz="2400" dirty="0">
                <a:cs typeface="Times New Roman" pitchFamily="18" charset="0"/>
              </a:rPr>
              <a:t>techniques perform better in microcells</a:t>
            </a:r>
          </a:p>
          <a:p>
            <a:pPr>
              <a:lnSpc>
                <a:spcPct val="90000"/>
              </a:lnSpc>
            </a:pPr>
            <a:endParaRPr lang="en-GB" altLang="en-US" sz="2400" dirty="0"/>
          </a:p>
          <a:p>
            <a:endParaRPr lang="en-GB" dirty="0"/>
          </a:p>
        </p:txBody>
      </p:sp>
      <p:sp>
        <p:nvSpPr>
          <p:cNvPr id="4" name="Footer Placeholder 3"/>
          <p:cNvSpPr>
            <a:spLocks noGrp="1"/>
          </p:cNvSpPr>
          <p:nvPr>
            <p:ph type="ftr" sz="quarter" idx="11"/>
          </p:nvPr>
        </p:nvSpPr>
        <p:spPr/>
        <p:txBody>
          <a:bodyPr/>
          <a:lstStyle/>
          <a:p>
            <a:pPr>
              <a:defRPr/>
            </a:pPr>
            <a:r>
              <a:rPr lang="en-GB" altLang="en-US" smtClean="0">
                <a:solidFill>
                  <a:srgbClr val="000000"/>
                </a:solidFill>
              </a:rPr>
              <a:t>DSP &amp; Communications</a:t>
            </a:r>
            <a:endParaRPr lang="en-GB" altLang="en-US">
              <a:solidFill>
                <a:srgbClr val="000000"/>
              </a:solidFill>
            </a:endParaRPr>
          </a:p>
        </p:txBody>
      </p:sp>
      <p:sp>
        <p:nvSpPr>
          <p:cNvPr id="5" name="Slide Number Placeholder 4"/>
          <p:cNvSpPr>
            <a:spLocks noGrp="1"/>
          </p:cNvSpPr>
          <p:nvPr>
            <p:ph type="sldNum" sz="quarter" idx="12"/>
          </p:nvPr>
        </p:nvSpPr>
        <p:spPr/>
        <p:txBody>
          <a:bodyPr/>
          <a:lstStyle/>
          <a:p>
            <a:pPr>
              <a:defRPr/>
            </a:pPr>
            <a:fld id="{9C06D56F-5B9F-4C34-B81D-C1EFBC428BFC}" type="slidenum">
              <a:rPr lang="en-GB" altLang="en-US" smtClean="0">
                <a:solidFill>
                  <a:srgbClr val="000000"/>
                </a:solidFill>
              </a:rPr>
              <a:pPr>
                <a:defRPr/>
              </a:pPr>
              <a:t>33</a:t>
            </a:fld>
            <a:endParaRPr lang="en-GB" altLang="en-US">
              <a:solidFill>
                <a:srgbClr val="000000"/>
              </a:solidFill>
            </a:endParaRPr>
          </a:p>
        </p:txBody>
      </p:sp>
    </p:spTree>
    <p:extLst>
      <p:ext uri="{BB962C8B-B14F-4D97-AF65-F5344CB8AC3E}">
        <p14:creationId xmlns:p14="http://schemas.microsoft.com/office/powerpoint/2010/main" val="16546895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2786" name="Rectangle 2"/>
          <p:cNvSpPr>
            <a:spLocks noGrp="1" noChangeArrowheads="1"/>
          </p:cNvSpPr>
          <p:nvPr>
            <p:ph type="title"/>
          </p:nvPr>
        </p:nvSpPr>
        <p:spPr/>
        <p:txBody>
          <a:bodyPr/>
          <a:lstStyle/>
          <a:p>
            <a:pPr>
              <a:defRPr/>
            </a:pPr>
            <a:r>
              <a:rPr lang="en-GB" altLang="en-US" dirty="0" smtClean="0"/>
              <a:t>Allocation Method Comparison</a:t>
            </a:r>
          </a:p>
        </p:txBody>
      </p:sp>
      <p:sp>
        <p:nvSpPr>
          <p:cNvPr id="30723" name="Rectangle 3"/>
          <p:cNvSpPr>
            <a:spLocks noGrp="1" noChangeArrowheads="1"/>
          </p:cNvSpPr>
          <p:nvPr>
            <p:ph type="body" idx="1"/>
          </p:nvPr>
        </p:nvSpPr>
        <p:spPr/>
        <p:txBody>
          <a:bodyPr/>
          <a:lstStyle/>
          <a:p>
            <a:pPr>
              <a:lnSpc>
                <a:spcPct val="90000"/>
              </a:lnSpc>
            </a:pPr>
            <a:r>
              <a:rPr lang="en-GB" altLang="en-US" sz="2400" dirty="0" smtClean="0">
                <a:cs typeface="Times New Roman" pitchFamily="18" charset="0"/>
              </a:rPr>
              <a:t>Implementation complexity of DCA is higher than FCA. </a:t>
            </a:r>
          </a:p>
          <a:p>
            <a:pPr lvl="1">
              <a:lnSpc>
                <a:spcPct val="90000"/>
              </a:lnSpc>
            </a:pPr>
            <a:r>
              <a:rPr lang="en-GB" altLang="en-US" sz="2400" dirty="0" err="1" smtClean="0">
                <a:cs typeface="Times New Roman" pitchFamily="18" charset="0"/>
              </a:rPr>
              <a:t>FCA:each</a:t>
            </a:r>
            <a:r>
              <a:rPr lang="en-GB" altLang="en-US" sz="2400" dirty="0" smtClean="0">
                <a:cs typeface="Times New Roman" pitchFamily="18" charset="0"/>
              </a:rPr>
              <a:t> cell has a number of channels and the channel selection is made independently</a:t>
            </a:r>
          </a:p>
          <a:p>
            <a:pPr lvl="1">
              <a:lnSpc>
                <a:spcPct val="90000"/>
              </a:lnSpc>
            </a:pPr>
            <a:r>
              <a:rPr lang="en-GB" altLang="en-US" sz="2400" dirty="0" smtClean="0">
                <a:cs typeface="Times New Roman" pitchFamily="18" charset="0"/>
              </a:rPr>
              <a:t>DCA: the knowledge of occupied channels in other cells is necessary (i.e. heavy signalling load).</a:t>
            </a:r>
          </a:p>
          <a:p>
            <a:pPr lvl="1">
              <a:lnSpc>
                <a:spcPct val="90000"/>
              </a:lnSpc>
            </a:pPr>
            <a:r>
              <a:rPr lang="en-GB" altLang="en-US" sz="2400" dirty="0" smtClean="0">
                <a:cs typeface="Times New Roman" pitchFamily="18" charset="0"/>
              </a:rPr>
              <a:t>A great deal of processing power to determine optimal allocations is also required</a:t>
            </a:r>
          </a:p>
          <a:p>
            <a:pPr>
              <a:lnSpc>
                <a:spcPct val="90000"/>
              </a:lnSpc>
            </a:pPr>
            <a:r>
              <a:rPr lang="en-GB" altLang="en-US" sz="2400" dirty="0">
                <a:cs typeface="Times New Roman" pitchFamily="18" charset="0"/>
              </a:rPr>
              <a:t>FCA is suitable for a centralised control system </a:t>
            </a:r>
          </a:p>
          <a:p>
            <a:pPr>
              <a:lnSpc>
                <a:spcPct val="90000"/>
              </a:lnSpc>
            </a:pPr>
            <a:r>
              <a:rPr lang="en-GB" altLang="en-US" sz="2400" dirty="0">
                <a:cs typeface="Times New Roman" pitchFamily="18" charset="0"/>
              </a:rPr>
              <a:t>DCA is applicable to a centralised or decentralised control system</a:t>
            </a:r>
          </a:p>
          <a:p>
            <a:pPr>
              <a:lnSpc>
                <a:spcPct val="90000"/>
              </a:lnSpc>
            </a:pPr>
            <a:endParaRPr lang="en-GB" altLang="en-US" sz="2400" dirty="0" smtClean="0"/>
          </a:p>
        </p:txBody>
      </p:sp>
    </p:spTree>
    <p:extLst>
      <p:ext uri="{BB962C8B-B14F-4D97-AF65-F5344CB8AC3E}">
        <p14:creationId xmlns:p14="http://schemas.microsoft.com/office/powerpoint/2010/main" val="109450893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62" name="Rectangle 2"/>
          <p:cNvSpPr>
            <a:spLocks noGrp="1" noChangeArrowheads="1"/>
          </p:cNvSpPr>
          <p:nvPr>
            <p:ph type="title"/>
          </p:nvPr>
        </p:nvSpPr>
        <p:spPr/>
        <p:txBody>
          <a:bodyPr/>
          <a:lstStyle/>
          <a:p>
            <a:pPr>
              <a:defRPr/>
            </a:pPr>
            <a:r>
              <a:rPr lang="en-GB" altLang="en-US" smtClean="0"/>
              <a:t>Allocation Control</a:t>
            </a:r>
          </a:p>
        </p:txBody>
      </p:sp>
      <p:sp>
        <p:nvSpPr>
          <p:cNvPr id="31747" name="Rectangle 3"/>
          <p:cNvSpPr>
            <a:spLocks noGrp="1" noChangeArrowheads="1"/>
          </p:cNvSpPr>
          <p:nvPr>
            <p:ph type="body" idx="1"/>
          </p:nvPr>
        </p:nvSpPr>
        <p:spPr>
          <a:xfrm>
            <a:off x="685800" y="1727200"/>
            <a:ext cx="7772400" cy="4114800"/>
          </a:xfrm>
        </p:spPr>
        <p:txBody>
          <a:bodyPr/>
          <a:lstStyle/>
          <a:p>
            <a:pPr>
              <a:lnSpc>
                <a:spcPct val="90000"/>
              </a:lnSpc>
            </a:pPr>
            <a:r>
              <a:rPr lang="en-GB" altLang="en-US" sz="2400" dirty="0" smtClean="0">
                <a:cs typeface="Times New Roman" pitchFamily="18" charset="0"/>
              </a:rPr>
              <a:t>Centralised fashion</a:t>
            </a:r>
          </a:p>
          <a:p>
            <a:pPr lvl="1">
              <a:lnSpc>
                <a:spcPct val="90000"/>
              </a:lnSpc>
            </a:pPr>
            <a:r>
              <a:rPr lang="en-GB" altLang="en-US" sz="2400" dirty="0" smtClean="0">
                <a:cs typeface="Times New Roman" pitchFamily="18" charset="0"/>
              </a:rPr>
              <a:t>channels are assigned by a central controller, usually the RNC </a:t>
            </a:r>
          </a:p>
          <a:p>
            <a:pPr>
              <a:lnSpc>
                <a:spcPct val="90000"/>
              </a:lnSpc>
            </a:pPr>
            <a:r>
              <a:rPr lang="en-GB" altLang="en-US" sz="2400" dirty="0" smtClean="0">
                <a:cs typeface="Times New Roman" pitchFamily="18" charset="0"/>
              </a:rPr>
              <a:t>Distributed fashion</a:t>
            </a:r>
          </a:p>
          <a:p>
            <a:pPr lvl="1">
              <a:lnSpc>
                <a:spcPct val="90000"/>
              </a:lnSpc>
            </a:pPr>
            <a:r>
              <a:rPr lang="en-GB" altLang="en-US" sz="2400" dirty="0" smtClean="0">
                <a:cs typeface="Times New Roman" pitchFamily="18" charset="0"/>
              </a:rPr>
              <a:t>Channels are selected either by the local BS or by the mobile</a:t>
            </a:r>
          </a:p>
          <a:p>
            <a:pPr lvl="2">
              <a:lnSpc>
                <a:spcPct val="90000"/>
              </a:lnSpc>
            </a:pPr>
            <a:r>
              <a:rPr lang="en-GB" altLang="en-US" sz="2000" dirty="0" smtClean="0">
                <a:cs typeface="Times New Roman" pitchFamily="18" charset="0"/>
              </a:rPr>
              <a:t>BS control: BSs keep info about current available channels in its vicinity</a:t>
            </a:r>
          </a:p>
          <a:p>
            <a:pPr lvl="3">
              <a:lnSpc>
                <a:spcPct val="90000"/>
              </a:lnSpc>
            </a:pPr>
            <a:r>
              <a:rPr lang="en-GB" altLang="en-US" sz="1800" dirty="0" smtClean="0">
                <a:cs typeface="Times New Roman" pitchFamily="18" charset="0"/>
              </a:rPr>
              <a:t>Updated by exchanging data between BSs. In a mobile control system the mobile chooses the channel based in its local CIR measurements (i.e. lower complexity but less efficiency)</a:t>
            </a:r>
            <a:endParaRPr lang="en-GB" altLang="en-US" sz="2400" dirty="0" smtClean="0">
              <a:cs typeface="Times New Roman" pitchFamily="18" charset="0"/>
            </a:endParaRPr>
          </a:p>
          <a:p>
            <a:pPr>
              <a:lnSpc>
                <a:spcPct val="90000"/>
              </a:lnSpc>
            </a:pPr>
            <a:endParaRPr lang="en-GB" altLang="en-US" sz="2400" dirty="0" smtClean="0"/>
          </a:p>
        </p:txBody>
      </p:sp>
    </p:spTree>
    <p:extLst>
      <p:ext uri="{BB962C8B-B14F-4D97-AF65-F5344CB8AC3E}">
        <p14:creationId xmlns:p14="http://schemas.microsoft.com/office/powerpoint/2010/main" val="5707582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9058" name="Rectangle 2"/>
          <p:cNvSpPr>
            <a:spLocks noGrp="1" noChangeArrowheads="1"/>
          </p:cNvSpPr>
          <p:nvPr>
            <p:ph type="title"/>
          </p:nvPr>
        </p:nvSpPr>
        <p:spPr/>
        <p:txBody>
          <a:bodyPr/>
          <a:lstStyle/>
          <a:p>
            <a:pPr>
              <a:defRPr/>
            </a:pPr>
            <a:r>
              <a:rPr lang="en-GB" altLang="en-US" dirty="0" smtClean="0"/>
              <a:t>Handoffs (Handover)</a:t>
            </a:r>
          </a:p>
        </p:txBody>
      </p:sp>
      <p:sp>
        <p:nvSpPr>
          <p:cNvPr id="32771" name="Rectangle 3"/>
          <p:cNvSpPr>
            <a:spLocks noGrp="1" noChangeArrowheads="1"/>
          </p:cNvSpPr>
          <p:nvPr>
            <p:ph type="body" sz="half" idx="1"/>
          </p:nvPr>
        </p:nvSpPr>
        <p:spPr>
          <a:xfrm>
            <a:off x="334108" y="1562100"/>
            <a:ext cx="8225204" cy="2051050"/>
          </a:xfrm>
        </p:spPr>
        <p:txBody>
          <a:bodyPr/>
          <a:lstStyle/>
          <a:p>
            <a:r>
              <a:rPr lang="en-GB" altLang="en-US" sz="2000" smtClean="0">
                <a:cs typeface="Times New Roman" pitchFamily="18" charset="0"/>
              </a:rPr>
              <a:t>If a mobile moves into another cell whilst a transfer is in progress</a:t>
            </a:r>
          </a:p>
          <a:p>
            <a:pPr lvl="1"/>
            <a:r>
              <a:rPr lang="en-GB" altLang="en-US" sz="2000" smtClean="0">
                <a:cs typeface="Times New Roman" pitchFamily="18" charset="0"/>
              </a:rPr>
              <a:t>the RNC transfers the packets to a channel belonging to the new BS</a:t>
            </a:r>
          </a:p>
          <a:p>
            <a:pPr lvl="1"/>
            <a:r>
              <a:rPr lang="en-GB" altLang="en-US" sz="2000" smtClean="0">
                <a:cs typeface="Times New Roman" pitchFamily="18" charset="0"/>
              </a:rPr>
              <a:t>Requires identifying a new BS &amp; data &amp; control signals are allocated to channels at the new BS</a:t>
            </a:r>
          </a:p>
        </p:txBody>
      </p:sp>
      <p:grpSp>
        <p:nvGrpSpPr>
          <p:cNvPr id="32772" name="Group 5"/>
          <p:cNvGrpSpPr>
            <a:grpSpLocks/>
          </p:cNvGrpSpPr>
          <p:nvPr/>
        </p:nvGrpSpPr>
        <p:grpSpPr bwMode="auto">
          <a:xfrm>
            <a:off x="6929804" y="2776538"/>
            <a:ext cx="2115768" cy="1401762"/>
            <a:chOff x="4365" y="1234"/>
            <a:chExt cx="1333" cy="883"/>
          </a:xfrm>
        </p:grpSpPr>
        <p:sp>
          <p:nvSpPr>
            <p:cNvPr id="32857" name="Line 6"/>
            <p:cNvSpPr>
              <a:spLocks noChangeAspect="1" noChangeShapeType="1"/>
            </p:cNvSpPr>
            <p:nvPr/>
          </p:nvSpPr>
          <p:spPr bwMode="auto">
            <a:xfrm flipV="1">
              <a:off x="4365" y="1674"/>
              <a:ext cx="423" cy="388"/>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58" name="Line 7"/>
            <p:cNvSpPr>
              <a:spLocks noChangeAspect="1" noChangeShapeType="1"/>
            </p:cNvSpPr>
            <p:nvPr/>
          </p:nvSpPr>
          <p:spPr bwMode="auto">
            <a:xfrm flipV="1">
              <a:off x="4376" y="1718"/>
              <a:ext cx="434" cy="399"/>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aphicFrame>
          <p:nvGraphicFramePr>
            <p:cNvPr id="32859" name="Object 8">
              <a:hlinkClick r:id="" action="ppaction://ole?verb=0"/>
            </p:cNvPr>
            <p:cNvGraphicFramePr>
              <a:graphicFrameLocks noChangeAspect="1"/>
            </p:cNvGraphicFramePr>
            <p:nvPr/>
          </p:nvGraphicFramePr>
          <p:xfrm>
            <a:off x="4627" y="1234"/>
            <a:ext cx="1061" cy="592"/>
          </p:xfrm>
          <a:graphic>
            <a:graphicData uri="http://schemas.openxmlformats.org/presentationml/2006/ole">
              <mc:AlternateContent xmlns:mc="http://schemas.openxmlformats.org/markup-compatibility/2006">
                <mc:Choice xmlns:v="urn:schemas-microsoft-com:vml" Requires="v">
                  <p:oleObj spid="_x0000_s3119" name="Clip" r:id="rId3" imgW="5761038" imgH="3224213" progId="MS_ClipArt_Gallery.2">
                    <p:embed/>
                  </p:oleObj>
                </mc:Choice>
                <mc:Fallback>
                  <p:oleObj name="Clip" r:id="rId3" imgW="5761038" imgH="3224213" progId="MS_ClipArt_Gallery.2">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27" y="1234"/>
                          <a:ext cx="1061" cy="5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2860" name="Rectangle 9"/>
            <p:cNvSpPr>
              <a:spLocks noChangeAspect="1" noChangeArrowheads="1"/>
            </p:cNvSpPr>
            <p:nvPr/>
          </p:nvSpPr>
          <p:spPr bwMode="auto">
            <a:xfrm>
              <a:off x="4710" y="1852"/>
              <a:ext cx="988"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spcBef>
                  <a:spcPct val="0"/>
                </a:spcBef>
                <a:buClrTx/>
                <a:buSzTx/>
                <a:buFontTx/>
                <a:buNone/>
              </a:pPr>
              <a:r>
                <a:rPr lang="en-GB" altLang="en-US" sz="1600">
                  <a:solidFill>
                    <a:schemeClr val="tx1"/>
                  </a:solidFill>
                  <a:latin typeface="Times New Roman" pitchFamily="18" charset="0"/>
                </a:rPr>
                <a:t>Fixed Networks</a:t>
              </a:r>
              <a:endParaRPr lang="en-GB" altLang="en-US" sz="1200">
                <a:solidFill>
                  <a:schemeClr val="tx1"/>
                </a:solidFill>
                <a:latin typeface="Times New Roman" pitchFamily="18" charset="0"/>
              </a:endParaRPr>
            </a:p>
          </p:txBody>
        </p:sp>
        <p:sp>
          <p:nvSpPr>
            <p:cNvPr id="32861" name="Rectangle 10"/>
            <p:cNvSpPr>
              <a:spLocks noChangeAspect="1" noChangeArrowheads="1"/>
            </p:cNvSpPr>
            <p:nvPr/>
          </p:nvSpPr>
          <p:spPr bwMode="auto">
            <a:xfrm>
              <a:off x="4871" y="1362"/>
              <a:ext cx="641" cy="2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r>
                <a:rPr lang="en-GB" altLang="en-US" sz="1200" b="1">
                  <a:solidFill>
                    <a:schemeClr val="bg1"/>
                  </a:solidFill>
                </a:rPr>
                <a:t>PSTN, ISDN</a:t>
              </a:r>
            </a:p>
            <a:p>
              <a:pPr algn="l"/>
              <a:r>
                <a:rPr lang="en-GB" altLang="en-US" sz="1200" b="1">
                  <a:solidFill>
                    <a:schemeClr val="bg1"/>
                  </a:solidFill>
                </a:rPr>
                <a:t>BISDN,...</a:t>
              </a:r>
            </a:p>
          </p:txBody>
        </p:sp>
      </p:grpSp>
      <p:sp>
        <p:nvSpPr>
          <p:cNvPr id="32773" name="AutoShape 11"/>
          <p:cNvSpPr>
            <a:spLocks noChangeAspect="1" noChangeArrowheads="1"/>
          </p:cNvSpPr>
          <p:nvPr/>
        </p:nvSpPr>
        <p:spPr bwMode="auto">
          <a:xfrm>
            <a:off x="3197470" y="5027613"/>
            <a:ext cx="2793023" cy="1727200"/>
          </a:xfrm>
          <a:prstGeom prst="hexagon">
            <a:avLst>
              <a:gd name="adj" fmla="val 43788"/>
              <a:gd name="vf" fmla="val 115470"/>
            </a:avLst>
          </a:prstGeom>
          <a:solidFill>
            <a:schemeClr val="accent2"/>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2774" name="AutoShape 12"/>
          <p:cNvSpPr>
            <a:spLocks noChangeAspect="1" noChangeArrowheads="1"/>
          </p:cNvSpPr>
          <p:nvPr/>
        </p:nvSpPr>
        <p:spPr bwMode="auto">
          <a:xfrm>
            <a:off x="1118090" y="4159251"/>
            <a:ext cx="2791557" cy="1725613"/>
          </a:xfrm>
          <a:prstGeom prst="hexagon">
            <a:avLst>
              <a:gd name="adj" fmla="val 43805"/>
              <a:gd name="vf" fmla="val 115470"/>
            </a:avLst>
          </a:prstGeom>
          <a:solidFill>
            <a:schemeClr val="accent2"/>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grpSp>
        <p:nvGrpSpPr>
          <p:cNvPr id="32775" name="Group 13"/>
          <p:cNvGrpSpPr>
            <a:grpSpLocks noChangeAspect="1"/>
          </p:cNvGrpSpPr>
          <p:nvPr/>
        </p:nvGrpSpPr>
        <p:grpSpPr bwMode="auto">
          <a:xfrm>
            <a:off x="2491154" y="3314701"/>
            <a:ext cx="211015" cy="1763713"/>
            <a:chOff x="1109" y="935"/>
            <a:chExt cx="95" cy="794"/>
          </a:xfrm>
        </p:grpSpPr>
        <p:sp>
          <p:nvSpPr>
            <p:cNvPr id="32841" name="Line 14"/>
            <p:cNvSpPr>
              <a:spLocks noChangeAspect="1" noChangeShapeType="1"/>
            </p:cNvSpPr>
            <p:nvPr/>
          </p:nvSpPr>
          <p:spPr bwMode="auto">
            <a:xfrm>
              <a:off x="1153" y="1217"/>
              <a:ext cx="17" cy="0"/>
            </a:xfrm>
            <a:prstGeom prst="line">
              <a:avLst/>
            </a:prstGeom>
            <a:noFill/>
            <a:ln w="254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32842" name="Group 15"/>
            <p:cNvGrpSpPr>
              <a:grpSpLocks noChangeAspect="1"/>
            </p:cNvGrpSpPr>
            <p:nvPr/>
          </p:nvGrpSpPr>
          <p:grpSpPr bwMode="auto">
            <a:xfrm>
              <a:off x="1109" y="935"/>
              <a:ext cx="95" cy="794"/>
              <a:chOff x="1109" y="935"/>
              <a:chExt cx="95" cy="794"/>
            </a:xfrm>
          </p:grpSpPr>
          <p:sp>
            <p:nvSpPr>
              <p:cNvPr id="32843" name="Line 16"/>
              <p:cNvSpPr>
                <a:spLocks noChangeAspect="1" noChangeShapeType="1"/>
              </p:cNvSpPr>
              <p:nvPr/>
            </p:nvSpPr>
            <p:spPr bwMode="auto">
              <a:xfrm flipV="1">
                <a:off x="1160" y="938"/>
                <a:ext cx="0" cy="174"/>
              </a:xfrm>
              <a:prstGeom prst="line">
                <a:avLst/>
              </a:prstGeom>
              <a:noFill/>
              <a:ln w="254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44" name="Line 17"/>
              <p:cNvSpPr>
                <a:spLocks noChangeAspect="1" noChangeShapeType="1"/>
              </p:cNvSpPr>
              <p:nvPr/>
            </p:nvSpPr>
            <p:spPr bwMode="auto">
              <a:xfrm flipV="1">
                <a:off x="1116" y="1092"/>
                <a:ext cx="26" cy="637"/>
              </a:xfrm>
              <a:prstGeom prst="line">
                <a:avLst/>
              </a:prstGeom>
              <a:noFill/>
              <a:ln w="254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45" name="Line 18"/>
              <p:cNvSpPr>
                <a:spLocks noChangeAspect="1" noChangeShapeType="1"/>
              </p:cNvSpPr>
              <p:nvPr/>
            </p:nvSpPr>
            <p:spPr bwMode="auto">
              <a:xfrm>
                <a:off x="1178" y="1109"/>
                <a:ext cx="26" cy="604"/>
              </a:xfrm>
              <a:prstGeom prst="line">
                <a:avLst/>
              </a:prstGeom>
              <a:noFill/>
              <a:ln w="254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46" name="Line 19"/>
              <p:cNvSpPr>
                <a:spLocks noChangeAspect="1" noChangeShapeType="1"/>
              </p:cNvSpPr>
              <p:nvPr/>
            </p:nvSpPr>
            <p:spPr bwMode="auto">
              <a:xfrm>
                <a:off x="1119" y="1704"/>
                <a:ext cx="84" cy="0"/>
              </a:xfrm>
              <a:prstGeom prst="line">
                <a:avLst/>
              </a:prstGeom>
              <a:noFill/>
              <a:ln w="254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47" name="Line 20"/>
              <p:cNvSpPr>
                <a:spLocks noChangeAspect="1" noChangeShapeType="1"/>
              </p:cNvSpPr>
              <p:nvPr/>
            </p:nvSpPr>
            <p:spPr bwMode="auto">
              <a:xfrm>
                <a:off x="1131" y="1534"/>
                <a:ext cx="62" cy="0"/>
              </a:xfrm>
              <a:prstGeom prst="line">
                <a:avLst/>
              </a:prstGeom>
              <a:noFill/>
              <a:ln w="254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48" name="Line 21"/>
              <p:cNvSpPr>
                <a:spLocks noChangeAspect="1" noChangeShapeType="1"/>
              </p:cNvSpPr>
              <p:nvPr/>
            </p:nvSpPr>
            <p:spPr bwMode="auto">
              <a:xfrm>
                <a:off x="1126" y="1540"/>
                <a:ext cx="78" cy="163"/>
              </a:xfrm>
              <a:prstGeom prst="line">
                <a:avLst/>
              </a:prstGeom>
              <a:noFill/>
              <a:ln w="127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49" name="Line 22"/>
              <p:cNvSpPr>
                <a:spLocks noChangeAspect="1" noChangeShapeType="1"/>
              </p:cNvSpPr>
              <p:nvPr/>
            </p:nvSpPr>
            <p:spPr bwMode="auto">
              <a:xfrm flipH="1">
                <a:off x="1109" y="1539"/>
                <a:ext cx="94" cy="161"/>
              </a:xfrm>
              <a:prstGeom prst="line">
                <a:avLst/>
              </a:prstGeom>
              <a:noFill/>
              <a:ln w="127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50" name="Line 23"/>
              <p:cNvSpPr>
                <a:spLocks noChangeAspect="1" noChangeShapeType="1"/>
              </p:cNvSpPr>
              <p:nvPr/>
            </p:nvSpPr>
            <p:spPr bwMode="auto">
              <a:xfrm>
                <a:off x="1142" y="1369"/>
                <a:ext cx="38" cy="0"/>
              </a:xfrm>
              <a:prstGeom prst="line">
                <a:avLst/>
              </a:prstGeom>
              <a:noFill/>
              <a:ln w="254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51" name="Line 24"/>
              <p:cNvSpPr>
                <a:spLocks noChangeAspect="1" noChangeShapeType="1"/>
              </p:cNvSpPr>
              <p:nvPr/>
            </p:nvSpPr>
            <p:spPr bwMode="auto">
              <a:xfrm>
                <a:off x="1137" y="1373"/>
                <a:ext cx="56" cy="158"/>
              </a:xfrm>
              <a:prstGeom prst="line">
                <a:avLst/>
              </a:prstGeom>
              <a:noFill/>
              <a:ln w="127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52" name="Line 25"/>
              <p:cNvSpPr>
                <a:spLocks noChangeAspect="1" noChangeShapeType="1"/>
              </p:cNvSpPr>
              <p:nvPr/>
            </p:nvSpPr>
            <p:spPr bwMode="auto">
              <a:xfrm flipV="1">
                <a:off x="1124" y="1365"/>
                <a:ext cx="59" cy="172"/>
              </a:xfrm>
              <a:prstGeom prst="line">
                <a:avLst/>
              </a:prstGeom>
              <a:noFill/>
              <a:ln w="127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53" name="Line 26"/>
              <p:cNvSpPr>
                <a:spLocks noChangeAspect="1" noChangeShapeType="1"/>
              </p:cNvSpPr>
              <p:nvPr/>
            </p:nvSpPr>
            <p:spPr bwMode="auto">
              <a:xfrm>
                <a:off x="1144" y="1221"/>
                <a:ext cx="41" cy="146"/>
              </a:xfrm>
              <a:prstGeom prst="line">
                <a:avLst/>
              </a:prstGeom>
              <a:noFill/>
              <a:ln w="127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54" name="Line 27"/>
              <p:cNvSpPr>
                <a:spLocks noChangeAspect="1" noChangeShapeType="1"/>
              </p:cNvSpPr>
              <p:nvPr/>
            </p:nvSpPr>
            <p:spPr bwMode="auto">
              <a:xfrm flipV="1">
                <a:off x="1134" y="1211"/>
                <a:ext cx="38" cy="165"/>
              </a:xfrm>
              <a:prstGeom prst="line">
                <a:avLst/>
              </a:prstGeom>
              <a:noFill/>
              <a:ln w="127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55" name="Line 28"/>
              <p:cNvSpPr>
                <a:spLocks noChangeAspect="1" noChangeShapeType="1"/>
              </p:cNvSpPr>
              <p:nvPr/>
            </p:nvSpPr>
            <p:spPr bwMode="auto">
              <a:xfrm flipV="1">
                <a:off x="1143" y="1097"/>
                <a:ext cx="23" cy="128"/>
              </a:xfrm>
              <a:prstGeom prst="line">
                <a:avLst/>
              </a:prstGeom>
              <a:noFill/>
              <a:ln w="127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56" name="Oval 29"/>
              <p:cNvSpPr>
                <a:spLocks noChangeAspect="1" noChangeArrowheads="1"/>
              </p:cNvSpPr>
              <p:nvPr/>
            </p:nvSpPr>
            <p:spPr bwMode="auto">
              <a:xfrm>
                <a:off x="1147" y="935"/>
                <a:ext cx="22" cy="14"/>
              </a:xfrm>
              <a:prstGeom prst="ellipse">
                <a:avLst/>
              </a:prstGeom>
              <a:solidFill>
                <a:srgbClr val="C0C0C0"/>
              </a:solidFill>
              <a:ln>
                <a:noFill/>
              </a:ln>
              <a:effectLst/>
              <a:extLs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grpSp>
      </p:grpSp>
      <p:grpSp>
        <p:nvGrpSpPr>
          <p:cNvPr id="429086" name="Group 30"/>
          <p:cNvGrpSpPr>
            <a:grpSpLocks noChangeAspect="1"/>
          </p:cNvGrpSpPr>
          <p:nvPr/>
        </p:nvGrpSpPr>
        <p:grpSpPr bwMode="auto">
          <a:xfrm>
            <a:off x="2035420" y="2957513"/>
            <a:ext cx="1151792" cy="373062"/>
            <a:chOff x="904" y="774"/>
            <a:chExt cx="519" cy="168"/>
          </a:xfrm>
        </p:grpSpPr>
        <p:sp>
          <p:nvSpPr>
            <p:cNvPr id="32837" name="Freeform 31"/>
            <p:cNvSpPr>
              <a:spLocks noChangeAspect="1"/>
            </p:cNvSpPr>
            <p:nvPr/>
          </p:nvSpPr>
          <p:spPr bwMode="auto">
            <a:xfrm>
              <a:off x="1262" y="844"/>
              <a:ext cx="161" cy="97"/>
            </a:xfrm>
            <a:custGeom>
              <a:avLst/>
              <a:gdLst>
                <a:gd name="T0" fmla="*/ 0 w 161"/>
                <a:gd name="T1" fmla="*/ 96 h 97"/>
                <a:gd name="T2" fmla="*/ 42 w 161"/>
                <a:gd name="T3" fmla="*/ 63 h 97"/>
                <a:gd name="T4" fmla="*/ 45 w 161"/>
                <a:gd name="T5" fmla="*/ 79 h 97"/>
                <a:gd name="T6" fmla="*/ 110 w 161"/>
                <a:gd name="T7" fmla="*/ 26 h 97"/>
                <a:gd name="T8" fmla="*/ 113 w 161"/>
                <a:gd name="T9" fmla="*/ 35 h 97"/>
                <a:gd name="T10" fmla="*/ 160 w 161"/>
                <a:gd name="T11" fmla="*/ 0 h 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61" h="97">
                  <a:moveTo>
                    <a:pt x="0" y="96"/>
                  </a:moveTo>
                  <a:lnTo>
                    <a:pt x="42" y="63"/>
                  </a:lnTo>
                  <a:lnTo>
                    <a:pt x="45" y="79"/>
                  </a:lnTo>
                  <a:lnTo>
                    <a:pt x="110" y="26"/>
                  </a:lnTo>
                  <a:lnTo>
                    <a:pt x="113" y="35"/>
                  </a:lnTo>
                  <a:lnTo>
                    <a:pt x="160"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2838" name="Freeform 32"/>
            <p:cNvSpPr>
              <a:spLocks noChangeAspect="1"/>
            </p:cNvSpPr>
            <p:nvPr/>
          </p:nvSpPr>
          <p:spPr bwMode="auto">
            <a:xfrm>
              <a:off x="1190" y="774"/>
              <a:ext cx="113" cy="147"/>
            </a:xfrm>
            <a:custGeom>
              <a:avLst/>
              <a:gdLst>
                <a:gd name="T0" fmla="*/ 0 w 113"/>
                <a:gd name="T1" fmla="*/ 146 h 147"/>
                <a:gd name="T2" fmla="*/ 16 w 113"/>
                <a:gd name="T3" fmla="*/ 104 h 147"/>
                <a:gd name="T4" fmla="*/ 35 w 113"/>
                <a:gd name="T5" fmla="*/ 117 h 147"/>
                <a:gd name="T6" fmla="*/ 71 w 113"/>
                <a:gd name="T7" fmla="*/ 41 h 147"/>
                <a:gd name="T8" fmla="*/ 86 w 113"/>
                <a:gd name="T9" fmla="*/ 52 h 147"/>
                <a:gd name="T10" fmla="*/ 112 w 113"/>
                <a:gd name="T11" fmla="*/ 0 h 14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13" h="147">
                  <a:moveTo>
                    <a:pt x="0" y="146"/>
                  </a:moveTo>
                  <a:lnTo>
                    <a:pt x="16" y="104"/>
                  </a:lnTo>
                  <a:lnTo>
                    <a:pt x="35" y="117"/>
                  </a:lnTo>
                  <a:lnTo>
                    <a:pt x="71" y="41"/>
                  </a:lnTo>
                  <a:lnTo>
                    <a:pt x="86" y="52"/>
                  </a:lnTo>
                  <a:lnTo>
                    <a:pt x="112"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2839" name="Freeform 33"/>
            <p:cNvSpPr>
              <a:spLocks noChangeAspect="1"/>
            </p:cNvSpPr>
            <p:nvPr/>
          </p:nvSpPr>
          <p:spPr bwMode="auto">
            <a:xfrm>
              <a:off x="1022" y="774"/>
              <a:ext cx="115" cy="147"/>
            </a:xfrm>
            <a:custGeom>
              <a:avLst/>
              <a:gdLst>
                <a:gd name="T0" fmla="*/ 114 w 115"/>
                <a:gd name="T1" fmla="*/ 146 h 147"/>
                <a:gd name="T2" fmla="*/ 97 w 115"/>
                <a:gd name="T3" fmla="*/ 106 h 147"/>
                <a:gd name="T4" fmla="*/ 77 w 115"/>
                <a:gd name="T5" fmla="*/ 118 h 147"/>
                <a:gd name="T6" fmla="*/ 39 w 115"/>
                <a:gd name="T7" fmla="*/ 41 h 147"/>
                <a:gd name="T8" fmla="*/ 25 w 115"/>
                <a:gd name="T9" fmla="*/ 53 h 147"/>
                <a:gd name="T10" fmla="*/ 0 w 115"/>
                <a:gd name="T11" fmla="*/ 0 h 14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15" h="147">
                  <a:moveTo>
                    <a:pt x="114" y="146"/>
                  </a:moveTo>
                  <a:lnTo>
                    <a:pt x="97" y="106"/>
                  </a:lnTo>
                  <a:lnTo>
                    <a:pt x="77" y="118"/>
                  </a:lnTo>
                  <a:lnTo>
                    <a:pt x="39" y="41"/>
                  </a:lnTo>
                  <a:lnTo>
                    <a:pt x="25" y="53"/>
                  </a:lnTo>
                  <a:lnTo>
                    <a:pt x="0"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2840" name="Freeform 34"/>
            <p:cNvSpPr>
              <a:spLocks noChangeAspect="1"/>
            </p:cNvSpPr>
            <p:nvPr/>
          </p:nvSpPr>
          <p:spPr bwMode="auto">
            <a:xfrm>
              <a:off x="904" y="845"/>
              <a:ext cx="159" cy="97"/>
            </a:xfrm>
            <a:custGeom>
              <a:avLst/>
              <a:gdLst>
                <a:gd name="T0" fmla="*/ 158 w 159"/>
                <a:gd name="T1" fmla="*/ 96 h 97"/>
                <a:gd name="T2" fmla="*/ 116 w 159"/>
                <a:gd name="T3" fmla="*/ 61 h 97"/>
                <a:gd name="T4" fmla="*/ 114 w 159"/>
                <a:gd name="T5" fmla="*/ 77 h 97"/>
                <a:gd name="T6" fmla="*/ 50 w 159"/>
                <a:gd name="T7" fmla="*/ 23 h 97"/>
                <a:gd name="T8" fmla="*/ 45 w 159"/>
                <a:gd name="T9" fmla="*/ 35 h 97"/>
                <a:gd name="T10" fmla="*/ 0 w 159"/>
                <a:gd name="T11" fmla="*/ 0 h 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59" h="97">
                  <a:moveTo>
                    <a:pt x="158" y="96"/>
                  </a:moveTo>
                  <a:lnTo>
                    <a:pt x="116" y="61"/>
                  </a:lnTo>
                  <a:lnTo>
                    <a:pt x="114" y="77"/>
                  </a:lnTo>
                  <a:lnTo>
                    <a:pt x="50" y="23"/>
                  </a:lnTo>
                  <a:lnTo>
                    <a:pt x="45" y="35"/>
                  </a:lnTo>
                  <a:lnTo>
                    <a:pt x="0"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32777" name="Line 35"/>
          <p:cNvSpPr>
            <a:spLocks noChangeAspect="1" noChangeShapeType="1"/>
          </p:cNvSpPr>
          <p:nvPr/>
        </p:nvSpPr>
        <p:spPr bwMode="auto">
          <a:xfrm flipV="1">
            <a:off x="2735873" y="4422775"/>
            <a:ext cx="3370385" cy="642938"/>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778" name="Line 36"/>
          <p:cNvSpPr>
            <a:spLocks noChangeAspect="1" noChangeShapeType="1"/>
          </p:cNvSpPr>
          <p:nvPr/>
        </p:nvSpPr>
        <p:spPr bwMode="auto">
          <a:xfrm flipV="1">
            <a:off x="2719754" y="4354513"/>
            <a:ext cx="3367454" cy="64135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429093" name="Group 37"/>
          <p:cNvGrpSpPr>
            <a:grpSpLocks/>
          </p:cNvGrpSpPr>
          <p:nvPr/>
        </p:nvGrpSpPr>
        <p:grpSpPr bwMode="auto">
          <a:xfrm>
            <a:off x="2524859" y="5221289"/>
            <a:ext cx="885573" cy="520700"/>
            <a:chOff x="1363" y="2774"/>
            <a:chExt cx="558" cy="328"/>
          </a:xfrm>
        </p:grpSpPr>
        <p:graphicFrame>
          <p:nvGraphicFramePr>
            <p:cNvPr id="32835" name="Object 38">
              <a:hlinkClick r:id="" action="ppaction://ole?verb=0"/>
            </p:cNvPr>
            <p:cNvGraphicFramePr>
              <a:graphicFrameLocks noChangeAspect="1"/>
            </p:cNvGraphicFramePr>
            <p:nvPr/>
          </p:nvGraphicFramePr>
          <p:xfrm>
            <a:off x="1363" y="2774"/>
            <a:ext cx="479" cy="197"/>
          </p:xfrm>
          <a:graphic>
            <a:graphicData uri="http://schemas.openxmlformats.org/presentationml/2006/ole">
              <mc:AlternateContent xmlns:mc="http://schemas.openxmlformats.org/markup-compatibility/2006">
                <mc:Choice xmlns:v="urn:schemas-microsoft-com:vml" Requires="v">
                  <p:oleObj spid="_x0000_s3120" name="Clip" r:id="rId5" imgW="6096000" imgH="2552700" progId="MS_ClipArt_Gallery.2">
                    <p:embed/>
                  </p:oleObj>
                </mc:Choice>
                <mc:Fallback>
                  <p:oleObj name="Clip" r:id="rId5" imgW="6096000" imgH="2552700" progId="MS_ClipArt_Gallery.2">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63" y="2774"/>
                          <a:ext cx="479" cy="1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2836" name="Rectangle 39"/>
            <p:cNvSpPr>
              <a:spLocks noChangeAspect="1" noChangeArrowheads="1"/>
            </p:cNvSpPr>
            <p:nvPr/>
          </p:nvSpPr>
          <p:spPr bwMode="auto">
            <a:xfrm>
              <a:off x="1741" y="2929"/>
              <a:ext cx="180"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spcBef>
                  <a:spcPct val="0"/>
                </a:spcBef>
                <a:buClrTx/>
                <a:buSzTx/>
                <a:buFontTx/>
                <a:buNone/>
              </a:pPr>
              <a:r>
                <a:rPr lang="en-GB" altLang="en-US" sz="1200">
                  <a:solidFill>
                    <a:schemeClr val="bg1"/>
                  </a:solidFill>
                  <a:latin typeface="Times New Roman" pitchFamily="18" charset="0"/>
                </a:rPr>
                <a:t>B</a:t>
              </a:r>
            </a:p>
          </p:txBody>
        </p:sp>
      </p:grpSp>
      <p:grpSp>
        <p:nvGrpSpPr>
          <p:cNvPr id="429096" name="Group 40"/>
          <p:cNvGrpSpPr>
            <a:grpSpLocks noChangeAspect="1"/>
          </p:cNvGrpSpPr>
          <p:nvPr/>
        </p:nvGrpSpPr>
        <p:grpSpPr bwMode="auto">
          <a:xfrm>
            <a:off x="4082562" y="3568701"/>
            <a:ext cx="1153258" cy="373063"/>
            <a:chOff x="1826" y="1152"/>
            <a:chExt cx="519" cy="168"/>
          </a:xfrm>
        </p:grpSpPr>
        <p:sp>
          <p:nvSpPr>
            <p:cNvPr id="32831" name="Freeform 41"/>
            <p:cNvSpPr>
              <a:spLocks noChangeAspect="1"/>
            </p:cNvSpPr>
            <p:nvPr/>
          </p:nvSpPr>
          <p:spPr bwMode="auto">
            <a:xfrm>
              <a:off x="2184" y="1222"/>
              <a:ext cx="161" cy="97"/>
            </a:xfrm>
            <a:custGeom>
              <a:avLst/>
              <a:gdLst>
                <a:gd name="T0" fmla="*/ 0 w 161"/>
                <a:gd name="T1" fmla="*/ 96 h 97"/>
                <a:gd name="T2" fmla="*/ 42 w 161"/>
                <a:gd name="T3" fmla="*/ 63 h 97"/>
                <a:gd name="T4" fmla="*/ 45 w 161"/>
                <a:gd name="T5" fmla="*/ 79 h 97"/>
                <a:gd name="T6" fmla="*/ 110 w 161"/>
                <a:gd name="T7" fmla="*/ 26 h 97"/>
                <a:gd name="T8" fmla="*/ 113 w 161"/>
                <a:gd name="T9" fmla="*/ 35 h 97"/>
                <a:gd name="T10" fmla="*/ 160 w 161"/>
                <a:gd name="T11" fmla="*/ 0 h 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61" h="97">
                  <a:moveTo>
                    <a:pt x="0" y="96"/>
                  </a:moveTo>
                  <a:lnTo>
                    <a:pt x="42" y="63"/>
                  </a:lnTo>
                  <a:lnTo>
                    <a:pt x="45" y="79"/>
                  </a:lnTo>
                  <a:lnTo>
                    <a:pt x="110" y="26"/>
                  </a:lnTo>
                  <a:lnTo>
                    <a:pt x="113" y="35"/>
                  </a:lnTo>
                  <a:lnTo>
                    <a:pt x="160"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2832" name="Freeform 42"/>
            <p:cNvSpPr>
              <a:spLocks noChangeAspect="1"/>
            </p:cNvSpPr>
            <p:nvPr/>
          </p:nvSpPr>
          <p:spPr bwMode="auto">
            <a:xfrm>
              <a:off x="2112" y="1152"/>
              <a:ext cx="113" cy="147"/>
            </a:xfrm>
            <a:custGeom>
              <a:avLst/>
              <a:gdLst>
                <a:gd name="T0" fmla="*/ 0 w 113"/>
                <a:gd name="T1" fmla="*/ 146 h 147"/>
                <a:gd name="T2" fmla="*/ 16 w 113"/>
                <a:gd name="T3" fmla="*/ 104 h 147"/>
                <a:gd name="T4" fmla="*/ 35 w 113"/>
                <a:gd name="T5" fmla="*/ 117 h 147"/>
                <a:gd name="T6" fmla="*/ 71 w 113"/>
                <a:gd name="T7" fmla="*/ 41 h 147"/>
                <a:gd name="T8" fmla="*/ 86 w 113"/>
                <a:gd name="T9" fmla="*/ 52 h 147"/>
                <a:gd name="T10" fmla="*/ 112 w 113"/>
                <a:gd name="T11" fmla="*/ 0 h 14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13" h="147">
                  <a:moveTo>
                    <a:pt x="0" y="146"/>
                  </a:moveTo>
                  <a:lnTo>
                    <a:pt x="16" y="104"/>
                  </a:lnTo>
                  <a:lnTo>
                    <a:pt x="35" y="117"/>
                  </a:lnTo>
                  <a:lnTo>
                    <a:pt x="71" y="41"/>
                  </a:lnTo>
                  <a:lnTo>
                    <a:pt x="86" y="52"/>
                  </a:lnTo>
                  <a:lnTo>
                    <a:pt x="112"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2833" name="Freeform 43"/>
            <p:cNvSpPr>
              <a:spLocks noChangeAspect="1"/>
            </p:cNvSpPr>
            <p:nvPr/>
          </p:nvSpPr>
          <p:spPr bwMode="auto">
            <a:xfrm>
              <a:off x="1944" y="1152"/>
              <a:ext cx="115" cy="147"/>
            </a:xfrm>
            <a:custGeom>
              <a:avLst/>
              <a:gdLst>
                <a:gd name="T0" fmla="*/ 114 w 115"/>
                <a:gd name="T1" fmla="*/ 146 h 147"/>
                <a:gd name="T2" fmla="*/ 97 w 115"/>
                <a:gd name="T3" fmla="*/ 106 h 147"/>
                <a:gd name="T4" fmla="*/ 77 w 115"/>
                <a:gd name="T5" fmla="*/ 118 h 147"/>
                <a:gd name="T6" fmla="*/ 39 w 115"/>
                <a:gd name="T7" fmla="*/ 41 h 147"/>
                <a:gd name="T8" fmla="*/ 25 w 115"/>
                <a:gd name="T9" fmla="*/ 53 h 147"/>
                <a:gd name="T10" fmla="*/ 0 w 115"/>
                <a:gd name="T11" fmla="*/ 0 h 14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15" h="147">
                  <a:moveTo>
                    <a:pt x="114" y="146"/>
                  </a:moveTo>
                  <a:lnTo>
                    <a:pt x="97" y="106"/>
                  </a:lnTo>
                  <a:lnTo>
                    <a:pt x="77" y="118"/>
                  </a:lnTo>
                  <a:lnTo>
                    <a:pt x="39" y="41"/>
                  </a:lnTo>
                  <a:lnTo>
                    <a:pt x="25" y="53"/>
                  </a:lnTo>
                  <a:lnTo>
                    <a:pt x="0"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2834" name="Freeform 44"/>
            <p:cNvSpPr>
              <a:spLocks noChangeAspect="1"/>
            </p:cNvSpPr>
            <p:nvPr/>
          </p:nvSpPr>
          <p:spPr bwMode="auto">
            <a:xfrm>
              <a:off x="1826" y="1223"/>
              <a:ext cx="159" cy="97"/>
            </a:xfrm>
            <a:custGeom>
              <a:avLst/>
              <a:gdLst>
                <a:gd name="T0" fmla="*/ 158 w 159"/>
                <a:gd name="T1" fmla="*/ 96 h 97"/>
                <a:gd name="T2" fmla="*/ 116 w 159"/>
                <a:gd name="T3" fmla="*/ 61 h 97"/>
                <a:gd name="T4" fmla="*/ 114 w 159"/>
                <a:gd name="T5" fmla="*/ 77 h 97"/>
                <a:gd name="T6" fmla="*/ 50 w 159"/>
                <a:gd name="T7" fmla="*/ 23 h 97"/>
                <a:gd name="T8" fmla="*/ 45 w 159"/>
                <a:gd name="T9" fmla="*/ 35 h 97"/>
                <a:gd name="T10" fmla="*/ 0 w 159"/>
                <a:gd name="T11" fmla="*/ 0 h 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59" h="97">
                  <a:moveTo>
                    <a:pt x="158" y="96"/>
                  </a:moveTo>
                  <a:lnTo>
                    <a:pt x="116" y="61"/>
                  </a:lnTo>
                  <a:lnTo>
                    <a:pt x="114" y="77"/>
                  </a:lnTo>
                  <a:lnTo>
                    <a:pt x="50" y="23"/>
                  </a:lnTo>
                  <a:lnTo>
                    <a:pt x="45" y="35"/>
                  </a:lnTo>
                  <a:lnTo>
                    <a:pt x="0"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429101" name="Group 45"/>
          <p:cNvGrpSpPr>
            <a:grpSpLocks/>
          </p:cNvGrpSpPr>
          <p:nvPr/>
        </p:nvGrpSpPr>
        <p:grpSpPr bwMode="auto">
          <a:xfrm>
            <a:off x="4037135" y="6018214"/>
            <a:ext cx="813288" cy="447675"/>
            <a:chOff x="2484" y="2865"/>
            <a:chExt cx="512" cy="282"/>
          </a:xfrm>
        </p:grpSpPr>
        <p:sp>
          <p:nvSpPr>
            <p:cNvPr id="32829" name="Rectangle 46"/>
            <p:cNvSpPr>
              <a:spLocks noChangeAspect="1" noChangeArrowheads="1"/>
            </p:cNvSpPr>
            <p:nvPr/>
          </p:nvSpPr>
          <p:spPr bwMode="auto">
            <a:xfrm>
              <a:off x="2484" y="2865"/>
              <a:ext cx="185"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lgn="l" defTabSz="762000">
                <a:spcBef>
                  <a:spcPct val="20000"/>
                </a:spcBef>
                <a:buClr>
                  <a:schemeClr val="accent2"/>
                </a:buClr>
                <a:buSzPct val="80000"/>
                <a:buFont typeface="Wingdings" pitchFamily="2" charset="2"/>
                <a:buChar char="l"/>
                <a:defRPr kumimoji="1" sz="2800" b="1">
                  <a:solidFill>
                    <a:srgbClr val="000000"/>
                  </a:solidFill>
                  <a:latin typeface="Arial" charset="0"/>
                </a:defRPr>
              </a:lvl1pPr>
              <a:lvl2pPr marL="571500" indent="-285750" algn="l" defTabSz="762000">
                <a:spcBef>
                  <a:spcPct val="20000"/>
                </a:spcBef>
                <a:buClr>
                  <a:schemeClr val="accent2"/>
                </a:buClr>
                <a:buChar char="–"/>
                <a:defRPr kumimoji="1" sz="2800">
                  <a:solidFill>
                    <a:srgbClr val="000000"/>
                  </a:solidFill>
                  <a:latin typeface="Arial" charset="0"/>
                </a:defRPr>
              </a:lvl2pPr>
              <a:lvl3pPr marL="1143000" indent="-228600" algn="l" defTabSz="762000">
                <a:spcBef>
                  <a:spcPct val="20000"/>
                </a:spcBef>
                <a:buClr>
                  <a:schemeClr val="accent2"/>
                </a:buClr>
                <a:buSzPct val="75000"/>
                <a:buFont typeface="Wingdings" pitchFamily="2" charset="2"/>
                <a:buChar char="l"/>
                <a:defRPr kumimoji="1" sz="2400">
                  <a:solidFill>
                    <a:srgbClr val="000000"/>
                  </a:solidFill>
                  <a:latin typeface="Arial" charset="0"/>
                </a:defRPr>
              </a:lvl3pPr>
              <a:lvl4pPr marL="1714500" indent="-228600" algn="l" defTabSz="762000">
                <a:spcBef>
                  <a:spcPct val="20000"/>
                </a:spcBef>
                <a:buClr>
                  <a:schemeClr val="accent2"/>
                </a:buClr>
                <a:buChar char="–"/>
                <a:defRPr kumimoji="1" sz="2000">
                  <a:solidFill>
                    <a:srgbClr val="000000"/>
                  </a:solidFill>
                  <a:latin typeface="Arial" charset="0"/>
                </a:defRPr>
              </a:lvl4pPr>
              <a:lvl5pPr marL="2286000" indent="-228600" algn="l" defTabSz="762000">
                <a:spcBef>
                  <a:spcPct val="20000"/>
                </a:spcBef>
                <a:buClr>
                  <a:schemeClr val="accent2"/>
                </a:buClr>
                <a:buSzPct val="70000"/>
                <a:buFont typeface="Wingdings" pitchFamily="2" charset="2"/>
                <a:buChar char="l"/>
                <a:defRPr kumimoji="1" sz="2000">
                  <a:solidFill>
                    <a:srgbClr val="000000"/>
                  </a:solidFill>
                  <a:latin typeface="Arial" charset="0"/>
                </a:defRPr>
              </a:lvl5pPr>
              <a:lvl6pPr marL="27432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32004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6576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4114800" indent="-228600" defTabSz="7620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spcBef>
                  <a:spcPct val="0"/>
                </a:spcBef>
                <a:buClrTx/>
                <a:buSzTx/>
                <a:buFontTx/>
                <a:buNone/>
              </a:pPr>
              <a:r>
                <a:rPr lang="en-GB" altLang="en-US" sz="1200">
                  <a:solidFill>
                    <a:schemeClr val="bg1"/>
                  </a:solidFill>
                  <a:latin typeface="Times New Roman" pitchFamily="18" charset="0"/>
                </a:rPr>
                <a:t>A</a:t>
              </a:r>
            </a:p>
          </p:txBody>
        </p:sp>
        <p:graphicFrame>
          <p:nvGraphicFramePr>
            <p:cNvPr id="32830" name="Object 47">
              <a:hlinkClick r:id="" action="ppaction://ole?verb=0"/>
            </p:cNvPr>
            <p:cNvGraphicFramePr>
              <a:graphicFrameLocks noChangeAspect="1"/>
            </p:cNvGraphicFramePr>
            <p:nvPr/>
          </p:nvGraphicFramePr>
          <p:xfrm>
            <a:off x="2517" y="2949"/>
            <a:ext cx="479" cy="198"/>
          </p:xfrm>
          <a:graphic>
            <a:graphicData uri="http://schemas.openxmlformats.org/presentationml/2006/ole">
              <mc:AlternateContent xmlns:mc="http://schemas.openxmlformats.org/markup-compatibility/2006">
                <mc:Choice xmlns:v="urn:schemas-microsoft-com:vml" Requires="v">
                  <p:oleObj spid="_x0000_s3121" name="Clip" r:id="rId7" imgW="6096000" imgH="2552700" progId="MS_ClipArt_Gallery.2">
                    <p:embed/>
                  </p:oleObj>
                </mc:Choice>
                <mc:Fallback>
                  <p:oleObj name="Clip" r:id="rId7" imgW="6096000" imgH="2552700" progId="MS_ClipArt_Gallery.2">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17" y="2949"/>
                          <a:ext cx="479" cy="1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grpSp>
        <p:nvGrpSpPr>
          <p:cNvPr id="429104" name="Group 48"/>
          <p:cNvGrpSpPr>
            <a:grpSpLocks noChangeAspect="1"/>
          </p:cNvGrpSpPr>
          <p:nvPr/>
        </p:nvGrpSpPr>
        <p:grpSpPr bwMode="auto">
          <a:xfrm>
            <a:off x="2069124" y="2741613"/>
            <a:ext cx="1151792" cy="373062"/>
            <a:chOff x="1826" y="1152"/>
            <a:chExt cx="519" cy="168"/>
          </a:xfrm>
        </p:grpSpPr>
        <p:sp>
          <p:nvSpPr>
            <p:cNvPr id="32825" name="Freeform 49"/>
            <p:cNvSpPr>
              <a:spLocks noChangeAspect="1"/>
            </p:cNvSpPr>
            <p:nvPr/>
          </p:nvSpPr>
          <p:spPr bwMode="auto">
            <a:xfrm>
              <a:off x="2184" y="1222"/>
              <a:ext cx="161" cy="97"/>
            </a:xfrm>
            <a:custGeom>
              <a:avLst/>
              <a:gdLst>
                <a:gd name="T0" fmla="*/ 0 w 161"/>
                <a:gd name="T1" fmla="*/ 96 h 97"/>
                <a:gd name="T2" fmla="*/ 42 w 161"/>
                <a:gd name="T3" fmla="*/ 63 h 97"/>
                <a:gd name="T4" fmla="*/ 45 w 161"/>
                <a:gd name="T5" fmla="*/ 79 h 97"/>
                <a:gd name="T6" fmla="*/ 110 w 161"/>
                <a:gd name="T7" fmla="*/ 26 h 97"/>
                <a:gd name="T8" fmla="*/ 113 w 161"/>
                <a:gd name="T9" fmla="*/ 35 h 97"/>
                <a:gd name="T10" fmla="*/ 160 w 161"/>
                <a:gd name="T11" fmla="*/ 0 h 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61" h="97">
                  <a:moveTo>
                    <a:pt x="0" y="96"/>
                  </a:moveTo>
                  <a:lnTo>
                    <a:pt x="42" y="63"/>
                  </a:lnTo>
                  <a:lnTo>
                    <a:pt x="45" y="79"/>
                  </a:lnTo>
                  <a:lnTo>
                    <a:pt x="110" y="26"/>
                  </a:lnTo>
                  <a:lnTo>
                    <a:pt x="113" y="35"/>
                  </a:lnTo>
                  <a:lnTo>
                    <a:pt x="160" y="0"/>
                  </a:lnTo>
                </a:path>
              </a:pathLst>
            </a:custGeom>
            <a:solidFill>
              <a:schemeClr val="tx1"/>
            </a:solidFill>
            <a:ln w="12700" cap="rnd" cmpd="sng">
              <a:solidFill>
                <a:srgbClr val="FFFF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2826" name="Freeform 50"/>
            <p:cNvSpPr>
              <a:spLocks noChangeAspect="1"/>
            </p:cNvSpPr>
            <p:nvPr/>
          </p:nvSpPr>
          <p:spPr bwMode="auto">
            <a:xfrm>
              <a:off x="2112" y="1152"/>
              <a:ext cx="113" cy="147"/>
            </a:xfrm>
            <a:custGeom>
              <a:avLst/>
              <a:gdLst>
                <a:gd name="T0" fmla="*/ 0 w 113"/>
                <a:gd name="T1" fmla="*/ 146 h 147"/>
                <a:gd name="T2" fmla="*/ 16 w 113"/>
                <a:gd name="T3" fmla="*/ 104 h 147"/>
                <a:gd name="T4" fmla="*/ 35 w 113"/>
                <a:gd name="T5" fmla="*/ 117 h 147"/>
                <a:gd name="T6" fmla="*/ 71 w 113"/>
                <a:gd name="T7" fmla="*/ 41 h 147"/>
                <a:gd name="T8" fmla="*/ 86 w 113"/>
                <a:gd name="T9" fmla="*/ 52 h 147"/>
                <a:gd name="T10" fmla="*/ 112 w 113"/>
                <a:gd name="T11" fmla="*/ 0 h 14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13" h="147">
                  <a:moveTo>
                    <a:pt x="0" y="146"/>
                  </a:moveTo>
                  <a:lnTo>
                    <a:pt x="16" y="104"/>
                  </a:lnTo>
                  <a:lnTo>
                    <a:pt x="35" y="117"/>
                  </a:lnTo>
                  <a:lnTo>
                    <a:pt x="71" y="41"/>
                  </a:lnTo>
                  <a:lnTo>
                    <a:pt x="86" y="52"/>
                  </a:lnTo>
                  <a:lnTo>
                    <a:pt x="112" y="0"/>
                  </a:lnTo>
                </a:path>
              </a:pathLst>
            </a:custGeom>
            <a:solidFill>
              <a:schemeClr val="tx1"/>
            </a:solidFill>
            <a:ln w="12700" cap="rnd" cmpd="sng">
              <a:solidFill>
                <a:srgbClr val="FFFF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2827" name="Freeform 51"/>
            <p:cNvSpPr>
              <a:spLocks noChangeAspect="1"/>
            </p:cNvSpPr>
            <p:nvPr/>
          </p:nvSpPr>
          <p:spPr bwMode="auto">
            <a:xfrm>
              <a:off x="1944" y="1152"/>
              <a:ext cx="115" cy="147"/>
            </a:xfrm>
            <a:custGeom>
              <a:avLst/>
              <a:gdLst>
                <a:gd name="T0" fmla="*/ 114 w 115"/>
                <a:gd name="T1" fmla="*/ 146 h 147"/>
                <a:gd name="T2" fmla="*/ 97 w 115"/>
                <a:gd name="T3" fmla="*/ 106 h 147"/>
                <a:gd name="T4" fmla="*/ 77 w 115"/>
                <a:gd name="T5" fmla="*/ 118 h 147"/>
                <a:gd name="T6" fmla="*/ 39 w 115"/>
                <a:gd name="T7" fmla="*/ 41 h 147"/>
                <a:gd name="T8" fmla="*/ 25 w 115"/>
                <a:gd name="T9" fmla="*/ 53 h 147"/>
                <a:gd name="T10" fmla="*/ 0 w 115"/>
                <a:gd name="T11" fmla="*/ 0 h 14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15" h="147">
                  <a:moveTo>
                    <a:pt x="114" y="146"/>
                  </a:moveTo>
                  <a:lnTo>
                    <a:pt x="97" y="106"/>
                  </a:lnTo>
                  <a:lnTo>
                    <a:pt x="77" y="118"/>
                  </a:lnTo>
                  <a:lnTo>
                    <a:pt x="39" y="41"/>
                  </a:lnTo>
                  <a:lnTo>
                    <a:pt x="25" y="53"/>
                  </a:lnTo>
                  <a:lnTo>
                    <a:pt x="0" y="0"/>
                  </a:lnTo>
                </a:path>
              </a:pathLst>
            </a:custGeom>
            <a:solidFill>
              <a:schemeClr val="tx1"/>
            </a:solidFill>
            <a:ln w="12700" cap="rnd" cmpd="sng">
              <a:solidFill>
                <a:srgbClr val="FFFF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2828" name="Freeform 52"/>
            <p:cNvSpPr>
              <a:spLocks noChangeAspect="1"/>
            </p:cNvSpPr>
            <p:nvPr/>
          </p:nvSpPr>
          <p:spPr bwMode="auto">
            <a:xfrm>
              <a:off x="1826" y="1223"/>
              <a:ext cx="159" cy="97"/>
            </a:xfrm>
            <a:custGeom>
              <a:avLst/>
              <a:gdLst>
                <a:gd name="T0" fmla="*/ 158 w 159"/>
                <a:gd name="T1" fmla="*/ 96 h 97"/>
                <a:gd name="T2" fmla="*/ 116 w 159"/>
                <a:gd name="T3" fmla="*/ 61 h 97"/>
                <a:gd name="T4" fmla="*/ 114 w 159"/>
                <a:gd name="T5" fmla="*/ 77 h 97"/>
                <a:gd name="T6" fmla="*/ 50 w 159"/>
                <a:gd name="T7" fmla="*/ 23 h 97"/>
                <a:gd name="T8" fmla="*/ 45 w 159"/>
                <a:gd name="T9" fmla="*/ 35 h 97"/>
                <a:gd name="T10" fmla="*/ 0 w 159"/>
                <a:gd name="T11" fmla="*/ 0 h 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59" h="97">
                  <a:moveTo>
                    <a:pt x="158" y="96"/>
                  </a:moveTo>
                  <a:lnTo>
                    <a:pt x="116" y="61"/>
                  </a:lnTo>
                  <a:lnTo>
                    <a:pt x="114" y="77"/>
                  </a:lnTo>
                  <a:lnTo>
                    <a:pt x="50" y="23"/>
                  </a:lnTo>
                  <a:lnTo>
                    <a:pt x="45" y="35"/>
                  </a:lnTo>
                  <a:lnTo>
                    <a:pt x="0" y="0"/>
                  </a:lnTo>
                </a:path>
              </a:pathLst>
            </a:custGeom>
            <a:solidFill>
              <a:schemeClr val="tx1"/>
            </a:solidFill>
            <a:ln w="12700" cap="rnd" cmpd="sng">
              <a:solidFill>
                <a:srgbClr val="FFFF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429109" name="Group 53"/>
          <p:cNvGrpSpPr>
            <a:grpSpLocks noChangeAspect="1"/>
          </p:cNvGrpSpPr>
          <p:nvPr/>
        </p:nvGrpSpPr>
        <p:grpSpPr bwMode="auto">
          <a:xfrm>
            <a:off x="4082562" y="3698876"/>
            <a:ext cx="1153258" cy="373063"/>
            <a:chOff x="1826" y="1152"/>
            <a:chExt cx="519" cy="168"/>
          </a:xfrm>
        </p:grpSpPr>
        <p:sp>
          <p:nvSpPr>
            <p:cNvPr id="32821" name="Freeform 54"/>
            <p:cNvSpPr>
              <a:spLocks noChangeAspect="1"/>
            </p:cNvSpPr>
            <p:nvPr/>
          </p:nvSpPr>
          <p:spPr bwMode="auto">
            <a:xfrm>
              <a:off x="2184" y="1222"/>
              <a:ext cx="161" cy="97"/>
            </a:xfrm>
            <a:custGeom>
              <a:avLst/>
              <a:gdLst>
                <a:gd name="T0" fmla="*/ 0 w 161"/>
                <a:gd name="T1" fmla="*/ 96 h 97"/>
                <a:gd name="T2" fmla="*/ 42 w 161"/>
                <a:gd name="T3" fmla="*/ 63 h 97"/>
                <a:gd name="T4" fmla="*/ 45 w 161"/>
                <a:gd name="T5" fmla="*/ 79 h 97"/>
                <a:gd name="T6" fmla="*/ 110 w 161"/>
                <a:gd name="T7" fmla="*/ 26 h 97"/>
                <a:gd name="T8" fmla="*/ 113 w 161"/>
                <a:gd name="T9" fmla="*/ 35 h 97"/>
                <a:gd name="T10" fmla="*/ 160 w 161"/>
                <a:gd name="T11" fmla="*/ 0 h 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61" h="97">
                  <a:moveTo>
                    <a:pt x="0" y="96"/>
                  </a:moveTo>
                  <a:lnTo>
                    <a:pt x="42" y="63"/>
                  </a:lnTo>
                  <a:lnTo>
                    <a:pt x="45" y="79"/>
                  </a:lnTo>
                  <a:lnTo>
                    <a:pt x="110" y="26"/>
                  </a:lnTo>
                  <a:lnTo>
                    <a:pt x="113" y="35"/>
                  </a:lnTo>
                  <a:lnTo>
                    <a:pt x="160" y="0"/>
                  </a:lnTo>
                </a:path>
              </a:pathLst>
            </a:custGeom>
            <a:solidFill>
              <a:schemeClr val="tx1"/>
            </a:solidFill>
            <a:ln w="12700" cap="rnd" cmpd="sng">
              <a:solidFill>
                <a:srgbClr val="FFFF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2822" name="Freeform 55"/>
            <p:cNvSpPr>
              <a:spLocks noChangeAspect="1"/>
            </p:cNvSpPr>
            <p:nvPr/>
          </p:nvSpPr>
          <p:spPr bwMode="auto">
            <a:xfrm>
              <a:off x="2112" y="1152"/>
              <a:ext cx="113" cy="147"/>
            </a:xfrm>
            <a:custGeom>
              <a:avLst/>
              <a:gdLst>
                <a:gd name="T0" fmla="*/ 0 w 113"/>
                <a:gd name="T1" fmla="*/ 146 h 147"/>
                <a:gd name="T2" fmla="*/ 16 w 113"/>
                <a:gd name="T3" fmla="*/ 104 h 147"/>
                <a:gd name="T4" fmla="*/ 35 w 113"/>
                <a:gd name="T5" fmla="*/ 117 h 147"/>
                <a:gd name="T6" fmla="*/ 71 w 113"/>
                <a:gd name="T7" fmla="*/ 41 h 147"/>
                <a:gd name="T8" fmla="*/ 86 w 113"/>
                <a:gd name="T9" fmla="*/ 52 h 147"/>
                <a:gd name="T10" fmla="*/ 112 w 113"/>
                <a:gd name="T11" fmla="*/ 0 h 14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13" h="147">
                  <a:moveTo>
                    <a:pt x="0" y="146"/>
                  </a:moveTo>
                  <a:lnTo>
                    <a:pt x="16" y="104"/>
                  </a:lnTo>
                  <a:lnTo>
                    <a:pt x="35" y="117"/>
                  </a:lnTo>
                  <a:lnTo>
                    <a:pt x="71" y="41"/>
                  </a:lnTo>
                  <a:lnTo>
                    <a:pt x="86" y="52"/>
                  </a:lnTo>
                  <a:lnTo>
                    <a:pt x="112" y="0"/>
                  </a:lnTo>
                </a:path>
              </a:pathLst>
            </a:custGeom>
            <a:solidFill>
              <a:schemeClr val="tx1"/>
            </a:solidFill>
            <a:ln w="12700" cap="rnd" cmpd="sng">
              <a:solidFill>
                <a:srgbClr val="FFFF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2823" name="Freeform 56"/>
            <p:cNvSpPr>
              <a:spLocks noChangeAspect="1"/>
            </p:cNvSpPr>
            <p:nvPr/>
          </p:nvSpPr>
          <p:spPr bwMode="auto">
            <a:xfrm>
              <a:off x="1944" y="1152"/>
              <a:ext cx="115" cy="147"/>
            </a:xfrm>
            <a:custGeom>
              <a:avLst/>
              <a:gdLst>
                <a:gd name="T0" fmla="*/ 114 w 115"/>
                <a:gd name="T1" fmla="*/ 146 h 147"/>
                <a:gd name="T2" fmla="*/ 97 w 115"/>
                <a:gd name="T3" fmla="*/ 106 h 147"/>
                <a:gd name="T4" fmla="*/ 77 w 115"/>
                <a:gd name="T5" fmla="*/ 118 h 147"/>
                <a:gd name="T6" fmla="*/ 39 w 115"/>
                <a:gd name="T7" fmla="*/ 41 h 147"/>
                <a:gd name="T8" fmla="*/ 25 w 115"/>
                <a:gd name="T9" fmla="*/ 53 h 147"/>
                <a:gd name="T10" fmla="*/ 0 w 115"/>
                <a:gd name="T11" fmla="*/ 0 h 14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15" h="147">
                  <a:moveTo>
                    <a:pt x="114" y="146"/>
                  </a:moveTo>
                  <a:lnTo>
                    <a:pt x="97" y="106"/>
                  </a:lnTo>
                  <a:lnTo>
                    <a:pt x="77" y="118"/>
                  </a:lnTo>
                  <a:lnTo>
                    <a:pt x="39" y="41"/>
                  </a:lnTo>
                  <a:lnTo>
                    <a:pt x="25" y="53"/>
                  </a:lnTo>
                  <a:lnTo>
                    <a:pt x="0" y="0"/>
                  </a:lnTo>
                </a:path>
              </a:pathLst>
            </a:custGeom>
            <a:solidFill>
              <a:schemeClr val="tx1"/>
            </a:solidFill>
            <a:ln w="12700" cap="rnd" cmpd="sng">
              <a:solidFill>
                <a:srgbClr val="FFFF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2824" name="Freeform 57"/>
            <p:cNvSpPr>
              <a:spLocks noChangeAspect="1"/>
            </p:cNvSpPr>
            <p:nvPr/>
          </p:nvSpPr>
          <p:spPr bwMode="auto">
            <a:xfrm>
              <a:off x="1826" y="1223"/>
              <a:ext cx="159" cy="97"/>
            </a:xfrm>
            <a:custGeom>
              <a:avLst/>
              <a:gdLst>
                <a:gd name="T0" fmla="*/ 158 w 159"/>
                <a:gd name="T1" fmla="*/ 96 h 97"/>
                <a:gd name="T2" fmla="*/ 116 w 159"/>
                <a:gd name="T3" fmla="*/ 61 h 97"/>
                <a:gd name="T4" fmla="*/ 114 w 159"/>
                <a:gd name="T5" fmla="*/ 77 h 97"/>
                <a:gd name="T6" fmla="*/ 50 w 159"/>
                <a:gd name="T7" fmla="*/ 23 h 97"/>
                <a:gd name="T8" fmla="*/ 45 w 159"/>
                <a:gd name="T9" fmla="*/ 35 h 97"/>
                <a:gd name="T10" fmla="*/ 0 w 159"/>
                <a:gd name="T11" fmla="*/ 0 h 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59" h="97">
                  <a:moveTo>
                    <a:pt x="158" y="96"/>
                  </a:moveTo>
                  <a:lnTo>
                    <a:pt x="116" y="61"/>
                  </a:lnTo>
                  <a:lnTo>
                    <a:pt x="114" y="77"/>
                  </a:lnTo>
                  <a:lnTo>
                    <a:pt x="50" y="23"/>
                  </a:lnTo>
                  <a:lnTo>
                    <a:pt x="45" y="35"/>
                  </a:lnTo>
                  <a:lnTo>
                    <a:pt x="0" y="0"/>
                  </a:lnTo>
                </a:path>
              </a:pathLst>
            </a:custGeom>
            <a:solidFill>
              <a:schemeClr val="tx1"/>
            </a:solidFill>
            <a:ln w="12700" cap="rnd" cmpd="sng">
              <a:solidFill>
                <a:srgbClr val="FFFF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429114" name="Group 58"/>
          <p:cNvGrpSpPr>
            <a:grpSpLocks noChangeAspect="1"/>
          </p:cNvGrpSpPr>
          <p:nvPr/>
        </p:nvGrpSpPr>
        <p:grpSpPr bwMode="auto">
          <a:xfrm>
            <a:off x="4082562" y="3851276"/>
            <a:ext cx="1153258" cy="373063"/>
            <a:chOff x="1826" y="1152"/>
            <a:chExt cx="519" cy="168"/>
          </a:xfrm>
        </p:grpSpPr>
        <p:sp>
          <p:nvSpPr>
            <p:cNvPr id="32817" name="Freeform 59"/>
            <p:cNvSpPr>
              <a:spLocks noChangeAspect="1"/>
            </p:cNvSpPr>
            <p:nvPr/>
          </p:nvSpPr>
          <p:spPr bwMode="auto">
            <a:xfrm>
              <a:off x="2184" y="1222"/>
              <a:ext cx="161" cy="97"/>
            </a:xfrm>
            <a:custGeom>
              <a:avLst/>
              <a:gdLst>
                <a:gd name="T0" fmla="*/ 0 w 161"/>
                <a:gd name="T1" fmla="*/ 96 h 97"/>
                <a:gd name="T2" fmla="*/ 42 w 161"/>
                <a:gd name="T3" fmla="*/ 63 h 97"/>
                <a:gd name="T4" fmla="*/ 45 w 161"/>
                <a:gd name="T5" fmla="*/ 79 h 97"/>
                <a:gd name="T6" fmla="*/ 110 w 161"/>
                <a:gd name="T7" fmla="*/ 26 h 97"/>
                <a:gd name="T8" fmla="*/ 113 w 161"/>
                <a:gd name="T9" fmla="*/ 35 h 97"/>
                <a:gd name="T10" fmla="*/ 160 w 161"/>
                <a:gd name="T11" fmla="*/ 0 h 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61" h="97">
                  <a:moveTo>
                    <a:pt x="0" y="96"/>
                  </a:moveTo>
                  <a:lnTo>
                    <a:pt x="42" y="63"/>
                  </a:lnTo>
                  <a:lnTo>
                    <a:pt x="45" y="79"/>
                  </a:lnTo>
                  <a:lnTo>
                    <a:pt x="110" y="26"/>
                  </a:lnTo>
                  <a:lnTo>
                    <a:pt x="113" y="35"/>
                  </a:lnTo>
                  <a:lnTo>
                    <a:pt x="160" y="0"/>
                  </a:lnTo>
                </a:path>
              </a:pathLst>
            </a:custGeom>
            <a:solidFill>
              <a:schemeClr val="tx1"/>
            </a:solidFill>
            <a:ln w="12700" cap="rnd" cmpd="sng">
              <a:solidFill>
                <a:srgbClr val="FFFF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2818" name="Freeform 60"/>
            <p:cNvSpPr>
              <a:spLocks noChangeAspect="1"/>
            </p:cNvSpPr>
            <p:nvPr/>
          </p:nvSpPr>
          <p:spPr bwMode="auto">
            <a:xfrm>
              <a:off x="2112" y="1152"/>
              <a:ext cx="113" cy="147"/>
            </a:xfrm>
            <a:custGeom>
              <a:avLst/>
              <a:gdLst>
                <a:gd name="T0" fmla="*/ 0 w 113"/>
                <a:gd name="T1" fmla="*/ 146 h 147"/>
                <a:gd name="T2" fmla="*/ 16 w 113"/>
                <a:gd name="T3" fmla="*/ 104 h 147"/>
                <a:gd name="T4" fmla="*/ 35 w 113"/>
                <a:gd name="T5" fmla="*/ 117 h 147"/>
                <a:gd name="T6" fmla="*/ 71 w 113"/>
                <a:gd name="T7" fmla="*/ 41 h 147"/>
                <a:gd name="T8" fmla="*/ 86 w 113"/>
                <a:gd name="T9" fmla="*/ 52 h 147"/>
                <a:gd name="T10" fmla="*/ 112 w 113"/>
                <a:gd name="T11" fmla="*/ 0 h 14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13" h="147">
                  <a:moveTo>
                    <a:pt x="0" y="146"/>
                  </a:moveTo>
                  <a:lnTo>
                    <a:pt x="16" y="104"/>
                  </a:lnTo>
                  <a:lnTo>
                    <a:pt x="35" y="117"/>
                  </a:lnTo>
                  <a:lnTo>
                    <a:pt x="71" y="41"/>
                  </a:lnTo>
                  <a:lnTo>
                    <a:pt x="86" y="52"/>
                  </a:lnTo>
                  <a:lnTo>
                    <a:pt x="112" y="0"/>
                  </a:lnTo>
                </a:path>
              </a:pathLst>
            </a:custGeom>
            <a:solidFill>
              <a:schemeClr val="tx1"/>
            </a:solidFill>
            <a:ln w="12700" cap="rnd" cmpd="sng">
              <a:solidFill>
                <a:srgbClr val="FFFF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2819" name="Freeform 61"/>
            <p:cNvSpPr>
              <a:spLocks noChangeAspect="1"/>
            </p:cNvSpPr>
            <p:nvPr/>
          </p:nvSpPr>
          <p:spPr bwMode="auto">
            <a:xfrm>
              <a:off x="1944" y="1152"/>
              <a:ext cx="115" cy="147"/>
            </a:xfrm>
            <a:custGeom>
              <a:avLst/>
              <a:gdLst>
                <a:gd name="T0" fmla="*/ 114 w 115"/>
                <a:gd name="T1" fmla="*/ 146 h 147"/>
                <a:gd name="T2" fmla="*/ 97 w 115"/>
                <a:gd name="T3" fmla="*/ 106 h 147"/>
                <a:gd name="T4" fmla="*/ 77 w 115"/>
                <a:gd name="T5" fmla="*/ 118 h 147"/>
                <a:gd name="T6" fmla="*/ 39 w 115"/>
                <a:gd name="T7" fmla="*/ 41 h 147"/>
                <a:gd name="T8" fmla="*/ 25 w 115"/>
                <a:gd name="T9" fmla="*/ 53 h 147"/>
                <a:gd name="T10" fmla="*/ 0 w 115"/>
                <a:gd name="T11" fmla="*/ 0 h 14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15" h="147">
                  <a:moveTo>
                    <a:pt x="114" y="146"/>
                  </a:moveTo>
                  <a:lnTo>
                    <a:pt x="97" y="106"/>
                  </a:lnTo>
                  <a:lnTo>
                    <a:pt x="77" y="118"/>
                  </a:lnTo>
                  <a:lnTo>
                    <a:pt x="39" y="41"/>
                  </a:lnTo>
                  <a:lnTo>
                    <a:pt x="25" y="53"/>
                  </a:lnTo>
                  <a:lnTo>
                    <a:pt x="0" y="0"/>
                  </a:lnTo>
                </a:path>
              </a:pathLst>
            </a:custGeom>
            <a:solidFill>
              <a:schemeClr val="tx1"/>
            </a:solidFill>
            <a:ln w="12700" cap="rnd" cmpd="sng">
              <a:solidFill>
                <a:srgbClr val="FFFF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2820" name="Freeform 62"/>
            <p:cNvSpPr>
              <a:spLocks noChangeAspect="1"/>
            </p:cNvSpPr>
            <p:nvPr/>
          </p:nvSpPr>
          <p:spPr bwMode="auto">
            <a:xfrm>
              <a:off x="1826" y="1223"/>
              <a:ext cx="159" cy="97"/>
            </a:xfrm>
            <a:custGeom>
              <a:avLst/>
              <a:gdLst>
                <a:gd name="T0" fmla="*/ 158 w 159"/>
                <a:gd name="T1" fmla="*/ 96 h 97"/>
                <a:gd name="T2" fmla="*/ 116 w 159"/>
                <a:gd name="T3" fmla="*/ 61 h 97"/>
                <a:gd name="T4" fmla="*/ 114 w 159"/>
                <a:gd name="T5" fmla="*/ 77 h 97"/>
                <a:gd name="T6" fmla="*/ 50 w 159"/>
                <a:gd name="T7" fmla="*/ 23 h 97"/>
                <a:gd name="T8" fmla="*/ 45 w 159"/>
                <a:gd name="T9" fmla="*/ 35 h 97"/>
                <a:gd name="T10" fmla="*/ 0 w 159"/>
                <a:gd name="T11" fmla="*/ 0 h 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59" h="97">
                  <a:moveTo>
                    <a:pt x="158" y="96"/>
                  </a:moveTo>
                  <a:lnTo>
                    <a:pt x="116" y="61"/>
                  </a:lnTo>
                  <a:lnTo>
                    <a:pt x="114" y="77"/>
                  </a:lnTo>
                  <a:lnTo>
                    <a:pt x="50" y="23"/>
                  </a:lnTo>
                  <a:lnTo>
                    <a:pt x="45" y="35"/>
                  </a:lnTo>
                  <a:lnTo>
                    <a:pt x="0" y="0"/>
                  </a:lnTo>
                </a:path>
              </a:pathLst>
            </a:custGeom>
            <a:solidFill>
              <a:schemeClr val="tx1"/>
            </a:solidFill>
            <a:ln w="12700" cap="rnd" cmpd="sng">
              <a:solidFill>
                <a:srgbClr val="FFFF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429119" name="AutoShape 63"/>
          <p:cNvSpPr>
            <a:spLocks noChangeAspect="1" noChangeArrowheads="1"/>
          </p:cNvSpPr>
          <p:nvPr/>
        </p:nvSpPr>
        <p:spPr bwMode="auto">
          <a:xfrm>
            <a:off x="3207728" y="5030788"/>
            <a:ext cx="2793023" cy="1727200"/>
          </a:xfrm>
          <a:prstGeom prst="hexagon">
            <a:avLst>
              <a:gd name="adj" fmla="val 43788"/>
              <a:gd name="vf" fmla="val 115470"/>
            </a:avLst>
          </a:prstGeom>
          <a:solidFill>
            <a:schemeClr val="accent2">
              <a:alpha val="50195"/>
            </a:schemeClr>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grpSp>
        <p:nvGrpSpPr>
          <p:cNvPr id="429120" name="Group 64"/>
          <p:cNvGrpSpPr>
            <a:grpSpLocks/>
          </p:cNvGrpSpPr>
          <p:nvPr/>
        </p:nvGrpSpPr>
        <p:grpSpPr bwMode="auto">
          <a:xfrm>
            <a:off x="3431931" y="5838825"/>
            <a:ext cx="1003789" cy="312738"/>
            <a:chOff x="2041" y="3112"/>
            <a:chExt cx="632" cy="197"/>
          </a:xfrm>
        </p:grpSpPr>
        <p:sp>
          <p:nvSpPr>
            <p:cNvPr id="32815" name="Line 65"/>
            <p:cNvSpPr>
              <a:spLocks noChangeAspect="1" noChangeShapeType="1"/>
            </p:cNvSpPr>
            <p:nvPr/>
          </p:nvSpPr>
          <p:spPr bwMode="auto">
            <a:xfrm rot="1853635" flipH="1">
              <a:off x="2041" y="3135"/>
              <a:ext cx="535" cy="43"/>
            </a:xfrm>
            <a:prstGeom prst="line">
              <a:avLst/>
            </a:prstGeom>
            <a:noFill/>
            <a:ln w="12700">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aphicFrame>
          <p:nvGraphicFramePr>
            <p:cNvPr id="32816" name="Object 66">
              <a:hlinkClick r:id="" action="ppaction://ole?verb=0"/>
            </p:cNvPr>
            <p:cNvGraphicFramePr>
              <a:graphicFrameLocks noChangeAspect="1"/>
            </p:cNvGraphicFramePr>
            <p:nvPr/>
          </p:nvGraphicFramePr>
          <p:xfrm>
            <a:off x="2194" y="3112"/>
            <a:ext cx="479" cy="197"/>
          </p:xfrm>
          <a:graphic>
            <a:graphicData uri="http://schemas.openxmlformats.org/presentationml/2006/ole">
              <mc:AlternateContent xmlns:mc="http://schemas.openxmlformats.org/markup-compatibility/2006">
                <mc:Choice xmlns:v="urn:schemas-microsoft-com:vml" Requires="v">
                  <p:oleObj spid="_x0000_s3122" name="Clip" r:id="rId8" imgW="6096000" imgH="2552700" progId="MS_ClipArt_Gallery.2">
                    <p:embed/>
                  </p:oleObj>
                </mc:Choice>
                <mc:Fallback>
                  <p:oleObj name="Clip" r:id="rId8" imgW="6096000" imgH="2552700" progId="MS_ClipArt_Gallery.2">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94" y="3112"/>
                          <a:ext cx="479" cy="1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sp>
        <p:nvSpPr>
          <p:cNvPr id="429123" name="AutoShape 67"/>
          <p:cNvSpPr>
            <a:spLocks noChangeAspect="1" noChangeArrowheads="1"/>
          </p:cNvSpPr>
          <p:nvPr/>
        </p:nvSpPr>
        <p:spPr bwMode="auto">
          <a:xfrm>
            <a:off x="3216520" y="5035550"/>
            <a:ext cx="2793023" cy="1727200"/>
          </a:xfrm>
          <a:prstGeom prst="hexagon">
            <a:avLst>
              <a:gd name="adj" fmla="val 43788"/>
              <a:gd name="vf" fmla="val 115470"/>
            </a:avLst>
          </a:prstGeom>
          <a:solidFill>
            <a:schemeClr val="accent2"/>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grpSp>
        <p:nvGrpSpPr>
          <p:cNvPr id="32788" name="Group 68"/>
          <p:cNvGrpSpPr>
            <a:grpSpLocks noChangeAspect="1"/>
          </p:cNvGrpSpPr>
          <p:nvPr/>
        </p:nvGrpSpPr>
        <p:grpSpPr bwMode="auto">
          <a:xfrm>
            <a:off x="4538297" y="4154488"/>
            <a:ext cx="211015" cy="1763712"/>
            <a:chOff x="2031" y="1313"/>
            <a:chExt cx="95" cy="794"/>
          </a:xfrm>
        </p:grpSpPr>
        <p:sp>
          <p:nvSpPr>
            <p:cNvPr id="32799" name="Line 69"/>
            <p:cNvSpPr>
              <a:spLocks noChangeAspect="1" noChangeShapeType="1"/>
            </p:cNvSpPr>
            <p:nvPr/>
          </p:nvSpPr>
          <p:spPr bwMode="auto">
            <a:xfrm>
              <a:off x="2075" y="1595"/>
              <a:ext cx="17" cy="0"/>
            </a:xfrm>
            <a:prstGeom prst="line">
              <a:avLst/>
            </a:prstGeom>
            <a:noFill/>
            <a:ln w="254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32800" name="Group 70"/>
            <p:cNvGrpSpPr>
              <a:grpSpLocks noChangeAspect="1"/>
            </p:cNvGrpSpPr>
            <p:nvPr/>
          </p:nvGrpSpPr>
          <p:grpSpPr bwMode="auto">
            <a:xfrm>
              <a:off x="2031" y="1313"/>
              <a:ext cx="95" cy="794"/>
              <a:chOff x="2031" y="1313"/>
              <a:chExt cx="95" cy="794"/>
            </a:xfrm>
          </p:grpSpPr>
          <p:sp>
            <p:nvSpPr>
              <p:cNvPr id="32801" name="Line 71"/>
              <p:cNvSpPr>
                <a:spLocks noChangeAspect="1" noChangeShapeType="1"/>
              </p:cNvSpPr>
              <p:nvPr/>
            </p:nvSpPr>
            <p:spPr bwMode="auto">
              <a:xfrm flipV="1">
                <a:off x="2082" y="1316"/>
                <a:ext cx="0" cy="174"/>
              </a:xfrm>
              <a:prstGeom prst="line">
                <a:avLst/>
              </a:prstGeom>
              <a:noFill/>
              <a:ln w="254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02" name="Line 72"/>
              <p:cNvSpPr>
                <a:spLocks noChangeAspect="1" noChangeShapeType="1"/>
              </p:cNvSpPr>
              <p:nvPr/>
            </p:nvSpPr>
            <p:spPr bwMode="auto">
              <a:xfrm flipV="1">
                <a:off x="2038" y="1470"/>
                <a:ext cx="26" cy="637"/>
              </a:xfrm>
              <a:prstGeom prst="line">
                <a:avLst/>
              </a:prstGeom>
              <a:noFill/>
              <a:ln w="254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03" name="Line 73"/>
              <p:cNvSpPr>
                <a:spLocks noChangeAspect="1" noChangeShapeType="1"/>
              </p:cNvSpPr>
              <p:nvPr/>
            </p:nvSpPr>
            <p:spPr bwMode="auto">
              <a:xfrm>
                <a:off x="2100" y="1487"/>
                <a:ext cx="26" cy="604"/>
              </a:xfrm>
              <a:prstGeom prst="line">
                <a:avLst/>
              </a:prstGeom>
              <a:noFill/>
              <a:ln w="254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04" name="Line 74"/>
              <p:cNvSpPr>
                <a:spLocks noChangeAspect="1" noChangeShapeType="1"/>
              </p:cNvSpPr>
              <p:nvPr/>
            </p:nvSpPr>
            <p:spPr bwMode="auto">
              <a:xfrm>
                <a:off x="2041" y="2082"/>
                <a:ext cx="84" cy="0"/>
              </a:xfrm>
              <a:prstGeom prst="line">
                <a:avLst/>
              </a:prstGeom>
              <a:noFill/>
              <a:ln w="254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05" name="Line 75"/>
              <p:cNvSpPr>
                <a:spLocks noChangeAspect="1" noChangeShapeType="1"/>
              </p:cNvSpPr>
              <p:nvPr/>
            </p:nvSpPr>
            <p:spPr bwMode="auto">
              <a:xfrm>
                <a:off x="2053" y="1912"/>
                <a:ext cx="62" cy="0"/>
              </a:xfrm>
              <a:prstGeom prst="line">
                <a:avLst/>
              </a:prstGeom>
              <a:noFill/>
              <a:ln w="254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06" name="Line 76"/>
              <p:cNvSpPr>
                <a:spLocks noChangeAspect="1" noChangeShapeType="1"/>
              </p:cNvSpPr>
              <p:nvPr/>
            </p:nvSpPr>
            <p:spPr bwMode="auto">
              <a:xfrm>
                <a:off x="2048" y="1918"/>
                <a:ext cx="78" cy="163"/>
              </a:xfrm>
              <a:prstGeom prst="line">
                <a:avLst/>
              </a:prstGeom>
              <a:noFill/>
              <a:ln w="127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07" name="Line 77"/>
              <p:cNvSpPr>
                <a:spLocks noChangeAspect="1" noChangeShapeType="1"/>
              </p:cNvSpPr>
              <p:nvPr/>
            </p:nvSpPr>
            <p:spPr bwMode="auto">
              <a:xfrm flipH="1">
                <a:off x="2031" y="1917"/>
                <a:ext cx="94" cy="161"/>
              </a:xfrm>
              <a:prstGeom prst="line">
                <a:avLst/>
              </a:prstGeom>
              <a:noFill/>
              <a:ln w="127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08" name="Line 78"/>
              <p:cNvSpPr>
                <a:spLocks noChangeAspect="1" noChangeShapeType="1"/>
              </p:cNvSpPr>
              <p:nvPr/>
            </p:nvSpPr>
            <p:spPr bwMode="auto">
              <a:xfrm>
                <a:off x="2064" y="1747"/>
                <a:ext cx="38" cy="0"/>
              </a:xfrm>
              <a:prstGeom prst="line">
                <a:avLst/>
              </a:prstGeom>
              <a:noFill/>
              <a:ln w="254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09" name="Line 79"/>
              <p:cNvSpPr>
                <a:spLocks noChangeAspect="1" noChangeShapeType="1"/>
              </p:cNvSpPr>
              <p:nvPr/>
            </p:nvSpPr>
            <p:spPr bwMode="auto">
              <a:xfrm>
                <a:off x="2059" y="1751"/>
                <a:ext cx="56" cy="158"/>
              </a:xfrm>
              <a:prstGeom prst="line">
                <a:avLst/>
              </a:prstGeom>
              <a:noFill/>
              <a:ln w="127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10" name="Line 80"/>
              <p:cNvSpPr>
                <a:spLocks noChangeAspect="1" noChangeShapeType="1"/>
              </p:cNvSpPr>
              <p:nvPr/>
            </p:nvSpPr>
            <p:spPr bwMode="auto">
              <a:xfrm flipV="1">
                <a:off x="2046" y="1743"/>
                <a:ext cx="59" cy="172"/>
              </a:xfrm>
              <a:prstGeom prst="line">
                <a:avLst/>
              </a:prstGeom>
              <a:noFill/>
              <a:ln w="127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11" name="Line 81"/>
              <p:cNvSpPr>
                <a:spLocks noChangeAspect="1" noChangeShapeType="1"/>
              </p:cNvSpPr>
              <p:nvPr/>
            </p:nvSpPr>
            <p:spPr bwMode="auto">
              <a:xfrm>
                <a:off x="2066" y="1599"/>
                <a:ext cx="41" cy="146"/>
              </a:xfrm>
              <a:prstGeom prst="line">
                <a:avLst/>
              </a:prstGeom>
              <a:noFill/>
              <a:ln w="127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12" name="Line 82"/>
              <p:cNvSpPr>
                <a:spLocks noChangeAspect="1" noChangeShapeType="1"/>
              </p:cNvSpPr>
              <p:nvPr/>
            </p:nvSpPr>
            <p:spPr bwMode="auto">
              <a:xfrm flipV="1">
                <a:off x="2056" y="1589"/>
                <a:ext cx="38" cy="165"/>
              </a:xfrm>
              <a:prstGeom prst="line">
                <a:avLst/>
              </a:prstGeom>
              <a:noFill/>
              <a:ln w="127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13" name="Line 83"/>
              <p:cNvSpPr>
                <a:spLocks noChangeAspect="1" noChangeShapeType="1"/>
              </p:cNvSpPr>
              <p:nvPr/>
            </p:nvSpPr>
            <p:spPr bwMode="auto">
              <a:xfrm flipV="1">
                <a:off x="2065" y="1475"/>
                <a:ext cx="23" cy="128"/>
              </a:xfrm>
              <a:prstGeom prst="line">
                <a:avLst/>
              </a:prstGeom>
              <a:noFill/>
              <a:ln w="127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14" name="Oval 84"/>
              <p:cNvSpPr>
                <a:spLocks noChangeAspect="1" noChangeArrowheads="1"/>
              </p:cNvSpPr>
              <p:nvPr/>
            </p:nvSpPr>
            <p:spPr bwMode="auto">
              <a:xfrm>
                <a:off x="2069" y="1313"/>
                <a:ext cx="22" cy="14"/>
              </a:xfrm>
              <a:prstGeom prst="ellipse">
                <a:avLst/>
              </a:prstGeom>
              <a:solidFill>
                <a:srgbClr val="C0C0C0"/>
              </a:solidFill>
              <a:ln>
                <a:noFill/>
              </a:ln>
              <a:effectLst/>
              <a:extLs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grpSp>
      </p:grpSp>
      <p:sp>
        <p:nvSpPr>
          <p:cNvPr id="32789" name="Line 85"/>
          <p:cNvSpPr>
            <a:spLocks noChangeAspect="1" noChangeShapeType="1"/>
          </p:cNvSpPr>
          <p:nvPr/>
        </p:nvSpPr>
        <p:spPr bwMode="auto">
          <a:xfrm flipV="1">
            <a:off x="4812324" y="4378326"/>
            <a:ext cx="1562100" cy="1470025"/>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790" name="Line 86"/>
          <p:cNvSpPr>
            <a:spLocks noChangeAspect="1" noChangeShapeType="1"/>
          </p:cNvSpPr>
          <p:nvPr/>
        </p:nvSpPr>
        <p:spPr bwMode="auto">
          <a:xfrm flipV="1">
            <a:off x="4756638" y="4376739"/>
            <a:ext cx="1502020" cy="1411287"/>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aphicFrame>
        <p:nvGraphicFramePr>
          <p:cNvPr id="32791" name="Object 88">
            <a:hlinkClick r:id="" action="ppaction://ole?verb=0"/>
          </p:cNvPr>
          <p:cNvGraphicFramePr>
            <a:graphicFrameLocks noChangeAspect="1"/>
          </p:cNvGraphicFramePr>
          <p:nvPr/>
        </p:nvGraphicFramePr>
        <p:xfrm>
          <a:off x="6490189" y="2954339"/>
          <a:ext cx="372208" cy="993775"/>
        </p:xfrm>
        <a:graphic>
          <a:graphicData uri="http://schemas.openxmlformats.org/presentationml/2006/ole">
            <mc:AlternateContent xmlns:mc="http://schemas.openxmlformats.org/markup-compatibility/2006">
              <mc:Choice xmlns:v="urn:schemas-microsoft-com:vml" Requires="v">
                <p:oleObj spid="_x0000_s3123" name="Clip" r:id="rId9" imgW="1303338" imgH="3405188" progId="MS_ClipArt_Gallery.5">
                  <p:embed/>
                </p:oleObj>
              </mc:Choice>
              <mc:Fallback>
                <p:oleObj name="Clip" r:id="rId9" imgW="1303338" imgH="3405188" progId="MS_ClipArt_Gallery.5">
                  <p:embed/>
                  <p:pic>
                    <p:nvPicPr>
                      <p:cNvPr id="0" name=""/>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490189" y="2954339"/>
                        <a:ext cx="372208" cy="993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nvGrpSpPr>
          <p:cNvPr id="32792" name="Group 89"/>
          <p:cNvGrpSpPr>
            <a:grpSpLocks noChangeAspect="1"/>
          </p:cNvGrpSpPr>
          <p:nvPr/>
        </p:nvGrpSpPr>
        <p:grpSpPr bwMode="auto">
          <a:xfrm>
            <a:off x="6100397" y="2570163"/>
            <a:ext cx="1153257" cy="373062"/>
            <a:chOff x="2734" y="600"/>
            <a:chExt cx="519" cy="168"/>
          </a:xfrm>
        </p:grpSpPr>
        <p:sp>
          <p:nvSpPr>
            <p:cNvPr id="32795" name="Freeform 90"/>
            <p:cNvSpPr>
              <a:spLocks noChangeAspect="1"/>
            </p:cNvSpPr>
            <p:nvPr/>
          </p:nvSpPr>
          <p:spPr bwMode="auto">
            <a:xfrm>
              <a:off x="3091" y="670"/>
              <a:ext cx="162" cy="97"/>
            </a:xfrm>
            <a:custGeom>
              <a:avLst/>
              <a:gdLst>
                <a:gd name="T0" fmla="*/ 0 w 162"/>
                <a:gd name="T1" fmla="*/ 96 h 97"/>
                <a:gd name="T2" fmla="*/ 43 w 162"/>
                <a:gd name="T3" fmla="*/ 63 h 97"/>
                <a:gd name="T4" fmla="*/ 45 w 162"/>
                <a:gd name="T5" fmla="*/ 79 h 97"/>
                <a:gd name="T6" fmla="*/ 111 w 162"/>
                <a:gd name="T7" fmla="*/ 26 h 97"/>
                <a:gd name="T8" fmla="*/ 114 w 162"/>
                <a:gd name="T9" fmla="*/ 35 h 97"/>
                <a:gd name="T10" fmla="*/ 161 w 162"/>
                <a:gd name="T11" fmla="*/ 0 h 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62" h="97">
                  <a:moveTo>
                    <a:pt x="0" y="96"/>
                  </a:moveTo>
                  <a:lnTo>
                    <a:pt x="43" y="63"/>
                  </a:lnTo>
                  <a:lnTo>
                    <a:pt x="45" y="79"/>
                  </a:lnTo>
                  <a:lnTo>
                    <a:pt x="111" y="26"/>
                  </a:lnTo>
                  <a:lnTo>
                    <a:pt x="114" y="35"/>
                  </a:lnTo>
                  <a:lnTo>
                    <a:pt x="161"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2796" name="Freeform 91"/>
            <p:cNvSpPr>
              <a:spLocks noChangeAspect="1"/>
            </p:cNvSpPr>
            <p:nvPr/>
          </p:nvSpPr>
          <p:spPr bwMode="auto">
            <a:xfrm>
              <a:off x="3019" y="600"/>
              <a:ext cx="113" cy="147"/>
            </a:xfrm>
            <a:custGeom>
              <a:avLst/>
              <a:gdLst>
                <a:gd name="T0" fmla="*/ 0 w 113"/>
                <a:gd name="T1" fmla="*/ 146 h 147"/>
                <a:gd name="T2" fmla="*/ 16 w 113"/>
                <a:gd name="T3" fmla="*/ 104 h 147"/>
                <a:gd name="T4" fmla="*/ 35 w 113"/>
                <a:gd name="T5" fmla="*/ 117 h 147"/>
                <a:gd name="T6" fmla="*/ 71 w 113"/>
                <a:gd name="T7" fmla="*/ 41 h 147"/>
                <a:gd name="T8" fmla="*/ 86 w 113"/>
                <a:gd name="T9" fmla="*/ 52 h 147"/>
                <a:gd name="T10" fmla="*/ 112 w 113"/>
                <a:gd name="T11" fmla="*/ 0 h 14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13" h="147">
                  <a:moveTo>
                    <a:pt x="0" y="146"/>
                  </a:moveTo>
                  <a:lnTo>
                    <a:pt x="16" y="104"/>
                  </a:lnTo>
                  <a:lnTo>
                    <a:pt x="35" y="117"/>
                  </a:lnTo>
                  <a:lnTo>
                    <a:pt x="71" y="41"/>
                  </a:lnTo>
                  <a:lnTo>
                    <a:pt x="86" y="52"/>
                  </a:lnTo>
                  <a:lnTo>
                    <a:pt x="112"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2797" name="Freeform 92"/>
            <p:cNvSpPr>
              <a:spLocks noChangeAspect="1"/>
            </p:cNvSpPr>
            <p:nvPr/>
          </p:nvSpPr>
          <p:spPr bwMode="auto">
            <a:xfrm>
              <a:off x="2852" y="600"/>
              <a:ext cx="114" cy="147"/>
            </a:xfrm>
            <a:custGeom>
              <a:avLst/>
              <a:gdLst>
                <a:gd name="T0" fmla="*/ 113 w 114"/>
                <a:gd name="T1" fmla="*/ 146 h 147"/>
                <a:gd name="T2" fmla="*/ 96 w 114"/>
                <a:gd name="T3" fmla="*/ 106 h 147"/>
                <a:gd name="T4" fmla="*/ 76 w 114"/>
                <a:gd name="T5" fmla="*/ 118 h 147"/>
                <a:gd name="T6" fmla="*/ 39 w 114"/>
                <a:gd name="T7" fmla="*/ 41 h 147"/>
                <a:gd name="T8" fmla="*/ 25 w 114"/>
                <a:gd name="T9" fmla="*/ 53 h 147"/>
                <a:gd name="T10" fmla="*/ 0 w 114"/>
                <a:gd name="T11" fmla="*/ 0 h 14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14" h="147">
                  <a:moveTo>
                    <a:pt x="113" y="146"/>
                  </a:moveTo>
                  <a:lnTo>
                    <a:pt x="96" y="106"/>
                  </a:lnTo>
                  <a:lnTo>
                    <a:pt x="76" y="118"/>
                  </a:lnTo>
                  <a:lnTo>
                    <a:pt x="39" y="41"/>
                  </a:lnTo>
                  <a:lnTo>
                    <a:pt x="25" y="53"/>
                  </a:lnTo>
                  <a:lnTo>
                    <a:pt x="0"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2798" name="Freeform 93"/>
            <p:cNvSpPr>
              <a:spLocks noChangeAspect="1"/>
            </p:cNvSpPr>
            <p:nvPr/>
          </p:nvSpPr>
          <p:spPr bwMode="auto">
            <a:xfrm>
              <a:off x="2734" y="671"/>
              <a:ext cx="159" cy="97"/>
            </a:xfrm>
            <a:custGeom>
              <a:avLst/>
              <a:gdLst>
                <a:gd name="T0" fmla="*/ 158 w 159"/>
                <a:gd name="T1" fmla="*/ 96 h 97"/>
                <a:gd name="T2" fmla="*/ 116 w 159"/>
                <a:gd name="T3" fmla="*/ 61 h 97"/>
                <a:gd name="T4" fmla="*/ 114 w 159"/>
                <a:gd name="T5" fmla="*/ 77 h 97"/>
                <a:gd name="T6" fmla="*/ 50 w 159"/>
                <a:gd name="T7" fmla="*/ 23 h 97"/>
                <a:gd name="T8" fmla="*/ 45 w 159"/>
                <a:gd name="T9" fmla="*/ 35 h 97"/>
                <a:gd name="T10" fmla="*/ 0 w 159"/>
                <a:gd name="T11" fmla="*/ 0 h 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59" h="97">
                  <a:moveTo>
                    <a:pt x="158" y="96"/>
                  </a:moveTo>
                  <a:lnTo>
                    <a:pt x="116" y="61"/>
                  </a:lnTo>
                  <a:lnTo>
                    <a:pt x="114" y="77"/>
                  </a:lnTo>
                  <a:lnTo>
                    <a:pt x="50" y="23"/>
                  </a:lnTo>
                  <a:lnTo>
                    <a:pt x="45" y="35"/>
                  </a:lnTo>
                  <a:lnTo>
                    <a:pt x="0" y="0"/>
                  </a:lnTo>
                </a:path>
              </a:pathLst>
            </a:custGeom>
            <a:noFill/>
            <a:ln w="12700" cap="rnd" cmpd="sng">
              <a:solidFill>
                <a:srgbClr val="FF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32793" name="Rectangle 94"/>
          <p:cNvSpPr>
            <a:spLocks noChangeAspect="1" noChangeArrowheads="1"/>
          </p:cNvSpPr>
          <p:nvPr/>
        </p:nvSpPr>
        <p:spPr bwMode="auto">
          <a:xfrm>
            <a:off x="6117982" y="3965575"/>
            <a:ext cx="1115157" cy="444500"/>
          </a:xfrm>
          <a:prstGeom prst="rect">
            <a:avLst/>
          </a:prstGeom>
          <a:solidFill>
            <a:schemeClr val="accent2"/>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2794" name="Rectangle 95"/>
          <p:cNvSpPr>
            <a:spLocks noChangeAspect="1" noChangeArrowheads="1"/>
          </p:cNvSpPr>
          <p:nvPr/>
        </p:nvSpPr>
        <p:spPr bwMode="auto">
          <a:xfrm>
            <a:off x="6422781" y="4054475"/>
            <a:ext cx="501739" cy="2699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55562" tIns="26988" rIns="55562" bIns="26988">
            <a:spAutoFit/>
          </a:bodyPr>
          <a:lstStyle>
            <a:lvl1pPr algn="l" defTabSz="274638">
              <a:spcBef>
                <a:spcPct val="20000"/>
              </a:spcBef>
              <a:buClr>
                <a:schemeClr val="accent2"/>
              </a:buClr>
              <a:buSzPct val="80000"/>
              <a:buFont typeface="Wingdings" pitchFamily="2" charset="2"/>
              <a:buChar char="l"/>
              <a:defRPr kumimoji="1" sz="2800" b="1">
                <a:solidFill>
                  <a:srgbClr val="000000"/>
                </a:solidFill>
                <a:latin typeface="Arial" charset="0"/>
              </a:defRPr>
            </a:lvl1pPr>
            <a:lvl2pPr marL="342900" indent="-285750" algn="l" defTabSz="274638">
              <a:spcBef>
                <a:spcPct val="20000"/>
              </a:spcBef>
              <a:buClr>
                <a:schemeClr val="accent2"/>
              </a:buClr>
              <a:buChar char="–"/>
              <a:defRPr kumimoji="1" sz="2800">
                <a:solidFill>
                  <a:srgbClr val="000000"/>
                </a:solidFill>
                <a:latin typeface="Arial" charset="0"/>
              </a:defRPr>
            </a:lvl2pPr>
            <a:lvl3pPr marL="685800" indent="-228600" algn="l" defTabSz="274638">
              <a:spcBef>
                <a:spcPct val="20000"/>
              </a:spcBef>
              <a:buClr>
                <a:schemeClr val="accent2"/>
              </a:buClr>
              <a:buSzPct val="75000"/>
              <a:buFont typeface="Wingdings" pitchFamily="2" charset="2"/>
              <a:buChar char="l"/>
              <a:defRPr kumimoji="1" sz="2400">
                <a:solidFill>
                  <a:srgbClr val="000000"/>
                </a:solidFill>
                <a:latin typeface="Arial" charset="0"/>
              </a:defRPr>
            </a:lvl3pPr>
            <a:lvl4pPr marL="1028700" indent="-228600" algn="l" defTabSz="274638">
              <a:spcBef>
                <a:spcPct val="20000"/>
              </a:spcBef>
              <a:buClr>
                <a:schemeClr val="accent2"/>
              </a:buClr>
              <a:buChar char="–"/>
              <a:defRPr kumimoji="1" sz="2000">
                <a:solidFill>
                  <a:srgbClr val="000000"/>
                </a:solidFill>
                <a:latin typeface="Arial" charset="0"/>
              </a:defRPr>
            </a:lvl4pPr>
            <a:lvl5pPr marL="1371600" indent="-228600" algn="l" defTabSz="274638">
              <a:spcBef>
                <a:spcPct val="20000"/>
              </a:spcBef>
              <a:buClr>
                <a:schemeClr val="accent2"/>
              </a:buClr>
              <a:buSzPct val="70000"/>
              <a:buFont typeface="Wingdings" pitchFamily="2" charset="2"/>
              <a:buChar char="l"/>
              <a:defRPr kumimoji="1" sz="2000">
                <a:solidFill>
                  <a:srgbClr val="000000"/>
                </a:solidFill>
                <a:latin typeface="Arial" charset="0"/>
              </a:defRPr>
            </a:lvl5pPr>
            <a:lvl6pPr marL="1828800" indent="-228600" defTabSz="274638"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2286000" indent="-228600" defTabSz="274638"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2743200" indent="-228600" defTabSz="274638"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3200400" indent="-228600" defTabSz="274638"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spcBef>
                <a:spcPct val="0"/>
              </a:spcBef>
              <a:buClrTx/>
              <a:buSzTx/>
              <a:buFontTx/>
              <a:buNone/>
            </a:pPr>
            <a:r>
              <a:rPr lang="en-GB" altLang="en-US" sz="1400" dirty="0" smtClean="0">
                <a:solidFill>
                  <a:schemeClr val="tx1"/>
                </a:solidFill>
                <a:latin typeface="Times New Roman" pitchFamily="18" charset="0"/>
              </a:rPr>
              <a:t>RNC</a:t>
            </a:r>
            <a:endParaRPr lang="en-GB" altLang="en-US" sz="1400" dirty="0">
              <a:solidFill>
                <a:schemeClr val="tx1"/>
              </a:solidFill>
              <a:latin typeface="Times New Roman" pitchFamily="18" charset="0"/>
            </a:endParaRPr>
          </a:p>
        </p:txBody>
      </p:sp>
    </p:spTree>
    <p:extLst>
      <p:ext uri="{BB962C8B-B14F-4D97-AF65-F5344CB8AC3E}">
        <p14:creationId xmlns:p14="http://schemas.microsoft.com/office/powerpoint/2010/main" val="612731716"/>
      </p:ext>
    </p:extLst>
  </p:cSld>
  <p:clrMapOvr>
    <a:masterClrMapping/>
  </p:clrMapOvr>
  <p:transition>
    <p:pull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42910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1" presetClass="entr" presetSubtype="0" fill="hold" nodeType="clickEffect">
                                  <p:stCondLst>
                                    <p:cond delay="0"/>
                                  </p:stCondLst>
                                  <p:childTnLst>
                                    <p:set>
                                      <p:cBhvr>
                                        <p:cTn id="10" dur="1000">
                                          <p:stCondLst>
                                            <p:cond delay="0"/>
                                          </p:stCondLst>
                                        </p:cTn>
                                        <p:tgtEl>
                                          <p:spTgt spid="429114"/>
                                        </p:tgtEl>
                                        <p:attrNameLst>
                                          <p:attrName>style.visibility</p:attrName>
                                        </p:attrNameLst>
                                      </p:cBhvr>
                                      <p:to>
                                        <p:strVal val="visible"/>
                                      </p:to>
                                    </p:set>
                                  </p:childTnLst>
                                  <p:subTnLst>
                                    <p:set>
                                      <p:cBhvr override="childStyle">
                                        <p:cTn dur="1" fill="hold" display="0" masterRel="nextClick" afterEffect="1"/>
                                        <p:tgtEl>
                                          <p:spTgt spid="429114"/>
                                        </p:tgtEl>
                                        <p:attrNameLst>
                                          <p:attrName>style.visibility</p:attrName>
                                        </p:attrNameLst>
                                      </p:cBhvr>
                                      <p:to>
                                        <p:strVal val="hidden"/>
                                      </p:to>
                                    </p:set>
                                  </p:subTnLst>
                                </p:cTn>
                              </p:par>
                            </p:childTnLst>
                          </p:cTn>
                        </p:par>
                        <p:par>
                          <p:cTn id="11" fill="hold" nodeType="afterGroup">
                            <p:stCondLst>
                              <p:cond delay="1000"/>
                            </p:stCondLst>
                            <p:childTnLst>
                              <p:par>
                                <p:cTn id="12" presetID="11" presetClass="entr" presetSubtype="0" fill="hold" nodeType="afterEffect">
                                  <p:stCondLst>
                                    <p:cond delay="0"/>
                                  </p:stCondLst>
                                  <p:childTnLst>
                                    <p:set>
                                      <p:cBhvr>
                                        <p:cTn id="13" dur="500">
                                          <p:stCondLst>
                                            <p:cond delay="0"/>
                                          </p:stCondLst>
                                        </p:cTn>
                                        <p:tgtEl>
                                          <p:spTgt spid="429096"/>
                                        </p:tgtEl>
                                        <p:attrNameLst>
                                          <p:attrName>style.visibility</p:attrName>
                                        </p:attrNameLst>
                                      </p:cBhvr>
                                      <p:to>
                                        <p:strVal val="visible"/>
                                      </p:to>
                                    </p:set>
                                  </p:childTnLst>
                                  <p:subTnLst>
                                    <p:set>
                                      <p:cBhvr override="childStyle">
                                        <p:cTn dur="1" fill="hold" display="0" masterRel="nextClick" afterEffect="1"/>
                                        <p:tgtEl>
                                          <p:spTgt spid="429096"/>
                                        </p:tgtEl>
                                        <p:attrNameLst>
                                          <p:attrName>style.visibility</p:attrName>
                                        </p:attrNameLst>
                                      </p:cBhvr>
                                      <p:to>
                                        <p:strVal val="hidden"/>
                                      </p:to>
                                    </p:set>
                                  </p:subTnLst>
                                </p:cTn>
                              </p:par>
                            </p:childTnLst>
                          </p:cTn>
                        </p:par>
                      </p:childTnLst>
                    </p:cTn>
                  </p:par>
                  <p:par>
                    <p:cTn id="14" fill="hold" nodeType="clickPar">
                      <p:stCondLst>
                        <p:cond delay="indefinite"/>
                      </p:stCondLst>
                      <p:childTnLst>
                        <p:par>
                          <p:cTn id="15" fill="hold" nodeType="withGroup">
                            <p:stCondLst>
                              <p:cond delay="0"/>
                            </p:stCondLst>
                            <p:childTnLst>
                              <p:par>
                                <p:cTn id="16" presetID="1" presetClass="entr" presetSubtype="0" fill="hold" grpId="0" nodeType="clickEffect">
                                  <p:stCondLst>
                                    <p:cond delay="0"/>
                                  </p:stCondLst>
                                  <p:childTnLst>
                                    <p:set>
                                      <p:cBhvr>
                                        <p:cTn id="17" dur="1" fill="hold">
                                          <p:stCondLst>
                                            <p:cond delay="499"/>
                                          </p:stCondLst>
                                        </p:cTn>
                                        <p:tgtEl>
                                          <p:spTgt spid="429119"/>
                                        </p:tgtEl>
                                        <p:attrNameLst>
                                          <p:attrName>style.visibility</p:attrName>
                                        </p:attrNameLst>
                                      </p:cBhvr>
                                      <p:to>
                                        <p:strVal val="visible"/>
                                      </p:to>
                                    </p:set>
                                  </p:childTnLst>
                                </p:cTn>
                              </p:par>
                            </p:childTnLst>
                          </p:cTn>
                        </p:par>
                        <p:par>
                          <p:cTn id="18" fill="hold" nodeType="afterGroup">
                            <p:stCondLst>
                              <p:cond delay="500"/>
                            </p:stCondLst>
                            <p:childTnLst>
                              <p:par>
                                <p:cTn id="19" presetID="1" presetClass="entr" presetSubtype="0" fill="hold" nodeType="afterEffect">
                                  <p:stCondLst>
                                    <p:cond delay="0"/>
                                  </p:stCondLst>
                                  <p:childTnLst>
                                    <p:set>
                                      <p:cBhvr>
                                        <p:cTn id="20" dur="1" fill="hold">
                                          <p:stCondLst>
                                            <p:cond delay="499"/>
                                          </p:stCondLst>
                                        </p:cTn>
                                        <p:tgtEl>
                                          <p:spTgt spid="429120"/>
                                        </p:tgtEl>
                                        <p:attrNameLst>
                                          <p:attrName>style.visibility</p:attrName>
                                        </p:attrNameLst>
                                      </p:cBhvr>
                                      <p:to>
                                        <p:strVal val="visible"/>
                                      </p:to>
                                    </p:set>
                                  </p:childTnLst>
                                </p:cTn>
                              </p:par>
                            </p:childTnLst>
                          </p:cTn>
                        </p:par>
                        <p:par>
                          <p:cTn id="21" fill="hold" nodeType="afterGroup">
                            <p:stCondLst>
                              <p:cond delay="1000"/>
                            </p:stCondLst>
                            <p:childTnLst>
                              <p:par>
                                <p:cTn id="22" presetID="1" presetClass="entr" presetSubtype="0" fill="hold" nodeType="afterEffect">
                                  <p:stCondLst>
                                    <p:cond delay="0"/>
                                  </p:stCondLst>
                                  <p:childTnLst>
                                    <p:set>
                                      <p:cBhvr>
                                        <p:cTn id="23" dur="1" fill="hold">
                                          <p:stCondLst>
                                            <p:cond delay="499"/>
                                          </p:stCondLst>
                                        </p:cTn>
                                        <p:tgtEl>
                                          <p:spTgt spid="429109"/>
                                        </p:tgtEl>
                                        <p:attrNameLst>
                                          <p:attrName>style.visibility</p:attrName>
                                        </p:attrNameLst>
                                      </p:cBhvr>
                                      <p:to>
                                        <p:strVal val="visible"/>
                                      </p:to>
                                    </p:set>
                                  </p:childTnLst>
                                  <p:subTnLst>
                                    <p:set>
                                      <p:cBhvr override="childStyle">
                                        <p:cTn dur="1" fill="hold" display="0" masterRel="nextClick" afterEffect="1"/>
                                        <p:tgtEl>
                                          <p:spTgt spid="429109"/>
                                        </p:tgtEl>
                                        <p:attrNameLst>
                                          <p:attrName>style.visibility</p:attrName>
                                        </p:attrNameLst>
                                      </p:cBhvr>
                                      <p:to>
                                        <p:strVal val="hidden"/>
                                      </p:to>
                                    </p:set>
                                  </p:subTnLst>
                                </p:cTn>
                              </p:par>
                            </p:childTnLst>
                          </p:cTn>
                        </p:par>
                      </p:childTnLst>
                    </p:cTn>
                  </p:par>
                  <p:par>
                    <p:cTn id="24" fill="hold" nodeType="clickPar">
                      <p:stCondLst>
                        <p:cond delay="indefinite"/>
                      </p:stCondLst>
                      <p:childTnLst>
                        <p:par>
                          <p:cTn id="25" fill="hold" nodeType="withGroup">
                            <p:stCondLst>
                              <p:cond delay="0"/>
                            </p:stCondLst>
                            <p:childTnLst>
                              <p:par>
                                <p:cTn id="26" presetID="1" presetClass="entr" presetSubtype="0" fill="hold" grpId="0" nodeType="clickEffect">
                                  <p:stCondLst>
                                    <p:cond delay="0"/>
                                  </p:stCondLst>
                                  <p:childTnLst>
                                    <p:set>
                                      <p:cBhvr>
                                        <p:cTn id="27" dur="1" fill="hold">
                                          <p:stCondLst>
                                            <p:cond delay="499"/>
                                          </p:stCondLst>
                                        </p:cTn>
                                        <p:tgtEl>
                                          <p:spTgt spid="429123"/>
                                        </p:tgtEl>
                                        <p:attrNameLst>
                                          <p:attrName>style.visibility</p:attrName>
                                        </p:attrNameLst>
                                      </p:cBhvr>
                                      <p:to>
                                        <p:strVal val="visible"/>
                                      </p:to>
                                    </p:set>
                                  </p:childTnLst>
                                </p:cTn>
                              </p:par>
                            </p:childTnLst>
                          </p:cTn>
                        </p:par>
                        <p:par>
                          <p:cTn id="28" fill="hold" nodeType="afterGroup">
                            <p:stCondLst>
                              <p:cond delay="500"/>
                            </p:stCondLst>
                            <p:childTnLst>
                              <p:par>
                                <p:cTn id="29" presetID="3" presetClass="entr" presetSubtype="5" fill="hold" nodeType="afterEffect">
                                  <p:stCondLst>
                                    <p:cond delay="0"/>
                                  </p:stCondLst>
                                  <p:childTnLst>
                                    <p:set>
                                      <p:cBhvr>
                                        <p:cTn id="30" dur="1" fill="hold">
                                          <p:stCondLst>
                                            <p:cond delay="0"/>
                                          </p:stCondLst>
                                        </p:cTn>
                                        <p:tgtEl>
                                          <p:spTgt spid="429093"/>
                                        </p:tgtEl>
                                        <p:attrNameLst>
                                          <p:attrName>style.visibility</p:attrName>
                                        </p:attrNameLst>
                                      </p:cBhvr>
                                      <p:to>
                                        <p:strVal val="visible"/>
                                      </p:to>
                                    </p:set>
                                    <p:animEffect transition="in" filter="blinds(vertical)">
                                      <p:cBhvr>
                                        <p:cTn id="31" dur="500"/>
                                        <p:tgtEl>
                                          <p:spTgt spid="429093"/>
                                        </p:tgtEl>
                                      </p:cBhvr>
                                    </p:animEffect>
                                  </p:childTnLst>
                                </p:cTn>
                              </p:par>
                            </p:childTnLst>
                          </p:cTn>
                        </p:par>
                        <p:par>
                          <p:cTn id="32" fill="hold" nodeType="afterGroup">
                            <p:stCondLst>
                              <p:cond delay="1000"/>
                            </p:stCondLst>
                            <p:childTnLst>
                              <p:par>
                                <p:cTn id="33" presetID="11" presetClass="entr" presetSubtype="0" fill="hold" nodeType="afterEffect">
                                  <p:stCondLst>
                                    <p:cond delay="0"/>
                                  </p:stCondLst>
                                  <p:childTnLst>
                                    <p:set>
                                      <p:cBhvr>
                                        <p:cTn id="34" dur="500">
                                          <p:stCondLst>
                                            <p:cond delay="0"/>
                                          </p:stCondLst>
                                        </p:cTn>
                                        <p:tgtEl>
                                          <p:spTgt spid="429086"/>
                                        </p:tgtEl>
                                        <p:attrNameLst>
                                          <p:attrName>style.visibility</p:attrName>
                                        </p:attrNameLst>
                                      </p:cBhvr>
                                      <p:to>
                                        <p:strVal val="visible"/>
                                      </p:to>
                                    </p:set>
                                  </p:childTnLst>
                                </p:cTn>
                              </p:par>
                            </p:childTnLst>
                          </p:cTn>
                        </p:par>
                        <p:par>
                          <p:cTn id="35" fill="hold" nodeType="afterGroup">
                            <p:stCondLst>
                              <p:cond delay="1500"/>
                            </p:stCondLst>
                            <p:childTnLst>
                              <p:par>
                                <p:cTn id="36" presetID="1" presetClass="entr" presetSubtype="0" fill="hold" nodeType="afterEffect">
                                  <p:stCondLst>
                                    <p:cond delay="0"/>
                                  </p:stCondLst>
                                  <p:childTnLst>
                                    <p:set>
                                      <p:cBhvr>
                                        <p:cTn id="37" dur="1" fill="hold">
                                          <p:stCondLst>
                                            <p:cond delay="499"/>
                                          </p:stCondLst>
                                        </p:cTn>
                                        <p:tgtEl>
                                          <p:spTgt spid="42910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9119" grpId="0" animBg="1"/>
      <p:bldP spid="429123"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ext Box 2"/>
          <p:cNvSpPr txBox="1">
            <a:spLocks noChangeAspect="1" noChangeArrowheads="1"/>
          </p:cNvSpPr>
          <p:nvPr/>
        </p:nvSpPr>
        <p:spPr bwMode="auto">
          <a:xfrm>
            <a:off x="4501661" y="6086476"/>
            <a:ext cx="2250831" cy="542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endParaRPr lang="en-GB" altLang="en-US" sz="1800"/>
          </a:p>
        </p:txBody>
      </p:sp>
      <p:sp>
        <p:nvSpPr>
          <p:cNvPr id="33795" name="Line 4"/>
          <p:cNvSpPr>
            <a:spLocks noChangeShapeType="1"/>
          </p:cNvSpPr>
          <p:nvPr/>
        </p:nvSpPr>
        <p:spPr bwMode="auto">
          <a:xfrm>
            <a:off x="3843722" y="2370137"/>
            <a:ext cx="773723" cy="1066800"/>
          </a:xfrm>
          <a:prstGeom prst="line">
            <a:avLst/>
          </a:prstGeom>
          <a:noFill/>
          <a:ln w="63500">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33796" name="Line 5"/>
          <p:cNvSpPr>
            <a:spLocks noChangeShapeType="1"/>
          </p:cNvSpPr>
          <p:nvPr/>
        </p:nvSpPr>
        <p:spPr bwMode="auto">
          <a:xfrm>
            <a:off x="4828460" y="3741737"/>
            <a:ext cx="140677" cy="914400"/>
          </a:xfrm>
          <a:prstGeom prst="line">
            <a:avLst/>
          </a:prstGeom>
          <a:noFill/>
          <a:ln w="63500">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33797" name="Freeform 6"/>
          <p:cNvSpPr>
            <a:spLocks noChangeAspect="1"/>
          </p:cNvSpPr>
          <p:nvPr/>
        </p:nvSpPr>
        <p:spPr bwMode="auto">
          <a:xfrm>
            <a:off x="537814" y="3205162"/>
            <a:ext cx="1946031" cy="1309688"/>
          </a:xfrm>
          <a:custGeom>
            <a:avLst/>
            <a:gdLst>
              <a:gd name="T0" fmla="*/ 525619 w 2210"/>
              <a:gd name="T1" fmla="*/ 0 h 1372"/>
              <a:gd name="T2" fmla="*/ 0 w 2210"/>
              <a:gd name="T3" fmla="*/ 657708 h 1372"/>
              <a:gd name="T4" fmla="*/ 525619 w 2210"/>
              <a:gd name="T5" fmla="*/ 1309688 h 1372"/>
              <a:gd name="T6" fmla="*/ 1582581 w 2210"/>
              <a:gd name="T7" fmla="*/ 1309688 h 1372"/>
              <a:gd name="T8" fmla="*/ 2108200 w 2210"/>
              <a:gd name="T9" fmla="*/ 657708 h 1372"/>
              <a:gd name="T10" fmla="*/ 1582581 w 2210"/>
              <a:gd name="T11" fmla="*/ 0 h 1372"/>
              <a:gd name="T12" fmla="*/ 525619 w 2210"/>
              <a:gd name="T13" fmla="*/ 0 h 137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210" h="1372">
                <a:moveTo>
                  <a:pt x="551" y="0"/>
                </a:moveTo>
                <a:lnTo>
                  <a:pt x="0" y="689"/>
                </a:lnTo>
                <a:lnTo>
                  <a:pt x="551" y="1372"/>
                </a:lnTo>
                <a:lnTo>
                  <a:pt x="1659" y="1372"/>
                </a:lnTo>
                <a:lnTo>
                  <a:pt x="2210" y="689"/>
                </a:lnTo>
                <a:lnTo>
                  <a:pt x="1659" y="0"/>
                </a:lnTo>
                <a:lnTo>
                  <a:pt x="551" y="0"/>
                </a:lnTo>
                <a:close/>
              </a:path>
            </a:pathLst>
          </a:custGeom>
          <a:solidFill>
            <a:srgbClr val="FFFFFF"/>
          </a:solidFill>
          <a:ln w="9525">
            <a:solidFill>
              <a:srgbClr val="000000"/>
            </a:solidFill>
            <a:prstDash val="solid"/>
            <a:round/>
            <a:headEnd/>
            <a:tailEnd/>
          </a:ln>
        </p:spPr>
        <p:txBody>
          <a:bodyPr/>
          <a:lstStyle/>
          <a:p>
            <a:endParaRPr lang="en-GB"/>
          </a:p>
        </p:txBody>
      </p:sp>
      <p:sp>
        <p:nvSpPr>
          <p:cNvPr id="33798" name="Freeform 7"/>
          <p:cNvSpPr>
            <a:spLocks noChangeAspect="1"/>
          </p:cNvSpPr>
          <p:nvPr/>
        </p:nvSpPr>
        <p:spPr bwMode="auto">
          <a:xfrm>
            <a:off x="2004665" y="3833813"/>
            <a:ext cx="1941634" cy="1306513"/>
          </a:xfrm>
          <a:custGeom>
            <a:avLst/>
            <a:gdLst>
              <a:gd name="T0" fmla="*/ 525144 w 2207"/>
              <a:gd name="T1" fmla="*/ 0 h 1370"/>
              <a:gd name="T2" fmla="*/ 0 w 2207"/>
              <a:gd name="T3" fmla="*/ 654210 h 1370"/>
              <a:gd name="T4" fmla="*/ 525144 w 2207"/>
              <a:gd name="T5" fmla="*/ 1306513 h 1370"/>
              <a:gd name="T6" fmla="*/ 1578293 w 2207"/>
              <a:gd name="T7" fmla="*/ 1306513 h 1370"/>
              <a:gd name="T8" fmla="*/ 2103437 w 2207"/>
              <a:gd name="T9" fmla="*/ 654210 h 1370"/>
              <a:gd name="T10" fmla="*/ 1578293 w 2207"/>
              <a:gd name="T11" fmla="*/ 0 h 1370"/>
              <a:gd name="T12" fmla="*/ 525144 w 2207"/>
              <a:gd name="T13" fmla="*/ 0 h 137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207" h="1370">
                <a:moveTo>
                  <a:pt x="551" y="0"/>
                </a:moveTo>
                <a:lnTo>
                  <a:pt x="0" y="686"/>
                </a:lnTo>
                <a:lnTo>
                  <a:pt x="551" y="1370"/>
                </a:lnTo>
                <a:lnTo>
                  <a:pt x="1656" y="1370"/>
                </a:lnTo>
                <a:lnTo>
                  <a:pt x="2207" y="686"/>
                </a:lnTo>
                <a:lnTo>
                  <a:pt x="1656" y="0"/>
                </a:lnTo>
                <a:lnTo>
                  <a:pt x="551" y="0"/>
                </a:lnTo>
                <a:close/>
              </a:path>
            </a:pathLst>
          </a:custGeom>
          <a:solidFill>
            <a:srgbClr val="FFFFFF"/>
          </a:solidFill>
          <a:ln w="9525">
            <a:solidFill>
              <a:srgbClr val="000000"/>
            </a:solidFill>
            <a:prstDash val="solid"/>
            <a:round/>
            <a:headEnd/>
            <a:tailEnd/>
          </a:ln>
        </p:spPr>
        <p:txBody>
          <a:bodyPr/>
          <a:lstStyle/>
          <a:p>
            <a:endParaRPr lang="en-GB"/>
          </a:p>
        </p:txBody>
      </p:sp>
      <p:grpSp>
        <p:nvGrpSpPr>
          <p:cNvPr id="33799" name="Group 8"/>
          <p:cNvGrpSpPr>
            <a:grpSpLocks noChangeAspect="1"/>
          </p:cNvGrpSpPr>
          <p:nvPr/>
        </p:nvGrpSpPr>
        <p:grpSpPr bwMode="auto">
          <a:xfrm>
            <a:off x="1628060" y="2557463"/>
            <a:ext cx="339969" cy="1057275"/>
            <a:chOff x="3591" y="11286"/>
            <a:chExt cx="1824" cy="5244"/>
          </a:xfrm>
        </p:grpSpPr>
        <p:grpSp>
          <p:nvGrpSpPr>
            <p:cNvPr id="34007" name="Group 9"/>
            <p:cNvGrpSpPr>
              <a:grpSpLocks noChangeAspect="1"/>
            </p:cNvGrpSpPr>
            <p:nvPr/>
          </p:nvGrpSpPr>
          <p:grpSpPr bwMode="auto">
            <a:xfrm>
              <a:off x="3591" y="11286"/>
              <a:ext cx="1818" cy="585"/>
              <a:chOff x="160" y="1033"/>
              <a:chExt cx="865" cy="279"/>
            </a:xfrm>
          </p:grpSpPr>
          <p:sp>
            <p:nvSpPr>
              <p:cNvPr id="34040" name="Freeform 10"/>
              <p:cNvSpPr>
                <a:spLocks noChangeAspect="1"/>
              </p:cNvSpPr>
              <p:nvPr/>
            </p:nvSpPr>
            <p:spPr bwMode="auto">
              <a:xfrm>
                <a:off x="756" y="1150"/>
                <a:ext cx="269" cy="161"/>
              </a:xfrm>
              <a:custGeom>
                <a:avLst/>
                <a:gdLst>
                  <a:gd name="T0" fmla="*/ 0 w 269"/>
                  <a:gd name="T1" fmla="*/ 160 h 161"/>
                  <a:gd name="T2" fmla="*/ 71 w 269"/>
                  <a:gd name="T3" fmla="*/ 105 h 161"/>
                  <a:gd name="T4" fmla="*/ 75 w 269"/>
                  <a:gd name="T5" fmla="*/ 131 h 161"/>
                  <a:gd name="T6" fmla="*/ 185 w 269"/>
                  <a:gd name="T7" fmla="*/ 43 h 161"/>
                  <a:gd name="T8" fmla="*/ 189 w 269"/>
                  <a:gd name="T9" fmla="*/ 58 h 161"/>
                  <a:gd name="T10" fmla="*/ 268 w 269"/>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9" h="161">
                    <a:moveTo>
                      <a:pt x="0" y="160"/>
                    </a:moveTo>
                    <a:lnTo>
                      <a:pt x="71" y="105"/>
                    </a:lnTo>
                    <a:lnTo>
                      <a:pt x="75" y="131"/>
                    </a:lnTo>
                    <a:lnTo>
                      <a:pt x="185" y="43"/>
                    </a:lnTo>
                    <a:lnTo>
                      <a:pt x="189" y="58"/>
                    </a:lnTo>
                    <a:lnTo>
                      <a:pt x="268"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sp>
            <p:nvSpPr>
              <p:cNvPr id="34041" name="Freeform 11"/>
              <p:cNvSpPr>
                <a:spLocks noChangeAspect="1"/>
              </p:cNvSpPr>
              <p:nvPr/>
            </p:nvSpPr>
            <p:spPr bwMode="auto">
              <a:xfrm>
                <a:off x="636" y="1033"/>
                <a:ext cx="188" cy="244"/>
              </a:xfrm>
              <a:custGeom>
                <a:avLst/>
                <a:gdLst>
                  <a:gd name="T0" fmla="*/ 0 w 188"/>
                  <a:gd name="T1" fmla="*/ 243 h 244"/>
                  <a:gd name="T2" fmla="*/ 27 w 188"/>
                  <a:gd name="T3" fmla="*/ 173 h 244"/>
                  <a:gd name="T4" fmla="*/ 58 w 188"/>
                  <a:gd name="T5" fmla="*/ 195 h 244"/>
                  <a:gd name="T6" fmla="*/ 118 w 188"/>
                  <a:gd name="T7" fmla="*/ 69 h 244"/>
                  <a:gd name="T8" fmla="*/ 143 w 188"/>
                  <a:gd name="T9" fmla="*/ 86 h 244"/>
                  <a:gd name="T10" fmla="*/ 187 w 188"/>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8" h="244">
                    <a:moveTo>
                      <a:pt x="0" y="243"/>
                    </a:moveTo>
                    <a:lnTo>
                      <a:pt x="27" y="173"/>
                    </a:lnTo>
                    <a:lnTo>
                      <a:pt x="58" y="195"/>
                    </a:lnTo>
                    <a:lnTo>
                      <a:pt x="118" y="69"/>
                    </a:lnTo>
                    <a:lnTo>
                      <a:pt x="143" y="86"/>
                    </a:lnTo>
                    <a:lnTo>
                      <a:pt x="187"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sp>
            <p:nvSpPr>
              <p:cNvPr id="34042" name="Freeform 12"/>
              <p:cNvSpPr>
                <a:spLocks noChangeAspect="1"/>
              </p:cNvSpPr>
              <p:nvPr/>
            </p:nvSpPr>
            <p:spPr bwMode="auto">
              <a:xfrm>
                <a:off x="357" y="1033"/>
                <a:ext cx="190" cy="244"/>
              </a:xfrm>
              <a:custGeom>
                <a:avLst/>
                <a:gdLst>
                  <a:gd name="T0" fmla="*/ 189 w 190"/>
                  <a:gd name="T1" fmla="*/ 243 h 244"/>
                  <a:gd name="T2" fmla="*/ 160 w 190"/>
                  <a:gd name="T3" fmla="*/ 176 h 244"/>
                  <a:gd name="T4" fmla="*/ 127 w 190"/>
                  <a:gd name="T5" fmla="*/ 196 h 244"/>
                  <a:gd name="T6" fmla="*/ 65 w 190"/>
                  <a:gd name="T7" fmla="*/ 69 h 244"/>
                  <a:gd name="T8" fmla="*/ 42 w 190"/>
                  <a:gd name="T9" fmla="*/ 88 h 244"/>
                  <a:gd name="T10" fmla="*/ 0 w 190"/>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90" h="244">
                    <a:moveTo>
                      <a:pt x="189" y="243"/>
                    </a:moveTo>
                    <a:lnTo>
                      <a:pt x="160" y="176"/>
                    </a:lnTo>
                    <a:lnTo>
                      <a:pt x="127" y="196"/>
                    </a:lnTo>
                    <a:lnTo>
                      <a:pt x="65" y="69"/>
                    </a:lnTo>
                    <a:lnTo>
                      <a:pt x="42" y="88"/>
                    </a:lnTo>
                    <a:lnTo>
                      <a:pt x="0"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sp>
            <p:nvSpPr>
              <p:cNvPr id="34043" name="Freeform 13"/>
              <p:cNvSpPr>
                <a:spLocks noChangeAspect="1"/>
              </p:cNvSpPr>
              <p:nvPr/>
            </p:nvSpPr>
            <p:spPr bwMode="auto">
              <a:xfrm>
                <a:off x="160" y="1151"/>
                <a:ext cx="265" cy="161"/>
              </a:xfrm>
              <a:custGeom>
                <a:avLst/>
                <a:gdLst>
                  <a:gd name="T0" fmla="*/ 264 w 265"/>
                  <a:gd name="T1" fmla="*/ 160 h 161"/>
                  <a:gd name="T2" fmla="*/ 193 w 265"/>
                  <a:gd name="T3" fmla="*/ 101 h 161"/>
                  <a:gd name="T4" fmla="*/ 191 w 265"/>
                  <a:gd name="T5" fmla="*/ 128 h 161"/>
                  <a:gd name="T6" fmla="*/ 83 w 265"/>
                  <a:gd name="T7" fmla="*/ 38 h 161"/>
                  <a:gd name="T8" fmla="*/ 76 w 265"/>
                  <a:gd name="T9" fmla="*/ 59 h 161"/>
                  <a:gd name="T10" fmla="*/ 0 w 265"/>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5" h="161">
                    <a:moveTo>
                      <a:pt x="264" y="160"/>
                    </a:moveTo>
                    <a:lnTo>
                      <a:pt x="193" y="101"/>
                    </a:lnTo>
                    <a:lnTo>
                      <a:pt x="191" y="128"/>
                    </a:lnTo>
                    <a:lnTo>
                      <a:pt x="83" y="38"/>
                    </a:lnTo>
                    <a:lnTo>
                      <a:pt x="76" y="59"/>
                    </a:lnTo>
                    <a:lnTo>
                      <a:pt x="0"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grpSp>
        <p:grpSp>
          <p:nvGrpSpPr>
            <p:cNvPr id="34008" name="Group 14"/>
            <p:cNvGrpSpPr>
              <a:grpSpLocks noChangeAspect="1"/>
            </p:cNvGrpSpPr>
            <p:nvPr/>
          </p:nvGrpSpPr>
          <p:grpSpPr bwMode="auto">
            <a:xfrm>
              <a:off x="3591" y="11913"/>
              <a:ext cx="1824" cy="4617"/>
              <a:chOff x="3591" y="11913"/>
              <a:chExt cx="1824" cy="4617"/>
            </a:xfrm>
          </p:grpSpPr>
          <p:sp>
            <p:nvSpPr>
              <p:cNvPr id="34009" name="Line 15"/>
              <p:cNvSpPr>
                <a:spLocks noChangeAspect="1" noChangeShapeType="1"/>
              </p:cNvSpPr>
              <p:nvPr/>
            </p:nvSpPr>
            <p:spPr bwMode="auto">
              <a:xfrm flipH="1">
                <a:off x="3591" y="12597"/>
                <a:ext cx="912" cy="3933"/>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4010" name="Line 16"/>
              <p:cNvSpPr>
                <a:spLocks noChangeAspect="1" noChangeShapeType="1"/>
              </p:cNvSpPr>
              <p:nvPr/>
            </p:nvSpPr>
            <p:spPr bwMode="auto">
              <a:xfrm>
                <a:off x="4503" y="12597"/>
                <a:ext cx="912" cy="3933"/>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34011" name="Group 17"/>
              <p:cNvGrpSpPr>
                <a:grpSpLocks noChangeAspect="1"/>
              </p:cNvGrpSpPr>
              <p:nvPr/>
            </p:nvGrpSpPr>
            <p:grpSpPr bwMode="auto">
              <a:xfrm>
                <a:off x="3648" y="15561"/>
                <a:ext cx="1710" cy="855"/>
                <a:chOff x="3648" y="15561"/>
                <a:chExt cx="1710" cy="855"/>
              </a:xfrm>
            </p:grpSpPr>
            <p:sp>
              <p:nvSpPr>
                <p:cNvPr id="34038" name="Line 18"/>
                <p:cNvSpPr>
                  <a:spLocks noChangeAspect="1" noChangeShapeType="1"/>
                </p:cNvSpPr>
                <p:nvPr/>
              </p:nvSpPr>
              <p:spPr bwMode="auto">
                <a:xfrm flipV="1">
                  <a:off x="3648" y="15561"/>
                  <a:ext cx="1539" cy="8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4039" name="Line 19"/>
                <p:cNvSpPr>
                  <a:spLocks noChangeAspect="1" noChangeShapeType="1"/>
                </p:cNvSpPr>
                <p:nvPr/>
              </p:nvSpPr>
              <p:spPr bwMode="auto">
                <a:xfrm flipH="1" flipV="1">
                  <a:off x="3819" y="15561"/>
                  <a:ext cx="1539" cy="8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34012" name="Line 20"/>
              <p:cNvSpPr>
                <a:spLocks noChangeAspect="1" noChangeShapeType="1"/>
              </p:cNvSpPr>
              <p:nvPr/>
            </p:nvSpPr>
            <p:spPr bwMode="auto">
              <a:xfrm flipV="1">
                <a:off x="3819" y="14877"/>
                <a:ext cx="1197" cy="68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4013" name="Line 21"/>
              <p:cNvSpPr>
                <a:spLocks noChangeAspect="1" noChangeShapeType="1"/>
              </p:cNvSpPr>
              <p:nvPr/>
            </p:nvSpPr>
            <p:spPr bwMode="auto">
              <a:xfrm flipH="1" flipV="1">
                <a:off x="3990" y="14877"/>
                <a:ext cx="1197" cy="68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4014" name="Line 22"/>
              <p:cNvSpPr>
                <a:spLocks noChangeAspect="1" noChangeShapeType="1"/>
              </p:cNvSpPr>
              <p:nvPr/>
            </p:nvSpPr>
            <p:spPr bwMode="auto">
              <a:xfrm flipV="1">
                <a:off x="3990" y="14350"/>
                <a:ext cx="912" cy="52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4015" name="Line 23"/>
              <p:cNvSpPr>
                <a:spLocks noChangeAspect="1" noChangeShapeType="1"/>
              </p:cNvSpPr>
              <p:nvPr/>
            </p:nvSpPr>
            <p:spPr bwMode="auto">
              <a:xfrm flipH="1" flipV="1">
                <a:off x="4104" y="14350"/>
                <a:ext cx="912" cy="52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4016" name="Line 24"/>
              <p:cNvSpPr>
                <a:spLocks noChangeAspect="1" noChangeShapeType="1"/>
              </p:cNvSpPr>
              <p:nvPr/>
            </p:nvSpPr>
            <p:spPr bwMode="auto">
              <a:xfrm flipV="1">
                <a:off x="4104" y="13913"/>
                <a:ext cx="684" cy="39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4017" name="Line 25"/>
              <p:cNvSpPr>
                <a:spLocks noChangeAspect="1" noChangeShapeType="1"/>
              </p:cNvSpPr>
              <p:nvPr/>
            </p:nvSpPr>
            <p:spPr bwMode="auto">
              <a:xfrm flipH="1" flipV="1">
                <a:off x="4218" y="13913"/>
                <a:ext cx="684" cy="39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4018" name="Line 26"/>
              <p:cNvSpPr>
                <a:spLocks noChangeAspect="1" noChangeShapeType="1"/>
              </p:cNvSpPr>
              <p:nvPr/>
            </p:nvSpPr>
            <p:spPr bwMode="auto">
              <a:xfrm flipV="1">
                <a:off x="4218" y="13612"/>
                <a:ext cx="513" cy="29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4019" name="Line 27"/>
              <p:cNvSpPr>
                <a:spLocks noChangeAspect="1" noChangeShapeType="1"/>
              </p:cNvSpPr>
              <p:nvPr/>
            </p:nvSpPr>
            <p:spPr bwMode="auto">
              <a:xfrm flipH="1" flipV="1">
                <a:off x="4275" y="13612"/>
                <a:ext cx="513" cy="29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4020" name="Line 28"/>
              <p:cNvSpPr>
                <a:spLocks noChangeAspect="1" noChangeShapeType="1"/>
              </p:cNvSpPr>
              <p:nvPr/>
            </p:nvSpPr>
            <p:spPr bwMode="auto">
              <a:xfrm flipV="1">
                <a:off x="4275" y="13392"/>
                <a:ext cx="399" cy="23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4021" name="Line 29"/>
              <p:cNvSpPr>
                <a:spLocks noChangeAspect="1" noChangeShapeType="1"/>
              </p:cNvSpPr>
              <p:nvPr/>
            </p:nvSpPr>
            <p:spPr bwMode="auto">
              <a:xfrm flipH="1" flipV="1">
                <a:off x="4332" y="13395"/>
                <a:ext cx="399" cy="23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4022" name="Line 30"/>
              <p:cNvSpPr>
                <a:spLocks noChangeAspect="1" noChangeShapeType="1"/>
              </p:cNvSpPr>
              <p:nvPr/>
            </p:nvSpPr>
            <p:spPr bwMode="auto">
              <a:xfrm flipV="1">
                <a:off x="4332" y="13167"/>
                <a:ext cx="285" cy="22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4023" name="Line 31"/>
              <p:cNvSpPr>
                <a:spLocks noChangeAspect="1" noChangeShapeType="1"/>
              </p:cNvSpPr>
              <p:nvPr/>
            </p:nvSpPr>
            <p:spPr bwMode="auto">
              <a:xfrm flipH="1" flipV="1">
                <a:off x="4389" y="13167"/>
                <a:ext cx="285" cy="22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4024" name="Line 32"/>
              <p:cNvSpPr>
                <a:spLocks noChangeAspect="1" noChangeShapeType="1"/>
              </p:cNvSpPr>
              <p:nvPr/>
            </p:nvSpPr>
            <p:spPr bwMode="auto">
              <a:xfrm flipV="1">
                <a:off x="4389" y="12996"/>
                <a:ext cx="171"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4025" name="Line 33"/>
              <p:cNvSpPr>
                <a:spLocks noChangeAspect="1" noChangeShapeType="1"/>
              </p:cNvSpPr>
              <p:nvPr/>
            </p:nvSpPr>
            <p:spPr bwMode="auto">
              <a:xfrm flipH="1" flipV="1">
                <a:off x="4446" y="12996"/>
                <a:ext cx="171"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34026" name="Group 34"/>
              <p:cNvGrpSpPr>
                <a:grpSpLocks noChangeAspect="1"/>
              </p:cNvGrpSpPr>
              <p:nvPr/>
            </p:nvGrpSpPr>
            <p:grpSpPr bwMode="auto">
              <a:xfrm>
                <a:off x="4617" y="11913"/>
                <a:ext cx="456" cy="1254"/>
                <a:chOff x="4674" y="11913"/>
                <a:chExt cx="456" cy="1254"/>
              </a:xfrm>
            </p:grpSpPr>
            <p:sp>
              <p:nvSpPr>
                <p:cNvPr id="34033" name="Line 35"/>
                <p:cNvSpPr>
                  <a:spLocks noChangeAspect="1" noChangeShapeType="1"/>
                </p:cNvSpPr>
                <p:nvPr/>
              </p:nvSpPr>
              <p:spPr bwMode="auto">
                <a:xfrm flipV="1">
                  <a:off x="4674" y="12369"/>
                  <a:ext cx="0" cy="79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4034" name="Line 36"/>
                <p:cNvSpPr>
                  <a:spLocks noChangeAspect="1" noChangeShapeType="1"/>
                </p:cNvSpPr>
                <p:nvPr/>
              </p:nvSpPr>
              <p:spPr bwMode="auto">
                <a:xfrm>
                  <a:off x="4674" y="12369"/>
                  <a:ext cx="28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4035" name="Line 37"/>
                <p:cNvSpPr>
                  <a:spLocks noChangeAspect="1" noChangeShapeType="1"/>
                </p:cNvSpPr>
                <p:nvPr/>
              </p:nvSpPr>
              <p:spPr bwMode="auto">
                <a:xfrm flipV="1">
                  <a:off x="4959" y="12198"/>
                  <a:ext cx="0"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4036" name="Line 38"/>
                <p:cNvSpPr>
                  <a:spLocks noChangeAspect="1" noChangeShapeType="1"/>
                </p:cNvSpPr>
                <p:nvPr/>
              </p:nvSpPr>
              <p:spPr bwMode="auto">
                <a:xfrm flipV="1">
                  <a:off x="4959"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4037" name="Line 39"/>
                <p:cNvSpPr>
                  <a:spLocks noChangeAspect="1" noChangeShapeType="1"/>
                </p:cNvSpPr>
                <p:nvPr/>
              </p:nvSpPr>
              <p:spPr bwMode="auto">
                <a:xfrm flipH="1" flipV="1">
                  <a:off x="4788"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34027" name="Group 40"/>
              <p:cNvGrpSpPr>
                <a:grpSpLocks noChangeAspect="1"/>
              </p:cNvGrpSpPr>
              <p:nvPr/>
            </p:nvGrpSpPr>
            <p:grpSpPr bwMode="auto">
              <a:xfrm flipH="1">
                <a:off x="3933" y="11913"/>
                <a:ext cx="456" cy="1254"/>
                <a:chOff x="4674" y="11913"/>
                <a:chExt cx="456" cy="1254"/>
              </a:xfrm>
            </p:grpSpPr>
            <p:sp>
              <p:nvSpPr>
                <p:cNvPr id="34028" name="Line 41"/>
                <p:cNvSpPr>
                  <a:spLocks noChangeAspect="1" noChangeShapeType="1"/>
                </p:cNvSpPr>
                <p:nvPr/>
              </p:nvSpPr>
              <p:spPr bwMode="auto">
                <a:xfrm flipV="1">
                  <a:off x="4674" y="12369"/>
                  <a:ext cx="0" cy="79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4029" name="Line 42"/>
                <p:cNvSpPr>
                  <a:spLocks noChangeAspect="1" noChangeShapeType="1"/>
                </p:cNvSpPr>
                <p:nvPr/>
              </p:nvSpPr>
              <p:spPr bwMode="auto">
                <a:xfrm>
                  <a:off x="4674" y="12369"/>
                  <a:ext cx="28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4030" name="Line 43"/>
                <p:cNvSpPr>
                  <a:spLocks noChangeAspect="1" noChangeShapeType="1"/>
                </p:cNvSpPr>
                <p:nvPr/>
              </p:nvSpPr>
              <p:spPr bwMode="auto">
                <a:xfrm flipV="1">
                  <a:off x="4959" y="12198"/>
                  <a:ext cx="0"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4031" name="Line 44"/>
                <p:cNvSpPr>
                  <a:spLocks noChangeAspect="1" noChangeShapeType="1"/>
                </p:cNvSpPr>
                <p:nvPr/>
              </p:nvSpPr>
              <p:spPr bwMode="auto">
                <a:xfrm flipV="1">
                  <a:off x="4959"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4032" name="Line 45"/>
                <p:cNvSpPr>
                  <a:spLocks noChangeAspect="1" noChangeShapeType="1"/>
                </p:cNvSpPr>
                <p:nvPr/>
              </p:nvSpPr>
              <p:spPr bwMode="auto">
                <a:xfrm flipH="1" flipV="1">
                  <a:off x="4788"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grpSp>
      <p:sp>
        <p:nvSpPr>
          <p:cNvPr id="33800" name="Line 46"/>
          <p:cNvSpPr>
            <a:spLocks noChangeAspect="1" noChangeShapeType="1"/>
          </p:cNvSpPr>
          <p:nvPr/>
        </p:nvSpPr>
        <p:spPr bwMode="auto">
          <a:xfrm flipH="1" flipV="1">
            <a:off x="1704260" y="3862388"/>
            <a:ext cx="1002323" cy="352425"/>
          </a:xfrm>
          <a:prstGeom prst="line">
            <a:avLst/>
          </a:prstGeom>
          <a:noFill/>
          <a:ln w="9525">
            <a:solidFill>
              <a:srgbClr val="000000"/>
            </a:solidFill>
            <a:round/>
            <a:headEnd type="triangle" w="med" len="med"/>
            <a:tailEnd/>
          </a:ln>
          <a:extLst>
            <a:ext uri="{909E8E84-426E-40DD-AFC4-6F175D3DCCD1}">
              <a14:hiddenFill xmlns:a14="http://schemas.microsoft.com/office/drawing/2010/main">
                <a:noFill/>
              </a14:hiddenFill>
            </a:ext>
          </a:extLst>
        </p:spPr>
        <p:txBody>
          <a:bodyPr/>
          <a:lstStyle/>
          <a:p>
            <a:endParaRPr lang="en-GB"/>
          </a:p>
        </p:txBody>
      </p:sp>
      <p:graphicFrame>
        <p:nvGraphicFramePr>
          <p:cNvPr id="33801" name="Object 47"/>
          <p:cNvGraphicFramePr>
            <a:graphicFrameLocks noChangeAspect="1"/>
          </p:cNvGraphicFramePr>
          <p:nvPr>
            <p:extLst>
              <p:ext uri="{D42A27DB-BD31-4B8C-83A1-F6EECF244321}">
                <p14:modId xmlns:p14="http://schemas.microsoft.com/office/powerpoint/2010/main" val="277818406"/>
              </p:ext>
            </p:extLst>
          </p:nvPr>
        </p:nvGraphicFramePr>
        <p:xfrm>
          <a:off x="1000875" y="3698876"/>
          <a:ext cx="663820" cy="255587"/>
        </p:xfrm>
        <a:graphic>
          <a:graphicData uri="http://schemas.openxmlformats.org/presentationml/2006/ole">
            <mc:AlternateContent xmlns:mc="http://schemas.openxmlformats.org/markup-compatibility/2006">
              <mc:Choice xmlns:v="urn:schemas-microsoft-com:vml" Requires="v">
                <p:oleObj spid="_x0000_s4116" name="Clip" r:id="rId4" imgW="9734550" imgH="3467100" progId="MS_ClipArt_Gallery.5">
                  <p:embed/>
                </p:oleObj>
              </mc:Choice>
              <mc:Fallback>
                <p:oleObj name="Clip" r:id="rId4" imgW="9734550" imgH="3467100" progId="MS_ClipArt_Gallery.5">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00875" y="3698876"/>
                        <a:ext cx="663820" cy="2555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33802" name="Text Box 48"/>
          <p:cNvSpPr txBox="1">
            <a:spLocks noChangeAspect="1" noChangeArrowheads="1"/>
          </p:cNvSpPr>
          <p:nvPr/>
        </p:nvSpPr>
        <p:spPr bwMode="auto">
          <a:xfrm>
            <a:off x="975965" y="3970337"/>
            <a:ext cx="728296"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800"/>
              <a:t>A</a:t>
            </a:r>
          </a:p>
        </p:txBody>
      </p:sp>
      <p:sp>
        <p:nvSpPr>
          <p:cNvPr id="33803" name="Text Box 49"/>
          <p:cNvSpPr txBox="1">
            <a:spLocks noChangeAspect="1" noChangeArrowheads="1"/>
          </p:cNvSpPr>
          <p:nvPr/>
        </p:nvSpPr>
        <p:spPr bwMode="auto">
          <a:xfrm>
            <a:off x="2606937" y="4541838"/>
            <a:ext cx="726831" cy="379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800"/>
              <a:t>B</a:t>
            </a:r>
          </a:p>
        </p:txBody>
      </p:sp>
      <p:graphicFrame>
        <p:nvGraphicFramePr>
          <p:cNvPr id="33804" name="Object 50"/>
          <p:cNvGraphicFramePr>
            <a:graphicFrameLocks noChangeAspect="1"/>
          </p:cNvGraphicFramePr>
          <p:nvPr>
            <p:extLst>
              <p:ext uri="{D42A27DB-BD31-4B8C-83A1-F6EECF244321}">
                <p14:modId xmlns:p14="http://schemas.microsoft.com/office/powerpoint/2010/main" val="1286829975"/>
              </p:ext>
            </p:extLst>
          </p:nvPr>
        </p:nvGraphicFramePr>
        <p:xfrm>
          <a:off x="2656760" y="4297362"/>
          <a:ext cx="663820" cy="255588"/>
        </p:xfrm>
        <a:graphic>
          <a:graphicData uri="http://schemas.openxmlformats.org/presentationml/2006/ole">
            <mc:AlternateContent xmlns:mc="http://schemas.openxmlformats.org/markup-compatibility/2006">
              <mc:Choice xmlns:v="urn:schemas-microsoft-com:vml" Requires="v">
                <p:oleObj spid="_x0000_s4117" name="Clip" r:id="rId6" imgW="9734550" imgH="3467100" progId="MS_ClipArt_Gallery.5">
                  <p:embed/>
                </p:oleObj>
              </mc:Choice>
              <mc:Fallback>
                <p:oleObj name="Clip" r:id="rId6" imgW="9734550" imgH="3467100" progId="MS_ClipArt_Gallery.5">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56760" y="4297362"/>
                        <a:ext cx="663820" cy="2555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nvGrpSpPr>
          <p:cNvPr id="33805" name="Group 51"/>
          <p:cNvGrpSpPr>
            <a:grpSpLocks noChangeAspect="1"/>
          </p:cNvGrpSpPr>
          <p:nvPr/>
        </p:nvGrpSpPr>
        <p:grpSpPr bwMode="auto">
          <a:xfrm>
            <a:off x="3184299" y="3100387"/>
            <a:ext cx="338504" cy="1057275"/>
            <a:chOff x="3591" y="11286"/>
            <a:chExt cx="1824" cy="5244"/>
          </a:xfrm>
        </p:grpSpPr>
        <p:grpSp>
          <p:nvGrpSpPr>
            <p:cNvPr id="33970" name="Group 52"/>
            <p:cNvGrpSpPr>
              <a:grpSpLocks noChangeAspect="1"/>
            </p:cNvGrpSpPr>
            <p:nvPr/>
          </p:nvGrpSpPr>
          <p:grpSpPr bwMode="auto">
            <a:xfrm>
              <a:off x="3591" y="11286"/>
              <a:ext cx="1818" cy="585"/>
              <a:chOff x="160" y="1033"/>
              <a:chExt cx="865" cy="279"/>
            </a:xfrm>
          </p:grpSpPr>
          <p:sp>
            <p:nvSpPr>
              <p:cNvPr id="34003" name="Freeform 53"/>
              <p:cNvSpPr>
                <a:spLocks noChangeAspect="1"/>
              </p:cNvSpPr>
              <p:nvPr/>
            </p:nvSpPr>
            <p:spPr bwMode="auto">
              <a:xfrm>
                <a:off x="756" y="1150"/>
                <a:ext cx="269" cy="161"/>
              </a:xfrm>
              <a:custGeom>
                <a:avLst/>
                <a:gdLst>
                  <a:gd name="T0" fmla="*/ 0 w 269"/>
                  <a:gd name="T1" fmla="*/ 160 h 161"/>
                  <a:gd name="T2" fmla="*/ 71 w 269"/>
                  <a:gd name="T3" fmla="*/ 105 h 161"/>
                  <a:gd name="T4" fmla="*/ 75 w 269"/>
                  <a:gd name="T5" fmla="*/ 131 h 161"/>
                  <a:gd name="T6" fmla="*/ 185 w 269"/>
                  <a:gd name="T7" fmla="*/ 43 h 161"/>
                  <a:gd name="T8" fmla="*/ 189 w 269"/>
                  <a:gd name="T9" fmla="*/ 58 h 161"/>
                  <a:gd name="T10" fmla="*/ 268 w 269"/>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9" h="161">
                    <a:moveTo>
                      <a:pt x="0" y="160"/>
                    </a:moveTo>
                    <a:lnTo>
                      <a:pt x="71" y="105"/>
                    </a:lnTo>
                    <a:lnTo>
                      <a:pt x="75" y="131"/>
                    </a:lnTo>
                    <a:lnTo>
                      <a:pt x="185" y="43"/>
                    </a:lnTo>
                    <a:lnTo>
                      <a:pt x="189" y="58"/>
                    </a:lnTo>
                    <a:lnTo>
                      <a:pt x="268"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sp>
            <p:nvSpPr>
              <p:cNvPr id="34004" name="Freeform 54"/>
              <p:cNvSpPr>
                <a:spLocks noChangeAspect="1"/>
              </p:cNvSpPr>
              <p:nvPr/>
            </p:nvSpPr>
            <p:spPr bwMode="auto">
              <a:xfrm>
                <a:off x="636" y="1033"/>
                <a:ext cx="188" cy="244"/>
              </a:xfrm>
              <a:custGeom>
                <a:avLst/>
                <a:gdLst>
                  <a:gd name="T0" fmla="*/ 0 w 188"/>
                  <a:gd name="T1" fmla="*/ 243 h 244"/>
                  <a:gd name="T2" fmla="*/ 27 w 188"/>
                  <a:gd name="T3" fmla="*/ 173 h 244"/>
                  <a:gd name="T4" fmla="*/ 58 w 188"/>
                  <a:gd name="T5" fmla="*/ 195 h 244"/>
                  <a:gd name="T6" fmla="*/ 118 w 188"/>
                  <a:gd name="T7" fmla="*/ 69 h 244"/>
                  <a:gd name="T8" fmla="*/ 143 w 188"/>
                  <a:gd name="T9" fmla="*/ 86 h 244"/>
                  <a:gd name="T10" fmla="*/ 187 w 188"/>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8" h="244">
                    <a:moveTo>
                      <a:pt x="0" y="243"/>
                    </a:moveTo>
                    <a:lnTo>
                      <a:pt x="27" y="173"/>
                    </a:lnTo>
                    <a:lnTo>
                      <a:pt x="58" y="195"/>
                    </a:lnTo>
                    <a:lnTo>
                      <a:pt x="118" y="69"/>
                    </a:lnTo>
                    <a:lnTo>
                      <a:pt x="143" y="86"/>
                    </a:lnTo>
                    <a:lnTo>
                      <a:pt x="187"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sp>
            <p:nvSpPr>
              <p:cNvPr id="34005" name="Freeform 55"/>
              <p:cNvSpPr>
                <a:spLocks noChangeAspect="1"/>
              </p:cNvSpPr>
              <p:nvPr/>
            </p:nvSpPr>
            <p:spPr bwMode="auto">
              <a:xfrm>
                <a:off x="357" y="1033"/>
                <a:ext cx="190" cy="244"/>
              </a:xfrm>
              <a:custGeom>
                <a:avLst/>
                <a:gdLst>
                  <a:gd name="T0" fmla="*/ 189 w 190"/>
                  <a:gd name="T1" fmla="*/ 243 h 244"/>
                  <a:gd name="T2" fmla="*/ 160 w 190"/>
                  <a:gd name="T3" fmla="*/ 176 h 244"/>
                  <a:gd name="T4" fmla="*/ 127 w 190"/>
                  <a:gd name="T5" fmla="*/ 196 h 244"/>
                  <a:gd name="T6" fmla="*/ 65 w 190"/>
                  <a:gd name="T7" fmla="*/ 69 h 244"/>
                  <a:gd name="T8" fmla="*/ 42 w 190"/>
                  <a:gd name="T9" fmla="*/ 88 h 244"/>
                  <a:gd name="T10" fmla="*/ 0 w 190"/>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90" h="244">
                    <a:moveTo>
                      <a:pt x="189" y="243"/>
                    </a:moveTo>
                    <a:lnTo>
                      <a:pt x="160" y="176"/>
                    </a:lnTo>
                    <a:lnTo>
                      <a:pt x="127" y="196"/>
                    </a:lnTo>
                    <a:lnTo>
                      <a:pt x="65" y="69"/>
                    </a:lnTo>
                    <a:lnTo>
                      <a:pt x="42" y="88"/>
                    </a:lnTo>
                    <a:lnTo>
                      <a:pt x="0"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sp>
            <p:nvSpPr>
              <p:cNvPr id="34006" name="Freeform 56"/>
              <p:cNvSpPr>
                <a:spLocks noChangeAspect="1"/>
              </p:cNvSpPr>
              <p:nvPr/>
            </p:nvSpPr>
            <p:spPr bwMode="auto">
              <a:xfrm>
                <a:off x="160" y="1151"/>
                <a:ext cx="265" cy="161"/>
              </a:xfrm>
              <a:custGeom>
                <a:avLst/>
                <a:gdLst>
                  <a:gd name="T0" fmla="*/ 264 w 265"/>
                  <a:gd name="T1" fmla="*/ 160 h 161"/>
                  <a:gd name="T2" fmla="*/ 193 w 265"/>
                  <a:gd name="T3" fmla="*/ 101 h 161"/>
                  <a:gd name="T4" fmla="*/ 191 w 265"/>
                  <a:gd name="T5" fmla="*/ 128 h 161"/>
                  <a:gd name="T6" fmla="*/ 83 w 265"/>
                  <a:gd name="T7" fmla="*/ 38 h 161"/>
                  <a:gd name="T8" fmla="*/ 76 w 265"/>
                  <a:gd name="T9" fmla="*/ 59 h 161"/>
                  <a:gd name="T10" fmla="*/ 0 w 265"/>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5" h="161">
                    <a:moveTo>
                      <a:pt x="264" y="160"/>
                    </a:moveTo>
                    <a:lnTo>
                      <a:pt x="193" y="101"/>
                    </a:lnTo>
                    <a:lnTo>
                      <a:pt x="191" y="128"/>
                    </a:lnTo>
                    <a:lnTo>
                      <a:pt x="83" y="38"/>
                    </a:lnTo>
                    <a:lnTo>
                      <a:pt x="76" y="59"/>
                    </a:lnTo>
                    <a:lnTo>
                      <a:pt x="0"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grpSp>
        <p:grpSp>
          <p:nvGrpSpPr>
            <p:cNvPr id="33971" name="Group 57"/>
            <p:cNvGrpSpPr>
              <a:grpSpLocks noChangeAspect="1"/>
            </p:cNvGrpSpPr>
            <p:nvPr/>
          </p:nvGrpSpPr>
          <p:grpSpPr bwMode="auto">
            <a:xfrm>
              <a:off x="3591" y="11913"/>
              <a:ext cx="1824" cy="4617"/>
              <a:chOff x="3591" y="11913"/>
              <a:chExt cx="1824" cy="4617"/>
            </a:xfrm>
          </p:grpSpPr>
          <p:sp>
            <p:nvSpPr>
              <p:cNvPr id="33972" name="Line 58"/>
              <p:cNvSpPr>
                <a:spLocks noChangeAspect="1" noChangeShapeType="1"/>
              </p:cNvSpPr>
              <p:nvPr/>
            </p:nvSpPr>
            <p:spPr bwMode="auto">
              <a:xfrm flipH="1">
                <a:off x="3591" y="12597"/>
                <a:ext cx="912" cy="3933"/>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973" name="Line 59"/>
              <p:cNvSpPr>
                <a:spLocks noChangeAspect="1" noChangeShapeType="1"/>
              </p:cNvSpPr>
              <p:nvPr/>
            </p:nvSpPr>
            <p:spPr bwMode="auto">
              <a:xfrm>
                <a:off x="4503" y="12597"/>
                <a:ext cx="912" cy="3933"/>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33974" name="Group 60"/>
              <p:cNvGrpSpPr>
                <a:grpSpLocks noChangeAspect="1"/>
              </p:cNvGrpSpPr>
              <p:nvPr/>
            </p:nvGrpSpPr>
            <p:grpSpPr bwMode="auto">
              <a:xfrm>
                <a:off x="3648" y="15561"/>
                <a:ext cx="1710" cy="855"/>
                <a:chOff x="3648" y="15561"/>
                <a:chExt cx="1710" cy="855"/>
              </a:xfrm>
            </p:grpSpPr>
            <p:sp>
              <p:nvSpPr>
                <p:cNvPr id="34001" name="Line 61"/>
                <p:cNvSpPr>
                  <a:spLocks noChangeAspect="1" noChangeShapeType="1"/>
                </p:cNvSpPr>
                <p:nvPr/>
              </p:nvSpPr>
              <p:spPr bwMode="auto">
                <a:xfrm flipV="1">
                  <a:off x="3648" y="15561"/>
                  <a:ext cx="1539" cy="8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4002" name="Line 62"/>
                <p:cNvSpPr>
                  <a:spLocks noChangeAspect="1" noChangeShapeType="1"/>
                </p:cNvSpPr>
                <p:nvPr/>
              </p:nvSpPr>
              <p:spPr bwMode="auto">
                <a:xfrm flipH="1" flipV="1">
                  <a:off x="3819" y="15561"/>
                  <a:ext cx="1539" cy="8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33975" name="Line 63"/>
              <p:cNvSpPr>
                <a:spLocks noChangeAspect="1" noChangeShapeType="1"/>
              </p:cNvSpPr>
              <p:nvPr/>
            </p:nvSpPr>
            <p:spPr bwMode="auto">
              <a:xfrm flipV="1">
                <a:off x="3819" y="14877"/>
                <a:ext cx="1197" cy="68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976" name="Line 64"/>
              <p:cNvSpPr>
                <a:spLocks noChangeAspect="1" noChangeShapeType="1"/>
              </p:cNvSpPr>
              <p:nvPr/>
            </p:nvSpPr>
            <p:spPr bwMode="auto">
              <a:xfrm flipH="1" flipV="1">
                <a:off x="3990" y="14877"/>
                <a:ext cx="1197" cy="68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977" name="Line 65"/>
              <p:cNvSpPr>
                <a:spLocks noChangeAspect="1" noChangeShapeType="1"/>
              </p:cNvSpPr>
              <p:nvPr/>
            </p:nvSpPr>
            <p:spPr bwMode="auto">
              <a:xfrm flipV="1">
                <a:off x="3990" y="14350"/>
                <a:ext cx="912" cy="52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978" name="Line 66"/>
              <p:cNvSpPr>
                <a:spLocks noChangeAspect="1" noChangeShapeType="1"/>
              </p:cNvSpPr>
              <p:nvPr/>
            </p:nvSpPr>
            <p:spPr bwMode="auto">
              <a:xfrm flipH="1" flipV="1">
                <a:off x="4104" y="14350"/>
                <a:ext cx="912" cy="52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979" name="Line 67"/>
              <p:cNvSpPr>
                <a:spLocks noChangeAspect="1" noChangeShapeType="1"/>
              </p:cNvSpPr>
              <p:nvPr/>
            </p:nvSpPr>
            <p:spPr bwMode="auto">
              <a:xfrm flipV="1">
                <a:off x="4104" y="13913"/>
                <a:ext cx="684" cy="39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980" name="Line 68"/>
              <p:cNvSpPr>
                <a:spLocks noChangeAspect="1" noChangeShapeType="1"/>
              </p:cNvSpPr>
              <p:nvPr/>
            </p:nvSpPr>
            <p:spPr bwMode="auto">
              <a:xfrm flipH="1" flipV="1">
                <a:off x="4218" y="13913"/>
                <a:ext cx="684" cy="39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981" name="Line 69"/>
              <p:cNvSpPr>
                <a:spLocks noChangeAspect="1" noChangeShapeType="1"/>
              </p:cNvSpPr>
              <p:nvPr/>
            </p:nvSpPr>
            <p:spPr bwMode="auto">
              <a:xfrm flipV="1">
                <a:off x="4218" y="13612"/>
                <a:ext cx="513" cy="29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982" name="Line 70"/>
              <p:cNvSpPr>
                <a:spLocks noChangeAspect="1" noChangeShapeType="1"/>
              </p:cNvSpPr>
              <p:nvPr/>
            </p:nvSpPr>
            <p:spPr bwMode="auto">
              <a:xfrm flipH="1" flipV="1">
                <a:off x="4275" y="13612"/>
                <a:ext cx="513" cy="29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983" name="Line 71"/>
              <p:cNvSpPr>
                <a:spLocks noChangeAspect="1" noChangeShapeType="1"/>
              </p:cNvSpPr>
              <p:nvPr/>
            </p:nvSpPr>
            <p:spPr bwMode="auto">
              <a:xfrm flipV="1">
                <a:off x="4275" y="13392"/>
                <a:ext cx="399" cy="23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984" name="Line 72"/>
              <p:cNvSpPr>
                <a:spLocks noChangeAspect="1" noChangeShapeType="1"/>
              </p:cNvSpPr>
              <p:nvPr/>
            </p:nvSpPr>
            <p:spPr bwMode="auto">
              <a:xfrm flipH="1" flipV="1">
                <a:off x="4332" y="13395"/>
                <a:ext cx="399" cy="23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985" name="Line 73"/>
              <p:cNvSpPr>
                <a:spLocks noChangeAspect="1" noChangeShapeType="1"/>
              </p:cNvSpPr>
              <p:nvPr/>
            </p:nvSpPr>
            <p:spPr bwMode="auto">
              <a:xfrm flipV="1">
                <a:off x="4332" y="13167"/>
                <a:ext cx="285" cy="22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986" name="Line 74"/>
              <p:cNvSpPr>
                <a:spLocks noChangeAspect="1" noChangeShapeType="1"/>
              </p:cNvSpPr>
              <p:nvPr/>
            </p:nvSpPr>
            <p:spPr bwMode="auto">
              <a:xfrm flipH="1" flipV="1">
                <a:off x="4389" y="13167"/>
                <a:ext cx="285" cy="22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987" name="Line 75"/>
              <p:cNvSpPr>
                <a:spLocks noChangeAspect="1" noChangeShapeType="1"/>
              </p:cNvSpPr>
              <p:nvPr/>
            </p:nvSpPr>
            <p:spPr bwMode="auto">
              <a:xfrm flipV="1">
                <a:off x="4389" y="12996"/>
                <a:ext cx="171"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988" name="Line 76"/>
              <p:cNvSpPr>
                <a:spLocks noChangeAspect="1" noChangeShapeType="1"/>
              </p:cNvSpPr>
              <p:nvPr/>
            </p:nvSpPr>
            <p:spPr bwMode="auto">
              <a:xfrm flipH="1" flipV="1">
                <a:off x="4446" y="12996"/>
                <a:ext cx="171"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33989" name="Group 77"/>
              <p:cNvGrpSpPr>
                <a:grpSpLocks noChangeAspect="1"/>
              </p:cNvGrpSpPr>
              <p:nvPr/>
            </p:nvGrpSpPr>
            <p:grpSpPr bwMode="auto">
              <a:xfrm>
                <a:off x="4617" y="11913"/>
                <a:ext cx="456" cy="1254"/>
                <a:chOff x="4674" y="11913"/>
                <a:chExt cx="456" cy="1254"/>
              </a:xfrm>
            </p:grpSpPr>
            <p:sp>
              <p:nvSpPr>
                <p:cNvPr id="33996" name="Line 78"/>
                <p:cNvSpPr>
                  <a:spLocks noChangeAspect="1" noChangeShapeType="1"/>
                </p:cNvSpPr>
                <p:nvPr/>
              </p:nvSpPr>
              <p:spPr bwMode="auto">
                <a:xfrm flipV="1">
                  <a:off x="4674" y="12369"/>
                  <a:ext cx="0" cy="79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997" name="Line 79"/>
                <p:cNvSpPr>
                  <a:spLocks noChangeAspect="1" noChangeShapeType="1"/>
                </p:cNvSpPr>
                <p:nvPr/>
              </p:nvSpPr>
              <p:spPr bwMode="auto">
                <a:xfrm>
                  <a:off x="4674" y="12369"/>
                  <a:ext cx="28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998" name="Line 80"/>
                <p:cNvSpPr>
                  <a:spLocks noChangeAspect="1" noChangeShapeType="1"/>
                </p:cNvSpPr>
                <p:nvPr/>
              </p:nvSpPr>
              <p:spPr bwMode="auto">
                <a:xfrm flipV="1">
                  <a:off x="4959" y="12198"/>
                  <a:ext cx="0"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999" name="Line 81"/>
                <p:cNvSpPr>
                  <a:spLocks noChangeAspect="1" noChangeShapeType="1"/>
                </p:cNvSpPr>
                <p:nvPr/>
              </p:nvSpPr>
              <p:spPr bwMode="auto">
                <a:xfrm flipV="1">
                  <a:off x="4959"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4000" name="Line 82"/>
                <p:cNvSpPr>
                  <a:spLocks noChangeAspect="1" noChangeShapeType="1"/>
                </p:cNvSpPr>
                <p:nvPr/>
              </p:nvSpPr>
              <p:spPr bwMode="auto">
                <a:xfrm flipH="1" flipV="1">
                  <a:off x="4788"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33990" name="Group 83"/>
              <p:cNvGrpSpPr>
                <a:grpSpLocks noChangeAspect="1"/>
              </p:cNvGrpSpPr>
              <p:nvPr/>
            </p:nvGrpSpPr>
            <p:grpSpPr bwMode="auto">
              <a:xfrm flipH="1">
                <a:off x="3933" y="11913"/>
                <a:ext cx="456" cy="1254"/>
                <a:chOff x="4674" y="11913"/>
                <a:chExt cx="456" cy="1254"/>
              </a:xfrm>
            </p:grpSpPr>
            <p:sp>
              <p:nvSpPr>
                <p:cNvPr id="33991" name="Line 84"/>
                <p:cNvSpPr>
                  <a:spLocks noChangeAspect="1" noChangeShapeType="1"/>
                </p:cNvSpPr>
                <p:nvPr/>
              </p:nvSpPr>
              <p:spPr bwMode="auto">
                <a:xfrm flipV="1">
                  <a:off x="4674" y="12369"/>
                  <a:ext cx="0" cy="79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992" name="Line 85"/>
                <p:cNvSpPr>
                  <a:spLocks noChangeAspect="1" noChangeShapeType="1"/>
                </p:cNvSpPr>
                <p:nvPr/>
              </p:nvSpPr>
              <p:spPr bwMode="auto">
                <a:xfrm>
                  <a:off x="4674" y="12369"/>
                  <a:ext cx="28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993" name="Line 86"/>
                <p:cNvSpPr>
                  <a:spLocks noChangeAspect="1" noChangeShapeType="1"/>
                </p:cNvSpPr>
                <p:nvPr/>
              </p:nvSpPr>
              <p:spPr bwMode="auto">
                <a:xfrm flipV="1">
                  <a:off x="4959" y="12198"/>
                  <a:ext cx="0"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994" name="Line 87"/>
                <p:cNvSpPr>
                  <a:spLocks noChangeAspect="1" noChangeShapeType="1"/>
                </p:cNvSpPr>
                <p:nvPr/>
              </p:nvSpPr>
              <p:spPr bwMode="auto">
                <a:xfrm flipV="1">
                  <a:off x="4959"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995" name="Line 88"/>
                <p:cNvSpPr>
                  <a:spLocks noChangeAspect="1" noChangeShapeType="1"/>
                </p:cNvSpPr>
                <p:nvPr/>
              </p:nvSpPr>
              <p:spPr bwMode="auto">
                <a:xfrm flipH="1" flipV="1">
                  <a:off x="4788"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grpSp>
      <p:sp>
        <p:nvSpPr>
          <p:cNvPr id="33806" name="Line 89"/>
          <p:cNvSpPr>
            <a:spLocks noChangeAspect="1" noChangeShapeType="1"/>
          </p:cNvSpPr>
          <p:nvPr/>
        </p:nvSpPr>
        <p:spPr bwMode="auto">
          <a:xfrm flipV="1">
            <a:off x="1954841" y="2501901"/>
            <a:ext cx="1405303" cy="1087437"/>
          </a:xfrm>
          <a:prstGeom prst="line">
            <a:avLst/>
          </a:prstGeom>
          <a:noFill/>
          <a:ln w="635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07" name="Line 90"/>
          <p:cNvSpPr>
            <a:spLocks noChangeAspect="1" noChangeShapeType="1"/>
          </p:cNvSpPr>
          <p:nvPr/>
        </p:nvSpPr>
        <p:spPr bwMode="auto">
          <a:xfrm flipV="1">
            <a:off x="3509614" y="2557462"/>
            <a:ext cx="252046" cy="1576388"/>
          </a:xfrm>
          <a:prstGeom prst="line">
            <a:avLst/>
          </a:prstGeom>
          <a:noFill/>
          <a:ln w="635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08" name="Text Box 91"/>
          <p:cNvSpPr txBox="1">
            <a:spLocks noChangeAspect="1" noChangeArrowheads="1"/>
          </p:cNvSpPr>
          <p:nvPr/>
        </p:nvSpPr>
        <p:spPr bwMode="auto">
          <a:xfrm>
            <a:off x="3033364" y="2012950"/>
            <a:ext cx="902677" cy="544512"/>
          </a:xfrm>
          <a:prstGeom prst="rect">
            <a:avLst/>
          </a:prstGeom>
          <a:solidFill>
            <a:srgbClr val="FFFFFF"/>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sz="400"/>
          </a:p>
          <a:p>
            <a:pPr>
              <a:spcAft>
                <a:spcPts val="300"/>
              </a:spcAft>
            </a:pPr>
            <a:r>
              <a:rPr lang="en-GB" altLang="en-US" sz="1800"/>
              <a:t>RNC</a:t>
            </a:r>
            <a:r>
              <a:rPr lang="en-GB" altLang="en-US" sz="1800" baseline="-25000"/>
              <a:t>1</a:t>
            </a:r>
            <a:endParaRPr lang="en-GB" altLang="en-US" sz="1800"/>
          </a:p>
        </p:txBody>
      </p:sp>
      <p:sp>
        <p:nvSpPr>
          <p:cNvPr id="33809" name="Text Box 92"/>
          <p:cNvSpPr txBox="1">
            <a:spLocks noChangeAspect="1" noChangeArrowheads="1"/>
          </p:cNvSpPr>
          <p:nvPr/>
        </p:nvSpPr>
        <p:spPr bwMode="auto">
          <a:xfrm>
            <a:off x="951053" y="3208337"/>
            <a:ext cx="852854" cy="325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800"/>
              <a:t>BS</a:t>
            </a:r>
            <a:r>
              <a:rPr lang="en-GB" altLang="en-US" sz="1800" baseline="-25000"/>
              <a:t>1</a:t>
            </a:r>
            <a:endParaRPr lang="en-GB" altLang="en-US" sz="1800"/>
          </a:p>
        </p:txBody>
      </p:sp>
      <p:sp>
        <p:nvSpPr>
          <p:cNvPr id="33810" name="Text Box 93"/>
          <p:cNvSpPr txBox="1">
            <a:spLocks noChangeAspect="1" noChangeArrowheads="1"/>
          </p:cNvSpPr>
          <p:nvPr/>
        </p:nvSpPr>
        <p:spPr bwMode="auto">
          <a:xfrm>
            <a:off x="2507291" y="3817937"/>
            <a:ext cx="902677" cy="325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spcAft>
                <a:spcPts val="300"/>
              </a:spcAft>
            </a:pPr>
            <a:r>
              <a:rPr lang="en-GB" altLang="en-US" sz="1800"/>
              <a:t>BS</a:t>
            </a:r>
            <a:r>
              <a:rPr lang="en-GB" altLang="en-US" sz="1800" baseline="-25000"/>
              <a:t>2</a:t>
            </a:r>
            <a:endParaRPr lang="en-GB" altLang="en-US" sz="1800"/>
          </a:p>
        </p:txBody>
      </p:sp>
      <p:grpSp>
        <p:nvGrpSpPr>
          <p:cNvPr id="33811" name="Group 94"/>
          <p:cNvGrpSpPr>
            <a:grpSpLocks noChangeAspect="1"/>
          </p:cNvGrpSpPr>
          <p:nvPr/>
        </p:nvGrpSpPr>
        <p:grpSpPr bwMode="auto">
          <a:xfrm>
            <a:off x="3773384" y="2903538"/>
            <a:ext cx="1839058" cy="1120775"/>
            <a:chOff x="12304" y="8475"/>
            <a:chExt cx="1903" cy="1066"/>
          </a:xfrm>
        </p:grpSpPr>
        <p:grpSp>
          <p:nvGrpSpPr>
            <p:cNvPr id="33908" name="Group 95"/>
            <p:cNvGrpSpPr>
              <a:grpSpLocks noChangeAspect="1"/>
            </p:cNvGrpSpPr>
            <p:nvPr/>
          </p:nvGrpSpPr>
          <p:grpSpPr bwMode="auto">
            <a:xfrm>
              <a:off x="12304" y="8475"/>
              <a:ext cx="1903" cy="1066"/>
              <a:chOff x="12304" y="8475"/>
              <a:chExt cx="1903" cy="1066"/>
            </a:xfrm>
          </p:grpSpPr>
          <p:grpSp>
            <p:nvGrpSpPr>
              <p:cNvPr id="33910" name="Group 96"/>
              <p:cNvGrpSpPr>
                <a:grpSpLocks noChangeAspect="1"/>
              </p:cNvGrpSpPr>
              <p:nvPr/>
            </p:nvGrpSpPr>
            <p:grpSpPr bwMode="auto">
              <a:xfrm>
                <a:off x="13410" y="8570"/>
                <a:ext cx="797" cy="921"/>
                <a:chOff x="13410" y="8570"/>
                <a:chExt cx="797" cy="921"/>
              </a:xfrm>
            </p:grpSpPr>
            <p:grpSp>
              <p:nvGrpSpPr>
                <p:cNvPr id="33940" name="Group 97"/>
                <p:cNvGrpSpPr>
                  <a:grpSpLocks noChangeAspect="1"/>
                </p:cNvGrpSpPr>
                <p:nvPr/>
              </p:nvGrpSpPr>
              <p:grpSpPr bwMode="auto">
                <a:xfrm>
                  <a:off x="13710" y="8570"/>
                  <a:ext cx="497" cy="746"/>
                  <a:chOff x="13710" y="8570"/>
                  <a:chExt cx="497" cy="746"/>
                </a:xfrm>
              </p:grpSpPr>
              <p:grpSp>
                <p:nvGrpSpPr>
                  <p:cNvPr id="33945" name="Group 98"/>
                  <p:cNvGrpSpPr>
                    <a:grpSpLocks noChangeAspect="1"/>
                  </p:cNvGrpSpPr>
                  <p:nvPr/>
                </p:nvGrpSpPr>
                <p:grpSpPr bwMode="auto">
                  <a:xfrm>
                    <a:off x="13832" y="8668"/>
                    <a:ext cx="375" cy="551"/>
                    <a:chOff x="13832" y="8668"/>
                    <a:chExt cx="375" cy="551"/>
                  </a:xfrm>
                </p:grpSpPr>
                <p:grpSp>
                  <p:nvGrpSpPr>
                    <p:cNvPr id="33955" name="Group 99"/>
                    <p:cNvGrpSpPr>
                      <a:grpSpLocks noChangeAspect="1"/>
                    </p:cNvGrpSpPr>
                    <p:nvPr/>
                  </p:nvGrpSpPr>
                  <p:grpSpPr bwMode="auto">
                    <a:xfrm>
                      <a:off x="13832" y="8668"/>
                      <a:ext cx="375" cy="551"/>
                      <a:chOff x="13832" y="8668"/>
                      <a:chExt cx="375" cy="551"/>
                    </a:xfrm>
                  </p:grpSpPr>
                  <p:grpSp>
                    <p:nvGrpSpPr>
                      <p:cNvPr id="33957" name="Group 100"/>
                      <p:cNvGrpSpPr>
                        <a:grpSpLocks noChangeAspect="1"/>
                      </p:cNvGrpSpPr>
                      <p:nvPr/>
                    </p:nvGrpSpPr>
                    <p:grpSpPr bwMode="auto">
                      <a:xfrm>
                        <a:off x="13927" y="8700"/>
                        <a:ext cx="280" cy="454"/>
                        <a:chOff x="13927" y="8700"/>
                        <a:chExt cx="280" cy="454"/>
                      </a:xfrm>
                    </p:grpSpPr>
                    <p:grpSp>
                      <p:nvGrpSpPr>
                        <p:cNvPr id="33961" name="Group 101"/>
                        <p:cNvGrpSpPr>
                          <a:grpSpLocks noChangeAspect="1"/>
                        </p:cNvGrpSpPr>
                        <p:nvPr/>
                      </p:nvGrpSpPr>
                      <p:grpSpPr bwMode="auto">
                        <a:xfrm>
                          <a:off x="13957" y="8700"/>
                          <a:ext cx="250" cy="454"/>
                          <a:chOff x="13957" y="8700"/>
                          <a:chExt cx="250" cy="454"/>
                        </a:xfrm>
                      </p:grpSpPr>
                      <p:sp>
                        <p:nvSpPr>
                          <p:cNvPr id="33965" name="Oval 102"/>
                          <p:cNvSpPr>
                            <a:spLocks noChangeAspect="1" noChangeArrowheads="1"/>
                          </p:cNvSpPr>
                          <p:nvPr/>
                        </p:nvSpPr>
                        <p:spPr bwMode="auto">
                          <a:xfrm>
                            <a:off x="14080" y="8957"/>
                            <a:ext cx="127" cy="132"/>
                          </a:xfrm>
                          <a:prstGeom prst="ellipse">
                            <a:avLst/>
                          </a:prstGeom>
                          <a:solidFill>
                            <a:srgbClr val="FFFFFF"/>
                          </a:solidFill>
                          <a:ln w="3175">
                            <a:solidFill>
                              <a:srgbClr val="000000"/>
                            </a:solidFill>
                            <a:round/>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3966" name="Oval 103"/>
                          <p:cNvSpPr>
                            <a:spLocks noChangeAspect="1" noChangeArrowheads="1"/>
                          </p:cNvSpPr>
                          <p:nvPr/>
                        </p:nvSpPr>
                        <p:spPr bwMode="auto">
                          <a:xfrm>
                            <a:off x="13987" y="8990"/>
                            <a:ext cx="158" cy="164"/>
                          </a:xfrm>
                          <a:prstGeom prst="ellipse">
                            <a:avLst/>
                          </a:prstGeom>
                          <a:solidFill>
                            <a:srgbClr val="FFFFFF"/>
                          </a:solidFill>
                          <a:ln w="3175">
                            <a:solidFill>
                              <a:srgbClr val="000000"/>
                            </a:solidFill>
                            <a:round/>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3967" name="Oval 104"/>
                          <p:cNvSpPr>
                            <a:spLocks noChangeAspect="1" noChangeArrowheads="1"/>
                          </p:cNvSpPr>
                          <p:nvPr/>
                        </p:nvSpPr>
                        <p:spPr bwMode="auto">
                          <a:xfrm>
                            <a:off x="14050" y="8795"/>
                            <a:ext cx="127" cy="135"/>
                          </a:xfrm>
                          <a:prstGeom prst="ellipse">
                            <a:avLst/>
                          </a:prstGeom>
                          <a:solidFill>
                            <a:srgbClr val="FFFFFF"/>
                          </a:solidFill>
                          <a:ln w="3175">
                            <a:solidFill>
                              <a:srgbClr val="000000"/>
                            </a:solidFill>
                            <a:round/>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3968" name="Oval 105"/>
                          <p:cNvSpPr>
                            <a:spLocks noChangeAspect="1" noChangeArrowheads="1"/>
                          </p:cNvSpPr>
                          <p:nvPr/>
                        </p:nvSpPr>
                        <p:spPr bwMode="auto">
                          <a:xfrm>
                            <a:off x="13957" y="8700"/>
                            <a:ext cx="158" cy="165"/>
                          </a:xfrm>
                          <a:prstGeom prst="ellipse">
                            <a:avLst/>
                          </a:prstGeom>
                          <a:solidFill>
                            <a:srgbClr val="FFFFFF"/>
                          </a:solidFill>
                          <a:ln w="3175">
                            <a:solidFill>
                              <a:srgbClr val="000000"/>
                            </a:solidFill>
                            <a:round/>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3969" name="Freeform 106"/>
                          <p:cNvSpPr>
                            <a:spLocks noChangeAspect="1"/>
                          </p:cNvSpPr>
                          <p:nvPr/>
                        </p:nvSpPr>
                        <p:spPr bwMode="auto">
                          <a:xfrm>
                            <a:off x="14052" y="8797"/>
                            <a:ext cx="105" cy="257"/>
                          </a:xfrm>
                          <a:custGeom>
                            <a:avLst/>
                            <a:gdLst>
                              <a:gd name="T0" fmla="*/ 105 w 105"/>
                              <a:gd name="T1" fmla="*/ 255 h 257"/>
                              <a:gd name="T2" fmla="*/ 63 w 105"/>
                              <a:gd name="T3" fmla="*/ 257 h 257"/>
                              <a:gd name="T4" fmla="*/ 0 w 105"/>
                              <a:gd name="T5" fmla="*/ 0 h 257"/>
                              <a:gd name="T6" fmla="*/ 65 w 105"/>
                              <a:gd name="T7" fmla="*/ 20 h 257"/>
                              <a:gd name="T8" fmla="*/ 68 w 105"/>
                              <a:gd name="T9" fmla="*/ 148 h 257"/>
                              <a:gd name="T10" fmla="*/ 105 w 105"/>
                              <a:gd name="T11" fmla="*/ 255 h 25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05" h="257">
                                <a:moveTo>
                                  <a:pt x="105" y="255"/>
                                </a:moveTo>
                                <a:lnTo>
                                  <a:pt x="63" y="257"/>
                                </a:lnTo>
                                <a:lnTo>
                                  <a:pt x="0" y="0"/>
                                </a:lnTo>
                                <a:lnTo>
                                  <a:pt x="65" y="20"/>
                                </a:lnTo>
                                <a:lnTo>
                                  <a:pt x="68" y="148"/>
                                </a:lnTo>
                                <a:lnTo>
                                  <a:pt x="105" y="2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33962" name="Oval 107"/>
                        <p:cNvSpPr>
                          <a:spLocks noChangeAspect="1" noChangeArrowheads="1"/>
                        </p:cNvSpPr>
                        <p:nvPr/>
                      </p:nvSpPr>
                      <p:spPr bwMode="auto">
                        <a:xfrm>
                          <a:off x="13927" y="8830"/>
                          <a:ext cx="220" cy="227"/>
                        </a:xfrm>
                        <a:prstGeom prst="ellipse">
                          <a:avLst/>
                        </a:prstGeom>
                        <a:solidFill>
                          <a:srgbClr val="FFFFFF"/>
                        </a:solidFill>
                        <a:ln w="3175">
                          <a:solidFill>
                            <a:srgbClr val="000000"/>
                          </a:solidFill>
                          <a:round/>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3963" name="Oval 108"/>
                        <p:cNvSpPr>
                          <a:spLocks noChangeAspect="1" noChangeArrowheads="1"/>
                        </p:cNvSpPr>
                        <p:nvPr/>
                      </p:nvSpPr>
                      <p:spPr bwMode="auto">
                        <a:xfrm>
                          <a:off x="13927" y="8957"/>
                          <a:ext cx="158" cy="165"/>
                        </a:xfrm>
                        <a:prstGeom prst="ellipse">
                          <a:avLst/>
                        </a:prstGeom>
                        <a:solidFill>
                          <a:srgbClr val="FFFFFF"/>
                        </a:solidFill>
                        <a:ln w="3175">
                          <a:solidFill>
                            <a:srgbClr val="000000"/>
                          </a:solidFill>
                          <a:round/>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3964" name="Freeform 109"/>
                        <p:cNvSpPr>
                          <a:spLocks noChangeAspect="1"/>
                        </p:cNvSpPr>
                        <p:nvPr/>
                      </p:nvSpPr>
                      <p:spPr bwMode="auto">
                        <a:xfrm>
                          <a:off x="13972" y="8770"/>
                          <a:ext cx="110" cy="277"/>
                        </a:xfrm>
                        <a:custGeom>
                          <a:avLst/>
                          <a:gdLst>
                            <a:gd name="T0" fmla="*/ 100 w 110"/>
                            <a:gd name="T1" fmla="*/ 47 h 277"/>
                            <a:gd name="T2" fmla="*/ 88 w 110"/>
                            <a:gd name="T3" fmla="*/ 105 h 277"/>
                            <a:gd name="T4" fmla="*/ 110 w 110"/>
                            <a:gd name="T5" fmla="*/ 239 h 277"/>
                            <a:gd name="T6" fmla="*/ 68 w 110"/>
                            <a:gd name="T7" fmla="*/ 277 h 277"/>
                            <a:gd name="T8" fmla="*/ 0 w 110"/>
                            <a:gd name="T9" fmla="*/ 115 h 277"/>
                            <a:gd name="T10" fmla="*/ 53 w 110"/>
                            <a:gd name="T11" fmla="*/ 0 h 277"/>
                            <a:gd name="T12" fmla="*/ 100 w 110"/>
                            <a:gd name="T13" fmla="*/ 47 h 27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10" h="277">
                              <a:moveTo>
                                <a:pt x="100" y="47"/>
                              </a:moveTo>
                              <a:lnTo>
                                <a:pt x="88" y="105"/>
                              </a:lnTo>
                              <a:lnTo>
                                <a:pt x="110" y="239"/>
                              </a:lnTo>
                              <a:lnTo>
                                <a:pt x="68" y="277"/>
                              </a:lnTo>
                              <a:lnTo>
                                <a:pt x="0" y="115"/>
                              </a:lnTo>
                              <a:lnTo>
                                <a:pt x="53" y="0"/>
                              </a:lnTo>
                              <a:lnTo>
                                <a:pt x="100" y="4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33958" name="Oval 110"/>
                      <p:cNvSpPr>
                        <a:spLocks noChangeAspect="1" noChangeArrowheads="1"/>
                      </p:cNvSpPr>
                      <p:nvPr/>
                    </p:nvSpPr>
                    <p:spPr bwMode="auto">
                      <a:xfrm>
                        <a:off x="13927" y="9087"/>
                        <a:ext cx="128" cy="132"/>
                      </a:xfrm>
                      <a:prstGeom prst="ellipse">
                        <a:avLst/>
                      </a:prstGeom>
                      <a:solidFill>
                        <a:srgbClr val="FFFFFF"/>
                      </a:solidFill>
                      <a:ln w="3175">
                        <a:solidFill>
                          <a:srgbClr val="000000"/>
                        </a:solidFill>
                        <a:round/>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3959" name="Oval 111"/>
                      <p:cNvSpPr>
                        <a:spLocks noChangeAspect="1" noChangeArrowheads="1"/>
                      </p:cNvSpPr>
                      <p:nvPr/>
                    </p:nvSpPr>
                    <p:spPr bwMode="auto">
                      <a:xfrm>
                        <a:off x="13832" y="8668"/>
                        <a:ext cx="160" cy="164"/>
                      </a:xfrm>
                      <a:prstGeom prst="ellipse">
                        <a:avLst/>
                      </a:prstGeom>
                      <a:solidFill>
                        <a:srgbClr val="FFFFFF"/>
                      </a:solidFill>
                      <a:ln w="3175">
                        <a:solidFill>
                          <a:srgbClr val="000000"/>
                        </a:solidFill>
                        <a:round/>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3960" name="Freeform 112"/>
                      <p:cNvSpPr>
                        <a:spLocks noChangeAspect="1"/>
                      </p:cNvSpPr>
                      <p:nvPr/>
                    </p:nvSpPr>
                    <p:spPr bwMode="auto">
                      <a:xfrm>
                        <a:off x="13962" y="9059"/>
                        <a:ext cx="83" cy="58"/>
                      </a:xfrm>
                      <a:custGeom>
                        <a:avLst/>
                        <a:gdLst>
                          <a:gd name="T0" fmla="*/ 83 w 83"/>
                          <a:gd name="T1" fmla="*/ 35 h 58"/>
                          <a:gd name="T2" fmla="*/ 58 w 83"/>
                          <a:gd name="T3" fmla="*/ 58 h 58"/>
                          <a:gd name="T4" fmla="*/ 0 w 83"/>
                          <a:gd name="T5" fmla="*/ 28 h 58"/>
                          <a:gd name="T6" fmla="*/ 58 w 83"/>
                          <a:gd name="T7" fmla="*/ 0 h 58"/>
                          <a:gd name="T8" fmla="*/ 83 w 83"/>
                          <a:gd name="T9" fmla="*/ 35 h 5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3" h="58">
                            <a:moveTo>
                              <a:pt x="83" y="35"/>
                            </a:moveTo>
                            <a:lnTo>
                              <a:pt x="58" y="58"/>
                            </a:lnTo>
                            <a:lnTo>
                              <a:pt x="0" y="28"/>
                            </a:lnTo>
                            <a:lnTo>
                              <a:pt x="58" y="0"/>
                            </a:lnTo>
                            <a:lnTo>
                              <a:pt x="83" y="3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33956" name="Freeform 113"/>
                    <p:cNvSpPr>
                      <a:spLocks noChangeAspect="1"/>
                    </p:cNvSpPr>
                    <p:nvPr/>
                  </p:nvSpPr>
                  <p:spPr bwMode="auto">
                    <a:xfrm>
                      <a:off x="13950" y="8740"/>
                      <a:ext cx="50" cy="90"/>
                    </a:xfrm>
                    <a:custGeom>
                      <a:avLst/>
                      <a:gdLst>
                        <a:gd name="T0" fmla="*/ 25 w 50"/>
                        <a:gd name="T1" fmla="*/ 0 h 90"/>
                        <a:gd name="T2" fmla="*/ 50 w 50"/>
                        <a:gd name="T3" fmla="*/ 0 h 90"/>
                        <a:gd name="T4" fmla="*/ 40 w 50"/>
                        <a:gd name="T5" fmla="*/ 90 h 90"/>
                        <a:gd name="T6" fmla="*/ 0 w 50"/>
                        <a:gd name="T7" fmla="*/ 72 h 90"/>
                        <a:gd name="T8" fmla="*/ 25 w 50"/>
                        <a:gd name="T9" fmla="*/ 0 h 9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0" h="90">
                          <a:moveTo>
                            <a:pt x="25" y="0"/>
                          </a:moveTo>
                          <a:lnTo>
                            <a:pt x="50" y="0"/>
                          </a:lnTo>
                          <a:lnTo>
                            <a:pt x="40" y="90"/>
                          </a:lnTo>
                          <a:lnTo>
                            <a:pt x="0" y="72"/>
                          </a:lnTo>
                          <a:lnTo>
                            <a:pt x="2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33946" name="Group 114"/>
                  <p:cNvGrpSpPr>
                    <a:grpSpLocks noChangeAspect="1"/>
                  </p:cNvGrpSpPr>
                  <p:nvPr/>
                </p:nvGrpSpPr>
                <p:grpSpPr bwMode="auto">
                  <a:xfrm>
                    <a:off x="13710" y="8570"/>
                    <a:ext cx="345" cy="679"/>
                    <a:chOff x="13710" y="8570"/>
                    <a:chExt cx="345" cy="679"/>
                  </a:xfrm>
                </p:grpSpPr>
                <p:sp>
                  <p:nvSpPr>
                    <p:cNvPr id="33949" name="Oval 115"/>
                    <p:cNvSpPr>
                      <a:spLocks noChangeAspect="1" noChangeArrowheads="1"/>
                    </p:cNvSpPr>
                    <p:nvPr/>
                  </p:nvSpPr>
                  <p:spPr bwMode="auto">
                    <a:xfrm>
                      <a:off x="13740" y="8957"/>
                      <a:ext cx="282" cy="292"/>
                    </a:xfrm>
                    <a:prstGeom prst="ellipse">
                      <a:avLst/>
                    </a:prstGeom>
                    <a:solidFill>
                      <a:srgbClr val="FFFFFF"/>
                    </a:solidFill>
                    <a:ln w="3175">
                      <a:solidFill>
                        <a:srgbClr val="000000"/>
                      </a:solidFill>
                      <a:round/>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3950" name="Oval 116"/>
                    <p:cNvSpPr>
                      <a:spLocks noChangeAspect="1" noChangeArrowheads="1"/>
                    </p:cNvSpPr>
                    <p:nvPr/>
                  </p:nvSpPr>
                  <p:spPr bwMode="auto">
                    <a:xfrm>
                      <a:off x="13772" y="8765"/>
                      <a:ext cx="283" cy="292"/>
                    </a:xfrm>
                    <a:prstGeom prst="ellipse">
                      <a:avLst/>
                    </a:prstGeom>
                    <a:solidFill>
                      <a:srgbClr val="FFFFFF"/>
                    </a:solidFill>
                    <a:ln w="3175">
                      <a:solidFill>
                        <a:srgbClr val="000000"/>
                      </a:solidFill>
                      <a:round/>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3951" name="Oval 117"/>
                    <p:cNvSpPr>
                      <a:spLocks noChangeAspect="1" noChangeArrowheads="1"/>
                    </p:cNvSpPr>
                    <p:nvPr/>
                  </p:nvSpPr>
                  <p:spPr bwMode="auto">
                    <a:xfrm>
                      <a:off x="13710" y="8570"/>
                      <a:ext cx="220" cy="230"/>
                    </a:xfrm>
                    <a:prstGeom prst="ellipse">
                      <a:avLst/>
                    </a:prstGeom>
                    <a:solidFill>
                      <a:srgbClr val="FFFFFF"/>
                    </a:solidFill>
                    <a:ln w="3175">
                      <a:solidFill>
                        <a:srgbClr val="000000"/>
                      </a:solidFill>
                      <a:round/>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3952" name="Oval 118"/>
                    <p:cNvSpPr>
                      <a:spLocks noChangeAspect="1" noChangeArrowheads="1"/>
                    </p:cNvSpPr>
                    <p:nvPr/>
                  </p:nvSpPr>
                  <p:spPr bwMode="auto">
                    <a:xfrm>
                      <a:off x="13832" y="8700"/>
                      <a:ext cx="128" cy="132"/>
                    </a:xfrm>
                    <a:prstGeom prst="ellipse">
                      <a:avLst/>
                    </a:prstGeom>
                    <a:solidFill>
                      <a:srgbClr val="FFFFFF"/>
                    </a:solidFill>
                    <a:ln w="3175">
                      <a:solidFill>
                        <a:srgbClr val="000000"/>
                      </a:solidFill>
                      <a:round/>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3953" name="Freeform 119"/>
                    <p:cNvSpPr>
                      <a:spLocks noChangeAspect="1"/>
                    </p:cNvSpPr>
                    <p:nvPr/>
                  </p:nvSpPr>
                  <p:spPr bwMode="auto">
                    <a:xfrm>
                      <a:off x="13775" y="8678"/>
                      <a:ext cx="185" cy="249"/>
                    </a:xfrm>
                    <a:custGeom>
                      <a:avLst/>
                      <a:gdLst>
                        <a:gd name="T0" fmla="*/ 132 w 185"/>
                        <a:gd name="T1" fmla="*/ 10 h 249"/>
                        <a:gd name="T2" fmla="*/ 130 w 185"/>
                        <a:gd name="T3" fmla="*/ 40 h 249"/>
                        <a:gd name="T4" fmla="*/ 172 w 185"/>
                        <a:gd name="T5" fmla="*/ 94 h 249"/>
                        <a:gd name="T6" fmla="*/ 185 w 185"/>
                        <a:gd name="T7" fmla="*/ 102 h 249"/>
                        <a:gd name="T8" fmla="*/ 120 w 185"/>
                        <a:gd name="T9" fmla="*/ 249 h 249"/>
                        <a:gd name="T10" fmla="*/ 0 w 185"/>
                        <a:gd name="T11" fmla="*/ 0 h 249"/>
                        <a:gd name="T12" fmla="*/ 132 w 185"/>
                        <a:gd name="T13" fmla="*/ 10 h 24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85" h="249">
                          <a:moveTo>
                            <a:pt x="132" y="10"/>
                          </a:moveTo>
                          <a:lnTo>
                            <a:pt x="130" y="40"/>
                          </a:lnTo>
                          <a:lnTo>
                            <a:pt x="172" y="94"/>
                          </a:lnTo>
                          <a:lnTo>
                            <a:pt x="185" y="102"/>
                          </a:lnTo>
                          <a:lnTo>
                            <a:pt x="120" y="249"/>
                          </a:lnTo>
                          <a:lnTo>
                            <a:pt x="0" y="0"/>
                          </a:lnTo>
                          <a:lnTo>
                            <a:pt x="132" y="1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3954" name="Freeform 120"/>
                    <p:cNvSpPr>
                      <a:spLocks noChangeAspect="1"/>
                    </p:cNvSpPr>
                    <p:nvPr/>
                  </p:nvSpPr>
                  <p:spPr bwMode="auto">
                    <a:xfrm>
                      <a:off x="13860" y="9012"/>
                      <a:ext cx="122" cy="75"/>
                    </a:xfrm>
                    <a:custGeom>
                      <a:avLst/>
                      <a:gdLst>
                        <a:gd name="T0" fmla="*/ 107 w 122"/>
                        <a:gd name="T1" fmla="*/ 10 h 75"/>
                        <a:gd name="T2" fmla="*/ 122 w 122"/>
                        <a:gd name="T3" fmla="*/ 32 h 75"/>
                        <a:gd name="T4" fmla="*/ 0 w 122"/>
                        <a:gd name="T5" fmla="*/ 75 h 75"/>
                        <a:gd name="T6" fmla="*/ 2 w 122"/>
                        <a:gd name="T7" fmla="*/ 0 h 75"/>
                        <a:gd name="T8" fmla="*/ 107 w 122"/>
                        <a:gd name="T9" fmla="*/ 10 h 7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22" h="75">
                          <a:moveTo>
                            <a:pt x="107" y="10"/>
                          </a:moveTo>
                          <a:lnTo>
                            <a:pt x="122" y="32"/>
                          </a:lnTo>
                          <a:lnTo>
                            <a:pt x="0" y="75"/>
                          </a:lnTo>
                          <a:lnTo>
                            <a:pt x="2" y="0"/>
                          </a:lnTo>
                          <a:lnTo>
                            <a:pt x="107" y="1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33947" name="Oval 121"/>
                  <p:cNvSpPr>
                    <a:spLocks noChangeAspect="1" noChangeArrowheads="1"/>
                  </p:cNvSpPr>
                  <p:nvPr/>
                </p:nvSpPr>
                <p:spPr bwMode="auto">
                  <a:xfrm>
                    <a:off x="13710" y="9149"/>
                    <a:ext cx="160" cy="167"/>
                  </a:xfrm>
                  <a:prstGeom prst="ellipse">
                    <a:avLst/>
                  </a:prstGeom>
                  <a:solidFill>
                    <a:srgbClr val="FFFFFF"/>
                  </a:solidFill>
                  <a:ln w="3175">
                    <a:solidFill>
                      <a:srgbClr val="000000"/>
                    </a:solidFill>
                    <a:round/>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3948" name="Freeform 122"/>
                  <p:cNvSpPr>
                    <a:spLocks noChangeAspect="1"/>
                  </p:cNvSpPr>
                  <p:nvPr/>
                </p:nvSpPr>
                <p:spPr bwMode="auto">
                  <a:xfrm>
                    <a:off x="13807" y="9137"/>
                    <a:ext cx="85" cy="87"/>
                  </a:xfrm>
                  <a:custGeom>
                    <a:avLst/>
                    <a:gdLst>
                      <a:gd name="T0" fmla="*/ 35 w 85"/>
                      <a:gd name="T1" fmla="*/ 87 h 87"/>
                      <a:gd name="T2" fmla="*/ 85 w 85"/>
                      <a:gd name="T3" fmla="*/ 57 h 87"/>
                      <a:gd name="T4" fmla="*/ 28 w 85"/>
                      <a:gd name="T5" fmla="*/ 0 h 87"/>
                      <a:gd name="T6" fmla="*/ 0 w 85"/>
                      <a:gd name="T7" fmla="*/ 32 h 87"/>
                      <a:gd name="T8" fmla="*/ 35 w 85"/>
                      <a:gd name="T9" fmla="*/ 87 h 8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5" h="87">
                        <a:moveTo>
                          <a:pt x="35" y="87"/>
                        </a:moveTo>
                        <a:lnTo>
                          <a:pt x="85" y="57"/>
                        </a:lnTo>
                        <a:lnTo>
                          <a:pt x="28" y="0"/>
                        </a:lnTo>
                        <a:lnTo>
                          <a:pt x="0" y="32"/>
                        </a:lnTo>
                        <a:lnTo>
                          <a:pt x="35" y="8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33941" name="Oval 123"/>
                <p:cNvSpPr>
                  <a:spLocks noChangeAspect="1" noChangeArrowheads="1"/>
                </p:cNvSpPr>
                <p:nvPr/>
              </p:nvSpPr>
              <p:spPr bwMode="auto">
                <a:xfrm>
                  <a:off x="13410" y="9294"/>
                  <a:ext cx="188" cy="197"/>
                </a:xfrm>
                <a:prstGeom prst="ellipse">
                  <a:avLst/>
                </a:prstGeom>
                <a:solidFill>
                  <a:srgbClr val="FFFFFF"/>
                </a:solidFill>
                <a:ln w="3175">
                  <a:solidFill>
                    <a:srgbClr val="000000"/>
                  </a:solidFill>
                  <a:round/>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3942" name="Oval 124"/>
                <p:cNvSpPr>
                  <a:spLocks noChangeAspect="1" noChangeArrowheads="1"/>
                </p:cNvSpPr>
                <p:nvPr/>
              </p:nvSpPr>
              <p:spPr bwMode="auto">
                <a:xfrm>
                  <a:off x="13555" y="9294"/>
                  <a:ext cx="160" cy="165"/>
                </a:xfrm>
                <a:prstGeom prst="ellipse">
                  <a:avLst/>
                </a:prstGeom>
                <a:solidFill>
                  <a:srgbClr val="FFFFFF"/>
                </a:solidFill>
                <a:ln w="3175">
                  <a:solidFill>
                    <a:srgbClr val="000000"/>
                  </a:solidFill>
                  <a:round/>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3943" name="Oval 125"/>
                <p:cNvSpPr>
                  <a:spLocks noChangeAspect="1" noChangeArrowheads="1"/>
                </p:cNvSpPr>
                <p:nvPr/>
              </p:nvSpPr>
              <p:spPr bwMode="auto">
                <a:xfrm>
                  <a:off x="13643" y="9242"/>
                  <a:ext cx="157" cy="164"/>
                </a:xfrm>
                <a:prstGeom prst="ellipse">
                  <a:avLst/>
                </a:prstGeom>
                <a:solidFill>
                  <a:srgbClr val="FFFFFF"/>
                </a:solidFill>
                <a:ln w="3175">
                  <a:solidFill>
                    <a:srgbClr val="000000"/>
                  </a:solidFill>
                  <a:round/>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3944" name="Freeform 126"/>
                <p:cNvSpPr>
                  <a:spLocks noChangeAspect="1"/>
                </p:cNvSpPr>
                <p:nvPr/>
              </p:nvSpPr>
              <p:spPr bwMode="auto">
                <a:xfrm>
                  <a:off x="13520" y="9219"/>
                  <a:ext cx="300" cy="215"/>
                </a:xfrm>
                <a:custGeom>
                  <a:avLst/>
                  <a:gdLst>
                    <a:gd name="T0" fmla="*/ 277 w 300"/>
                    <a:gd name="T1" fmla="*/ 62 h 215"/>
                    <a:gd name="T2" fmla="*/ 252 w 300"/>
                    <a:gd name="T3" fmla="*/ 77 h 215"/>
                    <a:gd name="T4" fmla="*/ 173 w 300"/>
                    <a:gd name="T5" fmla="*/ 162 h 215"/>
                    <a:gd name="T6" fmla="*/ 153 w 300"/>
                    <a:gd name="T7" fmla="*/ 197 h 215"/>
                    <a:gd name="T8" fmla="*/ 65 w 300"/>
                    <a:gd name="T9" fmla="*/ 197 h 215"/>
                    <a:gd name="T10" fmla="*/ 45 w 300"/>
                    <a:gd name="T11" fmla="*/ 215 h 215"/>
                    <a:gd name="T12" fmla="*/ 0 w 300"/>
                    <a:gd name="T13" fmla="*/ 152 h 215"/>
                    <a:gd name="T14" fmla="*/ 203 w 300"/>
                    <a:gd name="T15" fmla="*/ 0 h 215"/>
                    <a:gd name="T16" fmla="*/ 300 w 300"/>
                    <a:gd name="T17" fmla="*/ 35 h 215"/>
                    <a:gd name="T18" fmla="*/ 277 w 300"/>
                    <a:gd name="T19" fmla="*/ 62 h 21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300" h="215">
                      <a:moveTo>
                        <a:pt x="277" y="62"/>
                      </a:moveTo>
                      <a:lnTo>
                        <a:pt x="252" y="77"/>
                      </a:lnTo>
                      <a:lnTo>
                        <a:pt x="173" y="162"/>
                      </a:lnTo>
                      <a:lnTo>
                        <a:pt x="153" y="197"/>
                      </a:lnTo>
                      <a:lnTo>
                        <a:pt x="65" y="197"/>
                      </a:lnTo>
                      <a:lnTo>
                        <a:pt x="45" y="215"/>
                      </a:lnTo>
                      <a:lnTo>
                        <a:pt x="0" y="152"/>
                      </a:lnTo>
                      <a:lnTo>
                        <a:pt x="203" y="0"/>
                      </a:lnTo>
                      <a:lnTo>
                        <a:pt x="300" y="35"/>
                      </a:lnTo>
                      <a:lnTo>
                        <a:pt x="277" y="6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33911" name="Group 127"/>
              <p:cNvGrpSpPr>
                <a:grpSpLocks noChangeAspect="1"/>
              </p:cNvGrpSpPr>
              <p:nvPr/>
            </p:nvGrpSpPr>
            <p:grpSpPr bwMode="auto">
              <a:xfrm>
                <a:off x="12304" y="8578"/>
                <a:ext cx="485" cy="641"/>
                <a:chOff x="12304" y="8578"/>
                <a:chExt cx="485" cy="641"/>
              </a:xfrm>
            </p:grpSpPr>
            <p:grpSp>
              <p:nvGrpSpPr>
                <p:cNvPr id="33925" name="Group 128"/>
                <p:cNvGrpSpPr>
                  <a:grpSpLocks noChangeAspect="1"/>
                </p:cNvGrpSpPr>
                <p:nvPr/>
              </p:nvGrpSpPr>
              <p:grpSpPr bwMode="auto">
                <a:xfrm>
                  <a:off x="12304" y="8668"/>
                  <a:ext cx="270" cy="389"/>
                  <a:chOff x="12304" y="8668"/>
                  <a:chExt cx="270" cy="389"/>
                </a:xfrm>
              </p:grpSpPr>
              <p:sp>
                <p:nvSpPr>
                  <p:cNvPr id="33936" name="Oval 129"/>
                  <p:cNvSpPr>
                    <a:spLocks noChangeAspect="1" noChangeArrowheads="1"/>
                  </p:cNvSpPr>
                  <p:nvPr/>
                </p:nvSpPr>
                <p:spPr bwMode="auto">
                  <a:xfrm>
                    <a:off x="12304" y="8795"/>
                    <a:ext cx="125" cy="135"/>
                  </a:xfrm>
                  <a:prstGeom prst="ellipse">
                    <a:avLst/>
                  </a:prstGeom>
                  <a:solidFill>
                    <a:srgbClr val="FFFFFF"/>
                  </a:solidFill>
                  <a:ln w="3175">
                    <a:solidFill>
                      <a:srgbClr val="000000"/>
                    </a:solidFill>
                    <a:round/>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3937" name="Oval 130"/>
                  <p:cNvSpPr>
                    <a:spLocks noChangeAspect="1" noChangeArrowheads="1"/>
                  </p:cNvSpPr>
                  <p:nvPr/>
                </p:nvSpPr>
                <p:spPr bwMode="auto">
                  <a:xfrm>
                    <a:off x="12322" y="8892"/>
                    <a:ext cx="157" cy="165"/>
                  </a:xfrm>
                  <a:prstGeom prst="ellipse">
                    <a:avLst/>
                  </a:prstGeom>
                  <a:solidFill>
                    <a:srgbClr val="FFFFFF"/>
                  </a:solidFill>
                  <a:ln w="3175">
                    <a:solidFill>
                      <a:srgbClr val="000000"/>
                    </a:solidFill>
                    <a:round/>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3938" name="Oval 131"/>
                  <p:cNvSpPr>
                    <a:spLocks noChangeAspect="1" noChangeArrowheads="1"/>
                  </p:cNvSpPr>
                  <p:nvPr/>
                </p:nvSpPr>
                <p:spPr bwMode="auto">
                  <a:xfrm>
                    <a:off x="12352" y="8668"/>
                    <a:ext cx="222" cy="229"/>
                  </a:xfrm>
                  <a:prstGeom prst="ellipse">
                    <a:avLst/>
                  </a:prstGeom>
                  <a:solidFill>
                    <a:srgbClr val="FFFFFF"/>
                  </a:solidFill>
                  <a:ln w="3175">
                    <a:solidFill>
                      <a:srgbClr val="000000"/>
                    </a:solidFill>
                    <a:round/>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3939" name="Freeform 132"/>
                  <p:cNvSpPr>
                    <a:spLocks noChangeAspect="1"/>
                  </p:cNvSpPr>
                  <p:nvPr/>
                </p:nvSpPr>
                <p:spPr bwMode="auto">
                  <a:xfrm>
                    <a:off x="12339" y="8812"/>
                    <a:ext cx="82" cy="123"/>
                  </a:xfrm>
                  <a:custGeom>
                    <a:avLst/>
                    <a:gdLst>
                      <a:gd name="T0" fmla="*/ 50 w 82"/>
                      <a:gd name="T1" fmla="*/ 0 h 123"/>
                      <a:gd name="T2" fmla="*/ 0 w 82"/>
                      <a:gd name="T3" fmla="*/ 25 h 123"/>
                      <a:gd name="T4" fmla="*/ 3 w 82"/>
                      <a:gd name="T5" fmla="*/ 100 h 123"/>
                      <a:gd name="T6" fmla="*/ 20 w 82"/>
                      <a:gd name="T7" fmla="*/ 123 h 123"/>
                      <a:gd name="T8" fmla="*/ 82 w 82"/>
                      <a:gd name="T9" fmla="*/ 100 h 123"/>
                      <a:gd name="T10" fmla="*/ 50 w 82"/>
                      <a:gd name="T11" fmla="*/ 0 h 123"/>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82" h="123">
                        <a:moveTo>
                          <a:pt x="50" y="0"/>
                        </a:moveTo>
                        <a:lnTo>
                          <a:pt x="0" y="25"/>
                        </a:lnTo>
                        <a:lnTo>
                          <a:pt x="3" y="100"/>
                        </a:lnTo>
                        <a:lnTo>
                          <a:pt x="20" y="123"/>
                        </a:lnTo>
                        <a:lnTo>
                          <a:pt x="82" y="100"/>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33926" name="Group 133"/>
                <p:cNvGrpSpPr>
                  <a:grpSpLocks noChangeAspect="1"/>
                </p:cNvGrpSpPr>
                <p:nvPr/>
              </p:nvGrpSpPr>
              <p:grpSpPr bwMode="auto">
                <a:xfrm>
                  <a:off x="12384" y="8578"/>
                  <a:ext cx="405" cy="641"/>
                  <a:chOff x="12384" y="8578"/>
                  <a:chExt cx="405" cy="641"/>
                </a:xfrm>
              </p:grpSpPr>
              <p:sp>
                <p:nvSpPr>
                  <p:cNvPr id="33928" name="Oval 134"/>
                  <p:cNvSpPr>
                    <a:spLocks noChangeAspect="1" noChangeArrowheads="1"/>
                  </p:cNvSpPr>
                  <p:nvPr/>
                </p:nvSpPr>
                <p:spPr bwMode="auto">
                  <a:xfrm>
                    <a:off x="12506" y="8605"/>
                    <a:ext cx="283" cy="292"/>
                  </a:xfrm>
                  <a:prstGeom prst="ellipse">
                    <a:avLst/>
                  </a:prstGeom>
                  <a:solidFill>
                    <a:srgbClr val="FFFFFF"/>
                  </a:solidFill>
                  <a:ln w="3175">
                    <a:solidFill>
                      <a:srgbClr val="000000"/>
                    </a:solidFill>
                    <a:round/>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3929" name="Oval 135"/>
                  <p:cNvSpPr>
                    <a:spLocks noChangeAspect="1" noChangeArrowheads="1"/>
                  </p:cNvSpPr>
                  <p:nvPr/>
                </p:nvSpPr>
                <p:spPr bwMode="auto">
                  <a:xfrm>
                    <a:off x="12384" y="8795"/>
                    <a:ext cx="160" cy="165"/>
                  </a:xfrm>
                  <a:prstGeom prst="ellipse">
                    <a:avLst/>
                  </a:prstGeom>
                  <a:solidFill>
                    <a:srgbClr val="FFFFFF"/>
                  </a:solidFill>
                  <a:ln w="3175">
                    <a:solidFill>
                      <a:srgbClr val="000000"/>
                    </a:solidFill>
                    <a:round/>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3930" name="Oval 136"/>
                  <p:cNvSpPr>
                    <a:spLocks noChangeAspect="1" noChangeArrowheads="1"/>
                  </p:cNvSpPr>
                  <p:nvPr/>
                </p:nvSpPr>
                <p:spPr bwMode="auto">
                  <a:xfrm>
                    <a:off x="12414" y="8892"/>
                    <a:ext cx="220" cy="230"/>
                  </a:xfrm>
                  <a:prstGeom prst="ellipse">
                    <a:avLst/>
                  </a:prstGeom>
                  <a:solidFill>
                    <a:srgbClr val="FFFFFF"/>
                  </a:solidFill>
                  <a:ln w="3175">
                    <a:solidFill>
                      <a:srgbClr val="000000"/>
                    </a:solidFill>
                    <a:round/>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3931" name="Oval 137"/>
                  <p:cNvSpPr>
                    <a:spLocks noChangeAspect="1" noChangeArrowheads="1"/>
                  </p:cNvSpPr>
                  <p:nvPr/>
                </p:nvSpPr>
                <p:spPr bwMode="auto">
                  <a:xfrm>
                    <a:off x="12476" y="8990"/>
                    <a:ext cx="220" cy="229"/>
                  </a:xfrm>
                  <a:prstGeom prst="ellipse">
                    <a:avLst/>
                  </a:prstGeom>
                  <a:solidFill>
                    <a:srgbClr val="FFFFFF"/>
                  </a:solidFill>
                  <a:ln w="3175">
                    <a:solidFill>
                      <a:srgbClr val="000000"/>
                    </a:solidFill>
                    <a:round/>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3932" name="Oval 138"/>
                  <p:cNvSpPr>
                    <a:spLocks noChangeAspect="1" noChangeArrowheads="1"/>
                  </p:cNvSpPr>
                  <p:nvPr/>
                </p:nvSpPr>
                <p:spPr bwMode="auto">
                  <a:xfrm>
                    <a:off x="12491" y="8735"/>
                    <a:ext cx="198" cy="202"/>
                  </a:xfrm>
                  <a:prstGeom prst="ellipse">
                    <a:avLst/>
                  </a:prstGeom>
                  <a:solidFill>
                    <a:srgbClr val="FFFFFF"/>
                  </a:solidFill>
                  <a:ln w="3175">
                    <a:solidFill>
                      <a:srgbClr val="000000"/>
                    </a:solidFill>
                    <a:round/>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3933" name="Oval 139"/>
                  <p:cNvSpPr>
                    <a:spLocks noChangeAspect="1" noChangeArrowheads="1"/>
                  </p:cNvSpPr>
                  <p:nvPr/>
                </p:nvSpPr>
                <p:spPr bwMode="auto">
                  <a:xfrm>
                    <a:off x="12646" y="8578"/>
                    <a:ext cx="125" cy="132"/>
                  </a:xfrm>
                  <a:prstGeom prst="ellipse">
                    <a:avLst/>
                  </a:prstGeom>
                  <a:solidFill>
                    <a:srgbClr val="FFFFFF"/>
                  </a:solidFill>
                  <a:ln w="3175">
                    <a:solidFill>
                      <a:srgbClr val="000000"/>
                    </a:solidFill>
                    <a:round/>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3934" name="Freeform 140"/>
                  <p:cNvSpPr>
                    <a:spLocks noChangeAspect="1"/>
                  </p:cNvSpPr>
                  <p:nvPr/>
                </p:nvSpPr>
                <p:spPr bwMode="auto">
                  <a:xfrm>
                    <a:off x="12551" y="8703"/>
                    <a:ext cx="135" cy="102"/>
                  </a:xfrm>
                  <a:custGeom>
                    <a:avLst/>
                    <a:gdLst>
                      <a:gd name="T0" fmla="*/ 0 w 135"/>
                      <a:gd name="T1" fmla="*/ 27 h 102"/>
                      <a:gd name="T2" fmla="*/ 18 w 135"/>
                      <a:gd name="T3" fmla="*/ 77 h 102"/>
                      <a:gd name="T4" fmla="*/ 135 w 135"/>
                      <a:gd name="T5" fmla="*/ 102 h 102"/>
                      <a:gd name="T6" fmla="*/ 135 w 135"/>
                      <a:gd name="T7" fmla="*/ 37 h 102"/>
                      <a:gd name="T8" fmla="*/ 8 w 135"/>
                      <a:gd name="T9" fmla="*/ 0 h 102"/>
                      <a:gd name="T10" fmla="*/ 0 w 135"/>
                      <a:gd name="T11" fmla="*/ 27 h 10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35" h="102">
                        <a:moveTo>
                          <a:pt x="0" y="27"/>
                        </a:moveTo>
                        <a:lnTo>
                          <a:pt x="18" y="77"/>
                        </a:lnTo>
                        <a:lnTo>
                          <a:pt x="135" y="102"/>
                        </a:lnTo>
                        <a:lnTo>
                          <a:pt x="135" y="37"/>
                        </a:lnTo>
                        <a:lnTo>
                          <a:pt x="8" y="0"/>
                        </a:lnTo>
                        <a:lnTo>
                          <a:pt x="0" y="2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3935" name="Freeform 141"/>
                  <p:cNvSpPr>
                    <a:spLocks noChangeAspect="1"/>
                  </p:cNvSpPr>
                  <p:nvPr/>
                </p:nvSpPr>
                <p:spPr bwMode="auto">
                  <a:xfrm>
                    <a:off x="12426" y="8867"/>
                    <a:ext cx="155" cy="197"/>
                  </a:xfrm>
                  <a:custGeom>
                    <a:avLst/>
                    <a:gdLst>
                      <a:gd name="T0" fmla="*/ 95 w 155"/>
                      <a:gd name="T1" fmla="*/ 0 h 197"/>
                      <a:gd name="T2" fmla="*/ 0 w 155"/>
                      <a:gd name="T3" fmla="*/ 48 h 197"/>
                      <a:gd name="T4" fmla="*/ 38 w 155"/>
                      <a:gd name="T5" fmla="*/ 90 h 197"/>
                      <a:gd name="T6" fmla="*/ 45 w 155"/>
                      <a:gd name="T7" fmla="*/ 185 h 197"/>
                      <a:gd name="T8" fmla="*/ 68 w 155"/>
                      <a:gd name="T9" fmla="*/ 197 h 197"/>
                      <a:gd name="T10" fmla="*/ 148 w 155"/>
                      <a:gd name="T11" fmla="*/ 135 h 197"/>
                      <a:gd name="T12" fmla="*/ 155 w 155"/>
                      <a:gd name="T13" fmla="*/ 20 h 197"/>
                      <a:gd name="T14" fmla="*/ 95 w 155"/>
                      <a:gd name="T15" fmla="*/ 0 h 19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55" h="197">
                        <a:moveTo>
                          <a:pt x="95" y="0"/>
                        </a:moveTo>
                        <a:lnTo>
                          <a:pt x="0" y="48"/>
                        </a:lnTo>
                        <a:lnTo>
                          <a:pt x="38" y="90"/>
                        </a:lnTo>
                        <a:lnTo>
                          <a:pt x="45" y="185"/>
                        </a:lnTo>
                        <a:lnTo>
                          <a:pt x="68" y="197"/>
                        </a:lnTo>
                        <a:lnTo>
                          <a:pt x="148" y="135"/>
                        </a:lnTo>
                        <a:lnTo>
                          <a:pt x="155" y="20"/>
                        </a:lnTo>
                        <a:lnTo>
                          <a:pt x="9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33927" name="Freeform 142"/>
                <p:cNvSpPr>
                  <a:spLocks noChangeAspect="1"/>
                </p:cNvSpPr>
                <p:nvPr/>
              </p:nvSpPr>
              <p:spPr bwMode="auto">
                <a:xfrm>
                  <a:off x="12639" y="8648"/>
                  <a:ext cx="87" cy="97"/>
                </a:xfrm>
                <a:custGeom>
                  <a:avLst/>
                  <a:gdLst>
                    <a:gd name="T0" fmla="*/ 0 w 87"/>
                    <a:gd name="T1" fmla="*/ 52 h 97"/>
                    <a:gd name="T2" fmla="*/ 37 w 87"/>
                    <a:gd name="T3" fmla="*/ 0 h 97"/>
                    <a:gd name="T4" fmla="*/ 87 w 87"/>
                    <a:gd name="T5" fmla="*/ 52 h 97"/>
                    <a:gd name="T6" fmla="*/ 45 w 87"/>
                    <a:gd name="T7" fmla="*/ 97 h 97"/>
                    <a:gd name="T8" fmla="*/ 0 w 87"/>
                    <a:gd name="T9" fmla="*/ 52 h 9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7" h="97">
                      <a:moveTo>
                        <a:pt x="0" y="52"/>
                      </a:moveTo>
                      <a:lnTo>
                        <a:pt x="37" y="0"/>
                      </a:lnTo>
                      <a:lnTo>
                        <a:pt x="87" y="52"/>
                      </a:lnTo>
                      <a:lnTo>
                        <a:pt x="45" y="97"/>
                      </a:lnTo>
                      <a:lnTo>
                        <a:pt x="0" y="5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33912" name="Group 143"/>
              <p:cNvGrpSpPr>
                <a:grpSpLocks noChangeAspect="1"/>
              </p:cNvGrpSpPr>
              <p:nvPr/>
            </p:nvGrpSpPr>
            <p:grpSpPr bwMode="auto">
              <a:xfrm>
                <a:off x="12539" y="8475"/>
                <a:ext cx="1391" cy="1066"/>
                <a:chOff x="12539" y="8475"/>
                <a:chExt cx="1391" cy="1066"/>
              </a:xfrm>
            </p:grpSpPr>
            <p:sp>
              <p:nvSpPr>
                <p:cNvPr id="33913" name="Oval 144"/>
                <p:cNvSpPr>
                  <a:spLocks noChangeAspect="1" noChangeArrowheads="1"/>
                </p:cNvSpPr>
                <p:nvPr/>
              </p:nvSpPr>
              <p:spPr bwMode="auto">
                <a:xfrm>
                  <a:off x="12971" y="8508"/>
                  <a:ext cx="342" cy="357"/>
                </a:xfrm>
                <a:prstGeom prst="ellipse">
                  <a:avLst/>
                </a:prstGeom>
                <a:solidFill>
                  <a:srgbClr val="FFFFFF"/>
                </a:solidFill>
                <a:ln w="3175">
                  <a:solidFill>
                    <a:srgbClr val="000000"/>
                  </a:solidFill>
                  <a:round/>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3914" name="Oval 145"/>
                <p:cNvSpPr>
                  <a:spLocks noChangeAspect="1" noChangeArrowheads="1"/>
                </p:cNvSpPr>
                <p:nvPr/>
              </p:nvSpPr>
              <p:spPr bwMode="auto">
                <a:xfrm>
                  <a:off x="13248" y="8475"/>
                  <a:ext cx="282" cy="292"/>
                </a:xfrm>
                <a:prstGeom prst="ellipse">
                  <a:avLst/>
                </a:prstGeom>
                <a:solidFill>
                  <a:srgbClr val="FFFFFF"/>
                </a:solidFill>
                <a:ln w="3175">
                  <a:solidFill>
                    <a:srgbClr val="000000"/>
                  </a:solidFill>
                  <a:round/>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3915" name="Oval 146"/>
                <p:cNvSpPr>
                  <a:spLocks noChangeAspect="1" noChangeArrowheads="1"/>
                </p:cNvSpPr>
                <p:nvPr/>
              </p:nvSpPr>
              <p:spPr bwMode="auto">
                <a:xfrm>
                  <a:off x="13495" y="8765"/>
                  <a:ext cx="435" cy="454"/>
                </a:xfrm>
                <a:prstGeom prst="ellipse">
                  <a:avLst/>
                </a:prstGeom>
                <a:solidFill>
                  <a:srgbClr val="FFFFFF"/>
                </a:solidFill>
                <a:ln w="3175">
                  <a:solidFill>
                    <a:srgbClr val="000000"/>
                  </a:solidFill>
                  <a:round/>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3916" name="Oval 147"/>
                <p:cNvSpPr>
                  <a:spLocks noChangeAspect="1" noChangeArrowheads="1"/>
                </p:cNvSpPr>
                <p:nvPr/>
              </p:nvSpPr>
              <p:spPr bwMode="auto">
                <a:xfrm>
                  <a:off x="12691" y="8957"/>
                  <a:ext cx="497" cy="519"/>
                </a:xfrm>
                <a:prstGeom prst="ellipse">
                  <a:avLst/>
                </a:prstGeom>
                <a:solidFill>
                  <a:srgbClr val="FFFFFF"/>
                </a:solidFill>
                <a:ln w="3175">
                  <a:solidFill>
                    <a:srgbClr val="000000"/>
                  </a:solidFill>
                  <a:round/>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3917" name="Oval 148"/>
                <p:cNvSpPr>
                  <a:spLocks noChangeAspect="1" noChangeArrowheads="1"/>
                </p:cNvSpPr>
                <p:nvPr/>
              </p:nvSpPr>
              <p:spPr bwMode="auto">
                <a:xfrm>
                  <a:off x="13370" y="9019"/>
                  <a:ext cx="375" cy="392"/>
                </a:xfrm>
                <a:prstGeom prst="ellipse">
                  <a:avLst/>
                </a:prstGeom>
                <a:solidFill>
                  <a:srgbClr val="FFFFFF"/>
                </a:solidFill>
                <a:ln w="3175">
                  <a:solidFill>
                    <a:srgbClr val="000000"/>
                  </a:solidFill>
                  <a:round/>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3918" name="Oval 149"/>
                <p:cNvSpPr>
                  <a:spLocks noChangeAspect="1" noChangeArrowheads="1"/>
                </p:cNvSpPr>
                <p:nvPr/>
              </p:nvSpPr>
              <p:spPr bwMode="auto">
                <a:xfrm>
                  <a:off x="12569" y="9054"/>
                  <a:ext cx="282" cy="292"/>
                </a:xfrm>
                <a:prstGeom prst="ellipse">
                  <a:avLst/>
                </a:prstGeom>
                <a:solidFill>
                  <a:srgbClr val="FFFFFF"/>
                </a:solidFill>
                <a:ln w="3175">
                  <a:solidFill>
                    <a:srgbClr val="000000"/>
                  </a:solidFill>
                  <a:round/>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3919" name="Oval 150"/>
                <p:cNvSpPr>
                  <a:spLocks noChangeAspect="1" noChangeArrowheads="1"/>
                </p:cNvSpPr>
                <p:nvPr/>
              </p:nvSpPr>
              <p:spPr bwMode="auto">
                <a:xfrm>
                  <a:off x="12539" y="8830"/>
                  <a:ext cx="280" cy="292"/>
                </a:xfrm>
                <a:prstGeom prst="ellipse">
                  <a:avLst/>
                </a:prstGeom>
                <a:solidFill>
                  <a:srgbClr val="FFFFFF"/>
                </a:solidFill>
                <a:ln w="3175">
                  <a:solidFill>
                    <a:srgbClr val="000000"/>
                  </a:solidFill>
                  <a:round/>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3920" name="Oval 151"/>
                <p:cNvSpPr>
                  <a:spLocks noChangeAspect="1" noChangeArrowheads="1"/>
                </p:cNvSpPr>
                <p:nvPr/>
              </p:nvSpPr>
              <p:spPr bwMode="auto">
                <a:xfrm>
                  <a:off x="12661" y="8570"/>
                  <a:ext cx="437" cy="457"/>
                </a:xfrm>
                <a:prstGeom prst="ellipse">
                  <a:avLst/>
                </a:prstGeom>
                <a:solidFill>
                  <a:srgbClr val="FFFFFF"/>
                </a:solidFill>
                <a:ln w="3175">
                  <a:solidFill>
                    <a:srgbClr val="000000"/>
                  </a:solidFill>
                  <a:round/>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3921" name="Oval 152"/>
                <p:cNvSpPr>
                  <a:spLocks noChangeAspect="1" noChangeArrowheads="1"/>
                </p:cNvSpPr>
                <p:nvPr/>
              </p:nvSpPr>
              <p:spPr bwMode="auto">
                <a:xfrm>
                  <a:off x="13031" y="9087"/>
                  <a:ext cx="437" cy="454"/>
                </a:xfrm>
                <a:prstGeom prst="ellipse">
                  <a:avLst/>
                </a:prstGeom>
                <a:solidFill>
                  <a:srgbClr val="FFFFFF"/>
                </a:solidFill>
                <a:ln w="3175">
                  <a:solidFill>
                    <a:srgbClr val="000000"/>
                  </a:solidFill>
                  <a:round/>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3922" name="Oval 153"/>
                <p:cNvSpPr>
                  <a:spLocks noChangeAspect="1" noChangeArrowheads="1"/>
                </p:cNvSpPr>
                <p:nvPr/>
              </p:nvSpPr>
              <p:spPr bwMode="auto">
                <a:xfrm>
                  <a:off x="13555" y="8605"/>
                  <a:ext cx="345" cy="355"/>
                </a:xfrm>
                <a:prstGeom prst="ellipse">
                  <a:avLst/>
                </a:prstGeom>
                <a:solidFill>
                  <a:srgbClr val="FFFFFF"/>
                </a:solidFill>
                <a:ln w="3175">
                  <a:solidFill>
                    <a:srgbClr val="000000"/>
                  </a:solidFill>
                  <a:round/>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3923" name="Oval 154"/>
                <p:cNvSpPr>
                  <a:spLocks noChangeAspect="1" noChangeArrowheads="1"/>
                </p:cNvSpPr>
                <p:nvPr/>
              </p:nvSpPr>
              <p:spPr bwMode="auto">
                <a:xfrm>
                  <a:off x="13463" y="8475"/>
                  <a:ext cx="314" cy="325"/>
                </a:xfrm>
                <a:prstGeom prst="ellipse">
                  <a:avLst/>
                </a:prstGeom>
                <a:solidFill>
                  <a:srgbClr val="FFFFFF"/>
                </a:solidFill>
                <a:ln w="3175">
                  <a:solidFill>
                    <a:srgbClr val="000000"/>
                  </a:solidFill>
                  <a:round/>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3924" name="Freeform 155"/>
                <p:cNvSpPr>
                  <a:spLocks noChangeAspect="1"/>
                </p:cNvSpPr>
                <p:nvPr/>
              </p:nvSpPr>
              <p:spPr bwMode="auto">
                <a:xfrm>
                  <a:off x="12649" y="8560"/>
                  <a:ext cx="1201" cy="839"/>
                </a:xfrm>
                <a:custGeom>
                  <a:avLst/>
                  <a:gdLst>
                    <a:gd name="T0" fmla="*/ 369 w 1201"/>
                    <a:gd name="T1" fmla="*/ 85 h 839"/>
                    <a:gd name="T2" fmla="*/ 419 w 1201"/>
                    <a:gd name="T3" fmla="*/ 25 h 839"/>
                    <a:gd name="T4" fmla="*/ 646 w 1201"/>
                    <a:gd name="T5" fmla="*/ 28 h 839"/>
                    <a:gd name="T6" fmla="*/ 804 w 1201"/>
                    <a:gd name="T7" fmla="*/ 0 h 839"/>
                    <a:gd name="T8" fmla="*/ 1004 w 1201"/>
                    <a:gd name="T9" fmla="*/ 100 h 839"/>
                    <a:gd name="T10" fmla="*/ 1104 w 1201"/>
                    <a:gd name="T11" fmla="*/ 73 h 839"/>
                    <a:gd name="T12" fmla="*/ 1156 w 1201"/>
                    <a:gd name="T13" fmla="*/ 85 h 839"/>
                    <a:gd name="T14" fmla="*/ 1168 w 1201"/>
                    <a:gd name="T15" fmla="*/ 332 h 839"/>
                    <a:gd name="T16" fmla="*/ 1201 w 1201"/>
                    <a:gd name="T17" fmla="*/ 372 h 839"/>
                    <a:gd name="T18" fmla="*/ 1108 w 1201"/>
                    <a:gd name="T19" fmla="*/ 567 h 839"/>
                    <a:gd name="T20" fmla="*/ 1006 w 1201"/>
                    <a:gd name="T21" fmla="*/ 432 h 839"/>
                    <a:gd name="T22" fmla="*/ 981 w 1201"/>
                    <a:gd name="T23" fmla="*/ 502 h 839"/>
                    <a:gd name="T24" fmla="*/ 839 w 1201"/>
                    <a:gd name="T25" fmla="*/ 766 h 839"/>
                    <a:gd name="T26" fmla="*/ 362 w 1201"/>
                    <a:gd name="T27" fmla="*/ 839 h 839"/>
                    <a:gd name="T28" fmla="*/ 115 w 1201"/>
                    <a:gd name="T29" fmla="*/ 786 h 839"/>
                    <a:gd name="T30" fmla="*/ 40 w 1201"/>
                    <a:gd name="T31" fmla="*/ 622 h 839"/>
                    <a:gd name="T32" fmla="*/ 40 w 1201"/>
                    <a:gd name="T33" fmla="*/ 454 h 839"/>
                    <a:gd name="T34" fmla="*/ 0 w 1201"/>
                    <a:gd name="T35" fmla="*/ 312 h 839"/>
                    <a:gd name="T36" fmla="*/ 369 w 1201"/>
                    <a:gd name="T37" fmla="*/ 85 h 83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201" h="839">
                      <a:moveTo>
                        <a:pt x="369" y="85"/>
                      </a:moveTo>
                      <a:lnTo>
                        <a:pt x="419" y="25"/>
                      </a:lnTo>
                      <a:lnTo>
                        <a:pt x="646" y="28"/>
                      </a:lnTo>
                      <a:lnTo>
                        <a:pt x="804" y="0"/>
                      </a:lnTo>
                      <a:lnTo>
                        <a:pt x="1004" y="100"/>
                      </a:lnTo>
                      <a:lnTo>
                        <a:pt x="1104" y="73"/>
                      </a:lnTo>
                      <a:lnTo>
                        <a:pt x="1156" y="85"/>
                      </a:lnTo>
                      <a:lnTo>
                        <a:pt x="1168" y="332"/>
                      </a:lnTo>
                      <a:lnTo>
                        <a:pt x="1201" y="372"/>
                      </a:lnTo>
                      <a:lnTo>
                        <a:pt x="1108" y="567"/>
                      </a:lnTo>
                      <a:lnTo>
                        <a:pt x="1006" y="432"/>
                      </a:lnTo>
                      <a:lnTo>
                        <a:pt x="981" y="502"/>
                      </a:lnTo>
                      <a:lnTo>
                        <a:pt x="839" y="766"/>
                      </a:lnTo>
                      <a:lnTo>
                        <a:pt x="362" y="839"/>
                      </a:lnTo>
                      <a:lnTo>
                        <a:pt x="115" y="786"/>
                      </a:lnTo>
                      <a:lnTo>
                        <a:pt x="40" y="622"/>
                      </a:lnTo>
                      <a:lnTo>
                        <a:pt x="40" y="454"/>
                      </a:lnTo>
                      <a:lnTo>
                        <a:pt x="0" y="312"/>
                      </a:lnTo>
                      <a:lnTo>
                        <a:pt x="369" y="8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sp>
          <p:nvSpPr>
            <p:cNvPr id="33909" name="Rectangle 156"/>
            <p:cNvSpPr>
              <a:spLocks noChangeAspect="1" noChangeArrowheads="1"/>
            </p:cNvSpPr>
            <p:nvPr/>
          </p:nvSpPr>
          <p:spPr bwMode="auto">
            <a:xfrm>
              <a:off x="12860" y="8723"/>
              <a:ext cx="929" cy="5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800">
                  <a:solidFill>
                    <a:srgbClr val="000000"/>
                  </a:solidFill>
                </a:rPr>
                <a:t>Fixed</a:t>
              </a:r>
            </a:p>
            <a:p>
              <a:r>
                <a:rPr lang="en-GB" altLang="en-US" sz="1800">
                  <a:solidFill>
                    <a:srgbClr val="000000"/>
                  </a:solidFill>
                </a:rPr>
                <a:t>Networks</a:t>
              </a:r>
              <a:endParaRPr lang="en-GB" altLang="en-US" sz="1800"/>
            </a:p>
          </p:txBody>
        </p:sp>
      </p:grpSp>
      <p:grpSp>
        <p:nvGrpSpPr>
          <p:cNvPr id="33812" name="Group 157"/>
          <p:cNvGrpSpPr>
            <a:grpSpLocks/>
          </p:cNvGrpSpPr>
          <p:nvPr/>
        </p:nvGrpSpPr>
        <p:grpSpPr bwMode="auto">
          <a:xfrm>
            <a:off x="4687783" y="2598738"/>
            <a:ext cx="4337538" cy="3438525"/>
            <a:chOff x="3120" y="1824"/>
            <a:chExt cx="2960" cy="2166"/>
          </a:xfrm>
        </p:grpSpPr>
        <p:sp>
          <p:nvSpPr>
            <p:cNvPr id="33816" name="Oval 158"/>
            <p:cNvSpPr>
              <a:spLocks noChangeAspect="1" noChangeArrowheads="1"/>
            </p:cNvSpPr>
            <p:nvPr/>
          </p:nvSpPr>
          <p:spPr bwMode="auto">
            <a:xfrm rot="74353" flipV="1">
              <a:off x="3982" y="2700"/>
              <a:ext cx="2067" cy="1290"/>
            </a:xfrm>
            <a:prstGeom prst="ellipse">
              <a:avLst/>
            </a:prstGeom>
            <a:solidFill>
              <a:srgbClr val="FFFFFF"/>
            </a:solidFill>
            <a:ln w="9525">
              <a:solidFill>
                <a:srgbClr val="000000"/>
              </a:solidFill>
              <a:round/>
              <a:headEnd/>
              <a:tailEnd/>
            </a:ln>
          </p:spPr>
          <p:txBody>
            <a:bodyPr rot="10800000"/>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endParaRPr lang="en-GB" altLang="en-US"/>
            </a:p>
          </p:txBody>
        </p:sp>
        <p:sp>
          <p:nvSpPr>
            <p:cNvPr id="33817" name="Oval 159"/>
            <p:cNvSpPr>
              <a:spLocks noChangeAspect="1" noChangeArrowheads="1"/>
            </p:cNvSpPr>
            <p:nvPr/>
          </p:nvSpPr>
          <p:spPr bwMode="auto">
            <a:xfrm rot="-74810">
              <a:off x="4013" y="1824"/>
              <a:ext cx="2067" cy="1290"/>
            </a:xfrm>
            <a:prstGeom prst="ellipse">
              <a:avLst/>
            </a:prstGeom>
            <a:solidFill>
              <a:srgbClr val="FFFFFF"/>
            </a:solidFill>
            <a:ln w="9525">
              <a:solidFill>
                <a:srgbClr val="000000"/>
              </a:solidFill>
              <a:round/>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pic>
          <p:nvPicPr>
            <p:cNvPr id="33818" name="Picture 160" descr="D:\Alison_Work\PhD\Plans\Report_2\moip_handheld.tif"/>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467" y="2878"/>
              <a:ext cx="280" cy="2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819" name="Line 161"/>
            <p:cNvSpPr>
              <a:spLocks noChangeAspect="1" noChangeShapeType="1"/>
            </p:cNvSpPr>
            <p:nvPr/>
          </p:nvSpPr>
          <p:spPr bwMode="auto">
            <a:xfrm flipV="1">
              <a:off x="4475" y="2933"/>
              <a:ext cx="1067" cy="246"/>
            </a:xfrm>
            <a:prstGeom prst="line">
              <a:avLst/>
            </a:prstGeom>
            <a:noFill/>
            <a:ln w="9525">
              <a:solidFill>
                <a:srgbClr val="000000"/>
              </a:solidFill>
              <a:round/>
              <a:headEnd type="triangle" w="med" len="med"/>
              <a:tailEnd/>
            </a:ln>
            <a:extLst>
              <a:ext uri="{909E8E84-426E-40DD-AFC4-6F175D3DCCD1}">
                <a14:hiddenFill xmlns:a14="http://schemas.microsoft.com/office/drawing/2010/main">
                  <a:noFill/>
                </a14:hiddenFill>
              </a:ext>
            </a:extLst>
          </p:spPr>
          <p:txBody>
            <a:bodyPr/>
            <a:lstStyle/>
            <a:p>
              <a:endParaRPr lang="en-GB"/>
            </a:p>
          </p:txBody>
        </p:sp>
        <p:sp>
          <p:nvSpPr>
            <p:cNvPr id="33820" name="Line 162"/>
            <p:cNvSpPr>
              <a:spLocks noChangeAspect="1" noChangeShapeType="1"/>
            </p:cNvSpPr>
            <p:nvPr/>
          </p:nvSpPr>
          <p:spPr bwMode="auto">
            <a:xfrm>
              <a:off x="4516" y="2125"/>
              <a:ext cx="1067" cy="712"/>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3821" name="Text Box 163"/>
            <p:cNvSpPr txBox="1">
              <a:spLocks noChangeAspect="1" noChangeArrowheads="1"/>
            </p:cNvSpPr>
            <p:nvPr/>
          </p:nvSpPr>
          <p:spPr bwMode="auto">
            <a:xfrm>
              <a:off x="3950" y="2400"/>
              <a:ext cx="466" cy="1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800"/>
                <a:t>BS</a:t>
              </a:r>
              <a:r>
                <a:rPr lang="en-GB" altLang="en-US" sz="1800" baseline="-25000"/>
                <a:t>1</a:t>
              </a:r>
              <a:endParaRPr lang="en-GB" altLang="en-US" sz="1800"/>
            </a:p>
          </p:txBody>
        </p:sp>
        <p:sp>
          <p:nvSpPr>
            <p:cNvPr id="33822" name="Text Box 164"/>
            <p:cNvSpPr txBox="1">
              <a:spLocks noChangeAspect="1" noChangeArrowheads="1"/>
            </p:cNvSpPr>
            <p:nvPr/>
          </p:nvSpPr>
          <p:spPr bwMode="auto">
            <a:xfrm>
              <a:off x="4570" y="3590"/>
              <a:ext cx="493" cy="1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spcAft>
                  <a:spcPts val="300"/>
                </a:spcAft>
              </a:pPr>
              <a:r>
                <a:rPr lang="en-GB" altLang="en-US" sz="1800"/>
                <a:t>BS</a:t>
              </a:r>
              <a:r>
                <a:rPr lang="en-GB" altLang="en-US" sz="1800" baseline="-25000"/>
                <a:t>2</a:t>
              </a:r>
              <a:endParaRPr lang="en-GB" altLang="en-US" sz="1800"/>
            </a:p>
          </p:txBody>
        </p:sp>
        <p:sp>
          <p:nvSpPr>
            <p:cNvPr id="33823" name="Text Box 165"/>
            <p:cNvSpPr txBox="1">
              <a:spLocks noChangeAspect="1" noChangeArrowheads="1"/>
            </p:cNvSpPr>
            <p:nvPr/>
          </p:nvSpPr>
          <p:spPr bwMode="auto">
            <a:xfrm>
              <a:off x="3120" y="2850"/>
              <a:ext cx="534" cy="317"/>
            </a:xfrm>
            <a:prstGeom prst="rect">
              <a:avLst/>
            </a:prstGeom>
            <a:solidFill>
              <a:srgbClr val="FFFFFF"/>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sz="400" dirty="0"/>
            </a:p>
            <a:p>
              <a:pPr>
                <a:spcAft>
                  <a:spcPts val="300"/>
                </a:spcAft>
              </a:pPr>
              <a:r>
                <a:rPr lang="en-GB" altLang="en-US" sz="1800" dirty="0"/>
                <a:t>RNC</a:t>
              </a:r>
              <a:r>
                <a:rPr lang="en-GB" altLang="en-US" sz="1800" baseline="-25000" dirty="0"/>
                <a:t>2</a:t>
              </a:r>
              <a:endParaRPr lang="en-GB" altLang="en-US" sz="1800" dirty="0"/>
            </a:p>
          </p:txBody>
        </p:sp>
        <p:grpSp>
          <p:nvGrpSpPr>
            <p:cNvPr id="33824" name="Group 166"/>
            <p:cNvGrpSpPr>
              <a:grpSpLocks noChangeAspect="1"/>
            </p:cNvGrpSpPr>
            <p:nvPr/>
          </p:nvGrpSpPr>
          <p:grpSpPr bwMode="auto">
            <a:xfrm>
              <a:off x="4269" y="2946"/>
              <a:ext cx="285" cy="818"/>
              <a:chOff x="3591" y="11286"/>
              <a:chExt cx="1824" cy="5244"/>
            </a:xfrm>
          </p:grpSpPr>
          <p:grpSp>
            <p:nvGrpSpPr>
              <p:cNvPr id="33871" name="Group 167"/>
              <p:cNvGrpSpPr>
                <a:grpSpLocks noChangeAspect="1"/>
              </p:cNvGrpSpPr>
              <p:nvPr/>
            </p:nvGrpSpPr>
            <p:grpSpPr bwMode="auto">
              <a:xfrm>
                <a:off x="3591" y="11286"/>
                <a:ext cx="1818" cy="585"/>
                <a:chOff x="160" y="1033"/>
                <a:chExt cx="865" cy="279"/>
              </a:xfrm>
            </p:grpSpPr>
            <p:sp>
              <p:nvSpPr>
                <p:cNvPr id="33904" name="Freeform 168"/>
                <p:cNvSpPr>
                  <a:spLocks noChangeAspect="1"/>
                </p:cNvSpPr>
                <p:nvPr/>
              </p:nvSpPr>
              <p:spPr bwMode="auto">
                <a:xfrm>
                  <a:off x="756" y="1150"/>
                  <a:ext cx="269" cy="161"/>
                </a:xfrm>
                <a:custGeom>
                  <a:avLst/>
                  <a:gdLst>
                    <a:gd name="T0" fmla="*/ 0 w 269"/>
                    <a:gd name="T1" fmla="*/ 160 h 161"/>
                    <a:gd name="T2" fmla="*/ 71 w 269"/>
                    <a:gd name="T3" fmla="*/ 105 h 161"/>
                    <a:gd name="T4" fmla="*/ 75 w 269"/>
                    <a:gd name="T5" fmla="*/ 131 h 161"/>
                    <a:gd name="T6" fmla="*/ 185 w 269"/>
                    <a:gd name="T7" fmla="*/ 43 h 161"/>
                    <a:gd name="T8" fmla="*/ 189 w 269"/>
                    <a:gd name="T9" fmla="*/ 58 h 161"/>
                    <a:gd name="T10" fmla="*/ 268 w 269"/>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9" h="161">
                      <a:moveTo>
                        <a:pt x="0" y="160"/>
                      </a:moveTo>
                      <a:lnTo>
                        <a:pt x="71" y="105"/>
                      </a:lnTo>
                      <a:lnTo>
                        <a:pt x="75" y="131"/>
                      </a:lnTo>
                      <a:lnTo>
                        <a:pt x="185" y="43"/>
                      </a:lnTo>
                      <a:lnTo>
                        <a:pt x="189" y="58"/>
                      </a:lnTo>
                      <a:lnTo>
                        <a:pt x="268"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sp>
              <p:nvSpPr>
                <p:cNvPr id="33905" name="Freeform 169"/>
                <p:cNvSpPr>
                  <a:spLocks noChangeAspect="1"/>
                </p:cNvSpPr>
                <p:nvPr/>
              </p:nvSpPr>
              <p:spPr bwMode="auto">
                <a:xfrm>
                  <a:off x="636" y="1033"/>
                  <a:ext cx="188" cy="244"/>
                </a:xfrm>
                <a:custGeom>
                  <a:avLst/>
                  <a:gdLst>
                    <a:gd name="T0" fmla="*/ 0 w 188"/>
                    <a:gd name="T1" fmla="*/ 243 h 244"/>
                    <a:gd name="T2" fmla="*/ 27 w 188"/>
                    <a:gd name="T3" fmla="*/ 173 h 244"/>
                    <a:gd name="T4" fmla="*/ 58 w 188"/>
                    <a:gd name="T5" fmla="*/ 195 h 244"/>
                    <a:gd name="T6" fmla="*/ 118 w 188"/>
                    <a:gd name="T7" fmla="*/ 69 h 244"/>
                    <a:gd name="T8" fmla="*/ 143 w 188"/>
                    <a:gd name="T9" fmla="*/ 86 h 244"/>
                    <a:gd name="T10" fmla="*/ 187 w 188"/>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8" h="244">
                      <a:moveTo>
                        <a:pt x="0" y="243"/>
                      </a:moveTo>
                      <a:lnTo>
                        <a:pt x="27" y="173"/>
                      </a:lnTo>
                      <a:lnTo>
                        <a:pt x="58" y="195"/>
                      </a:lnTo>
                      <a:lnTo>
                        <a:pt x="118" y="69"/>
                      </a:lnTo>
                      <a:lnTo>
                        <a:pt x="143" y="86"/>
                      </a:lnTo>
                      <a:lnTo>
                        <a:pt x="187"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sp>
              <p:nvSpPr>
                <p:cNvPr id="33906" name="Freeform 170"/>
                <p:cNvSpPr>
                  <a:spLocks noChangeAspect="1"/>
                </p:cNvSpPr>
                <p:nvPr/>
              </p:nvSpPr>
              <p:spPr bwMode="auto">
                <a:xfrm>
                  <a:off x="357" y="1033"/>
                  <a:ext cx="190" cy="244"/>
                </a:xfrm>
                <a:custGeom>
                  <a:avLst/>
                  <a:gdLst>
                    <a:gd name="T0" fmla="*/ 189 w 190"/>
                    <a:gd name="T1" fmla="*/ 243 h 244"/>
                    <a:gd name="T2" fmla="*/ 160 w 190"/>
                    <a:gd name="T3" fmla="*/ 176 h 244"/>
                    <a:gd name="T4" fmla="*/ 127 w 190"/>
                    <a:gd name="T5" fmla="*/ 196 h 244"/>
                    <a:gd name="T6" fmla="*/ 65 w 190"/>
                    <a:gd name="T7" fmla="*/ 69 h 244"/>
                    <a:gd name="T8" fmla="*/ 42 w 190"/>
                    <a:gd name="T9" fmla="*/ 88 h 244"/>
                    <a:gd name="T10" fmla="*/ 0 w 190"/>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90" h="244">
                      <a:moveTo>
                        <a:pt x="189" y="243"/>
                      </a:moveTo>
                      <a:lnTo>
                        <a:pt x="160" y="176"/>
                      </a:lnTo>
                      <a:lnTo>
                        <a:pt x="127" y="196"/>
                      </a:lnTo>
                      <a:lnTo>
                        <a:pt x="65" y="69"/>
                      </a:lnTo>
                      <a:lnTo>
                        <a:pt x="42" y="88"/>
                      </a:lnTo>
                      <a:lnTo>
                        <a:pt x="0"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sp>
              <p:nvSpPr>
                <p:cNvPr id="33907" name="Freeform 171"/>
                <p:cNvSpPr>
                  <a:spLocks noChangeAspect="1"/>
                </p:cNvSpPr>
                <p:nvPr/>
              </p:nvSpPr>
              <p:spPr bwMode="auto">
                <a:xfrm>
                  <a:off x="160" y="1151"/>
                  <a:ext cx="265" cy="161"/>
                </a:xfrm>
                <a:custGeom>
                  <a:avLst/>
                  <a:gdLst>
                    <a:gd name="T0" fmla="*/ 264 w 265"/>
                    <a:gd name="T1" fmla="*/ 160 h 161"/>
                    <a:gd name="T2" fmla="*/ 193 w 265"/>
                    <a:gd name="T3" fmla="*/ 101 h 161"/>
                    <a:gd name="T4" fmla="*/ 191 w 265"/>
                    <a:gd name="T5" fmla="*/ 128 h 161"/>
                    <a:gd name="T6" fmla="*/ 83 w 265"/>
                    <a:gd name="T7" fmla="*/ 38 h 161"/>
                    <a:gd name="T8" fmla="*/ 76 w 265"/>
                    <a:gd name="T9" fmla="*/ 59 h 161"/>
                    <a:gd name="T10" fmla="*/ 0 w 265"/>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5" h="161">
                      <a:moveTo>
                        <a:pt x="264" y="160"/>
                      </a:moveTo>
                      <a:lnTo>
                        <a:pt x="193" y="101"/>
                      </a:lnTo>
                      <a:lnTo>
                        <a:pt x="191" y="128"/>
                      </a:lnTo>
                      <a:lnTo>
                        <a:pt x="83" y="38"/>
                      </a:lnTo>
                      <a:lnTo>
                        <a:pt x="76" y="59"/>
                      </a:lnTo>
                      <a:lnTo>
                        <a:pt x="0"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grpSp>
          <p:grpSp>
            <p:nvGrpSpPr>
              <p:cNvPr id="33872" name="Group 172"/>
              <p:cNvGrpSpPr>
                <a:grpSpLocks noChangeAspect="1"/>
              </p:cNvGrpSpPr>
              <p:nvPr/>
            </p:nvGrpSpPr>
            <p:grpSpPr bwMode="auto">
              <a:xfrm>
                <a:off x="3591" y="11913"/>
                <a:ext cx="1824" cy="4617"/>
                <a:chOff x="3591" y="11913"/>
                <a:chExt cx="1824" cy="4617"/>
              </a:xfrm>
            </p:grpSpPr>
            <p:sp>
              <p:nvSpPr>
                <p:cNvPr id="33873" name="Line 173"/>
                <p:cNvSpPr>
                  <a:spLocks noChangeAspect="1" noChangeShapeType="1"/>
                </p:cNvSpPr>
                <p:nvPr/>
              </p:nvSpPr>
              <p:spPr bwMode="auto">
                <a:xfrm flipH="1">
                  <a:off x="3591" y="12597"/>
                  <a:ext cx="912" cy="3933"/>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74" name="Line 174"/>
                <p:cNvSpPr>
                  <a:spLocks noChangeAspect="1" noChangeShapeType="1"/>
                </p:cNvSpPr>
                <p:nvPr/>
              </p:nvSpPr>
              <p:spPr bwMode="auto">
                <a:xfrm>
                  <a:off x="4503" y="12597"/>
                  <a:ext cx="912" cy="3933"/>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33875" name="Group 175"/>
                <p:cNvGrpSpPr>
                  <a:grpSpLocks noChangeAspect="1"/>
                </p:cNvGrpSpPr>
                <p:nvPr/>
              </p:nvGrpSpPr>
              <p:grpSpPr bwMode="auto">
                <a:xfrm>
                  <a:off x="3648" y="15561"/>
                  <a:ext cx="1710" cy="855"/>
                  <a:chOff x="3648" y="15561"/>
                  <a:chExt cx="1710" cy="855"/>
                </a:xfrm>
              </p:grpSpPr>
              <p:sp>
                <p:nvSpPr>
                  <p:cNvPr id="33902" name="Line 176"/>
                  <p:cNvSpPr>
                    <a:spLocks noChangeAspect="1" noChangeShapeType="1"/>
                  </p:cNvSpPr>
                  <p:nvPr/>
                </p:nvSpPr>
                <p:spPr bwMode="auto">
                  <a:xfrm flipV="1">
                    <a:off x="3648" y="15561"/>
                    <a:ext cx="1539" cy="8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903" name="Line 177"/>
                  <p:cNvSpPr>
                    <a:spLocks noChangeAspect="1" noChangeShapeType="1"/>
                  </p:cNvSpPr>
                  <p:nvPr/>
                </p:nvSpPr>
                <p:spPr bwMode="auto">
                  <a:xfrm flipH="1" flipV="1">
                    <a:off x="3819" y="15561"/>
                    <a:ext cx="1539" cy="8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33876" name="Line 178"/>
                <p:cNvSpPr>
                  <a:spLocks noChangeAspect="1" noChangeShapeType="1"/>
                </p:cNvSpPr>
                <p:nvPr/>
              </p:nvSpPr>
              <p:spPr bwMode="auto">
                <a:xfrm flipV="1">
                  <a:off x="3819" y="14877"/>
                  <a:ext cx="1197" cy="68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77" name="Line 179"/>
                <p:cNvSpPr>
                  <a:spLocks noChangeAspect="1" noChangeShapeType="1"/>
                </p:cNvSpPr>
                <p:nvPr/>
              </p:nvSpPr>
              <p:spPr bwMode="auto">
                <a:xfrm flipH="1" flipV="1">
                  <a:off x="3990" y="14877"/>
                  <a:ext cx="1197" cy="68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78" name="Line 180"/>
                <p:cNvSpPr>
                  <a:spLocks noChangeAspect="1" noChangeShapeType="1"/>
                </p:cNvSpPr>
                <p:nvPr/>
              </p:nvSpPr>
              <p:spPr bwMode="auto">
                <a:xfrm flipV="1">
                  <a:off x="3990" y="14350"/>
                  <a:ext cx="912" cy="52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79" name="Line 181"/>
                <p:cNvSpPr>
                  <a:spLocks noChangeAspect="1" noChangeShapeType="1"/>
                </p:cNvSpPr>
                <p:nvPr/>
              </p:nvSpPr>
              <p:spPr bwMode="auto">
                <a:xfrm flipH="1" flipV="1">
                  <a:off x="4104" y="14350"/>
                  <a:ext cx="912" cy="52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80" name="Line 182"/>
                <p:cNvSpPr>
                  <a:spLocks noChangeAspect="1" noChangeShapeType="1"/>
                </p:cNvSpPr>
                <p:nvPr/>
              </p:nvSpPr>
              <p:spPr bwMode="auto">
                <a:xfrm flipV="1">
                  <a:off x="4104" y="13913"/>
                  <a:ext cx="684" cy="39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81" name="Line 183"/>
                <p:cNvSpPr>
                  <a:spLocks noChangeAspect="1" noChangeShapeType="1"/>
                </p:cNvSpPr>
                <p:nvPr/>
              </p:nvSpPr>
              <p:spPr bwMode="auto">
                <a:xfrm flipH="1" flipV="1">
                  <a:off x="4218" y="13913"/>
                  <a:ext cx="684" cy="39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82" name="Line 184"/>
                <p:cNvSpPr>
                  <a:spLocks noChangeAspect="1" noChangeShapeType="1"/>
                </p:cNvSpPr>
                <p:nvPr/>
              </p:nvSpPr>
              <p:spPr bwMode="auto">
                <a:xfrm flipV="1">
                  <a:off x="4218" y="13612"/>
                  <a:ext cx="513" cy="29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83" name="Line 185"/>
                <p:cNvSpPr>
                  <a:spLocks noChangeAspect="1" noChangeShapeType="1"/>
                </p:cNvSpPr>
                <p:nvPr/>
              </p:nvSpPr>
              <p:spPr bwMode="auto">
                <a:xfrm flipH="1" flipV="1">
                  <a:off x="4275" y="13612"/>
                  <a:ext cx="513" cy="29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84" name="Line 186"/>
                <p:cNvSpPr>
                  <a:spLocks noChangeAspect="1" noChangeShapeType="1"/>
                </p:cNvSpPr>
                <p:nvPr/>
              </p:nvSpPr>
              <p:spPr bwMode="auto">
                <a:xfrm flipV="1">
                  <a:off x="4275" y="13392"/>
                  <a:ext cx="399" cy="23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85" name="Line 187"/>
                <p:cNvSpPr>
                  <a:spLocks noChangeAspect="1" noChangeShapeType="1"/>
                </p:cNvSpPr>
                <p:nvPr/>
              </p:nvSpPr>
              <p:spPr bwMode="auto">
                <a:xfrm flipH="1" flipV="1">
                  <a:off x="4332" y="13395"/>
                  <a:ext cx="399" cy="23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86" name="Line 188"/>
                <p:cNvSpPr>
                  <a:spLocks noChangeAspect="1" noChangeShapeType="1"/>
                </p:cNvSpPr>
                <p:nvPr/>
              </p:nvSpPr>
              <p:spPr bwMode="auto">
                <a:xfrm flipV="1">
                  <a:off x="4332" y="13167"/>
                  <a:ext cx="285" cy="22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87" name="Line 189"/>
                <p:cNvSpPr>
                  <a:spLocks noChangeAspect="1" noChangeShapeType="1"/>
                </p:cNvSpPr>
                <p:nvPr/>
              </p:nvSpPr>
              <p:spPr bwMode="auto">
                <a:xfrm flipH="1" flipV="1">
                  <a:off x="4389" y="13167"/>
                  <a:ext cx="285" cy="22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88" name="Line 190"/>
                <p:cNvSpPr>
                  <a:spLocks noChangeAspect="1" noChangeShapeType="1"/>
                </p:cNvSpPr>
                <p:nvPr/>
              </p:nvSpPr>
              <p:spPr bwMode="auto">
                <a:xfrm flipV="1">
                  <a:off x="4389" y="12996"/>
                  <a:ext cx="171"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89" name="Line 191"/>
                <p:cNvSpPr>
                  <a:spLocks noChangeAspect="1" noChangeShapeType="1"/>
                </p:cNvSpPr>
                <p:nvPr/>
              </p:nvSpPr>
              <p:spPr bwMode="auto">
                <a:xfrm flipH="1" flipV="1">
                  <a:off x="4446" y="12996"/>
                  <a:ext cx="171"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33890" name="Group 192"/>
                <p:cNvGrpSpPr>
                  <a:grpSpLocks noChangeAspect="1"/>
                </p:cNvGrpSpPr>
                <p:nvPr/>
              </p:nvGrpSpPr>
              <p:grpSpPr bwMode="auto">
                <a:xfrm>
                  <a:off x="4617" y="11913"/>
                  <a:ext cx="456" cy="1254"/>
                  <a:chOff x="4674" y="11913"/>
                  <a:chExt cx="456" cy="1254"/>
                </a:xfrm>
              </p:grpSpPr>
              <p:sp>
                <p:nvSpPr>
                  <p:cNvPr id="33897" name="Line 193"/>
                  <p:cNvSpPr>
                    <a:spLocks noChangeAspect="1" noChangeShapeType="1"/>
                  </p:cNvSpPr>
                  <p:nvPr/>
                </p:nvSpPr>
                <p:spPr bwMode="auto">
                  <a:xfrm flipV="1">
                    <a:off x="4674" y="12369"/>
                    <a:ext cx="0" cy="79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98" name="Line 194"/>
                  <p:cNvSpPr>
                    <a:spLocks noChangeAspect="1" noChangeShapeType="1"/>
                  </p:cNvSpPr>
                  <p:nvPr/>
                </p:nvSpPr>
                <p:spPr bwMode="auto">
                  <a:xfrm>
                    <a:off x="4674" y="12369"/>
                    <a:ext cx="28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99" name="Line 195"/>
                  <p:cNvSpPr>
                    <a:spLocks noChangeAspect="1" noChangeShapeType="1"/>
                  </p:cNvSpPr>
                  <p:nvPr/>
                </p:nvSpPr>
                <p:spPr bwMode="auto">
                  <a:xfrm flipV="1">
                    <a:off x="4959" y="12198"/>
                    <a:ext cx="0"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900" name="Line 196"/>
                  <p:cNvSpPr>
                    <a:spLocks noChangeAspect="1" noChangeShapeType="1"/>
                  </p:cNvSpPr>
                  <p:nvPr/>
                </p:nvSpPr>
                <p:spPr bwMode="auto">
                  <a:xfrm flipV="1">
                    <a:off x="4959"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901" name="Line 197"/>
                  <p:cNvSpPr>
                    <a:spLocks noChangeAspect="1" noChangeShapeType="1"/>
                  </p:cNvSpPr>
                  <p:nvPr/>
                </p:nvSpPr>
                <p:spPr bwMode="auto">
                  <a:xfrm flipH="1" flipV="1">
                    <a:off x="4788"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33891" name="Group 198"/>
                <p:cNvGrpSpPr>
                  <a:grpSpLocks noChangeAspect="1"/>
                </p:cNvGrpSpPr>
                <p:nvPr/>
              </p:nvGrpSpPr>
              <p:grpSpPr bwMode="auto">
                <a:xfrm flipH="1">
                  <a:off x="3933" y="11913"/>
                  <a:ext cx="456" cy="1254"/>
                  <a:chOff x="4674" y="11913"/>
                  <a:chExt cx="456" cy="1254"/>
                </a:xfrm>
              </p:grpSpPr>
              <p:sp>
                <p:nvSpPr>
                  <p:cNvPr id="33892" name="Line 199"/>
                  <p:cNvSpPr>
                    <a:spLocks noChangeAspect="1" noChangeShapeType="1"/>
                  </p:cNvSpPr>
                  <p:nvPr/>
                </p:nvSpPr>
                <p:spPr bwMode="auto">
                  <a:xfrm flipV="1">
                    <a:off x="4674" y="12369"/>
                    <a:ext cx="0" cy="79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93" name="Line 200"/>
                  <p:cNvSpPr>
                    <a:spLocks noChangeAspect="1" noChangeShapeType="1"/>
                  </p:cNvSpPr>
                  <p:nvPr/>
                </p:nvSpPr>
                <p:spPr bwMode="auto">
                  <a:xfrm>
                    <a:off x="4674" y="12369"/>
                    <a:ext cx="28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94" name="Line 201"/>
                  <p:cNvSpPr>
                    <a:spLocks noChangeAspect="1" noChangeShapeType="1"/>
                  </p:cNvSpPr>
                  <p:nvPr/>
                </p:nvSpPr>
                <p:spPr bwMode="auto">
                  <a:xfrm flipV="1">
                    <a:off x="4959" y="12198"/>
                    <a:ext cx="0"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95" name="Line 202"/>
                  <p:cNvSpPr>
                    <a:spLocks noChangeAspect="1" noChangeShapeType="1"/>
                  </p:cNvSpPr>
                  <p:nvPr/>
                </p:nvSpPr>
                <p:spPr bwMode="auto">
                  <a:xfrm flipV="1">
                    <a:off x="4959"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96" name="Line 203"/>
                  <p:cNvSpPr>
                    <a:spLocks noChangeAspect="1" noChangeShapeType="1"/>
                  </p:cNvSpPr>
                  <p:nvPr/>
                </p:nvSpPr>
                <p:spPr bwMode="auto">
                  <a:xfrm flipH="1" flipV="1">
                    <a:off x="4788"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grpSp>
        <p:grpSp>
          <p:nvGrpSpPr>
            <p:cNvPr id="33825" name="Group 204"/>
            <p:cNvGrpSpPr>
              <a:grpSpLocks noChangeAspect="1"/>
            </p:cNvGrpSpPr>
            <p:nvPr/>
          </p:nvGrpSpPr>
          <p:grpSpPr bwMode="auto">
            <a:xfrm>
              <a:off x="4242" y="2029"/>
              <a:ext cx="285" cy="818"/>
              <a:chOff x="3591" y="11286"/>
              <a:chExt cx="1824" cy="5244"/>
            </a:xfrm>
          </p:grpSpPr>
          <p:grpSp>
            <p:nvGrpSpPr>
              <p:cNvPr id="33834" name="Group 205"/>
              <p:cNvGrpSpPr>
                <a:grpSpLocks noChangeAspect="1"/>
              </p:cNvGrpSpPr>
              <p:nvPr/>
            </p:nvGrpSpPr>
            <p:grpSpPr bwMode="auto">
              <a:xfrm>
                <a:off x="3591" y="11286"/>
                <a:ext cx="1818" cy="585"/>
                <a:chOff x="160" y="1033"/>
                <a:chExt cx="865" cy="279"/>
              </a:xfrm>
            </p:grpSpPr>
            <p:sp>
              <p:nvSpPr>
                <p:cNvPr id="33867" name="Freeform 206"/>
                <p:cNvSpPr>
                  <a:spLocks noChangeAspect="1"/>
                </p:cNvSpPr>
                <p:nvPr/>
              </p:nvSpPr>
              <p:spPr bwMode="auto">
                <a:xfrm>
                  <a:off x="756" y="1150"/>
                  <a:ext cx="269" cy="161"/>
                </a:xfrm>
                <a:custGeom>
                  <a:avLst/>
                  <a:gdLst>
                    <a:gd name="T0" fmla="*/ 0 w 269"/>
                    <a:gd name="T1" fmla="*/ 160 h 161"/>
                    <a:gd name="T2" fmla="*/ 71 w 269"/>
                    <a:gd name="T3" fmla="*/ 105 h 161"/>
                    <a:gd name="T4" fmla="*/ 75 w 269"/>
                    <a:gd name="T5" fmla="*/ 131 h 161"/>
                    <a:gd name="T6" fmla="*/ 185 w 269"/>
                    <a:gd name="T7" fmla="*/ 43 h 161"/>
                    <a:gd name="T8" fmla="*/ 189 w 269"/>
                    <a:gd name="T9" fmla="*/ 58 h 161"/>
                    <a:gd name="T10" fmla="*/ 268 w 269"/>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9" h="161">
                      <a:moveTo>
                        <a:pt x="0" y="160"/>
                      </a:moveTo>
                      <a:lnTo>
                        <a:pt x="71" y="105"/>
                      </a:lnTo>
                      <a:lnTo>
                        <a:pt x="75" y="131"/>
                      </a:lnTo>
                      <a:lnTo>
                        <a:pt x="185" y="43"/>
                      </a:lnTo>
                      <a:lnTo>
                        <a:pt x="189" y="58"/>
                      </a:lnTo>
                      <a:lnTo>
                        <a:pt x="268"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sp>
              <p:nvSpPr>
                <p:cNvPr id="33868" name="Freeform 207"/>
                <p:cNvSpPr>
                  <a:spLocks noChangeAspect="1"/>
                </p:cNvSpPr>
                <p:nvPr/>
              </p:nvSpPr>
              <p:spPr bwMode="auto">
                <a:xfrm>
                  <a:off x="636" y="1033"/>
                  <a:ext cx="188" cy="244"/>
                </a:xfrm>
                <a:custGeom>
                  <a:avLst/>
                  <a:gdLst>
                    <a:gd name="T0" fmla="*/ 0 w 188"/>
                    <a:gd name="T1" fmla="*/ 243 h 244"/>
                    <a:gd name="T2" fmla="*/ 27 w 188"/>
                    <a:gd name="T3" fmla="*/ 173 h 244"/>
                    <a:gd name="T4" fmla="*/ 58 w 188"/>
                    <a:gd name="T5" fmla="*/ 195 h 244"/>
                    <a:gd name="T6" fmla="*/ 118 w 188"/>
                    <a:gd name="T7" fmla="*/ 69 h 244"/>
                    <a:gd name="T8" fmla="*/ 143 w 188"/>
                    <a:gd name="T9" fmla="*/ 86 h 244"/>
                    <a:gd name="T10" fmla="*/ 187 w 188"/>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8" h="244">
                      <a:moveTo>
                        <a:pt x="0" y="243"/>
                      </a:moveTo>
                      <a:lnTo>
                        <a:pt x="27" y="173"/>
                      </a:lnTo>
                      <a:lnTo>
                        <a:pt x="58" y="195"/>
                      </a:lnTo>
                      <a:lnTo>
                        <a:pt x="118" y="69"/>
                      </a:lnTo>
                      <a:lnTo>
                        <a:pt x="143" y="86"/>
                      </a:lnTo>
                      <a:lnTo>
                        <a:pt x="187"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sp>
              <p:nvSpPr>
                <p:cNvPr id="33869" name="Freeform 208"/>
                <p:cNvSpPr>
                  <a:spLocks noChangeAspect="1"/>
                </p:cNvSpPr>
                <p:nvPr/>
              </p:nvSpPr>
              <p:spPr bwMode="auto">
                <a:xfrm>
                  <a:off x="357" y="1033"/>
                  <a:ext cx="190" cy="244"/>
                </a:xfrm>
                <a:custGeom>
                  <a:avLst/>
                  <a:gdLst>
                    <a:gd name="T0" fmla="*/ 189 w 190"/>
                    <a:gd name="T1" fmla="*/ 243 h 244"/>
                    <a:gd name="T2" fmla="*/ 160 w 190"/>
                    <a:gd name="T3" fmla="*/ 176 h 244"/>
                    <a:gd name="T4" fmla="*/ 127 w 190"/>
                    <a:gd name="T5" fmla="*/ 196 h 244"/>
                    <a:gd name="T6" fmla="*/ 65 w 190"/>
                    <a:gd name="T7" fmla="*/ 69 h 244"/>
                    <a:gd name="T8" fmla="*/ 42 w 190"/>
                    <a:gd name="T9" fmla="*/ 88 h 244"/>
                    <a:gd name="T10" fmla="*/ 0 w 190"/>
                    <a:gd name="T11" fmla="*/ 0 h 2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90" h="244">
                      <a:moveTo>
                        <a:pt x="189" y="243"/>
                      </a:moveTo>
                      <a:lnTo>
                        <a:pt x="160" y="176"/>
                      </a:lnTo>
                      <a:lnTo>
                        <a:pt x="127" y="196"/>
                      </a:lnTo>
                      <a:lnTo>
                        <a:pt x="65" y="69"/>
                      </a:lnTo>
                      <a:lnTo>
                        <a:pt x="42" y="88"/>
                      </a:lnTo>
                      <a:lnTo>
                        <a:pt x="0"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sp>
              <p:nvSpPr>
                <p:cNvPr id="33870" name="Freeform 209"/>
                <p:cNvSpPr>
                  <a:spLocks noChangeAspect="1"/>
                </p:cNvSpPr>
                <p:nvPr/>
              </p:nvSpPr>
              <p:spPr bwMode="auto">
                <a:xfrm>
                  <a:off x="160" y="1151"/>
                  <a:ext cx="265" cy="161"/>
                </a:xfrm>
                <a:custGeom>
                  <a:avLst/>
                  <a:gdLst>
                    <a:gd name="T0" fmla="*/ 264 w 265"/>
                    <a:gd name="T1" fmla="*/ 160 h 161"/>
                    <a:gd name="T2" fmla="*/ 193 w 265"/>
                    <a:gd name="T3" fmla="*/ 101 h 161"/>
                    <a:gd name="T4" fmla="*/ 191 w 265"/>
                    <a:gd name="T5" fmla="*/ 128 h 161"/>
                    <a:gd name="T6" fmla="*/ 83 w 265"/>
                    <a:gd name="T7" fmla="*/ 38 h 161"/>
                    <a:gd name="T8" fmla="*/ 76 w 265"/>
                    <a:gd name="T9" fmla="*/ 59 h 161"/>
                    <a:gd name="T10" fmla="*/ 0 w 265"/>
                    <a:gd name="T11" fmla="*/ 0 h 1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5" h="161">
                      <a:moveTo>
                        <a:pt x="264" y="160"/>
                      </a:moveTo>
                      <a:lnTo>
                        <a:pt x="193" y="101"/>
                      </a:lnTo>
                      <a:lnTo>
                        <a:pt x="191" y="128"/>
                      </a:lnTo>
                      <a:lnTo>
                        <a:pt x="83" y="38"/>
                      </a:lnTo>
                      <a:lnTo>
                        <a:pt x="76" y="59"/>
                      </a:lnTo>
                      <a:lnTo>
                        <a:pt x="0" y="0"/>
                      </a:lnTo>
                    </a:path>
                  </a:pathLst>
                </a:custGeom>
                <a:noFill/>
                <a:ln w="12700" cap="rnd" cmpd="sng">
                  <a:solidFill>
                    <a:srgbClr val="FF6600"/>
                  </a:solidFill>
                  <a:prstDash val="solid"/>
                  <a:round/>
                  <a:headEnd type="none" w="med" len="med"/>
                  <a:tailEnd type="none" w="med" len="med"/>
                </a:ln>
                <a:effectLst/>
                <a:extLst>
                  <a:ext uri="{909E8E84-426E-40DD-AFC4-6F175D3DCCD1}">
                    <a14:hiddenFill xmlns:a14="http://schemas.microsoft.com/office/drawing/2010/main">
                      <a:solidFill>
                        <a:srgbClr val="FF9933"/>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a:lstStyle/>
                <a:p>
                  <a:endParaRPr lang="en-GB"/>
                </a:p>
              </p:txBody>
            </p:sp>
          </p:grpSp>
          <p:grpSp>
            <p:nvGrpSpPr>
              <p:cNvPr id="33835" name="Group 210"/>
              <p:cNvGrpSpPr>
                <a:grpSpLocks noChangeAspect="1"/>
              </p:cNvGrpSpPr>
              <p:nvPr/>
            </p:nvGrpSpPr>
            <p:grpSpPr bwMode="auto">
              <a:xfrm>
                <a:off x="3591" y="11913"/>
                <a:ext cx="1824" cy="4617"/>
                <a:chOff x="3591" y="11913"/>
                <a:chExt cx="1824" cy="4617"/>
              </a:xfrm>
            </p:grpSpPr>
            <p:sp>
              <p:nvSpPr>
                <p:cNvPr id="33836" name="Line 211"/>
                <p:cNvSpPr>
                  <a:spLocks noChangeAspect="1" noChangeShapeType="1"/>
                </p:cNvSpPr>
                <p:nvPr/>
              </p:nvSpPr>
              <p:spPr bwMode="auto">
                <a:xfrm flipH="1">
                  <a:off x="3591" y="12597"/>
                  <a:ext cx="912" cy="3933"/>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37" name="Line 212"/>
                <p:cNvSpPr>
                  <a:spLocks noChangeAspect="1" noChangeShapeType="1"/>
                </p:cNvSpPr>
                <p:nvPr/>
              </p:nvSpPr>
              <p:spPr bwMode="auto">
                <a:xfrm>
                  <a:off x="4503" y="12597"/>
                  <a:ext cx="912" cy="3933"/>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33838" name="Group 213"/>
                <p:cNvGrpSpPr>
                  <a:grpSpLocks noChangeAspect="1"/>
                </p:cNvGrpSpPr>
                <p:nvPr/>
              </p:nvGrpSpPr>
              <p:grpSpPr bwMode="auto">
                <a:xfrm>
                  <a:off x="3648" y="15561"/>
                  <a:ext cx="1710" cy="855"/>
                  <a:chOff x="3648" y="15561"/>
                  <a:chExt cx="1710" cy="855"/>
                </a:xfrm>
              </p:grpSpPr>
              <p:sp>
                <p:nvSpPr>
                  <p:cNvPr id="33865" name="Line 214"/>
                  <p:cNvSpPr>
                    <a:spLocks noChangeAspect="1" noChangeShapeType="1"/>
                  </p:cNvSpPr>
                  <p:nvPr/>
                </p:nvSpPr>
                <p:spPr bwMode="auto">
                  <a:xfrm flipV="1">
                    <a:off x="3648" y="15561"/>
                    <a:ext cx="1539" cy="8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66" name="Line 215"/>
                  <p:cNvSpPr>
                    <a:spLocks noChangeAspect="1" noChangeShapeType="1"/>
                  </p:cNvSpPr>
                  <p:nvPr/>
                </p:nvSpPr>
                <p:spPr bwMode="auto">
                  <a:xfrm flipH="1" flipV="1">
                    <a:off x="3819" y="15561"/>
                    <a:ext cx="1539" cy="8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33839" name="Line 216"/>
                <p:cNvSpPr>
                  <a:spLocks noChangeAspect="1" noChangeShapeType="1"/>
                </p:cNvSpPr>
                <p:nvPr/>
              </p:nvSpPr>
              <p:spPr bwMode="auto">
                <a:xfrm flipV="1">
                  <a:off x="3819" y="14877"/>
                  <a:ext cx="1197" cy="68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40" name="Line 217"/>
                <p:cNvSpPr>
                  <a:spLocks noChangeAspect="1" noChangeShapeType="1"/>
                </p:cNvSpPr>
                <p:nvPr/>
              </p:nvSpPr>
              <p:spPr bwMode="auto">
                <a:xfrm flipH="1" flipV="1">
                  <a:off x="3990" y="14877"/>
                  <a:ext cx="1197" cy="68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41" name="Line 218"/>
                <p:cNvSpPr>
                  <a:spLocks noChangeAspect="1" noChangeShapeType="1"/>
                </p:cNvSpPr>
                <p:nvPr/>
              </p:nvSpPr>
              <p:spPr bwMode="auto">
                <a:xfrm flipV="1">
                  <a:off x="3990" y="14350"/>
                  <a:ext cx="912" cy="52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42" name="Line 219"/>
                <p:cNvSpPr>
                  <a:spLocks noChangeAspect="1" noChangeShapeType="1"/>
                </p:cNvSpPr>
                <p:nvPr/>
              </p:nvSpPr>
              <p:spPr bwMode="auto">
                <a:xfrm flipH="1" flipV="1">
                  <a:off x="4104" y="14350"/>
                  <a:ext cx="912" cy="52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43" name="Line 220"/>
                <p:cNvSpPr>
                  <a:spLocks noChangeAspect="1" noChangeShapeType="1"/>
                </p:cNvSpPr>
                <p:nvPr/>
              </p:nvSpPr>
              <p:spPr bwMode="auto">
                <a:xfrm flipV="1">
                  <a:off x="4104" y="13913"/>
                  <a:ext cx="684" cy="39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44" name="Line 221"/>
                <p:cNvSpPr>
                  <a:spLocks noChangeAspect="1" noChangeShapeType="1"/>
                </p:cNvSpPr>
                <p:nvPr/>
              </p:nvSpPr>
              <p:spPr bwMode="auto">
                <a:xfrm flipH="1" flipV="1">
                  <a:off x="4218" y="13913"/>
                  <a:ext cx="684" cy="39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45" name="Line 222"/>
                <p:cNvSpPr>
                  <a:spLocks noChangeAspect="1" noChangeShapeType="1"/>
                </p:cNvSpPr>
                <p:nvPr/>
              </p:nvSpPr>
              <p:spPr bwMode="auto">
                <a:xfrm flipV="1">
                  <a:off x="4218" y="13612"/>
                  <a:ext cx="513" cy="29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46" name="Line 223"/>
                <p:cNvSpPr>
                  <a:spLocks noChangeAspect="1" noChangeShapeType="1"/>
                </p:cNvSpPr>
                <p:nvPr/>
              </p:nvSpPr>
              <p:spPr bwMode="auto">
                <a:xfrm flipH="1" flipV="1">
                  <a:off x="4275" y="13612"/>
                  <a:ext cx="513" cy="29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47" name="Line 224"/>
                <p:cNvSpPr>
                  <a:spLocks noChangeAspect="1" noChangeShapeType="1"/>
                </p:cNvSpPr>
                <p:nvPr/>
              </p:nvSpPr>
              <p:spPr bwMode="auto">
                <a:xfrm flipV="1">
                  <a:off x="4275" y="13392"/>
                  <a:ext cx="399" cy="23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48" name="Line 225"/>
                <p:cNvSpPr>
                  <a:spLocks noChangeAspect="1" noChangeShapeType="1"/>
                </p:cNvSpPr>
                <p:nvPr/>
              </p:nvSpPr>
              <p:spPr bwMode="auto">
                <a:xfrm flipH="1" flipV="1">
                  <a:off x="4332" y="13395"/>
                  <a:ext cx="399" cy="23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49" name="Line 226"/>
                <p:cNvSpPr>
                  <a:spLocks noChangeAspect="1" noChangeShapeType="1"/>
                </p:cNvSpPr>
                <p:nvPr/>
              </p:nvSpPr>
              <p:spPr bwMode="auto">
                <a:xfrm flipV="1">
                  <a:off x="4332" y="13167"/>
                  <a:ext cx="285" cy="22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50" name="Line 227"/>
                <p:cNvSpPr>
                  <a:spLocks noChangeAspect="1" noChangeShapeType="1"/>
                </p:cNvSpPr>
                <p:nvPr/>
              </p:nvSpPr>
              <p:spPr bwMode="auto">
                <a:xfrm flipH="1" flipV="1">
                  <a:off x="4389" y="13167"/>
                  <a:ext cx="285" cy="22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51" name="Line 228"/>
                <p:cNvSpPr>
                  <a:spLocks noChangeAspect="1" noChangeShapeType="1"/>
                </p:cNvSpPr>
                <p:nvPr/>
              </p:nvSpPr>
              <p:spPr bwMode="auto">
                <a:xfrm flipV="1">
                  <a:off x="4389" y="12996"/>
                  <a:ext cx="171"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52" name="Line 229"/>
                <p:cNvSpPr>
                  <a:spLocks noChangeAspect="1" noChangeShapeType="1"/>
                </p:cNvSpPr>
                <p:nvPr/>
              </p:nvSpPr>
              <p:spPr bwMode="auto">
                <a:xfrm flipH="1" flipV="1">
                  <a:off x="4446" y="12996"/>
                  <a:ext cx="171"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33853" name="Group 230"/>
                <p:cNvGrpSpPr>
                  <a:grpSpLocks noChangeAspect="1"/>
                </p:cNvGrpSpPr>
                <p:nvPr/>
              </p:nvGrpSpPr>
              <p:grpSpPr bwMode="auto">
                <a:xfrm>
                  <a:off x="4617" y="11913"/>
                  <a:ext cx="456" cy="1254"/>
                  <a:chOff x="4674" y="11913"/>
                  <a:chExt cx="456" cy="1254"/>
                </a:xfrm>
              </p:grpSpPr>
              <p:sp>
                <p:nvSpPr>
                  <p:cNvPr id="33860" name="Line 231"/>
                  <p:cNvSpPr>
                    <a:spLocks noChangeAspect="1" noChangeShapeType="1"/>
                  </p:cNvSpPr>
                  <p:nvPr/>
                </p:nvSpPr>
                <p:spPr bwMode="auto">
                  <a:xfrm flipV="1">
                    <a:off x="4674" y="12369"/>
                    <a:ext cx="0" cy="79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61" name="Line 232"/>
                  <p:cNvSpPr>
                    <a:spLocks noChangeAspect="1" noChangeShapeType="1"/>
                  </p:cNvSpPr>
                  <p:nvPr/>
                </p:nvSpPr>
                <p:spPr bwMode="auto">
                  <a:xfrm>
                    <a:off x="4674" y="12369"/>
                    <a:ext cx="28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62" name="Line 233"/>
                  <p:cNvSpPr>
                    <a:spLocks noChangeAspect="1" noChangeShapeType="1"/>
                  </p:cNvSpPr>
                  <p:nvPr/>
                </p:nvSpPr>
                <p:spPr bwMode="auto">
                  <a:xfrm flipV="1">
                    <a:off x="4959" y="12198"/>
                    <a:ext cx="0"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63" name="Line 234"/>
                  <p:cNvSpPr>
                    <a:spLocks noChangeAspect="1" noChangeShapeType="1"/>
                  </p:cNvSpPr>
                  <p:nvPr/>
                </p:nvSpPr>
                <p:spPr bwMode="auto">
                  <a:xfrm flipV="1">
                    <a:off x="4959"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64" name="Line 235"/>
                  <p:cNvSpPr>
                    <a:spLocks noChangeAspect="1" noChangeShapeType="1"/>
                  </p:cNvSpPr>
                  <p:nvPr/>
                </p:nvSpPr>
                <p:spPr bwMode="auto">
                  <a:xfrm flipH="1" flipV="1">
                    <a:off x="4788"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33854" name="Group 236"/>
                <p:cNvGrpSpPr>
                  <a:grpSpLocks noChangeAspect="1"/>
                </p:cNvGrpSpPr>
                <p:nvPr/>
              </p:nvGrpSpPr>
              <p:grpSpPr bwMode="auto">
                <a:xfrm flipH="1">
                  <a:off x="3933" y="11913"/>
                  <a:ext cx="456" cy="1254"/>
                  <a:chOff x="4674" y="11913"/>
                  <a:chExt cx="456" cy="1254"/>
                </a:xfrm>
              </p:grpSpPr>
              <p:sp>
                <p:nvSpPr>
                  <p:cNvPr id="33855" name="Line 237"/>
                  <p:cNvSpPr>
                    <a:spLocks noChangeAspect="1" noChangeShapeType="1"/>
                  </p:cNvSpPr>
                  <p:nvPr/>
                </p:nvSpPr>
                <p:spPr bwMode="auto">
                  <a:xfrm flipV="1">
                    <a:off x="4674" y="12369"/>
                    <a:ext cx="0" cy="79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56" name="Line 238"/>
                  <p:cNvSpPr>
                    <a:spLocks noChangeAspect="1" noChangeShapeType="1"/>
                  </p:cNvSpPr>
                  <p:nvPr/>
                </p:nvSpPr>
                <p:spPr bwMode="auto">
                  <a:xfrm>
                    <a:off x="4674" y="12369"/>
                    <a:ext cx="28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57" name="Line 239"/>
                  <p:cNvSpPr>
                    <a:spLocks noChangeAspect="1" noChangeShapeType="1"/>
                  </p:cNvSpPr>
                  <p:nvPr/>
                </p:nvSpPr>
                <p:spPr bwMode="auto">
                  <a:xfrm flipV="1">
                    <a:off x="4959" y="12198"/>
                    <a:ext cx="0" cy="1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58" name="Line 240"/>
                  <p:cNvSpPr>
                    <a:spLocks noChangeAspect="1" noChangeShapeType="1"/>
                  </p:cNvSpPr>
                  <p:nvPr/>
                </p:nvSpPr>
                <p:spPr bwMode="auto">
                  <a:xfrm flipV="1">
                    <a:off x="4959"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59" name="Line 241"/>
                  <p:cNvSpPr>
                    <a:spLocks noChangeAspect="1" noChangeShapeType="1"/>
                  </p:cNvSpPr>
                  <p:nvPr/>
                </p:nvSpPr>
                <p:spPr bwMode="auto">
                  <a:xfrm flipH="1" flipV="1">
                    <a:off x="4788" y="11913"/>
                    <a:ext cx="171" cy="2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grpSp>
        <p:sp>
          <p:nvSpPr>
            <p:cNvPr id="33826" name="Line 242"/>
            <p:cNvSpPr>
              <a:spLocks noChangeAspect="1" noChangeShapeType="1"/>
            </p:cNvSpPr>
            <p:nvPr/>
          </p:nvSpPr>
          <p:spPr bwMode="auto">
            <a:xfrm>
              <a:off x="4488" y="2180"/>
              <a:ext cx="1068" cy="712"/>
            </a:xfrm>
            <a:prstGeom prst="line">
              <a:avLst/>
            </a:prstGeom>
            <a:noFill/>
            <a:ln w="9525">
              <a:solidFill>
                <a:srgbClr val="000000"/>
              </a:solidFill>
              <a:round/>
              <a:headEnd type="triangle" w="med" len="med"/>
              <a:tailEnd/>
            </a:ln>
            <a:extLst>
              <a:ext uri="{909E8E84-426E-40DD-AFC4-6F175D3DCCD1}">
                <a14:hiddenFill xmlns:a14="http://schemas.microsoft.com/office/drawing/2010/main">
                  <a:noFill/>
                </a14:hiddenFill>
              </a:ext>
            </a:extLst>
          </p:spPr>
          <p:txBody>
            <a:bodyPr/>
            <a:lstStyle/>
            <a:p>
              <a:endParaRPr lang="en-GB"/>
            </a:p>
          </p:txBody>
        </p:sp>
        <p:sp>
          <p:nvSpPr>
            <p:cNvPr id="33827" name="Line 243"/>
            <p:cNvSpPr>
              <a:spLocks noChangeAspect="1" noChangeShapeType="1"/>
            </p:cNvSpPr>
            <p:nvPr/>
          </p:nvSpPr>
          <p:spPr bwMode="auto">
            <a:xfrm flipV="1">
              <a:off x="4502" y="2987"/>
              <a:ext cx="1068" cy="247"/>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3828" name="Line 244"/>
            <p:cNvSpPr>
              <a:spLocks noChangeAspect="1" noChangeShapeType="1"/>
            </p:cNvSpPr>
            <p:nvPr/>
          </p:nvSpPr>
          <p:spPr bwMode="auto">
            <a:xfrm flipH="1" flipV="1">
              <a:off x="3654" y="3028"/>
              <a:ext cx="697" cy="124"/>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3829" name="Line 245"/>
            <p:cNvSpPr>
              <a:spLocks noChangeAspect="1" noChangeShapeType="1"/>
            </p:cNvSpPr>
            <p:nvPr/>
          </p:nvSpPr>
          <p:spPr bwMode="auto">
            <a:xfrm flipH="1" flipV="1">
              <a:off x="3667" y="3086"/>
              <a:ext cx="698" cy="123"/>
            </a:xfrm>
            <a:prstGeom prst="line">
              <a:avLst/>
            </a:prstGeom>
            <a:noFill/>
            <a:ln w="9525">
              <a:solidFill>
                <a:srgbClr val="000000"/>
              </a:solidFill>
              <a:round/>
              <a:headEnd type="triangle" w="med" len="med"/>
              <a:tailEnd/>
            </a:ln>
            <a:extLst>
              <a:ext uri="{909E8E84-426E-40DD-AFC4-6F175D3DCCD1}">
                <a14:hiddenFill xmlns:a14="http://schemas.microsoft.com/office/drawing/2010/main">
                  <a:noFill/>
                </a14:hiddenFill>
              </a:ext>
            </a:extLst>
          </p:spPr>
          <p:txBody>
            <a:bodyPr/>
            <a:lstStyle/>
            <a:p>
              <a:endParaRPr lang="en-GB"/>
            </a:p>
          </p:txBody>
        </p:sp>
        <p:sp>
          <p:nvSpPr>
            <p:cNvPr id="33830" name="Line 246"/>
            <p:cNvSpPr>
              <a:spLocks noChangeAspect="1" noChangeShapeType="1"/>
            </p:cNvSpPr>
            <p:nvPr/>
          </p:nvSpPr>
          <p:spPr bwMode="auto">
            <a:xfrm flipH="1">
              <a:off x="3654" y="2768"/>
              <a:ext cx="602" cy="107"/>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3831" name="Line 247"/>
            <p:cNvSpPr>
              <a:spLocks noChangeAspect="1" noChangeShapeType="1"/>
            </p:cNvSpPr>
            <p:nvPr/>
          </p:nvSpPr>
          <p:spPr bwMode="auto">
            <a:xfrm flipH="1">
              <a:off x="3667" y="2837"/>
              <a:ext cx="561" cy="96"/>
            </a:xfrm>
            <a:prstGeom prst="line">
              <a:avLst/>
            </a:prstGeom>
            <a:noFill/>
            <a:ln w="9525">
              <a:solidFill>
                <a:srgbClr val="000000"/>
              </a:solidFill>
              <a:round/>
              <a:headEnd type="triangle" w="med" len="med"/>
              <a:tailEnd/>
            </a:ln>
            <a:extLst>
              <a:ext uri="{909E8E84-426E-40DD-AFC4-6F175D3DCCD1}">
                <a14:hiddenFill xmlns:a14="http://schemas.microsoft.com/office/drawing/2010/main">
                  <a:noFill/>
                </a14:hiddenFill>
              </a:ext>
            </a:extLst>
          </p:spPr>
          <p:txBody>
            <a:bodyPr/>
            <a:lstStyle/>
            <a:p>
              <a:endParaRPr lang="en-GB"/>
            </a:p>
          </p:txBody>
        </p:sp>
        <p:sp>
          <p:nvSpPr>
            <p:cNvPr id="33832" name="Text Box 248"/>
            <p:cNvSpPr txBox="1">
              <a:spLocks noChangeArrowheads="1"/>
            </p:cNvSpPr>
            <p:nvPr/>
          </p:nvSpPr>
          <p:spPr bwMode="auto">
            <a:xfrm rot="1993870">
              <a:off x="4738" y="2255"/>
              <a:ext cx="617" cy="1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400"/>
                <a:t>Downlink</a:t>
              </a:r>
            </a:p>
          </p:txBody>
        </p:sp>
        <p:sp>
          <p:nvSpPr>
            <p:cNvPr id="33833" name="Text Box 249"/>
            <p:cNvSpPr txBox="1">
              <a:spLocks noChangeArrowheads="1"/>
            </p:cNvSpPr>
            <p:nvPr/>
          </p:nvSpPr>
          <p:spPr bwMode="auto">
            <a:xfrm rot="12793870">
              <a:off x="4636" y="2447"/>
              <a:ext cx="467" cy="1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400"/>
                <a:t>Uplink</a:t>
              </a:r>
            </a:p>
          </p:txBody>
        </p:sp>
      </p:grpSp>
      <p:sp>
        <p:nvSpPr>
          <p:cNvPr id="443642" name="Rectangle 250"/>
          <p:cNvSpPr>
            <a:spLocks noGrp="1" noChangeArrowheads="1"/>
          </p:cNvSpPr>
          <p:nvPr>
            <p:ph type="title"/>
          </p:nvPr>
        </p:nvSpPr>
        <p:spPr/>
        <p:txBody>
          <a:bodyPr/>
          <a:lstStyle/>
          <a:p>
            <a:pPr>
              <a:defRPr/>
            </a:pPr>
            <a:r>
              <a:rPr lang="en-GB" altLang="en-US" smtClean="0"/>
              <a:t>Different Types of Handoff</a:t>
            </a:r>
          </a:p>
        </p:txBody>
      </p:sp>
      <p:sp>
        <p:nvSpPr>
          <p:cNvPr id="2" name="TextBox 1"/>
          <p:cNvSpPr txBox="1"/>
          <p:nvPr/>
        </p:nvSpPr>
        <p:spPr>
          <a:xfrm>
            <a:off x="271096" y="1196752"/>
            <a:ext cx="2646485" cy="1477328"/>
          </a:xfrm>
          <a:prstGeom prst="rect">
            <a:avLst/>
          </a:prstGeom>
          <a:noFill/>
        </p:spPr>
        <p:txBody>
          <a:bodyPr wrap="square" rtlCol="0">
            <a:spAutoFit/>
          </a:bodyPr>
          <a:lstStyle/>
          <a:p>
            <a:r>
              <a:rPr lang="en-GB" u="sng" dirty="0" smtClean="0"/>
              <a:t>Hard Handoff</a:t>
            </a:r>
          </a:p>
          <a:p>
            <a:r>
              <a:rPr lang="en-GB" dirty="0" smtClean="0"/>
              <a:t>Communication </a:t>
            </a:r>
            <a:r>
              <a:rPr lang="en-GB" dirty="0"/>
              <a:t>is suspended when MS moves from one BS to another</a:t>
            </a:r>
          </a:p>
        </p:txBody>
      </p:sp>
      <p:sp>
        <p:nvSpPr>
          <p:cNvPr id="4" name="TextBox 3"/>
          <p:cNvSpPr txBox="1"/>
          <p:nvPr/>
        </p:nvSpPr>
        <p:spPr>
          <a:xfrm>
            <a:off x="5358524" y="1196751"/>
            <a:ext cx="3618622" cy="1200329"/>
          </a:xfrm>
          <a:prstGeom prst="rect">
            <a:avLst/>
          </a:prstGeom>
          <a:noFill/>
        </p:spPr>
        <p:txBody>
          <a:bodyPr wrap="square" rtlCol="0">
            <a:spAutoFit/>
          </a:bodyPr>
          <a:lstStyle/>
          <a:p>
            <a:r>
              <a:rPr lang="en-GB" u="sng" dirty="0"/>
              <a:t>Soft Handoff</a:t>
            </a:r>
          </a:p>
          <a:p>
            <a:r>
              <a:rPr lang="en-GB" dirty="0"/>
              <a:t>The same signal is sent from both BSs to MS, except for the power control commands</a:t>
            </a:r>
          </a:p>
        </p:txBody>
      </p:sp>
    </p:spTree>
    <p:extLst>
      <p:ext uri="{BB962C8B-B14F-4D97-AF65-F5344CB8AC3E}">
        <p14:creationId xmlns:p14="http://schemas.microsoft.com/office/powerpoint/2010/main" val="40028322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4149" name="Rectangle 37"/>
          <p:cNvSpPr>
            <a:spLocks noChangeArrowheads="1"/>
          </p:cNvSpPr>
          <p:nvPr/>
        </p:nvSpPr>
        <p:spPr bwMode="auto">
          <a:xfrm>
            <a:off x="685800" y="533400"/>
            <a:ext cx="81534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b"/>
          <a:lstStyle>
            <a:lvl1pPr algn="l">
              <a:defRPr kumimoji="1" sz="3600" b="1">
                <a:solidFill>
                  <a:srgbClr val="000000"/>
                </a:solidFill>
                <a:effectLst>
                  <a:outerShdw blurRad="38100" dist="38100" dir="2700000" algn="tl">
                    <a:srgbClr val="C0C0C0"/>
                  </a:outerShdw>
                </a:effectLst>
                <a:latin typeface="Arial" pitchFamily="34" charset="0"/>
              </a:defRPr>
            </a:lvl1pPr>
            <a:lvl2pPr algn="l">
              <a:defRPr kumimoji="1" sz="3600" b="1">
                <a:solidFill>
                  <a:srgbClr val="000000"/>
                </a:solidFill>
                <a:effectLst>
                  <a:outerShdw blurRad="38100" dist="38100" dir="2700000" algn="tl">
                    <a:srgbClr val="C0C0C0"/>
                  </a:outerShdw>
                </a:effectLst>
                <a:latin typeface="Arial" pitchFamily="34" charset="0"/>
              </a:defRPr>
            </a:lvl2pPr>
            <a:lvl3pPr algn="l">
              <a:defRPr kumimoji="1" sz="3600" b="1">
                <a:solidFill>
                  <a:srgbClr val="000000"/>
                </a:solidFill>
                <a:effectLst>
                  <a:outerShdw blurRad="38100" dist="38100" dir="2700000" algn="tl">
                    <a:srgbClr val="C0C0C0"/>
                  </a:outerShdw>
                </a:effectLst>
                <a:latin typeface="Arial" pitchFamily="34" charset="0"/>
              </a:defRPr>
            </a:lvl3pPr>
            <a:lvl4pPr algn="l">
              <a:defRPr kumimoji="1" sz="3600" b="1">
                <a:solidFill>
                  <a:srgbClr val="000000"/>
                </a:solidFill>
                <a:effectLst>
                  <a:outerShdw blurRad="38100" dist="38100" dir="2700000" algn="tl">
                    <a:srgbClr val="C0C0C0"/>
                  </a:outerShdw>
                </a:effectLst>
                <a:latin typeface="Arial" pitchFamily="34" charset="0"/>
              </a:defRPr>
            </a:lvl4pPr>
            <a:lvl5pPr algn="l">
              <a:defRPr kumimoji="1" sz="3600" b="1">
                <a:solidFill>
                  <a:srgbClr val="000000"/>
                </a:solidFill>
                <a:effectLst>
                  <a:outerShdw blurRad="38100" dist="38100" dir="2700000" algn="tl">
                    <a:srgbClr val="C0C0C0"/>
                  </a:outerShdw>
                </a:effectLst>
                <a:latin typeface="Arial" pitchFamily="34" charset="0"/>
              </a:defRPr>
            </a:lvl5pPr>
            <a:lvl6pPr marL="457200" eaLnBrk="0" fontAlgn="base" hangingPunct="0">
              <a:spcBef>
                <a:spcPct val="0"/>
              </a:spcBef>
              <a:spcAft>
                <a:spcPct val="0"/>
              </a:spcAft>
              <a:defRPr kumimoji="1" sz="3600" b="1">
                <a:solidFill>
                  <a:srgbClr val="000000"/>
                </a:solidFill>
                <a:effectLst>
                  <a:outerShdw blurRad="38100" dist="38100" dir="2700000" algn="tl">
                    <a:srgbClr val="C0C0C0"/>
                  </a:outerShdw>
                </a:effectLst>
                <a:latin typeface="Arial" pitchFamily="34" charset="0"/>
              </a:defRPr>
            </a:lvl6pPr>
            <a:lvl7pPr marL="914400" eaLnBrk="0" fontAlgn="base" hangingPunct="0">
              <a:spcBef>
                <a:spcPct val="0"/>
              </a:spcBef>
              <a:spcAft>
                <a:spcPct val="0"/>
              </a:spcAft>
              <a:defRPr kumimoji="1" sz="3600" b="1">
                <a:solidFill>
                  <a:srgbClr val="000000"/>
                </a:solidFill>
                <a:effectLst>
                  <a:outerShdw blurRad="38100" dist="38100" dir="2700000" algn="tl">
                    <a:srgbClr val="C0C0C0"/>
                  </a:outerShdw>
                </a:effectLst>
                <a:latin typeface="Arial" pitchFamily="34" charset="0"/>
              </a:defRPr>
            </a:lvl7pPr>
            <a:lvl8pPr marL="1371600" eaLnBrk="0" fontAlgn="base" hangingPunct="0">
              <a:spcBef>
                <a:spcPct val="0"/>
              </a:spcBef>
              <a:spcAft>
                <a:spcPct val="0"/>
              </a:spcAft>
              <a:defRPr kumimoji="1" sz="3600" b="1">
                <a:solidFill>
                  <a:srgbClr val="000000"/>
                </a:solidFill>
                <a:effectLst>
                  <a:outerShdw blurRad="38100" dist="38100" dir="2700000" algn="tl">
                    <a:srgbClr val="C0C0C0"/>
                  </a:outerShdw>
                </a:effectLst>
                <a:latin typeface="Arial" pitchFamily="34" charset="0"/>
              </a:defRPr>
            </a:lvl8pPr>
            <a:lvl9pPr marL="1828800" eaLnBrk="0" fontAlgn="base" hangingPunct="0">
              <a:spcBef>
                <a:spcPct val="0"/>
              </a:spcBef>
              <a:spcAft>
                <a:spcPct val="0"/>
              </a:spcAft>
              <a:defRPr kumimoji="1" sz="3600" b="1">
                <a:solidFill>
                  <a:srgbClr val="000000"/>
                </a:solidFill>
                <a:effectLst>
                  <a:outerShdw blurRad="38100" dist="38100" dir="2700000" algn="tl">
                    <a:srgbClr val="C0C0C0"/>
                  </a:outerShdw>
                </a:effectLst>
                <a:latin typeface="Arial" pitchFamily="34" charset="0"/>
              </a:defRPr>
            </a:lvl9pPr>
          </a:lstStyle>
          <a:p>
            <a:pPr algn="ctr">
              <a:defRPr/>
            </a:pPr>
            <a:endParaRPr lang="en-GB" altLang="en-US" sz="3200" smtClean="0"/>
          </a:p>
        </p:txBody>
      </p:sp>
      <p:sp>
        <p:nvSpPr>
          <p:cNvPr id="474206" name="Rectangle 94"/>
          <p:cNvSpPr>
            <a:spLocks noGrp="1" noChangeArrowheads="1"/>
          </p:cNvSpPr>
          <p:nvPr>
            <p:ph type="title"/>
          </p:nvPr>
        </p:nvSpPr>
        <p:spPr/>
        <p:txBody>
          <a:bodyPr/>
          <a:lstStyle/>
          <a:p>
            <a:pPr>
              <a:defRPr/>
            </a:pPr>
            <a:r>
              <a:rPr lang="en-GB" altLang="en-US" sz="3200" dirty="0" smtClean="0"/>
              <a:t>Handoffs </a:t>
            </a:r>
            <a:r>
              <a:rPr lang="en-GB" altLang="en-US" sz="3200" dirty="0"/>
              <a:t>(</a:t>
            </a:r>
            <a:r>
              <a:rPr lang="en-GB" altLang="en-US" sz="3200" dirty="0" smtClean="0"/>
              <a:t>Handover)</a:t>
            </a:r>
          </a:p>
        </p:txBody>
      </p:sp>
      <p:sp>
        <p:nvSpPr>
          <p:cNvPr id="34820" name="Rectangle 95"/>
          <p:cNvSpPr>
            <a:spLocks noGrp="1" noChangeArrowheads="1"/>
          </p:cNvSpPr>
          <p:nvPr>
            <p:ph type="body" idx="1"/>
          </p:nvPr>
        </p:nvSpPr>
        <p:spPr>
          <a:xfrm>
            <a:off x="685800" y="1484784"/>
            <a:ext cx="7772400" cy="4369916"/>
          </a:xfrm>
        </p:spPr>
        <p:txBody>
          <a:bodyPr/>
          <a:lstStyle/>
          <a:p>
            <a:pPr>
              <a:lnSpc>
                <a:spcPct val="90000"/>
              </a:lnSpc>
            </a:pPr>
            <a:r>
              <a:rPr lang="en-GB" altLang="en-US" sz="2000" dirty="0" smtClean="0">
                <a:cs typeface="Times New Roman" pitchFamily="18" charset="0"/>
              </a:rPr>
              <a:t>Processing handoffs is an important task in cellular radio</a:t>
            </a:r>
          </a:p>
          <a:p>
            <a:pPr>
              <a:lnSpc>
                <a:spcPct val="90000"/>
              </a:lnSpc>
            </a:pPr>
            <a:r>
              <a:rPr lang="en-GB" altLang="en-US" sz="2000" dirty="0">
                <a:cs typeface="Times New Roman" pitchFamily="18" charset="0"/>
              </a:rPr>
              <a:t>Handoffs must </a:t>
            </a:r>
            <a:r>
              <a:rPr lang="en-GB" altLang="en-US" sz="2000" dirty="0" smtClean="0">
                <a:cs typeface="Times New Roman" pitchFamily="18" charset="0"/>
              </a:rPr>
              <a:t>be </a:t>
            </a:r>
            <a:r>
              <a:rPr lang="en-GB" altLang="en-US" sz="2000" dirty="0">
                <a:cs typeface="Times New Roman" pitchFamily="18" charset="0"/>
              </a:rPr>
              <a:t>successful, infrequent and imperceptible to the users</a:t>
            </a:r>
          </a:p>
          <a:p>
            <a:pPr>
              <a:lnSpc>
                <a:spcPct val="90000"/>
              </a:lnSpc>
            </a:pPr>
            <a:r>
              <a:rPr lang="en-GB" altLang="en-US" sz="2000" dirty="0" smtClean="0">
                <a:cs typeface="Times New Roman" pitchFamily="18" charset="0"/>
              </a:rPr>
              <a:t>Some handoff strategies prioritise handoff requests over call initiation request when allocating unused channels in a cell site.</a:t>
            </a:r>
          </a:p>
          <a:p>
            <a:pPr>
              <a:lnSpc>
                <a:spcPct val="90000"/>
              </a:lnSpc>
            </a:pPr>
            <a:r>
              <a:rPr lang="en-GB" altLang="en-US" sz="2000" dirty="0" smtClean="0">
                <a:cs typeface="Times New Roman" pitchFamily="18" charset="0"/>
              </a:rPr>
              <a:t>System designers specify a signal level at which a handoff is initiated</a:t>
            </a:r>
          </a:p>
          <a:p>
            <a:pPr lvl="1">
              <a:lnSpc>
                <a:spcPct val="90000"/>
              </a:lnSpc>
            </a:pPr>
            <a:r>
              <a:rPr lang="en-GB" altLang="en-US" sz="2000" dirty="0">
                <a:cs typeface="Times New Roman" pitchFamily="18" charset="0"/>
              </a:rPr>
              <a:t>S</a:t>
            </a:r>
            <a:r>
              <a:rPr lang="en-GB" altLang="en-US" sz="2000" dirty="0" smtClean="0">
                <a:cs typeface="Times New Roman" pitchFamily="18" charset="0"/>
              </a:rPr>
              <a:t>lightly stronger signal levels used as a handoff threshold</a:t>
            </a:r>
          </a:p>
          <a:p>
            <a:pPr lvl="1">
              <a:lnSpc>
                <a:spcPct val="90000"/>
              </a:lnSpc>
            </a:pPr>
            <a:r>
              <a:rPr lang="en-GB" altLang="en-US" sz="2000" dirty="0" smtClean="0">
                <a:cs typeface="Times New Roman" pitchFamily="18" charset="0"/>
              </a:rPr>
              <a:t>Differences in the levels, prevents unnecessary handoffs</a:t>
            </a:r>
          </a:p>
          <a:p>
            <a:pPr lvl="1">
              <a:lnSpc>
                <a:spcPct val="90000"/>
              </a:lnSpc>
            </a:pPr>
            <a:r>
              <a:rPr lang="en-GB" altLang="en-US" sz="2000" dirty="0">
                <a:cs typeface="Times New Roman" pitchFamily="18" charset="0"/>
              </a:rPr>
              <a:t>D</a:t>
            </a:r>
            <a:r>
              <a:rPr lang="en-GB" altLang="en-US" sz="2000" dirty="0" smtClean="0">
                <a:cs typeface="Times New Roman" pitchFamily="18" charset="0"/>
              </a:rPr>
              <a:t>rop in the signal level must not be mistaken for a momentary fade </a:t>
            </a:r>
          </a:p>
          <a:p>
            <a:pPr lvl="2">
              <a:lnSpc>
                <a:spcPct val="90000"/>
              </a:lnSpc>
            </a:pPr>
            <a:r>
              <a:rPr lang="en-GB" altLang="en-US" sz="1600" dirty="0" smtClean="0">
                <a:cs typeface="Times New Roman" pitchFamily="18" charset="0"/>
              </a:rPr>
              <a:t>BS monitors signal level for a certain period of time</a:t>
            </a:r>
            <a:endParaRPr lang="en-GB" altLang="en-US" sz="1600" dirty="0" smtClean="0"/>
          </a:p>
        </p:txBody>
      </p:sp>
    </p:spTree>
    <p:extLst>
      <p:ext uri="{BB962C8B-B14F-4D97-AF65-F5344CB8AC3E}">
        <p14:creationId xmlns:p14="http://schemas.microsoft.com/office/powerpoint/2010/main" val="175674710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6882" name="Rectangle 2"/>
          <p:cNvSpPr>
            <a:spLocks noGrp="1" noChangeArrowheads="1"/>
          </p:cNvSpPr>
          <p:nvPr>
            <p:ph type="title"/>
          </p:nvPr>
        </p:nvSpPr>
        <p:spPr/>
        <p:txBody>
          <a:bodyPr/>
          <a:lstStyle/>
          <a:p>
            <a:pPr>
              <a:defRPr/>
            </a:pPr>
            <a:r>
              <a:rPr lang="en-GB" altLang="en-US" smtClean="0"/>
              <a:t>Handoff in First Generation</a:t>
            </a:r>
          </a:p>
        </p:txBody>
      </p:sp>
      <p:sp>
        <p:nvSpPr>
          <p:cNvPr id="35843" name="Rectangle 3"/>
          <p:cNvSpPr>
            <a:spLocks noGrp="1" noChangeArrowheads="1"/>
          </p:cNvSpPr>
          <p:nvPr>
            <p:ph type="body" idx="1"/>
          </p:nvPr>
        </p:nvSpPr>
        <p:spPr/>
        <p:txBody>
          <a:bodyPr/>
          <a:lstStyle/>
          <a:p>
            <a:r>
              <a:rPr lang="en-GB" altLang="en-US" smtClean="0">
                <a:cs typeface="Times New Roman" pitchFamily="18" charset="0"/>
              </a:rPr>
              <a:t>In first generation analogue cellular systems, signal strength measurements are made by the base stations and supervised by the MSC.</a:t>
            </a:r>
          </a:p>
          <a:p>
            <a:r>
              <a:rPr lang="en-GB" altLang="en-US" smtClean="0">
                <a:cs typeface="Times New Roman" pitchFamily="18" charset="0"/>
              </a:rPr>
              <a:t>Each base station constantly monitors the signal of all mobiles to determine their relative location. </a:t>
            </a:r>
          </a:p>
          <a:p>
            <a:r>
              <a:rPr lang="en-GB" altLang="en-US" smtClean="0">
                <a:cs typeface="Times New Roman" pitchFamily="18" charset="0"/>
              </a:rPr>
              <a:t>The MSC decides if a handoff is necessary or not. </a:t>
            </a:r>
          </a:p>
          <a:p>
            <a:endParaRPr lang="en-GB" altLang="en-US" smtClean="0"/>
          </a:p>
        </p:txBody>
      </p:sp>
    </p:spTree>
    <p:extLst>
      <p:ext uri="{BB962C8B-B14F-4D97-AF65-F5344CB8AC3E}">
        <p14:creationId xmlns:p14="http://schemas.microsoft.com/office/powerpoint/2010/main" val="102327917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7906" name="Rectangle 2"/>
          <p:cNvSpPr>
            <a:spLocks noGrp="1" noChangeArrowheads="1"/>
          </p:cNvSpPr>
          <p:nvPr>
            <p:ph type="title"/>
          </p:nvPr>
        </p:nvSpPr>
        <p:spPr/>
        <p:txBody>
          <a:bodyPr/>
          <a:lstStyle/>
          <a:p>
            <a:pPr>
              <a:defRPr/>
            </a:pPr>
            <a:r>
              <a:rPr lang="en-GB" altLang="en-US" smtClean="0"/>
              <a:t>Handoff in Second Generation</a:t>
            </a:r>
          </a:p>
        </p:txBody>
      </p:sp>
      <p:sp>
        <p:nvSpPr>
          <p:cNvPr id="36867" name="Rectangle 3"/>
          <p:cNvSpPr>
            <a:spLocks noGrp="1" noChangeArrowheads="1"/>
          </p:cNvSpPr>
          <p:nvPr>
            <p:ph type="body" idx="1"/>
          </p:nvPr>
        </p:nvSpPr>
        <p:spPr/>
        <p:txBody>
          <a:bodyPr/>
          <a:lstStyle/>
          <a:p>
            <a:pPr>
              <a:lnSpc>
                <a:spcPct val="90000"/>
              </a:lnSpc>
            </a:pPr>
            <a:r>
              <a:rPr lang="en-GB" altLang="en-US" sz="2400" dirty="0" smtClean="0">
                <a:cs typeface="Times New Roman" pitchFamily="18" charset="0"/>
              </a:rPr>
              <a:t>In second generation systems that use digital technology, handoff decisions are mobile assisted</a:t>
            </a:r>
          </a:p>
          <a:p>
            <a:pPr>
              <a:lnSpc>
                <a:spcPct val="90000"/>
              </a:lnSpc>
            </a:pPr>
            <a:r>
              <a:rPr lang="en-GB" altLang="en-US" sz="2400" dirty="0" smtClean="0">
                <a:cs typeface="Times New Roman" pitchFamily="18" charset="0"/>
              </a:rPr>
              <a:t>Mobile Assisted Handoff Operation (MAHO)</a:t>
            </a:r>
          </a:p>
          <a:p>
            <a:pPr lvl="1">
              <a:lnSpc>
                <a:spcPct val="90000"/>
              </a:lnSpc>
            </a:pPr>
            <a:r>
              <a:rPr lang="en-GB" altLang="en-US" sz="2400" dirty="0">
                <a:cs typeface="Times New Roman" pitchFamily="18" charset="0"/>
              </a:rPr>
              <a:t>E</a:t>
            </a:r>
            <a:r>
              <a:rPr lang="en-GB" altLang="en-US" sz="2400" dirty="0" smtClean="0">
                <a:cs typeface="Times New Roman" pitchFamily="18" charset="0"/>
              </a:rPr>
              <a:t>very mobile measures the received power from surrounding BSs</a:t>
            </a:r>
          </a:p>
          <a:p>
            <a:pPr lvl="1">
              <a:lnSpc>
                <a:spcPct val="90000"/>
              </a:lnSpc>
            </a:pPr>
            <a:r>
              <a:rPr lang="en-GB" altLang="en-US" sz="2400" dirty="0">
                <a:cs typeface="Times New Roman" pitchFamily="18" charset="0"/>
              </a:rPr>
              <a:t>C</a:t>
            </a:r>
            <a:r>
              <a:rPr lang="en-GB" altLang="en-US" sz="2400" dirty="0" smtClean="0">
                <a:cs typeface="Times New Roman" pitchFamily="18" charset="0"/>
              </a:rPr>
              <a:t>ontinually reports the results to the serving BS</a:t>
            </a:r>
          </a:p>
          <a:p>
            <a:pPr lvl="1">
              <a:lnSpc>
                <a:spcPct val="90000"/>
              </a:lnSpc>
            </a:pPr>
            <a:r>
              <a:rPr lang="en-GB" altLang="en-US" sz="2400" dirty="0" smtClean="0">
                <a:cs typeface="Times New Roman" pitchFamily="18" charset="0"/>
              </a:rPr>
              <a:t>A handoff is initiated when the power received from another BS begins to exceed the power received from the current base station by a certain level or for a certain period of time.</a:t>
            </a:r>
          </a:p>
          <a:p>
            <a:pPr lvl="1">
              <a:lnSpc>
                <a:spcPct val="90000"/>
              </a:lnSpc>
            </a:pPr>
            <a:r>
              <a:rPr lang="en-GB" altLang="en-US" sz="2400" dirty="0" smtClean="0">
                <a:cs typeface="Times New Roman" pitchFamily="18" charset="0"/>
              </a:rPr>
              <a:t>The MSC no longer has to monitor the complete process</a:t>
            </a:r>
            <a:endParaRPr lang="en-GB" altLang="en-US" sz="2400" dirty="0" smtClean="0"/>
          </a:p>
        </p:txBody>
      </p:sp>
    </p:spTree>
    <p:extLst>
      <p:ext uri="{BB962C8B-B14F-4D97-AF65-F5344CB8AC3E}">
        <p14:creationId xmlns:p14="http://schemas.microsoft.com/office/powerpoint/2010/main" val="138090036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8930" name="Rectangle 2"/>
          <p:cNvSpPr>
            <a:spLocks noGrp="1" noChangeArrowheads="1"/>
          </p:cNvSpPr>
          <p:nvPr>
            <p:ph type="title"/>
          </p:nvPr>
        </p:nvSpPr>
        <p:spPr/>
        <p:txBody>
          <a:bodyPr/>
          <a:lstStyle/>
          <a:p>
            <a:pPr>
              <a:defRPr/>
            </a:pPr>
            <a:r>
              <a:rPr lang="en-GB" altLang="en-US" smtClean="0"/>
              <a:t>Handoff in Third Generation</a:t>
            </a:r>
          </a:p>
        </p:txBody>
      </p:sp>
      <p:sp>
        <p:nvSpPr>
          <p:cNvPr id="37891" name="Rectangle 3"/>
          <p:cNvSpPr>
            <a:spLocks noGrp="1" noChangeArrowheads="1"/>
          </p:cNvSpPr>
          <p:nvPr>
            <p:ph type="body" idx="1"/>
          </p:nvPr>
        </p:nvSpPr>
        <p:spPr/>
        <p:txBody>
          <a:bodyPr/>
          <a:lstStyle/>
          <a:p>
            <a:r>
              <a:rPr lang="en-GB" altLang="en-US" smtClean="0"/>
              <a:t>Roam the entire globe</a:t>
            </a:r>
          </a:p>
          <a:p>
            <a:r>
              <a:rPr lang="en-GB" altLang="en-US" smtClean="0"/>
              <a:t>Soft handover – connect to &gt;1 BS at a time</a:t>
            </a:r>
          </a:p>
          <a:p>
            <a:r>
              <a:rPr lang="en-GB" altLang="en-US" smtClean="0">
                <a:cs typeface="Times New Roman" pitchFamily="18" charset="0"/>
              </a:rPr>
              <a:t>Mobile Assisted Handoff Operation (MAHO)</a:t>
            </a:r>
          </a:p>
          <a:p>
            <a:r>
              <a:rPr lang="en-GB" altLang="en-US" smtClean="0">
                <a:cs typeface="Times New Roman" pitchFamily="18" charset="0"/>
              </a:rPr>
              <a:t>Power control – very important</a:t>
            </a:r>
          </a:p>
          <a:p>
            <a:endParaRPr lang="en-GB" altLang="en-US" smtClean="0"/>
          </a:p>
          <a:p>
            <a:endParaRPr lang="en-GB" altLang="en-US" smtClean="0"/>
          </a:p>
        </p:txBody>
      </p:sp>
    </p:spTree>
    <p:extLst>
      <p:ext uri="{BB962C8B-B14F-4D97-AF65-F5344CB8AC3E}">
        <p14:creationId xmlns:p14="http://schemas.microsoft.com/office/powerpoint/2010/main" val="24446839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7490" name="Rectangle 2"/>
          <p:cNvSpPr>
            <a:spLocks noGrp="1" noChangeArrowheads="1"/>
          </p:cNvSpPr>
          <p:nvPr>
            <p:ph type="title"/>
          </p:nvPr>
        </p:nvSpPr>
        <p:spPr/>
        <p:txBody>
          <a:bodyPr/>
          <a:lstStyle/>
          <a:p>
            <a:pPr>
              <a:defRPr/>
            </a:pPr>
            <a:r>
              <a:rPr lang="en-GB" altLang="en-US" smtClean="0"/>
              <a:t>N</a:t>
            </a:r>
            <a:r>
              <a:rPr lang="en-GB" altLang="en-US" sz="2800" smtClean="0"/>
              <a:t>OKIA</a:t>
            </a:r>
            <a:r>
              <a:rPr lang="en-GB" altLang="en-US" baseline="30000" smtClean="0"/>
              <a:t>TM</a:t>
            </a:r>
            <a:r>
              <a:rPr lang="en-GB" altLang="en-US" smtClean="0"/>
              <a:t> concept 3G terminals</a:t>
            </a:r>
          </a:p>
        </p:txBody>
      </p:sp>
      <p:pic>
        <p:nvPicPr>
          <p:cNvPr id="38915" name="Picture 3" descr="D:\temp\3G Phone.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24954" y="2060848"/>
            <a:ext cx="2919046" cy="297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916" name="Picture 4" descr="D:\temp\Video Phone.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02628" y="4725144"/>
            <a:ext cx="3009051" cy="1720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7" name="Rectangle 5"/>
          <p:cNvSpPr>
            <a:spLocks noGrp="1" noChangeArrowheads="1"/>
          </p:cNvSpPr>
          <p:nvPr>
            <p:ph type="body" sz="half" idx="1"/>
          </p:nvPr>
        </p:nvSpPr>
        <p:spPr>
          <a:xfrm>
            <a:off x="2514600" y="1676400"/>
            <a:ext cx="3815862" cy="4114800"/>
          </a:xfrm>
        </p:spPr>
        <p:txBody>
          <a:bodyPr/>
          <a:lstStyle/>
          <a:p>
            <a:r>
              <a:rPr lang="en-GB" altLang="en-US" sz="2400" b="0" smtClean="0">
                <a:solidFill>
                  <a:schemeClr val="tx1"/>
                </a:solidFill>
              </a:rPr>
              <a:t>Multimedia applications</a:t>
            </a:r>
          </a:p>
          <a:p>
            <a:pPr lvl="1"/>
            <a:r>
              <a:rPr lang="en-GB" altLang="en-US" b="1" smtClean="0">
                <a:solidFill>
                  <a:schemeClr val="tx1"/>
                </a:solidFill>
              </a:rPr>
              <a:t>Voice</a:t>
            </a:r>
          </a:p>
          <a:p>
            <a:pPr lvl="1"/>
            <a:r>
              <a:rPr lang="en-GB" altLang="en-US" b="1" smtClean="0">
                <a:solidFill>
                  <a:schemeClr val="tx1"/>
                </a:solidFill>
              </a:rPr>
              <a:t>web browsing</a:t>
            </a:r>
          </a:p>
          <a:p>
            <a:pPr lvl="1"/>
            <a:r>
              <a:rPr lang="en-GB" altLang="en-US" b="1" smtClean="0">
                <a:solidFill>
                  <a:schemeClr val="tx1"/>
                </a:solidFill>
              </a:rPr>
              <a:t>e-mail, voice</a:t>
            </a:r>
          </a:p>
          <a:p>
            <a:pPr lvl="1"/>
            <a:r>
              <a:rPr lang="en-GB" altLang="en-US" b="1" smtClean="0">
                <a:solidFill>
                  <a:schemeClr val="tx1"/>
                </a:solidFill>
              </a:rPr>
              <a:t>video conferencing</a:t>
            </a:r>
          </a:p>
          <a:p>
            <a:pPr lvl="1"/>
            <a:r>
              <a:rPr lang="en-GB" altLang="en-US" b="1" smtClean="0">
                <a:solidFill>
                  <a:schemeClr val="tx1"/>
                </a:solidFill>
              </a:rPr>
              <a:t>file transfer</a:t>
            </a:r>
          </a:p>
          <a:p>
            <a:pPr lvl="1"/>
            <a:r>
              <a:rPr lang="en-GB" altLang="en-US" b="1" smtClean="0">
                <a:solidFill>
                  <a:schemeClr val="tx1"/>
                </a:solidFill>
              </a:rPr>
              <a:t>database access</a:t>
            </a:r>
          </a:p>
        </p:txBody>
      </p:sp>
    </p:spTree>
    <p:extLst>
      <p:ext uri="{BB962C8B-B14F-4D97-AF65-F5344CB8AC3E}">
        <p14:creationId xmlns:p14="http://schemas.microsoft.com/office/powerpoint/2010/main" val="31186884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9938" name="Group 2"/>
          <p:cNvGrpSpPr>
            <a:grpSpLocks/>
          </p:cNvGrpSpPr>
          <p:nvPr/>
        </p:nvGrpSpPr>
        <p:grpSpPr bwMode="auto">
          <a:xfrm>
            <a:off x="351693" y="2362200"/>
            <a:ext cx="3727938" cy="2057400"/>
            <a:chOff x="240" y="1488"/>
            <a:chExt cx="2544" cy="1296"/>
          </a:xfrm>
        </p:grpSpPr>
        <p:pic>
          <p:nvPicPr>
            <p:cNvPr id="39954" name="Picture 3" descr="D:\temp\arib.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6" y="1488"/>
              <a:ext cx="522" cy="2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55" name="Picture 4" descr="D:\temp\cwts.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60" y="1968"/>
              <a:ext cx="564" cy="1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56" name="Picture 5" descr="D:\temp\etsi.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36" y="1518"/>
              <a:ext cx="783" cy="2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57" name="Picture 6" descr="D:\temp\tta.gif"/>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52" y="2496"/>
              <a:ext cx="696"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58" name="Picture 7" descr="D:\temp\ttc.gif"/>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42" y="2496"/>
              <a:ext cx="750" cy="2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59" name="Oval 8"/>
            <p:cNvSpPr>
              <a:spLocks noChangeArrowheads="1"/>
            </p:cNvSpPr>
            <p:nvPr/>
          </p:nvSpPr>
          <p:spPr bwMode="auto">
            <a:xfrm>
              <a:off x="240" y="2051"/>
              <a:ext cx="2544" cy="219"/>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pic>
          <p:nvPicPr>
            <p:cNvPr id="39960" name="Picture 9" descr="C:\WINNT\Profiles\alh2\Desktop\t1_logo.gif"/>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88" y="1963"/>
              <a:ext cx="846" cy="3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449546" name="Rectangle 10"/>
          <p:cNvSpPr>
            <a:spLocks noGrp="1" noChangeArrowheads="1"/>
          </p:cNvSpPr>
          <p:nvPr>
            <p:ph type="title"/>
          </p:nvPr>
        </p:nvSpPr>
        <p:spPr/>
        <p:txBody>
          <a:bodyPr/>
          <a:lstStyle/>
          <a:p>
            <a:pPr>
              <a:defRPr/>
            </a:pPr>
            <a:r>
              <a:rPr lang="en-GB" altLang="en-US" smtClean="0"/>
              <a:t>Standardisation Bodies</a:t>
            </a:r>
          </a:p>
        </p:txBody>
      </p:sp>
      <p:sp>
        <p:nvSpPr>
          <p:cNvPr id="39940" name="Rectangle 11"/>
          <p:cNvSpPr>
            <a:spLocks noGrp="1" noChangeArrowheads="1"/>
          </p:cNvSpPr>
          <p:nvPr>
            <p:ph type="body" idx="1"/>
          </p:nvPr>
        </p:nvSpPr>
        <p:spPr>
          <a:xfrm>
            <a:off x="685800" y="1676400"/>
            <a:ext cx="7772400" cy="4114800"/>
          </a:xfrm>
        </p:spPr>
        <p:txBody>
          <a:bodyPr/>
          <a:lstStyle/>
          <a:p>
            <a:r>
              <a:rPr lang="en-GB" altLang="en-US" sz="2400" smtClean="0"/>
              <a:t>ITU</a:t>
            </a:r>
          </a:p>
          <a:p>
            <a:pPr lvl="1"/>
            <a:endParaRPr lang="en-GB" altLang="en-US" sz="2400" smtClean="0"/>
          </a:p>
          <a:p>
            <a:pPr lvl="1"/>
            <a:endParaRPr lang="en-GB" altLang="en-US" sz="2400" smtClean="0"/>
          </a:p>
          <a:p>
            <a:pPr lvl="1"/>
            <a:endParaRPr lang="en-GB" altLang="en-US" sz="2400" smtClean="0"/>
          </a:p>
          <a:p>
            <a:pPr lvl="1"/>
            <a:endParaRPr lang="en-GB" altLang="en-US" sz="2400" smtClean="0"/>
          </a:p>
          <a:p>
            <a:pPr lvl="1"/>
            <a:endParaRPr lang="en-GB" altLang="en-US" sz="2400" smtClean="0"/>
          </a:p>
          <a:p>
            <a:endParaRPr lang="en-GB" altLang="en-US" sz="2400" smtClean="0"/>
          </a:p>
          <a:p>
            <a:r>
              <a:rPr lang="en-GB" altLang="en-US" sz="2400" smtClean="0"/>
              <a:t>Internet Engineering Task Force, </a:t>
            </a:r>
          </a:p>
          <a:p>
            <a:pPr lvl="1"/>
            <a:r>
              <a:rPr lang="en-GB" altLang="en-US" sz="2400" smtClean="0"/>
              <a:t>Request for Comments</a:t>
            </a:r>
          </a:p>
        </p:txBody>
      </p:sp>
      <p:pic>
        <p:nvPicPr>
          <p:cNvPr id="39941" name="Picture 12" descr="D:\temp\3gpp.gif">
            <a:hlinkClick r:id="rId9"/>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758462" y="3068638"/>
            <a:ext cx="1055077" cy="665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2" name="Picture 13" descr="D:\temp\arib.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11816" y="2286001"/>
            <a:ext cx="764931" cy="39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3" name="Picture 14" descr="D:\temp\cwts.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37231" y="3124200"/>
            <a:ext cx="826477" cy="285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4" name="Picture 15" descr="D:\temp\tta.gif"/>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350369" y="3962400"/>
            <a:ext cx="101990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5" name="Picture 16" descr="D:\temp\ttc.gif"/>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723793" y="3962400"/>
            <a:ext cx="1099038" cy="41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6" name="Oval 17"/>
          <p:cNvSpPr>
            <a:spLocks noChangeArrowheads="1"/>
          </p:cNvSpPr>
          <p:nvPr/>
        </p:nvSpPr>
        <p:spPr bwMode="auto">
          <a:xfrm>
            <a:off x="5134708" y="3255431"/>
            <a:ext cx="3727938" cy="347137"/>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pic>
        <p:nvPicPr>
          <p:cNvPr id="39947" name="Picture 18" descr="D:\temp\3g.gif">
            <a:hlinkClick r:id="rId11"/>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632331" y="2743201"/>
            <a:ext cx="682869" cy="722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8" name="Picture 19" descr="D:\temp\3g_body2.gif"/>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6657243" y="3429000"/>
            <a:ext cx="868973" cy="393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9" name="Picture 20" descr="D:\temp\tia.gif"/>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5134708" y="2943225"/>
            <a:ext cx="1214804" cy="539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50" name="Picture 21" descr="D:\temp\itu.gif">
            <a:hlinkClick r:id="rId15"/>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3525716" y="1676401"/>
            <a:ext cx="2382715" cy="1247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51" name="Picture 22">
            <a:hlinkClick r:id="rId17"/>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5767754" y="4724400"/>
            <a:ext cx="2092569"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52" name="Picture 23" descr="D:\temp\imt_2000.gif"/>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3807070" y="3505200"/>
            <a:ext cx="1468315" cy="1189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53" name="Text Box 24">
            <a:hlinkClick r:id="rId20"/>
          </p:cNvPr>
          <p:cNvSpPr txBox="1">
            <a:spLocks noChangeArrowheads="1"/>
          </p:cNvSpPr>
          <p:nvPr/>
        </p:nvSpPr>
        <p:spPr bwMode="auto">
          <a:xfrm>
            <a:off x="496766" y="5864103"/>
            <a:ext cx="4242956" cy="6161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lvl="2"/>
            <a:r>
              <a:rPr lang="en-GB" altLang="en-US" sz="2400" b="1" i="1">
                <a:solidFill>
                  <a:srgbClr val="3333FF"/>
                </a:solidFill>
              </a:rPr>
              <a:t>http://www.faqs.org/rfcs/</a:t>
            </a:r>
            <a:endParaRPr lang="en-GB" altLang="en-US" sz="2400"/>
          </a:p>
          <a:p>
            <a:endParaRPr lang="en-GB" altLang="en-US"/>
          </a:p>
        </p:txBody>
      </p:sp>
    </p:spTree>
    <p:extLst>
      <p:ext uri="{BB962C8B-B14F-4D97-AF65-F5344CB8AC3E}">
        <p14:creationId xmlns:p14="http://schemas.microsoft.com/office/powerpoint/2010/main" val="287247527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59778" name="Rectangle 1026"/>
          <p:cNvSpPr>
            <a:spLocks noGrp="1" noChangeArrowheads="1"/>
          </p:cNvSpPr>
          <p:nvPr>
            <p:ph type="ctrTitle"/>
          </p:nvPr>
        </p:nvSpPr>
        <p:spPr/>
        <p:txBody>
          <a:bodyPr/>
          <a:lstStyle/>
          <a:p>
            <a:pPr>
              <a:defRPr/>
            </a:pPr>
            <a:r>
              <a:rPr lang="en-GB" altLang="en-US" dirty="0" smtClean="0"/>
              <a:t>Radio Access Techniques</a:t>
            </a:r>
          </a:p>
        </p:txBody>
      </p:sp>
      <p:sp>
        <p:nvSpPr>
          <p:cNvPr id="5" name="Subtitle 4"/>
          <p:cNvSpPr>
            <a:spLocks noGrp="1"/>
          </p:cNvSpPr>
          <p:nvPr>
            <p:ph type="subTitle" idx="1"/>
          </p:nvPr>
        </p:nvSpPr>
        <p:spPr>
          <a:xfrm>
            <a:off x="899592" y="3962400"/>
            <a:ext cx="7634808" cy="2058888"/>
          </a:xfrm>
        </p:spPr>
        <p:txBody>
          <a:bodyPr/>
          <a:lstStyle/>
          <a:p>
            <a:pPr marL="457200" indent="-457200">
              <a:buFont typeface="Arial" panose="020B0604020202020204" pitchFamily="34" charset="0"/>
              <a:buChar char="•"/>
            </a:pPr>
            <a:r>
              <a:rPr lang="en-GB" dirty="0"/>
              <a:t>Frequency Division Multiple Access (FDMA)</a:t>
            </a:r>
          </a:p>
          <a:p>
            <a:pPr marL="457200" indent="-457200">
              <a:buFont typeface="Arial" panose="020B0604020202020204" pitchFamily="34" charset="0"/>
              <a:buChar char="•"/>
            </a:pPr>
            <a:r>
              <a:rPr lang="en-GB" dirty="0"/>
              <a:t>Time Division Multiple Access (TDMA)  </a:t>
            </a:r>
          </a:p>
          <a:p>
            <a:pPr marL="457200" indent="-457200">
              <a:buFont typeface="Arial" panose="020B0604020202020204" pitchFamily="34" charset="0"/>
              <a:buChar char="•"/>
            </a:pPr>
            <a:r>
              <a:rPr lang="en-GB" dirty="0"/>
              <a:t>Code Division Multiple Access (CDMA</a:t>
            </a:r>
            <a:r>
              <a:rPr lang="en-GB" dirty="0" smtClean="0"/>
              <a:t>)</a:t>
            </a:r>
            <a:endParaRPr lang="en-GB" dirty="0"/>
          </a:p>
        </p:txBody>
      </p:sp>
    </p:spTree>
    <p:extLst>
      <p:ext uri="{BB962C8B-B14F-4D97-AF65-F5344CB8AC3E}">
        <p14:creationId xmlns:p14="http://schemas.microsoft.com/office/powerpoint/2010/main" val="164958361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1986" name="Group 2"/>
          <p:cNvGrpSpPr>
            <a:grpSpLocks/>
          </p:cNvGrpSpPr>
          <p:nvPr/>
        </p:nvGrpSpPr>
        <p:grpSpPr bwMode="auto">
          <a:xfrm>
            <a:off x="2130669" y="2036763"/>
            <a:ext cx="4835769" cy="3492500"/>
            <a:chOff x="1342" y="1283"/>
            <a:chExt cx="3046" cy="2200"/>
          </a:xfrm>
        </p:grpSpPr>
        <p:grpSp>
          <p:nvGrpSpPr>
            <p:cNvPr id="41988" name="Group 3"/>
            <p:cNvGrpSpPr>
              <a:grpSpLocks/>
            </p:cNvGrpSpPr>
            <p:nvPr/>
          </p:nvGrpSpPr>
          <p:grpSpPr bwMode="auto">
            <a:xfrm>
              <a:off x="1342" y="1283"/>
              <a:ext cx="2688" cy="2104"/>
              <a:chOff x="668" y="340"/>
              <a:chExt cx="2688" cy="2104"/>
            </a:xfrm>
          </p:grpSpPr>
          <p:grpSp>
            <p:nvGrpSpPr>
              <p:cNvPr id="42005" name="Group 4"/>
              <p:cNvGrpSpPr>
                <a:grpSpLocks/>
              </p:cNvGrpSpPr>
              <p:nvPr/>
            </p:nvGrpSpPr>
            <p:grpSpPr bwMode="auto">
              <a:xfrm>
                <a:off x="668" y="340"/>
                <a:ext cx="2688" cy="2104"/>
                <a:chOff x="668" y="340"/>
                <a:chExt cx="2688" cy="2104"/>
              </a:xfrm>
            </p:grpSpPr>
            <p:sp>
              <p:nvSpPr>
                <p:cNvPr id="42007" name="Line 5"/>
                <p:cNvSpPr>
                  <a:spLocks noChangeShapeType="1"/>
                </p:cNvSpPr>
                <p:nvPr/>
              </p:nvSpPr>
              <p:spPr bwMode="auto">
                <a:xfrm>
                  <a:off x="1584" y="340"/>
                  <a:ext cx="0" cy="119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08" name="Line 6"/>
                <p:cNvSpPr>
                  <a:spLocks noChangeShapeType="1"/>
                </p:cNvSpPr>
                <p:nvPr/>
              </p:nvSpPr>
              <p:spPr bwMode="auto">
                <a:xfrm>
                  <a:off x="1588" y="1536"/>
                  <a:ext cx="1768" cy="0"/>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009" name="Line 7"/>
                <p:cNvSpPr>
                  <a:spLocks noChangeShapeType="1"/>
                </p:cNvSpPr>
                <p:nvPr/>
              </p:nvSpPr>
              <p:spPr bwMode="auto">
                <a:xfrm flipH="1">
                  <a:off x="668" y="1540"/>
                  <a:ext cx="920" cy="904"/>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42006" name="AutoShape 8"/>
              <p:cNvSpPr>
                <a:spLocks noChangeArrowheads="1"/>
              </p:cNvSpPr>
              <p:nvPr/>
            </p:nvSpPr>
            <p:spPr bwMode="auto">
              <a:xfrm>
                <a:off x="916" y="772"/>
                <a:ext cx="2056" cy="1432"/>
              </a:xfrm>
              <a:prstGeom prst="cube">
                <a:avLst>
                  <a:gd name="adj" fmla="val 46833"/>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grpSp>
        <p:sp>
          <p:nvSpPr>
            <p:cNvPr id="41989" name="Line 9"/>
            <p:cNvSpPr>
              <a:spLocks noChangeShapeType="1"/>
            </p:cNvSpPr>
            <p:nvPr/>
          </p:nvSpPr>
          <p:spPr bwMode="auto">
            <a:xfrm flipH="1">
              <a:off x="1774" y="1715"/>
              <a:ext cx="680" cy="664"/>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90" name="Line 10"/>
            <p:cNvSpPr>
              <a:spLocks noChangeShapeType="1"/>
            </p:cNvSpPr>
            <p:nvPr/>
          </p:nvSpPr>
          <p:spPr bwMode="auto">
            <a:xfrm flipH="1">
              <a:off x="1966" y="1715"/>
              <a:ext cx="680" cy="664"/>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91" name="Line 11"/>
            <p:cNvSpPr>
              <a:spLocks noChangeShapeType="1"/>
            </p:cNvSpPr>
            <p:nvPr/>
          </p:nvSpPr>
          <p:spPr bwMode="auto">
            <a:xfrm flipH="1">
              <a:off x="2158" y="1715"/>
              <a:ext cx="680" cy="664"/>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92" name="Line 12"/>
            <p:cNvSpPr>
              <a:spLocks noChangeShapeType="1"/>
            </p:cNvSpPr>
            <p:nvPr/>
          </p:nvSpPr>
          <p:spPr bwMode="auto">
            <a:xfrm flipH="1">
              <a:off x="2782" y="1715"/>
              <a:ext cx="680" cy="664"/>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93" name="Line 13"/>
            <p:cNvSpPr>
              <a:spLocks noChangeShapeType="1"/>
            </p:cNvSpPr>
            <p:nvPr/>
          </p:nvSpPr>
          <p:spPr bwMode="auto">
            <a:xfrm>
              <a:off x="1778" y="2387"/>
              <a:ext cx="0" cy="76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94" name="Line 14"/>
            <p:cNvSpPr>
              <a:spLocks noChangeShapeType="1"/>
            </p:cNvSpPr>
            <p:nvPr/>
          </p:nvSpPr>
          <p:spPr bwMode="auto">
            <a:xfrm>
              <a:off x="1970" y="2387"/>
              <a:ext cx="0" cy="76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95" name="Line 15"/>
            <p:cNvSpPr>
              <a:spLocks noChangeShapeType="1"/>
            </p:cNvSpPr>
            <p:nvPr/>
          </p:nvSpPr>
          <p:spPr bwMode="auto">
            <a:xfrm>
              <a:off x="2162" y="2387"/>
              <a:ext cx="0" cy="76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96" name="Line 16"/>
            <p:cNvSpPr>
              <a:spLocks noChangeShapeType="1"/>
            </p:cNvSpPr>
            <p:nvPr/>
          </p:nvSpPr>
          <p:spPr bwMode="auto">
            <a:xfrm>
              <a:off x="2786" y="2387"/>
              <a:ext cx="0" cy="76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97" name="Line 17"/>
            <p:cNvSpPr>
              <a:spLocks noChangeShapeType="1"/>
            </p:cNvSpPr>
            <p:nvPr/>
          </p:nvSpPr>
          <p:spPr bwMode="auto">
            <a:xfrm>
              <a:off x="2262" y="2767"/>
              <a:ext cx="424" cy="0"/>
            </a:xfrm>
            <a:prstGeom prst="line">
              <a:avLst/>
            </a:prstGeom>
            <a:noFill/>
            <a:ln w="12700">
              <a:solidFill>
                <a:schemeClr val="tx1"/>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998" name="Rectangle 18"/>
            <p:cNvSpPr>
              <a:spLocks noChangeArrowheads="1"/>
            </p:cNvSpPr>
            <p:nvPr/>
          </p:nvSpPr>
          <p:spPr bwMode="auto">
            <a:xfrm>
              <a:off x="2341" y="1305"/>
              <a:ext cx="384" cy="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r>
                <a:rPr lang="en-GB" altLang="en-US" sz="1600"/>
                <a:t>Code</a:t>
              </a:r>
            </a:p>
          </p:txBody>
        </p:sp>
        <p:sp>
          <p:nvSpPr>
            <p:cNvPr id="41999" name="Rectangle 19"/>
            <p:cNvSpPr>
              <a:spLocks noChangeArrowheads="1"/>
            </p:cNvSpPr>
            <p:nvPr/>
          </p:nvSpPr>
          <p:spPr bwMode="auto">
            <a:xfrm>
              <a:off x="3733" y="2553"/>
              <a:ext cx="655" cy="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r>
                <a:rPr lang="en-GB" altLang="en-US" sz="1600"/>
                <a:t>Frequency</a:t>
              </a:r>
            </a:p>
          </p:txBody>
        </p:sp>
        <p:sp>
          <p:nvSpPr>
            <p:cNvPr id="42000" name="Rectangle 20"/>
            <p:cNvSpPr>
              <a:spLocks noChangeArrowheads="1"/>
            </p:cNvSpPr>
            <p:nvPr/>
          </p:nvSpPr>
          <p:spPr bwMode="auto">
            <a:xfrm>
              <a:off x="1477" y="3273"/>
              <a:ext cx="385" cy="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r>
                <a:rPr lang="en-GB" altLang="en-US" sz="1600"/>
                <a:t>Time</a:t>
              </a:r>
            </a:p>
          </p:txBody>
        </p:sp>
        <p:sp>
          <p:nvSpPr>
            <p:cNvPr id="42001" name="Rectangle 21"/>
            <p:cNvSpPr>
              <a:spLocks noChangeArrowheads="1"/>
            </p:cNvSpPr>
            <p:nvPr/>
          </p:nvSpPr>
          <p:spPr bwMode="auto">
            <a:xfrm rot="16200000">
              <a:off x="1349" y="2654"/>
              <a:ext cx="679"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r>
                <a:rPr lang="en-GB" altLang="en-US" sz="1600" b="1">
                  <a:solidFill>
                    <a:schemeClr val="bg1"/>
                  </a:solidFill>
                </a:rPr>
                <a:t>Channel 1</a:t>
              </a:r>
              <a:endParaRPr lang="en-GB" altLang="en-US" sz="1600"/>
            </a:p>
          </p:txBody>
        </p:sp>
        <p:sp>
          <p:nvSpPr>
            <p:cNvPr id="42002" name="Rectangle 22"/>
            <p:cNvSpPr>
              <a:spLocks noChangeArrowheads="1"/>
            </p:cNvSpPr>
            <p:nvPr/>
          </p:nvSpPr>
          <p:spPr bwMode="auto">
            <a:xfrm rot="16200000">
              <a:off x="1544" y="2654"/>
              <a:ext cx="679"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r>
                <a:rPr lang="en-GB" altLang="en-US" sz="1600" b="1">
                  <a:solidFill>
                    <a:schemeClr val="bg1"/>
                  </a:solidFill>
                </a:rPr>
                <a:t>Channel 2</a:t>
              </a:r>
              <a:endParaRPr lang="en-GB" altLang="en-US" sz="1600"/>
            </a:p>
          </p:txBody>
        </p:sp>
        <p:sp>
          <p:nvSpPr>
            <p:cNvPr id="42003" name="Rectangle 23"/>
            <p:cNvSpPr>
              <a:spLocks noChangeArrowheads="1"/>
            </p:cNvSpPr>
            <p:nvPr/>
          </p:nvSpPr>
          <p:spPr bwMode="auto">
            <a:xfrm rot="16200000">
              <a:off x="1714" y="2654"/>
              <a:ext cx="679"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r>
                <a:rPr lang="en-GB" altLang="en-US" sz="1600" b="1">
                  <a:solidFill>
                    <a:schemeClr val="bg1"/>
                  </a:solidFill>
                </a:rPr>
                <a:t>Channel 3</a:t>
              </a:r>
              <a:endParaRPr lang="en-GB" altLang="en-US" sz="1600"/>
            </a:p>
          </p:txBody>
        </p:sp>
        <p:sp>
          <p:nvSpPr>
            <p:cNvPr id="42004" name="Rectangle 24"/>
            <p:cNvSpPr>
              <a:spLocks noChangeArrowheads="1"/>
            </p:cNvSpPr>
            <p:nvPr/>
          </p:nvSpPr>
          <p:spPr bwMode="auto">
            <a:xfrm rot="16200000">
              <a:off x="2534" y="2668"/>
              <a:ext cx="707"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r>
                <a:rPr lang="en-GB" altLang="en-US" sz="1600" b="1">
                  <a:solidFill>
                    <a:schemeClr val="bg1"/>
                  </a:solidFill>
                </a:rPr>
                <a:t>Channel</a:t>
              </a:r>
              <a:r>
                <a:rPr lang="en-GB" altLang="en-US" sz="1600" b="1"/>
                <a:t> </a:t>
              </a:r>
              <a:r>
                <a:rPr lang="en-GB" altLang="en-US" sz="1600" b="1">
                  <a:solidFill>
                    <a:schemeClr val="bg1"/>
                  </a:solidFill>
                </a:rPr>
                <a:t>N</a:t>
              </a:r>
              <a:endParaRPr lang="en-GB" altLang="en-US" sz="1600"/>
            </a:p>
          </p:txBody>
        </p:sp>
      </p:grpSp>
      <p:sp>
        <p:nvSpPr>
          <p:cNvPr id="460826" name="Rectangle 26"/>
          <p:cNvSpPr>
            <a:spLocks noGrp="1" noChangeArrowheads="1"/>
          </p:cNvSpPr>
          <p:nvPr>
            <p:ph type="title"/>
          </p:nvPr>
        </p:nvSpPr>
        <p:spPr/>
        <p:txBody>
          <a:bodyPr/>
          <a:lstStyle/>
          <a:p>
            <a:pPr>
              <a:defRPr/>
            </a:pPr>
            <a:r>
              <a:rPr lang="en-US" altLang="en-US" smtClean="0"/>
              <a:t>Frequency Division Multiple Access (FDMA)</a:t>
            </a:r>
            <a:endParaRPr lang="en-GB" altLang="en-US" smtClean="0"/>
          </a:p>
        </p:txBody>
      </p:sp>
    </p:spTree>
    <p:extLst>
      <p:ext uri="{BB962C8B-B14F-4D97-AF65-F5344CB8AC3E}">
        <p14:creationId xmlns:p14="http://schemas.microsoft.com/office/powerpoint/2010/main" val="288123471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3010" name="Group 2"/>
          <p:cNvGrpSpPr>
            <a:grpSpLocks/>
          </p:cNvGrpSpPr>
          <p:nvPr/>
        </p:nvGrpSpPr>
        <p:grpSpPr bwMode="auto">
          <a:xfrm>
            <a:off x="2222989" y="2197100"/>
            <a:ext cx="5064369" cy="3797300"/>
            <a:chOff x="1400" y="1384"/>
            <a:chExt cx="3190" cy="2392"/>
          </a:xfrm>
        </p:grpSpPr>
        <p:sp>
          <p:nvSpPr>
            <p:cNvPr id="43012" name="Line 3"/>
            <p:cNvSpPr>
              <a:spLocks noChangeShapeType="1"/>
            </p:cNvSpPr>
            <p:nvPr/>
          </p:nvSpPr>
          <p:spPr bwMode="auto">
            <a:xfrm>
              <a:off x="2460" y="1384"/>
              <a:ext cx="0" cy="119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13" name="Line 4"/>
            <p:cNvSpPr>
              <a:spLocks noChangeShapeType="1"/>
            </p:cNvSpPr>
            <p:nvPr/>
          </p:nvSpPr>
          <p:spPr bwMode="auto">
            <a:xfrm>
              <a:off x="2464" y="2580"/>
              <a:ext cx="1768" cy="0"/>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14" name="Line 5"/>
            <p:cNvSpPr>
              <a:spLocks noChangeShapeType="1"/>
            </p:cNvSpPr>
            <p:nvPr/>
          </p:nvSpPr>
          <p:spPr bwMode="auto">
            <a:xfrm flipH="1">
              <a:off x="1400" y="2584"/>
              <a:ext cx="1064" cy="104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15" name="AutoShape 6"/>
            <p:cNvSpPr>
              <a:spLocks noChangeArrowheads="1"/>
            </p:cNvSpPr>
            <p:nvPr/>
          </p:nvSpPr>
          <p:spPr bwMode="auto">
            <a:xfrm>
              <a:off x="1648" y="1912"/>
              <a:ext cx="2008" cy="1480"/>
            </a:xfrm>
            <a:prstGeom prst="cube">
              <a:avLst>
                <a:gd name="adj" fmla="val 54995"/>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43016" name="Rectangle 7"/>
            <p:cNvSpPr>
              <a:spLocks noChangeArrowheads="1"/>
            </p:cNvSpPr>
            <p:nvPr/>
          </p:nvSpPr>
          <p:spPr bwMode="auto">
            <a:xfrm>
              <a:off x="2543" y="1406"/>
              <a:ext cx="384" cy="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r>
                <a:rPr lang="en-GB" altLang="en-US" sz="1600"/>
                <a:t>Code</a:t>
              </a:r>
            </a:p>
          </p:txBody>
        </p:sp>
        <p:sp>
          <p:nvSpPr>
            <p:cNvPr id="43017" name="Rectangle 8"/>
            <p:cNvSpPr>
              <a:spLocks noChangeArrowheads="1"/>
            </p:cNvSpPr>
            <p:nvPr/>
          </p:nvSpPr>
          <p:spPr bwMode="auto">
            <a:xfrm>
              <a:off x="3935" y="2654"/>
              <a:ext cx="655" cy="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r>
                <a:rPr lang="en-GB" altLang="en-US" sz="1600"/>
                <a:t>Frequency</a:t>
              </a:r>
            </a:p>
          </p:txBody>
        </p:sp>
        <p:sp>
          <p:nvSpPr>
            <p:cNvPr id="43018" name="Rectangle 9"/>
            <p:cNvSpPr>
              <a:spLocks noChangeArrowheads="1"/>
            </p:cNvSpPr>
            <p:nvPr/>
          </p:nvSpPr>
          <p:spPr bwMode="auto">
            <a:xfrm>
              <a:off x="1535" y="3566"/>
              <a:ext cx="385" cy="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r>
                <a:rPr lang="en-GB" altLang="en-US" sz="1600"/>
                <a:t>Time</a:t>
              </a:r>
            </a:p>
          </p:txBody>
        </p:sp>
        <p:sp>
          <p:nvSpPr>
            <p:cNvPr id="43019" name="Line 10"/>
            <p:cNvSpPr>
              <a:spLocks noChangeShapeType="1"/>
            </p:cNvSpPr>
            <p:nvPr/>
          </p:nvSpPr>
          <p:spPr bwMode="auto">
            <a:xfrm>
              <a:off x="1792" y="2580"/>
              <a:ext cx="1192"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20" name="Line 11"/>
            <p:cNvSpPr>
              <a:spLocks noChangeShapeType="1"/>
            </p:cNvSpPr>
            <p:nvPr/>
          </p:nvSpPr>
          <p:spPr bwMode="auto">
            <a:xfrm>
              <a:off x="2320" y="2052"/>
              <a:ext cx="1192"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21" name="Line 12"/>
            <p:cNvSpPr>
              <a:spLocks noChangeShapeType="1"/>
            </p:cNvSpPr>
            <p:nvPr/>
          </p:nvSpPr>
          <p:spPr bwMode="auto">
            <a:xfrm>
              <a:off x="1936" y="2436"/>
              <a:ext cx="1192"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22" name="Line 13"/>
            <p:cNvSpPr>
              <a:spLocks noChangeShapeType="1"/>
            </p:cNvSpPr>
            <p:nvPr/>
          </p:nvSpPr>
          <p:spPr bwMode="auto">
            <a:xfrm>
              <a:off x="2080" y="2292"/>
              <a:ext cx="1192"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23" name="Line 14"/>
            <p:cNvSpPr>
              <a:spLocks noChangeShapeType="1"/>
            </p:cNvSpPr>
            <p:nvPr/>
          </p:nvSpPr>
          <p:spPr bwMode="auto">
            <a:xfrm>
              <a:off x="2988" y="2584"/>
              <a:ext cx="0" cy="664"/>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24" name="Line 15"/>
            <p:cNvSpPr>
              <a:spLocks noChangeShapeType="1"/>
            </p:cNvSpPr>
            <p:nvPr/>
          </p:nvSpPr>
          <p:spPr bwMode="auto">
            <a:xfrm>
              <a:off x="3132" y="2440"/>
              <a:ext cx="0" cy="664"/>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25" name="Line 16"/>
            <p:cNvSpPr>
              <a:spLocks noChangeShapeType="1"/>
            </p:cNvSpPr>
            <p:nvPr/>
          </p:nvSpPr>
          <p:spPr bwMode="auto">
            <a:xfrm>
              <a:off x="3276" y="2296"/>
              <a:ext cx="0" cy="664"/>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26" name="Line 17"/>
            <p:cNvSpPr>
              <a:spLocks noChangeShapeType="1"/>
            </p:cNvSpPr>
            <p:nvPr/>
          </p:nvSpPr>
          <p:spPr bwMode="auto">
            <a:xfrm>
              <a:off x="3516" y="2056"/>
              <a:ext cx="0" cy="664"/>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27" name="Rectangle 18"/>
            <p:cNvSpPr>
              <a:spLocks noChangeArrowheads="1"/>
            </p:cNvSpPr>
            <p:nvPr/>
          </p:nvSpPr>
          <p:spPr bwMode="auto">
            <a:xfrm rot="60000">
              <a:off x="2019" y="2541"/>
              <a:ext cx="672" cy="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r>
                <a:rPr lang="en-GB" altLang="en-US" sz="1600" b="1">
                  <a:solidFill>
                    <a:schemeClr val="bg1"/>
                  </a:solidFill>
                </a:rPr>
                <a:t>Channel 1</a:t>
              </a:r>
              <a:endParaRPr lang="en-GB" altLang="en-US" sz="1600"/>
            </a:p>
          </p:txBody>
        </p:sp>
        <p:sp>
          <p:nvSpPr>
            <p:cNvPr id="43028" name="Rectangle 19"/>
            <p:cNvSpPr>
              <a:spLocks noChangeArrowheads="1"/>
            </p:cNvSpPr>
            <p:nvPr/>
          </p:nvSpPr>
          <p:spPr bwMode="auto">
            <a:xfrm rot="60000">
              <a:off x="2163" y="2382"/>
              <a:ext cx="672" cy="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r>
                <a:rPr lang="en-GB" altLang="en-US" sz="1600" b="1">
                  <a:solidFill>
                    <a:schemeClr val="bg1"/>
                  </a:solidFill>
                </a:rPr>
                <a:t>Channel 2</a:t>
              </a:r>
              <a:endParaRPr lang="en-GB" altLang="en-US" sz="1600"/>
            </a:p>
          </p:txBody>
        </p:sp>
        <p:sp>
          <p:nvSpPr>
            <p:cNvPr id="43029" name="Rectangle 20"/>
            <p:cNvSpPr>
              <a:spLocks noChangeArrowheads="1"/>
            </p:cNvSpPr>
            <p:nvPr/>
          </p:nvSpPr>
          <p:spPr bwMode="auto">
            <a:xfrm rot="60000">
              <a:off x="2307" y="2248"/>
              <a:ext cx="672" cy="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r>
                <a:rPr lang="en-GB" altLang="en-US" sz="1600" b="1">
                  <a:solidFill>
                    <a:schemeClr val="bg1"/>
                  </a:solidFill>
                </a:rPr>
                <a:t>Channel 3</a:t>
              </a:r>
              <a:endParaRPr lang="en-GB" altLang="en-US" sz="1600"/>
            </a:p>
          </p:txBody>
        </p:sp>
        <p:sp>
          <p:nvSpPr>
            <p:cNvPr id="43030" name="Rectangle 21"/>
            <p:cNvSpPr>
              <a:spLocks noChangeArrowheads="1"/>
            </p:cNvSpPr>
            <p:nvPr/>
          </p:nvSpPr>
          <p:spPr bwMode="auto">
            <a:xfrm rot="60000">
              <a:off x="2608" y="1867"/>
              <a:ext cx="700" cy="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r>
                <a:rPr lang="en-GB" altLang="en-US" sz="1600" b="1">
                  <a:solidFill>
                    <a:schemeClr val="bg1"/>
                  </a:solidFill>
                </a:rPr>
                <a:t>Channel N</a:t>
              </a:r>
              <a:endParaRPr lang="en-GB" altLang="en-US" sz="1600"/>
            </a:p>
          </p:txBody>
        </p:sp>
        <p:sp>
          <p:nvSpPr>
            <p:cNvPr id="43031" name="Line 22"/>
            <p:cNvSpPr>
              <a:spLocks noChangeShapeType="1"/>
            </p:cNvSpPr>
            <p:nvPr/>
          </p:nvSpPr>
          <p:spPr bwMode="auto">
            <a:xfrm flipV="1">
              <a:off x="2608" y="2096"/>
              <a:ext cx="136" cy="152"/>
            </a:xfrm>
            <a:prstGeom prst="line">
              <a:avLst/>
            </a:prstGeom>
            <a:noFill/>
            <a:ln w="12700">
              <a:solidFill>
                <a:schemeClr val="tx1"/>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32" name="Rectangle 23"/>
            <p:cNvSpPr>
              <a:spLocks noChangeArrowheads="1"/>
            </p:cNvSpPr>
            <p:nvPr/>
          </p:nvSpPr>
          <p:spPr bwMode="auto">
            <a:xfrm rot="-2940000">
              <a:off x="1350" y="2328"/>
              <a:ext cx="674" cy="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r>
                <a:rPr lang="en-GB" altLang="en-US" sz="1600"/>
                <a:t>Time Slots</a:t>
              </a:r>
            </a:p>
          </p:txBody>
        </p:sp>
        <p:sp>
          <p:nvSpPr>
            <p:cNvPr id="43033" name="Line 24"/>
            <p:cNvSpPr>
              <a:spLocks noChangeShapeType="1"/>
            </p:cNvSpPr>
            <p:nvPr/>
          </p:nvSpPr>
          <p:spPr bwMode="auto">
            <a:xfrm flipV="1">
              <a:off x="1984" y="1856"/>
              <a:ext cx="328" cy="344"/>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461850" name="Rectangle 26"/>
          <p:cNvSpPr>
            <a:spLocks noGrp="1" noChangeArrowheads="1"/>
          </p:cNvSpPr>
          <p:nvPr>
            <p:ph type="title"/>
          </p:nvPr>
        </p:nvSpPr>
        <p:spPr/>
        <p:txBody>
          <a:bodyPr/>
          <a:lstStyle/>
          <a:p>
            <a:pPr>
              <a:defRPr/>
            </a:pPr>
            <a:r>
              <a:rPr lang="en-US" altLang="en-US" smtClean="0"/>
              <a:t>Time Division Multiple Access (TDMA)</a:t>
            </a:r>
            <a:endParaRPr lang="en-GB" altLang="en-US" smtClean="0"/>
          </a:p>
        </p:txBody>
      </p:sp>
    </p:spTree>
    <p:extLst>
      <p:ext uri="{BB962C8B-B14F-4D97-AF65-F5344CB8AC3E}">
        <p14:creationId xmlns:p14="http://schemas.microsoft.com/office/powerpoint/2010/main" val="318940996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0194" name="Rectangle 2"/>
          <p:cNvSpPr>
            <a:spLocks noGrp="1" noChangeArrowheads="1"/>
          </p:cNvSpPr>
          <p:nvPr>
            <p:ph type="title"/>
          </p:nvPr>
        </p:nvSpPr>
        <p:spPr/>
        <p:txBody>
          <a:bodyPr/>
          <a:lstStyle/>
          <a:p>
            <a:pPr>
              <a:defRPr/>
            </a:pPr>
            <a:r>
              <a:rPr lang="en-GB" altLang="en-US" smtClean="0"/>
              <a:t>TDMA</a:t>
            </a:r>
          </a:p>
        </p:txBody>
      </p:sp>
      <p:sp>
        <p:nvSpPr>
          <p:cNvPr id="44035" name="Rectangle 3"/>
          <p:cNvSpPr>
            <a:spLocks noGrp="1" noChangeArrowheads="1"/>
          </p:cNvSpPr>
          <p:nvPr>
            <p:ph type="body" idx="1"/>
          </p:nvPr>
        </p:nvSpPr>
        <p:spPr>
          <a:xfrm>
            <a:off x="688731" y="1364562"/>
            <a:ext cx="7772400" cy="4114800"/>
          </a:xfrm>
        </p:spPr>
        <p:txBody>
          <a:bodyPr/>
          <a:lstStyle/>
          <a:p>
            <a:r>
              <a:rPr lang="en-GB" altLang="en-US" sz="2400" b="0" dirty="0" smtClean="0">
                <a:solidFill>
                  <a:schemeClr val="tx1"/>
                </a:solidFill>
              </a:rPr>
              <a:t>Several TDMA schemes have been studied for the third generation air interface</a:t>
            </a:r>
          </a:p>
          <a:p>
            <a:r>
              <a:rPr lang="en-GB" altLang="en-US" sz="2400" b="0" dirty="0" smtClean="0">
                <a:solidFill>
                  <a:schemeClr val="tx1"/>
                </a:solidFill>
              </a:rPr>
              <a:t>The frame length is 4.615 </a:t>
            </a:r>
            <a:r>
              <a:rPr lang="en-GB" altLang="en-US" sz="2400" b="0" dirty="0" err="1" smtClean="0">
                <a:solidFill>
                  <a:schemeClr val="tx1"/>
                </a:solidFill>
              </a:rPr>
              <a:t>ms</a:t>
            </a:r>
            <a:r>
              <a:rPr lang="en-GB" altLang="en-US" sz="2400" b="0" dirty="0" smtClean="0">
                <a:solidFill>
                  <a:schemeClr val="tx1"/>
                </a:solidFill>
              </a:rPr>
              <a:t>, can consist of:</a:t>
            </a:r>
          </a:p>
          <a:p>
            <a:pPr lvl="2"/>
            <a:r>
              <a:rPr lang="en-GB" altLang="en-US" dirty="0" smtClean="0">
                <a:solidFill>
                  <a:schemeClr val="tx1"/>
                </a:solidFill>
              </a:rPr>
              <a:t>64 1/64 time slots of length 72</a:t>
            </a:r>
          </a:p>
          <a:p>
            <a:pPr lvl="2"/>
            <a:r>
              <a:rPr lang="en-GB" altLang="en-US" dirty="0" smtClean="0">
                <a:solidFill>
                  <a:schemeClr val="tx1"/>
                </a:solidFill>
              </a:rPr>
              <a:t>16 1/16 time slots of length 288</a:t>
            </a:r>
          </a:p>
          <a:p>
            <a:endParaRPr lang="en-GB" altLang="en-US" b="0" dirty="0" smtClean="0">
              <a:solidFill>
                <a:schemeClr val="tx1"/>
              </a:solidFill>
            </a:endParaRPr>
          </a:p>
        </p:txBody>
      </p:sp>
      <p:sp>
        <p:nvSpPr>
          <p:cNvPr id="44036" name="Rectangle 4"/>
          <p:cNvSpPr>
            <a:spLocks noChangeAspect="1" noChangeArrowheads="1"/>
          </p:cNvSpPr>
          <p:nvPr/>
        </p:nvSpPr>
        <p:spPr bwMode="auto">
          <a:xfrm>
            <a:off x="718981" y="3937296"/>
            <a:ext cx="7476392" cy="960438"/>
          </a:xfrm>
          <a:prstGeom prst="rect">
            <a:avLst/>
          </a:prstGeom>
          <a:solidFill>
            <a:srgbClr val="FFFFFF"/>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44037" name="Line 5"/>
          <p:cNvSpPr>
            <a:spLocks noChangeAspect="1" noChangeShapeType="1"/>
          </p:cNvSpPr>
          <p:nvPr/>
        </p:nvSpPr>
        <p:spPr bwMode="auto">
          <a:xfrm>
            <a:off x="718981" y="3937296"/>
            <a:ext cx="0" cy="96043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38" name="Line 6"/>
          <p:cNvSpPr>
            <a:spLocks noChangeAspect="1" noChangeShapeType="1"/>
          </p:cNvSpPr>
          <p:nvPr/>
        </p:nvSpPr>
        <p:spPr bwMode="auto">
          <a:xfrm>
            <a:off x="846470" y="3937296"/>
            <a:ext cx="0" cy="96043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39" name="Line 7"/>
          <p:cNvSpPr>
            <a:spLocks noChangeAspect="1" noChangeShapeType="1"/>
          </p:cNvSpPr>
          <p:nvPr/>
        </p:nvSpPr>
        <p:spPr bwMode="auto">
          <a:xfrm>
            <a:off x="971027" y="3937296"/>
            <a:ext cx="0" cy="96043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40" name="Line 8"/>
          <p:cNvSpPr>
            <a:spLocks noChangeAspect="1" noChangeShapeType="1"/>
          </p:cNvSpPr>
          <p:nvPr/>
        </p:nvSpPr>
        <p:spPr bwMode="auto">
          <a:xfrm>
            <a:off x="1098516" y="3937296"/>
            <a:ext cx="0" cy="96043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41" name="Line 9"/>
          <p:cNvSpPr>
            <a:spLocks noChangeAspect="1" noChangeShapeType="1"/>
          </p:cNvSpPr>
          <p:nvPr/>
        </p:nvSpPr>
        <p:spPr bwMode="auto">
          <a:xfrm>
            <a:off x="1733027" y="3937296"/>
            <a:ext cx="0" cy="96043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42" name="Line 10"/>
          <p:cNvSpPr>
            <a:spLocks noChangeAspect="1" noChangeShapeType="1"/>
          </p:cNvSpPr>
          <p:nvPr/>
        </p:nvSpPr>
        <p:spPr bwMode="auto">
          <a:xfrm>
            <a:off x="2619585" y="3937296"/>
            <a:ext cx="0" cy="96043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43" name="Line 11"/>
          <p:cNvSpPr>
            <a:spLocks noChangeAspect="1" noChangeShapeType="1"/>
          </p:cNvSpPr>
          <p:nvPr/>
        </p:nvSpPr>
        <p:spPr bwMode="auto">
          <a:xfrm>
            <a:off x="2999119" y="3937296"/>
            <a:ext cx="0" cy="96043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44" name="Line 12"/>
          <p:cNvSpPr>
            <a:spLocks noChangeAspect="1" noChangeShapeType="1"/>
          </p:cNvSpPr>
          <p:nvPr/>
        </p:nvSpPr>
        <p:spPr bwMode="auto">
          <a:xfrm>
            <a:off x="3506142" y="3937296"/>
            <a:ext cx="0" cy="96043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45" name="Line 13"/>
          <p:cNvSpPr>
            <a:spLocks noChangeAspect="1" noChangeShapeType="1"/>
          </p:cNvSpPr>
          <p:nvPr/>
        </p:nvSpPr>
        <p:spPr bwMode="auto">
          <a:xfrm>
            <a:off x="3633631" y="3937296"/>
            <a:ext cx="0" cy="96043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46" name="Line 14"/>
          <p:cNvSpPr>
            <a:spLocks noChangeAspect="1" noChangeShapeType="1"/>
          </p:cNvSpPr>
          <p:nvPr/>
        </p:nvSpPr>
        <p:spPr bwMode="auto">
          <a:xfrm>
            <a:off x="3761119" y="3937296"/>
            <a:ext cx="0" cy="96043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47" name="Line 15"/>
          <p:cNvSpPr>
            <a:spLocks noChangeAspect="1" noChangeShapeType="1"/>
          </p:cNvSpPr>
          <p:nvPr/>
        </p:nvSpPr>
        <p:spPr bwMode="auto">
          <a:xfrm>
            <a:off x="3885677" y="3937296"/>
            <a:ext cx="0" cy="96043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48" name="Line 16"/>
          <p:cNvSpPr>
            <a:spLocks noChangeAspect="1" noChangeShapeType="1"/>
          </p:cNvSpPr>
          <p:nvPr/>
        </p:nvSpPr>
        <p:spPr bwMode="auto">
          <a:xfrm>
            <a:off x="4013165" y="3937296"/>
            <a:ext cx="0" cy="96043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49" name="Line 17"/>
          <p:cNvSpPr>
            <a:spLocks noChangeAspect="1" noChangeShapeType="1"/>
          </p:cNvSpPr>
          <p:nvPr/>
        </p:nvSpPr>
        <p:spPr bwMode="auto">
          <a:xfrm>
            <a:off x="4139188" y="3937296"/>
            <a:ext cx="0" cy="96043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50" name="Line 18"/>
          <p:cNvSpPr>
            <a:spLocks noChangeAspect="1" noChangeShapeType="1"/>
          </p:cNvSpPr>
          <p:nvPr/>
        </p:nvSpPr>
        <p:spPr bwMode="auto">
          <a:xfrm>
            <a:off x="4266677" y="3937296"/>
            <a:ext cx="0" cy="96043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51" name="Line 19"/>
          <p:cNvSpPr>
            <a:spLocks noChangeAspect="1" noChangeShapeType="1"/>
          </p:cNvSpPr>
          <p:nvPr/>
        </p:nvSpPr>
        <p:spPr bwMode="auto">
          <a:xfrm>
            <a:off x="4394165" y="3937296"/>
            <a:ext cx="0" cy="96043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52" name="Line 20"/>
          <p:cNvSpPr>
            <a:spLocks noChangeAspect="1" noChangeShapeType="1"/>
          </p:cNvSpPr>
          <p:nvPr/>
        </p:nvSpPr>
        <p:spPr bwMode="auto">
          <a:xfrm>
            <a:off x="4901188" y="3937296"/>
            <a:ext cx="0" cy="96043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53" name="Line 21"/>
          <p:cNvSpPr>
            <a:spLocks noChangeAspect="1" noChangeShapeType="1"/>
          </p:cNvSpPr>
          <p:nvPr/>
        </p:nvSpPr>
        <p:spPr bwMode="auto">
          <a:xfrm>
            <a:off x="5280724" y="3937296"/>
            <a:ext cx="0" cy="96043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54" name="Line 22"/>
          <p:cNvSpPr>
            <a:spLocks noChangeAspect="1" noChangeShapeType="1"/>
          </p:cNvSpPr>
          <p:nvPr/>
        </p:nvSpPr>
        <p:spPr bwMode="auto">
          <a:xfrm>
            <a:off x="6039793" y="3662660"/>
            <a:ext cx="0" cy="150812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55" name="Line 23"/>
          <p:cNvSpPr>
            <a:spLocks noChangeAspect="1" noChangeShapeType="1"/>
          </p:cNvSpPr>
          <p:nvPr/>
        </p:nvSpPr>
        <p:spPr bwMode="auto">
          <a:xfrm>
            <a:off x="7053839" y="3937296"/>
            <a:ext cx="0" cy="96043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56" name="Line 24"/>
          <p:cNvSpPr>
            <a:spLocks noChangeAspect="1" noChangeShapeType="1"/>
          </p:cNvSpPr>
          <p:nvPr/>
        </p:nvSpPr>
        <p:spPr bwMode="auto">
          <a:xfrm>
            <a:off x="6929281" y="3938885"/>
            <a:ext cx="0" cy="96043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57" name="Line 25"/>
          <p:cNvSpPr>
            <a:spLocks noChangeAspect="1" noChangeShapeType="1"/>
          </p:cNvSpPr>
          <p:nvPr/>
        </p:nvSpPr>
        <p:spPr bwMode="auto">
          <a:xfrm>
            <a:off x="6801793" y="3937296"/>
            <a:ext cx="0" cy="96043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58" name="Line 26"/>
          <p:cNvSpPr>
            <a:spLocks noChangeAspect="1" noChangeShapeType="1"/>
          </p:cNvSpPr>
          <p:nvPr/>
        </p:nvSpPr>
        <p:spPr bwMode="auto">
          <a:xfrm>
            <a:off x="6674304" y="3937296"/>
            <a:ext cx="0" cy="96043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59" name="Line 27"/>
          <p:cNvSpPr>
            <a:spLocks noChangeAspect="1" noChangeShapeType="1"/>
          </p:cNvSpPr>
          <p:nvPr/>
        </p:nvSpPr>
        <p:spPr bwMode="auto">
          <a:xfrm>
            <a:off x="6548281" y="3937296"/>
            <a:ext cx="0" cy="96043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60" name="Line 28"/>
          <p:cNvSpPr>
            <a:spLocks noChangeAspect="1" noChangeShapeType="1"/>
          </p:cNvSpPr>
          <p:nvPr/>
        </p:nvSpPr>
        <p:spPr bwMode="auto">
          <a:xfrm>
            <a:off x="7434839" y="3937296"/>
            <a:ext cx="0" cy="96043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61" name="Line 29"/>
          <p:cNvSpPr>
            <a:spLocks noChangeAspect="1" noChangeShapeType="1"/>
          </p:cNvSpPr>
          <p:nvPr/>
        </p:nvSpPr>
        <p:spPr bwMode="auto">
          <a:xfrm>
            <a:off x="1226004" y="3937296"/>
            <a:ext cx="0" cy="96043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62" name="Line 30"/>
          <p:cNvSpPr>
            <a:spLocks noChangeAspect="1" noChangeShapeType="1"/>
          </p:cNvSpPr>
          <p:nvPr/>
        </p:nvSpPr>
        <p:spPr bwMode="auto">
          <a:xfrm>
            <a:off x="7815839" y="3937296"/>
            <a:ext cx="0" cy="96043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63" name="Line 31"/>
          <p:cNvSpPr>
            <a:spLocks noChangeAspect="1" noChangeShapeType="1"/>
          </p:cNvSpPr>
          <p:nvPr/>
        </p:nvSpPr>
        <p:spPr bwMode="auto">
          <a:xfrm flipH="1">
            <a:off x="718981" y="3799184"/>
            <a:ext cx="50702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4064" name="Line 32"/>
          <p:cNvSpPr>
            <a:spLocks noChangeAspect="1" noChangeShapeType="1"/>
          </p:cNvSpPr>
          <p:nvPr/>
        </p:nvSpPr>
        <p:spPr bwMode="auto">
          <a:xfrm>
            <a:off x="2366073" y="3799184"/>
            <a:ext cx="367372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4065" name="Line 33"/>
          <p:cNvSpPr>
            <a:spLocks noChangeAspect="1" noChangeShapeType="1"/>
          </p:cNvSpPr>
          <p:nvPr/>
        </p:nvSpPr>
        <p:spPr bwMode="auto">
          <a:xfrm flipH="1">
            <a:off x="6039793" y="3799184"/>
            <a:ext cx="634511"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4066" name="Line 34"/>
          <p:cNvSpPr>
            <a:spLocks noChangeAspect="1" noChangeShapeType="1"/>
          </p:cNvSpPr>
          <p:nvPr/>
        </p:nvSpPr>
        <p:spPr bwMode="auto">
          <a:xfrm>
            <a:off x="7434839" y="3799184"/>
            <a:ext cx="760534"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4067" name="Line 35"/>
          <p:cNvSpPr>
            <a:spLocks noChangeAspect="1" noChangeShapeType="1"/>
          </p:cNvSpPr>
          <p:nvPr/>
        </p:nvSpPr>
        <p:spPr bwMode="auto">
          <a:xfrm>
            <a:off x="8321396" y="3924596"/>
            <a:ext cx="0" cy="960438"/>
          </a:xfrm>
          <a:prstGeom prst="line">
            <a:avLst/>
          </a:prstGeom>
          <a:noFill/>
          <a:ln w="9525">
            <a:solidFill>
              <a:srgbClr val="000000"/>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4068" name="Line 36"/>
          <p:cNvSpPr>
            <a:spLocks noChangeAspect="1" noChangeShapeType="1"/>
          </p:cNvSpPr>
          <p:nvPr/>
        </p:nvSpPr>
        <p:spPr bwMode="auto">
          <a:xfrm>
            <a:off x="718981" y="5297784"/>
            <a:ext cx="7476392" cy="0"/>
          </a:xfrm>
          <a:prstGeom prst="line">
            <a:avLst/>
          </a:prstGeom>
          <a:noFill/>
          <a:ln w="9525">
            <a:solidFill>
              <a:srgbClr val="000000"/>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4069" name="Line 37"/>
          <p:cNvSpPr>
            <a:spLocks noChangeAspect="1" noChangeShapeType="1"/>
          </p:cNvSpPr>
          <p:nvPr/>
        </p:nvSpPr>
        <p:spPr bwMode="auto">
          <a:xfrm flipV="1">
            <a:off x="718981" y="4885034"/>
            <a:ext cx="0" cy="825500"/>
          </a:xfrm>
          <a:prstGeom prst="line">
            <a:avLst/>
          </a:prstGeom>
          <a:noFill/>
          <a:ln w="9525">
            <a:solidFill>
              <a:srgbClr val="80808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4070" name="Line 38"/>
          <p:cNvSpPr>
            <a:spLocks noChangeAspect="1" noChangeShapeType="1"/>
          </p:cNvSpPr>
          <p:nvPr/>
        </p:nvSpPr>
        <p:spPr bwMode="auto">
          <a:xfrm flipH="1" flipV="1">
            <a:off x="846470" y="4885034"/>
            <a:ext cx="379534" cy="825500"/>
          </a:xfrm>
          <a:prstGeom prst="line">
            <a:avLst/>
          </a:prstGeom>
          <a:noFill/>
          <a:ln w="9525">
            <a:solidFill>
              <a:srgbClr val="80808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4071" name="Line 39"/>
          <p:cNvSpPr>
            <a:spLocks noChangeAspect="1" noChangeShapeType="1"/>
          </p:cNvSpPr>
          <p:nvPr/>
        </p:nvSpPr>
        <p:spPr bwMode="auto">
          <a:xfrm flipH="1" flipV="1">
            <a:off x="1226004" y="4885034"/>
            <a:ext cx="886558" cy="1098550"/>
          </a:xfrm>
          <a:prstGeom prst="line">
            <a:avLst/>
          </a:prstGeom>
          <a:noFill/>
          <a:ln w="9525">
            <a:solidFill>
              <a:srgbClr val="80808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4072" name="Rectangle 40"/>
          <p:cNvSpPr>
            <a:spLocks noChangeAspect="1" noChangeArrowheads="1"/>
          </p:cNvSpPr>
          <p:nvPr/>
        </p:nvSpPr>
        <p:spPr bwMode="auto">
          <a:xfrm>
            <a:off x="592958" y="5712121"/>
            <a:ext cx="886558" cy="41275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44073" name="Rectangle 41"/>
          <p:cNvSpPr>
            <a:spLocks noChangeAspect="1" noChangeArrowheads="1"/>
          </p:cNvSpPr>
          <p:nvPr/>
        </p:nvSpPr>
        <p:spPr bwMode="auto">
          <a:xfrm>
            <a:off x="1648035" y="5526384"/>
            <a:ext cx="1014046" cy="550862"/>
          </a:xfrm>
          <a:prstGeom prst="rect">
            <a:avLst/>
          </a:prstGeom>
          <a:solidFill>
            <a:schemeClr val="bg1"/>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44074" name="Line 42"/>
          <p:cNvSpPr>
            <a:spLocks noChangeAspect="1" noChangeShapeType="1"/>
          </p:cNvSpPr>
          <p:nvPr/>
        </p:nvSpPr>
        <p:spPr bwMode="auto">
          <a:xfrm flipH="1" flipV="1">
            <a:off x="6039793" y="5023146"/>
            <a:ext cx="341434" cy="44450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4075" name="Text Box 43"/>
          <p:cNvSpPr txBox="1">
            <a:spLocks noChangeArrowheads="1"/>
          </p:cNvSpPr>
          <p:nvPr/>
        </p:nvSpPr>
        <p:spPr bwMode="auto">
          <a:xfrm>
            <a:off x="1296342" y="3560709"/>
            <a:ext cx="1211870" cy="4007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2000"/>
              <a:t>Downlink</a:t>
            </a:r>
          </a:p>
        </p:txBody>
      </p:sp>
      <p:sp>
        <p:nvSpPr>
          <p:cNvPr id="44076" name="Text Box 44"/>
          <p:cNvSpPr txBox="1">
            <a:spLocks noChangeArrowheads="1"/>
          </p:cNvSpPr>
          <p:nvPr/>
        </p:nvSpPr>
        <p:spPr bwMode="auto">
          <a:xfrm>
            <a:off x="6665512" y="3560709"/>
            <a:ext cx="897682" cy="4007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2000"/>
              <a:t>Uplink</a:t>
            </a:r>
          </a:p>
        </p:txBody>
      </p:sp>
      <p:sp>
        <p:nvSpPr>
          <p:cNvPr id="44077" name="Text Box 45"/>
          <p:cNvSpPr txBox="1">
            <a:spLocks noChangeArrowheads="1"/>
          </p:cNvSpPr>
          <p:nvPr/>
        </p:nvSpPr>
        <p:spPr bwMode="auto">
          <a:xfrm>
            <a:off x="522620" y="5693693"/>
            <a:ext cx="964223" cy="4623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2400"/>
              <a:t>72</a:t>
            </a:r>
            <a:r>
              <a:rPr lang="en-GB" altLang="en-US" sz="2400">
                <a:latin typeface="Symbol" pitchFamily="18" charset="2"/>
              </a:rPr>
              <a:t>m</a:t>
            </a:r>
            <a:r>
              <a:rPr lang="en-GB" altLang="en-US" sz="2400"/>
              <a:t>s </a:t>
            </a:r>
          </a:p>
        </p:txBody>
      </p:sp>
      <p:sp>
        <p:nvSpPr>
          <p:cNvPr id="44078" name="Text Box 46"/>
          <p:cNvSpPr txBox="1">
            <a:spLocks noChangeArrowheads="1"/>
          </p:cNvSpPr>
          <p:nvPr/>
        </p:nvSpPr>
        <p:spPr bwMode="auto">
          <a:xfrm>
            <a:off x="1718374" y="5541293"/>
            <a:ext cx="964223" cy="4623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2400"/>
              <a:t>288</a:t>
            </a:r>
            <a:r>
              <a:rPr lang="en-GB" altLang="en-US" sz="2400">
                <a:latin typeface="Symbol" pitchFamily="18" charset="2"/>
              </a:rPr>
              <a:t>m</a:t>
            </a:r>
            <a:r>
              <a:rPr lang="en-GB" altLang="en-US" sz="2400"/>
              <a:t>s </a:t>
            </a:r>
          </a:p>
        </p:txBody>
      </p:sp>
      <p:sp>
        <p:nvSpPr>
          <p:cNvPr id="44079" name="Text Box 47"/>
          <p:cNvSpPr txBox="1">
            <a:spLocks noChangeArrowheads="1"/>
          </p:cNvSpPr>
          <p:nvPr/>
        </p:nvSpPr>
        <p:spPr bwMode="auto">
          <a:xfrm>
            <a:off x="4391235" y="5432828"/>
            <a:ext cx="3376246" cy="8316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2400"/>
              <a:t>Switching point between uplink and downlink </a:t>
            </a:r>
          </a:p>
        </p:txBody>
      </p:sp>
    </p:spTree>
    <p:extLst>
      <p:ext uri="{BB962C8B-B14F-4D97-AF65-F5344CB8AC3E}">
        <p14:creationId xmlns:p14="http://schemas.microsoft.com/office/powerpoint/2010/main" val="14970646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5058" name="Freeform 2"/>
          <p:cNvSpPr>
            <a:spLocks/>
          </p:cNvSpPr>
          <p:nvPr/>
        </p:nvSpPr>
        <p:spPr bwMode="auto">
          <a:xfrm>
            <a:off x="1259632" y="4841991"/>
            <a:ext cx="1294534" cy="1323313"/>
          </a:xfrm>
          <a:custGeom>
            <a:avLst/>
            <a:gdLst>
              <a:gd name="T0" fmla="*/ 99740 w 985"/>
              <a:gd name="T1" fmla="*/ 642938 h 928"/>
              <a:gd name="T2" fmla="*/ 347371 w 985"/>
              <a:gd name="T3" fmla="*/ 173038 h 928"/>
              <a:gd name="T4" fmla="*/ 526215 w 985"/>
              <a:gd name="T5" fmla="*/ 84138 h 928"/>
              <a:gd name="T6" fmla="*/ 773846 w 985"/>
              <a:gd name="T7" fmla="*/ 58738 h 928"/>
              <a:gd name="T8" fmla="*/ 1310379 w 985"/>
              <a:gd name="T9" fmla="*/ 46038 h 928"/>
              <a:gd name="T10" fmla="*/ 1447952 w 985"/>
              <a:gd name="T11" fmla="*/ 236538 h 928"/>
              <a:gd name="T12" fmla="*/ 1530496 w 985"/>
              <a:gd name="T13" fmla="*/ 300038 h 928"/>
              <a:gd name="T14" fmla="*/ 1668068 w 985"/>
              <a:gd name="T15" fmla="*/ 554038 h 928"/>
              <a:gd name="T16" fmla="*/ 1668068 w 985"/>
              <a:gd name="T17" fmla="*/ 1023938 h 928"/>
              <a:gd name="T18" fmla="*/ 1571767 w 985"/>
              <a:gd name="T19" fmla="*/ 1189038 h 928"/>
              <a:gd name="T20" fmla="*/ 1558010 w 985"/>
              <a:gd name="T21" fmla="*/ 1227138 h 928"/>
              <a:gd name="T22" fmla="*/ 1351651 w 985"/>
              <a:gd name="T23" fmla="*/ 1303338 h 928"/>
              <a:gd name="T24" fmla="*/ 815118 w 985"/>
              <a:gd name="T25" fmla="*/ 1417638 h 928"/>
              <a:gd name="T26" fmla="*/ 306099 w 985"/>
              <a:gd name="T27" fmla="*/ 1430338 h 928"/>
              <a:gd name="T28" fmla="*/ 223556 w 985"/>
              <a:gd name="T29" fmla="*/ 1392238 h 928"/>
              <a:gd name="T30" fmla="*/ 99740 w 985"/>
              <a:gd name="T31" fmla="*/ 642938 h 92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985" h="928">
                <a:moveTo>
                  <a:pt x="58" y="405"/>
                </a:moveTo>
                <a:cubicBezTo>
                  <a:pt x="76" y="282"/>
                  <a:pt x="64" y="155"/>
                  <a:pt x="202" y="109"/>
                </a:cubicBezTo>
                <a:cubicBezTo>
                  <a:pt x="228" y="83"/>
                  <a:pt x="268" y="58"/>
                  <a:pt x="306" y="53"/>
                </a:cubicBezTo>
                <a:cubicBezTo>
                  <a:pt x="354" y="46"/>
                  <a:pt x="450" y="37"/>
                  <a:pt x="450" y="37"/>
                </a:cubicBezTo>
                <a:cubicBezTo>
                  <a:pt x="561" y="0"/>
                  <a:pt x="603" y="24"/>
                  <a:pt x="762" y="29"/>
                </a:cubicBezTo>
                <a:cubicBezTo>
                  <a:pt x="804" y="57"/>
                  <a:pt x="806" y="113"/>
                  <a:pt x="842" y="149"/>
                </a:cubicBezTo>
                <a:cubicBezTo>
                  <a:pt x="888" y="195"/>
                  <a:pt x="844" y="130"/>
                  <a:pt x="890" y="189"/>
                </a:cubicBezTo>
                <a:cubicBezTo>
                  <a:pt x="929" y="239"/>
                  <a:pt x="955" y="288"/>
                  <a:pt x="970" y="349"/>
                </a:cubicBezTo>
                <a:cubicBezTo>
                  <a:pt x="983" y="477"/>
                  <a:pt x="985" y="466"/>
                  <a:pt x="970" y="645"/>
                </a:cubicBezTo>
                <a:cubicBezTo>
                  <a:pt x="966" y="696"/>
                  <a:pt x="954" y="722"/>
                  <a:pt x="914" y="749"/>
                </a:cubicBezTo>
                <a:cubicBezTo>
                  <a:pt x="911" y="757"/>
                  <a:pt x="913" y="768"/>
                  <a:pt x="906" y="773"/>
                </a:cubicBezTo>
                <a:cubicBezTo>
                  <a:pt x="875" y="795"/>
                  <a:pt x="818" y="800"/>
                  <a:pt x="786" y="821"/>
                </a:cubicBezTo>
                <a:cubicBezTo>
                  <a:pt x="694" y="882"/>
                  <a:pt x="581" y="881"/>
                  <a:pt x="474" y="893"/>
                </a:cubicBezTo>
                <a:cubicBezTo>
                  <a:pt x="368" y="928"/>
                  <a:pt x="330" y="906"/>
                  <a:pt x="178" y="901"/>
                </a:cubicBezTo>
                <a:cubicBezTo>
                  <a:pt x="163" y="891"/>
                  <a:pt x="144" y="888"/>
                  <a:pt x="130" y="877"/>
                </a:cubicBezTo>
                <a:cubicBezTo>
                  <a:pt x="0" y="773"/>
                  <a:pt x="60" y="512"/>
                  <a:pt x="58" y="405"/>
                </a:cubicBezTo>
                <a:close/>
              </a:path>
            </a:pathLst>
          </a:custGeom>
          <a:solidFill>
            <a:schemeClr val="accent1">
              <a:alpha val="50195"/>
            </a:schemeClr>
          </a:solidFill>
          <a:ln w="12700" cap="flat" cmpd="sng">
            <a:solidFill>
              <a:schemeClr val="tx1"/>
            </a:solidFill>
            <a:prstDash val="solid"/>
            <a:round/>
            <a:headEnd/>
            <a:tailEnd/>
          </a:ln>
          <a:effectLst/>
          <a:extLs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anchor="ctr"/>
          <a:lstStyle/>
          <a:p>
            <a:endParaRPr lang="en-GB"/>
          </a:p>
        </p:txBody>
      </p:sp>
      <p:grpSp>
        <p:nvGrpSpPr>
          <p:cNvPr id="463875" name="Group 3"/>
          <p:cNvGrpSpPr>
            <a:grpSpLocks noChangeAspect="1"/>
          </p:cNvGrpSpPr>
          <p:nvPr/>
        </p:nvGrpSpPr>
        <p:grpSpPr bwMode="auto">
          <a:xfrm>
            <a:off x="1637475" y="5146792"/>
            <a:ext cx="329072" cy="106949"/>
            <a:chOff x="1826" y="1152"/>
            <a:chExt cx="519" cy="168"/>
          </a:xfrm>
        </p:grpSpPr>
        <p:sp>
          <p:nvSpPr>
            <p:cNvPr id="45154" name="Freeform 4"/>
            <p:cNvSpPr>
              <a:spLocks noChangeAspect="1"/>
            </p:cNvSpPr>
            <p:nvPr/>
          </p:nvSpPr>
          <p:spPr bwMode="auto">
            <a:xfrm>
              <a:off x="2184" y="1222"/>
              <a:ext cx="161" cy="97"/>
            </a:xfrm>
            <a:custGeom>
              <a:avLst/>
              <a:gdLst>
                <a:gd name="T0" fmla="*/ 0 w 161"/>
                <a:gd name="T1" fmla="*/ 96 h 97"/>
                <a:gd name="T2" fmla="*/ 42 w 161"/>
                <a:gd name="T3" fmla="*/ 63 h 97"/>
                <a:gd name="T4" fmla="*/ 45 w 161"/>
                <a:gd name="T5" fmla="*/ 79 h 97"/>
                <a:gd name="T6" fmla="*/ 110 w 161"/>
                <a:gd name="T7" fmla="*/ 26 h 97"/>
                <a:gd name="T8" fmla="*/ 113 w 161"/>
                <a:gd name="T9" fmla="*/ 35 h 97"/>
                <a:gd name="T10" fmla="*/ 160 w 161"/>
                <a:gd name="T11" fmla="*/ 0 h 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61" h="97">
                  <a:moveTo>
                    <a:pt x="0" y="96"/>
                  </a:moveTo>
                  <a:lnTo>
                    <a:pt x="42" y="63"/>
                  </a:lnTo>
                  <a:lnTo>
                    <a:pt x="45" y="79"/>
                  </a:lnTo>
                  <a:lnTo>
                    <a:pt x="110" y="26"/>
                  </a:lnTo>
                  <a:lnTo>
                    <a:pt x="113" y="35"/>
                  </a:lnTo>
                  <a:lnTo>
                    <a:pt x="160" y="0"/>
                  </a:lnTo>
                </a:path>
              </a:pathLst>
            </a:custGeom>
            <a:noFill/>
            <a:ln w="12700" cap="rnd" cmpd="sng">
              <a:solidFill>
                <a:srgbClr val="339966"/>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5155" name="Freeform 5"/>
            <p:cNvSpPr>
              <a:spLocks noChangeAspect="1"/>
            </p:cNvSpPr>
            <p:nvPr/>
          </p:nvSpPr>
          <p:spPr bwMode="auto">
            <a:xfrm>
              <a:off x="2112" y="1152"/>
              <a:ext cx="113" cy="147"/>
            </a:xfrm>
            <a:custGeom>
              <a:avLst/>
              <a:gdLst>
                <a:gd name="T0" fmla="*/ 0 w 113"/>
                <a:gd name="T1" fmla="*/ 146 h 147"/>
                <a:gd name="T2" fmla="*/ 16 w 113"/>
                <a:gd name="T3" fmla="*/ 104 h 147"/>
                <a:gd name="T4" fmla="*/ 35 w 113"/>
                <a:gd name="T5" fmla="*/ 117 h 147"/>
                <a:gd name="T6" fmla="*/ 71 w 113"/>
                <a:gd name="T7" fmla="*/ 41 h 147"/>
                <a:gd name="T8" fmla="*/ 86 w 113"/>
                <a:gd name="T9" fmla="*/ 52 h 147"/>
                <a:gd name="T10" fmla="*/ 112 w 113"/>
                <a:gd name="T11" fmla="*/ 0 h 14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13" h="147">
                  <a:moveTo>
                    <a:pt x="0" y="146"/>
                  </a:moveTo>
                  <a:lnTo>
                    <a:pt x="16" y="104"/>
                  </a:lnTo>
                  <a:lnTo>
                    <a:pt x="35" y="117"/>
                  </a:lnTo>
                  <a:lnTo>
                    <a:pt x="71" y="41"/>
                  </a:lnTo>
                  <a:lnTo>
                    <a:pt x="86" y="52"/>
                  </a:lnTo>
                  <a:lnTo>
                    <a:pt x="112" y="0"/>
                  </a:lnTo>
                </a:path>
              </a:pathLst>
            </a:custGeom>
            <a:noFill/>
            <a:ln w="12700" cap="rnd" cmpd="sng">
              <a:solidFill>
                <a:srgbClr val="339966"/>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5156" name="Freeform 6"/>
            <p:cNvSpPr>
              <a:spLocks noChangeAspect="1"/>
            </p:cNvSpPr>
            <p:nvPr/>
          </p:nvSpPr>
          <p:spPr bwMode="auto">
            <a:xfrm>
              <a:off x="1944" y="1152"/>
              <a:ext cx="115" cy="147"/>
            </a:xfrm>
            <a:custGeom>
              <a:avLst/>
              <a:gdLst>
                <a:gd name="T0" fmla="*/ 114 w 115"/>
                <a:gd name="T1" fmla="*/ 146 h 147"/>
                <a:gd name="T2" fmla="*/ 97 w 115"/>
                <a:gd name="T3" fmla="*/ 106 h 147"/>
                <a:gd name="T4" fmla="*/ 77 w 115"/>
                <a:gd name="T5" fmla="*/ 118 h 147"/>
                <a:gd name="T6" fmla="*/ 39 w 115"/>
                <a:gd name="T7" fmla="*/ 41 h 147"/>
                <a:gd name="T8" fmla="*/ 25 w 115"/>
                <a:gd name="T9" fmla="*/ 53 h 147"/>
                <a:gd name="T10" fmla="*/ 0 w 115"/>
                <a:gd name="T11" fmla="*/ 0 h 14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15" h="147">
                  <a:moveTo>
                    <a:pt x="114" y="146"/>
                  </a:moveTo>
                  <a:lnTo>
                    <a:pt x="97" y="106"/>
                  </a:lnTo>
                  <a:lnTo>
                    <a:pt x="77" y="118"/>
                  </a:lnTo>
                  <a:lnTo>
                    <a:pt x="39" y="41"/>
                  </a:lnTo>
                  <a:lnTo>
                    <a:pt x="25" y="53"/>
                  </a:lnTo>
                  <a:lnTo>
                    <a:pt x="0" y="0"/>
                  </a:lnTo>
                </a:path>
              </a:pathLst>
            </a:custGeom>
            <a:noFill/>
            <a:ln w="12700" cap="rnd" cmpd="sng">
              <a:solidFill>
                <a:srgbClr val="339966"/>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5157" name="Freeform 7"/>
            <p:cNvSpPr>
              <a:spLocks noChangeAspect="1"/>
            </p:cNvSpPr>
            <p:nvPr/>
          </p:nvSpPr>
          <p:spPr bwMode="auto">
            <a:xfrm>
              <a:off x="1826" y="1223"/>
              <a:ext cx="159" cy="97"/>
            </a:xfrm>
            <a:custGeom>
              <a:avLst/>
              <a:gdLst>
                <a:gd name="T0" fmla="*/ 158 w 159"/>
                <a:gd name="T1" fmla="*/ 96 h 97"/>
                <a:gd name="T2" fmla="*/ 116 w 159"/>
                <a:gd name="T3" fmla="*/ 61 h 97"/>
                <a:gd name="T4" fmla="*/ 114 w 159"/>
                <a:gd name="T5" fmla="*/ 77 h 97"/>
                <a:gd name="T6" fmla="*/ 50 w 159"/>
                <a:gd name="T7" fmla="*/ 23 h 97"/>
                <a:gd name="T8" fmla="*/ 45 w 159"/>
                <a:gd name="T9" fmla="*/ 35 h 97"/>
                <a:gd name="T10" fmla="*/ 0 w 159"/>
                <a:gd name="T11" fmla="*/ 0 h 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59" h="97">
                  <a:moveTo>
                    <a:pt x="158" y="96"/>
                  </a:moveTo>
                  <a:lnTo>
                    <a:pt x="116" y="61"/>
                  </a:lnTo>
                  <a:lnTo>
                    <a:pt x="114" y="77"/>
                  </a:lnTo>
                  <a:lnTo>
                    <a:pt x="50" y="23"/>
                  </a:lnTo>
                  <a:lnTo>
                    <a:pt x="45" y="35"/>
                  </a:lnTo>
                  <a:lnTo>
                    <a:pt x="0" y="0"/>
                  </a:lnTo>
                </a:path>
              </a:pathLst>
            </a:custGeom>
            <a:noFill/>
            <a:ln w="12700" cap="rnd" cmpd="sng">
              <a:solidFill>
                <a:srgbClr val="339966"/>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45060" name="Group 8"/>
          <p:cNvGrpSpPr>
            <a:grpSpLocks noChangeAspect="1"/>
          </p:cNvGrpSpPr>
          <p:nvPr/>
        </p:nvGrpSpPr>
        <p:grpSpPr bwMode="auto">
          <a:xfrm>
            <a:off x="1756528" y="5311893"/>
            <a:ext cx="60550" cy="504798"/>
            <a:chOff x="2031" y="1313"/>
            <a:chExt cx="95" cy="794"/>
          </a:xfrm>
        </p:grpSpPr>
        <p:sp>
          <p:nvSpPr>
            <p:cNvPr id="45138" name="Line 9"/>
            <p:cNvSpPr>
              <a:spLocks noChangeAspect="1" noChangeShapeType="1"/>
            </p:cNvSpPr>
            <p:nvPr/>
          </p:nvSpPr>
          <p:spPr bwMode="auto">
            <a:xfrm>
              <a:off x="2075" y="1595"/>
              <a:ext cx="17"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45139" name="Group 10"/>
            <p:cNvGrpSpPr>
              <a:grpSpLocks noChangeAspect="1"/>
            </p:cNvGrpSpPr>
            <p:nvPr/>
          </p:nvGrpSpPr>
          <p:grpSpPr bwMode="auto">
            <a:xfrm>
              <a:off x="2031" y="1313"/>
              <a:ext cx="95" cy="794"/>
              <a:chOff x="2031" y="1313"/>
              <a:chExt cx="95" cy="794"/>
            </a:xfrm>
          </p:grpSpPr>
          <p:sp>
            <p:nvSpPr>
              <p:cNvPr id="45140" name="Line 11"/>
              <p:cNvSpPr>
                <a:spLocks noChangeAspect="1" noChangeShapeType="1"/>
              </p:cNvSpPr>
              <p:nvPr/>
            </p:nvSpPr>
            <p:spPr bwMode="auto">
              <a:xfrm flipV="1">
                <a:off x="2082" y="1316"/>
                <a:ext cx="0" cy="174"/>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41" name="Line 12"/>
              <p:cNvSpPr>
                <a:spLocks noChangeAspect="1" noChangeShapeType="1"/>
              </p:cNvSpPr>
              <p:nvPr/>
            </p:nvSpPr>
            <p:spPr bwMode="auto">
              <a:xfrm flipV="1">
                <a:off x="2038" y="1470"/>
                <a:ext cx="26" cy="637"/>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42" name="Line 13"/>
              <p:cNvSpPr>
                <a:spLocks noChangeAspect="1" noChangeShapeType="1"/>
              </p:cNvSpPr>
              <p:nvPr/>
            </p:nvSpPr>
            <p:spPr bwMode="auto">
              <a:xfrm>
                <a:off x="2100" y="1487"/>
                <a:ext cx="26" cy="604"/>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43" name="Line 14"/>
              <p:cNvSpPr>
                <a:spLocks noChangeAspect="1" noChangeShapeType="1"/>
              </p:cNvSpPr>
              <p:nvPr/>
            </p:nvSpPr>
            <p:spPr bwMode="auto">
              <a:xfrm>
                <a:off x="2041" y="2082"/>
                <a:ext cx="84"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44" name="Line 15"/>
              <p:cNvSpPr>
                <a:spLocks noChangeAspect="1" noChangeShapeType="1"/>
              </p:cNvSpPr>
              <p:nvPr/>
            </p:nvSpPr>
            <p:spPr bwMode="auto">
              <a:xfrm>
                <a:off x="2053" y="1912"/>
                <a:ext cx="62"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45" name="Line 16"/>
              <p:cNvSpPr>
                <a:spLocks noChangeAspect="1" noChangeShapeType="1"/>
              </p:cNvSpPr>
              <p:nvPr/>
            </p:nvSpPr>
            <p:spPr bwMode="auto">
              <a:xfrm>
                <a:off x="2048" y="1918"/>
                <a:ext cx="78" cy="163"/>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46" name="Line 17"/>
              <p:cNvSpPr>
                <a:spLocks noChangeAspect="1" noChangeShapeType="1"/>
              </p:cNvSpPr>
              <p:nvPr/>
            </p:nvSpPr>
            <p:spPr bwMode="auto">
              <a:xfrm flipH="1">
                <a:off x="2031" y="1917"/>
                <a:ext cx="94" cy="161"/>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47" name="Line 18"/>
              <p:cNvSpPr>
                <a:spLocks noChangeAspect="1" noChangeShapeType="1"/>
              </p:cNvSpPr>
              <p:nvPr/>
            </p:nvSpPr>
            <p:spPr bwMode="auto">
              <a:xfrm>
                <a:off x="2064" y="1747"/>
                <a:ext cx="38"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48" name="Line 19"/>
              <p:cNvSpPr>
                <a:spLocks noChangeAspect="1" noChangeShapeType="1"/>
              </p:cNvSpPr>
              <p:nvPr/>
            </p:nvSpPr>
            <p:spPr bwMode="auto">
              <a:xfrm>
                <a:off x="2059" y="1751"/>
                <a:ext cx="56" cy="158"/>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49" name="Line 20"/>
              <p:cNvSpPr>
                <a:spLocks noChangeAspect="1" noChangeShapeType="1"/>
              </p:cNvSpPr>
              <p:nvPr/>
            </p:nvSpPr>
            <p:spPr bwMode="auto">
              <a:xfrm flipV="1">
                <a:off x="2046" y="1743"/>
                <a:ext cx="59" cy="172"/>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50" name="Line 21"/>
              <p:cNvSpPr>
                <a:spLocks noChangeAspect="1" noChangeShapeType="1"/>
              </p:cNvSpPr>
              <p:nvPr/>
            </p:nvSpPr>
            <p:spPr bwMode="auto">
              <a:xfrm>
                <a:off x="2066" y="1599"/>
                <a:ext cx="41" cy="146"/>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51" name="Line 22"/>
              <p:cNvSpPr>
                <a:spLocks noChangeAspect="1" noChangeShapeType="1"/>
              </p:cNvSpPr>
              <p:nvPr/>
            </p:nvSpPr>
            <p:spPr bwMode="auto">
              <a:xfrm flipV="1">
                <a:off x="2056" y="1589"/>
                <a:ext cx="38" cy="165"/>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52" name="Line 23"/>
              <p:cNvSpPr>
                <a:spLocks noChangeAspect="1" noChangeShapeType="1"/>
              </p:cNvSpPr>
              <p:nvPr/>
            </p:nvSpPr>
            <p:spPr bwMode="auto">
              <a:xfrm flipV="1">
                <a:off x="2065" y="1475"/>
                <a:ext cx="23" cy="128"/>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53" name="Oval 24"/>
              <p:cNvSpPr>
                <a:spLocks noChangeAspect="1" noChangeArrowheads="1"/>
              </p:cNvSpPr>
              <p:nvPr/>
            </p:nvSpPr>
            <p:spPr bwMode="auto">
              <a:xfrm>
                <a:off x="2069" y="1313"/>
                <a:ext cx="22" cy="14"/>
              </a:xfrm>
              <a:prstGeom prst="ellipse">
                <a:avLst/>
              </a:prstGeom>
              <a:solidFill>
                <a:srgbClr val="C0C0C0"/>
              </a:soli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grpSp>
      </p:grpSp>
      <p:sp>
        <p:nvSpPr>
          <p:cNvPr id="463897" name="Rectangle 25"/>
          <p:cNvSpPr>
            <a:spLocks noChangeArrowheads="1"/>
          </p:cNvSpPr>
          <p:nvPr/>
        </p:nvSpPr>
        <p:spPr bwMode="auto">
          <a:xfrm>
            <a:off x="847147" y="3040952"/>
            <a:ext cx="1828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lstStyle>
            <a:lvl1pPr algn="l">
              <a:spcBef>
                <a:spcPct val="20000"/>
              </a:spcBef>
              <a:buClr>
                <a:schemeClr val="accent2"/>
              </a:buClr>
              <a:buSzPct val="80000"/>
              <a:buFont typeface="Wingdings" pitchFamily="2" charset="2"/>
              <a:buChar char="l"/>
              <a:defRPr kumimoji="1" sz="2800" b="1">
                <a:solidFill>
                  <a:srgbClr val="000000"/>
                </a:solidFill>
                <a:latin typeface="Arial" charset="0"/>
              </a:defRPr>
            </a:lvl1pPr>
            <a:lvl2pPr marL="742950" indent="-285750" algn="l">
              <a:spcBef>
                <a:spcPct val="20000"/>
              </a:spcBef>
              <a:buClr>
                <a:schemeClr val="accent2"/>
              </a:buClr>
              <a:buChar char="–"/>
              <a:defRPr kumimoji="1" sz="2800">
                <a:solidFill>
                  <a:srgbClr val="000000"/>
                </a:solidFill>
                <a:latin typeface="Arial" charset="0"/>
              </a:defRPr>
            </a:lvl2pPr>
            <a:lvl3pPr marL="1143000" indent="-228600" algn="l">
              <a:spcBef>
                <a:spcPct val="20000"/>
              </a:spcBef>
              <a:buClr>
                <a:schemeClr val="accent2"/>
              </a:buClr>
              <a:buSzPct val="75000"/>
              <a:buFont typeface="Wingdings" pitchFamily="2" charset="2"/>
              <a:buChar char="l"/>
              <a:defRPr kumimoji="1" sz="2400">
                <a:solidFill>
                  <a:srgbClr val="000000"/>
                </a:solidFill>
                <a:latin typeface="Arial" charset="0"/>
              </a:defRPr>
            </a:lvl3pPr>
            <a:lvl4pPr marL="1600200" indent="-228600" algn="l">
              <a:spcBef>
                <a:spcPct val="20000"/>
              </a:spcBef>
              <a:buClr>
                <a:schemeClr val="accent2"/>
              </a:buClr>
              <a:buChar char="–"/>
              <a:defRPr kumimoji="1" sz="2000">
                <a:solidFill>
                  <a:srgbClr val="000000"/>
                </a:solidFill>
                <a:latin typeface="Arial" charset="0"/>
              </a:defRPr>
            </a:lvl4pPr>
            <a:lvl5pPr marL="2057400" indent="-228600" algn="l">
              <a:spcBef>
                <a:spcPct val="20000"/>
              </a:spcBef>
              <a:buClr>
                <a:schemeClr val="accent2"/>
              </a:buClr>
              <a:buSzPct val="70000"/>
              <a:buFont typeface="Wingdings" pitchFamily="2" charset="2"/>
              <a:buChar char="l"/>
              <a:defRPr kumimoji="1" sz="2000">
                <a:solidFill>
                  <a:srgbClr val="000000"/>
                </a:solidFill>
                <a:latin typeface="Arial" charset="0"/>
              </a:defRPr>
            </a:lvl5pPr>
            <a:lvl6pPr marL="2514600" indent="-2286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2971800" indent="-2286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429000" indent="-2286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3886200" indent="-2286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spcBef>
                <a:spcPct val="80000"/>
              </a:spcBef>
              <a:buFont typeface="Wingdings" pitchFamily="2" charset="2"/>
              <a:buNone/>
            </a:pPr>
            <a:r>
              <a:rPr lang="en-US" altLang="en-US" sz="1800" b="0" dirty="0" err="1"/>
              <a:t>Macrodiversity</a:t>
            </a:r>
            <a:endParaRPr lang="en-US" altLang="en-US" sz="1800" b="0" dirty="0"/>
          </a:p>
          <a:p>
            <a:pPr>
              <a:spcBef>
                <a:spcPct val="80000"/>
              </a:spcBef>
              <a:buFont typeface="Wingdings" pitchFamily="2" charset="2"/>
              <a:buNone/>
            </a:pPr>
            <a:endParaRPr lang="en-US" altLang="en-US" sz="1800" dirty="0"/>
          </a:p>
        </p:txBody>
      </p:sp>
      <p:grpSp>
        <p:nvGrpSpPr>
          <p:cNvPr id="45062" name="Group 26"/>
          <p:cNvGrpSpPr>
            <a:grpSpLocks/>
          </p:cNvGrpSpPr>
          <p:nvPr/>
        </p:nvGrpSpPr>
        <p:grpSpPr bwMode="auto">
          <a:xfrm>
            <a:off x="4644008" y="1584641"/>
            <a:ext cx="4001761" cy="4178300"/>
            <a:chOff x="2640" y="1152"/>
            <a:chExt cx="2806" cy="2776"/>
          </a:xfrm>
        </p:grpSpPr>
        <p:sp>
          <p:nvSpPr>
            <p:cNvPr id="45118" name="Line 27"/>
            <p:cNvSpPr>
              <a:spLocks noChangeShapeType="1"/>
            </p:cNvSpPr>
            <p:nvPr/>
          </p:nvSpPr>
          <p:spPr bwMode="auto">
            <a:xfrm>
              <a:off x="3700" y="1152"/>
              <a:ext cx="0" cy="1576"/>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19" name="Line 28"/>
            <p:cNvSpPr>
              <a:spLocks noChangeShapeType="1"/>
            </p:cNvSpPr>
            <p:nvPr/>
          </p:nvSpPr>
          <p:spPr bwMode="auto">
            <a:xfrm>
              <a:off x="3704" y="2732"/>
              <a:ext cx="1336" cy="0"/>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20" name="Line 29"/>
            <p:cNvSpPr>
              <a:spLocks noChangeShapeType="1"/>
            </p:cNvSpPr>
            <p:nvPr/>
          </p:nvSpPr>
          <p:spPr bwMode="auto">
            <a:xfrm flipH="1">
              <a:off x="2640" y="2736"/>
              <a:ext cx="1064" cy="104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21" name="Rectangle 30"/>
            <p:cNvSpPr>
              <a:spLocks noChangeArrowheads="1"/>
            </p:cNvSpPr>
            <p:nvPr/>
          </p:nvSpPr>
          <p:spPr bwMode="auto">
            <a:xfrm>
              <a:off x="3783" y="1174"/>
              <a:ext cx="384" cy="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r>
                <a:rPr lang="en-GB" altLang="en-US" sz="1600"/>
                <a:t>Code</a:t>
              </a:r>
            </a:p>
          </p:txBody>
        </p:sp>
        <p:sp>
          <p:nvSpPr>
            <p:cNvPr id="45122" name="Rectangle 31"/>
            <p:cNvSpPr>
              <a:spLocks noChangeArrowheads="1"/>
            </p:cNvSpPr>
            <p:nvPr/>
          </p:nvSpPr>
          <p:spPr bwMode="auto">
            <a:xfrm>
              <a:off x="4791" y="2806"/>
              <a:ext cx="655" cy="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r>
                <a:rPr lang="en-GB" altLang="en-US" sz="1600"/>
                <a:t>Frequency</a:t>
              </a:r>
            </a:p>
          </p:txBody>
        </p:sp>
        <p:sp>
          <p:nvSpPr>
            <p:cNvPr id="45123" name="Rectangle 32"/>
            <p:cNvSpPr>
              <a:spLocks noChangeArrowheads="1"/>
            </p:cNvSpPr>
            <p:nvPr/>
          </p:nvSpPr>
          <p:spPr bwMode="auto">
            <a:xfrm>
              <a:off x="2775" y="3718"/>
              <a:ext cx="385" cy="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r>
                <a:rPr lang="en-GB" altLang="en-US" sz="1600"/>
                <a:t>Time</a:t>
              </a:r>
            </a:p>
          </p:txBody>
        </p:sp>
        <p:sp>
          <p:nvSpPr>
            <p:cNvPr id="45124" name="AutoShape 33"/>
            <p:cNvSpPr>
              <a:spLocks noChangeArrowheads="1"/>
            </p:cNvSpPr>
            <p:nvPr/>
          </p:nvSpPr>
          <p:spPr bwMode="auto">
            <a:xfrm>
              <a:off x="3032" y="1488"/>
              <a:ext cx="1576" cy="1912"/>
            </a:xfrm>
            <a:prstGeom prst="cube">
              <a:avLst>
                <a:gd name="adj" fmla="val 42042"/>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45125" name="Line 34"/>
            <p:cNvSpPr>
              <a:spLocks noChangeShapeType="1"/>
            </p:cNvSpPr>
            <p:nvPr/>
          </p:nvSpPr>
          <p:spPr bwMode="auto">
            <a:xfrm>
              <a:off x="3032" y="2348"/>
              <a:ext cx="904"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26" name="Line 35"/>
            <p:cNvSpPr>
              <a:spLocks noChangeShapeType="1"/>
            </p:cNvSpPr>
            <p:nvPr/>
          </p:nvSpPr>
          <p:spPr bwMode="auto">
            <a:xfrm>
              <a:off x="3032" y="2540"/>
              <a:ext cx="904"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27" name="Line 36"/>
            <p:cNvSpPr>
              <a:spLocks noChangeShapeType="1"/>
            </p:cNvSpPr>
            <p:nvPr/>
          </p:nvSpPr>
          <p:spPr bwMode="auto">
            <a:xfrm>
              <a:off x="3032" y="2732"/>
              <a:ext cx="904"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28" name="Line 37"/>
            <p:cNvSpPr>
              <a:spLocks noChangeShapeType="1"/>
            </p:cNvSpPr>
            <p:nvPr/>
          </p:nvSpPr>
          <p:spPr bwMode="auto">
            <a:xfrm>
              <a:off x="3032" y="3212"/>
              <a:ext cx="904"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29" name="Line 38"/>
            <p:cNvSpPr>
              <a:spLocks noChangeShapeType="1"/>
            </p:cNvSpPr>
            <p:nvPr/>
          </p:nvSpPr>
          <p:spPr bwMode="auto">
            <a:xfrm>
              <a:off x="3460" y="2832"/>
              <a:ext cx="0" cy="280"/>
            </a:xfrm>
            <a:prstGeom prst="line">
              <a:avLst/>
            </a:prstGeom>
            <a:noFill/>
            <a:ln w="12700">
              <a:solidFill>
                <a:srgbClr val="00000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30" name="Line 39"/>
            <p:cNvSpPr>
              <a:spLocks noChangeShapeType="1"/>
            </p:cNvSpPr>
            <p:nvPr/>
          </p:nvSpPr>
          <p:spPr bwMode="auto">
            <a:xfrm flipV="1">
              <a:off x="3944" y="1672"/>
              <a:ext cx="664" cy="68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31" name="Line 40"/>
            <p:cNvSpPr>
              <a:spLocks noChangeShapeType="1"/>
            </p:cNvSpPr>
            <p:nvPr/>
          </p:nvSpPr>
          <p:spPr bwMode="auto">
            <a:xfrm flipV="1">
              <a:off x="3944" y="1864"/>
              <a:ext cx="664" cy="68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32" name="Line 41"/>
            <p:cNvSpPr>
              <a:spLocks noChangeShapeType="1"/>
            </p:cNvSpPr>
            <p:nvPr/>
          </p:nvSpPr>
          <p:spPr bwMode="auto">
            <a:xfrm flipV="1">
              <a:off x="3944" y="2056"/>
              <a:ext cx="664" cy="68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33" name="Line 42"/>
            <p:cNvSpPr>
              <a:spLocks noChangeShapeType="1"/>
            </p:cNvSpPr>
            <p:nvPr/>
          </p:nvSpPr>
          <p:spPr bwMode="auto">
            <a:xfrm flipV="1">
              <a:off x="3944" y="2536"/>
              <a:ext cx="664" cy="68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34" name="Rectangle 43"/>
            <p:cNvSpPr>
              <a:spLocks noChangeArrowheads="1"/>
            </p:cNvSpPr>
            <p:nvPr/>
          </p:nvSpPr>
          <p:spPr bwMode="auto">
            <a:xfrm>
              <a:off x="3160" y="2128"/>
              <a:ext cx="672" cy="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r>
                <a:rPr lang="en-GB" altLang="en-US" sz="1600" b="1">
                  <a:solidFill>
                    <a:schemeClr val="bg1"/>
                  </a:solidFill>
                </a:rPr>
                <a:t>Channel 1</a:t>
              </a:r>
              <a:endParaRPr lang="en-GB" altLang="en-US" sz="1600"/>
            </a:p>
          </p:txBody>
        </p:sp>
        <p:sp>
          <p:nvSpPr>
            <p:cNvPr id="45135" name="Rectangle 44"/>
            <p:cNvSpPr>
              <a:spLocks noChangeArrowheads="1"/>
            </p:cNvSpPr>
            <p:nvPr/>
          </p:nvSpPr>
          <p:spPr bwMode="auto">
            <a:xfrm>
              <a:off x="3160" y="2326"/>
              <a:ext cx="672" cy="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r>
                <a:rPr lang="en-GB" altLang="en-US" sz="1600" b="1">
                  <a:solidFill>
                    <a:schemeClr val="bg1"/>
                  </a:solidFill>
                </a:rPr>
                <a:t>Channel 2</a:t>
              </a:r>
              <a:endParaRPr lang="en-GB" altLang="en-US" sz="1600"/>
            </a:p>
          </p:txBody>
        </p:sp>
        <p:sp>
          <p:nvSpPr>
            <p:cNvPr id="45136" name="Rectangle 45"/>
            <p:cNvSpPr>
              <a:spLocks noChangeArrowheads="1"/>
            </p:cNvSpPr>
            <p:nvPr/>
          </p:nvSpPr>
          <p:spPr bwMode="auto">
            <a:xfrm>
              <a:off x="3160" y="2526"/>
              <a:ext cx="704" cy="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r>
                <a:rPr lang="en-GB" altLang="en-US" sz="1600" b="1">
                  <a:solidFill>
                    <a:schemeClr val="bg1"/>
                  </a:solidFill>
                </a:rPr>
                <a:t>Channel 3</a:t>
              </a:r>
              <a:r>
                <a:rPr lang="en-GB" altLang="en-US" sz="1600"/>
                <a:t> </a:t>
              </a:r>
            </a:p>
          </p:txBody>
        </p:sp>
        <p:sp>
          <p:nvSpPr>
            <p:cNvPr id="45137" name="Rectangle 46"/>
            <p:cNvSpPr>
              <a:spLocks noChangeArrowheads="1"/>
            </p:cNvSpPr>
            <p:nvPr/>
          </p:nvSpPr>
          <p:spPr bwMode="auto">
            <a:xfrm>
              <a:off x="3160" y="3190"/>
              <a:ext cx="700" cy="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r>
                <a:rPr lang="en-GB" altLang="en-US" sz="1600" b="1">
                  <a:solidFill>
                    <a:schemeClr val="bg1"/>
                  </a:solidFill>
                </a:rPr>
                <a:t>Channel N</a:t>
              </a:r>
              <a:endParaRPr lang="en-GB" altLang="en-US" sz="1600"/>
            </a:p>
          </p:txBody>
        </p:sp>
      </p:grpSp>
      <p:sp>
        <p:nvSpPr>
          <p:cNvPr id="463974" name="Rectangle 102"/>
          <p:cNvSpPr>
            <a:spLocks noGrp="1" noChangeArrowheads="1"/>
          </p:cNvSpPr>
          <p:nvPr>
            <p:ph type="title"/>
          </p:nvPr>
        </p:nvSpPr>
        <p:spPr/>
        <p:txBody>
          <a:bodyPr/>
          <a:lstStyle/>
          <a:p>
            <a:pPr>
              <a:defRPr/>
            </a:pPr>
            <a:r>
              <a:rPr lang="en-US" altLang="en-US" smtClean="0"/>
              <a:t>Code Division Multiple Access (CDMA)</a:t>
            </a:r>
            <a:endParaRPr lang="en-GB" altLang="en-US" smtClean="0"/>
          </a:p>
        </p:txBody>
      </p:sp>
      <p:sp>
        <p:nvSpPr>
          <p:cNvPr id="463920" name="Oval 48">
            <a:hlinkClick r:id="rId4" action="ppaction://hlinksldjump"/>
          </p:cNvPr>
          <p:cNvSpPr>
            <a:spLocks noChangeAspect="1" noChangeArrowheads="1"/>
          </p:cNvSpPr>
          <p:nvPr/>
        </p:nvSpPr>
        <p:spPr bwMode="auto">
          <a:xfrm>
            <a:off x="542347" y="2101152"/>
            <a:ext cx="158262" cy="158750"/>
          </a:xfrm>
          <a:prstGeom prst="ellipse">
            <a:avLst/>
          </a:prstGeom>
          <a:gradFill rotWithShape="0">
            <a:gsLst>
              <a:gs pos="0">
                <a:schemeClr val="accent1"/>
              </a:gs>
              <a:gs pos="100000">
                <a:schemeClr val="accent1">
                  <a:gamma/>
                  <a:shade val="46275"/>
                  <a:invGamma/>
                </a:schemeClr>
              </a:gs>
            </a:gsLst>
            <a:path path="shape">
              <a:fillToRect l="50000" t="50000" r="50000" b="50000"/>
            </a:path>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lstStyle/>
          <a:p>
            <a:pPr algn="l">
              <a:spcBef>
                <a:spcPct val="50000"/>
              </a:spcBef>
              <a:defRPr/>
            </a:pPr>
            <a:endParaRPr lang="en-GB" altLang="en-US" sz="1800"/>
          </a:p>
        </p:txBody>
      </p:sp>
      <p:sp>
        <p:nvSpPr>
          <p:cNvPr id="463921" name="Oval 49">
            <a:hlinkClick r:id="rId5" action="ppaction://hlinksldjump"/>
          </p:cNvPr>
          <p:cNvSpPr>
            <a:spLocks noChangeAspect="1" noChangeArrowheads="1"/>
          </p:cNvSpPr>
          <p:nvPr/>
        </p:nvSpPr>
        <p:spPr bwMode="auto">
          <a:xfrm>
            <a:off x="542347" y="2602802"/>
            <a:ext cx="158262" cy="158750"/>
          </a:xfrm>
          <a:prstGeom prst="ellipse">
            <a:avLst/>
          </a:prstGeom>
          <a:gradFill rotWithShape="0">
            <a:gsLst>
              <a:gs pos="0">
                <a:schemeClr val="accent1"/>
              </a:gs>
              <a:gs pos="100000">
                <a:schemeClr val="accent1">
                  <a:gamma/>
                  <a:shade val="46275"/>
                  <a:invGamma/>
                </a:schemeClr>
              </a:gs>
            </a:gsLst>
            <a:path path="shape">
              <a:fillToRect l="50000" t="50000" r="50000" b="50000"/>
            </a:path>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lstStyle/>
          <a:p>
            <a:pPr algn="l">
              <a:spcBef>
                <a:spcPct val="50000"/>
              </a:spcBef>
              <a:defRPr/>
            </a:pPr>
            <a:endParaRPr lang="en-GB" altLang="en-US" sz="1800"/>
          </a:p>
        </p:txBody>
      </p:sp>
      <p:sp>
        <p:nvSpPr>
          <p:cNvPr id="463922" name="Oval 50">
            <a:hlinkClick r:id="rId6" action="ppaction://hlinksldjump"/>
          </p:cNvPr>
          <p:cNvSpPr>
            <a:spLocks noChangeAspect="1" noChangeArrowheads="1"/>
          </p:cNvSpPr>
          <p:nvPr/>
        </p:nvSpPr>
        <p:spPr bwMode="auto">
          <a:xfrm>
            <a:off x="542347" y="3106040"/>
            <a:ext cx="158262" cy="158750"/>
          </a:xfrm>
          <a:prstGeom prst="ellipse">
            <a:avLst/>
          </a:prstGeom>
          <a:gradFill rotWithShape="0">
            <a:gsLst>
              <a:gs pos="0">
                <a:schemeClr val="accent1"/>
              </a:gs>
              <a:gs pos="100000">
                <a:schemeClr val="accent1">
                  <a:gamma/>
                  <a:shade val="46275"/>
                  <a:invGamma/>
                </a:schemeClr>
              </a:gs>
            </a:gsLst>
            <a:path path="shape">
              <a:fillToRect l="50000" t="50000" r="50000" b="50000"/>
            </a:path>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lstStyle/>
          <a:p>
            <a:pPr algn="l">
              <a:spcBef>
                <a:spcPct val="50000"/>
              </a:spcBef>
              <a:defRPr/>
            </a:pPr>
            <a:endParaRPr lang="en-GB" altLang="en-US" sz="1800"/>
          </a:p>
        </p:txBody>
      </p:sp>
      <p:sp>
        <p:nvSpPr>
          <p:cNvPr id="463923" name="Rectangle 51"/>
          <p:cNvSpPr>
            <a:spLocks noGrp="1" noChangeArrowheads="1"/>
          </p:cNvSpPr>
          <p:nvPr>
            <p:ph type="subTitle" idx="4294967295"/>
          </p:nvPr>
        </p:nvSpPr>
        <p:spPr>
          <a:xfrm>
            <a:off x="853009" y="1974152"/>
            <a:ext cx="1828800" cy="406400"/>
          </a:xfrm>
          <a:noFill/>
        </p:spPr>
        <p:txBody>
          <a:bodyPr/>
          <a:lstStyle/>
          <a:p>
            <a:pPr marL="0" indent="0">
              <a:spcBef>
                <a:spcPct val="80000"/>
              </a:spcBef>
              <a:buFont typeface="Wingdings" pitchFamily="2" charset="2"/>
              <a:buNone/>
            </a:pPr>
            <a:r>
              <a:rPr lang="en-US" altLang="en-US" sz="1800" dirty="0" smtClean="0"/>
              <a:t>Power control</a:t>
            </a:r>
          </a:p>
        </p:txBody>
      </p:sp>
      <p:sp>
        <p:nvSpPr>
          <p:cNvPr id="45068" name="Freeform 52"/>
          <p:cNvSpPr>
            <a:spLocks/>
          </p:cNvSpPr>
          <p:nvPr/>
        </p:nvSpPr>
        <p:spPr bwMode="auto">
          <a:xfrm>
            <a:off x="1983631" y="4003791"/>
            <a:ext cx="1534757" cy="1380352"/>
          </a:xfrm>
          <a:custGeom>
            <a:avLst/>
            <a:gdLst>
              <a:gd name="T0" fmla="*/ 1044533 w 1167"/>
              <a:gd name="T1" fmla="*/ 50800 h 968"/>
              <a:gd name="T2" fmla="*/ 838036 w 1167"/>
              <a:gd name="T3" fmla="*/ 76200 h 968"/>
              <a:gd name="T4" fmla="*/ 796736 w 1167"/>
              <a:gd name="T5" fmla="*/ 101600 h 968"/>
              <a:gd name="T6" fmla="*/ 700371 w 1167"/>
              <a:gd name="T7" fmla="*/ 127000 h 968"/>
              <a:gd name="T8" fmla="*/ 562706 w 1167"/>
              <a:gd name="T9" fmla="*/ 177800 h 968"/>
              <a:gd name="T10" fmla="*/ 425041 w 1167"/>
              <a:gd name="T11" fmla="*/ 228600 h 968"/>
              <a:gd name="T12" fmla="*/ 342442 w 1167"/>
              <a:gd name="T13" fmla="*/ 254000 h 968"/>
              <a:gd name="T14" fmla="*/ 301142 w 1167"/>
              <a:gd name="T15" fmla="*/ 266700 h 968"/>
              <a:gd name="T16" fmla="*/ 246076 w 1167"/>
              <a:gd name="T17" fmla="*/ 342900 h 968"/>
              <a:gd name="T18" fmla="*/ 218543 w 1167"/>
              <a:gd name="T19" fmla="*/ 419100 h 968"/>
              <a:gd name="T20" fmla="*/ 67112 w 1167"/>
              <a:gd name="T21" fmla="*/ 635000 h 968"/>
              <a:gd name="T22" fmla="*/ 39579 w 1167"/>
              <a:gd name="T23" fmla="*/ 711200 h 968"/>
              <a:gd name="T24" fmla="*/ 25812 w 1167"/>
              <a:gd name="T25" fmla="*/ 749300 h 968"/>
              <a:gd name="T26" fmla="*/ 94645 w 1167"/>
              <a:gd name="T27" fmla="*/ 1041400 h 968"/>
              <a:gd name="T28" fmla="*/ 191010 w 1167"/>
              <a:gd name="T29" fmla="*/ 1155700 h 968"/>
              <a:gd name="T30" fmla="*/ 259843 w 1167"/>
              <a:gd name="T31" fmla="*/ 1270000 h 968"/>
              <a:gd name="T32" fmla="*/ 562706 w 1167"/>
              <a:gd name="T33" fmla="*/ 1447800 h 968"/>
              <a:gd name="T34" fmla="*/ 782970 w 1167"/>
              <a:gd name="T35" fmla="*/ 1511300 h 968"/>
              <a:gd name="T36" fmla="*/ 893102 w 1167"/>
              <a:gd name="T37" fmla="*/ 1536700 h 968"/>
              <a:gd name="T38" fmla="*/ 1553894 w 1167"/>
              <a:gd name="T39" fmla="*/ 1498600 h 968"/>
              <a:gd name="T40" fmla="*/ 1650259 w 1167"/>
              <a:gd name="T41" fmla="*/ 1181100 h 968"/>
              <a:gd name="T42" fmla="*/ 1732858 w 1167"/>
              <a:gd name="T43" fmla="*/ 1066800 h 968"/>
              <a:gd name="T44" fmla="*/ 1829224 w 1167"/>
              <a:gd name="T45" fmla="*/ 774700 h 968"/>
              <a:gd name="T46" fmla="*/ 1870523 w 1167"/>
              <a:gd name="T47" fmla="*/ 609600 h 968"/>
              <a:gd name="T48" fmla="*/ 1953122 w 1167"/>
              <a:gd name="T49" fmla="*/ 596900 h 968"/>
              <a:gd name="T50" fmla="*/ 2008188 w 1167"/>
              <a:gd name="T51" fmla="*/ 469900 h 968"/>
              <a:gd name="T52" fmla="*/ 1898056 w 1167"/>
              <a:gd name="T53" fmla="*/ 292100 h 968"/>
              <a:gd name="T54" fmla="*/ 1801691 w 1167"/>
              <a:gd name="T55" fmla="*/ 190500 h 968"/>
              <a:gd name="T56" fmla="*/ 1746625 w 1167"/>
              <a:gd name="T57" fmla="*/ 127000 h 968"/>
              <a:gd name="T58" fmla="*/ 1691559 w 1167"/>
              <a:gd name="T59" fmla="*/ 50800 h 968"/>
              <a:gd name="T60" fmla="*/ 1567660 w 1167"/>
              <a:gd name="T61" fmla="*/ 0 h 968"/>
              <a:gd name="T62" fmla="*/ 1030767 w 1167"/>
              <a:gd name="T63" fmla="*/ 12700 h 968"/>
              <a:gd name="T64" fmla="*/ 989467 w 1167"/>
              <a:gd name="T65" fmla="*/ 38100 h 968"/>
              <a:gd name="T66" fmla="*/ 1044533 w 1167"/>
              <a:gd name="T67" fmla="*/ 50800 h 96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0" t="0" r="r" b="b"/>
            <a:pathLst>
              <a:path w="1167" h="968">
                <a:moveTo>
                  <a:pt x="607" y="32"/>
                </a:moveTo>
                <a:cubicBezTo>
                  <a:pt x="567" y="38"/>
                  <a:pt x="526" y="37"/>
                  <a:pt x="487" y="48"/>
                </a:cubicBezTo>
                <a:cubicBezTo>
                  <a:pt x="478" y="51"/>
                  <a:pt x="472" y="60"/>
                  <a:pt x="463" y="64"/>
                </a:cubicBezTo>
                <a:cubicBezTo>
                  <a:pt x="452" y="70"/>
                  <a:pt x="417" y="77"/>
                  <a:pt x="407" y="80"/>
                </a:cubicBezTo>
                <a:cubicBezTo>
                  <a:pt x="380" y="98"/>
                  <a:pt x="359" y="104"/>
                  <a:pt x="327" y="112"/>
                </a:cubicBezTo>
                <a:cubicBezTo>
                  <a:pt x="299" y="131"/>
                  <a:pt x="279" y="134"/>
                  <a:pt x="247" y="144"/>
                </a:cubicBezTo>
                <a:cubicBezTo>
                  <a:pt x="231" y="149"/>
                  <a:pt x="215" y="155"/>
                  <a:pt x="199" y="160"/>
                </a:cubicBezTo>
                <a:cubicBezTo>
                  <a:pt x="191" y="163"/>
                  <a:pt x="175" y="168"/>
                  <a:pt x="175" y="168"/>
                </a:cubicBezTo>
                <a:cubicBezTo>
                  <a:pt x="149" y="247"/>
                  <a:pt x="193" y="126"/>
                  <a:pt x="143" y="216"/>
                </a:cubicBezTo>
                <a:cubicBezTo>
                  <a:pt x="135" y="231"/>
                  <a:pt x="136" y="250"/>
                  <a:pt x="127" y="264"/>
                </a:cubicBezTo>
                <a:cubicBezTo>
                  <a:pt x="96" y="310"/>
                  <a:pt x="87" y="368"/>
                  <a:pt x="39" y="400"/>
                </a:cubicBezTo>
                <a:cubicBezTo>
                  <a:pt x="34" y="416"/>
                  <a:pt x="28" y="432"/>
                  <a:pt x="23" y="448"/>
                </a:cubicBezTo>
                <a:cubicBezTo>
                  <a:pt x="20" y="456"/>
                  <a:pt x="15" y="472"/>
                  <a:pt x="15" y="472"/>
                </a:cubicBezTo>
                <a:cubicBezTo>
                  <a:pt x="20" y="565"/>
                  <a:pt x="0" y="601"/>
                  <a:pt x="55" y="656"/>
                </a:cubicBezTo>
                <a:cubicBezTo>
                  <a:pt x="70" y="701"/>
                  <a:pt x="57" y="674"/>
                  <a:pt x="111" y="728"/>
                </a:cubicBezTo>
                <a:cubicBezTo>
                  <a:pt x="132" y="749"/>
                  <a:pt x="130" y="779"/>
                  <a:pt x="151" y="800"/>
                </a:cubicBezTo>
                <a:cubicBezTo>
                  <a:pt x="197" y="846"/>
                  <a:pt x="263" y="896"/>
                  <a:pt x="327" y="912"/>
                </a:cubicBezTo>
                <a:cubicBezTo>
                  <a:pt x="366" y="938"/>
                  <a:pt x="410" y="940"/>
                  <a:pt x="455" y="952"/>
                </a:cubicBezTo>
                <a:cubicBezTo>
                  <a:pt x="476" y="958"/>
                  <a:pt x="519" y="968"/>
                  <a:pt x="519" y="968"/>
                </a:cubicBezTo>
                <a:cubicBezTo>
                  <a:pt x="657" y="961"/>
                  <a:pt x="761" y="949"/>
                  <a:pt x="903" y="944"/>
                </a:cubicBezTo>
                <a:cubicBezTo>
                  <a:pt x="994" y="921"/>
                  <a:pt x="951" y="839"/>
                  <a:pt x="959" y="744"/>
                </a:cubicBezTo>
                <a:cubicBezTo>
                  <a:pt x="961" y="714"/>
                  <a:pt x="988" y="691"/>
                  <a:pt x="1007" y="672"/>
                </a:cubicBezTo>
                <a:cubicBezTo>
                  <a:pt x="1027" y="612"/>
                  <a:pt x="1049" y="550"/>
                  <a:pt x="1063" y="488"/>
                </a:cubicBezTo>
                <a:cubicBezTo>
                  <a:pt x="1067" y="471"/>
                  <a:pt x="1075" y="396"/>
                  <a:pt x="1087" y="384"/>
                </a:cubicBezTo>
                <a:cubicBezTo>
                  <a:pt x="1098" y="373"/>
                  <a:pt x="1119" y="379"/>
                  <a:pt x="1135" y="376"/>
                </a:cubicBezTo>
                <a:cubicBezTo>
                  <a:pt x="1153" y="349"/>
                  <a:pt x="1159" y="328"/>
                  <a:pt x="1167" y="296"/>
                </a:cubicBezTo>
                <a:cubicBezTo>
                  <a:pt x="1157" y="245"/>
                  <a:pt x="1148" y="214"/>
                  <a:pt x="1103" y="184"/>
                </a:cubicBezTo>
                <a:cubicBezTo>
                  <a:pt x="1066" y="128"/>
                  <a:pt x="1087" y="147"/>
                  <a:pt x="1047" y="120"/>
                </a:cubicBezTo>
                <a:cubicBezTo>
                  <a:pt x="1029" y="66"/>
                  <a:pt x="1054" y="125"/>
                  <a:pt x="1015" y="80"/>
                </a:cubicBezTo>
                <a:cubicBezTo>
                  <a:pt x="1002" y="66"/>
                  <a:pt x="1001" y="38"/>
                  <a:pt x="983" y="32"/>
                </a:cubicBezTo>
                <a:cubicBezTo>
                  <a:pt x="957" y="23"/>
                  <a:pt x="937" y="9"/>
                  <a:pt x="911" y="0"/>
                </a:cubicBezTo>
                <a:cubicBezTo>
                  <a:pt x="807" y="3"/>
                  <a:pt x="703" y="1"/>
                  <a:pt x="599" y="8"/>
                </a:cubicBezTo>
                <a:cubicBezTo>
                  <a:pt x="589" y="9"/>
                  <a:pt x="572" y="15"/>
                  <a:pt x="575" y="24"/>
                </a:cubicBezTo>
                <a:cubicBezTo>
                  <a:pt x="578" y="34"/>
                  <a:pt x="596" y="29"/>
                  <a:pt x="607" y="32"/>
                </a:cubicBezTo>
                <a:close/>
              </a:path>
            </a:pathLst>
          </a:custGeom>
          <a:solidFill>
            <a:schemeClr val="accent1">
              <a:alpha val="50195"/>
            </a:schemeClr>
          </a:solidFill>
          <a:ln w="12700" cap="flat" cmpd="sng">
            <a:solidFill>
              <a:schemeClr val="tx1"/>
            </a:solidFill>
            <a:prstDash val="solid"/>
            <a:round/>
            <a:headEnd/>
            <a:tailEnd/>
          </a:ln>
          <a:effectLst/>
          <a:extLs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anchor="ctr"/>
          <a:lstStyle/>
          <a:p>
            <a:endParaRPr lang="en-GB"/>
          </a:p>
        </p:txBody>
      </p:sp>
      <p:grpSp>
        <p:nvGrpSpPr>
          <p:cNvPr id="463925" name="Group 53"/>
          <p:cNvGrpSpPr>
            <a:grpSpLocks noChangeAspect="1"/>
          </p:cNvGrpSpPr>
          <p:nvPr/>
        </p:nvGrpSpPr>
        <p:grpSpPr bwMode="auto">
          <a:xfrm>
            <a:off x="2420793" y="3775193"/>
            <a:ext cx="517304" cy="168266"/>
            <a:chOff x="1826" y="1152"/>
            <a:chExt cx="519" cy="168"/>
          </a:xfrm>
        </p:grpSpPr>
        <p:sp>
          <p:nvSpPr>
            <p:cNvPr id="45114" name="Freeform 54"/>
            <p:cNvSpPr>
              <a:spLocks noChangeAspect="1"/>
            </p:cNvSpPr>
            <p:nvPr/>
          </p:nvSpPr>
          <p:spPr bwMode="auto">
            <a:xfrm>
              <a:off x="2184" y="1222"/>
              <a:ext cx="161" cy="97"/>
            </a:xfrm>
            <a:custGeom>
              <a:avLst/>
              <a:gdLst>
                <a:gd name="T0" fmla="*/ 0 w 161"/>
                <a:gd name="T1" fmla="*/ 96 h 97"/>
                <a:gd name="T2" fmla="*/ 42 w 161"/>
                <a:gd name="T3" fmla="*/ 63 h 97"/>
                <a:gd name="T4" fmla="*/ 45 w 161"/>
                <a:gd name="T5" fmla="*/ 79 h 97"/>
                <a:gd name="T6" fmla="*/ 110 w 161"/>
                <a:gd name="T7" fmla="*/ 26 h 97"/>
                <a:gd name="T8" fmla="*/ 113 w 161"/>
                <a:gd name="T9" fmla="*/ 35 h 97"/>
                <a:gd name="T10" fmla="*/ 160 w 161"/>
                <a:gd name="T11" fmla="*/ 0 h 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61" h="97">
                  <a:moveTo>
                    <a:pt x="0" y="96"/>
                  </a:moveTo>
                  <a:lnTo>
                    <a:pt x="42" y="63"/>
                  </a:lnTo>
                  <a:lnTo>
                    <a:pt x="45" y="79"/>
                  </a:lnTo>
                  <a:lnTo>
                    <a:pt x="110" y="26"/>
                  </a:lnTo>
                  <a:lnTo>
                    <a:pt x="113" y="35"/>
                  </a:lnTo>
                  <a:lnTo>
                    <a:pt x="160" y="0"/>
                  </a:lnTo>
                </a:path>
              </a:pathLst>
            </a:custGeom>
            <a:noFill/>
            <a:ln w="12700" cap="rnd" cmpd="sng">
              <a:solidFill>
                <a:srgbClr val="339966"/>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5115" name="Freeform 55"/>
            <p:cNvSpPr>
              <a:spLocks noChangeAspect="1"/>
            </p:cNvSpPr>
            <p:nvPr/>
          </p:nvSpPr>
          <p:spPr bwMode="auto">
            <a:xfrm>
              <a:off x="2112" y="1152"/>
              <a:ext cx="113" cy="147"/>
            </a:xfrm>
            <a:custGeom>
              <a:avLst/>
              <a:gdLst>
                <a:gd name="T0" fmla="*/ 0 w 113"/>
                <a:gd name="T1" fmla="*/ 146 h 147"/>
                <a:gd name="T2" fmla="*/ 16 w 113"/>
                <a:gd name="T3" fmla="*/ 104 h 147"/>
                <a:gd name="T4" fmla="*/ 35 w 113"/>
                <a:gd name="T5" fmla="*/ 117 h 147"/>
                <a:gd name="T6" fmla="*/ 71 w 113"/>
                <a:gd name="T7" fmla="*/ 41 h 147"/>
                <a:gd name="T8" fmla="*/ 86 w 113"/>
                <a:gd name="T9" fmla="*/ 52 h 147"/>
                <a:gd name="T10" fmla="*/ 112 w 113"/>
                <a:gd name="T11" fmla="*/ 0 h 14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13" h="147">
                  <a:moveTo>
                    <a:pt x="0" y="146"/>
                  </a:moveTo>
                  <a:lnTo>
                    <a:pt x="16" y="104"/>
                  </a:lnTo>
                  <a:lnTo>
                    <a:pt x="35" y="117"/>
                  </a:lnTo>
                  <a:lnTo>
                    <a:pt x="71" y="41"/>
                  </a:lnTo>
                  <a:lnTo>
                    <a:pt x="86" y="52"/>
                  </a:lnTo>
                  <a:lnTo>
                    <a:pt x="112" y="0"/>
                  </a:lnTo>
                </a:path>
              </a:pathLst>
            </a:custGeom>
            <a:noFill/>
            <a:ln w="12700" cap="rnd" cmpd="sng">
              <a:solidFill>
                <a:srgbClr val="339966"/>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5116" name="Freeform 56"/>
            <p:cNvSpPr>
              <a:spLocks noChangeAspect="1"/>
            </p:cNvSpPr>
            <p:nvPr/>
          </p:nvSpPr>
          <p:spPr bwMode="auto">
            <a:xfrm>
              <a:off x="1944" y="1152"/>
              <a:ext cx="115" cy="147"/>
            </a:xfrm>
            <a:custGeom>
              <a:avLst/>
              <a:gdLst>
                <a:gd name="T0" fmla="*/ 114 w 115"/>
                <a:gd name="T1" fmla="*/ 146 h 147"/>
                <a:gd name="T2" fmla="*/ 97 w 115"/>
                <a:gd name="T3" fmla="*/ 106 h 147"/>
                <a:gd name="T4" fmla="*/ 77 w 115"/>
                <a:gd name="T5" fmla="*/ 118 h 147"/>
                <a:gd name="T6" fmla="*/ 39 w 115"/>
                <a:gd name="T7" fmla="*/ 41 h 147"/>
                <a:gd name="T8" fmla="*/ 25 w 115"/>
                <a:gd name="T9" fmla="*/ 53 h 147"/>
                <a:gd name="T10" fmla="*/ 0 w 115"/>
                <a:gd name="T11" fmla="*/ 0 h 14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15" h="147">
                  <a:moveTo>
                    <a:pt x="114" y="146"/>
                  </a:moveTo>
                  <a:lnTo>
                    <a:pt x="97" y="106"/>
                  </a:lnTo>
                  <a:lnTo>
                    <a:pt x="77" y="118"/>
                  </a:lnTo>
                  <a:lnTo>
                    <a:pt x="39" y="41"/>
                  </a:lnTo>
                  <a:lnTo>
                    <a:pt x="25" y="53"/>
                  </a:lnTo>
                  <a:lnTo>
                    <a:pt x="0" y="0"/>
                  </a:lnTo>
                </a:path>
              </a:pathLst>
            </a:custGeom>
            <a:noFill/>
            <a:ln w="12700" cap="rnd" cmpd="sng">
              <a:solidFill>
                <a:srgbClr val="339966"/>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5117" name="Freeform 57"/>
            <p:cNvSpPr>
              <a:spLocks noChangeAspect="1"/>
            </p:cNvSpPr>
            <p:nvPr/>
          </p:nvSpPr>
          <p:spPr bwMode="auto">
            <a:xfrm>
              <a:off x="1826" y="1223"/>
              <a:ext cx="159" cy="97"/>
            </a:xfrm>
            <a:custGeom>
              <a:avLst/>
              <a:gdLst>
                <a:gd name="T0" fmla="*/ 158 w 159"/>
                <a:gd name="T1" fmla="*/ 96 h 97"/>
                <a:gd name="T2" fmla="*/ 116 w 159"/>
                <a:gd name="T3" fmla="*/ 61 h 97"/>
                <a:gd name="T4" fmla="*/ 114 w 159"/>
                <a:gd name="T5" fmla="*/ 77 h 97"/>
                <a:gd name="T6" fmla="*/ 50 w 159"/>
                <a:gd name="T7" fmla="*/ 23 h 97"/>
                <a:gd name="T8" fmla="*/ 45 w 159"/>
                <a:gd name="T9" fmla="*/ 35 h 97"/>
                <a:gd name="T10" fmla="*/ 0 w 159"/>
                <a:gd name="T11" fmla="*/ 0 h 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59" h="97">
                  <a:moveTo>
                    <a:pt x="158" y="96"/>
                  </a:moveTo>
                  <a:lnTo>
                    <a:pt x="116" y="61"/>
                  </a:lnTo>
                  <a:lnTo>
                    <a:pt x="114" y="77"/>
                  </a:lnTo>
                  <a:lnTo>
                    <a:pt x="50" y="23"/>
                  </a:lnTo>
                  <a:lnTo>
                    <a:pt x="45" y="35"/>
                  </a:lnTo>
                  <a:lnTo>
                    <a:pt x="0" y="0"/>
                  </a:lnTo>
                </a:path>
              </a:pathLst>
            </a:custGeom>
            <a:noFill/>
            <a:ln w="12700" cap="rnd" cmpd="sng">
              <a:solidFill>
                <a:srgbClr val="339966"/>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45070" name="Group 58"/>
          <p:cNvGrpSpPr>
            <a:grpSpLocks noChangeAspect="1"/>
          </p:cNvGrpSpPr>
          <p:nvPr/>
        </p:nvGrpSpPr>
        <p:grpSpPr bwMode="auto">
          <a:xfrm>
            <a:off x="2607545" y="4033954"/>
            <a:ext cx="96090" cy="792847"/>
            <a:chOff x="2031" y="1313"/>
            <a:chExt cx="95" cy="794"/>
          </a:xfrm>
        </p:grpSpPr>
        <p:sp>
          <p:nvSpPr>
            <p:cNvPr id="45098" name="Line 59"/>
            <p:cNvSpPr>
              <a:spLocks noChangeAspect="1" noChangeShapeType="1"/>
            </p:cNvSpPr>
            <p:nvPr/>
          </p:nvSpPr>
          <p:spPr bwMode="auto">
            <a:xfrm>
              <a:off x="2075" y="1595"/>
              <a:ext cx="17"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45099" name="Group 60"/>
            <p:cNvGrpSpPr>
              <a:grpSpLocks noChangeAspect="1"/>
            </p:cNvGrpSpPr>
            <p:nvPr/>
          </p:nvGrpSpPr>
          <p:grpSpPr bwMode="auto">
            <a:xfrm>
              <a:off x="2031" y="1313"/>
              <a:ext cx="95" cy="794"/>
              <a:chOff x="2031" y="1313"/>
              <a:chExt cx="95" cy="794"/>
            </a:xfrm>
          </p:grpSpPr>
          <p:sp>
            <p:nvSpPr>
              <p:cNvPr id="45100" name="Line 61"/>
              <p:cNvSpPr>
                <a:spLocks noChangeAspect="1" noChangeShapeType="1"/>
              </p:cNvSpPr>
              <p:nvPr/>
            </p:nvSpPr>
            <p:spPr bwMode="auto">
              <a:xfrm flipV="1">
                <a:off x="2082" y="1316"/>
                <a:ext cx="0" cy="174"/>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01" name="Line 62"/>
              <p:cNvSpPr>
                <a:spLocks noChangeAspect="1" noChangeShapeType="1"/>
              </p:cNvSpPr>
              <p:nvPr/>
            </p:nvSpPr>
            <p:spPr bwMode="auto">
              <a:xfrm flipV="1">
                <a:off x="2038" y="1470"/>
                <a:ext cx="26" cy="637"/>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02" name="Line 63"/>
              <p:cNvSpPr>
                <a:spLocks noChangeAspect="1" noChangeShapeType="1"/>
              </p:cNvSpPr>
              <p:nvPr/>
            </p:nvSpPr>
            <p:spPr bwMode="auto">
              <a:xfrm>
                <a:off x="2100" y="1487"/>
                <a:ext cx="26" cy="604"/>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03" name="Line 64"/>
              <p:cNvSpPr>
                <a:spLocks noChangeAspect="1" noChangeShapeType="1"/>
              </p:cNvSpPr>
              <p:nvPr/>
            </p:nvSpPr>
            <p:spPr bwMode="auto">
              <a:xfrm>
                <a:off x="2041" y="2082"/>
                <a:ext cx="84"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04" name="Line 65"/>
              <p:cNvSpPr>
                <a:spLocks noChangeAspect="1" noChangeShapeType="1"/>
              </p:cNvSpPr>
              <p:nvPr/>
            </p:nvSpPr>
            <p:spPr bwMode="auto">
              <a:xfrm>
                <a:off x="2053" y="1912"/>
                <a:ext cx="62"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05" name="Line 66"/>
              <p:cNvSpPr>
                <a:spLocks noChangeAspect="1" noChangeShapeType="1"/>
              </p:cNvSpPr>
              <p:nvPr/>
            </p:nvSpPr>
            <p:spPr bwMode="auto">
              <a:xfrm>
                <a:off x="2048" y="1918"/>
                <a:ext cx="78" cy="163"/>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06" name="Line 67"/>
              <p:cNvSpPr>
                <a:spLocks noChangeAspect="1" noChangeShapeType="1"/>
              </p:cNvSpPr>
              <p:nvPr/>
            </p:nvSpPr>
            <p:spPr bwMode="auto">
              <a:xfrm flipH="1">
                <a:off x="2031" y="1917"/>
                <a:ext cx="94" cy="161"/>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07" name="Line 68"/>
              <p:cNvSpPr>
                <a:spLocks noChangeAspect="1" noChangeShapeType="1"/>
              </p:cNvSpPr>
              <p:nvPr/>
            </p:nvSpPr>
            <p:spPr bwMode="auto">
              <a:xfrm>
                <a:off x="2064" y="1747"/>
                <a:ext cx="38"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08" name="Line 69"/>
              <p:cNvSpPr>
                <a:spLocks noChangeAspect="1" noChangeShapeType="1"/>
              </p:cNvSpPr>
              <p:nvPr/>
            </p:nvSpPr>
            <p:spPr bwMode="auto">
              <a:xfrm>
                <a:off x="2059" y="1751"/>
                <a:ext cx="56" cy="158"/>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09" name="Line 70"/>
              <p:cNvSpPr>
                <a:spLocks noChangeAspect="1" noChangeShapeType="1"/>
              </p:cNvSpPr>
              <p:nvPr/>
            </p:nvSpPr>
            <p:spPr bwMode="auto">
              <a:xfrm flipV="1">
                <a:off x="2046" y="1743"/>
                <a:ext cx="59" cy="172"/>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10" name="Line 71"/>
              <p:cNvSpPr>
                <a:spLocks noChangeAspect="1" noChangeShapeType="1"/>
              </p:cNvSpPr>
              <p:nvPr/>
            </p:nvSpPr>
            <p:spPr bwMode="auto">
              <a:xfrm>
                <a:off x="2066" y="1599"/>
                <a:ext cx="41" cy="146"/>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11" name="Line 72"/>
              <p:cNvSpPr>
                <a:spLocks noChangeAspect="1" noChangeShapeType="1"/>
              </p:cNvSpPr>
              <p:nvPr/>
            </p:nvSpPr>
            <p:spPr bwMode="auto">
              <a:xfrm flipV="1">
                <a:off x="2056" y="1589"/>
                <a:ext cx="38" cy="165"/>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12" name="Line 73"/>
              <p:cNvSpPr>
                <a:spLocks noChangeAspect="1" noChangeShapeType="1"/>
              </p:cNvSpPr>
              <p:nvPr/>
            </p:nvSpPr>
            <p:spPr bwMode="auto">
              <a:xfrm flipV="1">
                <a:off x="2065" y="1475"/>
                <a:ext cx="23" cy="128"/>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113" name="Oval 74"/>
              <p:cNvSpPr>
                <a:spLocks noChangeAspect="1" noChangeArrowheads="1"/>
              </p:cNvSpPr>
              <p:nvPr/>
            </p:nvSpPr>
            <p:spPr bwMode="auto">
              <a:xfrm>
                <a:off x="2069" y="1313"/>
                <a:ext cx="22" cy="14"/>
              </a:xfrm>
              <a:prstGeom prst="ellipse">
                <a:avLst/>
              </a:prstGeom>
              <a:solidFill>
                <a:srgbClr val="C0C0C0"/>
              </a:soli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grpSp>
      </p:grpSp>
      <p:graphicFrame>
        <p:nvGraphicFramePr>
          <p:cNvPr id="45071" name="Object 75">
            <a:hlinkClick r:id="" action="ppaction://ole?verb=0"/>
          </p:cNvPr>
          <p:cNvGraphicFramePr>
            <a:graphicFrameLocks noChangeAspect="1"/>
          </p:cNvGraphicFramePr>
          <p:nvPr>
            <p:extLst>
              <p:ext uri="{D42A27DB-BD31-4B8C-83A1-F6EECF244321}">
                <p14:modId xmlns:p14="http://schemas.microsoft.com/office/powerpoint/2010/main" val="119251679"/>
              </p:ext>
            </p:extLst>
          </p:nvPr>
        </p:nvGraphicFramePr>
        <p:xfrm>
          <a:off x="3011012" y="4384791"/>
          <a:ext cx="346185" cy="142598"/>
        </p:xfrm>
        <a:graphic>
          <a:graphicData uri="http://schemas.openxmlformats.org/presentationml/2006/ole">
            <mc:AlternateContent xmlns:mc="http://schemas.openxmlformats.org/markup-compatibility/2006">
              <mc:Choice xmlns:v="urn:schemas-microsoft-com:vml" Requires="v">
                <p:oleObj spid="_x0000_s5149" name="Clip" r:id="rId7" imgW="6096000" imgH="2552700" progId="MS_ClipArt_Gallery.2">
                  <p:embed/>
                </p:oleObj>
              </mc:Choice>
              <mc:Fallback>
                <p:oleObj name="Clip" r:id="rId7" imgW="6096000" imgH="2552700" progId="MS_ClipArt_Gallery.2">
                  <p:embed/>
                  <p:pic>
                    <p:nvPicPr>
                      <p:cNvPr id="0" name=""/>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011012" y="4384791"/>
                        <a:ext cx="346185" cy="142598"/>
                      </a:xfrm>
                      <a:prstGeom prst="rect">
                        <a:avLst/>
                      </a:prstGeom>
                      <a:noFill/>
                      <a:ln>
                        <a:noFill/>
                      </a:ln>
                      <a:effectLst/>
                      <a:extLst/>
                    </p:spPr>
                  </p:pic>
                </p:oleObj>
              </mc:Fallback>
            </mc:AlternateContent>
          </a:graphicData>
        </a:graphic>
      </p:graphicFrame>
      <p:graphicFrame>
        <p:nvGraphicFramePr>
          <p:cNvPr id="45072" name="Object 76">
            <a:hlinkClick r:id="" action="ppaction://ole?verb=0"/>
          </p:cNvPr>
          <p:cNvGraphicFramePr>
            <a:graphicFrameLocks noChangeAspect="1"/>
          </p:cNvGraphicFramePr>
          <p:nvPr>
            <p:extLst>
              <p:ext uri="{D42A27DB-BD31-4B8C-83A1-F6EECF244321}">
                <p14:modId xmlns:p14="http://schemas.microsoft.com/office/powerpoint/2010/main" val="1391166830"/>
              </p:ext>
            </p:extLst>
          </p:nvPr>
        </p:nvGraphicFramePr>
        <p:xfrm>
          <a:off x="2096612" y="5146791"/>
          <a:ext cx="346185" cy="142598"/>
        </p:xfrm>
        <a:graphic>
          <a:graphicData uri="http://schemas.openxmlformats.org/presentationml/2006/ole">
            <mc:AlternateContent xmlns:mc="http://schemas.openxmlformats.org/markup-compatibility/2006">
              <mc:Choice xmlns:v="urn:schemas-microsoft-com:vml" Requires="v">
                <p:oleObj spid="_x0000_s5150" name="Clip" r:id="rId9" imgW="6096000" imgH="2552700" progId="MS_ClipArt_Gallery.2">
                  <p:embed/>
                </p:oleObj>
              </mc:Choice>
              <mc:Fallback>
                <p:oleObj name="Clip" r:id="rId9" imgW="6096000" imgH="2552700" progId="MS_ClipArt_Gallery.2">
                  <p:embed/>
                  <p:pic>
                    <p:nvPicPr>
                      <p:cNvPr id="0" name=""/>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096612" y="5146791"/>
                        <a:ext cx="346185" cy="142598"/>
                      </a:xfrm>
                      <a:prstGeom prst="rect">
                        <a:avLst/>
                      </a:prstGeom>
                      <a:noFill/>
                      <a:ln>
                        <a:noFill/>
                      </a:ln>
                      <a:effectLst/>
                      <a:extLst/>
                    </p:spPr>
                  </p:pic>
                </p:oleObj>
              </mc:Fallback>
            </mc:AlternateContent>
          </a:graphicData>
        </a:graphic>
      </p:graphicFrame>
      <p:sp>
        <p:nvSpPr>
          <p:cNvPr id="463949" name="Rectangle 77"/>
          <p:cNvSpPr>
            <a:spLocks noChangeArrowheads="1"/>
          </p:cNvSpPr>
          <p:nvPr/>
        </p:nvSpPr>
        <p:spPr bwMode="auto">
          <a:xfrm>
            <a:off x="847147" y="2507552"/>
            <a:ext cx="2209800" cy="406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lstStyle>
            <a:lvl1pPr algn="l">
              <a:spcBef>
                <a:spcPct val="20000"/>
              </a:spcBef>
              <a:buClr>
                <a:schemeClr val="accent2"/>
              </a:buClr>
              <a:buSzPct val="80000"/>
              <a:buFont typeface="Wingdings" pitchFamily="2" charset="2"/>
              <a:buChar char="l"/>
              <a:defRPr kumimoji="1" sz="2800" b="1">
                <a:solidFill>
                  <a:srgbClr val="000000"/>
                </a:solidFill>
                <a:latin typeface="Arial" charset="0"/>
              </a:defRPr>
            </a:lvl1pPr>
            <a:lvl2pPr marL="742950" indent="-285750" algn="l">
              <a:spcBef>
                <a:spcPct val="20000"/>
              </a:spcBef>
              <a:buClr>
                <a:schemeClr val="accent2"/>
              </a:buClr>
              <a:buChar char="–"/>
              <a:defRPr kumimoji="1" sz="2800">
                <a:solidFill>
                  <a:srgbClr val="000000"/>
                </a:solidFill>
                <a:latin typeface="Arial" charset="0"/>
              </a:defRPr>
            </a:lvl2pPr>
            <a:lvl3pPr marL="1143000" indent="-228600" algn="l">
              <a:spcBef>
                <a:spcPct val="20000"/>
              </a:spcBef>
              <a:buClr>
                <a:schemeClr val="accent2"/>
              </a:buClr>
              <a:buSzPct val="75000"/>
              <a:buFont typeface="Wingdings" pitchFamily="2" charset="2"/>
              <a:buChar char="l"/>
              <a:defRPr kumimoji="1" sz="2400">
                <a:solidFill>
                  <a:srgbClr val="000000"/>
                </a:solidFill>
                <a:latin typeface="Arial" charset="0"/>
              </a:defRPr>
            </a:lvl3pPr>
            <a:lvl4pPr marL="1600200" indent="-228600" algn="l">
              <a:spcBef>
                <a:spcPct val="20000"/>
              </a:spcBef>
              <a:buClr>
                <a:schemeClr val="accent2"/>
              </a:buClr>
              <a:buChar char="–"/>
              <a:defRPr kumimoji="1" sz="2000">
                <a:solidFill>
                  <a:srgbClr val="000000"/>
                </a:solidFill>
                <a:latin typeface="Arial" charset="0"/>
              </a:defRPr>
            </a:lvl4pPr>
            <a:lvl5pPr marL="2057400" indent="-228600" algn="l">
              <a:spcBef>
                <a:spcPct val="20000"/>
              </a:spcBef>
              <a:buClr>
                <a:schemeClr val="accent2"/>
              </a:buClr>
              <a:buSzPct val="70000"/>
              <a:buFont typeface="Wingdings" pitchFamily="2" charset="2"/>
              <a:buChar char="l"/>
              <a:defRPr kumimoji="1" sz="2000">
                <a:solidFill>
                  <a:srgbClr val="000000"/>
                </a:solidFill>
                <a:latin typeface="Arial" charset="0"/>
              </a:defRPr>
            </a:lvl5pPr>
            <a:lvl6pPr marL="2514600" indent="-2286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2971800" indent="-2286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429000" indent="-2286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3886200" indent="-2286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a:spcBef>
                <a:spcPct val="80000"/>
              </a:spcBef>
              <a:buFont typeface="Wingdings" pitchFamily="2" charset="2"/>
              <a:buNone/>
            </a:pPr>
            <a:r>
              <a:rPr lang="en-US" altLang="en-US" sz="1800" b="0" dirty="0"/>
              <a:t>MAI </a:t>
            </a:r>
            <a:r>
              <a:rPr lang="en-US" altLang="en-US" sz="1800" b="0" dirty="0" smtClean="0"/>
              <a:t>cancellation</a:t>
            </a:r>
            <a:endParaRPr lang="en-US" altLang="en-US" sz="1800" b="0" dirty="0"/>
          </a:p>
        </p:txBody>
      </p:sp>
      <p:sp>
        <p:nvSpPr>
          <p:cNvPr id="45074" name="Freeform 78"/>
          <p:cNvSpPr>
            <a:spLocks/>
          </p:cNvSpPr>
          <p:nvPr/>
        </p:nvSpPr>
        <p:spPr bwMode="auto">
          <a:xfrm>
            <a:off x="984639" y="3610091"/>
            <a:ext cx="1071297" cy="1112267"/>
          </a:xfrm>
          <a:custGeom>
            <a:avLst/>
            <a:gdLst>
              <a:gd name="T0" fmla="*/ 383550 w 815"/>
              <a:gd name="T1" fmla="*/ 101600 h 780"/>
              <a:gd name="T2" fmla="*/ 342271 w 815"/>
              <a:gd name="T3" fmla="*/ 114300 h 780"/>
              <a:gd name="T4" fmla="*/ 300992 w 815"/>
              <a:gd name="T5" fmla="*/ 139700 h 780"/>
              <a:gd name="T6" fmla="*/ 218434 w 815"/>
              <a:gd name="T7" fmla="*/ 165100 h 780"/>
              <a:gd name="T8" fmla="*/ 190915 w 815"/>
              <a:gd name="T9" fmla="*/ 203200 h 780"/>
              <a:gd name="T10" fmla="*/ 149636 w 815"/>
              <a:gd name="T11" fmla="*/ 228600 h 780"/>
              <a:gd name="T12" fmla="*/ 135876 w 815"/>
              <a:gd name="T13" fmla="*/ 266700 h 780"/>
              <a:gd name="T14" fmla="*/ 67078 w 815"/>
              <a:gd name="T15" fmla="*/ 406400 h 780"/>
              <a:gd name="T16" fmla="*/ 135876 w 815"/>
              <a:gd name="T17" fmla="*/ 825500 h 780"/>
              <a:gd name="T18" fmla="*/ 232194 w 815"/>
              <a:gd name="T19" fmla="*/ 927100 h 780"/>
              <a:gd name="T20" fmla="*/ 397310 w 815"/>
              <a:gd name="T21" fmla="*/ 1041400 h 780"/>
              <a:gd name="T22" fmla="*/ 644983 w 815"/>
              <a:gd name="T23" fmla="*/ 1143000 h 780"/>
              <a:gd name="T24" fmla="*/ 1002734 w 815"/>
              <a:gd name="T25" fmla="*/ 1219200 h 780"/>
              <a:gd name="T26" fmla="*/ 1291686 w 815"/>
              <a:gd name="T27" fmla="*/ 1092200 h 780"/>
              <a:gd name="T28" fmla="*/ 1346724 w 815"/>
              <a:gd name="T29" fmla="*/ 965200 h 780"/>
              <a:gd name="T30" fmla="*/ 1374244 w 815"/>
              <a:gd name="T31" fmla="*/ 889000 h 780"/>
              <a:gd name="T32" fmla="*/ 1388003 w 815"/>
              <a:gd name="T33" fmla="*/ 850900 h 780"/>
              <a:gd name="T34" fmla="*/ 1319205 w 815"/>
              <a:gd name="T35" fmla="*/ 393700 h 780"/>
              <a:gd name="T36" fmla="*/ 1291686 w 815"/>
              <a:gd name="T37" fmla="*/ 317500 h 780"/>
              <a:gd name="T38" fmla="*/ 1236647 w 815"/>
              <a:gd name="T39" fmla="*/ 203200 h 780"/>
              <a:gd name="T40" fmla="*/ 1154090 w 815"/>
              <a:gd name="T41" fmla="*/ 152400 h 780"/>
              <a:gd name="T42" fmla="*/ 1002734 w 815"/>
              <a:gd name="T43" fmla="*/ 50800 h 780"/>
              <a:gd name="T44" fmla="*/ 920176 w 815"/>
              <a:gd name="T45" fmla="*/ 0 h 780"/>
              <a:gd name="T46" fmla="*/ 617464 w 815"/>
              <a:gd name="T47" fmla="*/ 12700 h 780"/>
              <a:gd name="T48" fmla="*/ 534906 w 815"/>
              <a:gd name="T49" fmla="*/ 38100 h 780"/>
              <a:gd name="T50" fmla="*/ 424829 w 815"/>
              <a:gd name="T51" fmla="*/ 101600 h 780"/>
              <a:gd name="T52" fmla="*/ 383550 w 815"/>
              <a:gd name="T53" fmla="*/ 127000 h 780"/>
              <a:gd name="T54" fmla="*/ 383550 w 815"/>
              <a:gd name="T55" fmla="*/ 101600 h 780"/>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0" t="0" r="r" b="b"/>
            <a:pathLst>
              <a:path w="815" h="780">
                <a:moveTo>
                  <a:pt x="223" y="64"/>
                </a:moveTo>
                <a:cubicBezTo>
                  <a:pt x="215" y="67"/>
                  <a:pt x="207" y="68"/>
                  <a:pt x="199" y="72"/>
                </a:cubicBezTo>
                <a:cubicBezTo>
                  <a:pt x="190" y="76"/>
                  <a:pt x="184" y="84"/>
                  <a:pt x="175" y="88"/>
                </a:cubicBezTo>
                <a:cubicBezTo>
                  <a:pt x="160" y="95"/>
                  <a:pt x="127" y="104"/>
                  <a:pt x="127" y="104"/>
                </a:cubicBezTo>
                <a:cubicBezTo>
                  <a:pt x="122" y="112"/>
                  <a:pt x="118" y="121"/>
                  <a:pt x="111" y="128"/>
                </a:cubicBezTo>
                <a:cubicBezTo>
                  <a:pt x="104" y="135"/>
                  <a:pt x="93" y="136"/>
                  <a:pt x="87" y="144"/>
                </a:cubicBezTo>
                <a:cubicBezTo>
                  <a:pt x="82" y="151"/>
                  <a:pt x="83" y="160"/>
                  <a:pt x="79" y="168"/>
                </a:cubicBezTo>
                <a:cubicBezTo>
                  <a:pt x="63" y="199"/>
                  <a:pt x="48" y="221"/>
                  <a:pt x="39" y="256"/>
                </a:cubicBezTo>
                <a:cubicBezTo>
                  <a:pt x="42" y="331"/>
                  <a:pt x="0" y="468"/>
                  <a:pt x="79" y="520"/>
                </a:cubicBezTo>
                <a:cubicBezTo>
                  <a:pt x="90" y="554"/>
                  <a:pt x="109" y="562"/>
                  <a:pt x="135" y="584"/>
                </a:cubicBezTo>
                <a:cubicBezTo>
                  <a:pt x="166" y="610"/>
                  <a:pt x="192" y="643"/>
                  <a:pt x="231" y="656"/>
                </a:cubicBezTo>
                <a:cubicBezTo>
                  <a:pt x="263" y="704"/>
                  <a:pt x="321" y="710"/>
                  <a:pt x="375" y="720"/>
                </a:cubicBezTo>
                <a:cubicBezTo>
                  <a:pt x="445" y="733"/>
                  <a:pt x="513" y="756"/>
                  <a:pt x="583" y="768"/>
                </a:cubicBezTo>
                <a:cubicBezTo>
                  <a:pt x="740" y="758"/>
                  <a:pt x="690" y="780"/>
                  <a:pt x="751" y="688"/>
                </a:cubicBezTo>
                <a:cubicBezTo>
                  <a:pt x="759" y="655"/>
                  <a:pt x="770" y="637"/>
                  <a:pt x="783" y="608"/>
                </a:cubicBezTo>
                <a:cubicBezTo>
                  <a:pt x="790" y="593"/>
                  <a:pt x="794" y="576"/>
                  <a:pt x="799" y="560"/>
                </a:cubicBezTo>
                <a:cubicBezTo>
                  <a:pt x="802" y="552"/>
                  <a:pt x="807" y="536"/>
                  <a:pt x="807" y="536"/>
                </a:cubicBezTo>
                <a:cubicBezTo>
                  <a:pt x="801" y="365"/>
                  <a:pt x="815" y="356"/>
                  <a:pt x="767" y="248"/>
                </a:cubicBezTo>
                <a:cubicBezTo>
                  <a:pt x="760" y="233"/>
                  <a:pt x="760" y="214"/>
                  <a:pt x="751" y="200"/>
                </a:cubicBezTo>
                <a:cubicBezTo>
                  <a:pt x="726" y="162"/>
                  <a:pt x="738" y="185"/>
                  <a:pt x="719" y="128"/>
                </a:cubicBezTo>
                <a:cubicBezTo>
                  <a:pt x="713" y="110"/>
                  <a:pt x="671" y="96"/>
                  <a:pt x="671" y="96"/>
                </a:cubicBezTo>
                <a:cubicBezTo>
                  <a:pt x="650" y="64"/>
                  <a:pt x="616" y="50"/>
                  <a:pt x="583" y="32"/>
                </a:cubicBezTo>
                <a:cubicBezTo>
                  <a:pt x="566" y="23"/>
                  <a:pt x="535" y="0"/>
                  <a:pt x="535" y="0"/>
                </a:cubicBezTo>
                <a:cubicBezTo>
                  <a:pt x="476" y="3"/>
                  <a:pt x="417" y="2"/>
                  <a:pt x="359" y="8"/>
                </a:cubicBezTo>
                <a:cubicBezTo>
                  <a:pt x="342" y="10"/>
                  <a:pt x="311" y="24"/>
                  <a:pt x="311" y="24"/>
                </a:cubicBezTo>
                <a:cubicBezTo>
                  <a:pt x="273" y="82"/>
                  <a:pt x="327" y="11"/>
                  <a:pt x="247" y="64"/>
                </a:cubicBezTo>
                <a:cubicBezTo>
                  <a:pt x="239" y="69"/>
                  <a:pt x="233" y="80"/>
                  <a:pt x="223" y="80"/>
                </a:cubicBezTo>
                <a:cubicBezTo>
                  <a:pt x="218" y="80"/>
                  <a:pt x="223" y="69"/>
                  <a:pt x="223" y="64"/>
                </a:cubicBezTo>
                <a:close/>
              </a:path>
            </a:pathLst>
          </a:custGeom>
          <a:solidFill>
            <a:schemeClr val="accent1">
              <a:alpha val="50195"/>
            </a:schemeClr>
          </a:solidFill>
          <a:ln w="12700" cap="flat" cmpd="sng">
            <a:solidFill>
              <a:schemeClr val="tx1"/>
            </a:solidFill>
            <a:prstDash val="solid"/>
            <a:round/>
            <a:headEnd/>
            <a:tailEnd/>
          </a:ln>
          <a:effectLst/>
          <a:extLst>
            <a:ext uri="{AF507438-7753-43E0-B8FC-AC1667EBCBE1}">
              <a14:hiddenEffects xmlns:a14="http://schemas.microsoft.com/office/drawing/2010/main">
                <a:effectLst>
                  <a:outerShdw dist="107763" dir="2700000" algn="ctr" rotWithShape="0">
                    <a:schemeClr val="bg2"/>
                  </a:outerShdw>
                </a:effectLst>
              </a14:hiddenEffects>
            </a:ext>
          </a:extLst>
        </p:spPr>
        <p:txBody>
          <a:bodyPr wrap="none" anchor="ctr"/>
          <a:lstStyle/>
          <a:p>
            <a:endParaRPr lang="en-GB"/>
          </a:p>
        </p:txBody>
      </p:sp>
      <p:graphicFrame>
        <p:nvGraphicFramePr>
          <p:cNvPr id="45075" name="Object 79">
            <a:hlinkClick r:id="" action="ppaction://ole?verb=0"/>
          </p:cNvPr>
          <p:cNvGraphicFramePr>
            <a:graphicFrameLocks noChangeAspect="1"/>
          </p:cNvGraphicFramePr>
          <p:nvPr>
            <p:extLst>
              <p:ext uri="{D42A27DB-BD31-4B8C-83A1-F6EECF244321}">
                <p14:modId xmlns:p14="http://schemas.microsoft.com/office/powerpoint/2010/main" val="680851201"/>
              </p:ext>
            </p:extLst>
          </p:nvPr>
        </p:nvGraphicFramePr>
        <p:xfrm>
          <a:off x="1091506" y="4308591"/>
          <a:ext cx="347501" cy="142598"/>
        </p:xfrm>
        <a:graphic>
          <a:graphicData uri="http://schemas.openxmlformats.org/presentationml/2006/ole">
            <mc:AlternateContent xmlns:mc="http://schemas.openxmlformats.org/markup-compatibility/2006">
              <mc:Choice xmlns:v="urn:schemas-microsoft-com:vml" Requires="v">
                <p:oleObj spid="_x0000_s5151" name="Clip" r:id="rId10" imgW="6096000" imgH="2552700" progId="MS_ClipArt_Gallery.2">
                  <p:embed/>
                </p:oleObj>
              </mc:Choice>
              <mc:Fallback>
                <p:oleObj name="Clip" r:id="rId10" imgW="6096000" imgH="2552700" progId="MS_ClipArt_Gallery.2">
                  <p:embed/>
                  <p:pic>
                    <p:nvPicPr>
                      <p:cNvPr id="0" name=""/>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91506" y="4308591"/>
                        <a:ext cx="347501" cy="142598"/>
                      </a:xfrm>
                      <a:prstGeom prst="rect">
                        <a:avLst/>
                      </a:prstGeom>
                      <a:noFill/>
                      <a:ln>
                        <a:noFill/>
                      </a:ln>
                      <a:effectLst/>
                      <a:extLst/>
                    </p:spPr>
                  </p:pic>
                </p:oleObj>
              </mc:Fallback>
            </mc:AlternateContent>
          </a:graphicData>
        </a:graphic>
      </p:graphicFrame>
      <p:grpSp>
        <p:nvGrpSpPr>
          <p:cNvPr id="463952" name="Group 80"/>
          <p:cNvGrpSpPr>
            <a:grpSpLocks noChangeAspect="1"/>
          </p:cNvGrpSpPr>
          <p:nvPr/>
        </p:nvGrpSpPr>
        <p:grpSpPr bwMode="auto">
          <a:xfrm>
            <a:off x="1365894" y="3421952"/>
            <a:ext cx="367812" cy="119063"/>
            <a:chOff x="1826" y="1152"/>
            <a:chExt cx="519" cy="168"/>
          </a:xfrm>
        </p:grpSpPr>
        <p:sp>
          <p:nvSpPr>
            <p:cNvPr id="45094" name="Freeform 81"/>
            <p:cNvSpPr>
              <a:spLocks noChangeAspect="1"/>
            </p:cNvSpPr>
            <p:nvPr/>
          </p:nvSpPr>
          <p:spPr bwMode="auto">
            <a:xfrm>
              <a:off x="2184" y="1222"/>
              <a:ext cx="161" cy="97"/>
            </a:xfrm>
            <a:custGeom>
              <a:avLst/>
              <a:gdLst>
                <a:gd name="T0" fmla="*/ 0 w 161"/>
                <a:gd name="T1" fmla="*/ 96 h 97"/>
                <a:gd name="T2" fmla="*/ 42 w 161"/>
                <a:gd name="T3" fmla="*/ 63 h 97"/>
                <a:gd name="T4" fmla="*/ 45 w 161"/>
                <a:gd name="T5" fmla="*/ 79 h 97"/>
                <a:gd name="T6" fmla="*/ 110 w 161"/>
                <a:gd name="T7" fmla="*/ 26 h 97"/>
                <a:gd name="T8" fmla="*/ 113 w 161"/>
                <a:gd name="T9" fmla="*/ 35 h 97"/>
                <a:gd name="T10" fmla="*/ 160 w 161"/>
                <a:gd name="T11" fmla="*/ 0 h 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61" h="97">
                  <a:moveTo>
                    <a:pt x="0" y="96"/>
                  </a:moveTo>
                  <a:lnTo>
                    <a:pt x="42" y="63"/>
                  </a:lnTo>
                  <a:lnTo>
                    <a:pt x="45" y="79"/>
                  </a:lnTo>
                  <a:lnTo>
                    <a:pt x="110" y="26"/>
                  </a:lnTo>
                  <a:lnTo>
                    <a:pt x="113" y="35"/>
                  </a:lnTo>
                  <a:lnTo>
                    <a:pt x="160" y="0"/>
                  </a:lnTo>
                </a:path>
              </a:pathLst>
            </a:custGeom>
            <a:noFill/>
            <a:ln w="12700" cap="rnd" cmpd="sng">
              <a:solidFill>
                <a:srgbClr val="339966"/>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5095" name="Freeform 82"/>
            <p:cNvSpPr>
              <a:spLocks noChangeAspect="1"/>
            </p:cNvSpPr>
            <p:nvPr/>
          </p:nvSpPr>
          <p:spPr bwMode="auto">
            <a:xfrm>
              <a:off x="2112" y="1152"/>
              <a:ext cx="113" cy="147"/>
            </a:xfrm>
            <a:custGeom>
              <a:avLst/>
              <a:gdLst>
                <a:gd name="T0" fmla="*/ 0 w 113"/>
                <a:gd name="T1" fmla="*/ 146 h 147"/>
                <a:gd name="T2" fmla="*/ 16 w 113"/>
                <a:gd name="T3" fmla="*/ 104 h 147"/>
                <a:gd name="T4" fmla="*/ 35 w 113"/>
                <a:gd name="T5" fmla="*/ 117 h 147"/>
                <a:gd name="T6" fmla="*/ 71 w 113"/>
                <a:gd name="T7" fmla="*/ 41 h 147"/>
                <a:gd name="T8" fmla="*/ 86 w 113"/>
                <a:gd name="T9" fmla="*/ 52 h 147"/>
                <a:gd name="T10" fmla="*/ 112 w 113"/>
                <a:gd name="T11" fmla="*/ 0 h 14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13" h="147">
                  <a:moveTo>
                    <a:pt x="0" y="146"/>
                  </a:moveTo>
                  <a:lnTo>
                    <a:pt x="16" y="104"/>
                  </a:lnTo>
                  <a:lnTo>
                    <a:pt x="35" y="117"/>
                  </a:lnTo>
                  <a:lnTo>
                    <a:pt x="71" y="41"/>
                  </a:lnTo>
                  <a:lnTo>
                    <a:pt x="86" y="52"/>
                  </a:lnTo>
                  <a:lnTo>
                    <a:pt x="112" y="0"/>
                  </a:lnTo>
                </a:path>
              </a:pathLst>
            </a:custGeom>
            <a:noFill/>
            <a:ln w="12700" cap="rnd" cmpd="sng">
              <a:solidFill>
                <a:srgbClr val="339966"/>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5096" name="Freeform 83"/>
            <p:cNvSpPr>
              <a:spLocks noChangeAspect="1"/>
            </p:cNvSpPr>
            <p:nvPr/>
          </p:nvSpPr>
          <p:spPr bwMode="auto">
            <a:xfrm>
              <a:off x="1944" y="1152"/>
              <a:ext cx="115" cy="147"/>
            </a:xfrm>
            <a:custGeom>
              <a:avLst/>
              <a:gdLst>
                <a:gd name="T0" fmla="*/ 114 w 115"/>
                <a:gd name="T1" fmla="*/ 146 h 147"/>
                <a:gd name="T2" fmla="*/ 97 w 115"/>
                <a:gd name="T3" fmla="*/ 106 h 147"/>
                <a:gd name="T4" fmla="*/ 77 w 115"/>
                <a:gd name="T5" fmla="*/ 118 h 147"/>
                <a:gd name="T6" fmla="*/ 39 w 115"/>
                <a:gd name="T7" fmla="*/ 41 h 147"/>
                <a:gd name="T8" fmla="*/ 25 w 115"/>
                <a:gd name="T9" fmla="*/ 53 h 147"/>
                <a:gd name="T10" fmla="*/ 0 w 115"/>
                <a:gd name="T11" fmla="*/ 0 h 14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15" h="147">
                  <a:moveTo>
                    <a:pt x="114" y="146"/>
                  </a:moveTo>
                  <a:lnTo>
                    <a:pt x="97" y="106"/>
                  </a:lnTo>
                  <a:lnTo>
                    <a:pt x="77" y="118"/>
                  </a:lnTo>
                  <a:lnTo>
                    <a:pt x="39" y="41"/>
                  </a:lnTo>
                  <a:lnTo>
                    <a:pt x="25" y="53"/>
                  </a:lnTo>
                  <a:lnTo>
                    <a:pt x="0" y="0"/>
                  </a:lnTo>
                </a:path>
              </a:pathLst>
            </a:custGeom>
            <a:noFill/>
            <a:ln w="12700" cap="rnd" cmpd="sng">
              <a:solidFill>
                <a:srgbClr val="339966"/>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5097" name="Freeform 84"/>
            <p:cNvSpPr>
              <a:spLocks noChangeAspect="1"/>
            </p:cNvSpPr>
            <p:nvPr/>
          </p:nvSpPr>
          <p:spPr bwMode="auto">
            <a:xfrm>
              <a:off x="1826" y="1223"/>
              <a:ext cx="159" cy="97"/>
            </a:xfrm>
            <a:custGeom>
              <a:avLst/>
              <a:gdLst>
                <a:gd name="T0" fmla="*/ 158 w 159"/>
                <a:gd name="T1" fmla="*/ 96 h 97"/>
                <a:gd name="T2" fmla="*/ 116 w 159"/>
                <a:gd name="T3" fmla="*/ 61 h 97"/>
                <a:gd name="T4" fmla="*/ 114 w 159"/>
                <a:gd name="T5" fmla="*/ 77 h 97"/>
                <a:gd name="T6" fmla="*/ 50 w 159"/>
                <a:gd name="T7" fmla="*/ 23 h 97"/>
                <a:gd name="T8" fmla="*/ 45 w 159"/>
                <a:gd name="T9" fmla="*/ 35 h 97"/>
                <a:gd name="T10" fmla="*/ 0 w 159"/>
                <a:gd name="T11" fmla="*/ 0 h 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59" h="97">
                  <a:moveTo>
                    <a:pt x="158" y="96"/>
                  </a:moveTo>
                  <a:lnTo>
                    <a:pt x="116" y="61"/>
                  </a:lnTo>
                  <a:lnTo>
                    <a:pt x="114" y="77"/>
                  </a:lnTo>
                  <a:lnTo>
                    <a:pt x="50" y="23"/>
                  </a:lnTo>
                  <a:lnTo>
                    <a:pt x="45" y="35"/>
                  </a:lnTo>
                  <a:lnTo>
                    <a:pt x="0" y="0"/>
                  </a:lnTo>
                </a:path>
              </a:pathLst>
            </a:custGeom>
            <a:noFill/>
            <a:ln w="12700" cap="rnd" cmpd="sng">
              <a:solidFill>
                <a:srgbClr val="339966"/>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45077" name="Group 85"/>
          <p:cNvGrpSpPr>
            <a:grpSpLocks noChangeAspect="1"/>
          </p:cNvGrpSpPr>
          <p:nvPr/>
        </p:nvGrpSpPr>
        <p:grpSpPr bwMode="auto">
          <a:xfrm>
            <a:off x="1513422" y="3559293"/>
            <a:ext cx="61867" cy="504798"/>
            <a:chOff x="2031" y="1313"/>
            <a:chExt cx="95" cy="794"/>
          </a:xfrm>
        </p:grpSpPr>
        <p:sp>
          <p:nvSpPr>
            <p:cNvPr id="45078" name="Line 86"/>
            <p:cNvSpPr>
              <a:spLocks noChangeAspect="1" noChangeShapeType="1"/>
            </p:cNvSpPr>
            <p:nvPr/>
          </p:nvSpPr>
          <p:spPr bwMode="auto">
            <a:xfrm>
              <a:off x="2075" y="1595"/>
              <a:ext cx="17"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45079" name="Group 87"/>
            <p:cNvGrpSpPr>
              <a:grpSpLocks noChangeAspect="1"/>
            </p:cNvGrpSpPr>
            <p:nvPr/>
          </p:nvGrpSpPr>
          <p:grpSpPr bwMode="auto">
            <a:xfrm>
              <a:off x="2031" y="1313"/>
              <a:ext cx="95" cy="794"/>
              <a:chOff x="2031" y="1313"/>
              <a:chExt cx="95" cy="794"/>
            </a:xfrm>
          </p:grpSpPr>
          <p:sp>
            <p:nvSpPr>
              <p:cNvPr id="45080" name="Line 88"/>
              <p:cNvSpPr>
                <a:spLocks noChangeAspect="1" noChangeShapeType="1"/>
              </p:cNvSpPr>
              <p:nvPr/>
            </p:nvSpPr>
            <p:spPr bwMode="auto">
              <a:xfrm flipV="1">
                <a:off x="2082" y="1316"/>
                <a:ext cx="0" cy="174"/>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81" name="Line 89"/>
              <p:cNvSpPr>
                <a:spLocks noChangeAspect="1" noChangeShapeType="1"/>
              </p:cNvSpPr>
              <p:nvPr/>
            </p:nvSpPr>
            <p:spPr bwMode="auto">
              <a:xfrm flipV="1">
                <a:off x="2038" y="1470"/>
                <a:ext cx="26" cy="637"/>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82" name="Line 90"/>
              <p:cNvSpPr>
                <a:spLocks noChangeAspect="1" noChangeShapeType="1"/>
              </p:cNvSpPr>
              <p:nvPr/>
            </p:nvSpPr>
            <p:spPr bwMode="auto">
              <a:xfrm>
                <a:off x="2100" y="1487"/>
                <a:ext cx="26" cy="604"/>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83" name="Line 91"/>
              <p:cNvSpPr>
                <a:spLocks noChangeAspect="1" noChangeShapeType="1"/>
              </p:cNvSpPr>
              <p:nvPr/>
            </p:nvSpPr>
            <p:spPr bwMode="auto">
              <a:xfrm>
                <a:off x="2041" y="2082"/>
                <a:ext cx="84"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84" name="Line 92"/>
              <p:cNvSpPr>
                <a:spLocks noChangeAspect="1" noChangeShapeType="1"/>
              </p:cNvSpPr>
              <p:nvPr/>
            </p:nvSpPr>
            <p:spPr bwMode="auto">
              <a:xfrm>
                <a:off x="2053" y="1912"/>
                <a:ext cx="62"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85" name="Line 93"/>
              <p:cNvSpPr>
                <a:spLocks noChangeAspect="1" noChangeShapeType="1"/>
              </p:cNvSpPr>
              <p:nvPr/>
            </p:nvSpPr>
            <p:spPr bwMode="auto">
              <a:xfrm>
                <a:off x="2048" y="1918"/>
                <a:ext cx="78" cy="163"/>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86" name="Line 94"/>
              <p:cNvSpPr>
                <a:spLocks noChangeAspect="1" noChangeShapeType="1"/>
              </p:cNvSpPr>
              <p:nvPr/>
            </p:nvSpPr>
            <p:spPr bwMode="auto">
              <a:xfrm flipH="1">
                <a:off x="2031" y="1917"/>
                <a:ext cx="94" cy="161"/>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87" name="Line 95"/>
              <p:cNvSpPr>
                <a:spLocks noChangeAspect="1" noChangeShapeType="1"/>
              </p:cNvSpPr>
              <p:nvPr/>
            </p:nvSpPr>
            <p:spPr bwMode="auto">
              <a:xfrm>
                <a:off x="2064" y="1747"/>
                <a:ext cx="38"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88" name="Line 96"/>
              <p:cNvSpPr>
                <a:spLocks noChangeAspect="1" noChangeShapeType="1"/>
              </p:cNvSpPr>
              <p:nvPr/>
            </p:nvSpPr>
            <p:spPr bwMode="auto">
              <a:xfrm>
                <a:off x="2059" y="1751"/>
                <a:ext cx="56" cy="158"/>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89" name="Line 97"/>
              <p:cNvSpPr>
                <a:spLocks noChangeAspect="1" noChangeShapeType="1"/>
              </p:cNvSpPr>
              <p:nvPr/>
            </p:nvSpPr>
            <p:spPr bwMode="auto">
              <a:xfrm flipV="1">
                <a:off x="2046" y="1743"/>
                <a:ext cx="59" cy="172"/>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90" name="Line 98"/>
              <p:cNvSpPr>
                <a:spLocks noChangeAspect="1" noChangeShapeType="1"/>
              </p:cNvSpPr>
              <p:nvPr/>
            </p:nvSpPr>
            <p:spPr bwMode="auto">
              <a:xfrm>
                <a:off x="2066" y="1599"/>
                <a:ext cx="41" cy="146"/>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91" name="Line 99"/>
              <p:cNvSpPr>
                <a:spLocks noChangeAspect="1" noChangeShapeType="1"/>
              </p:cNvSpPr>
              <p:nvPr/>
            </p:nvSpPr>
            <p:spPr bwMode="auto">
              <a:xfrm flipV="1">
                <a:off x="2056" y="1589"/>
                <a:ext cx="38" cy="165"/>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92" name="Line 100"/>
              <p:cNvSpPr>
                <a:spLocks noChangeAspect="1" noChangeShapeType="1"/>
              </p:cNvSpPr>
              <p:nvPr/>
            </p:nvSpPr>
            <p:spPr bwMode="auto">
              <a:xfrm flipV="1">
                <a:off x="2065" y="1475"/>
                <a:ext cx="23" cy="128"/>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93" name="Oval 101"/>
              <p:cNvSpPr>
                <a:spLocks noChangeAspect="1" noChangeArrowheads="1"/>
              </p:cNvSpPr>
              <p:nvPr/>
            </p:nvSpPr>
            <p:spPr bwMode="auto">
              <a:xfrm>
                <a:off x="2069" y="1313"/>
                <a:ext cx="22" cy="14"/>
              </a:xfrm>
              <a:prstGeom prst="ellipse">
                <a:avLst/>
              </a:prstGeom>
              <a:solidFill>
                <a:srgbClr val="C0C0C0"/>
              </a:soli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grpSp>
      </p:grpSp>
    </p:spTree>
    <p:extLst>
      <p:ext uri="{BB962C8B-B14F-4D97-AF65-F5344CB8AC3E}">
        <p14:creationId xmlns:p14="http://schemas.microsoft.com/office/powerpoint/2010/main" val="47276068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463897">
                                            <p:txEl>
                                              <p:pRg st="0" end="0"/>
                                            </p:txEl>
                                          </p:spTgt>
                                        </p:tgtEl>
                                        <p:attrNameLst>
                                          <p:attrName>style.visibility</p:attrName>
                                        </p:attrNameLst>
                                      </p:cBhvr>
                                      <p:to>
                                        <p:strVal val="visible"/>
                                      </p:to>
                                    </p:set>
                                    <p:anim calcmode="lin" valueType="num">
                                      <p:cBhvr additive="base">
                                        <p:cTn id="7" dur="500" fill="hold"/>
                                        <p:tgtEl>
                                          <p:spTgt spid="463897">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463897">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463923">
                                            <p:txEl>
                                              <p:pRg st="0" end="0"/>
                                            </p:txEl>
                                          </p:spTgt>
                                        </p:tgtEl>
                                        <p:attrNameLst>
                                          <p:attrName>style.visibility</p:attrName>
                                        </p:attrNameLst>
                                      </p:cBhvr>
                                      <p:to>
                                        <p:strVal val="visible"/>
                                      </p:to>
                                    </p:set>
                                    <p:anim calcmode="lin" valueType="num">
                                      <p:cBhvr additive="base">
                                        <p:cTn id="13" dur="500" fill="hold"/>
                                        <p:tgtEl>
                                          <p:spTgt spid="463923">
                                            <p:txEl>
                                              <p:pRg st="0" end="0"/>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463923">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11" presetClass="entr" presetSubtype="0" fill="hold" nodeType="clickEffect">
                                  <p:stCondLst>
                                    <p:cond delay="0"/>
                                  </p:stCondLst>
                                  <p:childTnLst>
                                    <p:set>
                                      <p:cBhvr>
                                        <p:cTn id="18" dur="500">
                                          <p:stCondLst>
                                            <p:cond delay="0"/>
                                          </p:stCondLst>
                                        </p:cTn>
                                        <p:tgtEl>
                                          <p:spTgt spid="463875"/>
                                        </p:tgtEl>
                                        <p:attrNameLst>
                                          <p:attrName>style.visibility</p:attrName>
                                        </p:attrNameLst>
                                      </p:cBhvr>
                                      <p:to>
                                        <p:strVal val="visible"/>
                                      </p:to>
                                    </p:set>
                                  </p:childTnLst>
                                  <p:subTnLst>
                                    <p:set>
                                      <p:cBhvr override="childStyle">
                                        <p:cTn dur="1" fill="hold" display="0" masterRel="nextClick" afterEffect="1"/>
                                        <p:tgtEl>
                                          <p:spTgt spid="463875"/>
                                        </p:tgtEl>
                                        <p:attrNameLst>
                                          <p:attrName>style.visibility</p:attrName>
                                        </p:attrNameLst>
                                      </p:cBhvr>
                                      <p:to>
                                        <p:strVal val="hidden"/>
                                      </p:to>
                                    </p:set>
                                  </p:subTnLst>
                                </p:cTn>
                              </p:par>
                            </p:childTnLst>
                          </p:cTn>
                        </p:par>
                      </p:childTnLst>
                    </p:cTn>
                  </p:par>
                  <p:par>
                    <p:cTn id="19" fill="hold" nodeType="clickPar">
                      <p:stCondLst>
                        <p:cond delay="indefinite"/>
                      </p:stCondLst>
                      <p:childTnLst>
                        <p:par>
                          <p:cTn id="20" fill="hold" nodeType="withGroup">
                            <p:stCondLst>
                              <p:cond delay="0"/>
                            </p:stCondLst>
                            <p:childTnLst>
                              <p:par>
                                <p:cTn id="21" presetID="11" presetClass="entr" presetSubtype="0" fill="hold" nodeType="clickEffect">
                                  <p:stCondLst>
                                    <p:cond delay="0"/>
                                  </p:stCondLst>
                                  <p:childTnLst>
                                    <p:set>
                                      <p:cBhvr>
                                        <p:cTn id="22" dur="500">
                                          <p:stCondLst>
                                            <p:cond delay="0"/>
                                          </p:stCondLst>
                                        </p:cTn>
                                        <p:tgtEl>
                                          <p:spTgt spid="463925"/>
                                        </p:tgtEl>
                                        <p:attrNameLst>
                                          <p:attrName>style.visibility</p:attrName>
                                        </p:attrNameLst>
                                      </p:cBhvr>
                                      <p:to>
                                        <p:strVal val="visible"/>
                                      </p:to>
                                    </p:set>
                                  </p:childTnLst>
                                  <p:subTnLst>
                                    <p:set>
                                      <p:cBhvr override="childStyle">
                                        <p:cTn dur="1" fill="hold" display="0" masterRel="nextClick" afterEffect="1"/>
                                        <p:tgtEl>
                                          <p:spTgt spid="463925"/>
                                        </p:tgtEl>
                                        <p:attrNameLst>
                                          <p:attrName>style.visibility</p:attrName>
                                        </p:attrNameLst>
                                      </p:cBhvr>
                                      <p:to>
                                        <p:strVal val="hidden"/>
                                      </p:to>
                                    </p:set>
                                  </p:sub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2" fill="hold" grpId="0" nodeType="clickEffect">
                                  <p:stCondLst>
                                    <p:cond delay="0"/>
                                  </p:stCondLst>
                                  <p:childTnLst>
                                    <p:set>
                                      <p:cBhvr>
                                        <p:cTn id="26" dur="1" fill="hold">
                                          <p:stCondLst>
                                            <p:cond delay="0"/>
                                          </p:stCondLst>
                                        </p:cTn>
                                        <p:tgtEl>
                                          <p:spTgt spid="463949">
                                            <p:txEl>
                                              <p:pRg st="0" end="0"/>
                                            </p:txEl>
                                          </p:spTgt>
                                        </p:tgtEl>
                                        <p:attrNameLst>
                                          <p:attrName>style.visibility</p:attrName>
                                        </p:attrNameLst>
                                      </p:cBhvr>
                                      <p:to>
                                        <p:strVal val="visible"/>
                                      </p:to>
                                    </p:set>
                                    <p:anim calcmode="lin" valueType="num">
                                      <p:cBhvr additive="base">
                                        <p:cTn id="27" dur="500" fill="hold"/>
                                        <p:tgtEl>
                                          <p:spTgt spid="463949">
                                            <p:txEl>
                                              <p:pRg st="0" end="0"/>
                                            </p:txEl>
                                          </p:spTgt>
                                        </p:tgtEl>
                                        <p:attrNameLst>
                                          <p:attrName>ppt_x</p:attrName>
                                        </p:attrNameLst>
                                      </p:cBhvr>
                                      <p:tavLst>
                                        <p:tav tm="0">
                                          <p:val>
                                            <p:strVal val="1+#ppt_w/2"/>
                                          </p:val>
                                        </p:tav>
                                        <p:tav tm="100000">
                                          <p:val>
                                            <p:strVal val="#ppt_x"/>
                                          </p:val>
                                        </p:tav>
                                      </p:tavLst>
                                    </p:anim>
                                    <p:anim calcmode="lin" valueType="num">
                                      <p:cBhvr additive="base">
                                        <p:cTn id="28" dur="500" fill="hold"/>
                                        <p:tgtEl>
                                          <p:spTgt spid="463949">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5"/>
                                            </p:cond>
                                          </p:stCondLst>
                                          <p:endCondLst>
                                            <p:cond evt="onStopAudio" delay="0">
                                              <p:tgtEl>
                                                <p:sldTgt/>
                                              </p:tgtEl>
                                            </p:cond>
                                          </p:endCondLst>
                                        </p:cTn>
                                        <p:tgtEl>
                                          <p:sndTgt r:embed="rId3" name="WHOOSH.WAV"/>
                                        </p:tgtEl>
                                      </p:cMediaNode>
                                    </p:audio>
                                  </p:subTnLst>
                                </p:cTn>
                              </p:par>
                            </p:childTnLst>
                          </p:cTn>
                        </p:par>
                      </p:childTnLst>
                    </p:cTn>
                  </p:par>
                  <p:par>
                    <p:cTn id="29" fill="hold" nodeType="clickPar">
                      <p:stCondLst>
                        <p:cond delay="indefinite"/>
                      </p:stCondLst>
                      <p:childTnLst>
                        <p:par>
                          <p:cTn id="30" fill="hold" nodeType="withGroup">
                            <p:stCondLst>
                              <p:cond delay="0"/>
                            </p:stCondLst>
                            <p:childTnLst>
                              <p:par>
                                <p:cTn id="31" presetID="11" presetClass="entr" presetSubtype="0" fill="hold" nodeType="clickEffect">
                                  <p:stCondLst>
                                    <p:cond delay="0"/>
                                  </p:stCondLst>
                                  <p:childTnLst>
                                    <p:set>
                                      <p:cBhvr>
                                        <p:cTn id="32" dur="500">
                                          <p:stCondLst>
                                            <p:cond delay="0"/>
                                          </p:stCondLst>
                                        </p:cTn>
                                        <p:tgtEl>
                                          <p:spTgt spid="463952"/>
                                        </p:tgtEl>
                                        <p:attrNameLst>
                                          <p:attrName>style.visibility</p:attrName>
                                        </p:attrNameLst>
                                      </p:cBhvr>
                                      <p:to>
                                        <p:strVal val="visible"/>
                                      </p:to>
                                    </p:set>
                                  </p:childTnLst>
                                  <p:subTnLst>
                                    <p:set>
                                      <p:cBhvr override="childStyle">
                                        <p:cTn dur="1" fill="hold" display="0" masterRel="nextClick" afterEffect="1"/>
                                        <p:tgtEl>
                                          <p:spTgt spid="463952"/>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3897" grpId="0" build="p" autoUpdateAnimBg="0"/>
      <p:bldP spid="463923" grpId="0" build="p" autoUpdateAnimBg="0"/>
      <p:bldP spid="463949" grpId="0" build="p" autoUpdateAnimBg="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CDMA Basic Idea</a:t>
            </a:r>
            <a:endParaRPr lang="en-GB" dirty="0"/>
          </a:p>
        </p:txBody>
      </p:sp>
      <p:sp>
        <p:nvSpPr>
          <p:cNvPr id="5" name="Content Placeholder 4"/>
          <p:cNvSpPr>
            <a:spLocks noGrp="1"/>
          </p:cNvSpPr>
          <p:nvPr>
            <p:ph idx="1"/>
          </p:nvPr>
        </p:nvSpPr>
        <p:spPr/>
        <p:txBody>
          <a:bodyPr/>
          <a:lstStyle/>
          <a:p>
            <a:r>
              <a:rPr lang="en-GB" dirty="0" smtClean="0"/>
              <a:t>Take the data signal and Exclusive-OR it with a higher data rate pseudorandom code</a:t>
            </a:r>
          </a:p>
          <a:p>
            <a:r>
              <a:rPr lang="en-GB" dirty="0" smtClean="0"/>
              <a:t>Transmit the result</a:t>
            </a:r>
          </a:p>
          <a:p>
            <a:r>
              <a:rPr lang="en-GB" dirty="0" smtClean="0"/>
              <a:t>Each channel uses a different pseudorandom code</a:t>
            </a:r>
          </a:p>
          <a:p>
            <a:pPr lvl="1"/>
            <a:r>
              <a:rPr lang="en-GB" dirty="0" smtClean="0"/>
              <a:t>Orthogonal codes - chosen to have no common sequences</a:t>
            </a:r>
          </a:p>
          <a:p>
            <a:pPr lvl="1"/>
            <a:r>
              <a:rPr lang="en-GB" dirty="0" smtClean="0"/>
              <a:t>Each channel is effectively noise to the others</a:t>
            </a:r>
          </a:p>
        </p:txBody>
      </p:sp>
      <p:sp>
        <p:nvSpPr>
          <p:cNvPr id="3" name="Footer Placeholder 2"/>
          <p:cNvSpPr>
            <a:spLocks noGrp="1"/>
          </p:cNvSpPr>
          <p:nvPr>
            <p:ph type="ftr" sz="quarter" idx="11"/>
          </p:nvPr>
        </p:nvSpPr>
        <p:spPr/>
        <p:txBody>
          <a:bodyPr/>
          <a:lstStyle/>
          <a:p>
            <a:pPr>
              <a:defRPr/>
            </a:pPr>
            <a:r>
              <a:rPr lang="en-GB" altLang="en-US" smtClean="0">
                <a:solidFill>
                  <a:srgbClr val="000000"/>
                </a:solidFill>
              </a:rPr>
              <a:t>DSP &amp; Communications</a:t>
            </a:r>
            <a:endParaRPr lang="en-GB" altLang="en-US">
              <a:solidFill>
                <a:srgbClr val="000000"/>
              </a:solidFill>
            </a:endParaRPr>
          </a:p>
        </p:txBody>
      </p:sp>
      <p:sp>
        <p:nvSpPr>
          <p:cNvPr id="4" name="Slide Number Placeholder 3"/>
          <p:cNvSpPr>
            <a:spLocks noGrp="1"/>
          </p:cNvSpPr>
          <p:nvPr>
            <p:ph type="sldNum" sz="quarter" idx="12"/>
          </p:nvPr>
        </p:nvSpPr>
        <p:spPr/>
        <p:txBody>
          <a:bodyPr/>
          <a:lstStyle/>
          <a:p>
            <a:pPr>
              <a:defRPr/>
            </a:pPr>
            <a:fld id="{BF2B420C-3C3B-4F7D-A77F-502E3456AEC0}" type="slidenum">
              <a:rPr lang="en-GB" altLang="en-US" smtClean="0">
                <a:solidFill>
                  <a:srgbClr val="000000"/>
                </a:solidFill>
              </a:rPr>
              <a:pPr>
                <a:defRPr/>
              </a:pPr>
              <a:t>49</a:t>
            </a:fld>
            <a:endParaRPr lang="en-GB" altLang="en-US">
              <a:solidFill>
                <a:srgbClr val="000000"/>
              </a:solidFill>
            </a:endParaRPr>
          </a:p>
        </p:txBody>
      </p:sp>
    </p:spTree>
    <p:extLst>
      <p:ext uri="{BB962C8B-B14F-4D97-AF65-F5344CB8AC3E}">
        <p14:creationId xmlns:p14="http://schemas.microsoft.com/office/powerpoint/2010/main" val="79536097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CDMA Sequence</a:t>
            </a:r>
            <a:endParaRPr lang="en-GB" dirty="0"/>
          </a:p>
        </p:txBody>
      </p:sp>
      <p:sp>
        <p:nvSpPr>
          <p:cNvPr id="4" name="Footer Placeholder 3"/>
          <p:cNvSpPr>
            <a:spLocks noGrp="1"/>
          </p:cNvSpPr>
          <p:nvPr>
            <p:ph type="ftr" sz="quarter" idx="11"/>
          </p:nvPr>
        </p:nvSpPr>
        <p:spPr/>
        <p:txBody>
          <a:bodyPr/>
          <a:lstStyle/>
          <a:p>
            <a:pPr>
              <a:defRPr/>
            </a:pPr>
            <a:r>
              <a:rPr lang="en-GB" altLang="en-US" smtClean="0">
                <a:solidFill>
                  <a:srgbClr val="000000"/>
                </a:solidFill>
              </a:rPr>
              <a:t>DSP &amp; Communications</a:t>
            </a:r>
            <a:endParaRPr lang="en-GB" altLang="en-US">
              <a:solidFill>
                <a:srgbClr val="000000"/>
              </a:solidFill>
            </a:endParaRPr>
          </a:p>
        </p:txBody>
      </p:sp>
      <p:sp>
        <p:nvSpPr>
          <p:cNvPr id="5" name="Slide Number Placeholder 4"/>
          <p:cNvSpPr>
            <a:spLocks noGrp="1"/>
          </p:cNvSpPr>
          <p:nvPr>
            <p:ph type="sldNum" sz="quarter" idx="12"/>
          </p:nvPr>
        </p:nvSpPr>
        <p:spPr/>
        <p:txBody>
          <a:bodyPr/>
          <a:lstStyle/>
          <a:p>
            <a:pPr>
              <a:defRPr/>
            </a:pPr>
            <a:fld id="{9C06D56F-5B9F-4C34-B81D-C1EFBC428BFC}" type="slidenum">
              <a:rPr lang="en-GB" altLang="en-US" smtClean="0">
                <a:solidFill>
                  <a:srgbClr val="000000"/>
                </a:solidFill>
              </a:rPr>
              <a:pPr>
                <a:defRPr/>
              </a:pPr>
              <a:t>50</a:t>
            </a:fld>
            <a:endParaRPr lang="en-GB" altLang="en-US">
              <a:solidFill>
                <a:srgbClr val="000000"/>
              </a:solidFill>
            </a:endParaRPr>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1963" y="1772816"/>
            <a:ext cx="6065290" cy="32403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467544" y="5589240"/>
            <a:ext cx="7920880" cy="276999"/>
          </a:xfrm>
          <a:prstGeom prst="rect">
            <a:avLst/>
          </a:prstGeom>
        </p:spPr>
        <p:txBody>
          <a:bodyPr wrap="square">
            <a:spAutoFit/>
          </a:bodyPr>
          <a:lstStyle/>
          <a:p>
            <a:r>
              <a:rPr lang="en-GB" sz="1200" dirty="0" smtClean="0"/>
              <a:t>Taken from:  </a:t>
            </a:r>
            <a:r>
              <a:rPr lang="en-GB" sz="1200" dirty="0" smtClean="0">
                <a:hlinkClick r:id="rId3"/>
              </a:rPr>
              <a:t>http</a:t>
            </a:r>
            <a:r>
              <a:rPr lang="en-GB" sz="1200" dirty="0">
                <a:hlinkClick r:id="rId3"/>
              </a:rPr>
              <a:t>://imedea.uib-csic.es/~</a:t>
            </a:r>
            <a:r>
              <a:rPr lang="en-GB" sz="1200" dirty="0" smtClean="0">
                <a:hlinkClick r:id="rId3"/>
              </a:rPr>
              <a:t>salvador/coms_optiques/addicional/ibm/ch12/12-03.html</a:t>
            </a:r>
            <a:r>
              <a:rPr lang="en-GB" sz="1200" dirty="0" smtClean="0"/>
              <a:t>, 15:11, 03/12/2015</a:t>
            </a:r>
            <a:endParaRPr lang="en-GB" sz="1200" dirty="0"/>
          </a:p>
        </p:txBody>
      </p:sp>
    </p:spTree>
    <p:extLst>
      <p:ext uri="{BB962C8B-B14F-4D97-AF65-F5344CB8AC3E}">
        <p14:creationId xmlns:p14="http://schemas.microsoft.com/office/powerpoint/2010/main" val="29603009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3652" name="Rectangle 4"/>
          <p:cNvSpPr>
            <a:spLocks noGrp="1" noChangeArrowheads="1"/>
          </p:cNvSpPr>
          <p:nvPr>
            <p:ph type="title"/>
          </p:nvPr>
        </p:nvSpPr>
        <p:spPr/>
        <p:txBody>
          <a:bodyPr/>
          <a:lstStyle/>
          <a:p>
            <a:pPr>
              <a:defRPr/>
            </a:pPr>
            <a:r>
              <a:rPr lang="en-GB" altLang="en-US" smtClean="0"/>
              <a:t>CDMA Classification</a:t>
            </a:r>
          </a:p>
        </p:txBody>
      </p:sp>
      <p:sp>
        <p:nvSpPr>
          <p:cNvPr id="46083" name="Rectangle 5"/>
          <p:cNvSpPr>
            <a:spLocks noGrp="1" noChangeArrowheads="1"/>
          </p:cNvSpPr>
          <p:nvPr>
            <p:ph type="body" idx="1"/>
          </p:nvPr>
        </p:nvSpPr>
        <p:spPr/>
        <p:txBody>
          <a:bodyPr/>
          <a:lstStyle/>
          <a:p>
            <a:r>
              <a:rPr lang="en-GB" altLang="en-US" smtClean="0">
                <a:solidFill>
                  <a:schemeClr val="tx1"/>
                </a:solidFill>
              </a:rPr>
              <a:t>CDMA : direct sequence (DS)</a:t>
            </a:r>
          </a:p>
          <a:p>
            <a:r>
              <a:rPr lang="en-GB" altLang="en-US" smtClean="0">
                <a:solidFill>
                  <a:schemeClr val="tx1"/>
                </a:solidFill>
              </a:rPr>
              <a:t>CDMA : frequency hopping (FH)</a:t>
            </a:r>
          </a:p>
          <a:p>
            <a:r>
              <a:rPr lang="en-GB" altLang="en-US" smtClean="0">
                <a:solidFill>
                  <a:schemeClr val="tx1"/>
                </a:solidFill>
              </a:rPr>
              <a:t>CDMA : time hopping (TH)</a:t>
            </a:r>
          </a:p>
          <a:p>
            <a:pPr lvl="1"/>
            <a:endParaRPr lang="en-GB" altLang="en-US" smtClean="0"/>
          </a:p>
        </p:txBody>
      </p:sp>
      <p:sp>
        <p:nvSpPr>
          <p:cNvPr id="46084" name="Text Box 36"/>
          <p:cNvSpPr txBox="1">
            <a:spLocks noChangeArrowheads="1"/>
          </p:cNvSpPr>
          <p:nvPr/>
        </p:nvSpPr>
        <p:spPr bwMode="auto">
          <a:xfrm>
            <a:off x="6893169" y="4419600"/>
            <a:ext cx="1928446" cy="27463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r>
              <a:rPr lang="en-GB" altLang="en-US" sz="2000"/>
              <a:t>Direct sequence</a:t>
            </a:r>
          </a:p>
        </p:txBody>
      </p:sp>
      <p:sp>
        <p:nvSpPr>
          <p:cNvPr id="46085" name="Text Box 37"/>
          <p:cNvSpPr txBox="1">
            <a:spLocks noChangeArrowheads="1"/>
          </p:cNvSpPr>
          <p:nvPr/>
        </p:nvSpPr>
        <p:spPr bwMode="auto">
          <a:xfrm>
            <a:off x="6913685" y="4983164"/>
            <a:ext cx="2089638" cy="27463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r>
              <a:rPr lang="en-GB" altLang="en-US" sz="2000"/>
              <a:t>Frequency hopping</a:t>
            </a:r>
          </a:p>
        </p:txBody>
      </p:sp>
      <p:sp>
        <p:nvSpPr>
          <p:cNvPr id="46086" name="Text Box 44"/>
          <p:cNvSpPr txBox="1">
            <a:spLocks noChangeArrowheads="1"/>
          </p:cNvSpPr>
          <p:nvPr/>
        </p:nvSpPr>
        <p:spPr bwMode="auto">
          <a:xfrm>
            <a:off x="6913685" y="5562600"/>
            <a:ext cx="2089638" cy="27463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r>
              <a:rPr lang="en-GB" altLang="en-US" sz="2000"/>
              <a:t>Time hopping</a:t>
            </a:r>
          </a:p>
        </p:txBody>
      </p:sp>
      <p:grpSp>
        <p:nvGrpSpPr>
          <p:cNvPr id="46087" name="Group 47"/>
          <p:cNvGrpSpPr>
            <a:grpSpLocks noChangeAspect="1"/>
          </p:cNvGrpSpPr>
          <p:nvPr/>
        </p:nvGrpSpPr>
        <p:grpSpPr bwMode="auto">
          <a:xfrm>
            <a:off x="844061" y="3886201"/>
            <a:ext cx="6834554" cy="2468563"/>
            <a:chOff x="960" y="2592"/>
            <a:chExt cx="3110" cy="1037"/>
          </a:xfrm>
        </p:grpSpPr>
        <p:grpSp>
          <p:nvGrpSpPr>
            <p:cNvPr id="46090" name="Group 46"/>
            <p:cNvGrpSpPr>
              <a:grpSpLocks noChangeAspect="1"/>
            </p:cNvGrpSpPr>
            <p:nvPr/>
          </p:nvGrpSpPr>
          <p:grpSpPr bwMode="auto">
            <a:xfrm>
              <a:off x="960" y="2806"/>
              <a:ext cx="3110" cy="765"/>
              <a:chOff x="960" y="2806"/>
              <a:chExt cx="3110" cy="765"/>
            </a:xfrm>
          </p:grpSpPr>
          <p:sp>
            <p:nvSpPr>
              <p:cNvPr id="46092" name="Line 27"/>
              <p:cNvSpPr>
                <a:spLocks noChangeAspect="1" noChangeShapeType="1"/>
              </p:cNvSpPr>
              <p:nvPr/>
            </p:nvSpPr>
            <p:spPr bwMode="auto">
              <a:xfrm>
                <a:off x="960" y="3571"/>
                <a:ext cx="311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6093" name="Rectangle 28" descr="Light upward diagonal"/>
              <p:cNvSpPr>
                <a:spLocks noChangeAspect="1" noChangeArrowheads="1"/>
              </p:cNvSpPr>
              <p:nvPr/>
            </p:nvSpPr>
            <p:spPr bwMode="auto">
              <a:xfrm>
                <a:off x="1190" y="2806"/>
                <a:ext cx="2477" cy="173"/>
              </a:xfrm>
              <a:prstGeom prst="rect">
                <a:avLst/>
              </a:prstGeom>
              <a:pattFill prst="ltUpDiag">
                <a:fgClr>
                  <a:schemeClr val="tx1"/>
                </a:fgClr>
                <a:bgClr>
                  <a:srgbClr val="FFFFFF"/>
                </a:bgClr>
              </a:patt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46094" name="Rectangle 29"/>
              <p:cNvSpPr>
                <a:spLocks noChangeAspect="1" noChangeArrowheads="1"/>
              </p:cNvSpPr>
              <p:nvPr/>
            </p:nvSpPr>
            <p:spPr bwMode="auto">
              <a:xfrm>
                <a:off x="1190" y="3053"/>
                <a:ext cx="2477" cy="173"/>
              </a:xfrm>
              <a:prstGeom prst="rect">
                <a:avLst/>
              </a:prstGeom>
              <a:solidFill>
                <a:srgbClr val="FFFFFF"/>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46095" name="Rectangle 30"/>
              <p:cNvSpPr>
                <a:spLocks noChangeAspect="1" noChangeArrowheads="1"/>
              </p:cNvSpPr>
              <p:nvPr/>
            </p:nvSpPr>
            <p:spPr bwMode="auto">
              <a:xfrm>
                <a:off x="1190" y="3283"/>
                <a:ext cx="2477" cy="173"/>
              </a:xfrm>
              <a:prstGeom prst="rect">
                <a:avLst/>
              </a:prstGeom>
              <a:solidFill>
                <a:srgbClr val="FFFFFF"/>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46096" name="Rectangle 31"/>
              <p:cNvSpPr>
                <a:spLocks noChangeAspect="1" noChangeArrowheads="1"/>
              </p:cNvSpPr>
              <p:nvPr/>
            </p:nvSpPr>
            <p:spPr bwMode="auto">
              <a:xfrm>
                <a:off x="1190" y="3053"/>
                <a:ext cx="461" cy="58"/>
              </a:xfrm>
              <a:prstGeom prst="rect">
                <a:avLst/>
              </a:prstGeom>
              <a:solidFill>
                <a:srgbClr val="333333"/>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46097" name="Rectangle 32"/>
              <p:cNvSpPr>
                <a:spLocks noChangeAspect="1" noChangeArrowheads="1"/>
              </p:cNvSpPr>
              <p:nvPr/>
            </p:nvSpPr>
            <p:spPr bwMode="auto">
              <a:xfrm>
                <a:off x="1651" y="3168"/>
                <a:ext cx="403" cy="58"/>
              </a:xfrm>
              <a:prstGeom prst="rect">
                <a:avLst/>
              </a:prstGeom>
              <a:solidFill>
                <a:srgbClr val="333333"/>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46098" name="Rectangle 33"/>
              <p:cNvSpPr>
                <a:spLocks noChangeAspect="1" noChangeArrowheads="1"/>
              </p:cNvSpPr>
              <p:nvPr/>
            </p:nvSpPr>
            <p:spPr bwMode="auto">
              <a:xfrm>
                <a:off x="2054" y="3111"/>
                <a:ext cx="749" cy="57"/>
              </a:xfrm>
              <a:prstGeom prst="rect">
                <a:avLst/>
              </a:prstGeom>
              <a:solidFill>
                <a:srgbClr val="333333"/>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46099" name="Rectangle 34"/>
              <p:cNvSpPr>
                <a:spLocks noChangeAspect="1" noChangeArrowheads="1"/>
              </p:cNvSpPr>
              <p:nvPr/>
            </p:nvSpPr>
            <p:spPr bwMode="auto">
              <a:xfrm>
                <a:off x="2803" y="3053"/>
                <a:ext cx="403" cy="58"/>
              </a:xfrm>
              <a:prstGeom prst="rect">
                <a:avLst/>
              </a:prstGeom>
              <a:solidFill>
                <a:srgbClr val="333333"/>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46100" name="Rectangle 35"/>
              <p:cNvSpPr>
                <a:spLocks noChangeAspect="1" noChangeArrowheads="1"/>
              </p:cNvSpPr>
              <p:nvPr/>
            </p:nvSpPr>
            <p:spPr bwMode="auto">
              <a:xfrm>
                <a:off x="3206" y="3111"/>
                <a:ext cx="461" cy="57"/>
              </a:xfrm>
              <a:prstGeom prst="rect">
                <a:avLst/>
              </a:prstGeom>
              <a:solidFill>
                <a:srgbClr val="333333"/>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46101" name="Rectangle 38"/>
              <p:cNvSpPr>
                <a:spLocks noChangeAspect="1" noChangeArrowheads="1"/>
              </p:cNvSpPr>
              <p:nvPr/>
            </p:nvSpPr>
            <p:spPr bwMode="auto">
              <a:xfrm>
                <a:off x="1363" y="3283"/>
                <a:ext cx="115" cy="173"/>
              </a:xfrm>
              <a:prstGeom prst="rect">
                <a:avLst/>
              </a:prstGeom>
              <a:solidFill>
                <a:srgbClr val="333333"/>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46102" name="Rectangle 39"/>
              <p:cNvSpPr>
                <a:spLocks noChangeAspect="1" noChangeArrowheads="1"/>
              </p:cNvSpPr>
              <p:nvPr/>
            </p:nvSpPr>
            <p:spPr bwMode="auto">
              <a:xfrm>
                <a:off x="1881" y="3283"/>
                <a:ext cx="116" cy="173"/>
              </a:xfrm>
              <a:prstGeom prst="rect">
                <a:avLst/>
              </a:prstGeom>
              <a:solidFill>
                <a:srgbClr val="333333"/>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46103" name="Rectangle 40"/>
              <p:cNvSpPr>
                <a:spLocks noChangeAspect="1" noChangeArrowheads="1"/>
              </p:cNvSpPr>
              <p:nvPr/>
            </p:nvSpPr>
            <p:spPr bwMode="auto">
              <a:xfrm>
                <a:off x="2169" y="3283"/>
                <a:ext cx="116" cy="173"/>
              </a:xfrm>
              <a:prstGeom prst="rect">
                <a:avLst/>
              </a:prstGeom>
              <a:solidFill>
                <a:srgbClr val="333333"/>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46104" name="Rectangle 41"/>
              <p:cNvSpPr>
                <a:spLocks noChangeAspect="1" noChangeArrowheads="1"/>
              </p:cNvSpPr>
              <p:nvPr/>
            </p:nvSpPr>
            <p:spPr bwMode="auto">
              <a:xfrm>
                <a:off x="2745" y="3283"/>
                <a:ext cx="115" cy="173"/>
              </a:xfrm>
              <a:prstGeom prst="rect">
                <a:avLst/>
              </a:prstGeom>
              <a:solidFill>
                <a:srgbClr val="333333"/>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46105" name="Rectangle 42"/>
              <p:cNvSpPr>
                <a:spLocks noChangeAspect="1" noChangeArrowheads="1"/>
              </p:cNvSpPr>
              <p:nvPr/>
            </p:nvSpPr>
            <p:spPr bwMode="auto">
              <a:xfrm>
                <a:off x="2976" y="3283"/>
                <a:ext cx="115" cy="173"/>
              </a:xfrm>
              <a:prstGeom prst="rect">
                <a:avLst/>
              </a:prstGeom>
              <a:solidFill>
                <a:srgbClr val="333333"/>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46106" name="Rectangle 43"/>
              <p:cNvSpPr>
                <a:spLocks noChangeAspect="1" noChangeArrowheads="1"/>
              </p:cNvSpPr>
              <p:nvPr/>
            </p:nvSpPr>
            <p:spPr bwMode="auto">
              <a:xfrm>
                <a:off x="3435" y="3283"/>
                <a:ext cx="115" cy="173"/>
              </a:xfrm>
              <a:prstGeom prst="rect">
                <a:avLst/>
              </a:prstGeom>
              <a:solidFill>
                <a:srgbClr val="333333"/>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grpSp>
        <p:sp>
          <p:nvSpPr>
            <p:cNvPr id="46091" name="Line 45"/>
            <p:cNvSpPr>
              <a:spLocks noChangeAspect="1" noChangeShapeType="1"/>
            </p:cNvSpPr>
            <p:nvPr/>
          </p:nvSpPr>
          <p:spPr bwMode="auto">
            <a:xfrm flipV="1">
              <a:off x="1055" y="2592"/>
              <a:ext cx="0" cy="1037"/>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sp>
        <p:nvSpPr>
          <p:cNvPr id="46088" name="Text Box 48"/>
          <p:cNvSpPr txBox="1">
            <a:spLocks noChangeArrowheads="1"/>
          </p:cNvSpPr>
          <p:nvPr/>
        </p:nvSpPr>
        <p:spPr bwMode="auto">
          <a:xfrm>
            <a:off x="7658100" y="5987085"/>
            <a:ext cx="822726" cy="4623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2400"/>
              <a:t>Time</a:t>
            </a:r>
          </a:p>
        </p:txBody>
      </p:sp>
      <p:sp>
        <p:nvSpPr>
          <p:cNvPr id="46089" name="Text Box 49"/>
          <p:cNvSpPr txBox="1">
            <a:spLocks noChangeArrowheads="1"/>
          </p:cNvSpPr>
          <p:nvPr/>
        </p:nvSpPr>
        <p:spPr bwMode="auto">
          <a:xfrm>
            <a:off x="394189" y="3472485"/>
            <a:ext cx="1484381" cy="4623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2400"/>
              <a:t>Frequency</a:t>
            </a:r>
          </a:p>
        </p:txBody>
      </p:sp>
    </p:spTree>
    <p:extLst>
      <p:ext uri="{BB962C8B-B14F-4D97-AF65-F5344CB8AC3E}">
        <p14:creationId xmlns:p14="http://schemas.microsoft.com/office/powerpoint/2010/main" val="228818526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9666" name="Rectangle 2"/>
          <p:cNvSpPr>
            <a:spLocks noGrp="1" noChangeArrowheads="1"/>
          </p:cNvSpPr>
          <p:nvPr>
            <p:ph type="title"/>
          </p:nvPr>
        </p:nvSpPr>
        <p:spPr/>
        <p:txBody>
          <a:bodyPr/>
          <a:lstStyle/>
          <a:p>
            <a:pPr>
              <a:defRPr/>
            </a:pPr>
            <a:r>
              <a:rPr lang="en-GB" altLang="en-US" smtClean="0"/>
              <a:t>CDMA Evolution</a:t>
            </a:r>
          </a:p>
        </p:txBody>
      </p:sp>
      <p:sp>
        <p:nvSpPr>
          <p:cNvPr id="47107" name="Rectangle 3"/>
          <p:cNvSpPr>
            <a:spLocks noGrp="1" noChangeArrowheads="1"/>
          </p:cNvSpPr>
          <p:nvPr>
            <p:ph type="body" idx="1"/>
          </p:nvPr>
        </p:nvSpPr>
        <p:spPr>
          <a:xfrm>
            <a:off x="685800" y="1524000"/>
            <a:ext cx="7772400" cy="4114800"/>
          </a:xfrm>
        </p:spPr>
        <p:txBody>
          <a:bodyPr/>
          <a:lstStyle/>
          <a:p>
            <a:r>
              <a:rPr lang="en-GB" altLang="en-US" sz="2400" dirty="0" smtClean="0"/>
              <a:t>Pioneer Era</a:t>
            </a:r>
          </a:p>
          <a:p>
            <a:endParaRPr lang="en-GB" altLang="en-US" sz="2400" dirty="0" smtClean="0"/>
          </a:p>
          <a:p>
            <a:endParaRPr lang="en-GB" altLang="en-US" sz="2400" dirty="0" smtClean="0"/>
          </a:p>
          <a:p>
            <a:endParaRPr lang="en-GB" altLang="en-US" sz="2400" dirty="0" smtClean="0"/>
          </a:p>
          <a:p>
            <a:r>
              <a:rPr lang="en-GB" altLang="en-US" sz="2400" dirty="0" smtClean="0"/>
              <a:t>Narrowband Era</a:t>
            </a:r>
          </a:p>
          <a:p>
            <a:endParaRPr lang="en-GB" altLang="en-US" sz="2400" dirty="0" smtClean="0"/>
          </a:p>
          <a:p>
            <a:endParaRPr lang="en-GB" altLang="en-US" sz="2400" dirty="0" smtClean="0"/>
          </a:p>
          <a:p>
            <a:r>
              <a:rPr lang="en-GB" altLang="en-US" sz="2400" dirty="0" smtClean="0"/>
              <a:t>Wideband Era</a:t>
            </a:r>
          </a:p>
          <a:p>
            <a:endParaRPr lang="en-GB" altLang="en-US" dirty="0" smtClean="0"/>
          </a:p>
        </p:txBody>
      </p:sp>
      <p:sp>
        <p:nvSpPr>
          <p:cNvPr id="47108" name="Text Box 5"/>
          <p:cNvSpPr txBox="1">
            <a:spLocks noChangeArrowheads="1"/>
          </p:cNvSpPr>
          <p:nvPr/>
        </p:nvSpPr>
        <p:spPr bwMode="auto">
          <a:xfrm>
            <a:off x="2306515" y="5743970"/>
            <a:ext cx="186013" cy="246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graphicFrame>
        <p:nvGraphicFramePr>
          <p:cNvPr id="47109" name="Object 7"/>
          <p:cNvGraphicFramePr>
            <a:graphicFrameLocks noChangeAspect="1"/>
          </p:cNvGraphicFramePr>
          <p:nvPr>
            <p:extLst>
              <p:ext uri="{D42A27DB-BD31-4B8C-83A1-F6EECF244321}">
                <p14:modId xmlns:p14="http://schemas.microsoft.com/office/powerpoint/2010/main" val="3753142591"/>
              </p:ext>
            </p:extLst>
          </p:nvPr>
        </p:nvGraphicFramePr>
        <p:xfrm>
          <a:off x="914401" y="2057401"/>
          <a:ext cx="7474024" cy="1408733"/>
        </p:xfrm>
        <a:graphic>
          <a:graphicData uri="http://schemas.openxmlformats.org/presentationml/2006/ole">
            <mc:AlternateContent xmlns:mc="http://schemas.openxmlformats.org/markup-compatibility/2006">
              <mc:Choice xmlns:v="urn:schemas-microsoft-com:vml" Requires="v">
                <p:oleObj spid="_x0000_s6173" name="Document" r:id="rId3" imgW="5629656" imgH="978408" progId="Word.Document.8">
                  <p:embed/>
                </p:oleObj>
              </mc:Choice>
              <mc:Fallback>
                <p:oleObj name="Document" r:id="rId3" imgW="5629656" imgH="978408" progId="Word.Documen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4401" y="2057401"/>
                        <a:ext cx="7474024" cy="1408733"/>
                      </a:xfrm>
                      <a:prstGeom prst="rect">
                        <a:avLst/>
                      </a:prstGeom>
                      <a:noFill/>
                      <a:ln>
                        <a:noFill/>
                      </a:ln>
                      <a:effectLst/>
                      <a:extLst/>
                    </p:spPr>
                  </p:pic>
                </p:oleObj>
              </mc:Fallback>
            </mc:AlternateContent>
          </a:graphicData>
        </a:graphic>
      </p:graphicFrame>
      <p:graphicFrame>
        <p:nvGraphicFramePr>
          <p:cNvPr id="47110" name="Object 9"/>
          <p:cNvGraphicFramePr>
            <a:graphicFrameLocks noChangeAspect="1"/>
          </p:cNvGraphicFramePr>
          <p:nvPr>
            <p:extLst>
              <p:ext uri="{D42A27DB-BD31-4B8C-83A1-F6EECF244321}">
                <p14:modId xmlns:p14="http://schemas.microsoft.com/office/powerpoint/2010/main" val="209962092"/>
              </p:ext>
            </p:extLst>
          </p:nvPr>
        </p:nvGraphicFramePr>
        <p:xfrm>
          <a:off x="899592" y="3717032"/>
          <a:ext cx="7041976" cy="951862"/>
        </p:xfrm>
        <a:graphic>
          <a:graphicData uri="http://schemas.openxmlformats.org/presentationml/2006/ole">
            <mc:AlternateContent xmlns:mc="http://schemas.openxmlformats.org/markup-compatibility/2006">
              <mc:Choice xmlns:v="urn:schemas-microsoft-com:vml" Requires="v">
                <p:oleObj spid="_x0000_s6174" name="Document" r:id="rId5" imgW="5629656" imgH="704088" progId="Word.Document.8">
                  <p:embed/>
                </p:oleObj>
              </mc:Choice>
              <mc:Fallback>
                <p:oleObj name="Document" r:id="rId5" imgW="5629656" imgH="704088" progId="Word.Document.8">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99592" y="3717032"/>
                        <a:ext cx="7041976" cy="951862"/>
                      </a:xfrm>
                      <a:prstGeom prst="rect">
                        <a:avLst/>
                      </a:prstGeom>
                      <a:noFill/>
                      <a:ln>
                        <a:noFill/>
                      </a:ln>
                      <a:effectLst/>
                      <a:extLst/>
                    </p:spPr>
                  </p:pic>
                </p:oleObj>
              </mc:Fallback>
            </mc:AlternateContent>
          </a:graphicData>
        </a:graphic>
      </p:graphicFrame>
      <p:graphicFrame>
        <p:nvGraphicFramePr>
          <p:cNvPr id="47111" name="Object 10"/>
          <p:cNvGraphicFramePr>
            <a:graphicFrameLocks noChangeAspect="1"/>
          </p:cNvGraphicFramePr>
          <p:nvPr>
            <p:extLst>
              <p:ext uri="{D42A27DB-BD31-4B8C-83A1-F6EECF244321}">
                <p14:modId xmlns:p14="http://schemas.microsoft.com/office/powerpoint/2010/main" val="3125848994"/>
              </p:ext>
            </p:extLst>
          </p:nvPr>
        </p:nvGraphicFramePr>
        <p:xfrm>
          <a:off x="896938" y="5087938"/>
          <a:ext cx="6843712" cy="995362"/>
        </p:xfrm>
        <a:graphic>
          <a:graphicData uri="http://schemas.openxmlformats.org/presentationml/2006/ole">
            <mc:AlternateContent xmlns:mc="http://schemas.openxmlformats.org/markup-compatibility/2006">
              <mc:Choice xmlns:v="urn:schemas-microsoft-com:vml" Requires="v">
                <p:oleObj spid="_x0000_s6175" name="Document" r:id="rId8" imgW="5644232" imgH="823551" progId="Word.Document.8">
                  <p:embed/>
                </p:oleObj>
              </mc:Choice>
              <mc:Fallback>
                <p:oleObj name="Document" r:id="rId8" imgW="5644232" imgH="823551" progId="Word.Document.8">
                  <p:embed/>
                  <p:pic>
                    <p:nvPicPr>
                      <p:cNvPr id="0" name=""/>
                      <p:cNvPicPr>
                        <a:picLocks noChangeAspect="1" noChangeArrowheads="1"/>
                      </p:cNvPicPr>
                      <p:nvPr/>
                    </p:nvPicPr>
                    <p:blipFill>
                      <a:blip r:embed="rId9"/>
                      <a:srcRect/>
                      <a:stretch>
                        <a:fillRect/>
                      </a:stretch>
                    </p:blipFill>
                    <p:spPr bwMode="auto">
                      <a:xfrm>
                        <a:off x="896938" y="5087938"/>
                        <a:ext cx="6843712" cy="995362"/>
                      </a:xfrm>
                      <a:prstGeom prst="rect">
                        <a:avLst/>
                      </a:prstGeom>
                      <a:noFill/>
                      <a:ln>
                        <a:noFill/>
                      </a:ln>
                      <a:effectLst/>
                      <a:extLst/>
                    </p:spPr>
                  </p:pic>
                </p:oleObj>
              </mc:Fallback>
            </mc:AlternateContent>
          </a:graphicData>
        </a:graphic>
      </p:graphicFrame>
    </p:spTree>
    <p:extLst>
      <p:ext uri="{BB962C8B-B14F-4D97-AF65-F5344CB8AC3E}">
        <p14:creationId xmlns:p14="http://schemas.microsoft.com/office/powerpoint/2010/main" val="8598862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GB" dirty="0" smtClean="0"/>
              <a:t>Some 3G Standards</a:t>
            </a:r>
            <a:endParaRPr lang="en-GB" dirty="0"/>
          </a:p>
        </p:txBody>
      </p:sp>
      <p:graphicFrame>
        <p:nvGraphicFramePr>
          <p:cNvPr id="11" name="Content Placeholder 10"/>
          <p:cNvGraphicFramePr>
            <a:graphicFrameLocks noGrp="1"/>
          </p:cNvGraphicFramePr>
          <p:nvPr>
            <p:ph idx="1"/>
            <p:extLst>
              <p:ext uri="{D42A27DB-BD31-4B8C-83A1-F6EECF244321}">
                <p14:modId xmlns:p14="http://schemas.microsoft.com/office/powerpoint/2010/main" val="3117440542"/>
              </p:ext>
            </p:extLst>
          </p:nvPr>
        </p:nvGraphicFramePr>
        <p:xfrm>
          <a:off x="457200" y="1600200"/>
          <a:ext cx="8229600" cy="2862684"/>
        </p:xfrm>
        <a:graphic>
          <a:graphicData uri="http://schemas.openxmlformats.org/drawingml/2006/table">
            <a:tbl>
              <a:tblPr firstRow="1" bandRow="1">
                <a:tableStyleId>{5C22544A-7EE6-4342-B048-85BDC9FD1C3A}</a:tableStyleId>
              </a:tblPr>
              <a:tblGrid>
                <a:gridCol w="2743200"/>
                <a:gridCol w="2743200"/>
                <a:gridCol w="2743200"/>
              </a:tblGrid>
              <a:tr h="470290">
                <a:tc>
                  <a:txBody>
                    <a:bodyPr/>
                    <a:lstStyle/>
                    <a:p>
                      <a:r>
                        <a:rPr lang="en-GB" dirty="0" smtClean="0"/>
                        <a:t>UMTS</a:t>
                      </a:r>
                      <a:endParaRPr lang="en-GB" dirty="0"/>
                    </a:p>
                  </a:txBody>
                  <a:tcPr/>
                </a:tc>
                <a:tc>
                  <a:txBody>
                    <a:bodyPr/>
                    <a:lstStyle/>
                    <a:p>
                      <a:r>
                        <a:rPr lang="en-GB" dirty="0" smtClean="0"/>
                        <a:t>System (Data Rate)</a:t>
                      </a:r>
                      <a:endParaRPr lang="en-GB" dirty="0"/>
                    </a:p>
                  </a:txBody>
                  <a:tcPr/>
                </a:tc>
                <a:tc>
                  <a:txBody>
                    <a:bodyPr/>
                    <a:lstStyle/>
                    <a:p>
                      <a:r>
                        <a:rPr lang="en-GB" dirty="0" smtClean="0"/>
                        <a:t>Duplex - Channel</a:t>
                      </a:r>
                      <a:endParaRPr lang="en-GB" dirty="0"/>
                    </a:p>
                  </a:txBody>
                  <a:tcPr/>
                </a:tc>
              </a:tr>
              <a:tr h="811734">
                <a:tc>
                  <a:txBody>
                    <a:bodyPr/>
                    <a:lstStyle/>
                    <a:p>
                      <a:r>
                        <a:rPr lang="en-GB" dirty="0" smtClean="0"/>
                        <a:t>TDMA Single‑Carrier (IMT‑SC)</a:t>
                      </a:r>
                      <a:endParaRPr lang="en-GB" dirty="0"/>
                    </a:p>
                  </a:txBody>
                  <a:tcPr/>
                </a:tc>
                <a:tc>
                  <a:txBody>
                    <a:bodyPr/>
                    <a:lstStyle/>
                    <a:p>
                      <a:r>
                        <a:rPr lang="en-GB" dirty="0" smtClean="0"/>
                        <a:t>EDGE (Edge Evolution)</a:t>
                      </a:r>
                      <a:endParaRPr lang="en-GB" dirty="0"/>
                    </a:p>
                  </a:txBody>
                  <a:tcPr/>
                </a:tc>
                <a:tc>
                  <a:txBody>
                    <a:bodyPr/>
                    <a:lstStyle/>
                    <a:p>
                      <a:r>
                        <a:rPr lang="en-GB" dirty="0" smtClean="0"/>
                        <a:t>FDD - TDMA</a:t>
                      </a:r>
                      <a:endParaRPr lang="en-GB" dirty="0"/>
                    </a:p>
                  </a:txBody>
                  <a:tcPr/>
                </a:tc>
              </a:tr>
              <a:tr h="470290">
                <a:tc>
                  <a:txBody>
                    <a:bodyPr/>
                    <a:lstStyle/>
                    <a:p>
                      <a:r>
                        <a:rPr lang="en-GB" dirty="0" smtClean="0"/>
                        <a:t>CDMA Direct Spread (IMT‑DS)</a:t>
                      </a:r>
                      <a:endParaRPr lang="en-GB" dirty="0"/>
                    </a:p>
                  </a:txBody>
                  <a:tcPr/>
                </a:tc>
                <a:tc>
                  <a:txBody>
                    <a:bodyPr/>
                    <a:lstStyle/>
                    <a:p>
                      <a:r>
                        <a:rPr lang="en-GB" dirty="0" smtClean="0"/>
                        <a:t>W-CDMA (HSPA)</a:t>
                      </a:r>
                      <a:endParaRPr lang="en-GB" dirty="0"/>
                    </a:p>
                  </a:txBody>
                  <a:tcPr/>
                </a:tc>
                <a:tc>
                  <a:txBody>
                    <a:bodyPr/>
                    <a:lstStyle/>
                    <a:p>
                      <a:r>
                        <a:rPr lang="en-GB" dirty="0" smtClean="0"/>
                        <a:t>FDD</a:t>
                      </a:r>
                      <a:r>
                        <a:rPr lang="en-GB" baseline="0" dirty="0" smtClean="0"/>
                        <a:t> - </a:t>
                      </a:r>
                      <a:r>
                        <a:rPr lang="en-GB" dirty="0" smtClean="0"/>
                        <a:t>CDMA</a:t>
                      </a:r>
                      <a:endParaRPr lang="en-GB" dirty="0"/>
                    </a:p>
                  </a:txBody>
                  <a:tcPr/>
                </a:tc>
              </a:tr>
              <a:tr h="470290">
                <a:tc>
                  <a:txBody>
                    <a:bodyPr/>
                    <a:lstStyle/>
                    <a:p>
                      <a:r>
                        <a:rPr lang="en-GB" dirty="0" smtClean="0"/>
                        <a:t>CDMA TDD (IMT‑TC)</a:t>
                      </a:r>
                      <a:endParaRPr lang="en-GB" dirty="0"/>
                    </a:p>
                  </a:txBody>
                  <a:tcPr/>
                </a:tc>
                <a:tc>
                  <a:txBody>
                    <a:bodyPr/>
                    <a:lstStyle/>
                    <a:p>
                      <a:r>
                        <a:rPr lang="en-GB" dirty="0" smtClean="0"/>
                        <a:t>T-CDMA (HSPA)</a:t>
                      </a:r>
                      <a:endParaRPr lang="en-GB" dirty="0"/>
                    </a:p>
                  </a:txBody>
                  <a:tcPr/>
                </a:tc>
                <a:tc>
                  <a:txBody>
                    <a:bodyPr/>
                    <a:lstStyle/>
                    <a:p>
                      <a:r>
                        <a:rPr lang="en-GB" dirty="0" smtClean="0"/>
                        <a:t>TDD - CDMA</a:t>
                      </a:r>
                      <a:endParaRPr lang="en-GB" dirty="0"/>
                    </a:p>
                  </a:txBody>
                  <a:tcPr/>
                </a:tc>
              </a:tr>
              <a:tr h="470290">
                <a:tc>
                  <a:txBody>
                    <a:bodyPr/>
                    <a:lstStyle/>
                    <a:p>
                      <a:r>
                        <a:rPr lang="en-GB" dirty="0" smtClean="0"/>
                        <a:t>IP‑OFDMA</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t>
                      </a:r>
                      <a:r>
                        <a:rPr lang="en-GB" dirty="0" err="1" smtClean="0"/>
                        <a:t>WiMax</a:t>
                      </a:r>
                      <a:r>
                        <a:rPr lang="en-GB" dirty="0" smtClean="0"/>
                        <a:t>)</a:t>
                      </a:r>
                    </a:p>
                  </a:txBody>
                  <a:tcPr/>
                </a:tc>
                <a:tc>
                  <a:txBody>
                    <a:bodyPr/>
                    <a:lstStyle/>
                    <a:p>
                      <a:r>
                        <a:rPr lang="en-GB" dirty="0" smtClean="0"/>
                        <a:t>TDD</a:t>
                      </a:r>
                      <a:r>
                        <a:rPr lang="en-GB" baseline="0" dirty="0" smtClean="0"/>
                        <a:t> - </a:t>
                      </a:r>
                      <a:r>
                        <a:rPr lang="en-GB" dirty="0" smtClean="0"/>
                        <a:t>OFDMA</a:t>
                      </a:r>
                      <a:endParaRPr lang="en-GB" dirty="0"/>
                    </a:p>
                  </a:txBody>
                  <a:tcPr/>
                </a:tc>
              </a:tr>
            </a:tbl>
          </a:graphicData>
        </a:graphic>
      </p:graphicFrame>
      <p:sp>
        <p:nvSpPr>
          <p:cNvPr id="4" name="Footer Placeholder 3"/>
          <p:cNvSpPr>
            <a:spLocks noGrp="1"/>
          </p:cNvSpPr>
          <p:nvPr>
            <p:ph type="ftr" sz="quarter" idx="11"/>
          </p:nvPr>
        </p:nvSpPr>
        <p:spPr/>
        <p:txBody>
          <a:bodyPr/>
          <a:lstStyle/>
          <a:p>
            <a:pPr>
              <a:defRPr/>
            </a:pPr>
            <a:r>
              <a:rPr lang="en-GB" altLang="en-US" smtClean="0">
                <a:solidFill>
                  <a:srgbClr val="000000"/>
                </a:solidFill>
              </a:rPr>
              <a:t>DSP &amp; Communications</a:t>
            </a:r>
            <a:endParaRPr lang="en-GB" altLang="en-US">
              <a:solidFill>
                <a:srgbClr val="000000"/>
              </a:solidFill>
            </a:endParaRPr>
          </a:p>
        </p:txBody>
      </p:sp>
      <p:sp>
        <p:nvSpPr>
          <p:cNvPr id="5" name="Slide Number Placeholder 4"/>
          <p:cNvSpPr>
            <a:spLocks noGrp="1"/>
          </p:cNvSpPr>
          <p:nvPr>
            <p:ph type="sldNum" sz="quarter" idx="12"/>
          </p:nvPr>
        </p:nvSpPr>
        <p:spPr/>
        <p:txBody>
          <a:bodyPr/>
          <a:lstStyle/>
          <a:p>
            <a:pPr>
              <a:defRPr/>
            </a:pPr>
            <a:fld id="{9C06D56F-5B9F-4C34-B81D-C1EFBC428BFC}" type="slidenum">
              <a:rPr lang="en-GB" altLang="en-US" smtClean="0">
                <a:solidFill>
                  <a:srgbClr val="000000"/>
                </a:solidFill>
              </a:rPr>
              <a:pPr>
                <a:defRPr/>
              </a:pPr>
              <a:t>53</a:t>
            </a:fld>
            <a:endParaRPr lang="en-GB" altLang="en-US">
              <a:solidFill>
                <a:srgbClr val="000000"/>
              </a:solidFill>
            </a:endParaRPr>
          </a:p>
        </p:txBody>
      </p:sp>
    </p:spTree>
    <p:extLst>
      <p:ext uri="{BB962C8B-B14F-4D97-AF65-F5344CB8AC3E}">
        <p14:creationId xmlns:p14="http://schemas.microsoft.com/office/powerpoint/2010/main" val="343429067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02" name="Rectangle 2"/>
          <p:cNvSpPr>
            <a:spLocks noGrp="1" noChangeArrowheads="1"/>
          </p:cNvSpPr>
          <p:nvPr>
            <p:ph type="title"/>
          </p:nvPr>
        </p:nvSpPr>
        <p:spPr/>
        <p:txBody>
          <a:bodyPr/>
          <a:lstStyle/>
          <a:p>
            <a:pPr>
              <a:defRPr/>
            </a:pPr>
            <a:r>
              <a:rPr lang="en-GB" altLang="en-US" smtClean="0"/>
              <a:t>Basic principles of CDMA</a:t>
            </a:r>
          </a:p>
        </p:txBody>
      </p:sp>
      <p:sp>
        <p:nvSpPr>
          <p:cNvPr id="48131" name="Rectangle 3"/>
          <p:cNvSpPr>
            <a:spLocks noGrp="1" noChangeArrowheads="1"/>
          </p:cNvSpPr>
          <p:nvPr>
            <p:ph type="body" sz="half" idx="1"/>
          </p:nvPr>
        </p:nvSpPr>
        <p:spPr>
          <a:xfrm>
            <a:off x="683568" y="1371600"/>
            <a:ext cx="3815862" cy="4114800"/>
          </a:xfrm>
        </p:spPr>
        <p:txBody>
          <a:bodyPr/>
          <a:lstStyle/>
          <a:p>
            <a:pPr>
              <a:buFont typeface="Symbol" pitchFamily="18" charset="2"/>
              <a:buChar char="·"/>
            </a:pPr>
            <a:r>
              <a:rPr lang="en-GB" altLang="en-US" sz="1800" b="0" dirty="0" smtClean="0">
                <a:solidFill>
                  <a:schemeClr val="tx1"/>
                </a:solidFill>
              </a:rPr>
              <a:t>Multiple access capability</a:t>
            </a:r>
          </a:p>
          <a:p>
            <a:pPr>
              <a:buFont typeface="Symbol" pitchFamily="18" charset="2"/>
              <a:buChar char="·"/>
            </a:pPr>
            <a:r>
              <a:rPr lang="en-GB" altLang="en-US" sz="1800" b="0" dirty="0" smtClean="0">
                <a:solidFill>
                  <a:schemeClr val="tx1"/>
                </a:solidFill>
              </a:rPr>
              <a:t>Protection against multipath interference</a:t>
            </a:r>
          </a:p>
        </p:txBody>
      </p:sp>
      <p:pic>
        <p:nvPicPr>
          <p:cNvPr id="48132"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78592" y="2852936"/>
            <a:ext cx="7070135" cy="32004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48133" name="Rectangle 5"/>
          <p:cNvSpPr>
            <a:spLocks noGrp="1" noChangeArrowheads="1"/>
          </p:cNvSpPr>
          <p:nvPr>
            <p:ph type="body" sz="half" idx="2"/>
          </p:nvPr>
        </p:nvSpPr>
        <p:spPr>
          <a:xfrm>
            <a:off x="4427984" y="1371600"/>
            <a:ext cx="3815862" cy="4114800"/>
          </a:xfrm>
        </p:spPr>
        <p:txBody>
          <a:bodyPr/>
          <a:lstStyle/>
          <a:p>
            <a:pPr>
              <a:buFont typeface="Symbol" pitchFamily="18" charset="2"/>
              <a:buChar char="·"/>
            </a:pPr>
            <a:r>
              <a:rPr lang="en-GB" altLang="en-US" sz="1800" b="0" dirty="0" smtClean="0">
                <a:solidFill>
                  <a:schemeClr val="tx1"/>
                </a:solidFill>
              </a:rPr>
              <a:t>Privacy, interference rejection</a:t>
            </a:r>
          </a:p>
          <a:p>
            <a:pPr>
              <a:buFont typeface="Symbol" pitchFamily="18" charset="2"/>
              <a:buChar char="·"/>
            </a:pPr>
            <a:r>
              <a:rPr lang="en-GB" altLang="en-US" sz="1800" b="0" dirty="0" smtClean="0">
                <a:solidFill>
                  <a:schemeClr val="tx1"/>
                </a:solidFill>
              </a:rPr>
              <a:t>Anti-jamming capability</a:t>
            </a:r>
          </a:p>
          <a:p>
            <a:pPr>
              <a:buFont typeface="Symbol" pitchFamily="18" charset="2"/>
              <a:buChar char="·"/>
            </a:pPr>
            <a:r>
              <a:rPr lang="en-GB" altLang="en-US" sz="1800" b="0" dirty="0" smtClean="0">
                <a:solidFill>
                  <a:schemeClr val="tx1"/>
                </a:solidFill>
              </a:rPr>
              <a:t>Low probability of interception</a:t>
            </a:r>
          </a:p>
          <a:p>
            <a:endParaRPr lang="en-GB" altLang="en-US" sz="2400" dirty="0" smtClean="0"/>
          </a:p>
        </p:txBody>
      </p:sp>
    </p:spTree>
    <p:extLst>
      <p:ext uri="{BB962C8B-B14F-4D97-AF65-F5344CB8AC3E}">
        <p14:creationId xmlns:p14="http://schemas.microsoft.com/office/powerpoint/2010/main" val="375507210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3026" name="Rectangle 2"/>
          <p:cNvSpPr>
            <a:spLocks noGrp="1" noChangeArrowheads="1"/>
          </p:cNvSpPr>
          <p:nvPr>
            <p:ph type="title"/>
          </p:nvPr>
        </p:nvSpPr>
        <p:spPr/>
        <p:txBody>
          <a:bodyPr/>
          <a:lstStyle/>
          <a:p>
            <a:pPr>
              <a:defRPr/>
            </a:pPr>
            <a:r>
              <a:rPr lang="en-GB" altLang="en-US" smtClean="0"/>
              <a:t>Direct Sequence CDMA</a:t>
            </a:r>
          </a:p>
        </p:txBody>
      </p:sp>
      <p:sp>
        <p:nvSpPr>
          <p:cNvPr id="49155" name="Rectangle 3"/>
          <p:cNvSpPr>
            <a:spLocks noGrp="1" noChangeArrowheads="1"/>
          </p:cNvSpPr>
          <p:nvPr>
            <p:ph type="body" idx="1"/>
          </p:nvPr>
        </p:nvSpPr>
        <p:spPr>
          <a:xfrm>
            <a:off x="685800" y="1676400"/>
            <a:ext cx="7772400" cy="4114800"/>
          </a:xfrm>
        </p:spPr>
        <p:txBody>
          <a:bodyPr/>
          <a:lstStyle/>
          <a:p>
            <a:pPr>
              <a:lnSpc>
                <a:spcPct val="130000"/>
              </a:lnSpc>
            </a:pPr>
            <a:r>
              <a:rPr lang="en-GB" altLang="en-US" sz="2400" dirty="0" smtClean="0"/>
              <a:t>Directly modulated, discrete time, discrete valued code signal</a:t>
            </a:r>
          </a:p>
          <a:p>
            <a:pPr>
              <a:lnSpc>
                <a:spcPct val="130000"/>
              </a:lnSpc>
            </a:pPr>
            <a:r>
              <a:rPr lang="en-GB" altLang="en-US" sz="2400" dirty="0" smtClean="0"/>
              <a:t>Analogue or Digital</a:t>
            </a:r>
          </a:p>
          <a:p>
            <a:pPr>
              <a:lnSpc>
                <a:spcPct val="130000"/>
              </a:lnSpc>
            </a:pPr>
            <a:r>
              <a:rPr lang="en-GB" altLang="en-US" sz="2400" dirty="0" smtClean="0"/>
              <a:t>Code bits are ‘chips’ (</a:t>
            </a:r>
            <a:r>
              <a:rPr lang="en-GB" altLang="en-US" sz="2400" dirty="0" smtClean="0">
                <a:sym typeface="Symbol" pitchFamily="18" charset="2"/>
              </a:rPr>
              <a:t></a:t>
            </a:r>
            <a:r>
              <a:rPr lang="en-GB" altLang="en-US" sz="2400" dirty="0" smtClean="0"/>
              <a:t>1)</a:t>
            </a:r>
          </a:p>
          <a:p>
            <a:pPr>
              <a:lnSpc>
                <a:spcPct val="130000"/>
              </a:lnSpc>
            </a:pPr>
            <a:r>
              <a:rPr lang="en-GB" altLang="en-US" sz="2400" dirty="0" smtClean="0"/>
              <a:t>Rate of Code  &gt;&gt;  Rate of Data</a:t>
            </a:r>
          </a:p>
          <a:p>
            <a:pPr>
              <a:lnSpc>
                <a:spcPct val="130000"/>
              </a:lnSpc>
            </a:pPr>
            <a:r>
              <a:rPr lang="en-GB" altLang="en-US" sz="2400" dirty="0" smtClean="0"/>
              <a:t>PSK, BPSK, D-BPSK, QPSK  or MPSK</a:t>
            </a:r>
          </a:p>
        </p:txBody>
      </p:sp>
    </p:spTree>
    <p:extLst>
      <p:ext uri="{BB962C8B-B14F-4D97-AF65-F5344CB8AC3E}">
        <p14:creationId xmlns:p14="http://schemas.microsoft.com/office/powerpoint/2010/main" val="122776778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Direct Sequence CDMA</a:t>
            </a:r>
            <a:endParaRPr lang="en-GB" dirty="0"/>
          </a:p>
        </p:txBody>
      </p:sp>
      <p:sp>
        <p:nvSpPr>
          <p:cNvPr id="4" name="Footer Placeholder 3"/>
          <p:cNvSpPr>
            <a:spLocks noGrp="1"/>
          </p:cNvSpPr>
          <p:nvPr>
            <p:ph type="ftr" sz="quarter" idx="11"/>
          </p:nvPr>
        </p:nvSpPr>
        <p:spPr/>
        <p:txBody>
          <a:bodyPr/>
          <a:lstStyle/>
          <a:p>
            <a:pPr>
              <a:defRPr/>
            </a:pPr>
            <a:r>
              <a:rPr lang="en-GB" altLang="en-US" smtClean="0">
                <a:solidFill>
                  <a:srgbClr val="000000"/>
                </a:solidFill>
              </a:rPr>
              <a:t>DSP &amp; Communications</a:t>
            </a:r>
            <a:endParaRPr lang="en-GB" altLang="en-US">
              <a:solidFill>
                <a:srgbClr val="000000"/>
              </a:solidFill>
            </a:endParaRPr>
          </a:p>
        </p:txBody>
      </p:sp>
      <p:sp>
        <p:nvSpPr>
          <p:cNvPr id="5" name="Slide Number Placeholder 4"/>
          <p:cNvSpPr>
            <a:spLocks noGrp="1"/>
          </p:cNvSpPr>
          <p:nvPr>
            <p:ph type="sldNum" sz="quarter" idx="12"/>
          </p:nvPr>
        </p:nvSpPr>
        <p:spPr/>
        <p:txBody>
          <a:bodyPr/>
          <a:lstStyle/>
          <a:p>
            <a:pPr>
              <a:defRPr/>
            </a:pPr>
            <a:fld id="{9C06D56F-5B9F-4C34-B81D-C1EFBC428BFC}" type="slidenum">
              <a:rPr lang="en-GB" altLang="en-US" smtClean="0">
                <a:solidFill>
                  <a:srgbClr val="000000"/>
                </a:solidFill>
              </a:rPr>
              <a:pPr>
                <a:defRPr/>
              </a:pPr>
              <a:t>56</a:t>
            </a:fld>
            <a:endParaRPr lang="en-GB" altLang="en-US">
              <a:solidFill>
                <a:srgbClr val="000000"/>
              </a:solidFill>
            </a:endParaRPr>
          </a:p>
        </p:txBody>
      </p:sp>
      <p:grpSp>
        <p:nvGrpSpPr>
          <p:cNvPr id="7" name="Group 4"/>
          <p:cNvGrpSpPr>
            <a:grpSpLocks/>
          </p:cNvGrpSpPr>
          <p:nvPr/>
        </p:nvGrpSpPr>
        <p:grpSpPr bwMode="auto">
          <a:xfrm>
            <a:off x="1456594" y="1556792"/>
            <a:ext cx="5864390" cy="4310168"/>
            <a:chOff x="3221" y="1972"/>
            <a:chExt cx="2971" cy="2156"/>
          </a:xfrm>
        </p:grpSpPr>
        <p:grpSp>
          <p:nvGrpSpPr>
            <p:cNvPr id="8" name="Group 5"/>
            <p:cNvGrpSpPr>
              <a:grpSpLocks/>
            </p:cNvGrpSpPr>
            <p:nvPr/>
          </p:nvGrpSpPr>
          <p:grpSpPr bwMode="auto">
            <a:xfrm>
              <a:off x="3221" y="1972"/>
              <a:ext cx="2971" cy="2156"/>
              <a:chOff x="1296" y="1584"/>
              <a:chExt cx="2971" cy="2156"/>
            </a:xfrm>
          </p:grpSpPr>
          <p:sp>
            <p:nvSpPr>
              <p:cNvPr id="10" name="Text Box 6"/>
              <p:cNvSpPr txBox="1">
                <a:spLocks noChangeAspect="1" noChangeArrowheads="1"/>
              </p:cNvSpPr>
              <p:nvPr/>
            </p:nvSpPr>
            <p:spPr bwMode="auto">
              <a:xfrm>
                <a:off x="1758" y="3222"/>
                <a:ext cx="778" cy="518"/>
              </a:xfrm>
              <a:prstGeom prst="rect">
                <a:avLst/>
              </a:prstGeom>
              <a:solidFill>
                <a:srgbClr val="FFFFFF"/>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2000"/>
                  <a:t>Carrier</a:t>
                </a:r>
              </a:p>
              <a:p>
                <a:r>
                  <a:rPr lang="en-GB" altLang="en-US" sz="2000"/>
                  <a:t>generator</a:t>
                </a:r>
              </a:p>
            </p:txBody>
          </p:sp>
          <p:sp>
            <p:nvSpPr>
              <p:cNvPr id="11" name="Text Box 7"/>
              <p:cNvSpPr txBox="1">
                <a:spLocks noChangeAspect="1" noChangeArrowheads="1"/>
              </p:cNvSpPr>
              <p:nvPr/>
            </p:nvSpPr>
            <p:spPr bwMode="auto">
              <a:xfrm>
                <a:off x="3056" y="3222"/>
                <a:ext cx="778" cy="518"/>
              </a:xfrm>
              <a:prstGeom prst="rect">
                <a:avLst/>
              </a:prstGeom>
              <a:solidFill>
                <a:srgbClr val="FFFFFF"/>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2000"/>
                  <a:t>Code</a:t>
                </a:r>
              </a:p>
              <a:p>
                <a:r>
                  <a:rPr lang="en-GB" altLang="en-US" sz="2000"/>
                  <a:t>generator</a:t>
                </a:r>
                <a:endParaRPr lang="en-GB" altLang="en-US"/>
              </a:p>
            </p:txBody>
          </p:sp>
          <p:sp>
            <p:nvSpPr>
              <p:cNvPr id="12" name="Line 8"/>
              <p:cNvSpPr>
                <a:spLocks noChangeAspect="1" noChangeShapeType="1"/>
              </p:cNvSpPr>
              <p:nvPr/>
            </p:nvSpPr>
            <p:spPr bwMode="auto">
              <a:xfrm flipV="1">
                <a:off x="2103" y="2537"/>
                <a:ext cx="0" cy="692"/>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3" name="Line 9"/>
              <p:cNvSpPr>
                <a:spLocks noChangeAspect="1" noChangeShapeType="1"/>
              </p:cNvSpPr>
              <p:nvPr/>
            </p:nvSpPr>
            <p:spPr bwMode="auto">
              <a:xfrm flipV="1">
                <a:off x="3489" y="2537"/>
                <a:ext cx="0" cy="692"/>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 name="Line 10"/>
              <p:cNvSpPr>
                <a:spLocks noChangeAspect="1" noChangeShapeType="1"/>
              </p:cNvSpPr>
              <p:nvPr/>
            </p:nvSpPr>
            <p:spPr bwMode="auto">
              <a:xfrm>
                <a:off x="3834" y="2277"/>
                <a:ext cx="34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 name="Line 11"/>
              <p:cNvSpPr>
                <a:spLocks noChangeAspect="1" noChangeShapeType="1"/>
              </p:cNvSpPr>
              <p:nvPr/>
            </p:nvSpPr>
            <p:spPr bwMode="auto">
              <a:xfrm flipV="1">
                <a:off x="4181" y="1584"/>
                <a:ext cx="0" cy="69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 name="Line 12"/>
              <p:cNvSpPr>
                <a:spLocks noChangeAspect="1" noChangeShapeType="1"/>
              </p:cNvSpPr>
              <p:nvPr/>
            </p:nvSpPr>
            <p:spPr bwMode="auto">
              <a:xfrm flipV="1">
                <a:off x="4181" y="1584"/>
                <a:ext cx="86" cy="17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 name="Line 13"/>
              <p:cNvSpPr>
                <a:spLocks noChangeAspect="1" noChangeShapeType="1"/>
              </p:cNvSpPr>
              <p:nvPr/>
            </p:nvSpPr>
            <p:spPr bwMode="auto">
              <a:xfrm flipH="1" flipV="1">
                <a:off x="4094" y="1584"/>
                <a:ext cx="87" cy="17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 name="Line 14"/>
              <p:cNvSpPr>
                <a:spLocks noChangeAspect="1" noChangeShapeType="1"/>
              </p:cNvSpPr>
              <p:nvPr/>
            </p:nvSpPr>
            <p:spPr bwMode="auto">
              <a:xfrm>
                <a:off x="1325" y="2277"/>
                <a:ext cx="43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9" name="Line 15"/>
              <p:cNvSpPr>
                <a:spLocks noChangeAspect="1" noChangeShapeType="1"/>
              </p:cNvSpPr>
              <p:nvPr/>
            </p:nvSpPr>
            <p:spPr bwMode="auto">
              <a:xfrm>
                <a:off x="2448" y="2277"/>
                <a:ext cx="52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0" name="Text Box 16"/>
              <p:cNvSpPr txBox="1">
                <a:spLocks noChangeAspect="1" noChangeArrowheads="1"/>
              </p:cNvSpPr>
              <p:nvPr/>
            </p:nvSpPr>
            <p:spPr bwMode="auto">
              <a:xfrm>
                <a:off x="2976" y="2009"/>
                <a:ext cx="928" cy="520"/>
              </a:xfrm>
              <a:prstGeom prst="rect">
                <a:avLst/>
              </a:prstGeom>
              <a:solidFill>
                <a:srgbClr val="FFFFFF"/>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2000"/>
                  <a:t>Spreading</a:t>
                </a:r>
              </a:p>
              <a:p>
                <a:r>
                  <a:rPr lang="en-GB" altLang="en-US" sz="2000"/>
                  <a:t>modulation</a:t>
                </a:r>
              </a:p>
            </p:txBody>
          </p:sp>
          <p:sp>
            <p:nvSpPr>
              <p:cNvPr id="21" name="Text Box 17"/>
              <p:cNvSpPr txBox="1">
                <a:spLocks noChangeAspect="1" noChangeArrowheads="1"/>
              </p:cNvSpPr>
              <p:nvPr/>
            </p:nvSpPr>
            <p:spPr bwMode="auto">
              <a:xfrm>
                <a:off x="1758" y="2009"/>
                <a:ext cx="778" cy="520"/>
              </a:xfrm>
              <a:prstGeom prst="rect">
                <a:avLst/>
              </a:prstGeom>
              <a:solidFill>
                <a:srgbClr val="FFFFFF"/>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2000"/>
                  <a:t>Data</a:t>
                </a:r>
              </a:p>
              <a:p>
                <a:r>
                  <a:rPr lang="en-GB" altLang="en-US" sz="2000"/>
                  <a:t>modulator</a:t>
                </a:r>
              </a:p>
            </p:txBody>
          </p:sp>
          <p:sp>
            <p:nvSpPr>
              <p:cNvPr id="22" name="Text Box 18"/>
              <p:cNvSpPr txBox="1">
                <a:spLocks noChangeArrowheads="1"/>
              </p:cNvSpPr>
              <p:nvPr/>
            </p:nvSpPr>
            <p:spPr bwMode="auto">
              <a:xfrm>
                <a:off x="1296" y="2063"/>
                <a:ext cx="457" cy="2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2000"/>
                  <a:t>Data</a:t>
                </a:r>
              </a:p>
            </p:txBody>
          </p:sp>
        </p:grpSp>
        <p:sp>
          <p:nvSpPr>
            <p:cNvPr id="9" name="Text Box 19"/>
            <p:cNvSpPr txBox="1">
              <a:spLocks noChangeArrowheads="1"/>
            </p:cNvSpPr>
            <p:nvPr/>
          </p:nvSpPr>
          <p:spPr bwMode="auto">
            <a:xfrm>
              <a:off x="3984" y="2053"/>
              <a:ext cx="1544" cy="2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2000" b="1" u="sng"/>
                <a:t>DS-SS Transmitter</a:t>
              </a:r>
            </a:p>
          </p:txBody>
        </p:sp>
      </p:grpSp>
    </p:spTree>
    <p:extLst>
      <p:ext uri="{BB962C8B-B14F-4D97-AF65-F5344CB8AC3E}">
        <p14:creationId xmlns:p14="http://schemas.microsoft.com/office/powerpoint/2010/main" val="357265570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4050" name="Rectangle 2"/>
          <p:cNvSpPr>
            <a:spLocks noGrp="1" noChangeArrowheads="1"/>
          </p:cNvSpPr>
          <p:nvPr>
            <p:ph type="title"/>
          </p:nvPr>
        </p:nvSpPr>
        <p:spPr/>
        <p:txBody>
          <a:bodyPr/>
          <a:lstStyle/>
          <a:p>
            <a:pPr>
              <a:defRPr/>
            </a:pPr>
            <a:r>
              <a:rPr lang="en-GB" altLang="en-US" smtClean="0"/>
              <a:t>DS-SS Transmitter &amp; Receiver</a:t>
            </a:r>
          </a:p>
        </p:txBody>
      </p:sp>
      <p:sp>
        <p:nvSpPr>
          <p:cNvPr id="50179" name="Text Box 3"/>
          <p:cNvSpPr txBox="1">
            <a:spLocks noChangeAspect="1" noChangeArrowheads="1"/>
          </p:cNvSpPr>
          <p:nvPr/>
        </p:nvSpPr>
        <p:spPr bwMode="auto">
          <a:xfrm>
            <a:off x="584689" y="4897438"/>
            <a:ext cx="1028700" cy="741362"/>
          </a:xfrm>
          <a:prstGeom prst="rect">
            <a:avLst/>
          </a:prstGeom>
          <a:solidFill>
            <a:srgbClr val="FFFFFF"/>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600"/>
              <a:t>Code</a:t>
            </a:r>
          </a:p>
          <a:p>
            <a:r>
              <a:rPr lang="en-GB" altLang="en-US" sz="1600"/>
              <a:t>generator</a:t>
            </a:r>
          </a:p>
        </p:txBody>
      </p:sp>
      <p:sp>
        <p:nvSpPr>
          <p:cNvPr id="50180" name="Text Box 4"/>
          <p:cNvSpPr txBox="1">
            <a:spLocks noChangeAspect="1" noChangeArrowheads="1"/>
          </p:cNvSpPr>
          <p:nvPr/>
        </p:nvSpPr>
        <p:spPr bwMode="auto">
          <a:xfrm>
            <a:off x="1956289" y="4897438"/>
            <a:ext cx="1027234" cy="741362"/>
          </a:xfrm>
          <a:prstGeom prst="rect">
            <a:avLst/>
          </a:prstGeom>
          <a:solidFill>
            <a:srgbClr val="FFFFFF"/>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600"/>
              <a:t>Carrier</a:t>
            </a:r>
          </a:p>
          <a:p>
            <a:r>
              <a:rPr lang="en-GB" altLang="en-US" sz="1600"/>
              <a:t>generator</a:t>
            </a:r>
          </a:p>
        </p:txBody>
      </p:sp>
      <p:sp>
        <p:nvSpPr>
          <p:cNvPr id="50181" name="Line 5"/>
          <p:cNvSpPr>
            <a:spLocks noChangeAspect="1" noChangeShapeType="1"/>
          </p:cNvSpPr>
          <p:nvPr/>
        </p:nvSpPr>
        <p:spPr bwMode="auto">
          <a:xfrm flipV="1">
            <a:off x="1041889" y="3706814"/>
            <a:ext cx="0" cy="1322387"/>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sz="1600"/>
          </a:p>
        </p:txBody>
      </p:sp>
      <p:sp>
        <p:nvSpPr>
          <p:cNvPr id="50182" name="Line 6"/>
          <p:cNvSpPr>
            <a:spLocks noChangeAspect="1" noChangeShapeType="1"/>
          </p:cNvSpPr>
          <p:nvPr/>
        </p:nvSpPr>
        <p:spPr bwMode="auto">
          <a:xfrm flipV="1">
            <a:off x="2527789" y="3881438"/>
            <a:ext cx="0" cy="1071562"/>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sz="1600"/>
          </a:p>
        </p:txBody>
      </p:sp>
      <p:sp>
        <p:nvSpPr>
          <p:cNvPr id="50183" name="Line 7"/>
          <p:cNvSpPr>
            <a:spLocks noChangeAspect="1" noChangeShapeType="1"/>
          </p:cNvSpPr>
          <p:nvPr/>
        </p:nvSpPr>
        <p:spPr bwMode="auto">
          <a:xfrm>
            <a:off x="2983523" y="3508375"/>
            <a:ext cx="458666"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sz="1600"/>
          </a:p>
        </p:txBody>
      </p:sp>
      <p:sp>
        <p:nvSpPr>
          <p:cNvPr id="50184" name="Line 8"/>
          <p:cNvSpPr>
            <a:spLocks noChangeAspect="1" noChangeShapeType="1"/>
          </p:cNvSpPr>
          <p:nvPr/>
        </p:nvSpPr>
        <p:spPr bwMode="auto">
          <a:xfrm flipV="1">
            <a:off x="3442189" y="2520951"/>
            <a:ext cx="0" cy="98742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sz="1600"/>
          </a:p>
        </p:txBody>
      </p:sp>
      <p:sp>
        <p:nvSpPr>
          <p:cNvPr id="50185" name="Line 9"/>
          <p:cNvSpPr>
            <a:spLocks noChangeAspect="1" noChangeShapeType="1"/>
          </p:cNvSpPr>
          <p:nvPr/>
        </p:nvSpPr>
        <p:spPr bwMode="auto">
          <a:xfrm flipV="1">
            <a:off x="3442189" y="2520950"/>
            <a:ext cx="112834" cy="24765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sz="1600"/>
          </a:p>
        </p:txBody>
      </p:sp>
      <p:sp>
        <p:nvSpPr>
          <p:cNvPr id="50186" name="Line 10"/>
          <p:cNvSpPr>
            <a:spLocks noChangeAspect="1" noChangeShapeType="1"/>
          </p:cNvSpPr>
          <p:nvPr/>
        </p:nvSpPr>
        <p:spPr bwMode="auto">
          <a:xfrm flipH="1" flipV="1">
            <a:off x="3326423" y="2520950"/>
            <a:ext cx="115766" cy="24765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sz="1600"/>
          </a:p>
        </p:txBody>
      </p:sp>
      <p:sp>
        <p:nvSpPr>
          <p:cNvPr id="50187" name="Line 11"/>
          <p:cNvSpPr>
            <a:spLocks noChangeAspect="1" noChangeShapeType="1"/>
          </p:cNvSpPr>
          <p:nvPr/>
        </p:nvSpPr>
        <p:spPr bwMode="auto">
          <a:xfrm>
            <a:off x="1270489" y="3508375"/>
            <a:ext cx="6858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sz="1600"/>
          </a:p>
        </p:txBody>
      </p:sp>
      <p:sp>
        <p:nvSpPr>
          <p:cNvPr id="50188" name="Oval 12"/>
          <p:cNvSpPr>
            <a:spLocks noChangeAspect="1" noChangeArrowheads="1"/>
          </p:cNvSpPr>
          <p:nvPr/>
        </p:nvSpPr>
        <p:spPr bwMode="auto">
          <a:xfrm>
            <a:off x="813289" y="3213101"/>
            <a:ext cx="457200" cy="493713"/>
          </a:xfrm>
          <a:prstGeom prst="ellipse">
            <a:avLst/>
          </a:prstGeom>
          <a:solidFill>
            <a:srgbClr val="FFFFFF"/>
          </a:solidFill>
          <a:ln w="9525">
            <a:solidFill>
              <a:srgbClr val="000000"/>
            </a:solidFill>
            <a:round/>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r>
              <a:rPr lang="en-GB" altLang="en-US" sz="1600"/>
              <a:t>X</a:t>
            </a:r>
          </a:p>
        </p:txBody>
      </p:sp>
      <p:sp>
        <p:nvSpPr>
          <p:cNvPr id="50189" name="Line 13"/>
          <p:cNvSpPr>
            <a:spLocks noChangeAspect="1" noChangeShapeType="1"/>
          </p:cNvSpPr>
          <p:nvPr/>
        </p:nvSpPr>
        <p:spPr bwMode="auto">
          <a:xfrm>
            <a:off x="127489" y="3460750"/>
            <a:ext cx="6858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sz="1600"/>
          </a:p>
        </p:txBody>
      </p:sp>
      <p:sp>
        <p:nvSpPr>
          <p:cNvPr id="50190" name="Text Box 14"/>
          <p:cNvSpPr txBox="1">
            <a:spLocks noChangeAspect="1" noChangeArrowheads="1"/>
          </p:cNvSpPr>
          <p:nvPr/>
        </p:nvSpPr>
        <p:spPr bwMode="auto">
          <a:xfrm>
            <a:off x="1970943" y="3128963"/>
            <a:ext cx="1091711" cy="741362"/>
          </a:xfrm>
          <a:prstGeom prst="rect">
            <a:avLst/>
          </a:prstGeom>
          <a:solidFill>
            <a:srgbClr val="FFFFFF"/>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600"/>
              <a:t>Wideband</a:t>
            </a:r>
          </a:p>
          <a:p>
            <a:r>
              <a:rPr lang="en-GB" altLang="en-US" sz="1600"/>
              <a:t>modulator</a:t>
            </a:r>
          </a:p>
        </p:txBody>
      </p:sp>
      <p:sp>
        <p:nvSpPr>
          <p:cNvPr id="50191" name="Rectangle 15"/>
          <p:cNvSpPr>
            <a:spLocks noChangeAspect="1" noChangeArrowheads="1"/>
          </p:cNvSpPr>
          <p:nvPr/>
        </p:nvSpPr>
        <p:spPr bwMode="auto">
          <a:xfrm>
            <a:off x="70339" y="3142642"/>
            <a:ext cx="745397" cy="5854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r>
              <a:rPr lang="en-GB" altLang="en-US" sz="1600"/>
              <a:t>Binary</a:t>
            </a:r>
          </a:p>
          <a:p>
            <a:pPr algn="l"/>
            <a:r>
              <a:rPr lang="en-GB" altLang="en-US" sz="1600"/>
              <a:t>Data</a:t>
            </a:r>
          </a:p>
        </p:txBody>
      </p:sp>
      <p:sp>
        <p:nvSpPr>
          <p:cNvPr id="50192" name="Text Box 16"/>
          <p:cNvSpPr txBox="1">
            <a:spLocks noChangeAspect="1" noChangeArrowheads="1"/>
          </p:cNvSpPr>
          <p:nvPr/>
        </p:nvSpPr>
        <p:spPr bwMode="auto">
          <a:xfrm>
            <a:off x="4973516" y="3141664"/>
            <a:ext cx="1367204" cy="739775"/>
          </a:xfrm>
          <a:prstGeom prst="rect">
            <a:avLst/>
          </a:prstGeom>
          <a:solidFill>
            <a:srgbClr val="FFFFFF"/>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endParaRPr lang="en-GB" altLang="en-US" sz="1600"/>
          </a:p>
          <a:p>
            <a:r>
              <a:rPr lang="en-GB" altLang="en-US" sz="1600"/>
              <a:t>Despreading</a:t>
            </a:r>
          </a:p>
        </p:txBody>
      </p:sp>
      <p:sp>
        <p:nvSpPr>
          <p:cNvPr id="50193" name="Text Box 17"/>
          <p:cNvSpPr txBox="1">
            <a:spLocks noChangeAspect="1" noChangeArrowheads="1"/>
          </p:cNvSpPr>
          <p:nvPr/>
        </p:nvSpPr>
        <p:spPr bwMode="auto">
          <a:xfrm>
            <a:off x="6909290" y="3141664"/>
            <a:ext cx="1367203" cy="739775"/>
          </a:xfrm>
          <a:prstGeom prst="rect">
            <a:avLst/>
          </a:prstGeom>
          <a:solidFill>
            <a:srgbClr val="FFFFFF"/>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600" dirty="0"/>
              <a:t>Data</a:t>
            </a:r>
          </a:p>
          <a:p>
            <a:r>
              <a:rPr lang="en-GB" altLang="en-US" sz="1600" dirty="0"/>
              <a:t>demodulator</a:t>
            </a:r>
          </a:p>
        </p:txBody>
      </p:sp>
      <p:sp>
        <p:nvSpPr>
          <p:cNvPr id="50194" name="Text Box 18"/>
          <p:cNvSpPr txBox="1">
            <a:spLocks noChangeAspect="1" noChangeArrowheads="1"/>
          </p:cNvSpPr>
          <p:nvPr/>
        </p:nvSpPr>
        <p:spPr bwMode="auto">
          <a:xfrm>
            <a:off x="3798277" y="4899026"/>
            <a:ext cx="1630974" cy="892175"/>
          </a:xfrm>
          <a:prstGeom prst="rect">
            <a:avLst/>
          </a:prstGeom>
          <a:solidFill>
            <a:srgbClr val="FFFFFF"/>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600" dirty="0"/>
              <a:t>Code</a:t>
            </a:r>
          </a:p>
          <a:p>
            <a:r>
              <a:rPr lang="en-GB" altLang="en-US" sz="1600" dirty="0"/>
              <a:t>s</a:t>
            </a:r>
            <a:r>
              <a:rPr lang="en-GB" altLang="en-US" sz="1600" dirty="0" smtClean="0"/>
              <a:t>ynchronisation/</a:t>
            </a:r>
          </a:p>
          <a:p>
            <a:r>
              <a:rPr lang="en-GB" altLang="en-US" sz="1600" dirty="0" smtClean="0"/>
              <a:t>tracking</a:t>
            </a:r>
            <a:endParaRPr lang="en-GB" altLang="en-US" sz="1600" dirty="0"/>
          </a:p>
        </p:txBody>
      </p:sp>
      <p:sp>
        <p:nvSpPr>
          <p:cNvPr id="50195" name="Text Box 19"/>
          <p:cNvSpPr txBox="1">
            <a:spLocks noChangeAspect="1" noChangeArrowheads="1"/>
          </p:cNvSpPr>
          <p:nvPr/>
        </p:nvSpPr>
        <p:spPr bwMode="auto">
          <a:xfrm>
            <a:off x="5997820" y="4899026"/>
            <a:ext cx="1106365" cy="739775"/>
          </a:xfrm>
          <a:prstGeom prst="rect">
            <a:avLst/>
          </a:prstGeom>
          <a:solidFill>
            <a:srgbClr val="FFFFFF"/>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600"/>
              <a:t>Code</a:t>
            </a:r>
          </a:p>
          <a:p>
            <a:r>
              <a:rPr lang="en-GB" altLang="en-US" sz="1600"/>
              <a:t>generator</a:t>
            </a:r>
          </a:p>
        </p:txBody>
      </p:sp>
      <p:sp>
        <p:nvSpPr>
          <p:cNvPr id="50196" name="Text Box 20"/>
          <p:cNvSpPr txBox="1">
            <a:spLocks noChangeAspect="1" noChangeArrowheads="1"/>
          </p:cNvSpPr>
          <p:nvPr/>
        </p:nvSpPr>
        <p:spPr bwMode="auto">
          <a:xfrm>
            <a:off x="7365024" y="4899026"/>
            <a:ext cx="1075592" cy="739775"/>
          </a:xfrm>
          <a:prstGeom prst="rect">
            <a:avLst/>
          </a:prstGeom>
          <a:solidFill>
            <a:srgbClr val="FFFFFF"/>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600"/>
              <a:t>Carrier</a:t>
            </a:r>
          </a:p>
          <a:p>
            <a:r>
              <a:rPr lang="en-GB" altLang="en-US" sz="1600"/>
              <a:t>generator</a:t>
            </a:r>
          </a:p>
        </p:txBody>
      </p:sp>
      <p:sp>
        <p:nvSpPr>
          <p:cNvPr id="50197" name="Line 21"/>
          <p:cNvSpPr>
            <a:spLocks noChangeAspect="1" noChangeShapeType="1"/>
          </p:cNvSpPr>
          <p:nvPr/>
        </p:nvSpPr>
        <p:spPr bwMode="auto">
          <a:xfrm flipV="1">
            <a:off x="7822223" y="3881438"/>
            <a:ext cx="0" cy="995362"/>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sz="1600"/>
          </a:p>
        </p:txBody>
      </p:sp>
      <p:sp>
        <p:nvSpPr>
          <p:cNvPr id="50198" name="Line 22"/>
          <p:cNvSpPr>
            <a:spLocks noChangeAspect="1" noChangeShapeType="1"/>
          </p:cNvSpPr>
          <p:nvPr/>
        </p:nvSpPr>
        <p:spPr bwMode="auto">
          <a:xfrm>
            <a:off x="8276492" y="3513138"/>
            <a:ext cx="797169"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sz="1600"/>
          </a:p>
        </p:txBody>
      </p:sp>
      <p:sp>
        <p:nvSpPr>
          <p:cNvPr id="50199" name="Line 23"/>
          <p:cNvSpPr>
            <a:spLocks noChangeAspect="1" noChangeShapeType="1"/>
          </p:cNvSpPr>
          <p:nvPr/>
        </p:nvSpPr>
        <p:spPr bwMode="auto">
          <a:xfrm>
            <a:off x="4174882" y="3513138"/>
            <a:ext cx="798634"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sz="1600"/>
          </a:p>
        </p:txBody>
      </p:sp>
      <p:sp>
        <p:nvSpPr>
          <p:cNvPr id="50200" name="Line 24"/>
          <p:cNvSpPr>
            <a:spLocks noChangeAspect="1" noChangeShapeType="1"/>
          </p:cNvSpPr>
          <p:nvPr/>
        </p:nvSpPr>
        <p:spPr bwMode="auto">
          <a:xfrm>
            <a:off x="6340720" y="3513138"/>
            <a:ext cx="568569"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sz="1600"/>
          </a:p>
        </p:txBody>
      </p:sp>
      <p:sp>
        <p:nvSpPr>
          <p:cNvPr id="50201" name="Line 25"/>
          <p:cNvSpPr>
            <a:spLocks noChangeAspect="1" noChangeShapeType="1"/>
          </p:cNvSpPr>
          <p:nvPr/>
        </p:nvSpPr>
        <p:spPr bwMode="auto">
          <a:xfrm flipV="1">
            <a:off x="6226420" y="3881438"/>
            <a:ext cx="0" cy="995362"/>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sz="1600"/>
          </a:p>
        </p:txBody>
      </p:sp>
      <p:sp>
        <p:nvSpPr>
          <p:cNvPr id="50202" name="Line 26"/>
          <p:cNvSpPr>
            <a:spLocks noChangeAspect="1" noChangeShapeType="1"/>
          </p:cNvSpPr>
          <p:nvPr/>
        </p:nvSpPr>
        <p:spPr bwMode="auto">
          <a:xfrm>
            <a:off x="5429251" y="5146675"/>
            <a:ext cx="568569"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sz="1600"/>
          </a:p>
        </p:txBody>
      </p:sp>
      <p:sp>
        <p:nvSpPr>
          <p:cNvPr id="50203" name="Line 27"/>
          <p:cNvSpPr>
            <a:spLocks noChangeAspect="1" noChangeShapeType="1"/>
          </p:cNvSpPr>
          <p:nvPr/>
        </p:nvSpPr>
        <p:spPr bwMode="auto">
          <a:xfrm flipH="1">
            <a:off x="5429251" y="5392738"/>
            <a:ext cx="568569"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sz="1600"/>
          </a:p>
        </p:txBody>
      </p:sp>
      <p:sp>
        <p:nvSpPr>
          <p:cNvPr id="50204" name="Line 28"/>
          <p:cNvSpPr>
            <a:spLocks noChangeAspect="1" noChangeShapeType="1"/>
          </p:cNvSpPr>
          <p:nvPr/>
        </p:nvSpPr>
        <p:spPr bwMode="auto">
          <a:xfrm>
            <a:off x="4632081" y="3502026"/>
            <a:ext cx="0" cy="1374775"/>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sz="1600"/>
          </a:p>
        </p:txBody>
      </p:sp>
      <p:sp>
        <p:nvSpPr>
          <p:cNvPr id="50205" name="Rectangle 29"/>
          <p:cNvSpPr>
            <a:spLocks noChangeAspect="1" noChangeArrowheads="1"/>
          </p:cNvSpPr>
          <p:nvPr/>
        </p:nvSpPr>
        <p:spPr bwMode="auto">
          <a:xfrm>
            <a:off x="8406912" y="3182330"/>
            <a:ext cx="745397" cy="5854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r>
              <a:rPr lang="en-GB" altLang="en-US" sz="1600"/>
              <a:t>Binary</a:t>
            </a:r>
          </a:p>
          <a:p>
            <a:pPr algn="l"/>
            <a:r>
              <a:rPr lang="en-GB" altLang="en-US" sz="1600"/>
              <a:t>Data</a:t>
            </a:r>
          </a:p>
        </p:txBody>
      </p:sp>
      <p:sp>
        <p:nvSpPr>
          <p:cNvPr id="50206" name="Line 30"/>
          <p:cNvSpPr>
            <a:spLocks noChangeAspect="1" noChangeShapeType="1"/>
          </p:cNvSpPr>
          <p:nvPr/>
        </p:nvSpPr>
        <p:spPr bwMode="auto">
          <a:xfrm flipV="1">
            <a:off x="4177812" y="2517776"/>
            <a:ext cx="0" cy="98742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sz="1600"/>
          </a:p>
        </p:txBody>
      </p:sp>
      <p:sp>
        <p:nvSpPr>
          <p:cNvPr id="50207" name="Line 31"/>
          <p:cNvSpPr>
            <a:spLocks noChangeAspect="1" noChangeShapeType="1"/>
          </p:cNvSpPr>
          <p:nvPr/>
        </p:nvSpPr>
        <p:spPr bwMode="auto">
          <a:xfrm flipV="1">
            <a:off x="4177813" y="2517775"/>
            <a:ext cx="112834" cy="24765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sz="1600"/>
          </a:p>
        </p:txBody>
      </p:sp>
      <p:sp>
        <p:nvSpPr>
          <p:cNvPr id="50208" name="Line 32"/>
          <p:cNvSpPr>
            <a:spLocks noChangeAspect="1" noChangeShapeType="1"/>
          </p:cNvSpPr>
          <p:nvPr/>
        </p:nvSpPr>
        <p:spPr bwMode="auto">
          <a:xfrm flipH="1" flipV="1">
            <a:off x="4062047" y="2517775"/>
            <a:ext cx="115766" cy="24765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sz="1600"/>
          </a:p>
        </p:txBody>
      </p:sp>
      <p:sp>
        <p:nvSpPr>
          <p:cNvPr id="50209" name="Oval 33"/>
          <p:cNvSpPr>
            <a:spLocks noChangeArrowheads="1"/>
          </p:cNvSpPr>
          <p:nvPr/>
        </p:nvSpPr>
        <p:spPr bwMode="auto">
          <a:xfrm>
            <a:off x="4595446" y="3273064"/>
            <a:ext cx="261569" cy="476974"/>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sz="1600"/>
          </a:p>
        </p:txBody>
      </p:sp>
      <p:grpSp>
        <p:nvGrpSpPr>
          <p:cNvPr id="50210" name="Group 34"/>
          <p:cNvGrpSpPr>
            <a:grpSpLocks/>
          </p:cNvGrpSpPr>
          <p:nvPr/>
        </p:nvGrpSpPr>
        <p:grpSpPr bwMode="auto">
          <a:xfrm>
            <a:off x="3550906" y="2400300"/>
            <a:ext cx="455735" cy="365125"/>
            <a:chOff x="2790" y="1532"/>
            <a:chExt cx="311" cy="230"/>
          </a:xfrm>
        </p:grpSpPr>
        <p:sp>
          <p:nvSpPr>
            <p:cNvPr id="50211" name="Freeform 35"/>
            <p:cNvSpPr>
              <a:spLocks/>
            </p:cNvSpPr>
            <p:nvPr/>
          </p:nvSpPr>
          <p:spPr bwMode="auto">
            <a:xfrm>
              <a:off x="2790" y="1532"/>
              <a:ext cx="127" cy="214"/>
            </a:xfrm>
            <a:custGeom>
              <a:avLst/>
              <a:gdLst>
                <a:gd name="T0" fmla="*/ 0 w 247"/>
                <a:gd name="T1" fmla="*/ 0 h 458"/>
                <a:gd name="T2" fmla="*/ 202 w 247"/>
                <a:gd name="T3" fmla="*/ 105 h 458"/>
                <a:gd name="T4" fmla="*/ 127 w 247"/>
                <a:gd name="T5" fmla="*/ 270 h 458"/>
                <a:gd name="T6" fmla="*/ 247 w 247"/>
                <a:gd name="T7" fmla="*/ 458 h 458"/>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47" h="458">
                  <a:moveTo>
                    <a:pt x="0" y="0"/>
                  </a:moveTo>
                  <a:cubicBezTo>
                    <a:pt x="90" y="30"/>
                    <a:pt x="181" y="60"/>
                    <a:pt x="202" y="105"/>
                  </a:cubicBezTo>
                  <a:cubicBezTo>
                    <a:pt x="223" y="150"/>
                    <a:pt x="120" y="211"/>
                    <a:pt x="127" y="270"/>
                  </a:cubicBezTo>
                  <a:cubicBezTo>
                    <a:pt x="134" y="329"/>
                    <a:pt x="222" y="343"/>
                    <a:pt x="247" y="458"/>
                  </a:cubicBezTo>
                </a:path>
              </a:pathLst>
            </a:custGeom>
            <a:noFill/>
            <a:ln w="952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sz="1600"/>
            </a:p>
          </p:txBody>
        </p:sp>
        <p:sp>
          <p:nvSpPr>
            <p:cNvPr id="50212" name="Freeform 36"/>
            <p:cNvSpPr>
              <a:spLocks/>
            </p:cNvSpPr>
            <p:nvPr/>
          </p:nvSpPr>
          <p:spPr bwMode="auto">
            <a:xfrm>
              <a:off x="2974" y="1548"/>
              <a:ext cx="127" cy="214"/>
            </a:xfrm>
            <a:custGeom>
              <a:avLst/>
              <a:gdLst>
                <a:gd name="T0" fmla="*/ 0 w 247"/>
                <a:gd name="T1" fmla="*/ 0 h 458"/>
                <a:gd name="T2" fmla="*/ 202 w 247"/>
                <a:gd name="T3" fmla="*/ 105 h 458"/>
                <a:gd name="T4" fmla="*/ 127 w 247"/>
                <a:gd name="T5" fmla="*/ 270 h 458"/>
                <a:gd name="T6" fmla="*/ 247 w 247"/>
                <a:gd name="T7" fmla="*/ 458 h 458"/>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47" h="458">
                  <a:moveTo>
                    <a:pt x="0" y="0"/>
                  </a:moveTo>
                  <a:cubicBezTo>
                    <a:pt x="90" y="30"/>
                    <a:pt x="181" y="60"/>
                    <a:pt x="202" y="105"/>
                  </a:cubicBezTo>
                  <a:cubicBezTo>
                    <a:pt x="223" y="150"/>
                    <a:pt x="120" y="211"/>
                    <a:pt x="127" y="270"/>
                  </a:cubicBezTo>
                  <a:cubicBezTo>
                    <a:pt x="134" y="329"/>
                    <a:pt x="222" y="343"/>
                    <a:pt x="247" y="458"/>
                  </a:cubicBezTo>
                </a:path>
              </a:pathLst>
            </a:custGeom>
            <a:noFill/>
            <a:ln w="952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sz="1600"/>
            </a:p>
          </p:txBody>
        </p:sp>
      </p:grpSp>
    </p:spTree>
    <p:extLst>
      <p:ext uri="{BB962C8B-B14F-4D97-AF65-F5344CB8AC3E}">
        <p14:creationId xmlns:p14="http://schemas.microsoft.com/office/powerpoint/2010/main" val="319153305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5074" name="Rectangle 2"/>
          <p:cNvSpPr>
            <a:spLocks noGrp="1" noChangeArrowheads="1"/>
          </p:cNvSpPr>
          <p:nvPr>
            <p:ph type="title"/>
          </p:nvPr>
        </p:nvSpPr>
        <p:spPr/>
        <p:txBody>
          <a:bodyPr/>
          <a:lstStyle/>
          <a:p>
            <a:pPr>
              <a:defRPr/>
            </a:pPr>
            <a:r>
              <a:rPr lang="en-GB" altLang="en-US" smtClean="0"/>
              <a:t>Generation of BPSK modulated signal</a:t>
            </a:r>
          </a:p>
        </p:txBody>
      </p:sp>
      <p:grpSp>
        <p:nvGrpSpPr>
          <p:cNvPr id="51203" name="Group 3"/>
          <p:cNvGrpSpPr>
            <a:grpSpLocks noChangeAspect="1"/>
          </p:cNvGrpSpPr>
          <p:nvPr/>
        </p:nvGrpSpPr>
        <p:grpSpPr bwMode="auto">
          <a:xfrm>
            <a:off x="773723" y="1317815"/>
            <a:ext cx="4955931" cy="4253846"/>
            <a:chOff x="1440" y="1632"/>
            <a:chExt cx="3072" cy="2434"/>
          </a:xfrm>
        </p:grpSpPr>
        <p:sp>
          <p:nvSpPr>
            <p:cNvPr id="51210" name="Line 4"/>
            <p:cNvSpPr>
              <a:spLocks noChangeAspect="1" noChangeShapeType="1"/>
            </p:cNvSpPr>
            <p:nvPr/>
          </p:nvSpPr>
          <p:spPr bwMode="auto">
            <a:xfrm>
              <a:off x="1440" y="1632"/>
              <a:ext cx="0" cy="2400"/>
            </a:xfrm>
            <a:prstGeom prst="line">
              <a:avLst/>
            </a:prstGeom>
            <a:noFill/>
            <a:ln w="9525" cap="rnd">
              <a:solidFill>
                <a:schemeClr val="tx1"/>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grpSp>
          <p:nvGrpSpPr>
            <p:cNvPr id="51211" name="Group 5"/>
            <p:cNvGrpSpPr>
              <a:grpSpLocks noChangeAspect="1"/>
            </p:cNvGrpSpPr>
            <p:nvPr/>
          </p:nvGrpSpPr>
          <p:grpSpPr bwMode="auto">
            <a:xfrm>
              <a:off x="1440" y="1728"/>
              <a:ext cx="3072" cy="480"/>
              <a:chOff x="1440" y="1920"/>
              <a:chExt cx="3072" cy="480"/>
            </a:xfrm>
          </p:grpSpPr>
          <p:sp>
            <p:nvSpPr>
              <p:cNvPr id="51337" name="Line 6"/>
              <p:cNvSpPr>
                <a:spLocks noChangeAspect="1" noChangeShapeType="1"/>
              </p:cNvSpPr>
              <p:nvPr/>
            </p:nvSpPr>
            <p:spPr bwMode="auto">
              <a:xfrm>
                <a:off x="1440" y="2160"/>
                <a:ext cx="3072" cy="0"/>
              </a:xfrm>
              <a:prstGeom prst="line">
                <a:avLst/>
              </a:prstGeom>
              <a:noFill/>
              <a:ln w="9525" cap="rnd">
                <a:solidFill>
                  <a:schemeClr val="tx1"/>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grpSp>
            <p:nvGrpSpPr>
              <p:cNvPr id="51338" name="Group 7"/>
              <p:cNvGrpSpPr>
                <a:grpSpLocks noChangeAspect="1"/>
              </p:cNvGrpSpPr>
              <p:nvPr/>
            </p:nvGrpSpPr>
            <p:grpSpPr bwMode="auto">
              <a:xfrm>
                <a:off x="1440" y="1920"/>
                <a:ext cx="3024" cy="480"/>
                <a:chOff x="1440" y="1920"/>
                <a:chExt cx="3024" cy="480"/>
              </a:xfrm>
            </p:grpSpPr>
            <p:sp>
              <p:nvSpPr>
                <p:cNvPr id="51339" name="Line 8"/>
                <p:cNvSpPr>
                  <a:spLocks noChangeAspect="1" noChangeShapeType="1"/>
                </p:cNvSpPr>
                <p:nvPr/>
              </p:nvSpPr>
              <p:spPr bwMode="auto">
                <a:xfrm flipV="1">
                  <a:off x="1440" y="1920"/>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340" name="Line 9"/>
                <p:cNvSpPr>
                  <a:spLocks noChangeAspect="1" noChangeShapeType="1"/>
                </p:cNvSpPr>
                <p:nvPr/>
              </p:nvSpPr>
              <p:spPr bwMode="auto">
                <a:xfrm>
                  <a:off x="1440" y="1920"/>
                  <a:ext cx="144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341" name="Line 10"/>
                <p:cNvSpPr>
                  <a:spLocks noChangeAspect="1" noChangeShapeType="1"/>
                </p:cNvSpPr>
                <p:nvPr/>
              </p:nvSpPr>
              <p:spPr bwMode="auto">
                <a:xfrm>
                  <a:off x="2880" y="1920"/>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342" name="Line 11"/>
                <p:cNvSpPr>
                  <a:spLocks noChangeAspect="1" noChangeShapeType="1"/>
                </p:cNvSpPr>
                <p:nvPr/>
              </p:nvSpPr>
              <p:spPr bwMode="auto">
                <a:xfrm>
                  <a:off x="2880" y="2160"/>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343" name="Line 12"/>
                <p:cNvSpPr>
                  <a:spLocks noChangeAspect="1" noChangeShapeType="1"/>
                </p:cNvSpPr>
                <p:nvPr/>
              </p:nvSpPr>
              <p:spPr bwMode="auto">
                <a:xfrm>
                  <a:off x="4320" y="1920"/>
                  <a:ext cx="144"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344" name="Line 13"/>
                <p:cNvSpPr>
                  <a:spLocks noChangeAspect="1" noChangeShapeType="1"/>
                </p:cNvSpPr>
                <p:nvPr/>
              </p:nvSpPr>
              <p:spPr bwMode="auto">
                <a:xfrm>
                  <a:off x="4320" y="2160"/>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345" name="Line 14"/>
                <p:cNvSpPr>
                  <a:spLocks noChangeAspect="1" noChangeShapeType="1"/>
                </p:cNvSpPr>
                <p:nvPr/>
              </p:nvSpPr>
              <p:spPr bwMode="auto">
                <a:xfrm>
                  <a:off x="4320" y="1920"/>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346" name="Line 15"/>
                <p:cNvSpPr>
                  <a:spLocks noChangeAspect="1" noChangeShapeType="1"/>
                </p:cNvSpPr>
                <p:nvPr/>
              </p:nvSpPr>
              <p:spPr bwMode="auto">
                <a:xfrm>
                  <a:off x="2880" y="2400"/>
                  <a:ext cx="144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grpSp>
        </p:grpSp>
        <p:grpSp>
          <p:nvGrpSpPr>
            <p:cNvPr id="51212" name="Group 16"/>
            <p:cNvGrpSpPr>
              <a:grpSpLocks noChangeAspect="1"/>
            </p:cNvGrpSpPr>
            <p:nvPr/>
          </p:nvGrpSpPr>
          <p:grpSpPr bwMode="auto">
            <a:xfrm>
              <a:off x="1440" y="2352"/>
              <a:ext cx="3072" cy="480"/>
              <a:chOff x="1440" y="2640"/>
              <a:chExt cx="3072" cy="480"/>
            </a:xfrm>
          </p:grpSpPr>
          <p:sp>
            <p:nvSpPr>
              <p:cNvPr id="51285" name="Line 17"/>
              <p:cNvSpPr>
                <a:spLocks noChangeAspect="1" noChangeShapeType="1"/>
              </p:cNvSpPr>
              <p:nvPr/>
            </p:nvSpPr>
            <p:spPr bwMode="auto">
              <a:xfrm>
                <a:off x="1440" y="2880"/>
                <a:ext cx="3072" cy="0"/>
              </a:xfrm>
              <a:prstGeom prst="line">
                <a:avLst/>
              </a:prstGeom>
              <a:noFill/>
              <a:ln w="9525" cap="rnd">
                <a:solidFill>
                  <a:schemeClr val="tx1"/>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grpSp>
            <p:nvGrpSpPr>
              <p:cNvPr id="51286" name="Group 18"/>
              <p:cNvGrpSpPr>
                <a:grpSpLocks noChangeAspect="1"/>
              </p:cNvGrpSpPr>
              <p:nvPr/>
            </p:nvGrpSpPr>
            <p:grpSpPr bwMode="auto">
              <a:xfrm>
                <a:off x="1440" y="2640"/>
                <a:ext cx="3024" cy="480"/>
                <a:chOff x="1440" y="2640"/>
                <a:chExt cx="3024" cy="480"/>
              </a:xfrm>
            </p:grpSpPr>
            <p:sp>
              <p:nvSpPr>
                <p:cNvPr id="51287" name="Line 19"/>
                <p:cNvSpPr>
                  <a:spLocks noChangeAspect="1" noChangeShapeType="1"/>
                </p:cNvSpPr>
                <p:nvPr/>
              </p:nvSpPr>
              <p:spPr bwMode="auto">
                <a:xfrm flipV="1">
                  <a:off x="1440" y="2640"/>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88" name="Line 20"/>
                <p:cNvSpPr>
                  <a:spLocks noChangeAspect="1" noChangeShapeType="1"/>
                </p:cNvSpPr>
                <p:nvPr/>
              </p:nvSpPr>
              <p:spPr bwMode="auto">
                <a:xfrm flipV="1">
                  <a:off x="1584" y="2640"/>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89" name="Line 21"/>
                <p:cNvSpPr>
                  <a:spLocks noChangeAspect="1" noChangeShapeType="1"/>
                </p:cNvSpPr>
                <p:nvPr/>
              </p:nvSpPr>
              <p:spPr bwMode="auto">
                <a:xfrm flipV="1">
                  <a:off x="1584" y="2880"/>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90" name="Line 22"/>
                <p:cNvSpPr>
                  <a:spLocks noChangeAspect="1" noChangeShapeType="1"/>
                </p:cNvSpPr>
                <p:nvPr/>
              </p:nvSpPr>
              <p:spPr bwMode="auto">
                <a:xfrm flipV="1">
                  <a:off x="1872" y="2640"/>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91" name="Line 23"/>
                <p:cNvSpPr>
                  <a:spLocks noChangeAspect="1" noChangeShapeType="1"/>
                </p:cNvSpPr>
                <p:nvPr/>
              </p:nvSpPr>
              <p:spPr bwMode="auto">
                <a:xfrm flipV="1">
                  <a:off x="1872" y="2880"/>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92" name="Line 24"/>
                <p:cNvSpPr>
                  <a:spLocks noChangeAspect="1" noChangeShapeType="1"/>
                </p:cNvSpPr>
                <p:nvPr/>
              </p:nvSpPr>
              <p:spPr bwMode="auto">
                <a:xfrm flipV="1">
                  <a:off x="2016" y="2640"/>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93" name="Line 25"/>
                <p:cNvSpPr>
                  <a:spLocks noChangeAspect="1" noChangeShapeType="1"/>
                </p:cNvSpPr>
                <p:nvPr/>
              </p:nvSpPr>
              <p:spPr bwMode="auto">
                <a:xfrm flipV="1">
                  <a:off x="2016" y="2880"/>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94" name="Line 26"/>
                <p:cNvSpPr>
                  <a:spLocks noChangeAspect="1" noChangeShapeType="1"/>
                </p:cNvSpPr>
                <p:nvPr/>
              </p:nvSpPr>
              <p:spPr bwMode="auto">
                <a:xfrm flipV="1">
                  <a:off x="2160" y="2640"/>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95" name="Line 27"/>
                <p:cNvSpPr>
                  <a:spLocks noChangeAspect="1" noChangeShapeType="1"/>
                </p:cNvSpPr>
                <p:nvPr/>
              </p:nvSpPr>
              <p:spPr bwMode="auto">
                <a:xfrm flipV="1">
                  <a:off x="2160" y="2880"/>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96" name="Line 28"/>
                <p:cNvSpPr>
                  <a:spLocks noChangeAspect="1" noChangeShapeType="1"/>
                </p:cNvSpPr>
                <p:nvPr/>
              </p:nvSpPr>
              <p:spPr bwMode="auto">
                <a:xfrm flipH="1">
                  <a:off x="1440" y="2640"/>
                  <a:ext cx="144"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97" name="Line 29"/>
                <p:cNvSpPr>
                  <a:spLocks noChangeAspect="1" noChangeShapeType="1"/>
                </p:cNvSpPr>
                <p:nvPr/>
              </p:nvSpPr>
              <p:spPr bwMode="auto">
                <a:xfrm flipV="1">
                  <a:off x="1584" y="3120"/>
                  <a:ext cx="288"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98" name="Line 30"/>
                <p:cNvSpPr>
                  <a:spLocks noChangeAspect="1" noChangeShapeType="1"/>
                </p:cNvSpPr>
                <p:nvPr/>
              </p:nvSpPr>
              <p:spPr bwMode="auto">
                <a:xfrm flipH="1" flipV="1">
                  <a:off x="1872" y="2640"/>
                  <a:ext cx="144"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99" name="Line 31"/>
                <p:cNvSpPr>
                  <a:spLocks noChangeAspect="1" noChangeShapeType="1"/>
                </p:cNvSpPr>
                <p:nvPr/>
              </p:nvSpPr>
              <p:spPr bwMode="auto">
                <a:xfrm flipV="1">
                  <a:off x="2016" y="3120"/>
                  <a:ext cx="144"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300" name="Line 32"/>
                <p:cNvSpPr>
                  <a:spLocks noChangeAspect="1" noChangeShapeType="1"/>
                </p:cNvSpPr>
                <p:nvPr/>
              </p:nvSpPr>
              <p:spPr bwMode="auto">
                <a:xfrm flipV="1">
                  <a:off x="2448" y="2640"/>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301" name="Line 33"/>
                <p:cNvSpPr>
                  <a:spLocks noChangeAspect="1" noChangeShapeType="1"/>
                </p:cNvSpPr>
                <p:nvPr/>
              </p:nvSpPr>
              <p:spPr bwMode="auto">
                <a:xfrm flipV="1">
                  <a:off x="2448" y="2880"/>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302" name="Line 34"/>
                <p:cNvSpPr>
                  <a:spLocks noChangeAspect="1" noChangeShapeType="1"/>
                </p:cNvSpPr>
                <p:nvPr/>
              </p:nvSpPr>
              <p:spPr bwMode="auto">
                <a:xfrm flipH="1" flipV="1">
                  <a:off x="2160" y="2640"/>
                  <a:ext cx="288"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303" name="Line 35"/>
                <p:cNvSpPr>
                  <a:spLocks noChangeAspect="1" noChangeShapeType="1"/>
                </p:cNvSpPr>
                <p:nvPr/>
              </p:nvSpPr>
              <p:spPr bwMode="auto">
                <a:xfrm flipH="1" flipV="1">
                  <a:off x="2448" y="3120"/>
                  <a:ext cx="144"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304" name="Line 36"/>
                <p:cNvSpPr>
                  <a:spLocks noChangeAspect="1" noChangeShapeType="1"/>
                </p:cNvSpPr>
                <p:nvPr/>
              </p:nvSpPr>
              <p:spPr bwMode="auto">
                <a:xfrm flipV="1">
                  <a:off x="2880" y="2640"/>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305" name="Line 37"/>
                <p:cNvSpPr>
                  <a:spLocks noChangeAspect="1" noChangeShapeType="1"/>
                </p:cNvSpPr>
                <p:nvPr/>
              </p:nvSpPr>
              <p:spPr bwMode="auto">
                <a:xfrm flipV="1">
                  <a:off x="2880" y="2880"/>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306" name="Line 38"/>
                <p:cNvSpPr>
                  <a:spLocks noChangeAspect="1" noChangeShapeType="1"/>
                </p:cNvSpPr>
                <p:nvPr/>
              </p:nvSpPr>
              <p:spPr bwMode="auto">
                <a:xfrm flipV="1">
                  <a:off x="2736" y="2640"/>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307" name="Line 39"/>
                <p:cNvSpPr>
                  <a:spLocks noChangeAspect="1" noChangeShapeType="1"/>
                </p:cNvSpPr>
                <p:nvPr/>
              </p:nvSpPr>
              <p:spPr bwMode="auto">
                <a:xfrm flipV="1">
                  <a:off x="2736" y="2880"/>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308" name="Line 40"/>
                <p:cNvSpPr>
                  <a:spLocks noChangeAspect="1" noChangeShapeType="1"/>
                </p:cNvSpPr>
                <p:nvPr/>
              </p:nvSpPr>
              <p:spPr bwMode="auto">
                <a:xfrm flipV="1">
                  <a:off x="2592" y="2640"/>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309" name="Line 41"/>
                <p:cNvSpPr>
                  <a:spLocks noChangeAspect="1" noChangeShapeType="1"/>
                </p:cNvSpPr>
                <p:nvPr/>
              </p:nvSpPr>
              <p:spPr bwMode="auto">
                <a:xfrm flipV="1">
                  <a:off x="2592" y="2880"/>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310" name="Line 42"/>
                <p:cNvSpPr>
                  <a:spLocks noChangeAspect="1" noChangeShapeType="1"/>
                </p:cNvSpPr>
                <p:nvPr/>
              </p:nvSpPr>
              <p:spPr bwMode="auto">
                <a:xfrm flipH="1" flipV="1">
                  <a:off x="2592" y="2640"/>
                  <a:ext cx="144"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311" name="Line 43"/>
                <p:cNvSpPr>
                  <a:spLocks noChangeAspect="1" noChangeShapeType="1"/>
                </p:cNvSpPr>
                <p:nvPr/>
              </p:nvSpPr>
              <p:spPr bwMode="auto">
                <a:xfrm flipH="1" flipV="1">
                  <a:off x="2736" y="3120"/>
                  <a:ext cx="144"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312" name="Line 44"/>
                <p:cNvSpPr>
                  <a:spLocks noChangeAspect="1" noChangeShapeType="1"/>
                </p:cNvSpPr>
                <p:nvPr/>
              </p:nvSpPr>
              <p:spPr bwMode="auto">
                <a:xfrm flipV="1">
                  <a:off x="3024" y="2640"/>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313" name="Line 45"/>
                <p:cNvSpPr>
                  <a:spLocks noChangeAspect="1" noChangeShapeType="1"/>
                </p:cNvSpPr>
                <p:nvPr/>
              </p:nvSpPr>
              <p:spPr bwMode="auto">
                <a:xfrm flipV="1">
                  <a:off x="3024" y="2880"/>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314" name="Line 46"/>
                <p:cNvSpPr>
                  <a:spLocks noChangeAspect="1" noChangeShapeType="1"/>
                </p:cNvSpPr>
                <p:nvPr/>
              </p:nvSpPr>
              <p:spPr bwMode="auto">
                <a:xfrm flipV="1">
                  <a:off x="3312" y="2640"/>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315" name="Line 47"/>
                <p:cNvSpPr>
                  <a:spLocks noChangeAspect="1" noChangeShapeType="1"/>
                </p:cNvSpPr>
                <p:nvPr/>
              </p:nvSpPr>
              <p:spPr bwMode="auto">
                <a:xfrm flipV="1">
                  <a:off x="3312" y="2880"/>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316" name="Line 48"/>
                <p:cNvSpPr>
                  <a:spLocks noChangeAspect="1" noChangeShapeType="1"/>
                </p:cNvSpPr>
                <p:nvPr/>
              </p:nvSpPr>
              <p:spPr bwMode="auto">
                <a:xfrm flipH="1" flipV="1">
                  <a:off x="2880" y="2640"/>
                  <a:ext cx="144"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317" name="Line 49"/>
                <p:cNvSpPr>
                  <a:spLocks noChangeAspect="1" noChangeShapeType="1"/>
                </p:cNvSpPr>
                <p:nvPr/>
              </p:nvSpPr>
              <p:spPr bwMode="auto">
                <a:xfrm flipH="1" flipV="1">
                  <a:off x="3024" y="3120"/>
                  <a:ext cx="288"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318" name="Line 50"/>
                <p:cNvSpPr>
                  <a:spLocks noChangeAspect="1" noChangeShapeType="1"/>
                </p:cNvSpPr>
                <p:nvPr/>
              </p:nvSpPr>
              <p:spPr bwMode="auto">
                <a:xfrm flipV="1">
                  <a:off x="3600" y="2640"/>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319" name="Line 51"/>
                <p:cNvSpPr>
                  <a:spLocks noChangeAspect="1" noChangeShapeType="1"/>
                </p:cNvSpPr>
                <p:nvPr/>
              </p:nvSpPr>
              <p:spPr bwMode="auto">
                <a:xfrm flipV="1">
                  <a:off x="3600" y="2880"/>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320" name="Line 52"/>
                <p:cNvSpPr>
                  <a:spLocks noChangeAspect="1" noChangeShapeType="1"/>
                </p:cNvSpPr>
                <p:nvPr/>
              </p:nvSpPr>
              <p:spPr bwMode="auto">
                <a:xfrm flipV="1">
                  <a:off x="3456" y="2640"/>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321" name="Line 53"/>
                <p:cNvSpPr>
                  <a:spLocks noChangeAspect="1" noChangeShapeType="1"/>
                </p:cNvSpPr>
                <p:nvPr/>
              </p:nvSpPr>
              <p:spPr bwMode="auto">
                <a:xfrm flipV="1">
                  <a:off x="3456" y="2880"/>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322" name="Line 54"/>
                <p:cNvSpPr>
                  <a:spLocks noChangeAspect="1" noChangeShapeType="1"/>
                </p:cNvSpPr>
                <p:nvPr/>
              </p:nvSpPr>
              <p:spPr bwMode="auto">
                <a:xfrm flipV="1">
                  <a:off x="3888" y="2640"/>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323" name="Line 55"/>
                <p:cNvSpPr>
                  <a:spLocks noChangeAspect="1" noChangeShapeType="1"/>
                </p:cNvSpPr>
                <p:nvPr/>
              </p:nvSpPr>
              <p:spPr bwMode="auto">
                <a:xfrm flipV="1">
                  <a:off x="3888" y="2880"/>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324" name="Line 56"/>
                <p:cNvSpPr>
                  <a:spLocks noChangeAspect="1" noChangeShapeType="1"/>
                </p:cNvSpPr>
                <p:nvPr/>
              </p:nvSpPr>
              <p:spPr bwMode="auto">
                <a:xfrm flipH="1" flipV="1">
                  <a:off x="3312" y="2640"/>
                  <a:ext cx="144"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325" name="Line 57"/>
                <p:cNvSpPr>
                  <a:spLocks noChangeAspect="1" noChangeShapeType="1"/>
                </p:cNvSpPr>
                <p:nvPr/>
              </p:nvSpPr>
              <p:spPr bwMode="auto">
                <a:xfrm flipH="1" flipV="1">
                  <a:off x="3456" y="3120"/>
                  <a:ext cx="144"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326" name="Line 58"/>
                <p:cNvSpPr>
                  <a:spLocks noChangeAspect="1" noChangeShapeType="1"/>
                </p:cNvSpPr>
                <p:nvPr/>
              </p:nvSpPr>
              <p:spPr bwMode="auto">
                <a:xfrm flipH="1">
                  <a:off x="3888" y="3120"/>
                  <a:ext cx="144"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327" name="Line 59"/>
                <p:cNvSpPr>
                  <a:spLocks noChangeAspect="1" noChangeShapeType="1"/>
                </p:cNvSpPr>
                <p:nvPr/>
              </p:nvSpPr>
              <p:spPr bwMode="auto">
                <a:xfrm flipH="1" flipV="1">
                  <a:off x="3600" y="2640"/>
                  <a:ext cx="288"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328" name="Line 60"/>
                <p:cNvSpPr>
                  <a:spLocks noChangeAspect="1" noChangeShapeType="1"/>
                </p:cNvSpPr>
                <p:nvPr/>
              </p:nvSpPr>
              <p:spPr bwMode="auto">
                <a:xfrm flipV="1">
                  <a:off x="4320" y="2640"/>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329" name="Line 61"/>
                <p:cNvSpPr>
                  <a:spLocks noChangeAspect="1" noChangeShapeType="1"/>
                </p:cNvSpPr>
                <p:nvPr/>
              </p:nvSpPr>
              <p:spPr bwMode="auto">
                <a:xfrm flipV="1">
                  <a:off x="4320" y="2880"/>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330" name="Line 62"/>
                <p:cNvSpPr>
                  <a:spLocks noChangeAspect="1" noChangeShapeType="1"/>
                </p:cNvSpPr>
                <p:nvPr/>
              </p:nvSpPr>
              <p:spPr bwMode="auto">
                <a:xfrm flipV="1">
                  <a:off x="4176" y="2640"/>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331" name="Line 63"/>
                <p:cNvSpPr>
                  <a:spLocks noChangeAspect="1" noChangeShapeType="1"/>
                </p:cNvSpPr>
                <p:nvPr/>
              </p:nvSpPr>
              <p:spPr bwMode="auto">
                <a:xfrm flipV="1">
                  <a:off x="4176" y="2880"/>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332" name="Line 64"/>
                <p:cNvSpPr>
                  <a:spLocks noChangeAspect="1" noChangeShapeType="1"/>
                </p:cNvSpPr>
                <p:nvPr/>
              </p:nvSpPr>
              <p:spPr bwMode="auto">
                <a:xfrm flipV="1">
                  <a:off x="4032" y="2640"/>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333" name="Line 65"/>
                <p:cNvSpPr>
                  <a:spLocks noChangeAspect="1" noChangeShapeType="1"/>
                </p:cNvSpPr>
                <p:nvPr/>
              </p:nvSpPr>
              <p:spPr bwMode="auto">
                <a:xfrm flipV="1">
                  <a:off x="4032" y="2880"/>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334" name="Line 66"/>
                <p:cNvSpPr>
                  <a:spLocks noChangeAspect="1" noChangeShapeType="1"/>
                </p:cNvSpPr>
                <p:nvPr/>
              </p:nvSpPr>
              <p:spPr bwMode="auto">
                <a:xfrm flipH="1" flipV="1">
                  <a:off x="4032" y="2640"/>
                  <a:ext cx="144"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335" name="Line 67"/>
                <p:cNvSpPr>
                  <a:spLocks noChangeAspect="1" noChangeShapeType="1"/>
                </p:cNvSpPr>
                <p:nvPr/>
              </p:nvSpPr>
              <p:spPr bwMode="auto">
                <a:xfrm flipH="1" flipV="1">
                  <a:off x="4176" y="3120"/>
                  <a:ext cx="144"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336" name="Line 68"/>
                <p:cNvSpPr>
                  <a:spLocks noChangeAspect="1" noChangeShapeType="1"/>
                </p:cNvSpPr>
                <p:nvPr/>
              </p:nvSpPr>
              <p:spPr bwMode="auto">
                <a:xfrm flipH="1" flipV="1">
                  <a:off x="4320" y="2640"/>
                  <a:ext cx="144"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grpSp>
        </p:grpSp>
        <p:grpSp>
          <p:nvGrpSpPr>
            <p:cNvPr id="51213" name="Group 69"/>
            <p:cNvGrpSpPr>
              <a:grpSpLocks noChangeAspect="1"/>
            </p:cNvGrpSpPr>
            <p:nvPr/>
          </p:nvGrpSpPr>
          <p:grpSpPr bwMode="auto">
            <a:xfrm>
              <a:off x="1440" y="2976"/>
              <a:ext cx="3072" cy="480"/>
              <a:chOff x="1440" y="3264"/>
              <a:chExt cx="3072" cy="480"/>
            </a:xfrm>
          </p:grpSpPr>
          <p:grpSp>
            <p:nvGrpSpPr>
              <p:cNvPr id="51237" name="Group 70"/>
              <p:cNvGrpSpPr>
                <a:grpSpLocks noChangeAspect="1"/>
              </p:cNvGrpSpPr>
              <p:nvPr/>
            </p:nvGrpSpPr>
            <p:grpSpPr bwMode="auto">
              <a:xfrm>
                <a:off x="1440" y="3264"/>
                <a:ext cx="3024" cy="480"/>
                <a:chOff x="1440" y="3264"/>
                <a:chExt cx="3024" cy="480"/>
              </a:xfrm>
            </p:grpSpPr>
            <p:sp>
              <p:nvSpPr>
                <p:cNvPr id="51239" name="Line 71"/>
                <p:cNvSpPr>
                  <a:spLocks noChangeAspect="1" noChangeShapeType="1"/>
                </p:cNvSpPr>
                <p:nvPr/>
              </p:nvSpPr>
              <p:spPr bwMode="auto">
                <a:xfrm flipV="1">
                  <a:off x="1440" y="3264"/>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40" name="Line 72"/>
                <p:cNvSpPr>
                  <a:spLocks noChangeAspect="1" noChangeShapeType="1"/>
                </p:cNvSpPr>
                <p:nvPr/>
              </p:nvSpPr>
              <p:spPr bwMode="auto">
                <a:xfrm flipV="1">
                  <a:off x="1584" y="3264"/>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41" name="Line 73"/>
                <p:cNvSpPr>
                  <a:spLocks noChangeAspect="1" noChangeShapeType="1"/>
                </p:cNvSpPr>
                <p:nvPr/>
              </p:nvSpPr>
              <p:spPr bwMode="auto">
                <a:xfrm flipV="1">
                  <a:off x="1584" y="3504"/>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42" name="Line 74"/>
                <p:cNvSpPr>
                  <a:spLocks noChangeAspect="1" noChangeShapeType="1"/>
                </p:cNvSpPr>
                <p:nvPr/>
              </p:nvSpPr>
              <p:spPr bwMode="auto">
                <a:xfrm flipV="1">
                  <a:off x="1872" y="3264"/>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43" name="Line 75"/>
                <p:cNvSpPr>
                  <a:spLocks noChangeAspect="1" noChangeShapeType="1"/>
                </p:cNvSpPr>
                <p:nvPr/>
              </p:nvSpPr>
              <p:spPr bwMode="auto">
                <a:xfrm flipV="1">
                  <a:off x="1872" y="3504"/>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44" name="Line 76"/>
                <p:cNvSpPr>
                  <a:spLocks noChangeAspect="1" noChangeShapeType="1"/>
                </p:cNvSpPr>
                <p:nvPr/>
              </p:nvSpPr>
              <p:spPr bwMode="auto">
                <a:xfrm flipV="1">
                  <a:off x="2016" y="3264"/>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45" name="Line 77"/>
                <p:cNvSpPr>
                  <a:spLocks noChangeAspect="1" noChangeShapeType="1"/>
                </p:cNvSpPr>
                <p:nvPr/>
              </p:nvSpPr>
              <p:spPr bwMode="auto">
                <a:xfrm flipV="1">
                  <a:off x="2016" y="3504"/>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46" name="Line 78"/>
                <p:cNvSpPr>
                  <a:spLocks noChangeAspect="1" noChangeShapeType="1"/>
                </p:cNvSpPr>
                <p:nvPr/>
              </p:nvSpPr>
              <p:spPr bwMode="auto">
                <a:xfrm flipV="1">
                  <a:off x="2160" y="3264"/>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47" name="Line 79"/>
                <p:cNvSpPr>
                  <a:spLocks noChangeAspect="1" noChangeShapeType="1"/>
                </p:cNvSpPr>
                <p:nvPr/>
              </p:nvSpPr>
              <p:spPr bwMode="auto">
                <a:xfrm flipV="1">
                  <a:off x="2160" y="3504"/>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48" name="Line 80"/>
                <p:cNvSpPr>
                  <a:spLocks noChangeAspect="1" noChangeShapeType="1"/>
                </p:cNvSpPr>
                <p:nvPr/>
              </p:nvSpPr>
              <p:spPr bwMode="auto">
                <a:xfrm flipH="1">
                  <a:off x="1440" y="3264"/>
                  <a:ext cx="144"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49" name="Line 81"/>
                <p:cNvSpPr>
                  <a:spLocks noChangeAspect="1" noChangeShapeType="1"/>
                </p:cNvSpPr>
                <p:nvPr/>
              </p:nvSpPr>
              <p:spPr bwMode="auto">
                <a:xfrm flipV="1">
                  <a:off x="1584" y="3744"/>
                  <a:ext cx="288"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50" name="Line 82"/>
                <p:cNvSpPr>
                  <a:spLocks noChangeAspect="1" noChangeShapeType="1"/>
                </p:cNvSpPr>
                <p:nvPr/>
              </p:nvSpPr>
              <p:spPr bwMode="auto">
                <a:xfrm flipH="1" flipV="1">
                  <a:off x="1872" y="3264"/>
                  <a:ext cx="144"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51" name="Line 83"/>
                <p:cNvSpPr>
                  <a:spLocks noChangeAspect="1" noChangeShapeType="1"/>
                </p:cNvSpPr>
                <p:nvPr/>
              </p:nvSpPr>
              <p:spPr bwMode="auto">
                <a:xfrm flipV="1">
                  <a:off x="2016" y="3744"/>
                  <a:ext cx="144"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52" name="Line 84"/>
                <p:cNvSpPr>
                  <a:spLocks noChangeAspect="1" noChangeShapeType="1"/>
                </p:cNvSpPr>
                <p:nvPr/>
              </p:nvSpPr>
              <p:spPr bwMode="auto">
                <a:xfrm flipV="1">
                  <a:off x="2448" y="3264"/>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53" name="Line 85"/>
                <p:cNvSpPr>
                  <a:spLocks noChangeAspect="1" noChangeShapeType="1"/>
                </p:cNvSpPr>
                <p:nvPr/>
              </p:nvSpPr>
              <p:spPr bwMode="auto">
                <a:xfrm flipV="1">
                  <a:off x="2448" y="3504"/>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54" name="Line 86"/>
                <p:cNvSpPr>
                  <a:spLocks noChangeAspect="1" noChangeShapeType="1"/>
                </p:cNvSpPr>
                <p:nvPr/>
              </p:nvSpPr>
              <p:spPr bwMode="auto">
                <a:xfrm flipH="1" flipV="1">
                  <a:off x="2160" y="3264"/>
                  <a:ext cx="288"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55" name="Line 87"/>
                <p:cNvSpPr>
                  <a:spLocks noChangeAspect="1" noChangeShapeType="1"/>
                </p:cNvSpPr>
                <p:nvPr/>
              </p:nvSpPr>
              <p:spPr bwMode="auto">
                <a:xfrm flipH="1" flipV="1">
                  <a:off x="2448" y="3744"/>
                  <a:ext cx="144"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56" name="Line 88"/>
                <p:cNvSpPr>
                  <a:spLocks noChangeAspect="1" noChangeShapeType="1"/>
                </p:cNvSpPr>
                <p:nvPr/>
              </p:nvSpPr>
              <p:spPr bwMode="auto">
                <a:xfrm flipV="1">
                  <a:off x="2736" y="3264"/>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57" name="Line 89"/>
                <p:cNvSpPr>
                  <a:spLocks noChangeAspect="1" noChangeShapeType="1"/>
                </p:cNvSpPr>
                <p:nvPr/>
              </p:nvSpPr>
              <p:spPr bwMode="auto">
                <a:xfrm flipV="1">
                  <a:off x="2736" y="3504"/>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58" name="Line 90"/>
                <p:cNvSpPr>
                  <a:spLocks noChangeAspect="1" noChangeShapeType="1"/>
                </p:cNvSpPr>
                <p:nvPr/>
              </p:nvSpPr>
              <p:spPr bwMode="auto">
                <a:xfrm flipV="1">
                  <a:off x="2592" y="3264"/>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59" name="Line 91"/>
                <p:cNvSpPr>
                  <a:spLocks noChangeAspect="1" noChangeShapeType="1"/>
                </p:cNvSpPr>
                <p:nvPr/>
              </p:nvSpPr>
              <p:spPr bwMode="auto">
                <a:xfrm flipV="1">
                  <a:off x="2592" y="3504"/>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60" name="Line 92"/>
                <p:cNvSpPr>
                  <a:spLocks noChangeAspect="1" noChangeShapeType="1"/>
                </p:cNvSpPr>
                <p:nvPr/>
              </p:nvSpPr>
              <p:spPr bwMode="auto">
                <a:xfrm flipH="1" flipV="1">
                  <a:off x="2592" y="3264"/>
                  <a:ext cx="144"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61" name="Line 93"/>
                <p:cNvSpPr>
                  <a:spLocks noChangeAspect="1" noChangeShapeType="1"/>
                </p:cNvSpPr>
                <p:nvPr/>
              </p:nvSpPr>
              <p:spPr bwMode="auto">
                <a:xfrm flipH="1" flipV="1">
                  <a:off x="2736" y="3744"/>
                  <a:ext cx="144"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62" name="Line 94"/>
                <p:cNvSpPr>
                  <a:spLocks noChangeAspect="1" noChangeShapeType="1"/>
                </p:cNvSpPr>
                <p:nvPr/>
              </p:nvSpPr>
              <p:spPr bwMode="auto">
                <a:xfrm>
                  <a:off x="3024" y="3504"/>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63" name="Line 95"/>
                <p:cNvSpPr>
                  <a:spLocks noChangeAspect="1" noChangeShapeType="1"/>
                </p:cNvSpPr>
                <p:nvPr/>
              </p:nvSpPr>
              <p:spPr bwMode="auto">
                <a:xfrm>
                  <a:off x="3024" y="3264"/>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64" name="Line 96"/>
                <p:cNvSpPr>
                  <a:spLocks noChangeAspect="1" noChangeShapeType="1"/>
                </p:cNvSpPr>
                <p:nvPr/>
              </p:nvSpPr>
              <p:spPr bwMode="auto">
                <a:xfrm>
                  <a:off x="3312" y="3504"/>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65" name="Line 97"/>
                <p:cNvSpPr>
                  <a:spLocks noChangeAspect="1" noChangeShapeType="1"/>
                </p:cNvSpPr>
                <p:nvPr/>
              </p:nvSpPr>
              <p:spPr bwMode="auto">
                <a:xfrm>
                  <a:off x="3312" y="3264"/>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66" name="Line 98"/>
                <p:cNvSpPr>
                  <a:spLocks noChangeAspect="1" noChangeShapeType="1"/>
                </p:cNvSpPr>
                <p:nvPr/>
              </p:nvSpPr>
              <p:spPr bwMode="auto">
                <a:xfrm flipH="1">
                  <a:off x="2880" y="3744"/>
                  <a:ext cx="144"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67" name="Line 99"/>
                <p:cNvSpPr>
                  <a:spLocks noChangeAspect="1" noChangeShapeType="1"/>
                </p:cNvSpPr>
                <p:nvPr/>
              </p:nvSpPr>
              <p:spPr bwMode="auto">
                <a:xfrm flipH="1">
                  <a:off x="3024" y="3264"/>
                  <a:ext cx="288"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68" name="Line 100"/>
                <p:cNvSpPr>
                  <a:spLocks noChangeAspect="1" noChangeShapeType="1"/>
                </p:cNvSpPr>
                <p:nvPr/>
              </p:nvSpPr>
              <p:spPr bwMode="auto">
                <a:xfrm>
                  <a:off x="3600" y="3504"/>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69" name="Line 101"/>
                <p:cNvSpPr>
                  <a:spLocks noChangeAspect="1" noChangeShapeType="1"/>
                </p:cNvSpPr>
                <p:nvPr/>
              </p:nvSpPr>
              <p:spPr bwMode="auto">
                <a:xfrm>
                  <a:off x="3600" y="3264"/>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70" name="Line 102"/>
                <p:cNvSpPr>
                  <a:spLocks noChangeAspect="1" noChangeShapeType="1"/>
                </p:cNvSpPr>
                <p:nvPr/>
              </p:nvSpPr>
              <p:spPr bwMode="auto">
                <a:xfrm>
                  <a:off x="3456" y="3504"/>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71" name="Line 103"/>
                <p:cNvSpPr>
                  <a:spLocks noChangeAspect="1" noChangeShapeType="1"/>
                </p:cNvSpPr>
                <p:nvPr/>
              </p:nvSpPr>
              <p:spPr bwMode="auto">
                <a:xfrm>
                  <a:off x="3456" y="3264"/>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72" name="Line 104"/>
                <p:cNvSpPr>
                  <a:spLocks noChangeAspect="1" noChangeShapeType="1"/>
                </p:cNvSpPr>
                <p:nvPr/>
              </p:nvSpPr>
              <p:spPr bwMode="auto">
                <a:xfrm>
                  <a:off x="3888" y="3504"/>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73" name="Line 105"/>
                <p:cNvSpPr>
                  <a:spLocks noChangeAspect="1" noChangeShapeType="1"/>
                </p:cNvSpPr>
                <p:nvPr/>
              </p:nvSpPr>
              <p:spPr bwMode="auto">
                <a:xfrm>
                  <a:off x="3888" y="3264"/>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74" name="Line 106"/>
                <p:cNvSpPr>
                  <a:spLocks noChangeAspect="1" noChangeShapeType="1"/>
                </p:cNvSpPr>
                <p:nvPr/>
              </p:nvSpPr>
              <p:spPr bwMode="auto">
                <a:xfrm flipH="1">
                  <a:off x="3312" y="3744"/>
                  <a:ext cx="144"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75" name="Line 107"/>
                <p:cNvSpPr>
                  <a:spLocks noChangeAspect="1" noChangeShapeType="1"/>
                </p:cNvSpPr>
                <p:nvPr/>
              </p:nvSpPr>
              <p:spPr bwMode="auto">
                <a:xfrm flipH="1">
                  <a:off x="3456" y="3264"/>
                  <a:ext cx="144"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76" name="Line 108"/>
                <p:cNvSpPr>
                  <a:spLocks noChangeAspect="1" noChangeShapeType="1"/>
                </p:cNvSpPr>
                <p:nvPr/>
              </p:nvSpPr>
              <p:spPr bwMode="auto">
                <a:xfrm flipH="1" flipV="1">
                  <a:off x="3888" y="3264"/>
                  <a:ext cx="144"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77" name="Line 109"/>
                <p:cNvSpPr>
                  <a:spLocks noChangeAspect="1" noChangeShapeType="1"/>
                </p:cNvSpPr>
                <p:nvPr/>
              </p:nvSpPr>
              <p:spPr bwMode="auto">
                <a:xfrm flipH="1">
                  <a:off x="3600" y="3744"/>
                  <a:ext cx="288"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78" name="Line 110"/>
                <p:cNvSpPr>
                  <a:spLocks noChangeAspect="1" noChangeShapeType="1"/>
                </p:cNvSpPr>
                <p:nvPr/>
              </p:nvSpPr>
              <p:spPr bwMode="auto">
                <a:xfrm>
                  <a:off x="4176" y="3504"/>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79" name="Line 111"/>
                <p:cNvSpPr>
                  <a:spLocks noChangeAspect="1" noChangeShapeType="1"/>
                </p:cNvSpPr>
                <p:nvPr/>
              </p:nvSpPr>
              <p:spPr bwMode="auto">
                <a:xfrm>
                  <a:off x="4176" y="3264"/>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80" name="Line 112"/>
                <p:cNvSpPr>
                  <a:spLocks noChangeAspect="1" noChangeShapeType="1"/>
                </p:cNvSpPr>
                <p:nvPr/>
              </p:nvSpPr>
              <p:spPr bwMode="auto">
                <a:xfrm>
                  <a:off x="4032" y="3504"/>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81" name="Line 113"/>
                <p:cNvSpPr>
                  <a:spLocks noChangeAspect="1" noChangeShapeType="1"/>
                </p:cNvSpPr>
                <p:nvPr/>
              </p:nvSpPr>
              <p:spPr bwMode="auto">
                <a:xfrm>
                  <a:off x="4032" y="3264"/>
                  <a:ext cx="0"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82" name="Line 114"/>
                <p:cNvSpPr>
                  <a:spLocks noChangeAspect="1" noChangeShapeType="1"/>
                </p:cNvSpPr>
                <p:nvPr/>
              </p:nvSpPr>
              <p:spPr bwMode="auto">
                <a:xfrm flipH="1">
                  <a:off x="4032" y="3744"/>
                  <a:ext cx="144"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83" name="Line 115"/>
                <p:cNvSpPr>
                  <a:spLocks noChangeAspect="1" noChangeShapeType="1"/>
                </p:cNvSpPr>
                <p:nvPr/>
              </p:nvSpPr>
              <p:spPr bwMode="auto">
                <a:xfrm flipH="1">
                  <a:off x="4176" y="3264"/>
                  <a:ext cx="144"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84" name="Line 116"/>
                <p:cNvSpPr>
                  <a:spLocks noChangeAspect="1" noChangeShapeType="1"/>
                </p:cNvSpPr>
                <p:nvPr/>
              </p:nvSpPr>
              <p:spPr bwMode="auto">
                <a:xfrm flipH="1">
                  <a:off x="4320" y="3264"/>
                  <a:ext cx="144"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grpSp>
          <p:sp>
            <p:nvSpPr>
              <p:cNvPr id="51238" name="Line 117"/>
              <p:cNvSpPr>
                <a:spLocks noChangeAspect="1" noChangeShapeType="1"/>
              </p:cNvSpPr>
              <p:nvPr/>
            </p:nvSpPr>
            <p:spPr bwMode="auto">
              <a:xfrm>
                <a:off x="1440" y="3504"/>
                <a:ext cx="3072" cy="0"/>
              </a:xfrm>
              <a:prstGeom prst="line">
                <a:avLst/>
              </a:prstGeom>
              <a:noFill/>
              <a:ln w="9525" cap="rnd">
                <a:solidFill>
                  <a:schemeClr val="tx1"/>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grpSp>
        <p:grpSp>
          <p:nvGrpSpPr>
            <p:cNvPr id="51214" name="Group 118"/>
            <p:cNvGrpSpPr>
              <a:grpSpLocks noChangeAspect="1"/>
            </p:cNvGrpSpPr>
            <p:nvPr/>
          </p:nvGrpSpPr>
          <p:grpSpPr bwMode="auto">
            <a:xfrm>
              <a:off x="1440" y="3614"/>
              <a:ext cx="3072" cy="452"/>
              <a:chOff x="1440" y="3614"/>
              <a:chExt cx="3072" cy="452"/>
            </a:xfrm>
          </p:grpSpPr>
          <p:sp>
            <p:nvSpPr>
              <p:cNvPr id="51215" name="Line 119"/>
              <p:cNvSpPr>
                <a:spLocks noChangeAspect="1" noChangeShapeType="1"/>
              </p:cNvSpPr>
              <p:nvPr/>
            </p:nvSpPr>
            <p:spPr bwMode="auto">
              <a:xfrm>
                <a:off x="1440" y="3840"/>
                <a:ext cx="3072" cy="0"/>
              </a:xfrm>
              <a:prstGeom prst="line">
                <a:avLst/>
              </a:prstGeom>
              <a:noFill/>
              <a:ln w="9525" cap="rnd">
                <a:solidFill>
                  <a:schemeClr val="tx1"/>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16" name="Freeform 120"/>
              <p:cNvSpPr>
                <a:spLocks noChangeAspect="1"/>
              </p:cNvSpPr>
              <p:nvPr/>
            </p:nvSpPr>
            <p:spPr bwMode="auto">
              <a:xfrm>
                <a:off x="1440" y="3614"/>
                <a:ext cx="144" cy="212"/>
              </a:xfrm>
              <a:custGeom>
                <a:avLst/>
                <a:gdLst>
                  <a:gd name="T0" fmla="*/ 0 w 384"/>
                  <a:gd name="T1" fmla="*/ 240 h 336"/>
                  <a:gd name="T2" fmla="*/ 72 w 384"/>
                  <a:gd name="T3" fmla="*/ 0 h 336"/>
                  <a:gd name="T4" fmla="*/ 144 w 384"/>
                  <a:gd name="T5" fmla="*/ 240 h 336"/>
                  <a:gd name="T6" fmla="*/ 0 60000 65536"/>
                  <a:gd name="T7" fmla="*/ 0 60000 65536"/>
                  <a:gd name="T8" fmla="*/ 0 60000 65536"/>
                </a:gdLst>
                <a:ahLst/>
                <a:cxnLst>
                  <a:cxn ang="T6">
                    <a:pos x="T0" y="T1"/>
                  </a:cxn>
                  <a:cxn ang="T7">
                    <a:pos x="T2" y="T3"/>
                  </a:cxn>
                  <a:cxn ang="T8">
                    <a:pos x="T4" y="T5"/>
                  </a:cxn>
                </a:cxnLst>
                <a:rect l="0" t="0" r="r" b="b"/>
                <a:pathLst>
                  <a:path w="384" h="336">
                    <a:moveTo>
                      <a:pt x="0" y="336"/>
                    </a:moveTo>
                    <a:cubicBezTo>
                      <a:pt x="64" y="168"/>
                      <a:pt x="128" y="0"/>
                      <a:pt x="192" y="0"/>
                    </a:cubicBezTo>
                    <a:cubicBezTo>
                      <a:pt x="256" y="0"/>
                      <a:pt x="320" y="168"/>
                      <a:pt x="384" y="336"/>
                    </a:cubicBezTo>
                  </a:path>
                </a:pathLst>
              </a:custGeom>
              <a:noFill/>
              <a:ln w="952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17" name="Freeform 121"/>
              <p:cNvSpPr>
                <a:spLocks noChangeAspect="1"/>
              </p:cNvSpPr>
              <p:nvPr/>
            </p:nvSpPr>
            <p:spPr bwMode="auto">
              <a:xfrm>
                <a:off x="1584" y="3614"/>
                <a:ext cx="144" cy="212"/>
              </a:xfrm>
              <a:custGeom>
                <a:avLst/>
                <a:gdLst>
                  <a:gd name="T0" fmla="*/ 0 w 384"/>
                  <a:gd name="T1" fmla="*/ 240 h 336"/>
                  <a:gd name="T2" fmla="*/ 72 w 384"/>
                  <a:gd name="T3" fmla="*/ 0 h 336"/>
                  <a:gd name="T4" fmla="*/ 144 w 384"/>
                  <a:gd name="T5" fmla="*/ 240 h 336"/>
                  <a:gd name="T6" fmla="*/ 0 60000 65536"/>
                  <a:gd name="T7" fmla="*/ 0 60000 65536"/>
                  <a:gd name="T8" fmla="*/ 0 60000 65536"/>
                </a:gdLst>
                <a:ahLst/>
                <a:cxnLst>
                  <a:cxn ang="T6">
                    <a:pos x="T0" y="T1"/>
                  </a:cxn>
                  <a:cxn ang="T7">
                    <a:pos x="T2" y="T3"/>
                  </a:cxn>
                  <a:cxn ang="T8">
                    <a:pos x="T4" y="T5"/>
                  </a:cxn>
                </a:cxnLst>
                <a:rect l="0" t="0" r="r" b="b"/>
                <a:pathLst>
                  <a:path w="384" h="336">
                    <a:moveTo>
                      <a:pt x="0" y="336"/>
                    </a:moveTo>
                    <a:cubicBezTo>
                      <a:pt x="64" y="168"/>
                      <a:pt x="128" y="0"/>
                      <a:pt x="192" y="0"/>
                    </a:cubicBezTo>
                    <a:cubicBezTo>
                      <a:pt x="256" y="0"/>
                      <a:pt x="320" y="168"/>
                      <a:pt x="384" y="336"/>
                    </a:cubicBezTo>
                  </a:path>
                </a:pathLst>
              </a:custGeom>
              <a:noFill/>
              <a:ln w="952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18" name="Freeform 122"/>
              <p:cNvSpPr>
                <a:spLocks noChangeAspect="1"/>
              </p:cNvSpPr>
              <p:nvPr/>
            </p:nvSpPr>
            <p:spPr bwMode="auto">
              <a:xfrm flipV="1">
                <a:off x="1728" y="3854"/>
                <a:ext cx="144" cy="212"/>
              </a:xfrm>
              <a:custGeom>
                <a:avLst/>
                <a:gdLst>
                  <a:gd name="T0" fmla="*/ 0 w 384"/>
                  <a:gd name="T1" fmla="*/ 240 h 336"/>
                  <a:gd name="T2" fmla="*/ 72 w 384"/>
                  <a:gd name="T3" fmla="*/ 0 h 336"/>
                  <a:gd name="T4" fmla="*/ 144 w 384"/>
                  <a:gd name="T5" fmla="*/ 240 h 336"/>
                  <a:gd name="T6" fmla="*/ 0 60000 65536"/>
                  <a:gd name="T7" fmla="*/ 0 60000 65536"/>
                  <a:gd name="T8" fmla="*/ 0 60000 65536"/>
                </a:gdLst>
                <a:ahLst/>
                <a:cxnLst>
                  <a:cxn ang="T6">
                    <a:pos x="T0" y="T1"/>
                  </a:cxn>
                  <a:cxn ang="T7">
                    <a:pos x="T2" y="T3"/>
                  </a:cxn>
                  <a:cxn ang="T8">
                    <a:pos x="T4" y="T5"/>
                  </a:cxn>
                </a:cxnLst>
                <a:rect l="0" t="0" r="r" b="b"/>
                <a:pathLst>
                  <a:path w="384" h="336">
                    <a:moveTo>
                      <a:pt x="0" y="336"/>
                    </a:moveTo>
                    <a:cubicBezTo>
                      <a:pt x="64" y="168"/>
                      <a:pt x="128" y="0"/>
                      <a:pt x="192" y="0"/>
                    </a:cubicBezTo>
                    <a:cubicBezTo>
                      <a:pt x="256" y="0"/>
                      <a:pt x="320" y="168"/>
                      <a:pt x="384" y="336"/>
                    </a:cubicBezTo>
                  </a:path>
                </a:pathLst>
              </a:custGeom>
              <a:noFill/>
              <a:ln w="952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19" name="Freeform 123"/>
              <p:cNvSpPr>
                <a:spLocks noChangeAspect="1"/>
              </p:cNvSpPr>
              <p:nvPr/>
            </p:nvSpPr>
            <p:spPr bwMode="auto">
              <a:xfrm flipV="1">
                <a:off x="1872" y="3854"/>
                <a:ext cx="144" cy="212"/>
              </a:xfrm>
              <a:custGeom>
                <a:avLst/>
                <a:gdLst>
                  <a:gd name="T0" fmla="*/ 0 w 384"/>
                  <a:gd name="T1" fmla="*/ 240 h 336"/>
                  <a:gd name="T2" fmla="*/ 72 w 384"/>
                  <a:gd name="T3" fmla="*/ 0 h 336"/>
                  <a:gd name="T4" fmla="*/ 144 w 384"/>
                  <a:gd name="T5" fmla="*/ 240 h 336"/>
                  <a:gd name="T6" fmla="*/ 0 60000 65536"/>
                  <a:gd name="T7" fmla="*/ 0 60000 65536"/>
                  <a:gd name="T8" fmla="*/ 0 60000 65536"/>
                </a:gdLst>
                <a:ahLst/>
                <a:cxnLst>
                  <a:cxn ang="T6">
                    <a:pos x="T0" y="T1"/>
                  </a:cxn>
                  <a:cxn ang="T7">
                    <a:pos x="T2" y="T3"/>
                  </a:cxn>
                  <a:cxn ang="T8">
                    <a:pos x="T4" y="T5"/>
                  </a:cxn>
                </a:cxnLst>
                <a:rect l="0" t="0" r="r" b="b"/>
                <a:pathLst>
                  <a:path w="384" h="336">
                    <a:moveTo>
                      <a:pt x="0" y="336"/>
                    </a:moveTo>
                    <a:cubicBezTo>
                      <a:pt x="64" y="168"/>
                      <a:pt x="128" y="0"/>
                      <a:pt x="192" y="0"/>
                    </a:cubicBezTo>
                    <a:cubicBezTo>
                      <a:pt x="256" y="0"/>
                      <a:pt x="320" y="168"/>
                      <a:pt x="384" y="336"/>
                    </a:cubicBezTo>
                  </a:path>
                </a:pathLst>
              </a:custGeom>
              <a:noFill/>
              <a:ln w="952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20" name="Freeform 124"/>
              <p:cNvSpPr>
                <a:spLocks noChangeAspect="1"/>
              </p:cNvSpPr>
              <p:nvPr/>
            </p:nvSpPr>
            <p:spPr bwMode="auto">
              <a:xfrm flipV="1">
                <a:off x="2016" y="3854"/>
                <a:ext cx="144" cy="212"/>
              </a:xfrm>
              <a:custGeom>
                <a:avLst/>
                <a:gdLst>
                  <a:gd name="T0" fmla="*/ 0 w 384"/>
                  <a:gd name="T1" fmla="*/ 240 h 336"/>
                  <a:gd name="T2" fmla="*/ 72 w 384"/>
                  <a:gd name="T3" fmla="*/ 0 h 336"/>
                  <a:gd name="T4" fmla="*/ 144 w 384"/>
                  <a:gd name="T5" fmla="*/ 240 h 336"/>
                  <a:gd name="T6" fmla="*/ 0 60000 65536"/>
                  <a:gd name="T7" fmla="*/ 0 60000 65536"/>
                  <a:gd name="T8" fmla="*/ 0 60000 65536"/>
                </a:gdLst>
                <a:ahLst/>
                <a:cxnLst>
                  <a:cxn ang="T6">
                    <a:pos x="T0" y="T1"/>
                  </a:cxn>
                  <a:cxn ang="T7">
                    <a:pos x="T2" y="T3"/>
                  </a:cxn>
                  <a:cxn ang="T8">
                    <a:pos x="T4" y="T5"/>
                  </a:cxn>
                </a:cxnLst>
                <a:rect l="0" t="0" r="r" b="b"/>
                <a:pathLst>
                  <a:path w="384" h="336">
                    <a:moveTo>
                      <a:pt x="0" y="336"/>
                    </a:moveTo>
                    <a:cubicBezTo>
                      <a:pt x="64" y="168"/>
                      <a:pt x="128" y="0"/>
                      <a:pt x="192" y="0"/>
                    </a:cubicBezTo>
                    <a:cubicBezTo>
                      <a:pt x="256" y="0"/>
                      <a:pt x="320" y="168"/>
                      <a:pt x="384" y="336"/>
                    </a:cubicBezTo>
                  </a:path>
                </a:pathLst>
              </a:custGeom>
              <a:noFill/>
              <a:ln w="952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21" name="Freeform 125"/>
              <p:cNvSpPr>
                <a:spLocks noChangeAspect="1"/>
              </p:cNvSpPr>
              <p:nvPr/>
            </p:nvSpPr>
            <p:spPr bwMode="auto">
              <a:xfrm flipV="1">
                <a:off x="2160" y="3854"/>
                <a:ext cx="144" cy="212"/>
              </a:xfrm>
              <a:custGeom>
                <a:avLst/>
                <a:gdLst>
                  <a:gd name="T0" fmla="*/ 0 w 384"/>
                  <a:gd name="T1" fmla="*/ 240 h 336"/>
                  <a:gd name="T2" fmla="*/ 72 w 384"/>
                  <a:gd name="T3" fmla="*/ 0 h 336"/>
                  <a:gd name="T4" fmla="*/ 144 w 384"/>
                  <a:gd name="T5" fmla="*/ 240 h 336"/>
                  <a:gd name="T6" fmla="*/ 0 60000 65536"/>
                  <a:gd name="T7" fmla="*/ 0 60000 65536"/>
                  <a:gd name="T8" fmla="*/ 0 60000 65536"/>
                </a:gdLst>
                <a:ahLst/>
                <a:cxnLst>
                  <a:cxn ang="T6">
                    <a:pos x="T0" y="T1"/>
                  </a:cxn>
                  <a:cxn ang="T7">
                    <a:pos x="T2" y="T3"/>
                  </a:cxn>
                  <a:cxn ang="T8">
                    <a:pos x="T4" y="T5"/>
                  </a:cxn>
                </a:cxnLst>
                <a:rect l="0" t="0" r="r" b="b"/>
                <a:pathLst>
                  <a:path w="384" h="336">
                    <a:moveTo>
                      <a:pt x="0" y="336"/>
                    </a:moveTo>
                    <a:cubicBezTo>
                      <a:pt x="64" y="168"/>
                      <a:pt x="128" y="0"/>
                      <a:pt x="192" y="0"/>
                    </a:cubicBezTo>
                    <a:cubicBezTo>
                      <a:pt x="256" y="0"/>
                      <a:pt x="320" y="168"/>
                      <a:pt x="384" y="336"/>
                    </a:cubicBezTo>
                  </a:path>
                </a:pathLst>
              </a:custGeom>
              <a:noFill/>
              <a:ln w="952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22" name="Freeform 126"/>
              <p:cNvSpPr>
                <a:spLocks noChangeAspect="1"/>
              </p:cNvSpPr>
              <p:nvPr/>
            </p:nvSpPr>
            <p:spPr bwMode="auto">
              <a:xfrm>
                <a:off x="2304" y="3614"/>
                <a:ext cx="144" cy="212"/>
              </a:xfrm>
              <a:custGeom>
                <a:avLst/>
                <a:gdLst>
                  <a:gd name="T0" fmla="*/ 0 w 384"/>
                  <a:gd name="T1" fmla="*/ 240 h 336"/>
                  <a:gd name="T2" fmla="*/ 72 w 384"/>
                  <a:gd name="T3" fmla="*/ 0 h 336"/>
                  <a:gd name="T4" fmla="*/ 144 w 384"/>
                  <a:gd name="T5" fmla="*/ 240 h 336"/>
                  <a:gd name="T6" fmla="*/ 0 60000 65536"/>
                  <a:gd name="T7" fmla="*/ 0 60000 65536"/>
                  <a:gd name="T8" fmla="*/ 0 60000 65536"/>
                </a:gdLst>
                <a:ahLst/>
                <a:cxnLst>
                  <a:cxn ang="T6">
                    <a:pos x="T0" y="T1"/>
                  </a:cxn>
                  <a:cxn ang="T7">
                    <a:pos x="T2" y="T3"/>
                  </a:cxn>
                  <a:cxn ang="T8">
                    <a:pos x="T4" y="T5"/>
                  </a:cxn>
                </a:cxnLst>
                <a:rect l="0" t="0" r="r" b="b"/>
                <a:pathLst>
                  <a:path w="384" h="336">
                    <a:moveTo>
                      <a:pt x="0" y="336"/>
                    </a:moveTo>
                    <a:cubicBezTo>
                      <a:pt x="64" y="168"/>
                      <a:pt x="128" y="0"/>
                      <a:pt x="192" y="0"/>
                    </a:cubicBezTo>
                    <a:cubicBezTo>
                      <a:pt x="256" y="0"/>
                      <a:pt x="320" y="168"/>
                      <a:pt x="384" y="336"/>
                    </a:cubicBezTo>
                  </a:path>
                </a:pathLst>
              </a:custGeom>
              <a:noFill/>
              <a:ln w="952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23" name="Freeform 127"/>
              <p:cNvSpPr>
                <a:spLocks noChangeAspect="1"/>
              </p:cNvSpPr>
              <p:nvPr/>
            </p:nvSpPr>
            <p:spPr bwMode="auto">
              <a:xfrm>
                <a:off x="2448" y="3614"/>
                <a:ext cx="144" cy="212"/>
              </a:xfrm>
              <a:custGeom>
                <a:avLst/>
                <a:gdLst>
                  <a:gd name="T0" fmla="*/ 0 w 384"/>
                  <a:gd name="T1" fmla="*/ 240 h 336"/>
                  <a:gd name="T2" fmla="*/ 72 w 384"/>
                  <a:gd name="T3" fmla="*/ 0 h 336"/>
                  <a:gd name="T4" fmla="*/ 144 w 384"/>
                  <a:gd name="T5" fmla="*/ 240 h 336"/>
                  <a:gd name="T6" fmla="*/ 0 60000 65536"/>
                  <a:gd name="T7" fmla="*/ 0 60000 65536"/>
                  <a:gd name="T8" fmla="*/ 0 60000 65536"/>
                </a:gdLst>
                <a:ahLst/>
                <a:cxnLst>
                  <a:cxn ang="T6">
                    <a:pos x="T0" y="T1"/>
                  </a:cxn>
                  <a:cxn ang="T7">
                    <a:pos x="T2" y="T3"/>
                  </a:cxn>
                  <a:cxn ang="T8">
                    <a:pos x="T4" y="T5"/>
                  </a:cxn>
                </a:cxnLst>
                <a:rect l="0" t="0" r="r" b="b"/>
                <a:pathLst>
                  <a:path w="384" h="336">
                    <a:moveTo>
                      <a:pt x="0" y="336"/>
                    </a:moveTo>
                    <a:cubicBezTo>
                      <a:pt x="64" y="168"/>
                      <a:pt x="128" y="0"/>
                      <a:pt x="192" y="0"/>
                    </a:cubicBezTo>
                    <a:cubicBezTo>
                      <a:pt x="256" y="0"/>
                      <a:pt x="320" y="168"/>
                      <a:pt x="384" y="336"/>
                    </a:cubicBezTo>
                  </a:path>
                </a:pathLst>
              </a:custGeom>
              <a:noFill/>
              <a:ln w="952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24" name="Freeform 128"/>
              <p:cNvSpPr>
                <a:spLocks noChangeAspect="1"/>
              </p:cNvSpPr>
              <p:nvPr/>
            </p:nvSpPr>
            <p:spPr bwMode="auto">
              <a:xfrm>
                <a:off x="2592" y="3614"/>
                <a:ext cx="144" cy="212"/>
              </a:xfrm>
              <a:custGeom>
                <a:avLst/>
                <a:gdLst>
                  <a:gd name="T0" fmla="*/ 0 w 384"/>
                  <a:gd name="T1" fmla="*/ 240 h 336"/>
                  <a:gd name="T2" fmla="*/ 72 w 384"/>
                  <a:gd name="T3" fmla="*/ 0 h 336"/>
                  <a:gd name="T4" fmla="*/ 144 w 384"/>
                  <a:gd name="T5" fmla="*/ 240 h 336"/>
                  <a:gd name="T6" fmla="*/ 0 60000 65536"/>
                  <a:gd name="T7" fmla="*/ 0 60000 65536"/>
                  <a:gd name="T8" fmla="*/ 0 60000 65536"/>
                </a:gdLst>
                <a:ahLst/>
                <a:cxnLst>
                  <a:cxn ang="T6">
                    <a:pos x="T0" y="T1"/>
                  </a:cxn>
                  <a:cxn ang="T7">
                    <a:pos x="T2" y="T3"/>
                  </a:cxn>
                  <a:cxn ang="T8">
                    <a:pos x="T4" y="T5"/>
                  </a:cxn>
                </a:cxnLst>
                <a:rect l="0" t="0" r="r" b="b"/>
                <a:pathLst>
                  <a:path w="384" h="336">
                    <a:moveTo>
                      <a:pt x="0" y="336"/>
                    </a:moveTo>
                    <a:cubicBezTo>
                      <a:pt x="64" y="168"/>
                      <a:pt x="128" y="0"/>
                      <a:pt x="192" y="0"/>
                    </a:cubicBezTo>
                    <a:cubicBezTo>
                      <a:pt x="256" y="0"/>
                      <a:pt x="320" y="168"/>
                      <a:pt x="384" y="336"/>
                    </a:cubicBezTo>
                  </a:path>
                </a:pathLst>
              </a:custGeom>
              <a:noFill/>
              <a:ln w="952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25" name="Freeform 129"/>
              <p:cNvSpPr>
                <a:spLocks noChangeAspect="1"/>
              </p:cNvSpPr>
              <p:nvPr/>
            </p:nvSpPr>
            <p:spPr bwMode="auto">
              <a:xfrm>
                <a:off x="2736" y="3614"/>
                <a:ext cx="144" cy="212"/>
              </a:xfrm>
              <a:custGeom>
                <a:avLst/>
                <a:gdLst>
                  <a:gd name="T0" fmla="*/ 0 w 384"/>
                  <a:gd name="T1" fmla="*/ 240 h 336"/>
                  <a:gd name="T2" fmla="*/ 72 w 384"/>
                  <a:gd name="T3" fmla="*/ 0 h 336"/>
                  <a:gd name="T4" fmla="*/ 144 w 384"/>
                  <a:gd name="T5" fmla="*/ 240 h 336"/>
                  <a:gd name="T6" fmla="*/ 0 60000 65536"/>
                  <a:gd name="T7" fmla="*/ 0 60000 65536"/>
                  <a:gd name="T8" fmla="*/ 0 60000 65536"/>
                </a:gdLst>
                <a:ahLst/>
                <a:cxnLst>
                  <a:cxn ang="T6">
                    <a:pos x="T0" y="T1"/>
                  </a:cxn>
                  <a:cxn ang="T7">
                    <a:pos x="T2" y="T3"/>
                  </a:cxn>
                  <a:cxn ang="T8">
                    <a:pos x="T4" y="T5"/>
                  </a:cxn>
                </a:cxnLst>
                <a:rect l="0" t="0" r="r" b="b"/>
                <a:pathLst>
                  <a:path w="384" h="336">
                    <a:moveTo>
                      <a:pt x="0" y="336"/>
                    </a:moveTo>
                    <a:cubicBezTo>
                      <a:pt x="64" y="168"/>
                      <a:pt x="128" y="0"/>
                      <a:pt x="192" y="0"/>
                    </a:cubicBezTo>
                    <a:cubicBezTo>
                      <a:pt x="256" y="0"/>
                      <a:pt x="320" y="168"/>
                      <a:pt x="384" y="336"/>
                    </a:cubicBezTo>
                  </a:path>
                </a:pathLst>
              </a:custGeom>
              <a:noFill/>
              <a:ln w="952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26" name="Freeform 130"/>
              <p:cNvSpPr>
                <a:spLocks noChangeAspect="1"/>
              </p:cNvSpPr>
              <p:nvPr/>
            </p:nvSpPr>
            <p:spPr bwMode="auto">
              <a:xfrm flipV="1">
                <a:off x="2880" y="3854"/>
                <a:ext cx="144" cy="212"/>
              </a:xfrm>
              <a:custGeom>
                <a:avLst/>
                <a:gdLst>
                  <a:gd name="T0" fmla="*/ 0 w 384"/>
                  <a:gd name="T1" fmla="*/ 240 h 336"/>
                  <a:gd name="T2" fmla="*/ 72 w 384"/>
                  <a:gd name="T3" fmla="*/ 0 h 336"/>
                  <a:gd name="T4" fmla="*/ 144 w 384"/>
                  <a:gd name="T5" fmla="*/ 240 h 336"/>
                  <a:gd name="T6" fmla="*/ 0 60000 65536"/>
                  <a:gd name="T7" fmla="*/ 0 60000 65536"/>
                  <a:gd name="T8" fmla="*/ 0 60000 65536"/>
                </a:gdLst>
                <a:ahLst/>
                <a:cxnLst>
                  <a:cxn ang="T6">
                    <a:pos x="T0" y="T1"/>
                  </a:cxn>
                  <a:cxn ang="T7">
                    <a:pos x="T2" y="T3"/>
                  </a:cxn>
                  <a:cxn ang="T8">
                    <a:pos x="T4" y="T5"/>
                  </a:cxn>
                </a:cxnLst>
                <a:rect l="0" t="0" r="r" b="b"/>
                <a:pathLst>
                  <a:path w="384" h="336">
                    <a:moveTo>
                      <a:pt x="0" y="336"/>
                    </a:moveTo>
                    <a:cubicBezTo>
                      <a:pt x="64" y="168"/>
                      <a:pt x="128" y="0"/>
                      <a:pt x="192" y="0"/>
                    </a:cubicBezTo>
                    <a:cubicBezTo>
                      <a:pt x="256" y="0"/>
                      <a:pt x="320" y="168"/>
                      <a:pt x="384" y="336"/>
                    </a:cubicBezTo>
                  </a:path>
                </a:pathLst>
              </a:custGeom>
              <a:noFill/>
              <a:ln w="952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27" name="Freeform 131"/>
              <p:cNvSpPr>
                <a:spLocks noChangeAspect="1"/>
              </p:cNvSpPr>
              <p:nvPr/>
            </p:nvSpPr>
            <p:spPr bwMode="auto">
              <a:xfrm flipV="1">
                <a:off x="3024" y="3854"/>
                <a:ext cx="144" cy="212"/>
              </a:xfrm>
              <a:custGeom>
                <a:avLst/>
                <a:gdLst>
                  <a:gd name="T0" fmla="*/ 0 w 384"/>
                  <a:gd name="T1" fmla="*/ 240 h 336"/>
                  <a:gd name="T2" fmla="*/ 72 w 384"/>
                  <a:gd name="T3" fmla="*/ 0 h 336"/>
                  <a:gd name="T4" fmla="*/ 144 w 384"/>
                  <a:gd name="T5" fmla="*/ 240 h 336"/>
                  <a:gd name="T6" fmla="*/ 0 60000 65536"/>
                  <a:gd name="T7" fmla="*/ 0 60000 65536"/>
                  <a:gd name="T8" fmla="*/ 0 60000 65536"/>
                </a:gdLst>
                <a:ahLst/>
                <a:cxnLst>
                  <a:cxn ang="T6">
                    <a:pos x="T0" y="T1"/>
                  </a:cxn>
                  <a:cxn ang="T7">
                    <a:pos x="T2" y="T3"/>
                  </a:cxn>
                  <a:cxn ang="T8">
                    <a:pos x="T4" y="T5"/>
                  </a:cxn>
                </a:cxnLst>
                <a:rect l="0" t="0" r="r" b="b"/>
                <a:pathLst>
                  <a:path w="384" h="336">
                    <a:moveTo>
                      <a:pt x="0" y="336"/>
                    </a:moveTo>
                    <a:cubicBezTo>
                      <a:pt x="64" y="168"/>
                      <a:pt x="128" y="0"/>
                      <a:pt x="192" y="0"/>
                    </a:cubicBezTo>
                    <a:cubicBezTo>
                      <a:pt x="256" y="0"/>
                      <a:pt x="320" y="168"/>
                      <a:pt x="384" y="336"/>
                    </a:cubicBezTo>
                  </a:path>
                </a:pathLst>
              </a:custGeom>
              <a:noFill/>
              <a:ln w="952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28" name="Freeform 132"/>
              <p:cNvSpPr>
                <a:spLocks noChangeAspect="1"/>
              </p:cNvSpPr>
              <p:nvPr/>
            </p:nvSpPr>
            <p:spPr bwMode="auto">
              <a:xfrm>
                <a:off x="3168" y="3614"/>
                <a:ext cx="144" cy="212"/>
              </a:xfrm>
              <a:custGeom>
                <a:avLst/>
                <a:gdLst>
                  <a:gd name="T0" fmla="*/ 0 w 384"/>
                  <a:gd name="T1" fmla="*/ 240 h 336"/>
                  <a:gd name="T2" fmla="*/ 72 w 384"/>
                  <a:gd name="T3" fmla="*/ 0 h 336"/>
                  <a:gd name="T4" fmla="*/ 144 w 384"/>
                  <a:gd name="T5" fmla="*/ 240 h 336"/>
                  <a:gd name="T6" fmla="*/ 0 60000 65536"/>
                  <a:gd name="T7" fmla="*/ 0 60000 65536"/>
                  <a:gd name="T8" fmla="*/ 0 60000 65536"/>
                </a:gdLst>
                <a:ahLst/>
                <a:cxnLst>
                  <a:cxn ang="T6">
                    <a:pos x="T0" y="T1"/>
                  </a:cxn>
                  <a:cxn ang="T7">
                    <a:pos x="T2" y="T3"/>
                  </a:cxn>
                  <a:cxn ang="T8">
                    <a:pos x="T4" y="T5"/>
                  </a:cxn>
                </a:cxnLst>
                <a:rect l="0" t="0" r="r" b="b"/>
                <a:pathLst>
                  <a:path w="384" h="336">
                    <a:moveTo>
                      <a:pt x="0" y="336"/>
                    </a:moveTo>
                    <a:cubicBezTo>
                      <a:pt x="64" y="168"/>
                      <a:pt x="128" y="0"/>
                      <a:pt x="192" y="0"/>
                    </a:cubicBezTo>
                    <a:cubicBezTo>
                      <a:pt x="256" y="0"/>
                      <a:pt x="320" y="168"/>
                      <a:pt x="384" y="336"/>
                    </a:cubicBezTo>
                  </a:path>
                </a:pathLst>
              </a:custGeom>
              <a:noFill/>
              <a:ln w="952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29" name="Freeform 133"/>
              <p:cNvSpPr>
                <a:spLocks noChangeAspect="1"/>
              </p:cNvSpPr>
              <p:nvPr/>
            </p:nvSpPr>
            <p:spPr bwMode="auto">
              <a:xfrm>
                <a:off x="3312" y="3614"/>
                <a:ext cx="144" cy="212"/>
              </a:xfrm>
              <a:custGeom>
                <a:avLst/>
                <a:gdLst>
                  <a:gd name="T0" fmla="*/ 0 w 384"/>
                  <a:gd name="T1" fmla="*/ 240 h 336"/>
                  <a:gd name="T2" fmla="*/ 72 w 384"/>
                  <a:gd name="T3" fmla="*/ 0 h 336"/>
                  <a:gd name="T4" fmla="*/ 144 w 384"/>
                  <a:gd name="T5" fmla="*/ 240 h 336"/>
                  <a:gd name="T6" fmla="*/ 0 60000 65536"/>
                  <a:gd name="T7" fmla="*/ 0 60000 65536"/>
                  <a:gd name="T8" fmla="*/ 0 60000 65536"/>
                </a:gdLst>
                <a:ahLst/>
                <a:cxnLst>
                  <a:cxn ang="T6">
                    <a:pos x="T0" y="T1"/>
                  </a:cxn>
                  <a:cxn ang="T7">
                    <a:pos x="T2" y="T3"/>
                  </a:cxn>
                  <a:cxn ang="T8">
                    <a:pos x="T4" y="T5"/>
                  </a:cxn>
                </a:cxnLst>
                <a:rect l="0" t="0" r="r" b="b"/>
                <a:pathLst>
                  <a:path w="384" h="336">
                    <a:moveTo>
                      <a:pt x="0" y="336"/>
                    </a:moveTo>
                    <a:cubicBezTo>
                      <a:pt x="64" y="168"/>
                      <a:pt x="128" y="0"/>
                      <a:pt x="192" y="0"/>
                    </a:cubicBezTo>
                    <a:cubicBezTo>
                      <a:pt x="256" y="0"/>
                      <a:pt x="320" y="168"/>
                      <a:pt x="384" y="336"/>
                    </a:cubicBezTo>
                  </a:path>
                </a:pathLst>
              </a:custGeom>
              <a:noFill/>
              <a:ln w="952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30" name="Freeform 134"/>
              <p:cNvSpPr>
                <a:spLocks noChangeAspect="1"/>
              </p:cNvSpPr>
              <p:nvPr/>
            </p:nvSpPr>
            <p:spPr bwMode="auto">
              <a:xfrm>
                <a:off x="3456" y="3614"/>
                <a:ext cx="144" cy="212"/>
              </a:xfrm>
              <a:custGeom>
                <a:avLst/>
                <a:gdLst>
                  <a:gd name="T0" fmla="*/ 0 w 384"/>
                  <a:gd name="T1" fmla="*/ 240 h 336"/>
                  <a:gd name="T2" fmla="*/ 72 w 384"/>
                  <a:gd name="T3" fmla="*/ 0 h 336"/>
                  <a:gd name="T4" fmla="*/ 144 w 384"/>
                  <a:gd name="T5" fmla="*/ 240 h 336"/>
                  <a:gd name="T6" fmla="*/ 0 60000 65536"/>
                  <a:gd name="T7" fmla="*/ 0 60000 65536"/>
                  <a:gd name="T8" fmla="*/ 0 60000 65536"/>
                </a:gdLst>
                <a:ahLst/>
                <a:cxnLst>
                  <a:cxn ang="T6">
                    <a:pos x="T0" y="T1"/>
                  </a:cxn>
                  <a:cxn ang="T7">
                    <a:pos x="T2" y="T3"/>
                  </a:cxn>
                  <a:cxn ang="T8">
                    <a:pos x="T4" y="T5"/>
                  </a:cxn>
                </a:cxnLst>
                <a:rect l="0" t="0" r="r" b="b"/>
                <a:pathLst>
                  <a:path w="384" h="336">
                    <a:moveTo>
                      <a:pt x="0" y="336"/>
                    </a:moveTo>
                    <a:cubicBezTo>
                      <a:pt x="64" y="168"/>
                      <a:pt x="128" y="0"/>
                      <a:pt x="192" y="0"/>
                    </a:cubicBezTo>
                    <a:cubicBezTo>
                      <a:pt x="256" y="0"/>
                      <a:pt x="320" y="168"/>
                      <a:pt x="384" y="336"/>
                    </a:cubicBezTo>
                  </a:path>
                </a:pathLst>
              </a:custGeom>
              <a:noFill/>
              <a:ln w="952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31" name="Freeform 135"/>
              <p:cNvSpPr>
                <a:spLocks noChangeAspect="1"/>
              </p:cNvSpPr>
              <p:nvPr/>
            </p:nvSpPr>
            <p:spPr bwMode="auto">
              <a:xfrm>
                <a:off x="3600" y="3614"/>
                <a:ext cx="144" cy="212"/>
              </a:xfrm>
              <a:custGeom>
                <a:avLst/>
                <a:gdLst>
                  <a:gd name="T0" fmla="*/ 0 w 384"/>
                  <a:gd name="T1" fmla="*/ 240 h 336"/>
                  <a:gd name="T2" fmla="*/ 72 w 384"/>
                  <a:gd name="T3" fmla="*/ 0 h 336"/>
                  <a:gd name="T4" fmla="*/ 144 w 384"/>
                  <a:gd name="T5" fmla="*/ 240 h 336"/>
                  <a:gd name="T6" fmla="*/ 0 60000 65536"/>
                  <a:gd name="T7" fmla="*/ 0 60000 65536"/>
                  <a:gd name="T8" fmla="*/ 0 60000 65536"/>
                </a:gdLst>
                <a:ahLst/>
                <a:cxnLst>
                  <a:cxn ang="T6">
                    <a:pos x="T0" y="T1"/>
                  </a:cxn>
                  <a:cxn ang="T7">
                    <a:pos x="T2" y="T3"/>
                  </a:cxn>
                  <a:cxn ang="T8">
                    <a:pos x="T4" y="T5"/>
                  </a:cxn>
                </a:cxnLst>
                <a:rect l="0" t="0" r="r" b="b"/>
                <a:pathLst>
                  <a:path w="384" h="336">
                    <a:moveTo>
                      <a:pt x="0" y="336"/>
                    </a:moveTo>
                    <a:cubicBezTo>
                      <a:pt x="64" y="168"/>
                      <a:pt x="128" y="0"/>
                      <a:pt x="192" y="0"/>
                    </a:cubicBezTo>
                    <a:cubicBezTo>
                      <a:pt x="256" y="0"/>
                      <a:pt x="320" y="168"/>
                      <a:pt x="384" y="336"/>
                    </a:cubicBezTo>
                  </a:path>
                </a:pathLst>
              </a:custGeom>
              <a:noFill/>
              <a:ln w="952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32" name="Freeform 136"/>
              <p:cNvSpPr>
                <a:spLocks noChangeAspect="1"/>
              </p:cNvSpPr>
              <p:nvPr/>
            </p:nvSpPr>
            <p:spPr bwMode="auto">
              <a:xfrm flipV="1">
                <a:off x="3744" y="3854"/>
                <a:ext cx="144" cy="212"/>
              </a:xfrm>
              <a:custGeom>
                <a:avLst/>
                <a:gdLst>
                  <a:gd name="T0" fmla="*/ 0 w 384"/>
                  <a:gd name="T1" fmla="*/ 240 h 336"/>
                  <a:gd name="T2" fmla="*/ 72 w 384"/>
                  <a:gd name="T3" fmla="*/ 0 h 336"/>
                  <a:gd name="T4" fmla="*/ 144 w 384"/>
                  <a:gd name="T5" fmla="*/ 240 h 336"/>
                  <a:gd name="T6" fmla="*/ 0 60000 65536"/>
                  <a:gd name="T7" fmla="*/ 0 60000 65536"/>
                  <a:gd name="T8" fmla="*/ 0 60000 65536"/>
                </a:gdLst>
                <a:ahLst/>
                <a:cxnLst>
                  <a:cxn ang="T6">
                    <a:pos x="T0" y="T1"/>
                  </a:cxn>
                  <a:cxn ang="T7">
                    <a:pos x="T2" y="T3"/>
                  </a:cxn>
                  <a:cxn ang="T8">
                    <a:pos x="T4" y="T5"/>
                  </a:cxn>
                </a:cxnLst>
                <a:rect l="0" t="0" r="r" b="b"/>
                <a:pathLst>
                  <a:path w="384" h="336">
                    <a:moveTo>
                      <a:pt x="0" y="336"/>
                    </a:moveTo>
                    <a:cubicBezTo>
                      <a:pt x="64" y="168"/>
                      <a:pt x="128" y="0"/>
                      <a:pt x="192" y="0"/>
                    </a:cubicBezTo>
                    <a:cubicBezTo>
                      <a:pt x="256" y="0"/>
                      <a:pt x="320" y="168"/>
                      <a:pt x="384" y="336"/>
                    </a:cubicBezTo>
                  </a:path>
                </a:pathLst>
              </a:custGeom>
              <a:noFill/>
              <a:ln w="952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33" name="Freeform 137"/>
              <p:cNvSpPr>
                <a:spLocks noChangeAspect="1"/>
              </p:cNvSpPr>
              <p:nvPr/>
            </p:nvSpPr>
            <p:spPr bwMode="auto">
              <a:xfrm flipV="1">
                <a:off x="3888" y="3854"/>
                <a:ext cx="144" cy="212"/>
              </a:xfrm>
              <a:custGeom>
                <a:avLst/>
                <a:gdLst>
                  <a:gd name="T0" fmla="*/ 0 w 384"/>
                  <a:gd name="T1" fmla="*/ 240 h 336"/>
                  <a:gd name="T2" fmla="*/ 72 w 384"/>
                  <a:gd name="T3" fmla="*/ 0 h 336"/>
                  <a:gd name="T4" fmla="*/ 144 w 384"/>
                  <a:gd name="T5" fmla="*/ 240 h 336"/>
                  <a:gd name="T6" fmla="*/ 0 60000 65536"/>
                  <a:gd name="T7" fmla="*/ 0 60000 65536"/>
                  <a:gd name="T8" fmla="*/ 0 60000 65536"/>
                </a:gdLst>
                <a:ahLst/>
                <a:cxnLst>
                  <a:cxn ang="T6">
                    <a:pos x="T0" y="T1"/>
                  </a:cxn>
                  <a:cxn ang="T7">
                    <a:pos x="T2" y="T3"/>
                  </a:cxn>
                  <a:cxn ang="T8">
                    <a:pos x="T4" y="T5"/>
                  </a:cxn>
                </a:cxnLst>
                <a:rect l="0" t="0" r="r" b="b"/>
                <a:pathLst>
                  <a:path w="384" h="336">
                    <a:moveTo>
                      <a:pt x="0" y="336"/>
                    </a:moveTo>
                    <a:cubicBezTo>
                      <a:pt x="64" y="168"/>
                      <a:pt x="128" y="0"/>
                      <a:pt x="192" y="0"/>
                    </a:cubicBezTo>
                    <a:cubicBezTo>
                      <a:pt x="256" y="0"/>
                      <a:pt x="320" y="168"/>
                      <a:pt x="384" y="336"/>
                    </a:cubicBezTo>
                  </a:path>
                </a:pathLst>
              </a:custGeom>
              <a:noFill/>
              <a:ln w="952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34" name="Freeform 138"/>
              <p:cNvSpPr>
                <a:spLocks noChangeAspect="1"/>
              </p:cNvSpPr>
              <p:nvPr/>
            </p:nvSpPr>
            <p:spPr bwMode="auto">
              <a:xfrm flipV="1">
                <a:off x="4032" y="3854"/>
                <a:ext cx="144" cy="212"/>
              </a:xfrm>
              <a:custGeom>
                <a:avLst/>
                <a:gdLst>
                  <a:gd name="T0" fmla="*/ 0 w 384"/>
                  <a:gd name="T1" fmla="*/ 240 h 336"/>
                  <a:gd name="T2" fmla="*/ 72 w 384"/>
                  <a:gd name="T3" fmla="*/ 0 h 336"/>
                  <a:gd name="T4" fmla="*/ 144 w 384"/>
                  <a:gd name="T5" fmla="*/ 240 h 336"/>
                  <a:gd name="T6" fmla="*/ 0 60000 65536"/>
                  <a:gd name="T7" fmla="*/ 0 60000 65536"/>
                  <a:gd name="T8" fmla="*/ 0 60000 65536"/>
                </a:gdLst>
                <a:ahLst/>
                <a:cxnLst>
                  <a:cxn ang="T6">
                    <a:pos x="T0" y="T1"/>
                  </a:cxn>
                  <a:cxn ang="T7">
                    <a:pos x="T2" y="T3"/>
                  </a:cxn>
                  <a:cxn ang="T8">
                    <a:pos x="T4" y="T5"/>
                  </a:cxn>
                </a:cxnLst>
                <a:rect l="0" t="0" r="r" b="b"/>
                <a:pathLst>
                  <a:path w="384" h="336">
                    <a:moveTo>
                      <a:pt x="0" y="336"/>
                    </a:moveTo>
                    <a:cubicBezTo>
                      <a:pt x="64" y="168"/>
                      <a:pt x="128" y="0"/>
                      <a:pt x="192" y="0"/>
                    </a:cubicBezTo>
                    <a:cubicBezTo>
                      <a:pt x="256" y="0"/>
                      <a:pt x="320" y="168"/>
                      <a:pt x="384" y="336"/>
                    </a:cubicBezTo>
                  </a:path>
                </a:pathLst>
              </a:custGeom>
              <a:noFill/>
              <a:ln w="952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35" name="Freeform 139"/>
              <p:cNvSpPr>
                <a:spLocks noChangeAspect="1"/>
              </p:cNvSpPr>
              <p:nvPr/>
            </p:nvSpPr>
            <p:spPr bwMode="auto">
              <a:xfrm flipV="1">
                <a:off x="4176" y="3854"/>
                <a:ext cx="144" cy="212"/>
              </a:xfrm>
              <a:custGeom>
                <a:avLst/>
                <a:gdLst>
                  <a:gd name="T0" fmla="*/ 0 w 384"/>
                  <a:gd name="T1" fmla="*/ 240 h 336"/>
                  <a:gd name="T2" fmla="*/ 72 w 384"/>
                  <a:gd name="T3" fmla="*/ 0 h 336"/>
                  <a:gd name="T4" fmla="*/ 144 w 384"/>
                  <a:gd name="T5" fmla="*/ 240 h 336"/>
                  <a:gd name="T6" fmla="*/ 0 60000 65536"/>
                  <a:gd name="T7" fmla="*/ 0 60000 65536"/>
                  <a:gd name="T8" fmla="*/ 0 60000 65536"/>
                </a:gdLst>
                <a:ahLst/>
                <a:cxnLst>
                  <a:cxn ang="T6">
                    <a:pos x="T0" y="T1"/>
                  </a:cxn>
                  <a:cxn ang="T7">
                    <a:pos x="T2" y="T3"/>
                  </a:cxn>
                  <a:cxn ang="T8">
                    <a:pos x="T4" y="T5"/>
                  </a:cxn>
                </a:cxnLst>
                <a:rect l="0" t="0" r="r" b="b"/>
                <a:pathLst>
                  <a:path w="384" h="336">
                    <a:moveTo>
                      <a:pt x="0" y="336"/>
                    </a:moveTo>
                    <a:cubicBezTo>
                      <a:pt x="64" y="168"/>
                      <a:pt x="128" y="0"/>
                      <a:pt x="192" y="0"/>
                    </a:cubicBezTo>
                    <a:cubicBezTo>
                      <a:pt x="256" y="0"/>
                      <a:pt x="320" y="168"/>
                      <a:pt x="384" y="336"/>
                    </a:cubicBezTo>
                  </a:path>
                </a:pathLst>
              </a:custGeom>
              <a:noFill/>
              <a:ln w="952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sp>
            <p:nvSpPr>
              <p:cNvPr id="51236" name="Freeform 140"/>
              <p:cNvSpPr>
                <a:spLocks noChangeAspect="1"/>
              </p:cNvSpPr>
              <p:nvPr/>
            </p:nvSpPr>
            <p:spPr bwMode="auto">
              <a:xfrm>
                <a:off x="4320" y="3614"/>
                <a:ext cx="144" cy="212"/>
              </a:xfrm>
              <a:custGeom>
                <a:avLst/>
                <a:gdLst>
                  <a:gd name="T0" fmla="*/ 0 w 384"/>
                  <a:gd name="T1" fmla="*/ 240 h 336"/>
                  <a:gd name="T2" fmla="*/ 72 w 384"/>
                  <a:gd name="T3" fmla="*/ 0 h 336"/>
                  <a:gd name="T4" fmla="*/ 144 w 384"/>
                  <a:gd name="T5" fmla="*/ 240 h 336"/>
                  <a:gd name="T6" fmla="*/ 0 60000 65536"/>
                  <a:gd name="T7" fmla="*/ 0 60000 65536"/>
                  <a:gd name="T8" fmla="*/ 0 60000 65536"/>
                </a:gdLst>
                <a:ahLst/>
                <a:cxnLst>
                  <a:cxn ang="T6">
                    <a:pos x="T0" y="T1"/>
                  </a:cxn>
                  <a:cxn ang="T7">
                    <a:pos x="T2" y="T3"/>
                  </a:cxn>
                  <a:cxn ang="T8">
                    <a:pos x="T4" y="T5"/>
                  </a:cxn>
                </a:cxnLst>
                <a:rect l="0" t="0" r="r" b="b"/>
                <a:pathLst>
                  <a:path w="384" h="336">
                    <a:moveTo>
                      <a:pt x="0" y="336"/>
                    </a:moveTo>
                    <a:cubicBezTo>
                      <a:pt x="64" y="168"/>
                      <a:pt x="128" y="0"/>
                      <a:pt x="192" y="0"/>
                    </a:cubicBezTo>
                    <a:cubicBezTo>
                      <a:pt x="256" y="0"/>
                      <a:pt x="320" y="168"/>
                      <a:pt x="384" y="336"/>
                    </a:cubicBezTo>
                  </a:path>
                </a:pathLst>
              </a:custGeom>
              <a:noFill/>
              <a:ln w="952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p>
                <a:endParaRPr lang="en-GB"/>
              </a:p>
            </p:txBody>
          </p:sp>
        </p:grpSp>
      </p:grpSp>
      <p:sp>
        <p:nvSpPr>
          <p:cNvPr id="51204" name="Text Box 141"/>
          <p:cNvSpPr txBox="1">
            <a:spLocks noChangeArrowheads="1"/>
          </p:cNvSpPr>
          <p:nvPr/>
        </p:nvSpPr>
        <p:spPr bwMode="auto">
          <a:xfrm>
            <a:off x="5923085" y="1620677"/>
            <a:ext cx="1388201" cy="4007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2000"/>
              <a:t>Data Signal</a:t>
            </a:r>
          </a:p>
        </p:txBody>
      </p:sp>
      <p:sp>
        <p:nvSpPr>
          <p:cNvPr id="51205" name="Text Box 142"/>
          <p:cNvSpPr txBox="1">
            <a:spLocks noChangeArrowheads="1"/>
          </p:cNvSpPr>
          <p:nvPr/>
        </p:nvSpPr>
        <p:spPr bwMode="auto">
          <a:xfrm>
            <a:off x="5899639" y="2763677"/>
            <a:ext cx="1445909" cy="4007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2000"/>
              <a:t>Code Signal</a:t>
            </a:r>
          </a:p>
        </p:txBody>
      </p:sp>
      <p:sp>
        <p:nvSpPr>
          <p:cNvPr id="51206" name="Text Box 143"/>
          <p:cNvSpPr txBox="1">
            <a:spLocks noChangeArrowheads="1"/>
          </p:cNvSpPr>
          <p:nvPr/>
        </p:nvSpPr>
        <p:spPr bwMode="auto">
          <a:xfrm>
            <a:off x="5926015" y="4341463"/>
            <a:ext cx="2904641" cy="4007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2000"/>
              <a:t>Data Signal x Code Signal</a:t>
            </a:r>
          </a:p>
        </p:txBody>
      </p:sp>
      <p:sp>
        <p:nvSpPr>
          <p:cNvPr id="51207" name="Text Box 144"/>
          <p:cNvSpPr txBox="1">
            <a:spLocks noChangeArrowheads="1"/>
          </p:cNvSpPr>
          <p:nvPr/>
        </p:nvSpPr>
        <p:spPr bwMode="auto">
          <a:xfrm>
            <a:off x="5947997" y="4957602"/>
            <a:ext cx="2669000" cy="4007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2000" dirty="0"/>
              <a:t>BPSK-modulated signal</a:t>
            </a:r>
          </a:p>
        </p:txBody>
      </p:sp>
      <p:sp>
        <p:nvSpPr>
          <p:cNvPr id="51208" name="Line 145"/>
          <p:cNvSpPr>
            <a:spLocks noChangeShapeType="1"/>
          </p:cNvSpPr>
          <p:nvPr/>
        </p:nvSpPr>
        <p:spPr bwMode="auto">
          <a:xfrm>
            <a:off x="3516923" y="5966014"/>
            <a:ext cx="1266092"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1209" name="Text Box 146"/>
          <p:cNvSpPr txBox="1">
            <a:spLocks noChangeArrowheads="1"/>
          </p:cNvSpPr>
          <p:nvPr/>
        </p:nvSpPr>
        <p:spPr bwMode="auto">
          <a:xfrm>
            <a:off x="3859823" y="5643402"/>
            <a:ext cx="639599" cy="4007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2000" dirty="0"/>
              <a:t>time</a:t>
            </a:r>
          </a:p>
        </p:txBody>
      </p:sp>
    </p:spTree>
    <p:extLst>
      <p:ext uri="{BB962C8B-B14F-4D97-AF65-F5344CB8AC3E}">
        <p14:creationId xmlns:p14="http://schemas.microsoft.com/office/powerpoint/2010/main" val="16321123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6098" name="Rectangle 2"/>
          <p:cNvSpPr>
            <a:spLocks noGrp="1" noChangeArrowheads="1"/>
          </p:cNvSpPr>
          <p:nvPr>
            <p:ph type="title"/>
          </p:nvPr>
        </p:nvSpPr>
        <p:spPr/>
        <p:txBody>
          <a:bodyPr/>
          <a:lstStyle/>
          <a:p>
            <a:pPr>
              <a:defRPr/>
            </a:pPr>
            <a:r>
              <a:rPr lang="en-GB" altLang="en-US" smtClean="0"/>
              <a:t>Frequency Hopped CDMA</a:t>
            </a:r>
          </a:p>
        </p:txBody>
      </p:sp>
      <p:sp>
        <p:nvSpPr>
          <p:cNvPr id="52227" name="Rectangle 3"/>
          <p:cNvSpPr>
            <a:spLocks noGrp="1" noChangeArrowheads="1"/>
          </p:cNvSpPr>
          <p:nvPr>
            <p:ph type="body" idx="1"/>
          </p:nvPr>
        </p:nvSpPr>
        <p:spPr/>
        <p:txBody>
          <a:bodyPr/>
          <a:lstStyle/>
          <a:p>
            <a:r>
              <a:rPr lang="en-GB" altLang="en-US" dirty="0" smtClean="0"/>
              <a:t>Carrier frequency changes periodically, after </a:t>
            </a:r>
            <a:r>
              <a:rPr lang="en-GB" altLang="en-US" i="1" dirty="0" smtClean="0"/>
              <a:t>T </a:t>
            </a:r>
            <a:r>
              <a:rPr lang="en-GB" altLang="en-US" dirty="0" smtClean="0"/>
              <a:t>secs</a:t>
            </a:r>
          </a:p>
          <a:p>
            <a:r>
              <a:rPr lang="en-GB" altLang="en-US" dirty="0" smtClean="0"/>
              <a:t>Hopping pattern determined by spread code </a:t>
            </a:r>
            <a:r>
              <a:rPr lang="en-GB" altLang="en-US" i="1" dirty="0" smtClean="0"/>
              <a:t>hop-set </a:t>
            </a:r>
            <a:r>
              <a:rPr lang="en-GB" altLang="en-US" dirty="0" smtClean="0"/>
              <a:t>of frequencies</a:t>
            </a:r>
          </a:p>
        </p:txBody>
      </p:sp>
    </p:spTree>
    <p:extLst>
      <p:ext uri="{BB962C8B-B14F-4D97-AF65-F5344CB8AC3E}">
        <p14:creationId xmlns:p14="http://schemas.microsoft.com/office/powerpoint/2010/main" val="9976892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Frequency Hopped CDMA</a:t>
            </a:r>
            <a:endParaRPr lang="en-GB" dirty="0"/>
          </a:p>
        </p:txBody>
      </p:sp>
      <p:sp>
        <p:nvSpPr>
          <p:cNvPr id="4" name="Footer Placeholder 3"/>
          <p:cNvSpPr>
            <a:spLocks noGrp="1"/>
          </p:cNvSpPr>
          <p:nvPr>
            <p:ph type="ftr" sz="quarter" idx="11"/>
          </p:nvPr>
        </p:nvSpPr>
        <p:spPr/>
        <p:txBody>
          <a:bodyPr/>
          <a:lstStyle/>
          <a:p>
            <a:pPr>
              <a:defRPr/>
            </a:pPr>
            <a:r>
              <a:rPr lang="en-GB" altLang="en-US" smtClean="0">
                <a:solidFill>
                  <a:srgbClr val="000000"/>
                </a:solidFill>
              </a:rPr>
              <a:t>DSP &amp; Communications</a:t>
            </a:r>
            <a:endParaRPr lang="en-GB" altLang="en-US">
              <a:solidFill>
                <a:srgbClr val="000000"/>
              </a:solidFill>
            </a:endParaRPr>
          </a:p>
        </p:txBody>
      </p:sp>
      <p:sp>
        <p:nvSpPr>
          <p:cNvPr id="5" name="Slide Number Placeholder 4"/>
          <p:cNvSpPr>
            <a:spLocks noGrp="1"/>
          </p:cNvSpPr>
          <p:nvPr>
            <p:ph type="sldNum" sz="quarter" idx="12"/>
          </p:nvPr>
        </p:nvSpPr>
        <p:spPr/>
        <p:txBody>
          <a:bodyPr/>
          <a:lstStyle/>
          <a:p>
            <a:pPr>
              <a:defRPr/>
            </a:pPr>
            <a:fld id="{9C06D56F-5B9F-4C34-B81D-C1EFBC428BFC}" type="slidenum">
              <a:rPr lang="en-GB" altLang="en-US" smtClean="0">
                <a:solidFill>
                  <a:srgbClr val="000000"/>
                </a:solidFill>
              </a:rPr>
              <a:pPr>
                <a:defRPr/>
              </a:pPr>
              <a:t>60</a:t>
            </a:fld>
            <a:endParaRPr lang="en-GB" altLang="en-US">
              <a:solidFill>
                <a:srgbClr val="000000"/>
              </a:solidFill>
            </a:endParaRPr>
          </a:p>
        </p:txBody>
      </p:sp>
      <p:grpSp>
        <p:nvGrpSpPr>
          <p:cNvPr id="7" name="Group 4"/>
          <p:cNvGrpSpPr>
            <a:grpSpLocks noChangeAspect="1"/>
          </p:cNvGrpSpPr>
          <p:nvPr/>
        </p:nvGrpSpPr>
        <p:grpSpPr bwMode="auto">
          <a:xfrm>
            <a:off x="1446824" y="1916751"/>
            <a:ext cx="2340042" cy="2579591"/>
            <a:chOff x="1056" y="1979"/>
            <a:chExt cx="1252" cy="1274"/>
          </a:xfrm>
        </p:grpSpPr>
        <p:sp>
          <p:nvSpPr>
            <p:cNvPr id="8" name="Rectangle 5"/>
            <p:cNvSpPr>
              <a:spLocks noChangeAspect="1" noChangeArrowheads="1"/>
            </p:cNvSpPr>
            <p:nvPr/>
          </p:nvSpPr>
          <p:spPr bwMode="auto">
            <a:xfrm>
              <a:off x="1056" y="1979"/>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9" name="Rectangle 6"/>
            <p:cNvSpPr>
              <a:spLocks noChangeAspect="1" noChangeArrowheads="1"/>
            </p:cNvSpPr>
            <p:nvPr/>
          </p:nvSpPr>
          <p:spPr bwMode="auto">
            <a:xfrm>
              <a:off x="1200" y="1979"/>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10" name="Rectangle 7"/>
            <p:cNvSpPr>
              <a:spLocks noChangeAspect="1" noChangeArrowheads="1"/>
            </p:cNvSpPr>
            <p:nvPr/>
          </p:nvSpPr>
          <p:spPr bwMode="auto">
            <a:xfrm>
              <a:off x="1344" y="1979"/>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11" name="Rectangle 8"/>
            <p:cNvSpPr>
              <a:spLocks noChangeAspect="1" noChangeArrowheads="1"/>
            </p:cNvSpPr>
            <p:nvPr/>
          </p:nvSpPr>
          <p:spPr bwMode="auto">
            <a:xfrm>
              <a:off x="1488" y="1979"/>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12" name="Rectangle 9"/>
            <p:cNvSpPr>
              <a:spLocks noChangeAspect="1" noChangeArrowheads="1"/>
            </p:cNvSpPr>
            <p:nvPr/>
          </p:nvSpPr>
          <p:spPr bwMode="auto">
            <a:xfrm>
              <a:off x="1632" y="1979"/>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13" name="Rectangle 10"/>
            <p:cNvSpPr>
              <a:spLocks noChangeAspect="1" noChangeArrowheads="1"/>
            </p:cNvSpPr>
            <p:nvPr/>
          </p:nvSpPr>
          <p:spPr bwMode="auto">
            <a:xfrm>
              <a:off x="1776" y="1979"/>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14" name="Rectangle 11"/>
            <p:cNvSpPr>
              <a:spLocks noChangeAspect="1" noChangeArrowheads="1"/>
            </p:cNvSpPr>
            <p:nvPr/>
          </p:nvSpPr>
          <p:spPr bwMode="auto">
            <a:xfrm>
              <a:off x="1920" y="1979"/>
              <a:ext cx="100" cy="122"/>
            </a:xfrm>
            <a:prstGeom prst="rect">
              <a:avLst/>
            </a:prstGeom>
            <a:solidFill>
              <a:schemeClr val="tx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15" name="Rectangle 12"/>
            <p:cNvSpPr>
              <a:spLocks noChangeAspect="1" noChangeArrowheads="1"/>
            </p:cNvSpPr>
            <p:nvPr/>
          </p:nvSpPr>
          <p:spPr bwMode="auto">
            <a:xfrm>
              <a:off x="2064" y="1979"/>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16" name="Rectangle 13"/>
            <p:cNvSpPr>
              <a:spLocks noChangeAspect="1" noChangeArrowheads="1"/>
            </p:cNvSpPr>
            <p:nvPr/>
          </p:nvSpPr>
          <p:spPr bwMode="auto">
            <a:xfrm>
              <a:off x="2208" y="1979"/>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17" name="Rectangle 14"/>
            <p:cNvSpPr>
              <a:spLocks noChangeAspect="1" noChangeArrowheads="1"/>
            </p:cNvSpPr>
            <p:nvPr/>
          </p:nvSpPr>
          <p:spPr bwMode="auto">
            <a:xfrm>
              <a:off x="1056" y="2123"/>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18" name="Rectangle 15"/>
            <p:cNvSpPr>
              <a:spLocks noChangeAspect="1" noChangeArrowheads="1"/>
            </p:cNvSpPr>
            <p:nvPr/>
          </p:nvSpPr>
          <p:spPr bwMode="auto">
            <a:xfrm>
              <a:off x="1200" y="2123"/>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19" name="Rectangle 16"/>
            <p:cNvSpPr>
              <a:spLocks noChangeAspect="1" noChangeArrowheads="1"/>
            </p:cNvSpPr>
            <p:nvPr/>
          </p:nvSpPr>
          <p:spPr bwMode="auto">
            <a:xfrm>
              <a:off x="1344" y="2123"/>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20" name="Rectangle 17"/>
            <p:cNvSpPr>
              <a:spLocks noChangeAspect="1" noChangeArrowheads="1"/>
            </p:cNvSpPr>
            <p:nvPr/>
          </p:nvSpPr>
          <p:spPr bwMode="auto">
            <a:xfrm>
              <a:off x="1488" y="2123"/>
              <a:ext cx="100" cy="122"/>
            </a:xfrm>
            <a:prstGeom prst="rect">
              <a:avLst/>
            </a:prstGeom>
            <a:solidFill>
              <a:schemeClr val="tx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21" name="Rectangle 18"/>
            <p:cNvSpPr>
              <a:spLocks noChangeAspect="1" noChangeArrowheads="1"/>
            </p:cNvSpPr>
            <p:nvPr/>
          </p:nvSpPr>
          <p:spPr bwMode="auto">
            <a:xfrm>
              <a:off x="1632" y="2123"/>
              <a:ext cx="100" cy="122"/>
            </a:xfrm>
            <a:prstGeom prst="rect">
              <a:avLst/>
            </a:prstGeom>
            <a:solidFill>
              <a:schemeClr val="tx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22" name="Rectangle 19"/>
            <p:cNvSpPr>
              <a:spLocks noChangeAspect="1" noChangeArrowheads="1"/>
            </p:cNvSpPr>
            <p:nvPr/>
          </p:nvSpPr>
          <p:spPr bwMode="auto">
            <a:xfrm>
              <a:off x="1776" y="2123"/>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23" name="Rectangle 20"/>
            <p:cNvSpPr>
              <a:spLocks noChangeAspect="1" noChangeArrowheads="1"/>
            </p:cNvSpPr>
            <p:nvPr/>
          </p:nvSpPr>
          <p:spPr bwMode="auto">
            <a:xfrm>
              <a:off x="1920" y="2123"/>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24" name="Rectangle 21"/>
            <p:cNvSpPr>
              <a:spLocks noChangeAspect="1" noChangeArrowheads="1"/>
            </p:cNvSpPr>
            <p:nvPr/>
          </p:nvSpPr>
          <p:spPr bwMode="auto">
            <a:xfrm>
              <a:off x="2064" y="2123"/>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25" name="Rectangle 22"/>
            <p:cNvSpPr>
              <a:spLocks noChangeAspect="1" noChangeArrowheads="1"/>
            </p:cNvSpPr>
            <p:nvPr/>
          </p:nvSpPr>
          <p:spPr bwMode="auto">
            <a:xfrm>
              <a:off x="2208" y="2123"/>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26" name="Rectangle 23"/>
            <p:cNvSpPr>
              <a:spLocks noChangeAspect="1" noChangeArrowheads="1"/>
            </p:cNvSpPr>
            <p:nvPr/>
          </p:nvSpPr>
          <p:spPr bwMode="auto">
            <a:xfrm>
              <a:off x="1056" y="2267"/>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27" name="Rectangle 24"/>
            <p:cNvSpPr>
              <a:spLocks noChangeAspect="1" noChangeArrowheads="1"/>
            </p:cNvSpPr>
            <p:nvPr/>
          </p:nvSpPr>
          <p:spPr bwMode="auto">
            <a:xfrm>
              <a:off x="1200" y="2267"/>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28" name="Rectangle 25"/>
            <p:cNvSpPr>
              <a:spLocks noChangeAspect="1" noChangeArrowheads="1"/>
            </p:cNvSpPr>
            <p:nvPr/>
          </p:nvSpPr>
          <p:spPr bwMode="auto">
            <a:xfrm>
              <a:off x="1344" y="2267"/>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29" name="Rectangle 26"/>
            <p:cNvSpPr>
              <a:spLocks noChangeAspect="1" noChangeArrowheads="1"/>
            </p:cNvSpPr>
            <p:nvPr/>
          </p:nvSpPr>
          <p:spPr bwMode="auto">
            <a:xfrm>
              <a:off x="1488" y="2267"/>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0" name="Rectangle 27"/>
            <p:cNvSpPr>
              <a:spLocks noChangeAspect="1" noChangeArrowheads="1"/>
            </p:cNvSpPr>
            <p:nvPr/>
          </p:nvSpPr>
          <p:spPr bwMode="auto">
            <a:xfrm>
              <a:off x="1632" y="2267"/>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1" name="Rectangle 28"/>
            <p:cNvSpPr>
              <a:spLocks noChangeAspect="1" noChangeArrowheads="1"/>
            </p:cNvSpPr>
            <p:nvPr/>
          </p:nvSpPr>
          <p:spPr bwMode="auto">
            <a:xfrm>
              <a:off x="1776" y="2267"/>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2" name="Rectangle 29"/>
            <p:cNvSpPr>
              <a:spLocks noChangeAspect="1" noChangeArrowheads="1"/>
            </p:cNvSpPr>
            <p:nvPr/>
          </p:nvSpPr>
          <p:spPr bwMode="auto">
            <a:xfrm>
              <a:off x="1920" y="2267"/>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3" name="Rectangle 30"/>
            <p:cNvSpPr>
              <a:spLocks noChangeAspect="1" noChangeArrowheads="1"/>
            </p:cNvSpPr>
            <p:nvPr/>
          </p:nvSpPr>
          <p:spPr bwMode="auto">
            <a:xfrm>
              <a:off x="2064" y="2267"/>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4" name="Rectangle 31"/>
            <p:cNvSpPr>
              <a:spLocks noChangeAspect="1" noChangeArrowheads="1"/>
            </p:cNvSpPr>
            <p:nvPr/>
          </p:nvSpPr>
          <p:spPr bwMode="auto">
            <a:xfrm>
              <a:off x="2208" y="2267"/>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5" name="Rectangle 32"/>
            <p:cNvSpPr>
              <a:spLocks noChangeAspect="1" noChangeArrowheads="1"/>
            </p:cNvSpPr>
            <p:nvPr/>
          </p:nvSpPr>
          <p:spPr bwMode="auto">
            <a:xfrm>
              <a:off x="1056" y="2411"/>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6" name="Rectangle 33"/>
            <p:cNvSpPr>
              <a:spLocks noChangeAspect="1" noChangeArrowheads="1"/>
            </p:cNvSpPr>
            <p:nvPr/>
          </p:nvSpPr>
          <p:spPr bwMode="auto">
            <a:xfrm>
              <a:off x="1200" y="2411"/>
              <a:ext cx="100" cy="122"/>
            </a:xfrm>
            <a:prstGeom prst="rect">
              <a:avLst/>
            </a:prstGeom>
            <a:solidFill>
              <a:schemeClr val="tx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7" name="Rectangle 34"/>
            <p:cNvSpPr>
              <a:spLocks noChangeAspect="1" noChangeArrowheads="1"/>
            </p:cNvSpPr>
            <p:nvPr/>
          </p:nvSpPr>
          <p:spPr bwMode="auto">
            <a:xfrm>
              <a:off x="1344" y="2411"/>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8" name="Rectangle 35"/>
            <p:cNvSpPr>
              <a:spLocks noChangeAspect="1" noChangeArrowheads="1"/>
            </p:cNvSpPr>
            <p:nvPr/>
          </p:nvSpPr>
          <p:spPr bwMode="auto">
            <a:xfrm>
              <a:off x="1488" y="2411"/>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39" name="Rectangle 36"/>
            <p:cNvSpPr>
              <a:spLocks noChangeAspect="1" noChangeArrowheads="1"/>
            </p:cNvSpPr>
            <p:nvPr/>
          </p:nvSpPr>
          <p:spPr bwMode="auto">
            <a:xfrm>
              <a:off x="1632" y="2411"/>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40" name="Rectangle 37"/>
            <p:cNvSpPr>
              <a:spLocks noChangeAspect="1" noChangeArrowheads="1"/>
            </p:cNvSpPr>
            <p:nvPr/>
          </p:nvSpPr>
          <p:spPr bwMode="auto">
            <a:xfrm>
              <a:off x="1776" y="2411"/>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41" name="Rectangle 38"/>
            <p:cNvSpPr>
              <a:spLocks noChangeAspect="1" noChangeArrowheads="1"/>
            </p:cNvSpPr>
            <p:nvPr/>
          </p:nvSpPr>
          <p:spPr bwMode="auto">
            <a:xfrm>
              <a:off x="1920" y="2411"/>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42" name="Rectangle 39"/>
            <p:cNvSpPr>
              <a:spLocks noChangeAspect="1" noChangeArrowheads="1"/>
            </p:cNvSpPr>
            <p:nvPr/>
          </p:nvSpPr>
          <p:spPr bwMode="auto">
            <a:xfrm>
              <a:off x="2064" y="2411"/>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43" name="Rectangle 40"/>
            <p:cNvSpPr>
              <a:spLocks noChangeAspect="1" noChangeArrowheads="1"/>
            </p:cNvSpPr>
            <p:nvPr/>
          </p:nvSpPr>
          <p:spPr bwMode="auto">
            <a:xfrm>
              <a:off x="2208" y="2411"/>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44" name="Rectangle 41"/>
            <p:cNvSpPr>
              <a:spLocks noChangeAspect="1" noChangeArrowheads="1"/>
            </p:cNvSpPr>
            <p:nvPr/>
          </p:nvSpPr>
          <p:spPr bwMode="auto">
            <a:xfrm>
              <a:off x="1056" y="2555"/>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45" name="Rectangle 42"/>
            <p:cNvSpPr>
              <a:spLocks noChangeAspect="1" noChangeArrowheads="1"/>
            </p:cNvSpPr>
            <p:nvPr/>
          </p:nvSpPr>
          <p:spPr bwMode="auto">
            <a:xfrm>
              <a:off x="1200" y="2555"/>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46" name="Rectangle 43"/>
            <p:cNvSpPr>
              <a:spLocks noChangeAspect="1" noChangeArrowheads="1"/>
            </p:cNvSpPr>
            <p:nvPr/>
          </p:nvSpPr>
          <p:spPr bwMode="auto">
            <a:xfrm>
              <a:off x="1344" y="2555"/>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47" name="Rectangle 44"/>
            <p:cNvSpPr>
              <a:spLocks noChangeAspect="1" noChangeArrowheads="1"/>
            </p:cNvSpPr>
            <p:nvPr/>
          </p:nvSpPr>
          <p:spPr bwMode="auto">
            <a:xfrm>
              <a:off x="1488" y="2555"/>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48" name="Rectangle 45"/>
            <p:cNvSpPr>
              <a:spLocks noChangeAspect="1" noChangeArrowheads="1"/>
            </p:cNvSpPr>
            <p:nvPr/>
          </p:nvSpPr>
          <p:spPr bwMode="auto">
            <a:xfrm>
              <a:off x="1632" y="2555"/>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49" name="Rectangle 46"/>
            <p:cNvSpPr>
              <a:spLocks noChangeAspect="1" noChangeArrowheads="1"/>
            </p:cNvSpPr>
            <p:nvPr/>
          </p:nvSpPr>
          <p:spPr bwMode="auto">
            <a:xfrm>
              <a:off x="1776" y="2555"/>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50" name="Rectangle 47"/>
            <p:cNvSpPr>
              <a:spLocks noChangeAspect="1" noChangeArrowheads="1"/>
            </p:cNvSpPr>
            <p:nvPr/>
          </p:nvSpPr>
          <p:spPr bwMode="auto">
            <a:xfrm>
              <a:off x="1920" y="2555"/>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51" name="Rectangle 48"/>
            <p:cNvSpPr>
              <a:spLocks noChangeAspect="1" noChangeArrowheads="1"/>
            </p:cNvSpPr>
            <p:nvPr/>
          </p:nvSpPr>
          <p:spPr bwMode="auto">
            <a:xfrm>
              <a:off x="2064" y="2555"/>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52" name="Rectangle 49"/>
            <p:cNvSpPr>
              <a:spLocks noChangeAspect="1" noChangeArrowheads="1"/>
            </p:cNvSpPr>
            <p:nvPr/>
          </p:nvSpPr>
          <p:spPr bwMode="auto">
            <a:xfrm>
              <a:off x="2208" y="2555"/>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53" name="Rectangle 50"/>
            <p:cNvSpPr>
              <a:spLocks noChangeAspect="1" noChangeArrowheads="1"/>
            </p:cNvSpPr>
            <p:nvPr/>
          </p:nvSpPr>
          <p:spPr bwMode="auto">
            <a:xfrm>
              <a:off x="1056" y="2699"/>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54" name="Rectangle 51"/>
            <p:cNvSpPr>
              <a:spLocks noChangeAspect="1" noChangeArrowheads="1"/>
            </p:cNvSpPr>
            <p:nvPr/>
          </p:nvSpPr>
          <p:spPr bwMode="auto">
            <a:xfrm>
              <a:off x="1200" y="2699"/>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55" name="Rectangle 52"/>
            <p:cNvSpPr>
              <a:spLocks noChangeAspect="1" noChangeArrowheads="1"/>
            </p:cNvSpPr>
            <p:nvPr/>
          </p:nvSpPr>
          <p:spPr bwMode="auto">
            <a:xfrm>
              <a:off x="1344" y="2699"/>
              <a:ext cx="100" cy="122"/>
            </a:xfrm>
            <a:prstGeom prst="rect">
              <a:avLst/>
            </a:prstGeom>
            <a:solidFill>
              <a:schemeClr val="tx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56" name="Rectangle 53"/>
            <p:cNvSpPr>
              <a:spLocks noChangeAspect="1" noChangeArrowheads="1"/>
            </p:cNvSpPr>
            <p:nvPr/>
          </p:nvSpPr>
          <p:spPr bwMode="auto">
            <a:xfrm>
              <a:off x="1488" y="2699"/>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57" name="Rectangle 54"/>
            <p:cNvSpPr>
              <a:spLocks noChangeAspect="1" noChangeArrowheads="1"/>
            </p:cNvSpPr>
            <p:nvPr/>
          </p:nvSpPr>
          <p:spPr bwMode="auto">
            <a:xfrm>
              <a:off x="1632" y="2699"/>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58" name="Rectangle 55"/>
            <p:cNvSpPr>
              <a:spLocks noChangeAspect="1" noChangeArrowheads="1"/>
            </p:cNvSpPr>
            <p:nvPr/>
          </p:nvSpPr>
          <p:spPr bwMode="auto">
            <a:xfrm>
              <a:off x="1776" y="2699"/>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59" name="Rectangle 56"/>
            <p:cNvSpPr>
              <a:spLocks noChangeAspect="1" noChangeArrowheads="1"/>
            </p:cNvSpPr>
            <p:nvPr/>
          </p:nvSpPr>
          <p:spPr bwMode="auto">
            <a:xfrm>
              <a:off x="1920" y="2699"/>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60" name="Rectangle 57"/>
            <p:cNvSpPr>
              <a:spLocks noChangeAspect="1" noChangeArrowheads="1"/>
            </p:cNvSpPr>
            <p:nvPr/>
          </p:nvSpPr>
          <p:spPr bwMode="auto">
            <a:xfrm>
              <a:off x="2064" y="2699"/>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61" name="Rectangle 58"/>
            <p:cNvSpPr>
              <a:spLocks noChangeAspect="1" noChangeArrowheads="1"/>
            </p:cNvSpPr>
            <p:nvPr/>
          </p:nvSpPr>
          <p:spPr bwMode="auto">
            <a:xfrm>
              <a:off x="2208" y="2699"/>
              <a:ext cx="100" cy="122"/>
            </a:xfrm>
            <a:prstGeom prst="rect">
              <a:avLst/>
            </a:prstGeom>
            <a:solidFill>
              <a:schemeClr val="tx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62" name="Rectangle 59"/>
            <p:cNvSpPr>
              <a:spLocks noChangeAspect="1" noChangeArrowheads="1"/>
            </p:cNvSpPr>
            <p:nvPr/>
          </p:nvSpPr>
          <p:spPr bwMode="auto">
            <a:xfrm>
              <a:off x="1056" y="2843"/>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63" name="Rectangle 60"/>
            <p:cNvSpPr>
              <a:spLocks noChangeAspect="1" noChangeArrowheads="1"/>
            </p:cNvSpPr>
            <p:nvPr/>
          </p:nvSpPr>
          <p:spPr bwMode="auto">
            <a:xfrm>
              <a:off x="1200" y="2843"/>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64" name="Rectangle 61"/>
            <p:cNvSpPr>
              <a:spLocks noChangeAspect="1" noChangeArrowheads="1"/>
            </p:cNvSpPr>
            <p:nvPr/>
          </p:nvSpPr>
          <p:spPr bwMode="auto">
            <a:xfrm>
              <a:off x="1344" y="2843"/>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65" name="Rectangle 62"/>
            <p:cNvSpPr>
              <a:spLocks noChangeAspect="1" noChangeArrowheads="1"/>
            </p:cNvSpPr>
            <p:nvPr/>
          </p:nvSpPr>
          <p:spPr bwMode="auto">
            <a:xfrm>
              <a:off x="1488" y="2843"/>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66" name="Rectangle 63"/>
            <p:cNvSpPr>
              <a:spLocks noChangeAspect="1" noChangeArrowheads="1"/>
            </p:cNvSpPr>
            <p:nvPr/>
          </p:nvSpPr>
          <p:spPr bwMode="auto">
            <a:xfrm>
              <a:off x="1632" y="2843"/>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67" name="Rectangle 64"/>
            <p:cNvSpPr>
              <a:spLocks noChangeAspect="1" noChangeArrowheads="1"/>
            </p:cNvSpPr>
            <p:nvPr/>
          </p:nvSpPr>
          <p:spPr bwMode="auto">
            <a:xfrm>
              <a:off x="1776" y="2843"/>
              <a:ext cx="100" cy="122"/>
            </a:xfrm>
            <a:prstGeom prst="rect">
              <a:avLst/>
            </a:prstGeom>
            <a:solidFill>
              <a:schemeClr val="tx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68" name="Rectangle 65"/>
            <p:cNvSpPr>
              <a:spLocks noChangeAspect="1" noChangeArrowheads="1"/>
            </p:cNvSpPr>
            <p:nvPr/>
          </p:nvSpPr>
          <p:spPr bwMode="auto">
            <a:xfrm>
              <a:off x="1920" y="2843"/>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69" name="Rectangle 66"/>
            <p:cNvSpPr>
              <a:spLocks noChangeAspect="1" noChangeArrowheads="1"/>
            </p:cNvSpPr>
            <p:nvPr/>
          </p:nvSpPr>
          <p:spPr bwMode="auto">
            <a:xfrm>
              <a:off x="2064" y="2843"/>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70" name="Rectangle 67"/>
            <p:cNvSpPr>
              <a:spLocks noChangeAspect="1" noChangeArrowheads="1"/>
            </p:cNvSpPr>
            <p:nvPr/>
          </p:nvSpPr>
          <p:spPr bwMode="auto">
            <a:xfrm>
              <a:off x="2208" y="2843"/>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71" name="Rectangle 68"/>
            <p:cNvSpPr>
              <a:spLocks noChangeAspect="1" noChangeArrowheads="1"/>
            </p:cNvSpPr>
            <p:nvPr/>
          </p:nvSpPr>
          <p:spPr bwMode="auto">
            <a:xfrm>
              <a:off x="1056" y="2987"/>
              <a:ext cx="100" cy="122"/>
            </a:xfrm>
            <a:prstGeom prst="rect">
              <a:avLst/>
            </a:prstGeom>
            <a:solidFill>
              <a:schemeClr val="tx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72" name="Rectangle 69"/>
            <p:cNvSpPr>
              <a:spLocks noChangeAspect="1" noChangeArrowheads="1"/>
            </p:cNvSpPr>
            <p:nvPr/>
          </p:nvSpPr>
          <p:spPr bwMode="auto">
            <a:xfrm>
              <a:off x="1200" y="2987"/>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73" name="Rectangle 70"/>
            <p:cNvSpPr>
              <a:spLocks noChangeAspect="1" noChangeArrowheads="1"/>
            </p:cNvSpPr>
            <p:nvPr/>
          </p:nvSpPr>
          <p:spPr bwMode="auto">
            <a:xfrm>
              <a:off x="1344" y="2987"/>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74" name="Rectangle 71"/>
            <p:cNvSpPr>
              <a:spLocks noChangeAspect="1" noChangeArrowheads="1"/>
            </p:cNvSpPr>
            <p:nvPr/>
          </p:nvSpPr>
          <p:spPr bwMode="auto">
            <a:xfrm>
              <a:off x="1488" y="2987"/>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75" name="Rectangle 72"/>
            <p:cNvSpPr>
              <a:spLocks noChangeAspect="1" noChangeArrowheads="1"/>
            </p:cNvSpPr>
            <p:nvPr/>
          </p:nvSpPr>
          <p:spPr bwMode="auto">
            <a:xfrm>
              <a:off x="1632" y="2987"/>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76" name="Rectangle 73"/>
            <p:cNvSpPr>
              <a:spLocks noChangeAspect="1" noChangeArrowheads="1"/>
            </p:cNvSpPr>
            <p:nvPr/>
          </p:nvSpPr>
          <p:spPr bwMode="auto">
            <a:xfrm>
              <a:off x="1776" y="2987"/>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77" name="Rectangle 74"/>
            <p:cNvSpPr>
              <a:spLocks noChangeAspect="1" noChangeArrowheads="1"/>
            </p:cNvSpPr>
            <p:nvPr/>
          </p:nvSpPr>
          <p:spPr bwMode="auto">
            <a:xfrm>
              <a:off x="1920" y="2987"/>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78" name="Rectangle 75"/>
            <p:cNvSpPr>
              <a:spLocks noChangeAspect="1" noChangeArrowheads="1"/>
            </p:cNvSpPr>
            <p:nvPr/>
          </p:nvSpPr>
          <p:spPr bwMode="auto">
            <a:xfrm>
              <a:off x="2064" y="2987"/>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79" name="Rectangle 76"/>
            <p:cNvSpPr>
              <a:spLocks noChangeAspect="1" noChangeArrowheads="1"/>
            </p:cNvSpPr>
            <p:nvPr/>
          </p:nvSpPr>
          <p:spPr bwMode="auto">
            <a:xfrm>
              <a:off x="2208" y="2987"/>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80" name="Rectangle 77"/>
            <p:cNvSpPr>
              <a:spLocks noChangeAspect="1" noChangeArrowheads="1"/>
            </p:cNvSpPr>
            <p:nvPr/>
          </p:nvSpPr>
          <p:spPr bwMode="auto">
            <a:xfrm>
              <a:off x="1056" y="3131"/>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81" name="Rectangle 78"/>
            <p:cNvSpPr>
              <a:spLocks noChangeAspect="1" noChangeArrowheads="1"/>
            </p:cNvSpPr>
            <p:nvPr/>
          </p:nvSpPr>
          <p:spPr bwMode="auto">
            <a:xfrm>
              <a:off x="1200" y="3131"/>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82" name="Rectangle 79"/>
            <p:cNvSpPr>
              <a:spLocks noChangeAspect="1" noChangeArrowheads="1"/>
            </p:cNvSpPr>
            <p:nvPr/>
          </p:nvSpPr>
          <p:spPr bwMode="auto">
            <a:xfrm>
              <a:off x="1344" y="3131"/>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83" name="Rectangle 80"/>
            <p:cNvSpPr>
              <a:spLocks noChangeAspect="1" noChangeArrowheads="1"/>
            </p:cNvSpPr>
            <p:nvPr/>
          </p:nvSpPr>
          <p:spPr bwMode="auto">
            <a:xfrm>
              <a:off x="1488" y="3131"/>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84" name="Rectangle 81"/>
            <p:cNvSpPr>
              <a:spLocks noChangeAspect="1" noChangeArrowheads="1"/>
            </p:cNvSpPr>
            <p:nvPr/>
          </p:nvSpPr>
          <p:spPr bwMode="auto">
            <a:xfrm>
              <a:off x="1632" y="3131"/>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85" name="Rectangle 82"/>
            <p:cNvSpPr>
              <a:spLocks noChangeAspect="1" noChangeArrowheads="1"/>
            </p:cNvSpPr>
            <p:nvPr/>
          </p:nvSpPr>
          <p:spPr bwMode="auto">
            <a:xfrm>
              <a:off x="1776" y="3131"/>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86" name="Rectangle 83"/>
            <p:cNvSpPr>
              <a:spLocks noChangeAspect="1" noChangeArrowheads="1"/>
            </p:cNvSpPr>
            <p:nvPr/>
          </p:nvSpPr>
          <p:spPr bwMode="auto">
            <a:xfrm>
              <a:off x="1920" y="3131"/>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87" name="Rectangle 84"/>
            <p:cNvSpPr>
              <a:spLocks noChangeAspect="1" noChangeArrowheads="1"/>
            </p:cNvSpPr>
            <p:nvPr/>
          </p:nvSpPr>
          <p:spPr bwMode="auto">
            <a:xfrm>
              <a:off x="2064" y="3131"/>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88" name="Rectangle 85"/>
            <p:cNvSpPr>
              <a:spLocks noChangeAspect="1" noChangeArrowheads="1"/>
            </p:cNvSpPr>
            <p:nvPr/>
          </p:nvSpPr>
          <p:spPr bwMode="auto">
            <a:xfrm>
              <a:off x="2208" y="3131"/>
              <a:ext cx="100" cy="12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grpSp>
      <p:sp>
        <p:nvSpPr>
          <p:cNvPr id="89" name="Rectangle 86"/>
          <p:cNvSpPr>
            <a:spLocks noChangeAspect="1" noChangeArrowheads="1"/>
          </p:cNvSpPr>
          <p:nvPr/>
        </p:nvSpPr>
        <p:spPr bwMode="auto">
          <a:xfrm>
            <a:off x="4612055" y="3083116"/>
            <a:ext cx="186013" cy="246863"/>
          </a:xfrm>
          <a:prstGeom prst="rect">
            <a:avLst/>
          </a:prstGeom>
          <a:solidFill>
            <a:schemeClr val="bg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90" name="Line 87"/>
          <p:cNvSpPr>
            <a:spLocks noChangeShapeType="1"/>
          </p:cNvSpPr>
          <p:nvPr/>
        </p:nvSpPr>
        <p:spPr bwMode="auto">
          <a:xfrm flipV="1">
            <a:off x="1338385" y="1921465"/>
            <a:ext cx="0" cy="10668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91" name="Text Box 88"/>
          <p:cNvSpPr txBox="1">
            <a:spLocks noChangeArrowheads="1"/>
          </p:cNvSpPr>
          <p:nvPr/>
        </p:nvSpPr>
        <p:spPr bwMode="auto">
          <a:xfrm rot="16200000">
            <a:off x="492928" y="2271158"/>
            <a:ext cx="1210268" cy="4007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2000"/>
              <a:t>frequency</a:t>
            </a:r>
          </a:p>
        </p:txBody>
      </p:sp>
      <p:sp>
        <p:nvSpPr>
          <p:cNvPr id="92" name="Line 89"/>
          <p:cNvSpPr>
            <a:spLocks noChangeShapeType="1"/>
          </p:cNvSpPr>
          <p:nvPr/>
        </p:nvSpPr>
        <p:spPr bwMode="auto">
          <a:xfrm rot="5400000" flipV="1">
            <a:off x="6612304" y="4331046"/>
            <a:ext cx="0" cy="98473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93" name="Text Box 90"/>
          <p:cNvSpPr txBox="1">
            <a:spLocks noChangeArrowheads="1"/>
          </p:cNvSpPr>
          <p:nvPr/>
        </p:nvSpPr>
        <p:spPr bwMode="auto">
          <a:xfrm>
            <a:off x="6238632" y="4470641"/>
            <a:ext cx="639599" cy="4007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2000"/>
              <a:t>time</a:t>
            </a:r>
          </a:p>
        </p:txBody>
      </p:sp>
      <p:sp>
        <p:nvSpPr>
          <p:cNvPr id="94" name="Line 91"/>
          <p:cNvSpPr>
            <a:spLocks noChangeShapeType="1"/>
          </p:cNvSpPr>
          <p:nvPr/>
        </p:nvSpPr>
        <p:spPr bwMode="auto">
          <a:xfrm rot="5400000" flipV="1">
            <a:off x="3376735" y="4300884"/>
            <a:ext cx="0" cy="98473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95" name="Text Box 92"/>
          <p:cNvSpPr txBox="1">
            <a:spLocks noChangeArrowheads="1"/>
          </p:cNvSpPr>
          <p:nvPr/>
        </p:nvSpPr>
        <p:spPr bwMode="auto">
          <a:xfrm>
            <a:off x="3003062" y="4440478"/>
            <a:ext cx="639599" cy="4007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2000"/>
              <a:t>time</a:t>
            </a:r>
          </a:p>
        </p:txBody>
      </p:sp>
      <p:sp>
        <p:nvSpPr>
          <p:cNvPr id="96" name="Line 93"/>
          <p:cNvSpPr>
            <a:spLocks noChangeShapeType="1"/>
          </p:cNvSpPr>
          <p:nvPr/>
        </p:nvSpPr>
        <p:spPr bwMode="auto">
          <a:xfrm flipV="1">
            <a:off x="4503616" y="1921465"/>
            <a:ext cx="0" cy="10668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97" name="Text Box 94"/>
          <p:cNvSpPr txBox="1">
            <a:spLocks noChangeArrowheads="1"/>
          </p:cNvSpPr>
          <p:nvPr/>
        </p:nvSpPr>
        <p:spPr bwMode="auto">
          <a:xfrm rot="16200000">
            <a:off x="3658159" y="2271158"/>
            <a:ext cx="1210268" cy="4007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2000"/>
              <a:t>frequency</a:t>
            </a:r>
          </a:p>
        </p:txBody>
      </p:sp>
      <p:sp>
        <p:nvSpPr>
          <p:cNvPr id="98" name="Text Box 95"/>
          <p:cNvSpPr txBox="1">
            <a:spLocks noChangeArrowheads="1"/>
          </p:cNvSpPr>
          <p:nvPr/>
        </p:nvSpPr>
        <p:spPr bwMode="auto">
          <a:xfrm>
            <a:off x="1723782" y="4554162"/>
            <a:ext cx="612347" cy="4623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2400" b="1" u="sng"/>
              <a:t>FH</a:t>
            </a:r>
          </a:p>
        </p:txBody>
      </p:sp>
      <p:sp>
        <p:nvSpPr>
          <p:cNvPr id="99" name="Text Box 96"/>
          <p:cNvSpPr txBox="1">
            <a:spLocks noChangeArrowheads="1"/>
          </p:cNvSpPr>
          <p:nvPr/>
        </p:nvSpPr>
        <p:spPr bwMode="auto">
          <a:xfrm>
            <a:off x="4976936" y="4554162"/>
            <a:ext cx="580287" cy="4623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2400" b="1" u="sng"/>
              <a:t>DS</a:t>
            </a:r>
          </a:p>
        </p:txBody>
      </p:sp>
    </p:spTree>
    <p:extLst>
      <p:ext uri="{BB962C8B-B14F-4D97-AF65-F5344CB8AC3E}">
        <p14:creationId xmlns:p14="http://schemas.microsoft.com/office/powerpoint/2010/main" val="15481434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7122" name="Rectangle 2"/>
          <p:cNvSpPr>
            <a:spLocks noGrp="1" noChangeArrowheads="1"/>
          </p:cNvSpPr>
          <p:nvPr>
            <p:ph type="title"/>
          </p:nvPr>
        </p:nvSpPr>
        <p:spPr/>
        <p:txBody>
          <a:bodyPr/>
          <a:lstStyle/>
          <a:p>
            <a:pPr>
              <a:defRPr/>
            </a:pPr>
            <a:r>
              <a:rPr lang="en-GB" altLang="en-US" smtClean="0"/>
              <a:t>FH-SS Transmitter &amp; Receiver</a:t>
            </a:r>
          </a:p>
        </p:txBody>
      </p:sp>
      <p:grpSp>
        <p:nvGrpSpPr>
          <p:cNvPr id="53251" name="Group 3"/>
          <p:cNvGrpSpPr>
            <a:grpSpLocks/>
          </p:cNvGrpSpPr>
          <p:nvPr/>
        </p:nvGrpSpPr>
        <p:grpSpPr bwMode="auto">
          <a:xfrm>
            <a:off x="4658459" y="2209800"/>
            <a:ext cx="4415203" cy="3733800"/>
            <a:chOff x="3035" y="1392"/>
            <a:chExt cx="3013" cy="2352"/>
          </a:xfrm>
        </p:grpSpPr>
        <p:sp>
          <p:nvSpPr>
            <p:cNvPr id="53269" name="Text Box 4"/>
            <p:cNvSpPr txBox="1">
              <a:spLocks noChangeAspect="1" noChangeArrowheads="1"/>
            </p:cNvSpPr>
            <p:nvPr/>
          </p:nvSpPr>
          <p:spPr bwMode="auto">
            <a:xfrm>
              <a:off x="5616" y="1872"/>
              <a:ext cx="432" cy="260"/>
            </a:xfrm>
            <a:prstGeom prst="rect">
              <a:avLst/>
            </a:prstGeom>
            <a:solidFill>
              <a:srgbClr val="FFFFFF"/>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r>
                <a:rPr lang="en-GB" altLang="en-US" sz="1600"/>
                <a:t>Data</a:t>
              </a:r>
            </a:p>
          </p:txBody>
        </p:sp>
        <p:sp>
          <p:nvSpPr>
            <p:cNvPr id="53270" name="Line 5"/>
            <p:cNvSpPr>
              <a:spLocks noChangeAspect="1" noChangeShapeType="1"/>
            </p:cNvSpPr>
            <p:nvPr/>
          </p:nvSpPr>
          <p:spPr bwMode="auto">
            <a:xfrm flipV="1">
              <a:off x="3121" y="1392"/>
              <a:ext cx="0" cy="69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sz="1600"/>
            </a:p>
          </p:txBody>
        </p:sp>
        <p:sp>
          <p:nvSpPr>
            <p:cNvPr id="53271" name="Line 6"/>
            <p:cNvSpPr>
              <a:spLocks noChangeAspect="1" noChangeShapeType="1"/>
            </p:cNvSpPr>
            <p:nvPr/>
          </p:nvSpPr>
          <p:spPr bwMode="auto">
            <a:xfrm flipH="1" flipV="1">
              <a:off x="3035" y="1392"/>
              <a:ext cx="86" cy="172"/>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sz="1600"/>
            </a:p>
          </p:txBody>
        </p:sp>
        <p:sp>
          <p:nvSpPr>
            <p:cNvPr id="53272" name="Line 7"/>
            <p:cNvSpPr>
              <a:spLocks noChangeAspect="1" noChangeShapeType="1"/>
            </p:cNvSpPr>
            <p:nvPr/>
          </p:nvSpPr>
          <p:spPr bwMode="auto">
            <a:xfrm flipV="1">
              <a:off x="3121" y="1392"/>
              <a:ext cx="87" cy="172"/>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sz="1600"/>
            </a:p>
          </p:txBody>
        </p:sp>
        <p:sp>
          <p:nvSpPr>
            <p:cNvPr id="53273" name="Line 8"/>
            <p:cNvSpPr>
              <a:spLocks noChangeAspect="1" noChangeShapeType="1"/>
            </p:cNvSpPr>
            <p:nvPr/>
          </p:nvSpPr>
          <p:spPr bwMode="auto">
            <a:xfrm>
              <a:off x="3121" y="2082"/>
              <a:ext cx="259"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sz="1600"/>
            </a:p>
          </p:txBody>
        </p:sp>
        <p:sp>
          <p:nvSpPr>
            <p:cNvPr id="53274" name="Text Box 9"/>
            <p:cNvSpPr txBox="1">
              <a:spLocks noChangeAspect="1" noChangeArrowheads="1"/>
            </p:cNvSpPr>
            <p:nvPr/>
          </p:nvSpPr>
          <p:spPr bwMode="auto">
            <a:xfrm>
              <a:off x="3380" y="1822"/>
              <a:ext cx="692" cy="519"/>
            </a:xfrm>
            <a:prstGeom prst="rect">
              <a:avLst/>
            </a:prstGeom>
            <a:solidFill>
              <a:srgbClr val="FFFFFF"/>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600"/>
                <a:t>Down</a:t>
              </a:r>
            </a:p>
            <a:p>
              <a:r>
                <a:rPr lang="en-GB" altLang="en-US" sz="1600"/>
                <a:t>converter</a:t>
              </a:r>
            </a:p>
          </p:txBody>
        </p:sp>
        <p:sp>
          <p:nvSpPr>
            <p:cNvPr id="53275" name="Text Box 10"/>
            <p:cNvSpPr txBox="1">
              <a:spLocks noChangeAspect="1" noChangeArrowheads="1"/>
            </p:cNvSpPr>
            <p:nvPr/>
          </p:nvSpPr>
          <p:spPr bwMode="auto">
            <a:xfrm>
              <a:off x="3208" y="3225"/>
              <a:ext cx="777" cy="519"/>
            </a:xfrm>
            <a:prstGeom prst="rect">
              <a:avLst/>
            </a:prstGeom>
            <a:solidFill>
              <a:srgbClr val="FFFFFF"/>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600"/>
                <a:t>Frequency</a:t>
              </a:r>
            </a:p>
            <a:p>
              <a:r>
                <a:rPr lang="en-GB" altLang="en-US" sz="1600"/>
                <a:t>synthesiser</a:t>
              </a:r>
            </a:p>
          </p:txBody>
        </p:sp>
        <p:sp>
          <p:nvSpPr>
            <p:cNvPr id="53276" name="Text Box 11"/>
            <p:cNvSpPr txBox="1">
              <a:spLocks noChangeAspect="1" noChangeArrowheads="1"/>
            </p:cNvSpPr>
            <p:nvPr/>
          </p:nvSpPr>
          <p:spPr bwMode="auto">
            <a:xfrm>
              <a:off x="4763" y="1822"/>
              <a:ext cx="864" cy="519"/>
            </a:xfrm>
            <a:prstGeom prst="rect">
              <a:avLst/>
            </a:prstGeom>
            <a:solidFill>
              <a:srgbClr val="FFFFFF"/>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600"/>
                <a:t>Data</a:t>
              </a:r>
            </a:p>
            <a:p>
              <a:r>
                <a:rPr lang="en-GB" altLang="en-US" sz="1600"/>
                <a:t>demodulator</a:t>
              </a:r>
            </a:p>
          </p:txBody>
        </p:sp>
        <p:sp>
          <p:nvSpPr>
            <p:cNvPr id="53277" name="Line 12"/>
            <p:cNvSpPr>
              <a:spLocks noChangeAspect="1" noChangeShapeType="1"/>
            </p:cNvSpPr>
            <p:nvPr/>
          </p:nvSpPr>
          <p:spPr bwMode="auto">
            <a:xfrm>
              <a:off x="5627" y="2082"/>
              <a:ext cx="345" cy="0"/>
            </a:xfrm>
            <a:prstGeom prst="line">
              <a:avLst/>
            </a:prstGeom>
            <a:noFill/>
            <a:ln w="9525">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sz="1600"/>
            </a:p>
          </p:txBody>
        </p:sp>
        <p:sp>
          <p:nvSpPr>
            <p:cNvPr id="53278" name="Line 13"/>
            <p:cNvSpPr>
              <a:spLocks noChangeAspect="1" noChangeShapeType="1"/>
            </p:cNvSpPr>
            <p:nvPr/>
          </p:nvSpPr>
          <p:spPr bwMode="auto">
            <a:xfrm>
              <a:off x="4072" y="2082"/>
              <a:ext cx="691"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sz="1600"/>
            </a:p>
          </p:txBody>
        </p:sp>
        <p:sp>
          <p:nvSpPr>
            <p:cNvPr id="53279" name="Line 14"/>
            <p:cNvSpPr>
              <a:spLocks noChangeAspect="1" noChangeShapeType="1"/>
            </p:cNvSpPr>
            <p:nvPr/>
          </p:nvSpPr>
          <p:spPr bwMode="auto">
            <a:xfrm>
              <a:off x="4416" y="2082"/>
              <a:ext cx="0" cy="346"/>
            </a:xfrm>
            <a:prstGeom prst="line">
              <a:avLst/>
            </a:prstGeom>
            <a:noFill/>
            <a:ln w="9525">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sz="1600"/>
            </a:p>
          </p:txBody>
        </p:sp>
        <p:sp>
          <p:nvSpPr>
            <p:cNvPr id="53280" name="Text Box 15"/>
            <p:cNvSpPr txBox="1">
              <a:spLocks noChangeAspect="1" noChangeArrowheads="1"/>
            </p:cNvSpPr>
            <p:nvPr/>
          </p:nvSpPr>
          <p:spPr bwMode="auto">
            <a:xfrm>
              <a:off x="4157" y="2428"/>
              <a:ext cx="606" cy="518"/>
            </a:xfrm>
            <a:prstGeom prst="rect">
              <a:avLst/>
            </a:prstGeom>
            <a:solidFill>
              <a:srgbClr val="FFFFFF"/>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600"/>
                <a:t>Synchr.</a:t>
              </a:r>
            </a:p>
            <a:p>
              <a:r>
                <a:rPr lang="en-GB" altLang="en-US" sz="1600"/>
                <a:t>tracking</a:t>
              </a:r>
            </a:p>
          </p:txBody>
        </p:sp>
        <p:sp>
          <p:nvSpPr>
            <p:cNvPr id="53281" name="Line 16"/>
            <p:cNvSpPr>
              <a:spLocks noChangeAspect="1" noChangeShapeType="1"/>
            </p:cNvSpPr>
            <p:nvPr/>
          </p:nvSpPr>
          <p:spPr bwMode="auto">
            <a:xfrm flipV="1">
              <a:off x="3640" y="2341"/>
              <a:ext cx="0" cy="864"/>
            </a:xfrm>
            <a:prstGeom prst="line">
              <a:avLst/>
            </a:prstGeom>
            <a:noFill/>
            <a:ln w="9525">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sz="1600"/>
            </a:p>
          </p:txBody>
        </p:sp>
        <p:sp>
          <p:nvSpPr>
            <p:cNvPr id="53282" name="Text Box 17"/>
            <p:cNvSpPr txBox="1">
              <a:spLocks noChangeAspect="1" noChangeArrowheads="1"/>
            </p:cNvSpPr>
            <p:nvPr/>
          </p:nvSpPr>
          <p:spPr bwMode="auto">
            <a:xfrm>
              <a:off x="4157" y="3225"/>
              <a:ext cx="778" cy="519"/>
            </a:xfrm>
            <a:prstGeom prst="rect">
              <a:avLst/>
            </a:prstGeom>
            <a:solidFill>
              <a:srgbClr val="FFFFFF"/>
            </a:solid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600"/>
                <a:t>Code</a:t>
              </a:r>
            </a:p>
            <a:p>
              <a:r>
                <a:rPr lang="en-GB" altLang="en-US" sz="1600"/>
                <a:t>generator</a:t>
              </a:r>
            </a:p>
          </p:txBody>
        </p:sp>
        <p:sp>
          <p:nvSpPr>
            <p:cNvPr id="53283" name="Line 18"/>
            <p:cNvSpPr>
              <a:spLocks noChangeAspect="1" noChangeShapeType="1"/>
            </p:cNvSpPr>
            <p:nvPr/>
          </p:nvSpPr>
          <p:spPr bwMode="auto">
            <a:xfrm flipH="1">
              <a:off x="3985" y="3485"/>
              <a:ext cx="172" cy="0"/>
            </a:xfrm>
            <a:prstGeom prst="line">
              <a:avLst/>
            </a:prstGeom>
            <a:noFill/>
            <a:ln w="9525">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sz="1600"/>
            </a:p>
          </p:txBody>
        </p:sp>
        <p:sp>
          <p:nvSpPr>
            <p:cNvPr id="53284" name="Line 19"/>
            <p:cNvSpPr>
              <a:spLocks noChangeAspect="1" noChangeShapeType="1"/>
            </p:cNvSpPr>
            <p:nvPr/>
          </p:nvSpPr>
          <p:spPr bwMode="auto">
            <a:xfrm>
              <a:off x="4416" y="2947"/>
              <a:ext cx="0" cy="258"/>
            </a:xfrm>
            <a:prstGeom prst="line">
              <a:avLst/>
            </a:prstGeom>
            <a:noFill/>
            <a:ln w="9525">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sz="1600"/>
            </a:p>
          </p:txBody>
        </p:sp>
      </p:grpSp>
      <p:grpSp>
        <p:nvGrpSpPr>
          <p:cNvPr id="53252" name="Group 20"/>
          <p:cNvGrpSpPr>
            <a:grpSpLocks/>
          </p:cNvGrpSpPr>
          <p:nvPr/>
        </p:nvGrpSpPr>
        <p:grpSpPr bwMode="auto">
          <a:xfrm>
            <a:off x="140677" y="2209801"/>
            <a:ext cx="3770435" cy="3719513"/>
            <a:chOff x="288" y="1392"/>
            <a:chExt cx="2573" cy="2343"/>
          </a:xfrm>
        </p:grpSpPr>
        <p:sp>
          <p:nvSpPr>
            <p:cNvPr id="53256" name="Text Box 21"/>
            <p:cNvSpPr txBox="1">
              <a:spLocks noChangeAspect="1" noChangeArrowheads="1"/>
            </p:cNvSpPr>
            <p:nvPr/>
          </p:nvSpPr>
          <p:spPr bwMode="auto">
            <a:xfrm>
              <a:off x="288" y="1872"/>
              <a:ext cx="432" cy="260"/>
            </a:xfrm>
            <a:prstGeom prst="rect">
              <a:avLst/>
            </a:prstGeom>
            <a:solidFill>
              <a:srgbClr val="FFFFFF"/>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r>
                <a:rPr lang="en-GB" altLang="en-US" sz="1600"/>
                <a:t>Data</a:t>
              </a:r>
            </a:p>
          </p:txBody>
        </p:sp>
        <p:sp>
          <p:nvSpPr>
            <p:cNvPr id="53257" name="Text Box 22"/>
            <p:cNvSpPr txBox="1">
              <a:spLocks noChangeAspect="1" noChangeArrowheads="1"/>
            </p:cNvSpPr>
            <p:nvPr/>
          </p:nvSpPr>
          <p:spPr bwMode="auto">
            <a:xfrm>
              <a:off x="1825" y="1858"/>
              <a:ext cx="691" cy="519"/>
            </a:xfrm>
            <a:prstGeom prst="rect">
              <a:avLst/>
            </a:prstGeom>
            <a:solidFill>
              <a:srgbClr val="FFFFFF"/>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600"/>
                <a:t>Up converter</a:t>
              </a:r>
            </a:p>
          </p:txBody>
        </p:sp>
        <p:sp>
          <p:nvSpPr>
            <p:cNvPr id="53258" name="Text Box 23"/>
            <p:cNvSpPr txBox="1">
              <a:spLocks noChangeAspect="1" noChangeArrowheads="1"/>
            </p:cNvSpPr>
            <p:nvPr/>
          </p:nvSpPr>
          <p:spPr bwMode="auto">
            <a:xfrm>
              <a:off x="702" y="3216"/>
              <a:ext cx="778" cy="519"/>
            </a:xfrm>
            <a:prstGeom prst="rect">
              <a:avLst/>
            </a:prstGeom>
            <a:solidFill>
              <a:srgbClr val="FFFFFF"/>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600"/>
                <a:t>Code</a:t>
              </a:r>
            </a:p>
            <a:p>
              <a:r>
                <a:rPr lang="en-GB" altLang="en-US" sz="1600"/>
                <a:t>generator</a:t>
              </a:r>
            </a:p>
          </p:txBody>
        </p:sp>
        <p:sp>
          <p:nvSpPr>
            <p:cNvPr id="53259" name="Text Box 24"/>
            <p:cNvSpPr txBox="1">
              <a:spLocks noChangeAspect="1" noChangeArrowheads="1"/>
            </p:cNvSpPr>
            <p:nvPr/>
          </p:nvSpPr>
          <p:spPr bwMode="auto">
            <a:xfrm>
              <a:off x="1825" y="3216"/>
              <a:ext cx="778" cy="519"/>
            </a:xfrm>
            <a:prstGeom prst="rect">
              <a:avLst/>
            </a:prstGeom>
            <a:solidFill>
              <a:srgbClr val="FFFFFF"/>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600"/>
                <a:t>Frequency</a:t>
              </a:r>
            </a:p>
            <a:p>
              <a:r>
                <a:rPr lang="en-GB" altLang="en-US" sz="1600"/>
                <a:t>synthesiser</a:t>
              </a:r>
            </a:p>
          </p:txBody>
        </p:sp>
        <p:sp>
          <p:nvSpPr>
            <p:cNvPr id="53260" name="Line 25"/>
            <p:cNvSpPr>
              <a:spLocks noChangeAspect="1" noChangeShapeType="1"/>
            </p:cNvSpPr>
            <p:nvPr/>
          </p:nvSpPr>
          <p:spPr bwMode="auto">
            <a:xfrm flipV="1">
              <a:off x="2172" y="2356"/>
              <a:ext cx="0" cy="86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sz="1600"/>
            </a:p>
          </p:txBody>
        </p:sp>
        <p:sp>
          <p:nvSpPr>
            <p:cNvPr id="53261" name="Line 26"/>
            <p:cNvSpPr>
              <a:spLocks noChangeAspect="1" noChangeShapeType="1"/>
            </p:cNvSpPr>
            <p:nvPr/>
          </p:nvSpPr>
          <p:spPr bwMode="auto">
            <a:xfrm flipV="1">
              <a:off x="2776" y="1392"/>
              <a:ext cx="0" cy="69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sz="1600"/>
            </a:p>
          </p:txBody>
        </p:sp>
        <p:sp>
          <p:nvSpPr>
            <p:cNvPr id="53262" name="Line 27"/>
            <p:cNvSpPr>
              <a:spLocks noChangeAspect="1" noChangeShapeType="1"/>
            </p:cNvSpPr>
            <p:nvPr/>
          </p:nvSpPr>
          <p:spPr bwMode="auto">
            <a:xfrm flipV="1">
              <a:off x="2776" y="1434"/>
              <a:ext cx="85" cy="17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sz="1600"/>
            </a:p>
          </p:txBody>
        </p:sp>
        <p:sp>
          <p:nvSpPr>
            <p:cNvPr id="53263" name="Line 28"/>
            <p:cNvSpPr>
              <a:spLocks noChangeAspect="1" noChangeShapeType="1"/>
            </p:cNvSpPr>
            <p:nvPr/>
          </p:nvSpPr>
          <p:spPr bwMode="auto">
            <a:xfrm flipH="1" flipV="1">
              <a:off x="2689" y="1434"/>
              <a:ext cx="87" cy="17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sz="1600"/>
            </a:p>
          </p:txBody>
        </p:sp>
        <p:sp>
          <p:nvSpPr>
            <p:cNvPr id="53264" name="Line 29"/>
            <p:cNvSpPr>
              <a:spLocks noChangeAspect="1" noChangeShapeType="1"/>
            </p:cNvSpPr>
            <p:nvPr/>
          </p:nvSpPr>
          <p:spPr bwMode="auto">
            <a:xfrm>
              <a:off x="357" y="2062"/>
              <a:ext cx="43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sz="1600"/>
            </a:p>
          </p:txBody>
        </p:sp>
        <p:sp>
          <p:nvSpPr>
            <p:cNvPr id="53265" name="Line 30"/>
            <p:cNvSpPr>
              <a:spLocks noChangeAspect="1" noChangeShapeType="1"/>
            </p:cNvSpPr>
            <p:nvPr/>
          </p:nvSpPr>
          <p:spPr bwMode="auto">
            <a:xfrm>
              <a:off x="1480" y="2062"/>
              <a:ext cx="345" cy="0"/>
            </a:xfrm>
            <a:prstGeom prst="line">
              <a:avLst/>
            </a:prstGeom>
            <a:noFill/>
            <a:ln w="9525">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sz="1600"/>
            </a:p>
          </p:txBody>
        </p:sp>
        <p:sp>
          <p:nvSpPr>
            <p:cNvPr id="53266" name="Line 31"/>
            <p:cNvSpPr>
              <a:spLocks noChangeAspect="1" noChangeShapeType="1"/>
            </p:cNvSpPr>
            <p:nvPr/>
          </p:nvSpPr>
          <p:spPr bwMode="auto">
            <a:xfrm>
              <a:off x="1480" y="3447"/>
              <a:ext cx="345" cy="0"/>
            </a:xfrm>
            <a:prstGeom prst="line">
              <a:avLst/>
            </a:prstGeom>
            <a:noFill/>
            <a:ln w="9525">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sz="1600"/>
            </a:p>
          </p:txBody>
        </p:sp>
        <p:sp>
          <p:nvSpPr>
            <p:cNvPr id="53267" name="Line 32"/>
            <p:cNvSpPr>
              <a:spLocks noChangeAspect="1" noChangeShapeType="1"/>
            </p:cNvSpPr>
            <p:nvPr/>
          </p:nvSpPr>
          <p:spPr bwMode="auto">
            <a:xfrm>
              <a:off x="2516" y="2082"/>
              <a:ext cx="260"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sz="1600"/>
            </a:p>
          </p:txBody>
        </p:sp>
        <p:sp>
          <p:nvSpPr>
            <p:cNvPr id="53268" name="Text Box 33"/>
            <p:cNvSpPr txBox="1">
              <a:spLocks noChangeAspect="1" noChangeArrowheads="1"/>
            </p:cNvSpPr>
            <p:nvPr/>
          </p:nvSpPr>
          <p:spPr bwMode="auto">
            <a:xfrm>
              <a:off x="789" y="1858"/>
              <a:ext cx="795" cy="519"/>
            </a:xfrm>
            <a:prstGeom prst="rect">
              <a:avLst/>
            </a:prstGeom>
            <a:solidFill>
              <a:srgbClr val="FFFFFF"/>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600"/>
                <a:t>Baseband</a:t>
              </a:r>
            </a:p>
            <a:p>
              <a:r>
                <a:rPr lang="en-GB" altLang="en-US" sz="1600"/>
                <a:t>modulator</a:t>
              </a:r>
            </a:p>
          </p:txBody>
        </p:sp>
      </p:grpSp>
      <p:grpSp>
        <p:nvGrpSpPr>
          <p:cNvPr id="53253" name="Group 34"/>
          <p:cNvGrpSpPr>
            <a:grpSpLocks/>
          </p:cNvGrpSpPr>
          <p:nvPr/>
        </p:nvGrpSpPr>
        <p:grpSpPr bwMode="auto">
          <a:xfrm>
            <a:off x="4110407" y="2156539"/>
            <a:ext cx="455735" cy="365125"/>
            <a:chOff x="2790" y="1532"/>
            <a:chExt cx="311" cy="230"/>
          </a:xfrm>
        </p:grpSpPr>
        <p:sp>
          <p:nvSpPr>
            <p:cNvPr id="53254" name="Freeform 35"/>
            <p:cNvSpPr>
              <a:spLocks/>
            </p:cNvSpPr>
            <p:nvPr/>
          </p:nvSpPr>
          <p:spPr bwMode="auto">
            <a:xfrm>
              <a:off x="2790" y="1532"/>
              <a:ext cx="127" cy="214"/>
            </a:xfrm>
            <a:custGeom>
              <a:avLst/>
              <a:gdLst>
                <a:gd name="T0" fmla="*/ 0 w 247"/>
                <a:gd name="T1" fmla="*/ 0 h 458"/>
                <a:gd name="T2" fmla="*/ 202 w 247"/>
                <a:gd name="T3" fmla="*/ 105 h 458"/>
                <a:gd name="T4" fmla="*/ 127 w 247"/>
                <a:gd name="T5" fmla="*/ 270 h 458"/>
                <a:gd name="T6" fmla="*/ 247 w 247"/>
                <a:gd name="T7" fmla="*/ 458 h 458"/>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47" h="458">
                  <a:moveTo>
                    <a:pt x="0" y="0"/>
                  </a:moveTo>
                  <a:cubicBezTo>
                    <a:pt x="90" y="30"/>
                    <a:pt x="181" y="60"/>
                    <a:pt x="202" y="105"/>
                  </a:cubicBezTo>
                  <a:cubicBezTo>
                    <a:pt x="223" y="150"/>
                    <a:pt x="120" y="211"/>
                    <a:pt x="127" y="270"/>
                  </a:cubicBezTo>
                  <a:cubicBezTo>
                    <a:pt x="134" y="329"/>
                    <a:pt x="222" y="343"/>
                    <a:pt x="247" y="458"/>
                  </a:cubicBezTo>
                </a:path>
              </a:pathLst>
            </a:custGeom>
            <a:noFill/>
            <a:ln w="952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sz="1600"/>
            </a:p>
          </p:txBody>
        </p:sp>
        <p:sp>
          <p:nvSpPr>
            <p:cNvPr id="53255" name="Freeform 36"/>
            <p:cNvSpPr>
              <a:spLocks/>
            </p:cNvSpPr>
            <p:nvPr/>
          </p:nvSpPr>
          <p:spPr bwMode="auto">
            <a:xfrm>
              <a:off x="2974" y="1548"/>
              <a:ext cx="127" cy="214"/>
            </a:xfrm>
            <a:custGeom>
              <a:avLst/>
              <a:gdLst>
                <a:gd name="T0" fmla="*/ 0 w 247"/>
                <a:gd name="T1" fmla="*/ 0 h 458"/>
                <a:gd name="T2" fmla="*/ 202 w 247"/>
                <a:gd name="T3" fmla="*/ 105 h 458"/>
                <a:gd name="T4" fmla="*/ 127 w 247"/>
                <a:gd name="T5" fmla="*/ 270 h 458"/>
                <a:gd name="T6" fmla="*/ 247 w 247"/>
                <a:gd name="T7" fmla="*/ 458 h 458"/>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47" h="458">
                  <a:moveTo>
                    <a:pt x="0" y="0"/>
                  </a:moveTo>
                  <a:cubicBezTo>
                    <a:pt x="90" y="30"/>
                    <a:pt x="181" y="60"/>
                    <a:pt x="202" y="105"/>
                  </a:cubicBezTo>
                  <a:cubicBezTo>
                    <a:pt x="223" y="150"/>
                    <a:pt x="120" y="211"/>
                    <a:pt x="127" y="270"/>
                  </a:cubicBezTo>
                  <a:cubicBezTo>
                    <a:pt x="134" y="329"/>
                    <a:pt x="222" y="343"/>
                    <a:pt x="247" y="458"/>
                  </a:cubicBezTo>
                </a:path>
              </a:pathLst>
            </a:custGeom>
            <a:noFill/>
            <a:ln w="952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sz="1600"/>
            </a:p>
          </p:txBody>
        </p:sp>
      </p:grpSp>
    </p:spTree>
    <p:extLst>
      <p:ext uri="{BB962C8B-B14F-4D97-AF65-F5344CB8AC3E}">
        <p14:creationId xmlns:p14="http://schemas.microsoft.com/office/powerpoint/2010/main" val="56450669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8146" name="Rectangle 2"/>
          <p:cNvSpPr>
            <a:spLocks noGrp="1" noChangeArrowheads="1"/>
          </p:cNvSpPr>
          <p:nvPr>
            <p:ph type="title"/>
          </p:nvPr>
        </p:nvSpPr>
        <p:spPr/>
        <p:txBody>
          <a:bodyPr/>
          <a:lstStyle/>
          <a:p>
            <a:pPr>
              <a:defRPr/>
            </a:pPr>
            <a:r>
              <a:rPr lang="en-GB" altLang="en-US" smtClean="0"/>
              <a:t>Time Hopped CDMA</a:t>
            </a:r>
          </a:p>
        </p:txBody>
      </p:sp>
      <p:sp>
        <p:nvSpPr>
          <p:cNvPr id="54275" name="Rectangle 3"/>
          <p:cNvSpPr>
            <a:spLocks noGrp="1" noChangeArrowheads="1"/>
          </p:cNvSpPr>
          <p:nvPr>
            <p:ph type="body" idx="1"/>
          </p:nvPr>
        </p:nvSpPr>
        <p:spPr>
          <a:xfrm>
            <a:off x="683568" y="1335089"/>
            <a:ext cx="7772400" cy="4114800"/>
          </a:xfrm>
        </p:spPr>
        <p:txBody>
          <a:bodyPr/>
          <a:lstStyle/>
          <a:p>
            <a:r>
              <a:rPr lang="en-GB" altLang="en-US" sz="2000" dirty="0" smtClean="0"/>
              <a:t>Data transmitted in rapid bursts</a:t>
            </a:r>
          </a:p>
          <a:p>
            <a:r>
              <a:rPr lang="en-GB" altLang="en-US" sz="2000" dirty="0" smtClean="0"/>
              <a:t>Time intervals determined by code</a:t>
            </a:r>
          </a:p>
          <a:p>
            <a:r>
              <a:rPr lang="en-GB" altLang="en-US" sz="2000" dirty="0" smtClean="0"/>
              <a:t>Time axis divided into frames of </a:t>
            </a:r>
            <a:r>
              <a:rPr lang="en-GB" altLang="en-US" sz="2000" i="1" dirty="0" smtClean="0"/>
              <a:t>M</a:t>
            </a:r>
            <a:r>
              <a:rPr lang="en-GB" altLang="en-US" sz="2000" dirty="0" smtClean="0"/>
              <a:t> slots</a:t>
            </a:r>
          </a:p>
          <a:p>
            <a:r>
              <a:rPr lang="en-GB" altLang="en-US" sz="2000" dirty="0" smtClean="0"/>
              <a:t>Uses the whole spectrum as in WCDMA, for short time periods</a:t>
            </a:r>
          </a:p>
        </p:txBody>
      </p:sp>
      <p:grpSp>
        <p:nvGrpSpPr>
          <p:cNvPr id="54276" name="Group 4"/>
          <p:cNvGrpSpPr>
            <a:grpSpLocks/>
          </p:cNvGrpSpPr>
          <p:nvPr/>
        </p:nvGrpSpPr>
        <p:grpSpPr bwMode="auto">
          <a:xfrm>
            <a:off x="2238374" y="3100388"/>
            <a:ext cx="2996712" cy="2962276"/>
            <a:chOff x="1747" y="2351"/>
            <a:chExt cx="2045" cy="1866"/>
          </a:xfrm>
        </p:grpSpPr>
        <p:sp>
          <p:nvSpPr>
            <p:cNvPr id="54277" name="Rectangle 5"/>
            <p:cNvSpPr>
              <a:spLocks noChangeAspect="1" noChangeArrowheads="1"/>
            </p:cNvSpPr>
            <p:nvPr/>
          </p:nvSpPr>
          <p:spPr bwMode="auto">
            <a:xfrm rot="10800000">
              <a:off x="3591" y="3102"/>
              <a:ext cx="184" cy="156"/>
            </a:xfrm>
            <a:prstGeom prst="rect">
              <a:avLst/>
            </a:prstGeom>
            <a:solidFill>
              <a:schemeClr val="bg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54278" name="Rectangle 6"/>
            <p:cNvSpPr>
              <a:spLocks noChangeAspect="1" noChangeArrowheads="1"/>
            </p:cNvSpPr>
            <p:nvPr/>
          </p:nvSpPr>
          <p:spPr bwMode="auto">
            <a:xfrm rot="10800000">
              <a:off x="2863" y="3098"/>
              <a:ext cx="184" cy="156"/>
            </a:xfrm>
            <a:prstGeom prst="rect">
              <a:avLst/>
            </a:prstGeom>
            <a:solidFill>
              <a:schemeClr val="bg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54279" name="Rectangle 7"/>
            <p:cNvSpPr>
              <a:spLocks noChangeAspect="1" noChangeArrowheads="1"/>
            </p:cNvSpPr>
            <p:nvPr/>
          </p:nvSpPr>
          <p:spPr bwMode="auto">
            <a:xfrm rot="10800000">
              <a:off x="2112" y="3102"/>
              <a:ext cx="184" cy="156"/>
            </a:xfrm>
            <a:prstGeom prst="rect">
              <a:avLst/>
            </a:prstGeom>
            <a:solidFill>
              <a:schemeClr val="bg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54280" name="Rectangle 8"/>
            <p:cNvSpPr>
              <a:spLocks noChangeAspect="1" noChangeArrowheads="1"/>
            </p:cNvSpPr>
            <p:nvPr/>
          </p:nvSpPr>
          <p:spPr bwMode="auto">
            <a:xfrm rot="10800000">
              <a:off x="2292" y="3102"/>
              <a:ext cx="184" cy="156"/>
            </a:xfrm>
            <a:prstGeom prst="rect">
              <a:avLst/>
            </a:prstGeom>
            <a:solidFill>
              <a:schemeClr val="bg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54281" name="Line 9"/>
            <p:cNvSpPr>
              <a:spLocks noChangeShapeType="1"/>
            </p:cNvSpPr>
            <p:nvPr/>
          </p:nvSpPr>
          <p:spPr bwMode="auto">
            <a:xfrm flipV="1">
              <a:off x="2049" y="2426"/>
              <a:ext cx="0" cy="67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4282" name="Text Box 10"/>
            <p:cNvSpPr txBox="1">
              <a:spLocks noChangeArrowheads="1"/>
            </p:cNvSpPr>
            <p:nvPr/>
          </p:nvSpPr>
          <p:spPr bwMode="auto">
            <a:xfrm rot="16200000">
              <a:off x="1503" y="2636"/>
              <a:ext cx="762" cy="2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2000"/>
                <a:t>frequency</a:t>
              </a:r>
            </a:p>
          </p:txBody>
        </p:sp>
        <p:sp>
          <p:nvSpPr>
            <p:cNvPr id="54283" name="Line 11"/>
            <p:cNvSpPr>
              <a:spLocks noChangeShapeType="1"/>
            </p:cNvSpPr>
            <p:nvPr/>
          </p:nvSpPr>
          <p:spPr bwMode="auto">
            <a:xfrm rot="5400000" flipV="1">
              <a:off x="3456" y="3851"/>
              <a:ext cx="0" cy="67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sp>
          <p:nvSpPr>
            <p:cNvPr id="54284" name="Text Box 12"/>
            <p:cNvSpPr txBox="1">
              <a:spLocks noChangeArrowheads="1"/>
            </p:cNvSpPr>
            <p:nvPr/>
          </p:nvSpPr>
          <p:spPr bwMode="auto">
            <a:xfrm>
              <a:off x="3201" y="3965"/>
              <a:ext cx="436" cy="2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2000"/>
                <a:t>time</a:t>
              </a:r>
            </a:p>
          </p:txBody>
        </p:sp>
        <p:sp>
          <p:nvSpPr>
            <p:cNvPr id="54285" name="Rectangle 13"/>
            <p:cNvSpPr>
              <a:spLocks noChangeAspect="1" noChangeArrowheads="1"/>
            </p:cNvSpPr>
            <p:nvPr/>
          </p:nvSpPr>
          <p:spPr bwMode="auto">
            <a:xfrm rot="16200000">
              <a:off x="2852" y="2359"/>
              <a:ext cx="184" cy="16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54286" name="Rectangle 14"/>
            <p:cNvSpPr>
              <a:spLocks noChangeAspect="1" noChangeArrowheads="1"/>
            </p:cNvSpPr>
            <p:nvPr/>
          </p:nvSpPr>
          <p:spPr bwMode="auto">
            <a:xfrm rot="16200000">
              <a:off x="2852" y="2543"/>
              <a:ext cx="184" cy="16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54287" name="Rectangle 15"/>
            <p:cNvSpPr>
              <a:spLocks noChangeAspect="1" noChangeArrowheads="1"/>
            </p:cNvSpPr>
            <p:nvPr/>
          </p:nvSpPr>
          <p:spPr bwMode="auto">
            <a:xfrm rot="16200000">
              <a:off x="2852" y="2727"/>
              <a:ext cx="184" cy="16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54288" name="Rectangle 16"/>
            <p:cNvSpPr>
              <a:spLocks noChangeAspect="1" noChangeArrowheads="1"/>
            </p:cNvSpPr>
            <p:nvPr/>
          </p:nvSpPr>
          <p:spPr bwMode="auto">
            <a:xfrm rot="16200000">
              <a:off x="2852" y="2911"/>
              <a:ext cx="184" cy="16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54289" name="Rectangle 17"/>
            <p:cNvSpPr>
              <a:spLocks noChangeAspect="1" noChangeArrowheads="1"/>
            </p:cNvSpPr>
            <p:nvPr/>
          </p:nvSpPr>
          <p:spPr bwMode="auto">
            <a:xfrm rot="16200000">
              <a:off x="2852" y="3095"/>
              <a:ext cx="184" cy="16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54290" name="Rectangle 18"/>
            <p:cNvSpPr>
              <a:spLocks noChangeAspect="1" noChangeArrowheads="1"/>
            </p:cNvSpPr>
            <p:nvPr/>
          </p:nvSpPr>
          <p:spPr bwMode="auto">
            <a:xfrm rot="16200000">
              <a:off x="2852" y="3279"/>
              <a:ext cx="184" cy="16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54291" name="Rectangle 19"/>
            <p:cNvSpPr>
              <a:spLocks noChangeAspect="1" noChangeArrowheads="1"/>
            </p:cNvSpPr>
            <p:nvPr/>
          </p:nvSpPr>
          <p:spPr bwMode="auto">
            <a:xfrm rot="16200000">
              <a:off x="2852" y="3463"/>
              <a:ext cx="184" cy="16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54292" name="Rectangle 20"/>
            <p:cNvSpPr>
              <a:spLocks noChangeAspect="1" noChangeArrowheads="1"/>
            </p:cNvSpPr>
            <p:nvPr/>
          </p:nvSpPr>
          <p:spPr bwMode="auto">
            <a:xfrm rot="16200000">
              <a:off x="2852" y="3647"/>
              <a:ext cx="184" cy="16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sp>
          <p:nvSpPr>
            <p:cNvPr id="54293" name="Rectangle 21"/>
            <p:cNvSpPr>
              <a:spLocks noChangeAspect="1" noChangeArrowheads="1"/>
            </p:cNvSpPr>
            <p:nvPr/>
          </p:nvSpPr>
          <p:spPr bwMode="auto">
            <a:xfrm rot="16200000">
              <a:off x="2852" y="3831"/>
              <a:ext cx="184" cy="16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endParaRPr lang="en-GB" altLang="en-US"/>
            </a:p>
          </p:txBody>
        </p:sp>
      </p:grpSp>
    </p:spTree>
    <p:extLst>
      <p:ext uri="{BB962C8B-B14F-4D97-AF65-F5344CB8AC3E}">
        <p14:creationId xmlns:p14="http://schemas.microsoft.com/office/powerpoint/2010/main" val="145619109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9170" name="Rectangle 2"/>
          <p:cNvSpPr>
            <a:spLocks noGrp="1" noChangeArrowheads="1"/>
          </p:cNvSpPr>
          <p:nvPr>
            <p:ph type="title"/>
          </p:nvPr>
        </p:nvSpPr>
        <p:spPr/>
        <p:txBody>
          <a:bodyPr/>
          <a:lstStyle/>
          <a:p>
            <a:pPr>
              <a:defRPr/>
            </a:pPr>
            <a:r>
              <a:rPr lang="en-GB" altLang="en-US" smtClean="0"/>
              <a:t>TH-SS Transmitter &amp; Receiver</a:t>
            </a:r>
          </a:p>
        </p:txBody>
      </p:sp>
      <p:grpSp>
        <p:nvGrpSpPr>
          <p:cNvPr id="55299" name="Group 3"/>
          <p:cNvGrpSpPr>
            <a:grpSpLocks/>
          </p:cNvGrpSpPr>
          <p:nvPr/>
        </p:nvGrpSpPr>
        <p:grpSpPr bwMode="auto">
          <a:xfrm>
            <a:off x="457200" y="2427288"/>
            <a:ext cx="3670789" cy="3259137"/>
            <a:chOff x="576" y="1529"/>
            <a:chExt cx="2505" cy="2053"/>
          </a:xfrm>
        </p:grpSpPr>
        <p:sp>
          <p:nvSpPr>
            <p:cNvPr id="55324" name="Text Box 4"/>
            <p:cNvSpPr txBox="1">
              <a:spLocks noChangeAspect="1" noChangeArrowheads="1"/>
            </p:cNvSpPr>
            <p:nvPr/>
          </p:nvSpPr>
          <p:spPr bwMode="auto">
            <a:xfrm>
              <a:off x="1008" y="1910"/>
              <a:ext cx="691" cy="519"/>
            </a:xfrm>
            <a:prstGeom prst="rect">
              <a:avLst/>
            </a:prstGeom>
            <a:solidFill>
              <a:srgbClr val="FFFFFF"/>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endParaRPr lang="en-GB" altLang="en-US" sz="1600"/>
            </a:p>
          </p:txBody>
        </p:sp>
        <p:sp>
          <p:nvSpPr>
            <p:cNvPr id="55325" name="Text Box 5"/>
            <p:cNvSpPr txBox="1">
              <a:spLocks noChangeAspect="1" noChangeArrowheads="1"/>
            </p:cNvSpPr>
            <p:nvPr/>
          </p:nvSpPr>
          <p:spPr bwMode="auto">
            <a:xfrm>
              <a:off x="2044" y="1910"/>
              <a:ext cx="750" cy="519"/>
            </a:xfrm>
            <a:prstGeom prst="rect">
              <a:avLst/>
            </a:prstGeom>
            <a:solidFill>
              <a:srgbClr val="FFFFFF"/>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600"/>
                <a:t>Data</a:t>
              </a:r>
            </a:p>
            <a:p>
              <a:r>
                <a:rPr lang="en-GB" altLang="en-US" sz="1600"/>
                <a:t>modulator</a:t>
              </a:r>
            </a:p>
          </p:txBody>
        </p:sp>
        <p:sp>
          <p:nvSpPr>
            <p:cNvPr id="55326" name="Text Box 6"/>
            <p:cNvSpPr txBox="1">
              <a:spLocks noChangeAspect="1" noChangeArrowheads="1"/>
            </p:cNvSpPr>
            <p:nvPr/>
          </p:nvSpPr>
          <p:spPr bwMode="auto">
            <a:xfrm>
              <a:off x="921" y="3065"/>
              <a:ext cx="778" cy="517"/>
            </a:xfrm>
            <a:prstGeom prst="rect">
              <a:avLst/>
            </a:prstGeom>
            <a:solidFill>
              <a:srgbClr val="FFFFFF"/>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600"/>
                <a:t>Code</a:t>
              </a:r>
            </a:p>
            <a:p>
              <a:r>
                <a:rPr lang="en-GB" altLang="en-US" sz="1600"/>
                <a:t>generator</a:t>
              </a:r>
            </a:p>
          </p:txBody>
        </p:sp>
        <p:sp>
          <p:nvSpPr>
            <p:cNvPr id="55327" name="Text Box 7"/>
            <p:cNvSpPr txBox="1">
              <a:spLocks noChangeAspect="1" noChangeArrowheads="1"/>
            </p:cNvSpPr>
            <p:nvPr/>
          </p:nvSpPr>
          <p:spPr bwMode="auto">
            <a:xfrm>
              <a:off x="2044" y="3065"/>
              <a:ext cx="779" cy="517"/>
            </a:xfrm>
            <a:prstGeom prst="rect">
              <a:avLst/>
            </a:prstGeom>
            <a:solidFill>
              <a:srgbClr val="FFFFFF"/>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600"/>
                <a:t>Carrier</a:t>
              </a:r>
            </a:p>
            <a:p>
              <a:r>
                <a:rPr lang="en-GB" altLang="en-US" sz="1600"/>
                <a:t>generator</a:t>
              </a:r>
            </a:p>
          </p:txBody>
        </p:sp>
        <p:sp>
          <p:nvSpPr>
            <p:cNvPr id="55328" name="Line 8"/>
            <p:cNvSpPr>
              <a:spLocks noChangeAspect="1" noChangeShapeType="1"/>
            </p:cNvSpPr>
            <p:nvPr/>
          </p:nvSpPr>
          <p:spPr bwMode="auto">
            <a:xfrm flipV="1">
              <a:off x="2391" y="2415"/>
              <a:ext cx="0" cy="656"/>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sz="1600"/>
            </a:p>
          </p:txBody>
        </p:sp>
        <p:sp>
          <p:nvSpPr>
            <p:cNvPr id="55329" name="Line 9"/>
            <p:cNvSpPr>
              <a:spLocks noChangeAspect="1" noChangeShapeType="1"/>
            </p:cNvSpPr>
            <p:nvPr/>
          </p:nvSpPr>
          <p:spPr bwMode="auto">
            <a:xfrm flipV="1">
              <a:off x="2995" y="1529"/>
              <a:ext cx="0" cy="62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sz="1600"/>
            </a:p>
          </p:txBody>
        </p:sp>
        <p:sp>
          <p:nvSpPr>
            <p:cNvPr id="55330" name="Line 10"/>
            <p:cNvSpPr>
              <a:spLocks noChangeAspect="1" noChangeShapeType="1"/>
            </p:cNvSpPr>
            <p:nvPr/>
          </p:nvSpPr>
          <p:spPr bwMode="auto">
            <a:xfrm flipV="1">
              <a:off x="2995" y="1551"/>
              <a:ext cx="86" cy="17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sz="1600"/>
            </a:p>
          </p:txBody>
        </p:sp>
        <p:sp>
          <p:nvSpPr>
            <p:cNvPr id="55331" name="Line 11"/>
            <p:cNvSpPr>
              <a:spLocks noChangeAspect="1" noChangeShapeType="1"/>
            </p:cNvSpPr>
            <p:nvPr/>
          </p:nvSpPr>
          <p:spPr bwMode="auto">
            <a:xfrm flipH="1" flipV="1">
              <a:off x="2908" y="1551"/>
              <a:ext cx="87" cy="17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sz="1600"/>
            </a:p>
          </p:txBody>
        </p:sp>
        <p:sp>
          <p:nvSpPr>
            <p:cNvPr id="55332" name="Line 12"/>
            <p:cNvSpPr>
              <a:spLocks noChangeAspect="1" noChangeShapeType="1"/>
            </p:cNvSpPr>
            <p:nvPr/>
          </p:nvSpPr>
          <p:spPr bwMode="auto">
            <a:xfrm>
              <a:off x="576" y="2085"/>
              <a:ext cx="43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sz="1600"/>
            </a:p>
          </p:txBody>
        </p:sp>
        <p:sp>
          <p:nvSpPr>
            <p:cNvPr id="55333" name="Line 13"/>
            <p:cNvSpPr>
              <a:spLocks noChangeAspect="1" noChangeShapeType="1"/>
            </p:cNvSpPr>
            <p:nvPr/>
          </p:nvSpPr>
          <p:spPr bwMode="auto">
            <a:xfrm>
              <a:off x="1699" y="2085"/>
              <a:ext cx="345" cy="0"/>
            </a:xfrm>
            <a:prstGeom prst="line">
              <a:avLst/>
            </a:prstGeom>
            <a:noFill/>
            <a:ln w="9525">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sz="1600"/>
            </a:p>
          </p:txBody>
        </p:sp>
        <p:sp>
          <p:nvSpPr>
            <p:cNvPr id="55334" name="Line 14"/>
            <p:cNvSpPr>
              <a:spLocks noChangeAspect="1" noChangeShapeType="1"/>
            </p:cNvSpPr>
            <p:nvPr/>
          </p:nvSpPr>
          <p:spPr bwMode="auto">
            <a:xfrm>
              <a:off x="2794" y="2156"/>
              <a:ext cx="201"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sz="1600"/>
            </a:p>
          </p:txBody>
        </p:sp>
        <p:sp>
          <p:nvSpPr>
            <p:cNvPr id="55335" name="Line 15"/>
            <p:cNvSpPr>
              <a:spLocks noChangeAspect="1" noChangeShapeType="1"/>
            </p:cNvSpPr>
            <p:nvPr/>
          </p:nvSpPr>
          <p:spPr bwMode="auto">
            <a:xfrm flipH="1">
              <a:off x="1008" y="1896"/>
              <a:ext cx="691" cy="519"/>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sz="1600"/>
            </a:p>
          </p:txBody>
        </p:sp>
        <p:sp>
          <p:nvSpPr>
            <p:cNvPr id="55336" name="Line 16"/>
            <p:cNvSpPr>
              <a:spLocks noChangeAspect="1" noChangeShapeType="1"/>
            </p:cNvSpPr>
            <p:nvPr/>
          </p:nvSpPr>
          <p:spPr bwMode="auto">
            <a:xfrm flipV="1">
              <a:off x="1353" y="2415"/>
              <a:ext cx="0" cy="663"/>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sz="1600"/>
            </a:p>
          </p:txBody>
        </p:sp>
      </p:grpSp>
      <p:grpSp>
        <p:nvGrpSpPr>
          <p:cNvPr id="55300" name="Group 17"/>
          <p:cNvGrpSpPr>
            <a:grpSpLocks/>
          </p:cNvGrpSpPr>
          <p:nvPr/>
        </p:nvGrpSpPr>
        <p:grpSpPr bwMode="auto">
          <a:xfrm>
            <a:off x="4816720" y="2427289"/>
            <a:ext cx="4174880" cy="3190875"/>
            <a:chOff x="3255" y="1529"/>
            <a:chExt cx="2849" cy="2010"/>
          </a:xfrm>
        </p:grpSpPr>
        <p:sp>
          <p:nvSpPr>
            <p:cNvPr id="55310" name="Line 18"/>
            <p:cNvSpPr>
              <a:spLocks noChangeAspect="1" noChangeShapeType="1"/>
            </p:cNvSpPr>
            <p:nvPr/>
          </p:nvSpPr>
          <p:spPr bwMode="auto">
            <a:xfrm flipV="1">
              <a:off x="3340" y="1529"/>
              <a:ext cx="0" cy="62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sz="1600"/>
            </a:p>
          </p:txBody>
        </p:sp>
        <p:sp>
          <p:nvSpPr>
            <p:cNvPr id="55311" name="Line 19"/>
            <p:cNvSpPr>
              <a:spLocks noChangeAspect="1" noChangeShapeType="1"/>
            </p:cNvSpPr>
            <p:nvPr/>
          </p:nvSpPr>
          <p:spPr bwMode="auto">
            <a:xfrm flipH="1" flipV="1">
              <a:off x="3255" y="1551"/>
              <a:ext cx="85" cy="173"/>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sz="1600"/>
            </a:p>
          </p:txBody>
        </p:sp>
        <p:sp>
          <p:nvSpPr>
            <p:cNvPr id="55312" name="Line 20"/>
            <p:cNvSpPr>
              <a:spLocks noChangeAspect="1" noChangeShapeType="1"/>
            </p:cNvSpPr>
            <p:nvPr/>
          </p:nvSpPr>
          <p:spPr bwMode="auto">
            <a:xfrm flipV="1">
              <a:off x="3340" y="1551"/>
              <a:ext cx="87" cy="173"/>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sz="1600"/>
            </a:p>
          </p:txBody>
        </p:sp>
        <p:sp>
          <p:nvSpPr>
            <p:cNvPr id="55313" name="Line 21"/>
            <p:cNvSpPr>
              <a:spLocks noChangeAspect="1" noChangeShapeType="1"/>
            </p:cNvSpPr>
            <p:nvPr/>
          </p:nvSpPr>
          <p:spPr bwMode="auto">
            <a:xfrm>
              <a:off x="3340" y="2156"/>
              <a:ext cx="259"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sz="1600"/>
            </a:p>
          </p:txBody>
        </p:sp>
        <p:sp>
          <p:nvSpPr>
            <p:cNvPr id="55314" name="Text Box 22"/>
            <p:cNvSpPr txBox="1">
              <a:spLocks noChangeAspect="1" noChangeArrowheads="1"/>
            </p:cNvSpPr>
            <p:nvPr/>
          </p:nvSpPr>
          <p:spPr bwMode="auto">
            <a:xfrm>
              <a:off x="3599" y="1875"/>
              <a:ext cx="864" cy="518"/>
            </a:xfrm>
            <a:prstGeom prst="rect">
              <a:avLst/>
            </a:prstGeom>
            <a:solidFill>
              <a:srgbClr val="FFFFFF"/>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600"/>
                <a:t>Data</a:t>
              </a:r>
            </a:p>
            <a:p>
              <a:r>
                <a:rPr lang="en-GB" altLang="en-US" sz="1600"/>
                <a:t>demodulator</a:t>
              </a:r>
            </a:p>
          </p:txBody>
        </p:sp>
        <p:sp>
          <p:nvSpPr>
            <p:cNvPr id="55315" name="Text Box 23"/>
            <p:cNvSpPr txBox="1">
              <a:spLocks noChangeAspect="1" noChangeArrowheads="1"/>
            </p:cNvSpPr>
            <p:nvPr/>
          </p:nvSpPr>
          <p:spPr bwMode="auto">
            <a:xfrm>
              <a:off x="3686" y="3020"/>
              <a:ext cx="777" cy="519"/>
            </a:xfrm>
            <a:prstGeom prst="rect">
              <a:avLst/>
            </a:prstGeom>
            <a:solidFill>
              <a:srgbClr val="FFFFFF"/>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600"/>
                <a:t>Carrier</a:t>
              </a:r>
            </a:p>
            <a:p>
              <a:r>
                <a:rPr lang="en-GB" altLang="en-US" sz="1600"/>
                <a:t>generator</a:t>
              </a:r>
            </a:p>
          </p:txBody>
        </p:sp>
        <p:sp>
          <p:nvSpPr>
            <p:cNvPr id="55316" name="Text Box 24"/>
            <p:cNvSpPr txBox="1">
              <a:spLocks noChangeAspect="1" noChangeArrowheads="1"/>
            </p:cNvSpPr>
            <p:nvPr/>
          </p:nvSpPr>
          <p:spPr bwMode="auto">
            <a:xfrm>
              <a:off x="4808" y="1896"/>
              <a:ext cx="779" cy="519"/>
            </a:xfrm>
            <a:prstGeom prst="rect">
              <a:avLst/>
            </a:prstGeom>
            <a:solidFill>
              <a:srgbClr val="FFFFFF"/>
            </a:solidFill>
            <a:ln w="9525">
              <a:solidFill>
                <a:srgbClr val="000000"/>
              </a:solidFill>
              <a:miter lim="800000"/>
              <a:headEnd/>
              <a:tailEnd/>
            </a:ln>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endParaRPr lang="en-GB" altLang="en-US" sz="1600"/>
            </a:p>
          </p:txBody>
        </p:sp>
        <p:sp>
          <p:nvSpPr>
            <p:cNvPr id="55317" name="Line 25"/>
            <p:cNvSpPr>
              <a:spLocks noChangeAspect="1" noChangeShapeType="1"/>
            </p:cNvSpPr>
            <p:nvPr/>
          </p:nvSpPr>
          <p:spPr bwMode="auto">
            <a:xfrm flipV="1">
              <a:off x="4031" y="2364"/>
              <a:ext cx="0" cy="656"/>
            </a:xfrm>
            <a:prstGeom prst="line">
              <a:avLst/>
            </a:prstGeom>
            <a:noFill/>
            <a:ln w="9525">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sz="1600"/>
            </a:p>
          </p:txBody>
        </p:sp>
        <p:sp>
          <p:nvSpPr>
            <p:cNvPr id="55318" name="Text Box 26"/>
            <p:cNvSpPr txBox="1">
              <a:spLocks noChangeAspect="1" noChangeArrowheads="1"/>
            </p:cNvSpPr>
            <p:nvPr/>
          </p:nvSpPr>
          <p:spPr bwMode="auto">
            <a:xfrm>
              <a:off x="4808" y="3020"/>
              <a:ext cx="692" cy="519"/>
            </a:xfrm>
            <a:prstGeom prst="rect">
              <a:avLst/>
            </a:prstGeom>
            <a:solidFill>
              <a:srgbClr val="FFFFFF"/>
            </a:solid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600"/>
                <a:t>Code</a:t>
              </a:r>
            </a:p>
            <a:p>
              <a:r>
                <a:rPr lang="en-GB" altLang="en-US" sz="1600"/>
                <a:t>generator</a:t>
              </a:r>
            </a:p>
          </p:txBody>
        </p:sp>
        <p:sp>
          <p:nvSpPr>
            <p:cNvPr id="55319" name="Text Box 27"/>
            <p:cNvSpPr txBox="1">
              <a:spLocks noChangeAspect="1" noChangeArrowheads="1"/>
            </p:cNvSpPr>
            <p:nvPr/>
          </p:nvSpPr>
          <p:spPr bwMode="auto">
            <a:xfrm>
              <a:off x="5672" y="1875"/>
              <a:ext cx="432" cy="258"/>
            </a:xfrm>
            <a:prstGeom prst="rect">
              <a:avLst/>
            </a:prstGeom>
            <a:solidFill>
              <a:srgbClr val="FFFFFF"/>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algn="l"/>
              <a:r>
                <a:rPr lang="en-GB" altLang="en-US" sz="1600"/>
                <a:t>Data</a:t>
              </a:r>
            </a:p>
          </p:txBody>
        </p:sp>
        <p:sp>
          <p:nvSpPr>
            <p:cNvPr id="55320" name="Line 28"/>
            <p:cNvSpPr>
              <a:spLocks noChangeAspect="1" noChangeShapeType="1"/>
            </p:cNvSpPr>
            <p:nvPr/>
          </p:nvSpPr>
          <p:spPr bwMode="auto">
            <a:xfrm>
              <a:off x="4463" y="2129"/>
              <a:ext cx="345" cy="0"/>
            </a:xfrm>
            <a:prstGeom prst="line">
              <a:avLst/>
            </a:prstGeom>
            <a:noFill/>
            <a:ln w="9525">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sz="1600"/>
            </a:p>
          </p:txBody>
        </p:sp>
        <p:sp>
          <p:nvSpPr>
            <p:cNvPr id="55321" name="Line 29"/>
            <p:cNvSpPr>
              <a:spLocks noChangeAspect="1" noChangeShapeType="1"/>
            </p:cNvSpPr>
            <p:nvPr/>
          </p:nvSpPr>
          <p:spPr bwMode="auto">
            <a:xfrm flipH="1">
              <a:off x="4808" y="1896"/>
              <a:ext cx="692" cy="519"/>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sz="1600"/>
            </a:p>
          </p:txBody>
        </p:sp>
        <p:sp>
          <p:nvSpPr>
            <p:cNvPr id="55322" name="Line 30"/>
            <p:cNvSpPr>
              <a:spLocks noChangeAspect="1" noChangeShapeType="1"/>
            </p:cNvSpPr>
            <p:nvPr/>
          </p:nvSpPr>
          <p:spPr bwMode="auto">
            <a:xfrm>
              <a:off x="5587" y="2156"/>
              <a:ext cx="432" cy="0"/>
            </a:xfrm>
            <a:prstGeom prst="line">
              <a:avLst/>
            </a:prstGeom>
            <a:noFill/>
            <a:ln w="9525">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sz="1600"/>
            </a:p>
          </p:txBody>
        </p:sp>
        <p:sp>
          <p:nvSpPr>
            <p:cNvPr id="55323" name="Line 31"/>
            <p:cNvSpPr>
              <a:spLocks noChangeAspect="1" noChangeShapeType="1"/>
            </p:cNvSpPr>
            <p:nvPr/>
          </p:nvSpPr>
          <p:spPr bwMode="auto">
            <a:xfrm flipV="1">
              <a:off x="5155" y="2415"/>
              <a:ext cx="0" cy="605"/>
            </a:xfrm>
            <a:prstGeom prst="line">
              <a:avLst/>
            </a:prstGeom>
            <a:noFill/>
            <a:ln w="9525">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sz="1600"/>
            </a:p>
          </p:txBody>
        </p:sp>
      </p:grpSp>
      <p:sp>
        <p:nvSpPr>
          <p:cNvPr id="55301" name="Text Box 32"/>
          <p:cNvSpPr txBox="1">
            <a:spLocks noChangeArrowheads="1"/>
          </p:cNvSpPr>
          <p:nvPr/>
        </p:nvSpPr>
        <p:spPr bwMode="auto">
          <a:xfrm>
            <a:off x="1036027" y="3031596"/>
            <a:ext cx="785471" cy="3391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600"/>
              <a:t>slow in</a:t>
            </a:r>
          </a:p>
        </p:txBody>
      </p:sp>
      <p:sp>
        <p:nvSpPr>
          <p:cNvPr id="55302" name="Text Box 33"/>
          <p:cNvSpPr txBox="1">
            <a:spLocks noChangeArrowheads="1"/>
          </p:cNvSpPr>
          <p:nvPr/>
        </p:nvSpPr>
        <p:spPr bwMode="auto">
          <a:xfrm>
            <a:off x="1361343" y="3480860"/>
            <a:ext cx="798295" cy="3391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600"/>
              <a:t>fast out</a:t>
            </a:r>
          </a:p>
        </p:txBody>
      </p:sp>
      <p:sp>
        <p:nvSpPr>
          <p:cNvPr id="55303" name="Text Box 34"/>
          <p:cNvSpPr txBox="1">
            <a:spLocks noChangeArrowheads="1"/>
          </p:cNvSpPr>
          <p:nvPr/>
        </p:nvSpPr>
        <p:spPr bwMode="auto">
          <a:xfrm>
            <a:off x="7101254" y="3030010"/>
            <a:ext cx="695703" cy="3391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600"/>
              <a:t>fast in</a:t>
            </a:r>
          </a:p>
        </p:txBody>
      </p:sp>
      <p:sp>
        <p:nvSpPr>
          <p:cNvPr id="55304" name="Text Box 35"/>
          <p:cNvSpPr txBox="1">
            <a:spLocks noChangeArrowheads="1"/>
          </p:cNvSpPr>
          <p:nvPr/>
        </p:nvSpPr>
        <p:spPr bwMode="auto">
          <a:xfrm>
            <a:off x="7332785" y="3479271"/>
            <a:ext cx="888064" cy="3391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600"/>
              <a:t>slow out</a:t>
            </a:r>
          </a:p>
        </p:txBody>
      </p:sp>
      <p:sp>
        <p:nvSpPr>
          <p:cNvPr id="55305" name="Text Box 36"/>
          <p:cNvSpPr txBox="1">
            <a:spLocks noChangeArrowheads="1"/>
          </p:cNvSpPr>
          <p:nvPr/>
        </p:nvSpPr>
        <p:spPr bwMode="auto">
          <a:xfrm>
            <a:off x="7329854" y="2623610"/>
            <a:ext cx="719236" cy="3391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600"/>
              <a:t>Buffer</a:t>
            </a:r>
          </a:p>
        </p:txBody>
      </p:sp>
      <p:sp>
        <p:nvSpPr>
          <p:cNvPr id="55306" name="Text Box 37"/>
          <p:cNvSpPr txBox="1">
            <a:spLocks noChangeArrowheads="1"/>
          </p:cNvSpPr>
          <p:nvPr/>
        </p:nvSpPr>
        <p:spPr bwMode="auto">
          <a:xfrm>
            <a:off x="375139" y="2956985"/>
            <a:ext cx="573875" cy="3391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marL="1143000" indent="-228600">
              <a:defRPr kumimoji="1" sz="1000">
                <a:solidFill>
                  <a:schemeClr val="tx1"/>
                </a:solidFill>
                <a:latin typeface="Times New Roman" pitchFamily="18" charset="0"/>
              </a:defRPr>
            </a:lvl3pPr>
            <a:lvl4pPr marL="1600200" indent="-228600">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r>
              <a:rPr lang="en-GB" altLang="en-US" sz="1600"/>
              <a:t>Data</a:t>
            </a:r>
          </a:p>
        </p:txBody>
      </p:sp>
      <p:grpSp>
        <p:nvGrpSpPr>
          <p:cNvPr id="55307" name="Group 38"/>
          <p:cNvGrpSpPr>
            <a:grpSpLocks/>
          </p:cNvGrpSpPr>
          <p:nvPr/>
        </p:nvGrpSpPr>
        <p:grpSpPr bwMode="auto">
          <a:xfrm>
            <a:off x="4088426" y="2432051"/>
            <a:ext cx="455735" cy="365125"/>
            <a:chOff x="2790" y="1532"/>
            <a:chExt cx="311" cy="230"/>
          </a:xfrm>
        </p:grpSpPr>
        <p:sp>
          <p:nvSpPr>
            <p:cNvPr id="55308" name="Freeform 39"/>
            <p:cNvSpPr>
              <a:spLocks/>
            </p:cNvSpPr>
            <p:nvPr/>
          </p:nvSpPr>
          <p:spPr bwMode="auto">
            <a:xfrm>
              <a:off x="2790" y="1532"/>
              <a:ext cx="127" cy="214"/>
            </a:xfrm>
            <a:custGeom>
              <a:avLst/>
              <a:gdLst>
                <a:gd name="T0" fmla="*/ 0 w 247"/>
                <a:gd name="T1" fmla="*/ 0 h 458"/>
                <a:gd name="T2" fmla="*/ 202 w 247"/>
                <a:gd name="T3" fmla="*/ 105 h 458"/>
                <a:gd name="T4" fmla="*/ 127 w 247"/>
                <a:gd name="T5" fmla="*/ 270 h 458"/>
                <a:gd name="T6" fmla="*/ 247 w 247"/>
                <a:gd name="T7" fmla="*/ 458 h 458"/>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47" h="458">
                  <a:moveTo>
                    <a:pt x="0" y="0"/>
                  </a:moveTo>
                  <a:cubicBezTo>
                    <a:pt x="90" y="30"/>
                    <a:pt x="181" y="60"/>
                    <a:pt x="202" y="105"/>
                  </a:cubicBezTo>
                  <a:cubicBezTo>
                    <a:pt x="223" y="150"/>
                    <a:pt x="120" y="211"/>
                    <a:pt x="127" y="270"/>
                  </a:cubicBezTo>
                  <a:cubicBezTo>
                    <a:pt x="134" y="329"/>
                    <a:pt x="222" y="343"/>
                    <a:pt x="247" y="458"/>
                  </a:cubicBezTo>
                </a:path>
              </a:pathLst>
            </a:custGeom>
            <a:noFill/>
            <a:ln w="952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sz="1600"/>
            </a:p>
          </p:txBody>
        </p:sp>
        <p:sp>
          <p:nvSpPr>
            <p:cNvPr id="55309" name="Freeform 40"/>
            <p:cNvSpPr>
              <a:spLocks/>
            </p:cNvSpPr>
            <p:nvPr/>
          </p:nvSpPr>
          <p:spPr bwMode="auto">
            <a:xfrm>
              <a:off x="2974" y="1548"/>
              <a:ext cx="127" cy="214"/>
            </a:xfrm>
            <a:custGeom>
              <a:avLst/>
              <a:gdLst>
                <a:gd name="T0" fmla="*/ 0 w 247"/>
                <a:gd name="T1" fmla="*/ 0 h 458"/>
                <a:gd name="T2" fmla="*/ 202 w 247"/>
                <a:gd name="T3" fmla="*/ 105 h 458"/>
                <a:gd name="T4" fmla="*/ 127 w 247"/>
                <a:gd name="T5" fmla="*/ 270 h 458"/>
                <a:gd name="T6" fmla="*/ 247 w 247"/>
                <a:gd name="T7" fmla="*/ 458 h 458"/>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47" h="458">
                  <a:moveTo>
                    <a:pt x="0" y="0"/>
                  </a:moveTo>
                  <a:cubicBezTo>
                    <a:pt x="90" y="30"/>
                    <a:pt x="181" y="60"/>
                    <a:pt x="202" y="105"/>
                  </a:cubicBezTo>
                  <a:cubicBezTo>
                    <a:pt x="223" y="150"/>
                    <a:pt x="120" y="211"/>
                    <a:pt x="127" y="270"/>
                  </a:cubicBezTo>
                  <a:cubicBezTo>
                    <a:pt x="134" y="329"/>
                    <a:pt x="222" y="343"/>
                    <a:pt x="247" y="458"/>
                  </a:cubicBezTo>
                </a:path>
              </a:pathLst>
            </a:custGeom>
            <a:noFill/>
            <a:ln w="9525" cap="flat" cmpd="sng">
              <a:solidFill>
                <a:schemeClr val="tx1"/>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sz="1600"/>
            </a:p>
          </p:txBody>
        </p:sp>
      </p:grpSp>
    </p:spTree>
    <p:extLst>
      <p:ext uri="{BB962C8B-B14F-4D97-AF65-F5344CB8AC3E}">
        <p14:creationId xmlns:p14="http://schemas.microsoft.com/office/powerpoint/2010/main" val="210816357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4915" name="Rectangle 19"/>
          <p:cNvSpPr>
            <a:spLocks noGrp="1" noChangeArrowheads="1"/>
          </p:cNvSpPr>
          <p:nvPr>
            <p:ph type="title"/>
          </p:nvPr>
        </p:nvSpPr>
        <p:spPr/>
        <p:txBody>
          <a:bodyPr/>
          <a:lstStyle/>
          <a:p>
            <a:pPr>
              <a:defRPr/>
            </a:pPr>
            <a:r>
              <a:rPr lang="en-GB" altLang="en-US" smtClean="0"/>
              <a:t>Improvements Vs Drawbacks</a:t>
            </a:r>
          </a:p>
        </p:txBody>
      </p:sp>
      <p:sp>
        <p:nvSpPr>
          <p:cNvPr id="56323" name="Rectangle 2"/>
          <p:cNvSpPr>
            <a:spLocks noGrp="1" noChangeArrowheads="1"/>
          </p:cNvSpPr>
          <p:nvPr>
            <p:ph type="subTitle" sz="half" idx="4294967295"/>
          </p:nvPr>
        </p:nvSpPr>
        <p:spPr>
          <a:xfrm>
            <a:off x="971600" y="1763713"/>
            <a:ext cx="3048000" cy="3048000"/>
          </a:xfrm>
          <a:noFill/>
        </p:spPr>
        <p:txBody>
          <a:bodyPr/>
          <a:lstStyle/>
          <a:p>
            <a:pPr>
              <a:spcBef>
                <a:spcPct val="80000"/>
              </a:spcBef>
            </a:pPr>
            <a:r>
              <a:rPr lang="en-US" altLang="en-US" sz="1800" dirty="0" smtClean="0"/>
              <a:t>Cell Splitting</a:t>
            </a:r>
          </a:p>
          <a:p>
            <a:pPr>
              <a:spcBef>
                <a:spcPct val="80000"/>
              </a:spcBef>
            </a:pPr>
            <a:r>
              <a:rPr lang="en-US" altLang="en-US" sz="1800" dirty="0" err="1" smtClean="0"/>
              <a:t>Centralised</a:t>
            </a:r>
            <a:r>
              <a:rPr lang="en-US" altLang="en-US" sz="1800" dirty="0" smtClean="0"/>
              <a:t> DCA </a:t>
            </a:r>
          </a:p>
          <a:p>
            <a:pPr>
              <a:spcBef>
                <a:spcPct val="80000"/>
              </a:spcBef>
            </a:pPr>
            <a:r>
              <a:rPr lang="en-US" altLang="en-US" sz="1800" dirty="0" smtClean="0"/>
              <a:t>Distributed DCA</a:t>
            </a:r>
          </a:p>
          <a:p>
            <a:pPr>
              <a:spcBef>
                <a:spcPct val="80000"/>
              </a:spcBef>
            </a:pPr>
            <a:r>
              <a:rPr lang="en-US" altLang="en-US" sz="1800" dirty="0" smtClean="0"/>
              <a:t>Power Control</a:t>
            </a:r>
          </a:p>
          <a:p>
            <a:pPr>
              <a:spcBef>
                <a:spcPct val="80000"/>
              </a:spcBef>
            </a:pPr>
            <a:r>
              <a:rPr lang="en-US" altLang="en-US" sz="1800" dirty="0" smtClean="0"/>
              <a:t>MAI Cancellation</a:t>
            </a:r>
          </a:p>
          <a:p>
            <a:pPr>
              <a:spcBef>
                <a:spcPct val="80000"/>
              </a:spcBef>
            </a:pPr>
            <a:r>
              <a:rPr lang="en-US" altLang="en-US" sz="1800" dirty="0" err="1" smtClean="0"/>
              <a:t>Macrodiversity</a:t>
            </a:r>
            <a:endParaRPr lang="en-US" altLang="en-US" sz="1800" dirty="0" smtClean="0"/>
          </a:p>
          <a:p>
            <a:pPr marL="0" indent="0">
              <a:spcBef>
                <a:spcPct val="80000"/>
              </a:spcBef>
              <a:buFont typeface="Wingdings" pitchFamily="2" charset="2"/>
              <a:buNone/>
            </a:pPr>
            <a:endParaRPr lang="en-US" altLang="en-US" sz="1800" dirty="0" smtClean="0"/>
          </a:p>
        </p:txBody>
      </p:sp>
      <p:sp>
        <p:nvSpPr>
          <p:cNvPr id="56325" name="Rectangle 10"/>
          <p:cNvSpPr>
            <a:spLocks noChangeArrowheads="1"/>
          </p:cNvSpPr>
          <p:nvPr/>
        </p:nvSpPr>
        <p:spPr bwMode="auto">
          <a:xfrm>
            <a:off x="4211960" y="1772816"/>
            <a:ext cx="4718538" cy="304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75" tIns="46038" rIns="92075" bIns="46038"/>
          <a:lstStyle>
            <a:lvl1pPr algn="l">
              <a:spcBef>
                <a:spcPct val="20000"/>
              </a:spcBef>
              <a:buClr>
                <a:schemeClr val="accent2"/>
              </a:buClr>
              <a:buSzPct val="80000"/>
              <a:buFont typeface="Wingdings" pitchFamily="2" charset="2"/>
              <a:buChar char="l"/>
              <a:defRPr kumimoji="1" sz="2800" b="1">
                <a:solidFill>
                  <a:srgbClr val="000000"/>
                </a:solidFill>
                <a:latin typeface="Arial" charset="0"/>
              </a:defRPr>
            </a:lvl1pPr>
            <a:lvl2pPr marL="742950" indent="-285750" algn="l">
              <a:spcBef>
                <a:spcPct val="20000"/>
              </a:spcBef>
              <a:buClr>
                <a:schemeClr val="accent2"/>
              </a:buClr>
              <a:buChar char="–"/>
              <a:defRPr kumimoji="1" sz="2800">
                <a:solidFill>
                  <a:srgbClr val="000000"/>
                </a:solidFill>
                <a:latin typeface="Arial" charset="0"/>
              </a:defRPr>
            </a:lvl2pPr>
            <a:lvl3pPr marL="1143000" indent="-228600" algn="l">
              <a:spcBef>
                <a:spcPct val="20000"/>
              </a:spcBef>
              <a:buClr>
                <a:schemeClr val="accent2"/>
              </a:buClr>
              <a:buSzPct val="75000"/>
              <a:buFont typeface="Wingdings" pitchFamily="2" charset="2"/>
              <a:buChar char="l"/>
              <a:defRPr kumimoji="1" sz="2400">
                <a:solidFill>
                  <a:srgbClr val="000000"/>
                </a:solidFill>
                <a:latin typeface="Arial" charset="0"/>
              </a:defRPr>
            </a:lvl3pPr>
            <a:lvl4pPr marL="1600200" indent="-228600" algn="l">
              <a:spcBef>
                <a:spcPct val="20000"/>
              </a:spcBef>
              <a:buClr>
                <a:schemeClr val="accent2"/>
              </a:buClr>
              <a:buChar char="–"/>
              <a:defRPr kumimoji="1" sz="2000">
                <a:solidFill>
                  <a:srgbClr val="000000"/>
                </a:solidFill>
                <a:latin typeface="Arial" charset="0"/>
              </a:defRPr>
            </a:lvl4pPr>
            <a:lvl5pPr marL="2057400" indent="-228600" algn="l">
              <a:spcBef>
                <a:spcPct val="20000"/>
              </a:spcBef>
              <a:buClr>
                <a:schemeClr val="accent2"/>
              </a:buClr>
              <a:buSzPct val="70000"/>
              <a:buFont typeface="Wingdings" pitchFamily="2" charset="2"/>
              <a:buChar char="l"/>
              <a:defRPr kumimoji="1" sz="2000">
                <a:solidFill>
                  <a:srgbClr val="000000"/>
                </a:solidFill>
                <a:latin typeface="Arial" charset="0"/>
              </a:defRPr>
            </a:lvl5pPr>
            <a:lvl6pPr marL="2514600" indent="-2286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6pPr>
            <a:lvl7pPr marL="2971800" indent="-2286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7pPr>
            <a:lvl8pPr marL="3429000" indent="-2286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8pPr>
            <a:lvl9pPr marL="3886200" indent="-228600" eaLnBrk="0" fontAlgn="base" hangingPunct="0">
              <a:spcBef>
                <a:spcPct val="20000"/>
              </a:spcBef>
              <a:spcAft>
                <a:spcPct val="0"/>
              </a:spcAft>
              <a:buClr>
                <a:schemeClr val="accent2"/>
              </a:buClr>
              <a:buSzPct val="70000"/>
              <a:buFont typeface="Wingdings" pitchFamily="2" charset="2"/>
              <a:buChar char="l"/>
              <a:defRPr kumimoji="1" sz="2000">
                <a:solidFill>
                  <a:srgbClr val="000000"/>
                </a:solidFill>
                <a:latin typeface="Arial" charset="0"/>
              </a:defRPr>
            </a:lvl9pPr>
          </a:lstStyle>
          <a:p>
            <a:pPr marL="285750" indent="-285750">
              <a:spcBef>
                <a:spcPct val="80000"/>
              </a:spcBef>
            </a:pPr>
            <a:r>
              <a:rPr lang="en-US" altLang="en-US" sz="1800" b="0" dirty="0"/>
              <a:t>Increase number of handoffs </a:t>
            </a:r>
          </a:p>
          <a:p>
            <a:pPr marL="285750" indent="-285750">
              <a:spcBef>
                <a:spcPct val="80000"/>
              </a:spcBef>
            </a:pPr>
            <a:r>
              <a:rPr lang="en-US" altLang="en-US" sz="1800" b="0" dirty="0"/>
              <a:t>High processing overhead (bottlenecks)</a:t>
            </a:r>
          </a:p>
          <a:p>
            <a:pPr marL="285750" indent="-285750">
              <a:spcBef>
                <a:spcPct val="80000"/>
              </a:spcBef>
            </a:pPr>
            <a:r>
              <a:rPr lang="en-US" altLang="en-US" sz="1800" b="0" dirty="0"/>
              <a:t>Carrier frequency usage in adjacent cells</a:t>
            </a:r>
          </a:p>
          <a:p>
            <a:pPr marL="285750" indent="-285750">
              <a:spcBef>
                <a:spcPct val="80000"/>
              </a:spcBef>
            </a:pPr>
            <a:r>
              <a:rPr lang="en-US" altLang="en-US" sz="1800" b="0" dirty="0"/>
              <a:t>No control of out cell interference</a:t>
            </a:r>
          </a:p>
          <a:p>
            <a:pPr marL="285750" indent="-285750">
              <a:spcBef>
                <a:spcPct val="80000"/>
              </a:spcBef>
            </a:pPr>
            <a:r>
              <a:rPr lang="en-US" altLang="en-US" sz="1800" b="0" dirty="0"/>
              <a:t>Codes use in interfering cells </a:t>
            </a:r>
          </a:p>
          <a:p>
            <a:pPr marL="285750" indent="-285750">
              <a:spcBef>
                <a:spcPct val="80000"/>
              </a:spcBef>
            </a:pPr>
            <a:r>
              <a:rPr lang="en-US" altLang="en-US" sz="1800" b="0" dirty="0"/>
              <a:t>Additional resources</a:t>
            </a:r>
          </a:p>
          <a:p>
            <a:pPr>
              <a:spcBef>
                <a:spcPct val="80000"/>
              </a:spcBef>
              <a:buFont typeface="Wingdings" pitchFamily="2" charset="2"/>
              <a:buNone/>
            </a:pPr>
            <a:endParaRPr lang="en-US" altLang="en-US" sz="1800" dirty="0"/>
          </a:p>
        </p:txBody>
      </p:sp>
    </p:spTree>
    <p:extLst>
      <p:ext uri="{BB962C8B-B14F-4D97-AF65-F5344CB8AC3E}">
        <p14:creationId xmlns:p14="http://schemas.microsoft.com/office/powerpoint/2010/main" val="344953802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5443" name="Rectangle 3"/>
          <p:cNvSpPr>
            <a:spLocks noGrp="1" noChangeArrowheads="1"/>
          </p:cNvSpPr>
          <p:nvPr>
            <p:ph type="title"/>
          </p:nvPr>
        </p:nvSpPr>
        <p:spPr/>
        <p:txBody>
          <a:bodyPr/>
          <a:lstStyle/>
          <a:p>
            <a:pPr>
              <a:defRPr/>
            </a:pPr>
            <a:r>
              <a:rPr lang="en-GB" altLang="en-US" smtClean="0"/>
              <a:t>Asynchronous Transfer</a:t>
            </a:r>
            <a:br>
              <a:rPr lang="en-GB" altLang="en-US" smtClean="0"/>
            </a:br>
            <a:r>
              <a:rPr lang="en-GB" altLang="en-US" smtClean="0"/>
              <a:t>Mode (ATM)</a:t>
            </a:r>
          </a:p>
        </p:txBody>
      </p:sp>
      <p:sp>
        <p:nvSpPr>
          <p:cNvPr id="57348" name="Rectangle 4"/>
          <p:cNvSpPr>
            <a:spLocks noGrp="1" noChangeArrowheads="1"/>
          </p:cNvSpPr>
          <p:nvPr>
            <p:ph type="body" idx="1"/>
          </p:nvPr>
        </p:nvSpPr>
        <p:spPr>
          <a:xfrm>
            <a:off x="422031" y="1676400"/>
            <a:ext cx="7772400" cy="4114800"/>
          </a:xfrm>
        </p:spPr>
        <p:txBody>
          <a:bodyPr/>
          <a:lstStyle/>
          <a:p>
            <a:pPr>
              <a:lnSpc>
                <a:spcPct val="120000"/>
              </a:lnSpc>
            </a:pPr>
            <a:r>
              <a:rPr lang="en-GB" altLang="en-US" sz="2400" dirty="0" smtClean="0"/>
              <a:t>Different types of services at different traffic rates using the same unique Universal Network</a:t>
            </a:r>
          </a:p>
          <a:p>
            <a:pPr>
              <a:lnSpc>
                <a:spcPct val="120000"/>
              </a:lnSpc>
            </a:pPr>
            <a:r>
              <a:rPr lang="en-GB" altLang="en-US" sz="2400" dirty="0" smtClean="0"/>
              <a:t>Common Network Layer for all types of traffic</a:t>
            </a:r>
          </a:p>
          <a:p>
            <a:pPr>
              <a:lnSpc>
                <a:spcPct val="120000"/>
              </a:lnSpc>
            </a:pPr>
            <a:r>
              <a:rPr lang="en-GB" altLang="en-US" sz="2400" dirty="0" smtClean="0"/>
              <a:t>Intelligent Network that assures </a:t>
            </a:r>
            <a:r>
              <a:rPr lang="en-GB" altLang="en-US" sz="2400" dirty="0" err="1" smtClean="0"/>
              <a:t>QoS</a:t>
            </a:r>
            <a:endParaRPr lang="en-GB" altLang="en-US" sz="2400" dirty="0" smtClean="0"/>
          </a:p>
          <a:p>
            <a:pPr>
              <a:lnSpc>
                <a:spcPct val="120000"/>
              </a:lnSpc>
            </a:pPr>
            <a:r>
              <a:rPr lang="en-GB" altLang="en-US" sz="2400" dirty="0" smtClean="0"/>
              <a:t>UMTS and Wireless ATM (Mobile)</a:t>
            </a:r>
          </a:p>
          <a:p>
            <a:pPr lvl="1">
              <a:lnSpc>
                <a:spcPct val="120000"/>
              </a:lnSpc>
            </a:pPr>
            <a:r>
              <a:rPr lang="en-GB" altLang="en-US" dirty="0"/>
              <a:t>C</a:t>
            </a:r>
            <a:r>
              <a:rPr lang="en-GB" altLang="en-US" dirty="0" smtClean="0"/>
              <a:t>onnection based, fixed size cells</a:t>
            </a:r>
          </a:p>
          <a:p>
            <a:pPr lvl="1">
              <a:lnSpc>
                <a:spcPct val="120000"/>
              </a:lnSpc>
            </a:pPr>
            <a:r>
              <a:rPr lang="en-GB" altLang="en-US" dirty="0" smtClean="0"/>
              <a:t>Service dependent, </a:t>
            </a:r>
            <a:r>
              <a:rPr lang="en-GB" altLang="en-US" dirty="0" err="1" smtClean="0"/>
              <a:t>QoS</a:t>
            </a:r>
            <a:r>
              <a:rPr lang="en-GB" altLang="en-US" dirty="0" smtClean="0"/>
              <a:t> traffic contracts</a:t>
            </a:r>
          </a:p>
          <a:p>
            <a:pPr lvl="1">
              <a:lnSpc>
                <a:spcPct val="120000"/>
              </a:lnSpc>
            </a:pPr>
            <a:r>
              <a:rPr lang="en-GB" altLang="en-US" dirty="0" smtClean="0"/>
              <a:t>IP over ATM</a:t>
            </a:r>
          </a:p>
          <a:p>
            <a:pPr>
              <a:lnSpc>
                <a:spcPct val="120000"/>
              </a:lnSpc>
            </a:pPr>
            <a:endParaRPr lang="en-GB" altLang="en-US" dirty="0" smtClean="0"/>
          </a:p>
        </p:txBody>
      </p:sp>
    </p:spTree>
    <p:extLst>
      <p:ext uri="{BB962C8B-B14F-4D97-AF65-F5344CB8AC3E}">
        <p14:creationId xmlns:p14="http://schemas.microsoft.com/office/powerpoint/2010/main" val="115223869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sz="4400" dirty="0"/>
              <a:t>ATM Protocol Reference Model</a:t>
            </a:r>
            <a:br>
              <a:rPr lang="en-GB" altLang="en-US" sz="4400" dirty="0"/>
            </a:br>
            <a:endParaRPr lang="en-GB" dirty="0"/>
          </a:p>
        </p:txBody>
      </p:sp>
      <p:sp>
        <p:nvSpPr>
          <p:cNvPr id="4" name="Footer Placeholder 3"/>
          <p:cNvSpPr>
            <a:spLocks noGrp="1"/>
          </p:cNvSpPr>
          <p:nvPr>
            <p:ph type="ftr" sz="quarter" idx="11"/>
          </p:nvPr>
        </p:nvSpPr>
        <p:spPr/>
        <p:txBody>
          <a:bodyPr/>
          <a:lstStyle/>
          <a:p>
            <a:pPr>
              <a:defRPr/>
            </a:pPr>
            <a:r>
              <a:rPr lang="en-GB" altLang="en-US" smtClean="0">
                <a:solidFill>
                  <a:srgbClr val="000000"/>
                </a:solidFill>
              </a:rPr>
              <a:t>DSP &amp; Communications</a:t>
            </a:r>
            <a:endParaRPr lang="en-GB" altLang="en-US">
              <a:solidFill>
                <a:srgbClr val="000000"/>
              </a:solidFill>
            </a:endParaRPr>
          </a:p>
        </p:txBody>
      </p:sp>
      <p:sp>
        <p:nvSpPr>
          <p:cNvPr id="5" name="Slide Number Placeholder 4"/>
          <p:cNvSpPr>
            <a:spLocks noGrp="1"/>
          </p:cNvSpPr>
          <p:nvPr>
            <p:ph type="sldNum" sz="quarter" idx="12"/>
          </p:nvPr>
        </p:nvSpPr>
        <p:spPr/>
        <p:txBody>
          <a:bodyPr/>
          <a:lstStyle/>
          <a:p>
            <a:pPr>
              <a:defRPr/>
            </a:pPr>
            <a:fld id="{9C06D56F-5B9F-4C34-B81D-C1EFBC428BFC}" type="slidenum">
              <a:rPr lang="en-GB" altLang="en-US" smtClean="0">
                <a:solidFill>
                  <a:srgbClr val="000000"/>
                </a:solidFill>
              </a:rPr>
              <a:pPr>
                <a:defRPr/>
              </a:pPr>
              <a:t>66</a:t>
            </a:fld>
            <a:endParaRPr lang="en-GB" altLang="en-US">
              <a:solidFill>
                <a:srgbClr val="000000"/>
              </a:solidFill>
            </a:endParaRPr>
          </a:p>
        </p:txBody>
      </p:sp>
      <p:grpSp>
        <p:nvGrpSpPr>
          <p:cNvPr id="7" name="Group 5"/>
          <p:cNvGrpSpPr>
            <a:grpSpLocks/>
          </p:cNvGrpSpPr>
          <p:nvPr/>
        </p:nvGrpSpPr>
        <p:grpSpPr bwMode="auto">
          <a:xfrm>
            <a:off x="2411760" y="1700808"/>
            <a:ext cx="4076292" cy="3835004"/>
            <a:chOff x="3931" y="1920"/>
            <a:chExt cx="1926" cy="1930"/>
          </a:xfrm>
        </p:grpSpPr>
        <p:pic>
          <p:nvPicPr>
            <p:cNvPr id="8"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31" y="1922"/>
              <a:ext cx="1926" cy="19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9" name="Line 7"/>
            <p:cNvSpPr>
              <a:spLocks noChangeShapeType="1"/>
            </p:cNvSpPr>
            <p:nvPr/>
          </p:nvSpPr>
          <p:spPr bwMode="auto">
            <a:xfrm>
              <a:off x="5856" y="1920"/>
              <a:ext cx="0" cy="148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p>
              <a:endParaRPr lang="en-GB"/>
            </a:p>
          </p:txBody>
        </p:sp>
      </p:grpSp>
    </p:spTree>
    <p:extLst>
      <p:ext uri="{BB962C8B-B14F-4D97-AF65-F5344CB8AC3E}">
        <p14:creationId xmlns:p14="http://schemas.microsoft.com/office/powerpoint/2010/main" val="65149088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5682" name="Rectangle 2"/>
          <p:cNvSpPr>
            <a:spLocks noGrp="1" noChangeArrowheads="1"/>
          </p:cNvSpPr>
          <p:nvPr>
            <p:ph type="title"/>
          </p:nvPr>
        </p:nvSpPr>
        <p:spPr/>
        <p:txBody>
          <a:bodyPr/>
          <a:lstStyle/>
          <a:p>
            <a:pPr>
              <a:defRPr/>
            </a:pPr>
            <a:r>
              <a:rPr lang="en-GB" altLang="en-US" smtClean="0"/>
              <a:t>Access Transmission Speeds</a:t>
            </a:r>
          </a:p>
        </p:txBody>
      </p:sp>
      <p:pic>
        <p:nvPicPr>
          <p:cNvPr id="5837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2031" y="1676401"/>
            <a:ext cx="7948246" cy="4576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20740154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0690" name="Rectangle 2050"/>
          <p:cNvSpPr>
            <a:spLocks noGrp="1" noChangeArrowheads="1"/>
          </p:cNvSpPr>
          <p:nvPr>
            <p:ph type="title"/>
          </p:nvPr>
        </p:nvSpPr>
        <p:spPr/>
        <p:txBody>
          <a:bodyPr/>
          <a:lstStyle/>
          <a:p>
            <a:pPr>
              <a:defRPr/>
            </a:pPr>
            <a:r>
              <a:rPr lang="en-GB" altLang="en-US" smtClean="0"/>
              <a:t>2G Digital Systems</a:t>
            </a:r>
          </a:p>
        </p:txBody>
      </p:sp>
      <p:graphicFrame>
        <p:nvGraphicFramePr>
          <p:cNvPr id="59395" name="Object 2052"/>
          <p:cNvGraphicFramePr>
            <a:graphicFrameLocks noChangeAspect="1"/>
          </p:cNvGraphicFramePr>
          <p:nvPr/>
        </p:nvGraphicFramePr>
        <p:xfrm>
          <a:off x="896815" y="1682750"/>
          <a:ext cx="6488723" cy="5251450"/>
        </p:xfrm>
        <a:graphic>
          <a:graphicData uri="http://schemas.openxmlformats.org/presentationml/2006/ole">
            <mc:AlternateContent xmlns:mc="http://schemas.openxmlformats.org/markup-compatibility/2006">
              <mc:Choice xmlns:v="urn:schemas-microsoft-com:vml" Requires="v">
                <p:oleObj spid="_x0000_s7178" name="Document" r:id="rId3" imgW="5629656" imgH="4206240" progId="Word.Document.8">
                  <p:embed/>
                </p:oleObj>
              </mc:Choice>
              <mc:Fallback>
                <p:oleObj name="Document" r:id="rId3" imgW="5629656" imgH="4206240" progId="Word.Documen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6815" y="1682750"/>
                        <a:ext cx="6488723" cy="5251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189594344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1714" name="Rectangle 2050"/>
          <p:cNvSpPr>
            <a:spLocks noGrp="1" noChangeArrowheads="1"/>
          </p:cNvSpPr>
          <p:nvPr>
            <p:ph type="title"/>
          </p:nvPr>
        </p:nvSpPr>
        <p:spPr/>
        <p:txBody>
          <a:bodyPr/>
          <a:lstStyle/>
          <a:p>
            <a:pPr>
              <a:defRPr/>
            </a:pPr>
            <a:r>
              <a:rPr lang="en-GB" altLang="en-US" smtClean="0"/>
              <a:t>Global System for Mobile, GSM</a:t>
            </a:r>
          </a:p>
        </p:txBody>
      </p:sp>
      <p:sp>
        <p:nvSpPr>
          <p:cNvPr id="60419" name="Rectangle 2051"/>
          <p:cNvSpPr>
            <a:spLocks noGrp="1" noChangeArrowheads="1"/>
          </p:cNvSpPr>
          <p:nvPr>
            <p:ph type="body" idx="1"/>
          </p:nvPr>
        </p:nvSpPr>
        <p:spPr/>
        <p:txBody>
          <a:bodyPr/>
          <a:lstStyle/>
          <a:p>
            <a:r>
              <a:rPr lang="en-GB" altLang="en-US" b="0" smtClean="0">
                <a:solidFill>
                  <a:schemeClr val="tx1"/>
                </a:solidFill>
              </a:rPr>
              <a:t>Allocation of a common European frequency band in 1978</a:t>
            </a:r>
          </a:p>
          <a:p>
            <a:r>
              <a:rPr lang="en-GB" altLang="en-US" b="0" smtClean="0">
                <a:solidFill>
                  <a:schemeClr val="tx1"/>
                </a:solidFill>
              </a:rPr>
              <a:t>Two 25 MHz bands around 900 MHz for mobile</a:t>
            </a:r>
          </a:p>
          <a:p>
            <a:r>
              <a:rPr lang="en-GB" altLang="en-US" b="0" smtClean="0">
                <a:solidFill>
                  <a:schemeClr val="tx1"/>
                </a:solidFill>
              </a:rPr>
              <a:t>In 1990 it was decided that GSM  frequency should be 1800MHz.</a:t>
            </a:r>
          </a:p>
        </p:txBody>
      </p:sp>
      <p:sp>
        <p:nvSpPr>
          <p:cNvPr id="60420" name="Text Box 2052"/>
          <p:cNvSpPr txBox="1">
            <a:spLocks noChangeArrowheads="1"/>
          </p:cNvSpPr>
          <p:nvPr/>
        </p:nvSpPr>
        <p:spPr bwMode="auto">
          <a:xfrm>
            <a:off x="228600" y="4454205"/>
            <a:ext cx="9214061" cy="24628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2075" tIns="46038" rIns="92075" bIns="46038" anchor="ctr">
            <a:spAutoFit/>
          </a:bodyPr>
          <a:lstStyle>
            <a:lvl1pPr>
              <a:defRPr kumimoji="1" sz="1000">
                <a:solidFill>
                  <a:schemeClr val="tx1"/>
                </a:solidFill>
                <a:latin typeface="Times New Roman" pitchFamily="18" charset="0"/>
              </a:defRPr>
            </a:lvl1pPr>
            <a:lvl2pPr marL="742950" indent="-285750">
              <a:defRPr kumimoji="1" sz="1000">
                <a:solidFill>
                  <a:schemeClr val="tx1"/>
                </a:solidFill>
                <a:latin typeface="Times New Roman" pitchFamily="18" charset="0"/>
              </a:defRPr>
            </a:lvl2pPr>
            <a:lvl3pPr>
              <a:defRPr kumimoji="1" sz="1000">
                <a:solidFill>
                  <a:schemeClr val="tx1"/>
                </a:solidFill>
                <a:latin typeface="Times New Roman" pitchFamily="18" charset="0"/>
              </a:defRPr>
            </a:lvl3pPr>
            <a:lvl4pPr>
              <a:defRPr kumimoji="1" sz="1000">
                <a:solidFill>
                  <a:schemeClr val="tx1"/>
                </a:solidFill>
                <a:latin typeface="Times New Roman" pitchFamily="18" charset="0"/>
              </a:defRPr>
            </a:lvl4pPr>
            <a:lvl5pPr marL="2057400" indent="-228600">
              <a:defRPr kumimoji="1" sz="1000">
                <a:solidFill>
                  <a:schemeClr val="tx1"/>
                </a:solidFill>
                <a:latin typeface="Times New Roman" pitchFamily="18" charset="0"/>
              </a:defRPr>
            </a:lvl5pPr>
            <a:lvl6pPr marL="2514600" indent="-228600" algn="ctr" eaLnBrk="0" fontAlgn="base" hangingPunct="0">
              <a:spcBef>
                <a:spcPct val="0"/>
              </a:spcBef>
              <a:spcAft>
                <a:spcPct val="0"/>
              </a:spcAft>
              <a:defRPr kumimoji="1" sz="1000">
                <a:solidFill>
                  <a:schemeClr val="tx1"/>
                </a:solidFill>
                <a:latin typeface="Times New Roman" pitchFamily="18" charset="0"/>
              </a:defRPr>
            </a:lvl6pPr>
            <a:lvl7pPr marL="2971800" indent="-228600" algn="ctr" eaLnBrk="0" fontAlgn="base" hangingPunct="0">
              <a:spcBef>
                <a:spcPct val="0"/>
              </a:spcBef>
              <a:spcAft>
                <a:spcPct val="0"/>
              </a:spcAft>
              <a:defRPr kumimoji="1" sz="1000">
                <a:solidFill>
                  <a:schemeClr val="tx1"/>
                </a:solidFill>
                <a:latin typeface="Times New Roman" pitchFamily="18" charset="0"/>
              </a:defRPr>
            </a:lvl7pPr>
            <a:lvl8pPr marL="3429000" indent="-228600" algn="ctr" eaLnBrk="0" fontAlgn="base" hangingPunct="0">
              <a:spcBef>
                <a:spcPct val="0"/>
              </a:spcBef>
              <a:spcAft>
                <a:spcPct val="0"/>
              </a:spcAft>
              <a:defRPr kumimoji="1" sz="1000">
                <a:solidFill>
                  <a:schemeClr val="tx1"/>
                </a:solidFill>
                <a:latin typeface="Times New Roman" pitchFamily="18" charset="0"/>
              </a:defRPr>
            </a:lvl8pPr>
            <a:lvl9pPr marL="3886200" indent="-228600" algn="ctr" eaLnBrk="0" fontAlgn="base" hangingPunct="0">
              <a:spcBef>
                <a:spcPct val="0"/>
              </a:spcBef>
              <a:spcAft>
                <a:spcPct val="0"/>
              </a:spcAft>
              <a:defRPr kumimoji="1" sz="1000">
                <a:solidFill>
                  <a:schemeClr val="tx1"/>
                </a:solidFill>
                <a:latin typeface="Times New Roman" pitchFamily="18" charset="0"/>
              </a:defRPr>
            </a:lvl9pPr>
          </a:lstStyle>
          <a:p>
            <a:pPr lvl="2" algn="l"/>
            <a:r>
              <a:rPr lang="en-GB" altLang="en-US" sz="2200"/>
              <a:t>GSM radio interface			GSM Phase 2+</a:t>
            </a:r>
          </a:p>
          <a:p>
            <a:pPr lvl="2" algn="l"/>
            <a:r>
              <a:rPr lang="en-GB" altLang="en-US" sz="2200"/>
              <a:t>8 channels per carrier			Adaptive multirate coder</a:t>
            </a:r>
          </a:p>
          <a:p>
            <a:pPr lvl="2" algn="l"/>
            <a:r>
              <a:rPr lang="en-GB" altLang="en-US" sz="2200"/>
              <a:t>200 – KHz carrier bandwidth		14.4 Kbp data service</a:t>
            </a:r>
          </a:p>
          <a:p>
            <a:pPr lvl="2" algn="l"/>
            <a:r>
              <a:rPr lang="en-GB" altLang="en-US" sz="2200"/>
              <a:t>Slow frequency hopping		General packet radio service</a:t>
            </a:r>
          </a:p>
          <a:p>
            <a:pPr lvl="3" algn="l"/>
            <a:r>
              <a:rPr lang="en-GB" altLang="en-US" sz="2200"/>
              <a:t>                                                           Enhanced data rates using</a:t>
            </a:r>
          </a:p>
          <a:p>
            <a:pPr lvl="3" algn="l"/>
            <a:r>
              <a:rPr lang="en-GB" altLang="en-US" sz="2200"/>
              <a:t>                                                           optimised modulation (EDGE)</a:t>
            </a:r>
          </a:p>
          <a:p>
            <a:pPr algn="l"/>
            <a:endParaRPr lang="en-GB" altLang="en-US" sz="2200"/>
          </a:p>
        </p:txBody>
      </p:sp>
    </p:spTree>
    <p:extLst>
      <p:ext uri="{BB962C8B-B14F-4D97-AF65-F5344CB8AC3E}">
        <p14:creationId xmlns:p14="http://schemas.microsoft.com/office/powerpoint/2010/main" val="70774344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2738" name="Rectangle 2"/>
          <p:cNvSpPr>
            <a:spLocks noGrp="1" noChangeArrowheads="1"/>
          </p:cNvSpPr>
          <p:nvPr>
            <p:ph type="title"/>
          </p:nvPr>
        </p:nvSpPr>
        <p:spPr/>
        <p:txBody>
          <a:bodyPr/>
          <a:lstStyle/>
          <a:p>
            <a:pPr>
              <a:defRPr/>
            </a:pPr>
            <a:r>
              <a:rPr lang="en-GB" altLang="en-US" smtClean="0"/>
              <a:t>GSM Development Time Schedule</a:t>
            </a:r>
          </a:p>
        </p:txBody>
      </p:sp>
      <p:sp>
        <p:nvSpPr>
          <p:cNvPr id="61443" name="Rectangle 3"/>
          <p:cNvSpPr>
            <a:spLocks noGrp="1" noChangeArrowheads="1"/>
          </p:cNvSpPr>
          <p:nvPr>
            <p:ph type="body" idx="1"/>
          </p:nvPr>
        </p:nvSpPr>
        <p:spPr>
          <a:xfrm>
            <a:off x="685800" y="1600200"/>
            <a:ext cx="7772400" cy="4114800"/>
          </a:xfrm>
        </p:spPr>
        <p:txBody>
          <a:bodyPr/>
          <a:lstStyle/>
          <a:p>
            <a:pPr>
              <a:lnSpc>
                <a:spcPct val="90000"/>
              </a:lnSpc>
            </a:pPr>
            <a:r>
              <a:rPr lang="en-GB" altLang="en-US" sz="2000" b="0" smtClean="0">
                <a:solidFill>
                  <a:schemeClr val="tx1"/>
                </a:solidFill>
              </a:rPr>
              <a:t>1982	Groupe Special Mobile established within CEPT	</a:t>
            </a:r>
          </a:p>
          <a:p>
            <a:pPr>
              <a:lnSpc>
                <a:spcPct val="90000"/>
              </a:lnSpc>
            </a:pPr>
            <a:r>
              <a:rPr lang="en-GB" altLang="en-US" sz="2000" b="0" smtClean="0">
                <a:solidFill>
                  <a:schemeClr val="tx1"/>
                </a:solidFill>
              </a:rPr>
              <a:t>1984	Several proposals for GSM multiple access : wideband TDMA, narrowband TDMA, DS-CDMA, hybrid CDMA/FDMA, narrowband FDMA	</a:t>
            </a:r>
          </a:p>
          <a:p>
            <a:pPr>
              <a:lnSpc>
                <a:spcPct val="90000"/>
              </a:lnSpc>
            </a:pPr>
            <a:r>
              <a:rPr lang="en-GB" altLang="en-US" sz="2000" b="0" smtClean="0">
                <a:solidFill>
                  <a:schemeClr val="tx1"/>
                </a:solidFill>
              </a:rPr>
              <a:t>1986	Eight prototype systems tested in CNET laboratories in France </a:t>
            </a:r>
          </a:p>
          <a:p>
            <a:pPr>
              <a:lnSpc>
                <a:spcPct val="90000"/>
              </a:lnSpc>
            </a:pPr>
            <a:r>
              <a:rPr lang="en-GB" altLang="en-US" sz="2000" b="0" smtClean="0">
                <a:solidFill>
                  <a:schemeClr val="tx1"/>
                </a:solidFill>
              </a:rPr>
              <a:t>Permanent nucleus is set up	</a:t>
            </a:r>
          </a:p>
          <a:p>
            <a:pPr>
              <a:lnSpc>
                <a:spcPct val="90000"/>
              </a:lnSpc>
            </a:pPr>
            <a:r>
              <a:rPr lang="en-GB" altLang="en-US" sz="2000" b="0" smtClean="0">
                <a:solidFill>
                  <a:schemeClr val="tx1"/>
                </a:solidFill>
              </a:rPr>
              <a:t>1987	Basic transmission principles selected : 8-slot TDMA, 200-kHz carrier spacing, frequency hopping	</a:t>
            </a:r>
          </a:p>
          <a:p>
            <a:pPr>
              <a:lnSpc>
                <a:spcPct val="90000"/>
              </a:lnSpc>
            </a:pPr>
            <a:r>
              <a:rPr lang="en-GB" altLang="en-US" sz="2000" b="0" smtClean="0">
                <a:solidFill>
                  <a:schemeClr val="tx1"/>
                </a:solidFill>
              </a:rPr>
              <a:t>1987	MoU signed	</a:t>
            </a:r>
          </a:p>
          <a:p>
            <a:pPr>
              <a:lnSpc>
                <a:spcPct val="90000"/>
              </a:lnSpc>
            </a:pPr>
            <a:r>
              <a:rPr lang="en-GB" altLang="en-US" sz="2000" b="0" smtClean="0">
                <a:solidFill>
                  <a:schemeClr val="tx1"/>
                </a:solidFill>
              </a:rPr>
              <a:t>1988	GSM becomes an ETSI technical committee	</a:t>
            </a:r>
          </a:p>
          <a:p>
            <a:pPr>
              <a:lnSpc>
                <a:spcPct val="90000"/>
              </a:lnSpc>
            </a:pPr>
            <a:r>
              <a:rPr lang="en-GB" altLang="en-US" sz="2000" b="0" smtClean="0">
                <a:solidFill>
                  <a:schemeClr val="tx1"/>
                </a:solidFill>
              </a:rPr>
              <a:t>1990	GSM phase 1 specifications frozen (drafted 1987 – 1990)</a:t>
            </a:r>
          </a:p>
          <a:p>
            <a:pPr>
              <a:lnSpc>
                <a:spcPct val="90000"/>
              </a:lnSpc>
            </a:pPr>
            <a:r>
              <a:rPr lang="en-GB" altLang="en-US" sz="2000" b="0" smtClean="0">
                <a:solidFill>
                  <a:schemeClr val="tx1"/>
                </a:solidFill>
              </a:rPr>
              <a:t>GSM1800 standardisation begins	</a:t>
            </a:r>
          </a:p>
          <a:p>
            <a:pPr>
              <a:lnSpc>
                <a:spcPct val="90000"/>
              </a:lnSpc>
            </a:pPr>
            <a:r>
              <a:rPr lang="en-GB" altLang="en-US" sz="2000" b="0" smtClean="0">
                <a:solidFill>
                  <a:schemeClr val="tx1"/>
                </a:solidFill>
              </a:rPr>
              <a:t>1991	GSM1800 specifications are frozen</a:t>
            </a:r>
          </a:p>
          <a:p>
            <a:pPr>
              <a:lnSpc>
                <a:spcPct val="90000"/>
              </a:lnSpc>
            </a:pPr>
            <a:r>
              <a:rPr lang="en-GB" altLang="en-US" sz="2000" b="0" smtClean="0">
                <a:solidFill>
                  <a:schemeClr val="tx1"/>
                </a:solidFill>
              </a:rPr>
              <a:t>1992	GSM900 commercial operation starts	</a:t>
            </a:r>
          </a:p>
          <a:p>
            <a:pPr>
              <a:lnSpc>
                <a:spcPct val="90000"/>
              </a:lnSpc>
            </a:pPr>
            <a:r>
              <a:rPr lang="en-GB" altLang="en-US" sz="2000" b="0" smtClean="0">
                <a:solidFill>
                  <a:schemeClr val="tx1"/>
                </a:solidFill>
              </a:rPr>
              <a:t>1992	GSM phase 2+ development starts</a:t>
            </a:r>
          </a:p>
        </p:txBody>
      </p:sp>
    </p:spTree>
    <p:extLst>
      <p:ext uri="{BB962C8B-B14F-4D97-AF65-F5344CB8AC3E}">
        <p14:creationId xmlns:p14="http://schemas.microsoft.com/office/powerpoint/2010/main" val="6740039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3762" name="Rectangle 1026"/>
          <p:cNvSpPr>
            <a:spLocks noGrp="1" noChangeArrowheads="1"/>
          </p:cNvSpPr>
          <p:nvPr>
            <p:ph type="title"/>
          </p:nvPr>
        </p:nvSpPr>
        <p:spPr/>
        <p:txBody>
          <a:bodyPr/>
          <a:lstStyle/>
          <a:p>
            <a:pPr>
              <a:defRPr/>
            </a:pPr>
            <a:r>
              <a:rPr lang="en-GB" altLang="en-US" smtClean="0"/>
              <a:t>GSM Development Time Schedule cnt..</a:t>
            </a:r>
          </a:p>
        </p:txBody>
      </p:sp>
      <p:sp>
        <p:nvSpPr>
          <p:cNvPr id="62467" name="Rectangle 1027"/>
          <p:cNvSpPr>
            <a:spLocks noGrp="1" noChangeArrowheads="1"/>
          </p:cNvSpPr>
          <p:nvPr>
            <p:ph type="body" idx="1"/>
          </p:nvPr>
        </p:nvSpPr>
        <p:spPr>
          <a:xfrm>
            <a:off x="685800" y="1828800"/>
            <a:ext cx="7772400" cy="4114800"/>
          </a:xfrm>
        </p:spPr>
        <p:txBody>
          <a:bodyPr/>
          <a:lstStyle/>
          <a:p>
            <a:pPr>
              <a:lnSpc>
                <a:spcPct val="90000"/>
              </a:lnSpc>
            </a:pPr>
            <a:r>
              <a:rPr lang="en-GB" altLang="en-US" sz="2000" b="0" smtClean="0">
                <a:solidFill>
                  <a:schemeClr val="tx1"/>
                </a:solidFill>
              </a:rPr>
              <a:t>1995	GSM submitted as a PCS technology candidate to the United States	</a:t>
            </a:r>
          </a:p>
          <a:p>
            <a:pPr>
              <a:lnSpc>
                <a:spcPct val="90000"/>
              </a:lnSpc>
            </a:pPr>
            <a:r>
              <a:rPr lang="en-GB" altLang="en-US" sz="2000" b="0" smtClean="0">
                <a:solidFill>
                  <a:schemeClr val="tx1"/>
                </a:solidFill>
              </a:rPr>
              <a:t>1995	PCS1900 standard adopted in the United States	</a:t>
            </a:r>
          </a:p>
          <a:p>
            <a:pPr>
              <a:lnSpc>
                <a:spcPct val="90000"/>
              </a:lnSpc>
            </a:pPr>
            <a:r>
              <a:rPr lang="en-GB" altLang="en-US" sz="2000" b="0" smtClean="0">
                <a:solidFill>
                  <a:schemeClr val="tx1"/>
                </a:solidFill>
              </a:rPr>
              <a:t>1996	Enhanced full rate (EFR) speech codec standard ready	</a:t>
            </a:r>
          </a:p>
          <a:p>
            <a:pPr>
              <a:lnSpc>
                <a:spcPct val="90000"/>
              </a:lnSpc>
            </a:pPr>
            <a:r>
              <a:rPr lang="en-GB" altLang="en-US" sz="2000" b="0" smtClean="0">
                <a:solidFill>
                  <a:schemeClr val="tx1"/>
                </a:solidFill>
              </a:rPr>
              <a:t>1996	14.4-Kbps standard ready</a:t>
            </a:r>
          </a:p>
          <a:p>
            <a:pPr>
              <a:lnSpc>
                <a:spcPct val="90000"/>
              </a:lnSpc>
            </a:pPr>
            <a:r>
              <a:rPr lang="en-GB" altLang="en-US" sz="2000" b="0" smtClean="0">
                <a:solidFill>
                  <a:schemeClr val="tx1"/>
                </a:solidFill>
              </a:rPr>
              <a:t>GSM1900 commercial operation starts	</a:t>
            </a:r>
          </a:p>
          <a:p>
            <a:pPr>
              <a:lnSpc>
                <a:spcPct val="90000"/>
              </a:lnSpc>
            </a:pPr>
            <a:r>
              <a:rPr lang="en-GB" altLang="en-US" sz="2000" b="0" smtClean="0">
                <a:solidFill>
                  <a:schemeClr val="tx1"/>
                </a:solidFill>
              </a:rPr>
              <a:t>1997	HSCSD standard ready</a:t>
            </a:r>
          </a:p>
          <a:p>
            <a:pPr>
              <a:lnSpc>
                <a:spcPct val="90000"/>
              </a:lnSpc>
            </a:pPr>
            <a:r>
              <a:rPr lang="en-GB" altLang="en-US" sz="2000" b="0" smtClean="0">
                <a:solidFill>
                  <a:schemeClr val="tx1"/>
                </a:solidFill>
              </a:rPr>
              <a:t>GSM cordless system (home base station) standardisation started</a:t>
            </a:r>
          </a:p>
          <a:p>
            <a:pPr>
              <a:lnSpc>
                <a:spcPct val="90000"/>
              </a:lnSpc>
            </a:pPr>
            <a:r>
              <a:rPr lang="en-GB" altLang="en-US" sz="2000" b="0" smtClean="0">
                <a:solidFill>
                  <a:schemeClr val="tx1"/>
                </a:solidFill>
              </a:rPr>
              <a:t>EDGE standardisation started	</a:t>
            </a:r>
          </a:p>
          <a:p>
            <a:pPr>
              <a:lnSpc>
                <a:spcPct val="90000"/>
              </a:lnSpc>
            </a:pPr>
            <a:r>
              <a:rPr lang="en-GB" altLang="en-US" sz="2000" b="0" smtClean="0">
                <a:solidFill>
                  <a:schemeClr val="tx1"/>
                </a:solidFill>
              </a:rPr>
              <a:t>1998	GPRS standard ready</a:t>
            </a:r>
          </a:p>
          <a:p>
            <a:pPr>
              <a:lnSpc>
                <a:spcPct val="90000"/>
              </a:lnSpc>
            </a:pPr>
            <a:r>
              <a:rPr lang="en-GB" altLang="en-US" sz="2000" b="0" smtClean="0">
                <a:solidFill>
                  <a:schemeClr val="tx1"/>
                </a:solidFill>
              </a:rPr>
              <a:t>WCDMA selected as the third generation air interface	</a:t>
            </a:r>
          </a:p>
          <a:p>
            <a:pPr>
              <a:lnSpc>
                <a:spcPct val="90000"/>
              </a:lnSpc>
            </a:pPr>
            <a:endParaRPr lang="en-GB" altLang="en-US" sz="2000" b="0" smtClean="0">
              <a:solidFill>
                <a:schemeClr val="tx1"/>
              </a:solidFill>
            </a:endParaRPr>
          </a:p>
          <a:p>
            <a:pPr>
              <a:lnSpc>
                <a:spcPct val="90000"/>
              </a:lnSpc>
            </a:pPr>
            <a:endParaRPr lang="en-GB" altLang="en-US" sz="800" b="0" smtClean="0">
              <a:solidFill>
                <a:schemeClr val="tx1"/>
              </a:solidFill>
            </a:endParaRPr>
          </a:p>
          <a:p>
            <a:pPr>
              <a:lnSpc>
                <a:spcPct val="90000"/>
              </a:lnSpc>
              <a:buFont typeface="Wingdings" pitchFamily="2" charset="2"/>
              <a:buNone/>
            </a:pPr>
            <a:r>
              <a:rPr lang="en-GB" altLang="en-US" sz="2000" b="0" baseline="30000" smtClean="0">
                <a:solidFill>
                  <a:schemeClr val="tx1"/>
                </a:solidFill>
              </a:rPr>
              <a:t>1</a:t>
            </a:r>
            <a:r>
              <a:rPr lang="en-GB" altLang="en-US" sz="2000" b="0" smtClean="0">
                <a:solidFill>
                  <a:schemeClr val="tx1"/>
                </a:solidFill>
              </a:rPr>
              <a:t>  GSM1800 was originally termed DCS1800 (Digital Cellular System 1800).</a:t>
            </a:r>
          </a:p>
          <a:p>
            <a:pPr>
              <a:lnSpc>
                <a:spcPct val="90000"/>
              </a:lnSpc>
            </a:pPr>
            <a:endParaRPr lang="en-GB" altLang="en-US" smtClean="0"/>
          </a:p>
        </p:txBody>
      </p:sp>
    </p:spTree>
    <p:extLst>
      <p:ext uri="{BB962C8B-B14F-4D97-AF65-F5344CB8AC3E}">
        <p14:creationId xmlns:p14="http://schemas.microsoft.com/office/powerpoint/2010/main" val="26641868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4788" name="Rectangle 1028"/>
          <p:cNvSpPr>
            <a:spLocks noGrp="1" noChangeArrowheads="1"/>
          </p:cNvSpPr>
          <p:nvPr>
            <p:ph type="title"/>
          </p:nvPr>
        </p:nvSpPr>
        <p:spPr/>
        <p:txBody>
          <a:bodyPr/>
          <a:lstStyle/>
          <a:p>
            <a:pPr>
              <a:defRPr/>
            </a:pPr>
            <a:r>
              <a:rPr lang="en-GB" altLang="en-US" smtClean="0"/>
              <a:t>3G Air Interface</a:t>
            </a:r>
          </a:p>
        </p:txBody>
      </p:sp>
      <p:sp>
        <p:nvSpPr>
          <p:cNvPr id="63491" name="Rectangle 1029"/>
          <p:cNvSpPr>
            <a:spLocks noGrp="1" noChangeArrowheads="1"/>
          </p:cNvSpPr>
          <p:nvPr>
            <p:ph type="body" idx="1"/>
          </p:nvPr>
        </p:nvSpPr>
        <p:spPr>
          <a:xfrm>
            <a:off x="685800" y="1752600"/>
            <a:ext cx="7772400" cy="4114800"/>
          </a:xfrm>
        </p:spPr>
        <p:txBody>
          <a:bodyPr/>
          <a:lstStyle/>
          <a:p>
            <a:r>
              <a:rPr lang="en-GB" altLang="en-US" sz="2400" smtClean="0"/>
              <a:t>Wideband CDMA</a:t>
            </a:r>
          </a:p>
          <a:p>
            <a:pPr lvl="2"/>
            <a:r>
              <a:rPr lang="en-GB" altLang="en-US" sz="2000" smtClean="0"/>
              <a:t>CDMA has a bandwidth of 5 MHz or more </a:t>
            </a:r>
          </a:p>
          <a:p>
            <a:pPr lvl="2"/>
            <a:r>
              <a:rPr lang="en-GB" altLang="en-US" sz="2000" smtClean="0"/>
              <a:t>Data rates of 144 and 384 Kbps</a:t>
            </a:r>
          </a:p>
          <a:p>
            <a:pPr lvl="2"/>
            <a:r>
              <a:rPr lang="en-GB" altLang="en-US" sz="2000" smtClean="0"/>
              <a:t>Even 2-Mbps peak rate</a:t>
            </a:r>
          </a:p>
          <a:p>
            <a:pPr lvl="2"/>
            <a:r>
              <a:rPr lang="en-GB" altLang="en-US" sz="2000" smtClean="0"/>
              <a:t>Provision of multi-rate services</a:t>
            </a:r>
          </a:p>
          <a:p>
            <a:pPr lvl="2"/>
            <a:r>
              <a:rPr lang="en-GB" altLang="en-US" sz="2000" smtClean="0"/>
              <a:t>Packet data and complex spreading</a:t>
            </a:r>
          </a:p>
          <a:p>
            <a:pPr lvl="2"/>
            <a:r>
              <a:rPr lang="en-GB" altLang="en-US" sz="2000" smtClean="0"/>
              <a:t>A coherent uplink using a user dedicated pilot</a:t>
            </a:r>
          </a:p>
          <a:p>
            <a:pPr lvl="2"/>
            <a:r>
              <a:rPr lang="en-GB" altLang="en-US" sz="2000" smtClean="0"/>
              <a:t>Additional pilot channel in the downlink for beamforming</a:t>
            </a:r>
          </a:p>
          <a:p>
            <a:pPr lvl="2"/>
            <a:r>
              <a:rPr lang="en-GB" altLang="en-US" sz="2000" smtClean="0"/>
              <a:t>Seamless inter frequency handover</a:t>
            </a:r>
          </a:p>
          <a:p>
            <a:pPr lvl="2"/>
            <a:r>
              <a:rPr lang="en-GB" altLang="en-US" sz="2000" smtClean="0"/>
              <a:t>Fast power control in the downlink</a:t>
            </a:r>
          </a:p>
          <a:p>
            <a:pPr lvl="2"/>
            <a:r>
              <a:rPr lang="en-GB" altLang="en-US" sz="2000" smtClean="0"/>
              <a:t>Optional multi-user detection</a:t>
            </a:r>
          </a:p>
          <a:p>
            <a:pPr lvl="1"/>
            <a:endParaRPr lang="en-GB" altLang="en-US" sz="2400" smtClean="0"/>
          </a:p>
        </p:txBody>
      </p:sp>
    </p:spTree>
    <p:extLst>
      <p:ext uri="{BB962C8B-B14F-4D97-AF65-F5344CB8AC3E}">
        <p14:creationId xmlns:p14="http://schemas.microsoft.com/office/powerpoint/2010/main" val="203795620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5810" name="Rectangle 1026"/>
          <p:cNvSpPr>
            <a:spLocks noGrp="1" noChangeArrowheads="1"/>
          </p:cNvSpPr>
          <p:nvPr>
            <p:ph type="title"/>
          </p:nvPr>
        </p:nvSpPr>
        <p:spPr/>
        <p:txBody>
          <a:bodyPr/>
          <a:lstStyle/>
          <a:p>
            <a:pPr>
              <a:defRPr/>
            </a:pPr>
            <a:r>
              <a:rPr lang="en-GB" altLang="en-US" smtClean="0"/>
              <a:t>Features of Wideband CDMA</a:t>
            </a:r>
          </a:p>
        </p:txBody>
      </p:sp>
      <p:graphicFrame>
        <p:nvGraphicFramePr>
          <p:cNvPr id="64515" name="Object 1028"/>
          <p:cNvGraphicFramePr>
            <a:graphicFrameLocks noChangeAspect="1"/>
          </p:cNvGraphicFramePr>
          <p:nvPr/>
        </p:nvGraphicFramePr>
        <p:xfrm>
          <a:off x="492370" y="1828800"/>
          <a:ext cx="8327781" cy="4494213"/>
        </p:xfrm>
        <a:graphic>
          <a:graphicData uri="http://schemas.openxmlformats.org/presentationml/2006/ole">
            <mc:AlternateContent xmlns:mc="http://schemas.openxmlformats.org/markup-compatibility/2006">
              <mc:Choice xmlns:v="urn:schemas-microsoft-com:vml" Requires="v">
                <p:oleObj spid="_x0000_s8202" name="Document" r:id="rId3" imgW="5629656" imgH="2804160" progId="Word.Document.8">
                  <p:embed/>
                </p:oleObj>
              </mc:Choice>
              <mc:Fallback>
                <p:oleObj name="Document" r:id="rId3" imgW="5629656" imgH="2804160" progId="Word.Documen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2370" y="1828800"/>
                        <a:ext cx="8327781" cy="4494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77311819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7858" name="Rectangle 1026"/>
          <p:cNvSpPr>
            <a:spLocks noGrp="1" noChangeArrowheads="1"/>
          </p:cNvSpPr>
          <p:nvPr>
            <p:ph type="title"/>
          </p:nvPr>
        </p:nvSpPr>
        <p:spPr/>
        <p:txBody>
          <a:bodyPr/>
          <a:lstStyle/>
          <a:p>
            <a:pPr>
              <a:defRPr/>
            </a:pPr>
            <a:r>
              <a:rPr lang="en-GB" altLang="en-US" smtClean="0"/>
              <a:t>136 HS and GSM EDGE parameters</a:t>
            </a:r>
          </a:p>
        </p:txBody>
      </p:sp>
      <p:graphicFrame>
        <p:nvGraphicFramePr>
          <p:cNvPr id="65539" name="Object 1029"/>
          <p:cNvGraphicFramePr>
            <a:graphicFrameLocks noChangeAspect="1"/>
          </p:cNvGraphicFramePr>
          <p:nvPr/>
        </p:nvGraphicFramePr>
        <p:xfrm>
          <a:off x="844062" y="1697038"/>
          <a:ext cx="7746023" cy="5008562"/>
        </p:xfrm>
        <a:graphic>
          <a:graphicData uri="http://schemas.openxmlformats.org/presentationml/2006/ole">
            <mc:AlternateContent xmlns:mc="http://schemas.openxmlformats.org/markup-compatibility/2006">
              <mc:Choice xmlns:v="urn:schemas-microsoft-com:vml" Requires="v">
                <p:oleObj spid="_x0000_s9226" name="Document" r:id="rId3" imgW="5629656" imgH="3360420" progId="Word.Document.8">
                  <p:embed/>
                </p:oleObj>
              </mc:Choice>
              <mc:Fallback>
                <p:oleObj name="Document" r:id="rId3" imgW="5629656" imgH="3360420" progId="Word.Documen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4062" y="1697038"/>
                        <a:ext cx="7746023" cy="5008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345343472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And Onwards …</a:t>
            </a:r>
            <a:endParaRPr lang="en-GB" dirty="0"/>
          </a:p>
        </p:txBody>
      </p:sp>
      <p:sp>
        <p:nvSpPr>
          <p:cNvPr id="3" name="Content Placeholder 2"/>
          <p:cNvSpPr>
            <a:spLocks noGrp="1"/>
          </p:cNvSpPr>
          <p:nvPr>
            <p:ph idx="1"/>
          </p:nvPr>
        </p:nvSpPr>
        <p:spPr/>
        <p:txBody>
          <a:bodyPr/>
          <a:lstStyle/>
          <a:p>
            <a:r>
              <a:rPr lang="en-GB" dirty="0"/>
              <a:t>4G</a:t>
            </a:r>
          </a:p>
          <a:p>
            <a:pPr lvl="1"/>
            <a:r>
              <a:rPr lang="en-GB" dirty="0" smtClean="0"/>
              <a:t>3GPP LTE</a:t>
            </a:r>
          </a:p>
          <a:p>
            <a:pPr lvl="1"/>
            <a:r>
              <a:rPr lang="en-GB" dirty="0" err="1" smtClean="0"/>
              <a:t>WiMax</a:t>
            </a:r>
            <a:r>
              <a:rPr lang="en-GB" dirty="0" smtClean="0"/>
              <a:t> Mobile</a:t>
            </a:r>
          </a:p>
          <a:p>
            <a:pPr lvl="1"/>
            <a:r>
              <a:rPr lang="en-GB" dirty="0" smtClean="0"/>
              <a:t>MIMO</a:t>
            </a:r>
          </a:p>
          <a:p>
            <a:r>
              <a:rPr lang="en-GB" dirty="0" smtClean="0"/>
              <a:t>5G</a:t>
            </a:r>
          </a:p>
          <a:p>
            <a:pPr lvl="1"/>
            <a:r>
              <a:rPr lang="en-GB" dirty="0" smtClean="0"/>
              <a:t>Concepts as usual, plus</a:t>
            </a:r>
          </a:p>
          <a:p>
            <a:pPr lvl="2"/>
            <a:r>
              <a:rPr lang="en-GB" dirty="0" err="1" smtClean="0"/>
              <a:t>Picocell</a:t>
            </a:r>
            <a:endParaRPr lang="en-GB" dirty="0" smtClean="0"/>
          </a:p>
          <a:p>
            <a:pPr lvl="2"/>
            <a:r>
              <a:rPr lang="en-GB" dirty="0" smtClean="0"/>
              <a:t>mm-wave back haul (up to </a:t>
            </a:r>
            <a:r>
              <a:rPr lang="en-GB" smtClean="0"/>
              <a:t>90GHz)</a:t>
            </a:r>
            <a:endParaRPr lang="en-GB" dirty="0" smtClean="0"/>
          </a:p>
        </p:txBody>
      </p:sp>
      <p:sp>
        <p:nvSpPr>
          <p:cNvPr id="4" name="Footer Placeholder 3"/>
          <p:cNvSpPr>
            <a:spLocks noGrp="1"/>
          </p:cNvSpPr>
          <p:nvPr>
            <p:ph type="ftr" sz="quarter" idx="11"/>
          </p:nvPr>
        </p:nvSpPr>
        <p:spPr/>
        <p:txBody>
          <a:bodyPr/>
          <a:lstStyle/>
          <a:p>
            <a:pPr>
              <a:defRPr/>
            </a:pPr>
            <a:r>
              <a:rPr lang="en-GB" altLang="en-US" smtClean="0">
                <a:solidFill>
                  <a:srgbClr val="000000"/>
                </a:solidFill>
              </a:rPr>
              <a:t>DSP &amp; Communications</a:t>
            </a:r>
            <a:endParaRPr lang="en-GB" altLang="en-US">
              <a:solidFill>
                <a:srgbClr val="000000"/>
              </a:solidFill>
            </a:endParaRPr>
          </a:p>
        </p:txBody>
      </p:sp>
      <p:sp>
        <p:nvSpPr>
          <p:cNvPr id="5" name="Slide Number Placeholder 4"/>
          <p:cNvSpPr>
            <a:spLocks noGrp="1"/>
          </p:cNvSpPr>
          <p:nvPr>
            <p:ph type="sldNum" sz="quarter" idx="12"/>
          </p:nvPr>
        </p:nvSpPr>
        <p:spPr/>
        <p:txBody>
          <a:bodyPr/>
          <a:lstStyle/>
          <a:p>
            <a:pPr>
              <a:defRPr/>
            </a:pPr>
            <a:fld id="{9C06D56F-5B9F-4C34-B81D-C1EFBC428BFC}" type="slidenum">
              <a:rPr lang="en-GB" altLang="en-US" smtClean="0">
                <a:solidFill>
                  <a:srgbClr val="000000"/>
                </a:solidFill>
              </a:rPr>
              <a:pPr>
                <a:defRPr/>
              </a:pPr>
              <a:t>75</a:t>
            </a:fld>
            <a:endParaRPr lang="en-GB" altLang="en-US">
              <a:solidFill>
                <a:srgbClr val="000000"/>
              </a:solidFill>
            </a:endParaRPr>
          </a:p>
        </p:txBody>
      </p:sp>
    </p:spTree>
    <p:extLst>
      <p:ext uri="{BB962C8B-B14F-4D97-AF65-F5344CB8AC3E}">
        <p14:creationId xmlns:p14="http://schemas.microsoft.com/office/powerpoint/2010/main" val="209547391"/>
      </p:ext>
    </p:extLst>
  </p:cSld>
  <p:clrMapOvr>
    <a:masterClrMapping/>
  </p:clrMapOvr>
</p:sld>
</file>

<file path=ppt/theme/theme1.xml><?xml version="1.0" encoding="utf-8"?>
<a:theme xmlns:a="http://schemas.openxmlformats.org/drawingml/2006/main" name="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390</TotalTime>
  <Words>3348</Words>
  <Application>Microsoft Office PowerPoint</Application>
  <PresentationFormat>On-screen Show (4:3)</PresentationFormat>
  <Paragraphs>684</Paragraphs>
  <Slides>75</Slides>
  <Notes>7</Notes>
  <HiddenSlides>0</HiddenSlides>
  <MMClips>0</MMClips>
  <ScaleCrop>false</ScaleCrop>
  <HeadingPairs>
    <vt:vector size="6" baseType="variant">
      <vt:variant>
        <vt:lpstr>Theme</vt:lpstr>
      </vt:variant>
      <vt:variant>
        <vt:i4>1</vt:i4>
      </vt:variant>
      <vt:variant>
        <vt:lpstr>Embedded OLE Servers</vt:lpstr>
      </vt:variant>
      <vt:variant>
        <vt:i4>2</vt:i4>
      </vt:variant>
      <vt:variant>
        <vt:lpstr>Slide Titles</vt:lpstr>
      </vt:variant>
      <vt:variant>
        <vt:i4>75</vt:i4>
      </vt:variant>
    </vt:vector>
  </HeadingPairs>
  <TitlesOfParts>
    <vt:vector size="78" baseType="lpstr">
      <vt:lpstr>Edge</vt:lpstr>
      <vt:lpstr>Clip</vt:lpstr>
      <vt:lpstr>Document</vt:lpstr>
      <vt:lpstr>M2X8518 DSP &amp; Communications</vt:lpstr>
      <vt:lpstr>Introduction – Mobile and Cellular Systems</vt:lpstr>
      <vt:lpstr>Introduction – Medium Access Control</vt:lpstr>
      <vt:lpstr>Introduction - UMTS</vt:lpstr>
      <vt:lpstr>Mobile Computing Systems</vt:lpstr>
      <vt:lpstr>Mobile or Portable?</vt:lpstr>
      <vt:lpstr>Radio Transmission Impairments</vt:lpstr>
      <vt:lpstr>Mobile Computing Systems</vt:lpstr>
      <vt:lpstr>Classifying Wireless Communication Systems</vt:lpstr>
      <vt:lpstr>Classifying Wireless Communication Systems</vt:lpstr>
      <vt:lpstr>Types of wireless communication systems</vt:lpstr>
      <vt:lpstr>Paging Systems</vt:lpstr>
      <vt:lpstr>An example Paging System</vt:lpstr>
      <vt:lpstr>Cordless</vt:lpstr>
      <vt:lpstr>Mobile Adhoc Network (MANET)</vt:lpstr>
      <vt:lpstr>Cellular Mobile Communication System Concept</vt:lpstr>
      <vt:lpstr>Cellular Concept</vt:lpstr>
      <vt:lpstr>Cellular Mobile Communication System – Mobile Units</vt:lpstr>
      <vt:lpstr>Cellular Comms – Base Stations</vt:lpstr>
      <vt:lpstr>Cellular Mobile Communication system</vt:lpstr>
      <vt:lpstr>Intra-cell/Inter-cell operation</vt:lpstr>
      <vt:lpstr>Intra-cell/Inter-cell operation</vt:lpstr>
      <vt:lpstr>Intra-cell/Inter-cell operation</vt:lpstr>
      <vt:lpstr>Frequency Re-use</vt:lpstr>
      <vt:lpstr>Frequency Reuse &amp; Channel Assignment</vt:lpstr>
      <vt:lpstr>Channel Assignment Strategies</vt:lpstr>
      <vt:lpstr>Fixed Channel Allocation (FCA)</vt:lpstr>
      <vt:lpstr>Fixed Channel Allocation</vt:lpstr>
      <vt:lpstr>Dynamic Channel Allocation (DCA)</vt:lpstr>
      <vt:lpstr>Dynamic Channel Allocation (DCA)</vt:lpstr>
      <vt:lpstr>Hybrid Channel Allocation (HCA)</vt:lpstr>
      <vt:lpstr>Allocation Method Comparison</vt:lpstr>
      <vt:lpstr>Allocation Method Comparison</vt:lpstr>
      <vt:lpstr>Allocation Method Comparison</vt:lpstr>
      <vt:lpstr>Allocation Control</vt:lpstr>
      <vt:lpstr>Handoffs (Handover)</vt:lpstr>
      <vt:lpstr>Different Types of Handoff</vt:lpstr>
      <vt:lpstr>Handoffs (Handover)</vt:lpstr>
      <vt:lpstr>Handoff in First Generation</vt:lpstr>
      <vt:lpstr>Handoff in Second Generation</vt:lpstr>
      <vt:lpstr>Handoff in Third Generation</vt:lpstr>
      <vt:lpstr>NOKIATM concept 3G terminals</vt:lpstr>
      <vt:lpstr>Standardisation Bodies</vt:lpstr>
      <vt:lpstr>Radio Access Techniques</vt:lpstr>
      <vt:lpstr>Frequency Division Multiple Access (FDMA)</vt:lpstr>
      <vt:lpstr>Time Division Multiple Access (TDMA)</vt:lpstr>
      <vt:lpstr>TDMA</vt:lpstr>
      <vt:lpstr>Code Division Multiple Access (CDMA)</vt:lpstr>
      <vt:lpstr>CDMA Basic Idea</vt:lpstr>
      <vt:lpstr>CDMA Sequence</vt:lpstr>
      <vt:lpstr>CDMA Classification</vt:lpstr>
      <vt:lpstr>CDMA Evolution</vt:lpstr>
      <vt:lpstr>Some 3G Standards</vt:lpstr>
      <vt:lpstr>Basic principles of CDMA</vt:lpstr>
      <vt:lpstr>Direct Sequence CDMA</vt:lpstr>
      <vt:lpstr>Direct Sequence CDMA</vt:lpstr>
      <vt:lpstr>DS-SS Transmitter &amp; Receiver</vt:lpstr>
      <vt:lpstr>Generation of BPSK modulated signal</vt:lpstr>
      <vt:lpstr>Frequency Hopped CDMA</vt:lpstr>
      <vt:lpstr>Frequency Hopped CDMA</vt:lpstr>
      <vt:lpstr>FH-SS Transmitter &amp; Receiver</vt:lpstr>
      <vt:lpstr>Time Hopped CDMA</vt:lpstr>
      <vt:lpstr>TH-SS Transmitter &amp; Receiver</vt:lpstr>
      <vt:lpstr>Improvements Vs Drawbacks</vt:lpstr>
      <vt:lpstr>Asynchronous Transfer Mode (ATM)</vt:lpstr>
      <vt:lpstr>ATM Protocol Reference Model </vt:lpstr>
      <vt:lpstr>Access Transmission Speeds</vt:lpstr>
      <vt:lpstr>2G Digital Systems</vt:lpstr>
      <vt:lpstr>Global System for Mobile, GSM</vt:lpstr>
      <vt:lpstr>GSM Development Time Schedule</vt:lpstr>
      <vt:lpstr>GSM Development Time Schedule cnt..</vt:lpstr>
      <vt:lpstr>3G Air Interface</vt:lpstr>
      <vt:lpstr>Features of Wideband CDMA</vt:lpstr>
      <vt:lpstr>136 HS and GSM EDGE parameters</vt:lpstr>
      <vt:lpstr>And Onwards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M2X8518 DSP &amp; Communications</dc:title>
  <dc:creator>Rees, John</dc:creator>
  <cp:lastModifiedBy>Rees, John</cp:lastModifiedBy>
  <cp:revision>23</cp:revision>
  <dcterms:created xsi:type="dcterms:W3CDTF">2015-11-13T14:09:01Z</dcterms:created>
  <dcterms:modified xsi:type="dcterms:W3CDTF">2015-12-03T15:11:49Z</dcterms:modified>
</cp:coreProperties>
</file>