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62" r:id="rId2"/>
    <p:sldId id="256" r:id="rId3"/>
    <p:sldId id="257" r:id="rId4"/>
    <p:sldId id="261" r:id="rId5"/>
    <p:sldId id="259" r:id="rId6"/>
    <p:sldId id="258" r:id="rId7"/>
    <p:sldId id="260" r:id="rId8"/>
    <p:sldId id="263" r:id="rId9"/>
    <p:sldId id="264" r:id="rId10"/>
    <p:sldId id="265" r:id="rId11"/>
    <p:sldId id="266" r:id="rId12"/>
    <p:sldId id="267" r:id="rId13"/>
    <p:sldId id="268"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ACDF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68BE5F-EC13-116F-A20D-15B028EBEB34}" v="83" dt="2026-06-13T12:08:50.165"/>
    <p1510:client id="{2D6ECFEE-D691-27B0-80E1-8822B95F63E9}" v="55" dt="2026-06-13T10:39:21.870"/>
    <p1510:client id="{C3FE691D-F969-92B1-DA63-467CD4F1972E}" v="594" dt="2026-06-13T11:09:34.641"/>
    <p1510:client id="{D867D37E-6147-E924-FAC6-F983C92A3B0D}" v="25" dt="2026-06-13T12:52:29.156"/>
    <p1510:client id="{F240692F-930C-B03A-6561-C12BA7F55451}" v="21" dt="2026-06-13T08:36:28.831"/>
    <p1510:client id="{F79B7492-A8DF-92A0-1E88-5DEA9864FA6C}" v="5" dt="2026-06-13T11:25:51.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s>
</file>

<file path=ppt/diagrams/_rels/data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C17D9337-4EC5-4D2E-B88F-8E1FDA329BF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200D870-5739-4535-95A4-E31A88C6E4D9}">
      <dgm:prSet/>
      <dgm:spPr/>
      <dgm:t>
        <a:bodyPr/>
        <a:lstStyle/>
        <a:p>
          <a:r>
            <a:rPr lang="en-GB"/>
            <a:t>Managers can access shifts through desktop which is perfect for them to plan for the day, week or month.</a:t>
          </a:r>
          <a:endParaRPr lang="en-US"/>
        </a:p>
      </dgm:t>
    </dgm:pt>
    <dgm:pt modelId="{2277FFD2-47FD-4382-90EA-BC39B2532C2E}" type="parTrans" cxnId="{19B0E546-62FF-4EFA-AEE6-2593B7B1304A}">
      <dgm:prSet/>
      <dgm:spPr/>
      <dgm:t>
        <a:bodyPr/>
        <a:lstStyle/>
        <a:p>
          <a:endParaRPr lang="en-US"/>
        </a:p>
      </dgm:t>
    </dgm:pt>
    <dgm:pt modelId="{31CBDC67-7FD5-42C7-9156-6DA697254332}" type="sibTrans" cxnId="{19B0E546-62FF-4EFA-AEE6-2593B7B1304A}">
      <dgm:prSet/>
      <dgm:spPr/>
      <dgm:t>
        <a:bodyPr/>
        <a:lstStyle/>
        <a:p>
          <a:endParaRPr lang="en-US"/>
        </a:p>
      </dgm:t>
    </dgm:pt>
    <dgm:pt modelId="{1EC0EC6A-8AE2-4430-9674-B00CE46623CC}">
      <dgm:prSet/>
      <dgm:spPr/>
      <dgm:t>
        <a:bodyPr/>
        <a:lstStyle/>
        <a:p>
          <a:r>
            <a:rPr lang="en-GB"/>
            <a:t>Managers can respond or change the rotas instantly as needed</a:t>
          </a:r>
          <a:endParaRPr lang="en-US"/>
        </a:p>
      </dgm:t>
    </dgm:pt>
    <dgm:pt modelId="{718BC399-CB20-4F97-9AD6-396F0A274479}" type="parTrans" cxnId="{ED75515E-DA08-470E-949D-6E20789450DC}">
      <dgm:prSet/>
      <dgm:spPr/>
      <dgm:t>
        <a:bodyPr/>
        <a:lstStyle/>
        <a:p>
          <a:endParaRPr lang="en-US"/>
        </a:p>
      </dgm:t>
    </dgm:pt>
    <dgm:pt modelId="{6ECED40A-076B-4FA4-B545-D07A88D1F73C}" type="sibTrans" cxnId="{ED75515E-DA08-470E-949D-6E20789450DC}">
      <dgm:prSet/>
      <dgm:spPr/>
      <dgm:t>
        <a:bodyPr/>
        <a:lstStyle/>
        <a:p>
          <a:endParaRPr lang="en-US"/>
        </a:p>
      </dgm:t>
    </dgm:pt>
    <dgm:pt modelId="{E596D13A-5E18-42C6-8C9D-F76C4B431424}">
      <dgm:prSet/>
      <dgm:spPr/>
      <dgm:t>
        <a:bodyPr/>
        <a:lstStyle/>
        <a:p>
          <a:r>
            <a:rPr lang="en-GB"/>
            <a:t>Staff can use the mobile app to see their shifts, swap a shift, let the managers know when they are available and ask for time off</a:t>
          </a:r>
          <a:endParaRPr lang="en-US"/>
        </a:p>
      </dgm:t>
    </dgm:pt>
    <dgm:pt modelId="{30E93614-E448-4A36-8057-F7EE9A1B235F}" type="parTrans" cxnId="{65F63BB8-9AA3-4566-BE4E-700E26BAA6DE}">
      <dgm:prSet/>
      <dgm:spPr/>
      <dgm:t>
        <a:bodyPr/>
        <a:lstStyle/>
        <a:p>
          <a:endParaRPr lang="en-US"/>
        </a:p>
      </dgm:t>
    </dgm:pt>
    <dgm:pt modelId="{8D00B847-F9E3-4EF7-958F-8BE3BE57F3D5}" type="sibTrans" cxnId="{65F63BB8-9AA3-4566-BE4E-700E26BAA6DE}">
      <dgm:prSet/>
      <dgm:spPr/>
      <dgm:t>
        <a:bodyPr/>
        <a:lstStyle/>
        <a:p>
          <a:endParaRPr lang="en-US"/>
        </a:p>
      </dgm:t>
    </dgm:pt>
    <dgm:pt modelId="{7F10210E-EC87-4840-8925-D2B0DA91C320}">
      <dgm:prSet/>
      <dgm:spPr/>
      <dgm:t>
        <a:bodyPr/>
        <a:lstStyle/>
        <a:p>
          <a:r>
            <a:rPr lang="en-GB"/>
            <a:t>Can be accessed  from anywhere on any device</a:t>
          </a:r>
          <a:endParaRPr lang="en-US"/>
        </a:p>
      </dgm:t>
    </dgm:pt>
    <dgm:pt modelId="{85250537-1891-4150-A533-1B69E7931783}" type="parTrans" cxnId="{AAD915C1-A2BB-4FB3-BFC4-14B10495E377}">
      <dgm:prSet/>
      <dgm:spPr/>
      <dgm:t>
        <a:bodyPr/>
        <a:lstStyle/>
        <a:p>
          <a:endParaRPr lang="en-US"/>
        </a:p>
      </dgm:t>
    </dgm:pt>
    <dgm:pt modelId="{7A9CC621-16DC-4847-91C4-A896506350C9}" type="sibTrans" cxnId="{AAD915C1-A2BB-4FB3-BFC4-14B10495E377}">
      <dgm:prSet/>
      <dgm:spPr/>
      <dgm:t>
        <a:bodyPr/>
        <a:lstStyle/>
        <a:p>
          <a:endParaRPr lang="en-US"/>
        </a:p>
      </dgm:t>
    </dgm:pt>
    <dgm:pt modelId="{906CC21D-4BCA-4950-A775-29CBC107D7CD}">
      <dgm:prSet/>
      <dgm:spPr/>
      <dgm:t>
        <a:bodyPr/>
        <a:lstStyle/>
        <a:p>
          <a:r>
            <a:rPr lang="en-GB"/>
            <a:t>User friendly</a:t>
          </a:r>
          <a:endParaRPr lang="en-US"/>
        </a:p>
      </dgm:t>
    </dgm:pt>
    <dgm:pt modelId="{D81B1555-4214-4A33-9699-D454C75618CC}" type="parTrans" cxnId="{CE5C871A-4748-4868-9F5C-1D6A8E6BA3C7}">
      <dgm:prSet/>
      <dgm:spPr/>
      <dgm:t>
        <a:bodyPr/>
        <a:lstStyle/>
        <a:p>
          <a:endParaRPr lang="en-US"/>
        </a:p>
      </dgm:t>
    </dgm:pt>
    <dgm:pt modelId="{4D5EC418-85C8-496A-A3A3-AF6796DCC1DD}" type="sibTrans" cxnId="{CE5C871A-4748-4868-9F5C-1D6A8E6BA3C7}">
      <dgm:prSet/>
      <dgm:spPr/>
      <dgm:t>
        <a:bodyPr/>
        <a:lstStyle/>
        <a:p>
          <a:endParaRPr lang="en-US"/>
        </a:p>
      </dgm:t>
    </dgm:pt>
    <dgm:pt modelId="{FEB2DE5D-1AB2-42DF-9766-B79EA5B85931}" type="pres">
      <dgm:prSet presAssocID="{C17D9337-4EC5-4D2E-B88F-8E1FDA329BF2}" presName="linear" presStyleCnt="0">
        <dgm:presLayoutVars>
          <dgm:animLvl val="lvl"/>
          <dgm:resizeHandles val="exact"/>
        </dgm:presLayoutVars>
      </dgm:prSet>
      <dgm:spPr/>
    </dgm:pt>
    <dgm:pt modelId="{EEA4226B-D584-40F8-A71B-B66BE5135667}" type="pres">
      <dgm:prSet presAssocID="{F200D870-5739-4535-95A4-E31A88C6E4D9}" presName="parentText" presStyleLbl="node1" presStyleIdx="0" presStyleCnt="5">
        <dgm:presLayoutVars>
          <dgm:chMax val="0"/>
          <dgm:bulletEnabled val="1"/>
        </dgm:presLayoutVars>
      </dgm:prSet>
      <dgm:spPr/>
    </dgm:pt>
    <dgm:pt modelId="{1DD44C92-9CF8-40C5-A9DC-8162B5E5AFD0}" type="pres">
      <dgm:prSet presAssocID="{31CBDC67-7FD5-42C7-9156-6DA697254332}" presName="spacer" presStyleCnt="0"/>
      <dgm:spPr/>
    </dgm:pt>
    <dgm:pt modelId="{38B291FA-41F8-4828-A306-B7985A6C46DC}" type="pres">
      <dgm:prSet presAssocID="{1EC0EC6A-8AE2-4430-9674-B00CE46623CC}" presName="parentText" presStyleLbl="node1" presStyleIdx="1" presStyleCnt="5">
        <dgm:presLayoutVars>
          <dgm:chMax val="0"/>
          <dgm:bulletEnabled val="1"/>
        </dgm:presLayoutVars>
      </dgm:prSet>
      <dgm:spPr/>
    </dgm:pt>
    <dgm:pt modelId="{F826B0CB-5EC1-4B26-87D4-606763528A6A}" type="pres">
      <dgm:prSet presAssocID="{6ECED40A-076B-4FA4-B545-D07A88D1F73C}" presName="spacer" presStyleCnt="0"/>
      <dgm:spPr/>
    </dgm:pt>
    <dgm:pt modelId="{0A144B13-719D-4442-ACB0-5BFC465EE08E}" type="pres">
      <dgm:prSet presAssocID="{E596D13A-5E18-42C6-8C9D-F76C4B431424}" presName="parentText" presStyleLbl="node1" presStyleIdx="2" presStyleCnt="5">
        <dgm:presLayoutVars>
          <dgm:chMax val="0"/>
          <dgm:bulletEnabled val="1"/>
        </dgm:presLayoutVars>
      </dgm:prSet>
      <dgm:spPr/>
    </dgm:pt>
    <dgm:pt modelId="{79E8C9E3-3EB3-4F5E-930F-A4FD924F571B}" type="pres">
      <dgm:prSet presAssocID="{8D00B847-F9E3-4EF7-958F-8BE3BE57F3D5}" presName="spacer" presStyleCnt="0"/>
      <dgm:spPr/>
    </dgm:pt>
    <dgm:pt modelId="{B8A4F725-9D76-4AA4-9629-2214BD94ECC8}" type="pres">
      <dgm:prSet presAssocID="{7F10210E-EC87-4840-8925-D2B0DA91C320}" presName="parentText" presStyleLbl="node1" presStyleIdx="3" presStyleCnt="5">
        <dgm:presLayoutVars>
          <dgm:chMax val="0"/>
          <dgm:bulletEnabled val="1"/>
        </dgm:presLayoutVars>
      </dgm:prSet>
      <dgm:spPr/>
    </dgm:pt>
    <dgm:pt modelId="{6C64FA6B-0DB8-4D63-9248-5399BD30251E}" type="pres">
      <dgm:prSet presAssocID="{7A9CC621-16DC-4847-91C4-A896506350C9}" presName="spacer" presStyleCnt="0"/>
      <dgm:spPr/>
    </dgm:pt>
    <dgm:pt modelId="{635B4611-9223-4BFC-A7DC-C11DB04A5FB9}" type="pres">
      <dgm:prSet presAssocID="{906CC21D-4BCA-4950-A775-29CBC107D7CD}" presName="parentText" presStyleLbl="node1" presStyleIdx="4" presStyleCnt="5">
        <dgm:presLayoutVars>
          <dgm:chMax val="0"/>
          <dgm:bulletEnabled val="1"/>
        </dgm:presLayoutVars>
      </dgm:prSet>
      <dgm:spPr/>
    </dgm:pt>
  </dgm:ptLst>
  <dgm:cxnLst>
    <dgm:cxn modelId="{5BD65E0E-4A40-4751-9B1D-A64F68733527}" type="presOf" srcId="{C17D9337-4EC5-4D2E-B88F-8E1FDA329BF2}" destId="{FEB2DE5D-1AB2-42DF-9766-B79EA5B85931}" srcOrd="0" destOrd="0" presId="urn:microsoft.com/office/officeart/2005/8/layout/vList2"/>
    <dgm:cxn modelId="{CE5C871A-4748-4868-9F5C-1D6A8E6BA3C7}" srcId="{C17D9337-4EC5-4D2E-B88F-8E1FDA329BF2}" destId="{906CC21D-4BCA-4950-A775-29CBC107D7CD}" srcOrd="4" destOrd="0" parTransId="{D81B1555-4214-4A33-9699-D454C75618CC}" sibTransId="{4D5EC418-85C8-496A-A3A3-AF6796DCC1DD}"/>
    <dgm:cxn modelId="{ED75515E-DA08-470E-949D-6E20789450DC}" srcId="{C17D9337-4EC5-4D2E-B88F-8E1FDA329BF2}" destId="{1EC0EC6A-8AE2-4430-9674-B00CE46623CC}" srcOrd="1" destOrd="0" parTransId="{718BC399-CB20-4F97-9AD6-396F0A274479}" sibTransId="{6ECED40A-076B-4FA4-B545-D07A88D1F73C}"/>
    <dgm:cxn modelId="{19B0E546-62FF-4EFA-AEE6-2593B7B1304A}" srcId="{C17D9337-4EC5-4D2E-B88F-8E1FDA329BF2}" destId="{F200D870-5739-4535-95A4-E31A88C6E4D9}" srcOrd="0" destOrd="0" parTransId="{2277FFD2-47FD-4382-90EA-BC39B2532C2E}" sibTransId="{31CBDC67-7FD5-42C7-9156-6DA697254332}"/>
    <dgm:cxn modelId="{6B162771-803A-4B86-9055-93EB31003514}" type="presOf" srcId="{F200D870-5739-4535-95A4-E31A88C6E4D9}" destId="{EEA4226B-D584-40F8-A71B-B66BE5135667}" srcOrd="0" destOrd="0" presId="urn:microsoft.com/office/officeart/2005/8/layout/vList2"/>
    <dgm:cxn modelId="{AFDCDF7D-FD86-402A-9398-44277B51C122}" type="presOf" srcId="{E596D13A-5E18-42C6-8C9D-F76C4B431424}" destId="{0A144B13-719D-4442-ACB0-5BFC465EE08E}" srcOrd="0" destOrd="0" presId="urn:microsoft.com/office/officeart/2005/8/layout/vList2"/>
    <dgm:cxn modelId="{6073F588-4E5B-4261-9AF7-47DA44CB76E7}" type="presOf" srcId="{7F10210E-EC87-4840-8925-D2B0DA91C320}" destId="{B8A4F725-9D76-4AA4-9629-2214BD94ECC8}" srcOrd="0" destOrd="0" presId="urn:microsoft.com/office/officeart/2005/8/layout/vList2"/>
    <dgm:cxn modelId="{65F63BB8-9AA3-4566-BE4E-700E26BAA6DE}" srcId="{C17D9337-4EC5-4D2E-B88F-8E1FDA329BF2}" destId="{E596D13A-5E18-42C6-8C9D-F76C4B431424}" srcOrd="2" destOrd="0" parTransId="{30E93614-E448-4A36-8057-F7EE9A1B235F}" sibTransId="{8D00B847-F9E3-4EF7-958F-8BE3BE57F3D5}"/>
    <dgm:cxn modelId="{AAD915C1-A2BB-4FB3-BFC4-14B10495E377}" srcId="{C17D9337-4EC5-4D2E-B88F-8E1FDA329BF2}" destId="{7F10210E-EC87-4840-8925-D2B0DA91C320}" srcOrd="3" destOrd="0" parTransId="{85250537-1891-4150-A533-1B69E7931783}" sibTransId="{7A9CC621-16DC-4847-91C4-A896506350C9}"/>
    <dgm:cxn modelId="{D2B5F2E3-23F3-4471-9BC1-8FFDCA71EEC4}" type="presOf" srcId="{1EC0EC6A-8AE2-4430-9674-B00CE46623CC}" destId="{38B291FA-41F8-4828-A306-B7985A6C46DC}" srcOrd="0" destOrd="0" presId="urn:microsoft.com/office/officeart/2005/8/layout/vList2"/>
    <dgm:cxn modelId="{2773BDF9-E474-4447-96C5-B36DAE8F3FA4}" type="presOf" srcId="{906CC21D-4BCA-4950-A775-29CBC107D7CD}" destId="{635B4611-9223-4BFC-A7DC-C11DB04A5FB9}" srcOrd="0" destOrd="0" presId="urn:microsoft.com/office/officeart/2005/8/layout/vList2"/>
    <dgm:cxn modelId="{D815A4FA-D8B4-47B0-9B1D-5C67006AAA72}" type="presParOf" srcId="{FEB2DE5D-1AB2-42DF-9766-B79EA5B85931}" destId="{EEA4226B-D584-40F8-A71B-B66BE5135667}" srcOrd="0" destOrd="0" presId="urn:microsoft.com/office/officeart/2005/8/layout/vList2"/>
    <dgm:cxn modelId="{2F51109E-5B6A-4054-A9B8-147A479AA320}" type="presParOf" srcId="{FEB2DE5D-1AB2-42DF-9766-B79EA5B85931}" destId="{1DD44C92-9CF8-40C5-A9DC-8162B5E5AFD0}" srcOrd="1" destOrd="0" presId="urn:microsoft.com/office/officeart/2005/8/layout/vList2"/>
    <dgm:cxn modelId="{C0361087-3DC8-4889-A966-DB0BFE307676}" type="presParOf" srcId="{FEB2DE5D-1AB2-42DF-9766-B79EA5B85931}" destId="{38B291FA-41F8-4828-A306-B7985A6C46DC}" srcOrd="2" destOrd="0" presId="urn:microsoft.com/office/officeart/2005/8/layout/vList2"/>
    <dgm:cxn modelId="{7EE7E77D-7F9C-4CB9-8A59-ADB24578B1B5}" type="presParOf" srcId="{FEB2DE5D-1AB2-42DF-9766-B79EA5B85931}" destId="{F826B0CB-5EC1-4B26-87D4-606763528A6A}" srcOrd="3" destOrd="0" presId="urn:microsoft.com/office/officeart/2005/8/layout/vList2"/>
    <dgm:cxn modelId="{0FBDAC21-6CD8-48DD-9515-D60742F90974}" type="presParOf" srcId="{FEB2DE5D-1AB2-42DF-9766-B79EA5B85931}" destId="{0A144B13-719D-4442-ACB0-5BFC465EE08E}" srcOrd="4" destOrd="0" presId="urn:microsoft.com/office/officeart/2005/8/layout/vList2"/>
    <dgm:cxn modelId="{54E51990-C26E-4AEA-9A62-FA742288FBC8}" type="presParOf" srcId="{FEB2DE5D-1AB2-42DF-9766-B79EA5B85931}" destId="{79E8C9E3-3EB3-4F5E-930F-A4FD924F571B}" srcOrd="5" destOrd="0" presId="urn:microsoft.com/office/officeart/2005/8/layout/vList2"/>
    <dgm:cxn modelId="{3CB4BEFE-DBA7-4612-9804-E7EDFA6B0F9F}" type="presParOf" srcId="{FEB2DE5D-1AB2-42DF-9766-B79EA5B85931}" destId="{B8A4F725-9D76-4AA4-9629-2214BD94ECC8}" srcOrd="6" destOrd="0" presId="urn:microsoft.com/office/officeart/2005/8/layout/vList2"/>
    <dgm:cxn modelId="{3A01970A-0D86-4EFC-94C5-0B7E07BFDD1D}" type="presParOf" srcId="{FEB2DE5D-1AB2-42DF-9766-B79EA5B85931}" destId="{6C64FA6B-0DB8-4D63-9248-5399BD30251E}" srcOrd="7" destOrd="0" presId="urn:microsoft.com/office/officeart/2005/8/layout/vList2"/>
    <dgm:cxn modelId="{BF70D315-514B-4593-8286-3E318F0A20C3}" type="presParOf" srcId="{FEB2DE5D-1AB2-42DF-9766-B79EA5B85931}" destId="{635B4611-9223-4BFC-A7DC-C11DB04A5FB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48F66C-88D5-41F2-9762-BE53B9827B39}" type="doc">
      <dgm:prSet loTypeId="urn:microsoft.com/office/officeart/2016/7/layout/VerticalSolidActionList" loCatId="List" qsTypeId="urn:microsoft.com/office/officeart/2005/8/quickstyle/simple1" qsCatId="simple" csTypeId="urn:microsoft.com/office/officeart/2005/8/colors/colorful5" csCatId="colorful"/>
      <dgm:spPr/>
      <dgm:t>
        <a:bodyPr/>
        <a:lstStyle/>
        <a:p>
          <a:endParaRPr lang="en-US"/>
        </a:p>
      </dgm:t>
    </dgm:pt>
    <dgm:pt modelId="{42F0E180-CFE6-4284-9F46-0B56DC23D018}">
      <dgm:prSet/>
      <dgm:spPr/>
      <dgm:t>
        <a:bodyPr/>
        <a:lstStyle/>
        <a:p>
          <a:r>
            <a:rPr lang="en-US"/>
            <a:t>Manage and view</a:t>
          </a:r>
        </a:p>
      </dgm:t>
    </dgm:pt>
    <dgm:pt modelId="{073B7724-B39B-4351-ADF6-80D79A6D8D7E}" type="parTrans" cxnId="{8C35A73A-48BA-4B21-89AA-F4FE077317AF}">
      <dgm:prSet/>
      <dgm:spPr/>
      <dgm:t>
        <a:bodyPr/>
        <a:lstStyle/>
        <a:p>
          <a:endParaRPr lang="en-US"/>
        </a:p>
      </dgm:t>
    </dgm:pt>
    <dgm:pt modelId="{4CD2CE7D-300C-44F6-82CA-8B979E8B21B5}" type="sibTrans" cxnId="{8C35A73A-48BA-4B21-89AA-F4FE077317AF}">
      <dgm:prSet/>
      <dgm:spPr/>
      <dgm:t>
        <a:bodyPr/>
        <a:lstStyle/>
        <a:p>
          <a:endParaRPr lang="en-US"/>
        </a:p>
      </dgm:t>
    </dgm:pt>
    <dgm:pt modelId="{282113DF-1CB1-475C-B5A9-FF48BA686D36}">
      <dgm:prSet/>
      <dgm:spPr/>
      <dgm:t>
        <a:bodyPr/>
        <a:lstStyle/>
        <a:p>
          <a:r>
            <a:rPr lang="en-US"/>
            <a:t>Easily manage and view shifts</a:t>
          </a:r>
        </a:p>
      </dgm:t>
    </dgm:pt>
    <dgm:pt modelId="{245E52C7-B428-4D9A-812D-2A08D5A0CD2F}" type="parTrans" cxnId="{5BFDC990-DC86-4171-A51E-2F4FF17C91B8}">
      <dgm:prSet/>
      <dgm:spPr/>
      <dgm:t>
        <a:bodyPr/>
        <a:lstStyle/>
        <a:p>
          <a:endParaRPr lang="en-US"/>
        </a:p>
      </dgm:t>
    </dgm:pt>
    <dgm:pt modelId="{DF958E80-26DB-40E1-AF20-05412D887386}" type="sibTrans" cxnId="{5BFDC990-DC86-4171-A51E-2F4FF17C91B8}">
      <dgm:prSet/>
      <dgm:spPr/>
      <dgm:t>
        <a:bodyPr/>
        <a:lstStyle/>
        <a:p>
          <a:endParaRPr lang="en-US"/>
        </a:p>
      </dgm:t>
    </dgm:pt>
    <dgm:pt modelId="{88A95FBE-DF6D-4C24-A11E-3A7DAB12EBCD}">
      <dgm:prSet/>
      <dgm:spPr/>
      <dgm:t>
        <a:bodyPr/>
        <a:lstStyle/>
        <a:p>
          <a:r>
            <a:rPr lang="en-US"/>
            <a:t>Input</a:t>
          </a:r>
        </a:p>
      </dgm:t>
    </dgm:pt>
    <dgm:pt modelId="{9B3D2828-EA90-440D-AE6C-DF6EF1EE8915}" type="parTrans" cxnId="{31BCE001-4B51-46F5-B762-EE0302ABE2AC}">
      <dgm:prSet/>
      <dgm:spPr/>
      <dgm:t>
        <a:bodyPr/>
        <a:lstStyle/>
        <a:p>
          <a:endParaRPr lang="en-US"/>
        </a:p>
      </dgm:t>
    </dgm:pt>
    <dgm:pt modelId="{87ECB301-2011-4B3F-A5C9-C219409616BF}" type="sibTrans" cxnId="{31BCE001-4B51-46F5-B762-EE0302ABE2AC}">
      <dgm:prSet/>
      <dgm:spPr/>
      <dgm:t>
        <a:bodyPr/>
        <a:lstStyle/>
        <a:p>
          <a:endParaRPr lang="en-US"/>
        </a:p>
      </dgm:t>
    </dgm:pt>
    <dgm:pt modelId="{B1ECA285-B1A2-4FE4-A7A6-DE0088988C29}">
      <dgm:prSet/>
      <dgm:spPr/>
      <dgm:t>
        <a:bodyPr/>
        <a:lstStyle/>
        <a:p>
          <a:r>
            <a:rPr lang="en-US"/>
            <a:t>Staff can input when they are available</a:t>
          </a:r>
        </a:p>
      </dgm:t>
    </dgm:pt>
    <dgm:pt modelId="{96A827C1-2002-4235-8C90-59BBB6162ADD}" type="parTrans" cxnId="{BA53C380-7706-4061-A2E7-4A2E4B2114C0}">
      <dgm:prSet/>
      <dgm:spPr/>
      <dgm:t>
        <a:bodyPr/>
        <a:lstStyle/>
        <a:p>
          <a:endParaRPr lang="en-US"/>
        </a:p>
      </dgm:t>
    </dgm:pt>
    <dgm:pt modelId="{C3126EAB-37D5-4FD9-8065-8DF72BFCD2BD}" type="sibTrans" cxnId="{BA53C380-7706-4061-A2E7-4A2E4B2114C0}">
      <dgm:prSet/>
      <dgm:spPr/>
      <dgm:t>
        <a:bodyPr/>
        <a:lstStyle/>
        <a:p>
          <a:endParaRPr lang="en-US"/>
        </a:p>
      </dgm:t>
    </dgm:pt>
    <dgm:pt modelId="{BE9554A9-9850-4F80-886C-4D2C221BF13E}">
      <dgm:prSet/>
      <dgm:spPr/>
      <dgm:t>
        <a:bodyPr/>
        <a:lstStyle/>
        <a:p>
          <a:r>
            <a:rPr lang="en-US"/>
            <a:t>Swap</a:t>
          </a:r>
        </a:p>
      </dgm:t>
    </dgm:pt>
    <dgm:pt modelId="{0F703247-3FEE-419F-8E06-C23D091611B9}" type="parTrans" cxnId="{CCD2ADFC-1BC6-4F7C-9530-CAE6044843FF}">
      <dgm:prSet/>
      <dgm:spPr/>
      <dgm:t>
        <a:bodyPr/>
        <a:lstStyle/>
        <a:p>
          <a:endParaRPr lang="en-US"/>
        </a:p>
      </dgm:t>
    </dgm:pt>
    <dgm:pt modelId="{525AFD91-946F-4C0D-8010-C8CD1EA8561C}" type="sibTrans" cxnId="{CCD2ADFC-1BC6-4F7C-9530-CAE6044843FF}">
      <dgm:prSet/>
      <dgm:spPr/>
      <dgm:t>
        <a:bodyPr/>
        <a:lstStyle/>
        <a:p>
          <a:endParaRPr lang="en-US"/>
        </a:p>
      </dgm:t>
    </dgm:pt>
    <dgm:pt modelId="{306A631F-F7A1-4631-A689-6AF36928AC8D}">
      <dgm:prSet/>
      <dgm:spPr/>
      <dgm:t>
        <a:bodyPr/>
        <a:lstStyle/>
        <a:p>
          <a:r>
            <a:rPr lang="en-US"/>
            <a:t>Staff can swap shifts and request time off</a:t>
          </a:r>
        </a:p>
      </dgm:t>
    </dgm:pt>
    <dgm:pt modelId="{2F9EC058-BE7A-42F8-AC46-A221FC64CD56}" type="parTrans" cxnId="{04937D2E-7DA5-41D8-9A35-62457FEEF0D3}">
      <dgm:prSet/>
      <dgm:spPr/>
      <dgm:t>
        <a:bodyPr/>
        <a:lstStyle/>
        <a:p>
          <a:endParaRPr lang="en-US"/>
        </a:p>
      </dgm:t>
    </dgm:pt>
    <dgm:pt modelId="{A33D08B4-A4DC-44B4-BEB3-B8052C58BCA1}" type="sibTrans" cxnId="{04937D2E-7DA5-41D8-9A35-62457FEEF0D3}">
      <dgm:prSet/>
      <dgm:spPr/>
      <dgm:t>
        <a:bodyPr/>
        <a:lstStyle/>
        <a:p>
          <a:endParaRPr lang="en-US"/>
        </a:p>
      </dgm:t>
    </dgm:pt>
    <dgm:pt modelId="{983912B4-41D8-430E-B126-3D1F0EA56A6D}">
      <dgm:prSet/>
      <dgm:spPr/>
      <dgm:t>
        <a:bodyPr/>
        <a:lstStyle/>
        <a:p>
          <a:r>
            <a:rPr lang="en-US"/>
            <a:t>Clock in and out</a:t>
          </a:r>
        </a:p>
      </dgm:t>
    </dgm:pt>
    <dgm:pt modelId="{A187A1E6-4CC4-4C78-9E15-08A208D246E9}" type="parTrans" cxnId="{525AE0DF-3011-4A44-BA68-F6B6726ED358}">
      <dgm:prSet/>
      <dgm:spPr/>
      <dgm:t>
        <a:bodyPr/>
        <a:lstStyle/>
        <a:p>
          <a:endParaRPr lang="en-US"/>
        </a:p>
      </dgm:t>
    </dgm:pt>
    <dgm:pt modelId="{083F3ACE-D39F-4A87-9D19-436D35BB024B}" type="sibTrans" cxnId="{525AE0DF-3011-4A44-BA68-F6B6726ED358}">
      <dgm:prSet/>
      <dgm:spPr/>
      <dgm:t>
        <a:bodyPr/>
        <a:lstStyle/>
        <a:p>
          <a:endParaRPr lang="en-US"/>
        </a:p>
      </dgm:t>
    </dgm:pt>
    <dgm:pt modelId="{25EDA662-08F3-48B8-BBA1-FAAEE0DD7FD1}">
      <dgm:prSet/>
      <dgm:spPr/>
      <dgm:t>
        <a:bodyPr/>
        <a:lstStyle/>
        <a:p>
          <a:r>
            <a:rPr lang="en-US"/>
            <a:t>Staff can clock in and out of shifts and log breaks </a:t>
          </a:r>
        </a:p>
      </dgm:t>
    </dgm:pt>
    <dgm:pt modelId="{098A3125-A1BE-4166-8129-0E85D9AB3B05}" type="parTrans" cxnId="{B1D8CFA7-A446-4AD6-BC63-541C434541CA}">
      <dgm:prSet/>
      <dgm:spPr/>
      <dgm:t>
        <a:bodyPr/>
        <a:lstStyle/>
        <a:p>
          <a:endParaRPr lang="en-US"/>
        </a:p>
      </dgm:t>
    </dgm:pt>
    <dgm:pt modelId="{8261F0A7-F217-4669-B98A-1BD6E49D18BE}" type="sibTrans" cxnId="{B1D8CFA7-A446-4AD6-BC63-541C434541CA}">
      <dgm:prSet/>
      <dgm:spPr/>
      <dgm:t>
        <a:bodyPr/>
        <a:lstStyle/>
        <a:p>
          <a:endParaRPr lang="en-US"/>
        </a:p>
      </dgm:t>
    </dgm:pt>
    <dgm:pt modelId="{64165C51-CEED-408B-8463-E098A017513F}">
      <dgm:prSet/>
      <dgm:spPr/>
      <dgm:t>
        <a:bodyPr/>
        <a:lstStyle/>
        <a:p>
          <a:r>
            <a:rPr lang="en-US"/>
            <a:t>View</a:t>
          </a:r>
        </a:p>
      </dgm:t>
    </dgm:pt>
    <dgm:pt modelId="{3A985DE8-5600-4A51-B3AD-18FDC2CFDAC2}" type="parTrans" cxnId="{78279A2E-50F7-4C64-B952-367A7B31FCD1}">
      <dgm:prSet/>
      <dgm:spPr/>
      <dgm:t>
        <a:bodyPr/>
        <a:lstStyle/>
        <a:p>
          <a:endParaRPr lang="en-US"/>
        </a:p>
      </dgm:t>
    </dgm:pt>
    <dgm:pt modelId="{C765D942-CD37-41E9-B4BE-394523A32455}" type="sibTrans" cxnId="{78279A2E-50F7-4C64-B952-367A7B31FCD1}">
      <dgm:prSet/>
      <dgm:spPr/>
      <dgm:t>
        <a:bodyPr/>
        <a:lstStyle/>
        <a:p>
          <a:endParaRPr lang="en-US"/>
        </a:p>
      </dgm:t>
    </dgm:pt>
    <dgm:pt modelId="{743A1475-1896-46E8-81B1-298BFA0AAE68}">
      <dgm:prSet/>
      <dgm:spPr/>
      <dgm:t>
        <a:bodyPr/>
        <a:lstStyle/>
        <a:p>
          <a:r>
            <a:rPr lang="en-US"/>
            <a:t>View shifts in real time and view open shifts</a:t>
          </a:r>
        </a:p>
      </dgm:t>
    </dgm:pt>
    <dgm:pt modelId="{A3F1DA99-EB9E-46AA-86F6-CE1C64BBCB00}" type="parTrans" cxnId="{58CF084B-B2E7-47CA-87E7-CBB6F8B3923D}">
      <dgm:prSet/>
      <dgm:spPr/>
      <dgm:t>
        <a:bodyPr/>
        <a:lstStyle/>
        <a:p>
          <a:endParaRPr lang="en-US"/>
        </a:p>
      </dgm:t>
    </dgm:pt>
    <dgm:pt modelId="{21E26510-C090-4422-93B4-D137CF288FC9}" type="sibTrans" cxnId="{58CF084B-B2E7-47CA-87E7-CBB6F8B3923D}">
      <dgm:prSet/>
      <dgm:spPr/>
      <dgm:t>
        <a:bodyPr/>
        <a:lstStyle/>
        <a:p>
          <a:endParaRPr lang="en-US"/>
        </a:p>
      </dgm:t>
    </dgm:pt>
    <dgm:pt modelId="{1442E2BC-914A-4857-94F3-8489619C79C2}" type="pres">
      <dgm:prSet presAssocID="{4B48F66C-88D5-41F2-9762-BE53B9827B39}" presName="Name0" presStyleCnt="0">
        <dgm:presLayoutVars>
          <dgm:dir/>
          <dgm:animLvl val="lvl"/>
          <dgm:resizeHandles val="exact"/>
        </dgm:presLayoutVars>
      </dgm:prSet>
      <dgm:spPr/>
    </dgm:pt>
    <dgm:pt modelId="{83143CD5-17EF-4BBA-9269-69D7E5A72685}" type="pres">
      <dgm:prSet presAssocID="{42F0E180-CFE6-4284-9F46-0B56DC23D018}" presName="linNode" presStyleCnt="0"/>
      <dgm:spPr/>
    </dgm:pt>
    <dgm:pt modelId="{9648AF25-CA1C-41C3-BE7C-EC0EB238AC72}" type="pres">
      <dgm:prSet presAssocID="{42F0E180-CFE6-4284-9F46-0B56DC23D018}" presName="parentText" presStyleLbl="alignNode1" presStyleIdx="0" presStyleCnt="5">
        <dgm:presLayoutVars>
          <dgm:chMax val="1"/>
          <dgm:bulletEnabled/>
        </dgm:presLayoutVars>
      </dgm:prSet>
      <dgm:spPr/>
    </dgm:pt>
    <dgm:pt modelId="{EAF10784-60FC-40F7-9458-33A95CA7E3EC}" type="pres">
      <dgm:prSet presAssocID="{42F0E180-CFE6-4284-9F46-0B56DC23D018}" presName="descendantText" presStyleLbl="alignAccFollowNode1" presStyleIdx="0" presStyleCnt="5">
        <dgm:presLayoutVars>
          <dgm:bulletEnabled/>
        </dgm:presLayoutVars>
      </dgm:prSet>
      <dgm:spPr/>
    </dgm:pt>
    <dgm:pt modelId="{9D45AED2-124F-4A60-BB35-B8316322E5D9}" type="pres">
      <dgm:prSet presAssocID="{4CD2CE7D-300C-44F6-82CA-8B979E8B21B5}" presName="sp" presStyleCnt="0"/>
      <dgm:spPr/>
    </dgm:pt>
    <dgm:pt modelId="{7E53FFDD-215D-485E-9595-F135AF843BAB}" type="pres">
      <dgm:prSet presAssocID="{88A95FBE-DF6D-4C24-A11E-3A7DAB12EBCD}" presName="linNode" presStyleCnt="0"/>
      <dgm:spPr/>
    </dgm:pt>
    <dgm:pt modelId="{E418BA9D-117D-4D49-8588-8E195CD74914}" type="pres">
      <dgm:prSet presAssocID="{88A95FBE-DF6D-4C24-A11E-3A7DAB12EBCD}" presName="parentText" presStyleLbl="alignNode1" presStyleIdx="1" presStyleCnt="5">
        <dgm:presLayoutVars>
          <dgm:chMax val="1"/>
          <dgm:bulletEnabled/>
        </dgm:presLayoutVars>
      </dgm:prSet>
      <dgm:spPr/>
    </dgm:pt>
    <dgm:pt modelId="{E3F00EF3-B6F7-4B2F-93CC-C92BDBC115B5}" type="pres">
      <dgm:prSet presAssocID="{88A95FBE-DF6D-4C24-A11E-3A7DAB12EBCD}" presName="descendantText" presStyleLbl="alignAccFollowNode1" presStyleIdx="1" presStyleCnt="5">
        <dgm:presLayoutVars>
          <dgm:bulletEnabled/>
        </dgm:presLayoutVars>
      </dgm:prSet>
      <dgm:spPr/>
    </dgm:pt>
    <dgm:pt modelId="{B9248C4D-F7B7-46DE-8F1F-DD2C916D0486}" type="pres">
      <dgm:prSet presAssocID="{87ECB301-2011-4B3F-A5C9-C219409616BF}" presName="sp" presStyleCnt="0"/>
      <dgm:spPr/>
    </dgm:pt>
    <dgm:pt modelId="{0DCE4AD6-D147-4044-A4CD-087AD24A65CD}" type="pres">
      <dgm:prSet presAssocID="{BE9554A9-9850-4F80-886C-4D2C221BF13E}" presName="linNode" presStyleCnt="0"/>
      <dgm:spPr/>
    </dgm:pt>
    <dgm:pt modelId="{7B60E4E3-CE44-491E-A330-02E445964C0B}" type="pres">
      <dgm:prSet presAssocID="{BE9554A9-9850-4F80-886C-4D2C221BF13E}" presName="parentText" presStyleLbl="alignNode1" presStyleIdx="2" presStyleCnt="5">
        <dgm:presLayoutVars>
          <dgm:chMax val="1"/>
          <dgm:bulletEnabled/>
        </dgm:presLayoutVars>
      </dgm:prSet>
      <dgm:spPr/>
    </dgm:pt>
    <dgm:pt modelId="{F17365F0-F722-4C7A-9BC6-02409F48F78A}" type="pres">
      <dgm:prSet presAssocID="{BE9554A9-9850-4F80-886C-4D2C221BF13E}" presName="descendantText" presStyleLbl="alignAccFollowNode1" presStyleIdx="2" presStyleCnt="5">
        <dgm:presLayoutVars>
          <dgm:bulletEnabled/>
        </dgm:presLayoutVars>
      </dgm:prSet>
      <dgm:spPr/>
    </dgm:pt>
    <dgm:pt modelId="{B4FAD154-54B0-4621-940A-AF0BA333E6BC}" type="pres">
      <dgm:prSet presAssocID="{525AFD91-946F-4C0D-8010-C8CD1EA8561C}" presName="sp" presStyleCnt="0"/>
      <dgm:spPr/>
    </dgm:pt>
    <dgm:pt modelId="{279301B5-FCAD-4D6C-B2A5-4EA6B22D7C39}" type="pres">
      <dgm:prSet presAssocID="{983912B4-41D8-430E-B126-3D1F0EA56A6D}" presName="linNode" presStyleCnt="0"/>
      <dgm:spPr/>
    </dgm:pt>
    <dgm:pt modelId="{C65A8530-E6E3-4199-B319-B687C370B304}" type="pres">
      <dgm:prSet presAssocID="{983912B4-41D8-430E-B126-3D1F0EA56A6D}" presName="parentText" presStyleLbl="alignNode1" presStyleIdx="3" presStyleCnt="5">
        <dgm:presLayoutVars>
          <dgm:chMax val="1"/>
          <dgm:bulletEnabled/>
        </dgm:presLayoutVars>
      </dgm:prSet>
      <dgm:spPr/>
    </dgm:pt>
    <dgm:pt modelId="{89F3FBDF-96F9-4F9B-A4A1-0FCEEF5A588F}" type="pres">
      <dgm:prSet presAssocID="{983912B4-41D8-430E-B126-3D1F0EA56A6D}" presName="descendantText" presStyleLbl="alignAccFollowNode1" presStyleIdx="3" presStyleCnt="5">
        <dgm:presLayoutVars>
          <dgm:bulletEnabled/>
        </dgm:presLayoutVars>
      </dgm:prSet>
      <dgm:spPr/>
    </dgm:pt>
    <dgm:pt modelId="{CAB5B3C4-3E21-4FB2-8095-D6024B28BE1B}" type="pres">
      <dgm:prSet presAssocID="{083F3ACE-D39F-4A87-9D19-436D35BB024B}" presName="sp" presStyleCnt="0"/>
      <dgm:spPr/>
    </dgm:pt>
    <dgm:pt modelId="{2BA1B4E5-6F3E-4738-B3AC-67C071F46E52}" type="pres">
      <dgm:prSet presAssocID="{64165C51-CEED-408B-8463-E098A017513F}" presName="linNode" presStyleCnt="0"/>
      <dgm:spPr/>
    </dgm:pt>
    <dgm:pt modelId="{85BE965A-52F8-45DE-9BD5-DCDDDD3449A4}" type="pres">
      <dgm:prSet presAssocID="{64165C51-CEED-408B-8463-E098A017513F}" presName="parentText" presStyleLbl="alignNode1" presStyleIdx="4" presStyleCnt="5">
        <dgm:presLayoutVars>
          <dgm:chMax val="1"/>
          <dgm:bulletEnabled/>
        </dgm:presLayoutVars>
      </dgm:prSet>
      <dgm:spPr/>
    </dgm:pt>
    <dgm:pt modelId="{7883C53C-7D3E-4F50-B0E6-C24FDCB48CFE}" type="pres">
      <dgm:prSet presAssocID="{64165C51-CEED-408B-8463-E098A017513F}" presName="descendantText" presStyleLbl="alignAccFollowNode1" presStyleIdx="4" presStyleCnt="5">
        <dgm:presLayoutVars>
          <dgm:bulletEnabled/>
        </dgm:presLayoutVars>
      </dgm:prSet>
      <dgm:spPr/>
    </dgm:pt>
  </dgm:ptLst>
  <dgm:cxnLst>
    <dgm:cxn modelId="{31BCE001-4B51-46F5-B762-EE0302ABE2AC}" srcId="{4B48F66C-88D5-41F2-9762-BE53B9827B39}" destId="{88A95FBE-DF6D-4C24-A11E-3A7DAB12EBCD}" srcOrd="1" destOrd="0" parTransId="{9B3D2828-EA90-440D-AE6C-DF6EF1EE8915}" sibTransId="{87ECB301-2011-4B3F-A5C9-C219409616BF}"/>
    <dgm:cxn modelId="{DDAD0D0C-4960-4CB3-89FF-149B4AEEB41A}" type="presOf" srcId="{42F0E180-CFE6-4284-9F46-0B56DC23D018}" destId="{9648AF25-CA1C-41C3-BE7C-EC0EB238AC72}" srcOrd="0" destOrd="0" presId="urn:microsoft.com/office/officeart/2016/7/layout/VerticalSolidActionList"/>
    <dgm:cxn modelId="{70BAC413-8329-4476-B0C6-712CA33F2A83}" type="presOf" srcId="{743A1475-1896-46E8-81B1-298BFA0AAE68}" destId="{7883C53C-7D3E-4F50-B0E6-C24FDCB48CFE}" srcOrd="0" destOrd="0" presId="urn:microsoft.com/office/officeart/2016/7/layout/VerticalSolidActionList"/>
    <dgm:cxn modelId="{04937D2E-7DA5-41D8-9A35-62457FEEF0D3}" srcId="{BE9554A9-9850-4F80-886C-4D2C221BF13E}" destId="{306A631F-F7A1-4631-A689-6AF36928AC8D}" srcOrd="0" destOrd="0" parTransId="{2F9EC058-BE7A-42F8-AC46-A221FC64CD56}" sibTransId="{A33D08B4-A4DC-44B4-BEB3-B8052C58BCA1}"/>
    <dgm:cxn modelId="{78279A2E-50F7-4C64-B952-367A7B31FCD1}" srcId="{4B48F66C-88D5-41F2-9762-BE53B9827B39}" destId="{64165C51-CEED-408B-8463-E098A017513F}" srcOrd="4" destOrd="0" parTransId="{3A985DE8-5600-4A51-B3AD-18FDC2CFDAC2}" sibTransId="{C765D942-CD37-41E9-B4BE-394523A32455}"/>
    <dgm:cxn modelId="{A4FC6C37-B4B9-41DA-B374-682C4A00286D}" type="presOf" srcId="{4B48F66C-88D5-41F2-9762-BE53B9827B39}" destId="{1442E2BC-914A-4857-94F3-8489619C79C2}" srcOrd="0" destOrd="0" presId="urn:microsoft.com/office/officeart/2016/7/layout/VerticalSolidActionList"/>
    <dgm:cxn modelId="{8C35A73A-48BA-4B21-89AA-F4FE077317AF}" srcId="{4B48F66C-88D5-41F2-9762-BE53B9827B39}" destId="{42F0E180-CFE6-4284-9F46-0B56DC23D018}" srcOrd="0" destOrd="0" parTransId="{073B7724-B39B-4351-ADF6-80D79A6D8D7E}" sibTransId="{4CD2CE7D-300C-44F6-82CA-8B979E8B21B5}"/>
    <dgm:cxn modelId="{5E91A865-13BE-4AD7-90E7-36412E2556C8}" type="presOf" srcId="{64165C51-CEED-408B-8463-E098A017513F}" destId="{85BE965A-52F8-45DE-9BD5-DCDDDD3449A4}" srcOrd="0" destOrd="0" presId="urn:microsoft.com/office/officeart/2016/7/layout/VerticalSolidActionList"/>
    <dgm:cxn modelId="{58CF084B-B2E7-47CA-87E7-CBB6F8B3923D}" srcId="{64165C51-CEED-408B-8463-E098A017513F}" destId="{743A1475-1896-46E8-81B1-298BFA0AAE68}" srcOrd="0" destOrd="0" parTransId="{A3F1DA99-EB9E-46AA-86F6-CE1C64BBCB00}" sibTransId="{21E26510-C090-4422-93B4-D137CF288FC9}"/>
    <dgm:cxn modelId="{5F95164D-0AE6-4A90-9AA5-AE3BF703B62F}" type="presOf" srcId="{88A95FBE-DF6D-4C24-A11E-3A7DAB12EBCD}" destId="{E418BA9D-117D-4D49-8588-8E195CD74914}" srcOrd="0" destOrd="0" presId="urn:microsoft.com/office/officeart/2016/7/layout/VerticalSolidActionList"/>
    <dgm:cxn modelId="{BA53C380-7706-4061-A2E7-4A2E4B2114C0}" srcId="{88A95FBE-DF6D-4C24-A11E-3A7DAB12EBCD}" destId="{B1ECA285-B1A2-4FE4-A7A6-DE0088988C29}" srcOrd="0" destOrd="0" parTransId="{96A827C1-2002-4235-8C90-59BBB6162ADD}" sibTransId="{C3126EAB-37D5-4FD9-8065-8DF72BFCD2BD}"/>
    <dgm:cxn modelId="{5BFDC990-DC86-4171-A51E-2F4FF17C91B8}" srcId="{42F0E180-CFE6-4284-9F46-0B56DC23D018}" destId="{282113DF-1CB1-475C-B5A9-FF48BA686D36}" srcOrd="0" destOrd="0" parTransId="{245E52C7-B428-4D9A-812D-2A08D5A0CD2F}" sibTransId="{DF958E80-26DB-40E1-AF20-05412D887386}"/>
    <dgm:cxn modelId="{075F2995-C1D7-41B4-9504-3368DE5CC776}" type="presOf" srcId="{306A631F-F7A1-4631-A689-6AF36928AC8D}" destId="{F17365F0-F722-4C7A-9BC6-02409F48F78A}" srcOrd="0" destOrd="0" presId="urn:microsoft.com/office/officeart/2016/7/layout/VerticalSolidActionList"/>
    <dgm:cxn modelId="{BAA4C6A4-55D0-4723-97DF-C8A4BA525118}" type="presOf" srcId="{25EDA662-08F3-48B8-BBA1-FAAEE0DD7FD1}" destId="{89F3FBDF-96F9-4F9B-A4A1-0FCEEF5A588F}" srcOrd="0" destOrd="0" presId="urn:microsoft.com/office/officeart/2016/7/layout/VerticalSolidActionList"/>
    <dgm:cxn modelId="{B1D8CFA7-A446-4AD6-BC63-541C434541CA}" srcId="{983912B4-41D8-430E-B126-3D1F0EA56A6D}" destId="{25EDA662-08F3-48B8-BBA1-FAAEE0DD7FD1}" srcOrd="0" destOrd="0" parTransId="{098A3125-A1BE-4166-8129-0E85D9AB3B05}" sibTransId="{8261F0A7-F217-4669-B98A-1BD6E49D18BE}"/>
    <dgm:cxn modelId="{9055F9B3-1CEA-4CF2-BB2B-91EB6DB1630F}" type="presOf" srcId="{B1ECA285-B1A2-4FE4-A7A6-DE0088988C29}" destId="{E3F00EF3-B6F7-4B2F-93CC-C92BDBC115B5}" srcOrd="0" destOrd="0" presId="urn:microsoft.com/office/officeart/2016/7/layout/VerticalSolidActionList"/>
    <dgm:cxn modelId="{931CC6CA-ABB5-432D-9A7C-774C93278080}" type="presOf" srcId="{282113DF-1CB1-475C-B5A9-FF48BA686D36}" destId="{EAF10784-60FC-40F7-9458-33A95CA7E3EC}" srcOrd="0" destOrd="0" presId="urn:microsoft.com/office/officeart/2016/7/layout/VerticalSolidActionList"/>
    <dgm:cxn modelId="{380E71D4-784A-4354-A04E-063C1A083C8E}" type="presOf" srcId="{983912B4-41D8-430E-B126-3D1F0EA56A6D}" destId="{C65A8530-E6E3-4199-B319-B687C370B304}" srcOrd="0" destOrd="0" presId="urn:microsoft.com/office/officeart/2016/7/layout/VerticalSolidActionList"/>
    <dgm:cxn modelId="{B5F15CDF-54B7-428E-A8D3-0EC747DAA0DE}" type="presOf" srcId="{BE9554A9-9850-4F80-886C-4D2C221BF13E}" destId="{7B60E4E3-CE44-491E-A330-02E445964C0B}" srcOrd="0" destOrd="0" presId="urn:microsoft.com/office/officeart/2016/7/layout/VerticalSolidActionList"/>
    <dgm:cxn modelId="{525AE0DF-3011-4A44-BA68-F6B6726ED358}" srcId="{4B48F66C-88D5-41F2-9762-BE53B9827B39}" destId="{983912B4-41D8-430E-B126-3D1F0EA56A6D}" srcOrd="3" destOrd="0" parTransId="{A187A1E6-4CC4-4C78-9E15-08A208D246E9}" sibTransId="{083F3ACE-D39F-4A87-9D19-436D35BB024B}"/>
    <dgm:cxn modelId="{CCD2ADFC-1BC6-4F7C-9530-CAE6044843FF}" srcId="{4B48F66C-88D5-41F2-9762-BE53B9827B39}" destId="{BE9554A9-9850-4F80-886C-4D2C221BF13E}" srcOrd="2" destOrd="0" parTransId="{0F703247-3FEE-419F-8E06-C23D091611B9}" sibTransId="{525AFD91-946F-4C0D-8010-C8CD1EA8561C}"/>
    <dgm:cxn modelId="{BCA196DC-964B-4E21-9DB5-A5A8C75AB6DF}" type="presParOf" srcId="{1442E2BC-914A-4857-94F3-8489619C79C2}" destId="{83143CD5-17EF-4BBA-9269-69D7E5A72685}" srcOrd="0" destOrd="0" presId="urn:microsoft.com/office/officeart/2016/7/layout/VerticalSolidActionList"/>
    <dgm:cxn modelId="{D7A65FD7-5E14-4E94-8E70-AB557A4DEA1D}" type="presParOf" srcId="{83143CD5-17EF-4BBA-9269-69D7E5A72685}" destId="{9648AF25-CA1C-41C3-BE7C-EC0EB238AC72}" srcOrd="0" destOrd="0" presId="urn:microsoft.com/office/officeart/2016/7/layout/VerticalSolidActionList"/>
    <dgm:cxn modelId="{6A0E657F-061E-4F4E-B9AF-8B88C50E9431}" type="presParOf" srcId="{83143CD5-17EF-4BBA-9269-69D7E5A72685}" destId="{EAF10784-60FC-40F7-9458-33A95CA7E3EC}" srcOrd="1" destOrd="0" presId="urn:microsoft.com/office/officeart/2016/7/layout/VerticalSolidActionList"/>
    <dgm:cxn modelId="{5117C712-2905-4A2F-9EA3-B022E6F6518B}" type="presParOf" srcId="{1442E2BC-914A-4857-94F3-8489619C79C2}" destId="{9D45AED2-124F-4A60-BB35-B8316322E5D9}" srcOrd="1" destOrd="0" presId="urn:microsoft.com/office/officeart/2016/7/layout/VerticalSolidActionList"/>
    <dgm:cxn modelId="{2FF72C3A-D515-468C-9983-5A6DDBB4A948}" type="presParOf" srcId="{1442E2BC-914A-4857-94F3-8489619C79C2}" destId="{7E53FFDD-215D-485E-9595-F135AF843BAB}" srcOrd="2" destOrd="0" presId="urn:microsoft.com/office/officeart/2016/7/layout/VerticalSolidActionList"/>
    <dgm:cxn modelId="{A0BE9106-3D88-4D2D-8D4D-53199F71C859}" type="presParOf" srcId="{7E53FFDD-215D-485E-9595-F135AF843BAB}" destId="{E418BA9D-117D-4D49-8588-8E195CD74914}" srcOrd="0" destOrd="0" presId="urn:microsoft.com/office/officeart/2016/7/layout/VerticalSolidActionList"/>
    <dgm:cxn modelId="{C6D1B212-C28A-4F91-BFCD-204FE495E0A8}" type="presParOf" srcId="{7E53FFDD-215D-485E-9595-F135AF843BAB}" destId="{E3F00EF3-B6F7-4B2F-93CC-C92BDBC115B5}" srcOrd="1" destOrd="0" presId="urn:microsoft.com/office/officeart/2016/7/layout/VerticalSolidActionList"/>
    <dgm:cxn modelId="{4CBCECEC-99AA-4AE3-A3DA-A8527003C05E}" type="presParOf" srcId="{1442E2BC-914A-4857-94F3-8489619C79C2}" destId="{B9248C4D-F7B7-46DE-8F1F-DD2C916D0486}" srcOrd="3" destOrd="0" presId="urn:microsoft.com/office/officeart/2016/7/layout/VerticalSolidActionList"/>
    <dgm:cxn modelId="{562F7696-ACE3-4BB8-976F-13359514C96C}" type="presParOf" srcId="{1442E2BC-914A-4857-94F3-8489619C79C2}" destId="{0DCE4AD6-D147-4044-A4CD-087AD24A65CD}" srcOrd="4" destOrd="0" presId="urn:microsoft.com/office/officeart/2016/7/layout/VerticalSolidActionList"/>
    <dgm:cxn modelId="{0A6F866C-B53F-4CE4-9FC6-3885579DF1F7}" type="presParOf" srcId="{0DCE4AD6-D147-4044-A4CD-087AD24A65CD}" destId="{7B60E4E3-CE44-491E-A330-02E445964C0B}" srcOrd="0" destOrd="0" presId="urn:microsoft.com/office/officeart/2016/7/layout/VerticalSolidActionList"/>
    <dgm:cxn modelId="{6D49C5C2-9134-4977-9BA0-2868DBF02488}" type="presParOf" srcId="{0DCE4AD6-D147-4044-A4CD-087AD24A65CD}" destId="{F17365F0-F722-4C7A-9BC6-02409F48F78A}" srcOrd="1" destOrd="0" presId="urn:microsoft.com/office/officeart/2016/7/layout/VerticalSolidActionList"/>
    <dgm:cxn modelId="{62AA6E62-70A3-4112-8BCB-E8D59E562DD2}" type="presParOf" srcId="{1442E2BC-914A-4857-94F3-8489619C79C2}" destId="{B4FAD154-54B0-4621-940A-AF0BA333E6BC}" srcOrd="5" destOrd="0" presId="urn:microsoft.com/office/officeart/2016/7/layout/VerticalSolidActionList"/>
    <dgm:cxn modelId="{F96DB255-0CA4-4417-814C-7A09DC1FE98B}" type="presParOf" srcId="{1442E2BC-914A-4857-94F3-8489619C79C2}" destId="{279301B5-FCAD-4D6C-B2A5-4EA6B22D7C39}" srcOrd="6" destOrd="0" presId="urn:microsoft.com/office/officeart/2016/7/layout/VerticalSolidActionList"/>
    <dgm:cxn modelId="{3C0AF64C-D3F4-421D-B99D-A50A7ACA847C}" type="presParOf" srcId="{279301B5-FCAD-4D6C-B2A5-4EA6B22D7C39}" destId="{C65A8530-E6E3-4199-B319-B687C370B304}" srcOrd="0" destOrd="0" presId="urn:microsoft.com/office/officeart/2016/7/layout/VerticalSolidActionList"/>
    <dgm:cxn modelId="{A6712174-724A-44AF-BE40-FCA3FA3FE68F}" type="presParOf" srcId="{279301B5-FCAD-4D6C-B2A5-4EA6B22D7C39}" destId="{89F3FBDF-96F9-4F9B-A4A1-0FCEEF5A588F}" srcOrd="1" destOrd="0" presId="urn:microsoft.com/office/officeart/2016/7/layout/VerticalSolidActionList"/>
    <dgm:cxn modelId="{D5D84EC1-8ED7-4A25-8287-D759ADD3DB3B}" type="presParOf" srcId="{1442E2BC-914A-4857-94F3-8489619C79C2}" destId="{CAB5B3C4-3E21-4FB2-8095-D6024B28BE1B}" srcOrd="7" destOrd="0" presId="urn:microsoft.com/office/officeart/2016/7/layout/VerticalSolidActionList"/>
    <dgm:cxn modelId="{681546EA-4746-488E-A27C-1D687721685E}" type="presParOf" srcId="{1442E2BC-914A-4857-94F3-8489619C79C2}" destId="{2BA1B4E5-6F3E-4738-B3AC-67C071F46E52}" srcOrd="8" destOrd="0" presId="urn:microsoft.com/office/officeart/2016/7/layout/VerticalSolidActionList"/>
    <dgm:cxn modelId="{7AF7D18E-7226-4207-BE99-373D3C924639}" type="presParOf" srcId="{2BA1B4E5-6F3E-4738-B3AC-67C071F46E52}" destId="{85BE965A-52F8-45DE-9BD5-DCDDDD3449A4}" srcOrd="0" destOrd="0" presId="urn:microsoft.com/office/officeart/2016/7/layout/VerticalSolidActionList"/>
    <dgm:cxn modelId="{8259B3C7-F635-4757-8DF3-081E2D43A360}" type="presParOf" srcId="{2BA1B4E5-6F3E-4738-B3AC-67C071F46E52}" destId="{7883C53C-7D3E-4F50-B0E6-C24FDCB48CFE}"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8E4886-CACA-420F-8576-C46C79BC1E1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1B332F59-991C-457C-BBB5-D59523475F04}">
      <dgm:prSet/>
      <dgm:spPr/>
      <dgm:t>
        <a:bodyPr/>
        <a:lstStyle/>
        <a:p>
          <a:r>
            <a:rPr lang="en-GB"/>
            <a:t>Word dictation features; busy carers can use the speech to text button which enables them to record notes using the microphone tool</a:t>
          </a:r>
          <a:endParaRPr lang="en-US"/>
        </a:p>
      </dgm:t>
    </dgm:pt>
    <dgm:pt modelId="{F573C348-6691-4CE7-ADA3-C787B7684E10}" type="parTrans" cxnId="{8696512C-B334-4221-BD7F-5D9F1D187DFF}">
      <dgm:prSet/>
      <dgm:spPr/>
      <dgm:t>
        <a:bodyPr/>
        <a:lstStyle/>
        <a:p>
          <a:endParaRPr lang="en-US"/>
        </a:p>
      </dgm:t>
    </dgm:pt>
    <dgm:pt modelId="{0B15E9AB-F992-4A4A-A063-015A66841691}" type="sibTrans" cxnId="{8696512C-B334-4221-BD7F-5D9F1D187DFF}">
      <dgm:prSet/>
      <dgm:spPr/>
      <dgm:t>
        <a:bodyPr/>
        <a:lstStyle/>
        <a:p>
          <a:endParaRPr lang="en-US"/>
        </a:p>
      </dgm:t>
    </dgm:pt>
    <dgm:pt modelId="{85027E43-B7E6-4044-A086-D68CBA560AAC}">
      <dgm:prSet/>
      <dgm:spPr/>
      <dgm:t>
        <a:bodyPr/>
        <a:lstStyle/>
        <a:p>
          <a:r>
            <a:rPr lang="en-GB"/>
            <a:t>Saving them a lot of time and helping to remember what exactly they need to record on to the notes</a:t>
          </a:r>
          <a:endParaRPr lang="en-US"/>
        </a:p>
      </dgm:t>
    </dgm:pt>
    <dgm:pt modelId="{C5FEF1BF-8128-4EF7-86FD-F905F526B5F9}" type="parTrans" cxnId="{112494ED-4682-4CFA-85C0-2C8C931BCC6A}">
      <dgm:prSet/>
      <dgm:spPr/>
      <dgm:t>
        <a:bodyPr/>
        <a:lstStyle/>
        <a:p>
          <a:endParaRPr lang="en-US"/>
        </a:p>
      </dgm:t>
    </dgm:pt>
    <dgm:pt modelId="{096F42F4-5687-4AA0-837D-3F88D7776D52}" type="sibTrans" cxnId="{112494ED-4682-4CFA-85C0-2C8C931BCC6A}">
      <dgm:prSet/>
      <dgm:spPr/>
      <dgm:t>
        <a:bodyPr/>
        <a:lstStyle/>
        <a:p>
          <a:endParaRPr lang="en-US"/>
        </a:p>
      </dgm:t>
    </dgm:pt>
    <dgm:pt modelId="{E33D9AC2-877A-4DC9-8117-B6469055C2B3}">
      <dgm:prSet/>
      <dgm:spPr/>
      <dgm:t>
        <a:bodyPr/>
        <a:lstStyle/>
        <a:p>
          <a:r>
            <a:rPr lang="en-GB"/>
            <a:t>It has real time sharing so staff in one building can view notes bridging the communication gap</a:t>
          </a:r>
          <a:endParaRPr lang="en-US"/>
        </a:p>
      </dgm:t>
    </dgm:pt>
    <dgm:pt modelId="{893947E6-CB59-453B-A0A2-0D08073F5D6E}" type="parTrans" cxnId="{85C8D9B7-5CF2-4041-90FF-7100D814BBF3}">
      <dgm:prSet/>
      <dgm:spPr/>
      <dgm:t>
        <a:bodyPr/>
        <a:lstStyle/>
        <a:p>
          <a:endParaRPr lang="en-US"/>
        </a:p>
      </dgm:t>
    </dgm:pt>
    <dgm:pt modelId="{877BDE9F-6EC7-4820-AE9B-B3253A525C41}" type="sibTrans" cxnId="{85C8D9B7-5CF2-4041-90FF-7100D814BBF3}">
      <dgm:prSet/>
      <dgm:spPr/>
      <dgm:t>
        <a:bodyPr/>
        <a:lstStyle/>
        <a:p>
          <a:endParaRPr lang="en-US"/>
        </a:p>
      </dgm:t>
    </dgm:pt>
    <dgm:pt modelId="{77DFBE2F-5CC6-411B-AB09-81F480745901}">
      <dgm:prSet/>
      <dgm:spPr/>
      <dgm:t>
        <a:bodyPr/>
        <a:lstStyle/>
        <a:p>
          <a:r>
            <a:rPr lang="en-GB"/>
            <a:t>Options for management to lock important parts of care plans so no accidentally mistakes can be removed or edited from patients data.</a:t>
          </a:r>
          <a:endParaRPr lang="en-US"/>
        </a:p>
      </dgm:t>
    </dgm:pt>
    <dgm:pt modelId="{4571C72A-F126-4F82-B634-29493A40B2AF}" type="parTrans" cxnId="{2EFC6F37-1CA0-4965-A569-34BC954D0D2C}">
      <dgm:prSet/>
      <dgm:spPr/>
      <dgm:t>
        <a:bodyPr/>
        <a:lstStyle/>
        <a:p>
          <a:endParaRPr lang="en-US"/>
        </a:p>
      </dgm:t>
    </dgm:pt>
    <dgm:pt modelId="{CCF07CEE-E9B9-47FF-8654-48A0EE0832AD}" type="sibTrans" cxnId="{2EFC6F37-1CA0-4965-A569-34BC954D0D2C}">
      <dgm:prSet/>
      <dgm:spPr/>
      <dgm:t>
        <a:bodyPr/>
        <a:lstStyle/>
        <a:p>
          <a:endParaRPr lang="en-US"/>
        </a:p>
      </dgm:t>
    </dgm:pt>
    <dgm:pt modelId="{EB62033A-35CE-435C-9124-25B5082B9EEE}" type="pres">
      <dgm:prSet presAssocID="{528E4886-CACA-420F-8576-C46C79BC1E10}" presName="root" presStyleCnt="0">
        <dgm:presLayoutVars>
          <dgm:dir/>
          <dgm:resizeHandles val="exact"/>
        </dgm:presLayoutVars>
      </dgm:prSet>
      <dgm:spPr/>
    </dgm:pt>
    <dgm:pt modelId="{319AEFAA-1605-4038-BDCD-A810579C82F6}" type="pres">
      <dgm:prSet presAssocID="{1B332F59-991C-457C-BBB5-D59523475F04}" presName="compNode" presStyleCnt="0"/>
      <dgm:spPr/>
    </dgm:pt>
    <dgm:pt modelId="{CBC7895F-D9F4-48DB-9496-E8F1BC2D4220}" type="pres">
      <dgm:prSet presAssocID="{1B332F59-991C-457C-BBB5-D59523475F04}" presName="bgRect" presStyleLbl="bgShp" presStyleIdx="0" presStyleCnt="4"/>
      <dgm:spPr/>
    </dgm:pt>
    <dgm:pt modelId="{2ED0476A-E535-470A-AAA2-6206E11CD79B}" type="pres">
      <dgm:prSet presAssocID="{1B332F59-991C-457C-BBB5-D59523475F0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Podcast"/>
        </a:ext>
      </dgm:extLst>
    </dgm:pt>
    <dgm:pt modelId="{665619C2-2BC3-4FF0-8900-9F498A3E8BBC}" type="pres">
      <dgm:prSet presAssocID="{1B332F59-991C-457C-BBB5-D59523475F04}" presName="spaceRect" presStyleCnt="0"/>
      <dgm:spPr/>
    </dgm:pt>
    <dgm:pt modelId="{9D041809-8070-4086-8DF2-B67F59F8E957}" type="pres">
      <dgm:prSet presAssocID="{1B332F59-991C-457C-BBB5-D59523475F04}" presName="parTx" presStyleLbl="revTx" presStyleIdx="0" presStyleCnt="4">
        <dgm:presLayoutVars>
          <dgm:chMax val="0"/>
          <dgm:chPref val="0"/>
        </dgm:presLayoutVars>
      </dgm:prSet>
      <dgm:spPr/>
    </dgm:pt>
    <dgm:pt modelId="{1EA34E31-29AC-4996-A956-AF79FE6849E6}" type="pres">
      <dgm:prSet presAssocID="{0B15E9AB-F992-4A4A-A063-015A66841691}" presName="sibTrans" presStyleCnt="0"/>
      <dgm:spPr/>
    </dgm:pt>
    <dgm:pt modelId="{9C9EA5B4-88C4-46E6-BD70-EEFD7A39D4E8}" type="pres">
      <dgm:prSet presAssocID="{85027E43-B7E6-4044-A086-D68CBA560AAC}" presName="compNode" presStyleCnt="0"/>
      <dgm:spPr/>
    </dgm:pt>
    <dgm:pt modelId="{AD608AC6-4D83-4EA0-BDF3-BF4467FC39C3}" type="pres">
      <dgm:prSet presAssocID="{85027E43-B7E6-4044-A086-D68CBA560AAC}" presName="bgRect" presStyleLbl="bgShp" presStyleIdx="1" presStyleCnt="4"/>
      <dgm:spPr/>
    </dgm:pt>
    <dgm:pt modelId="{D186960B-786B-4A12-A8F8-B7EB4E023764}" type="pres">
      <dgm:prSet presAssocID="{85027E43-B7E6-4044-A086-D68CBA560AAC}"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10895EDA-C8F7-4513-BEA2-AF3EC6E0FA67}" type="pres">
      <dgm:prSet presAssocID="{85027E43-B7E6-4044-A086-D68CBA560AAC}" presName="spaceRect" presStyleCnt="0"/>
      <dgm:spPr/>
    </dgm:pt>
    <dgm:pt modelId="{7C2BC1E7-593A-458E-B60A-487B8CCB3666}" type="pres">
      <dgm:prSet presAssocID="{85027E43-B7E6-4044-A086-D68CBA560AAC}" presName="parTx" presStyleLbl="revTx" presStyleIdx="1" presStyleCnt="4">
        <dgm:presLayoutVars>
          <dgm:chMax val="0"/>
          <dgm:chPref val="0"/>
        </dgm:presLayoutVars>
      </dgm:prSet>
      <dgm:spPr/>
    </dgm:pt>
    <dgm:pt modelId="{D2628E3E-132F-4BC5-A682-CEF9ED99F772}" type="pres">
      <dgm:prSet presAssocID="{096F42F4-5687-4AA0-837D-3F88D7776D52}" presName="sibTrans" presStyleCnt="0"/>
      <dgm:spPr/>
    </dgm:pt>
    <dgm:pt modelId="{A07EF0F8-5B8D-418E-AE50-AFE08839B606}" type="pres">
      <dgm:prSet presAssocID="{E33D9AC2-877A-4DC9-8117-B6469055C2B3}" presName="compNode" presStyleCnt="0"/>
      <dgm:spPr/>
    </dgm:pt>
    <dgm:pt modelId="{306C6191-7507-49E5-BFF8-CBA9998653D9}" type="pres">
      <dgm:prSet presAssocID="{E33D9AC2-877A-4DC9-8117-B6469055C2B3}" presName="bgRect" presStyleLbl="bgShp" presStyleIdx="2" presStyleCnt="4"/>
      <dgm:spPr/>
    </dgm:pt>
    <dgm:pt modelId="{BA1F853D-798D-4704-99EB-D248982788B9}" type="pres">
      <dgm:prSet presAssocID="{E33D9AC2-877A-4DC9-8117-B6469055C2B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5AAC2515-2F38-45F6-93D2-A35F77D943E5}" type="pres">
      <dgm:prSet presAssocID="{E33D9AC2-877A-4DC9-8117-B6469055C2B3}" presName="spaceRect" presStyleCnt="0"/>
      <dgm:spPr/>
    </dgm:pt>
    <dgm:pt modelId="{AF3C9282-6FCD-479E-B0DA-618C1BF4207B}" type="pres">
      <dgm:prSet presAssocID="{E33D9AC2-877A-4DC9-8117-B6469055C2B3}" presName="parTx" presStyleLbl="revTx" presStyleIdx="2" presStyleCnt="4">
        <dgm:presLayoutVars>
          <dgm:chMax val="0"/>
          <dgm:chPref val="0"/>
        </dgm:presLayoutVars>
      </dgm:prSet>
      <dgm:spPr/>
    </dgm:pt>
    <dgm:pt modelId="{3E2B94FF-3DBB-497B-BBCC-A08CE3F5E29A}" type="pres">
      <dgm:prSet presAssocID="{877BDE9F-6EC7-4820-AE9B-B3253A525C41}" presName="sibTrans" presStyleCnt="0"/>
      <dgm:spPr/>
    </dgm:pt>
    <dgm:pt modelId="{593F6E67-1F43-458F-B343-50577960D494}" type="pres">
      <dgm:prSet presAssocID="{77DFBE2F-5CC6-411B-AB09-81F480745901}" presName="compNode" presStyleCnt="0"/>
      <dgm:spPr/>
    </dgm:pt>
    <dgm:pt modelId="{AC809565-4B31-443A-8627-D9C69E26BA19}" type="pres">
      <dgm:prSet presAssocID="{77DFBE2F-5CC6-411B-AB09-81F480745901}" presName="bgRect" presStyleLbl="bgShp" presStyleIdx="3" presStyleCnt="4"/>
      <dgm:spPr/>
    </dgm:pt>
    <dgm:pt modelId="{31C64ECC-8077-479B-AFFC-4BACCA770600}" type="pres">
      <dgm:prSet presAssocID="{77DFBE2F-5CC6-411B-AB09-81F480745901}"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65337591-D2AA-4774-96D9-D1684A26A855}" type="pres">
      <dgm:prSet presAssocID="{77DFBE2F-5CC6-411B-AB09-81F480745901}" presName="spaceRect" presStyleCnt="0"/>
      <dgm:spPr/>
    </dgm:pt>
    <dgm:pt modelId="{238E536D-C49F-4821-9D3A-73A1FDB771EF}" type="pres">
      <dgm:prSet presAssocID="{77DFBE2F-5CC6-411B-AB09-81F480745901}" presName="parTx" presStyleLbl="revTx" presStyleIdx="3" presStyleCnt="4">
        <dgm:presLayoutVars>
          <dgm:chMax val="0"/>
          <dgm:chPref val="0"/>
        </dgm:presLayoutVars>
      </dgm:prSet>
      <dgm:spPr/>
    </dgm:pt>
  </dgm:ptLst>
  <dgm:cxnLst>
    <dgm:cxn modelId="{058A6011-D6C0-43C3-BD9B-F140670A6B9B}" type="presOf" srcId="{1B332F59-991C-457C-BBB5-D59523475F04}" destId="{9D041809-8070-4086-8DF2-B67F59F8E957}" srcOrd="0" destOrd="0" presId="urn:microsoft.com/office/officeart/2018/2/layout/IconVerticalSolidList"/>
    <dgm:cxn modelId="{8696512C-B334-4221-BD7F-5D9F1D187DFF}" srcId="{528E4886-CACA-420F-8576-C46C79BC1E10}" destId="{1B332F59-991C-457C-BBB5-D59523475F04}" srcOrd="0" destOrd="0" parTransId="{F573C348-6691-4CE7-ADA3-C787B7684E10}" sibTransId="{0B15E9AB-F992-4A4A-A063-015A66841691}"/>
    <dgm:cxn modelId="{4142AB31-657C-44AC-B026-AD9BC7E913FC}" type="presOf" srcId="{E33D9AC2-877A-4DC9-8117-B6469055C2B3}" destId="{AF3C9282-6FCD-479E-B0DA-618C1BF4207B}" srcOrd="0" destOrd="0" presId="urn:microsoft.com/office/officeart/2018/2/layout/IconVerticalSolidList"/>
    <dgm:cxn modelId="{361C5D32-4E07-4ACC-AE7D-DF3037665238}" type="presOf" srcId="{77DFBE2F-5CC6-411B-AB09-81F480745901}" destId="{238E536D-C49F-4821-9D3A-73A1FDB771EF}" srcOrd="0" destOrd="0" presId="urn:microsoft.com/office/officeart/2018/2/layout/IconVerticalSolidList"/>
    <dgm:cxn modelId="{2EFC6F37-1CA0-4965-A569-34BC954D0D2C}" srcId="{528E4886-CACA-420F-8576-C46C79BC1E10}" destId="{77DFBE2F-5CC6-411B-AB09-81F480745901}" srcOrd="3" destOrd="0" parTransId="{4571C72A-F126-4F82-B634-29493A40B2AF}" sibTransId="{CCF07CEE-E9B9-47FF-8654-48A0EE0832AD}"/>
    <dgm:cxn modelId="{9F1E099D-700A-432C-8843-E8B2979638C3}" type="presOf" srcId="{85027E43-B7E6-4044-A086-D68CBA560AAC}" destId="{7C2BC1E7-593A-458E-B60A-487B8CCB3666}" srcOrd="0" destOrd="0" presId="urn:microsoft.com/office/officeart/2018/2/layout/IconVerticalSolidList"/>
    <dgm:cxn modelId="{7509529E-4891-428B-8234-193E5672D927}" type="presOf" srcId="{528E4886-CACA-420F-8576-C46C79BC1E10}" destId="{EB62033A-35CE-435C-9124-25B5082B9EEE}" srcOrd="0" destOrd="0" presId="urn:microsoft.com/office/officeart/2018/2/layout/IconVerticalSolidList"/>
    <dgm:cxn modelId="{85C8D9B7-5CF2-4041-90FF-7100D814BBF3}" srcId="{528E4886-CACA-420F-8576-C46C79BC1E10}" destId="{E33D9AC2-877A-4DC9-8117-B6469055C2B3}" srcOrd="2" destOrd="0" parTransId="{893947E6-CB59-453B-A0A2-0D08073F5D6E}" sibTransId="{877BDE9F-6EC7-4820-AE9B-B3253A525C41}"/>
    <dgm:cxn modelId="{112494ED-4682-4CFA-85C0-2C8C931BCC6A}" srcId="{528E4886-CACA-420F-8576-C46C79BC1E10}" destId="{85027E43-B7E6-4044-A086-D68CBA560AAC}" srcOrd="1" destOrd="0" parTransId="{C5FEF1BF-8128-4EF7-86FD-F905F526B5F9}" sibTransId="{096F42F4-5687-4AA0-837D-3F88D7776D52}"/>
    <dgm:cxn modelId="{9F71EED2-CD26-4892-9C7D-CAD47EB394C1}" type="presParOf" srcId="{EB62033A-35CE-435C-9124-25B5082B9EEE}" destId="{319AEFAA-1605-4038-BDCD-A810579C82F6}" srcOrd="0" destOrd="0" presId="urn:microsoft.com/office/officeart/2018/2/layout/IconVerticalSolidList"/>
    <dgm:cxn modelId="{EF8E102F-86BB-428A-B76D-B7BE99021E3E}" type="presParOf" srcId="{319AEFAA-1605-4038-BDCD-A810579C82F6}" destId="{CBC7895F-D9F4-48DB-9496-E8F1BC2D4220}" srcOrd="0" destOrd="0" presId="urn:microsoft.com/office/officeart/2018/2/layout/IconVerticalSolidList"/>
    <dgm:cxn modelId="{27E7B13F-1A0E-4294-AAD7-676FF4039D06}" type="presParOf" srcId="{319AEFAA-1605-4038-BDCD-A810579C82F6}" destId="{2ED0476A-E535-470A-AAA2-6206E11CD79B}" srcOrd="1" destOrd="0" presId="urn:microsoft.com/office/officeart/2018/2/layout/IconVerticalSolidList"/>
    <dgm:cxn modelId="{19433359-0E93-4A79-887B-8900F4F23046}" type="presParOf" srcId="{319AEFAA-1605-4038-BDCD-A810579C82F6}" destId="{665619C2-2BC3-4FF0-8900-9F498A3E8BBC}" srcOrd="2" destOrd="0" presId="urn:microsoft.com/office/officeart/2018/2/layout/IconVerticalSolidList"/>
    <dgm:cxn modelId="{4164B286-F124-44CD-A637-C2978E6CDA6F}" type="presParOf" srcId="{319AEFAA-1605-4038-BDCD-A810579C82F6}" destId="{9D041809-8070-4086-8DF2-B67F59F8E957}" srcOrd="3" destOrd="0" presId="urn:microsoft.com/office/officeart/2018/2/layout/IconVerticalSolidList"/>
    <dgm:cxn modelId="{E8E29F3E-8327-4794-8854-0C298502E40B}" type="presParOf" srcId="{EB62033A-35CE-435C-9124-25B5082B9EEE}" destId="{1EA34E31-29AC-4996-A956-AF79FE6849E6}" srcOrd="1" destOrd="0" presId="urn:microsoft.com/office/officeart/2018/2/layout/IconVerticalSolidList"/>
    <dgm:cxn modelId="{A71A479A-EF49-42C0-86F0-343FD8D3373F}" type="presParOf" srcId="{EB62033A-35CE-435C-9124-25B5082B9EEE}" destId="{9C9EA5B4-88C4-46E6-BD70-EEFD7A39D4E8}" srcOrd="2" destOrd="0" presId="urn:microsoft.com/office/officeart/2018/2/layout/IconVerticalSolidList"/>
    <dgm:cxn modelId="{F596DF97-0E5B-47CC-8084-9CEFE44E29DF}" type="presParOf" srcId="{9C9EA5B4-88C4-46E6-BD70-EEFD7A39D4E8}" destId="{AD608AC6-4D83-4EA0-BDF3-BF4467FC39C3}" srcOrd="0" destOrd="0" presId="urn:microsoft.com/office/officeart/2018/2/layout/IconVerticalSolidList"/>
    <dgm:cxn modelId="{5A13FBAD-1AD3-425D-98D4-2EF112FC04B0}" type="presParOf" srcId="{9C9EA5B4-88C4-46E6-BD70-EEFD7A39D4E8}" destId="{D186960B-786B-4A12-A8F8-B7EB4E023764}" srcOrd="1" destOrd="0" presId="urn:microsoft.com/office/officeart/2018/2/layout/IconVerticalSolidList"/>
    <dgm:cxn modelId="{0CEFBE3E-2E94-4C25-9021-27E3A76C84D4}" type="presParOf" srcId="{9C9EA5B4-88C4-46E6-BD70-EEFD7A39D4E8}" destId="{10895EDA-C8F7-4513-BEA2-AF3EC6E0FA67}" srcOrd="2" destOrd="0" presId="urn:microsoft.com/office/officeart/2018/2/layout/IconVerticalSolidList"/>
    <dgm:cxn modelId="{4F724A17-0B58-4AD9-8A1B-FCCCB186C952}" type="presParOf" srcId="{9C9EA5B4-88C4-46E6-BD70-EEFD7A39D4E8}" destId="{7C2BC1E7-593A-458E-B60A-487B8CCB3666}" srcOrd="3" destOrd="0" presId="urn:microsoft.com/office/officeart/2018/2/layout/IconVerticalSolidList"/>
    <dgm:cxn modelId="{828F6E68-7193-4531-9880-6D7C11D1CA10}" type="presParOf" srcId="{EB62033A-35CE-435C-9124-25B5082B9EEE}" destId="{D2628E3E-132F-4BC5-A682-CEF9ED99F772}" srcOrd="3" destOrd="0" presId="urn:microsoft.com/office/officeart/2018/2/layout/IconVerticalSolidList"/>
    <dgm:cxn modelId="{CB50C505-921A-4139-BC2D-36B060C87A97}" type="presParOf" srcId="{EB62033A-35CE-435C-9124-25B5082B9EEE}" destId="{A07EF0F8-5B8D-418E-AE50-AFE08839B606}" srcOrd="4" destOrd="0" presId="urn:microsoft.com/office/officeart/2018/2/layout/IconVerticalSolidList"/>
    <dgm:cxn modelId="{D1745C36-2AE0-46BF-BB6A-02A492569850}" type="presParOf" srcId="{A07EF0F8-5B8D-418E-AE50-AFE08839B606}" destId="{306C6191-7507-49E5-BFF8-CBA9998653D9}" srcOrd="0" destOrd="0" presId="urn:microsoft.com/office/officeart/2018/2/layout/IconVerticalSolidList"/>
    <dgm:cxn modelId="{1BA90B6D-FD09-4609-A4E8-E32D27BC7E44}" type="presParOf" srcId="{A07EF0F8-5B8D-418E-AE50-AFE08839B606}" destId="{BA1F853D-798D-4704-99EB-D248982788B9}" srcOrd="1" destOrd="0" presId="urn:microsoft.com/office/officeart/2018/2/layout/IconVerticalSolidList"/>
    <dgm:cxn modelId="{9ED9CAAE-52D6-4FBC-A89A-0095F1A010BC}" type="presParOf" srcId="{A07EF0F8-5B8D-418E-AE50-AFE08839B606}" destId="{5AAC2515-2F38-45F6-93D2-A35F77D943E5}" srcOrd="2" destOrd="0" presId="urn:microsoft.com/office/officeart/2018/2/layout/IconVerticalSolidList"/>
    <dgm:cxn modelId="{066DDFEC-2F86-4B35-AE57-F9E116C2EC56}" type="presParOf" srcId="{A07EF0F8-5B8D-418E-AE50-AFE08839B606}" destId="{AF3C9282-6FCD-479E-B0DA-618C1BF4207B}" srcOrd="3" destOrd="0" presId="urn:microsoft.com/office/officeart/2018/2/layout/IconVerticalSolidList"/>
    <dgm:cxn modelId="{CFFD0C9A-9547-4147-9022-0B05FA70F9F1}" type="presParOf" srcId="{EB62033A-35CE-435C-9124-25B5082B9EEE}" destId="{3E2B94FF-3DBB-497B-BBCC-A08CE3F5E29A}" srcOrd="5" destOrd="0" presId="urn:microsoft.com/office/officeart/2018/2/layout/IconVerticalSolidList"/>
    <dgm:cxn modelId="{ECB45F25-CADB-4825-868A-70AD52F9153C}" type="presParOf" srcId="{EB62033A-35CE-435C-9124-25B5082B9EEE}" destId="{593F6E67-1F43-458F-B343-50577960D494}" srcOrd="6" destOrd="0" presId="urn:microsoft.com/office/officeart/2018/2/layout/IconVerticalSolidList"/>
    <dgm:cxn modelId="{D09FD218-7EF8-486F-8CB7-263F4F35830E}" type="presParOf" srcId="{593F6E67-1F43-458F-B343-50577960D494}" destId="{AC809565-4B31-443A-8627-D9C69E26BA19}" srcOrd="0" destOrd="0" presId="urn:microsoft.com/office/officeart/2018/2/layout/IconVerticalSolidList"/>
    <dgm:cxn modelId="{DADCC6E3-C5E9-489A-9D49-C743E2977AFB}" type="presParOf" srcId="{593F6E67-1F43-458F-B343-50577960D494}" destId="{31C64ECC-8077-479B-AFFC-4BACCA770600}" srcOrd="1" destOrd="0" presId="urn:microsoft.com/office/officeart/2018/2/layout/IconVerticalSolidList"/>
    <dgm:cxn modelId="{EEF3224F-44C0-4807-8C92-0BF6996EC76B}" type="presParOf" srcId="{593F6E67-1F43-458F-B343-50577960D494}" destId="{65337591-D2AA-4774-96D9-D1684A26A855}" srcOrd="2" destOrd="0" presId="urn:microsoft.com/office/officeart/2018/2/layout/IconVerticalSolidList"/>
    <dgm:cxn modelId="{1576F244-FAC1-41AD-8687-6CD0F914E3D5}" type="presParOf" srcId="{593F6E67-1F43-458F-B343-50577960D494}" destId="{238E536D-C49F-4821-9D3A-73A1FDB771E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917E1B6-E0DA-4F4A-AA13-7C663EF3D8F5}" type="doc">
      <dgm:prSet loTypeId="urn:microsoft.com/office/officeart/2018/2/layout/IconCircle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68E5610-DA92-4904-BD2C-F03F66C46DE7}">
      <dgm:prSet/>
      <dgm:spPr/>
      <dgm:t>
        <a:bodyPr/>
        <a:lstStyle/>
        <a:p>
          <a:r>
            <a:rPr lang="en-GB"/>
            <a:t>User friendly and familiar; most care and administrative staff may know how to use Microsoft Word</a:t>
          </a:r>
          <a:endParaRPr lang="en-US"/>
        </a:p>
      </dgm:t>
    </dgm:pt>
    <dgm:pt modelId="{F8172784-1B6B-4525-9E02-B025BDA90832}" type="parTrans" cxnId="{1C43CE7E-B2B8-4FC8-AA53-1C7F2DE471A3}">
      <dgm:prSet/>
      <dgm:spPr/>
      <dgm:t>
        <a:bodyPr/>
        <a:lstStyle/>
        <a:p>
          <a:endParaRPr lang="en-US"/>
        </a:p>
      </dgm:t>
    </dgm:pt>
    <dgm:pt modelId="{2EED48D5-6751-4C2D-8718-93470B5E871F}" type="sibTrans" cxnId="{1C43CE7E-B2B8-4FC8-AA53-1C7F2DE471A3}">
      <dgm:prSet/>
      <dgm:spPr/>
      <dgm:t>
        <a:bodyPr/>
        <a:lstStyle/>
        <a:p>
          <a:endParaRPr lang="en-US"/>
        </a:p>
      </dgm:t>
    </dgm:pt>
    <dgm:pt modelId="{D4DDC0D7-D778-4F70-852A-E422E802697C}">
      <dgm:prSet/>
      <dgm:spPr/>
      <dgm:t>
        <a:bodyPr/>
        <a:lstStyle/>
        <a:p>
          <a:r>
            <a:rPr lang="en-GB"/>
            <a:t>Auditing and accountability; Features allow managers to see exactly which staff member updated patients notes or care documents</a:t>
          </a:r>
          <a:endParaRPr lang="en-US"/>
        </a:p>
      </dgm:t>
    </dgm:pt>
    <dgm:pt modelId="{53766DD9-8EB0-4954-A2F2-0D8E3B60C8AF}" type="parTrans" cxnId="{6C93DE4D-0079-4DC4-A658-D5017AA0F675}">
      <dgm:prSet/>
      <dgm:spPr/>
      <dgm:t>
        <a:bodyPr/>
        <a:lstStyle/>
        <a:p>
          <a:endParaRPr lang="en-US"/>
        </a:p>
      </dgm:t>
    </dgm:pt>
    <dgm:pt modelId="{2C5334AE-B486-44AA-BBBC-DDF9D5FA9598}" type="sibTrans" cxnId="{6C93DE4D-0079-4DC4-A658-D5017AA0F675}">
      <dgm:prSet/>
      <dgm:spPr/>
      <dgm:t>
        <a:bodyPr/>
        <a:lstStyle/>
        <a:p>
          <a:endParaRPr lang="en-US"/>
        </a:p>
      </dgm:t>
    </dgm:pt>
    <dgm:pt modelId="{2D342153-A948-4F3C-AEE4-E6D50D066146}">
      <dgm:prSet/>
      <dgm:spPr/>
      <dgm:t>
        <a:bodyPr/>
        <a:lstStyle/>
        <a:p>
          <a:r>
            <a:rPr lang="en-GB"/>
            <a:t>Auto save; Word is part if the cloud so it automatically saves your notes so staff don’t have to worry about losing important data</a:t>
          </a:r>
          <a:endParaRPr lang="en-US"/>
        </a:p>
      </dgm:t>
    </dgm:pt>
    <dgm:pt modelId="{7483B817-1CAC-4322-A575-D9A3D676ED4A}" type="parTrans" cxnId="{A488FA2B-4A66-4702-BBBF-7283864559F2}">
      <dgm:prSet/>
      <dgm:spPr/>
      <dgm:t>
        <a:bodyPr/>
        <a:lstStyle/>
        <a:p>
          <a:endParaRPr lang="en-US"/>
        </a:p>
      </dgm:t>
    </dgm:pt>
    <dgm:pt modelId="{58032B81-DFC1-435C-B2FF-AF20493C3255}" type="sibTrans" cxnId="{A488FA2B-4A66-4702-BBBF-7283864559F2}">
      <dgm:prSet/>
      <dgm:spPr/>
      <dgm:t>
        <a:bodyPr/>
        <a:lstStyle/>
        <a:p>
          <a:endParaRPr lang="en-US"/>
        </a:p>
      </dgm:t>
    </dgm:pt>
    <dgm:pt modelId="{D0DA1366-4FFC-4520-8DDC-BD9A3220B580}" type="pres">
      <dgm:prSet presAssocID="{1917E1B6-E0DA-4F4A-AA13-7C663EF3D8F5}" presName="root" presStyleCnt="0">
        <dgm:presLayoutVars>
          <dgm:dir/>
          <dgm:resizeHandles val="exact"/>
        </dgm:presLayoutVars>
      </dgm:prSet>
      <dgm:spPr/>
    </dgm:pt>
    <dgm:pt modelId="{C9B9C2F9-5798-47FD-B082-415D72065B44}" type="pres">
      <dgm:prSet presAssocID="{1917E1B6-E0DA-4F4A-AA13-7C663EF3D8F5}" presName="container" presStyleCnt="0">
        <dgm:presLayoutVars>
          <dgm:dir/>
          <dgm:resizeHandles val="exact"/>
        </dgm:presLayoutVars>
      </dgm:prSet>
      <dgm:spPr/>
    </dgm:pt>
    <dgm:pt modelId="{BADD115B-CE6C-4816-A467-AAFBD3475C2F}" type="pres">
      <dgm:prSet presAssocID="{368E5610-DA92-4904-BD2C-F03F66C46DE7}" presName="compNode" presStyleCnt="0"/>
      <dgm:spPr/>
    </dgm:pt>
    <dgm:pt modelId="{26272AF7-D307-4334-81D2-FE398BFA00DD}" type="pres">
      <dgm:prSet presAssocID="{368E5610-DA92-4904-BD2C-F03F66C46DE7}" presName="iconBgRect" presStyleLbl="bgShp" presStyleIdx="0" presStyleCnt="3"/>
      <dgm:spPr/>
    </dgm:pt>
    <dgm:pt modelId="{A845016F-CAC9-4901-9564-5AFBCDD539E2}" type="pres">
      <dgm:prSet presAssocID="{368E5610-DA92-4904-BD2C-F03F66C46DE7}"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s"/>
        </a:ext>
      </dgm:extLst>
    </dgm:pt>
    <dgm:pt modelId="{EE97CE00-D28B-4699-AAA2-EF3BCD05F3CA}" type="pres">
      <dgm:prSet presAssocID="{368E5610-DA92-4904-BD2C-F03F66C46DE7}" presName="spaceRect" presStyleCnt="0"/>
      <dgm:spPr/>
    </dgm:pt>
    <dgm:pt modelId="{EA1E9B43-D9DA-41BE-B85C-C2E1F6115426}" type="pres">
      <dgm:prSet presAssocID="{368E5610-DA92-4904-BD2C-F03F66C46DE7}" presName="textRect" presStyleLbl="revTx" presStyleIdx="0" presStyleCnt="3">
        <dgm:presLayoutVars>
          <dgm:chMax val="1"/>
          <dgm:chPref val="1"/>
        </dgm:presLayoutVars>
      </dgm:prSet>
      <dgm:spPr/>
    </dgm:pt>
    <dgm:pt modelId="{A85482E7-E1C5-44C4-95FF-0610A25DB778}" type="pres">
      <dgm:prSet presAssocID="{2EED48D5-6751-4C2D-8718-93470B5E871F}" presName="sibTrans" presStyleLbl="sibTrans2D1" presStyleIdx="0" presStyleCnt="0"/>
      <dgm:spPr/>
    </dgm:pt>
    <dgm:pt modelId="{C8E06ABA-441C-4EF4-880B-F0299F817B06}" type="pres">
      <dgm:prSet presAssocID="{D4DDC0D7-D778-4F70-852A-E422E802697C}" presName="compNode" presStyleCnt="0"/>
      <dgm:spPr/>
    </dgm:pt>
    <dgm:pt modelId="{B7FD1B85-3360-4BD7-9036-A4D11FDCEE29}" type="pres">
      <dgm:prSet presAssocID="{D4DDC0D7-D778-4F70-852A-E422E802697C}" presName="iconBgRect" presStyleLbl="bgShp" presStyleIdx="1" presStyleCnt="3"/>
      <dgm:spPr/>
    </dgm:pt>
    <dgm:pt modelId="{D4A1AC83-2E43-48DA-9205-B2A125980E37}" type="pres">
      <dgm:prSet presAssocID="{D4DDC0D7-D778-4F70-852A-E422E802697C}"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0E37E63C-8CA6-4E2A-8427-6F38EDC71D4F}" type="pres">
      <dgm:prSet presAssocID="{D4DDC0D7-D778-4F70-852A-E422E802697C}" presName="spaceRect" presStyleCnt="0"/>
      <dgm:spPr/>
    </dgm:pt>
    <dgm:pt modelId="{16FD9919-9584-4F9F-8265-52EDD82828C1}" type="pres">
      <dgm:prSet presAssocID="{D4DDC0D7-D778-4F70-852A-E422E802697C}" presName="textRect" presStyleLbl="revTx" presStyleIdx="1" presStyleCnt="3">
        <dgm:presLayoutVars>
          <dgm:chMax val="1"/>
          <dgm:chPref val="1"/>
        </dgm:presLayoutVars>
      </dgm:prSet>
      <dgm:spPr/>
    </dgm:pt>
    <dgm:pt modelId="{8D1FBAF2-2D24-4B7D-A889-BF1054B70C78}" type="pres">
      <dgm:prSet presAssocID="{2C5334AE-B486-44AA-BBBC-DDF9D5FA9598}" presName="sibTrans" presStyleLbl="sibTrans2D1" presStyleIdx="0" presStyleCnt="0"/>
      <dgm:spPr/>
    </dgm:pt>
    <dgm:pt modelId="{9FB8AAFC-EB1C-46AA-91AC-8174AC82C670}" type="pres">
      <dgm:prSet presAssocID="{2D342153-A948-4F3C-AEE4-E6D50D066146}" presName="compNode" presStyleCnt="0"/>
      <dgm:spPr/>
    </dgm:pt>
    <dgm:pt modelId="{4CED9FF9-0907-46A1-BAE9-80CDA2D46CD2}" type="pres">
      <dgm:prSet presAssocID="{2D342153-A948-4F3C-AEE4-E6D50D066146}" presName="iconBgRect" presStyleLbl="bgShp" presStyleIdx="2" presStyleCnt="3"/>
      <dgm:spPr/>
    </dgm:pt>
    <dgm:pt modelId="{4BA8540B-4A2D-409B-BE0C-8536B74F7B13}" type="pres">
      <dgm:prSet presAssocID="{2D342153-A948-4F3C-AEE4-E6D50D06614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yncing Cloud"/>
        </a:ext>
      </dgm:extLst>
    </dgm:pt>
    <dgm:pt modelId="{30F87D05-4F43-4522-A8AD-3CB267DBC2CD}" type="pres">
      <dgm:prSet presAssocID="{2D342153-A948-4F3C-AEE4-E6D50D066146}" presName="spaceRect" presStyleCnt="0"/>
      <dgm:spPr/>
    </dgm:pt>
    <dgm:pt modelId="{EF8860C4-BEE9-40FC-803B-E23BE232867E}" type="pres">
      <dgm:prSet presAssocID="{2D342153-A948-4F3C-AEE4-E6D50D066146}" presName="textRect" presStyleLbl="revTx" presStyleIdx="2" presStyleCnt="3">
        <dgm:presLayoutVars>
          <dgm:chMax val="1"/>
          <dgm:chPref val="1"/>
        </dgm:presLayoutVars>
      </dgm:prSet>
      <dgm:spPr/>
    </dgm:pt>
  </dgm:ptLst>
  <dgm:cxnLst>
    <dgm:cxn modelId="{7129BA21-9911-428F-BB5A-A2FB6D7EF75F}" type="presOf" srcId="{2EED48D5-6751-4C2D-8718-93470B5E871F}" destId="{A85482E7-E1C5-44C4-95FF-0610A25DB778}" srcOrd="0" destOrd="0" presId="urn:microsoft.com/office/officeart/2018/2/layout/IconCircleList"/>
    <dgm:cxn modelId="{7F151626-48D1-4D68-BF03-FAD75A285636}" type="presOf" srcId="{D4DDC0D7-D778-4F70-852A-E422E802697C}" destId="{16FD9919-9584-4F9F-8265-52EDD82828C1}" srcOrd="0" destOrd="0" presId="urn:microsoft.com/office/officeart/2018/2/layout/IconCircleList"/>
    <dgm:cxn modelId="{5209422A-B2A7-40ED-BF42-880F90C8694B}" type="presOf" srcId="{368E5610-DA92-4904-BD2C-F03F66C46DE7}" destId="{EA1E9B43-D9DA-41BE-B85C-C2E1F6115426}" srcOrd="0" destOrd="0" presId="urn:microsoft.com/office/officeart/2018/2/layout/IconCircleList"/>
    <dgm:cxn modelId="{A488FA2B-4A66-4702-BBBF-7283864559F2}" srcId="{1917E1B6-E0DA-4F4A-AA13-7C663EF3D8F5}" destId="{2D342153-A948-4F3C-AEE4-E6D50D066146}" srcOrd="2" destOrd="0" parTransId="{7483B817-1CAC-4322-A575-D9A3D676ED4A}" sibTransId="{58032B81-DFC1-435C-B2FF-AF20493C3255}"/>
    <dgm:cxn modelId="{6C93DE4D-0079-4DC4-A658-D5017AA0F675}" srcId="{1917E1B6-E0DA-4F4A-AA13-7C663EF3D8F5}" destId="{D4DDC0D7-D778-4F70-852A-E422E802697C}" srcOrd="1" destOrd="0" parTransId="{53766DD9-8EB0-4954-A2F2-0D8E3B60C8AF}" sibTransId="{2C5334AE-B486-44AA-BBBC-DDF9D5FA9598}"/>
    <dgm:cxn modelId="{25CEA571-A3C4-4F13-BD79-600B6B42A88B}" type="presOf" srcId="{2D342153-A948-4F3C-AEE4-E6D50D066146}" destId="{EF8860C4-BEE9-40FC-803B-E23BE232867E}" srcOrd="0" destOrd="0" presId="urn:microsoft.com/office/officeart/2018/2/layout/IconCircleList"/>
    <dgm:cxn modelId="{1C43CE7E-B2B8-4FC8-AA53-1C7F2DE471A3}" srcId="{1917E1B6-E0DA-4F4A-AA13-7C663EF3D8F5}" destId="{368E5610-DA92-4904-BD2C-F03F66C46DE7}" srcOrd="0" destOrd="0" parTransId="{F8172784-1B6B-4525-9E02-B025BDA90832}" sibTransId="{2EED48D5-6751-4C2D-8718-93470B5E871F}"/>
    <dgm:cxn modelId="{3895E680-CC42-40DF-974E-3AEA20336DFE}" type="presOf" srcId="{1917E1B6-E0DA-4F4A-AA13-7C663EF3D8F5}" destId="{D0DA1366-4FFC-4520-8DDC-BD9A3220B580}" srcOrd="0" destOrd="0" presId="urn:microsoft.com/office/officeart/2018/2/layout/IconCircleList"/>
    <dgm:cxn modelId="{565EB8CF-AAF4-4608-9BB4-7E991339A377}" type="presOf" srcId="{2C5334AE-B486-44AA-BBBC-DDF9D5FA9598}" destId="{8D1FBAF2-2D24-4B7D-A889-BF1054B70C78}" srcOrd="0" destOrd="0" presId="urn:microsoft.com/office/officeart/2018/2/layout/IconCircleList"/>
    <dgm:cxn modelId="{09B72FBA-DE9B-422F-812F-9F5AE3927B7A}" type="presParOf" srcId="{D0DA1366-4FFC-4520-8DDC-BD9A3220B580}" destId="{C9B9C2F9-5798-47FD-B082-415D72065B44}" srcOrd="0" destOrd="0" presId="urn:microsoft.com/office/officeart/2018/2/layout/IconCircleList"/>
    <dgm:cxn modelId="{2838569B-FD0C-418C-89E5-3A860ED53D94}" type="presParOf" srcId="{C9B9C2F9-5798-47FD-B082-415D72065B44}" destId="{BADD115B-CE6C-4816-A467-AAFBD3475C2F}" srcOrd="0" destOrd="0" presId="urn:microsoft.com/office/officeart/2018/2/layout/IconCircleList"/>
    <dgm:cxn modelId="{B4572750-2302-4594-901E-E1978809DF85}" type="presParOf" srcId="{BADD115B-CE6C-4816-A467-AAFBD3475C2F}" destId="{26272AF7-D307-4334-81D2-FE398BFA00DD}" srcOrd="0" destOrd="0" presId="urn:microsoft.com/office/officeart/2018/2/layout/IconCircleList"/>
    <dgm:cxn modelId="{EA53DFA6-1401-437B-9CE7-CFAC01ADDBB6}" type="presParOf" srcId="{BADD115B-CE6C-4816-A467-AAFBD3475C2F}" destId="{A845016F-CAC9-4901-9564-5AFBCDD539E2}" srcOrd="1" destOrd="0" presId="urn:microsoft.com/office/officeart/2018/2/layout/IconCircleList"/>
    <dgm:cxn modelId="{D2BE18A3-4CAD-4CD2-BF87-2257B9CBA105}" type="presParOf" srcId="{BADD115B-CE6C-4816-A467-AAFBD3475C2F}" destId="{EE97CE00-D28B-4699-AAA2-EF3BCD05F3CA}" srcOrd="2" destOrd="0" presId="urn:microsoft.com/office/officeart/2018/2/layout/IconCircleList"/>
    <dgm:cxn modelId="{2608E987-CE76-4EA9-AFAF-56797D22E184}" type="presParOf" srcId="{BADD115B-CE6C-4816-A467-AAFBD3475C2F}" destId="{EA1E9B43-D9DA-41BE-B85C-C2E1F6115426}" srcOrd="3" destOrd="0" presId="urn:microsoft.com/office/officeart/2018/2/layout/IconCircleList"/>
    <dgm:cxn modelId="{891B799E-6280-4135-A6EE-92C34B805D95}" type="presParOf" srcId="{C9B9C2F9-5798-47FD-B082-415D72065B44}" destId="{A85482E7-E1C5-44C4-95FF-0610A25DB778}" srcOrd="1" destOrd="0" presId="urn:microsoft.com/office/officeart/2018/2/layout/IconCircleList"/>
    <dgm:cxn modelId="{F489188F-1293-4914-97F5-D6CFF9239F9B}" type="presParOf" srcId="{C9B9C2F9-5798-47FD-B082-415D72065B44}" destId="{C8E06ABA-441C-4EF4-880B-F0299F817B06}" srcOrd="2" destOrd="0" presId="urn:microsoft.com/office/officeart/2018/2/layout/IconCircleList"/>
    <dgm:cxn modelId="{4A96C622-FDE5-47CC-9053-56D68A97FBEA}" type="presParOf" srcId="{C8E06ABA-441C-4EF4-880B-F0299F817B06}" destId="{B7FD1B85-3360-4BD7-9036-A4D11FDCEE29}" srcOrd="0" destOrd="0" presId="urn:microsoft.com/office/officeart/2018/2/layout/IconCircleList"/>
    <dgm:cxn modelId="{C7151DAF-F676-4C39-BEFE-8462B729B4ED}" type="presParOf" srcId="{C8E06ABA-441C-4EF4-880B-F0299F817B06}" destId="{D4A1AC83-2E43-48DA-9205-B2A125980E37}" srcOrd="1" destOrd="0" presId="urn:microsoft.com/office/officeart/2018/2/layout/IconCircleList"/>
    <dgm:cxn modelId="{CFAFCC99-54E2-4BFD-8A29-F4F1008415DB}" type="presParOf" srcId="{C8E06ABA-441C-4EF4-880B-F0299F817B06}" destId="{0E37E63C-8CA6-4E2A-8427-6F38EDC71D4F}" srcOrd="2" destOrd="0" presId="urn:microsoft.com/office/officeart/2018/2/layout/IconCircleList"/>
    <dgm:cxn modelId="{5AF90F0C-DEB7-478C-8DE3-21DC626893C2}" type="presParOf" srcId="{C8E06ABA-441C-4EF4-880B-F0299F817B06}" destId="{16FD9919-9584-4F9F-8265-52EDD82828C1}" srcOrd="3" destOrd="0" presId="urn:microsoft.com/office/officeart/2018/2/layout/IconCircleList"/>
    <dgm:cxn modelId="{6F55EC99-D275-4E34-99BA-A6F05DAA5278}" type="presParOf" srcId="{C9B9C2F9-5798-47FD-B082-415D72065B44}" destId="{8D1FBAF2-2D24-4B7D-A889-BF1054B70C78}" srcOrd="3" destOrd="0" presId="urn:microsoft.com/office/officeart/2018/2/layout/IconCircleList"/>
    <dgm:cxn modelId="{80E69F91-F018-41EA-8490-B3A7BF2584A5}" type="presParOf" srcId="{C9B9C2F9-5798-47FD-B082-415D72065B44}" destId="{9FB8AAFC-EB1C-46AA-91AC-8174AC82C670}" srcOrd="4" destOrd="0" presId="urn:microsoft.com/office/officeart/2018/2/layout/IconCircleList"/>
    <dgm:cxn modelId="{C50C7488-3744-4B96-9481-5D353F18FA1B}" type="presParOf" srcId="{9FB8AAFC-EB1C-46AA-91AC-8174AC82C670}" destId="{4CED9FF9-0907-46A1-BAE9-80CDA2D46CD2}" srcOrd="0" destOrd="0" presId="urn:microsoft.com/office/officeart/2018/2/layout/IconCircleList"/>
    <dgm:cxn modelId="{A204AEFF-C70F-46A9-A8F4-32615A6CE622}" type="presParOf" srcId="{9FB8AAFC-EB1C-46AA-91AC-8174AC82C670}" destId="{4BA8540B-4A2D-409B-BE0C-8536B74F7B13}" srcOrd="1" destOrd="0" presId="urn:microsoft.com/office/officeart/2018/2/layout/IconCircleList"/>
    <dgm:cxn modelId="{EDE81FB3-AC6F-40A5-922C-98AE7ACC2AF3}" type="presParOf" srcId="{9FB8AAFC-EB1C-46AA-91AC-8174AC82C670}" destId="{30F87D05-4F43-4522-A8AD-3CB267DBC2CD}" srcOrd="2" destOrd="0" presId="urn:microsoft.com/office/officeart/2018/2/layout/IconCircleList"/>
    <dgm:cxn modelId="{114F655A-AC52-484D-863A-7B971EF7EDE8}" type="presParOf" srcId="{9FB8AAFC-EB1C-46AA-91AC-8174AC82C670}" destId="{EF8860C4-BEE9-40FC-803B-E23BE232867E}"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4226B-D584-40F8-A71B-B66BE5135667}">
      <dsp:nvSpPr>
        <dsp:cNvPr id="0" name=""/>
        <dsp:cNvSpPr/>
      </dsp:nvSpPr>
      <dsp:spPr>
        <a:xfrm>
          <a:off x="0" y="509930"/>
          <a:ext cx="7216416" cy="772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Managers can access shifts through desktop which is perfect for them to plan for the day, week or month.</a:t>
          </a:r>
          <a:endParaRPr lang="en-US" sz="2000" kern="1200"/>
        </a:p>
      </dsp:txBody>
      <dsp:txXfrm>
        <a:off x="37696" y="547626"/>
        <a:ext cx="7141024" cy="696808"/>
      </dsp:txXfrm>
    </dsp:sp>
    <dsp:sp modelId="{38B291FA-41F8-4828-A306-B7985A6C46DC}">
      <dsp:nvSpPr>
        <dsp:cNvPr id="0" name=""/>
        <dsp:cNvSpPr/>
      </dsp:nvSpPr>
      <dsp:spPr>
        <a:xfrm>
          <a:off x="0" y="1339730"/>
          <a:ext cx="7216416" cy="772200"/>
        </a:xfrm>
        <a:prstGeom prst="roundRect">
          <a:avLst/>
        </a:prstGeom>
        <a:solidFill>
          <a:schemeClr val="accent2">
            <a:hueOff val="-101803"/>
            <a:satOff val="-873"/>
            <a:lumOff val="-57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Managers can respond or change the rotas instantly as needed</a:t>
          </a:r>
          <a:endParaRPr lang="en-US" sz="2000" kern="1200"/>
        </a:p>
      </dsp:txBody>
      <dsp:txXfrm>
        <a:off x="37696" y="1377426"/>
        <a:ext cx="7141024" cy="696808"/>
      </dsp:txXfrm>
    </dsp:sp>
    <dsp:sp modelId="{0A144B13-719D-4442-ACB0-5BFC465EE08E}">
      <dsp:nvSpPr>
        <dsp:cNvPr id="0" name=""/>
        <dsp:cNvSpPr/>
      </dsp:nvSpPr>
      <dsp:spPr>
        <a:xfrm>
          <a:off x="0" y="2169530"/>
          <a:ext cx="7216416" cy="772200"/>
        </a:xfrm>
        <a:prstGeom prst="roundRect">
          <a:avLst/>
        </a:prstGeom>
        <a:solidFill>
          <a:schemeClr val="accent2">
            <a:hueOff val="-203606"/>
            <a:satOff val="-1745"/>
            <a:lumOff val="-1156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Staff can use the mobile app to see their shifts, swap a shift, let the managers know when they are available and ask for time off</a:t>
          </a:r>
          <a:endParaRPr lang="en-US" sz="2000" kern="1200"/>
        </a:p>
      </dsp:txBody>
      <dsp:txXfrm>
        <a:off x="37696" y="2207226"/>
        <a:ext cx="7141024" cy="696808"/>
      </dsp:txXfrm>
    </dsp:sp>
    <dsp:sp modelId="{B8A4F725-9D76-4AA4-9629-2214BD94ECC8}">
      <dsp:nvSpPr>
        <dsp:cNvPr id="0" name=""/>
        <dsp:cNvSpPr/>
      </dsp:nvSpPr>
      <dsp:spPr>
        <a:xfrm>
          <a:off x="0" y="2999330"/>
          <a:ext cx="7216416" cy="772200"/>
        </a:xfrm>
        <a:prstGeom prst="roundRect">
          <a:avLst/>
        </a:prstGeom>
        <a:solidFill>
          <a:schemeClr val="accent2">
            <a:hueOff val="-305410"/>
            <a:satOff val="-2618"/>
            <a:lumOff val="-1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Can be accessed  from anywhere on any device</a:t>
          </a:r>
          <a:endParaRPr lang="en-US" sz="2000" kern="1200"/>
        </a:p>
      </dsp:txBody>
      <dsp:txXfrm>
        <a:off x="37696" y="3037026"/>
        <a:ext cx="7141024" cy="696808"/>
      </dsp:txXfrm>
    </dsp:sp>
    <dsp:sp modelId="{635B4611-9223-4BFC-A7DC-C11DB04A5FB9}">
      <dsp:nvSpPr>
        <dsp:cNvPr id="0" name=""/>
        <dsp:cNvSpPr/>
      </dsp:nvSpPr>
      <dsp:spPr>
        <a:xfrm>
          <a:off x="0" y="3829130"/>
          <a:ext cx="7216416" cy="772200"/>
        </a:xfrm>
        <a:prstGeom prst="roundRect">
          <a:avLst/>
        </a:prstGeom>
        <a:solidFill>
          <a:schemeClr val="accent2">
            <a:hueOff val="-407213"/>
            <a:satOff val="-3490"/>
            <a:lumOff val="-2313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User friendly</a:t>
          </a:r>
          <a:endParaRPr lang="en-US" sz="2000" kern="1200"/>
        </a:p>
      </dsp:txBody>
      <dsp:txXfrm>
        <a:off x="37696" y="3866826"/>
        <a:ext cx="7141024" cy="69680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F10784-60FC-40F7-9458-33A95CA7E3EC}">
      <dsp:nvSpPr>
        <dsp:cNvPr id="0" name=""/>
        <dsp:cNvSpPr/>
      </dsp:nvSpPr>
      <dsp:spPr>
        <a:xfrm>
          <a:off x="1443283" y="2221"/>
          <a:ext cx="5773132" cy="974583"/>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Easily manage and view shifts</a:t>
          </a:r>
        </a:p>
      </dsp:txBody>
      <dsp:txXfrm>
        <a:off x="1443283" y="2221"/>
        <a:ext cx="5773132" cy="974583"/>
      </dsp:txXfrm>
    </dsp:sp>
    <dsp:sp modelId="{9648AF25-CA1C-41C3-BE7C-EC0EB238AC72}">
      <dsp:nvSpPr>
        <dsp:cNvPr id="0" name=""/>
        <dsp:cNvSpPr/>
      </dsp:nvSpPr>
      <dsp:spPr>
        <a:xfrm>
          <a:off x="0" y="2221"/>
          <a:ext cx="1443283" cy="974583"/>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Manage and view</a:t>
          </a:r>
        </a:p>
      </dsp:txBody>
      <dsp:txXfrm>
        <a:off x="0" y="2221"/>
        <a:ext cx="1443283" cy="974583"/>
      </dsp:txXfrm>
    </dsp:sp>
    <dsp:sp modelId="{E3F00EF3-B6F7-4B2F-93CC-C92BDBC115B5}">
      <dsp:nvSpPr>
        <dsp:cNvPr id="0" name=""/>
        <dsp:cNvSpPr/>
      </dsp:nvSpPr>
      <dsp:spPr>
        <a:xfrm>
          <a:off x="1443283" y="1035279"/>
          <a:ext cx="5773132" cy="974583"/>
        </a:xfrm>
        <a:prstGeom prst="rect">
          <a:avLst/>
        </a:prstGeom>
        <a:solidFill>
          <a:schemeClr val="accent5">
            <a:tint val="40000"/>
            <a:alpha val="90000"/>
            <a:hueOff val="4801467"/>
            <a:satOff val="-6146"/>
            <a:lumOff val="-279"/>
            <a:alphaOff val="0"/>
          </a:schemeClr>
        </a:solidFill>
        <a:ln w="12700" cap="flat" cmpd="sng" algn="ctr">
          <a:solidFill>
            <a:schemeClr val="accent5">
              <a:tint val="40000"/>
              <a:alpha val="90000"/>
              <a:hueOff val="4801467"/>
              <a:satOff val="-6146"/>
              <a:lumOff val="-27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input when they are available</a:t>
          </a:r>
        </a:p>
      </dsp:txBody>
      <dsp:txXfrm>
        <a:off x="1443283" y="1035279"/>
        <a:ext cx="5773132" cy="974583"/>
      </dsp:txXfrm>
    </dsp:sp>
    <dsp:sp modelId="{E418BA9D-117D-4D49-8588-8E195CD74914}">
      <dsp:nvSpPr>
        <dsp:cNvPr id="0" name=""/>
        <dsp:cNvSpPr/>
      </dsp:nvSpPr>
      <dsp:spPr>
        <a:xfrm>
          <a:off x="0" y="1035279"/>
          <a:ext cx="1443283" cy="974583"/>
        </a:xfrm>
        <a:prstGeom prst="rect">
          <a:avLst/>
        </a:prstGeom>
        <a:solidFill>
          <a:schemeClr val="accent5">
            <a:hueOff val="4752235"/>
            <a:satOff val="-6665"/>
            <a:lumOff val="-687"/>
            <a:alphaOff val="0"/>
          </a:schemeClr>
        </a:solidFill>
        <a:ln w="12700" cap="flat" cmpd="sng" algn="ctr">
          <a:solidFill>
            <a:schemeClr val="accent5">
              <a:hueOff val="4752235"/>
              <a:satOff val="-6665"/>
              <a:lumOff val="-68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Input</a:t>
          </a:r>
        </a:p>
      </dsp:txBody>
      <dsp:txXfrm>
        <a:off x="0" y="1035279"/>
        <a:ext cx="1443283" cy="974583"/>
      </dsp:txXfrm>
    </dsp:sp>
    <dsp:sp modelId="{F17365F0-F722-4C7A-9BC6-02409F48F78A}">
      <dsp:nvSpPr>
        <dsp:cNvPr id="0" name=""/>
        <dsp:cNvSpPr/>
      </dsp:nvSpPr>
      <dsp:spPr>
        <a:xfrm>
          <a:off x="1443283" y="2068338"/>
          <a:ext cx="5773132" cy="974583"/>
        </a:xfrm>
        <a:prstGeom prst="rect">
          <a:avLst/>
        </a:prstGeom>
        <a:solidFill>
          <a:schemeClr val="accent5">
            <a:tint val="40000"/>
            <a:alpha val="90000"/>
            <a:hueOff val="9602933"/>
            <a:satOff val="-12292"/>
            <a:lumOff val="-559"/>
            <a:alphaOff val="0"/>
          </a:schemeClr>
        </a:solidFill>
        <a:ln w="12700" cap="flat" cmpd="sng" algn="ctr">
          <a:solidFill>
            <a:schemeClr val="accent5">
              <a:tint val="40000"/>
              <a:alpha val="90000"/>
              <a:hueOff val="9602933"/>
              <a:satOff val="-12292"/>
              <a:lumOff val="-55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swap shifts and request time off</a:t>
          </a:r>
        </a:p>
      </dsp:txBody>
      <dsp:txXfrm>
        <a:off x="1443283" y="2068338"/>
        <a:ext cx="5773132" cy="974583"/>
      </dsp:txXfrm>
    </dsp:sp>
    <dsp:sp modelId="{7B60E4E3-CE44-491E-A330-02E445964C0B}">
      <dsp:nvSpPr>
        <dsp:cNvPr id="0" name=""/>
        <dsp:cNvSpPr/>
      </dsp:nvSpPr>
      <dsp:spPr>
        <a:xfrm>
          <a:off x="0" y="2068338"/>
          <a:ext cx="1443283" cy="974583"/>
        </a:xfrm>
        <a:prstGeom prst="rect">
          <a:avLst/>
        </a:prstGeom>
        <a:solidFill>
          <a:schemeClr val="accent5">
            <a:hueOff val="9504470"/>
            <a:satOff val="-13330"/>
            <a:lumOff val="-1373"/>
            <a:alphaOff val="0"/>
          </a:schemeClr>
        </a:solidFill>
        <a:ln w="12700" cap="flat" cmpd="sng" algn="ctr">
          <a:solidFill>
            <a:schemeClr val="accent5">
              <a:hueOff val="9504470"/>
              <a:satOff val="-13330"/>
              <a:lumOff val="-137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Swap</a:t>
          </a:r>
        </a:p>
      </dsp:txBody>
      <dsp:txXfrm>
        <a:off x="0" y="2068338"/>
        <a:ext cx="1443283" cy="974583"/>
      </dsp:txXfrm>
    </dsp:sp>
    <dsp:sp modelId="{89F3FBDF-96F9-4F9B-A4A1-0FCEEF5A588F}">
      <dsp:nvSpPr>
        <dsp:cNvPr id="0" name=""/>
        <dsp:cNvSpPr/>
      </dsp:nvSpPr>
      <dsp:spPr>
        <a:xfrm>
          <a:off x="1443283" y="3101396"/>
          <a:ext cx="5773132" cy="974583"/>
        </a:xfrm>
        <a:prstGeom prst="rect">
          <a:avLst/>
        </a:prstGeom>
        <a:solidFill>
          <a:schemeClr val="accent5">
            <a:tint val="40000"/>
            <a:alpha val="90000"/>
            <a:hueOff val="14404400"/>
            <a:satOff val="-18439"/>
            <a:lumOff val="-838"/>
            <a:alphaOff val="0"/>
          </a:schemeClr>
        </a:solidFill>
        <a:ln w="12700" cap="flat" cmpd="sng" algn="ctr">
          <a:solidFill>
            <a:schemeClr val="accent5">
              <a:tint val="40000"/>
              <a:alpha val="90000"/>
              <a:hueOff val="14404400"/>
              <a:satOff val="-18439"/>
              <a:lumOff val="-83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Staff can clock in and out of shifts and log breaks </a:t>
          </a:r>
        </a:p>
      </dsp:txBody>
      <dsp:txXfrm>
        <a:off x="1443283" y="3101396"/>
        <a:ext cx="5773132" cy="974583"/>
      </dsp:txXfrm>
    </dsp:sp>
    <dsp:sp modelId="{C65A8530-E6E3-4199-B319-B687C370B304}">
      <dsp:nvSpPr>
        <dsp:cNvPr id="0" name=""/>
        <dsp:cNvSpPr/>
      </dsp:nvSpPr>
      <dsp:spPr>
        <a:xfrm>
          <a:off x="0" y="3101396"/>
          <a:ext cx="1443283" cy="974583"/>
        </a:xfrm>
        <a:prstGeom prst="rect">
          <a:avLst/>
        </a:prstGeom>
        <a:solidFill>
          <a:schemeClr val="accent5">
            <a:hueOff val="14256705"/>
            <a:satOff val="-19995"/>
            <a:lumOff val="-2060"/>
            <a:alphaOff val="0"/>
          </a:schemeClr>
        </a:solidFill>
        <a:ln w="12700" cap="flat" cmpd="sng" algn="ctr">
          <a:solidFill>
            <a:schemeClr val="accent5">
              <a:hueOff val="14256705"/>
              <a:satOff val="-19995"/>
              <a:lumOff val="-206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Clock in and out</a:t>
          </a:r>
        </a:p>
      </dsp:txBody>
      <dsp:txXfrm>
        <a:off x="0" y="3101396"/>
        <a:ext cx="1443283" cy="974583"/>
      </dsp:txXfrm>
    </dsp:sp>
    <dsp:sp modelId="{7883C53C-7D3E-4F50-B0E6-C24FDCB48CFE}">
      <dsp:nvSpPr>
        <dsp:cNvPr id="0" name=""/>
        <dsp:cNvSpPr/>
      </dsp:nvSpPr>
      <dsp:spPr>
        <a:xfrm>
          <a:off x="1443283" y="4134455"/>
          <a:ext cx="5773132" cy="974583"/>
        </a:xfrm>
        <a:prstGeom prst="rect">
          <a:avLst/>
        </a:prstGeom>
        <a:solidFill>
          <a:schemeClr val="accent5">
            <a:tint val="40000"/>
            <a:alpha val="90000"/>
            <a:hueOff val="19205867"/>
            <a:satOff val="-24585"/>
            <a:lumOff val="-1117"/>
            <a:alphaOff val="0"/>
          </a:schemeClr>
        </a:solidFill>
        <a:ln w="12700" cap="flat" cmpd="sng" algn="ctr">
          <a:solidFill>
            <a:schemeClr val="accent5">
              <a:tint val="40000"/>
              <a:alpha val="90000"/>
              <a:hueOff val="19205867"/>
              <a:satOff val="-24585"/>
              <a:lumOff val="-111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2015" tIns="247544" rIns="112015" bIns="247544" numCol="1" spcCol="1270" anchor="ctr" anchorCtr="0">
          <a:noAutofit/>
        </a:bodyPr>
        <a:lstStyle/>
        <a:p>
          <a:pPr marL="0" lvl="0" indent="0" algn="l" defTabSz="889000">
            <a:lnSpc>
              <a:spcPct val="90000"/>
            </a:lnSpc>
            <a:spcBef>
              <a:spcPct val="0"/>
            </a:spcBef>
            <a:spcAft>
              <a:spcPct val="35000"/>
            </a:spcAft>
            <a:buNone/>
          </a:pPr>
          <a:r>
            <a:rPr lang="en-US" sz="2000" kern="1200"/>
            <a:t>View shifts in real time and view open shifts</a:t>
          </a:r>
        </a:p>
      </dsp:txBody>
      <dsp:txXfrm>
        <a:off x="1443283" y="4134455"/>
        <a:ext cx="5773132" cy="974583"/>
      </dsp:txXfrm>
    </dsp:sp>
    <dsp:sp modelId="{85BE965A-52F8-45DE-9BD5-DCDDDD3449A4}">
      <dsp:nvSpPr>
        <dsp:cNvPr id="0" name=""/>
        <dsp:cNvSpPr/>
      </dsp:nvSpPr>
      <dsp:spPr>
        <a:xfrm>
          <a:off x="0" y="4134455"/>
          <a:ext cx="1443283" cy="974583"/>
        </a:xfrm>
        <a:prstGeom prst="rect">
          <a:avLst/>
        </a:prstGeom>
        <a:solidFill>
          <a:schemeClr val="accent5">
            <a:hueOff val="19008940"/>
            <a:satOff val="-26660"/>
            <a:lumOff val="-2746"/>
            <a:alphaOff val="0"/>
          </a:schemeClr>
        </a:solidFill>
        <a:ln w="12700" cap="flat" cmpd="sng" algn="ctr">
          <a:solidFill>
            <a:schemeClr val="accent5">
              <a:hueOff val="19008940"/>
              <a:satOff val="-26660"/>
              <a:lumOff val="-27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374" tIns="96267" rIns="76374" bIns="96267" numCol="1" spcCol="1270" anchor="ctr" anchorCtr="0">
          <a:noAutofit/>
        </a:bodyPr>
        <a:lstStyle/>
        <a:p>
          <a:pPr marL="0" lvl="0" indent="0" algn="ctr" defTabSz="1111250">
            <a:lnSpc>
              <a:spcPct val="90000"/>
            </a:lnSpc>
            <a:spcBef>
              <a:spcPct val="0"/>
            </a:spcBef>
            <a:spcAft>
              <a:spcPct val="35000"/>
            </a:spcAft>
            <a:buNone/>
          </a:pPr>
          <a:r>
            <a:rPr lang="en-US" sz="2500" kern="1200"/>
            <a:t>View</a:t>
          </a:r>
        </a:p>
      </dsp:txBody>
      <dsp:txXfrm>
        <a:off x="0" y="4134455"/>
        <a:ext cx="1443283" cy="9745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C7895F-D9F4-48DB-9496-E8F1BC2D4220}">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0476A-E535-470A-AAA2-6206E11CD79B}">
      <dsp:nvSpPr>
        <dsp:cNvPr id="0" name=""/>
        <dsp:cNvSpPr/>
      </dsp:nvSpPr>
      <dsp:spPr>
        <a:xfrm>
          <a:off x="277275" y="20804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041809-8070-4086-8DF2-B67F59F8E957}">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Word dictation features; busy carers can use the speech to text button which enables them to record notes using the microphone tool</a:t>
          </a:r>
          <a:endParaRPr lang="en-US" sz="2200" kern="1200"/>
        </a:p>
      </dsp:txBody>
      <dsp:txXfrm>
        <a:off x="1058686" y="1808"/>
        <a:ext cx="9456913" cy="916611"/>
      </dsp:txXfrm>
    </dsp:sp>
    <dsp:sp modelId="{AD608AC6-4D83-4EA0-BDF3-BF4467FC39C3}">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960B-786B-4A12-A8F8-B7EB4E023764}">
      <dsp:nvSpPr>
        <dsp:cNvPr id="0" name=""/>
        <dsp:cNvSpPr/>
      </dsp:nvSpPr>
      <dsp:spPr>
        <a:xfrm>
          <a:off x="277275" y="135381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2BC1E7-593A-458E-B60A-487B8CCB3666}">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Saving them a lot of time and helping to remember what exactly they need to record on to the notes</a:t>
          </a:r>
          <a:endParaRPr lang="en-US" sz="2200" kern="1200"/>
        </a:p>
      </dsp:txBody>
      <dsp:txXfrm>
        <a:off x="1058686" y="1147573"/>
        <a:ext cx="9456913" cy="916611"/>
      </dsp:txXfrm>
    </dsp:sp>
    <dsp:sp modelId="{306C6191-7507-49E5-BFF8-CBA9998653D9}">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1F853D-798D-4704-99EB-D248982788B9}">
      <dsp:nvSpPr>
        <dsp:cNvPr id="0" name=""/>
        <dsp:cNvSpPr/>
      </dsp:nvSpPr>
      <dsp:spPr>
        <a:xfrm>
          <a:off x="277275" y="2499576"/>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3C9282-6FCD-479E-B0DA-618C1BF4207B}">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It has real time sharing so staff in one building can view notes bridging the communication gap</a:t>
          </a:r>
          <a:endParaRPr lang="en-US" sz="2200" kern="1200"/>
        </a:p>
      </dsp:txBody>
      <dsp:txXfrm>
        <a:off x="1058686" y="2293338"/>
        <a:ext cx="9456913" cy="916611"/>
      </dsp:txXfrm>
    </dsp:sp>
    <dsp:sp modelId="{AC809565-4B31-443A-8627-D9C69E26BA19}">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64ECC-8077-479B-AFFC-4BACCA770600}">
      <dsp:nvSpPr>
        <dsp:cNvPr id="0" name=""/>
        <dsp:cNvSpPr/>
      </dsp:nvSpPr>
      <dsp:spPr>
        <a:xfrm>
          <a:off x="277275" y="3645341"/>
          <a:ext cx="504136" cy="504136"/>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8E536D-C49F-4821-9D3A-73A1FDB771EF}">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GB" sz="2200" kern="1200"/>
            <a:t>Options for management to lock important parts of care plans so no accidentally mistakes can be removed or edited from patients data.</a:t>
          </a:r>
          <a:endParaRPr lang="en-US" sz="2200" kern="1200"/>
        </a:p>
      </dsp:txBody>
      <dsp:txXfrm>
        <a:off x="1058686" y="3439103"/>
        <a:ext cx="9456913" cy="91661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272AF7-D307-4334-81D2-FE398BFA00DD}">
      <dsp:nvSpPr>
        <dsp:cNvPr id="0" name=""/>
        <dsp:cNvSpPr/>
      </dsp:nvSpPr>
      <dsp:spPr>
        <a:xfrm>
          <a:off x="205509" y="1640565"/>
          <a:ext cx="911674" cy="91167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45016F-CAC9-4901-9564-5AFBCDD539E2}">
      <dsp:nvSpPr>
        <dsp:cNvPr id="0" name=""/>
        <dsp:cNvSpPr/>
      </dsp:nvSpPr>
      <dsp:spPr>
        <a:xfrm>
          <a:off x="396960"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1E9B43-D9DA-41BE-B85C-C2E1F6115426}">
      <dsp:nvSpPr>
        <dsp:cNvPr id="0" name=""/>
        <dsp:cNvSpPr/>
      </dsp:nvSpPr>
      <dsp:spPr>
        <a:xfrm>
          <a:off x="1312541"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User friendly and familiar; most care and administrative staff may know how to use Microsoft Word</a:t>
          </a:r>
          <a:endParaRPr lang="en-US" sz="1300" kern="1200"/>
        </a:p>
      </dsp:txBody>
      <dsp:txXfrm>
        <a:off x="1312541" y="1640565"/>
        <a:ext cx="2148945" cy="911674"/>
      </dsp:txXfrm>
    </dsp:sp>
    <dsp:sp modelId="{B7FD1B85-3360-4BD7-9036-A4D11FDCEE29}">
      <dsp:nvSpPr>
        <dsp:cNvPr id="0" name=""/>
        <dsp:cNvSpPr/>
      </dsp:nvSpPr>
      <dsp:spPr>
        <a:xfrm>
          <a:off x="3835925" y="1640565"/>
          <a:ext cx="911674" cy="91167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A1AC83-2E43-48DA-9205-B2A125980E37}">
      <dsp:nvSpPr>
        <dsp:cNvPr id="0" name=""/>
        <dsp:cNvSpPr/>
      </dsp:nvSpPr>
      <dsp:spPr>
        <a:xfrm>
          <a:off x="4027376"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FD9919-9584-4F9F-8265-52EDD82828C1}">
      <dsp:nvSpPr>
        <dsp:cNvPr id="0" name=""/>
        <dsp:cNvSpPr/>
      </dsp:nvSpPr>
      <dsp:spPr>
        <a:xfrm>
          <a:off x="4942957"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Auditing and accountability; Features allow managers to see exactly which staff member updated patients notes or care documents</a:t>
          </a:r>
          <a:endParaRPr lang="en-US" sz="1300" kern="1200"/>
        </a:p>
      </dsp:txBody>
      <dsp:txXfrm>
        <a:off x="4942957" y="1640565"/>
        <a:ext cx="2148945" cy="911674"/>
      </dsp:txXfrm>
    </dsp:sp>
    <dsp:sp modelId="{4CED9FF9-0907-46A1-BAE9-80CDA2D46CD2}">
      <dsp:nvSpPr>
        <dsp:cNvPr id="0" name=""/>
        <dsp:cNvSpPr/>
      </dsp:nvSpPr>
      <dsp:spPr>
        <a:xfrm>
          <a:off x="7466341" y="1640565"/>
          <a:ext cx="911674" cy="91167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A8540B-4A2D-409B-BE0C-8536B74F7B13}">
      <dsp:nvSpPr>
        <dsp:cNvPr id="0" name=""/>
        <dsp:cNvSpPr/>
      </dsp:nvSpPr>
      <dsp:spPr>
        <a:xfrm>
          <a:off x="7657792" y="1832017"/>
          <a:ext cx="528770" cy="5287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8860C4-BEE9-40FC-803B-E23BE232867E}">
      <dsp:nvSpPr>
        <dsp:cNvPr id="0" name=""/>
        <dsp:cNvSpPr/>
      </dsp:nvSpPr>
      <dsp:spPr>
        <a:xfrm>
          <a:off x="8573374" y="1640565"/>
          <a:ext cx="2148945" cy="911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kern="1200"/>
            <a:t>Auto save; Word is part if the cloud so it automatically saves your notes so staff don’t have to worry about losing important data</a:t>
          </a:r>
          <a:endParaRPr lang="en-US" sz="1300" kern="1200"/>
        </a:p>
      </dsp:txBody>
      <dsp:txXfrm>
        <a:off x="8573374" y="1640565"/>
        <a:ext cx="2148945" cy="9116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6/13/2026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1124381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6/13/2026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450676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6/13/2026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29112729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6/13/2026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072024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6/13/2026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2303266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6/13/2026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132501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6/13/2026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5584968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6/13/2026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835403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6/13/2026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77427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6/13/2026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149201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6/13/2026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3843602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6/13/2026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7302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support.microsost.com" TargetMode="External"/><Relationship Id="rId2" Type="http://schemas.openxmlformats.org/officeDocument/2006/relationships/hyperlink" Target="https://support.nhs.n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hyperlink" Target="https://www.who.int/" TargetMode="External"/><Relationship Id="rId2" Type="http://schemas.openxmlformats.org/officeDocument/2006/relationships/hyperlink" Target="https://www.gov.uk/government/publications/a-plan-for-digital-health-and-social-car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patientcareboards.com/wp-content/uploads/2022/01/staff-communication-article.jpg%E2%80%8B"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en.wikipedia.org/wiki/Microsoft_Teams"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6.svg"/><Relationship Id="rId5" Type="http://schemas.openxmlformats.org/officeDocument/2006/relationships/image" Target="../media/image15.svg"/><Relationship Id="rId4" Type="http://schemas.openxmlformats.org/officeDocument/2006/relationships/image" Target="../media/image14.sv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england.nhs.uk/long-read/improving-patient-safety-culture-a-practical-guide/" TargetMode="External"/><Relationship Id="rId2" Type="http://schemas.openxmlformats.org/officeDocument/2006/relationships/hyperlink" Target="https://www.cqc.org.uk/guidance-regulation/providers/assessment/single-assessment-framework/effective/staff-teams-work-together" TargetMode="External"/><Relationship Id="rId1" Type="http://schemas.openxmlformats.org/officeDocument/2006/relationships/slideLayout" Target="../slideLayouts/slideLayout2.xml"/><Relationship Id="rId5" Type="http://schemas.openxmlformats.org/officeDocument/2006/relationships/hyperlink" Target="https://www.nmc.org.uk/standards/guidance/raising-concerns-guidance-for-nurses-and-midwives/whistleblowing/" TargetMode="External"/><Relationship Id="rId4" Type="http://schemas.openxmlformats.org/officeDocument/2006/relationships/hyperlink" Target="https://www.england.nhs.uk/long-read/supporting-young-people-to-transition-into-adolescent-and-adult-services/"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s://www.youtube.com/watch?v=qgw01w0iYjA"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B9D0DB2-B41A-70EF-1AEE-D96412E68571}"/>
              </a:ext>
            </a:extLst>
          </p:cNvPr>
          <p:cNvSpPr txBox="1"/>
          <p:nvPr/>
        </p:nvSpPr>
        <p:spPr>
          <a:xfrm>
            <a:off x="1411111" y="1373481"/>
            <a:ext cx="41449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Digital Sills and Research Methods</a:t>
            </a:r>
            <a:endParaRPr lang="en-US"/>
          </a:p>
        </p:txBody>
      </p:sp>
      <p:sp>
        <p:nvSpPr>
          <p:cNvPr id="5" name="TextBox 4">
            <a:extLst>
              <a:ext uri="{FF2B5EF4-FFF2-40B4-BE49-F238E27FC236}">
                <a16:creationId xmlns:a16="http://schemas.microsoft.com/office/drawing/2014/main" id="{DDE7FEAD-6FDB-157B-C98E-0DE8B48B8298}"/>
              </a:ext>
            </a:extLst>
          </p:cNvPr>
          <p:cNvSpPr txBox="1"/>
          <p:nvPr/>
        </p:nvSpPr>
        <p:spPr>
          <a:xfrm>
            <a:off x="1646296" y="2107259"/>
            <a:ext cx="379682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Module Code; LCHS4009 Birmingham</a:t>
            </a:r>
            <a:endParaRPr lang="en-US"/>
          </a:p>
        </p:txBody>
      </p:sp>
      <p:sp>
        <p:nvSpPr>
          <p:cNvPr id="6" name="TextBox 5">
            <a:extLst>
              <a:ext uri="{FF2B5EF4-FFF2-40B4-BE49-F238E27FC236}">
                <a16:creationId xmlns:a16="http://schemas.microsoft.com/office/drawing/2014/main" id="{E8B7B8C2-762C-BAC9-28DE-B4904E75C25C}"/>
              </a:ext>
            </a:extLst>
          </p:cNvPr>
          <p:cNvSpPr txBox="1"/>
          <p:nvPr/>
        </p:nvSpPr>
        <p:spPr>
          <a:xfrm>
            <a:off x="1862666" y="3057407"/>
            <a:ext cx="41449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Lecturer: </a:t>
            </a:r>
            <a:r>
              <a:rPr lang="en-GB" err="1"/>
              <a:t>Aliyuda</a:t>
            </a:r>
            <a:r>
              <a:rPr lang="en-GB"/>
              <a:t> Ali</a:t>
            </a:r>
          </a:p>
        </p:txBody>
      </p:sp>
      <p:sp>
        <p:nvSpPr>
          <p:cNvPr id="7" name="TextBox 6">
            <a:extLst>
              <a:ext uri="{FF2B5EF4-FFF2-40B4-BE49-F238E27FC236}">
                <a16:creationId xmlns:a16="http://schemas.microsoft.com/office/drawing/2014/main" id="{25DF2BE5-1613-6530-531F-130ADF414773}"/>
              </a:ext>
            </a:extLst>
          </p:cNvPr>
          <p:cNvSpPr txBox="1"/>
          <p:nvPr/>
        </p:nvSpPr>
        <p:spPr>
          <a:xfrm>
            <a:off x="1862665" y="3857037"/>
            <a:ext cx="511386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Students:</a:t>
            </a:r>
            <a:endParaRPr lang="en-US"/>
          </a:p>
          <a:p>
            <a:r>
              <a:rPr lang="en-GB"/>
              <a:t>Parveen Kumari Nahar – 2014840   </a:t>
            </a:r>
            <a:endParaRPr lang="en-US"/>
          </a:p>
          <a:p>
            <a:r>
              <a:rPr lang="en-GB"/>
              <a:t>Shameem Hussian- 2539452</a:t>
            </a:r>
          </a:p>
          <a:p>
            <a:r>
              <a:rPr lang="en-GB"/>
              <a:t>Louise Tombs- 2542353</a:t>
            </a:r>
          </a:p>
          <a:p>
            <a:r>
              <a:rPr lang="en-GB"/>
              <a:t>Lubna Kosar- 2539453</a:t>
            </a:r>
          </a:p>
          <a:p>
            <a:r>
              <a:rPr lang="en-GB"/>
              <a:t>Donnette Velvet Montana Teare- 2541783</a:t>
            </a:r>
          </a:p>
          <a:p>
            <a:endParaRPr lang="en-GB"/>
          </a:p>
        </p:txBody>
      </p:sp>
    </p:spTree>
    <p:extLst>
      <p:ext uri="{BB962C8B-B14F-4D97-AF65-F5344CB8AC3E}">
        <p14:creationId xmlns:p14="http://schemas.microsoft.com/office/powerpoint/2010/main" val="37730264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Sticky notes on a wall">
            <a:extLst>
              <a:ext uri="{FF2B5EF4-FFF2-40B4-BE49-F238E27FC236}">
                <a16:creationId xmlns:a16="http://schemas.microsoft.com/office/drawing/2014/main" id="{94F68C82-69D5-9A86-A769-17C9CD417616}"/>
              </a:ext>
            </a:extLst>
          </p:cNvPr>
          <p:cNvPicPr>
            <a:picLocks noChangeAspect="1"/>
          </p:cNvPicPr>
          <p:nvPr/>
        </p:nvPicPr>
        <p:blipFill>
          <a:blip r:embed="rId2"/>
          <a:srcRect r="1379"/>
          <a:stretch>
            <a:fillRect/>
          </a:stretch>
        </p:blipFill>
        <p:spPr>
          <a:xfrm>
            <a:off x="7098" y="514350"/>
            <a:ext cx="8238206" cy="5829300"/>
          </a:xfrm>
          <a:prstGeom prst="rect">
            <a:avLst/>
          </a:prstGeom>
        </p:spPr>
      </p:pic>
      <p:sp>
        <p:nvSpPr>
          <p:cNvPr id="7" name="Title 1">
            <a:extLst>
              <a:ext uri="{FF2B5EF4-FFF2-40B4-BE49-F238E27FC236}">
                <a16:creationId xmlns:a16="http://schemas.microsoft.com/office/drawing/2014/main" id="{01E8EE33-DE44-3811-94E7-2307357D636B}"/>
              </a:ext>
            </a:extLst>
          </p:cNvPr>
          <p:cNvSpPr>
            <a:spLocks noGrp="1"/>
          </p:cNvSpPr>
          <p:nvPr/>
        </p:nvSpPr>
        <p:spPr>
          <a:xfrm>
            <a:off x="8719126" y="979051"/>
            <a:ext cx="2811879" cy="1807048"/>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pPr>
              <a:lnSpc>
                <a:spcPct val="90000"/>
              </a:lnSpc>
            </a:pPr>
            <a:r>
              <a:rPr lang="en-GB" sz="2500"/>
              <a:t>Staff Scheduling / Rotas</a:t>
            </a:r>
            <a:br>
              <a:rPr lang="en-GB" sz="2500"/>
            </a:br>
            <a:r>
              <a:rPr lang="en-GB" sz="2500"/>
              <a:t>Riverdale nursing home care</a:t>
            </a:r>
          </a:p>
        </p:txBody>
      </p:sp>
      <p:sp>
        <p:nvSpPr>
          <p:cNvPr id="8" name="Subtitle 2">
            <a:extLst>
              <a:ext uri="{FF2B5EF4-FFF2-40B4-BE49-F238E27FC236}">
                <a16:creationId xmlns:a16="http://schemas.microsoft.com/office/drawing/2014/main" id="{24191B7F-77B6-EC6E-43FD-BAFF5FA74B10}"/>
              </a:ext>
            </a:extLst>
          </p:cNvPr>
          <p:cNvSpPr>
            <a:spLocks noGrp="1"/>
          </p:cNvSpPr>
          <p:nvPr/>
        </p:nvSpPr>
        <p:spPr>
          <a:xfrm>
            <a:off x="8719128" y="2922624"/>
            <a:ext cx="2811880" cy="3409950"/>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Group power point presentation</a:t>
            </a:r>
          </a:p>
          <a:p>
            <a:r>
              <a:rPr lang="en-GB"/>
              <a:t>Staff scheduling and rotas</a:t>
            </a:r>
          </a:p>
          <a:p>
            <a:r>
              <a:rPr lang="en-GB"/>
              <a:t>Using Microsoft Teams via Shifts</a:t>
            </a:r>
          </a:p>
          <a:p>
            <a:r>
              <a:rPr lang="en-GB"/>
              <a:t>By Parveen Nahar</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DB5625A-8729-5482-27C2-D99CD80FB0C6}"/>
              </a:ext>
            </a:extLst>
          </p:cNvPr>
          <p:cNvSpPr>
            <a:spLocks noGrp="1"/>
          </p:cNvSpPr>
          <p:nvPr/>
        </p:nvSpPr>
        <p:spPr>
          <a:xfrm>
            <a:off x="643682" y="3024032"/>
            <a:ext cx="10896972" cy="3273882"/>
          </a:xfrm>
          <a:prstGeom prst="rect">
            <a:avLst/>
          </a:prstGeom>
        </p:spPr>
        <p:txBody>
          <a:bodyPr vert="horz" lIns="91440" tIns="45720" rIns="91440" bIns="45720" rtlCol="0" anchor="ctr">
            <a:normAutofit fontScale="92500"/>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10000"/>
              </a:lnSpc>
            </a:pPr>
            <a:r>
              <a:rPr lang="en-GB" sz="1900"/>
              <a:t>Care requirements;  Have enough staff working, Have cover if a staff member cannot work their shift, Match the right staff with the needs and care required by the residents</a:t>
            </a:r>
            <a:endParaRPr lang="en-US"/>
          </a:p>
          <a:p>
            <a:pPr>
              <a:lnSpc>
                <a:spcPct val="110000"/>
              </a:lnSpc>
            </a:pPr>
            <a:r>
              <a:rPr lang="en-GB" sz="1900"/>
              <a:t>Management; Assign shifts fairly, Track holidays, absence and sickness</a:t>
            </a:r>
          </a:p>
          <a:p>
            <a:pPr>
              <a:lnSpc>
                <a:spcPct val="110000"/>
              </a:lnSpc>
            </a:pPr>
            <a:r>
              <a:rPr lang="en-GB" sz="1900"/>
              <a:t>Training; Ensuring staff have had up to date training, DBS checks and inductions before adding them to the rota</a:t>
            </a:r>
          </a:p>
          <a:p>
            <a:pPr>
              <a:lnSpc>
                <a:spcPct val="110000"/>
              </a:lnSpc>
            </a:pPr>
            <a:r>
              <a:rPr lang="en-GB" sz="1900"/>
              <a:t>Communication; Staff having easy access to see rotas and communicate with other staff and management</a:t>
            </a:r>
          </a:p>
          <a:p>
            <a:pPr>
              <a:lnSpc>
                <a:spcPct val="110000"/>
              </a:lnSpc>
            </a:pPr>
            <a:r>
              <a:rPr lang="en-GB" sz="1900"/>
              <a:t>Cover; Finding last minute cover via bank or agency to maintain safety</a:t>
            </a:r>
          </a:p>
          <a:p>
            <a:pPr>
              <a:lnSpc>
                <a:spcPct val="110000"/>
              </a:lnSpc>
            </a:pPr>
            <a:r>
              <a:rPr lang="en-GB" sz="1900"/>
              <a:t>Integration with Payroll; Tracking actual hours worked against planned rota to ensure correct pay</a:t>
            </a:r>
          </a:p>
          <a:p>
            <a:pPr>
              <a:lnSpc>
                <a:spcPct val="110000"/>
              </a:lnSpc>
            </a:pPr>
            <a:endParaRPr lang="en-GB" sz="1900"/>
          </a:p>
        </p:txBody>
      </p:sp>
      <p:sp>
        <p:nvSpPr>
          <p:cNvPr id="5" name="Title 1">
            <a:extLst>
              <a:ext uri="{FF2B5EF4-FFF2-40B4-BE49-F238E27FC236}">
                <a16:creationId xmlns:a16="http://schemas.microsoft.com/office/drawing/2014/main" id="{2F3984F8-F758-6D0D-A0C1-8D6139CBBE6E}"/>
              </a:ext>
            </a:extLst>
          </p:cNvPr>
          <p:cNvSpPr>
            <a:spLocks noGrp="1"/>
          </p:cNvSpPr>
          <p:nvPr/>
        </p:nvSpPr>
        <p:spPr>
          <a:xfrm>
            <a:off x="640080" y="570750"/>
            <a:ext cx="10890929" cy="1387934"/>
          </a:xfrm>
          <a:prstGeom prst="rect">
            <a:avLst/>
          </a:prstGeom>
        </p:spPr>
        <p:txBody>
          <a:bodyPr vert="horz" lIns="91440" tIns="45720" rIns="91440" bIns="45720" rtlCol="0" anchor="b">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a:t>What staff scheduling and rotas involves</a:t>
            </a:r>
          </a:p>
        </p:txBody>
      </p:sp>
    </p:spTree>
    <p:extLst>
      <p:ext uri="{BB962C8B-B14F-4D97-AF65-F5344CB8AC3E}">
        <p14:creationId xmlns:p14="http://schemas.microsoft.com/office/powerpoint/2010/main" val="124372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2">
            <a:extLst>
              <a:ext uri="{FF2B5EF4-FFF2-40B4-BE49-F238E27FC236}">
                <a16:creationId xmlns:a16="http://schemas.microsoft.com/office/drawing/2014/main" id="{A6525116-9720-74EC-F4C5-161E20C2E63B}"/>
              </a:ext>
            </a:extLst>
          </p:cNvPr>
          <p:cNvGraphicFramePr>
            <a:graphicFrameLocks noGrp="1"/>
          </p:cNvGraphicFramePr>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itle 1">
            <a:extLst>
              <a:ext uri="{FF2B5EF4-FFF2-40B4-BE49-F238E27FC236}">
                <a16:creationId xmlns:a16="http://schemas.microsoft.com/office/drawing/2014/main" id="{4CF079EA-4955-190B-1522-131CF0E294F2}"/>
              </a:ext>
            </a:extLst>
          </p:cNvPr>
          <p:cNvSpPr>
            <a:spLocks noGrp="1"/>
          </p:cNvSpPr>
          <p:nvPr/>
        </p:nvSpPr>
        <p:spPr>
          <a:xfrm>
            <a:off x="640080" y="914399"/>
            <a:ext cx="3000587" cy="416052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3600"/>
              <a:t>Microsoft Teams via Shifts</a:t>
            </a:r>
            <a:br>
              <a:rPr lang="en-GB" sz="3600"/>
            </a:br>
            <a:r>
              <a:rPr lang="en-GB" sz="3600"/>
              <a:t>suitability</a:t>
            </a:r>
          </a:p>
        </p:txBody>
      </p:sp>
    </p:spTree>
    <p:extLst>
      <p:ext uri="{BB962C8B-B14F-4D97-AF65-F5344CB8AC3E}">
        <p14:creationId xmlns:p14="http://schemas.microsoft.com/office/powerpoint/2010/main" val="32798850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40E1619-D771-627D-0C8C-02128C124855}"/>
              </a:ext>
            </a:extLst>
          </p:cNvPr>
          <p:cNvSpPr>
            <a:spLocks noGrp="1"/>
          </p:cNvSpPr>
          <p:nvPr/>
        </p:nvSpPr>
        <p:spPr>
          <a:xfrm>
            <a:off x="640080" y="914399"/>
            <a:ext cx="3000587" cy="4160520"/>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sz="3100"/>
              <a:t>Efficiency and Communication </a:t>
            </a:r>
          </a:p>
        </p:txBody>
      </p:sp>
      <p:graphicFrame>
        <p:nvGraphicFramePr>
          <p:cNvPr id="5" name="Content Placeholder 2">
            <a:extLst>
              <a:ext uri="{FF2B5EF4-FFF2-40B4-BE49-F238E27FC236}">
                <a16:creationId xmlns:a16="http://schemas.microsoft.com/office/drawing/2014/main" id="{9302716F-7527-7F10-2AA7-5D05125F25F5}"/>
              </a:ext>
            </a:extLst>
          </p:cNvPr>
          <p:cNvGraphicFramePr>
            <a:graphicFrameLocks noGrp="1"/>
          </p:cNvGraphicFramePr>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5022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E920C19-ECC4-443E-343E-DBCF3C273286}"/>
              </a:ext>
            </a:extLst>
          </p:cNvPr>
          <p:cNvSpPr>
            <a:spLocks noGrp="1"/>
          </p:cNvSpPr>
          <p:nvPr/>
        </p:nvSpPr>
        <p:spPr>
          <a:xfrm>
            <a:off x="640079" y="1371599"/>
            <a:ext cx="10890929" cy="939753"/>
          </a:xfrm>
          <a:prstGeom prst="rect">
            <a:avLst/>
          </a:prstGeom>
        </p:spPr>
        <p:txBody>
          <a:bodyPr vert="horz" lIns="91440" tIns="45720" rIns="91440" bIns="45720" rtlCol="0" anchor="t">
            <a:normAutofit/>
          </a:bodyPr>
          <a:lst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a:lstStyle>
          <a:p>
            <a:r>
              <a:rPr lang="en-GB"/>
              <a:t>Advantages and Limitations</a:t>
            </a:r>
          </a:p>
        </p:txBody>
      </p:sp>
      <p:sp>
        <p:nvSpPr>
          <p:cNvPr id="5" name="Text Placeholder 2">
            <a:extLst>
              <a:ext uri="{FF2B5EF4-FFF2-40B4-BE49-F238E27FC236}">
                <a16:creationId xmlns:a16="http://schemas.microsoft.com/office/drawing/2014/main" id="{E37AC661-1A80-78D7-C747-7988AF689530}"/>
              </a:ext>
            </a:extLst>
          </p:cNvPr>
          <p:cNvSpPr>
            <a:spLocks noGrp="1"/>
          </p:cNvSpPr>
          <p:nvPr/>
        </p:nvSpPr>
        <p:spPr>
          <a:xfrm>
            <a:off x="640079" y="2311352"/>
            <a:ext cx="5212080" cy="695373"/>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l" defTabSz="914400" rtl="0" eaLnBrk="1" latinLnBrk="0" hangingPunct="1">
              <a:lnSpc>
                <a:spcPct val="120000"/>
              </a:lnSpc>
              <a:spcBef>
                <a:spcPts val="500"/>
              </a:spcBef>
              <a:buSzPct val="87000"/>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87000"/>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advantages</a:t>
            </a:r>
          </a:p>
        </p:txBody>
      </p:sp>
      <p:sp>
        <p:nvSpPr>
          <p:cNvPr id="6" name="Content Placeholder 3">
            <a:extLst>
              <a:ext uri="{FF2B5EF4-FFF2-40B4-BE49-F238E27FC236}">
                <a16:creationId xmlns:a16="http://schemas.microsoft.com/office/drawing/2014/main" id="{361BB796-4BD8-1C1E-54C2-CB6CC65DB6F2}"/>
              </a:ext>
            </a:extLst>
          </p:cNvPr>
          <p:cNvSpPr>
            <a:spLocks noGrp="1"/>
          </p:cNvSpPr>
          <p:nvPr/>
        </p:nvSpPr>
        <p:spPr>
          <a:xfrm>
            <a:off x="640079" y="3006725"/>
            <a:ext cx="5212080" cy="319125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Free to use as its included in most Microsoft plans</a:t>
            </a:r>
          </a:p>
          <a:p>
            <a:r>
              <a:rPr lang="en-GB"/>
              <a:t>Can be accessed through mobile device</a:t>
            </a:r>
          </a:p>
          <a:p>
            <a:r>
              <a:rPr lang="en-GB"/>
              <a:t>Receive live updates. Staff can be notified instantly of any changes </a:t>
            </a:r>
          </a:p>
          <a:p>
            <a:r>
              <a:rPr lang="en-GB"/>
              <a:t>Open shifts can easily be seen and assigned for cover</a:t>
            </a:r>
          </a:p>
        </p:txBody>
      </p:sp>
      <p:sp>
        <p:nvSpPr>
          <p:cNvPr id="7" name="Text Placeholder 4">
            <a:extLst>
              <a:ext uri="{FF2B5EF4-FFF2-40B4-BE49-F238E27FC236}">
                <a16:creationId xmlns:a16="http://schemas.microsoft.com/office/drawing/2014/main" id="{89198A92-FEDF-F525-12FF-B510F3B27897}"/>
              </a:ext>
            </a:extLst>
          </p:cNvPr>
          <p:cNvSpPr>
            <a:spLocks noGrp="1"/>
          </p:cNvSpPr>
          <p:nvPr/>
        </p:nvSpPr>
        <p:spPr>
          <a:xfrm>
            <a:off x="6318928" y="2311352"/>
            <a:ext cx="5212080" cy="695373"/>
          </a:xfrm>
          <a:prstGeom prst="rect">
            <a:avLst/>
          </a:prstGeom>
        </p:spPr>
        <p:txBody>
          <a:bodyPr vert="horz" lIns="91440" tIns="45720" rIns="91440" bIns="45720" rtlCol="0" anchor="b">
            <a:normAutofit/>
          </a:bodyPr>
          <a:lstStyle>
            <a:lvl1pPr marL="0" indent="0" algn="l" defTabSz="914400" rtl="0" eaLnBrk="1" latinLnBrk="0" hangingPunct="1">
              <a:lnSpc>
                <a:spcPct val="120000"/>
              </a:lnSpc>
              <a:spcBef>
                <a:spcPts val="1000"/>
              </a:spcBef>
              <a:buSzPct val="87000"/>
              <a:buFont typeface="Arial" panose="020B0604020202020204" pitchFamily="34" charset="0"/>
              <a:buNone/>
              <a:defRPr sz="1800" b="1" kern="1200" cap="all" spc="300" baseline="0">
                <a:solidFill>
                  <a:schemeClr val="tx1"/>
                </a:solidFill>
                <a:latin typeface="+mn-lt"/>
                <a:ea typeface="+mn-ea"/>
                <a:cs typeface="+mn-cs"/>
              </a:defRPr>
            </a:lvl1pPr>
            <a:lvl2pPr marL="457200" indent="0" algn="l" defTabSz="914400" rtl="0" eaLnBrk="1" latinLnBrk="0" hangingPunct="1">
              <a:lnSpc>
                <a:spcPct val="120000"/>
              </a:lnSpc>
              <a:spcBef>
                <a:spcPts val="500"/>
              </a:spcBef>
              <a:buSzPct val="87000"/>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120000"/>
              </a:lnSpc>
              <a:spcBef>
                <a:spcPts val="500"/>
              </a:spcBef>
              <a:buSzPct val="87000"/>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120000"/>
              </a:lnSpc>
              <a:spcBef>
                <a:spcPts val="500"/>
              </a:spcBef>
              <a:buSzPct val="87000"/>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limitations</a:t>
            </a:r>
          </a:p>
        </p:txBody>
      </p:sp>
      <p:sp>
        <p:nvSpPr>
          <p:cNvPr id="8" name="Content Placeholder 5">
            <a:extLst>
              <a:ext uri="{FF2B5EF4-FFF2-40B4-BE49-F238E27FC236}">
                <a16:creationId xmlns:a16="http://schemas.microsoft.com/office/drawing/2014/main" id="{2B079ADA-065B-AC1C-8C34-93A0054EB161}"/>
              </a:ext>
            </a:extLst>
          </p:cNvPr>
          <p:cNvSpPr>
            <a:spLocks noGrp="1"/>
          </p:cNvSpPr>
          <p:nvPr/>
        </p:nvSpPr>
        <p:spPr>
          <a:xfrm>
            <a:off x="6318928" y="3006725"/>
            <a:ext cx="5212080" cy="3191256"/>
          </a:xfrm>
          <a:prstGeom prst="rect">
            <a:avLst/>
          </a:prstGeom>
        </p:spPr>
        <p:txBody>
          <a:bodyPr vert="horz" lIns="91440" tIns="45720" rIns="91440" bIns="45720" rtlCol="0" anchor="t">
            <a:normAutofit/>
          </a:bodyPr>
          <a:lst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t>Relies on having an internet connection</a:t>
            </a:r>
          </a:p>
          <a:p>
            <a:r>
              <a:rPr lang="en-GB"/>
              <a:t>Staff could find it a little difficult to get used to using a digital app</a:t>
            </a:r>
          </a:p>
          <a:p>
            <a:r>
              <a:rPr lang="en-GB"/>
              <a:t>It is an app so, it cannot track healthcare regulations or match a career with the care and needs of a resident</a:t>
            </a:r>
          </a:p>
          <a:p>
            <a:endParaRPr lang="en-GB"/>
          </a:p>
        </p:txBody>
      </p:sp>
    </p:spTree>
    <p:extLst>
      <p:ext uri="{BB962C8B-B14F-4D97-AF65-F5344CB8AC3E}">
        <p14:creationId xmlns:p14="http://schemas.microsoft.com/office/powerpoint/2010/main" val="290066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 calcmode="lin" valueType="num">
                                      <p:cBhvr additive="base">
                                        <p:cTn id="15" dur="500" fill="hold"/>
                                        <p:tgtEl>
                                          <p:spTgt spid="7"/>
                                        </p:tgtEl>
                                        <p:attrNameLst>
                                          <p:attrName>ppt_x</p:attrName>
                                        </p:attrNameLst>
                                      </p:cBhvr>
                                      <p:tavLst>
                                        <p:tav tm="0">
                                          <p:val>
                                            <p:strVal val="#ppt_x"/>
                                          </p:val>
                                        </p:tav>
                                        <p:tav tm="100000">
                                          <p:val>
                                            <p:strVal val="#ppt_x"/>
                                          </p:val>
                                        </p:tav>
                                      </p:tavLst>
                                    </p:anim>
                                    <p:anim calcmode="lin" valueType="num">
                                      <p:cBhvr additive="base">
                                        <p:cTn id="16" dur="500" fill="hold"/>
                                        <p:tgtEl>
                                          <p:spTgt spid="7"/>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additive="base">
                                        <p:cTn id="19" dur="500" fill="hold"/>
                                        <p:tgtEl>
                                          <p:spTgt spid="8"/>
                                        </p:tgtEl>
                                        <p:attrNameLst>
                                          <p:attrName>ppt_x</p:attrName>
                                        </p:attrNameLst>
                                      </p:cBhvr>
                                      <p:tavLst>
                                        <p:tav tm="0">
                                          <p:val>
                                            <p:strVal val="#ppt_x"/>
                                          </p:val>
                                        </p:tav>
                                        <p:tav tm="100000">
                                          <p:val>
                                            <p:strVal val="#ppt_x"/>
                                          </p:val>
                                        </p:tav>
                                      </p:tavLst>
                                    </p:anim>
                                    <p:anim calcmode="lin" valueType="num">
                                      <p:cBhvr additive="base">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1">
            <a:extLst>
              <a:ext uri="{FF2B5EF4-FFF2-40B4-BE49-F238E27FC236}">
                <a16:creationId xmlns:a16="http://schemas.microsoft.com/office/drawing/2014/main" id="{603B69CB-B5DD-5BC7-A2D5-9A23373E00AD}"/>
              </a:ext>
            </a:extLst>
          </p:cNvPr>
          <p:cNvSpPr txBox="1"/>
          <p:nvPr/>
        </p:nvSpPr>
        <p:spPr>
          <a:xfrm>
            <a:off x="1198181" y="2233139"/>
            <a:ext cx="8809674" cy="1105613"/>
          </a:xfrm>
          <a:prstGeom prst="rect">
            <a:avLst/>
          </a:prstGeom>
        </p:spPr>
        <p:txBody>
          <a:bodyPr rot="0" spcFirstLastPara="0" vert="horz" lIns="91440" tIns="45720" rIns="91440" bIns="45720" numCol="1" spcCol="0" rtlCol="0" fromWordArt="0" anchor="b" anchorCtr="0" forceAA="0" compatLnSpc="1">
            <a:prstTxWarp prst="textNoShape">
              <a:avLst/>
            </a:prstTxWarp>
            <a:norm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spcBef>
                <a:spcPts val="1000"/>
              </a:spcBef>
              <a:spcAft>
                <a:spcPts val="600"/>
              </a:spcAft>
            </a:pPr>
            <a:r>
              <a:rPr lang="en-US" sz="2000" b="1" kern="1200">
                <a:solidFill>
                  <a:schemeClr val="tx1">
                    <a:alpha val="70000"/>
                  </a:schemeClr>
                </a:solidFill>
                <a:latin typeface="+mn-lt"/>
                <a:ea typeface="+mn-ea"/>
                <a:cs typeface="+mn-cs"/>
              </a:rPr>
              <a:t>References</a:t>
            </a:r>
            <a:endParaRPr lang="en-US" sz="2000" kern="1200">
              <a:solidFill>
                <a:schemeClr val="tx1">
                  <a:alpha val="70000"/>
                </a:schemeClr>
              </a:solidFill>
              <a:latin typeface="+mn-lt"/>
              <a:ea typeface="+mn-ea"/>
              <a:cs typeface="+mn-cs"/>
            </a:endParaRPr>
          </a:p>
        </p:txBody>
      </p:sp>
      <p:sp>
        <p:nvSpPr>
          <p:cNvPr id="5" name="TextBox 2">
            <a:extLst>
              <a:ext uri="{FF2B5EF4-FFF2-40B4-BE49-F238E27FC236}">
                <a16:creationId xmlns:a16="http://schemas.microsoft.com/office/drawing/2014/main" id="{D3FAD105-AF68-2AEA-4070-5F8E80AF3FF8}"/>
              </a:ext>
            </a:extLst>
          </p:cNvPr>
          <p:cNvSpPr txBox="1"/>
          <p:nvPr/>
        </p:nvSpPr>
        <p:spPr>
          <a:xfrm>
            <a:off x="6510703" y="2915920"/>
            <a:ext cx="5465954" cy="218521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a:t>National Health Service (2022) </a:t>
            </a:r>
            <a:r>
              <a:rPr lang="en-GB" i="1"/>
              <a:t>Using MS shifts to roster health and social care staff </a:t>
            </a:r>
            <a:r>
              <a:rPr lang="en-GB"/>
              <a:t>available at </a:t>
            </a:r>
            <a:r>
              <a:rPr lang="en-GB">
                <a:hlinkClick r:id="rId2"/>
              </a:rPr>
              <a:t>https://support.nhs.net</a:t>
            </a:r>
            <a:r>
              <a:rPr lang="en-GB"/>
              <a:t> (accessed 5 June 2026)</a:t>
            </a:r>
          </a:p>
          <a:p>
            <a:pPr>
              <a:spcAft>
                <a:spcPts val="600"/>
              </a:spcAft>
            </a:pPr>
            <a:endParaRPr lang="en-GB"/>
          </a:p>
          <a:p>
            <a:pPr>
              <a:spcAft>
                <a:spcPts val="600"/>
              </a:spcAft>
            </a:pPr>
            <a:r>
              <a:rPr lang="en-GB"/>
              <a:t>Microsoft Support (2026) available at </a:t>
            </a:r>
            <a:r>
              <a:rPr lang="en-GB">
                <a:hlinkClick r:id="rId3"/>
              </a:rPr>
              <a:t>https://support.microsost.com</a:t>
            </a:r>
            <a:r>
              <a:rPr lang="en-GB"/>
              <a:t> (accessed 6 June 2026)</a:t>
            </a:r>
          </a:p>
        </p:txBody>
      </p:sp>
    </p:spTree>
    <p:extLst>
      <p:ext uri="{BB962C8B-B14F-4D97-AF65-F5344CB8AC3E}">
        <p14:creationId xmlns:p14="http://schemas.microsoft.com/office/powerpoint/2010/main" val="3006722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40080" y="1243013"/>
            <a:ext cx="4740016"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Riverdale nursing home care documentation </a:t>
            </a:r>
          </a:p>
        </p:txBody>
      </p:sp>
      <p:sp>
        <p:nvSpPr>
          <p:cNvPr id="3" name="Subtitle 2"/>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1800">
                <a:solidFill>
                  <a:schemeClr val="tx2"/>
                </a:solidFill>
              </a:rPr>
              <a:t>Group power point presentation </a:t>
            </a:r>
          </a:p>
          <a:p>
            <a:pPr indent="-228600" algn="l">
              <a:buFont typeface="Arial" panose="020B0604020202020204" pitchFamily="34" charset="0"/>
              <a:buChar char="•"/>
            </a:pPr>
            <a:r>
              <a:rPr lang="en-US" sz="1800">
                <a:solidFill>
                  <a:schemeClr val="tx2"/>
                </a:solidFill>
              </a:rPr>
              <a:t>Writing care related documents/care documents </a:t>
            </a:r>
          </a:p>
          <a:p>
            <a:pPr indent="-228600" algn="l">
              <a:buFont typeface="Arial" panose="020B0604020202020204" pitchFamily="34" charset="0"/>
              <a:buChar char="•"/>
            </a:pPr>
            <a:r>
              <a:rPr lang="en-US" sz="1800">
                <a:solidFill>
                  <a:schemeClr val="tx2"/>
                </a:solidFill>
              </a:rPr>
              <a:t>With Microsoft word </a:t>
            </a:r>
          </a:p>
          <a:p>
            <a:pPr indent="-228600">
              <a:buFont typeface="Arial" panose="020B0604020202020204" pitchFamily="34" charset="0"/>
              <a:buChar char="•"/>
            </a:pPr>
            <a:r>
              <a:rPr lang="en-US" sz="1800">
                <a:solidFill>
                  <a:schemeClr val="tx2"/>
                </a:solidFill>
              </a:rPr>
              <a:t>By Louise</a:t>
            </a:r>
          </a:p>
          <a:p>
            <a:endParaRPr lang="en-US"/>
          </a:p>
          <a:p>
            <a:pPr indent="-228600" algn="l">
              <a:buFont typeface="Arial" panose="020B0604020202020204" pitchFamily="34" charset="0"/>
              <a:buChar char="•"/>
            </a:pPr>
            <a:endParaRPr lang="en-US" sz="1800">
              <a:solidFill>
                <a:schemeClr val="tx2"/>
              </a:solidFill>
            </a:endParaRPr>
          </a:p>
          <a:p>
            <a:pPr indent="-228600" algn="l">
              <a:buFont typeface="Arial" panose="020B0604020202020204" pitchFamily="34" charset="0"/>
              <a:buChar char="•"/>
            </a:pPr>
            <a:endParaRPr lang="en-US" sz="1800">
              <a:solidFill>
                <a:schemeClr val="tx2"/>
              </a:solidFill>
            </a:endParaRPr>
          </a:p>
        </p:txBody>
      </p:sp>
    </p:spTree>
    <p:extLst>
      <p:ext uri="{BB962C8B-B14F-4D97-AF65-F5344CB8AC3E}">
        <p14:creationId xmlns:p14="http://schemas.microsoft.com/office/powerpoint/2010/main" val="25498893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6DB98-C88C-0647-9C61-8FF4A92A7561}"/>
              </a:ext>
            </a:extLst>
          </p:cNvPr>
          <p:cNvSpPr>
            <a:spLocks noGrp="1"/>
          </p:cNvSpPr>
          <p:nvPr>
            <p:ph type="title"/>
          </p:nvPr>
        </p:nvSpPr>
        <p:spPr>
          <a:xfrm>
            <a:off x="640012" y="1188637"/>
            <a:ext cx="3818762" cy="4480726"/>
          </a:xfrm>
        </p:spPr>
        <p:txBody>
          <a:bodyPr>
            <a:normAutofit/>
          </a:bodyPr>
          <a:lstStyle/>
          <a:p>
            <a:pPr algn="r"/>
            <a:r>
              <a:rPr lang="en-GB" sz="3600"/>
              <a:t>What care documentation involves</a:t>
            </a:r>
          </a:p>
        </p:txBody>
      </p:sp>
      <p:sp>
        <p:nvSpPr>
          <p:cNvPr id="3" name="Content Placeholder 2">
            <a:extLst>
              <a:ext uri="{FF2B5EF4-FFF2-40B4-BE49-F238E27FC236}">
                <a16:creationId xmlns:a16="http://schemas.microsoft.com/office/drawing/2014/main" id="{B3F82366-770A-BD9D-2412-9080E7C8FA46}"/>
              </a:ext>
            </a:extLst>
          </p:cNvPr>
          <p:cNvSpPr>
            <a:spLocks noGrp="1"/>
          </p:cNvSpPr>
          <p:nvPr>
            <p:ph idx="1"/>
          </p:nvPr>
        </p:nvSpPr>
        <p:spPr>
          <a:xfrm>
            <a:off x="5138928" y="1338729"/>
            <a:ext cx="4795584" cy="4180542"/>
          </a:xfrm>
        </p:spPr>
        <p:txBody>
          <a:bodyPr vert="horz" lIns="91440" tIns="45720" rIns="91440" bIns="45720" rtlCol="0" anchor="ctr">
            <a:normAutofit/>
          </a:bodyPr>
          <a:lstStyle/>
          <a:p>
            <a:r>
              <a:rPr lang="en-GB" sz="2000" b="1"/>
              <a:t>Daily personal care logs; Recording daily updates on a Residents well-being, meals and also mobility.</a:t>
            </a:r>
          </a:p>
          <a:p>
            <a:r>
              <a:rPr lang="en-GB" sz="2000" b="1"/>
              <a:t>Medication; Keeping strict and accurate records of what medication has been given and what time by who.</a:t>
            </a:r>
          </a:p>
          <a:p>
            <a:r>
              <a:rPr lang="en-GB" sz="2000" b="1"/>
              <a:t>Health notes; Documenting behaviour or any changes to behaviour </a:t>
            </a:r>
          </a:p>
          <a:p>
            <a:r>
              <a:rPr lang="en-GB" sz="2000" b="1"/>
              <a:t>Legal records; Creating formal documents </a:t>
            </a:r>
          </a:p>
          <a:p>
            <a:r>
              <a:rPr lang="en-GB" sz="2000" b="1"/>
              <a:t>Health and safety; meeting all health and safety standards</a:t>
            </a:r>
          </a:p>
        </p:txBody>
      </p:sp>
    </p:spTree>
    <p:extLst>
      <p:ext uri="{BB962C8B-B14F-4D97-AF65-F5344CB8AC3E}">
        <p14:creationId xmlns:p14="http://schemas.microsoft.com/office/powerpoint/2010/main" val="3000205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C31D4-693C-2DC3-7194-D58DDC1511CC}"/>
              </a:ext>
            </a:extLst>
          </p:cNvPr>
          <p:cNvSpPr>
            <a:spLocks noGrp="1"/>
          </p:cNvSpPr>
          <p:nvPr>
            <p:ph type="title"/>
          </p:nvPr>
        </p:nvSpPr>
        <p:spPr>
          <a:xfrm>
            <a:off x="761800" y="762001"/>
            <a:ext cx="5334197" cy="1708242"/>
          </a:xfrm>
        </p:spPr>
        <p:txBody>
          <a:bodyPr anchor="ctr">
            <a:normAutofit/>
          </a:bodyPr>
          <a:lstStyle/>
          <a:p>
            <a:r>
              <a:rPr lang="en-GB" sz="4000"/>
              <a:t>Tool Selection and Suitability</a:t>
            </a:r>
          </a:p>
        </p:txBody>
      </p:sp>
      <p:sp>
        <p:nvSpPr>
          <p:cNvPr id="3" name="Content Placeholder 2">
            <a:extLst>
              <a:ext uri="{FF2B5EF4-FFF2-40B4-BE49-F238E27FC236}">
                <a16:creationId xmlns:a16="http://schemas.microsoft.com/office/drawing/2014/main" id="{5AF52973-7637-A878-1A4F-FE70637CC80A}"/>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GB" sz="2000"/>
              <a:t>Selected tool; Microsoft word </a:t>
            </a:r>
          </a:p>
          <a:p>
            <a:pPr marL="0" indent="0">
              <a:buNone/>
            </a:pPr>
            <a:r>
              <a:rPr lang="en-GB" sz="2000"/>
              <a:t>Word is specifically designed for text heavy, highly detailed records making it the most appropriate tool for a care home setting which is professional </a:t>
            </a:r>
          </a:p>
          <a:p>
            <a:pPr marL="0" indent="0">
              <a:buNone/>
            </a:pPr>
            <a:r>
              <a:rPr lang="en-GB" sz="2000"/>
              <a:t>It allows staff to create official care plans and incident reports when needed </a:t>
            </a:r>
          </a:p>
          <a:p>
            <a:pPr marL="0" indent="0">
              <a:buNone/>
            </a:pPr>
            <a:r>
              <a:rPr lang="en-GB" sz="2000"/>
              <a:t>Staff in both buildings will have updated notes and data straight away and the use of the same format </a:t>
            </a:r>
          </a:p>
          <a:p>
            <a:pPr marL="0" indent="0">
              <a:buNone/>
            </a:pPr>
            <a:endParaRPr lang="en-GB" sz="2000"/>
          </a:p>
        </p:txBody>
      </p:sp>
      <p:pic>
        <p:nvPicPr>
          <p:cNvPr id="5" name="Picture 4">
            <a:extLst>
              <a:ext uri="{FF2B5EF4-FFF2-40B4-BE49-F238E27FC236}">
                <a16:creationId xmlns:a16="http://schemas.microsoft.com/office/drawing/2014/main" id="{CEC95999-7D58-29B4-46A2-1724A62A7AB0}"/>
              </a:ext>
            </a:extLst>
          </p:cNvPr>
          <p:cNvPicPr>
            <a:picLocks noChangeAspect="1"/>
          </p:cNvPicPr>
          <p:nvPr/>
        </p:nvPicPr>
        <p:blipFill>
          <a:blip r:embed="rId2"/>
          <a:srcRect l="1060" r="47180"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148168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FD92E-A4A5-35B4-44DA-B5A8433CFE5F}"/>
              </a:ext>
            </a:extLst>
          </p:cNvPr>
          <p:cNvSpPr>
            <a:spLocks noGrp="1"/>
          </p:cNvSpPr>
          <p:nvPr>
            <p:ph type="title"/>
          </p:nvPr>
        </p:nvSpPr>
        <p:spPr>
          <a:xfrm>
            <a:off x="841248" y="256032"/>
            <a:ext cx="10506456" cy="1014984"/>
          </a:xfrm>
        </p:spPr>
        <p:txBody>
          <a:bodyPr anchor="b">
            <a:normAutofit/>
          </a:bodyPr>
          <a:lstStyle/>
          <a:p>
            <a:r>
              <a:rPr lang="en-GB"/>
              <a:t>Improving efficiency and communication </a:t>
            </a:r>
          </a:p>
        </p:txBody>
      </p:sp>
      <p:graphicFrame>
        <p:nvGraphicFramePr>
          <p:cNvPr id="5" name="Content Placeholder 2">
            <a:extLst>
              <a:ext uri="{FF2B5EF4-FFF2-40B4-BE49-F238E27FC236}">
                <a16:creationId xmlns:a16="http://schemas.microsoft.com/office/drawing/2014/main" id="{7A2E24F9-DB41-F1FE-9DEA-5F5B45E2DD47}"/>
              </a:ext>
            </a:extLst>
          </p:cNvPr>
          <p:cNvGraphicFramePr>
            <a:graphicFrameLocks noGrp="1"/>
          </p:cNvGraphicFramePr>
          <p:nvPr>
            <p:ph idx="1"/>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94186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7BBEEF-6EAF-9B24-6BFD-FA93E21FF55F}"/>
              </a:ext>
            </a:extLst>
          </p:cNvPr>
          <p:cNvSpPr>
            <a:spLocks noGrp="1"/>
          </p:cNvSpPr>
          <p:nvPr>
            <p:ph type="title"/>
          </p:nvPr>
        </p:nvSpPr>
        <p:spPr>
          <a:xfrm>
            <a:off x="1371597" y="950939"/>
            <a:ext cx="10044023" cy="1159951"/>
          </a:xfrm>
        </p:spPr>
        <p:txBody>
          <a:bodyPr anchor="ctr">
            <a:normAutofit/>
          </a:bodyPr>
          <a:lstStyle/>
          <a:p>
            <a:r>
              <a:rPr lang="en-GB" err="1">
                <a:solidFill>
                  <a:srgbClr val="FFFFFF"/>
                </a:solidFill>
              </a:rPr>
              <a:t>Wonnrd</a:t>
            </a:r>
            <a:endParaRPr lang="en-US" sz="4000" err="1">
              <a:solidFill>
                <a:srgbClr val="FFFFFF"/>
              </a:solidFill>
            </a:endParaRPr>
          </a:p>
        </p:txBody>
      </p:sp>
      <p:graphicFrame>
        <p:nvGraphicFramePr>
          <p:cNvPr id="21" name="Content Placeholder 2">
            <a:extLst>
              <a:ext uri="{FF2B5EF4-FFF2-40B4-BE49-F238E27FC236}">
                <a16:creationId xmlns:a16="http://schemas.microsoft.com/office/drawing/2014/main" id="{7D4F8E1E-5E55-7254-0B6A-129CC12EBAB6}"/>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Box 24">
            <a:extLst>
              <a:ext uri="{FF2B5EF4-FFF2-40B4-BE49-F238E27FC236}">
                <a16:creationId xmlns:a16="http://schemas.microsoft.com/office/drawing/2014/main" id="{B82B97C1-92B5-A96D-EEF8-C7FFA540D950}"/>
              </a:ext>
            </a:extLst>
          </p:cNvPr>
          <p:cNvSpPr txBox="1"/>
          <p:nvPr/>
        </p:nvSpPr>
        <p:spPr>
          <a:xfrm>
            <a:off x="1646296" y="1712148"/>
            <a:ext cx="7559790"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a:t>Advantage of Microsoft word</a:t>
            </a:r>
          </a:p>
        </p:txBody>
      </p:sp>
    </p:spTree>
    <p:extLst>
      <p:ext uri="{BB962C8B-B14F-4D97-AF65-F5344CB8AC3E}">
        <p14:creationId xmlns:p14="http://schemas.microsoft.com/office/powerpoint/2010/main" val="33815683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B56D6-B1BC-9584-DE5A-3BFC39949A48}"/>
              </a:ext>
            </a:extLst>
          </p:cNvPr>
          <p:cNvSpPr>
            <a:spLocks noGrp="1"/>
          </p:cNvSpPr>
          <p:nvPr>
            <p:ph type="title"/>
          </p:nvPr>
        </p:nvSpPr>
        <p:spPr>
          <a:xfrm>
            <a:off x="1043631" y="809898"/>
            <a:ext cx="9942716" cy="1554480"/>
          </a:xfrm>
        </p:spPr>
        <p:txBody>
          <a:bodyPr anchor="ctr">
            <a:normAutofit/>
          </a:bodyPr>
          <a:lstStyle/>
          <a:p>
            <a:r>
              <a:rPr lang="en-GB" sz="4800"/>
              <a:t>Limitation of using Microsoft word</a:t>
            </a:r>
          </a:p>
        </p:txBody>
      </p:sp>
      <p:sp>
        <p:nvSpPr>
          <p:cNvPr id="3" name="Content Placeholder 2">
            <a:extLst>
              <a:ext uri="{FF2B5EF4-FFF2-40B4-BE49-F238E27FC236}">
                <a16:creationId xmlns:a16="http://schemas.microsoft.com/office/drawing/2014/main" id="{F8C53BE6-F3D3-B63C-479B-6CAA099B5133}"/>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GB" sz="2000"/>
              <a:t>Text heavy constraints; Microsoft word is designed for typing and forms it cannot automatically calculate complex medication dosages like Excel</a:t>
            </a:r>
          </a:p>
          <a:p>
            <a:r>
              <a:rPr lang="en-GB" sz="2000"/>
              <a:t>Connectivity dependency; The system relies entirely on a stable internet connection for real time cloud syncing between both buildings at Riverdale nursing home</a:t>
            </a:r>
          </a:p>
          <a:p>
            <a:r>
              <a:rPr lang="en-GB" sz="2000"/>
              <a:t>Academic References (Harvard style)</a:t>
            </a:r>
          </a:p>
          <a:p>
            <a:r>
              <a:rPr lang="en-GB" sz="2000"/>
              <a:t>Department of health and social care (2022) a plan for digital health and social care London;</a:t>
            </a:r>
            <a:r>
              <a:rPr lang="en-GB" sz="2000">
                <a:hlinkClick r:id="rId2"/>
              </a:rPr>
              <a:t>DHSC</a:t>
            </a:r>
            <a:r>
              <a:rPr lang="en-GB" sz="2000"/>
              <a:t>.</a:t>
            </a:r>
          </a:p>
          <a:p>
            <a:r>
              <a:rPr lang="en-GB" sz="2000"/>
              <a:t>World Health Organization (2021) digital Health technologies in social care </a:t>
            </a:r>
            <a:r>
              <a:rPr lang="en-GB" sz="2000" err="1"/>
              <a:t>settings.Geneve</a:t>
            </a:r>
            <a:r>
              <a:rPr lang="en-GB" sz="2000"/>
              <a:t>:</a:t>
            </a:r>
            <a:r>
              <a:rPr lang="en-GB" sz="2000">
                <a:hlinkClick r:id="rId3"/>
              </a:rPr>
              <a:t>WHO</a:t>
            </a:r>
            <a:r>
              <a:rPr lang="en-GB" sz="2000"/>
              <a:t>.</a:t>
            </a:r>
          </a:p>
        </p:txBody>
      </p:sp>
    </p:spTree>
    <p:extLst>
      <p:ext uri="{BB962C8B-B14F-4D97-AF65-F5344CB8AC3E}">
        <p14:creationId xmlns:p14="http://schemas.microsoft.com/office/powerpoint/2010/main" val="3444211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885FAB-5EB1-FBB6-E1EE-21F5AFBCD97F}"/>
              </a:ext>
            </a:extLst>
          </p:cNvPr>
          <p:cNvSpPr>
            <a:spLocks noGrp="1"/>
          </p:cNvSpPr>
          <p:nvPr>
            <p:ph type="title"/>
          </p:nvPr>
        </p:nvSpPr>
        <p:spPr>
          <a:xfrm>
            <a:off x="186178" y="-1486"/>
            <a:ext cx="11408190" cy="656277"/>
          </a:xfrm>
        </p:spPr>
        <p:txBody>
          <a:bodyPr>
            <a:normAutofit fontScale="90000"/>
          </a:bodyPr>
          <a:lstStyle/>
          <a:p>
            <a:pPr algn="ctr"/>
            <a:r>
              <a:rPr lang="en-GB" sz="4800">
                <a:solidFill>
                  <a:schemeClr val="tx2"/>
                </a:solidFill>
              </a:rPr>
              <a:t>Staff communication: by </a:t>
            </a:r>
            <a:r>
              <a:rPr lang="en-GB" sz="4800" err="1">
                <a:solidFill>
                  <a:schemeClr val="tx2"/>
                </a:solidFill>
              </a:rPr>
              <a:t>lubna</a:t>
            </a:r>
            <a:r>
              <a:rPr lang="en-GB" sz="4800">
                <a:solidFill>
                  <a:schemeClr val="tx2"/>
                </a:solidFill>
              </a:rPr>
              <a:t> Kosar</a:t>
            </a:r>
          </a:p>
        </p:txBody>
      </p:sp>
      <p:sp>
        <p:nvSpPr>
          <p:cNvPr id="3" name="Content Placeholder 2">
            <a:extLst>
              <a:ext uri="{FF2B5EF4-FFF2-40B4-BE49-F238E27FC236}">
                <a16:creationId xmlns:a16="http://schemas.microsoft.com/office/drawing/2014/main" id="{43D531F3-8DFC-521D-1C5A-696D13D5C953}"/>
              </a:ext>
            </a:extLst>
          </p:cNvPr>
          <p:cNvSpPr>
            <a:spLocks noGrp="1"/>
          </p:cNvSpPr>
          <p:nvPr>
            <p:ph idx="1"/>
          </p:nvPr>
        </p:nvSpPr>
        <p:spPr>
          <a:xfrm>
            <a:off x="189318" y="736472"/>
            <a:ext cx="6946171" cy="5938935"/>
          </a:xfrm>
        </p:spPr>
        <p:txBody>
          <a:bodyPr vert="horz" lIns="91440" tIns="45720" rIns="91440" bIns="45720" rtlCol="0" anchor="t">
            <a:noAutofit/>
          </a:bodyPr>
          <a:lstStyle/>
          <a:p>
            <a:pPr marL="0" indent="0">
              <a:lnSpc>
                <a:spcPct val="120000"/>
              </a:lnSpc>
              <a:buNone/>
            </a:pPr>
            <a:r>
              <a:rPr lang="en-US" sz="1800">
                <a:solidFill>
                  <a:srgbClr val="000000"/>
                </a:solidFill>
                <a:latin typeface="Neue Haas Grotesk Text Pro"/>
              </a:rPr>
              <a:t>What does it involve?</a:t>
            </a:r>
            <a:endParaRPr lang="en-US" sz="1800"/>
          </a:p>
          <a:p>
            <a:pPr>
              <a:lnSpc>
                <a:spcPct val="120000"/>
              </a:lnSpc>
              <a:buFont typeface="Arial"/>
              <a:buChar char="•"/>
            </a:pPr>
            <a:r>
              <a:rPr lang="en-US" sz="1100">
                <a:solidFill>
                  <a:srgbClr val="000000"/>
                </a:solidFill>
                <a:latin typeface="Neue Haas Grotesk Text Pro"/>
              </a:rPr>
              <a:t>Sharing information on an individuals care needs-This  allows the staff to know what the service users needs are .</a:t>
            </a:r>
            <a:endParaRPr lang="en-US" sz="1100"/>
          </a:p>
          <a:p>
            <a:pPr>
              <a:lnSpc>
                <a:spcPct val="120000"/>
              </a:lnSpc>
              <a:buFont typeface="Arial"/>
              <a:buChar char="•"/>
            </a:pPr>
            <a:r>
              <a:rPr lang="en-US" sz="1100">
                <a:solidFill>
                  <a:srgbClr val="000000"/>
                </a:solidFill>
                <a:latin typeface="Neue Haas Grotesk Text Pro"/>
              </a:rPr>
              <a:t>Working together to provide coordinated care-When different professionals such as doctors, nurses, therapists and social workers work together in  order to plan and deliver care. </a:t>
            </a:r>
          </a:p>
          <a:p>
            <a:pPr>
              <a:lnSpc>
                <a:spcPct val="120000"/>
              </a:lnSpc>
              <a:buFont typeface="Arial"/>
              <a:buChar char="•"/>
            </a:pPr>
            <a:r>
              <a:rPr lang="en-US" sz="1100">
                <a:solidFill>
                  <a:srgbClr val="000000"/>
                </a:solidFill>
                <a:latin typeface="Neue Haas Grotesk Text Pro"/>
              </a:rPr>
              <a:t>Making each other aware of care plans-this allows staff to be aware of what is planned for the day so they do not make any mistakes and ensures that there are no gaps in the care that is provided to the service user.  (CQC 2024)</a:t>
            </a:r>
          </a:p>
          <a:p>
            <a:pPr>
              <a:lnSpc>
                <a:spcPct val="120000"/>
              </a:lnSpc>
              <a:buFont typeface="Arial"/>
              <a:buChar char="•"/>
            </a:pPr>
            <a:r>
              <a:rPr lang="en-US" sz="1100">
                <a:solidFill>
                  <a:srgbClr val="000000"/>
                </a:solidFill>
                <a:latin typeface="Neue Haas Grotesk Text Pro"/>
              </a:rPr>
              <a:t>Ensures patient safety-If a service user was at a risk of harm , abuse or neglect effective communication between staff would allow them to raise a concern and protect the service user. According to NHS UK (2025)  a break down in in communication between healthcare staff has been identified as the most common cause of safety problems.</a:t>
            </a:r>
          </a:p>
          <a:p>
            <a:pPr>
              <a:lnSpc>
                <a:spcPct val="120000"/>
              </a:lnSpc>
              <a:buFont typeface="Arial"/>
              <a:buChar char="•"/>
            </a:pPr>
            <a:r>
              <a:rPr lang="en-US" sz="1100">
                <a:solidFill>
                  <a:srgbClr val="000000"/>
                </a:solidFill>
                <a:latin typeface="Neue Haas Grotesk Text Pro"/>
              </a:rPr>
              <a:t>Smooth transitions between services-When patients  move between healthcare settings for example from a hospital to their home or one specialist to another specialist, arrangements are made and staff communicate effectively  to ensure that  care continues without delays or gaps. NHS England  (2026) states that safe and effective transitions  between services improves continuity  of care and patient outcomes.</a:t>
            </a:r>
          </a:p>
          <a:p>
            <a:pPr>
              <a:lnSpc>
                <a:spcPct val="120000"/>
              </a:lnSpc>
              <a:buFont typeface="Arial"/>
              <a:buChar char="•"/>
            </a:pPr>
            <a:r>
              <a:rPr lang="en-US" sz="1100">
                <a:solidFill>
                  <a:srgbClr val="000000"/>
                </a:solidFill>
                <a:latin typeface="Neue Haas Grotesk Text Pro"/>
              </a:rPr>
              <a:t>Reporting incidents- This involves reporting incidents   clearly and accurately  that have taken place. This also includes whistle blowing  (  when a worker raises a concern about  wrong  doing in the public interest  NMC (2026) and unsafe , illegal or poor practice within a  setting ) . They give clear details so that the situation can be reviewed and improvements  can be made to prevent it from taking place again.</a:t>
            </a:r>
          </a:p>
          <a:p>
            <a:pPr marL="0" indent="0">
              <a:buNone/>
            </a:pPr>
            <a:endParaRPr lang="en-GB" sz="1000">
              <a:solidFill>
                <a:schemeClr val="tx2"/>
              </a:solidFill>
            </a:endParaRPr>
          </a:p>
        </p:txBody>
      </p:sp>
      <p:pic>
        <p:nvPicPr>
          <p:cNvPr id="6" name="Picture 5" descr="A person in a green scrubs sitting at a table with a person in a white coat&#10;&#10;AI-generated content may be incorrect.">
            <a:extLst>
              <a:ext uri="{FF2B5EF4-FFF2-40B4-BE49-F238E27FC236}">
                <a16:creationId xmlns:a16="http://schemas.microsoft.com/office/drawing/2014/main" id="{205F256F-D696-9BCB-B876-E761BCDF20D7}"/>
              </a:ext>
            </a:extLst>
          </p:cNvPr>
          <p:cNvPicPr>
            <a:picLocks noChangeAspect="1"/>
          </p:cNvPicPr>
          <p:nvPr/>
        </p:nvPicPr>
        <p:blipFill>
          <a:blip r:embed="rId2"/>
          <a:stretch>
            <a:fillRect/>
          </a:stretch>
        </p:blipFill>
        <p:spPr>
          <a:xfrm>
            <a:off x="7131168" y="1107057"/>
            <a:ext cx="4931437" cy="4270077"/>
          </a:xfrm>
          <a:prstGeom prst="rect">
            <a:avLst/>
          </a:prstGeom>
        </p:spPr>
      </p:pic>
      <p:sp>
        <p:nvSpPr>
          <p:cNvPr id="11" name="TextBox 10">
            <a:extLst>
              <a:ext uri="{FF2B5EF4-FFF2-40B4-BE49-F238E27FC236}">
                <a16:creationId xmlns:a16="http://schemas.microsoft.com/office/drawing/2014/main" id="{D772C3AA-1ADA-04FB-AD83-6DFC374B1950}"/>
              </a:ext>
            </a:extLst>
          </p:cNvPr>
          <p:cNvSpPr txBox="1"/>
          <p:nvPr/>
        </p:nvSpPr>
        <p:spPr>
          <a:xfrm>
            <a:off x="7353705" y="4500738"/>
            <a:ext cx="4562311"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a:p>
            <a:endParaRPr lang="en-GB">
              <a:ea typeface="+mn-lt"/>
              <a:cs typeface="+mn-lt"/>
            </a:endParaRPr>
          </a:p>
          <a:p>
            <a:endParaRPr lang="en-GB">
              <a:ea typeface="+mn-lt"/>
              <a:cs typeface="+mn-lt"/>
            </a:endParaRPr>
          </a:p>
          <a:p>
            <a:endParaRPr lang="en-US">
              <a:solidFill>
                <a:srgbClr val="FF0000"/>
              </a:solidFill>
              <a:ea typeface="+mn-lt"/>
              <a:cs typeface="+mn-lt"/>
            </a:endParaRPr>
          </a:p>
          <a:p>
            <a:r>
              <a:rPr lang="en-US">
                <a:solidFill>
                  <a:srgbClr val="FF0000"/>
                </a:solidFill>
                <a:ea typeface="+mn-lt"/>
                <a:cs typeface="+mn-lt"/>
                <a:hlinkClick r:id="rId3">
                  <a:extLst>
                    <a:ext uri="{A12FA001-AC4F-418D-AE19-62706E023703}">
                      <ahyp:hlinkClr xmlns:ahyp="http://schemas.microsoft.com/office/drawing/2018/hyperlinkcolor" val="tx"/>
                    </a:ext>
                  </a:extLst>
                </a:hlinkClick>
              </a:rPr>
              <a:t>https://patientcareboards.com/wp-content/uploads/2022/01/staff-communication-article.jpg%E2%80%8B</a:t>
            </a:r>
            <a:r>
              <a:rPr lang="en-US">
                <a:solidFill>
                  <a:srgbClr val="FF0000"/>
                </a:solidFill>
                <a:ea typeface="+mn-lt"/>
                <a:cs typeface="+mn-lt"/>
              </a:rPr>
              <a:t> </a:t>
            </a:r>
            <a:endParaRPr lang="en-US">
              <a:ea typeface="+mn-lt"/>
              <a:cs typeface="+mn-lt"/>
            </a:endParaRPr>
          </a:p>
        </p:txBody>
      </p:sp>
    </p:spTree>
    <p:extLst>
      <p:ext uri="{BB962C8B-B14F-4D97-AF65-F5344CB8AC3E}">
        <p14:creationId xmlns:p14="http://schemas.microsoft.com/office/powerpoint/2010/main" val="217488609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2000"/>
                            </p:stCondLst>
                            <p:childTnLst>
                              <p:par>
                                <p:cTn id="25" presetID="2"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2500"/>
                            </p:stCondLst>
                            <p:childTnLst>
                              <p:par>
                                <p:cTn id="30" presetID="2"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3000"/>
                            </p:stCondLst>
                            <p:childTnLst>
                              <p:par>
                                <p:cTn id="35" presetID="2"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A87FE-C5B8-3CCA-CA6E-62A8A969BD55}"/>
              </a:ext>
            </a:extLst>
          </p:cNvPr>
          <p:cNvSpPr>
            <a:spLocks noGrp="1"/>
          </p:cNvSpPr>
          <p:nvPr>
            <p:ph type="title"/>
          </p:nvPr>
        </p:nvSpPr>
        <p:spPr>
          <a:xfrm>
            <a:off x="1137036" y="548640"/>
            <a:ext cx="6064086" cy="1159966"/>
          </a:xfrm>
        </p:spPr>
        <p:txBody>
          <a:bodyPr>
            <a:normAutofit/>
          </a:bodyPr>
          <a:lstStyle/>
          <a:p>
            <a:r>
              <a:rPr lang="en-GB">
                <a:solidFill>
                  <a:schemeClr val="tx1">
                    <a:lumMod val="85000"/>
                    <a:lumOff val="15000"/>
                  </a:schemeClr>
                </a:solidFill>
              </a:rPr>
              <a:t>Microsoft Teams Tool:</a:t>
            </a:r>
          </a:p>
        </p:txBody>
      </p:sp>
      <p:sp>
        <p:nvSpPr>
          <p:cNvPr id="28" name="Content Placeholder 2">
            <a:extLst>
              <a:ext uri="{FF2B5EF4-FFF2-40B4-BE49-F238E27FC236}">
                <a16:creationId xmlns:a16="http://schemas.microsoft.com/office/drawing/2014/main" id="{E58E89EF-0E74-33BA-6251-06F7DCA0D732}"/>
              </a:ext>
            </a:extLst>
          </p:cNvPr>
          <p:cNvSpPr>
            <a:spLocks noGrp="1"/>
          </p:cNvSpPr>
          <p:nvPr>
            <p:ph idx="1"/>
          </p:nvPr>
        </p:nvSpPr>
        <p:spPr>
          <a:xfrm>
            <a:off x="965950" y="2072332"/>
            <a:ext cx="6234440" cy="688973"/>
          </a:xfrm>
        </p:spPr>
        <p:txBody>
          <a:bodyPr anchor="ctr">
            <a:normAutofit/>
          </a:bodyPr>
          <a:lstStyle/>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a:p>
            <a:pPr marL="0" indent="0">
              <a:buNone/>
            </a:pPr>
            <a:endParaRPr lang="en-GB" sz="2000">
              <a:solidFill>
                <a:schemeClr val="tx1">
                  <a:lumMod val="85000"/>
                  <a:lumOff val="15000"/>
                </a:schemeClr>
              </a:solidFill>
            </a:endParaRPr>
          </a:p>
        </p:txBody>
      </p:sp>
      <p:sp>
        <p:nvSpPr>
          <p:cNvPr id="5" name="TextBox 4">
            <a:extLst>
              <a:ext uri="{FF2B5EF4-FFF2-40B4-BE49-F238E27FC236}">
                <a16:creationId xmlns:a16="http://schemas.microsoft.com/office/drawing/2014/main" id="{D7B984D8-0E77-EA0F-EBE8-DF28CCE83F0F}"/>
              </a:ext>
            </a:extLst>
          </p:cNvPr>
          <p:cNvSpPr txBox="1"/>
          <p:nvPr/>
        </p:nvSpPr>
        <p:spPr>
          <a:xfrm>
            <a:off x="1384040" y="1648408"/>
            <a:ext cx="31102" cy="381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C2C9D37-5FC7-DEC5-C4AC-2A885E3C11C3}"/>
              </a:ext>
            </a:extLst>
          </p:cNvPr>
          <p:cNvSpPr txBox="1"/>
          <p:nvPr/>
        </p:nvSpPr>
        <p:spPr>
          <a:xfrm>
            <a:off x="1134050" y="1523999"/>
            <a:ext cx="4967818" cy="49090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Microsoft Teams is the best tool because;</a:t>
            </a:r>
            <a:endParaRPr lang="en-US" sz="2000"/>
          </a:p>
          <a:p>
            <a:endParaRPr lang="en-GB" sz="2000"/>
          </a:p>
          <a:p>
            <a:pPr marL="342900" indent="-342900">
              <a:buFont typeface="Wingdings"/>
              <a:buChar char="Ø"/>
            </a:pPr>
            <a:r>
              <a:rPr lang="en-GB" sz="2100"/>
              <a:t>It is designed for team work and allows people to connect instantly.</a:t>
            </a:r>
            <a:endParaRPr lang="en-US" sz="2100"/>
          </a:p>
          <a:p>
            <a:pPr marL="342900" indent="-342900">
              <a:buFont typeface="Wingdings"/>
              <a:buChar char="Ø"/>
            </a:pPr>
            <a:r>
              <a:rPr lang="en-GB" sz="2100"/>
              <a:t>It has a central hub that is used for communication such as; calls, meeting,  file sharing, and emails.</a:t>
            </a:r>
            <a:endParaRPr lang="en-US" sz="2100"/>
          </a:p>
          <a:p>
            <a:pPr marL="342900" indent="-342900">
              <a:buFont typeface="Wingdings"/>
              <a:buChar char="Ø"/>
            </a:pPr>
            <a:r>
              <a:rPr lang="en-GB" sz="2100"/>
              <a:t>This tool is accessible on many devices including phones, laptops and tablets.</a:t>
            </a:r>
            <a:endParaRPr lang="en-US" sz="2100"/>
          </a:p>
          <a:p>
            <a:pPr marL="342900" indent="-342900">
              <a:buFont typeface="Wingdings"/>
              <a:buChar char="Ø"/>
            </a:pPr>
            <a:r>
              <a:rPr lang="en-GB" sz="2100"/>
              <a:t>You can also organise channels and create separate spaces for each unit and topic.</a:t>
            </a:r>
            <a:endParaRPr lang="en-US" sz="2100"/>
          </a:p>
          <a:p>
            <a:pPr marL="342900" indent="-342900" algn="l">
              <a:buFont typeface="Wingdings"/>
              <a:buChar char="Ø"/>
            </a:pPr>
            <a:endParaRPr lang="en-GB" sz="2100"/>
          </a:p>
        </p:txBody>
      </p:sp>
      <p:pic>
        <p:nvPicPr>
          <p:cNvPr id="10" name="Picture 9" descr="A logo of two people&#10;&#10;AI-generated content may be incorrect.">
            <a:extLst>
              <a:ext uri="{FF2B5EF4-FFF2-40B4-BE49-F238E27FC236}">
                <a16:creationId xmlns:a16="http://schemas.microsoft.com/office/drawing/2014/main" id="{093749C8-E5FC-7C5B-2B07-63F085424749}"/>
              </a:ext>
            </a:extLst>
          </p:cNvPr>
          <p:cNvPicPr>
            <a:picLocks noChangeAspect="1"/>
          </p:cNvPicPr>
          <p:nvPr/>
        </p:nvPicPr>
        <p:blipFill>
          <a:blip r:embed="rId2"/>
          <a:srcRect r="690" b="649"/>
          <a:stretch>
            <a:fillRect/>
          </a:stretch>
        </p:blipFill>
        <p:spPr>
          <a:xfrm>
            <a:off x="7693684" y="1672358"/>
            <a:ext cx="3375011" cy="3412611"/>
          </a:xfrm>
          <a:prstGeom prst="rect">
            <a:avLst/>
          </a:prstGeom>
        </p:spPr>
      </p:pic>
      <p:sp>
        <p:nvSpPr>
          <p:cNvPr id="11" name="TextBox 10">
            <a:extLst>
              <a:ext uri="{FF2B5EF4-FFF2-40B4-BE49-F238E27FC236}">
                <a16:creationId xmlns:a16="http://schemas.microsoft.com/office/drawing/2014/main" id="{D880A984-16FE-B7F4-9379-BFA7D6D4D29B}"/>
              </a:ext>
            </a:extLst>
          </p:cNvPr>
          <p:cNvSpPr txBox="1"/>
          <p:nvPr/>
        </p:nvSpPr>
        <p:spPr>
          <a:xfrm>
            <a:off x="7062510" y="5391216"/>
            <a:ext cx="43208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0000"/>
                </a:solidFill>
                <a:ea typeface="+mn-lt"/>
                <a:cs typeface="+mn-lt"/>
                <a:hlinkClick r:id="rId3">
                  <a:extLst>
                    <a:ext uri="{A12FA001-AC4F-418D-AE19-62706E023703}">
                      <ahyp:hlinkClr xmlns:ahyp="http://schemas.microsoft.com/office/drawing/2018/hyperlinkcolor" val="tx"/>
                    </a:ext>
                  </a:extLst>
                </a:hlinkClick>
              </a:rPr>
              <a:t>https://en.wikipedia.org/wiki/Microsoft_Teams</a:t>
            </a:r>
            <a:r>
              <a:rPr lang="en-GB">
                <a:solidFill>
                  <a:srgbClr val="FF0000"/>
                </a:solidFill>
                <a:ea typeface="+mn-lt"/>
                <a:cs typeface="+mn-lt"/>
              </a:rPr>
              <a:t> </a:t>
            </a:r>
            <a:endParaRPr lang="en-US">
              <a:solidFill>
                <a:srgbClr val="FF0000"/>
              </a:solidFill>
              <a:ea typeface="+mn-lt"/>
              <a:cs typeface="+mn-lt"/>
            </a:endParaRPr>
          </a:p>
        </p:txBody>
      </p:sp>
    </p:spTree>
    <p:extLst>
      <p:ext uri="{BB962C8B-B14F-4D97-AF65-F5344CB8AC3E}">
        <p14:creationId xmlns:p14="http://schemas.microsoft.com/office/powerpoint/2010/main" val="12016162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3" name="Picture 52" descr="Multi-coloured dialogue boxes">
            <a:extLst>
              <a:ext uri="{FF2B5EF4-FFF2-40B4-BE49-F238E27FC236}">
                <a16:creationId xmlns:a16="http://schemas.microsoft.com/office/drawing/2014/main" id="{2E062BA8-29D0-F549-5204-2A0E504DE78F}"/>
              </a:ext>
            </a:extLst>
          </p:cNvPr>
          <p:cNvPicPr>
            <a:picLocks noChangeAspect="1"/>
          </p:cNvPicPr>
          <p:nvPr/>
        </p:nvPicPr>
        <p:blipFill>
          <a:blip r:embed="rId2"/>
          <a:srcRect t="20940" r="-2" b="6560"/>
          <a:stretch>
            <a:fillRect/>
          </a:stretch>
        </p:blipFill>
        <p:spPr>
          <a:xfrm>
            <a:off x="20" y="10"/>
            <a:ext cx="12191980" cy="6857990"/>
          </a:xfrm>
          <a:prstGeom prst="rect">
            <a:avLst/>
          </a:prstGeom>
        </p:spPr>
      </p:pic>
      <p:sp>
        <p:nvSpPr>
          <p:cNvPr id="14" name="Rectangle: Rounded Corners 13">
            <a:extLst>
              <a:ext uri="{FF2B5EF4-FFF2-40B4-BE49-F238E27FC236}">
                <a16:creationId xmlns:a16="http://schemas.microsoft.com/office/drawing/2014/main" id="{E4A799F9-FE5D-8988-597A-AF8D3D376CCB}"/>
              </a:ext>
            </a:extLst>
          </p:cNvPr>
          <p:cNvSpPr/>
          <p:nvPr/>
        </p:nvSpPr>
        <p:spPr>
          <a:xfrm>
            <a:off x="6842448" y="1601755"/>
            <a:ext cx="5082836" cy="1024605"/>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DA571DA-A8F5-BA1C-5AD4-2A9612243451}"/>
              </a:ext>
            </a:extLst>
          </p:cNvPr>
          <p:cNvSpPr>
            <a:spLocks noGrp="1"/>
          </p:cNvSpPr>
          <p:nvPr>
            <p:ph type="title"/>
          </p:nvPr>
        </p:nvSpPr>
        <p:spPr>
          <a:xfrm>
            <a:off x="2090528" y="2299176"/>
            <a:ext cx="4131368" cy="1571164"/>
          </a:xfrm>
        </p:spPr>
        <p:txBody>
          <a:bodyPr vert="horz" lIns="91440" tIns="45720" rIns="91440" bIns="45720" rtlCol="0" anchor="t">
            <a:normAutofit/>
          </a:bodyPr>
          <a:lstStyle/>
          <a:p>
            <a:r>
              <a:rPr lang="en-US" sz="3300" b="1"/>
              <a:t>How Microsoft Teams improves efficiency and communication?</a:t>
            </a:r>
          </a:p>
        </p:txBody>
      </p:sp>
      <p:sp>
        <p:nvSpPr>
          <p:cNvPr id="6" name="TextBox 5">
            <a:extLst>
              <a:ext uri="{FF2B5EF4-FFF2-40B4-BE49-F238E27FC236}">
                <a16:creationId xmlns:a16="http://schemas.microsoft.com/office/drawing/2014/main" id="{84E14655-44FE-D4D9-E011-38DED667B6F4}"/>
              </a:ext>
            </a:extLst>
          </p:cNvPr>
          <p:cNvSpPr txBox="1"/>
          <p:nvPr/>
        </p:nvSpPr>
        <p:spPr>
          <a:xfrm>
            <a:off x="6951305" y="2006081"/>
            <a:ext cx="4991877" cy="8086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43D24EA1-45F7-568F-BA1B-B7E154FFF47C}"/>
              </a:ext>
            </a:extLst>
          </p:cNvPr>
          <p:cNvSpPr txBox="1"/>
          <p:nvPr/>
        </p:nvSpPr>
        <p:spPr>
          <a:xfrm>
            <a:off x="6776724" y="2815908"/>
            <a:ext cx="521311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5" name="TextBox 4">
            <a:extLst>
              <a:ext uri="{FF2B5EF4-FFF2-40B4-BE49-F238E27FC236}">
                <a16:creationId xmlns:a16="http://schemas.microsoft.com/office/drawing/2014/main" id="{B5FCEE28-EFB8-9A2D-40A8-EB910858C57A}"/>
              </a:ext>
            </a:extLst>
          </p:cNvPr>
          <p:cNvSpPr txBox="1"/>
          <p:nvPr/>
        </p:nvSpPr>
        <p:spPr>
          <a:xfrm>
            <a:off x="6776724" y="3966684"/>
            <a:ext cx="521546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0475C196-065B-984F-887C-E01957797DD1}"/>
              </a:ext>
            </a:extLst>
          </p:cNvPr>
          <p:cNvSpPr txBox="1"/>
          <p:nvPr/>
        </p:nvSpPr>
        <p:spPr>
          <a:xfrm>
            <a:off x="6782592" y="4972805"/>
            <a:ext cx="520724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8" name="TextBox 7">
            <a:extLst>
              <a:ext uri="{FF2B5EF4-FFF2-40B4-BE49-F238E27FC236}">
                <a16:creationId xmlns:a16="http://schemas.microsoft.com/office/drawing/2014/main" id="{B25554E8-392C-C1AB-F0C8-25216E89BB54}"/>
              </a:ext>
            </a:extLst>
          </p:cNvPr>
          <p:cNvSpPr txBox="1"/>
          <p:nvPr/>
        </p:nvSpPr>
        <p:spPr>
          <a:xfrm>
            <a:off x="6780245" y="5784979"/>
            <a:ext cx="52251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15" name="Rectangle: Rounded Corners 14">
            <a:extLst>
              <a:ext uri="{FF2B5EF4-FFF2-40B4-BE49-F238E27FC236}">
                <a16:creationId xmlns:a16="http://schemas.microsoft.com/office/drawing/2014/main" id="{D2471129-9689-D240-87C2-AA82EB94B7C6}"/>
              </a:ext>
            </a:extLst>
          </p:cNvPr>
          <p:cNvSpPr/>
          <p:nvPr/>
        </p:nvSpPr>
        <p:spPr>
          <a:xfrm>
            <a:off x="6847143" y="2638978"/>
            <a:ext cx="5066111" cy="909587"/>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d</a:t>
            </a:r>
          </a:p>
        </p:txBody>
      </p:sp>
      <p:sp>
        <p:nvSpPr>
          <p:cNvPr id="16" name="Rectangle: Rounded Corners 15">
            <a:extLst>
              <a:ext uri="{FF2B5EF4-FFF2-40B4-BE49-F238E27FC236}">
                <a16:creationId xmlns:a16="http://schemas.microsoft.com/office/drawing/2014/main" id="{F1F35FE0-6EC8-8C85-CD41-B9D2F3B2749B}"/>
              </a:ext>
            </a:extLst>
          </p:cNvPr>
          <p:cNvSpPr/>
          <p:nvPr/>
        </p:nvSpPr>
        <p:spPr>
          <a:xfrm>
            <a:off x="6849491" y="3509836"/>
            <a:ext cx="5064938" cy="837406"/>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Rounded Corners 16">
            <a:extLst>
              <a:ext uri="{FF2B5EF4-FFF2-40B4-BE49-F238E27FC236}">
                <a16:creationId xmlns:a16="http://schemas.microsoft.com/office/drawing/2014/main" id="{F9FF95AB-0FDE-72A0-3AF4-184276A46411}"/>
              </a:ext>
            </a:extLst>
          </p:cNvPr>
          <p:cNvSpPr/>
          <p:nvPr/>
        </p:nvSpPr>
        <p:spPr>
          <a:xfrm>
            <a:off x="6853013" y="4343135"/>
            <a:ext cx="5075793" cy="819510"/>
          </a:xfrm>
          <a:prstGeom prst="roundRec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Graphic 17" descr="Radio microphone with solid fill">
            <a:extLst>
              <a:ext uri="{FF2B5EF4-FFF2-40B4-BE49-F238E27FC236}">
                <a16:creationId xmlns:a16="http://schemas.microsoft.com/office/drawing/2014/main" id="{7EF84CF5-FA92-DABC-E927-5E8017D1EB81}"/>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flipH="1">
            <a:off x="6855125" y="1778479"/>
            <a:ext cx="595222" cy="641231"/>
          </a:xfrm>
          <a:prstGeom prst="rect">
            <a:avLst/>
          </a:prstGeom>
        </p:spPr>
      </p:pic>
      <p:pic>
        <p:nvPicPr>
          <p:cNvPr id="20" name="Graphic 19" descr="Alarm clock with solid fill">
            <a:extLst>
              <a:ext uri="{FF2B5EF4-FFF2-40B4-BE49-F238E27FC236}">
                <a16:creationId xmlns:a16="http://schemas.microsoft.com/office/drawing/2014/main" id="{8B3BCF1F-5280-D157-37B6-2A5934F49DF6}"/>
              </a:ext>
            </a:extLst>
          </p:cNvPr>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803366" y="2713007"/>
            <a:ext cx="713118" cy="612476"/>
          </a:xfrm>
          <a:prstGeom prst="rect">
            <a:avLst/>
          </a:prstGeom>
        </p:spPr>
      </p:pic>
      <p:pic>
        <p:nvPicPr>
          <p:cNvPr id="21" name="Graphic 20" descr="Speech with solid fill">
            <a:extLst>
              <a:ext uri="{FF2B5EF4-FFF2-40B4-BE49-F238E27FC236}">
                <a16:creationId xmlns:a16="http://schemas.microsoft.com/office/drawing/2014/main" id="{18A2F21F-8974-C030-EA6A-D7664557357D}"/>
              </a:ext>
            </a:extLst>
          </p:cNvPr>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6860875" y="3503762"/>
            <a:ext cx="655609" cy="741872"/>
          </a:xfrm>
          <a:prstGeom prst="rect">
            <a:avLst/>
          </a:prstGeom>
        </p:spPr>
      </p:pic>
      <p:pic>
        <p:nvPicPr>
          <p:cNvPr id="22" name="Graphic 21" descr="Lock with solid fill">
            <a:extLst>
              <a:ext uri="{FF2B5EF4-FFF2-40B4-BE49-F238E27FC236}">
                <a16:creationId xmlns:a16="http://schemas.microsoft.com/office/drawing/2014/main" id="{7134D71D-608F-93C7-05C6-8FD6D3331112}"/>
              </a:ext>
            </a:extLst>
          </p:cNvPr>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832120" y="4423913"/>
            <a:ext cx="713118" cy="669986"/>
          </a:xfrm>
          <a:prstGeom prst="rect">
            <a:avLst/>
          </a:prstGeom>
        </p:spPr>
      </p:pic>
      <p:sp>
        <p:nvSpPr>
          <p:cNvPr id="24" name="TextBox 23">
            <a:extLst>
              <a:ext uri="{FF2B5EF4-FFF2-40B4-BE49-F238E27FC236}">
                <a16:creationId xmlns:a16="http://schemas.microsoft.com/office/drawing/2014/main" id="{6EC19B33-CCE8-923D-BEC1-B667ECCB427C}"/>
              </a:ext>
            </a:extLst>
          </p:cNvPr>
          <p:cNvSpPr txBox="1"/>
          <p:nvPr/>
        </p:nvSpPr>
        <p:spPr>
          <a:xfrm>
            <a:off x="7355632" y="1710612"/>
            <a:ext cx="4323183"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Instant messages and calls allow staff to chat and speak instantly, ensuring fast and clear communication.</a:t>
            </a:r>
          </a:p>
        </p:txBody>
      </p:sp>
      <p:sp>
        <p:nvSpPr>
          <p:cNvPr id="25" name="TextBox 24">
            <a:extLst>
              <a:ext uri="{FF2B5EF4-FFF2-40B4-BE49-F238E27FC236}">
                <a16:creationId xmlns:a16="http://schemas.microsoft.com/office/drawing/2014/main" id="{A1F6A9FD-673A-D399-7BCD-627976C098E8}"/>
              </a:ext>
            </a:extLst>
          </p:cNvPr>
          <p:cNvSpPr txBox="1"/>
          <p:nvPr/>
        </p:nvSpPr>
        <p:spPr>
          <a:xfrm>
            <a:off x="7350645" y="2709398"/>
            <a:ext cx="4210804"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Saves valuable time as it removes the need to find people or wait, giving staff more time to focus on care.</a:t>
            </a:r>
          </a:p>
        </p:txBody>
      </p:sp>
      <p:sp>
        <p:nvSpPr>
          <p:cNvPr id="26" name="TextBox 25">
            <a:extLst>
              <a:ext uri="{FF2B5EF4-FFF2-40B4-BE49-F238E27FC236}">
                <a16:creationId xmlns:a16="http://schemas.microsoft.com/office/drawing/2014/main" id="{83607B69-54FE-6AE3-FD66-F1E71A4872BD}"/>
              </a:ext>
            </a:extLst>
          </p:cNvPr>
          <p:cNvSpPr txBox="1"/>
          <p:nvPr/>
        </p:nvSpPr>
        <p:spPr>
          <a:xfrm>
            <a:off x="7458328" y="3549153"/>
            <a:ext cx="412102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All messages and records are kept in one place, making things more organised so nothing gets lost.</a:t>
            </a:r>
          </a:p>
        </p:txBody>
      </p:sp>
      <p:sp>
        <p:nvSpPr>
          <p:cNvPr id="27" name="TextBox 26">
            <a:extLst>
              <a:ext uri="{FF2B5EF4-FFF2-40B4-BE49-F238E27FC236}">
                <a16:creationId xmlns:a16="http://schemas.microsoft.com/office/drawing/2014/main" id="{27D51E0C-F967-5F74-8042-F4B79C65FA85}"/>
              </a:ext>
            </a:extLst>
          </p:cNvPr>
          <p:cNvSpPr txBox="1"/>
          <p:nvPr/>
        </p:nvSpPr>
        <p:spPr>
          <a:xfrm>
            <a:off x="7464195" y="4339908"/>
            <a:ext cx="4074367"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Has controlled access so only relevant staff can see sensitive details, keeping communication safe and secure. </a:t>
            </a:r>
          </a:p>
        </p:txBody>
      </p:sp>
    </p:spTree>
    <p:extLst>
      <p:ext uri="{BB962C8B-B14F-4D97-AF65-F5344CB8AC3E}">
        <p14:creationId xmlns:p14="http://schemas.microsoft.com/office/powerpoint/2010/main" val="38845940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25"/>
                                        </p:tgtEl>
                                        <p:attrNameLst>
                                          <p:attrName>style.visibility</p:attrName>
                                        </p:attrNameLst>
                                      </p:cBhvr>
                                      <p:to>
                                        <p:strVal val="visible"/>
                                      </p:to>
                                    </p:set>
                                    <p:anim calcmode="lin" valueType="num">
                                      <p:cBhvr additive="base">
                                        <p:cTn id="12" dur="500" fill="hold"/>
                                        <p:tgtEl>
                                          <p:spTgt spid="25"/>
                                        </p:tgtEl>
                                        <p:attrNameLst>
                                          <p:attrName>ppt_x</p:attrName>
                                        </p:attrNameLst>
                                      </p:cBhvr>
                                      <p:tavLst>
                                        <p:tav tm="0">
                                          <p:val>
                                            <p:strVal val="#ppt_x"/>
                                          </p:val>
                                        </p:tav>
                                        <p:tav tm="100000">
                                          <p:val>
                                            <p:strVal val="#ppt_x"/>
                                          </p:val>
                                        </p:tav>
                                      </p:tavLst>
                                    </p:anim>
                                    <p:anim calcmode="lin" valueType="num">
                                      <p:cBhvr additive="base">
                                        <p:cTn id="13" dur="500" fill="hold"/>
                                        <p:tgtEl>
                                          <p:spTgt spid="25"/>
                                        </p:tgtEl>
                                        <p:attrNameLst>
                                          <p:attrName>ppt_y</p:attrName>
                                        </p:attrNameLst>
                                      </p:cBhvr>
                                      <p:tavLst>
                                        <p:tav tm="0">
                                          <p:val>
                                            <p:strVal val="1+#ppt_h/2"/>
                                          </p:val>
                                        </p:tav>
                                        <p:tav tm="100000">
                                          <p:val>
                                            <p:strVal val="#ppt_y"/>
                                          </p:val>
                                        </p:tav>
                                      </p:tavLst>
                                    </p:anim>
                                  </p:childTnLst>
                                </p:cTn>
                              </p:par>
                            </p:childTnLst>
                          </p:cTn>
                        </p:par>
                        <p:par>
                          <p:cTn id="14" fill="hold">
                            <p:stCondLst>
                              <p:cond delay="1000"/>
                            </p:stCondLst>
                            <p:childTnLst>
                              <p:par>
                                <p:cTn id="15" presetID="2" presetClass="entr" presetSubtype="4" fill="hold" grpId="0" nodeType="afterEffect">
                                  <p:stCondLst>
                                    <p:cond delay="0"/>
                                  </p:stCondLst>
                                  <p:childTnLst>
                                    <p:set>
                                      <p:cBhvr>
                                        <p:cTn id="16" dur="1" fill="hold">
                                          <p:stCondLst>
                                            <p:cond delay="0"/>
                                          </p:stCondLst>
                                        </p:cTn>
                                        <p:tgtEl>
                                          <p:spTgt spid="26"/>
                                        </p:tgtEl>
                                        <p:attrNameLst>
                                          <p:attrName>style.visibility</p:attrName>
                                        </p:attrNameLst>
                                      </p:cBhvr>
                                      <p:to>
                                        <p:strVal val="visible"/>
                                      </p:to>
                                    </p:set>
                                    <p:anim calcmode="lin" valueType="num">
                                      <p:cBhvr additive="base">
                                        <p:cTn id="17" dur="500" fill="hold"/>
                                        <p:tgtEl>
                                          <p:spTgt spid="26"/>
                                        </p:tgtEl>
                                        <p:attrNameLst>
                                          <p:attrName>ppt_x</p:attrName>
                                        </p:attrNameLst>
                                      </p:cBhvr>
                                      <p:tavLst>
                                        <p:tav tm="0">
                                          <p:val>
                                            <p:strVal val="#ppt_x"/>
                                          </p:val>
                                        </p:tav>
                                        <p:tav tm="100000">
                                          <p:val>
                                            <p:strVal val="#ppt_x"/>
                                          </p:val>
                                        </p:tav>
                                      </p:tavLst>
                                    </p:anim>
                                    <p:anim calcmode="lin" valueType="num">
                                      <p:cBhvr additive="base">
                                        <p:cTn id="18" dur="500" fill="hold"/>
                                        <p:tgtEl>
                                          <p:spTgt spid="26"/>
                                        </p:tgtEl>
                                        <p:attrNameLst>
                                          <p:attrName>ppt_y</p:attrName>
                                        </p:attrNameLst>
                                      </p:cBhvr>
                                      <p:tavLst>
                                        <p:tav tm="0">
                                          <p:val>
                                            <p:strVal val="1+#ppt_h/2"/>
                                          </p:val>
                                        </p:tav>
                                        <p:tav tm="100000">
                                          <p:val>
                                            <p:strVal val="#ppt_y"/>
                                          </p:val>
                                        </p:tav>
                                      </p:tavLst>
                                    </p:anim>
                                  </p:childTnLst>
                                </p:cTn>
                              </p:par>
                            </p:childTnLst>
                          </p:cTn>
                        </p:par>
                        <p:par>
                          <p:cTn id="19" fill="hold">
                            <p:stCondLst>
                              <p:cond delay="1500"/>
                            </p:stCondLst>
                            <p:childTnLst>
                              <p:par>
                                <p:cTn id="20" presetID="2" presetClass="entr" presetSubtype="4" fill="hold" grpId="0" nodeType="afterEffect">
                                  <p:stCondLst>
                                    <p:cond delay="0"/>
                                  </p:stCondLst>
                                  <p:childTnLst>
                                    <p:set>
                                      <p:cBhvr>
                                        <p:cTn id="21" dur="1" fill="hold">
                                          <p:stCondLst>
                                            <p:cond delay="0"/>
                                          </p:stCondLst>
                                        </p:cTn>
                                        <p:tgtEl>
                                          <p:spTgt spid="27"/>
                                        </p:tgtEl>
                                        <p:attrNameLst>
                                          <p:attrName>style.visibility</p:attrName>
                                        </p:attrNameLst>
                                      </p:cBhvr>
                                      <p:to>
                                        <p:strVal val="visible"/>
                                      </p:to>
                                    </p:set>
                                    <p:anim calcmode="lin" valueType="num">
                                      <p:cBhvr additive="base">
                                        <p:cTn id="22" dur="500" fill="hold"/>
                                        <p:tgtEl>
                                          <p:spTgt spid="27"/>
                                        </p:tgtEl>
                                        <p:attrNameLst>
                                          <p:attrName>ppt_x</p:attrName>
                                        </p:attrNameLst>
                                      </p:cBhvr>
                                      <p:tavLst>
                                        <p:tav tm="0">
                                          <p:val>
                                            <p:strVal val="#ppt_x"/>
                                          </p:val>
                                        </p:tav>
                                        <p:tav tm="100000">
                                          <p:val>
                                            <p:strVal val="#ppt_x"/>
                                          </p:val>
                                        </p:tav>
                                      </p:tavLst>
                                    </p:anim>
                                    <p:anim calcmode="lin" valueType="num">
                                      <p:cBhvr additive="base">
                                        <p:cTn id="23"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5" grpId="0"/>
      <p:bldP spid="26" grpId="0"/>
      <p:bldP spid="27"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9AF1A-6742-D2CA-36E3-B9CAE16D1989}"/>
              </a:ext>
            </a:extLst>
          </p:cNvPr>
          <p:cNvSpPr>
            <a:spLocks noGrp="1"/>
          </p:cNvSpPr>
          <p:nvPr>
            <p:ph type="title"/>
          </p:nvPr>
        </p:nvSpPr>
        <p:spPr>
          <a:xfrm>
            <a:off x="808638" y="386930"/>
            <a:ext cx="9236700" cy="1318345"/>
          </a:xfrm>
        </p:spPr>
        <p:txBody>
          <a:bodyPr anchor="b">
            <a:normAutofit/>
          </a:bodyPr>
          <a:lstStyle/>
          <a:p>
            <a:r>
              <a:rPr lang="en-GB" sz="3800"/>
              <a:t>Advantages of using </a:t>
            </a:r>
            <a:br>
              <a:rPr lang="en-GB" sz="3800"/>
            </a:br>
            <a:r>
              <a:rPr lang="en-GB" sz="3800"/>
              <a:t>Microsoft Teams:</a:t>
            </a:r>
          </a:p>
        </p:txBody>
      </p:sp>
      <p:sp>
        <p:nvSpPr>
          <p:cNvPr id="3" name="Content Placeholder 2">
            <a:extLst>
              <a:ext uri="{FF2B5EF4-FFF2-40B4-BE49-F238E27FC236}">
                <a16:creationId xmlns:a16="http://schemas.microsoft.com/office/drawing/2014/main" id="{04A945CC-5C57-EB9C-8007-E8D84FC86C02}"/>
              </a:ext>
            </a:extLst>
          </p:cNvPr>
          <p:cNvSpPr>
            <a:spLocks noGrp="1"/>
          </p:cNvSpPr>
          <p:nvPr>
            <p:ph idx="1"/>
          </p:nvPr>
        </p:nvSpPr>
        <p:spPr>
          <a:xfrm>
            <a:off x="808037" y="4281660"/>
            <a:ext cx="10057404" cy="1753380"/>
          </a:xfrm>
        </p:spPr>
        <p:txBody>
          <a:bodyPr vert="horz" lIns="91440" tIns="45720" rIns="91440" bIns="45720" rtlCol="0" anchor="ctr">
            <a:noAutofit/>
          </a:bodyPr>
          <a:lstStyle/>
          <a:p>
            <a:pPr marL="0" indent="0">
              <a:buNone/>
            </a:pPr>
            <a:endParaRPr lang="en-GB" sz="2400"/>
          </a:p>
          <a:p>
            <a:pPr marL="342900" indent="-342900">
              <a:buFont typeface="Wingdings" panose="020B0604020202020204" pitchFamily="34" charset="0"/>
              <a:buChar char="v"/>
            </a:pPr>
            <a:endParaRPr lang="en-GB" sz="2400"/>
          </a:p>
          <a:p>
            <a:pPr marL="342900" indent="-342900">
              <a:buFont typeface="Wingdings" panose="020B0604020202020204" pitchFamily="34" charset="0"/>
              <a:buChar char="v"/>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a:p>
            <a:pPr marL="0" indent="0">
              <a:buNone/>
            </a:pPr>
            <a:endParaRPr lang="en-GB" sz="2400"/>
          </a:p>
        </p:txBody>
      </p:sp>
      <p:sp>
        <p:nvSpPr>
          <p:cNvPr id="5" name="TextBox 4">
            <a:extLst>
              <a:ext uri="{FF2B5EF4-FFF2-40B4-BE49-F238E27FC236}">
                <a16:creationId xmlns:a16="http://schemas.microsoft.com/office/drawing/2014/main" id="{B87111A7-501B-30C3-500A-E7CF404DF091}"/>
              </a:ext>
            </a:extLst>
          </p:cNvPr>
          <p:cNvSpPr txBox="1"/>
          <p:nvPr/>
        </p:nvSpPr>
        <p:spPr>
          <a:xfrm>
            <a:off x="559836" y="2534816"/>
            <a:ext cx="10263673" cy="33752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90000"/>
              </a:lnSpc>
              <a:spcBef>
                <a:spcPts val="1000"/>
              </a:spcBef>
              <a:buFont typeface="Wingdings,Sans-Serif"/>
              <a:buChar char="v"/>
            </a:pPr>
            <a:r>
              <a:rPr lang="en-GB" sz="2000"/>
              <a:t>All staff are familiar with this tool and they already know how to use it, making it easier for everyone to communicate, so there are no learning barriers or confusion.</a:t>
            </a:r>
            <a:endParaRPr lang="en-US" sz="2000"/>
          </a:p>
          <a:p>
            <a:pPr marL="342900" indent="-342900">
              <a:lnSpc>
                <a:spcPct val="90000"/>
              </a:lnSpc>
              <a:spcBef>
                <a:spcPts val="1000"/>
              </a:spcBef>
              <a:buFont typeface="Wingdings,Sans-Serif"/>
              <a:buChar char="v"/>
            </a:pPr>
            <a:r>
              <a:rPr lang="en-GB" sz="2000"/>
              <a:t>The tool has an auto save feature, so notes don’t get deleted or lost and all conversations are saved in history so staff are aware of who said what.</a:t>
            </a:r>
            <a:endParaRPr lang="en-US" sz="2000"/>
          </a:p>
          <a:p>
            <a:pPr marL="342900" indent="-342900">
              <a:lnSpc>
                <a:spcPct val="90000"/>
              </a:lnSpc>
              <a:spcBef>
                <a:spcPts val="1000"/>
              </a:spcBef>
              <a:buFont typeface="Wingdings,Sans-Serif"/>
              <a:buChar char="v"/>
            </a:pPr>
            <a:r>
              <a:rPr lang="en-GB" sz="2000"/>
              <a:t>Multiple staff can edit, view and update documents or notes at the same time, making teamwork faster and more efficient.</a:t>
            </a:r>
          </a:p>
          <a:p>
            <a:pPr marL="342900" indent="-342900">
              <a:lnSpc>
                <a:spcPct val="90000"/>
              </a:lnSpc>
              <a:spcBef>
                <a:spcPts val="1000"/>
              </a:spcBef>
              <a:buFont typeface="Wingdings,Sans-Serif"/>
              <a:buChar char="v"/>
            </a:pPr>
            <a:r>
              <a:rPr lang="en-GB" sz="2000"/>
              <a:t>The tool also has built in features like live captions and the text to speech support staff with  different needs, ensuring communication is inclusive for everyone.</a:t>
            </a:r>
            <a:endParaRPr lang="en-US" sz="2000"/>
          </a:p>
          <a:p>
            <a:pPr marL="342900" indent="-342900">
              <a:lnSpc>
                <a:spcPct val="90000"/>
              </a:lnSpc>
              <a:spcBef>
                <a:spcPts val="1000"/>
              </a:spcBef>
              <a:buFont typeface="Wingdings,Sans-Serif"/>
              <a:buChar char="v"/>
            </a:pPr>
            <a:endParaRPr lang="en-GB" sz="2000"/>
          </a:p>
          <a:p>
            <a:pPr algn="l"/>
            <a:endParaRPr lang="en-GB"/>
          </a:p>
        </p:txBody>
      </p:sp>
    </p:spTree>
    <p:extLst>
      <p:ext uri="{BB962C8B-B14F-4D97-AF65-F5344CB8AC3E}">
        <p14:creationId xmlns:p14="http://schemas.microsoft.com/office/powerpoint/2010/main" val="35983701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8A034-8263-6D07-518F-EB001BCE34BF}"/>
              </a:ext>
            </a:extLst>
          </p:cNvPr>
          <p:cNvSpPr>
            <a:spLocks noGrp="1"/>
          </p:cNvSpPr>
          <p:nvPr>
            <p:ph type="title"/>
          </p:nvPr>
        </p:nvSpPr>
        <p:spPr>
          <a:xfrm>
            <a:off x="794261" y="516326"/>
            <a:ext cx="6274964" cy="1188951"/>
          </a:xfrm>
        </p:spPr>
        <p:txBody>
          <a:bodyPr anchor="b">
            <a:normAutofit fontScale="90000"/>
          </a:bodyPr>
          <a:lstStyle/>
          <a:p>
            <a:r>
              <a:rPr lang="en-GB" sz="5400"/>
              <a:t>Limitation of using </a:t>
            </a:r>
            <a:br>
              <a:rPr lang="en-GB" sz="5400"/>
            </a:br>
            <a:r>
              <a:rPr lang="en-GB" sz="5400"/>
              <a:t>Microsoft Teams:</a:t>
            </a:r>
          </a:p>
        </p:txBody>
      </p:sp>
      <p:sp>
        <p:nvSpPr>
          <p:cNvPr id="18" name="Content Placeholder 17">
            <a:extLst>
              <a:ext uri="{FF2B5EF4-FFF2-40B4-BE49-F238E27FC236}">
                <a16:creationId xmlns:a16="http://schemas.microsoft.com/office/drawing/2014/main" id="{6FC5E08E-A290-46B7-45E4-F3098C64ADF0}"/>
              </a:ext>
            </a:extLst>
          </p:cNvPr>
          <p:cNvSpPr>
            <a:spLocks noGrp="1"/>
          </p:cNvSpPr>
          <p:nvPr>
            <p:ph idx="1"/>
          </p:nvPr>
        </p:nvSpPr>
        <p:spPr>
          <a:xfrm>
            <a:off x="636918" y="2530115"/>
            <a:ext cx="10443712" cy="3646848"/>
          </a:xfrm>
        </p:spPr>
        <p:txBody>
          <a:bodyPr vert="horz" lIns="91440" tIns="45720" rIns="91440" bIns="45720" rtlCol="0" anchor="t">
            <a:normAutofit/>
          </a:bodyPr>
          <a:lstStyle/>
          <a:p>
            <a:pPr marL="457200" indent="-457200">
              <a:buFont typeface="Wingdings" panose="020B0604020202020204" pitchFamily="34" charset="0"/>
              <a:buChar char="v"/>
            </a:pPr>
            <a:r>
              <a:rPr lang="en-GB" sz="2500"/>
              <a:t>If too many channels are created, information gets lost and hard to find, slowing down communication between staff.</a:t>
            </a:r>
          </a:p>
          <a:p>
            <a:pPr marL="457200" indent="-457200">
              <a:buFont typeface="Wingdings" panose="020B0604020202020204" pitchFamily="34" charset="0"/>
              <a:buChar char="v"/>
            </a:pPr>
            <a:r>
              <a:rPr lang="en-GB" sz="2500"/>
              <a:t>Files and messages take time sometimes to update across all devices, resulting in staff receiving updates later than usual.</a:t>
            </a:r>
          </a:p>
          <a:p>
            <a:pPr marL="457200" indent="-457200">
              <a:buFont typeface="Wingdings" panose="020B0604020202020204" pitchFamily="34" charset="0"/>
              <a:buChar char="v"/>
            </a:pPr>
            <a:r>
              <a:rPr lang="en-GB" sz="2500"/>
              <a:t>Setting up who can see and access channels can be complicated as incorrect settings  may lead to staff seeing information they shouldn’t. </a:t>
            </a:r>
          </a:p>
        </p:txBody>
      </p:sp>
    </p:spTree>
    <p:extLst>
      <p:ext uri="{BB962C8B-B14F-4D97-AF65-F5344CB8AC3E}">
        <p14:creationId xmlns:p14="http://schemas.microsoft.com/office/powerpoint/2010/main" val="2344957853"/>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2" presetClass="entr" presetSubtype="4" fill="hold" grpId="0" nodeType="after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p:tgtEl>
                                          <p:spTgt spid="18">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18">
                                            <p:txEl>
                                              <p:pRg st="0" end="0"/>
                                            </p:txEl>
                                          </p:spTgt>
                                        </p:tgtEl>
                                      </p:cBhvr>
                                    </p:animEffect>
                                  </p:childTnLst>
                                </p:cTn>
                              </p:par>
                            </p:childTnLst>
                          </p:cTn>
                        </p:par>
                        <p:par>
                          <p:cTn id="9" fill="hold">
                            <p:stCondLst>
                              <p:cond delay="500"/>
                            </p:stCondLst>
                            <p:childTnLst>
                              <p:par>
                                <p:cTn id="10" presetID="12" presetClass="entr" presetSubtype="4" fill="hold" grpId="0" nodeType="afterEffect">
                                  <p:stCondLst>
                                    <p:cond delay="0"/>
                                  </p:stCondLst>
                                  <p:childTnLst>
                                    <p:set>
                                      <p:cBhvr>
                                        <p:cTn id="11" dur="1" fill="hold">
                                          <p:stCondLst>
                                            <p:cond delay="0"/>
                                          </p:stCondLst>
                                        </p:cTn>
                                        <p:tgtEl>
                                          <p:spTgt spid="18">
                                            <p:txEl>
                                              <p:pRg st="1" end="1"/>
                                            </p:txEl>
                                          </p:spTgt>
                                        </p:tgtEl>
                                        <p:attrNameLst>
                                          <p:attrName>style.visibility</p:attrName>
                                        </p:attrNameLst>
                                      </p:cBhvr>
                                      <p:to>
                                        <p:strVal val="visible"/>
                                      </p:to>
                                    </p:set>
                                    <p:anim calcmode="lin" valueType="num">
                                      <p:cBhvr additive="base">
                                        <p:cTn id="12" dur="500"/>
                                        <p:tgtEl>
                                          <p:spTgt spid="18">
                                            <p:txEl>
                                              <p:pRg st="1" end="1"/>
                                            </p:txEl>
                                          </p:spTgt>
                                        </p:tgtEl>
                                        <p:attrNameLst>
                                          <p:attrName>ppt_y</p:attrName>
                                        </p:attrNameLst>
                                      </p:cBhvr>
                                      <p:tavLst>
                                        <p:tav tm="0">
                                          <p:val>
                                            <p:strVal val="#ppt_y+#ppt_h*1.125000"/>
                                          </p:val>
                                        </p:tav>
                                        <p:tav tm="100000">
                                          <p:val>
                                            <p:strVal val="#ppt_y"/>
                                          </p:val>
                                        </p:tav>
                                      </p:tavLst>
                                    </p:anim>
                                    <p:animEffect transition="in" filter="wipe(up)">
                                      <p:cBhvr>
                                        <p:cTn id="13" dur="500"/>
                                        <p:tgtEl>
                                          <p:spTgt spid="18">
                                            <p:txEl>
                                              <p:pRg st="1" end="1"/>
                                            </p:txEl>
                                          </p:spTgt>
                                        </p:tgtEl>
                                      </p:cBhvr>
                                    </p:animEffect>
                                  </p:childTnLst>
                                </p:cTn>
                              </p:par>
                            </p:childTnLst>
                          </p:cTn>
                        </p:par>
                        <p:par>
                          <p:cTn id="14" fill="hold">
                            <p:stCondLst>
                              <p:cond delay="1000"/>
                            </p:stCondLst>
                            <p:childTnLst>
                              <p:par>
                                <p:cTn id="15" presetID="12" presetClass="entr" presetSubtype="4" fill="hold" grpId="0" nodeType="afterEffect">
                                  <p:stCondLst>
                                    <p:cond delay="0"/>
                                  </p:stCondLst>
                                  <p:childTnLst>
                                    <p:set>
                                      <p:cBhvr>
                                        <p:cTn id="16" dur="1" fill="hold">
                                          <p:stCondLst>
                                            <p:cond delay="0"/>
                                          </p:stCondLst>
                                        </p:cTn>
                                        <p:tgtEl>
                                          <p:spTgt spid="18">
                                            <p:txEl>
                                              <p:pRg st="2" end="2"/>
                                            </p:txEl>
                                          </p:spTgt>
                                        </p:tgtEl>
                                        <p:attrNameLst>
                                          <p:attrName>style.visibility</p:attrName>
                                        </p:attrNameLst>
                                      </p:cBhvr>
                                      <p:to>
                                        <p:strVal val="visible"/>
                                      </p:to>
                                    </p:set>
                                    <p:anim calcmode="lin" valueType="num">
                                      <p:cBhvr additive="base">
                                        <p:cTn id="17" dur="500"/>
                                        <p:tgtEl>
                                          <p:spTgt spid="18">
                                            <p:txEl>
                                              <p:pRg st="2" end="2"/>
                                            </p:txEl>
                                          </p:spTgt>
                                        </p:tgtEl>
                                        <p:attrNameLst>
                                          <p:attrName>ppt_y</p:attrName>
                                        </p:attrNameLst>
                                      </p:cBhvr>
                                      <p:tavLst>
                                        <p:tav tm="0">
                                          <p:val>
                                            <p:strVal val="#ppt_y+#ppt_h*1.125000"/>
                                          </p:val>
                                        </p:tav>
                                        <p:tav tm="100000">
                                          <p:val>
                                            <p:strVal val="#ppt_y"/>
                                          </p:val>
                                        </p:tav>
                                      </p:tavLst>
                                    </p:anim>
                                    <p:animEffect transition="in" filter="wipe(up)">
                                      <p:cBhvr>
                                        <p:cTn id="18" dur="500"/>
                                        <p:tgtEl>
                                          <p:spTgt spid="1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97D6E-0D35-4A78-A729-0E95E2149BA3}"/>
              </a:ext>
            </a:extLst>
          </p:cNvPr>
          <p:cNvSpPr>
            <a:spLocks noGrp="1"/>
          </p:cNvSpPr>
          <p:nvPr>
            <p:ph type="title"/>
          </p:nvPr>
        </p:nvSpPr>
        <p:spPr>
          <a:xfrm>
            <a:off x="1164105" y="2053641"/>
            <a:ext cx="3669161" cy="2386287"/>
          </a:xfrm>
        </p:spPr>
        <p:txBody>
          <a:bodyPr>
            <a:normAutofit/>
          </a:bodyPr>
          <a:lstStyle/>
          <a:p>
            <a:r>
              <a:rPr lang="en-GB" sz="4000">
                <a:solidFill>
                  <a:schemeClr val="tx2"/>
                </a:solidFill>
              </a:rPr>
              <a:t>References:</a:t>
            </a:r>
          </a:p>
        </p:txBody>
      </p:sp>
      <p:sp>
        <p:nvSpPr>
          <p:cNvPr id="3" name="Content Placeholder 2">
            <a:extLst>
              <a:ext uri="{FF2B5EF4-FFF2-40B4-BE49-F238E27FC236}">
                <a16:creationId xmlns:a16="http://schemas.microsoft.com/office/drawing/2014/main" id="{94B8AD4C-6960-9E1C-0C0F-224FFAF489B1}"/>
              </a:ext>
            </a:extLst>
          </p:cNvPr>
          <p:cNvSpPr>
            <a:spLocks noGrp="1"/>
          </p:cNvSpPr>
          <p:nvPr>
            <p:ph idx="1"/>
          </p:nvPr>
        </p:nvSpPr>
        <p:spPr>
          <a:xfrm>
            <a:off x="6090574" y="255527"/>
            <a:ext cx="5306084" cy="6064520"/>
          </a:xfrm>
          <a:noFill/>
          <a:ln>
            <a:noFill/>
          </a:ln>
        </p:spPr>
        <p:txBody>
          <a:bodyPr anchor="ctr">
            <a:normAutofit/>
          </a:bodyPr>
          <a:lstStyle/>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pPr marL="0" indent="0">
              <a:buNone/>
            </a:pPr>
            <a:endParaRPr lang="en-GB" sz="1800">
              <a:solidFill>
                <a:schemeClr val="tx2"/>
              </a:solidFill>
            </a:endParaRPr>
          </a:p>
          <a:p>
            <a:endParaRPr lang="en-GB" sz="1800">
              <a:solidFill>
                <a:schemeClr val="tx2"/>
              </a:solidFill>
            </a:endParaRPr>
          </a:p>
          <a:p>
            <a:endParaRPr lang="en-GB" sz="1800">
              <a:solidFill>
                <a:schemeClr val="tx2"/>
              </a:solidFill>
            </a:endParaRPr>
          </a:p>
        </p:txBody>
      </p:sp>
      <p:sp>
        <p:nvSpPr>
          <p:cNvPr id="4" name="TextBox 3">
            <a:extLst>
              <a:ext uri="{FF2B5EF4-FFF2-40B4-BE49-F238E27FC236}">
                <a16:creationId xmlns:a16="http://schemas.microsoft.com/office/drawing/2014/main" id="{B0E4E316-11AE-D3C5-10FB-74195E6EE783}"/>
              </a:ext>
            </a:extLst>
          </p:cNvPr>
          <p:cNvSpPr txBox="1"/>
          <p:nvPr/>
        </p:nvSpPr>
        <p:spPr>
          <a:xfrm>
            <a:off x="6326038" y="761999"/>
            <a:ext cx="5348377" cy="6096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a:solidFill>
                  <a:schemeClr val="tx2"/>
                </a:solidFill>
              </a:rPr>
              <a:t>CQC (2024) - How staff , teams and services work together </a:t>
            </a:r>
            <a:endParaRPr lang="en-US"/>
          </a:p>
          <a:p>
            <a:pPr>
              <a:lnSpc>
                <a:spcPct val="90000"/>
              </a:lnSpc>
              <a:spcBef>
                <a:spcPts val="1000"/>
              </a:spcBef>
            </a:pPr>
            <a:r>
              <a:rPr lang="en-GB">
                <a:solidFill>
                  <a:srgbClr val="FF0000"/>
                </a:solidFill>
                <a:hlinkClick r:id="rId2">
                  <a:extLst>
                    <a:ext uri="{A12FA001-AC4F-418D-AE19-62706E023703}">
                      <ahyp:hlinkClr xmlns:ahyp="http://schemas.microsoft.com/office/drawing/2018/hyperlinkcolor" val="tx"/>
                    </a:ext>
                  </a:extLst>
                </a:hlinkClick>
              </a:rPr>
              <a:t>https://www.cqc.org.uk/guidance-regulation/providers/assessment/single-assessment-framework/effective/staff-teams-work-together</a:t>
            </a:r>
            <a:endParaRPr lang="en-GB">
              <a:solidFill>
                <a:srgbClr val="FF0000"/>
              </a:solidFill>
            </a:endParaRPr>
          </a:p>
          <a:p>
            <a:pPr>
              <a:lnSpc>
                <a:spcPct val="90000"/>
              </a:lnSpc>
              <a:spcBef>
                <a:spcPts val="1000"/>
              </a:spcBef>
            </a:pPr>
            <a:r>
              <a:rPr lang="en-GB">
                <a:solidFill>
                  <a:schemeClr val="tx2"/>
                </a:solidFill>
              </a:rPr>
              <a:t>NHS Uk (2025) - Improving patient safety culture</a:t>
            </a:r>
            <a:endParaRPr lang="en-GB"/>
          </a:p>
          <a:p>
            <a:pPr>
              <a:lnSpc>
                <a:spcPct val="90000"/>
              </a:lnSpc>
              <a:spcBef>
                <a:spcPts val="1000"/>
              </a:spcBef>
            </a:pPr>
            <a:r>
              <a:rPr lang="en-GB">
                <a:solidFill>
                  <a:srgbClr val="FF0000"/>
                </a:solidFill>
                <a:hlinkClick r:id="rId3">
                  <a:extLst>
                    <a:ext uri="{A12FA001-AC4F-418D-AE19-62706E023703}">
                      <ahyp:hlinkClr xmlns:ahyp="http://schemas.microsoft.com/office/drawing/2018/hyperlinkcolor" val="tx"/>
                    </a:ext>
                  </a:extLst>
                </a:hlinkClick>
              </a:rPr>
              <a:t>https://www.england.nhs.uk/long-read/improving-patient-safety-culture-a-practical-guide/</a:t>
            </a:r>
            <a:endParaRPr lang="en-GB">
              <a:solidFill>
                <a:srgbClr val="FF0000"/>
              </a:solidFill>
            </a:endParaRPr>
          </a:p>
          <a:p>
            <a:pPr>
              <a:lnSpc>
                <a:spcPct val="90000"/>
              </a:lnSpc>
              <a:spcBef>
                <a:spcPts val="1000"/>
              </a:spcBef>
            </a:pPr>
            <a:endParaRPr lang="en-GB"/>
          </a:p>
          <a:p>
            <a:pPr>
              <a:lnSpc>
                <a:spcPct val="90000"/>
              </a:lnSpc>
              <a:spcBef>
                <a:spcPts val="1000"/>
              </a:spcBef>
            </a:pPr>
            <a:r>
              <a:rPr lang="en-GB">
                <a:solidFill>
                  <a:schemeClr val="tx2"/>
                </a:solidFill>
              </a:rPr>
              <a:t>NHS ENGLAND (2026)</a:t>
            </a:r>
            <a:endParaRPr lang="en-GB"/>
          </a:p>
          <a:p>
            <a:pPr>
              <a:lnSpc>
                <a:spcPct val="90000"/>
              </a:lnSpc>
              <a:spcBef>
                <a:spcPts val="1000"/>
              </a:spcBef>
            </a:pPr>
            <a:r>
              <a:rPr lang="en-GB">
                <a:solidFill>
                  <a:srgbClr val="FF0000"/>
                </a:solidFill>
                <a:hlinkClick r:id="rId4">
                  <a:extLst>
                    <a:ext uri="{A12FA001-AC4F-418D-AE19-62706E023703}">
                      <ahyp:hlinkClr xmlns:ahyp="http://schemas.microsoft.com/office/drawing/2018/hyperlinkcolor" val="tx"/>
                    </a:ext>
                  </a:extLst>
                </a:hlinkClick>
              </a:rPr>
              <a:t>https://www.england.nhs.uk/long-read/supporting-young-people-to-transition-into-adolescent-and-adult-services/</a:t>
            </a:r>
            <a:endParaRPr lang="en-GB">
              <a:solidFill>
                <a:srgbClr val="FF0000"/>
              </a:solidFill>
            </a:endParaRPr>
          </a:p>
          <a:p>
            <a:pPr>
              <a:lnSpc>
                <a:spcPct val="90000"/>
              </a:lnSpc>
              <a:spcBef>
                <a:spcPts val="1000"/>
              </a:spcBef>
            </a:pPr>
            <a:r>
              <a:rPr lang="en-GB">
                <a:solidFill>
                  <a:schemeClr val="tx2"/>
                </a:solidFill>
              </a:rPr>
              <a:t>NMC ( 2026) - Whistleblowing</a:t>
            </a:r>
            <a:endParaRPr lang="en-GB"/>
          </a:p>
          <a:p>
            <a:pPr>
              <a:lnSpc>
                <a:spcPct val="90000"/>
              </a:lnSpc>
              <a:spcBef>
                <a:spcPts val="1000"/>
              </a:spcBef>
            </a:pPr>
            <a:r>
              <a:rPr lang="en-GB">
                <a:solidFill>
                  <a:srgbClr val="FF0000"/>
                </a:solidFill>
                <a:hlinkClick r:id="rId5">
                  <a:extLst>
                    <a:ext uri="{A12FA001-AC4F-418D-AE19-62706E023703}">
                      <ahyp:hlinkClr xmlns:ahyp="http://schemas.microsoft.com/office/drawing/2018/hyperlinkcolor" val="tx"/>
                    </a:ext>
                  </a:extLst>
                </a:hlinkClick>
              </a:rPr>
              <a:t>https://www.nmc.org.uk/standards/guidance/raising-concerns-guidance-for-nurses-and-midwives/whistleblowing/</a:t>
            </a:r>
            <a:endParaRPr lang="en-GB">
              <a:solidFill>
                <a:srgbClr val="FF0000"/>
              </a:solidFill>
            </a:endParaRPr>
          </a:p>
          <a:p>
            <a:pPr algn="l"/>
            <a:endParaRPr lang="en-GB"/>
          </a:p>
        </p:txBody>
      </p:sp>
    </p:spTree>
    <p:extLst>
      <p:ext uri="{BB962C8B-B14F-4D97-AF65-F5344CB8AC3E}">
        <p14:creationId xmlns:p14="http://schemas.microsoft.com/office/powerpoint/2010/main" val="190509118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1">
            <a:schemeClr val="accent1"/>
          </a:lnRef>
          <a:fillRef idx="3">
            <a:schemeClr val="accent1"/>
          </a:fillRef>
          <a:effectRef idx="2">
            <a:schemeClr val="accent1"/>
          </a:effectRef>
          <a:fontRef idx="minor">
            <a:schemeClr val="lt1"/>
          </a:fontRef>
        </p:style>
        <p:txBody>
          <a:bodyPr anchor="b">
            <a:normAutofit/>
          </a:bodyPr>
          <a:lstStyle/>
          <a:p>
            <a:pPr>
              <a:lnSpc>
                <a:spcPct val="110000"/>
              </a:lnSpc>
            </a:pPr>
            <a:r>
              <a:rPr lang="en-US" sz="3600" b="1" u="sng">
                <a:solidFill>
                  <a:schemeClr val="tx1"/>
                </a:solidFill>
              </a:rPr>
              <a:t>Riverdale nursing home care presentation.</a:t>
            </a:r>
            <a:br>
              <a:rPr lang="en-US" sz="1400"/>
            </a:br>
            <a:br>
              <a:rPr lang="en-US" sz="2000"/>
            </a:br>
            <a:r>
              <a:rPr lang="en-US" sz="2800">
                <a:solidFill>
                  <a:schemeClr val="tx1"/>
                </a:solidFill>
                <a:highlight>
                  <a:srgbClr val="FFFFFF"/>
                </a:highlight>
              </a:rPr>
              <a:t> </a:t>
            </a:r>
            <a:r>
              <a:rPr lang="en-US" sz="2800">
                <a:solidFill>
                  <a:schemeClr val="tx1"/>
                </a:solidFill>
              </a:rPr>
              <a:t>By Shameem Hussain</a:t>
            </a:r>
            <a:br>
              <a:rPr lang="en-US" sz="2000"/>
            </a:br>
            <a:br>
              <a:rPr lang="en-US" sz="1400"/>
            </a:br>
            <a:r>
              <a:rPr lang="en-US" sz="2400">
                <a:solidFill>
                  <a:schemeClr val="tx1"/>
                </a:solidFill>
              </a:rPr>
              <a:t>Using power point.</a:t>
            </a:r>
            <a:br>
              <a:rPr lang="en-US" sz="1400"/>
            </a:br>
            <a:br>
              <a:rPr lang="en-US" sz="1400"/>
            </a:br>
            <a:endParaRPr lang="en-US" sz="1400">
              <a:solidFill>
                <a:schemeClr val="tx1"/>
              </a:solidFill>
            </a:endParaRPr>
          </a:p>
        </p:txBody>
      </p:sp>
      <p:sp>
        <p:nvSpPr>
          <p:cNvPr id="3" name="Subtitle 2"/>
          <p:cNvSpPr>
            <a:spLocks noGrp="1"/>
          </p:cNvSpPr>
          <p:nvPr>
            <p:ph type="body" idx="1"/>
          </p:nvPr>
        </p:nvSpPr>
        <p:spPr/>
        <p:txBody>
          <a:bodyPr vert="horz" lIns="91440" tIns="45720" rIns="91440" bIns="45720" rtlCol="0">
            <a:normAutofit/>
          </a:bodyPr>
          <a:lstStyle/>
          <a:p>
            <a:endParaRPr lang="en-US"/>
          </a:p>
          <a:p>
            <a:endParaRPr lang="en-US"/>
          </a:p>
        </p:txBody>
      </p:sp>
      <p:sp>
        <p:nvSpPr>
          <p:cNvPr id="8" name="Date Placeholder 3">
            <a:extLst>
              <a:ext uri="{FF2B5EF4-FFF2-40B4-BE49-F238E27FC236}">
                <a16:creationId xmlns:a16="http://schemas.microsoft.com/office/drawing/2014/main" id="{F682CED2-C28F-513F-800D-AEDBF3D66E04}"/>
              </a:ext>
            </a:extLst>
          </p:cNvPr>
          <p:cNvSpPr>
            <a:spLocks noGrp="1"/>
          </p:cNvSpPr>
          <p:nvPr>
            <p:ph type="dt" sz="half" idx="10"/>
          </p:nvPr>
        </p:nvSpPr>
        <p:spPr/>
        <p:txBody>
          <a:bodyPr anchor="ctr">
            <a:normAutofit/>
          </a:bodyPr>
          <a:lstStyle/>
          <a:p>
            <a:pPr>
              <a:spcAft>
                <a:spcPts val="600"/>
              </a:spcAft>
            </a:pPr>
            <a:fld id="{F254A460-7B86-43AF-9BEE-FDBCC0AA7341}" type="datetime1">
              <a:rPr lang="en-US" smtClean="0"/>
              <a:pPr>
                <a:spcAft>
                  <a:spcPts val="600"/>
                </a:spcAft>
              </a:pPr>
              <a:t>6/13/2026</a:t>
            </a:fld>
            <a:endParaRPr lang="en-US"/>
          </a:p>
        </p:txBody>
      </p:sp>
      <p:sp>
        <p:nvSpPr>
          <p:cNvPr id="10" name="Footer Placeholder 4">
            <a:extLst>
              <a:ext uri="{FF2B5EF4-FFF2-40B4-BE49-F238E27FC236}">
                <a16:creationId xmlns:a16="http://schemas.microsoft.com/office/drawing/2014/main" id="{CCCEF1FB-1025-4D9B-898D-7FECB96E48BA}"/>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2" name="Slide Number Placeholder 5">
            <a:extLst>
              <a:ext uri="{FF2B5EF4-FFF2-40B4-BE49-F238E27FC236}">
                <a16:creationId xmlns:a16="http://schemas.microsoft.com/office/drawing/2014/main" id="{77F9EDAD-1EA4-028D-90C4-40CE64945D60}"/>
              </a:ext>
            </a:extLst>
          </p:cNvPr>
          <p:cNvSpPr>
            <a:spLocks noGrp="1"/>
          </p:cNvSpPr>
          <p:nvPr>
            <p:ph type="sldNum" sz="quarter" idx="12"/>
          </p:nvPr>
        </p:nvSpPr>
        <p:spPr>
          <a:xfrm flipV="1">
            <a:off x="10919012" y="6665031"/>
            <a:ext cx="672354" cy="105244"/>
          </a:xfrm>
        </p:spPr>
        <p:txBody>
          <a:bodyPr anchor="ctr">
            <a:normAutofit fontScale="25000" lnSpcReduction="20000"/>
          </a:bodyPr>
          <a:lstStyle/>
          <a:p>
            <a:pPr>
              <a:spcAft>
                <a:spcPts val="600"/>
              </a:spcAft>
            </a:pPr>
            <a:endParaRPr lang="en-US"/>
          </a:p>
        </p:txBody>
      </p:sp>
    </p:spTree>
    <p:extLst>
      <p:ext uri="{BB962C8B-B14F-4D97-AF65-F5344CB8AC3E}">
        <p14:creationId xmlns:p14="http://schemas.microsoft.com/office/powerpoint/2010/main" val="1935343190"/>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BF6C8D-8B0A-B563-7BE0-C6E4AD9A721E}"/>
              </a:ext>
            </a:extLst>
          </p:cNvPr>
          <p:cNvSpPr>
            <a:spLocks noGrp="1"/>
          </p:cNvSpPr>
          <p:nvPr>
            <p:ph type="title"/>
          </p:nvPr>
        </p:nvSpPr>
        <p:spPr/>
        <p:txBody>
          <a:bodyPr anchor="b">
            <a:normAutofit/>
          </a:bodyPr>
          <a:lstStyle/>
          <a:p>
            <a:r>
              <a:rPr lang="en-US" b="1" u="sng"/>
              <a:t>Workplace  task chosen is staff training. </a:t>
            </a:r>
            <a:endParaRPr lang="en-US" b="1" i="1"/>
          </a:p>
        </p:txBody>
      </p:sp>
      <p:sp>
        <p:nvSpPr>
          <p:cNvPr id="3" name="Content Placeholder 2">
            <a:extLst>
              <a:ext uri="{FF2B5EF4-FFF2-40B4-BE49-F238E27FC236}">
                <a16:creationId xmlns:a16="http://schemas.microsoft.com/office/drawing/2014/main" id="{82BEEC42-089B-DA87-AD31-796392528350}"/>
              </a:ext>
            </a:extLst>
          </p:cNvPr>
          <p:cNvSpPr>
            <a:spLocks noGrp="1"/>
          </p:cNvSpPr>
          <p:nvPr>
            <p:ph sz="half" idx="1"/>
          </p:nvPr>
        </p:nvSpPr>
        <p:spPr/>
        <p:txBody>
          <a:bodyPr vert="horz" lIns="91440" tIns="45720" rIns="91440" bIns="45720" rtlCol="0" anchor="t">
            <a:normAutofit/>
          </a:bodyPr>
          <a:lstStyle/>
          <a:p>
            <a:pPr>
              <a:lnSpc>
                <a:spcPct val="120000"/>
              </a:lnSpc>
            </a:pPr>
            <a:endParaRPr lang="en-US" sz="1700"/>
          </a:p>
          <a:p>
            <a:pPr>
              <a:lnSpc>
                <a:spcPct val="120000"/>
              </a:lnSpc>
            </a:pPr>
            <a:r>
              <a:rPr lang="en-US" sz="1700"/>
              <a:t>I will be explaining how I can train the staff by using Microsoft teams.</a:t>
            </a:r>
          </a:p>
          <a:p>
            <a:pPr>
              <a:lnSpc>
                <a:spcPct val="120000"/>
              </a:lnSpc>
            </a:pPr>
            <a:r>
              <a:rPr lang="en-US" sz="1700"/>
              <a:t>Why this tool is suitable for this task.</a:t>
            </a:r>
          </a:p>
          <a:p>
            <a:pPr>
              <a:lnSpc>
                <a:spcPct val="120000"/>
              </a:lnSpc>
            </a:pPr>
            <a:r>
              <a:rPr lang="en-US" sz="1700"/>
              <a:t> Advantages and disadvantages of using this method of communication.</a:t>
            </a:r>
          </a:p>
          <a:p>
            <a:pPr>
              <a:lnSpc>
                <a:spcPct val="120000"/>
              </a:lnSpc>
            </a:pPr>
            <a:r>
              <a:rPr lang="en-US" sz="1700"/>
              <a:t>How it improves efficiency and communications.</a:t>
            </a:r>
          </a:p>
          <a:p>
            <a:pPr>
              <a:lnSpc>
                <a:spcPct val="120000"/>
              </a:lnSpc>
            </a:pPr>
            <a:r>
              <a:rPr lang="en-US" sz="1700"/>
              <a:t>I have included references to back my research.</a:t>
            </a:r>
          </a:p>
        </p:txBody>
      </p:sp>
      <p:sp>
        <p:nvSpPr>
          <p:cNvPr id="9" name="Date Placeholder 4">
            <a:extLst>
              <a:ext uri="{FF2B5EF4-FFF2-40B4-BE49-F238E27FC236}">
                <a16:creationId xmlns:a16="http://schemas.microsoft.com/office/drawing/2014/main" id="{53B9393A-1B62-299E-73F2-C28B9844702A}"/>
              </a:ext>
            </a:extLst>
          </p:cNvPr>
          <p:cNvSpPr>
            <a:spLocks noGrp="1"/>
          </p:cNvSpPr>
          <p:nvPr>
            <p:ph type="dt" sz="half" idx="10"/>
          </p:nvPr>
        </p:nvSpPr>
        <p:spPr/>
        <p:txBody>
          <a:bodyPr anchor="ctr">
            <a:normAutofit/>
          </a:bodyPr>
          <a:lstStyle/>
          <a:p>
            <a:pPr>
              <a:spcAft>
                <a:spcPts val="600"/>
              </a:spcAft>
            </a:pPr>
            <a:fld id="{7B54FED7-FB3C-43B0-B2B8-76B3FC8AF2BE}" type="datetime1">
              <a:rPr lang="en-US" smtClean="0"/>
              <a:pPr>
                <a:spcAft>
                  <a:spcPts val="600"/>
                </a:spcAft>
              </a:pPr>
              <a:t>6/13/2026</a:t>
            </a:fld>
            <a:endParaRPr lang="en-US"/>
          </a:p>
        </p:txBody>
      </p:sp>
      <p:sp>
        <p:nvSpPr>
          <p:cNvPr id="11" name="Footer Placeholder 5">
            <a:extLst>
              <a:ext uri="{FF2B5EF4-FFF2-40B4-BE49-F238E27FC236}">
                <a16:creationId xmlns:a16="http://schemas.microsoft.com/office/drawing/2014/main" id="{1796B5D6-8EBF-25C4-F9BD-55F445ABB86B}"/>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3" name="Slide Number Placeholder 6">
            <a:extLst>
              <a:ext uri="{FF2B5EF4-FFF2-40B4-BE49-F238E27FC236}">
                <a16:creationId xmlns:a16="http://schemas.microsoft.com/office/drawing/2014/main" id="{FD69ED9A-CD06-A25D-D489-C7BF504FDF71}"/>
              </a:ext>
            </a:extLst>
          </p:cNvPr>
          <p:cNvSpPr>
            <a:spLocks noGrp="1"/>
          </p:cNvSpPr>
          <p:nvPr>
            <p:ph type="sldNum" sz="quarter" idx="12"/>
          </p:nvPr>
        </p:nvSpPr>
        <p:spPr/>
        <p:txBody>
          <a:bodyPr anchor="ctr">
            <a:normAutofit/>
          </a:bodyPr>
          <a:lstStyle/>
          <a:p>
            <a:pPr>
              <a:spcAft>
                <a:spcPts val="600"/>
              </a:spcAft>
            </a:pPr>
            <a:fld id="{E30AF5A0-43BB-4336-8627-9123B9144D80}" type="slidenum">
              <a:rPr lang="en-US" smtClean="0"/>
              <a:pPr>
                <a:spcAft>
                  <a:spcPts val="600"/>
                </a:spcAft>
              </a:pPr>
              <a:t>21</a:t>
            </a:fld>
            <a:endParaRPr lang="en-US"/>
          </a:p>
        </p:txBody>
      </p:sp>
      <p:pic>
        <p:nvPicPr>
          <p:cNvPr id="6" name="Picture 5" descr="A person in blue scrubs shaking hands with a patient&#10;&#10;AI-generated content may be incorrect.">
            <a:extLst>
              <a:ext uri="{FF2B5EF4-FFF2-40B4-BE49-F238E27FC236}">
                <a16:creationId xmlns:a16="http://schemas.microsoft.com/office/drawing/2014/main" id="{DBB2952F-14D1-3A36-BCE9-B7957AAF0548}"/>
              </a:ext>
            </a:extLst>
          </p:cNvPr>
          <p:cNvPicPr>
            <a:picLocks noChangeAspect="1"/>
          </p:cNvPicPr>
          <p:nvPr/>
        </p:nvPicPr>
        <p:blipFill>
          <a:blip r:embed="rId2"/>
          <a:srcRect l="19277" r="1" b="1"/>
          <a:stretch>
            <a:fillRect/>
          </a:stretch>
        </p:blipFill>
        <p:spPr>
          <a:xfrm>
            <a:off x="6293718" y="2019299"/>
            <a:ext cx="5027954" cy="4157663"/>
          </a:xfrm>
          <a:prstGeom prst="rect">
            <a:avLst/>
          </a:prstGeom>
          <a:noFill/>
        </p:spPr>
      </p:pic>
      <p:sp>
        <p:nvSpPr>
          <p:cNvPr id="7" name="TextBox 6">
            <a:extLst>
              <a:ext uri="{FF2B5EF4-FFF2-40B4-BE49-F238E27FC236}">
                <a16:creationId xmlns:a16="http://schemas.microsoft.com/office/drawing/2014/main" id="{6BD41768-26A7-828B-B543-73088EAD0F69}"/>
              </a:ext>
            </a:extLst>
          </p:cNvPr>
          <p:cNvSpPr txBox="1"/>
          <p:nvPr/>
        </p:nvSpPr>
        <p:spPr>
          <a:xfrm>
            <a:off x="7481423" y="6357386"/>
            <a:ext cx="322600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 Stock images</a:t>
            </a:r>
          </a:p>
        </p:txBody>
      </p:sp>
    </p:spTree>
    <p:extLst>
      <p:ext uri="{BB962C8B-B14F-4D97-AF65-F5344CB8AC3E}">
        <p14:creationId xmlns:p14="http://schemas.microsoft.com/office/powerpoint/2010/main" val="328835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1"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1"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1"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0-#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1"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FF9E7-C59F-AD4A-AE3C-DDB1F635F2B0}"/>
              </a:ext>
            </a:extLst>
          </p:cNvPr>
          <p:cNvSpPr>
            <a:spLocks noGrp="1"/>
          </p:cNvSpPr>
          <p:nvPr>
            <p:ph type="title"/>
          </p:nvPr>
        </p:nvSpPr>
        <p:spPr/>
        <p:txBody>
          <a:bodyPr anchor="t">
            <a:normAutofit/>
          </a:bodyPr>
          <a:lstStyle/>
          <a:p>
            <a:r>
              <a:rPr lang="en-US" b="1" u="sng"/>
              <a:t>MICROSOFT TEAMS </a:t>
            </a:r>
          </a:p>
        </p:txBody>
      </p:sp>
      <p:sp>
        <p:nvSpPr>
          <p:cNvPr id="19" name="Text Placeholder 18">
            <a:extLst>
              <a:ext uri="{FF2B5EF4-FFF2-40B4-BE49-F238E27FC236}">
                <a16:creationId xmlns:a16="http://schemas.microsoft.com/office/drawing/2014/main" id="{261E8A0A-D5AF-7649-0F82-8C8026BDB912}"/>
              </a:ext>
            </a:extLst>
          </p:cNvPr>
          <p:cNvSpPr>
            <a:spLocks noGrp="1"/>
          </p:cNvSpPr>
          <p:nvPr>
            <p:ph sz="half" idx="1"/>
          </p:nvPr>
        </p:nvSpPr>
        <p:spPr/>
        <p:txBody>
          <a:bodyPr vert="horz" lIns="91440" tIns="45720" rIns="91440" bIns="45720" rtlCol="0">
            <a:normAutofit/>
          </a:bodyPr>
          <a:lstStyle/>
          <a:p>
            <a:endParaRPr lang="en-US" u="sng"/>
          </a:p>
          <a:p>
            <a:r>
              <a:rPr lang="en-US" u="sng"/>
              <a:t> Training using Microsoft teams</a:t>
            </a:r>
            <a:endParaRPr lang="en-US"/>
          </a:p>
        </p:txBody>
      </p:sp>
      <p:sp>
        <p:nvSpPr>
          <p:cNvPr id="18" name="Content Placeholder 17">
            <a:extLst>
              <a:ext uri="{FF2B5EF4-FFF2-40B4-BE49-F238E27FC236}">
                <a16:creationId xmlns:a16="http://schemas.microsoft.com/office/drawing/2014/main" id="{13B19FA0-A5ED-C77C-621C-C53F5B81FB2D}"/>
              </a:ext>
            </a:extLst>
          </p:cNvPr>
          <p:cNvSpPr>
            <a:spLocks noGrp="1"/>
          </p:cNvSpPr>
          <p:nvPr>
            <p:ph sz="half" idx="2"/>
          </p:nvPr>
        </p:nvSpPr>
        <p:spPr/>
        <p:txBody>
          <a:bodyPr vert="horz" lIns="91440" tIns="45720" rIns="91440" bIns="45720" rtlCol="0">
            <a:normAutofit/>
          </a:bodyPr>
          <a:lstStyle/>
          <a:p>
            <a:pPr>
              <a:lnSpc>
                <a:spcPct val="110000"/>
              </a:lnSpc>
            </a:pPr>
            <a:r>
              <a:rPr lang="en-US" sz="1400"/>
              <a:t>It is very  useful  tool for organizing meetings.</a:t>
            </a:r>
          </a:p>
          <a:p>
            <a:pPr>
              <a:lnSpc>
                <a:spcPct val="110000"/>
              </a:lnSpc>
            </a:pPr>
            <a:r>
              <a:rPr lang="en-US" sz="1400"/>
              <a:t>You can record live events and training sessions.</a:t>
            </a:r>
          </a:p>
          <a:p>
            <a:pPr>
              <a:lnSpc>
                <a:spcPct val="110000"/>
              </a:lnSpc>
            </a:pPr>
            <a:r>
              <a:rPr lang="en-US" sz="1400"/>
              <a:t>"It’s  effective in allowing virtual hub for teamwork and work together on shared information with everyone across different locations"   </a:t>
            </a:r>
          </a:p>
          <a:p>
            <a:pPr>
              <a:lnSpc>
                <a:spcPct val="110000"/>
              </a:lnSpc>
            </a:pPr>
            <a:r>
              <a:rPr lang="en-US" sz="1400"/>
              <a:t>{Http//www.england.nhs.uk}</a:t>
            </a:r>
          </a:p>
          <a:p>
            <a:pPr>
              <a:lnSpc>
                <a:spcPct val="110000"/>
              </a:lnSpc>
            </a:pPr>
            <a:endParaRPr lang="en-US" sz="1400"/>
          </a:p>
          <a:p>
            <a:pPr>
              <a:lnSpc>
                <a:spcPct val="110000"/>
              </a:lnSpc>
            </a:pPr>
            <a:r>
              <a:rPr lang="en-US" sz="1400"/>
              <a:t>You can give team training through Microsoft teams for all staff in one go.</a:t>
            </a:r>
          </a:p>
          <a:p>
            <a:pPr>
              <a:lnSpc>
                <a:spcPct val="110000"/>
              </a:lnSpc>
            </a:pPr>
            <a:r>
              <a:rPr lang="en-US" sz="1400"/>
              <a:t>Training can be pre –recorded</a:t>
            </a:r>
          </a:p>
          <a:p>
            <a:pPr>
              <a:lnSpc>
                <a:spcPct val="110000"/>
              </a:lnSpc>
            </a:pPr>
            <a:r>
              <a:rPr lang="en-US" sz="1400"/>
              <a:t>Email &amp; chat threads channels, which makes group conversations and respond and reply easier.</a:t>
            </a:r>
          </a:p>
          <a:p>
            <a:pPr>
              <a:lnSpc>
                <a:spcPct val="110000"/>
              </a:lnSpc>
            </a:pPr>
            <a:endParaRPr lang="en-US" sz="1400"/>
          </a:p>
        </p:txBody>
      </p:sp>
      <p:sp>
        <p:nvSpPr>
          <p:cNvPr id="24" name="Date Placeholder 4">
            <a:extLst>
              <a:ext uri="{FF2B5EF4-FFF2-40B4-BE49-F238E27FC236}">
                <a16:creationId xmlns:a16="http://schemas.microsoft.com/office/drawing/2014/main" id="{37C57DE3-42D7-218A-BF69-0001326D0546}"/>
              </a:ext>
            </a:extLst>
          </p:cNvPr>
          <p:cNvSpPr>
            <a:spLocks noGrp="1"/>
          </p:cNvSpPr>
          <p:nvPr>
            <p:ph type="dt" sz="half" idx="10"/>
          </p:nvPr>
        </p:nvSpPr>
        <p:spPr/>
        <p:txBody>
          <a:bodyPr/>
          <a:lstStyle/>
          <a:p>
            <a:pPr>
              <a:spcAft>
                <a:spcPts val="600"/>
              </a:spcAft>
            </a:pPr>
            <a:fld id="{5B7F39BE-630B-4D3F-9845-3E7B87E70146}" type="datetime1">
              <a:rPr lang="en-US" smtClean="0"/>
              <a:pPr>
                <a:spcAft>
                  <a:spcPts val="600"/>
                </a:spcAft>
              </a:pPr>
              <a:t>6/13/2026</a:t>
            </a:fld>
            <a:endParaRPr lang="en-US"/>
          </a:p>
        </p:txBody>
      </p:sp>
      <p:sp>
        <p:nvSpPr>
          <p:cNvPr id="26" name="Footer Placeholder 5">
            <a:extLst>
              <a:ext uri="{FF2B5EF4-FFF2-40B4-BE49-F238E27FC236}">
                <a16:creationId xmlns:a16="http://schemas.microsoft.com/office/drawing/2014/main" id="{277A4EE1-C0BF-5F5A-3A63-2410E1F10D58}"/>
              </a:ext>
            </a:extLst>
          </p:cNvPr>
          <p:cNvSpPr>
            <a:spLocks noGrp="1"/>
          </p:cNvSpPr>
          <p:nvPr>
            <p:ph type="ftr" sz="quarter" idx="11"/>
          </p:nvPr>
        </p:nvSpPr>
        <p:spPr/>
        <p:txBody>
          <a:bodyPr/>
          <a:lstStyle/>
          <a:p>
            <a:pPr>
              <a:spcAft>
                <a:spcPts val="600"/>
              </a:spcAft>
            </a:pPr>
            <a:r>
              <a:rPr lang="en-US"/>
              <a:t>
              </a:t>
            </a:r>
          </a:p>
        </p:txBody>
      </p:sp>
      <p:sp>
        <p:nvSpPr>
          <p:cNvPr id="28" name="Slide Number Placeholder 6">
            <a:extLst>
              <a:ext uri="{FF2B5EF4-FFF2-40B4-BE49-F238E27FC236}">
                <a16:creationId xmlns:a16="http://schemas.microsoft.com/office/drawing/2014/main" id="{97CF1B9E-88C3-FE86-9102-1E536A0006B9}"/>
              </a:ext>
            </a:extLst>
          </p:cNvPr>
          <p:cNvSpPr>
            <a:spLocks noGrp="1"/>
          </p:cNvSpPr>
          <p:nvPr>
            <p:ph type="sldNum" sz="quarter" idx="12"/>
          </p:nvPr>
        </p:nvSpPr>
        <p:spPr/>
        <p:txBody>
          <a:bodyPr/>
          <a:lstStyle/>
          <a:p>
            <a:pPr>
              <a:spcAft>
                <a:spcPts val="600"/>
              </a:spcAft>
            </a:pPr>
            <a:fld id="{CC057153-B650-4DEB-B370-79DDCFDCE934}" type="slidenum">
              <a:rPr lang="en-US" smtClean="0"/>
              <a:pPr>
                <a:spcAft>
                  <a:spcPts val="600"/>
                </a:spcAft>
              </a:pPr>
              <a:t>22</a:t>
            </a:fld>
            <a:endParaRPr lang="en-US"/>
          </a:p>
        </p:txBody>
      </p:sp>
    </p:spTree>
    <p:extLst>
      <p:ext uri="{BB962C8B-B14F-4D97-AF65-F5344CB8AC3E}">
        <p14:creationId xmlns:p14="http://schemas.microsoft.com/office/powerpoint/2010/main" val="4076631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 calcmode="lin" valueType="num">
                                      <p:cBhvr additive="base">
                                        <p:cTn id="7"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8">
                                            <p:txEl>
                                              <p:pRg st="1" end="1"/>
                                            </p:txEl>
                                          </p:spTgt>
                                        </p:tgtEl>
                                        <p:attrNameLst>
                                          <p:attrName>style.visibility</p:attrName>
                                        </p:attrNameLst>
                                      </p:cBhvr>
                                      <p:to>
                                        <p:strVal val="visible"/>
                                      </p:to>
                                    </p:set>
                                    <p:anim calcmode="lin" valueType="num">
                                      <p:cBhvr additive="base">
                                        <p:cTn id="13" dur="500" fill="hold"/>
                                        <p:tgtEl>
                                          <p:spTgt spid="1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8">
                                            <p:txEl>
                                              <p:pRg st="2" end="2"/>
                                            </p:txEl>
                                          </p:spTgt>
                                        </p:tgtEl>
                                        <p:attrNameLst>
                                          <p:attrName>style.visibility</p:attrName>
                                        </p:attrNameLst>
                                      </p:cBhvr>
                                      <p:to>
                                        <p:strVal val="visible"/>
                                      </p:to>
                                    </p:set>
                                    <p:anim calcmode="lin" valueType="num">
                                      <p:cBhvr additive="base">
                                        <p:cTn id="19" dur="500" fill="hold"/>
                                        <p:tgtEl>
                                          <p:spTgt spid="1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8">
                                            <p:txEl>
                                              <p:pRg st="3" end="3"/>
                                            </p:txEl>
                                          </p:spTgt>
                                        </p:tgtEl>
                                        <p:attrNameLst>
                                          <p:attrName>style.visibility</p:attrName>
                                        </p:attrNameLst>
                                      </p:cBhvr>
                                      <p:to>
                                        <p:strVal val="visible"/>
                                      </p:to>
                                    </p:set>
                                    <p:anim calcmode="lin" valueType="num">
                                      <p:cBhvr additive="base">
                                        <p:cTn id="25" dur="500" fill="hold"/>
                                        <p:tgtEl>
                                          <p:spTgt spid="1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8">
                                            <p:txEl>
                                              <p:pRg st="5" end="5"/>
                                            </p:txEl>
                                          </p:spTgt>
                                        </p:tgtEl>
                                        <p:attrNameLst>
                                          <p:attrName>style.visibility</p:attrName>
                                        </p:attrNameLst>
                                      </p:cBhvr>
                                      <p:to>
                                        <p:strVal val="visible"/>
                                      </p:to>
                                    </p:set>
                                    <p:anim calcmode="lin" valueType="num">
                                      <p:cBhvr additive="base">
                                        <p:cTn id="31" dur="500" fill="hold"/>
                                        <p:tgtEl>
                                          <p:spTgt spid="18">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8">
                                            <p:txEl>
                                              <p:pRg st="6" end="6"/>
                                            </p:txEl>
                                          </p:spTgt>
                                        </p:tgtEl>
                                        <p:attrNameLst>
                                          <p:attrName>style.visibility</p:attrName>
                                        </p:attrNameLst>
                                      </p:cBhvr>
                                      <p:to>
                                        <p:strVal val="visible"/>
                                      </p:to>
                                    </p:set>
                                    <p:anim calcmode="lin" valueType="num">
                                      <p:cBhvr additive="base">
                                        <p:cTn id="37" dur="500" fill="hold"/>
                                        <p:tgtEl>
                                          <p:spTgt spid="18">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8">
                                            <p:txEl>
                                              <p:pRg st="7" end="7"/>
                                            </p:txEl>
                                          </p:spTgt>
                                        </p:tgtEl>
                                        <p:attrNameLst>
                                          <p:attrName>style.visibility</p:attrName>
                                        </p:attrNameLst>
                                      </p:cBhvr>
                                      <p:to>
                                        <p:strVal val="visible"/>
                                      </p:to>
                                    </p:set>
                                    <p:anim calcmode="lin" valueType="num">
                                      <p:cBhvr additive="base">
                                        <p:cTn id="43" dur="500" fill="hold"/>
                                        <p:tgtEl>
                                          <p:spTgt spid="18">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8">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D7A63C-0DF4-1229-060C-97931AFF0693}"/>
              </a:ext>
            </a:extLst>
          </p:cNvPr>
          <p:cNvSpPr>
            <a:spLocks noGrp="1"/>
          </p:cNvSpPr>
          <p:nvPr>
            <p:ph type="title"/>
          </p:nvPr>
        </p:nvSpPr>
        <p:spPr>
          <a:xfrm>
            <a:off x="838200" y="1412488"/>
            <a:ext cx="2899189" cy="4363844"/>
          </a:xfrm>
        </p:spPr>
        <p:txBody>
          <a:bodyPr anchor="t">
            <a:normAutofit/>
          </a:bodyPr>
          <a:lstStyle/>
          <a:p>
            <a:r>
              <a:rPr lang="en-US" sz="3400" b="1" u="sng">
                <a:solidFill>
                  <a:schemeClr val="bg1"/>
                </a:solidFill>
              </a:rPr>
              <a:t>Advantages and disadvantages of using Microsoft Teams</a:t>
            </a:r>
            <a:r>
              <a:rPr lang="en-US" sz="3400">
                <a:solidFill>
                  <a:schemeClr val="bg1"/>
                </a:solidFill>
              </a:rPr>
              <a:t>.</a:t>
            </a:r>
          </a:p>
        </p:txBody>
      </p:sp>
      <p:sp>
        <p:nvSpPr>
          <p:cNvPr id="3" name="Content Placeholder 2">
            <a:extLst>
              <a:ext uri="{FF2B5EF4-FFF2-40B4-BE49-F238E27FC236}">
                <a16:creationId xmlns:a16="http://schemas.microsoft.com/office/drawing/2014/main" id="{4D9DA141-3E97-FE79-AEDA-3FD735C32D78}"/>
              </a:ext>
            </a:extLst>
          </p:cNvPr>
          <p:cNvSpPr>
            <a:spLocks noGrp="1"/>
          </p:cNvSpPr>
          <p:nvPr>
            <p:ph sz="half" idx="1"/>
          </p:nvPr>
        </p:nvSpPr>
        <p:spPr>
          <a:xfrm>
            <a:off x="4380855" y="1126739"/>
            <a:ext cx="3427283" cy="4482907"/>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85000" lnSpcReduction="10000"/>
          </a:bodyPr>
          <a:lstStyle/>
          <a:p>
            <a:pPr marL="0" indent="0">
              <a:buNone/>
            </a:pPr>
            <a:endParaRPr lang="en-US" sz="2000"/>
          </a:p>
          <a:p>
            <a:pPr marL="0" indent="0">
              <a:buNone/>
            </a:pPr>
            <a:r>
              <a:rPr lang="en-US" sz="2000" b="1">
                <a:solidFill>
                  <a:srgbClr val="FF0000"/>
                </a:solidFill>
              </a:rPr>
              <a:t>ADVANTAGES:</a:t>
            </a:r>
            <a:endParaRPr lang="en-US" sz="2000" b="1"/>
          </a:p>
          <a:p>
            <a:pPr marL="0" indent="0">
              <a:buNone/>
            </a:pPr>
            <a:endParaRPr lang="en-US" sz="2000" b="1">
              <a:solidFill>
                <a:srgbClr val="FF0000"/>
              </a:solidFill>
            </a:endParaRPr>
          </a:p>
          <a:p>
            <a:pPr marL="0" indent="0">
              <a:buNone/>
            </a:pPr>
            <a:r>
              <a:rPr lang="en-US" sz="2000" b="1"/>
              <a:t>Pre-recording seminars/events in real time.</a:t>
            </a:r>
          </a:p>
          <a:p>
            <a:pPr marL="0" indent="0">
              <a:buNone/>
            </a:pPr>
            <a:r>
              <a:rPr lang="en-US" sz="2000" b="1"/>
              <a:t>Video calls.</a:t>
            </a:r>
          </a:p>
          <a:p>
            <a:pPr marL="0" indent="0">
              <a:buNone/>
            </a:pPr>
            <a:r>
              <a:rPr lang="en-US" sz="2000" b="1"/>
              <a:t>Group meetings.</a:t>
            </a:r>
          </a:p>
          <a:p>
            <a:pPr marL="0" indent="0">
              <a:buNone/>
            </a:pPr>
            <a:r>
              <a:rPr lang="en-US" sz="2000" b="1"/>
              <a:t>Training large Groups.</a:t>
            </a:r>
          </a:p>
          <a:p>
            <a:pPr marL="0" indent="0">
              <a:buNone/>
            </a:pPr>
            <a:r>
              <a:rPr lang="en-US" sz="2000" b="1"/>
              <a:t>Effective form of communication for a team/ group.</a:t>
            </a:r>
          </a:p>
          <a:p>
            <a:pPr marL="0" indent="0">
              <a:buNone/>
            </a:pPr>
            <a:endParaRPr lang="en-US" sz="2000" b="1"/>
          </a:p>
          <a:p>
            <a:pPr marL="0" indent="0">
              <a:buNone/>
            </a:pPr>
            <a:endParaRPr lang="en-US" sz="2000" b="1"/>
          </a:p>
          <a:p>
            <a:pPr marL="0" indent="0">
              <a:buNone/>
            </a:pPr>
            <a:endParaRPr lang="en-US" sz="2000" b="1"/>
          </a:p>
        </p:txBody>
      </p:sp>
      <p:sp>
        <p:nvSpPr>
          <p:cNvPr id="5" name="Content Placeholder 4">
            <a:extLst>
              <a:ext uri="{FF2B5EF4-FFF2-40B4-BE49-F238E27FC236}">
                <a16:creationId xmlns:a16="http://schemas.microsoft.com/office/drawing/2014/main" id="{7B309385-E7CC-583A-EF70-1FE72C90A9C8}"/>
              </a:ext>
            </a:extLst>
          </p:cNvPr>
          <p:cNvSpPr>
            <a:spLocks noGrp="1"/>
          </p:cNvSpPr>
          <p:nvPr>
            <p:ph sz="half" idx="2"/>
          </p:nvPr>
        </p:nvSpPr>
        <p:spPr>
          <a:xfrm>
            <a:off x="8451604" y="1091021"/>
            <a:ext cx="3197701" cy="4673406"/>
          </a:xfrm>
        </p:spPr>
        <p:style>
          <a:lnRef idx="2">
            <a:schemeClr val="dk1"/>
          </a:lnRef>
          <a:fillRef idx="1">
            <a:schemeClr val="lt1"/>
          </a:fillRef>
          <a:effectRef idx="0">
            <a:schemeClr val="dk1"/>
          </a:effectRef>
          <a:fontRef idx="minor">
            <a:schemeClr val="dk1"/>
          </a:fontRef>
        </p:style>
        <p:txBody>
          <a:bodyPr vert="horz" lIns="91440" tIns="45720" rIns="91440" bIns="45720" rtlCol="0" anchor="t">
            <a:normAutofit fontScale="85000" lnSpcReduction="10000"/>
          </a:bodyPr>
          <a:lstStyle/>
          <a:p>
            <a:endParaRPr lang="en-US" sz="2000">
              <a:solidFill>
                <a:srgbClr val="0070C0"/>
              </a:solidFill>
            </a:endParaRPr>
          </a:p>
          <a:p>
            <a:r>
              <a:rPr lang="en-US" sz="2000">
                <a:solidFill>
                  <a:srgbClr val="0070C0"/>
                </a:solidFill>
              </a:rPr>
              <a:t>DISADVANTAGES</a:t>
            </a:r>
            <a:endParaRPr lang="en-US"/>
          </a:p>
          <a:p>
            <a:endParaRPr lang="en-US" sz="2000"/>
          </a:p>
          <a:p>
            <a:r>
              <a:rPr lang="en-US" sz="2000" b="1"/>
              <a:t>Sound quality needs to be good on your device.</a:t>
            </a:r>
          </a:p>
          <a:p>
            <a:r>
              <a:rPr lang="en-US" sz="2000" b="1"/>
              <a:t>You need to have good internet and signal</a:t>
            </a:r>
          </a:p>
          <a:p>
            <a:r>
              <a:rPr lang="en-US" sz="2000" b="1"/>
              <a:t>Need a microphone if you require to talk in the meeting.</a:t>
            </a:r>
          </a:p>
        </p:txBody>
      </p:sp>
    </p:spTree>
    <p:extLst>
      <p:ext uri="{BB962C8B-B14F-4D97-AF65-F5344CB8AC3E}">
        <p14:creationId xmlns:p14="http://schemas.microsoft.com/office/powerpoint/2010/main" val="2060757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83AC5-D894-855D-C065-6E117E154753}"/>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4400" b="1"/>
              <a:t>REFERNCES</a:t>
            </a:r>
          </a:p>
        </p:txBody>
      </p:sp>
      <p:pic>
        <p:nvPicPr>
          <p:cNvPr id="5" name="Picture Placeholder 4" descr="A person reading a book in a library&#10;&#10;AI-generated content may be incorrect.">
            <a:extLst>
              <a:ext uri="{FF2B5EF4-FFF2-40B4-BE49-F238E27FC236}">
                <a16:creationId xmlns:a16="http://schemas.microsoft.com/office/drawing/2014/main" id="{4DE63B9C-790E-0D60-93AF-D15B82D960B3}"/>
              </a:ext>
            </a:extLst>
          </p:cNvPr>
          <p:cNvPicPr>
            <a:picLocks noGrp="1" noChangeAspect="1"/>
          </p:cNvPicPr>
          <p:nvPr>
            <p:ph type="pic" idx="1"/>
          </p:nvPr>
        </p:nvPicPr>
        <p:blipFill>
          <a:blip r:embed="rId2"/>
          <a:srcRect l="1709" r="1709"/>
          <a:stretch/>
        </p:blipFill>
        <p:spPr>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 Placeholder 3">
            <a:extLst>
              <a:ext uri="{FF2B5EF4-FFF2-40B4-BE49-F238E27FC236}">
                <a16:creationId xmlns:a16="http://schemas.microsoft.com/office/drawing/2014/main" id="{506E44B7-31D6-C756-499D-7A5569FF0E12}"/>
              </a:ext>
            </a:extLst>
          </p:cNvPr>
          <p:cNvSpPr>
            <a:spLocks noGrp="1"/>
          </p:cNvSpPr>
          <p:nvPr>
            <p:ph type="body" sz="half" idx="2"/>
          </p:nvPr>
        </p:nvSpPr>
        <p:spPr>
          <a:xfrm>
            <a:off x="838200" y="2333297"/>
            <a:ext cx="4619621" cy="3843666"/>
          </a:xfrm>
        </p:spPr>
        <p:txBody>
          <a:bodyPr vert="horz" lIns="91440" tIns="45720" rIns="91440" bIns="45720" rtlCol="0" anchor="t">
            <a:normAutofit fontScale="92500" lnSpcReduction="20000"/>
          </a:bodyPr>
          <a:lstStyle/>
          <a:p>
            <a:r>
              <a:rPr lang="en-US" sz="2000"/>
              <a:t>hhp//www.england.nhs.uk </a:t>
            </a:r>
          </a:p>
          <a:p>
            <a:r>
              <a:rPr lang="en-US" sz="2000"/>
              <a:t>Date published:19.01.23</a:t>
            </a:r>
          </a:p>
          <a:p>
            <a:r>
              <a:rPr lang="en-US" sz="2000"/>
              <a:t>Date last published:4.4.25</a:t>
            </a:r>
          </a:p>
          <a:p>
            <a:r>
              <a:rPr lang="en-US" sz="2000"/>
              <a:t>Version 1.1.( 28.03.25)</a:t>
            </a:r>
          </a:p>
          <a:p>
            <a:r>
              <a:rPr lang="en-US" sz="2000"/>
              <a:t>Major H. (21 July 25)Threads in teams: What you need to know. You tube channel.</a:t>
            </a:r>
          </a:p>
          <a:p>
            <a:r>
              <a:rPr lang="en-US" sz="2000"/>
              <a:t>Stock images (</a:t>
            </a:r>
            <a:r>
              <a:rPr lang="en-US" sz="2000" err="1"/>
              <a:t>n.d</a:t>
            </a:r>
            <a:r>
              <a:rPr lang="en-US" sz="2000"/>
              <a:t>). Staff. Access on 13 June 2026.</a:t>
            </a:r>
          </a:p>
          <a:p>
            <a:pPr indent="-228600">
              <a:buChar char="•"/>
            </a:pPr>
            <a:endParaRPr lang="en-US" sz="2000"/>
          </a:p>
        </p:txBody>
      </p:sp>
    </p:spTree>
    <p:extLst>
      <p:ext uri="{BB962C8B-B14F-4D97-AF65-F5344CB8AC3E}">
        <p14:creationId xmlns:p14="http://schemas.microsoft.com/office/powerpoint/2010/main" val="40878255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64EA7-3966-6622-BF96-20B4CF382124}"/>
              </a:ext>
            </a:extLst>
          </p:cNvPr>
          <p:cNvSpPr txBox="1">
            <a:spLocks noGrp="1"/>
          </p:cNvSpPr>
          <p:nvPr>
            <p:ph type="ctrTitle"/>
          </p:nvPr>
        </p:nvSpPr>
        <p:spPr>
          <a:xfrm>
            <a:off x="1524003" y="1214442"/>
            <a:ext cx="9144000" cy="2387598"/>
          </a:xfrm>
        </p:spPr>
        <p:txBody>
          <a:bodyPr/>
          <a:lstStyle/>
          <a:p>
            <a:pPr lvl="0"/>
            <a:r>
              <a:rPr lang="en-GB" sz="5400"/>
              <a:t>Digital Skills and Research Methods - Module code:	LCHS4007 – Task 1 </a:t>
            </a:r>
          </a:p>
        </p:txBody>
      </p:sp>
      <p:sp>
        <p:nvSpPr>
          <p:cNvPr id="3" name="Subtitle 2">
            <a:extLst>
              <a:ext uri="{FF2B5EF4-FFF2-40B4-BE49-F238E27FC236}">
                <a16:creationId xmlns:a16="http://schemas.microsoft.com/office/drawing/2014/main" id="{7F483C47-1C51-8CAB-45CF-E229AE30FBCB}"/>
              </a:ext>
            </a:extLst>
          </p:cNvPr>
          <p:cNvSpPr txBox="1">
            <a:spLocks noGrp="1"/>
          </p:cNvSpPr>
          <p:nvPr>
            <p:ph type="subTitle" idx="1"/>
          </p:nvPr>
        </p:nvSpPr>
        <p:spPr/>
        <p:txBody>
          <a:bodyPr/>
          <a:lstStyle/>
          <a:p>
            <a:pPr lvl="0"/>
            <a:r>
              <a:rPr lang="en-GB"/>
              <a:t>Donnette Teare – 2541783  </a:t>
            </a:r>
          </a:p>
          <a:p>
            <a:pPr lvl="0"/>
            <a:endParaRPr lang="en-GB"/>
          </a:p>
        </p:txBody>
      </p:sp>
    </p:spTree>
    <p:extLst>
      <p:ext uri="{BB962C8B-B14F-4D97-AF65-F5344CB8AC3E}">
        <p14:creationId xmlns:p14="http://schemas.microsoft.com/office/powerpoint/2010/main" val="26969356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EA66B-9F98-E779-3A1F-84F8A1DA3961}"/>
              </a:ext>
            </a:extLst>
          </p:cNvPr>
          <p:cNvSpPr txBox="1">
            <a:spLocks noGrp="1"/>
          </p:cNvSpPr>
          <p:nvPr>
            <p:ph type="title"/>
          </p:nvPr>
        </p:nvSpPr>
        <p:spPr>
          <a:xfrm>
            <a:off x="838203" y="242754"/>
            <a:ext cx="10515600" cy="886309"/>
          </a:xfrm>
        </p:spPr>
        <p:txBody>
          <a:bodyPr anchorCtr="1"/>
          <a:lstStyle/>
          <a:p>
            <a:pPr lvl="0" algn="ctr"/>
            <a:r>
              <a:rPr lang="en-GB" sz="3200" u="sng"/>
              <a:t>What the chosen workplace task involves?</a:t>
            </a:r>
          </a:p>
        </p:txBody>
      </p:sp>
      <p:sp>
        <p:nvSpPr>
          <p:cNvPr id="3" name="Content Placeholder 2">
            <a:extLst>
              <a:ext uri="{FF2B5EF4-FFF2-40B4-BE49-F238E27FC236}">
                <a16:creationId xmlns:a16="http://schemas.microsoft.com/office/drawing/2014/main" id="{04820A13-D37A-D2C0-37A6-9C509CA12A1E}"/>
              </a:ext>
            </a:extLst>
          </p:cNvPr>
          <p:cNvSpPr txBox="1">
            <a:spLocks noGrp="1"/>
          </p:cNvSpPr>
          <p:nvPr>
            <p:ph idx="1"/>
          </p:nvPr>
        </p:nvSpPr>
        <p:spPr>
          <a:xfrm>
            <a:off x="838203" y="1245568"/>
            <a:ext cx="10515600" cy="1325559"/>
          </a:xfrm>
        </p:spPr>
        <p:txBody>
          <a:bodyPr>
            <a:noAutofit/>
          </a:bodyPr>
          <a:lstStyle/>
          <a:p>
            <a:pPr marL="0" lvl="0" indent="0">
              <a:buNone/>
            </a:pPr>
            <a:r>
              <a:rPr lang="en-GB" sz="2400"/>
              <a:t>The chosen workplace task involves improving efficiency and communication by using the correct Microsoft 365 software for </a:t>
            </a:r>
            <a:r>
              <a:rPr lang="en-GB" sz="2400" b="1"/>
              <a:t>secure file storage and sharing</a:t>
            </a:r>
            <a:r>
              <a:rPr lang="en-GB" sz="2400"/>
              <a:t> among all members of staff across both care home premises. The most efficient software to use for </a:t>
            </a:r>
            <a:r>
              <a:rPr lang="en-GB" sz="2400" b="1"/>
              <a:t>secure file storage and sharing </a:t>
            </a:r>
            <a:r>
              <a:rPr lang="en-GB" sz="2400"/>
              <a:t>would be </a:t>
            </a:r>
            <a:r>
              <a:rPr lang="en-GB" sz="2400" b="1"/>
              <a:t>One Drive. </a:t>
            </a:r>
          </a:p>
        </p:txBody>
      </p:sp>
      <p:sp>
        <p:nvSpPr>
          <p:cNvPr id="4" name="TextBox 3">
            <a:extLst>
              <a:ext uri="{FF2B5EF4-FFF2-40B4-BE49-F238E27FC236}">
                <a16:creationId xmlns:a16="http://schemas.microsoft.com/office/drawing/2014/main" id="{0D077C19-D6B5-6CA7-7F91-EA3CA42C3548}"/>
              </a:ext>
            </a:extLst>
          </p:cNvPr>
          <p:cNvSpPr txBox="1"/>
          <p:nvPr/>
        </p:nvSpPr>
        <p:spPr>
          <a:xfrm>
            <a:off x="1017635" y="3130795"/>
            <a:ext cx="10156725" cy="1077218"/>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sng" strike="noStrike" kern="1200" cap="none" spc="0" baseline="0">
                <a:solidFill>
                  <a:srgbClr val="000000"/>
                </a:solidFill>
                <a:uFillTx/>
                <a:latin typeface="Aptos"/>
              </a:rPr>
              <a:t>Which Microsoft 365 tool I have selected and why is it suitable for the task? </a:t>
            </a:r>
          </a:p>
        </p:txBody>
      </p:sp>
      <p:sp>
        <p:nvSpPr>
          <p:cNvPr id="5" name="TextBox 5">
            <a:extLst>
              <a:ext uri="{FF2B5EF4-FFF2-40B4-BE49-F238E27FC236}">
                <a16:creationId xmlns:a16="http://schemas.microsoft.com/office/drawing/2014/main" id="{D09DFCF6-CF62-4C8C-8BD6-C377849D22E0}"/>
              </a:ext>
            </a:extLst>
          </p:cNvPr>
          <p:cNvSpPr txBox="1"/>
          <p:nvPr/>
        </p:nvSpPr>
        <p:spPr>
          <a:xfrm>
            <a:off x="548146" y="4286862"/>
            <a:ext cx="10805647"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ptos"/>
              </a:rPr>
              <a:t>I have selected One Drive as the most suitable Microsoft 365 digital tool. It is the most suitable for </a:t>
            </a:r>
            <a:r>
              <a:rPr lang="en-GB" sz="2400" b="1" i="0" u="none" strike="noStrike" kern="1200" cap="none" spc="0" baseline="0">
                <a:solidFill>
                  <a:srgbClr val="000000"/>
                </a:solidFill>
                <a:uFillTx/>
                <a:latin typeface="Aptos"/>
              </a:rPr>
              <a:t>secure file storage and sharing </a:t>
            </a:r>
            <a:r>
              <a:rPr lang="en-GB" sz="2400" b="0" i="0" u="none" strike="noStrike" kern="1200" cap="none" spc="0" baseline="0">
                <a:solidFill>
                  <a:srgbClr val="000000"/>
                </a:solidFill>
                <a:uFillTx/>
                <a:latin typeface="Aptos"/>
              </a:rPr>
              <a:t>between staff members at the care homes because it enables secure communication following GDPR regulations, it protects sensitive and private confidential information and documents on patient care such as medical records, care plans and ID by having a 2-factor authentication system and limited access to other members . </a:t>
            </a:r>
          </a:p>
        </p:txBody>
      </p:sp>
    </p:spTree>
    <p:extLst>
      <p:ext uri="{BB962C8B-B14F-4D97-AF65-F5344CB8AC3E}">
        <p14:creationId xmlns:p14="http://schemas.microsoft.com/office/powerpoint/2010/main" val="44521152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30E28-F5F8-0345-C930-D4C3EDAAC36B}"/>
              </a:ext>
            </a:extLst>
          </p:cNvPr>
          <p:cNvSpPr txBox="1">
            <a:spLocks noGrp="1"/>
          </p:cNvSpPr>
          <p:nvPr>
            <p:ph type="title"/>
          </p:nvPr>
        </p:nvSpPr>
        <p:spPr>
          <a:xfrm>
            <a:off x="838203" y="365129"/>
            <a:ext cx="10515600" cy="1601324"/>
          </a:xfrm>
        </p:spPr>
        <p:txBody>
          <a:bodyPr anchorCtr="1"/>
          <a:lstStyle/>
          <a:p>
            <a:pPr lvl="0" algn="ctr"/>
            <a:r>
              <a:rPr lang="en-GB" sz="3200" u="sng"/>
              <a:t>How does it improve efficiency or communication? </a:t>
            </a:r>
          </a:p>
        </p:txBody>
      </p:sp>
      <p:sp>
        <p:nvSpPr>
          <p:cNvPr id="3" name="Content Placeholder 2">
            <a:extLst>
              <a:ext uri="{FF2B5EF4-FFF2-40B4-BE49-F238E27FC236}">
                <a16:creationId xmlns:a16="http://schemas.microsoft.com/office/drawing/2014/main" id="{A43F1A69-BB43-FE75-2F40-CBF6ED2E240F}"/>
              </a:ext>
            </a:extLst>
          </p:cNvPr>
          <p:cNvSpPr txBox="1">
            <a:spLocks noGrp="1"/>
          </p:cNvSpPr>
          <p:nvPr>
            <p:ph idx="1"/>
          </p:nvPr>
        </p:nvSpPr>
        <p:spPr>
          <a:xfrm>
            <a:off x="838203" y="1966453"/>
            <a:ext cx="10515600" cy="4210510"/>
          </a:xfrm>
        </p:spPr>
        <p:txBody>
          <a:bodyPr/>
          <a:lstStyle/>
          <a:p>
            <a:pPr marL="0" lvl="0" indent="0">
              <a:buNone/>
            </a:pPr>
            <a:r>
              <a:rPr lang="en-GB" sz="2400"/>
              <a:t>One Drive will improve efficiency and communication between all members of staff across both care homes by being able to store, manage, edit, share, back up, restore documents and files (David, 2023). </a:t>
            </a:r>
          </a:p>
          <a:p>
            <a:pPr marL="0" lvl="0" indent="0">
              <a:buNone/>
            </a:pPr>
            <a:endParaRPr lang="en-GB" sz="2400"/>
          </a:p>
          <a:p>
            <a:pPr marL="0" lvl="0" indent="0">
              <a:buNone/>
            </a:pPr>
            <a:r>
              <a:rPr lang="en-GB" sz="2400"/>
              <a:t> It will prevent all the duplicated work, missed messages, and inefficient ways of working the care home have been experiencing, it also has the feature to retrieve and deleted files for up to 30 days. </a:t>
            </a:r>
          </a:p>
        </p:txBody>
      </p:sp>
    </p:spTree>
    <p:extLst>
      <p:ext uri="{BB962C8B-B14F-4D97-AF65-F5344CB8AC3E}">
        <p14:creationId xmlns:p14="http://schemas.microsoft.com/office/powerpoint/2010/main" val="33465041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D1292-3390-DC9C-AE10-6B72F498B88E}"/>
              </a:ext>
            </a:extLst>
          </p:cNvPr>
          <p:cNvSpPr txBox="1">
            <a:spLocks noGrp="1"/>
          </p:cNvSpPr>
          <p:nvPr>
            <p:ph type="title"/>
          </p:nvPr>
        </p:nvSpPr>
        <p:spPr>
          <a:xfrm>
            <a:off x="727588" y="365129"/>
            <a:ext cx="10626214" cy="1325559"/>
          </a:xfrm>
        </p:spPr>
        <p:txBody>
          <a:bodyPr/>
          <a:lstStyle/>
          <a:p>
            <a:pPr lvl="0"/>
            <a:r>
              <a:rPr lang="en-GB" sz="3200" u="sng"/>
              <a:t>Advantages and limitations of using the chosen tool – One Drive</a:t>
            </a:r>
          </a:p>
        </p:txBody>
      </p:sp>
      <p:sp>
        <p:nvSpPr>
          <p:cNvPr id="3" name="Content Placeholder 2">
            <a:extLst>
              <a:ext uri="{FF2B5EF4-FFF2-40B4-BE49-F238E27FC236}">
                <a16:creationId xmlns:a16="http://schemas.microsoft.com/office/drawing/2014/main" id="{FD4D9E21-4130-A5CD-922D-97C4F501BB9C}"/>
              </a:ext>
            </a:extLst>
          </p:cNvPr>
          <p:cNvSpPr txBox="1">
            <a:spLocks noGrp="1"/>
          </p:cNvSpPr>
          <p:nvPr>
            <p:ph idx="1"/>
          </p:nvPr>
        </p:nvSpPr>
        <p:spPr/>
        <p:txBody>
          <a:bodyPr/>
          <a:lstStyle/>
          <a:p>
            <a:pPr marL="0" lvl="0" indent="0">
              <a:buNone/>
            </a:pPr>
            <a:r>
              <a:rPr lang="en-GB" sz="2000"/>
              <a:t>The advantages to using One Drive is that it assists effective communication between the two different buildings and include carers, senior carers, nurses, and administrative staff. It allows patients to receive the best care as members of staff can all access, manage and edit files that help care for the individuals. Files are less likely to be lost, mishandled or destroyed digitally as an alternative to paper copy’s. </a:t>
            </a:r>
          </a:p>
          <a:p>
            <a:pPr marL="0" lvl="0" indent="0">
              <a:buNone/>
            </a:pPr>
            <a:endParaRPr lang="en-GB" sz="2000"/>
          </a:p>
          <a:p>
            <a:pPr marL="0" lvl="0" indent="0">
              <a:buNone/>
            </a:pPr>
            <a:r>
              <a:rPr lang="en-GB" sz="2000"/>
              <a:t>A limitation to using One Drive would be if there was a software malfunction it would significantly affect the care provided to the patients, important information would not be able to be accessed via One Drive. Another limitation could be if someone made a mistake while editing a shared document then it would have an impact on care. </a:t>
            </a:r>
          </a:p>
        </p:txBody>
      </p:sp>
    </p:spTree>
    <p:extLst>
      <p:ext uri="{BB962C8B-B14F-4D97-AF65-F5344CB8AC3E}">
        <p14:creationId xmlns:p14="http://schemas.microsoft.com/office/powerpoint/2010/main" val="391621343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78721-40C1-AB2E-70FE-F1B750FFCC4D}"/>
              </a:ext>
            </a:extLst>
          </p:cNvPr>
          <p:cNvSpPr txBox="1">
            <a:spLocks noGrp="1"/>
          </p:cNvSpPr>
          <p:nvPr>
            <p:ph type="title"/>
          </p:nvPr>
        </p:nvSpPr>
        <p:spPr/>
        <p:txBody>
          <a:bodyPr/>
          <a:lstStyle/>
          <a:p>
            <a:r>
              <a:rPr lang="en-GB" err="1"/>
              <a:t>Referen</a:t>
            </a:r>
            <a:r>
              <a:rPr lang="en-GB"/>
              <a:t>ce </a:t>
            </a:r>
          </a:p>
        </p:txBody>
      </p:sp>
      <p:sp>
        <p:nvSpPr>
          <p:cNvPr id="3" name="Content Placeholder 2">
            <a:extLst>
              <a:ext uri="{FF2B5EF4-FFF2-40B4-BE49-F238E27FC236}">
                <a16:creationId xmlns:a16="http://schemas.microsoft.com/office/drawing/2014/main" id="{8E12221A-7A89-899C-52F7-A6ADACE243E3}"/>
              </a:ext>
            </a:extLst>
          </p:cNvPr>
          <p:cNvSpPr txBox="1">
            <a:spLocks noGrp="1"/>
          </p:cNvSpPr>
          <p:nvPr>
            <p:ph idx="1"/>
          </p:nvPr>
        </p:nvSpPr>
        <p:spPr/>
        <p:txBody>
          <a:bodyPr/>
          <a:lstStyle/>
          <a:p>
            <a:pPr lvl="0"/>
            <a:r>
              <a:rPr lang="en-GB"/>
              <a:t>Lea David (2023). Microsoft OneDrive Tutorial: All You Need to Know. Available at: </a:t>
            </a:r>
            <a:r>
              <a:rPr lang="en-GB">
                <a:hlinkClick r:id="rId2">
                  <a:extLst>
                    <a:ext uri="{A12FA001-AC4F-418D-AE19-62706E023703}">
                      <ahyp:hlinkClr xmlns:ahyp="http://schemas.microsoft.com/office/drawing/2018/hyperlinkcolor" val="tx"/>
                    </a:ext>
                  </a:extLst>
                </a:hlinkClick>
              </a:rPr>
              <a:t>https://www.youtube.com/watch?v=qgw01w0iYjA</a:t>
            </a:r>
            <a:r>
              <a:rPr lang="en-GB"/>
              <a:t>. Accessed on 13/06/2026. </a:t>
            </a:r>
          </a:p>
        </p:txBody>
      </p:sp>
    </p:spTree>
    <p:extLst>
      <p:ext uri="{BB962C8B-B14F-4D97-AF65-F5344CB8AC3E}">
        <p14:creationId xmlns:p14="http://schemas.microsoft.com/office/powerpoint/2010/main" val="33272221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3D0EF3B-E2D5-B839-7C03-0D10CE8328A3}"/>
              </a:ext>
            </a:extLst>
          </p:cNvPr>
          <p:cNvSpPr>
            <a:spLocks noGrp="1"/>
          </p:cNvSpPr>
          <p:nvPr>
            <p:ph type="dt" sz="half" idx="10"/>
          </p:nvPr>
        </p:nvSpPr>
        <p:spPr/>
        <p:txBody>
          <a:bodyPr/>
          <a:lstStyle/>
          <a:p>
            <a:fld id="{5E43C2F1-00B6-4E41-80EA-A381FB3AA6AA}" type="datetime1">
              <a:rPr lang="en-GB"/>
              <a:t>13/06/2026</a:t>
            </a:fld>
            <a:endParaRPr lang="en-GB"/>
          </a:p>
        </p:txBody>
      </p:sp>
      <p:sp>
        <p:nvSpPr>
          <p:cNvPr id="3" name="Footer Placeholder 2">
            <a:extLst>
              <a:ext uri="{FF2B5EF4-FFF2-40B4-BE49-F238E27FC236}">
                <a16:creationId xmlns:a16="http://schemas.microsoft.com/office/drawing/2014/main" id="{CE8FEA45-3115-FAF4-A32E-AE905FE7D67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E0BE1AF4-26F1-CD66-4179-D4EC04937EE4}"/>
              </a:ext>
            </a:extLst>
          </p:cNvPr>
          <p:cNvSpPr>
            <a:spLocks noGrp="1"/>
          </p:cNvSpPr>
          <p:nvPr>
            <p:ph type="sldNum" sz="quarter" idx="12"/>
          </p:nvPr>
        </p:nvSpPr>
        <p:spPr/>
        <p:txBody>
          <a:bodyPr/>
          <a:lstStyle/>
          <a:p>
            <a:fld id="{E30AF5A0-43BB-4336-8627-9123B9144D80}" type="slidenum">
              <a:rPr lang="en-US" dirty="0"/>
              <a:t>30</a:t>
            </a:fld>
            <a:endParaRPr lang="en-US"/>
          </a:p>
        </p:txBody>
      </p:sp>
      <p:sp>
        <p:nvSpPr>
          <p:cNvPr id="5" name="TextBox 4">
            <a:extLst>
              <a:ext uri="{FF2B5EF4-FFF2-40B4-BE49-F238E27FC236}">
                <a16:creationId xmlns:a16="http://schemas.microsoft.com/office/drawing/2014/main" id="{11B33128-2FFD-9297-8F6D-AA179E8F14C8}"/>
              </a:ext>
            </a:extLst>
          </p:cNvPr>
          <p:cNvSpPr txBox="1"/>
          <p:nvPr/>
        </p:nvSpPr>
        <p:spPr>
          <a:xfrm>
            <a:off x="2986211" y="2433632"/>
            <a:ext cx="621829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0" b="1" u="sng"/>
              <a:t>Thank You!</a:t>
            </a:r>
          </a:p>
        </p:txBody>
      </p:sp>
      <p:sp>
        <p:nvSpPr>
          <p:cNvPr id="6" name="TextBox 5">
            <a:extLst>
              <a:ext uri="{FF2B5EF4-FFF2-40B4-BE49-F238E27FC236}">
                <a16:creationId xmlns:a16="http://schemas.microsoft.com/office/drawing/2014/main" id="{B2054C48-A355-FEDC-F3F2-85BE61BBBAB8}"/>
              </a:ext>
            </a:extLst>
          </p:cNvPr>
          <p:cNvSpPr txBox="1"/>
          <p:nvPr/>
        </p:nvSpPr>
        <p:spPr>
          <a:xfrm rot="5520000">
            <a:off x="4835407" y="4223926"/>
            <a:ext cx="168392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a:solidFill>
                  <a:srgbClr val="0ACDF0"/>
                </a:solidFill>
                <a:latin typeface="Comic Sans MS"/>
              </a:rPr>
              <a:t>:)</a:t>
            </a:r>
          </a:p>
        </p:txBody>
      </p:sp>
    </p:spTree>
    <p:extLst>
      <p:ext uri="{BB962C8B-B14F-4D97-AF65-F5344CB8AC3E}">
        <p14:creationId xmlns:p14="http://schemas.microsoft.com/office/powerpoint/2010/main" val="85670819"/>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30</Slides>
  <Notes>0</Notes>
  <HiddenSlides>0</HiddenSlides>
  <ScaleCrop>false</ScaleCrop>
  <HeadingPairs>
    <vt:vector size="4" baseType="variant">
      <vt:variant>
        <vt:lpstr>Theme</vt:lpstr>
      </vt:variant>
      <vt:variant>
        <vt:i4>1</vt:i4>
      </vt:variant>
      <vt:variant>
        <vt:lpstr>Slide Titles</vt:lpstr>
      </vt:variant>
      <vt:variant>
        <vt:i4>30</vt:i4>
      </vt:variant>
    </vt:vector>
  </HeadingPairs>
  <TitlesOfParts>
    <vt:vector size="31" baseType="lpstr">
      <vt:lpstr>ChronicleVTI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Riverdale nursing home care documentation </vt:lpstr>
      <vt:lpstr>What care documentation involves</vt:lpstr>
      <vt:lpstr>Tool Selection and Suitability</vt:lpstr>
      <vt:lpstr>Improving efficiency and communication </vt:lpstr>
      <vt:lpstr>Wonnrd</vt:lpstr>
      <vt:lpstr>Limitation of using Microsoft word</vt:lpstr>
      <vt:lpstr>Staff communication: by lubna Kosar</vt:lpstr>
      <vt:lpstr>Microsoft Teams Tool:</vt:lpstr>
      <vt:lpstr>How Microsoft Teams improves efficiency and communication?</vt:lpstr>
      <vt:lpstr>Advantages of using  Microsoft Teams:</vt:lpstr>
      <vt:lpstr>Limitation of using  Microsoft Teams:</vt:lpstr>
      <vt:lpstr>References:</vt:lpstr>
      <vt:lpstr>Riverdale nursing home care presentation.   By Shameem Hussain  Using power point.  </vt:lpstr>
      <vt:lpstr>Workplace  task chosen is staff training. </vt:lpstr>
      <vt:lpstr>MICROSOFT TEAMS </vt:lpstr>
      <vt:lpstr>Advantages and disadvantages of using Microsoft Teams.</vt:lpstr>
      <vt:lpstr>REFERNCES</vt:lpstr>
      <vt:lpstr>Digital Skills and Research Methods - Module code: LCHS4007 – Task 1 </vt:lpstr>
      <vt:lpstr>What the chosen workplace task involves?</vt:lpstr>
      <vt:lpstr>How does it improve efficiency or communication? </vt:lpstr>
      <vt:lpstr>Advantages and limitations of using the chosen tool – One Drive</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2026-06-07T15:49:51Z</dcterms:created>
  <dcterms:modified xsi:type="dcterms:W3CDTF">2026-06-13T13:13:11Z</dcterms:modified>
</cp:coreProperties>
</file>