
<file path=[Content_Types].xml><?xml version="1.0" encoding="utf-8"?>
<Types xmlns="http://schemas.openxmlformats.org/package/2006/content-types">
  <Default Extension="jpeg" ContentType="image/jpeg"/>
  <Default Extension="jpg" ContentType="image/jpeg"/>
  <Default Extension="jpg&amp;ehk=G7zhttOY98doJYWjL"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 id="2147483685" r:id="rId6"/>
  </p:sldMasterIdLst>
  <p:notesMasterIdLst>
    <p:notesMasterId r:id="rId37"/>
  </p:notesMasterIdLst>
  <p:handoutMasterIdLst>
    <p:handoutMasterId r:id="rId38"/>
  </p:handoutMasterIdLst>
  <p:sldIdLst>
    <p:sldId id="351" r:id="rId7"/>
    <p:sldId id="375" r:id="rId8"/>
    <p:sldId id="257" r:id="rId9"/>
    <p:sldId id="258" r:id="rId10"/>
    <p:sldId id="361" r:id="rId11"/>
    <p:sldId id="363" r:id="rId12"/>
    <p:sldId id="365" r:id="rId13"/>
    <p:sldId id="352" r:id="rId14"/>
    <p:sldId id="366" r:id="rId15"/>
    <p:sldId id="259" r:id="rId16"/>
    <p:sldId id="362" r:id="rId17"/>
    <p:sldId id="261" r:id="rId18"/>
    <p:sldId id="364" r:id="rId19"/>
    <p:sldId id="367" r:id="rId20"/>
    <p:sldId id="370" r:id="rId21"/>
    <p:sldId id="372" r:id="rId22"/>
    <p:sldId id="263" r:id="rId23"/>
    <p:sldId id="373" r:id="rId24"/>
    <p:sldId id="265" r:id="rId25"/>
    <p:sldId id="267" r:id="rId26"/>
    <p:sldId id="374" r:id="rId27"/>
    <p:sldId id="268" r:id="rId28"/>
    <p:sldId id="286" r:id="rId29"/>
    <p:sldId id="356" r:id="rId30"/>
    <p:sldId id="354" r:id="rId31"/>
    <p:sldId id="355" r:id="rId32"/>
    <p:sldId id="360" r:id="rId33"/>
    <p:sldId id="357" r:id="rId34"/>
    <p:sldId id="359" r:id="rId35"/>
    <p:sldId id="358"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22" autoAdjust="0"/>
    <p:restoredTop sz="84643" autoAdjust="0"/>
  </p:normalViewPr>
  <p:slideViewPr>
    <p:cSldViewPr>
      <p:cViewPr varScale="1">
        <p:scale>
          <a:sx n="94" d="100"/>
          <a:sy n="94" d="100"/>
        </p:scale>
        <p:origin x="2016"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presProps" Target="presProps.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microsoft.com/office/2016/11/relationships/changesInfo" Target="changesInfos/changesInfo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 Felices" userId="8e38ee09-c2ff-4103-943a-2518637016e9" providerId="ADAL" clId="{290D7891-810A-4E3B-A4AE-199E10A0695C}"/>
    <pc:docChg chg="modSld">
      <pc:chgData name="Christian Felices" userId="8e38ee09-c2ff-4103-943a-2518637016e9" providerId="ADAL" clId="{290D7891-810A-4E3B-A4AE-199E10A0695C}" dt="2023-12-01T17:43:06.640" v="23" actId="20577"/>
      <pc:docMkLst>
        <pc:docMk/>
      </pc:docMkLst>
      <pc:sldChg chg="modSp mod">
        <pc:chgData name="Christian Felices" userId="8e38ee09-c2ff-4103-943a-2518637016e9" providerId="ADAL" clId="{290D7891-810A-4E3B-A4AE-199E10A0695C}" dt="2023-12-01T17:43:06.640" v="23" actId="20577"/>
        <pc:sldMkLst>
          <pc:docMk/>
          <pc:sldMk cId="1370600217" sldId="351"/>
        </pc:sldMkLst>
        <pc:spChg chg="mod">
          <ac:chgData name="Christian Felices" userId="8e38ee09-c2ff-4103-943a-2518637016e9" providerId="ADAL" clId="{290D7891-810A-4E3B-A4AE-199E10A0695C}" dt="2023-12-01T17:43:06.640" v="23" actId="20577"/>
          <ac:spMkLst>
            <pc:docMk/>
            <pc:sldMk cId="1370600217" sldId="351"/>
            <ac:spMk id="5" creationId="{C651EB77-20F7-46E6-B3C4-8AAFCDB6393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03/12/2023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DBB0EF-55F5-4296-B480-82C569973B21}" type="datetimeFigureOut">
              <a:rPr lang="en-GB" smtClean="0"/>
              <a:t>03/12/2023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E51224-72BE-4D38-B196-381731D9D811}" type="slidenum">
              <a:rPr lang="en-GB" smtClean="0"/>
              <a:t>‹#›</a:t>
            </a:fld>
            <a:endParaRPr lang="en-GB"/>
          </a:p>
        </p:txBody>
      </p:sp>
    </p:spTree>
    <p:extLst>
      <p:ext uri="{BB962C8B-B14F-4D97-AF65-F5344CB8AC3E}">
        <p14:creationId xmlns:p14="http://schemas.microsoft.com/office/powerpoint/2010/main" val="27032088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session is to be more conversational</a:t>
            </a:r>
          </a:p>
        </p:txBody>
      </p:sp>
      <p:sp>
        <p:nvSpPr>
          <p:cNvPr id="4" name="Slide Number Placeholder 3"/>
          <p:cNvSpPr>
            <a:spLocks noGrp="1"/>
          </p:cNvSpPr>
          <p:nvPr>
            <p:ph type="sldNum" sz="quarter" idx="5"/>
          </p:nvPr>
        </p:nvSpPr>
        <p:spPr/>
        <p:txBody>
          <a:bodyPr/>
          <a:lstStyle/>
          <a:p>
            <a:fld id="{82E51224-72BE-4D38-B196-381731D9D811}" type="slidenum">
              <a:rPr lang="en-GB" smtClean="0"/>
              <a:t>3</a:t>
            </a:fld>
            <a:endParaRPr lang="en-GB"/>
          </a:p>
        </p:txBody>
      </p:sp>
    </p:spTree>
    <p:extLst>
      <p:ext uri="{BB962C8B-B14F-4D97-AF65-F5344CB8AC3E}">
        <p14:creationId xmlns:p14="http://schemas.microsoft.com/office/powerpoint/2010/main" val="27563546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engage with students, to share their thoughts on what Morals are. Have a student-led discussion on what they perceive morals to be:</a:t>
            </a:r>
          </a:p>
          <a:p>
            <a:endParaRPr lang="en-GB" dirty="0"/>
          </a:p>
          <a:p>
            <a:r>
              <a:rPr lang="en-GB" dirty="0"/>
              <a:t>Morals are the rules for everyday life. They are internal, aligned with our values.</a:t>
            </a:r>
          </a:p>
          <a:p>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4</a:t>
            </a:fld>
            <a:endParaRPr lang="en-GB"/>
          </a:p>
        </p:txBody>
      </p:sp>
    </p:spTree>
    <p:extLst>
      <p:ext uri="{BB962C8B-B14F-4D97-AF65-F5344CB8AC3E}">
        <p14:creationId xmlns:p14="http://schemas.microsoft.com/office/powerpoint/2010/main" val="37212287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engage with students, to share their thoughts on what Morals are. Have a student-led discussion on what they perceive morals to be:</a:t>
            </a:r>
          </a:p>
          <a:p>
            <a:endParaRPr lang="en-GB" dirty="0"/>
          </a:p>
          <a:p>
            <a:r>
              <a:rPr lang="en-GB" dirty="0"/>
              <a:t>Morals are the rules for everyday life. They are internal, aligned with our values.</a:t>
            </a:r>
          </a:p>
          <a:p>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5</a:t>
            </a:fld>
            <a:endParaRPr lang="en-GB"/>
          </a:p>
        </p:txBody>
      </p:sp>
    </p:spTree>
    <p:extLst>
      <p:ext uri="{BB962C8B-B14F-4D97-AF65-F5344CB8AC3E}">
        <p14:creationId xmlns:p14="http://schemas.microsoft.com/office/powerpoint/2010/main" val="6870051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engage with students, to share their thoughts on what Morals are. Have a student-led discussion on what they perceive morals to be:</a:t>
            </a:r>
          </a:p>
          <a:p>
            <a:endParaRPr lang="en-GB" dirty="0"/>
          </a:p>
          <a:p>
            <a:r>
              <a:rPr lang="en-GB" dirty="0"/>
              <a:t>Morals are the rules for everyday life. They are internal, aligned with our values.</a:t>
            </a:r>
          </a:p>
          <a:p>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6</a:t>
            </a:fld>
            <a:endParaRPr lang="en-GB"/>
          </a:p>
        </p:txBody>
      </p:sp>
    </p:spTree>
    <p:extLst>
      <p:ext uri="{BB962C8B-B14F-4D97-AF65-F5344CB8AC3E}">
        <p14:creationId xmlns:p14="http://schemas.microsoft.com/office/powerpoint/2010/main" val="42602949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engage with students, to share their thoughts on what Morals are. Have a student-led discussion on what they perceive morals to be:</a:t>
            </a:r>
          </a:p>
          <a:p>
            <a:endParaRPr lang="en-GB" dirty="0"/>
          </a:p>
          <a:p>
            <a:r>
              <a:rPr lang="en-GB" dirty="0"/>
              <a:t>Morals are the rules for everyday life. They are internal, aligned with our values.</a:t>
            </a:r>
          </a:p>
          <a:p>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7</a:t>
            </a:fld>
            <a:endParaRPr lang="en-GB"/>
          </a:p>
        </p:txBody>
      </p:sp>
    </p:spTree>
    <p:extLst>
      <p:ext uri="{BB962C8B-B14F-4D97-AF65-F5344CB8AC3E}">
        <p14:creationId xmlns:p14="http://schemas.microsoft.com/office/powerpoint/2010/main" val="41076990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engage the students to establish some moral perspectives/examples</a:t>
            </a:r>
          </a:p>
        </p:txBody>
      </p:sp>
      <p:sp>
        <p:nvSpPr>
          <p:cNvPr id="4" name="Slide Number Placeholder 3"/>
          <p:cNvSpPr>
            <a:spLocks noGrp="1"/>
          </p:cNvSpPr>
          <p:nvPr>
            <p:ph type="sldNum" sz="quarter" idx="10"/>
          </p:nvPr>
        </p:nvSpPr>
        <p:spPr/>
        <p:txBody>
          <a:bodyPr/>
          <a:lstStyle/>
          <a:p>
            <a:fld id="{A0A7379B-C253-4423-B142-13ECA5AC82D8}" type="slidenum">
              <a:rPr lang="en-GB" smtClean="0"/>
              <a:t>8</a:t>
            </a:fld>
            <a:endParaRPr lang="en-GB"/>
          </a:p>
        </p:txBody>
      </p:sp>
    </p:spTree>
    <p:extLst>
      <p:ext uri="{BB962C8B-B14F-4D97-AF65-F5344CB8AC3E}">
        <p14:creationId xmlns:p14="http://schemas.microsoft.com/office/powerpoint/2010/main" val="1363085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engage the students to establish some moral perspectives/examples</a:t>
            </a:r>
          </a:p>
        </p:txBody>
      </p:sp>
      <p:sp>
        <p:nvSpPr>
          <p:cNvPr id="4" name="Slide Number Placeholder 3"/>
          <p:cNvSpPr>
            <a:spLocks noGrp="1"/>
          </p:cNvSpPr>
          <p:nvPr>
            <p:ph type="sldNum" sz="quarter" idx="10"/>
          </p:nvPr>
        </p:nvSpPr>
        <p:spPr/>
        <p:txBody>
          <a:bodyPr/>
          <a:lstStyle/>
          <a:p>
            <a:fld id="{A0A7379B-C253-4423-B142-13ECA5AC82D8}" type="slidenum">
              <a:rPr lang="en-GB" smtClean="0"/>
              <a:t>9</a:t>
            </a:fld>
            <a:endParaRPr lang="en-GB"/>
          </a:p>
        </p:txBody>
      </p:sp>
    </p:spTree>
    <p:extLst>
      <p:ext uri="{BB962C8B-B14F-4D97-AF65-F5344CB8AC3E}">
        <p14:creationId xmlns:p14="http://schemas.microsoft.com/office/powerpoint/2010/main" val="28735271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engage students on this discussion topic. Why are morals important? What do they say about us as a person?</a:t>
            </a:r>
            <a:endParaRPr lang="en-GB" b="1" i="1" dirty="0"/>
          </a:p>
        </p:txBody>
      </p:sp>
      <p:sp>
        <p:nvSpPr>
          <p:cNvPr id="4" name="Slide Number Placeholder 3"/>
          <p:cNvSpPr>
            <a:spLocks noGrp="1"/>
          </p:cNvSpPr>
          <p:nvPr>
            <p:ph type="sldNum" sz="quarter" idx="10"/>
          </p:nvPr>
        </p:nvSpPr>
        <p:spPr/>
        <p:txBody>
          <a:bodyPr/>
          <a:lstStyle/>
          <a:p>
            <a:fld id="{A0A7379B-C253-4423-B142-13ECA5AC82D8}" type="slidenum">
              <a:rPr lang="en-GB" smtClean="0"/>
              <a:t>10</a:t>
            </a:fld>
            <a:endParaRPr lang="en-GB"/>
          </a:p>
        </p:txBody>
      </p:sp>
    </p:spTree>
    <p:extLst>
      <p:ext uri="{BB962C8B-B14F-4D97-AF65-F5344CB8AC3E}">
        <p14:creationId xmlns:p14="http://schemas.microsoft.com/office/powerpoint/2010/main" val="7999093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engage students on this discussion topic. Why are morals important? What do they say about us as a person?</a:t>
            </a:r>
            <a:endParaRPr lang="en-GB" b="1" i="1" dirty="0"/>
          </a:p>
        </p:txBody>
      </p:sp>
      <p:sp>
        <p:nvSpPr>
          <p:cNvPr id="4" name="Slide Number Placeholder 3"/>
          <p:cNvSpPr>
            <a:spLocks noGrp="1"/>
          </p:cNvSpPr>
          <p:nvPr>
            <p:ph type="sldNum" sz="quarter" idx="10"/>
          </p:nvPr>
        </p:nvSpPr>
        <p:spPr/>
        <p:txBody>
          <a:bodyPr/>
          <a:lstStyle/>
          <a:p>
            <a:fld id="{A0A7379B-C253-4423-B142-13ECA5AC82D8}" type="slidenum">
              <a:rPr lang="en-GB" smtClean="0"/>
              <a:t>11</a:t>
            </a:fld>
            <a:endParaRPr lang="en-GB"/>
          </a:p>
        </p:txBody>
      </p:sp>
    </p:spTree>
    <p:extLst>
      <p:ext uri="{BB962C8B-B14F-4D97-AF65-F5344CB8AC3E}">
        <p14:creationId xmlns:p14="http://schemas.microsoft.com/office/powerpoint/2010/main" val="25815933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engage the students on a conversation as to what shapes morals (and how) :</a:t>
            </a:r>
          </a:p>
          <a:p>
            <a:r>
              <a:rPr lang="en-GB" b="1" i="1" dirty="0"/>
              <a:t>Family</a:t>
            </a:r>
          </a:p>
          <a:p>
            <a:r>
              <a:rPr lang="en-GB" b="1" i="1" dirty="0"/>
              <a:t>Peers</a:t>
            </a:r>
          </a:p>
          <a:p>
            <a:r>
              <a:rPr lang="en-GB" b="1" i="1" dirty="0"/>
              <a:t>Culture</a:t>
            </a:r>
          </a:p>
          <a:p>
            <a:r>
              <a:rPr lang="en-GB" b="1" i="1" dirty="0"/>
              <a:t>Religion…</a:t>
            </a:r>
          </a:p>
          <a:p>
            <a:endParaRPr lang="en-GB" b="1" i="1" dirty="0"/>
          </a:p>
          <a:p>
            <a:r>
              <a:rPr lang="en-GB" b="0" i="0" dirty="0"/>
              <a:t>This is to lead to a social setting, and the next topic of conversation – Ethics!</a:t>
            </a:r>
          </a:p>
        </p:txBody>
      </p:sp>
      <p:sp>
        <p:nvSpPr>
          <p:cNvPr id="4" name="Slide Number Placeholder 3"/>
          <p:cNvSpPr>
            <a:spLocks noGrp="1"/>
          </p:cNvSpPr>
          <p:nvPr>
            <p:ph type="sldNum" sz="quarter" idx="10"/>
          </p:nvPr>
        </p:nvSpPr>
        <p:spPr/>
        <p:txBody>
          <a:bodyPr/>
          <a:lstStyle/>
          <a:p>
            <a:fld id="{A0A7379B-C253-4423-B142-13ECA5AC82D8}" type="slidenum">
              <a:rPr lang="en-GB" smtClean="0"/>
              <a:t>12</a:t>
            </a:fld>
            <a:endParaRPr lang="en-GB"/>
          </a:p>
        </p:txBody>
      </p:sp>
    </p:spTree>
    <p:extLst>
      <p:ext uri="{BB962C8B-B14F-4D97-AF65-F5344CB8AC3E}">
        <p14:creationId xmlns:p14="http://schemas.microsoft.com/office/powerpoint/2010/main" val="11933755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could suggest that ethics form the social collective of morals. It is the commonly shared beliefs, values and approaches that is commonly accepted as “RIGHT” in society and the application of those moral beliefs</a:t>
            </a:r>
          </a:p>
        </p:txBody>
      </p:sp>
      <p:sp>
        <p:nvSpPr>
          <p:cNvPr id="4" name="Slide Number Placeholder 3"/>
          <p:cNvSpPr>
            <a:spLocks noGrp="1"/>
          </p:cNvSpPr>
          <p:nvPr>
            <p:ph type="sldNum" sz="quarter" idx="10"/>
          </p:nvPr>
        </p:nvSpPr>
        <p:spPr/>
        <p:txBody>
          <a:bodyPr/>
          <a:lstStyle/>
          <a:p>
            <a:fld id="{A0A7379B-C253-4423-B142-13ECA5AC82D8}" type="slidenum">
              <a:rPr lang="en-GB" smtClean="0"/>
              <a:t>13</a:t>
            </a:fld>
            <a:endParaRPr lang="en-GB"/>
          </a:p>
        </p:txBody>
      </p:sp>
    </p:spTree>
    <p:extLst>
      <p:ext uri="{BB962C8B-B14F-4D97-AF65-F5344CB8AC3E}">
        <p14:creationId xmlns:p14="http://schemas.microsoft.com/office/powerpoint/2010/main" val="40128093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could suggest that ethics form the social collective of morals. It is the commonly shared beliefs, values and approaches that is commonly accepted as “RIGHT” in society and the application of those moral beliefs</a:t>
            </a:r>
          </a:p>
        </p:txBody>
      </p:sp>
      <p:sp>
        <p:nvSpPr>
          <p:cNvPr id="4" name="Slide Number Placeholder 3"/>
          <p:cNvSpPr>
            <a:spLocks noGrp="1"/>
          </p:cNvSpPr>
          <p:nvPr>
            <p:ph type="sldNum" sz="quarter" idx="10"/>
          </p:nvPr>
        </p:nvSpPr>
        <p:spPr/>
        <p:txBody>
          <a:bodyPr/>
          <a:lstStyle/>
          <a:p>
            <a:fld id="{A0A7379B-C253-4423-B142-13ECA5AC82D8}" type="slidenum">
              <a:rPr lang="en-GB" smtClean="0"/>
              <a:t>14</a:t>
            </a:fld>
            <a:endParaRPr lang="en-GB"/>
          </a:p>
        </p:txBody>
      </p:sp>
    </p:spTree>
    <p:extLst>
      <p:ext uri="{BB962C8B-B14F-4D97-AF65-F5344CB8AC3E}">
        <p14:creationId xmlns:p14="http://schemas.microsoft.com/office/powerpoint/2010/main" val="41565405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could suggest that ethics form the social collective of morals. It is the commonly shared beliefs, values and approaches that is commonly accepted as “RIGHT” in society and the application of those moral beliefs</a:t>
            </a:r>
          </a:p>
        </p:txBody>
      </p:sp>
      <p:sp>
        <p:nvSpPr>
          <p:cNvPr id="4" name="Slide Number Placeholder 3"/>
          <p:cNvSpPr>
            <a:spLocks noGrp="1"/>
          </p:cNvSpPr>
          <p:nvPr>
            <p:ph type="sldNum" sz="quarter" idx="10"/>
          </p:nvPr>
        </p:nvSpPr>
        <p:spPr/>
        <p:txBody>
          <a:bodyPr/>
          <a:lstStyle/>
          <a:p>
            <a:fld id="{A0A7379B-C253-4423-B142-13ECA5AC82D8}" type="slidenum">
              <a:rPr lang="en-GB" smtClean="0"/>
              <a:t>15</a:t>
            </a:fld>
            <a:endParaRPr lang="en-GB"/>
          </a:p>
        </p:txBody>
      </p:sp>
    </p:spTree>
    <p:extLst>
      <p:ext uri="{BB962C8B-B14F-4D97-AF65-F5344CB8AC3E}">
        <p14:creationId xmlns:p14="http://schemas.microsoft.com/office/powerpoint/2010/main" val="3503302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could suggest that ethics form the social collective of morals. It is the commonly shared beliefs, values and approaches that is commonly accepted as “RIGHT” in society and the application of those moral beliefs</a:t>
            </a:r>
          </a:p>
        </p:txBody>
      </p:sp>
      <p:sp>
        <p:nvSpPr>
          <p:cNvPr id="4" name="Slide Number Placeholder 3"/>
          <p:cNvSpPr>
            <a:spLocks noGrp="1"/>
          </p:cNvSpPr>
          <p:nvPr>
            <p:ph type="sldNum" sz="quarter" idx="10"/>
          </p:nvPr>
        </p:nvSpPr>
        <p:spPr/>
        <p:txBody>
          <a:bodyPr/>
          <a:lstStyle/>
          <a:p>
            <a:fld id="{A0A7379B-C253-4423-B142-13ECA5AC82D8}" type="slidenum">
              <a:rPr lang="en-GB" smtClean="0"/>
              <a:t>16</a:t>
            </a:fld>
            <a:endParaRPr lang="en-GB"/>
          </a:p>
        </p:txBody>
      </p:sp>
    </p:spTree>
    <p:extLst>
      <p:ext uri="{BB962C8B-B14F-4D97-AF65-F5344CB8AC3E}">
        <p14:creationId xmlns:p14="http://schemas.microsoft.com/office/powerpoint/2010/main" val="14892327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Trolley problem is a classic ethical dilemma.</a:t>
            </a:r>
          </a:p>
          <a:p>
            <a:endParaRPr lang="en-GB" dirty="0"/>
          </a:p>
          <a:p>
            <a:r>
              <a:rPr lang="en-GB" dirty="0"/>
              <a:t>A runaway train cart/trolley is hurtling down the track. Ahead, five people tied to the track but, there is a junction that can divert the train. On this diversion, there is one person tied to the track. Do you:</a:t>
            </a:r>
          </a:p>
          <a:p>
            <a:pPr marL="228600" indent="-228600">
              <a:buAutoNum type="alphaLcParenR"/>
            </a:pPr>
            <a:r>
              <a:rPr lang="en-GB" dirty="0"/>
              <a:t>Divert the train killing the one person</a:t>
            </a:r>
          </a:p>
          <a:p>
            <a:pPr marL="228600" indent="-228600">
              <a:buAutoNum type="alphaLcParenR"/>
            </a:pPr>
            <a:r>
              <a:rPr lang="en-GB" dirty="0"/>
              <a:t>Keep the train as is, killing five people</a:t>
            </a:r>
          </a:p>
          <a:p>
            <a:pPr marL="228600" indent="-228600">
              <a:buAutoNum type="alphaLcParenR"/>
            </a:pPr>
            <a:endParaRPr lang="en-GB" dirty="0"/>
          </a:p>
          <a:p>
            <a:pPr marL="0" indent="0">
              <a:buNone/>
            </a:pPr>
            <a:r>
              <a:rPr lang="en-GB" dirty="0"/>
              <a:t>Why did you make that decision?</a:t>
            </a:r>
          </a:p>
        </p:txBody>
      </p:sp>
      <p:sp>
        <p:nvSpPr>
          <p:cNvPr id="4" name="Slide Number Placeholder 3"/>
          <p:cNvSpPr>
            <a:spLocks noGrp="1"/>
          </p:cNvSpPr>
          <p:nvPr>
            <p:ph type="sldNum" sz="quarter" idx="10"/>
          </p:nvPr>
        </p:nvSpPr>
        <p:spPr/>
        <p:txBody>
          <a:bodyPr/>
          <a:lstStyle/>
          <a:p>
            <a:fld id="{A0A7379B-C253-4423-B142-13ECA5AC82D8}" type="slidenum">
              <a:rPr lang="en-GB" smtClean="0"/>
              <a:t>17</a:t>
            </a:fld>
            <a:endParaRPr lang="en-GB"/>
          </a:p>
        </p:txBody>
      </p:sp>
    </p:spTree>
    <p:extLst>
      <p:ext uri="{BB962C8B-B14F-4D97-AF65-F5344CB8AC3E}">
        <p14:creationId xmlns:p14="http://schemas.microsoft.com/office/powerpoint/2010/main" val="29408024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Trolley problem is a classic ethical dilemma.</a:t>
            </a:r>
          </a:p>
          <a:p>
            <a:endParaRPr lang="en-GB" dirty="0"/>
          </a:p>
          <a:p>
            <a:r>
              <a:rPr lang="en-GB" dirty="0"/>
              <a:t>A runaway train cart/trolley is hurtling down the track. Ahead, five people tied to the track but, there is a junction that can divert the train. On this diversion, there is one person tied to the track. Do you:</a:t>
            </a:r>
          </a:p>
          <a:p>
            <a:pPr marL="228600" indent="-228600">
              <a:buAutoNum type="alphaLcParenR"/>
            </a:pPr>
            <a:r>
              <a:rPr lang="en-GB" dirty="0"/>
              <a:t>Divert the train killing the one person</a:t>
            </a:r>
          </a:p>
          <a:p>
            <a:pPr marL="228600" indent="-228600">
              <a:buAutoNum type="alphaLcParenR"/>
            </a:pPr>
            <a:r>
              <a:rPr lang="en-GB" dirty="0"/>
              <a:t>Keep the train as is, killing five people</a:t>
            </a:r>
          </a:p>
          <a:p>
            <a:pPr marL="228600" indent="-228600">
              <a:buAutoNum type="alphaLcParenR"/>
            </a:pPr>
            <a:endParaRPr lang="en-GB" dirty="0"/>
          </a:p>
          <a:p>
            <a:pPr marL="0" indent="0">
              <a:buNone/>
            </a:pPr>
            <a:r>
              <a:rPr lang="en-GB" dirty="0"/>
              <a:t>Why did you make that decision?</a:t>
            </a:r>
          </a:p>
        </p:txBody>
      </p:sp>
      <p:sp>
        <p:nvSpPr>
          <p:cNvPr id="4" name="Slide Number Placeholder 3"/>
          <p:cNvSpPr>
            <a:spLocks noGrp="1"/>
          </p:cNvSpPr>
          <p:nvPr>
            <p:ph type="sldNum" sz="quarter" idx="10"/>
          </p:nvPr>
        </p:nvSpPr>
        <p:spPr/>
        <p:txBody>
          <a:bodyPr/>
          <a:lstStyle/>
          <a:p>
            <a:fld id="{A0A7379B-C253-4423-B142-13ECA5AC82D8}" type="slidenum">
              <a:rPr lang="en-GB" smtClean="0"/>
              <a:t>18</a:t>
            </a:fld>
            <a:endParaRPr lang="en-GB"/>
          </a:p>
        </p:txBody>
      </p:sp>
    </p:spTree>
    <p:extLst>
      <p:ext uri="{BB962C8B-B14F-4D97-AF65-F5344CB8AC3E}">
        <p14:creationId xmlns:p14="http://schemas.microsoft.com/office/powerpoint/2010/main" val="10259600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your thoughts on this one?</a:t>
            </a:r>
          </a:p>
          <a:p>
            <a:endParaRPr lang="en-GB" dirty="0"/>
          </a:p>
          <a:p>
            <a:r>
              <a:rPr lang="en-GB" dirty="0"/>
              <a:t>If you went for the abortion, you just killed Beethoven!!</a:t>
            </a:r>
          </a:p>
        </p:txBody>
      </p:sp>
      <p:sp>
        <p:nvSpPr>
          <p:cNvPr id="4" name="Slide Number Placeholder 3"/>
          <p:cNvSpPr>
            <a:spLocks noGrp="1"/>
          </p:cNvSpPr>
          <p:nvPr>
            <p:ph type="sldNum" sz="quarter" idx="5"/>
          </p:nvPr>
        </p:nvSpPr>
        <p:spPr/>
        <p:txBody>
          <a:bodyPr/>
          <a:lstStyle/>
          <a:p>
            <a:fld id="{82E51224-72BE-4D38-B196-381731D9D811}" type="slidenum">
              <a:rPr lang="en-GB" smtClean="0"/>
              <a:t>19</a:t>
            </a:fld>
            <a:endParaRPr lang="en-GB"/>
          </a:p>
        </p:txBody>
      </p:sp>
    </p:spTree>
    <p:extLst>
      <p:ext uri="{BB962C8B-B14F-4D97-AF65-F5344CB8AC3E}">
        <p14:creationId xmlns:p14="http://schemas.microsoft.com/office/powerpoint/2010/main" val="5719904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when we are looking at Ethics, we generally refer to the conforming toward a set of socially accepted behaviours and their implications. Let’s take a look at one more dilemma.</a:t>
            </a:r>
          </a:p>
          <a:p>
            <a:endParaRPr lang="en-GB" dirty="0"/>
          </a:p>
          <a:p>
            <a:r>
              <a:rPr lang="en-GB" dirty="0"/>
              <a:t>Facilitator to lead a discussion on the potential leaders until we get a general consensus. Only then do we say who the characters are:</a:t>
            </a:r>
          </a:p>
          <a:p>
            <a:endParaRPr lang="en-GB" dirty="0"/>
          </a:p>
          <a:p>
            <a:r>
              <a:rPr lang="en-GB" dirty="0"/>
              <a:t>Candidate a – Franklin Roosevelt </a:t>
            </a:r>
          </a:p>
          <a:p>
            <a:r>
              <a:rPr lang="en-GB" dirty="0"/>
              <a:t>Candidate B – Winston Churchill</a:t>
            </a:r>
          </a:p>
          <a:p>
            <a:r>
              <a:rPr lang="en-GB" dirty="0"/>
              <a:t>Candidate C – Adolf Hitler</a:t>
            </a:r>
          </a:p>
          <a:p>
            <a:endParaRPr lang="en-GB" dirty="0"/>
          </a:p>
          <a:p>
            <a:r>
              <a:rPr lang="en-GB" dirty="0"/>
              <a:t>This conversation could potentially go on to discuss Churchill – the good and the bad of his character and his own moral compass.</a:t>
            </a:r>
          </a:p>
        </p:txBody>
      </p:sp>
      <p:sp>
        <p:nvSpPr>
          <p:cNvPr id="4" name="Slide Number Placeholder 3"/>
          <p:cNvSpPr>
            <a:spLocks noGrp="1"/>
          </p:cNvSpPr>
          <p:nvPr>
            <p:ph type="sldNum" sz="quarter" idx="10"/>
          </p:nvPr>
        </p:nvSpPr>
        <p:spPr/>
        <p:txBody>
          <a:bodyPr/>
          <a:lstStyle/>
          <a:p>
            <a:fld id="{A0A7379B-C253-4423-B142-13ECA5AC82D8}" type="slidenum">
              <a:rPr lang="en-GB" smtClean="0"/>
              <a:t>20</a:t>
            </a:fld>
            <a:endParaRPr lang="en-GB"/>
          </a:p>
        </p:txBody>
      </p:sp>
    </p:spTree>
    <p:extLst>
      <p:ext uri="{BB962C8B-B14F-4D97-AF65-F5344CB8AC3E}">
        <p14:creationId xmlns:p14="http://schemas.microsoft.com/office/powerpoint/2010/main" val="36946575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when we are looking at Ethics, we generally refer to the conforming toward a set of socially accepted behaviours and their implications. Let’s take a look at one more dilemma.</a:t>
            </a:r>
          </a:p>
          <a:p>
            <a:endParaRPr lang="en-GB" dirty="0"/>
          </a:p>
          <a:p>
            <a:r>
              <a:rPr lang="en-GB" dirty="0"/>
              <a:t>Facilitator to lead a discussion on the potential leaders until we get a general consensus. Only then do we say who the characters are:</a:t>
            </a:r>
          </a:p>
          <a:p>
            <a:endParaRPr lang="en-GB" dirty="0"/>
          </a:p>
          <a:p>
            <a:r>
              <a:rPr lang="en-GB" dirty="0"/>
              <a:t>Candidate a – Franklin Roosevelt </a:t>
            </a:r>
          </a:p>
          <a:p>
            <a:r>
              <a:rPr lang="en-GB" dirty="0"/>
              <a:t>Candidate B – Winston Churchill</a:t>
            </a:r>
          </a:p>
          <a:p>
            <a:r>
              <a:rPr lang="en-GB" dirty="0"/>
              <a:t>Candidate C – Adolf Hitler</a:t>
            </a:r>
          </a:p>
          <a:p>
            <a:endParaRPr lang="en-GB" dirty="0"/>
          </a:p>
          <a:p>
            <a:r>
              <a:rPr lang="en-GB" dirty="0"/>
              <a:t>This conversation could potentially go on to discuss Churchill – the good and the bad of his character and his own moral compass.</a:t>
            </a:r>
          </a:p>
        </p:txBody>
      </p:sp>
      <p:sp>
        <p:nvSpPr>
          <p:cNvPr id="4" name="Slide Number Placeholder 3"/>
          <p:cNvSpPr>
            <a:spLocks noGrp="1"/>
          </p:cNvSpPr>
          <p:nvPr>
            <p:ph type="sldNum" sz="quarter" idx="10"/>
          </p:nvPr>
        </p:nvSpPr>
        <p:spPr/>
        <p:txBody>
          <a:bodyPr/>
          <a:lstStyle/>
          <a:p>
            <a:fld id="{A0A7379B-C253-4423-B142-13ECA5AC82D8}" type="slidenum">
              <a:rPr lang="en-GB" smtClean="0"/>
              <a:t>21</a:t>
            </a:fld>
            <a:endParaRPr lang="en-GB"/>
          </a:p>
        </p:txBody>
      </p:sp>
    </p:spTree>
    <p:extLst>
      <p:ext uri="{BB962C8B-B14F-4D97-AF65-F5344CB8AC3E}">
        <p14:creationId xmlns:p14="http://schemas.microsoft.com/office/powerpoint/2010/main" val="3643987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 students for examples of what they could use, before demonstrating some of these themselves.</a:t>
            </a:r>
          </a:p>
        </p:txBody>
      </p:sp>
      <p:sp>
        <p:nvSpPr>
          <p:cNvPr id="4" name="Slide Number Placeholder 3"/>
          <p:cNvSpPr>
            <a:spLocks noGrp="1"/>
          </p:cNvSpPr>
          <p:nvPr>
            <p:ph type="sldNum" sz="quarter" idx="10"/>
          </p:nvPr>
        </p:nvSpPr>
        <p:spPr/>
        <p:txBody>
          <a:bodyPr/>
          <a:lstStyle/>
          <a:p>
            <a:fld id="{A0A7379B-C253-4423-B142-13ECA5AC82D8}" type="slidenum">
              <a:rPr lang="en-GB" smtClean="0"/>
              <a:t>22</a:t>
            </a:fld>
            <a:endParaRPr lang="en-GB"/>
          </a:p>
        </p:txBody>
      </p:sp>
    </p:spTree>
    <p:extLst>
      <p:ext uri="{BB962C8B-B14F-4D97-AF65-F5344CB8AC3E}">
        <p14:creationId xmlns:p14="http://schemas.microsoft.com/office/powerpoint/2010/main" val="42875207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encourage the group to come up with a definition for “LAW”</a:t>
            </a:r>
          </a:p>
        </p:txBody>
      </p:sp>
      <p:sp>
        <p:nvSpPr>
          <p:cNvPr id="4" name="Slide Number Placeholder 3"/>
          <p:cNvSpPr>
            <a:spLocks noGrp="1"/>
          </p:cNvSpPr>
          <p:nvPr>
            <p:ph type="sldNum" sz="quarter" idx="5"/>
          </p:nvPr>
        </p:nvSpPr>
        <p:spPr/>
        <p:txBody>
          <a:bodyPr/>
          <a:lstStyle/>
          <a:p>
            <a:fld id="{82E51224-72BE-4D38-B196-381731D9D811}" type="slidenum">
              <a:rPr lang="en-GB" smtClean="0"/>
              <a:t>23</a:t>
            </a:fld>
            <a:endParaRPr lang="en-GB"/>
          </a:p>
        </p:txBody>
      </p:sp>
    </p:spTree>
    <p:extLst>
      <p:ext uri="{BB962C8B-B14F-4D97-AF65-F5344CB8AC3E}">
        <p14:creationId xmlns:p14="http://schemas.microsoft.com/office/powerpoint/2010/main" val="5696851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Laws are rules and regulations made and enforced by governments that regulate the conduct of people within a society</a:t>
            </a:r>
          </a:p>
        </p:txBody>
      </p:sp>
      <p:sp>
        <p:nvSpPr>
          <p:cNvPr id="4" name="Slide Number Placeholder 3"/>
          <p:cNvSpPr>
            <a:spLocks noGrp="1"/>
          </p:cNvSpPr>
          <p:nvPr>
            <p:ph type="sldNum" sz="quarter" idx="5"/>
          </p:nvPr>
        </p:nvSpPr>
        <p:spPr/>
        <p:txBody>
          <a:bodyPr/>
          <a:lstStyle/>
          <a:p>
            <a:fld id="{82E51224-72BE-4D38-B196-381731D9D811}" type="slidenum">
              <a:rPr lang="en-GB" smtClean="0"/>
              <a:t>24</a:t>
            </a:fld>
            <a:endParaRPr lang="en-GB"/>
          </a:p>
        </p:txBody>
      </p:sp>
    </p:spTree>
    <p:extLst>
      <p:ext uri="{BB962C8B-B14F-4D97-AF65-F5344CB8AC3E}">
        <p14:creationId xmlns:p14="http://schemas.microsoft.com/office/powerpoint/2010/main" val="11016841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engage the group in conversation, establish why they think we have laws, before going through the list.</a:t>
            </a:r>
          </a:p>
        </p:txBody>
      </p:sp>
      <p:sp>
        <p:nvSpPr>
          <p:cNvPr id="4" name="Slide Number Placeholder 3"/>
          <p:cNvSpPr>
            <a:spLocks noGrp="1"/>
          </p:cNvSpPr>
          <p:nvPr>
            <p:ph type="sldNum" sz="quarter" idx="5"/>
          </p:nvPr>
        </p:nvSpPr>
        <p:spPr/>
        <p:txBody>
          <a:bodyPr/>
          <a:lstStyle/>
          <a:p>
            <a:fld id="{82E51224-72BE-4D38-B196-381731D9D811}" type="slidenum">
              <a:rPr lang="en-GB" smtClean="0"/>
              <a:t>25</a:t>
            </a:fld>
            <a:endParaRPr lang="en-GB"/>
          </a:p>
        </p:txBody>
      </p:sp>
    </p:spTree>
    <p:extLst>
      <p:ext uri="{BB962C8B-B14F-4D97-AF65-F5344CB8AC3E}">
        <p14:creationId xmlns:p14="http://schemas.microsoft.com/office/powerpoint/2010/main" val="10199637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essence, laws are enforceable ethics or, socially agreed behaviours. The rule of law is to ensure that these accepted behaviours are adhered to. If not, then the court of law can administer punishments. These laws can often be amended, or scrapped entirely, to encourage a certain type of behaviour.</a:t>
            </a:r>
          </a:p>
        </p:txBody>
      </p:sp>
      <p:sp>
        <p:nvSpPr>
          <p:cNvPr id="4" name="Slide Number Placeholder 3"/>
          <p:cNvSpPr>
            <a:spLocks noGrp="1"/>
          </p:cNvSpPr>
          <p:nvPr>
            <p:ph type="sldNum" sz="quarter" idx="5"/>
          </p:nvPr>
        </p:nvSpPr>
        <p:spPr/>
        <p:txBody>
          <a:bodyPr/>
          <a:lstStyle/>
          <a:p>
            <a:fld id="{82E51224-72BE-4D38-B196-381731D9D811}" type="slidenum">
              <a:rPr lang="en-GB" smtClean="0"/>
              <a:t>26</a:t>
            </a:fld>
            <a:endParaRPr lang="en-GB"/>
          </a:p>
        </p:txBody>
      </p:sp>
    </p:spTree>
    <p:extLst>
      <p:ext uri="{BB962C8B-B14F-4D97-AF65-F5344CB8AC3E}">
        <p14:creationId xmlns:p14="http://schemas.microsoft.com/office/powerpoint/2010/main" val="18066551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series of legislations that are put in place to uphold the moral and ethical ideals of society. The aim laws and legal frameworks are enabled through the creation of parliamentary acts such as:</a:t>
            </a:r>
          </a:p>
          <a:p>
            <a:endParaRPr lang="en-GB" dirty="0"/>
          </a:p>
          <a:p>
            <a:r>
              <a:rPr lang="en-GB" dirty="0"/>
              <a:t>And many more…!</a:t>
            </a:r>
          </a:p>
        </p:txBody>
      </p:sp>
      <p:sp>
        <p:nvSpPr>
          <p:cNvPr id="4" name="Slide Number Placeholder 3"/>
          <p:cNvSpPr>
            <a:spLocks noGrp="1"/>
          </p:cNvSpPr>
          <p:nvPr>
            <p:ph type="sldNum" sz="quarter" idx="5"/>
          </p:nvPr>
        </p:nvSpPr>
        <p:spPr/>
        <p:txBody>
          <a:bodyPr/>
          <a:lstStyle/>
          <a:p>
            <a:fld id="{82E51224-72BE-4D38-B196-381731D9D811}" type="slidenum">
              <a:rPr lang="en-GB" smtClean="0"/>
              <a:t>27</a:t>
            </a:fld>
            <a:endParaRPr lang="en-GB"/>
          </a:p>
        </p:txBody>
      </p:sp>
    </p:spTree>
    <p:extLst>
      <p:ext uri="{BB962C8B-B14F-4D97-AF65-F5344CB8AC3E}">
        <p14:creationId xmlns:p14="http://schemas.microsoft.com/office/powerpoint/2010/main" val="386573296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may be times where things are legal and/or socially acceptable but, go against our own moral perspectives</a:t>
            </a:r>
          </a:p>
        </p:txBody>
      </p:sp>
      <p:sp>
        <p:nvSpPr>
          <p:cNvPr id="4" name="Slide Number Placeholder 3"/>
          <p:cNvSpPr>
            <a:spLocks noGrp="1"/>
          </p:cNvSpPr>
          <p:nvPr>
            <p:ph type="sldNum" sz="quarter" idx="5"/>
          </p:nvPr>
        </p:nvSpPr>
        <p:spPr/>
        <p:txBody>
          <a:bodyPr/>
          <a:lstStyle/>
          <a:p>
            <a:fld id="{82E51224-72BE-4D38-B196-381731D9D811}" type="slidenum">
              <a:rPr lang="en-GB" smtClean="0"/>
              <a:t>28</a:t>
            </a:fld>
            <a:endParaRPr lang="en-GB"/>
          </a:p>
        </p:txBody>
      </p:sp>
    </p:spTree>
    <p:extLst>
      <p:ext uri="{BB962C8B-B14F-4D97-AF65-F5344CB8AC3E}">
        <p14:creationId xmlns:p14="http://schemas.microsoft.com/office/powerpoint/2010/main" val="34739870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essence, laws are enforceable ethics or, socially agreed behaviours. The rule of law is to ensure that these accepted behaviours are adhered to. If not, then the court of law can administer punishments. These laws can often be amended, or scrapped entirely, to encourage a certain type of behaviour.</a:t>
            </a:r>
          </a:p>
        </p:txBody>
      </p:sp>
      <p:sp>
        <p:nvSpPr>
          <p:cNvPr id="4" name="Slide Number Placeholder 3"/>
          <p:cNvSpPr>
            <a:spLocks noGrp="1"/>
          </p:cNvSpPr>
          <p:nvPr>
            <p:ph type="sldNum" sz="quarter" idx="5"/>
          </p:nvPr>
        </p:nvSpPr>
        <p:spPr/>
        <p:txBody>
          <a:bodyPr/>
          <a:lstStyle/>
          <a:p>
            <a:fld id="{82E51224-72BE-4D38-B196-381731D9D811}" type="slidenum">
              <a:rPr lang="en-GB" smtClean="0"/>
              <a:t>29</a:t>
            </a:fld>
            <a:endParaRPr lang="en-GB"/>
          </a:p>
        </p:txBody>
      </p:sp>
    </p:spTree>
    <p:extLst>
      <p:ext uri="{BB962C8B-B14F-4D97-AF65-F5344CB8AC3E}">
        <p14:creationId xmlns:p14="http://schemas.microsoft.com/office/powerpoint/2010/main" val="5279728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E51224-72BE-4D38-B196-381731D9D811}" type="slidenum">
              <a:rPr lang="en-GB" smtClean="0"/>
              <a:t>30</a:t>
            </a:fld>
            <a:endParaRPr lang="en-GB"/>
          </a:p>
        </p:txBody>
      </p:sp>
    </p:spTree>
    <p:extLst>
      <p:ext uri="{BB962C8B-B14F-4D97-AF65-F5344CB8AC3E}">
        <p14:creationId xmlns:p14="http://schemas.microsoft.com/office/powerpoint/2010/main" val="2968929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912210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03/12/2023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15389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03/12/2023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97276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03/12/2023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6097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03/12/2023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61182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03/12/2023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90794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03/12/2023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2007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03/12/2023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294819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03/12/2023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37769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03/12/2023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58171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03/12/2023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37137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507264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004972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999948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5754054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0020198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1756886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6374378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10328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907384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438640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051808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5236384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03/12/2023</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818527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03/12/2023</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0952051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03/12/2023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185753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fld id="{9C64F3F4-CE19-49F8-9EF4-FF4EE52031C2}" type="datetimeFigureOut">
              <a:rPr lang="en-GB" smtClean="0"/>
              <a:pPr/>
              <a:t>03/12/2023</a:t>
            </a:fld>
            <a:endParaRPr lang="en-GB" dirty="0"/>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241043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jpg"/><Relationship Id="rId5" Type="http://schemas.openxmlformats.org/officeDocument/2006/relationships/theme" Target="../theme/theme3.xml"/><Relationship Id="rId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497006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12/3/2023</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374912507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27188375"/>
      </p:ext>
    </p:extLst>
  </p:cSld>
  <p:clrMap bg1="lt1" tx1="dk1" bg2="lt2" tx2="dk2" accent1="accent1" accent2="accent2" accent3="accent3" accent4="accent4" accent5="accent5" accent6="accent6" hlink="hlink" folHlink="folHlink"/>
  <p:sldLayoutIdLst>
    <p:sldLayoutId id="2147483686" r:id="rId1"/>
    <p:sldLayoutId id="2147483688" r:id="rId2"/>
    <p:sldLayoutId id="2147483689" r:id="rId3"/>
    <p:sldLayoutId id="2147483690" r:id="rId4"/>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jpg&amp;ehk=G7zhttOY98doJYWj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www.flickr.com/photos/mitopencourseware/3971218827/"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collinsdictionary.com/dictionary/english/morals"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hyperlink" Target="https://doi.org/10.1016/j" TargetMode="External"/><Relationship Id="rId4" Type="http://schemas.openxmlformats.org/officeDocument/2006/relationships/hyperlink" Target="https://slideplayer.com/slide/1600539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BMSK4016</a:t>
            </a:r>
            <a:br>
              <a:rPr lang="en-GB" altLang="en-US" sz="1800" dirty="0"/>
            </a:br>
            <a:r>
              <a:rPr lang="en-GB" altLang="en-US" sz="1800" dirty="0"/>
              <a:t>Developing </a:t>
            </a:r>
            <a:r>
              <a:rPr lang="en-GB" sz="1800" dirty="0"/>
              <a:t>Professional Practice</a:t>
            </a:r>
            <a:br>
              <a:rPr lang="en-GB" sz="4000" dirty="0"/>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6A251-236C-958C-C254-0BAB7FD05726}"/>
              </a:ext>
            </a:extLst>
          </p:cNvPr>
          <p:cNvSpPr txBox="1">
            <a:spLocks/>
          </p:cNvSpPr>
          <p:nvPr/>
        </p:nvSpPr>
        <p:spPr>
          <a:xfrm>
            <a:off x="726146" y="2289863"/>
            <a:ext cx="3074134" cy="1796117"/>
          </a:xfrm>
          <a:prstGeom prst="rect">
            <a:avLst/>
          </a:prstGeom>
        </p:spPr>
        <p:txBody>
          <a:bodyPr vert="horz" lIns="68580" tIns="34290" rIns="68580" bIns="34290" rtlCol="0" anchor="b">
            <a:noAutofit/>
          </a:bodyPr>
          <a:lstStyle>
            <a:lvl1pPr algn="ctr" defTabSz="685800" rtl="0" eaLnBrk="1" latinLnBrk="0" hangingPunct="1">
              <a:lnSpc>
                <a:spcPct val="90000"/>
              </a:lnSpc>
              <a:spcBef>
                <a:spcPct val="0"/>
              </a:spcBef>
              <a:buNone/>
              <a:defRPr sz="4500" kern="1200">
                <a:solidFill>
                  <a:schemeClr val="tx1"/>
                </a:solidFill>
                <a:latin typeface="+mj-lt"/>
                <a:ea typeface="+mj-ea"/>
                <a:cs typeface="+mj-cs"/>
              </a:defRPr>
            </a:lvl1pPr>
          </a:lstStyle>
          <a:p>
            <a:pPr algn="l">
              <a:defRPr/>
            </a:pPr>
            <a:r>
              <a:rPr lang="en-GB" sz="1350" dirty="0">
                <a:solidFill>
                  <a:schemeClr val="bg1"/>
                </a:solidFill>
                <a:ea typeface="Calibri" panose="020F0502020204030204" pitchFamily="34" charset="0"/>
              </a:rPr>
              <a:t>CertHE Applied Leadership and Management in the Workplace </a:t>
            </a:r>
            <a:br>
              <a:rPr lang="en-GB" sz="1350" b="1" dirty="0">
                <a:solidFill>
                  <a:schemeClr val="bg1"/>
                </a:solidFill>
                <a:ea typeface="Calibri" panose="020F0502020204030204" pitchFamily="34" charset="0"/>
              </a:rPr>
            </a:br>
            <a:br>
              <a:rPr lang="en-GB" altLang="en-US" sz="1350" dirty="0">
                <a:solidFill>
                  <a:schemeClr val="bg1"/>
                </a:solidFill>
              </a:rPr>
            </a:br>
            <a:br>
              <a:rPr lang="en-GB" altLang="en-US" sz="1350" dirty="0">
                <a:solidFill>
                  <a:schemeClr val="bg1"/>
                </a:solidFill>
              </a:rPr>
            </a:br>
            <a:r>
              <a:rPr lang="en-GB" altLang="en-US" sz="1350" dirty="0">
                <a:solidFill>
                  <a:schemeClr val="bg1"/>
                </a:solidFill>
              </a:rPr>
              <a:t>Blended Session 3</a:t>
            </a:r>
            <a:br>
              <a:rPr lang="en-GB" sz="3000" dirty="0">
                <a:solidFill>
                  <a:schemeClr val="bg1"/>
                </a:solidFill>
              </a:rPr>
            </a:br>
            <a:br>
              <a:rPr lang="en-GB" sz="1350" dirty="0">
                <a:solidFill>
                  <a:schemeClr val="bg1"/>
                </a:solidFill>
              </a:rPr>
            </a:br>
            <a:br>
              <a:rPr lang="en-GB" sz="1350" dirty="0">
                <a:solidFill>
                  <a:schemeClr val="bg1"/>
                </a:solidFill>
              </a:rPr>
            </a:br>
            <a:br>
              <a:rPr lang="en-GB" sz="1350" b="1" dirty="0">
                <a:solidFill>
                  <a:schemeClr val="bg1"/>
                </a:solidFill>
              </a:rPr>
            </a:br>
            <a:endParaRPr lang="en-GB" altLang="en-US" sz="1350" dirty="0">
              <a:solidFill>
                <a:schemeClr val="bg1"/>
              </a:solidFill>
            </a:endParaRPr>
          </a:p>
        </p:txBody>
      </p:sp>
    </p:spTree>
    <p:extLst>
      <p:ext uri="{BB962C8B-B14F-4D97-AF65-F5344CB8AC3E}">
        <p14:creationId xmlns:p14="http://schemas.microsoft.com/office/powerpoint/2010/main" val="1089038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01BC89A2-DA6D-C6D6-5767-FD37E10F6DBF}"/>
              </a:ext>
            </a:extLst>
          </p:cNvPr>
          <p:cNvSpPr/>
          <p:nvPr/>
        </p:nvSpPr>
        <p:spPr>
          <a:xfrm>
            <a:off x="395536" y="1556792"/>
            <a:ext cx="2232248" cy="632367"/>
          </a:xfrm>
          <a:prstGeom prst="roundRect">
            <a:avLst/>
          </a:prstGeom>
          <a:solidFill>
            <a:schemeClr val="accent1">
              <a:alpha val="12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94942" y="235345"/>
            <a:ext cx="7038107" cy="776383"/>
          </a:xfrm>
        </p:spPr>
        <p:txBody>
          <a:bodyPr anchor="b">
            <a:normAutofit/>
          </a:bodyPr>
          <a:lstStyle/>
          <a:p>
            <a:r>
              <a:rPr lang="en-GB" sz="4000" b="1" dirty="0">
                <a:latin typeface="Arial" panose="020B0604020202020204" pitchFamily="34" charset="0"/>
                <a:cs typeface="Arial" panose="020B0604020202020204" pitchFamily="34" charset="0"/>
              </a:rPr>
              <a:t>Overview of Workshop</a:t>
            </a:r>
          </a:p>
        </p:txBody>
      </p:sp>
      <p:pic>
        <p:nvPicPr>
          <p:cNvPr id="1026" name="Picture 2" descr="Is Morality in Decline? - Nautilus">
            <a:extLst>
              <a:ext uri="{FF2B5EF4-FFF2-40B4-BE49-F238E27FC236}">
                <a16:creationId xmlns:a16="http://schemas.microsoft.com/office/drawing/2014/main" id="{1941CA30-97B9-98E5-675E-0D06FD906FA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3203848" y="1628800"/>
            <a:ext cx="5667014" cy="3400207"/>
          </a:xfrm>
          <a:prstGeom prst="rect">
            <a:avLst/>
          </a:prstGeom>
          <a:solidFill>
            <a:srgbClr val="FFFFFF"/>
          </a:solidFill>
          <a:effectLst>
            <a:softEdge rad="215900"/>
          </a:effectLst>
        </p:spPr>
      </p:pic>
      <p:sp>
        <p:nvSpPr>
          <p:cNvPr id="3" name="Content Placeholder 2"/>
          <p:cNvSpPr>
            <a:spLocks noGrp="1"/>
          </p:cNvSpPr>
          <p:nvPr>
            <p:ph type="body" sz="half" idx="2"/>
          </p:nvPr>
        </p:nvSpPr>
        <p:spPr>
          <a:xfrm>
            <a:off x="594942" y="1001395"/>
            <a:ext cx="2949575" cy="4227805"/>
          </a:xfrm>
        </p:spPr>
        <p:txBody>
          <a:bodyPr>
            <a:normAutofit/>
          </a:bodyPr>
          <a:lstStyle/>
          <a:p>
            <a:pPr>
              <a:lnSpc>
                <a:spcPct val="200000"/>
              </a:lnSpc>
            </a:pPr>
            <a:r>
              <a:rPr lang="en-GB" sz="4400" b="1" dirty="0"/>
              <a:t>Morals</a:t>
            </a:r>
          </a:p>
          <a:p>
            <a:pPr>
              <a:lnSpc>
                <a:spcPct val="200000"/>
              </a:lnSpc>
            </a:pPr>
            <a:r>
              <a:rPr lang="en-GB" sz="4400" b="1" dirty="0"/>
              <a:t>Ethics</a:t>
            </a:r>
          </a:p>
          <a:p>
            <a:pPr>
              <a:lnSpc>
                <a:spcPct val="200000"/>
              </a:lnSpc>
            </a:pPr>
            <a:r>
              <a:rPr lang="en-GB" sz="4400" b="1" dirty="0"/>
              <a:t>Laws</a:t>
            </a:r>
            <a:r>
              <a:rPr lang="en-GB" sz="2800" b="1" dirty="0"/>
              <a:t> </a:t>
            </a:r>
          </a:p>
        </p:txBody>
      </p:sp>
      <p:sp>
        <p:nvSpPr>
          <p:cNvPr id="6" name="Rectangle: Rounded Corners 5">
            <a:extLst>
              <a:ext uri="{FF2B5EF4-FFF2-40B4-BE49-F238E27FC236}">
                <a16:creationId xmlns:a16="http://schemas.microsoft.com/office/drawing/2014/main" id="{62F3F3B5-1309-50B1-7CD8-57F82BC57DDE}"/>
              </a:ext>
            </a:extLst>
          </p:cNvPr>
          <p:cNvSpPr/>
          <p:nvPr/>
        </p:nvSpPr>
        <p:spPr>
          <a:xfrm>
            <a:off x="402635" y="3012719"/>
            <a:ext cx="2232248" cy="632367"/>
          </a:xfrm>
          <a:prstGeom prst="roundRect">
            <a:avLst/>
          </a:prstGeom>
          <a:solidFill>
            <a:schemeClr val="accent1">
              <a:alpha val="12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7A725E5C-FF31-ACB5-9A93-9EC7EAFA6A31}"/>
              </a:ext>
            </a:extLst>
          </p:cNvPr>
          <p:cNvSpPr/>
          <p:nvPr/>
        </p:nvSpPr>
        <p:spPr>
          <a:xfrm>
            <a:off x="467544" y="4494406"/>
            <a:ext cx="2232248" cy="632367"/>
          </a:xfrm>
          <a:prstGeom prst="roundRect">
            <a:avLst/>
          </a:prstGeom>
          <a:solidFill>
            <a:schemeClr val="accent1">
              <a:alpha val="12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A6805D05-60AE-8E1A-8D47-A89D0CC90081}"/>
              </a:ext>
            </a:extLst>
          </p:cNvPr>
          <p:cNvSpPr/>
          <p:nvPr/>
        </p:nvSpPr>
        <p:spPr>
          <a:xfrm>
            <a:off x="179512" y="404664"/>
            <a:ext cx="8712968" cy="576064"/>
          </a:xfrm>
          <a:prstGeom prst="roundRect">
            <a:avLst/>
          </a:prstGeom>
          <a:solidFill>
            <a:schemeClr val="accent6">
              <a:lumMod val="20000"/>
              <a:lumOff val="80000"/>
              <a:alpha val="34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ABD66FC3-30DA-4A84-AF13-1396B054AC15}"/>
              </a:ext>
            </a:extLst>
          </p:cNvPr>
          <p:cNvSpPr>
            <a:spLocks noGrp="1"/>
          </p:cNvSpPr>
          <p:nvPr>
            <p:ph type="title"/>
          </p:nvPr>
        </p:nvSpPr>
        <p:spPr>
          <a:xfrm>
            <a:off x="107504" y="404664"/>
            <a:ext cx="8928992" cy="4176464"/>
          </a:xfrm>
        </p:spPr>
        <p:txBody>
          <a:bodyPr/>
          <a:lstStyle/>
          <a:p>
            <a:pPr algn="ctr"/>
            <a:r>
              <a:rPr lang="en-GB" sz="3200" b="1" dirty="0">
                <a:latin typeface="Arial" panose="020B0604020202020204" pitchFamily="34" charset="0"/>
                <a:ea typeface="ＭＳ Ｐゴシック" pitchFamily="34" charset="-128"/>
                <a:cs typeface="Arial" panose="020B0604020202020204" pitchFamily="34" charset="0"/>
              </a:rPr>
              <a:t>What do we mean when you say </a:t>
            </a:r>
            <a:r>
              <a:rPr lang="en-GB" sz="3600" b="1" dirty="0">
                <a:latin typeface="Arial" panose="020B0604020202020204" pitchFamily="34" charset="0"/>
                <a:ea typeface="ＭＳ Ｐゴシック" pitchFamily="34" charset="-128"/>
                <a:cs typeface="Arial" panose="020B0604020202020204" pitchFamily="34" charset="0"/>
              </a:rPr>
              <a:t>“Morals”?</a:t>
            </a:r>
            <a:br>
              <a:rPr lang="en-GB" sz="3600" b="1" dirty="0">
                <a:latin typeface="Arial" panose="020B0604020202020204" pitchFamily="34" charset="0"/>
                <a:ea typeface="ＭＳ Ｐゴシック" pitchFamily="34" charset="-128"/>
                <a:cs typeface="Arial" panose="020B0604020202020204" pitchFamily="34" charset="0"/>
              </a:rPr>
            </a:br>
            <a:br>
              <a:rPr lang="en-GB" sz="3600" b="1" dirty="0">
                <a:latin typeface="Arial" panose="020B0604020202020204" pitchFamily="34" charset="0"/>
                <a:ea typeface="ＭＳ Ｐゴシック" pitchFamily="34" charset="-128"/>
                <a:cs typeface="Arial" panose="020B0604020202020204" pitchFamily="34" charset="0"/>
              </a:rPr>
            </a:br>
            <a:br>
              <a:rPr lang="en-GB" sz="3600" b="1" dirty="0">
                <a:latin typeface="Arial" panose="020B0604020202020204" pitchFamily="34" charset="0"/>
                <a:ea typeface="ＭＳ Ｐゴシック" pitchFamily="34" charset="-128"/>
                <a:cs typeface="Arial" panose="020B0604020202020204" pitchFamily="34" charset="0"/>
              </a:rPr>
            </a:br>
            <a:br>
              <a:rPr lang="en-GB" sz="3600" b="1" dirty="0">
                <a:latin typeface="Arial" panose="020B0604020202020204" pitchFamily="34" charset="0"/>
                <a:ea typeface="ＭＳ Ｐゴシック" pitchFamily="34" charset="-128"/>
                <a:cs typeface="Arial" panose="020B0604020202020204" pitchFamily="34" charset="0"/>
              </a:rPr>
            </a:br>
            <a:r>
              <a:rPr lang="en-GB" sz="3200" b="1" dirty="0">
                <a:latin typeface="Arial" panose="020B0604020202020204" pitchFamily="34" charset="0"/>
                <a:ea typeface="ＭＳ Ｐゴシック" pitchFamily="34" charset="-128"/>
                <a:cs typeface="Arial" panose="020B0604020202020204" pitchFamily="34" charset="0"/>
              </a:rPr>
              <a:t>Take five minutes to think about this, and write down your thoughts</a:t>
            </a:r>
            <a:endParaRPr lang="en-GB" sz="3600"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1035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66FC3-30DA-4A84-AF13-1396B054AC15}"/>
              </a:ext>
            </a:extLst>
          </p:cNvPr>
          <p:cNvSpPr>
            <a:spLocks noGrp="1"/>
          </p:cNvSpPr>
          <p:nvPr>
            <p:ph type="title"/>
          </p:nvPr>
        </p:nvSpPr>
        <p:spPr>
          <a:xfrm>
            <a:off x="107504" y="404664"/>
            <a:ext cx="8928992" cy="1325563"/>
          </a:xfrm>
        </p:spPr>
        <p:txBody>
          <a:bodyPr/>
          <a:lstStyle/>
          <a:p>
            <a:pPr algn="ctr"/>
            <a:r>
              <a:rPr lang="en-GB" sz="3200" b="1" dirty="0">
                <a:latin typeface="Arial" panose="020B0604020202020204" pitchFamily="34" charset="0"/>
                <a:ea typeface="ＭＳ Ｐゴシック" pitchFamily="34" charset="-128"/>
                <a:cs typeface="Arial" panose="020B0604020202020204" pitchFamily="34" charset="0"/>
              </a:rPr>
              <a:t>What do we mean when you say </a:t>
            </a:r>
            <a:r>
              <a:rPr lang="en-GB" sz="3600" b="1" dirty="0">
                <a:latin typeface="Arial" panose="020B0604020202020204" pitchFamily="34" charset="0"/>
                <a:ea typeface="ＭＳ Ｐゴシック" pitchFamily="34" charset="-128"/>
                <a:cs typeface="Arial" panose="020B0604020202020204" pitchFamily="34" charset="0"/>
              </a:rPr>
              <a:t>“morals”?</a:t>
            </a:r>
            <a:br>
              <a:rPr lang="en-GB" sz="3600" b="1" dirty="0">
                <a:latin typeface="Arial" panose="020B0604020202020204" pitchFamily="34" charset="0"/>
                <a:ea typeface="ＭＳ Ｐゴシック" pitchFamily="34" charset="-128"/>
                <a:cs typeface="Arial" panose="020B0604020202020204" pitchFamily="34" charset="0"/>
              </a:rPr>
            </a:br>
            <a:br>
              <a:rPr lang="en-GB" sz="3600" b="1" dirty="0">
                <a:latin typeface="Arial" panose="020B0604020202020204" pitchFamily="34" charset="0"/>
                <a:ea typeface="ＭＳ Ｐゴシック" pitchFamily="34" charset="-128"/>
                <a:cs typeface="Arial" panose="020B0604020202020204" pitchFamily="34" charset="0"/>
              </a:rPr>
            </a:br>
            <a:r>
              <a:rPr lang="en-GB" sz="3200" b="1" dirty="0">
                <a:latin typeface="Arial" panose="020B0604020202020204" pitchFamily="34" charset="0"/>
                <a:ea typeface="ＭＳ Ｐゴシック" pitchFamily="34" charset="-128"/>
                <a:cs typeface="Arial" panose="020B0604020202020204" pitchFamily="34" charset="0"/>
              </a:rPr>
              <a:t>Take five minutes to think about this, and write down your thoughts</a:t>
            </a:r>
            <a:endParaRPr lang="en-GB" sz="3600" b="1" i="1"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E5DA9F31-0531-4EA6-99A3-2648D86527C7}"/>
              </a:ext>
            </a:extLst>
          </p:cNvPr>
          <p:cNvSpPr>
            <a:spLocks noGrp="1"/>
          </p:cNvSpPr>
          <p:nvPr>
            <p:ph idx="1"/>
          </p:nvPr>
        </p:nvSpPr>
        <p:spPr>
          <a:xfrm>
            <a:off x="755576" y="2996952"/>
            <a:ext cx="7850187" cy="2592288"/>
          </a:xfrm>
        </p:spPr>
        <p:txBody>
          <a:bodyPr>
            <a:normAutofit lnSpcReduction="10000"/>
          </a:bodyPr>
          <a:lstStyle/>
          <a:p>
            <a:pPr marL="0" indent="0" algn="ctr">
              <a:buFont typeface="Arial" pitchFamily="34" charset="0"/>
              <a:buNone/>
            </a:pPr>
            <a:r>
              <a:rPr lang="en-GB" sz="4000" dirty="0">
                <a:ea typeface="ＭＳ Ｐゴシック" pitchFamily="34" charset="-128"/>
                <a:cs typeface="Arial" pitchFamily="34" charset="0"/>
              </a:rPr>
              <a:t>“Morals are principles and beliefs concerning right or wrong behaviour.”</a:t>
            </a:r>
          </a:p>
          <a:p>
            <a:pPr marL="0" indent="0">
              <a:buFont typeface="Arial" pitchFamily="34" charset="0"/>
              <a:buNone/>
            </a:pPr>
            <a:endParaRPr lang="en-GB" dirty="0">
              <a:ea typeface="ＭＳ Ｐゴシック" pitchFamily="34" charset="-128"/>
              <a:cs typeface="Arial" pitchFamily="34" charset="0"/>
            </a:endParaRPr>
          </a:p>
          <a:p>
            <a:pPr marL="0" indent="0" algn="r">
              <a:buFont typeface="Arial" pitchFamily="34" charset="0"/>
              <a:buNone/>
            </a:pPr>
            <a:r>
              <a:rPr lang="en-GB" dirty="0">
                <a:ea typeface="ＭＳ Ｐゴシック" pitchFamily="34" charset="-128"/>
                <a:cs typeface="Arial" pitchFamily="34" charset="0"/>
              </a:rPr>
              <a:t>(Collins, 2023)</a:t>
            </a:r>
          </a:p>
        </p:txBody>
      </p:sp>
      <p:sp>
        <p:nvSpPr>
          <p:cNvPr id="3" name="Rectangle: Rounded Corners 2">
            <a:extLst>
              <a:ext uri="{FF2B5EF4-FFF2-40B4-BE49-F238E27FC236}">
                <a16:creationId xmlns:a16="http://schemas.microsoft.com/office/drawing/2014/main" id="{A62104DD-5A26-BD47-E365-63C08260EE75}"/>
              </a:ext>
            </a:extLst>
          </p:cNvPr>
          <p:cNvSpPr/>
          <p:nvPr/>
        </p:nvSpPr>
        <p:spPr>
          <a:xfrm>
            <a:off x="179512" y="404664"/>
            <a:ext cx="8712968" cy="576064"/>
          </a:xfrm>
          <a:prstGeom prst="roundRect">
            <a:avLst/>
          </a:prstGeom>
          <a:solidFill>
            <a:schemeClr val="accent6">
              <a:lumMod val="20000"/>
              <a:lumOff val="80000"/>
              <a:alpha val="34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94933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66FC3-30DA-4A84-AF13-1396B054AC15}"/>
              </a:ext>
            </a:extLst>
          </p:cNvPr>
          <p:cNvSpPr>
            <a:spLocks noGrp="1"/>
          </p:cNvSpPr>
          <p:nvPr>
            <p:ph type="title"/>
          </p:nvPr>
        </p:nvSpPr>
        <p:spPr>
          <a:xfrm>
            <a:off x="107504" y="404664"/>
            <a:ext cx="8928992" cy="1325563"/>
          </a:xfrm>
        </p:spPr>
        <p:txBody>
          <a:bodyPr/>
          <a:lstStyle/>
          <a:p>
            <a:pPr algn="ctr"/>
            <a:r>
              <a:rPr lang="en-GB" sz="3200" b="1" dirty="0">
                <a:latin typeface="Arial" panose="020B0604020202020204" pitchFamily="34" charset="0"/>
                <a:ea typeface="ＭＳ Ｐゴシック" pitchFamily="34" charset="-128"/>
                <a:cs typeface="Arial" panose="020B0604020202020204" pitchFamily="34" charset="0"/>
              </a:rPr>
              <a:t>What do we mean when you say </a:t>
            </a:r>
            <a:r>
              <a:rPr lang="en-GB" sz="3600" b="1" dirty="0">
                <a:latin typeface="Arial" panose="020B0604020202020204" pitchFamily="34" charset="0"/>
                <a:ea typeface="ＭＳ Ｐゴシック" pitchFamily="34" charset="-128"/>
                <a:cs typeface="Arial" panose="020B0604020202020204" pitchFamily="34" charset="0"/>
              </a:rPr>
              <a:t>“morals”?</a:t>
            </a:r>
            <a:br>
              <a:rPr lang="en-GB" sz="3600" b="1" dirty="0">
                <a:latin typeface="Arial" panose="020B0604020202020204" pitchFamily="34" charset="0"/>
                <a:ea typeface="ＭＳ Ｐゴシック" pitchFamily="34" charset="-128"/>
                <a:cs typeface="Arial" panose="020B0604020202020204" pitchFamily="34" charset="0"/>
              </a:rPr>
            </a:br>
            <a:br>
              <a:rPr lang="en-GB" sz="3600" b="1" dirty="0">
                <a:latin typeface="Arial" panose="020B0604020202020204" pitchFamily="34" charset="0"/>
                <a:ea typeface="ＭＳ Ｐゴシック" pitchFamily="34" charset="-128"/>
                <a:cs typeface="Arial" panose="020B0604020202020204" pitchFamily="34" charset="0"/>
              </a:rPr>
            </a:br>
            <a:endParaRPr lang="en-GB" sz="3600" b="1" i="1"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E5DA9F31-0531-4EA6-99A3-2648D86527C7}"/>
              </a:ext>
            </a:extLst>
          </p:cNvPr>
          <p:cNvSpPr>
            <a:spLocks noGrp="1"/>
          </p:cNvSpPr>
          <p:nvPr>
            <p:ph idx="1"/>
          </p:nvPr>
        </p:nvSpPr>
        <p:spPr>
          <a:xfrm>
            <a:off x="755576" y="1988840"/>
            <a:ext cx="7850187" cy="2592288"/>
          </a:xfrm>
        </p:spPr>
        <p:txBody>
          <a:bodyPr>
            <a:normAutofit/>
          </a:bodyPr>
          <a:lstStyle/>
          <a:p>
            <a:pPr marL="0" indent="0" algn="ctr">
              <a:buNone/>
            </a:pPr>
            <a:r>
              <a:rPr lang="en-US" sz="4800" dirty="0">
                <a:ea typeface="ＭＳ Ｐゴシック" pitchFamily="34" charset="-128"/>
                <a:cs typeface="Arial" pitchFamily="34" charset="0"/>
              </a:rPr>
              <a:t>They refer to an </a:t>
            </a:r>
            <a:r>
              <a:rPr lang="en-US" sz="4800" b="1" dirty="0">
                <a:ea typeface="ＭＳ Ｐゴシック" pitchFamily="34" charset="-128"/>
                <a:cs typeface="Arial" pitchFamily="34" charset="0"/>
              </a:rPr>
              <a:t>individual's</a:t>
            </a:r>
            <a:r>
              <a:rPr lang="en-US" sz="4800" dirty="0">
                <a:ea typeface="ＭＳ Ｐゴシック" pitchFamily="34" charset="-128"/>
                <a:cs typeface="Arial" pitchFamily="34" charset="0"/>
              </a:rPr>
              <a:t> </a:t>
            </a:r>
            <a:r>
              <a:rPr lang="en-US" sz="4800" b="1" dirty="0">
                <a:ea typeface="ＭＳ Ｐゴシック" pitchFamily="34" charset="-128"/>
                <a:cs typeface="Arial" pitchFamily="34" charset="0"/>
              </a:rPr>
              <a:t>personal beliefs </a:t>
            </a:r>
            <a:r>
              <a:rPr lang="en-US" sz="4800" dirty="0">
                <a:ea typeface="ＭＳ Ｐゴシック" pitchFamily="34" charset="-128"/>
                <a:cs typeface="Arial" pitchFamily="34" charset="0"/>
              </a:rPr>
              <a:t>about what is right and wrong.</a:t>
            </a:r>
            <a:endParaRPr lang="en-GB" sz="4800" dirty="0">
              <a:ea typeface="ＭＳ Ｐゴシック" pitchFamily="34" charset="-128"/>
              <a:cs typeface="Arial" pitchFamily="34" charset="0"/>
            </a:endParaRPr>
          </a:p>
        </p:txBody>
      </p:sp>
      <p:sp>
        <p:nvSpPr>
          <p:cNvPr id="3" name="Rectangle: Rounded Corners 2">
            <a:extLst>
              <a:ext uri="{FF2B5EF4-FFF2-40B4-BE49-F238E27FC236}">
                <a16:creationId xmlns:a16="http://schemas.microsoft.com/office/drawing/2014/main" id="{4940EDEB-3B50-336A-3C8E-007EF60F0B03}"/>
              </a:ext>
            </a:extLst>
          </p:cNvPr>
          <p:cNvSpPr/>
          <p:nvPr/>
        </p:nvSpPr>
        <p:spPr>
          <a:xfrm>
            <a:off x="179512" y="404664"/>
            <a:ext cx="8712968" cy="576064"/>
          </a:xfrm>
          <a:prstGeom prst="roundRect">
            <a:avLst/>
          </a:prstGeom>
          <a:solidFill>
            <a:schemeClr val="accent6">
              <a:lumMod val="20000"/>
              <a:lumOff val="80000"/>
              <a:alpha val="34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82207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66FC3-30DA-4A84-AF13-1396B054AC15}"/>
              </a:ext>
            </a:extLst>
          </p:cNvPr>
          <p:cNvSpPr>
            <a:spLocks noGrp="1"/>
          </p:cNvSpPr>
          <p:nvPr>
            <p:ph type="title"/>
          </p:nvPr>
        </p:nvSpPr>
        <p:spPr>
          <a:xfrm>
            <a:off x="107504" y="404665"/>
            <a:ext cx="8928992" cy="720080"/>
          </a:xfrm>
        </p:spPr>
        <p:txBody>
          <a:bodyPr/>
          <a:lstStyle/>
          <a:p>
            <a:r>
              <a:rPr lang="en-GB" sz="3600" b="1" dirty="0">
                <a:latin typeface="Arial" panose="020B0604020202020204" pitchFamily="34" charset="0"/>
                <a:ea typeface="ＭＳ Ｐゴシック" pitchFamily="34" charset="-128"/>
                <a:cs typeface="Arial" panose="020B0604020202020204" pitchFamily="34" charset="0"/>
              </a:rPr>
              <a:t>Morals</a:t>
            </a:r>
            <a:br>
              <a:rPr lang="en-GB" sz="3600" b="1" dirty="0">
                <a:latin typeface="Arial" panose="020B0604020202020204" pitchFamily="34" charset="0"/>
                <a:ea typeface="ＭＳ Ｐゴシック" pitchFamily="34" charset="-128"/>
                <a:cs typeface="Arial" panose="020B0604020202020204" pitchFamily="34" charset="0"/>
              </a:rPr>
            </a:br>
            <a:br>
              <a:rPr lang="en-GB" sz="3600" b="1" dirty="0">
                <a:latin typeface="Arial" panose="020B0604020202020204" pitchFamily="34" charset="0"/>
                <a:ea typeface="ＭＳ Ｐゴシック" pitchFamily="34" charset="-128"/>
                <a:cs typeface="Arial" panose="020B0604020202020204" pitchFamily="34" charset="0"/>
              </a:rPr>
            </a:br>
            <a:endParaRPr lang="en-GB" sz="3600" b="1" i="1"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E5DA9F31-0531-4EA6-99A3-2648D86527C7}"/>
              </a:ext>
            </a:extLst>
          </p:cNvPr>
          <p:cNvSpPr>
            <a:spLocks noGrp="1"/>
          </p:cNvSpPr>
          <p:nvPr>
            <p:ph idx="1"/>
          </p:nvPr>
        </p:nvSpPr>
        <p:spPr>
          <a:xfrm>
            <a:off x="107504" y="1124745"/>
            <a:ext cx="8761041" cy="4248472"/>
          </a:xfrm>
        </p:spPr>
        <p:txBody>
          <a:bodyPr>
            <a:normAutofit fontScale="77500" lnSpcReduction="20000"/>
          </a:bodyPr>
          <a:lstStyle/>
          <a:p>
            <a:pPr marL="0" indent="0">
              <a:buNone/>
            </a:pPr>
            <a:r>
              <a:rPr lang="en-US" sz="4800" dirty="0">
                <a:ea typeface="ＭＳ Ｐゴシック" pitchFamily="34" charset="-128"/>
                <a:cs typeface="Arial" pitchFamily="34" charset="0"/>
              </a:rPr>
              <a:t>Influenced by factors including:</a:t>
            </a:r>
          </a:p>
          <a:p>
            <a:pPr marL="0" indent="0">
              <a:buNone/>
            </a:pPr>
            <a:endParaRPr lang="en-US" sz="900" dirty="0">
              <a:ea typeface="ＭＳ Ｐゴシック" pitchFamily="34" charset="-128"/>
              <a:cs typeface="Arial" pitchFamily="34" charset="0"/>
            </a:endParaRPr>
          </a:p>
          <a:p>
            <a:pPr marL="0" indent="0">
              <a:buNone/>
            </a:pPr>
            <a:r>
              <a:rPr lang="en-US" sz="4800" dirty="0">
                <a:ea typeface="ＭＳ Ｐゴシック" pitchFamily="34" charset="-128"/>
                <a:cs typeface="Arial" pitchFamily="34" charset="0"/>
              </a:rPr>
              <a:t>Cultural upbringing</a:t>
            </a:r>
          </a:p>
          <a:p>
            <a:pPr marL="0" indent="0">
              <a:buNone/>
            </a:pPr>
            <a:r>
              <a:rPr lang="en-US" sz="4800" dirty="0">
                <a:ea typeface="ＭＳ Ｐゴシック" pitchFamily="34" charset="-128"/>
                <a:cs typeface="Arial" pitchFamily="34" charset="0"/>
              </a:rPr>
              <a:t>Religious upbringing</a:t>
            </a:r>
          </a:p>
          <a:p>
            <a:pPr marL="0" indent="0">
              <a:buNone/>
            </a:pPr>
            <a:r>
              <a:rPr lang="en-US" sz="4800" dirty="0">
                <a:ea typeface="ＭＳ Ｐゴシック" pitchFamily="34" charset="-128"/>
                <a:cs typeface="Arial" pitchFamily="34" charset="0"/>
              </a:rPr>
              <a:t>Family values</a:t>
            </a:r>
          </a:p>
          <a:p>
            <a:pPr marL="0" indent="0">
              <a:buNone/>
            </a:pPr>
            <a:r>
              <a:rPr lang="en-US" sz="4800" dirty="0">
                <a:ea typeface="ＭＳ Ｐゴシック" pitchFamily="34" charset="-128"/>
                <a:cs typeface="Arial" pitchFamily="34" charset="0"/>
              </a:rPr>
              <a:t>Societal norms</a:t>
            </a:r>
          </a:p>
          <a:p>
            <a:pPr marL="0" indent="0">
              <a:buNone/>
            </a:pPr>
            <a:r>
              <a:rPr lang="en-US" sz="4800" dirty="0">
                <a:ea typeface="ＭＳ Ｐゴシック" pitchFamily="34" charset="-128"/>
                <a:cs typeface="Arial" pitchFamily="34" charset="0"/>
              </a:rPr>
              <a:t>Education</a:t>
            </a:r>
          </a:p>
          <a:p>
            <a:pPr marL="0" indent="0">
              <a:buNone/>
            </a:pPr>
            <a:endParaRPr lang="en-US" sz="4800" dirty="0">
              <a:ea typeface="ＭＳ Ｐゴシック" pitchFamily="34" charset="-128"/>
              <a:cs typeface="Arial" pitchFamily="34" charset="0"/>
            </a:endParaRPr>
          </a:p>
          <a:p>
            <a:pPr marL="0" indent="0">
              <a:buNone/>
            </a:pPr>
            <a:r>
              <a:rPr lang="en-US" dirty="0">
                <a:latin typeface="Arial" panose="020B0604020202020204" pitchFamily="34" charset="0"/>
                <a:ea typeface="ＭＳ Ｐゴシック" pitchFamily="34" charset="-128"/>
                <a:cs typeface="Arial" panose="020B0604020202020204" pitchFamily="34" charset="0"/>
              </a:rPr>
              <a:t>(Bandura, 1991; Piaget, 1932; Kohlberg, 1958; Damon, 1984). </a:t>
            </a:r>
            <a:endParaRPr lang="en-GB" dirty="0">
              <a:latin typeface="Arial" panose="020B0604020202020204" pitchFamily="34" charset="0"/>
              <a:ea typeface="ＭＳ Ｐゴシック" pitchFamily="34" charset="-128"/>
              <a:cs typeface="Arial" panose="020B0604020202020204" pitchFamily="34" charset="0"/>
            </a:endParaRPr>
          </a:p>
        </p:txBody>
      </p:sp>
      <p:sp>
        <p:nvSpPr>
          <p:cNvPr id="3" name="Rectangle: Rounded Corners 2">
            <a:extLst>
              <a:ext uri="{FF2B5EF4-FFF2-40B4-BE49-F238E27FC236}">
                <a16:creationId xmlns:a16="http://schemas.microsoft.com/office/drawing/2014/main" id="{9DC5C715-B7DC-046D-EA36-9E1CEE19B827}"/>
              </a:ext>
            </a:extLst>
          </p:cNvPr>
          <p:cNvSpPr/>
          <p:nvPr/>
        </p:nvSpPr>
        <p:spPr>
          <a:xfrm>
            <a:off x="107504" y="404665"/>
            <a:ext cx="2376264" cy="576064"/>
          </a:xfrm>
          <a:prstGeom prst="roundRect">
            <a:avLst/>
          </a:prstGeom>
          <a:solidFill>
            <a:schemeClr val="accent6">
              <a:lumMod val="20000"/>
              <a:lumOff val="80000"/>
              <a:alpha val="34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68150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66FC3-30DA-4A84-AF13-1396B054AC15}"/>
              </a:ext>
            </a:extLst>
          </p:cNvPr>
          <p:cNvSpPr>
            <a:spLocks noGrp="1"/>
          </p:cNvSpPr>
          <p:nvPr>
            <p:ph type="title"/>
          </p:nvPr>
        </p:nvSpPr>
        <p:spPr>
          <a:xfrm>
            <a:off x="198984" y="404665"/>
            <a:ext cx="8621488" cy="792088"/>
          </a:xfrm>
        </p:spPr>
        <p:txBody>
          <a:bodyPr/>
          <a:lstStyle/>
          <a:p>
            <a:r>
              <a:rPr lang="en-GB" sz="3600" b="1" dirty="0">
                <a:latin typeface="Arial" panose="020B0604020202020204" pitchFamily="34" charset="0"/>
                <a:ea typeface="ＭＳ Ｐゴシック" pitchFamily="34" charset="-128"/>
                <a:cs typeface="Arial" panose="020B0604020202020204" pitchFamily="34" charset="0"/>
              </a:rPr>
              <a:t>Some Examples of Moral Behaviours</a:t>
            </a:r>
            <a:endParaRPr lang="en-GB" sz="3600" b="1" i="1"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E5DA9F31-0531-4EA6-99A3-2648D86527C7}"/>
              </a:ext>
            </a:extLst>
          </p:cNvPr>
          <p:cNvSpPr>
            <a:spLocks noGrp="1"/>
          </p:cNvSpPr>
          <p:nvPr>
            <p:ph idx="1"/>
          </p:nvPr>
        </p:nvSpPr>
        <p:spPr>
          <a:xfrm>
            <a:off x="170181" y="1052736"/>
            <a:ext cx="8784976" cy="4536504"/>
          </a:xfrm>
        </p:spPr>
        <p:txBody>
          <a:bodyPr>
            <a:normAutofit fontScale="70000" lnSpcReduction="20000"/>
          </a:bodyPr>
          <a:lstStyle/>
          <a:p>
            <a:pPr marL="0" indent="0">
              <a:buNone/>
            </a:pPr>
            <a:endParaRPr lang="en-GB" dirty="0">
              <a:latin typeface="Arial" panose="020B0604020202020204" pitchFamily="34" charset="0"/>
              <a:ea typeface="ＭＳ Ｐゴシック" pitchFamily="34" charset="-128"/>
              <a:cs typeface="Arial" panose="020B0604020202020204" pitchFamily="34" charset="0"/>
            </a:endParaRPr>
          </a:p>
          <a:p>
            <a:pPr marL="0" indent="0">
              <a:buNone/>
            </a:pPr>
            <a:r>
              <a:rPr lang="en-US" sz="4900" dirty="0">
                <a:ea typeface="ＭＳ Ｐゴシック" pitchFamily="34" charset="-128"/>
                <a:cs typeface="Arial" pitchFamily="34" charset="0"/>
              </a:rPr>
              <a:t>Telling the truth</a:t>
            </a:r>
          </a:p>
          <a:p>
            <a:pPr marL="0" indent="0">
              <a:buNone/>
            </a:pPr>
            <a:r>
              <a:rPr lang="en-US" sz="4900" dirty="0">
                <a:ea typeface="ＭＳ Ｐゴシック" pitchFamily="34" charset="-128"/>
                <a:cs typeface="Arial" pitchFamily="34" charset="0"/>
              </a:rPr>
              <a:t>Not hurting or killing others</a:t>
            </a:r>
          </a:p>
          <a:p>
            <a:pPr marL="0" indent="0">
              <a:buNone/>
            </a:pPr>
            <a:r>
              <a:rPr lang="en-US" sz="4900" dirty="0">
                <a:ea typeface="ＭＳ Ｐゴシック" pitchFamily="34" charset="-128"/>
                <a:cs typeface="Arial" pitchFamily="34" charset="0"/>
              </a:rPr>
              <a:t>Treating others as you want to be treated</a:t>
            </a:r>
          </a:p>
          <a:p>
            <a:pPr marL="0" indent="0">
              <a:buNone/>
            </a:pPr>
            <a:r>
              <a:rPr lang="en-US" sz="4900" dirty="0">
                <a:ea typeface="ＭＳ Ｐゴシック" pitchFamily="34" charset="-128"/>
                <a:cs typeface="Arial" pitchFamily="34" charset="0"/>
              </a:rPr>
              <a:t>Respecting the property and feelings of others</a:t>
            </a:r>
          </a:p>
          <a:p>
            <a:pPr marL="0" indent="0">
              <a:buNone/>
            </a:pPr>
            <a:r>
              <a:rPr lang="en-US" sz="4900" dirty="0">
                <a:ea typeface="ＭＳ Ｐゴシック" pitchFamily="34" charset="-128"/>
                <a:cs typeface="Arial" pitchFamily="34" charset="0"/>
              </a:rPr>
              <a:t>Playing and working fairly and hard</a:t>
            </a:r>
          </a:p>
          <a:p>
            <a:pPr marL="0" indent="0">
              <a:buNone/>
            </a:pPr>
            <a:r>
              <a:rPr lang="en-US" sz="4900" dirty="0">
                <a:ea typeface="ＭＳ Ｐゴシック" pitchFamily="34" charset="-128"/>
                <a:cs typeface="Arial" pitchFamily="34" charset="0"/>
              </a:rPr>
              <a:t>Paying a fair price</a:t>
            </a:r>
          </a:p>
          <a:p>
            <a:pPr marL="0" indent="0">
              <a:buNone/>
            </a:pPr>
            <a:r>
              <a:rPr lang="en-US" sz="4900" dirty="0">
                <a:ea typeface="ＭＳ Ｐゴシック" pitchFamily="34" charset="-128"/>
                <a:cs typeface="Arial" pitchFamily="34" charset="0"/>
              </a:rPr>
              <a:t>Forgiving others</a:t>
            </a:r>
          </a:p>
          <a:p>
            <a:pPr marL="0" indent="0">
              <a:buNone/>
            </a:pPr>
            <a:r>
              <a:rPr lang="en-US" sz="4900" dirty="0">
                <a:ea typeface="ＭＳ Ｐゴシック" pitchFamily="34" charset="-128"/>
                <a:cs typeface="Arial" pitchFamily="34" charset="0"/>
              </a:rPr>
              <a:t>Helping people in need or distress</a:t>
            </a:r>
            <a:endParaRPr lang="en-GB" sz="4900"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lgn="r">
              <a:buFont typeface="Arial" pitchFamily="34" charset="0"/>
              <a:buNone/>
            </a:pPr>
            <a:endParaRPr lang="en-GB" dirty="0">
              <a:ea typeface="ＭＳ Ｐゴシック" pitchFamily="34" charset="-128"/>
              <a:cs typeface="Arial" pitchFamily="34" charset="0"/>
            </a:endParaRPr>
          </a:p>
        </p:txBody>
      </p:sp>
      <p:sp>
        <p:nvSpPr>
          <p:cNvPr id="3" name="Rectangle: Rounded Corners 2">
            <a:extLst>
              <a:ext uri="{FF2B5EF4-FFF2-40B4-BE49-F238E27FC236}">
                <a16:creationId xmlns:a16="http://schemas.microsoft.com/office/drawing/2014/main" id="{BBC6E93C-513C-120C-4DB2-0C18E6FA82A6}"/>
              </a:ext>
            </a:extLst>
          </p:cNvPr>
          <p:cNvSpPr/>
          <p:nvPr/>
        </p:nvSpPr>
        <p:spPr>
          <a:xfrm>
            <a:off x="179512" y="404664"/>
            <a:ext cx="8712968" cy="576064"/>
          </a:xfrm>
          <a:prstGeom prst="roundRect">
            <a:avLst/>
          </a:prstGeom>
          <a:solidFill>
            <a:schemeClr val="accent6">
              <a:lumMod val="20000"/>
              <a:lumOff val="80000"/>
              <a:alpha val="34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96226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66FC3-30DA-4A84-AF13-1396B054AC15}"/>
              </a:ext>
            </a:extLst>
          </p:cNvPr>
          <p:cNvSpPr>
            <a:spLocks noGrp="1"/>
          </p:cNvSpPr>
          <p:nvPr>
            <p:ph type="title"/>
          </p:nvPr>
        </p:nvSpPr>
        <p:spPr>
          <a:xfrm>
            <a:off x="198984" y="404665"/>
            <a:ext cx="7886700" cy="792088"/>
          </a:xfrm>
        </p:spPr>
        <p:txBody>
          <a:bodyPr/>
          <a:lstStyle/>
          <a:p>
            <a:r>
              <a:rPr lang="en-GB" sz="4000" b="1" dirty="0">
                <a:latin typeface="Arial" panose="020B0604020202020204" pitchFamily="34" charset="0"/>
                <a:ea typeface="ＭＳ Ｐゴシック" pitchFamily="34" charset="-128"/>
                <a:cs typeface="Arial" panose="020B0604020202020204" pitchFamily="34" charset="0"/>
              </a:rPr>
              <a:t>Examples of Moral Behaviours</a:t>
            </a:r>
            <a:endParaRPr lang="en-GB" sz="4000" b="1" i="1"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E5DA9F31-0531-4EA6-99A3-2648D86527C7}"/>
              </a:ext>
            </a:extLst>
          </p:cNvPr>
          <p:cNvSpPr>
            <a:spLocks noGrp="1"/>
          </p:cNvSpPr>
          <p:nvPr>
            <p:ph idx="1"/>
          </p:nvPr>
        </p:nvSpPr>
        <p:spPr>
          <a:xfrm>
            <a:off x="170181" y="1052736"/>
            <a:ext cx="8784976" cy="3096344"/>
          </a:xfrm>
        </p:spPr>
        <p:txBody>
          <a:bodyPr>
            <a:normAutofit/>
          </a:bodyPr>
          <a:lstStyle/>
          <a:p>
            <a:pPr marL="0" indent="0">
              <a:buNone/>
            </a:pPr>
            <a:endParaRPr lang="en-GB" dirty="0">
              <a:latin typeface="Arial" panose="020B0604020202020204" pitchFamily="34" charset="0"/>
              <a:ea typeface="ＭＳ Ｐゴシック" pitchFamily="34" charset="-128"/>
              <a:cs typeface="Arial" panose="020B0604020202020204" pitchFamily="34" charset="0"/>
            </a:endParaRPr>
          </a:p>
          <a:p>
            <a:pPr marL="0" indent="0">
              <a:buFont typeface="Arial" pitchFamily="34" charset="0"/>
              <a:buNone/>
            </a:pPr>
            <a:r>
              <a:rPr lang="en-GB" sz="4000" dirty="0">
                <a:latin typeface="Arial" panose="020B0604020202020204" pitchFamily="34" charset="0"/>
                <a:ea typeface="ＭＳ Ｐゴシック" pitchFamily="34" charset="-128"/>
                <a:cs typeface="Arial" panose="020B0604020202020204" pitchFamily="34" charset="0"/>
              </a:rPr>
              <a:t>Do you agree with the list?</a:t>
            </a:r>
          </a:p>
          <a:p>
            <a:pPr marL="0" indent="0">
              <a:buFont typeface="Arial" pitchFamily="34" charset="0"/>
              <a:buNone/>
            </a:pPr>
            <a:endParaRPr lang="en-GB" sz="1400" dirty="0">
              <a:latin typeface="Arial" panose="020B0604020202020204" pitchFamily="34" charset="0"/>
              <a:ea typeface="ＭＳ Ｐゴシック" pitchFamily="34" charset="-128"/>
              <a:cs typeface="Arial" panose="020B0604020202020204" pitchFamily="34" charset="0"/>
            </a:endParaRPr>
          </a:p>
          <a:p>
            <a:pPr marL="0" indent="0">
              <a:buFont typeface="Arial" pitchFamily="34" charset="0"/>
              <a:buNone/>
            </a:pPr>
            <a:r>
              <a:rPr lang="en-GB" sz="4000" dirty="0">
                <a:latin typeface="Arial" panose="020B0604020202020204" pitchFamily="34" charset="0"/>
                <a:ea typeface="ＭＳ Ｐゴシック" pitchFamily="34" charset="-128"/>
                <a:cs typeface="Arial" panose="020B0604020202020204" pitchFamily="34" charset="0"/>
              </a:rPr>
              <a:t>Are there others you can think of?</a:t>
            </a: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lgn="r">
              <a:buFont typeface="Arial" pitchFamily="34" charset="0"/>
              <a:buNone/>
            </a:pPr>
            <a:endParaRPr lang="en-GB" dirty="0">
              <a:ea typeface="ＭＳ Ｐゴシック" pitchFamily="34" charset="-128"/>
              <a:cs typeface="Arial" pitchFamily="34" charset="0"/>
            </a:endParaRPr>
          </a:p>
        </p:txBody>
      </p:sp>
      <p:sp>
        <p:nvSpPr>
          <p:cNvPr id="3" name="Rectangle: Rounded Corners 2">
            <a:extLst>
              <a:ext uri="{FF2B5EF4-FFF2-40B4-BE49-F238E27FC236}">
                <a16:creationId xmlns:a16="http://schemas.microsoft.com/office/drawing/2014/main" id="{6989D327-D268-4F57-01A7-01B6E5158452}"/>
              </a:ext>
            </a:extLst>
          </p:cNvPr>
          <p:cNvSpPr/>
          <p:nvPr/>
        </p:nvSpPr>
        <p:spPr>
          <a:xfrm>
            <a:off x="179512" y="404664"/>
            <a:ext cx="8712968" cy="576064"/>
          </a:xfrm>
          <a:prstGeom prst="roundRect">
            <a:avLst/>
          </a:prstGeom>
          <a:solidFill>
            <a:schemeClr val="accent6">
              <a:lumMod val="20000"/>
              <a:lumOff val="80000"/>
              <a:alpha val="34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2133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D1A55-B795-4DA0-802A-99ED0A010D93}"/>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Why is it important for us to have, and to stick to our morals?</a:t>
            </a:r>
          </a:p>
        </p:txBody>
      </p:sp>
      <p:sp>
        <p:nvSpPr>
          <p:cNvPr id="4" name="Title 1">
            <a:extLst>
              <a:ext uri="{FF2B5EF4-FFF2-40B4-BE49-F238E27FC236}">
                <a16:creationId xmlns:a16="http://schemas.microsoft.com/office/drawing/2014/main" id="{07D9972A-973C-438E-47FA-1A0A77D13C16}"/>
              </a:ext>
            </a:extLst>
          </p:cNvPr>
          <p:cNvSpPr txBox="1">
            <a:spLocks/>
          </p:cNvSpPr>
          <p:nvPr/>
        </p:nvSpPr>
        <p:spPr>
          <a:xfrm>
            <a:off x="395536" y="3284984"/>
            <a:ext cx="7886700" cy="1224136"/>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latin typeface="Arial" panose="020B0604020202020204" pitchFamily="34" charset="0"/>
                <a:cs typeface="Arial" panose="020B0604020202020204" pitchFamily="34" charset="0"/>
              </a:rPr>
              <a:t>Take five minutes to think about this, write down your thoughts</a:t>
            </a: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71DD85CD-8E4E-D778-4E0B-64D44C54CC40}"/>
              </a:ext>
            </a:extLst>
          </p:cNvPr>
          <p:cNvSpPr/>
          <p:nvPr/>
        </p:nvSpPr>
        <p:spPr>
          <a:xfrm>
            <a:off x="179512" y="404664"/>
            <a:ext cx="8712968" cy="1080120"/>
          </a:xfrm>
          <a:prstGeom prst="roundRect">
            <a:avLst/>
          </a:prstGeom>
          <a:solidFill>
            <a:schemeClr val="accent6">
              <a:lumMod val="20000"/>
              <a:lumOff val="80000"/>
              <a:alpha val="34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813096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D1A55-B795-4DA0-802A-99ED0A010D93}"/>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Why is it important for us to have, and to stick to our morals?</a:t>
            </a:r>
          </a:p>
        </p:txBody>
      </p:sp>
      <p:sp>
        <p:nvSpPr>
          <p:cNvPr id="3" name="Content Placeholder 2">
            <a:extLst>
              <a:ext uri="{FF2B5EF4-FFF2-40B4-BE49-F238E27FC236}">
                <a16:creationId xmlns:a16="http://schemas.microsoft.com/office/drawing/2014/main" id="{1A5165B2-D9F5-432A-A020-57F2CE858349}"/>
              </a:ext>
            </a:extLst>
          </p:cNvPr>
          <p:cNvSpPr>
            <a:spLocks noGrp="1"/>
          </p:cNvSpPr>
          <p:nvPr>
            <p:ph idx="1"/>
          </p:nvPr>
        </p:nvSpPr>
        <p:spPr>
          <a:xfrm>
            <a:off x="323528" y="2986607"/>
            <a:ext cx="8352928" cy="1594521"/>
          </a:xfrm>
        </p:spPr>
        <p:txBody>
          <a:bodyPr>
            <a:normAutofit fontScale="25000" lnSpcReduction="20000"/>
          </a:bodyPr>
          <a:lstStyle/>
          <a:p>
            <a:pPr marL="0" indent="0">
              <a:buNone/>
            </a:pPr>
            <a:endParaRPr lang="en-GB" dirty="0">
              <a:latin typeface="+mj-lt"/>
            </a:endParaRPr>
          </a:p>
          <a:p>
            <a:pPr marL="0" indent="0">
              <a:buNone/>
            </a:pPr>
            <a:r>
              <a:rPr lang="en-GB" sz="11200" dirty="0">
                <a:latin typeface="Arial" panose="020B0604020202020204" pitchFamily="34" charset="0"/>
                <a:cs typeface="Arial" panose="020B0604020202020204" pitchFamily="34" charset="0"/>
              </a:rPr>
              <a:t>“</a:t>
            </a:r>
            <a:r>
              <a:rPr lang="en-GB" sz="11200" b="0" i="0" dirty="0">
                <a:effectLst/>
                <a:latin typeface="Arial" panose="020B0604020202020204" pitchFamily="34" charset="0"/>
                <a:cs typeface="Arial" panose="020B0604020202020204" pitchFamily="34" charset="0"/>
              </a:rPr>
              <a:t>morality is considered indispensable to selfhood; it is the moral self that is essential to our identity, more than personality traits, memory, or desires.”</a:t>
            </a:r>
          </a:p>
          <a:p>
            <a:pPr marL="0" indent="0">
              <a:buNone/>
            </a:pPr>
            <a:endParaRPr lang="en-GB" dirty="0">
              <a:latin typeface="+mj-lt"/>
            </a:endParaRPr>
          </a:p>
          <a:p>
            <a:pPr marL="0" indent="0">
              <a:buNone/>
            </a:pPr>
            <a:endParaRPr lang="en-GB" dirty="0">
              <a:latin typeface="+mj-lt"/>
            </a:endParaRPr>
          </a:p>
          <a:p>
            <a:pPr marL="0" indent="0">
              <a:buNone/>
            </a:pPr>
            <a:endParaRPr lang="en-GB" dirty="0">
              <a:latin typeface="+mj-lt"/>
            </a:endParaRPr>
          </a:p>
          <a:p>
            <a:pPr marL="0" indent="0" algn="r">
              <a:buNone/>
            </a:pPr>
            <a:r>
              <a:rPr lang="en-GB" sz="9600" dirty="0">
                <a:latin typeface="Arial" panose="020B0604020202020204" pitchFamily="34" charset="0"/>
                <a:cs typeface="Arial" panose="020B0604020202020204" pitchFamily="34" charset="0"/>
              </a:rPr>
              <a:t>(</a:t>
            </a:r>
            <a:r>
              <a:rPr lang="en-GB" sz="9600" dirty="0" err="1">
                <a:latin typeface="Arial" panose="020B0604020202020204" pitchFamily="34" charset="0"/>
                <a:cs typeface="Arial" panose="020B0604020202020204" pitchFamily="34" charset="0"/>
              </a:rPr>
              <a:t>Strohminger</a:t>
            </a:r>
            <a:r>
              <a:rPr lang="en-GB" sz="9600" dirty="0">
                <a:latin typeface="Arial" panose="020B0604020202020204" pitchFamily="34" charset="0"/>
                <a:cs typeface="Arial" panose="020B0604020202020204" pitchFamily="34" charset="0"/>
              </a:rPr>
              <a:t> and Nicols, 2014)</a:t>
            </a:r>
          </a:p>
        </p:txBody>
      </p:sp>
      <p:sp>
        <p:nvSpPr>
          <p:cNvPr id="4" name="Title 1">
            <a:extLst>
              <a:ext uri="{FF2B5EF4-FFF2-40B4-BE49-F238E27FC236}">
                <a16:creationId xmlns:a16="http://schemas.microsoft.com/office/drawing/2014/main" id="{07D9972A-973C-438E-47FA-1A0A77D13C16}"/>
              </a:ext>
            </a:extLst>
          </p:cNvPr>
          <p:cNvSpPr txBox="1">
            <a:spLocks/>
          </p:cNvSpPr>
          <p:nvPr/>
        </p:nvSpPr>
        <p:spPr>
          <a:xfrm>
            <a:off x="467544" y="1556792"/>
            <a:ext cx="7886700" cy="1008112"/>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b="1" dirty="0">
                <a:latin typeface="Arial" panose="020B0604020202020204" pitchFamily="34" charset="0"/>
                <a:cs typeface="Arial" panose="020B0604020202020204" pitchFamily="34" charset="0"/>
              </a:rPr>
              <a:t>Take five minutes to think about this, write down your thoughts</a:t>
            </a: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p:txBody>
      </p:sp>
      <p:sp>
        <p:nvSpPr>
          <p:cNvPr id="5" name="Rectangle: Rounded Corners 4">
            <a:extLst>
              <a:ext uri="{FF2B5EF4-FFF2-40B4-BE49-F238E27FC236}">
                <a16:creationId xmlns:a16="http://schemas.microsoft.com/office/drawing/2014/main" id="{28A2612D-FA1E-CFBC-4E30-E4C573FFFF7C}"/>
              </a:ext>
            </a:extLst>
          </p:cNvPr>
          <p:cNvSpPr/>
          <p:nvPr/>
        </p:nvSpPr>
        <p:spPr>
          <a:xfrm>
            <a:off x="179512" y="404664"/>
            <a:ext cx="8712968" cy="1008112"/>
          </a:xfrm>
          <a:prstGeom prst="roundRect">
            <a:avLst/>
          </a:prstGeom>
          <a:solidFill>
            <a:schemeClr val="accent6">
              <a:lumMod val="20000"/>
              <a:lumOff val="80000"/>
              <a:alpha val="34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00573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9DD77-ECE3-4FFC-A747-E8BD5BC2BDD2}"/>
              </a:ext>
            </a:extLst>
          </p:cNvPr>
          <p:cNvSpPr>
            <a:spLocks noGrp="1"/>
          </p:cNvSpPr>
          <p:nvPr>
            <p:ph type="title"/>
          </p:nvPr>
        </p:nvSpPr>
        <p:spPr>
          <a:xfrm>
            <a:off x="628650" y="365125"/>
            <a:ext cx="7886700" cy="1200329"/>
          </a:xfrm>
        </p:spPr>
        <p:txBody>
          <a:bodyPr/>
          <a:lstStyle/>
          <a:p>
            <a:r>
              <a:rPr lang="en-GB" sz="3600" b="1" dirty="0">
                <a:latin typeface="Arial" panose="020B0604020202020204" pitchFamily="34" charset="0"/>
                <a:cs typeface="Arial" panose="020B0604020202020204" pitchFamily="34" charset="0"/>
              </a:rPr>
              <a:t>Our morals…</a:t>
            </a:r>
            <a:br>
              <a:rPr lang="en-GB" sz="3600"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shape us as individuals.</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endParaRPr lang="en-GB" sz="36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C0033E3-BF07-CF19-473A-B92C169225FA}"/>
              </a:ext>
            </a:extLst>
          </p:cNvPr>
          <p:cNvSpPr txBox="1"/>
          <p:nvPr/>
        </p:nvSpPr>
        <p:spPr>
          <a:xfrm>
            <a:off x="539552" y="1988840"/>
            <a:ext cx="8064896" cy="3600986"/>
          </a:xfrm>
          <a:prstGeom prst="rect">
            <a:avLst/>
          </a:prstGeom>
          <a:noFill/>
        </p:spPr>
        <p:txBody>
          <a:bodyPr wrap="square" rtlCol="0">
            <a:spAutoFit/>
          </a:bodyPr>
          <a:lstStyle/>
          <a:p>
            <a:pPr algn="ctr"/>
            <a:r>
              <a:rPr lang="en-GB" sz="4800" dirty="0">
                <a:latin typeface="Arial" panose="020B0604020202020204" pitchFamily="34" charset="0"/>
                <a:cs typeface="Arial" panose="020B0604020202020204" pitchFamily="34" charset="0"/>
              </a:rPr>
              <a:t>But, what shapes, or influences these morals?</a:t>
            </a:r>
          </a:p>
          <a:p>
            <a:pPr algn="ctr"/>
            <a:endParaRPr lang="en-GB" sz="4800" dirty="0">
              <a:latin typeface="Arial" panose="020B0604020202020204" pitchFamily="34" charset="0"/>
              <a:cs typeface="Arial" panose="020B0604020202020204" pitchFamily="34" charset="0"/>
            </a:endParaRPr>
          </a:p>
          <a:p>
            <a:pPr algn="ctr"/>
            <a:r>
              <a:rPr lang="en-GB" sz="2800" dirty="0">
                <a:latin typeface="Arial" panose="020B0604020202020204" pitchFamily="34" charset="0"/>
                <a:cs typeface="Arial" panose="020B0604020202020204" pitchFamily="34" charset="0"/>
              </a:rPr>
              <a:t>Are morals ‘absolute’?</a:t>
            </a:r>
          </a:p>
          <a:p>
            <a:pPr algn="ctr"/>
            <a:r>
              <a:rPr lang="en-GB" sz="2800" dirty="0">
                <a:latin typeface="Arial" panose="020B0604020202020204" pitchFamily="34" charset="0"/>
                <a:cs typeface="Arial" panose="020B0604020202020204" pitchFamily="34" charset="0"/>
              </a:rPr>
              <a:t>Are they the same for everyone everywhere.</a:t>
            </a:r>
          </a:p>
          <a:p>
            <a:pPr algn="ctr"/>
            <a:r>
              <a:rPr lang="en-GB" sz="2800" dirty="0">
                <a:latin typeface="Arial" panose="020B0604020202020204" pitchFamily="34" charset="0"/>
                <a:cs typeface="Arial" panose="020B0604020202020204" pitchFamily="34" charset="0"/>
              </a:rPr>
              <a:t>Or are they different for different people?</a:t>
            </a:r>
          </a:p>
        </p:txBody>
      </p:sp>
      <p:sp>
        <p:nvSpPr>
          <p:cNvPr id="3" name="Rectangle: Rounded Corners 2">
            <a:extLst>
              <a:ext uri="{FF2B5EF4-FFF2-40B4-BE49-F238E27FC236}">
                <a16:creationId xmlns:a16="http://schemas.microsoft.com/office/drawing/2014/main" id="{0B30569F-35A4-6946-5F87-FC20749DAED1}"/>
              </a:ext>
            </a:extLst>
          </p:cNvPr>
          <p:cNvSpPr/>
          <p:nvPr/>
        </p:nvSpPr>
        <p:spPr>
          <a:xfrm>
            <a:off x="179512" y="404664"/>
            <a:ext cx="8712968" cy="1200328"/>
          </a:xfrm>
          <a:prstGeom prst="roundRect">
            <a:avLst/>
          </a:prstGeom>
          <a:solidFill>
            <a:schemeClr val="accent6">
              <a:lumMod val="20000"/>
              <a:lumOff val="80000"/>
              <a:alpha val="34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01724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F8AD4-F3E3-4B19-B69D-38CA42DD4F79}"/>
              </a:ext>
            </a:extLst>
          </p:cNvPr>
          <p:cNvSpPr>
            <a:spLocks noGrp="1"/>
          </p:cNvSpPr>
          <p:nvPr>
            <p:ph type="title"/>
          </p:nvPr>
        </p:nvSpPr>
        <p:spPr>
          <a:xfrm>
            <a:off x="628650" y="365125"/>
            <a:ext cx="7886700" cy="831627"/>
          </a:xfrm>
        </p:spPr>
        <p:txBody>
          <a:bodyPr>
            <a:normAutofit/>
          </a:bodyPr>
          <a:lstStyle/>
          <a:p>
            <a:r>
              <a:rPr lang="en-GB" b="1" dirty="0">
                <a:latin typeface="Arial" panose="020B0604020202020204" pitchFamily="34" charset="0"/>
                <a:cs typeface="Arial" panose="020B0604020202020204" pitchFamily="34" charset="0"/>
              </a:rPr>
              <a:t>Ethics</a:t>
            </a:r>
          </a:p>
        </p:txBody>
      </p:sp>
      <p:sp>
        <p:nvSpPr>
          <p:cNvPr id="3" name="Content Placeholder 2">
            <a:extLst>
              <a:ext uri="{FF2B5EF4-FFF2-40B4-BE49-F238E27FC236}">
                <a16:creationId xmlns:a16="http://schemas.microsoft.com/office/drawing/2014/main" id="{B6B17E14-883E-4D46-8A4E-2DE315EE8EA5}"/>
              </a:ext>
            </a:extLst>
          </p:cNvPr>
          <p:cNvSpPr>
            <a:spLocks noGrp="1"/>
          </p:cNvSpPr>
          <p:nvPr>
            <p:ph sz="half" idx="2"/>
          </p:nvPr>
        </p:nvSpPr>
        <p:spPr>
          <a:xfrm>
            <a:off x="755576" y="1772816"/>
            <a:ext cx="8640960" cy="2251447"/>
          </a:xfrm>
        </p:spPr>
        <p:txBody>
          <a:bodyPr>
            <a:normAutofit lnSpcReduction="10000"/>
          </a:bodyPr>
          <a:lstStyle/>
          <a:p>
            <a:pPr marL="0" indent="0">
              <a:buNone/>
            </a:pPr>
            <a:r>
              <a:rPr lang="en-GB" sz="3600" dirty="0">
                <a:latin typeface="Arial" panose="020B0604020202020204" pitchFamily="34" charset="0"/>
                <a:cs typeface="Arial" panose="020B0604020202020204" pitchFamily="34" charset="0"/>
              </a:rPr>
              <a:t>So, we know morals are personal, individual but shaped by society.</a:t>
            </a:r>
          </a:p>
          <a:p>
            <a:pPr marL="0" indent="0">
              <a:buNone/>
            </a:pPr>
            <a:endParaRPr lang="en-GB" sz="3600" dirty="0">
              <a:latin typeface="Arial" panose="020B0604020202020204" pitchFamily="34" charset="0"/>
              <a:cs typeface="Arial" panose="020B0604020202020204" pitchFamily="34" charset="0"/>
            </a:endParaRPr>
          </a:p>
          <a:p>
            <a:pPr marL="0" indent="0">
              <a:buNone/>
            </a:pPr>
            <a:r>
              <a:rPr lang="en-GB" sz="3600" dirty="0">
                <a:latin typeface="Arial" panose="020B0604020202020204" pitchFamily="34" charset="0"/>
                <a:cs typeface="Arial" panose="020B0604020202020204" pitchFamily="34" charset="0"/>
              </a:rPr>
              <a:t>What do we think Ethics are?</a:t>
            </a:r>
          </a:p>
        </p:txBody>
      </p:sp>
      <p:sp>
        <p:nvSpPr>
          <p:cNvPr id="4" name="Rectangle: Rounded Corners 3">
            <a:extLst>
              <a:ext uri="{FF2B5EF4-FFF2-40B4-BE49-F238E27FC236}">
                <a16:creationId xmlns:a16="http://schemas.microsoft.com/office/drawing/2014/main" id="{488526CC-43EB-7CBF-8545-A5FA67380EE2}"/>
              </a:ext>
            </a:extLst>
          </p:cNvPr>
          <p:cNvSpPr/>
          <p:nvPr/>
        </p:nvSpPr>
        <p:spPr>
          <a:xfrm>
            <a:off x="179512" y="404664"/>
            <a:ext cx="2664296" cy="576064"/>
          </a:xfrm>
          <a:prstGeom prst="roundRect">
            <a:avLst/>
          </a:prstGeom>
          <a:solidFill>
            <a:schemeClr val="accent5">
              <a:lumMod val="20000"/>
              <a:lumOff val="80000"/>
              <a:alpha val="34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778503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F8AD4-F3E3-4B19-B69D-38CA42DD4F79}"/>
              </a:ext>
            </a:extLst>
          </p:cNvPr>
          <p:cNvSpPr>
            <a:spLocks noGrp="1"/>
          </p:cNvSpPr>
          <p:nvPr>
            <p:ph type="title"/>
          </p:nvPr>
        </p:nvSpPr>
        <p:spPr>
          <a:xfrm>
            <a:off x="628650" y="365125"/>
            <a:ext cx="7886700" cy="831627"/>
          </a:xfrm>
        </p:spPr>
        <p:txBody>
          <a:bodyPr>
            <a:normAutofit/>
          </a:bodyPr>
          <a:lstStyle/>
          <a:p>
            <a:r>
              <a:rPr lang="en-GB" b="1" dirty="0">
                <a:latin typeface="Arial" panose="020B0604020202020204" pitchFamily="34" charset="0"/>
                <a:cs typeface="Arial" panose="020B0604020202020204" pitchFamily="34" charset="0"/>
              </a:rPr>
              <a:t>Ethics</a:t>
            </a:r>
          </a:p>
        </p:txBody>
      </p:sp>
      <p:sp>
        <p:nvSpPr>
          <p:cNvPr id="3" name="Content Placeholder 2">
            <a:extLst>
              <a:ext uri="{FF2B5EF4-FFF2-40B4-BE49-F238E27FC236}">
                <a16:creationId xmlns:a16="http://schemas.microsoft.com/office/drawing/2014/main" id="{B6B17E14-883E-4D46-8A4E-2DE315EE8EA5}"/>
              </a:ext>
            </a:extLst>
          </p:cNvPr>
          <p:cNvSpPr>
            <a:spLocks noGrp="1"/>
          </p:cNvSpPr>
          <p:nvPr>
            <p:ph sz="half" idx="2"/>
          </p:nvPr>
        </p:nvSpPr>
        <p:spPr>
          <a:xfrm>
            <a:off x="628650" y="1220281"/>
            <a:ext cx="8640960" cy="4080927"/>
          </a:xfrm>
        </p:spPr>
        <p:txBody>
          <a:bodyPr>
            <a:normAutofit fontScale="92500" lnSpcReduction="20000"/>
          </a:bodyPr>
          <a:lstStyle/>
          <a:p>
            <a:pPr marL="0" indent="0">
              <a:buNone/>
            </a:pPr>
            <a:endParaRPr lang="en-US" sz="3600" dirty="0">
              <a:latin typeface="Arial" panose="020B0604020202020204" pitchFamily="34" charset="0"/>
              <a:cs typeface="Arial" panose="020B0604020202020204" pitchFamily="34" charset="0"/>
            </a:endParaRPr>
          </a:p>
          <a:p>
            <a:pPr marL="0" indent="0">
              <a:buNone/>
            </a:pPr>
            <a:r>
              <a:rPr lang="en-US" sz="3600" dirty="0">
                <a:latin typeface="Arial" panose="020B0604020202020204" pitchFamily="34" charset="0"/>
                <a:cs typeface="Arial" panose="020B0604020202020204" pitchFamily="34" charset="0"/>
              </a:rPr>
              <a:t>The </a:t>
            </a:r>
            <a:r>
              <a:rPr lang="en-US" sz="3600" b="1" dirty="0">
                <a:latin typeface="Arial" panose="020B0604020202020204" pitchFamily="34" charset="0"/>
                <a:cs typeface="Arial" panose="020B0604020202020204" pitchFamily="34" charset="0"/>
              </a:rPr>
              <a:t>systematic</a:t>
            </a:r>
            <a:r>
              <a:rPr lang="en-US" sz="3600" dirty="0">
                <a:latin typeface="Arial" panose="020B0604020202020204" pitchFamily="34" charset="0"/>
                <a:cs typeface="Arial" panose="020B0604020202020204" pitchFamily="34" charset="0"/>
              </a:rPr>
              <a:t> reflection on moral beliefs and practices.</a:t>
            </a:r>
          </a:p>
          <a:p>
            <a:pPr marL="0" indent="0">
              <a:buNone/>
            </a:pPr>
            <a:r>
              <a:rPr lang="en-US" sz="3600" dirty="0">
                <a:latin typeface="Arial" panose="020B0604020202020204" pitchFamily="34" charset="0"/>
                <a:cs typeface="Arial" panose="020B0604020202020204" pitchFamily="34" charset="0"/>
              </a:rPr>
              <a:t> </a:t>
            </a:r>
          </a:p>
          <a:p>
            <a:pPr marL="0" indent="0">
              <a:buNone/>
            </a:pPr>
            <a:r>
              <a:rPr lang="en-US" sz="3600" dirty="0">
                <a:latin typeface="Arial" panose="020B0604020202020204" pitchFamily="34" charset="0"/>
                <a:cs typeface="Arial" panose="020B0604020202020204" pitchFamily="34" charset="0"/>
              </a:rPr>
              <a:t>It forms the </a:t>
            </a:r>
            <a:r>
              <a:rPr lang="en-US" sz="3600" b="1" dirty="0">
                <a:latin typeface="Arial" panose="020B0604020202020204" pitchFamily="34" charset="0"/>
                <a:cs typeface="Arial" panose="020B0604020202020204" pitchFamily="34" charset="0"/>
              </a:rPr>
              <a:t>foundation</a:t>
            </a:r>
            <a:r>
              <a:rPr lang="en-US" sz="3600" dirty="0">
                <a:latin typeface="Arial" panose="020B0604020202020204" pitchFamily="34" charset="0"/>
                <a:cs typeface="Arial" panose="020B0604020202020204" pitchFamily="34" charset="0"/>
              </a:rPr>
              <a:t> for moral decision-making within societal and professional contexts. </a:t>
            </a:r>
          </a:p>
          <a:p>
            <a:pPr marL="0" indent="0">
              <a:buNone/>
            </a:pPr>
            <a:endParaRPr lang="en-US" sz="3600"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(Beauchamp &amp; Childress, 2019)</a:t>
            </a:r>
            <a:endParaRPr lang="en-GB"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77B2DD93-1762-C0C0-CA22-A1FFA74E7CDD}"/>
              </a:ext>
            </a:extLst>
          </p:cNvPr>
          <p:cNvSpPr/>
          <p:nvPr/>
        </p:nvSpPr>
        <p:spPr>
          <a:xfrm>
            <a:off x="179512" y="404664"/>
            <a:ext cx="2664296" cy="576064"/>
          </a:xfrm>
          <a:prstGeom prst="roundRect">
            <a:avLst/>
          </a:prstGeom>
          <a:solidFill>
            <a:schemeClr val="accent5">
              <a:lumMod val="20000"/>
              <a:lumOff val="80000"/>
              <a:alpha val="34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884663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F8AD4-F3E3-4B19-B69D-38CA42DD4F79}"/>
              </a:ext>
            </a:extLst>
          </p:cNvPr>
          <p:cNvSpPr>
            <a:spLocks noGrp="1"/>
          </p:cNvSpPr>
          <p:nvPr>
            <p:ph type="title"/>
          </p:nvPr>
        </p:nvSpPr>
        <p:spPr>
          <a:xfrm>
            <a:off x="628650" y="365125"/>
            <a:ext cx="7886700" cy="831627"/>
          </a:xfrm>
        </p:spPr>
        <p:txBody>
          <a:bodyPr>
            <a:normAutofit/>
          </a:bodyPr>
          <a:lstStyle/>
          <a:p>
            <a:r>
              <a:rPr lang="en-GB" b="1" dirty="0">
                <a:latin typeface="Arial" panose="020B0604020202020204" pitchFamily="34" charset="0"/>
                <a:cs typeface="Arial" panose="020B0604020202020204" pitchFamily="34" charset="0"/>
              </a:rPr>
              <a:t>Ethics</a:t>
            </a:r>
          </a:p>
        </p:txBody>
      </p:sp>
      <p:sp>
        <p:nvSpPr>
          <p:cNvPr id="3" name="Content Placeholder 2">
            <a:extLst>
              <a:ext uri="{FF2B5EF4-FFF2-40B4-BE49-F238E27FC236}">
                <a16:creationId xmlns:a16="http://schemas.microsoft.com/office/drawing/2014/main" id="{B6B17E14-883E-4D46-8A4E-2DE315EE8EA5}"/>
              </a:ext>
            </a:extLst>
          </p:cNvPr>
          <p:cNvSpPr>
            <a:spLocks noGrp="1"/>
          </p:cNvSpPr>
          <p:nvPr>
            <p:ph sz="half" idx="2"/>
          </p:nvPr>
        </p:nvSpPr>
        <p:spPr>
          <a:xfrm>
            <a:off x="598224" y="1988841"/>
            <a:ext cx="8640960" cy="3240360"/>
          </a:xfrm>
        </p:spPr>
        <p:txBody>
          <a:bodyPr>
            <a:normAutofit/>
          </a:bodyPr>
          <a:lstStyle/>
          <a:p>
            <a:pPr marL="0" indent="0">
              <a:buNone/>
            </a:pPr>
            <a:r>
              <a:rPr lang="en-US" sz="3600" dirty="0">
                <a:latin typeface="Arial" panose="020B0604020202020204" pitchFamily="34" charset="0"/>
                <a:cs typeface="Arial" panose="020B0604020202020204" pitchFamily="34" charset="0"/>
              </a:rPr>
              <a:t>It involves examining principles such as fairness, integrity, and responsibility to guide behaviour.</a:t>
            </a:r>
          </a:p>
          <a:p>
            <a:pPr marL="0" indent="0">
              <a:buNone/>
            </a:pPr>
            <a:endParaRPr lang="en-US" sz="3600" dirty="0">
              <a:latin typeface="Arial" panose="020B0604020202020204" pitchFamily="34"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(Beauchamp &amp; Childress, 2019)</a:t>
            </a:r>
            <a:endParaRPr lang="en-GB" sz="2400"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D79A61EE-9294-9C8B-EE1D-C78B56F2A3ED}"/>
              </a:ext>
            </a:extLst>
          </p:cNvPr>
          <p:cNvSpPr/>
          <p:nvPr/>
        </p:nvSpPr>
        <p:spPr>
          <a:xfrm>
            <a:off x="179512" y="404664"/>
            <a:ext cx="2664296" cy="576064"/>
          </a:xfrm>
          <a:prstGeom prst="roundRect">
            <a:avLst/>
          </a:prstGeom>
          <a:solidFill>
            <a:schemeClr val="accent5">
              <a:lumMod val="20000"/>
              <a:lumOff val="80000"/>
              <a:alpha val="34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125620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F8AD4-F3E3-4B19-B69D-38CA42DD4F79}"/>
              </a:ext>
            </a:extLst>
          </p:cNvPr>
          <p:cNvSpPr>
            <a:spLocks noGrp="1"/>
          </p:cNvSpPr>
          <p:nvPr>
            <p:ph type="title"/>
          </p:nvPr>
        </p:nvSpPr>
        <p:spPr>
          <a:xfrm>
            <a:off x="628650" y="365125"/>
            <a:ext cx="7886700" cy="831627"/>
          </a:xfrm>
        </p:spPr>
        <p:txBody>
          <a:bodyPr>
            <a:normAutofit/>
          </a:bodyPr>
          <a:lstStyle/>
          <a:p>
            <a:r>
              <a:rPr lang="en-GB" b="1" dirty="0">
                <a:latin typeface="Arial" panose="020B0604020202020204" pitchFamily="34" charset="0"/>
                <a:cs typeface="Arial" panose="020B0604020202020204" pitchFamily="34" charset="0"/>
              </a:rPr>
              <a:t>Ethics</a:t>
            </a:r>
          </a:p>
        </p:txBody>
      </p:sp>
      <p:sp>
        <p:nvSpPr>
          <p:cNvPr id="3" name="Content Placeholder 2">
            <a:extLst>
              <a:ext uri="{FF2B5EF4-FFF2-40B4-BE49-F238E27FC236}">
                <a16:creationId xmlns:a16="http://schemas.microsoft.com/office/drawing/2014/main" id="{B6B17E14-883E-4D46-8A4E-2DE315EE8EA5}"/>
              </a:ext>
            </a:extLst>
          </p:cNvPr>
          <p:cNvSpPr>
            <a:spLocks noGrp="1"/>
          </p:cNvSpPr>
          <p:nvPr>
            <p:ph sz="half" idx="2"/>
          </p:nvPr>
        </p:nvSpPr>
        <p:spPr>
          <a:xfrm>
            <a:off x="468557" y="1388536"/>
            <a:ext cx="8640960" cy="3120583"/>
          </a:xfrm>
        </p:spPr>
        <p:txBody>
          <a:bodyPr>
            <a:noAutofit/>
          </a:bodyPr>
          <a:lstStyle/>
          <a:p>
            <a:pPr marL="0" indent="0">
              <a:buNone/>
            </a:pPr>
            <a:r>
              <a:rPr lang="en-GB" dirty="0">
                <a:latin typeface="Arial" panose="020B0604020202020204" pitchFamily="34" charset="0"/>
                <a:cs typeface="Arial" panose="020B0604020202020204" pitchFamily="34" charset="0"/>
              </a:rPr>
              <a:t>Morals are more about </a:t>
            </a:r>
            <a:r>
              <a:rPr lang="en-GB" b="1" dirty="0">
                <a:latin typeface="Arial" panose="020B0604020202020204" pitchFamily="34" charset="0"/>
                <a:cs typeface="Arial" panose="020B0604020202020204" pitchFamily="34" charset="0"/>
              </a:rPr>
              <a:t>personal</a:t>
            </a:r>
            <a:r>
              <a:rPr lang="en-GB" dirty="0">
                <a:latin typeface="Arial" panose="020B0604020202020204" pitchFamily="34" charset="0"/>
                <a:cs typeface="Arial" panose="020B0604020202020204" pitchFamily="34" charset="0"/>
              </a:rPr>
              <a:t> values, principles, etc.</a:t>
            </a:r>
          </a:p>
          <a:p>
            <a:pPr marL="0" indent="0">
              <a:buNone/>
            </a:pPr>
            <a:r>
              <a:rPr lang="en-GB" dirty="0">
                <a:latin typeface="Arial" panose="020B0604020202020204" pitchFamily="34" charset="0"/>
                <a:cs typeface="Arial" panose="020B0604020202020204" pitchFamily="34" charset="0"/>
              </a:rPr>
              <a:t>Ethics are more about the rules or morals within a </a:t>
            </a:r>
            <a:r>
              <a:rPr lang="en-GB" b="1" dirty="0">
                <a:latin typeface="Arial" panose="020B0604020202020204" pitchFamily="34" charset="0"/>
                <a:cs typeface="Arial" panose="020B0604020202020204" pitchFamily="34" charset="0"/>
              </a:rPr>
              <a:t>framework or system</a:t>
            </a:r>
            <a:r>
              <a:rPr lang="en-GB" dirty="0">
                <a:latin typeface="Arial" panose="020B0604020202020204" pitchFamily="34" charset="0"/>
                <a:cs typeface="Arial" panose="020B0604020202020204" pitchFamily="34" charset="0"/>
              </a:rPr>
              <a:t> we work and live in, a set of principles that guide our behaviour as individuals or organisations.</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What would an organisation look like if it had no ethics?</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ED94B253-29C8-0DDC-AE7F-CFF8AF9704D6}"/>
              </a:ext>
            </a:extLst>
          </p:cNvPr>
          <p:cNvSpPr/>
          <p:nvPr/>
        </p:nvSpPr>
        <p:spPr>
          <a:xfrm>
            <a:off x="179512" y="404664"/>
            <a:ext cx="2664296" cy="576064"/>
          </a:xfrm>
          <a:prstGeom prst="roundRect">
            <a:avLst/>
          </a:prstGeom>
          <a:solidFill>
            <a:schemeClr val="accent5">
              <a:lumMod val="20000"/>
              <a:lumOff val="80000"/>
              <a:alpha val="34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486188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79481-FD31-4C80-9391-A83DA43BFB90}"/>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The Trolley Problem… </a:t>
            </a:r>
            <a:r>
              <a:rPr lang="en-GB" sz="2400" b="1" dirty="0">
                <a:latin typeface="Arial" panose="020B0604020202020204" pitchFamily="34" charset="0"/>
                <a:cs typeface="Arial" panose="020B0604020202020204" pitchFamily="34" charset="0"/>
              </a:rPr>
              <a:t>an ethical dilemma </a:t>
            </a:r>
            <a:endParaRPr lang="en-GB" sz="3600" b="1"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FD583260-959E-41EB-BA2A-7EF9943EF56C}"/>
              </a:ext>
            </a:extLst>
          </p:cNvPr>
          <p:cNvPicPr>
            <a:picLocks noChangeAspect="1"/>
          </p:cNvPicPr>
          <p:nvPr/>
        </p:nvPicPr>
        <p:blipFill>
          <a:blip r:embed="rId3"/>
          <a:stretch>
            <a:fillRect/>
          </a:stretch>
        </p:blipFill>
        <p:spPr>
          <a:xfrm>
            <a:off x="539552" y="1340768"/>
            <a:ext cx="7438625" cy="3923935"/>
          </a:xfrm>
          <a:prstGeom prst="rect">
            <a:avLst/>
          </a:prstGeom>
          <a:effectLst>
            <a:softEdge rad="203200"/>
          </a:effectLst>
        </p:spPr>
      </p:pic>
      <p:sp>
        <p:nvSpPr>
          <p:cNvPr id="4" name="TextBox 3">
            <a:extLst>
              <a:ext uri="{FF2B5EF4-FFF2-40B4-BE49-F238E27FC236}">
                <a16:creationId xmlns:a16="http://schemas.microsoft.com/office/drawing/2014/main" id="{E107B190-1E92-E9E3-E93F-FFF425D53079}"/>
              </a:ext>
            </a:extLst>
          </p:cNvPr>
          <p:cNvSpPr txBox="1"/>
          <p:nvPr/>
        </p:nvSpPr>
        <p:spPr>
          <a:xfrm>
            <a:off x="323528" y="4618372"/>
            <a:ext cx="4968552" cy="646331"/>
          </a:xfrm>
          <a:prstGeom prst="rect">
            <a:avLst/>
          </a:prstGeom>
          <a:noFill/>
        </p:spPr>
        <p:txBody>
          <a:bodyPr wrap="square" rtlCol="0">
            <a:spAutoFit/>
          </a:bodyPr>
          <a:lstStyle/>
          <a:p>
            <a:r>
              <a:rPr lang="en-GB" sz="3600" b="1" dirty="0"/>
              <a:t>What would you do?</a:t>
            </a:r>
          </a:p>
        </p:txBody>
      </p:sp>
      <p:sp>
        <p:nvSpPr>
          <p:cNvPr id="5" name="Rectangle: Rounded Corners 4">
            <a:extLst>
              <a:ext uri="{FF2B5EF4-FFF2-40B4-BE49-F238E27FC236}">
                <a16:creationId xmlns:a16="http://schemas.microsoft.com/office/drawing/2014/main" id="{8580F6E9-7BF6-6357-3294-7DAD33DAF648}"/>
              </a:ext>
            </a:extLst>
          </p:cNvPr>
          <p:cNvSpPr/>
          <p:nvPr/>
        </p:nvSpPr>
        <p:spPr>
          <a:xfrm>
            <a:off x="179512" y="404664"/>
            <a:ext cx="8496944" cy="576064"/>
          </a:xfrm>
          <a:prstGeom prst="roundRect">
            <a:avLst/>
          </a:prstGeom>
          <a:solidFill>
            <a:schemeClr val="accent5">
              <a:lumMod val="20000"/>
              <a:lumOff val="80000"/>
              <a:alpha val="34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504066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79481-FD31-4C80-9391-A83DA43BFB90}"/>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The Trolley Problem… </a:t>
            </a:r>
            <a:r>
              <a:rPr lang="en-GB" sz="2400" b="1" dirty="0">
                <a:latin typeface="Arial" panose="020B0604020202020204" pitchFamily="34" charset="0"/>
                <a:cs typeface="Arial" panose="020B0604020202020204" pitchFamily="34" charset="0"/>
              </a:rPr>
              <a:t>an ethical dilemma </a:t>
            </a:r>
            <a:endParaRPr lang="en-GB" sz="3600" b="1"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FD583260-959E-41EB-BA2A-7EF9943EF56C}"/>
              </a:ext>
            </a:extLst>
          </p:cNvPr>
          <p:cNvPicPr>
            <a:picLocks noChangeAspect="1"/>
          </p:cNvPicPr>
          <p:nvPr/>
        </p:nvPicPr>
        <p:blipFill>
          <a:blip r:embed="rId3"/>
          <a:stretch>
            <a:fillRect/>
          </a:stretch>
        </p:blipFill>
        <p:spPr>
          <a:xfrm>
            <a:off x="539552" y="1340768"/>
            <a:ext cx="7438625" cy="3923935"/>
          </a:xfrm>
          <a:prstGeom prst="rect">
            <a:avLst/>
          </a:prstGeom>
          <a:effectLst>
            <a:softEdge rad="203200"/>
          </a:effectLst>
        </p:spPr>
      </p:pic>
      <p:sp>
        <p:nvSpPr>
          <p:cNvPr id="4" name="Oval 3">
            <a:extLst>
              <a:ext uri="{FF2B5EF4-FFF2-40B4-BE49-F238E27FC236}">
                <a16:creationId xmlns:a16="http://schemas.microsoft.com/office/drawing/2014/main" id="{F5F71358-BC2C-1A43-32D5-41DF88A2658C}"/>
              </a:ext>
            </a:extLst>
          </p:cNvPr>
          <p:cNvSpPr/>
          <p:nvPr/>
        </p:nvSpPr>
        <p:spPr>
          <a:xfrm rot="2182264">
            <a:off x="6610574" y="2541411"/>
            <a:ext cx="936104" cy="1242477"/>
          </a:xfrm>
          <a:prstGeom prst="ellipse">
            <a:avLst/>
          </a:prstGeom>
          <a:noFill/>
          <a:ln w="635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699B392-9FF0-017A-DFEF-A90786A244DA}"/>
              </a:ext>
            </a:extLst>
          </p:cNvPr>
          <p:cNvSpPr txBox="1"/>
          <p:nvPr/>
        </p:nvSpPr>
        <p:spPr>
          <a:xfrm>
            <a:off x="6228184" y="1593297"/>
            <a:ext cx="2520280" cy="369332"/>
          </a:xfrm>
          <a:prstGeom prst="rect">
            <a:avLst/>
          </a:prstGeom>
          <a:noFill/>
        </p:spPr>
        <p:txBody>
          <a:bodyPr wrap="square" rtlCol="0">
            <a:spAutoFit/>
          </a:bodyPr>
          <a:lstStyle/>
          <a:p>
            <a:r>
              <a:rPr lang="en-GB" b="1" dirty="0"/>
              <a:t>Best friend or relative</a:t>
            </a:r>
          </a:p>
        </p:txBody>
      </p:sp>
      <p:cxnSp>
        <p:nvCxnSpPr>
          <p:cNvPr id="7" name="Straight Arrow Connector 6">
            <a:extLst>
              <a:ext uri="{FF2B5EF4-FFF2-40B4-BE49-F238E27FC236}">
                <a16:creationId xmlns:a16="http://schemas.microsoft.com/office/drawing/2014/main" id="{13496C46-9D7B-3669-4C9B-1CCFF135F045}"/>
              </a:ext>
            </a:extLst>
          </p:cNvPr>
          <p:cNvCxnSpPr>
            <a:cxnSpLocks/>
          </p:cNvCxnSpPr>
          <p:nvPr/>
        </p:nvCxnSpPr>
        <p:spPr>
          <a:xfrm flipH="1">
            <a:off x="7520470" y="2054003"/>
            <a:ext cx="432048" cy="549679"/>
          </a:xfrm>
          <a:prstGeom prst="straightConnector1">
            <a:avLst/>
          </a:prstGeom>
          <a:ln w="92075">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2AB4CA13-AC70-18BF-5F93-7A8804702795}"/>
              </a:ext>
            </a:extLst>
          </p:cNvPr>
          <p:cNvSpPr txBox="1"/>
          <p:nvPr/>
        </p:nvSpPr>
        <p:spPr>
          <a:xfrm>
            <a:off x="251520" y="4797152"/>
            <a:ext cx="5760640" cy="646331"/>
          </a:xfrm>
          <a:prstGeom prst="rect">
            <a:avLst/>
          </a:prstGeom>
          <a:noFill/>
        </p:spPr>
        <p:txBody>
          <a:bodyPr wrap="square" rtlCol="0">
            <a:spAutoFit/>
          </a:bodyPr>
          <a:lstStyle/>
          <a:p>
            <a:r>
              <a:rPr lang="en-GB" sz="3600" b="1" dirty="0"/>
              <a:t>What would you do now?</a:t>
            </a:r>
          </a:p>
        </p:txBody>
      </p:sp>
      <p:sp>
        <p:nvSpPr>
          <p:cNvPr id="6" name="Rectangle: Rounded Corners 5">
            <a:extLst>
              <a:ext uri="{FF2B5EF4-FFF2-40B4-BE49-F238E27FC236}">
                <a16:creationId xmlns:a16="http://schemas.microsoft.com/office/drawing/2014/main" id="{5BC4E17D-B3FB-E61B-A934-5C46C1468D5E}"/>
              </a:ext>
            </a:extLst>
          </p:cNvPr>
          <p:cNvSpPr/>
          <p:nvPr/>
        </p:nvSpPr>
        <p:spPr>
          <a:xfrm>
            <a:off x="179512" y="404664"/>
            <a:ext cx="8424936" cy="576064"/>
          </a:xfrm>
          <a:prstGeom prst="roundRect">
            <a:avLst/>
          </a:prstGeom>
          <a:solidFill>
            <a:schemeClr val="accent5">
              <a:lumMod val="20000"/>
              <a:lumOff val="80000"/>
              <a:alpha val="34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055541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A3088-BEE0-4C63-AEE0-D80C0D790F01}"/>
              </a:ext>
            </a:extLst>
          </p:cNvPr>
          <p:cNvSpPr>
            <a:spLocks noGrp="1"/>
          </p:cNvSpPr>
          <p:nvPr>
            <p:ph type="title"/>
          </p:nvPr>
        </p:nvSpPr>
        <p:spPr>
          <a:xfrm>
            <a:off x="628650" y="365125"/>
            <a:ext cx="8263830" cy="1325563"/>
          </a:xfrm>
        </p:spPr>
        <p:txBody>
          <a:bodyPr/>
          <a:lstStyle/>
          <a:p>
            <a:r>
              <a:rPr lang="en-GB" sz="3600" b="1" dirty="0">
                <a:latin typeface="Arial" panose="020B0604020202020204" pitchFamily="34" charset="0"/>
                <a:cs typeface="Arial" panose="020B0604020202020204" pitchFamily="34" charset="0"/>
              </a:rPr>
              <a:t>Let’s look at other ethical dilemmas</a:t>
            </a:r>
          </a:p>
        </p:txBody>
      </p:sp>
      <p:sp>
        <p:nvSpPr>
          <p:cNvPr id="3" name="Content Placeholder 2">
            <a:extLst>
              <a:ext uri="{FF2B5EF4-FFF2-40B4-BE49-F238E27FC236}">
                <a16:creationId xmlns:a16="http://schemas.microsoft.com/office/drawing/2014/main" id="{3E621FB2-E729-4F32-A44E-4786BF0C0F42}"/>
              </a:ext>
            </a:extLst>
          </p:cNvPr>
          <p:cNvSpPr>
            <a:spLocks noGrp="1"/>
          </p:cNvSpPr>
          <p:nvPr>
            <p:ph idx="1"/>
          </p:nvPr>
        </p:nvSpPr>
        <p:spPr>
          <a:xfrm>
            <a:off x="755576" y="2303276"/>
            <a:ext cx="7886700" cy="2251447"/>
          </a:xfrm>
        </p:spPr>
        <p:txBody>
          <a:bodyPr>
            <a:normAutofit/>
          </a:bodyPr>
          <a:lstStyle/>
          <a:p>
            <a:pPr marL="0" indent="0">
              <a:buNone/>
            </a:pPr>
            <a:r>
              <a:rPr lang="en-GB" i="0" dirty="0">
                <a:effectLst/>
              </a:rPr>
              <a:t>If you knew a woman who was pregnant, who had eight children already, three who were deaf, two who were blind, one physically disabled, and she had syphilis, would you recommend that she have an abortion?</a:t>
            </a:r>
            <a:endParaRPr lang="en-GB" dirty="0"/>
          </a:p>
        </p:txBody>
      </p:sp>
      <p:sp>
        <p:nvSpPr>
          <p:cNvPr id="4" name="Rectangle: Rounded Corners 3">
            <a:extLst>
              <a:ext uri="{FF2B5EF4-FFF2-40B4-BE49-F238E27FC236}">
                <a16:creationId xmlns:a16="http://schemas.microsoft.com/office/drawing/2014/main" id="{BEAAB992-8510-D7AC-0FEF-C4C969E9BF79}"/>
              </a:ext>
            </a:extLst>
          </p:cNvPr>
          <p:cNvSpPr/>
          <p:nvPr/>
        </p:nvSpPr>
        <p:spPr>
          <a:xfrm>
            <a:off x="179512" y="404664"/>
            <a:ext cx="8335838" cy="576064"/>
          </a:xfrm>
          <a:prstGeom prst="roundRect">
            <a:avLst/>
          </a:prstGeom>
          <a:solidFill>
            <a:schemeClr val="accent5">
              <a:lumMod val="20000"/>
              <a:lumOff val="80000"/>
              <a:alpha val="34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05009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41D33-9CA5-4668-B691-2F26AC510BEB}"/>
              </a:ext>
            </a:extLst>
          </p:cNvPr>
          <p:cNvSpPr>
            <a:spLocks noGrp="1"/>
          </p:cNvSpPr>
          <p:nvPr>
            <p:ph type="title"/>
          </p:nvPr>
        </p:nvSpPr>
        <p:spPr>
          <a:xfrm>
            <a:off x="467544" y="389955"/>
            <a:ext cx="7886700" cy="1325563"/>
          </a:xfrm>
        </p:spPr>
        <p:txBody>
          <a:bodyPr/>
          <a:lstStyle/>
          <a:p>
            <a:r>
              <a:rPr lang="en-GB" sz="3600" b="1" dirty="0">
                <a:latin typeface="Arial" panose="020B0604020202020204" pitchFamily="34" charset="0"/>
                <a:cs typeface="Arial" panose="020B0604020202020204" pitchFamily="34" charset="0"/>
              </a:rPr>
              <a:t>One more Dilemma!</a:t>
            </a:r>
          </a:p>
        </p:txBody>
      </p:sp>
      <p:sp>
        <p:nvSpPr>
          <p:cNvPr id="3" name="Content Placeholder 2">
            <a:extLst>
              <a:ext uri="{FF2B5EF4-FFF2-40B4-BE49-F238E27FC236}">
                <a16:creationId xmlns:a16="http://schemas.microsoft.com/office/drawing/2014/main" id="{2F98D2E1-22B2-4893-8565-C28D435944A6}"/>
              </a:ext>
            </a:extLst>
          </p:cNvPr>
          <p:cNvSpPr>
            <a:spLocks noGrp="1"/>
          </p:cNvSpPr>
          <p:nvPr>
            <p:ph idx="1"/>
          </p:nvPr>
        </p:nvSpPr>
        <p:spPr>
          <a:xfrm>
            <a:off x="467544" y="1124744"/>
            <a:ext cx="7886700" cy="4351338"/>
          </a:xfrm>
        </p:spPr>
        <p:txBody>
          <a:bodyPr>
            <a:normAutofit fontScale="92500" lnSpcReduction="20000"/>
          </a:bodyPr>
          <a:lstStyle/>
          <a:p>
            <a:pPr marL="0" indent="0">
              <a:buNone/>
            </a:pPr>
            <a:r>
              <a:rPr lang="en-GB" sz="3000" b="1" i="0" dirty="0">
                <a:effectLst/>
                <a:latin typeface="YACkoJtKJ38 0"/>
              </a:rPr>
              <a:t>It is time to elect the world leader, and yours is the deciding vote. Here are the facts about the three leading candidates:</a:t>
            </a:r>
          </a:p>
          <a:p>
            <a:pPr marL="0" indent="0">
              <a:buNone/>
            </a:pPr>
            <a:endParaRPr lang="en-GB" sz="100" dirty="0">
              <a:effectLst/>
              <a:latin typeface="YACkoJtKJ38 0"/>
            </a:endParaRPr>
          </a:p>
          <a:p>
            <a:pPr marL="0" indent="0">
              <a:buNone/>
            </a:pPr>
            <a:endParaRPr lang="en-GB" sz="2400" dirty="0">
              <a:effectLst/>
              <a:latin typeface="YACkoJtKJ38 0"/>
            </a:endParaRPr>
          </a:p>
          <a:p>
            <a:r>
              <a:rPr lang="en-GB" sz="2400" b="1" i="0" dirty="0">
                <a:effectLst/>
                <a:latin typeface="YACkoJtKJ38 0"/>
              </a:rPr>
              <a:t>Candidate A: </a:t>
            </a:r>
            <a:r>
              <a:rPr lang="en-GB" sz="2400" b="0" i="0" dirty="0">
                <a:effectLst/>
                <a:latin typeface="YACkoJtKJ38 0"/>
              </a:rPr>
              <a:t>He associates with crooked politicians and consults with astrologers. He's had two mistresses. He also chain smokes and drinks up to ten Martinis a day.</a:t>
            </a:r>
          </a:p>
          <a:p>
            <a:endParaRPr lang="en-GB" sz="100" dirty="0">
              <a:effectLst/>
              <a:latin typeface="YACkoJtKJ38 0"/>
            </a:endParaRPr>
          </a:p>
          <a:p>
            <a:r>
              <a:rPr lang="en-GB" sz="2400" b="1" i="0" dirty="0">
                <a:effectLst/>
                <a:latin typeface="YACkoJtKJ38 0"/>
              </a:rPr>
              <a:t>Candidate B: </a:t>
            </a:r>
            <a:r>
              <a:rPr lang="en-GB" sz="2400" b="0" i="0" dirty="0">
                <a:effectLst/>
                <a:latin typeface="YACkoJtKJ38 0"/>
              </a:rPr>
              <a:t>He was ejected from </a:t>
            </a:r>
            <a:r>
              <a:rPr lang="en-US" sz="2400" dirty="0">
                <a:latin typeface="YACkoJtKJ38 0"/>
              </a:rPr>
              <a:t>the office twice, sleeps until noon, uses opium in college and drinks large amounts</a:t>
            </a:r>
            <a:r>
              <a:rPr lang="en-GB" sz="2400" b="0" i="0" dirty="0">
                <a:effectLst/>
                <a:latin typeface="YACkoJtKJ38 0"/>
              </a:rPr>
              <a:t> of whisky every evening.</a:t>
            </a:r>
          </a:p>
          <a:p>
            <a:endParaRPr lang="en-GB" sz="100" dirty="0">
              <a:effectLst/>
              <a:latin typeface="YACkoJtKJ38 0"/>
            </a:endParaRPr>
          </a:p>
          <a:p>
            <a:r>
              <a:rPr lang="en-GB" sz="2400" b="1" i="0" dirty="0">
                <a:effectLst/>
                <a:latin typeface="YACkoJtKJ38 0"/>
              </a:rPr>
              <a:t>Candidate C: </a:t>
            </a:r>
            <a:r>
              <a:rPr lang="en-GB" sz="2400" b="0" i="0" dirty="0">
                <a:effectLst/>
                <a:latin typeface="YACkoJtKJ38 0"/>
              </a:rPr>
              <a:t>He is a decorated war hero. He's a vegetarian, doesn't smoke, drinks an occasional beer and hasn't had any extra-marital affairs.</a:t>
            </a:r>
            <a:endParaRPr lang="en-GB" sz="2400" dirty="0">
              <a:effectLst/>
              <a:latin typeface="YACkoJtKJ38 0"/>
            </a:endParaRPr>
          </a:p>
          <a:p>
            <a:endParaRPr lang="en-GB" sz="3600" dirty="0"/>
          </a:p>
        </p:txBody>
      </p:sp>
      <p:sp>
        <p:nvSpPr>
          <p:cNvPr id="4" name="Rectangle: Rounded Corners 3">
            <a:extLst>
              <a:ext uri="{FF2B5EF4-FFF2-40B4-BE49-F238E27FC236}">
                <a16:creationId xmlns:a16="http://schemas.microsoft.com/office/drawing/2014/main" id="{205B91B8-A3D6-74E6-1B10-79C5A050C362}"/>
              </a:ext>
            </a:extLst>
          </p:cNvPr>
          <p:cNvSpPr/>
          <p:nvPr/>
        </p:nvSpPr>
        <p:spPr>
          <a:xfrm>
            <a:off x="179512" y="404664"/>
            <a:ext cx="5184576" cy="576064"/>
          </a:xfrm>
          <a:prstGeom prst="roundRect">
            <a:avLst/>
          </a:prstGeom>
          <a:solidFill>
            <a:schemeClr val="accent5">
              <a:lumMod val="20000"/>
              <a:lumOff val="80000"/>
              <a:alpha val="34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49179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41D33-9CA5-4668-B691-2F26AC510BEB}"/>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One more Dilemma!</a:t>
            </a:r>
          </a:p>
        </p:txBody>
      </p:sp>
      <p:sp>
        <p:nvSpPr>
          <p:cNvPr id="3" name="Content Placeholder 2">
            <a:extLst>
              <a:ext uri="{FF2B5EF4-FFF2-40B4-BE49-F238E27FC236}">
                <a16:creationId xmlns:a16="http://schemas.microsoft.com/office/drawing/2014/main" id="{2F98D2E1-22B2-4893-8565-C28D435944A6}"/>
              </a:ext>
            </a:extLst>
          </p:cNvPr>
          <p:cNvSpPr>
            <a:spLocks noGrp="1"/>
          </p:cNvSpPr>
          <p:nvPr>
            <p:ph idx="1"/>
          </p:nvPr>
        </p:nvSpPr>
        <p:spPr>
          <a:xfrm>
            <a:off x="467544" y="1124744"/>
            <a:ext cx="7886700" cy="4351338"/>
          </a:xfrm>
        </p:spPr>
        <p:txBody>
          <a:bodyPr>
            <a:normAutofit/>
          </a:bodyPr>
          <a:lstStyle/>
          <a:p>
            <a:pPr marL="0" indent="0">
              <a:buNone/>
            </a:pPr>
            <a:endParaRPr lang="en-GB" sz="2400" dirty="0">
              <a:effectLst/>
              <a:latin typeface="YACkoJtKJ38 0"/>
            </a:endParaRPr>
          </a:p>
          <a:p>
            <a:pPr marL="0" indent="0">
              <a:buNone/>
            </a:pPr>
            <a:endParaRPr lang="en-GB" sz="2400" dirty="0">
              <a:effectLst/>
              <a:latin typeface="YACkoJtKJ38 0"/>
            </a:endParaRPr>
          </a:p>
          <a:p>
            <a:r>
              <a:rPr lang="en-GB" sz="2400" b="1" i="0" dirty="0">
                <a:effectLst/>
                <a:latin typeface="YACkoJtKJ38 0"/>
              </a:rPr>
              <a:t>Candidate A:	</a:t>
            </a:r>
            <a:r>
              <a:rPr lang="en-US" sz="2400" b="1" dirty="0">
                <a:latin typeface="YACkoJtKJ38 0"/>
              </a:rPr>
              <a:t>Franklin Roosevelt </a:t>
            </a:r>
            <a:endParaRPr lang="en-GB" sz="2400" b="1" i="0" dirty="0">
              <a:effectLst/>
              <a:latin typeface="YACkoJtKJ38 0"/>
            </a:endParaRPr>
          </a:p>
          <a:p>
            <a:r>
              <a:rPr lang="en-GB" sz="2400" b="1" i="0" dirty="0">
                <a:effectLst/>
                <a:latin typeface="YACkoJtKJ38 0"/>
              </a:rPr>
              <a:t>Candidate B:	</a:t>
            </a:r>
            <a:r>
              <a:rPr lang="en-US" sz="2400" b="1" dirty="0">
                <a:latin typeface="YACkoJtKJ38 0"/>
              </a:rPr>
              <a:t>Winston Churchill</a:t>
            </a:r>
            <a:endParaRPr lang="en-GB" sz="2400" b="1" i="0" dirty="0">
              <a:effectLst/>
              <a:latin typeface="YACkoJtKJ38 0"/>
            </a:endParaRPr>
          </a:p>
          <a:p>
            <a:r>
              <a:rPr lang="en-GB" sz="2400" b="1" i="0" dirty="0">
                <a:effectLst/>
                <a:latin typeface="YACkoJtKJ38 0"/>
              </a:rPr>
              <a:t>Candidate C:		</a:t>
            </a:r>
            <a:r>
              <a:rPr lang="en-US" sz="2400" b="1" dirty="0">
                <a:latin typeface="YACkoJtKJ38 0"/>
              </a:rPr>
              <a:t>Adolf Hitler</a:t>
            </a:r>
          </a:p>
          <a:p>
            <a:pPr marL="0" indent="0">
              <a:buNone/>
            </a:pPr>
            <a:endParaRPr lang="en-GB" sz="3600" dirty="0"/>
          </a:p>
        </p:txBody>
      </p:sp>
      <p:sp>
        <p:nvSpPr>
          <p:cNvPr id="4" name="Rectangle: Rounded Corners 3">
            <a:extLst>
              <a:ext uri="{FF2B5EF4-FFF2-40B4-BE49-F238E27FC236}">
                <a16:creationId xmlns:a16="http://schemas.microsoft.com/office/drawing/2014/main" id="{4026742D-4CFB-6F6F-4CC7-A1702FCAC778}"/>
              </a:ext>
            </a:extLst>
          </p:cNvPr>
          <p:cNvSpPr/>
          <p:nvPr/>
        </p:nvSpPr>
        <p:spPr>
          <a:xfrm>
            <a:off x="179512" y="404664"/>
            <a:ext cx="5184576" cy="576064"/>
          </a:xfrm>
          <a:prstGeom prst="roundRect">
            <a:avLst/>
          </a:prstGeom>
          <a:solidFill>
            <a:schemeClr val="accent5">
              <a:lumMod val="20000"/>
              <a:lumOff val="80000"/>
              <a:alpha val="34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13078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3307E306-31D9-84AF-73B8-D93F2BB35C15}"/>
              </a:ext>
            </a:extLst>
          </p:cNvPr>
          <p:cNvSpPr/>
          <p:nvPr/>
        </p:nvSpPr>
        <p:spPr>
          <a:xfrm>
            <a:off x="179512" y="404664"/>
            <a:ext cx="1872208" cy="576064"/>
          </a:xfrm>
          <a:prstGeom prst="roundRect">
            <a:avLst/>
          </a:prstGeom>
          <a:solidFill>
            <a:schemeClr val="accent2">
              <a:lumMod val="40000"/>
              <a:lumOff val="60000"/>
              <a:alpha val="34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8D0CB8E-92EF-413F-9D46-4CC94CA7517E}"/>
              </a:ext>
            </a:extLst>
          </p:cNvPr>
          <p:cNvSpPr>
            <a:spLocks noGrp="1"/>
          </p:cNvSpPr>
          <p:nvPr>
            <p:ph type="title"/>
          </p:nvPr>
        </p:nvSpPr>
        <p:spPr/>
        <p:txBody>
          <a:bodyPr>
            <a:normAutofit/>
          </a:bodyPr>
          <a:lstStyle/>
          <a:p>
            <a:r>
              <a:rPr lang="en-GB" altLang="en-US" sz="3600" b="1" dirty="0">
                <a:latin typeface="Calibri" pitchFamily="34" charset="0"/>
                <a:ea typeface="Calibri" pitchFamily="34" charset="0"/>
                <a:cs typeface="Calibri" pitchFamily="34" charset="0"/>
              </a:rPr>
              <a:t>Law</a:t>
            </a:r>
            <a:endParaRPr lang="en-GB" sz="3600" dirty="0"/>
          </a:p>
        </p:txBody>
      </p:sp>
      <p:pic>
        <p:nvPicPr>
          <p:cNvPr id="3074" name="Picture 2" descr="Law - Edge Hill University">
            <a:extLst>
              <a:ext uri="{FF2B5EF4-FFF2-40B4-BE49-F238E27FC236}">
                <a16:creationId xmlns:a16="http://schemas.microsoft.com/office/drawing/2014/main" id="{3F2034CC-9375-23C6-A29E-8EAFB422B8C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5576" y="1187837"/>
            <a:ext cx="7456151" cy="4194085"/>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20B6FD5-B2B2-770F-AD0F-B34399CEC7F5}"/>
              </a:ext>
            </a:extLst>
          </p:cNvPr>
          <p:cNvSpPr txBox="1"/>
          <p:nvPr/>
        </p:nvSpPr>
        <p:spPr>
          <a:xfrm>
            <a:off x="5548352" y="1187837"/>
            <a:ext cx="2236831" cy="1200329"/>
          </a:xfrm>
          <a:prstGeom prst="rect">
            <a:avLst/>
          </a:prstGeom>
          <a:noFill/>
        </p:spPr>
        <p:txBody>
          <a:bodyPr wrap="none" rtlCol="0">
            <a:spAutoFit/>
          </a:bodyPr>
          <a:lstStyle/>
          <a:p>
            <a:r>
              <a:rPr lang="en-GB" sz="7200" b="1" dirty="0">
                <a:solidFill>
                  <a:schemeClr val="bg1"/>
                </a:solidFill>
                <a:latin typeface="Arial" panose="020B0604020202020204" pitchFamily="34" charset="0"/>
                <a:cs typeface="Arial" panose="020B0604020202020204" pitchFamily="34" charset="0"/>
              </a:rPr>
              <a:t>LAW</a:t>
            </a:r>
          </a:p>
        </p:txBody>
      </p:sp>
    </p:spTree>
    <p:extLst>
      <p:ext uri="{BB962C8B-B14F-4D97-AF65-F5344CB8AC3E}">
        <p14:creationId xmlns:p14="http://schemas.microsoft.com/office/powerpoint/2010/main" val="12703018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A030AE-1B35-4720-8316-4982A741F41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16304" y="2132856"/>
            <a:ext cx="2676176" cy="2489746"/>
          </a:xfrm>
          <a:prstGeom prst="rect">
            <a:avLst/>
          </a:prstGeom>
        </p:spPr>
      </p:pic>
      <p:sp>
        <p:nvSpPr>
          <p:cNvPr id="2" name="Title 1">
            <a:extLst>
              <a:ext uri="{FF2B5EF4-FFF2-40B4-BE49-F238E27FC236}">
                <a16:creationId xmlns:a16="http://schemas.microsoft.com/office/drawing/2014/main" id="{EAFBA819-E9D7-4D9B-85FF-8443AEC98739}"/>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So if…</a:t>
            </a:r>
          </a:p>
        </p:txBody>
      </p:sp>
      <p:sp>
        <p:nvSpPr>
          <p:cNvPr id="3" name="Content Placeholder 2">
            <a:extLst>
              <a:ext uri="{FF2B5EF4-FFF2-40B4-BE49-F238E27FC236}">
                <a16:creationId xmlns:a16="http://schemas.microsoft.com/office/drawing/2014/main" id="{1142B6F1-D678-434E-972C-49FBE3840FA9}"/>
              </a:ext>
            </a:extLst>
          </p:cNvPr>
          <p:cNvSpPr>
            <a:spLocks noGrp="1"/>
          </p:cNvSpPr>
          <p:nvPr>
            <p:ph idx="1"/>
          </p:nvPr>
        </p:nvSpPr>
        <p:spPr>
          <a:xfrm>
            <a:off x="251520" y="1447145"/>
            <a:ext cx="8229600" cy="3917032"/>
          </a:xfrm>
        </p:spPr>
        <p:txBody>
          <a:bodyPr>
            <a:normAutofit/>
          </a:bodyPr>
          <a:lstStyle/>
          <a:p>
            <a:pPr lvl="0">
              <a:lnSpc>
                <a:spcPct val="150000"/>
              </a:lnSpc>
            </a:pPr>
            <a:r>
              <a:rPr lang="en-GB" b="1" dirty="0">
                <a:latin typeface="Arial" panose="020B0604020202020204" pitchFamily="34" charset="0"/>
                <a:cs typeface="Arial" panose="020B0604020202020204" pitchFamily="34" charset="0"/>
              </a:rPr>
              <a:t>Morals</a:t>
            </a:r>
            <a:r>
              <a:rPr lang="en-GB" dirty="0">
                <a:latin typeface="Arial" panose="020B0604020202020204" pitchFamily="34" charset="0"/>
                <a:cs typeface="Arial" panose="020B0604020202020204" pitchFamily="34" charset="0"/>
              </a:rPr>
              <a:t> are:</a:t>
            </a:r>
          </a:p>
          <a:p>
            <a:pPr lvl="0">
              <a:lnSpc>
                <a:spcPct val="150000"/>
              </a:lnSpc>
            </a:pPr>
            <a:r>
              <a:rPr lang="en-GB" dirty="0">
                <a:latin typeface="Arial" panose="020B0604020202020204" pitchFamily="34" charset="0"/>
                <a:cs typeface="Arial" panose="020B0604020202020204" pitchFamily="34" charset="0"/>
              </a:rPr>
              <a:t>Personal Rules to Live by</a:t>
            </a:r>
          </a:p>
          <a:p>
            <a:pPr lvl="0">
              <a:lnSpc>
                <a:spcPct val="150000"/>
              </a:lnSpc>
            </a:pPr>
            <a:r>
              <a:rPr lang="en-GB" b="1" dirty="0">
                <a:latin typeface="Arial" panose="020B0604020202020204" pitchFamily="34" charset="0"/>
                <a:cs typeface="Arial" panose="020B0604020202020204" pitchFamily="34" charset="0"/>
              </a:rPr>
              <a:t>Ethics</a:t>
            </a:r>
            <a:r>
              <a:rPr lang="en-GB" dirty="0">
                <a:latin typeface="Arial" panose="020B0604020202020204" pitchFamily="34" charset="0"/>
                <a:cs typeface="Arial" panose="020B0604020202020204" pitchFamily="34" charset="0"/>
              </a:rPr>
              <a:t> are:</a:t>
            </a:r>
          </a:p>
          <a:p>
            <a:pPr lvl="0">
              <a:lnSpc>
                <a:spcPct val="150000"/>
              </a:lnSpc>
            </a:pPr>
            <a:r>
              <a:rPr lang="en-GB" dirty="0">
                <a:latin typeface="Arial" panose="020B0604020202020204" pitchFamily="34" charset="0"/>
                <a:cs typeface="Arial" panose="020B0604020202020204" pitchFamily="34" charset="0"/>
              </a:rPr>
              <a:t>Socially agreed behaviours and Rules</a:t>
            </a:r>
          </a:p>
          <a:p>
            <a:pPr lvl="0">
              <a:lnSpc>
                <a:spcPct val="150000"/>
              </a:lnSpc>
            </a:pPr>
            <a:r>
              <a:rPr lang="en-GB" dirty="0">
                <a:latin typeface="Arial" panose="020B0604020202020204" pitchFamily="34" charset="0"/>
                <a:cs typeface="Arial" panose="020B0604020202020204" pitchFamily="34" charset="0"/>
              </a:rPr>
              <a:t>Therefore, </a:t>
            </a:r>
            <a:r>
              <a:rPr lang="en-GB" b="1" dirty="0">
                <a:latin typeface="Arial" panose="020B0604020202020204" pitchFamily="34" charset="0"/>
                <a:cs typeface="Arial" panose="020B0604020202020204" pitchFamily="34" charset="0"/>
              </a:rPr>
              <a:t>Laws must be…?</a:t>
            </a:r>
          </a:p>
          <a:p>
            <a:endParaRPr lang="en-GB" dirty="0"/>
          </a:p>
        </p:txBody>
      </p:sp>
      <p:sp>
        <p:nvSpPr>
          <p:cNvPr id="4" name="Rectangle: Rounded Corners 3">
            <a:extLst>
              <a:ext uri="{FF2B5EF4-FFF2-40B4-BE49-F238E27FC236}">
                <a16:creationId xmlns:a16="http://schemas.microsoft.com/office/drawing/2014/main" id="{065F3133-8B1C-5223-0BDC-D365828A9F22}"/>
              </a:ext>
            </a:extLst>
          </p:cNvPr>
          <p:cNvSpPr/>
          <p:nvPr/>
        </p:nvSpPr>
        <p:spPr>
          <a:xfrm>
            <a:off x="467544" y="330071"/>
            <a:ext cx="1872208" cy="576064"/>
          </a:xfrm>
          <a:prstGeom prst="roundRect">
            <a:avLst/>
          </a:prstGeom>
          <a:solidFill>
            <a:schemeClr val="accent2">
              <a:lumMod val="40000"/>
              <a:lumOff val="60000"/>
              <a:alpha val="34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77898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BA819-E9D7-4D9B-85FF-8443AEC98739}"/>
              </a:ext>
            </a:extLst>
          </p:cNvPr>
          <p:cNvSpPr>
            <a:spLocks noGrp="1"/>
          </p:cNvSpPr>
          <p:nvPr>
            <p:ph type="title"/>
          </p:nvPr>
        </p:nvSpPr>
        <p:spPr>
          <a:xfrm>
            <a:off x="628650" y="1988840"/>
            <a:ext cx="7886700" cy="2376264"/>
          </a:xfrm>
        </p:spPr>
        <p:txBody>
          <a:bodyPr/>
          <a:lstStyle/>
          <a:p>
            <a:r>
              <a:rPr lang="en-GB" sz="3600" dirty="0"/>
              <a:t>“</a:t>
            </a:r>
            <a:r>
              <a:rPr lang="en-GB" sz="3600" dirty="0">
                <a:latin typeface="Arial" panose="020B0604020202020204" pitchFamily="34" charset="0"/>
                <a:cs typeface="Arial" panose="020B0604020202020204" pitchFamily="34" charset="0"/>
              </a:rPr>
              <a:t>Laws are rules and regulations made and enforced by governments that regulate the conduct of people within a society.”</a:t>
            </a:r>
            <a:br>
              <a:rPr lang="en-GB" sz="3600" dirty="0">
                <a:latin typeface="Arial" panose="020B0604020202020204" pitchFamily="34" charset="0"/>
                <a:cs typeface="Arial" panose="020B0604020202020204" pitchFamily="34" charset="0"/>
              </a:rPr>
            </a:br>
            <a:br>
              <a:rPr lang="en-GB" sz="3600" dirty="0"/>
            </a:br>
            <a:br>
              <a:rPr lang="en-GB" sz="3600" dirty="0"/>
            </a:br>
            <a:endParaRPr lang="en-GB" sz="3600" dirty="0"/>
          </a:p>
        </p:txBody>
      </p:sp>
      <p:sp>
        <p:nvSpPr>
          <p:cNvPr id="4" name="TextBox 3">
            <a:extLst>
              <a:ext uri="{FF2B5EF4-FFF2-40B4-BE49-F238E27FC236}">
                <a16:creationId xmlns:a16="http://schemas.microsoft.com/office/drawing/2014/main" id="{FFEBDFA1-AD38-109A-B9C0-88AE4EA3A49D}"/>
              </a:ext>
            </a:extLst>
          </p:cNvPr>
          <p:cNvSpPr txBox="1"/>
          <p:nvPr/>
        </p:nvSpPr>
        <p:spPr>
          <a:xfrm>
            <a:off x="6084168" y="4869160"/>
            <a:ext cx="2545762" cy="523220"/>
          </a:xfrm>
          <a:prstGeom prst="rect">
            <a:avLst/>
          </a:prstGeom>
          <a:noFill/>
        </p:spPr>
        <p:txBody>
          <a:bodyPr wrap="none" rtlCol="0">
            <a:spAutoFit/>
          </a:bodyPr>
          <a:lstStyle/>
          <a:p>
            <a:r>
              <a:rPr lang="en-GB" sz="2800" dirty="0"/>
              <a:t>(Richards, 2019)</a:t>
            </a:r>
          </a:p>
        </p:txBody>
      </p:sp>
    </p:spTree>
    <p:extLst>
      <p:ext uri="{BB962C8B-B14F-4D97-AF65-F5344CB8AC3E}">
        <p14:creationId xmlns:p14="http://schemas.microsoft.com/office/powerpoint/2010/main" val="13862769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BA819-E9D7-4D9B-85FF-8443AEC98739}"/>
              </a:ext>
            </a:extLst>
          </p:cNvPr>
          <p:cNvSpPr>
            <a:spLocks noGrp="1"/>
          </p:cNvSpPr>
          <p:nvPr>
            <p:ph type="title"/>
          </p:nvPr>
        </p:nvSpPr>
        <p:spPr>
          <a:xfrm>
            <a:off x="628650" y="365125"/>
            <a:ext cx="7886700" cy="903635"/>
          </a:xfrm>
        </p:spPr>
        <p:txBody>
          <a:bodyPr>
            <a:normAutofit/>
          </a:bodyPr>
          <a:lstStyle/>
          <a:p>
            <a:r>
              <a:rPr lang="en-GB" sz="4000" b="1" dirty="0">
                <a:latin typeface="Arial" panose="020B0604020202020204" pitchFamily="34" charset="0"/>
                <a:cs typeface="Arial" panose="020B0604020202020204" pitchFamily="34" charset="0"/>
              </a:rPr>
              <a:t>But why have laws?</a:t>
            </a:r>
          </a:p>
        </p:txBody>
      </p:sp>
      <p:pic>
        <p:nvPicPr>
          <p:cNvPr id="4098" name="Picture 2" descr="The troubling rise of 'apostrophe laws' | The Spectator">
            <a:extLst>
              <a:ext uri="{FF2B5EF4-FFF2-40B4-BE49-F238E27FC236}">
                <a16:creationId xmlns:a16="http://schemas.microsoft.com/office/drawing/2014/main" id="{F7672E5D-C97C-9148-9EA7-984B20B9421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108520" y="2069066"/>
            <a:ext cx="3867150" cy="2484643"/>
          </a:xfrm>
          <a:prstGeom prst="rect">
            <a:avLst/>
          </a:prstGeom>
          <a:solidFill>
            <a:srgbClr val="FFFFFF"/>
          </a:solidFill>
          <a:effectLst>
            <a:softEdge rad="190500"/>
          </a:effectLst>
        </p:spPr>
      </p:pic>
      <p:sp>
        <p:nvSpPr>
          <p:cNvPr id="3" name="Content Placeholder 2">
            <a:extLst>
              <a:ext uri="{FF2B5EF4-FFF2-40B4-BE49-F238E27FC236}">
                <a16:creationId xmlns:a16="http://schemas.microsoft.com/office/drawing/2014/main" id="{1142B6F1-D678-434E-972C-49FBE3840FA9}"/>
              </a:ext>
            </a:extLst>
          </p:cNvPr>
          <p:cNvSpPr>
            <a:spLocks noGrp="1"/>
          </p:cNvSpPr>
          <p:nvPr>
            <p:ph sz="half" idx="2"/>
          </p:nvPr>
        </p:nvSpPr>
        <p:spPr>
          <a:xfrm>
            <a:off x="3131840" y="1825625"/>
            <a:ext cx="5832648" cy="2971527"/>
          </a:xfrm>
        </p:spPr>
        <p:txBody>
          <a:bodyPr>
            <a:normAutofit/>
          </a:bodyPr>
          <a:lstStyle/>
          <a:p>
            <a:pPr lvl="0"/>
            <a:r>
              <a:rPr lang="en-GB" sz="3200" dirty="0">
                <a:latin typeface="Arial" panose="020B0604020202020204" pitchFamily="34" charset="0"/>
                <a:cs typeface="Arial" panose="020B0604020202020204" pitchFamily="34" charset="0"/>
              </a:rPr>
              <a:t>Promote fairness</a:t>
            </a:r>
          </a:p>
          <a:p>
            <a:pPr lvl="0"/>
            <a:r>
              <a:rPr lang="en-GB" sz="3200" dirty="0">
                <a:latin typeface="Arial" panose="020B0604020202020204" pitchFamily="34" charset="0"/>
                <a:cs typeface="Arial" panose="020B0604020202020204" pitchFamily="34" charset="0"/>
              </a:rPr>
              <a:t>Protect human rights</a:t>
            </a:r>
          </a:p>
          <a:p>
            <a:pPr lvl="0"/>
            <a:r>
              <a:rPr lang="en-GB" sz="3200" dirty="0">
                <a:latin typeface="Arial" panose="020B0604020202020204" pitchFamily="34" charset="0"/>
                <a:cs typeface="Arial" panose="020B0604020202020204" pitchFamily="34" charset="0"/>
              </a:rPr>
              <a:t>Help resolve conflict</a:t>
            </a:r>
          </a:p>
          <a:p>
            <a:pPr lvl="0"/>
            <a:r>
              <a:rPr lang="en-GB" sz="3200" dirty="0">
                <a:latin typeface="Arial" panose="020B0604020202020204" pitchFamily="34" charset="0"/>
                <a:cs typeface="Arial" panose="020B0604020202020204" pitchFamily="34" charset="0"/>
              </a:rPr>
              <a:t>Promote order &amp; Stability</a:t>
            </a:r>
          </a:p>
          <a:p>
            <a:pPr lvl="0"/>
            <a:r>
              <a:rPr lang="en-GB" sz="3200" dirty="0">
                <a:latin typeface="Arial" panose="020B0604020202020204" pitchFamily="34" charset="0"/>
                <a:cs typeface="Arial" panose="020B0604020202020204" pitchFamily="34" charset="0"/>
              </a:rPr>
              <a:t>Protect the rights of minorities</a:t>
            </a:r>
          </a:p>
          <a:p>
            <a:endParaRPr lang="en-GB" dirty="0"/>
          </a:p>
        </p:txBody>
      </p:sp>
      <p:sp>
        <p:nvSpPr>
          <p:cNvPr id="4" name="Rectangle: Rounded Corners 3">
            <a:extLst>
              <a:ext uri="{FF2B5EF4-FFF2-40B4-BE49-F238E27FC236}">
                <a16:creationId xmlns:a16="http://schemas.microsoft.com/office/drawing/2014/main" id="{5DE2F281-FEEC-27BA-22A3-CC638679E1BC}"/>
              </a:ext>
            </a:extLst>
          </p:cNvPr>
          <p:cNvSpPr/>
          <p:nvPr/>
        </p:nvSpPr>
        <p:spPr>
          <a:xfrm>
            <a:off x="179512" y="404664"/>
            <a:ext cx="5904656" cy="576064"/>
          </a:xfrm>
          <a:prstGeom prst="roundRect">
            <a:avLst/>
          </a:prstGeom>
          <a:solidFill>
            <a:schemeClr val="accent2">
              <a:lumMod val="40000"/>
              <a:lumOff val="60000"/>
              <a:alpha val="34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13533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BA819-E9D7-4D9B-85FF-8443AEC98739}"/>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Why have laws, </a:t>
            </a:r>
            <a:r>
              <a:rPr lang="en-GB" sz="2000" b="1" dirty="0" err="1">
                <a:latin typeface="Arial" panose="020B0604020202020204" pitchFamily="34" charset="0"/>
                <a:cs typeface="Arial" panose="020B0604020202020204" pitchFamily="34" charset="0"/>
              </a:rPr>
              <a:t>cont</a:t>
            </a:r>
            <a:r>
              <a:rPr lang="en-GB" sz="2000" b="1" dirty="0">
                <a:latin typeface="Arial" panose="020B0604020202020204" pitchFamily="34" charset="0"/>
                <a:cs typeface="Arial" panose="020B0604020202020204" pitchFamily="34" charset="0"/>
              </a:rPr>
              <a:t>…</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142B6F1-D678-434E-972C-49FBE3840FA9}"/>
              </a:ext>
            </a:extLst>
          </p:cNvPr>
          <p:cNvSpPr>
            <a:spLocks noGrp="1"/>
          </p:cNvSpPr>
          <p:nvPr>
            <p:ph idx="1"/>
          </p:nvPr>
        </p:nvSpPr>
        <p:spPr>
          <a:xfrm>
            <a:off x="251520" y="1447145"/>
            <a:ext cx="8229600" cy="2269887"/>
          </a:xfrm>
        </p:spPr>
        <p:txBody>
          <a:bodyPr>
            <a:normAutofit fontScale="92500"/>
          </a:bodyPr>
          <a:lstStyle/>
          <a:p>
            <a:pPr>
              <a:lnSpc>
                <a:spcPct val="200000"/>
              </a:lnSpc>
            </a:pPr>
            <a:r>
              <a:rPr lang="en-GB" dirty="0">
                <a:latin typeface="Arial" panose="020B0604020202020204" pitchFamily="34" charset="0"/>
                <a:cs typeface="Arial" panose="020B0604020202020204" pitchFamily="34" charset="0"/>
              </a:rPr>
              <a:t>Represent the </a:t>
            </a:r>
            <a:r>
              <a:rPr lang="en-GB" b="1" dirty="0">
                <a:latin typeface="Arial" panose="020B0604020202020204" pitchFamily="34" charset="0"/>
                <a:cs typeface="Arial" panose="020B0604020202020204" pitchFamily="34" charset="0"/>
              </a:rPr>
              <a:t>will of the majority</a:t>
            </a:r>
          </a:p>
          <a:p>
            <a:pPr>
              <a:lnSpc>
                <a:spcPct val="200000"/>
              </a:lnSpc>
            </a:pPr>
            <a:r>
              <a:rPr lang="en-GB" dirty="0">
                <a:latin typeface="Arial" panose="020B0604020202020204" pitchFamily="34" charset="0"/>
                <a:cs typeface="Arial" panose="020B0604020202020204" pitchFamily="34" charset="0"/>
              </a:rPr>
              <a:t>Promote </a:t>
            </a:r>
            <a:r>
              <a:rPr lang="en-GB" b="1" dirty="0">
                <a:latin typeface="Arial" panose="020B0604020202020204" pitchFamily="34" charset="0"/>
                <a:cs typeface="Arial" panose="020B0604020202020204" pitchFamily="34" charset="0"/>
              </a:rPr>
              <a:t>desirable</a:t>
            </a:r>
            <a:r>
              <a:rPr lang="en-GB" dirty="0">
                <a:latin typeface="Arial" panose="020B0604020202020204" pitchFamily="34" charset="0"/>
                <a:cs typeface="Arial" panose="020B0604020202020204" pitchFamily="34" charset="0"/>
              </a:rPr>
              <a:t> social and economic behaviours</a:t>
            </a:r>
          </a:p>
        </p:txBody>
      </p:sp>
      <p:sp>
        <p:nvSpPr>
          <p:cNvPr id="4" name="Rectangle: Rounded Corners 3">
            <a:extLst>
              <a:ext uri="{FF2B5EF4-FFF2-40B4-BE49-F238E27FC236}">
                <a16:creationId xmlns:a16="http://schemas.microsoft.com/office/drawing/2014/main" id="{8EEEF9A8-EA9A-9218-EB6F-060FED5824DE}"/>
              </a:ext>
            </a:extLst>
          </p:cNvPr>
          <p:cNvSpPr/>
          <p:nvPr/>
        </p:nvSpPr>
        <p:spPr>
          <a:xfrm>
            <a:off x="222107" y="365125"/>
            <a:ext cx="5184576" cy="576064"/>
          </a:xfrm>
          <a:prstGeom prst="roundRect">
            <a:avLst/>
          </a:prstGeom>
          <a:solidFill>
            <a:schemeClr val="accent2">
              <a:lumMod val="40000"/>
              <a:lumOff val="60000"/>
              <a:alpha val="34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93304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BA819-E9D7-4D9B-85FF-8443AEC98739}"/>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Legislation</a:t>
            </a:r>
          </a:p>
        </p:txBody>
      </p:sp>
      <p:sp>
        <p:nvSpPr>
          <p:cNvPr id="3" name="Content Placeholder 2">
            <a:extLst>
              <a:ext uri="{FF2B5EF4-FFF2-40B4-BE49-F238E27FC236}">
                <a16:creationId xmlns:a16="http://schemas.microsoft.com/office/drawing/2014/main" id="{1142B6F1-D678-434E-972C-49FBE3840FA9}"/>
              </a:ext>
            </a:extLst>
          </p:cNvPr>
          <p:cNvSpPr>
            <a:spLocks noGrp="1"/>
          </p:cNvSpPr>
          <p:nvPr>
            <p:ph idx="1"/>
          </p:nvPr>
        </p:nvSpPr>
        <p:spPr>
          <a:xfrm>
            <a:off x="457200" y="1196752"/>
            <a:ext cx="8229600" cy="3917032"/>
          </a:xfrm>
        </p:spPr>
        <p:txBody>
          <a:bodyPr>
            <a:normAutofit/>
          </a:bodyPr>
          <a:lstStyle/>
          <a:p>
            <a:pPr>
              <a:lnSpc>
                <a:spcPct val="200000"/>
              </a:lnSpc>
            </a:pPr>
            <a:r>
              <a:rPr lang="en-GB" dirty="0">
                <a:latin typeface="Arial" panose="020B0604020202020204" pitchFamily="34" charset="0"/>
                <a:cs typeface="Arial" panose="020B0604020202020204" pitchFamily="34" charset="0"/>
              </a:rPr>
              <a:t>Human Rights Act/ Bill of Rights</a:t>
            </a:r>
          </a:p>
          <a:p>
            <a:pPr>
              <a:lnSpc>
                <a:spcPct val="200000"/>
              </a:lnSpc>
            </a:pPr>
            <a:r>
              <a:rPr lang="en-GB" dirty="0">
                <a:latin typeface="Arial" panose="020B0604020202020204" pitchFamily="34" charset="0"/>
                <a:cs typeface="Arial" panose="020B0604020202020204" pitchFamily="34" charset="0"/>
              </a:rPr>
              <a:t>Equality Act</a:t>
            </a:r>
          </a:p>
          <a:p>
            <a:pPr>
              <a:lnSpc>
                <a:spcPct val="200000"/>
              </a:lnSpc>
            </a:pPr>
            <a:r>
              <a:rPr lang="en-GB" dirty="0">
                <a:latin typeface="Arial" panose="020B0604020202020204" pitchFamily="34" charset="0"/>
                <a:cs typeface="Arial" panose="020B0604020202020204" pitchFamily="34" charset="0"/>
              </a:rPr>
              <a:t>Employment Rights</a:t>
            </a:r>
          </a:p>
          <a:p>
            <a:pPr>
              <a:lnSpc>
                <a:spcPct val="200000"/>
              </a:lnSpc>
            </a:pPr>
            <a:r>
              <a:rPr lang="en-GB" dirty="0">
                <a:latin typeface="Arial" panose="020B0604020202020204" pitchFamily="34" charset="0"/>
                <a:cs typeface="Arial" panose="020B0604020202020204" pitchFamily="34" charset="0"/>
              </a:rPr>
              <a:t>Health &amp; Safety at Work Act</a:t>
            </a:r>
          </a:p>
          <a:p>
            <a:pPr>
              <a:lnSpc>
                <a:spcPct val="200000"/>
              </a:lnSpc>
            </a:pPr>
            <a:endParaRPr lang="en-GB" dirty="0"/>
          </a:p>
        </p:txBody>
      </p:sp>
      <p:sp>
        <p:nvSpPr>
          <p:cNvPr id="4" name="Rectangle: Rounded Corners 3">
            <a:extLst>
              <a:ext uri="{FF2B5EF4-FFF2-40B4-BE49-F238E27FC236}">
                <a16:creationId xmlns:a16="http://schemas.microsoft.com/office/drawing/2014/main" id="{EFA0DAA8-3D39-FFD1-EFA2-8B99256C7553}"/>
              </a:ext>
            </a:extLst>
          </p:cNvPr>
          <p:cNvSpPr/>
          <p:nvPr/>
        </p:nvSpPr>
        <p:spPr>
          <a:xfrm>
            <a:off x="179512" y="404664"/>
            <a:ext cx="3600400" cy="576064"/>
          </a:xfrm>
          <a:prstGeom prst="roundRect">
            <a:avLst/>
          </a:prstGeom>
          <a:solidFill>
            <a:schemeClr val="accent2">
              <a:lumMod val="40000"/>
              <a:lumOff val="60000"/>
              <a:alpha val="34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44787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42B6F1-D678-434E-972C-49FBE3840FA9}"/>
              </a:ext>
            </a:extLst>
          </p:cNvPr>
          <p:cNvSpPr>
            <a:spLocks noGrp="1"/>
          </p:cNvSpPr>
          <p:nvPr>
            <p:ph idx="1"/>
          </p:nvPr>
        </p:nvSpPr>
        <p:spPr>
          <a:xfrm>
            <a:off x="628650" y="476672"/>
            <a:ext cx="8229600" cy="4379356"/>
          </a:xfrm>
        </p:spPr>
        <p:txBody>
          <a:bodyPr>
            <a:noAutofit/>
          </a:bodyPr>
          <a:lstStyle/>
          <a:p>
            <a:pPr marL="0" indent="0" algn="ctr">
              <a:lnSpc>
                <a:spcPct val="200000"/>
              </a:lnSpc>
              <a:buNone/>
            </a:pPr>
            <a:r>
              <a:rPr lang="en-GB" sz="4800" b="1" dirty="0"/>
              <a:t>Laws and ethics can sometimes contradict</a:t>
            </a:r>
          </a:p>
          <a:p>
            <a:pPr marL="0" indent="0" algn="ctr">
              <a:lnSpc>
                <a:spcPct val="200000"/>
              </a:lnSpc>
              <a:buNone/>
            </a:pPr>
            <a:r>
              <a:rPr lang="en-GB" sz="4800" b="1" dirty="0"/>
              <a:t>our morals</a:t>
            </a:r>
          </a:p>
        </p:txBody>
      </p:sp>
      <p:sp>
        <p:nvSpPr>
          <p:cNvPr id="2" name="Arrow: Right 1">
            <a:extLst>
              <a:ext uri="{FF2B5EF4-FFF2-40B4-BE49-F238E27FC236}">
                <a16:creationId xmlns:a16="http://schemas.microsoft.com/office/drawing/2014/main" id="{AD6DDF17-37F3-9ABE-8A89-72399A801E0B}"/>
              </a:ext>
            </a:extLst>
          </p:cNvPr>
          <p:cNvSpPr/>
          <p:nvPr/>
        </p:nvSpPr>
        <p:spPr>
          <a:xfrm rot="19610581">
            <a:off x="232149" y="3722402"/>
            <a:ext cx="2071142" cy="158417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6042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BA819-E9D7-4D9B-85FF-8443AEC98739}"/>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1142B6F1-D678-434E-972C-49FBE3840FA9}"/>
              </a:ext>
            </a:extLst>
          </p:cNvPr>
          <p:cNvSpPr>
            <a:spLocks noGrp="1"/>
          </p:cNvSpPr>
          <p:nvPr>
            <p:ph idx="1"/>
          </p:nvPr>
        </p:nvSpPr>
        <p:spPr>
          <a:xfrm>
            <a:off x="251520" y="1447145"/>
            <a:ext cx="8229600" cy="3917032"/>
          </a:xfrm>
        </p:spPr>
        <p:txBody>
          <a:bodyPr>
            <a:normAutofit/>
          </a:bodyPr>
          <a:lstStyle/>
          <a:p>
            <a:pPr marL="0" indent="0" algn="ctr">
              <a:lnSpc>
                <a:spcPct val="200000"/>
              </a:lnSpc>
              <a:buNone/>
            </a:pPr>
            <a:r>
              <a:rPr lang="en-GB" sz="3200" dirty="0">
                <a:latin typeface="Arial" panose="020B0604020202020204" pitchFamily="34" charset="0"/>
                <a:cs typeface="Arial" panose="020B0604020202020204" pitchFamily="34" charset="0"/>
              </a:rPr>
              <a:t>Take 5 minutes to reflect on the day and summarise your learning from today.</a:t>
            </a:r>
          </a:p>
          <a:p>
            <a:pPr>
              <a:lnSpc>
                <a:spcPct val="200000"/>
              </a:lnSpc>
            </a:pPr>
            <a:endParaRPr lang="en-GB" dirty="0"/>
          </a:p>
        </p:txBody>
      </p:sp>
    </p:spTree>
    <p:extLst>
      <p:ext uri="{BB962C8B-B14F-4D97-AF65-F5344CB8AC3E}">
        <p14:creationId xmlns:p14="http://schemas.microsoft.com/office/powerpoint/2010/main" val="3519183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BA819-E9D7-4D9B-85FF-8443AEC98739}"/>
              </a:ext>
            </a:extLst>
          </p:cNvPr>
          <p:cNvSpPr>
            <a:spLocks noGrp="1"/>
          </p:cNvSpPr>
          <p:nvPr>
            <p:ph type="title"/>
          </p:nvPr>
        </p:nvSpPr>
        <p:spPr>
          <a:xfrm>
            <a:off x="378446" y="34482"/>
            <a:ext cx="7886700" cy="528415"/>
          </a:xfrm>
        </p:spPr>
        <p:txBody>
          <a:bodyPr/>
          <a:lstStyle/>
          <a:p>
            <a:r>
              <a:rPr lang="en-GB" sz="3600" b="1" dirty="0">
                <a:latin typeface="Arial" panose="020B0604020202020204" pitchFamily="34" charset="0"/>
                <a:cs typeface="Arial" panose="020B0604020202020204" pitchFamily="34" charset="0"/>
              </a:rPr>
              <a:t>References</a:t>
            </a:r>
          </a:p>
        </p:txBody>
      </p:sp>
      <p:sp>
        <p:nvSpPr>
          <p:cNvPr id="4" name="Rectangle 1">
            <a:extLst>
              <a:ext uri="{FF2B5EF4-FFF2-40B4-BE49-F238E27FC236}">
                <a16:creationId xmlns:a16="http://schemas.microsoft.com/office/drawing/2014/main" id="{F59D3A8F-E37C-E43D-850C-49AB45054E3E}"/>
              </a:ext>
            </a:extLst>
          </p:cNvPr>
          <p:cNvSpPr>
            <a:spLocks noChangeArrowheads="1"/>
          </p:cNvSpPr>
          <p:nvPr/>
        </p:nvSpPr>
        <p:spPr bwMode="auto">
          <a:xfrm>
            <a:off x="350250" y="592880"/>
            <a:ext cx="8542229" cy="5047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cs typeface="Arial" panose="020B0604020202020204" pitchFamily="34" charset="0"/>
              </a:rPr>
              <a:t>Bandura, A. (1991) Social cognitive theory of moral thought and action. In W. M. </a:t>
            </a:r>
            <a:r>
              <a:rPr kumimoji="0" lang="en-US" altLang="en-US" sz="1400" b="0" i="0" u="none" strike="noStrike" kern="1200" cap="none" spc="0" normalizeH="0" baseline="0" noProof="0" dirty="0" err="1">
                <a:ln>
                  <a:noFill/>
                </a:ln>
                <a:solidFill>
                  <a:prstClr val="black"/>
                </a:solidFill>
                <a:effectLst/>
                <a:uLnTx/>
                <a:uFillTx/>
                <a:cs typeface="Arial" panose="020B0604020202020204" pitchFamily="34" charset="0"/>
              </a:rPr>
              <a:t>Kurtines</a:t>
            </a:r>
            <a:r>
              <a:rPr kumimoji="0" lang="en-US" altLang="en-US" sz="1400" b="0" i="0" u="none" strike="noStrike" kern="1200" cap="none" spc="0" normalizeH="0" baseline="0" noProof="0" dirty="0">
                <a:ln>
                  <a:noFill/>
                </a:ln>
                <a:solidFill>
                  <a:prstClr val="black"/>
                </a:solidFill>
                <a:effectLst/>
                <a:uLnTx/>
                <a:uFillTx/>
                <a:cs typeface="Arial" panose="020B0604020202020204" pitchFamily="34" charset="0"/>
              </a:rPr>
              <a:t> &amp; J. L. Gewirtz (Eds.), </a:t>
            </a:r>
            <a:r>
              <a:rPr kumimoji="0" lang="en-US" altLang="en-US" sz="1400" b="0" i="1" u="none" strike="noStrike" kern="1200" cap="none" spc="0" normalizeH="0" baseline="0" noProof="0" dirty="0">
                <a:ln>
                  <a:noFill/>
                </a:ln>
                <a:solidFill>
                  <a:prstClr val="black"/>
                </a:solidFill>
                <a:effectLst/>
                <a:uLnTx/>
                <a:uFillTx/>
                <a:cs typeface="Arial" panose="020B0604020202020204" pitchFamily="34" charset="0"/>
              </a:rPr>
              <a:t>Handbook of moral behavior and development: </a:t>
            </a:r>
            <a:r>
              <a:rPr kumimoji="0" lang="en-US" altLang="en-US" sz="1400" b="0" i="0" u="none" strike="noStrike" kern="1200" cap="none" spc="0" normalizeH="0" baseline="0" noProof="0" dirty="0">
                <a:ln>
                  <a:noFill/>
                </a:ln>
                <a:solidFill>
                  <a:prstClr val="black"/>
                </a:solidFill>
                <a:effectLst/>
                <a:uLnTx/>
                <a:uFillTx/>
                <a:cs typeface="Arial" panose="020B0604020202020204" pitchFamily="34" charset="0"/>
              </a:rPr>
              <a:t>Vol. 1. Theory (pp. 45-103). Psychology Press.</a:t>
            </a:r>
            <a:endParaRPr kumimoji="0" lang="en-US" altLang="en-US" sz="1400" b="0" i="0" u="none" strike="noStrike" cap="none" normalizeH="0" baseline="0" dirty="0">
              <a:ln>
                <a:noFill/>
              </a:ln>
              <a:solidFill>
                <a:schemeClr val="tx1"/>
              </a:solidFill>
              <a:effectLst/>
              <a:ea typeface="DengXian" panose="02010600030101010101" pitchFamily="2" charset="-122"/>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endParaRPr lang="en-US" altLang="en-US" sz="1400" dirty="0">
              <a:ea typeface="DengXian" panose="02010600030101010101" pitchFamily="2" charset="-122"/>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chemeClr val="tx1"/>
                </a:solidFill>
                <a:effectLst/>
                <a:ea typeface="DengXian" panose="02010600030101010101" pitchFamily="2" charset="-122"/>
                <a:cs typeface="Arial" panose="020B0604020202020204" pitchFamily="34" charset="0"/>
              </a:rPr>
              <a:t>Beauchamp, T. L., &amp; Childress, J. F. (2019) </a:t>
            </a:r>
            <a:r>
              <a:rPr kumimoji="0" lang="en-US" altLang="en-US" sz="1400" b="0" i="1" u="none" strike="noStrike" cap="none" normalizeH="0" baseline="0" dirty="0">
                <a:ln>
                  <a:noFill/>
                </a:ln>
                <a:solidFill>
                  <a:schemeClr val="tx1"/>
                </a:solidFill>
                <a:effectLst/>
                <a:ea typeface="DengXian" panose="02010600030101010101" pitchFamily="2" charset="-122"/>
                <a:cs typeface="Arial" panose="020B0604020202020204" pitchFamily="34" charset="0"/>
              </a:rPr>
              <a:t>Principles of biomedical ethics</a:t>
            </a:r>
            <a:r>
              <a:rPr kumimoji="0" lang="en-US" altLang="en-US" sz="1400" b="0" i="0" u="none" strike="noStrike" cap="none" normalizeH="0" baseline="0" dirty="0">
                <a:ln>
                  <a:noFill/>
                </a:ln>
                <a:solidFill>
                  <a:schemeClr val="tx1"/>
                </a:solidFill>
                <a:effectLst/>
                <a:ea typeface="DengXian" panose="02010600030101010101" pitchFamily="2" charset="-122"/>
                <a:cs typeface="Arial" panose="020B0604020202020204" pitchFamily="34" charset="0"/>
              </a:rPr>
              <a:t>. Oxford University Press.</a:t>
            </a:r>
          </a:p>
          <a:p>
            <a:pPr marR="0" lvl="0" algn="l" defTabSz="914400" rtl="0" eaLnBrk="0" fontAlgn="base" latinLnBrk="0" hangingPunct="0">
              <a:lnSpc>
                <a:spcPct val="100000"/>
              </a:lnSpc>
              <a:spcBef>
                <a:spcPct val="0"/>
              </a:spcBef>
              <a:spcAft>
                <a:spcPct val="0"/>
              </a:spcAft>
              <a:buClrTx/>
              <a:buSzTx/>
              <a:tabLst/>
            </a:pPr>
            <a:endParaRPr lang="en-US" altLang="en-US" sz="1400" dirty="0">
              <a:ea typeface="DengXian" panose="02010600030101010101" pitchFamily="2" charset="-122"/>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chemeClr val="tx1"/>
                </a:solidFill>
                <a:effectLst/>
                <a:ea typeface="DengXian" panose="02010600030101010101" pitchFamily="2" charset="-122"/>
                <a:cs typeface="Arial" panose="020B0604020202020204" pitchFamily="34" charset="0"/>
              </a:rPr>
              <a:t>Collins. (2023</a:t>
            </a:r>
            <a:r>
              <a:rPr lang="en-US" altLang="en-US" sz="1400" dirty="0">
                <a:ea typeface="DengXian" panose="02010600030101010101" pitchFamily="2" charset="-122"/>
                <a:cs typeface="Arial" panose="020B0604020202020204" pitchFamily="34" charset="0"/>
              </a:rPr>
              <a:t>)</a:t>
            </a:r>
            <a:r>
              <a:rPr kumimoji="0" lang="en-US" altLang="en-US" sz="1400" b="0" i="0" u="none" strike="noStrike" cap="none" normalizeH="0" baseline="0" dirty="0">
                <a:ln>
                  <a:noFill/>
                </a:ln>
                <a:solidFill>
                  <a:schemeClr val="tx1"/>
                </a:solidFill>
                <a:effectLst/>
                <a:ea typeface="DengXian" panose="02010600030101010101" pitchFamily="2" charset="-122"/>
                <a:cs typeface="Arial" panose="020B0604020202020204" pitchFamily="34" charset="0"/>
              </a:rPr>
              <a:t> </a:t>
            </a:r>
            <a:r>
              <a:rPr kumimoji="0" lang="en-US" altLang="en-US" sz="1400" b="0" i="1" u="none" strike="noStrike" cap="none" normalizeH="0" baseline="0" dirty="0">
                <a:ln>
                  <a:noFill/>
                </a:ln>
                <a:solidFill>
                  <a:schemeClr val="tx1"/>
                </a:solidFill>
                <a:effectLst/>
                <a:ea typeface="DengXian" panose="02010600030101010101" pitchFamily="2" charset="-122"/>
                <a:cs typeface="Arial" panose="020B0604020202020204" pitchFamily="34" charset="0"/>
              </a:rPr>
              <a:t>Morals</a:t>
            </a:r>
            <a:r>
              <a:rPr kumimoji="0" lang="en-US" altLang="en-US" sz="1400" b="0" i="0" u="none" strike="noStrike" cap="none" normalizeH="0" baseline="0" dirty="0">
                <a:ln>
                  <a:noFill/>
                </a:ln>
                <a:solidFill>
                  <a:schemeClr val="tx1"/>
                </a:solidFill>
                <a:effectLst/>
                <a:ea typeface="DengXian" panose="02010600030101010101" pitchFamily="2" charset="-122"/>
                <a:cs typeface="Arial" panose="020B0604020202020204" pitchFamily="34" charset="0"/>
              </a:rPr>
              <a:t>. In Collins Dictionary. Retrieved from </a:t>
            </a:r>
            <a:r>
              <a:rPr kumimoji="0" lang="en-US" altLang="en-US" sz="1400" b="0" i="0" u="none" strike="noStrike" cap="none" normalizeH="0" baseline="0" dirty="0">
                <a:ln>
                  <a:noFill/>
                </a:ln>
                <a:solidFill>
                  <a:schemeClr val="tx1"/>
                </a:solidFill>
                <a:effectLst/>
                <a:ea typeface="DengXian" panose="02010600030101010101" pitchFamily="2" charset="-122"/>
                <a:cs typeface="Arial" panose="020B0604020202020204" pitchFamily="34" charset="0"/>
                <a:hlinkClick r:id="rId3"/>
              </a:rPr>
              <a:t>https://www.collinsdictionary.com/dictionary/english/morals</a:t>
            </a:r>
            <a:endParaRPr kumimoji="0" lang="en-US" altLang="en-US" sz="1400" b="0" i="0" u="none" strike="noStrike" cap="none" normalizeH="0" baseline="0" dirty="0">
              <a:ln>
                <a:noFill/>
              </a:ln>
              <a:solidFill>
                <a:schemeClr val="tx1"/>
              </a:solidFill>
              <a:effectLst/>
              <a:ea typeface="DengXian" panose="02010600030101010101" pitchFamily="2" charset="-122"/>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endParaRPr lang="en-US" altLang="en-US" sz="1400" dirty="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cs typeface="Arial" panose="020B0604020202020204" pitchFamily="34" charset="0"/>
              </a:rPr>
              <a:t>Damon, W. (1984) Value and the psychology of moral development. In W. M. </a:t>
            </a:r>
            <a:r>
              <a:rPr kumimoji="0" lang="en-US" altLang="en-US" sz="1400" b="0" i="0" u="none" strike="noStrike" kern="1200" cap="none" spc="0" normalizeH="0" baseline="0" noProof="0" dirty="0" err="1">
                <a:ln>
                  <a:noFill/>
                </a:ln>
                <a:solidFill>
                  <a:prstClr val="black"/>
                </a:solidFill>
                <a:effectLst/>
                <a:uLnTx/>
                <a:uFillTx/>
                <a:cs typeface="Arial" panose="020B0604020202020204" pitchFamily="34" charset="0"/>
              </a:rPr>
              <a:t>Kurtines</a:t>
            </a:r>
            <a:r>
              <a:rPr kumimoji="0" lang="en-US" altLang="en-US" sz="1400" b="0" i="0" u="none" strike="noStrike" kern="1200" cap="none" spc="0" normalizeH="0" baseline="0" noProof="0" dirty="0">
                <a:ln>
                  <a:noFill/>
                </a:ln>
                <a:solidFill>
                  <a:prstClr val="black"/>
                </a:solidFill>
                <a:effectLst/>
                <a:uLnTx/>
                <a:uFillTx/>
                <a:cs typeface="Arial" panose="020B0604020202020204" pitchFamily="34" charset="0"/>
              </a:rPr>
              <a:t> &amp; J. L. Gewirtz (Eds.), </a:t>
            </a:r>
            <a:r>
              <a:rPr kumimoji="0" lang="en-US" altLang="en-US" sz="1400" b="0" i="1" u="none" strike="noStrike" kern="1200" cap="none" spc="0" normalizeH="0" baseline="0" noProof="0" dirty="0">
                <a:ln>
                  <a:noFill/>
                </a:ln>
                <a:solidFill>
                  <a:prstClr val="black"/>
                </a:solidFill>
                <a:effectLst/>
                <a:uLnTx/>
                <a:uFillTx/>
                <a:cs typeface="Arial" panose="020B0604020202020204" pitchFamily="34" charset="0"/>
              </a:rPr>
              <a:t>Morality, moral behavior, and moral development </a:t>
            </a:r>
            <a:r>
              <a:rPr kumimoji="0" lang="en-US" altLang="en-US" sz="1400" b="0" i="0" u="none" strike="noStrike" kern="1200" cap="none" spc="0" normalizeH="0" baseline="0" noProof="0" dirty="0">
                <a:ln>
                  <a:noFill/>
                </a:ln>
                <a:solidFill>
                  <a:prstClr val="black"/>
                </a:solidFill>
                <a:effectLst/>
                <a:uLnTx/>
                <a:uFillTx/>
                <a:cs typeface="Arial" panose="020B0604020202020204" pitchFamily="34" charset="0"/>
              </a:rPr>
              <a:t>(pp. 120-140). Wiley.</a:t>
            </a:r>
          </a:p>
          <a:p>
            <a:pPr marL="0" marR="0" lvl="0" indent="0" algn="l" defTabSz="914400" rtl="0" eaLnBrk="0" fontAlgn="base" latinLnBrk="0" hangingPunct="0">
              <a:lnSpc>
                <a:spcPct val="100000"/>
              </a:lnSpc>
              <a:spcBef>
                <a:spcPct val="0"/>
              </a:spcBef>
              <a:spcAft>
                <a:spcPct val="0"/>
              </a:spcAft>
              <a:buClrTx/>
              <a:buSzTx/>
              <a:buFontTx/>
              <a:buNone/>
              <a:tabLst/>
              <a:defRPr/>
            </a:pPr>
            <a:endParaRPr lang="en-US" altLang="en-US" sz="1400" dirty="0">
              <a:solidFill>
                <a:prstClr val="black"/>
              </a:solidFill>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cs typeface="Arial" panose="020B0604020202020204" pitchFamily="34" charset="0"/>
              </a:rPr>
              <a:t>Hoffman, M. L. (2000). </a:t>
            </a:r>
            <a:r>
              <a:rPr kumimoji="0" lang="en-US" altLang="en-US" sz="1400" b="0" i="1" u="none" strike="noStrike" kern="1200" cap="none" spc="0" normalizeH="0" baseline="0" noProof="0" dirty="0">
                <a:ln>
                  <a:noFill/>
                </a:ln>
                <a:solidFill>
                  <a:prstClr val="black"/>
                </a:solidFill>
                <a:effectLst/>
                <a:uLnTx/>
                <a:uFillTx/>
                <a:cs typeface="Arial" panose="020B0604020202020204" pitchFamily="34" charset="0"/>
              </a:rPr>
              <a:t>Empathy and moral development: Implications for caring and justice</a:t>
            </a:r>
            <a:r>
              <a:rPr kumimoji="0" lang="en-US" altLang="en-US" sz="1400" b="0" i="0" u="none" strike="noStrike" kern="1200" cap="none" spc="0" normalizeH="0" baseline="0" noProof="0" dirty="0">
                <a:ln>
                  <a:noFill/>
                </a:ln>
                <a:solidFill>
                  <a:prstClr val="black"/>
                </a:solidFill>
                <a:effectLst/>
                <a:uLnTx/>
                <a:uFillTx/>
                <a:cs typeface="Arial" panose="020B0604020202020204" pitchFamily="34" charset="0"/>
              </a:rPr>
              <a:t>. Cambridge University Press.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400" b="0" i="0" u="none" strike="noStrike" kern="1200" cap="none" spc="0" normalizeH="0" baseline="0" noProof="0" dirty="0">
              <a:ln>
                <a:noFill/>
              </a:ln>
              <a:solidFill>
                <a:prstClr val="black"/>
              </a:solidFill>
              <a:effectLst/>
              <a:uLnTx/>
              <a:uFillTx/>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cs typeface="Arial" panose="020B0604020202020204" pitchFamily="34" charset="0"/>
              </a:rPr>
              <a:t>Kohlberg, L. (1958) </a:t>
            </a:r>
            <a:r>
              <a:rPr kumimoji="0" lang="en-US" altLang="en-US" sz="1400" b="0" i="1" u="none" strike="noStrike" kern="1200" cap="none" spc="0" normalizeH="0" baseline="0" noProof="0" dirty="0">
                <a:ln>
                  <a:noFill/>
                </a:ln>
                <a:solidFill>
                  <a:prstClr val="black"/>
                </a:solidFill>
                <a:effectLst/>
                <a:uLnTx/>
                <a:uFillTx/>
                <a:cs typeface="Arial" panose="020B0604020202020204" pitchFamily="34" charset="0"/>
              </a:rPr>
              <a:t>The development of modes of moral thinking and choice in the years ten to sixteen</a:t>
            </a:r>
            <a:r>
              <a:rPr kumimoji="0" lang="en-US" altLang="en-US" sz="1400" b="0" i="0" u="none" strike="noStrike" kern="1200" cap="none" spc="0" normalizeH="0" baseline="0" noProof="0" dirty="0">
                <a:ln>
                  <a:noFill/>
                </a:ln>
                <a:solidFill>
                  <a:prstClr val="black"/>
                </a:solidFill>
                <a:effectLst/>
                <a:uLnTx/>
                <a:uFillTx/>
                <a:cs typeface="Arial" panose="020B0604020202020204" pitchFamily="34" charset="0"/>
              </a:rPr>
              <a:t>. PhD Thesis, University of Chicago.</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400" b="0" i="0" u="none" strike="noStrike" kern="1200" cap="none" spc="0" normalizeH="0" baseline="0" noProof="0" dirty="0">
              <a:ln>
                <a:noFill/>
              </a:ln>
              <a:solidFill>
                <a:prstClr val="black"/>
              </a:solidFill>
              <a:effectLst/>
              <a:uLnTx/>
              <a:uFillTx/>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chemeClr val="tx1"/>
                </a:solidFill>
                <a:effectLst/>
                <a:cs typeface="Arial" panose="020B0604020202020204" pitchFamily="34" charset="0"/>
              </a:rPr>
              <a:t>Piaget, J. (1932) </a:t>
            </a:r>
            <a:r>
              <a:rPr kumimoji="0" lang="en-US" altLang="en-US" sz="1400" b="0" i="1" u="none" strike="noStrike" cap="none" normalizeH="0" baseline="0" dirty="0">
                <a:ln>
                  <a:noFill/>
                </a:ln>
                <a:solidFill>
                  <a:schemeClr val="tx1"/>
                </a:solidFill>
                <a:effectLst/>
                <a:cs typeface="Arial" panose="020B0604020202020204" pitchFamily="34" charset="0"/>
              </a:rPr>
              <a:t>The moral judgment of the child</a:t>
            </a:r>
            <a:r>
              <a:rPr kumimoji="0" lang="en-US" altLang="en-US" sz="1400" b="0" i="0" u="none" strike="noStrike" cap="none" normalizeH="0" baseline="0" dirty="0">
                <a:ln>
                  <a:noFill/>
                </a:ln>
                <a:solidFill>
                  <a:schemeClr val="tx1"/>
                </a:solidFill>
                <a:effectLst/>
                <a:cs typeface="Arial" panose="020B0604020202020204" pitchFamily="34" charset="0"/>
              </a:rPr>
              <a:t>. Free Press.</a:t>
            </a:r>
          </a:p>
          <a:p>
            <a:pPr marR="0" lvl="0" algn="l" defTabSz="914400" rtl="0" eaLnBrk="0" fontAlgn="base" latinLnBrk="0" hangingPunct="0">
              <a:lnSpc>
                <a:spcPct val="100000"/>
              </a:lnSpc>
              <a:spcBef>
                <a:spcPct val="0"/>
              </a:spcBef>
              <a:spcAft>
                <a:spcPct val="0"/>
              </a:spcAft>
              <a:buClrTx/>
              <a:buSzTx/>
              <a:tabLst/>
            </a:pPr>
            <a:endParaRPr kumimoji="0" lang="en-GB" altLang="en-US" sz="1400" b="0" i="0" u="none" strike="noStrike" cap="none" normalizeH="0" baseline="0" dirty="0">
              <a:ln>
                <a:noFill/>
              </a:ln>
              <a:solidFill>
                <a:schemeClr val="tx1"/>
              </a:solidFill>
              <a:effectLst/>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chemeClr val="tx1"/>
                </a:solidFill>
                <a:effectLst/>
                <a:ea typeface="DengXian" panose="02010600030101010101" pitchFamily="2" charset="-122"/>
                <a:cs typeface="Arial" panose="020B0604020202020204" pitchFamily="34" charset="0"/>
              </a:rPr>
              <a:t>Richards, A. (2023) </a:t>
            </a:r>
            <a:r>
              <a:rPr kumimoji="0" lang="en-US" altLang="en-US" sz="1400" b="0" i="1" u="none" strike="noStrike" cap="none" normalizeH="0" baseline="0" dirty="0">
                <a:ln>
                  <a:noFill/>
                </a:ln>
                <a:solidFill>
                  <a:schemeClr val="tx1"/>
                </a:solidFill>
                <a:effectLst/>
                <a:ea typeface="DengXian" panose="02010600030101010101" pitchFamily="2" charset="-122"/>
                <a:cs typeface="Arial" panose="020B0604020202020204" pitchFamily="34" charset="0"/>
              </a:rPr>
              <a:t>What is law?</a:t>
            </a:r>
            <a:r>
              <a:rPr kumimoji="0" lang="en-US" altLang="en-US" sz="1400" b="0" i="0" u="none" strike="noStrike" cap="none" normalizeH="0" baseline="0" dirty="0">
                <a:ln>
                  <a:noFill/>
                </a:ln>
                <a:solidFill>
                  <a:schemeClr val="tx1"/>
                </a:solidFill>
                <a:effectLst/>
                <a:ea typeface="DengXian" panose="02010600030101010101" pitchFamily="2" charset="-122"/>
                <a:cs typeface="Arial" panose="020B0604020202020204" pitchFamily="34" charset="0"/>
              </a:rPr>
              <a:t> Retrieved from Street Law: </a:t>
            </a:r>
            <a:r>
              <a:rPr kumimoji="0" lang="en-US" altLang="en-US" sz="1400" b="0" i="0" u="none" strike="noStrike" cap="none" normalizeH="0" baseline="0" dirty="0">
                <a:ln>
                  <a:noFill/>
                </a:ln>
                <a:solidFill>
                  <a:schemeClr val="tx1"/>
                </a:solidFill>
                <a:effectLst/>
                <a:ea typeface="DengXian" panose="02010600030101010101" pitchFamily="2" charset="-122"/>
                <a:cs typeface="Arial" panose="020B0604020202020204" pitchFamily="34" charset="0"/>
                <a:hlinkClick r:id="rId4"/>
              </a:rPr>
              <a:t>https://slideplayer.com/slide/16005390/</a:t>
            </a:r>
            <a:endParaRPr kumimoji="0" lang="en-US" altLang="en-US" sz="1400" b="0" i="0" u="none" strike="noStrike" cap="none" normalizeH="0" baseline="0" dirty="0">
              <a:ln>
                <a:noFill/>
              </a:ln>
              <a:solidFill>
                <a:schemeClr val="tx1"/>
              </a:solidFill>
              <a:effectLst/>
              <a:ea typeface="DengXian" panose="02010600030101010101" pitchFamily="2" charset="-122"/>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endParaRPr kumimoji="0" lang="en-GB" altLang="en-US" sz="1400" b="0" i="0" u="none" strike="noStrike" cap="none" normalizeH="0" baseline="0" dirty="0">
              <a:ln>
                <a:noFill/>
              </a:ln>
              <a:solidFill>
                <a:schemeClr val="tx1"/>
              </a:solidFill>
              <a:effectLst/>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err="1">
                <a:ln>
                  <a:noFill/>
                </a:ln>
                <a:solidFill>
                  <a:schemeClr val="tx1"/>
                </a:solidFill>
                <a:effectLst/>
                <a:cs typeface="Arial" panose="020B0604020202020204" pitchFamily="34" charset="0"/>
              </a:rPr>
              <a:t>Strohminger</a:t>
            </a:r>
            <a:r>
              <a:rPr kumimoji="0" lang="en-US" altLang="en-US" sz="1400" b="0" i="0" u="none" strike="noStrike" cap="none" normalizeH="0" baseline="0" dirty="0">
                <a:ln>
                  <a:noFill/>
                </a:ln>
                <a:solidFill>
                  <a:schemeClr val="tx1"/>
                </a:solidFill>
                <a:effectLst/>
                <a:cs typeface="Arial" panose="020B0604020202020204" pitchFamily="34" charset="0"/>
              </a:rPr>
              <a:t>, N., &amp; Nichols, S. (2014). The essential moral self. </a:t>
            </a:r>
            <a:r>
              <a:rPr kumimoji="0" lang="en-US" altLang="en-US" sz="1400" b="0" i="1" u="none" strike="noStrike" cap="none" normalizeH="0" baseline="0" dirty="0">
                <a:ln>
                  <a:noFill/>
                </a:ln>
                <a:solidFill>
                  <a:schemeClr val="tx1"/>
                </a:solidFill>
                <a:effectLst/>
                <a:cs typeface="Arial" panose="020B0604020202020204" pitchFamily="34" charset="0"/>
              </a:rPr>
              <a:t>Cognition,</a:t>
            </a:r>
            <a:r>
              <a:rPr kumimoji="0" lang="en-US" altLang="en-US" sz="1400" b="0" i="0" u="none" strike="noStrike" cap="none" normalizeH="0" baseline="0" dirty="0">
                <a:ln>
                  <a:noFill/>
                </a:ln>
                <a:solidFill>
                  <a:schemeClr val="tx1"/>
                </a:solidFill>
                <a:effectLst/>
                <a:cs typeface="Arial" panose="020B0604020202020204" pitchFamily="34" charset="0"/>
              </a:rPr>
              <a:t> 131(1), 159–171. </a:t>
            </a:r>
            <a:r>
              <a:rPr kumimoji="0" lang="en-US" altLang="en-US" sz="1400" b="0" i="0" u="none" strike="noStrike" cap="none" normalizeH="0" baseline="0" dirty="0">
                <a:ln>
                  <a:noFill/>
                </a:ln>
                <a:solidFill>
                  <a:schemeClr val="tx1"/>
                </a:solidFill>
                <a:effectLst/>
                <a:cs typeface="Arial" panose="020B0604020202020204" pitchFamily="34" charset="0"/>
                <a:hlinkClick r:id="rId5"/>
              </a:rPr>
              <a:t>https://doi.org/10.1016/j</a:t>
            </a:r>
            <a:r>
              <a:rPr kumimoji="0" lang="en-US" altLang="en-US" sz="1400" b="0" i="0" u="none" strike="noStrike" cap="none" normalizeH="0" baseline="0" dirty="0">
                <a:ln>
                  <a:noFill/>
                </a:ln>
                <a:solidFill>
                  <a:schemeClr val="tx1"/>
                </a:solidFill>
                <a:effectLst/>
                <a:cs typeface="Arial" panose="020B0604020202020204" pitchFamily="34" charset="0"/>
              </a:rPr>
              <a:t>. </a:t>
            </a:r>
            <a:endParaRPr kumimoji="0" lang="en-GB" altLang="en-US" sz="1400" b="0" i="0" u="none" strike="noStrike" cap="none" normalizeH="0" baseline="0" dirty="0">
              <a:ln>
                <a:noFill/>
              </a:ln>
              <a:solidFill>
                <a:schemeClr val="tx1"/>
              </a:solidFill>
              <a:effectLst/>
              <a:cs typeface="Arial" panose="020B0604020202020204" pitchFamily="34" charset="0"/>
            </a:endParaRPr>
          </a:p>
        </p:txBody>
      </p:sp>
    </p:spTree>
    <p:extLst>
      <p:ext uri="{BB962C8B-B14F-4D97-AF65-F5344CB8AC3E}">
        <p14:creationId xmlns:p14="http://schemas.microsoft.com/office/powerpoint/2010/main" val="1454810424"/>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15" ma:contentTypeDescription="Create a new document." ma:contentTypeScope="" ma:versionID="0f1d8d6aa93ad4c02f00898a5057bae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530be7ad405fa92b29aabbf768fe4c"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3:MediaServiceEventHashCode" minOccurs="0"/>
                <xsd:element ref="ns3:MediaServiceGenerationTime" minOccurs="0"/>
                <xsd:element ref="ns3:MediaServiceAutoKeyPoints" minOccurs="0"/>
                <xsd:element ref="ns3:MediaServiceKeyPoints" minOccurs="0"/>
                <xsd:element ref="ns3:MediaLengthInSecond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46FD7EF9-5B82-45A7-971C-0DC3614A5A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200 Template</Template>
  <TotalTime>171</TotalTime>
  <Words>2260</Words>
  <Application>Microsoft Office PowerPoint</Application>
  <PresentationFormat>On-screen Show (4:3)</PresentationFormat>
  <Paragraphs>256</Paragraphs>
  <Slides>30</Slides>
  <Notes>28</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30</vt:i4>
      </vt:variant>
    </vt:vector>
  </HeadingPairs>
  <TitlesOfParts>
    <vt:vector size="38" baseType="lpstr">
      <vt:lpstr>YACkoJtKJ38 0</vt:lpstr>
      <vt:lpstr>Arial</vt:lpstr>
      <vt:lpstr>Arial Rounded MT Bold</vt:lpstr>
      <vt:lpstr>Calibri</vt:lpstr>
      <vt:lpstr>Calibri Light</vt:lpstr>
      <vt:lpstr>Custom Design</vt:lpstr>
      <vt:lpstr>3_Title Slide 1</vt:lpstr>
      <vt:lpstr>ALAMO Theme</vt:lpstr>
      <vt:lpstr>CertHE Applied Leadership and Management in the Workplace    Module: BMSK4016 Developing Professional Practice    </vt:lpstr>
      <vt:lpstr>PowerPoint Presentation</vt:lpstr>
      <vt:lpstr>Overview of Workshop</vt:lpstr>
      <vt:lpstr>What do we mean when you say “Morals”?    Take five minutes to think about this, and write down your thoughts</vt:lpstr>
      <vt:lpstr>What do we mean when you say “morals”?  Take five minutes to think about this, and write down your thoughts</vt:lpstr>
      <vt:lpstr>What do we mean when you say “morals”?  </vt:lpstr>
      <vt:lpstr>Morals  </vt:lpstr>
      <vt:lpstr>Some Examples of Moral Behaviours</vt:lpstr>
      <vt:lpstr>Examples of Moral Behaviours</vt:lpstr>
      <vt:lpstr>Why is it important for us to have, and to stick to our morals?</vt:lpstr>
      <vt:lpstr>Why is it important for us to have, and to stick to our morals?</vt:lpstr>
      <vt:lpstr>Our morals… shape us as individuals.  </vt:lpstr>
      <vt:lpstr>Ethics</vt:lpstr>
      <vt:lpstr>Ethics</vt:lpstr>
      <vt:lpstr>Ethics</vt:lpstr>
      <vt:lpstr>Ethics</vt:lpstr>
      <vt:lpstr>The Trolley Problem… an ethical dilemma </vt:lpstr>
      <vt:lpstr>The Trolley Problem… an ethical dilemma </vt:lpstr>
      <vt:lpstr>Let’s look at other ethical dilemmas</vt:lpstr>
      <vt:lpstr>One more Dilemma!</vt:lpstr>
      <vt:lpstr>One more Dilemma!</vt:lpstr>
      <vt:lpstr>Law</vt:lpstr>
      <vt:lpstr>So if…</vt:lpstr>
      <vt:lpstr>“Laws are rules and regulations made and enforced by governments that regulate the conduct of people within a society.”   </vt:lpstr>
      <vt:lpstr>But why have laws?</vt:lpstr>
      <vt:lpstr>Why have laws, cont…</vt:lpstr>
      <vt:lpstr>Legislation</vt:lpstr>
      <vt:lpstr>PowerPoint Presentation</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Michaela Schriek</cp:lastModifiedBy>
  <cp:revision>12</cp:revision>
  <dcterms:created xsi:type="dcterms:W3CDTF">2015-04-14T15:21:28Z</dcterms:created>
  <dcterms:modified xsi:type="dcterms:W3CDTF">2023-12-03T09:42:57Z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