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3" r:id="rId8"/>
    <p:sldId id="264" r:id="rId9"/>
    <p:sldId id="265" r:id="rId10"/>
    <p:sldId id="267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66" autoAdjust="0"/>
    <p:restoredTop sz="94660"/>
  </p:normalViewPr>
  <p:slideViewPr>
    <p:cSldViewPr>
      <p:cViewPr varScale="1">
        <p:scale>
          <a:sx n="73" d="100"/>
          <a:sy n="73" d="100"/>
        </p:scale>
        <p:origin x="1734" y="5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transition spd="med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med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med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med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med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med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med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med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med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med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509ABBC-6D24-4856-B876-20B18D892786}" type="datetimeFigureOut">
              <a:rPr lang="en-GB" smtClean="0"/>
              <a:pPr/>
              <a:t>25/04/2019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B520835-4ABF-40A1-BD77-D787288AF31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fade thruBlk="1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2993504"/>
          </a:xfrm>
        </p:spPr>
        <p:txBody>
          <a:bodyPr>
            <a:noAutofit/>
          </a:bodyPr>
          <a:lstStyle/>
          <a:p>
            <a:r>
              <a:rPr lang="en-GB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Otto  cycle </a:t>
            </a:r>
            <a:br>
              <a:rPr lang="en-GB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And</a:t>
            </a:r>
            <a:br>
              <a:rPr lang="en-GB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enthalpy of Formation</a:t>
            </a:r>
            <a:endParaRPr lang="en-GB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4509120"/>
            <a:ext cx="6400800" cy="1080120"/>
          </a:xfrm>
        </p:spPr>
        <p:txBody>
          <a:bodyPr>
            <a:normAutofit/>
          </a:bodyPr>
          <a:lstStyle/>
          <a:p>
            <a:r>
              <a:rPr lang="en-GB" dirty="0" smtClean="0"/>
              <a:t>Presented by: Mark Fall</a:t>
            </a:r>
          </a:p>
          <a:p>
            <a:r>
              <a:rPr lang="en-GB" dirty="0" smtClean="0"/>
              <a:t>Senior Technical Officer UWTSD</a:t>
            </a:r>
            <a:endParaRPr lang="en-GB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 descr="entalp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980728"/>
            <a:ext cx="8229600" cy="3312368"/>
          </a:xfrm>
        </p:spPr>
        <p:txBody>
          <a:bodyPr>
            <a:noAutofit/>
          </a:bodyPr>
          <a:lstStyle/>
          <a:p>
            <a:r>
              <a:rPr lang="en-GB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en-GB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Bridge Construction</a:t>
            </a:r>
            <a:br>
              <a:rPr lang="en-GB" sz="6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GB" sz="6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4509120"/>
            <a:ext cx="6400800" cy="1080120"/>
          </a:xfrm>
        </p:spPr>
        <p:txBody>
          <a:bodyPr>
            <a:normAutofit/>
          </a:bodyPr>
          <a:lstStyle/>
          <a:p>
            <a:r>
              <a:rPr lang="en-GB" dirty="0" smtClean="0"/>
              <a:t>Presented by: Mark Fall</a:t>
            </a:r>
          </a:p>
          <a:p>
            <a:r>
              <a:rPr lang="en-GB" dirty="0" smtClean="0"/>
              <a:t>Senior Technical Officer UWTSD</a:t>
            </a:r>
            <a:endParaRPr lang="en-GB" dirty="0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hape forc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8000"/>
          </a:xfrm>
        </p:spPr>
      </p:pic>
    </p:spTree>
    <p:extLst>
      <p:ext uri="{BB962C8B-B14F-4D97-AF65-F5344CB8AC3E}">
        <p14:creationId xmlns:p14="http://schemas.microsoft.com/office/powerpoint/2010/main" val="4202618824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Basic Bridge Design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1760" y="1628800"/>
            <a:ext cx="6732240" cy="5229200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en-GB" sz="66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Beam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sz="66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Truss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sz="66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Arch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sz="66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Suspension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589748" cy="2132856"/>
          </a:xfrm>
        </p:spPr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Beam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sz="2800" dirty="0" smtClean="0">
                <a:solidFill>
                  <a:schemeClr val="bg1"/>
                </a:solidFill>
              </a:rPr>
              <a:t>Pros            Cons</a:t>
            </a:r>
            <a:br>
              <a:rPr lang="en-GB" sz="2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Simple             Short span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smtClean="0">
                <a:solidFill>
                  <a:schemeClr val="bg1"/>
                </a:solidFill>
              </a:rPr>
              <a:t>                       Heavy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smtClean="0">
                <a:solidFill>
                  <a:schemeClr val="bg1"/>
                </a:solidFill>
              </a:rPr>
              <a:t>                       Need piers for longer         </a:t>
            </a:r>
            <a:endParaRPr lang="en-GB" sz="18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beam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9756" y="2564904"/>
            <a:ext cx="4698268" cy="3994737"/>
          </a:xfrm>
        </p:spPr>
      </p:pic>
      <p:pic>
        <p:nvPicPr>
          <p:cNvPr id="9" name="Content Placeholder 8" descr="beam motorway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32040" y="332656"/>
            <a:ext cx="4211960" cy="2952328"/>
          </a:xfrm>
        </p:spPr>
      </p:pic>
      <p:pic>
        <p:nvPicPr>
          <p:cNvPr id="8" name="Content Placeholder 5" descr="beam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3717032"/>
            <a:ext cx="4211960" cy="2807775"/>
          </a:xfrm>
          <a:prstGeom prst="rect">
            <a:avLst/>
          </a:prstGeo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4434136" cy="234888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Truss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sz="2800" dirty="0" smtClean="0">
                <a:solidFill>
                  <a:schemeClr val="bg1"/>
                </a:solidFill>
              </a:rPr>
              <a:t>Pros            Cons</a:t>
            </a:r>
            <a:br>
              <a:rPr lang="en-GB" sz="2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Strong                  Wider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Inexpensive         Maintenance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Quick to build     Need good design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Stable                  Heavy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Truss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2492896"/>
            <a:ext cx="4896544" cy="4035007"/>
          </a:xfrm>
        </p:spPr>
      </p:pic>
      <p:pic>
        <p:nvPicPr>
          <p:cNvPr id="8" name="Content Placeholder 7" descr="Truss steel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76056" y="332656"/>
            <a:ext cx="3816424" cy="2857143"/>
          </a:xfrm>
        </p:spPr>
      </p:pic>
      <p:pic>
        <p:nvPicPr>
          <p:cNvPr id="7" name="Content Placeholder 5" descr="Truss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3573016"/>
            <a:ext cx="3851262" cy="2952328"/>
          </a:xfrm>
          <a:prstGeom prst="rect">
            <a:avLst/>
          </a:prstGeo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4680520" cy="234888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Arch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Pros          </a:t>
            </a:r>
            <a:r>
              <a:rPr lang="en-GB" sz="2800" dirty="0" smtClean="0">
                <a:solidFill>
                  <a:schemeClr val="bg1"/>
                </a:solidFill>
              </a:rPr>
              <a:t>    Cons</a:t>
            </a:r>
            <a:br>
              <a:rPr lang="en-GB" sz="2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Strong                     Multi arch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Local stone/brick   Complex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Steel/cable             Maintenance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Stronger with time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arch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6436" y="2348880"/>
            <a:ext cx="4611588" cy="4243128"/>
          </a:xfrm>
        </p:spPr>
      </p:pic>
      <p:pic>
        <p:nvPicPr>
          <p:cNvPr id="7" name="Content Placeholder 6" descr="arch stone 2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32040" y="332656"/>
            <a:ext cx="3960440" cy="3024336"/>
          </a:xfrm>
        </p:spPr>
      </p:pic>
      <p:pic>
        <p:nvPicPr>
          <p:cNvPr id="8" name="Content Placeholder 6" descr="arch stone 2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3645024"/>
            <a:ext cx="4032448" cy="2952328"/>
          </a:xfrm>
          <a:prstGeom prst="rect">
            <a:avLst/>
          </a:prstGeo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"/>
            <a:ext cx="4932040" cy="2492897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Suspension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Pros          </a:t>
            </a:r>
            <a:r>
              <a:rPr lang="en-GB" sz="2800" dirty="0" smtClean="0">
                <a:solidFill>
                  <a:schemeClr val="bg1"/>
                </a:solidFill>
              </a:rPr>
              <a:t>  Cons</a:t>
            </a:r>
            <a:br>
              <a:rPr lang="en-GB" sz="2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Cost effective         Need bedrock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Flexible                   Flexible</a:t>
            </a:r>
            <a:br>
              <a:rPr lang="en-GB" sz="1800" dirty="0" smtClean="0">
                <a:solidFill>
                  <a:schemeClr val="bg1"/>
                </a:solidFill>
              </a:rPr>
            </a:br>
            <a:r>
              <a:rPr lang="en-GB" sz="1800" dirty="0" smtClean="0">
                <a:solidFill>
                  <a:schemeClr val="bg1"/>
                </a:solidFill>
              </a:rPr>
              <a:t>Large span              Lower traffic load</a:t>
            </a:r>
            <a:br>
              <a:rPr lang="en-GB" sz="1800" dirty="0" smtClean="0">
                <a:solidFill>
                  <a:schemeClr val="bg1"/>
                </a:solidFill>
              </a:rPr>
            </a:b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suspension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276872"/>
            <a:ext cx="4752528" cy="4320480"/>
          </a:xfrm>
        </p:spPr>
      </p:pic>
      <p:pic>
        <p:nvPicPr>
          <p:cNvPr id="7" name="Content Placeholder 6" descr="clifton-suspension-bridge-2496334_1280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76056" y="188641"/>
            <a:ext cx="3815660" cy="2952328"/>
          </a:xfrm>
        </p:spPr>
      </p:pic>
      <p:pic>
        <p:nvPicPr>
          <p:cNvPr id="8" name="Content Placeholder 6" descr="clifton-suspension-bridge-2496334_12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3769733"/>
            <a:ext cx="3815660" cy="2827619"/>
          </a:xfrm>
          <a:prstGeom prst="rect">
            <a:avLst/>
          </a:prstGeo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6" descr="forth-bridge-edinburgh-620x4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ransition spd="med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3808" y="274638"/>
            <a:ext cx="3312368" cy="1143000"/>
          </a:xfrm>
        </p:spPr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Bridge Build Guidlines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3" y="0"/>
            <a:ext cx="6120680" cy="6858000"/>
          </a:xfrm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Hints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2109912"/>
          </a:xfrm>
        </p:spPr>
        <p:txBody>
          <a:bodyPr>
            <a:normAutofit lnSpcReduction="1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Sticks</a:t>
            </a: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Flexible</a:t>
            </a: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Good in compression</a:t>
            </a: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Good in </a:t>
            </a:r>
            <a:r>
              <a:rPr lang="en-GB" b="1" dirty="0" smtClean="0">
                <a:solidFill>
                  <a:schemeClr val="bg1"/>
                </a:solidFill>
              </a:rPr>
              <a:t>tension</a:t>
            </a:r>
            <a:endParaRPr lang="en-GB" b="1" dirty="0">
              <a:solidFill>
                <a:schemeClr val="bg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half" idx="3"/>
          </p:nvPr>
        </p:nvSpPr>
        <p:spPr>
          <a:xfrm>
            <a:off x="3995937" y="1268760"/>
            <a:ext cx="4690864" cy="216024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String</a:t>
            </a: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Good for tension</a:t>
            </a:r>
          </a:p>
          <a:p>
            <a:pPr marL="342900" indent="-342900">
              <a:buClrTx/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Rubbish in compression</a:t>
            </a:r>
          </a:p>
          <a:p>
            <a:pPr algn="ctr"/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2"/>
          </p:nvPr>
        </p:nvSpPr>
        <p:spPr>
          <a:xfrm>
            <a:off x="457200" y="3764086"/>
            <a:ext cx="4040188" cy="2977281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Glue</a:t>
            </a:r>
          </a:p>
          <a:p>
            <a:pPr>
              <a:buClrTx/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chemeClr val="bg1"/>
                </a:solidFill>
              </a:rPr>
              <a:t>Hot </a:t>
            </a:r>
          </a:p>
          <a:p>
            <a:pPr>
              <a:buClrTx/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chemeClr val="bg1"/>
                </a:solidFill>
              </a:rPr>
              <a:t>Sticky</a:t>
            </a:r>
          </a:p>
          <a:p>
            <a:pPr>
              <a:buClrTx/>
              <a:buFont typeface="Wingdings" panose="05000000000000000000" pitchFamily="2" charset="2"/>
              <a:buChar char="§"/>
            </a:pPr>
            <a:r>
              <a:rPr lang="en-GB" b="1" dirty="0" smtClean="0">
                <a:solidFill>
                  <a:schemeClr val="bg1"/>
                </a:solidFill>
              </a:rPr>
              <a:t>For gluing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3995938" y="3356992"/>
            <a:ext cx="5148062" cy="2736304"/>
          </a:xfrm>
        </p:spPr>
        <p:txBody>
          <a:bodyPr>
            <a:normAutofit lnSpcReduction="10000"/>
          </a:bodyPr>
          <a:lstStyle/>
          <a:p>
            <a:pPr>
              <a:buClrTx/>
            </a:pPr>
            <a:r>
              <a:rPr lang="en-GB" b="1" dirty="0" smtClean="0">
                <a:solidFill>
                  <a:schemeClr val="bg1"/>
                </a:solidFill>
              </a:rPr>
              <a:t>Rough draw bridge sides template on A3</a:t>
            </a:r>
          </a:p>
          <a:p>
            <a:pPr>
              <a:buClrTx/>
            </a:pPr>
            <a:endParaRPr lang="en-GB" b="1" dirty="0" smtClean="0">
              <a:solidFill>
                <a:schemeClr val="bg1"/>
              </a:solidFill>
            </a:endParaRPr>
          </a:p>
          <a:p>
            <a:pPr>
              <a:buClrTx/>
            </a:pPr>
            <a:r>
              <a:rPr lang="en-GB" b="1" dirty="0" smtClean="0">
                <a:solidFill>
                  <a:schemeClr val="bg1"/>
                </a:solidFill>
              </a:rPr>
              <a:t>Split group –one side of bridge each.</a:t>
            </a:r>
          </a:p>
          <a:p>
            <a:pPr>
              <a:buClrTx/>
            </a:pPr>
            <a:endParaRPr lang="en-GB" b="1" dirty="0" smtClean="0">
              <a:solidFill>
                <a:schemeClr val="bg1"/>
              </a:solidFill>
            </a:endParaRPr>
          </a:p>
          <a:p>
            <a:pPr>
              <a:buClrTx/>
            </a:pPr>
            <a:r>
              <a:rPr lang="en-GB" b="1" dirty="0" smtClean="0">
                <a:solidFill>
                  <a:schemeClr val="bg1"/>
                </a:solidFill>
              </a:rPr>
              <a:t>Use either roadway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539572"/>
      </p:ext>
    </p:extLst>
  </p:cSld>
  <p:clrMapOvr>
    <a:masterClrMapping/>
  </p:clrMapOvr>
  <p:transition spd="med"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422030" y="476672"/>
            <a:ext cx="8229600" cy="864096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Image Reference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1331640" y="1124744"/>
            <a:ext cx="6400800" cy="5733256"/>
          </a:xfrm>
        </p:spPr>
        <p:txBody>
          <a:bodyPr>
            <a:normAutofit fontScale="32500" lnSpcReduction="20000"/>
          </a:bodyPr>
          <a:lstStyle/>
          <a:p>
            <a:endParaRPr lang="nn-NO" dirty="0" smtClean="0"/>
          </a:p>
          <a:p>
            <a:pPr algn="l"/>
            <a:endParaRPr lang="nn-NO" sz="45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Sld 2  https://www.youtube.com/watch?v=FP-VYfTYi8Y</a:t>
            </a:r>
          </a:p>
          <a:p>
            <a:pPr algn="l"/>
            <a:endParaRPr lang="nn-NO" sz="45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Sld 6  http://www.gandljdean.co.uk/resources/bridges/beam.html</a:t>
            </a:r>
          </a:p>
          <a:p>
            <a:pPr algn="l"/>
            <a:endParaRPr lang="nn-NO" sz="45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Sld 7  https://www.steel-trussbridge.com/sale-1035299-professional-steel-structure-bridge-cantilever-truss-bridge-long-life.html</a:t>
            </a:r>
          </a:p>
          <a:p>
            <a:pPr algn="l"/>
            <a:endParaRPr lang="nn-NO" sz="45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Sld 8  http://www.gandljdean.co.uk/resources/bridges/arch.html</a:t>
            </a:r>
          </a:p>
          <a:p>
            <a:pPr algn="l"/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https://www.steelconstruction.info/Tied-arch_bridges</a:t>
            </a:r>
          </a:p>
          <a:p>
            <a:pPr algn="l"/>
            <a:endParaRPr lang="nn-NO" sz="45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Sld 9  https://stmed.net/wallpaper-107614</a:t>
            </a:r>
          </a:p>
          <a:p>
            <a:pPr algn="l"/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https://</a:t>
            </a:r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www.businessleader.co.uk/demolition-work-begins-at- clifton-suspension-bridge-toll-houses/58303</a:t>
            </a:r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</a:p>
          <a:p>
            <a:pPr algn="l"/>
            <a:endParaRPr lang="nn-NO" sz="45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nn-NO" sz="45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Sld 10  https://www.thethreebridges.com/forth-rail-bridge/</a:t>
            </a:r>
            <a:endParaRPr lang="en-GB" sz="45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med">
    <p:fade thruBlk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576</TotalTime>
  <Words>114</Words>
  <Application>Microsoft Office PowerPoint</Application>
  <PresentationFormat>On-screen Show (4:3)</PresentationFormat>
  <Paragraphs>48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Book Antiqua</vt:lpstr>
      <vt:lpstr>Lucida Sans</vt:lpstr>
      <vt:lpstr>Lucida Sans Unicode</vt:lpstr>
      <vt:lpstr>Wingdings</vt:lpstr>
      <vt:lpstr>Wingdings 2</vt:lpstr>
      <vt:lpstr>Wingdings 3</vt:lpstr>
      <vt:lpstr>Apex</vt:lpstr>
      <vt:lpstr>Otto  cycle  And  enthalpy of Formation</vt:lpstr>
      <vt:lpstr>PowerPoint Presentation</vt:lpstr>
      <vt:lpstr>  Bridge Construction </vt:lpstr>
      <vt:lpstr>PowerPoint Presentation</vt:lpstr>
      <vt:lpstr>Basic Bridge Design</vt:lpstr>
      <vt:lpstr>Beam Pros            Cons Simple             Short span                         Heavy                         Need piers for longer         </vt:lpstr>
      <vt:lpstr>Truss Pros            Cons Strong                  Wider Inexpensive         Maintenance Quick to build     Need good design Stable                  Heavy</vt:lpstr>
      <vt:lpstr>Arch Pros              Cons Strong                     Multi arch Local stone/brick   Complex Steel/cable             Maintenance Stronger with time</vt:lpstr>
      <vt:lpstr>Suspension Pros            Cons Cost effective         Need bedrock Flexible                   Flexible Large span              Lower traffic load </vt:lpstr>
      <vt:lpstr>PowerPoint Presentation</vt:lpstr>
      <vt:lpstr>PowerPoint Presentation</vt:lpstr>
      <vt:lpstr>Hints</vt:lpstr>
      <vt:lpstr>Image 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Windows User</dc:creator>
  <cp:lastModifiedBy>Mark Fall</cp:lastModifiedBy>
  <cp:revision>56</cp:revision>
  <dcterms:created xsi:type="dcterms:W3CDTF">2018-11-25T16:14:59Z</dcterms:created>
  <dcterms:modified xsi:type="dcterms:W3CDTF">2019-04-25T13:32:10Z</dcterms:modified>
</cp:coreProperties>
</file>