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2" r:id="rId6"/>
    <p:sldId id="266" r:id="rId7"/>
    <p:sldId id="261" r:id="rId8"/>
    <p:sldId id="273" r:id="rId9"/>
    <p:sldId id="267" r:id="rId10"/>
    <p:sldId id="264" r:id="rId11"/>
    <p:sldId id="263" r:id="rId12"/>
    <p:sldId id="265" r:id="rId13"/>
    <p:sldId id="268" r:id="rId14"/>
    <p:sldId id="269" r:id="rId15"/>
    <p:sldId id="272" r:id="rId16"/>
    <p:sldId id="274" r:id="rId17"/>
    <p:sldId id="275" r:id="rId18"/>
    <p:sldId id="270" r:id="rId19"/>
    <p:sldId id="27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4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Charles Williams (International Centre)" userId="ba7ba280-601e-4d8a-9293-8398117798c9" providerId="ADAL" clId="{FAB2FDC0-6DE8-4330-A615-431D4C928C10}"/>
    <pc:docChg chg="addSld modSld">
      <pc:chgData name="David Charles Williams (International Centre)" userId="ba7ba280-601e-4d8a-9293-8398117798c9" providerId="ADAL" clId="{FAB2FDC0-6DE8-4330-A615-431D4C928C10}" dt="2023-10-12T09:17:21.651" v="359" actId="20577"/>
      <pc:docMkLst>
        <pc:docMk/>
      </pc:docMkLst>
      <pc:sldChg chg="modSp mod">
        <pc:chgData name="David Charles Williams (International Centre)" userId="ba7ba280-601e-4d8a-9293-8398117798c9" providerId="ADAL" clId="{FAB2FDC0-6DE8-4330-A615-431D4C928C10}" dt="2023-10-12T09:17:21.651" v="359" actId="20577"/>
        <pc:sldMkLst>
          <pc:docMk/>
          <pc:sldMk cId="4207102655" sldId="258"/>
        </pc:sldMkLst>
        <pc:spChg chg="mod">
          <ac:chgData name="David Charles Williams (International Centre)" userId="ba7ba280-601e-4d8a-9293-8398117798c9" providerId="ADAL" clId="{FAB2FDC0-6DE8-4330-A615-431D4C928C10}" dt="2023-10-12T09:17:21.651" v="359" actId="20577"/>
          <ac:spMkLst>
            <pc:docMk/>
            <pc:sldMk cId="4207102655" sldId="258"/>
            <ac:spMk id="3" creationId="{00000000-0000-0000-0000-000000000000}"/>
          </ac:spMkLst>
        </pc:spChg>
      </pc:sldChg>
      <pc:sldChg chg="modSp mod">
        <pc:chgData name="David Charles Williams (International Centre)" userId="ba7ba280-601e-4d8a-9293-8398117798c9" providerId="ADAL" clId="{FAB2FDC0-6DE8-4330-A615-431D4C928C10}" dt="2023-10-12T09:03:58.045" v="0" actId="20577"/>
        <pc:sldMkLst>
          <pc:docMk/>
          <pc:sldMk cId="1307610123" sldId="272"/>
        </pc:sldMkLst>
        <pc:spChg chg="mod">
          <ac:chgData name="David Charles Williams (International Centre)" userId="ba7ba280-601e-4d8a-9293-8398117798c9" providerId="ADAL" clId="{FAB2FDC0-6DE8-4330-A615-431D4C928C10}" dt="2023-10-12T09:03:58.045" v="0" actId="20577"/>
          <ac:spMkLst>
            <pc:docMk/>
            <pc:sldMk cId="1307610123" sldId="272"/>
            <ac:spMk id="3" creationId="{00000000-0000-0000-0000-000000000000}"/>
          </ac:spMkLst>
        </pc:spChg>
      </pc:sldChg>
      <pc:sldChg chg="modSp new mod">
        <pc:chgData name="David Charles Williams (International Centre)" userId="ba7ba280-601e-4d8a-9293-8398117798c9" providerId="ADAL" clId="{FAB2FDC0-6DE8-4330-A615-431D4C928C10}" dt="2023-10-12T09:15:51.978" v="324" actId="115"/>
        <pc:sldMkLst>
          <pc:docMk/>
          <pc:sldMk cId="1234161954" sldId="275"/>
        </pc:sldMkLst>
        <pc:spChg chg="mod">
          <ac:chgData name="David Charles Williams (International Centre)" userId="ba7ba280-601e-4d8a-9293-8398117798c9" providerId="ADAL" clId="{FAB2FDC0-6DE8-4330-A615-431D4C928C10}" dt="2023-10-12T09:12:45.506" v="48" actId="20577"/>
          <ac:spMkLst>
            <pc:docMk/>
            <pc:sldMk cId="1234161954" sldId="275"/>
            <ac:spMk id="2" creationId="{842687C8-2583-8D23-2A69-0ED098682190}"/>
          </ac:spMkLst>
        </pc:spChg>
        <pc:spChg chg="mod">
          <ac:chgData name="David Charles Williams (International Centre)" userId="ba7ba280-601e-4d8a-9293-8398117798c9" providerId="ADAL" clId="{FAB2FDC0-6DE8-4330-A615-431D4C928C10}" dt="2023-10-12T09:15:51.978" v="324" actId="115"/>
          <ac:spMkLst>
            <pc:docMk/>
            <pc:sldMk cId="1234161954" sldId="275"/>
            <ac:spMk id="3" creationId="{3DBDB99F-16B3-827A-3FA4-F33F65FF216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FB32F-AE55-4572-8FD8-91E3EF3C8A2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D2A451-34A6-4C34-84D9-FC918EAF6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080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20446-8C1E-4A9F-89ED-EBC5FC07251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895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D2A451-34A6-4C34-84D9-FC918EAF622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446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B7F59-739A-4AC7-B56E-B14C2E37162A}" type="datetime1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209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22D1-E4D9-4F67-B641-FD9B84B19929}" type="datetime1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82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CC62-3717-404E-9235-99E3CA4267AA}" type="datetime1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744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AF20F-A320-424A-91B6-3B3A191010C7}" type="datetime1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048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D9460-C296-4E14-B60B-CEA050BA10C1}" type="datetime1">
              <a:rPr lang="en-GB" smtClean="0"/>
              <a:t>12/10/2023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358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136D5-DE9C-4994-9BB6-754335B5CCE4}" type="datetime1">
              <a:rPr lang="en-GB" smtClean="0"/>
              <a:t>12/10/2023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71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3C429-3E43-4920-B096-978742B72D21}" type="datetime1">
              <a:rPr lang="en-GB" smtClean="0"/>
              <a:t>12/10/2023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245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3486F-3E31-44D9-965E-2ED35362F36A}" type="datetime1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37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0C816-4F27-4A20-ABC2-66A098A7AD66}" type="datetime1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201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27815-AE3D-411B-B486-8198B4F27FC1}" type="datetime1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460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1732-B574-4336-A730-02AE3FC52C39}" type="datetime1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149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DB886-33D9-4788-BFFA-394E2FDCA7D8}" type="datetime1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61F81-E0FC-46C4-BC1D-0EADBF5C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711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621381"/>
            <a:ext cx="9144000" cy="2353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215978"/>
            <a:ext cx="9144000" cy="3041822"/>
          </a:xfrm>
        </p:spPr>
        <p:txBody>
          <a:bodyPr>
            <a:normAutofit fontScale="85000" lnSpcReduction="20000"/>
          </a:bodyPr>
          <a:lstStyle/>
          <a:p>
            <a:endParaRPr lang="en-GB" dirty="0"/>
          </a:p>
          <a:p>
            <a:r>
              <a:rPr lang="en-GB" sz="3600" dirty="0"/>
              <a:t>Parts of speech and student errors   </a:t>
            </a:r>
          </a:p>
          <a:p>
            <a:r>
              <a:rPr lang="en-GB" dirty="0"/>
              <a:t>by David C. Williams </a:t>
            </a:r>
            <a:r>
              <a:rPr lang="en-GB" sz="2000" dirty="0"/>
              <a:t>MA (TEFL) RSA Dip. (TEFL)</a:t>
            </a:r>
          </a:p>
          <a:p>
            <a:r>
              <a:rPr lang="en-GB" dirty="0"/>
              <a:t>Lecturer English for Academic Purposes (EAP) </a:t>
            </a:r>
          </a:p>
          <a:p>
            <a:r>
              <a:rPr lang="en-GB" dirty="0"/>
              <a:t>UWTSD Swansea campus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1500"/>
              <a:t>- Many </a:t>
            </a:r>
            <a:r>
              <a:rPr lang="en-GB" sz="1500" dirty="0"/>
              <a:t>examples of usage are taken from Longman English Grammar by Louis Alexander</a:t>
            </a:r>
          </a:p>
          <a:p>
            <a:r>
              <a:rPr lang="en-GB" sz="1500" dirty="0"/>
              <a:t>© Longman Group UK Ltd. 1989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81A9B-40D1-48DE-9F55-896B8958FC5F}" type="slidenum">
              <a:rPr lang="en-GB" smtClean="0"/>
              <a:t>1</a:t>
            </a:fld>
            <a:endParaRPr lang="en-GB"/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46" y="621381"/>
            <a:ext cx="3205403" cy="1405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85462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Structure of 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What is meant by the term parts of speech (POS)?</a:t>
            </a:r>
          </a:p>
          <a:p>
            <a:r>
              <a:rPr lang="en-GB" dirty="0"/>
              <a:t>What do the main POS look like? </a:t>
            </a:r>
          </a:p>
          <a:p>
            <a:pPr lvl="1"/>
            <a:r>
              <a:rPr lang="en-GB" dirty="0"/>
              <a:t>What do nouns look like?</a:t>
            </a:r>
          </a:p>
          <a:p>
            <a:pPr lvl="1"/>
            <a:r>
              <a:rPr lang="en-GB" dirty="0"/>
              <a:t>The dualistic nature of nouns</a:t>
            </a:r>
          </a:p>
          <a:p>
            <a:pPr lvl="1"/>
            <a:r>
              <a:rPr lang="en-GB" dirty="0"/>
              <a:t>Suffixes associated with nouns</a:t>
            </a:r>
          </a:p>
          <a:p>
            <a:pPr lvl="1"/>
            <a:r>
              <a:rPr lang="en-GB" dirty="0"/>
              <a:t>What do verbs look like?</a:t>
            </a:r>
          </a:p>
          <a:p>
            <a:pPr lvl="1"/>
            <a:r>
              <a:rPr lang="en-GB" dirty="0"/>
              <a:t>The dualistic nature of verbs</a:t>
            </a:r>
          </a:p>
          <a:p>
            <a:pPr lvl="1"/>
            <a:r>
              <a:rPr lang="en-GB" dirty="0"/>
              <a:t>Suffixes associated with verbs</a:t>
            </a:r>
          </a:p>
          <a:p>
            <a:pPr lvl="1"/>
            <a:r>
              <a:rPr lang="en-GB" dirty="0"/>
              <a:t>What do adjectives look like?</a:t>
            </a:r>
          </a:p>
          <a:p>
            <a:pPr lvl="1"/>
            <a:r>
              <a:rPr lang="en-GB" dirty="0"/>
              <a:t>Suffixes associated with adjectives</a:t>
            </a:r>
          </a:p>
          <a:p>
            <a:pPr lvl="1"/>
            <a:r>
              <a:rPr lang="en-GB" dirty="0"/>
              <a:t>Prefixes associated with adjectives</a:t>
            </a:r>
          </a:p>
          <a:p>
            <a:r>
              <a:rPr lang="en-GB" dirty="0"/>
              <a:t>POS and context</a:t>
            </a:r>
          </a:p>
          <a:p>
            <a:r>
              <a:rPr lang="en-GB" dirty="0"/>
              <a:t>A table of POS using the AWL (Academic Word List)</a:t>
            </a:r>
          </a:p>
          <a:p>
            <a:r>
              <a:rPr lang="en-GB" dirty="0"/>
              <a:t>POS and usage (Headword </a:t>
            </a:r>
            <a:r>
              <a:rPr lang="en-GB"/>
              <a:t>= finance)</a:t>
            </a:r>
            <a:endParaRPr lang="en-GB" dirty="0"/>
          </a:p>
          <a:p>
            <a:r>
              <a:rPr lang="en-GB" dirty="0"/>
              <a:t>POS errors made by students </a:t>
            </a:r>
          </a:p>
          <a:p>
            <a:pPr lvl="1"/>
            <a:r>
              <a:rPr lang="en-GB" dirty="0"/>
              <a:t>From spoken English</a:t>
            </a:r>
          </a:p>
          <a:p>
            <a:pPr lvl="1"/>
            <a:r>
              <a:rPr lang="en-GB" dirty="0"/>
              <a:t>From written English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102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meant by the term parts of speech?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Parts of speech (POS) refers to the basic building blocks of the English language used to create phrases, clauses and sentences.</a:t>
            </a:r>
          </a:p>
          <a:p>
            <a:r>
              <a:rPr lang="en-GB" dirty="0"/>
              <a:t>The most common POS are the nouns, the verbs, and the adjectives </a:t>
            </a:r>
          </a:p>
          <a:p>
            <a:r>
              <a:rPr lang="en-GB" dirty="0"/>
              <a:t>Other POS would include the following:-</a:t>
            </a:r>
          </a:p>
          <a:p>
            <a:pPr lvl="1"/>
            <a:r>
              <a:rPr lang="en-GB" dirty="0"/>
              <a:t>Pronouns (He/she/we/you/they/ him/her/our/your/their/himself etc..)</a:t>
            </a:r>
          </a:p>
          <a:p>
            <a:pPr lvl="1"/>
            <a:r>
              <a:rPr lang="en-GB" dirty="0"/>
              <a:t>Adverbs (quickly/slowly/happily/sadly/etc…) 	</a:t>
            </a:r>
          </a:p>
          <a:p>
            <a:pPr lvl="1"/>
            <a:r>
              <a:rPr lang="en-GB" dirty="0"/>
              <a:t>Prepositions (in/on/at/of/for/with/etc…)	</a:t>
            </a:r>
          </a:p>
          <a:p>
            <a:pPr lvl="1"/>
            <a:r>
              <a:rPr lang="en-GB" dirty="0"/>
              <a:t>Articles (a/an/the)</a:t>
            </a:r>
          </a:p>
          <a:p>
            <a:pPr lvl="1"/>
            <a:r>
              <a:rPr lang="en-GB" dirty="0"/>
              <a:t>Conjunctions (and/or/since/but/etc…)</a:t>
            </a:r>
          </a:p>
          <a:p>
            <a:pPr lvl="1"/>
            <a:r>
              <a:rPr lang="en-GB" dirty="0"/>
              <a:t>Determiners (this/that/these/those)	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434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nouns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 noun is anything you can see, hear, touch, smell, taste or imagine</a:t>
            </a:r>
          </a:p>
          <a:p>
            <a:pPr lvl="1"/>
            <a:r>
              <a:rPr lang="en-GB" dirty="0"/>
              <a:t>See (a photograph/a building/a person/a mobile phone/a car/ etc..)</a:t>
            </a:r>
          </a:p>
          <a:p>
            <a:pPr lvl="1"/>
            <a:r>
              <a:rPr lang="en-GB" dirty="0"/>
              <a:t>Hear (music/laughter/birds singing/ etc..)</a:t>
            </a:r>
          </a:p>
          <a:p>
            <a:pPr lvl="1"/>
            <a:r>
              <a:rPr lang="en-GB" dirty="0"/>
              <a:t>Touch (a piece of fabric/a stone/a dry towel/a cold glass of water)</a:t>
            </a:r>
          </a:p>
          <a:p>
            <a:pPr lvl="1"/>
            <a:r>
              <a:rPr lang="en-GB" dirty="0"/>
              <a:t>Smell (food/perfume/freshly cut grass/newly laid tarmac/ etc…)</a:t>
            </a:r>
          </a:p>
          <a:p>
            <a:pPr lvl="1"/>
            <a:r>
              <a:rPr lang="en-GB" dirty="0"/>
              <a:t>Taste (ice-cream/</a:t>
            </a:r>
            <a:r>
              <a:rPr lang="en-GB" dirty="0" err="1"/>
              <a:t>Coca-cola</a:t>
            </a:r>
            <a:r>
              <a:rPr lang="en-GB" dirty="0"/>
              <a:t>/noodles/dumplings/pizza/KFC/ etc…)</a:t>
            </a:r>
          </a:p>
          <a:p>
            <a:pPr lvl="1"/>
            <a:r>
              <a:rPr lang="en-GB" dirty="0"/>
              <a:t>Imagine (a dream/a situation/anger/honesty/etc…)</a:t>
            </a:r>
          </a:p>
          <a:p>
            <a:r>
              <a:rPr lang="en-GB" dirty="0"/>
              <a:t>The form of nouns</a:t>
            </a:r>
          </a:p>
          <a:p>
            <a:pPr lvl="1"/>
            <a:r>
              <a:rPr lang="en-GB" dirty="0"/>
              <a:t>A single word, e.g. A </a:t>
            </a:r>
            <a:r>
              <a:rPr lang="en-GB" i="1" dirty="0"/>
              <a:t>photograph	</a:t>
            </a:r>
          </a:p>
          <a:p>
            <a:pPr lvl="1"/>
            <a:r>
              <a:rPr lang="en-GB" dirty="0"/>
              <a:t>A compound, e.g. </a:t>
            </a:r>
            <a:r>
              <a:rPr lang="en-GB" i="1" dirty="0"/>
              <a:t>A beautiful photograph </a:t>
            </a:r>
            <a:r>
              <a:rPr lang="en-GB" dirty="0"/>
              <a:t>(adjective + noun)</a:t>
            </a:r>
          </a:p>
          <a:p>
            <a:pPr lvl="1"/>
            <a:r>
              <a:rPr lang="en-GB" dirty="0"/>
              <a:t>A phrase, e.g. </a:t>
            </a:r>
            <a:r>
              <a:rPr lang="en-GB" i="1" dirty="0"/>
              <a:t>A beautiful photograph of the sea (</a:t>
            </a:r>
            <a:r>
              <a:rPr lang="en-GB" dirty="0"/>
              <a:t>no verb</a:t>
            </a:r>
            <a:r>
              <a:rPr lang="en-GB" i="1" dirty="0"/>
              <a:t>)</a:t>
            </a:r>
            <a:endParaRPr lang="en-GB" b="1" i="1" u="sng" dirty="0">
              <a:solidFill>
                <a:srgbClr val="FF0000"/>
              </a:solidFill>
            </a:endParaRPr>
          </a:p>
          <a:p>
            <a:pPr lvl="1"/>
            <a:r>
              <a:rPr lang="en-GB" dirty="0"/>
              <a:t>A clause, e.g. </a:t>
            </a:r>
            <a:r>
              <a:rPr lang="en-GB" i="1" dirty="0"/>
              <a:t>A beautiful photograph taken of the sea </a:t>
            </a:r>
            <a:r>
              <a:rPr lang="en-GB" dirty="0"/>
              <a:t>(includes a *finite verb)</a:t>
            </a:r>
          </a:p>
          <a:p>
            <a:pPr lvl="3"/>
            <a:r>
              <a:rPr lang="en-GB" dirty="0"/>
              <a:t>*A finite verb must have a subject and a tense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724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dualistic nature of nouns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dirty="0"/>
              <a:t>Nouns can be countable or uncountable </a:t>
            </a:r>
          </a:p>
          <a:p>
            <a:pPr lvl="2"/>
            <a:r>
              <a:rPr lang="en-GB" dirty="0"/>
              <a:t>Countable – coins/seconds/glass/etc…</a:t>
            </a:r>
          </a:p>
          <a:p>
            <a:pPr lvl="2"/>
            <a:r>
              <a:rPr lang="en-GB" dirty="0"/>
              <a:t>Uncountable – money/time/wine/…</a:t>
            </a:r>
          </a:p>
          <a:p>
            <a:pPr lvl="2"/>
            <a:r>
              <a:rPr lang="en-GB" u="sng" dirty="0"/>
              <a:t>Note</a:t>
            </a:r>
            <a:r>
              <a:rPr lang="en-GB" dirty="0"/>
              <a:t> - some nouns have both countable and uncountable </a:t>
            </a:r>
            <a:r>
              <a:rPr lang="en-GB" i="1" dirty="0"/>
              <a:t>usage </a:t>
            </a:r>
            <a:r>
              <a:rPr lang="en-GB" dirty="0"/>
              <a:t> - </a:t>
            </a:r>
          </a:p>
          <a:p>
            <a:pPr lvl="3"/>
            <a:r>
              <a:rPr lang="en-GB" dirty="0"/>
              <a:t>He ate a whole chicken (chicken is countable)</a:t>
            </a:r>
          </a:p>
          <a:p>
            <a:pPr lvl="3"/>
            <a:r>
              <a:rPr lang="en-GB" dirty="0"/>
              <a:t>Would you like some chicken (chicken is uncountable) </a:t>
            </a:r>
          </a:p>
          <a:p>
            <a:pPr lvl="1"/>
            <a:r>
              <a:rPr lang="en-GB" dirty="0"/>
              <a:t>Nouns can be concrete or abstract</a:t>
            </a:r>
          </a:p>
          <a:p>
            <a:pPr lvl="2"/>
            <a:r>
              <a:rPr lang="en-GB" dirty="0"/>
              <a:t>Concrete (physical things)– desk/table/student/teacher/etc…</a:t>
            </a:r>
          </a:p>
          <a:p>
            <a:pPr lvl="2"/>
            <a:r>
              <a:rPr lang="en-GB" dirty="0"/>
              <a:t>Abstract (non-physical things) – liberty/hostility/happiness/…</a:t>
            </a:r>
          </a:p>
          <a:p>
            <a:pPr lvl="2"/>
            <a:r>
              <a:rPr lang="en-GB" dirty="0"/>
              <a:t>Many uncountable nouns are abstract (e.g. anger/equality/honesty…)</a:t>
            </a:r>
          </a:p>
          <a:p>
            <a:pPr lvl="2"/>
            <a:r>
              <a:rPr lang="en-GB" dirty="0"/>
              <a:t>Many countable nouns are concrete (e.g. a horse/an army/a bottle…)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822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Nouns formed by suffixes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- </a:t>
            </a:r>
            <a:r>
              <a:rPr lang="en-GB" dirty="0" err="1"/>
              <a:t>ment</a:t>
            </a:r>
            <a:endParaRPr lang="en-GB" dirty="0"/>
          </a:p>
          <a:p>
            <a:pPr lvl="1"/>
            <a:r>
              <a:rPr lang="en-GB" dirty="0"/>
              <a:t>development/excitement/entertainment</a:t>
            </a:r>
          </a:p>
          <a:p>
            <a:r>
              <a:rPr lang="en-GB" dirty="0"/>
              <a:t>-ion</a:t>
            </a:r>
          </a:p>
          <a:p>
            <a:pPr lvl="1"/>
            <a:r>
              <a:rPr lang="en-GB" dirty="0"/>
              <a:t>action/information/reaction</a:t>
            </a:r>
          </a:p>
          <a:p>
            <a:r>
              <a:rPr lang="en-GB" dirty="0"/>
              <a:t>-ness</a:t>
            </a:r>
          </a:p>
          <a:p>
            <a:pPr lvl="1"/>
            <a:r>
              <a:rPr lang="en-GB" dirty="0"/>
              <a:t>Kindness/gentleness/happiness</a:t>
            </a:r>
          </a:p>
          <a:p>
            <a:r>
              <a:rPr lang="en-GB" dirty="0"/>
              <a:t>-</a:t>
            </a:r>
            <a:r>
              <a:rPr lang="en-GB" dirty="0" err="1"/>
              <a:t>er</a:t>
            </a:r>
            <a:endParaRPr lang="en-GB" dirty="0"/>
          </a:p>
          <a:p>
            <a:pPr lvl="1"/>
            <a:r>
              <a:rPr lang="en-GB" dirty="0"/>
              <a:t>Player/entertainer/painter</a:t>
            </a:r>
          </a:p>
          <a:p>
            <a:r>
              <a:rPr lang="en-GB" dirty="0"/>
              <a:t>-</a:t>
            </a:r>
            <a:r>
              <a:rPr lang="en-GB" dirty="0" err="1"/>
              <a:t>ity</a:t>
            </a:r>
            <a:endParaRPr lang="en-GB" dirty="0"/>
          </a:p>
          <a:p>
            <a:pPr lvl="1"/>
            <a:r>
              <a:rPr lang="en-GB" dirty="0"/>
              <a:t>Clarity/activity/conductivity	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119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verbs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 verb is generally an action (or doing) word</a:t>
            </a:r>
          </a:p>
          <a:p>
            <a:pPr lvl="1"/>
            <a:r>
              <a:rPr lang="en-GB" dirty="0"/>
              <a:t>Walk/talk/run/jump/eat/drink/sit/stand etc..</a:t>
            </a:r>
          </a:p>
          <a:p>
            <a:r>
              <a:rPr lang="en-GB" dirty="0"/>
              <a:t>Some verbs do not refer to actions but to moods (modal verbs)</a:t>
            </a:r>
          </a:p>
          <a:p>
            <a:pPr lvl="1"/>
            <a:r>
              <a:rPr lang="en-GB" dirty="0"/>
              <a:t>Can/could/may/might/shall/should/will/would etc…</a:t>
            </a:r>
          </a:p>
          <a:p>
            <a:r>
              <a:rPr lang="en-GB" dirty="0"/>
              <a:t>Verb tense – </a:t>
            </a:r>
            <a:r>
              <a:rPr lang="en-GB" b="1" i="1" dirty="0">
                <a:solidFill>
                  <a:srgbClr val="0070C0"/>
                </a:solidFill>
              </a:rPr>
              <a:t>this is beyond the scope of this presentation</a:t>
            </a:r>
          </a:p>
          <a:p>
            <a:r>
              <a:rPr lang="en-GB" dirty="0"/>
              <a:t>Like nouns verbs can be single words or phrases</a:t>
            </a:r>
          </a:p>
          <a:p>
            <a:pPr lvl="1"/>
            <a:r>
              <a:rPr lang="en-GB" dirty="0"/>
              <a:t>Sit (single)/Sit down (verb phrase/phrasal verb)</a:t>
            </a:r>
          </a:p>
          <a:p>
            <a:pPr lvl="1"/>
            <a:r>
              <a:rPr lang="en-GB" dirty="0"/>
              <a:t>Stand (single)/Stand up (verb phrase/phrasal verb)</a:t>
            </a:r>
          </a:p>
          <a:p>
            <a:pPr lvl="1"/>
            <a:r>
              <a:rPr lang="en-GB" dirty="0"/>
              <a:t>Take (single)/Take off (verb phrase/phrasal verb)</a:t>
            </a:r>
          </a:p>
          <a:p>
            <a:pPr lvl="1"/>
            <a:r>
              <a:rPr lang="en-GB" dirty="0"/>
              <a:t>Report (single)/Report to (verb phrase/phrasal verb)</a:t>
            </a:r>
          </a:p>
          <a:p>
            <a:pPr lvl="1"/>
            <a:r>
              <a:rPr lang="en-GB" dirty="0"/>
              <a:t>Demand (single)/Demand for (verb phrase/phrasal verb)</a:t>
            </a:r>
          </a:p>
          <a:p>
            <a:pPr lvl="1"/>
            <a:r>
              <a:rPr lang="en-GB" dirty="0"/>
              <a:t>Keep (single)/Keep up with (verb phrase/phrasal verb)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b="1" i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262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dualistic nature of verbs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1"/>
            <a:r>
              <a:rPr lang="en-GB" dirty="0"/>
              <a:t>Regular/Irregular </a:t>
            </a:r>
          </a:p>
          <a:p>
            <a:pPr lvl="2"/>
            <a:r>
              <a:rPr lang="en-GB" dirty="0"/>
              <a:t>Regular verbs have “–</a:t>
            </a:r>
            <a:r>
              <a:rPr lang="en-GB" dirty="0" err="1"/>
              <a:t>ed</a:t>
            </a:r>
            <a:r>
              <a:rPr lang="en-GB" dirty="0"/>
              <a:t>” endings for past tense and past participle</a:t>
            </a:r>
          </a:p>
          <a:p>
            <a:pPr lvl="3"/>
            <a:r>
              <a:rPr lang="en-GB" dirty="0"/>
              <a:t>Walk-walked-walked, talk-talked-talked, carry-carried-carried </a:t>
            </a:r>
          </a:p>
          <a:p>
            <a:pPr lvl="2"/>
            <a:r>
              <a:rPr lang="en-GB" dirty="0"/>
              <a:t>Irregular verbs have past tenses and past participle that have to be learnt from tables</a:t>
            </a:r>
          </a:p>
          <a:p>
            <a:pPr lvl="3"/>
            <a:r>
              <a:rPr lang="en-GB" dirty="0"/>
              <a:t>Eat-ate-eaten, put-put-put, take-took-taken, swim-swam-swum</a:t>
            </a:r>
          </a:p>
          <a:p>
            <a:pPr lvl="1"/>
            <a:r>
              <a:rPr lang="en-GB" dirty="0"/>
              <a:t>Stative/Dynamic </a:t>
            </a:r>
          </a:p>
          <a:p>
            <a:pPr lvl="2"/>
            <a:r>
              <a:rPr lang="en-GB" dirty="0"/>
              <a:t>Stative verbs are verbs of states and do not normally have a continuous form</a:t>
            </a:r>
          </a:p>
          <a:p>
            <a:pPr lvl="3"/>
            <a:r>
              <a:rPr lang="en-GB" dirty="0"/>
              <a:t> Need, want, like, love, hate, want </a:t>
            </a:r>
          </a:p>
          <a:p>
            <a:pPr lvl="2"/>
            <a:r>
              <a:rPr lang="en-GB" dirty="0"/>
              <a:t>Dynamic verbs normally have the continuous form and refer to actions</a:t>
            </a:r>
          </a:p>
          <a:p>
            <a:pPr lvl="3"/>
            <a:r>
              <a:rPr lang="en-GB" dirty="0"/>
              <a:t>Looking, listening, touching, walking, jumping, reading, listening, talking</a:t>
            </a:r>
            <a:endParaRPr lang="en-GB" b="1" i="1" u="sng" dirty="0"/>
          </a:p>
          <a:p>
            <a:pPr lvl="1"/>
            <a:r>
              <a:rPr lang="en-GB" dirty="0"/>
              <a:t>Active/Passive</a:t>
            </a:r>
          </a:p>
          <a:p>
            <a:pPr lvl="2"/>
            <a:r>
              <a:rPr lang="en-GB" dirty="0"/>
              <a:t>Active verbs are connected to subjects that are usually people</a:t>
            </a:r>
          </a:p>
          <a:p>
            <a:pPr lvl="3"/>
            <a:r>
              <a:rPr lang="en-GB" dirty="0"/>
              <a:t>John sent the email, Linda gave the presentation</a:t>
            </a:r>
          </a:p>
          <a:p>
            <a:pPr lvl="2"/>
            <a:r>
              <a:rPr lang="en-GB" dirty="0"/>
              <a:t>Passive verbs are connected to subjects that are normally things</a:t>
            </a:r>
          </a:p>
          <a:p>
            <a:pPr lvl="3"/>
            <a:r>
              <a:rPr lang="en-GB" dirty="0"/>
              <a:t>The email was sent by John, The presentation was given by Linda </a:t>
            </a:r>
          </a:p>
          <a:p>
            <a:pPr lvl="1"/>
            <a:r>
              <a:rPr lang="en-GB" dirty="0"/>
              <a:t>Transitive/Intransitive</a:t>
            </a:r>
          </a:p>
          <a:p>
            <a:pPr lvl="2"/>
            <a:r>
              <a:rPr lang="en-GB" dirty="0"/>
              <a:t>Transitive verbs must have an object – examine, remind, love </a:t>
            </a:r>
          </a:p>
          <a:p>
            <a:pPr lvl="2"/>
            <a:r>
              <a:rPr lang="en-GB" dirty="0"/>
              <a:t>Intransitive verbs do not need an object - sleep, occur, remain </a:t>
            </a:r>
            <a:endParaRPr lang="en-GB" b="1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4510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Suffixes that form verbs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-</a:t>
            </a:r>
            <a:r>
              <a:rPr lang="en-GB" dirty="0" err="1"/>
              <a:t>ed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Regular verbs have this ending for past tense and past participle</a:t>
            </a:r>
          </a:p>
          <a:p>
            <a:pPr lvl="2"/>
            <a:r>
              <a:rPr lang="en-GB" dirty="0"/>
              <a:t>accepted/benefitted/created/developed/eroded/filled/etc…</a:t>
            </a:r>
          </a:p>
          <a:p>
            <a:pPr lvl="1"/>
            <a:endParaRPr lang="en-GB" dirty="0"/>
          </a:p>
          <a:p>
            <a:r>
              <a:rPr lang="en-GB" dirty="0"/>
              <a:t>-</a:t>
            </a:r>
            <a:r>
              <a:rPr lang="en-GB" dirty="0" err="1"/>
              <a:t>ing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Continuous verb forms have this ending:-</a:t>
            </a:r>
          </a:p>
          <a:p>
            <a:pPr lvl="2"/>
            <a:r>
              <a:rPr lang="en-GB" dirty="0"/>
              <a:t>Present continuous		- I am writing</a:t>
            </a:r>
          </a:p>
          <a:p>
            <a:pPr lvl="2"/>
            <a:r>
              <a:rPr lang="en-GB" dirty="0"/>
              <a:t>Past continuous		- I was writing</a:t>
            </a:r>
          </a:p>
          <a:p>
            <a:pPr lvl="2"/>
            <a:r>
              <a:rPr lang="en-GB" dirty="0"/>
              <a:t>Present perfect continuous	- I have been writing</a:t>
            </a:r>
          </a:p>
          <a:p>
            <a:pPr lvl="2"/>
            <a:r>
              <a:rPr lang="en-GB" dirty="0"/>
              <a:t>Past perfect continuous	- I had been writing</a:t>
            </a:r>
          </a:p>
          <a:p>
            <a:pPr lvl="2"/>
            <a:r>
              <a:rPr lang="en-GB" dirty="0"/>
              <a:t>Future continuous		- I will be writing</a:t>
            </a:r>
          </a:p>
          <a:p>
            <a:pPr lvl="2"/>
            <a:r>
              <a:rPr lang="en-GB" dirty="0"/>
              <a:t>Future perfect continuous 	- I will have been writing</a:t>
            </a:r>
          </a:p>
          <a:p>
            <a:r>
              <a:rPr lang="en-GB" dirty="0"/>
              <a:t>-</a:t>
            </a:r>
            <a:r>
              <a:rPr lang="en-GB" dirty="0" err="1"/>
              <a:t>ise</a:t>
            </a:r>
            <a:endParaRPr lang="en-GB" dirty="0"/>
          </a:p>
          <a:p>
            <a:pPr lvl="1"/>
            <a:r>
              <a:rPr lang="en-GB" dirty="0"/>
              <a:t>Economise/prioritise/legalise/monopolise/etc…</a:t>
            </a:r>
          </a:p>
          <a:p>
            <a:r>
              <a:rPr lang="en-GB" dirty="0"/>
              <a:t>-</a:t>
            </a:r>
            <a:r>
              <a:rPr lang="en-GB" dirty="0" err="1"/>
              <a:t>ify</a:t>
            </a:r>
            <a:endParaRPr lang="en-GB" dirty="0"/>
          </a:p>
          <a:p>
            <a:pPr lvl="1"/>
            <a:r>
              <a:rPr lang="en-GB" dirty="0"/>
              <a:t>Modify/quantify/exemplify/satisfy/etc…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255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adjectives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An adjective is a word which describes a noun</a:t>
            </a:r>
          </a:p>
          <a:p>
            <a:pPr lvl="1"/>
            <a:r>
              <a:rPr lang="en-GB" dirty="0"/>
              <a:t>A </a:t>
            </a:r>
            <a:r>
              <a:rPr lang="en-GB" u="sng" dirty="0"/>
              <a:t>beautiful</a:t>
            </a:r>
            <a:r>
              <a:rPr lang="en-GB" dirty="0"/>
              <a:t> sunset</a:t>
            </a:r>
          </a:p>
          <a:p>
            <a:pPr lvl="1"/>
            <a:r>
              <a:rPr lang="en-GB" dirty="0"/>
              <a:t>An </a:t>
            </a:r>
            <a:r>
              <a:rPr lang="en-GB" u="sng" dirty="0"/>
              <a:t>exciting</a:t>
            </a:r>
            <a:r>
              <a:rPr lang="en-GB" dirty="0"/>
              <a:t> basketball match</a:t>
            </a:r>
          </a:p>
          <a:p>
            <a:pPr lvl="1"/>
            <a:r>
              <a:rPr lang="en-GB" dirty="0"/>
              <a:t>A </a:t>
            </a:r>
            <a:r>
              <a:rPr lang="en-GB" u="sng" dirty="0"/>
              <a:t>wonderful</a:t>
            </a:r>
            <a:r>
              <a:rPr lang="en-GB" dirty="0"/>
              <a:t> shopping experience</a:t>
            </a:r>
          </a:p>
          <a:p>
            <a:pPr lvl="1"/>
            <a:r>
              <a:rPr lang="en-GB" dirty="0"/>
              <a:t>A </a:t>
            </a:r>
            <a:r>
              <a:rPr lang="en-GB" u="sng" dirty="0"/>
              <a:t>famous</a:t>
            </a:r>
            <a:r>
              <a:rPr lang="en-GB" dirty="0"/>
              <a:t> person</a:t>
            </a:r>
          </a:p>
          <a:p>
            <a:r>
              <a:rPr lang="en-GB" dirty="0"/>
              <a:t>Like nouns it is possible to have single word adjectives, compound adjectives and adjectival phrases</a:t>
            </a:r>
          </a:p>
          <a:p>
            <a:pPr lvl="1"/>
            <a:r>
              <a:rPr lang="en-GB" dirty="0"/>
              <a:t>A </a:t>
            </a:r>
            <a:r>
              <a:rPr lang="en-GB" b="1" dirty="0">
                <a:solidFill>
                  <a:srgbClr val="FF0000"/>
                </a:solidFill>
              </a:rPr>
              <a:t>beautiful</a:t>
            </a:r>
            <a:r>
              <a:rPr lang="en-GB" dirty="0"/>
              <a:t> sunset</a:t>
            </a:r>
          </a:p>
          <a:p>
            <a:pPr lvl="1"/>
            <a:r>
              <a:rPr lang="en-GB" dirty="0"/>
              <a:t>An </a:t>
            </a:r>
            <a:r>
              <a:rPr lang="en-GB" b="1" dirty="0">
                <a:solidFill>
                  <a:srgbClr val="FF0000"/>
                </a:solidFill>
              </a:rPr>
              <a:t>extraordinarily beautiful </a:t>
            </a:r>
            <a:r>
              <a:rPr lang="en-GB" dirty="0"/>
              <a:t>sunset</a:t>
            </a:r>
          </a:p>
          <a:p>
            <a:pPr lvl="1"/>
            <a:r>
              <a:rPr lang="en-GB" dirty="0"/>
              <a:t>It was a </a:t>
            </a:r>
            <a:r>
              <a:rPr lang="en-GB" b="1" dirty="0">
                <a:solidFill>
                  <a:srgbClr val="FF0000"/>
                </a:solidFill>
              </a:rPr>
              <a:t>most romantic and beautiful </a:t>
            </a:r>
            <a:r>
              <a:rPr lang="en-GB" dirty="0"/>
              <a:t>sunset</a:t>
            </a:r>
          </a:p>
          <a:p>
            <a:r>
              <a:rPr lang="en-GB" dirty="0"/>
              <a:t>Later in this presentation we will examine context. That is, many words that are not normally seen as adjectives can perform that function in the appropriate context. 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04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adjectives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Examples of adjective categories</a:t>
            </a:r>
          </a:p>
          <a:p>
            <a:pPr lvl="1"/>
            <a:r>
              <a:rPr lang="en-GB" dirty="0"/>
              <a:t>For descriptions</a:t>
            </a:r>
          </a:p>
          <a:p>
            <a:pPr lvl="2"/>
            <a:r>
              <a:rPr lang="en-GB" dirty="0"/>
              <a:t>colour – red/orange/yellow/green/</a:t>
            </a:r>
            <a:r>
              <a:rPr lang="en-GB" b="1" dirty="0">
                <a:solidFill>
                  <a:srgbClr val="FF0000"/>
                </a:solidFill>
              </a:rPr>
              <a:t>blue</a:t>
            </a:r>
            <a:r>
              <a:rPr lang="en-GB" dirty="0"/>
              <a:t>/indigo/violet/etc… </a:t>
            </a:r>
          </a:p>
          <a:p>
            <a:pPr lvl="2"/>
            <a:r>
              <a:rPr lang="en-GB" dirty="0"/>
              <a:t>material  – plastic/leather/cotton/canvas/wooden/metal/glass/rubber/…</a:t>
            </a:r>
          </a:p>
          <a:p>
            <a:pPr lvl="2"/>
            <a:r>
              <a:rPr lang="en-GB" dirty="0"/>
              <a:t>personality – introverted/extroverted/boring/exciting/courageous/timid…</a:t>
            </a:r>
          </a:p>
          <a:p>
            <a:pPr lvl="2"/>
            <a:r>
              <a:rPr lang="en-GB" dirty="0"/>
              <a:t>size – large/</a:t>
            </a:r>
            <a:r>
              <a:rPr lang="en-GB" b="1" dirty="0">
                <a:solidFill>
                  <a:srgbClr val="FF0000"/>
                </a:solidFill>
              </a:rPr>
              <a:t>medium/</a:t>
            </a:r>
            <a:r>
              <a:rPr lang="en-GB" dirty="0"/>
              <a:t>small/tall/short/major/minor/...</a:t>
            </a:r>
          </a:p>
          <a:p>
            <a:pPr lvl="2"/>
            <a:r>
              <a:rPr lang="en-GB" dirty="0"/>
              <a:t>origin – Chinese/British/American/Japanese...</a:t>
            </a:r>
          </a:p>
          <a:p>
            <a:pPr lvl="2"/>
            <a:r>
              <a:rPr lang="en-GB" dirty="0"/>
              <a:t>quality – beautiful/impressive/outstanding</a:t>
            </a:r>
          </a:p>
          <a:p>
            <a:pPr lvl="2"/>
            <a:r>
              <a:rPr lang="en-GB" dirty="0"/>
              <a:t>Cost - inexpensive/expensive/the most expensive</a:t>
            </a:r>
          </a:p>
          <a:p>
            <a:pPr lvl="2"/>
            <a:r>
              <a:rPr lang="en-GB" dirty="0"/>
              <a:t>Age – new/young/elderly/modern/contemporary/ancient</a:t>
            </a:r>
          </a:p>
          <a:p>
            <a:pPr lvl="2"/>
            <a:r>
              <a:rPr lang="en-GB" dirty="0"/>
              <a:t>Temperature – cold/cool/warm/hot</a:t>
            </a:r>
          </a:p>
          <a:p>
            <a:pPr lvl="2"/>
            <a:r>
              <a:rPr lang="en-GB" dirty="0"/>
              <a:t>Shape – round/square/oval/triangular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302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adjectives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Examples of adjective categories continued…</a:t>
            </a:r>
          </a:p>
          <a:p>
            <a:pPr lvl="1"/>
            <a:r>
              <a:rPr lang="en-GB" dirty="0"/>
              <a:t>Description </a:t>
            </a:r>
          </a:p>
          <a:p>
            <a:pPr lvl="2"/>
            <a:r>
              <a:rPr lang="en-GB" dirty="0"/>
              <a:t>Area – 10 square metre (e.g. a ten square metre room)</a:t>
            </a:r>
          </a:p>
          <a:p>
            <a:pPr lvl="2"/>
            <a:r>
              <a:rPr lang="en-GB" dirty="0"/>
              <a:t>Volume – 1.5 litre (e.g. a 1.5 litre car)</a:t>
            </a:r>
          </a:p>
          <a:p>
            <a:pPr lvl="2"/>
            <a:r>
              <a:rPr lang="en-GB" dirty="0"/>
              <a:t>Duration – long/medium length/short</a:t>
            </a:r>
          </a:p>
          <a:p>
            <a:pPr lvl="2"/>
            <a:r>
              <a:rPr lang="en-GB" dirty="0"/>
              <a:t>Length – as above</a:t>
            </a:r>
          </a:p>
          <a:p>
            <a:pPr lvl="2"/>
            <a:r>
              <a:rPr lang="en-GB" dirty="0"/>
              <a:t>Depth – 3 millimetre (e.g. a 13mm cut) / 6 foot (e.g. a six foot hole)</a:t>
            </a:r>
          </a:p>
          <a:p>
            <a:pPr lvl="2"/>
            <a:r>
              <a:rPr lang="en-GB" dirty="0"/>
              <a:t>Time – One hour (e.g. A one hour walk) / 20 minute (e.g. a 20 minute commute)</a:t>
            </a:r>
          </a:p>
          <a:p>
            <a:pPr lvl="2"/>
            <a:r>
              <a:rPr lang="en-GB" dirty="0"/>
              <a:t>Distance -  10km (e.g. a 10km run) / 100 mile (e.g. a 100 mile round trip)</a:t>
            </a:r>
          </a:p>
          <a:p>
            <a:pPr lvl="2"/>
            <a:r>
              <a:rPr lang="en-GB" dirty="0"/>
              <a:t>Weight – heavy/light</a:t>
            </a:r>
          </a:p>
          <a:p>
            <a:pPr lvl="2"/>
            <a:r>
              <a:rPr lang="en-GB" dirty="0"/>
              <a:t>Strength – weak/strong</a:t>
            </a:r>
          </a:p>
          <a:p>
            <a:pPr lvl="1"/>
            <a:r>
              <a:rPr lang="en-GB" dirty="0" err="1"/>
              <a:t>Gradeable</a:t>
            </a:r>
            <a:r>
              <a:rPr lang="en-GB" dirty="0"/>
              <a:t> </a:t>
            </a:r>
          </a:p>
          <a:p>
            <a:pPr lvl="2"/>
            <a:r>
              <a:rPr lang="en-GB" dirty="0"/>
              <a:t>adjectives which have a comparative or superlative form</a:t>
            </a:r>
          </a:p>
          <a:p>
            <a:pPr lvl="3"/>
            <a:r>
              <a:rPr lang="en-GB" dirty="0"/>
              <a:t>excellent/very good/good/quite good/average/bad</a:t>
            </a:r>
          </a:p>
          <a:p>
            <a:pPr lvl="1"/>
            <a:r>
              <a:rPr lang="en-GB" dirty="0"/>
              <a:t>Non-</a:t>
            </a:r>
            <a:r>
              <a:rPr lang="en-GB" dirty="0" err="1"/>
              <a:t>gradeable</a:t>
            </a:r>
            <a:r>
              <a:rPr lang="en-GB" dirty="0"/>
              <a:t> </a:t>
            </a:r>
          </a:p>
          <a:p>
            <a:pPr lvl="2"/>
            <a:r>
              <a:rPr lang="en-GB" dirty="0"/>
              <a:t>adjectives which don’t have a comparative/superlative form</a:t>
            </a:r>
          </a:p>
          <a:p>
            <a:pPr lvl="3"/>
            <a:r>
              <a:rPr lang="en-GB" dirty="0"/>
              <a:t>daily/dead/medical/unique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733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Suffixes used to form adjectives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-able</a:t>
            </a:r>
          </a:p>
          <a:p>
            <a:pPr lvl="1"/>
            <a:r>
              <a:rPr lang="en-GB" dirty="0"/>
              <a:t>Comfortable/compatible/desirable/expendable/</a:t>
            </a:r>
          </a:p>
          <a:p>
            <a:r>
              <a:rPr lang="en-GB" dirty="0"/>
              <a:t>-</a:t>
            </a:r>
            <a:r>
              <a:rPr lang="en-GB" dirty="0" err="1"/>
              <a:t>ic</a:t>
            </a:r>
            <a:endParaRPr lang="en-GB" dirty="0"/>
          </a:p>
          <a:p>
            <a:pPr lvl="1"/>
            <a:r>
              <a:rPr lang="en-GB" dirty="0"/>
              <a:t>Magnetic/fantastic/poetic/nucleic</a:t>
            </a:r>
          </a:p>
          <a:p>
            <a:r>
              <a:rPr lang="en-GB" dirty="0"/>
              <a:t>-</a:t>
            </a:r>
            <a:r>
              <a:rPr lang="en-GB" dirty="0" err="1"/>
              <a:t>ive</a:t>
            </a:r>
            <a:endParaRPr lang="en-GB" dirty="0"/>
          </a:p>
          <a:p>
            <a:pPr lvl="1"/>
            <a:r>
              <a:rPr lang="en-GB" dirty="0"/>
              <a:t>Positive/negative/attractive/obsessive</a:t>
            </a:r>
          </a:p>
          <a:p>
            <a:r>
              <a:rPr lang="en-GB" dirty="0"/>
              <a:t>-</a:t>
            </a:r>
            <a:r>
              <a:rPr lang="en-GB" dirty="0" err="1"/>
              <a:t>ful</a:t>
            </a:r>
            <a:endParaRPr lang="en-GB" dirty="0"/>
          </a:p>
          <a:p>
            <a:pPr lvl="1"/>
            <a:r>
              <a:rPr lang="en-GB" dirty="0"/>
              <a:t>Eventful/wonderful/truthful/</a:t>
            </a:r>
          </a:p>
          <a:p>
            <a:r>
              <a:rPr lang="en-GB" dirty="0"/>
              <a:t>-less</a:t>
            </a:r>
          </a:p>
          <a:p>
            <a:pPr lvl="1"/>
            <a:r>
              <a:rPr lang="en-GB" dirty="0"/>
              <a:t>Hopeless/careless/useless/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32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Adjectives formed with prefixes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Prefixes normally change an adjective to the opposite meaning</a:t>
            </a:r>
          </a:p>
          <a:p>
            <a:pPr lvl="1"/>
            <a:r>
              <a:rPr lang="en-GB" dirty="0"/>
              <a:t>Un-</a:t>
            </a:r>
          </a:p>
          <a:p>
            <a:pPr lvl="2"/>
            <a:r>
              <a:rPr lang="en-GB" dirty="0"/>
              <a:t>Unnecessary/unacceptable/unforgiveable/unusual</a:t>
            </a:r>
          </a:p>
          <a:p>
            <a:pPr lvl="1"/>
            <a:r>
              <a:rPr lang="en-GB" dirty="0" err="1"/>
              <a:t>Im</a:t>
            </a:r>
            <a:r>
              <a:rPr lang="en-GB" dirty="0"/>
              <a:t>-</a:t>
            </a:r>
          </a:p>
          <a:p>
            <a:pPr lvl="2"/>
            <a:r>
              <a:rPr lang="en-GB" dirty="0"/>
              <a:t>Impossible/Implausible/imperfect/</a:t>
            </a:r>
          </a:p>
          <a:p>
            <a:pPr lvl="1"/>
            <a:r>
              <a:rPr lang="en-GB" dirty="0" err="1"/>
              <a:t>Ir</a:t>
            </a:r>
            <a:r>
              <a:rPr lang="en-GB" dirty="0"/>
              <a:t>-</a:t>
            </a:r>
          </a:p>
          <a:p>
            <a:pPr lvl="2"/>
            <a:r>
              <a:rPr lang="en-GB" dirty="0"/>
              <a:t>Irrational/irresponsible/</a:t>
            </a:r>
          </a:p>
          <a:p>
            <a:pPr lvl="1"/>
            <a:r>
              <a:rPr lang="en-GB" dirty="0"/>
              <a:t>Non-</a:t>
            </a:r>
          </a:p>
          <a:p>
            <a:pPr lvl="2"/>
            <a:r>
              <a:rPr lang="en-GB" dirty="0"/>
              <a:t>Non-stick/non-smoking/non-binding/non-existent</a:t>
            </a:r>
          </a:p>
          <a:p>
            <a:pPr lvl="1"/>
            <a:r>
              <a:rPr lang="en-GB" dirty="0"/>
              <a:t>Dis-</a:t>
            </a:r>
          </a:p>
          <a:p>
            <a:pPr lvl="2"/>
            <a:r>
              <a:rPr lang="en-GB" dirty="0"/>
              <a:t>Disagreeable/dishonest/disrespectful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689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Parts of speech </a:t>
            </a:r>
            <a:r>
              <a:rPr lang="en-GB" b="1" i="1" u="sng" dirty="0"/>
              <a:t>in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 word is only a noun, a verb or an adjective etc…, depending on the context not on the word itself. For example, the word </a:t>
            </a:r>
            <a:r>
              <a:rPr lang="en-GB" i="1" u="sng" dirty="0"/>
              <a:t>arrested</a:t>
            </a:r>
            <a:r>
              <a:rPr lang="en-GB" dirty="0"/>
              <a:t>:-</a:t>
            </a:r>
          </a:p>
          <a:p>
            <a:pPr lvl="1"/>
            <a:r>
              <a:rPr lang="en-GB" dirty="0"/>
              <a:t>As verb: He was arrested for diddling his tax returns.</a:t>
            </a:r>
          </a:p>
          <a:p>
            <a:pPr lvl="1"/>
            <a:r>
              <a:rPr lang="en-GB" dirty="0"/>
              <a:t>As adjective: He suffered from arrested development</a:t>
            </a:r>
          </a:p>
          <a:p>
            <a:r>
              <a:rPr lang="en-GB" i="1" u="sng" dirty="0"/>
              <a:t>Round </a:t>
            </a:r>
            <a:r>
              <a:rPr lang="en-GB" dirty="0"/>
              <a:t>is one of the most versatile English words and can be many POS, as long as we use its family members:</a:t>
            </a:r>
          </a:p>
          <a:p>
            <a:pPr lvl="1"/>
            <a:r>
              <a:rPr lang="en-GB" dirty="0"/>
              <a:t>As verb: He rounded the corner too quickly and crashed into a hedge</a:t>
            </a:r>
          </a:p>
          <a:p>
            <a:pPr lvl="1"/>
            <a:r>
              <a:rPr lang="en-GB" dirty="0"/>
              <a:t>As adjective: A round table</a:t>
            </a:r>
          </a:p>
          <a:p>
            <a:pPr lvl="1"/>
            <a:r>
              <a:rPr lang="en-GB" dirty="0"/>
              <a:t>As preposition: John walked round the room </a:t>
            </a:r>
          </a:p>
          <a:p>
            <a:pPr lvl="1"/>
            <a:r>
              <a:rPr lang="en-GB" dirty="0"/>
              <a:t>As noun: A round of drinks/A round of golf</a:t>
            </a:r>
          </a:p>
          <a:p>
            <a:pPr lvl="1"/>
            <a:r>
              <a:rPr lang="en-GB" dirty="0"/>
              <a:t>As adverb: She turned round and saw her friend.</a:t>
            </a:r>
            <a:endParaRPr lang="en-GB" b="1" i="1" u="sng" dirty="0">
              <a:solidFill>
                <a:srgbClr val="FF0000"/>
              </a:solidFill>
            </a:endParaRPr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6101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table of parts of speech from the AWL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7434016"/>
              </p:ext>
            </p:extLst>
          </p:nvPr>
        </p:nvGraphicFramePr>
        <p:xfrm>
          <a:off x="838200" y="1825625"/>
          <a:ext cx="10515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ADJECTIVE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VERB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ADVERB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Financial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Finance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Finance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Financially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Economical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Economy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Economise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Economically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Beneficial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Benefit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Benefit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Beneficially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Analytical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Analyse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Analytically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Creative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Creation/Creator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Create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Creatively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Adaptive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Adaptation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Adapt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Adaptively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9119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687C8-2583-8D23-2A69-0ED098682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POS usage (headword = finance)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DB99F-16B3-827A-3FA4-F33F65FF2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NOUN = Finance = O-o</a:t>
            </a:r>
          </a:p>
          <a:p>
            <a:pPr lvl="1"/>
            <a:r>
              <a:rPr lang="en-GB" dirty="0"/>
              <a:t>We need more </a:t>
            </a:r>
            <a:r>
              <a:rPr lang="en-GB" u="sng" dirty="0"/>
              <a:t>finance</a:t>
            </a:r>
            <a:r>
              <a:rPr lang="en-GB" dirty="0"/>
              <a:t> for this major project</a:t>
            </a:r>
          </a:p>
          <a:p>
            <a:r>
              <a:rPr lang="en-GB" dirty="0"/>
              <a:t>VERB = Finance = o-O</a:t>
            </a:r>
          </a:p>
          <a:p>
            <a:pPr lvl="1"/>
            <a:r>
              <a:rPr lang="en-GB" dirty="0"/>
              <a:t>We need to </a:t>
            </a:r>
            <a:r>
              <a:rPr lang="en-GB" u="sng" dirty="0"/>
              <a:t>finance</a:t>
            </a:r>
            <a:r>
              <a:rPr lang="en-GB" dirty="0"/>
              <a:t> this project</a:t>
            </a:r>
          </a:p>
          <a:p>
            <a:r>
              <a:rPr lang="en-GB" dirty="0"/>
              <a:t>ADJECTIVE = Financial = o-O-o</a:t>
            </a:r>
          </a:p>
          <a:p>
            <a:pPr lvl="1"/>
            <a:r>
              <a:rPr lang="en-GB" dirty="0"/>
              <a:t>We need </a:t>
            </a:r>
            <a:r>
              <a:rPr lang="en-GB" u="sng" dirty="0"/>
              <a:t>financial</a:t>
            </a:r>
            <a:r>
              <a:rPr lang="en-GB" dirty="0"/>
              <a:t> support for this major project</a:t>
            </a:r>
          </a:p>
          <a:p>
            <a:r>
              <a:rPr lang="en-GB" dirty="0"/>
              <a:t>ADVERB = Financially = o-O-o-o</a:t>
            </a:r>
          </a:p>
          <a:p>
            <a:pPr lvl="1"/>
            <a:r>
              <a:rPr lang="en-GB" dirty="0"/>
              <a:t>The bank is supporting us </a:t>
            </a:r>
            <a:r>
              <a:rPr lang="en-GB" u="sng" dirty="0"/>
              <a:t>financially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A0C036-4C12-55DB-313B-702682DF3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1619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errors from spoken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en-GB" dirty="0"/>
              <a:t>This can impact some peoples’ mental </a:t>
            </a:r>
            <a:r>
              <a:rPr lang="en-GB" b="1" dirty="0">
                <a:solidFill>
                  <a:srgbClr val="FF0000"/>
                </a:solidFill>
              </a:rPr>
              <a:t>health </a:t>
            </a:r>
            <a:r>
              <a:rPr lang="en-GB" strike="sngStrike" dirty="0"/>
              <a:t>healthy</a:t>
            </a:r>
            <a:r>
              <a:rPr lang="en-GB" dirty="0"/>
              <a:t>.</a:t>
            </a:r>
          </a:p>
          <a:p>
            <a:pPr lvl="2"/>
            <a:r>
              <a:rPr lang="en-GB" i="1" dirty="0"/>
              <a:t>Healthy</a:t>
            </a:r>
            <a:r>
              <a:rPr lang="en-GB" dirty="0"/>
              <a:t> is the adjective but the noun </a:t>
            </a:r>
            <a:r>
              <a:rPr lang="en-GB" i="1" dirty="0"/>
              <a:t>health</a:t>
            </a:r>
            <a:r>
              <a:rPr lang="en-GB" dirty="0"/>
              <a:t> is needed as </a:t>
            </a:r>
            <a:r>
              <a:rPr lang="en-GB" i="1" dirty="0"/>
              <a:t>mental</a:t>
            </a:r>
            <a:r>
              <a:rPr lang="en-GB" dirty="0"/>
              <a:t> is an adjective</a:t>
            </a:r>
          </a:p>
          <a:p>
            <a:pPr lvl="1"/>
            <a:r>
              <a:rPr lang="en-GB" dirty="0"/>
              <a:t>They could improve their </a:t>
            </a:r>
            <a:r>
              <a:rPr lang="en-GB" b="1" dirty="0">
                <a:solidFill>
                  <a:srgbClr val="FF0000"/>
                </a:solidFill>
              </a:rPr>
              <a:t>bone</a:t>
            </a:r>
            <a:r>
              <a:rPr lang="en-GB" dirty="0"/>
              <a:t> </a:t>
            </a:r>
            <a:r>
              <a:rPr lang="en-GB" strike="sngStrike" dirty="0"/>
              <a:t>bones</a:t>
            </a:r>
            <a:r>
              <a:rPr lang="en-GB" dirty="0"/>
              <a:t> density.</a:t>
            </a:r>
          </a:p>
          <a:p>
            <a:pPr lvl="2"/>
            <a:r>
              <a:rPr lang="en-GB" i="1" dirty="0"/>
              <a:t>Bones</a:t>
            </a:r>
            <a:r>
              <a:rPr lang="en-GB" dirty="0"/>
              <a:t> is a plural countable noun but the adjective </a:t>
            </a:r>
            <a:r>
              <a:rPr lang="en-GB" i="1" dirty="0"/>
              <a:t>bones</a:t>
            </a:r>
            <a:r>
              <a:rPr lang="en-GB" dirty="0"/>
              <a:t> is needed to describe </a:t>
            </a:r>
            <a:r>
              <a:rPr lang="en-GB" i="1" dirty="0"/>
              <a:t>density</a:t>
            </a:r>
          </a:p>
          <a:p>
            <a:pPr lvl="1"/>
            <a:r>
              <a:rPr lang="en-GB" dirty="0"/>
              <a:t>Their nervous system was too </a:t>
            </a:r>
            <a:r>
              <a:rPr lang="en-GB" b="1" dirty="0">
                <a:solidFill>
                  <a:srgbClr val="FF0000"/>
                </a:solidFill>
              </a:rPr>
              <a:t>active </a:t>
            </a:r>
            <a:r>
              <a:rPr lang="en-GB" strike="sngStrike" dirty="0"/>
              <a:t>activate.</a:t>
            </a:r>
            <a:r>
              <a:rPr lang="en-GB" dirty="0"/>
              <a:t> </a:t>
            </a:r>
          </a:p>
          <a:p>
            <a:pPr lvl="2"/>
            <a:r>
              <a:rPr lang="en-GB" i="1" dirty="0"/>
              <a:t>Activate</a:t>
            </a:r>
            <a:r>
              <a:rPr lang="en-GB" dirty="0"/>
              <a:t> is the verb but the noun form </a:t>
            </a:r>
            <a:r>
              <a:rPr lang="en-GB" i="1" dirty="0"/>
              <a:t>active</a:t>
            </a:r>
            <a:r>
              <a:rPr lang="en-GB" dirty="0"/>
              <a:t> is needed here</a:t>
            </a:r>
          </a:p>
          <a:p>
            <a:pPr lvl="1"/>
            <a:r>
              <a:rPr lang="en-GB" dirty="0"/>
              <a:t>I will play games </a:t>
            </a:r>
            <a:r>
              <a:rPr lang="en-GB" b="1" dirty="0">
                <a:solidFill>
                  <a:srgbClr val="FF0000"/>
                </a:solidFill>
              </a:rPr>
              <a:t>in moderation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strike="sngStrike" dirty="0"/>
              <a:t>moderately</a:t>
            </a:r>
            <a:r>
              <a:rPr lang="en-GB" dirty="0"/>
              <a:t>. </a:t>
            </a:r>
          </a:p>
          <a:p>
            <a:pPr lvl="2"/>
            <a:r>
              <a:rPr lang="en-GB" i="1" dirty="0"/>
              <a:t>Moderately</a:t>
            </a:r>
            <a:r>
              <a:rPr lang="en-GB" dirty="0"/>
              <a:t> is the adverb form of the noun </a:t>
            </a:r>
            <a:r>
              <a:rPr lang="en-GB" i="1" dirty="0"/>
              <a:t>moderation</a:t>
            </a:r>
            <a:r>
              <a:rPr lang="en-GB" dirty="0"/>
              <a:t> but the adverb phrase </a:t>
            </a:r>
            <a:r>
              <a:rPr lang="en-GB" i="1" dirty="0"/>
              <a:t>in</a:t>
            </a:r>
            <a:r>
              <a:rPr lang="en-GB" dirty="0"/>
              <a:t> </a:t>
            </a:r>
            <a:r>
              <a:rPr lang="en-GB" i="1" dirty="0"/>
              <a:t>moderation</a:t>
            </a:r>
            <a:r>
              <a:rPr lang="en-GB" dirty="0"/>
              <a:t>, which is a lexical collocation, is what a native speaker would say </a:t>
            </a:r>
          </a:p>
          <a:p>
            <a:pPr lvl="1"/>
            <a:r>
              <a:rPr lang="en-GB" dirty="0"/>
              <a:t>In a </a:t>
            </a:r>
            <a:r>
              <a:rPr lang="en-GB" b="1" dirty="0">
                <a:solidFill>
                  <a:srgbClr val="FF0000"/>
                </a:solidFill>
              </a:rPr>
              <a:t>foreign</a:t>
            </a:r>
            <a:r>
              <a:rPr lang="en-GB" dirty="0"/>
              <a:t> </a:t>
            </a:r>
            <a:r>
              <a:rPr lang="en-GB" strike="sngStrike" dirty="0"/>
              <a:t>foreigner</a:t>
            </a:r>
            <a:r>
              <a:rPr lang="en-GB" dirty="0"/>
              <a:t> university, the students focus on the experience.</a:t>
            </a:r>
          </a:p>
          <a:p>
            <a:pPr lvl="2"/>
            <a:r>
              <a:rPr lang="en-GB" i="1" dirty="0"/>
              <a:t>Foreigner</a:t>
            </a:r>
            <a:r>
              <a:rPr lang="en-GB" dirty="0"/>
              <a:t> is the noun but the adjective </a:t>
            </a:r>
            <a:r>
              <a:rPr lang="en-GB" i="1" dirty="0"/>
              <a:t>foreign</a:t>
            </a:r>
            <a:r>
              <a:rPr lang="en-GB" dirty="0"/>
              <a:t> is needed to describe the university</a:t>
            </a:r>
          </a:p>
          <a:p>
            <a:pPr lvl="1"/>
            <a:r>
              <a:rPr lang="en-GB" dirty="0"/>
              <a:t>If we take the </a:t>
            </a:r>
            <a:r>
              <a:rPr lang="en-GB" b="1" dirty="0">
                <a:solidFill>
                  <a:srgbClr val="FF0000"/>
                </a:solidFill>
              </a:rPr>
              <a:t>globe</a:t>
            </a:r>
            <a:r>
              <a:rPr lang="en-GB" dirty="0"/>
              <a:t> </a:t>
            </a:r>
            <a:r>
              <a:rPr lang="en-GB" strike="sngStrike" dirty="0"/>
              <a:t>global</a:t>
            </a:r>
            <a:r>
              <a:rPr lang="en-GB" dirty="0"/>
              <a:t> as a whole.</a:t>
            </a:r>
          </a:p>
          <a:p>
            <a:pPr lvl="2"/>
            <a:r>
              <a:rPr lang="en-GB" i="1" dirty="0"/>
              <a:t>Global</a:t>
            </a:r>
            <a:r>
              <a:rPr lang="en-GB" dirty="0"/>
              <a:t> is the adjective but the noun </a:t>
            </a:r>
            <a:r>
              <a:rPr lang="en-GB" i="1" dirty="0"/>
              <a:t>globe</a:t>
            </a:r>
            <a:r>
              <a:rPr lang="en-GB" dirty="0"/>
              <a:t> is needed here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166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errors from written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GB" sz="2000" dirty="0"/>
              <a:t>The purpose of Halloween is to </a:t>
            </a:r>
            <a:r>
              <a:rPr lang="en-GB" sz="2000" b="1" dirty="0">
                <a:solidFill>
                  <a:srgbClr val="FF0000"/>
                </a:solidFill>
              </a:rPr>
              <a:t>celebrate</a:t>
            </a:r>
            <a:r>
              <a:rPr lang="en-GB" sz="2000" b="1" dirty="0"/>
              <a:t> </a:t>
            </a:r>
            <a:r>
              <a:rPr lang="en-GB" sz="2000" strike="sngStrike" dirty="0"/>
              <a:t>celebrating</a:t>
            </a:r>
            <a:r>
              <a:rPr lang="en-GB" sz="2000" dirty="0"/>
              <a:t> the dead and the living.  </a:t>
            </a:r>
          </a:p>
          <a:p>
            <a:pPr lvl="1"/>
            <a:r>
              <a:rPr lang="en-GB" sz="2000" dirty="0"/>
              <a:t>During the </a:t>
            </a:r>
            <a:r>
              <a:rPr lang="en-GB" sz="2000" b="1" dirty="0">
                <a:solidFill>
                  <a:srgbClr val="FF0000"/>
                </a:solidFill>
              </a:rPr>
              <a:t>second</a:t>
            </a:r>
            <a:r>
              <a:rPr lang="en-GB" sz="2000" dirty="0"/>
              <a:t> </a:t>
            </a:r>
            <a:r>
              <a:rPr lang="en-GB" sz="2000" strike="sngStrike" dirty="0"/>
              <a:t>secondly </a:t>
            </a:r>
            <a:r>
              <a:rPr lang="en-GB" sz="2000" dirty="0"/>
              <a:t>half of the twentieth century, a market was created.	</a:t>
            </a:r>
          </a:p>
          <a:p>
            <a:pPr lvl="1"/>
            <a:r>
              <a:rPr lang="en-GB" sz="2000" dirty="0"/>
              <a:t>I want to learn about this subject </a:t>
            </a:r>
            <a:r>
              <a:rPr lang="en-GB" sz="2000" b="1" dirty="0">
                <a:solidFill>
                  <a:srgbClr val="FF0000"/>
                </a:solidFill>
              </a:rPr>
              <a:t>in more depth </a:t>
            </a:r>
            <a:r>
              <a:rPr lang="en-GB" sz="2000" strike="sngStrike" dirty="0"/>
              <a:t>more deeply.</a:t>
            </a:r>
          </a:p>
          <a:p>
            <a:pPr lvl="1"/>
            <a:r>
              <a:rPr lang="en-GB" sz="2000" dirty="0"/>
              <a:t>MSC </a:t>
            </a:r>
            <a:r>
              <a:rPr lang="en-GB" sz="2000" b="1" dirty="0">
                <a:solidFill>
                  <a:srgbClr val="FF0000"/>
                </a:solidFill>
              </a:rPr>
              <a:t>software</a:t>
            </a:r>
            <a:r>
              <a:rPr lang="en-GB" sz="2000" dirty="0"/>
              <a:t> </a:t>
            </a:r>
            <a:r>
              <a:rPr lang="en-GB" sz="2000" strike="sngStrike" dirty="0"/>
              <a:t>soft</a:t>
            </a:r>
            <a:r>
              <a:rPr lang="en-GB" sz="2000" dirty="0"/>
              <a:t> engineering is a strong major in UWTSD.</a:t>
            </a:r>
          </a:p>
          <a:p>
            <a:pPr lvl="1"/>
            <a:r>
              <a:rPr lang="en-US" sz="2000" dirty="0"/>
              <a:t>Earlier this year, I </a:t>
            </a:r>
            <a:r>
              <a:rPr lang="en-US" sz="2000" b="1" dirty="0">
                <a:solidFill>
                  <a:srgbClr val="FF0000"/>
                </a:solidFill>
              </a:rPr>
              <a:t>chose</a:t>
            </a:r>
            <a:r>
              <a:rPr lang="en-US" sz="2000" dirty="0"/>
              <a:t> </a:t>
            </a:r>
            <a:r>
              <a:rPr lang="en-US" sz="2000" strike="sngStrike" dirty="0"/>
              <a:t>choose</a:t>
            </a:r>
            <a:r>
              <a:rPr lang="en-US" sz="2000" dirty="0"/>
              <a:t> environmental design as my major. </a:t>
            </a:r>
          </a:p>
          <a:p>
            <a:pPr lvl="1"/>
            <a:r>
              <a:rPr lang="en-US" sz="2000" dirty="0"/>
              <a:t>In the future, if </a:t>
            </a:r>
            <a:r>
              <a:rPr lang="en-US" sz="2000" b="1" dirty="0">
                <a:solidFill>
                  <a:srgbClr val="FF0000"/>
                </a:solidFill>
              </a:rPr>
              <a:t>possible </a:t>
            </a:r>
            <a:r>
              <a:rPr lang="en-US" sz="2000" strike="sngStrike" dirty="0"/>
              <a:t>possibly</a:t>
            </a:r>
            <a:r>
              <a:rPr lang="en-US" sz="2000" dirty="0"/>
              <a:t>, I want to find a job related to art and design.   </a:t>
            </a:r>
            <a:endParaRPr lang="en-GB" sz="2000" dirty="0"/>
          </a:p>
          <a:p>
            <a:pPr lvl="1"/>
            <a:r>
              <a:rPr lang="en-GB" sz="2000" dirty="0"/>
              <a:t>It became a</a:t>
            </a:r>
            <a:r>
              <a:rPr lang="en-GB" sz="2000" b="1" dirty="0"/>
              <a:t> </a:t>
            </a:r>
            <a:r>
              <a:rPr lang="en-GB" sz="2000" b="1" dirty="0">
                <a:solidFill>
                  <a:srgbClr val="FF0000"/>
                </a:solidFill>
              </a:rPr>
              <a:t>struggle</a:t>
            </a:r>
            <a:r>
              <a:rPr lang="en-GB" sz="2000" dirty="0"/>
              <a:t> </a:t>
            </a:r>
            <a:r>
              <a:rPr lang="en-GB" sz="2000" strike="sngStrike" dirty="0"/>
              <a:t>struggling</a:t>
            </a:r>
            <a:r>
              <a:rPr lang="en-GB" sz="2000" dirty="0"/>
              <a:t> and so I began to think about trying something new.</a:t>
            </a:r>
          </a:p>
          <a:p>
            <a:pPr lvl="1"/>
            <a:r>
              <a:rPr lang="en-GB" sz="2000" dirty="0"/>
              <a:t>I thought I could learn it </a:t>
            </a:r>
            <a:r>
              <a:rPr lang="en-GB" sz="2000" b="1" dirty="0">
                <a:solidFill>
                  <a:srgbClr val="FF0000"/>
                </a:solidFill>
              </a:rPr>
              <a:t>more easily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strike="sngStrike" dirty="0"/>
              <a:t>easier</a:t>
            </a:r>
            <a:r>
              <a:rPr lang="en-GB" sz="2000" dirty="0"/>
              <a:t> than other majors. </a:t>
            </a:r>
          </a:p>
          <a:p>
            <a:pPr lvl="1"/>
            <a:r>
              <a:rPr lang="en-GB" sz="2000" dirty="0"/>
              <a:t>I want to use what I learnt to make people’s lives more </a:t>
            </a:r>
            <a:r>
              <a:rPr lang="en-GB" sz="2000" b="1" dirty="0">
                <a:solidFill>
                  <a:srgbClr val="FF0000"/>
                </a:solidFill>
              </a:rPr>
              <a:t>intellectual</a:t>
            </a:r>
            <a:r>
              <a:rPr lang="en-GB" sz="2000" dirty="0"/>
              <a:t> </a:t>
            </a:r>
            <a:r>
              <a:rPr lang="en-GB" sz="2000" strike="sngStrike" dirty="0"/>
              <a:t>intellectualized</a:t>
            </a:r>
            <a:r>
              <a:rPr lang="en-GB" sz="2000" dirty="0"/>
              <a:t>. </a:t>
            </a:r>
          </a:p>
          <a:p>
            <a:pPr lvl="1"/>
            <a:r>
              <a:rPr lang="en-GB" sz="2000" dirty="0"/>
              <a:t>Online classes may have many weakness </a:t>
            </a:r>
            <a:r>
              <a:rPr lang="en-GB" sz="2000" b="1" dirty="0">
                <a:solidFill>
                  <a:srgbClr val="FF0000"/>
                </a:solidFill>
              </a:rPr>
              <a:t>compared</a:t>
            </a:r>
            <a:r>
              <a:rPr lang="en-GB" sz="2000" b="1" dirty="0"/>
              <a:t> </a:t>
            </a:r>
            <a:r>
              <a:rPr lang="en-GB" sz="2000" strike="sngStrike" dirty="0"/>
              <a:t>comparing</a:t>
            </a:r>
            <a:r>
              <a:rPr lang="en-GB" sz="2000" dirty="0"/>
              <a:t> to face-to-face learning.</a:t>
            </a:r>
          </a:p>
          <a:p>
            <a:pPr lvl="1"/>
            <a:endParaRPr lang="en-GB" sz="2000" dirty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61F81-E0FC-46C4-BC1D-0EADBF5C082A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702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2190</Words>
  <Application>Microsoft Office PowerPoint</Application>
  <PresentationFormat>Widescreen</PresentationFormat>
  <Paragraphs>285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           </vt:lpstr>
      <vt:lpstr>Structure of presentation</vt:lpstr>
      <vt:lpstr>What is meant by the term parts of speech?</vt:lpstr>
      <vt:lpstr>What do nouns look like?</vt:lpstr>
      <vt:lpstr>The dualistic nature of nouns</vt:lpstr>
      <vt:lpstr>Nouns formed by suffixes</vt:lpstr>
      <vt:lpstr>What do verbs look like?</vt:lpstr>
      <vt:lpstr>The dualistic nature of verbs</vt:lpstr>
      <vt:lpstr>Suffixes that form verbs</vt:lpstr>
      <vt:lpstr>What do adjectives look like?</vt:lpstr>
      <vt:lpstr>What do adjectives look like?</vt:lpstr>
      <vt:lpstr>What do adjectives look like?</vt:lpstr>
      <vt:lpstr>Suffixes used to form adjectives</vt:lpstr>
      <vt:lpstr>Adjectives formed with prefixes</vt:lpstr>
      <vt:lpstr>Parts of speech in context</vt:lpstr>
      <vt:lpstr>A table of parts of speech from the AWL</vt:lpstr>
      <vt:lpstr>Example of POS usage (headword = finance)</vt:lpstr>
      <vt:lpstr>Student errors from spoken English</vt:lpstr>
      <vt:lpstr>Student errors from written English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</dc:title>
  <dc:creator>David Charles Williams (International Centre)</dc:creator>
  <cp:lastModifiedBy>David Charles Williams (International Centre)</cp:lastModifiedBy>
  <cp:revision>124</cp:revision>
  <dcterms:created xsi:type="dcterms:W3CDTF">2021-02-23T17:53:13Z</dcterms:created>
  <dcterms:modified xsi:type="dcterms:W3CDTF">2023-10-12T09:17:27Z</dcterms:modified>
</cp:coreProperties>
</file>