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57" r:id="rId6"/>
    <p:sldId id="258" r:id="rId7"/>
    <p:sldId id="259" r:id="rId8"/>
    <p:sldId id="260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E57664A-CA5A-4D1D-88C5-CDD5CD777B98}" v="77" dt="2023-11-14T17:34:08.64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7" d="100"/>
          <a:sy n="77" d="100"/>
        </p:scale>
        <p:origin x="232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haron Palgrave (2133276)" userId="5c629d99-0fe8-4260-9ae5-e576924c0876" providerId="ADAL" clId="{BE57664A-CA5A-4D1D-88C5-CDD5CD777B98}"/>
    <pc:docChg chg="undo custSel modSld sldOrd">
      <pc:chgData name="Sharon Palgrave (2133276)" userId="5c629d99-0fe8-4260-9ae5-e576924c0876" providerId="ADAL" clId="{BE57664A-CA5A-4D1D-88C5-CDD5CD777B98}" dt="2023-11-16T22:41:56.501" v="1288" actId="113"/>
      <pc:docMkLst>
        <pc:docMk/>
      </pc:docMkLst>
      <pc:sldChg chg="modTransition">
        <pc:chgData name="Sharon Palgrave (2133276)" userId="5c629d99-0fe8-4260-9ae5-e576924c0876" providerId="ADAL" clId="{BE57664A-CA5A-4D1D-88C5-CDD5CD777B98}" dt="2023-11-14T04:13:21.306" v="1"/>
        <pc:sldMkLst>
          <pc:docMk/>
          <pc:sldMk cId="3565378599" sldId="256"/>
        </pc:sldMkLst>
      </pc:sldChg>
      <pc:sldChg chg="addSp delSp modSp mod modTransition">
        <pc:chgData name="Sharon Palgrave (2133276)" userId="5c629d99-0fe8-4260-9ae5-e576924c0876" providerId="ADAL" clId="{BE57664A-CA5A-4D1D-88C5-CDD5CD777B98}" dt="2023-11-16T22:34:56.973" v="1275" actId="113"/>
        <pc:sldMkLst>
          <pc:docMk/>
          <pc:sldMk cId="3800340656" sldId="257"/>
        </pc:sldMkLst>
        <pc:spChg chg="mod">
          <ac:chgData name="Sharon Palgrave (2133276)" userId="5c629d99-0fe8-4260-9ae5-e576924c0876" providerId="ADAL" clId="{BE57664A-CA5A-4D1D-88C5-CDD5CD777B98}" dt="2023-11-14T17:35:42.431" v="1208" actId="20577"/>
          <ac:spMkLst>
            <pc:docMk/>
            <pc:sldMk cId="3800340656" sldId="257"/>
            <ac:spMk id="7" creationId="{DA06B6AF-4B9B-D882-26D1-89AFE330998A}"/>
          </ac:spMkLst>
        </pc:spChg>
        <pc:spChg chg="mod">
          <ac:chgData name="Sharon Palgrave (2133276)" userId="5c629d99-0fe8-4260-9ae5-e576924c0876" providerId="ADAL" clId="{BE57664A-CA5A-4D1D-88C5-CDD5CD777B98}" dt="2023-11-14T20:14:12.975" v="1247" actId="20577"/>
          <ac:spMkLst>
            <pc:docMk/>
            <pc:sldMk cId="3800340656" sldId="257"/>
            <ac:spMk id="10" creationId="{9FA5D73A-4B56-56A5-C071-69FD2475218C}"/>
          </ac:spMkLst>
        </pc:spChg>
        <pc:spChg chg="mod">
          <ac:chgData name="Sharon Palgrave (2133276)" userId="5c629d99-0fe8-4260-9ae5-e576924c0876" providerId="ADAL" clId="{BE57664A-CA5A-4D1D-88C5-CDD5CD777B98}" dt="2023-11-16T22:34:27.768" v="1274"/>
          <ac:spMkLst>
            <pc:docMk/>
            <pc:sldMk cId="3800340656" sldId="257"/>
            <ac:spMk id="12" creationId="{D2DF6EAB-43DC-41BE-2C86-60A7314742D6}"/>
          </ac:spMkLst>
        </pc:spChg>
        <pc:spChg chg="mod">
          <ac:chgData name="Sharon Palgrave (2133276)" userId="5c629d99-0fe8-4260-9ae5-e576924c0876" providerId="ADAL" clId="{BE57664A-CA5A-4D1D-88C5-CDD5CD777B98}" dt="2023-11-16T22:34:56.973" v="1275" actId="113"/>
          <ac:spMkLst>
            <pc:docMk/>
            <pc:sldMk cId="3800340656" sldId="257"/>
            <ac:spMk id="14" creationId="{7967DB9E-002B-F1E7-BE26-7D4596593F07}"/>
          </ac:spMkLst>
        </pc:spChg>
        <pc:spChg chg="mod">
          <ac:chgData name="Sharon Palgrave (2133276)" userId="5c629d99-0fe8-4260-9ae5-e576924c0876" providerId="ADAL" clId="{BE57664A-CA5A-4D1D-88C5-CDD5CD777B98}" dt="2023-11-14T12:42:48.253" v="14" actId="1076"/>
          <ac:spMkLst>
            <pc:docMk/>
            <pc:sldMk cId="3800340656" sldId="257"/>
            <ac:spMk id="24" creationId="{26947EF0-9119-DF46-A967-53732203B390}"/>
          </ac:spMkLst>
        </pc:spChg>
        <pc:spChg chg="mod">
          <ac:chgData name="Sharon Palgrave (2133276)" userId="5c629d99-0fe8-4260-9ae5-e576924c0876" providerId="ADAL" clId="{BE57664A-CA5A-4D1D-88C5-CDD5CD777B98}" dt="2023-11-14T12:42:32.181" v="9" actId="1076"/>
          <ac:spMkLst>
            <pc:docMk/>
            <pc:sldMk cId="3800340656" sldId="257"/>
            <ac:spMk id="29" creationId="{0031B5B6-452A-7552-6315-5752F69D2E2E}"/>
          </ac:spMkLst>
        </pc:spChg>
        <pc:spChg chg="add mod ord">
          <ac:chgData name="Sharon Palgrave (2133276)" userId="5c629d99-0fe8-4260-9ae5-e576924c0876" providerId="ADAL" clId="{BE57664A-CA5A-4D1D-88C5-CDD5CD777B98}" dt="2023-11-14T12:47:28.658" v="41" actId="207"/>
          <ac:spMkLst>
            <pc:docMk/>
            <pc:sldMk cId="3800340656" sldId="257"/>
            <ac:spMk id="32" creationId="{63583373-B1C4-F50A-6B26-F2B4EB2CCDE4}"/>
          </ac:spMkLst>
        </pc:spChg>
        <pc:picChg chg="mod">
          <ac:chgData name="Sharon Palgrave (2133276)" userId="5c629d99-0fe8-4260-9ae5-e576924c0876" providerId="ADAL" clId="{BE57664A-CA5A-4D1D-88C5-CDD5CD777B98}" dt="2023-11-14T12:42:34.851" v="10" actId="1076"/>
          <ac:picMkLst>
            <pc:docMk/>
            <pc:sldMk cId="3800340656" sldId="257"/>
            <ac:picMk id="28" creationId="{4642EDBC-6E12-F662-DB9F-DAE4BD9751BE}"/>
          </ac:picMkLst>
        </pc:picChg>
        <pc:picChg chg="mod">
          <ac:chgData name="Sharon Palgrave (2133276)" userId="5c629d99-0fe8-4260-9ae5-e576924c0876" providerId="ADAL" clId="{BE57664A-CA5A-4D1D-88C5-CDD5CD777B98}" dt="2023-11-14T12:42:50.581" v="15" actId="1076"/>
          <ac:picMkLst>
            <pc:docMk/>
            <pc:sldMk cId="3800340656" sldId="257"/>
            <ac:picMk id="2056" creationId="{59E1051F-6C3C-F789-D212-DD970F8DA720}"/>
          </ac:picMkLst>
        </pc:picChg>
        <pc:picChg chg="mod">
          <ac:chgData name="Sharon Palgrave (2133276)" userId="5c629d99-0fe8-4260-9ae5-e576924c0876" providerId="ADAL" clId="{BE57664A-CA5A-4D1D-88C5-CDD5CD777B98}" dt="2023-11-14T12:42:52.567" v="16" actId="1076"/>
          <ac:picMkLst>
            <pc:docMk/>
            <pc:sldMk cId="3800340656" sldId="257"/>
            <ac:picMk id="2058" creationId="{D3BECF4E-1DAF-0EB5-6D5A-13EEF0AB54FC}"/>
          </ac:picMkLst>
        </pc:picChg>
        <pc:picChg chg="add mod">
          <ac:chgData name="Sharon Palgrave (2133276)" userId="5c629d99-0fe8-4260-9ae5-e576924c0876" providerId="ADAL" clId="{BE57664A-CA5A-4D1D-88C5-CDD5CD777B98}" dt="2023-11-14T12:46:22.931" v="40" actId="1440"/>
          <ac:picMkLst>
            <pc:docMk/>
            <pc:sldMk cId="3800340656" sldId="257"/>
            <ac:picMk id="2060" creationId="{ADD6D1E7-5463-FB62-D240-14948DC5FD08}"/>
          </ac:picMkLst>
        </pc:picChg>
        <pc:cxnChg chg="del">
          <ac:chgData name="Sharon Palgrave (2133276)" userId="5c629d99-0fe8-4260-9ae5-e576924c0876" providerId="ADAL" clId="{BE57664A-CA5A-4D1D-88C5-CDD5CD777B98}" dt="2023-11-14T12:42:45.124" v="13" actId="478"/>
          <ac:cxnSpMkLst>
            <pc:docMk/>
            <pc:sldMk cId="3800340656" sldId="257"/>
            <ac:cxnSpMk id="25" creationId="{A43D80CA-4859-D41A-1CE5-CEC5131DF329}"/>
          </ac:cxnSpMkLst>
        </pc:cxnChg>
        <pc:cxnChg chg="del">
          <ac:chgData name="Sharon Palgrave (2133276)" userId="5c629d99-0fe8-4260-9ae5-e576924c0876" providerId="ADAL" clId="{BE57664A-CA5A-4D1D-88C5-CDD5CD777B98}" dt="2023-11-14T12:42:37.335" v="11" actId="478"/>
          <ac:cxnSpMkLst>
            <pc:docMk/>
            <pc:sldMk cId="3800340656" sldId="257"/>
            <ac:cxnSpMk id="31" creationId="{33936E46-4372-4328-59C3-0E76D9189127}"/>
          </ac:cxnSpMkLst>
        </pc:cxnChg>
      </pc:sldChg>
      <pc:sldChg chg="addSp delSp modSp mod">
        <pc:chgData name="Sharon Palgrave (2133276)" userId="5c629d99-0fe8-4260-9ae5-e576924c0876" providerId="ADAL" clId="{BE57664A-CA5A-4D1D-88C5-CDD5CD777B98}" dt="2023-11-16T22:35:43.226" v="1284" actId="20577"/>
        <pc:sldMkLst>
          <pc:docMk/>
          <pc:sldMk cId="1294394354" sldId="258"/>
        </pc:sldMkLst>
        <pc:spChg chg="mod">
          <ac:chgData name="Sharon Palgrave (2133276)" userId="5c629d99-0fe8-4260-9ae5-e576924c0876" providerId="ADAL" clId="{BE57664A-CA5A-4D1D-88C5-CDD5CD777B98}" dt="2023-11-14T17:33:55.259" v="1194" actId="20577"/>
          <ac:spMkLst>
            <pc:docMk/>
            <pc:sldMk cId="1294394354" sldId="258"/>
            <ac:spMk id="10" creationId="{24206F60-CF74-A593-838A-A69E6C9BBAB4}"/>
          </ac:spMkLst>
        </pc:spChg>
        <pc:spChg chg="del mod">
          <ac:chgData name="Sharon Palgrave (2133276)" userId="5c629d99-0fe8-4260-9ae5-e576924c0876" providerId="ADAL" clId="{BE57664A-CA5A-4D1D-88C5-CDD5CD777B98}" dt="2023-11-14T17:33:50.042" v="1190" actId="478"/>
          <ac:spMkLst>
            <pc:docMk/>
            <pc:sldMk cId="1294394354" sldId="258"/>
            <ac:spMk id="12" creationId="{D1FF87C2-B728-D204-A071-D428B040F6E0}"/>
          </ac:spMkLst>
        </pc:spChg>
        <pc:spChg chg="mod">
          <ac:chgData name="Sharon Palgrave (2133276)" userId="5c629d99-0fe8-4260-9ae5-e576924c0876" providerId="ADAL" clId="{BE57664A-CA5A-4D1D-88C5-CDD5CD777B98}" dt="2023-11-14T17:34:05.906" v="1198" actId="20577"/>
          <ac:spMkLst>
            <pc:docMk/>
            <pc:sldMk cId="1294394354" sldId="258"/>
            <ac:spMk id="14" creationId="{8976E885-D9C0-17EA-4E54-20D1D59267C4}"/>
          </ac:spMkLst>
        </pc:spChg>
        <pc:spChg chg="mod">
          <ac:chgData name="Sharon Palgrave (2133276)" userId="5c629d99-0fe8-4260-9ae5-e576924c0876" providerId="ADAL" clId="{BE57664A-CA5A-4D1D-88C5-CDD5CD777B98}" dt="2023-11-14T17:34:15.124" v="1200" actId="1076"/>
          <ac:spMkLst>
            <pc:docMk/>
            <pc:sldMk cId="1294394354" sldId="258"/>
            <ac:spMk id="15" creationId="{19DC361C-A681-932D-6141-B1EC3BC5A7AA}"/>
          </ac:spMkLst>
        </pc:spChg>
        <pc:spChg chg="mod">
          <ac:chgData name="Sharon Palgrave (2133276)" userId="5c629d99-0fe8-4260-9ae5-e576924c0876" providerId="ADAL" clId="{BE57664A-CA5A-4D1D-88C5-CDD5CD777B98}" dt="2023-11-16T22:35:43.226" v="1284" actId="20577"/>
          <ac:spMkLst>
            <pc:docMk/>
            <pc:sldMk cId="1294394354" sldId="258"/>
            <ac:spMk id="20" creationId="{4AA332BE-2F07-C1CA-70D0-06553D8F3040}"/>
          </ac:spMkLst>
        </pc:spChg>
        <pc:spChg chg="mod">
          <ac:chgData name="Sharon Palgrave (2133276)" userId="5c629d99-0fe8-4260-9ae5-e576924c0876" providerId="ADAL" clId="{BE57664A-CA5A-4D1D-88C5-CDD5CD777B98}" dt="2023-11-14T17:34:24.112" v="1204" actId="20577"/>
          <ac:spMkLst>
            <pc:docMk/>
            <pc:sldMk cId="1294394354" sldId="258"/>
            <ac:spMk id="21" creationId="{E360228F-22C0-9998-8FC9-3DF1CB1914B1}"/>
          </ac:spMkLst>
        </pc:spChg>
        <pc:spChg chg="add mod ord">
          <ac:chgData name="Sharon Palgrave (2133276)" userId="5c629d99-0fe8-4260-9ae5-e576924c0876" providerId="ADAL" clId="{BE57664A-CA5A-4D1D-88C5-CDD5CD777B98}" dt="2023-11-14T15:31:05.607" v="505" actId="207"/>
          <ac:spMkLst>
            <pc:docMk/>
            <pc:sldMk cId="1294394354" sldId="258"/>
            <ac:spMk id="22" creationId="{DF833472-BFB2-E9B1-7AD1-8AFE21A56194}"/>
          </ac:spMkLst>
        </pc:spChg>
        <pc:picChg chg="mod">
          <ac:chgData name="Sharon Palgrave (2133276)" userId="5c629d99-0fe8-4260-9ae5-e576924c0876" providerId="ADAL" clId="{BE57664A-CA5A-4D1D-88C5-CDD5CD777B98}" dt="2023-11-14T17:33:51.911" v="1191" actId="1076"/>
          <ac:picMkLst>
            <pc:docMk/>
            <pc:sldMk cId="1294394354" sldId="258"/>
            <ac:picMk id="3074" creationId="{94833A37-1A96-BBC1-4B3C-78C51C1FF383}"/>
          </ac:picMkLst>
        </pc:picChg>
        <pc:picChg chg="mod">
          <ac:chgData name="Sharon Palgrave (2133276)" userId="5c629d99-0fe8-4260-9ae5-e576924c0876" providerId="ADAL" clId="{BE57664A-CA5A-4D1D-88C5-CDD5CD777B98}" dt="2023-11-14T17:34:08.641" v="1199" actId="1076"/>
          <ac:picMkLst>
            <pc:docMk/>
            <pc:sldMk cId="1294394354" sldId="258"/>
            <ac:picMk id="3076" creationId="{BE7FD477-669C-007E-BA47-E3862A0BC207}"/>
          </ac:picMkLst>
        </pc:picChg>
        <pc:picChg chg="add mod">
          <ac:chgData name="Sharon Palgrave (2133276)" userId="5c629d99-0fe8-4260-9ae5-e576924c0876" providerId="ADAL" clId="{BE57664A-CA5A-4D1D-88C5-CDD5CD777B98}" dt="2023-11-14T15:30:49.206" v="504" actId="1440"/>
          <ac:picMkLst>
            <pc:docMk/>
            <pc:sldMk cId="1294394354" sldId="258"/>
            <ac:picMk id="3078" creationId="{26E51BA1-67B0-FD38-96C5-F2B937AE9121}"/>
          </ac:picMkLst>
        </pc:picChg>
        <pc:cxnChg chg="mod">
          <ac:chgData name="Sharon Palgrave (2133276)" userId="5c629d99-0fe8-4260-9ae5-e576924c0876" providerId="ADAL" clId="{BE57664A-CA5A-4D1D-88C5-CDD5CD777B98}" dt="2023-11-14T15:30:09.968" v="498" actId="1076"/>
          <ac:cxnSpMkLst>
            <pc:docMk/>
            <pc:sldMk cId="1294394354" sldId="258"/>
            <ac:cxnSpMk id="17" creationId="{56FCC7BE-BCE1-C037-15E3-C97E6602E7BA}"/>
          </ac:cxnSpMkLst>
        </pc:cxnChg>
        <pc:cxnChg chg="mod">
          <ac:chgData name="Sharon Palgrave (2133276)" userId="5c629d99-0fe8-4260-9ae5-e576924c0876" providerId="ADAL" clId="{BE57664A-CA5A-4D1D-88C5-CDD5CD777B98}" dt="2023-11-14T15:30:01.122" v="496" actId="1076"/>
          <ac:cxnSpMkLst>
            <pc:docMk/>
            <pc:sldMk cId="1294394354" sldId="258"/>
            <ac:cxnSpMk id="18" creationId="{6D0F8841-5041-64D6-E216-DB926AF86643}"/>
          </ac:cxnSpMkLst>
        </pc:cxnChg>
      </pc:sldChg>
      <pc:sldChg chg="addSp delSp modSp mod ord">
        <pc:chgData name="Sharon Palgrave (2133276)" userId="5c629d99-0fe8-4260-9ae5-e576924c0876" providerId="ADAL" clId="{BE57664A-CA5A-4D1D-88C5-CDD5CD777B98}" dt="2023-11-16T22:41:56.501" v="1288" actId="113"/>
        <pc:sldMkLst>
          <pc:docMk/>
          <pc:sldMk cId="3193450617" sldId="259"/>
        </pc:sldMkLst>
        <pc:spChg chg="del mod">
          <ac:chgData name="Sharon Palgrave (2133276)" userId="5c629d99-0fe8-4260-9ae5-e576924c0876" providerId="ADAL" clId="{BE57664A-CA5A-4D1D-88C5-CDD5CD777B98}" dt="2023-11-14T16:23:08.914" v="939"/>
          <ac:spMkLst>
            <pc:docMk/>
            <pc:sldMk cId="3193450617" sldId="259"/>
            <ac:spMk id="2" creationId="{A2C89945-9E19-BD98-029F-0140ED7C354B}"/>
          </ac:spMkLst>
        </pc:spChg>
        <pc:spChg chg="del mod">
          <ac:chgData name="Sharon Palgrave (2133276)" userId="5c629d99-0fe8-4260-9ae5-e576924c0876" providerId="ADAL" clId="{BE57664A-CA5A-4D1D-88C5-CDD5CD777B98}" dt="2023-11-14T15:36:43.082" v="832" actId="478"/>
          <ac:spMkLst>
            <pc:docMk/>
            <pc:sldMk cId="3193450617" sldId="259"/>
            <ac:spMk id="3" creationId="{85FEF557-C4E3-CE10-FB38-A354954BA338}"/>
          </ac:spMkLst>
        </pc:spChg>
        <pc:spChg chg="add mod">
          <ac:chgData name="Sharon Palgrave (2133276)" userId="5c629d99-0fe8-4260-9ae5-e576924c0876" providerId="ADAL" clId="{BE57664A-CA5A-4D1D-88C5-CDD5CD777B98}" dt="2023-11-16T22:41:50.816" v="1287" actId="207"/>
          <ac:spMkLst>
            <pc:docMk/>
            <pc:sldMk cId="3193450617" sldId="259"/>
            <ac:spMk id="5" creationId="{93970E66-BD58-D081-890E-C0F06AE7BBDF}"/>
          </ac:spMkLst>
        </pc:spChg>
        <pc:spChg chg="add del mod">
          <ac:chgData name="Sharon Palgrave (2133276)" userId="5c629d99-0fe8-4260-9ae5-e576924c0876" providerId="ADAL" clId="{BE57664A-CA5A-4D1D-88C5-CDD5CD777B98}" dt="2023-11-14T16:22:46.942" v="851" actId="478"/>
          <ac:spMkLst>
            <pc:docMk/>
            <pc:sldMk cId="3193450617" sldId="259"/>
            <ac:spMk id="6" creationId="{B60D6873-1506-B914-E204-339E470971CA}"/>
          </ac:spMkLst>
        </pc:spChg>
        <pc:spChg chg="add mod">
          <ac:chgData name="Sharon Palgrave (2133276)" userId="5c629d99-0fe8-4260-9ae5-e576924c0876" providerId="ADAL" clId="{BE57664A-CA5A-4D1D-88C5-CDD5CD777B98}" dt="2023-11-16T22:41:56.501" v="1288" actId="113"/>
          <ac:spMkLst>
            <pc:docMk/>
            <pc:sldMk cId="3193450617" sldId="259"/>
            <ac:spMk id="7" creationId="{7F965FF6-2523-43D2-8591-CE44092798A4}"/>
          </ac:spMkLst>
        </pc:spChg>
        <pc:spChg chg="add mod ord">
          <ac:chgData name="Sharon Palgrave (2133276)" userId="5c629d99-0fe8-4260-9ae5-e576924c0876" providerId="ADAL" clId="{BE57664A-CA5A-4D1D-88C5-CDD5CD777B98}" dt="2023-11-14T17:08:41.932" v="1157" actId="207"/>
          <ac:spMkLst>
            <pc:docMk/>
            <pc:sldMk cId="3193450617" sldId="259"/>
            <ac:spMk id="8" creationId="{4A4A66C9-3310-916A-0EAC-82D3D60496E8}"/>
          </ac:spMkLst>
        </pc:spChg>
        <pc:spChg chg="add mod ord">
          <ac:chgData name="Sharon Palgrave (2133276)" userId="5c629d99-0fe8-4260-9ae5-e576924c0876" providerId="ADAL" clId="{BE57664A-CA5A-4D1D-88C5-CDD5CD777B98}" dt="2023-11-14T17:08:28.215" v="1155" actId="207"/>
          <ac:spMkLst>
            <pc:docMk/>
            <pc:sldMk cId="3193450617" sldId="259"/>
            <ac:spMk id="9" creationId="{B9B7B8CD-B1A3-DCF2-D9CB-8F301F30B645}"/>
          </ac:spMkLst>
        </pc:spChg>
        <pc:spChg chg="add mod ord">
          <ac:chgData name="Sharon Palgrave (2133276)" userId="5c629d99-0fe8-4260-9ae5-e576924c0876" providerId="ADAL" clId="{BE57664A-CA5A-4D1D-88C5-CDD5CD777B98}" dt="2023-11-14T17:08:22.495" v="1154" actId="207"/>
          <ac:spMkLst>
            <pc:docMk/>
            <pc:sldMk cId="3193450617" sldId="259"/>
            <ac:spMk id="10" creationId="{82FD0EF7-A690-57BE-82B2-D8FB696D6E78}"/>
          </ac:spMkLst>
        </pc:spChg>
        <pc:picChg chg="add mod">
          <ac:chgData name="Sharon Palgrave (2133276)" userId="5c629d99-0fe8-4260-9ae5-e576924c0876" providerId="ADAL" clId="{BE57664A-CA5A-4D1D-88C5-CDD5CD777B98}" dt="2023-11-14T17:07:39.886" v="1149" actId="1440"/>
          <ac:picMkLst>
            <pc:docMk/>
            <pc:sldMk cId="3193450617" sldId="259"/>
            <ac:picMk id="4098" creationId="{7C7430BA-30D4-9DCC-0A6B-C4CF908D5A9A}"/>
          </ac:picMkLst>
        </pc:picChg>
        <pc:picChg chg="add mod">
          <ac:chgData name="Sharon Palgrave (2133276)" userId="5c629d99-0fe8-4260-9ae5-e576924c0876" providerId="ADAL" clId="{BE57664A-CA5A-4D1D-88C5-CDD5CD777B98}" dt="2023-11-14T17:07:48.951" v="1151" actId="1076"/>
          <ac:picMkLst>
            <pc:docMk/>
            <pc:sldMk cId="3193450617" sldId="259"/>
            <ac:picMk id="4100" creationId="{EAB9FC2E-7FC1-268B-886C-C162BF11CD55}"/>
          </ac:picMkLst>
        </pc:picChg>
        <pc:picChg chg="add mod">
          <ac:chgData name="Sharon Palgrave (2133276)" userId="5c629d99-0fe8-4260-9ae5-e576924c0876" providerId="ADAL" clId="{BE57664A-CA5A-4D1D-88C5-CDD5CD777B98}" dt="2023-11-14T17:08:00.749" v="1153" actId="1440"/>
          <ac:picMkLst>
            <pc:docMk/>
            <pc:sldMk cId="3193450617" sldId="259"/>
            <ac:picMk id="4102" creationId="{1BC7722A-B09A-4FB5-1E0C-AF7F981C3C20}"/>
          </ac:picMkLst>
        </pc:picChg>
      </pc:sldChg>
      <pc:sldChg chg="addSp delSp modSp mod ord">
        <pc:chgData name="Sharon Palgrave (2133276)" userId="5c629d99-0fe8-4260-9ae5-e576924c0876" providerId="ADAL" clId="{BE57664A-CA5A-4D1D-88C5-CDD5CD777B98}" dt="2023-11-14T20:14:44.657" v="1273" actId="403"/>
        <pc:sldMkLst>
          <pc:docMk/>
          <pc:sldMk cId="1220523749" sldId="260"/>
        </pc:sldMkLst>
        <pc:spChg chg="mod">
          <ac:chgData name="Sharon Palgrave (2133276)" userId="5c629d99-0fe8-4260-9ae5-e576924c0876" providerId="ADAL" clId="{BE57664A-CA5A-4D1D-88C5-CDD5CD777B98}" dt="2023-11-14T20:14:44.657" v="1273" actId="403"/>
          <ac:spMkLst>
            <pc:docMk/>
            <pc:sldMk cId="1220523749" sldId="260"/>
            <ac:spMk id="3" creationId="{63EE77D4-6F1E-2E74-5FE4-CF2E90EF91AE}"/>
          </ac:spMkLst>
        </pc:spChg>
        <pc:graphicFrameChg chg="add del mod modGraphic">
          <ac:chgData name="Sharon Palgrave (2133276)" userId="5c629d99-0fe8-4260-9ae5-e576924c0876" providerId="ADAL" clId="{BE57664A-CA5A-4D1D-88C5-CDD5CD777B98}" dt="2023-11-14T20:09:21.611" v="1239" actId="27309"/>
          <ac:graphicFrameMkLst>
            <pc:docMk/>
            <pc:sldMk cId="1220523749" sldId="260"/>
            <ac:graphicFrameMk id="5" creationId="{2C22C1ED-273C-F6C5-5A8C-3B60EF4A5511}"/>
          </ac:graphicFrameMkLst>
        </pc:graphicFrame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761999"/>
            <a:ext cx="9141619" cy="53340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70263" y="761999"/>
            <a:ext cx="2925318" cy="5334001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9848" y="1298448"/>
            <a:ext cx="7315200" cy="3255264"/>
          </a:xfrm>
        </p:spPr>
        <p:txBody>
          <a:bodyPr anchor="b">
            <a:normAutofit/>
          </a:bodyPr>
          <a:lstStyle>
            <a:lvl1pPr algn="l">
              <a:defRPr sz="5900" spc="-100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15" y="4670246"/>
            <a:ext cx="7315200" cy="914400"/>
          </a:xfrm>
        </p:spPr>
        <p:txBody>
          <a:bodyPr anchor="t">
            <a:normAutofit/>
          </a:bodyPr>
          <a:lstStyle>
            <a:lvl1pPr marL="0" indent="0" algn="l">
              <a:buNone/>
              <a:defRPr sz="2200" cap="none" spc="0" baseline="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86FF63-1DBD-41E8-AF5E-153ECAB3EAA1}" type="datetimeFigureOut">
              <a:rPr lang="en-GB" smtClean="0"/>
              <a:t>12/11/2023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29FF1-B60A-41CB-AE90-D6EE81B356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44811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86FF63-1DBD-41E8-AF5E-153ECAB3EAA1}" type="datetimeFigureOut">
              <a:rPr lang="en-GB" smtClean="0"/>
              <a:t>12/11/2023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29FF1-B60A-41CB-AE90-D6EE81B356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85356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67912" y="1298448"/>
            <a:ext cx="7315200" cy="3255264"/>
          </a:xfrm>
        </p:spPr>
        <p:txBody>
          <a:bodyPr anchor="b">
            <a:normAutofit/>
          </a:bodyPr>
          <a:lstStyle>
            <a:lvl1pPr>
              <a:defRPr sz="5900" b="0" spc="-1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86200" y="4672584"/>
            <a:ext cx="7315200" cy="914400"/>
          </a:xfrm>
        </p:spPr>
        <p:txBody>
          <a:bodyPr anchor="t">
            <a:normAutofit/>
          </a:bodyPr>
          <a:lstStyle>
            <a:lvl1pPr marL="0" indent="0">
              <a:buNone/>
              <a:defRPr sz="2200" cap="none" spc="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86FF63-1DBD-41E8-AF5E-153ECAB3EAA1}" type="datetimeFigureOut">
              <a:rPr lang="en-GB" smtClean="0"/>
              <a:t>12/11/2023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29FF1-B60A-41CB-AE90-D6EE81B356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94742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67912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818120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86FF63-1DBD-41E8-AF5E-153ECAB3EAA1}" type="datetimeFigureOut">
              <a:rPr lang="en-GB" smtClean="0"/>
              <a:t>12/11/2023</a:t>
            </a:fld>
            <a:endParaRPr lang="en-GB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29FF1-B60A-41CB-AE90-D6EE81B356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48949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7912" y="1023586"/>
            <a:ext cx="3474720" cy="8077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7912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818463" y="1023586"/>
            <a:ext cx="3474720" cy="813171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818463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86FF63-1DBD-41E8-AF5E-153ECAB3EAA1}" type="datetimeFigureOut">
              <a:rPr lang="en-GB" smtClean="0"/>
              <a:t>12/11/2023</a:t>
            </a:fld>
            <a:endParaRPr lang="en-GB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29FF1-B60A-41CB-AE90-D6EE81B356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20945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86FF63-1DBD-41E8-AF5E-153ECAB3EAA1}" type="datetimeFigureOut">
              <a:rPr lang="en-GB" smtClean="0"/>
              <a:t>12/11/2023</a:t>
            </a:fld>
            <a:endParaRPr lang="en-GB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29FF1-B60A-41CB-AE90-D6EE81B356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69502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86FF63-1DBD-41E8-AF5E-153ECAB3EAA1}" type="datetimeFigureOut">
              <a:rPr lang="en-GB" smtClean="0"/>
              <a:t>12/11/2023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29FF1-B60A-41CB-AE90-D6EE81B356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90253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67912" y="868680"/>
            <a:ext cx="731520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4176"/>
            <a:ext cx="2834640" cy="2321990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86FF63-1DBD-41E8-AF5E-153ECAB3EAA1}" type="datetimeFigureOut">
              <a:rPr lang="en-GB" smtClean="0"/>
              <a:t>12/11/2023</a:t>
            </a:fld>
            <a:endParaRPr lang="en-GB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29FF1-B60A-41CB-AE90-D6EE81B356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42309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570644" y="767419"/>
            <a:ext cx="8115230" cy="5330952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3008"/>
            <a:ext cx="2834640" cy="2322576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86FF63-1DBD-41E8-AF5E-153ECAB3EAA1}" type="datetimeFigureOut">
              <a:rPr lang="en-GB" smtClean="0"/>
              <a:t>12/11/2023</a:t>
            </a:fld>
            <a:endParaRPr lang="en-GB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3499101" y="6356350"/>
            <a:ext cx="5911517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29FF1-B60A-41CB-AE90-D6EE81B356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15639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86FF63-1DBD-41E8-AF5E-153ECAB3EAA1}" type="datetimeFigureOut">
              <a:rPr lang="en-GB" smtClean="0"/>
              <a:t>12/11/2023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29FF1-B60A-41CB-AE90-D6EE81B356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32272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81000" y="990600"/>
            <a:ext cx="2819400" cy="4953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867912" y="868680"/>
            <a:ext cx="7315200" cy="512064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86FF63-1DBD-41E8-AF5E-153ECAB3EAA1}" type="datetimeFigureOut">
              <a:rPr lang="en-GB" smtClean="0"/>
              <a:t>12/11/2023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29FF1-B60A-41CB-AE90-D6EE81B356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131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758952"/>
            <a:ext cx="3443590" cy="53309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2919" y="1123837"/>
            <a:ext cx="2947482" cy="46011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8" name="Rectangle 37"/>
          <p:cNvSpPr/>
          <p:nvPr/>
        </p:nvSpPr>
        <p:spPr>
          <a:xfrm>
            <a:off x="11815864" y="758952"/>
            <a:ext cx="384048" cy="5330952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9268" y="864108"/>
            <a:ext cx="7315200" cy="51206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62465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386FF63-1DBD-41E8-AF5E-153ECAB3EAA1}" type="datetimeFigureOut">
              <a:rPr lang="en-GB" smtClean="0"/>
              <a:t>12/11/2023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69268" y="6356350"/>
            <a:ext cx="59115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34135" y="6356350"/>
            <a:ext cx="15309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accent1"/>
                </a:solidFill>
              </a:defRPr>
            </a:lvl1pPr>
          </a:lstStyle>
          <a:p>
            <a:fld id="{FC029FF1-B60A-41CB-AE90-D6EE81B356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48651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spc="-60" baseline="0">
          <a:solidFill>
            <a:srgbClr val="FFFFFF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/>
        </a:buClr>
        <a:buFont typeface="Wingdings 2" pitchFamily="18" charset="2"/>
        <a:buChar char="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leadliaison.com/best-practices/how-to-get-your-lead-nurturing-prospects-to-talk-to-you/" TargetMode="External"/><Relationship Id="rId13" Type="http://schemas.openxmlformats.org/officeDocument/2006/relationships/hyperlink" Target="https://www.freepik.com/premium-vector/vector-medical-educational-biological-chart-trachea-diagram-anatomy-illustration-isolated-white-background_27049573.htm" TargetMode="External"/><Relationship Id="rId3" Type="http://schemas.openxmlformats.org/officeDocument/2006/relationships/hyperlink" Target="https://www.nhs.uk/conditions/chronic-obstructive-pulmonary-disease-copd/treatment/" TargetMode="External"/><Relationship Id="rId7" Type="http://schemas.openxmlformats.org/officeDocument/2006/relationships/hyperlink" Target="https://www.edupics.com/image-respiratory-system-i10686.html" TargetMode="External"/><Relationship Id="rId12" Type="http://schemas.openxmlformats.org/officeDocument/2006/relationships/hyperlink" Target="https://www.freepik.com/premium-vector/human-nose-colorful-line-art-isolated-vector-illustration_45177553.htm" TargetMode="External"/><Relationship Id="rId17" Type="http://schemas.openxmlformats.org/officeDocument/2006/relationships/hyperlink" Target="https://shop.rediscoverhealth.ca/products/inspir-action?variant=39579247706215" TargetMode="External"/><Relationship Id="rId2" Type="http://schemas.openxmlformats.org/officeDocument/2006/relationships/hyperlink" Target="https://www.ncbi.nlm.nih.gov/books/NBK482437/" TargetMode="External"/><Relationship Id="rId16" Type="http://schemas.openxmlformats.org/officeDocument/2006/relationships/hyperlink" Target="https://www.istockphoto.com/illustrations/drawing-of-the-alveoli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healthline.com/health/respiratory-depression?epik=dj0yJnU9MXhYc0RpMzBFTmpGQmV6aWE0RjF3azIyd0JZbDVrRkcmcD0wJm49RFlVc0VDelUyaHE4YkZjcDJfcjM4USZ0PUFBQUFBR1ZTeGtV" TargetMode="External"/><Relationship Id="rId11" Type="http://schemas.openxmlformats.org/officeDocument/2006/relationships/hyperlink" Target="https://organichealthy.net/when-your-lungs-drown-in-mucus-this-is-the-best-cure-its-100-natural-and-works-in-just-few-hours/?r=1130018298" TargetMode="External"/><Relationship Id="rId5" Type="http://schemas.openxmlformats.org/officeDocument/2006/relationships/hyperlink" Target="https://www.health.harvard.edu/diseases-and-conditions/why-are-you-coughing-at-night" TargetMode="External"/><Relationship Id="rId15" Type="http://schemas.openxmlformats.org/officeDocument/2006/relationships/hyperlink" Target="https://my.clevelandclinic.org/health/body/21205-respiratory-system" TargetMode="External"/><Relationship Id="rId10" Type="http://schemas.openxmlformats.org/officeDocument/2006/relationships/hyperlink" Target="https://www.healthline.com/health/copd/understanding-chronic-bronchitis#cause" TargetMode="External"/><Relationship Id="rId4" Type="http://schemas.openxmlformats.org/officeDocument/2006/relationships/hyperlink" Target="https://science.howstuffworks.com/question493.htm" TargetMode="External"/><Relationship Id="rId9" Type="http://schemas.openxmlformats.org/officeDocument/2006/relationships/hyperlink" Target="https://www.sciencephoto.com/media/311140/view/cilia-in-lung" TargetMode="External"/><Relationship Id="rId14" Type="http://schemas.openxmlformats.org/officeDocument/2006/relationships/hyperlink" Target="https://blogs.biomedcentral.com/on-medicine/2017/06/06/the-many-inflammatory-faces-of-chronic-obstructive-pulmonary-disease-copd-cannot-be-diagnosed-by-simple-testing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piratory system - free printable images">
            <a:extLst>
              <a:ext uri="{FF2B5EF4-FFF2-40B4-BE49-F238E27FC236}">
                <a16:creationId xmlns:a16="http://schemas.microsoft.com/office/drawing/2014/main" id="{8F25D84F-6CA8-725B-B327-6CBA1021A3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532583" y="653615"/>
            <a:ext cx="3926249" cy="55400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1BF6AFA-29EB-E48A-65F0-DD15CAB0804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12644" y="842332"/>
            <a:ext cx="3585114" cy="2782056"/>
          </a:xfrm>
        </p:spPr>
        <p:txBody>
          <a:bodyPr anchor="b">
            <a:normAutofit/>
          </a:bodyPr>
          <a:lstStyle/>
          <a:p>
            <a:pPr algn="l"/>
            <a:r>
              <a:rPr lang="en-GB" sz="4800">
                <a:solidFill>
                  <a:schemeClr val="tx2"/>
                </a:solidFill>
              </a:rPr>
              <a:t>The respiratory system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95EC1CD-4619-5285-7458-C77753FC260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12643" y="3604221"/>
            <a:ext cx="3585113" cy="2411448"/>
          </a:xfrm>
        </p:spPr>
        <p:txBody>
          <a:bodyPr anchor="t">
            <a:normAutofit lnSpcReduction="10000"/>
          </a:bodyPr>
          <a:lstStyle/>
          <a:p>
            <a:pPr algn="l"/>
            <a:r>
              <a:rPr lang="en-GB" sz="2000">
                <a:solidFill>
                  <a:schemeClr val="tx2"/>
                </a:solidFill>
              </a:rPr>
              <a:t>Sharon Palgrave (2133276)</a:t>
            </a:r>
          </a:p>
          <a:p>
            <a:pPr algn="l"/>
            <a:r>
              <a:rPr lang="en-GB" sz="2000">
                <a:solidFill>
                  <a:schemeClr val="tx2"/>
                </a:solidFill>
              </a:rPr>
              <a:t>Introduction to physiology (BMHP5003) </a:t>
            </a:r>
          </a:p>
          <a:p>
            <a:pPr algn="l"/>
            <a:r>
              <a:rPr lang="en-GB" sz="2000">
                <a:solidFill>
                  <a:schemeClr val="tx2"/>
                </a:solidFill>
              </a:rPr>
              <a:t>Gillian Weaver and Raheela Shaikh</a:t>
            </a:r>
          </a:p>
          <a:p>
            <a:pPr algn="l"/>
            <a:r>
              <a:rPr lang="en-GB" sz="2000">
                <a:solidFill>
                  <a:schemeClr val="tx2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Assessment 1 – Individual Academic Poster Presentation</a:t>
            </a:r>
            <a:endParaRPr lang="en-GB" sz="2000">
              <a:solidFill>
                <a:schemeClr val="tx2"/>
              </a:solidFill>
            </a:endParaRPr>
          </a:p>
          <a:p>
            <a:pPr algn="l"/>
            <a:endParaRPr lang="en-GB" sz="200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5378599"/>
      </p:ext>
    </p:extLst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: Rounded Corners 31">
            <a:extLst>
              <a:ext uri="{FF2B5EF4-FFF2-40B4-BE49-F238E27FC236}">
                <a16:creationId xmlns:a16="http://schemas.microsoft.com/office/drawing/2014/main" id="{63583373-B1C4-F50A-6B26-F2B4EB2CCDE4}"/>
              </a:ext>
            </a:extLst>
          </p:cNvPr>
          <p:cNvSpPr/>
          <p:nvPr/>
        </p:nvSpPr>
        <p:spPr>
          <a:xfrm>
            <a:off x="8481963" y="1885590"/>
            <a:ext cx="1886685" cy="1363273"/>
          </a:xfrm>
          <a:prstGeom prst="roundRect">
            <a:avLst/>
          </a:prstGeom>
          <a:solidFill>
            <a:schemeClr val="accent3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C00000"/>
              </a:solidFill>
            </a:endParaRPr>
          </a:p>
        </p:txBody>
      </p: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0031B5B6-452A-7552-6315-5752F69D2E2E}"/>
              </a:ext>
            </a:extLst>
          </p:cNvPr>
          <p:cNvSpPr/>
          <p:nvPr/>
        </p:nvSpPr>
        <p:spPr>
          <a:xfrm>
            <a:off x="2905895" y="1858003"/>
            <a:ext cx="1749830" cy="1232648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C00000"/>
              </a:solidFill>
            </a:endParaRPr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id="{26947EF0-9119-DF46-A967-53732203B390}"/>
              </a:ext>
            </a:extLst>
          </p:cNvPr>
          <p:cNvSpPr/>
          <p:nvPr/>
        </p:nvSpPr>
        <p:spPr>
          <a:xfrm>
            <a:off x="2436668" y="4786745"/>
            <a:ext cx="1749830" cy="1232648"/>
          </a:xfrm>
          <a:prstGeom prst="roundRect">
            <a:avLst/>
          </a:prstGeom>
          <a:solidFill>
            <a:schemeClr val="accent2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C00000"/>
              </a:solidFill>
            </a:endParaRP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C65F0EEE-04F5-D9F9-06FE-6682BBB9B9A9}"/>
              </a:ext>
            </a:extLst>
          </p:cNvPr>
          <p:cNvSpPr/>
          <p:nvPr/>
        </p:nvSpPr>
        <p:spPr>
          <a:xfrm>
            <a:off x="6033013" y="5307019"/>
            <a:ext cx="1749830" cy="1232648"/>
          </a:xfrm>
          <a:prstGeom prst="roundRect">
            <a:avLst/>
          </a:prstGeom>
          <a:solidFill>
            <a:srgbClr val="C0000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C00000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116A25B-7336-8036-FAA4-FA23C9B5A3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63536" y="3232136"/>
            <a:ext cx="3129713" cy="1171500"/>
          </a:xfrm>
        </p:spPr>
        <p:txBody>
          <a:bodyPr>
            <a:normAutofit/>
          </a:bodyPr>
          <a:lstStyle/>
          <a:p>
            <a:r>
              <a:rPr lang="en-GB" sz="2400" b="1" i="1" dirty="0">
                <a:solidFill>
                  <a:srgbClr val="C00000"/>
                </a:solidFill>
              </a:rPr>
              <a:t>The respiratory system!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A06B6AF-4B9B-D882-26D1-89AFE330998A}"/>
              </a:ext>
            </a:extLst>
          </p:cNvPr>
          <p:cNvSpPr txBox="1"/>
          <p:nvPr/>
        </p:nvSpPr>
        <p:spPr>
          <a:xfrm>
            <a:off x="64424" y="0"/>
            <a:ext cx="2841471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600" b="1" i="1" dirty="0">
                <a:solidFill>
                  <a:srgbClr val="C00000"/>
                </a:solidFill>
              </a:rPr>
              <a:t>The respiratory system: </a:t>
            </a:r>
          </a:p>
          <a:p>
            <a:r>
              <a:rPr lang="en-GB" sz="1600" b="1" i="1" dirty="0">
                <a:solidFill>
                  <a:srgbClr val="C00000"/>
                </a:solidFill>
              </a:rPr>
              <a:t>- A network of organs and tissues that help in respiration. </a:t>
            </a:r>
            <a:endParaRPr lang="en-GB" sz="1600" dirty="0"/>
          </a:p>
          <a:p>
            <a:r>
              <a:rPr lang="en-GB" sz="1600" dirty="0"/>
              <a:t>- This system supports your body in absorbing oxygen from the air so that your organs can function. (1)</a:t>
            </a:r>
          </a:p>
        </p:txBody>
      </p:sp>
      <p:sp>
        <p:nvSpPr>
          <p:cNvPr id="8" name="Cloud 7">
            <a:extLst>
              <a:ext uri="{FF2B5EF4-FFF2-40B4-BE49-F238E27FC236}">
                <a16:creationId xmlns:a16="http://schemas.microsoft.com/office/drawing/2014/main" id="{2E702D83-F130-EBCB-425B-A5113BF021B0}"/>
              </a:ext>
            </a:extLst>
          </p:cNvPr>
          <p:cNvSpPr/>
          <p:nvPr/>
        </p:nvSpPr>
        <p:spPr>
          <a:xfrm>
            <a:off x="3948970" y="2867892"/>
            <a:ext cx="3783676" cy="2112322"/>
          </a:xfrm>
          <a:prstGeom prst="cloud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FA5D73A-4B56-56A5-C071-69FD2475218C}"/>
              </a:ext>
            </a:extLst>
          </p:cNvPr>
          <p:cNvSpPr txBox="1"/>
          <p:nvPr/>
        </p:nvSpPr>
        <p:spPr>
          <a:xfrm>
            <a:off x="36570" y="2757031"/>
            <a:ext cx="2516263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The respiratory system has other functions than just helping us breath in and out. These include:</a:t>
            </a:r>
          </a:p>
          <a:p>
            <a:r>
              <a:rPr lang="en-GB" sz="1600" dirty="0"/>
              <a:t>- </a:t>
            </a:r>
            <a:r>
              <a:rPr lang="en-GB" sz="1600" dirty="0">
                <a:solidFill>
                  <a:schemeClr val="accent2">
                    <a:lumMod val="75000"/>
                  </a:schemeClr>
                </a:solidFill>
              </a:rPr>
              <a:t>allowing us to talk and smell </a:t>
            </a:r>
          </a:p>
          <a:p>
            <a:r>
              <a:rPr lang="en-GB" sz="1600" dirty="0"/>
              <a:t>- delivering oxygen to the cells in your body (4)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2DF6EAB-43DC-41BE-2C86-60A7314742D6}"/>
              </a:ext>
            </a:extLst>
          </p:cNvPr>
          <p:cNvSpPr txBox="1"/>
          <p:nvPr/>
        </p:nvSpPr>
        <p:spPr>
          <a:xfrm>
            <a:off x="6002625" y="90524"/>
            <a:ext cx="6098720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600" b="1" i="1" dirty="0">
                <a:solidFill>
                  <a:srgbClr val="C00000"/>
                </a:solidFill>
              </a:rPr>
              <a:t>The respiratory system </a:t>
            </a:r>
            <a:r>
              <a:rPr lang="en-GB" sz="1600" dirty="0"/>
              <a:t>also has other parts that collaborate to help us breathe. Breathing is the process of transporting air in and out of the body via the respiratory system. For example: </a:t>
            </a:r>
          </a:p>
          <a:p>
            <a:r>
              <a:rPr lang="en-GB" sz="1600" dirty="0"/>
              <a:t>Mouth and nose: These are the openings that allow air to enter your respiratory system from outside your body.</a:t>
            </a:r>
          </a:p>
          <a:p>
            <a:r>
              <a:rPr lang="en-GB" sz="1600" dirty="0">
                <a:solidFill>
                  <a:schemeClr val="accent3"/>
                </a:solidFill>
              </a:rPr>
              <a:t>Trachea: </a:t>
            </a:r>
            <a:r>
              <a:rPr lang="en-GB" sz="1600" dirty="0"/>
              <a:t>passage connecting your throat and lungs (2)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967DB9E-002B-F1E7-BE26-7D4596593F07}"/>
              </a:ext>
            </a:extLst>
          </p:cNvPr>
          <p:cNvSpPr txBox="1"/>
          <p:nvPr/>
        </p:nvSpPr>
        <p:spPr>
          <a:xfrm>
            <a:off x="8280101" y="3228046"/>
            <a:ext cx="3554806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600" b="1" dirty="0"/>
              <a:t>When you exhale</a:t>
            </a:r>
            <a:r>
              <a:rPr lang="en-GB" sz="1600" dirty="0"/>
              <a:t>, your blood transports carbon dioxide and other waste from your body. Other components that interact with the lungs and blood vessels include as follows:</a:t>
            </a:r>
          </a:p>
          <a:p>
            <a:endParaRPr lang="en-GB" sz="1600" dirty="0"/>
          </a:p>
          <a:p>
            <a:r>
              <a:rPr lang="en-GB" sz="1600" dirty="0">
                <a:solidFill>
                  <a:srgbClr val="C00000"/>
                </a:solidFill>
              </a:rPr>
              <a:t>Alveoli</a:t>
            </a:r>
            <a:r>
              <a:rPr lang="en-GB" sz="1600" dirty="0"/>
              <a:t> are tiny air sacs in the lungs that exchange oxygen and carbon dioxide.</a:t>
            </a:r>
          </a:p>
          <a:p>
            <a:r>
              <a:rPr lang="en-GB" sz="1600" b="1" dirty="0"/>
              <a:t>Capillaries </a:t>
            </a:r>
            <a:r>
              <a:rPr lang="en-GB" sz="1600" dirty="0"/>
              <a:t>are blood veins found in the alveolar walls that transport oxygen and carbon dioxide.(3)</a:t>
            </a:r>
          </a:p>
          <a:p>
            <a:endParaRPr lang="en-GB" sz="1600" dirty="0"/>
          </a:p>
        </p:txBody>
      </p:sp>
      <p:pic>
        <p:nvPicPr>
          <p:cNvPr id="2054" name="Picture 6" descr="130+ Drawing Of The Alveoli Illustrations, Royalty-Free Vector Graphics &amp;  Clip Art - iStock">
            <a:extLst>
              <a:ext uri="{FF2B5EF4-FFF2-40B4-BE49-F238E27FC236}">
                <a16:creationId xmlns:a16="http://schemas.microsoft.com/office/drawing/2014/main" id="{D837408C-64CE-D949-9569-F9D3375898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1748" y="5371570"/>
            <a:ext cx="1492359" cy="110354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9" name="Connector: Elbow 18">
            <a:extLst>
              <a:ext uri="{FF2B5EF4-FFF2-40B4-BE49-F238E27FC236}">
                <a16:creationId xmlns:a16="http://schemas.microsoft.com/office/drawing/2014/main" id="{DFC658BB-E44C-B91B-38F0-BBC676823515}"/>
              </a:ext>
            </a:extLst>
          </p:cNvPr>
          <p:cNvCxnSpPr>
            <a:cxnSpLocks/>
          </p:cNvCxnSpPr>
          <p:nvPr/>
        </p:nvCxnSpPr>
        <p:spPr>
          <a:xfrm rot="10800000" flipV="1">
            <a:off x="7900806" y="4951594"/>
            <a:ext cx="758590" cy="710850"/>
          </a:xfrm>
          <a:prstGeom prst="bentConnector3">
            <a:avLst>
              <a:gd name="adj1" fmla="val 50000"/>
            </a:avLst>
          </a:prstGeom>
          <a:ln>
            <a:solidFill>
              <a:schemeClr val="tx1">
                <a:lumMod val="95000"/>
                <a:lumOff val="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6" name="Picture 8" descr="How to Get Your Lead Nurturing Prospects to &quot;Talk&quot; to You – Lead Liaison">
            <a:extLst>
              <a:ext uri="{FF2B5EF4-FFF2-40B4-BE49-F238E27FC236}">
                <a16:creationId xmlns:a16="http://schemas.microsoft.com/office/drawing/2014/main" id="{59E1051F-6C3C-F789-D212-DD970F8DA7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7007" y="4853930"/>
            <a:ext cx="1052424" cy="60652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Premium Vector | Human nose colorful line art isolated vector illustration">
            <a:extLst>
              <a:ext uri="{FF2B5EF4-FFF2-40B4-BE49-F238E27FC236}">
                <a16:creationId xmlns:a16="http://schemas.microsoft.com/office/drawing/2014/main" id="{D3BECF4E-1DAF-0EB5-6D5A-13EEF0AB54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1217" y="5307019"/>
            <a:ext cx="606526" cy="60652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4642EDBC-6E12-F662-DB9F-DAE4BD9751B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81626" y="2048611"/>
            <a:ext cx="1520414" cy="85143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060" name="Picture 12" descr="Premium Vector | Vector medical educational biological chart for trachea  diagram anatomy illustration isolated white background">
            <a:extLst>
              <a:ext uri="{FF2B5EF4-FFF2-40B4-BE49-F238E27FC236}">
                <a16:creationId xmlns:a16="http://schemas.microsoft.com/office/drawing/2014/main" id="{ADD6D1E7-5463-FB62-D240-14948DC5FD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44145" y="1986066"/>
            <a:ext cx="1162319" cy="116231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03406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allOver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DF833472-BFB2-E9B1-7AD1-8AFE21A56194}"/>
              </a:ext>
            </a:extLst>
          </p:cNvPr>
          <p:cNvSpPr/>
          <p:nvPr/>
        </p:nvSpPr>
        <p:spPr>
          <a:xfrm>
            <a:off x="6623082" y="4653644"/>
            <a:ext cx="1720817" cy="1588576"/>
          </a:xfrm>
          <a:prstGeom prst="roundRect">
            <a:avLst/>
          </a:prstGeom>
          <a:solidFill>
            <a:schemeClr val="accent1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C00000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5AAB5CE-B801-6069-C700-BAF24EC380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10695" y="2896245"/>
            <a:ext cx="2707277" cy="794500"/>
          </a:xfrm>
        </p:spPr>
        <p:txBody>
          <a:bodyPr>
            <a:noAutofit/>
          </a:bodyPr>
          <a:lstStyle/>
          <a:p>
            <a:r>
              <a:rPr lang="en-GB" sz="2000" dirty="0">
                <a:solidFill>
                  <a:schemeClr val="tx1"/>
                </a:solidFill>
              </a:rPr>
              <a:t>what is a </a:t>
            </a:r>
            <a:r>
              <a:rPr lang="en-GB" sz="2000" b="1" dirty="0">
                <a:solidFill>
                  <a:schemeClr val="tx1"/>
                </a:solidFill>
              </a:rPr>
              <a:t>potential health issue </a:t>
            </a:r>
            <a:r>
              <a:rPr lang="en-GB" sz="2000" dirty="0">
                <a:solidFill>
                  <a:schemeClr val="tx1"/>
                </a:solidFill>
              </a:rPr>
              <a:t>related with the respiratory system and how can it be managed/improved?</a:t>
            </a:r>
          </a:p>
        </p:txBody>
      </p:sp>
      <p:sp>
        <p:nvSpPr>
          <p:cNvPr id="8" name="Cloud 7">
            <a:extLst>
              <a:ext uri="{FF2B5EF4-FFF2-40B4-BE49-F238E27FC236}">
                <a16:creationId xmlns:a16="http://schemas.microsoft.com/office/drawing/2014/main" id="{274F1C02-92E2-8267-6B40-8AA5DEEDFB55}"/>
              </a:ext>
            </a:extLst>
          </p:cNvPr>
          <p:cNvSpPr/>
          <p:nvPr/>
        </p:nvSpPr>
        <p:spPr>
          <a:xfrm>
            <a:off x="4003272" y="2309076"/>
            <a:ext cx="3783676" cy="2112322"/>
          </a:xfrm>
          <a:prstGeom prst="cloud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4206F60-CF74-A593-838A-A69E6C9BBAB4}"/>
              </a:ext>
            </a:extLst>
          </p:cNvPr>
          <p:cNvSpPr txBox="1"/>
          <p:nvPr/>
        </p:nvSpPr>
        <p:spPr>
          <a:xfrm>
            <a:off x="223159" y="1016754"/>
            <a:ext cx="2808514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dirty="0"/>
              <a:t>Chronic bronchitis </a:t>
            </a:r>
            <a:r>
              <a:rPr lang="en-GB" dirty="0"/>
              <a:t>is a kind of chronic obstructive pulmonary disease (COPD) defined as a productive cough lasting more than three months that occurs within two years. (1)</a:t>
            </a:r>
          </a:p>
        </p:txBody>
      </p:sp>
      <p:pic>
        <p:nvPicPr>
          <p:cNvPr id="3074" name="Picture 2" descr="The many inflammatory faces of chronic obstructive pulmonary disease (COPD)  cannot be diagnosed by simple testing. - On Medicine">
            <a:extLst>
              <a:ext uri="{FF2B5EF4-FFF2-40B4-BE49-F238E27FC236}">
                <a16:creationId xmlns:a16="http://schemas.microsoft.com/office/drawing/2014/main" id="{94833A37-1A96-BBC1-4B3C-78C51C1FF3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739" y="3365237"/>
            <a:ext cx="2343150" cy="195262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8976E885-D9C0-17EA-4E54-20D1D59267C4}"/>
              </a:ext>
            </a:extLst>
          </p:cNvPr>
          <p:cNvSpPr txBox="1"/>
          <p:nvPr/>
        </p:nvSpPr>
        <p:spPr>
          <a:xfrm>
            <a:off x="3608614" y="-47301"/>
            <a:ext cx="7621361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Chronic bronchitis develops when the bronchial tube lining becomes irritated and inflamed on a regularly. </a:t>
            </a:r>
          </a:p>
          <a:p>
            <a:r>
              <a:rPr lang="en-GB" dirty="0"/>
              <a:t>The constant inflammation can cause airway damage and a buildup of sticky mucus, making it difficult for air to pass through the lungs. (2)</a:t>
            </a:r>
          </a:p>
        </p:txBody>
      </p:sp>
      <p:pic>
        <p:nvPicPr>
          <p:cNvPr id="3076" name="Picture 4" descr="Cilia in lung - Stock Image - P580/0119 - Science Photo Library">
            <a:extLst>
              <a:ext uri="{FF2B5EF4-FFF2-40B4-BE49-F238E27FC236}">
                <a16:creationId xmlns:a16="http://schemas.microsoft.com/office/drawing/2014/main" id="{BE7FD477-669C-007E-BA47-E3862A0BC2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0227" y="1176588"/>
            <a:ext cx="2516208" cy="172674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19DC361C-A681-932D-6141-B1EC3BC5A7AA}"/>
              </a:ext>
            </a:extLst>
          </p:cNvPr>
          <p:cNvSpPr txBox="1"/>
          <p:nvPr/>
        </p:nvSpPr>
        <p:spPr>
          <a:xfrm>
            <a:off x="10516435" y="2280564"/>
            <a:ext cx="10396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i="1" dirty="0"/>
              <a:t>Cilia hairs</a:t>
            </a: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56FCC7BE-BCE1-C037-15E3-C97E6602E7BA}"/>
              </a:ext>
            </a:extLst>
          </p:cNvPr>
          <p:cNvCxnSpPr/>
          <p:nvPr/>
        </p:nvCxnSpPr>
        <p:spPr>
          <a:xfrm>
            <a:off x="8801197" y="4421398"/>
            <a:ext cx="0" cy="2396672"/>
          </a:xfrm>
          <a:prstGeom prst="line">
            <a:avLst/>
          </a:prstGeom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6D0F8841-5041-64D6-E216-DB926AF86643}"/>
              </a:ext>
            </a:extLst>
          </p:cNvPr>
          <p:cNvCxnSpPr>
            <a:cxnSpLocks/>
          </p:cNvCxnSpPr>
          <p:nvPr/>
        </p:nvCxnSpPr>
        <p:spPr>
          <a:xfrm>
            <a:off x="8801197" y="5398278"/>
            <a:ext cx="0" cy="1350736"/>
          </a:xfrm>
          <a:prstGeom prst="line">
            <a:avLst/>
          </a:prstGeom>
          <a:ln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>
            <a:extLst>
              <a:ext uri="{FF2B5EF4-FFF2-40B4-BE49-F238E27FC236}">
                <a16:creationId xmlns:a16="http://schemas.microsoft.com/office/drawing/2014/main" id="{4AA332BE-2F07-C1CA-70D0-06553D8F3040}"/>
              </a:ext>
            </a:extLst>
          </p:cNvPr>
          <p:cNvSpPr txBox="1"/>
          <p:nvPr/>
        </p:nvSpPr>
        <p:spPr>
          <a:xfrm>
            <a:off x="9016200" y="4421398"/>
            <a:ext cx="278104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Causes </a:t>
            </a:r>
            <a:r>
              <a:rPr lang="en-GB" dirty="0"/>
              <a:t>of chronic bronchitis can include many lifestyle factors such as </a:t>
            </a:r>
            <a:r>
              <a:rPr lang="en-GB" i="1" dirty="0">
                <a:solidFill>
                  <a:schemeClr val="accent3"/>
                </a:solidFill>
              </a:rPr>
              <a:t>smoking/vaping, air pollution and one’s work environment </a:t>
            </a:r>
            <a:r>
              <a:rPr lang="en-GB" dirty="0"/>
              <a:t>if they are surrounded by fumes and dust daily.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E360228F-22C0-9998-8FC9-3DF1CB1914B1}"/>
              </a:ext>
            </a:extLst>
          </p:cNvPr>
          <p:cNvSpPr txBox="1"/>
          <p:nvPr/>
        </p:nvSpPr>
        <p:spPr>
          <a:xfrm>
            <a:off x="3680315" y="4440690"/>
            <a:ext cx="306432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</a:t>
            </a:r>
            <a:r>
              <a:rPr lang="en-GB" b="1" dirty="0"/>
              <a:t>symptoms</a:t>
            </a:r>
            <a:r>
              <a:rPr lang="en-GB" dirty="0"/>
              <a:t> of chronic bronchitis can include:</a:t>
            </a:r>
          </a:p>
          <a:p>
            <a:r>
              <a:rPr lang="en-GB" dirty="0"/>
              <a:t>- shortness of breath</a:t>
            </a:r>
          </a:p>
          <a:p>
            <a:r>
              <a:rPr lang="en-GB" dirty="0"/>
              <a:t>- persistent chesty cough that does not go away (3)</a:t>
            </a:r>
          </a:p>
        </p:txBody>
      </p:sp>
      <p:pic>
        <p:nvPicPr>
          <p:cNvPr id="3078" name="Picture 6" descr="Why are you coughing at night? - Harvard Health">
            <a:extLst>
              <a:ext uri="{FF2B5EF4-FFF2-40B4-BE49-F238E27FC236}">
                <a16:creationId xmlns:a16="http://schemas.microsoft.com/office/drawing/2014/main" id="{26E51BA1-67B0-FD38-96C5-F2B937AE91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1558" y="4739321"/>
            <a:ext cx="1163864" cy="139663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43943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2FD0EF7-A690-57BE-82B2-D8FB696D6E78}"/>
              </a:ext>
            </a:extLst>
          </p:cNvPr>
          <p:cNvSpPr/>
          <p:nvPr/>
        </p:nvSpPr>
        <p:spPr>
          <a:xfrm>
            <a:off x="9536287" y="657040"/>
            <a:ext cx="2368520" cy="204201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C00000"/>
              </a:solidFill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B9B7B8CD-B1A3-DCF2-D9CB-8F301F30B645}"/>
              </a:ext>
            </a:extLst>
          </p:cNvPr>
          <p:cNvSpPr/>
          <p:nvPr/>
        </p:nvSpPr>
        <p:spPr>
          <a:xfrm>
            <a:off x="9071643" y="4516324"/>
            <a:ext cx="2693638" cy="2042010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C00000"/>
              </a:solidFill>
            </a:endParaRP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4A4A66C9-3310-916A-0EAC-82D3D60496E8}"/>
              </a:ext>
            </a:extLst>
          </p:cNvPr>
          <p:cNvSpPr/>
          <p:nvPr/>
        </p:nvSpPr>
        <p:spPr>
          <a:xfrm>
            <a:off x="5374726" y="4835648"/>
            <a:ext cx="2621194" cy="2042010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C00000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3970E66-BD58-D081-890E-C0F06AE7BBDF}"/>
              </a:ext>
            </a:extLst>
          </p:cNvPr>
          <p:cNvSpPr txBox="1"/>
          <p:nvPr/>
        </p:nvSpPr>
        <p:spPr>
          <a:xfrm>
            <a:off x="3582785" y="216745"/>
            <a:ext cx="5968539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b="1" i="1" dirty="0">
                <a:solidFill>
                  <a:schemeClr val="accent3"/>
                </a:solidFill>
              </a:rPr>
              <a:t>You can manage chronic bronchitis by:</a:t>
            </a:r>
          </a:p>
          <a:p>
            <a:endParaRPr lang="en-GB" sz="2400" dirty="0"/>
          </a:p>
          <a:p>
            <a:r>
              <a:rPr lang="en-GB" sz="2400" dirty="0"/>
              <a:t>- </a:t>
            </a:r>
            <a:r>
              <a:rPr lang="en-GB" sz="2400" b="1" dirty="0"/>
              <a:t>Stopping smoking: if you smoke </a:t>
            </a:r>
            <a:r>
              <a:rPr lang="en-GB" sz="2400" dirty="0"/>
              <a:t>stopping smoking is the most important thing you can do if you have chronic bronchitis.</a:t>
            </a:r>
          </a:p>
          <a:p>
            <a:r>
              <a:rPr lang="en-GB" sz="2400" dirty="0"/>
              <a:t>- you can also use </a:t>
            </a:r>
            <a:r>
              <a:rPr lang="en-GB" sz="2400" b="1" dirty="0"/>
              <a:t>smoke inhalers and tablets </a:t>
            </a:r>
            <a:r>
              <a:rPr lang="en-GB" sz="2400" dirty="0"/>
              <a:t>- to help make breathing easier pulmonary rehabilitation </a:t>
            </a:r>
          </a:p>
          <a:p>
            <a:r>
              <a:rPr lang="en-GB" sz="2400" dirty="0"/>
              <a:t>- also, a specialised programme of exercise and </a:t>
            </a:r>
            <a:r>
              <a:rPr lang="en-GB" sz="2400" b="1" dirty="0"/>
              <a:t>education surgery or a lung transplant </a:t>
            </a:r>
            <a:r>
              <a:rPr lang="en-GB" sz="2400" dirty="0"/>
              <a:t>- although this is only an option for a very small number of people</a:t>
            </a: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F965FF6-2523-43D2-8591-CE44092798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2413" y="1123950"/>
            <a:ext cx="2947987" cy="4600575"/>
          </a:xfrm>
          <a:prstGeom prst="cloud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/>
          <a:p>
            <a:r>
              <a:rPr lang="en-GB" sz="2800" dirty="0"/>
              <a:t>How can you </a:t>
            </a:r>
            <a:r>
              <a:rPr lang="en-GB" sz="2800" b="1" dirty="0"/>
              <a:t>manage</a:t>
            </a:r>
            <a:r>
              <a:rPr lang="en-GB" sz="2800" dirty="0"/>
              <a:t> chronic bronchitis?</a:t>
            </a:r>
          </a:p>
        </p:txBody>
      </p:sp>
      <p:pic>
        <p:nvPicPr>
          <p:cNvPr id="4098" name="Picture 2" descr="What's the best way to quit smoking? - Harvard Health">
            <a:extLst>
              <a:ext uri="{FF2B5EF4-FFF2-40B4-BE49-F238E27FC236}">
                <a16:creationId xmlns:a16="http://schemas.microsoft.com/office/drawing/2014/main" id="{7C7430BA-30D4-9DCC-0A6B-C4CF908D5A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5813" y="951231"/>
            <a:ext cx="2089468" cy="139044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Inhalers for COPD / Emphysema / Chronic Bronchitis / Smoking-related  breathing problems - NECS Medicines Optimisation">
            <a:extLst>
              <a:ext uri="{FF2B5EF4-FFF2-40B4-BE49-F238E27FC236}">
                <a16:creationId xmlns:a16="http://schemas.microsoft.com/office/drawing/2014/main" id="{EAB9FC2E-7FC1-268B-886C-C162BF11CD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36287" y="4592911"/>
            <a:ext cx="1888836" cy="188883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Inspir-Action Helps Relieve Symptoms of Chronic Bronchitis 60 tabs">
            <a:extLst>
              <a:ext uri="{FF2B5EF4-FFF2-40B4-BE49-F238E27FC236}">
                <a16:creationId xmlns:a16="http://schemas.microsoft.com/office/drawing/2014/main" id="{1BC7722A-B09A-4FB5-1E0C-AF7F981C3C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3138" y="4884468"/>
            <a:ext cx="1944370" cy="194437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934506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033B3F-F36A-CED6-C8EB-6B01F724E6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 page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EE77D4-6F1E-2E74-5FE4-CF2E90EF91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41469" y="282633"/>
            <a:ext cx="8345977" cy="5702115"/>
          </a:xfrm>
        </p:spPr>
        <p:txBody>
          <a:bodyPr>
            <a:normAutofit fontScale="25000" lnSpcReduction="20000"/>
          </a:bodyPr>
          <a:lstStyle/>
          <a:p>
            <a:r>
              <a:rPr lang="en-GB" sz="3600" dirty="0">
                <a:effectLst/>
              </a:rPr>
              <a:t>(2022) </a:t>
            </a:r>
            <a:r>
              <a:rPr lang="en-GB" sz="3600" i="1" dirty="0">
                <a:effectLst/>
              </a:rPr>
              <a:t>Chronic bronchitis - </a:t>
            </a:r>
            <a:r>
              <a:rPr lang="en-GB" sz="3600" i="1" dirty="0" err="1">
                <a:effectLst/>
              </a:rPr>
              <a:t>statpearls</a:t>
            </a:r>
            <a:r>
              <a:rPr lang="en-GB" sz="3600" i="1" dirty="0">
                <a:effectLst/>
              </a:rPr>
              <a:t> - NCBI bookshelf</a:t>
            </a:r>
            <a:r>
              <a:rPr lang="en-GB" sz="3600" dirty="0">
                <a:effectLst/>
              </a:rPr>
              <a:t>. Available at: </a:t>
            </a:r>
            <a:r>
              <a:rPr lang="en-GB" sz="3600" dirty="0">
                <a:effectLst/>
                <a:hlinkClick r:id="rId2"/>
              </a:rPr>
              <a:t>https://www.ncbi.nlm.nih.gov/books/NBK482437/</a:t>
            </a:r>
            <a:r>
              <a:rPr lang="en-GB" sz="3600" dirty="0">
                <a:effectLst/>
              </a:rPr>
              <a:t>  (Accessed: 14 November 2023). </a:t>
            </a:r>
          </a:p>
          <a:p>
            <a:r>
              <a:rPr lang="en-GB" sz="3600" dirty="0">
                <a:effectLst/>
              </a:rPr>
              <a:t>(2023) </a:t>
            </a:r>
            <a:r>
              <a:rPr lang="en-GB" sz="3600" i="1" dirty="0">
                <a:effectLst/>
              </a:rPr>
              <a:t>NHS choices</a:t>
            </a:r>
            <a:r>
              <a:rPr lang="en-GB" sz="3600" dirty="0">
                <a:effectLst/>
              </a:rPr>
              <a:t>. Available at: </a:t>
            </a:r>
            <a:r>
              <a:rPr lang="en-GB" sz="3600" dirty="0">
                <a:effectLst/>
                <a:hlinkClick r:id="rId3"/>
              </a:rPr>
              <a:t>https://www.nhs.uk/conditions/chronic-obstructive-pulmonary-disease-copd/treatment/</a:t>
            </a:r>
            <a:r>
              <a:rPr lang="en-GB" sz="3600" dirty="0">
                <a:effectLst/>
              </a:rPr>
              <a:t>  (Accessed: 14 November 2023). </a:t>
            </a:r>
          </a:p>
          <a:p>
            <a:r>
              <a:rPr lang="en-GB" sz="3600" dirty="0">
                <a:effectLst/>
              </a:rPr>
              <a:t>Brain, M. (2022) </a:t>
            </a:r>
            <a:r>
              <a:rPr lang="en-GB" sz="3600" i="1" dirty="0">
                <a:effectLst/>
              </a:rPr>
              <a:t>Is it harmful to breathe 100 percent oxygen?</a:t>
            </a:r>
            <a:r>
              <a:rPr lang="en-GB" sz="3600" dirty="0">
                <a:effectLst/>
              </a:rPr>
              <a:t>, </a:t>
            </a:r>
            <a:r>
              <a:rPr lang="en-GB" sz="3600" i="1" dirty="0">
                <a:effectLst/>
              </a:rPr>
              <a:t>HowStuffWorks Science</a:t>
            </a:r>
            <a:r>
              <a:rPr lang="en-GB" sz="3600" dirty="0">
                <a:effectLst/>
              </a:rPr>
              <a:t>. Available at: </a:t>
            </a:r>
            <a:r>
              <a:rPr lang="en-GB" sz="3600" dirty="0">
                <a:effectLst/>
                <a:hlinkClick r:id="rId4"/>
              </a:rPr>
              <a:t>https://science.howstuffworks.com/question493.htm</a:t>
            </a:r>
            <a:r>
              <a:rPr lang="en-GB" sz="3600" dirty="0">
                <a:effectLst/>
              </a:rPr>
              <a:t>  (Accessed: 14 November 2023). </a:t>
            </a:r>
          </a:p>
          <a:p>
            <a:r>
              <a:rPr lang="en-GB" sz="3600" dirty="0">
                <a:effectLst/>
              </a:rPr>
              <a:t>Godman, H. (2023) </a:t>
            </a:r>
            <a:r>
              <a:rPr lang="en-GB" sz="3600" i="1" dirty="0">
                <a:effectLst/>
              </a:rPr>
              <a:t>Why are you coughing at night?</a:t>
            </a:r>
            <a:r>
              <a:rPr lang="en-GB" sz="3600" dirty="0">
                <a:effectLst/>
              </a:rPr>
              <a:t>, </a:t>
            </a:r>
            <a:r>
              <a:rPr lang="en-GB" sz="3600" i="1" dirty="0">
                <a:effectLst/>
              </a:rPr>
              <a:t>Harvard Health</a:t>
            </a:r>
            <a:r>
              <a:rPr lang="en-GB" sz="3600" dirty="0">
                <a:effectLst/>
              </a:rPr>
              <a:t>. Available at: </a:t>
            </a:r>
            <a:r>
              <a:rPr lang="en-GB" sz="3600" dirty="0">
                <a:effectLst/>
                <a:hlinkClick r:id="rId5"/>
              </a:rPr>
              <a:t>https://www.health.harvard.edu/diseases-and-conditions/why-are-you-coughing-at-night</a:t>
            </a:r>
            <a:r>
              <a:rPr lang="en-GB" sz="3600" dirty="0">
                <a:effectLst/>
              </a:rPr>
              <a:t>  (Accessed: 14 November 2023). </a:t>
            </a:r>
          </a:p>
          <a:p>
            <a:r>
              <a:rPr lang="en-GB" sz="3600" dirty="0">
                <a:effectLst/>
              </a:rPr>
              <a:t>Higuera, V. (2017) </a:t>
            </a:r>
            <a:r>
              <a:rPr lang="en-GB" sz="3600" i="1" dirty="0">
                <a:effectLst/>
              </a:rPr>
              <a:t>Respiratory depression: Symptoms, causes, and treatments</a:t>
            </a:r>
            <a:r>
              <a:rPr lang="en-GB" sz="3600" dirty="0">
                <a:effectLst/>
              </a:rPr>
              <a:t>, </a:t>
            </a:r>
            <a:r>
              <a:rPr lang="en-GB" sz="3600" i="1" dirty="0">
                <a:effectLst/>
              </a:rPr>
              <a:t>Healthline</a:t>
            </a:r>
            <a:r>
              <a:rPr lang="en-GB" sz="3600" dirty="0">
                <a:effectLst/>
              </a:rPr>
              <a:t>. Available at: </a:t>
            </a:r>
            <a:r>
              <a:rPr lang="en-GB" sz="3600" dirty="0">
                <a:effectLst/>
                <a:hlinkClick r:id="rId6"/>
              </a:rPr>
              <a:t>https://www.healthline.com/health/respiratory-depression?epik=dj0yJnU9MXhYc0RpMzBFTmpGQmV6aWE0RjF3azIyd0JZbDVrRkcmcD0wJm49RFlVc0VDelUyaHE4YkZjcDJfcjM4USZ0PUFBQUFBR1ZTeGtV</a:t>
            </a:r>
            <a:r>
              <a:rPr lang="en-GB" sz="3600" dirty="0">
                <a:effectLst/>
              </a:rPr>
              <a:t>  (Accessed: 14 November 2023). </a:t>
            </a:r>
          </a:p>
          <a:p>
            <a:r>
              <a:rPr lang="en-GB" sz="3600" i="1" dirty="0">
                <a:effectLst/>
              </a:rPr>
              <a:t>Image respiratory system</a:t>
            </a:r>
            <a:r>
              <a:rPr lang="en-GB" sz="3600" dirty="0">
                <a:effectLst/>
              </a:rPr>
              <a:t> (2020) </a:t>
            </a:r>
            <a:r>
              <a:rPr lang="en-GB" sz="3600" i="1" dirty="0">
                <a:effectLst/>
              </a:rPr>
              <a:t>www.edupics.com</a:t>
            </a:r>
            <a:r>
              <a:rPr lang="en-GB" sz="3600" dirty="0">
                <a:effectLst/>
              </a:rPr>
              <a:t>. Available at: </a:t>
            </a:r>
            <a:r>
              <a:rPr lang="en-GB" sz="3600" dirty="0">
                <a:effectLst/>
                <a:hlinkClick r:id="rId7"/>
              </a:rPr>
              <a:t>https://www.edupics.com/image-respiratory-system-i10686.html</a:t>
            </a:r>
            <a:r>
              <a:rPr lang="en-GB" sz="3600" dirty="0">
                <a:effectLst/>
              </a:rPr>
              <a:t>  (Accessed: 14 November 2023). </a:t>
            </a:r>
          </a:p>
          <a:p>
            <a:r>
              <a:rPr lang="en-GB" sz="3600" dirty="0">
                <a:effectLst/>
              </a:rPr>
              <a:t>Lead Liaison (2014) </a:t>
            </a:r>
            <a:r>
              <a:rPr lang="en-GB" sz="3600" i="1" dirty="0">
                <a:effectLst/>
              </a:rPr>
              <a:t>How to get your lead nurturing prospects to ‘Talk’ to you</a:t>
            </a:r>
            <a:r>
              <a:rPr lang="en-GB" sz="3600" dirty="0">
                <a:effectLst/>
              </a:rPr>
              <a:t>, </a:t>
            </a:r>
            <a:r>
              <a:rPr lang="en-GB" sz="3600" i="1" dirty="0">
                <a:effectLst/>
              </a:rPr>
              <a:t>Lead Liaison</a:t>
            </a:r>
            <a:r>
              <a:rPr lang="en-GB" sz="3600" dirty="0">
                <a:effectLst/>
              </a:rPr>
              <a:t>. Available at: </a:t>
            </a:r>
            <a:r>
              <a:rPr lang="en-GB" sz="3600" dirty="0">
                <a:effectLst/>
                <a:hlinkClick r:id="rId8"/>
              </a:rPr>
              <a:t>https://www.leadliaison.com/best-practices/how-to-get-your-lead-nurturing-prospects-to-talk-to-you/</a:t>
            </a:r>
            <a:r>
              <a:rPr lang="en-GB" sz="3600" dirty="0">
                <a:effectLst/>
              </a:rPr>
              <a:t>  (Accessed: 14 November 2023). </a:t>
            </a:r>
          </a:p>
          <a:p>
            <a:r>
              <a:rPr lang="en-GB" sz="3600" dirty="0">
                <a:effectLst/>
              </a:rPr>
              <a:t>Library, B.P. (2020) </a:t>
            </a:r>
            <a:r>
              <a:rPr lang="en-GB" sz="3600" i="1" dirty="0">
                <a:effectLst/>
              </a:rPr>
              <a:t>Cilia in lung - stock image - P580/0119</a:t>
            </a:r>
            <a:r>
              <a:rPr lang="en-GB" sz="3600" dirty="0">
                <a:effectLst/>
              </a:rPr>
              <a:t>, </a:t>
            </a:r>
            <a:r>
              <a:rPr lang="en-GB" sz="3600" i="1" dirty="0">
                <a:effectLst/>
              </a:rPr>
              <a:t>Science Photo Library</a:t>
            </a:r>
            <a:r>
              <a:rPr lang="en-GB" sz="3600" dirty="0">
                <a:effectLst/>
              </a:rPr>
              <a:t>. Available at: </a:t>
            </a:r>
            <a:r>
              <a:rPr lang="en-GB" sz="3600" dirty="0">
                <a:effectLst/>
                <a:hlinkClick r:id="rId9"/>
              </a:rPr>
              <a:t>https://www.sciencephoto.com/media/311140/view/cilia-in-lung</a:t>
            </a:r>
            <a:r>
              <a:rPr lang="en-GB" sz="3600" dirty="0">
                <a:effectLst/>
              </a:rPr>
              <a:t>  (Accessed: 14 November 2023). </a:t>
            </a:r>
          </a:p>
          <a:p>
            <a:r>
              <a:rPr lang="en-GB" sz="3600" dirty="0" err="1">
                <a:effectLst/>
              </a:rPr>
              <a:t>Madell</a:t>
            </a:r>
            <a:r>
              <a:rPr lang="en-GB" sz="3600" dirty="0">
                <a:effectLst/>
              </a:rPr>
              <a:t>, R. (2021) </a:t>
            </a:r>
            <a:r>
              <a:rPr lang="en-GB" sz="3600" i="1" dirty="0">
                <a:effectLst/>
              </a:rPr>
              <a:t>Chronic bronchitis: Symptoms, treatment, causes, and more</a:t>
            </a:r>
            <a:r>
              <a:rPr lang="en-GB" sz="3600" dirty="0">
                <a:effectLst/>
              </a:rPr>
              <a:t>, </a:t>
            </a:r>
            <a:r>
              <a:rPr lang="en-GB" sz="3600" i="1" dirty="0">
                <a:effectLst/>
              </a:rPr>
              <a:t>Healthline</a:t>
            </a:r>
            <a:r>
              <a:rPr lang="en-GB" sz="3600" dirty="0">
                <a:effectLst/>
              </a:rPr>
              <a:t>. Available at: </a:t>
            </a:r>
            <a:r>
              <a:rPr lang="en-GB" sz="3600" dirty="0">
                <a:effectLst/>
                <a:hlinkClick r:id="rId10"/>
              </a:rPr>
              <a:t>https://www.healthline.com/health/copd/understanding-chronic-bronchitis#cause</a:t>
            </a:r>
            <a:r>
              <a:rPr lang="en-GB" sz="3600" dirty="0">
                <a:effectLst/>
              </a:rPr>
              <a:t>  (Accessed: 14 November 2023). </a:t>
            </a:r>
          </a:p>
          <a:p>
            <a:r>
              <a:rPr lang="en-GB" sz="3600" i="1" dirty="0">
                <a:effectLst/>
              </a:rPr>
              <a:t>Post navigation</a:t>
            </a:r>
            <a:r>
              <a:rPr lang="en-GB" sz="3600" dirty="0">
                <a:effectLst/>
              </a:rPr>
              <a:t> (2018) </a:t>
            </a:r>
            <a:r>
              <a:rPr lang="en-GB" sz="3600" i="1" dirty="0" err="1">
                <a:effectLst/>
              </a:rPr>
              <a:t>OrganicHealthynet</a:t>
            </a:r>
            <a:r>
              <a:rPr lang="en-GB" sz="3600" dirty="0">
                <a:effectLst/>
              </a:rPr>
              <a:t>. Available at: </a:t>
            </a:r>
            <a:r>
              <a:rPr lang="en-GB" sz="3600" dirty="0">
                <a:effectLst/>
                <a:hlinkClick r:id="rId11"/>
              </a:rPr>
              <a:t>https://organichealthy.net/when-your-lungs-drown-in-mucus-this-is-the-best-cure-its-100-natural-and-works-in-just-few-hours/?r=1130018298</a:t>
            </a:r>
            <a:r>
              <a:rPr lang="en-GB" sz="3600" dirty="0">
                <a:effectLst/>
              </a:rPr>
              <a:t>  (Accessed: 14 November 2023). </a:t>
            </a:r>
          </a:p>
          <a:p>
            <a:r>
              <a:rPr lang="en-GB" sz="3600" i="1" dirty="0">
                <a:effectLst/>
              </a:rPr>
              <a:t>Premium vector: Human nose </a:t>
            </a:r>
            <a:r>
              <a:rPr lang="en-GB" sz="3600" i="1" dirty="0" err="1">
                <a:effectLst/>
              </a:rPr>
              <a:t>colorful</a:t>
            </a:r>
            <a:r>
              <a:rPr lang="en-GB" sz="3600" i="1" dirty="0">
                <a:effectLst/>
              </a:rPr>
              <a:t> line art isolated vector illustration</a:t>
            </a:r>
            <a:r>
              <a:rPr lang="en-GB" sz="3600" dirty="0">
                <a:effectLst/>
              </a:rPr>
              <a:t> (2023) </a:t>
            </a:r>
            <a:r>
              <a:rPr lang="en-GB" sz="3600" i="1" dirty="0" err="1">
                <a:effectLst/>
              </a:rPr>
              <a:t>Freepik</a:t>
            </a:r>
            <a:r>
              <a:rPr lang="en-GB" sz="3600" dirty="0">
                <a:effectLst/>
              </a:rPr>
              <a:t>. Available at: </a:t>
            </a:r>
            <a:r>
              <a:rPr lang="en-GB" sz="3600" dirty="0">
                <a:effectLst/>
                <a:hlinkClick r:id="rId12"/>
              </a:rPr>
              <a:t>https://www.freepik.com/premium-vector/human-nose-colorful-line-art-isolated-vector-illustration_45177553.htm</a:t>
            </a:r>
            <a:r>
              <a:rPr lang="en-GB" sz="3600" dirty="0">
                <a:effectLst/>
              </a:rPr>
              <a:t>  (Accessed: 14 November 2023). </a:t>
            </a:r>
          </a:p>
          <a:p>
            <a:r>
              <a:rPr lang="en-GB" sz="3600" i="1" dirty="0">
                <a:effectLst/>
              </a:rPr>
              <a:t>Premium Vector: Vector medical educational biological chart for trachea diagram anatomy illustration isolated white background</a:t>
            </a:r>
            <a:r>
              <a:rPr lang="en-GB" sz="3600" dirty="0">
                <a:effectLst/>
              </a:rPr>
              <a:t> (2022) </a:t>
            </a:r>
            <a:r>
              <a:rPr lang="en-GB" sz="3600" i="1" dirty="0" err="1">
                <a:effectLst/>
              </a:rPr>
              <a:t>Freepik</a:t>
            </a:r>
            <a:r>
              <a:rPr lang="en-GB" sz="3600" dirty="0">
                <a:effectLst/>
              </a:rPr>
              <a:t>. Available at: </a:t>
            </a:r>
            <a:r>
              <a:rPr lang="en-GB" sz="3600" dirty="0">
                <a:effectLst/>
                <a:hlinkClick r:id="rId13"/>
              </a:rPr>
              <a:t>https://www.freepik.com/premium-vector/vector-medical-educational-biological-chart-trachea-diagram-anatomy-illustration-isolated-white-background_27049573.htm</a:t>
            </a:r>
            <a:r>
              <a:rPr lang="en-GB" sz="3600" dirty="0">
                <a:effectLst/>
              </a:rPr>
              <a:t>  (Accessed: 14 November 2023). </a:t>
            </a:r>
          </a:p>
          <a:p>
            <a:r>
              <a:rPr lang="en-GB" sz="3600" dirty="0">
                <a:effectLst/>
              </a:rPr>
              <a:t>Prof. Leo </a:t>
            </a:r>
            <a:r>
              <a:rPr lang="en-GB" sz="3600" dirty="0" err="1">
                <a:effectLst/>
              </a:rPr>
              <a:t>KoendermanProf</a:t>
            </a:r>
            <a:r>
              <a:rPr lang="en-GB" sz="3600" dirty="0">
                <a:effectLst/>
              </a:rPr>
              <a:t>. Leo </a:t>
            </a:r>
            <a:r>
              <a:rPr lang="en-GB" sz="3600" dirty="0" err="1">
                <a:effectLst/>
              </a:rPr>
              <a:t>Koenderman</a:t>
            </a:r>
            <a:r>
              <a:rPr lang="en-GB" sz="3600" dirty="0">
                <a:effectLst/>
              </a:rPr>
              <a:t> did his training as a master of science (biology) at the University of Utrecht (1978-1986). He later received his PhD at the University of Amsterdam on thesis describing mechanisms of activation of eosinophils and (2017) </a:t>
            </a:r>
            <a:r>
              <a:rPr lang="en-GB" sz="3600" i="1" dirty="0">
                <a:effectLst/>
              </a:rPr>
              <a:t>The many inflammatory faces of chronic obstructive pulmonary disease (COPD) cannot be diagnosed by simple testing.</a:t>
            </a:r>
            <a:r>
              <a:rPr lang="en-GB" sz="3600" dirty="0">
                <a:effectLst/>
              </a:rPr>
              <a:t>, </a:t>
            </a:r>
            <a:r>
              <a:rPr lang="en-GB" sz="3600" i="1" dirty="0">
                <a:effectLst/>
              </a:rPr>
              <a:t>On Medicine</a:t>
            </a:r>
            <a:r>
              <a:rPr lang="en-GB" sz="3600" dirty="0">
                <a:effectLst/>
              </a:rPr>
              <a:t>. Available at: </a:t>
            </a:r>
            <a:r>
              <a:rPr lang="en-GB" sz="3600" dirty="0">
                <a:effectLst/>
                <a:hlinkClick r:id="rId14"/>
              </a:rPr>
              <a:t>https://blogs.biomedcentral.com/on-medicine/2017/06/06/the-many-inflammatory-faces-of-chronic-obstructive-pulmonary-disease-copd-cannot-be-diagnosed-by-simple-testing/</a:t>
            </a:r>
            <a:r>
              <a:rPr lang="en-GB" sz="3600" dirty="0">
                <a:effectLst/>
              </a:rPr>
              <a:t>  (Accessed: 14 November 2023). </a:t>
            </a:r>
          </a:p>
          <a:p>
            <a:r>
              <a:rPr lang="en-GB" sz="3600" dirty="0">
                <a:effectLst/>
              </a:rPr>
              <a:t>professional, C.C. medical (2022) </a:t>
            </a:r>
            <a:r>
              <a:rPr lang="en-GB" sz="3600" i="1" dirty="0">
                <a:effectLst/>
              </a:rPr>
              <a:t>Respiratory system: Functions, facts, Organs &amp; Anatomy</a:t>
            </a:r>
            <a:r>
              <a:rPr lang="en-GB" sz="3600" dirty="0">
                <a:effectLst/>
              </a:rPr>
              <a:t>, </a:t>
            </a:r>
            <a:r>
              <a:rPr lang="en-GB" sz="3600" i="1" dirty="0">
                <a:effectLst/>
              </a:rPr>
              <a:t>Cleveland Clinic</a:t>
            </a:r>
            <a:r>
              <a:rPr lang="en-GB" sz="3600" dirty="0">
                <a:effectLst/>
              </a:rPr>
              <a:t>. Available at: </a:t>
            </a:r>
            <a:r>
              <a:rPr lang="en-GB" sz="3600" dirty="0">
                <a:effectLst/>
                <a:hlinkClick r:id="rId15"/>
              </a:rPr>
              <a:t>https://my.clevelandclinic.org/health/body/21205-respiratory-system</a:t>
            </a:r>
            <a:r>
              <a:rPr lang="en-GB" sz="3600" dirty="0">
                <a:effectLst/>
              </a:rPr>
              <a:t>  (Accessed: 14 November 2023). </a:t>
            </a:r>
          </a:p>
          <a:p>
            <a:r>
              <a:rPr lang="en-GB" sz="3600" dirty="0">
                <a:effectLst/>
              </a:rPr>
              <a:t>Undefined, U. </a:t>
            </a:r>
            <a:r>
              <a:rPr lang="en-GB" sz="3600" i="1" dirty="0">
                <a:effectLst/>
              </a:rPr>
              <a:t>et al.</a:t>
            </a:r>
            <a:r>
              <a:rPr lang="en-GB" sz="3600" dirty="0">
                <a:effectLst/>
              </a:rPr>
              <a:t> (2018) </a:t>
            </a:r>
            <a:r>
              <a:rPr lang="en-GB" sz="3600" i="1" dirty="0" err="1">
                <a:effectLst/>
              </a:rPr>
              <a:t>Istock</a:t>
            </a:r>
            <a:r>
              <a:rPr lang="en-GB" sz="3600" dirty="0">
                <a:effectLst/>
              </a:rPr>
              <a:t>, </a:t>
            </a:r>
            <a:r>
              <a:rPr lang="en-GB" sz="3600" i="1" dirty="0">
                <a:effectLst/>
              </a:rPr>
              <a:t>iStock</a:t>
            </a:r>
            <a:r>
              <a:rPr lang="en-GB" sz="3600" dirty="0">
                <a:effectLst/>
              </a:rPr>
              <a:t>. Available at: </a:t>
            </a:r>
            <a:r>
              <a:rPr lang="en-GB" sz="3600" dirty="0">
                <a:effectLst/>
                <a:hlinkClick r:id="rId16"/>
              </a:rPr>
              <a:t>https://www.istockphoto.com/illustrations/drawing-of-the-alveoli</a:t>
            </a:r>
            <a:r>
              <a:rPr lang="en-GB" sz="3600" dirty="0">
                <a:effectLst/>
              </a:rPr>
              <a:t>  (Accessed: 14 November 2023). </a:t>
            </a:r>
          </a:p>
          <a:p>
            <a:r>
              <a:rPr lang="en-GB" sz="3600" dirty="0">
                <a:effectLst/>
              </a:rPr>
              <a:t>(2023) </a:t>
            </a:r>
            <a:r>
              <a:rPr lang="en-GB" sz="3600" i="1" dirty="0">
                <a:effectLst/>
              </a:rPr>
              <a:t>NHS choices</a:t>
            </a:r>
            <a:r>
              <a:rPr lang="en-GB" sz="3600" dirty="0">
                <a:effectLst/>
              </a:rPr>
              <a:t>. Available at: </a:t>
            </a:r>
            <a:r>
              <a:rPr lang="en-GB" sz="3600" dirty="0">
                <a:effectLst/>
                <a:hlinkClick r:id="rId3"/>
              </a:rPr>
              <a:t>https://www.nhs.uk/conditions/chronic-obstructive-pulmonary-disease-copd/treatment/</a:t>
            </a:r>
            <a:r>
              <a:rPr lang="en-GB" sz="3600" dirty="0">
                <a:effectLst/>
              </a:rPr>
              <a:t>  (Accessed: 14 November 2023). </a:t>
            </a:r>
          </a:p>
          <a:p>
            <a:r>
              <a:rPr lang="en-GB" sz="3600" i="1" dirty="0" err="1">
                <a:effectLst/>
              </a:rPr>
              <a:t>Inspir</a:t>
            </a:r>
            <a:r>
              <a:rPr lang="en-GB" sz="3600" i="1" dirty="0">
                <a:effectLst/>
              </a:rPr>
              <a:t>-action helps relieve symptoms of chronic bronchitis 60 tabs</a:t>
            </a:r>
            <a:r>
              <a:rPr lang="en-GB" sz="3600" dirty="0">
                <a:effectLst/>
              </a:rPr>
              <a:t> (no date) </a:t>
            </a:r>
            <a:r>
              <a:rPr lang="en-GB" sz="3600" i="1" dirty="0">
                <a:effectLst/>
              </a:rPr>
              <a:t>Rediscover Health Online Dispensary</a:t>
            </a:r>
            <a:r>
              <a:rPr lang="en-GB" sz="3600" dirty="0">
                <a:effectLst/>
              </a:rPr>
              <a:t>. Available at: </a:t>
            </a:r>
            <a:r>
              <a:rPr lang="en-GB" sz="3600" dirty="0">
                <a:effectLst/>
                <a:hlinkClick r:id="rId17"/>
              </a:rPr>
              <a:t>https://shop.rediscoverhealth.ca/products/inspir-action?variant=39579247706215</a:t>
            </a:r>
            <a:r>
              <a:rPr lang="en-GB" sz="3600" dirty="0">
                <a:effectLst/>
              </a:rPr>
              <a:t>  (Accessed: 14 November 2023).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20523749"/>
      </p:ext>
    </p:extLst>
  </p:cSld>
  <p:clrMapOvr>
    <a:masterClrMapping/>
  </p:clrMapOvr>
</p:sld>
</file>

<file path=ppt/theme/theme1.xml><?xml version="1.0" encoding="utf-8"?>
<a:theme xmlns:a="http://schemas.openxmlformats.org/drawingml/2006/main" name="Frame">
  <a:themeElements>
    <a:clrScheme name="Frame">
      <a:dk1>
        <a:srgbClr val="000000"/>
      </a:dk1>
      <a:lt1>
        <a:srgbClr val="FFFFFF"/>
      </a:lt1>
      <a:dk2>
        <a:srgbClr val="545454"/>
      </a:dk2>
      <a:lt2>
        <a:srgbClr val="BFBFBF"/>
      </a:lt2>
      <a:accent1>
        <a:srgbClr val="40BAD2"/>
      </a:accent1>
      <a:accent2>
        <a:srgbClr val="FAB900"/>
      </a:accent2>
      <a:accent3>
        <a:srgbClr val="90BB23"/>
      </a:accent3>
      <a:accent4>
        <a:srgbClr val="EE7008"/>
      </a:accent4>
      <a:accent5>
        <a:srgbClr val="1AB39F"/>
      </a:accent5>
      <a:accent6>
        <a:srgbClr val="D5393D"/>
      </a:accent6>
      <a:hlink>
        <a:srgbClr val="90BB23"/>
      </a:hlink>
      <a:folHlink>
        <a:srgbClr val="EE7008"/>
      </a:folHlink>
    </a:clrScheme>
    <a:fontScheme name="Frame">
      <a:maj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Fram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20000"/>
                <a:lumMod val="102000"/>
              </a:schemeClr>
            </a:gs>
            <a:gs pos="48000">
              <a:schemeClr val="phClr">
                <a:tint val="98000"/>
                <a:shade val="90000"/>
                <a:satMod val="110000"/>
                <a:lumMod val="103000"/>
              </a:schemeClr>
            </a:gs>
            <a:gs pos="100000">
              <a:schemeClr val="phClr">
                <a:tint val="98000"/>
                <a:shade val="8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rame" id="{F226E7A2-7162-461C-9490-D27D9DC04E43}" vid="{629A0216-3BBD-45C0-B63F-2683BEA18F60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E2F794267AB9149A1F1026143A8FACF" ma:contentTypeVersion="16" ma:contentTypeDescription="Create a new document." ma:contentTypeScope="" ma:versionID="2a8bd853e1188c211a7e701dddb33837">
  <xsd:schema xmlns:xsd="http://www.w3.org/2001/XMLSchema" xmlns:xs="http://www.w3.org/2001/XMLSchema" xmlns:p="http://schemas.microsoft.com/office/2006/metadata/properties" xmlns:ns3="ec64fcab-bbc9-4804-8cc6-0a77e40cec50" xmlns:ns4="ab0404f2-73f1-4c8b-8b8f-e15f0c5ca697" targetNamespace="http://schemas.microsoft.com/office/2006/metadata/properties" ma:root="true" ma:fieldsID="cc9ca5f616156ea8dd68ac5df0a02e92" ns3:_="" ns4:_="">
    <xsd:import namespace="ec64fcab-bbc9-4804-8cc6-0a77e40cec50"/>
    <xsd:import namespace="ab0404f2-73f1-4c8b-8b8f-e15f0c5ca697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_activity" minOccurs="0"/>
                <xsd:element ref="ns3:MediaServiceObjectDetectorVersions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System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c64fcab-bbc9-4804-8cc6-0a77e40cec5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_activity" ma:index="16" nillable="true" ma:displayName="_activity" ma:hidden="true" ma:internalName="_activity">
      <xsd:simpleType>
        <xsd:restriction base="dms:Note"/>
      </xsd:simpleType>
    </xsd:element>
    <xsd:element name="MediaServiceObjectDetectorVersions" ma:index="17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AutoTags" ma:index="19" nillable="true" ma:displayName="Tags" ma:internalName="MediaServiceAutoTags" ma:readOnly="true">
      <xsd:simpleType>
        <xsd:restriction base="dms:Text"/>
      </xsd:simple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SystemTags" ma:index="23" nillable="true" ma:displayName="MediaServiceSystemTags" ma:hidden="true" ma:internalName="MediaServiceSystemTag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b0404f2-73f1-4c8b-8b8f-e15f0c5ca697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4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c64fcab-bbc9-4804-8cc6-0a77e40cec50" xsi:nil="true"/>
  </documentManagement>
</p:properties>
</file>

<file path=customXml/itemProps1.xml><?xml version="1.0" encoding="utf-8"?>
<ds:datastoreItem xmlns:ds="http://schemas.openxmlformats.org/officeDocument/2006/customXml" ds:itemID="{B344C112-8631-41CE-9359-8786727C799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c64fcab-bbc9-4804-8cc6-0a77e40cec50"/>
    <ds:schemaRef ds:uri="ab0404f2-73f1-4c8b-8b8f-e15f0c5ca69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41E638C-BC98-4F14-AD12-AF0536D96BE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F0739ED-D4EE-4326-8A47-19D880CB0AE6}">
  <ds:schemaRefs>
    <ds:schemaRef ds:uri="ec64fcab-bbc9-4804-8cc6-0a77e40cec50"/>
    <ds:schemaRef ds:uri="http://purl.org/dc/elements/1.1/"/>
    <ds:schemaRef ds:uri="http://schemas.microsoft.com/office/2006/documentManagement/types"/>
    <ds:schemaRef ds:uri="ab0404f2-73f1-4c8b-8b8f-e15f0c5ca697"/>
    <ds:schemaRef ds:uri="http://schemas.openxmlformats.org/package/2006/metadata/core-properties"/>
    <ds:schemaRef ds:uri="http://www.w3.org/XML/1998/namespace"/>
    <ds:schemaRef ds:uri="http://purl.org/dc/dcmitype/"/>
    <ds:schemaRef ds:uri="http://purl.org/dc/terms/"/>
    <ds:schemaRef ds:uri="http://schemas.microsoft.com/office/infopath/2007/PartnerControls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TM03457475[[fn=Frame]]</Template>
  <TotalTime>6052</TotalTime>
  <Words>1198</Words>
  <Application>Microsoft Office PowerPoint</Application>
  <PresentationFormat>Widescreen</PresentationFormat>
  <Paragraphs>52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Corbel</vt:lpstr>
      <vt:lpstr>Wingdings 2</vt:lpstr>
      <vt:lpstr>Frame</vt:lpstr>
      <vt:lpstr>The respiratory system</vt:lpstr>
      <vt:lpstr>The respiratory system!</vt:lpstr>
      <vt:lpstr>what is a potential health issue related with the respiratory system and how can it be managed/improved?</vt:lpstr>
      <vt:lpstr>How can you manage chronic bronchitis?</vt:lpstr>
      <vt:lpstr>Reference page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respiratory system</dc:title>
  <dc:creator>Sharon Palgrave (2133276)</dc:creator>
  <cp:lastModifiedBy>Sharon Palgrave (2133276)</cp:lastModifiedBy>
  <cp:revision>1</cp:revision>
  <dcterms:created xsi:type="dcterms:W3CDTF">2023-11-12T17:49:55Z</dcterms:created>
  <dcterms:modified xsi:type="dcterms:W3CDTF">2023-11-16T22:41:57Z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0x0101003E2F794267AB9149A1F1026143A8FACF</vt:lpwstr>
  </property>
</Properties>
</file>