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9" r:id="rId5"/>
    <p:sldMasterId id="2147483657" r:id="rId6"/>
    <p:sldMasterId id="2147483653" r:id="rId7"/>
    <p:sldMasterId id="2147483661" r:id="rId8"/>
  </p:sldMasterIdLst>
  <p:notesMasterIdLst>
    <p:notesMasterId r:id="rId13"/>
  </p:notesMasterIdLst>
  <p:handoutMasterIdLst>
    <p:handoutMasterId r:id="rId14"/>
  </p:handoutMasterIdLst>
  <p:sldIdLst>
    <p:sldId id="256" r:id="rId9"/>
    <p:sldId id="261" r:id="rId10"/>
    <p:sldId id="262" r:id="rId11"/>
    <p:sldId id="263" r:id="rId12"/>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7A74"/>
    <a:srgbClr val="F3F5FA"/>
    <a:srgbClr val="F1D906"/>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660BE7-1A50-4812-9592-8DCA7799EEA7}" v="107" dt="2026-07-31T01:00:52.3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49" autoAdjust="0"/>
    <p:restoredTop sz="94689" autoAdjust="0"/>
  </p:normalViewPr>
  <p:slideViewPr>
    <p:cSldViewPr snapToGrid="0" snapToObjects="1" showGuides="1">
      <p:cViewPr>
        <p:scale>
          <a:sx n="15" d="100"/>
          <a:sy n="15" d="100"/>
        </p:scale>
        <p:origin x="1420" y="-8"/>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ina Magdalena Slowik (2332439)" userId="11725ff9-9e26-4fce-84a9-f5da11e47166" providerId="ADAL" clId="{6846EF5A-3152-4098-9B81-72913E59C5B9}"/>
    <pc:docChg chg="modSld">
      <pc:chgData name="Paulina Magdalena Slowik (2332439)" userId="11725ff9-9e26-4fce-84a9-f5da11e47166" providerId="ADAL" clId="{6846EF5A-3152-4098-9B81-72913E59C5B9}" dt="2026-07-31T01:00:52.312" v="106"/>
      <pc:docMkLst>
        <pc:docMk/>
      </pc:docMkLst>
      <pc:sldChg chg="modSp">
        <pc:chgData name="Paulina Magdalena Slowik (2332439)" userId="11725ff9-9e26-4fce-84a9-f5da11e47166" providerId="ADAL" clId="{6846EF5A-3152-4098-9B81-72913E59C5B9}" dt="2026-07-31T00:50:00.351" v="99"/>
        <pc:sldMkLst>
          <pc:docMk/>
          <pc:sldMk cId="2465510357" sldId="256"/>
        </pc:sldMkLst>
        <pc:spChg chg="mod">
          <ac:chgData name="Paulina Magdalena Slowik (2332439)" userId="11725ff9-9e26-4fce-84a9-f5da11e47166" providerId="ADAL" clId="{6846EF5A-3152-4098-9B81-72913E59C5B9}" dt="2026-07-31T00:50:00.351" v="99"/>
          <ac:spMkLst>
            <pc:docMk/>
            <pc:sldMk cId="2465510357" sldId="256"/>
            <ac:spMk id="2" creationId="{DA2D9CAF-62E4-A56C-BC72-03583E71A03A}"/>
          </ac:spMkLst>
        </pc:spChg>
      </pc:sldChg>
      <pc:sldChg chg="addSp modSp setBg">
        <pc:chgData name="Paulina Magdalena Slowik (2332439)" userId="11725ff9-9e26-4fce-84a9-f5da11e47166" providerId="ADAL" clId="{6846EF5A-3152-4098-9B81-72913E59C5B9}" dt="2026-07-31T00:56:32.646" v="101"/>
        <pc:sldMkLst>
          <pc:docMk/>
          <pc:sldMk cId="531086080" sldId="261"/>
        </pc:sldMkLst>
        <pc:spChg chg="mod">
          <ac:chgData name="Paulina Magdalena Slowik (2332439)" userId="11725ff9-9e26-4fce-84a9-f5da11e47166" providerId="ADAL" clId="{6846EF5A-3152-4098-9B81-72913E59C5B9}" dt="2026-07-31T00:22:00.265" v="96"/>
          <ac:spMkLst>
            <pc:docMk/>
            <pc:sldMk cId="531086080" sldId="261"/>
            <ac:spMk id="2" creationId="{E6EDE4D7-E5DB-5854-2C54-58DE17CBAE7C}"/>
          </ac:spMkLst>
        </pc:spChg>
        <pc:spChg chg="mod">
          <ac:chgData name="Paulina Magdalena Slowik (2332439)" userId="11725ff9-9e26-4fce-84a9-f5da11e47166" providerId="ADAL" clId="{6846EF5A-3152-4098-9B81-72913E59C5B9}" dt="2026-07-30T23:42:54.158" v="86"/>
          <ac:spMkLst>
            <pc:docMk/>
            <pc:sldMk cId="531086080" sldId="261"/>
            <ac:spMk id="5" creationId="{925EA422-02CF-EC85-AE1E-9F501EE4E390}"/>
          </ac:spMkLst>
        </pc:spChg>
        <pc:spChg chg="mod">
          <ac:chgData name="Paulina Magdalena Slowik (2332439)" userId="11725ff9-9e26-4fce-84a9-f5da11e47166" providerId="ADAL" clId="{6846EF5A-3152-4098-9B81-72913E59C5B9}" dt="2026-07-30T23:57:39.905" v="87"/>
          <ac:spMkLst>
            <pc:docMk/>
            <pc:sldMk cId="531086080" sldId="261"/>
            <ac:spMk id="8" creationId="{F39F00D5-5C38-D6F2-6606-6A41E051B19F}"/>
          </ac:spMkLst>
        </pc:spChg>
        <pc:spChg chg="mod">
          <ac:chgData name="Paulina Magdalena Slowik (2332439)" userId="11725ff9-9e26-4fce-84a9-f5da11e47166" providerId="ADAL" clId="{6846EF5A-3152-4098-9B81-72913E59C5B9}" dt="2026-07-30T23:26:50.263" v="85"/>
          <ac:spMkLst>
            <pc:docMk/>
            <pc:sldMk cId="531086080" sldId="261"/>
            <ac:spMk id="15" creationId="{A70C907E-7905-7BDC-E66E-90047768310D}"/>
          </ac:spMkLst>
        </pc:spChg>
        <pc:spChg chg="mod">
          <ac:chgData name="Paulina Magdalena Slowik (2332439)" userId="11725ff9-9e26-4fce-84a9-f5da11e47166" providerId="ADAL" clId="{6846EF5A-3152-4098-9B81-72913E59C5B9}" dt="2026-07-31T00:56:32.646" v="101"/>
          <ac:spMkLst>
            <pc:docMk/>
            <pc:sldMk cId="531086080" sldId="261"/>
            <ac:spMk id="17" creationId="{48D3574B-9CFC-4B83-1C3B-42BD2A74FB76}"/>
          </ac:spMkLst>
        </pc:spChg>
        <pc:spChg chg="mod">
          <ac:chgData name="Paulina Magdalena Slowik (2332439)" userId="11725ff9-9e26-4fce-84a9-f5da11e47166" providerId="ADAL" clId="{6846EF5A-3152-4098-9B81-72913E59C5B9}" dt="2026-07-31T00:56:10.322" v="100"/>
          <ac:spMkLst>
            <pc:docMk/>
            <pc:sldMk cId="531086080" sldId="261"/>
            <ac:spMk id="18" creationId="{9D21321E-1878-CD40-4AA6-3764E797EE11}"/>
          </ac:spMkLst>
        </pc:spChg>
        <pc:spChg chg="add mod">
          <ac:chgData name="Paulina Magdalena Slowik (2332439)" userId="11725ff9-9e26-4fce-84a9-f5da11e47166" providerId="ADAL" clId="{6846EF5A-3152-4098-9B81-72913E59C5B9}" dt="2026-07-30T23:59:46.864" v="89"/>
          <ac:spMkLst>
            <pc:docMk/>
            <pc:sldMk cId="531086080" sldId="261"/>
            <ac:spMk id="31" creationId="{274F6C84-8DC1-8AC2-1EE9-9F1337FD0931}"/>
          </ac:spMkLst>
        </pc:spChg>
        <pc:picChg chg="add">
          <ac:chgData name="Paulina Magdalena Slowik (2332439)" userId="11725ff9-9e26-4fce-84a9-f5da11e47166" providerId="ADAL" clId="{6846EF5A-3152-4098-9B81-72913E59C5B9}" dt="2026-07-31T00:04:20.663" v="90"/>
          <ac:picMkLst>
            <pc:docMk/>
            <pc:sldMk cId="531086080" sldId="261"/>
            <ac:picMk id="33" creationId="{7D0DDE0B-7F1B-3A3B-86E4-93C9290D68C7}"/>
          </ac:picMkLst>
        </pc:picChg>
        <pc:picChg chg="add mod">
          <ac:chgData name="Paulina Magdalena Slowik (2332439)" userId="11725ff9-9e26-4fce-84a9-f5da11e47166" providerId="ADAL" clId="{6846EF5A-3152-4098-9B81-72913E59C5B9}" dt="2026-07-31T00:06:06.188" v="91" actId="931"/>
          <ac:picMkLst>
            <pc:docMk/>
            <pc:sldMk cId="531086080" sldId="261"/>
            <ac:picMk id="35" creationId="{50FA5959-5355-7E97-0F71-BED11ED55870}"/>
          </ac:picMkLst>
        </pc:picChg>
      </pc:sldChg>
      <pc:sldChg chg="addSp modSp setBg">
        <pc:chgData name="Paulina Magdalena Slowik (2332439)" userId="11725ff9-9e26-4fce-84a9-f5da11e47166" providerId="ADAL" clId="{6846EF5A-3152-4098-9B81-72913E59C5B9}" dt="2026-07-31T01:00:52.312" v="106"/>
        <pc:sldMkLst>
          <pc:docMk/>
          <pc:sldMk cId="942594715" sldId="262"/>
        </pc:sldMkLst>
        <pc:spChg chg="mod">
          <ac:chgData name="Paulina Magdalena Slowik (2332439)" userId="11725ff9-9e26-4fce-84a9-f5da11e47166" providerId="ADAL" clId="{6846EF5A-3152-4098-9B81-72913E59C5B9}" dt="2026-07-30T00:08:13.503" v="74"/>
          <ac:spMkLst>
            <pc:docMk/>
            <pc:sldMk cId="942594715" sldId="262"/>
            <ac:spMk id="10" creationId="{AFB5B1E5-70F7-1D07-1874-53ED29490546}"/>
          </ac:spMkLst>
        </pc:spChg>
        <pc:spChg chg="mod">
          <ac:chgData name="Paulina Magdalena Slowik (2332439)" userId="11725ff9-9e26-4fce-84a9-f5da11e47166" providerId="ADAL" clId="{6846EF5A-3152-4098-9B81-72913E59C5B9}" dt="2026-07-30T23:19:06.194" v="83"/>
          <ac:spMkLst>
            <pc:docMk/>
            <pc:sldMk cId="942594715" sldId="262"/>
            <ac:spMk id="12" creationId="{8C9F264A-4F09-4397-D2B9-816058AB83A5}"/>
          </ac:spMkLst>
        </pc:spChg>
        <pc:spChg chg="mod">
          <ac:chgData name="Paulina Magdalena Slowik (2332439)" userId="11725ff9-9e26-4fce-84a9-f5da11e47166" providerId="ADAL" clId="{6846EF5A-3152-4098-9B81-72913E59C5B9}" dt="2026-07-31T00:58:50.280" v="104"/>
          <ac:spMkLst>
            <pc:docMk/>
            <pc:sldMk cId="942594715" sldId="262"/>
            <ac:spMk id="17" creationId="{67E2B6AC-5246-B3EB-052B-538788059A3A}"/>
          </ac:spMkLst>
        </pc:spChg>
        <pc:spChg chg="mod">
          <ac:chgData name="Paulina Magdalena Slowik (2332439)" userId="11725ff9-9e26-4fce-84a9-f5da11e47166" providerId="ADAL" clId="{6846EF5A-3152-4098-9B81-72913E59C5B9}" dt="2026-07-31T01:00:52.312" v="106"/>
          <ac:spMkLst>
            <pc:docMk/>
            <pc:sldMk cId="942594715" sldId="262"/>
            <ac:spMk id="18" creationId="{C7BE16EC-FF69-F318-4DBA-7D6D96894D2A}"/>
          </ac:spMkLst>
        </pc:spChg>
        <pc:picChg chg="add">
          <ac:chgData name="Paulina Magdalena Slowik (2332439)" userId="11725ff9-9e26-4fce-84a9-f5da11e47166" providerId="ADAL" clId="{6846EF5A-3152-4098-9B81-72913E59C5B9}" dt="2026-07-30T00:14:52.539" v="76"/>
          <ac:picMkLst>
            <pc:docMk/>
            <pc:sldMk cId="942594715" sldId="262"/>
            <ac:picMk id="38" creationId="{6F497AEB-EBF8-0DE6-7DBF-77AA2278851B}"/>
          </ac:picMkLst>
        </pc:picChg>
        <pc:picChg chg="add">
          <ac:chgData name="Paulina Magdalena Slowik (2332439)" userId="11725ff9-9e26-4fce-84a9-f5da11e47166" providerId="ADAL" clId="{6846EF5A-3152-4098-9B81-72913E59C5B9}" dt="2026-07-30T00:19:56.912" v="77"/>
          <ac:picMkLst>
            <pc:docMk/>
            <pc:sldMk cId="942594715" sldId="262"/>
            <ac:picMk id="40" creationId="{424673B7-0F3B-8C7C-4F63-1458FE3BE5D7}"/>
          </ac:picMkLst>
        </pc:picChg>
        <pc:picChg chg="add">
          <ac:chgData name="Paulina Magdalena Slowik (2332439)" userId="11725ff9-9e26-4fce-84a9-f5da11e47166" providerId="ADAL" clId="{6846EF5A-3152-4098-9B81-72913E59C5B9}" dt="2026-07-30T00:22:33.686" v="78"/>
          <ac:picMkLst>
            <pc:docMk/>
            <pc:sldMk cId="942594715" sldId="262"/>
            <ac:picMk id="42" creationId="{9C7D1744-D71D-500D-373C-D041300B3874}"/>
          </ac:picMkLst>
        </pc:picChg>
        <pc:picChg chg="add">
          <ac:chgData name="Paulina Magdalena Slowik (2332439)" userId="11725ff9-9e26-4fce-84a9-f5da11e47166" providerId="ADAL" clId="{6846EF5A-3152-4098-9B81-72913E59C5B9}" dt="2026-07-30T23:12:29.709" v="81"/>
          <ac:picMkLst>
            <pc:docMk/>
            <pc:sldMk cId="942594715" sldId="262"/>
            <ac:picMk id="44" creationId="{6EAAA911-2724-DD0E-11AA-E1B3CC1E774D}"/>
          </ac:picMkLst>
        </pc:picChg>
        <pc:picChg chg="add">
          <ac:chgData name="Paulina Magdalena Slowik (2332439)" userId="11725ff9-9e26-4fce-84a9-f5da11e47166" providerId="ADAL" clId="{6846EF5A-3152-4098-9B81-72913E59C5B9}" dt="2026-07-30T23:13:28.063" v="82"/>
          <ac:picMkLst>
            <pc:docMk/>
            <pc:sldMk cId="942594715" sldId="262"/>
            <ac:picMk id="46" creationId="{F8965142-A582-E181-968D-75B3D62D3E8E}"/>
          </ac:picMkLst>
        </pc:picChg>
      </pc:sldChg>
      <pc:sldChg chg="modSp">
        <pc:chgData name="Paulina Magdalena Slowik (2332439)" userId="11725ff9-9e26-4fce-84a9-f5da11e47166" providerId="ADAL" clId="{6846EF5A-3152-4098-9B81-72913E59C5B9}" dt="2026-07-31T00:41:40.820" v="97"/>
        <pc:sldMkLst>
          <pc:docMk/>
          <pc:sldMk cId="1291817132" sldId="263"/>
        </pc:sldMkLst>
        <pc:spChg chg="mod">
          <ac:chgData name="Paulina Magdalena Slowik (2332439)" userId="11725ff9-9e26-4fce-84a9-f5da11e47166" providerId="ADAL" clId="{6846EF5A-3152-4098-9B81-72913E59C5B9}" dt="2026-07-31T00:41:40.820" v="97"/>
          <ac:spMkLst>
            <pc:docMk/>
            <pc:sldMk cId="1291817132" sldId="263"/>
            <ac:spMk id="3" creationId="{962AB41E-6AA9-AE88-AC29-8F191F7F1DB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7/27/2026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7/27/2026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2430342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3</a:t>
            </a:fld>
            <a:endParaRPr lang="en-US" dirty="0"/>
          </a:p>
        </p:txBody>
      </p:sp>
    </p:spTree>
    <p:extLst>
      <p:ext uri="{BB962C8B-B14F-4D97-AF65-F5344CB8AC3E}">
        <p14:creationId xmlns:p14="http://schemas.microsoft.com/office/powerpoint/2010/main" val="2945411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27/07/2026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hyperlink" Target="https://www.nhs.uk/mental-health/conditions/hoarding-disorder/" TargetMode="External"/><Relationship Id="rId2" Type="http://schemas.openxmlformats.org/officeDocument/2006/relationships/hyperlink" Target="https://psychiatryonline.org/doi/abs/10.1176/appi.books.9780890425787" TargetMode="External"/><Relationship Id="rId1" Type="http://schemas.openxmlformats.org/officeDocument/2006/relationships/slideLayout" Target="../slideLayouts/slideLayout6.xml"/><Relationship Id="rId6" Type="http://schemas.openxmlformats.org/officeDocument/2006/relationships/hyperlink" Target="https://icd.who.int/" TargetMode="External"/><Relationship Id="rId5" Type="http://schemas.openxmlformats.org/officeDocument/2006/relationships/hyperlink" Target="https://oxfordhealth.nhs.uk/ohspic/problems/hoarding-disorder/" TargetMode="External"/><Relationship Id="rId4" Type="http://schemas.openxmlformats.org/officeDocument/2006/relationships/hyperlink" Target="https://www.nic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8399188"/>
          </a:xfrm>
        </p:spPr>
        <p:txBody>
          <a:bodyPr>
            <a:normAutofit/>
          </a:bodyPr>
          <a:lstStyle/>
          <a:p>
            <a:pPr algn="l"/>
            <a:r>
              <a:rPr lang="en-GB" sz="9000" dirty="0">
                <a:latin typeface="Arial" panose="020B0604020202020204" pitchFamily="34" charset="0"/>
                <a:cs typeface="Arial" panose="020B0604020202020204" pitchFamily="34" charset="0"/>
              </a:rPr>
              <a:t>Module Number: BMHP6029</a:t>
            </a:r>
            <a:br>
              <a:rPr lang="en-US" sz="9000" dirty="0">
                <a:latin typeface="Arial" panose="020B0604020202020204" pitchFamily="34" charset="0"/>
                <a:cs typeface="Arial" panose="020B0604020202020204" pitchFamily="34" charset="0"/>
              </a:rPr>
            </a:br>
            <a:r>
              <a:rPr lang="en-GB" sz="9000" dirty="0">
                <a:latin typeface="Arial" panose="020B0604020202020204" pitchFamily="34" charset="0"/>
                <a:cs typeface="Arial" panose="020B0604020202020204" pitchFamily="34" charset="0"/>
              </a:rPr>
              <a:t>Assignment No: Component 1- Poster</a:t>
            </a:r>
            <a:br>
              <a:rPr lang="en-US" sz="9000" dirty="0">
                <a:latin typeface="Arial" panose="020B0604020202020204" pitchFamily="34" charset="0"/>
                <a:cs typeface="Arial" panose="020B0604020202020204" pitchFamily="34" charset="0"/>
              </a:rPr>
            </a:br>
            <a:r>
              <a:rPr lang="en-GB" sz="9000" dirty="0">
                <a:latin typeface="Arial" panose="020B0604020202020204" pitchFamily="34" charset="0"/>
                <a:cs typeface="Arial" panose="020B0604020202020204" pitchFamily="34" charset="0"/>
              </a:rPr>
              <a:t>Student Name: Paulina Slowik</a:t>
            </a:r>
            <a:r>
              <a:rPr lang="en-US" sz="9000" dirty="0">
                <a:latin typeface="Arial" panose="020B0604020202020204" pitchFamily="34" charset="0"/>
                <a:cs typeface="Arial" panose="020B0604020202020204" pitchFamily="34" charset="0"/>
              </a:rPr>
              <a:t>​</a:t>
            </a:r>
            <a:br>
              <a:rPr lang="en-US" sz="9000" dirty="0">
                <a:latin typeface="Arial" panose="020B0604020202020204" pitchFamily="34" charset="0"/>
                <a:cs typeface="Arial" panose="020B0604020202020204" pitchFamily="34" charset="0"/>
              </a:rPr>
            </a:br>
            <a:r>
              <a:rPr lang="en-GB" sz="9000" dirty="0">
                <a:latin typeface="Arial" panose="020B0604020202020204" pitchFamily="34" charset="0"/>
                <a:cs typeface="Arial" panose="020B0604020202020204" pitchFamily="34" charset="0"/>
              </a:rPr>
              <a:t>Student ID: 2332439</a:t>
            </a:r>
            <a:r>
              <a:rPr lang="en-US" sz="9000" dirty="0">
                <a:latin typeface="Arial" panose="020B0604020202020204" pitchFamily="34" charset="0"/>
                <a:cs typeface="Arial" panose="020B0604020202020204" pitchFamily="34" charset="0"/>
              </a:rPr>
              <a:t>​</a:t>
            </a:r>
            <a:br>
              <a:rPr lang="en-US" sz="9000" dirty="0">
                <a:latin typeface="Arial" panose="020B0604020202020204" pitchFamily="34" charset="0"/>
                <a:cs typeface="Arial" panose="020B0604020202020204" pitchFamily="34" charset="0"/>
              </a:rPr>
            </a:br>
            <a:r>
              <a:rPr lang="en-GB" sz="9000" dirty="0">
                <a:latin typeface="Arial" panose="020B0604020202020204" pitchFamily="34" charset="0"/>
                <a:cs typeface="Arial" panose="020B0604020202020204" pitchFamily="34" charset="0"/>
              </a:rPr>
              <a:t>Lecturer’s Name: Bianca Sanfilippo</a:t>
            </a:r>
            <a:br>
              <a:rPr lang="en-GB" sz="3200" b="1" dirty="0">
                <a:effectLst/>
                <a:ea typeface="Aptos" panose="020B0004020202020204" pitchFamily="34" charset="0"/>
              </a:rPr>
            </a:br>
            <a:br>
              <a:rPr lang="en-GB" sz="3200" dirty="0"/>
            </a:b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7507705"/>
            <a:ext cx="29036209" cy="2800767"/>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584200" y="9851440"/>
            <a:ext cx="10056813" cy="21833647"/>
          </a:xfrm>
        </p:spPr>
        <p:txBody>
          <a:bodyPr/>
          <a:lstStyle/>
          <a:p>
            <a:r>
              <a:rPr lang="en-GB" sz="5000" b="1" dirty="0">
                <a:solidFill>
                  <a:srgbClr val="107A74"/>
                </a:solidFill>
                <a:latin typeface="Arial" panose="020B0604020202020204" pitchFamily="34" charset="0"/>
                <a:cs typeface="Arial" panose="020B0604020202020204" pitchFamily="34" charset="0"/>
              </a:rPr>
              <a:t>6B24 Hoarding Disorder (ICD-11)</a:t>
            </a:r>
          </a:p>
          <a:p>
            <a:endParaRPr lang="en-GB" sz="5000" b="1" dirty="0">
              <a:latin typeface="Arial" panose="020B0604020202020204" pitchFamily="34" charset="0"/>
              <a:cs typeface="Arial" panose="020B0604020202020204" pitchFamily="34" charset="0"/>
            </a:endParaRPr>
          </a:p>
          <a:p>
            <a:r>
              <a:rPr lang="en-GB" sz="4800" b="1" dirty="0">
                <a:solidFill>
                  <a:srgbClr val="107A74"/>
                </a:solidFill>
                <a:latin typeface="Arial" panose="020B0604020202020204" pitchFamily="34" charset="0"/>
                <a:cs typeface="Arial" panose="020B0604020202020204" pitchFamily="34" charset="0"/>
              </a:rPr>
              <a:t>Broad category:</a:t>
            </a:r>
            <a:r>
              <a:rPr lang="en-GB" sz="4800" dirty="0">
                <a:latin typeface="Arial" panose="020B0604020202020204" pitchFamily="34" charset="0"/>
                <a:cs typeface="Arial" panose="020B0604020202020204" pitchFamily="34" charset="0"/>
              </a:rPr>
              <a:t> Obsessive-Compulsive and Related Disorders (World Health Organization, 2024). </a:t>
            </a:r>
          </a:p>
          <a:p>
            <a:endParaRPr lang="en-GB" sz="4800" b="1" dirty="0">
              <a:latin typeface="Arial" panose="020B0604020202020204" pitchFamily="34" charset="0"/>
              <a:cs typeface="Arial" panose="020B0604020202020204" pitchFamily="34" charset="0"/>
            </a:endParaRPr>
          </a:p>
          <a:p>
            <a:r>
              <a:rPr lang="en-GB" sz="4800" b="1" dirty="0">
                <a:solidFill>
                  <a:srgbClr val="107A74"/>
                </a:solidFill>
                <a:latin typeface="Arial" panose="020B0604020202020204" pitchFamily="34" charset="0"/>
                <a:cs typeface="Arial" panose="020B0604020202020204" pitchFamily="34" charset="0"/>
              </a:rPr>
              <a:t>Definition: </a:t>
            </a:r>
            <a:r>
              <a:rPr lang="en-GB" sz="4800" dirty="0">
                <a:latin typeface="Arial" panose="020B0604020202020204" pitchFamily="34" charset="0"/>
                <a:cs typeface="Arial" panose="020B0604020202020204" pitchFamily="34" charset="0"/>
              </a:rPr>
              <a:t>Persistent difficulty discarding possessions, excessive accumulation of items and clutter that interferes with the use of living spaces and daily functioning (Frost and Hartl, 1996).</a:t>
            </a:r>
            <a:endParaRPr lang="en-GB" sz="4800" b="1" dirty="0">
              <a:solidFill>
                <a:srgbClr val="107A74"/>
              </a:solidFill>
              <a:latin typeface="Arial" panose="020B0604020202020204" pitchFamily="34" charset="0"/>
              <a:cs typeface="Arial" panose="020B0604020202020204" pitchFamily="34" charset="0"/>
            </a:endParaRPr>
          </a:p>
          <a:p>
            <a:endParaRPr lang="en-GB" sz="4800" b="1" dirty="0">
              <a:solidFill>
                <a:srgbClr val="107A74"/>
              </a:solidFill>
              <a:latin typeface="Arial" panose="020B0604020202020204" pitchFamily="34" charset="0"/>
              <a:cs typeface="Arial" panose="020B0604020202020204" pitchFamily="34" charset="0"/>
            </a:endParaRPr>
          </a:p>
          <a:p>
            <a:r>
              <a:rPr lang="en-GB" sz="4800" b="1" dirty="0">
                <a:solidFill>
                  <a:srgbClr val="107A74"/>
                </a:solidFill>
                <a:latin typeface="Arial" panose="020B0604020202020204" pitchFamily="34" charset="0"/>
                <a:cs typeface="Arial" panose="020B0604020202020204" pitchFamily="34" charset="0"/>
              </a:rPr>
              <a:t>Prevalence: </a:t>
            </a:r>
            <a:r>
              <a:rPr lang="en-GB" sz="4800" dirty="0">
                <a:latin typeface="Arial" panose="020B0604020202020204" pitchFamily="34" charset="0"/>
                <a:cs typeface="Arial" panose="020B0604020202020204" pitchFamily="34" charset="0"/>
              </a:rPr>
              <a:t>Affects 2–6% of the global population and 2–5% of the UK population (≈ 1.2 million people) (Postlethwaite, Kellett and Mataix-Cols, 2019; Oxford Health NHS Foundation Trust, 2024; NHS, 2026). </a:t>
            </a:r>
          </a:p>
          <a:p>
            <a:endParaRPr lang="en-GB" sz="4800" dirty="0">
              <a:latin typeface="Arial" panose="020B0604020202020204" pitchFamily="34" charset="0"/>
              <a:cs typeface="Arial" panose="020B0604020202020204" pitchFamily="34" charset="0"/>
            </a:endParaRPr>
          </a:p>
          <a:p>
            <a:r>
              <a:rPr lang="en-GB" sz="4800" b="1" dirty="0">
                <a:solidFill>
                  <a:srgbClr val="107A74"/>
                </a:solidFill>
                <a:latin typeface="Arial" panose="020B0604020202020204" pitchFamily="34" charset="0"/>
                <a:cs typeface="Arial" panose="020B0604020202020204" pitchFamily="34" charset="0"/>
              </a:rPr>
              <a:t>Diagnosis rates:</a:t>
            </a:r>
            <a:r>
              <a:rPr lang="en-GB" sz="4800" dirty="0">
                <a:latin typeface="Arial" panose="020B0604020202020204" pitchFamily="34" charset="0"/>
                <a:cs typeface="Arial" panose="020B0604020202020204" pitchFamily="34" charset="0"/>
              </a:rPr>
              <a:t> Often underdiagnosed, as many people do not seek help due to shame or poor insight (NHS, 2026).</a:t>
            </a:r>
          </a:p>
          <a:p>
            <a:endParaRPr lang="en-GB" sz="4800" dirty="0"/>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8"/>
            <a:ext cx="10048875" cy="1261876"/>
          </a:xfrm>
        </p:spPr>
        <p:txBody>
          <a:bodyPr/>
          <a:lstStyle/>
          <a:p>
            <a:r>
              <a:rPr lang="en-GB" sz="7000" u="none" dirty="0">
                <a:solidFill>
                  <a:srgbClr val="107A74"/>
                </a:solidFill>
                <a:latin typeface="Arial" panose="020B0604020202020204" pitchFamily="34" charset="0"/>
                <a:cs typeface="Arial" panose="020B0604020202020204" pitchFamily="34" charset="0"/>
              </a:rPr>
              <a:t>INTRODUCTION</a:t>
            </a:r>
            <a:r>
              <a:rPr lang="en-GB" sz="7000" dirty="0">
                <a:solidFill>
                  <a:srgbClr val="107A74"/>
                </a:solidFill>
                <a:latin typeface="Arial" panose="020B0604020202020204" pitchFamily="34" charset="0"/>
                <a:cs typeface="Arial" panose="020B0604020202020204" pitchFamily="34" charset="0"/>
              </a:rPr>
              <a:t>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11411290" y="4037015"/>
            <a:ext cx="10038660" cy="3807188"/>
          </a:xfrm>
        </p:spPr>
        <p:txBody>
          <a:bodyPr/>
          <a:lstStyle/>
          <a:p>
            <a:endParaRPr lang="en-GB" dirty="0"/>
          </a:p>
          <a:p>
            <a:r>
              <a:rPr lang="en-GB" sz="7000" u="none" dirty="0">
                <a:solidFill>
                  <a:srgbClr val="107A74"/>
                </a:solidFill>
                <a:latin typeface="Arial" panose="020B0604020202020204" pitchFamily="34" charset="0"/>
                <a:cs typeface="Arial" panose="020B0604020202020204" pitchFamily="34" charset="0"/>
              </a:rPr>
              <a:t>CAUSES. SYMPTOMS, DIAGNOSIS</a:t>
            </a:r>
          </a:p>
          <a:p>
            <a:endParaRPr lang="en-GB" dirty="0"/>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22508483" y="7080884"/>
            <a:ext cx="9989240" cy="24751369"/>
          </a:xfrm>
        </p:spPr>
        <p:txBody>
          <a:bodyPr/>
          <a:lstStyle/>
          <a:p>
            <a:r>
              <a:rPr lang="en-GB" sz="4900" b="1" dirty="0">
                <a:solidFill>
                  <a:srgbClr val="107A74"/>
                </a:solidFill>
                <a:latin typeface="Arial" panose="020B0604020202020204" pitchFamily="34" charset="0"/>
                <a:cs typeface="Arial" panose="020B0604020202020204" pitchFamily="34" charset="0"/>
              </a:rPr>
              <a:t>Past Views</a:t>
            </a:r>
          </a:p>
          <a:p>
            <a:pPr marL="685800" indent="-685800">
              <a:buFont typeface="Arial" panose="020B0604020202020204" pitchFamily="34" charset="0"/>
              <a:buChar char="•"/>
            </a:pPr>
            <a:r>
              <a:rPr lang="en-GB" sz="4900" dirty="0">
                <a:latin typeface="Arial" panose="020B0604020202020204" pitchFamily="34" charset="0"/>
                <a:cs typeface="Arial" panose="020B0604020202020204" pitchFamily="34" charset="0"/>
              </a:rPr>
              <a:t>Hoarding was traditionally viewed as a symptom of OCD or obsessive-compulsive personality disorder (OCPD) rather than a separate condition (Nakao and Kanba, 2019). </a:t>
            </a:r>
          </a:p>
          <a:p>
            <a:pPr marL="685800" indent="-685800">
              <a:buFont typeface="Arial" panose="020B0604020202020204" pitchFamily="34" charset="0"/>
              <a:buChar char="•"/>
            </a:pPr>
            <a:endParaRPr lang="en-GB" sz="4900" dirty="0">
              <a:latin typeface="Arial" panose="020B0604020202020204" pitchFamily="34" charset="0"/>
              <a:cs typeface="Arial" panose="020B0604020202020204" pitchFamily="34" charset="0"/>
            </a:endParaRPr>
          </a:p>
          <a:p>
            <a:pPr marL="685800" indent="-685800">
              <a:buFont typeface="Arial" panose="020B0604020202020204" pitchFamily="34" charset="0"/>
              <a:buChar char="•"/>
            </a:pPr>
            <a:r>
              <a:rPr lang="en-GB" sz="4900" dirty="0">
                <a:latin typeface="Arial" panose="020B0604020202020204" pitchFamily="34" charset="0"/>
                <a:cs typeface="Arial" panose="020B0604020202020204" pitchFamily="34" charset="0"/>
              </a:rPr>
              <a:t>People with hoarding behaviours were often seen as untidy, irresponsible or lacking self-control, contributing to social stigma (Ayers et al., 2019). </a:t>
            </a:r>
          </a:p>
          <a:p>
            <a:endParaRPr lang="en-GB" sz="4900" dirty="0">
              <a:latin typeface="Arial" panose="020B0604020202020204" pitchFamily="34" charset="0"/>
              <a:cs typeface="Arial" panose="020B0604020202020204" pitchFamily="34" charset="0"/>
            </a:endParaRPr>
          </a:p>
          <a:p>
            <a:r>
              <a:rPr lang="en-GB" sz="4900" b="1" dirty="0">
                <a:solidFill>
                  <a:srgbClr val="107A74"/>
                </a:solidFill>
                <a:latin typeface="Arial" panose="020B0604020202020204" pitchFamily="34" charset="0"/>
                <a:cs typeface="Arial" panose="020B0604020202020204" pitchFamily="34" charset="0"/>
              </a:rPr>
              <a:t>Current Views</a:t>
            </a:r>
          </a:p>
          <a:p>
            <a:pPr marL="685800" indent="-685800">
              <a:buFont typeface="Arial" panose="020B0604020202020204" pitchFamily="34" charset="0"/>
              <a:buChar char="•"/>
            </a:pPr>
            <a:r>
              <a:rPr lang="en-GB" sz="4900" dirty="0">
                <a:latin typeface="Arial" panose="020B0604020202020204" pitchFamily="34" charset="0"/>
                <a:cs typeface="Arial" panose="020B0604020202020204" pitchFamily="34" charset="0"/>
              </a:rPr>
              <a:t>Hoarding Disorder is now recognised as a distinct mental disorder in ICD-11, with its own diagnostic criteria and treatment approaches (World Health Organization, 2024). </a:t>
            </a:r>
          </a:p>
          <a:p>
            <a:pPr marL="685800" indent="-685800">
              <a:buFont typeface="Arial" panose="020B0604020202020204" pitchFamily="34" charset="0"/>
              <a:buChar char="•"/>
            </a:pPr>
            <a:endParaRPr lang="en-GB" sz="4900" dirty="0">
              <a:latin typeface="Arial" panose="020B0604020202020204" pitchFamily="34" charset="0"/>
              <a:cs typeface="Arial" panose="020B0604020202020204" pitchFamily="34" charset="0"/>
            </a:endParaRPr>
          </a:p>
          <a:p>
            <a:pPr marL="685800" indent="-685800">
              <a:buFont typeface="Arial" panose="020B0604020202020204" pitchFamily="34" charset="0"/>
              <a:buChar char="•"/>
            </a:pPr>
            <a:r>
              <a:rPr lang="en-GB" sz="4900" dirty="0">
                <a:latin typeface="Arial" panose="020B0604020202020204" pitchFamily="34" charset="0"/>
                <a:cs typeface="Arial" panose="020B0604020202020204" pitchFamily="34" charset="0"/>
              </a:rPr>
              <a:t>Current research recognises hoarding as a complex mental health condition requiring specialised assessment and evidence-based treatment rather than judgement (Grisham and Norberg, 2020). </a:t>
            </a:r>
          </a:p>
          <a:p>
            <a:endParaRPr lang="en-GB" dirty="0"/>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22421510" y="4805961"/>
            <a:ext cx="10048875" cy="2509239"/>
          </a:xfrm>
        </p:spPr>
        <p:txBody>
          <a:bodyPr/>
          <a:lstStyle/>
          <a:p>
            <a:r>
              <a:rPr lang="en-GB" sz="5500" u="none" dirty="0">
                <a:solidFill>
                  <a:srgbClr val="107A74"/>
                </a:solidFill>
                <a:latin typeface="Arial" panose="020B0604020202020204" pitchFamily="34" charset="0"/>
                <a:cs typeface="Arial" panose="020B0604020202020204" pitchFamily="34" charset="0"/>
              </a:rPr>
              <a:t>HISTORICAL PERSPECTIVES AND TREATMENTS</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33354973" y="7577670"/>
            <a:ext cx="10058400" cy="16435260"/>
          </a:xfrm>
        </p:spPr>
        <p:txBody>
          <a:bodyPr/>
          <a:lstStyle/>
          <a:p>
            <a:pPr marL="685800" indent="-685800" algn="l">
              <a:buFont typeface="Arial" panose="020B0604020202020204" pitchFamily="34" charset="0"/>
              <a:buChar char="•"/>
            </a:pPr>
            <a:r>
              <a:rPr lang="en-GB" sz="5500" b="0" u="none" dirty="0">
                <a:latin typeface="Arial" panose="020B0604020202020204" pitchFamily="34" charset="0"/>
                <a:cs typeface="Arial" panose="020B0604020202020204" pitchFamily="34" charset="0"/>
              </a:rPr>
              <a:t>CBT – first-line treatment for Hoarding Disorder (NICE, 2022; NHS, 2026).</a:t>
            </a:r>
          </a:p>
          <a:p>
            <a:pPr marL="685800" indent="-685800" algn="l">
              <a:buFont typeface="Arial" panose="020B0604020202020204" pitchFamily="34" charset="0"/>
              <a:buChar char="•"/>
            </a:pPr>
            <a:endParaRPr lang="en-GB" sz="5500" b="0" u="none" dirty="0">
              <a:latin typeface="Arial" panose="020B0604020202020204" pitchFamily="34" charset="0"/>
              <a:cs typeface="Arial" panose="020B0604020202020204" pitchFamily="34" charset="0"/>
            </a:endParaRPr>
          </a:p>
          <a:p>
            <a:pPr marL="685800" indent="-685800" algn="l">
              <a:buFont typeface="Arial" panose="020B0604020202020204" pitchFamily="34" charset="0"/>
              <a:buChar char="•"/>
            </a:pPr>
            <a:r>
              <a:rPr lang="en-GB" sz="5500" b="0" u="none" dirty="0">
                <a:latin typeface="Arial" panose="020B0604020202020204" pitchFamily="34" charset="0"/>
                <a:cs typeface="Arial" panose="020B0604020202020204" pitchFamily="34" charset="0"/>
              </a:rPr>
              <a:t>SSRIs may help if OCD, anxiety or depression are also present (NHS, 2026). </a:t>
            </a:r>
          </a:p>
          <a:p>
            <a:pPr marL="685800" indent="-685800" algn="l">
              <a:buFont typeface="Arial" panose="020B0604020202020204" pitchFamily="34" charset="0"/>
              <a:buChar char="•"/>
            </a:pPr>
            <a:endParaRPr lang="en-GB" sz="5500" b="0" u="none" dirty="0">
              <a:latin typeface="Arial" panose="020B0604020202020204" pitchFamily="34" charset="0"/>
              <a:cs typeface="Arial" panose="020B0604020202020204" pitchFamily="34" charset="0"/>
            </a:endParaRPr>
          </a:p>
          <a:p>
            <a:pPr marL="685800" indent="-685800" algn="l">
              <a:buFont typeface="Arial" panose="020B0604020202020204" pitchFamily="34" charset="0"/>
              <a:buChar char="•"/>
            </a:pPr>
            <a:r>
              <a:rPr lang="en-GB" sz="5500" b="0" u="none" dirty="0">
                <a:latin typeface="Arial" panose="020B0604020202020204" pitchFamily="34" charset="0"/>
                <a:cs typeface="Arial" panose="020B0604020202020204" pitchFamily="34" charset="0"/>
              </a:rPr>
              <a:t>Community mental health teams and occupational therapists provide ongoing support (NHS, 2026). </a:t>
            </a:r>
          </a:p>
          <a:p>
            <a:pPr marL="685800" indent="-685800" algn="l">
              <a:buFont typeface="Arial" panose="020B0604020202020204" pitchFamily="34" charset="0"/>
              <a:buChar char="•"/>
            </a:pPr>
            <a:endParaRPr lang="en-GB" sz="5500" b="0" u="none" dirty="0">
              <a:latin typeface="Arial" panose="020B0604020202020204" pitchFamily="34" charset="0"/>
              <a:cs typeface="Arial" panose="020B0604020202020204" pitchFamily="34" charset="0"/>
            </a:endParaRPr>
          </a:p>
          <a:p>
            <a:pPr marL="685800" indent="-685800" algn="l">
              <a:buFont typeface="Arial" panose="020B0604020202020204" pitchFamily="34" charset="0"/>
              <a:buChar char="•"/>
            </a:pPr>
            <a:r>
              <a:rPr lang="en-GB" sz="5500" b="0" u="none" dirty="0">
                <a:latin typeface="Arial" panose="020B0604020202020204" pitchFamily="34" charset="0"/>
                <a:cs typeface="Arial" panose="020B0604020202020204" pitchFamily="34" charset="0"/>
              </a:rPr>
              <a:t>Specialist hoarding services and home visits are available in some UK areas (Oxford Health NHS Foundation Trust, 2024).</a:t>
            </a:r>
            <a:endParaRPr lang="en-GB" sz="5500" b="0" u="none" dirty="0">
              <a:solidFill>
                <a:srgbClr val="FF0000"/>
              </a:solidFill>
              <a:latin typeface="Arial" panose="020B0604020202020204" pitchFamily="34" charset="0"/>
              <a:cs typeface="Arial" panose="020B0604020202020204" pitchFamily="34" charset="0"/>
            </a:endParaRP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11498263" y="7080884"/>
            <a:ext cx="10038659" cy="26314874"/>
          </a:xfrm>
        </p:spPr>
        <p:txBody>
          <a:bodyPr/>
          <a:lstStyle/>
          <a:p>
            <a:r>
              <a:rPr lang="en-GB" sz="4600" b="1" dirty="0">
                <a:solidFill>
                  <a:srgbClr val="107A74"/>
                </a:solidFill>
                <a:latin typeface="Arial" panose="020B0604020202020204" pitchFamily="34" charset="0"/>
                <a:cs typeface="Arial" panose="020B0604020202020204" pitchFamily="34" charset="0"/>
              </a:rPr>
              <a:t>Causes</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Unknown cause; linked to genetic, brain and environmental factors (World Health Organization, 2024).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Family history and stressful life events may increase risk (Mataix-Cols et al., 2010; NHS, 2026). </a:t>
            </a:r>
          </a:p>
          <a:p>
            <a:endParaRPr lang="en-GB" sz="4600" dirty="0">
              <a:latin typeface="Arial" panose="020B0604020202020204" pitchFamily="34" charset="0"/>
              <a:cs typeface="Arial" panose="020B0604020202020204" pitchFamily="34" charset="0"/>
            </a:endParaRPr>
          </a:p>
          <a:p>
            <a:r>
              <a:rPr lang="en-GB" sz="4600" b="1" dirty="0">
                <a:solidFill>
                  <a:srgbClr val="107A74"/>
                </a:solidFill>
                <a:latin typeface="Arial" panose="020B0604020202020204" pitchFamily="34" charset="0"/>
                <a:cs typeface="Arial" panose="020B0604020202020204" pitchFamily="34" charset="0"/>
              </a:rPr>
              <a:t>Symptoms</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Difficulty discarding possessions (World Health Organization, 2024).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Strong need to save items.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Excessive clutter affecting daily life (NHS, 2026).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Poor organisation and decision-making (American Psychiatric Association, 2022). </a:t>
            </a:r>
          </a:p>
          <a:p>
            <a:endParaRPr lang="en-GB" sz="4600" dirty="0">
              <a:latin typeface="Arial" panose="020B0604020202020204" pitchFamily="34" charset="0"/>
              <a:cs typeface="Arial" panose="020B0604020202020204" pitchFamily="34" charset="0"/>
            </a:endParaRPr>
          </a:p>
          <a:p>
            <a:r>
              <a:rPr lang="en-GB" sz="4600" b="1" dirty="0">
                <a:solidFill>
                  <a:srgbClr val="107A74"/>
                </a:solidFill>
                <a:latin typeface="Arial" panose="020B0604020202020204" pitchFamily="34" charset="0"/>
                <a:cs typeface="Arial" panose="020B0604020202020204" pitchFamily="34" charset="0"/>
              </a:rPr>
              <a:t>Diagnosis</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Diagnosed by a mental health professional using ICD-11 criteria (World Health Organization, 2024).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Based on clinical assessment and impact on daily functioning (NHS, 2026). </a:t>
            </a:r>
          </a:p>
          <a:p>
            <a:pPr marL="685800" indent="-685800">
              <a:buFont typeface="Arial" panose="020B0604020202020204" pitchFamily="34" charset="0"/>
              <a:buChar char="•"/>
            </a:pPr>
            <a:r>
              <a:rPr lang="en-GB" sz="4600" dirty="0">
                <a:latin typeface="Arial" panose="020B0604020202020204" pitchFamily="34" charset="0"/>
                <a:cs typeface="Arial" panose="020B0604020202020204" pitchFamily="34" charset="0"/>
              </a:rPr>
              <a:t>Symptoms must not be explained by another condition (World Health Organization, 2024). </a:t>
            </a:r>
          </a:p>
          <a:p>
            <a:endParaRPr lang="en-GB" sz="44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4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2432169"/>
            <a:ext cx="31998968" cy="1323439"/>
          </a:xfrm>
        </p:spPr>
        <p:txBody>
          <a:bodyPr/>
          <a:lstStyle/>
          <a:p>
            <a:r>
              <a:rPr lang="en-GB" sz="8000" dirty="0">
                <a:latin typeface="Arial" panose="020B0604020202020204" pitchFamily="34" charset="0"/>
                <a:cs typeface="Arial" panose="020B0604020202020204" pitchFamily="34" charset="0"/>
              </a:rPr>
              <a:t>Understanding Causes, Symptoms and Management</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631216"/>
          </a:xfrm>
        </p:spPr>
        <p:txBody>
          <a:bodyPr/>
          <a:lstStyle/>
          <a:p>
            <a:r>
              <a:rPr lang="en-GB" sz="10000" dirty="0">
                <a:latin typeface="Arial" panose="020B0604020202020204" pitchFamily="34" charset="0"/>
                <a:cs typeface="Arial" panose="020B0604020202020204" pitchFamily="34" charset="0"/>
              </a:rPr>
              <a:t>Hoarding Disorder (6B24)</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sp>
        <p:nvSpPr>
          <p:cNvPr id="31" name="TextBox 30">
            <a:extLst>
              <a:ext uri="{FF2B5EF4-FFF2-40B4-BE49-F238E27FC236}">
                <a16:creationId xmlns:a16="http://schemas.microsoft.com/office/drawing/2014/main" id="{274F6C84-8DC1-8AC2-1EE9-9F1337FD0931}"/>
              </a:ext>
            </a:extLst>
          </p:cNvPr>
          <p:cNvSpPr txBox="1"/>
          <p:nvPr/>
        </p:nvSpPr>
        <p:spPr>
          <a:xfrm>
            <a:off x="33354973" y="4805961"/>
            <a:ext cx="10058400" cy="2246769"/>
          </a:xfrm>
          <a:prstGeom prst="rect">
            <a:avLst/>
          </a:prstGeom>
          <a:noFill/>
        </p:spPr>
        <p:txBody>
          <a:bodyPr wrap="square" rtlCol="0">
            <a:spAutoFit/>
          </a:bodyPr>
          <a:lstStyle/>
          <a:p>
            <a:pPr algn="ctr"/>
            <a:r>
              <a:rPr lang="en-GB" sz="7000" b="1" dirty="0">
                <a:solidFill>
                  <a:srgbClr val="107A74"/>
                </a:solidFill>
                <a:latin typeface="Arial" panose="020B0604020202020204" pitchFamily="34" charset="0"/>
                <a:cs typeface="Arial" panose="020B0604020202020204" pitchFamily="34" charset="0"/>
              </a:rPr>
              <a:t>Current services and treatments </a:t>
            </a:r>
          </a:p>
        </p:txBody>
      </p:sp>
      <p:pic>
        <p:nvPicPr>
          <p:cNvPr id="33" name="Picture 32">
            <a:extLst>
              <a:ext uri="{FF2B5EF4-FFF2-40B4-BE49-F238E27FC236}">
                <a16:creationId xmlns:a16="http://schemas.microsoft.com/office/drawing/2014/main" id="{7D0DDE0B-7F1B-3A3B-86E4-93C9290D68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69284" y="24325567"/>
            <a:ext cx="10107376" cy="6728327"/>
          </a:xfrm>
          <a:prstGeom prst="rect">
            <a:avLst/>
          </a:prstGeom>
        </p:spPr>
      </p:pic>
      <p:pic>
        <p:nvPicPr>
          <p:cNvPr id="35" name="Picture 34" descr="Thought squiggles of little boy">
            <a:extLst>
              <a:ext uri="{FF2B5EF4-FFF2-40B4-BE49-F238E27FC236}">
                <a16:creationId xmlns:a16="http://schemas.microsoft.com/office/drawing/2014/main" id="{50FA5959-5355-7E97-0F71-BED11ED55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4495" y="5929345"/>
            <a:ext cx="8956221" cy="3922095"/>
          </a:xfrm>
          <a:prstGeom prst="rect">
            <a:avLst/>
          </a:prstGeom>
        </p:spPr>
      </p:pic>
    </p:spTree>
    <p:extLst>
      <p:ext uri="{BB962C8B-B14F-4D97-AF65-F5344CB8AC3E}">
        <p14:creationId xmlns:p14="http://schemas.microsoft.com/office/powerpoint/2010/main" val="53108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B88EB6-C568-747B-514C-4034861269AF}"/>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99DE64D5-BD8B-1ACB-7885-59126F51410E}"/>
              </a:ext>
            </a:extLst>
          </p:cNvPr>
          <p:cNvSpPr>
            <a:spLocks noGrp="1"/>
          </p:cNvSpPr>
          <p:nvPr>
            <p:ph type="body" sz="quarter" idx="25"/>
          </p:nvPr>
        </p:nvSpPr>
        <p:spPr>
          <a:xfrm>
            <a:off x="11547410" y="5334635"/>
            <a:ext cx="10047018" cy="1945140"/>
          </a:xfrm>
        </p:spPr>
        <p:txBody>
          <a:bodyPr/>
          <a:lstStyle/>
          <a:p>
            <a:r>
              <a:rPr lang="en-GB" sz="7000" u="none" dirty="0">
                <a:solidFill>
                  <a:srgbClr val="107A74"/>
                </a:solidFill>
                <a:latin typeface="Arial" panose="020B0604020202020204" pitchFamily="34" charset="0"/>
                <a:cs typeface="Arial" panose="020B0604020202020204" pitchFamily="34" charset="0"/>
              </a:rPr>
              <a:t>RECOMMENDATION</a:t>
            </a:r>
          </a:p>
          <a:p>
            <a:endParaRPr lang="en-GB" dirty="0"/>
          </a:p>
        </p:txBody>
      </p:sp>
      <p:sp>
        <p:nvSpPr>
          <p:cNvPr id="10" name="Text Placeholder 9">
            <a:extLst>
              <a:ext uri="{FF2B5EF4-FFF2-40B4-BE49-F238E27FC236}">
                <a16:creationId xmlns:a16="http://schemas.microsoft.com/office/drawing/2014/main" id="{AFB5B1E5-70F7-1D07-1874-53ED29490546}"/>
              </a:ext>
            </a:extLst>
          </p:cNvPr>
          <p:cNvSpPr>
            <a:spLocks noGrp="1"/>
          </p:cNvSpPr>
          <p:nvPr>
            <p:ph type="body" sz="quarter" idx="26"/>
          </p:nvPr>
        </p:nvSpPr>
        <p:spPr>
          <a:xfrm>
            <a:off x="11407275" y="7032529"/>
            <a:ext cx="10047018" cy="24021365"/>
          </a:xfrm>
        </p:spPr>
        <p:txBody>
          <a:bodyPr/>
          <a:lstStyle/>
          <a:p>
            <a:pPr marL="857250" indent="-857250">
              <a:buFont typeface="Arial" panose="020B0604020202020204" pitchFamily="34" charset="0"/>
              <a:buChar char="•"/>
            </a:pPr>
            <a:r>
              <a:rPr lang="en-GB" sz="6000" dirty="0">
                <a:latin typeface="Arial" panose="020B0604020202020204" pitchFamily="34" charset="0"/>
                <a:cs typeface="Arial" panose="020B0604020202020204" pitchFamily="34" charset="0"/>
              </a:rPr>
              <a:t>Increase public awareness to reduce stigma around Hoarding Disorder.</a:t>
            </a:r>
          </a:p>
          <a:p>
            <a:pPr marL="857250" indent="-857250">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857250" indent="-857250">
              <a:buFont typeface="Arial" panose="020B0604020202020204" pitchFamily="34" charset="0"/>
              <a:buChar char="•"/>
            </a:pPr>
            <a:r>
              <a:rPr lang="en-GB" sz="6000" dirty="0">
                <a:latin typeface="Arial" panose="020B0604020202020204" pitchFamily="34" charset="0"/>
                <a:cs typeface="Arial" panose="020B0604020202020204" pitchFamily="34" charset="0"/>
              </a:rPr>
              <a:t>Encourage early diagnosis and intervention to improve outcomes. </a:t>
            </a:r>
          </a:p>
          <a:p>
            <a:pPr marL="857250" indent="-857250">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857250" indent="-857250">
              <a:buFont typeface="Arial" panose="020B0604020202020204" pitchFamily="34" charset="0"/>
              <a:buChar char="•"/>
            </a:pPr>
            <a:r>
              <a:rPr lang="en-GB" sz="6000" dirty="0">
                <a:latin typeface="Arial" panose="020B0604020202020204" pitchFamily="34" charset="0"/>
                <a:cs typeface="Arial" panose="020B0604020202020204" pitchFamily="34" charset="0"/>
              </a:rPr>
              <a:t>Improve access to specialist CBT and community support services. </a:t>
            </a:r>
          </a:p>
          <a:p>
            <a:pPr marL="857250" indent="-857250">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857250" indent="-857250">
              <a:buFont typeface="Arial" panose="020B0604020202020204" pitchFamily="34" charset="0"/>
              <a:buChar char="•"/>
            </a:pPr>
            <a:r>
              <a:rPr lang="en-GB" sz="6000" dirty="0">
                <a:latin typeface="Arial" panose="020B0604020202020204" pitchFamily="34" charset="0"/>
                <a:cs typeface="Arial" panose="020B0604020202020204" pitchFamily="34" charset="0"/>
              </a:rPr>
              <a:t>Educate families and carers to provide supportive, non-judgemental care. </a:t>
            </a:r>
          </a:p>
          <a:p>
            <a:pPr marL="857250" indent="-857250">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857250" indent="-857250">
              <a:buFont typeface="Arial" panose="020B0604020202020204" pitchFamily="34" charset="0"/>
              <a:buChar char="•"/>
            </a:pPr>
            <a:r>
              <a:rPr lang="en-GB" sz="6000" dirty="0">
                <a:latin typeface="Arial" panose="020B0604020202020204" pitchFamily="34" charset="0"/>
                <a:cs typeface="Arial" panose="020B0604020202020204" pitchFamily="34" charset="0"/>
              </a:rPr>
              <a:t>Promote further research to improve understanding and treatment of Hoarding Disorder.</a:t>
            </a:r>
          </a:p>
        </p:txBody>
      </p:sp>
      <p:sp>
        <p:nvSpPr>
          <p:cNvPr id="11" name="Text Placeholder 10">
            <a:extLst>
              <a:ext uri="{FF2B5EF4-FFF2-40B4-BE49-F238E27FC236}">
                <a16:creationId xmlns:a16="http://schemas.microsoft.com/office/drawing/2014/main" id="{CDA81164-2402-0E4F-B483-096B64573631}"/>
              </a:ext>
            </a:extLst>
          </p:cNvPr>
          <p:cNvSpPr>
            <a:spLocks noGrp="1"/>
          </p:cNvSpPr>
          <p:nvPr>
            <p:ph type="body" sz="quarter" idx="27"/>
          </p:nvPr>
        </p:nvSpPr>
        <p:spPr>
          <a:xfrm>
            <a:off x="22414515" y="5334635"/>
            <a:ext cx="10047018" cy="1261876"/>
          </a:xfrm>
        </p:spPr>
        <p:txBody>
          <a:bodyPr/>
          <a:lstStyle/>
          <a:p>
            <a:r>
              <a:rPr lang="en-GB" sz="7000" u="none" dirty="0">
                <a:solidFill>
                  <a:srgbClr val="107A74"/>
                </a:solidFill>
                <a:latin typeface="Arial" panose="020B0604020202020204" pitchFamily="34" charset="0"/>
                <a:cs typeface="Arial" panose="020B0604020202020204" pitchFamily="34" charset="0"/>
              </a:rPr>
              <a:t>CONCLUSIONS</a:t>
            </a:r>
          </a:p>
        </p:txBody>
      </p:sp>
      <p:sp>
        <p:nvSpPr>
          <p:cNvPr id="12" name="Text Placeholder 11">
            <a:extLst>
              <a:ext uri="{FF2B5EF4-FFF2-40B4-BE49-F238E27FC236}">
                <a16:creationId xmlns:a16="http://schemas.microsoft.com/office/drawing/2014/main" id="{8C9F264A-4F09-4397-D2B9-816058AB83A5}"/>
              </a:ext>
            </a:extLst>
          </p:cNvPr>
          <p:cNvSpPr>
            <a:spLocks noGrp="1"/>
          </p:cNvSpPr>
          <p:nvPr>
            <p:ph type="body" sz="quarter" idx="28"/>
          </p:nvPr>
        </p:nvSpPr>
        <p:spPr>
          <a:xfrm>
            <a:off x="22482067" y="7279775"/>
            <a:ext cx="10052050" cy="20882618"/>
          </a:xfrm>
        </p:spPr>
        <p:txBody>
          <a:bodyPr/>
          <a:lstStyle/>
          <a:p>
            <a:pPr marL="857250" indent="-857250">
              <a:spcAft>
                <a:spcPts val="1100"/>
              </a:spcAft>
              <a:buFont typeface="Arial" panose="020B0604020202020204" pitchFamily="34" charset="0"/>
              <a:buChar char="•"/>
            </a:pPr>
            <a:r>
              <a:rPr lang="en-GB" sz="6000" dirty="0">
                <a:latin typeface="Arial" panose="020B0604020202020204" pitchFamily="34" charset="0"/>
                <a:cs typeface="Arial" panose="020B0604020202020204" pitchFamily="34" charset="0"/>
              </a:rPr>
              <a:t>Recognised mental health disorder within the Obsessive-Compulsive and Related Disorders category. </a:t>
            </a:r>
          </a:p>
          <a:p>
            <a:pPr marL="685800" indent="-685800">
              <a:spcAft>
                <a:spcPts val="1100"/>
              </a:spcAft>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685800" indent="-685800">
              <a:spcAft>
                <a:spcPts val="1100"/>
              </a:spcAft>
              <a:buFont typeface="Arial" panose="020B0604020202020204" pitchFamily="34" charset="0"/>
              <a:buChar char="•"/>
            </a:pPr>
            <a:r>
              <a:rPr lang="en-GB" sz="6000" dirty="0">
                <a:latin typeface="Arial" panose="020B0604020202020204" pitchFamily="34" charset="0"/>
                <a:cs typeface="Arial" panose="020B0604020202020204" pitchFamily="34" charset="0"/>
              </a:rPr>
              <a:t>Causes are likely genetic, psychological and environmental.</a:t>
            </a:r>
          </a:p>
          <a:p>
            <a:pPr marL="685800" indent="-685800">
              <a:spcAft>
                <a:spcPts val="1100"/>
              </a:spcAft>
              <a:buFont typeface="Arial" panose="020B0604020202020204" pitchFamily="34" charset="0"/>
              <a:buChar char="•"/>
            </a:pPr>
            <a:endParaRPr lang="en-GB" sz="6000" dirty="0">
              <a:latin typeface="Arial" panose="020B0604020202020204" pitchFamily="34" charset="0"/>
              <a:cs typeface="Arial" panose="020B0604020202020204" pitchFamily="34" charset="0"/>
            </a:endParaRPr>
          </a:p>
          <a:p>
            <a:pPr marL="685800" indent="-685800">
              <a:spcAft>
                <a:spcPts val="1100"/>
              </a:spcAft>
              <a:buFont typeface="Arial" panose="020B0604020202020204" pitchFamily="34" charset="0"/>
              <a:buChar char="•"/>
            </a:pPr>
            <a:r>
              <a:rPr lang="en-GB" sz="6000" dirty="0">
                <a:latin typeface="Arial" panose="020B0604020202020204" pitchFamily="34" charset="0"/>
                <a:cs typeface="Arial" panose="020B0604020202020204" pitchFamily="34" charset="0"/>
              </a:rPr>
              <a:t>Symptoms can significantly affect daily functioning and quality of life. </a:t>
            </a:r>
          </a:p>
          <a:p>
            <a:pPr marL="685800" indent="-685800">
              <a:spcAft>
                <a:spcPts val="1100"/>
              </a:spcAft>
              <a:buFont typeface="Arial" panose="020B0604020202020204" pitchFamily="34" charset="0"/>
              <a:buChar char="•"/>
            </a:pPr>
            <a:endParaRPr lang="en-GB" sz="6000" b="1" dirty="0">
              <a:latin typeface="Arial" panose="020B0604020202020204" pitchFamily="34" charset="0"/>
              <a:cs typeface="Arial" panose="020B0604020202020204" pitchFamily="34" charset="0"/>
            </a:endParaRPr>
          </a:p>
          <a:p>
            <a:pPr marL="685800" indent="-685800">
              <a:spcAft>
                <a:spcPts val="1100"/>
              </a:spcAft>
              <a:buFont typeface="Arial" panose="020B0604020202020204" pitchFamily="34" charset="0"/>
              <a:buChar char="•"/>
            </a:pPr>
            <a:r>
              <a:rPr lang="en-GB" sz="6000" dirty="0">
                <a:latin typeface="Arial" panose="020B0604020202020204" pitchFamily="34" charset="0"/>
                <a:cs typeface="Arial" panose="020B0604020202020204" pitchFamily="34" charset="0"/>
              </a:rPr>
              <a:t>Early diagnosis and CBT improve outcomes. Greater awareness, support and access to services are essential.</a:t>
            </a:r>
            <a:endParaRPr lang="en-GB" sz="5800" dirty="0">
              <a:effectLst/>
              <a:latin typeface="Arial" panose="020B0604020202020204" pitchFamily="34" charset="0"/>
              <a:ea typeface="Century Schoolbook" panose="02040604050505020304" pitchFamily="18" charset="0"/>
              <a:cs typeface="Arial" panose="020B0604020202020204" pitchFamily="34" charset="0"/>
            </a:endParaRPr>
          </a:p>
        </p:txBody>
      </p:sp>
      <p:sp>
        <p:nvSpPr>
          <p:cNvPr id="17" name="Text Placeholder 16">
            <a:extLst>
              <a:ext uri="{FF2B5EF4-FFF2-40B4-BE49-F238E27FC236}">
                <a16:creationId xmlns:a16="http://schemas.microsoft.com/office/drawing/2014/main" id="{67E2B6AC-5246-B3EB-052B-538788059A3A}"/>
              </a:ext>
            </a:extLst>
          </p:cNvPr>
          <p:cNvSpPr>
            <a:spLocks noGrp="1"/>
          </p:cNvSpPr>
          <p:nvPr>
            <p:ph type="body" sz="quarter" idx="151"/>
          </p:nvPr>
        </p:nvSpPr>
        <p:spPr>
          <a:xfrm>
            <a:off x="5932593" y="2342678"/>
            <a:ext cx="31998968" cy="1323439"/>
          </a:xfrm>
        </p:spPr>
        <p:txBody>
          <a:bodyPr/>
          <a:lstStyle/>
          <a:p>
            <a:r>
              <a:rPr lang="en-GB" sz="8000" dirty="0">
                <a:latin typeface="Arial" panose="020B0604020202020204" pitchFamily="34" charset="0"/>
                <a:cs typeface="Arial" panose="020B0604020202020204" pitchFamily="34" charset="0"/>
              </a:rPr>
              <a:t>Understanding Causes, Symptoms and Management</a:t>
            </a:r>
          </a:p>
        </p:txBody>
      </p:sp>
      <p:sp>
        <p:nvSpPr>
          <p:cNvPr id="18" name="Text Placeholder 17">
            <a:extLst>
              <a:ext uri="{FF2B5EF4-FFF2-40B4-BE49-F238E27FC236}">
                <a16:creationId xmlns:a16="http://schemas.microsoft.com/office/drawing/2014/main" id="{C7BE16EC-FF69-F318-4DBA-7D6D96894D2A}"/>
              </a:ext>
            </a:extLst>
          </p:cNvPr>
          <p:cNvSpPr>
            <a:spLocks noGrp="1"/>
          </p:cNvSpPr>
          <p:nvPr>
            <p:ph type="body" sz="quarter" idx="153"/>
          </p:nvPr>
        </p:nvSpPr>
        <p:spPr>
          <a:xfrm>
            <a:off x="5932593" y="509374"/>
            <a:ext cx="31998968" cy="3108543"/>
          </a:xfrm>
        </p:spPr>
        <p:txBody>
          <a:bodyPr/>
          <a:lstStyle/>
          <a:p>
            <a:r>
              <a:rPr lang="en-GB" sz="10000" dirty="0">
                <a:latin typeface="Arial" panose="020B0604020202020204" pitchFamily="34" charset="0"/>
                <a:cs typeface="Arial" panose="020B0604020202020204" pitchFamily="34" charset="0"/>
              </a:rPr>
              <a:t>Hoarding Disorder (6B24)</a:t>
            </a:r>
          </a:p>
          <a:p>
            <a:endParaRPr lang="en-GB" sz="8000" dirty="0"/>
          </a:p>
        </p:txBody>
      </p:sp>
      <p:sp>
        <p:nvSpPr>
          <p:cNvPr id="19" name="TextBox 18">
            <a:extLst>
              <a:ext uri="{FF2B5EF4-FFF2-40B4-BE49-F238E27FC236}">
                <a16:creationId xmlns:a16="http://schemas.microsoft.com/office/drawing/2014/main" id="{02D3C723-D9F5-F44A-A36D-A4980C961B1F}"/>
              </a:ext>
            </a:extLst>
          </p:cNvPr>
          <p:cNvSpPr txBox="1"/>
          <p:nvPr/>
        </p:nvSpPr>
        <p:spPr>
          <a:xfrm>
            <a:off x="34209318" y="7315200"/>
            <a:ext cx="184731" cy="1415772"/>
          </a:xfrm>
          <a:prstGeom prst="rect">
            <a:avLst/>
          </a:prstGeom>
          <a:noFill/>
        </p:spPr>
        <p:txBody>
          <a:bodyPr wrap="none" rtlCol="0">
            <a:spAutoFit/>
          </a:bodyPr>
          <a:lstStyle/>
          <a:p>
            <a:endParaRPr lang="en-GB" dirty="0"/>
          </a:p>
        </p:txBody>
      </p:sp>
      <p:pic>
        <p:nvPicPr>
          <p:cNvPr id="38" name="Picture 37">
            <a:extLst>
              <a:ext uri="{FF2B5EF4-FFF2-40B4-BE49-F238E27FC236}">
                <a16:creationId xmlns:a16="http://schemas.microsoft.com/office/drawing/2014/main" id="{6F497AEB-EBF8-0DE6-7DBF-77AA22788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353" y="4798761"/>
            <a:ext cx="10047018" cy="13617375"/>
          </a:xfrm>
          <a:prstGeom prst="rect">
            <a:avLst/>
          </a:prstGeom>
        </p:spPr>
      </p:pic>
      <p:pic>
        <p:nvPicPr>
          <p:cNvPr id="40" name="Picture 39">
            <a:extLst>
              <a:ext uri="{FF2B5EF4-FFF2-40B4-BE49-F238E27FC236}">
                <a16:creationId xmlns:a16="http://schemas.microsoft.com/office/drawing/2014/main" id="{424673B7-0F3B-8C7C-4F63-1458FE3BE5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60579" y="23882629"/>
            <a:ext cx="10108663" cy="6740456"/>
          </a:xfrm>
          <a:prstGeom prst="rect">
            <a:avLst/>
          </a:prstGeom>
        </p:spPr>
      </p:pic>
      <p:pic>
        <p:nvPicPr>
          <p:cNvPr id="42" name="Picture 41">
            <a:extLst>
              <a:ext uri="{FF2B5EF4-FFF2-40B4-BE49-F238E27FC236}">
                <a16:creationId xmlns:a16="http://schemas.microsoft.com/office/drawing/2014/main" id="{9C7D1744-D71D-500D-373C-D041300B38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709" y="18416137"/>
            <a:ext cx="10108662" cy="12206948"/>
          </a:xfrm>
          <a:prstGeom prst="rect">
            <a:avLst/>
          </a:prstGeom>
        </p:spPr>
      </p:pic>
      <p:pic>
        <p:nvPicPr>
          <p:cNvPr id="44" name="Picture 43">
            <a:extLst>
              <a:ext uri="{FF2B5EF4-FFF2-40B4-BE49-F238E27FC236}">
                <a16:creationId xmlns:a16="http://schemas.microsoft.com/office/drawing/2014/main" id="{6EAAA911-2724-DD0E-11AA-E1B3CC1E77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421756" y="4674838"/>
            <a:ext cx="10147485" cy="13233064"/>
          </a:xfrm>
          <a:prstGeom prst="rect">
            <a:avLst/>
          </a:prstGeom>
        </p:spPr>
      </p:pic>
      <p:pic>
        <p:nvPicPr>
          <p:cNvPr id="46" name="Picture 45">
            <a:extLst>
              <a:ext uri="{FF2B5EF4-FFF2-40B4-BE49-F238E27FC236}">
                <a16:creationId xmlns:a16="http://schemas.microsoft.com/office/drawing/2014/main" id="{F8965142-A582-E181-968D-75B3D62D3E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421756" y="17907902"/>
            <a:ext cx="10147486" cy="6862213"/>
          </a:xfrm>
          <a:prstGeom prst="rect">
            <a:avLst/>
          </a:prstGeom>
        </p:spPr>
      </p:pic>
    </p:spTree>
    <p:extLst>
      <p:ext uri="{BB962C8B-B14F-4D97-AF65-F5344CB8AC3E}">
        <p14:creationId xmlns:p14="http://schemas.microsoft.com/office/powerpoint/2010/main" val="942594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ADA9B-C931-7A76-2873-3D385D0CE068}"/>
              </a:ext>
            </a:extLst>
          </p:cNvPr>
          <p:cNvSpPr>
            <a:spLocks noGrp="1"/>
          </p:cNvSpPr>
          <p:nvPr>
            <p:ph type="title"/>
          </p:nvPr>
        </p:nvSpPr>
        <p:spPr>
          <a:xfrm>
            <a:off x="3017520" y="1752603"/>
            <a:ext cx="37856160" cy="2296883"/>
          </a:xfrm>
        </p:spPr>
        <p:txBody>
          <a:bodyPr>
            <a:normAutofit/>
          </a:bodyPr>
          <a:lstStyle/>
          <a:p>
            <a:r>
              <a:rPr lang="en-GB" sz="8000"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962AB41E-6AA9-AE88-AC29-8F191F7F1DB0}"/>
              </a:ext>
            </a:extLst>
          </p:cNvPr>
          <p:cNvSpPr>
            <a:spLocks noGrp="1"/>
          </p:cNvSpPr>
          <p:nvPr>
            <p:ph idx="1"/>
          </p:nvPr>
        </p:nvSpPr>
        <p:spPr>
          <a:xfrm>
            <a:off x="3017520" y="4049487"/>
            <a:ext cx="37856160" cy="27998056"/>
          </a:xfrm>
        </p:spPr>
        <p:txBody>
          <a:bodyPr>
            <a:normAutofit fontScale="92500" lnSpcReduction="10000"/>
          </a:bodyPr>
          <a:lstStyle/>
          <a:p>
            <a:pPr marL="0" indent="0">
              <a:buNone/>
            </a:pPr>
            <a:r>
              <a:rPr lang="en-GB" sz="8200" dirty="0">
                <a:latin typeface="Arial" panose="020B0604020202020204" pitchFamily="34" charset="0"/>
                <a:cs typeface="Arial" panose="020B0604020202020204" pitchFamily="34" charset="0"/>
              </a:rPr>
              <a:t>American Psychiatric Association (2022) </a:t>
            </a:r>
            <a:r>
              <a:rPr lang="en-GB" sz="8200" i="1" dirty="0">
                <a:latin typeface="Arial" panose="020B0604020202020204" pitchFamily="34" charset="0"/>
                <a:cs typeface="Arial" panose="020B0604020202020204" pitchFamily="34" charset="0"/>
              </a:rPr>
              <a:t>Diagnostic and Statistical Manual of Mental Disorders</a:t>
            </a:r>
            <a:r>
              <a:rPr lang="en-GB" sz="8200" dirty="0">
                <a:latin typeface="Arial" panose="020B0604020202020204" pitchFamily="34" charset="0"/>
                <a:cs typeface="Arial" panose="020B0604020202020204" pitchFamily="34" charset="0"/>
              </a:rPr>
              <a:t>. 5th </a:t>
            </a:r>
            <a:r>
              <a:rPr lang="en-GB" sz="8200" dirty="0" err="1">
                <a:latin typeface="Arial" panose="020B0604020202020204" pitchFamily="34" charset="0"/>
                <a:cs typeface="Arial" panose="020B0604020202020204" pitchFamily="34" charset="0"/>
              </a:rPr>
              <a:t>edn</a:t>
            </a:r>
            <a:r>
              <a:rPr lang="en-GB" sz="8200" dirty="0">
                <a:latin typeface="Arial" panose="020B0604020202020204" pitchFamily="34" charset="0"/>
                <a:cs typeface="Arial" panose="020B0604020202020204" pitchFamily="34" charset="0"/>
              </a:rPr>
              <a:t>, Text Revision (DSM-5-TR). Washington, DC: American Psychiatric Association. Available at: </a:t>
            </a:r>
            <a:r>
              <a:rPr lang="en-GB" sz="8200" u="sng" dirty="0">
                <a:latin typeface="Arial" panose="020B0604020202020204" pitchFamily="34" charset="0"/>
                <a:cs typeface="Arial" panose="020B0604020202020204" pitchFamily="34" charset="0"/>
                <a:hlinkClick r:id="rId2"/>
              </a:rPr>
              <a:t>Diagnostic and Statistical Manual of Mental Disorders | Psychiatry Online</a:t>
            </a:r>
            <a:endParaRPr lang="en-GB" sz="8200" dirty="0">
              <a:latin typeface="Arial" panose="020B0604020202020204" pitchFamily="34" charset="0"/>
              <a:cs typeface="Arial" panose="020B0604020202020204" pitchFamily="34" charset="0"/>
            </a:endParaRPr>
          </a:p>
          <a:p>
            <a:pPr marL="0" indent="0">
              <a:buNone/>
            </a:pPr>
            <a:r>
              <a:rPr lang="en-GB" sz="8200" dirty="0">
                <a:latin typeface="Arial" panose="020B0604020202020204" pitchFamily="34" charset="0"/>
                <a:cs typeface="Arial" panose="020B0604020202020204" pitchFamily="34" charset="0"/>
              </a:rPr>
              <a:t>Frost, R.O. and Hartl, T.L. (1996) ‘A cognitive-</a:t>
            </a:r>
            <a:r>
              <a:rPr lang="en-GB" sz="8200" dirty="0" err="1">
                <a:latin typeface="Arial" panose="020B0604020202020204" pitchFamily="34" charset="0"/>
                <a:cs typeface="Arial" panose="020B0604020202020204" pitchFamily="34" charset="0"/>
              </a:rPr>
              <a:t>behavioral</a:t>
            </a:r>
            <a:r>
              <a:rPr lang="en-GB" sz="8200" dirty="0">
                <a:latin typeface="Arial" panose="020B0604020202020204" pitchFamily="34" charset="0"/>
                <a:cs typeface="Arial" panose="020B0604020202020204" pitchFamily="34" charset="0"/>
              </a:rPr>
              <a:t> model of compulsive hoarding’, </a:t>
            </a:r>
            <a:r>
              <a:rPr lang="en-GB" sz="8200" i="1" dirty="0">
                <a:latin typeface="Arial" panose="020B0604020202020204" pitchFamily="34" charset="0"/>
                <a:cs typeface="Arial" panose="020B0604020202020204" pitchFamily="34" charset="0"/>
              </a:rPr>
              <a:t>Behaviour Research and Therapy</a:t>
            </a:r>
            <a:r>
              <a:rPr lang="en-GB" sz="8200" dirty="0">
                <a:latin typeface="Arial" panose="020B0604020202020204" pitchFamily="34" charset="0"/>
                <a:cs typeface="Arial" panose="020B0604020202020204" pitchFamily="34" charset="0"/>
              </a:rPr>
              <a:t>, 34(4), pp. 341–350.</a:t>
            </a:r>
          </a:p>
          <a:p>
            <a:pPr marL="0" indent="0">
              <a:buNone/>
            </a:pPr>
            <a:r>
              <a:rPr lang="en-GB" sz="8200" dirty="0">
                <a:latin typeface="Arial" panose="020B0604020202020204" pitchFamily="34" charset="0"/>
                <a:cs typeface="Arial" panose="020B0604020202020204" pitchFamily="34" charset="0"/>
              </a:rPr>
              <a:t>Grisham, J.R. and Norberg, M.M. (2020) ‘Recent advances in research on hoarding disorder’, </a:t>
            </a:r>
            <a:r>
              <a:rPr lang="en-GB" sz="8200" i="1" dirty="0">
                <a:latin typeface="Arial" panose="020B0604020202020204" pitchFamily="34" charset="0"/>
                <a:cs typeface="Arial" panose="020B0604020202020204" pitchFamily="34" charset="0"/>
              </a:rPr>
              <a:t>Current Psychiatry Reports</a:t>
            </a:r>
            <a:r>
              <a:rPr lang="en-GB" sz="8200" dirty="0">
                <a:latin typeface="Arial" panose="020B0604020202020204" pitchFamily="34" charset="0"/>
                <a:cs typeface="Arial" panose="020B0604020202020204" pitchFamily="34" charset="0"/>
              </a:rPr>
              <a:t>, 22(5), pp. 1–9.</a:t>
            </a:r>
          </a:p>
          <a:p>
            <a:pPr marL="0" indent="0">
              <a:buNone/>
            </a:pPr>
            <a:r>
              <a:rPr lang="en-GB" sz="8200" dirty="0">
                <a:latin typeface="Arial" panose="020B0604020202020204" pitchFamily="34" charset="0"/>
                <a:cs typeface="Arial" panose="020B0604020202020204" pitchFamily="34" charset="0"/>
              </a:rPr>
              <a:t>Mataix-Cols, D., Frost, R.O., </a:t>
            </a:r>
            <a:r>
              <a:rPr lang="en-GB" sz="8200" dirty="0" err="1">
                <a:latin typeface="Arial" panose="020B0604020202020204" pitchFamily="34" charset="0"/>
                <a:cs typeface="Arial" panose="020B0604020202020204" pitchFamily="34" charset="0"/>
              </a:rPr>
              <a:t>Pertusa</a:t>
            </a:r>
            <a:r>
              <a:rPr lang="en-GB" sz="8200" dirty="0">
                <a:latin typeface="Arial" panose="020B0604020202020204" pitchFamily="34" charset="0"/>
                <a:cs typeface="Arial" panose="020B0604020202020204" pitchFamily="34" charset="0"/>
              </a:rPr>
              <a:t>, A., Clark, L.A., Saxena, S., Leckman, J.F., Stein, D.J., Matsunaga, H. and Wilhelm, S. (2010) ‘Hoarding disorder: A new diagnosis for DSM-5?’, </a:t>
            </a:r>
            <a:r>
              <a:rPr lang="en-GB" sz="8200" i="1" dirty="0">
                <a:latin typeface="Arial" panose="020B0604020202020204" pitchFamily="34" charset="0"/>
                <a:cs typeface="Arial" panose="020B0604020202020204" pitchFamily="34" charset="0"/>
              </a:rPr>
              <a:t>Depression and Anxiety</a:t>
            </a:r>
            <a:r>
              <a:rPr lang="en-GB" sz="8200" dirty="0">
                <a:latin typeface="Arial" panose="020B0604020202020204" pitchFamily="34" charset="0"/>
                <a:cs typeface="Arial" panose="020B0604020202020204" pitchFamily="34" charset="0"/>
              </a:rPr>
              <a:t>, 27(6), pp. 556–572.</a:t>
            </a:r>
          </a:p>
          <a:p>
            <a:pPr marL="0" indent="0">
              <a:buNone/>
            </a:pPr>
            <a:r>
              <a:rPr lang="en-GB" sz="8200" dirty="0">
                <a:latin typeface="Arial" panose="020B0604020202020204" pitchFamily="34" charset="0"/>
                <a:cs typeface="Arial" panose="020B0604020202020204" pitchFamily="34" charset="0"/>
              </a:rPr>
              <a:t>Nakao, T. and Kanba, S. (2019) ‘Pathophysiology and treatment of hoarding disorder’, </a:t>
            </a:r>
            <a:r>
              <a:rPr lang="en-GB" sz="8200" i="1" dirty="0">
                <a:latin typeface="Arial" panose="020B0604020202020204" pitchFamily="34" charset="0"/>
                <a:cs typeface="Arial" panose="020B0604020202020204" pitchFamily="34" charset="0"/>
              </a:rPr>
              <a:t>Psychiatry and Clinical Neurosciences</a:t>
            </a:r>
            <a:r>
              <a:rPr lang="en-GB" sz="8200" dirty="0">
                <a:latin typeface="Arial" panose="020B0604020202020204" pitchFamily="34" charset="0"/>
                <a:cs typeface="Arial" panose="020B0604020202020204" pitchFamily="34" charset="0"/>
              </a:rPr>
              <a:t>, 73(7), pp. 370–375.</a:t>
            </a:r>
          </a:p>
          <a:p>
            <a:pPr marL="0" indent="0">
              <a:buNone/>
            </a:pPr>
            <a:r>
              <a:rPr lang="en-GB" sz="8200" dirty="0">
                <a:latin typeface="Arial" panose="020B0604020202020204" pitchFamily="34" charset="0"/>
                <a:cs typeface="Arial" panose="020B0604020202020204" pitchFamily="34" charset="0"/>
              </a:rPr>
              <a:t>NHS (2026) </a:t>
            </a:r>
            <a:r>
              <a:rPr lang="en-GB" sz="8200" i="1" dirty="0">
                <a:latin typeface="Arial" panose="020B0604020202020204" pitchFamily="34" charset="0"/>
                <a:cs typeface="Arial" panose="020B0604020202020204" pitchFamily="34" charset="0"/>
              </a:rPr>
              <a:t>Hoarding disorder</a:t>
            </a:r>
            <a:r>
              <a:rPr lang="en-GB" sz="8200" dirty="0">
                <a:latin typeface="Arial" panose="020B0604020202020204" pitchFamily="34" charset="0"/>
                <a:cs typeface="Arial" panose="020B0604020202020204" pitchFamily="34" charset="0"/>
              </a:rPr>
              <a:t>. Available at: </a:t>
            </a:r>
            <a:r>
              <a:rPr lang="en-GB" sz="8200" u="sng" dirty="0">
                <a:latin typeface="Arial" panose="020B0604020202020204" pitchFamily="34" charset="0"/>
                <a:cs typeface="Arial" panose="020B0604020202020204" pitchFamily="34" charset="0"/>
                <a:hlinkClick r:id="rId3"/>
              </a:rPr>
              <a:t>https://www.nhs.uk/mental-health/conditions/hoarding-disorder/</a:t>
            </a:r>
            <a:r>
              <a:rPr lang="en-GB" sz="8200" dirty="0">
                <a:latin typeface="Arial" panose="020B0604020202020204" pitchFamily="34" charset="0"/>
                <a:cs typeface="Arial" panose="020B0604020202020204" pitchFamily="34" charset="0"/>
              </a:rPr>
              <a:t> (Accessed: 21 July 2026).</a:t>
            </a:r>
          </a:p>
          <a:p>
            <a:pPr marL="0" indent="0">
              <a:buNone/>
            </a:pPr>
            <a:r>
              <a:rPr lang="en-GB" sz="8200" dirty="0">
                <a:latin typeface="Arial" panose="020B0604020202020204" pitchFamily="34" charset="0"/>
                <a:cs typeface="Arial" panose="020B0604020202020204" pitchFamily="34" charset="0"/>
              </a:rPr>
              <a:t>NICE (2022) </a:t>
            </a:r>
            <a:r>
              <a:rPr lang="en-GB" sz="8200" i="1" dirty="0">
                <a:latin typeface="Arial" panose="020B0604020202020204" pitchFamily="34" charset="0"/>
                <a:cs typeface="Arial" panose="020B0604020202020204" pitchFamily="34" charset="0"/>
              </a:rPr>
              <a:t>Obsessive-compulsive disorder and body dysmorphic disorder: treatment</a:t>
            </a:r>
            <a:r>
              <a:rPr lang="en-GB" sz="8200" dirty="0">
                <a:latin typeface="Arial" panose="020B0604020202020204" pitchFamily="34" charset="0"/>
                <a:cs typeface="Arial" panose="020B0604020202020204" pitchFamily="34" charset="0"/>
              </a:rPr>
              <a:t>. Available at: </a:t>
            </a:r>
            <a:r>
              <a:rPr lang="en-GB" sz="8200" u="sng" dirty="0">
                <a:latin typeface="Arial" panose="020B0604020202020204" pitchFamily="34" charset="0"/>
                <a:cs typeface="Arial" panose="020B0604020202020204" pitchFamily="34" charset="0"/>
                <a:hlinkClick r:id="rId4"/>
              </a:rPr>
              <a:t>https://www.nice.org.uk</a:t>
            </a:r>
            <a:r>
              <a:rPr lang="en-GB" sz="8200" dirty="0">
                <a:latin typeface="Arial" panose="020B0604020202020204" pitchFamily="34" charset="0"/>
                <a:cs typeface="Arial" panose="020B0604020202020204" pitchFamily="34" charset="0"/>
              </a:rPr>
              <a:t> (Accessed: 29 July 2026).</a:t>
            </a:r>
          </a:p>
          <a:p>
            <a:pPr marL="0" indent="0">
              <a:buNone/>
            </a:pPr>
            <a:r>
              <a:rPr lang="en-GB" sz="8200" dirty="0">
                <a:latin typeface="Arial" panose="020B0604020202020204" pitchFamily="34" charset="0"/>
                <a:cs typeface="Arial" panose="020B0604020202020204" pitchFamily="34" charset="0"/>
              </a:rPr>
              <a:t>Oxford Health NHS Foundation Trust (2024) </a:t>
            </a:r>
            <a:r>
              <a:rPr lang="en-GB" sz="8200" i="1" dirty="0">
                <a:latin typeface="Arial" panose="020B0604020202020204" pitchFamily="34" charset="0"/>
                <a:cs typeface="Arial" panose="020B0604020202020204" pitchFamily="34" charset="0"/>
              </a:rPr>
              <a:t>Hoarding disorder</a:t>
            </a:r>
            <a:r>
              <a:rPr lang="en-GB" sz="8200" dirty="0">
                <a:latin typeface="Arial" panose="020B0604020202020204" pitchFamily="34" charset="0"/>
                <a:cs typeface="Arial" panose="020B0604020202020204" pitchFamily="34" charset="0"/>
              </a:rPr>
              <a:t>. Available at: </a:t>
            </a:r>
            <a:r>
              <a:rPr lang="en-GB" sz="8200" u="sng" dirty="0">
                <a:latin typeface="Arial" panose="020B0604020202020204" pitchFamily="34" charset="0"/>
                <a:cs typeface="Arial" panose="020B0604020202020204" pitchFamily="34" charset="0"/>
                <a:hlinkClick r:id="rId5"/>
              </a:rPr>
              <a:t>Hoarding disorder - OHSPIC</a:t>
            </a:r>
            <a:r>
              <a:rPr lang="en-GB" sz="8200" dirty="0">
                <a:latin typeface="Arial" panose="020B0604020202020204" pitchFamily="34" charset="0"/>
                <a:cs typeface="Arial" panose="020B0604020202020204" pitchFamily="34" charset="0"/>
              </a:rPr>
              <a:t> (Accessed: 21 July 2026).</a:t>
            </a:r>
          </a:p>
          <a:p>
            <a:pPr marL="0" indent="0">
              <a:buNone/>
            </a:pPr>
            <a:r>
              <a:rPr lang="en-GB" sz="8200" dirty="0">
                <a:latin typeface="Arial" panose="020B0604020202020204" pitchFamily="34" charset="0"/>
                <a:cs typeface="Arial" panose="020B0604020202020204" pitchFamily="34" charset="0"/>
              </a:rPr>
              <a:t>Postlethwaite, A., Kellett, S. and Mataix-Cols, D. (2019) ‘Prevalence of Hoarding Disorder: A systematic review and meta-analysis’, </a:t>
            </a:r>
            <a:r>
              <a:rPr lang="en-GB" sz="8200" i="1" dirty="0">
                <a:latin typeface="Arial" panose="020B0604020202020204" pitchFamily="34" charset="0"/>
                <a:cs typeface="Arial" panose="020B0604020202020204" pitchFamily="34" charset="0"/>
              </a:rPr>
              <a:t>Journal of Affective Disorders</a:t>
            </a:r>
            <a:r>
              <a:rPr lang="en-GB" sz="8200" dirty="0">
                <a:latin typeface="Arial" panose="020B0604020202020204" pitchFamily="34" charset="0"/>
                <a:cs typeface="Arial" panose="020B0604020202020204" pitchFamily="34" charset="0"/>
              </a:rPr>
              <a:t>, 256, pp. 309–316.</a:t>
            </a:r>
          </a:p>
          <a:p>
            <a:pPr marL="0" indent="0">
              <a:buNone/>
            </a:pPr>
            <a:r>
              <a:rPr lang="en-GB" sz="8200" dirty="0">
                <a:latin typeface="Arial" panose="020B0604020202020204" pitchFamily="34" charset="0"/>
                <a:cs typeface="Arial" panose="020B0604020202020204" pitchFamily="34" charset="0"/>
              </a:rPr>
              <a:t>World Health Organization (2024) </a:t>
            </a:r>
            <a:r>
              <a:rPr lang="en-GB" sz="8200" i="1" dirty="0">
                <a:latin typeface="Arial" panose="020B0604020202020204" pitchFamily="34" charset="0"/>
                <a:cs typeface="Arial" panose="020B0604020202020204" pitchFamily="34" charset="0"/>
              </a:rPr>
              <a:t>International Classification of Diseases 11th Revision (ICD-11): 6B24 Hoarding Disorder</a:t>
            </a:r>
            <a:r>
              <a:rPr lang="en-GB" sz="8200" dirty="0">
                <a:latin typeface="Arial" panose="020B0604020202020204" pitchFamily="34" charset="0"/>
                <a:cs typeface="Arial" panose="020B0604020202020204" pitchFamily="34" charset="0"/>
              </a:rPr>
              <a:t>. Available at: </a:t>
            </a:r>
            <a:r>
              <a:rPr lang="en-GB" sz="8200" u="sng" dirty="0">
                <a:latin typeface="Arial" panose="020B0604020202020204" pitchFamily="34" charset="0"/>
                <a:cs typeface="Arial" panose="020B0604020202020204" pitchFamily="34" charset="0"/>
                <a:hlinkClick r:id="rId6"/>
              </a:rPr>
              <a:t>https://icd.who.int</a:t>
            </a:r>
            <a:r>
              <a:rPr lang="en-GB" sz="8200" dirty="0">
                <a:latin typeface="Arial" panose="020B0604020202020204" pitchFamily="34" charset="0"/>
                <a:cs typeface="Arial" panose="020B0604020202020204" pitchFamily="34" charset="0"/>
              </a:rPr>
              <a:t> (Accessed: 21 July 2026)</a:t>
            </a:r>
          </a:p>
          <a:p>
            <a:endParaRPr lang="en-GB" dirty="0"/>
          </a:p>
        </p:txBody>
      </p:sp>
    </p:spTree>
    <p:extLst>
      <p:ext uri="{BB962C8B-B14F-4D97-AF65-F5344CB8AC3E}">
        <p14:creationId xmlns:p14="http://schemas.microsoft.com/office/powerpoint/2010/main" val="1291817132"/>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74F9AC8A53AC34BAF7C2C36A66B8887" ma:contentTypeVersion="6" ma:contentTypeDescription="Create a new document." ma:contentTypeScope="" ma:versionID="3ae206da309658d5d1ed8c527649713d">
  <xsd:schema xmlns:xsd="http://www.w3.org/2001/XMLSchema" xmlns:xs="http://www.w3.org/2001/XMLSchema" xmlns:p="http://schemas.microsoft.com/office/2006/metadata/properties" xmlns:ns3="9c9529bf-c7ef-4b08-96bb-bac4f53910d7" targetNamespace="http://schemas.microsoft.com/office/2006/metadata/properties" ma:root="true" ma:fieldsID="1cb46fec8c240e160b6d29bd416c0510" ns3:_="">
    <xsd:import namespace="9c9529bf-c7ef-4b08-96bb-bac4f53910d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9529bf-c7ef-4b08-96bb-bac4f53910d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c9529bf-c7ef-4b08-96bb-bac4f53910d7" xsi:nil="true"/>
  </documentManagement>
</p:properties>
</file>

<file path=customXml/itemProps1.xml><?xml version="1.0" encoding="utf-8"?>
<ds:datastoreItem xmlns:ds="http://schemas.openxmlformats.org/officeDocument/2006/customXml" ds:itemID="{7C7D48F1-8DD9-4963-ACF6-CD5F310132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9529bf-c7ef-4b08-96bb-bac4f53910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C2BDFA9-74B1-406D-AB6D-87DF782F72A5}">
  <ds:schemaRefs>
    <ds:schemaRef ds:uri="http://schemas.microsoft.com/sharepoint/v3/contenttype/forms"/>
  </ds:schemaRefs>
</ds:datastoreItem>
</file>

<file path=customXml/itemProps3.xml><?xml version="1.0" encoding="utf-8"?>
<ds:datastoreItem xmlns:ds="http://schemas.openxmlformats.org/officeDocument/2006/customXml" ds:itemID="{B0479E3A-B0C4-4EB7-A152-E4FFA27E5825}">
  <ds:schemaRefs>
    <ds:schemaRef ds:uri="http://schemas.microsoft.com/office/2006/documentManagement/types"/>
    <ds:schemaRef ds:uri="http://schemas.openxmlformats.org/package/2006/metadata/core-properties"/>
    <ds:schemaRef ds:uri="http://www.w3.org/XML/1998/namespace"/>
    <ds:schemaRef ds:uri="http://purl.org/dc/elements/1.1/"/>
    <ds:schemaRef ds:uri="http://purl.org/dc/dcmitype/"/>
    <ds:schemaRef ds:uri="9c9529bf-c7ef-4b08-96bb-bac4f53910d7"/>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36x48-Template-V2b</Template>
  <TotalTime>8091</TotalTime>
  <Words>1048</Words>
  <Application>Microsoft Office PowerPoint</Application>
  <PresentationFormat>Custom</PresentationFormat>
  <Paragraphs>83</Paragraphs>
  <Slides>4</Slides>
  <Notes>2</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vt:i4>
      </vt:variant>
    </vt:vector>
  </HeadingPairs>
  <TitlesOfParts>
    <vt:vector size="16" baseType="lpstr">
      <vt:lpstr>Aptos</vt:lpstr>
      <vt:lpstr>Aptos Display</vt:lpstr>
      <vt:lpstr>Arial</vt:lpstr>
      <vt:lpstr>Arial Black</vt:lpstr>
      <vt:lpstr>Calibri</vt:lpstr>
      <vt:lpstr>Times New Roman</vt:lpstr>
      <vt:lpstr>Trebuchet MS</vt:lpstr>
      <vt:lpstr>36x48-Template-V2b</vt:lpstr>
      <vt:lpstr>Without Quick Guides</vt:lpstr>
      <vt:lpstr>Classic 3 Columns</vt:lpstr>
      <vt:lpstr>Trifold - Wide Center</vt:lpstr>
      <vt:lpstr>Office Theme</vt:lpstr>
      <vt:lpstr>Module Number: BMHP6029 Assignment No: Component 1- Poster Student Name: Paulina Slowik​ Student ID: 2332439​ Lecturer’s Name: Bianca Sanfilippo   </vt:lpstr>
      <vt:lpstr>PowerPoint Presentation</vt:lpstr>
      <vt:lpstr>PowerPoint Presentation</vt:lpstr>
      <vt:lpstr>REFERENCES: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Paulina Magdalena Slowik (2332439)</cp:lastModifiedBy>
  <cp:revision>87</cp:revision>
  <cp:lastPrinted>2015-06-29T17:31:11Z</cp:lastPrinted>
  <dcterms:created xsi:type="dcterms:W3CDTF">2012-02-03T19:11:35Z</dcterms:created>
  <dcterms:modified xsi:type="dcterms:W3CDTF">2026-07-31T01:12:30Z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0x010100174F9AC8A53AC34BAF7C2C36A66B8887</vt:lpwstr>
  </property>
</Properties>
</file>