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wav" ContentType="audio/wa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 id="2147483744" r:id="rId2"/>
  </p:sldMasterIdLst>
  <p:notesMasterIdLst>
    <p:notesMasterId r:id="rId37"/>
  </p:notesMasterIdLst>
  <p:handoutMasterIdLst>
    <p:handoutMasterId r:id="rId38"/>
  </p:handoutMasterIdLst>
  <p:sldIdLst>
    <p:sldId id="320" r:id="rId3"/>
    <p:sldId id="321" r:id="rId4"/>
    <p:sldId id="322" r:id="rId5"/>
    <p:sldId id="328" r:id="rId6"/>
    <p:sldId id="282" r:id="rId7"/>
    <p:sldId id="287" r:id="rId8"/>
    <p:sldId id="289" r:id="rId9"/>
    <p:sldId id="290" r:id="rId10"/>
    <p:sldId id="291" r:id="rId11"/>
    <p:sldId id="292" r:id="rId12"/>
    <p:sldId id="304" r:id="rId13"/>
    <p:sldId id="284" r:id="rId14"/>
    <p:sldId id="283" r:id="rId15"/>
    <p:sldId id="285" r:id="rId16"/>
    <p:sldId id="294" r:id="rId17"/>
    <p:sldId id="298" r:id="rId18"/>
    <p:sldId id="300" r:id="rId19"/>
    <p:sldId id="301" r:id="rId20"/>
    <p:sldId id="303" r:id="rId21"/>
    <p:sldId id="295" r:id="rId22"/>
    <p:sldId id="307" r:id="rId23"/>
    <p:sldId id="308" r:id="rId24"/>
    <p:sldId id="309" r:id="rId25"/>
    <p:sldId id="310" r:id="rId26"/>
    <p:sldId id="311" r:id="rId27"/>
    <p:sldId id="312" r:id="rId28"/>
    <p:sldId id="313" r:id="rId29"/>
    <p:sldId id="327" r:id="rId30"/>
    <p:sldId id="315" r:id="rId31"/>
    <p:sldId id="316" r:id="rId32"/>
    <p:sldId id="317" r:id="rId33"/>
    <p:sldId id="318" r:id="rId34"/>
    <p:sldId id="324" r:id="rId35"/>
    <p:sldId id="325" r:id="rId3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691" autoAdjust="0"/>
    <p:restoredTop sz="91927" autoAdjust="0"/>
  </p:normalViewPr>
  <p:slideViewPr>
    <p:cSldViewPr>
      <p:cViewPr varScale="1">
        <p:scale>
          <a:sx n="85" d="100"/>
          <a:sy n="85" d="100"/>
        </p:scale>
        <p:origin x="1362"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A5E2108A-86FC-46CF-8127-D37A56D9DDBD}" type="datetimeFigureOut">
              <a:rPr lang="en-US" smtClean="0"/>
              <a:pPr/>
              <a:t>2/27/2018</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D7D4FAB0-C587-4F7B-ABF5-067617B07114}" type="slidenum">
              <a:rPr lang="en-GB" smtClean="0"/>
              <a:pPr/>
              <a:t>‹#›</a:t>
            </a:fld>
            <a:endParaRPr lang="en-GB"/>
          </a:p>
        </p:txBody>
      </p:sp>
    </p:spTree>
    <p:extLst>
      <p:ext uri="{BB962C8B-B14F-4D97-AF65-F5344CB8AC3E}">
        <p14:creationId xmlns:p14="http://schemas.microsoft.com/office/powerpoint/2010/main" val="294751288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3CEF07E1-3C98-45E4-9770-B98F84B86E96}" type="datetimeFigureOut">
              <a:rPr lang="en-US" smtClean="0"/>
              <a:pPr/>
              <a:t>2/27/2018</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5241147B-2EFC-4B95-9DE6-EE8659646115}" type="slidenum">
              <a:rPr lang="en-GB" smtClean="0"/>
              <a:pPr/>
              <a:t>‹#›</a:t>
            </a:fld>
            <a:endParaRPr lang="en-GB"/>
          </a:p>
        </p:txBody>
      </p:sp>
    </p:spTree>
    <p:extLst>
      <p:ext uri="{BB962C8B-B14F-4D97-AF65-F5344CB8AC3E}">
        <p14:creationId xmlns:p14="http://schemas.microsoft.com/office/powerpoint/2010/main" val="30531145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BECD038-388C-4FF3-BF55-55E904C3EF79}" type="slidenum">
              <a:rPr lang="en-GB" smtClean="0">
                <a:solidFill>
                  <a:prstClr val="black"/>
                </a:solidFill>
              </a:rPr>
              <a:pPr/>
              <a:t>1</a:t>
            </a:fld>
            <a:endParaRPr lang="en-GB" dirty="0">
              <a:solidFill>
                <a:prstClr val="black"/>
              </a:solidFill>
            </a:endParaRPr>
          </a:p>
        </p:txBody>
      </p:sp>
    </p:spTree>
    <p:extLst>
      <p:ext uri="{BB962C8B-B14F-4D97-AF65-F5344CB8AC3E}">
        <p14:creationId xmlns:p14="http://schemas.microsoft.com/office/powerpoint/2010/main" val="3119618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aseline="0" dirty="0" smtClean="0"/>
          </a:p>
        </p:txBody>
      </p:sp>
      <p:sp>
        <p:nvSpPr>
          <p:cNvPr id="4" name="Slide Number Placeholder 3"/>
          <p:cNvSpPr>
            <a:spLocks noGrp="1"/>
          </p:cNvSpPr>
          <p:nvPr>
            <p:ph type="sldNum" sz="quarter" idx="10"/>
          </p:nvPr>
        </p:nvSpPr>
        <p:spPr/>
        <p:txBody>
          <a:bodyPr/>
          <a:lstStyle/>
          <a:p>
            <a:fld id="{5241147B-2EFC-4B95-9DE6-EE8659646115}" type="slidenum">
              <a:rPr lang="en-GB" smtClean="0"/>
              <a:pPr/>
              <a:t>11</a:t>
            </a:fld>
            <a:endParaRPr lang="en-GB"/>
          </a:p>
        </p:txBody>
      </p:sp>
    </p:spTree>
    <p:extLst>
      <p:ext uri="{BB962C8B-B14F-4D97-AF65-F5344CB8AC3E}">
        <p14:creationId xmlns:p14="http://schemas.microsoft.com/office/powerpoint/2010/main" val="23464505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aseline="0" dirty="0" smtClean="0"/>
          </a:p>
        </p:txBody>
      </p:sp>
      <p:sp>
        <p:nvSpPr>
          <p:cNvPr id="4" name="Slide Number Placeholder 3"/>
          <p:cNvSpPr>
            <a:spLocks noGrp="1"/>
          </p:cNvSpPr>
          <p:nvPr>
            <p:ph type="sldNum" sz="quarter" idx="10"/>
          </p:nvPr>
        </p:nvSpPr>
        <p:spPr/>
        <p:txBody>
          <a:bodyPr/>
          <a:lstStyle/>
          <a:p>
            <a:fld id="{5241147B-2EFC-4B95-9DE6-EE8659646115}" type="slidenum">
              <a:rPr lang="en-GB" smtClean="0"/>
              <a:pPr/>
              <a:t>12</a:t>
            </a:fld>
            <a:endParaRPr lang="en-GB"/>
          </a:p>
        </p:txBody>
      </p:sp>
    </p:spTree>
    <p:extLst>
      <p:ext uri="{BB962C8B-B14F-4D97-AF65-F5344CB8AC3E}">
        <p14:creationId xmlns:p14="http://schemas.microsoft.com/office/powerpoint/2010/main" val="32180963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DEB8CD5-9E4D-4428-9283-AA7CC19E11D2}" type="datetime5">
              <a:rPr lang="en-US" smtClean="0"/>
              <a:t>27-Feb-18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503B6A-4DA5-4756-B58A-8B28CBAE0F46}" type="slidenum">
              <a:rPr lang="en-GB" smtClean="0"/>
              <a:pPr/>
              <a:t>‹#›</a:t>
            </a:fld>
            <a:endParaRPr lang="en-GB"/>
          </a:p>
        </p:txBody>
      </p:sp>
    </p:spTree>
    <p:extLst>
      <p:ext uri="{BB962C8B-B14F-4D97-AF65-F5344CB8AC3E}">
        <p14:creationId xmlns:p14="http://schemas.microsoft.com/office/powerpoint/2010/main" val="2332201886"/>
      </p:ext>
    </p:extLst>
  </p:cSld>
  <p:clrMapOvr>
    <a:masterClrMapping/>
  </p:clrMapOvr>
  <p:transition>
    <p:strips dir="ru"/>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48B8FFC-47BE-4E80-A972-57245C4F8668}" type="datetime5">
              <a:rPr lang="en-US" smtClean="0"/>
              <a:t>27-Feb-18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503B6A-4DA5-4756-B58A-8B28CBAE0F46}" type="slidenum">
              <a:rPr lang="en-GB" smtClean="0"/>
              <a:pPr/>
              <a:t>‹#›</a:t>
            </a:fld>
            <a:endParaRPr lang="en-GB"/>
          </a:p>
        </p:txBody>
      </p:sp>
    </p:spTree>
    <p:extLst>
      <p:ext uri="{BB962C8B-B14F-4D97-AF65-F5344CB8AC3E}">
        <p14:creationId xmlns:p14="http://schemas.microsoft.com/office/powerpoint/2010/main" val="1945022327"/>
      </p:ext>
    </p:extLst>
  </p:cSld>
  <p:clrMapOvr>
    <a:masterClrMapping/>
  </p:clrMapOvr>
  <p:transition>
    <p:strips dir="ru"/>
  </p:transition>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9EE3343-F7E9-4EE3-86FF-B6F9CED9BDD1}" type="datetime5">
              <a:rPr lang="en-US" smtClean="0"/>
              <a:t>27-Feb-18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503B6A-4DA5-4756-B58A-8B28CBAE0F46}" type="slidenum">
              <a:rPr lang="en-GB" smtClean="0"/>
              <a:pPr/>
              <a:t>‹#›</a:t>
            </a:fld>
            <a:endParaRPr lang="en-GB"/>
          </a:p>
        </p:txBody>
      </p:sp>
    </p:spTree>
    <p:extLst>
      <p:ext uri="{BB962C8B-B14F-4D97-AF65-F5344CB8AC3E}">
        <p14:creationId xmlns:p14="http://schemas.microsoft.com/office/powerpoint/2010/main" val="3880001477"/>
      </p:ext>
    </p:extLst>
  </p:cSld>
  <p:clrMapOvr>
    <a:masterClrMapping/>
  </p:clrMapOvr>
  <p:transition>
    <p:strips dir="ru"/>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3EC735-2DF7-4A0C-A9FB-9B56C0F96930}" type="datetime5">
              <a:rPr lang="en-US" smtClean="0"/>
              <a:t>27-Feb-18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503B6A-4DA5-4756-B58A-8B28CBAE0F46}" type="slidenum">
              <a:rPr lang="en-GB" smtClean="0"/>
              <a:pPr/>
              <a:t>‹#›</a:t>
            </a:fld>
            <a:endParaRPr lang="en-GB"/>
          </a:p>
        </p:txBody>
      </p:sp>
    </p:spTree>
    <p:extLst>
      <p:ext uri="{BB962C8B-B14F-4D97-AF65-F5344CB8AC3E}">
        <p14:creationId xmlns:p14="http://schemas.microsoft.com/office/powerpoint/2010/main" val="1720289107"/>
      </p:ext>
    </p:extLst>
  </p:cSld>
  <p:clrMapOvr>
    <a:masterClrMapping/>
  </p:clrMapOvr>
  <p:transition>
    <p:strips dir="ru"/>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E9F895D-5DE8-47AD-AD64-CF98196755D7}" type="datetime5">
              <a:rPr lang="en-US" smtClean="0"/>
              <a:t>27-Feb-18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7503B6A-4DA5-4756-B58A-8B28CBAE0F46}" type="slidenum">
              <a:rPr lang="en-GB" smtClean="0"/>
              <a:pPr/>
              <a:t>‹#›</a:t>
            </a:fld>
            <a:endParaRPr lang="en-GB"/>
          </a:p>
        </p:txBody>
      </p:sp>
    </p:spTree>
    <p:extLst>
      <p:ext uri="{BB962C8B-B14F-4D97-AF65-F5344CB8AC3E}">
        <p14:creationId xmlns:p14="http://schemas.microsoft.com/office/powerpoint/2010/main" val="2815210870"/>
      </p:ext>
    </p:extLst>
  </p:cSld>
  <p:clrMapOvr>
    <a:masterClrMapping/>
  </p:clrMapOvr>
  <p:transition>
    <p:strips dir="ru"/>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4A8F915-AE93-4605-90F6-BD70AE2CF002}" type="datetime5">
              <a:rPr lang="en-US" smtClean="0"/>
              <a:t>27-Feb-18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7503B6A-4DA5-4756-B58A-8B28CBAE0F46}" type="slidenum">
              <a:rPr lang="en-GB" smtClean="0"/>
              <a:pPr/>
              <a:t>‹#›</a:t>
            </a:fld>
            <a:endParaRPr lang="en-GB"/>
          </a:p>
        </p:txBody>
      </p:sp>
    </p:spTree>
    <p:extLst>
      <p:ext uri="{BB962C8B-B14F-4D97-AF65-F5344CB8AC3E}">
        <p14:creationId xmlns:p14="http://schemas.microsoft.com/office/powerpoint/2010/main" val="678221358"/>
      </p:ext>
    </p:extLst>
  </p:cSld>
  <p:clrMapOvr>
    <a:masterClrMapping/>
  </p:clrMapOvr>
  <p:transition>
    <p:strips dir="ru"/>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94FC9C-14A9-4709-9758-5D4448BAF906}" type="datetime5">
              <a:rPr lang="en-US" smtClean="0"/>
              <a:t>27-Feb-18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7503B6A-4DA5-4756-B58A-8B28CBAE0F46}" type="slidenum">
              <a:rPr lang="en-GB" smtClean="0"/>
              <a:pPr/>
              <a:t>‹#›</a:t>
            </a:fld>
            <a:endParaRPr lang="en-GB"/>
          </a:p>
        </p:txBody>
      </p:sp>
    </p:spTree>
    <p:extLst>
      <p:ext uri="{BB962C8B-B14F-4D97-AF65-F5344CB8AC3E}">
        <p14:creationId xmlns:p14="http://schemas.microsoft.com/office/powerpoint/2010/main" val="3002607681"/>
      </p:ext>
    </p:extLst>
  </p:cSld>
  <p:clrMapOvr>
    <a:masterClrMapping/>
  </p:clrMapOvr>
  <p:transition>
    <p:strips dir="ru"/>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0032572-182E-43BD-8B13-9311475B26FD}" type="datetime5">
              <a:rPr lang="en-US" smtClean="0"/>
              <a:t>27-Feb-18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503B6A-4DA5-4756-B58A-8B28CBAE0F46}" type="slidenum">
              <a:rPr lang="en-GB" smtClean="0"/>
              <a:pPr/>
              <a:t>‹#›</a:t>
            </a:fld>
            <a:endParaRPr lang="en-GB"/>
          </a:p>
        </p:txBody>
      </p:sp>
    </p:spTree>
    <p:extLst>
      <p:ext uri="{BB962C8B-B14F-4D97-AF65-F5344CB8AC3E}">
        <p14:creationId xmlns:p14="http://schemas.microsoft.com/office/powerpoint/2010/main" val="3836087103"/>
      </p:ext>
    </p:extLst>
  </p:cSld>
  <p:clrMapOvr>
    <a:masterClrMapping/>
  </p:clrMapOvr>
  <p:transition>
    <p:strips dir="ru"/>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8401A60-7DD4-45F9-B78D-4F6DB14DDB75}" type="datetime5">
              <a:rPr lang="en-US" smtClean="0"/>
              <a:t>27-Feb-18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503B6A-4DA5-4756-B58A-8B28CBAE0F46}" type="slidenum">
              <a:rPr lang="en-GB" smtClean="0"/>
              <a:pPr/>
              <a:t>‹#›</a:t>
            </a:fld>
            <a:endParaRPr lang="en-GB"/>
          </a:p>
        </p:txBody>
      </p:sp>
    </p:spTree>
    <p:extLst>
      <p:ext uri="{BB962C8B-B14F-4D97-AF65-F5344CB8AC3E}">
        <p14:creationId xmlns:p14="http://schemas.microsoft.com/office/powerpoint/2010/main" val="733126279"/>
      </p:ext>
    </p:extLst>
  </p:cSld>
  <p:clrMapOvr>
    <a:masterClrMapping/>
  </p:clrMapOvr>
  <p:transition>
    <p:strips dir="ru"/>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2961155-7CFA-4BED-82DA-78E5BA7E1D4C}" type="datetime5">
              <a:rPr lang="en-US" smtClean="0"/>
              <a:t>27-Feb-18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503B6A-4DA5-4756-B58A-8B28CBAE0F46}" type="slidenum">
              <a:rPr lang="en-GB" smtClean="0"/>
              <a:pPr/>
              <a:t>‹#›</a:t>
            </a:fld>
            <a:endParaRPr lang="en-GB"/>
          </a:p>
        </p:txBody>
      </p:sp>
    </p:spTree>
    <p:extLst>
      <p:ext uri="{BB962C8B-B14F-4D97-AF65-F5344CB8AC3E}">
        <p14:creationId xmlns:p14="http://schemas.microsoft.com/office/powerpoint/2010/main" val="3952187205"/>
      </p:ext>
    </p:extLst>
  </p:cSld>
  <p:clrMapOvr>
    <a:masterClrMapping/>
  </p:clrMapOvr>
  <p:transition>
    <p:strips dir="ru"/>
  </p:transition>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52B232D-E1A7-4D0E-9B40-B71045E1D9E7}" type="datetime5">
              <a:rPr lang="en-US" smtClean="0"/>
              <a:t>27-Feb-18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503B6A-4DA5-4756-B58A-8B28CBAE0F46}" type="slidenum">
              <a:rPr lang="en-GB" smtClean="0"/>
              <a:pPr/>
              <a:t>‹#›</a:t>
            </a:fld>
            <a:endParaRPr lang="en-GB"/>
          </a:p>
        </p:txBody>
      </p:sp>
    </p:spTree>
    <p:extLst>
      <p:ext uri="{BB962C8B-B14F-4D97-AF65-F5344CB8AC3E}">
        <p14:creationId xmlns:p14="http://schemas.microsoft.com/office/powerpoint/2010/main" val="201775799"/>
      </p:ext>
    </p:extLst>
  </p:cSld>
  <p:clrMapOvr>
    <a:masterClrMapping/>
  </p:clrMapOvr>
  <p:transition>
    <p:strips dir="ru"/>
  </p:transition>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9743B08-E8C0-44FA-B7B1-A2369766A55F}" type="datetime5">
              <a:rPr lang="en-US" smtClean="0">
                <a:solidFill>
                  <a:prstClr val="black">
                    <a:tint val="75000"/>
                  </a:prstClr>
                </a:solidFill>
              </a:rPr>
              <a:t>27-Feb-18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57817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7F1659C-D2F3-4B6D-8CD3-D7F1EBEBADFF}" type="datetime5">
              <a:rPr lang="en-US" smtClean="0">
                <a:solidFill>
                  <a:prstClr val="black">
                    <a:tint val="75000"/>
                  </a:prstClr>
                </a:solidFill>
              </a:rPr>
              <a:t>27-Feb-18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231417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402139D-EF8D-408F-AEDB-F8C41A72AC68}" type="datetime5">
              <a:rPr lang="en-US" smtClean="0">
                <a:solidFill>
                  <a:prstClr val="black">
                    <a:tint val="75000"/>
                  </a:prstClr>
                </a:solidFill>
              </a:rPr>
              <a:t>27-Feb-18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834690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4FF4F79-398D-44E5-9977-82184311044B}" type="datetime5">
              <a:rPr lang="en-US" smtClean="0">
                <a:solidFill>
                  <a:prstClr val="black">
                    <a:tint val="75000"/>
                  </a:prstClr>
                </a:solidFill>
              </a:rPr>
              <a:t>27-Feb-18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522743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83E0C15-21EB-4460-8B63-FB22A6307C30}" type="datetime5">
              <a:rPr lang="en-US" smtClean="0">
                <a:solidFill>
                  <a:prstClr val="black">
                    <a:tint val="75000"/>
                  </a:prstClr>
                </a:solidFill>
              </a:rPr>
              <a:t>27-Feb-18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123887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BC87F56-900E-4795-B4E6-D33D220BA6C9}" type="datetime5">
              <a:rPr lang="en-US" smtClean="0">
                <a:solidFill>
                  <a:prstClr val="black">
                    <a:tint val="75000"/>
                  </a:prstClr>
                </a:solidFill>
              </a:rPr>
              <a:t>27-Feb-18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3425239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6EA88E-B8A8-40A9-883E-B577FF17035C}" type="datetime5">
              <a:rPr lang="en-US" smtClean="0">
                <a:solidFill>
                  <a:prstClr val="black">
                    <a:tint val="75000"/>
                  </a:prstClr>
                </a:solidFill>
              </a:rPr>
              <a:t>27-Feb-18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4327429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7261F7F-B58F-4F2F-8F56-940C548DCAFE}" type="datetime5">
              <a:rPr lang="en-US" smtClean="0">
                <a:solidFill>
                  <a:prstClr val="black">
                    <a:tint val="75000"/>
                  </a:prstClr>
                </a:solidFill>
              </a:rPr>
              <a:t>27-Feb-18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3381819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979973F-3558-4A0A-8B20-1ED3FBB1E334}" type="datetime5">
              <a:rPr lang="en-US" smtClean="0">
                <a:solidFill>
                  <a:prstClr val="black">
                    <a:tint val="75000"/>
                  </a:prstClr>
                </a:solidFill>
              </a:rPr>
              <a:t>27-Feb-18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262859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DD9D047-C7B6-4D05-84A7-67E40D33EB0F}" type="datetime5">
              <a:rPr lang="en-US" smtClean="0">
                <a:solidFill>
                  <a:prstClr val="black">
                    <a:tint val="75000"/>
                  </a:prstClr>
                </a:solidFill>
              </a:rPr>
              <a:t>27-Feb-18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3944579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E15A1F7-6B6E-4FB0-8974-FE98411A98F8}" type="datetime5">
              <a:rPr lang="en-US" smtClean="0">
                <a:solidFill>
                  <a:prstClr val="black">
                    <a:tint val="75000"/>
                  </a:prstClr>
                </a:solidFill>
              </a:rPr>
              <a:t>27-Feb-18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71967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4698ED-AC7D-4C9D-947E-45EEB16DE456}" type="datetime5">
              <a:rPr lang="en-US" smtClean="0"/>
              <a:t>27-Feb-18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503B6A-4DA5-4756-B58A-8B28CBAE0F46}" type="slidenum">
              <a:rPr lang="en-GB" smtClean="0"/>
              <a:pPr/>
              <a:t>‹#›</a:t>
            </a:fld>
            <a:endParaRPr lang="en-GB"/>
          </a:p>
        </p:txBody>
      </p:sp>
    </p:spTree>
    <p:extLst>
      <p:ext uri="{BB962C8B-B14F-4D97-AF65-F5344CB8AC3E}">
        <p14:creationId xmlns:p14="http://schemas.microsoft.com/office/powerpoint/2010/main" val="751593826"/>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ransition>
    <p:strips dir="ru"/>
  </p:transition>
  <p:timing>
    <p:tnLst>
      <p:par>
        <p:cTn id="1" dur="indefinite" restart="never" nodeType="tmRoot"/>
      </p:par>
    </p:tnLst>
  </p:timing>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C78C8B-5B39-44D8-BF62-052E74D9C1BF}" type="datetime5">
              <a:rPr lang="en-US" smtClean="0">
                <a:solidFill>
                  <a:prstClr val="black">
                    <a:tint val="75000"/>
                  </a:prstClr>
                </a:solidFill>
                <a:cs typeface="Arial" charset="0"/>
              </a:rPr>
              <a:t>27-Feb-18</a:t>
            </a:fld>
            <a:endParaRPr lang="en-GB">
              <a:solidFill>
                <a:prstClr val="black">
                  <a:tint val="75000"/>
                </a:prstClr>
              </a:solidFill>
              <a:cs typeface="Arial" charset="0"/>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cs typeface="Arial" charset="0"/>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4A3806-26F8-43D9-8D20-ED1C7FFA8082}" type="slidenum">
              <a:rPr lang="en-GB" smtClean="0">
                <a:solidFill>
                  <a:prstClr val="black">
                    <a:tint val="75000"/>
                  </a:prstClr>
                </a:solidFill>
                <a:cs typeface="Arial" charset="0"/>
              </a:rPr>
              <a:pPr/>
              <a:t>‹#›</a:t>
            </a:fld>
            <a:endParaRPr lang="en-GB">
              <a:solidFill>
                <a:prstClr val="black">
                  <a:tint val="75000"/>
                </a:prstClr>
              </a:solidFill>
              <a:cs typeface="Arial" charset="0"/>
            </a:endParaRPr>
          </a:p>
        </p:txBody>
      </p:sp>
    </p:spTree>
    <p:extLst>
      <p:ext uri="{BB962C8B-B14F-4D97-AF65-F5344CB8AC3E}">
        <p14:creationId xmlns:p14="http://schemas.microsoft.com/office/powerpoint/2010/main" val="1225916779"/>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images.google.co.uk/imgres?imgurl=http://www.seadolby.com/images/taiwan-images/office-block.jpg&amp;imgrefurl=http://www.seadolby.com/taiwan/architecture.html&amp;usg=___33Eg83elgVBeHJARDe1UO-J3eY=&amp;h=452&amp;w=335&amp;sz=45&amp;hl=en&amp;start=1&amp;tbnid=5c78Fcxqn0BL8M:&amp;tbnh=127&amp;tbnw=94&amp;prev=/images?q=office+block&amp;gbv=2&amp;hl=en&amp;sa=G" TargetMode="Externa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hyperlink" Target="http://youtu.be/8xvpxBVCo0c" TargetMode="Externa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57224" y="332656"/>
            <a:ext cx="7772400" cy="3312368"/>
          </a:xfrm>
        </p:spPr>
        <p:txBody>
          <a:bodyPr>
            <a:normAutofit/>
          </a:bodyPr>
          <a:lstStyle/>
          <a:p>
            <a:r>
              <a:rPr lang="en-GB" sz="4000" b="1" dirty="0" smtClean="0">
                <a:solidFill>
                  <a:srgbClr val="0000FF"/>
                </a:solidFill>
              </a:rPr>
              <a:t/>
            </a:r>
            <a:br>
              <a:rPr lang="en-GB" sz="4000" b="1" dirty="0" smtClean="0">
                <a:solidFill>
                  <a:srgbClr val="0000FF"/>
                </a:solidFill>
              </a:rPr>
            </a:br>
            <a:r>
              <a:rPr lang="en-GB" sz="4000" b="1" dirty="0" smtClean="0">
                <a:solidFill>
                  <a:srgbClr val="0000FF"/>
                </a:solidFill>
              </a:rPr>
              <a:t/>
            </a:r>
            <a:br>
              <a:rPr lang="en-GB" sz="4000" b="1" dirty="0" smtClean="0">
                <a:solidFill>
                  <a:srgbClr val="0000FF"/>
                </a:solidFill>
              </a:rPr>
            </a:br>
            <a:r>
              <a:rPr lang="en-GB" sz="4000" b="1" dirty="0">
                <a:solidFill>
                  <a:srgbClr val="0000FF"/>
                </a:solidFill>
              </a:rPr>
              <a:t/>
            </a:r>
            <a:br>
              <a:rPr lang="en-GB" sz="4000" b="1" dirty="0">
                <a:solidFill>
                  <a:srgbClr val="0000FF"/>
                </a:solidFill>
              </a:rPr>
            </a:br>
            <a:r>
              <a:rPr lang="en-GB" sz="4000" b="1" dirty="0" smtClean="0">
                <a:solidFill>
                  <a:srgbClr val="0000FF"/>
                </a:solidFill>
              </a:rPr>
              <a:t>Consultancy Project</a:t>
            </a:r>
            <a:br>
              <a:rPr lang="en-GB" sz="4000" b="1" dirty="0" smtClean="0">
                <a:solidFill>
                  <a:srgbClr val="0000FF"/>
                </a:solidFill>
              </a:rPr>
            </a:br>
            <a:r>
              <a:rPr lang="en-GB" sz="4000" dirty="0" smtClean="0"/>
              <a:t> </a:t>
            </a:r>
            <a:endParaRPr lang="en-GB" dirty="0"/>
          </a:p>
        </p:txBody>
      </p:sp>
      <p:sp>
        <p:nvSpPr>
          <p:cNvPr id="3" name="Subtitle 2"/>
          <p:cNvSpPr>
            <a:spLocks noGrp="1"/>
          </p:cNvSpPr>
          <p:nvPr>
            <p:ph type="subTitle" idx="1"/>
          </p:nvPr>
        </p:nvSpPr>
        <p:spPr>
          <a:xfrm>
            <a:off x="2843808" y="4149080"/>
            <a:ext cx="5832648" cy="2597256"/>
          </a:xfrm>
        </p:spPr>
        <p:txBody>
          <a:bodyPr>
            <a:normAutofit/>
          </a:bodyPr>
          <a:lstStyle/>
          <a:p>
            <a:pPr algn="r"/>
            <a:r>
              <a:rPr lang="en-GB" sz="2600" b="1" dirty="0" smtClean="0">
                <a:solidFill>
                  <a:schemeClr val="tx1"/>
                </a:solidFill>
              </a:rPr>
              <a:t>Research Methodology:</a:t>
            </a:r>
          </a:p>
          <a:p>
            <a:pPr algn="r"/>
            <a:r>
              <a:rPr lang="en-GB" sz="2600" b="1" dirty="0" smtClean="0">
                <a:solidFill>
                  <a:schemeClr val="tx1"/>
                </a:solidFill>
              </a:rPr>
              <a:t>Different approaches</a:t>
            </a:r>
          </a:p>
          <a:p>
            <a:pPr algn="r"/>
            <a:r>
              <a:rPr lang="en-GB" sz="2600" b="1" dirty="0" smtClean="0">
                <a:solidFill>
                  <a:schemeClr val="tx1"/>
                </a:solidFill>
              </a:rPr>
              <a:t>Quantitative &amp; Qualitative methods</a:t>
            </a:r>
          </a:p>
          <a:p>
            <a:pPr algn="r"/>
            <a:endParaRPr lang="en-GB" sz="2600" b="1" dirty="0" smtClean="0">
              <a:solidFill>
                <a:schemeClr val="tx1"/>
              </a:solidFill>
            </a:endParaRPr>
          </a:p>
          <a:p>
            <a:pPr algn="r"/>
            <a:endParaRPr lang="en-GB" sz="2600" b="1" dirty="0" smtClean="0">
              <a:solidFill>
                <a:schemeClr val="tx1"/>
              </a:solidFill>
            </a:endParaRPr>
          </a:p>
        </p:txBody>
      </p:sp>
      <p:sp>
        <p:nvSpPr>
          <p:cNvPr id="1028" name="AutoShape 4" descr="data:image/jpeg;base64,/9j/4AAQSkZJRgABAQAAAQABAAD/2wCEAAkGBxQTEhUUEBQVFBQUGBcXFhcYGBcWFRUUFxgYFxUYFRQYHCggGBsmGxQVITIhJSkrLi4uGB8zODMtNygtLisBCgoKDg0OGxAQGy0kICUsLCssLywsLCwsLCwsLC4sLC0sLiwsLCwsLTIsLC0tLC4sLC8sLCwsLCwtLSwsLCwsLP/AABEIALsBDQMBEQACEQEDEQH/xAAcAAABBAMBAAAAAAAAAAAAAAAABAUGBwECAwj/xABLEAACAQIEAgcFAwgFCgcAAAABAgMAEQQFEiExQQYHEyJRYYEycZGhsQgUwSNCUmJygpLRFTNToqMkJUNzsrPCw/DxNGNkg5PS0//EABsBAQACAwEBAAAAAAAAAAAAAAABAgMEBQYH/8QANxEAAgECBAMFBwMDBQEAAAAAAAECAxEEEiExQVFhBRNxgZEGIjKhscHwFNHhI0JiFlNysvFS/9oADAMBAAIRAxEAPwB3++nzr0Xdo8f3zNhjz51HdonvmdEzOquiXWIFUObedUdEyxxI44fNvOsEqBswxI7YXNB41rzom5TxCHfD4wGteUGjchVTFQNYrGVMzQkKAKAKAKAKAKAKAKAKAKAKAKAKAKAKAKAKAKAKAKAKAKAKAKAKArdcB5V2+8PMqibjL/Ko70nuQOWjwp3o7hHJ8qHhVlWKvDI4vlZHAkVZVk9zG8O1saASp51PuSI/qQFuEzoqbNcVinh09jPTxbjuSbLs5B51o1KDR06OKTHyGYMNq1XFo6EZJnSqlgoAoAoAoAoAoAoAoAoAoAoAoAoAoAoAoAoAoAoAoAoAoAoAoCLLh66GY5KgbjD1XMWUDcYeozE92Z+7Uzk92YOEpnI7o5vgR4VZVCroiPEZSDyrLGs0YJ4ZMa5cqdDeMkeXKs6rRl8Rqyw8oaxFeX548ZAlBHnyrHUw6mrxM1HFypu0yYYDHrINjXNqU3FnapVozWgsrEZgoAoAoAoAoAoAoAoAoAoAoAoAoAoAoAoAoAoAoAoAoAoAoBmWOtq5pKJ0EdVuWym4jqLk5TYR1FybGezpcnKHZUzDKYMNMxGQ5PhQasplXTQgxeVKw3FZoVmjXqYZSQz/AHWXDtqjuV/R/lWznhVVpGl3dSg7w2JPkucLMLcGHEHjWhXoOm+h1cNio1VbiOta5thQBQBQBQBQBQBQBQBQDfjs5iiOl2JbmALke/kKz08NUqK6WhqVsbRpPLJ69DngekOHlbQkq9oNtDd1/RW9r0vUVMPUhrJGSliaVX4X+46VhM4UAUAUAUAUAUAUAUAUAUA3hazXNexuFqLk2NwtRcmxsFqLk2M6aXJsZ01AsZ00uTYNFLixqY6m5FjjLhgasp2KSgmMmPyYg64jpcc+R8j41tU66ayy2NGrhWnnhoxyyXNe07kg0yrxHiPEeNYK9HL70djZw2Jz+5LSSHatc3AoAoAoAoAoAoAoAoCDdKotE7Hk4Dfgfmprs4OWakumh5vtGnlrt89ft9hj6OrDicVGo9oNrPiNHeN/DcAetZcRPJSb8vUrhaUp1orhv6Fl4jMoU9uWNfeyg/C9cWNKctk/Q9FKtTj8UkvMx/ScVgQ4IO4IuQQeG4rm1e0sNSk4ylqtHo3qvBE95HmcmzdOQY+n8zWnPt3DrZSfkvu0R3iMZfncMzFUazi/dYWbbjbk3oTXQw+MpV/hevJ7kQrwm7J6iebNmuQAAL+815+v23iM7UEkr+L+v2DqHE5i5/O+grRn2ni5bzfkkvsVzs06L5lNIzpNZgourWs3G1jbY/8AXGvQ9mYypWbhPWy34mPD1JybUiRV1zbCgCgCgEoWshhsbAVBJsBQk2AqCTNqEhUAzagC1CTNqAxagMMlTchobMxyvXZkOl13VhxB/lWenWy6PY1a2HzarRrZijLMaXBVxpkT2h4+DL5GsdWnl1WzMtCq5rLLSS3/AHF1YjOFAFABNANU/SPDJxlB/ZDN/sithYWs/wC01JY6gv7vTX6CQ9M8HZvyu6gnSVZWawvZNQAYnwBq36Ote1gsdRcW7kbxvWdb+rw1/NpLfIKfrWzHs7nL5Gs+0uUfmLE6WzOisAialVrAE2uAeJP4VkWBpre7NSfada7SshnxuLeRizkseZ8By4bAVtQhGCtHQ0Z1J1JZpO7G+RquVEkr1JKRMcLJZFHgqj5CvkOMV8RUf+UvqzvQfurwNpMUFFzwFa6g3oS5paseOjcEbEzKOF1HvNiflb413+xMPK8qsuGi+r+3zM1BRfvob8ZMO0fSdtRt8a42KUXXm47Xf1Mcpas49tWDKRmHrInTUxXwH1rudgp95O/JfU2KVm9B2OIFemMwCcUB0D0BtQHACrmM2AqCTIFAZoSZqAZoSZoAoAoAoAoAtQCPF4S5Dps68D4+KnyNZITto9jDUp3eaO6O+Hm1C9rHgRzUjiDVJRyuxlhLMrnWqlgoDSb2T7j9KlblZbMqObhXpDyMdjjh8dEx0SKVADXOk8lJFj4kiw99VldLQywgsyu9COYqshZEzwEyqqFl1jQLC5AvYWvbe3ltWKSb2djFFpSvJXHLE48NC5DWQoF7FUIVJLqdRYDTxUkEktvateNNqa53vdvdfnkbkqqlTdnpa2VLRPTW+3C61uRqWSts0xFNJUosS6ObYe4V8jxCvWm/8n9TrReiMmWsNicxlJrDSDZfAbC/uq15Wtd28dCVKysg7aq2GYO2pYZjOXYx4tW4N7W9L8fjW9hcY8NmcVdu25NKo6dxQM0mv3SCfAja3pwrLT7VxEZXk01yt+xk/UVL6DzhsbcAna44eFelo1VVpxmuKubsXmSY4Q4ishYVpLQG4FWKGRQkzQGagGaEmaAKAKAKAKAKAKgkKA5MljqH73mOR94+npVr3VijVndHWqlwoBBiM1hGpTIuoAi17G45DxNZo0Kmjys1p4qjrHMrlZYuMrswKnwIIPwNd5NPVHmcrjpJWG2aFirMBdVtqPhq2X6UckmkzJGLabXAbxgJZTpijdzwsFPGxa1+A2BNHOMVdsywhKTtFXNcHncnaRJZQoKqQRfVbbvX93CrNaFMiWpOZpWkURPL35FDJGI17JLjWguCNDEW3ANtW9aaSi86jouN9XwfibN3NZJS1a0VtFxXg/BeJGoFDtY8OJ5G1YO18VPC4WVSn8WiXmzWpRUpaiiXLIyNiw9b/WvL0faXFwVpqMvK300+RsujAk6YNGVFWwYiDgWLASEKWYHukXYW077iuV+nhOKt8Tyc7+9u3fS1+Wpu5U0kunzE2HwwYKdW7hiq7XZg2nSCSATz+QrFTw6lFNvV3sudna2rS/NCkY3S13OyYNTpuxGsxKNI2BkjVgTc+J3/AA4VkjhoStd2vlSt1infX5llBO3W3zRr92QBC7kFgjGwJ7rcbADl478DtULDU1GLlLez8n5cPPjoRlikrvkaz4UBXO+pCCRe4CHRpIOmz31+IIuNuNVnh0oy5rrw0tw136NaaBxsn+chDhS0jaUUkgE32tYe+qUsNOq7QV2Y4Zpu0UKIcQYnu6kHhuKx1sNUStKLXkXUnTl7yHETm9ztevWYOk6VCEHukjqR2Q4YbEVslhyim2oBzFWKGaEmagGaEmaAKAKAKAKAKAKgkKAKAKAwBQGaAr7HYaRZmvG+zlr6WsRqv7VrV3adSDgkmtuZ5epRqRqNuL3fB8zniM9JJJXbUxFrBlQhgAGINmDPqv4iqrDWW/D56f8AhleMbe3F+mvjrd38RJN0pIvaIW1E21kLYszHuhfaIcgt5Dbao/Sdfl+aabGRY18I/Pq+m+u40YrpU2pGES/k2uo1vbSY1iZWAI1XCe1xF6usKrNX3/e5P6ttp226vlYaEyoa45FNgLMVNzva40n3nnWzc03PdEoweZjRaR+97CrHEGxDJa2kTGwVbG3M2rWnTea6XXV6X8PxGxSqrLaT6aL3rcr/AIzhnZhhc9nG8TAp3GYktHInaBrMLoykBSPPyrRxmFqY3DOlmWut+F0+nNFqqhCXupr9mr+VthmxWeEewo97bn0ANh865+E9maaV8RK75LRLz3fyK97yQ+NmEhAXW1ltYXtbT7PDw5eFeRdSdlFvRfbb+DL3krWua4jOHW7PKw5XLEbHlWal+orTy07tvkT3st7iKHPUYgLLc3FhdhuBZbX8BsLVsVey8dSjmnB2Wu97W8Hw+RXP1Fi4twAAzAA3A1GwPiByNaClJKyb9WTnfM2hlZmVSSdTC+53JNrnzqspOzu+oi22l1Jlk+A0az42Hwv/ADrqdh+9GcvBHVoU8txRPFXeNgbcTDQHCGSxtQDnDLtQEkFWKhUAzQkzQGaAKAKAKAKAKgkKAKAKAKADQADQHOf2W9x+lTHdFZ/CypJuFekPIxOmZFREdhyt7/KoQje5E8VV0Z0OqP3F/ZH0qpTiKcoxpRnvM8KFCzFNIkfTwSNjbSx1Hny57Viqxulpd9dvFmejJpv3mlbhu+iEWc5hC6IIYijKW1uzF5HHFSziwJJZ793bSu9tqmnCabcnf6L88S05QaSirc3u3+fsMEkm9ZyiRKu0r5PFaIvcbc+j1Rj9VgfqPxrv+ztVQxTi/wC5NLxWv0TIbG3KMJeQHknePpw+dvga9R2riVQwk5cWrLxen8kXJJ2lfObFrnbBS2kQ+DKfgQarNe6y0H7y8Sxskm1ox8Gt8gfxrrdhxy0p/wDL7I7dCWZXFMqV2zMN+ISgGvEJY0B2gl2oCY1YqZFQDNCTIoAoAoAoAoDSKZWvoYNY2NiDYjiDbgd+FAb1BIUAx4zpTBHiVwzatZKqTYaVZ7aQTe+9xwHOgHygCgG3G59h4pBHLKqubbb7X4XIFl9aA6PmcUcnZSSIrm2lSQCQ3D53HwqWVXIVT+y3uP0pHdCXwsqpmjI9l/4x/wDSvRWlzXp/J5ROPJ+v8CKeZXXQvfPiLWUjxbgPdx8qjMntqSouL97QRLk195JD7lAAHqdz8vdVlmLd4uCNo4l2DarDbYgHbbmK81V9onCcod3s2vi5O3Iuox4nDMYEC6k1bcdRB4+BAFbfZ3bX6ut3ThbRu977FpRjbQ4YTLRIoZmIvewAB4G25J8qy9o9sU8FNU3FttXKpN7CyLo3AbapZgbjgiW+bVzX7Txbsqb16o2IQhxuY+/QcjP/APHH/wDrVP8ATM1p3i9GY70+b9F+5wxuJjKkR6yTt3kVRb3h2rYwfYEqFeNWVRPK72S/kq3Hhf0/liPCOUvYXv8Ah/3rqdpYBY2koZrWd1x4W20K3F8GLU+3qXw0gP8AG7LauC/ZqrwqL0f7ssnHj9P5O64qIb6pNt/6tb/7yqv2arf7kfRkpwvu/T+Sf9X+KWSCQrq2kI7yhT7CcLMay0ez5YJZJNO+unp9jr4GScHbn9kSGUVlN0QzrQDZikoBIjWoCdVYqZqAZoSUb0k6aYyLOmRZZBHHPHGIQDoaMlAR2du+WDEg7ncW5VBJedSQU51pdbM+CxZwuCWMmIL2ryKW77AMFQBgLBSL35k+FQSSXqq6w/6UR0lRI8REAWVSdMiHbWqndRfYi5tcb70IHPrRxU0eWzthr6rAMw4pET+VYG+1lvvyoSU30E6UPlZmldD2TYcSCI9ztiXRIWjJ5d9rsAe6G42FAWt1YdYQzVZrw9jJAUuA2tGV9Wkg2BBuhuPdvuQAJbmuaQ4ZO0xEixJe12NrsbkAeJsDsPCgKqzjGQz45MdGxOFBLyG7BycNpLlEO4BHZgDa5DcKAs3IekOGxilsLKJNNtQ3DLe9tSMARex99jQDmTbc7AUB5+lzCTMMaQhRXxDkLqbuLZbKC9t+6oHDfkN6Af8ApNiUlx3a4eQTRQ9n2zKb6eyVncL+ldYmsRtq2uKlJu9uBDkla/EkOL62cFpIVJ2JFvZQDceJeidncNXViE4ed5fb7icl/Ob9rwFdlKdfWatHlxficBunhtKbzS58F4dSRZHlfaq1tYVLAaF1m5v+bqBNgLm1zV6lRUUor5sx0qLruU5X8lfV9NPkN7yi5sbi5seFxyNjwrYRqta6HILXzHEv+tP/AJS+rNpLQTZxh3ZFEY1d5iwHHgAu3Pi9dr2fxOGoTm6slFuyV9ra319Czi2tDbIIHCsJFK97a/Hcb7VT2ixNCtUpulJSsne3jp9yYRaHfRYE+AvXApa1IrqvqZLWIqsVfWGadzcRVAuOOHySRrXVl1ozxd0kS6Rq0oRxYgHbjtascq0Vx42fQyKlJ8N1ddeiOeLyySKwlQoWFwG2a3mvEetTGpGfwu5WcJQ+JWNcLh9TqPE1M5qCvLYrGMpvLFXZZXQiNUjdARq16rfq6VF/iK4uLrRqzTjyO5gaM6UGp73+yH6QVqm6JJhQDdiFoBrlG9ATyrFTNQCL9Pem8WVxo8sbyNKWVFTSLlQCdTMdhuOAPHhQkrjDXzFZM+1JE+CSb/J7alMuHUy4fU+xIIkGrgSQLWvtBI8dHeu+CRZPvsX3do0LgqxkSVgVARRp1BiW4biwJJ2oCh88xs2JlbFYgXadmOrSFVmWwIUDba6igJ51DHss3CS3RpMO2kEHv61SVLe9BqB8B50BbmEx2JfN8xiiKukeGgCJIzCITMCyXsDYNqfUQL7DjQDf1pdGIZsDh4zHFFP/AFURQbI4hlkSGIkAlGkjVALfnCwvtQEE6kcRDgGfE5g5w64oGHDM5Ijk7MhpyRyseyAc7e0L3oCSdemewyYbCLBLHIHleQFGV1IRNJ7ykjjMKAhOWYtzhY0BNvu+atbx/JC3zjagJB1CZnbGzw8pYdfrE4A+UrfCgLi6Uws+CxSISGaCZVI4hjGwBHnc0B5TXF3FAKMLmjR6tDGzqVblcEeHkf8Arerwnlb8GvUpUhmXmn6MsvqMyaOd58TMofsCixX4K5BZ2I4EgaLHlv6ULk56Z55h5MI6xOHYlCtla2zi/etbhfnXRwlCpCqnJaa/Q5eNxFKdJxi7vT6kfidIsCSSdbd4I6JbU1lVogwD+ySQ6kjut67LvKt06P68PJ6mqlGFDr1S35q+u3FabjOkFwN7Xtvyrzf+oa1LETjUSlHM0uDVnbfj1/EYO6TQ7vk0imwXX5rci9r8SByF64FajVc27Xu29NtdTadGS03OkmVSKSCjHSLkgErp33vbhsfgaxVKFWDaaemvQl0pLgdVy2S3sNe4FrHVuCdlte1lNUdGpb4XytZ32vt5FlSlyM/cmK+y1iCL2NvA71SKqRamovR32dtCcja2GyLo7xDNv5C1j53r0lX2sq392klzu2/srGusJzY0tBYkHiCR8K9jRqKrTjUWzSfqrmm9HYkWVCSOJPu8miUlmaKQFVlXbToD9x7WO4sd6w1MspPOrrmuHjbVfQ3KTlGK7t2euj0v4X0flqR/Gzpr1aQms30qGKjYX4kkC/nzraimla9zUbzNtKwpVGifvAqw2IIIIv5Vq4pKdFtPqbODk6eISa6Eu6Dd+SR7+yoAHjqNz8NPzFcQ9CS2SgEstAN84oBsmG9ATrTU3IsGmgsUT9pPE3mwcY3KpM9v2igB/wAM/OoJIJ0c6UdhluY4XVZsQIezH79pvilh6UBEnJ2vz3Hny/A0BZvRDI4c5w4wUP5CXBKjxyMdRl7aT/LGkUC1gNGhRa1t2N7gDtmOPZp8A8eDeKLDYqPCYXGBjaaKCQJpl7tmJAYgggf1gANjYB36ddMp8szXGfdgnaTvhnYuupWhjw+kJa4O7sxuCD3OO5oCL5V0rmzDPMJLiWOg4iPRFqJjjOyjQDw71jfjQDt9o7MNWNghFrQw6j+1KxuP4Y0+NAVjlU+h9VlNg2zGwN1K+p72wHMUBOMl6wYsPFAgy+KSSCKSISNK/eWW5lLIFt3ize4MQONAPXUHlbS444gDTHh4nTa+7yHuqSRY90tzv3V9QPQGIlCKzNwUFj7gLmgPGmYY/tZJJbBTI7yaV2VdbFtIA5C9qAkfWLk8GDxEUWGMhBw8Ukmtgx7R7k2sBtbSfXlQFj/Z9xCHCY1AT2gcMw5aGjshHndHv7hUx3REtmMuSSQa74kkRhG2AJLMRpUAAjgW1cR7Nejq57e5vc83RUL+/tYcuk2d9qI0V45FUA60WRGYjUBrR/YI1ObLcd6/gBhoUst2016fYzYirnsrp9dfnfbiII850qBouQLXv4eVvxri1vZulVqynnazNu1lxMSqWRMUzCUixa677FVINxYgi3C3KvHTxNaLcG72vwXgbqqSaOwzGTmw58hzDD/mNVHjKr4/Lx/dlu8l+fnUVpmUh46SDxFtjckngfFiafr6nT08evN38TIqkhWM1soZlJZdTMdrMdLAC3h3jWzRxzqTpwa1btfg29Fpy1u/xl3VsrvgMmBzNXv2lla97k7H18a2+0fZzE0Xmo3qJ7//AFfw4rw/k06WKhL4tBBgsMskhI7zBw4jP+lTVdlU/pW/NPH5V7WlGVHDwpvhFK/JpW9DTglOba3ve3NX28egrx890lUzmcSMCikPqjIa5ZgwshtdbKTe/lV6cPeTUbW3219N+eperU92Sc813pvpr125aDVGIlsZfH5VsPY1VdtDfjekkskwmZiWVtSA8Fs2pVA4W5V5y7tY9ZZXuI4OkDyw4Y+wY4k4AKTIwBkfuWALH5AVBJaPV3jHxGGZpmZykpQEm506Ebc892NASZsGp8fjQHJssjPG/wAaA5NkkR5H4mgHKgCgPOnXtj9GbgkatOE0AeHaCZQfQyX9KAqegFvbyTLDDq1BCyxrsNGtgx71uBYk7nbfhQE16kcaYsdK4NrYTEE+5Qr/AFQUBGejWGxeLngwuFdy2vVGpciONluxksdhbvEkC/HiTagJ39oGU/f4FbSXXCprZRbUxeS+1yQNrgEm2qgIJ0Jb/OWCP/qsP/vkoB866py2c4q/5vZKPICGPh63PrQEZyTKJcQ0nZKxEUcksjAXCJGjOSx5A6be8jjQHbC5LJJhJsWo/JwPEjf+7r3B8iqD98UBcX2cMsHZ4nE9o9y/YmP/AEdlVXDkc275A8Bfx2AuTFQh0ZDwdSp9zCx+tAeKsVC0bNG/tIWRvepIPzFAWF1jZQ0+aYOCM9/E4fBrc7gMw7O58gFvQDx1AymPEY+BxZ+xuV53iZlYehkFTHdEPYaThpAN1Nelzo873bOR1DlU3RGVmrs1jsfgalNXGVloxR7CvkNeX9SXi/qbsVoKooYhZn9r+XCsGeon7pkUYLWW45ZjIskmtBsQp95tcn529K2MfXhVrOcFwXrx/byM02pO6E88dka/6LfSseCd8VSX+cf+yKVFaEvBkXSLhy8/D4V9dbOAiS4KJ2RYw0EmneM9xh46XRwHG/BgLg8dtxozcVLM01fff5W08mdKmpSioJxdttn5NPXwa8xmx8xkcsyqrcDpBsSNrm5Nz53rbpwUI2Ro1ajnLM0k+g3Y7LllG97i9jcjfztxFWkrxaK06mSSZEDh5QzqV70al3FwdKC1zsf1gfWvPSg4PLLc9VTqRqRzRd0aYzGRnT2SlQI0DX5yBQJGG/Atciqly9egGVnD4GJXFne8jjwL7gHzC6R6UBIqAKAKAKAKAoH7QuSOs4xRjBikWOMSXJYSjVePSGAA0jVcqb77jYUBUwyyT7ucTb8kJBDf/wAwqXsP3V+YoBZgcvVYkxEu8btiYrcAJI4EePceLSr/AA0BwyTOZMKZTFpvLDJA2oE2SUaWK2Is1uBoBw6vcx+75lhJeAEyKx8EkPZv/dc0BcvXjk8Us+XDsl14jErC8oFnKXVQhbmO+Tv4UBS/SGJ8FmUwi/Jvh8SzREWIXRJqiIBuOAU2PrQCPGZ1LM0z4hu2knC6nfdgyFdLA+IVSnuY0Bc3U7aTIcwjCqG/yhbgAFg2HXTqPM3LD3UA0dXOX9t0dzRLXOpnA84o45Ft53WgHv7NWJvDjI/0ZIn/AI1Yf8ugLklkCqWY2CgknwA3JoDyt0UyuLNc6KMHXDzy4iUgEB1j/KSKCdwN9Cm3jQFkZ5lyp0qy5FHdGHUqDvYRpiAu5/1YoDh0AwATpFmoHAJPYf62WN/xqVuQ9iUzZCLcK31WNJ0hvn6OA8qyKuUdEbcR0XHIWPltWSNcxuiWKuWrYDSNgOQr55WwjlOUubZud2jX+iIyblFJHC4vb0NUhhJrYr3UXujEuAsTYW/65Vr4jCTU2rffzJcbCXMYLQyE7AIxJ8gL/hU4GjOOKpO204/VFKsb05LoyBRZ1AeLFf2lYfO1q+snAdGfIWw4mNvZdD6j6VFyjhLkKQlCpkJQgqjN8eWnla9ruw2/RB0gfACuBWlmqSfU9Zh4KFKMVyQiM1YzMeoeimPE+Dw8o/PijJ8m0gMPQgj0oB1oAoAoAoAoCoftJYtRgsNET33n1geKxxurH4yp8aAhGd5eIui2DNrNNjDKfE3SdAf4USgEOe4EL0dy+RbDXicQzeLMSyA+iwgfCgIv0d6Nz4ztzAtxh4XmkJvbSguFFhu7WsBzsfCgGhTbcbEUB6cz7MFxGEybFyr3mxeDe368qMpt5BmDe5aArzr96JLh51xsbMRipG7QG2lGVE0hfHVaQ0BVgwjdkZbdwOEJ/WYMwHwU/CgPQH2eMs/zfiHZrrPKVC8gEQAm/idRFv1R40Bw+zyv5DH4aRf6uYBvPUrIw/wvnQCPqDw/YY/MsNcsIyF1cj2UsiDfzufnQFudJpVTB4lnIVRDKSTwA0GgKY6l8FBHmcaqw7QZcrte4LzTOkp0346YpFXbw8jQEm6fhlz/ACh47Bm1ISeBS5Dj36ZGt5kUAgyXGJhelWMWZwi4iMKhYhQ0jiB1UE8Se8AOZoC3MSgZbVZaMh6oQthBV8xTKbPlalRyNY+9kpMZELDHWk6SLWAJRU0uAsaul6x1KWd3ZDQizXD3hlHijj4qarSw6VWL6r6opKPusrqXIB4V6hVjSdIRS9HR4VdVijpHEZO6+wzr7ifpVu9RV0jopxKcH1ftKD9LGpzoxuhF7pfngVdnYMc8qtxDEn97vfRq49VWm0jsUneCM5tgJcM6pMNLNGkg3vdJBcfA3B81PvrG1YyHpPqyw4TKsGFJOqFZDc370t5GA8gzkAchagJPQBQBQBQBQHnf7R2LLY+CLkkAYftSSOD8kWgHrrjwowuRZfhWt2iNCD744HEhH7zD40BBenGICZZlGGB3WGbEMP8AXykof7snxoC6epvowuFyxNajtMWO1k8dLj8mvohBtyLNQFJdVmA/z3h4nAOiSUEHcExxyHh71oD0B1g5GuJiwsfAJi4GGk6bBQwNrcLKT8KAjn2h8NqytW/s8RG3oVkT/iHwoCm8py/tMkx0n9jicK/oRLF9Zh8KAuX7PM4bK2A4piJFPqsbfRqAV9U2VGB8eS5cyz9pqIAvcyb2HC9+FAHQnLiubZjOrFUmO8eldLMrFQ+obg+1tz7Q34UBL+lOA7fB4mEcZYZUHvZCAfiRQEDyDoOXGEhxT3XCp2iSR6opixVU09srakAAAspHsjysBJ+kOTCXG4OSwJw5JUtvpuRqIJ3vZePkKA0TIEkzJ55EVtIBW4Bs6qiq2/McRQEp01NyDBSlwFqaA3tVLAxalgFqjKDSWPUCPEEfGiVnchob/wCh1tud/lWbvmV7tDc+AHhWbOY8hwfLh4VOcjIcmym4vbbxttVu8K92UX03y8yZzJh12MsuHiHkZI4Vvb96tao7yubFNWiTb7QOShFwmJQWA1YdvG28kX0l+NVe5ZFl9Wzg5VgtJuPu8Y9QoDfMGoJJLQBQBQBQBQFDZ/gzi+lkaKyyLE0JYEEKghTtWQ/pElTbldvI0Ar+0lhyTgWYkRgzKxAJ03MV289uV+VAVdl+HbMMxw8AZnRniw6H2SMNHZAdN+6ezUsbc7+NAeuyVReSqo9AoH8hQHl/qkxHaZ/BJw1viHt4aoZj+NAeks2ju0R5K4b4W/C9ARvrnwnaZPigOKhHH7kiFv7oagKs6s8EJMizgML9wt6xRtIvzAoB3+zdjT2eOi5L2Ui+8iRW/wBlPhQFsZNB2UUluN7+ttvnQB0dwQTWfGw+v86AeSKA0WEC1uW3pQGTGLg8xQAsYBJ8aA3oDFAFCAoSZoDFQDBoDUPU2IOBiq9yLGhhpciwqw62W1Ve5ZHnLPpSvSpbgf8AjcKPLSeyUetiKgksL7Q0LNlaFeCYmNm/Z0SKP7zLQCzqGlLZRGCbhZJgvkNZa3xYn1oCw6AKAKAKAKArvpNgjHmaYnc27N9tjpHdZQfMA/xUA39fcgXBxTA3HfjT9qUKQf4Uc+lAQT7PGT9rmDzkXXDRGx8JJe4v9ztaA9F4iIOjK3BgVPuIsaA8v9RWH1ZxAf7NZm/wmT/joD03iIrm9AMHWBKi5fi3lBKdhIpA3PeUqLeHeYb8uNAVl1OwCTI80jW/aOJ1PhZsNZPnr+VANX2dMXbG4iL+0w5PqjqPo5+FAX+I9iPGgOuHW16A7UAUAUAUAUAUAUAUAUAUAUBrahBjTQBpqbg5YmdY0Z5GCIgLMzEKqqNySTsBQHnLoeIsd0mMhfVGcTNPEbHviPW8NtttlVt+S2qCS1+vJb5NiPJoT/jIPxoDl1ESRnKIhGys6vL2oHFXMjEBh46NB9aAsOgCgCgCgCgGbpBgtZVrcLg/UfjQFJ9dfSCSdosvjhbThirvIQe85TuheQUI/E8T4W3Asrqf6MJgsEdEgmadtbOAABZQAmxN9J1c+JNATs0B58+z/hEizPFJKbTxxPGq246ZFEpvyI0rt5nwoD0CVoCH9auAxEuXyrhZUiBB7bUpLPFzRGHsk+7fxG9AMPUTk5w+HxIbdWkXc2sSE7wt6j40Ay9UmVGHN8a0aRjDuJuyIJ1CPtgY1jvvp02uD4DwoC57UBlRQG1AFAFAFAFAFAFAFAFAFAFAFAYoAoQcsVhkkRo5VV0cFWVgGVlPEEHYigIlk3RmPDYoPCgRQzAADgrXAHzHwoSPfSvAifDtGwuGK3HuIP4UAn6F9HYcHCVgQIZG1PYWuw7o9AB8zQEgoAoAoAoAoDhixcWoCG9PMjWWFXCDXGwu1u92ZBBF+Y1aT8aA26syY1kgPC/aL691/op9TQE2c7GgK56uMII8TKzKC8iE6yO9fUCw1frXuf2RQFj0AkzY/kZPNGHqRb8aAYOjOF7OGcDa4v8A3SPwoDj0PysJKz24JYepH4A0BL7UAUBmgCgCgCgCgCgCgCgCgCgCgCgMUBkUAUByMe96A2lW4oAiWwtQG9AFAFAFAFAc5FoDnLCGUqeDAg+47UBGsog7KZT+6fXb62+FASqW+k242NvfyoCMZDhNMynyP0NASqgE2PW6EeJH8/woBHDFZHH6Vh9b0ApyyAKD5n6f9zQCygCgCgCgCgCgCgCgCgCgCgCgCgCgCgCgCgMUAGgM0AUAUAUAUAUBg0BigGnGoA5t7/W1AO6nYUA1YIflB6/Q0A7UByxHKgONqA7QcKA60AUAUAUAUAUAUAUAUAUAUAUAUAUAUAUAUAUAUAUAUAUAUB//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solidFill>
                <a:prstClr val="black"/>
              </a:solidFill>
              <a:cs typeface="Arial" charset="0"/>
            </a:endParaRPr>
          </a:p>
        </p:txBody>
      </p:sp>
      <p:sp>
        <p:nvSpPr>
          <p:cNvPr id="1030" name="AutoShape 6" descr="data:image/jpeg;base64,/9j/4AAQSkZJRgABAQAAAQABAAD/2wCEAAkGBxQTEhUUEBQVFBQUGBcXFhcYGBcWFRUUFxgYFxUYFRQYHCggGBsmGxQVITIhJSkrLi4uGB8zODMtNygtLisBCgoKDg0OGxAQGy0kICUsLCssLywsLCwsLCwsLC4sLC0sLiwsLCwsLTIsLC0tLC4sLC8sLCwsLCwtLSwsLCwsLP/AABEIALsBDQMBEQACEQEDEQH/xAAcAAABBAMBAAAAAAAAAAAAAAAABAUGBwECAwj/xABLEAACAQIEAgcFAwgFCgcAAAABAgMAEQQFEiExQQYHEyJRYYEycZGhsQgUwSNCUmJygpLRFTNToqMkJUNzsrPCw/DxNGNkg5PS0//EABsBAQACAwEBAAAAAAAAAAAAAAABAgMEBQYH/8QANxEAAgECBAMFBwMDBQEAAAAAAAECAxEEEiExQVFhBRNxgZEGIjKhscHwFNHhI0JiFlNysvFS/9oADAMBAAIRAxEAPwB3++nzr0Xdo8f3zNhjz51HdonvmdEzOquiXWIFUObedUdEyxxI44fNvOsEqBswxI7YXNB41rzom5TxCHfD4wGteUGjchVTFQNYrGVMzQkKAKAKAKAKAKAKAKAKAKAKAKAKAKAKAKAKAKAKAKAKAKAKAKAKArdcB5V2+8PMqibjL/Ko70nuQOWjwp3o7hHJ8qHhVlWKvDI4vlZHAkVZVk9zG8O1saASp51PuSI/qQFuEzoqbNcVinh09jPTxbjuSbLs5B51o1KDR06OKTHyGYMNq1XFo6EZJnSqlgoAoAoAoAoAoAoAoAoAoAoAoAoAoAoAoAoAoAoAoAoAoAoAoCLLh66GY5KgbjD1XMWUDcYeozE92Z+7Uzk92YOEpnI7o5vgR4VZVCroiPEZSDyrLGs0YJ4ZMa5cqdDeMkeXKs6rRl8Rqyw8oaxFeX548ZAlBHnyrHUw6mrxM1HFypu0yYYDHrINjXNqU3FnapVozWgsrEZgoAoAoAoAoAoAoAoAoAoAoAoAoAoAoAoAoAoAoAoAoAoAoBmWOtq5pKJ0EdVuWym4jqLk5TYR1FybGezpcnKHZUzDKYMNMxGQ5PhQasplXTQgxeVKw3FZoVmjXqYZSQz/AHWXDtqjuV/R/lWznhVVpGl3dSg7w2JPkucLMLcGHEHjWhXoOm+h1cNio1VbiOta5thQBQBQBQBQBQBQBQBQDfjs5iiOl2JbmALke/kKz08NUqK6WhqVsbRpPLJ69DngekOHlbQkq9oNtDd1/RW9r0vUVMPUhrJGSliaVX4X+46VhM4UAUAUAUAUAUAUAUAUAUA3hazXNexuFqLk2NwtRcmxsFqLk2M6aXJsZ01AsZ00uTYNFLixqY6m5FjjLhgasp2KSgmMmPyYg64jpcc+R8j41tU66ayy2NGrhWnnhoxyyXNe07kg0yrxHiPEeNYK9HL70djZw2Jz+5LSSHatc3AoAoAoAoAoAoAoAoCDdKotE7Hk4Dfgfmprs4OWakumh5vtGnlrt89ft9hj6OrDicVGo9oNrPiNHeN/DcAetZcRPJSb8vUrhaUp1orhv6Fl4jMoU9uWNfeyg/C9cWNKctk/Q9FKtTj8UkvMx/ScVgQ4IO4IuQQeG4rm1e0sNSk4ylqtHo3qvBE95HmcmzdOQY+n8zWnPt3DrZSfkvu0R3iMZfncMzFUazi/dYWbbjbk3oTXQw+MpV/hevJ7kQrwm7J6iebNmuQAAL+815+v23iM7UEkr+L+v2DqHE5i5/O+grRn2ni5bzfkkvsVzs06L5lNIzpNZgourWs3G1jbY/8AXGvQ9mYypWbhPWy34mPD1JybUiRV1zbCgCgCgEoWshhsbAVBJsBQk2AqCTNqEhUAzagC1CTNqAxagMMlTchobMxyvXZkOl13VhxB/lWenWy6PY1a2HzarRrZijLMaXBVxpkT2h4+DL5GsdWnl1WzMtCq5rLLSS3/AHF1YjOFAFABNANU/SPDJxlB/ZDN/sithYWs/wC01JY6gv7vTX6CQ9M8HZvyu6gnSVZWawvZNQAYnwBq36Ote1gsdRcW7kbxvWdb+rw1/NpLfIKfrWzHs7nL5Gs+0uUfmLE6WzOisAialVrAE2uAeJP4VkWBpre7NSfada7SshnxuLeRizkseZ8By4bAVtQhGCtHQ0Z1J1JZpO7G+RquVEkr1JKRMcLJZFHgqj5CvkOMV8RUf+UvqzvQfurwNpMUFFzwFa6g3oS5paseOjcEbEzKOF1HvNiflb413+xMPK8qsuGi+r+3zM1BRfvob8ZMO0fSdtRt8a42KUXXm47Xf1Mcpas49tWDKRmHrInTUxXwH1rudgp95O/JfU2KVm9B2OIFemMwCcUB0D0BtQHACrmM2AqCTIFAZoSZqAZoSZoAoAoAoAoAtQCPF4S5Dps68D4+KnyNZITto9jDUp3eaO6O+Hm1C9rHgRzUjiDVJRyuxlhLMrnWqlgoDSb2T7j9KlblZbMqObhXpDyMdjjh8dEx0SKVADXOk8lJFj4kiw99VldLQywgsyu9COYqshZEzwEyqqFl1jQLC5AvYWvbe3ltWKSb2djFFpSvJXHLE48NC5DWQoF7FUIVJLqdRYDTxUkEktvateNNqa53vdvdfnkbkqqlTdnpa2VLRPTW+3C61uRqWSts0xFNJUosS6ObYe4V8jxCvWm/8n9TrReiMmWsNicxlJrDSDZfAbC/uq15Wtd28dCVKysg7aq2GYO2pYZjOXYx4tW4N7W9L8fjW9hcY8NmcVdu25NKo6dxQM0mv3SCfAja3pwrLT7VxEZXk01yt+xk/UVL6DzhsbcAna44eFelo1VVpxmuKubsXmSY4Q4ishYVpLQG4FWKGRQkzQGagGaEmaAKAKAKAKAKAKgkKA5MljqH73mOR94+npVr3VijVndHWqlwoBBiM1hGpTIuoAi17G45DxNZo0Kmjys1p4qjrHMrlZYuMrswKnwIIPwNd5NPVHmcrjpJWG2aFirMBdVtqPhq2X6UckmkzJGLabXAbxgJZTpijdzwsFPGxa1+A2BNHOMVdsywhKTtFXNcHncnaRJZQoKqQRfVbbvX93CrNaFMiWpOZpWkURPL35FDJGI17JLjWguCNDEW3ANtW9aaSi86jouN9XwfibN3NZJS1a0VtFxXg/BeJGoFDtY8OJ5G1YO18VPC4WVSn8WiXmzWpRUpaiiXLIyNiw9b/WvL0faXFwVpqMvK300+RsujAk6YNGVFWwYiDgWLASEKWYHukXYW077iuV+nhOKt8Tyc7+9u3fS1+Wpu5U0kunzE2HwwYKdW7hiq7XZg2nSCSATz+QrFTw6lFNvV3sudna2rS/NCkY3S13OyYNTpuxGsxKNI2BkjVgTc+J3/AA4VkjhoStd2vlSt1infX5llBO3W3zRr92QBC7kFgjGwJ7rcbADl478DtULDU1GLlLez8n5cPPjoRlikrvkaz4UBXO+pCCRe4CHRpIOmz31+IIuNuNVnh0oy5rrw0tw136NaaBxsn+chDhS0jaUUkgE32tYe+qUsNOq7QV2Y4Zpu0UKIcQYnu6kHhuKx1sNUStKLXkXUnTl7yHETm9ztevWYOk6VCEHukjqR2Q4YbEVslhyim2oBzFWKGaEmagGaEmaAKAKAKAKAKAKgkKAKAKAwBQGaAr7HYaRZmvG+zlr6WsRqv7VrV3adSDgkmtuZ5epRqRqNuL3fB8zniM9JJJXbUxFrBlQhgAGINmDPqv4iqrDWW/D56f8AhleMbe3F+mvjrd38RJN0pIvaIW1E21kLYszHuhfaIcgt5Dbao/Sdfl+aabGRY18I/Pq+m+u40YrpU2pGES/k2uo1vbSY1iZWAI1XCe1xF6usKrNX3/e5P6ttp226vlYaEyoa45FNgLMVNzva40n3nnWzc03PdEoweZjRaR+97CrHEGxDJa2kTGwVbG3M2rWnTea6XXV6X8PxGxSqrLaT6aL3rcr/AIzhnZhhc9nG8TAp3GYktHInaBrMLoykBSPPyrRxmFqY3DOlmWut+F0+nNFqqhCXupr9mr+VthmxWeEewo97bn0ANh865+E9maaV8RK75LRLz3fyK97yQ+NmEhAXW1ltYXtbT7PDw5eFeRdSdlFvRfbb+DL3krWua4jOHW7PKw5XLEbHlWal+orTy07tvkT3st7iKHPUYgLLc3FhdhuBZbX8BsLVsVey8dSjmnB2Wu97W8Hw+RXP1Fi4twAAzAA3A1GwPiByNaClJKyb9WTnfM2hlZmVSSdTC+53JNrnzqspOzu+oi22l1Jlk+A0az42Hwv/ADrqdh+9GcvBHVoU8txRPFXeNgbcTDQHCGSxtQDnDLtQEkFWKhUAzQkzQGaAKAKAKAKAKgkKAKAKAKADQADQHOf2W9x+lTHdFZ/CypJuFekPIxOmZFREdhyt7/KoQje5E8VV0Z0OqP3F/ZH0qpTiKcoxpRnvM8KFCzFNIkfTwSNjbSx1Hny57Viqxulpd9dvFmejJpv3mlbhu+iEWc5hC6IIYijKW1uzF5HHFSziwJJZ793bSu9tqmnCabcnf6L88S05QaSirc3u3+fsMEkm9ZyiRKu0r5PFaIvcbc+j1Rj9VgfqPxrv+ztVQxTi/wC5NLxWv0TIbG3KMJeQHknePpw+dvga9R2riVQwk5cWrLxen8kXJJ2lfObFrnbBS2kQ+DKfgQarNe6y0H7y8Sxskm1ox8Gt8gfxrrdhxy0p/wDL7I7dCWZXFMqV2zMN+ISgGvEJY0B2gl2oCY1YqZFQDNCTIoAoAoAoAoDSKZWvoYNY2NiDYjiDbgd+FAb1BIUAx4zpTBHiVwzatZKqTYaVZ7aQTe+9xwHOgHygCgG3G59h4pBHLKqubbb7X4XIFl9aA6PmcUcnZSSIrm2lSQCQ3D53HwqWVXIVT+y3uP0pHdCXwsqpmjI9l/4x/wDSvRWlzXp/J5ROPJ+v8CKeZXXQvfPiLWUjxbgPdx8qjMntqSouL97QRLk195JD7lAAHqdz8vdVlmLd4uCNo4l2DarDbYgHbbmK81V9onCcod3s2vi5O3Iuox4nDMYEC6k1bcdRB4+BAFbfZ3bX6ut3ThbRu977FpRjbQ4YTLRIoZmIvewAB4G25J8qy9o9sU8FNU3FttXKpN7CyLo3AbapZgbjgiW+bVzX7Txbsqb16o2IQhxuY+/QcjP/APHH/wDrVP8ATM1p3i9GY70+b9F+5wxuJjKkR6yTt3kVRb3h2rYwfYEqFeNWVRPK72S/kq3Hhf0/liPCOUvYXv8Ah/3rqdpYBY2koZrWd1x4W20K3F8GLU+3qXw0gP8AG7LauC/ZqrwqL0f7ssnHj9P5O64qIb6pNt/6tb/7yqv2arf7kfRkpwvu/T+Sf9X+KWSCQrq2kI7yhT7CcLMay0ez5YJZJNO+unp9jr4GScHbn9kSGUVlN0QzrQDZikoBIjWoCdVYqZqAZoSUb0k6aYyLOmRZZBHHPHGIQDoaMlAR2du+WDEg7ncW5VBJedSQU51pdbM+CxZwuCWMmIL2ryKW77AMFQBgLBSL35k+FQSSXqq6w/6UR0lRI8REAWVSdMiHbWqndRfYi5tcb70IHPrRxU0eWzthr6rAMw4pET+VYG+1lvvyoSU30E6UPlZmldD2TYcSCI9ztiXRIWjJ5d9rsAe6G42FAWt1YdYQzVZrw9jJAUuA2tGV9Wkg2BBuhuPdvuQAJbmuaQ4ZO0xEixJe12NrsbkAeJsDsPCgKqzjGQz45MdGxOFBLyG7BycNpLlEO4BHZgDa5DcKAs3IekOGxilsLKJNNtQ3DLe9tSMARex99jQDmTbc7AUB5+lzCTMMaQhRXxDkLqbuLZbKC9t+6oHDfkN6Af8ApNiUlx3a4eQTRQ9n2zKb6eyVncL+ldYmsRtq2uKlJu9uBDkla/EkOL62cFpIVJ2JFvZQDceJeidncNXViE4ed5fb7icl/Ob9rwFdlKdfWatHlxficBunhtKbzS58F4dSRZHlfaq1tYVLAaF1m5v+bqBNgLm1zV6lRUUor5sx0qLruU5X8lfV9NPkN7yi5sbi5seFxyNjwrYRqta6HILXzHEv+tP/AJS+rNpLQTZxh3ZFEY1d5iwHHgAu3Pi9dr2fxOGoTm6slFuyV9ra319Czi2tDbIIHCsJFK97a/Hcb7VT2ixNCtUpulJSsne3jp9yYRaHfRYE+AvXApa1IrqvqZLWIqsVfWGadzcRVAuOOHySRrXVl1ozxd0kS6Rq0oRxYgHbjtascq0Vx42fQyKlJ8N1ddeiOeLyySKwlQoWFwG2a3mvEetTGpGfwu5WcJQ+JWNcLh9TqPE1M5qCvLYrGMpvLFXZZXQiNUjdARq16rfq6VF/iK4uLrRqzTjyO5gaM6UGp73+yH6QVqm6JJhQDdiFoBrlG9ATyrFTNQCL9Pem8WVxo8sbyNKWVFTSLlQCdTMdhuOAPHhQkrjDXzFZM+1JE+CSb/J7alMuHUy4fU+xIIkGrgSQLWvtBI8dHeu+CRZPvsX3do0LgqxkSVgVARRp1BiW4biwJJ2oCh88xs2JlbFYgXadmOrSFVmWwIUDba6igJ51DHss3CS3RpMO2kEHv61SVLe9BqB8B50BbmEx2JfN8xiiKukeGgCJIzCITMCyXsDYNqfUQL7DjQDf1pdGIZsDh4zHFFP/AFURQbI4hlkSGIkAlGkjVALfnCwvtQEE6kcRDgGfE5g5w64oGHDM5Ijk7MhpyRyseyAc7e0L3oCSdemewyYbCLBLHIHleQFGV1IRNJ7ykjjMKAhOWYtzhY0BNvu+atbx/JC3zjagJB1CZnbGzw8pYdfrE4A+UrfCgLi6Uws+CxSISGaCZVI4hjGwBHnc0B5TXF3FAKMLmjR6tDGzqVblcEeHkf8Arerwnlb8GvUpUhmXmn6MsvqMyaOd58TMofsCixX4K5BZ2I4EgaLHlv6ULk56Z55h5MI6xOHYlCtla2zi/etbhfnXRwlCpCqnJaa/Q5eNxFKdJxi7vT6kfidIsCSSdbd4I6JbU1lVogwD+ySQ6kjut67LvKt06P68PJ6mqlGFDr1S35q+u3FabjOkFwN7Xtvyrzf+oa1LETjUSlHM0uDVnbfj1/EYO6TQ7vk0imwXX5rci9r8SByF64FajVc27Xu29NtdTadGS03OkmVSKSCjHSLkgErp33vbhsfgaxVKFWDaaemvQl0pLgdVy2S3sNe4FrHVuCdlte1lNUdGpb4XytZ32vt5FlSlyM/cmK+y1iCL2NvA71SKqRamovR32dtCcja2GyLo7xDNv5C1j53r0lX2sq392klzu2/srGusJzY0tBYkHiCR8K9jRqKrTjUWzSfqrmm9HYkWVCSOJPu8miUlmaKQFVlXbToD9x7WO4sd6w1MspPOrrmuHjbVfQ3KTlGK7t2euj0v4X0flqR/Gzpr1aQms30qGKjYX4kkC/nzraimla9zUbzNtKwpVGifvAqw2IIIIv5Vq4pKdFtPqbODk6eISa6Eu6Dd+SR7+yoAHjqNz8NPzFcQ9CS2SgEstAN84oBsmG9ATrTU3IsGmgsUT9pPE3mwcY3KpM9v2igB/wAM/OoJIJ0c6UdhluY4XVZsQIezH79pvilh6UBEnJ2vz3Hny/A0BZvRDI4c5w4wUP5CXBKjxyMdRl7aT/LGkUC1gNGhRa1t2N7gDtmOPZp8A8eDeKLDYqPCYXGBjaaKCQJpl7tmJAYgggf1gANjYB36ddMp8szXGfdgnaTvhnYuupWhjw+kJa4O7sxuCD3OO5oCL5V0rmzDPMJLiWOg4iPRFqJjjOyjQDw71jfjQDt9o7MNWNghFrQw6j+1KxuP4Y0+NAVjlU+h9VlNg2zGwN1K+p72wHMUBOMl6wYsPFAgy+KSSCKSISNK/eWW5lLIFt3ize4MQONAPXUHlbS444gDTHh4nTa+7yHuqSRY90tzv3V9QPQGIlCKzNwUFj7gLmgPGmYY/tZJJbBTI7yaV2VdbFtIA5C9qAkfWLk8GDxEUWGMhBw8Ukmtgx7R7k2sBtbSfXlQFj/Z9xCHCY1AT2gcMw5aGjshHndHv7hUx3REtmMuSSQa74kkRhG2AJLMRpUAAjgW1cR7Nejq57e5vc83RUL+/tYcuk2d9qI0V45FUA60WRGYjUBrR/YI1ObLcd6/gBhoUst2016fYzYirnsrp9dfnfbiII850qBouQLXv4eVvxri1vZulVqynnazNu1lxMSqWRMUzCUixa677FVINxYgi3C3KvHTxNaLcG72vwXgbqqSaOwzGTmw58hzDD/mNVHjKr4/Lx/dlu8l+fnUVpmUh46SDxFtjckngfFiafr6nT08evN38TIqkhWM1soZlJZdTMdrMdLAC3h3jWzRxzqTpwa1btfg29Fpy1u/xl3VsrvgMmBzNXv2lla97k7H18a2+0fZzE0Xmo3qJ7//AFfw4rw/k06WKhL4tBBgsMskhI7zBw4jP+lTVdlU/pW/NPH5V7WlGVHDwpvhFK/JpW9DTglOba3ve3NX28egrx890lUzmcSMCikPqjIa5ZgwshtdbKTe/lV6cPeTUbW3219N+eperU92Sc813pvpr125aDVGIlsZfH5VsPY1VdtDfjekkskwmZiWVtSA8Fs2pVA4W5V5y7tY9ZZXuI4OkDyw4Y+wY4k4AKTIwBkfuWALH5AVBJaPV3jHxGGZpmZykpQEm506Ebc892NASZsGp8fjQHJssjPG/wAaA5NkkR5H4mgHKgCgPOnXtj9GbgkatOE0AeHaCZQfQyX9KAqegFvbyTLDDq1BCyxrsNGtgx71uBYk7nbfhQE16kcaYsdK4NrYTEE+5Qr/AFQUBGejWGxeLngwuFdy2vVGpciONluxksdhbvEkC/HiTagJ39oGU/f4FbSXXCprZRbUxeS+1yQNrgEm2qgIJ0Jb/OWCP/qsP/vkoB866py2c4q/5vZKPICGPh63PrQEZyTKJcQ0nZKxEUcksjAXCJGjOSx5A6be8jjQHbC5LJJhJsWo/JwPEjf+7r3B8iqD98UBcX2cMsHZ4nE9o9y/YmP/AEdlVXDkc275A8Bfx2AuTFQh0ZDwdSp9zCx+tAeKsVC0bNG/tIWRvepIPzFAWF1jZQ0+aYOCM9/E4fBrc7gMw7O58gFvQDx1AymPEY+BxZ+xuV53iZlYehkFTHdEPYaThpAN1Nelzo873bOR1DlU3RGVmrs1jsfgalNXGVloxR7CvkNeX9SXi/qbsVoKooYhZn9r+XCsGeon7pkUYLWW45ZjIskmtBsQp95tcn529K2MfXhVrOcFwXrx/byM02pO6E88dka/6LfSseCd8VSX+cf+yKVFaEvBkXSLhy8/D4V9dbOAiS4KJ2RYw0EmneM9xh46XRwHG/BgLg8dtxozcVLM01fff5W08mdKmpSioJxdttn5NPXwa8xmx8xkcsyqrcDpBsSNrm5Nz53rbpwUI2Ro1ajnLM0k+g3Y7LllG97i9jcjfztxFWkrxaK06mSSZEDh5QzqV70al3FwdKC1zsf1gfWvPSg4PLLc9VTqRqRzRd0aYzGRnT2SlQI0DX5yBQJGG/Atciqly9egGVnD4GJXFne8jjwL7gHzC6R6UBIqAKAKAKAKAoH7QuSOs4xRjBikWOMSXJYSjVePSGAA0jVcqb77jYUBUwyyT7ucTb8kJBDf/wAwqXsP3V+YoBZgcvVYkxEu8btiYrcAJI4EePceLSr/AA0BwyTOZMKZTFpvLDJA2oE2SUaWK2Is1uBoBw6vcx+75lhJeAEyKx8EkPZv/dc0BcvXjk8Us+XDsl14jErC8oFnKXVQhbmO+Tv4UBS/SGJ8FmUwi/Jvh8SzREWIXRJqiIBuOAU2PrQCPGZ1LM0z4hu2knC6nfdgyFdLA+IVSnuY0Bc3U7aTIcwjCqG/yhbgAFg2HXTqPM3LD3UA0dXOX9t0dzRLXOpnA84o45Ft53WgHv7NWJvDjI/0ZIn/AI1Yf8ugLklkCqWY2CgknwA3JoDyt0UyuLNc6KMHXDzy4iUgEB1j/KSKCdwN9Cm3jQFkZ5lyp0qy5FHdGHUqDvYRpiAu5/1YoDh0AwATpFmoHAJPYf62WN/xqVuQ9iUzZCLcK31WNJ0hvn6OA8qyKuUdEbcR0XHIWPltWSNcxuiWKuWrYDSNgOQr55WwjlOUubZud2jX+iIyblFJHC4vb0NUhhJrYr3UXujEuAsTYW/65Vr4jCTU2rffzJcbCXMYLQyE7AIxJ8gL/hU4GjOOKpO204/VFKsb05LoyBRZ1AeLFf2lYfO1q+snAdGfIWw4mNvZdD6j6VFyjhLkKQlCpkJQgqjN8eWnla9ruw2/RB0gfACuBWlmqSfU9Zh4KFKMVyQiM1YzMeoeimPE+Dw8o/PijJ8m0gMPQgj0oB1oAoAoAoAoCoftJYtRgsNET33n1geKxxurH4yp8aAhGd5eIui2DNrNNjDKfE3SdAf4USgEOe4EL0dy+RbDXicQzeLMSyA+iwgfCgIv0d6Nz4ztzAtxh4XmkJvbSguFFhu7WsBzsfCgGhTbcbEUB6cz7MFxGEybFyr3mxeDe368qMpt5BmDe5aArzr96JLh51xsbMRipG7QG2lGVE0hfHVaQ0BVgwjdkZbdwOEJ/WYMwHwU/CgPQH2eMs/zfiHZrrPKVC8gEQAm/idRFv1R40Bw+zyv5DH4aRf6uYBvPUrIw/wvnQCPqDw/YY/MsNcsIyF1cj2UsiDfzufnQFudJpVTB4lnIVRDKSTwA0GgKY6l8FBHmcaqw7QZcrte4LzTOkp0346YpFXbw8jQEm6fhlz/ACh47Bm1ISeBS5Dj36ZGt5kUAgyXGJhelWMWZwi4iMKhYhQ0jiB1UE8Se8AOZoC3MSgZbVZaMh6oQthBV8xTKbPlalRyNY+9kpMZELDHWk6SLWAJRU0uAsaul6x1KWd3ZDQizXD3hlHijj4qarSw6VWL6r6opKPusrqXIB4V6hVjSdIRS9HR4VdVijpHEZO6+wzr7ifpVu9RV0jopxKcH1ftKD9LGpzoxuhF7pfngVdnYMc8qtxDEn97vfRq49VWm0jsUneCM5tgJcM6pMNLNGkg3vdJBcfA3B81PvrG1YyHpPqyw4TKsGFJOqFZDc370t5GA8gzkAchagJPQBQBQBQBQHnf7R2LLY+CLkkAYftSSOD8kWgHrrjwowuRZfhWt2iNCD744HEhH7zD40BBenGICZZlGGB3WGbEMP8AXykof7snxoC6epvowuFyxNajtMWO1k8dLj8mvohBtyLNQFJdVmA/z3h4nAOiSUEHcExxyHh71oD0B1g5GuJiwsfAJi4GGk6bBQwNrcLKT8KAjn2h8NqytW/s8RG3oVkT/iHwoCm8py/tMkx0n9jicK/oRLF9Zh8KAuX7PM4bK2A4piJFPqsbfRqAV9U2VGB8eS5cyz9pqIAvcyb2HC9+FAHQnLiubZjOrFUmO8eldLMrFQ+obg+1tz7Q34UBL+lOA7fB4mEcZYZUHvZCAfiRQEDyDoOXGEhxT3XCp2iSR6opixVU09srakAAAspHsjysBJ+kOTCXG4OSwJw5JUtvpuRqIJ3vZePkKA0TIEkzJ55EVtIBW4Bs6qiq2/McRQEp01NyDBSlwFqaA3tVLAxalgFqjKDSWPUCPEEfGiVnchob/wCh1tud/lWbvmV7tDc+AHhWbOY8hwfLh4VOcjIcmym4vbbxttVu8K92UX03y8yZzJh12MsuHiHkZI4Vvb96tao7yubFNWiTb7QOShFwmJQWA1YdvG28kX0l+NVe5ZFl9Wzg5VgtJuPu8Y9QoDfMGoJJLQBQBQBQBQFDZ/gzi+lkaKyyLE0JYEEKghTtWQ/pElTbldvI0Ar+0lhyTgWYkRgzKxAJ03MV289uV+VAVdl+HbMMxw8AZnRniw6H2SMNHZAdN+6ezUsbc7+NAeuyVReSqo9AoH8hQHl/qkxHaZ/BJw1viHt4aoZj+NAeks2ju0R5K4b4W/C9ARvrnwnaZPigOKhHH7kiFv7oagKs6s8EJMizgML9wt6xRtIvzAoB3+zdjT2eOi5L2Ui+8iRW/wBlPhQFsZNB2UUluN7+ttvnQB0dwQTWfGw+v86AeSKA0WEC1uW3pQGTGLg8xQAsYBJ8aA3oDFAFCAoSZoDFQDBoDUPU2IOBiq9yLGhhpciwqw62W1Ve5ZHnLPpSvSpbgf8AjcKPLSeyUetiKgksL7Q0LNlaFeCYmNm/Z0SKP7zLQCzqGlLZRGCbhZJgvkNZa3xYn1oCw6AKAKAKAKArvpNgjHmaYnc27N9tjpHdZQfMA/xUA39fcgXBxTA3HfjT9qUKQf4Uc+lAQT7PGT9rmDzkXXDRGx8JJe4v9ztaA9F4iIOjK3BgVPuIsaA8v9RWH1ZxAf7NZm/wmT/joD03iIrm9AMHWBKi5fi3lBKdhIpA3PeUqLeHeYb8uNAVl1OwCTI80jW/aOJ1PhZsNZPnr+VANX2dMXbG4iL+0w5PqjqPo5+FAX+I9iPGgOuHW16A7UAUAUAUAUAUAUAUAUAUAUBrahBjTQBpqbg5YmdY0Z5GCIgLMzEKqqNySTsBQHnLoeIsd0mMhfVGcTNPEbHviPW8NtttlVt+S2qCS1+vJb5NiPJoT/jIPxoDl1ESRnKIhGys6vL2oHFXMjEBh46NB9aAsOgCgCgCgCgGbpBgtZVrcLg/UfjQFJ9dfSCSdosvjhbThirvIQe85TuheQUI/E8T4W3Asrqf6MJgsEdEgmadtbOAABZQAmxN9J1c+JNATs0B58+z/hEizPFJKbTxxPGq246ZFEpvyI0rt5nwoD0CVoCH9auAxEuXyrhZUiBB7bUpLPFzRGHsk+7fxG9AMPUTk5w+HxIbdWkXc2sSE7wt6j40Ay9UmVGHN8a0aRjDuJuyIJ1CPtgY1jvvp02uD4DwoC57UBlRQG1AFAFAFAFAFAFAFAFAFAFAFAYoAoQcsVhkkRo5VV0cFWVgGVlPEEHYigIlk3RmPDYoPCgRQzAADgrXAHzHwoSPfSvAifDtGwuGK3HuIP4UAn6F9HYcHCVgQIZG1PYWuw7o9AB8zQEgoAoAoAoAoDhixcWoCG9PMjWWFXCDXGwu1u92ZBBF+Y1aT8aA26syY1kgPC/aL691/op9TQE2c7GgK56uMII8TKzKC8iE6yO9fUCw1frXuf2RQFj0AkzY/kZPNGHqRb8aAYOjOF7OGcDa4v8A3SPwoDj0PysJKz24JYepH4A0BL7UAUBmgCgCgCgCgCgCgCgCgCgCgCgMUBkUAUByMe96A2lW4oAiWwtQG9AFAFAFAFAc5FoDnLCGUqeDAg+47UBGsog7KZT+6fXb62+FASqW+k242NvfyoCMZDhNMynyP0NASqgE2PW6EeJH8/woBHDFZHH6Vh9b0ApyyAKD5n6f9zQCygCgCgCgCgCgCgCgCgCgCgCgCgCgCgCgCgMUAGgM0AUAUAUAUAUBg0BigGnGoA5t7/W1AO6nYUA1YIflB6/Q0A7UByxHKgONqA7QcKA60AUAUAUAUAUAUAUAUAUAUAUAUAUAUAUAUAUAUAUAUAUAUB//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solidFill>
                <a:prstClr val="black"/>
              </a:solidFill>
              <a:cs typeface="Arial" charset="0"/>
            </a:endParaRPr>
          </a:p>
        </p:txBody>
      </p:sp>
      <p:pic>
        <p:nvPicPr>
          <p:cNvPr id="11" name="Picture 10" descr="consultancy.jpg"/>
          <p:cNvPicPr>
            <a:picLocks noChangeAspect="1"/>
          </p:cNvPicPr>
          <p:nvPr/>
        </p:nvPicPr>
        <p:blipFill>
          <a:blip r:embed="rId3" cstate="print"/>
          <a:stretch>
            <a:fillRect/>
          </a:stretch>
        </p:blipFill>
        <p:spPr>
          <a:xfrm>
            <a:off x="159023" y="4533254"/>
            <a:ext cx="2180729" cy="2180729"/>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372389" y="332655"/>
            <a:ext cx="2305235" cy="764511"/>
          </a:xfrm>
          <a:prstGeom prst="rect">
            <a:avLst/>
          </a:prstGeom>
        </p:spPr>
      </p:pic>
    </p:spTree>
    <p:extLst>
      <p:ext uri="{BB962C8B-B14F-4D97-AF65-F5344CB8AC3E}">
        <p14:creationId xmlns:p14="http://schemas.microsoft.com/office/powerpoint/2010/main" val="232398017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3600" b="1" dirty="0" smtClean="0">
                <a:solidFill>
                  <a:srgbClr val="0000FF"/>
                </a:solidFill>
              </a:rPr>
              <a:t>Last time</a:t>
            </a:r>
            <a:endParaRPr lang="en-GB" sz="3600" b="1" dirty="0">
              <a:solidFill>
                <a:srgbClr val="0000FF"/>
              </a:solidFill>
            </a:endParaRPr>
          </a:p>
        </p:txBody>
      </p:sp>
      <p:sp>
        <p:nvSpPr>
          <p:cNvPr id="3" name="Content Placeholder 2"/>
          <p:cNvSpPr>
            <a:spLocks noGrp="1"/>
          </p:cNvSpPr>
          <p:nvPr>
            <p:ph idx="1"/>
          </p:nvPr>
        </p:nvSpPr>
        <p:spPr>
          <a:xfrm>
            <a:off x="457200" y="1052736"/>
            <a:ext cx="8229600" cy="5073427"/>
          </a:xfrm>
        </p:spPr>
        <p:txBody>
          <a:bodyPr>
            <a:normAutofit fontScale="92500" lnSpcReduction="10000"/>
          </a:bodyPr>
          <a:lstStyle/>
          <a:p>
            <a:pPr marL="539750" lvl="0" indent="-360363">
              <a:lnSpc>
                <a:spcPct val="90000"/>
              </a:lnSpc>
              <a:buClr>
                <a:srgbClr val="9BBB59"/>
              </a:buClr>
              <a:defRPr/>
            </a:pPr>
            <a:endParaRPr lang="en-GB" sz="3100" dirty="0" smtClean="0">
              <a:solidFill>
                <a:prstClr val="black"/>
              </a:solidFill>
              <a:cs typeface="Arial" charset="0"/>
            </a:endParaRPr>
          </a:p>
          <a:p>
            <a:pPr marL="539750" lvl="0" indent="-360363">
              <a:lnSpc>
                <a:spcPct val="90000"/>
              </a:lnSpc>
              <a:buClr>
                <a:srgbClr val="9BBB59"/>
              </a:buClr>
              <a:defRPr/>
            </a:pPr>
            <a:r>
              <a:rPr lang="en-GB" sz="3100" dirty="0" smtClean="0">
                <a:solidFill>
                  <a:prstClr val="black"/>
                </a:solidFill>
                <a:cs typeface="Arial" charset="0"/>
              </a:rPr>
              <a:t>To examine why research is relevant to the consultancy process</a:t>
            </a:r>
          </a:p>
          <a:p>
            <a:pPr marL="539750" lvl="0" indent="-360363">
              <a:lnSpc>
                <a:spcPct val="90000"/>
              </a:lnSpc>
              <a:buClr>
                <a:srgbClr val="9BBB59"/>
              </a:buClr>
              <a:defRPr/>
            </a:pPr>
            <a:r>
              <a:rPr lang="en-GB" sz="3100" dirty="0" smtClean="0">
                <a:solidFill>
                  <a:prstClr val="black"/>
                </a:solidFill>
                <a:cs typeface="Arial" charset="0"/>
              </a:rPr>
              <a:t>To identify the key stages in this research project</a:t>
            </a:r>
          </a:p>
          <a:p>
            <a:pPr marL="539750" lvl="0" indent="-360363">
              <a:lnSpc>
                <a:spcPct val="90000"/>
              </a:lnSpc>
              <a:buClr>
                <a:srgbClr val="9BBB59"/>
              </a:buClr>
              <a:defRPr/>
            </a:pPr>
            <a:r>
              <a:rPr lang="en-GB" sz="3100" dirty="0" smtClean="0">
                <a:solidFill>
                  <a:prstClr val="black"/>
                </a:solidFill>
                <a:cs typeface="Arial" charset="0"/>
              </a:rPr>
              <a:t>To consider how to choose a good research topic</a:t>
            </a:r>
          </a:p>
          <a:p>
            <a:pPr marL="539750" lvl="0" indent="-360363">
              <a:lnSpc>
                <a:spcPct val="90000"/>
              </a:lnSpc>
              <a:buClr>
                <a:srgbClr val="9BBB59"/>
              </a:buClr>
              <a:defRPr/>
            </a:pPr>
            <a:r>
              <a:rPr lang="en-GB" sz="3100" dirty="0" smtClean="0">
                <a:solidFill>
                  <a:prstClr val="black"/>
                </a:solidFill>
                <a:cs typeface="Arial" charset="0"/>
              </a:rPr>
              <a:t>To explore how to develop effective project questions/aims and objectives</a:t>
            </a:r>
          </a:p>
          <a:p>
            <a:pPr marL="539750" lvl="0" indent="-360363">
              <a:lnSpc>
                <a:spcPct val="90000"/>
              </a:lnSpc>
              <a:buClr>
                <a:srgbClr val="9BBB59"/>
              </a:buClr>
              <a:defRPr/>
            </a:pPr>
            <a:r>
              <a:rPr lang="en-GB" sz="3100" dirty="0" smtClean="0">
                <a:solidFill>
                  <a:prstClr val="black"/>
                </a:solidFill>
                <a:cs typeface="Arial" charset="0"/>
              </a:rPr>
              <a:t>To acknowledge the difficulties of gaining access to the organisation  and data and to consider strategies for doing so</a:t>
            </a:r>
            <a:endParaRPr lang="en-GB" sz="3100" dirty="0">
              <a:solidFill>
                <a:prstClr val="black"/>
              </a:solidFill>
              <a:cs typeface="Arial" charset="0"/>
            </a:endParaRPr>
          </a:p>
          <a:p>
            <a:pPr marL="539750" lvl="0" indent="-360363">
              <a:lnSpc>
                <a:spcPct val="90000"/>
              </a:lnSpc>
              <a:buClr>
                <a:srgbClr val="9BBB59"/>
              </a:buClr>
              <a:defRPr/>
            </a:pPr>
            <a:r>
              <a:rPr lang="en-GB" sz="3100" dirty="0" smtClean="0">
                <a:solidFill>
                  <a:prstClr val="black"/>
                </a:solidFill>
                <a:cs typeface="Arial" charset="0"/>
              </a:rPr>
              <a:t>To assess the purpose of the PID </a:t>
            </a:r>
            <a:endParaRPr lang="en-GB" sz="3100" dirty="0">
              <a:solidFill>
                <a:prstClr val="black"/>
              </a:solidFill>
              <a:cs typeface="Arial" charset="0"/>
            </a:endParaRPr>
          </a:p>
          <a:p>
            <a:pPr marL="539750" lvl="0" indent="-360363">
              <a:lnSpc>
                <a:spcPct val="90000"/>
              </a:lnSpc>
              <a:buClr>
                <a:srgbClr val="9BBB59"/>
              </a:buClr>
              <a:defRPr/>
            </a:pPr>
            <a:r>
              <a:rPr lang="en-GB" sz="3100" dirty="0" smtClean="0">
                <a:solidFill>
                  <a:prstClr val="black"/>
                </a:solidFill>
                <a:cs typeface="Arial" charset="0"/>
              </a:rPr>
              <a:t>To list the key components of the PID</a:t>
            </a:r>
          </a:p>
          <a:p>
            <a:pPr marL="539750" lvl="0" indent="-360363">
              <a:lnSpc>
                <a:spcPct val="90000"/>
              </a:lnSpc>
              <a:buClr>
                <a:srgbClr val="9BBB59"/>
              </a:buClr>
              <a:defRPr/>
            </a:pPr>
            <a:endParaRPr lang="en-GB" sz="3100" dirty="0" smtClean="0">
              <a:solidFill>
                <a:prstClr val="black"/>
              </a:solidFill>
              <a:cs typeface="Arial" charset="0"/>
            </a:endParaRPr>
          </a:p>
          <a:p>
            <a:pPr marL="0" indent="0">
              <a:buNone/>
            </a:pPr>
            <a:endParaRPr lang="en-GB" sz="2800" dirty="0" smtClean="0"/>
          </a:p>
          <a:p>
            <a:endParaRPr lang="en-GB" sz="2800" dirty="0" smtClean="0"/>
          </a:p>
          <a:p>
            <a:endParaRPr lang="en-GB" dirty="0" smtClean="0"/>
          </a:p>
          <a:p>
            <a:endParaRPr lang="en-GB" dirty="0"/>
          </a:p>
        </p:txBody>
      </p:sp>
      <p:pic>
        <p:nvPicPr>
          <p:cNvPr id="4" name="Picture 3" descr="consultancy.jpg"/>
          <p:cNvPicPr>
            <a:picLocks noChangeAspect="1"/>
          </p:cNvPicPr>
          <p:nvPr/>
        </p:nvPicPr>
        <p:blipFill>
          <a:blip r:embed="rId2" cstate="print"/>
          <a:stretch>
            <a:fillRect/>
          </a:stretch>
        </p:blipFill>
        <p:spPr>
          <a:xfrm>
            <a:off x="7740352" y="34320"/>
            <a:ext cx="1296144" cy="1296144"/>
          </a:xfrm>
          <a:prstGeom prst="rect">
            <a:avLst/>
          </a:prstGeom>
        </p:spPr>
      </p:pic>
    </p:spTree>
    <p:extLst>
      <p:ext uri="{BB962C8B-B14F-4D97-AF65-F5344CB8AC3E}">
        <p14:creationId xmlns:p14="http://schemas.microsoft.com/office/powerpoint/2010/main" val="1797761101"/>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anim calcmode="lin" valueType="num">
                                      <p:cBhvr>
                                        <p:cTn id="2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anim calcmode="lin" valueType="num">
                                      <p:cBhvr>
                                        <p:cTn id="2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1000"/>
                                        <p:tgtEl>
                                          <p:spTgt spid="3">
                                            <p:txEl>
                                              <p:pRg st="6" end="6"/>
                                            </p:txEl>
                                          </p:spTgt>
                                        </p:tgtEl>
                                      </p:cBhvr>
                                    </p:animEffect>
                                    <p:anim calcmode="lin" valueType="num">
                                      <p:cBhvr>
                                        <p:cTn id="3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1000"/>
                                        <p:tgtEl>
                                          <p:spTgt spid="3">
                                            <p:txEl>
                                              <p:pRg st="7" end="7"/>
                                            </p:txEl>
                                          </p:spTgt>
                                        </p:tgtEl>
                                      </p:cBhvr>
                                    </p:animEffect>
                                    <p:anim calcmode="lin" valueType="num">
                                      <p:cBhvr>
                                        <p:cTn id="38"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3600" b="1" dirty="0" smtClean="0">
                <a:solidFill>
                  <a:srgbClr val="0000FF"/>
                </a:solidFill>
              </a:rPr>
              <a:t>Today’s Objectives</a:t>
            </a:r>
            <a:endParaRPr lang="en-GB" sz="3600" b="1" dirty="0">
              <a:solidFill>
                <a:srgbClr val="0000FF"/>
              </a:solidFill>
            </a:endParaRPr>
          </a:p>
        </p:txBody>
      </p:sp>
      <p:sp>
        <p:nvSpPr>
          <p:cNvPr id="3" name="Content Placeholder 2"/>
          <p:cNvSpPr>
            <a:spLocks noGrp="1"/>
          </p:cNvSpPr>
          <p:nvPr>
            <p:ph idx="1"/>
          </p:nvPr>
        </p:nvSpPr>
        <p:spPr>
          <a:xfrm>
            <a:off x="457200" y="1052736"/>
            <a:ext cx="8229600" cy="5805264"/>
          </a:xfrm>
        </p:spPr>
        <p:txBody>
          <a:bodyPr>
            <a:normAutofit fontScale="25000" lnSpcReduction="20000"/>
          </a:bodyPr>
          <a:lstStyle/>
          <a:p>
            <a:pPr marL="179387" indent="0">
              <a:lnSpc>
                <a:spcPct val="90000"/>
              </a:lnSpc>
              <a:buClr>
                <a:srgbClr val="9BBB59"/>
              </a:buClr>
              <a:buNone/>
              <a:defRPr/>
            </a:pPr>
            <a:endParaRPr lang="en-GB" sz="2800" dirty="0" smtClean="0">
              <a:cs typeface="Arial" pitchFamily="34" charset="0"/>
            </a:endParaRPr>
          </a:p>
          <a:p>
            <a:pPr marL="179387" indent="0">
              <a:lnSpc>
                <a:spcPct val="90000"/>
              </a:lnSpc>
              <a:buClr>
                <a:srgbClr val="9BBB59"/>
              </a:buClr>
              <a:buNone/>
              <a:defRPr/>
            </a:pPr>
            <a:endParaRPr lang="en-GB" sz="2800" dirty="0">
              <a:cs typeface="Arial" pitchFamily="34" charset="0"/>
            </a:endParaRPr>
          </a:p>
          <a:p>
            <a:pPr marL="179387" indent="0">
              <a:lnSpc>
                <a:spcPct val="90000"/>
              </a:lnSpc>
              <a:buClr>
                <a:srgbClr val="9BBB59"/>
              </a:buClr>
              <a:buNone/>
              <a:defRPr/>
            </a:pPr>
            <a:r>
              <a:rPr lang="en-GB" sz="11200" dirty="0" smtClean="0">
                <a:cs typeface="Arial" pitchFamily="34" charset="0"/>
              </a:rPr>
              <a:t>To </a:t>
            </a:r>
            <a:r>
              <a:rPr lang="en-GB" sz="11200" dirty="0">
                <a:cs typeface="Arial" pitchFamily="34" charset="0"/>
              </a:rPr>
              <a:t>introduce </a:t>
            </a:r>
            <a:r>
              <a:rPr lang="en-GB" sz="11200" dirty="0" smtClean="0">
                <a:cs typeface="Arial" pitchFamily="34" charset="0"/>
              </a:rPr>
              <a:t>the </a:t>
            </a:r>
            <a:r>
              <a:rPr lang="en-GB" sz="11200" dirty="0">
                <a:cs typeface="Arial" pitchFamily="34" charset="0"/>
              </a:rPr>
              <a:t>key concepts and approaches underpinning the research </a:t>
            </a:r>
            <a:r>
              <a:rPr lang="en-GB" sz="11200" dirty="0" smtClean="0">
                <a:cs typeface="Arial" pitchFamily="34" charset="0"/>
              </a:rPr>
              <a:t>process</a:t>
            </a:r>
          </a:p>
          <a:p>
            <a:pPr marL="179387" indent="0">
              <a:lnSpc>
                <a:spcPct val="90000"/>
              </a:lnSpc>
              <a:buClr>
                <a:srgbClr val="9BBB59"/>
              </a:buClr>
              <a:buNone/>
              <a:defRPr/>
            </a:pPr>
            <a:endParaRPr lang="en-GB" sz="11200" dirty="0" smtClean="0">
              <a:cs typeface="Arial" pitchFamily="34" charset="0"/>
            </a:endParaRPr>
          </a:p>
          <a:p>
            <a:pPr marL="179387" indent="0">
              <a:lnSpc>
                <a:spcPct val="90000"/>
              </a:lnSpc>
              <a:buClr>
                <a:srgbClr val="9BBB59"/>
              </a:buClr>
              <a:buNone/>
              <a:defRPr/>
            </a:pPr>
            <a:r>
              <a:rPr lang="en-GB" sz="11200" dirty="0" smtClean="0">
                <a:cs typeface="Arial" pitchFamily="34" charset="0"/>
              </a:rPr>
              <a:t>To </a:t>
            </a:r>
            <a:r>
              <a:rPr lang="en-GB" sz="11200" dirty="0">
                <a:cs typeface="Arial" pitchFamily="34" charset="0"/>
              </a:rPr>
              <a:t>outline the different philosophical </a:t>
            </a:r>
            <a:r>
              <a:rPr lang="en-GB" sz="11200" dirty="0" smtClean="0">
                <a:cs typeface="Arial" pitchFamily="34" charset="0"/>
              </a:rPr>
              <a:t>perspectives</a:t>
            </a:r>
          </a:p>
          <a:p>
            <a:pPr marL="179387" indent="0">
              <a:lnSpc>
                <a:spcPct val="90000"/>
              </a:lnSpc>
              <a:buClr>
                <a:srgbClr val="9BBB59"/>
              </a:buClr>
              <a:buNone/>
              <a:defRPr/>
            </a:pPr>
            <a:endParaRPr lang="en-GB" sz="11200" dirty="0">
              <a:cs typeface="Arial" pitchFamily="34" charset="0"/>
            </a:endParaRPr>
          </a:p>
          <a:p>
            <a:pPr marL="0" indent="0">
              <a:buNone/>
            </a:pPr>
            <a:r>
              <a:rPr lang="en-GB" sz="11200" dirty="0" smtClean="0">
                <a:cs typeface="Arial" pitchFamily="34" charset="0"/>
              </a:rPr>
              <a:t>  To consider </a:t>
            </a:r>
            <a:r>
              <a:rPr lang="en-GB" sz="11200" dirty="0">
                <a:cs typeface="Arial" pitchFamily="34" charset="0"/>
              </a:rPr>
              <a:t>the different research methodologies </a:t>
            </a:r>
          </a:p>
          <a:p>
            <a:pPr marL="0" indent="0">
              <a:buNone/>
            </a:pPr>
            <a:r>
              <a:rPr lang="en-GB" sz="11200" dirty="0" smtClean="0">
                <a:cs typeface="Arial" pitchFamily="34" charset="0"/>
              </a:rPr>
              <a:t>  To review </a:t>
            </a:r>
            <a:r>
              <a:rPr lang="en-GB" sz="11200" dirty="0">
                <a:cs typeface="Arial" pitchFamily="34" charset="0"/>
              </a:rPr>
              <a:t>the research methods </a:t>
            </a:r>
            <a:r>
              <a:rPr lang="en-GB" sz="11200" dirty="0" smtClean="0">
                <a:cs typeface="Arial" pitchFamily="34" charset="0"/>
              </a:rPr>
              <a:t>available </a:t>
            </a:r>
          </a:p>
          <a:p>
            <a:pPr marL="0" indent="0">
              <a:buNone/>
            </a:pPr>
            <a:r>
              <a:rPr lang="en-GB" sz="11200" dirty="0">
                <a:cs typeface="Arial" pitchFamily="34" charset="0"/>
              </a:rPr>
              <a:t> </a:t>
            </a:r>
            <a:r>
              <a:rPr lang="en-GB" sz="11200" dirty="0" smtClean="0">
                <a:cs typeface="Arial" pitchFamily="34" charset="0"/>
              </a:rPr>
              <a:t> To </a:t>
            </a:r>
            <a:r>
              <a:rPr lang="en-GB" sz="11200" dirty="0">
                <a:cs typeface="Arial" pitchFamily="34" charset="0"/>
              </a:rPr>
              <a:t>compare and contrast </a:t>
            </a:r>
            <a:r>
              <a:rPr lang="en-GB" sz="11200" b="1" i="1" dirty="0">
                <a:solidFill>
                  <a:schemeClr val="accent1"/>
                </a:solidFill>
                <a:cs typeface="Arial" pitchFamily="34" charset="0"/>
              </a:rPr>
              <a:t>quantitative</a:t>
            </a:r>
            <a:r>
              <a:rPr lang="en-GB" sz="11200" dirty="0">
                <a:cs typeface="Arial" pitchFamily="34" charset="0"/>
              </a:rPr>
              <a:t> and </a:t>
            </a:r>
            <a:r>
              <a:rPr lang="en-GB" sz="11200" b="1" i="1" dirty="0">
                <a:solidFill>
                  <a:srgbClr val="FF0000"/>
                </a:solidFill>
                <a:cs typeface="Arial" pitchFamily="34" charset="0"/>
              </a:rPr>
              <a:t>qualitative</a:t>
            </a:r>
            <a:r>
              <a:rPr lang="en-GB" sz="11200" dirty="0">
                <a:cs typeface="Arial" pitchFamily="34" charset="0"/>
              </a:rPr>
              <a:t> </a:t>
            </a:r>
            <a:r>
              <a:rPr lang="en-GB" sz="11200" dirty="0" smtClean="0">
                <a:cs typeface="Arial" pitchFamily="34" charset="0"/>
              </a:rPr>
              <a:t>                 research methods</a:t>
            </a:r>
          </a:p>
          <a:p>
            <a:pPr marL="0" indent="0">
              <a:buNone/>
            </a:pPr>
            <a:endParaRPr lang="en-GB" sz="11200" dirty="0" smtClean="0">
              <a:cs typeface="Arial" pitchFamily="34" charset="0"/>
            </a:endParaRPr>
          </a:p>
          <a:p>
            <a:pPr marL="539750" lvl="0" indent="-360363">
              <a:lnSpc>
                <a:spcPct val="90000"/>
              </a:lnSpc>
              <a:buClr>
                <a:srgbClr val="9BBB59"/>
              </a:buClr>
              <a:defRPr/>
            </a:pPr>
            <a:endParaRPr lang="en-GB" sz="7400" dirty="0" smtClean="0">
              <a:solidFill>
                <a:prstClr val="black"/>
              </a:solidFill>
              <a:cs typeface="Arial" charset="0"/>
            </a:endParaRPr>
          </a:p>
          <a:p>
            <a:pPr marL="0" indent="0">
              <a:buNone/>
            </a:pPr>
            <a:endParaRPr lang="en-GB" sz="2800" dirty="0" smtClean="0"/>
          </a:p>
          <a:p>
            <a:endParaRPr lang="en-GB" sz="2800" dirty="0" smtClean="0"/>
          </a:p>
          <a:p>
            <a:endParaRPr lang="en-GB" dirty="0" smtClean="0"/>
          </a:p>
          <a:p>
            <a:endParaRPr lang="en-GB" dirty="0"/>
          </a:p>
        </p:txBody>
      </p:sp>
      <p:pic>
        <p:nvPicPr>
          <p:cNvPr id="4" name="Picture 3" descr="consultancy.jpg"/>
          <p:cNvPicPr>
            <a:picLocks noChangeAspect="1"/>
          </p:cNvPicPr>
          <p:nvPr/>
        </p:nvPicPr>
        <p:blipFill>
          <a:blip r:embed="rId2" cstate="print"/>
          <a:stretch>
            <a:fillRect/>
          </a:stretch>
        </p:blipFill>
        <p:spPr>
          <a:xfrm>
            <a:off x="7740352" y="34320"/>
            <a:ext cx="1296144" cy="1296144"/>
          </a:xfrm>
          <a:prstGeom prst="rect">
            <a:avLst/>
          </a:prstGeom>
        </p:spPr>
      </p:pic>
    </p:spTree>
    <p:extLst>
      <p:ext uri="{BB962C8B-B14F-4D97-AF65-F5344CB8AC3E}">
        <p14:creationId xmlns:p14="http://schemas.microsoft.com/office/powerpoint/2010/main" val="2028486597"/>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1000"/>
                                        <p:tgtEl>
                                          <p:spTgt spid="3">
                                            <p:txEl>
                                              <p:pRg st="6" end="6"/>
                                            </p:txEl>
                                          </p:spTgt>
                                        </p:tgtEl>
                                      </p:cBhvr>
                                    </p:animEffect>
                                    <p:anim calcmode="lin" valueType="num">
                                      <p:cBhvr>
                                        <p:cTn id="2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6" end="6"/>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7" end="7"/>
                                            </p:txEl>
                                          </p:spTgt>
                                        </p:tgtEl>
                                        <p:attrNameLst>
                                          <p:attrName>style.visibility</p:attrName>
                                        </p:attrNameLst>
                                      </p:cBhvr>
                                      <p:to>
                                        <p:strVal val="visible"/>
                                      </p:to>
                                    </p:set>
                                    <p:animEffect transition="in" filter="fade">
                                      <p:cBhvr>
                                        <p:cTn id="24" dur="1000"/>
                                        <p:tgtEl>
                                          <p:spTgt spid="3">
                                            <p:txEl>
                                              <p:pRg st="7" end="7"/>
                                            </p:txEl>
                                          </p:spTgt>
                                        </p:tgtEl>
                                      </p:cBhvr>
                                    </p:animEffect>
                                    <p:anim calcmode="lin" valueType="num">
                                      <p:cBhvr>
                                        <p:cTn id="25"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7" end="7"/>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animEffect transition="in" filter="fade">
                                      <p:cBhvr>
                                        <p:cTn id="29" dur="1000"/>
                                        <p:tgtEl>
                                          <p:spTgt spid="3">
                                            <p:txEl>
                                              <p:pRg st="8" end="8"/>
                                            </p:txEl>
                                          </p:spTgt>
                                        </p:tgtEl>
                                      </p:cBhvr>
                                    </p:animEffect>
                                    <p:anim calcmode="lin" valueType="num">
                                      <p:cBhvr>
                                        <p:cTn id="30"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0" indent="0" algn="ctr">
              <a:buNone/>
            </a:pPr>
            <a:endParaRPr lang="en-GB" sz="8800" dirty="0" smtClean="0"/>
          </a:p>
          <a:p>
            <a:pPr marL="0" indent="0" algn="ctr">
              <a:buNone/>
            </a:pPr>
            <a:r>
              <a:rPr lang="en-GB" sz="8800" b="1" dirty="0" smtClean="0">
                <a:solidFill>
                  <a:srgbClr val="C00000"/>
                </a:solidFill>
              </a:rPr>
              <a:t>Theory alert</a:t>
            </a:r>
            <a:endParaRPr lang="en-GB" sz="8800" b="1" dirty="0">
              <a:solidFill>
                <a:srgbClr val="C00000"/>
              </a:solidFill>
            </a:endParaRPr>
          </a:p>
        </p:txBody>
      </p:sp>
    </p:spTree>
    <p:extLst>
      <p:ext uri="{BB962C8B-B14F-4D97-AF65-F5344CB8AC3E}">
        <p14:creationId xmlns:p14="http://schemas.microsoft.com/office/powerpoint/2010/main" val="847430488"/>
      </p:ext>
    </p:extLst>
  </p:cSld>
  <p:clrMapOvr>
    <a:masterClrMapping/>
  </p:clrMapOvr>
  <mc:AlternateContent xmlns:mc="http://schemas.openxmlformats.org/markup-compatibility/2006" xmlns:p14="http://schemas.microsoft.com/office/powerpoint/2010/main">
    <mc:Choice Requires="p14">
      <p:transition spd="slow" p14:dur="2000">
        <p:sndAc>
          <p:stSnd>
            <p:snd r:embed="rId2" name="chimes.wav"/>
          </p:stSnd>
        </p:sndAc>
      </p:transition>
    </mc:Choice>
    <mc:Fallback xmlns="">
      <p:transition spd="slow">
        <p:sndAc>
          <p:stSnd>
            <p:snd r:embed="rId3" name="chimes.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9000"/>
                                        <p:tgtEl>
                                          <p:spTgt spid="3">
                                            <p:txEl>
                                              <p:pRg st="1" end="1"/>
                                            </p:txEl>
                                          </p:spTgt>
                                        </p:tgtEl>
                                      </p:cBhvr>
                                    </p:animEffect>
                                    <p:anim calcmode="lin" valueType="num">
                                      <p:cBhvr>
                                        <p:cTn id="8" dur="90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9" dur="9000" fill="hold"/>
                                        <p:tgtEl>
                                          <p:spTgt spid="3">
                                            <p:txEl>
                                              <p:pRg st="1" end="1"/>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500034" y="642918"/>
            <a:ext cx="8229600" cy="571504"/>
          </a:xfrm>
        </p:spPr>
        <p:txBody>
          <a:bodyPr>
            <a:noAutofit/>
          </a:bodyPr>
          <a:lstStyle/>
          <a:p>
            <a:pPr algn="ctr"/>
            <a:r>
              <a:rPr lang="en-GB" sz="3600" b="1" dirty="0" smtClean="0">
                <a:solidFill>
                  <a:srgbClr val="0000FF"/>
                </a:solidFill>
              </a:rPr>
              <a:t>Philosophical perspectives (paradigms)</a:t>
            </a:r>
            <a:endParaRPr lang="en-GB" sz="3600" b="1" dirty="0">
              <a:solidFill>
                <a:srgbClr val="0000FF"/>
              </a:solidFill>
            </a:endParaRPr>
          </a:p>
        </p:txBody>
      </p:sp>
      <p:sp>
        <p:nvSpPr>
          <p:cNvPr id="2" name="Content Placeholder 1"/>
          <p:cNvSpPr>
            <a:spLocks noGrp="1"/>
          </p:cNvSpPr>
          <p:nvPr>
            <p:ph idx="1"/>
          </p:nvPr>
        </p:nvSpPr>
        <p:spPr>
          <a:xfrm>
            <a:off x="457200" y="1600200"/>
            <a:ext cx="8229600" cy="5141168"/>
          </a:xfrm>
        </p:spPr>
        <p:txBody>
          <a:bodyPr>
            <a:noAutofit/>
          </a:bodyPr>
          <a:lstStyle/>
          <a:p>
            <a:pPr>
              <a:buNone/>
            </a:pPr>
            <a:r>
              <a:rPr lang="en-GB" sz="2400" dirty="0" smtClean="0">
                <a:cs typeface="Arial" pitchFamily="34" charset="0"/>
              </a:rPr>
              <a:t>Research projects are influenced by both the:</a:t>
            </a:r>
          </a:p>
          <a:p>
            <a:pPr>
              <a:buNone/>
            </a:pPr>
            <a:endParaRPr lang="en-GB" sz="2400" dirty="0" smtClean="0">
              <a:cs typeface="Arial" pitchFamily="34" charset="0"/>
            </a:endParaRPr>
          </a:p>
          <a:p>
            <a:pPr marL="566928" indent="-457200">
              <a:buFont typeface="+mj-lt"/>
              <a:buAutoNum type="alphaLcParenR"/>
            </a:pPr>
            <a:r>
              <a:rPr lang="en-GB" sz="2400" dirty="0" smtClean="0">
                <a:cs typeface="Arial" pitchFamily="34" charset="0"/>
              </a:rPr>
              <a:t>requirements of the study and</a:t>
            </a:r>
          </a:p>
          <a:p>
            <a:pPr marL="566928" indent="-457200">
              <a:buFont typeface="+mj-lt"/>
              <a:buAutoNum type="alphaLcParenR"/>
            </a:pPr>
            <a:r>
              <a:rPr lang="en-GB" sz="2400" dirty="0" smtClean="0">
                <a:cs typeface="Arial" pitchFamily="34" charset="0"/>
              </a:rPr>
              <a:t>philosophical perspective  which a researcher adopts</a:t>
            </a:r>
          </a:p>
          <a:p>
            <a:pPr>
              <a:buNone/>
            </a:pPr>
            <a:endParaRPr lang="en-GB" sz="2400" dirty="0" smtClean="0">
              <a:cs typeface="Arial" pitchFamily="34" charset="0"/>
            </a:endParaRPr>
          </a:p>
          <a:p>
            <a:pPr>
              <a:buNone/>
            </a:pPr>
            <a:r>
              <a:rPr lang="en-GB" sz="2400" dirty="0" smtClean="0">
                <a:cs typeface="Arial" pitchFamily="34" charset="0"/>
              </a:rPr>
              <a:t>Gill &amp; Johnson (1991:18) suggest that (b) is influenced by:</a:t>
            </a:r>
          </a:p>
          <a:p>
            <a:pPr>
              <a:buNone/>
            </a:pPr>
            <a:endParaRPr lang="en-GB" sz="2400" dirty="0" smtClean="0">
              <a:cs typeface="Arial" pitchFamily="34" charset="0"/>
            </a:endParaRPr>
          </a:p>
          <a:p>
            <a:pPr marL="88900" indent="20638">
              <a:buNone/>
            </a:pPr>
            <a:r>
              <a:rPr lang="en-GB" sz="2400" dirty="0" smtClean="0">
                <a:cs typeface="Arial" pitchFamily="34" charset="0"/>
              </a:rPr>
              <a:t>‘value judgements, norms, standards, frames of reference,    perspectives, ideologies, myths, theories and approved procedures’</a:t>
            </a:r>
          </a:p>
          <a:p>
            <a:pPr marL="88900" indent="20638">
              <a:buNone/>
            </a:pPr>
            <a:endParaRPr lang="en-GB" sz="2400" dirty="0" smtClean="0">
              <a:cs typeface="Arial" pitchFamily="34" charset="0"/>
            </a:endParaRPr>
          </a:p>
          <a:p>
            <a:pPr marL="88900" indent="20638">
              <a:buNone/>
            </a:pPr>
            <a:r>
              <a:rPr lang="en-GB" sz="2400" dirty="0" smtClean="0">
                <a:cs typeface="Arial" pitchFamily="34" charset="0"/>
              </a:rPr>
              <a:t>and may affect a researcher’s thinking and actions</a:t>
            </a:r>
            <a:endParaRPr lang="en-GB" sz="2400" dirty="0">
              <a:cs typeface="Arial" pitchFamily="34" charset="0"/>
            </a:endParaRPr>
          </a:p>
        </p:txBody>
      </p:sp>
    </p:spTree>
  </p:cSld>
  <p:clrMapOvr>
    <a:masterClrMapping/>
  </p:clrMapOvr>
  <p:transition>
    <p:strips dir="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wipe(down)">
                                      <p:cBhvr>
                                        <p:cTn id="12" dur="10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wipe(down)">
                                      <p:cBhvr>
                                        <p:cTn id="17" dur="10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wipe(down)">
                                      <p:cBhvr>
                                        <p:cTn id="22" dur="10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Effect transition="in" filter="wipe(down)">
                                      <p:cBhvr>
                                        <p:cTn id="27" dur="1000"/>
                                        <p:tgtEl>
                                          <p:spTgt spid="2">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2">
                                            <p:txEl>
                                              <p:pRg st="7" end="7"/>
                                            </p:txEl>
                                          </p:spTgt>
                                        </p:tgtEl>
                                        <p:attrNameLst>
                                          <p:attrName>style.visibility</p:attrName>
                                        </p:attrNameLst>
                                      </p:cBhvr>
                                      <p:to>
                                        <p:strVal val="visible"/>
                                      </p:to>
                                    </p:set>
                                    <p:animEffect transition="in" filter="wipe(down)">
                                      <p:cBhvr>
                                        <p:cTn id="32" dur="1000"/>
                                        <p:tgtEl>
                                          <p:spTgt spid="2">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2">
                                            <p:txEl>
                                              <p:pRg st="9" end="9"/>
                                            </p:txEl>
                                          </p:spTgt>
                                        </p:tgtEl>
                                        <p:attrNameLst>
                                          <p:attrName>style.visibility</p:attrName>
                                        </p:attrNameLst>
                                      </p:cBhvr>
                                      <p:to>
                                        <p:strVal val="visible"/>
                                      </p:to>
                                    </p:set>
                                    <p:animEffect transition="in" filter="wipe(down)">
                                      <p:cBhvr>
                                        <p:cTn id="37" dur="1000"/>
                                        <p:tgtEl>
                                          <p:spTgt spid="2">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428596" y="500042"/>
            <a:ext cx="8229600" cy="642942"/>
          </a:xfrm>
        </p:spPr>
        <p:txBody>
          <a:bodyPr>
            <a:normAutofit/>
          </a:bodyPr>
          <a:lstStyle/>
          <a:p>
            <a:pPr eaLnBrk="1" hangingPunct="1"/>
            <a:r>
              <a:rPr lang="en-GB" sz="3600" b="1" dirty="0" smtClean="0">
                <a:solidFill>
                  <a:srgbClr val="0000FF"/>
                </a:solidFill>
              </a:rPr>
              <a:t>Making sense of the view</a:t>
            </a:r>
          </a:p>
        </p:txBody>
      </p:sp>
      <p:sp>
        <p:nvSpPr>
          <p:cNvPr id="5123" name="Content Placeholder 2"/>
          <p:cNvSpPr>
            <a:spLocks noGrp="1"/>
          </p:cNvSpPr>
          <p:nvPr>
            <p:ph idx="1"/>
          </p:nvPr>
        </p:nvSpPr>
        <p:spPr/>
        <p:txBody>
          <a:bodyPr>
            <a:normAutofit/>
          </a:bodyPr>
          <a:lstStyle/>
          <a:p>
            <a:pPr marL="88900" indent="0" eaLnBrk="1" hangingPunct="1">
              <a:buNone/>
            </a:pPr>
            <a:r>
              <a:rPr lang="en-GB" sz="2800" dirty="0" smtClean="0"/>
              <a:t>Assume you are looking out of these buildings and watching  the scene on the next slide</a:t>
            </a:r>
          </a:p>
        </p:txBody>
      </p:sp>
      <p:pic>
        <p:nvPicPr>
          <p:cNvPr id="5124" name="Picture 2" descr="http://tbn0.google.com/images?q=tbn:5c78Fcxqn0BL8M:http://www.seadolby.com/images/taiwan-images/office-block.jpg">
            <a:hlinkClick r:id="rId2"/>
          </p:cNvPr>
          <p:cNvPicPr>
            <a:picLocks noChangeAspect="1" noChangeArrowheads="1"/>
          </p:cNvPicPr>
          <p:nvPr/>
        </p:nvPicPr>
        <p:blipFill>
          <a:blip r:embed="rId3"/>
          <a:srcRect/>
          <a:stretch>
            <a:fillRect/>
          </a:stretch>
        </p:blipFill>
        <p:spPr bwMode="auto">
          <a:xfrm>
            <a:off x="571500" y="2714625"/>
            <a:ext cx="3143250" cy="3357563"/>
          </a:xfrm>
          <a:prstGeom prst="rect">
            <a:avLst/>
          </a:prstGeom>
          <a:noFill/>
          <a:ln w="9525">
            <a:noFill/>
            <a:miter lim="800000"/>
            <a:headEnd/>
            <a:tailEnd/>
          </a:ln>
        </p:spPr>
      </p:pic>
      <p:pic>
        <p:nvPicPr>
          <p:cNvPr id="5125" name="Picture 4" descr="http://www.siac.ie/files/20061201041553Untitled-5_r2_c2.jpg"/>
          <p:cNvPicPr>
            <a:picLocks noChangeAspect="1" noChangeArrowheads="1"/>
          </p:cNvPicPr>
          <p:nvPr/>
        </p:nvPicPr>
        <p:blipFill>
          <a:blip r:embed="rId4"/>
          <a:srcRect/>
          <a:stretch>
            <a:fillRect/>
          </a:stretch>
        </p:blipFill>
        <p:spPr bwMode="auto">
          <a:xfrm>
            <a:off x="4143375" y="3071813"/>
            <a:ext cx="4381500" cy="2190750"/>
          </a:xfrm>
          <a:prstGeom prst="rect">
            <a:avLst/>
          </a:prstGeom>
          <a:noFill/>
          <a:ln w="9525">
            <a:noFill/>
            <a:miter lim="800000"/>
            <a:headEnd/>
            <a:tailEnd/>
          </a:ln>
        </p:spPr>
      </p:pic>
    </p:spTree>
  </p:cSld>
  <p:clrMapOvr>
    <a:masterClrMapping/>
  </p:clrMapOvr>
  <p:transition>
    <p:split orient="vert" dir="in"/>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http://newsimg.bbc.co.uk/media/images/41132000/jpg/_41132418_wtoaerial_afp416.jpg"/>
          <p:cNvPicPr>
            <a:picLocks noChangeAspect="1" noChangeArrowheads="1"/>
          </p:cNvPicPr>
          <p:nvPr/>
        </p:nvPicPr>
        <p:blipFill>
          <a:blip r:embed="rId2"/>
          <a:srcRect/>
          <a:stretch>
            <a:fillRect/>
          </a:stretch>
        </p:blipFill>
        <p:spPr bwMode="auto">
          <a:xfrm>
            <a:off x="214282" y="1428736"/>
            <a:ext cx="8572500" cy="4857750"/>
          </a:xfrm>
          <a:prstGeom prst="rect">
            <a:avLst/>
          </a:prstGeom>
          <a:noFill/>
          <a:ln w="9525">
            <a:noFill/>
            <a:miter lim="800000"/>
            <a:headEnd/>
            <a:tailEnd/>
          </a:ln>
        </p:spPr>
      </p:pic>
      <p:sp>
        <p:nvSpPr>
          <p:cNvPr id="6147" name="Rectangle 2"/>
          <p:cNvSpPr>
            <a:spLocks noChangeArrowheads="1"/>
          </p:cNvSpPr>
          <p:nvPr/>
        </p:nvSpPr>
        <p:spPr bwMode="auto">
          <a:xfrm>
            <a:off x="1142976" y="642918"/>
            <a:ext cx="7000875" cy="523220"/>
          </a:xfrm>
          <a:prstGeom prst="rect">
            <a:avLst/>
          </a:prstGeom>
          <a:noFill/>
          <a:ln w="9525">
            <a:noFill/>
            <a:miter lim="800000"/>
            <a:headEnd/>
            <a:tailEnd/>
          </a:ln>
        </p:spPr>
        <p:txBody>
          <a:bodyPr>
            <a:spAutoFit/>
          </a:bodyPr>
          <a:lstStyle/>
          <a:p>
            <a:r>
              <a:rPr lang="en-GB" sz="2800" b="1" dirty="0" smtClean="0">
                <a:solidFill>
                  <a:srgbClr val="0000FF"/>
                </a:solidFill>
                <a:cs typeface="Arial" pitchFamily="34" charset="0"/>
              </a:rPr>
              <a:t>What do you see?  Write down three things   </a:t>
            </a:r>
            <a:endParaRPr lang="en-GB" sz="2800" b="1" dirty="0">
              <a:solidFill>
                <a:srgbClr val="0000FF"/>
              </a:solidFill>
              <a:cs typeface="Arial" pitchFamily="34" charset="0"/>
            </a:endParaRPr>
          </a:p>
        </p:txBody>
      </p:sp>
    </p:spTree>
  </p:cSld>
  <p:clrMapOvr>
    <a:masterClrMapping/>
  </p:clrMapOvr>
  <p:transition>
    <p:split orient="vert"/>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28596" y="785794"/>
            <a:ext cx="8229600" cy="857256"/>
          </a:xfrm>
        </p:spPr>
        <p:txBody>
          <a:bodyPr>
            <a:normAutofit/>
          </a:bodyPr>
          <a:lstStyle/>
          <a:p>
            <a:r>
              <a:rPr lang="en-GB" sz="3600" b="1" dirty="0" smtClean="0">
                <a:solidFill>
                  <a:srgbClr val="0000FF"/>
                </a:solidFill>
              </a:rPr>
              <a:t>What did you notice?</a:t>
            </a:r>
            <a:endParaRPr lang="en-GB" sz="3600" b="1" dirty="0">
              <a:solidFill>
                <a:srgbClr val="0000FF"/>
              </a:solidFill>
            </a:endParaRPr>
          </a:p>
        </p:txBody>
      </p:sp>
      <p:sp>
        <p:nvSpPr>
          <p:cNvPr id="7" name="Content Placeholder 6"/>
          <p:cNvSpPr>
            <a:spLocks noGrp="1"/>
          </p:cNvSpPr>
          <p:nvPr>
            <p:ph idx="1"/>
          </p:nvPr>
        </p:nvSpPr>
        <p:spPr>
          <a:xfrm>
            <a:off x="428596" y="1928802"/>
            <a:ext cx="8229600" cy="3857652"/>
          </a:xfrm>
        </p:spPr>
        <p:txBody>
          <a:bodyPr>
            <a:noAutofit/>
          </a:bodyPr>
          <a:lstStyle/>
          <a:p>
            <a:pPr>
              <a:buFont typeface="Arial" pitchFamily="34" charset="0"/>
              <a:buChar char="•"/>
              <a:defRPr/>
            </a:pPr>
            <a:r>
              <a:rPr lang="en-GB" sz="2400" dirty="0" smtClean="0">
                <a:cs typeface="Arial" pitchFamily="34" charset="0"/>
              </a:rPr>
              <a:t>102 (approx) people wearing yellow uniforms</a:t>
            </a:r>
          </a:p>
          <a:p>
            <a:pPr>
              <a:buFont typeface="Arial" pitchFamily="34" charset="0"/>
              <a:buChar char="•"/>
              <a:defRPr/>
            </a:pPr>
            <a:r>
              <a:rPr lang="en-GB" sz="2400" dirty="0" smtClean="0">
                <a:cs typeface="Arial" pitchFamily="34" charset="0"/>
              </a:rPr>
              <a:t>12 are holding plastic shields</a:t>
            </a:r>
          </a:p>
          <a:p>
            <a:pPr>
              <a:buFont typeface="Arial" pitchFamily="34" charset="0"/>
              <a:buChar char="•"/>
              <a:defRPr/>
            </a:pPr>
            <a:r>
              <a:rPr lang="en-GB" sz="2400" dirty="0" smtClean="0">
                <a:cs typeface="Arial" pitchFamily="34" charset="0"/>
              </a:rPr>
              <a:t>A crowd of people are in the middle of the picture.  There doesn’t appear to be as many of these as there of people in uniform</a:t>
            </a:r>
          </a:p>
          <a:p>
            <a:pPr>
              <a:buFont typeface="Arial" pitchFamily="34" charset="0"/>
              <a:buChar char="•"/>
              <a:defRPr/>
            </a:pPr>
            <a:r>
              <a:rPr lang="en-GB" sz="2400" dirty="0" smtClean="0">
                <a:cs typeface="Arial" pitchFamily="34" charset="0"/>
              </a:rPr>
              <a:t>6 flags and two banners</a:t>
            </a:r>
          </a:p>
          <a:p>
            <a:pPr>
              <a:buFont typeface="Arial" pitchFamily="34" charset="0"/>
              <a:buChar char="•"/>
              <a:defRPr/>
            </a:pPr>
            <a:r>
              <a:rPr lang="en-GB" sz="2400" dirty="0" smtClean="0">
                <a:cs typeface="Arial" pitchFamily="34" charset="0"/>
              </a:rPr>
              <a:t>1 of the banners is a picture of a person</a:t>
            </a:r>
          </a:p>
          <a:p>
            <a:pPr>
              <a:buFont typeface="Arial" pitchFamily="34" charset="0"/>
              <a:buChar char="•"/>
              <a:defRPr/>
            </a:pPr>
            <a:r>
              <a:rPr lang="en-GB" sz="2400" dirty="0" smtClean="0">
                <a:cs typeface="Arial" pitchFamily="34" charset="0"/>
              </a:rPr>
              <a:t>On either side of the crowd are groups of onlookers</a:t>
            </a:r>
          </a:p>
          <a:p>
            <a:pPr>
              <a:buFont typeface="Arial" pitchFamily="34" charset="0"/>
              <a:buChar char="•"/>
              <a:defRPr/>
            </a:pPr>
            <a:r>
              <a:rPr lang="en-GB" sz="2400" dirty="0" smtClean="0">
                <a:cs typeface="Arial" pitchFamily="34" charset="0"/>
              </a:rPr>
              <a:t>There are crash barriers in the lower right side of the top left quarter</a:t>
            </a:r>
          </a:p>
          <a:p>
            <a:pPr>
              <a:buFont typeface="Arial" pitchFamily="34" charset="0"/>
              <a:buChar char="•"/>
              <a:defRPr/>
            </a:pPr>
            <a:r>
              <a:rPr lang="en-GB" sz="2400" dirty="0" smtClean="0">
                <a:cs typeface="Arial" pitchFamily="34" charset="0"/>
              </a:rPr>
              <a:t>At least two photographers with flash cameras</a:t>
            </a: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2" fill="hold" grpId="0"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 calcmode="lin" valueType="num">
                                      <p:cBhvr additive="base">
                                        <p:cTn id="12" dur="10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13" dur="10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12" fill="hold" grpId="0" nodeType="clickEffect">
                                  <p:stCondLst>
                                    <p:cond delay="0"/>
                                  </p:stCondLst>
                                  <p:childTnLst>
                                    <p:set>
                                      <p:cBhvr>
                                        <p:cTn id="17" dur="1" fill="hold">
                                          <p:stCondLst>
                                            <p:cond delay="0"/>
                                          </p:stCondLst>
                                        </p:cTn>
                                        <p:tgtEl>
                                          <p:spTgt spid="7">
                                            <p:txEl>
                                              <p:pRg st="1" end="1"/>
                                            </p:txEl>
                                          </p:spTgt>
                                        </p:tgtEl>
                                        <p:attrNameLst>
                                          <p:attrName>style.visibility</p:attrName>
                                        </p:attrNameLst>
                                      </p:cBhvr>
                                      <p:to>
                                        <p:strVal val="visible"/>
                                      </p:to>
                                    </p:set>
                                    <p:anim calcmode="lin" valueType="num">
                                      <p:cBhvr additive="base">
                                        <p:cTn id="18" dur="10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19" dur="10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12" fill="hold" grpId="0" nodeType="clickEffect">
                                  <p:stCondLst>
                                    <p:cond delay="0"/>
                                  </p:stCondLst>
                                  <p:childTnLst>
                                    <p:set>
                                      <p:cBhvr>
                                        <p:cTn id="23" dur="1" fill="hold">
                                          <p:stCondLst>
                                            <p:cond delay="0"/>
                                          </p:stCondLst>
                                        </p:cTn>
                                        <p:tgtEl>
                                          <p:spTgt spid="7">
                                            <p:txEl>
                                              <p:pRg st="2" end="2"/>
                                            </p:txEl>
                                          </p:spTgt>
                                        </p:tgtEl>
                                        <p:attrNameLst>
                                          <p:attrName>style.visibility</p:attrName>
                                        </p:attrNameLst>
                                      </p:cBhvr>
                                      <p:to>
                                        <p:strVal val="visible"/>
                                      </p:to>
                                    </p:set>
                                    <p:anim calcmode="lin" valueType="num">
                                      <p:cBhvr additive="base">
                                        <p:cTn id="24" dur="10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5" dur="10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12" fill="hold" grpId="0" nodeType="clickEffect">
                                  <p:stCondLst>
                                    <p:cond delay="0"/>
                                  </p:stCondLst>
                                  <p:childTnLst>
                                    <p:set>
                                      <p:cBhvr>
                                        <p:cTn id="29" dur="1" fill="hold">
                                          <p:stCondLst>
                                            <p:cond delay="0"/>
                                          </p:stCondLst>
                                        </p:cTn>
                                        <p:tgtEl>
                                          <p:spTgt spid="7">
                                            <p:txEl>
                                              <p:pRg st="3" end="3"/>
                                            </p:txEl>
                                          </p:spTgt>
                                        </p:tgtEl>
                                        <p:attrNameLst>
                                          <p:attrName>style.visibility</p:attrName>
                                        </p:attrNameLst>
                                      </p:cBhvr>
                                      <p:to>
                                        <p:strVal val="visible"/>
                                      </p:to>
                                    </p:set>
                                    <p:anim calcmode="lin" valueType="num">
                                      <p:cBhvr additive="base">
                                        <p:cTn id="30" dur="1000" fill="hold"/>
                                        <p:tgtEl>
                                          <p:spTgt spid="7">
                                            <p:txEl>
                                              <p:pRg st="3" end="3"/>
                                            </p:txEl>
                                          </p:spTgt>
                                        </p:tgtEl>
                                        <p:attrNameLst>
                                          <p:attrName>ppt_x</p:attrName>
                                        </p:attrNameLst>
                                      </p:cBhvr>
                                      <p:tavLst>
                                        <p:tav tm="0">
                                          <p:val>
                                            <p:strVal val="0-#ppt_w/2"/>
                                          </p:val>
                                        </p:tav>
                                        <p:tav tm="100000">
                                          <p:val>
                                            <p:strVal val="#ppt_x"/>
                                          </p:val>
                                        </p:tav>
                                      </p:tavLst>
                                    </p:anim>
                                    <p:anim calcmode="lin" valueType="num">
                                      <p:cBhvr additive="base">
                                        <p:cTn id="31" dur="10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12" fill="hold" grpId="0" nodeType="clickEffect">
                                  <p:stCondLst>
                                    <p:cond delay="0"/>
                                  </p:stCondLst>
                                  <p:childTnLst>
                                    <p:set>
                                      <p:cBhvr>
                                        <p:cTn id="35" dur="1" fill="hold">
                                          <p:stCondLst>
                                            <p:cond delay="0"/>
                                          </p:stCondLst>
                                        </p:cTn>
                                        <p:tgtEl>
                                          <p:spTgt spid="7">
                                            <p:txEl>
                                              <p:pRg st="4" end="4"/>
                                            </p:txEl>
                                          </p:spTgt>
                                        </p:tgtEl>
                                        <p:attrNameLst>
                                          <p:attrName>style.visibility</p:attrName>
                                        </p:attrNameLst>
                                      </p:cBhvr>
                                      <p:to>
                                        <p:strVal val="visible"/>
                                      </p:to>
                                    </p:set>
                                    <p:anim calcmode="lin" valueType="num">
                                      <p:cBhvr additive="base">
                                        <p:cTn id="36" dur="1000" fill="hold"/>
                                        <p:tgtEl>
                                          <p:spTgt spid="7">
                                            <p:txEl>
                                              <p:pRg st="4" end="4"/>
                                            </p:txEl>
                                          </p:spTgt>
                                        </p:tgtEl>
                                        <p:attrNameLst>
                                          <p:attrName>ppt_x</p:attrName>
                                        </p:attrNameLst>
                                      </p:cBhvr>
                                      <p:tavLst>
                                        <p:tav tm="0">
                                          <p:val>
                                            <p:strVal val="0-#ppt_w/2"/>
                                          </p:val>
                                        </p:tav>
                                        <p:tav tm="100000">
                                          <p:val>
                                            <p:strVal val="#ppt_x"/>
                                          </p:val>
                                        </p:tav>
                                      </p:tavLst>
                                    </p:anim>
                                    <p:anim calcmode="lin" valueType="num">
                                      <p:cBhvr additive="base">
                                        <p:cTn id="37" dur="10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12" fill="hold" grpId="0" nodeType="clickEffect">
                                  <p:stCondLst>
                                    <p:cond delay="0"/>
                                  </p:stCondLst>
                                  <p:childTnLst>
                                    <p:set>
                                      <p:cBhvr>
                                        <p:cTn id="41" dur="1" fill="hold">
                                          <p:stCondLst>
                                            <p:cond delay="0"/>
                                          </p:stCondLst>
                                        </p:cTn>
                                        <p:tgtEl>
                                          <p:spTgt spid="7">
                                            <p:txEl>
                                              <p:pRg st="5" end="5"/>
                                            </p:txEl>
                                          </p:spTgt>
                                        </p:tgtEl>
                                        <p:attrNameLst>
                                          <p:attrName>style.visibility</p:attrName>
                                        </p:attrNameLst>
                                      </p:cBhvr>
                                      <p:to>
                                        <p:strVal val="visible"/>
                                      </p:to>
                                    </p:set>
                                    <p:anim calcmode="lin" valueType="num">
                                      <p:cBhvr additive="base">
                                        <p:cTn id="42" dur="1000" fill="hold"/>
                                        <p:tgtEl>
                                          <p:spTgt spid="7">
                                            <p:txEl>
                                              <p:pRg st="5" end="5"/>
                                            </p:txEl>
                                          </p:spTgt>
                                        </p:tgtEl>
                                        <p:attrNameLst>
                                          <p:attrName>ppt_x</p:attrName>
                                        </p:attrNameLst>
                                      </p:cBhvr>
                                      <p:tavLst>
                                        <p:tav tm="0">
                                          <p:val>
                                            <p:strVal val="0-#ppt_w/2"/>
                                          </p:val>
                                        </p:tav>
                                        <p:tav tm="100000">
                                          <p:val>
                                            <p:strVal val="#ppt_x"/>
                                          </p:val>
                                        </p:tav>
                                      </p:tavLst>
                                    </p:anim>
                                    <p:anim calcmode="lin" valueType="num">
                                      <p:cBhvr additive="base">
                                        <p:cTn id="43" dur="10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12" fill="hold" grpId="0" nodeType="clickEffect">
                                  <p:stCondLst>
                                    <p:cond delay="0"/>
                                  </p:stCondLst>
                                  <p:childTnLst>
                                    <p:set>
                                      <p:cBhvr>
                                        <p:cTn id="47" dur="1" fill="hold">
                                          <p:stCondLst>
                                            <p:cond delay="0"/>
                                          </p:stCondLst>
                                        </p:cTn>
                                        <p:tgtEl>
                                          <p:spTgt spid="7">
                                            <p:txEl>
                                              <p:pRg st="6" end="6"/>
                                            </p:txEl>
                                          </p:spTgt>
                                        </p:tgtEl>
                                        <p:attrNameLst>
                                          <p:attrName>style.visibility</p:attrName>
                                        </p:attrNameLst>
                                      </p:cBhvr>
                                      <p:to>
                                        <p:strVal val="visible"/>
                                      </p:to>
                                    </p:set>
                                    <p:anim calcmode="lin" valueType="num">
                                      <p:cBhvr additive="base">
                                        <p:cTn id="48" dur="1000" fill="hold"/>
                                        <p:tgtEl>
                                          <p:spTgt spid="7">
                                            <p:txEl>
                                              <p:pRg st="6" end="6"/>
                                            </p:txEl>
                                          </p:spTgt>
                                        </p:tgtEl>
                                        <p:attrNameLst>
                                          <p:attrName>ppt_x</p:attrName>
                                        </p:attrNameLst>
                                      </p:cBhvr>
                                      <p:tavLst>
                                        <p:tav tm="0">
                                          <p:val>
                                            <p:strVal val="0-#ppt_w/2"/>
                                          </p:val>
                                        </p:tav>
                                        <p:tav tm="100000">
                                          <p:val>
                                            <p:strVal val="#ppt_x"/>
                                          </p:val>
                                        </p:tav>
                                      </p:tavLst>
                                    </p:anim>
                                    <p:anim calcmode="lin" valueType="num">
                                      <p:cBhvr additive="base">
                                        <p:cTn id="49" dur="1000" fill="hold"/>
                                        <p:tgtEl>
                                          <p:spTgt spid="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12" fill="hold" grpId="0" nodeType="clickEffect">
                                  <p:stCondLst>
                                    <p:cond delay="0"/>
                                  </p:stCondLst>
                                  <p:childTnLst>
                                    <p:set>
                                      <p:cBhvr>
                                        <p:cTn id="53" dur="1" fill="hold">
                                          <p:stCondLst>
                                            <p:cond delay="0"/>
                                          </p:stCondLst>
                                        </p:cTn>
                                        <p:tgtEl>
                                          <p:spTgt spid="7">
                                            <p:txEl>
                                              <p:pRg st="7" end="7"/>
                                            </p:txEl>
                                          </p:spTgt>
                                        </p:tgtEl>
                                        <p:attrNameLst>
                                          <p:attrName>style.visibility</p:attrName>
                                        </p:attrNameLst>
                                      </p:cBhvr>
                                      <p:to>
                                        <p:strVal val="visible"/>
                                      </p:to>
                                    </p:set>
                                    <p:anim calcmode="lin" valueType="num">
                                      <p:cBhvr additive="base">
                                        <p:cTn id="54" dur="1000" fill="hold"/>
                                        <p:tgtEl>
                                          <p:spTgt spid="7">
                                            <p:txEl>
                                              <p:pRg st="7" end="7"/>
                                            </p:txEl>
                                          </p:spTgt>
                                        </p:tgtEl>
                                        <p:attrNameLst>
                                          <p:attrName>ppt_x</p:attrName>
                                        </p:attrNameLst>
                                      </p:cBhvr>
                                      <p:tavLst>
                                        <p:tav tm="0">
                                          <p:val>
                                            <p:strVal val="0-#ppt_w/2"/>
                                          </p:val>
                                        </p:tav>
                                        <p:tav tm="100000">
                                          <p:val>
                                            <p:strVal val="#ppt_x"/>
                                          </p:val>
                                        </p:tav>
                                      </p:tavLst>
                                    </p:anim>
                                    <p:anim calcmode="lin" valueType="num">
                                      <p:cBhvr additive="base">
                                        <p:cTn id="55" dur="1000" fill="hold"/>
                                        <p:tgtEl>
                                          <p:spTgt spid="7">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928670"/>
            <a:ext cx="8229600" cy="928694"/>
          </a:xfrm>
        </p:spPr>
        <p:txBody>
          <a:bodyPr>
            <a:noAutofit/>
          </a:bodyPr>
          <a:lstStyle/>
          <a:p>
            <a:r>
              <a:rPr lang="en-GB" sz="2800" b="1" dirty="0" smtClean="0">
                <a:solidFill>
                  <a:srgbClr val="0000FF"/>
                </a:solidFill>
                <a:latin typeface="+mn-lt"/>
                <a:cs typeface="Arial" pitchFamily="34" charset="0"/>
              </a:rPr>
              <a:t>So we’ve discovered that not everyone sees the same things even when they are looking at the same scene! </a:t>
            </a:r>
            <a:endParaRPr lang="en-GB" sz="2800" b="1" dirty="0">
              <a:solidFill>
                <a:srgbClr val="0000FF"/>
              </a:solidFill>
              <a:latin typeface="+mn-lt"/>
              <a:cs typeface="Arial" pitchFamily="34" charset="0"/>
            </a:endParaRPr>
          </a:p>
        </p:txBody>
      </p:sp>
      <p:sp>
        <p:nvSpPr>
          <p:cNvPr id="2" name="Content Placeholder 1"/>
          <p:cNvSpPr>
            <a:spLocks noGrp="1"/>
          </p:cNvSpPr>
          <p:nvPr>
            <p:ph idx="1"/>
          </p:nvPr>
        </p:nvSpPr>
        <p:spPr>
          <a:xfrm>
            <a:off x="428596" y="2000240"/>
            <a:ext cx="8229600" cy="3949040"/>
          </a:xfrm>
        </p:spPr>
        <p:txBody>
          <a:bodyPr>
            <a:noAutofit/>
          </a:bodyPr>
          <a:lstStyle/>
          <a:p>
            <a:r>
              <a:rPr lang="en-GB" sz="2400" dirty="0" smtClean="0">
                <a:cs typeface="Arial" pitchFamily="34" charset="0"/>
              </a:rPr>
              <a:t>How did you choose the three things that you identified?</a:t>
            </a:r>
          </a:p>
          <a:p>
            <a:pPr>
              <a:buNone/>
            </a:pPr>
            <a:endParaRPr lang="en-GB" sz="2400" dirty="0" smtClean="0">
              <a:cs typeface="Arial" pitchFamily="34" charset="0"/>
            </a:endParaRPr>
          </a:p>
          <a:p>
            <a:r>
              <a:rPr lang="en-GB" sz="2400" dirty="0" smtClean="0">
                <a:cs typeface="Arial" pitchFamily="34" charset="0"/>
              </a:rPr>
              <a:t>Did you count things at the scene?</a:t>
            </a:r>
          </a:p>
          <a:p>
            <a:pPr>
              <a:buNone/>
            </a:pPr>
            <a:endParaRPr lang="en-GB" sz="2400" dirty="0" smtClean="0">
              <a:cs typeface="Arial" pitchFamily="34" charset="0"/>
            </a:endParaRPr>
          </a:p>
          <a:p>
            <a:r>
              <a:rPr lang="en-GB" sz="2400" dirty="0" smtClean="0">
                <a:cs typeface="Arial" pitchFamily="34" charset="0"/>
              </a:rPr>
              <a:t>Did you interpret the scene</a:t>
            </a:r>
          </a:p>
          <a:p>
            <a:pPr>
              <a:buNone/>
            </a:pPr>
            <a:endParaRPr lang="en-GB" sz="2400" dirty="0" smtClean="0">
              <a:cs typeface="Arial" pitchFamily="34" charset="0"/>
            </a:endParaRPr>
          </a:p>
          <a:p>
            <a:r>
              <a:rPr lang="en-GB" sz="2400" dirty="0" smtClean="0">
                <a:cs typeface="Arial" pitchFamily="34" charset="0"/>
              </a:rPr>
              <a:t>Would the view of the scene have been different if you’d viewed the scene from a different perspective e.g. a higher/lower window or a closer/farther vantage point? </a:t>
            </a:r>
            <a:endParaRPr lang="en-GB" sz="2400" dirty="0">
              <a:cs typeface="Arial" pitchFamily="34" charset="0"/>
            </a:endParaRPr>
          </a:p>
        </p:txBody>
      </p:sp>
    </p:spTree>
  </p:cSld>
  <p:clrMapOvr>
    <a:masterClrMapping/>
  </p:clrMapOvr>
  <p:transition>
    <p:diamon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amond(in)">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wipe(up)">
                                      <p:cBhvr>
                                        <p:cTn id="12" dur="10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wipe(up)">
                                      <p:cBhvr>
                                        <p:cTn id="17" dur="10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grpId="0"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wipe(up)">
                                      <p:cBhvr>
                                        <p:cTn id="22" dur="1000"/>
                                        <p:tgtEl>
                                          <p:spTgt spid="2">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grpId="0"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Effect transition="in" filter="wipe(up)">
                                      <p:cBhvr>
                                        <p:cTn id="27" dur="10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714356"/>
            <a:ext cx="8229600" cy="785818"/>
          </a:xfrm>
        </p:spPr>
        <p:txBody>
          <a:bodyPr>
            <a:normAutofit/>
          </a:bodyPr>
          <a:lstStyle/>
          <a:p>
            <a:r>
              <a:rPr lang="en-GB" sz="2800" b="1" dirty="0" smtClean="0">
                <a:solidFill>
                  <a:srgbClr val="0000FF"/>
                </a:solidFill>
                <a:latin typeface="+mn-lt"/>
                <a:cs typeface="Arial" pitchFamily="34" charset="0"/>
              </a:rPr>
              <a:t>Different people ‘look’ at things in different ways</a:t>
            </a:r>
            <a:endParaRPr lang="en-GB" sz="2800" b="1" dirty="0">
              <a:solidFill>
                <a:srgbClr val="0000FF"/>
              </a:solidFill>
              <a:latin typeface="+mn-lt"/>
              <a:cs typeface="Arial" pitchFamily="34" charset="0"/>
            </a:endParaRPr>
          </a:p>
        </p:txBody>
      </p:sp>
      <p:sp>
        <p:nvSpPr>
          <p:cNvPr id="2" name="Content Placeholder 1"/>
          <p:cNvSpPr>
            <a:spLocks noGrp="1"/>
          </p:cNvSpPr>
          <p:nvPr>
            <p:ph idx="1"/>
          </p:nvPr>
        </p:nvSpPr>
        <p:spPr/>
        <p:txBody>
          <a:bodyPr>
            <a:normAutofit/>
          </a:bodyPr>
          <a:lstStyle/>
          <a:p>
            <a:pPr>
              <a:buNone/>
            </a:pPr>
            <a:endParaRPr lang="en-GB" dirty="0" smtClean="0"/>
          </a:p>
          <a:p>
            <a:pPr marL="533400" indent="-355600"/>
            <a:r>
              <a:rPr lang="en-GB" sz="2400" dirty="0" smtClean="0">
                <a:cs typeface="Arial" pitchFamily="34" charset="0"/>
              </a:rPr>
              <a:t>The way you see or think about things may be may be affected by your perception of reality </a:t>
            </a:r>
            <a:r>
              <a:rPr lang="en-GB" sz="2400" i="1" dirty="0" smtClean="0">
                <a:cs typeface="Arial" pitchFamily="34" charset="0"/>
              </a:rPr>
              <a:t>(</a:t>
            </a:r>
            <a:r>
              <a:rPr lang="en-GB" sz="2400" b="1" i="1" dirty="0" smtClean="0">
                <a:solidFill>
                  <a:schemeClr val="accent1"/>
                </a:solidFill>
                <a:cs typeface="Arial" pitchFamily="34" charset="0"/>
              </a:rPr>
              <a:t>ontology)  </a:t>
            </a:r>
            <a:r>
              <a:rPr lang="en-GB" sz="2400" dirty="0" smtClean="0">
                <a:cs typeface="Arial" pitchFamily="34" charset="0"/>
              </a:rPr>
              <a:t>i.e.  what you consider to be evidence (reality) may not be shared by, or acceptable, to others</a:t>
            </a:r>
          </a:p>
          <a:p>
            <a:pPr marL="177800" indent="0">
              <a:buNone/>
            </a:pPr>
            <a:endParaRPr lang="en-GB" sz="2000" dirty="0" smtClean="0">
              <a:latin typeface="Arial" pitchFamily="34" charset="0"/>
              <a:cs typeface="Arial" pitchFamily="34" charset="0"/>
            </a:endParaRPr>
          </a:p>
          <a:p>
            <a:pPr marL="533400" indent="-355600"/>
            <a:endParaRPr lang="en-GB" sz="2000" dirty="0" smtClean="0">
              <a:latin typeface="Arial" pitchFamily="34" charset="0"/>
              <a:cs typeface="Arial" pitchFamily="34" charset="0"/>
            </a:endParaRPr>
          </a:p>
          <a:p>
            <a:pPr marL="533400" indent="-355600"/>
            <a:r>
              <a:rPr lang="en-GB" sz="2400" dirty="0" smtClean="0">
                <a:cs typeface="Arial" pitchFamily="34" charset="0"/>
              </a:rPr>
              <a:t>The way you see knowledge in a research context </a:t>
            </a:r>
            <a:r>
              <a:rPr lang="en-GB" sz="2400" i="1" dirty="0" smtClean="0">
                <a:cs typeface="Arial" pitchFamily="34" charset="0"/>
              </a:rPr>
              <a:t>(</a:t>
            </a:r>
            <a:r>
              <a:rPr lang="en-GB" sz="2400" i="1" dirty="0" smtClean="0">
                <a:solidFill>
                  <a:schemeClr val="accent1"/>
                </a:solidFill>
                <a:cs typeface="Arial" pitchFamily="34" charset="0"/>
              </a:rPr>
              <a:t>epistemology) </a:t>
            </a:r>
            <a:r>
              <a:rPr lang="en-GB" sz="2400" dirty="0" smtClean="0">
                <a:cs typeface="Arial" pitchFamily="34" charset="0"/>
              </a:rPr>
              <a:t>will affect your view of what’s important and the evidence that you will collect</a:t>
            </a:r>
          </a:p>
          <a:p>
            <a:pPr marL="533400" indent="-355600">
              <a:buNone/>
            </a:pPr>
            <a:r>
              <a:rPr lang="en-GB" sz="2000" dirty="0" smtClean="0">
                <a:latin typeface="Arial" pitchFamily="34" charset="0"/>
                <a:cs typeface="Arial" pitchFamily="34" charset="0"/>
              </a:rPr>
              <a:t> </a:t>
            </a:r>
          </a:p>
          <a:p>
            <a:pPr marL="533400" indent="-355600"/>
            <a:endParaRPr lang="en-GB" sz="2000" dirty="0" smtClean="0">
              <a:latin typeface="Arial" pitchFamily="34" charset="0"/>
              <a:cs typeface="Arial" pitchFamily="34" charset="0"/>
            </a:endParaRPr>
          </a:p>
          <a:p>
            <a:pPr marL="533400" indent="-355600"/>
            <a:endParaRPr lang="en-GB" sz="2000" dirty="0" smtClean="0">
              <a:latin typeface="Arial" pitchFamily="34" charset="0"/>
              <a:cs typeface="Arial" pitchFamily="34" charset="0"/>
            </a:endParaRPr>
          </a:p>
        </p:txBody>
      </p:sp>
    </p:spTree>
  </p:cSld>
  <p:clrMapOvr>
    <a:masterClrMapping/>
  </p:clrMapOvr>
  <p:transition>
    <p:diamon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amond(in)">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wipe(left)">
                                      <p:cBhvr>
                                        <p:cTn id="12" dur="20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wipe(left)">
                                      <p:cBhvr>
                                        <p:cTn id="17" dur="2000"/>
                                        <p:tgtEl>
                                          <p:spTgt spid="2">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
                                            <p:txEl>
                                              <p:pRg st="5" end="5"/>
                                            </p:txEl>
                                          </p:spTgt>
                                        </p:tgtEl>
                                        <p:attrNameLst>
                                          <p:attrName>style.visibility</p:attrName>
                                        </p:attrNameLst>
                                      </p:cBhvr>
                                      <p:to>
                                        <p:strVal val="visible"/>
                                      </p:to>
                                    </p:set>
                                    <p:animEffect transition="in" filter="wipe(left)">
                                      <p:cBhvr>
                                        <p:cTn id="22" dur="20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500034" y="500043"/>
            <a:ext cx="8143932" cy="3416320"/>
          </a:xfrm>
          <a:prstGeom prst="rect">
            <a:avLst/>
          </a:prstGeom>
        </p:spPr>
        <p:txBody>
          <a:bodyPr wrap="square">
            <a:spAutoFit/>
          </a:bodyPr>
          <a:lstStyle/>
          <a:p>
            <a:r>
              <a:rPr lang="en-GB" sz="2400" dirty="0" smtClean="0">
                <a:cs typeface="Arial" pitchFamily="34" charset="0"/>
              </a:rPr>
              <a:t>Three philosophical perspectives dominate thinking in relation to research methods:   </a:t>
            </a:r>
          </a:p>
          <a:p>
            <a:endParaRPr lang="en-GB" sz="2400" dirty="0" smtClean="0">
              <a:cs typeface="Arial" pitchFamily="34" charset="0"/>
            </a:endParaRPr>
          </a:p>
          <a:p>
            <a:pPr marL="457200" indent="-457200">
              <a:buAutoNum type="arabicPeriod"/>
            </a:pPr>
            <a:r>
              <a:rPr lang="en-GB" sz="2400" b="1" i="1" dirty="0" err="1" smtClean="0">
                <a:solidFill>
                  <a:schemeClr val="accent1"/>
                </a:solidFill>
                <a:cs typeface="Arial" pitchFamily="34" charset="0"/>
              </a:rPr>
              <a:t>Positivisim</a:t>
            </a:r>
            <a:r>
              <a:rPr lang="en-GB" sz="2400" i="1" dirty="0" smtClean="0">
                <a:cs typeface="Arial" pitchFamily="34" charset="0"/>
              </a:rPr>
              <a:t>  = </a:t>
            </a:r>
            <a:r>
              <a:rPr lang="en-GB" sz="2400" b="1" i="1" dirty="0" smtClean="0">
                <a:solidFill>
                  <a:schemeClr val="accent1"/>
                </a:solidFill>
                <a:cs typeface="Arial" pitchFamily="34" charset="0"/>
              </a:rPr>
              <a:t>scientific</a:t>
            </a:r>
            <a:r>
              <a:rPr lang="en-GB" sz="2400" i="1" dirty="0" smtClean="0">
                <a:cs typeface="Arial" pitchFamily="34" charset="0"/>
              </a:rPr>
              <a:t> </a:t>
            </a:r>
            <a:r>
              <a:rPr lang="en-GB" sz="2400" dirty="0" smtClean="0">
                <a:cs typeface="Arial" pitchFamily="34" charset="0"/>
              </a:rPr>
              <a:t> approach</a:t>
            </a:r>
          </a:p>
          <a:p>
            <a:pPr marL="457200" indent="-457200"/>
            <a:r>
              <a:rPr lang="en-GB" sz="2400" i="1" dirty="0" smtClean="0">
                <a:cs typeface="Arial" pitchFamily="34" charset="0"/>
              </a:rPr>
              <a:t>      </a:t>
            </a:r>
          </a:p>
          <a:p>
            <a:pPr marL="177800" indent="-177800"/>
            <a:endParaRPr lang="en-GB" sz="2400" i="1" dirty="0" smtClean="0">
              <a:cs typeface="Arial" pitchFamily="34" charset="0"/>
            </a:endParaRPr>
          </a:p>
          <a:p>
            <a:pPr marL="177800" indent="-177800"/>
            <a:endParaRPr lang="en-GB" sz="2400" i="1" dirty="0" smtClean="0">
              <a:cs typeface="Arial" pitchFamily="34" charset="0"/>
            </a:endParaRPr>
          </a:p>
          <a:p>
            <a:pPr marL="177800" indent="-177800"/>
            <a:r>
              <a:rPr lang="en-GB" sz="2400" dirty="0" smtClean="0">
                <a:cs typeface="Arial" pitchFamily="34" charset="0"/>
              </a:rPr>
              <a:t> </a:t>
            </a:r>
          </a:p>
          <a:p>
            <a:endParaRPr lang="en-GB" sz="2400" dirty="0" smtClean="0">
              <a:cs typeface="Arial" pitchFamily="34" charset="0"/>
            </a:endParaRPr>
          </a:p>
        </p:txBody>
      </p:sp>
      <p:sp>
        <p:nvSpPr>
          <p:cNvPr id="6" name="Rectangle 5"/>
          <p:cNvSpPr/>
          <p:nvPr/>
        </p:nvSpPr>
        <p:spPr>
          <a:xfrm>
            <a:off x="428596" y="2786058"/>
            <a:ext cx="8286808" cy="2554545"/>
          </a:xfrm>
          <a:prstGeom prst="rect">
            <a:avLst/>
          </a:prstGeom>
        </p:spPr>
        <p:txBody>
          <a:bodyPr wrap="square">
            <a:spAutoFit/>
          </a:bodyPr>
          <a:lstStyle/>
          <a:p>
            <a:pPr marL="342900" indent="-342900">
              <a:buAutoNum type="arabicPeriod" startAt="2"/>
            </a:pPr>
            <a:r>
              <a:rPr lang="en-GB" sz="2400" b="1" i="1" dirty="0" err="1" smtClean="0">
                <a:solidFill>
                  <a:schemeClr val="accent1"/>
                </a:solidFill>
                <a:cs typeface="Arial" pitchFamily="34" charset="0"/>
              </a:rPr>
              <a:t>Interpretivism</a:t>
            </a:r>
            <a:r>
              <a:rPr lang="en-GB" sz="2400" i="1" dirty="0" smtClean="0">
                <a:cs typeface="Arial" pitchFamily="34" charset="0"/>
              </a:rPr>
              <a:t>  (</a:t>
            </a:r>
            <a:r>
              <a:rPr lang="en-GB" sz="2400" dirty="0" smtClean="0">
                <a:cs typeface="Arial" pitchFamily="34" charset="0"/>
              </a:rPr>
              <a:t>includes </a:t>
            </a:r>
            <a:r>
              <a:rPr lang="en-GB" sz="2400" b="1" i="1" dirty="0" smtClean="0">
                <a:solidFill>
                  <a:schemeClr val="accent1"/>
                </a:solidFill>
                <a:cs typeface="Arial" pitchFamily="34" charset="0"/>
              </a:rPr>
              <a:t>phenomenology)</a:t>
            </a:r>
            <a:r>
              <a:rPr lang="en-GB" sz="2400" dirty="0" smtClean="0">
                <a:cs typeface="Arial" pitchFamily="34" charset="0"/>
              </a:rPr>
              <a:t> = </a:t>
            </a:r>
            <a:r>
              <a:rPr lang="en-GB" sz="2400" b="1" i="1" dirty="0" smtClean="0">
                <a:solidFill>
                  <a:srgbClr val="3366FF"/>
                </a:solidFill>
                <a:cs typeface="Arial" pitchFamily="34" charset="0"/>
              </a:rPr>
              <a:t>subjective</a:t>
            </a:r>
            <a:r>
              <a:rPr lang="en-GB" sz="2400" dirty="0" smtClean="0">
                <a:solidFill>
                  <a:srgbClr val="3399FF"/>
                </a:solidFill>
                <a:cs typeface="Arial" pitchFamily="34" charset="0"/>
              </a:rPr>
              <a:t> </a:t>
            </a:r>
            <a:r>
              <a:rPr lang="en-GB" sz="2400" dirty="0" smtClean="0">
                <a:cs typeface="Arial" pitchFamily="34" charset="0"/>
              </a:rPr>
              <a:t>approach.</a:t>
            </a:r>
          </a:p>
          <a:p>
            <a:pPr marL="342900" indent="-342900"/>
            <a:r>
              <a:rPr lang="en-GB" sz="2400" dirty="0" smtClean="0">
                <a:cs typeface="Arial" pitchFamily="34" charset="0"/>
              </a:rPr>
              <a:t>     Exploration of  </a:t>
            </a:r>
            <a:r>
              <a:rPr lang="en-GB" sz="2400" b="1" i="1" dirty="0" smtClean="0">
                <a:solidFill>
                  <a:schemeClr val="accent1"/>
                </a:solidFill>
                <a:cs typeface="Arial" pitchFamily="34" charset="0"/>
              </a:rPr>
              <a:t>subjective </a:t>
            </a:r>
            <a:r>
              <a:rPr lang="en-GB" sz="2400" dirty="0" smtClean="0">
                <a:cs typeface="Arial" pitchFamily="34" charset="0"/>
              </a:rPr>
              <a:t>elements which motivate people important</a:t>
            </a:r>
          </a:p>
          <a:p>
            <a:pPr marL="355600" indent="-355600"/>
            <a:r>
              <a:rPr lang="en-GB" sz="2400" dirty="0" smtClean="0">
                <a:cs typeface="Arial" pitchFamily="34" charset="0"/>
              </a:rPr>
              <a:t>    </a:t>
            </a:r>
          </a:p>
          <a:p>
            <a:pPr marL="355600" indent="-355600"/>
            <a:endParaRPr lang="en-GB" sz="2000" dirty="0" smtClean="0">
              <a:latin typeface="Arial" pitchFamily="34" charset="0"/>
              <a:cs typeface="Arial" pitchFamily="34" charset="0"/>
            </a:endParaRPr>
          </a:p>
          <a:p>
            <a:pPr marL="355600" indent="-355600"/>
            <a:r>
              <a:rPr lang="en-GB" sz="2000" dirty="0" smtClean="0">
                <a:latin typeface="Arial" pitchFamily="34" charset="0"/>
                <a:cs typeface="Arial" pitchFamily="34" charset="0"/>
              </a:rPr>
              <a:t>  </a:t>
            </a:r>
          </a:p>
        </p:txBody>
      </p:sp>
      <p:sp>
        <p:nvSpPr>
          <p:cNvPr id="8" name="Rectangle 7"/>
          <p:cNvSpPr/>
          <p:nvPr/>
        </p:nvSpPr>
        <p:spPr>
          <a:xfrm>
            <a:off x="428596" y="4572008"/>
            <a:ext cx="8215370" cy="1508105"/>
          </a:xfrm>
          <a:prstGeom prst="rect">
            <a:avLst/>
          </a:prstGeom>
        </p:spPr>
        <p:txBody>
          <a:bodyPr wrap="square">
            <a:spAutoFit/>
          </a:bodyPr>
          <a:lstStyle/>
          <a:p>
            <a:r>
              <a:rPr lang="en-GB" sz="2000" b="1" i="1" dirty="0" smtClean="0">
                <a:solidFill>
                  <a:schemeClr val="accent1"/>
                </a:solidFill>
                <a:latin typeface="Arial" pitchFamily="34" charset="0"/>
                <a:cs typeface="Arial" pitchFamily="34" charset="0"/>
              </a:rPr>
              <a:t>3. </a:t>
            </a:r>
            <a:r>
              <a:rPr lang="en-GB" sz="2400" b="1" i="1" dirty="0" smtClean="0">
                <a:solidFill>
                  <a:schemeClr val="accent1"/>
                </a:solidFill>
                <a:cs typeface="Arial" pitchFamily="34" charset="0"/>
              </a:rPr>
              <a:t>Critical perspective = realist research. </a:t>
            </a:r>
            <a:r>
              <a:rPr lang="en-GB" sz="2400" i="1" dirty="0" smtClean="0">
                <a:cs typeface="Arial" pitchFamily="34" charset="0"/>
              </a:rPr>
              <a:t>S</a:t>
            </a:r>
            <a:r>
              <a:rPr lang="en-GB" sz="2400" dirty="0" smtClean="0">
                <a:cs typeface="Arial" pitchFamily="34" charset="0"/>
              </a:rPr>
              <a:t>its between positivism   &amp; </a:t>
            </a:r>
            <a:r>
              <a:rPr lang="en-GB" sz="2400" dirty="0" err="1" smtClean="0">
                <a:cs typeface="Arial" pitchFamily="34" charset="0"/>
              </a:rPr>
              <a:t>interpretivism</a:t>
            </a:r>
            <a:r>
              <a:rPr lang="en-GB" sz="2400" dirty="0" smtClean="0">
                <a:cs typeface="Arial" pitchFamily="34" charset="0"/>
              </a:rPr>
              <a:t>. Researchers study</a:t>
            </a:r>
            <a:r>
              <a:rPr lang="en-GB" sz="2400" b="1" i="1" dirty="0" smtClean="0">
                <a:solidFill>
                  <a:schemeClr val="accent1"/>
                </a:solidFill>
                <a:cs typeface="Arial" pitchFamily="34" charset="0"/>
              </a:rPr>
              <a:t> reality </a:t>
            </a:r>
            <a:r>
              <a:rPr lang="en-GB" sz="2400" dirty="0" smtClean="0">
                <a:cs typeface="Arial" pitchFamily="34" charset="0"/>
              </a:rPr>
              <a:t>i.e. external objective world</a:t>
            </a:r>
          </a:p>
          <a:p>
            <a:pPr marL="355600" indent="-355600"/>
            <a:r>
              <a:rPr lang="en-GB" sz="2000" dirty="0" smtClean="0">
                <a:latin typeface="Arial" pitchFamily="34" charset="0"/>
                <a:cs typeface="Arial" pitchFamily="34" charset="0"/>
              </a:rPr>
              <a:t>    </a:t>
            </a:r>
          </a:p>
        </p:txBody>
      </p:sp>
    </p:spTree>
  </p:cSld>
  <p:clrMapOvr>
    <a:masterClrMapping/>
  </p:clrMapOvr>
  <p:transition>
    <p:strips dir="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6" grpId="0"/>
      <p:bldP spid="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785786" y="857232"/>
            <a:ext cx="7786742" cy="5940088"/>
          </a:xfrm>
          <a:prstGeom prst="rect">
            <a:avLst/>
          </a:prstGeom>
        </p:spPr>
        <p:txBody>
          <a:bodyPr wrap="square">
            <a:spAutoFit/>
          </a:bodyPr>
          <a:lstStyle/>
          <a:p>
            <a:r>
              <a:rPr lang="en-GB" sz="2400" dirty="0" smtClean="0">
                <a:cs typeface="Arial" pitchFamily="34" charset="0"/>
              </a:rPr>
              <a:t>Three philosophical perspectives dominate thinking in relation to research methods:   </a:t>
            </a:r>
          </a:p>
          <a:p>
            <a:endParaRPr lang="en-GB" sz="2400" dirty="0" smtClean="0">
              <a:cs typeface="Arial" pitchFamily="34" charset="0"/>
            </a:endParaRPr>
          </a:p>
          <a:p>
            <a:r>
              <a:rPr lang="en-GB" sz="2400" b="1" i="1" dirty="0" err="1" smtClean="0">
                <a:solidFill>
                  <a:schemeClr val="accent1"/>
                </a:solidFill>
                <a:cs typeface="Arial" pitchFamily="34" charset="0"/>
              </a:rPr>
              <a:t>Positivisim</a:t>
            </a:r>
            <a:r>
              <a:rPr lang="en-GB" sz="2400" i="1" dirty="0" smtClean="0">
                <a:cs typeface="Arial" pitchFamily="34" charset="0"/>
              </a:rPr>
              <a:t> - </a:t>
            </a:r>
            <a:r>
              <a:rPr lang="en-GB" sz="2400" dirty="0" smtClean="0">
                <a:cs typeface="Arial" pitchFamily="34" charset="0"/>
              </a:rPr>
              <a:t>the oldest paradigm, expounded by Comte (1848)</a:t>
            </a:r>
          </a:p>
          <a:p>
            <a:endParaRPr lang="en-GB" sz="2400" dirty="0" smtClean="0">
              <a:cs typeface="Arial" pitchFamily="34" charset="0"/>
            </a:endParaRPr>
          </a:p>
          <a:p>
            <a:pPr marL="177800" indent="-177800">
              <a:buFont typeface="Arial" pitchFamily="34" charset="0"/>
              <a:buChar char="•"/>
            </a:pPr>
            <a:r>
              <a:rPr lang="en-GB" sz="2400" b="1" i="1" dirty="0" smtClean="0">
                <a:solidFill>
                  <a:schemeClr val="accent1"/>
                </a:solidFill>
                <a:cs typeface="Arial" pitchFamily="34" charset="0"/>
              </a:rPr>
              <a:t>scientific</a:t>
            </a:r>
            <a:r>
              <a:rPr lang="en-GB" sz="2400" i="1" dirty="0" smtClean="0">
                <a:cs typeface="Arial" pitchFamily="34" charset="0"/>
              </a:rPr>
              <a:t> </a:t>
            </a:r>
            <a:r>
              <a:rPr lang="en-GB" sz="2400" dirty="0" smtClean="0">
                <a:cs typeface="Arial" pitchFamily="34" charset="0"/>
              </a:rPr>
              <a:t> approach - arguing that the only authentic knowledge can come from the testing of theories via strict scientific methods </a:t>
            </a:r>
          </a:p>
          <a:p>
            <a:pPr marL="177800" indent="-177800">
              <a:buFont typeface="Arial" pitchFamily="34" charset="0"/>
              <a:buChar char="•"/>
            </a:pPr>
            <a:r>
              <a:rPr lang="en-GB" sz="2400" dirty="0" smtClean="0">
                <a:cs typeface="Arial" pitchFamily="34" charset="0"/>
              </a:rPr>
              <a:t>considers humans to be rational individuals </a:t>
            </a:r>
            <a:r>
              <a:rPr lang="en-GB" sz="2400" i="1" dirty="0" smtClean="0">
                <a:cs typeface="Arial" pitchFamily="34" charset="0"/>
              </a:rPr>
              <a:t>‘</a:t>
            </a:r>
            <a:r>
              <a:rPr lang="en-GB" sz="2400" b="1" i="1" dirty="0" smtClean="0">
                <a:solidFill>
                  <a:schemeClr val="accent1"/>
                </a:solidFill>
                <a:cs typeface="Arial" pitchFamily="34" charset="0"/>
              </a:rPr>
              <a:t>whose behaviour is learned through observation and governed  by external causes’ (</a:t>
            </a:r>
            <a:r>
              <a:rPr lang="en-GB" sz="2400" b="1" i="1" dirty="0" err="1" smtClean="0">
                <a:solidFill>
                  <a:schemeClr val="accent1"/>
                </a:solidFill>
                <a:cs typeface="Arial" pitchFamily="34" charset="0"/>
              </a:rPr>
              <a:t>i</a:t>
            </a:r>
            <a:r>
              <a:rPr lang="en-GB" sz="2400" b="1" i="1" dirty="0" smtClean="0">
                <a:solidFill>
                  <a:schemeClr val="accent1"/>
                </a:solidFill>
                <a:cs typeface="Arial" pitchFamily="34" charset="0"/>
              </a:rPr>
              <a:t>)</a:t>
            </a:r>
          </a:p>
          <a:p>
            <a:pPr marL="177800" indent="-177800">
              <a:buFont typeface="Arial" pitchFamily="34" charset="0"/>
              <a:buChar char="•"/>
            </a:pPr>
            <a:r>
              <a:rPr lang="en-GB" sz="2400" dirty="0" smtClean="0">
                <a:cs typeface="Arial" pitchFamily="34" charset="0"/>
              </a:rPr>
              <a:t>highly structured methodology, dependent on rules and procedures, is </a:t>
            </a:r>
            <a:r>
              <a:rPr lang="en-GB" sz="2400" b="1" i="1" dirty="0" smtClean="0">
                <a:solidFill>
                  <a:schemeClr val="accent1"/>
                </a:solidFill>
                <a:cs typeface="Arial" pitchFamily="34" charset="0"/>
              </a:rPr>
              <a:t>deductive</a:t>
            </a:r>
            <a:r>
              <a:rPr lang="en-GB" sz="2400" dirty="0" smtClean="0">
                <a:cs typeface="Arial" pitchFamily="34" charset="0"/>
              </a:rPr>
              <a:t> and separates facts from values</a:t>
            </a:r>
          </a:p>
          <a:p>
            <a:pPr marL="177800" indent="-177800">
              <a:buFont typeface="Arial" pitchFamily="34" charset="0"/>
              <a:buChar char="•"/>
            </a:pPr>
            <a:r>
              <a:rPr lang="en-GB" sz="2400" dirty="0" smtClean="0">
                <a:cs typeface="Arial" pitchFamily="34" charset="0"/>
              </a:rPr>
              <a:t>researcher is an </a:t>
            </a:r>
            <a:r>
              <a:rPr lang="en-GB" sz="2400" b="1" i="1" dirty="0" smtClean="0">
                <a:solidFill>
                  <a:schemeClr val="accent1"/>
                </a:solidFill>
                <a:cs typeface="Arial" pitchFamily="34" charset="0"/>
              </a:rPr>
              <a:t>objective analyst</a:t>
            </a:r>
          </a:p>
          <a:p>
            <a:pPr marL="177800" indent="-177800"/>
            <a:endParaRPr lang="en-GB" sz="2000" i="1" dirty="0" smtClean="0">
              <a:latin typeface="Arial" pitchFamily="34" charset="0"/>
              <a:cs typeface="Arial" pitchFamily="34" charset="0"/>
            </a:endParaRPr>
          </a:p>
        </p:txBody>
      </p:sp>
    </p:spTree>
  </p:cSld>
  <p:clrMapOvr>
    <a:masterClrMapping/>
  </p:clrMapOvr>
  <p:transition>
    <p:strips dir="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wipe(down)">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wipe(down)">
                                      <p:cBhvr>
                                        <p:cTn id="12" dur="500"/>
                                        <p:tgtEl>
                                          <p:spTgt spid="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7">
                                            <p:txEl>
                                              <p:pRg st="4" end="4"/>
                                            </p:txEl>
                                          </p:spTgt>
                                        </p:tgtEl>
                                        <p:attrNameLst>
                                          <p:attrName>style.visibility</p:attrName>
                                        </p:attrNameLst>
                                      </p:cBhvr>
                                      <p:to>
                                        <p:strVal val="visible"/>
                                      </p:to>
                                    </p:set>
                                    <p:animEffect transition="in" filter="wipe(down)">
                                      <p:cBhvr>
                                        <p:cTn id="17" dur="500"/>
                                        <p:tgtEl>
                                          <p:spTgt spid="7">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7">
                                            <p:txEl>
                                              <p:pRg st="5" end="5"/>
                                            </p:txEl>
                                          </p:spTgt>
                                        </p:tgtEl>
                                        <p:attrNameLst>
                                          <p:attrName>style.visibility</p:attrName>
                                        </p:attrNameLst>
                                      </p:cBhvr>
                                      <p:to>
                                        <p:strVal val="visible"/>
                                      </p:to>
                                    </p:set>
                                    <p:animEffect transition="in" filter="wipe(down)">
                                      <p:cBhvr>
                                        <p:cTn id="22" dur="500"/>
                                        <p:tgtEl>
                                          <p:spTgt spid="7">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7">
                                            <p:txEl>
                                              <p:pRg st="6" end="6"/>
                                            </p:txEl>
                                          </p:spTgt>
                                        </p:tgtEl>
                                        <p:attrNameLst>
                                          <p:attrName>style.visibility</p:attrName>
                                        </p:attrNameLst>
                                      </p:cBhvr>
                                      <p:to>
                                        <p:strVal val="visible"/>
                                      </p:to>
                                    </p:set>
                                    <p:animEffect transition="in" filter="wipe(down)">
                                      <p:cBhvr>
                                        <p:cTn id="27" dur="500"/>
                                        <p:tgtEl>
                                          <p:spTgt spid="7">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7">
                                            <p:txEl>
                                              <p:pRg st="7" end="7"/>
                                            </p:txEl>
                                          </p:spTgt>
                                        </p:tgtEl>
                                        <p:attrNameLst>
                                          <p:attrName>style.visibility</p:attrName>
                                        </p:attrNameLst>
                                      </p:cBhvr>
                                      <p:to>
                                        <p:strVal val="visible"/>
                                      </p:to>
                                    </p:set>
                                    <p:animEffect transition="in" filter="wipe(down)">
                                      <p:cBhvr>
                                        <p:cTn id="32" dur="500"/>
                                        <p:tgtEl>
                                          <p:spTgt spid="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42910" y="1071546"/>
            <a:ext cx="7858180" cy="5940088"/>
          </a:xfrm>
          <a:prstGeom prst="rect">
            <a:avLst/>
          </a:prstGeom>
        </p:spPr>
        <p:txBody>
          <a:bodyPr wrap="square">
            <a:spAutoFit/>
          </a:bodyPr>
          <a:lstStyle/>
          <a:p>
            <a:r>
              <a:rPr lang="en-GB" sz="2400" b="1" i="1" dirty="0" err="1" smtClean="0">
                <a:solidFill>
                  <a:schemeClr val="accent1"/>
                </a:solidFill>
                <a:cs typeface="Arial" pitchFamily="34" charset="0"/>
              </a:rPr>
              <a:t>Interpretivism</a:t>
            </a:r>
            <a:r>
              <a:rPr lang="en-GB" sz="2400" i="1" dirty="0" smtClean="0">
                <a:cs typeface="Arial" pitchFamily="34" charset="0"/>
              </a:rPr>
              <a:t>  - </a:t>
            </a:r>
            <a:r>
              <a:rPr lang="en-GB" sz="2400" dirty="0" smtClean="0">
                <a:cs typeface="Arial" pitchFamily="34" charset="0"/>
              </a:rPr>
              <a:t>challenged positivism in the 1960s &amp; includes a range of philosophical approaches including </a:t>
            </a:r>
            <a:r>
              <a:rPr lang="en-GB" sz="2400" b="1" i="1" dirty="0" smtClean="0">
                <a:solidFill>
                  <a:schemeClr val="accent1"/>
                </a:solidFill>
                <a:cs typeface="Arial" pitchFamily="34" charset="0"/>
              </a:rPr>
              <a:t>phenomenology</a:t>
            </a:r>
            <a:r>
              <a:rPr lang="en-GB" sz="2400" dirty="0" smtClean="0">
                <a:cs typeface="Arial" pitchFamily="34" charset="0"/>
              </a:rPr>
              <a:t> &amp;  </a:t>
            </a:r>
            <a:r>
              <a:rPr lang="en-GB" sz="2400" dirty="0" err="1" smtClean="0">
                <a:cs typeface="Arial" pitchFamily="34" charset="0"/>
              </a:rPr>
              <a:t>ethnomethodology</a:t>
            </a:r>
            <a:r>
              <a:rPr lang="en-GB" sz="2400" dirty="0" smtClean="0">
                <a:cs typeface="Arial" pitchFamily="34" charset="0"/>
              </a:rPr>
              <a:t> argue: </a:t>
            </a:r>
          </a:p>
          <a:p>
            <a:endParaRPr lang="en-GB" sz="2400" dirty="0" smtClean="0">
              <a:cs typeface="Arial" pitchFamily="34" charset="0"/>
            </a:endParaRPr>
          </a:p>
          <a:p>
            <a:pPr marL="355600" indent="-355600">
              <a:buFont typeface="Arial" pitchFamily="34" charset="0"/>
              <a:buChar char="•"/>
            </a:pPr>
            <a:r>
              <a:rPr lang="en-GB" sz="2400" dirty="0" smtClean="0">
                <a:cs typeface="Arial" pitchFamily="34" charset="0"/>
              </a:rPr>
              <a:t>social world too complex to be theorised over using laws</a:t>
            </a:r>
          </a:p>
          <a:p>
            <a:pPr marL="355600" indent="-355600">
              <a:buFont typeface="Arial" pitchFamily="34" charset="0"/>
              <a:buChar char="•"/>
            </a:pPr>
            <a:r>
              <a:rPr lang="en-GB" sz="2400" dirty="0" smtClean="0">
                <a:cs typeface="Arial" pitchFamily="34" charset="0"/>
              </a:rPr>
              <a:t>humans occupy central position and ‘subjective meanings, patterns and regularities of behaviour emerge as a result of social conventions established through interaction’ (</a:t>
            </a:r>
            <a:r>
              <a:rPr lang="en-GB" sz="2400" dirty="0" err="1" smtClean="0">
                <a:cs typeface="Arial" pitchFamily="34" charset="0"/>
              </a:rPr>
              <a:t>i</a:t>
            </a:r>
            <a:r>
              <a:rPr lang="en-GB" sz="2400" dirty="0" smtClean="0">
                <a:cs typeface="Arial" pitchFamily="34" charset="0"/>
              </a:rPr>
              <a:t>)</a:t>
            </a:r>
          </a:p>
          <a:p>
            <a:pPr marL="355600" indent="-355600">
              <a:buFont typeface="Arial" pitchFamily="34" charset="0"/>
              <a:buChar char="•"/>
            </a:pPr>
            <a:r>
              <a:rPr lang="en-GB" sz="2400" dirty="0" smtClean="0">
                <a:cs typeface="Arial" pitchFamily="34" charset="0"/>
              </a:rPr>
              <a:t>important to explore </a:t>
            </a:r>
            <a:r>
              <a:rPr lang="en-GB" sz="2400" b="1" i="1" dirty="0" smtClean="0">
                <a:solidFill>
                  <a:schemeClr val="accent1"/>
                </a:solidFill>
                <a:cs typeface="Arial" pitchFamily="34" charset="0"/>
              </a:rPr>
              <a:t>subjective </a:t>
            </a:r>
            <a:r>
              <a:rPr lang="en-GB" sz="2400" dirty="0" smtClean="0">
                <a:cs typeface="Arial" pitchFamily="34" charset="0"/>
              </a:rPr>
              <a:t>elements which motivate people</a:t>
            </a:r>
          </a:p>
          <a:p>
            <a:pPr marL="355600" indent="-355600">
              <a:buFont typeface="Arial" pitchFamily="34" charset="0"/>
              <a:buChar char="•"/>
            </a:pPr>
            <a:r>
              <a:rPr lang="en-GB" sz="2400" dirty="0" smtClean="0">
                <a:cs typeface="Arial" pitchFamily="34" charset="0"/>
              </a:rPr>
              <a:t>approach aids</a:t>
            </a:r>
            <a:r>
              <a:rPr lang="en-GB" sz="2400" b="1" i="1" dirty="0" smtClean="0">
                <a:solidFill>
                  <a:schemeClr val="accent1"/>
                </a:solidFill>
                <a:cs typeface="Arial" pitchFamily="34" charset="0"/>
              </a:rPr>
              <a:t> interpretation </a:t>
            </a:r>
            <a:r>
              <a:rPr lang="en-GB" sz="2400" dirty="0" smtClean="0">
                <a:cs typeface="Arial" pitchFamily="34" charset="0"/>
              </a:rPr>
              <a:t>and understanding of social phenomena which may be unique to a particular set of circumstances or time</a:t>
            </a:r>
          </a:p>
          <a:p>
            <a:pPr marL="355600" indent="-355600">
              <a:buFont typeface="Arial" pitchFamily="34" charset="0"/>
              <a:buChar char="•"/>
            </a:pPr>
            <a:r>
              <a:rPr lang="en-GB" sz="2400" dirty="0" smtClean="0">
                <a:cs typeface="Arial" pitchFamily="34" charset="0"/>
              </a:rPr>
              <a:t>role of interpretivist researcher to understand </a:t>
            </a:r>
            <a:r>
              <a:rPr lang="en-GB" sz="2400" b="1" i="1" dirty="0" smtClean="0">
                <a:solidFill>
                  <a:schemeClr val="accent1"/>
                </a:solidFill>
                <a:cs typeface="Arial" pitchFamily="34" charset="0"/>
              </a:rPr>
              <a:t>subject reality </a:t>
            </a:r>
          </a:p>
          <a:p>
            <a:pPr marL="355600" indent="-355600">
              <a:buFont typeface="Arial" pitchFamily="34" charset="0"/>
              <a:buChar char="•"/>
            </a:pPr>
            <a:endParaRPr lang="en-GB" sz="2000" dirty="0" smtClean="0">
              <a:latin typeface="Arial" pitchFamily="34" charset="0"/>
              <a:cs typeface="Arial" pitchFamily="34" charset="0"/>
            </a:endParaRPr>
          </a:p>
        </p:txBody>
      </p:sp>
    </p:spTree>
  </p:cSld>
  <p:clrMapOvr>
    <a:masterClrMapping/>
  </p:clrMapOvr>
  <p:transition>
    <p:strips dir="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wipe(down)">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9">
                                            <p:txEl>
                                              <p:pRg st="2" end="2"/>
                                            </p:txEl>
                                          </p:spTgt>
                                        </p:tgtEl>
                                        <p:attrNameLst>
                                          <p:attrName>style.visibility</p:attrName>
                                        </p:attrNameLst>
                                      </p:cBhvr>
                                      <p:to>
                                        <p:strVal val="visible"/>
                                      </p:to>
                                    </p:set>
                                    <p:animEffect transition="in" filter="wipe(down)">
                                      <p:cBhvr>
                                        <p:cTn id="12" dur="500"/>
                                        <p:tgtEl>
                                          <p:spTgt spid="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9">
                                            <p:txEl>
                                              <p:pRg st="3" end="3"/>
                                            </p:txEl>
                                          </p:spTgt>
                                        </p:tgtEl>
                                        <p:attrNameLst>
                                          <p:attrName>style.visibility</p:attrName>
                                        </p:attrNameLst>
                                      </p:cBhvr>
                                      <p:to>
                                        <p:strVal val="visible"/>
                                      </p:to>
                                    </p:set>
                                    <p:animEffect transition="in" filter="wipe(down)">
                                      <p:cBhvr>
                                        <p:cTn id="17" dur="500"/>
                                        <p:tgtEl>
                                          <p:spTgt spid="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9">
                                            <p:txEl>
                                              <p:pRg st="4" end="4"/>
                                            </p:txEl>
                                          </p:spTgt>
                                        </p:tgtEl>
                                        <p:attrNameLst>
                                          <p:attrName>style.visibility</p:attrName>
                                        </p:attrNameLst>
                                      </p:cBhvr>
                                      <p:to>
                                        <p:strVal val="visible"/>
                                      </p:to>
                                    </p:set>
                                    <p:animEffect transition="in" filter="wipe(down)">
                                      <p:cBhvr>
                                        <p:cTn id="22" dur="500"/>
                                        <p:tgtEl>
                                          <p:spTgt spid="9">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9">
                                            <p:txEl>
                                              <p:pRg st="5" end="5"/>
                                            </p:txEl>
                                          </p:spTgt>
                                        </p:tgtEl>
                                        <p:attrNameLst>
                                          <p:attrName>style.visibility</p:attrName>
                                        </p:attrNameLst>
                                      </p:cBhvr>
                                      <p:to>
                                        <p:strVal val="visible"/>
                                      </p:to>
                                    </p:set>
                                    <p:animEffect transition="in" filter="wipe(down)">
                                      <p:cBhvr>
                                        <p:cTn id="27" dur="500"/>
                                        <p:tgtEl>
                                          <p:spTgt spid="9">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9">
                                            <p:txEl>
                                              <p:pRg st="6" end="6"/>
                                            </p:txEl>
                                          </p:spTgt>
                                        </p:tgtEl>
                                        <p:attrNameLst>
                                          <p:attrName>style.visibility</p:attrName>
                                        </p:attrNameLst>
                                      </p:cBhvr>
                                      <p:to>
                                        <p:strVal val="visible"/>
                                      </p:to>
                                    </p:set>
                                    <p:animEffect transition="in" filter="wipe(down)">
                                      <p:cBhvr>
                                        <p:cTn id="32" dur="500"/>
                                        <p:tgtEl>
                                          <p:spTgt spid="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642910" y="1000108"/>
            <a:ext cx="7358114" cy="6063198"/>
          </a:xfrm>
          <a:prstGeom prst="rect">
            <a:avLst/>
          </a:prstGeom>
        </p:spPr>
        <p:txBody>
          <a:bodyPr wrap="square">
            <a:spAutoFit/>
          </a:bodyPr>
          <a:lstStyle/>
          <a:p>
            <a:r>
              <a:rPr lang="en-GB" sz="2400" b="1" i="1" dirty="0" smtClean="0">
                <a:solidFill>
                  <a:schemeClr val="accent1"/>
                </a:solidFill>
                <a:cs typeface="Arial" pitchFamily="34" charset="0"/>
              </a:rPr>
              <a:t>Critical perspective (realist research) </a:t>
            </a:r>
            <a:r>
              <a:rPr lang="en-GB" sz="2400" i="1" dirty="0" smtClean="0">
                <a:cs typeface="Arial" pitchFamily="34" charset="0"/>
              </a:rPr>
              <a:t>- </a:t>
            </a:r>
            <a:r>
              <a:rPr lang="en-GB" sz="2400" dirty="0" smtClean="0">
                <a:cs typeface="Arial" pitchFamily="34" charset="0"/>
              </a:rPr>
              <a:t>less well established paradigm.  Also evolved from several sources,  principally Marx, critical sociology and feminism</a:t>
            </a:r>
          </a:p>
          <a:p>
            <a:pPr lvl="1"/>
            <a:endParaRPr lang="en-GB" sz="2400" dirty="0" smtClean="0">
              <a:cs typeface="Arial" pitchFamily="34" charset="0"/>
            </a:endParaRPr>
          </a:p>
          <a:p>
            <a:pPr marL="355600" indent="-355600">
              <a:buFont typeface="Arial" pitchFamily="34" charset="0"/>
              <a:buChar char="•"/>
            </a:pPr>
            <a:r>
              <a:rPr lang="en-GB" sz="2400" dirty="0" smtClean="0">
                <a:cs typeface="Arial" pitchFamily="34" charset="0"/>
              </a:rPr>
              <a:t>sits between positivism and </a:t>
            </a:r>
            <a:r>
              <a:rPr lang="en-GB" sz="2400" dirty="0" err="1" smtClean="0">
                <a:cs typeface="Arial" pitchFamily="34" charset="0"/>
              </a:rPr>
              <a:t>interpretivism</a:t>
            </a:r>
            <a:r>
              <a:rPr lang="en-GB" sz="2400" dirty="0" smtClean="0">
                <a:cs typeface="Arial" pitchFamily="34" charset="0"/>
              </a:rPr>
              <a:t> </a:t>
            </a:r>
          </a:p>
          <a:p>
            <a:pPr marL="355600" indent="-355600">
              <a:buFont typeface="Arial" pitchFamily="34" charset="0"/>
              <a:buChar char="•"/>
            </a:pPr>
            <a:r>
              <a:rPr lang="en-GB" sz="2400" dirty="0" smtClean="0">
                <a:cs typeface="Arial" pitchFamily="34" charset="0"/>
              </a:rPr>
              <a:t>contend that a reality exists which is independent of human thoughts and beliefs i.e. there are large scale forces and processed which affect people</a:t>
            </a:r>
          </a:p>
          <a:p>
            <a:pPr marL="355600" indent="-355600">
              <a:buFont typeface="Arial" pitchFamily="34" charset="0"/>
              <a:buChar char="•"/>
            </a:pPr>
            <a:r>
              <a:rPr lang="en-GB" sz="2400" dirty="0" smtClean="0">
                <a:cs typeface="Arial" pitchFamily="34" charset="0"/>
              </a:rPr>
              <a:t>suggests humans are restricted and oppressed by social factors and conditions  and exploited by others so don’t fulfil their true potential</a:t>
            </a:r>
          </a:p>
          <a:p>
            <a:pPr marL="355600" indent="-355600">
              <a:buFont typeface="Arial" pitchFamily="34" charset="0"/>
              <a:buChar char="•"/>
            </a:pPr>
            <a:r>
              <a:rPr lang="en-GB" sz="2400" dirty="0" smtClean="0">
                <a:cs typeface="Arial" pitchFamily="34" charset="0"/>
              </a:rPr>
              <a:t>researchers study</a:t>
            </a:r>
            <a:r>
              <a:rPr lang="en-GB" sz="2400" b="1" i="1" dirty="0" smtClean="0">
                <a:solidFill>
                  <a:schemeClr val="accent1"/>
                </a:solidFill>
                <a:cs typeface="Arial" pitchFamily="34" charset="0"/>
              </a:rPr>
              <a:t> reality </a:t>
            </a:r>
            <a:r>
              <a:rPr lang="en-GB" sz="2400" dirty="0" smtClean="0">
                <a:cs typeface="Arial" pitchFamily="34" charset="0"/>
              </a:rPr>
              <a:t>i.e. external objective world</a:t>
            </a:r>
          </a:p>
          <a:p>
            <a:pPr marL="355600" indent="-355600">
              <a:buFont typeface="Arial" pitchFamily="34" charset="0"/>
              <a:buChar char="•"/>
            </a:pPr>
            <a:endParaRPr lang="en-GB" sz="2400" dirty="0" smtClean="0">
              <a:cs typeface="Arial" pitchFamily="34" charset="0"/>
            </a:endParaRPr>
          </a:p>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 </a:t>
            </a:r>
          </a:p>
          <a:p>
            <a:r>
              <a:rPr lang="en-GB" dirty="0" smtClean="0">
                <a:latin typeface="Arial" pitchFamily="34" charset="0"/>
                <a:cs typeface="Arial" pitchFamily="34" charset="0"/>
              </a:rPr>
              <a:t> </a:t>
            </a:r>
          </a:p>
          <a:p>
            <a:r>
              <a:rPr lang="en-GB" dirty="0" smtClean="0">
                <a:latin typeface="Arial" pitchFamily="34" charset="0"/>
                <a:cs typeface="Arial" pitchFamily="34" charset="0"/>
              </a:rPr>
              <a:t>  </a:t>
            </a:r>
          </a:p>
        </p:txBody>
      </p:sp>
    </p:spTree>
  </p:cSld>
  <p:clrMapOvr>
    <a:masterClrMapping/>
  </p:clrMapOvr>
  <p:transition>
    <p:strips dir="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down)">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wipe(down)">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wipe(down)">
                                      <p:cBhvr>
                                        <p:cTn id="17" dur="500"/>
                                        <p:tgtEl>
                                          <p:spTgt spid="5">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wipe(down)">
                                      <p:cBhvr>
                                        <p:cTn id="22" dur="500"/>
                                        <p:tgtEl>
                                          <p:spTgt spid="5">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Effect transition="in" filter="wipe(down)">
                                      <p:cBhvr>
                                        <p:cTn id="27" dur="500"/>
                                        <p:tgtEl>
                                          <p:spTgt spid="5">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5">
                                            <p:txEl>
                                              <p:pRg st="8" end="8"/>
                                            </p:txEl>
                                          </p:spTgt>
                                        </p:tgtEl>
                                        <p:attrNameLst>
                                          <p:attrName>style.visibility</p:attrName>
                                        </p:attrNameLst>
                                      </p:cBhvr>
                                      <p:to>
                                        <p:strVal val="visible"/>
                                      </p:to>
                                    </p:set>
                                    <p:animEffect transition="in" filter="wipe(down)">
                                      <p:cBhvr>
                                        <p:cTn id="32" dur="500"/>
                                        <p:tgtEl>
                                          <p:spTgt spid="5">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5">
                                            <p:txEl>
                                              <p:pRg st="9" end="9"/>
                                            </p:txEl>
                                          </p:spTgt>
                                        </p:tgtEl>
                                        <p:attrNameLst>
                                          <p:attrName>style.visibility</p:attrName>
                                        </p:attrNameLst>
                                      </p:cBhvr>
                                      <p:to>
                                        <p:strVal val="visible"/>
                                      </p:to>
                                    </p:set>
                                    <p:animEffect transition="in" filter="wipe(down)">
                                      <p:cBhvr>
                                        <p:cTn id="37" dur="500"/>
                                        <p:tgtEl>
                                          <p:spTgt spid="5">
                                            <p:txEl>
                                              <p:pRg st="9" end="9"/>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5">
                                            <p:txEl>
                                              <p:pRg st="10" end="10"/>
                                            </p:txEl>
                                          </p:spTgt>
                                        </p:tgtEl>
                                        <p:attrNameLst>
                                          <p:attrName>style.visibility</p:attrName>
                                        </p:attrNameLst>
                                      </p:cBhvr>
                                      <p:to>
                                        <p:strVal val="visible"/>
                                      </p:to>
                                    </p:set>
                                    <p:animEffect transition="in" filter="wipe(down)">
                                      <p:cBhvr>
                                        <p:cTn id="42" dur="500"/>
                                        <p:tgtEl>
                                          <p:spTgt spid="5">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357166"/>
            <a:ext cx="8229600" cy="785818"/>
          </a:xfrm>
        </p:spPr>
        <p:txBody>
          <a:bodyPr>
            <a:normAutofit/>
          </a:bodyPr>
          <a:lstStyle/>
          <a:p>
            <a:r>
              <a:rPr lang="en-GB" sz="3200" b="1" dirty="0" smtClean="0">
                <a:solidFill>
                  <a:srgbClr val="0000FF"/>
                </a:solidFill>
                <a:cs typeface="Arial" pitchFamily="34" charset="0"/>
              </a:rPr>
              <a:t>Deductive versus inductive approach </a:t>
            </a:r>
            <a:endParaRPr lang="en-GB" sz="3200" b="1" dirty="0">
              <a:solidFill>
                <a:srgbClr val="0000FF"/>
              </a:solidFill>
              <a:cs typeface="Arial" pitchFamily="34" charset="0"/>
            </a:endParaRPr>
          </a:p>
        </p:txBody>
      </p:sp>
      <p:sp>
        <p:nvSpPr>
          <p:cNvPr id="6" name="Content Placeholder 5"/>
          <p:cNvSpPr>
            <a:spLocks noGrp="1"/>
          </p:cNvSpPr>
          <p:nvPr>
            <p:ph idx="1"/>
          </p:nvPr>
        </p:nvSpPr>
        <p:spPr>
          <a:xfrm>
            <a:off x="457200" y="1285860"/>
            <a:ext cx="8229600" cy="5167476"/>
          </a:xfrm>
        </p:spPr>
        <p:txBody>
          <a:bodyPr>
            <a:noAutofit/>
          </a:bodyPr>
          <a:lstStyle/>
          <a:p>
            <a:pPr marL="177800" indent="-88900">
              <a:buNone/>
            </a:pPr>
            <a:r>
              <a:rPr lang="en-GB" sz="2400" dirty="0" smtClean="0">
                <a:cs typeface="Arial" pitchFamily="34" charset="0"/>
              </a:rPr>
              <a:t>When the research aim and objectives have been decided it’s necessary to decide on the  approach to be taken.  </a:t>
            </a:r>
          </a:p>
          <a:p>
            <a:pPr marL="177800" indent="-88900">
              <a:buNone/>
            </a:pPr>
            <a:r>
              <a:rPr lang="en-GB" sz="2400" dirty="0" smtClean="0">
                <a:cs typeface="Arial" pitchFamily="34" charset="0"/>
              </a:rPr>
              <a:t>Do you want to:</a:t>
            </a:r>
          </a:p>
          <a:p>
            <a:pPr marL="177800" indent="-88900">
              <a:buNone/>
            </a:pPr>
            <a:endParaRPr lang="en-GB" sz="2400" dirty="0" smtClean="0">
              <a:cs typeface="Arial" pitchFamily="34" charset="0"/>
            </a:endParaRPr>
          </a:p>
          <a:p>
            <a:pPr marL="177800" indent="-88900">
              <a:buNone/>
            </a:pPr>
            <a:r>
              <a:rPr lang="en-GB" sz="2400" dirty="0" smtClean="0">
                <a:cs typeface="Arial" pitchFamily="34" charset="0"/>
              </a:rPr>
              <a:t>a.  test a theory that you’ve already identified? </a:t>
            </a:r>
          </a:p>
          <a:p>
            <a:pPr marL="177800" indent="-88900">
              <a:buNone/>
            </a:pPr>
            <a:r>
              <a:rPr lang="en-GB" sz="2400" dirty="0" smtClean="0">
                <a:cs typeface="Arial" pitchFamily="34" charset="0"/>
              </a:rPr>
              <a:t>or </a:t>
            </a:r>
          </a:p>
          <a:p>
            <a:pPr marL="177800" indent="-88900">
              <a:buNone/>
            </a:pPr>
            <a:r>
              <a:rPr lang="en-GB" sz="2400" dirty="0" smtClean="0">
                <a:cs typeface="Arial" pitchFamily="34" charset="0"/>
              </a:rPr>
              <a:t>b.  develop your theory during or after you’ve collected your data?</a:t>
            </a:r>
          </a:p>
          <a:p>
            <a:pPr marL="88900" indent="0">
              <a:buNone/>
            </a:pPr>
            <a:r>
              <a:rPr lang="en-GB" sz="2400" dirty="0" smtClean="0">
                <a:cs typeface="Arial" pitchFamily="34" charset="0"/>
              </a:rPr>
              <a:t>If it’s the former (a) you will adopt a </a:t>
            </a:r>
            <a:r>
              <a:rPr lang="en-GB" sz="2400" b="1" i="1" dirty="0" smtClean="0">
                <a:solidFill>
                  <a:schemeClr val="accent1"/>
                </a:solidFill>
                <a:cs typeface="Arial" pitchFamily="34" charset="0"/>
              </a:rPr>
              <a:t>deductive</a:t>
            </a:r>
            <a:r>
              <a:rPr lang="en-GB" sz="2400" i="1" dirty="0" smtClean="0">
                <a:cs typeface="Arial" pitchFamily="34" charset="0"/>
              </a:rPr>
              <a:t> </a:t>
            </a:r>
            <a:r>
              <a:rPr lang="en-GB" sz="2400" dirty="0" smtClean="0">
                <a:cs typeface="Arial" pitchFamily="34" charset="0"/>
              </a:rPr>
              <a:t>approach which is linked to </a:t>
            </a:r>
            <a:r>
              <a:rPr lang="en-GB" sz="2400" b="1" dirty="0" smtClean="0">
                <a:solidFill>
                  <a:schemeClr val="accent1"/>
                </a:solidFill>
                <a:cs typeface="Arial" pitchFamily="34" charset="0"/>
              </a:rPr>
              <a:t>positivism </a:t>
            </a:r>
          </a:p>
          <a:p>
            <a:pPr marL="177800" indent="0">
              <a:buNone/>
            </a:pPr>
            <a:r>
              <a:rPr lang="en-GB" sz="2400" dirty="0" smtClean="0">
                <a:cs typeface="Arial" pitchFamily="34" charset="0"/>
              </a:rPr>
              <a:t>If it’s the latter (b) an </a:t>
            </a:r>
            <a:r>
              <a:rPr lang="en-GB" sz="2400" b="1" i="1" dirty="0" smtClean="0">
                <a:solidFill>
                  <a:schemeClr val="accent1"/>
                </a:solidFill>
                <a:cs typeface="Arial" pitchFamily="34" charset="0"/>
              </a:rPr>
              <a:t>inductive</a:t>
            </a:r>
            <a:r>
              <a:rPr lang="en-GB" sz="2400" dirty="0" smtClean="0">
                <a:cs typeface="Arial" pitchFamily="34" charset="0"/>
              </a:rPr>
              <a:t> approach will be adopted.  This is linked to </a:t>
            </a:r>
            <a:r>
              <a:rPr lang="en-GB" sz="2400" b="1" i="1" dirty="0" err="1" smtClean="0">
                <a:solidFill>
                  <a:schemeClr val="accent1"/>
                </a:solidFill>
                <a:cs typeface="Arial" pitchFamily="34" charset="0"/>
              </a:rPr>
              <a:t>interpretivism</a:t>
            </a:r>
            <a:r>
              <a:rPr lang="en-GB" sz="2400" b="1" i="1" dirty="0" smtClean="0">
                <a:solidFill>
                  <a:schemeClr val="accent1"/>
                </a:solidFill>
                <a:cs typeface="Arial" pitchFamily="34" charset="0"/>
              </a:rPr>
              <a:t>  </a:t>
            </a:r>
            <a:r>
              <a:rPr lang="en-GB" sz="2400" dirty="0" smtClean="0">
                <a:cs typeface="Arial" pitchFamily="34" charset="0"/>
              </a:rPr>
              <a:t>(favoured by social scientists) </a:t>
            </a:r>
            <a:endParaRPr lang="en-GB" sz="2400" dirty="0">
              <a:cs typeface="Arial" pitchFamily="34" charset="0"/>
            </a:endParaRPr>
          </a:p>
        </p:txBody>
      </p:sp>
    </p:spTree>
  </p:cSld>
  <p:clrMapOvr>
    <a:masterClrMapping/>
  </p:clrMapOvr>
  <p:transition>
    <p:strips dir="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amond(in)">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 calcmode="lin" valueType="num">
                                      <p:cBhvr additive="base">
                                        <p:cTn id="12"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6">
                                            <p:txEl>
                                              <p:pRg st="1" end="1"/>
                                            </p:txEl>
                                          </p:spTgt>
                                        </p:tgtEl>
                                        <p:attrNameLst>
                                          <p:attrName>style.visibility</p:attrName>
                                        </p:attrNameLst>
                                      </p:cBhvr>
                                      <p:to>
                                        <p:strVal val="visible"/>
                                      </p:to>
                                    </p:set>
                                    <p:anim calcmode="lin" valueType="num">
                                      <p:cBhvr additive="base">
                                        <p:cTn id="18"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6">
                                            <p:txEl>
                                              <p:pRg st="3" end="3"/>
                                            </p:txEl>
                                          </p:spTgt>
                                        </p:tgtEl>
                                        <p:attrNameLst>
                                          <p:attrName>style.visibility</p:attrName>
                                        </p:attrNameLst>
                                      </p:cBhvr>
                                      <p:to>
                                        <p:strVal val="visible"/>
                                      </p:to>
                                    </p:set>
                                    <p:anim calcmode="lin" valueType="num">
                                      <p:cBhvr additive="base">
                                        <p:cTn id="24"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6">
                                            <p:txEl>
                                              <p:pRg st="4" end="4"/>
                                            </p:txEl>
                                          </p:spTgt>
                                        </p:tgtEl>
                                        <p:attrNameLst>
                                          <p:attrName>style.visibility</p:attrName>
                                        </p:attrNameLst>
                                      </p:cBhvr>
                                      <p:to>
                                        <p:strVal val="visible"/>
                                      </p:to>
                                    </p:set>
                                    <p:anim calcmode="lin" valueType="num">
                                      <p:cBhvr additive="base">
                                        <p:cTn id="30"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6">
                                            <p:txEl>
                                              <p:pRg st="5" end="5"/>
                                            </p:txEl>
                                          </p:spTgt>
                                        </p:tgtEl>
                                        <p:attrNameLst>
                                          <p:attrName>style.visibility</p:attrName>
                                        </p:attrNameLst>
                                      </p:cBhvr>
                                      <p:to>
                                        <p:strVal val="visible"/>
                                      </p:to>
                                    </p:set>
                                    <p:anim calcmode="lin" valueType="num">
                                      <p:cBhvr additive="base">
                                        <p:cTn id="36"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6">
                                            <p:txEl>
                                              <p:pRg st="6" end="6"/>
                                            </p:txEl>
                                          </p:spTgt>
                                        </p:tgtEl>
                                        <p:attrNameLst>
                                          <p:attrName>style.visibility</p:attrName>
                                        </p:attrNameLst>
                                      </p:cBhvr>
                                      <p:to>
                                        <p:strVal val="visible"/>
                                      </p:to>
                                    </p:set>
                                    <p:anim calcmode="lin" valueType="num">
                                      <p:cBhvr additive="base">
                                        <p:cTn id="42"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6">
                                            <p:txEl>
                                              <p:pRg st="7" end="7"/>
                                            </p:txEl>
                                          </p:spTgt>
                                        </p:tgtEl>
                                        <p:attrNameLst>
                                          <p:attrName>style.visibility</p:attrName>
                                        </p:attrNameLst>
                                      </p:cBhvr>
                                      <p:to>
                                        <p:strVal val="visible"/>
                                      </p:to>
                                    </p:set>
                                    <p:anim calcmode="lin" valueType="num">
                                      <p:cBhvr additive="base">
                                        <p:cTn id="48"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a:bodyPr>
          <a:lstStyle/>
          <a:p>
            <a:r>
              <a:rPr lang="en-GB" sz="2800" b="1" dirty="0" smtClean="0">
                <a:solidFill>
                  <a:srgbClr val="0000FF"/>
                </a:solidFill>
                <a:latin typeface="+mn-lt"/>
                <a:cs typeface="Arial" pitchFamily="34" charset="0"/>
              </a:rPr>
              <a:t>The meaning of methodology</a:t>
            </a:r>
            <a:endParaRPr lang="en-GB" sz="2800" b="1" dirty="0">
              <a:solidFill>
                <a:srgbClr val="0000FF"/>
              </a:solidFill>
              <a:latin typeface="+mn-lt"/>
              <a:cs typeface="Arial" pitchFamily="34" charset="0"/>
            </a:endParaRPr>
          </a:p>
        </p:txBody>
      </p:sp>
      <p:sp>
        <p:nvSpPr>
          <p:cNvPr id="2" name="Content Placeholder 1"/>
          <p:cNvSpPr>
            <a:spLocks noGrp="1"/>
          </p:cNvSpPr>
          <p:nvPr>
            <p:ph idx="1"/>
          </p:nvPr>
        </p:nvSpPr>
        <p:spPr/>
        <p:txBody>
          <a:bodyPr>
            <a:noAutofit/>
          </a:bodyPr>
          <a:lstStyle/>
          <a:p>
            <a:pPr marL="177800" indent="0">
              <a:buNone/>
            </a:pPr>
            <a:r>
              <a:rPr lang="en-GB" sz="2400" dirty="0" smtClean="0">
                <a:cs typeface="Arial" pitchFamily="34" charset="0"/>
              </a:rPr>
              <a:t>The term</a:t>
            </a:r>
            <a:r>
              <a:rPr lang="en-GB" sz="2400" dirty="0" smtClean="0">
                <a:solidFill>
                  <a:schemeClr val="accent1"/>
                </a:solidFill>
                <a:cs typeface="Arial" pitchFamily="34" charset="0"/>
              </a:rPr>
              <a:t> </a:t>
            </a:r>
            <a:r>
              <a:rPr lang="en-GB" sz="2400" b="1" i="1" dirty="0" smtClean="0">
                <a:solidFill>
                  <a:schemeClr val="accent1"/>
                </a:solidFill>
                <a:cs typeface="Arial" pitchFamily="34" charset="0"/>
              </a:rPr>
              <a:t>methodology</a:t>
            </a:r>
            <a:r>
              <a:rPr lang="en-GB" sz="2400" dirty="0" smtClean="0">
                <a:solidFill>
                  <a:schemeClr val="accent1"/>
                </a:solidFill>
                <a:cs typeface="Arial" pitchFamily="34" charset="0"/>
              </a:rPr>
              <a:t> </a:t>
            </a:r>
            <a:r>
              <a:rPr lang="en-GB" sz="2400" dirty="0" smtClean="0">
                <a:cs typeface="Arial" pitchFamily="34" charset="0"/>
              </a:rPr>
              <a:t>relates to:</a:t>
            </a:r>
          </a:p>
          <a:p>
            <a:pPr marL="177800" indent="0">
              <a:buNone/>
            </a:pPr>
            <a:r>
              <a:rPr lang="en-GB" sz="2400" dirty="0" smtClean="0">
                <a:cs typeface="Arial" pitchFamily="34" charset="0"/>
              </a:rPr>
              <a:t> </a:t>
            </a:r>
          </a:p>
          <a:p>
            <a:pPr marL="533400" indent="-355600"/>
            <a:r>
              <a:rPr lang="en-GB" sz="2400" dirty="0" smtClean="0">
                <a:cs typeface="Arial" pitchFamily="34" charset="0"/>
              </a:rPr>
              <a:t>the research principles which reflect the scientific or naturalistic philosophies and the</a:t>
            </a:r>
          </a:p>
          <a:p>
            <a:pPr marL="533400" indent="-355600"/>
            <a:r>
              <a:rPr lang="en-GB" sz="2400" dirty="0" smtClean="0">
                <a:cs typeface="Arial" pitchFamily="34" charset="0"/>
              </a:rPr>
              <a:t>guidelines on appropriate </a:t>
            </a:r>
            <a:r>
              <a:rPr lang="en-GB" sz="2400" b="1" i="1" dirty="0" smtClean="0">
                <a:solidFill>
                  <a:schemeClr val="accent1"/>
                </a:solidFill>
                <a:cs typeface="Arial" pitchFamily="34" charset="0"/>
              </a:rPr>
              <a:t>research practices</a:t>
            </a:r>
            <a:r>
              <a:rPr lang="en-GB" sz="2400" dirty="0" smtClean="0">
                <a:cs typeface="Arial" pitchFamily="34" charset="0"/>
              </a:rPr>
              <a:t>.  The latter may be either </a:t>
            </a:r>
            <a:r>
              <a:rPr lang="en-GB" sz="2400" b="1" i="1" dirty="0" smtClean="0">
                <a:solidFill>
                  <a:schemeClr val="accent1"/>
                </a:solidFill>
                <a:cs typeface="Arial" pitchFamily="34" charset="0"/>
              </a:rPr>
              <a:t>quantitative</a:t>
            </a:r>
            <a:r>
              <a:rPr lang="en-GB" sz="2400" dirty="0" smtClean="0">
                <a:cs typeface="Arial" pitchFamily="34" charset="0"/>
              </a:rPr>
              <a:t> or </a:t>
            </a:r>
            <a:r>
              <a:rPr lang="en-GB" sz="2400" b="1" i="1" dirty="0" smtClean="0">
                <a:solidFill>
                  <a:schemeClr val="accent1"/>
                </a:solidFill>
                <a:cs typeface="Arial" pitchFamily="34" charset="0"/>
              </a:rPr>
              <a:t>qualitative </a:t>
            </a:r>
            <a:r>
              <a:rPr lang="en-GB" sz="2400" dirty="0" smtClean="0">
                <a:cs typeface="Arial" pitchFamily="34" charset="0"/>
              </a:rPr>
              <a:t> </a:t>
            </a:r>
          </a:p>
          <a:p>
            <a:pPr>
              <a:buNone/>
            </a:pPr>
            <a:endParaRPr lang="en-GB" sz="2400" dirty="0" smtClean="0">
              <a:cs typeface="Arial" pitchFamily="34" charset="0"/>
            </a:endParaRPr>
          </a:p>
          <a:p>
            <a:pPr>
              <a:buNone/>
            </a:pPr>
            <a:r>
              <a:rPr lang="en-GB" sz="2400" dirty="0" err="1" smtClean="0">
                <a:cs typeface="Arial" pitchFamily="34" charset="0"/>
              </a:rPr>
              <a:t>Jankowicz</a:t>
            </a:r>
            <a:r>
              <a:rPr lang="en-GB" sz="2400" dirty="0" smtClean="0">
                <a:cs typeface="Arial" pitchFamily="34" charset="0"/>
              </a:rPr>
              <a:t> (1995:174) says it is:</a:t>
            </a:r>
          </a:p>
          <a:p>
            <a:pPr>
              <a:buNone/>
            </a:pPr>
            <a:endParaRPr lang="en-GB" sz="2400" dirty="0" smtClean="0">
              <a:cs typeface="Arial" pitchFamily="34" charset="0"/>
            </a:endParaRPr>
          </a:p>
          <a:p>
            <a:pPr marL="365125" indent="-9525">
              <a:buNone/>
            </a:pPr>
            <a:r>
              <a:rPr lang="en-GB" sz="2400" dirty="0" smtClean="0">
                <a:cs typeface="Arial" pitchFamily="34" charset="0"/>
              </a:rPr>
              <a:t>‘the analysis of, and rationale for the particular method or methods used in a given study’ </a:t>
            </a:r>
            <a:endParaRPr lang="en-GB" sz="2400" dirty="0">
              <a:cs typeface="Arial" pitchFamily="34" charset="0"/>
            </a:endParaRPr>
          </a:p>
        </p:txBody>
      </p:sp>
    </p:spTree>
  </p:cSld>
  <p:clrMapOvr>
    <a:masterClrMapping/>
  </p:clrMapOvr>
  <p:transition>
    <p:strips dir="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20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fade">
                                      <p:cBhvr>
                                        <p:cTn id="17" dur="2000"/>
                                        <p:tgtEl>
                                          <p:spTgt spid="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2" end="2"/>
                                            </p:txEl>
                                          </p:spTgt>
                                        </p:tgtEl>
                                        <p:attrNameLst>
                                          <p:attrName>style.visibility</p:attrName>
                                        </p:attrNameLst>
                                      </p:cBhvr>
                                      <p:to>
                                        <p:strVal val="visible"/>
                                      </p:to>
                                    </p:set>
                                    <p:animEffect transition="in" filter="fade">
                                      <p:cBhvr>
                                        <p:cTn id="22" dur="2000"/>
                                        <p:tgtEl>
                                          <p:spTgt spid="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xEl>
                                              <p:pRg st="3" end="3"/>
                                            </p:txEl>
                                          </p:spTgt>
                                        </p:tgtEl>
                                        <p:attrNameLst>
                                          <p:attrName>style.visibility</p:attrName>
                                        </p:attrNameLst>
                                      </p:cBhvr>
                                      <p:to>
                                        <p:strVal val="visible"/>
                                      </p:to>
                                    </p:set>
                                    <p:animEffect transition="in" filter="fade">
                                      <p:cBhvr>
                                        <p:cTn id="27" dur="2000"/>
                                        <p:tgtEl>
                                          <p:spTgt spid="2">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fade">
                                      <p:cBhvr>
                                        <p:cTn id="32" dur="2000"/>
                                        <p:tgtEl>
                                          <p:spTgt spid="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txEl>
                                              <p:pRg st="7" end="7"/>
                                            </p:txEl>
                                          </p:spTgt>
                                        </p:tgtEl>
                                        <p:attrNameLst>
                                          <p:attrName>style.visibility</p:attrName>
                                        </p:attrNameLst>
                                      </p:cBhvr>
                                      <p:to>
                                        <p:strVal val="visible"/>
                                      </p:to>
                                    </p:set>
                                    <p:animEffect transition="in" filter="fade">
                                      <p:cBhvr>
                                        <p:cTn id="37" dur="2000"/>
                                        <p:tgtEl>
                                          <p:spTgt spid="2">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a:bodyPr>
          <a:lstStyle/>
          <a:p>
            <a:r>
              <a:rPr lang="en-GB" sz="3200" b="1" dirty="0" smtClean="0">
                <a:solidFill>
                  <a:srgbClr val="0000FF"/>
                </a:solidFill>
                <a:latin typeface="+mn-lt"/>
                <a:cs typeface="Arial" pitchFamily="34" charset="0"/>
              </a:rPr>
              <a:t>Quantitative versus Qualitative Research? </a:t>
            </a:r>
            <a:endParaRPr lang="en-GB" sz="3200" b="1" dirty="0">
              <a:solidFill>
                <a:srgbClr val="0000FF"/>
              </a:solidFill>
              <a:latin typeface="+mn-lt"/>
            </a:endParaRPr>
          </a:p>
        </p:txBody>
      </p:sp>
      <p:sp>
        <p:nvSpPr>
          <p:cNvPr id="2" name="Content Placeholder 1"/>
          <p:cNvSpPr>
            <a:spLocks noGrp="1"/>
          </p:cNvSpPr>
          <p:nvPr>
            <p:ph idx="1"/>
          </p:nvPr>
        </p:nvSpPr>
        <p:spPr>
          <a:xfrm>
            <a:off x="457200" y="1357298"/>
            <a:ext cx="8229600" cy="4649993"/>
          </a:xfrm>
        </p:spPr>
        <p:txBody>
          <a:bodyPr>
            <a:noAutofit/>
          </a:bodyPr>
          <a:lstStyle/>
          <a:p>
            <a:pPr>
              <a:buNone/>
            </a:pPr>
            <a:r>
              <a:rPr lang="en-GB" sz="2400" dirty="0" err="1" smtClean="0">
                <a:cs typeface="Arial" pitchFamily="34" charset="0"/>
              </a:rPr>
              <a:t>Mariampolski</a:t>
            </a:r>
            <a:r>
              <a:rPr lang="en-GB" sz="2400" dirty="0" smtClean="0">
                <a:cs typeface="Arial" pitchFamily="34" charset="0"/>
              </a:rPr>
              <a:t> (2000) suggests:</a:t>
            </a:r>
          </a:p>
          <a:p>
            <a:pPr marL="88900" indent="0">
              <a:buNone/>
            </a:pPr>
            <a:r>
              <a:rPr lang="en-GB" sz="2400" b="1" i="1" dirty="0" smtClean="0">
                <a:solidFill>
                  <a:schemeClr val="accent1"/>
                </a:solidFill>
                <a:cs typeface="Arial" pitchFamily="34" charset="0"/>
              </a:rPr>
              <a:t>Quantitative</a:t>
            </a:r>
            <a:r>
              <a:rPr lang="en-GB" sz="2400" b="1" dirty="0" smtClean="0">
                <a:cs typeface="Arial" pitchFamily="34" charset="0"/>
              </a:rPr>
              <a:t> </a:t>
            </a:r>
            <a:r>
              <a:rPr lang="en-GB" sz="2400" dirty="0" smtClean="0">
                <a:cs typeface="Arial" pitchFamily="34" charset="0"/>
              </a:rPr>
              <a:t>research is most appropriate for studies emphasising precise measurements e.g. how much or how many and says:</a:t>
            </a:r>
          </a:p>
          <a:p>
            <a:pPr marL="88900" indent="0">
              <a:buNone/>
            </a:pPr>
            <a:r>
              <a:rPr lang="en-GB" sz="2400" dirty="0" smtClean="0">
                <a:cs typeface="Arial" pitchFamily="34" charset="0"/>
              </a:rPr>
              <a:t>‘it is called for when the objectives demand strict enumeration for the phenomena or when probabilistic projections are demanded’ 		(ibid:p24)</a:t>
            </a:r>
          </a:p>
          <a:p>
            <a:pPr marL="88900" indent="0">
              <a:buNone/>
            </a:pPr>
            <a:endParaRPr lang="en-GB" sz="2400" dirty="0" smtClean="0">
              <a:cs typeface="Arial" pitchFamily="34" charset="0"/>
            </a:endParaRPr>
          </a:p>
          <a:p>
            <a:pPr marL="88900" indent="0">
              <a:buNone/>
            </a:pPr>
            <a:r>
              <a:rPr lang="en-GB" sz="2400" b="1" i="1" dirty="0" smtClean="0">
                <a:solidFill>
                  <a:schemeClr val="accent1"/>
                </a:solidFill>
                <a:cs typeface="Arial" pitchFamily="34" charset="0"/>
              </a:rPr>
              <a:t>Qualitative</a:t>
            </a:r>
            <a:r>
              <a:rPr lang="en-GB" sz="2400" i="1" dirty="0" smtClean="0">
                <a:cs typeface="Arial" pitchFamily="34" charset="0"/>
              </a:rPr>
              <a:t> </a:t>
            </a:r>
            <a:r>
              <a:rPr lang="en-GB" sz="2400" dirty="0" smtClean="0">
                <a:cs typeface="Arial" pitchFamily="34" charset="0"/>
              </a:rPr>
              <a:t>is used for exploratory and explanatory purposes to seek: </a:t>
            </a:r>
          </a:p>
          <a:p>
            <a:pPr marL="88900" indent="0">
              <a:buNone/>
            </a:pPr>
            <a:r>
              <a:rPr lang="en-GB" sz="2400" dirty="0" smtClean="0">
                <a:cs typeface="Arial" pitchFamily="34" charset="0"/>
              </a:rPr>
              <a:t>‘meanings and motivations behind behaviour’</a:t>
            </a:r>
            <a:endParaRPr lang="en-GB" sz="2400" dirty="0">
              <a:cs typeface="Arial" pitchFamily="34" charset="0"/>
            </a:endParaRPr>
          </a:p>
        </p:txBody>
      </p:sp>
    </p:spTree>
  </p:cSld>
  <p:clrMapOvr>
    <a:masterClrMapping/>
  </p:clrMapOvr>
  <p:transition>
    <p:strips dir="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Effect transition="in" filter="wipe(down)">
                                      <p:cBhvr>
                                        <p:cTn id="13" dur="500"/>
                                        <p:tgtEl>
                                          <p:spTgt spid="2">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2">
                                            <p:txEl>
                                              <p:pRg st="1" end="1"/>
                                            </p:txEl>
                                          </p:spTgt>
                                        </p:tgtEl>
                                        <p:attrNameLst>
                                          <p:attrName>style.visibility</p:attrName>
                                        </p:attrNameLst>
                                      </p:cBhvr>
                                      <p:to>
                                        <p:strVal val="visible"/>
                                      </p:to>
                                    </p:set>
                                    <p:animEffect transition="in" filter="wipe(down)">
                                      <p:cBhvr>
                                        <p:cTn id="18" dur="500"/>
                                        <p:tgtEl>
                                          <p:spTgt spid="2">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grpId="0" nodeType="clickEffect">
                                  <p:stCondLst>
                                    <p:cond delay="0"/>
                                  </p:stCondLst>
                                  <p:childTnLst>
                                    <p:set>
                                      <p:cBhvr>
                                        <p:cTn id="22" dur="1" fill="hold">
                                          <p:stCondLst>
                                            <p:cond delay="0"/>
                                          </p:stCondLst>
                                        </p:cTn>
                                        <p:tgtEl>
                                          <p:spTgt spid="2">
                                            <p:txEl>
                                              <p:pRg st="2" end="2"/>
                                            </p:txEl>
                                          </p:spTgt>
                                        </p:tgtEl>
                                        <p:attrNameLst>
                                          <p:attrName>style.visibility</p:attrName>
                                        </p:attrNameLst>
                                      </p:cBhvr>
                                      <p:to>
                                        <p:strVal val="visible"/>
                                      </p:to>
                                    </p:set>
                                    <p:animEffect transition="in" filter="wipe(down)">
                                      <p:cBhvr>
                                        <p:cTn id="23" dur="500"/>
                                        <p:tgtEl>
                                          <p:spTgt spid="2">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grpId="0" nodeType="clickEffect">
                                  <p:stCondLst>
                                    <p:cond delay="0"/>
                                  </p:stCondLst>
                                  <p:childTnLst>
                                    <p:set>
                                      <p:cBhvr>
                                        <p:cTn id="27" dur="1" fill="hold">
                                          <p:stCondLst>
                                            <p:cond delay="0"/>
                                          </p:stCondLst>
                                        </p:cTn>
                                        <p:tgtEl>
                                          <p:spTgt spid="2">
                                            <p:txEl>
                                              <p:pRg st="4" end="4"/>
                                            </p:txEl>
                                          </p:spTgt>
                                        </p:tgtEl>
                                        <p:attrNameLst>
                                          <p:attrName>style.visibility</p:attrName>
                                        </p:attrNameLst>
                                      </p:cBhvr>
                                      <p:to>
                                        <p:strVal val="visible"/>
                                      </p:to>
                                    </p:set>
                                    <p:animEffect transition="in" filter="wipe(down)">
                                      <p:cBhvr>
                                        <p:cTn id="28" dur="500"/>
                                        <p:tgtEl>
                                          <p:spTgt spid="2">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4" fill="hold" grpId="0" nodeType="clickEffect">
                                  <p:stCondLst>
                                    <p:cond delay="0"/>
                                  </p:stCondLst>
                                  <p:childTnLst>
                                    <p:set>
                                      <p:cBhvr>
                                        <p:cTn id="32" dur="1" fill="hold">
                                          <p:stCondLst>
                                            <p:cond delay="0"/>
                                          </p:stCondLst>
                                        </p:cTn>
                                        <p:tgtEl>
                                          <p:spTgt spid="2">
                                            <p:txEl>
                                              <p:pRg st="5" end="5"/>
                                            </p:txEl>
                                          </p:spTgt>
                                        </p:tgtEl>
                                        <p:attrNameLst>
                                          <p:attrName>style.visibility</p:attrName>
                                        </p:attrNameLst>
                                      </p:cBhvr>
                                      <p:to>
                                        <p:strVal val="visible"/>
                                      </p:to>
                                    </p:set>
                                    <p:animEffect transition="in" filter="wipe(down)">
                                      <p:cBhvr>
                                        <p:cTn id="33"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flipH="1">
            <a:off x="3214678" y="3071810"/>
            <a:ext cx="3000396" cy="369332"/>
          </a:xfrm>
          <a:prstGeom prst="rect">
            <a:avLst/>
          </a:prstGeom>
          <a:noFill/>
          <a:ln>
            <a:solidFill>
              <a:srgbClr val="00B0F0"/>
            </a:solidFill>
          </a:ln>
        </p:spPr>
        <p:txBody>
          <a:bodyPr wrap="square" rtlCol="0">
            <a:spAutoFit/>
          </a:bodyPr>
          <a:lstStyle/>
          <a:p>
            <a:pPr algn="ctr"/>
            <a:r>
              <a:rPr lang="en-GB" b="1" dirty="0" smtClean="0">
                <a:solidFill>
                  <a:srgbClr val="0000FF"/>
                </a:solidFill>
                <a:latin typeface="Arial" pitchFamily="34" charset="0"/>
                <a:cs typeface="Arial" pitchFamily="34" charset="0"/>
              </a:rPr>
              <a:t>Quantitative approach </a:t>
            </a:r>
          </a:p>
        </p:txBody>
      </p:sp>
      <p:sp>
        <p:nvSpPr>
          <p:cNvPr id="15" name="Rectangle 14"/>
          <p:cNvSpPr/>
          <p:nvPr/>
        </p:nvSpPr>
        <p:spPr>
          <a:xfrm>
            <a:off x="285720" y="2500306"/>
            <a:ext cx="2357454" cy="1200329"/>
          </a:xfrm>
          <a:prstGeom prst="rect">
            <a:avLst/>
          </a:prstGeom>
          <a:ln>
            <a:solidFill>
              <a:srgbClr val="FF0000"/>
            </a:solidFill>
          </a:ln>
        </p:spPr>
        <p:txBody>
          <a:bodyPr wrap="square">
            <a:spAutoFit/>
          </a:bodyPr>
          <a:lstStyle/>
          <a:p>
            <a:pPr algn="ctr"/>
            <a:r>
              <a:rPr lang="en-GB" dirty="0" smtClean="0">
                <a:latin typeface="Arial" pitchFamily="34" charset="0"/>
                <a:cs typeface="Arial" pitchFamily="34" charset="0"/>
              </a:rPr>
              <a:t>Survey data tabulated to show relationships between variables</a:t>
            </a:r>
          </a:p>
        </p:txBody>
      </p:sp>
      <p:sp>
        <p:nvSpPr>
          <p:cNvPr id="16" name="Rectangle 15"/>
          <p:cNvSpPr/>
          <p:nvPr/>
        </p:nvSpPr>
        <p:spPr>
          <a:xfrm>
            <a:off x="3000364" y="1142984"/>
            <a:ext cx="2643206" cy="646331"/>
          </a:xfrm>
          <a:prstGeom prst="rect">
            <a:avLst/>
          </a:prstGeom>
          <a:ln>
            <a:solidFill>
              <a:srgbClr val="FF0000"/>
            </a:solidFill>
          </a:ln>
        </p:spPr>
        <p:txBody>
          <a:bodyPr wrap="square">
            <a:spAutoFit/>
          </a:bodyPr>
          <a:lstStyle/>
          <a:p>
            <a:pPr algn="ctr"/>
            <a:r>
              <a:rPr lang="en-GB" dirty="0" smtClean="0">
                <a:latin typeface="Arial" pitchFamily="34" charset="0"/>
                <a:cs typeface="Arial" pitchFamily="34" charset="0"/>
              </a:rPr>
              <a:t>Scientific in approach, disciplined &amp; systematic</a:t>
            </a:r>
          </a:p>
        </p:txBody>
      </p:sp>
      <p:sp>
        <p:nvSpPr>
          <p:cNvPr id="21" name="Rectangle 20"/>
          <p:cNvSpPr/>
          <p:nvPr/>
        </p:nvSpPr>
        <p:spPr>
          <a:xfrm>
            <a:off x="571472" y="4143380"/>
            <a:ext cx="2000264" cy="1477328"/>
          </a:xfrm>
          <a:prstGeom prst="rect">
            <a:avLst/>
          </a:prstGeom>
          <a:ln>
            <a:solidFill>
              <a:srgbClr val="FF0000"/>
            </a:solidFill>
          </a:ln>
        </p:spPr>
        <p:txBody>
          <a:bodyPr wrap="square">
            <a:spAutoFit/>
          </a:bodyPr>
          <a:lstStyle/>
          <a:p>
            <a:pPr algn="ctr"/>
            <a:r>
              <a:rPr lang="en-GB" dirty="0" smtClean="0">
                <a:latin typeface="Arial" pitchFamily="34" charset="0"/>
                <a:cs typeface="Arial" pitchFamily="34" charset="0"/>
              </a:rPr>
              <a:t>Data used to produce quantified &amp; generalised conclusions</a:t>
            </a:r>
          </a:p>
        </p:txBody>
      </p:sp>
      <p:sp>
        <p:nvSpPr>
          <p:cNvPr id="26" name="Rectangle 25"/>
          <p:cNvSpPr/>
          <p:nvPr/>
        </p:nvSpPr>
        <p:spPr>
          <a:xfrm>
            <a:off x="571472" y="1285860"/>
            <a:ext cx="2000264" cy="923330"/>
          </a:xfrm>
          <a:prstGeom prst="rect">
            <a:avLst/>
          </a:prstGeom>
          <a:ln>
            <a:solidFill>
              <a:srgbClr val="FF0000"/>
            </a:solidFill>
          </a:ln>
        </p:spPr>
        <p:txBody>
          <a:bodyPr wrap="square">
            <a:spAutoFit/>
          </a:bodyPr>
          <a:lstStyle/>
          <a:p>
            <a:pPr algn="ctr"/>
            <a:r>
              <a:rPr lang="en-GB" dirty="0" smtClean="0">
                <a:latin typeface="Arial" pitchFamily="34" charset="0"/>
                <a:cs typeface="Arial" pitchFamily="34" charset="0"/>
              </a:rPr>
              <a:t>Computer packages used  for analysis</a:t>
            </a:r>
          </a:p>
        </p:txBody>
      </p:sp>
      <p:sp>
        <p:nvSpPr>
          <p:cNvPr id="27" name="Rectangle 26"/>
          <p:cNvSpPr/>
          <p:nvPr/>
        </p:nvSpPr>
        <p:spPr>
          <a:xfrm>
            <a:off x="6072198" y="1142984"/>
            <a:ext cx="1571636" cy="646331"/>
          </a:xfrm>
          <a:prstGeom prst="rect">
            <a:avLst/>
          </a:prstGeom>
          <a:ln>
            <a:solidFill>
              <a:srgbClr val="FF0000"/>
            </a:solidFill>
          </a:ln>
        </p:spPr>
        <p:txBody>
          <a:bodyPr wrap="square">
            <a:spAutoFit/>
          </a:bodyPr>
          <a:lstStyle/>
          <a:p>
            <a:pPr algn="ctr"/>
            <a:r>
              <a:rPr lang="en-GB" dirty="0" smtClean="0">
                <a:latin typeface="Arial" pitchFamily="34" charset="0"/>
                <a:cs typeface="Arial" pitchFamily="34" charset="0"/>
              </a:rPr>
              <a:t>Favoured by Positivists</a:t>
            </a:r>
          </a:p>
        </p:txBody>
      </p:sp>
      <p:sp>
        <p:nvSpPr>
          <p:cNvPr id="28" name="Rectangle 27"/>
          <p:cNvSpPr/>
          <p:nvPr/>
        </p:nvSpPr>
        <p:spPr>
          <a:xfrm>
            <a:off x="5429256" y="5286388"/>
            <a:ext cx="2714644" cy="646331"/>
          </a:xfrm>
          <a:prstGeom prst="rect">
            <a:avLst/>
          </a:prstGeom>
          <a:ln>
            <a:solidFill>
              <a:srgbClr val="FF0000"/>
            </a:solidFill>
          </a:ln>
        </p:spPr>
        <p:txBody>
          <a:bodyPr wrap="square">
            <a:spAutoFit/>
          </a:bodyPr>
          <a:lstStyle/>
          <a:p>
            <a:pPr algn="ctr"/>
            <a:r>
              <a:rPr lang="en-GB" dirty="0" smtClean="0">
                <a:latin typeface="Arial" pitchFamily="34" charset="0"/>
                <a:cs typeface="Arial" pitchFamily="34" charset="0"/>
              </a:rPr>
              <a:t>Uses measurements &amp; </a:t>
            </a:r>
          </a:p>
          <a:p>
            <a:pPr algn="ctr"/>
            <a:r>
              <a:rPr lang="en-GB" dirty="0" smtClean="0">
                <a:latin typeface="Arial" pitchFamily="34" charset="0"/>
                <a:cs typeface="Arial" pitchFamily="34" charset="0"/>
              </a:rPr>
              <a:t>statistical analysis</a:t>
            </a:r>
          </a:p>
        </p:txBody>
      </p:sp>
      <p:cxnSp>
        <p:nvCxnSpPr>
          <p:cNvPr id="30" name="Straight Arrow Connector 29"/>
          <p:cNvCxnSpPr/>
          <p:nvPr/>
        </p:nvCxnSpPr>
        <p:spPr>
          <a:xfrm rot="5400000">
            <a:off x="5215736" y="1928008"/>
            <a:ext cx="1214446" cy="93028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p:nvPr/>
        </p:nvCxnSpPr>
        <p:spPr>
          <a:xfrm rot="10800000" flipV="1">
            <a:off x="5857884" y="2428868"/>
            <a:ext cx="714380" cy="57150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6" name="Straight Arrow Connector 35"/>
          <p:cNvCxnSpPr/>
          <p:nvPr/>
        </p:nvCxnSpPr>
        <p:spPr>
          <a:xfrm rot="16200000" flipH="1">
            <a:off x="2643174" y="1928802"/>
            <a:ext cx="1143008" cy="114300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8" name="Straight Arrow Connector 37"/>
          <p:cNvCxnSpPr>
            <a:stCxn id="15" idx="3"/>
            <a:endCxn id="10" idx="3"/>
          </p:cNvCxnSpPr>
          <p:nvPr/>
        </p:nvCxnSpPr>
        <p:spPr>
          <a:xfrm>
            <a:off x="2643174" y="3100471"/>
            <a:ext cx="571504" cy="15600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0" name="Straight Arrow Connector 39"/>
          <p:cNvCxnSpPr/>
          <p:nvPr/>
        </p:nvCxnSpPr>
        <p:spPr>
          <a:xfrm rot="5400000" flipH="1" flipV="1">
            <a:off x="2571736" y="3500438"/>
            <a:ext cx="1071570" cy="107157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2" name="Straight Arrow Connector 41"/>
          <p:cNvCxnSpPr/>
          <p:nvPr/>
        </p:nvCxnSpPr>
        <p:spPr>
          <a:xfrm rot="16200000" flipV="1">
            <a:off x="4714876" y="4286256"/>
            <a:ext cx="1714512" cy="14287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43" name="Rectangle 42"/>
          <p:cNvSpPr/>
          <p:nvPr/>
        </p:nvSpPr>
        <p:spPr>
          <a:xfrm>
            <a:off x="6572264" y="2000240"/>
            <a:ext cx="1785950" cy="923330"/>
          </a:xfrm>
          <a:prstGeom prst="rect">
            <a:avLst/>
          </a:prstGeom>
          <a:ln>
            <a:solidFill>
              <a:srgbClr val="FF0000"/>
            </a:solidFill>
          </a:ln>
        </p:spPr>
        <p:txBody>
          <a:bodyPr wrap="square">
            <a:spAutoFit/>
          </a:bodyPr>
          <a:lstStyle/>
          <a:p>
            <a:pPr algn="ctr"/>
            <a:r>
              <a:rPr lang="en-GB" dirty="0" smtClean="0">
                <a:latin typeface="Arial" pitchFamily="34" charset="0"/>
                <a:cs typeface="Arial" pitchFamily="34" charset="0"/>
              </a:rPr>
              <a:t>Deductive with pre-determined concepts  </a:t>
            </a:r>
          </a:p>
        </p:txBody>
      </p:sp>
      <p:sp>
        <p:nvSpPr>
          <p:cNvPr id="44" name="Rectangle 43"/>
          <p:cNvSpPr/>
          <p:nvPr/>
        </p:nvSpPr>
        <p:spPr>
          <a:xfrm>
            <a:off x="6500826" y="3143248"/>
            <a:ext cx="2357454" cy="923330"/>
          </a:xfrm>
          <a:prstGeom prst="rect">
            <a:avLst/>
          </a:prstGeom>
          <a:ln>
            <a:solidFill>
              <a:srgbClr val="FF0000"/>
            </a:solidFill>
          </a:ln>
        </p:spPr>
        <p:txBody>
          <a:bodyPr wrap="square">
            <a:spAutoFit/>
          </a:bodyPr>
          <a:lstStyle/>
          <a:p>
            <a:pPr algn="ctr"/>
            <a:r>
              <a:rPr lang="en-GB" dirty="0" smtClean="0">
                <a:latin typeface="Arial" pitchFamily="34" charset="0"/>
                <a:cs typeface="Arial" pitchFamily="34" charset="0"/>
              </a:rPr>
              <a:t>Strict research design developed before start  </a:t>
            </a:r>
          </a:p>
        </p:txBody>
      </p:sp>
      <p:cxnSp>
        <p:nvCxnSpPr>
          <p:cNvPr id="49" name="Straight Arrow Connector 48"/>
          <p:cNvCxnSpPr/>
          <p:nvPr/>
        </p:nvCxnSpPr>
        <p:spPr>
          <a:xfrm rot="5400000" flipH="1" flipV="1">
            <a:off x="3606793" y="4036223"/>
            <a:ext cx="1072364" cy="79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52" name="Straight Arrow Connector 51"/>
          <p:cNvCxnSpPr>
            <a:stCxn id="44" idx="1"/>
          </p:cNvCxnSpPr>
          <p:nvPr/>
        </p:nvCxnSpPr>
        <p:spPr>
          <a:xfrm rot="10800000">
            <a:off x="6143636" y="3357563"/>
            <a:ext cx="357190" cy="24735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55" name="Straight Arrow Connector 54"/>
          <p:cNvCxnSpPr>
            <a:stCxn id="16" idx="2"/>
          </p:cNvCxnSpPr>
          <p:nvPr/>
        </p:nvCxnSpPr>
        <p:spPr>
          <a:xfrm rot="16200000" flipH="1">
            <a:off x="3734298" y="2376983"/>
            <a:ext cx="1211057" cy="3571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9" name="Rectangle 28"/>
          <p:cNvSpPr/>
          <p:nvPr/>
        </p:nvSpPr>
        <p:spPr>
          <a:xfrm>
            <a:off x="2786050" y="4643446"/>
            <a:ext cx="2500330" cy="1477328"/>
          </a:xfrm>
          <a:prstGeom prst="rect">
            <a:avLst/>
          </a:prstGeom>
          <a:ln>
            <a:solidFill>
              <a:srgbClr val="FF0000"/>
            </a:solidFill>
          </a:ln>
        </p:spPr>
        <p:txBody>
          <a:bodyPr wrap="square">
            <a:spAutoFit/>
          </a:bodyPr>
          <a:lstStyle/>
          <a:p>
            <a:pPr algn="ctr"/>
            <a:r>
              <a:rPr lang="en-GB" dirty="0" smtClean="0">
                <a:latin typeface="Arial" pitchFamily="34" charset="0"/>
                <a:cs typeface="Arial" pitchFamily="34" charset="0"/>
              </a:rPr>
              <a:t>Highly structured  techniques used to determine, estimate &amp; measure variables, factors &amp; responses</a:t>
            </a:r>
          </a:p>
        </p:txBody>
      </p:sp>
      <p:sp>
        <p:nvSpPr>
          <p:cNvPr id="46" name="TextBox 45"/>
          <p:cNvSpPr txBox="1"/>
          <p:nvPr/>
        </p:nvSpPr>
        <p:spPr>
          <a:xfrm>
            <a:off x="6643702" y="4429132"/>
            <a:ext cx="1857388" cy="646331"/>
          </a:xfrm>
          <a:prstGeom prst="rect">
            <a:avLst/>
          </a:prstGeom>
          <a:noFill/>
          <a:ln>
            <a:solidFill>
              <a:srgbClr val="FF0000"/>
            </a:solidFill>
          </a:ln>
        </p:spPr>
        <p:txBody>
          <a:bodyPr wrap="square" rtlCol="0">
            <a:spAutoFit/>
          </a:bodyPr>
          <a:lstStyle/>
          <a:p>
            <a:pPr algn="ctr"/>
            <a:r>
              <a:rPr lang="en-GB" dirty="0" smtClean="0">
                <a:latin typeface="Arial" pitchFamily="34" charset="0"/>
                <a:cs typeface="Arial" pitchFamily="34" charset="0"/>
              </a:rPr>
              <a:t>Often  involves  large surveys</a:t>
            </a:r>
            <a:endParaRPr lang="en-GB" dirty="0">
              <a:latin typeface="Arial" pitchFamily="34" charset="0"/>
              <a:cs typeface="Arial" pitchFamily="34" charset="0"/>
            </a:endParaRPr>
          </a:p>
        </p:txBody>
      </p:sp>
      <p:cxnSp>
        <p:nvCxnSpPr>
          <p:cNvPr id="74" name="Straight Arrow Connector 73"/>
          <p:cNvCxnSpPr>
            <a:stCxn id="46" idx="1"/>
          </p:cNvCxnSpPr>
          <p:nvPr/>
        </p:nvCxnSpPr>
        <p:spPr>
          <a:xfrm rot="10800000">
            <a:off x="5715008" y="3429000"/>
            <a:ext cx="928694" cy="132329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ransition>
    <p:strips dir="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blinds(horizontal)">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16">
                                            <p:txEl>
                                              <p:pRg st="0" end="0"/>
                                            </p:txEl>
                                          </p:spTgt>
                                        </p:tgtEl>
                                        <p:attrNameLst>
                                          <p:attrName>style.visibility</p:attrName>
                                        </p:attrNameLst>
                                      </p:cBhvr>
                                      <p:to>
                                        <p:strVal val="visible"/>
                                      </p:to>
                                    </p:set>
                                    <p:animEffect transition="in" filter="blinds(horizontal)">
                                      <p:cBhvr>
                                        <p:cTn id="12" dur="500"/>
                                        <p:tgtEl>
                                          <p:spTgt spid="1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7">
                                            <p:txEl>
                                              <p:pRg st="0" end="0"/>
                                            </p:txEl>
                                          </p:spTgt>
                                        </p:tgtEl>
                                        <p:attrNameLst>
                                          <p:attrName>style.visibility</p:attrName>
                                        </p:attrNameLst>
                                      </p:cBhvr>
                                      <p:to>
                                        <p:strVal val="visible"/>
                                      </p:to>
                                    </p:set>
                                    <p:animEffect transition="in" filter="blinds(horizontal)">
                                      <p:cBhvr>
                                        <p:cTn id="17" dur="500"/>
                                        <p:tgtEl>
                                          <p:spTgt spid="27">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43">
                                            <p:txEl>
                                              <p:pRg st="0" end="0"/>
                                            </p:txEl>
                                          </p:spTgt>
                                        </p:tgtEl>
                                        <p:attrNameLst>
                                          <p:attrName>style.visibility</p:attrName>
                                        </p:attrNameLst>
                                      </p:cBhvr>
                                      <p:to>
                                        <p:strVal val="visible"/>
                                      </p:to>
                                    </p:set>
                                    <p:animEffect transition="in" filter="blinds(horizontal)">
                                      <p:cBhvr>
                                        <p:cTn id="22" dur="500"/>
                                        <p:tgtEl>
                                          <p:spTgt spid="43">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44">
                                            <p:txEl>
                                              <p:pRg st="0" end="0"/>
                                            </p:txEl>
                                          </p:spTgt>
                                        </p:tgtEl>
                                        <p:attrNameLst>
                                          <p:attrName>style.visibility</p:attrName>
                                        </p:attrNameLst>
                                      </p:cBhvr>
                                      <p:to>
                                        <p:strVal val="visible"/>
                                      </p:to>
                                    </p:set>
                                    <p:animEffect transition="in" filter="blinds(horizontal)">
                                      <p:cBhvr>
                                        <p:cTn id="27" dur="500"/>
                                        <p:tgtEl>
                                          <p:spTgt spid="44">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46"/>
                                        </p:tgtEl>
                                        <p:attrNameLst>
                                          <p:attrName>style.visibility</p:attrName>
                                        </p:attrNameLst>
                                      </p:cBhvr>
                                      <p:to>
                                        <p:strVal val="visible"/>
                                      </p:to>
                                    </p:set>
                                    <p:animEffect transition="in" filter="blinds(horizontal)">
                                      <p:cBhvr>
                                        <p:cTn id="32" dur="500"/>
                                        <p:tgtEl>
                                          <p:spTgt spid="46"/>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nodeType="clickEffect">
                                  <p:stCondLst>
                                    <p:cond delay="0"/>
                                  </p:stCondLst>
                                  <p:childTnLst>
                                    <p:set>
                                      <p:cBhvr>
                                        <p:cTn id="36" dur="1" fill="hold">
                                          <p:stCondLst>
                                            <p:cond delay="0"/>
                                          </p:stCondLst>
                                        </p:cTn>
                                        <p:tgtEl>
                                          <p:spTgt spid="28">
                                            <p:txEl>
                                              <p:pRg st="0" end="0"/>
                                            </p:txEl>
                                          </p:spTgt>
                                        </p:tgtEl>
                                        <p:attrNameLst>
                                          <p:attrName>style.visibility</p:attrName>
                                        </p:attrNameLst>
                                      </p:cBhvr>
                                      <p:to>
                                        <p:strVal val="visible"/>
                                      </p:to>
                                    </p:set>
                                    <p:animEffect transition="in" filter="blinds(horizontal)">
                                      <p:cBhvr>
                                        <p:cTn id="37" dur="500"/>
                                        <p:tgtEl>
                                          <p:spTgt spid="28">
                                            <p:txEl>
                                              <p:pRg st="0" end="0"/>
                                            </p:txEl>
                                          </p:spTgt>
                                        </p:tgtEl>
                                      </p:cBhvr>
                                    </p:animEffect>
                                  </p:childTnLst>
                                </p:cTn>
                              </p:par>
                              <p:par>
                                <p:cTn id="38" presetID="3" presetClass="entr" presetSubtype="10" fill="hold" nodeType="withEffect">
                                  <p:stCondLst>
                                    <p:cond delay="0"/>
                                  </p:stCondLst>
                                  <p:childTnLst>
                                    <p:set>
                                      <p:cBhvr>
                                        <p:cTn id="39" dur="1" fill="hold">
                                          <p:stCondLst>
                                            <p:cond delay="0"/>
                                          </p:stCondLst>
                                        </p:cTn>
                                        <p:tgtEl>
                                          <p:spTgt spid="28">
                                            <p:txEl>
                                              <p:pRg st="1" end="1"/>
                                            </p:txEl>
                                          </p:spTgt>
                                        </p:tgtEl>
                                        <p:attrNameLst>
                                          <p:attrName>style.visibility</p:attrName>
                                        </p:attrNameLst>
                                      </p:cBhvr>
                                      <p:to>
                                        <p:strVal val="visible"/>
                                      </p:to>
                                    </p:set>
                                    <p:animEffect transition="in" filter="blinds(horizontal)">
                                      <p:cBhvr>
                                        <p:cTn id="40" dur="500"/>
                                        <p:tgtEl>
                                          <p:spTgt spid="28">
                                            <p:txEl>
                                              <p:pRg st="1" end="1"/>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3" presetClass="entr" presetSubtype="10" fill="hold" grpId="0" nodeType="clickEffect">
                                  <p:stCondLst>
                                    <p:cond delay="0"/>
                                  </p:stCondLst>
                                  <p:childTnLst>
                                    <p:set>
                                      <p:cBhvr>
                                        <p:cTn id="44" dur="1" fill="hold">
                                          <p:stCondLst>
                                            <p:cond delay="0"/>
                                          </p:stCondLst>
                                        </p:cTn>
                                        <p:tgtEl>
                                          <p:spTgt spid="29"/>
                                        </p:tgtEl>
                                        <p:attrNameLst>
                                          <p:attrName>style.visibility</p:attrName>
                                        </p:attrNameLst>
                                      </p:cBhvr>
                                      <p:to>
                                        <p:strVal val="visible"/>
                                      </p:to>
                                    </p:set>
                                    <p:animEffect transition="in" filter="blinds(horizontal)">
                                      <p:cBhvr>
                                        <p:cTn id="45" dur="500"/>
                                        <p:tgtEl>
                                          <p:spTgt spid="29"/>
                                        </p:tgtEl>
                                      </p:cBhvr>
                                    </p:animEffect>
                                  </p:childTnLst>
                                </p:cTn>
                              </p:par>
                            </p:childTnLst>
                          </p:cTn>
                        </p:par>
                      </p:childTnLst>
                    </p:cTn>
                  </p:par>
                  <p:par>
                    <p:cTn id="46" fill="hold">
                      <p:stCondLst>
                        <p:cond delay="indefinite"/>
                      </p:stCondLst>
                      <p:childTnLst>
                        <p:par>
                          <p:cTn id="47" fill="hold">
                            <p:stCondLst>
                              <p:cond delay="0"/>
                            </p:stCondLst>
                            <p:childTnLst>
                              <p:par>
                                <p:cTn id="48" presetID="3" presetClass="entr" presetSubtype="10" fill="hold" nodeType="clickEffect">
                                  <p:stCondLst>
                                    <p:cond delay="0"/>
                                  </p:stCondLst>
                                  <p:childTnLst>
                                    <p:set>
                                      <p:cBhvr>
                                        <p:cTn id="49" dur="1" fill="hold">
                                          <p:stCondLst>
                                            <p:cond delay="0"/>
                                          </p:stCondLst>
                                        </p:cTn>
                                        <p:tgtEl>
                                          <p:spTgt spid="21">
                                            <p:txEl>
                                              <p:pRg st="0" end="0"/>
                                            </p:txEl>
                                          </p:spTgt>
                                        </p:tgtEl>
                                        <p:attrNameLst>
                                          <p:attrName>style.visibility</p:attrName>
                                        </p:attrNameLst>
                                      </p:cBhvr>
                                      <p:to>
                                        <p:strVal val="visible"/>
                                      </p:to>
                                    </p:set>
                                    <p:animEffect transition="in" filter="blinds(horizontal)">
                                      <p:cBhvr>
                                        <p:cTn id="50" dur="500"/>
                                        <p:tgtEl>
                                          <p:spTgt spid="21">
                                            <p:txEl>
                                              <p:pRg st="0" end="0"/>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3" presetClass="entr" presetSubtype="10" fill="hold" nodeType="clickEffect">
                                  <p:stCondLst>
                                    <p:cond delay="0"/>
                                  </p:stCondLst>
                                  <p:childTnLst>
                                    <p:set>
                                      <p:cBhvr>
                                        <p:cTn id="54" dur="1" fill="hold">
                                          <p:stCondLst>
                                            <p:cond delay="0"/>
                                          </p:stCondLst>
                                        </p:cTn>
                                        <p:tgtEl>
                                          <p:spTgt spid="15">
                                            <p:txEl>
                                              <p:pRg st="0" end="0"/>
                                            </p:txEl>
                                          </p:spTgt>
                                        </p:tgtEl>
                                        <p:attrNameLst>
                                          <p:attrName>style.visibility</p:attrName>
                                        </p:attrNameLst>
                                      </p:cBhvr>
                                      <p:to>
                                        <p:strVal val="visible"/>
                                      </p:to>
                                    </p:set>
                                    <p:animEffect transition="in" filter="blinds(horizontal)">
                                      <p:cBhvr>
                                        <p:cTn id="55" dur="500"/>
                                        <p:tgtEl>
                                          <p:spTgt spid="15">
                                            <p:txEl>
                                              <p:pRg st="0" end="0"/>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3" presetClass="entr" presetSubtype="10" fill="hold" nodeType="clickEffect">
                                  <p:stCondLst>
                                    <p:cond delay="0"/>
                                  </p:stCondLst>
                                  <p:childTnLst>
                                    <p:set>
                                      <p:cBhvr>
                                        <p:cTn id="59" dur="1" fill="hold">
                                          <p:stCondLst>
                                            <p:cond delay="0"/>
                                          </p:stCondLst>
                                        </p:cTn>
                                        <p:tgtEl>
                                          <p:spTgt spid="26">
                                            <p:txEl>
                                              <p:pRg st="0" end="0"/>
                                            </p:txEl>
                                          </p:spTgt>
                                        </p:tgtEl>
                                        <p:attrNameLst>
                                          <p:attrName>style.visibility</p:attrName>
                                        </p:attrNameLst>
                                      </p:cBhvr>
                                      <p:to>
                                        <p:strVal val="visible"/>
                                      </p:to>
                                    </p:set>
                                    <p:animEffect transition="in" filter="blinds(horizontal)">
                                      <p:cBhvr>
                                        <p:cTn id="60" dur="500"/>
                                        <p:tgtEl>
                                          <p:spTgt spid="2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P spid="46"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flipH="1">
            <a:off x="3214678" y="3071810"/>
            <a:ext cx="3000396" cy="369332"/>
          </a:xfrm>
          <a:prstGeom prst="rect">
            <a:avLst/>
          </a:prstGeom>
          <a:noFill/>
          <a:ln>
            <a:solidFill>
              <a:srgbClr val="00B0F0"/>
            </a:solidFill>
          </a:ln>
        </p:spPr>
        <p:txBody>
          <a:bodyPr wrap="square" rtlCol="0">
            <a:spAutoFit/>
          </a:bodyPr>
          <a:lstStyle/>
          <a:p>
            <a:pPr algn="ctr"/>
            <a:r>
              <a:rPr lang="en-GB" b="1" dirty="0" smtClean="0">
                <a:solidFill>
                  <a:srgbClr val="0000FF"/>
                </a:solidFill>
                <a:latin typeface="Arial" pitchFamily="34" charset="0"/>
                <a:cs typeface="Arial" pitchFamily="34" charset="0"/>
              </a:rPr>
              <a:t>Qualitative approach </a:t>
            </a:r>
          </a:p>
        </p:txBody>
      </p:sp>
      <p:sp>
        <p:nvSpPr>
          <p:cNvPr id="15" name="Rectangle 14"/>
          <p:cNvSpPr/>
          <p:nvPr/>
        </p:nvSpPr>
        <p:spPr>
          <a:xfrm>
            <a:off x="357158" y="2786058"/>
            <a:ext cx="2357454" cy="646331"/>
          </a:xfrm>
          <a:prstGeom prst="rect">
            <a:avLst/>
          </a:prstGeom>
          <a:ln>
            <a:solidFill>
              <a:srgbClr val="FF0000"/>
            </a:solidFill>
          </a:ln>
        </p:spPr>
        <p:txBody>
          <a:bodyPr wrap="square">
            <a:spAutoFit/>
          </a:bodyPr>
          <a:lstStyle/>
          <a:p>
            <a:pPr algn="ctr"/>
            <a:r>
              <a:rPr lang="en-GB" dirty="0" smtClean="0">
                <a:latin typeface="Arial" pitchFamily="34" charset="0"/>
                <a:cs typeface="Arial" pitchFamily="34" charset="0"/>
              </a:rPr>
              <a:t>Explains &amp; describes situations</a:t>
            </a:r>
          </a:p>
        </p:txBody>
      </p:sp>
      <p:sp>
        <p:nvSpPr>
          <p:cNvPr id="16" name="Rectangle 15"/>
          <p:cNvSpPr/>
          <p:nvPr/>
        </p:nvSpPr>
        <p:spPr>
          <a:xfrm>
            <a:off x="3357554" y="1071546"/>
            <a:ext cx="2643206" cy="646331"/>
          </a:xfrm>
          <a:prstGeom prst="rect">
            <a:avLst/>
          </a:prstGeom>
          <a:ln>
            <a:solidFill>
              <a:srgbClr val="FF0000"/>
            </a:solidFill>
          </a:ln>
        </p:spPr>
        <p:txBody>
          <a:bodyPr wrap="square">
            <a:spAutoFit/>
          </a:bodyPr>
          <a:lstStyle/>
          <a:p>
            <a:pPr algn="ctr"/>
            <a:r>
              <a:rPr lang="en-GB" dirty="0" smtClean="0">
                <a:latin typeface="Arial" pitchFamily="34" charset="0"/>
                <a:cs typeface="Arial" pitchFamily="34" charset="0"/>
              </a:rPr>
              <a:t>Phenomenological i.e. subjective, in approach</a:t>
            </a:r>
            <a:endParaRPr lang="en-GB" dirty="0" smtClean="0">
              <a:solidFill>
                <a:schemeClr val="accent1"/>
              </a:solidFill>
              <a:latin typeface="Arial" pitchFamily="34" charset="0"/>
              <a:cs typeface="Arial" pitchFamily="34" charset="0"/>
            </a:endParaRPr>
          </a:p>
        </p:txBody>
      </p:sp>
      <p:sp>
        <p:nvSpPr>
          <p:cNvPr id="21" name="Rectangle 20"/>
          <p:cNvSpPr/>
          <p:nvPr/>
        </p:nvSpPr>
        <p:spPr>
          <a:xfrm>
            <a:off x="500034" y="3786190"/>
            <a:ext cx="2000264" cy="1200329"/>
          </a:xfrm>
          <a:prstGeom prst="rect">
            <a:avLst/>
          </a:prstGeom>
          <a:ln>
            <a:solidFill>
              <a:srgbClr val="FF0000"/>
            </a:solidFill>
          </a:ln>
        </p:spPr>
        <p:txBody>
          <a:bodyPr wrap="square">
            <a:spAutoFit/>
          </a:bodyPr>
          <a:lstStyle/>
          <a:p>
            <a:pPr algn="ctr"/>
            <a:r>
              <a:rPr lang="en-GB" dirty="0" smtClean="0">
                <a:latin typeface="Arial" pitchFamily="34" charset="0"/>
                <a:cs typeface="Arial" pitchFamily="34" charset="0"/>
              </a:rPr>
              <a:t>Researcher more actively involved in data collection &amp; analysis</a:t>
            </a:r>
          </a:p>
        </p:txBody>
      </p:sp>
      <p:sp>
        <p:nvSpPr>
          <p:cNvPr id="26" name="Rectangle 25"/>
          <p:cNvSpPr/>
          <p:nvPr/>
        </p:nvSpPr>
        <p:spPr>
          <a:xfrm>
            <a:off x="500034" y="1214422"/>
            <a:ext cx="2428892" cy="1200329"/>
          </a:xfrm>
          <a:prstGeom prst="rect">
            <a:avLst/>
          </a:prstGeom>
          <a:ln>
            <a:solidFill>
              <a:srgbClr val="FF0000"/>
            </a:solidFill>
          </a:ln>
        </p:spPr>
        <p:txBody>
          <a:bodyPr wrap="square">
            <a:spAutoFit/>
          </a:bodyPr>
          <a:lstStyle/>
          <a:p>
            <a:pPr algn="ctr"/>
            <a:r>
              <a:rPr lang="en-GB" dirty="0" smtClean="0">
                <a:latin typeface="Arial" pitchFamily="34" charset="0"/>
                <a:cs typeface="Arial" pitchFamily="34" charset="0"/>
              </a:rPr>
              <a:t>Data generation, analysis &amp; theory verification may take place concurrently </a:t>
            </a:r>
          </a:p>
        </p:txBody>
      </p:sp>
      <p:sp>
        <p:nvSpPr>
          <p:cNvPr id="27" name="Rectangle 26"/>
          <p:cNvSpPr/>
          <p:nvPr/>
        </p:nvSpPr>
        <p:spPr>
          <a:xfrm>
            <a:off x="6357950" y="1214422"/>
            <a:ext cx="1571636" cy="646331"/>
          </a:xfrm>
          <a:prstGeom prst="rect">
            <a:avLst/>
          </a:prstGeom>
          <a:ln>
            <a:solidFill>
              <a:srgbClr val="FF0000"/>
            </a:solidFill>
          </a:ln>
        </p:spPr>
        <p:txBody>
          <a:bodyPr wrap="square">
            <a:spAutoFit/>
          </a:bodyPr>
          <a:lstStyle/>
          <a:p>
            <a:pPr algn="ctr"/>
            <a:r>
              <a:rPr lang="en-GB" dirty="0" smtClean="0">
                <a:latin typeface="Arial" pitchFamily="34" charset="0"/>
                <a:cs typeface="Arial" pitchFamily="34" charset="0"/>
              </a:rPr>
              <a:t>Favoured by </a:t>
            </a:r>
            <a:r>
              <a:rPr lang="en-GB" dirty="0" err="1" smtClean="0">
                <a:latin typeface="Arial" pitchFamily="34" charset="0"/>
                <a:cs typeface="Arial" pitchFamily="34" charset="0"/>
              </a:rPr>
              <a:t>Interpretivists</a:t>
            </a:r>
            <a:endParaRPr lang="en-GB" dirty="0" smtClean="0">
              <a:latin typeface="Arial" pitchFamily="34" charset="0"/>
              <a:cs typeface="Arial" pitchFamily="34" charset="0"/>
            </a:endParaRPr>
          </a:p>
        </p:txBody>
      </p:sp>
      <p:sp>
        <p:nvSpPr>
          <p:cNvPr id="28" name="Rectangle 27"/>
          <p:cNvSpPr/>
          <p:nvPr/>
        </p:nvSpPr>
        <p:spPr>
          <a:xfrm>
            <a:off x="6143636" y="4429132"/>
            <a:ext cx="2714644" cy="646331"/>
          </a:xfrm>
          <a:prstGeom prst="rect">
            <a:avLst/>
          </a:prstGeom>
          <a:ln>
            <a:solidFill>
              <a:srgbClr val="FF0000"/>
            </a:solidFill>
          </a:ln>
        </p:spPr>
        <p:txBody>
          <a:bodyPr wrap="square">
            <a:spAutoFit/>
          </a:bodyPr>
          <a:lstStyle/>
          <a:p>
            <a:pPr algn="ctr"/>
            <a:r>
              <a:rPr lang="en-GB" dirty="0" smtClean="0">
                <a:latin typeface="Arial" pitchFamily="34" charset="0"/>
                <a:cs typeface="Arial" pitchFamily="34" charset="0"/>
              </a:rPr>
              <a:t>Focuses on discovery &amp;</a:t>
            </a:r>
          </a:p>
          <a:p>
            <a:pPr algn="ctr"/>
            <a:r>
              <a:rPr lang="en-GB" dirty="0" smtClean="0">
                <a:latin typeface="Arial" pitchFamily="34" charset="0"/>
                <a:cs typeface="Arial" pitchFamily="34" charset="0"/>
              </a:rPr>
              <a:t>exploration </a:t>
            </a:r>
          </a:p>
        </p:txBody>
      </p:sp>
      <p:cxnSp>
        <p:nvCxnSpPr>
          <p:cNvPr id="30" name="Straight Arrow Connector 29"/>
          <p:cNvCxnSpPr/>
          <p:nvPr/>
        </p:nvCxnSpPr>
        <p:spPr>
          <a:xfrm rot="5400000">
            <a:off x="5107785" y="1821645"/>
            <a:ext cx="1428760" cy="107157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p:nvPr/>
        </p:nvCxnSpPr>
        <p:spPr>
          <a:xfrm rot="10800000" flipV="1">
            <a:off x="5786446" y="2786058"/>
            <a:ext cx="357190" cy="28575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6" name="Straight Arrow Connector 35"/>
          <p:cNvCxnSpPr/>
          <p:nvPr/>
        </p:nvCxnSpPr>
        <p:spPr>
          <a:xfrm>
            <a:off x="2928926" y="2357430"/>
            <a:ext cx="857256" cy="71438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8" name="Straight Arrow Connector 37"/>
          <p:cNvCxnSpPr>
            <a:stCxn id="15" idx="3"/>
            <a:endCxn id="10" idx="3"/>
          </p:cNvCxnSpPr>
          <p:nvPr/>
        </p:nvCxnSpPr>
        <p:spPr>
          <a:xfrm>
            <a:off x="2714612" y="3109224"/>
            <a:ext cx="500066" cy="14725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0" name="Straight Arrow Connector 39"/>
          <p:cNvCxnSpPr>
            <a:stCxn id="21" idx="3"/>
          </p:cNvCxnSpPr>
          <p:nvPr/>
        </p:nvCxnSpPr>
        <p:spPr>
          <a:xfrm flipV="1">
            <a:off x="2500298" y="3500438"/>
            <a:ext cx="1143008" cy="88591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2" name="Straight Arrow Connector 41"/>
          <p:cNvCxnSpPr/>
          <p:nvPr/>
        </p:nvCxnSpPr>
        <p:spPr>
          <a:xfrm rot="16200000" flipV="1">
            <a:off x="4572000" y="4286256"/>
            <a:ext cx="1785950" cy="7143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43" name="Rectangle 42"/>
          <p:cNvSpPr/>
          <p:nvPr/>
        </p:nvSpPr>
        <p:spPr>
          <a:xfrm>
            <a:off x="6715140" y="3143248"/>
            <a:ext cx="1785950" cy="923330"/>
          </a:xfrm>
          <a:prstGeom prst="rect">
            <a:avLst/>
          </a:prstGeom>
          <a:ln>
            <a:solidFill>
              <a:srgbClr val="FF0000"/>
            </a:solidFill>
          </a:ln>
        </p:spPr>
        <p:txBody>
          <a:bodyPr wrap="square">
            <a:spAutoFit/>
          </a:bodyPr>
          <a:lstStyle/>
          <a:p>
            <a:pPr algn="ctr"/>
            <a:r>
              <a:rPr lang="en-GB" dirty="0" smtClean="0">
                <a:latin typeface="Arial" pitchFamily="34" charset="0"/>
                <a:cs typeface="Arial" pitchFamily="34" charset="0"/>
              </a:rPr>
              <a:t>Inductive, no pre-determined concepts</a:t>
            </a:r>
          </a:p>
        </p:txBody>
      </p:sp>
      <p:sp>
        <p:nvSpPr>
          <p:cNvPr id="44" name="Rectangle 43"/>
          <p:cNvSpPr/>
          <p:nvPr/>
        </p:nvSpPr>
        <p:spPr>
          <a:xfrm>
            <a:off x="4572000" y="5214950"/>
            <a:ext cx="3000396" cy="1200329"/>
          </a:xfrm>
          <a:prstGeom prst="rect">
            <a:avLst/>
          </a:prstGeom>
          <a:ln>
            <a:solidFill>
              <a:srgbClr val="FF0000"/>
            </a:solidFill>
          </a:ln>
        </p:spPr>
        <p:txBody>
          <a:bodyPr wrap="square">
            <a:spAutoFit/>
          </a:bodyPr>
          <a:lstStyle/>
          <a:p>
            <a:pPr algn="ctr"/>
            <a:r>
              <a:rPr lang="en-GB" dirty="0" smtClean="0">
                <a:latin typeface="Arial" pitchFamily="34" charset="0"/>
                <a:cs typeface="Arial" pitchFamily="34" charset="0"/>
              </a:rPr>
              <a:t>Concerned with perceptions or meaning, attitudes &amp; beliefs, feelings &amp; emotions</a:t>
            </a:r>
          </a:p>
        </p:txBody>
      </p:sp>
      <p:cxnSp>
        <p:nvCxnSpPr>
          <p:cNvPr id="49" name="Straight Arrow Connector 48"/>
          <p:cNvCxnSpPr/>
          <p:nvPr/>
        </p:nvCxnSpPr>
        <p:spPr>
          <a:xfrm rot="5400000" flipH="1" flipV="1">
            <a:off x="3072596" y="4356900"/>
            <a:ext cx="1714512"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52" name="Straight Arrow Connector 51"/>
          <p:cNvCxnSpPr/>
          <p:nvPr/>
        </p:nvCxnSpPr>
        <p:spPr>
          <a:xfrm rot="16200000" flipV="1">
            <a:off x="5786446" y="3714752"/>
            <a:ext cx="928694" cy="50006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55" name="Straight Arrow Connector 54"/>
          <p:cNvCxnSpPr>
            <a:stCxn id="16" idx="2"/>
          </p:cNvCxnSpPr>
          <p:nvPr/>
        </p:nvCxnSpPr>
        <p:spPr>
          <a:xfrm rot="16200000" flipH="1">
            <a:off x="4055769" y="2341264"/>
            <a:ext cx="1282495" cy="3571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9" name="Rectangle 28"/>
          <p:cNvSpPr/>
          <p:nvPr/>
        </p:nvSpPr>
        <p:spPr>
          <a:xfrm>
            <a:off x="1857356" y="5214950"/>
            <a:ext cx="2500330" cy="923330"/>
          </a:xfrm>
          <a:prstGeom prst="rect">
            <a:avLst/>
          </a:prstGeom>
          <a:ln>
            <a:solidFill>
              <a:srgbClr val="FF0000"/>
            </a:solidFill>
          </a:ln>
        </p:spPr>
        <p:txBody>
          <a:bodyPr wrap="square">
            <a:spAutoFit/>
          </a:bodyPr>
          <a:lstStyle/>
          <a:p>
            <a:pPr algn="ctr"/>
            <a:r>
              <a:rPr lang="en-GB" dirty="0" smtClean="0">
                <a:latin typeface="Arial" pitchFamily="34" charset="0"/>
                <a:cs typeface="Arial" pitchFamily="34" charset="0"/>
              </a:rPr>
              <a:t>Uses a range of approaches, methods &amp; techniques  </a:t>
            </a:r>
          </a:p>
        </p:txBody>
      </p:sp>
      <p:sp>
        <p:nvSpPr>
          <p:cNvPr id="46" name="TextBox 45"/>
          <p:cNvSpPr txBox="1"/>
          <p:nvPr/>
        </p:nvSpPr>
        <p:spPr>
          <a:xfrm>
            <a:off x="6143636" y="2143116"/>
            <a:ext cx="2786082" cy="646331"/>
          </a:xfrm>
          <a:prstGeom prst="rect">
            <a:avLst/>
          </a:prstGeom>
          <a:noFill/>
          <a:ln>
            <a:solidFill>
              <a:srgbClr val="FF0000"/>
            </a:solidFill>
          </a:ln>
        </p:spPr>
        <p:txBody>
          <a:bodyPr wrap="square" rtlCol="0">
            <a:spAutoFit/>
          </a:bodyPr>
          <a:lstStyle/>
          <a:p>
            <a:pPr algn="ctr"/>
            <a:r>
              <a:rPr lang="en-GB" dirty="0" smtClean="0">
                <a:latin typeface="Arial" pitchFamily="34" charset="0"/>
                <a:cs typeface="Arial" pitchFamily="34" charset="0"/>
              </a:rPr>
              <a:t>Less structured than quantitative research </a:t>
            </a:r>
            <a:endParaRPr lang="en-GB" dirty="0">
              <a:latin typeface="Arial" pitchFamily="34" charset="0"/>
              <a:cs typeface="Arial" pitchFamily="34" charset="0"/>
            </a:endParaRPr>
          </a:p>
        </p:txBody>
      </p:sp>
      <p:cxnSp>
        <p:nvCxnSpPr>
          <p:cNvPr id="74" name="Straight Arrow Connector 73"/>
          <p:cNvCxnSpPr>
            <a:endCxn id="10" idx="1"/>
          </p:cNvCxnSpPr>
          <p:nvPr/>
        </p:nvCxnSpPr>
        <p:spPr>
          <a:xfrm rot="10800000">
            <a:off x="6215074" y="3256476"/>
            <a:ext cx="500066" cy="296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ransition>
    <p:strips dir="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blinds(horizontal)">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16">
                                            <p:txEl>
                                              <p:pRg st="0" end="0"/>
                                            </p:txEl>
                                          </p:spTgt>
                                        </p:tgtEl>
                                        <p:attrNameLst>
                                          <p:attrName>style.visibility</p:attrName>
                                        </p:attrNameLst>
                                      </p:cBhvr>
                                      <p:to>
                                        <p:strVal val="visible"/>
                                      </p:to>
                                    </p:set>
                                    <p:animEffect transition="in" filter="blinds(horizontal)">
                                      <p:cBhvr>
                                        <p:cTn id="12" dur="500"/>
                                        <p:tgtEl>
                                          <p:spTgt spid="1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7">
                                            <p:txEl>
                                              <p:pRg st="0" end="0"/>
                                            </p:txEl>
                                          </p:spTgt>
                                        </p:tgtEl>
                                        <p:attrNameLst>
                                          <p:attrName>style.visibility</p:attrName>
                                        </p:attrNameLst>
                                      </p:cBhvr>
                                      <p:to>
                                        <p:strVal val="visible"/>
                                      </p:to>
                                    </p:set>
                                    <p:animEffect transition="in" filter="blinds(horizontal)">
                                      <p:cBhvr>
                                        <p:cTn id="17" dur="500"/>
                                        <p:tgtEl>
                                          <p:spTgt spid="27">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46">
                                            <p:txEl>
                                              <p:pRg st="0" end="0"/>
                                            </p:txEl>
                                          </p:spTgt>
                                        </p:tgtEl>
                                        <p:attrNameLst>
                                          <p:attrName>style.visibility</p:attrName>
                                        </p:attrNameLst>
                                      </p:cBhvr>
                                      <p:to>
                                        <p:strVal val="visible"/>
                                      </p:to>
                                    </p:set>
                                    <p:animEffect transition="in" filter="blinds(horizontal)">
                                      <p:cBhvr>
                                        <p:cTn id="22" dur="500"/>
                                        <p:tgtEl>
                                          <p:spTgt spid="46">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43">
                                            <p:txEl>
                                              <p:pRg st="0" end="0"/>
                                            </p:txEl>
                                          </p:spTgt>
                                        </p:tgtEl>
                                        <p:attrNameLst>
                                          <p:attrName>style.visibility</p:attrName>
                                        </p:attrNameLst>
                                      </p:cBhvr>
                                      <p:to>
                                        <p:strVal val="visible"/>
                                      </p:to>
                                    </p:set>
                                    <p:animEffect transition="in" filter="blinds(horizontal)">
                                      <p:cBhvr>
                                        <p:cTn id="27" dur="500"/>
                                        <p:tgtEl>
                                          <p:spTgt spid="43">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28">
                                            <p:txEl>
                                              <p:pRg st="0" end="0"/>
                                            </p:txEl>
                                          </p:spTgt>
                                        </p:tgtEl>
                                        <p:attrNameLst>
                                          <p:attrName>style.visibility</p:attrName>
                                        </p:attrNameLst>
                                      </p:cBhvr>
                                      <p:to>
                                        <p:strVal val="visible"/>
                                      </p:to>
                                    </p:set>
                                    <p:animEffect transition="in" filter="blinds(horizontal)">
                                      <p:cBhvr>
                                        <p:cTn id="32" dur="500"/>
                                        <p:tgtEl>
                                          <p:spTgt spid="28">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nodeType="clickEffect">
                                  <p:stCondLst>
                                    <p:cond delay="0"/>
                                  </p:stCondLst>
                                  <p:childTnLst>
                                    <p:set>
                                      <p:cBhvr>
                                        <p:cTn id="36" dur="1" fill="hold">
                                          <p:stCondLst>
                                            <p:cond delay="0"/>
                                          </p:stCondLst>
                                        </p:cTn>
                                        <p:tgtEl>
                                          <p:spTgt spid="44">
                                            <p:txEl>
                                              <p:pRg st="0" end="0"/>
                                            </p:txEl>
                                          </p:spTgt>
                                        </p:tgtEl>
                                        <p:attrNameLst>
                                          <p:attrName>style.visibility</p:attrName>
                                        </p:attrNameLst>
                                      </p:cBhvr>
                                      <p:to>
                                        <p:strVal val="visible"/>
                                      </p:to>
                                    </p:set>
                                    <p:animEffect transition="in" filter="blinds(horizontal)">
                                      <p:cBhvr>
                                        <p:cTn id="37" dur="500"/>
                                        <p:tgtEl>
                                          <p:spTgt spid="44">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nodeType="clickEffect">
                                  <p:stCondLst>
                                    <p:cond delay="0"/>
                                  </p:stCondLst>
                                  <p:childTnLst>
                                    <p:set>
                                      <p:cBhvr>
                                        <p:cTn id="41" dur="1" fill="hold">
                                          <p:stCondLst>
                                            <p:cond delay="0"/>
                                          </p:stCondLst>
                                        </p:cTn>
                                        <p:tgtEl>
                                          <p:spTgt spid="29">
                                            <p:txEl>
                                              <p:pRg st="0" end="0"/>
                                            </p:txEl>
                                          </p:spTgt>
                                        </p:tgtEl>
                                        <p:attrNameLst>
                                          <p:attrName>style.visibility</p:attrName>
                                        </p:attrNameLst>
                                      </p:cBhvr>
                                      <p:to>
                                        <p:strVal val="visible"/>
                                      </p:to>
                                    </p:set>
                                    <p:animEffect transition="in" filter="blinds(horizontal)">
                                      <p:cBhvr>
                                        <p:cTn id="42" dur="500"/>
                                        <p:tgtEl>
                                          <p:spTgt spid="29">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 presetClass="entr" presetSubtype="10" fill="hold" nodeType="clickEffect">
                                  <p:stCondLst>
                                    <p:cond delay="0"/>
                                  </p:stCondLst>
                                  <p:childTnLst>
                                    <p:set>
                                      <p:cBhvr>
                                        <p:cTn id="46" dur="1" fill="hold">
                                          <p:stCondLst>
                                            <p:cond delay="0"/>
                                          </p:stCondLst>
                                        </p:cTn>
                                        <p:tgtEl>
                                          <p:spTgt spid="21">
                                            <p:txEl>
                                              <p:pRg st="0" end="0"/>
                                            </p:txEl>
                                          </p:spTgt>
                                        </p:tgtEl>
                                        <p:attrNameLst>
                                          <p:attrName>style.visibility</p:attrName>
                                        </p:attrNameLst>
                                      </p:cBhvr>
                                      <p:to>
                                        <p:strVal val="visible"/>
                                      </p:to>
                                    </p:set>
                                    <p:animEffect transition="in" filter="blinds(horizontal)">
                                      <p:cBhvr>
                                        <p:cTn id="47" dur="500"/>
                                        <p:tgtEl>
                                          <p:spTgt spid="21">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3" presetClass="entr" presetSubtype="10" fill="hold" nodeType="clickEffect">
                                  <p:stCondLst>
                                    <p:cond delay="0"/>
                                  </p:stCondLst>
                                  <p:childTnLst>
                                    <p:set>
                                      <p:cBhvr>
                                        <p:cTn id="51" dur="1" fill="hold">
                                          <p:stCondLst>
                                            <p:cond delay="0"/>
                                          </p:stCondLst>
                                        </p:cTn>
                                        <p:tgtEl>
                                          <p:spTgt spid="15">
                                            <p:txEl>
                                              <p:pRg st="0" end="0"/>
                                            </p:txEl>
                                          </p:spTgt>
                                        </p:tgtEl>
                                        <p:attrNameLst>
                                          <p:attrName>style.visibility</p:attrName>
                                        </p:attrNameLst>
                                      </p:cBhvr>
                                      <p:to>
                                        <p:strVal val="visible"/>
                                      </p:to>
                                    </p:set>
                                    <p:animEffect transition="in" filter="blinds(horizontal)">
                                      <p:cBhvr>
                                        <p:cTn id="52" dur="500"/>
                                        <p:tgtEl>
                                          <p:spTgt spid="15">
                                            <p:txEl>
                                              <p:pRg st="0" end="0"/>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3" presetClass="entr" presetSubtype="10" fill="hold" nodeType="clickEffect">
                                  <p:stCondLst>
                                    <p:cond delay="0"/>
                                  </p:stCondLst>
                                  <p:childTnLst>
                                    <p:set>
                                      <p:cBhvr>
                                        <p:cTn id="56" dur="1" fill="hold">
                                          <p:stCondLst>
                                            <p:cond delay="0"/>
                                          </p:stCondLst>
                                        </p:cTn>
                                        <p:tgtEl>
                                          <p:spTgt spid="26">
                                            <p:txEl>
                                              <p:pRg st="0" end="0"/>
                                            </p:txEl>
                                          </p:spTgt>
                                        </p:tgtEl>
                                        <p:attrNameLst>
                                          <p:attrName>style.visibility</p:attrName>
                                        </p:attrNameLst>
                                      </p:cBhvr>
                                      <p:to>
                                        <p:strVal val="visible"/>
                                      </p:to>
                                    </p:set>
                                    <p:animEffect transition="in" filter="blinds(horizontal)">
                                      <p:cBhvr>
                                        <p:cTn id="57" dur="500"/>
                                        <p:tgtEl>
                                          <p:spTgt spid="26">
                                            <p:txEl>
                                              <p:pRg st="0" end="0"/>
                                            </p:txEl>
                                          </p:spTgt>
                                        </p:tgtEl>
                                      </p:cBhvr>
                                    </p:animEffect>
                                  </p:childTnLst>
                                </p:cTn>
                              </p:par>
                              <p:par>
                                <p:cTn id="58" presetID="3" presetClass="entr" presetSubtype="10" fill="hold" nodeType="withEffect">
                                  <p:stCondLst>
                                    <p:cond delay="0"/>
                                  </p:stCondLst>
                                  <p:childTnLst>
                                    <p:set>
                                      <p:cBhvr>
                                        <p:cTn id="59" dur="1" fill="hold">
                                          <p:stCondLst>
                                            <p:cond delay="0"/>
                                          </p:stCondLst>
                                        </p:cTn>
                                        <p:tgtEl>
                                          <p:spTgt spid="28">
                                            <p:txEl>
                                              <p:pRg st="1" end="1"/>
                                            </p:txEl>
                                          </p:spTgt>
                                        </p:tgtEl>
                                        <p:attrNameLst>
                                          <p:attrName>style.visibility</p:attrName>
                                        </p:attrNameLst>
                                      </p:cBhvr>
                                      <p:to>
                                        <p:strVal val="visible"/>
                                      </p:to>
                                    </p:set>
                                    <p:animEffect transition="in" filter="blinds(horizontal)">
                                      <p:cBhvr>
                                        <p:cTn id="60" dur="500"/>
                                        <p:tgtEl>
                                          <p:spTgt spid="28">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188640"/>
            <a:ext cx="8229600" cy="1008112"/>
          </a:xfrm>
        </p:spPr>
        <p:txBody>
          <a:bodyPr>
            <a:normAutofit/>
          </a:bodyPr>
          <a:lstStyle/>
          <a:p>
            <a:r>
              <a:rPr lang="en-GB" sz="3200" b="1" dirty="0" smtClean="0">
                <a:solidFill>
                  <a:srgbClr val="0000FF"/>
                </a:solidFill>
                <a:latin typeface="+mn-lt"/>
                <a:cs typeface="Arial" pitchFamily="34" charset="0"/>
              </a:rPr>
              <a:t>So which approach(</a:t>
            </a:r>
            <a:r>
              <a:rPr lang="en-GB" sz="3200" b="1" dirty="0" err="1" smtClean="0">
                <a:solidFill>
                  <a:srgbClr val="0000FF"/>
                </a:solidFill>
                <a:latin typeface="+mn-lt"/>
                <a:cs typeface="Arial" pitchFamily="34" charset="0"/>
              </a:rPr>
              <a:t>es</a:t>
            </a:r>
            <a:r>
              <a:rPr lang="en-GB" sz="3200" b="1" dirty="0" smtClean="0">
                <a:solidFill>
                  <a:srgbClr val="0000FF"/>
                </a:solidFill>
                <a:latin typeface="+mn-lt"/>
                <a:cs typeface="Arial" pitchFamily="34" charset="0"/>
              </a:rPr>
              <a:t>) should be chosen?</a:t>
            </a:r>
            <a:endParaRPr lang="en-GB" sz="3200" b="1" dirty="0">
              <a:solidFill>
                <a:srgbClr val="0000FF"/>
              </a:solidFill>
              <a:latin typeface="+mn-lt"/>
              <a:cs typeface="Arial" pitchFamily="34" charset="0"/>
            </a:endParaRPr>
          </a:p>
        </p:txBody>
      </p:sp>
      <p:sp>
        <p:nvSpPr>
          <p:cNvPr id="2" name="Content Placeholder 1"/>
          <p:cNvSpPr>
            <a:spLocks noGrp="1"/>
          </p:cNvSpPr>
          <p:nvPr>
            <p:ph idx="1"/>
          </p:nvPr>
        </p:nvSpPr>
        <p:spPr>
          <a:xfrm>
            <a:off x="457200" y="1124744"/>
            <a:ext cx="8229600" cy="5256584"/>
          </a:xfrm>
        </p:spPr>
        <p:txBody>
          <a:bodyPr>
            <a:normAutofit fontScale="25000" lnSpcReduction="20000"/>
          </a:bodyPr>
          <a:lstStyle/>
          <a:p>
            <a:pPr marL="723900" indent="-546100"/>
            <a:r>
              <a:rPr lang="en-GB" sz="9600" dirty="0" smtClean="0">
                <a:cs typeface="Arial" pitchFamily="34" charset="0"/>
              </a:rPr>
              <a:t>Depends on research topic, questions to be addressed, nature of the population being studied &amp; research objectives</a:t>
            </a:r>
          </a:p>
          <a:p>
            <a:pPr marL="723900" indent="-546100"/>
            <a:endParaRPr lang="en-GB" sz="9600" dirty="0" smtClean="0">
              <a:cs typeface="Arial" pitchFamily="34" charset="0"/>
            </a:endParaRPr>
          </a:p>
          <a:p>
            <a:pPr marL="723900" indent="-546100"/>
            <a:r>
              <a:rPr lang="en-GB" sz="9600" dirty="0" smtClean="0">
                <a:cs typeface="Arial" pitchFamily="34" charset="0"/>
              </a:rPr>
              <a:t>A mix of approaches may be used – quantitative &amp; qualitative methodologies aren’t  mutually exclusive as:</a:t>
            </a:r>
          </a:p>
          <a:p>
            <a:pPr marL="723900" indent="-546100"/>
            <a:endParaRPr lang="en-GB" sz="9600" dirty="0" smtClean="0">
              <a:cs typeface="Arial" pitchFamily="34" charset="0"/>
            </a:endParaRPr>
          </a:p>
          <a:p>
            <a:pPr marL="723900" indent="-546100">
              <a:buNone/>
            </a:pPr>
            <a:r>
              <a:rPr lang="en-GB" sz="9600" dirty="0" smtClean="0">
                <a:cs typeface="Arial" pitchFamily="34" charset="0"/>
              </a:rPr>
              <a:t>	‘the best method is the one that is most appropriate to the kinds of questions you wish to ask at the time, in the sort of environment and with the sort of thesis you’re advocating’   </a:t>
            </a:r>
          </a:p>
          <a:p>
            <a:pPr marL="723900" indent="-546100">
              <a:buNone/>
            </a:pPr>
            <a:r>
              <a:rPr lang="en-GB" sz="8000" dirty="0" smtClean="0">
                <a:latin typeface="Arial" pitchFamily="34" charset="0"/>
                <a:cs typeface="Arial" pitchFamily="34" charset="0"/>
              </a:rPr>
              <a:t>		</a:t>
            </a:r>
            <a:r>
              <a:rPr lang="en-GB" sz="4200" dirty="0" smtClean="0">
                <a:latin typeface="Arial" pitchFamily="34" charset="0"/>
                <a:cs typeface="Arial" pitchFamily="34" charset="0"/>
              </a:rPr>
              <a:t>					(Ref: Jankowicz,1995:174)     </a:t>
            </a:r>
          </a:p>
          <a:p>
            <a:pPr marL="723900" indent="-546100">
              <a:buNone/>
            </a:pPr>
            <a:r>
              <a:rPr lang="en-GB" sz="4200" dirty="0" smtClean="0">
                <a:latin typeface="Arial" pitchFamily="34" charset="0"/>
                <a:cs typeface="Arial" pitchFamily="34" charset="0"/>
              </a:rPr>
              <a:t>							</a:t>
            </a:r>
          </a:p>
          <a:p>
            <a:pPr marL="723900" indent="-546100"/>
            <a:endParaRPr lang="en-GB" sz="4200" dirty="0" smtClean="0">
              <a:latin typeface="Arial" pitchFamily="34" charset="0"/>
              <a:cs typeface="Arial" pitchFamily="34" charset="0"/>
            </a:endParaRPr>
          </a:p>
          <a:p>
            <a:pPr marL="723900" indent="-546100"/>
            <a:r>
              <a:rPr lang="en-GB" sz="9600" b="1" i="1" dirty="0" smtClean="0">
                <a:solidFill>
                  <a:schemeClr val="accent1"/>
                </a:solidFill>
                <a:cs typeface="Arial" pitchFamily="34" charset="0"/>
              </a:rPr>
              <a:t>Validity</a:t>
            </a:r>
            <a:r>
              <a:rPr lang="en-GB" sz="9600" dirty="0" smtClean="0">
                <a:cs typeface="Arial" pitchFamily="34" charset="0"/>
              </a:rPr>
              <a:t> and</a:t>
            </a:r>
            <a:r>
              <a:rPr lang="en-GB" sz="9600" b="1" i="1" dirty="0" smtClean="0">
                <a:solidFill>
                  <a:schemeClr val="accent1"/>
                </a:solidFill>
                <a:cs typeface="Arial" pitchFamily="34" charset="0"/>
              </a:rPr>
              <a:t> reliability </a:t>
            </a:r>
            <a:r>
              <a:rPr lang="en-GB" sz="9600" dirty="0" smtClean="0">
                <a:cs typeface="Arial" pitchFamily="34" charset="0"/>
              </a:rPr>
              <a:t>may be enhanced if different  methods are used for triangulation purposes</a:t>
            </a:r>
          </a:p>
          <a:p>
            <a:pPr marL="723900" indent="-546100"/>
            <a:endParaRPr lang="en-GB" sz="2000" dirty="0" smtClean="0">
              <a:latin typeface="Arial" pitchFamily="34" charset="0"/>
              <a:cs typeface="Arial" pitchFamily="34" charset="0"/>
            </a:endParaRPr>
          </a:p>
          <a:p>
            <a:pPr marL="723900" indent="-546100">
              <a:buNone/>
            </a:pPr>
            <a:endParaRPr lang="en-GB" sz="2000" dirty="0" smtClean="0">
              <a:latin typeface="Arial" pitchFamily="34" charset="0"/>
              <a:cs typeface="Arial" pitchFamily="34" charset="0"/>
            </a:endParaRPr>
          </a:p>
          <a:p>
            <a:pPr marL="723900" indent="-546100">
              <a:buNone/>
            </a:pPr>
            <a:endParaRPr lang="en-GB" sz="2000" dirty="0" smtClean="0">
              <a:latin typeface="Arial" pitchFamily="34" charset="0"/>
              <a:cs typeface="Arial" pitchFamily="34" charset="0"/>
            </a:endParaRPr>
          </a:p>
          <a:p>
            <a:pPr marL="723900" indent="-546100">
              <a:buNone/>
            </a:pPr>
            <a:endParaRPr lang="en-GB" sz="2000" dirty="0" smtClean="0">
              <a:latin typeface="Arial" pitchFamily="34" charset="0"/>
              <a:cs typeface="Arial" pitchFamily="34" charset="0"/>
            </a:endParaRPr>
          </a:p>
          <a:p>
            <a:pPr marL="723900" indent="-546100">
              <a:buNone/>
            </a:pPr>
            <a:r>
              <a:rPr lang="en-GB" sz="2000" dirty="0" smtClean="0">
                <a:latin typeface="Arial" pitchFamily="34" charset="0"/>
                <a:cs typeface="Arial" pitchFamily="34" charset="0"/>
              </a:rPr>
              <a:t>							</a:t>
            </a:r>
            <a:r>
              <a:rPr lang="en-GB" sz="1200" dirty="0" smtClean="0">
                <a:latin typeface="Arial" pitchFamily="34" charset="0"/>
                <a:cs typeface="Arial" pitchFamily="34" charset="0"/>
              </a:rPr>
              <a:t>Source: Saunders, Lewis et al (2006)</a:t>
            </a:r>
          </a:p>
        </p:txBody>
      </p:sp>
    </p:spTree>
  </p:cSld>
  <p:clrMapOvr>
    <a:masterClrMapping/>
  </p:clrMapOvr>
  <p:transition>
    <p:diamon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amond(in)">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wipe(up)">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wipe(up)">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grpId="0"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wipe(up)">
                                      <p:cBhvr>
                                        <p:cTn id="22" dur="500"/>
                                        <p:tgtEl>
                                          <p:spTgt spid="2">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Effect transition="in" filter="wipe(up)">
                                      <p:cBhvr>
                                        <p:cTn id="27" dur="500"/>
                                        <p:tgtEl>
                                          <p:spTgt spid="2">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1" fill="hold" grpId="0" nodeType="clickEffect">
                                  <p:stCondLst>
                                    <p:cond delay="0"/>
                                  </p:stCondLst>
                                  <p:childTnLst>
                                    <p:set>
                                      <p:cBhvr>
                                        <p:cTn id="31" dur="1" fill="hold">
                                          <p:stCondLst>
                                            <p:cond delay="0"/>
                                          </p:stCondLst>
                                        </p:cTn>
                                        <p:tgtEl>
                                          <p:spTgt spid="2">
                                            <p:txEl>
                                              <p:pRg st="6" end="6"/>
                                            </p:txEl>
                                          </p:spTgt>
                                        </p:tgtEl>
                                        <p:attrNameLst>
                                          <p:attrName>style.visibility</p:attrName>
                                        </p:attrNameLst>
                                      </p:cBhvr>
                                      <p:to>
                                        <p:strVal val="visible"/>
                                      </p:to>
                                    </p:set>
                                    <p:animEffect transition="in" filter="wipe(up)">
                                      <p:cBhvr>
                                        <p:cTn id="32" dur="500"/>
                                        <p:tgtEl>
                                          <p:spTgt spid="2">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1" fill="hold" grpId="0" nodeType="clickEffect">
                                  <p:stCondLst>
                                    <p:cond delay="0"/>
                                  </p:stCondLst>
                                  <p:childTnLst>
                                    <p:set>
                                      <p:cBhvr>
                                        <p:cTn id="36" dur="1" fill="hold">
                                          <p:stCondLst>
                                            <p:cond delay="0"/>
                                          </p:stCondLst>
                                        </p:cTn>
                                        <p:tgtEl>
                                          <p:spTgt spid="2">
                                            <p:txEl>
                                              <p:pRg st="8" end="8"/>
                                            </p:txEl>
                                          </p:spTgt>
                                        </p:tgtEl>
                                        <p:attrNameLst>
                                          <p:attrName>style.visibility</p:attrName>
                                        </p:attrNameLst>
                                      </p:cBhvr>
                                      <p:to>
                                        <p:strVal val="visible"/>
                                      </p:to>
                                    </p:set>
                                    <p:animEffect transition="in" filter="wipe(up)">
                                      <p:cBhvr>
                                        <p:cTn id="37" dur="500"/>
                                        <p:tgtEl>
                                          <p:spTgt spid="2">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1" fill="hold" grpId="0" nodeType="clickEffect">
                                  <p:stCondLst>
                                    <p:cond delay="0"/>
                                  </p:stCondLst>
                                  <p:childTnLst>
                                    <p:set>
                                      <p:cBhvr>
                                        <p:cTn id="41" dur="1" fill="hold">
                                          <p:stCondLst>
                                            <p:cond delay="0"/>
                                          </p:stCondLst>
                                        </p:cTn>
                                        <p:tgtEl>
                                          <p:spTgt spid="2">
                                            <p:txEl>
                                              <p:pRg st="13" end="13"/>
                                            </p:txEl>
                                          </p:spTgt>
                                        </p:tgtEl>
                                        <p:attrNameLst>
                                          <p:attrName>style.visibility</p:attrName>
                                        </p:attrNameLst>
                                      </p:cBhvr>
                                      <p:to>
                                        <p:strVal val="visible"/>
                                      </p:to>
                                    </p:set>
                                    <p:animEffect transition="in" filter="wipe(up)">
                                      <p:cBhvr>
                                        <p:cTn id="42" dur="500"/>
                                        <p:tgtEl>
                                          <p:spTgt spid="2">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274638"/>
            <a:ext cx="8229600" cy="778098"/>
          </a:xfrm>
        </p:spPr>
        <p:txBody>
          <a:bodyPr>
            <a:normAutofit/>
          </a:bodyPr>
          <a:lstStyle/>
          <a:p>
            <a:pPr algn="ctr"/>
            <a:r>
              <a:rPr lang="en-GB" sz="3200" b="1" dirty="0" smtClean="0">
                <a:solidFill>
                  <a:srgbClr val="0000FF"/>
                </a:solidFill>
                <a:effectLst/>
                <a:latin typeface="+mn-lt"/>
                <a:cs typeface="Arial" pitchFamily="34" charset="0"/>
              </a:rPr>
              <a:t>Research methods </a:t>
            </a:r>
            <a:endParaRPr lang="en-GB" sz="3200" b="1" dirty="0">
              <a:solidFill>
                <a:srgbClr val="0000FF"/>
              </a:solidFill>
              <a:effectLst/>
              <a:latin typeface="+mn-lt"/>
              <a:cs typeface="Arial" pitchFamily="34" charset="0"/>
            </a:endParaRPr>
          </a:p>
        </p:txBody>
      </p:sp>
      <p:sp>
        <p:nvSpPr>
          <p:cNvPr id="2" name="Content Placeholder 1"/>
          <p:cNvSpPr>
            <a:spLocks noGrp="1"/>
          </p:cNvSpPr>
          <p:nvPr>
            <p:ph idx="1"/>
          </p:nvPr>
        </p:nvSpPr>
        <p:spPr>
          <a:xfrm>
            <a:off x="457200" y="1052736"/>
            <a:ext cx="8229600" cy="4954555"/>
          </a:xfrm>
        </p:spPr>
        <p:txBody>
          <a:bodyPr>
            <a:normAutofit fontScale="77500" lnSpcReduction="20000"/>
          </a:bodyPr>
          <a:lstStyle/>
          <a:p>
            <a:pPr marL="88900" indent="20638">
              <a:buNone/>
            </a:pPr>
            <a:r>
              <a:rPr lang="en-GB" sz="2800" dirty="0" smtClean="0">
                <a:cs typeface="Arial" pitchFamily="34" charset="0"/>
              </a:rPr>
              <a:t>Having decided on a </a:t>
            </a:r>
            <a:r>
              <a:rPr lang="en-GB" sz="2800" b="1" i="1" dirty="0" smtClean="0">
                <a:cs typeface="Arial" pitchFamily="34" charset="0"/>
              </a:rPr>
              <a:t>methodology</a:t>
            </a:r>
            <a:r>
              <a:rPr lang="en-GB" sz="2800" dirty="0" smtClean="0">
                <a:cs typeface="Arial" pitchFamily="34" charset="0"/>
              </a:rPr>
              <a:t> the researcher needs to select the</a:t>
            </a:r>
          </a:p>
          <a:p>
            <a:pPr marL="88900" indent="20638">
              <a:buNone/>
            </a:pPr>
            <a:r>
              <a:rPr lang="en-GB" sz="2800" b="1" i="1" dirty="0" smtClean="0">
                <a:cs typeface="Arial" pitchFamily="34" charset="0"/>
              </a:rPr>
              <a:t>methods</a:t>
            </a:r>
            <a:r>
              <a:rPr lang="en-GB" sz="2800" b="1" dirty="0" smtClean="0">
                <a:cs typeface="Arial" pitchFamily="34" charset="0"/>
              </a:rPr>
              <a:t>  </a:t>
            </a:r>
            <a:r>
              <a:rPr lang="en-GB" sz="2800" dirty="0" smtClean="0">
                <a:cs typeface="Arial" pitchFamily="34" charset="0"/>
              </a:rPr>
              <a:t>which are most appropriate to gather the required information.  These are:</a:t>
            </a:r>
          </a:p>
          <a:p>
            <a:pPr marL="355600" indent="-246063">
              <a:buNone/>
            </a:pPr>
            <a:endParaRPr lang="en-GB" sz="2800" dirty="0" smtClean="0">
              <a:cs typeface="Arial" pitchFamily="34" charset="0"/>
            </a:endParaRPr>
          </a:p>
          <a:p>
            <a:pPr marL="355600" indent="-246063">
              <a:buNone/>
            </a:pPr>
            <a:r>
              <a:rPr lang="en-GB" sz="2800" dirty="0" smtClean="0">
                <a:cs typeface="Arial" pitchFamily="34" charset="0"/>
              </a:rPr>
              <a:t> 		‘the tools of data generation and analysis’</a:t>
            </a:r>
          </a:p>
          <a:p>
            <a:pPr marL="355600" indent="-246063">
              <a:buNone/>
            </a:pPr>
            <a:r>
              <a:rPr lang="en-GB" sz="2000" dirty="0" smtClean="0">
                <a:latin typeface="Arial" pitchFamily="34" charset="0"/>
                <a:cs typeface="Arial" pitchFamily="34" charset="0"/>
              </a:rPr>
              <a:t>						</a:t>
            </a:r>
            <a:r>
              <a:rPr lang="en-GB" sz="1300" dirty="0" smtClean="0">
                <a:latin typeface="Arial" pitchFamily="34" charset="0"/>
                <a:cs typeface="Arial" pitchFamily="34" charset="0"/>
              </a:rPr>
              <a:t>(Ref: Sarantakos,1994:33) </a:t>
            </a:r>
          </a:p>
          <a:p>
            <a:pPr marL="355600" indent="-246063">
              <a:buNone/>
            </a:pPr>
            <a:endParaRPr lang="en-GB" sz="900" dirty="0" smtClean="0">
              <a:latin typeface="Arial" pitchFamily="34" charset="0"/>
              <a:cs typeface="Arial" pitchFamily="34" charset="0"/>
            </a:endParaRPr>
          </a:p>
          <a:p>
            <a:pPr marL="88900" indent="20638">
              <a:buNone/>
            </a:pPr>
            <a:endParaRPr lang="en-GB" sz="2800" dirty="0" smtClean="0">
              <a:cs typeface="Arial" pitchFamily="34" charset="0"/>
            </a:endParaRPr>
          </a:p>
          <a:p>
            <a:pPr marL="88900" indent="20638">
              <a:buNone/>
            </a:pPr>
            <a:endParaRPr lang="en-GB" sz="2800" dirty="0">
              <a:cs typeface="Arial" pitchFamily="34" charset="0"/>
            </a:endParaRPr>
          </a:p>
          <a:p>
            <a:pPr marL="88900" indent="20638">
              <a:buNone/>
            </a:pPr>
            <a:r>
              <a:rPr lang="en-GB" sz="2800" dirty="0" smtClean="0">
                <a:cs typeface="Arial" pitchFamily="34" charset="0"/>
              </a:rPr>
              <a:t>Whatever method is chosen step by step procedures or </a:t>
            </a:r>
            <a:r>
              <a:rPr lang="en-GB" sz="2800" b="1" i="1" dirty="0" smtClean="0">
                <a:cs typeface="Arial" pitchFamily="34" charset="0"/>
              </a:rPr>
              <a:t>techniques</a:t>
            </a:r>
            <a:r>
              <a:rPr lang="en-GB" sz="2800" i="1" dirty="0" smtClean="0">
                <a:cs typeface="Arial" pitchFamily="34" charset="0"/>
              </a:rPr>
              <a:t> </a:t>
            </a:r>
            <a:r>
              <a:rPr lang="en-GB" sz="2800" dirty="0" smtClean="0">
                <a:cs typeface="Arial" pitchFamily="34" charset="0"/>
              </a:rPr>
              <a:t>need to be followed in gathering and analysing data as they:</a:t>
            </a:r>
          </a:p>
          <a:p>
            <a:pPr marL="88900" indent="20638">
              <a:buNone/>
            </a:pPr>
            <a:endParaRPr lang="en-GB" sz="2800" dirty="0" smtClean="0">
              <a:cs typeface="Arial" pitchFamily="34" charset="0"/>
            </a:endParaRPr>
          </a:p>
          <a:p>
            <a:pPr marL="901700" indent="-792163">
              <a:buNone/>
            </a:pPr>
            <a:r>
              <a:rPr lang="en-GB" sz="2800" dirty="0" smtClean="0">
                <a:cs typeface="Arial" pitchFamily="34" charset="0"/>
              </a:rPr>
              <a:t>	‘tell you how to do something rather than what </a:t>
            </a:r>
          </a:p>
          <a:p>
            <a:pPr marL="901700" indent="-792163">
              <a:buNone/>
            </a:pPr>
            <a:r>
              <a:rPr lang="en-GB" sz="2800" dirty="0" smtClean="0">
                <a:cs typeface="Arial" pitchFamily="34" charset="0"/>
              </a:rPr>
              <a:t>            you’re doing, or why you’re doing it’</a:t>
            </a:r>
          </a:p>
          <a:p>
            <a:pPr marL="901700" indent="-792163">
              <a:buNone/>
            </a:pPr>
            <a:r>
              <a:rPr lang="en-GB" sz="800" dirty="0" smtClean="0">
                <a:latin typeface="Arial" pitchFamily="34" charset="0"/>
                <a:cs typeface="Arial" pitchFamily="34" charset="0"/>
              </a:rPr>
              <a:t>						</a:t>
            </a:r>
            <a:r>
              <a:rPr lang="en-GB" sz="1300" dirty="0" smtClean="0">
                <a:latin typeface="Arial" pitchFamily="34" charset="0"/>
                <a:cs typeface="Arial" pitchFamily="34" charset="0"/>
              </a:rPr>
              <a:t> (Ref: Bennett,1986 cited in </a:t>
            </a:r>
            <a:r>
              <a:rPr lang="en-GB" sz="1300" dirty="0" err="1" smtClean="0">
                <a:latin typeface="Arial" pitchFamily="34" charset="0"/>
                <a:cs typeface="Arial" pitchFamily="34" charset="0"/>
              </a:rPr>
              <a:t>Jankowicz</a:t>
            </a:r>
            <a:r>
              <a:rPr lang="en-GB" sz="1300" dirty="0" smtClean="0">
                <a:latin typeface="Arial" pitchFamily="34" charset="0"/>
                <a:cs typeface="Arial" pitchFamily="34" charset="0"/>
              </a:rPr>
              <a:t> 1995:172) </a:t>
            </a:r>
          </a:p>
          <a:p>
            <a:pPr marL="355600" indent="-246063"/>
            <a:endParaRPr lang="en-GB" sz="2000" dirty="0" smtClean="0">
              <a:latin typeface="Arial" pitchFamily="34" charset="0"/>
              <a:cs typeface="Arial" pitchFamily="34" charset="0"/>
            </a:endParaRPr>
          </a:p>
          <a:p>
            <a:pPr marL="355600" indent="-246063">
              <a:buNone/>
            </a:pPr>
            <a:r>
              <a:rPr lang="en-GB" sz="2000" dirty="0" smtClean="0">
                <a:latin typeface="Arial" pitchFamily="34" charset="0"/>
                <a:cs typeface="Arial" pitchFamily="34" charset="0"/>
              </a:rPr>
              <a:t>	</a:t>
            </a:r>
            <a:endParaRPr lang="en-GB" sz="2000" dirty="0">
              <a:latin typeface="Arial" pitchFamily="34" charset="0"/>
              <a:cs typeface="Arial" pitchFamily="34" charset="0"/>
            </a:endParaRPr>
          </a:p>
        </p:txBody>
      </p:sp>
    </p:spTree>
    <p:extLst>
      <p:ext uri="{BB962C8B-B14F-4D97-AF65-F5344CB8AC3E}">
        <p14:creationId xmlns:p14="http://schemas.microsoft.com/office/powerpoint/2010/main" val="1862577085"/>
      </p:ext>
    </p:extLst>
  </p:cSld>
  <p:clrMapOvr>
    <a:masterClrMapping/>
  </p:clrMapOvr>
  <p:transition>
    <p:wheel spokes="8"/>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wipe(down)">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wipe(down)">
                                      <p:cBhvr>
                                        <p:cTn id="17" dur="500"/>
                                        <p:tgtEl>
                                          <p:spTgt spid="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wipe(down)">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wipe(down)">
                                      <p:cBhvr>
                                        <p:cTn id="27" dur="5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2">
                                            <p:txEl>
                                              <p:pRg st="8" end="8"/>
                                            </p:txEl>
                                          </p:spTgt>
                                        </p:tgtEl>
                                        <p:attrNameLst>
                                          <p:attrName>style.visibility</p:attrName>
                                        </p:attrNameLst>
                                      </p:cBhvr>
                                      <p:to>
                                        <p:strVal val="visible"/>
                                      </p:to>
                                    </p:set>
                                    <p:animEffect transition="in" filter="wipe(down)">
                                      <p:cBhvr>
                                        <p:cTn id="32" dur="500"/>
                                        <p:tgtEl>
                                          <p:spTgt spid="2">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2">
                                            <p:txEl>
                                              <p:pRg st="10" end="10"/>
                                            </p:txEl>
                                          </p:spTgt>
                                        </p:tgtEl>
                                        <p:attrNameLst>
                                          <p:attrName>style.visibility</p:attrName>
                                        </p:attrNameLst>
                                      </p:cBhvr>
                                      <p:to>
                                        <p:strVal val="visible"/>
                                      </p:to>
                                    </p:set>
                                    <p:animEffect transition="in" filter="wipe(down)">
                                      <p:cBhvr>
                                        <p:cTn id="37" dur="500"/>
                                        <p:tgtEl>
                                          <p:spTgt spid="2">
                                            <p:txEl>
                                              <p:pRg st="10" end="1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2">
                                            <p:txEl>
                                              <p:pRg st="11" end="11"/>
                                            </p:txEl>
                                          </p:spTgt>
                                        </p:tgtEl>
                                        <p:attrNameLst>
                                          <p:attrName>style.visibility</p:attrName>
                                        </p:attrNameLst>
                                      </p:cBhvr>
                                      <p:to>
                                        <p:strVal val="visible"/>
                                      </p:to>
                                    </p:set>
                                    <p:animEffect transition="in" filter="wipe(down)">
                                      <p:cBhvr>
                                        <p:cTn id="42" dur="500"/>
                                        <p:tgtEl>
                                          <p:spTgt spid="2">
                                            <p:txEl>
                                              <p:pRg st="11" end="1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2">
                                            <p:txEl>
                                              <p:pRg st="12" end="12"/>
                                            </p:txEl>
                                          </p:spTgt>
                                        </p:tgtEl>
                                        <p:attrNameLst>
                                          <p:attrName>style.visibility</p:attrName>
                                        </p:attrNameLst>
                                      </p:cBhvr>
                                      <p:to>
                                        <p:strVal val="visible"/>
                                      </p:to>
                                    </p:set>
                                    <p:animEffect transition="in" filter="wipe(down)">
                                      <p:cBhvr>
                                        <p:cTn id="47" dur="500"/>
                                        <p:tgtEl>
                                          <p:spTgt spid="2">
                                            <p:txEl>
                                              <p:pRg st="12" end="1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2">
                                            <p:txEl>
                                              <p:pRg st="14" end="14"/>
                                            </p:txEl>
                                          </p:spTgt>
                                        </p:tgtEl>
                                        <p:attrNameLst>
                                          <p:attrName>style.visibility</p:attrName>
                                        </p:attrNameLst>
                                      </p:cBhvr>
                                      <p:to>
                                        <p:strVal val="visible"/>
                                      </p:to>
                                    </p:set>
                                    <p:animEffect transition="in" filter="wipe(down)">
                                      <p:cBhvr>
                                        <p:cTn id="52" dur="500"/>
                                        <p:tgtEl>
                                          <p:spTgt spid="2">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864096"/>
          </a:xfrm>
        </p:spPr>
        <p:txBody>
          <a:bodyPr>
            <a:normAutofit/>
          </a:bodyPr>
          <a:lstStyle/>
          <a:p>
            <a:r>
              <a:rPr lang="en-US" sz="2800" b="1" dirty="0" smtClean="0">
                <a:solidFill>
                  <a:schemeClr val="accent1"/>
                </a:solidFill>
                <a:effectLst/>
                <a:latin typeface="+mn-lt"/>
                <a:cs typeface="Arial" pitchFamily="34" charset="0"/>
              </a:rPr>
              <a:t>Quantitative</a:t>
            </a:r>
            <a:r>
              <a:rPr lang="en-US" sz="2800" b="1" dirty="0" smtClean="0">
                <a:solidFill>
                  <a:schemeClr val="tx1"/>
                </a:solidFill>
                <a:effectLst/>
                <a:latin typeface="+mn-lt"/>
                <a:cs typeface="Arial" pitchFamily="34" charset="0"/>
              </a:rPr>
              <a:t>  versus </a:t>
            </a:r>
            <a:r>
              <a:rPr lang="en-US" sz="2800" b="1" dirty="0" smtClean="0">
                <a:solidFill>
                  <a:srgbClr val="FF0000"/>
                </a:solidFill>
                <a:effectLst/>
                <a:latin typeface="+mn-lt"/>
                <a:cs typeface="Arial" pitchFamily="34" charset="0"/>
              </a:rPr>
              <a:t>Qualitative</a:t>
            </a:r>
            <a:r>
              <a:rPr lang="en-US" sz="2800" b="1" dirty="0" smtClean="0">
                <a:solidFill>
                  <a:schemeClr val="tx1"/>
                </a:solidFill>
                <a:effectLst/>
                <a:latin typeface="+mn-lt"/>
                <a:cs typeface="Arial" pitchFamily="34" charset="0"/>
              </a:rPr>
              <a:t> Research Methods</a:t>
            </a:r>
            <a:endParaRPr lang="en-GB" sz="2800" b="1" dirty="0">
              <a:solidFill>
                <a:schemeClr val="tx1"/>
              </a:solidFill>
              <a:effectLst/>
              <a:latin typeface="+mn-lt"/>
              <a:cs typeface="Arial" pitchFamily="34" charset="0"/>
            </a:endParaRPr>
          </a:p>
        </p:txBody>
      </p:sp>
      <p:sp>
        <p:nvSpPr>
          <p:cNvPr id="5" name="Content Placeholder 4"/>
          <p:cNvSpPr>
            <a:spLocks noGrp="1"/>
          </p:cNvSpPr>
          <p:nvPr>
            <p:ph sz="half" idx="2"/>
          </p:nvPr>
        </p:nvSpPr>
        <p:spPr>
          <a:xfrm>
            <a:off x="500034" y="1785926"/>
            <a:ext cx="4040188" cy="3636000"/>
          </a:xfrm>
        </p:spPr>
        <p:txBody>
          <a:bodyPr>
            <a:noAutofit/>
          </a:bodyPr>
          <a:lstStyle/>
          <a:p>
            <a:pPr>
              <a:buNone/>
              <a:defRPr/>
            </a:pPr>
            <a:r>
              <a:rPr lang="en-GB" b="1" dirty="0" smtClean="0">
                <a:solidFill>
                  <a:schemeClr val="accent1"/>
                </a:solidFill>
                <a:cs typeface="Arial" pitchFamily="34" charset="0"/>
              </a:rPr>
              <a:t>Quantitative Methods</a:t>
            </a:r>
          </a:p>
          <a:p>
            <a:pPr>
              <a:buNone/>
              <a:defRPr/>
            </a:pPr>
            <a:endParaRPr lang="en-GB" b="1" dirty="0" smtClean="0">
              <a:solidFill>
                <a:srgbClr val="336699"/>
              </a:solidFill>
              <a:cs typeface="Arial" pitchFamily="34" charset="0"/>
            </a:endParaRPr>
          </a:p>
          <a:p>
            <a:pPr marL="88900" indent="20638">
              <a:buNone/>
              <a:defRPr/>
            </a:pPr>
            <a:r>
              <a:rPr lang="en-GB" dirty="0" smtClean="0">
                <a:solidFill>
                  <a:srgbClr val="336699"/>
                </a:solidFill>
                <a:cs typeface="Arial" pitchFamily="34" charset="0"/>
              </a:rPr>
              <a:t>Positivistic – tests hypothesis, correlations etc via:</a:t>
            </a:r>
          </a:p>
          <a:p>
            <a:pPr>
              <a:buNone/>
              <a:defRPr/>
            </a:pPr>
            <a:endParaRPr lang="en-GB" dirty="0" smtClean="0">
              <a:solidFill>
                <a:srgbClr val="336699"/>
              </a:solidFill>
              <a:cs typeface="Arial" pitchFamily="34" charset="0"/>
            </a:endParaRPr>
          </a:p>
          <a:p>
            <a:pPr>
              <a:defRPr/>
            </a:pPr>
            <a:r>
              <a:rPr lang="en-GB" dirty="0" smtClean="0">
                <a:solidFill>
                  <a:srgbClr val="336699"/>
                </a:solidFill>
                <a:cs typeface="Arial" pitchFamily="34" charset="0"/>
              </a:rPr>
              <a:t>Experiments</a:t>
            </a:r>
          </a:p>
          <a:p>
            <a:pPr>
              <a:defRPr/>
            </a:pPr>
            <a:r>
              <a:rPr lang="en-GB" dirty="0" smtClean="0">
                <a:solidFill>
                  <a:srgbClr val="336699"/>
                </a:solidFill>
                <a:cs typeface="Arial" pitchFamily="34" charset="0"/>
              </a:rPr>
              <a:t>Surveys</a:t>
            </a:r>
          </a:p>
          <a:p>
            <a:pPr>
              <a:defRPr/>
            </a:pPr>
            <a:r>
              <a:rPr lang="en-GB" dirty="0" smtClean="0">
                <a:solidFill>
                  <a:srgbClr val="336699"/>
                </a:solidFill>
                <a:cs typeface="Arial" pitchFamily="34" charset="0"/>
              </a:rPr>
              <a:t>Structured interview</a:t>
            </a:r>
          </a:p>
          <a:p>
            <a:pPr>
              <a:defRPr/>
            </a:pPr>
            <a:r>
              <a:rPr lang="en-GB" dirty="0" smtClean="0">
                <a:solidFill>
                  <a:srgbClr val="336699"/>
                </a:solidFill>
                <a:cs typeface="Arial" pitchFamily="34" charset="0"/>
              </a:rPr>
              <a:t>Structured questionnaires</a:t>
            </a:r>
          </a:p>
        </p:txBody>
      </p:sp>
      <p:sp>
        <p:nvSpPr>
          <p:cNvPr id="6" name="Content Placeholder 5"/>
          <p:cNvSpPr>
            <a:spLocks noGrp="1"/>
          </p:cNvSpPr>
          <p:nvPr>
            <p:ph sz="quarter" idx="4"/>
          </p:nvPr>
        </p:nvSpPr>
        <p:spPr>
          <a:xfrm>
            <a:off x="4357686" y="1857364"/>
            <a:ext cx="4356000" cy="4163924"/>
          </a:xfrm>
        </p:spPr>
        <p:txBody>
          <a:bodyPr>
            <a:normAutofit fontScale="77500" lnSpcReduction="20000"/>
          </a:bodyPr>
          <a:lstStyle/>
          <a:p>
            <a:pPr>
              <a:buNone/>
              <a:defRPr/>
            </a:pPr>
            <a:r>
              <a:rPr lang="en-GB" sz="3100" b="1" dirty="0" smtClean="0">
                <a:solidFill>
                  <a:srgbClr val="FF0000"/>
                </a:solidFill>
                <a:cs typeface="Arial" pitchFamily="34" charset="0"/>
              </a:rPr>
              <a:t>Qualitative</a:t>
            </a:r>
            <a:r>
              <a:rPr lang="en-GB" sz="3100" b="1" dirty="0" smtClean="0">
                <a:solidFill>
                  <a:srgbClr val="FF0000"/>
                </a:solidFill>
                <a:effectLst>
                  <a:outerShdw blurRad="38100" dist="38100" dir="2700000" algn="tl">
                    <a:srgbClr val="C0C0C0"/>
                  </a:outerShdw>
                </a:effectLst>
                <a:cs typeface="Arial" pitchFamily="34" charset="0"/>
              </a:rPr>
              <a:t> </a:t>
            </a:r>
            <a:r>
              <a:rPr lang="en-GB" sz="3100" b="1" dirty="0" smtClean="0">
                <a:solidFill>
                  <a:srgbClr val="FF0000"/>
                </a:solidFill>
                <a:cs typeface="Arial" pitchFamily="34" charset="0"/>
              </a:rPr>
              <a:t>Methods</a:t>
            </a:r>
          </a:p>
          <a:p>
            <a:pPr>
              <a:buNone/>
              <a:defRPr/>
            </a:pPr>
            <a:r>
              <a:rPr lang="en-GB" sz="3100" b="1" dirty="0" smtClean="0">
                <a:solidFill>
                  <a:srgbClr val="FFFF00"/>
                </a:solidFill>
                <a:cs typeface="Arial" pitchFamily="34" charset="0"/>
              </a:rPr>
              <a:t>  </a:t>
            </a:r>
          </a:p>
          <a:p>
            <a:pPr marL="88900" indent="20638">
              <a:buNone/>
              <a:defRPr/>
            </a:pPr>
            <a:r>
              <a:rPr lang="en-GB" sz="3100" dirty="0" smtClean="0">
                <a:solidFill>
                  <a:srgbClr val="FF0000"/>
                </a:solidFill>
                <a:cs typeface="Arial" pitchFamily="34" charset="0"/>
              </a:rPr>
              <a:t>Interpretive – observes &amp; interprets reality  via:</a:t>
            </a:r>
          </a:p>
          <a:p>
            <a:pPr>
              <a:buNone/>
              <a:defRPr/>
            </a:pPr>
            <a:endParaRPr lang="en-GB" sz="3100" dirty="0" smtClean="0">
              <a:solidFill>
                <a:srgbClr val="FF0000"/>
              </a:solidFill>
              <a:cs typeface="Arial" pitchFamily="34" charset="0"/>
            </a:endParaRPr>
          </a:p>
          <a:p>
            <a:pPr>
              <a:buFont typeface="Wingdings" pitchFamily="2" charset="2"/>
              <a:buChar char="§"/>
              <a:defRPr/>
            </a:pPr>
            <a:r>
              <a:rPr lang="en-GB" sz="3100" dirty="0" smtClean="0">
                <a:solidFill>
                  <a:srgbClr val="FF0000"/>
                </a:solidFill>
                <a:cs typeface="Arial" pitchFamily="34" charset="0"/>
              </a:rPr>
              <a:t>Ethnography</a:t>
            </a:r>
          </a:p>
          <a:p>
            <a:pPr>
              <a:buFont typeface="Wingdings" pitchFamily="2" charset="2"/>
              <a:buChar char="§"/>
              <a:defRPr/>
            </a:pPr>
            <a:r>
              <a:rPr lang="en-GB" sz="3100" dirty="0" smtClean="0">
                <a:solidFill>
                  <a:srgbClr val="FF0000"/>
                </a:solidFill>
                <a:cs typeface="Arial" pitchFamily="34" charset="0"/>
              </a:rPr>
              <a:t>Case studies</a:t>
            </a:r>
          </a:p>
          <a:p>
            <a:pPr>
              <a:buFont typeface="Wingdings" pitchFamily="2" charset="2"/>
              <a:buChar char="§"/>
              <a:defRPr/>
            </a:pPr>
            <a:r>
              <a:rPr lang="en-GB" sz="3100" dirty="0" smtClean="0">
                <a:solidFill>
                  <a:srgbClr val="FF0000"/>
                </a:solidFill>
                <a:cs typeface="Arial" pitchFamily="34" charset="0"/>
              </a:rPr>
              <a:t>Action research</a:t>
            </a:r>
          </a:p>
          <a:p>
            <a:pPr>
              <a:buFont typeface="Wingdings" pitchFamily="2" charset="2"/>
              <a:buChar char="§"/>
              <a:defRPr/>
            </a:pPr>
            <a:r>
              <a:rPr lang="en-GB" sz="3100" dirty="0" smtClean="0">
                <a:solidFill>
                  <a:srgbClr val="FF0000"/>
                </a:solidFill>
                <a:cs typeface="Arial" pitchFamily="34" charset="0"/>
              </a:rPr>
              <a:t>Unstructured interview</a:t>
            </a:r>
          </a:p>
          <a:p>
            <a:pPr>
              <a:buFont typeface="Wingdings" pitchFamily="2" charset="2"/>
              <a:buChar char="§"/>
              <a:defRPr/>
            </a:pPr>
            <a:r>
              <a:rPr lang="en-GB" sz="3100" dirty="0" smtClean="0">
                <a:solidFill>
                  <a:srgbClr val="FF0000"/>
                </a:solidFill>
                <a:cs typeface="Arial" pitchFamily="34" charset="0"/>
              </a:rPr>
              <a:t>Participant observation</a:t>
            </a:r>
          </a:p>
          <a:p>
            <a:pPr>
              <a:buFont typeface="Wingdings" pitchFamily="2" charset="2"/>
              <a:buChar char="§"/>
              <a:defRPr/>
            </a:pPr>
            <a:r>
              <a:rPr lang="en-GB" sz="3100" dirty="0" smtClean="0">
                <a:solidFill>
                  <a:srgbClr val="FF0000"/>
                </a:solidFill>
                <a:cs typeface="Arial" pitchFamily="34" charset="0"/>
              </a:rPr>
              <a:t>Diary keeping</a:t>
            </a:r>
          </a:p>
          <a:p>
            <a:pPr>
              <a:buNone/>
            </a:pPr>
            <a:endParaRPr lang="en-GB" dirty="0"/>
          </a:p>
        </p:txBody>
      </p:sp>
    </p:spTree>
    <p:extLst>
      <p:ext uri="{BB962C8B-B14F-4D97-AF65-F5344CB8AC3E}">
        <p14:creationId xmlns:p14="http://schemas.microsoft.com/office/powerpoint/2010/main" val="16997577"/>
      </p:ext>
    </p:extLst>
  </p:cSld>
  <p:clrMapOvr>
    <a:masterClrMapping/>
  </p:clrMapOvr>
  <p:transition>
    <p:strips dir="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2" fill="hold" grpId="0"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1000" fill="hold"/>
                                        <p:tgtEl>
                                          <p:spTgt spid="5">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2"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1000" fill="hold"/>
                                        <p:tgtEl>
                                          <p:spTgt spid="5">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12" fill="hold" grpId="0"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 calcmode="lin" valueType="num">
                                      <p:cBhvr additive="base">
                                        <p:cTn id="25" dur="1000" fill="hold"/>
                                        <p:tgtEl>
                                          <p:spTgt spid="5">
                                            <p:txEl>
                                              <p:pRg st="4" end="4"/>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12" fill="hold" grpId="0"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anim calcmode="lin" valueType="num">
                                      <p:cBhvr additive="base">
                                        <p:cTn id="31" dur="1000" fill="hold"/>
                                        <p:tgtEl>
                                          <p:spTgt spid="5">
                                            <p:txEl>
                                              <p:pRg st="5" end="5"/>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12" fill="hold" grpId="0"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 calcmode="lin" valueType="num">
                                      <p:cBhvr additive="base">
                                        <p:cTn id="37" dur="1000" fill="hold"/>
                                        <p:tgtEl>
                                          <p:spTgt spid="5">
                                            <p:txEl>
                                              <p:pRg st="6" end="6"/>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12" fill="hold" grpId="0" nodeType="clickEffect">
                                  <p:stCondLst>
                                    <p:cond delay="0"/>
                                  </p:stCondLst>
                                  <p:childTnLst>
                                    <p:set>
                                      <p:cBhvr>
                                        <p:cTn id="42" dur="1" fill="hold">
                                          <p:stCondLst>
                                            <p:cond delay="0"/>
                                          </p:stCondLst>
                                        </p:cTn>
                                        <p:tgtEl>
                                          <p:spTgt spid="5">
                                            <p:txEl>
                                              <p:pRg st="7" end="7"/>
                                            </p:txEl>
                                          </p:spTgt>
                                        </p:tgtEl>
                                        <p:attrNameLst>
                                          <p:attrName>style.visibility</p:attrName>
                                        </p:attrNameLst>
                                      </p:cBhvr>
                                      <p:to>
                                        <p:strVal val="visible"/>
                                      </p:to>
                                    </p:set>
                                    <p:anim calcmode="lin" valueType="num">
                                      <p:cBhvr additive="base">
                                        <p:cTn id="43" dur="1000" fill="hold"/>
                                        <p:tgtEl>
                                          <p:spTgt spid="5">
                                            <p:txEl>
                                              <p:pRg st="7" end="7"/>
                                            </p:txEl>
                                          </p:spTgt>
                                        </p:tgtEl>
                                        <p:attrNameLst>
                                          <p:attrName>ppt_x</p:attrName>
                                        </p:attrNameLst>
                                      </p:cBhvr>
                                      <p:tavLst>
                                        <p:tav tm="0">
                                          <p:val>
                                            <p:strVal val="0-#ppt_w/2"/>
                                          </p:val>
                                        </p:tav>
                                        <p:tav tm="100000">
                                          <p:val>
                                            <p:strVal val="#ppt_x"/>
                                          </p:val>
                                        </p:tav>
                                      </p:tavLst>
                                    </p:anim>
                                    <p:anim calcmode="lin" valueType="num">
                                      <p:cBhvr additive="base">
                                        <p:cTn id="44" dur="10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6" fill="hold" grpId="0" nodeType="clickEffect">
                                  <p:stCondLst>
                                    <p:cond delay="0"/>
                                  </p:stCondLst>
                                  <p:childTnLst>
                                    <p:set>
                                      <p:cBhvr>
                                        <p:cTn id="48" dur="1" fill="hold">
                                          <p:stCondLst>
                                            <p:cond delay="0"/>
                                          </p:stCondLst>
                                        </p:cTn>
                                        <p:tgtEl>
                                          <p:spTgt spid="6">
                                            <p:txEl>
                                              <p:pRg st="0" end="0"/>
                                            </p:txEl>
                                          </p:spTgt>
                                        </p:tgtEl>
                                        <p:attrNameLst>
                                          <p:attrName>style.visibility</p:attrName>
                                        </p:attrNameLst>
                                      </p:cBhvr>
                                      <p:to>
                                        <p:strVal val="visible"/>
                                      </p:to>
                                    </p:set>
                                    <p:anim calcmode="lin" valueType="num">
                                      <p:cBhvr additive="base">
                                        <p:cTn id="49" dur="1000" fill="hold"/>
                                        <p:tgtEl>
                                          <p:spTgt spid="6">
                                            <p:txEl>
                                              <p:pRg st="0" end="0"/>
                                            </p:txEl>
                                          </p:spTgt>
                                        </p:tgtEl>
                                        <p:attrNameLst>
                                          <p:attrName>ppt_x</p:attrName>
                                        </p:attrNameLst>
                                      </p:cBhvr>
                                      <p:tavLst>
                                        <p:tav tm="0">
                                          <p:val>
                                            <p:strVal val="1+#ppt_w/2"/>
                                          </p:val>
                                        </p:tav>
                                        <p:tav tm="100000">
                                          <p:val>
                                            <p:strVal val="#ppt_x"/>
                                          </p:val>
                                        </p:tav>
                                      </p:tavLst>
                                    </p:anim>
                                    <p:anim calcmode="lin" valueType="num">
                                      <p:cBhvr additive="base">
                                        <p:cTn id="50" dur="10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6" fill="hold" grpId="0" nodeType="clickEffect">
                                  <p:stCondLst>
                                    <p:cond delay="0"/>
                                  </p:stCondLst>
                                  <p:childTnLst>
                                    <p:set>
                                      <p:cBhvr>
                                        <p:cTn id="54" dur="1" fill="hold">
                                          <p:stCondLst>
                                            <p:cond delay="0"/>
                                          </p:stCondLst>
                                        </p:cTn>
                                        <p:tgtEl>
                                          <p:spTgt spid="6">
                                            <p:txEl>
                                              <p:pRg st="1" end="1"/>
                                            </p:txEl>
                                          </p:spTgt>
                                        </p:tgtEl>
                                        <p:attrNameLst>
                                          <p:attrName>style.visibility</p:attrName>
                                        </p:attrNameLst>
                                      </p:cBhvr>
                                      <p:to>
                                        <p:strVal val="visible"/>
                                      </p:to>
                                    </p:set>
                                    <p:anim calcmode="lin" valueType="num">
                                      <p:cBhvr additive="base">
                                        <p:cTn id="55" dur="1000" fill="hold"/>
                                        <p:tgtEl>
                                          <p:spTgt spid="6">
                                            <p:txEl>
                                              <p:pRg st="1" end="1"/>
                                            </p:txEl>
                                          </p:spTgt>
                                        </p:tgtEl>
                                        <p:attrNameLst>
                                          <p:attrName>ppt_x</p:attrName>
                                        </p:attrNameLst>
                                      </p:cBhvr>
                                      <p:tavLst>
                                        <p:tav tm="0">
                                          <p:val>
                                            <p:strVal val="1+#ppt_w/2"/>
                                          </p:val>
                                        </p:tav>
                                        <p:tav tm="100000">
                                          <p:val>
                                            <p:strVal val="#ppt_x"/>
                                          </p:val>
                                        </p:tav>
                                      </p:tavLst>
                                    </p:anim>
                                    <p:anim calcmode="lin" valueType="num">
                                      <p:cBhvr additive="base">
                                        <p:cTn id="56" dur="10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6" fill="hold" grpId="0" nodeType="clickEffect">
                                  <p:stCondLst>
                                    <p:cond delay="0"/>
                                  </p:stCondLst>
                                  <p:childTnLst>
                                    <p:set>
                                      <p:cBhvr>
                                        <p:cTn id="60" dur="1" fill="hold">
                                          <p:stCondLst>
                                            <p:cond delay="0"/>
                                          </p:stCondLst>
                                        </p:cTn>
                                        <p:tgtEl>
                                          <p:spTgt spid="6">
                                            <p:txEl>
                                              <p:pRg st="2" end="2"/>
                                            </p:txEl>
                                          </p:spTgt>
                                        </p:tgtEl>
                                        <p:attrNameLst>
                                          <p:attrName>style.visibility</p:attrName>
                                        </p:attrNameLst>
                                      </p:cBhvr>
                                      <p:to>
                                        <p:strVal val="visible"/>
                                      </p:to>
                                    </p:set>
                                    <p:anim calcmode="lin" valueType="num">
                                      <p:cBhvr additive="base">
                                        <p:cTn id="61" dur="1000" fill="hold"/>
                                        <p:tgtEl>
                                          <p:spTgt spid="6">
                                            <p:txEl>
                                              <p:pRg st="2" end="2"/>
                                            </p:txEl>
                                          </p:spTgt>
                                        </p:tgtEl>
                                        <p:attrNameLst>
                                          <p:attrName>ppt_x</p:attrName>
                                        </p:attrNameLst>
                                      </p:cBhvr>
                                      <p:tavLst>
                                        <p:tav tm="0">
                                          <p:val>
                                            <p:strVal val="1+#ppt_w/2"/>
                                          </p:val>
                                        </p:tav>
                                        <p:tav tm="100000">
                                          <p:val>
                                            <p:strVal val="#ppt_x"/>
                                          </p:val>
                                        </p:tav>
                                      </p:tavLst>
                                    </p:anim>
                                    <p:anim calcmode="lin" valueType="num">
                                      <p:cBhvr additive="base">
                                        <p:cTn id="62" dur="10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6" fill="hold" grpId="0" nodeType="clickEffect">
                                  <p:stCondLst>
                                    <p:cond delay="0"/>
                                  </p:stCondLst>
                                  <p:childTnLst>
                                    <p:set>
                                      <p:cBhvr>
                                        <p:cTn id="66" dur="1" fill="hold">
                                          <p:stCondLst>
                                            <p:cond delay="0"/>
                                          </p:stCondLst>
                                        </p:cTn>
                                        <p:tgtEl>
                                          <p:spTgt spid="6">
                                            <p:txEl>
                                              <p:pRg st="4" end="4"/>
                                            </p:txEl>
                                          </p:spTgt>
                                        </p:tgtEl>
                                        <p:attrNameLst>
                                          <p:attrName>style.visibility</p:attrName>
                                        </p:attrNameLst>
                                      </p:cBhvr>
                                      <p:to>
                                        <p:strVal val="visible"/>
                                      </p:to>
                                    </p:set>
                                    <p:anim calcmode="lin" valueType="num">
                                      <p:cBhvr additive="base">
                                        <p:cTn id="67" dur="1000" fill="hold"/>
                                        <p:tgtEl>
                                          <p:spTgt spid="6">
                                            <p:txEl>
                                              <p:pRg st="4" end="4"/>
                                            </p:txEl>
                                          </p:spTgt>
                                        </p:tgtEl>
                                        <p:attrNameLst>
                                          <p:attrName>ppt_x</p:attrName>
                                        </p:attrNameLst>
                                      </p:cBhvr>
                                      <p:tavLst>
                                        <p:tav tm="0">
                                          <p:val>
                                            <p:strVal val="1+#ppt_w/2"/>
                                          </p:val>
                                        </p:tav>
                                        <p:tav tm="100000">
                                          <p:val>
                                            <p:strVal val="#ppt_x"/>
                                          </p:val>
                                        </p:tav>
                                      </p:tavLst>
                                    </p:anim>
                                    <p:anim calcmode="lin" valueType="num">
                                      <p:cBhvr additive="base">
                                        <p:cTn id="68" dur="10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6" fill="hold" grpId="0" nodeType="clickEffect">
                                  <p:stCondLst>
                                    <p:cond delay="0"/>
                                  </p:stCondLst>
                                  <p:childTnLst>
                                    <p:set>
                                      <p:cBhvr>
                                        <p:cTn id="72" dur="1" fill="hold">
                                          <p:stCondLst>
                                            <p:cond delay="0"/>
                                          </p:stCondLst>
                                        </p:cTn>
                                        <p:tgtEl>
                                          <p:spTgt spid="6">
                                            <p:txEl>
                                              <p:pRg st="5" end="5"/>
                                            </p:txEl>
                                          </p:spTgt>
                                        </p:tgtEl>
                                        <p:attrNameLst>
                                          <p:attrName>style.visibility</p:attrName>
                                        </p:attrNameLst>
                                      </p:cBhvr>
                                      <p:to>
                                        <p:strVal val="visible"/>
                                      </p:to>
                                    </p:set>
                                    <p:anim calcmode="lin" valueType="num">
                                      <p:cBhvr additive="base">
                                        <p:cTn id="73" dur="1000" fill="hold"/>
                                        <p:tgtEl>
                                          <p:spTgt spid="6">
                                            <p:txEl>
                                              <p:pRg st="5" end="5"/>
                                            </p:txEl>
                                          </p:spTgt>
                                        </p:tgtEl>
                                        <p:attrNameLst>
                                          <p:attrName>ppt_x</p:attrName>
                                        </p:attrNameLst>
                                      </p:cBhvr>
                                      <p:tavLst>
                                        <p:tav tm="0">
                                          <p:val>
                                            <p:strVal val="1+#ppt_w/2"/>
                                          </p:val>
                                        </p:tav>
                                        <p:tav tm="100000">
                                          <p:val>
                                            <p:strVal val="#ppt_x"/>
                                          </p:val>
                                        </p:tav>
                                      </p:tavLst>
                                    </p:anim>
                                    <p:anim calcmode="lin" valueType="num">
                                      <p:cBhvr additive="base">
                                        <p:cTn id="74" dur="10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6" fill="hold" grpId="0" nodeType="clickEffect">
                                  <p:stCondLst>
                                    <p:cond delay="0"/>
                                  </p:stCondLst>
                                  <p:childTnLst>
                                    <p:set>
                                      <p:cBhvr>
                                        <p:cTn id="78" dur="1" fill="hold">
                                          <p:stCondLst>
                                            <p:cond delay="0"/>
                                          </p:stCondLst>
                                        </p:cTn>
                                        <p:tgtEl>
                                          <p:spTgt spid="6">
                                            <p:txEl>
                                              <p:pRg st="6" end="6"/>
                                            </p:txEl>
                                          </p:spTgt>
                                        </p:tgtEl>
                                        <p:attrNameLst>
                                          <p:attrName>style.visibility</p:attrName>
                                        </p:attrNameLst>
                                      </p:cBhvr>
                                      <p:to>
                                        <p:strVal val="visible"/>
                                      </p:to>
                                    </p:set>
                                    <p:anim calcmode="lin" valueType="num">
                                      <p:cBhvr additive="base">
                                        <p:cTn id="79" dur="1000" fill="hold"/>
                                        <p:tgtEl>
                                          <p:spTgt spid="6">
                                            <p:txEl>
                                              <p:pRg st="6" end="6"/>
                                            </p:txEl>
                                          </p:spTgt>
                                        </p:tgtEl>
                                        <p:attrNameLst>
                                          <p:attrName>ppt_x</p:attrName>
                                        </p:attrNameLst>
                                      </p:cBhvr>
                                      <p:tavLst>
                                        <p:tav tm="0">
                                          <p:val>
                                            <p:strVal val="1+#ppt_w/2"/>
                                          </p:val>
                                        </p:tav>
                                        <p:tav tm="100000">
                                          <p:val>
                                            <p:strVal val="#ppt_x"/>
                                          </p:val>
                                        </p:tav>
                                      </p:tavLst>
                                    </p:anim>
                                    <p:anim calcmode="lin" valueType="num">
                                      <p:cBhvr additive="base">
                                        <p:cTn id="80" dur="10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6" fill="hold" grpId="0" nodeType="clickEffect">
                                  <p:stCondLst>
                                    <p:cond delay="0"/>
                                  </p:stCondLst>
                                  <p:childTnLst>
                                    <p:set>
                                      <p:cBhvr>
                                        <p:cTn id="84" dur="1" fill="hold">
                                          <p:stCondLst>
                                            <p:cond delay="0"/>
                                          </p:stCondLst>
                                        </p:cTn>
                                        <p:tgtEl>
                                          <p:spTgt spid="6">
                                            <p:txEl>
                                              <p:pRg st="7" end="7"/>
                                            </p:txEl>
                                          </p:spTgt>
                                        </p:tgtEl>
                                        <p:attrNameLst>
                                          <p:attrName>style.visibility</p:attrName>
                                        </p:attrNameLst>
                                      </p:cBhvr>
                                      <p:to>
                                        <p:strVal val="visible"/>
                                      </p:to>
                                    </p:set>
                                    <p:anim calcmode="lin" valueType="num">
                                      <p:cBhvr additive="base">
                                        <p:cTn id="85" dur="1000" fill="hold"/>
                                        <p:tgtEl>
                                          <p:spTgt spid="6">
                                            <p:txEl>
                                              <p:pRg st="7" end="7"/>
                                            </p:txEl>
                                          </p:spTgt>
                                        </p:tgtEl>
                                        <p:attrNameLst>
                                          <p:attrName>ppt_x</p:attrName>
                                        </p:attrNameLst>
                                      </p:cBhvr>
                                      <p:tavLst>
                                        <p:tav tm="0">
                                          <p:val>
                                            <p:strVal val="1+#ppt_w/2"/>
                                          </p:val>
                                        </p:tav>
                                        <p:tav tm="100000">
                                          <p:val>
                                            <p:strVal val="#ppt_x"/>
                                          </p:val>
                                        </p:tav>
                                      </p:tavLst>
                                    </p:anim>
                                    <p:anim calcmode="lin" valueType="num">
                                      <p:cBhvr additive="base">
                                        <p:cTn id="86" dur="10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6" fill="hold" grpId="0" nodeType="clickEffect">
                                  <p:stCondLst>
                                    <p:cond delay="0"/>
                                  </p:stCondLst>
                                  <p:childTnLst>
                                    <p:set>
                                      <p:cBhvr>
                                        <p:cTn id="90" dur="1" fill="hold">
                                          <p:stCondLst>
                                            <p:cond delay="0"/>
                                          </p:stCondLst>
                                        </p:cTn>
                                        <p:tgtEl>
                                          <p:spTgt spid="6">
                                            <p:txEl>
                                              <p:pRg st="8" end="8"/>
                                            </p:txEl>
                                          </p:spTgt>
                                        </p:tgtEl>
                                        <p:attrNameLst>
                                          <p:attrName>style.visibility</p:attrName>
                                        </p:attrNameLst>
                                      </p:cBhvr>
                                      <p:to>
                                        <p:strVal val="visible"/>
                                      </p:to>
                                    </p:set>
                                    <p:anim calcmode="lin" valueType="num">
                                      <p:cBhvr additive="base">
                                        <p:cTn id="91" dur="1000" fill="hold"/>
                                        <p:tgtEl>
                                          <p:spTgt spid="6">
                                            <p:txEl>
                                              <p:pRg st="8" end="8"/>
                                            </p:txEl>
                                          </p:spTgt>
                                        </p:tgtEl>
                                        <p:attrNameLst>
                                          <p:attrName>ppt_x</p:attrName>
                                        </p:attrNameLst>
                                      </p:cBhvr>
                                      <p:tavLst>
                                        <p:tav tm="0">
                                          <p:val>
                                            <p:strVal val="1+#ppt_w/2"/>
                                          </p:val>
                                        </p:tav>
                                        <p:tav tm="100000">
                                          <p:val>
                                            <p:strVal val="#ppt_x"/>
                                          </p:val>
                                        </p:tav>
                                      </p:tavLst>
                                    </p:anim>
                                    <p:anim calcmode="lin" valueType="num">
                                      <p:cBhvr additive="base">
                                        <p:cTn id="92" dur="10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6" fill="hold" grpId="0" nodeType="clickEffect">
                                  <p:stCondLst>
                                    <p:cond delay="0"/>
                                  </p:stCondLst>
                                  <p:childTnLst>
                                    <p:set>
                                      <p:cBhvr>
                                        <p:cTn id="96" dur="1" fill="hold">
                                          <p:stCondLst>
                                            <p:cond delay="0"/>
                                          </p:stCondLst>
                                        </p:cTn>
                                        <p:tgtEl>
                                          <p:spTgt spid="6">
                                            <p:txEl>
                                              <p:pRg st="9" end="9"/>
                                            </p:txEl>
                                          </p:spTgt>
                                        </p:tgtEl>
                                        <p:attrNameLst>
                                          <p:attrName>style.visibility</p:attrName>
                                        </p:attrNameLst>
                                      </p:cBhvr>
                                      <p:to>
                                        <p:strVal val="visible"/>
                                      </p:to>
                                    </p:set>
                                    <p:anim calcmode="lin" valueType="num">
                                      <p:cBhvr additive="base">
                                        <p:cTn id="97" dur="1000" fill="hold"/>
                                        <p:tgtEl>
                                          <p:spTgt spid="6">
                                            <p:txEl>
                                              <p:pRg st="9" end="9"/>
                                            </p:txEl>
                                          </p:spTgt>
                                        </p:tgtEl>
                                        <p:attrNameLst>
                                          <p:attrName>ppt_x</p:attrName>
                                        </p:attrNameLst>
                                      </p:cBhvr>
                                      <p:tavLst>
                                        <p:tav tm="0">
                                          <p:val>
                                            <p:strVal val="1+#ppt_w/2"/>
                                          </p:val>
                                        </p:tav>
                                        <p:tav tm="100000">
                                          <p:val>
                                            <p:strVal val="#ppt_x"/>
                                          </p:val>
                                        </p:tav>
                                      </p:tavLst>
                                    </p:anim>
                                    <p:anim calcmode="lin" valueType="num">
                                      <p:cBhvr additive="base">
                                        <p:cTn id="98" dur="1000" fill="hold"/>
                                        <p:tgtEl>
                                          <p:spTgt spid="6">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P spid="6"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57200" y="285728"/>
            <a:ext cx="8229600" cy="928694"/>
          </a:xfrm>
        </p:spPr>
        <p:txBody>
          <a:bodyPr>
            <a:normAutofit fontScale="90000"/>
          </a:bodyPr>
          <a:lstStyle/>
          <a:p>
            <a:r>
              <a:rPr lang="en-GB" sz="2400" dirty="0" smtClean="0">
                <a:effectLst/>
                <a:latin typeface="Arial" pitchFamily="34" charset="0"/>
                <a:cs typeface="Arial" pitchFamily="34" charset="0"/>
              </a:rPr>
              <a:t/>
            </a:r>
            <a:br>
              <a:rPr lang="en-GB" sz="2400" dirty="0" smtClean="0">
                <a:effectLst/>
                <a:latin typeface="Arial" pitchFamily="34" charset="0"/>
                <a:cs typeface="Arial" pitchFamily="34" charset="0"/>
              </a:rPr>
            </a:br>
            <a:r>
              <a:rPr lang="en-GB" sz="2400" dirty="0" smtClean="0">
                <a:effectLst/>
                <a:latin typeface="Arial" pitchFamily="34" charset="0"/>
                <a:cs typeface="Arial" pitchFamily="34" charset="0"/>
              </a:rPr>
              <a:t/>
            </a:r>
            <a:br>
              <a:rPr lang="en-GB" sz="2400" dirty="0" smtClean="0">
                <a:effectLst/>
                <a:latin typeface="Arial" pitchFamily="34" charset="0"/>
                <a:cs typeface="Arial" pitchFamily="34" charset="0"/>
              </a:rPr>
            </a:br>
            <a:r>
              <a:rPr lang="en-GB" sz="2700" b="1" dirty="0" smtClean="0">
                <a:solidFill>
                  <a:schemeClr val="tx1"/>
                </a:solidFill>
                <a:effectLst/>
                <a:latin typeface="+mn-lt"/>
                <a:cs typeface="Arial" pitchFamily="34" charset="0"/>
              </a:rPr>
              <a:t>Different characteristics</a:t>
            </a:r>
            <a:r>
              <a:rPr lang="en-GB" sz="1300" dirty="0" smtClean="0">
                <a:effectLst/>
                <a:latin typeface="Arial" pitchFamily="34" charset="0"/>
                <a:cs typeface="Arial" pitchFamily="34" charset="0"/>
              </a:rPr>
              <a:t/>
            </a:r>
            <a:br>
              <a:rPr lang="en-GB" sz="1300" dirty="0" smtClean="0">
                <a:effectLst/>
                <a:latin typeface="Arial" pitchFamily="34" charset="0"/>
                <a:cs typeface="Arial" pitchFamily="34" charset="0"/>
              </a:rPr>
            </a:br>
            <a:r>
              <a:rPr lang="en-GB" sz="1300" dirty="0" smtClean="0">
                <a:latin typeface="Arial" pitchFamily="34" charset="0"/>
                <a:cs typeface="Arial" pitchFamily="34" charset="0"/>
              </a:rPr>
              <a:t/>
            </a:r>
            <a:br>
              <a:rPr lang="en-GB" sz="1300" dirty="0" smtClean="0">
                <a:latin typeface="Arial" pitchFamily="34" charset="0"/>
                <a:cs typeface="Arial" pitchFamily="34" charset="0"/>
              </a:rPr>
            </a:br>
            <a:r>
              <a:rPr lang="en-GB" sz="3100" b="1" dirty="0" smtClean="0">
                <a:effectLst/>
                <a:latin typeface="+mn-lt"/>
                <a:cs typeface="Arial" pitchFamily="34" charset="0"/>
              </a:rPr>
              <a:t>Quantitative</a:t>
            </a:r>
            <a:r>
              <a:rPr lang="en-GB" sz="3100" b="1" dirty="0" smtClean="0">
                <a:latin typeface="+mn-lt"/>
                <a:cs typeface="Arial" pitchFamily="34" charset="0"/>
              </a:rPr>
              <a:t> 			              </a:t>
            </a:r>
            <a:r>
              <a:rPr lang="en-GB" sz="3100" b="1" dirty="0" smtClean="0">
                <a:solidFill>
                  <a:srgbClr val="FF0000"/>
                </a:solidFill>
                <a:effectLst/>
                <a:latin typeface="+mn-lt"/>
                <a:cs typeface="Arial" pitchFamily="34" charset="0"/>
              </a:rPr>
              <a:t>Qualitative </a:t>
            </a:r>
            <a:r>
              <a:rPr lang="en-GB" sz="2400" dirty="0" smtClean="0">
                <a:solidFill>
                  <a:srgbClr val="FF0000"/>
                </a:solidFill>
                <a:latin typeface="Arial" pitchFamily="34" charset="0"/>
                <a:cs typeface="Arial" pitchFamily="34" charset="0"/>
              </a:rPr>
              <a:t/>
            </a:r>
            <a:br>
              <a:rPr lang="en-GB" sz="2400" dirty="0" smtClean="0">
                <a:solidFill>
                  <a:srgbClr val="FF0000"/>
                </a:solidFill>
                <a:latin typeface="Arial" pitchFamily="34" charset="0"/>
                <a:cs typeface="Arial" pitchFamily="34" charset="0"/>
              </a:rPr>
            </a:br>
            <a:r>
              <a:rPr lang="en-GB" sz="2400" dirty="0" smtClean="0">
                <a:latin typeface="Arial" pitchFamily="34" charset="0"/>
                <a:cs typeface="Arial" pitchFamily="34" charset="0"/>
              </a:rPr>
              <a:t/>
            </a:r>
            <a:br>
              <a:rPr lang="en-GB" sz="2400" dirty="0" smtClean="0">
                <a:latin typeface="Arial" pitchFamily="34" charset="0"/>
                <a:cs typeface="Arial" pitchFamily="34" charset="0"/>
              </a:rPr>
            </a:br>
            <a:endParaRPr lang="en-GB" sz="2400" dirty="0">
              <a:latin typeface="Arial" pitchFamily="34" charset="0"/>
              <a:cs typeface="Arial" pitchFamily="34" charset="0"/>
            </a:endParaRPr>
          </a:p>
        </p:txBody>
      </p:sp>
      <p:sp>
        <p:nvSpPr>
          <p:cNvPr id="9" name="Content Placeholder 8"/>
          <p:cNvSpPr>
            <a:spLocks noGrp="1"/>
          </p:cNvSpPr>
          <p:nvPr>
            <p:ph sz="half" idx="2"/>
          </p:nvPr>
        </p:nvSpPr>
        <p:spPr>
          <a:xfrm>
            <a:off x="457200" y="1428736"/>
            <a:ext cx="4040188" cy="4643470"/>
          </a:xfrm>
        </p:spPr>
        <p:txBody>
          <a:bodyPr>
            <a:normAutofit lnSpcReduction="10000"/>
          </a:bodyPr>
          <a:lstStyle/>
          <a:p>
            <a:pPr marL="266700" indent="-266700"/>
            <a:r>
              <a:rPr lang="en-US" sz="2000" dirty="0" smtClean="0">
                <a:solidFill>
                  <a:schemeClr val="accent1"/>
                </a:solidFill>
                <a:cs typeface="Arial" pitchFamily="34" charset="0"/>
              </a:rPr>
              <a:t>Used to gather large quantities  of data</a:t>
            </a:r>
          </a:p>
          <a:p>
            <a:pPr marL="266700" indent="-266700">
              <a:buNone/>
            </a:pPr>
            <a:endParaRPr lang="en-US" sz="2000" dirty="0" smtClean="0">
              <a:solidFill>
                <a:schemeClr val="accent1"/>
              </a:solidFill>
              <a:cs typeface="Arial" pitchFamily="34" charset="0"/>
            </a:endParaRPr>
          </a:p>
          <a:p>
            <a:pPr marL="266700" indent="-266700"/>
            <a:r>
              <a:rPr lang="en-US" sz="2000" dirty="0" smtClean="0">
                <a:solidFill>
                  <a:schemeClr val="accent1"/>
                </a:solidFill>
                <a:cs typeface="Arial" pitchFamily="34" charset="0"/>
              </a:rPr>
              <a:t>Designed to capture the broad picture, but limited in depth</a:t>
            </a:r>
          </a:p>
          <a:p>
            <a:pPr marL="266700" indent="-266700">
              <a:buNone/>
            </a:pPr>
            <a:endParaRPr lang="en-US" sz="2000" dirty="0" smtClean="0">
              <a:solidFill>
                <a:schemeClr val="accent1"/>
              </a:solidFill>
              <a:cs typeface="Arial" pitchFamily="34" charset="0"/>
            </a:endParaRPr>
          </a:p>
          <a:p>
            <a:pPr marL="266700" indent="-266700"/>
            <a:r>
              <a:rPr lang="en-US" sz="2000" dirty="0" smtClean="0">
                <a:solidFill>
                  <a:schemeClr val="accent1"/>
                </a:solidFill>
                <a:cs typeface="Arial" pitchFamily="34" charset="0"/>
              </a:rPr>
              <a:t>Assumes information gathered is objective not subjective</a:t>
            </a:r>
          </a:p>
          <a:p>
            <a:pPr marL="266700" indent="-266700">
              <a:buNone/>
            </a:pPr>
            <a:endParaRPr lang="en-US" sz="2000" dirty="0" smtClean="0">
              <a:solidFill>
                <a:schemeClr val="accent1"/>
              </a:solidFill>
              <a:cs typeface="Arial" pitchFamily="34" charset="0"/>
            </a:endParaRPr>
          </a:p>
          <a:p>
            <a:pPr marL="266700" indent="-266700"/>
            <a:r>
              <a:rPr lang="en-US" sz="2000" dirty="0" smtClean="0">
                <a:solidFill>
                  <a:schemeClr val="accent1"/>
                </a:solidFill>
                <a:cs typeface="Arial" pitchFamily="34" charset="0"/>
              </a:rPr>
              <a:t>Not suitable for gaining a detailed understanding of the behaviour and motivations of people</a:t>
            </a:r>
          </a:p>
          <a:p>
            <a:pPr marL="266700" indent="-266700">
              <a:buNone/>
            </a:pPr>
            <a:endParaRPr lang="en-US" sz="2000" dirty="0" smtClean="0">
              <a:solidFill>
                <a:schemeClr val="accent1"/>
              </a:solidFill>
              <a:cs typeface="Arial" pitchFamily="34" charset="0"/>
            </a:endParaRPr>
          </a:p>
          <a:p>
            <a:pPr marL="266700" indent="-266700"/>
            <a:r>
              <a:rPr lang="en-US" sz="2000" dirty="0" smtClean="0">
                <a:solidFill>
                  <a:schemeClr val="accent1"/>
                </a:solidFill>
                <a:cs typeface="Arial" pitchFamily="34" charset="0"/>
              </a:rPr>
              <a:t>Objective in approach </a:t>
            </a:r>
          </a:p>
          <a:p>
            <a:pPr>
              <a:buNone/>
            </a:pPr>
            <a:endParaRPr lang="en-GB" dirty="0"/>
          </a:p>
        </p:txBody>
      </p:sp>
      <p:sp>
        <p:nvSpPr>
          <p:cNvPr id="11" name="Content Placeholder 10"/>
          <p:cNvSpPr>
            <a:spLocks noGrp="1"/>
          </p:cNvSpPr>
          <p:nvPr>
            <p:ph sz="quarter" idx="4"/>
          </p:nvPr>
        </p:nvSpPr>
        <p:spPr>
          <a:xfrm>
            <a:off x="4429124" y="1500174"/>
            <a:ext cx="4257676" cy="4881154"/>
          </a:xfrm>
        </p:spPr>
        <p:txBody>
          <a:bodyPr>
            <a:normAutofit fontScale="92500" lnSpcReduction="10000"/>
          </a:bodyPr>
          <a:lstStyle/>
          <a:p>
            <a:pPr>
              <a:buFont typeface="Wingdings" pitchFamily="2" charset="2"/>
              <a:buChar char="§"/>
            </a:pPr>
            <a:r>
              <a:rPr lang="en-GB" sz="2200" dirty="0" smtClean="0">
                <a:solidFill>
                  <a:srgbClr val="FF0000"/>
                </a:solidFill>
                <a:cs typeface="Arial" pitchFamily="34" charset="0"/>
              </a:rPr>
              <a:t>Able to gather information that can’t be gathered in other ways</a:t>
            </a:r>
          </a:p>
          <a:p>
            <a:pPr>
              <a:buFont typeface="Wingdings" pitchFamily="2" charset="2"/>
              <a:buChar char="§"/>
            </a:pPr>
            <a:endParaRPr lang="en-GB" sz="2200" dirty="0" smtClean="0">
              <a:solidFill>
                <a:srgbClr val="FF0000"/>
              </a:solidFill>
              <a:cs typeface="Arial" pitchFamily="34" charset="0"/>
            </a:endParaRPr>
          </a:p>
          <a:p>
            <a:pPr>
              <a:buFont typeface="Wingdings" pitchFamily="2" charset="2"/>
              <a:buChar char="§"/>
            </a:pPr>
            <a:r>
              <a:rPr lang="en-GB" sz="2200" dirty="0" smtClean="0">
                <a:solidFill>
                  <a:srgbClr val="FF0000"/>
                </a:solidFill>
                <a:cs typeface="Arial" pitchFamily="34" charset="0"/>
              </a:rPr>
              <a:t>Explores feelings, motivations, attitudes and approaches of participants</a:t>
            </a:r>
          </a:p>
          <a:p>
            <a:pPr>
              <a:buFont typeface="Wingdings" pitchFamily="2" charset="2"/>
              <a:buChar char="§"/>
            </a:pPr>
            <a:endParaRPr lang="en-GB" sz="2200" dirty="0" smtClean="0">
              <a:solidFill>
                <a:srgbClr val="FF0000"/>
              </a:solidFill>
              <a:cs typeface="Arial" pitchFamily="34" charset="0"/>
            </a:endParaRPr>
          </a:p>
          <a:p>
            <a:pPr>
              <a:buFont typeface="Wingdings" pitchFamily="2" charset="2"/>
              <a:buChar char="§"/>
            </a:pPr>
            <a:r>
              <a:rPr lang="en-GB" sz="2200" dirty="0" smtClean="0">
                <a:solidFill>
                  <a:srgbClr val="FF0000"/>
                </a:solidFill>
                <a:cs typeface="Arial" pitchFamily="34" charset="0"/>
              </a:rPr>
              <a:t>Subjective  in approach</a:t>
            </a:r>
          </a:p>
          <a:p>
            <a:pPr>
              <a:buFont typeface="Wingdings" pitchFamily="2" charset="2"/>
              <a:buChar char="§"/>
            </a:pPr>
            <a:endParaRPr lang="en-GB" sz="2200" dirty="0" smtClean="0">
              <a:solidFill>
                <a:srgbClr val="FF0000"/>
              </a:solidFill>
              <a:cs typeface="Arial" pitchFamily="34" charset="0"/>
            </a:endParaRPr>
          </a:p>
          <a:p>
            <a:pPr>
              <a:buFont typeface="Wingdings" pitchFamily="2" charset="2"/>
              <a:buChar char="§"/>
            </a:pPr>
            <a:r>
              <a:rPr lang="en-GB" sz="2200" dirty="0" smtClean="0">
                <a:solidFill>
                  <a:srgbClr val="FF0000"/>
                </a:solidFill>
                <a:cs typeface="Arial" pitchFamily="34" charset="0"/>
              </a:rPr>
              <a:t>Quantification of findings not usually possible unless a quantitative approach is incorporated into instrument e.g. appropriately designed questionnaire </a:t>
            </a:r>
          </a:p>
          <a:p>
            <a:endParaRPr lang="en-GB" sz="2000" dirty="0" smtClean="0">
              <a:latin typeface="Arial" pitchFamily="34" charset="0"/>
              <a:cs typeface="Arial" pitchFamily="34" charset="0"/>
            </a:endParaRPr>
          </a:p>
          <a:p>
            <a:endParaRPr lang="en-GB" sz="2000" dirty="0">
              <a:latin typeface="Arial" pitchFamily="34" charset="0"/>
              <a:cs typeface="Arial" pitchFamily="34" charset="0"/>
            </a:endParaRPr>
          </a:p>
        </p:txBody>
      </p:sp>
    </p:spTree>
    <p:extLst>
      <p:ext uri="{BB962C8B-B14F-4D97-AF65-F5344CB8AC3E}">
        <p14:creationId xmlns:p14="http://schemas.microsoft.com/office/powerpoint/2010/main" val="2575921209"/>
      </p:ext>
    </p:extLst>
  </p:cSld>
  <p:clrMapOvr>
    <a:masterClrMapping/>
  </p:clrMapOvr>
  <p:transition>
    <p:strips dir="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checkerboard(across)">
                                      <p:cBhvr>
                                        <p:cTn id="12" dur="1000"/>
                                        <p:tgtEl>
                                          <p:spTgt spid="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9">
                                            <p:txEl>
                                              <p:pRg st="2" end="2"/>
                                            </p:txEl>
                                          </p:spTgt>
                                        </p:tgtEl>
                                        <p:attrNameLst>
                                          <p:attrName>style.visibility</p:attrName>
                                        </p:attrNameLst>
                                      </p:cBhvr>
                                      <p:to>
                                        <p:strVal val="visible"/>
                                      </p:to>
                                    </p:set>
                                    <p:animEffect transition="in" filter="checkerboard(across)">
                                      <p:cBhvr>
                                        <p:cTn id="17" dur="1000"/>
                                        <p:tgtEl>
                                          <p:spTgt spid="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9">
                                            <p:txEl>
                                              <p:pRg st="4" end="4"/>
                                            </p:txEl>
                                          </p:spTgt>
                                        </p:tgtEl>
                                        <p:attrNameLst>
                                          <p:attrName>style.visibility</p:attrName>
                                        </p:attrNameLst>
                                      </p:cBhvr>
                                      <p:to>
                                        <p:strVal val="visible"/>
                                      </p:to>
                                    </p:set>
                                    <p:animEffect transition="in" filter="checkerboard(across)">
                                      <p:cBhvr>
                                        <p:cTn id="22" dur="1000"/>
                                        <p:tgtEl>
                                          <p:spTgt spid="9">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 presetClass="entr" presetSubtype="10" fill="hold" grpId="0" nodeType="clickEffect">
                                  <p:stCondLst>
                                    <p:cond delay="0"/>
                                  </p:stCondLst>
                                  <p:childTnLst>
                                    <p:set>
                                      <p:cBhvr>
                                        <p:cTn id="26" dur="1" fill="hold">
                                          <p:stCondLst>
                                            <p:cond delay="0"/>
                                          </p:stCondLst>
                                        </p:cTn>
                                        <p:tgtEl>
                                          <p:spTgt spid="9">
                                            <p:txEl>
                                              <p:pRg st="6" end="6"/>
                                            </p:txEl>
                                          </p:spTgt>
                                        </p:tgtEl>
                                        <p:attrNameLst>
                                          <p:attrName>style.visibility</p:attrName>
                                        </p:attrNameLst>
                                      </p:cBhvr>
                                      <p:to>
                                        <p:strVal val="visible"/>
                                      </p:to>
                                    </p:set>
                                    <p:animEffect transition="in" filter="checkerboard(across)">
                                      <p:cBhvr>
                                        <p:cTn id="27" dur="1000"/>
                                        <p:tgtEl>
                                          <p:spTgt spid="9">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5" presetClass="entr" presetSubtype="10" fill="hold" grpId="0" nodeType="clickEffect">
                                  <p:stCondLst>
                                    <p:cond delay="0"/>
                                  </p:stCondLst>
                                  <p:childTnLst>
                                    <p:set>
                                      <p:cBhvr>
                                        <p:cTn id="31" dur="1" fill="hold">
                                          <p:stCondLst>
                                            <p:cond delay="0"/>
                                          </p:stCondLst>
                                        </p:cTn>
                                        <p:tgtEl>
                                          <p:spTgt spid="9">
                                            <p:txEl>
                                              <p:pRg st="8" end="8"/>
                                            </p:txEl>
                                          </p:spTgt>
                                        </p:tgtEl>
                                        <p:attrNameLst>
                                          <p:attrName>style.visibility</p:attrName>
                                        </p:attrNameLst>
                                      </p:cBhvr>
                                      <p:to>
                                        <p:strVal val="visible"/>
                                      </p:to>
                                    </p:set>
                                    <p:animEffect transition="in" filter="checkerboard(across)">
                                      <p:cBhvr>
                                        <p:cTn id="32" dur="1000"/>
                                        <p:tgtEl>
                                          <p:spTgt spid="9">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5" presetClass="entr" presetSubtype="10" fill="hold" grpId="0" nodeType="clickEffect">
                                  <p:stCondLst>
                                    <p:cond delay="0"/>
                                  </p:stCondLst>
                                  <p:childTnLst>
                                    <p:set>
                                      <p:cBhvr>
                                        <p:cTn id="36" dur="1" fill="hold">
                                          <p:stCondLst>
                                            <p:cond delay="0"/>
                                          </p:stCondLst>
                                        </p:cTn>
                                        <p:tgtEl>
                                          <p:spTgt spid="11">
                                            <p:txEl>
                                              <p:pRg st="0" end="0"/>
                                            </p:txEl>
                                          </p:spTgt>
                                        </p:tgtEl>
                                        <p:attrNameLst>
                                          <p:attrName>style.visibility</p:attrName>
                                        </p:attrNameLst>
                                      </p:cBhvr>
                                      <p:to>
                                        <p:strVal val="visible"/>
                                      </p:to>
                                    </p:set>
                                    <p:animEffect transition="in" filter="checkerboard(across)">
                                      <p:cBhvr>
                                        <p:cTn id="37" dur="1000"/>
                                        <p:tgtEl>
                                          <p:spTgt spid="11">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 presetClass="entr" presetSubtype="10" fill="hold" grpId="0" nodeType="clickEffect">
                                  <p:stCondLst>
                                    <p:cond delay="0"/>
                                  </p:stCondLst>
                                  <p:childTnLst>
                                    <p:set>
                                      <p:cBhvr>
                                        <p:cTn id="41" dur="1" fill="hold">
                                          <p:stCondLst>
                                            <p:cond delay="0"/>
                                          </p:stCondLst>
                                        </p:cTn>
                                        <p:tgtEl>
                                          <p:spTgt spid="11">
                                            <p:txEl>
                                              <p:pRg st="2" end="2"/>
                                            </p:txEl>
                                          </p:spTgt>
                                        </p:tgtEl>
                                        <p:attrNameLst>
                                          <p:attrName>style.visibility</p:attrName>
                                        </p:attrNameLst>
                                      </p:cBhvr>
                                      <p:to>
                                        <p:strVal val="visible"/>
                                      </p:to>
                                    </p:set>
                                    <p:animEffect transition="in" filter="checkerboard(across)">
                                      <p:cBhvr>
                                        <p:cTn id="42" dur="1000"/>
                                        <p:tgtEl>
                                          <p:spTgt spid="11">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5" presetClass="entr" presetSubtype="10" fill="hold" grpId="0" nodeType="clickEffect">
                                  <p:stCondLst>
                                    <p:cond delay="0"/>
                                  </p:stCondLst>
                                  <p:childTnLst>
                                    <p:set>
                                      <p:cBhvr>
                                        <p:cTn id="46" dur="1" fill="hold">
                                          <p:stCondLst>
                                            <p:cond delay="0"/>
                                          </p:stCondLst>
                                        </p:cTn>
                                        <p:tgtEl>
                                          <p:spTgt spid="11">
                                            <p:txEl>
                                              <p:pRg st="4" end="4"/>
                                            </p:txEl>
                                          </p:spTgt>
                                        </p:tgtEl>
                                        <p:attrNameLst>
                                          <p:attrName>style.visibility</p:attrName>
                                        </p:attrNameLst>
                                      </p:cBhvr>
                                      <p:to>
                                        <p:strVal val="visible"/>
                                      </p:to>
                                    </p:set>
                                    <p:animEffect transition="in" filter="checkerboard(across)">
                                      <p:cBhvr>
                                        <p:cTn id="47" dur="1000"/>
                                        <p:tgtEl>
                                          <p:spTgt spid="11">
                                            <p:txEl>
                                              <p:pRg st="4" end="4"/>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5" presetClass="entr" presetSubtype="10" fill="hold" grpId="0" nodeType="clickEffect">
                                  <p:stCondLst>
                                    <p:cond delay="0"/>
                                  </p:stCondLst>
                                  <p:childTnLst>
                                    <p:set>
                                      <p:cBhvr>
                                        <p:cTn id="51" dur="1" fill="hold">
                                          <p:stCondLst>
                                            <p:cond delay="0"/>
                                          </p:stCondLst>
                                        </p:cTn>
                                        <p:tgtEl>
                                          <p:spTgt spid="11">
                                            <p:txEl>
                                              <p:pRg st="6" end="6"/>
                                            </p:txEl>
                                          </p:spTgt>
                                        </p:tgtEl>
                                        <p:attrNameLst>
                                          <p:attrName>style.visibility</p:attrName>
                                        </p:attrNameLst>
                                      </p:cBhvr>
                                      <p:to>
                                        <p:strVal val="visible"/>
                                      </p:to>
                                    </p:set>
                                    <p:animEffect transition="in" filter="checkerboard(across)">
                                      <p:cBhvr>
                                        <p:cTn id="52" dur="1000"/>
                                        <p:tgtEl>
                                          <p:spTgt spid="1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build="p"/>
      <p:bldP spid="11"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457200" y="274638"/>
            <a:ext cx="8229600" cy="796908"/>
          </a:xfrm>
        </p:spPr>
        <p:txBody>
          <a:bodyPr>
            <a:normAutofit/>
          </a:bodyPr>
          <a:lstStyle/>
          <a:p>
            <a:r>
              <a:rPr lang="en-US" sz="2800" b="1" dirty="0" smtClean="0">
                <a:solidFill>
                  <a:schemeClr val="accent1"/>
                </a:solidFill>
                <a:effectLst/>
                <a:latin typeface="+mn-lt"/>
                <a:cs typeface="Arial" pitchFamily="34" charset="0"/>
              </a:rPr>
              <a:t>Quantitative</a:t>
            </a:r>
            <a:r>
              <a:rPr lang="en-US" sz="2800" b="1" dirty="0" smtClean="0">
                <a:solidFill>
                  <a:srgbClr val="FF0000"/>
                </a:solidFill>
                <a:effectLst/>
                <a:latin typeface="+mn-lt"/>
                <a:cs typeface="Arial" pitchFamily="34" charset="0"/>
              </a:rPr>
              <a:t>  </a:t>
            </a:r>
            <a:r>
              <a:rPr lang="en-US" sz="2800" b="1" dirty="0" smtClean="0">
                <a:solidFill>
                  <a:schemeClr val="tx1"/>
                </a:solidFill>
                <a:effectLst/>
                <a:latin typeface="+mn-lt"/>
                <a:cs typeface="Arial" pitchFamily="34" charset="0"/>
              </a:rPr>
              <a:t>versus </a:t>
            </a:r>
            <a:r>
              <a:rPr lang="en-US" sz="2800" b="1" dirty="0" smtClean="0">
                <a:solidFill>
                  <a:srgbClr val="FF0000"/>
                </a:solidFill>
                <a:effectLst/>
                <a:latin typeface="+mn-lt"/>
                <a:cs typeface="Arial" pitchFamily="34" charset="0"/>
              </a:rPr>
              <a:t>Qualitative</a:t>
            </a:r>
            <a:r>
              <a:rPr lang="en-US" sz="2800" b="1" dirty="0" smtClean="0">
                <a:solidFill>
                  <a:schemeClr val="accent1"/>
                </a:solidFill>
                <a:effectLst/>
                <a:latin typeface="+mn-lt"/>
                <a:cs typeface="Arial" pitchFamily="34" charset="0"/>
              </a:rPr>
              <a:t> </a:t>
            </a:r>
            <a:r>
              <a:rPr lang="en-US" sz="2800" b="1" dirty="0" smtClean="0">
                <a:solidFill>
                  <a:schemeClr val="tx1"/>
                </a:solidFill>
                <a:effectLst/>
                <a:latin typeface="+mn-lt"/>
                <a:cs typeface="Arial" pitchFamily="34" charset="0"/>
              </a:rPr>
              <a:t>research methods</a:t>
            </a:r>
            <a:endParaRPr lang="en-GB" sz="2800" b="1" dirty="0">
              <a:solidFill>
                <a:schemeClr val="tx1"/>
              </a:solidFill>
              <a:effectLst/>
              <a:latin typeface="+mn-lt"/>
              <a:cs typeface="Arial" pitchFamily="34" charset="0"/>
            </a:endParaRPr>
          </a:p>
        </p:txBody>
      </p:sp>
      <p:sp>
        <p:nvSpPr>
          <p:cNvPr id="11" name="Content Placeholder 10"/>
          <p:cNvSpPr>
            <a:spLocks noGrp="1"/>
          </p:cNvSpPr>
          <p:nvPr>
            <p:ph idx="1"/>
          </p:nvPr>
        </p:nvSpPr>
        <p:spPr>
          <a:xfrm>
            <a:off x="457200" y="1142984"/>
            <a:ext cx="8229600" cy="5715016"/>
          </a:xfrm>
        </p:spPr>
        <p:txBody>
          <a:bodyPr>
            <a:normAutofit fontScale="77500" lnSpcReduction="20000"/>
          </a:bodyPr>
          <a:lstStyle/>
          <a:p>
            <a:pPr lvl="4">
              <a:lnSpc>
                <a:spcPct val="90000"/>
              </a:lnSpc>
              <a:buNone/>
            </a:pPr>
            <a:r>
              <a:rPr lang="en-US" sz="1500" b="1" dirty="0" smtClean="0"/>
              <a:t>				</a:t>
            </a:r>
            <a:r>
              <a:rPr lang="en-US" sz="2000" b="1" dirty="0" smtClean="0">
                <a:latin typeface="Arial" pitchFamily="34" charset="0"/>
                <a:cs typeface="Arial" pitchFamily="34" charset="0"/>
              </a:rPr>
              <a:t>					</a:t>
            </a:r>
            <a:r>
              <a:rPr lang="en-US" sz="2400" b="1" dirty="0" smtClean="0">
                <a:solidFill>
                  <a:srgbClr val="4F81BD"/>
                </a:solidFill>
                <a:cs typeface="Arial" pitchFamily="34" charset="0"/>
              </a:rPr>
              <a:t>Quantitative </a:t>
            </a:r>
            <a:r>
              <a:rPr lang="en-US" sz="2400" b="1" dirty="0" smtClean="0">
                <a:cs typeface="Arial" pitchFamily="34" charset="0"/>
              </a:rPr>
              <a:t>		</a:t>
            </a:r>
            <a:r>
              <a:rPr lang="en-US" sz="2400" b="1" dirty="0" smtClean="0">
                <a:solidFill>
                  <a:srgbClr val="FF0000"/>
                </a:solidFill>
                <a:cs typeface="Arial" pitchFamily="34" charset="0"/>
              </a:rPr>
              <a:t>Qualitative</a:t>
            </a:r>
          </a:p>
          <a:p>
            <a:pPr lvl="4">
              <a:lnSpc>
                <a:spcPct val="90000"/>
              </a:lnSpc>
              <a:buNone/>
            </a:pPr>
            <a:endParaRPr lang="en-US" sz="1500" b="1" dirty="0" smtClean="0"/>
          </a:p>
          <a:p>
            <a:pPr>
              <a:lnSpc>
                <a:spcPct val="90000"/>
              </a:lnSpc>
            </a:pPr>
            <a:r>
              <a:rPr lang="en-US" sz="2800" b="1" dirty="0" smtClean="0">
                <a:cs typeface="Arial" pitchFamily="34" charset="0"/>
              </a:rPr>
              <a:t>Type of question used</a:t>
            </a:r>
            <a:r>
              <a:rPr lang="en-US" sz="2800" dirty="0" smtClean="0">
                <a:cs typeface="Arial" pitchFamily="34" charset="0"/>
              </a:rPr>
              <a:t>	</a:t>
            </a:r>
            <a:r>
              <a:rPr lang="en-US" sz="2800" dirty="0" smtClean="0">
                <a:solidFill>
                  <a:schemeClr val="accent1"/>
                </a:solidFill>
                <a:cs typeface="Arial" pitchFamily="34" charset="0"/>
              </a:rPr>
              <a:t>Non -probing</a:t>
            </a:r>
            <a:r>
              <a:rPr lang="en-US" sz="2800" dirty="0" smtClean="0">
                <a:cs typeface="Arial" pitchFamily="34" charset="0"/>
              </a:rPr>
              <a:t>		</a:t>
            </a:r>
            <a:r>
              <a:rPr lang="en-US" sz="2800" dirty="0" err="1" smtClean="0">
                <a:solidFill>
                  <a:srgbClr val="FF0000"/>
                </a:solidFill>
                <a:cs typeface="Arial" pitchFamily="34" charset="0"/>
              </a:rPr>
              <a:t>Probing</a:t>
            </a:r>
            <a:endParaRPr lang="en-US" sz="2800" dirty="0" smtClean="0">
              <a:solidFill>
                <a:srgbClr val="FF0000"/>
              </a:solidFill>
              <a:cs typeface="Arial" pitchFamily="34" charset="0"/>
            </a:endParaRPr>
          </a:p>
          <a:p>
            <a:pPr>
              <a:lnSpc>
                <a:spcPct val="90000"/>
              </a:lnSpc>
              <a:buNone/>
            </a:pPr>
            <a:endParaRPr lang="en-US" sz="2800" dirty="0" smtClean="0">
              <a:cs typeface="Arial" pitchFamily="34" charset="0"/>
            </a:endParaRPr>
          </a:p>
          <a:p>
            <a:pPr>
              <a:lnSpc>
                <a:spcPct val="90000"/>
              </a:lnSpc>
            </a:pPr>
            <a:r>
              <a:rPr lang="en-US" sz="2800" b="1" dirty="0" smtClean="0">
                <a:cs typeface="Arial" pitchFamily="34" charset="0"/>
              </a:rPr>
              <a:t>Sample size</a:t>
            </a:r>
            <a:r>
              <a:rPr lang="en-US" sz="2800" dirty="0" smtClean="0">
                <a:cs typeface="Arial" pitchFamily="34" charset="0"/>
              </a:rPr>
              <a:t>			</a:t>
            </a:r>
            <a:r>
              <a:rPr lang="en-US" sz="2800" dirty="0" smtClean="0">
                <a:solidFill>
                  <a:schemeClr val="accent1"/>
                </a:solidFill>
                <a:cs typeface="Arial" pitchFamily="34" charset="0"/>
              </a:rPr>
              <a:t>Large</a:t>
            </a:r>
            <a:r>
              <a:rPr lang="en-US" sz="2800" dirty="0" smtClean="0">
                <a:cs typeface="Arial" pitchFamily="34" charset="0"/>
              </a:rPr>
              <a:t>			</a:t>
            </a:r>
            <a:r>
              <a:rPr lang="en-US" sz="2800" dirty="0" smtClean="0">
                <a:solidFill>
                  <a:srgbClr val="FF0000"/>
                </a:solidFill>
                <a:cs typeface="Arial" pitchFamily="34" charset="0"/>
              </a:rPr>
              <a:t>Small</a:t>
            </a:r>
          </a:p>
          <a:p>
            <a:pPr>
              <a:lnSpc>
                <a:spcPct val="90000"/>
              </a:lnSpc>
              <a:buNone/>
            </a:pPr>
            <a:endParaRPr lang="en-US" sz="2800" dirty="0" smtClean="0">
              <a:cs typeface="Arial" pitchFamily="34" charset="0"/>
            </a:endParaRPr>
          </a:p>
          <a:p>
            <a:pPr>
              <a:lnSpc>
                <a:spcPct val="90000"/>
              </a:lnSpc>
            </a:pPr>
            <a:r>
              <a:rPr lang="en-US" sz="2800" b="1" dirty="0" smtClean="0">
                <a:cs typeface="Arial" pitchFamily="34" charset="0"/>
              </a:rPr>
              <a:t>Info. per respondent</a:t>
            </a:r>
            <a:r>
              <a:rPr lang="en-US" sz="2800" dirty="0" smtClean="0">
                <a:cs typeface="Arial" pitchFamily="34" charset="0"/>
              </a:rPr>
              <a:t>		</a:t>
            </a:r>
            <a:r>
              <a:rPr lang="en-US" sz="2800" dirty="0" smtClean="0">
                <a:solidFill>
                  <a:schemeClr val="accent1"/>
                </a:solidFill>
                <a:cs typeface="Arial" pitchFamily="34" charset="0"/>
              </a:rPr>
              <a:t>Varies</a:t>
            </a:r>
            <a:r>
              <a:rPr lang="en-US" sz="2800" dirty="0" smtClean="0">
                <a:cs typeface="Arial" pitchFamily="34" charset="0"/>
              </a:rPr>
              <a:t>			</a:t>
            </a:r>
            <a:r>
              <a:rPr lang="en-US" sz="2800" dirty="0" smtClean="0">
                <a:solidFill>
                  <a:srgbClr val="FF0000"/>
                </a:solidFill>
                <a:cs typeface="Arial" pitchFamily="34" charset="0"/>
              </a:rPr>
              <a:t>Much</a:t>
            </a:r>
          </a:p>
          <a:p>
            <a:pPr>
              <a:lnSpc>
                <a:spcPct val="90000"/>
              </a:lnSpc>
              <a:buNone/>
            </a:pPr>
            <a:endParaRPr lang="en-US" sz="2800" dirty="0" smtClean="0">
              <a:cs typeface="Arial" pitchFamily="34" charset="0"/>
            </a:endParaRPr>
          </a:p>
          <a:p>
            <a:pPr>
              <a:lnSpc>
                <a:spcPct val="90000"/>
              </a:lnSpc>
            </a:pPr>
            <a:r>
              <a:rPr lang="en-US" sz="2800" b="1" dirty="0" smtClean="0">
                <a:cs typeface="Arial" pitchFamily="34" charset="0"/>
              </a:rPr>
              <a:t>Administration</a:t>
            </a:r>
            <a:r>
              <a:rPr lang="en-US" sz="2800" dirty="0" smtClean="0">
                <a:cs typeface="Arial" pitchFamily="34" charset="0"/>
              </a:rPr>
              <a:t>		</a:t>
            </a:r>
            <a:r>
              <a:rPr lang="en-US" sz="2800" dirty="0" smtClean="0">
                <a:solidFill>
                  <a:schemeClr val="accent1"/>
                </a:solidFill>
                <a:cs typeface="Arial" pitchFamily="34" charset="0"/>
              </a:rPr>
              <a:t>Fewer skills </a:t>
            </a:r>
            <a:r>
              <a:rPr lang="en-US" sz="2800" dirty="0" smtClean="0">
                <a:cs typeface="Arial" pitchFamily="34" charset="0"/>
              </a:rPr>
              <a:t>		</a:t>
            </a:r>
            <a:r>
              <a:rPr lang="en-US" sz="2800" dirty="0" smtClean="0">
                <a:solidFill>
                  <a:srgbClr val="FF0000"/>
                </a:solidFill>
                <a:cs typeface="Arial" pitchFamily="34" charset="0"/>
              </a:rPr>
              <a:t>Many skills</a:t>
            </a:r>
          </a:p>
          <a:p>
            <a:pPr>
              <a:lnSpc>
                <a:spcPct val="90000"/>
              </a:lnSpc>
              <a:buNone/>
            </a:pPr>
            <a:endParaRPr lang="en-US" sz="2800" dirty="0" smtClean="0">
              <a:cs typeface="Arial" pitchFamily="34" charset="0"/>
            </a:endParaRPr>
          </a:p>
          <a:p>
            <a:pPr>
              <a:lnSpc>
                <a:spcPct val="90000"/>
              </a:lnSpc>
            </a:pPr>
            <a:r>
              <a:rPr lang="en-US" sz="2800" b="1" dirty="0" smtClean="0">
                <a:cs typeface="Arial" pitchFamily="34" charset="0"/>
              </a:rPr>
              <a:t>Type of analysis</a:t>
            </a:r>
            <a:r>
              <a:rPr lang="en-US" sz="2800" dirty="0" smtClean="0">
                <a:cs typeface="Arial" pitchFamily="34" charset="0"/>
              </a:rPr>
              <a:t> 		</a:t>
            </a:r>
            <a:r>
              <a:rPr lang="en-US" sz="2800" dirty="0" smtClean="0">
                <a:solidFill>
                  <a:schemeClr val="accent1"/>
                </a:solidFill>
                <a:cs typeface="Arial" pitchFamily="34" charset="0"/>
              </a:rPr>
              <a:t>Statistical </a:t>
            </a:r>
            <a:r>
              <a:rPr lang="en-US" sz="2800" dirty="0" smtClean="0">
                <a:cs typeface="Arial" pitchFamily="34" charset="0"/>
              </a:rPr>
              <a:t>		</a:t>
            </a:r>
            <a:r>
              <a:rPr lang="en-US" sz="2800" dirty="0" smtClean="0">
                <a:solidFill>
                  <a:srgbClr val="FF0000"/>
                </a:solidFill>
                <a:cs typeface="Arial" pitchFamily="34" charset="0"/>
              </a:rPr>
              <a:t>Interpretive</a:t>
            </a:r>
          </a:p>
          <a:p>
            <a:pPr>
              <a:lnSpc>
                <a:spcPct val="90000"/>
              </a:lnSpc>
              <a:buNone/>
            </a:pPr>
            <a:endParaRPr lang="en-US" sz="2800" dirty="0" smtClean="0">
              <a:cs typeface="Arial" pitchFamily="34" charset="0"/>
            </a:endParaRPr>
          </a:p>
          <a:p>
            <a:pPr>
              <a:lnSpc>
                <a:spcPct val="90000"/>
              </a:lnSpc>
            </a:pPr>
            <a:r>
              <a:rPr lang="en-US" sz="2800" b="1" dirty="0" smtClean="0">
                <a:cs typeface="Arial" pitchFamily="34" charset="0"/>
              </a:rPr>
              <a:t>Equipment	</a:t>
            </a:r>
            <a:r>
              <a:rPr lang="en-US" sz="2800" dirty="0" smtClean="0">
                <a:cs typeface="Arial" pitchFamily="34" charset="0"/>
              </a:rPr>
              <a:t>		</a:t>
            </a:r>
            <a:r>
              <a:rPr lang="en-US" sz="2800" dirty="0" smtClean="0">
                <a:solidFill>
                  <a:schemeClr val="accent1"/>
                </a:solidFill>
                <a:cs typeface="Arial" pitchFamily="34" charset="0"/>
              </a:rPr>
              <a:t>IT software</a:t>
            </a:r>
            <a:r>
              <a:rPr lang="en-US" sz="2800" dirty="0" smtClean="0">
                <a:cs typeface="Arial" pitchFamily="34" charset="0"/>
              </a:rPr>
              <a:t>		</a:t>
            </a:r>
            <a:r>
              <a:rPr lang="en-US" sz="2800" dirty="0" smtClean="0">
                <a:solidFill>
                  <a:srgbClr val="FF0000"/>
                </a:solidFill>
                <a:cs typeface="Arial" pitchFamily="34" charset="0"/>
              </a:rPr>
              <a:t>Recording </a:t>
            </a:r>
          </a:p>
          <a:p>
            <a:pPr>
              <a:lnSpc>
                <a:spcPct val="90000"/>
              </a:lnSpc>
            </a:pPr>
            <a:endParaRPr lang="en-US" sz="2800" b="1" dirty="0" smtClean="0">
              <a:cs typeface="Arial" pitchFamily="34" charset="0"/>
            </a:endParaRPr>
          </a:p>
          <a:p>
            <a:pPr>
              <a:lnSpc>
                <a:spcPct val="90000"/>
              </a:lnSpc>
            </a:pPr>
            <a:r>
              <a:rPr lang="en-US" sz="2800" b="1" dirty="0" smtClean="0">
                <a:cs typeface="Arial" pitchFamily="34" charset="0"/>
              </a:rPr>
              <a:t>Ease of replication</a:t>
            </a:r>
            <a:r>
              <a:rPr lang="en-US" sz="2800" dirty="0" smtClean="0">
                <a:cs typeface="Arial" pitchFamily="34" charset="0"/>
              </a:rPr>
              <a:t> 		</a:t>
            </a:r>
            <a:r>
              <a:rPr lang="en-US" sz="2800" dirty="0" smtClean="0">
                <a:solidFill>
                  <a:schemeClr val="accent1"/>
                </a:solidFill>
                <a:cs typeface="Arial" pitchFamily="34" charset="0"/>
              </a:rPr>
              <a:t>Easy</a:t>
            </a:r>
            <a:r>
              <a:rPr lang="en-US" sz="2800" dirty="0" smtClean="0">
                <a:cs typeface="Arial" pitchFamily="34" charset="0"/>
              </a:rPr>
              <a:t>			</a:t>
            </a:r>
            <a:r>
              <a:rPr lang="en-US" sz="2800" dirty="0" smtClean="0">
                <a:solidFill>
                  <a:srgbClr val="FF0000"/>
                </a:solidFill>
                <a:cs typeface="Arial" pitchFamily="34" charset="0"/>
              </a:rPr>
              <a:t>Difficult	</a:t>
            </a:r>
          </a:p>
          <a:p>
            <a:pPr>
              <a:lnSpc>
                <a:spcPct val="90000"/>
              </a:lnSpc>
            </a:pPr>
            <a:endParaRPr lang="en-US" sz="2800" b="1" dirty="0" smtClean="0">
              <a:cs typeface="Arial" pitchFamily="34" charset="0"/>
            </a:endParaRPr>
          </a:p>
          <a:p>
            <a:pPr>
              <a:lnSpc>
                <a:spcPct val="90000"/>
              </a:lnSpc>
            </a:pPr>
            <a:r>
              <a:rPr lang="en-US" sz="2800" b="1" dirty="0" smtClean="0">
                <a:cs typeface="Arial" pitchFamily="34" charset="0"/>
              </a:rPr>
              <a:t>Type of research</a:t>
            </a:r>
            <a:r>
              <a:rPr lang="en-US" sz="2800" dirty="0" smtClean="0">
                <a:cs typeface="Arial" pitchFamily="34" charset="0"/>
              </a:rPr>
              <a:t> 		</a:t>
            </a:r>
            <a:r>
              <a:rPr lang="en-US" sz="2800" dirty="0" smtClean="0">
                <a:solidFill>
                  <a:schemeClr val="accent1"/>
                </a:solidFill>
                <a:cs typeface="Arial" pitchFamily="34" charset="0"/>
              </a:rPr>
              <a:t>Descriptive</a:t>
            </a:r>
            <a:r>
              <a:rPr lang="en-US" sz="2800" dirty="0" smtClean="0">
                <a:cs typeface="Arial" pitchFamily="34" charset="0"/>
              </a:rPr>
              <a:t> 		</a:t>
            </a:r>
            <a:r>
              <a:rPr lang="en-US" sz="2800" dirty="0" smtClean="0">
                <a:solidFill>
                  <a:srgbClr val="FF0000"/>
                </a:solidFill>
                <a:cs typeface="Arial" pitchFamily="34" charset="0"/>
              </a:rPr>
              <a:t>Exploratory</a:t>
            </a:r>
          </a:p>
          <a:p>
            <a:pPr>
              <a:lnSpc>
                <a:spcPct val="90000"/>
              </a:lnSpc>
            </a:pPr>
            <a:endParaRPr lang="en-GB" sz="2100" dirty="0" smtClean="0"/>
          </a:p>
          <a:p>
            <a:endParaRPr lang="en-GB" dirty="0"/>
          </a:p>
        </p:txBody>
      </p:sp>
    </p:spTree>
    <p:extLst>
      <p:ext uri="{BB962C8B-B14F-4D97-AF65-F5344CB8AC3E}">
        <p14:creationId xmlns:p14="http://schemas.microsoft.com/office/powerpoint/2010/main" val="72796902"/>
      </p:ext>
    </p:extLst>
  </p:cSld>
  <p:clrMapOvr>
    <a:masterClrMapping/>
  </p:clrMapOvr>
  <p:transition>
    <p:strips dir="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down)">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1">
                                            <p:txEl>
                                              <p:pRg st="0" end="0"/>
                                            </p:txEl>
                                          </p:spTgt>
                                        </p:tgtEl>
                                        <p:attrNameLst>
                                          <p:attrName>style.visibility</p:attrName>
                                        </p:attrNameLst>
                                      </p:cBhvr>
                                      <p:to>
                                        <p:strVal val="visible"/>
                                      </p:to>
                                    </p:set>
                                    <p:animEffect transition="in" filter="wipe(down)">
                                      <p:cBhvr>
                                        <p:cTn id="12" dur="500"/>
                                        <p:tgtEl>
                                          <p:spTgt spid="1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11">
                                            <p:txEl>
                                              <p:pRg st="2" end="2"/>
                                            </p:txEl>
                                          </p:spTgt>
                                        </p:tgtEl>
                                        <p:attrNameLst>
                                          <p:attrName>style.visibility</p:attrName>
                                        </p:attrNameLst>
                                      </p:cBhvr>
                                      <p:to>
                                        <p:strVal val="visible"/>
                                      </p:to>
                                    </p:set>
                                    <p:animEffect transition="in" filter="wipe(down)">
                                      <p:cBhvr>
                                        <p:cTn id="17" dur="500"/>
                                        <p:tgtEl>
                                          <p:spTgt spid="1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11">
                                            <p:txEl>
                                              <p:pRg st="4" end="4"/>
                                            </p:txEl>
                                          </p:spTgt>
                                        </p:tgtEl>
                                        <p:attrNameLst>
                                          <p:attrName>style.visibility</p:attrName>
                                        </p:attrNameLst>
                                      </p:cBhvr>
                                      <p:to>
                                        <p:strVal val="visible"/>
                                      </p:to>
                                    </p:set>
                                    <p:animEffect transition="in" filter="wipe(down)">
                                      <p:cBhvr>
                                        <p:cTn id="22" dur="500"/>
                                        <p:tgtEl>
                                          <p:spTgt spid="11">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11">
                                            <p:txEl>
                                              <p:pRg st="6" end="6"/>
                                            </p:txEl>
                                          </p:spTgt>
                                        </p:tgtEl>
                                        <p:attrNameLst>
                                          <p:attrName>style.visibility</p:attrName>
                                        </p:attrNameLst>
                                      </p:cBhvr>
                                      <p:to>
                                        <p:strVal val="visible"/>
                                      </p:to>
                                    </p:set>
                                    <p:animEffect transition="in" filter="wipe(down)">
                                      <p:cBhvr>
                                        <p:cTn id="27" dur="500"/>
                                        <p:tgtEl>
                                          <p:spTgt spid="11">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11">
                                            <p:txEl>
                                              <p:pRg st="8" end="8"/>
                                            </p:txEl>
                                          </p:spTgt>
                                        </p:tgtEl>
                                        <p:attrNameLst>
                                          <p:attrName>style.visibility</p:attrName>
                                        </p:attrNameLst>
                                      </p:cBhvr>
                                      <p:to>
                                        <p:strVal val="visible"/>
                                      </p:to>
                                    </p:set>
                                    <p:animEffect transition="in" filter="wipe(down)">
                                      <p:cBhvr>
                                        <p:cTn id="32" dur="500"/>
                                        <p:tgtEl>
                                          <p:spTgt spid="11">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11">
                                            <p:txEl>
                                              <p:pRg st="10" end="10"/>
                                            </p:txEl>
                                          </p:spTgt>
                                        </p:tgtEl>
                                        <p:attrNameLst>
                                          <p:attrName>style.visibility</p:attrName>
                                        </p:attrNameLst>
                                      </p:cBhvr>
                                      <p:to>
                                        <p:strVal val="visible"/>
                                      </p:to>
                                    </p:set>
                                    <p:animEffect transition="in" filter="wipe(down)">
                                      <p:cBhvr>
                                        <p:cTn id="37" dur="500"/>
                                        <p:tgtEl>
                                          <p:spTgt spid="11">
                                            <p:txEl>
                                              <p:pRg st="10" end="1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11">
                                            <p:txEl>
                                              <p:pRg st="12" end="12"/>
                                            </p:txEl>
                                          </p:spTgt>
                                        </p:tgtEl>
                                        <p:attrNameLst>
                                          <p:attrName>style.visibility</p:attrName>
                                        </p:attrNameLst>
                                      </p:cBhvr>
                                      <p:to>
                                        <p:strVal val="visible"/>
                                      </p:to>
                                    </p:set>
                                    <p:animEffect transition="in" filter="wipe(down)">
                                      <p:cBhvr>
                                        <p:cTn id="42" dur="500"/>
                                        <p:tgtEl>
                                          <p:spTgt spid="11">
                                            <p:txEl>
                                              <p:pRg st="12" end="1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11">
                                            <p:txEl>
                                              <p:pRg st="14" end="14"/>
                                            </p:txEl>
                                          </p:spTgt>
                                        </p:tgtEl>
                                        <p:attrNameLst>
                                          <p:attrName>style.visibility</p:attrName>
                                        </p:attrNameLst>
                                      </p:cBhvr>
                                      <p:to>
                                        <p:strVal val="visible"/>
                                      </p:to>
                                    </p:set>
                                    <p:animEffect transition="in" filter="wipe(down)">
                                      <p:cBhvr>
                                        <p:cTn id="47" dur="500"/>
                                        <p:tgtEl>
                                          <p:spTgt spid="11">
                                            <p:txEl>
                                              <p:pRg st="14" end="14"/>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11">
                                            <p:txEl>
                                              <p:pRg st="16" end="16"/>
                                            </p:txEl>
                                          </p:spTgt>
                                        </p:tgtEl>
                                        <p:attrNameLst>
                                          <p:attrName>style.visibility</p:attrName>
                                        </p:attrNameLst>
                                      </p:cBhvr>
                                      <p:to>
                                        <p:strVal val="visible"/>
                                      </p:to>
                                    </p:set>
                                    <p:animEffect transition="in" filter="wipe(down)">
                                      <p:cBhvr>
                                        <p:cTn id="52" dur="500"/>
                                        <p:tgtEl>
                                          <p:spTgt spid="11">
                                            <p:txEl>
                                              <p:pRg st="16" end="1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504056"/>
          </a:xfrm>
        </p:spPr>
        <p:txBody>
          <a:bodyPr>
            <a:noAutofit/>
          </a:bodyPr>
          <a:lstStyle/>
          <a:p>
            <a:r>
              <a:rPr lang="en-US" sz="2800" b="1" dirty="0" smtClean="0">
                <a:solidFill>
                  <a:srgbClr val="0000FF"/>
                </a:solidFill>
                <a:effectLst/>
                <a:latin typeface="+mn-lt"/>
                <a:cs typeface="Arial" pitchFamily="34" charset="0"/>
              </a:rPr>
              <a:t>Quantitative data gathering techniques</a:t>
            </a:r>
            <a:endParaRPr lang="en-GB" sz="2800" b="1" dirty="0">
              <a:solidFill>
                <a:srgbClr val="0000FF"/>
              </a:solidFill>
              <a:latin typeface="+mn-lt"/>
            </a:endParaRPr>
          </a:p>
        </p:txBody>
      </p:sp>
      <p:sp>
        <p:nvSpPr>
          <p:cNvPr id="3" name="Text Placeholder 2"/>
          <p:cNvSpPr>
            <a:spLocks noGrp="1"/>
          </p:cNvSpPr>
          <p:nvPr>
            <p:ph type="body" idx="1"/>
          </p:nvPr>
        </p:nvSpPr>
        <p:spPr>
          <a:xfrm>
            <a:off x="642910" y="1214422"/>
            <a:ext cx="3500462" cy="600060"/>
          </a:xfrm>
        </p:spPr>
        <p:txBody>
          <a:bodyPr>
            <a:normAutofit/>
          </a:bodyPr>
          <a:lstStyle/>
          <a:p>
            <a:r>
              <a:rPr lang="en-GB" sz="2800" dirty="0" smtClean="0">
                <a:cs typeface="Arial" pitchFamily="34" charset="0"/>
              </a:rPr>
              <a:t>Advantages</a:t>
            </a:r>
            <a:r>
              <a:rPr lang="en-GB" sz="2800" dirty="0" smtClean="0"/>
              <a:t> </a:t>
            </a:r>
            <a:endParaRPr lang="en-GB" sz="2800" dirty="0"/>
          </a:p>
        </p:txBody>
      </p:sp>
      <p:sp>
        <p:nvSpPr>
          <p:cNvPr id="5" name="Content Placeholder 4"/>
          <p:cNvSpPr>
            <a:spLocks noGrp="1"/>
          </p:cNvSpPr>
          <p:nvPr>
            <p:ph sz="half" idx="2"/>
          </p:nvPr>
        </p:nvSpPr>
        <p:spPr>
          <a:xfrm>
            <a:off x="457200" y="1928802"/>
            <a:ext cx="4186238" cy="4357718"/>
          </a:xfrm>
        </p:spPr>
        <p:txBody>
          <a:bodyPr>
            <a:noAutofit/>
          </a:bodyPr>
          <a:lstStyle/>
          <a:p>
            <a:pPr marL="355600" indent="-246063"/>
            <a:r>
              <a:rPr lang="en-GB" sz="1800" dirty="0" smtClean="0">
                <a:solidFill>
                  <a:schemeClr val="accent1"/>
                </a:solidFill>
                <a:cs typeface="Arial" pitchFamily="34" charset="0"/>
              </a:rPr>
              <a:t>Generally requires fewer researcher skills than for  qualitative data collection</a:t>
            </a:r>
          </a:p>
          <a:p>
            <a:pPr marL="355600" indent="-246063"/>
            <a:endParaRPr lang="en-GB" sz="1800" dirty="0" smtClean="0">
              <a:solidFill>
                <a:schemeClr val="accent1"/>
              </a:solidFill>
              <a:cs typeface="Arial" pitchFamily="34" charset="0"/>
            </a:endParaRPr>
          </a:p>
          <a:p>
            <a:pPr marL="355600" indent="-246063"/>
            <a:r>
              <a:rPr lang="en-GB" sz="1800" dirty="0" smtClean="0">
                <a:solidFill>
                  <a:schemeClr val="accent1"/>
                </a:solidFill>
                <a:cs typeface="Arial" pitchFamily="34" charset="0"/>
              </a:rPr>
              <a:t>Large surveys possible in a relatively short space of time</a:t>
            </a:r>
          </a:p>
          <a:p>
            <a:pPr marL="355600" indent="-246063"/>
            <a:endParaRPr lang="en-GB" sz="1800" dirty="0" smtClean="0">
              <a:solidFill>
                <a:schemeClr val="accent1"/>
              </a:solidFill>
              <a:cs typeface="Arial" pitchFamily="34" charset="0"/>
            </a:endParaRPr>
          </a:p>
          <a:p>
            <a:pPr marL="355600" indent="-246063"/>
            <a:r>
              <a:rPr lang="en-GB" sz="1800" dirty="0" smtClean="0">
                <a:solidFill>
                  <a:schemeClr val="accent1"/>
                </a:solidFill>
                <a:cs typeface="Arial" pitchFamily="34" charset="0"/>
              </a:rPr>
              <a:t>Broad descriptions &amp; inferences about populations are possible </a:t>
            </a:r>
          </a:p>
          <a:p>
            <a:pPr marL="355600" indent="-246063"/>
            <a:endParaRPr lang="en-GB" sz="1800" dirty="0" smtClean="0">
              <a:solidFill>
                <a:schemeClr val="accent1"/>
              </a:solidFill>
              <a:cs typeface="Arial" pitchFamily="34" charset="0"/>
            </a:endParaRPr>
          </a:p>
          <a:p>
            <a:pPr marL="355600" indent="-246063"/>
            <a:r>
              <a:rPr lang="en-GB" sz="1800" dirty="0" smtClean="0">
                <a:solidFill>
                  <a:schemeClr val="accent1"/>
                </a:solidFill>
                <a:cs typeface="Arial" pitchFamily="34" charset="0"/>
              </a:rPr>
              <a:t>Researcher influence/bias less likely to affect responses </a:t>
            </a:r>
          </a:p>
          <a:p>
            <a:pPr marL="355600" indent="-246063"/>
            <a:endParaRPr lang="en-GB" sz="1800" dirty="0" smtClean="0">
              <a:solidFill>
                <a:schemeClr val="accent1"/>
              </a:solidFill>
              <a:cs typeface="Arial" pitchFamily="34" charset="0"/>
            </a:endParaRPr>
          </a:p>
          <a:p>
            <a:pPr marL="355600" indent="-246063"/>
            <a:r>
              <a:rPr lang="en-GB" sz="1800" dirty="0" smtClean="0">
                <a:solidFill>
                  <a:schemeClr val="accent1"/>
                </a:solidFill>
                <a:cs typeface="Arial" pitchFamily="34" charset="0"/>
              </a:rPr>
              <a:t>Themes/questions which would benefit from additional qualitative research may be identified</a:t>
            </a:r>
            <a:endParaRPr lang="en-GB" sz="1800" dirty="0"/>
          </a:p>
        </p:txBody>
      </p:sp>
      <p:sp>
        <p:nvSpPr>
          <p:cNvPr id="4" name="Text Placeholder 3"/>
          <p:cNvSpPr>
            <a:spLocks noGrp="1"/>
          </p:cNvSpPr>
          <p:nvPr>
            <p:ph type="body" sz="quarter" idx="3"/>
          </p:nvPr>
        </p:nvSpPr>
        <p:spPr>
          <a:xfrm>
            <a:off x="4714876" y="1214422"/>
            <a:ext cx="3571899" cy="571504"/>
          </a:xfrm>
        </p:spPr>
        <p:txBody>
          <a:bodyPr>
            <a:normAutofit/>
          </a:bodyPr>
          <a:lstStyle/>
          <a:p>
            <a:r>
              <a:rPr lang="en-GB" sz="2800" dirty="0" smtClean="0">
                <a:cs typeface="Arial" pitchFamily="34" charset="0"/>
              </a:rPr>
              <a:t>Disadvantages</a:t>
            </a:r>
            <a:endParaRPr lang="en-GB" sz="2800" dirty="0">
              <a:cs typeface="Arial" pitchFamily="34" charset="0"/>
            </a:endParaRPr>
          </a:p>
        </p:txBody>
      </p:sp>
      <p:sp>
        <p:nvSpPr>
          <p:cNvPr id="6" name="Content Placeholder 5"/>
          <p:cNvSpPr>
            <a:spLocks noGrp="1"/>
          </p:cNvSpPr>
          <p:nvPr>
            <p:ph sz="quarter" idx="4"/>
          </p:nvPr>
        </p:nvSpPr>
        <p:spPr>
          <a:xfrm>
            <a:off x="4645025" y="1928802"/>
            <a:ext cx="4041775" cy="3714776"/>
          </a:xfrm>
        </p:spPr>
        <p:txBody>
          <a:bodyPr>
            <a:normAutofit/>
          </a:bodyPr>
          <a:lstStyle/>
          <a:p>
            <a:pPr marL="355600" indent="-246063">
              <a:buFont typeface="Wingdings" pitchFamily="2" charset="2"/>
              <a:buChar char="§"/>
            </a:pPr>
            <a:r>
              <a:rPr lang="en-GB" sz="1800" dirty="0" smtClean="0">
                <a:cs typeface="Arial" pitchFamily="34" charset="0"/>
              </a:rPr>
              <a:t>Findings may lack depth and detail</a:t>
            </a:r>
          </a:p>
          <a:p>
            <a:pPr marL="355600" indent="-246063">
              <a:buFont typeface="Wingdings" pitchFamily="2" charset="2"/>
              <a:buChar char="§"/>
            </a:pPr>
            <a:endParaRPr lang="en-GB" sz="1800" dirty="0" smtClean="0">
              <a:cs typeface="Arial" pitchFamily="34" charset="0"/>
            </a:endParaRPr>
          </a:p>
          <a:p>
            <a:pPr marL="355600" indent="-246063">
              <a:buFont typeface="Wingdings" pitchFamily="2" charset="2"/>
              <a:buChar char="§"/>
            </a:pPr>
            <a:r>
              <a:rPr lang="en-GB" sz="1800" dirty="0" smtClean="0">
                <a:cs typeface="Arial" pitchFamily="34" charset="0"/>
              </a:rPr>
              <a:t>Outcomes are descriptive</a:t>
            </a:r>
          </a:p>
          <a:p>
            <a:pPr marL="355600" indent="-246063">
              <a:buFont typeface="Wingdings" pitchFamily="2" charset="2"/>
              <a:buChar char="§"/>
            </a:pPr>
            <a:endParaRPr lang="en-GB" sz="1800" dirty="0" smtClean="0">
              <a:cs typeface="Arial" pitchFamily="34" charset="0"/>
            </a:endParaRPr>
          </a:p>
          <a:p>
            <a:pPr marL="355600" indent="-246063">
              <a:buFont typeface="Wingdings" pitchFamily="2" charset="2"/>
              <a:buChar char="§"/>
            </a:pPr>
            <a:r>
              <a:rPr lang="en-GB" sz="1800" dirty="0" smtClean="0">
                <a:cs typeface="Arial" pitchFamily="34" charset="0"/>
              </a:rPr>
              <a:t>Analysis of collected data demands statistical skills and knowledge of sophisticated software  e.g. SPSS, Excel, </a:t>
            </a:r>
            <a:r>
              <a:rPr lang="en-GB" sz="1800" dirty="0" err="1" smtClean="0">
                <a:cs typeface="Arial" pitchFamily="34" charset="0"/>
              </a:rPr>
              <a:t>Statview</a:t>
            </a:r>
            <a:endParaRPr lang="en-GB" sz="1800" dirty="0"/>
          </a:p>
        </p:txBody>
      </p:sp>
    </p:spTree>
    <p:extLst>
      <p:ext uri="{BB962C8B-B14F-4D97-AF65-F5344CB8AC3E}">
        <p14:creationId xmlns:p14="http://schemas.microsoft.com/office/powerpoint/2010/main" val="2833602964"/>
      </p:ext>
    </p:extLst>
  </p:cSld>
  <p:clrMapOvr>
    <a:masterClrMapping/>
  </p:clrMapOvr>
  <p:transition>
    <p:wheel spokes="8"/>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Effect transition="in" filter="blinds(horizontal)">
                                      <p:cBhvr>
                                        <p:cTn id="12" dur="500"/>
                                        <p:tgtEl>
                                          <p:spTgt spid="3">
                                            <p:bg/>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blinds(horizontal)">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8" fill="hold" grpId="0"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 calcmode="lin" valueType="num">
                                      <p:cBhvr additive="base">
                                        <p:cTn id="22" dur="500" fill="hold"/>
                                        <p:tgtEl>
                                          <p:spTgt spid="5">
                                            <p:txEl>
                                              <p:pRg st="0" end="0"/>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8" fill="hold" grpId="0" nodeType="clickEffect">
                                  <p:stCondLst>
                                    <p:cond delay="0"/>
                                  </p:stCondLst>
                                  <p:childTnLst>
                                    <p:set>
                                      <p:cBhvr>
                                        <p:cTn id="27" dur="1" fill="hold">
                                          <p:stCondLst>
                                            <p:cond delay="0"/>
                                          </p:stCondLst>
                                        </p:cTn>
                                        <p:tgtEl>
                                          <p:spTgt spid="5">
                                            <p:txEl>
                                              <p:pRg st="2" end="2"/>
                                            </p:txEl>
                                          </p:spTgt>
                                        </p:tgtEl>
                                        <p:attrNameLst>
                                          <p:attrName>style.visibility</p:attrName>
                                        </p:attrNameLst>
                                      </p:cBhvr>
                                      <p:to>
                                        <p:strVal val="visible"/>
                                      </p:to>
                                    </p:set>
                                    <p:anim calcmode="lin" valueType="num">
                                      <p:cBhvr additive="base">
                                        <p:cTn id="28" dur="500" fill="hold"/>
                                        <p:tgtEl>
                                          <p:spTgt spid="5">
                                            <p:txEl>
                                              <p:pRg st="2" end="2"/>
                                            </p:txEl>
                                          </p:spTgt>
                                        </p:tgtEl>
                                        <p:attrNameLst>
                                          <p:attrName>ppt_x</p:attrName>
                                        </p:attrNameLst>
                                      </p:cBhvr>
                                      <p:tavLst>
                                        <p:tav tm="0">
                                          <p:val>
                                            <p:strVal val="0-#ppt_w/2"/>
                                          </p:val>
                                        </p:tav>
                                        <p:tav tm="100000">
                                          <p:val>
                                            <p:strVal val="#ppt_x"/>
                                          </p:val>
                                        </p:tav>
                                      </p:tavLst>
                                    </p:anim>
                                    <p:anim calcmode="lin" valueType="num">
                                      <p:cBhvr additive="base">
                                        <p:cTn id="29" dur="500" fill="hold"/>
                                        <p:tgtEl>
                                          <p:spTgt spid="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8" fill="hold" grpId="0" nodeType="clickEffect">
                                  <p:stCondLst>
                                    <p:cond delay="0"/>
                                  </p:stCondLst>
                                  <p:childTnLst>
                                    <p:set>
                                      <p:cBhvr>
                                        <p:cTn id="33" dur="1" fill="hold">
                                          <p:stCondLst>
                                            <p:cond delay="0"/>
                                          </p:stCondLst>
                                        </p:cTn>
                                        <p:tgtEl>
                                          <p:spTgt spid="5">
                                            <p:txEl>
                                              <p:pRg st="4" end="4"/>
                                            </p:txEl>
                                          </p:spTgt>
                                        </p:tgtEl>
                                        <p:attrNameLst>
                                          <p:attrName>style.visibility</p:attrName>
                                        </p:attrNameLst>
                                      </p:cBhvr>
                                      <p:to>
                                        <p:strVal val="visible"/>
                                      </p:to>
                                    </p:set>
                                    <p:anim calcmode="lin" valueType="num">
                                      <p:cBhvr additive="base">
                                        <p:cTn id="34" dur="500" fill="hold"/>
                                        <p:tgtEl>
                                          <p:spTgt spid="5">
                                            <p:txEl>
                                              <p:pRg st="4" end="4"/>
                                            </p:txEl>
                                          </p:spTgt>
                                        </p:tgtEl>
                                        <p:attrNameLst>
                                          <p:attrName>ppt_x</p:attrName>
                                        </p:attrNameLst>
                                      </p:cBhvr>
                                      <p:tavLst>
                                        <p:tav tm="0">
                                          <p:val>
                                            <p:strVal val="0-#ppt_w/2"/>
                                          </p:val>
                                        </p:tav>
                                        <p:tav tm="100000">
                                          <p:val>
                                            <p:strVal val="#ppt_x"/>
                                          </p:val>
                                        </p:tav>
                                      </p:tavLst>
                                    </p:anim>
                                    <p:anim calcmode="lin" valueType="num">
                                      <p:cBhvr additive="base">
                                        <p:cTn id="35" dur="500" fill="hold"/>
                                        <p:tgtEl>
                                          <p:spTgt spid="5">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8" fill="hold" grpId="0" nodeType="clickEffect">
                                  <p:stCondLst>
                                    <p:cond delay="0"/>
                                  </p:stCondLst>
                                  <p:childTnLst>
                                    <p:set>
                                      <p:cBhvr>
                                        <p:cTn id="39" dur="1" fill="hold">
                                          <p:stCondLst>
                                            <p:cond delay="0"/>
                                          </p:stCondLst>
                                        </p:cTn>
                                        <p:tgtEl>
                                          <p:spTgt spid="5">
                                            <p:txEl>
                                              <p:pRg st="6" end="6"/>
                                            </p:txEl>
                                          </p:spTgt>
                                        </p:tgtEl>
                                        <p:attrNameLst>
                                          <p:attrName>style.visibility</p:attrName>
                                        </p:attrNameLst>
                                      </p:cBhvr>
                                      <p:to>
                                        <p:strVal val="visible"/>
                                      </p:to>
                                    </p:set>
                                    <p:anim calcmode="lin" valueType="num">
                                      <p:cBhvr additive="base">
                                        <p:cTn id="40" dur="500" fill="hold"/>
                                        <p:tgtEl>
                                          <p:spTgt spid="5">
                                            <p:txEl>
                                              <p:pRg st="6" end="6"/>
                                            </p:txEl>
                                          </p:spTgt>
                                        </p:tgtEl>
                                        <p:attrNameLst>
                                          <p:attrName>ppt_x</p:attrName>
                                        </p:attrNameLst>
                                      </p:cBhvr>
                                      <p:tavLst>
                                        <p:tav tm="0">
                                          <p:val>
                                            <p:strVal val="0-#ppt_w/2"/>
                                          </p:val>
                                        </p:tav>
                                        <p:tav tm="100000">
                                          <p:val>
                                            <p:strVal val="#ppt_x"/>
                                          </p:val>
                                        </p:tav>
                                      </p:tavLst>
                                    </p:anim>
                                    <p:anim calcmode="lin" valueType="num">
                                      <p:cBhvr additive="base">
                                        <p:cTn id="41" dur="500" fill="hold"/>
                                        <p:tgtEl>
                                          <p:spTgt spid="5">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8" fill="hold" grpId="0" nodeType="clickEffect">
                                  <p:stCondLst>
                                    <p:cond delay="0"/>
                                  </p:stCondLst>
                                  <p:childTnLst>
                                    <p:set>
                                      <p:cBhvr>
                                        <p:cTn id="45" dur="1" fill="hold">
                                          <p:stCondLst>
                                            <p:cond delay="0"/>
                                          </p:stCondLst>
                                        </p:cTn>
                                        <p:tgtEl>
                                          <p:spTgt spid="5">
                                            <p:txEl>
                                              <p:pRg st="8" end="8"/>
                                            </p:txEl>
                                          </p:spTgt>
                                        </p:tgtEl>
                                        <p:attrNameLst>
                                          <p:attrName>style.visibility</p:attrName>
                                        </p:attrNameLst>
                                      </p:cBhvr>
                                      <p:to>
                                        <p:strVal val="visible"/>
                                      </p:to>
                                    </p:set>
                                    <p:anim calcmode="lin" valueType="num">
                                      <p:cBhvr additive="base">
                                        <p:cTn id="46" dur="500" fill="hold"/>
                                        <p:tgtEl>
                                          <p:spTgt spid="5">
                                            <p:txEl>
                                              <p:pRg st="8" end="8"/>
                                            </p:txEl>
                                          </p:spTgt>
                                        </p:tgtEl>
                                        <p:attrNameLst>
                                          <p:attrName>ppt_x</p:attrName>
                                        </p:attrNameLst>
                                      </p:cBhvr>
                                      <p:tavLst>
                                        <p:tav tm="0">
                                          <p:val>
                                            <p:strVal val="0-#ppt_w/2"/>
                                          </p:val>
                                        </p:tav>
                                        <p:tav tm="100000">
                                          <p:val>
                                            <p:strVal val="#ppt_x"/>
                                          </p:val>
                                        </p:tav>
                                      </p:tavLst>
                                    </p:anim>
                                    <p:anim calcmode="lin" valueType="num">
                                      <p:cBhvr additive="base">
                                        <p:cTn id="47" dur="500" fill="hold"/>
                                        <p:tgtEl>
                                          <p:spTgt spid="5">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3" presetClass="entr" presetSubtype="10" fill="hold" grpId="0" nodeType="clickEffect">
                                  <p:stCondLst>
                                    <p:cond delay="0"/>
                                  </p:stCondLst>
                                  <p:childTnLst>
                                    <p:set>
                                      <p:cBhvr>
                                        <p:cTn id="51" dur="1" fill="hold">
                                          <p:stCondLst>
                                            <p:cond delay="0"/>
                                          </p:stCondLst>
                                        </p:cTn>
                                        <p:tgtEl>
                                          <p:spTgt spid="4">
                                            <p:bg/>
                                          </p:spTgt>
                                        </p:tgtEl>
                                        <p:attrNameLst>
                                          <p:attrName>style.visibility</p:attrName>
                                        </p:attrNameLst>
                                      </p:cBhvr>
                                      <p:to>
                                        <p:strVal val="visible"/>
                                      </p:to>
                                    </p:set>
                                    <p:animEffect transition="in" filter="blinds(horizontal)">
                                      <p:cBhvr>
                                        <p:cTn id="52" dur="500"/>
                                        <p:tgtEl>
                                          <p:spTgt spid="4">
                                            <p:bg/>
                                          </p:spTgt>
                                        </p:tgtEl>
                                      </p:cBhvr>
                                    </p:animEffect>
                                  </p:childTnLst>
                                </p:cTn>
                              </p:par>
                            </p:childTnLst>
                          </p:cTn>
                        </p:par>
                      </p:childTnLst>
                    </p:cTn>
                  </p:par>
                  <p:par>
                    <p:cTn id="53" fill="hold">
                      <p:stCondLst>
                        <p:cond delay="indefinite"/>
                      </p:stCondLst>
                      <p:childTnLst>
                        <p:par>
                          <p:cTn id="54" fill="hold">
                            <p:stCondLst>
                              <p:cond delay="0"/>
                            </p:stCondLst>
                            <p:childTnLst>
                              <p:par>
                                <p:cTn id="55" presetID="3" presetClass="entr" presetSubtype="10" fill="hold" grpId="0" nodeType="clickEffect">
                                  <p:stCondLst>
                                    <p:cond delay="0"/>
                                  </p:stCondLst>
                                  <p:childTnLst>
                                    <p:set>
                                      <p:cBhvr>
                                        <p:cTn id="56" dur="1" fill="hold">
                                          <p:stCondLst>
                                            <p:cond delay="0"/>
                                          </p:stCondLst>
                                        </p:cTn>
                                        <p:tgtEl>
                                          <p:spTgt spid="4">
                                            <p:txEl>
                                              <p:pRg st="0" end="0"/>
                                            </p:txEl>
                                          </p:spTgt>
                                        </p:tgtEl>
                                        <p:attrNameLst>
                                          <p:attrName>style.visibility</p:attrName>
                                        </p:attrNameLst>
                                      </p:cBhvr>
                                      <p:to>
                                        <p:strVal val="visible"/>
                                      </p:to>
                                    </p:set>
                                    <p:animEffect transition="in" filter="blinds(horizontal)">
                                      <p:cBhvr>
                                        <p:cTn id="57" dur="500"/>
                                        <p:tgtEl>
                                          <p:spTgt spid="4">
                                            <p:txEl>
                                              <p:pRg st="0" end="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2" presetClass="entr" presetSubtype="2" fill="hold" grpId="0" nodeType="clickEffect">
                                  <p:stCondLst>
                                    <p:cond delay="0"/>
                                  </p:stCondLst>
                                  <p:childTnLst>
                                    <p:set>
                                      <p:cBhvr>
                                        <p:cTn id="61" dur="1" fill="hold">
                                          <p:stCondLst>
                                            <p:cond delay="0"/>
                                          </p:stCondLst>
                                        </p:cTn>
                                        <p:tgtEl>
                                          <p:spTgt spid="6">
                                            <p:txEl>
                                              <p:pRg st="0" end="0"/>
                                            </p:txEl>
                                          </p:spTgt>
                                        </p:tgtEl>
                                        <p:attrNameLst>
                                          <p:attrName>style.visibility</p:attrName>
                                        </p:attrNameLst>
                                      </p:cBhvr>
                                      <p:to>
                                        <p:strVal val="visible"/>
                                      </p:to>
                                    </p:set>
                                    <p:anim calcmode="lin" valueType="num">
                                      <p:cBhvr additive="base">
                                        <p:cTn id="62" dur="1000" fill="hold"/>
                                        <p:tgtEl>
                                          <p:spTgt spid="6">
                                            <p:txEl>
                                              <p:pRg st="0" end="0"/>
                                            </p:txEl>
                                          </p:spTgt>
                                        </p:tgtEl>
                                        <p:attrNameLst>
                                          <p:attrName>ppt_x</p:attrName>
                                        </p:attrNameLst>
                                      </p:cBhvr>
                                      <p:tavLst>
                                        <p:tav tm="0">
                                          <p:val>
                                            <p:strVal val="1+#ppt_w/2"/>
                                          </p:val>
                                        </p:tav>
                                        <p:tav tm="100000">
                                          <p:val>
                                            <p:strVal val="#ppt_x"/>
                                          </p:val>
                                        </p:tav>
                                      </p:tavLst>
                                    </p:anim>
                                    <p:anim calcmode="lin" valueType="num">
                                      <p:cBhvr additive="base">
                                        <p:cTn id="63" dur="1000" fill="hold"/>
                                        <p:tgtEl>
                                          <p:spTgt spid="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2" presetClass="entr" presetSubtype="2" fill="hold" grpId="0" nodeType="clickEffect">
                                  <p:stCondLst>
                                    <p:cond delay="0"/>
                                  </p:stCondLst>
                                  <p:childTnLst>
                                    <p:set>
                                      <p:cBhvr>
                                        <p:cTn id="67" dur="1" fill="hold">
                                          <p:stCondLst>
                                            <p:cond delay="0"/>
                                          </p:stCondLst>
                                        </p:cTn>
                                        <p:tgtEl>
                                          <p:spTgt spid="6">
                                            <p:txEl>
                                              <p:pRg st="2" end="2"/>
                                            </p:txEl>
                                          </p:spTgt>
                                        </p:tgtEl>
                                        <p:attrNameLst>
                                          <p:attrName>style.visibility</p:attrName>
                                        </p:attrNameLst>
                                      </p:cBhvr>
                                      <p:to>
                                        <p:strVal val="visible"/>
                                      </p:to>
                                    </p:set>
                                    <p:anim calcmode="lin" valueType="num">
                                      <p:cBhvr additive="base">
                                        <p:cTn id="68" dur="1000" fill="hold"/>
                                        <p:tgtEl>
                                          <p:spTgt spid="6">
                                            <p:txEl>
                                              <p:pRg st="2" end="2"/>
                                            </p:txEl>
                                          </p:spTgt>
                                        </p:tgtEl>
                                        <p:attrNameLst>
                                          <p:attrName>ppt_x</p:attrName>
                                        </p:attrNameLst>
                                      </p:cBhvr>
                                      <p:tavLst>
                                        <p:tav tm="0">
                                          <p:val>
                                            <p:strVal val="1+#ppt_w/2"/>
                                          </p:val>
                                        </p:tav>
                                        <p:tav tm="100000">
                                          <p:val>
                                            <p:strVal val="#ppt_x"/>
                                          </p:val>
                                        </p:tav>
                                      </p:tavLst>
                                    </p:anim>
                                    <p:anim calcmode="lin" valueType="num">
                                      <p:cBhvr additive="base">
                                        <p:cTn id="69" dur="1000" fill="hold"/>
                                        <p:tgtEl>
                                          <p:spTgt spid="6">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70" fill="hold">
                      <p:stCondLst>
                        <p:cond delay="indefinite"/>
                      </p:stCondLst>
                      <p:childTnLst>
                        <p:par>
                          <p:cTn id="71" fill="hold">
                            <p:stCondLst>
                              <p:cond delay="0"/>
                            </p:stCondLst>
                            <p:childTnLst>
                              <p:par>
                                <p:cTn id="72" presetID="2" presetClass="entr" presetSubtype="2" fill="hold" grpId="0" nodeType="clickEffect">
                                  <p:stCondLst>
                                    <p:cond delay="0"/>
                                  </p:stCondLst>
                                  <p:childTnLst>
                                    <p:set>
                                      <p:cBhvr>
                                        <p:cTn id="73" dur="1" fill="hold">
                                          <p:stCondLst>
                                            <p:cond delay="0"/>
                                          </p:stCondLst>
                                        </p:cTn>
                                        <p:tgtEl>
                                          <p:spTgt spid="6">
                                            <p:txEl>
                                              <p:pRg st="4" end="4"/>
                                            </p:txEl>
                                          </p:spTgt>
                                        </p:tgtEl>
                                        <p:attrNameLst>
                                          <p:attrName>style.visibility</p:attrName>
                                        </p:attrNameLst>
                                      </p:cBhvr>
                                      <p:to>
                                        <p:strVal val="visible"/>
                                      </p:to>
                                    </p:set>
                                    <p:anim calcmode="lin" valueType="num">
                                      <p:cBhvr additive="base">
                                        <p:cTn id="74" dur="1000" fill="hold"/>
                                        <p:tgtEl>
                                          <p:spTgt spid="6">
                                            <p:txEl>
                                              <p:pRg st="4" end="4"/>
                                            </p:txEl>
                                          </p:spTgt>
                                        </p:tgtEl>
                                        <p:attrNameLst>
                                          <p:attrName>ppt_x</p:attrName>
                                        </p:attrNameLst>
                                      </p:cBhvr>
                                      <p:tavLst>
                                        <p:tav tm="0">
                                          <p:val>
                                            <p:strVal val="1+#ppt_w/2"/>
                                          </p:val>
                                        </p:tav>
                                        <p:tav tm="100000">
                                          <p:val>
                                            <p:strVal val="#ppt_x"/>
                                          </p:val>
                                        </p:tav>
                                      </p:tavLst>
                                    </p:anim>
                                    <p:anim calcmode="lin" valueType="num">
                                      <p:cBhvr additive="base">
                                        <p:cTn id="75" dur="1000" fill="hold"/>
                                        <p:tgtEl>
                                          <p:spTgt spid="6">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P spid="5" grpId="0" build="p"/>
      <p:bldP spid="4" grpId="0" build="p" animBg="1"/>
      <p:bldP spid="6"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71480"/>
            <a:ext cx="8229600" cy="642942"/>
          </a:xfrm>
        </p:spPr>
        <p:txBody>
          <a:bodyPr>
            <a:normAutofit/>
          </a:bodyPr>
          <a:lstStyle/>
          <a:p>
            <a:r>
              <a:rPr lang="en-US" sz="2400" b="1" u="sng" dirty="0" smtClean="0">
                <a:solidFill>
                  <a:srgbClr val="0000FF"/>
                </a:solidFill>
                <a:effectLst/>
                <a:latin typeface="Arial" pitchFamily="34" charset="0"/>
                <a:cs typeface="Arial" pitchFamily="34" charset="0"/>
              </a:rPr>
              <a:t>Qualitative</a:t>
            </a:r>
            <a:r>
              <a:rPr lang="en-US" sz="2400" b="1" dirty="0" smtClean="0">
                <a:solidFill>
                  <a:srgbClr val="0000FF"/>
                </a:solidFill>
                <a:effectLst/>
                <a:latin typeface="Arial" pitchFamily="34" charset="0"/>
                <a:cs typeface="Arial" pitchFamily="34" charset="0"/>
              </a:rPr>
              <a:t> data gathering techniques</a:t>
            </a:r>
            <a:endParaRPr lang="en-GB" sz="2400" b="1" dirty="0">
              <a:solidFill>
                <a:srgbClr val="0000FF"/>
              </a:solidFill>
            </a:endParaRPr>
          </a:p>
        </p:txBody>
      </p:sp>
      <p:sp>
        <p:nvSpPr>
          <p:cNvPr id="3" name="Text Placeholder 2"/>
          <p:cNvSpPr>
            <a:spLocks noGrp="1"/>
          </p:cNvSpPr>
          <p:nvPr>
            <p:ph type="body" idx="1"/>
          </p:nvPr>
        </p:nvSpPr>
        <p:spPr>
          <a:xfrm>
            <a:off x="642910" y="1500174"/>
            <a:ext cx="3500462" cy="600060"/>
          </a:xfrm>
          <a:solidFill>
            <a:srgbClr val="FF0000"/>
          </a:solidFill>
        </p:spPr>
        <p:txBody>
          <a:bodyPr>
            <a:normAutofit/>
          </a:bodyPr>
          <a:lstStyle/>
          <a:p>
            <a:r>
              <a:rPr lang="en-GB" sz="2800" dirty="0" smtClean="0">
                <a:cs typeface="Arial" pitchFamily="34" charset="0"/>
              </a:rPr>
              <a:t>Advantages</a:t>
            </a:r>
            <a:r>
              <a:rPr lang="en-GB" sz="2800" dirty="0" smtClean="0"/>
              <a:t> </a:t>
            </a:r>
            <a:endParaRPr lang="en-GB" sz="2800" dirty="0"/>
          </a:p>
        </p:txBody>
      </p:sp>
      <p:sp>
        <p:nvSpPr>
          <p:cNvPr id="5" name="Content Placeholder 4"/>
          <p:cNvSpPr>
            <a:spLocks noGrp="1"/>
          </p:cNvSpPr>
          <p:nvPr>
            <p:ph sz="half" idx="2"/>
          </p:nvPr>
        </p:nvSpPr>
        <p:spPr>
          <a:xfrm>
            <a:off x="457200" y="2428868"/>
            <a:ext cx="4040188" cy="3857652"/>
          </a:xfrm>
        </p:spPr>
        <p:txBody>
          <a:bodyPr>
            <a:noAutofit/>
          </a:bodyPr>
          <a:lstStyle/>
          <a:p>
            <a:pPr marL="355600" indent="-246063"/>
            <a:r>
              <a:rPr lang="en-GB" dirty="0" smtClean="0">
                <a:solidFill>
                  <a:srgbClr val="FF0000"/>
                </a:solidFill>
                <a:cs typeface="Arial" pitchFamily="34" charset="0"/>
              </a:rPr>
              <a:t>Often cheaper than quantitative research </a:t>
            </a:r>
          </a:p>
          <a:p>
            <a:pPr marL="355600" indent="-246063"/>
            <a:endParaRPr lang="en-GB" dirty="0" smtClean="0">
              <a:solidFill>
                <a:srgbClr val="FF0000"/>
              </a:solidFill>
              <a:cs typeface="Arial" pitchFamily="34" charset="0"/>
            </a:endParaRPr>
          </a:p>
          <a:p>
            <a:pPr marL="355600" indent="-246063"/>
            <a:r>
              <a:rPr lang="en-GB" dirty="0" smtClean="0">
                <a:solidFill>
                  <a:srgbClr val="FF0000"/>
                </a:solidFill>
                <a:cs typeface="Arial" pitchFamily="34" charset="0"/>
              </a:rPr>
              <a:t>Encourages understanding of  attitudes and motivations </a:t>
            </a:r>
          </a:p>
          <a:p>
            <a:pPr marL="355600" indent="-246063"/>
            <a:endParaRPr lang="en-GB" dirty="0" smtClean="0">
              <a:solidFill>
                <a:srgbClr val="FF0000"/>
              </a:solidFill>
              <a:cs typeface="Arial" pitchFamily="34" charset="0"/>
            </a:endParaRPr>
          </a:p>
          <a:p>
            <a:pPr marL="355600" indent="-246063"/>
            <a:r>
              <a:rPr lang="en-GB" dirty="0" smtClean="0">
                <a:solidFill>
                  <a:srgbClr val="FF0000"/>
                </a:solidFill>
                <a:cs typeface="Arial" pitchFamily="34" charset="0"/>
              </a:rPr>
              <a:t>May aid quantitative research by adding depth and richness to a study </a:t>
            </a:r>
            <a:endParaRPr lang="en-GB" dirty="0">
              <a:solidFill>
                <a:srgbClr val="FF0000"/>
              </a:solidFill>
              <a:cs typeface="Arial" pitchFamily="34" charset="0"/>
            </a:endParaRPr>
          </a:p>
        </p:txBody>
      </p:sp>
      <p:sp>
        <p:nvSpPr>
          <p:cNvPr id="4" name="Text Placeholder 3"/>
          <p:cNvSpPr>
            <a:spLocks noGrp="1"/>
          </p:cNvSpPr>
          <p:nvPr>
            <p:ph type="body" sz="quarter" idx="3"/>
          </p:nvPr>
        </p:nvSpPr>
        <p:spPr>
          <a:xfrm>
            <a:off x="4714876" y="1500174"/>
            <a:ext cx="3714775" cy="571504"/>
          </a:xfrm>
          <a:solidFill>
            <a:srgbClr val="FF0000"/>
          </a:solidFill>
        </p:spPr>
        <p:txBody>
          <a:bodyPr>
            <a:normAutofit/>
          </a:bodyPr>
          <a:lstStyle/>
          <a:p>
            <a:r>
              <a:rPr lang="en-GB" sz="2800" dirty="0" smtClean="0">
                <a:cs typeface="Arial" pitchFamily="34" charset="0"/>
              </a:rPr>
              <a:t>Disadvantages</a:t>
            </a:r>
            <a:endParaRPr lang="en-GB" sz="2800" dirty="0">
              <a:cs typeface="Arial" pitchFamily="34" charset="0"/>
            </a:endParaRPr>
          </a:p>
        </p:txBody>
      </p:sp>
      <p:sp>
        <p:nvSpPr>
          <p:cNvPr id="6" name="Content Placeholder 5"/>
          <p:cNvSpPr>
            <a:spLocks noGrp="1"/>
          </p:cNvSpPr>
          <p:nvPr>
            <p:ph sz="quarter" idx="4"/>
          </p:nvPr>
        </p:nvSpPr>
        <p:spPr>
          <a:xfrm>
            <a:off x="4500562" y="2357430"/>
            <a:ext cx="4041775" cy="4023898"/>
          </a:xfrm>
        </p:spPr>
        <p:txBody>
          <a:bodyPr>
            <a:normAutofit lnSpcReduction="10000"/>
          </a:bodyPr>
          <a:lstStyle/>
          <a:p>
            <a:pPr marL="355600" indent="-246063"/>
            <a:r>
              <a:rPr lang="en-GB" dirty="0" smtClean="0">
                <a:cs typeface="Arial" pitchFamily="34" charset="0"/>
              </a:rPr>
              <a:t>Dominant participants may have a detrimental impact and ‘skew’ the data</a:t>
            </a:r>
          </a:p>
          <a:p>
            <a:pPr marL="355600" indent="-246063"/>
            <a:endParaRPr lang="en-GB" dirty="0" smtClean="0">
              <a:cs typeface="Arial" pitchFamily="34" charset="0"/>
            </a:endParaRPr>
          </a:p>
          <a:p>
            <a:pPr marL="355600" indent="-246063"/>
            <a:r>
              <a:rPr lang="en-GB" dirty="0" smtClean="0">
                <a:cs typeface="Arial" pitchFamily="34" charset="0"/>
              </a:rPr>
              <a:t>Researcher bias may affect outcomes (unwittingly)</a:t>
            </a:r>
          </a:p>
          <a:p>
            <a:pPr marL="355600" indent="-246063"/>
            <a:endParaRPr lang="en-GB" dirty="0" smtClean="0">
              <a:cs typeface="Arial" pitchFamily="34" charset="0"/>
            </a:endParaRPr>
          </a:p>
          <a:p>
            <a:pPr marL="355600" indent="-246063"/>
            <a:r>
              <a:rPr lang="en-GB" dirty="0" smtClean="0">
                <a:cs typeface="Arial" pitchFamily="34" charset="0"/>
              </a:rPr>
              <a:t>Samples may not be truly representative of the target group </a:t>
            </a:r>
          </a:p>
          <a:p>
            <a:pPr marL="355600" indent="-246063"/>
            <a:endParaRPr lang="en-GB" dirty="0"/>
          </a:p>
        </p:txBody>
      </p:sp>
    </p:spTree>
    <p:extLst>
      <p:ext uri="{BB962C8B-B14F-4D97-AF65-F5344CB8AC3E}">
        <p14:creationId xmlns:p14="http://schemas.microsoft.com/office/powerpoint/2010/main" val="3806881505"/>
      </p:ext>
    </p:extLst>
  </p:cSld>
  <p:clrMapOvr>
    <a:masterClrMapping/>
  </p:clrMapOvr>
  <p:transition>
    <p:strips dir="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Effect transition="in" filter="checkerboard(across)">
                                      <p:cBhvr>
                                        <p:cTn id="12" dur="500"/>
                                        <p:tgtEl>
                                          <p:spTgt spid="3">
                                            <p:bg/>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checkerboard(across)">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9" fill="hold" grpId="0"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 calcmode="lin" valueType="num">
                                      <p:cBhvr additive="base">
                                        <p:cTn id="22" dur="500" fill="hold"/>
                                        <p:tgtEl>
                                          <p:spTgt spid="5">
                                            <p:txEl>
                                              <p:pRg st="0" end="0"/>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5">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9" fill="hold" grpId="0" nodeType="clickEffect">
                                  <p:stCondLst>
                                    <p:cond delay="0"/>
                                  </p:stCondLst>
                                  <p:childTnLst>
                                    <p:set>
                                      <p:cBhvr>
                                        <p:cTn id="27" dur="1" fill="hold">
                                          <p:stCondLst>
                                            <p:cond delay="0"/>
                                          </p:stCondLst>
                                        </p:cTn>
                                        <p:tgtEl>
                                          <p:spTgt spid="5">
                                            <p:txEl>
                                              <p:pRg st="2" end="2"/>
                                            </p:txEl>
                                          </p:spTgt>
                                        </p:tgtEl>
                                        <p:attrNameLst>
                                          <p:attrName>style.visibility</p:attrName>
                                        </p:attrNameLst>
                                      </p:cBhvr>
                                      <p:to>
                                        <p:strVal val="visible"/>
                                      </p:to>
                                    </p:set>
                                    <p:anim calcmode="lin" valueType="num">
                                      <p:cBhvr additive="base">
                                        <p:cTn id="28" dur="500" fill="hold"/>
                                        <p:tgtEl>
                                          <p:spTgt spid="5">
                                            <p:txEl>
                                              <p:pRg st="2" end="2"/>
                                            </p:txEl>
                                          </p:spTgt>
                                        </p:tgtEl>
                                        <p:attrNameLst>
                                          <p:attrName>ppt_x</p:attrName>
                                        </p:attrNameLst>
                                      </p:cBhvr>
                                      <p:tavLst>
                                        <p:tav tm="0">
                                          <p:val>
                                            <p:strVal val="0-#ppt_w/2"/>
                                          </p:val>
                                        </p:tav>
                                        <p:tav tm="100000">
                                          <p:val>
                                            <p:strVal val="#ppt_x"/>
                                          </p:val>
                                        </p:tav>
                                      </p:tavLst>
                                    </p:anim>
                                    <p:anim calcmode="lin" valueType="num">
                                      <p:cBhvr additive="base">
                                        <p:cTn id="29" dur="500" fill="hold"/>
                                        <p:tgtEl>
                                          <p:spTgt spid="5">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9" fill="hold" grpId="0" nodeType="clickEffect">
                                  <p:stCondLst>
                                    <p:cond delay="0"/>
                                  </p:stCondLst>
                                  <p:childTnLst>
                                    <p:set>
                                      <p:cBhvr>
                                        <p:cTn id="33" dur="1" fill="hold">
                                          <p:stCondLst>
                                            <p:cond delay="0"/>
                                          </p:stCondLst>
                                        </p:cTn>
                                        <p:tgtEl>
                                          <p:spTgt spid="5">
                                            <p:txEl>
                                              <p:pRg st="4" end="4"/>
                                            </p:txEl>
                                          </p:spTgt>
                                        </p:tgtEl>
                                        <p:attrNameLst>
                                          <p:attrName>style.visibility</p:attrName>
                                        </p:attrNameLst>
                                      </p:cBhvr>
                                      <p:to>
                                        <p:strVal val="visible"/>
                                      </p:to>
                                    </p:set>
                                    <p:anim calcmode="lin" valueType="num">
                                      <p:cBhvr additive="base">
                                        <p:cTn id="34" dur="500" fill="hold"/>
                                        <p:tgtEl>
                                          <p:spTgt spid="5">
                                            <p:txEl>
                                              <p:pRg st="4" end="4"/>
                                            </p:txEl>
                                          </p:spTgt>
                                        </p:tgtEl>
                                        <p:attrNameLst>
                                          <p:attrName>ppt_x</p:attrName>
                                        </p:attrNameLst>
                                      </p:cBhvr>
                                      <p:tavLst>
                                        <p:tav tm="0">
                                          <p:val>
                                            <p:strVal val="0-#ppt_w/2"/>
                                          </p:val>
                                        </p:tav>
                                        <p:tav tm="100000">
                                          <p:val>
                                            <p:strVal val="#ppt_x"/>
                                          </p:val>
                                        </p:tav>
                                      </p:tavLst>
                                    </p:anim>
                                    <p:anim calcmode="lin" valueType="num">
                                      <p:cBhvr additive="base">
                                        <p:cTn id="35" dur="500" fill="hold"/>
                                        <p:tgtEl>
                                          <p:spTgt spid="5">
                                            <p:txEl>
                                              <p:pRg st="4" end="4"/>
                                            </p:txEl>
                                          </p:spTgt>
                                        </p:tgtEl>
                                        <p:attrNameLst>
                                          <p:attrName>ppt_y</p:attrName>
                                        </p:attrNameLst>
                                      </p:cBhvr>
                                      <p:tavLst>
                                        <p:tav tm="0">
                                          <p:val>
                                            <p:strVal val="0-#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5" presetClass="entr" presetSubtype="10" fill="hold" grpId="0" nodeType="clickEffect">
                                  <p:stCondLst>
                                    <p:cond delay="0"/>
                                  </p:stCondLst>
                                  <p:childTnLst>
                                    <p:set>
                                      <p:cBhvr>
                                        <p:cTn id="39" dur="1" fill="hold">
                                          <p:stCondLst>
                                            <p:cond delay="0"/>
                                          </p:stCondLst>
                                        </p:cTn>
                                        <p:tgtEl>
                                          <p:spTgt spid="4">
                                            <p:bg/>
                                          </p:spTgt>
                                        </p:tgtEl>
                                        <p:attrNameLst>
                                          <p:attrName>style.visibility</p:attrName>
                                        </p:attrNameLst>
                                      </p:cBhvr>
                                      <p:to>
                                        <p:strVal val="visible"/>
                                      </p:to>
                                    </p:set>
                                    <p:animEffect transition="in" filter="checkerboard(across)">
                                      <p:cBhvr>
                                        <p:cTn id="40" dur="500"/>
                                        <p:tgtEl>
                                          <p:spTgt spid="4">
                                            <p:bg/>
                                          </p:spTgt>
                                        </p:tgtEl>
                                      </p:cBhvr>
                                    </p:animEffect>
                                  </p:childTnLst>
                                </p:cTn>
                              </p:par>
                            </p:childTnLst>
                          </p:cTn>
                        </p:par>
                      </p:childTnLst>
                    </p:cTn>
                  </p:par>
                  <p:par>
                    <p:cTn id="41" fill="hold">
                      <p:stCondLst>
                        <p:cond delay="indefinite"/>
                      </p:stCondLst>
                      <p:childTnLst>
                        <p:par>
                          <p:cTn id="42" fill="hold">
                            <p:stCondLst>
                              <p:cond delay="0"/>
                            </p:stCondLst>
                            <p:childTnLst>
                              <p:par>
                                <p:cTn id="43" presetID="5" presetClass="entr" presetSubtype="10" fill="hold" grpId="0" nodeType="clickEffect">
                                  <p:stCondLst>
                                    <p:cond delay="0"/>
                                  </p:stCondLst>
                                  <p:childTnLst>
                                    <p:set>
                                      <p:cBhvr>
                                        <p:cTn id="44" dur="1" fill="hold">
                                          <p:stCondLst>
                                            <p:cond delay="0"/>
                                          </p:stCondLst>
                                        </p:cTn>
                                        <p:tgtEl>
                                          <p:spTgt spid="4">
                                            <p:txEl>
                                              <p:pRg st="0" end="0"/>
                                            </p:txEl>
                                          </p:spTgt>
                                        </p:tgtEl>
                                        <p:attrNameLst>
                                          <p:attrName>style.visibility</p:attrName>
                                        </p:attrNameLst>
                                      </p:cBhvr>
                                      <p:to>
                                        <p:strVal val="visible"/>
                                      </p:to>
                                    </p:set>
                                    <p:animEffect transition="in" filter="checkerboard(across)">
                                      <p:cBhvr>
                                        <p:cTn id="45" dur="500"/>
                                        <p:tgtEl>
                                          <p:spTgt spid="4">
                                            <p:txEl>
                                              <p:pRg st="0" end="0"/>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2" presetClass="entr" presetSubtype="3" fill="hold" grpId="0" nodeType="clickEffect">
                                  <p:stCondLst>
                                    <p:cond delay="0"/>
                                  </p:stCondLst>
                                  <p:childTnLst>
                                    <p:set>
                                      <p:cBhvr>
                                        <p:cTn id="49" dur="1" fill="hold">
                                          <p:stCondLst>
                                            <p:cond delay="0"/>
                                          </p:stCondLst>
                                        </p:cTn>
                                        <p:tgtEl>
                                          <p:spTgt spid="6">
                                            <p:txEl>
                                              <p:pRg st="0" end="0"/>
                                            </p:txEl>
                                          </p:spTgt>
                                        </p:tgtEl>
                                        <p:attrNameLst>
                                          <p:attrName>style.visibility</p:attrName>
                                        </p:attrNameLst>
                                      </p:cBhvr>
                                      <p:to>
                                        <p:strVal val="visible"/>
                                      </p:to>
                                    </p:set>
                                    <p:anim calcmode="lin" valueType="num">
                                      <p:cBhvr additive="base">
                                        <p:cTn id="50" dur="500" fill="hold"/>
                                        <p:tgtEl>
                                          <p:spTgt spid="6">
                                            <p:txEl>
                                              <p:pRg st="0" end="0"/>
                                            </p:txEl>
                                          </p:spTgt>
                                        </p:tgtEl>
                                        <p:attrNameLst>
                                          <p:attrName>ppt_x</p:attrName>
                                        </p:attrNameLst>
                                      </p:cBhvr>
                                      <p:tavLst>
                                        <p:tav tm="0">
                                          <p:val>
                                            <p:strVal val="1+#ppt_w/2"/>
                                          </p:val>
                                        </p:tav>
                                        <p:tav tm="100000">
                                          <p:val>
                                            <p:strVal val="#ppt_x"/>
                                          </p:val>
                                        </p:tav>
                                      </p:tavLst>
                                    </p:anim>
                                    <p:anim calcmode="lin" valueType="num">
                                      <p:cBhvr additive="base">
                                        <p:cTn id="51" dur="500" fill="hold"/>
                                        <p:tgtEl>
                                          <p:spTgt spid="6">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3" fill="hold" grpId="0" nodeType="clickEffect">
                                  <p:stCondLst>
                                    <p:cond delay="0"/>
                                  </p:stCondLst>
                                  <p:childTnLst>
                                    <p:set>
                                      <p:cBhvr>
                                        <p:cTn id="55" dur="1" fill="hold">
                                          <p:stCondLst>
                                            <p:cond delay="0"/>
                                          </p:stCondLst>
                                        </p:cTn>
                                        <p:tgtEl>
                                          <p:spTgt spid="6">
                                            <p:txEl>
                                              <p:pRg st="2" end="2"/>
                                            </p:txEl>
                                          </p:spTgt>
                                        </p:tgtEl>
                                        <p:attrNameLst>
                                          <p:attrName>style.visibility</p:attrName>
                                        </p:attrNameLst>
                                      </p:cBhvr>
                                      <p:to>
                                        <p:strVal val="visible"/>
                                      </p:to>
                                    </p:set>
                                    <p:anim calcmode="lin" valueType="num">
                                      <p:cBhvr additive="base">
                                        <p:cTn id="56" dur="500" fill="hold"/>
                                        <p:tgtEl>
                                          <p:spTgt spid="6">
                                            <p:txEl>
                                              <p:pRg st="2" end="2"/>
                                            </p:txEl>
                                          </p:spTgt>
                                        </p:tgtEl>
                                        <p:attrNameLst>
                                          <p:attrName>ppt_x</p:attrName>
                                        </p:attrNameLst>
                                      </p:cBhvr>
                                      <p:tavLst>
                                        <p:tav tm="0">
                                          <p:val>
                                            <p:strVal val="1+#ppt_w/2"/>
                                          </p:val>
                                        </p:tav>
                                        <p:tav tm="100000">
                                          <p:val>
                                            <p:strVal val="#ppt_x"/>
                                          </p:val>
                                        </p:tav>
                                      </p:tavLst>
                                    </p:anim>
                                    <p:anim calcmode="lin" valueType="num">
                                      <p:cBhvr additive="base">
                                        <p:cTn id="57" dur="500" fill="hold"/>
                                        <p:tgtEl>
                                          <p:spTgt spid="6">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2" presetClass="entr" presetSubtype="3" fill="hold" grpId="0" nodeType="clickEffect">
                                  <p:stCondLst>
                                    <p:cond delay="0"/>
                                  </p:stCondLst>
                                  <p:childTnLst>
                                    <p:set>
                                      <p:cBhvr>
                                        <p:cTn id="61" dur="1" fill="hold">
                                          <p:stCondLst>
                                            <p:cond delay="0"/>
                                          </p:stCondLst>
                                        </p:cTn>
                                        <p:tgtEl>
                                          <p:spTgt spid="6">
                                            <p:txEl>
                                              <p:pRg st="4" end="4"/>
                                            </p:txEl>
                                          </p:spTgt>
                                        </p:tgtEl>
                                        <p:attrNameLst>
                                          <p:attrName>style.visibility</p:attrName>
                                        </p:attrNameLst>
                                      </p:cBhvr>
                                      <p:to>
                                        <p:strVal val="visible"/>
                                      </p:to>
                                    </p:set>
                                    <p:anim calcmode="lin" valueType="num">
                                      <p:cBhvr additive="base">
                                        <p:cTn id="62" dur="500" fill="hold"/>
                                        <p:tgtEl>
                                          <p:spTgt spid="6">
                                            <p:txEl>
                                              <p:pRg st="4" end="4"/>
                                            </p:txEl>
                                          </p:spTgt>
                                        </p:tgtEl>
                                        <p:attrNameLst>
                                          <p:attrName>ppt_x</p:attrName>
                                        </p:attrNameLst>
                                      </p:cBhvr>
                                      <p:tavLst>
                                        <p:tav tm="0">
                                          <p:val>
                                            <p:strVal val="1+#ppt_w/2"/>
                                          </p:val>
                                        </p:tav>
                                        <p:tav tm="100000">
                                          <p:val>
                                            <p:strVal val="#ppt_x"/>
                                          </p:val>
                                        </p:tav>
                                      </p:tavLst>
                                    </p:anim>
                                    <p:anim calcmode="lin" valueType="num">
                                      <p:cBhvr additive="base">
                                        <p:cTn id="63" dur="500" fill="hold"/>
                                        <p:tgtEl>
                                          <p:spTgt spid="6">
                                            <p:txEl>
                                              <p:pRg st="4" end="4"/>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P spid="5" grpId="0" build="p"/>
      <p:bldP spid="4" grpId="0" build="p" animBg="1"/>
      <p:bldP spid="6"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57200" y="857232"/>
            <a:ext cx="8229600" cy="642942"/>
          </a:xfrm>
        </p:spPr>
        <p:txBody>
          <a:bodyPr>
            <a:normAutofit/>
          </a:bodyPr>
          <a:lstStyle/>
          <a:p>
            <a:r>
              <a:rPr lang="en-GB" sz="3200" b="1" dirty="0" smtClean="0">
                <a:solidFill>
                  <a:srgbClr val="0000FF"/>
                </a:solidFill>
                <a:effectLst/>
                <a:latin typeface="+mn-lt"/>
                <a:cs typeface="Arial" pitchFamily="34" charset="0"/>
              </a:rPr>
              <a:t>Data gathering tools </a:t>
            </a:r>
            <a:endParaRPr lang="en-GB" sz="3200" b="1" dirty="0">
              <a:solidFill>
                <a:srgbClr val="0000FF"/>
              </a:solidFill>
              <a:effectLst/>
              <a:latin typeface="+mn-lt"/>
              <a:cs typeface="Arial" pitchFamily="34" charset="0"/>
            </a:endParaRPr>
          </a:p>
        </p:txBody>
      </p:sp>
      <p:sp>
        <p:nvSpPr>
          <p:cNvPr id="9" name="Content Placeholder 8"/>
          <p:cNvSpPr>
            <a:spLocks noGrp="1"/>
          </p:cNvSpPr>
          <p:nvPr>
            <p:ph sz="half" idx="2"/>
          </p:nvPr>
        </p:nvSpPr>
        <p:spPr>
          <a:xfrm>
            <a:off x="457200" y="1714488"/>
            <a:ext cx="3971924" cy="3857652"/>
          </a:xfrm>
        </p:spPr>
        <p:txBody>
          <a:bodyPr/>
          <a:lstStyle/>
          <a:p>
            <a:pPr marL="177800" indent="-68263">
              <a:buNone/>
            </a:pPr>
            <a:r>
              <a:rPr lang="en-GB" b="1" dirty="0" smtClean="0">
                <a:solidFill>
                  <a:schemeClr val="accent1"/>
                </a:solidFill>
                <a:cs typeface="Arial" pitchFamily="34" charset="0"/>
              </a:rPr>
              <a:t>Quantitative principally:</a:t>
            </a:r>
          </a:p>
          <a:p>
            <a:pPr marL="177800" indent="-68263">
              <a:buNone/>
            </a:pPr>
            <a:endParaRPr lang="en-GB" dirty="0" smtClean="0">
              <a:solidFill>
                <a:schemeClr val="accent1"/>
              </a:solidFill>
              <a:cs typeface="Arial" pitchFamily="34" charset="0"/>
            </a:endParaRPr>
          </a:p>
          <a:p>
            <a:pPr marL="355600" indent="-246063">
              <a:buFont typeface="Wingdings" pitchFamily="2" charset="2"/>
              <a:buChar char="v"/>
            </a:pPr>
            <a:r>
              <a:rPr lang="en-GB" dirty="0" smtClean="0">
                <a:solidFill>
                  <a:schemeClr val="accent1"/>
                </a:solidFill>
                <a:cs typeface="Arial" pitchFamily="34" charset="0"/>
              </a:rPr>
              <a:t>Questionnaires</a:t>
            </a:r>
          </a:p>
          <a:p>
            <a:pPr marL="355600" indent="-246063">
              <a:buFont typeface="Wingdings" pitchFamily="2" charset="2"/>
              <a:buChar char="v"/>
            </a:pPr>
            <a:endParaRPr lang="en-GB" dirty="0" smtClean="0">
              <a:solidFill>
                <a:schemeClr val="accent1"/>
              </a:solidFill>
              <a:cs typeface="Arial" pitchFamily="34" charset="0"/>
            </a:endParaRPr>
          </a:p>
          <a:p>
            <a:pPr marL="355600" indent="-246063">
              <a:buFont typeface="Wingdings" pitchFamily="2" charset="2"/>
              <a:buChar char="v"/>
            </a:pPr>
            <a:r>
              <a:rPr lang="en-GB" dirty="0" smtClean="0">
                <a:solidFill>
                  <a:schemeClr val="accent1"/>
                </a:solidFill>
                <a:cs typeface="Arial" pitchFamily="34" charset="0"/>
              </a:rPr>
              <a:t>Structured interviews</a:t>
            </a:r>
          </a:p>
          <a:p>
            <a:pPr marL="355600" indent="-246063">
              <a:buFont typeface="Wingdings" pitchFamily="2" charset="2"/>
              <a:buChar char="v"/>
            </a:pPr>
            <a:endParaRPr lang="en-GB" dirty="0" smtClean="0">
              <a:solidFill>
                <a:schemeClr val="accent1"/>
              </a:solidFill>
              <a:cs typeface="Arial" pitchFamily="34" charset="0"/>
            </a:endParaRPr>
          </a:p>
          <a:p>
            <a:pPr marL="355600" indent="-246063">
              <a:buFont typeface="Wingdings" pitchFamily="2" charset="2"/>
              <a:buChar char="v"/>
            </a:pPr>
            <a:r>
              <a:rPr lang="en-GB" dirty="0" smtClean="0">
                <a:solidFill>
                  <a:schemeClr val="accent1"/>
                </a:solidFill>
                <a:cs typeface="Arial" pitchFamily="34" charset="0"/>
              </a:rPr>
              <a:t>Use of secondary data and documents</a:t>
            </a:r>
          </a:p>
          <a:p>
            <a:pPr>
              <a:buNone/>
            </a:pPr>
            <a:endParaRPr lang="en-GB" dirty="0">
              <a:solidFill>
                <a:schemeClr val="accent1"/>
              </a:solidFill>
            </a:endParaRPr>
          </a:p>
        </p:txBody>
      </p:sp>
      <p:sp>
        <p:nvSpPr>
          <p:cNvPr id="11" name="Content Placeholder 10"/>
          <p:cNvSpPr>
            <a:spLocks noGrp="1"/>
          </p:cNvSpPr>
          <p:nvPr>
            <p:ph sz="quarter" idx="4"/>
          </p:nvPr>
        </p:nvSpPr>
        <p:spPr>
          <a:xfrm>
            <a:off x="4645025" y="1785926"/>
            <a:ext cx="4041775" cy="4019338"/>
          </a:xfrm>
        </p:spPr>
        <p:txBody>
          <a:bodyPr>
            <a:noAutofit/>
          </a:bodyPr>
          <a:lstStyle/>
          <a:p>
            <a:pPr>
              <a:buNone/>
            </a:pPr>
            <a:r>
              <a:rPr lang="en-GB" b="1" dirty="0" smtClean="0">
                <a:solidFill>
                  <a:srgbClr val="FF0000"/>
                </a:solidFill>
                <a:cs typeface="Arial" pitchFamily="34" charset="0"/>
              </a:rPr>
              <a:t>Qualitative mainly:</a:t>
            </a:r>
          </a:p>
          <a:p>
            <a:pPr>
              <a:buNone/>
            </a:pPr>
            <a:endParaRPr lang="en-GB" b="1" dirty="0" smtClean="0">
              <a:solidFill>
                <a:srgbClr val="FF0000"/>
              </a:solidFill>
              <a:cs typeface="Arial" pitchFamily="34" charset="0"/>
            </a:endParaRPr>
          </a:p>
          <a:p>
            <a:pPr>
              <a:buFont typeface="Wingdings" pitchFamily="2" charset="2"/>
              <a:buChar char="v"/>
            </a:pPr>
            <a:r>
              <a:rPr lang="en-GB" b="1" dirty="0" smtClean="0">
                <a:solidFill>
                  <a:srgbClr val="FF0000"/>
                </a:solidFill>
                <a:cs typeface="Arial" pitchFamily="34" charset="0"/>
              </a:rPr>
              <a:t>Interviews </a:t>
            </a:r>
          </a:p>
          <a:p>
            <a:pPr>
              <a:buNone/>
            </a:pPr>
            <a:endParaRPr lang="en-GB" b="1" dirty="0" smtClean="0">
              <a:solidFill>
                <a:srgbClr val="FF0000"/>
              </a:solidFill>
              <a:cs typeface="Arial" pitchFamily="34" charset="0"/>
            </a:endParaRPr>
          </a:p>
          <a:p>
            <a:pPr>
              <a:buFont typeface="Wingdings" pitchFamily="2" charset="2"/>
              <a:buChar char="v"/>
            </a:pPr>
            <a:r>
              <a:rPr lang="en-GB" b="1" dirty="0" smtClean="0">
                <a:solidFill>
                  <a:srgbClr val="FF0000"/>
                </a:solidFill>
                <a:cs typeface="Arial" pitchFamily="34" charset="0"/>
              </a:rPr>
              <a:t>Focus groups </a:t>
            </a:r>
          </a:p>
          <a:p>
            <a:pPr>
              <a:buFont typeface="Wingdings" pitchFamily="2" charset="2"/>
              <a:buChar char="v"/>
            </a:pPr>
            <a:endParaRPr lang="en-GB" b="1" dirty="0" smtClean="0">
              <a:solidFill>
                <a:srgbClr val="FF0000"/>
              </a:solidFill>
              <a:cs typeface="Arial" pitchFamily="34" charset="0"/>
            </a:endParaRPr>
          </a:p>
          <a:p>
            <a:pPr>
              <a:buFont typeface="Wingdings" pitchFamily="2" charset="2"/>
              <a:buChar char="v"/>
            </a:pPr>
            <a:r>
              <a:rPr lang="en-GB" b="1" dirty="0" smtClean="0">
                <a:solidFill>
                  <a:srgbClr val="FF0000"/>
                </a:solidFill>
                <a:cs typeface="Arial" pitchFamily="34" charset="0"/>
              </a:rPr>
              <a:t>Observations</a:t>
            </a:r>
          </a:p>
          <a:p>
            <a:pPr>
              <a:buFont typeface="Wingdings" pitchFamily="2" charset="2"/>
              <a:buChar char="v"/>
            </a:pPr>
            <a:endParaRPr lang="en-GB" b="1" dirty="0" smtClean="0">
              <a:solidFill>
                <a:srgbClr val="FF0000"/>
              </a:solidFill>
              <a:cs typeface="Arial" pitchFamily="34" charset="0"/>
            </a:endParaRPr>
          </a:p>
          <a:p>
            <a:pPr>
              <a:buFont typeface="Wingdings" pitchFamily="2" charset="2"/>
              <a:buChar char="v"/>
            </a:pPr>
            <a:r>
              <a:rPr lang="en-GB" b="1" dirty="0" smtClean="0">
                <a:solidFill>
                  <a:srgbClr val="FF0000"/>
                </a:solidFill>
                <a:cs typeface="Arial" pitchFamily="34" charset="0"/>
              </a:rPr>
              <a:t>Diaries </a:t>
            </a:r>
            <a:endParaRPr lang="en-GB" b="1" dirty="0">
              <a:solidFill>
                <a:srgbClr val="FF0000"/>
              </a:solidFill>
              <a:cs typeface="Arial" pitchFamily="34" charset="0"/>
            </a:endParaRPr>
          </a:p>
        </p:txBody>
      </p:sp>
    </p:spTree>
    <p:extLst>
      <p:ext uri="{BB962C8B-B14F-4D97-AF65-F5344CB8AC3E}">
        <p14:creationId xmlns:p14="http://schemas.microsoft.com/office/powerpoint/2010/main" val="402436312"/>
      </p:ext>
    </p:extLst>
  </p:cSld>
  <p:clrMapOvr>
    <a:masterClrMapping/>
  </p:clrMapOvr>
  <p:transition>
    <p:wheel spokes="8"/>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heckerboard(across)">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checkerboard(across)">
                                      <p:cBhvr>
                                        <p:cTn id="12" dur="500"/>
                                        <p:tgtEl>
                                          <p:spTgt spid="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9">
                                            <p:txEl>
                                              <p:pRg st="2" end="2"/>
                                            </p:txEl>
                                          </p:spTgt>
                                        </p:tgtEl>
                                        <p:attrNameLst>
                                          <p:attrName>style.visibility</p:attrName>
                                        </p:attrNameLst>
                                      </p:cBhvr>
                                      <p:to>
                                        <p:strVal val="visible"/>
                                      </p:to>
                                    </p:set>
                                    <p:animEffect transition="in" filter="checkerboard(across)">
                                      <p:cBhvr>
                                        <p:cTn id="17" dur="500"/>
                                        <p:tgtEl>
                                          <p:spTgt spid="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9">
                                            <p:txEl>
                                              <p:pRg st="4" end="4"/>
                                            </p:txEl>
                                          </p:spTgt>
                                        </p:tgtEl>
                                        <p:attrNameLst>
                                          <p:attrName>style.visibility</p:attrName>
                                        </p:attrNameLst>
                                      </p:cBhvr>
                                      <p:to>
                                        <p:strVal val="visible"/>
                                      </p:to>
                                    </p:set>
                                    <p:animEffect transition="in" filter="checkerboard(across)">
                                      <p:cBhvr>
                                        <p:cTn id="22" dur="500"/>
                                        <p:tgtEl>
                                          <p:spTgt spid="9">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 presetClass="entr" presetSubtype="10" fill="hold" grpId="0" nodeType="clickEffect">
                                  <p:stCondLst>
                                    <p:cond delay="0"/>
                                  </p:stCondLst>
                                  <p:childTnLst>
                                    <p:set>
                                      <p:cBhvr>
                                        <p:cTn id="26" dur="1" fill="hold">
                                          <p:stCondLst>
                                            <p:cond delay="0"/>
                                          </p:stCondLst>
                                        </p:cTn>
                                        <p:tgtEl>
                                          <p:spTgt spid="9">
                                            <p:txEl>
                                              <p:pRg st="6" end="6"/>
                                            </p:txEl>
                                          </p:spTgt>
                                        </p:tgtEl>
                                        <p:attrNameLst>
                                          <p:attrName>style.visibility</p:attrName>
                                        </p:attrNameLst>
                                      </p:cBhvr>
                                      <p:to>
                                        <p:strVal val="visible"/>
                                      </p:to>
                                    </p:set>
                                    <p:animEffect transition="in" filter="checkerboard(across)">
                                      <p:cBhvr>
                                        <p:cTn id="27" dur="500"/>
                                        <p:tgtEl>
                                          <p:spTgt spid="9">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5" presetClass="entr" presetSubtype="10" fill="hold" grpId="0" nodeType="clickEffect">
                                  <p:stCondLst>
                                    <p:cond delay="0"/>
                                  </p:stCondLst>
                                  <p:childTnLst>
                                    <p:set>
                                      <p:cBhvr>
                                        <p:cTn id="31" dur="1" fill="hold">
                                          <p:stCondLst>
                                            <p:cond delay="0"/>
                                          </p:stCondLst>
                                        </p:cTn>
                                        <p:tgtEl>
                                          <p:spTgt spid="11">
                                            <p:txEl>
                                              <p:pRg st="0" end="0"/>
                                            </p:txEl>
                                          </p:spTgt>
                                        </p:tgtEl>
                                        <p:attrNameLst>
                                          <p:attrName>style.visibility</p:attrName>
                                        </p:attrNameLst>
                                      </p:cBhvr>
                                      <p:to>
                                        <p:strVal val="visible"/>
                                      </p:to>
                                    </p:set>
                                    <p:animEffect transition="in" filter="checkerboard(across)">
                                      <p:cBhvr>
                                        <p:cTn id="32" dur="500"/>
                                        <p:tgtEl>
                                          <p:spTgt spid="11">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5" presetClass="entr" presetSubtype="10" fill="hold" grpId="0" nodeType="clickEffect">
                                  <p:stCondLst>
                                    <p:cond delay="0"/>
                                  </p:stCondLst>
                                  <p:childTnLst>
                                    <p:set>
                                      <p:cBhvr>
                                        <p:cTn id="36" dur="1" fill="hold">
                                          <p:stCondLst>
                                            <p:cond delay="0"/>
                                          </p:stCondLst>
                                        </p:cTn>
                                        <p:tgtEl>
                                          <p:spTgt spid="11">
                                            <p:txEl>
                                              <p:pRg st="2" end="2"/>
                                            </p:txEl>
                                          </p:spTgt>
                                        </p:tgtEl>
                                        <p:attrNameLst>
                                          <p:attrName>style.visibility</p:attrName>
                                        </p:attrNameLst>
                                      </p:cBhvr>
                                      <p:to>
                                        <p:strVal val="visible"/>
                                      </p:to>
                                    </p:set>
                                    <p:animEffect transition="in" filter="checkerboard(across)">
                                      <p:cBhvr>
                                        <p:cTn id="37" dur="500"/>
                                        <p:tgtEl>
                                          <p:spTgt spid="11">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 presetClass="entr" presetSubtype="10" fill="hold" grpId="0" nodeType="clickEffect">
                                  <p:stCondLst>
                                    <p:cond delay="0"/>
                                  </p:stCondLst>
                                  <p:childTnLst>
                                    <p:set>
                                      <p:cBhvr>
                                        <p:cTn id="41" dur="1" fill="hold">
                                          <p:stCondLst>
                                            <p:cond delay="0"/>
                                          </p:stCondLst>
                                        </p:cTn>
                                        <p:tgtEl>
                                          <p:spTgt spid="11">
                                            <p:txEl>
                                              <p:pRg st="4" end="4"/>
                                            </p:txEl>
                                          </p:spTgt>
                                        </p:tgtEl>
                                        <p:attrNameLst>
                                          <p:attrName>style.visibility</p:attrName>
                                        </p:attrNameLst>
                                      </p:cBhvr>
                                      <p:to>
                                        <p:strVal val="visible"/>
                                      </p:to>
                                    </p:set>
                                    <p:animEffect transition="in" filter="checkerboard(across)">
                                      <p:cBhvr>
                                        <p:cTn id="42" dur="500"/>
                                        <p:tgtEl>
                                          <p:spTgt spid="11">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5" presetClass="entr" presetSubtype="10" fill="hold" grpId="0" nodeType="clickEffect">
                                  <p:stCondLst>
                                    <p:cond delay="0"/>
                                  </p:stCondLst>
                                  <p:childTnLst>
                                    <p:set>
                                      <p:cBhvr>
                                        <p:cTn id="46" dur="1" fill="hold">
                                          <p:stCondLst>
                                            <p:cond delay="0"/>
                                          </p:stCondLst>
                                        </p:cTn>
                                        <p:tgtEl>
                                          <p:spTgt spid="11">
                                            <p:txEl>
                                              <p:pRg st="6" end="6"/>
                                            </p:txEl>
                                          </p:spTgt>
                                        </p:tgtEl>
                                        <p:attrNameLst>
                                          <p:attrName>style.visibility</p:attrName>
                                        </p:attrNameLst>
                                      </p:cBhvr>
                                      <p:to>
                                        <p:strVal val="visible"/>
                                      </p:to>
                                    </p:set>
                                    <p:animEffect transition="in" filter="checkerboard(across)">
                                      <p:cBhvr>
                                        <p:cTn id="47" dur="500"/>
                                        <p:tgtEl>
                                          <p:spTgt spid="11">
                                            <p:txEl>
                                              <p:pRg st="6" end="6"/>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5" presetClass="entr" presetSubtype="10" fill="hold" grpId="0" nodeType="clickEffect">
                                  <p:stCondLst>
                                    <p:cond delay="0"/>
                                  </p:stCondLst>
                                  <p:childTnLst>
                                    <p:set>
                                      <p:cBhvr>
                                        <p:cTn id="51" dur="1" fill="hold">
                                          <p:stCondLst>
                                            <p:cond delay="0"/>
                                          </p:stCondLst>
                                        </p:cTn>
                                        <p:tgtEl>
                                          <p:spTgt spid="11">
                                            <p:txEl>
                                              <p:pRg st="8" end="8"/>
                                            </p:txEl>
                                          </p:spTgt>
                                        </p:tgtEl>
                                        <p:attrNameLst>
                                          <p:attrName>style.visibility</p:attrName>
                                        </p:attrNameLst>
                                      </p:cBhvr>
                                      <p:to>
                                        <p:strVal val="visible"/>
                                      </p:to>
                                    </p:set>
                                    <p:animEffect transition="in" filter="checkerboard(across)">
                                      <p:cBhvr>
                                        <p:cTn id="52" dur="500"/>
                                        <p:tgtEl>
                                          <p:spTgt spid="11">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build="p"/>
      <p:bldP spid="11"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0000FF"/>
                </a:solidFill>
              </a:rPr>
              <a:t>Recap</a:t>
            </a:r>
            <a:endParaRPr lang="en-GB" b="1" dirty="0">
              <a:solidFill>
                <a:srgbClr val="0000FF"/>
              </a:solidFill>
            </a:endParaRPr>
          </a:p>
        </p:txBody>
      </p:sp>
      <p:sp>
        <p:nvSpPr>
          <p:cNvPr id="3" name="Text Placeholder 2"/>
          <p:cNvSpPr>
            <a:spLocks noGrp="1"/>
          </p:cNvSpPr>
          <p:nvPr>
            <p:ph type="body" idx="1"/>
          </p:nvPr>
        </p:nvSpPr>
        <p:spPr/>
        <p:txBody>
          <a:bodyPr/>
          <a:lstStyle/>
          <a:p>
            <a:endParaRPr lang="en-GB"/>
          </a:p>
        </p:txBody>
      </p:sp>
      <p:sp>
        <p:nvSpPr>
          <p:cNvPr id="4" name="Content Placeholder 3"/>
          <p:cNvSpPr>
            <a:spLocks noGrp="1"/>
          </p:cNvSpPr>
          <p:nvPr>
            <p:ph sz="half" idx="2"/>
          </p:nvPr>
        </p:nvSpPr>
        <p:spPr/>
        <p:txBody>
          <a:bodyPr/>
          <a:lstStyle/>
          <a:p>
            <a:pPr marL="0" indent="0">
              <a:buNone/>
            </a:pPr>
            <a:r>
              <a:rPr lang="en-GB" dirty="0">
                <a:hlinkClick r:id="rId2"/>
              </a:rPr>
              <a:t>http://</a:t>
            </a:r>
            <a:r>
              <a:rPr lang="en-GB" dirty="0" smtClean="0">
                <a:hlinkClick r:id="rId2"/>
              </a:rPr>
              <a:t>youtu.be/8xvpxBVCo0c</a:t>
            </a:r>
            <a:endParaRPr lang="en-GB" dirty="0" smtClean="0"/>
          </a:p>
          <a:p>
            <a:endParaRPr lang="en-GB" dirty="0"/>
          </a:p>
        </p:txBody>
      </p:sp>
      <p:sp>
        <p:nvSpPr>
          <p:cNvPr id="5" name="Text Placeholder 4"/>
          <p:cNvSpPr>
            <a:spLocks noGrp="1"/>
          </p:cNvSpPr>
          <p:nvPr>
            <p:ph type="body" sz="quarter" idx="3"/>
          </p:nvPr>
        </p:nvSpPr>
        <p:spPr/>
        <p:txBody>
          <a:bodyPr/>
          <a:lstStyle/>
          <a:p>
            <a:endParaRPr lang="en-GB"/>
          </a:p>
        </p:txBody>
      </p:sp>
      <p:sp>
        <p:nvSpPr>
          <p:cNvPr id="6" name="Content Placeholder 5"/>
          <p:cNvSpPr>
            <a:spLocks noGrp="1"/>
          </p:cNvSpPr>
          <p:nvPr>
            <p:ph sz="quarter" idx="4"/>
          </p:nvPr>
        </p:nvSpPr>
        <p:spPr/>
        <p:txBody>
          <a:bodyPr/>
          <a:lstStyle/>
          <a:p>
            <a:endParaRPr lang="en-GB"/>
          </a:p>
        </p:txBody>
      </p:sp>
    </p:spTree>
    <p:extLst>
      <p:ext uri="{BB962C8B-B14F-4D97-AF65-F5344CB8AC3E}">
        <p14:creationId xmlns:p14="http://schemas.microsoft.com/office/powerpoint/2010/main" val="1528035557"/>
      </p:ext>
    </p:extLst>
  </p:cSld>
  <p:clrMapOvr>
    <a:masterClrMapping/>
  </p:clrMapOvr>
  <p:transition>
    <p:strips dir="ru"/>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500034" y="500042"/>
            <a:ext cx="8229600" cy="4585142"/>
          </a:xfrm>
          <a:ln/>
        </p:spPr>
        <p:style>
          <a:lnRef idx="2">
            <a:schemeClr val="accent1"/>
          </a:lnRef>
          <a:fillRef idx="1">
            <a:schemeClr val="lt1"/>
          </a:fillRef>
          <a:effectRef idx="0">
            <a:schemeClr val="accent1"/>
          </a:effectRef>
          <a:fontRef idx="minor">
            <a:schemeClr val="dk1"/>
          </a:fontRef>
        </p:style>
        <p:txBody>
          <a:bodyPr>
            <a:normAutofit/>
          </a:bodyPr>
          <a:lstStyle/>
          <a:p>
            <a:pPr algn="ctr"/>
            <a:r>
              <a:rPr lang="en-GB" sz="2800" dirty="0" smtClean="0"/>
              <a:t/>
            </a:r>
            <a:br>
              <a:rPr lang="en-GB" sz="2800" dirty="0" smtClean="0"/>
            </a:br>
            <a:r>
              <a:rPr lang="en-GB" sz="3100" b="1" dirty="0" smtClean="0">
                <a:solidFill>
                  <a:srgbClr val="0000FF"/>
                </a:solidFill>
                <a:effectLst/>
                <a:cs typeface="Arial" pitchFamily="34" charset="0"/>
              </a:rPr>
              <a:t>Additional considerations:  </a:t>
            </a:r>
            <a:br>
              <a:rPr lang="en-GB" sz="3100" b="1" dirty="0" smtClean="0">
                <a:solidFill>
                  <a:srgbClr val="0000FF"/>
                </a:solidFill>
                <a:effectLst/>
                <a:cs typeface="Arial" pitchFamily="34" charset="0"/>
              </a:rPr>
            </a:br>
            <a:r>
              <a:rPr lang="en-GB" sz="3100" b="1" dirty="0" smtClean="0">
                <a:solidFill>
                  <a:srgbClr val="0000FF"/>
                </a:solidFill>
                <a:effectLst/>
                <a:cs typeface="Arial" pitchFamily="34" charset="0"/>
              </a:rPr>
              <a:t>triangulation, ethics, reliability  and validity </a:t>
            </a:r>
            <a:br>
              <a:rPr lang="en-GB" sz="3100" b="1" dirty="0" smtClean="0">
                <a:solidFill>
                  <a:srgbClr val="0000FF"/>
                </a:solidFill>
                <a:effectLst/>
                <a:cs typeface="Arial" pitchFamily="34" charset="0"/>
              </a:rPr>
            </a:br>
            <a:endParaRPr lang="en-GB" sz="3100" b="1" dirty="0">
              <a:solidFill>
                <a:srgbClr val="0000FF"/>
              </a:solidFill>
              <a:effectLst/>
              <a:cs typeface="Arial" pitchFamily="34" charset="0"/>
            </a:endParaRPr>
          </a:p>
        </p:txBody>
      </p:sp>
      <p:sp>
        <p:nvSpPr>
          <p:cNvPr id="8" name="Content Placeholder 7"/>
          <p:cNvSpPr>
            <a:spLocks noGrp="1"/>
          </p:cNvSpPr>
          <p:nvPr>
            <p:ph idx="1"/>
          </p:nvPr>
        </p:nvSpPr>
        <p:spPr>
          <a:xfrm>
            <a:off x="500034" y="1928802"/>
            <a:ext cx="8229600" cy="3500462"/>
          </a:xfrm>
        </p:spPr>
        <p:txBody>
          <a:bodyPr>
            <a:normAutofit/>
          </a:bodyPr>
          <a:lstStyle/>
          <a:p>
            <a:pPr>
              <a:buNone/>
            </a:pPr>
            <a:endParaRPr lang="en-GB" sz="2400" dirty="0"/>
          </a:p>
        </p:txBody>
      </p:sp>
    </p:spTree>
    <p:extLst>
      <p:ext uri="{BB962C8B-B14F-4D97-AF65-F5344CB8AC3E}">
        <p14:creationId xmlns:p14="http://schemas.microsoft.com/office/powerpoint/2010/main" val="935257195"/>
      </p:ext>
    </p:extLst>
  </p:cSld>
  <p:clrMapOvr>
    <a:masterClrMapping/>
  </p:clrMapOvr>
  <p:transition>
    <p:strips dir="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nodePh="1">
                                  <p:stCondLst>
                                    <p:cond delay="0"/>
                                  </p:stCondLst>
                                  <p:endCondLst>
                                    <p:cond evt="begin" delay="0">
                                      <p:tn val="10"/>
                                    </p:cond>
                                  </p:endCondLst>
                                  <p:childTnLst>
                                    <p:set>
                                      <p:cBhvr>
                                        <p:cTn id="11" dur="1" fill="hold">
                                          <p:stCondLst>
                                            <p:cond delay="0"/>
                                          </p:stCondLst>
                                        </p:cTn>
                                        <p:tgtEl>
                                          <p:spTgt spid="8">
                                            <p:txEl>
                                              <p:pRg st="0" end="0"/>
                                            </p:txEl>
                                          </p:spTgt>
                                        </p:tgtEl>
                                        <p:attrNameLst>
                                          <p:attrName>style.visibility</p:attrName>
                                        </p:attrNameLst>
                                      </p:cBhvr>
                                      <p:to>
                                        <p:strVal val="visible"/>
                                      </p:to>
                                    </p:set>
                                    <p:animEffect transition="in" filter="wipe(down)">
                                      <p:cBhvr>
                                        <p:cTn id="12"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939784"/>
          </a:xfrm>
        </p:spPr>
        <p:txBody>
          <a:bodyPr>
            <a:normAutofit/>
          </a:bodyPr>
          <a:lstStyle/>
          <a:p>
            <a:pPr algn="ctr"/>
            <a:r>
              <a:rPr lang="en-GB" sz="2800" b="1" dirty="0" smtClean="0">
                <a:solidFill>
                  <a:srgbClr val="0000FF"/>
                </a:solidFill>
                <a:effectLst/>
                <a:latin typeface="+mn-lt"/>
                <a:cs typeface="Arial" pitchFamily="34" charset="0"/>
              </a:rPr>
              <a:t>Triangulation: why is it important? </a:t>
            </a:r>
            <a:endParaRPr lang="en-GB" sz="2800" b="1" dirty="0">
              <a:solidFill>
                <a:srgbClr val="0000FF"/>
              </a:solidFill>
              <a:effectLst/>
              <a:latin typeface="+mn-lt"/>
              <a:cs typeface="Arial" pitchFamily="34" charset="0"/>
            </a:endParaRPr>
          </a:p>
        </p:txBody>
      </p:sp>
      <p:sp>
        <p:nvSpPr>
          <p:cNvPr id="2" name="Content Placeholder 1"/>
          <p:cNvSpPr>
            <a:spLocks noGrp="1"/>
          </p:cNvSpPr>
          <p:nvPr>
            <p:ph idx="1"/>
          </p:nvPr>
        </p:nvSpPr>
        <p:spPr>
          <a:xfrm>
            <a:off x="428596" y="1142984"/>
            <a:ext cx="8229600" cy="5454368"/>
          </a:xfrm>
        </p:spPr>
        <p:txBody>
          <a:bodyPr>
            <a:normAutofit lnSpcReduction="10000"/>
          </a:bodyPr>
          <a:lstStyle/>
          <a:p>
            <a:pPr>
              <a:buNone/>
            </a:pPr>
            <a:r>
              <a:rPr lang="en-GB" sz="2400" dirty="0" smtClean="0">
                <a:cs typeface="Arial" pitchFamily="34" charset="0"/>
              </a:rPr>
              <a:t>Triangulation is carried out: </a:t>
            </a:r>
          </a:p>
          <a:p>
            <a:r>
              <a:rPr lang="en-GB" sz="2400" dirty="0" smtClean="0">
                <a:cs typeface="Arial" pitchFamily="34" charset="0"/>
              </a:rPr>
              <a:t>to verify findings</a:t>
            </a:r>
          </a:p>
          <a:p>
            <a:r>
              <a:rPr lang="en-GB" sz="2400" dirty="0" smtClean="0">
                <a:cs typeface="Arial" pitchFamily="34" charset="0"/>
              </a:rPr>
              <a:t>by collecting data  from various sources and comparing &amp; contrasting the findings from each </a:t>
            </a:r>
          </a:p>
          <a:p>
            <a:r>
              <a:rPr lang="en-GB" sz="2400" dirty="0" smtClean="0">
                <a:cs typeface="Arial" pitchFamily="34" charset="0"/>
              </a:rPr>
              <a:t>via different methods &amp; techniques and is used to cross check results e.g. Qs &amp; interviews, Qs &amp; focus groups</a:t>
            </a:r>
          </a:p>
          <a:p>
            <a:pPr>
              <a:buNone/>
            </a:pPr>
            <a:endParaRPr lang="en-GB" sz="2400" dirty="0" smtClean="0">
              <a:cs typeface="Arial" pitchFamily="34" charset="0"/>
            </a:endParaRPr>
          </a:p>
          <a:p>
            <a:pPr>
              <a:buNone/>
            </a:pPr>
            <a:r>
              <a:rPr lang="en-GB" sz="2400" dirty="0" smtClean="0">
                <a:cs typeface="Arial" pitchFamily="34" charset="0"/>
              </a:rPr>
              <a:t>By doing this one should:</a:t>
            </a:r>
          </a:p>
          <a:p>
            <a:pPr>
              <a:buNone/>
            </a:pPr>
            <a:r>
              <a:rPr lang="en-GB" sz="2400" b="1" i="1" dirty="0" smtClean="0">
                <a:solidFill>
                  <a:srgbClr val="FF0000"/>
                </a:solidFill>
                <a:cs typeface="Arial" pitchFamily="34" charset="0"/>
              </a:rPr>
              <a:t>‘produce as full and balanced a study as possible’</a:t>
            </a:r>
          </a:p>
          <a:p>
            <a:pPr>
              <a:buNone/>
            </a:pPr>
            <a:r>
              <a:rPr lang="en-GB" sz="2000" dirty="0" smtClean="0">
                <a:latin typeface="Arial" pitchFamily="34" charset="0"/>
                <a:cs typeface="Arial" pitchFamily="34" charset="0"/>
              </a:rPr>
              <a:t>							</a:t>
            </a:r>
            <a:r>
              <a:rPr lang="en-GB" sz="1000" dirty="0" smtClean="0">
                <a:latin typeface="Arial" pitchFamily="34" charset="0"/>
                <a:cs typeface="Arial" pitchFamily="34" charset="0"/>
              </a:rPr>
              <a:t>(OU, 1988; cited in Bell,1999:102)</a:t>
            </a:r>
          </a:p>
          <a:p>
            <a:pPr>
              <a:buNone/>
            </a:pPr>
            <a:r>
              <a:rPr lang="en-GB" sz="2400" dirty="0" smtClean="0">
                <a:cs typeface="Arial" pitchFamily="34" charset="0"/>
              </a:rPr>
              <a:t>and get</a:t>
            </a:r>
          </a:p>
          <a:p>
            <a:pPr marL="87313" indent="22225">
              <a:buNone/>
            </a:pPr>
            <a:r>
              <a:rPr lang="en-GB" sz="2400" dirty="0" smtClean="0">
                <a:cs typeface="Arial" pitchFamily="34" charset="0"/>
              </a:rPr>
              <a:t> </a:t>
            </a:r>
            <a:r>
              <a:rPr lang="en-GB" sz="2400" b="1" i="1" dirty="0" smtClean="0">
                <a:solidFill>
                  <a:srgbClr val="FF0000"/>
                </a:solidFill>
                <a:cs typeface="Arial" pitchFamily="34" charset="0"/>
              </a:rPr>
              <a:t>‘not only  what people say they do and what you see them doing but also  what they are recorded as doing’</a:t>
            </a:r>
          </a:p>
          <a:p>
            <a:pPr marL="87313" indent="22225">
              <a:buNone/>
            </a:pPr>
            <a:r>
              <a:rPr lang="en-GB" sz="2000" b="1" i="1" dirty="0" smtClean="0">
                <a:solidFill>
                  <a:srgbClr val="FF0000"/>
                </a:solidFill>
                <a:latin typeface="Arial" pitchFamily="34" charset="0"/>
                <a:cs typeface="Arial" pitchFamily="34" charset="0"/>
              </a:rPr>
              <a:t>						</a:t>
            </a:r>
            <a:r>
              <a:rPr lang="en-GB" sz="1000" dirty="0" smtClean="0">
                <a:latin typeface="Arial" pitchFamily="34" charset="0"/>
                <a:cs typeface="Arial" pitchFamily="34" charset="0"/>
              </a:rPr>
              <a:t>(Kane, 1985;cited in  Jankowicz,1995:175)</a:t>
            </a:r>
            <a:endParaRPr lang="en-GB" sz="1000" dirty="0">
              <a:latin typeface="Arial" pitchFamily="34" charset="0"/>
              <a:cs typeface="Arial" pitchFamily="34" charset="0"/>
            </a:endParaRPr>
          </a:p>
        </p:txBody>
      </p:sp>
    </p:spTree>
    <p:extLst>
      <p:ext uri="{BB962C8B-B14F-4D97-AF65-F5344CB8AC3E}">
        <p14:creationId xmlns:p14="http://schemas.microsoft.com/office/powerpoint/2010/main" val="887786238"/>
      </p:ext>
    </p:extLst>
  </p:cSld>
  <p:clrMapOvr>
    <a:masterClrMapping/>
  </p:clrMapOvr>
  <p:transition>
    <p:strips dir="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2"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 calcmode="lin" valueType="num">
                                      <p:cBhvr additive="base">
                                        <p:cTn id="12"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12" fill="hold" grpId="0" nodeType="clickEffect">
                                  <p:stCondLst>
                                    <p:cond delay="0"/>
                                  </p:stCondLst>
                                  <p:childTnLst>
                                    <p:set>
                                      <p:cBhvr>
                                        <p:cTn id="17" dur="1" fill="hold">
                                          <p:stCondLst>
                                            <p:cond delay="0"/>
                                          </p:stCondLst>
                                        </p:cTn>
                                        <p:tgtEl>
                                          <p:spTgt spid="2">
                                            <p:txEl>
                                              <p:pRg st="1" end="1"/>
                                            </p:txEl>
                                          </p:spTgt>
                                        </p:tgtEl>
                                        <p:attrNameLst>
                                          <p:attrName>style.visibility</p:attrName>
                                        </p:attrNameLst>
                                      </p:cBhvr>
                                      <p:to>
                                        <p:strVal val="visible"/>
                                      </p:to>
                                    </p:set>
                                    <p:anim calcmode="lin" valueType="num">
                                      <p:cBhvr additive="base">
                                        <p:cTn id="18" dur="500" fill="hold"/>
                                        <p:tgtEl>
                                          <p:spTgt spid="2">
                                            <p:txEl>
                                              <p:pRg st="1" end="1"/>
                                            </p:txEl>
                                          </p:spTgt>
                                        </p:tgtEl>
                                        <p:attrNameLst>
                                          <p:attrName>ppt_x</p:attrName>
                                        </p:attrNameLst>
                                      </p:cBhvr>
                                      <p:tavLst>
                                        <p:tav tm="0">
                                          <p:val>
                                            <p:strVal val="0-#ppt_w/2"/>
                                          </p:val>
                                        </p:tav>
                                        <p:tav tm="100000">
                                          <p:val>
                                            <p:strVal val="#ppt_x"/>
                                          </p:val>
                                        </p:tav>
                                      </p:tavLst>
                                    </p:anim>
                                    <p:anim calcmode="lin" valueType="num">
                                      <p:cBhvr additive="base">
                                        <p:cTn id="19"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12" fill="hold" grpId="0" nodeType="clickEffect">
                                  <p:stCondLst>
                                    <p:cond delay="0"/>
                                  </p:stCondLst>
                                  <p:childTnLst>
                                    <p:set>
                                      <p:cBhvr>
                                        <p:cTn id="23" dur="1" fill="hold">
                                          <p:stCondLst>
                                            <p:cond delay="0"/>
                                          </p:stCondLst>
                                        </p:cTn>
                                        <p:tgtEl>
                                          <p:spTgt spid="2">
                                            <p:txEl>
                                              <p:pRg st="2" end="2"/>
                                            </p:txEl>
                                          </p:spTgt>
                                        </p:tgtEl>
                                        <p:attrNameLst>
                                          <p:attrName>style.visibility</p:attrName>
                                        </p:attrNameLst>
                                      </p:cBhvr>
                                      <p:to>
                                        <p:strVal val="visible"/>
                                      </p:to>
                                    </p:set>
                                    <p:anim calcmode="lin" valueType="num">
                                      <p:cBhvr additive="base">
                                        <p:cTn id="24" dur="500" fill="hold"/>
                                        <p:tgtEl>
                                          <p:spTgt spid="2">
                                            <p:txEl>
                                              <p:pRg st="2" end="2"/>
                                            </p:txEl>
                                          </p:spTgt>
                                        </p:tgtEl>
                                        <p:attrNameLst>
                                          <p:attrName>ppt_x</p:attrName>
                                        </p:attrNameLst>
                                      </p:cBhvr>
                                      <p:tavLst>
                                        <p:tav tm="0">
                                          <p:val>
                                            <p:strVal val="0-#ppt_w/2"/>
                                          </p:val>
                                        </p:tav>
                                        <p:tav tm="100000">
                                          <p:val>
                                            <p:strVal val="#ppt_x"/>
                                          </p:val>
                                        </p:tav>
                                      </p:tavLst>
                                    </p:anim>
                                    <p:anim calcmode="lin" valueType="num">
                                      <p:cBhvr additive="base">
                                        <p:cTn id="25"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12" fill="hold" grpId="0" nodeType="clickEffect">
                                  <p:stCondLst>
                                    <p:cond delay="0"/>
                                  </p:stCondLst>
                                  <p:childTnLst>
                                    <p:set>
                                      <p:cBhvr>
                                        <p:cTn id="29" dur="1" fill="hold">
                                          <p:stCondLst>
                                            <p:cond delay="0"/>
                                          </p:stCondLst>
                                        </p:cTn>
                                        <p:tgtEl>
                                          <p:spTgt spid="2">
                                            <p:txEl>
                                              <p:pRg st="3" end="3"/>
                                            </p:txEl>
                                          </p:spTgt>
                                        </p:tgtEl>
                                        <p:attrNameLst>
                                          <p:attrName>style.visibility</p:attrName>
                                        </p:attrNameLst>
                                      </p:cBhvr>
                                      <p:to>
                                        <p:strVal val="visible"/>
                                      </p:to>
                                    </p:set>
                                    <p:anim calcmode="lin" valueType="num">
                                      <p:cBhvr additive="base">
                                        <p:cTn id="30" dur="500" fill="hold"/>
                                        <p:tgtEl>
                                          <p:spTgt spid="2">
                                            <p:txEl>
                                              <p:pRg st="3" end="3"/>
                                            </p:txEl>
                                          </p:spTgt>
                                        </p:tgtEl>
                                        <p:attrNameLst>
                                          <p:attrName>ppt_x</p:attrName>
                                        </p:attrNameLst>
                                      </p:cBhvr>
                                      <p:tavLst>
                                        <p:tav tm="0">
                                          <p:val>
                                            <p:strVal val="0-#ppt_w/2"/>
                                          </p:val>
                                        </p:tav>
                                        <p:tav tm="100000">
                                          <p:val>
                                            <p:strVal val="#ppt_x"/>
                                          </p:val>
                                        </p:tav>
                                      </p:tavLst>
                                    </p:anim>
                                    <p:anim calcmode="lin" valueType="num">
                                      <p:cBhvr additive="base">
                                        <p:cTn id="31"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12" fill="hold" grpId="0" nodeType="clickEffect">
                                  <p:stCondLst>
                                    <p:cond delay="0"/>
                                  </p:stCondLst>
                                  <p:childTnLst>
                                    <p:set>
                                      <p:cBhvr>
                                        <p:cTn id="35" dur="1" fill="hold">
                                          <p:stCondLst>
                                            <p:cond delay="0"/>
                                          </p:stCondLst>
                                        </p:cTn>
                                        <p:tgtEl>
                                          <p:spTgt spid="2">
                                            <p:txEl>
                                              <p:pRg st="5" end="5"/>
                                            </p:txEl>
                                          </p:spTgt>
                                        </p:tgtEl>
                                        <p:attrNameLst>
                                          <p:attrName>style.visibility</p:attrName>
                                        </p:attrNameLst>
                                      </p:cBhvr>
                                      <p:to>
                                        <p:strVal val="visible"/>
                                      </p:to>
                                    </p:set>
                                    <p:anim calcmode="lin" valueType="num">
                                      <p:cBhvr additive="base">
                                        <p:cTn id="36" dur="500" fill="hold"/>
                                        <p:tgtEl>
                                          <p:spTgt spid="2">
                                            <p:txEl>
                                              <p:pRg st="5" end="5"/>
                                            </p:txEl>
                                          </p:spTgt>
                                        </p:tgtEl>
                                        <p:attrNameLst>
                                          <p:attrName>ppt_x</p:attrName>
                                        </p:attrNameLst>
                                      </p:cBhvr>
                                      <p:tavLst>
                                        <p:tav tm="0">
                                          <p:val>
                                            <p:strVal val="0-#ppt_w/2"/>
                                          </p:val>
                                        </p:tav>
                                        <p:tav tm="100000">
                                          <p:val>
                                            <p:strVal val="#ppt_x"/>
                                          </p:val>
                                        </p:tav>
                                      </p:tavLst>
                                    </p:anim>
                                    <p:anim calcmode="lin" valueType="num">
                                      <p:cBhvr additive="base">
                                        <p:cTn id="37"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12" fill="hold" grpId="0" nodeType="clickEffect">
                                  <p:stCondLst>
                                    <p:cond delay="0"/>
                                  </p:stCondLst>
                                  <p:childTnLst>
                                    <p:set>
                                      <p:cBhvr>
                                        <p:cTn id="41" dur="1" fill="hold">
                                          <p:stCondLst>
                                            <p:cond delay="0"/>
                                          </p:stCondLst>
                                        </p:cTn>
                                        <p:tgtEl>
                                          <p:spTgt spid="2">
                                            <p:txEl>
                                              <p:pRg st="6" end="6"/>
                                            </p:txEl>
                                          </p:spTgt>
                                        </p:tgtEl>
                                        <p:attrNameLst>
                                          <p:attrName>style.visibility</p:attrName>
                                        </p:attrNameLst>
                                      </p:cBhvr>
                                      <p:to>
                                        <p:strVal val="visible"/>
                                      </p:to>
                                    </p:set>
                                    <p:anim calcmode="lin" valueType="num">
                                      <p:cBhvr additive="base">
                                        <p:cTn id="42" dur="500" fill="hold"/>
                                        <p:tgtEl>
                                          <p:spTgt spid="2">
                                            <p:txEl>
                                              <p:pRg st="6" end="6"/>
                                            </p:txEl>
                                          </p:spTgt>
                                        </p:tgtEl>
                                        <p:attrNameLst>
                                          <p:attrName>ppt_x</p:attrName>
                                        </p:attrNameLst>
                                      </p:cBhvr>
                                      <p:tavLst>
                                        <p:tav tm="0">
                                          <p:val>
                                            <p:strVal val="0-#ppt_w/2"/>
                                          </p:val>
                                        </p:tav>
                                        <p:tav tm="100000">
                                          <p:val>
                                            <p:strVal val="#ppt_x"/>
                                          </p:val>
                                        </p:tav>
                                      </p:tavLst>
                                    </p:anim>
                                    <p:anim calcmode="lin" valueType="num">
                                      <p:cBhvr additive="base">
                                        <p:cTn id="43"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12" fill="hold" grpId="0" nodeType="clickEffect">
                                  <p:stCondLst>
                                    <p:cond delay="0"/>
                                  </p:stCondLst>
                                  <p:childTnLst>
                                    <p:set>
                                      <p:cBhvr>
                                        <p:cTn id="47" dur="1" fill="hold">
                                          <p:stCondLst>
                                            <p:cond delay="0"/>
                                          </p:stCondLst>
                                        </p:cTn>
                                        <p:tgtEl>
                                          <p:spTgt spid="2">
                                            <p:txEl>
                                              <p:pRg st="7" end="7"/>
                                            </p:txEl>
                                          </p:spTgt>
                                        </p:tgtEl>
                                        <p:attrNameLst>
                                          <p:attrName>style.visibility</p:attrName>
                                        </p:attrNameLst>
                                      </p:cBhvr>
                                      <p:to>
                                        <p:strVal val="visible"/>
                                      </p:to>
                                    </p:set>
                                    <p:anim calcmode="lin" valueType="num">
                                      <p:cBhvr additive="base">
                                        <p:cTn id="48" dur="500" fill="hold"/>
                                        <p:tgtEl>
                                          <p:spTgt spid="2">
                                            <p:txEl>
                                              <p:pRg st="7" end="7"/>
                                            </p:txEl>
                                          </p:spTgt>
                                        </p:tgtEl>
                                        <p:attrNameLst>
                                          <p:attrName>ppt_x</p:attrName>
                                        </p:attrNameLst>
                                      </p:cBhvr>
                                      <p:tavLst>
                                        <p:tav tm="0">
                                          <p:val>
                                            <p:strVal val="0-#ppt_w/2"/>
                                          </p:val>
                                        </p:tav>
                                        <p:tav tm="100000">
                                          <p:val>
                                            <p:strVal val="#ppt_x"/>
                                          </p:val>
                                        </p:tav>
                                      </p:tavLst>
                                    </p:anim>
                                    <p:anim calcmode="lin" valueType="num">
                                      <p:cBhvr additive="base">
                                        <p:cTn id="49"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12" fill="hold" grpId="0" nodeType="clickEffect">
                                  <p:stCondLst>
                                    <p:cond delay="0"/>
                                  </p:stCondLst>
                                  <p:childTnLst>
                                    <p:set>
                                      <p:cBhvr>
                                        <p:cTn id="53" dur="1" fill="hold">
                                          <p:stCondLst>
                                            <p:cond delay="0"/>
                                          </p:stCondLst>
                                        </p:cTn>
                                        <p:tgtEl>
                                          <p:spTgt spid="2">
                                            <p:txEl>
                                              <p:pRg st="8" end="8"/>
                                            </p:txEl>
                                          </p:spTgt>
                                        </p:tgtEl>
                                        <p:attrNameLst>
                                          <p:attrName>style.visibility</p:attrName>
                                        </p:attrNameLst>
                                      </p:cBhvr>
                                      <p:to>
                                        <p:strVal val="visible"/>
                                      </p:to>
                                    </p:set>
                                    <p:anim calcmode="lin" valueType="num">
                                      <p:cBhvr additive="base">
                                        <p:cTn id="54" dur="500" fill="hold"/>
                                        <p:tgtEl>
                                          <p:spTgt spid="2">
                                            <p:txEl>
                                              <p:pRg st="8" end="8"/>
                                            </p:txEl>
                                          </p:spTgt>
                                        </p:tgtEl>
                                        <p:attrNameLst>
                                          <p:attrName>ppt_x</p:attrName>
                                        </p:attrNameLst>
                                      </p:cBhvr>
                                      <p:tavLst>
                                        <p:tav tm="0">
                                          <p:val>
                                            <p:strVal val="0-#ppt_w/2"/>
                                          </p:val>
                                        </p:tav>
                                        <p:tav tm="100000">
                                          <p:val>
                                            <p:strVal val="#ppt_x"/>
                                          </p:val>
                                        </p:tav>
                                      </p:tavLst>
                                    </p:anim>
                                    <p:anim calcmode="lin" valueType="num">
                                      <p:cBhvr additive="base">
                                        <p:cTn id="55"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2" presetClass="entr" presetSubtype="12" fill="hold" grpId="0" nodeType="clickEffect">
                                  <p:stCondLst>
                                    <p:cond delay="0"/>
                                  </p:stCondLst>
                                  <p:childTnLst>
                                    <p:set>
                                      <p:cBhvr>
                                        <p:cTn id="59" dur="1" fill="hold">
                                          <p:stCondLst>
                                            <p:cond delay="0"/>
                                          </p:stCondLst>
                                        </p:cTn>
                                        <p:tgtEl>
                                          <p:spTgt spid="2">
                                            <p:txEl>
                                              <p:pRg st="9" end="9"/>
                                            </p:txEl>
                                          </p:spTgt>
                                        </p:tgtEl>
                                        <p:attrNameLst>
                                          <p:attrName>style.visibility</p:attrName>
                                        </p:attrNameLst>
                                      </p:cBhvr>
                                      <p:to>
                                        <p:strVal val="visible"/>
                                      </p:to>
                                    </p:set>
                                    <p:anim calcmode="lin" valueType="num">
                                      <p:cBhvr additive="base">
                                        <p:cTn id="60" dur="500" fill="hold"/>
                                        <p:tgtEl>
                                          <p:spTgt spid="2">
                                            <p:txEl>
                                              <p:pRg st="9" end="9"/>
                                            </p:txEl>
                                          </p:spTgt>
                                        </p:tgtEl>
                                        <p:attrNameLst>
                                          <p:attrName>ppt_x</p:attrName>
                                        </p:attrNameLst>
                                      </p:cBhvr>
                                      <p:tavLst>
                                        <p:tav tm="0">
                                          <p:val>
                                            <p:strVal val="0-#ppt_w/2"/>
                                          </p:val>
                                        </p:tav>
                                        <p:tav tm="100000">
                                          <p:val>
                                            <p:strVal val="#ppt_x"/>
                                          </p:val>
                                        </p:tav>
                                      </p:tavLst>
                                    </p:anim>
                                    <p:anim calcmode="lin" valueType="num">
                                      <p:cBhvr additive="base">
                                        <p:cTn id="61"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2" presetClass="entr" presetSubtype="12" fill="hold" grpId="0" nodeType="clickEffect">
                                  <p:stCondLst>
                                    <p:cond delay="0"/>
                                  </p:stCondLst>
                                  <p:childTnLst>
                                    <p:set>
                                      <p:cBhvr>
                                        <p:cTn id="65" dur="1" fill="hold">
                                          <p:stCondLst>
                                            <p:cond delay="0"/>
                                          </p:stCondLst>
                                        </p:cTn>
                                        <p:tgtEl>
                                          <p:spTgt spid="2">
                                            <p:txEl>
                                              <p:pRg st="10" end="10"/>
                                            </p:txEl>
                                          </p:spTgt>
                                        </p:tgtEl>
                                        <p:attrNameLst>
                                          <p:attrName>style.visibility</p:attrName>
                                        </p:attrNameLst>
                                      </p:cBhvr>
                                      <p:to>
                                        <p:strVal val="visible"/>
                                      </p:to>
                                    </p:set>
                                    <p:anim calcmode="lin" valueType="num">
                                      <p:cBhvr additive="base">
                                        <p:cTn id="66" dur="500" fill="hold"/>
                                        <p:tgtEl>
                                          <p:spTgt spid="2">
                                            <p:txEl>
                                              <p:pRg st="10" end="10"/>
                                            </p:txEl>
                                          </p:spTgt>
                                        </p:tgtEl>
                                        <p:attrNameLst>
                                          <p:attrName>ppt_x</p:attrName>
                                        </p:attrNameLst>
                                      </p:cBhvr>
                                      <p:tavLst>
                                        <p:tav tm="0">
                                          <p:val>
                                            <p:strVal val="0-#ppt_w/2"/>
                                          </p:val>
                                        </p:tav>
                                        <p:tav tm="100000">
                                          <p:val>
                                            <p:strVal val="#ppt_x"/>
                                          </p:val>
                                        </p:tav>
                                      </p:tavLst>
                                    </p:anim>
                                    <p:anim calcmode="lin" valueType="num">
                                      <p:cBhvr additive="base">
                                        <p:cTn id="67"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939784"/>
          </a:xfrm>
        </p:spPr>
        <p:txBody>
          <a:bodyPr>
            <a:normAutofit/>
          </a:bodyPr>
          <a:lstStyle/>
          <a:p>
            <a:pPr algn="ctr"/>
            <a:r>
              <a:rPr lang="en-GB" sz="2800" b="1" dirty="0" smtClean="0">
                <a:solidFill>
                  <a:srgbClr val="0000FF"/>
                </a:solidFill>
                <a:effectLst/>
                <a:latin typeface="+mn-lt"/>
                <a:cs typeface="Arial" pitchFamily="34" charset="0"/>
              </a:rPr>
              <a:t>Adopting an ethical approach </a:t>
            </a:r>
            <a:endParaRPr lang="en-GB" sz="2800" b="1" dirty="0">
              <a:solidFill>
                <a:srgbClr val="0000FF"/>
              </a:solidFill>
              <a:effectLst/>
              <a:latin typeface="+mn-lt"/>
              <a:cs typeface="Arial" pitchFamily="34" charset="0"/>
            </a:endParaRPr>
          </a:p>
        </p:txBody>
      </p:sp>
      <p:sp>
        <p:nvSpPr>
          <p:cNvPr id="2" name="Content Placeholder 1"/>
          <p:cNvSpPr>
            <a:spLocks noGrp="1"/>
          </p:cNvSpPr>
          <p:nvPr>
            <p:ph idx="1"/>
          </p:nvPr>
        </p:nvSpPr>
        <p:spPr>
          <a:xfrm>
            <a:off x="428596" y="1142984"/>
            <a:ext cx="8229600" cy="5078621"/>
          </a:xfrm>
        </p:spPr>
        <p:txBody>
          <a:bodyPr>
            <a:normAutofit lnSpcReduction="10000"/>
          </a:bodyPr>
          <a:lstStyle/>
          <a:p>
            <a:pPr>
              <a:buNone/>
            </a:pPr>
            <a:r>
              <a:rPr lang="en-GB" sz="2400" dirty="0" smtClean="0">
                <a:cs typeface="Arial" pitchFamily="34" charset="0"/>
              </a:rPr>
              <a:t>The adoption of ethical practices is vital because:</a:t>
            </a:r>
          </a:p>
          <a:p>
            <a:pPr>
              <a:buNone/>
            </a:pPr>
            <a:endParaRPr lang="en-GB" sz="1000" dirty="0" smtClean="0">
              <a:cs typeface="Arial" pitchFamily="34" charset="0"/>
            </a:endParaRPr>
          </a:p>
          <a:p>
            <a:r>
              <a:rPr lang="en-GB" sz="2400" dirty="0" smtClean="0">
                <a:cs typeface="Arial" pitchFamily="34" charset="0"/>
              </a:rPr>
              <a:t>researchers  need to consider who might be harmed by their research</a:t>
            </a:r>
          </a:p>
          <a:p>
            <a:r>
              <a:rPr lang="en-GB" sz="2400" dirty="0" smtClean="0">
                <a:cs typeface="Arial" pitchFamily="34" charset="0"/>
              </a:rPr>
              <a:t>if individuals are unwitting subjects of research and</a:t>
            </a:r>
          </a:p>
          <a:p>
            <a:pPr>
              <a:buNone/>
            </a:pPr>
            <a:endParaRPr lang="en-GB" sz="1000" dirty="0" smtClean="0">
              <a:cs typeface="Arial" pitchFamily="34" charset="0"/>
            </a:endParaRPr>
          </a:p>
          <a:p>
            <a:pPr>
              <a:buNone/>
            </a:pPr>
            <a:r>
              <a:rPr lang="en-GB" sz="2400" i="1" dirty="0" smtClean="0">
                <a:cs typeface="Arial" pitchFamily="34" charset="0"/>
              </a:rPr>
              <a:t>    ‘have no chance to safeguard their own interests, it should be the special concern of the researcher to look after these interests’ 	</a:t>
            </a:r>
            <a:r>
              <a:rPr lang="en-GB" sz="2400" i="1" dirty="0" smtClean="0">
                <a:latin typeface="Arial" pitchFamily="34" charset="0"/>
                <a:cs typeface="Arial" pitchFamily="34" charset="0"/>
              </a:rPr>
              <a:t>	</a:t>
            </a:r>
            <a:r>
              <a:rPr lang="en-GB" sz="1000" i="1" dirty="0" smtClean="0">
                <a:latin typeface="Arial" pitchFamily="34" charset="0"/>
                <a:cs typeface="Arial" pitchFamily="34" charset="0"/>
              </a:rPr>
              <a:t>(</a:t>
            </a:r>
            <a:r>
              <a:rPr lang="en-GB" sz="1000" i="1" dirty="0" err="1" smtClean="0">
                <a:latin typeface="Arial" pitchFamily="34" charset="0"/>
                <a:cs typeface="Arial" pitchFamily="34" charset="0"/>
              </a:rPr>
              <a:t>Sapsfarol</a:t>
            </a:r>
            <a:r>
              <a:rPr lang="en-GB" sz="1000" i="1" dirty="0" smtClean="0">
                <a:latin typeface="Arial" pitchFamily="34" charset="0"/>
                <a:cs typeface="Arial" pitchFamily="34" charset="0"/>
              </a:rPr>
              <a:t> &amp; Evans, 1984, cited in Bell,1999:4)</a:t>
            </a:r>
          </a:p>
          <a:p>
            <a:pPr>
              <a:buNone/>
            </a:pPr>
            <a:r>
              <a:rPr lang="en-GB" sz="2000" i="1" dirty="0" smtClean="0">
                <a:latin typeface="Arial" pitchFamily="34" charset="0"/>
                <a:cs typeface="Arial" pitchFamily="34" charset="0"/>
              </a:rPr>
              <a:t>                                                         	</a:t>
            </a:r>
          </a:p>
          <a:p>
            <a:pPr marL="87313" indent="0">
              <a:buNone/>
            </a:pPr>
            <a:r>
              <a:rPr lang="en-GB" sz="2400" dirty="0" smtClean="0">
                <a:cs typeface="Arial" pitchFamily="34" charset="0"/>
              </a:rPr>
              <a:t>The latter is particularly important when conducting  studies relating to  specific organisations  because internal readers might be able to identify participants even though external  readers can’t</a:t>
            </a:r>
          </a:p>
          <a:p>
            <a:pPr>
              <a:buNone/>
            </a:pPr>
            <a:endParaRPr lang="en-GB" sz="2000" dirty="0" smtClean="0">
              <a:latin typeface="Arial" pitchFamily="34" charset="0"/>
              <a:cs typeface="Arial" pitchFamily="34" charset="0"/>
            </a:endParaRPr>
          </a:p>
        </p:txBody>
      </p:sp>
    </p:spTree>
    <p:extLst>
      <p:ext uri="{BB962C8B-B14F-4D97-AF65-F5344CB8AC3E}">
        <p14:creationId xmlns:p14="http://schemas.microsoft.com/office/powerpoint/2010/main" val="2651967402"/>
      </p:ext>
    </p:extLst>
  </p:cSld>
  <p:clrMapOvr>
    <a:masterClrMapping/>
  </p:clrMapOvr>
  <p:transition>
    <p:strips dir="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2"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 calcmode="lin" valueType="num">
                                      <p:cBhvr additive="base">
                                        <p:cTn id="12"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12" fill="hold" grpId="0" nodeType="clickEffect">
                                  <p:stCondLst>
                                    <p:cond delay="0"/>
                                  </p:stCondLst>
                                  <p:childTnLst>
                                    <p:set>
                                      <p:cBhvr>
                                        <p:cTn id="17" dur="1" fill="hold">
                                          <p:stCondLst>
                                            <p:cond delay="0"/>
                                          </p:stCondLst>
                                        </p:cTn>
                                        <p:tgtEl>
                                          <p:spTgt spid="2">
                                            <p:txEl>
                                              <p:pRg st="2" end="2"/>
                                            </p:txEl>
                                          </p:spTgt>
                                        </p:tgtEl>
                                        <p:attrNameLst>
                                          <p:attrName>style.visibility</p:attrName>
                                        </p:attrNameLst>
                                      </p:cBhvr>
                                      <p:to>
                                        <p:strVal val="visible"/>
                                      </p:to>
                                    </p:set>
                                    <p:anim calcmode="lin" valueType="num">
                                      <p:cBhvr additive="base">
                                        <p:cTn id="18" dur="500" fill="hold"/>
                                        <p:tgtEl>
                                          <p:spTgt spid="2">
                                            <p:txEl>
                                              <p:pRg st="2" end="2"/>
                                            </p:txEl>
                                          </p:spTgt>
                                        </p:tgtEl>
                                        <p:attrNameLst>
                                          <p:attrName>ppt_x</p:attrName>
                                        </p:attrNameLst>
                                      </p:cBhvr>
                                      <p:tavLst>
                                        <p:tav tm="0">
                                          <p:val>
                                            <p:strVal val="0-#ppt_w/2"/>
                                          </p:val>
                                        </p:tav>
                                        <p:tav tm="100000">
                                          <p:val>
                                            <p:strVal val="#ppt_x"/>
                                          </p:val>
                                        </p:tav>
                                      </p:tavLst>
                                    </p:anim>
                                    <p:anim calcmode="lin" valueType="num">
                                      <p:cBhvr additive="base">
                                        <p:cTn id="19"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12" fill="hold" grpId="0" nodeType="clickEffect">
                                  <p:stCondLst>
                                    <p:cond delay="0"/>
                                  </p:stCondLst>
                                  <p:childTnLst>
                                    <p:set>
                                      <p:cBhvr>
                                        <p:cTn id="23" dur="1" fill="hold">
                                          <p:stCondLst>
                                            <p:cond delay="0"/>
                                          </p:stCondLst>
                                        </p:cTn>
                                        <p:tgtEl>
                                          <p:spTgt spid="2">
                                            <p:txEl>
                                              <p:pRg st="3" end="3"/>
                                            </p:txEl>
                                          </p:spTgt>
                                        </p:tgtEl>
                                        <p:attrNameLst>
                                          <p:attrName>style.visibility</p:attrName>
                                        </p:attrNameLst>
                                      </p:cBhvr>
                                      <p:to>
                                        <p:strVal val="visible"/>
                                      </p:to>
                                    </p:set>
                                    <p:anim calcmode="lin" valueType="num">
                                      <p:cBhvr additive="base">
                                        <p:cTn id="24" dur="500" fill="hold"/>
                                        <p:tgtEl>
                                          <p:spTgt spid="2">
                                            <p:txEl>
                                              <p:pRg st="3" end="3"/>
                                            </p:txEl>
                                          </p:spTgt>
                                        </p:tgtEl>
                                        <p:attrNameLst>
                                          <p:attrName>ppt_x</p:attrName>
                                        </p:attrNameLst>
                                      </p:cBhvr>
                                      <p:tavLst>
                                        <p:tav tm="0">
                                          <p:val>
                                            <p:strVal val="0-#ppt_w/2"/>
                                          </p:val>
                                        </p:tav>
                                        <p:tav tm="100000">
                                          <p:val>
                                            <p:strVal val="#ppt_x"/>
                                          </p:val>
                                        </p:tav>
                                      </p:tavLst>
                                    </p:anim>
                                    <p:anim calcmode="lin" valueType="num">
                                      <p:cBhvr additive="base">
                                        <p:cTn id="25"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12" fill="hold" grpId="0" nodeType="clickEffect">
                                  <p:stCondLst>
                                    <p:cond delay="0"/>
                                  </p:stCondLst>
                                  <p:childTnLst>
                                    <p:set>
                                      <p:cBhvr>
                                        <p:cTn id="29" dur="1" fill="hold">
                                          <p:stCondLst>
                                            <p:cond delay="0"/>
                                          </p:stCondLst>
                                        </p:cTn>
                                        <p:tgtEl>
                                          <p:spTgt spid="2">
                                            <p:txEl>
                                              <p:pRg st="5" end="5"/>
                                            </p:txEl>
                                          </p:spTgt>
                                        </p:tgtEl>
                                        <p:attrNameLst>
                                          <p:attrName>style.visibility</p:attrName>
                                        </p:attrNameLst>
                                      </p:cBhvr>
                                      <p:to>
                                        <p:strVal val="visible"/>
                                      </p:to>
                                    </p:set>
                                    <p:anim calcmode="lin" valueType="num">
                                      <p:cBhvr additive="base">
                                        <p:cTn id="30" dur="500" fill="hold"/>
                                        <p:tgtEl>
                                          <p:spTgt spid="2">
                                            <p:txEl>
                                              <p:pRg st="5" end="5"/>
                                            </p:txEl>
                                          </p:spTgt>
                                        </p:tgtEl>
                                        <p:attrNameLst>
                                          <p:attrName>ppt_x</p:attrName>
                                        </p:attrNameLst>
                                      </p:cBhvr>
                                      <p:tavLst>
                                        <p:tav tm="0">
                                          <p:val>
                                            <p:strVal val="0-#ppt_w/2"/>
                                          </p:val>
                                        </p:tav>
                                        <p:tav tm="100000">
                                          <p:val>
                                            <p:strVal val="#ppt_x"/>
                                          </p:val>
                                        </p:tav>
                                      </p:tavLst>
                                    </p:anim>
                                    <p:anim calcmode="lin" valueType="num">
                                      <p:cBhvr additive="base">
                                        <p:cTn id="31"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12" fill="hold" grpId="0" nodeType="clickEffect">
                                  <p:stCondLst>
                                    <p:cond delay="0"/>
                                  </p:stCondLst>
                                  <p:childTnLst>
                                    <p:set>
                                      <p:cBhvr>
                                        <p:cTn id="35" dur="1" fill="hold">
                                          <p:stCondLst>
                                            <p:cond delay="0"/>
                                          </p:stCondLst>
                                        </p:cTn>
                                        <p:tgtEl>
                                          <p:spTgt spid="2">
                                            <p:txEl>
                                              <p:pRg st="6" end="6"/>
                                            </p:txEl>
                                          </p:spTgt>
                                        </p:tgtEl>
                                        <p:attrNameLst>
                                          <p:attrName>style.visibility</p:attrName>
                                        </p:attrNameLst>
                                      </p:cBhvr>
                                      <p:to>
                                        <p:strVal val="visible"/>
                                      </p:to>
                                    </p:set>
                                    <p:anim calcmode="lin" valueType="num">
                                      <p:cBhvr additive="base">
                                        <p:cTn id="36" dur="500" fill="hold"/>
                                        <p:tgtEl>
                                          <p:spTgt spid="2">
                                            <p:txEl>
                                              <p:pRg st="6" end="6"/>
                                            </p:txEl>
                                          </p:spTgt>
                                        </p:tgtEl>
                                        <p:attrNameLst>
                                          <p:attrName>ppt_x</p:attrName>
                                        </p:attrNameLst>
                                      </p:cBhvr>
                                      <p:tavLst>
                                        <p:tav tm="0">
                                          <p:val>
                                            <p:strVal val="0-#ppt_w/2"/>
                                          </p:val>
                                        </p:tav>
                                        <p:tav tm="100000">
                                          <p:val>
                                            <p:strVal val="#ppt_x"/>
                                          </p:val>
                                        </p:tav>
                                      </p:tavLst>
                                    </p:anim>
                                    <p:anim calcmode="lin" valueType="num">
                                      <p:cBhvr additive="base">
                                        <p:cTn id="37"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12" fill="hold" grpId="0" nodeType="clickEffect">
                                  <p:stCondLst>
                                    <p:cond delay="0"/>
                                  </p:stCondLst>
                                  <p:childTnLst>
                                    <p:set>
                                      <p:cBhvr>
                                        <p:cTn id="41" dur="1" fill="hold">
                                          <p:stCondLst>
                                            <p:cond delay="0"/>
                                          </p:stCondLst>
                                        </p:cTn>
                                        <p:tgtEl>
                                          <p:spTgt spid="2">
                                            <p:txEl>
                                              <p:pRg st="7" end="7"/>
                                            </p:txEl>
                                          </p:spTgt>
                                        </p:tgtEl>
                                        <p:attrNameLst>
                                          <p:attrName>style.visibility</p:attrName>
                                        </p:attrNameLst>
                                      </p:cBhvr>
                                      <p:to>
                                        <p:strVal val="visible"/>
                                      </p:to>
                                    </p:set>
                                    <p:anim calcmode="lin" valueType="num">
                                      <p:cBhvr additive="base">
                                        <p:cTn id="42" dur="500" fill="hold"/>
                                        <p:tgtEl>
                                          <p:spTgt spid="2">
                                            <p:txEl>
                                              <p:pRg st="7" end="7"/>
                                            </p:txEl>
                                          </p:spTgt>
                                        </p:tgtEl>
                                        <p:attrNameLst>
                                          <p:attrName>ppt_x</p:attrName>
                                        </p:attrNameLst>
                                      </p:cBhvr>
                                      <p:tavLst>
                                        <p:tav tm="0">
                                          <p:val>
                                            <p:strVal val="0-#ppt_w/2"/>
                                          </p:val>
                                        </p:tav>
                                        <p:tav tm="100000">
                                          <p:val>
                                            <p:strVal val="#ppt_x"/>
                                          </p:val>
                                        </p:tav>
                                      </p:tavLst>
                                    </p:anim>
                                    <p:anim calcmode="lin" valueType="num">
                                      <p:cBhvr additive="base">
                                        <p:cTn id="43"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28596" y="260648"/>
            <a:ext cx="8229600" cy="1152128"/>
          </a:xfrm>
        </p:spPr>
        <p:txBody>
          <a:bodyPr>
            <a:noAutofit/>
          </a:bodyPr>
          <a:lstStyle/>
          <a:p>
            <a:pPr algn="ctr"/>
            <a:r>
              <a:rPr lang="en-GB" sz="2400" b="1" dirty="0" smtClean="0">
                <a:solidFill>
                  <a:srgbClr val="0000FF"/>
                </a:solidFill>
                <a:effectLst/>
                <a:latin typeface="+mn-lt"/>
                <a:cs typeface="Arial" pitchFamily="34" charset="0"/>
              </a:rPr>
              <a:t>Validity and reliability:  </a:t>
            </a:r>
            <a:br>
              <a:rPr lang="en-GB" sz="2400" b="1" dirty="0" smtClean="0">
                <a:solidFill>
                  <a:srgbClr val="0000FF"/>
                </a:solidFill>
                <a:effectLst/>
                <a:latin typeface="+mn-lt"/>
                <a:cs typeface="Arial" pitchFamily="34" charset="0"/>
              </a:rPr>
            </a:br>
            <a:r>
              <a:rPr lang="en-GB" sz="2400" b="1" dirty="0" smtClean="0">
                <a:solidFill>
                  <a:srgbClr val="0000FF"/>
                </a:solidFill>
                <a:effectLst/>
                <a:latin typeface="+mn-lt"/>
                <a:cs typeface="Arial" pitchFamily="34" charset="0"/>
              </a:rPr>
              <a:t>why are they significant and  what are the differences?</a:t>
            </a:r>
            <a:br>
              <a:rPr lang="en-GB" sz="2400" b="1" dirty="0" smtClean="0">
                <a:solidFill>
                  <a:srgbClr val="0000FF"/>
                </a:solidFill>
                <a:effectLst/>
                <a:latin typeface="+mn-lt"/>
                <a:cs typeface="Arial" pitchFamily="34" charset="0"/>
              </a:rPr>
            </a:br>
            <a:endParaRPr lang="en-GB" sz="2400" b="1" dirty="0">
              <a:solidFill>
                <a:srgbClr val="0000FF"/>
              </a:solidFill>
              <a:effectLst/>
              <a:latin typeface="+mn-lt"/>
              <a:cs typeface="Arial" pitchFamily="34" charset="0"/>
            </a:endParaRPr>
          </a:p>
        </p:txBody>
      </p:sp>
      <p:sp>
        <p:nvSpPr>
          <p:cNvPr id="2" name="Content Placeholder 1"/>
          <p:cNvSpPr>
            <a:spLocks noGrp="1"/>
          </p:cNvSpPr>
          <p:nvPr>
            <p:ph idx="1"/>
          </p:nvPr>
        </p:nvSpPr>
        <p:spPr>
          <a:xfrm>
            <a:off x="357158" y="1196752"/>
            <a:ext cx="8229600" cy="5472608"/>
          </a:xfrm>
        </p:spPr>
        <p:txBody>
          <a:bodyPr>
            <a:normAutofit fontScale="92500" lnSpcReduction="10000"/>
          </a:bodyPr>
          <a:lstStyle/>
          <a:p>
            <a:pPr>
              <a:buNone/>
            </a:pPr>
            <a:r>
              <a:rPr lang="en-GB" sz="2400" b="1" i="1" dirty="0" smtClean="0">
                <a:solidFill>
                  <a:srgbClr val="FF0000"/>
                </a:solidFill>
                <a:cs typeface="Arial" pitchFamily="34" charset="0"/>
              </a:rPr>
              <a:t>Reliability:</a:t>
            </a:r>
          </a:p>
          <a:p>
            <a:pPr>
              <a:buNone/>
            </a:pPr>
            <a:r>
              <a:rPr lang="en-GB" sz="2400" i="1" dirty="0" smtClean="0">
                <a:cs typeface="Arial" pitchFamily="34" charset="0"/>
              </a:rPr>
              <a:t>‘the ability to produce the same answers repeatedly</a:t>
            </a:r>
            <a:r>
              <a:rPr lang="en-GB" sz="2400" b="1" i="1" dirty="0" smtClean="0">
                <a:cs typeface="Arial" pitchFamily="34" charset="0"/>
              </a:rPr>
              <a:t> ‘</a:t>
            </a:r>
          </a:p>
          <a:p>
            <a:pPr>
              <a:buNone/>
            </a:pPr>
            <a:endParaRPr lang="en-GB" sz="2400" b="1" i="1" dirty="0" smtClean="0">
              <a:cs typeface="Arial" pitchFamily="34" charset="0"/>
            </a:endParaRPr>
          </a:p>
          <a:p>
            <a:pPr>
              <a:buNone/>
            </a:pPr>
            <a:r>
              <a:rPr lang="en-GB" sz="2400" b="1" i="1" dirty="0" smtClean="0">
                <a:solidFill>
                  <a:srgbClr val="FF0000"/>
                </a:solidFill>
                <a:cs typeface="Arial" pitchFamily="34" charset="0"/>
              </a:rPr>
              <a:t>Validity:</a:t>
            </a:r>
          </a:p>
          <a:p>
            <a:pPr>
              <a:buNone/>
            </a:pPr>
            <a:r>
              <a:rPr lang="en-GB" sz="2400" i="1" dirty="0" smtClean="0">
                <a:cs typeface="Arial" pitchFamily="34" charset="0"/>
              </a:rPr>
              <a:t>‘the ability to produce the correct answers’</a:t>
            </a:r>
            <a:r>
              <a:rPr lang="en-GB" sz="2400" i="1" dirty="0" smtClean="0">
                <a:latin typeface="Arial" pitchFamily="34" charset="0"/>
                <a:cs typeface="Arial" pitchFamily="34" charset="0"/>
              </a:rPr>
              <a:t>	</a:t>
            </a:r>
            <a:r>
              <a:rPr lang="en-GB" sz="1100" i="1" dirty="0" smtClean="0">
                <a:latin typeface="Arial" pitchFamily="34" charset="0"/>
                <a:cs typeface="Arial" pitchFamily="34" charset="0"/>
              </a:rPr>
              <a:t>(</a:t>
            </a:r>
            <a:r>
              <a:rPr lang="en-GB" sz="1100" i="1" dirty="0" err="1" smtClean="0">
                <a:latin typeface="Arial" pitchFamily="34" charset="0"/>
                <a:cs typeface="Arial" pitchFamily="34" charset="0"/>
              </a:rPr>
              <a:t>Mariampolski</a:t>
            </a:r>
            <a:r>
              <a:rPr lang="en-GB" sz="1100" i="1" dirty="0" smtClean="0">
                <a:latin typeface="Arial" pitchFamily="34" charset="0"/>
                <a:cs typeface="Arial" pitchFamily="34" charset="0"/>
              </a:rPr>
              <a:t>, 2000:56)</a:t>
            </a:r>
          </a:p>
          <a:p>
            <a:pPr>
              <a:buNone/>
            </a:pPr>
            <a:endParaRPr lang="en-GB" sz="1100" i="1" dirty="0" smtClean="0">
              <a:latin typeface="Arial" pitchFamily="34" charset="0"/>
              <a:cs typeface="Arial" pitchFamily="34" charset="0"/>
            </a:endParaRPr>
          </a:p>
          <a:p>
            <a:pPr marL="87313" indent="22225">
              <a:buNone/>
            </a:pPr>
            <a:r>
              <a:rPr lang="en-GB" sz="2400" dirty="0" smtClean="0">
                <a:cs typeface="Arial" pitchFamily="34" charset="0"/>
              </a:rPr>
              <a:t>Bell (199:103) contends validity is the more complex concept  as it:</a:t>
            </a:r>
          </a:p>
          <a:p>
            <a:pPr marL="711200" indent="-87313">
              <a:buNone/>
            </a:pPr>
            <a:endParaRPr lang="en-GB" sz="2400" dirty="0" smtClean="0">
              <a:cs typeface="Arial" pitchFamily="34" charset="0"/>
            </a:endParaRPr>
          </a:p>
          <a:p>
            <a:pPr marL="711200" indent="-87313">
              <a:buNone/>
            </a:pPr>
            <a:r>
              <a:rPr lang="en-GB" sz="2400" dirty="0" smtClean="0">
                <a:cs typeface="Arial" pitchFamily="34" charset="0"/>
              </a:rPr>
              <a:t>‘</a:t>
            </a:r>
            <a:r>
              <a:rPr lang="en-GB" sz="2400" i="1" dirty="0" smtClean="0">
                <a:cs typeface="Arial" pitchFamily="34" charset="0"/>
              </a:rPr>
              <a:t>tells us whether an item measures or describes </a:t>
            </a:r>
          </a:p>
          <a:p>
            <a:pPr marL="711200" indent="-87313">
              <a:buNone/>
            </a:pPr>
            <a:r>
              <a:rPr lang="en-GB" sz="2400" i="1" dirty="0" smtClean="0">
                <a:cs typeface="Arial" pitchFamily="34" charset="0"/>
              </a:rPr>
              <a:t>what it is supposed to measure or describe’</a:t>
            </a:r>
          </a:p>
          <a:p>
            <a:pPr marL="174625" indent="0">
              <a:buNone/>
            </a:pPr>
            <a:endParaRPr lang="en-GB" sz="2400" dirty="0" smtClean="0">
              <a:cs typeface="Arial" pitchFamily="34" charset="0"/>
            </a:endParaRPr>
          </a:p>
          <a:p>
            <a:pPr marL="174625" indent="0">
              <a:buNone/>
            </a:pPr>
            <a:r>
              <a:rPr lang="en-GB" sz="2400" dirty="0" smtClean="0">
                <a:cs typeface="Arial" pitchFamily="34" charset="0"/>
              </a:rPr>
              <a:t>and is the key because if research is valid it should be reliable as well as </a:t>
            </a:r>
            <a:r>
              <a:rPr lang="en-GB" sz="2400" b="1" i="1" dirty="0" smtClean="0">
                <a:solidFill>
                  <a:srgbClr val="FF0000"/>
                </a:solidFill>
                <a:cs typeface="Arial" pitchFamily="34" charset="0"/>
              </a:rPr>
              <a:t>objective .  </a:t>
            </a:r>
            <a:r>
              <a:rPr lang="en-GB" sz="2400" dirty="0" smtClean="0">
                <a:cs typeface="Arial" pitchFamily="34" charset="0"/>
              </a:rPr>
              <a:t>Validation via triangulation is necessary as is </a:t>
            </a:r>
            <a:r>
              <a:rPr lang="en-GB" sz="2400" b="1" i="1" dirty="0" smtClean="0">
                <a:solidFill>
                  <a:srgbClr val="FF0000"/>
                </a:solidFill>
                <a:cs typeface="Arial" pitchFamily="34" charset="0"/>
              </a:rPr>
              <a:t>transparency </a:t>
            </a:r>
            <a:r>
              <a:rPr lang="en-GB" sz="2400" dirty="0" smtClean="0">
                <a:cs typeface="Arial" pitchFamily="34" charset="0"/>
              </a:rPr>
              <a:t>in research methods so that others can judge its quality</a:t>
            </a:r>
          </a:p>
          <a:p>
            <a:pPr marL="174625" indent="0">
              <a:buNone/>
            </a:pPr>
            <a:r>
              <a:rPr lang="en-GB" sz="2000" dirty="0" smtClean="0">
                <a:latin typeface="Arial" pitchFamily="34" charset="0"/>
                <a:cs typeface="Arial" pitchFamily="34" charset="0"/>
              </a:rPr>
              <a:t>                            			</a:t>
            </a:r>
            <a:r>
              <a:rPr lang="en-GB" sz="1000" dirty="0" smtClean="0">
                <a:latin typeface="Arial" pitchFamily="34" charset="0"/>
                <a:cs typeface="Arial" pitchFamily="34" charset="0"/>
              </a:rPr>
              <a:t>(</a:t>
            </a:r>
            <a:r>
              <a:rPr lang="en-GB" sz="1000" dirty="0" err="1" smtClean="0">
                <a:latin typeface="Arial" pitchFamily="34" charset="0"/>
                <a:cs typeface="Arial" pitchFamily="34" charset="0"/>
              </a:rPr>
              <a:t>Bognmil</a:t>
            </a:r>
            <a:r>
              <a:rPr lang="en-GB" sz="1000" dirty="0" smtClean="0">
                <a:latin typeface="Arial" pitchFamily="34" charset="0"/>
                <a:cs typeface="Arial" pitchFamily="34" charset="0"/>
              </a:rPr>
              <a:t> &amp; </a:t>
            </a:r>
            <a:r>
              <a:rPr lang="en-GB" sz="1000" dirty="0" err="1" smtClean="0">
                <a:latin typeface="Arial" pitchFamily="34" charset="0"/>
                <a:cs typeface="Arial" pitchFamily="34" charset="0"/>
              </a:rPr>
              <a:t>Insmerfall</a:t>
            </a:r>
            <a:r>
              <a:rPr lang="en-GB" sz="1000" dirty="0" smtClean="0">
                <a:latin typeface="Arial" pitchFamily="34" charset="0"/>
                <a:cs typeface="Arial" pitchFamily="34" charset="0"/>
              </a:rPr>
              <a:t>, 1985;cited in </a:t>
            </a:r>
            <a:r>
              <a:rPr lang="en-GB" sz="1000" dirty="0" err="1" smtClean="0">
                <a:latin typeface="Arial" pitchFamily="34" charset="0"/>
                <a:cs typeface="Arial" pitchFamily="34" charset="0"/>
              </a:rPr>
              <a:t>Sarantakos</a:t>
            </a:r>
            <a:r>
              <a:rPr lang="en-GB" sz="1000" dirty="0" smtClean="0">
                <a:latin typeface="Arial" pitchFamily="34" charset="0"/>
                <a:cs typeface="Arial" pitchFamily="34" charset="0"/>
              </a:rPr>
              <a:t>, 1994)</a:t>
            </a:r>
            <a:endParaRPr lang="en-GB" sz="1000" dirty="0">
              <a:latin typeface="Arial" pitchFamily="34" charset="0"/>
              <a:cs typeface="Arial" pitchFamily="34" charset="0"/>
            </a:endParaRPr>
          </a:p>
        </p:txBody>
      </p:sp>
    </p:spTree>
    <p:extLst>
      <p:ext uri="{BB962C8B-B14F-4D97-AF65-F5344CB8AC3E}">
        <p14:creationId xmlns:p14="http://schemas.microsoft.com/office/powerpoint/2010/main" val="1142478018"/>
      </p:ext>
    </p:extLst>
  </p:cSld>
  <p:clrMapOvr>
    <a:masterClrMapping/>
  </p:clrMapOvr>
  <p:transition>
    <p:strips dir="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wipe(down)">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wipe(down)">
                                      <p:cBhvr>
                                        <p:cTn id="17" dur="500"/>
                                        <p:tgtEl>
                                          <p:spTgt spid="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wipe(down)">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wipe(down)">
                                      <p:cBhvr>
                                        <p:cTn id="27" dur="5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2">
                                            <p:txEl>
                                              <p:pRg st="6" end="6"/>
                                            </p:txEl>
                                          </p:spTgt>
                                        </p:tgtEl>
                                        <p:attrNameLst>
                                          <p:attrName>style.visibility</p:attrName>
                                        </p:attrNameLst>
                                      </p:cBhvr>
                                      <p:to>
                                        <p:strVal val="visible"/>
                                      </p:to>
                                    </p:set>
                                    <p:animEffect transition="in" filter="wipe(down)">
                                      <p:cBhvr>
                                        <p:cTn id="32" dur="500"/>
                                        <p:tgtEl>
                                          <p:spTgt spid="2">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2">
                                            <p:txEl>
                                              <p:pRg st="8" end="8"/>
                                            </p:txEl>
                                          </p:spTgt>
                                        </p:tgtEl>
                                        <p:attrNameLst>
                                          <p:attrName>style.visibility</p:attrName>
                                        </p:attrNameLst>
                                      </p:cBhvr>
                                      <p:to>
                                        <p:strVal val="visible"/>
                                      </p:to>
                                    </p:set>
                                    <p:animEffect transition="in" filter="wipe(down)">
                                      <p:cBhvr>
                                        <p:cTn id="37" dur="500"/>
                                        <p:tgtEl>
                                          <p:spTgt spid="2">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2">
                                            <p:txEl>
                                              <p:pRg st="9" end="9"/>
                                            </p:txEl>
                                          </p:spTgt>
                                        </p:tgtEl>
                                        <p:attrNameLst>
                                          <p:attrName>style.visibility</p:attrName>
                                        </p:attrNameLst>
                                      </p:cBhvr>
                                      <p:to>
                                        <p:strVal val="visible"/>
                                      </p:to>
                                    </p:set>
                                    <p:animEffect transition="in" filter="wipe(down)">
                                      <p:cBhvr>
                                        <p:cTn id="42" dur="500"/>
                                        <p:tgtEl>
                                          <p:spTgt spid="2">
                                            <p:txEl>
                                              <p:pRg st="9" end="9"/>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2">
                                            <p:txEl>
                                              <p:pRg st="11" end="11"/>
                                            </p:txEl>
                                          </p:spTgt>
                                        </p:tgtEl>
                                        <p:attrNameLst>
                                          <p:attrName>style.visibility</p:attrName>
                                        </p:attrNameLst>
                                      </p:cBhvr>
                                      <p:to>
                                        <p:strVal val="visible"/>
                                      </p:to>
                                    </p:set>
                                    <p:animEffect transition="in" filter="wipe(down)">
                                      <p:cBhvr>
                                        <p:cTn id="47" dur="500"/>
                                        <p:tgtEl>
                                          <p:spTgt spid="2">
                                            <p:txEl>
                                              <p:pRg st="11" end="11"/>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2">
                                            <p:txEl>
                                              <p:pRg st="12" end="12"/>
                                            </p:txEl>
                                          </p:spTgt>
                                        </p:tgtEl>
                                        <p:attrNameLst>
                                          <p:attrName>style.visibility</p:attrName>
                                        </p:attrNameLst>
                                      </p:cBhvr>
                                      <p:to>
                                        <p:strVal val="visible"/>
                                      </p:to>
                                    </p:set>
                                    <p:animEffect transition="in" filter="wipe(down)">
                                      <p:cBhvr>
                                        <p:cTn id="52" dur="500"/>
                                        <p:tgtEl>
                                          <p:spTgt spid="2">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3600" b="1" dirty="0" smtClean="0">
                <a:solidFill>
                  <a:srgbClr val="0000FF"/>
                </a:solidFill>
              </a:rPr>
              <a:t>Today’s Objectives</a:t>
            </a:r>
            <a:endParaRPr lang="en-GB" sz="3600" b="1" dirty="0">
              <a:solidFill>
                <a:srgbClr val="0000FF"/>
              </a:solidFill>
            </a:endParaRPr>
          </a:p>
        </p:txBody>
      </p:sp>
      <p:sp>
        <p:nvSpPr>
          <p:cNvPr id="3" name="Content Placeholder 2"/>
          <p:cNvSpPr>
            <a:spLocks noGrp="1"/>
          </p:cNvSpPr>
          <p:nvPr>
            <p:ph idx="1"/>
          </p:nvPr>
        </p:nvSpPr>
        <p:spPr>
          <a:xfrm>
            <a:off x="457200" y="1052736"/>
            <a:ext cx="8229600" cy="5805264"/>
          </a:xfrm>
        </p:spPr>
        <p:txBody>
          <a:bodyPr>
            <a:normAutofit fontScale="25000" lnSpcReduction="20000"/>
          </a:bodyPr>
          <a:lstStyle/>
          <a:p>
            <a:pPr marL="179387" indent="0">
              <a:lnSpc>
                <a:spcPct val="90000"/>
              </a:lnSpc>
              <a:buClr>
                <a:srgbClr val="9BBB59"/>
              </a:buClr>
              <a:buNone/>
              <a:defRPr/>
            </a:pPr>
            <a:endParaRPr lang="en-GB" sz="2800" dirty="0" smtClean="0">
              <a:cs typeface="Arial" pitchFamily="34" charset="0"/>
            </a:endParaRPr>
          </a:p>
          <a:p>
            <a:pPr marL="179387" indent="0">
              <a:lnSpc>
                <a:spcPct val="90000"/>
              </a:lnSpc>
              <a:buClr>
                <a:srgbClr val="9BBB59"/>
              </a:buClr>
              <a:buNone/>
              <a:defRPr/>
            </a:pPr>
            <a:endParaRPr lang="en-GB" sz="2800" dirty="0">
              <a:cs typeface="Arial" pitchFamily="34" charset="0"/>
            </a:endParaRPr>
          </a:p>
          <a:p>
            <a:pPr marL="179387" indent="0">
              <a:lnSpc>
                <a:spcPct val="90000"/>
              </a:lnSpc>
              <a:buClr>
                <a:srgbClr val="9BBB59"/>
              </a:buClr>
              <a:buNone/>
              <a:defRPr/>
            </a:pPr>
            <a:r>
              <a:rPr lang="en-GB" sz="11200" dirty="0" smtClean="0">
                <a:cs typeface="Arial" pitchFamily="34" charset="0"/>
              </a:rPr>
              <a:t>To </a:t>
            </a:r>
            <a:r>
              <a:rPr lang="en-GB" sz="11200" dirty="0">
                <a:cs typeface="Arial" pitchFamily="34" charset="0"/>
              </a:rPr>
              <a:t>introduce </a:t>
            </a:r>
            <a:r>
              <a:rPr lang="en-GB" sz="11200" dirty="0" smtClean="0">
                <a:cs typeface="Arial" pitchFamily="34" charset="0"/>
              </a:rPr>
              <a:t>the </a:t>
            </a:r>
            <a:r>
              <a:rPr lang="en-GB" sz="11200" dirty="0">
                <a:cs typeface="Arial" pitchFamily="34" charset="0"/>
              </a:rPr>
              <a:t>key concepts and approaches underpinning the research </a:t>
            </a:r>
            <a:r>
              <a:rPr lang="en-GB" sz="11200" dirty="0" smtClean="0">
                <a:cs typeface="Arial" pitchFamily="34" charset="0"/>
              </a:rPr>
              <a:t>process</a:t>
            </a:r>
          </a:p>
          <a:p>
            <a:pPr marL="179387" indent="0">
              <a:lnSpc>
                <a:spcPct val="90000"/>
              </a:lnSpc>
              <a:buClr>
                <a:srgbClr val="9BBB59"/>
              </a:buClr>
              <a:buNone/>
              <a:defRPr/>
            </a:pPr>
            <a:endParaRPr lang="en-GB" sz="11200" dirty="0" smtClean="0">
              <a:cs typeface="Arial" pitchFamily="34" charset="0"/>
            </a:endParaRPr>
          </a:p>
          <a:p>
            <a:pPr marL="179387" indent="0">
              <a:lnSpc>
                <a:spcPct val="90000"/>
              </a:lnSpc>
              <a:buClr>
                <a:srgbClr val="9BBB59"/>
              </a:buClr>
              <a:buNone/>
              <a:defRPr/>
            </a:pPr>
            <a:r>
              <a:rPr lang="en-GB" sz="11200" dirty="0" smtClean="0">
                <a:cs typeface="Arial" pitchFamily="34" charset="0"/>
              </a:rPr>
              <a:t>To </a:t>
            </a:r>
            <a:r>
              <a:rPr lang="en-GB" sz="11200" dirty="0">
                <a:cs typeface="Arial" pitchFamily="34" charset="0"/>
              </a:rPr>
              <a:t>outline the different philosophical </a:t>
            </a:r>
            <a:r>
              <a:rPr lang="en-GB" sz="11200" dirty="0" smtClean="0">
                <a:cs typeface="Arial" pitchFamily="34" charset="0"/>
              </a:rPr>
              <a:t>perspectives</a:t>
            </a:r>
          </a:p>
          <a:p>
            <a:pPr marL="179387" indent="0">
              <a:lnSpc>
                <a:spcPct val="90000"/>
              </a:lnSpc>
              <a:buClr>
                <a:srgbClr val="9BBB59"/>
              </a:buClr>
              <a:buNone/>
              <a:defRPr/>
            </a:pPr>
            <a:endParaRPr lang="en-GB" sz="11200" dirty="0">
              <a:cs typeface="Arial" pitchFamily="34" charset="0"/>
            </a:endParaRPr>
          </a:p>
          <a:p>
            <a:pPr marL="0" indent="0">
              <a:buNone/>
            </a:pPr>
            <a:r>
              <a:rPr lang="en-GB" sz="11200" dirty="0" smtClean="0">
                <a:cs typeface="Arial" pitchFamily="34" charset="0"/>
              </a:rPr>
              <a:t>  To consider </a:t>
            </a:r>
            <a:r>
              <a:rPr lang="en-GB" sz="11200" dirty="0">
                <a:cs typeface="Arial" pitchFamily="34" charset="0"/>
              </a:rPr>
              <a:t>the different research methodologies </a:t>
            </a:r>
          </a:p>
          <a:p>
            <a:pPr marL="0" indent="0">
              <a:buNone/>
            </a:pPr>
            <a:r>
              <a:rPr lang="en-GB" sz="11200" dirty="0" smtClean="0">
                <a:cs typeface="Arial" pitchFamily="34" charset="0"/>
              </a:rPr>
              <a:t>  To review </a:t>
            </a:r>
            <a:r>
              <a:rPr lang="en-GB" sz="11200" dirty="0">
                <a:cs typeface="Arial" pitchFamily="34" charset="0"/>
              </a:rPr>
              <a:t>the research methods </a:t>
            </a:r>
            <a:r>
              <a:rPr lang="en-GB" sz="11200" dirty="0" smtClean="0">
                <a:cs typeface="Arial" pitchFamily="34" charset="0"/>
              </a:rPr>
              <a:t>available </a:t>
            </a:r>
          </a:p>
          <a:p>
            <a:pPr marL="0" indent="0">
              <a:buNone/>
            </a:pPr>
            <a:r>
              <a:rPr lang="en-GB" sz="11200" dirty="0">
                <a:cs typeface="Arial" pitchFamily="34" charset="0"/>
              </a:rPr>
              <a:t> </a:t>
            </a:r>
            <a:r>
              <a:rPr lang="en-GB" sz="11200" dirty="0" smtClean="0">
                <a:cs typeface="Arial" pitchFamily="34" charset="0"/>
              </a:rPr>
              <a:t> To </a:t>
            </a:r>
            <a:r>
              <a:rPr lang="en-GB" sz="11200" dirty="0">
                <a:cs typeface="Arial" pitchFamily="34" charset="0"/>
              </a:rPr>
              <a:t>compare and contrast </a:t>
            </a:r>
            <a:r>
              <a:rPr lang="en-GB" sz="11200" b="1" i="1" dirty="0">
                <a:solidFill>
                  <a:schemeClr val="accent1"/>
                </a:solidFill>
                <a:cs typeface="Arial" pitchFamily="34" charset="0"/>
              </a:rPr>
              <a:t>quantitative</a:t>
            </a:r>
            <a:r>
              <a:rPr lang="en-GB" sz="11200" dirty="0">
                <a:cs typeface="Arial" pitchFamily="34" charset="0"/>
              </a:rPr>
              <a:t> and </a:t>
            </a:r>
            <a:r>
              <a:rPr lang="en-GB" sz="11200" b="1" i="1" dirty="0">
                <a:solidFill>
                  <a:srgbClr val="FF0000"/>
                </a:solidFill>
                <a:cs typeface="Arial" pitchFamily="34" charset="0"/>
              </a:rPr>
              <a:t>qualitative</a:t>
            </a:r>
            <a:r>
              <a:rPr lang="en-GB" sz="11200" dirty="0">
                <a:cs typeface="Arial" pitchFamily="34" charset="0"/>
              </a:rPr>
              <a:t> </a:t>
            </a:r>
            <a:r>
              <a:rPr lang="en-GB" sz="11200" dirty="0" smtClean="0">
                <a:cs typeface="Arial" pitchFamily="34" charset="0"/>
              </a:rPr>
              <a:t>                 research methods</a:t>
            </a:r>
          </a:p>
          <a:p>
            <a:pPr marL="0" indent="0">
              <a:buNone/>
            </a:pPr>
            <a:endParaRPr lang="en-GB" sz="11200" dirty="0" smtClean="0">
              <a:cs typeface="Arial" pitchFamily="34" charset="0"/>
            </a:endParaRPr>
          </a:p>
          <a:p>
            <a:pPr marL="539750" lvl="0" indent="-360363">
              <a:lnSpc>
                <a:spcPct val="90000"/>
              </a:lnSpc>
              <a:buClr>
                <a:srgbClr val="9BBB59"/>
              </a:buClr>
              <a:defRPr/>
            </a:pPr>
            <a:endParaRPr lang="en-GB" sz="7400" dirty="0" smtClean="0">
              <a:solidFill>
                <a:prstClr val="black"/>
              </a:solidFill>
              <a:cs typeface="Arial" charset="0"/>
            </a:endParaRPr>
          </a:p>
          <a:p>
            <a:pPr marL="0" indent="0">
              <a:buNone/>
            </a:pPr>
            <a:r>
              <a:rPr lang="en-GB" sz="11200" u="sng" dirty="0" smtClean="0"/>
              <a:t>Tutorial:</a:t>
            </a:r>
            <a:r>
              <a:rPr lang="en-GB" sz="11200" dirty="0" smtClean="0"/>
              <a:t>  </a:t>
            </a:r>
          </a:p>
          <a:p>
            <a:pPr marL="0" lvl="0" indent="0">
              <a:buNone/>
            </a:pPr>
            <a:r>
              <a:rPr lang="en-GB" sz="11200" dirty="0" smtClean="0">
                <a:solidFill>
                  <a:prstClr val="black"/>
                </a:solidFill>
              </a:rPr>
              <a:t>1-1 meetings to review ideas so far</a:t>
            </a:r>
            <a:endParaRPr lang="en-GB" sz="11200" dirty="0">
              <a:solidFill>
                <a:prstClr val="black"/>
              </a:solidFill>
            </a:endParaRPr>
          </a:p>
          <a:p>
            <a:pPr marL="0" indent="0">
              <a:buNone/>
            </a:pPr>
            <a:endParaRPr lang="en-GB" sz="2800" dirty="0" smtClean="0"/>
          </a:p>
          <a:p>
            <a:pPr marL="0" indent="0">
              <a:buNone/>
            </a:pPr>
            <a:endParaRPr lang="en-GB" sz="2800" dirty="0" smtClean="0"/>
          </a:p>
          <a:p>
            <a:endParaRPr lang="en-GB" sz="2800" dirty="0" smtClean="0"/>
          </a:p>
          <a:p>
            <a:endParaRPr lang="en-GB" dirty="0" smtClean="0"/>
          </a:p>
          <a:p>
            <a:endParaRPr lang="en-GB" dirty="0"/>
          </a:p>
        </p:txBody>
      </p:sp>
      <p:pic>
        <p:nvPicPr>
          <p:cNvPr id="4" name="Picture 3" descr="consultancy.jpg"/>
          <p:cNvPicPr>
            <a:picLocks noChangeAspect="1"/>
          </p:cNvPicPr>
          <p:nvPr/>
        </p:nvPicPr>
        <p:blipFill>
          <a:blip r:embed="rId2" cstate="print"/>
          <a:stretch>
            <a:fillRect/>
          </a:stretch>
        </p:blipFill>
        <p:spPr>
          <a:xfrm>
            <a:off x="7740352" y="34320"/>
            <a:ext cx="1296144" cy="1296144"/>
          </a:xfrm>
          <a:prstGeom prst="rect">
            <a:avLst/>
          </a:prstGeom>
        </p:spPr>
      </p:pic>
    </p:spTree>
    <p:extLst>
      <p:ext uri="{BB962C8B-B14F-4D97-AF65-F5344CB8AC3E}">
        <p14:creationId xmlns:p14="http://schemas.microsoft.com/office/powerpoint/2010/main" val="2319533045"/>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1000"/>
                                        <p:tgtEl>
                                          <p:spTgt spid="3">
                                            <p:txEl>
                                              <p:pRg st="6" end="6"/>
                                            </p:txEl>
                                          </p:spTgt>
                                        </p:tgtEl>
                                      </p:cBhvr>
                                    </p:animEffect>
                                    <p:anim calcmode="lin" valueType="num">
                                      <p:cBhvr>
                                        <p:cTn id="2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6" end="6"/>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7" end="7"/>
                                            </p:txEl>
                                          </p:spTgt>
                                        </p:tgtEl>
                                        <p:attrNameLst>
                                          <p:attrName>style.visibility</p:attrName>
                                        </p:attrNameLst>
                                      </p:cBhvr>
                                      <p:to>
                                        <p:strVal val="visible"/>
                                      </p:to>
                                    </p:set>
                                    <p:animEffect transition="in" filter="fade">
                                      <p:cBhvr>
                                        <p:cTn id="24" dur="1000"/>
                                        <p:tgtEl>
                                          <p:spTgt spid="3">
                                            <p:txEl>
                                              <p:pRg st="7" end="7"/>
                                            </p:txEl>
                                          </p:spTgt>
                                        </p:tgtEl>
                                      </p:cBhvr>
                                    </p:animEffect>
                                    <p:anim calcmode="lin" valueType="num">
                                      <p:cBhvr>
                                        <p:cTn id="25"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7" end="7"/>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animEffect transition="in" filter="fade">
                                      <p:cBhvr>
                                        <p:cTn id="29" dur="1000"/>
                                        <p:tgtEl>
                                          <p:spTgt spid="3">
                                            <p:txEl>
                                              <p:pRg st="8" end="8"/>
                                            </p:txEl>
                                          </p:spTgt>
                                        </p:tgtEl>
                                      </p:cBhvr>
                                    </p:animEffect>
                                    <p:anim calcmode="lin" valueType="num">
                                      <p:cBhvr>
                                        <p:cTn id="30"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8" end="8"/>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3">
                                            <p:txEl>
                                              <p:pRg st="11" end="11"/>
                                            </p:txEl>
                                          </p:spTgt>
                                        </p:tgtEl>
                                        <p:attrNameLst>
                                          <p:attrName>style.visibility</p:attrName>
                                        </p:attrNameLst>
                                      </p:cBhvr>
                                      <p:to>
                                        <p:strVal val="visible"/>
                                      </p:to>
                                    </p:set>
                                    <p:animEffect transition="in" filter="fade">
                                      <p:cBhvr>
                                        <p:cTn id="34" dur="1000"/>
                                        <p:tgtEl>
                                          <p:spTgt spid="3">
                                            <p:txEl>
                                              <p:pRg st="11" end="11"/>
                                            </p:txEl>
                                          </p:spTgt>
                                        </p:tgtEl>
                                      </p:cBhvr>
                                    </p:animEffect>
                                    <p:anim calcmode="lin" valueType="num">
                                      <p:cBhvr>
                                        <p:cTn id="35"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11" end="11"/>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3">
                                            <p:txEl>
                                              <p:pRg st="12" end="12"/>
                                            </p:txEl>
                                          </p:spTgt>
                                        </p:tgtEl>
                                        <p:attrNameLst>
                                          <p:attrName>style.visibility</p:attrName>
                                        </p:attrNameLst>
                                      </p:cBhvr>
                                      <p:to>
                                        <p:strVal val="visible"/>
                                      </p:to>
                                    </p:set>
                                    <p:animEffect transition="in" filter="fade">
                                      <p:cBhvr>
                                        <p:cTn id="39" dur="1000"/>
                                        <p:tgtEl>
                                          <p:spTgt spid="3">
                                            <p:txEl>
                                              <p:pRg st="12" end="12"/>
                                            </p:txEl>
                                          </p:spTgt>
                                        </p:tgtEl>
                                      </p:cBhvr>
                                    </p:animEffect>
                                    <p:anim calcmode="lin" valueType="num">
                                      <p:cBhvr>
                                        <p:cTn id="40"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12" end="1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torbenrick.eu/blog/wp-content/gallery/change/change-road-2.jpg"/>
          <p:cNvPicPr>
            <a:picLocks noChangeAspect="1" noChangeArrowheads="1"/>
          </p:cNvPicPr>
          <p:nvPr/>
        </p:nvPicPr>
        <p:blipFill>
          <a:blip r:embed="rId2" cstate="print"/>
          <a:srcRect/>
          <a:stretch>
            <a:fillRect/>
          </a:stretch>
        </p:blipFill>
        <p:spPr bwMode="auto">
          <a:xfrm>
            <a:off x="-1" y="0"/>
            <a:ext cx="9144001" cy="6858000"/>
          </a:xfrm>
          <a:prstGeom prst="rect">
            <a:avLst/>
          </a:prstGeom>
          <a:noFill/>
        </p:spPr>
      </p:pic>
      <p:sp>
        <p:nvSpPr>
          <p:cNvPr id="2" name="TextBox 1"/>
          <p:cNvSpPr txBox="1"/>
          <p:nvPr/>
        </p:nvSpPr>
        <p:spPr>
          <a:xfrm>
            <a:off x="107504" y="188640"/>
            <a:ext cx="6480720" cy="4524315"/>
          </a:xfrm>
          <a:prstGeom prst="rect">
            <a:avLst/>
          </a:prstGeom>
          <a:noFill/>
        </p:spPr>
        <p:txBody>
          <a:bodyPr wrap="square" rtlCol="0">
            <a:spAutoFit/>
          </a:bodyPr>
          <a:lstStyle/>
          <a:p>
            <a:r>
              <a:rPr lang="en-GB" sz="3600" b="1" dirty="0">
                <a:solidFill>
                  <a:srgbClr val="FFFF00"/>
                </a:solidFill>
                <a:effectLst>
                  <a:outerShdw blurRad="38100" dist="38100" dir="2700000" algn="tl">
                    <a:srgbClr val="000000">
                      <a:alpha val="43137"/>
                    </a:srgbClr>
                  </a:outerShdw>
                </a:effectLst>
                <a:cs typeface="Arial" charset="0"/>
              </a:rPr>
              <a:t>Next </a:t>
            </a:r>
            <a:endParaRPr lang="en-GB" sz="3600" b="1" dirty="0" smtClean="0">
              <a:solidFill>
                <a:prstClr val="white"/>
              </a:solidFill>
              <a:effectLst>
                <a:outerShdw blurRad="38100" dist="38100" dir="2700000" algn="tl">
                  <a:srgbClr val="000000">
                    <a:alpha val="43137"/>
                  </a:srgbClr>
                </a:outerShdw>
              </a:effectLst>
              <a:cs typeface="Arial" charset="0"/>
            </a:endParaRPr>
          </a:p>
          <a:p>
            <a:r>
              <a:rPr lang="en-GB" sz="3600" b="1" dirty="0" smtClean="0">
                <a:solidFill>
                  <a:prstClr val="white"/>
                </a:solidFill>
                <a:effectLst>
                  <a:outerShdw blurRad="38100" dist="38100" dir="2700000" algn="tl">
                    <a:srgbClr val="000000">
                      <a:alpha val="43137"/>
                    </a:srgbClr>
                  </a:outerShdw>
                </a:effectLst>
                <a:cs typeface="Arial" charset="0"/>
              </a:rPr>
              <a:t>Primary &amp; Secondary Research</a:t>
            </a:r>
          </a:p>
          <a:p>
            <a:endParaRPr lang="en-GB" sz="3600" b="1" dirty="0" smtClean="0">
              <a:solidFill>
                <a:prstClr val="white"/>
              </a:solidFill>
              <a:effectLst>
                <a:outerShdw blurRad="38100" dist="38100" dir="2700000" algn="tl">
                  <a:srgbClr val="000000">
                    <a:alpha val="43137"/>
                  </a:srgbClr>
                </a:outerShdw>
              </a:effectLst>
              <a:cs typeface="Arial" charset="0"/>
            </a:endParaRPr>
          </a:p>
          <a:p>
            <a:endParaRPr lang="en-GB" sz="3600" b="1" dirty="0">
              <a:solidFill>
                <a:prstClr val="white"/>
              </a:solidFill>
              <a:effectLst>
                <a:outerShdw blurRad="38100" dist="38100" dir="2700000" algn="tl">
                  <a:srgbClr val="000000">
                    <a:alpha val="43137"/>
                  </a:srgbClr>
                </a:outerShdw>
              </a:effectLst>
              <a:cs typeface="Arial" charset="0"/>
            </a:endParaRPr>
          </a:p>
          <a:p>
            <a:endParaRPr lang="en-GB" sz="3600" b="1" dirty="0" smtClean="0">
              <a:solidFill>
                <a:srgbClr val="0000FF"/>
              </a:solidFill>
              <a:effectLst>
                <a:outerShdw blurRad="38100" dist="38100" dir="2700000" algn="tl">
                  <a:srgbClr val="000000">
                    <a:alpha val="43137"/>
                  </a:srgbClr>
                </a:outerShdw>
              </a:effectLst>
              <a:cs typeface="Arial" charset="0"/>
            </a:endParaRPr>
          </a:p>
          <a:p>
            <a:endParaRPr lang="en-GB" sz="3600" b="1" dirty="0">
              <a:solidFill>
                <a:srgbClr val="0000FF"/>
              </a:solidFill>
              <a:effectLst>
                <a:outerShdw blurRad="38100" dist="38100" dir="2700000" algn="tl">
                  <a:srgbClr val="000000">
                    <a:alpha val="43137"/>
                  </a:srgbClr>
                </a:outerShdw>
              </a:effectLst>
              <a:cs typeface="Arial" charset="0"/>
            </a:endParaRPr>
          </a:p>
          <a:p>
            <a:endParaRPr lang="en-GB" sz="3600" b="1" dirty="0">
              <a:solidFill>
                <a:srgbClr val="0000FF"/>
              </a:solidFill>
              <a:cs typeface="Arial" charset="0"/>
            </a:endParaRPr>
          </a:p>
          <a:p>
            <a:endParaRPr lang="en-GB" sz="3600" dirty="0">
              <a:solidFill>
                <a:prstClr val="white"/>
              </a:solidFill>
              <a:cs typeface="Arial" charset="0"/>
            </a:endParaRPr>
          </a:p>
        </p:txBody>
      </p:sp>
    </p:spTree>
    <p:extLst>
      <p:ext uri="{BB962C8B-B14F-4D97-AF65-F5344CB8AC3E}">
        <p14:creationId xmlns:p14="http://schemas.microsoft.com/office/powerpoint/2010/main" val="3425183200"/>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1796</TotalTime>
  <Words>1738</Words>
  <Application>Microsoft Office PowerPoint</Application>
  <PresentationFormat>On-screen Show (4:3)</PresentationFormat>
  <Paragraphs>355</Paragraphs>
  <Slides>34</Slides>
  <Notes>3</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34</vt:i4>
      </vt:variant>
    </vt:vector>
  </HeadingPairs>
  <TitlesOfParts>
    <vt:vector size="39" baseType="lpstr">
      <vt:lpstr>Arial</vt:lpstr>
      <vt:lpstr>Calibri</vt:lpstr>
      <vt:lpstr>Wingdings</vt:lpstr>
      <vt:lpstr>Office Theme</vt:lpstr>
      <vt:lpstr>1_Office Theme</vt:lpstr>
      <vt:lpstr>   Consultancy Project  </vt:lpstr>
      <vt:lpstr>Last time</vt:lpstr>
      <vt:lpstr>Today’s Objectives</vt:lpstr>
      <vt:lpstr>PowerPoint Presentation</vt:lpstr>
      <vt:lpstr>Philosophical perspectives (paradigms)</vt:lpstr>
      <vt:lpstr>Making sense of the view</vt:lpstr>
      <vt:lpstr>PowerPoint Presentation</vt:lpstr>
      <vt:lpstr>What did you notice?</vt:lpstr>
      <vt:lpstr>So we’ve discovered that not everyone sees the same things even when they are looking at the same scene! </vt:lpstr>
      <vt:lpstr>Different people ‘look’ at things in different ways</vt:lpstr>
      <vt:lpstr>PowerPoint Presentation</vt:lpstr>
      <vt:lpstr>PowerPoint Presentation</vt:lpstr>
      <vt:lpstr>PowerPoint Presentation</vt:lpstr>
      <vt:lpstr>PowerPoint Presentation</vt:lpstr>
      <vt:lpstr>Deductive versus inductive approach </vt:lpstr>
      <vt:lpstr>The meaning of methodology</vt:lpstr>
      <vt:lpstr>Quantitative versus Qualitative Research? </vt:lpstr>
      <vt:lpstr>PowerPoint Presentation</vt:lpstr>
      <vt:lpstr>PowerPoint Presentation</vt:lpstr>
      <vt:lpstr>So which approach(es) should be chosen?</vt:lpstr>
      <vt:lpstr>Research methods </vt:lpstr>
      <vt:lpstr>Quantitative  versus Qualitative Research Methods</vt:lpstr>
      <vt:lpstr>  Different characteristics  Quantitative                  Qualitative   </vt:lpstr>
      <vt:lpstr>Quantitative  versus Qualitative research methods</vt:lpstr>
      <vt:lpstr>Quantitative data gathering techniques</vt:lpstr>
      <vt:lpstr>Qualitative data gathering techniques</vt:lpstr>
      <vt:lpstr>Data gathering tools </vt:lpstr>
      <vt:lpstr>Recap</vt:lpstr>
      <vt:lpstr> Additional considerations:   triangulation, ethics, reliability  and validity  </vt:lpstr>
      <vt:lpstr>Triangulation: why is it important? </vt:lpstr>
      <vt:lpstr>Adopting an ethical approach </vt:lpstr>
      <vt:lpstr>Validity and reliability:   why are they significant and  what are the differences? </vt:lpstr>
      <vt:lpstr>Today’s Objectives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MD</dc:creator>
  <cp:lastModifiedBy>Mike Davies (Business)</cp:lastModifiedBy>
  <cp:revision>174</cp:revision>
  <dcterms:created xsi:type="dcterms:W3CDTF">2009-10-03T14:14:14Z</dcterms:created>
  <dcterms:modified xsi:type="dcterms:W3CDTF">2018-02-27T11:22:58Z</dcterms:modified>
</cp:coreProperties>
</file>