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8" d="100"/>
          <a:sy n="98" d="100"/>
        </p:scale>
        <p:origin x="1002"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ata3.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37.pn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image" Target="../media/image36.svg"/><Relationship Id="rId2" Type="http://schemas.openxmlformats.org/officeDocument/2006/relationships/image" Target="../media/image26.svg"/><Relationship Id="rId16" Type="http://schemas.openxmlformats.org/officeDocument/2006/relationships/image" Target="../media/image40.svg"/><Relationship Id="rId1" Type="http://schemas.openxmlformats.org/officeDocument/2006/relationships/image" Target="../media/image25.png"/><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5" Type="http://schemas.openxmlformats.org/officeDocument/2006/relationships/image" Target="../media/image3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 Id="rId14" Type="http://schemas.openxmlformats.org/officeDocument/2006/relationships/image" Target="../media/image38.svg"/></Relationships>
</file>

<file path=ppt/diagrams/_rels/data4.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ata5.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44.png"/><Relationship Id="rId7" Type="http://schemas.openxmlformats.org/officeDocument/2006/relationships/image" Target="../media/image54.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45.svg"/></Relationships>
</file>

<file path=ppt/diagrams/_rels/data6.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44.png"/><Relationship Id="rId7" Type="http://schemas.openxmlformats.org/officeDocument/2006/relationships/image" Target="../media/image61.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4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37.pn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image" Target="../media/image36.svg"/><Relationship Id="rId2" Type="http://schemas.openxmlformats.org/officeDocument/2006/relationships/image" Target="../media/image26.svg"/><Relationship Id="rId16" Type="http://schemas.openxmlformats.org/officeDocument/2006/relationships/image" Target="../media/image40.svg"/><Relationship Id="rId1" Type="http://schemas.openxmlformats.org/officeDocument/2006/relationships/image" Target="../media/image25.png"/><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5" Type="http://schemas.openxmlformats.org/officeDocument/2006/relationships/image" Target="../media/image3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 Id="rId14" Type="http://schemas.openxmlformats.org/officeDocument/2006/relationships/image" Target="../media/image38.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44.png"/><Relationship Id="rId7" Type="http://schemas.openxmlformats.org/officeDocument/2006/relationships/image" Target="../media/image54.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4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44.png"/><Relationship Id="rId7" Type="http://schemas.openxmlformats.org/officeDocument/2006/relationships/image" Target="../media/image61.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947CA0-4CC5-4550-AE4A-6A71335B555F}"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13F5F37-F671-471A-8EBE-96D4CC46024D}">
      <dgm:prSet/>
      <dgm:spPr/>
      <dgm:t>
        <a:bodyPr/>
        <a:lstStyle/>
        <a:p>
          <a:pPr>
            <a:defRPr cap="all"/>
          </a:pPr>
          <a:r>
            <a:rPr lang="en-US"/>
            <a:t>The recruitment process for a Financial Analyst includes three major components:</a:t>
          </a:r>
        </a:p>
      </dgm:t>
    </dgm:pt>
    <dgm:pt modelId="{7BF9CA48-D3C6-432D-8841-7F849B806618}" type="parTrans" cxnId="{3A0FC550-3870-485F-BCD9-1653F8B091CC}">
      <dgm:prSet/>
      <dgm:spPr/>
      <dgm:t>
        <a:bodyPr/>
        <a:lstStyle/>
        <a:p>
          <a:endParaRPr lang="en-US"/>
        </a:p>
      </dgm:t>
    </dgm:pt>
    <dgm:pt modelId="{356AFEB7-6BD2-424D-A074-9943AF4801B6}" type="sibTrans" cxnId="{3A0FC550-3870-485F-BCD9-1653F8B091CC}">
      <dgm:prSet/>
      <dgm:spPr/>
      <dgm:t>
        <a:bodyPr/>
        <a:lstStyle/>
        <a:p>
          <a:endParaRPr lang="en-US"/>
        </a:p>
      </dgm:t>
    </dgm:pt>
    <dgm:pt modelId="{DFCF47A4-ECAE-4558-BDC0-FD4338ADF9A0}">
      <dgm:prSet/>
      <dgm:spPr/>
      <dgm:t>
        <a:bodyPr/>
        <a:lstStyle/>
        <a:p>
          <a:pPr>
            <a:defRPr cap="all"/>
          </a:pPr>
          <a:r>
            <a:rPr lang="en-US"/>
            <a:t>- Job Analysis: Identifying duties, responsibilities, and required competencies.</a:t>
          </a:r>
        </a:p>
      </dgm:t>
    </dgm:pt>
    <dgm:pt modelId="{266A7B64-DE3F-4A7A-ACC9-E1EF94E08800}" type="parTrans" cxnId="{67C5BCB4-32B3-4EA9-8F2F-3D75607D54FE}">
      <dgm:prSet/>
      <dgm:spPr/>
      <dgm:t>
        <a:bodyPr/>
        <a:lstStyle/>
        <a:p>
          <a:endParaRPr lang="en-US"/>
        </a:p>
      </dgm:t>
    </dgm:pt>
    <dgm:pt modelId="{9D23B559-D861-4ADA-AA00-8721BE514C0C}" type="sibTrans" cxnId="{67C5BCB4-32B3-4EA9-8F2F-3D75607D54FE}">
      <dgm:prSet/>
      <dgm:spPr/>
      <dgm:t>
        <a:bodyPr/>
        <a:lstStyle/>
        <a:p>
          <a:endParaRPr lang="en-US"/>
        </a:p>
      </dgm:t>
    </dgm:pt>
    <dgm:pt modelId="{54B15BE7-88BE-4B8A-B596-1351536E21CA}">
      <dgm:prSet/>
      <dgm:spPr/>
      <dgm:t>
        <a:bodyPr/>
        <a:lstStyle/>
        <a:p>
          <a:pPr>
            <a:defRPr cap="all"/>
          </a:pPr>
          <a:r>
            <a:rPr lang="en-US"/>
            <a:t>- Job Description: Defining the main functions and key tasks of the position.</a:t>
          </a:r>
        </a:p>
      </dgm:t>
    </dgm:pt>
    <dgm:pt modelId="{61782DBF-9E92-4B26-A3C1-C0BE0EC30247}" type="parTrans" cxnId="{8E91A568-5BD1-47BA-A7FE-CB02F2EAE185}">
      <dgm:prSet/>
      <dgm:spPr/>
      <dgm:t>
        <a:bodyPr/>
        <a:lstStyle/>
        <a:p>
          <a:endParaRPr lang="en-US"/>
        </a:p>
      </dgm:t>
    </dgm:pt>
    <dgm:pt modelId="{DC5A95F8-B19A-4B0C-BAC9-C8DA94BBB8B3}" type="sibTrans" cxnId="{8E91A568-5BD1-47BA-A7FE-CB02F2EAE185}">
      <dgm:prSet/>
      <dgm:spPr/>
      <dgm:t>
        <a:bodyPr/>
        <a:lstStyle/>
        <a:p>
          <a:endParaRPr lang="en-US"/>
        </a:p>
      </dgm:t>
    </dgm:pt>
    <dgm:pt modelId="{B7DC6B0B-FB97-4749-A4AB-B0E3C5C9B1F0}">
      <dgm:prSet/>
      <dgm:spPr/>
      <dgm:t>
        <a:bodyPr/>
        <a:lstStyle/>
        <a:p>
          <a:pPr>
            <a:defRPr cap="all"/>
          </a:pPr>
          <a:r>
            <a:rPr lang="en-US"/>
            <a:t>- Person Specification: Describing the qualifications, skills, and attributes needed to succeed in the role.</a:t>
          </a:r>
        </a:p>
      </dgm:t>
    </dgm:pt>
    <dgm:pt modelId="{F54A449E-69A1-4DF2-9C03-D7B0CEB8BECC}" type="parTrans" cxnId="{80AE7E14-C2B1-405C-B3F0-B3AA56C4B56C}">
      <dgm:prSet/>
      <dgm:spPr/>
      <dgm:t>
        <a:bodyPr/>
        <a:lstStyle/>
        <a:p>
          <a:endParaRPr lang="en-US"/>
        </a:p>
      </dgm:t>
    </dgm:pt>
    <dgm:pt modelId="{6535D98B-D5C3-4BC7-83F1-58C5FAF4E4E7}" type="sibTrans" cxnId="{80AE7E14-C2B1-405C-B3F0-B3AA56C4B56C}">
      <dgm:prSet/>
      <dgm:spPr/>
      <dgm:t>
        <a:bodyPr/>
        <a:lstStyle/>
        <a:p>
          <a:endParaRPr lang="en-US"/>
        </a:p>
      </dgm:t>
    </dgm:pt>
    <dgm:pt modelId="{0C27BE20-73EF-4036-97D9-F1657E67F0C4}" type="pres">
      <dgm:prSet presAssocID="{11947CA0-4CC5-4550-AE4A-6A71335B555F}" presName="root" presStyleCnt="0">
        <dgm:presLayoutVars>
          <dgm:dir/>
          <dgm:resizeHandles val="exact"/>
        </dgm:presLayoutVars>
      </dgm:prSet>
      <dgm:spPr/>
    </dgm:pt>
    <dgm:pt modelId="{CC90F5B8-677A-4FC3-A39D-91533CDDC76A}" type="pres">
      <dgm:prSet presAssocID="{313F5F37-F671-471A-8EBE-96D4CC46024D}" presName="compNode" presStyleCnt="0"/>
      <dgm:spPr/>
    </dgm:pt>
    <dgm:pt modelId="{55C3A5F1-D4DB-4F84-9541-8E9B689C500F}" type="pres">
      <dgm:prSet presAssocID="{313F5F37-F671-471A-8EBE-96D4CC46024D}" presName="iconBgRect" presStyleLbl="bgShp" presStyleIdx="0" presStyleCnt="4"/>
      <dgm:spPr>
        <a:prstGeom prst="round2DiagRect">
          <a:avLst>
            <a:gd name="adj1" fmla="val 29727"/>
            <a:gd name="adj2" fmla="val 0"/>
          </a:avLst>
        </a:prstGeom>
      </dgm:spPr>
    </dgm:pt>
    <dgm:pt modelId="{8BCE163F-190D-423D-B818-B29B16397899}" type="pres">
      <dgm:prSet presAssocID="{313F5F37-F671-471A-8EBE-96D4CC46024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94C015F6-4CFD-4B7E-8B74-530114E8087D}" type="pres">
      <dgm:prSet presAssocID="{313F5F37-F671-471A-8EBE-96D4CC46024D}" presName="spaceRect" presStyleCnt="0"/>
      <dgm:spPr/>
    </dgm:pt>
    <dgm:pt modelId="{8175911A-56A4-41AB-B8EA-2E20E5557F71}" type="pres">
      <dgm:prSet presAssocID="{313F5F37-F671-471A-8EBE-96D4CC46024D}" presName="textRect" presStyleLbl="revTx" presStyleIdx="0" presStyleCnt="4">
        <dgm:presLayoutVars>
          <dgm:chMax val="1"/>
          <dgm:chPref val="1"/>
        </dgm:presLayoutVars>
      </dgm:prSet>
      <dgm:spPr/>
    </dgm:pt>
    <dgm:pt modelId="{8DCCFBDD-67F1-4016-A97B-863443100423}" type="pres">
      <dgm:prSet presAssocID="{356AFEB7-6BD2-424D-A074-9943AF4801B6}" presName="sibTrans" presStyleCnt="0"/>
      <dgm:spPr/>
    </dgm:pt>
    <dgm:pt modelId="{29DDC461-D461-4377-BCD5-FB7F011B4488}" type="pres">
      <dgm:prSet presAssocID="{DFCF47A4-ECAE-4558-BDC0-FD4338ADF9A0}" presName="compNode" presStyleCnt="0"/>
      <dgm:spPr/>
    </dgm:pt>
    <dgm:pt modelId="{6601DF72-7FC0-4E2D-AF04-F3B81589D9C2}" type="pres">
      <dgm:prSet presAssocID="{DFCF47A4-ECAE-4558-BDC0-FD4338ADF9A0}" presName="iconBgRect" presStyleLbl="bgShp" presStyleIdx="1" presStyleCnt="4"/>
      <dgm:spPr>
        <a:prstGeom prst="round2DiagRect">
          <a:avLst>
            <a:gd name="adj1" fmla="val 29727"/>
            <a:gd name="adj2" fmla="val 0"/>
          </a:avLst>
        </a:prstGeom>
      </dgm:spPr>
    </dgm:pt>
    <dgm:pt modelId="{1F74891B-55B1-4212-904B-5BA0CEE3FA75}" type="pres">
      <dgm:prSet presAssocID="{DFCF47A4-ECAE-4558-BDC0-FD4338ADF9A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6E6EFFB1-414B-4487-9EF3-4C7BE0DDDE8E}" type="pres">
      <dgm:prSet presAssocID="{DFCF47A4-ECAE-4558-BDC0-FD4338ADF9A0}" presName="spaceRect" presStyleCnt="0"/>
      <dgm:spPr/>
    </dgm:pt>
    <dgm:pt modelId="{3EDFD924-308C-4A15-98F8-07CE1824DC80}" type="pres">
      <dgm:prSet presAssocID="{DFCF47A4-ECAE-4558-BDC0-FD4338ADF9A0}" presName="textRect" presStyleLbl="revTx" presStyleIdx="1" presStyleCnt="4">
        <dgm:presLayoutVars>
          <dgm:chMax val="1"/>
          <dgm:chPref val="1"/>
        </dgm:presLayoutVars>
      </dgm:prSet>
      <dgm:spPr/>
    </dgm:pt>
    <dgm:pt modelId="{5BF0B839-927F-45FF-9006-AEA9323B2935}" type="pres">
      <dgm:prSet presAssocID="{9D23B559-D861-4ADA-AA00-8721BE514C0C}" presName="sibTrans" presStyleCnt="0"/>
      <dgm:spPr/>
    </dgm:pt>
    <dgm:pt modelId="{B3EA348B-4F6D-4267-9483-DAF96BD9EBB8}" type="pres">
      <dgm:prSet presAssocID="{54B15BE7-88BE-4B8A-B596-1351536E21CA}" presName="compNode" presStyleCnt="0"/>
      <dgm:spPr/>
    </dgm:pt>
    <dgm:pt modelId="{7B323C9E-AA1A-4DCC-8C25-0C2516899F1A}" type="pres">
      <dgm:prSet presAssocID="{54B15BE7-88BE-4B8A-B596-1351536E21CA}" presName="iconBgRect" presStyleLbl="bgShp" presStyleIdx="2" presStyleCnt="4"/>
      <dgm:spPr>
        <a:prstGeom prst="round2DiagRect">
          <a:avLst>
            <a:gd name="adj1" fmla="val 29727"/>
            <a:gd name="adj2" fmla="val 0"/>
          </a:avLst>
        </a:prstGeom>
      </dgm:spPr>
    </dgm:pt>
    <dgm:pt modelId="{90770AAA-9640-4AF6-8860-86B4E594987D}" type="pres">
      <dgm:prSet presAssocID="{54B15BE7-88BE-4B8A-B596-1351536E21C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ployee Badge"/>
        </a:ext>
      </dgm:extLst>
    </dgm:pt>
    <dgm:pt modelId="{F6C09C0C-11C4-47C3-B8B9-F7963B1003F8}" type="pres">
      <dgm:prSet presAssocID="{54B15BE7-88BE-4B8A-B596-1351536E21CA}" presName="spaceRect" presStyleCnt="0"/>
      <dgm:spPr/>
    </dgm:pt>
    <dgm:pt modelId="{97F92E9F-673C-47F1-9210-FBE2D2D32D47}" type="pres">
      <dgm:prSet presAssocID="{54B15BE7-88BE-4B8A-B596-1351536E21CA}" presName="textRect" presStyleLbl="revTx" presStyleIdx="2" presStyleCnt="4">
        <dgm:presLayoutVars>
          <dgm:chMax val="1"/>
          <dgm:chPref val="1"/>
        </dgm:presLayoutVars>
      </dgm:prSet>
      <dgm:spPr/>
    </dgm:pt>
    <dgm:pt modelId="{C507716A-E067-44D0-AFBF-EEEA8091887B}" type="pres">
      <dgm:prSet presAssocID="{DC5A95F8-B19A-4B0C-BAC9-C8DA94BBB8B3}" presName="sibTrans" presStyleCnt="0"/>
      <dgm:spPr/>
    </dgm:pt>
    <dgm:pt modelId="{BEA94D26-820D-4E43-9484-77E937B2B7E1}" type="pres">
      <dgm:prSet presAssocID="{B7DC6B0B-FB97-4749-A4AB-B0E3C5C9B1F0}" presName="compNode" presStyleCnt="0"/>
      <dgm:spPr/>
    </dgm:pt>
    <dgm:pt modelId="{5BFA790E-25F7-474C-A470-AA9A5E3C2161}" type="pres">
      <dgm:prSet presAssocID="{B7DC6B0B-FB97-4749-A4AB-B0E3C5C9B1F0}" presName="iconBgRect" presStyleLbl="bgShp" presStyleIdx="3" presStyleCnt="4"/>
      <dgm:spPr>
        <a:prstGeom prst="round2DiagRect">
          <a:avLst>
            <a:gd name="adj1" fmla="val 29727"/>
            <a:gd name="adj2" fmla="val 0"/>
          </a:avLst>
        </a:prstGeom>
      </dgm:spPr>
    </dgm:pt>
    <dgm:pt modelId="{C6E9095D-4D39-42EA-902A-87FC10E12F51}" type="pres">
      <dgm:prSet presAssocID="{B7DC6B0B-FB97-4749-A4AB-B0E3C5C9B1F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elder"/>
        </a:ext>
      </dgm:extLst>
    </dgm:pt>
    <dgm:pt modelId="{5452C044-4EE8-48F2-8788-72A471AB6E16}" type="pres">
      <dgm:prSet presAssocID="{B7DC6B0B-FB97-4749-A4AB-B0E3C5C9B1F0}" presName="spaceRect" presStyleCnt="0"/>
      <dgm:spPr/>
    </dgm:pt>
    <dgm:pt modelId="{6980D658-3070-4197-8D43-76C230C6409D}" type="pres">
      <dgm:prSet presAssocID="{B7DC6B0B-FB97-4749-A4AB-B0E3C5C9B1F0}" presName="textRect" presStyleLbl="revTx" presStyleIdx="3" presStyleCnt="4">
        <dgm:presLayoutVars>
          <dgm:chMax val="1"/>
          <dgm:chPref val="1"/>
        </dgm:presLayoutVars>
      </dgm:prSet>
      <dgm:spPr/>
    </dgm:pt>
  </dgm:ptLst>
  <dgm:cxnLst>
    <dgm:cxn modelId="{80AE7E14-C2B1-405C-B3F0-B3AA56C4B56C}" srcId="{11947CA0-4CC5-4550-AE4A-6A71335B555F}" destId="{B7DC6B0B-FB97-4749-A4AB-B0E3C5C9B1F0}" srcOrd="3" destOrd="0" parTransId="{F54A449E-69A1-4DF2-9C03-D7B0CEB8BECC}" sibTransId="{6535D98B-D5C3-4BC7-83F1-58C5FAF4E4E7}"/>
    <dgm:cxn modelId="{54BE2535-0401-48E8-B41A-5CD0BAF1470B}" type="presOf" srcId="{DFCF47A4-ECAE-4558-BDC0-FD4338ADF9A0}" destId="{3EDFD924-308C-4A15-98F8-07CE1824DC80}" srcOrd="0" destOrd="0" presId="urn:microsoft.com/office/officeart/2018/5/layout/IconLeafLabelList"/>
    <dgm:cxn modelId="{B44E0B3A-3365-4243-875F-1DB98F149540}" type="presOf" srcId="{B7DC6B0B-FB97-4749-A4AB-B0E3C5C9B1F0}" destId="{6980D658-3070-4197-8D43-76C230C6409D}" srcOrd="0" destOrd="0" presId="urn:microsoft.com/office/officeart/2018/5/layout/IconLeafLabelList"/>
    <dgm:cxn modelId="{8E91A568-5BD1-47BA-A7FE-CB02F2EAE185}" srcId="{11947CA0-4CC5-4550-AE4A-6A71335B555F}" destId="{54B15BE7-88BE-4B8A-B596-1351536E21CA}" srcOrd="2" destOrd="0" parTransId="{61782DBF-9E92-4B26-A3C1-C0BE0EC30247}" sibTransId="{DC5A95F8-B19A-4B0C-BAC9-C8DA94BBB8B3}"/>
    <dgm:cxn modelId="{3A0FC550-3870-485F-BCD9-1653F8B091CC}" srcId="{11947CA0-4CC5-4550-AE4A-6A71335B555F}" destId="{313F5F37-F671-471A-8EBE-96D4CC46024D}" srcOrd="0" destOrd="0" parTransId="{7BF9CA48-D3C6-432D-8841-7F849B806618}" sibTransId="{356AFEB7-6BD2-424D-A074-9943AF4801B6}"/>
    <dgm:cxn modelId="{67C5BCB4-32B3-4EA9-8F2F-3D75607D54FE}" srcId="{11947CA0-4CC5-4550-AE4A-6A71335B555F}" destId="{DFCF47A4-ECAE-4558-BDC0-FD4338ADF9A0}" srcOrd="1" destOrd="0" parTransId="{266A7B64-DE3F-4A7A-ACC9-E1EF94E08800}" sibTransId="{9D23B559-D861-4ADA-AA00-8721BE514C0C}"/>
    <dgm:cxn modelId="{AD99C9D3-17EB-4E17-9409-E639294B1CA0}" type="presOf" srcId="{54B15BE7-88BE-4B8A-B596-1351536E21CA}" destId="{97F92E9F-673C-47F1-9210-FBE2D2D32D47}" srcOrd="0" destOrd="0" presId="urn:microsoft.com/office/officeart/2018/5/layout/IconLeafLabelList"/>
    <dgm:cxn modelId="{9013FFDC-8C0F-4B25-B668-F9CFAC7B1DE7}" type="presOf" srcId="{313F5F37-F671-471A-8EBE-96D4CC46024D}" destId="{8175911A-56A4-41AB-B8EA-2E20E5557F71}" srcOrd="0" destOrd="0" presId="urn:microsoft.com/office/officeart/2018/5/layout/IconLeafLabelList"/>
    <dgm:cxn modelId="{F2DA4FF6-0F77-4B50-A098-EE19AB4EFB1E}" type="presOf" srcId="{11947CA0-4CC5-4550-AE4A-6A71335B555F}" destId="{0C27BE20-73EF-4036-97D9-F1657E67F0C4}" srcOrd="0" destOrd="0" presId="urn:microsoft.com/office/officeart/2018/5/layout/IconLeafLabelList"/>
    <dgm:cxn modelId="{BC6AE8E6-BDBB-4DAA-A934-913342148FF3}" type="presParOf" srcId="{0C27BE20-73EF-4036-97D9-F1657E67F0C4}" destId="{CC90F5B8-677A-4FC3-A39D-91533CDDC76A}" srcOrd="0" destOrd="0" presId="urn:microsoft.com/office/officeart/2018/5/layout/IconLeafLabelList"/>
    <dgm:cxn modelId="{4452BA4B-035E-4E19-8CD6-1FDCF91F4474}" type="presParOf" srcId="{CC90F5B8-677A-4FC3-A39D-91533CDDC76A}" destId="{55C3A5F1-D4DB-4F84-9541-8E9B689C500F}" srcOrd="0" destOrd="0" presId="urn:microsoft.com/office/officeart/2018/5/layout/IconLeafLabelList"/>
    <dgm:cxn modelId="{4A9BCA27-88EC-4709-8964-729E292069D9}" type="presParOf" srcId="{CC90F5B8-677A-4FC3-A39D-91533CDDC76A}" destId="{8BCE163F-190D-423D-B818-B29B16397899}" srcOrd="1" destOrd="0" presId="urn:microsoft.com/office/officeart/2018/5/layout/IconLeafLabelList"/>
    <dgm:cxn modelId="{CABC0BDB-2FDA-44CA-932B-04376D521FB8}" type="presParOf" srcId="{CC90F5B8-677A-4FC3-A39D-91533CDDC76A}" destId="{94C015F6-4CFD-4B7E-8B74-530114E8087D}" srcOrd="2" destOrd="0" presId="urn:microsoft.com/office/officeart/2018/5/layout/IconLeafLabelList"/>
    <dgm:cxn modelId="{3BBF1724-F7B3-4105-BA62-6C1B41604291}" type="presParOf" srcId="{CC90F5B8-677A-4FC3-A39D-91533CDDC76A}" destId="{8175911A-56A4-41AB-B8EA-2E20E5557F71}" srcOrd="3" destOrd="0" presId="urn:microsoft.com/office/officeart/2018/5/layout/IconLeafLabelList"/>
    <dgm:cxn modelId="{813966B1-0D94-4A3E-AF6B-8B6F11414235}" type="presParOf" srcId="{0C27BE20-73EF-4036-97D9-F1657E67F0C4}" destId="{8DCCFBDD-67F1-4016-A97B-863443100423}" srcOrd="1" destOrd="0" presId="urn:microsoft.com/office/officeart/2018/5/layout/IconLeafLabelList"/>
    <dgm:cxn modelId="{0C627E85-2F53-450B-B399-305667CD7E74}" type="presParOf" srcId="{0C27BE20-73EF-4036-97D9-F1657E67F0C4}" destId="{29DDC461-D461-4377-BCD5-FB7F011B4488}" srcOrd="2" destOrd="0" presId="urn:microsoft.com/office/officeart/2018/5/layout/IconLeafLabelList"/>
    <dgm:cxn modelId="{F03E895B-D0F9-4D7D-B3DC-25184604D213}" type="presParOf" srcId="{29DDC461-D461-4377-BCD5-FB7F011B4488}" destId="{6601DF72-7FC0-4E2D-AF04-F3B81589D9C2}" srcOrd="0" destOrd="0" presId="urn:microsoft.com/office/officeart/2018/5/layout/IconLeafLabelList"/>
    <dgm:cxn modelId="{32BD3516-0077-4719-AAA3-2489C0A70CC2}" type="presParOf" srcId="{29DDC461-D461-4377-BCD5-FB7F011B4488}" destId="{1F74891B-55B1-4212-904B-5BA0CEE3FA75}" srcOrd="1" destOrd="0" presId="urn:microsoft.com/office/officeart/2018/5/layout/IconLeafLabelList"/>
    <dgm:cxn modelId="{4F062A2D-D74B-4BB3-94AA-6EBDF98649BC}" type="presParOf" srcId="{29DDC461-D461-4377-BCD5-FB7F011B4488}" destId="{6E6EFFB1-414B-4487-9EF3-4C7BE0DDDE8E}" srcOrd="2" destOrd="0" presId="urn:microsoft.com/office/officeart/2018/5/layout/IconLeafLabelList"/>
    <dgm:cxn modelId="{7C06E4BA-75FB-43EC-A133-7DF4BF90E026}" type="presParOf" srcId="{29DDC461-D461-4377-BCD5-FB7F011B4488}" destId="{3EDFD924-308C-4A15-98F8-07CE1824DC80}" srcOrd="3" destOrd="0" presId="urn:microsoft.com/office/officeart/2018/5/layout/IconLeafLabelList"/>
    <dgm:cxn modelId="{B3177162-B5D1-4614-BDAA-F1612E7E134F}" type="presParOf" srcId="{0C27BE20-73EF-4036-97D9-F1657E67F0C4}" destId="{5BF0B839-927F-45FF-9006-AEA9323B2935}" srcOrd="3" destOrd="0" presId="urn:microsoft.com/office/officeart/2018/5/layout/IconLeafLabelList"/>
    <dgm:cxn modelId="{BBA4F0BF-D5A9-4942-B7C7-579F82239E0E}" type="presParOf" srcId="{0C27BE20-73EF-4036-97D9-F1657E67F0C4}" destId="{B3EA348B-4F6D-4267-9483-DAF96BD9EBB8}" srcOrd="4" destOrd="0" presId="urn:microsoft.com/office/officeart/2018/5/layout/IconLeafLabelList"/>
    <dgm:cxn modelId="{1D6120B6-4F59-42D4-9609-4BC5C9BF5222}" type="presParOf" srcId="{B3EA348B-4F6D-4267-9483-DAF96BD9EBB8}" destId="{7B323C9E-AA1A-4DCC-8C25-0C2516899F1A}" srcOrd="0" destOrd="0" presId="urn:microsoft.com/office/officeart/2018/5/layout/IconLeafLabelList"/>
    <dgm:cxn modelId="{FAE22353-D5C8-4B50-8A9B-65F01F11BD80}" type="presParOf" srcId="{B3EA348B-4F6D-4267-9483-DAF96BD9EBB8}" destId="{90770AAA-9640-4AF6-8860-86B4E594987D}" srcOrd="1" destOrd="0" presId="urn:microsoft.com/office/officeart/2018/5/layout/IconLeafLabelList"/>
    <dgm:cxn modelId="{339C5F28-3F4C-4E1E-916F-BE1570F32D88}" type="presParOf" srcId="{B3EA348B-4F6D-4267-9483-DAF96BD9EBB8}" destId="{F6C09C0C-11C4-47C3-B8B9-F7963B1003F8}" srcOrd="2" destOrd="0" presId="urn:microsoft.com/office/officeart/2018/5/layout/IconLeafLabelList"/>
    <dgm:cxn modelId="{3920195D-4A67-488E-B3E8-26EFB6EFC501}" type="presParOf" srcId="{B3EA348B-4F6D-4267-9483-DAF96BD9EBB8}" destId="{97F92E9F-673C-47F1-9210-FBE2D2D32D47}" srcOrd="3" destOrd="0" presId="urn:microsoft.com/office/officeart/2018/5/layout/IconLeafLabelList"/>
    <dgm:cxn modelId="{072748B2-834D-4703-8611-7F707785FF7B}" type="presParOf" srcId="{0C27BE20-73EF-4036-97D9-F1657E67F0C4}" destId="{C507716A-E067-44D0-AFBF-EEEA8091887B}" srcOrd="5" destOrd="0" presId="urn:microsoft.com/office/officeart/2018/5/layout/IconLeafLabelList"/>
    <dgm:cxn modelId="{9C1CA0F3-3DCF-41F2-A32E-68AD8AB5E45A}" type="presParOf" srcId="{0C27BE20-73EF-4036-97D9-F1657E67F0C4}" destId="{BEA94D26-820D-4E43-9484-77E937B2B7E1}" srcOrd="6" destOrd="0" presId="urn:microsoft.com/office/officeart/2018/5/layout/IconLeafLabelList"/>
    <dgm:cxn modelId="{9F1494E2-4BA5-4F85-A269-9CF9E43F5126}" type="presParOf" srcId="{BEA94D26-820D-4E43-9484-77E937B2B7E1}" destId="{5BFA790E-25F7-474C-A470-AA9A5E3C2161}" srcOrd="0" destOrd="0" presId="urn:microsoft.com/office/officeart/2018/5/layout/IconLeafLabelList"/>
    <dgm:cxn modelId="{E59A2BA7-EC97-4B81-9077-3C4A6756AF85}" type="presParOf" srcId="{BEA94D26-820D-4E43-9484-77E937B2B7E1}" destId="{C6E9095D-4D39-42EA-902A-87FC10E12F51}" srcOrd="1" destOrd="0" presId="urn:microsoft.com/office/officeart/2018/5/layout/IconLeafLabelList"/>
    <dgm:cxn modelId="{EBE4A8D4-CC58-449A-B999-45440EA3C510}" type="presParOf" srcId="{BEA94D26-820D-4E43-9484-77E937B2B7E1}" destId="{5452C044-4EE8-48F2-8788-72A471AB6E16}" srcOrd="2" destOrd="0" presId="urn:microsoft.com/office/officeart/2018/5/layout/IconLeafLabelList"/>
    <dgm:cxn modelId="{3FF98E89-0DB3-4A78-BB1D-0020524B55A1}" type="presParOf" srcId="{BEA94D26-820D-4E43-9484-77E937B2B7E1}" destId="{6980D658-3070-4197-8D43-76C230C6409D}"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07F6F4-61DF-4840-B0D2-10E98059813E}"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A528068-B365-4662-909B-CB2DFC2BC02C}">
      <dgm:prSet/>
      <dgm:spPr/>
      <dgm:t>
        <a:bodyPr/>
        <a:lstStyle/>
        <a:p>
          <a:pPr>
            <a:defRPr cap="all"/>
          </a:pPr>
          <a:r>
            <a:rPr lang="en-US"/>
            <a:t>Key Responsibilities:</a:t>
          </a:r>
        </a:p>
      </dgm:t>
    </dgm:pt>
    <dgm:pt modelId="{10E9E37C-A56D-46B1-88DE-BAD144227F43}" type="parTrans" cxnId="{4020A8E9-AACB-4B52-890D-C418614B8481}">
      <dgm:prSet/>
      <dgm:spPr/>
      <dgm:t>
        <a:bodyPr/>
        <a:lstStyle/>
        <a:p>
          <a:endParaRPr lang="en-US"/>
        </a:p>
      </dgm:t>
    </dgm:pt>
    <dgm:pt modelId="{8E3A5F7E-1D2E-49C3-920D-0BF022FCEDE8}" type="sibTrans" cxnId="{4020A8E9-AACB-4B52-890D-C418614B8481}">
      <dgm:prSet/>
      <dgm:spPr/>
      <dgm:t>
        <a:bodyPr/>
        <a:lstStyle/>
        <a:p>
          <a:endParaRPr lang="en-US"/>
        </a:p>
      </dgm:t>
    </dgm:pt>
    <dgm:pt modelId="{5B338EE9-5F44-42AB-B270-FDE0B001A9F3}">
      <dgm:prSet/>
      <dgm:spPr/>
      <dgm:t>
        <a:bodyPr/>
        <a:lstStyle/>
        <a:p>
          <a:pPr>
            <a:defRPr cap="all"/>
          </a:pPr>
          <a:r>
            <a:rPr lang="en-US"/>
            <a:t>- Evaluate and interpret financial data to support business goals.</a:t>
          </a:r>
        </a:p>
      </dgm:t>
    </dgm:pt>
    <dgm:pt modelId="{2F503F12-0289-41DF-8D1B-41D405FB7EE1}" type="parTrans" cxnId="{8D07178F-4C6A-49FC-9ACD-C4E9E20E8346}">
      <dgm:prSet/>
      <dgm:spPr/>
      <dgm:t>
        <a:bodyPr/>
        <a:lstStyle/>
        <a:p>
          <a:endParaRPr lang="en-US"/>
        </a:p>
      </dgm:t>
    </dgm:pt>
    <dgm:pt modelId="{3836B164-4290-469D-85ED-E0376BDA9113}" type="sibTrans" cxnId="{8D07178F-4C6A-49FC-9ACD-C4E9E20E8346}">
      <dgm:prSet/>
      <dgm:spPr/>
      <dgm:t>
        <a:bodyPr/>
        <a:lstStyle/>
        <a:p>
          <a:endParaRPr lang="en-US"/>
        </a:p>
      </dgm:t>
    </dgm:pt>
    <dgm:pt modelId="{0723F359-F55C-4DB0-8B5E-7FAA21AEDFC5}">
      <dgm:prSet/>
      <dgm:spPr/>
      <dgm:t>
        <a:bodyPr/>
        <a:lstStyle/>
        <a:p>
          <a:pPr>
            <a:defRPr cap="all"/>
          </a:pPr>
          <a:r>
            <a:rPr lang="en-US"/>
            <a:t>- Contribute to budgeting, forecasting, and performance tracking.</a:t>
          </a:r>
        </a:p>
      </dgm:t>
    </dgm:pt>
    <dgm:pt modelId="{B491249F-6FF2-4199-96D0-F87E2BE0B0D1}" type="parTrans" cxnId="{182D4146-049E-40B9-AF02-3EE8E0E29CDA}">
      <dgm:prSet/>
      <dgm:spPr/>
      <dgm:t>
        <a:bodyPr/>
        <a:lstStyle/>
        <a:p>
          <a:endParaRPr lang="en-US"/>
        </a:p>
      </dgm:t>
    </dgm:pt>
    <dgm:pt modelId="{1BB0EC09-9066-44C6-B067-B03968497E3C}" type="sibTrans" cxnId="{182D4146-049E-40B9-AF02-3EE8E0E29CDA}">
      <dgm:prSet/>
      <dgm:spPr/>
      <dgm:t>
        <a:bodyPr/>
        <a:lstStyle/>
        <a:p>
          <a:endParaRPr lang="en-US"/>
        </a:p>
      </dgm:t>
    </dgm:pt>
    <dgm:pt modelId="{96736DB1-9C20-4B43-813E-B3AFFB2EBDAC}">
      <dgm:prSet/>
      <dgm:spPr/>
      <dgm:t>
        <a:bodyPr/>
        <a:lstStyle/>
        <a:p>
          <a:pPr>
            <a:defRPr cap="all"/>
          </a:pPr>
          <a:r>
            <a:rPr lang="en-US"/>
            <a:t>- Prepare financial reports for senior management review.</a:t>
          </a:r>
        </a:p>
      </dgm:t>
    </dgm:pt>
    <dgm:pt modelId="{6804B0D0-9700-4A78-AC50-0ADF0756B348}" type="parTrans" cxnId="{B59CF487-C042-422E-818F-789370BE2BC6}">
      <dgm:prSet/>
      <dgm:spPr/>
      <dgm:t>
        <a:bodyPr/>
        <a:lstStyle/>
        <a:p>
          <a:endParaRPr lang="en-US"/>
        </a:p>
      </dgm:t>
    </dgm:pt>
    <dgm:pt modelId="{A704B806-1072-41CD-9149-64A00A9634DD}" type="sibTrans" cxnId="{B59CF487-C042-422E-818F-789370BE2BC6}">
      <dgm:prSet/>
      <dgm:spPr/>
      <dgm:t>
        <a:bodyPr/>
        <a:lstStyle/>
        <a:p>
          <a:endParaRPr lang="en-US"/>
        </a:p>
      </dgm:t>
    </dgm:pt>
    <dgm:pt modelId="{E3AB8B01-E38A-4B21-A59C-C8AD532A7EBE}">
      <dgm:prSet/>
      <dgm:spPr/>
      <dgm:t>
        <a:bodyPr/>
        <a:lstStyle/>
        <a:p>
          <a:pPr>
            <a:defRPr cap="all"/>
          </a:pPr>
          <a:r>
            <a:rPr lang="en-US"/>
            <a:t>- Analyze market movements and potential risks.</a:t>
          </a:r>
        </a:p>
      </dgm:t>
    </dgm:pt>
    <dgm:pt modelId="{C48BD1B1-BB53-4685-9522-0A23B6D239F1}" type="parTrans" cxnId="{2220DE16-0F5E-4A69-85B1-7D64002B1155}">
      <dgm:prSet/>
      <dgm:spPr/>
      <dgm:t>
        <a:bodyPr/>
        <a:lstStyle/>
        <a:p>
          <a:endParaRPr lang="en-US"/>
        </a:p>
      </dgm:t>
    </dgm:pt>
    <dgm:pt modelId="{70335282-7D11-4F2A-8064-B3A5C8B4647A}" type="sibTrans" cxnId="{2220DE16-0F5E-4A69-85B1-7D64002B1155}">
      <dgm:prSet/>
      <dgm:spPr/>
      <dgm:t>
        <a:bodyPr/>
        <a:lstStyle/>
        <a:p>
          <a:endParaRPr lang="en-US"/>
        </a:p>
      </dgm:t>
    </dgm:pt>
    <dgm:pt modelId="{C94570D3-9556-4CC1-AAFA-080D5319CA5F}">
      <dgm:prSet/>
      <dgm:spPr/>
      <dgm:t>
        <a:bodyPr/>
        <a:lstStyle/>
        <a:p>
          <a:pPr>
            <a:defRPr cap="all"/>
          </a:pPr>
          <a:r>
            <a:rPr lang="en-US"/>
            <a:t>- Collaborate with internal teams to drive strategic initiatives.</a:t>
          </a:r>
        </a:p>
      </dgm:t>
    </dgm:pt>
    <dgm:pt modelId="{F18B4098-C17A-4E9A-9F5A-A05FCDC9FE8D}" type="parTrans" cxnId="{8A928924-7541-429A-9F8E-E4DBD98D7F42}">
      <dgm:prSet/>
      <dgm:spPr/>
      <dgm:t>
        <a:bodyPr/>
        <a:lstStyle/>
        <a:p>
          <a:endParaRPr lang="en-US"/>
        </a:p>
      </dgm:t>
    </dgm:pt>
    <dgm:pt modelId="{1B3416AF-5DE5-4B9E-A246-563FC117725D}" type="sibTrans" cxnId="{8A928924-7541-429A-9F8E-E4DBD98D7F42}">
      <dgm:prSet/>
      <dgm:spPr/>
      <dgm:t>
        <a:bodyPr/>
        <a:lstStyle/>
        <a:p>
          <a:endParaRPr lang="en-US"/>
        </a:p>
      </dgm:t>
    </dgm:pt>
    <dgm:pt modelId="{0C578D54-23AC-4D2C-AF3B-2DE6643F70BE}" type="pres">
      <dgm:prSet presAssocID="{C107F6F4-61DF-4840-B0D2-10E98059813E}" presName="root" presStyleCnt="0">
        <dgm:presLayoutVars>
          <dgm:dir/>
          <dgm:resizeHandles val="exact"/>
        </dgm:presLayoutVars>
      </dgm:prSet>
      <dgm:spPr/>
    </dgm:pt>
    <dgm:pt modelId="{31AA7625-2CA6-460E-890C-164C13738BE7}" type="pres">
      <dgm:prSet presAssocID="{1A528068-B365-4662-909B-CB2DFC2BC02C}" presName="compNode" presStyleCnt="0"/>
      <dgm:spPr/>
    </dgm:pt>
    <dgm:pt modelId="{29FDE8CA-385F-4A3F-8C18-1F7EDE330B58}" type="pres">
      <dgm:prSet presAssocID="{1A528068-B365-4662-909B-CB2DFC2BC02C}" presName="iconBgRect" presStyleLbl="bgShp" presStyleIdx="0" presStyleCnt="6"/>
      <dgm:spPr/>
    </dgm:pt>
    <dgm:pt modelId="{06D6AB17-8005-452E-9773-71CEF910562F}" type="pres">
      <dgm:prSet presAssocID="{1A528068-B365-4662-909B-CB2DFC2BC02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ey"/>
        </a:ext>
      </dgm:extLst>
    </dgm:pt>
    <dgm:pt modelId="{3FAE58DE-466A-415D-9746-64AB5A3EFA23}" type="pres">
      <dgm:prSet presAssocID="{1A528068-B365-4662-909B-CB2DFC2BC02C}" presName="spaceRect" presStyleCnt="0"/>
      <dgm:spPr/>
    </dgm:pt>
    <dgm:pt modelId="{F04C587D-296F-4787-A98C-EAD0D8111E31}" type="pres">
      <dgm:prSet presAssocID="{1A528068-B365-4662-909B-CB2DFC2BC02C}" presName="textRect" presStyleLbl="revTx" presStyleIdx="0" presStyleCnt="6">
        <dgm:presLayoutVars>
          <dgm:chMax val="1"/>
          <dgm:chPref val="1"/>
        </dgm:presLayoutVars>
      </dgm:prSet>
      <dgm:spPr/>
    </dgm:pt>
    <dgm:pt modelId="{9388C1B3-39DD-453F-855D-171B47056279}" type="pres">
      <dgm:prSet presAssocID="{8E3A5F7E-1D2E-49C3-920D-0BF022FCEDE8}" presName="sibTrans" presStyleCnt="0"/>
      <dgm:spPr/>
    </dgm:pt>
    <dgm:pt modelId="{58147170-AC21-4F2B-847E-0ADD9E029B25}" type="pres">
      <dgm:prSet presAssocID="{5B338EE9-5F44-42AB-B270-FDE0B001A9F3}" presName="compNode" presStyleCnt="0"/>
      <dgm:spPr/>
    </dgm:pt>
    <dgm:pt modelId="{DBFA8FAB-6615-4E53-9196-507C901581CE}" type="pres">
      <dgm:prSet presAssocID="{5B338EE9-5F44-42AB-B270-FDE0B001A9F3}" presName="iconBgRect" presStyleLbl="bgShp" presStyleIdx="1" presStyleCnt="6"/>
      <dgm:spPr/>
    </dgm:pt>
    <dgm:pt modelId="{C7D93EF8-B3D7-47C0-925A-0DA9374CE229}" type="pres">
      <dgm:prSet presAssocID="{5B338EE9-5F44-42AB-B270-FDE0B001A9F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7B2B99B2-CEA6-4DF5-B8CC-B22AFA398A96}" type="pres">
      <dgm:prSet presAssocID="{5B338EE9-5F44-42AB-B270-FDE0B001A9F3}" presName="spaceRect" presStyleCnt="0"/>
      <dgm:spPr/>
    </dgm:pt>
    <dgm:pt modelId="{DA98F76B-237E-48E7-971C-D4CC54E98575}" type="pres">
      <dgm:prSet presAssocID="{5B338EE9-5F44-42AB-B270-FDE0B001A9F3}" presName="textRect" presStyleLbl="revTx" presStyleIdx="1" presStyleCnt="6">
        <dgm:presLayoutVars>
          <dgm:chMax val="1"/>
          <dgm:chPref val="1"/>
        </dgm:presLayoutVars>
      </dgm:prSet>
      <dgm:spPr/>
    </dgm:pt>
    <dgm:pt modelId="{BE3F2E56-50AE-46C7-8C66-16BD088B815B}" type="pres">
      <dgm:prSet presAssocID="{3836B164-4290-469D-85ED-E0376BDA9113}" presName="sibTrans" presStyleCnt="0"/>
      <dgm:spPr/>
    </dgm:pt>
    <dgm:pt modelId="{F1219CDC-0547-4FBD-92F7-E1D535CA252D}" type="pres">
      <dgm:prSet presAssocID="{0723F359-F55C-4DB0-8B5E-7FAA21AEDFC5}" presName="compNode" presStyleCnt="0"/>
      <dgm:spPr/>
    </dgm:pt>
    <dgm:pt modelId="{FA1CBC5E-154B-4AB7-B201-C408BBC39ADD}" type="pres">
      <dgm:prSet presAssocID="{0723F359-F55C-4DB0-8B5E-7FAA21AEDFC5}" presName="iconBgRect" presStyleLbl="bgShp" presStyleIdx="2" presStyleCnt="6"/>
      <dgm:spPr/>
    </dgm:pt>
    <dgm:pt modelId="{ED2D91CE-692A-4908-BA0F-B244F61DDFC9}" type="pres">
      <dgm:prSet presAssocID="{0723F359-F55C-4DB0-8B5E-7FAA21AEDFC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lculator"/>
        </a:ext>
      </dgm:extLst>
    </dgm:pt>
    <dgm:pt modelId="{50041EB1-0EF3-4ADF-9441-96BDF0ACD1D2}" type="pres">
      <dgm:prSet presAssocID="{0723F359-F55C-4DB0-8B5E-7FAA21AEDFC5}" presName="spaceRect" presStyleCnt="0"/>
      <dgm:spPr/>
    </dgm:pt>
    <dgm:pt modelId="{6019C990-837E-4408-B392-362E784D632A}" type="pres">
      <dgm:prSet presAssocID="{0723F359-F55C-4DB0-8B5E-7FAA21AEDFC5}" presName="textRect" presStyleLbl="revTx" presStyleIdx="2" presStyleCnt="6">
        <dgm:presLayoutVars>
          <dgm:chMax val="1"/>
          <dgm:chPref val="1"/>
        </dgm:presLayoutVars>
      </dgm:prSet>
      <dgm:spPr/>
    </dgm:pt>
    <dgm:pt modelId="{6B7F8DE0-888C-4AE4-B21D-225BACCEBA80}" type="pres">
      <dgm:prSet presAssocID="{1BB0EC09-9066-44C6-B067-B03968497E3C}" presName="sibTrans" presStyleCnt="0"/>
      <dgm:spPr/>
    </dgm:pt>
    <dgm:pt modelId="{45901D99-F2E7-4806-9476-5693C40C859B}" type="pres">
      <dgm:prSet presAssocID="{96736DB1-9C20-4B43-813E-B3AFFB2EBDAC}" presName="compNode" presStyleCnt="0"/>
      <dgm:spPr/>
    </dgm:pt>
    <dgm:pt modelId="{6562F1B3-3E66-4D09-A0DB-C7CD5C2DE385}" type="pres">
      <dgm:prSet presAssocID="{96736DB1-9C20-4B43-813E-B3AFFB2EBDAC}" presName="iconBgRect" presStyleLbl="bgShp" presStyleIdx="3" presStyleCnt="6"/>
      <dgm:spPr/>
    </dgm:pt>
    <dgm:pt modelId="{D7E80257-6AB1-49C1-B423-5637B0766D0C}" type="pres">
      <dgm:prSet presAssocID="{96736DB1-9C20-4B43-813E-B3AFFB2EBDA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nk"/>
        </a:ext>
      </dgm:extLst>
    </dgm:pt>
    <dgm:pt modelId="{EB01A458-6E29-4196-914B-D369F13057E4}" type="pres">
      <dgm:prSet presAssocID="{96736DB1-9C20-4B43-813E-B3AFFB2EBDAC}" presName="spaceRect" presStyleCnt="0"/>
      <dgm:spPr/>
    </dgm:pt>
    <dgm:pt modelId="{45555A18-61BC-48AA-8F44-9ED64AE5AD84}" type="pres">
      <dgm:prSet presAssocID="{96736DB1-9C20-4B43-813E-B3AFFB2EBDAC}" presName="textRect" presStyleLbl="revTx" presStyleIdx="3" presStyleCnt="6">
        <dgm:presLayoutVars>
          <dgm:chMax val="1"/>
          <dgm:chPref val="1"/>
        </dgm:presLayoutVars>
      </dgm:prSet>
      <dgm:spPr/>
    </dgm:pt>
    <dgm:pt modelId="{A25CC81D-53B6-448E-A6D0-F5215147D2E6}" type="pres">
      <dgm:prSet presAssocID="{A704B806-1072-41CD-9149-64A00A9634DD}" presName="sibTrans" presStyleCnt="0"/>
      <dgm:spPr/>
    </dgm:pt>
    <dgm:pt modelId="{DCC607AB-E7C5-4E0E-ABBE-020B655BF330}" type="pres">
      <dgm:prSet presAssocID="{E3AB8B01-E38A-4B21-A59C-C8AD532A7EBE}" presName="compNode" presStyleCnt="0"/>
      <dgm:spPr/>
    </dgm:pt>
    <dgm:pt modelId="{D49448C0-3B09-4AC0-B124-84A348CF6C88}" type="pres">
      <dgm:prSet presAssocID="{E3AB8B01-E38A-4B21-A59C-C8AD532A7EBE}" presName="iconBgRect" presStyleLbl="bgShp" presStyleIdx="4" presStyleCnt="6"/>
      <dgm:spPr/>
    </dgm:pt>
    <dgm:pt modelId="{93C64997-6FAB-462B-9BEA-BC0F4804DCFD}" type="pres">
      <dgm:prSet presAssocID="{E3AB8B01-E38A-4B21-A59C-C8AD532A7EB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3420D735-AA26-4F2E-9B65-5E96FC3F8FFD}" type="pres">
      <dgm:prSet presAssocID="{E3AB8B01-E38A-4B21-A59C-C8AD532A7EBE}" presName="spaceRect" presStyleCnt="0"/>
      <dgm:spPr/>
    </dgm:pt>
    <dgm:pt modelId="{986E480B-C764-4D4E-9DFB-29FFAF1B9DE6}" type="pres">
      <dgm:prSet presAssocID="{E3AB8B01-E38A-4B21-A59C-C8AD532A7EBE}" presName="textRect" presStyleLbl="revTx" presStyleIdx="4" presStyleCnt="6">
        <dgm:presLayoutVars>
          <dgm:chMax val="1"/>
          <dgm:chPref val="1"/>
        </dgm:presLayoutVars>
      </dgm:prSet>
      <dgm:spPr/>
    </dgm:pt>
    <dgm:pt modelId="{459E2804-560C-4286-9B16-8E17610884FA}" type="pres">
      <dgm:prSet presAssocID="{70335282-7D11-4F2A-8064-B3A5C8B4647A}" presName="sibTrans" presStyleCnt="0"/>
      <dgm:spPr/>
    </dgm:pt>
    <dgm:pt modelId="{A42B3082-BD70-45FD-8D24-1628F2538667}" type="pres">
      <dgm:prSet presAssocID="{C94570D3-9556-4CC1-AAFA-080D5319CA5F}" presName="compNode" presStyleCnt="0"/>
      <dgm:spPr/>
    </dgm:pt>
    <dgm:pt modelId="{2D41727C-2B49-4F85-B1E0-7FAE2F72134D}" type="pres">
      <dgm:prSet presAssocID="{C94570D3-9556-4CC1-AAFA-080D5319CA5F}" presName="iconBgRect" presStyleLbl="bgShp" presStyleIdx="5" presStyleCnt="6"/>
      <dgm:spPr/>
    </dgm:pt>
    <dgm:pt modelId="{17D9539E-1542-48FF-BAE8-39B7517E4C6C}" type="pres">
      <dgm:prSet presAssocID="{C94570D3-9556-4CC1-AAFA-080D5319CA5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eeting"/>
        </a:ext>
      </dgm:extLst>
    </dgm:pt>
    <dgm:pt modelId="{ABE3076E-5C80-490B-8600-AE4CC02211FC}" type="pres">
      <dgm:prSet presAssocID="{C94570D3-9556-4CC1-AAFA-080D5319CA5F}" presName="spaceRect" presStyleCnt="0"/>
      <dgm:spPr/>
    </dgm:pt>
    <dgm:pt modelId="{03FDF1BD-CAC7-4AAC-A98F-7A87A3762591}" type="pres">
      <dgm:prSet presAssocID="{C94570D3-9556-4CC1-AAFA-080D5319CA5F}" presName="textRect" presStyleLbl="revTx" presStyleIdx="5" presStyleCnt="6">
        <dgm:presLayoutVars>
          <dgm:chMax val="1"/>
          <dgm:chPref val="1"/>
        </dgm:presLayoutVars>
      </dgm:prSet>
      <dgm:spPr/>
    </dgm:pt>
  </dgm:ptLst>
  <dgm:cxnLst>
    <dgm:cxn modelId="{2220DE16-0F5E-4A69-85B1-7D64002B1155}" srcId="{C107F6F4-61DF-4840-B0D2-10E98059813E}" destId="{E3AB8B01-E38A-4B21-A59C-C8AD532A7EBE}" srcOrd="4" destOrd="0" parTransId="{C48BD1B1-BB53-4685-9522-0A23B6D239F1}" sibTransId="{70335282-7D11-4F2A-8064-B3A5C8B4647A}"/>
    <dgm:cxn modelId="{8A928924-7541-429A-9F8E-E4DBD98D7F42}" srcId="{C107F6F4-61DF-4840-B0D2-10E98059813E}" destId="{C94570D3-9556-4CC1-AAFA-080D5319CA5F}" srcOrd="5" destOrd="0" parTransId="{F18B4098-C17A-4E9A-9F5A-A05FCDC9FE8D}" sibTransId="{1B3416AF-5DE5-4B9E-A246-563FC117725D}"/>
    <dgm:cxn modelId="{E93E373D-CE70-4AC1-B29F-41B6AE9E435A}" type="presOf" srcId="{1A528068-B365-4662-909B-CB2DFC2BC02C}" destId="{F04C587D-296F-4787-A98C-EAD0D8111E31}" srcOrd="0" destOrd="0" presId="urn:microsoft.com/office/officeart/2018/5/layout/IconCircleLabelList"/>
    <dgm:cxn modelId="{E5543F3F-4F72-4F30-841C-51FDC8BAC90B}" type="presOf" srcId="{96736DB1-9C20-4B43-813E-B3AFFB2EBDAC}" destId="{45555A18-61BC-48AA-8F44-9ED64AE5AD84}" srcOrd="0" destOrd="0" presId="urn:microsoft.com/office/officeart/2018/5/layout/IconCircleLabelList"/>
    <dgm:cxn modelId="{182D4146-049E-40B9-AF02-3EE8E0E29CDA}" srcId="{C107F6F4-61DF-4840-B0D2-10E98059813E}" destId="{0723F359-F55C-4DB0-8B5E-7FAA21AEDFC5}" srcOrd="2" destOrd="0" parTransId="{B491249F-6FF2-4199-96D0-F87E2BE0B0D1}" sibTransId="{1BB0EC09-9066-44C6-B067-B03968497E3C}"/>
    <dgm:cxn modelId="{4393B078-9439-431D-AC24-2247AB86FED5}" type="presOf" srcId="{C94570D3-9556-4CC1-AAFA-080D5319CA5F}" destId="{03FDF1BD-CAC7-4AAC-A98F-7A87A3762591}" srcOrd="0" destOrd="0" presId="urn:microsoft.com/office/officeart/2018/5/layout/IconCircleLabelList"/>
    <dgm:cxn modelId="{B3986E87-6F5A-47DE-800B-AD88A01ED653}" type="presOf" srcId="{E3AB8B01-E38A-4B21-A59C-C8AD532A7EBE}" destId="{986E480B-C764-4D4E-9DFB-29FFAF1B9DE6}" srcOrd="0" destOrd="0" presId="urn:microsoft.com/office/officeart/2018/5/layout/IconCircleLabelList"/>
    <dgm:cxn modelId="{B59CF487-C042-422E-818F-789370BE2BC6}" srcId="{C107F6F4-61DF-4840-B0D2-10E98059813E}" destId="{96736DB1-9C20-4B43-813E-B3AFFB2EBDAC}" srcOrd="3" destOrd="0" parTransId="{6804B0D0-9700-4A78-AC50-0ADF0756B348}" sibTransId="{A704B806-1072-41CD-9149-64A00A9634DD}"/>
    <dgm:cxn modelId="{C169568A-82F3-470C-B455-D86BB46A879D}" type="presOf" srcId="{5B338EE9-5F44-42AB-B270-FDE0B001A9F3}" destId="{DA98F76B-237E-48E7-971C-D4CC54E98575}" srcOrd="0" destOrd="0" presId="urn:microsoft.com/office/officeart/2018/5/layout/IconCircleLabelList"/>
    <dgm:cxn modelId="{8D07178F-4C6A-49FC-9ACD-C4E9E20E8346}" srcId="{C107F6F4-61DF-4840-B0D2-10E98059813E}" destId="{5B338EE9-5F44-42AB-B270-FDE0B001A9F3}" srcOrd="1" destOrd="0" parTransId="{2F503F12-0289-41DF-8D1B-41D405FB7EE1}" sibTransId="{3836B164-4290-469D-85ED-E0376BDA9113}"/>
    <dgm:cxn modelId="{832558AC-5D14-47D2-95FF-A58B3E654EE4}" type="presOf" srcId="{0723F359-F55C-4DB0-8B5E-7FAA21AEDFC5}" destId="{6019C990-837E-4408-B392-362E784D632A}" srcOrd="0" destOrd="0" presId="urn:microsoft.com/office/officeart/2018/5/layout/IconCircleLabelList"/>
    <dgm:cxn modelId="{4020A8E9-AACB-4B52-890D-C418614B8481}" srcId="{C107F6F4-61DF-4840-B0D2-10E98059813E}" destId="{1A528068-B365-4662-909B-CB2DFC2BC02C}" srcOrd="0" destOrd="0" parTransId="{10E9E37C-A56D-46B1-88DE-BAD144227F43}" sibTransId="{8E3A5F7E-1D2E-49C3-920D-0BF022FCEDE8}"/>
    <dgm:cxn modelId="{5647F8EC-B7F6-4920-B9A1-47104150E1C9}" type="presOf" srcId="{C107F6F4-61DF-4840-B0D2-10E98059813E}" destId="{0C578D54-23AC-4D2C-AF3B-2DE6643F70BE}" srcOrd="0" destOrd="0" presId="urn:microsoft.com/office/officeart/2018/5/layout/IconCircleLabelList"/>
    <dgm:cxn modelId="{159E272F-049E-44FE-B643-BC0BD9CE4998}" type="presParOf" srcId="{0C578D54-23AC-4D2C-AF3B-2DE6643F70BE}" destId="{31AA7625-2CA6-460E-890C-164C13738BE7}" srcOrd="0" destOrd="0" presId="urn:microsoft.com/office/officeart/2018/5/layout/IconCircleLabelList"/>
    <dgm:cxn modelId="{06E4ED8D-C99B-4AFE-91E9-FE871E428CF0}" type="presParOf" srcId="{31AA7625-2CA6-460E-890C-164C13738BE7}" destId="{29FDE8CA-385F-4A3F-8C18-1F7EDE330B58}" srcOrd="0" destOrd="0" presId="urn:microsoft.com/office/officeart/2018/5/layout/IconCircleLabelList"/>
    <dgm:cxn modelId="{F5C995E2-69D7-45FA-A19C-CCE740187088}" type="presParOf" srcId="{31AA7625-2CA6-460E-890C-164C13738BE7}" destId="{06D6AB17-8005-452E-9773-71CEF910562F}" srcOrd="1" destOrd="0" presId="urn:microsoft.com/office/officeart/2018/5/layout/IconCircleLabelList"/>
    <dgm:cxn modelId="{3BC03337-CB09-4C8C-97B4-A86C8D622184}" type="presParOf" srcId="{31AA7625-2CA6-460E-890C-164C13738BE7}" destId="{3FAE58DE-466A-415D-9746-64AB5A3EFA23}" srcOrd="2" destOrd="0" presId="urn:microsoft.com/office/officeart/2018/5/layout/IconCircleLabelList"/>
    <dgm:cxn modelId="{BDADDCD7-0CF3-4DCD-AA1E-6F31864925A1}" type="presParOf" srcId="{31AA7625-2CA6-460E-890C-164C13738BE7}" destId="{F04C587D-296F-4787-A98C-EAD0D8111E31}" srcOrd="3" destOrd="0" presId="urn:microsoft.com/office/officeart/2018/5/layout/IconCircleLabelList"/>
    <dgm:cxn modelId="{F117D3E2-C695-4B1F-907A-F4127A07D375}" type="presParOf" srcId="{0C578D54-23AC-4D2C-AF3B-2DE6643F70BE}" destId="{9388C1B3-39DD-453F-855D-171B47056279}" srcOrd="1" destOrd="0" presId="urn:microsoft.com/office/officeart/2018/5/layout/IconCircleLabelList"/>
    <dgm:cxn modelId="{FAB4F548-E764-4B75-B150-65873E29A937}" type="presParOf" srcId="{0C578D54-23AC-4D2C-AF3B-2DE6643F70BE}" destId="{58147170-AC21-4F2B-847E-0ADD9E029B25}" srcOrd="2" destOrd="0" presId="urn:microsoft.com/office/officeart/2018/5/layout/IconCircleLabelList"/>
    <dgm:cxn modelId="{643EBE6E-6666-47B2-A641-BAF3503EFE79}" type="presParOf" srcId="{58147170-AC21-4F2B-847E-0ADD9E029B25}" destId="{DBFA8FAB-6615-4E53-9196-507C901581CE}" srcOrd="0" destOrd="0" presId="urn:microsoft.com/office/officeart/2018/5/layout/IconCircleLabelList"/>
    <dgm:cxn modelId="{4A2D2A0F-BF1E-4A91-9AA3-D24E1C1B9BD4}" type="presParOf" srcId="{58147170-AC21-4F2B-847E-0ADD9E029B25}" destId="{C7D93EF8-B3D7-47C0-925A-0DA9374CE229}" srcOrd="1" destOrd="0" presId="urn:microsoft.com/office/officeart/2018/5/layout/IconCircleLabelList"/>
    <dgm:cxn modelId="{7BD93992-5C6D-459F-8621-34156801BB59}" type="presParOf" srcId="{58147170-AC21-4F2B-847E-0ADD9E029B25}" destId="{7B2B99B2-CEA6-4DF5-B8CC-B22AFA398A96}" srcOrd="2" destOrd="0" presId="urn:microsoft.com/office/officeart/2018/5/layout/IconCircleLabelList"/>
    <dgm:cxn modelId="{CFF338DE-618F-479B-9A14-C593F0973A42}" type="presParOf" srcId="{58147170-AC21-4F2B-847E-0ADD9E029B25}" destId="{DA98F76B-237E-48E7-971C-D4CC54E98575}" srcOrd="3" destOrd="0" presId="urn:microsoft.com/office/officeart/2018/5/layout/IconCircleLabelList"/>
    <dgm:cxn modelId="{6F28ABEC-D8C7-4DD0-ACE4-6507A7207DA4}" type="presParOf" srcId="{0C578D54-23AC-4D2C-AF3B-2DE6643F70BE}" destId="{BE3F2E56-50AE-46C7-8C66-16BD088B815B}" srcOrd="3" destOrd="0" presId="urn:microsoft.com/office/officeart/2018/5/layout/IconCircleLabelList"/>
    <dgm:cxn modelId="{06CAB9A2-61CC-43AC-8139-B4DC9876F943}" type="presParOf" srcId="{0C578D54-23AC-4D2C-AF3B-2DE6643F70BE}" destId="{F1219CDC-0547-4FBD-92F7-E1D535CA252D}" srcOrd="4" destOrd="0" presId="urn:microsoft.com/office/officeart/2018/5/layout/IconCircleLabelList"/>
    <dgm:cxn modelId="{DD965CD0-0575-48D8-8D75-41029441E1C6}" type="presParOf" srcId="{F1219CDC-0547-4FBD-92F7-E1D535CA252D}" destId="{FA1CBC5E-154B-4AB7-B201-C408BBC39ADD}" srcOrd="0" destOrd="0" presId="urn:microsoft.com/office/officeart/2018/5/layout/IconCircleLabelList"/>
    <dgm:cxn modelId="{E64D4909-97AE-417D-B8F5-1AB9DEA3FC7F}" type="presParOf" srcId="{F1219CDC-0547-4FBD-92F7-E1D535CA252D}" destId="{ED2D91CE-692A-4908-BA0F-B244F61DDFC9}" srcOrd="1" destOrd="0" presId="urn:microsoft.com/office/officeart/2018/5/layout/IconCircleLabelList"/>
    <dgm:cxn modelId="{1F2BEE78-BFBA-465D-9F8B-1D0ED0120958}" type="presParOf" srcId="{F1219CDC-0547-4FBD-92F7-E1D535CA252D}" destId="{50041EB1-0EF3-4ADF-9441-96BDF0ACD1D2}" srcOrd="2" destOrd="0" presId="urn:microsoft.com/office/officeart/2018/5/layout/IconCircleLabelList"/>
    <dgm:cxn modelId="{027303B6-0CCE-47A9-AFF5-FB3657A76D10}" type="presParOf" srcId="{F1219CDC-0547-4FBD-92F7-E1D535CA252D}" destId="{6019C990-837E-4408-B392-362E784D632A}" srcOrd="3" destOrd="0" presId="urn:microsoft.com/office/officeart/2018/5/layout/IconCircleLabelList"/>
    <dgm:cxn modelId="{8473BA77-D062-4AF7-959C-091F70955DE0}" type="presParOf" srcId="{0C578D54-23AC-4D2C-AF3B-2DE6643F70BE}" destId="{6B7F8DE0-888C-4AE4-B21D-225BACCEBA80}" srcOrd="5" destOrd="0" presId="urn:microsoft.com/office/officeart/2018/5/layout/IconCircleLabelList"/>
    <dgm:cxn modelId="{17FDD2A0-17D3-45AC-AA4B-BBD9565ABFED}" type="presParOf" srcId="{0C578D54-23AC-4D2C-AF3B-2DE6643F70BE}" destId="{45901D99-F2E7-4806-9476-5693C40C859B}" srcOrd="6" destOrd="0" presId="urn:microsoft.com/office/officeart/2018/5/layout/IconCircleLabelList"/>
    <dgm:cxn modelId="{5466465C-8AFD-43EE-9B59-EF9384ADB937}" type="presParOf" srcId="{45901D99-F2E7-4806-9476-5693C40C859B}" destId="{6562F1B3-3E66-4D09-A0DB-C7CD5C2DE385}" srcOrd="0" destOrd="0" presId="urn:microsoft.com/office/officeart/2018/5/layout/IconCircleLabelList"/>
    <dgm:cxn modelId="{283DADFE-5860-40F0-ACEA-98D59BF10226}" type="presParOf" srcId="{45901D99-F2E7-4806-9476-5693C40C859B}" destId="{D7E80257-6AB1-49C1-B423-5637B0766D0C}" srcOrd="1" destOrd="0" presId="urn:microsoft.com/office/officeart/2018/5/layout/IconCircleLabelList"/>
    <dgm:cxn modelId="{141FB537-EDB2-4E1F-A1FF-112188474B36}" type="presParOf" srcId="{45901D99-F2E7-4806-9476-5693C40C859B}" destId="{EB01A458-6E29-4196-914B-D369F13057E4}" srcOrd="2" destOrd="0" presId="urn:microsoft.com/office/officeart/2018/5/layout/IconCircleLabelList"/>
    <dgm:cxn modelId="{17B505F9-41BC-4454-B549-736663E73516}" type="presParOf" srcId="{45901D99-F2E7-4806-9476-5693C40C859B}" destId="{45555A18-61BC-48AA-8F44-9ED64AE5AD84}" srcOrd="3" destOrd="0" presId="urn:microsoft.com/office/officeart/2018/5/layout/IconCircleLabelList"/>
    <dgm:cxn modelId="{23D15424-C751-434A-9D78-947BA8567989}" type="presParOf" srcId="{0C578D54-23AC-4D2C-AF3B-2DE6643F70BE}" destId="{A25CC81D-53B6-448E-A6D0-F5215147D2E6}" srcOrd="7" destOrd="0" presId="urn:microsoft.com/office/officeart/2018/5/layout/IconCircleLabelList"/>
    <dgm:cxn modelId="{8BF02557-C3CE-4C01-893F-DFE382297668}" type="presParOf" srcId="{0C578D54-23AC-4D2C-AF3B-2DE6643F70BE}" destId="{DCC607AB-E7C5-4E0E-ABBE-020B655BF330}" srcOrd="8" destOrd="0" presId="urn:microsoft.com/office/officeart/2018/5/layout/IconCircleLabelList"/>
    <dgm:cxn modelId="{7C532FCA-2B4E-4B54-94E1-0E509BB89891}" type="presParOf" srcId="{DCC607AB-E7C5-4E0E-ABBE-020B655BF330}" destId="{D49448C0-3B09-4AC0-B124-84A348CF6C88}" srcOrd="0" destOrd="0" presId="urn:microsoft.com/office/officeart/2018/5/layout/IconCircleLabelList"/>
    <dgm:cxn modelId="{69C2AC02-BD17-413C-B2C9-60F006ED13CD}" type="presParOf" srcId="{DCC607AB-E7C5-4E0E-ABBE-020B655BF330}" destId="{93C64997-6FAB-462B-9BEA-BC0F4804DCFD}" srcOrd="1" destOrd="0" presId="urn:microsoft.com/office/officeart/2018/5/layout/IconCircleLabelList"/>
    <dgm:cxn modelId="{5AEB3F25-A01A-4CF3-A472-8D445D661A0E}" type="presParOf" srcId="{DCC607AB-E7C5-4E0E-ABBE-020B655BF330}" destId="{3420D735-AA26-4F2E-9B65-5E96FC3F8FFD}" srcOrd="2" destOrd="0" presId="urn:microsoft.com/office/officeart/2018/5/layout/IconCircleLabelList"/>
    <dgm:cxn modelId="{DC4FD4B8-E94A-425E-B7C5-043603C035FF}" type="presParOf" srcId="{DCC607AB-E7C5-4E0E-ABBE-020B655BF330}" destId="{986E480B-C764-4D4E-9DFB-29FFAF1B9DE6}" srcOrd="3" destOrd="0" presId="urn:microsoft.com/office/officeart/2018/5/layout/IconCircleLabelList"/>
    <dgm:cxn modelId="{B1E033B0-CA1B-409F-93BF-CDF2A8EC4E93}" type="presParOf" srcId="{0C578D54-23AC-4D2C-AF3B-2DE6643F70BE}" destId="{459E2804-560C-4286-9B16-8E17610884FA}" srcOrd="9" destOrd="0" presId="urn:microsoft.com/office/officeart/2018/5/layout/IconCircleLabelList"/>
    <dgm:cxn modelId="{FCEEADFE-2EA8-43E1-B50B-C76091EAEE6B}" type="presParOf" srcId="{0C578D54-23AC-4D2C-AF3B-2DE6643F70BE}" destId="{A42B3082-BD70-45FD-8D24-1628F2538667}" srcOrd="10" destOrd="0" presId="urn:microsoft.com/office/officeart/2018/5/layout/IconCircleLabelList"/>
    <dgm:cxn modelId="{91BE1719-0C24-456F-970A-6303E2057A9A}" type="presParOf" srcId="{A42B3082-BD70-45FD-8D24-1628F2538667}" destId="{2D41727C-2B49-4F85-B1E0-7FAE2F72134D}" srcOrd="0" destOrd="0" presId="urn:microsoft.com/office/officeart/2018/5/layout/IconCircleLabelList"/>
    <dgm:cxn modelId="{49EBF811-C34B-4810-A10F-BCC61421A5D1}" type="presParOf" srcId="{A42B3082-BD70-45FD-8D24-1628F2538667}" destId="{17D9539E-1542-48FF-BAE8-39B7517E4C6C}" srcOrd="1" destOrd="0" presId="urn:microsoft.com/office/officeart/2018/5/layout/IconCircleLabelList"/>
    <dgm:cxn modelId="{26AABF89-87A6-44CC-BB51-EE4E8A39788E}" type="presParOf" srcId="{A42B3082-BD70-45FD-8D24-1628F2538667}" destId="{ABE3076E-5C80-490B-8600-AE4CC02211FC}" srcOrd="2" destOrd="0" presId="urn:microsoft.com/office/officeart/2018/5/layout/IconCircleLabelList"/>
    <dgm:cxn modelId="{07DC2DBB-81CF-477A-AF81-9986961B4AF9}" type="presParOf" srcId="{A42B3082-BD70-45FD-8D24-1628F2538667}" destId="{03FDF1BD-CAC7-4AAC-A98F-7A87A376259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544DE3-24D9-4011-A97A-BA70C5DBCDA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90AF4E7-F1FA-475A-AB4D-8D51CA122B97}">
      <dgm:prSet/>
      <dgm:spPr/>
      <dgm:t>
        <a:bodyPr/>
        <a:lstStyle/>
        <a:p>
          <a:pPr>
            <a:defRPr cap="all"/>
          </a:pPr>
          <a:r>
            <a:rPr lang="en-US"/>
            <a:t>Essential Requirements:</a:t>
          </a:r>
        </a:p>
      </dgm:t>
    </dgm:pt>
    <dgm:pt modelId="{0E198621-9480-47C7-860D-B40FCAD3E23B}" type="parTrans" cxnId="{3C064D59-581B-44C2-B67D-84BCEBD2488C}">
      <dgm:prSet/>
      <dgm:spPr/>
      <dgm:t>
        <a:bodyPr/>
        <a:lstStyle/>
        <a:p>
          <a:endParaRPr lang="en-US"/>
        </a:p>
      </dgm:t>
    </dgm:pt>
    <dgm:pt modelId="{CF8764A5-1285-4EEE-ABE3-605CE23DA319}" type="sibTrans" cxnId="{3C064D59-581B-44C2-B67D-84BCEBD2488C}">
      <dgm:prSet/>
      <dgm:spPr/>
      <dgm:t>
        <a:bodyPr/>
        <a:lstStyle/>
        <a:p>
          <a:endParaRPr lang="en-US"/>
        </a:p>
      </dgm:t>
    </dgm:pt>
    <dgm:pt modelId="{C997131C-32DD-4933-9006-179FE9FED495}">
      <dgm:prSet/>
      <dgm:spPr/>
      <dgm:t>
        <a:bodyPr/>
        <a:lstStyle/>
        <a:p>
          <a:pPr>
            <a:defRPr cap="all"/>
          </a:pPr>
          <a:r>
            <a:rPr lang="en-US"/>
            <a:t>- A degree in Finance, Accounting, Economics, or a related field.</a:t>
          </a:r>
        </a:p>
      </dgm:t>
    </dgm:pt>
    <dgm:pt modelId="{781A3D04-0F3B-49C6-A93B-3F85564EDD10}" type="parTrans" cxnId="{76123758-1CAD-4495-955D-069849838458}">
      <dgm:prSet/>
      <dgm:spPr/>
      <dgm:t>
        <a:bodyPr/>
        <a:lstStyle/>
        <a:p>
          <a:endParaRPr lang="en-US"/>
        </a:p>
      </dgm:t>
    </dgm:pt>
    <dgm:pt modelId="{AC55AF13-6C34-4414-823F-FBEC46C353D5}" type="sibTrans" cxnId="{76123758-1CAD-4495-955D-069849838458}">
      <dgm:prSet/>
      <dgm:spPr/>
      <dgm:t>
        <a:bodyPr/>
        <a:lstStyle/>
        <a:p>
          <a:endParaRPr lang="en-US"/>
        </a:p>
      </dgm:t>
    </dgm:pt>
    <dgm:pt modelId="{47FB3703-104C-4D8C-8C7E-6B0BFFAD0818}">
      <dgm:prSet/>
      <dgm:spPr/>
      <dgm:t>
        <a:bodyPr/>
        <a:lstStyle/>
        <a:p>
          <a:pPr>
            <a:defRPr cap="all"/>
          </a:pPr>
          <a:r>
            <a:rPr lang="en-US"/>
            <a:t>- Advanced analytical and numerical reasoning.</a:t>
          </a:r>
        </a:p>
      </dgm:t>
    </dgm:pt>
    <dgm:pt modelId="{FA10E112-29B5-49E0-A0FF-C5417FC45F1B}" type="parTrans" cxnId="{473E9FED-94E2-4B0C-8684-DDDB409FA1B2}">
      <dgm:prSet/>
      <dgm:spPr/>
      <dgm:t>
        <a:bodyPr/>
        <a:lstStyle/>
        <a:p>
          <a:endParaRPr lang="en-US"/>
        </a:p>
      </dgm:t>
    </dgm:pt>
    <dgm:pt modelId="{BE9FE169-5EE8-4D31-8E24-65B9C0D67B63}" type="sibTrans" cxnId="{473E9FED-94E2-4B0C-8684-DDDB409FA1B2}">
      <dgm:prSet/>
      <dgm:spPr/>
      <dgm:t>
        <a:bodyPr/>
        <a:lstStyle/>
        <a:p>
          <a:endParaRPr lang="en-US"/>
        </a:p>
      </dgm:t>
    </dgm:pt>
    <dgm:pt modelId="{430EF8C6-2300-46B8-BD6B-CEBA5C0D36CB}">
      <dgm:prSet/>
      <dgm:spPr/>
      <dgm:t>
        <a:bodyPr/>
        <a:lstStyle/>
        <a:p>
          <a:pPr>
            <a:defRPr cap="all"/>
          </a:pPr>
          <a:r>
            <a:rPr lang="en-US"/>
            <a:t>- Proficiency in Excel and data modeling techniques.</a:t>
          </a:r>
        </a:p>
      </dgm:t>
    </dgm:pt>
    <dgm:pt modelId="{EE8DAFDB-D692-4BCB-A1BF-06528150F476}" type="parTrans" cxnId="{C12059E6-8275-4C89-AF15-3855669B4482}">
      <dgm:prSet/>
      <dgm:spPr/>
      <dgm:t>
        <a:bodyPr/>
        <a:lstStyle/>
        <a:p>
          <a:endParaRPr lang="en-US"/>
        </a:p>
      </dgm:t>
    </dgm:pt>
    <dgm:pt modelId="{ED3144CD-968F-4964-9C0D-410924D8B076}" type="sibTrans" cxnId="{C12059E6-8275-4C89-AF15-3855669B4482}">
      <dgm:prSet/>
      <dgm:spPr/>
      <dgm:t>
        <a:bodyPr/>
        <a:lstStyle/>
        <a:p>
          <a:endParaRPr lang="en-US"/>
        </a:p>
      </dgm:t>
    </dgm:pt>
    <dgm:pt modelId="{E3EC4062-741F-4B8B-B331-B4B46777478B}">
      <dgm:prSet/>
      <dgm:spPr/>
      <dgm:t>
        <a:bodyPr/>
        <a:lstStyle/>
        <a:p>
          <a:pPr>
            <a:defRPr cap="all"/>
          </a:pPr>
          <a:r>
            <a:rPr lang="en-US"/>
            <a:t>- Excellent communication and teamwork abilities.</a:t>
          </a:r>
        </a:p>
      </dgm:t>
    </dgm:pt>
    <dgm:pt modelId="{6434689D-95DB-4000-874D-BC2CD04D1BBB}" type="parTrans" cxnId="{F8BAB9C0-97A3-4D7C-B74C-31FA0642EFD8}">
      <dgm:prSet/>
      <dgm:spPr/>
      <dgm:t>
        <a:bodyPr/>
        <a:lstStyle/>
        <a:p>
          <a:endParaRPr lang="en-US"/>
        </a:p>
      </dgm:t>
    </dgm:pt>
    <dgm:pt modelId="{6EAC197B-81C4-48E2-B0D1-357BEC7C197B}" type="sibTrans" cxnId="{F8BAB9C0-97A3-4D7C-B74C-31FA0642EFD8}">
      <dgm:prSet/>
      <dgm:spPr/>
      <dgm:t>
        <a:bodyPr/>
        <a:lstStyle/>
        <a:p>
          <a:endParaRPr lang="en-US"/>
        </a:p>
      </dgm:t>
    </dgm:pt>
    <dgm:pt modelId="{E95CDB30-0812-40DB-B56B-5F8FD6C1FB8F}">
      <dgm:prSet/>
      <dgm:spPr/>
      <dgm:t>
        <a:bodyPr/>
        <a:lstStyle/>
        <a:p>
          <a:pPr>
            <a:defRPr cap="all"/>
          </a:pPr>
          <a:r>
            <a:rPr lang="en-US"/>
            <a:t>Desirable Attributes:</a:t>
          </a:r>
        </a:p>
      </dgm:t>
    </dgm:pt>
    <dgm:pt modelId="{248727F8-D05B-4463-9D45-93361C8F6E73}" type="parTrans" cxnId="{ECFF862C-BDA3-495E-B183-42603E3FB92C}">
      <dgm:prSet/>
      <dgm:spPr/>
      <dgm:t>
        <a:bodyPr/>
        <a:lstStyle/>
        <a:p>
          <a:endParaRPr lang="en-US"/>
        </a:p>
      </dgm:t>
    </dgm:pt>
    <dgm:pt modelId="{2DF1053D-F63C-45E5-BC98-698CF31A10B7}" type="sibTrans" cxnId="{ECFF862C-BDA3-495E-B183-42603E3FB92C}">
      <dgm:prSet/>
      <dgm:spPr/>
      <dgm:t>
        <a:bodyPr/>
        <a:lstStyle/>
        <a:p>
          <a:endParaRPr lang="en-US"/>
        </a:p>
      </dgm:t>
    </dgm:pt>
    <dgm:pt modelId="{5324E043-23B0-4204-A02E-A5FDA2E853D3}">
      <dgm:prSet/>
      <dgm:spPr/>
      <dgm:t>
        <a:bodyPr/>
        <a:lstStyle/>
        <a:p>
          <a:pPr>
            <a:defRPr cap="all"/>
          </a:pPr>
          <a:r>
            <a:rPr lang="en-US"/>
            <a:t>- Prior experience in corporate or investment finance.</a:t>
          </a:r>
        </a:p>
      </dgm:t>
    </dgm:pt>
    <dgm:pt modelId="{FE70B359-D027-471F-B865-5EB39C4DFDA7}" type="parTrans" cxnId="{335932FC-45F1-41BE-B4AF-4BC0F197E136}">
      <dgm:prSet/>
      <dgm:spPr/>
      <dgm:t>
        <a:bodyPr/>
        <a:lstStyle/>
        <a:p>
          <a:endParaRPr lang="en-US"/>
        </a:p>
      </dgm:t>
    </dgm:pt>
    <dgm:pt modelId="{831A8277-5735-4B98-BB9C-ACB2E8C4A6D5}" type="sibTrans" cxnId="{335932FC-45F1-41BE-B4AF-4BC0F197E136}">
      <dgm:prSet/>
      <dgm:spPr/>
      <dgm:t>
        <a:bodyPr/>
        <a:lstStyle/>
        <a:p>
          <a:endParaRPr lang="en-US"/>
        </a:p>
      </dgm:t>
    </dgm:pt>
    <dgm:pt modelId="{41380E2A-35BB-4675-9B1F-FE82CF42F4BC}">
      <dgm:prSet/>
      <dgm:spPr/>
      <dgm:t>
        <a:bodyPr/>
        <a:lstStyle/>
        <a:p>
          <a:pPr>
            <a:defRPr cap="all"/>
          </a:pPr>
          <a:r>
            <a:rPr lang="en-US"/>
            <a:t>- Working knowledge of tools such as Power BI, SQL, or Python.</a:t>
          </a:r>
        </a:p>
      </dgm:t>
    </dgm:pt>
    <dgm:pt modelId="{E6563C9B-136F-43D1-AA0B-9673833A2E5A}" type="parTrans" cxnId="{0DBEDFCB-CE1C-4F3F-B4C3-D71EC18323E9}">
      <dgm:prSet/>
      <dgm:spPr/>
      <dgm:t>
        <a:bodyPr/>
        <a:lstStyle/>
        <a:p>
          <a:endParaRPr lang="en-US"/>
        </a:p>
      </dgm:t>
    </dgm:pt>
    <dgm:pt modelId="{576860D4-306C-402E-91D3-C48458A4DC9C}" type="sibTrans" cxnId="{0DBEDFCB-CE1C-4F3F-B4C3-D71EC18323E9}">
      <dgm:prSet/>
      <dgm:spPr/>
      <dgm:t>
        <a:bodyPr/>
        <a:lstStyle/>
        <a:p>
          <a:endParaRPr lang="en-US"/>
        </a:p>
      </dgm:t>
    </dgm:pt>
    <dgm:pt modelId="{3D05436B-C8A0-4631-804B-FAFA56D15584}" type="pres">
      <dgm:prSet presAssocID="{9C544DE3-24D9-4011-A97A-BA70C5DBCDAB}" presName="root" presStyleCnt="0">
        <dgm:presLayoutVars>
          <dgm:dir/>
          <dgm:resizeHandles val="exact"/>
        </dgm:presLayoutVars>
      </dgm:prSet>
      <dgm:spPr/>
    </dgm:pt>
    <dgm:pt modelId="{A55354BB-166C-4E1D-8615-8A41D74F723D}" type="pres">
      <dgm:prSet presAssocID="{390AF4E7-F1FA-475A-AB4D-8D51CA122B97}" presName="compNode" presStyleCnt="0"/>
      <dgm:spPr/>
    </dgm:pt>
    <dgm:pt modelId="{0B5BAAB1-0EF5-4BC9-A632-1B232A3DABEA}" type="pres">
      <dgm:prSet presAssocID="{390AF4E7-F1FA-475A-AB4D-8D51CA122B97}" presName="iconBgRect" presStyleLbl="bgShp" presStyleIdx="0" presStyleCnt="8"/>
      <dgm:spPr/>
    </dgm:pt>
    <dgm:pt modelId="{BAD4E2DB-9BC8-4FEA-AFA1-468EF8FC215E}" type="pres">
      <dgm:prSet presAssocID="{390AF4E7-F1FA-475A-AB4D-8D51CA122B97}"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al"/>
        </a:ext>
      </dgm:extLst>
    </dgm:pt>
    <dgm:pt modelId="{50CF6A40-34AD-4A15-B1B7-1CC9E60B4335}" type="pres">
      <dgm:prSet presAssocID="{390AF4E7-F1FA-475A-AB4D-8D51CA122B97}" presName="spaceRect" presStyleCnt="0"/>
      <dgm:spPr/>
    </dgm:pt>
    <dgm:pt modelId="{07A1F9BC-B4E6-4162-A79D-6FF530181D9D}" type="pres">
      <dgm:prSet presAssocID="{390AF4E7-F1FA-475A-AB4D-8D51CA122B97}" presName="textRect" presStyleLbl="revTx" presStyleIdx="0" presStyleCnt="8">
        <dgm:presLayoutVars>
          <dgm:chMax val="1"/>
          <dgm:chPref val="1"/>
        </dgm:presLayoutVars>
      </dgm:prSet>
      <dgm:spPr/>
    </dgm:pt>
    <dgm:pt modelId="{5671F171-2399-46B6-ACBB-8709383E81AC}" type="pres">
      <dgm:prSet presAssocID="{CF8764A5-1285-4EEE-ABE3-605CE23DA319}" presName="sibTrans" presStyleCnt="0"/>
      <dgm:spPr/>
    </dgm:pt>
    <dgm:pt modelId="{3E64BD04-D778-4BEC-BBDF-5B6BC8BD1FD5}" type="pres">
      <dgm:prSet presAssocID="{C997131C-32DD-4933-9006-179FE9FED495}" presName="compNode" presStyleCnt="0"/>
      <dgm:spPr/>
    </dgm:pt>
    <dgm:pt modelId="{062FD95E-7C47-4BE9-95EF-ABF4727BF61A}" type="pres">
      <dgm:prSet presAssocID="{C997131C-32DD-4933-9006-179FE9FED495}" presName="iconBgRect" presStyleLbl="bgShp" presStyleIdx="1" presStyleCnt="8"/>
      <dgm:spPr/>
    </dgm:pt>
    <dgm:pt modelId="{5A31798D-CE63-4D06-A11D-9B5B8D2CECE4}" type="pres">
      <dgm:prSet presAssocID="{C997131C-32DD-4933-9006-179FE9FED495}"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E03E9E36-E2FB-45E0-BED9-E45DF1111C35}" type="pres">
      <dgm:prSet presAssocID="{C997131C-32DD-4933-9006-179FE9FED495}" presName="spaceRect" presStyleCnt="0"/>
      <dgm:spPr/>
    </dgm:pt>
    <dgm:pt modelId="{E5970A13-DAC3-43E5-B852-7AE5465C4CA7}" type="pres">
      <dgm:prSet presAssocID="{C997131C-32DD-4933-9006-179FE9FED495}" presName="textRect" presStyleLbl="revTx" presStyleIdx="1" presStyleCnt="8">
        <dgm:presLayoutVars>
          <dgm:chMax val="1"/>
          <dgm:chPref val="1"/>
        </dgm:presLayoutVars>
      </dgm:prSet>
      <dgm:spPr/>
    </dgm:pt>
    <dgm:pt modelId="{A720E35D-76FF-432B-B8EC-F69D98134BEF}" type="pres">
      <dgm:prSet presAssocID="{AC55AF13-6C34-4414-823F-FBEC46C353D5}" presName="sibTrans" presStyleCnt="0"/>
      <dgm:spPr/>
    </dgm:pt>
    <dgm:pt modelId="{F8113E10-1263-4788-9635-F86289B8F155}" type="pres">
      <dgm:prSet presAssocID="{47FB3703-104C-4D8C-8C7E-6B0BFFAD0818}" presName="compNode" presStyleCnt="0"/>
      <dgm:spPr/>
    </dgm:pt>
    <dgm:pt modelId="{531BD35C-D7E3-4C77-BC19-B49521209AED}" type="pres">
      <dgm:prSet presAssocID="{47FB3703-104C-4D8C-8C7E-6B0BFFAD0818}" presName="iconBgRect" presStyleLbl="bgShp" presStyleIdx="2" presStyleCnt="8"/>
      <dgm:spPr/>
    </dgm:pt>
    <dgm:pt modelId="{62569BDD-02FC-4B91-BD98-718CC88A0B3C}" type="pres">
      <dgm:prSet presAssocID="{47FB3703-104C-4D8C-8C7E-6B0BFFAD0818}"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thematics"/>
        </a:ext>
      </dgm:extLst>
    </dgm:pt>
    <dgm:pt modelId="{505BDACB-B17E-4F36-AE69-5843568AC718}" type="pres">
      <dgm:prSet presAssocID="{47FB3703-104C-4D8C-8C7E-6B0BFFAD0818}" presName="spaceRect" presStyleCnt="0"/>
      <dgm:spPr/>
    </dgm:pt>
    <dgm:pt modelId="{61BDBBE1-B904-4A35-A9D4-300CAAAEF036}" type="pres">
      <dgm:prSet presAssocID="{47FB3703-104C-4D8C-8C7E-6B0BFFAD0818}" presName="textRect" presStyleLbl="revTx" presStyleIdx="2" presStyleCnt="8">
        <dgm:presLayoutVars>
          <dgm:chMax val="1"/>
          <dgm:chPref val="1"/>
        </dgm:presLayoutVars>
      </dgm:prSet>
      <dgm:spPr/>
    </dgm:pt>
    <dgm:pt modelId="{0454A249-96B6-499E-AF87-5621C2B0B6D5}" type="pres">
      <dgm:prSet presAssocID="{BE9FE169-5EE8-4D31-8E24-65B9C0D67B63}" presName="sibTrans" presStyleCnt="0"/>
      <dgm:spPr/>
    </dgm:pt>
    <dgm:pt modelId="{FE1D3596-FDED-4B50-AACC-E909DB180897}" type="pres">
      <dgm:prSet presAssocID="{430EF8C6-2300-46B8-BD6B-CEBA5C0D36CB}" presName="compNode" presStyleCnt="0"/>
      <dgm:spPr/>
    </dgm:pt>
    <dgm:pt modelId="{432250A2-5266-46A1-A83F-AF3155C9FC72}" type="pres">
      <dgm:prSet presAssocID="{430EF8C6-2300-46B8-BD6B-CEBA5C0D36CB}" presName="iconBgRect" presStyleLbl="bgShp" presStyleIdx="3" presStyleCnt="8"/>
      <dgm:spPr/>
    </dgm:pt>
    <dgm:pt modelId="{0738355B-E791-4D63-9283-3627BF877637}" type="pres">
      <dgm:prSet presAssocID="{430EF8C6-2300-46B8-BD6B-CEBA5C0D36CB}"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atistics"/>
        </a:ext>
      </dgm:extLst>
    </dgm:pt>
    <dgm:pt modelId="{523320CC-3627-479D-9198-F95831D9302F}" type="pres">
      <dgm:prSet presAssocID="{430EF8C6-2300-46B8-BD6B-CEBA5C0D36CB}" presName="spaceRect" presStyleCnt="0"/>
      <dgm:spPr/>
    </dgm:pt>
    <dgm:pt modelId="{19B4C962-FA73-4186-A35C-973D058CC207}" type="pres">
      <dgm:prSet presAssocID="{430EF8C6-2300-46B8-BD6B-CEBA5C0D36CB}" presName="textRect" presStyleLbl="revTx" presStyleIdx="3" presStyleCnt="8">
        <dgm:presLayoutVars>
          <dgm:chMax val="1"/>
          <dgm:chPref val="1"/>
        </dgm:presLayoutVars>
      </dgm:prSet>
      <dgm:spPr/>
    </dgm:pt>
    <dgm:pt modelId="{4E064490-A7EB-4AD7-B0DA-95770D9182BE}" type="pres">
      <dgm:prSet presAssocID="{ED3144CD-968F-4964-9C0D-410924D8B076}" presName="sibTrans" presStyleCnt="0"/>
      <dgm:spPr/>
    </dgm:pt>
    <dgm:pt modelId="{9B3E94A1-B1EB-4619-9C11-B76B73F7C4E3}" type="pres">
      <dgm:prSet presAssocID="{E3EC4062-741F-4B8B-B331-B4B46777478B}" presName="compNode" presStyleCnt="0"/>
      <dgm:spPr/>
    </dgm:pt>
    <dgm:pt modelId="{C81C54FE-74AA-4838-BA99-564BECB4B5F4}" type="pres">
      <dgm:prSet presAssocID="{E3EC4062-741F-4B8B-B331-B4B46777478B}" presName="iconBgRect" presStyleLbl="bgShp" presStyleIdx="4" presStyleCnt="8"/>
      <dgm:spPr/>
    </dgm:pt>
    <dgm:pt modelId="{9236E3E5-6181-489B-870C-8DCD4583E60B}" type="pres">
      <dgm:prSet presAssocID="{E3EC4062-741F-4B8B-B331-B4B46777478B}"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Success"/>
        </a:ext>
      </dgm:extLst>
    </dgm:pt>
    <dgm:pt modelId="{C3F85834-6A20-4FA7-9AAC-FFE184C033CD}" type="pres">
      <dgm:prSet presAssocID="{E3EC4062-741F-4B8B-B331-B4B46777478B}" presName="spaceRect" presStyleCnt="0"/>
      <dgm:spPr/>
    </dgm:pt>
    <dgm:pt modelId="{9D22830D-AB2A-4D50-BD36-704A9CBB5CE7}" type="pres">
      <dgm:prSet presAssocID="{E3EC4062-741F-4B8B-B331-B4B46777478B}" presName="textRect" presStyleLbl="revTx" presStyleIdx="4" presStyleCnt="8">
        <dgm:presLayoutVars>
          <dgm:chMax val="1"/>
          <dgm:chPref val="1"/>
        </dgm:presLayoutVars>
      </dgm:prSet>
      <dgm:spPr/>
    </dgm:pt>
    <dgm:pt modelId="{E65707BA-5163-488A-BD00-3AFA54A5092D}" type="pres">
      <dgm:prSet presAssocID="{6EAC197B-81C4-48E2-B0D1-357BEC7C197B}" presName="sibTrans" presStyleCnt="0"/>
      <dgm:spPr/>
    </dgm:pt>
    <dgm:pt modelId="{4DBCF078-2DE3-4597-8D91-C9EE7F46942B}" type="pres">
      <dgm:prSet presAssocID="{E95CDB30-0812-40DB-B56B-5F8FD6C1FB8F}" presName="compNode" presStyleCnt="0"/>
      <dgm:spPr/>
    </dgm:pt>
    <dgm:pt modelId="{9D4161F0-2613-4285-BE39-7A615B6060D2}" type="pres">
      <dgm:prSet presAssocID="{E95CDB30-0812-40DB-B56B-5F8FD6C1FB8F}" presName="iconBgRect" presStyleLbl="bgShp" presStyleIdx="5" presStyleCnt="8"/>
      <dgm:spPr/>
    </dgm:pt>
    <dgm:pt modelId="{DDE84428-F7A2-4799-B621-6B3F08DA79EB}" type="pres">
      <dgm:prSet presAssocID="{E95CDB30-0812-40DB-B56B-5F8FD6C1FB8F}"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mark"/>
        </a:ext>
      </dgm:extLst>
    </dgm:pt>
    <dgm:pt modelId="{82B43F72-9A90-48B1-914E-90474C03EDB9}" type="pres">
      <dgm:prSet presAssocID="{E95CDB30-0812-40DB-B56B-5F8FD6C1FB8F}" presName="spaceRect" presStyleCnt="0"/>
      <dgm:spPr/>
    </dgm:pt>
    <dgm:pt modelId="{5E32731F-0816-4E2D-B806-DAA1C5E4DF47}" type="pres">
      <dgm:prSet presAssocID="{E95CDB30-0812-40DB-B56B-5F8FD6C1FB8F}" presName="textRect" presStyleLbl="revTx" presStyleIdx="5" presStyleCnt="8">
        <dgm:presLayoutVars>
          <dgm:chMax val="1"/>
          <dgm:chPref val="1"/>
        </dgm:presLayoutVars>
      </dgm:prSet>
      <dgm:spPr/>
    </dgm:pt>
    <dgm:pt modelId="{361CB8DB-740D-4446-A3FF-92EC88FAF941}" type="pres">
      <dgm:prSet presAssocID="{2DF1053D-F63C-45E5-BC98-698CF31A10B7}" presName="sibTrans" presStyleCnt="0"/>
      <dgm:spPr/>
    </dgm:pt>
    <dgm:pt modelId="{F74087C1-A0EF-4E85-9D68-1A34A3A7D439}" type="pres">
      <dgm:prSet presAssocID="{5324E043-23B0-4204-A02E-A5FDA2E853D3}" presName="compNode" presStyleCnt="0"/>
      <dgm:spPr/>
    </dgm:pt>
    <dgm:pt modelId="{3F298F51-D3FC-48D4-978F-63A4C0A9B40D}" type="pres">
      <dgm:prSet presAssocID="{5324E043-23B0-4204-A02E-A5FDA2E853D3}" presName="iconBgRect" presStyleLbl="bgShp" presStyleIdx="6" presStyleCnt="8"/>
      <dgm:spPr/>
    </dgm:pt>
    <dgm:pt modelId="{BFC22499-B2FA-4320-820E-92D80D420C3A}" type="pres">
      <dgm:prSet presAssocID="{5324E043-23B0-4204-A02E-A5FDA2E853D3}"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Money"/>
        </a:ext>
      </dgm:extLst>
    </dgm:pt>
    <dgm:pt modelId="{CB9FC597-E60D-4210-8575-E18BD572607B}" type="pres">
      <dgm:prSet presAssocID="{5324E043-23B0-4204-A02E-A5FDA2E853D3}" presName="spaceRect" presStyleCnt="0"/>
      <dgm:spPr/>
    </dgm:pt>
    <dgm:pt modelId="{BF40131A-C93B-4AD5-809C-6A97F5758390}" type="pres">
      <dgm:prSet presAssocID="{5324E043-23B0-4204-A02E-A5FDA2E853D3}" presName="textRect" presStyleLbl="revTx" presStyleIdx="6" presStyleCnt="8">
        <dgm:presLayoutVars>
          <dgm:chMax val="1"/>
          <dgm:chPref val="1"/>
        </dgm:presLayoutVars>
      </dgm:prSet>
      <dgm:spPr/>
    </dgm:pt>
    <dgm:pt modelId="{74801DD0-1E6A-4C81-9855-5D9694B7E86D}" type="pres">
      <dgm:prSet presAssocID="{831A8277-5735-4B98-BB9C-ACB2E8C4A6D5}" presName="sibTrans" presStyleCnt="0"/>
      <dgm:spPr/>
    </dgm:pt>
    <dgm:pt modelId="{D43BD817-4DFD-48B1-939B-3DEEB3056E31}" type="pres">
      <dgm:prSet presAssocID="{41380E2A-35BB-4675-9B1F-FE82CF42F4BC}" presName="compNode" presStyleCnt="0"/>
      <dgm:spPr/>
    </dgm:pt>
    <dgm:pt modelId="{656028AF-FB21-44D6-B2B9-965FC9FDC506}" type="pres">
      <dgm:prSet presAssocID="{41380E2A-35BB-4675-9B1F-FE82CF42F4BC}" presName="iconBgRect" presStyleLbl="bgShp" presStyleIdx="7" presStyleCnt="8"/>
      <dgm:spPr/>
    </dgm:pt>
    <dgm:pt modelId="{41BDDF83-1522-4988-8BCB-D03E4C9FB9FF}" type="pres">
      <dgm:prSet presAssocID="{41380E2A-35BB-4675-9B1F-FE82CF42F4BC}"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Programmer"/>
        </a:ext>
      </dgm:extLst>
    </dgm:pt>
    <dgm:pt modelId="{E4540914-D574-4506-B37C-65BBF8FF6B27}" type="pres">
      <dgm:prSet presAssocID="{41380E2A-35BB-4675-9B1F-FE82CF42F4BC}" presName="spaceRect" presStyleCnt="0"/>
      <dgm:spPr/>
    </dgm:pt>
    <dgm:pt modelId="{5AEDD6E9-0E7B-4CED-905A-69C50FB6573B}" type="pres">
      <dgm:prSet presAssocID="{41380E2A-35BB-4675-9B1F-FE82CF42F4BC}" presName="textRect" presStyleLbl="revTx" presStyleIdx="7" presStyleCnt="8">
        <dgm:presLayoutVars>
          <dgm:chMax val="1"/>
          <dgm:chPref val="1"/>
        </dgm:presLayoutVars>
      </dgm:prSet>
      <dgm:spPr/>
    </dgm:pt>
  </dgm:ptLst>
  <dgm:cxnLst>
    <dgm:cxn modelId="{ECFF862C-BDA3-495E-B183-42603E3FB92C}" srcId="{9C544DE3-24D9-4011-A97A-BA70C5DBCDAB}" destId="{E95CDB30-0812-40DB-B56B-5F8FD6C1FB8F}" srcOrd="5" destOrd="0" parTransId="{248727F8-D05B-4463-9D45-93361C8F6E73}" sibTransId="{2DF1053D-F63C-45E5-BC98-698CF31A10B7}"/>
    <dgm:cxn modelId="{A1DED734-93D0-407D-8E7C-A37F6F96E693}" type="presOf" srcId="{9C544DE3-24D9-4011-A97A-BA70C5DBCDAB}" destId="{3D05436B-C8A0-4631-804B-FAFA56D15584}" srcOrd="0" destOrd="0" presId="urn:microsoft.com/office/officeart/2018/5/layout/IconCircleLabelList"/>
    <dgm:cxn modelId="{FCA1B34F-4157-4ECA-94C7-56225FBCB212}" type="presOf" srcId="{390AF4E7-F1FA-475A-AB4D-8D51CA122B97}" destId="{07A1F9BC-B4E6-4162-A79D-6FF530181D9D}" srcOrd="0" destOrd="0" presId="urn:microsoft.com/office/officeart/2018/5/layout/IconCircleLabelList"/>
    <dgm:cxn modelId="{76123758-1CAD-4495-955D-069849838458}" srcId="{9C544DE3-24D9-4011-A97A-BA70C5DBCDAB}" destId="{C997131C-32DD-4933-9006-179FE9FED495}" srcOrd="1" destOrd="0" parTransId="{781A3D04-0F3B-49C6-A93B-3F85564EDD10}" sibTransId="{AC55AF13-6C34-4414-823F-FBEC46C353D5}"/>
    <dgm:cxn modelId="{3C064D59-581B-44C2-B67D-84BCEBD2488C}" srcId="{9C544DE3-24D9-4011-A97A-BA70C5DBCDAB}" destId="{390AF4E7-F1FA-475A-AB4D-8D51CA122B97}" srcOrd="0" destOrd="0" parTransId="{0E198621-9480-47C7-860D-B40FCAD3E23B}" sibTransId="{CF8764A5-1285-4EEE-ABE3-605CE23DA319}"/>
    <dgm:cxn modelId="{F416E2A0-D548-47B6-887B-B9430F927571}" type="presOf" srcId="{41380E2A-35BB-4675-9B1F-FE82CF42F4BC}" destId="{5AEDD6E9-0E7B-4CED-905A-69C50FB6573B}" srcOrd="0" destOrd="0" presId="urn:microsoft.com/office/officeart/2018/5/layout/IconCircleLabelList"/>
    <dgm:cxn modelId="{F8BAB9C0-97A3-4D7C-B74C-31FA0642EFD8}" srcId="{9C544DE3-24D9-4011-A97A-BA70C5DBCDAB}" destId="{E3EC4062-741F-4B8B-B331-B4B46777478B}" srcOrd="4" destOrd="0" parTransId="{6434689D-95DB-4000-874D-BC2CD04D1BBB}" sibTransId="{6EAC197B-81C4-48E2-B0D1-357BEC7C197B}"/>
    <dgm:cxn modelId="{D8329FC7-5F58-4ED7-B277-34463CDE46A8}" type="presOf" srcId="{47FB3703-104C-4D8C-8C7E-6B0BFFAD0818}" destId="{61BDBBE1-B904-4A35-A9D4-300CAAAEF036}" srcOrd="0" destOrd="0" presId="urn:microsoft.com/office/officeart/2018/5/layout/IconCircleLabelList"/>
    <dgm:cxn modelId="{1692D0CA-71D1-4AD2-99CF-91B5E200DBA3}" type="presOf" srcId="{C997131C-32DD-4933-9006-179FE9FED495}" destId="{E5970A13-DAC3-43E5-B852-7AE5465C4CA7}" srcOrd="0" destOrd="0" presId="urn:microsoft.com/office/officeart/2018/5/layout/IconCircleLabelList"/>
    <dgm:cxn modelId="{0DBEDFCB-CE1C-4F3F-B4C3-D71EC18323E9}" srcId="{9C544DE3-24D9-4011-A97A-BA70C5DBCDAB}" destId="{41380E2A-35BB-4675-9B1F-FE82CF42F4BC}" srcOrd="7" destOrd="0" parTransId="{E6563C9B-136F-43D1-AA0B-9673833A2E5A}" sibTransId="{576860D4-306C-402E-91D3-C48458A4DC9C}"/>
    <dgm:cxn modelId="{095924D4-1493-47EE-9890-93B7F34CDD29}" type="presOf" srcId="{5324E043-23B0-4204-A02E-A5FDA2E853D3}" destId="{BF40131A-C93B-4AD5-809C-6A97F5758390}" srcOrd="0" destOrd="0" presId="urn:microsoft.com/office/officeart/2018/5/layout/IconCircleLabelList"/>
    <dgm:cxn modelId="{C12059E6-8275-4C89-AF15-3855669B4482}" srcId="{9C544DE3-24D9-4011-A97A-BA70C5DBCDAB}" destId="{430EF8C6-2300-46B8-BD6B-CEBA5C0D36CB}" srcOrd="3" destOrd="0" parTransId="{EE8DAFDB-D692-4BCB-A1BF-06528150F476}" sibTransId="{ED3144CD-968F-4964-9C0D-410924D8B076}"/>
    <dgm:cxn modelId="{473E9FED-94E2-4B0C-8684-DDDB409FA1B2}" srcId="{9C544DE3-24D9-4011-A97A-BA70C5DBCDAB}" destId="{47FB3703-104C-4D8C-8C7E-6B0BFFAD0818}" srcOrd="2" destOrd="0" parTransId="{FA10E112-29B5-49E0-A0FF-C5417FC45F1B}" sibTransId="{BE9FE169-5EE8-4D31-8E24-65B9C0D67B63}"/>
    <dgm:cxn modelId="{28B585F6-ECBC-4002-BBCE-BFE3A7092EB6}" type="presOf" srcId="{430EF8C6-2300-46B8-BD6B-CEBA5C0D36CB}" destId="{19B4C962-FA73-4186-A35C-973D058CC207}" srcOrd="0" destOrd="0" presId="urn:microsoft.com/office/officeart/2018/5/layout/IconCircleLabelList"/>
    <dgm:cxn modelId="{335932FC-45F1-41BE-B4AF-4BC0F197E136}" srcId="{9C544DE3-24D9-4011-A97A-BA70C5DBCDAB}" destId="{5324E043-23B0-4204-A02E-A5FDA2E853D3}" srcOrd="6" destOrd="0" parTransId="{FE70B359-D027-471F-B865-5EB39C4DFDA7}" sibTransId="{831A8277-5735-4B98-BB9C-ACB2E8C4A6D5}"/>
    <dgm:cxn modelId="{CAC704FE-4107-4E2B-8245-B3544DC53ECE}" type="presOf" srcId="{E95CDB30-0812-40DB-B56B-5F8FD6C1FB8F}" destId="{5E32731F-0816-4E2D-B806-DAA1C5E4DF47}" srcOrd="0" destOrd="0" presId="urn:microsoft.com/office/officeart/2018/5/layout/IconCircleLabelList"/>
    <dgm:cxn modelId="{AB33E8FE-E132-4D38-8938-84635D432087}" type="presOf" srcId="{E3EC4062-741F-4B8B-B331-B4B46777478B}" destId="{9D22830D-AB2A-4D50-BD36-704A9CBB5CE7}" srcOrd="0" destOrd="0" presId="urn:microsoft.com/office/officeart/2018/5/layout/IconCircleLabelList"/>
    <dgm:cxn modelId="{0CBEAC8E-18DA-4E9F-986C-AE62FEC053AD}" type="presParOf" srcId="{3D05436B-C8A0-4631-804B-FAFA56D15584}" destId="{A55354BB-166C-4E1D-8615-8A41D74F723D}" srcOrd="0" destOrd="0" presId="urn:microsoft.com/office/officeart/2018/5/layout/IconCircleLabelList"/>
    <dgm:cxn modelId="{DC8E0A53-F673-45F5-A627-E678C6AD8F79}" type="presParOf" srcId="{A55354BB-166C-4E1D-8615-8A41D74F723D}" destId="{0B5BAAB1-0EF5-4BC9-A632-1B232A3DABEA}" srcOrd="0" destOrd="0" presId="urn:microsoft.com/office/officeart/2018/5/layout/IconCircleLabelList"/>
    <dgm:cxn modelId="{BCE7EFEF-7CD2-476B-89C7-7643091754BB}" type="presParOf" srcId="{A55354BB-166C-4E1D-8615-8A41D74F723D}" destId="{BAD4E2DB-9BC8-4FEA-AFA1-468EF8FC215E}" srcOrd="1" destOrd="0" presId="urn:microsoft.com/office/officeart/2018/5/layout/IconCircleLabelList"/>
    <dgm:cxn modelId="{234A907B-BBD4-4FEF-BBD4-3F992E79180D}" type="presParOf" srcId="{A55354BB-166C-4E1D-8615-8A41D74F723D}" destId="{50CF6A40-34AD-4A15-B1B7-1CC9E60B4335}" srcOrd="2" destOrd="0" presId="urn:microsoft.com/office/officeart/2018/5/layout/IconCircleLabelList"/>
    <dgm:cxn modelId="{EBB87D2D-EEB0-4A5E-934C-FAB7A410D287}" type="presParOf" srcId="{A55354BB-166C-4E1D-8615-8A41D74F723D}" destId="{07A1F9BC-B4E6-4162-A79D-6FF530181D9D}" srcOrd="3" destOrd="0" presId="urn:microsoft.com/office/officeart/2018/5/layout/IconCircleLabelList"/>
    <dgm:cxn modelId="{4104E518-8567-4C24-A699-EC4ED52EDA02}" type="presParOf" srcId="{3D05436B-C8A0-4631-804B-FAFA56D15584}" destId="{5671F171-2399-46B6-ACBB-8709383E81AC}" srcOrd="1" destOrd="0" presId="urn:microsoft.com/office/officeart/2018/5/layout/IconCircleLabelList"/>
    <dgm:cxn modelId="{E954BA3C-B3F8-4BD5-8138-E5600FE9C20E}" type="presParOf" srcId="{3D05436B-C8A0-4631-804B-FAFA56D15584}" destId="{3E64BD04-D778-4BEC-BBDF-5B6BC8BD1FD5}" srcOrd="2" destOrd="0" presId="urn:microsoft.com/office/officeart/2018/5/layout/IconCircleLabelList"/>
    <dgm:cxn modelId="{488D6CFC-08A2-4F1B-905D-57235510BA25}" type="presParOf" srcId="{3E64BD04-D778-4BEC-BBDF-5B6BC8BD1FD5}" destId="{062FD95E-7C47-4BE9-95EF-ABF4727BF61A}" srcOrd="0" destOrd="0" presId="urn:microsoft.com/office/officeart/2018/5/layout/IconCircleLabelList"/>
    <dgm:cxn modelId="{A5357B8E-6C71-4D6A-ADDA-7F619CF44CC6}" type="presParOf" srcId="{3E64BD04-D778-4BEC-BBDF-5B6BC8BD1FD5}" destId="{5A31798D-CE63-4D06-A11D-9B5B8D2CECE4}" srcOrd="1" destOrd="0" presId="urn:microsoft.com/office/officeart/2018/5/layout/IconCircleLabelList"/>
    <dgm:cxn modelId="{F9A83646-57CF-4026-A5BB-4CB311922764}" type="presParOf" srcId="{3E64BD04-D778-4BEC-BBDF-5B6BC8BD1FD5}" destId="{E03E9E36-E2FB-45E0-BED9-E45DF1111C35}" srcOrd="2" destOrd="0" presId="urn:microsoft.com/office/officeart/2018/5/layout/IconCircleLabelList"/>
    <dgm:cxn modelId="{0B84A381-2930-4F99-988A-67635FFF0E99}" type="presParOf" srcId="{3E64BD04-D778-4BEC-BBDF-5B6BC8BD1FD5}" destId="{E5970A13-DAC3-43E5-B852-7AE5465C4CA7}" srcOrd="3" destOrd="0" presId="urn:microsoft.com/office/officeart/2018/5/layout/IconCircleLabelList"/>
    <dgm:cxn modelId="{FB52A10A-C632-4CB1-94C9-2557B7889147}" type="presParOf" srcId="{3D05436B-C8A0-4631-804B-FAFA56D15584}" destId="{A720E35D-76FF-432B-B8EC-F69D98134BEF}" srcOrd="3" destOrd="0" presId="urn:microsoft.com/office/officeart/2018/5/layout/IconCircleLabelList"/>
    <dgm:cxn modelId="{BCF7D540-5F1C-4E14-AAA7-60D035848059}" type="presParOf" srcId="{3D05436B-C8A0-4631-804B-FAFA56D15584}" destId="{F8113E10-1263-4788-9635-F86289B8F155}" srcOrd="4" destOrd="0" presId="urn:microsoft.com/office/officeart/2018/5/layout/IconCircleLabelList"/>
    <dgm:cxn modelId="{A1FDB722-FC6A-4CC7-91D8-D4AEB3DD8EAE}" type="presParOf" srcId="{F8113E10-1263-4788-9635-F86289B8F155}" destId="{531BD35C-D7E3-4C77-BC19-B49521209AED}" srcOrd="0" destOrd="0" presId="urn:microsoft.com/office/officeart/2018/5/layout/IconCircleLabelList"/>
    <dgm:cxn modelId="{244AD625-93B1-4559-8AAA-D2986EC225C5}" type="presParOf" srcId="{F8113E10-1263-4788-9635-F86289B8F155}" destId="{62569BDD-02FC-4B91-BD98-718CC88A0B3C}" srcOrd="1" destOrd="0" presId="urn:microsoft.com/office/officeart/2018/5/layout/IconCircleLabelList"/>
    <dgm:cxn modelId="{65A3EB3C-67CD-497D-8874-170B4CC01F80}" type="presParOf" srcId="{F8113E10-1263-4788-9635-F86289B8F155}" destId="{505BDACB-B17E-4F36-AE69-5843568AC718}" srcOrd="2" destOrd="0" presId="urn:microsoft.com/office/officeart/2018/5/layout/IconCircleLabelList"/>
    <dgm:cxn modelId="{A73A9997-1EFE-4865-A713-589A5D85F87A}" type="presParOf" srcId="{F8113E10-1263-4788-9635-F86289B8F155}" destId="{61BDBBE1-B904-4A35-A9D4-300CAAAEF036}" srcOrd="3" destOrd="0" presId="urn:microsoft.com/office/officeart/2018/5/layout/IconCircleLabelList"/>
    <dgm:cxn modelId="{AD6E7991-0390-4F14-8E16-44EE705AE49B}" type="presParOf" srcId="{3D05436B-C8A0-4631-804B-FAFA56D15584}" destId="{0454A249-96B6-499E-AF87-5621C2B0B6D5}" srcOrd="5" destOrd="0" presId="urn:microsoft.com/office/officeart/2018/5/layout/IconCircleLabelList"/>
    <dgm:cxn modelId="{8A4E77C4-F49E-49E4-BC5B-A536A3FA16B3}" type="presParOf" srcId="{3D05436B-C8A0-4631-804B-FAFA56D15584}" destId="{FE1D3596-FDED-4B50-AACC-E909DB180897}" srcOrd="6" destOrd="0" presId="urn:microsoft.com/office/officeart/2018/5/layout/IconCircleLabelList"/>
    <dgm:cxn modelId="{D664A11C-9FA3-4E32-A44C-C93AEA4A3687}" type="presParOf" srcId="{FE1D3596-FDED-4B50-AACC-E909DB180897}" destId="{432250A2-5266-46A1-A83F-AF3155C9FC72}" srcOrd="0" destOrd="0" presId="urn:microsoft.com/office/officeart/2018/5/layout/IconCircleLabelList"/>
    <dgm:cxn modelId="{38774730-D76D-4843-9309-9E08076E2922}" type="presParOf" srcId="{FE1D3596-FDED-4B50-AACC-E909DB180897}" destId="{0738355B-E791-4D63-9283-3627BF877637}" srcOrd="1" destOrd="0" presId="urn:microsoft.com/office/officeart/2018/5/layout/IconCircleLabelList"/>
    <dgm:cxn modelId="{A1D98791-DD86-4C10-95E4-675EE4EDCD97}" type="presParOf" srcId="{FE1D3596-FDED-4B50-AACC-E909DB180897}" destId="{523320CC-3627-479D-9198-F95831D9302F}" srcOrd="2" destOrd="0" presId="urn:microsoft.com/office/officeart/2018/5/layout/IconCircleLabelList"/>
    <dgm:cxn modelId="{F728336A-BA93-4815-AB56-284E58035E9B}" type="presParOf" srcId="{FE1D3596-FDED-4B50-AACC-E909DB180897}" destId="{19B4C962-FA73-4186-A35C-973D058CC207}" srcOrd="3" destOrd="0" presId="urn:microsoft.com/office/officeart/2018/5/layout/IconCircleLabelList"/>
    <dgm:cxn modelId="{ADF5CCF7-A48C-45A0-A11F-D1139B8462A2}" type="presParOf" srcId="{3D05436B-C8A0-4631-804B-FAFA56D15584}" destId="{4E064490-A7EB-4AD7-B0DA-95770D9182BE}" srcOrd="7" destOrd="0" presId="urn:microsoft.com/office/officeart/2018/5/layout/IconCircleLabelList"/>
    <dgm:cxn modelId="{D481D1BB-1A33-4218-8991-A32D0AE15C32}" type="presParOf" srcId="{3D05436B-C8A0-4631-804B-FAFA56D15584}" destId="{9B3E94A1-B1EB-4619-9C11-B76B73F7C4E3}" srcOrd="8" destOrd="0" presId="urn:microsoft.com/office/officeart/2018/5/layout/IconCircleLabelList"/>
    <dgm:cxn modelId="{3D9924A6-ECCA-49A9-854F-667C0761E952}" type="presParOf" srcId="{9B3E94A1-B1EB-4619-9C11-B76B73F7C4E3}" destId="{C81C54FE-74AA-4838-BA99-564BECB4B5F4}" srcOrd="0" destOrd="0" presId="urn:microsoft.com/office/officeart/2018/5/layout/IconCircleLabelList"/>
    <dgm:cxn modelId="{134D14E6-8144-45DB-877F-0C710F247B7C}" type="presParOf" srcId="{9B3E94A1-B1EB-4619-9C11-B76B73F7C4E3}" destId="{9236E3E5-6181-489B-870C-8DCD4583E60B}" srcOrd="1" destOrd="0" presId="urn:microsoft.com/office/officeart/2018/5/layout/IconCircleLabelList"/>
    <dgm:cxn modelId="{716AB6F1-EB56-4F4A-815E-DBD6B8E4D282}" type="presParOf" srcId="{9B3E94A1-B1EB-4619-9C11-B76B73F7C4E3}" destId="{C3F85834-6A20-4FA7-9AAC-FFE184C033CD}" srcOrd="2" destOrd="0" presId="urn:microsoft.com/office/officeart/2018/5/layout/IconCircleLabelList"/>
    <dgm:cxn modelId="{C9C74A2D-3AFC-440A-9991-5D604EFEF63D}" type="presParOf" srcId="{9B3E94A1-B1EB-4619-9C11-B76B73F7C4E3}" destId="{9D22830D-AB2A-4D50-BD36-704A9CBB5CE7}" srcOrd="3" destOrd="0" presId="urn:microsoft.com/office/officeart/2018/5/layout/IconCircleLabelList"/>
    <dgm:cxn modelId="{EE1168B3-9681-46CE-9662-73219E2E064F}" type="presParOf" srcId="{3D05436B-C8A0-4631-804B-FAFA56D15584}" destId="{E65707BA-5163-488A-BD00-3AFA54A5092D}" srcOrd="9" destOrd="0" presId="urn:microsoft.com/office/officeart/2018/5/layout/IconCircleLabelList"/>
    <dgm:cxn modelId="{4F9AFFEC-7CE7-4A33-B54B-0958AE4BAF57}" type="presParOf" srcId="{3D05436B-C8A0-4631-804B-FAFA56D15584}" destId="{4DBCF078-2DE3-4597-8D91-C9EE7F46942B}" srcOrd="10" destOrd="0" presId="urn:microsoft.com/office/officeart/2018/5/layout/IconCircleLabelList"/>
    <dgm:cxn modelId="{B8CE7565-2327-4BE9-8A82-3A9CCCCB3F4D}" type="presParOf" srcId="{4DBCF078-2DE3-4597-8D91-C9EE7F46942B}" destId="{9D4161F0-2613-4285-BE39-7A615B6060D2}" srcOrd="0" destOrd="0" presId="urn:microsoft.com/office/officeart/2018/5/layout/IconCircleLabelList"/>
    <dgm:cxn modelId="{6DA37C5C-4F08-4A54-87A4-122CA648032E}" type="presParOf" srcId="{4DBCF078-2DE3-4597-8D91-C9EE7F46942B}" destId="{DDE84428-F7A2-4799-B621-6B3F08DA79EB}" srcOrd="1" destOrd="0" presId="urn:microsoft.com/office/officeart/2018/5/layout/IconCircleLabelList"/>
    <dgm:cxn modelId="{98A1B641-9F89-476D-8879-03832C2D2FE2}" type="presParOf" srcId="{4DBCF078-2DE3-4597-8D91-C9EE7F46942B}" destId="{82B43F72-9A90-48B1-914E-90474C03EDB9}" srcOrd="2" destOrd="0" presId="urn:microsoft.com/office/officeart/2018/5/layout/IconCircleLabelList"/>
    <dgm:cxn modelId="{6D411C98-60A1-46D9-A70D-C4E5BA20FB1C}" type="presParOf" srcId="{4DBCF078-2DE3-4597-8D91-C9EE7F46942B}" destId="{5E32731F-0816-4E2D-B806-DAA1C5E4DF47}" srcOrd="3" destOrd="0" presId="urn:microsoft.com/office/officeart/2018/5/layout/IconCircleLabelList"/>
    <dgm:cxn modelId="{D6232E9C-F036-4AB2-B840-2302686F319F}" type="presParOf" srcId="{3D05436B-C8A0-4631-804B-FAFA56D15584}" destId="{361CB8DB-740D-4446-A3FF-92EC88FAF941}" srcOrd="11" destOrd="0" presId="urn:microsoft.com/office/officeart/2018/5/layout/IconCircleLabelList"/>
    <dgm:cxn modelId="{E3B88EE0-E5CF-46E9-9FA2-0162BC3FDDE9}" type="presParOf" srcId="{3D05436B-C8A0-4631-804B-FAFA56D15584}" destId="{F74087C1-A0EF-4E85-9D68-1A34A3A7D439}" srcOrd="12" destOrd="0" presId="urn:microsoft.com/office/officeart/2018/5/layout/IconCircleLabelList"/>
    <dgm:cxn modelId="{8EDC681A-0D6F-48F9-8BEA-F13B48A7ACE9}" type="presParOf" srcId="{F74087C1-A0EF-4E85-9D68-1A34A3A7D439}" destId="{3F298F51-D3FC-48D4-978F-63A4C0A9B40D}" srcOrd="0" destOrd="0" presId="urn:microsoft.com/office/officeart/2018/5/layout/IconCircleLabelList"/>
    <dgm:cxn modelId="{6085A711-C8C9-4EBB-823B-9F41A57F793D}" type="presParOf" srcId="{F74087C1-A0EF-4E85-9D68-1A34A3A7D439}" destId="{BFC22499-B2FA-4320-820E-92D80D420C3A}" srcOrd="1" destOrd="0" presId="urn:microsoft.com/office/officeart/2018/5/layout/IconCircleLabelList"/>
    <dgm:cxn modelId="{0AD2EDC1-F545-49CC-A62F-AC023C3ACA59}" type="presParOf" srcId="{F74087C1-A0EF-4E85-9D68-1A34A3A7D439}" destId="{CB9FC597-E60D-4210-8575-E18BD572607B}" srcOrd="2" destOrd="0" presId="urn:microsoft.com/office/officeart/2018/5/layout/IconCircleLabelList"/>
    <dgm:cxn modelId="{C394535D-C5DF-4376-AB3B-0BF01171DB45}" type="presParOf" srcId="{F74087C1-A0EF-4E85-9D68-1A34A3A7D439}" destId="{BF40131A-C93B-4AD5-809C-6A97F5758390}" srcOrd="3" destOrd="0" presId="urn:microsoft.com/office/officeart/2018/5/layout/IconCircleLabelList"/>
    <dgm:cxn modelId="{311382FB-AC65-486F-A380-DE54F3862AF6}" type="presParOf" srcId="{3D05436B-C8A0-4631-804B-FAFA56D15584}" destId="{74801DD0-1E6A-4C81-9855-5D9694B7E86D}" srcOrd="13" destOrd="0" presId="urn:microsoft.com/office/officeart/2018/5/layout/IconCircleLabelList"/>
    <dgm:cxn modelId="{312D9781-A9D7-47C6-843B-73A0777F73A7}" type="presParOf" srcId="{3D05436B-C8A0-4631-804B-FAFA56D15584}" destId="{D43BD817-4DFD-48B1-939B-3DEEB3056E31}" srcOrd="14" destOrd="0" presId="urn:microsoft.com/office/officeart/2018/5/layout/IconCircleLabelList"/>
    <dgm:cxn modelId="{E0B4ED51-9DF3-4721-A0A0-C885DEEAA69E}" type="presParOf" srcId="{D43BD817-4DFD-48B1-939B-3DEEB3056E31}" destId="{656028AF-FB21-44D6-B2B9-965FC9FDC506}" srcOrd="0" destOrd="0" presId="urn:microsoft.com/office/officeart/2018/5/layout/IconCircleLabelList"/>
    <dgm:cxn modelId="{D7A92DF9-BDF6-4E9F-A27B-CFAB4E73C1D7}" type="presParOf" srcId="{D43BD817-4DFD-48B1-939B-3DEEB3056E31}" destId="{41BDDF83-1522-4988-8BCB-D03E4C9FB9FF}" srcOrd="1" destOrd="0" presId="urn:microsoft.com/office/officeart/2018/5/layout/IconCircleLabelList"/>
    <dgm:cxn modelId="{2692165F-E476-4037-8C0D-C68B084472C0}" type="presParOf" srcId="{D43BD817-4DFD-48B1-939B-3DEEB3056E31}" destId="{E4540914-D574-4506-B37C-65BBF8FF6B27}" srcOrd="2" destOrd="0" presId="urn:microsoft.com/office/officeart/2018/5/layout/IconCircleLabelList"/>
    <dgm:cxn modelId="{DF177401-6329-45F6-9C9C-1B4AC702E004}" type="presParOf" srcId="{D43BD817-4DFD-48B1-939B-3DEEB3056E31}" destId="{5AEDD6E9-0E7B-4CED-905A-69C50FB6573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A407E4D-831A-4E71-ADA3-FCA75F0DFEF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3013C22-62DC-4516-9020-32C2FAE78455}">
      <dgm:prSet/>
      <dgm:spPr/>
      <dgm:t>
        <a:bodyPr/>
        <a:lstStyle/>
        <a:p>
          <a:r>
            <a:rPr lang="en-US"/>
            <a:t>A structured interview uses a consistent set of questions for every candidate, ensuring fairness and objectivity.</a:t>
          </a:r>
        </a:p>
      </dgm:t>
    </dgm:pt>
    <dgm:pt modelId="{B781965B-D0A4-474A-BD58-6C4FF8448313}" type="parTrans" cxnId="{C0BE8A4C-7524-472A-B878-5CFDF1B26990}">
      <dgm:prSet/>
      <dgm:spPr/>
      <dgm:t>
        <a:bodyPr/>
        <a:lstStyle/>
        <a:p>
          <a:endParaRPr lang="en-US"/>
        </a:p>
      </dgm:t>
    </dgm:pt>
    <dgm:pt modelId="{30D52D10-A7C8-4950-921F-E93F9352E892}" type="sibTrans" cxnId="{C0BE8A4C-7524-472A-B878-5CFDF1B26990}">
      <dgm:prSet/>
      <dgm:spPr/>
      <dgm:t>
        <a:bodyPr/>
        <a:lstStyle/>
        <a:p>
          <a:endParaRPr lang="en-US"/>
        </a:p>
      </dgm:t>
    </dgm:pt>
    <dgm:pt modelId="{3BADE380-1B63-446F-A565-C08509486B5B}">
      <dgm:prSet/>
      <dgm:spPr/>
      <dgm:t>
        <a:bodyPr/>
        <a:lstStyle/>
        <a:p>
          <a:r>
            <a:rPr lang="en-US"/>
            <a:t>Example Questions:</a:t>
          </a:r>
        </a:p>
      </dgm:t>
    </dgm:pt>
    <dgm:pt modelId="{7A643EA5-722B-4E85-B75B-6F6929431AF3}" type="parTrans" cxnId="{6B3BD0E7-E71A-4A7D-BF6A-670B7C4E49D1}">
      <dgm:prSet/>
      <dgm:spPr/>
      <dgm:t>
        <a:bodyPr/>
        <a:lstStyle/>
        <a:p>
          <a:endParaRPr lang="en-US"/>
        </a:p>
      </dgm:t>
    </dgm:pt>
    <dgm:pt modelId="{84AE867E-37AF-4535-89F3-49CE2D416777}" type="sibTrans" cxnId="{6B3BD0E7-E71A-4A7D-BF6A-670B7C4E49D1}">
      <dgm:prSet/>
      <dgm:spPr/>
      <dgm:t>
        <a:bodyPr/>
        <a:lstStyle/>
        <a:p>
          <a:endParaRPr lang="en-US"/>
        </a:p>
      </dgm:t>
    </dgm:pt>
    <dgm:pt modelId="{45C0700F-3D19-4465-B3C6-EB026E2E3696}">
      <dgm:prSet/>
      <dgm:spPr/>
      <dgm:t>
        <a:bodyPr/>
        <a:lstStyle/>
        <a:p>
          <a:r>
            <a:rPr lang="en-US"/>
            <a:t>- Tell me about a situation where you analyzed data to improve business performance.</a:t>
          </a:r>
        </a:p>
      </dgm:t>
    </dgm:pt>
    <dgm:pt modelId="{37B8AE7F-ED41-478F-9268-96E5A4908D01}" type="parTrans" cxnId="{0C2BEADA-6889-4619-AB4A-B541D2096A64}">
      <dgm:prSet/>
      <dgm:spPr/>
      <dgm:t>
        <a:bodyPr/>
        <a:lstStyle/>
        <a:p>
          <a:endParaRPr lang="en-US"/>
        </a:p>
      </dgm:t>
    </dgm:pt>
    <dgm:pt modelId="{B47EBC8D-E2B3-46D2-B21D-269975C1A7C7}" type="sibTrans" cxnId="{0C2BEADA-6889-4619-AB4A-B541D2096A64}">
      <dgm:prSet/>
      <dgm:spPr/>
      <dgm:t>
        <a:bodyPr/>
        <a:lstStyle/>
        <a:p>
          <a:endParaRPr lang="en-US"/>
        </a:p>
      </dgm:t>
    </dgm:pt>
    <dgm:pt modelId="{FF953B0B-2FF1-4460-8463-12C3B24A8145}">
      <dgm:prSet/>
      <dgm:spPr/>
      <dgm:t>
        <a:bodyPr/>
        <a:lstStyle/>
        <a:p>
          <a:r>
            <a:rPr lang="en-US"/>
            <a:t>- How do you maintain accuracy and reliability in your financial reporting?</a:t>
          </a:r>
        </a:p>
      </dgm:t>
    </dgm:pt>
    <dgm:pt modelId="{EE5CF78F-120C-4247-9E83-C5C4907E5BF2}" type="parTrans" cxnId="{95188F06-878C-40EB-B8B0-8D40A9EE2598}">
      <dgm:prSet/>
      <dgm:spPr/>
      <dgm:t>
        <a:bodyPr/>
        <a:lstStyle/>
        <a:p>
          <a:endParaRPr lang="en-US"/>
        </a:p>
      </dgm:t>
    </dgm:pt>
    <dgm:pt modelId="{FD63B191-2226-480E-99F7-9D23A985D432}" type="sibTrans" cxnId="{95188F06-878C-40EB-B8B0-8D40A9EE2598}">
      <dgm:prSet/>
      <dgm:spPr/>
      <dgm:t>
        <a:bodyPr/>
        <a:lstStyle/>
        <a:p>
          <a:endParaRPr lang="en-US"/>
        </a:p>
      </dgm:t>
    </dgm:pt>
    <dgm:pt modelId="{26B14777-4AF6-42E1-999F-35ABE7841BDC}" type="pres">
      <dgm:prSet presAssocID="{4A407E4D-831A-4E71-ADA3-FCA75F0DFEF4}" presName="root" presStyleCnt="0">
        <dgm:presLayoutVars>
          <dgm:dir/>
          <dgm:resizeHandles val="exact"/>
        </dgm:presLayoutVars>
      </dgm:prSet>
      <dgm:spPr/>
    </dgm:pt>
    <dgm:pt modelId="{DECCB6C6-9828-4F44-BEF2-66B36F7CABF8}" type="pres">
      <dgm:prSet presAssocID="{73013C22-62DC-4516-9020-32C2FAE78455}" presName="compNode" presStyleCnt="0"/>
      <dgm:spPr/>
    </dgm:pt>
    <dgm:pt modelId="{CF4FE00B-0503-440F-8065-E72B02D901E7}" type="pres">
      <dgm:prSet presAssocID="{73013C22-62DC-4516-9020-32C2FAE7845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086E2277-EADD-4B36-80BF-C16B8A6C08A5}" type="pres">
      <dgm:prSet presAssocID="{73013C22-62DC-4516-9020-32C2FAE78455}" presName="spaceRect" presStyleCnt="0"/>
      <dgm:spPr/>
    </dgm:pt>
    <dgm:pt modelId="{B6032BE9-24CC-4717-9BBE-552D7C9D9A0E}" type="pres">
      <dgm:prSet presAssocID="{73013C22-62DC-4516-9020-32C2FAE78455}" presName="textRect" presStyleLbl="revTx" presStyleIdx="0" presStyleCnt="4">
        <dgm:presLayoutVars>
          <dgm:chMax val="1"/>
          <dgm:chPref val="1"/>
        </dgm:presLayoutVars>
      </dgm:prSet>
      <dgm:spPr/>
    </dgm:pt>
    <dgm:pt modelId="{109799AC-5A9F-43BE-BC81-5A0D421CE2F9}" type="pres">
      <dgm:prSet presAssocID="{30D52D10-A7C8-4950-921F-E93F9352E892}" presName="sibTrans" presStyleCnt="0"/>
      <dgm:spPr/>
    </dgm:pt>
    <dgm:pt modelId="{96D8F0A1-6CB0-48EA-A471-E3D75B3F0F6C}" type="pres">
      <dgm:prSet presAssocID="{3BADE380-1B63-446F-A565-C08509486B5B}" presName="compNode" presStyleCnt="0"/>
      <dgm:spPr/>
    </dgm:pt>
    <dgm:pt modelId="{BC067679-EC69-4155-AF08-45E0130343BD}" type="pres">
      <dgm:prSet presAssocID="{3BADE380-1B63-446F-A565-C08509486B5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CE4FC97A-8924-446B-9840-DBDC93C6BD64}" type="pres">
      <dgm:prSet presAssocID="{3BADE380-1B63-446F-A565-C08509486B5B}" presName="spaceRect" presStyleCnt="0"/>
      <dgm:spPr/>
    </dgm:pt>
    <dgm:pt modelId="{51268AF2-F48A-47F4-8F11-7DABC3D43594}" type="pres">
      <dgm:prSet presAssocID="{3BADE380-1B63-446F-A565-C08509486B5B}" presName="textRect" presStyleLbl="revTx" presStyleIdx="1" presStyleCnt="4">
        <dgm:presLayoutVars>
          <dgm:chMax val="1"/>
          <dgm:chPref val="1"/>
        </dgm:presLayoutVars>
      </dgm:prSet>
      <dgm:spPr/>
    </dgm:pt>
    <dgm:pt modelId="{91A5465D-F0FF-492B-A66F-5212FDB43D1D}" type="pres">
      <dgm:prSet presAssocID="{84AE867E-37AF-4535-89F3-49CE2D416777}" presName="sibTrans" presStyleCnt="0"/>
      <dgm:spPr/>
    </dgm:pt>
    <dgm:pt modelId="{11613450-8277-4EB6-92DA-D9DD9846A342}" type="pres">
      <dgm:prSet presAssocID="{45C0700F-3D19-4465-B3C6-EB026E2E3696}" presName="compNode" presStyleCnt="0"/>
      <dgm:spPr/>
    </dgm:pt>
    <dgm:pt modelId="{661F6453-B321-4550-8FA0-591E31F1E83A}" type="pres">
      <dgm:prSet presAssocID="{45C0700F-3D19-4465-B3C6-EB026E2E369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E137FB34-518D-46ED-9285-3EAAC61F558F}" type="pres">
      <dgm:prSet presAssocID="{45C0700F-3D19-4465-B3C6-EB026E2E3696}" presName="spaceRect" presStyleCnt="0"/>
      <dgm:spPr/>
    </dgm:pt>
    <dgm:pt modelId="{F34E2ECA-0B99-44BE-9949-42674C162AA9}" type="pres">
      <dgm:prSet presAssocID="{45C0700F-3D19-4465-B3C6-EB026E2E3696}" presName="textRect" presStyleLbl="revTx" presStyleIdx="2" presStyleCnt="4">
        <dgm:presLayoutVars>
          <dgm:chMax val="1"/>
          <dgm:chPref val="1"/>
        </dgm:presLayoutVars>
      </dgm:prSet>
      <dgm:spPr/>
    </dgm:pt>
    <dgm:pt modelId="{EB3DA77D-B67F-47FB-9B90-C77A9045AC32}" type="pres">
      <dgm:prSet presAssocID="{B47EBC8D-E2B3-46D2-B21D-269975C1A7C7}" presName="sibTrans" presStyleCnt="0"/>
      <dgm:spPr/>
    </dgm:pt>
    <dgm:pt modelId="{3FEFA5E1-0158-4586-A6C4-6CA52830B5BF}" type="pres">
      <dgm:prSet presAssocID="{FF953B0B-2FF1-4460-8463-12C3B24A8145}" presName="compNode" presStyleCnt="0"/>
      <dgm:spPr/>
    </dgm:pt>
    <dgm:pt modelId="{1A2B827B-E156-4C6F-9C42-1198FAEF5725}" type="pres">
      <dgm:prSet presAssocID="{FF953B0B-2FF1-4460-8463-12C3B24A814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rget"/>
        </a:ext>
      </dgm:extLst>
    </dgm:pt>
    <dgm:pt modelId="{D73EF0FB-27A8-4E39-9E56-33C45F0016F1}" type="pres">
      <dgm:prSet presAssocID="{FF953B0B-2FF1-4460-8463-12C3B24A8145}" presName="spaceRect" presStyleCnt="0"/>
      <dgm:spPr/>
    </dgm:pt>
    <dgm:pt modelId="{530EC048-2DF4-4C72-A184-FBAF55858140}" type="pres">
      <dgm:prSet presAssocID="{FF953B0B-2FF1-4460-8463-12C3B24A8145}" presName="textRect" presStyleLbl="revTx" presStyleIdx="3" presStyleCnt="4">
        <dgm:presLayoutVars>
          <dgm:chMax val="1"/>
          <dgm:chPref val="1"/>
        </dgm:presLayoutVars>
      </dgm:prSet>
      <dgm:spPr/>
    </dgm:pt>
  </dgm:ptLst>
  <dgm:cxnLst>
    <dgm:cxn modelId="{95188F06-878C-40EB-B8B0-8D40A9EE2598}" srcId="{4A407E4D-831A-4E71-ADA3-FCA75F0DFEF4}" destId="{FF953B0B-2FF1-4460-8463-12C3B24A8145}" srcOrd="3" destOrd="0" parTransId="{EE5CF78F-120C-4247-9E83-C5C4907E5BF2}" sibTransId="{FD63B191-2226-480E-99F7-9D23A985D432}"/>
    <dgm:cxn modelId="{6DB22462-F124-4F76-8E9F-F67BA38908F4}" type="presOf" srcId="{45C0700F-3D19-4465-B3C6-EB026E2E3696}" destId="{F34E2ECA-0B99-44BE-9949-42674C162AA9}" srcOrd="0" destOrd="0" presId="urn:microsoft.com/office/officeart/2018/2/layout/IconLabelList"/>
    <dgm:cxn modelId="{C0BE8A4C-7524-472A-B878-5CFDF1B26990}" srcId="{4A407E4D-831A-4E71-ADA3-FCA75F0DFEF4}" destId="{73013C22-62DC-4516-9020-32C2FAE78455}" srcOrd="0" destOrd="0" parTransId="{B781965B-D0A4-474A-BD58-6C4FF8448313}" sibTransId="{30D52D10-A7C8-4950-921F-E93F9352E892}"/>
    <dgm:cxn modelId="{AD735751-363B-4DFF-9B29-EDB9715140F0}" type="presOf" srcId="{73013C22-62DC-4516-9020-32C2FAE78455}" destId="{B6032BE9-24CC-4717-9BBE-552D7C9D9A0E}" srcOrd="0" destOrd="0" presId="urn:microsoft.com/office/officeart/2018/2/layout/IconLabelList"/>
    <dgm:cxn modelId="{64939358-415C-48BB-8F46-EE247380444A}" type="presOf" srcId="{3BADE380-1B63-446F-A565-C08509486B5B}" destId="{51268AF2-F48A-47F4-8F11-7DABC3D43594}" srcOrd="0" destOrd="0" presId="urn:microsoft.com/office/officeart/2018/2/layout/IconLabelList"/>
    <dgm:cxn modelId="{8D8317B4-EE89-4D4A-B729-C4F045C003FC}" type="presOf" srcId="{4A407E4D-831A-4E71-ADA3-FCA75F0DFEF4}" destId="{26B14777-4AF6-42E1-999F-35ABE7841BDC}" srcOrd="0" destOrd="0" presId="urn:microsoft.com/office/officeart/2018/2/layout/IconLabelList"/>
    <dgm:cxn modelId="{0C2BEADA-6889-4619-AB4A-B541D2096A64}" srcId="{4A407E4D-831A-4E71-ADA3-FCA75F0DFEF4}" destId="{45C0700F-3D19-4465-B3C6-EB026E2E3696}" srcOrd="2" destOrd="0" parTransId="{37B8AE7F-ED41-478F-9268-96E5A4908D01}" sibTransId="{B47EBC8D-E2B3-46D2-B21D-269975C1A7C7}"/>
    <dgm:cxn modelId="{6B3BD0E7-E71A-4A7D-BF6A-670B7C4E49D1}" srcId="{4A407E4D-831A-4E71-ADA3-FCA75F0DFEF4}" destId="{3BADE380-1B63-446F-A565-C08509486B5B}" srcOrd="1" destOrd="0" parTransId="{7A643EA5-722B-4E85-B75B-6F6929431AF3}" sibTransId="{84AE867E-37AF-4535-89F3-49CE2D416777}"/>
    <dgm:cxn modelId="{7B6604EC-ED7F-48B7-9566-6E2965A11D23}" type="presOf" srcId="{FF953B0B-2FF1-4460-8463-12C3B24A8145}" destId="{530EC048-2DF4-4C72-A184-FBAF55858140}" srcOrd="0" destOrd="0" presId="urn:microsoft.com/office/officeart/2018/2/layout/IconLabelList"/>
    <dgm:cxn modelId="{3D354323-392A-4637-812E-01517156ACB1}" type="presParOf" srcId="{26B14777-4AF6-42E1-999F-35ABE7841BDC}" destId="{DECCB6C6-9828-4F44-BEF2-66B36F7CABF8}" srcOrd="0" destOrd="0" presId="urn:microsoft.com/office/officeart/2018/2/layout/IconLabelList"/>
    <dgm:cxn modelId="{753D668F-C567-40D7-8FBD-C5A7A724F1CB}" type="presParOf" srcId="{DECCB6C6-9828-4F44-BEF2-66B36F7CABF8}" destId="{CF4FE00B-0503-440F-8065-E72B02D901E7}" srcOrd="0" destOrd="0" presId="urn:microsoft.com/office/officeart/2018/2/layout/IconLabelList"/>
    <dgm:cxn modelId="{1392F207-C540-4480-9584-CF8327EB87FE}" type="presParOf" srcId="{DECCB6C6-9828-4F44-BEF2-66B36F7CABF8}" destId="{086E2277-EADD-4B36-80BF-C16B8A6C08A5}" srcOrd="1" destOrd="0" presId="urn:microsoft.com/office/officeart/2018/2/layout/IconLabelList"/>
    <dgm:cxn modelId="{2C8D1018-E1C7-40E7-8570-F96E85CAC190}" type="presParOf" srcId="{DECCB6C6-9828-4F44-BEF2-66B36F7CABF8}" destId="{B6032BE9-24CC-4717-9BBE-552D7C9D9A0E}" srcOrd="2" destOrd="0" presId="urn:microsoft.com/office/officeart/2018/2/layout/IconLabelList"/>
    <dgm:cxn modelId="{E162E04A-6113-4EBD-91F0-F8DCDBD14860}" type="presParOf" srcId="{26B14777-4AF6-42E1-999F-35ABE7841BDC}" destId="{109799AC-5A9F-43BE-BC81-5A0D421CE2F9}" srcOrd="1" destOrd="0" presId="urn:microsoft.com/office/officeart/2018/2/layout/IconLabelList"/>
    <dgm:cxn modelId="{D02A2DD5-1969-4616-8597-E59AA34CE39A}" type="presParOf" srcId="{26B14777-4AF6-42E1-999F-35ABE7841BDC}" destId="{96D8F0A1-6CB0-48EA-A471-E3D75B3F0F6C}" srcOrd="2" destOrd="0" presId="urn:microsoft.com/office/officeart/2018/2/layout/IconLabelList"/>
    <dgm:cxn modelId="{1AF2A35E-1FE1-47DB-80AD-645044C87318}" type="presParOf" srcId="{96D8F0A1-6CB0-48EA-A471-E3D75B3F0F6C}" destId="{BC067679-EC69-4155-AF08-45E0130343BD}" srcOrd="0" destOrd="0" presId="urn:microsoft.com/office/officeart/2018/2/layout/IconLabelList"/>
    <dgm:cxn modelId="{59CDDA01-F755-485D-B8FE-4C298362EFB1}" type="presParOf" srcId="{96D8F0A1-6CB0-48EA-A471-E3D75B3F0F6C}" destId="{CE4FC97A-8924-446B-9840-DBDC93C6BD64}" srcOrd="1" destOrd="0" presId="urn:microsoft.com/office/officeart/2018/2/layout/IconLabelList"/>
    <dgm:cxn modelId="{47E18ADB-DCC8-4D6B-A8C1-5D77E00C1243}" type="presParOf" srcId="{96D8F0A1-6CB0-48EA-A471-E3D75B3F0F6C}" destId="{51268AF2-F48A-47F4-8F11-7DABC3D43594}" srcOrd="2" destOrd="0" presId="urn:microsoft.com/office/officeart/2018/2/layout/IconLabelList"/>
    <dgm:cxn modelId="{B7BB5927-D1AB-4E84-B148-DFBB125526A2}" type="presParOf" srcId="{26B14777-4AF6-42E1-999F-35ABE7841BDC}" destId="{91A5465D-F0FF-492B-A66F-5212FDB43D1D}" srcOrd="3" destOrd="0" presId="urn:microsoft.com/office/officeart/2018/2/layout/IconLabelList"/>
    <dgm:cxn modelId="{C7A5C8A8-3EED-4936-BA81-C777F8794C47}" type="presParOf" srcId="{26B14777-4AF6-42E1-999F-35ABE7841BDC}" destId="{11613450-8277-4EB6-92DA-D9DD9846A342}" srcOrd="4" destOrd="0" presId="urn:microsoft.com/office/officeart/2018/2/layout/IconLabelList"/>
    <dgm:cxn modelId="{679F5E4D-59F9-428F-98AD-48EFB01F719C}" type="presParOf" srcId="{11613450-8277-4EB6-92DA-D9DD9846A342}" destId="{661F6453-B321-4550-8FA0-591E31F1E83A}" srcOrd="0" destOrd="0" presId="urn:microsoft.com/office/officeart/2018/2/layout/IconLabelList"/>
    <dgm:cxn modelId="{E569D754-BB71-4EB7-9124-D423BDF54A69}" type="presParOf" srcId="{11613450-8277-4EB6-92DA-D9DD9846A342}" destId="{E137FB34-518D-46ED-9285-3EAAC61F558F}" srcOrd="1" destOrd="0" presId="urn:microsoft.com/office/officeart/2018/2/layout/IconLabelList"/>
    <dgm:cxn modelId="{830D1897-F17F-4DD0-A67B-A9C221066455}" type="presParOf" srcId="{11613450-8277-4EB6-92DA-D9DD9846A342}" destId="{F34E2ECA-0B99-44BE-9949-42674C162AA9}" srcOrd="2" destOrd="0" presId="urn:microsoft.com/office/officeart/2018/2/layout/IconLabelList"/>
    <dgm:cxn modelId="{1F3CEE99-3AB0-4B52-BFD8-32F8CC461638}" type="presParOf" srcId="{26B14777-4AF6-42E1-999F-35ABE7841BDC}" destId="{EB3DA77D-B67F-47FB-9B90-C77A9045AC32}" srcOrd="5" destOrd="0" presId="urn:microsoft.com/office/officeart/2018/2/layout/IconLabelList"/>
    <dgm:cxn modelId="{77F060F8-CD39-4822-8E41-658A5C3093DE}" type="presParOf" srcId="{26B14777-4AF6-42E1-999F-35ABE7841BDC}" destId="{3FEFA5E1-0158-4586-A6C4-6CA52830B5BF}" srcOrd="6" destOrd="0" presId="urn:microsoft.com/office/officeart/2018/2/layout/IconLabelList"/>
    <dgm:cxn modelId="{D9FE8E52-8D9E-4A05-9EC4-F836C8AAEE1E}" type="presParOf" srcId="{3FEFA5E1-0158-4586-A6C4-6CA52830B5BF}" destId="{1A2B827B-E156-4C6F-9C42-1198FAEF5725}" srcOrd="0" destOrd="0" presId="urn:microsoft.com/office/officeart/2018/2/layout/IconLabelList"/>
    <dgm:cxn modelId="{19F2D47E-9ABD-4B57-A048-4045A8026690}" type="presParOf" srcId="{3FEFA5E1-0158-4586-A6C4-6CA52830B5BF}" destId="{D73EF0FB-27A8-4E39-9E56-33C45F0016F1}" srcOrd="1" destOrd="0" presId="urn:microsoft.com/office/officeart/2018/2/layout/IconLabelList"/>
    <dgm:cxn modelId="{F1AD2A89-A811-4776-AD26-D611827D4F37}" type="presParOf" srcId="{3FEFA5E1-0158-4586-A6C4-6CA52830B5BF}" destId="{530EC048-2DF4-4C72-A184-FBAF5585814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99DAE20-970E-4994-9E57-9B62E9EEE44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72AEB1E-19DE-48BF-9BBA-E6B3FEBA31E9}">
      <dgm:prSet/>
      <dgm:spPr/>
      <dgm:t>
        <a:bodyPr/>
        <a:lstStyle/>
        <a:p>
          <a:r>
            <a:rPr lang="en-US"/>
            <a:t>A panel interview brings together interviewers from different departments to assess the candidate collectively.</a:t>
          </a:r>
        </a:p>
      </dgm:t>
    </dgm:pt>
    <dgm:pt modelId="{40A9AFAE-8D17-48F9-9230-61B55F084B63}" type="parTrans" cxnId="{FB9F9D8A-E2BA-400F-A11B-1A0CB18CBF47}">
      <dgm:prSet/>
      <dgm:spPr/>
      <dgm:t>
        <a:bodyPr/>
        <a:lstStyle/>
        <a:p>
          <a:endParaRPr lang="en-US"/>
        </a:p>
      </dgm:t>
    </dgm:pt>
    <dgm:pt modelId="{8E97743C-FDEF-47B7-A054-8EB0F6A982DE}" type="sibTrans" cxnId="{FB9F9D8A-E2BA-400F-A11B-1A0CB18CBF47}">
      <dgm:prSet/>
      <dgm:spPr/>
      <dgm:t>
        <a:bodyPr/>
        <a:lstStyle/>
        <a:p>
          <a:endParaRPr lang="en-US"/>
        </a:p>
      </dgm:t>
    </dgm:pt>
    <dgm:pt modelId="{9721C56F-EFC2-43B8-861F-6FAFB26E2ACC}">
      <dgm:prSet/>
      <dgm:spPr/>
      <dgm:t>
        <a:bodyPr/>
        <a:lstStyle/>
        <a:p>
          <a:r>
            <a:rPr lang="en-US"/>
            <a:t>Example Questions:</a:t>
          </a:r>
        </a:p>
      </dgm:t>
    </dgm:pt>
    <dgm:pt modelId="{4871F142-8EF8-442F-93F5-E8227558DCCB}" type="parTrans" cxnId="{22BEC888-3C43-4D6B-99BE-B5C797685CD8}">
      <dgm:prSet/>
      <dgm:spPr/>
      <dgm:t>
        <a:bodyPr/>
        <a:lstStyle/>
        <a:p>
          <a:endParaRPr lang="en-US"/>
        </a:p>
      </dgm:t>
    </dgm:pt>
    <dgm:pt modelId="{EE87CE90-AF46-4E75-8B33-7D0C7322463D}" type="sibTrans" cxnId="{22BEC888-3C43-4D6B-99BE-B5C797685CD8}">
      <dgm:prSet/>
      <dgm:spPr/>
      <dgm:t>
        <a:bodyPr/>
        <a:lstStyle/>
        <a:p>
          <a:endParaRPr lang="en-US"/>
        </a:p>
      </dgm:t>
    </dgm:pt>
    <dgm:pt modelId="{8E3E9A11-07BF-4B84-9F51-E64DE75E664E}">
      <dgm:prSet/>
      <dgm:spPr/>
      <dgm:t>
        <a:bodyPr/>
        <a:lstStyle/>
        <a:p>
          <a:r>
            <a:rPr lang="en-US"/>
            <a:t>- How would you explain complex data insights to non-financial stakeholders?</a:t>
          </a:r>
        </a:p>
      </dgm:t>
    </dgm:pt>
    <dgm:pt modelId="{AC214EBF-93B9-4033-9C69-FBBE7C216CCD}" type="parTrans" cxnId="{D1DD0129-51D5-487F-839C-FCEDC3E2B5E8}">
      <dgm:prSet/>
      <dgm:spPr/>
      <dgm:t>
        <a:bodyPr/>
        <a:lstStyle/>
        <a:p>
          <a:endParaRPr lang="en-US"/>
        </a:p>
      </dgm:t>
    </dgm:pt>
    <dgm:pt modelId="{489812B2-9FC9-48BE-988E-47CB15592092}" type="sibTrans" cxnId="{D1DD0129-51D5-487F-839C-FCEDC3E2B5E8}">
      <dgm:prSet/>
      <dgm:spPr/>
      <dgm:t>
        <a:bodyPr/>
        <a:lstStyle/>
        <a:p>
          <a:endParaRPr lang="en-US"/>
        </a:p>
      </dgm:t>
    </dgm:pt>
    <dgm:pt modelId="{1FC3C62C-1C85-4C3E-869C-0866154529C8}">
      <dgm:prSet/>
      <dgm:spPr/>
      <dgm:t>
        <a:bodyPr/>
        <a:lstStyle/>
        <a:p>
          <a:r>
            <a:rPr lang="en-US"/>
            <a:t>- Describe how you prioritize tasks when working under tight deadlines.</a:t>
          </a:r>
        </a:p>
      </dgm:t>
    </dgm:pt>
    <dgm:pt modelId="{E079D36F-4556-4597-8DF1-42F468A5EF80}" type="parTrans" cxnId="{15F4EBD2-731C-4E41-AFD5-3D9E31A71EBE}">
      <dgm:prSet/>
      <dgm:spPr/>
      <dgm:t>
        <a:bodyPr/>
        <a:lstStyle/>
        <a:p>
          <a:endParaRPr lang="en-US"/>
        </a:p>
      </dgm:t>
    </dgm:pt>
    <dgm:pt modelId="{667F9D10-414F-43FD-8F49-FEB05B25F122}" type="sibTrans" cxnId="{15F4EBD2-731C-4E41-AFD5-3D9E31A71EBE}">
      <dgm:prSet/>
      <dgm:spPr/>
      <dgm:t>
        <a:bodyPr/>
        <a:lstStyle/>
        <a:p>
          <a:endParaRPr lang="en-US"/>
        </a:p>
      </dgm:t>
    </dgm:pt>
    <dgm:pt modelId="{0266A206-8D0C-410A-9082-4A020B01CBA3}" type="pres">
      <dgm:prSet presAssocID="{499DAE20-970E-4994-9E57-9B62E9EEE442}" presName="root" presStyleCnt="0">
        <dgm:presLayoutVars>
          <dgm:dir/>
          <dgm:resizeHandles val="exact"/>
        </dgm:presLayoutVars>
      </dgm:prSet>
      <dgm:spPr/>
    </dgm:pt>
    <dgm:pt modelId="{5417D834-7316-45F0-BA4F-2C720B2A5336}" type="pres">
      <dgm:prSet presAssocID="{B72AEB1E-19DE-48BF-9BBA-E6B3FEBA31E9}" presName="compNode" presStyleCnt="0"/>
      <dgm:spPr/>
    </dgm:pt>
    <dgm:pt modelId="{67F85932-2EC1-4DB6-A45B-E7D6871594A5}" type="pres">
      <dgm:prSet presAssocID="{B72AEB1E-19DE-48BF-9BBA-E6B3FEBA31E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10A29E33-9EEC-4CC4-B129-2259851DA5EE}" type="pres">
      <dgm:prSet presAssocID="{B72AEB1E-19DE-48BF-9BBA-E6B3FEBA31E9}" presName="spaceRect" presStyleCnt="0"/>
      <dgm:spPr/>
    </dgm:pt>
    <dgm:pt modelId="{8CB24FEF-39AA-4CDE-9541-A9DE750E17BD}" type="pres">
      <dgm:prSet presAssocID="{B72AEB1E-19DE-48BF-9BBA-E6B3FEBA31E9}" presName="textRect" presStyleLbl="revTx" presStyleIdx="0" presStyleCnt="4">
        <dgm:presLayoutVars>
          <dgm:chMax val="1"/>
          <dgm:chPref val="1"/>
        </dgm:presLayoutVars>
      </dgm:prSet>
      <dgm:spPr/>
    </dgm:pt>
    <dgm:pt modelId="{F4728E20-3028-497D-8D5A-829EDD3C181F}" type="pres">
      <dgm:prSet presAssocID="{8E97743C-FDEF-47B7-A054-8EB0F6A982DE}" presName="sibTrans" presStyleCnt="0"/>
      <dgm:spPr/>
    </dgm:pt>
    <dgm:pt modelId="{E6C99327-E416-4741-9E9D-F184549B3F3F}" type="pres">
      <dgm:prSet presAssocID="{9721C56F-EFC2-43B8-861F-6FAFB26E2ACC}" presName="compNode" presStyleCnt="0"/>
      <dgm:spPr/>
    </dgm:pt>
    <dgm:pt modelId="{FD545118-069F-4B80-861C-F88951EB8CD0}" type="pres">
      <dgm:prSet presAssocID="{9721C56F-EFC2-43B8-861F-6FAFB26E2AC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C1130A1D-DB6D-46A0-B074-5B7C9D1816D8}" type="pres">
      <dgm:prSet presAssocID="{9721C56F-EFC2-43B8-861F-6FAFB26E2ACC}" presName="spaceRect" presStyleCnt="0"/>
      <dgm:spPr/>
    </dgm:pt>
    <dgm:pt modelId="{904908FB-86D4-493B-86A5-8AE7026E97CD}" type="pres">
      <dgm:prSet presAssocID="{9721C56F-EFC2-43B8-861F-6FAFB26E2ACC}" presName="textRect" presStyleLbl="revTx" presStyleIdx="1" presStyleCnt="4">
        <dgm:presLayoutVars>
          <dgm:chMax val="1"/>
          <dgm:chPref val="1"/>
        </dgm:presLayoutVars>
      </dgm:prSet>
      <dgm:spPr/>
    </dgm:pt>
    <dgm:pt modelId="{20EAF552-4D7D-4BBC-91BA-55EC8A1BBCE5}" type="pres">
      <dgm:prSet presAssocID="{EE87CE90-AF46-4E75-8B33-7D0C7322463D}" presName="sibTrans" presStyleCnt="0"/>
      <dgm:spPr/>
    </dgm:pt>
    <dgm:pt modelId="{2B28BF0A-02F2-45B4-9B17-11E57FE28A73}" type="pres">
      <dgm:prSet presAssocID="{8E3E9A11-07BF-4B84-9F51-E64DE75E664E}" presName="compNode" presStyleCnt="0"/>
      <dgm:spPr/>
    </dgm:pt>
    <dgm:pt modelId="{CC4E222B-E7AB-4C60-B0AA-47BBE2BFE0FC}" type="pres">
      <dgm:prSet presAssocID="{8E3E9A11-07BF-4B84-9F51-E64DE75E664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ze"/>
        </a:ext>
      </dgm:extLst>
    </dgm:pt>
    <dgm:pt modelId="{45376E06-3407-41E2-85CB-F5B4642F8B8B}" type="pres">
      <dgm:prSet presAssocID="{8E3E9A11-07BF-4B84-9F51-E64DE75E664E}" presName="spaceRect" presStyleCnt="0"/>
      <dgm:spPr/>
    </dgm:pt>
    <dgm:pt modelId="{57F8F6DF-4B7D-4050-9177-1967BABFEA2F}" type="pres">
      <dgm:prSet presAssocID="{8E3E9A11-07BF-4B84-9F51-E64DE75E664E}" presName="textRect" presStyleLbl="revTx" presStyleIdx="2" presStyleCnt="4">
        <dgm:presLayoutVars>
          <dgm:chMax val="1"/>
          <dgm:chPref val="1"/>
        </dgm:presLayoutVars>
      </dgm:prSet>
      <dgm:spPr/>
    </dgm:pt>
    <dgm:pt modelId="{361F3C76-BB0C-4F27-BDBE-BEB846175906}" type="pres">
      <dgm:prSet presAssocID="{489812B2-9FC9-48BE-988E-47CB15592092}" presName="sibTrans" presStyleCnt="0"/>
      <dgm:spPr/>
    </dgm:pt>
    <dgm:pt modelId="{8380482C-703C-4C0F-A37A-DB50112D9977}" type="pres">
      <dgm:prSet presAssocID="{1FC3C62C-1C85-4C3E-869C-0866154529C8}" presName="compNode" presStyleCnt="0"/>
      <dgm:spPr/>
    </dgm:pt>
    <dgm:pt modelId="{537E2DFA-629E-4B0A-AC98-CE062B89652B}" type="pres">
      <dgm:prSet presAssocID="{1FC3C62C-1C85-4C3E-869C-0866154529C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ock"/>
        </a:ext>
      </dgm:extLst>
    </dgm:pt>
    <dgm:pt modelId="{BFBDBF94-F511-49D1-BB5C-662296A77DEF}" type="pres">
      <dgm:prSet presAssocID="{1FC3C62C-1C85-4C3E-869C-0866154529C8}" presName="spaceRect" presStyleCnt="0"/>
      <dgm:spPr/>
    </dgm:pt>
    <dgm:pt modelId="{F7988265-5878-4915-88FC-125338A94BEF}" type="pres">
      <dgm:prSet presAssocID="{1FC3C62C-1C85-4C3E-869C-0866154529C8}" presName="textRect" presStyleLbl="revTx" presStyleIdx="3" presStyleCnt="4">
        <dgm:presLayoutVars>
          <dgm:chMax val="1"/>
          <dgm:chPref val="1"/>
        </dgm:presLayoutVars>
      </dgm:prSet>
      <dgm:spPr/>
    </dgm:pt>
  </dgm:ptLst>
  <dgm:cxnLst>
    <dgm:cxn modelId="{F6FEB302-BE4E-4F3B-AC2D-8A9E999804FB}" type="presOf" srcId="{499DAE20-970E-4994-9E57-9B62E9EEE442}" destId="{0266A206-8D0C-410A-9082-4A020B01CBA3}" srcOrd="0" destOrd="0" presId="urn:microsoft.com/office/officeart/2018/2/layout/IconLabelList"/>
    <dgm:cxn modelId="{4A35FF1A-26E4-4099-B5EA-DFC79F72E6C0}" type="presOf" srcId="{B72AEB1E-19DE-48BF-9BBA-E6B3FEBA31E9}" destId="{8CB24FEF-39AA-4CDE-9541-A9DE750E17BD}" srcOrd="0" destOrd="0" presId="urn:microsoft.com/office/officeart/2018/2/layout/IconLabelList"/>
    <dgm:cxn modelId="{D1DD0129-51D5-487F-839C-FCEDC3E2B5E8}" srcId="{499DAE20-970E-4994-9E57-9B62E9EEE442}" destId="{8E3E9A11-07BF-4B84-9F51-E64DE75E664E}" srcOrd="2" destOrd="0" parTransId="{AC214EBF-93B9-4033-9C69-FBBE7C216CCD}" sibTransId="{489812B2-9FC9-48BE-988E-47CB15592092}"/>
    <dgm:cxn modelId="{3DD2EF6C-749A-4743-8711-1A679ACCC854}" type="presOf" srcId="{8E3E9A11-07BF-4B84-9F51-E64DE75E664E}" destId="{57F8F6DF-4B7D-4050-9177-1967BABFEA2F}" srcOrd="0" destOrd="0" presId="urn:microsoft.com/office/officeart/2018/2/layout/IconLabelList"/>
    <dgm:cxn modelId="{22BEC888-3C43-4D6B-99BE-B5C797685CD8}" srcId="{499DAE20-970E-4994-9E57-9B62E9EEE442}" destId="{9721C56F-EFC2-43B8-861F-6FAFB26E2ACC}" srcOrd="1" destOrd="0" parTransId="{4871F142-8EF8-442F-93F5-E8227558DCCB}" sibTransId="{EE87CE90-AF46-4E75-8B33-7D0C7322463D}"/>
    <dgm:cxn modelId="{FB9F9D8A-E2BA-400F-A11B-1A0CB18CBF47}" srcId="{499DAE20-970E-4994-9E57-9B62E9EEE442}" destId="{B72AEB1E-19DE-48BF-9BBA-E6B3FEBA31E9}" srcOrd="0" destOrd="0" parTransId="{40A9AFAE-8D17-48F9-9230-61B55F084B63}" sibTransId="{8E97743C-FDEF-47B7-A054-8EB0F6A982DE}"/>
    <dgm:cxn modelId="{3F7FC7CF-29E7-4527-9A5F-62571A9CCDDE}" type="presOf" srcId="{1FC3C62C-1C85-4C3E-869C-0866154529C8}" destId="{F7988265-5878-4915-88FC-125338A94BEF}" srcOrd="0" destOrd="0" presId="urn:microsoft.com/office/officeart/2018/2/layout/IconLabelList"/>
    <dgm:cxn modelId="{78274AD1-AF43-46CB-9218-02EC23EE7A8A}" type="presOf" srcId="{9721C56F-EFC2-43B8-861F-6FAFB26E2ACC}" destId="{904908FB-86D4-493B-86A5-8AE7026E97CD}" srcOrd="0" destOrd="0" presId="urn:microsoft.com/office/officeart/2018/2/layout/IconLabelList"/>
    <dgm:cxn modelId="{15F4EBD2-731C-4E41-AFD5-3D9E31A71EBE}" srcId="{499DAE20-970E-4994-9E57-9B62E9EEE442}" destId="{1FC3C62C-1C85-4C3E-869C-0866154529C8}" srcOrd="3" destOrd="0" parTransId="{E079D36F-4556-4597-8DF1-42F468A5EF80}" sibTransId="{667F9D10-414F-43FD-8F49-FEB05B25F122}"/>
    <dgm:cxn modelId="{1306F78A-E354-4A26-869B-28164623866C}" type="presParOf" srcId="{0266A206-8D0C-410A-9082-4A020B01CBA3}" destId="{5417D834-7316-45F0-BA4F-2C720B2A5336}" srcOrd="0" destOrd="0" presId="urn:microsoft.com/office/officeart/2018/2/layout/IconLabelList"/>
    <dgm:cxn modelId="{897E5354-25D4-45A1-BA13-3A096DD29A2E}" type="presParOf" srcId="{5417D834-7316-45F0-BA4F-2C720B2A5336}" destId="{67F85932-2EC1-4DB6-A45B-E7D6871594A5}" srcOrd="0" destOrd="0" presId="urn:microsoft.com/office/officeart/2018/2/layout/IconLabelList"/>
    <dgm:cxn modelId="{5BA7F5FA-7678-41CB-B559-D58B7BF34B9C}" type="presParOf" srcId="{5417D834-7316-45F0-BA4F-2C720B2A5336}" destId="{10A29E33-9EEC-4CC4-B129-2259851DA5EE}" srcOrd="1" destOrd="0" presId="urn:microsoft.com/office/officeart/2018/2/layout/IconLabelList"/>
    <dgm:cxn modelId="{9EF10D99-0DB0-4FB0-AF6F-EB5816AD6BD4}" type="presParOf" srcId="{5417D834-7316-45F0-BA4F-2C720B2A5336}" destId="{8CB24FEF-39AA-4CDE-9541-A9DE750E17BD}" srcOrd="2" destOrd="0" presId="urn:microsoft.com/office/officeart/2018/2/layout/IconLabelList"/>
    <dgm:cxn modelId="{35125613-D1F7-4788-82A1-383E2C8C076D}" type="presParOf" srcId="{0266A206-8D0C-410A-9082-4A020B01CBA3}" destId="{F4728E20-3028-497D-8D5A-829EDD3C181F}" srcOrd="1" destOrd="0" presId="urn:microsoft.com/office/officeart/2018/2/layout/IconLabelList"/>
    <dgm:cxn modelId="{9D9F487C-02C8-4654-85D5-308E0D038BFD}" type="presParOf" srcId="{0266A206-8D0C-410A-9082-4A020B01CBA3}" destId="{E6C99327-E416-4741-9E9D-F184549B3F3F}" srcOrd="2" destOrd="0" presId="urn:microsoft.com/office/officeart/2018/2/layout/IconLabelList"/>
    <dgm:cxn modelId="{D78FFCF8-F428-4264-9DFF-D0742944D9E3}" type="presParOf" srcId="{E6C99327-E416-4741-9E9D-F184549B3F3F}" destId="{FD545118-069F-4B80-861C-F88951EB8CD0}" srcOrd="0" destOrd="0" presId="urn:microsoft.com/office/officeart/2018/2/layout/IconLabelList"/>
    <dgm:cxn modelId="{2AD55D7A-8248-4CBB-A0ED-07163A3EA716}" type="presParOf" srcId="{E6C99327-E416-4741-9E9D-F184549B3F3F}" destId="{C1130A1D-DB6D-46A0-B074-5B7C9D1816D8}" srcOrd="1" destOrd="0" presId="urn:microsoft.com/office/officeart/2018/2/layout/IconLabelList"/>
    <dgm:cxn modelId="{AF5C88A3-F79A-45F5-8DA4-0960FDE09474}" type="presParOf" srcId="{E6C99327-E416-4741-9E9D-F184549B3F3F}" destId="{904908FB-86D4-493B-86A5-8AE7026E97CD}" srcOrd="2" destOrd="0" presId="urn:microsoft.com/office/officeart/2018/2/layout/IconLabelList"/>
    <dgm:cxn modelId="{D644414A-DED3-4B0A-8E7C-379A02CC97AC}" type="presParOf" srcId="{0266A206-8D0C-410A-9082-4A020B01CBA3}" destId="{20EAF552-4D7D-4BBC-91BA-55EC8A1BBCE5}" srcOrd="3" destOrd="0" presId="urn:microsoft.com/office/officeart/2018/2/layout/IconLabelList"/>
    <dgm:cxn modelId="{66579D69-5CBC-4A5A-BDB5-6E1BDFFA339D}" type="presParOf" srcId="{0266A206-8D0C-410A-9082-4A020B01CBA3}" destId="{2B28BF0A-02F2-45B4-9B17-11E57FE28A73}" srcOrd="4" destOrd="0" presId="urn:microsoft.com/office/officeart/2018/2/layout/IconLabelList"/>
    <dgm:cxn modelId="{1CA9E61E-1A85-4BFD-9E22-F5C49D14CB1B}" type="presParOf" srcId="{2B28BF0A-02F2-45B4-9B17-11E57FE28A73}" destId="{CC4E222B-E7AB-4C60-B0AA-47BBE2BFE0FC}" srcOrd="0" destOrd="0" presId="urn:microsoft.com/office/officeart/2018/2/layout/IconLabelList"/>
    <dgm:cxn modelId="{B3125214-4A20-4F09-B26C-B2010567CAE4}" type="presParOf" srcId="{2B28BF0A-02F2-45B4-9B17-11E57FE28A73}" destId="{45376E06-3407-41E2-85CB-F5B4642F8B8B}" srcOrd="1" destOrd="0" presId="urn:microsoft.com/office/officeart/2018/2/layout/IconLabelList"/>
    <dgm:cxn modelId="{67D3D262-FEE6-4360-8AF3-33B1079B254C}" type="presParOf" srcId="{2B28BF0A-02F2-45B4-9B17-11E57FE28A73}" destId="{57F8F6DF-4B7D-4050-9177-1967BABFEA2F}" srcOrd="2" destOrd="0" presId="urn:microsoft.com/office/officeart/2018/2/layout/IconLabelList"/>
    <dgm:cxn modelId="{EBD65710-9751-4430-8683-FD6B3743E334}" type="presParOf" srcId="{0266A206-8D0C-410A-9082-4A020B01CBA3}" destId="{361F3C76-BB0C-4F27-BDBE-BEB846175906}" srcOrd="5" destOrd="0" presId="urn:microsoft.com/office/officeart/2018/2/layout/IconLabelList"/>
    <dgm:cxn modelId="{BFF80DB4-7C63-4308-861C-20099F4AA1B9}" type="presParOf" srcId="{0266A206-8D0C-410A-9082-4A020B01CBA3}" destId="{8380482C-703C-4C0F-A37A-DB50112D9977}" srcOrd="6" destOrd="0" presId="urn:microsoft.com/office/officeart/2018/2/layout/IconLabelList"/>
    <dgm:cxn modelId="{669FAA27-DA9C-449D-89D3-64A3D17951AF}" type="presParOf" srcId="{8380482C-703C-4C0F-A37A-DB50112D9977}" destId="{537E2DFA-629E-4B0A-AC98-CE062B89652B}" srcOrd="0" destOrd="0" presId="urn:microsoft.com/office/officeart/2018/2/layout/IconLabelList"/>
    <dgm:cxn modelId="{38B9DD2D-B475-47B9-B893-6EAFEFD4E763}" type="presParOf" srcId="{8380482C-703C-4C0F-A37A-DB50112D9977}" destId="{BFBDBF94-F511-49D1-BB5C-662296A77DEF}" srcOrd="1" destOrd="0" presId="urn:microsoft.com/office/officeart/2018/2/layout/IconLabelList"/>
    <dgm:cxn modelId="{CE8E7E71-8DAE-44FE-A2BD-BE2F0A235F85}" type="presParOf" srcId="{8380482C-703C-4C0F-A37A-DB50112D9977}" destId="{F7988265-5878-4915-88FC-125338A94BE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E90EF02-4299-4CEB-90FD-3EDEB0A3CE3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66AF966-0B2C-4E52-9DC5-E30FA7D855EB}">
      <dgm:prSet/>
      <dgm:spPr/>
      <dgm:t>
        <a:bodyPr/>
        <a:lstStyle/>
        <a:p>
          <a:r>
            <a:rPr lang="en-US"/>
            <a:t>This method evaluates how candidates have previously demonstrated relevant skills and behaviors.</a:t>
          </a:r>
        </a:p>
      </dgm:t>
    </dgm:pt>
    <dgm:pt modelId="{DCC35F31-6001-430F-81D8-CFDEE53256BC}" type="parTrans" cxnId="{362102EE-D76A-45B6-A704-7113EEE87EE0}">
      <dgm:prSet/>
      <dgm:spPr/>
      <dgm:t>
        <a:bodyPr/>
        <a:lstStyle/>
        <a:p>
          <a:endParaRPr lang="en-US"/>
        </a:p>
      </dgm:t>
    </dgm:pt>
    <dgm:pt modelId="{19D89121-9FCF-4721-89AF-29E2CCA52090}" type="sibTrans" cxnId="{362102EE-D76A-45B6-A704-7113EEE87EE0}">
      <dgm:prSet/>
      <dgm:spPr/>
      <dgm:t>
        <a:bodyPr/>
        <a:lstStyle/>
        <a:p>
          <a:endParaRPr lang="en-US"/>
        </a:p>
      </dgm:t>
    </dgm:pt>
    <dgm:pt modelId="{E1A94F85-8DD2-49F4-BB6C-00BEC754896D}">
      <dgm:prSet/>
      <dgm:spPr/>
      <dgm:t>
        <a:bodyPr/>
        <a:lstStyle/>
        <a:p>
          <a:r>
            <a:rPr lang="en-US"/>
            <a:t>Example Questions:</a:t>
          </a:r>
        </a:p>
      </dgm:t>
    </dgm:pt>
    <dgm:pt modelId="{11B6E6C5-5B48-4995-8321-34C46F1F4392}" type="parTrans" cxnId="{B9E2AB3A-DD32-40B3-BA9D-B4ECFDEEBEFF}">
      <dgm:prSet/>
      <dgm:spPr/>
      <dgm:t>
        <a:bodyPr/>
        <a:lstStyle/>
        <a:p>
          <a:endParaRPr lang="en-US"/>
        </a:p>
      </dgm:t>
    </dgm:pt>
    <dgm:pt modelId="{286B329E-EF1E-45A4-BF0E-C30CA3B7C8B6}" type="sibTrans" cxnId="{B9E2AB3A-DD32-40B3-BA9D-B4ECFDEEBEFF}">
      <dgm:prSet/>
      <dgm:spPr/>
      <dgm:t>
        <a:bodyPr/>
        <a:lstStyle/>
        <a:p>
          <a:endParaRPr lang="en-US"/>
        </a:p>
      </dgm:t>
    </dgm:pt>
    <dgm:pt modelId="{8634DB20-F7B9-47CE-9451-5965C9A208AE}">
      <dgm:prSet/>
      <dgm:spPr/>
      <dgm:t>
        <a:bodyPr/>
        <a:lstStyle/>
        <a:p>
          <a:r>
            <a:rPr lang="en-US"/>
            <a:t>- Share an example of a time you used analysis to influence a key business decision.</a:t>
          </a:r>
        </a:p>
      </dgm:t>
    </dgm:pt>
    <dgm:pt modelId="{D0692C6D-6E65-448E-93AC-350EE46FC4C5}" type="parTrans" cxnId="{757CA8BE-3A1C-466E-ADDF-C73E6070E54B}">
      <dgm:prSet/>
      <dgm:spPr/>
      <dgm:t>
        <a:bodyPr/>
        <a:lstStyle/>
        <a:p>
          <a:endParaRPr lang="en-US"/>
        </a:p>
      </dgm:t>
    </dgm:pt>
    <dgm:pt modelId="{8AFFC5FE-6D0E-42F0-BAAB-85BEDC406381}" type="sibTrans" cxnId="{757CA8BE-3A1C-466E-ADDF-C73E6070E54B}">
      <dgm:prSet/>
      <dgm:spPr/>
      <dgm:t>
        <a:bodyPr/>
        <a:lstStyle/>
        <a:p>
          <a:endParaRPr lang="en-US"/>
        </a:p>
      </dgm:t>
    </dgm:pt>
    <dgm:pt modelId="{08E7CAD3-92C0-4745-9F52-D0DF9A66B8D9}">
      <dgm:prSet/>
      <dgm:spPr/>
      <dgm:t>
        <a:bodyPr/>
        <a:lstStyle/>
        <a:p>
          <a:r>
            <a:rPr lang="en-US"/>
            <a:t>- Describe a project where your analytical work made a measurable impact.</a:t>
          </a:r>
        </a:p>
      </dgm:t>
    </dgm:pt>
    <dgm:pt modelId="{B26C4B50-5E38-44EF-B2D9-A06CAE90141A}" type="parTrans" cxnId="{0C2A8AD7-8D10-4A00-83B2-768986B3A9E5}">
      <dgm:prSet/>
      <dgm:spPr/>
      <dgm:t>
        <a:bodyPr/>
        <a:lstStyle/>
        <a:p>
          <a:endParaRPr lang="en-US"/>
        </a:p>
      </dgm:t>
    </dgm:pt>
    <dgm:pt modelId="{A956034D-DA40-4BCB-815E-845774321AA8}" type="sibTrans" cxnId="{0C2A8AD7-8D10-4A00-83B2-768986B3A9E5}">
      <dgm:prSet/>
      <dgm:spPr/>
      <dgm:t>
        <a:bodyPr/>
        <a:lstStyle/>
        <a:p>
          <a:endParaRPr lang="en-US"/>
        </a:p>
      </dgm:t>
    </dgm:pt>
    <dgm:pt modelId="{AD0F0BBF-F6C8-4974-90A4-7468A277D0D9}" type="pres">
      <dgm:prSet presAssocID="{FE90EF02-4299-4CEB-90FD-3EDEB0A3CE3A}" presName="root" presStyleCnt="0">
        <dgm:presLayoutVars>
          <dgm:dir/>
          <dgm:resizeHandles val="exact"/>
        </dgm:presLayoutVars>
      </dgm:prSet>
      <dgm:spPr/>
    </dgm:pt>
    <dgm:pt modelId="{283D07C0-6B5F-45B7-9FF8-D31F6AE177E1}" type="pres">
      <dgm:prSet presAssocID="{E66AF966-0B2C-4E52-9DC5-E30FA7D855EB}" presName="compNode" presStyleCnt="0"/>
      <dgm:spPr/>
    </dgm:pt>
    <dgm:pt modelId="{AB6785BB-8F03-428A-B2B5-F5A455CFDD5C}" type="pres">
      <dgm:prSet presAssocID="{E66AF966-0B2C-4E52-9DC5-E30FA7D855E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97713B84-DD81-4100-B44E-A36178CDFEC5}" type="pres">
      <dgm:prSet presAssocID="{E66AF966-0B2C-4E52-9DC5-E30FA7D855EB}" presName="spaceRect" presStyleCnt="0"/>
      <dgm:spPr/>
    </dgm:pt>
    <dgm:pt modelId="{831A594F-B715-4EA4-AC54-495591C499DC}" type="pres">
      <dgm:prSet presAssocID="{E66AF966-0B2C-4E52-9DC5-E30FA7D855EB}" presName="textRect" presStyleLbl="revTx" presStyleIdx="0" presStyleCnt="4">
        <dgm:presLayoutVars>
          <dgm:chMax val="1"/>
          <dgm:chPref val="1"/>
        </dgm:presLayoutVars>
      </dgm:prSet>
      <dgm:spPr/>
    </dgm:pt>
    <dgm:pt modelId="{1AA4E47D-5423-4851-9F5D-F17B64335BB3}" type="pres">
      <dgm:prSet presAssocID="{19D89121-9FCF-4721-89AF-29E2CCA52090}" presName="sibTrans" presStyleCnt="0"/>
      <dgm:spPr/>
    </dgm:pt>
    <dgm:pt modelId="{8493F39D-143A-4D9E-857D-CDDB3A10186E}" type="pres">
      <dgm:prSet presAssocID="{E1A94F85-8DD2-49F4-BB6C-00BEC754896D}" presName="compNode" presStyleCnt="0"/>
      <dgm:spPr/>
    </dgm:pt>
    <dgm:pt modelId="{B0A71D0C-C71D-431E-ADBF-BB19A40B8620}" type="pres">
      <dgm:prSet presAssocID="{E1A94F85-8DD2-49F4-BB6C-00BEC754896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AFEB5F05-B5C1-428F-95F7-A5327287A8E1}" type="pres">
      <dgm:prSet presAssocID="{E1A94F85-8DD2-49F4-BB6C-00BEC754896D}" presName="spaceRect" presStyleCnt="0"/>
      <dgm:spPr/>
    </dgm:pt>
    <dgm:pt modelId="{2BF6A2F1-5A31-41E4-8285-182A36725AEC}" type="pres">
      <dgm:prSet presAssocID="{E1A94F85-8DD2-49F4-BB6C-00BEC754896D}" presName="textRect" presStyleLbl="revTx" presStyleIdx="1" presStyleCnt="4">
        <dgm:presLayoutVars>
          <dgm:chMax val="1"/>
          <dgm:chPref val="1"/>
        </dgm:presLayoutVars>
      </dgm:prSet>
      <dgm:spPr/>
    </dgm:pt>
    <dgm:pt modelId="{411CE8A5-F962-472F-A7CB-02F3C3EF259C}" type="pres">
      <dgm:prSet presAssocID="{286B329E-EF1E-45A4-BF0E-C30CA3B7C8B6}" presName="sibTrans" presStyleCnt="0"/>
      <dgm:spPr/>
    </dgm:pt>
    <dgm:pt modelId="{73FD0F6F-695F-442C-9222-FF01F85C1CF6}" type="pres">
      <dgm:prSet presAssocID="{8634DB20-F7B9-47CE-9451-5965C9A208AE}" presName="compNode" presStyleCnt="0"/>
      <dgm:spPr/>
    </dgm:pt>
    <dgm:pt modelId="{6CE3A04E-C3B4-4890-B2C1-EF53A97D661A}" type="pres">
      <dgm:prSet presAssocID="{8634DB20-F7B9-47CE-9451-5965C9A208A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B35AD796-4AED-45ED-AC37-1527CC8962F1}" type="pres">
      <dgm:prSet presAssocID="{8634DB20-F7B9-47CE-9451-5965C9A208AE}" presName="spaceRect" presStyleCnt="0"/>
      <dgm:spPr/>
    </dgm:pt>
    <dgm:pt modelId="{17B63E65-5C5B-458D-A18B-FC0DF588A252}" type="pres">
      <dgm:prSet presAssocID="{8634DB20-F7B9-47CE-9451-5965C9A208AE}" presName="textRect" presStyleLbl="revTx" presStyleIdx="2" presStyleCnt="4">
        <dgm:presLayoutVars>
          <dgm:chMax val="1"/>
          <dgm:chPref val="1"/>
        </dgm:presLayoutVars>
      </dgm:prSet>
      <dgm:spPr/>
    </dgm:pt>
    <dgm:pt modelId="{7DF898E2-5318-4460-8A13-2958BC937BBC}" type="pres">
      <dgm:prSet presAssocID="{8AFFC5FE-6D0E-42F0-BAAB-85BEDC406381}" presName="sibTrans" presStyleCnt="0"/>
      <dgm:spPr/>
    </dgm:pt>
    <dgm:pt modelId="{812AC964-BA51-4304-9C16-4055DEA90281}" type="pres">
      <dgm:prSet presAssocID="{08E7CAD3-92C0-4745-9F52-D0DF9A66B8D9}" presName="compNode" presStyleCnt="0"/>
      <dgm:spPr/>
    </dgm:pt>
    <dgm:pt modelId="{2B20FB05-E2B7-459E-B1AA-09B776D5F2CB}" type="pres">
      <dgm:prSet presAssocID="{08E7CAD3-92C0-4745-9F52-D0DF9A66B8D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chart"/>
        </a:ext>
      </dgm:extLst>
    </dgm:pt>
    <dgm:pt modelId="{F90DCA8B-6E83-49FA-A02A-3F4555AC7646}" type="pres">
      <dgm:prSet presAssocID="{08E7CAD3-92C0-4745-9F52-D0DF9A66B8D9}" presName="spaceRect" presStyleCnt="0"/>
      <dgm:spPr/>
    </dgm:pt>
    <dgm:pt modelId="{0835E05F-EB7B-4508-B518-84D9724D9D42}" type="pres">
      <dgm:prSet presAssocID="{08E7CAD3-92C0-4745-9F52-D0DF9A66B8D9}" presName="textRect" presStyleLbl="revTx" presStyleIdx="3" presStyleCnt="4">
        <dgm:presLayoutVars>
          <dgm:chMax val="1"/>
          <dgm:chPref val="1"/>
        </dgm:presLayoutVars>
      </dgm:prSet>
      <dgm:spPr/>
    </dgm:pt>
  </dgm:ptLst>
  <dgm:cxnLst>
    <dgm:cxn modelId="{B9E2AB3A-DD32-40B3-BA9D-B4ECFDEEBEFF}" srcId="{FE90EF02-4299-4CEB-90FD-3EDEB0A3CE3A}" destId="{E1A94F85-8DD2-49F4-BB6C-00BEC754896D}" srcOrd="1" destOrd="0" parTransId="{11B6E6C5-5B48-4995-8321-34C46F1F4392}" sibTransId="{286B329E-EF1E-45A4-BF0E-C30CA3B7C8B6}"/>
    <dgm:cxn modelId="{1718EB40-EC42-495C-A10A-DEE2D2C93266}" type="presOf" srcId="{FE90EF02-4299-4CEB-90FD-3EDEB0A3CE3A}" destId="{AD0F0BBF-F6C8-4974-90A4-7468A277D0D9}" srcOrd="0" destOrd="0" presId="urn:microsoft.com/office/officeart/2018/2/layout/IconLabelList"/>
    <dgm:cxn modelId="{190C0C52-1130-491D-885F-1DE4CCF6078D}" type="presOf" srcId="{E66AF966-0B2C-4E52-9DC5-E30FA7D855EB}" destId="{831A594F-B715-4EA4-AC54-495591C499DC}" srcOrd="0" destOrd="0" presId="urn:microsoft.com/office/officeart/2018/2/layout/IconLabelList"/>
    <dgm:cxn modelId="{2645858C-1A03-4F15-BE0A-2E10122ADACC}" type="presOf" srcId="{E1A94F85-8DD2-49F4-BB6C-00BEC754896D}" destId="{2BF6A2F1-5A31-41E4-8285-182A36725AEC}" srcOrd="0" destOrd="0" presId="urn:microsoft.com/office/officeart/2018/2/layout/IconLabelList"/>
    <dgm:cxn modelId="{757CA8BE-3A1C-466E-ADDF-C73E6070E54B}" srcId="{FE90EF02-4299-4CEB-90FD-3EDEB0A3CE3A}" destId="{8634DB20-F7B9-47CE-9451-5965C9A208AE}" srcOrd="2" destOrd="0" parTransId="{D0692C6D-6E65-448E-93AC-350EE46FC4C5}" sibTransId="{8AFFC5FE-6D0E-42F0-BAAB-85BEDC406381}"/>
    <dgm:cxn modelId="{0C2A8AD7-8D10-4A00-83B2-768986B3A9E5}" srcId="{FE90EF02-4299-4CEB-90FD-3EDEB0A3CE3A}" destId="{08E7CAD3-92C0-4745-9F52-D0DF9A66B8D9}" srcOrd="3" destOrd="0" parTransId="{B26C4B50-5E38-44EF-B2D9-A06CAE90141A}" sibTransId="{A956034D-DA40-4BCB-815E-845774321AA8}"/>
    <dgm:cxn modelId="{A3C200E4-FA3A-4649-8BAE-11B1BC2859E4}" type="presOf" srcId="{08E7CAD3-92C0-4745-9F52-D0DF9A66B8D9}" destId="{0835E05F-EB7B-4508-B518-84D9724D9D42}" srcOrd="0" destOrd="0" presId="urn:microsoft.com/office/officeart/2018/2/layout/IconLabelList"/>
    <dgm:cxn modelId="{3DC51AE9-5A75-4740-9B09-E9258812DFDF}" type="presOf" srcId="{8634DB20-F7B9-47CE-9451-5965C9A208AE}" destId="{17B63E65-5C5B-458D-A18B-FC0DF588A252}" srcOrd="0" destOrd="0" presId="urn:microsoft.com/office/officeart/2018/2/layout/IconLabelList"/>
    <dgm:cxn modelId="{362102EE-D76A-45B6-A704-7113EEE87EE0}" srcId="{FE90EF02-4299-4CEB-90FD-3EDEB0A3CE3A}" destId="{E66AF966-0B2C-4E52-9DC5-E30FA7D855EB}" srcOrd="0" destOrd="0" parTransId="{DCC35F31-6001-430F-81D8-CFDEE53256BC}" sibTransId="{19D89121-9FCF-4721-89AF-29E2CCA52090}"/>
    <dgm:cxn modelId="{B38C9A32-192A-4878-88C2-B5B0C4CDB5A3}" type="presParOf" srcId="{AD0F0BBF-F6C8-4974-90A4-7468A277D0D9}" destId="{283D07C0-6B5F-45B7-9FF8-D31F6AE177E1}" srcOrd="0" destOrd="0" presId="urn:microsoft.com/office/officeart/2018/2/layout/IconLabelList"/>
    <dgm:cxn modelId="{6A8D33C0-3DB8-46C8-8C76-85A17EB8390D}" type="presParOf" srcId="{283D07C0-6B5F-45B7-9FF8-D31F6AE177E1}" destId="{AB6785BB-8F03-428A-B2B5-F5A455CFDD5C}" srcOrd="0" destOrd="0" presId="urn:microsoft.com/office/officeart/2018/2/layout/IconLabelList"/>
    <dgm:cxn modelId="{786F33EF-5781-4A2B-8073-BBCAC9A09230}" type="presParOf" srcId="{283D07C0-6B5F-45B7-9FF8-D31F6AE177E1}" destId="{97713B84-DD81-4100-B44E-A36178CDFEC5}" srcOrd="1" destOrd="0" presId="urn:microsoft.com/office/officeart/2018/2/layout/IconLabelList"/>
    <dgm:cxn modelId="{A90CD814-F75C-4E41-B60E-26F2FAD139D3}" type="presParOf" srcId="{283D07C0-6B5F-45B7-9FF8-D31F6AE177E1}" destId="{831A594F-B715-4EA4-AC54-495591C499DC}" srcOrd="2" destOrd="0" presId="urn:microsoft.com/office/officeart/2018/2/layout/IconLabelList"/>
    <dgm:cxn modelId="{AED82418-2AD1-4FCE-9EED-5EE8E411BE40}" type="presParOf" srcId="{AD0F0BBF-F6C8-4974-90A4-7468A277D0D9}" destId="{1AA4E47D-5423-4851-9F5D-F17B64335BB3}" srcOrd="1" destOrd="0" presId="urn:microsoft.com/office/officeart/2018/2/layout/IconLabelList"/>
    <dgm:cxn modelId="{B867A4FD-9781-408F-B11D-18B80EC1BF44}" type="presParOf" srcId="{AD0F0BBF-F6C8-4974-90A4-7468A277D0D9}" destId="{8493F39D-143A-4D9E-857D-CDDB3A10186E}" srcOrd="2" destOrd="0" presId="urn:microsoft.com/office/officeart/2018/2/layout/IconLabelList"/>
    <dgm:cxn modelId="{DA251DAB-FF2C-414A-A763-9CA59E54B136}" type="presParOf" srcId="{8493F39D-143A-4D9E-857D-CDDB3A10186E}" destId="{B0A71D0C-C71D-431E-ADBF-BB19A40B8620}" srcOrd="0" destOrd="0" presId="urn:microsoft.com/office/officeart/2018/2/layout/IconLabelList"/>
    <dgm:cxn modelId="{0AE59486-F838-433B-AB91-2046BD9418F1}" type="presParOf" srcId="{8493F39D-143A-4D9E-857D-CDDB3A10186E}" destId="{AFEB5F05-B5C1-428F-95F7-A5327287A8E1}" srcOrd="1" destOrd="0" presId="urn:microsoft.com/office/officeart/2018/2/layout/IconLabelList"/>
    <dgm:cxn modelId="{53DAA56D-9F5D-4FF0-A52F-553A311B07D8}" type="presParOf" srcId="{8493F39D-143A-4D9E-857D-CDDB3A10186E}" destId="{2BF6A2F1-5A31-41E4-8285-182A36725AEC}" srcOrd="2" destOrd="0" presId="urn:microsoft.com/office/officeart/2018/2/layout/IconLabelList"/>
    <dgm:cxn modelId="{DD28B48F-06E4-436D-A563-FBFC6558F27E}" type="presParOf" srcId="{AD0F0BBF-F6C8-4974-90A4-7468A277D0D9}" destId="{411CE8A5-F962-472F-A7CB-02F3C3EF259C}" srcOrd="3" destOrd="0" presId="urn:microsoft.com/office/officeart/2018/2/layout/IconLabelList"/>
    <dgm:cxn modelId="{CD26FF6B-069E-4F96-8CD6-C72800B10177}" type="presParOf" srcId="{AD0F0BBF-F6C8-4974-90A4-7468A277D0D9}" destId="{73FD0F6F-695F-442C-9222-FF01F85C1CF6}" srcOrd="4" destOrd="0" presId="urn:microsoft.com/office/officeart/2018/2/layout/IconLabelList"/>
    <dgm:cxn modelId="{47140BE4-DF6D-4EA6-AC32-BAB156558EB6}" type="presParOf" srcId="{73FD0F6F-695F-442C-9222-FF01F85C1CF6}" destId="{6CE3A04E-C3B4-4890-B2C1-EF53A97D661A}" srcOrd="0" destOrd="0" presId="urn:microsoft.com/office/officeart/2018/2/layout/IconLabelList"/>
    <dgm:cxn modelId="{79D968BD-BB4A-4681-AA0C-8D7EF4EAC978}" type="presParOf" srcId="{73FD0F6F-695F-442C-9222-FF01F85C1CF6}" destId="{B35AD796-4AED-45ED-AC37-1527CC8962F1}" srcOrd="1" destOrd="0" presId="urn:microsoft.com/office/officeart/2018/2/layout/IconLabelList"/>
    <dgm:cxn modelId="{CB189E31-7A7B-4101-B8E7-E1A0AB35CBD0}" type="presParOf" srcId="{73FD0F6F-695F-442C-9222-FF01F85C1CF6}" destId="{17B63E65-5C5B-458D-A18B-FC0DF588A252}" srcOrd="2" destOrd="0" presId="urn:microsoft.com/office/officeart/2018/2/layout/IconLabelList"/>
    <dgm:cxn modelId="{C8D6AC85-6719-4E6B-B4BA-3B89BCAD3AAF}" type="presParOf" srcId="{AD0F0BBF-F6C8-4974-90A4-7468A277D0D9}" destId="{7DF898E2-5318-4460-8A13-2958BC937BBC}" srcOrd="5" destOrd="0" presId="urn:microsoft.com/office/officeart/2018/2/layout/IconLabelList"/>
    <dgm:cxn modelId="{753A5039-4A24-4283-8D8B-6AA9F50D2FC4}" type="presParOf" srcId="{AD0F0BBF-F6C8-4974-90A4-7468A277D0D9}" destId="{812AC964-BA51-4304-9C16-4055DEA90281}" srcOrd="6" destOrd="0" presId="urn:microsoft.com/office/officeart/2018/2/layout/IconLabelList"/>
    <dgm:cxn modelId="{B5C49AA6-9E16-485E-AB21-9687B1AC3CE8}" type="presParOf" srcId="{812AC964-BA51-4304-9C16-4055DEA90281}" destId="{2B20FB05-E2B7-459E-B1AA-09B776D5F2CB}" srcOrd="0" destOrd="0" presId="urn:microsoft.com/office/officeart/2018/2/layout/IconLabelList"/>
    <dgm:cxn modelId="{AB324CEC-A9F0-468D-8A92-49EFEB53487C}" type="presParOf" srcId="{812AC964-BA51-4304-9C16-4055DEA90281}" destId="{F90DCA8B-6E83-49FA-A02A-3F4555AC7646}" srcOrd="1" destOrd="0" presId="urn:microsoft.com/office/officeart/2018/2/layout/IconLabelList"/>
    <dgm:cxn modelId="{3DC42FF2-D1F7-4A83-9CE6-80129FCE3209}" type="presParOf" srcId="{812AC964-BA51-4304-9C16-4055DEA90281}" destId="{0835E05F-EB7B-4508-B518-84D9724D9D4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C3A5F1-D4DB-4F84-9541-8E9B689C500F}">
      <dsp:nvSpPr>
        <dsp:cNvPr id="0" name=""/>
        <dsp:cNvSpPr/>
      </dsp:nvSpPr>
      <dsp:spPr>
        <a:xfrm>
          <a:off x="341781" y="1097811"/>
          <a:ext cx="1062615" cy="1062615"/>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CE163F-190D-423D-B818-B29B16397899}">
      <dsp:nvSpPr>
        <dsp:cNvPr id="0" name=""/>
        <dsp:cNvSpPr/>
      </dsp:nvSpPr>
      <dsp:spPr>
        <a:xfrm>
          <a:off x="568240" y="1324270"/>
          <a:ext cx="609697" cy="6096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75911A-56A4-41AB-B8EA-2E20E5557F71}">
      <dsp:nvSpPr>
        <dsp:cNvPr id="0" name=""/>
        <dsp:cNvSpPr/>
      </dsp:nvSpPr>
      <dsp:spPr>
        <a:xfrm>
          <a:off x="2092" y="2491405"/>
          <a:ext cx="1741992" cy="762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The recruitment process for a Financial Analyst includes three major components:</a:t>
          </a:r>
        </a:p>
      </dsp:txBody>
      <dsp:txXfrm>
        <a:off x="2092" y="2491405"/>
        <a:ext cx="1741992" cy="762121"/>
      </dsp:txXfrm>
    </dsp:sp>
    <dsp:sp modelId="{6601DF72-7FC0-4E2D-AF04-F3B81589D9C2}">
      <dsp:nvSpPr>
        <dsp:cNvPr id="0" name=""/>
        <dsp:cNvSpPr/>
      </dsp:nvSpPr>
      <dsp:spPr>
        <a:xfrm>
          <a:off x="2388621" y="1097811"/>
          <a:ext cx="1062615" cy="1062615"/>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74891B-55B1-4212-904B-5BA0CEE3FA75}">
      <dsp:nvSpPr>
        <dsp:cNvPr id="0" name=""/>
        <dsp:cNvSpPr/>
      </dsp:nvSpPr>
      <dsp:spPr>
        <a:xfrm>
          <a:off x="2615080" y="1324270"/>
          <a:ext cx="609697" cy="6096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EDFD924-308C-4A15-98F8-07CE1824DC80}">
      <dsp:nvSpPr>
        <dsp:cNvPr id="0" name=""/>
        <dsp:cNvSpPr/>
      </dsp:nvSpPr>
      <dsp:spPr>
        <a:xfrm>
          <a:off x="2048933" y="2491405"/>
          <a:ext cx="1741992" cy="762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 Job Analysis: Identifying duties, responsibilities, and required competencies.</a:t>
          </a:r>
        </a:p>
      </dsp:txBody>
      <dsp:txXfrm>
        <a:off x="2048933" y="2491405"/>
        <a:ext cx="1741992" cy="762121"/>
      </dsp:txXfrm>
    </dsp:sp>
    <dsp:sp modelId="{7B323C9E-AA1A-4DCC-8C25-0C2516899F1A}">
      <dsp:nvSpPr>
        <dsp:cNvPr id="0" name=""/>
        <dsp:cNvSpPr/>
      </dsp:nvSpPr>
      <dsp:spPr>
        <a:xfrm>
          <a:off x="4435462" y="1097811"/>
          <a:ext cx="1062615" cy="1062615"/>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770AAA-9640-4AF6-8860-86B4E594987D}">
      <dsp:nvSpPr>
        <dsp:cNvPr id="0" name=""/>
        <dsp:cNvSpPr/>
      </dsp:nvSpPr>
      <dsp:spPr>
        <a:xfrm>
          <a:off x="4661921" y="1324270"/>
          <a:ext cx="609697" cy="6096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7F92E9F-673C-47F1-9210-FBE2D2D32D47}">
      <dsp:nvSpPr>
        <dsp:cNvPr id="0" name=""/>
        <dsp:cNvSpPr/>
      </dsp:nvSpPr>
      <dsp:spPr>
        <a:xfrm>
          <a:off x="4095774" y="2491405"/>
          <a:ext cx="1741992" cy="762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 Job Description: Defining the main functions and key tasks of the position.</a:t>
          </a:r>
        </a:p>
      </dsp:txBody>
      <dsp:txXfrm>
        <a:off x="4095774" y="2491405"/>
        <a:ext cx="1741992" cy="762121"/>
      </dsp:txXfrm>
    </dsp:sp>
    <dsp:sp modelId="{5BFA790E-25F7-474C-A470-AA9A5E3C2161}">
      <dsp:nvSpPr>
        <dsp:cNvPr id="0" name=""/>
        <dsp:cNvSpPr/>
      </dsp:nvSpPr>
      <dsp:spPr>
        <a:xfrm>
          <a:off x="6482303" y="1097811"/>
          <a:ext cx="1062615" cy="1062615"/>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E9095D-4D39-42EA-902A-87FC10E12F51}">
      <dsp:nvSpPr>
        <dsp:cNvPr id="0" name=""/>
        <dsp:cNvSpPr/>
      </dsp:nvSpPr>
      <dsp:spPr>
        <a:xfrm>
          <a:off x="6708762" y="1324270"/>
          <a:ext cx="609697" cy="6096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80D658-3070-4197-8D43-76C230C6409D}">
      <dsp:nvSpPr>
        <dsp:cNvPr id="0" name=""/>
        <dsp:cNvSpPr/>
      </dsp:nvSpPr>
      <dsp:spPr>
        <a:xfrm>
          <a:off x="6142615" y="2491405"/>
          <a:ext cx="1741992" cy="762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 Person Specification: Describing the qualifications, skills, and attributes needed to succeed in the role.</a:t>
          </a:r>
        </a:p>
      </dsp:txBody>
      <dsp:txXfrm>
        <a:off x="6142615" y="2491405"/>
        <a:ext cx="1741992" cy="7621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FDE8CA-385F-4A3F-8C18-1F7EDE330B58}">
      <dsp:nvSpPr>
        <dsp:cNvPr id="0" name=""/>
        <dsp:cNvSpPr/>
      </dsp:nvSpPr>
      <dsp:spPr>
        <a:xfrm>
          <a:off x="827085" y="211"/>
          <a:ext cx="965039" cy="9650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D6AB17-8005-452E-9773-71CEF910562F}">
      <dsp:nvSpPr>
        <dsp:cNvPr id="0" name=""/>
        <dsp:cNvSpPr/>
      </dsp:nvSpPr>
      <dsp:spPr>
        <a:xfrm>
          <a:off x="1032749" y="205875"/>
          <a:ext cx="553710" cy="5537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4C587D-296F-4787-A98C-EAD0D8111E31}">
      <dsp:nvSpPr>
        <dsp:cNvPr id="0" name=""/>
        <dsp:cNvSpPr/>
      </dsp:nvSpPr>
      <dsp:spPr>
        <a:xfrm>
          <a:off x="518589"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Key Responsibilities:</a:t>
          </a:r>
        </a:p>
      </dsp:txBody>
      <dsp:txXfrm>
        <a:off x="518589" y="1265836"/>
        <a:ext cx="1582031" cy="632812"/>
      </dsp:txXfrm>
    </dsp:sp>
    <dsp:sp modelId="{DBFA8FAB-6615-4E53-9196-507C901581CE}">
      <dsp:nvSpPr>
        <dsp:cNvPr id="0" name=""/>
        <dsp:cNvSpPr/>
      </dsp:nvSpPr>
      <dsp:spPr>
        <a:xfrm>
          <a:off x="2685972" y="211"/>
          <a:ext cx="965039" cy="96503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D93EF8-B3D7-47C0-925A-0DA9374CE229}">
      <dsp:nvSpPr>
        <dsp:cNvPr id="0" name=""/>
        <dsp:cNvSpPr/>
      </dsp:nvSpPr>
      <dsp:spPr>
        <a:xfrm>
          <a:off x="2891636" y="205875"/>
          <a:ext cx="553710" cy="5537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98F76B-237E-48E7-971C-D4CC54E98575}">
      <dsp:nvSpPr>
        <dsp:cNvPr id="0" name=""/>
        <dsp:cNvSpPr/>
      </dsp:nvSpPr>
      <dsp:spPr>
        <a:xfrm>
          <a:off x="2377476"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 Evaluate and interpret financial data to support business goals.</a:t>
          </a:r>
        </a:p>
      </dsp:txBody>
      <dsp:txXfrm>
        <a:off x="2377476" y="1265836"/>
        <a:ext cx="1582031" cy="632812"/>
      </dsp:txXfrm>
    </dsp:sp>
    <dsp:sp modelId="{FA1CBC5E-154B-4AB7-B201-C408BBC39ADD}">
      <dsp:nvSpPr>
        <dsp:cNvPr id="0" name=""/>
        <dsp:cNvSpPr/>
      </dsp:nvSpPr>
      <dsp:spPr>
        <a:xfrm>
          <a:off x="4544859" y="211"/>
          <a:ext cx="965039" cy="96503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2D91CE-692A-4908-BA0F-B244F61DDFC9}">
      <dsp:nvSpPr>
        <dsp:cNvPr id="0" name=""/>
        <dsp:cNvSpPr/>
      </dsp:nvSpPr>
      <dsp:spPr>
        <a:xfrm>
          <a:off x="4750523" y="205875"/>
          <a:ext cx="553710" cy="5537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19C990-837E-4408-B392-362E784D632A}">
      <dsp:nvSpPr>
        <dsp:cNvPr id="0" name=""/>
        <dsp:cNvSpPr/>
      </dsp:nvSpPr>
      <dsp:spPr>
        <a:xfrm>
          <a:off x="4236363"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 Contribute to budgeting, forecasting, and performance tracking.</a:t>
          </a:r>
        </a:p>
      </dsp:txBody>
      <dsp:txXfrm>
        <a:off x="4236363" y="1265836"/>
        <a:ext cx="1582031" cy="632812"/>
      </dsp:txXfrm>
    </dsp:sp>
    <dsp:sp modelId="{6562F1B3-3E66-4D09-A0DB-C7CD5C2DE385}">
      <dsp:nvSpPr>
        <dsp:cNvPr id="0" name=""/>
        <dsp:cNvSpPr/>
      </dsp:nvSpPr>
      <dsp:spPr>
        <a:xfrm>
          <a:off x="6403746" y="211"/>
          <a:ext cx="965039" cy="96503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E80257-6AB1-49C1-B423-5637B0766D0C}">
      <dsp:nvSpPr>
        <dsp:cNvPr id="0" name=""/>
        <dsp:cNvSpPr/>
      </dsp:nvSpPr>
      <dsp:spPr>
        <a:xfrm>
          <a:off x="6609410" y="205875"/>
          <a:ext cx="553710" cy="5537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555A18-61BC-48AA-8F44-9ED64AE5AD84}">
      <dsp:nvSpPr>
        <dsp:cNvPr id="0" name=""/>
        <dsp:cNvSpPr/>
      </dsp:nvSpPr>
      <dsp:spPr>
        <a:xfrm>
          <a:off x="6095249"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 Prepare financial reports for senior management review.</a:t>
          </a:r>
        </a:p>
      </dsp:txBody>
      <dsp:txXfrm>
        <a:off x="6095249" y="1265836"/>
        <a:ext cx="1582031" cy="632812"/>
      </dsp:txXfrm>
    </dsp:sp>
    <dsp:sp modelId="{D49448C0-3B09-4AC0-B124-84A348CF6C88}">
      <dsp:nvSpPr>
        <dsp:cNvPr id="0" name=""/>
        <dsp:cNvSpPr/>
      </dsp:nvSpPr>
      <dsp:spPr>
        <a:xfrm>
          <a:off x="2685972" y="2294156"/>
          <a:ext cx="965039" cy="96503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C64997-6FAB-462B-9BEA-BC0F4804DCFD}">
      <dsp:nvSpPr>
        <dsp:cNvPr id="0" name=""/>
        <dsp:cNvSpPr/>
      </dsp:nvSpPr>
      <dsp:spPr>
        <a:xfrm>
          <a:off x="2891636" y="2499820"/>
          <a:ext cx="553710" cy="55371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86E480B-C764-4D4E-9DFB-29FFAF1B9DE6}">
      <dsp:nvSpPr>
        <dsp:cNvPr id="0" name=""/>
        <dsp:cNvSpPr/>
      </dsp:nvSpPr>
      <dsp:spPr>
        <a:xfrm>
          <a:off x="2377476" y="3559781"/>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 Analyze market movements and potential risks.</a:t>
          </a:r>
        </a:p>
      </dsp:txBody>
      <dsp:txXfrm>
        <a:off x="2377476" y="3559781"/>
        <a:ext cx="1582031" cy="632812"/>
      </dsp:txXfrm>
    </dsp:sp>
    <dsp:sp modelId="{2D41727C-2B49-4F85-B1E0-7FAE2F72134D}">
      <dsp:nvSpPr>
        <dsp:cNvPr id="0" name=""/>
        <dsp:cNvSpPr/>
      </dsp:nvSpPr>
      <dsp:spPr>
        <a:xfrm>
          <a:off x="4544859" y="2294156"/>
          <a:ext cx="965039" cy="9650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D9539E-1542-48FF-BAE8-39B7517E4C6C}">
      <dsp:nvSpPr>
        <dsp:cNvPr id="0" name=""/>
        <dsp:cNvSpPr/>
      </dsp:nvSpPr>
      <dsp:spPr>
        <a:xfrm>
          <a:off x="4750523" y="2499820"/>
          <a:ext cx="553710" cy="55371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FDF1BD-CAC7-4AAC-A98F-7A87A3762591}">
      <dsp:nvSpPr>
        <dsp:cNvPr id="0" name=""/>
        <dsp:cNvSpPr/>
      </dsp:nvSpPr>
      <dsp:spPr>
        <a:xfrm>
          <a:off x="4236363" y="3559781"/>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 Collaborate with internal teams to drive strategic initiatives.</a:t>
          </a:r>
        </a:p>
      </dsp:txBody>
      <dsp:txXfrm>
        <a:off x="4236363" y="3559781"/>
        <a:ext cx="1582031" cy="6328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5BAAB1-0EF5-4BC9-A632-1B232A3DABEA}">
      <dsp:nvSpPr>
        <dsp:cNvPr id="0" name=""/>
        <dsp:cNvSpPr/>
      </dsp:nvSpPr>
      <dsp:spPr>
        <a:xfrm>
          <a:off x="548934" y="288"/>
          <a:ext cx="1001496" cy="100149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D4E2DB-9BC8-4FEA-AFA1-468EF8FC215E}">
      <dsp:nvSpPr>
        <dsp:cNvPr id="0" name=""/>
        <dsp:cNvSpPr/>
      </dsp:nvSpPr>
      <dsp:spPr>
        <a:xfrm>
          <a:off x="762368" y="213721"/>
          <a:ext cx="574628" cy="5746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A1F9BC-B4E6-4162-A79D-6FF530181D9D}">
      <dsp:nvSpPr>
        <dsp:cNvPr id="0" name=""/>
        <dsp:cNvSpPr/>
      </dsp:nvSpPr>
      <dsp:spPr>
        <a:xfrm>
          <a:off x="228784"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Essential Requirements:</a:t>
          </a:r>
        </a:p>
      </dsp:txBody>
      <dsp:txXfrm>
        <a:off x="228784" y="1313725"/>
        <a:ext cx="1641796" cy="656718"/>
      </dsp:txXfrm>
    </dsp:sp>
    <dsp:sp modelId="{062FD95E-7C47-4BE9-95EF-ABF4727BF61A}">
      <dsp:nvSpPr>
        <dsp:cNvPr id="0" name=""/>
        <dsp:cNvSpPr/>
      </dsp:nvSpPr>
      <dsp:spPr>
        <a:xfrm>
          <a:off x="2478046" y="288"/>
          <a:ext cx="1001496" cy="100149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31798D-CE63-4D06-A11D-9B5B8D2CECE4}">
      <dsp:nvSpPr>
        <dsp:cNvPr id="0" name=""/>
        <dsp:cNvSpPr/>
      </dsp:nvSpPr>
      <dsp:spPr>
        <a:xfrm>
          <a:off x="2691479" y="213721"/>
          <a:ext cx="574628" cy="5746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970A13-DAC3-43E5-B852-7AE5465C4CA7}">
      <dsp:nvSpPr>
        <dsp:cNvPr id="0" name=""/>
        <dsp:cNvSpPr/>
      </dsp:nvSpPr>
      <dsp:spPr>
        <a:xfrm>
          <a:off x="2157895"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 A degree in Finance, Accounting, Economics, or a related field.</a:t>
          </a:r>
        </a:p>
      </dsp:txBody>
      <dsp:txXfrm>
        <a:off x="2157895" y="1313725"/>
        <a:ext cx="1641796" cy="656718"/>
      </dsp:txXfrm>
    </dsp:sp>
    <dsp:sp modelId="{531BD35C-D7E3-4C77-BC19-B49521209AED}">
      <dsp:nvSpPr>
        <dsp:cNvPr id="0" name=""/>
        <dsp:cNvSpPr/>
      </dsp:nvSpPr>
      <dsp:spPr>
        <a:xfrm>
          <a:off x="4407157" y="288"/>
          <a:ext cx="1001496" cy="100149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569BDD-02FC-4B91-BD98-718CC88A0B3C}">
      <dsp:nvSpPr>
        <dsp:cNvPr id="0" name=""/>
        <dsp:cNvSpPr/>
      </dsp:nvSpPr>
      <dsp:spPr>
        <a:xfrm>
          <a:off x="4620591" y="213721"/>
          <a:ext cx="574628" cy="5746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BDBBE1-B904-4A35-A9D4-300CAAAEF036}">
      <dsp:nvSpPr>
        <dsp:cNvPr id="0" name=""/>
        <dsp:cNvSpPr/>
      </dsp:nvSpPr>
      <dsp:spPr>
        <a:xfrm>
          <a:off x="4087007"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 Advanced analytical and numerical reasoning.</a:t>
          </a:r>
        </a:p>
      </dsp:txBody>
      <dsp:txXfrm>
        <a:off x="4087007" y="1313725"/>
        <a:ext cx="1641796" cy="656718"/>
      </dsp:txXfrm>
    </dsp:sp>
    <dsp:sp modelId="{432250A2-5266-46A1-A83F-AF3155C9FC72}">
      <dsp:nvSpPr>
        <dsp:cNvPr id="0" name=""/>
        <dsp:cNvSpPr/>
      </dsp:nvSpPr>
      <dsp:spPr>
        <a:xfrm>
          <a:off x="6336268" y="288"/>
          <a:ext cx="1001496" cy="100149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38355B-E791-4D63-9283-3627BF877637}">
      <dsp:nvSpPr>
        <dsp:cNvPr id="0" name=""/>
        <dsp:cNvSpPr/>
      </dsp:nvSpPr>
      <dsp:spPr>
        <a:xfrm>
          <a:off x="6549702" y="213721"/>
          <a:ext cx="574628" cy="5746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B4C962-FA73-4186-A35C-973D058CC207}">
      <dsp:nvSpPr>
        <dsp:cNvPr id="0" name=""/>
        <dsp:cNvSpPr/>
      </dsp:nvSpPr>
      <dsp:spPr>
        <a:xfrm>
          <a:off x="6016118"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 Proficiency in Excel and data modeling techniques.</a:t>
          </a:r>
        </a:p>
      </dsp:txBody>
      <dsp:txXfrm>
        <a:off x="6016118" y="1313725"/>
        <a:ext cx="1641796" cy="656718"/>
      </dsp:txXfrm>
    </dsp:sp>
    <dsp:sp modelId="{C81C54FE-74AA-4838-BA99-564BECB4B5F4}">
      <dsp:nvSpPr>
        <dsp:cNvPr id="0" name=""/>
        <dsp:cNvSpPr/>
      </dsp:nvSpPr>
      <dsp:spPr>
        <a:xfrm>
          <a:off x="548934" y="2380893"/>
          <a:ext cx="1001496" cy="100149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36E3E5-6181-489B-870C-8DCD4583E60B}">
      <dsp:nvSpPr>
        <dsp:cNvPr id="0" name=""/>
        <dsp:cNvSpPr/>
      </dsp:nvSpPr>
      <dsp:spPr>
        <a:xfrm>
          <a:off x="762368" y="2594327"/>
          <a:ext cx="574628" cy="5746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22830D-AB2A-4D50-BD36-704A9CBB5CE7}">
      <dsp:nvSpPr>
        <dsp:cNvPr id="0" name=""/>
        <dsp:cNvSpPr/>
      </dsp:nvSpPr>
      <dsp:spPr>
        <a:xfrm>
          <a:off x="228784"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 Excellent communication and teamwork abilities.</a:t>
          </a:r>
        </a:p>
      </dsp:txBody>
      <dsp:txXfrm>
        <a:off x="228784" y="3694331"/>
        <a:ext cx="1641796" cy="656718"/>
      </dsp:txXfrm>
    </dsp:sp>
    <dsp:sp modelId="{9D4161F0-2613-4285-BE39-7A615B6060D2}">
      <dsp:nvSpPr>
        <dsp:cNvPr id="0" name=""/>
        <dsp:cNvSpPr/>
      </dsp:nvSpPr>
      <dsp:spPr>
        <a:xfrm>
          <a:off x="2478046" y="2380893"/>
          <a:ext cx="1001496" cy="100149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E84428-F7A2-4799-B621-6B3F08DA79EB}">
      <dsp:nvSpPr>
        <dsp:cNvPr id="0" name=""/>
        <dsp:cNvSpPr/>
      </dsp:nvSpPr>
      <dsp:spPr>
        <a:xfrm>
          <a:off x="2691479" y="2594327"/>
          <a:ext cx="574628" cy="57462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32731F-0816-4E2D-B806-DAA1C5E4DF47}">
      <dsp:nvSpPr>
        <dsp:cNvPr id="0" name=""/>
        <dsp:cNvSpPr/>
      </dsp:nvSpPr>
      <dsp:spPr>
        <a:xfrm>
          <a:off x="2157895"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Desirable Attributes:</a:t>
          </a:r>
        </a:p>
      </dsp:txBody>
      <dsp:txXfrm>
        <a:off x="2157895" y="3694331"/>
        <a:ext cx="1641796" cy="656718"/>
      </dsp:txXfrm>
    </dsp:sp>
    <dsp:sp modelId="{3F298F51-D3FC-48D4-978F-63A4C0A9B40D}">
      <dsp:nvSpPr>
        <dsp:cNvPr id="0" name=""/>
        <dsp:cNvSpPr/>
      </dsp:nvSpPr>
      <dsp:spPr>
        <a:xfrm>
          <a:off x="4407157" y="2380893"/>
          <a:ext cx="1001496" cy="100149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C22499-B2FA-4320-820E-92D80D420C3A}">
      <dsp:nvSpPr>
        <dsp:cNvPr id="0" name=""/>
        <dsp:cNvSpPr/>
      </dsp:nvSpPr>
      <dsp:spPr>
        <a:xfrm>
          <a:off x="4620591" y="2594327"/>
          <a:ext cx="574628" cy="57462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40131A-C93B-4AD5-809C-6A97F5758390}">
      <dsp:nvSpPr>
        <dsp:cNvPr id="0" name=""/>
        <dsp:cNvSpPr/>
      </dsp:nvSpPr>
      <dsp:spPr>
        <a:xfrm>
          <a:off x="4087007"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 Prior experience in corporate or investment finance.</a:t>
          </a:r>
        </a:p>
      </dsp:txBody>
      <dsp:txXfrm>
        <a:off x="4087007" y="3694331"/>
        <a:ext cx="1641796" cy="656718"/>
      </dsp:txXfrm>
    </dsp:sp>
    <dsp:sp modelId="{656028AF-FB21-44D6-B2B9-965FC9FDC506}">
      <dsp:nvSpPr>
        <dsp:cNvPr id="0" name=""/>
        <dsp:cNvSpPr/>
      </dsp:nvSpPr>
      <dsp:spPr>
        <a:xfrm>
          <a:off x="6336268" y="2380893"/>
          <a:ext cx="1001496" cy="100149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BDDF83-1522-4988-8BCB-D03E4C9FB9FF}">
      <dsp:nvSpPr>
        <dsp:cNvPr id="0" name=""/>
        <dsp:cNvSpPr/>
      </dsp:nvSpPr>
      <dsp:spPr>
        <a:xfrm>
          <a:off x="6549702" y="2594327"/>
          <a:ext cx="574628" cy="574628"/>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EDD6E9-0E7B-4CED-905A-69C50FB6573B}">
      <dsp:nvSpPr>
        <dsp:cNvPr id="0" name=""/>
        <dsp:cNvSpPr/>
      </dsp:nvSpPr>
      <dsp:spPr>
        <a:xfrm>
          <a:off x="6016118"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 Working knowledge of tools such as Power BI, SQL, or Python.</a:t>
          </a:r>
        </a:p>
      </dsp:txBody>
      <dsp:txXfrm>
        <a:off x="6016118" y="3694331"/>
        <a:ext cx="1641796" cy="656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4FE00B-0503-440F-8065-E72B02D901E7}">
      <dsp:nvSpPr>
        <dsp:cNvPr id="0" name=""/>
        <dsp:cNvSpPr/>
      </dsp:nvSpPr>
      <dsp:spPr>
        <a:xfrm>
          <a:off x="481140" y="1304654"/>
          <a:ext cx="783896" cy="7838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032BE9-24CC-4717-9BBE-552D7C9D9A0E}">
      <dsp:nvSpPr>
        <dsp:cNvPr id="0" name=""/>
        <dsp:cNvSpPr/>
      </dsp:nvSpPr>
      <dsp:spPr>
        <a:xfrm>
          <a:off x="2092" y="234988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A structured interview uses a consistent set of questions for every candidate, ensuring fairness and objectivity.</a:t>
          </a:r>
        </a:p>
      </dsp:txBody>
      <dsp:txXfrm>
        <a:off x="2092" y="2349886"/>
        <a:ext cx="1741992" cy="696796"/>
      </dsp:txXfrm>
    </dsp:sp>
    <dsp:sp modelId="{BC067679-EC69-4155-AF08-45E0130343BD}">
      <dsp:nvSpPr>
        <dsp:cNvPr id="0" name=""/>
        <dsp:cNvSpPr/>
      </dsp:nvSpPr>
      <dsp:spPr>
        <a:xfrm>
          <a:off x="2527981" y="1304654"/>
          <a:ext cx="783896" cy="7838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268AF2-F48A-47F4-8F11-7DABC3D43594}">
      <dsp:nvSpPr>
        <dsp:cNvPr id="0" name=""/>
        <dsp:cNvSpPr/>
      </dsp:nvSpPr>
      <dsp:spPr>
        <a:xfrm>
          <a:off x="2048933" y="234988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Example Questions:</a:t>
          </a:r>
        </a:p>
      </dsp:txBody>
      <dsp:txXfrm>
        <a:off x="2048933" y="2349886"/>
        <a:ext cx="1741992" cy="696796"/>
      </dsp:txXfrm>
    </dsp:sp>
    <dsp:sp modelId="{661F6453-B321-4550-8FA0-591E31F1E83A}">
      <dsp:nvSpPr>
        <dsp:cNvPr id="0" name=""/>
        <dsp:cNvSpPr/>
      </dsp:nvSpPr>
      <dsp:spPr>
        <a:xfrm>
          <a:off x="4574822" y="1304654"/>
          <a:ext cx="783896" cy="7838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4E2ECA-0B99-44BE-9949-42674C162AA9}">
      <dsp:nvSpPr>
        <dsp:cNvPr id="0" name=""/>
        <dsp:cNvSpPr/>
      </dsp:nvSpPr>
      <dsp:spPr>
        <a:xfrm>
          <a:off x="4095774" y="234988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 Tell me about a situation where you analyzed data to improve business performance.</a:t>
          </a:r>
        </a:p>
      </dsp:txBody>
      <dsp:txXfrm>
        <a:off x="4095774" y="2349886"/>
        <a:ext cx="1741992" cy="696796"/>
      </dsp:txXfrm>
    </dsp:sp>
    <dsp:sp modelId="{1A2B827B-E156-4C6F-9C42-1198FAEF5725}">
      <dsp:nvSpPr>
        <dsp:cNvPr id="0" name=""/>
        <dsp:cNvSpPr/>
      </dsp:nvSpPr>
      <dsp:spPr>
        <a:xfrm>
          <a:off x="6621662" y="1304654"/>
          <a:ext cx="783896" cy="7838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30EC048-2DF4-4C72-A184-FBAF55858140}">
      <dsp:nvSpPr>
        <dsp:cNvPr id="0" name=""/>
        <dsp:cNvSpPr/>
      </dsp:nvSpPr>
      <dsp:spPr>
        <a:xfrm>
          <a:off x="6142615" y="234988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 How do you maintain accuracy and reliability in your financial reporting?</a:t>
          </a:r>
        </a:p>
      </dsp:txBody>
      <dsp:txXfrm>
        <a:off x="6142615" y="2349886"/>
        <a:ext cx="1741992" cy="6967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85932-2EC1-4DB6-A45B-E7D6871594A5}">
      <dsp:nvSpPr>
        <dsp:cNvPr id="0" name=""/>
        <dsp:cNvSpPr/>
      </dsp:nvSpPr>
      <dsp:spPr>
        <a:xfrm>
          <a:off x="481140" y="1266128"/>
          <a:ext cx="783896" cy="7838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B24FEF-39AA-4CDE-9541-A9DE750E17BD}">
      <dsp:nvSpPr>
        <dsp:cNvPr id="0" name=""/>
        <dsp:cNvSpPr/>
      </dsp:nvSpPr>
      <dsp:spPr>
        <a:xfrm>
          <a:off x="2092" y="2323088"/>
          <a:ext cx="1741992" cy="762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A panel interview brings together interviewers from different departments to assess the candidate collectively.</a:t>
          </a:r>
        </a:p>
      </dsp:txBody>
      <dsp:txXfrm>
        <a:off x="2092" y="2323088"/>
        <a:ext cx="1741992" cy="762121"/>
      </dsp:txXfrm>
    </dsp:sp>
    <dsp:sp modelId="{FD545118-069F-4B80-861C-F88951EB8CD0}">
      <dsp:nvSpPr>
        <dsp:cNvPr id="0" name=""/>
        <dsp:cNvSpPr/>
      </dsp:nvSpPr>
      <dsp:spPr>
        <a:xfrm>
          <a:off x="2527981" y="1266128"/>
          <a:ext cx="783896" cy="7838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4908FB-86D4-493B-86A5-8AE7026E97CD}">
      <dsp:nvSpPr>
        <dsp:cNvPr id="0" name=""/>
        <dsp:cNvSpPr/>
      </dsp:nvSpPr>
      <dsp:spPr>
        <a:xfrm>
          <a:off x="2048933" y="2323088"/>
          <a:ext cx="1741992" cy="762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Example Questions:</a:t>
          </a:r>
        </a:p>
      </dsp:txBody>
      <dsp:txXfrm>
        <a:off x="2048933" y="2323088"/>
        <a:ext cx="1741992" cy="762121"/>
      </dsp:txXfrm>
    </dsp:sp>
    <dsp:sp modelId="{CC4E222B-E7AB-4C60-B0AA-47BBE2BFE0FC}">
      <dsp:nvSpPr>
        <dsp:cNvPr id="0" name=""/>
        <dsp:cNvSpPr/>
      </dsp:nvSpPr>
      <dsp:spPr>
        <a:xfrm>
          <a:off x="4574822" y="1266128"/>
          <a:ext cx="783896" cy="7838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F8F6DF-4B7D-4050-9177-1967BABFEA2F}">
      <dsp:nvSpPr>
        <dsp:cNvPr id="0" name=""/>
        <dsp:cNvSpPr/>
      </dsp:nvSpPr>
      <dsp:spPr>
        <a:xfrm>
          <a:off x="4095774" y="2323088"/>
          <a:ext cx="1741992" cy="762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 How would you explain complex data insights to non-financial stakeholders?</a:t>
          </a:r>
        </a:p>
      </dsp:txBody>
      <dsp:txXfrm>
        <a:off x="4095774" y="2323088"/>
        <a:ext cx="1741992" cy="762121"/>
      </dsp:txXfrm>
    </dsp:sp>
    <dsp:sp modelId="{537E2DFA-629E-4B0A-AC98-CE062B89652B}">
      <dsp:nvSpPr>
        <dsp:cNvPr id="0" name=""/>
        <dsp:cNvSpPr/>
      </dsp:nvSpPr>
      <dsp:spPr>
        <a:xfrm>
          <a:off x="6621662" y="1266128"/>
          <a:ext cx="783896" cy="7838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988265-5878-4915-88FC-125338A94BEF}">
      <dsp:nvSpPr>
        <dsp:cNvPr id="0" name=""/>
        <dsp:cNvSpPr/>
      </dsp:nvSpPr>
      <dsp:spPr>
        <a:xfrm>
          <a:off x="6142615" y="2323088"/>
          <a:ext cx="1741992" cy="762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 Describe how you prioritize tasks when working under tight deadlines.</a:t>
          </a:r>
        </a:p>
      </dsp:txBody>
      <dsp:txXfrm>
        <a:off x="6142615" y="2323088"/>
        <a:ext cx="1741992" cy="7621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6785BB-8F03-428A-B2B5-F5A455CFDD5C}">
      <dsp:nvSpPr>
        <dsp:cNvPr id="0" name=""/>
        <dsp:cNvSpPr/>
      </dsp:nvSpPr>
      <dsp:spPr>
        <a:xfrm>
          <a:off x="481140" y="1304654"/>
          <a:ext cx="783896" cy="7838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31A594F-B715-4EA4-AC54-495591C499DC}">
      <dsp:nvSpPr>
        <dsp:cNvPr id="0" name=""/>
        <dsp:cNvSpPr/>
      </dsp:nvSpPr>
      <dsp:spPr>
        <a:xfrm>
          <a:off x="2092" y="234988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This method evaluates how candidates have previously demonstrated relevant skills and behaviors.</a:t>
          </a:r>
        </a:p>
      </dsp:txBody>
      <dsp:txXfrm>
        <a:off x="2092" y="2349886"/>
        <a:ext cx="1741992" cy="696796"/>
      </dsp:txXfrm>
    </dsp:sp>
    <dsp:sp modelId="{B0A71D0C-C71D-431E-ADBF-BB19A40B8620}">
      <dsp:nvSpPr>
        <dsp:cNvPr id="0" name=""/>
        <dsp:cNvSpPr/>
      </dsp:nvSpPr>
      <dsp:spPr>
        <a:xfrm>
          <a:off x="2527981" y="1304654"/>
          <a:ext cx="783896" cy="7838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F6A2F1-5A31-41E4-8285-182A36725AEC}">
      <dsp:nvSpPr>
        <dsp:cNvPr id="0" name=""/>
        <dsp:cNvSpPr/>
      </dsp:nvSpPr>
      <dsp:spPr>
        <a:xfrm>
          <a:off x="2048933" y="234988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Example Questions:</a:t>
          </a:r>
        </a:p>
      </dsp:txBody>
      <dsp:txXfrm>
        <a:off x="2048933" y="2349886"/>
        <a:ext cx="1741992" cy="696796"/>
      </dsp:txXfrm>
    </dsp:sp>
    <dsp:sp modelId="{6CE3A04E-C3B4-4890-B2C1-EF53A97D661A}">
      <dsp:nvSpPr>
        <dsp:cNvPr id="0" name=""/>
        <dsp:cNvSpPr/>
      </dsp:nvSpPr>
      <dsp:spPr>
        <a:xfrm>
          <a:off x="4574822" y="1304654"/>
          <a:ext cx="783896" cy="7838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B63E65-5C5B-458D-A18B-FC0DF588A252}">
      <dsp:nvSpPr>
        <dsp:cNvPr id="0" name=""/>
        <dsp:cNvSpPr/>
      </dsp:nvSpPr>
      <dsp:spPr>
        <a:xfrm>
          <a:off x="4095774" y="234988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 Share an example of a time you used analysis to influence a key business decision.</a:t>
          </a:r>
        </a:p>
      </dsp:txBody>
      <dsp:txXfrm>
        <a:off x="4095774" y="2349886"/>
        <a:ext cx="1741992" cy="696796"/>
      </dsp:txXfrm>
    </dsp:sp>
    <dsp:sp modelId="{2B20FB05-E2B7-459E-B1AA-09B776D5F2CB}">
      <dsp:nvSpPr>
        <dsp:cNvPr id="0" name=""/>
        <dsp:cNvSpPr/>
      </dsp:nvSpPr>
      <dsp:spPr>
        <a:xfrm>
          <a:off x="6621662" y="1304654"/>
          <a:ext cx="783896" cy="7838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35E05F-EB7B-4508-B518-84D9724D9D42}">
      <dsp:nvSpPr>
        <dsp:cNvPr id="0" name=""/>
        <dsp:cNvSpPr/>
      </dsp:nvSpPr>
      <dsp:spPr>
        <a:xfrm>
          <a:off x="6142615" y="234988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 Describe a project where your analytical work made a measurable impact.</a:t>
          </a:r>
        </a:p>
      </dsp:txBody>
      <dsp:txXfrm>
        <a:off x="6142615" y="2349886"/>
        <a:ext cx="1741992" cy="696796"/>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56.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People Discussing">
            <a:extLst>
              <a:ext uri="{FF2B5EF4-FFF2-40B4-BE49-F238E27FC236}">
                <a16:creationId xmlns:a16="http://schemas.microsoft.com/office/drawing/2014/main" id="{217B9C35-A0E0-2C18-C4D0-31F82B641A9A}"/>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3781" r="21004" b="-1"/>
          <a:stretch>
            <a:fillRect/>
          </a:stretch>
        </p:blipFill>
        <p:spPr>
          <a:xfrm>
            <a:off x="-2285" y="10"/>
            <a:ext cx="9143999" cy="6857990"/>
          </a:xfrm>
          <a:prstGeom prst="rect">
            <a:avLst/>
          </a:prstGeom>
        </p:spPr>
      </p:pic>
      <p:sp>
        <p:nvSpPr>
          <p:cNvPr id="11" name="Rectangle 10">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41299" y="554845"/>
            <a:ext cx="7992669" cy="3902673"/>
          </a:xfrm>
        </p:spPr>
        <p:txBody>
          <a:bodyPr anchor="t">
            <a:normAutofit/>
          </a:bodyPr>
          <a:lstStyle/>
          <a:p>
            <a:pPr algn="l"/>
            <a:r>
              <a:rPr lang="en-GB" sz="4500" dirty="0">
                <a:solidFill>
                  <a:srgbClr val="FFFFFF"/>
                </a:solidFill>
              </a:rPr>
              <a:t>Recruitment and Selection of a Financial Analyst at J.P. Morgan</a:t>
            </a:r>
          </a:p>
        </p:txBody>
      </p:sp>
      <p:sp>
        <p:nvSpPr>
          <p:cNvPr id="13" name="Rectangle 12">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285" y="4704862"/>
            <a:ext cx="9143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236642" y="4718033"/>
            <a:ext cx="8008722" cy="1175039"/>
          </a:xfrm>
        </p:spPr>
        <p:txBody>
          <a:bodyPr anchor="b">
            <a:normAutofit/>
          </a:bodyPr>
          <a:lstStyle/>
          <a:p>
            <a:pPr algn="l">
              <a:lnSpc>
                <a:spcPct val="90000"/>
              </a:lnSpc>
            </a:pPr>
            <a:r>
              <a:rPr lang="en-GB" sz="1000">
                <a:solidFill>
                  <a:srgbClr val="FFFFFF"/>
                </a:solidFill>
              </a:rPr>
              <a:t>Company: J.P. Morgan Chase &amp; Co.</a:t>
            </a:r>
          </a:p>
          <a:p>
            <a:pPr algn="l">
              <a:lnSpc>
                <a:spcPct val="90000"/>
              </a:lnSpc>
            </a:pPr>
            <a:r>
              <a:rPr lang="en-GB" sz="1000">
                <a:solidFill>
                  <a:srgbClr val="FFFFFF"/>
                </a:solidFill>
              </a:rPr>
              <a:t>Location: London Office</a:t>
            </a:r>
          </a:p>
          <a:p>
            <a:pPr algn="l">
              <a:lnSpc>
                <a:spcPct val="90000"/>
              </a:lnSpc>
            </a:pPr>
            <a:r>
              <a:rPr lang="en-GB" sz="1000">
                <a:solidFill>
                  <a:srgbClr val="FFFFFF"/>
                </a:solidFill>
              </a:rPr>
              <a:t>Student Name: Michael Ekoriko</a:t>
            </a:r>
          </a:p>
          <a:p>
            <a:pPr algn="l">
              <a:lnSpc>
                <a:spcPct val="90000"/>
              </a:lnSpc>
            </a:pPr>
            <a:r>
              <a:rPr lang="en-GB" sz="1000">
                <a:solidFill>
                  <a:srgbClr val="FFFFFF"/>
                </a:solidFill>
              </a:rPr>
              <a:t>Course: Developing and Managing Individuals and Teams</a:t>
            </a:r>
          </a:p>
          <a:p>
            <a:pPr algn="l">
              <a:lnSpc>
                <a:spcPct val="90000"/>
              </a:lnSpc>
            </a:pPr>
            <a:r>
              <a:rPr lang="en-GB" sz="1000">
                <a:solidFill>
                  <a:srgbClr val="FFFFFF"/>
                </a:solidFill>
              </a:rPr>
              <a:t>Date: 01/11/2025</a:t>
            </a:r>
          </a:p>
          <a:p>
            <a:pPr algn="l">
              <a:lnSpc>
                <a:spcPct val="90000"/>
              </a:lnSpc>
            </a:pPr>
            <a:r>
              <a:rPr lang="en-GB" sz="1000">
                <a:solidFill>
                  <a:srgbClr val="FFFFFF"/>
                </a:solidFill>
              </a:rPr>
              <a:t>Lecturer :  Toyin Adisa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pPr algn="l"/>
            <a:r>
              <a:rPr lang="en-GB" sz="3500">
                <a:solidFill>
                  <a:schemeClr val="bg1"/>
                </a:solidFill>
              </a:rPr>
              <a:t>Table of Contents</a:t>
            </a:r>
          </a:p>
        </p:txBody>
      </p:sp>
      <p:sp>
        <p:nvSpPr>
          <p:cNvPr id="19" name="Rectangle 18">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66661" y="2217343"/>
            <a:ext cx="7410669" cy="3959619"/>
          </a:xfrm>
        </p:spPr>
        <p:txBody>
          <a:bodyPr>
            <a:normAutofit/>
          </a:bodyPr>
          <a:lstStyle/>
          <a:p>
            <a:r>
              <a:rPr lang="en-GB" sz="2100" dirty="0">
                <a:latin typeface="Arial" panose="020B0604020202020204" pitchFamily="34" charset="0"/>
                <a:cs typeface="Arial" panose="020B0604020202020204" pitchFamily="34" charset="0"/>
              </a:rPr>
              <a:t>1. Overview</a:t>
            </a:r>
          </a:p>
          <a:p>
            <a:r>
              <a:rPr lang="en-GB" sz="2100" dirty="0">
                <a:latin typeface="Arial" panose="020B0604020202020204" pitchFamily="34" charset="0"/>
                <a:cs typeface="Arial" panose="020B0604020202020204" pitchFamily="34" charset="0"/>
              </a:rPr>
              <a:t>2. About J.P. Morgan – London</a:t>
            </a:r>
          </a:p>
          <a:p>
            <a:r>
              <a:rPr lang="en-GB" sz="2100" dirty="0">
                <a:latin typeface="Arial" panose="020B0604020202020204" pitchFamily="34" charset="0"/>
                <a:cs typeface="Arial" panose="020B0604020202020204" pitchFamily="34" charset="0"/>
              </a:rPr>
              <a:t>3. Recruitment Framework</a:t>
            </a:r>
          </a:p>
          <a:p>
            <a:r>
              <a:rPr lang="en-GB" sz="2100" dirty="0">
                <a:latin typeface="Arial" panose="020B0604020202020204" pitchFamily="34" charset="0"/>
                <a:cs typeface="Arial" panose="020B0604020202020204" pitchFamily="34" charset="0"/>
              </a:rPr>
              <a:t>4. Interview Types</a:t>
            </a:r>
          </a:p>
          <a:p>
            <a:r>
              <a:rPr lang="en-GB" sz="2100" dirty="0">
                <a:latin typeface="Arial" panose="020B0604020202020204" pitchFamily="34" charset="0"/>
                <a:cs typeface="Arial" panose="020B0604020202020204" pitchFamily="34" charset="0"/>
              </a:rPr>
              <a:t>5. Questioning Methods</a:t>
            </a:r>
          </a:p>
          <a:p>
            <a:r>
              <a:rPr lang="en-GB" sz="2100" dirty="0">
                <a:latin typeface="Arial" panose="020B0604020202020204" pitchFamily="34" charset="0"/>
                <a:cs typeface="Arial" panose="020B0604020202020204" pitchFamily="34" charset="0"/>
              </a:rPr>
              <a:t>6. Online vs Face to Face Interviews</a:t>
            </a:r>
          </a:p>
          <a:p>
            <a:r>
              <a:rPr lang="en-GB" sz="2100" dirty="0">
                <a:latin typeface="Arial" panose="020B0604020202020204" pitchFamily="34" charset="0"/>
                <a:cs typeface="Arial" panose="020B0604020202020204" pitchFamily="34" charset="0"/>
              </a:rPr>
              <a:t>7. Summary</a:t>
            </a:r>
          </a:p>
          <a:p>
            <a:r>
              <a:rPr lang="en-GB" sz="2100" dirty="0">
                <a:latin typeface="Arial" panose="020B0604020202020204" pitchFamily="34" charset="0"/>
                <a:cs typeface="Arial" panose="020B0604020202020204" pitchFamily="34" charset="0"/>
              </a:rPr>
              <a:t>8. 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pPr algn="l"/>
            <a:r>
              <a:rPr lang="en-GB" sz="3500">
                <a:solidFill>
                  <a:schemeClr val="bg1"/>
                </a:solidFill>
              </a:rPr>
              <a:t>Introduction</a:t>
            </a:r>
          </a:p>
        </p:txBody>
      </p:sp>
      <p:sp>
        <p:nvSpPr>
          <p:cNvPr id="19" name="Rectangle 18">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66661" y="2217343"/>
            <a:ext cx="7410669" cy="3959619"/>
          </a:xfrm>
        </p:spPr>
        <p:txBody>
          <a:bodyPr>
            <a:normAutofit/>
          </a:bodyPr>
          <a:lstStyle/>
          <a:p>
            <a:r>
              <a:rPr lang="en-GB" sz="2100"/>
              <a:t>Effective recruitment and selection are vital to hiring individuals whose skills and values align with the organization (CIPD,2023). This presentation highlights J.P. Morgan’s approach to hiring a Financial Analyst in London, exploring its recruitment strategy, interview formats, and questioning methods used to identify the right candidate (LinkedIn learning, 2024).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CF2A2B-0745-440C-9224-C5C6A0A42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5BE6D6B-84C9-4D2B-97EB-773B7369E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Buildings and reflections">
            <a:extLst>
              <a:ext uri="{FF2B5EF4-FFF2-40B4-BE49-F238E27FC236}">
                <a16:creationId xmlns:a16="http://schemas.microsoft.com/office/drawing/2014/main" id="{F7E53C33-01B4-3107-7B24-7AED3D29FFC4}"/>
              </a:ext>
            </a:extLst>
          </p:cNvPr>
          <p:cNvPicPr>
            <a:picLocks noChangeAspect="1"/>
          </p:cNvPicPr>
          <p:nvPr/>
        </p:nvPicPr>
        <p:blipFill>
          <a:blip r:embed="rId2">
            <a:alphaModFix amt="60000"/>
          </a:blip>
          <a:srcRect l="7428" r="3570" b="-1"/>
          <a:stretch>
            <a:fillRect/>
          </a:stretch>
        </p:blipFill>
        <p:spPr>
          <a:xfrm>
            <a:off x="20" y="10"/>
            <a:ext cx="9143980" cy="6857990"/>
          </a:xfrm>
          <a:prstGeom prst="rect">
            <a:avLst/>
          </a:prstGeom>
        </p:spPr>
      </p:pic>
      <p:sp>
        <p:nvSpPr>
          <p:cNvPr id="2" name="Title 1"/>
          <p:cNvSpPr>
            <a:spLocks noGrp="1"/>
          </p:cNvSpPr>
          <p:nvPr>
            <p:ph type="title"/>
          </p:nvPr>
        </p:nvSpPr>
        <p:spPr>
          <a:xfrm>
            <a:off x="898635" y="728906"/>
            <a:ext cx="7344354" cy="2057037"/>
          </a:xfrm>
        </p:spPr>
        <p:txBody>
          <a:bodyPr>
            <a:normAutofit/>
          </a:bodyPr>
          <a:lstStyle/>
          <a:p>
            <a:r>
              <a:rPr lang="en-GB">
                <a:solidFill>
                  <a:srgbClr val="FFFFFF"/>
                </a:solidFill>
              </a:rPr>
              <a:t>Company Overview: J.P. Morgan (London)</a:t>
            </a:r>
          </a:p>
        </p:txBody>
      </p:sp>
      <p:sp>
        <p:nvSpPr>
          <p:cNvPr id="3" name="Content Placeholder 2"/>
          <p:cNvSpPr>
            <a:spLocks noGrp="1"/>
          </p:cNvSpPr>
          <p:nvPr>
            <p:ph idx="1"/>
          </p:nvPr>
        </p:nvSpPr>
        <p:spPr>
          <a:xfrm>
            <a:off x="898635" y="2957665"/>
            <a:ext cx="7344354" cy="3171423"/>
          </a:xfrm>
        </p:spPr>
        <p:txBody>
          <a:bodyPr>
            <a:normAutofit/>
          </a:bodyPr>
          <a:lstStyle/>
          <a:p>
            <a:endParaRPr lang="en-GB" sz="1700" dirty="0">
              <a:solidFill>
                <a:srgbClr val="FFFFFF"/>
              </a:solidFill>
            </a:endParaRPr>
          </a:p>
          <a:p>
            <a:endParaRPr lang="en-GB" sz="1700" dirty="0">
              <a:solidFill>
                <a:srgbClr val="FFFFFF"/>
              </a:solidFill>
            </a:endParaRPr>
          </a:p>
          <a:p>
            <a:r>
              <a:rPr lang="en-GB" sz="1700" dirty="0">
                <a:solidFill>
                  <a:srgbClr val="FFFFFF"/>
                </a:solidFill>
              </a:rPr>
              <a:t>J.P. Morgan Chase &amp; Co. is one of the global leader in financial services and investment banking. The London office, located in Canary Wharf, serves as its European headquarters, focusing on corporate finance, asset management, and global markets. The firm employs over 19,000 professionals across the UK and is recognized for its excellence, innovation, and commitment to nurturing emerging financial talent.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1AF553E-EF6A-6867-FE0B-92191425D4E1}"/>
              </a:ext>
            </a:extLst>
          </p:cNvPr>
          <p:cNvPicPr>
            <a:picLocks noChangeAspect="1"/>
          </p:cNvPicPr>
          <p:nvPr/>
        </p:nvPicPr>
        <p:blipFill>
          <a:blip r:embed="rId2">
            <a:alphaModFix amt="35000"/>
          </a:blip>
          <a:srcRect l="6491" r="4842"/>
          <a:stretch>
            <a:fillRect/>
          </a:stretch>
        </p:blipFill>
        <p:spPr>
          <a:xfrm>
            <a:off x="20" y="10"/>
            <a:ext cx="9143980" cy="6857990"/>
          </a:xfrm>
          <a:prstGeom prst="rect">
            <a:avLst/>
          </a:prstGeom>
        </p:spPr>
      </p:pic>
      <p:sp>
        <p:nvSpPr>
          <p:cNvPr id="2" name="Title 1"/>
          <p:cNvSpPr>
            <a:spLocks noGrp="1"/>
          </p:cNvSpPr>
          <p:nvPr>
            <p:ph type="title"/>
          </p:nvPr>
        </p:nvSpPr>
        <p:spPr>
          <a:xfrm>
            <a:off x="628650" y="365125"/>
            <a:ext cx="7886700" cy="1325563"/>
          </a:xfrm>
        </p:spPr>
        <p:txBody>
          <a:bodyPr>
            <a:normAutofit/>
          </a:bodyPr>
          <a:lstStyle/>
          <a:p>
            <a:r>
              <a:rPr lang="en-GB">
                <a:solidFill>
                  <a:srgbClr val="FFFFFF"/>
                </a:solidFill>
              </a:rPr>
              <a:t>Recruitment Framework</a:t>
            </a:r>
          </a:p>
        </p:txBody>
      </p:sp>
      <p:graphicFrame>
        <p:nvGraphicFramePr>
          <p:cNvPr id="5" name="Content Placeholder 2">
            <a:extLst>
              <a:ext uri="{FF2B5EF4-FFF2-40B4-BE49-F238E27FC236}">
                <a16:creationId xmlns:a16="http://schemas.microsoft.com/office/drawing/2014/main" id="{015DD854-1221-8A6C-6F6F-107ECE4FF945}"/>
              </a:ext>
            </a:extLst>
          </p:cNvPr>
          <p:cNvGraphicFramePr>
            <a:graphicFrameLocks noGrp="1"/>
          </p:cNvGraphicFramePr>
          <p:nvPr>
            <p:ph idx="1"/>
            <p:extLst>
              <p:ext uri="{D42A27DB-BD31-4B8C-83A1-F6EECF244321}">
                <p14:modId xmlns:p14="http://schemas.microsoft.com/office/powerpoint/2010/main" val="361285065"/>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Job Description: Financial Analyst</a:t>
            </a:r>
          </a:p>
        </p:txBody>
      </p:sp>
      <p:graphicFrame>
        <p:nvGraphicFramePr>
          <p:cNvPr id="5" name="Content Placeholder 2">
            <a:extLst>
              <a:ext uri="{FF2B5EF4-FFF2-40B4-BE49-F238E27FC236}">
                <a16:creationId xmlns:a16="http://schemas.microsoft.com/office/drawing/2014/main" id="{A8F3B337-6210-A9FE-F3FF-2050DE5C41B3}"/>
              </a:ext>
            </a:extLst>
          </p:cNvPr>
          <p:cNvGraphicFramePr>
            <a:graphicFrameLocks noGrp="1"/>
          </p:cNvGraphicFramePr>
          <p:nvPr>
            <p:ph idx="1"/>
            <p:extLst>
              <p:ext uri="{D42A27DB-BD31-4B8C-83A1-F6EECF244321}">
                <p14:modId xmlns:p14="http://schemas.microsoft.com/office/powerpoint/2010/main" val="3589106776"/>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8CA84C5-8F31-91AA-FB49-E571FFEC89A5}"/>
              </a:ext>
            </a:extLst>
          </p:cNvPr>
          <p:cNvPicPr>
            <a:picLocks noChangeAspect="1"/>
          </p:cNvPicPr>
          <p:nvPr/>
        </p:nvPicPr>
        <p:blipFill>
          <a:blip r:embed="rId2">
            <a:alphaModFix amt="35000"/>
          </a:blip>
          <a:srcRect l="18000"/>
          <a:stretch>
            <a:fillRect/>
          </a:stretch>
        </p:blipFill>
        <p:spPr>
          <a:xfrm>
            <a:off x="20" y="10"/>
            <a:ext cx="9143980" cy="6857990"/>
          </a:xfrm>
          <a:prstGeom prst="rect">
            <a:avLst/>
          </a:prstGeom>
        </p:spPr>
      </p:pic>
      <p:sp>
        <p:nvSpPr>
          <p:cNvPr id="2" name="Title 1"/>
          <p:cNvSpPr>
            <a:spLocks noGrp="1"/>
          </p:cNvSpPr>
          <p:nvPr>
            <p:ph type="title"/>
          </p:nvPr>
        </p:nvSpPr>
        <p:spPr>
          <a:xfrm>
            <a:off x="628650" y="365125"/>
            <a:ext cx="7886700" cy="1325563"/>
          </a:xfrm>
        </p:spPr>
        <p:txBody>
          <a:bodyPr>
            <a:normAutofit/>
          </a:bodyPr>
          <a:lstStyle/>
          <a:p>
            <a:r>
              <a:rPr lang="en-GB">
                <a:solidFill>
                  <a:srgbClr val="FFFFFF"/>
                </a:solidFill>
              </a:rPr>
              <a:t>Person Specification</a:t>
            </a:r>
          </a:p>
        </p:txBody>
      </p:sp>
      <p:graphicFrame>
        <p:nvGraphicFramePr>
          <p:cNvPr id="5" name="Content Placeholder 2">
            <a:extLst>
              <a:ext uri="{FF2B5EF4-FFF2-40B4-BE49-F238E27FC236}">
                <a16:creationId xmlns:a16="http://schemas.microsoft.com/office/drawing/2014/main" id="{643BFF38-EC87-6019-4819-9B18B95B5ED8}"/>
              </a:ext>
            </a:extLst>
          </p:cNvPr>
          <p:cNvGraphicFramePr>
            <a:graphicFrameLocks noGrp="1"/>
          </p:cNvGraphicFramePr>
          <p:nvPr>
            <p:ph idx="1"/>
            <p:extLst>
              <p:ext uri="{D42A27DB-BD31-4B8C-83A1-F6EECF244321}">
                <p14:modId xmlns:p14="http://schemas.microsoft.com/office/powerpoint/2010/main" val="280438387"/>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8FC5B77-B45F-0000-6DC7-347CCF1ABD86}"/>
              </a:ext>
            </a:extLst>
          </p:cNvPr>
          <p:cNvPicPr>
            <a:picLocks noChangeAspect="1"/>
          </p:cNvPicPr>
          <p:nvPr/>
        </p:nvPicPr>
        <p:blipFill>
          <a:blip r:embed="rId2">
            <a:alphaModFix amt="35000"/>
          </a:blip>
          <a:srcRect b="25000"/>
          <a:stretch>
            <a:fillRect/>
          </a:stretch>
        </p:blipFill>
        <p:spPr>
          <a:xfrm>
            <a:off x="20" y="10"/>
            <a:ext cx="9143980" cy="6857990"/>
          </a:xfrm>
          <a:prstGeom prst="rect">
            <a:avLst/>
          </a:prstGeom>
        </p:spPr>
      </p:pic>
      <p:sp>
        <p:nvSpPr>
          <p:cNvPr id="2" name="Title 1"/>
          <p:cNvSpPr>
            <a:spLocks noGrp="1"/>
          </p:cNvSpPr>
          <p:nvPr>
            <p:ph type="title"/>
          </p:nvPr>
        </p:nvSpPr>
        <p:spPr>
          <a:xfrm>
            <a:off x="628650" y="365125"/>
            <a:ext cx="7886700" cy="1325563"/>
          </a:xfrm>
        </p:spPr>
        <p:txBody>
          <a:bodyPr>
            <a:normAutofit/>
          </a:bodyPr>
          <a:lstStyle/>
          <a:p>
            <a:r>
              <a:rPr lang="en-GB">
                <a:solidFill>
                  <a:srgbClr val="FFFFFF"/>
                </a:solidFill>
              </a:rPr>
              <a:t>Structured Interview</a:t>
            </a:r>
          </a:p>
        </p:txBody>
      </p:sp>
      <p:graphicFrame>
        <p:nvGraphicFramePr>
          <p:cNvPr id="5" name="Content Placeholder 2">
            <a:extLst>
              <a:ext uri="{FF2B5EF4-FFF2-40B4-BE49-F238E27FC236}">
                <a16:creationId xmlns:a16="http://schemas.microsoft.com/office/drawing/2014/main" id="{82EF6D01-F121-0FE2-1422-90FD28EE881A}"/>
              </a:ext>
            </a:extLst>
          </p:cNvPr>
          <p:cNvGraphicFramePr>
            <a:graphicFrameLocks noGrp="1"/>
          </p:cNvGraphicFramePr>
          <p:nvPr>
            <p:ph idx="1"/>
            <p:extLst>
              <p:ext uri="{D42A27DB-BD31-4B8C-83A1-F6EECF244321}">
                <p14:modId xmlns:p14="http://schemas.microsoft.com/office/powerpoint/2010/main" val="3823961813"/>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459863"/>
            <a:ext cx="7886700" cy="1004594"/>
          </a:xfrm>
        </p:spPr>
        <p:txBody>
          <a:bodyPr>
            <a:normAutofit/>
          </a:bodyPr>
          <a:lstStyle/>
          <a:p>
            <a:r>
              <a:rPr lang="en-GB">
                <a:solidFill>
                  <a:srgbClr val="FFFFFF"/>
                </a:solidFill>
              </a:rPr>
              <a:t>Panel Interview</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22" y="1587970"/>
            <a:ext cx="8274756"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6B0FEF4-F92D-3FB4-5ED0-847B8DE6EE29}"/>
              </a:ext>
            </a:extLst>
          </p:cNvPr>
          <p:cNvGraphicFramePr>
            <a:graphicFrameLocks noGrp="1"/>
          </p:cNvGraphicFramePr>
          <p:nvPr>
            <p:ph idx="1"/>
            <p:extLst>
              <p:ext uri="{D42A27DB-BD31-4B8C-83A1-F6EECF244321}">
                <p14:modId xmlns:p14="http://schemas.microsoft.com/office/powerpoint/2010/main" val="2889143937"/>
              </p:ext>
            </p:extLst>
          </p:nvPr>
        </p:nvGraphicFramePr>
        <p:xfrm>
          <a:off x="628650" y="180091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F8A4580-3F39-62E3-3FC9-E299507FEFB3}"/>
              </a:ext>
            </a:extLst>
          </p:cNvPr>
          <p:cNvPicPr>
            <a:picLocks noChangeAspect="1"/>
          </p:cNvPicPr>
          <p:nvPr/>
        </p:nvPicPr>
        <p:blipFill>
          <a:blip r:embed="rId2">
            <a:alphaModFix amt="35000"/>
          </a:blip>
          <a:srcRect l="11000" r="-1" b="-1"/>
          <a:stretch>
            <a:fillRect/>
          </a:stretch>
        </p:blipFill>
        <p:spPr>
          <a:xfrm>
            <a:off x="20" y="10"/>
            <a:ext cx="9143980" cy="6857990"/>
          </a:xfrm>
          <a:prstGeom prst="rect">
            <a:avLst/>
          </a:prstGeom>
        </p:spPr>
      </p:pic>
      <p:sp>
        <p:nvSpPr>
          <p:cNvPr id="2" name="Title 1"/>
          <p:cNvSpPr>
            <a:spLocks noGrp="1"/>
          </p:cNvSpPr>
          <p:nvPr>
            <p:ph type="title"/>
          </p:nvPr>
        </p:nvSpPr>
        <p:spPr>
          <a:xfrm>
            <a:off x="628650" y="365125"/>
            <a:ext cx="7886700" cy="1325563"/>
          </a:xfrm>
        </p:spPr>
        <p:txBody>
          <a:bodyPr>
            <a:normAutofit/>
          </a:bodyPr>
          <a:lstStyle/>
          <a:p>
            <a:r>
              <a:rPr lang="en-GB">
                <a:solidFill>
                  <a:srgbClr val="FFFFFF"/>
                </a:solidFill>
              </a:rPr>
              <a:t>Competency-Based Interview</a:t>
            </a:r>
          </a:p>
        </p:txBody>
      </p:sp>
      <p:graphicFrame>
        <p:nvGraphicFramePr>
          <p:cNvPr id="5" name="Content Placeholder 2">
            <a:extLst>
              <a:ext uri="{FF2B5EF4-FFF2-40B4-BE49-F238E27FC236}">
                <a16:creationId xmlns:a16="http://schemas.microsoft.com/office/drawing/2014/main" id="{0D7F2741-604C-791A-280A-83801BFE2DE3}"/>
              </a:ext>
            </a:extLst>
          </p:cNvPr>
          <p:cNvGraphicFramePr>
            <a:graphicFrameLocks noGrp="1"/>
          </p:cNvGraphicFramePr>
          <p:nvPr>
            <p:ph idx="1"/>
            <p:extLst>
              <p:ext uri="{D42A27DB-BD31-4B8C-83A1-F6EECF244321}">
                <p14:modId xmlns:p14="http://schemas.microsoft.com/office/powerpoint/2010/main" val="591448026"/>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p:cNvSpPr>
            <a:spLocks noGrp="1"/>
          </p:cNvSpPr>
          <p:nvPr>
            <p:ph type="title"/>
          </p:nvPr>
        </p:nvSpPr>
        <p:spPr>
          <a:xfrm>
            <a:off x="628650" y="669925"/>
            <a:ext cx="3381709" cy="1325563"/>
          </a:xfrm>
        </p:spPr>
        <p:txBody>
          <a:bodyPr anchor="b">
            <a:normAutofit/>
          </a:bodyPr>
          <a:lstStyle/>
          <a:p>
            <a:pPr algn="r">
              <a:lnSpc>
                <a:spcPct val="90000"/>
              </a:lnSpc>
            </a:pPr>
            <a:r>
              <a:rPr lang="en-GB">
                <a:solidFill>
                  <a:schemeClr val="bg1"/>
                </a:solidFill>
              </a:rPr>
              <a:t>Questioning Methods</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4657" y="2026340"/>
            <a:ext cx="3915702"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1044500" y="2398957"/>
            <a:ext cx="7054999" cy="3526144"/>
          </a:xfrm>
        </p:spPr>
        <p:txBody>
          <a:bodyPr>
            <a:normAutofit/>
          </a:bodyPr>
          <a:lstStyle/>
          <a:p>
            <a:endParaRPr lang="en-GB" sz="1700" dirty="0">
              <a:solidFill>
                <a:schemeClr val="bg1"/>
              </a:solidFill>
              <a:latin typeface="Arial" panose="020B0604020202020204" pitchFamily="34" charset="0"/>
              <a:cs typeface="Arial" panose="020B0604020202020204" pitchFamily="34" charset="0"/>
            </a:endParaRPr>
          </a:p>
          <a:p>
            <a:pPr marL="0" indent="0">
              <a:buNone/>
            </a:pPr>
            <a:r>
              <a:rPr lang="en-GB" sz="1700" dirty="0">
                <a:solidFill>
                  <a:schemeClr val="bg1"/>
                </a:solidFill>
                <a:latin typeface="Arial" panose="020B0604020202020204" pitchFamily="34" charset="0"/>
                <a:cs typeface="Arial" panose="020B0604020202020204" pitchFamily="34" charset="0"/>
              </a:rPr>
              <a:t>-    Probing: Encourages elaboration or clarification (e.g., 'Could you     explain how you verified your financial model?')</a:t>
            </a:r>
          </a:p>
          <a:p>
            <a:pPr marL="0" indent="0">
              <a:buNone/>
            </a:pPr>
            <a:r>
              <a:rPr lang="en-GB" sz="1700" dirty="0">
                <a:solidFill>
                  <a:schemeClr val="bg1"/>
                </a:solidFill>
                <a:latin typeface="Arial" panose="020B0604020202020204" pitchFamily="34" charset="0"/>
                <a:cs typeface="Arial" panose="020B0604020202020204" pitchFamily="34" charset="0"/>
              </a:rPr>
              <a:t>-    Leading: Suggests a potential answer (used carefully)</a:t>
            </a:r>
          </a:p>
          <a:p>
            <a:pPr>
              <a:buFontTx/>
              <a:buChar char="-"/>
            </a:pPr>
            <a:r>
              <a:rPr lang="en-GB" sz="1700" dirty="0">
                <a:solidFill>
                  <a:schemeClr val="bg1"/>
                </a:solidFill>
                <a:latin typeface="Arial" panose="020B0604020202020204" pitchFamily="34" charset="0"/>
                <a:cs typeface="Arial" panose="020B0604020202020204" pitchFamily="34" charset="0"/>
              </a:rPr>
              <a:t>Socratic: Promotes critical thinking ('Why do you believe forecasting accuracy is crucial for business growth?’) </a:t>
            </a:r>
          </a:p>
          <a:p>
            <a:pPr>
              <a:buFontTx/>
              <a:buChar char="-"/>
            </a:pPr>
            <a:r>
              <a:rPr lang="en-GB" sz="1700" dirty="0">
                <a:solidFill>
                  <a:schemeClr val="bg1"/>
                </a:solidFill>
                <a:latin typeface="Arial" panose="020B0604020202020204" pitchFamily="34" charset="0"/>
                <a:cs typeface="Arial" panose="020B0604020202020204" pitchFamily="34" charset="0"/>
              </a:rPr>
              <a:t>These questioning approaches help assess critical thinking, reasoning, and problem-solving skills.</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4"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38F5530-DA31-4B62-8DF9-56A1A3B6B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AEFAF95-013F-4375-AAF4-033AC93F5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68735E28-7236-42D8-A5E1-A0F302FE8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75420"/>
            <a:ext cx="9036544" cy="4093306"/>
            <a:chOff x="1" y="2075420"/>
            <a:chExt cx="12048729" cy="4093306"/>
          </a:xfrm>
        </p:grpSpPr>
        <p:sp>
          <p:nvSpPr>
            <p:cNvPr id="13" name="Oval 12">
              <a:extLst>
                <a:ext uri="{FF2B5EF4-FFF2-40B4-BE49-F238E27FC236}">
                  <a16:creationId xmlns:a16="http://schemas.microsoft.com/office/drawing/2014/main" id="{F3642881-D4B2-4CC2-A287-0FA0006F3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01C50C6-CC43-4D9E-B2AB-F373712E4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6E7187D-0938-461D-BFC5-89EEF35062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34C951A-9754-438B-9D57-E6B93B6E4C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FCCC8FCE-0563-4147-B2A2-7C81702EB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E68FC26-41A9-4C82-BE7F-E9344CDC4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FBB336D1-2562-4680-B29B-E22C603C0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79052" y="1131512"/>
            <a:ext cx="2796461" cy="533439"/>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9EED3885-4010-4FBE-A045-DC59CAE782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44654" y="317578"/>
            <a:ext cx="411480" cy="549007"/>
            <a:chOff x="7029447" y="3514725"/>
            <a:chExt cx="1285875" cy="549007"/>
          </a:xfrm>
        </p:grpSpPr>
        <p:cxnSp>
          <p:nvCxnSpPr>
            <p:cNvPr id="23" name="Straight Connector 22">
              <a:extLst>
                <a:ext uri="{FF2B5EF4-FFF2-40B4-BE49-F238E27FC236}">
                  <a16:creationId xmlns:a16="http://schemas.microsoft.com/office/drawing/2014/main" id="{C3D74F45-ED22-46E8-8A8C-85550ED981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F675583-78ED-4BEC-8424-37068227E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C9BD9726-207D-4725-AA6E-5147080D5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1A43941-4783-4A0B-9385-1952F9F89D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B4806F9C-3233-4FC3-B300-D5AA58A5CD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6140785"/>
            <a:ext cx="4571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70E3F9FC-BB7B-433D-8A4F-1BCFA582E0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45785" y="5940560"/>
            <a:ext cx="1285875" cy="549007"/>
            <a:chOff x="7029447" y="3514725"/>
            <a:chExt cx="1285875" cy="549007"/>
          </a:xfrm>
        </p:grpSpPr>
        <p:cxnSp>
          <p:nvCxnSpPr>
            <p:cNvPr id="31" name="Straight Connector 30">
              <a:extLst>
                <a:ext uri="{FF2B5EF4-FFF2-40B4-BE49-F238E27FC236}">
                  <a16:creationId xmlns:a16="http://schemas.microsoft.com/office/drawing/2014/main" id="{1406F394-9D6F-4986-A3AF-6EF16DEDE6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4F98CF1-0C8F-435D-846B-D3C506378F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781ACDD-4A0F-4369-A468-3FEC355F8E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BB34D61-E762-4862-9DA8-702D97A362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473202" y="630936"/>
            <a:ext cx="4098798" cy="5626947"/>
          </a:xfrm>
          <a:noFill/>
        </p:spPr>
        <p:txBody>
          <a:bodyPr anchor="ctr">
            <a:normAutofit/>
          </a:bodyPr>
          <a:lstStyle/>
          <a:p>
            <a:pPr algn="l"/>
            <a:r>
              <a:rPr lang="en-GB" sz="4200">
                <a:solidFill>
                  <a:schemeClr val="bg1"/>
                </a:solidFill>
              </a:rPr>
              <a:t>Face-to-Face vs. Online Interviews</a:t>
            </a:r>
          </a:p>
        </p:txBody>
      </p:sp>
      <p:sp>
        <p:nvSpPr>
          <p:cNvPr id="3" name="Content Placeholder 2"/>
          <p:cNvSpPr>
            <a:spLocks noGrp="1"/>
          </p:cNvSpPr>
          <p:nvPr>
            <p:ph idx="1"/>
          </p:nvPr>
        </p:nvSpPr>
        <p:spPr>
          <a:xfrm>
            <a:off x="4876614" y="630936"/>
            <a:ext cx="3733944" cy="5626957"/>
          </a:xfrm>
          <a:noFill/>
        </p:spPr>
        <p:txBody>
          <a:bodyPr anchor="ctr">
            <a:normAutofit/>
          </a:bodyPr>
          <a:lstStyle/>
          <a:p>
            <a:endParaRPr lang="en-GB" sz="1600">
              <a:solidFill>
                <a:schemeClr val="bg1"/>
              </a:solidFill>
              <a:latin typeface="Arial" panose="020B0604020202020204" pitchFamily="34" charset="0"/>
              <a:cs typeface="Arial" panose="020B0604020202020204" pitchFamily="34" charset="0"/>
            </a:endParaRPr>
          </a:p>
          <a:p>
            <a:r>
              <a:rPr lang="en-GB" sz="1600">
                <a:solidFill>
                  <a:schemeClr val="bg1"/>
                </a:solidFill>
                <a:latin typeface="Arial" panose="020B0604020202020204" pitchFamily="34" charset="0"/>
                <a:cs typeface="Arial" panose="020B0604020202020204" pitchFamily="34" charset="0"/>
              </a:rPr>
              <a:t>In-Person Interview:</a:t>
            </a:r>
          </a:p>
          <a:p>
            <a:r>
              <a:rPr lang="en-GB" sz="1600">
                <a:solidFill>
                  <a:schemeClr val="bg1"/>
                </a:solidFill>
                <a:latin typeface="Arial" panose="020B0604020202020204" pitchFamily="34" charset="0"/>
                <a:cs typeface="Arial" panose="020B0604020202020204" pitchFamily="34" charset="0"/>
              </a:rPr>
              <a:t>- Stronger personal connection and non-verbal feedback</a:t>
            </a:r>
          </a:p>
          <a:p>
            <a:r>
              <a:rPr lang="en-GB" sz="1600">
                <a:solidFill>
                  <a:schemeClr val="bg1"/>
                </a:solidFill>
                <a:latin typeface="Arial" panose="020B0604020202020204" pitchFamily="34" charset="0"/>
                <a:cs typeface="Arial" panose="020B0604020202020204" pitchFamily="34" charset="0"/>
              </a:rPr>
              <a:t>- Requires travel and scheduling</a:t>
            </a:r>
          </a:p>
          <a:p>
            <a:endParaRPr lang="en-GB" sz="1600">
              <a:solidFill>
                <a:schemeClr val="bg1"/>
              </a:solidFill>
              <a:latin typeface="Arial" panose="020B0604020202020204" pitchFamily="34" charset="0"/>
              <a:cs typeface="Arial" panose="020B0604020202020204" pitchFamily="34" charset="0"/>
            </a:endParaRPr>
          </a:p>
          <a:p>
            <a:r>
              <a:rPr lang="en-GB" sz="1600">
                <a:solidFill>
                  <a:schemeClr val="bg1"/>
                </a:solidFill>
                <a:latin typeface="Arial" panose="020B0604020202020204" pitchFamily="34" charset="0"/>
                <a:cs typeface="Arial" panose="020B0604020202020204" pitchFamily="34" charset="0"/>
              </a:rPr>
              <a:t>Online Interview:</a:t>
            </a:r>
          </a:p>
          <a:p>
            <a:r>
              <a:rPr lang="en-GB" sz="1600">
                <a:solidFill>
                  <a:schemeClr val="bg1"/>
                </a:solidFill>
                <a:latin typeface="Arial" panose="020B0604020202020204" pitchFamily="34" charset="0"/>
                <a:cs typeface="Arial" panose="020B0604020202020204" pitchFamily="34" charset="0"/>
              </a:rPr>
              <a:t>- Time-efficient and flexible</a:t>
            </a:r>
          </a:p>
          <a:p>
            <a:r>
              <a:rPr lang="en-GB" sz="1600">
                <a:solidFill>
                  <a:schemeClr val="bg1"/>
                </a:solidFill>
                <a:latin typeface="Arial" panose="020B0604020202020204" pitchFamily="34" charset="0"/>
                <a:cs typeface="Arial" panose="020B0604020202020204" pitchFamily="34" charset="0"/>
              </a:rPr>
              <a:t>- Convenient and globally accessible</a:t>
            </a:r>
          </a:p>
          <a:p>
            <a:r>
              <a:rPr lang="en-GB" sz="1600">
                <a:solidFill>
                  <a:schemeClr val="bg1"/>
                </a:solidFill>
                <a:latin typeface="Arial" panose="020B0604020202020204" pitchFamily="34" charset="0"/>
                <a:cs typeface="Arial" panose="020B0604020202020204" pitchFamily="34" charset="0"/>
              </a:rPr>
              <a:t>- Limited body language visibility</a:t>
            </a:r>
          </a:p>
          <a:p>
            <a:endParaRPr lang="en-GB" sz="1600">
              <a:solidFill>
                <a:schemeClr val="bg1"/>
              </a:solidFill>
              <a:latin typeface="Arial" panose="020B0604020202020204" pitchFamily="34" charset="0"/>
              <a:cs typeface="Arial" panose="020B0604020202020204" pitchFamily="34" charset="0"/>
            </a:endParaRPr>
          </a:p>
          <a:p>
            <a:r>
              <a:rPr lang="en-GB" sz="1600">
                <a:solidFill>
                  <a:schemeClr val="bg1"/>
                </a:solidFill>
                <a:latin typeface="Arial" panose="020B0604020202020204" pitchFamily="34" charset="0"/>
                <a:cs typeface="Arial" panose="020B0604020202020204" pitchFamily="34" charset="0"/>
              </a:rPr>
              <a:t>Overall: Both methods are effective; the choice depends on role, location, and assessment needs.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anchor="t">
            <a:normAutofit/>
          </a:bodyPr>
          <a:lstStyle/>
          <a:p>
            <a:pPr algn="l"/>
            <a:r>
              <a:rPr lang="en-GB" sz="3500">
                <a:solidFill>
                  <a:schemeClr val="bg1"/>
                </a:solidFill>
              </a:rPr>
              <a:t>Conclusion</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66661" y="2217343"/>
            <a:ext cx="7410669" cy="3959619"/>
          </a:xfrm>
        </p:spPr>
        <p:txBody>
          <a:bodyPr>
            <a:normAutofit/>
          </a:bodyPr>
          <a:lstStyle/>
          <a:p>
            <a:endParaRPr lang="en-GB" sz="2100">
              <a:latin typeface="Arial" panose="020B0604020202020204" pitchFamily="34" charset="0"/>
              <a:cs typeface="Arial" panose="020B0604020202020204" pitchFamily="34" charset="0"/>
            </a:endParaRPr>
          </a:p>
          <a:p>
            <a:pPr marL="0" indent="0">
              <a:buNone/>
            </a:pPr>
            <a:endParaRPr lang="en-GB" sz="2100">
              <a:latin typeface="Arial" panose="020B0604020202020204" pitchFamily="34" charset="0"/>
              <a:cs typeface="Arial" panose="020B0604020202020204" pitchFamily="34" charset="0"/>
            </a:endParaRPr>
          </a:p>
          <a:p>
            <a:pPr marL="0" indent="0">
              <a:buNone/>
            </a:pPr>
            <a:r>
              <a:rPr lang="en-GB" sz="2100">
                <a:latin typeface="Arial" panose="020B0604020202020204" pitchFamily="34" charset="0"/>
                <a:cs typeface="Arial" panose="020B0604020202020204" pitchFamily="34" charset="0"/>
              </a:rPr>
              <a:t>J.P. Morgan’s hiring process for Financial Analysts demonstrates a comprehensive, transparent, and merit-based approach. By integrating structured assessments, competency-driven interviews, and clear evaluation standards, the company ensures it selects candidates capable of driving excellence and innovation in a global financial environment.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a:t>
            </a:r>
            <a:r>
              <a:rPr sz="1600" dirty="0">
                <a:latin typeface="Arial" panose="020B0604020202020204" pitchFamily="34" charset="0"/>
                <a:cs typeface="Arial" panose="020B0604020202020204" pitchFamily="34" charset="0"/>
              </a:rPr>
              <a:t> J.P. Morgan Careers. (2025). Financial Analyst – London. Retrieved from </a:t>
            </a:r>
            <a:r>
              <a:rPr lang="en-GB" sz="1600" dirty="0">
                <a:latin typeface="Arial" panose="020B0604020202020204" pitchFamily="34" charset="0"/>
                <a:cs typeface="Arial" panose="020B0604020202020204" pitchFamily="34" charset="0"/>
              </a:rPr>
              <a:t> </a:t>
            </a:r>
            <a:r>
              <a:rPr sz="1600" dirty="0">
                <a:latin typeface="Arial" panose="020B0604020202020204" pitchFamily="34" charset="0"/>
                <a:cs typeface="Arial" panose="020B0604020202020204" pitchFamily="34" charset="0"/>
              </a:rPr>
              <a:t>https://careers.jpmorgan.com</a:t>
            </a:r>
          </a:p>
          <a:p>
            <a:pPr marL="0" indent="0">
              <a:buNone/>
            </a:pPr>
            <a:r>
              <a:rPr sz="16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t>
            </a:r>
            <a:r>
              <a:rPr sz="1600" dirty="0">
                <a:latin typeface="Arial" panose="020B0604020202020204" pitchFamily="34" charset="0"/>
                <a:cs typeface="Arial" panose="020B0604020202020204" pitchFamily="34" charset="0"/>
              </a:rPr>
              <a:t>CIPD. (2023). Recruitment and Selection Practices. Chartered Institute of</a:t>
            </a:r>
            <a:r>
              <a:rPr lang="en-GB" sz="1600" dirty="0">
                <a:latin typeface="Arial" panose="020B0604020202020204" pitchFamily="34" charset="0"/>
                <a:cs typeface="Arial" panose="020B0604020202020204" pitchFamily="34" charset="0"/>
              </a:rPr>
              <a:t> </a:t>
            </a:r>
            <a:r>
              <a:rPr sz="1600" dirty="0">
                <a:latin typeface="Arial" panose="020B0604020202020204" pitchFamily="34" charset="0"/>
                <a:cs typeface="Arial" panose="020B0604020202020204" pitchFamily="34" charset="0"/>
              </a:rPr>
              <a:t>Personnel and Development.</a:t>
            </a:r>
          </a:p>
          <a:p>
            <a:pPr marL="0" indent="0">
              <a:buNone/>
            </a:pPr>
            <a:r>
              <a:rPr sz="16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t>
            </a:r>
            <a:r>
              <a:rPr sz="1600" dirty="0">
                <a:latin typeface="Arial" panose="020B0604020202020204" pitchFamily="34" charset="0"/>
                <a:cs typeface="Arial" panose="020B0604020202020204" pitchFamily="34" charset="0"/>
              </a:rPr>
              <a:t>Prospects.ac.uk. (2025). Financial Analyst Job Profile.</a:t>
            </a:r>
          </a:p>
          <a:p>
            <a:pPr marL="0" indent="0">
              <a:buNone/>
            </a:pPr>
            <a:r>
              <a:rPr sz="16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t>
            </a:r>
            <a:r>
              <a:rPr sz="1600" dirty="0">
                <a:latin typeface="Arial" panose="020B0604020202020204" pitchFamily="34" charset="0"/>
                <a:cs typeface="Arial" panose="020B0604020202020204" pitchFamily="34" charset="0"/>
              </a:rPr>
              <a:t>Indeed. (2025). Finance Interview Techniques and Best Practices.</a:t>
            </a:r>
          </a:p>
        </p:txBody>
      </p:sp>
      <p:sp>
        <p:nvSpPr>
          <p:cNvPr id="4" name="Rectangle 1">
            <a:extLst>
              <a:ext uri="{FF2B5EF4-FFF2-40B4-BE49-F238E27FC236}">
                <a16:creationId xmlns:a16="http://schemas.microsoft.com/office/drawing/2014/main" id="{D874F19A-7C4C-4DAE-F2E7-67750A538ABA}"/>
              </a:ext>
            </a:extLst>
          </p:cNvPr>
          <p:cNvSpPr>
            <a:spLocks noChangeArrowheads="1"/>
          </p:cNvSpPr>
          <p:nvPr/>
        </p:nvSpPr>
        <p:spPr bwMode="auto">
          <a:xfrm>
            <a:off x="457200" y="3261653"/>
            <a:ext cx="8590793"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rPr>
              <a:t>-</a:t>
            </a:r>
            <a:r>
              <a:rPr kumimoji="0" lang="en-US" altLang="en-US" sz="1600" strike="noStrike" cap="none" normalizeH="0" baseline="0" dirty="0">
                <a:ln>
                  <a:noFill/>
                </a:ln>
                <a:solidFill>
                  <a:schemeClr val="tx1"/>
                </a:solidFill>
                <a:effectLst/>
                <a:latin typeface="Arial" panose="020B0604020202020204" pitchFamily="34" charset="0"/>
              </a:rPr>
              <a:t>LinkedIn Learning. (2024). Mastering Financial Analysis and Corporate Reporting.</a:t>
            </a:r>
          </a:p>
          <a:p>
            <a:pPr marL="0" marR="0" lvl="0" indent="0" algn="l" defTabSz="914400" rtl="0" eaLnBrk="0" fontAlgn="base" latinLnBrk="0" hangingPunct="0">
              <a:lnSpc>
                <a:spcPct val="100000"/>
              </a:lnSpc>
              <a:spcBef>
                <a:spcPct val="0"/>
              </a:spcBef>
              <a:spcAft>
                <a:spcPct val="0"/>
              </a:spcAft>
              <a:buClrTx/>
              <a:buSzTx/>
              <a:tabLst/>
            </a:pPr>
            <a:r>
              <a:rPr kumimoji="0" lang="en-US" altLang="en-US" sz="1600" strike="noStrike" cap="none" normalizeH="0" baseline="0" dirty="0">
                <a:ln>
                  <a:noFill/>
                </a:ln>
                <a:solidFill>
                  <a:schemeClr val="tx1"/>
                </a:solidFill>
                <a:effectLst/>
                <a:latin typeface="Arial" panose="020B0604020202020204" pitchFamily="34" charset="0"/>
              </a:rPr>
              <a:t>-Glassdoor. (2025). J.P. Morgan Financial Analyst Interview Questions and Insights.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97</TotalTime>
  <Words>852</Words>
  <Application>Microsoft Office PowerPoint</Application>
  <PresentationFormat>On-screen Show (4:3)</PresentationFormat>
  <Paragraphs>87</Paragraphs>
  <Slides>14</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Office Theme</vt:lpstr>
      <vt:lpstr>Recruitment and Selection of a Financial Analyst at J.P. Morgan</vt:lpstr>
      <vt:lpstr>Table of Contents</vt:lpstr>
      <vt:lpstr>Introduction</vt:lpstr>
      <vt:lpstr>Company Overview: J.P. Morgan (London)</vt:lpstr>
      <vt:lpstr>Recruitment Framework</vt:lpstr>
      <vt:lpstr>Job Description: Financial Analyst</vt:lpstr>
      <vt:lpstr>Person Specification</vt:lpstr>
      <vt:lpstr>Structured Interview</vt:lpstr>
      <vt:lpstr>Panel Interview</vt:lpstr>
      <vt:lpstr>Competency-Based Interview</vt:lpstr>
      <vt:lpstr>Questioning Methods</vt:lpstr>
      <vt:lpstr>Face-to-Face vs. Online Interviews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UWTSD</dc:creator>
  <cp:keywords/>
  <dc:description>generated using python-pptx</dc:description>
  <cp:lastModifiedBy>Michael Ekoriko (2414382)</cp:lastModifiedBy>
  <cp:revision>3</cp:revision>
  <dcterms:created xsi:type="dcterms:W3CDTF">2013-01-27T09:14:16Z</dcterms:created>
  <dcterms:modified xsi:type="dcterms:W3CDTF">2025-11-09T10:10:03Z</dcterms:modified>
  <cp:category/>
</cp:coreProperties>
</file>