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4"/>
  </p:sldMasterIdLst>
  <p:sldIdLst>
    <p:sldId id="256" r:id="rId5"/>
    <p:sldId id="257" r:id="rId6"/>
    <p:sldId id="258" r:id="rId7"/>
    <p:sldId id="260" r:id="rId8"/>
    <p:sldId id="261" r:id="rId9"/>
    <p:sldId id="263" r:id="rId10"/>
    <p:sldId id="264" r:id="rId11"/>
    <p:sldId id="265" r:id="rId12"/>
    <p:sldId id="266" r:id="rId13"/>
    <p:sldId id="267"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p:scale>
          <a:sx n="60" d="100"/>
          <a:sy n="60" d="100"/>
        </p:scale>
        <p:origin x="474" y="4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DC909A1-848A-4172-8251-507968E6B3A6}" type="datetimeFigureOut">
              <a:rPr lang="en-IE" smtClean="0"/>
              <a:t>23/06/2024</a:t>
            </a:fld>
            <a:endParaRPr lang="en-IE"/>
          </a:p>
        </p:txBody>
      </p:sp>
      <p:sp>
        <p:nvSpPr>
          <p:cNvPr id="5" name="Footer Placeholder 4"/>
          <p:cNvSpPr>
            <a:spLocks noGrp="1"/>
          </p:cNvSpPr>
          <p:nvPr>
            <p:ph type="ftr" sz="quarter" idx="11"/>
          </p:nvPr>
        </p:nvSpPr>
        <p:spPr/>
        <p:txBody>
          <a:bodyPr/>
          <a:lstStyle/>
          <a:p>
            <a:endParaRPr lang="en-IE"/>
          </a:p>
        </p:txBody>
      </p:sp>
      <p:sp>
        <p:nvSpPr>
          <p:cNvPr id="6" name="Slide Number Placeholder 5"/>
          <p:cNvSpPr>
            <a:spLocks noGrp="1"/>
          </p:cNvSpPr>
          <p:nvPr>
            <p:ph type="sldNum" sz="quarter" idx="12"/>
          </p:nvPr>
        </p:nvSpPr>
        <p:spPr/>
        <p:txBody>
          <a:bodyPr/>
          <a:lstStyle/>
          <a:p>
            <a:fld id="{65957752-4B6F-4202-A6E7-CC7387218C81}" type="slidenum">
              <a:rPr lang="en-IE" smtClean="0"/>
              <a:t>‹#›</a:t>
            </a:fld>
            <a:endParaRPr lang="en-IE"/>
          </a:p>
        </p:txBody>
      </p:sp>
    </p:spTree>
    <p:extLst>
      <p:ext uri="{BB962C8B-B14F-4D97-AF65-F5344CB8AC3E}">
        <p14:creationId xmlns:p14="http://schemas.microsoft.com/office/powerpoint/2010/main" val="1866727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C909A1-848A-4172-8251-507968E6B3A6}" type="datetimeFigureOut">
              <a:rPr lang="en-IE" smtClean="0"/>
              <a:t>23/06/2024</a:t>
            </a:fld>
            <a:endParaRPr lang="en-IE"/>
          </a:p>
        </p:txBody>
      </p:sp>
      <p:sp>
        <p:nvSpPr>
          <p:cNvPr id="5" name="Footer Placeholder 4"/>
          <p:cNvSpPr>
            <a:spLocks noGrp="1"/>
          </p:cNvSpPr>
          <p:nvPr>
            <p:ph type="ftr" sz="quarter" idx="11"/>
          </p:nvPr>
        </p:nvSpPr>
        <p:spPr/>
        <p:txBody>
          <a:bodyPr/>
          <a:lstStyle/>
          <a:p>
            <a:endParaRPr lang="en-IE"/>
          </a:p>
        </p:txBody>
      </p:sp>
      <p:sp>
        <p:nvSpPr>
          <p:cNvPr id="6" name="Slide Number Placeholder 5"/>
          <p:cNvSpPr>
            <a:spLocks noGrp="1"/>
          </p:cNvSpPr>
          <p:nvPr>
            <p:ph type="sldNum" sz="quarter" idx="12"/>
          </p:nvPr>
        </p:nvSpPr>
        <p:spPr/>
        <p:txBody>
          <a:bodyPr/>
          <a:lstStyle/>
          <a:p>
            <a:fld id="{65957752-4B6F-4202-A6E7-CC7387218C81}" type="slidenum">
              <a:rPr lang="en-IE" smtClean="0"/>
              <a:t>‹#›</a:t>
            </a:fld>
            <a:endParaRPr lang="en-IE"/>
          </a:p>
        </p:txBody>
      </p:sp>
    </p:spTree>
    <p:extLst>
      <p:ext uri="{BB962C8B-B14F-4D97-AF65-F5344CB8AC3E}">
        <p14:creationId xmlns:p14="http://schemas.microsoft.com/office/powerpoint/2010/main" val="4459099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DC909A1-848A-4172-8251-507968E6B3A6}" type="datetimeFigureOut">
              <a:rPr lang="en-IE" smtClean="0"/>
              <a:t>23/06/2024</a:t>
            </a:fld>
            <a:endParaRPr lang="en-IE"/>
          </a:p>
        </p:txBody>
      </p:sp>
      <p:sp>
        <p:nvSpPr>
          <p:cNvPr id="5" name="Footer Placeholder 4"/>
          <p:cNvSpPr>
            <a:spLocks noGrp="1"/>
          </p:cNvSpPr>
          <p:nvPr>
            <p:ph type="ftr" sz="quarter" idx="11"/>
          </p:nvPr>
        </p:nvSpPr>
        <p:spPr/>
        <p:txBody>
          <a:bodyPr/>
          <a:lstStyle/>
          <a:p>
            <a:endParaRPr lang="en-IE"/>
          </a:p>
        </p:txBody>
      </p:sp>
      <p:sp>
        <p:nvSpPr>
          <p:cNvPr id="6" name="Slide Number Placeholder 5"/>
          <p:cNvSpPr>
            <a:spLocks noGrp="1"/>
          </p:cNvSpPr>
          <p:nvPr>
            <p:ph type="sldNum" sz="quarter" idx="12"/>
          </p:nvPr>
        </p:nvSpPr>
        <p:spPr/>
        <p:txBody>
          <a:bodyPr/>
          <a:lstStyle/>
          <a:p>
            <a:fld id="{65957752-4B6F-4202-A6E7-CC7387218C81}" type="slidenum">
              <a:rPr lang="en-IE" smtClean="0"/>
              <a:t>‹#›</a:t>
            </a:fld>
            <a:endParaRPr lang="en-IE"/>
          </a:p>
        </p:txBody>
      </p:sp>
    </p:spTree>
    <p:extLst>
      <p:ext uri="{BB962C8B-B14F-4D97-AF65-F5344CB8AC3E}">
        <p14:creationId xmlns:p14="http://schemas.microsoft.com/office/powerpoint/2010/main" val="33739907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DC909A1-848A-4172-8251-507968E6B3A6}" type="datetimeFigureOut">
              <a:rPr lang="en-IE" smtClean="0"/>
              <a:t>23/06/2024</a:t>
            </a:fld>
            <a:endParaRPr lang="en-IE"/>
          </a:p>
        </p:txBody>
      </p:sp>
      <p:sp>
        <p:nvSpPr>
          <p:cNvPr id="6" name="Footer Placeholder 5"/>
          <p:cNvSpPr>
            <a:spLocks noGrp="1"/>
          </p:cNvSpPr>
          <p:nvPr>
            <p:ph type="ftr" sz="quarter" idx="11"/>
          </p:nvPr>
        </p:nvSpPr>
        <p:spPr/>
        <p:txBody>
          <a:bodyPr/>
          <a:lstStyle/>
          <a:p>
            <a:endParaRPr lang="en-IE"/>
          </a:p>
        </p:txBody>
      </p:sp>
      <p:sp>
        <p:nvSpPr>
          <p:cNvPr id="7" name="Slide Number Placeholder 6"/>
          <p:cNvSpPr>
            <a:spLocks noGrp="1"/>
          </p:cNvSpPr>
          <p:nvPr>
            <p:ph type="sldNum" sz="quarter" idx="12"/>
          </p:nvPr>
        </p:nvSpPr>
        <p:spPr/>
        <p:txBody>
          <a:bodyPr/>
          <a:lstStyle/>
          <a:p>
            <a:fld id="{65957752-4B6F-4202-A6E7-CC7387218C81}" type="slidenum">
              <a:rPr lang="en-IE" smtClean="0"/>
              <a:t>‹#›</a:t>
            </a:fld>
            <a:endParaRPr lang="en-IE"/>
          </a:p>
        </p:txBody>
      </p:sp>
    </p:spTree>
    <p:extLst>
      <p:ext uri="{BB962C8B-B14F-4D97-AF65-F5344CB8AC3E}">
        <p14:creationId xmlns:p14="http://schemas.microsoft.com/office/powerpoint/2010/main" val="33018926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DC909A1-848A-4172-8251-507968E6B3A6}" type="datetimeFigureOut">
              <a:rPr lang="en-IE" smtClean="0"/>
              <a:t>23/06/2024</a:t>
            </a:fld>
            <a:endParaRPr lang="en-IE"/>
          </a:p>
        </p:txBody>
      </p:sp>
      <p:sp>
        <p:nvSpPr>
          <p:cNvPr id="8" name="Footer Placeholder 7"/>
          <p:cNvSpPr>
            <a:spLocks noGrp="1"/>
          </p:cNvSpPr>
          <p:nvPr>
            <p:ph type="ftr" sz="quarter" idx="11"/>
          </p:nvPr>
        </p:nvSpPr>
        <p:spPr/>
        <p:txBody>
          <a:bodyPr/>
          <a:lstStyle/>
          <a:p>
            <a:endParaRPr lang="en-IE"/>
          </a:p>
        </p:txBody>
      </p:sp>
      <p:sp>
        <p:nvSpPr>
          <p:cNvPr id="9" name="Slide Number Placeholder 8"/>
          <p:cNvSpPr>
            <a:spLocks noGrp="1"/>
          </p:cNvSpPr>
          <p:nvPr>
            <p:ph type="sldNum" sz="quarter" idx="12"/>
          </p:nvPr>
        </p:nvSpPr>
        <p:spPr/>
        <p:txBody>
          <a:bodyPr/>
          <a:lstStyle/>
          <a:p>
            <a:fld id="{65957752-4B6F-4202-A6E7-CC7387218C81}" type="slidenum">
              <a:rPr lang="en-IE" smtClean="0"/>
              <a:t>‹#›</a:t>
            </a:fld>
            <a:endParaRPr lang="en-IE"/>
          </a:p>
        </p:txBody>
      </p:sp>
    </p:spTree>
    <p:extLst>
      <p:ext uri="{BB962C8B-B14F-4D97-AF65-F5344CB8AC3E}">
        <p14:creationId xmlns:p14="http://schemas.microsoft.com/office/powerpoint/2010/main" val="440646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DC909A1-848A-4172-8251-507968E6B3A6}" type="datetimeFigureOut">
              <a:rPr lang="en-IE" smtClean="0"/>
              <a:t>23/06/2024</a:t>
            </a:fld>
            <a:endParaRPr lang="en-IE"/>
          </a:p>
        </p:txBody>
      </p:sp>
      <p:sp>
        <p:nvSpPr>
          <p:cNvPr id="5" name="Footer Placeholder 3"/>
          <p:cNvSpPr>
            <a:spLocks noGrp="1"/>
          </p:cNvSpPr>
          <p:nvPr>
            <p:ph type="ftr" sz="quarter" idx="11"/>
          </p:nvPr>
        </p:nvSpPr>
        <p:spPr/>
        <p:txBody>
          <a:bodyPr/>
          <a:lstStyle/>
          <a:p>
            <a:endParaRPr lang="en-IE"/>
          </a:p>
        </p:txBody>
      </p:sp>
      <p:sp>
        <p:nvSpPr>
          <p:cNvPr id="6" name="Slide Number Placeholder 4"/>
          <p:cNvSpPr>
            <a:spLocks noGrp="1"/>
          </p:cNvSpPr>
          <p:nvPr>
            <p:ph type="sldNum" sz="quarter" idx="12"/>
          </p:nvPr>
        </p:nvSpPr>
        <p:spPr/>
        <p:txBody>
          <a:bodyPr/>
          <a:lstStyle/>
          <a:p>
            <a:fld id="{65957752-4B6F-4202-A6E7-CC7387218C81}" type="slidenum">
              <a:rPr lang="en-IE" smtClean="0"/>
              <a:t>‹#›</a:t>
            </a:fld>
            <a:endParaRPr lang="en-IE"/>
          </a:p>
        </p:txBody>
      </p:sp>
    </p:spTree>
    <p:extLst>
      <p:ext uri="{BB962C8B-B14F-4D97-AF65-F5344CB8AC3E}">
        <p14:creationId xmlns:p14="http://schemas.microsoft.com/office/powerpoint/2010/main" val="3137419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DC909A1-848A-4172-8251-507968E6B3A6}" type="datetimeFigureOut">
              <a:rPr lang="en-IE" smtClean="0"/>
              <a:t>23/06/2024</a:t>
            </a:fld>
            <a:endParaRPr lang="en-IE"/>
          </a:p>
        </p:txBody>
      </p:sp>
      <p:sp>
        <p:nvSpPr>
          <p:cNvPr id="5" name="Footer Placeholder 2"/>
          <p:cNvSpPr>
            <a:spLocks noGrp="1"/>
          </p:cNvSpPr>
          <p:nvPr>
            <p:ph type="ftr" sz="quarter" idx="11"/>
          </p:nvPr>
        </p:nvSpPr>
        <p:spPr/>
        <p:txBody>
          <a:bodyPr/>
          <a:lstStyle/>
          <a:p>
            <a:endParaRPr lang="en-IE"/>
          </a:p>
        </p:txBody>
      </p:sp>
      <p:sp>
        <p:nvSpPr>
          <p:cNvPr id="6" name="Slide Number Placeholder 3"/>
          <p:cNvSpPr>
            <a:spLocks noGrp="1"/>
          </p:cNvSpPr>
          <p:nvPr>
            <p:ph type="sldNum" sz="quarter" idx="12"/>
          </p:nvPr>
        </p:nvSpPr>
        <p:spPr/>
        <p:txBody>
          <a:bodyPr/>
          <a:lstStyle/>
          <a:p>
            <a:fld id="{65957752-4B6F-4202-A6E7-CC7387218C81}" type="slidenum">
              <a:rPr lang="en-IE" smtClean="0"/>
              <a:t>‹#›</a:t>
            </a:fld>
            <a:endParaRPr lang="en-IE"/>
          </a:p>
        </p:txBody>
      </p:sp>
    </p:spTree>
    <p:extLst>
      <p:ext uri="{BB962C8B-B14F-4D97-AF65-F5344CB8AC3E}">
        <p14:creationId xmlns:p14="http://schemas.microsoft.com/office/powerpoint/2010/main" val="4186714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3DC909A1-848A-4172-8251-507968E6B3A6}" type="datetimeFigureOut">
              <a:rPr lang="en-IE" smtClean="0"/>
              <a:t>23/06/2024</a:t>
            </a:fld>
            <a:endParaRPr lang="en-IE"/>
          </a:p>
        </p:txBody>
      </p:sp>
      <p:sp>
        <p:nvSpPr>
          <p:cNvPr id="5" name="Footer Placeholder 5"/>
          <p:cNvSpPr>
            <a:spLocks noGrp="1"/>
          </p:cNvSpPr>
          <p:nvPr>
            <p:ph type="ftr" sz="quarter" idx="11"/>
          </p:nvPr>
        </p:nvSpPr>
        <p:spPr/>
        <p:txBody>
          <a:bodyPr/>
          <a:lstStyle/>
          <a:p>
            <a:endParaRPr lang="en-IE"/>
          </a:p>
        </p:txBody>
      </p:sp>
      <p:sp>
        <p:nvSpPr>
          <p:cNvPr id="6" name="Slide Number Placeholder 6"/>
          <p:cNvSpPr>
            <a:spLocks noGrp="1"/>
          </p:cNvSpPr>
          <p:nvPr>
            <p:ph type="sldNum" sz="quarter" idx="12"/>
          </p:nvPr>
        </p:nvSpPr>
        <p:spPr/>
        <p:txBody>
          <a:bodyPr/>
          <a:lstStyle/>
          <a:p>
            <a:fld id="{65957752-4B6F-4202-A6E7-CC7387218C81}" type="slidenum">
              <a:rPr lang="en-IE" smtClean="0"/>
              <a:t>‹#›</a:t>
            </a:fld>
            <a:endParaRPr lang="en-IE"/>
          </a:p>
        </p:txBody>
      </p:sp>
    </p:spTree>
    <p:extLst>
      <p:ext uri="{BB962C8B-B14F-4D97-AF65-F5344CB8AC3E}">
        <p14:creationId xmlns:p14="http://schemas.microsoft.com/office/powerpoint/2010/main" val="6132793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DC909A1-848A-4172-8251-507968E6B3A6}" type="datetimeFigureOut">
              <a:rPr lang="en-IE" smtClean="0"/>
              <a:t>23/06/2024</a:t>
            </a:fld>
            <a:endParaRPr lang="en-IE"/>
          </a:p>
        </p:txBody>
      </p:sp>
      <p:sp>
        <p:nvSpPr>
          <p:cNvPr id="6" name="Footer Placeholder 5"/>
          <p:cNvSpPr>
            <a:spLocks noGrp="1"/>
          </p:cNvSpPr>
          <p:nvPr>
            <p:ph type="ftr" sz="quarter" idx="11"/>
          </p:nvPr>
        </p:nvSpPr>
        <p:spPr/>
        <p:txBody>
          <a:bodyPr/>
          <a:lstStyle/>
          <a:p>
            <a:endParaRPr lang="en-IE"/>
          </a:p>
        </p:txBody>
      </p:sp>
      <p:sp>
        <p:nvSpPr>
          <p:cNvPr id="7" name="Slide Number Placeholder 6"/>
          <p:cNvSpPr>
            <a:spLocks noGrp="1"/>
          </p:cNvSpPr>
          <p:nvPr>
            <p:ph type="sldNum" sz="quarter" idx="12"/>
          </p:nvPr>
        </p:nvSpPr>
        <p:spPr/>
        <p:txBody>
          <a:bodyPr/>
          <a:lstStyle/>
          <a:p>
            <a:fld id="{65957752-4B6F-4202-A6E7-CC7387218C81}" type="slidenum">
              <a:rPr lang="en-IE" smtClean="0"/>
              <a:t>‹#›</a:t>
            </a:fld>
            <a:endParaRPr lang="en-IE"/>
          </a:p>
        </p:txBody>
      </p:sp>
    </p:spTree>
    <p:extLst>
      <p:ext uri="{BB962C8B-B14F-4D97-AF65-F5344CB8AC3E}">
        <p14:creationId xmlns:p14="http://schemas.microsoft.com/office/powerpoint/2010/main" val="30230366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DC909A1-848A-4172-8251-507968E6B3A6}" type="datetimeFigureOut">
              <a:rPr lang="en-IE" smtClean="0"/>
              <a:t>23/06/2024</a:t>
            </a:fld>
            <a:endParaRPr lang="en-IE"/>
          </a:p>
        </p:txBody>
      </p:sp>
      <p:sp>
        <p:nvSpPr>
          <p:cNvPr id="6" name="Footer Placeholder 5"/>
          <p:cNvSpPr>
            <a:spLocks noGrp="1"/>
          </p:cNvSpPr>
          <p:nvPr>
            <p:ph type="ftr" sz="quarter" idx="11"/>
          </p:nvPr>
        </p:nvSpPr>
        <p:spPr/>
        <p:txBody>
          <a:bodyPr/>
          <a:lstStyle/>
          <a:p>
            <a:endParaRPr lang="en-IE"/>
          </a:p>
        </p:txBody>
      </p:sp>
      <p:sp>
        <p:nvSpPr>
          <p:cNvPr id="7" name="Slide Number Placeholder 6"/>
          <p:cNvSpPr>
            <a:spLocks noGrp="1"/>
          </p:cNvSpPr>
          <p:nvPr>
            <p:ph type="sldNum" sz="quarter" idx="12"/>
          </p:nvPr>
        </p:nvSpPr>
        <p:spPr/>
        <p:txBody>
          <a:bodyPr/>
          <a:lstStyle/>
          <a:p>
            <a:fld id="{65957752-4B6F-4202-A6E7-CC7387218C81}" type="slidenum">
              <a:rPr lang="en-IE" smtClean="0"/>
              <a:t>‹#›</a:t>
            </a:fld>
            <a:endParaRPr lang="en-IE"/>
          </a:p>
        </p:txBody>
      </p:sp>
    </p:spTree>
    <p:extLst>
      <p:ext uri="{BB962C8B-B14F-4D97-AF65-F5344CB8AC3E}">
        <p14:creationId xmlns:p14="http://schemas.microsoft.com/office/powerpoint/2010/main" val="1330784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DC909A1-848A-4172-8251-507968E6B3A6}" type="datetimeFigureOut">
              <a:rPr lang="en-IE" smtClean="0"/>
              <a:t>23/06/2024</a:t>
            </a:fld>
            <a:endParaRPr lang="en-IE"/>
          </a:p>
        </p:txBody>
      </p:sp>
      <p:sp>
        <p:nvSpPr>
          <p:cNvPr id="5" name="Footer Placeholder 4"/>
          <p:cNvSpPr>
            <a:spLocks noGrp="1"/>
          </p:cNvSpPr>
          <p:nvPr>
            <p:ph type="ftr" sz="quarter" idx="11"/>
          </p:nvPr>
        </p:nvSpPr>
        <p:spPr/>
        <p:txBody>
          <a:bodyPr/>
          <a:lstStyle/>
          <a:p>
            <a:endParaRPr lang="en-IE"/>
          </a:p>
        </p:txBody>
      </p:sp>
      <p:sp>
        <p:nvSpPr>
          <p:cNvPr id="6" name="Slide Number Placeholder 5"/>
          <p:cNvSpPr>
            <a:spLocks noGrp="1"/>
          </p:cNvSpPr>
          <p:nvPr>
            <p:ph type="sldNum" sz="quarter" idx="12"/>
          </p:nvPr>
        </p:nvSpPr>
        <p:spPr/>
        <p:txBody>
          <a:bodyPr/>
          <a:lstStyle/>
          <a:p>
            <a:fld id="{65957752-4B6F-4202-A6E7-CC7387218C81}" type="slidenum">
              <a:rPr lang="en-IE" smtClean="0"/>
              <a:t>‹#›</a:t>
            </a:fld>
            <a:endParaRPr lang="en-IE"/>
          </a:p>
        </p:txBody>
      </p:sp>
    </p:spTree>
    <p:extLst>
      <p:ext uri="{BB962C8B-B14F-4D97-AF65-F5344CB8AC3E}">
        <p14:creationId xmlns:p14="http://schemas.microsoft.com/office/powerpoint/2010/main" val="27670208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DC909A1-848A-4172-8251-507968E6B3A6}" type="datetimeFigureOut">
              <a:rPr lang="en-IE" smtClean="0"/>
              <a:t>23/06/2024</a:t>
            </a:fld>
            <a:endParaRPr lang="en-IE"/>
          </a:p>
        </p:txBody>
      </p:sp>
      <p:sp>
        <p:nvSpPr>
          <p:cNvPr id="5" name="Footer Placeholder 4"/>
          <p:cNvSpPr>
            <a:spLocks noGrp="1"/>
          </p:cNvSpPr>
          <p:nvPr>
            <p:ph type="ftr" sz="quarter" idx="11"/>
          </p:nvPr>
        </p:nvSpPr>
        <p:spPr/>
        <p:txBody>
          <a:bodyPr/>
          <a:lstStyle/>
          <a:p>
            <a:endParaRPr lang="en-IE"/>
          </a:p>
        </p:txBody>
      </p:sp>
      <p:sp>
        <p:nvSpPr>
          <p:cNvPr id="6" name="Slide Number Placeholder 5"/>
          <p:cNvSpPr>
            <a:spLocks noGrp="1"/>
          </p:cNvSpPr>
          <p:nvPr>
            <p:ph type="sldNum" sz="quarter" idx="12"/>
          </p:nvPr>
        </p:nvSpPr>
        <p:spPr/>
        <p:txBody>
          <a:bodyPr/>
          <a:lstStyle/>
          <a:p>
            <a:fld id="{65957752-4B6F-4202-A6E7-CC7387218C81}" type="slidenum">
              <a:rPr lang="en-IE" smtClean="0"/>
              <a:t>‹#›</a:t>
            </a:fld>
            <a:endParaRPr lang="en-IE"/>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9262522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DC909A1-848A-4172-8251-507968E6B3A6}" type="datetimeFigureOut">
              <a:rPr lang="en-IE" smtClean="0"/>
              <a:t>23/06/2024</a:t>
            </a:fld>
            <a:endParaRPr lang="en-IE"/>
          </a:p>
        </p:txBody>
      </p:sp>
      <p:sp>
        <p:nvSpPr>
          <p:cNvPr id="5" name="Footer Placeholder 4"/>
          <p:cNvSpPr>
            <a:spLocks noGrp="1"/>
          </p:cNvSpPr>
          <p:nvPr>
            <p:ph type="ftr" sz="quarter" idx="11"/>
          </p:nvPr>
        </p:nvSpPr>
        <p:spPr/>
        <p:txBody>
          <a:bodyPr/>
          <a:lstStyle/>
          <a:p>
            <a:endParaRPr lang="en-IE"/>
          </a:p>
        </p:txBody>
      </p:sp>
      <p:sp>
        <p:nvSpPr>
          <p:cNvPr id="6" name="Slide Number Placeholder 5"/>
          <p:cNvSpPr>
            <a:spLocks noGrp="1"/>
          </p:cNvSpPr>
          <p:nvPr>
            <p:ph type="sldNum" sz="quarter" idx="12"/>
          </p:nvPr>
        </p:nvSpPr>
        <p:spPr/>
        <p:txBody>
          <a:bodyPr/>
          <a:lstStyle/>
          <a:p>
            <a:fld id="{65957752-4B6F-4202-A6E7-CC7387218C81}" type="slidenum">
              <a:rPr lang="en-IE" smtClean="0"/>
              <a:t>‹#›</a:t>
            </a:fld>
            <a:endParaRPr lang="en-IE"/>
          </a:p>
        </p:txBody>
      </p:sp>
    </p:spTree>
    <p:extLst>
      <p:ext uri="{BB962C8B-B14F-4D97-AF65-F5344CB8AC3E}">
        <p14:creationId xmlns:p14="http://schemas.microsoft.com/office/powerpoint/2010/main" val="26119341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DC909A1-848A-4172-8251-507968E6B3A6}" type="datetimeFigureOut">
              <a:rPr lang="en-IE" smtClean="0"/>
              <a:t>23/06/2024</a:t>
            </a:fld>
            <a:endParaRPr lang="en-IE"/>
          </a:p>
        </p:txBody>
      </p:sp>
      <p:sp>
        <p:nvSpPr>
          <p:cNvPr id="4" name="Footer Placeholder 4"/>
          <p:cNvSpPr>
            <a:spLocks noGrp="1"/>
          </p:cNvSpPr>
          <p:nvPr>
            <p:ph type="ftr" sz="quarter" idx="11"/>
          </p:nvPr>
        </p:nvSpPr>
        <p:spPr/>
        <p:txBody>
          <a:bodyPr/>
          <a:lstStyle/>
          <a:p>
            <a:endParaRPr lang="en-IE"/>
          </a:p>
        </p:txBody>
      </p:sp>
      <p:sp>
        <p:nvSpPr>
          <p:cNvPr id="6" name="Slide Number Placeholder 5"/>
          <p:cNvSpPr>
            <a:spLocks noGrp="1"/>
          </p:cNvSpPr>
          <p:nvPr>
            <p:ph type="sldNum" sz="quarter" idx="12"/>
          </p:nvPr>
        </p:nvSpPr>
        <p:spPr/>
        <p:txBody>
          <a:bodyPr/>
          <a:lstStyle/>
          <a:p>
            <a:fld id="{65957752-4B6F-4202-A6E7-CC7387218C81}" type="slidenum">
              <a:rPr lang="en-IE" smtClean="0"/>
              <a:t>‹#›</a:t>
            </a:fld>
            <a:endParaRPr lang="en-IE"/>
          </a:p>
        </p:txBody>
      </p:sp>
    </p:spTree>
    <p:extLst>
      <p:ext uri="{BB962C8B-B14F-4D97-AF65-F5344CB8AC3E}">
        <p14:creationId xmlns:p14="http://schemas.microsoft.com/office/powerpoint/2010/main" val="30746533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DC909A1-848A-4172-8251-507968E6B3A6}" type="datetimeFigureOut">
              <a:rPr lang="en-IE" smtClean="0"/>
              <a:t>23/06/2024</a:t>
            </a:fld>
            <a:endParaRPr lang="en-IE"/>
          </a:p>
        </p:txBody>
      </p:sp>
      <p:sp>
        <p:nvSpPr>
          <p:cNvPr id="4" name="Footer Placeholder 4"/>
          <p:cNvSpPr>
            <a:spLocks noGrp="1"/>
          </p:cNvSpPr>
          <p:nvPr>
            <p:ph type="ftr" sz="quarter" idx="11"/>
          </p:nvPr>
        </p:nvSpPr>
        <p:spPr/>
        <p:txBody>
          <a:bodyPr/>
          <a:lstStyle/>
          <a:p>
            <a:endParaRPr lang="en-IE"/>
          </a:p>
        </p:txBody>
      </p:sp>
      <p:sp>
        <p:nvSpPr>
          <p:cNvPr id="6" name="Slide Number Placeholder 5"/>
          <p:cNvSpPr>
            <a:spLocks noGrp="1"/>
          </p:cNvSpPr>
          <p:nvPr>
            <p:ph type="sldNum" sz="quarter" idx="12"/>
          </p:nvPr>
        </p:nvSpPr>
        <p:spPr/>
        <p:txBody>
          <a:bodyPr/>
          <a:lstStyle/>
          <a:p>
            <a:fld id="{65957752-4B6F-4202-A6E7-CC7387218C81}" type="slidenum">
              <a:rPr lang="en-IE" smtClean="0"/>
              <a:t>‹#›</a:t>
            </a:fld>
            <a:endParaRPr lang="en-IE"/>
          </a:p>
        </p:txBody>
      </p:sp>
    </p:spTree>
    <p:extLst>
      <p:ext uri="{BB962C8B-B14F-4D97-AF65-F5344CB8AC3E}">
        <p14:creationId xmlns:p14="http://schemas.microsoft.com/office/powerpoint/2010/main" val="11331361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C909A1-848A-4172-8251-507968E6B3A6}" type="datetimeFigureOut">
              <a:rPr lang="en-IE" smtClean="0"/>
              <a:t>23/06/2024</a:t>
            </a:fld>
            <a:endParaRPr lang="en-IE"/>
          </a:p>
        </p:txBody>
      </p:sp>
      <p:sp>
        <p:nvSpPr>
          <p:cNvPr id="5" name="Footer Placeholder 4"/>
          <p:cNvSpPr>
            <a:spLocks noGrp="1"/>
          </p:cNvSpPr>
          <p:nvPr>
            <p:ph type="ftr" sz="quarter" idx="11"/>
          </p:nvPr>
        </p:nvSpPr>
        <p:spPr/>
        <p:txBody>
          <a:bodyPr/>
          <a:lstStyle/>
          <a:p>
            <a:endParaRPr lang="en-IE"/>
          </a:p>
        </p:txBody>
      </p:sp>
      <p:sp>
        <p:nvSpPr>
          <p:cNvPr id="6" name="Slide Number Placeholder 5"/>
          <p:cNvSpPr>
            <a:spLocks noGrp="1"/>
          </p:cNvSpPr>
          <p:nvPr>
            <p:ph type="sldNum" sz="quarter" idx="12"/>
          </p:nvPr>
        </p:nvSpPr>
        <p:spPr/>
        <p:txBody>
          <a:bodyPr/>
          <a:lstStyle/>
          <a:p>
            <a:fld id="{65957752-4B6F-4202-A6E7-CC7387218C81}" type="slidenum">
              <a:rPr lang="en-IE" smtClean="0"/>
              <a:t>‹#›</a:t>
            </a:fld>
            <a:endParaRPr lang="en-IE"/>
          </a:p>
        </p:txBody>
      </p:sp>
    </p:spTree>
    <p:extLst>
      <p:ext uri="{BB962C8B-B14F-4D97-AF65-F5344CB8AC3E}">
        <p14:creationId xmlns:p14="http://schemas.microsoft.com/office/powerpoint/2010/main" val="11022269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C909A1-848A-4172-8251-507968E6B3A6}" type="datetimeFigureOut">
              <a:rPr lang="en-IE" smtClean="0"/>
              <a:t>23/06/2024</a:t>
            </a:fld>
            <a:endParaRPr lang="en-IE"/>
          </a:p>
        </p:txBody>
      </p:sp>
      <p:sp>
        <p:nvSpPr>
          <p:cNvPr id="5" name="Footer Placeholder 4"/>
          <p:cNvSpPr>
            <a:spLocks noGrp="1"/>
          </p:cNvSpPr>
          <p:nvPr>
            <p:ph type="ftr" sz="quarter" idx="11"/>
          </p:nvPr>
        </p:nvSpPr>
        <p:spPr/>
        <p:txBody>
          <a:bodyPr/>
          <a:lstStyle/>
          <a:p>
            <a:endParaRPr lang="en-IE"/>
          </a:p>
        </p:txBody>
      </p:sp>
      <p:sp>
        <p:nvSpPr>
          <p:cNvPr id="6" name="Slide Number Placeholder 5"/>
          <p:cNvSpPr>
            <a:spLocks noGrp="1"/>
          </p:cNvSpPr>
          <p:nvPr>
            <p:ph type="sldNum" sz="quarter" idx="12"/>
          </p:nvPr>
        </p:nvSpPr>
        <p:spPr/>
        <p:txBody>
          <a:bodyPr/>
          <a:lstStyle/>
          <a:p>
            <a:fld id="{65957752-4B6F-4202-A6E7-CC7387218C81}" type="slidenum">
              <a:rPr lang="en-IE" smtClean="0"/>
              <a:t>‹#›</a:t>
            </a:fld>
            <a:endParaRPr lang="en-IE"/>
          </a:p>
        </p:txBody>
      </p:sp>
    </p:spTree>
    <p:extLst>
      <p:ext uri="{BB962C8B-B14F-4D97-AF65-F5344CB8AC3E}">
        <p14:creationId xmlns:p14="http://schemas.microsoft.com/office/powerpoint/2010/main" val="2307192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DC909A1-848A-4172-8251-507968E6B3A6}" type="datetimeFigureOut">
              <a:rPr lang="en-IE" smtClean="0"/>
              <a:t>23/06/2024</a:t>
            </a:fld>
            <a:endParaRPr lang="en-IE"/>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E"/>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5957752-4B6F-4202-A6E7-CC7387218C81}" type="slidenum">
              <a:rPr lang="en-IE" smtClean="0"/>
              <a:t>‹#›</a:t>
            </a:fld>
            <a:endParaRPr lang="en-IE"/>
          </a:p>
        </p:txBody>
      </p:sp>
    </p:spTree>
    <p:extLst>
      <p:ext uri="{BB962C8B-B14F-4D97-AF65-F5344CB8AC3E}">
        <p14:creationId xmlns:p14="http://schemas.microsoft.com/office/powerpoint/2010/main" val="3059842220"/>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 id="2147483779" r:id="rId12"/>
    <p:sldLayoutId id="2147483780" r:id="rId13"/>
    <p:sldLayoutId id="2147483781" r:id="rId14"/>
    <p:sldLayoutId id="2147483782" r:id="rId15"/>
    <p:sldLayoutId id="2147483783" r:id="rId16"/>
    <p:sldLayoutId id="2147483784"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kilmanndiagnostics.com/overview-thomas-kilmann-conflict-mode-instrument-tki/"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creativecommons.org/licenses/by-nd/3.0/" TargetMode="External"/><Relationship Id="rId5" Type="http://schemas.openxmlformats.org/officeDocument/2006/relationships/hyperlink" Target="http://www.drscottsaunders.com/about_this_site/" TargetMode="External"/><Relationship Id="rId4" Type="http://schemas.openxmlformats.org/officeDocument/2006/relationships/image" Target="../media/image10.jpg"/></Relationships>
</file>

<file path=ppt/slides/_rels/slide4.xml.rels><?xml version="1.0" encoding="UTF-8" standalone="yes"?>
<Relationships xmlns="http://schemas.openxmlformats.org/package/2006/relationships"><Relationship Id="rId8" Type="http://schemas.openxmlformats.org/officeDocument/2006/relationships/hyperlink" Target="https://scienceforwork.com/blog/team-communication/" TargetMode="External"/><Relationship Id="rId3" Type="http://schemas.openxmlformats.org/officeDocument/2006/relationships/image" Target="../media/image2.png"/><Relationship Id="rId7" Type="http://schemas.openxmlformats.org/officeDocument/2006/relationships/image" Target="../media/image11.jp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hyperlink" Target="https://creativecommons.org/licenses/by-nc-nd/3.0/"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ww.eoi.es/blogs/alfredo-fernandez-lorenzo/2018/03/04/importancia-de-las-competencias-relacionales-en-el-trabajo/"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ww.peoplematters.in/article/culture/how-to-build-a-high-performance-organization-23189"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www.pngall.com/es/communication-png/download/17448"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8" Type="http://schemas.openxmlformats.org/officeDocument/2006/relationships/hyperlink" Target="https://effectivechildtherapy.org/therapies/what-is-interpersonal-psychotherapy/elementary-age-kids-talking-to-counselor-during-group-therapy-session/" TargetMode="External"/><Relationship Id="rId3" Type="http://schemas.openxmlformats.org/officeDocument/2006/relationships/image" Target="../media/image6.png"/><Relationship Id="rId7"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 Id="rId9" Type="http://schemas.openxmlformats.org/officeDocument/2006/relationships/hyperlink" Target="https://creativecommons.org/licenses/by-sa/3.0/"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9.png"/><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hyperlink" Target="http://www.betterup.com/blog/constructive-feedback-examples" TargetMode="External"/><Relationship Id="rId2" Type="http://schemas.openxmlformats.org/officeDocument/2006/relationships/hyperlink" Target="https://online.hbs.edu/blog/post/strategies-for-conflict-resolution-in-the-workpla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E"/>
          </a:p>
        </p:txBody>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E"/>
          </a:p>
        </p:txBody>
      </p:sp>
      <p:sp useBgFill="1">
        <p:nvSpPr>
          <p:cNvPr id="20" name="Rectangle 19">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24" name="Freeform: Shape 23">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E"/>
          </a:p>
        </p:txBody>
      </p:sp>
      <p:sp>
        <p:nvSpPr>
          <p:cNvPr id="2" name="Title 1">
            <a:extLst>
              <a:ext uri="{FF2B5EF4-FFF2-40B4-BE49-F238E27FC236}">
                <a16:creationId xmlns:a16="http://schemas.microsoft.com/office/drawing/2014/main" id="{FF6CC826-3631-71A1-20A0-59A03615EC7D}"/>
              </a:ext>
            </a:extLst>
          </p:cNvPr>
          <p:cNvSpPr>
            <a:spLocks noGrp="1"/>
          </p:cNvSpPr>
          <p:nvPr>
            <p:ph type="ctrTitle"/>
          </p:nvPr>
        </p:nvSpPr>
        <p:spPr>
          <a:xfrm>
            <a:off x="653143" y="1645920"/>
            <a:ext cx="3522879" cy="4470821"/>
          </a:xfrm>
        </p:spPr>
        <p:txBody>
          <a:bodyPr vert="horz" lIns="91440" tIns="45720" rIns="91440" bIns="45720" rtlCol="0" anchor="t">
            <a:normAutofit/>
          </a:bodyPr>
          <a:lstStyle/>
          <a:p>
            <a:br>
              <a:rPr lang="en-US" sz="3200" b="0" i="0" kern="1200" dirty="0">
                <a:solidFill>
                  <a:srgbClr val="FFFFFF"/>
                </a:solidFill>
                <a:latin typeface="+mj-lt"/>
                <a:ea typeface="+mj-ea"/>
                <a:cs typeface="+mj-cs"/>
              </a:rPr>
            </a:br>
            <a:r>
              <a:rPr lang="en-US" sz="3200" b="0" i="0" kern="1200" dirty="0">
                <a:solidFill>
                  <a:srgbClr val="FFFFFF"/>
                </a:solidFill>
                <a:latin typeface="+mj-lt"/>
                <a:ea typeface="+mj-ea"/>
                <a:cs typeface="+mj-cs"/>
              </a:rPr>
              <a:t>Building Effective Team in </a:t>
            </a:r>
            <a:r>
              <a:rPr lang="en-GB" sz="3200" b="0" i="0" kern="1200" dirty="0">
                <a:solidFill>
                  <a:srgbClr val="FFFFFF"/>
                </a:solidFill>
                <a:latin typeface="+mj-lt"/>
                <a:ea typeface="+mj-ea"/>
                <a:cs typeface="+mj-cs"/>
              </a:rPr>
              <a:t>Organisations</a:t>
            </a:r>
          </a:p>
        </p:txBody>
      </p:sp>
      <p:sp>
        <p:nvSpPr>
          <p:cNvPr id="3" name="Subtitle 2">
            <a:extLst>
              <a:ext uri="{FF2B5EF4-FFF2-40B4-BE49-F238E27FC236}">
                <a16:creationId xmlns:a16="http://schemas.microsoft.com/office/drawing/2014/main" id="{8359D8BF-2668-A8DE-5523-D588AE53F927}"/>
              </a:ext>
            </a:extLst>
          </p:cNvPr>
          <p:cNvSpPr>
            <a:spLocks noGrp="1"/>
          </p:cNvSpPr>
          <p:nvPr>
            <p:ph type="subTitle" idx="1"/>
          </p:nvPr>
        </p:nvSpPr>
        <p:spPr>
          <a:xfrm>
            <a:off x="5204109" y="1645920"/>
            <a:ext cx="5919503" cy="4706754"/>
          </a:xfrm>
        </p:spPr>
        <p:txBody>
          <a:bodyPr vert="horz" lIns="91440" tIns="45720" rIns="91440" bIns="45720" rtlCol="0">
            <a:normAutofit lnSpcReduction="10000"/>
          </a:bodyPr>
          <a:lstStyle/>
          <a:p>
            <a:pPr marL="0" marR="0" lvl="0" indent="0" fontAlgn="auto">
              <a:buClr>
                <a:schemeClr val="bg2">
                  <a:lumMod val="40000"/>
                  <a:lumOff val="60000"/>
                </a:schemeClr>
              </a:buClr>
              <a:buFont typeface="Wingdings 3" charset="2"/>
              <a:buChar char=""/>
              <a:tabLst/>
              <a:defRPr/>
            </a:pPr>
            <a:endParaRPr kumimoji="0" lang="en-US" u="none" strike="noStrike" cap="none" spc="0" normalizeH="0" baseline="0" noProof="0" dirty="0">
              <a:ln>
                <a:noFill/>
              </a:ln>
              <a:solidFill>
                <a:schemeClr val="tx1"/>
              </a:solidFill>
              <a:effectLst/>
              <a:uLnTx/>
              <a:uFillTx/>
            </a:endParaRPr>
          </a:p>
          <a:p>
            <a:pPr marL="0" marR="0" lvl="0" indent="0" fontAlgn="auto">
              <a:buClr>
                <a:schemeClr val="bg2">
                  <a:lumMod val="40000"/>
                  <a:lumOff val="60000"/>
                </a:schemeClr>
              </a:buClr>
              <a:buFont typeface="Wingdings 3" charset="2"/>
              <a:buChar char=""/>
              <a:tabLst/>
              <a:defRPr/>
            </a:pPr>
            <a:endParaRPr lang="en-US" cap="none" dirty="0">
              <a:solidFill>
                <a:schemeClr val="tx1"/>
              </a:solidFill>
            </a:endParaRPr>
          </a:p>
          <a:p>
            <a:pPr marL="0" marR="0" lvl="0" indent="0" fontAlgn="auto">
              <a:buClr>
                <a:schemeClr val="bg2">
                  <a:lumMod val="40000"/>
                  <a:lumOff val="60000"/>
                </a:schemeClr>
              </a:buClr>
              <a:buFont typeface="Wingdings 3" charset="2"/>
              <a:buChar char=""/>
              <a:tabLst/>
              <a:defRPr/>
            </a:pPr>
            <a:endParaRPr kumimoji="0" lang="en-US" u="none" strike="noStrike" cap="none" spc="0" normalizeH="0" baseline="0" noProof="0" dirty="0">
              <a:ln>
                <a:noFill/>
              </a:ln>
              <a:solidFill>
                <a:schemeClr val="tx1"/>
              </a:solidFill>
              <a:effectLst/>
              <a:uLnTx/>
              <a:uFillTx/>
            </a:endParaRPr>
          </a:p>
          <a:p>
            <a:pPr marL="0" marR="0" lvl="0" indent="0" fontAlgn="auto">
              <a:buClr>
                <a:schemeClr val="bg2">
                  <a:lumMod val="40000"/>
                  <a:lumOff val="60000"/>
                </a:schemeClr>
              </a:buClr>
              <a:buFont typeface="Wingdings 3" charset="2"/>
              <a:buChar char=""/>
              <a:tabLst/>
              <a:defRPr/>
            </a:pPr>
            <a:endParaRPr lang="en-US" cap="none" dirty="0">
              <a:solidFill>
                <a:schemeClr val="tx1"/>
              </a:solidFill>
            </a:endParaRPr>
          </a:p>
          <a:p>
            <a:pPr marL="0" marR="0" lvl="0" indent="0" fontAlgn="auto">
              <a:buClr>
                <a:schemeClr val="bg2">
                  <a:lumMod val="40000"/>
                  <a:lumOff val="60000"/>
                </a:schemeClr>
              </a:buClr>
              <a:buFont typeface="Wingdings 3" charset="2"/>
              <a:buChar char=""/>
              <a:tabLst/>
              <a:defRPr/>
            </a:pPr>
            <a:endParaRPr kumimoji="0" lang="en-US" u="none" strike="noStrike" cap="none" spc="0" normalizeH="0" baseline="0" noProof="0" dirty="0">
              <a:ln>
                <a:noFill/>
              </a:ln>
              <a:solidFill>
                <a:schemeClr val="tx1"/>
              </a:solidFill>
              <a:effectLst/>
              <a:uLnTx/>
              <a:uFillTx/>
            </a:endParaRPr>
          </a:p>
          <a:p>
            <a:pPr marL="0" marR="0" lvl="0" indent="0" fontAlgn="auto">
              <a:buClr>
                <a:schemeClr val="bg2">
                  <a:lumMod val="40000"/>
                  <a:lumOff val="60000"/>
                </a:schemeClr>
              </a:buClr>
              <a:buFont typeface="Wingdings 3" charset="2"/>
              <a:buChar char=""/>
              <a:tabLst/>
              <a:defRPr/>
            </a:pPr>
            <a:endParaRPr lang="en-US" cap="none" dirty="0">
              <a:solidFill>
                <a:schemeClr val="tx1"/>
              </a:solidFill>
            </a:endParaRPr>
          </a:p>
          <a:p>
            <a:pPr marL="0" marR="0" lvl="0" indent="0" fontAlgn="auto">
              <a:buClr>
                <a:schemeClr val="bg2">
                  <a:lumMod val="40000"/>
                  <a:lumOff val="60000"/>
                </a:schemeClr>
              </a:buClr>
              <a:buFont typeface="Wingdings 3" charset="2"/>
              <a:buChar char=""/>
              <a:tabLst/>
              <a:defRPr/>
            </a:pPr>
            <a:r>
              <a:rPr kumimoji="0" lang="en-US" u="none" strike="noStrike" cap="none" spc="0" normalizeH="0" baseline="0" noProof="0" dirty="0">
                <a:ln>
                  <a:noFill/>
                </a:ln>
                <a:solidFill>
                  <a:schemeClr val="tx1"/>
                </a:solidFill>
                <a:effectLst/>
                <a:uLnTx/>
                <a:uFillTx/>
              </a:rPr>
              <a:t>Module code: BMSW4009</a:t>
            </a:r>
          </a:p>
          <a:p>
            <a:pPr marL="0" marR="0" lvl="0" indent="0" fontAlgn="auto">
              <a:buClr>
                <a:schemeClr val="bg2">
                  <a:lumMod val="40000"/>
                  <a:lumOff val="60000"/>
                </a:schemeClr>
              </a:buClr>
              <a:buFont typeface="Wingdings 3" charset="2"/>
              <a:buChar char=""/>
              <a:tabLst/>
              <a:defRPr/>
            </a:pPr>
            <a:r>
              <a:rPr kumimoji="0" lang="en-US" u="none" strike="noStrike" cap="none" spc="0" normalizeH="0" baseline="0" noProof="0" dirty="0">
                <a:ln>
                  <a:noFill/>
                </a:ln>
                <a:solidFill>
                  <a:schemeClr val="tx1"/>
                </a:solidFill>
                <a:effectLst/>
                <a:uLnTx/>
                <a:uFillTx/>
              </a:rPr>
              <a:t>Student name: Mariela Hidalgo</a:t>
            </a:r>
          </a:p>
          <a:p>
            <a:pPr marL="0" marR="0" lvl="0" indent="0" fontAlgn="auto">
              <a:buClr>
                <a:schemeClr val="bg2">
                  <a:lumMod val="40000"/>
                  <a:lumOff val="60000"/>
                </a:schemeClr>
              </a:buClr>
              <a:buFont typeface="Wingdings 3" charset="2"/>
              <a:buChar char=""/>
              <a:tabLst/>
              <a:defRPr/>
            </a:pPr>
            <a:r>
              <a:rPr kumimoji="0" lang="en-US" u="none" strike="noStrike" cap="none" spc="0" normalizeH="0" baseline="0" noProof="0" dirty="0">
                <a:ln>
                  <a:noFill/>
                </a:ln>
                <a:solidFill>
                  <a:schemeClr val="tx1"/>
                </a:solidFill>
                <a:effectLst/>
                <a:uLnTx/>
                <a:uFillTx/>
              </a:rPr>
              <a:t>Student Number: 2023184891</a:t>
            </a:r>
          </a:p>
          <a:p>
            <a:pPr marL="0" marR="0" lvl="0" indent="0" fontAlgn="auto">
              <a:buClr>
                <a:schemeClr val="bg2">
                  <a:lumMod val="40000"/>
                  <a:lumOff val="60000"/>
                </a:schemeClr>
              </a:buClr>
              <a:buFont typeface="Wingdings 3" charset="2"/>
              <a:buChar char=""/>
              <a:tabLst/>
              <a:defRPr/>
            </a:pPr>
            <a:r>
              <a:rPr kumimoji="0" lang="en-US" u="none" strike="noStrike" cap="none" spc="0" normalizeH="0" baseline="0" noProof="0" dirty="0">
                <a:ln>
                  <a:noFill/>
                </a:ln>
                <a:solidFill>
                  <a:schemeClr val="tx1"/>
                </a:solidFill>
                <a:effectLst/>
                <a:uLnTx/>
                <a:uFillTx/>
              </a:rPr>
              <a:t>Date: 1</a:t>
            </a:r>
            <a:r>
              <a:rPr kumimoji="0" lang="en-US" u="none" strike="noStrike" cap="none" spc="0" normalizeH="0" baseline="30000" noProof="0" dirty="0">
                <a:ln>
                  <a:noFill/>
                </a:ln>
                <a:solidFill>
                  <a:schemeClr val="tx1"/>
                </a:solidFill>
                <a:effectLst/>
                <a:uLnTx/>
                <a:uFillTx/>
              </a:rPr>
              <a:t>st</a:t>
            </a:r>
            <a:r>
              <a:rPr kumimoji="0" lang="en-US" u="none" strike="noStrike" cap="none" spc="0" normalizeH="0" baseline="0" noProof="0" dirty="0">
                <a:ln>
                  <a:noFill/>
                </a:ln>
                <a:solidFill>
                  <a:schemeClr val="tx1"/>
                </a:solidFill>
                <a:effectLst/>
                <a:uLnTx/>
                <a:uFillTx/>
              </a:rPr>
              <a:t> of July 2024</a:t>
            </a:r>
          </a:p>
          <a:p>
            <a:pPr>
              <a:buClr>
                <a:schemeClr val="bg2">
                  <a:lumMod val="40000"/>
                  <a:lumOff val="60000"/>
                </a:schemeClr>
              </a:buClr>
              <a:buFont typeface="Wingdings 3" charset="2"/>
              <a:buChar char=""/>
            </a:pPr>
            <a:r>
              <a:rPr lang="en-US" cap="none" dirty="0"/>
              <a:t>Lecturer: Melanie Squire</a:t>
            </a:r>
          </a:p>
        </p:txBody>
      </p:sp>
    </p:spTree>
    <p:extLst>
      <p:ext uri="{BB962C8B-B14F-4D97-AF65-F5344CB8AC3E}">
        <p14:creationId xmlns:p14="http://schemas.microsoft.com/office/powerpoint/2010/main" val="34940407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CE58E-F617-95D4-5D17-C4DEACB76FE8}"/>
              </a:ext>
            </a:extLst>
          </p:cNvPr>
          <p:cNvSpPr>
            <a:spLocks noGrp="1"/>
          </p:cNvSpPr>
          <p:nvPr>
            <p:ph type="ctrTitle"/>
          </p:nvPr>
        </p:nvSpPr>
        <p:spPr>
          <a:xfrm>
            <a:off x="994534" y="481263"/>
            <a:ext cx="8825658" cy="1171074"/>
          </a:xfrm>
        </p:spPr>
        <p:txBody>
          <a:bodyPr>
            <a:normAutofit/>
          </a:bodyPr>
          <a:lstStyle/>
          <a:p>
            <a:pPr>
              <a:lnSpc>
                <a:spcPct val="90000"/>
              </a:lnSpc>
            </a:pPr>
            <a:r>
              <a:rPr lang="en-US" sz="2400" b="1" dirty="0">
                <a:solidFill>
                  <a:schemeClr val="tx1"/>
                </a:solidFill>
              </a:rPr>
              <a:t>Application of Communication Skills</a:t>
            </a:r>
            <a:br>
              <a:rPr lang="en-US" sz="2400" b="1" dirty="0"/>
            </a:br>
            <a:endParaRPr lang="en-IE" sz="2400" b="1" dirty="0"/>
          </a:p>
        </p:txBody>
      </p:sp>
      <p:sp>
        <p:nvSpPr>
          <p:cNvPr id="8" name="TextBox 7">
            <a:extLst>
              <a:ext uri="{FF2B5EF4-FFF2-40B4-BE49-F238E27FC236}">
                <a16:creationId xmlns:a16="http://schemas.microsoft.com/office/drawing/2014/main" id="{59A46B99-989F-88DB-227C-48C4321326F6}"/>
              </a:ext>
            </a:extLst>
          </p:cNvPr>
          <p:cNvSpPr txBox="1"/>
          <p:nvPr/>
        </p:nvSpPr>
        <p:spPr>
          <a:xfrm>
            <a:off x="994534" y="1652337"/>
            <a:ext cx="9705550" cy="3811300"/>
          </a:xfrm>
          <a:prstGeom prst="rect">
            <a:avLst/>
          </a:prstGeom>
          <a:noFill/>
        </p:spPr>
        <p:txBody>
          <a:bodyPr wrap="square">
            <a:spAutoFit/>
          </a:bodyPr>
          <a:lstStyle/>
          <a:p>
            <a:pPr marL="342900" indent="-342900">
              <a:buFont typeface="Wingdings" panose="05000000000000000000" pitchFamily="2" charset="2"/>
              <a:buChar char="Ø"/>
            </a:pPr>
            <a:r>
              <a:rPr kumimoji="0" lang="en-US" sz="2000" i="0" u="none" strike="noStrike" kern="1200" cap="none" spc="0" normalizeH="0" baseline="0" noProof="0" dirty="0">
                <a:ln>
                  <a:noFill/>
                </a:ln>
                <a:effectLst/>
                <a:uLnTx/>
                <a:uFillTx/>
                <a:latin typeface="+mj-lt"/>
                <a:ea typeface="+mj-ea"/>
                <a:cs typeface="+mj-cs"/>
              </a:rPr>
              <a:t> How can communication skills be applied to resolve conflicts, facilitate collaboration and achieve common goals in the workplace.</a:t>
            </a: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panose="05000000000000000000" pitchFamily="2" charset="2"/>
              <a:buChar char="Ø"/>
              <a:tabLst/>
              <a:defRPr/>
            </a:pPr>
            <a:r>
              <a:rPr kumimoji="0" lang="en-US" sz="2000" i="0" u="none" strike="noStrike" kern="1200" cap="none" spc="0" normalizeH="0" baseline="0" noProof="0" dirty="0">
                <a:ln>
                  <a:noFill/>
                </a:ln>
                <a:effectLst/>
                <a:uLnTx/>
                <a:uFillTx/>
                <a:latin typeface="+mj-lt"/>
                <a:ea typeface="+mn-ea"/>
                <a:cs typeface="+mn-cs"/>
              </a:rPr>
              <a:t>Example of how it were applied.</a:t>
            </a: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panose="05000000000000000000" pitchFamily="2" charset="2"/>
              <a:buChar char="Ø"/>
              <a:tabLst/>
              <a:defRPr/>
            </a:pPr>
            <a:endParaRPr kumimoji="0" lang="en-US" sz="2000" i="0" u="none" strike="noStrike" kern="1200" cap="none" spc="0" normalizeH="0" baseline="0" noProof="0" dirty="0">
              <a:ln>
                <a:noFill/>
              </a:ln>
              <a:effectLst/>
              <a:uLnTx/>
              <a:uFillTx/>
              <a:latin typeface="+mj-lt"/>
              <a:ea typeface="+mn-ea"/>
              <a:cs typeface="+mn-cs"/>
            </a:endParaRP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panose="05000000000000000000" pitchFamily="2" charset="2"/>
              <a:buChar char="Ø"/>
              <a:tabLst/>
              <a:defRPr/>
            </a:pPr>
            <a:r>
              <a:rPr kumimoji="0" lang="en-IE" sz="2000" i="0" u="none" strike="noStrike" kern="100" cap="none" spc="0" normalizeH="0" baseline="0" noProof="0" dirty="0">
                <a:ln>
                  <a:noFill/>
                </a:ln>
                <a:effectLst/>
                <a:uLnTx/>
                <a:uFillTx/>
                <a:latin typeface="+mj-lt"/>
                <a:ea typeface="Calibri" panose="020F0502020204030204" pitchFamily="34" charset="0"/>
                <a:cs typeface="Arial" panose="020B0604020202020204" pitchFamily="34" charset="0"/>
              </a:rPr>
              <a:t> Impact of clear and concise communication on team Dynamics, projects outcomes, and organisational success.</a:t>
            </a:r>
            <a:r>
              <a:rPr kumimoji="0" lang="en-US" sz="2000" i="0" u="none" strike="noStrike" kern="1200" cap="all" spc="0" normalizeH="0" baseline="0" noProof="0" dirty="0">
                <a:ln>
                  <a:noFill/>
                </a:ln>
                <a:effectLst/>
                <a:uLnTx/>
                <a:uFillTx/>
                <a:latin typeface="+mj-lt"/>
                <a:ea typeface="+mj-ea"/>
                <a:cs typeface="+mj-cs"/>
              </a:rPr>
              <a:t> </a:t>
            </a: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panose="05000000000000000000" pitchFamily="2" charset="2"/>
              <a:buChar char="Ø"/>
              <a:tabLst/>
              <a:defRPr/>
            </a:pPr>
            <a:endParaRPr kumimoji="0" lang="en-US" sz="2000" i="0" u="none" strike="noStrike" kern="1200" cap="all" spc="0" normalizeH="0" baseline="0" noProof="0" dirty="0">
              <a:ln>
                <a:noFill/>
              </a:ln>
              <a:effectLst/>
              <a:uLnTx/>
              <a:uFillTx/>
              <a:latin typeface="+mj-lt"/>
              <a:ea typeface="+mj-ea"/>
              <a:cs typeface="+mj-cs"/>
            </a:endParaRPr>
          </a:p>
          <a:p>
            <a:pPr marL="342900" indent="-342900">
              <a:spcBef>
                <a:spcPts val="1000"/>
              </a:spcBef>
              <a:buClr>
                <a:srgbClr val="ACD433"/>
              </a:buClr>
              <a:buSzPct val="80000"/>
              <a:buFont typeface="Wingdings" panose="05000000000000000000" pitchFamily="2" charset="2"/>
              <a:buChar char="Ø"/>
              <a:defRPr/>
            </a:pPr>
            <a:r>
              <a:rPr lang="en-IE" sz="2000" kern="100" dirty="0">
                <a:latin typeface="+mj-lt"/>
                <a:ea typeface="Calibri" panose="020F0502020204030204" pitchFamily="34" charset="0"/>
                <a:cs typeface="Times New Roman" panose="02020603050405020304" pitchFamily="18" charset="0"/>
              </a:rPr>
              <a:t> Improvement of communication by feedback,  reflection and practice.</a:t>
            </a:r>
          </a:p>
          <a:p>
            <a:br>
              <a:rPr kumimoji="0" lang="en-US" sz="2000" b="0" i="0" u="none" strike="noStrike" kern="1200" cap="none" spc="0" normalizeH="0" baseline="0" noProof="0" dirty="0">
                <a:ln>
                  <a:noFill/>
                </a:ln>
                <a:solidFill>
                  <a:srgbClr val="0E5580"/>
                </a:solidFill>
                <a:effectLst/>
                <a:uLnTx/>
                <a:uFillTx/>
                <a:latin typeface="+mj-lt"/>
                <a:ea typeface="+mj-ea"/>
                <a:cs typeface="+mj-cs"/>
              </a:rPr>
            </a:br>
            <a:endParaRPr lang="en-IE" sz="2000" dirty="0">
              <a:latin typeface="+mj-lt"/>
            </a:endParaRPr>
          </a:p>
        </p:txBody>
      </p:sp>
    </p:spTree>
    <p:extLst>
      <p:ext uri="{BB962C8B-B14F-4D97-AF65-F5344CB8AC3E}">
        <p14:creationId xmlns:p14="http://schemas.microsoft.com/office/powerpoint/2010/main" val="6373074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63DF9-2E11-81E5-A2A4-E4FB1071EB2C}"/>
              </a:ext>
            </a:extLst>
          </p:cNvPr>
          <p:cNvSpPr>
            <a:spLocks noGrp="1"/>
          </p:cNvSpPr>
          <p:nvPr>
            <p:ph type="title"/>
          </p:nvPr>
        </p:nvSpPr>
        <p:spPr>
          <a:xfrm>
            <a:off x="215274" y="385012"/>
            <a:ext cx="4991945" cy="1238711"/>
          </a:xfrm>
        </p:spPr>
        <p:txBody>
          <a:bodyPr>
            <a:noAutofit/>
          </a:bodyPr>
          <a:lstStyle/>
          <a:p>
            <a:pPr>
              <a:lnSpc>
                <a:spcPct val="90000"/>
              </a:lnSpc>
            </a:pPr>
            <a:r>
              <a:rPr lang="en-US" sz="2000" b="1" dirty="0">
                <a:solidFill>
                  <a:schemeClr val="tx1"/>
                </a:solidFill>
              </a:rPr>
              <a:t>How can communication skills be applied to resolve conflicts, facilitate collaboration and achieve common goals in the workplace.</a:t>
            </a:r>
            <a:br>
              <a:rPr lang="en-US" sz="2000" b="1" dirty="0"/>
            </a:br>
            <a:br>
              <a:rPr lang="en-US" sz="1800" dirty="0"/>
            </a:br>
            <a:endParaRPr lang="en-IE" sz="1800" dirty="0"/>
          </a:p>
        </p:txBody>
      </p:sp>
      <p:sp>
        <p:nvSpPr>
          <p:cNvPr id="3" name="Content Placeholder 2">
            <a:extLst>
              <a:ext uri="{FF2B5EF4-FFF2-40B4-BE49-F238E27FC236}">
                <a16:creationId xmlns:a16="http://schemas.microsoft.com/office/drawing/2014/main" id="{5B2E15A7-DD7F-82BA-84B6-841DEC5E6E96}"/>
              </a:ext>
            </a:extLst>
          </p:cNvPr>
          <p:cNvSpPr>
            <a:spLocks noGrp="1"/>
          </p:cNvSpPr>
          <p:nvPr>
            <p:ph idx="1"/>
          </p:nvPr>
        </p:nvSpPr>
        <p:spPr>
          <a:xfrm>
            <a:off x="215274" y="1623723"/>
            <a:ext cx="5230180" cy="5113962"/>
          </a:xfrm>
        </p:spPr>
        <p:txBody>
          <a:bodyPr>
            <a:noAutofit/>
          </a:bodyPr>
          <a:lstStyle/>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IE" sz="1800" b="0" i="0" u="none" strike="noStrike" kern="100" cap="none" spc="0" normalizeH="0" baseline="0" noProof="0" dirty="0">
                <a:ln>
                  <a:noFill/>
                </a:ln>
                <a:effectLst/>
                <a:uLnTx/>
                <a:uFillTx/>
                <a:ea typeface="Calibri" panose="020F0502020204030204" pitchFamily="34" charset="0"/>
                <a:cs typeface="Arial" panose="020B0604020202020204" pitchFamily="34" charset="0"/>
              </a:rPr>
              <a:t>Communication skills </a:t>
            </a:r>
            <a:r>
              <a:rPr kumimoji="0" lang="en-IE" sz="1800" b="0" i="0" u="none" strike="noStrike" kern="1200" cap="none" spc="0" normalizeH="0" baseline="0" noProof="0" dirty="0">
                <a:ln>
                  <a:noFill/>
                </a:ln>
                <a:effectLst/>
                <a:uLnTx/>
                <a:uFillTx/>
                <a:ea typeface="Calibri" panose="020F0502020204030204" pitchFamily="34" charset="0"/>
                <a:cs typeface="Arial" panose="020B0604020202020204" pitchFamily="34" charset="0"/>
              </a:rPr>
              <a:t>play a crucial role in different business aspects and can be utilised in various ways to improve operations, relationships, and overall success.</a:t>
            </a:r>
            <a:r>
              <a:rPr kumimoji="0" lang="en-IE" sz="1800" b="0" i="0" u="none" strike="noStrike" kern="100" cap="none" spc="0" normalizeH="0" baseline="0" noProof="0" dirty="0">
                <a:ln>
                  <a:noFill/>
                </a:ln>
                <a:effectLst/>
                <a:uLnTx/>
                <a:uFillTx/>
                <a:ea typeface="Calibri" panose="020F0502020204030204" pitchFamily="34" charset="0"/>
                <a:cs typeface="Arial" panose="020B0604020202020204" pitchFamily="34" charset="0"/>
              </a:rPr>
              <a:t>  </a:t>
            </a:r>
          </a:p>
          <a:p>
            <a:pPr marL="0" marR="0" lvl="0" indent="0" defTabSz="914400" rtl="0" eaLnBrk="1" fontAlgn="auto" latinLnBrk="0" hangingPunct="1">
              <a:lnSpc>
                <a:spcPct val="90000"/>
              </a:lnSpc>
              <a:spcBef>
                <a:spcPts val="1000"/>
              </a:spcBef>
              <a:spcAft>
                <a:spcPts val="0"/>
              </a:spcAft>
              <a:buClrTx/>
              <a:buSzPct val="125000"/>
              <a:buFont typeface="Arial" panose="020B0604020202020204" pitchFamily="34" charset="0"/>
              <a:buNone/>
              <a:tabLst/>
              <a:defRPr/>
            </a:pPr>
            <a:r>
              <a:rPr kumimoji="0" lang="en-IE" sz="1800" b="0" i="0" u="none" strike="noStrike" kern="0" cap="none" spc="0" normalizeH="0" baseline="0" noProof="0" dirty="0">
                <a:ln>
                  <a:noFill/>
                </a:ln>
                <a:effectLst/>
                <a:uLnTx/>
                <a:uFillTx/>
                <a:ea typeface="Times New Roman" panose="02020603050405020304" pitchFamily="18" charset="0"/>
                <a:cs typeface="Arial" panose="020B0604020202020204" pitchFamily="34" charset="0"/>
              </a:rPr>
              <a:t>However, are there several approaches to conflict or to resolve them, some can be more effective than others. The </a:t>
            </a:r>
            <a:r>
              <a:rPr kumimoji="0" lang="en-IE" sz="1800" b="0" i="0" u="none" strike="noStrike" kern="0" cap="none" spc="0" normalizeH="0" baseline="0" noProof="0" dirty="0">
                <a:ln>
                  <a:noFill/>
                </a:ln>
                <a:solidFill>
                  <a:schemeClr val="tx2"/>
                </a:solidFill>
                <a:effectLst/>
                <a:uLnTx/>
                <a:uFillTx/>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Thomas-Kilmann Conflict Model</a:t>
            </a:r>
            <a:r>
              <a:rPr lang="en-IE" sz="1800" kern="0" dirty="0">
                <a:solidFill>
                  <a:schemeClr val="tx2"/>
                </a:solidFill>
                <a:ea typeface="Times New Roman" panose="02020603050405020304" pitchFamily="18" charset="0"/>
                <a:cs typeface="Arial" panose="020B0604020202020204" pitchFamily="34" charset="0"/>
              </a:rPr>
              <a:t>. </a:t>
            </a:r>
            <a:r>
              <a:rPr kumimoji="0" lang="en-IE" sz="1800" b="0" i="0" u="none" strike="noStrike" kern="0" cap="none" spc="0" normalizeH="0" baseline="0" noProof="0" dirty="0">
                <a:ln>
                  <a:noFill/>
                </a:ln>
                <a:effectLst/>
                <a:uLnTx/>
                <a:uFillTx/>
                <a:ea typeface="Times New Roman" panose="02020603050405020304" pitchFamily="18" charset="0"/>
                <a:cs typeface="Arial" panose="020B0604020202020204" pitchFamily="34" charset="0"/>
              </a:rPr>
              <a:t>(Cote, 2023</a:t>
            </a:r>
            <a:r>
              <a:rPr lang="en-IE" sz="1800" kern="0" dirty="0">
                <a:ea typeface="Times New Roman" panose="02020603050405020304" pitchFamily="18" charset="0"/>
                <a:cs typeface="Arial" panose="020B0604020202020204" pitchFamily="34" charset="0"/>
              </a:rPr>
              <a:t>).</a:t>
            </a:r>
          </a:p>
          <a:p>
            <a:pPr marL="0" marR="0" lvl="0" indent="0" defTabSz="914400" rtl="0" eaLnBrk="1" fontAlgn="auto" latinLnBrk="0" hangingPunct="1">
              <a:lnSpc>
                <a:spcPct val="90000"/>
              </a:lnSpc>
              <a:spcBef>
                <a:spcPts val="1000"/>
              </a:spcBef>
              <a:spcAft>
                <a:spcPts val="0"/>
              </a:spcAft>
              <a:buClrTx/>
              <a:buSzPct val="125000"/>
              <a:buFont typeface="Arial" panose="020B0604020202020204" pitchFamily="34" charset="0"/>
              <a:buNone/>
              <a:tabLst/>
              <a:defRPr/>
            </a:pPr>
            <a:endParaRPr lang="en-IE" sz="1800" kern="100" dirty="0">
              <a:ea typeface="Times New Roman" panose="02020603050405020304" pitchFamily="18" charset="0"/>
              <a:cs typeface="Arial" panose="020B0604020202020204" pitchFamily="34" charset="0"/>
            </a:endParaRPr>
          </a:p>
          <a:p>
            <a:pPr marL="0" marR="0" lvl="0" indent="0" defTabSz="914400" rtl="0" eaLnBrk="1" fontAlgn="auto" latinLnBrk="0" hangingPunct="1">
              <a:lnSpc>
                <a:spcPct val="90000"/>
              </a:lnSpc>
              <a:spcBef>
                <a:spcPts val="1000"/>
              </a:spcBef>
              <a:spcAft>
                <a:spcPts val="0"/>
              </a:spcAft>
              <a:buClrTx/>
              <a:buSzPct val="125000"/>
              <a:buFont typeface="Arial" panose="020B0604020202020204" pitchFamily="34" charset="0"/>
              <a:buNone/>
              <a:tabLst/>
              <a:defRPr/>
            </a:pPr>
            <a:r>
              <a:rPr kumimoji="0" lang="en-IE" sz="1800" b="0" i="0" u="none" strike="noStrike" kern="100" cap="none" spc="0" normalizeH="0" baseline="0" noProof="0" dirty="0">
                <a:ln>
                  <a:noFill/>
                </a:ln>
                <a:effectLst/>
                <a:uLnTx/>
                <a:uFillTx/>
                <a:ea typeface="Times New Roman" panose="02020603050405020304" pitchFamily="18" charset="0"/>
                <a:cs typeface="Arial" panose="020B0604020202020204" pitchFamily="34" charset="0"/>
              </a:rPr>
              <a:t>F</a:t>
            </a:r>
            <a:r>
              <a:rPr kumimoji="0" lang="en-IE" sz="1800" b="0" i="0" u="none" strike="noStrike" kern="0" cap="none" spc="0" normalizeH="0" baseline="0" noProof="0" dirty="0">
                <a:ln>
                  <a:noFill/>
                </a:ln>
                <a:effectLst/>
                <a:uLnTx/>
                <a:uFillTx/>
                <a:ea typeface="Times New Roman" panose="02020603050405020304" pitchFamily="18" charset="0"/>
                <a:cs typeface="Arial" panose="020B0604020202020204" pitchFamily="34" charset="0"/>
              </a:rPr>
              <a:t>ive strategies for conflict resolution:</a:t>
            </a:r>
            <a:endParaRPr kumimoji="0" lang="en-IE" sz="1800" b="0" i="0" u="none" strike="noStrike" kern="100" cap="none" spc="0" normalizeH="0" baseline="0" noProof="0" dirty="0">
              <a:ln>
                <a:noFill/>
              </a:ln>
              <a:effectLst/>
              <a:uLnTx/>
              <a:uFillTx/>
              <a:ea typeface="Calibri" panose="020F0502020204030204" pitchFamily="34" charset="0"/>
              <a:cs typeface="Arial" panose="020B0604020202020204" pitchFamily="34" charset="0"/>
            </a:endParaRPr>
          </a:p>
          <a:p>
            <a:pPr marL="0" marR="0" lvl="0" indent="0" algn="l" defTabSz="457200" rtl="0" eaLnBrk="1" fontAlgn="auto" latinLnBrk="0" hangingPunct="1">
              <a:lnSpc>
                <a:spcPct val="90000"/>
              </a:lnSpc>
              <a:spcBef>
                <a:spcPts val="1000"/>
              </a:spcBef>
              <a:spcAft>
                <a:spcPts val="0"/>
              </a:spcAft>
              <a:buClr>
                <a:srgbClr val="ACD433"/>
              </a:buClr>
              <a:buSzPct val="80000"/>
              <a:buNone/>
              <a:tabLst/>
              <a:defRPr/>
            </a:pPr>
            <a:r>
              <a:rPr kumimoji="0" lang="en-US" sz="1800" b="0" i="0" u="none" strike="noStrike" kern="1200" cap="none" spc="0" normalizeH="0" baseline="0" noProof="0" dirty="0">
                <a:ln>
                  <a:noFill/>
                </a:ln>
                <a:solidFill>
                  <a:prstClr val="black"/>
                </a:solidFill>
                <a:effectLst/>
                <a:uLnTx/>
                <a:uFillTx/>
                <a:ea typeface="+mn-ea"/>
                <a:cs typeface="+mn-cs"/>
              </a:rPr>
              <a:t>1. Avoiding </a:t>
            </a:r>
          </a:p>
          <a:p>
            <a:pPr marL="0" marR="0" lvl="0" indent="0" algn="l" defTabSz="457200" rtl="0" eaLnBrk="1" fontAlgn="auto" latinLnBrk="0" hangingPunct="1">
              <a:lnSpc>
                <a:spcPct val="90000"/>
              </a:lnSpc>
              <a:spcBef>
                <a:spcPts val="1000"/>
              </a:spcBef>
              <a:spcAft>
                <a:spcPts val="0"/>
              </a:spcAft>
              <a:buClr>
                <a:srgbClr val="ACD433"/>
              </a:buClr>
              <a:buSzPct val="80000"/>
              <a:buNone/>
              <a:tabLst/>
              <a:defRPr/>
            </a:pPr>
            <a:r>
              <a:rPr kumimoji="0" lang="en-US" sz="1800" b="0" i="0" u="none" strike="noStrike" kern="1200" cap="none" spc="0" normalizeH="0" baseline="0" noProof="0" dirty="0">
                <a:ln>
                  <a:noFill/>
                </a:ln>
                <a:solidFill>
                  <a:prstClr val="black"/>
                </a:solidFill>
                <a:effectLst/>
                <a:uLnTx/>
                <a:uFillTx/>
                <a:ea typeface="+mn-ea"/>
                <a:cs typeface="+mn-cs"/>
              </a:rPr>
              <a:t>2. Competing </a:t>
            </a:r>
          </a:p>
          <a:p>
            <a:pPr marL="0" marR="0" lvl="0" indent="0" algn="l" defTabSz="457200" rtl="0" eaLnBrk="1" fontAlgn="auto" latinLnBrk="0" hangingPunct="1">
              <a:lnSpc>
                <a:spcPct val="90000"/>
              </a:lnSpc>
              <a:spcBef>
                <a:spcPts val="1000"/>
              </a:spcBef>
              <a:spcAft>
                <a:spcPts val="0"/>
              </a:spcAft>
              <a:buClr>
                <a:srgbClr val="ACD433"/>
              </a:buClr>
              <a:buSzPct val="80000"/>
              <a:buNone/>
              <a:tabLst/>
              <a:defRPr/>
            </a:pPr>
            <a:r>
              <a:rPr kumimoji="0" lang="en-US" sz="1800" b="0" i="0" u="none" strike="noStrike" kern="1200" cap="none" spc="0" normalizeH="0" baseline="0" noProof="0" dirty="0">
                <a:ln>
                  <a:noFill/>
                </a:ln>
                <a:solidFill>
                  <a:prstClr val="black"/>
                </a:solidFill>
                <a:effectLst/>
                <a:uLnTx/>
                <a:uFillTx/>
                <a:ea typeface="+mn-ea"/>
                <a:cs typeface="+mn-cs"/>
              </a:rPr>
              <a:t>3. Accommodating </a:t>
            </a:r>
          </a:p>
          <a:p>
            <a:pPr marL="0" marR="0" lvl="0" indent="0" algn="l" defTabSz="457200" rtl="0" eaLnBrk="1" fontAlgn="auto" latinLnBrk="0" hangingPunct="1">
              <a:lnSpc>
                <a:spcPct val="90000"/>
              </a:lnSpc>
              <a:spcBef>
                <a:spcPts val="1000"/>
              </a:spcBef>
              <a:spcAft>
                <a:spcPts val="0"/>
              </a:spcAft>
              <a:buClr>
                <a:srgbClr val="ACD433"/>
              </a:buClr>
              <a:buSzPct val="80000"/>
              <a:buNone/>
              <a:tabLst/>
              <a:defRPr/>
            </a:pPr>
            <a:r>
              <a:rPr kumimoji="0" lang="en-US" sz="1800" b="0" i="0" u="none" strike="noStrike" kern="1200" cap="none" spc="0" normalizeH="0" baseline="0" noProof="0" dirty="0">
                <a:ln>
                  <a:noFill/>
                </a:ln>
                <a:solidFill>
                  <a:prstClr val="black"/>
                </a:solidFill>
                <a:effectLst/>
                <a:uLnTx/>
                <a:uFillTx/>
                <a:ea typeface="+mn-ea"/>
                <a:cs typeface="+mn-cs"/>
              </a:rPr>
              <a:t>4. Compromising </a:t>
            </a:r>
          </a:p>
          <a:p>
            <a:pPr marL="0" marR="0" lvl="0" indent="0" algn="l" defTabSz="457200" rtl="0" eaLnBrk="1" fontAlgn="auto" latinLnBrk="0" hangingPunct="1">
              <a:lnSpc>
                <a:spcPct val="90000"/>
              </a:lnSpc>
              <a:spcBef>
                <a:spcPts val="1000"/>
              </a:spcBef>
              <a:spcAft>
                <a:spcPts val="0"/>
              </a:spcAft>
              <a:buClr>
                <a:srgbClr val="ACD433"/>
              </a:buClr>
              <a:buSzPct val="80000"/>
              <a:buNone/>
              <a:tabLst/>
              <a:defRPr/>
            </a:pPr>
            <a:r>
              <a:rPr kumimoji="0" lang="en-US" sz="1800" b="0" i="0" u="none" strike="noStrike" kern="1200" cap="none" spc="0" normalizeH="0" baseline="0" noProof="0" dirty="0">
                <a:ln>
                  <a:noFill/>
                </a:ln>
                <a:solidFill>
                  <a:prstClr val="black"/>
                </a:solidFill>
                <a:effectLst/>
                <a:uLnTx/>
                <a:uFillTx/>
                <a:ea typeface="+mn-ea"/>
                <a:cs typeface="+mn-cs"/>
              </a:rPr>
              <a:t>5. Collaborating</a:t>
            </a:r>
            <a:endParaRPr lang="en-IE" sz="1800" dirty="0"/>
          </a:p>
        </p:txBody>
      </p:sp>
      <p:sp>
        <p:nvSpPr>
          <p:cNvPr id="11" name="Freeform 31">
            <a:extLst>
              <a:ext uri="{FF2B5EF4-FFF2-40B4-BE49-F238E27FC236}">
                <a16:creationId xmlns:a16="http://schemas.microsoft.com/office/drawing/2014/main" id="{D6CEF2A9-EF08-4FB3-AFFB-C5F77AB6E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3" name="Rectangle 12">
            <a:extLst>
              <a:ext uri="{FF2B5EF4-FFF2-40B4-BE49-F238E27FC236}">
                <a16:creationId xmlns:a16="http://schemas.microsoft.com/office/drawing/2014/main" id="{4109C3C2-C0A8-4559-8462-8007573DF4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3992" y="0"/>
            <a:ext cx="609842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5">
            <a:extLst>
              <a:ext uri="{FF2B5EF4-FFF2-40B4-BE49-F238E27FC236}">
                <a16:creationId xmlns:a16="http://schemas.microsoft.com/office/drawing/2014/main" id="{4C535542-B72A-4DE0-BE5A-5EA00508C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txBody>
          <a:bodyPr/>
          <a:lstStyle/>
          <a:p>
            <a:endParaRPr lang="en-IE"/>
          </a:p>
        </p:txBody>
      </p:sp>
      <p:pic>
        <p:nvPicPr>
          <p:cNvPr id="5" name="Picture 4" descr="A street sign with black text&#10;&#10;Description automatically generated">
            <a:extLst>
              <a:ext uri="{FF2B5EF4-FFF2-40B4-BE49-F238E27FC236}">
                <a16:creationId xmlns:a16="http://schemas.microsoft.com/office/drawing/2014/main" id="{315688BF-6815-E00C-67BD-C26FDD8025B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093992" y="1623723"/>
            <a:ext cx="5449889" cy="3610551"/>
          </a:xfrm>
          <a:prstGeom prst="rect">
            <a:avLst/>
          </a:prstGeom>
          <a:effectLst/>
        </p:spPr>
      </p:pic>
      <p:sp>
        <p:nvSpPr>
          <p:cNvPr id="17" name="Rectangle 16">
            <a:extLst>
              <a:ext uri="{FF2B5EF4-FFF2-40B4-BE49-F238E27FC236}">
                <a16:creationId xmlns:a16="http://schemas.microsoft.com/office/drawing/2014/main" id="{11DF0705-615B-4CF3-A16F-8C14680D8B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E"/>
          </a:p>
        </p:txBody>
      </p:sp>
      <p:sp>
        <p:nvSpPr>
          <p:cNvPr id="6" name="TextBox 5">
            <a:extLst>
              <a:ext uri="{FF2B5EF4-FFF2-40B4-BE49-F238E27FC236}">
                <a16:creationId xmlns:a16="http://schemas.microsoft.com/office/drawing/2014/main" id="{B854D2D1-A65C-3B9A-6515-3A568566BC1A}"/>
              </a:ext>
            </a:extLst>
          </p:cNvPr>
          <p:cNvSpPr txBox="1"/>
          <p:nvPr/>
        </p:nvSpPr>
        <p:spPr>
          <a:xfrm>
            <a:off x="8840898" y="5034219"/>
            <a:ext cx="2702983" cy="200055"/>
          </a:xfrm>
          <a:prstGeom prst="rect">
            <a:avLst/>
          </a:prstGeom>
          <a:solidFill>
            <a:srgbClr val="000000"/>
          </a:solidFill>
        </p:spPr>
        <p:txBody>
          <a:bodyPr wrap="none" rtlCol="0">
            <a:spAutoFit/>
          </a:bodyPr>
          <a:lstStyle/>
          <a:p>
            <a:pPr algn="r">
              <a:spcAft>
                <a:spcPts val="600"/>
              </a:spcAft>
            </a:pPr>
            <a:r>
              <a:rPr lang="en-IE" sz="700">
                <a:solidFill>
                  <a:srgbClr val="FFFFFF"/>
                </a:solidFill>
                <a:hlinkClick r:id="rId5" tooltip="http://www.drscottsaunders.com/about_this_site/">
                  <a:extLst>
                    <a:ext uri="{A12FA001-AC4F-418D-AE19-62706E023703}">
                      <ahyp:hlinkClr xmlns:ahyp="http://schemas.microsoft.com/office/drawing/2018/hyperlinkcolor" val="tx"/>
                    </a:ext>
                  </a:extLst>
                </a:hlinkClick>
              </a:rPr>
              <a:t>This Photo</a:t>
            </a:r>
            <a:r>
              <a:rPr lang="en-IE" sz="700">
                <a:solidFill>
                  <a:srgbClr val="FFFFFF"/>
                </a:solidFill>
              </a:rPr>
              <a:t> by Unknown Author is licensed under </a:t>
            </a:r>
            <a:r>
              <a:rPr lang="en-IE" sz="700">
                <a:solidFill>
                  <a:srgbClr val="FFFFFF"/>
                </a:solidFill>
                <a:hlinkClick r:id="rId6" tooltip="https://creativecommons.org/licenses/by-nd/3.0/">
                  <a:extLst>
                    <a:ext uri="{A12FA001-AC4F-418D-AE19-62706E023703}">
                      <ahyp:hlinkClr xmlns:ahyp="http://schemas.microsoft.com/office/drawing/2018/hyperlinkcolor" val="tx"/>
                    </a:ext>
                  </a:extLst>
                </a:hlinkClick>
              </a:rPr>
              <a:t>CC BY-ND</a:t>
            </a:r>
            <a:endParaRPr lang="en-IE" sz="700">
              <a:solidFill>
                <a:srgbClr val="FFFFFF"/>
              </a:solidFill>
            </a:endParaRPr>
          </a:p>
        </p:txBody>
      </p:sp>
    </p:spTree>
    <p:extLst>
      <p:ext uri="{BB962C8B-B14F-4D97-AF65-F5344CB8AC3E}">
        <p14:creationId xmlns:p14="http://schemas.microsoft.com/office/powerpoint/2010/main" val="2884970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7594FC8B-8CD2-407F-94F1-9C71F5AEC2B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DBABC971-8D40-4A4F-AC60-28B9172789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B9C04DC5-313B-4FE4-B868-5672A3764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E"/>
          </a:p>
        </p:txBody>
      </p:sp>
      <p:pic>
        <p:nvPicPr>
          <p:cNvPr id="17" name="Picture 16">
            <a:extLst>
              <a:ext uri="{FF2B5EF4-FFF2-40B4-BE49-F238E27FC236}">
                <a16:creationId xmlns:a16="http://schemas.microsoft.com/office/drawing/2014/main" id="{791AE23E-90C9-4963-96E2-8DADBFC3BC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C5F93E90-4379-4AAC-B021-E5FA6D974A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21" name="Rectangle 20">
            <a:extLst>
              <a:ext uri="{FF2B5EF4-FFF2-40B4-BE49-F238E27FC236}">
                <a16:creationId xmlns:a16="http://schemas.microsoft.com/office/drawing/2014/main" id="{329FDD08-42D8-4AFF-90E5-5DAA5BC4C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E"/>
          </a:p>
        </p:txBody>
      </p:sp>
      <p:sp>
        <p:nvSpPr>
          <p:cNvPr id="3" name="TextBox 2">
            <a:extLst>
              <a:ext uri="{FF2B5EF4-FFF2-40B4-BE49-F238E27FC236}">
                <a16:creationId xmlns:a16="http://schemas.microsoft.com/office/drawing/2014/main" id="{982927A8-C657-757B-6E50-F98322C20EE2}"/>
              </a:ext>
            </a:extLst>
          </p:cNvPr>
          <p:cNvSpPr txBox="1"/>
          <p:nvPr/>
        </p:nvSpPr>
        <p:spPr>
          <a:xfrm>
            <a:off x="648930" y="1676400"/>
            <a:ext cx="6188189" cy="4547419"/>
          </a:xfrm>
          <a:prstGeom prst="rect">
            <a:avLst/>
          </a:prstGeom>
        </p:spPr>
        <p:txBody>
          <a:bodyPr vert="horz" lIns="91440" tIns="45720" rIns="91440" bIns="45720" rtlCol="0">
            <a:normAutofit/>
          </a:bodyPr>
          <a:lstStyle/>
          <a:p>
            <a:pPr marR="0" lvl="0" fontAlgn="auto">
              <a:spcBef>
                <a:spcPts val="1000"/>
              </a:spcBef>
              <a:buClr>
                <a:schemeClr val="accent1"/>
              </a:buClr>
              <a:buSzPct val="80000"/>
              <a:tabLst/>
              <a:defRPr/>
            </a:pPr>
            <a:r>
              <a:rPr kumimoji="0" lang="en-US" sz="2400" b="1" u="none" strike="noStrike" cap="none" spc="0" normalizeH="0" baseline="0" noProof="0" dirty="0">
                <a:ln>
                  <a:noFill/>
                </a:ln>
                <a:solidFill>
                  <a:schemeClr val="tx2"/>
                </a:solidFill>
                <a:effectLst/>
                <a:uLnTx/>
                <a:uFillTx/>
                <a:latin typeface="+mj-lt"/>
                <a:ea typeface="+mj-ea"/>
                <a:cs typeface="+mj-cs"/>
              </a:rPr>
              <a:t>Example of how effective communication skills were applied.</a:t>
            </a:r>
          </a:p>
          <a:p>
            <a:pPr marR="0" lvl="0" fontAlgn="auto">
              <a:spcBef>
                <a:spcPts val="1000"/>
              </a:spcBef>
              <a:buClr>
                <a:schemeClr val="accent1"/>
              </a:buClr>
              <a:buSzPct val="80000"/>
              <a:buFont typeface="Wingdings 3" charset="2"/>
              <a:buChar char=""/>
              <a:tabLst/>
              <a:defRPr/>
            </a:pPr>
            <a:endParaRPr kumimoji="0" lang="en-US" u="none" strike="noStrike" cap="none" spc="40" normalizeH="0" baseline="0" noProof="0" dirty="0">
              <a:ln>
                <a:noFill/>
              </a:ln>
              <a:effectLst/>
              <a:uLnTx/>
              <a:uFillTx/>
              <a:latin typeface="+mj-lt"/>
              <a:ea typeface="+mj-ea"/>
              <a:cs typeface="+mj-cs"/>
            </a:endParaRPr>
          </a:p>
          <a:p>
            <a:pPr marR="0" lvl="0" fontAlgn="auto">
              <a:spcBef>
                <a:spcPts val="1000"/>
              </a:spcBef>
              <a:buClr>
                <a:schemeClr val="accent1"/>
              </a:buClr>
              <a:buSzPct val="80000"/>
              <a:tabLst/>
              <a:defRPr/>
            </a:pPr>
            <a:r>
              <a:rPr kumimoji="0" lang="en-US" sz="2000" u="none" strike="noStrike" cap="none" spc="40" normalizeH="0" baseline="0" noProof="0" dirty="0">
                <a:ln>
                  <a:noFill/>
                </a:ln>
                <a:effectLst/>
                <a:uLnTx/>
                <a:uFillTx/>
                <a:latin typeface="+mj-lt"/>
                <a:ea typeface="+mj-ea"/>
                <a:cs typeface="+mj-cs"/>
              </a:rPr>
              <a:t>Collaboration is essential in confronting inadequate performance. It is crucial to preserve a constructive relationship while addressing the issue of underperformance. Reframing this challenge collaboratively and cohesively </a:t>
            </a:r>
            <a:r>
              <a:rPr lang="en-US" sz="2000" spc="40" dirty="0">
                <a:latin typeface="+mj-lt"/>
                <a:ea typeface="+mj-ea"/>
                <a:cs typeface="+mj-cs"/>
              </a:rPr>
              <a:t>can identify root causes and devise strategies to enhance performance and business outcomes.</a:t>
            </a:r>
            <a:endParaRPr kumimoji="0" lang="en-US" sz="2000" u="none" strike="noStrike" cap="none" spc="0" normalizeH="0" baseline="0" noProof="0" dirty="0">
              <a:ln>
                <a:noFill/>
              </a:ln>
              <a:effectLst/>
              <a:uLnTx/>
              <a:uFillTx/>
              <a:latin typeface="+mj-lt"/>
              <a:ea typeface="+mj-ea"/>
              <a:cs typeface="+mj-cs"/>
            </a:endParaRPr>
          </a:p>
        </p:txBody>
      </p:sp>
      <p:sp>
        <p:nvSpPr>
          <p:cNvPr id="23" name="Freeform 31">
            <a:extLst>
              <a:ext uri="{FF2B5EF4-FFF2-40B4-BE49-F238E27FC236}">
                <a16:creationId xmlns:a16="http://schemas.microsoft.com/office/drawing/2014/main" id="{C89FDD9F-84AD-4824-89D2-9E286F56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5" name="Rectangle 24">
            <a:extLst>
              <a:ext uri="{FF2B5EF4-FFF2-40B4-BE49-F238E27FC236}">
                <a16:creationId xmlns:a16="http://schemas.microsoft.com/office/drawing/2014/main" id="{0AFF99B9-09FA-411A-8B54-D714B2EE9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1" y="0"/>
            <a:ext cx="406254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5">
            <a:extLst>
              <a:ext uri="{FF2B5EF4-FFF2-40B4-BE49-F238E27FC236}">
                <a16:creationId xmlns:a16="http://schemas.microsoft.com/office/drawing/2014/main" id="{7E6CE931-52B0-4AD0-991F-0648E313B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472531"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txBody>
          <a:bodyPr/>
          <a:lstStyle/>
          <a:p>
            <a:endParaRPr lang="en-IE"/>
          </a:p>
        </p:txBody>
      </p:sp>
      <p:pic>
        <p:nvPicPr>
          <p:cNvPr id="5" name="Picture 4" descr="A group of people looking at a computer&#10;&#10;Description automatically generated">
            <a:extLst>
              <a:ext uri="{FF2B5EF4-FFF2-40B4-BE49-F238E27FC236}">
                <a16:creationId xmlns:a16="http://schemas.microsoft.com/office/drawing/2014/main" id="{9FAC59AC-2556-65B8-A3CC-EAF7A41A1CAA}"/>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575446" y="1796716"/>
            <a:ext cx="4440091" cy="4638610"/>
          </a:xfrm>
          <a:prstGeom prst="rect">
            <a:avLst/>
          </a:prstGeom>
          <a:effectLst/>
        </p:spPr>
      </p:pic>
      <p:sp>
        <p:nvSpPr>
          <p:cNvPr id="29" name="Rectangle 28">
            <a:extLst>
              <a:ext uri="{FF2B5EF4-FFF2-40B4-BE49-F238E27FC236}">
                <a16:creationId xmlns:a16="http://schemas.microsoft.com/office/drawing/2014/main" id="{D138FED9-7840-470D-BB14-BF4696ADA7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E"/>
          </a:p>
        </p:txBody>
      </p:sp>
      <p:sp>
        <p:nvSpPr>
          <p:cNvPr id="6" name="TextBox 5">
            <a:extLst>
              <a:ext uri="{FF2B5EF4-FFF2-40B4-BE49-F238E27FC236}">
                <a16:creationId xmlns:a16="http://schemas.microsoft.com/office/drawing/2014/main" id="{CEA7AE7C-311C-607E-BB57-AB1911AF17E4}"/>
              </a:ext>
            </a:extLst>
          </p:cNvPr>
          <p:cNvSpPr txBox="1"/>
          <p:nvPr/>
        </p:nvSpPr>
        <p:spPr>
          <a:xfrm>
            <a:off x="8670979" y="4368369"/>
            <a:ext cx="2872902" cy="200055"/>
          </a:xfrm>
          <a:prstGeom prst="rect">
            <a:avLst/>
          </a:prstGeom>
          <a:solidFill>
            <a:srgbClr val="000000"/>
          </a:solidFill>
        </p:spPr>
        <p:txBody>
          <a:bodyPr wrap="none" rtlCol="0">
            <a:spAutoFit/>
          </a:bodyPr>
          <a:lstStyle/>
          <a:p>
            <a:pPr algn="r">
              <a:spcAft>
                <a:spcPts val="600"/>
              </a:spcAft>
            </a:pPr>
            <a:r>
              <a:rPr lang="en-IE" sz="700">
                <a:solidFill>
                  <a:srgbClr val="FFFFFF"/>
                </a:solidFill>
                <a:hlinkClick r:id="rId8" tooltip="https://scienceforwork.com/blog/team-communication/">
                  <a:extLst>
                    <a:ext uri="{A12FA001-AC4F-418D-AE19-62706E023703}">
                      <ahyp:hlinkClr xmlns:ahyp="http://schemas.microsoft.com/office/drawing/2018/hyperlinkcolor" val="tx"/>
                    </a:ext>
                  </a:extLst>
                </a:hlinkClick>
              </a:rPr>
              <a:t>This Photo</a:t>
            </a:r>
            <a:r>
              <a:rPr lang="en-IE" sz="700">
                <a:solidFill>
                  <a:srgbClr val="FFFFFF"/>
                </a:solidFill>
              </a:rPr>
              <a:t> by Unknown Author is licensed under </a:t>
            </a:r>
            <a:r>
              <a:rPr lang="en-IE" sz="700">
                <a:solidFill>
                  <a:srgbClr val="FFFFFF"/>
                </a:solidFill>
                <a:hlinkClick r:id="rId9" tooltip="https://creativecommons.org/licenses/by-nc-nd/3.0/">
                  <a:extLst>
                    <a:ext uri="{A12FA001-AC4F-418D-AE19-62706E023703}">
                      <ahyp:hlinkClr xmlns:ahyp="http://schemas.microsoft.com/office/drawing/2018/hyperlinkcolor" val="tx"/>
                    </a:ext>
                  </a:extLst>
                </a:hlinkClick>
              </a:rPr>
              <a:t>CC BY-NC-ND</a:t>
            </a:r>
            <a:endParaRPr lang="en-IE" sz="700">
              <a:solidFill>
                <a:srgbClr val="FFFFFF"/>
              </a:solidFill>
            </a:endParaRPr>
          </a:p>
        </p:txBody>
      </p:sp>
    </p:spTree>
    <p:extLst>
      <p:ext uri="{BB962C8B-B14F-4D97-AF65-F5344CB8AC3E}">
        <p14:creationId xmlns:p14="http://schemas.microsoft.com/office/powerpoint/2010/main" val="10391356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FA70B-BB51-BC9D-FFF4-AB230EAB8A80}"/>
              </a:ext>
            </a:extLst>
          </p:cNvPr>
          <p:cNvSpPr>
            <a:spLocks noGrp="1"/>
          </p:cNvSpPr>
          <p:nvPr>
            <p:ph type="title"/>
          </p:nvPr>
        </p:nvSpPr>
        <p:spPr>
          <a:xfrm>
            <a:off x="650668" y="629266"/>
            <a:ext cx="6249784" cy="1440166"/>
          </a:xfrm>
        </p:spPr>
        <p:txBody>
          <a:bodyPr>
            <a:normAutofit/>
          </a:bodyPr>
          <a:lstStyle/>
          <a:p>
            <a:pPr>
              <a:lnSpc>
                <a:spcPct val="90000"/>
              </a:lnSpc>
            </a:pPr>
            <a:r>
              <a:rPr kumimoji="0" lang="en-IE" sz="2400" b="1" i="0" u="none" strike="noStrike" kern="100" cap="none" spc="0" normalizeH="0" baseline="0" noProof="0" dirty="0">
                <a:ln>
                  <a:noFill/>
                </a:ln>
                <a:solidFill>
                  <a:schemeClr val="tx1"/>
                </a:solidFill>
                <a:effectLst/>
                <a:uLnTx/>
                <a:uFillTx/>
                <a:ea typeface="Calibri" panose="020F0502020204030204" pitchFamily="34" charset="0"/>
                <a:cs typeface="Arial" panose="020B0604020202020204" pitchFamily="34" charset="0"/>
              </a:rPr>
              <a:t>Impact of clear and concise communication on team Dynamics, projects outcomes, and organisational success.</a:t>
            </a:r>
            <a:endParaRPr lang="en-IE" sz="2400" dirty="0">
              <a:solidFill>
                <a:schemeClr val="tx1"/>
              </a:solidFill>
            </a:endParaRPr>
          </a:p>
        </p:txBody>
      </p:sp>
      <p:pic>
        <p:nvPicPr>
          <p:cNvPr id="5" name="Picture 4" descr="A group of colorful people in a circle&#10;&#10;Description automatically generated">
            <a:extLst>
              <a:ext uri="{FF2B5EF4-FFF2-40B4-BE49-F238E27FC236}">
                <a16:creationId xmlns:a16="http://schemas.microsoft.com/office/drawing/2014/main" id="{6CABF608-0A11-7452-069A-3A97805E1A73}"/>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3940" r="30832" b="-1"/>
          <a:stretch/>
        </p:blipFill>
        <p:spPr>
          <a:xfrm>
            <a:off x="7548152" y="10"/>
            <a:ext cx="4646658" cy="6857990"/>
          </a:xfrm>
          <a:prstGeom prst="rect">
            <a:avLst/>
          </a:prstGeom>
        </p:spPr>
      </p:pic>
      <p:sp>
        <p:nvSpPr>
          <p:cNvPr id="11" name="Rectangle 10">
            <a:extLst>
              <a:ext uri="{FF2B5EF4-FFF2-40B4-BE49-F238E27FC236}">
                <a16:creationId xmlns:a16="http://schemas.microsoft.com/office/drawing/2014/main" id="{4554089D-779D-46F6-81CB-EA9C12693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E"/>
          </a:p>
        </p:txBody>
      </p:sp>
      <p:sp>
        <p:nvSpPr>
          <p:cNvPr id="3" name="Content Placeholder 2">
            <a:extLst>
              <a:ext uri="{FF2B5EF4-FFF2-40B4-BE49-F238E27FC236}">
                <a16:creationId xmlns:a16="http://schemas.microsoft.com/office/drawing/2014/main" id="{540EAB08-302C-FE88-6B23-0293386E617F}"/>
              </a:ext>
            </a:extLst>
          </p:cNvPr>
          <p:cNvSpPr>
            <a:spLocks noGrp="1"/>
          </p:cNvSpPr>
          <p:nvPr>
            <p:ph idx="1"/>
          </p:nvPr>
        </p:nvSpPr>
        <p:spPr>
          <a:xfrm>
            <a:off x="650668" y="2438400"/>
            <a:ext cx="6249784" cy="3809999"/>
          </a:xfrm>
        </p:spPr>
        <p:txBody>
          <a:bodyPr>
            <a:normAutofit lnSpcReduction="10000"/>
          </a:bodyPr>
          <a:lstStyle/>
          <a:p>
            <a:pPr marL="0" lvl="0" indent="0">
              <a:buNone/>
            </a:pPr>
            <a:r>
              <a:rPr lang="en-US" b="0" i="0" dirty="0"/>
              <a:t>Effective communication skills are a critical asset within </a:t>
            </a:r>
            <a:r>
              <a:rPr lang="en-US" dirty="0"/>
              <a:t>a </a:t>
            </a:r>
            <a:r>
              <a:rPr lang="en-US" b="0" i="0" dirty="0"/>
              <a:t>skill repertoire. Communication plays a pivotal role in various aspects of daily activities, underlining its significance. (AJ, 2022b)</a:t>
            </a:r>
            <a:endParaRPr lang="en-US" dirty="0"/>
          </a:p>
          <a:p>
            <a:pPr marL="0" lvl="0" indent="0">
              <a:buNone/>
            </a:pPr>
            <a:r>
              <a:rPr kumimoji="0" lang="en-US" sz="2400" b="1" i="0" u="none" strike="noStrike" kern="1200" cap="none" spc="0" normalizeH="0" baseline="0" noProof="0" dirty="0">
                <a:ln>
                  <a:noFill/>
                </a:ln>
                <a:solidFill>
                  <a:schemeClr val="tx2"/>
                </a:solidFill>
                <a:effectLst/>
                <a:uLnTx/>
                <a:uFillTx/>
                <a:latin typeface="Century Gothic" panose="020B0502020202020204"/>
                <a:ea typeface="+mj-ea"/>
                <a:cs typeface="+mj-cs"/>
              </a:rPr>
              <a:t>On project outcomes</a:t>
            </a:r>
            <a:endParaRPr lang="en-US" sz="2400" b="0" i="0" dirty="0">
              <a:solidFill>
                <a:schemeClr val="tx2"/>
              </a:solidFill>
            </a:endParaRPr>
          </a:p>
          <a:p>
            <a:pPr marL="0" marR="0" lvl="0" indent="0" algn="l" defTabSz="457200" rtl="0" eaLnBrk="1" fontAlgn="auto" latinLnBrk="0" hangingPunct="1">
              <a:lnSpc>
                <a:spcPct val="90000"/>
              </a:lnSpc>
              <a:spcBef>
                <a:spcPts val="1000"/>
              </a:spcBef>
              <a:spcAft>
                <a:spcPts val="0"/>
              </a:spcAft>
              <a:buClr>
                <a:srgbClr val="ACD433"/>
              </a:buClr>
              <a:buSzPct val="80000"/>
              <a:buFont typeface="Wingdings 3" charset="2"/>
              <a:buNone/>
              <a:tabLst/>
              <a:defRPr/>
            </a:pPr>
            <a:r>
              <a:rPr kumimoji="0" lang="en-US" sz="2000" b="0" i="0" u="none" strike="noStrike" kern="1200" cap="none" spc="0" normalizeH="0" baseline="0" noProof="0" dirty="0">
                <a:ln>
                  <a:noFill/>
                </a:ln>
                <a:solidFill>
                  <a:prstClr val="black"/>
                </a:solidFill>
                <a:effectLst/>
                <a:uLnTx/>
                <a:uFillTx/>
                <a:latin typeface="Century Gothic" panose="020B0502020202020204"/>
                <a:ea typeface="+mj-ea"/>
                <a:cs typeface="+mj-cs"/>
              </a:rPr>
              <a:t>Communicating effectively with others is a crucial skill, it is how we build and maintain relationships, solve problems, and accomplish tasks. However, James Williams explains that good communication skills do not come naturally, instead, they are built up over time through intentional practice. (Williams James 2019)</a:t>
            </a:r>
          </a:p>
          <a:p>
            <a:pPr marL="0" indent="0">
              <a:buNone/>
            </a:pPr>
            <a:endParaRPr lang="en-IE" dirty="0"/>
          </a:p>
        </p:txBody>
      </p:sp>
      <p:sp>
        <p:nvSpPr>
          <p:cNvPr id="6" name="TextBox 5">
            <a:extLst>
              <a:ext uri="{FF2B5EF4-FFF2-40B4-BE49-F238E27FC236}">
                <a16:creationId xmlns:a16="http://schemas.microsoft.com/office/drawing/2014/main" id="{E8178A7F-D08D-35C8-84A0-CFD6DC779C59}"/>
              </a:ext>
            </a:extLst>
          </p:cNvPr>
          <p:cNvSpPr txBox="1"/>
          <p:nvPr/>
        </p:nvSpPr>
        <p:spPr>
          <a:xfrm>
            <a:off x="9344351" y="6657945"/>
            <a:ext cx="2850459" cy="200055"/>
          </a:xfrm>
          <a:prstGeom prst="rect">
            <a:avLst/>
          </a:prstGeom>
          <a:solidFill>
            <a:srgbClr val="000000"/>
          </a:solidFill>
        </p:spPr>
        <p:txBody>
          <a:bodyPr wrap="none" rtlCol="0">
            <a:spAutoFit/>
          </a:bodyPr>
          <a:lstStyle/>
          <a:p>
            <a:pPr algn="r">
              <a:spcAft>
                <a:spcPts val="600"/>
              </a:spcAft>
            </a:pPr>
            <a:r>
              <a:rPr lang="en-IE" sz="700">
                <a:solidFill>
                  <a:srgbClr val="FFFFFF"/>
                </a:solidFill>
                <a:hlinkClick r:id="rId4" tooltip="https://www.eoi.es/blogs/alfredo-fernandez-lorenzo/2018/03/04/importancia-de-las-competencias-relacionales-en-el-trabajo/">
                  <a:extLst>
                    <a:ext uri="{A12FA001-AC4F-418D-AE19-62706E023703}">
                      <ahyp:hlinkClr xmlns:ahyp="http://schemas.microsoft.com/office/drawing/2018/hyperlinkcolor" val="tx"/>
                    </a:ext>
                  </a:extLst>
                </a:hlinkClick>
              </a:rPr>
              <a:t>This Photo</a:t>
            </a:r>
            <a:r>
              <a:rPr lang="en-IE" sz="700">
                <a:solidFill>
                  <a:srgbClr val="FFFFFF"/>
                </a:solidFill>
              </a:rPr>
              <a:t> by Unknown Author is licensed under </a:t>
            </a:r>
            <a:r>
              <a:rPr lang="en-IE"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IE" sz="700">
              <a:solidFill>
                <a:srgbClr val="FFFFFF"/>
              </a:solidFill>
            </a:endParaRPr>
          </a:p>
        </p:txBody>
      </p:sp>
    </p:spTree>
    <p:extLst>
      <p:ext uri="{BB962C8B-B14F-4D97-AF65-F5344CB8AC3E}">
        <p14:creationId xmlns:p14="http://schemas.microsoft.com/office/powerpoint/2010/main" val="36912294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67B14-D344-30A8-A74A-1FD5821CDB0E}"/>
              </a:ext>
            </a:extLst>
          </p:cNvPr>
          <p:cNvSpPr>
            <a:spLocks noGrp="1"/>
          </p:cNvSpPr>
          <p:nvPr>
            <p:ph type="title"/>
          </p:nvPr>
        </p:nvSpPr>
        <p:spPr>
          <a:xfrm>
            <a:off x="648119" y="571501"/>
            <a:ext cx="6417582" cy="920416"/>
          </a:xfrm>
        </p:spPr>
        <p:txBody>
          <a:bodyPr>
            <a:normAutofit/>
          </a:bodyPr>
          <a:lstStyle/>
          <a:p>
            <a:pPr>
              <a:lnSpc>
                <a:spcPct val="90000"/>
              </a:lnSpc>
            </a:pPr>
            <a:r>
              <a:rPr kumimoji="0" lang="en-US" sz="2400" b="1" i="0" u="none" strike="noStrike" kern="1200" spc="0" normalizeH="0" baseline="0" noProof="0" dirty="0">
                <a:ln>
                  <a:noFill/>
                </a:ln>
                <a:effectLst/>
                <a:uLnTx/>
                <a:uFillTx/>
                <a:ea typeface="+mj-ea"/>
                <a:cs typeface="Arial" panose="020B0604020202020204" pitchFamily="34" charset="0"/>
              </a:rPr>
              <a:t>On organizational success.</a:t>
            </a:r>
            <a:endParaRPr lang="en-IE" sz="2400" b="1" dirty="0"/>
          </a:p>
        </p:txBody>
      </p:sp>
      <p:sp>
        <p:nvSpPr>
          <p:cNvPr id="3" name="Content Placeholder 2">
            <a:extLst>
              <a:ext uri="{FF2B5EF4-FFF2-40B4-BE49-F238E27FC236}">
                <a16:creationId xmlns:a16="http://schemas.microsoft.com/office/drawing/2014/main" id="{EB2343A4-65EB-DC22-6746-8489AE75059F}"/>
              </a:ext>
            </a:extLst>
          </p:cNvPr>
          <p:cNvSpPr>
            <a:spLocks noGrp="1"/>
          </p:cNvSpPr>
          <p:nvPr>
            <p:ph idx="1"/>
          </p:nvPr>
        </p:nvSpPr>
        <p:spPr>
          <a:xfrm>
            <a:off x="648930" y="1780674"/>
            <a:ext cx="6188189" cy="4443145"/>
          </a:xfrm>
        </p:spPr>
        <p:txBody>
          <a:bodyPr>
            <a:normAutofit/>
          </a:bodyPr>
          <a:lstStyle/>
          <a:p>
            <a:pPr marL="0" lvl="0" indent="0">
              <a:lnSpc>
                <a:spcPct val="90000"/>
              </a:lnSpc>
              <a:buNone/>
            </a:pPr>
            <a:r>
              <a:rPr lang="en-US" b="0" i="0" dirty="0"/>
              <a:t>Effective organizational communication is not just about transmitting information; it is also about ensuring that the message is understood and interpreted correctly. </a:t>
            </a:r>
          </a:p>
          <a:p>
            <a:pPr marL="0" lvl="0" indent="0">
              <a:lnSpc>
                <a:spcPct val="90000"/>
              </a:lnSpc>
              <a:buNone/>
            </a:pPr>
            <a:endParaRPr lang="en-US" dirty="0"/>
          </a:p>
          <a:p>
            <a:pPr marL="0" lvl="0" indent="0">
              <a:lnSpc>
                <a:spcPct val="90000"/>
              </a:lnSpc>
              <a:buNone/>
            </a:pPr>
            <a:r>
              <a:rPr lang="en-US" b="0" i="0" dirty="0"/>
              <a:t>It also involves active listening and feedback. Without effective communication, misunderstandings can arise, leading to confusion, conflicts, and ultimately, a breakdown in productivity. (Team, 2023)</a:t>
            </a:r>
            <a:endParaRPr lang="en-US" dirty="0"/>
          </a:p>
          <a:p>
            <a:pPr>
              <a:lnSpc>
                <a:spcPct val="90000"/>
              </a:lnSpc>
            </a:pPr>
            <a:endParaRPr lang="en-IE" dirty="0"/>
          </a:p>
        </p:txBody>
      </p:sp>
      <p:sp>
        <p:nvSpPr>
          <p:cNvPr id="16" name="Freeform 31">
            <a:extLst>
              <a:ext uri="{FF2B5EF4-FFF2-40B4-BE49-F238E27FC236}">
                <a16:creationId xmlns:a16="http://schemas.microsoft.com/office/drawing/2014/main" id="{C89FDD9F-84AD-4824-89D2-9E286F56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8" name="Rectangle 17">
            <a:extLst>
              <a:ext uri="{FF2B5EF4-FFF2-40B4-BE49-F238E27FC236}">
                <a16:creationId xmlns:a16="http://schemas.microsoft.com/office/drawing/2014/main" id="{0AFF99B9-09FA-411A-8B54-D714B2EE9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1" y="0"/>
            <a:ext cx="406254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5">
            <a:extLst>
              <a:ext uri="{FF2B5EF4-FFF2-40B4-BE49-F238E27FC236}">
                <a16:creationId xmlns:a16="http://schemas.microsoft.com/office/drawing/2014/main" id="{7E6CE931-52B0-4AD0-991F-0648E313B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472531"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txBody>
          <a:bodyPr/>
          <a:lstStyle/>
          <a:p>
            <a:endParaRPr lang="en-IE"/>
          </a:p>
        </p:txBody>
      </p:sp>
      <p:pic>
        <p:nvPicPr>
          <p:cNvPr id="5" name="Picture 4" descr="A group of people holding gears&#10;&#10;Description automatically generated">
            <a:extLst>
              <a:ext uri="{FF2B5EF4-FFF2-40B4-BE49-F238E27FC236}">
                <a16:creationId xmlns:a16="http://schemas.microsoft.com/office/drawing/2014/main" id="{7B04E8CB-85B1-1210-4B1E-AAE30F5E7D5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5955" r="45933"/>
          <a:stretch/>
        </p:blipFill>
        <p:spPr>
          <a:xfrm>
            <a:off x="8129871" y="909607"/>
            <a:ext cx="3414010" cy="5038782"/>
          </a:xfrm>
          <a:prstGeom prst="rect">
            <a:avLst/>
          </a:prstGeom>
          <a:effectLst/>
        </p:spPr>
      </p:pic>
      <p:sp>
        <p:nvSpPr>
          <p:cNvPr id="22" name="Rectangle 21">
            <a:extLst>
              <a:ext uri="{FF2B5EF4-FFF2-40B4-BE49-F238E27FC236}">
                <a16:creationId xmlns:a16="http://schemas.microsoft.com/office/drawing/2014/main" id="{D138FED9-7840-470D-BB14-BF4696ADA7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E"/>
          </a:p>
        </p:txBody>
      </p:sp>
      <p:sp>
        <p:nvSpPr>
          <p:cNvPr id="6" name="TextBox 5">
            <a:extLst>
              <a:ext uri="{FF2B5EF4-FFF2-40B4-BE49-F238E27FC236}">
                <a16:creationId xmlns:a16="http://schemas.microsoft.com/office/drawing/2014/main" id="{C4F71942-B868-3E92-009D-9A9ECB2102AA}"/>
              </a:ext>
            </a:extLst>
          </p:cNvPr>
          <p:cNvSpPr txBox="1"/>
          <p:nvPr/>
        </p:nvSpPr>
        <p:spPr>
          <a:xfrm>
            <a:off x="8693422" y="5748334"/>
            <a:ext cx="2850459" cy="200055"/>
          </a:xfrm>
          <a:prstGeom prst="rect">
            <a:avLst/>
          </a:prstGeom>
          <a:solidFill>
            <a:srgbClr val="000000"/>
          </a:solidFill>
        </p:spPr>
        <p:txBody>
          <a:bodyPr wrap="none" rtlCol="0">
            <a:spAutoFit/>
          </a:bodyPr>
          <a:lstStyle/>
          <a:p>
            <a:pPr algn="r">
              <a:spcAft>
                <a:spcPts val="600"/>
              </a:spcAft>
            </a:pPr>
            <a:r>
              <a:rPr lang="en-IE" sz="700">
                <a:solidFill>
                  <a:srgbClr val="FFFFFF"/>
                </a:solidFill>
                <a:hlinkClick r:id="rId4" tooltip="https://www.peoplematters.in/article/culture/how-to-build-a-high-performance-organization-23189">
                  <a:extLst>
                    <a:ext uri="{A12FA001-AC4F-418D-AE19-62706E023703}">
                      <ahyp:hlinkClr xmlns:ahyp="http://schemas.microsoft.com/office/drawing/2018/hyperlinkcolor" val="tx"/>
                    </a:ext>
                  </a:extLst>
                </a:hlinkClick>
              </a:rPr>
              <a:t>This Photo</a:t>
            </a:r>
            <a:r>
              <a:rPr lang="en-IE" sz="700">
                <a:solidFill>
                  <a:srgbClr val="FFFFFF"/>
                </a:solidFill>
              </a:rPr>
              <a:t> by Unknown Author is licensed under </a:t>
            </a:r>
            <a:r>
              <a:rPr lang="en-IE"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IE" sz="700">
              <a:solidFill>
                <a:srgbClr val="FFFFFF"/>
              </a:solidFill>
            </a:endParaRPr>
          </a:p>
        </p:txBody>
      </p:sp>
    </p:spTree>
    <p:extLst>
      <p:ext uri="{BB962C8B-B14F-4D97-AF65-F5344CB8AC3E}">
        <p14:creationId xmlns:p14="http://schemas.microsoft.com/office/powerpoint/2010/main" val="39199679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FBED7-194E-356E-D1DC-FF7E54726A98}"/>
              </a:ext>
            </a:extLst>
          </p:cNvPr>
          <p:cNvSpPr>
            <a:spLocks noGrp="1"/>
          </p:cNvSpPr>
          <p:nvPr>
            <p:ph type="title"/>
          </p:nvPr>
        </p:nvSpPr>
        <p:spPr>
          <a:xfrm>
            <a:off x="650668" y="629266"/>
            <a:ext cx="6249784" cy="910776"/>
          </a:xfrm>
        </p:spPr>
        <p:txBody>
          <a:bodyPr>
            <a:normAutofit/>
          </a:bodyPr>
          <a:lstStyle/>
          <a:p>
            <a:pPr>
              <a:lnSpc>
                <a:spcPct val="90000"/>
              </a:lnSpc>
            </a:pPr>
            <a:r>
              <a:rPr kumimoji="0" lang="en-IE" sz="2400" b="1" i="0" u="none" strike="noStrike" kern="100" cap="none" spc="0" normalizeH="0" baseline="0" noProof="0" dirty="0">
                <a:ln>
                  <a:noFill/>
                </a:ln>
                <a:solidFill>
                  <a:schemeClr val="tx1"/>
                </a:solidFill>
                <a:effectLst/>
                <a:uLnTx/>
                <a:uFillTx/>
                <a:ea typeface="Calibri" panose="020F0502020204030204" pitchFamily="34" charset="0"/>
                <a:cs typeface="Times New Roman" panose="02020603050405020304" pitchFamily="18" charset="0"/>
              </a:rPr>
              <a:t>Improvement of communication by feedback,  reflection and practice</a:t>
            </a:r>
            <a:endParaRPr lang="en-IE" sz="2400" dirty="0">
              <a:solidFill>
                <a:schemeClr val="tx1"/>
              </a:solidFill>
            </a:endParaRPr>
          </a:p>
        </p:txBody>
      </p:sp>
      <p:pic>
        <p:nvPicPr>
          <p:cNvPr id="5" name="Picture 4" descr="A couple of men talking to each other&#10;&#10;Description automatically generated">
            <a:extLst>
              <a:ext uri="{FF2B5EF4-FFF2-40B4-BE49-F238E27FC236}">
                <a16:creationId xmlns:a16="http://schemas.microsoft.com/office/drawing/2014/main" id="{735838C0-4C00-94FD-DA0C-E989057F7A92}"/>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8272" r="24638"/>
          <a:stretch/>
        </p:blipFill>
        <p:spPr>
          <a:xfrm>
            <a:off x="7548152" y="10"/>
            <a:ext cx="4646658" cy="6857990"/>
          </a:xfrm>
          <a:prstGeom prst="rect">
            <a:avLst/>
          </a:prstGeom>
        </p:spPr>
      </p:pic>
      <p:sp>
        <p:nvSpPr>
          <p:cNvPr id="24" name="Rectangle 23">
            <a:extLst>
              <a:ext uri="{FF2B5EF4-FFF2-40B4-BE49-F238E27FC236}">
                <a16:creationId xmlns:a16="http://schemas.microsoft.com/office/drawing/2014/main" id="{4554089D-779D-46F6-81CB-EA9C12693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E"/>
          </a:p>
        </p:txBody>
      </p:sp>
      <p:sp>
        <p:nvSpPr>
          <p:cNvPr id="3" name="Content Placeholder 2">
            <a:extLst>
              <a:ext uri="{FF2B5EF4-FFF2-40B4-BE49-F238E27FC236}">
                <a16:creationId xmlns:a16="http://schemas.microsoft.com/office/drawing/2014/main" id="{572065D8-0D7E-2651-92F0-078A1E532C8A}"/>
              </a:ext>
            </a:extLst>
          </p:cNvPr>
          <p:cNvSpPr>
            <a:spLocks noGrp="1"/>
          </p:cNvSpPr>
          <p:nvPr>
            <p:ph idx="1"/>
          </p:nvPr>
        </p:nvSpPr>
        <p:spPr>
          <a:xfrm>
            <a:off x="650667" y="1540042"/>
            <a:ext cx="6249785" cy="4940969"/>
          </a:xfrm>
        </p:spPr>
        <p:txBody>
          <a:bodyPr>
            <a:normAutofit lnSpcReduction="10000"/>
          </a:bodyPr>
          <a:lstStyle/>
          <a:p>
            <a:pPr marL="457200" marR="0" lvl="0" indent="-457200" defTabSz="914400" rtl="0" eaLnBrk="1" fontAlgn="auto" latinLnBrk="0" hangingPunct="1">
              <a:lnSpc>
                <a:spcPct val="90000"/>
              </a:lnSpc>
              <a:spcBef>
                <a:spcPts val="0"/>
              </a:spcBef>
              <a:spcAft>
                <a:spcPts val="600"/>
              </a:spcAft>
              <a:buClrTx/>
              <a:buSzTx/>
              <a:buFont typeface="+mj-lt"/>
              <a:buAutoNum type="arabicPeriod"/>
              <a:tabLst/>
              <a:defRPr/>
            </a:pPr>
            <a:r>
              <a:rPr kumimoji="0" lang="en-IE" b="1" i="0" u="none" strike="noStrike" kern="100" cap="none" spc="0" normalizeH="0" baseline="0" noProof="0" dirty="0">
                <a:ln>
                  <a:noFill/>
                </a:ln>
                <a:solidFill>
                  <a:schemeClr val="tx2"/>
                </a:solidFill>
                <a:effectLst/>
                <a:uLnTx/>
                <a:uFillTx/>
                <a:ea typeface="Calibri" panose="020F0502020204030204" pitchFamily="34" charset="0"/>
                <a:cs typeface="Arial" panose="020B0604020202020204" pitchFamily="34" charset="0"/>
              </a:rPr>
              <a:t>Feedback </a:t>
            </a:r>
          </a:p>
          <a:p>
            <a:pPr marL="0" marR="0" lvl="0" indent="0" defTabSz="914400" rtl="0" eaLnBrk="1" fontAlgn="auto" latinLnBrk="0" hangingPunct="1">
              <a:lnSpc>
                <a:spcPct val="90000"/>
              </a:lnSpc>
              <a:spcBef>
                <a:spcPts val="0"/>
              </a:spcBef>
              <a:spcAft>
                <a:spcPts val="600"/>
              </a:spcAft>
              <a:buClrTx/>
              <a:buSzTx/>
              <a:buFontTx/>
              <a:buNone/>
              <a:tabLst/>
              <a:defRPr/>
            </a:pPr>
            <a:r>
              <a:rPr kumimoji="0" lang="en-US" i="0" u="none" strike="noStrike" kern="100" cap="none" spc="0" normalizeH="0" baseline="0" noProof="0" dirty="0">
                <a:ln>
                  <a:noFill/>
                </a:ln>
                <a:effectLst/>
                <a:uLnTx/>
                <a:uFillTx/>
                <a:ea typeface="Calibri" panose="020F0502020204030204" pitchFamily="34" charset="0"/>
                <a:cs typeface="Arial" panose="020B0604020202020204" pitchFamily="34" charset="0"/>
              </a:rPr>
              <a:t>Is necessary for thriving in the workplace by utilizing the right way to express yourself.</a:t>
            </a:r>
          </a:p>
          <a:p>
            <a:pPr marL="0" marR="0" lvl="0" indent="0" defTabSz="914400" rtl="0" eaLnBrk="1" fontAlgn="auto" latinLnBrk="0" hangingPunct="1">
              <a:lnSpc>
                <a:spcPct val="90000"/>
              </a:lnSpc>
              <a:spcBef>
                <a:spcPts val="0"/>
              </a:spcBef>
              <a:spcAft>
                <a:spcPts val="600"/>
              </a:spcAft>
              <a:buClrTx/>
              <a:buSzTx/>
              <a:buFontTx/>
              <a:buNone/>
              <a:tabLst/>
              <a:defRPr/>
            </a:pPr>
            <a:endParaRPr kumimoji="0" lang="en-IE" i="0" u="none" strike="noStrike" kern="100" cap="none" spc="0" normalizeH="0" baseline="0" noProof="0" dirty="0">
              <a:ln>
                <a:noFill/>
              </a:ln>
              <a:effectLst/>
              <a:uLnTx/>
              <a:uFillTx/>
              <a:ea typeface="Calibri" panose="020F0502020204030204" pitchFamily="34" charset="0"/>
              <a:cs typeface="Arial" panose="020B0604020202020204" pitchFamily="34" charset="0"/>
            </a:endParaRPr>
          </a:p>
          <a:p>
            <a:pPr marL="285750" marR="0" lvl="0" indent="-285750"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IE" b="0" i="0" u="none" strike="noStrike" kern="100" cap="none" spc="0" normalizeH="0" baseline="0" noProof="0" dirty="0">
                <a:ln>
                  <a:noFill/>
                </a:ln>
                <a:effectLst/>
                <a:uLnTx/>
                <a:uFillTx/>
                <a:ea typeface="Calibri" panose="020F0502020204030204" pitchFamily="34" charset="0"/>
                <a:cs typeface="Arial" panose="020B0604020202020204" pitchFamily="34" charset="0"/>
              </a:rPr>
              <a:t>Objective Perspectives: motivate people in being more productive and</a:t>
            </a:r>
            <a:r>
              <a:rPr kumimoji="0" lang="en-US" b="0" i="0" u="none" strike="noStrike" kern="100" cap="none" spc="0" normalizeH="0" baseline="0" noProof="0" dirty="0">
                <a:ln>
                  <a:noFill/>
                </a:ln>
                <a:effectLst/>
                <a:uLnTx/>
                <a:uFillTx/>
                <a:ea typeface="Calibri" panose="020F0502020204030204" pitchFamily="34" charset="0"/>
                <a:cs typeface="Arial" panose="020B0604020202020204" pitchFamily="34" charset="0"/>
              </a:rPr>
              <a:t> grow into new skills, capabilities, and roles. It creates more positive and productive relationships between individuals, team, or work environment. And it helps to reach goals and motivation business value. (Miles)</a:t>
            </a:r>
          </a:p>
          <a:p>
            <a:pPr marL="285750" marR="0" lvl="0" indent="-285750"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IE" b="0" i="0" u="none" strike="noStrike" kern="100" cap="none" spc="0" normalizeH="0" baseline="0" noProof="0" dirty="0">
              <a:ln>
                <a:noFill/>
              </a:ln>
              <a:effectLst/>
              <a:uLnTx/>
              <a:uFillTx/>
              <a:ea typeface="Calibri" panose="020F0502020204030204" pitchFamily="34" charset="0"/>
              <a:cs typeface="Arial" panose="020B0604020202020204" pitchFamily="34" charset="0"/>
            </a:endParaRPr>
          </a:p>
          <a:p>
            <a:pPr marL="285750" marR="0" lvl="0" indent="-285750"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IE" b="0" i="0" u="none" strike="noStrike" kern="1200" cap="none" spc="0" normalizeH="0" baseline="0" noProof="0" dirty="0">
                <a:ln>
                  <a:noFill/>
                </a:ln>
                <a:effectLst/>
                <a:uLnTx/>
                <a:uFillTx/>
                <a:ea typeface="Calibri" panose="020F0502020204030204" pitchFamily="34" charset="0"/>
                <a:cs typeface="Arial" panose="020B0604020202020204" pitchFamily="34" charset="0"/>
              </a:rPr>
              <a:t>Constructive Critique: Constructive feedback identifies specific behaviours requiring attention along with recommendations for improv</a:t>
            </a:r>
            <a:r>
              <a:rPr kumimoji="0" lang="en-US" b="0" i="0" u="none" strike="noStrike" kern="1200" cap="none" spc="0" normalizeH="0" baseline="0" noProof="0" dirty="0">
                <a:ln>
                  <a:noFill/>
                </a:ln>
                <a:effectLst/>
                <a:uLnTx/>
                <a:uFillTx/>
                <a:ea typeface="Calibri" panose="020F0502020204030204" pitchFamily="34" charset="0"/>
                <a:cs typeface="Arial" panose="020B0604020202020204" pitchFamily="34" charset="0"/>
              </a:rPr>
              <a:t>e is also necessary for thriving in the workplace. </a:t>
            </a:r>
          </a:p>
          <a:p>
            <a:pPr marL="0" indent="0">
              <a:lnSpc>
                <a:spcPct val="90000"/>
              </a:lnSpc>
              <a:buNone/>
            </a:pPr>
            <a:endParaRPr lang="en-IE" sz="1900" dirty="0"/>
          </a:p>
        </p:txBody>
      </p:sp>
      <p:sp>
        <p:nvSpPr>
          <p:cNvPr id="6" name="TextBox 5">
            <a:extLst>
              <a:ext uri="{FF2B5EF4-FFF2-40B4-BE49-F238E27FC236}">
                <a16:creationId xmlns:a16="http://schemas.microsoft.com/office/drawing/2014/main" id="{F5A94E1C-3591-AA41-D1C2-804125744EF5}"/>
              </a:ext>
            </a:extLst>
          </p:cNvPr>
          <p:cNvSpPr txBox="1"/>
          <p:nvPr/>
        </p:nvSpPr>
        <p:spPr>
          <a:xfrm>
            <a:off x="9485414" y="6657945"/>
            <a:ext cx="2709396" cy="200055"/>
          </a:xfrm>
          <a:prstGeom prst="rect">
            <a:avLst/>
          </a:prstGeom>
          <a:solidFill>
            <a:srgbClr val="000000"/>
          </a:solidFill>
        </p:spPr>
        <p:txBody>
          <a:bodyPr wrap="none" rtlCol="0">
            <a:spAutoFit/>
          </a:bodyPr>
          <a:lstStyle/>
          <a:p>
            <a:pPr algn="r">
              <a:spcAft>
                <a:spcPts val="600"/>
              </a:spcAft>
            </a:pPr>
            <a:r>
              <a:rPr lang="en-IE" sz="700">
                <a:solidFill>
                  <a:srgbClr val="FFFFFF"/>
                </a:solidFill>
                <a:hlinkClick r:id="rId4" tooltip="https://www.pngall.com/es/communication-png/download/17448">
                  <a:extLst>
                    <a:ext uri="{A12FA001-AC4F-418D-AE19-62706E023703}">
                      <ahyp:hlinkClr xmlns:ahyp="http://schemas.microsoft.com/office/drawing/2018/hyperlinkcolor" val="tx"/>
                    </a:ext>
                  </a:extLst>
                </a:hlinkClick>
              </a:rPr>
              <a:t>This Photo</a:t>
            </a:r>
            <a:r>
              <a:rPr lang="en-IE" sz="700">
                <a:solidFill>
                  <a:srgbClr val="FFFFFF"/>
                </a:solidFill>
              </a:rPr>
              <a:t> by Unknown Author is licensed under </a:t>
            </a:r>
            <a:r>
              <a:rPr lang="en-IE"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IE" sz="700">
              <a:solidFill>
                <a:srgbClr val="FFFFFF"/>
              </a:solidFill>
            </a:endParaRPr>
          </a:p>
        </p:txBody>
      </p:sp>
    </p:spTree>
    <p:extLst>
      <p:ext uri="{BB962C8B-B14F-4D97-AF65-F5344CB8AC3E}">
        <p14:creationId xmlns:p14="http://schemas.microsoft.com/office/powerpoint/2010/main" val="21757236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E"/>
          </a:p>
        </p:txBody>
      </p:sp>
      <p:pic>
        <p:nvPicPr>
          <p:cNvPr id="17" name="Picture 1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 name="Rectangle 2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E"/>
          </a:p>
        </p:txBody>
      </p:sp>
      <p:sp>
        <p:nvSpPr>
          <p:cNvPr id="23" name="Rectangle 22">
            <a:extLst>
              <a:ext uri="{FF2B5EF4-FFF2-40B4-BE49-F238E27FC236}">
                <a16:creationId xmlns:a16="http://schemas.microsoft.com/office/drawing/2014/main" id="{A93A089E-0A16-452C-B341-0F769780D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E"/>
          </a:p>
        </p:txBody>
      </p:sp>
      <p:sp>
        <p:nvSpPr>
          <p:cNvPr id="3" name="TextBox 2">
            <a:extLst>
              <a:ext uri="{FF2B5EF4-FFF2-40B4-BE49-F238E27FC236}">
                <a16:creationId xmlns:a16="http://schemas.microsoft.com/office/drawing/2014/main" id="{3213AF50-D19B-A74B-F646-8F77B60794D1}"/>
              </a:ext>
            </a:extLst>
          </p:cNvPr>
          <p:cNvSpPr txBox="1"/>
          <p:nvPr/>
        </p:nvSpPr>
        <p:spPr>
          <a:xfrm>
            <a:off x="647701" y="465221"/>
            <a:ext cx="5443577" cy="5783178"/>
          </a:xfrm>
          <a:prstGeom prst="rect">
            <a:avLst/>
          </a:prstGeom>
        </p:spPr>
        <p:txBody>
          <a:bodyPr vert="horz" lIns="91440" tIns="45720" rIns="91440" bIns="45720" rtlCol="0">
            <a:noAutofit/>
          </a:bodyPr>
          <a:lstStyle/>
          <a:p>
            <a:pPr marR="0" lvl="0" fontAlgn="auto">
              <a:lnSpc>
                <a:spcPct val="90000"/>
              </a:lnSpc>
              <a:spcBef>
                <a:spcPts val="1000"/>
              </a:spcBef>
              <a:buClr>
                <a:schemeClr val="bg2">
                  <a:lumMod val="40000"/>
                  <a:lumOff val="60000"/>
                </a:schemeClr>
              </a:buClr>
              <a:buSzPct val="80000"/>
              <a:tabLst/>
              <a:defRPr/>
            </a:pPr>
            <a:r>
              <a:rPr kumimoji="0" lang="en-US" sz="2000" b="1" u="none" strike="noStrike" cap="none" spc="0" normalizeH="0" baseline="0" noProof="0" dirty="0">
                <a:ln>
                  <a:noFill/>
                </a:ln>
                <a:solidFill>
                  <a:schemeClr val="tx2"/>
                </a:solidFill>
                <a:effectLst/>
                <a:uLnTx/>
                <a:uFillTx/>
                <a:latin typeface="+mj-lt"/>
                <a:ea typeface="+mj-ea"/>
                <a:cs typeface="+mj-cs"/>
              </a:rPr>
              <a:t>2.   Reflection</a:t>
            </a:r>
          </a:p>
          <a:p>
            <a:pPr marL="0" marR="0" lvl="0" indent="0" fontAlgn="auto">
              <a:lnSpc>
                <a:spcPct val="90000"/>
              </a:lnSpc>
              <a:spcBef>
                <a:spcPts val="1000"/>
              </a:spcBef>
              <a:buClr>
                <a:schemeClr val="bg2">
                  <a:lumMod val="40000"/>
                  <a:lumOff val="60000"/>
                </a:schemeClr>
              </a:buClr>
              <a:buSzPct val="80000"/>
              <a:tabLst/>
              <a:defRPr/>
            </a:pPr>
            <a:r>
              <a:rPr kumimoji="0" lang="en-US" sz="2000" u="none" strike="noStrike" cap="none" spc="0" normalizeH="0" baseline="0" noProof="0" dirty="0">
                <a:ln>
                  <a:noFill/>
                </a:ln>
                <a:effectLst/>
                <a:uLnTx/>
                <a:uFillTx/>
                <a:latin typeface="+mj-lt"/>
                <a:ea typeface="+mj-ea"/>
                <a:cs typeface="+mj-cs"/>
              </a:rPr>
              <a:t>Evaluating and developing reflective ability is challenging. (</a:t>
            </a:r>
            <a:r>
              <a:rPr kumimoji="0" lang="en-US" sz="2000" u="none" strike="noStrike" cap="none" spc="0" normalizeH="0" baseline="0" noProof="0" dirty="0" err="1">
                <a:ln>
                  <a:noFill/>
                </a:ln>
                <a:effectLst/>
                <a:uLnTx/>
                <a:uFillTx/>
                <a:latin typeface="+mj-lt"/>
                <a:ea typeface="+mj-ea"/>
                <a:cs typeface="+mj-cs"/>
              </a:rPr>
              <a:t>Karnieli</a:t>
            </a:r>
            <a:r>
              <a:rPr kumimoji="0" lang="en-US" sz="2000" u="none" strike="noStrike" cap="none" spc="0" normalizeH="0" baseline="0" noProof="0" dirty="0">
                <a:ln>
                  <a:noFill/>
                </a:ln>
                <a:effectLst/>
                <a:uLnTx/>
                <a:uFillTx/>
                <a:latin typeface="+mj-lt"/>
                <a:ea typeface="+mj-ea"/>
                <a:cs typeface="+mj-cs"/>
              </a:rPr>
              <a:t>-Miller)</a:t>
            </a:r>
          </a:p>
          <a:p>
            <a:pPr marL="0" marR="0" lvl="0" indent="0" fontAlgn="auto">
              <a:lnSpc>
                <a:spcPct val="90000"/>
              </a:lnSpc>
              <a:spcBef>
                <a:spcPts val="1000"/>
              </a:spcBef>
              <a:buClr>
                <a:schemeClr val="bg2">
                  <a:lumMod val="40000"/>
                  <a:lumOff val="60000"/>
                </a:schemeClr>
              </a:buClr>
              <a:buSzPct val="80000"/>
              <a:tabLst/>
              <a:defRPr/>
            </a:pPr>
            <a:endParaRPr kumimoji="0" lang="en-US" sz="2000" u="none" strike="noStrike" cap="none" spc="0" normalizeH="0" baseline="0" noProof="0" dirty="0">
              <a:ln>
                <a:noFill/>
              </a:ln>
              <a:effectLst/>
              <a:uLnTx/>
              <a:uFillTx/>
              <a:latin typeface="+mj-lt"/>
              <a:ea typeface="+mj-ea"/>
              <a:cs typeface="+mj-cs"/>
            </a:endParaRPr>
          </a:p>
          <a:p>
            <a:pPr marL="114300" marR="0" lvl="0" fontAlgn="auto">
              <a:lnSpc>
                <a:spcPct val="90000"/>
              </a:lnSpc>
              <a:spcBef>
                <a:spcPts val="1000"/>
              </a:spcBef>
              <a:buClr>
                <a:schemeClr val="bg2">
                  <a:lumMod val="40000"/>
                  <a:lumOff val="60000"/>
                </a:schemeClr>
              </a:buClr>
              <a:buSzPct val="80000"/>
              <a:tabLst>
                <a:tab pos="457200" algn="l"/>
              </a:tabLst>
              <a:defRPr/>
            </a:pPr>
            <a:r>
              <a:rPr kumimoji="0" lang="en-US" sz="2000" u="none" strike="noStrike" cap="none" spc="0" normalizeH="0" baseline="0" noProof="0" dirty="0">
                <a:ln>
                  <a:noFill/>
                </a:ln>
                <a:effectLst/>
                <a:uLnTx/>
                <a:uFillTx/>
                <a:latin typeface="+mj-lt"/>
                <a:ea typeface="+mj-ea"/>
                <a:cs typeface="+mj-cs"/>
              </a:rPr>
              <a:t>Self-Evaluation: reviewing past interactions.</a:t>
            </a:r>
          </a:p>
          <a:p>
            <a:pPr marL="114300" marR="0" lvl="0" fontAlgn="auto">
              <a:lnSpc>
                <a:spcPct val="90000"/>
              </a:lnSpc>
              <a:spcBef>
                <a:spcPts val="1000"/>
              </a:spcBef>
              <a:buClr>
                <a:schemeClr val="bg2">
                  <a:lumMod val="40000"/>
                  <a:lumOff val="60000"/>
                </a:schemeClr>
              </a:buClr>
              <a:buSzPct val="80000"/>
              <a:tabLst>
                <a:tab pos="457200" algn="l"/>
              </a:tabLst>
              <a:defRPr/>
            </a:pPr>
            <a:endParaRPr kumimoji="0" lang="en-US" sz="2000" u="none" strike="noStrike" cap="none" spc="0" normalizeH="0" baseline="0" noProof="0" dirty="0">
              <a:ln>
                <a:noFill/>
              </a:ln>
              <a:effectLst/>
              <a:uLnTx/>
              <a:uFillTx/>
              <a:latin typeface="+mj-lt"/>
              <a:ea typeface="+mj-ea"/>
              <a:cs typeface="+mj-cs"/>
            </a:endParaRPr>
          </a:p>
          <a:p>
            <a:pPr marL="114300" marR="0" lvl="0" fontAlgn="auto">
              <a:lnSpc>
                <a:spcPct val="90000"/>
              </a:lnSpc>
              <a:spcBef>
                <a:spcPts val="1000"/>
              </a:spcBef>
              <a:buClr>
                <a:schemeClr val="bg2">
                  <a:lumMod val="40000"/>
                  <a:lumOff val="60000"/>
                </a:schemeClr>
              </a:buClr>
              <a:buSzPct val="80000"/>
              <a:tabLst>
                <a:tab pos="457200" algn="l"/>
              </a:tabLst>
              <a:defRPr/>
            </a:pPr>
            <a:r>
              <a:rPr kumimoji="0" lang="en-US" sz="2000" u="none" strike="noStrike" cap="none" spc="0" normalizeH="0" baseline="0" noProof="0" dirty="0">
                <a:ln>
                  <a:noFill/>
                </a:ln>
                <a:effectLst/>
                <a:uLnTx/>
                <a:uFillTx/>
                <a:latin typeface="+mj-lt"/>
                <a:ea typeface="+mj-ea"/>
                <a:cs typeface="+mj-cs"/>
              </a:rPr>
              <a:t>Analytical Thinking: critical thinking process supports the formulation of strategies for improved future communications.</a:t>
            </a:r>
          </a:p>
          <a:p>
            <a:pPr marL="342900" marR="0" lvl="0" indent="-228600" fontAlgn="auto">
              <a:lnSpc>
                <a:spcPct val="90000"/>
              </a:lnSpc>
              <a:spcBef>
                <a:spcPts val="1000"/>
              </a:spcBef>
              <a:buClr>
                <a:schemeClr val="bg2">
                  <a:lumMod val="40000"/>
                  <a:lumOff val="60000"/>
                </a:schemeClr>
              </a:buClr>
              <a:buSzPct val="80000"/>
              <a:buFont typeface="Wingdings 3" charset="2"/>
              <a:buChar char=""/>
              <a:tabLst>
                <a:tab pos="457200" algn="l"/>
              </a:tabLst>
              <a:defRPr/>
            </a:pPr>
            <a:endParaRPr kumimoji="0" lang="en-US" sz="2000" u="none" strike="noStrike" cap="none" spc="0" normalizeH="0" baseline="0" noProof="0" dirty="0">
              <a:ln>
                <a:noFill/>
              </a:ln>
              <a:effectLst/>
              <a:uLnTx/>
              <a:uFillTx/>
              <a:latin typeface="+mj-lt"/>
              <a:ea typeface="+mj-ea"/>
              <a:cs typeface="+mj-cs"/>
            </a:endParaRPr>
          </a:p>
          <a:p>
            <a:pPr marL="114300" marR="0" lvl="0" fontAlgn="auto">
              <a:lnSpc>
                <a:spcPct val="90000"/>
              </a:lnSpc>
              <a:spcBef>
                <a:spcPts val="1000"/>
              </a:spcBef>
              <a:buClr>
                <a:schemeClr val="bg2">
                  <a:lumMod val="40000"/>
                  <a:lumOff val="60000"/>
                </a:schemeClr>
              </a:buClr>
              <a:buSzPct val="80000"/>
              <a:tabLst>
                <a:tab pos="457200" algn="l"/>
              </a:tabLst>
              <a:defRPr/>
            </a:pPr>
            <a:r>
              <a:rPr kumimoji="0" lang="en-US" sz="2000" u="none" strike="noStrike" cap="none" spc="0" normalizeH="0" baseline="0" noProof="0" dirty="0">
                <a:ln>
                  <a:noFill/>
                </a:ln>
                <a:effectLst/>
                <a:uLnTx/>
                <a:uFillTx/>
                <a:latin typeface="+mj-lt"/>
                <a:ea typeface="+mj-ea"/>
                <a:cs typeface="+mj-cs"/>
              </a:rPr>
              <a:t>Emotional intelligence: comprehension of personal emotions, promoting empathy towards others' emotions</a:t>
            </a:r>
            <a:endParaRPr lang="en-US" sz="2000" dirty="0">
              <a:latin typeface="+mj-lt"/>
              <a:ea typeface="+mj-ea"/>
              <a:cs typeface="+mj-cs"/>
            </a:endParaRPr>
          </a:p>
        </p:txBody>
      </p:sp>
      <p:pic>
        <p:nvPicPr>
          <p:cNvPr id="9" name="Picture 8">
            <a:extLst>
              <a:ext uri="{FF2B5EF4-FFF2-40B4-BE49-F238E27FC236}">
                <a16:creationId xmlns:a16="http://schemas.microsoft.com/office/drawing/2014/main" id="{492162B0-C1E8-7B3D-68E0-554BC97C44D4}"/>
              </a:ext>
            </a:extLst>
          </p:cNvPr>
          <p:cNvPicPr>
            <a:picLocks noChangeAspect="1"/>
          </p:cNvPicPr>
          <p:nvPr/>
        </p:nvPicPr>
        <p:blipFill>
          <a:blip r:embed="rId7"/>
          <a:stretch>
            <a:fillRect/>
          </a:stretch>
        </p:blipFill>
        <p:spPr>
          <a:xfrm>
            <a:off x="4684713" y="994611"/>
            <a:ext cx="7507287" cy="5101389"/>
          </a:xfrm>
          <a:prstGeom prst="rect">
            <a:avLst/>
          </a:prstGeom>
        </p:spPr>
      </p:pic>
    </p:spTree>
    <p:extLst>
      <p:ext uri="{BB962C8B-B14F-4D97-AF65-F5344CB8AC3E}">
        <p14:creationId xmlns:p14="http://schemas.microsoft.com/office/powerpoint/2010/main" val="1592077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E"/>
          </a:p>
        </p:txBody>
      </p:sp>
      <p:pic>
        <p:nvPicPr>
          <p:cNvPr id="17" name="Picture 1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 name="Rectangle 2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E"/>
          </a:p>
        </p:txBody>
      </p:sp>
      <p:pic>
        <p:nvPicPr>
          <p:cNvPr id="5" name="Picture 4" descr="A person and a child talking to each other&#10;&#10;Description automatically generated">
            <a:extLst>
              <a:ext uri="{FF2B5EF4-FFF2-40B4-BE49-F238E27FC236}">
                <a16:creationId xmlns:a16="http://schemas.microsoft.com/office/drawing/2014/main" id="{063F35CF-0382-2273-0896-3778AD5A4471}"/>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27888" r="24878"/>
          <a:stretch/>
        </p:blipFill>
        <p:spPr>
          <a:xfrm>
            <a:off x="7554139" y="609601"/>
            <a:ext cx="3990160" cy="5638797"/>
          </a:xfrm>
          <a:prstGeom prst="rect">
            <a:avLst/>
          </a:prstGeom>
          <a:effectLst>
            <a:outerShdw blurRad="50800" dist="38100" dir="5400000" algn="t" rotWithShape="0">
              <a:prstClr val="black">
                <a:alpha val="43000"/>
              </a:prstClr>
            </a:outerShdw>
          </a:effectLst>
        </p:spPr>
      </p:pic>
      <p:sp>
        <p:nvSpPr>
          <p:cNvPr id="23" name="Rectangle 22">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E"/>
          </a:p>
        </p:txBody>
      </p:sp>
      <p:sp>
        <p:nvSpPr>
          <p:cNvPr id="3" name="TextBox 2">
            <a:extLst>
              <a:ext uri="{FF2B5EF4-FFF2-40B4-BE49-F238E27FC236}">
                <a16:creationId xmlns:a16="http://schemas.microsoft.com/office/drawing/2014/main" id="{FBC94060-C6CB-15C1-27A3-48A6DF0C4F3C}"/>
              </a:ext>
            </a:extLst>
          </p:cNvPr>
          <p:cNvSpPr txBox="1"/>
          <p:nvPr/>
        </p:nvSpPr>
        <p:spPr>
          <a:xfrm>
            <a:off x="647700" y="1141407"/>
            <a:ext cx="6258737" cy="5106992"/>
          </a:xfrm>
          <a:prstGeom prst="rect">
            <a:avLst/>
          </a:prstGeom>
        </p:spPr>
        <p:txBody>
          <a:bodyPr vert="horz" lIns="91440" tIns="45720" rIns="91440" bIns="45720" rtlCol="0">
            <a:normAutofit/>
          </a:bodyPr>
          <a:lstStyle/>
          <a:p>
            <a:pPr lvl="0">
              <a:lnSpc>
                <a:spcPct val="90000"/>
              </a:lnSpc>
              <a:spcBef>
                <a:spcPts val="1000"/>
              </a:spcBef>
              <a:buClr>
                <a:schemeClr val="bg2">
                  <a:lumMod val="40000"/>
                  <a:lumOff val="60000"/>
                </a:schemeClr>
              </a:buClr>
              <a:buSzPct val="80000"/>
            </a:pPr>
            <a:r>
              <a:rPr lang="en-US" sz="2000" b="1" baseline="0" dirty="0">
                <a:solidFill>
                  <a:schemeClr val="tx2"/>
                </a:solidFill>
                <a:latin typeface="+mj-lt"/>
                <a:ea typeface="+mj-ea"/>
                <a:cs typeface="+mj-cs"/>
              </a:rPr>
              <a:t>3.   Practice</a:t>
            </a:r>
          </a:p>
          <a:p>
            <a:pPr lvl="0">
              <a:lnSpc>
                <a:spcPct val="90000"/>
              </a:lnSpc>
              <a:spcBef>
                <a:spcPts val="1000"/>
              </a:spcBef>
              <a:buClr>
                <a:schemeClr val="bg2">
                  <a:lumMod val="40000"/>
                  <a:lumOff val="60000"/>
                </a:schemeClr>
              </a:buClr>
              <a:buSzPct val="80000"/>
              <a:buFont typeface="Wingdings 3" charset="2"/>
              <a:buChar char=""/>
            </a:pPr>
            <a:endParaRPr lang="en-US" sz="2000" baseline="0" dirty="0">
              <a:latin typeface="+mj-lt"/>
              <a:ea typeface="+mj-ea"/>
              <a:cs typeface="+mj-cs"/>
            </a:endParaRPr>
          </a:p>
          <a:p>
            <a:pPr lvl="0">
              <a:lnSpc>
                <a:spcPct val="90000"/>
              </a:lnSpc>
              <a:spcBef>
                <a:spcPts val="1000"/>
              </a:spcBef>
              <a:buClr>
                <a:schemeClr val="bg2">
                  <a:lumMod val="40000"/>
                  <a:lumOff val="60000"/>
                </a:schemeClr>
              </a:buClr>
              <a:buSzPct val="80000"/>
            </a:pPr>
            <a:r>
              <a:rPr lang="en-US" sz="2000" baseline="0" dirty="0">
                <a:latin typeface="+mj-lt"/>
                <a:ea typeface="+mj-ea"/>
                <a:cs typeface="+mj-cs"/>
              </a:rPr>
              <a:t>Skill improvement: this involve exercises in active listening, articulate expression, non-verbal cues interpretation, and emotional composure.</a:t>
            </a:r>
          </a:p>
          <a:p>
            <a:pPr lvl="0">
              <a:lnSpc>
                <a:spcPct val="90000"/>
              </a:lnSpc>
              <a:spcBef>
                <a:spcPts val="1000"/>
              </a:spcBef>
              <a:buClr>
                <a:schemeClr val="bg2">
                  <a:lumMod val="40000"/>
                  <a:lumOff val="60000"/>
                </a:schemeClr>
              </a:buClr>
              <a:buSzPct val="80000"/>
            </a:pPr>
            <a:endParaRPr lang="en-US" sz="2000" baseline="0" dirty="0">
              <a:latin typeface="+mj-lt"/>
              <a:ea typeface="+mj-ea"/>
              <a:cs typeface="+mj-cs"/>
            </a:endParaRPr>
          </a:p>
          <a:p>
            <a:pPr lvl="0">
              <a:lnSpc>
                <a:spcPct val="90000"/>
              </a:lnSpc>
              <a:spcBef>
                <a:spcPts val="1000"/>
              </a:spcBef>
              <a:buClr>
                <a:schemeClr val="bg2">
                  <a:lumMod val="40000"/>
                  <a:lumOff val="60000"/>
                </a:schemeClr>
              </a:buClr>
              <a:buSzPct val="80000"/>
            </a:pPr>
            <a:r>
              <a:rPr lang="en-US" sz="2000" baseline="0" dirty="0">
                <a:latin typeface="+mj-lt"/>
                <a:ea typeface="+mj-ea"/>
                <a:cs typeface="+mj-cs"/>
              </a:rPr>
              <a:t>Confidence Boost: inculcate confidence in communicating effectively. </a:t>
            </a:r>
          </a:p>
          <a:p>
            <a:pPr lvl="0">
              <a:lnSpc>
                <a:spcPct val="90000"/>
              </a:lnSpc>
              <a:spcBef>
                <a:spcPts val="1000"/>
              </a:spcBef>
              <a:buClr>
                <a:schemeClr val="bg2">
                  <a:lumMod val="40000"/>
                  <a:lumOff val="60000"/>
                </a:schemeClr>
              </a:buClr>
              <a:buSzPct val="80000"/>
            </a:pPr>
            <a:endParaRPr lang="en-US" sz="2000" dirty="0">
              <a:latin typeface="+mj-lt"/>
              <a:ea typeface="+mj-ea"/>
              <a:cs typeface="+mj-cs"/>
            </a:endParaRPr>
          </a:p>
          <a:p>
            <a:pPr lvl="0">
              <a:lnSpc>
                <a:spcPct val="90000"/>
              </a:lnSpc>
              <a:spcBef>
                <a:spcPts val="1000"/>
              </a:spcBef>
              <a:buClr>
                <a:schemeClr val="bg2">
                  <a:lumMod val="40000"/>
                  <a:lumOff val="60000"/>
                </a:schemeClr>
              </a:buClr>
              <a:buSzPct val="80000"/>
            </a:pPr>
            <a:r>
              <a:rPr lang="en-US" sz="2000" baseline="0" dirty="0">
                <a:latin typeface="+mj-lt"/>
                <a:ea typeface="+mj-ea"/>
                <a:cs typeface="+mj-cs"/>
              </a:rPr>
              <a:t>Adaptability: cultivates flexibility in messaging delivery ensuring intended understanding.</a:t>
            </a:r>
            <a:endParaRPr lang="en-US" sz="2000" dirty="0">
              <a:latin typeface="+mj-lt"/>
              <a:ea typeface="+mj-ea"/>
              <a:cs typeface="+mj-cs"/>
            </a:endParaRPr>
          </a:p>
          <a:p>
            <a:pPr lvl="0">
              <a:lnSpc>
                <a:spcPct val="90000"/>
              </a:lnSpc>
              <a:spcBef>
                <a:spcPts val="1000"/>
              </a:spcBef>
              <a:buClr>
                <a:schemeClr val="bg2">
                  <a:lumMod val="40000"/>
                  <a:lumOff val="60000"/>
                </a:schemeClr>
              </a:buClr>
              <a:buSzPct val="80000"/>
              <a:buFont typeface="Wingdings 3" charset="2"/>
              <a:buChar char=""/>
            </a:pPr>
            <a:endParaRPr lang="en-US" sz="1500" dirty="0">
              <a:latin typeface="+mj-lt"/>
              <a:ea typeface="+mj-ea"/>
              <a:cs typeface="+mj-cs"/>
            </a:endParaRPr>
          </a:p>
        </p:txBody>
      </p:sp>
      <p:sp>
        <p:nvSpPr>
          <p:cNvPr id="6" name="TextBox 5">
            <a:extLst>
              <a:ext uri="{FF2B5EF4-FFF2-40B4-BE49-F238E27FC236}">
                <a16:creationId xmlns:a16="http://schemas.microsoft.com/office/drawing/2014/main" id="{B1B4591A-73B9-07D6-0790-F2602ED60DB1}"/>
              </a:ext>
            </a:extLst>
          </p:cNvPr>
          <p:cNvSpPr txBox="1"/>
          <p:nvPr/>
        </p:nvSpPr>
        <p:spPr>
          <a:xfrm>
            <a:off x="8863758" y="6048343"/>
            <a:ext cx="2680541" cy="200055"/>
          </a:xfrm>
          <a:prstGeom prst="rect">
            <a:avLst/>
          </a:prstGeom>
          <a:solidFill>
            <a:srgbClr val="000000"/>
          </a:solidFill>
        </p:spPr>
        <p:txBody>
          <a:bodyPr wrap="none" rtlCol="0">
            <a:spAutoFit/>
          </a:bodyPr>
          <a:lstStyle/>
          <a:p>
            <a:pPr algn="r">
              <a:spcAft>
                <a:spcPts val="600"/>
              </a:spcAft>
            </a:pPr>
            <a:r>
              <a:rPr lang="en-IE" sz="700">
                <a:solidFill>
                  <a:srgbClr val="FFFFFF"/>
                </a:solidFill>
                <a:hlinkClick r:id="rId8" tooltip="https://effectivechildtherapy.org/therapies/what-is-interpersonal-psychotherapy/elementary-age-kids-talking-to-counselor-during-group-therapy-session/">
                  <a:extLst>
                    <a:ext uri="{A12FA001-AC4F-418D-AE19-62706E023703}">
                      <ahyp:hlinkClr xmlns:ahyp="http://schemas.microsoft.com/office/drawing/2018/hyperlinkcolor" val="tx"/>
                    </a:ext>
                  </a:extLst>
                </a:hlinkClick>
              </a:rPr>
              <a:t>This Photo</a:t>
            </a:r>
            <a:r>
              <a:rPr lang="en-IE" sz="700">
                <a:solidFill>
                  <a:srgbClr val="FFFFFF"/>
                </a:solidFill>
              </a:rPr>
              <a:t> by Unknown Author is licensed under </a:t>
            </a:r>
            <a:r>
              <a:rPr lang="en-IE"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IE" sz="700">
              <a:solidFill>
                <a:srgbClr val="FFFFFF"/>
              </a:solidFill>
            </a:endParaRPr>
          </a:p>
        </p:txBody>
      </p:sp>
    </p:spTree>
    <p:extLst>
      <p:ext uri="{BB962C8B-B14F-4D97-AF65-F5344CB8AC3E}">
        <p14:creationId xmlns:p14="http://schemas.microsoft.com/office/powerpoint/2010/main" val="24539458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E"/>
          </a:p>
        </p:txBody>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E"/>
          </a:p>
        </p:txBody>
      </p:sp>
      <p:sp>
        <p:nvSpPr>
          <p:cNvPr id="20"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E"/>
          </a:p>
        </p:txBody>
      </p:sp>
      <p:sp>
        <p:nvSpPr>
          <p:cNvPr id="2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6"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IE"/>
          </a:p>
        </p:txBody>
      </p:sp>
      <p:sp>
        <p:nvSpPr>
          <p:cNvPr id="3" name="TextBox 2">
            <a:extLst>
              <a:ext uri="{FF2B5EF4-FFF2-40B4-BE49-F238E27FC236}">
                <a16:creationId xmlns:a16="http://schemas.microsoft.com/office/drawing/2014/main" id="{E5828B25-38C7-B2DD-EF6F-E12A6CF193D9}"/>
              </a:ext>
            </a:extLst>
          </p:cNvPr>
          <p:cNvSpPr txBox="1"/>
          <p:nvPr/>
        </p:nvSpPr>
        <p:spPr>
          <a:xfrm>
            <a:off x="433136" y="2286162"/>
            <a:ext cx="5999747" cy="4188315"/>
          </a:xfrm>
          <a:prstGeom prst="rect">
            <a:avLst/>
          </a:prstGeom>
        </p:spPr>
        <p:txBody>
          <a:bodyPr vert="horz" lIns="91440" tIns="45720" rIns="91440" bIns="45720" rtlCol="0">
            <a:normAutofit/>
          </a:bodyPr>
          <a:lstStyle/>
          <a:p>
            <a:pPr lvl="0">
              <a:lnSpc>
                <a:spcPct val="90000"/>
              </a:lnSpc>
              <a:spcBef>
                <a:spcPts val="1000"/>
              </a:spcBef>
              <a:buClr>
                <a:schemeClr val="bg2">
                  <a:lumMod val="40000"/>
                  <a:lumOff val="60000"/>
                </a:schemeClr>
              </a:buClr>
              <a:buSzPct val="80000"/>
            </a:pPr>
            <a:r>
              <a:rPr lang="en-US" sz="2000" dirty="0">
                <a:latin typeface="+mj-lt"/>
                <a:ea typeface="+mj-ea"/>
                <a:cs typeface="+mj-cs"/>
              </a:rPr>
              <a:t>The importance of continuous improvement in communication is a</a:t>
            </a:r>
            <a:r>
              <a:rPr lang="en-US" sz="2000" baseline="0" dirty="0">
                <a:latin typeface="+mj-lt"/>
                <a:ea typeface="+mj-ea"/>
                <a:cs typeface="+mj-cs"/>
              </a:rPr>
              <a:t> continuous learning cycle involving reflection, practice, and feedback.</a:t>
            </a:r>
          </a:p>
          <a:p>
            <a:pPr lvl="0">
              <a:lnSpc>
                <a:spcPct val="90000"/>
              </a:lnSpc>
              <a:spcBef>
                <a:spcPts val="1000"/>
              </a:spcBef>
              <a:buClr>
                <a:schemeClr val="bg2">
                  <a:lumMod val="40000"/>
                  <a:lumOff val="60000"/>
                </a:schemeClr>
              </a:buClr>
              <a:buSzPct val="80000"/>
              <a:buFont typeface="Wingdings 3" charset="2"/>
              <a:buChar char=""/>
            </a:pPr>
            <a:endParaRPr lang="en-US" sz="2000" baseline="0" dirty="0">
              <a:latin typeface="+mj-lt"/>
              <a:ea typeface="+mj-ea"/>
              <a:cs typeface="+mj-cs"/>
            </a:endParaRPr>
          </a:p>
          <a:p>
            <a:pPr lvl="0">
              <a:lnSpc>
                <a:spcPct val="90000"/>
              </a:lnSpc>
              <a:spcBef>
                <a:spcPts val="1000"/>
              </a:spcBef>
              <a:buClr>
                <a:schemeClr val="bg2">
                  <a:lumMod val="40000"/>
                  <a:lumOff val="60000"/>
                </a:schemeClr>
              </a:buClr>
              <a:buSzPct val="80000"/>
            </a:pPr>
            <a:r>
              <a:rPr lang="en-US" sz="2000" baseline="0" dirty="0">
                <a:latin typeface="+mj-lt"/>
                <a:ea typeface="+mj-ea"/>
                <a:cs typeface="+mj-cs"/>
              </a:rPr>
              <a:t>Real-world application of learned skills in diverse contexts is key to building versatile communication abilities.</a:t>
            </a:r>
          </a:p>
          <a:p>
            <a:pPr lvl="0">
              <a:lnSpc>
                <a:spcPct val="90000"/>
              </a:lnSpc>
              <a:spcBef>
                <a:spcPts val="1000"/>
              </a:spcBef>
              <a:buClr>
                <a:schemeClr val="bg2">
                  <a:lumMod val="40000"/>
                  <a:lumOff val="60000"/>
                </a:schemeClr>
              </a:buClr>
              <a:buSzPct val="80000"/>
              <a:buFont typeface="Wingdings 3" charset="2"/>
              <a:buChar char=""/>
            </a:pPr>
            <a:endParaRPr lang="en-US" sz="2000" dirty="0">
              <a:latin typeface="+mj-lt"/>
              <a:ea typeface="+mj-ea"/>
              <a:cs typeface="+mj-cs"/>
            </a:endParaRPr>
          </a:p>
          <a:p>
            <a:pPr lvl="0">
              <a:lnSpc>
                <a:spcPct val="90000"/>
              </a:lnSpc>
              <a:spcBef>
                <a:spcPts val="1000"/>
              </a:spcBef>
              <a:buClr>
                <a:schemeClr val="bg2">
                  <a:lumMod val="40000"/>
                  <a:lumOff val="60000"/>
                </a:schemeClr>
              </a:buClr>
              <a:buSzPct val="80000"/>
            </a:pPr>
            <a:r>
              <a:rPr lang="en-US" sz="2000" baseline="0" dirty="0">
                <a:latin typeface="+mj-lt"/>
                <a:ea typeface="+mj-ea"/>
                <a:cs typeface="+mj-cs"/>
              </a:rPr>
              <a:t>Setting specific goals based on feedback helps in skill enhancement. (Mullins and Rees 2023).</a:t>
            </a:r>
          </a:p>
          <a:p>
            <a:pPr lvl="0">
              <a:lnSpc>
                <a:spcPct val="90000"/>
              </a:lnSpc>
              <a:spcBef>
                <a:spcPts val="1000"/>
              </a:spcBef>
              <a:buClr>
                <a:schemeClr val="bg2">
                  <a:lumMod val="40000"/>
                  <a:lumOff val="60000"/>
                </a:schemeClr>
              </a:buClr>
              <a:buSzPct val="80000"/>
              <a:buFont typeface="Wingdings 3" charset="2"/>
              <a:buChar char=""/>
            </a:pPr>
            <a:endParaRPr lang="en-US" sz="2200" dirty="0">
              <a:latin typeface="+mj-lt"/>
              <a:ea typeface="+mj-ea"/>
              <a:cs typeface="+mj-cs"/>
            </a:endParaRPr>
          </a:p>
          <a:p>
            <a:pPr lvl="0">
              <a:lnSpc>
                <a:spcPct val="90000"/>
              </a:lnSpc>
              <a:spcBef>
                <a:spcPts val="1000"/>
              </a:spcBef>
              <a:buClr>
                <a:schemeClr val="bg2">
                  <a:lumMod val="40000"/>
                  <a:lumOff val="60000"/>
                </a:schemeClr>
              </a:buClr>
              <a:buSzPct val="80000"/>
              <a:buFont typeface="Wingdings 3" charset="2"/>
              <a:buChar char=""/>
            </a:pPr>
            <a:endParaRPr lang="en-US" sz="1700" baseline="0" dirty="0">
              <a:latin typeface="+mj-lt"/>
              <a:ea typeface="+mj-ea"/>
              <a:cs typeface="+mj-cs"/>
            </a:endParaRPr>
          </a:p>
          <a:p>
            <a:pPr lvl="0">
              <a:lnSpc>
                <a:spcPct val="90000"/>
              </a:lnSpc>
              <a:spcBef>
                <a:spcPts val="1000"/>
              </a:spcBef>
              <a:buClr>
                <a:schemeClr val="bg2">
                  <a:lumMod val="40000"/>
                  <a:lumOff val="60000"/>
                </a:schemeClr>
              </a:buClr>
              <a:buSzPct val="80000"/>
              <a:buFont typeface="Wingdings 3" charset="2"/>
              <a:buChar char=""/>
            </a:pPr>
            <a:endParaRPr lang="en-US" sz="1700" dirty="0">
              <a:latin typeface="+mj-lt"/>
              <a:ea typeface="+mj-ea"/>
              <a:cs typeface="+mj-cs"/>
            </a:endParaRPr>
          </a:p>
          <a:p>
            <a:pPr lvl="0">
              <a:lnSpc>
                <a:spcPct val="90000"/>
              </a:lnSpc>
              <a:spcBef>
                <a:spcPts val="1000"/>
              </a:spcBef>
              <a:buClr>
                <a:schemeClr val="bg2">
                  <a:lumMod val="40000"/>
                  <a:lumOff val="60000"/>
                </a:schemeClr>
              </a:buClr>
              <a:buSzPct val="80000"/>
              <a:buFont typeface="Wingdings 3" charset="2"/>
              <a:buChar char=""/>
            </a:pPr>
            <a:endParaRPr lang="en-US" sz="1700" dirty="0">
              <a:latin typeface="+mj-lt"/>
              <a:ea typeface="+mj-ea"/>
              <a:cs typeface="+mj-cs"/>
            </a:endParaRPr>
          </a:p>
        </p:txBody>
      </p:sp>
      <p:pic>
        <p:nvPicPr>
          <p:cNvPr id="4" name="Picture 3">
            <a:extLst>
              <a:ext uri="{FF2B5EF4-FFF2-40B4-BE49-F238E27FC236}">
                <a16:creationId xmlns:a16="http://schemas.microsoft.com/office/drawing/2014/main" id="{2A26B03E-6D76-8B91-44F4-A29C4E44BBFA}"/>
              </a:ext>
            </a:extLst>
          </p:cNvPr>
          <p:cNvPicPr>
            <a:picLocks noChangeAspect="1"/>
          </p:cNvPicPr>
          <p:nvPr/>
        </p:nvPicPr>
        <p:blipFill>
          <a:blip r:embed="rId6"/>
          <a:stretch>
            <a:fillRect/>
          </a:stretch>
        </p:blipFill>
        <p:spPr>
          <a:xfrm>
            <a:off x="6618081" y="2418111"/>
            <a:ext cx="4810331" cy="4056365"/>
          </a:xfrm>
          <a:prstGeom prst="rect">
            <a:avLst/>
          </a:prstGeom>
        </p:spPr>
      </p:pic>
    </p:spTree>
    <p:extLst>
      <p:ext uri="{BB962C8B-B14F-4D97-AF65-F5344CB8AC3E}">
        <p14:creationId xmlns:p14="http://schemas.microsoft.com/office/powerpoint/2010/main" val="17782924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CBA3E-1B0A-7E80-4AB5-34783777ADC2}"/>
              </a:ext>
            </a:extLst>
          </p:cNvPr>
          <p:cNvSpPr>
            <a:spLocks noGrp="1"/>
          </p:cNvSpPr>
          <p:nvPr>
            <p:ph type="title"/>
          </p:nvPr>
        </p:nvSpPr>
        <p:spPr>
          <a:xfrm>
            <a:off x="646111" y="368968"/>
            <a:ext cx="9404723" cy="770021"/>
          </a:xfrm>
        </p:spPr>
        <p:txBody>
          <a:bodyPr/>
          <a:lstStyle/>
          <a:p>
            <a:r>
              <a:rPr kumimoji="0" lang="en-US" sz="3600" b="1" i="0" u="none" strike="noStrike" kern="1200" cap="all" spc="0" normalizeH="0" baseline="0" noProof="0" dirty="0">
                <a:ln>
                  <a:noFill/>
                </a:ln>
                <a:solidFill>
                  <a:prstClr val="black"/>
                </a:solidFill>
                <a:effectLst/>
                <a:uLnTx/>
                <a:uFillTx/>
                <a:ea typeface="+mj-ea"/>
                <a:cs typeface="Arial" panose="020B0604020202020204" pitchFamily="34" charset="0"/>
              </a:rPr>
              <a:t>References</a:t>
            </a:r>
            <a:endParaRPr lang="en-IE" dirty="0"/>
          </a:p>
        </p:txBody>
      </p:sp>
      <p:sp>
        <p:nvSpPr>
          <p:cNvPr id="3" name="Content Placeholder 2">
            <a:extLst>
              <a:ext uri="{FF2B5EF4-FFF2-40B4-BE49-F238E27FC236}">
                <a16:creationId xmlns:a16="http://schemas.microsoft.com/office/drawing/2014/main" id="{BA24A3D4-9836-5F05-F563-16A7ECE75A2A}"/>
              </a:ext>
            </a:extLst>
          </p:cNvPr>
          <p:cNvSpPr>
            <a:spLocks noGrp="1"/>
          </p:cNvSpPr>
          <p:nvPr>
            <p:ph idx="1"/>
          </p:nvPr>
        </p:nvSpPr>
        <p:spPr>
          <a:xfrm>
            <a:off x="646111" y="1138989"/>
            <a:ext cx="10775868" cy="5109411"/>
          </a:xfrm>
        </p:spPr>
        <p:txBody>
          <a:bodyPr>
            <a:normAutofit fontScale="92500" lnSpcReduction="20000"/>
          </a:bodyPr>
          <a:lstStyle/>
          <a:p>
            <a:pPr marL="0" marR="0" lvl="0" indent="0" algn="l" defTabSz="914400" rtl="0" eaLnBrk="0" fontAlgn="base" latinLnBrk="0" hangingPunct="0">
              <a:lnSpc>
                <a:spcPct val="110000"/>
              </a:lnSpc>
              <a:spcBef>
                <a:spcPct val="0"/>
              </a:spcBef>
              <a:spcAft>
                <a:spcPts val="600"/>
              </a:spcAft>
              <a:buClrTx/>
              <a:buSzTx/>
              <a:buFontTx/>
              <a:buNone/>
              <a:tabLst/>
              <a:defRPr/>
            </a:pPr>
            <a:endParaRPr kumimoji="0" lang="en-US" altLang="en-US" sz="1200" b="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10000"/>
              </a:lnSpc>
              <a:spcBef>
                <a:spcPct val="0"/>
              </a:spcBef>
              <a:spcAft>
                <a:spcPts val="600"/>
              </a:spcAft>
              <a:buClrTx/>
              <a:buSzTx/>
              <a:buFontTx/>
              <a:buNone/>
              <a:tabLst/>
              <a:defRPr/>
            </a:pPr>
            <a:r>
              <a:rPr kumimoji="0" lang="en-US" altLang="en-US" sz="1200" b="1" u="none" strike="noStrike" kern="1200" cap="none" spc="0" normalizeH="0" baseline="0" noProof="0" dirty="0">
                <a:ln>
                  <a:noFill/>
                </a:ln>
                <a:solidFill>
                  <a:prstClr val="black"/>
                </a:solidFill>
                <a:effectLst/>
                <a:uLnTx/>
                <a:uFillTx/>
                <a:latin typeface="+mn-lt"/>
                <a:ea typeface="+mn-ea"/>
                <a:cs typeface="Arial" panose="020B0604020202020204" pitchFamily="34" charset="0"/>
              </a:rPr>
              <a:t>AJ (2022). Why Is It Important to Have Good Communication Skills? LMS Hero.</a:t>
            </a:r>
          </a:p>
          <a:p>
            <a:pPr marL="0" marR="0" lvl="0" indent="0" algn="l" defTabSz="914400" rtl="0" eaLnBrk="0" fontAlgn="base" latinLnBrk="0" hangingPunct="0">
              <a:lnSpc>
                <a:spcPct val="110000"/>
              </a:lnSpc>
              <a:spcBef>
                <a:spcPct val="0"/>
              </a:spcBef>
              <a:spcAft>
                <a:spcPts val="600"/>
              </a:spcAft>
              <a:buClrTx/>
              <a:buSzTx/>
              <a:buFontTx/>
              <a:buNone/>
              <a:tabLst/>
              <a:defRPr/>
            </a:pPr>
            <a:r>
              <a:rPr kumimoji="0" lang="en-US" altLang="en-US" sz="1200" b="1" u="none" strike="noStrike" kern="1200" cap="none" spc="0" normalizeH="0" baseline="0" noProof="0" dirty="0">
                <a:ln>
                  <a:noFill/>
                </a:ln>
                <a:solidFill>
                  <a:prstClr val="black"/>
                </a:solidFill>
                <a:effectLst/>
                <a:uLnTx/>
                <a:uFillTx/>
                <a:latin typeface="+mn-lt"/>
                <a:ea typeface="+mn-ea"/>
                <a:cs typeface="Arial" panose="020B0604020202020204" pitchFamily="34" charset="0"/>
              </a:rPr>
              <a:t> Available at: https://lmshero.com/good-communication-skills/?utm_content=cmp-true.</a:t>
            </a:r>
          </a:p>
          <a:p>
            <a:pPr marL="0" marR="0" lvl="0" indent="0" algn="l" defTabSz="914400" rtl="0" eaLnBrk="0" fontAlgn="base" latinLnBrk="0" hangingPunct="0">
              <a:lnSpc>
                <a:spcPct val="110000"/>
              </a:lnSpc>
              <a:spcBef>
                <a:spcPct val="0"/>
              </a:spcBef>
              <a:spcAft>
                <a:spcPts val="600"/>
              </a:spcAft>
              <a:buClrTx/>
              <a:buSzTx/>
              <a:buFontTx/>
              <a:buNone/>
              <a:tabLst/>
              <a:defRPr/>
            </a:pPr>
            <a:endParaRPr kumimoji="0" lang="en-US" altLang="en-US" sz="1200" b="1" u="none" strike="noStrike" kern="1200" cap="none" spc="0" normalizeH="0" baseline="0" noProof="0" dirty="0">
              <a:ln>
                <a:noFill/>
              </a:ln>
              <a:solidFill>
                <a:prstClr val="black"/>
              </a:solidFill>
              <a:effectLst/>
              <a:uLnTx/>
              <a:uFillTx/>
              <a:latin typeface="+mn-lt"/>
              <a:ea typeface="+mn-ea"/>
              <a:cs typeface="Arial" panose="020B0604020202020204" pitchFamily="34" charset="0"/>
            </a:endParaRPr>
          </a:p>
          <a:p>
            <a:pPr marL="0" marR="0" lvl="0" indent="0" algn="l" defTabSz="914400" rtl="0" eaLnBrk="0" fontAlgn="base" latinLnBrk="0" hangingPunct="0">
              <a:lnSpc>
                <a:spcPct val="110000"/>
              </a:lnSpc>
              <a:spcBef>
                <a:spcPct val="0"/>
              </a:spcBef>
              <a:spcAft>
                <a:spcPts val="600"/>
              </a:spcAft>
              <a:buClrTx/>
              <a:buSzTx/>
              <a:buFontTx/>
              <a:buNone/>
              <a:tabLst/>
              <a:defRPr/>
            </a:pPr>
            <a:r>
              <a:rPr kumimoji="0" lang="en-US" altLang="en-US" sz="1200" b="1" u="none" strike="noStrike" kern="1200" cap="none" spc="0" normalizeH="0" baseline="0" noProof="0" dirty="0">
                <a:ln>
                  <a:noFill/>
                </a:ln>
                <a:solidFill>
                  <a:prstClr val="black"/>
                </a:solidFill>
                <a:effectLst/>
                <a:uLnTx/>
                <a:uFillTx/>
                <a:latin typeface="+mn-lt"/>
                <a:ea typeface="+mj-ea"/>
                <a:cs typeface="Arial" panose="020B0604020202020204" pitchFamily="34" charset="0"/>
              </a:rPr>
              <a:t>Cote, C. (2023). 5 Strategies for Conflict Resolution in the Workplace. </a:t>
            </a:r>
          </a:p>
          <a:p>
            <a:pPr marL="0" marR="0" lvl="0" indent="0" algn="l" defTabSz="914400" rtl="0" eaLnBrk="0" fontAlgn="base" latinLnBrk="0" hangingPunct="0">
              <a:lnSpc>
                <a:spcPct val="110000"/>
              </a:lnSpc>
              <a:spcBef>
                <a:spcPct val="0"/>
              </a:spcBef>
              <a:spcAft>
                <a:spcPts val="600"/>
              </a:spcAft>
              <a:buClrTx/>
              <a:buSzTx/>
              <a:buFontTx/>
              <a:buNone/>
              <a:tabLst/>
              <a:defRPr/>
            </a:pPr>
            <a:r>
              <a:rPr kumimoji="0" lang="en-US" altLang="en-US" sz="1200" b="1" u="none" strike="noStrike" kern="1200" cap="none" spc="0" normalizeH="0" baseline="0" noProof="0" dirty="0">
                <a:ln>
                  <a:noFill/>
                </a:ln>
                <a:solidFill>
                  <a:prstClr val="black"/>
                </a:solidFill>
                <a:effectLst/>
                <a:uLnTx/>
                <a:uFillTx/>
                <a:latin typeface="+mn-lt"/>
                <a:ea typeface="+mj-ea"/>
                <a:cs typeface="Arial" panose="020B0604020202020204" pitchFamily="34" charset="0"/>
              </a:rPr>
              <a:t>Business Insights Blog. Available at: </a:t>
            </a:r>
            <a:r>
              <a:rPr kumimoji="0" lang="en-US" altLang="en-US" sz="1200" b="1" u="none" strike="noStrike" kern="1200" cap="none" spc="0" normalizeH="0" baseline="0" noProof="0" dirty="0">
                <a:ln>
                  <a:noFill/>
                </a:ln>
                <a:solidFill>
                  <a:prstClr val="black"/>
                </a:solidFill>
                <a:effectLst/>
                <a:uLnTx/>
                <a:uFillTx/>
                <a:latin typeface="+mn-lt"/>
                <a:ea typeface="+mj-ea"/>
                <a:cs typeface="Arial" panose="020B0604020202020204" pitchFamily="34" charset="0"/>
                <a:hlinkClick r:id="rId2">
                  <a:extLst>
                    <a:ext uri="{A12FA001-AC4F-418D-AE19-62706E023703}">
                      <ahyp:hlinkClr xmlns:ahyp="http://schemas.microsoft.com/office/drawing/2018/hyperlinkcolor" val="tx"/>
                    </a:ext>
                  </a:extLst>
                </a:hlinkClick>
              </a:rPr>
              <a:t>https://online.hbs.edu/blog/post/strategies-for-conflict-resolution-in-the-workplace</a:t>
            </a:r>
            <a:r>
              <a:rPr kumimoji="0" lang="en-US" altLang="en-US" sz="1200" b="1" u="none" strike="noStrike" kern="1200" cap="none" spc="0" normalizeH="0" baseline="0" noProof="0" dirty="0">
                <a:ln>
                  <a:noFill/>
                </a:ln>
                <a:solidFill>
                  <a:prstClr val="black"/>
                </a:solidFill>
                <a:effectLst/>
                <a:uLnTx/>
                <a:uFillTx/>
                <a:latin typeface="+mn-lt"/>
                <a:ea typeface="+mj-ea"/>
                <a:cs typeface="Arial" panose="020B0604020202020204" pitchFamily="34" charset="0"/>
              </a:rPr>
              <a:t>. </a:t>
            </a:r>
          </a:p>
          <a:p>
            <a:pPr marL="0" marR="0" lvl="0" indent="0" algn="l" defTabSz="914400" rtl="0" eaLnBrk="0" fontAlgn="base" latinLnBrk="0" hangingPunct="0">
              <a:lnSpc>
                <a:spcPct val="110000"/>
              </a:lnSpc>
              <a:spcBef>
                <a:spcPct val="0"/>
              </a:spcBef>
              <a:spcAft>
                <a:spcPts val="600"/>
              </a:spcAft>
              <a:buClrTx/>
              <a:buSzTx/>
              <a:buFontTx/>
              <a:buNone/>
              <a:tabLst/>
              <a:defRPr/>
            </a:pPr>
            <a:endParaRPr kumimoji="0" lang="en-US" altLang="en-US" sz="1200" b="1" u="none" strike="noStrike" kern="1200" cap="none" spc="0" normalizeH="0" baseline="0" noProof="0" dirty="0">
              <a:ln>
                <a:noFill/>
              </a:ln>
              <a:solidFill>
                <a:prstClr val="black"/>
              </a:solidFill>
              <a:effectLst/>
              <a:uLnTx/>
              <a:uFillTx/>
              <a:latin typeface="+mn-lt"/>
              <a:ea typeface="+mj-ea"/>
              <a:cs typeface="Arial" panose="020B0604020202020204" pitchFamily="34" charset="0"/>
            </a:endParaRPr>
          </a:p>
          <a:p>
            <a:pPr marL="0" marR="0" lvl="0" indent="0" algn="l" defTabSz="914400" rtl="0" eaLnBrk="0" fontAlgn="base" latinLnBrk="0" hangingPunct="0">
              <a:lnSpc>
                <a:spcPct val="110000"/>
              </a:lnSpc>
              <a:spcBef>
                <a:spcPct val="0"/>
              </a:spcBef>
              <a:spcAft>
                <a:spcPts val="600"/>
              </a:spcAft>
              <a:buClrTx/>
              <a:buSzTx/>
              <a:buFontTx/>
              <a:buNone/>
              <a:tabLst/>
              <a:defRPr/>
            </a:pPr>
            <a:r>
              <a:rPr kumimoji="0" lang="en-US" altLang="en-US" sz="1200" b="1" u="none" strike="noStrike" kern="1200" cap="none" spc="0" normalizeH="0" baseline="0" noProof="0" dirty="0" err="1">
                <a:ln>
                  <a:noFill/>
                </a:ln>
                <a:solidFill>
                  <a:prstClr val="black"/>
                </a:solidFill>
                <a:effectLst/>
                <a:uLnTx/>
                <a:uFillTx/>
                <a:latin typeface="+mn-lt"/>
                <a:ea typeface="+mj-ea"/>
                <a:cs typeface="Arial" panose="020B0604020202020204" pitchFamily="34" charset="0"/>
              </a:rPr>
              <a:t>Karnieli</a:t>
            </a:r>
            <a:r>
              <a:rPr kumimoji="0" lang="en-US" altLang="en-US" sz="1200" b="1" u="none" strike="noStrike" kern="1200" cap="none" spc="0" normalizeH="0" baseline="0" noProof="0" dirty="0">
                <a:ln>
                  <a:noFill/>
                </a:ln>
                <a:solidFill>
                  <a:prstClr val="black"/>
                </a:solidFill>
                <a:effectLst/>
                <a:uLnTx/>
                <a:uFillTx/>
                <a:latin typeface="+mn-lt"/>
                <a:ea typeface="+mj-ea"/>
                <a:cs typeface="Arial" panose="020B0604020202020204" pitchFamily="34" charset="0"/>
              </a:rPr>
              <a:t>-Miller, Orit. “Reflective Practice in the Teaching of Communication Skills.” </a:t>
            </a:r>
          </a:p>
          <a:p>
            <a:pPr marL="0" marR="0" lvl="0" indent="0" algn="l" defTabSz="914400" rtl="0" eaLnBrk="0" fontAlgn="base" latinLnBrk="0" hangingPunct="0">
              <a:lnSpc>
                <a:spcPct val="110000"/>
              </a:lnSpc>
              <a:spcBef>
                <a:spcPct val="0"/>
              </a:spcBef>
              <a:spcAft>
                <a:spcPts val="600"/>
              </a:spcAft>
              <a:buClrTx/>
              <a:buSzTx/>
              <a:buFontTx/>
              <a:buNone/>
              <a:tabLst/>
              <a:defRPr/>
            </a:pPr>
            <a:r>
              <a:rPr kumimoji="0" lang="en-US" altLang="en-US" sz="1200" b="1" u="none" strike="noStrike" kern="1200" cap="none" spc="0" normalizeH="0" baseline="0" noProof="0" dirty="0">
                <a:ln>
                  <a:noFill/>
                </a:ln>
                <a:solidFill>
                  <a:prstClr val="black"/>
                </a:solidFill>
                <a:effectLst/>
                <a:uLnTx/>
                <a:uFillTx/>
                <a:latin typeface="+mn-lt"/>
                <a:ea typeface="+mj-ea"/>
                <a:cs typeface="Arial" panose="020B0604020202020204" pitchFamily="34" charset="0"/>
              </a:rPr>
              <a:t>Patient Education and Counseling, vol. 103, no. 10, July 2020, pp. 2166–2172.</a:t>
            </a:r>
          </a:p>
          <a:p>
            <a:pPr marL="0" marR="0" lvl="0" indent="0" algn="l" defTabSz="914400" rtl="0" eaLnBrk="0" fontAlgn="base" latinLnBrk="0" hangingPunct="0">
              <a:lnSpc>
                <a:spcPct val="110000"/>
              </a:lnSpc>
              <a:spcBef>
                <a:spcPct val="0"/>
              </a:spcBef>
              <a:spcAft>
                <a:spcPts val="600"/>
              </a:spcAft>
              <a:buClrTx/>
              <a:buSzTx/>
              <a:buFontTx/>
              <a:buNone/>
              <a:tabLst/>
              <a:defRPr/>
            </a:pPr>
            <a:endParaRPr kumimoji="0" lang="en-US" altLang="en-US" sz="1200" b="1" u="none" strike="noStrike" kern="1200" cap="none" spc="0" normalizeH="0" baseline="0" noProof="0" dirty="0">
              <a:ln>
                <a:noFill/>
              </a:ln>
              <a:solidFill>
                <a:prstClr val="black"/>
              </a:solidFill>
              <a:effectLst/>
              <a:uLnTx/>
              <a:uFillTx/>
              <a:latin typeface="+mn-lt"/>
              <a:ea typeface="+mj-ea"/>
              <a:cs typeface="Arial" panose="020B0604020202020204" pitchFamily="34" charset="0"/>
            </a:endParaRPr>
          </a:p>
          <a:p>
            <a:pPr marL="0" marR="0" lvl="0" indent="0" algn="l" defTabSz="914400" rtl="0" eaLnBrk="0" fontAlgn="base" latinLnBrk="0" hangingPunct="0">
              <a:lnSpc>
                <a:spcPct val="110000"/>
              </a:lnSpc>
              <a:spcBef>
                <a:spcPct val="0"/>
              </a:spcBef>
              <a:spcAft>
                <a:spcPts val="600"/>
              </a:spcAft>
              <a:buClrTx/>
              <a:buSzTx/>
              <a:buFontTx/>
              <a:buNone/>
              <a:tabLst/>
              <a:defRPr/>
            </a:pPr>
            <a:r>
              <a:rPr kumimoji="0" lang="en-US" altLang="en-US" sz="1200" b="1" u="none" strike="noStrike" kern="1200" cap="none" spc="0" normalizeH="0" baseline="0" noProof="0" dirty="0">
                <a:ln>
                  <a:noFill/>
                </a:ln>
                <a:solidFill>
                  <a:prstClr val="black"/>
                </a:solidFill>
                <a:effectLst/>
                <a:uLnTx/>
                <a:uFillTx/>
                <a:latin typeface="+mn-lt"/>
                <a:ea typeface="+mj-ea"/>
                <a:cs typeface="Arial" panose="020B0604020202020204" pitchFamily="34" charset="0"/>
              </a:rPr>
              <a:t>Miles, Madeline. “16 Constructive Feedback Examples (and Tips for How to Use Them).</a:t>
            </a:r>
          </a:p>
          <a:p>
            <a:pPr marL="0" marR="0" lvl="0" indent="0" algn="l" defTabSz="914400" rtl="0" eaLnBrk="0" fontAlgn="base" latinLnBrk="0" hangingPunct="0">
              <a:lnSpc>
                <a:spcPct val="110000"/>
              </a:lnSpc>
              <a:spcBef>
                <a:spcPct val="0"/>
              </a:spcBef>
              <a:spcAft>
                <a:spcPts val="600"/>
              </a:spcAft>
              <a:buClrTx/>
              <a:buSzTx/>
              <a:buFontTx/>
              <a:buNone/>
              <a:tabLst/>
              <a:defRPr/>
            </a:pPr>
            <a:r>
              <a:rPr kumimoji="0" lang="en-US" altLang="en-US" sz="1200" b="1" u="none" strike="noStrike" kern="1200" cap="none" spc="0" normalizeH="0" baseline="0" noProof="0" dirty="0">
                <a:ln>
                  <a:noFill/>
                </a:ln>
                <a:solidFill>
                  <a:prstClr val="black"/>
                </a:solidFill>
                <a:effectLst/>
                <a:uLnTx/>
                <a:uFillTx/>
                <a:latin typeface="+mn-lt"/>
                <a:ea typeface="+mj-ea"/>
                <a:cs typeface="Arial" panose="020B0604020202020204" pitchFamily="34" charset="0"/>
              </a:rPr>
              <a:t>” Www.betterup.com, 4 Nov. 2022, </a:t>
            </a:r>
            <a:r>
              <a:rPr kumimoji="0" lang="en-US" altLang="en-US" sz="1200" b="1" u="none" strike="noStrike" kern="1200" cap="none" spc="0" normalizeH="0" baseline="0" noProof="0" dirty="0">
                <a:ln>
                  <a:noFill/>
                </a:ln>
                <a:solidFill>
                  <a:prstClr val="black"/>
                </a:solidFill>
                <a:effectLst/>
                <a:uLnTx/>
                <a:uFillTx/>
                <a:latin typeface="+mn-lt"/>
                <a:ea typeface="+mj-ea"/>
                <a:cs typeface="Arial" panose="020B0604020202020204" pitchFamily="34" charset="0"/>
                <a:hlinkClick r:id="rId3"/>
              </a:rPr>
              <a:t>www.betterup.com/blog/constructive-feedback-examples</a:t>
            </a:r>
            <a:r>
              <a:rPr kumimoji="0" lang="en-US" altLang="en-US" sz="1200" b="1" u="none" strike="noStrike" kern="1200" cap="none" spc="0" normalizeH="0" baseline="0" noProof="0" dirty="0">
                <a:ln>
                  <a:noFill/>
                </a:ln>
                <a:solidFill>
                  <a:prstClr val="black"/>
                </a:solidFill>
                <a:effectLst/>
                <a:uLnTx/>
                <a:uFillTx/>
                <a:latin typeface="+mn-lt"/>
                <a:ea typeface="+mj-ea"/>
                <a:cs typeface="Arial" panose="020B0604020202020204" pitchFamily="34" charset="0"/>
              </a:rPr>
              <a:t>.</a:t>
            </a:r>
          </a:p>
          <a:p>
            <a:pPr marL="0" marR="0" lvl="0" indent="0" algn="l" defTabSz="914400" rtl="0" eaLnBrk="0" fontAlgn="base" latinLnBrk="0" hangingPunct="0">
              <a:lnSpc>
                <a:spcPct val="110000"/>
              </a:lnSpc>
              <a:spcBef>
                <a:spcPct val="0"/>
              </a:spcBef>
              <a:spcAft>
                <a:spcPts val="600"/>
              </a:spcAft>
              <a:buClrTx/>
              <a:buSzTx/>
              <a:buFontTx/>
              <a:buNone/>
              <a:tabLst/>
              <a:defRPr/>
            </a:pPr>
            <a:endParaRPr kumimoji="0" lang="en-US" altLang="en-US" sz="1200" b="1" u="none" strike="noStrike" kern="1200" cap="none" spc="0" normalizeH="0" baseline="0" noProof="0" dirty="0">
              <a:ln>
                <a:noFill/>
              </a:ln>
              <a:solidFill>
                <a:prstClr val="black"/>
              </a:solidFill>
              <a:effectLst/>
              <a:uLnTx/>
              <a:uFillTx/>
              <a:latin typeface="+mn-lt"/>
              <a:ea typeface="+mj-ea"/>
              <a:cs typeface="Arial" panose="020B0604020202020204" pitchFamily="34" charset="0"/>
            </a:endParaRPr>
          </a:p>
          <a:p>
            <a:pPr marL="0" marR="0" lvl="0" indent="0" algn="l" defTabSz="914400" rtl="0" eaLnBrk="0" fontAlgn="base" latinLnBrk="0" hangingPunct="0">
              <a:lnSpc>
                <a:spcPct val="110000"/>
              </a:lnSpc>
              <a:spcBef>
                <a:spcPct val="0"/>
              </a:spcBef>
              <a:spcAft>
                <a:spcPts val="600"/>
              </a:spcAft>
              <a:buClrTx/>
              <a:buSzTx/>
              <a:buFontTx/>
              <a:buNone/>
              <a:tabLst/>
              <a:defRPr/>
            </a:pPr>
            <a:r>
              <a:rPr kumimoji="0" lang="en-US" altLang="en-US" sz="1200" b="1" u="none" strike="noStrike" kern="1200" cap="none" spc="0" normalizeH="0" baseline="0" noProof="0" dirty="0">
                <a:ln>
                  <a:noFill/>
                </a:ln>
                <a:solidFill>
                  <a:prstClr val="black"/>
                </a:solidFill>
                <a:effectLst/>
                <a:uLnTx/>
                <a:uFillTx/>
                <a:latin typeface="+mn-lt"/>
                <a:ea typeface="+mj-ea"/>
                <a:cs typeface="Arial" panose="020B0604020202020204" pitchFamily="34" charset="0"/>
              </a:rPr>
              <a:t>Mullins, Laurie J, and Gary Rees. Management &amp; </a:t>
            </a:r>
            <a:r>
              <a:rPr kumimoji="0" lang="en-GB" altLang="en-US" sz="1200" b="1" u="none" strike="noStrike" kern="1200" cap="none" spc="0" normalizeH="0" baseline="0" dirty="0">
                <a:ln>
                  <a:noFill/>
                </a:ln>
                <a:solidFill>
                  <a:prstClr val="black"/>
                </a:solidFill>
                <a:effectLst/>
                <a:uLnTx/>
                <a:uFillTx/>
                <a:latin typeface="+mn-lt"/>
                <a:ea typeface="+mj-ea"/>
                <a:cs typeface="Arial" panose="020B0604020202020204" pitchFamily="34" charset="0"/>
              </a:rPr>
              <a:t>Organisational</a:t>
            </a:r>
            <a:r>
              <a:rPr kumimoji="0" lang="en-US" altLang="en-US" sz="1200" b="1" u="none" strike="noStrike" kern="1200" cap="none" spc="0" normalizeH="0" baseline="0" noProof="0" dirty="0">
                <a:ln>
                  <a:noFill/>
                </a:ln>
                <a:solidFill>
                  <a:prstClr val="black"/>
                </a:solidFill>
                <a:effectLst/>
                <a:uLnTx/>
                <a:uFillTx/>
                <a:latin typeface="+mn-lt"/>
                <a:ea typeface="+mj-ea"/>
                <a:cs typeface="Arial" panose="020B0604020202020204" pitchFamily="34" charset="0"/>
              </a:rPr>
              <a:t> Behavior. </a:t>
            </a:r>
          </a:p>
          <a:p>
            <a:pPr marL="0" marR="0" lvl="0" indent="0" algn="l" defTabSz="914400" rtl="0" eaLnBrk="0" fontAlgn="base" latinLnBrk="0" hangingPunct="0">
              <a:lnSpc>
                <a:spcPct val="110000"/>
              </a:lnSpc>
              <a:spcBef>
                <a:spcPct val="0"/>
              </a:spcBef>
              <a:spcAft>
                <a:spcPts val="600"/>
              </a:spcAft>
              <a:buClrTx/>
              <a:buSzTx/>
              <a:buFontTx/>
              <a:buNone/>
              <a:tabLst/>
              <a:defRPr/>
            </a:pPr>
            <a:r>
              <a:rPr kumimoji="0" lang="en-US" altLang="en-US" sz="1200" b="1" u="none" strike="noStrike" kern="1200" cap="none" spc="0" normalizeH="0" baseline="0" noProof="0" dirty="0">
                <a:ln>
                  <a:noFill/>
                </a:ln>
                <a:solidFill>
                  <a:prstClr val="black"/>
                </a:solidFill>
                <a:effectLst/>
                <a:uLnTx/>
                <a:uFillTx/>
                <a:latin typeface="+mn-lt"/>
                <a:ea typeface="+mj-ea"/>
                <a:cs typeface="Arial" panose="020B0604020202020204" pitchFamily="34" charset="0"/>
              </a:rPr>
              <a:t>13th ed., Harlow, Pearson, </a:t>
            </a:r>
          </a:p>
          <a:p>
            <a:pPr marL="0" marR="0" lvl="0" indent="0" algn="l" defTabSz="914400" rtl="0" eaLnBrk="0" fontAlgn="base" latinLnBrk="0" hangingPunct="0">
              <a:lnSpc>
                <a:spcPct val="110000"/>
              </a:lnSpc>
              <a:spcBef>
                <a:spcPct val="0"/>
              </a:spcBef>
              <a:spcAft>
                <a:spcPts val="600"/>
              </a:spcAft>
              <a:buClrTx/>
              <a:buSzTx/>
              <a:buFontTx/>
              <a:buNone/>
              <a:tabLst/>
              <a:defRPr/>
            </a:pPr>
            <a:endParaRPr lang="en-US" altLang="en-US" sz="1200" b="1" dirty="0">
              <a:solidFill>
                <a:prstClr val="black"/>
              </a:solidFill>
              <a:latin typeface="+mn-lt"/>
              <a:ea typeface="+mn-ea"/>
              <a:cs typeface="Arial" panose="020B0604020202020204" pitchFamily="34" charset="0"/>
            </a:endParaRPr>
          </a:p>
          <a:p>
            <a:pPr marL="0" marR="0" lvl="0" indent="0" algn="l" defTabSz="914400" rtl="0" eaLnBrk="0" fontAlgn="base" latinLnBrk="0" hangingPunct="0">
              <a:lnSpc>
                <a:spcPct val="110000"/>
              </a:lnSpc>
              <a:spcBef>
                <a:spcPct val="0"/>
              </a:spcBef>
              <a:spcAft>
                <a:spcPts val="600"/>
              </a:spcAft>
              <a:buClrTx/>
              <a:buSzTx/>
              <a:buFontTx/>
              <a:buNone/>
              <a:tabLst/>
              <a:defRPr/>
            </a:pPr>
            <a:r>
              <a:rPr kumimoji="0" lang="en-US" altLang="en-US" sz="1200" b="1" u="none" strike="noStrike" kern="1200" cap="none" spc="0" normalizeH="0" baseline="0" noProof="0" dirty="0">
                <a:ln>
                  <a:noFill/>
                </a:ln>
                <a:solidFill>
                  <a:prstClr val="black"/>
                </a:solidFill>
                <a:effectLst/>
                <a:uLnTx/>
                <a:uFillTx/>
                <a:latin typeface="+mn-lt"/>
                <a:ea typeface="+mj-ea"/>
                <a:cs typeface="Arial" panose="020B0604020202020204" pitchFamily="34" charset="0"/>
              </a:rPr>
              <a:t>Team, W. (2023). Effective Techniques for Managing Organizational Communication. Blog Wrike. Available at: https://www.wrike.com/blog/effectivecommunicationtechniques/#:~:text=The%20Impact%20of%20Effective%20Communication%20on%20Organizational%20Success.</a:t>
            </a:r>
          </a:p>
          <a:p>
            <a:pPr marL="0" marR="0" lvl="0" indent="0" algn="l" defTabSz="914400" rtl="0" eaLnBrk="0" fontAlgn="base" latinLnBrk="0" hangingPunct="0">
              <a:lnSpc>
                <a:spcPct val="110000"/>
              </a:lnSpc>
              <a:spcBef>
                <a:spcPct val="0"/>
              </a:spcBef>
              <a:spcAft>
                <a:spcPts val="600"/>
              </a:spcAft>
              <a:buClrTx/>
              <a:buSzTx/>
              <a:buFontTx/>
              <a:buNone/>
              <a:tabLst/>
              <a:defRPr/>
            </a:pPr>
            <a:r>
              <a:rPr kumimoji="0" lang="en-US" altLang="en-US" sz="1200" b="1" u="none" strike="noStrike" kern="1200" cap="none" spc="0" normalizeH="0" baseline="0" noProof="0" dirty="0">
                <a:ln>
                  <a:noFill/>
                </a:ln>
                <a:solidFill>
                  <a:prstClr val="black"/>
                </a:solidFill>
                <a:effectLst/>
                <a:uLnTx/>
                <a:uFillTx/>
                <a:latin typeface="+mn-lt"/>
                <a:ea typeface="+mj-ea"/>
                <a:cs typeface="Arial" panose="020B0604020202020204" pitchFamily="34" charset="0"/>
              </a:rPr>
              <a:t>2023.</a:t>
            </a:r>
          </a:p>
          <a:p>
            <a:pPr marL="0" marR="0" lvl="0" indent="0" algn="l" defTabSz="914400" rtl="0" eaLnBrk="0" fontAlgn="base" latinLnBrk="0" hangingPunct="0">
              <a:lnSpc>
                <a:spcPct val="110000"/>
              </a:lnSpc>
              <a:spcBef>
                <a:spcPct val="0"/>
              </a:spcBef>
              <a:spcAft>
                <a:spcPts val="600"/>
              </a:spcAft>
              <a:buClrTx/>
              <a:buSzTx/>
              <a:buFontTx/>
              <a:buNone/>
              <a:tabLst/>
              <a:defRPr/>
            </a:pPr>
            <a:endParaRPr lang="en-US" altLang="en-US" sz="1200" b="1" dirty="0">
              <a:solidFill>
                <a:prstClr val="black"/>
              </a:solidFill>
              <a:latin typeface="+mn-lt"/>
              <a:cs typeface="Arial" panose="020B0604020202020204" pitchFamily="34" charset="0"/>
            </a:endParaRPr>
          </a:p>
          <a:p>
            <a:pPr marL="0" indent="0" defTabSz="914400" eaLnBrk="0" fontAlgn="base" hangingPunct="0">
              <a:lnSpc>
                <a:spcPct val="110000"/>
              </a:lnSpc>
              <a:spcBef>
                <a:spcPct val="0"/>
              </a:spcBef>
              <a:spcAft>
                <a:spcPts val="600"/>
              </a:spcAft>
              <a:buClrTx/>
              <a:buSzTx/>
              <a:buNone/>
              <a:defRPr/>
            </a:pPr>
            <a:r>
              <a:rPr kumimoji="0" lang="en-US" altLang="en-US" sz="1200" b="1" u="none" strike="noStrike" kern="1200" cap="none" spc="0" normalizeH="0" baseline="0" noProof="0" dirty="0" err="1">
                <a:ln>
                  <a:noFill/>
                </a:ln>
                <a:solidFill>
                  <a:prstClr val="black"/>
                </a:solidFill>
                <a:effectLst/>
                <a:uLnTx/>
                <a:uFillTx/>
                <a:latin typeface="+mn-lt"/>
                <a:ea typeface="+mn-ea"/>
                <a:cs typeface="Arial" panose="020B0604020202020204" pitchFamily="34" charset="0"/>
              </a:rPr>
              <a:t>Willians</a:t>
            </a:r>
            <a:r>
              <a:rPr lang="en-US" altLang="en-US" sz="1200" b="1" dirty="0">
                <a:solidFill>
                  <a:prstClr val="black"/>
                </a:solidFill>
                <a:latin typeface="+mn-lt"/>
                <a:ea typeface="+mn-ea"/>
                <a:cs typeface="Arial" panose="020B0604020202020204" pitchFamily="34" charset="0"/>
              </a:rPr>
              <a:t>, James. Social </a:t>
            </a:r>
            <a:r>
              <a:rPr kumimoji="0" lang="en-US" altLang="en-US" sz="1200" b="1" u="none" strike="noStrike" kern="1200" cap="none" spc="0" normalizeH="0" baseline="0" noProof="0" dirty="0">
                <a:ln>
                  <a:noFill/>
                </a:ln>
                <a:solidFill>
                  <a:prstClr val="black"/>
                </a:solidFill>
                <a:effectLst/>
                <a:uLnTx/>
                <a:uFillTx/>
                <a:latin typeface="+mn-lt"/>
                <a:ea typeface="+mn-ea"/>
                <a:cs typeface="Arial" panose="020B0604020202020204" pitchFamily="34" charset="0"/>
              </a:rPr>
              <a:t> (2019). Communication skills training : how to talk to anyone, connect effortlessly, develop charisma, and become a people person. United States.</a:t>
            </a:r>
          </a:p>
          <a:p>
            <a:pPr marL="0" marR="0" lvl="0" indent="0" algn="l" defTabSz="914400" rtl="0" eaLnBrk="0" fontAlgn="base" latinLnBrk="0" hangingPunct="0">
              <a:lnSpc>
                <a:spcPct val="110000"/>
              </a:lnSpc>
              <a:spcBef>
                <a:spcPct val="0"/>
              </a:spcBef>
              <a:spcAft>
                <a:spcPts val="600"/>
              </a:spcAft>
              <a:buClrTx/>
              <a:buSzTx/>
              <a:buFontTx/>
              <a:buNone/>
              <a:tabLst/>
              <a:defRPr/>
            </a:pPr>
            <a:endParaRPr kumimoji="0" lang="en-US" altLang="en-US" sz="1200" b="1" u="none" strike="noStrike" kern="1200" cap="none" spc="0" normalizeH="0" baseline="0" noProof="0" dirty="0">
              <a:ln>
                <a:noFill/>
              </a:ln>
              <a:solidFill>
                <a:prstClr val="black"/>
              </a:solidFill>
              <a:effectLst/>
              <a:uLnTx/>
              <a:uFillTx/>
              <a:latin typeface="+mn-lt"/>
              <a:ea typeface="+mj-ea"/>
              <a:cs typeface="Arial" panose="020B0604020202020204" pitchFamily="34" charset="0"/>
            </a:endParaRPr>
          </a:p>
          <a:p>
            <a:pPr marL="0" marR="0" lvl="0" indent="0" algn="l" defTabSz="914400" rtl="0" eaLnBrk="0" fontAlgn="base" latinLnBrk="0" hangingPunct="0">
              <a:lnSpc>
                <a:spcPct val="110000"/>
              </a:lnSpc>
              <a:spcBef>
                <a:spcPct val="0"/>
              </a:spcBef>
              <a:spcAft>
                <a:spcPts val="600"/>
              </a:spcAft>
              <a:buClrTx/>
              <a:buSzTx/>
              <a:buFontTx/>
              <a:buNone/>
              <a:tabLst/>
              <a:defRPr/>
            </a:pPr>
            <a:endParaRPr lang="en-US" altLang="en-US" sz="1200" b="1" dirty="0">
              <a:solidFill>
                <a:prstClr val="black"/>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10000"/>
              </a:lnSpc>
              <a:spcBef>
                <a:spcPct val="0"/>
              </a:spcBef>
              <a:spcAft>
                <a:spcPts val="600"/>
              </a:spcAft>
              <a:buClrTx/>
              <a:buSzTx/>
              <a:buFontTx/>
              <a:buNone/>
              <a:tabLst/>
              <a:defRPr/>
            </a:pPr>
            <a:endParaRPr kumimoji="0" lang="en-US" altLang="en-US" sz="1200" b="1"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endParaRPr>
          </a:p>
          <a:p>
            <a:pPr marL="0" marR="0" lvl="0" indent="0" algn="l" defTabSz="914400" rtl="0" eaLnBrk="0" fontAlgn="base" latinLnBrk="0" hangingPunct="0">
              <a:lnSpc>
                <a:spcPct val="110000"/>
              </a:lnSpc>
              <a:spcBef>
                <a:spcPct val="0"/>
              </a:spcBef>
              <a:spcAft>
                <a:spcPts val="600"/>
              </a:spcAft>
              <a:buClrTx/>
              <a:buSzTx/>
              <a:buFontTx/>
              <a:buNone/>
              <a:tabLst/>
              <a:defRPr/>
            </a:pPr>
            <a:endParaRPr kumimoji="0" lang="en-US" altLang="en-US"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endParaRPr>
          </a:p>
          <a:p>
            <a:pPr marL="0" indent="0">
              <a:buNone/>
            </a:pPr>
            <a:endParaRPr lang="en-IE" dirty="0"/>
          </a:p>
        </p:txBody>
      </p:sp>
    </p:spTree>
    <p:extLst>
      <p:ext uri="{BB962C8B-B14F-4D97-AF65-F5344CB8AC3E}">
        <p14:creationId xmlns:p14="http://schemas.microsoft.com/office/powerpoint/2010/main" val="221815557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77BF7F1F3F93E4997B21D6B9868348F" ma:contentTypeVersion="9" ma:contentTypeDescription="Create a new document." ma:contentTypeScope="" ma:versionID="1a7e093dc4c6a21ab60ba8515b554447">
  <xsd:schema xmlns:xsd="http://www.w3.org/2001/XMLSchema" xmlns:xs="http://www.w3.org/2001/XMLSchema" xmlns:p="http://schemas.microsoft.com/office/2006/metadata/properties" xmlns:ns3="a7bdb143-267e-438d-bcbf-e88b565c1722" xmlns:ns4="8425509b-c587-4994-9466-01f6efb644d9" targetNamespace="http://schemas.microsoft.com/office/2006/metadata/properties" ma:root="true" ma:fieldsID="41ea92e2e9b6e4826b35b16eff991f1e" ns3:_="" ns4:_="">
    <xsd:import namespace="a7bdb143-267e-438d-bcbf-e88b565c1722"/>
    <xsd:import namespace="8425509b-c587-4994-9466-01f6efb644d9"/>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db143-267e-438d-bcbf-e88b565c17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425509b-c587-4994-9466-01f6efb644d9"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7bdb143-267e-438d-bcbf-e88b565c1722" xsi:nil="true"/>
  </documentManagement>
</p:properties>
</file>

<file path=customXml/itemProps1.xml><?xml version="1.0" encoding="utf-8"?>
<ds:datastoreItem xmlns:ds="http://schemas.openxmlformats.org/officeDocument/2006/customXml" ds:itemID="{9B026B22-F0FB-4553-BDCB-1BE07C4EE9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db143-267e-438d-bcbf-e88b565c1722"/>
    <ds:schemaRef ds:uri="8425509b-c587-4994-9466-01f6efb644d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79A7CCB-259A-4CBF-A355-D521B8777756}">
  <ds:schemaRefs>
    <ds:schemaRef ds:uri="http://schemas.microsoft.com/sharepoint/v3/contenttype/forms"/>
  </ds:schemaRefs>
</ds:datastoreItem>
</file>

<file path=customXml/itemProps3.xml><?xml version="1.0" encoding="utf-8"?>
<ds:datastoreItem xmlns:ds="http://schemas.openxmlformats.org/officeDocument/2006/customXml" ds:itemID="{C7AC2E65-9D74-4F8B-ACFF-BA1F837F4CC6}">
  <ds:schemaRefs>
    <ds:schemaRef ds:uri="http://purl.org/dc/terms/"/>
    <ds:schemaRef ds:uri="http://schemas.openxmlformats.org/package/2006/metadata/core-properties"/>
    <ds:schemaRef ds:uri="http://schemas.microsoft.com/office/2006/documentManagement/types"/>
    <ds:schemaRef ds:uri="8425509b-c587-4994-9466-01f6efb644d9"/>
    <ds:schemaRef ds:uri="http://purl.org/dc/elements/1.1/"/>
    <ds:schemaRef ds:uri="http://schemas.microsoft.com/office/2006/metadata/properties"/>
    <ds:schemaRef ds:uri="a7bdb143-267e-438d-bcbf-e88b565c1722"/>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Slice</Template>
  <TotalTime>9933</TotalTime>
  <Words>978</Words>
  <Application>Microsoft Office PowerPoint</Application>
  <PresentationFormat>Widescreen</PresentationFormat>
  <Paragraphs>100</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Century Gothic</vt:lpstr>
      <vt:lpstr>Times New Roman</vt:lpstr>
      <vt:lpstr>Wingdings</vt:lpstr>
      <vt:lpstr>Wingdings 3</vt:lpstr>
      <vt:lpstr>Ion</vt:lpstr>
      <vt:lpstr> Building Effective Team in Organisations</vt:lpstr>
      <vt:lpstr>Application of Communication Skills </vt:lpstr>
      <vt:lpstr>How can communication skills be applied to resolve conflicts, facilitate collaboration and achieve common goals in the workplace.  </vt:lpstr>
      <vt:lpstr>PowerPoint Presentation</vt:lpstr>
      <vt:lpstr>Impact of clear and concise communication on team Dynamics, projects outcomes, and organisational success.</vt:lpstr>
      <vt:lpstr>On organizational success.</vt:lpstr>
      <vt:lpstr>Improvement of communication by feedback,  reflection and practice</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Mariela Hidalgo Jorge Hidalgo (2318489)</dc:creator>
  <cp:lastModifiedBy>Mariela Hidalgo Jorge Hidalgo (2318489)</cp:lastModifiedBy>
  <cp:revision>11</cp:revision>
  <dcterms:created xsi:type="dcterms:W3CDTF">2024-06-23T11:07:41Z</dcterms:created>
  <dcterms:modified xsi:type="dcterms:W3CDTF">2024-06-30T08:41:08Z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0x010100B77BF7F1F3F93E4997B21D6B9868348F</vt:lpwstr>
  </property>
</Properties>
</file>