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92" r:id="rId5"/>
    <p:sldId id="276" r:id="rId6"/>
    <p:sldId id="294" r:id="rId7"/>
    <p:sldId id="296" r:id="rId8"/>
    <p:sldId id="298" r:id="rId9"/>
    <p:sldId id="299" r:id="rId10"/>
    <p:sldId id="303" r:id="rId11"/>
    <p:sldId id="300" r:id="rId12"/>
    <p:sldId id="302" r:id="rId13"/>
    <p:sldId id="293" r:id="rId14"/>
    <p:sldId id="301" r:id="rId15"/>
    <p:sldId id="295" r:id="rId16"/>
    <p:sldId id="289"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5850F-4D19-4657-AD03-67113BD87ACD}" v="1" dt="2023-02-09T16:34:28.76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68757" autoAdjust="0"/>
  </p:normalViewPr>
  <p:slideViewPr>
    <p:cSldViewPr snapToGrid="0" showGuides="1">
      <p:cViewPr varScale="1">
        <p:scale>
          <a:sx n="63" d="100"/>
          <a:sy n="63" d="100"/>
        </p:scale>
        <p:origin x="1454" y="5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122" d="100"/>
          <a:sy n="122" d="100"/>
        </p:scale>
        <p:origin x="6040" y="19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2/9/2023</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t>2023/2/9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t>‹#›</a:t>
            </a:fld>
            <a:endParaRPr lang="zh-CN" alt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Introduction</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Le Méridien Hotels &amp; Resorts, established in 1960s Paris amid a glitzy travel age, continues to embrace cultures from all over the globe with a very European attitude of relishing the good life. Le Meridien is a global hotel name focusing on Europe in the United Kingdom. 130 properties make up it. Le Méridien's inviting mid-century designed spaces combined with chic trademark programs put a playful spin on art, latte, sparkling cocktails, monsoon season, and family and inspire creatively inclined travelers to travel the world in style. These hotels and resorts are located in more than 110 locations across more than 30 countries and regions, from the Maldives to Monaco and Santa Monica to Sichuan (</a:t>
            </a:r>
            <a:r>
              <a:rPr lang="en-US" sz="1800" dirty="0" err="1">
                <a:solidFill>
                  <a:srgbClr val="222222"/>
                </a:solidFill>
                <a:effectLst/>
                <a:latin typeface="Times New Roman" panose="02020603050405020304" pitchFamily="18" charset="0"/>
                <a:ea typeface="Calibri" panose="020F0502020204030204" pitchFamily="34" charset="0"/>
              </a:rPr>
              <a:t>Ayyildiz</a:t>
            </a:r>
            <a:r>
              <a:rPr lang="en-US" sz="1800" dirty="0">
                <a:solidFill>
                  <a:srgbClr val="222222"/>
                </a:solidFill>
                <a:effectLst/>
                <a:latin typeface="Times New Roman" panose="02020603050405020304" pitchFamily="18" charset="0"/>
                <a:ea typeface="Calibri" panose="020F0502020204030204" pitchFamily="34" charset="0"/>
              </a:rPr>
              <a:t> et al., 2022)</a:t>
            </a:r>
            <a:r>
              <a:rPr lang="en-US" sz="1800" dirty="0">
                <a:effectLst/>
                <a:latin typeface="Times New Roman" panose="02020603050405020304" pitchFamily="18" charset="0"/>
                <a:ea typeface="Calibri" panose="020F0502020204030204" pitchFamily="34" charset="0"/>
              </a:rPr>
              <a:t>. Over 120 hotels in more than 50 countries are held by Starwood Hotels and Resorts, which also owns Le Méridien. Le Meridien was purchased by Forte Group, a UK hotel company, and afterward purchased by Granada PLC in 1996.</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2</a:t>
            </a:fld>
            <a:endParaRPr lang="zh-CN" altLang="en-US"/>
          </a:p>
        </p:txBody>
      </p:sp>
    </p:spTree>
    <p:extLst>
      <p:ext uri="{BB962C8B-B14F-4D97-AF65-F5344CB8AC3E}">
        <p14:creationId xmlns:p14="http://schemas.microsoft.com/office/powerpoint/2010/main" val="2227814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Target customers</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To avoid wasting resources on customers that don't meet the hotel's amenities and target market, Le Meridien segments its target market for hotels. As a result, it will be easier for travelers to interact with Le Meridien once they are on the premises since they will already feel comfortable. When launching an aggressive acquisition approach for its consumer rewards and recognition program, Le Meridien Moments, Le Meridien Hotels &amp; Resorts focuses on high-spending travelers. After the success of the work it completed last year, the hotel chain has extended its agreement alongside Carlson Marketing Group to execute the assignment. Because of Carlson, Le Meridien Moments' client base increased by 150% in 2002. In 2002, work on the project included a deliberate campaign to attract big spenders. More than 140 luxury and upscale hotels operated by Le Meridien can be found in 55 nations, primarily in Europe, the Americas, Asia Pacific, Africa, and the Middle East. The guests at these establishments are families, solo travelers, FITs (free independent travelers), couples, vacationers, adventurers, and business travelers.</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3</a:t>
            </a:fld>
            <a:endParaRPr lang="zh-CN" altLang="en-US"/>
          </a:p>
        </p:txBody>
      </p:sp>
    </p:spTree>
    <p:extLst>
      <p:ext uri="{BB962C8B-B14F-4D97-AF65-F5344CB8AC3E}">
        <p14:creationId xmlns:p14="http://schemas.microsoft.com/office/powerpoint/2010/main" val="932711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Guest Services</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The hotel experience, which includes interactions with personnel and the quality of facilities and guest services offered, may make or break the consumer experience. This implies that from the time they book the hotel until they leave off their key as they leave, Le Meridien provides its visitors the greatest caliber of customer care. The whole hotel staff always strives for superior customer service to keep visitors pleased (</a:t>
            </a:r>
            <a:r>
              <a:rPr lang="en-US" sz="1800" dirty="0" err="1">
                <a:solidFill>
                  <a:srgbClr val="222222"/>
                </a:solidFill>
                <a:effectLst/>
                <a:latin typeface="Times New Roman" panose="02020603050405020304" pitchFamily="18" charset="0"/>
                <a:ea typeface="Calibri" panose="020F0502020204030204" pitchFamily="34" charset="0"/>
              </a:rPr>
              <a:t>Ollor</a:t>
            </a:r>
            <a:r>
              <a:rPr lang="en-US" sz="1800" dirty="0">
                <a:solidFill>
                  <a:srgbClr val="222222"/>
                </a:solidFill>
                <a:effectLst/>
                <a:latin typeface="Times New Roman" panose="02020603050405020304" pitchFamily="18" charset="0"/>
                <a:ea typeface="Calibri" panose="020F0502020204030204" pitchFamily="34" charset="0"/>
              </a:rPr>
              <a:t> and Harry, 2021)</a:t>
            </a:r>
            <a:r>
              <a:rPr lang="en-US" sz="1800" dirty="0">
                <a:effectLst/>
                <a:latin typeface="Times New Roman" panose="02020603050405020304" pitchFamily="18" charset="0"/>
                <a:ea typeface="Calibri" panose="020F0502020204030204" pitchFamily="34" charset="0"/>
              </a:rPr>
              <a:t>. After all, 33% of Americans said they'll think about changing businesses after only one incidence of poor customer service. Additionally, providing exceptional and intriguing guest services may significantly influence financial line and visitor happiness.</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a:t>
            </a:fld>
            <a:endParaRPr lang="zh-CN" altLang="en-US"/>
          </a:p>
        </p:txBody>
      </p:sp>
    </p:spTree>
    <p:extLst>
      <p:ext uri="{BB962C8B-B14F-4D97-AF65-F5344CB8AC3E}">
        <p14:creationId xmlns:p14="http://schemas.microsoft.com/office/powerpoint/2010/main" val="4097392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Vrinda" panose="020B0502040204020203" pitchFamily="34" charset="0"/>
              </a:rPr>
              <a:t>Personalized Welcome Gifts</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An easy approach to go above and above for visitors and make them feel unique and appreciated is to give them personalized welcome presents (</a:t>
            </a:r>
            <a:r>
              <a:rPr lang="en-US" sz="1800" dirty="0">
                <a:solidFill>
                  <a:srgbClr val="222222"/>
                </a:solidFill>
                <a:effectLst/>
                <a:latin typeface="Times New Roman" panose="02020603050405020304" pitchFamily="18" charset="0"/>
                <a:ea typeface="Calibri" panose="020F0502020204030204" pitchFamily="34" charset="0"/>
              </a:rPr>
              <a:t>Min, 2022)</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ideal present ensures visitors to the Le Meridien hotel have a good experience. Creating visitor profiles using any data gathered at check-in is a good idea to determine what would be favorably accepted. Front desk staff uses this understanding of hotel visitors to create welcome presents they will like.</a:t>
            </a:r>
            <a:endParaRPr lang="en-US" sz="1800" dirty="0">
              <a:effectLst/>
              <a:latin typeface="Calibri" panose="020F0502020204030204" pitchFamily="34" charset="0"/>
              <a:ea typeface="Calibri" panose="020F0502020204030204" pitchFamily="34" charset="0"/>
              <a:cs typeface="Vrinda" panose="020B0502040204020203" pitchFamily="34" charset="0"/>
            </a:endParaRP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Vrinda" panose="020B0502040204020203" pitchFamily="34" charset="0"/>
              </a:rPr>
              <a:t>Discounts &amp; Packages</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solidFill>
                  <a:srgbClr val="000000"/>
                </a:solidFill>
                <a:effectLst/>
                <a:latin typeface="Times New Roman" panose="02020603050405020304" pitchFamily="18" charset="0"/>
                <a:ea typeface="Calibri" panose="020F0502020204030204" pitchFamily="34" charset="0"/>
              </a:rPr>
              <a:t>The firm benefits from collaborating with neighborhood companies to give clients culinary lessons, a night of painting, or wine tastings. It gives visitors unique and alluring experiences that were designed by locals.</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5</a:t>
            </a:fld>
            <a:endParaRPr lang="zh-CN" altLang="en-US"/>
          </a:p>
        </p:txBody>
      </p:sp>
    </p:spTree>
    <p:extLst>
      <p:ext uri="{BB962C8B-B14F-4D97-AF65-F5344CB8AC3E}">
        <p14:creationId xmlns:p14="http://schemas.microsoft.com/office/powerpoint/2010/main" val="2473866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Vrinda" panose="020B0502040204020203" pitchFamily="34" charset="0"/>
              </a:rPr>
              <a:t>Dry Cleaning &amp; Laundry Services</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Many hotel visitors will arrive after spending a long period traveling. It goes without saying that these guests will eventually need newly laundered clothing. It's uncommon for business or leisure travelers to want to take the time to look for laundry or dry cleaners (</a:t>
            </a:r>
            <a:r>
              <a:rPr lang="en-US" sz="1800" dirty="0">
                <a:solidFill>
                  <a:srgbClr val="222222"/>
                </a:solidFill>
                <a:effectLst/>
                <a:latin typeface="Times New Roman" panose="02020603050405020304" pitchFamily="18" charset="0"/>
                <a:ea typeface="Calibri" panose="020F0502020204030204" pitchFamily="34" charset="0"/>
              </a:rPr>
              <a:t>Chen, 2021)</a:t>
            </a:r>
            <a:r>
              <a:rPr lang="en-US" sz="180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6</a:t>
            </a:fld>
            <a:endParaRPr lang="zh-CN" altLang="en-US"/>
          </a:p>
        </p:txBody>
      </p:sp>
    </p:spTree>
    <p:extLst>
      <p:ext uri="{BB962C8B-B14F-4D97-AF65-F5344CB8AC3E}">
        <p14:creationId xmlns:p14="http://schemas.microsoft.com/office/powerpoint/2010/main" val="252273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Vrinda" panose="020B0502040204020203" pitchFamily="34" charset="0"/>
              </a:rPr>
              <a:t>In-Room Office Supplies &amp; Shared Workspaces</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Depending on the hotel's location, a significant portion of visitors may be doing it on business, in which case they may want a workspace throughout their stay (</a:t>
            </a:r>
            <a:r>
              <a:rPr lang="en-US" sz="1800" dirty="0">
                <a:solidFill>
                  <a:srgbClr val="222222"/>
                </a:solidFill>
                <a:effectLst/>
                <a:latin typeface="Times New Roman" panose="02020603050405020304" pitchFamily="18" charset="0"/>
                <a:ea typeface="Calibri" panose="020F0502020204030204" pitchFamily="34" charset="0"/>
              </a:rPr>
              <a:t>Mia and Hassan, 2021)</a:t>
            </a:r>
            <a:r>
              <a:rPr lang="en-US" sz="1800" dirty="0">
                <a:effectLst/>
                <a:latin typeface="Times New Roman" panose="02020603050405020304" pitchFamily="18" charset="0"/>
                <a:ea typeface="Calibri" panose="020F0502020204030204" pitchFamily="34" charset="0"/>
                <a:cs typeface="Vrinda" panose="020B0502040204020203" pitchFamily="34" charset="0"/>
              </a:rPr>
              <a:t>. Modern business travelers could value a few more alternatives even if most hotels include a desk, pencils, notepads, and basic internet. Le Meridien has two levels of </a:t>
            </a:r>
            <a:r>
              <a:rPr lang="en-US" sz="1800" dirty="0" err="1">
                <a:effectLst/>
                <a:latin typeface="Times New Roman" panose="02020603050405020304" pitchFamily="18" charset="0"/>
                <a:ea typeface="Calibri" panose="020F0502020204030204" pitchFamily="34" charset="0"/>
                <a:cs typeface="Vrinda" panose="020B0502040204020203" pitchFamily="34" charset="0"/>
              </a:rPr>
              <a:t>wifi</a:t>
            </a:r>
            <a:r>
              <a:rPr lang="en-US" sz="1800" dirty="0">
                <a:effectLst/>
                <a:latin typeface="Times New Roman" panose="02020603050405020304" pitchFamily="18" charset="0"/>
                <a:ea typeface="Calibri" panose="020F0502020204030204" pitchFamily="34" charset="0"/>
                <a:cs typeface="Vrinda" panose="020B0502040204020203" pitchFamily="34" charset="0"/>
              </a:rPr>
              <a:t>: a simpler version suitable for email and basic online surfing and a more complex one suitable for Zoom calls and live video streaming. Offering visitors the option to have a big display and mouse quickly linked to a laptop in their room is also wise. </a:t>
            </a:r>
            <a:endParaRPr lang="en-US" sz="18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7</a:t>
            </a:fld>
            <a:endParaRPr lang="zh-CN" altLang="en-US"/>
          </a:p>
        </p:txBody>
      </p:sp>
    </p:spTree>
    <p:extLst>
      <p:ext uri="{BB962C8B-B14F-4D97-AF65-F5344CB8AC3E}">
        <p14:creationId xmlns:p14="http://schemas.microsoft.com/office/powerpoint/2010/main" val="2405798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Times New Roman" panose="02020603050405020304" pitchFamily="18" charset="0"/>
              </a:rPr>
              <a:t>‍Mobile and Contactless Check-in</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According to recent research, more than 31% of leisure visitors and 53% of business travelers use smartphones to make hotel reservations. Let's also let them use their phone to check-in. In the digital era, where customers now dwell, they want rapid gratification and instant access. The last thing that hotel visitors want to do is waste their valuable time waiting in line to check-in. Many prospective visitors would find checking in through mobile convenient and a quick alternative to standing in long check-in queues (</a:t>
            </a:r>
            <a:r>
              <a:rPr lang="en-US" sz="1800" dirty="0" err="1">
                <a:solidFill>
                  <a:srgbClr val="222222"/>
                </a:solidFill>
                <a:effectLst/>
                <a:latin typeface="Times New Roman" panose="02020603050405020304" pitchFamily="18" charset="0"/>
                <a:ea typeface="Calibri" panose="020F0502020204030204" pitchFamily="34" charset="0"/>
              </a:rPr>
              <a:t>Zarezadeh</a:t>
            </a:r>
            <a:r>
              <a:rPr lang="en-US" sz="1800" dirty="0">
                <a:solidFill>
                  <a:srgbClr val="222222"/>
                </a:solidFill>
                <a:effectLst/>
                <a:latin typeface="Times New Roman" panose="02020603050405020304" pitchFamily="18" charset="0"/>
                <a:ea typeface="Calibri" panose="020F0502020204030204" pitchFamily="34" charset="0"/>
              </a:rPr>
              <a:t> et al., 2022)</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8</a:t>
            </a:fld>
            <a:endParaRPr lang="zh-CN" altLang="en-US"/>
          </a:p>
        </p:txBody>
      </p:sp>
    </p:spTree>
    <p:extLst>
      <p:ext uri="{BB962C8B-B14F-4D97-AF65-F5344CB8AC3E}">
        <p14:creationId xmlns:p14="http://schemas.microsoft.com/office/powerpoint/2010/main" val="1688171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Calibri" panose="020F0502020204030204" pitchFamily="34" charset="0"/>
                <a:cs typeface="Vrinda" panose="020B0502040204020203" pitchFamily="34" charset="0"/>
              </a:rPr>
              <a:t>VIP Member Experiences</a:t>
            </a:r>
            <a:endParaRPr lang="en-US" sz="1800" b="1"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Le Meridien develops a VIP program for chosen visitors who frequent the hotels, offering numerous benefits as they advance through the status levels. Once members spend a particular night at the hotel, they may be eligible for benefits like preferential room selection or a special breakfast hour. These extras give visitors the impression that they are royalty and drive home the point that the hotel values their enjoyment (</a:t>
            </a:r>
            <a:r>
              <a:rPr lang="en-US" sz="1800" dirty="0">
                <a:solidFill>
                  <a:srgbClr val="222222"/>
                </a:solidFill>
                <a:effectLst/>
                <a:latin typeface="Times New Roman" panose="02020603050405020304" pitchFamily="18" charset="0"/>
                <a:ea typeface="Calibri" panose="020F0502020204030204" pitchFamily="34" charset="0"/>
              </a:rPr>
              <a:t>Kaya et al., 2022)</a:t>
            </a:r>
            <a:r>
              <a:rPr lang="en-US" sz="180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9</a:t>
            </a:fld>
            <a:endParaRPr lang="zh-CN" altLang="en-US"/>
          </a:p>
        </p:txBody>
      </p:sp>
    </p:spTree>
    <p:extLst>
      <p:ext uri="{BB962C8B-B14F-4D97-AF65-F5344CB8AC3E}">
        <p14:creationId xmlns:p14="http://schemas.microsoft.com/office/powerpoint/2010/main" val="1964256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Importance of Hospitality</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solidFill>
                  <a:srgbClr val="2A2A2A"/>
                </a:solidFill>
                <a:effectLst/>
                <a:latin typeface="Times New Roman" panose="02020603050405020304" pitchFamily="18" charset="0"/>
                <a:ea typeface="Calibri" panose="020F0502020204030204" pitchFamily="34" charset="0"/>
              </a:rPr>
              <a:t>The word "hospitality" is derived from the phrase "hospice," which, in medieval times, referred to a place of rest for travelers. Welcome guests and attend to their needs and expectations, including food, drink, housing, transportation, activities/entertainment, shopping, and supporting services, which may be referred to as hospitality. The actions of staff members who provide guests protection, psychological ease, and physical comfort are among the concrete and intangible components that make up hospitality (</a:t>
            </a:r>
            <a:r>
              <a:rPr lang="en-US" sz="1800" dirty="0" err="1">
                <a:solidFill>
                  <a:srgbClr val="222222"/>
                </a:solidFill>
                <a:effectLst/>
                <a:latin typeface="Times New Roman" panose="02020603050405020304" pitchFamily="18" charset="0"/>
                <a:ea typeface="Calibri" panose="020F0502020204030204" pitchFamily="34" charset="0"/>
              </a:rPr>
              <a:t>Ciasullo</a:t>
            </a:r>
            <a:r>
              <a:rPr lang="en-US" sz="1800" dirty="0">
                <a:solidFill>
                  <a:srgbClr val="222222"/>
                </a:solidFill>
                <a:effectLst/>
                <a:latin typeface="Times New Roman" panose="02020603050405020304" pitchFamily="18" charset="0"/>
                <a:ea typeface="Calibri" panose="020F0502020204030204" pitchFamily="34" charset="0"/>
              </a:rPr>
              <a:t> et al., 2021)</a:t>
            </a:r>
            <a:r>
              <a:rPr lang="en-US" sz="1800" dirty="0">
                <a:solidFill>
                  <a:srgbClr val="2A2A2A"/>
                </a:solidFill>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10</a:t>
            </a:fld>
            <a:endParaRPr lang="zh-CN" altLang="en-US"/>
          </a:p>
        </p:txBody>
      </p:sp>
    </p:spTree>
    <p:extLst>
      <p:ext uri="{BB962C8B-B14F-4D97-AF65-F5344CB8AC3E}">
        <p14:creationId xmlns:p14="http://schemas.microsoft.com/office/powerpoint/2010/main" val="618312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Conclusion</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r>
              <a:rPr lang="en-US" sz="1800" dirty="0">
                <a:solidFill>
                  <a:srgbClr val="2A2A2A"/>
                </a:solidFill>
                <a:effectLst/>
                <a:latin typeface="Times New Roman" panose="02020603050405020304" pitchFamily="18" charset="0"/>
                <a:ea typeface="Calibri" panose="020F0502020204030204" pitchFamily="34" charset="0"/>
              </a:rPr>
              <a:t>The Le Meridien brand is one of the most well-known in the hotel industry. The Meridien Group of Hotels' properties is each built to provide visitors with unique experiences. This famous hotel business is well known for maintaining high levels of facilities and service at each of its locations (</a:t>
            </a:r>
            <a:r>
              <a:rPr lang="en-US" sz="1800" dirty="0">
                <a:solidFill>
                  <a:srgbClr val="222222"/>
                </a:solidFill>
                <a:effectLst/>
                <a:latin typeface="Times New Roman" panose="02020603050405020304" pitchFamily="18" charset="0"/>
                <a:ea typeface="Calibri" panose="020F0502020204030204" pitchFamily="34" charset="0"/>
              </a:rPr>
              <a:t>Ren et al., 2021)</a:t>
            </a:r>
            <a:r>
              <a:rPr lang="en-US" sz="1800" dirty="0">
                <a:solidFill>
                  <a:srgbClr val="2A2A2A"/>
                </a:solidFill>
                <a:effectLst/>
                <a:latin typeface="Times New Roman" panose="02020603050405020304" pitchFamily="18" charset="0"/>
                <a:ea typeface="Calibri" panose="020F0502020204030204" pitchFamily="34" charset="0"/>
              </a:rPr>
              <a:t>. Strong marketing and advertising initiatives must be launched both domestically and abroad. Long-term sustainability of the hotel company sector may be attained by providing flexible pricing, cancellation policies, flexible work environments, high-quality items, compensation programs, clean environments, etc.</a:t>
            </a:r>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11</a:t>
            </a:fld>
            <a:endParaRPr lang="zh-CN" altLang="en-US"/>
          </a:p>
        </p:txBody>
      </p:sp>
    </p:spTree>
    <p:extLst>
      <p:ext uri="{BB962C8B-B14F-4D97-AF65-F5344CB8AC3E}">
        <p14:creationId xmlns:p14="http://schemas.microsoft.com/office/powerpoint/2010/main" val="2801345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References</a:t>
            </a:r>
            <a:endParaRPr lang="en-US" sz="1800" b="1" kern="0" dirty="0">
              <a:solidFill>
                <a:srgbClr val="2F5496"/>
              </a:solidFill>
              <a:effectLst/>
              <a:latin typeface="Calibri Light" panose="020F03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Ayyildiz</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A.Y., Baykal, M. and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Koc</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E., 2022. Attitudes of hotel customers towards the use of service robots in hospitality service encounters. </a:t>
            </a:r>
            <a:r>
              <a:rPr lang="en-US" sz="1800" i="1" dirty="0">
                <a:effectLst/>
                <a:latin typeface="Calibri" panose="020F0502020204030204" pitchFamily="34" charset="0"/>
                <a:ea typeface="Calibri" panose="020F0502020204030204" pitchFamily="34" charset="0"/>
                <a:cs typeface="Vrinda" panose="020B0502040204020203" pitchFamily="34" charset="0"/>
              </a:rPr>
              <a:t>Technology in Society</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70</a:t>
            </a:r>
            <a:r>
              <a:rPr lang="en-US" sz="1800" dirty="0">
                <a:effectLst/>
                <a:latin typeface="Calibri" panose="020F0502020204030204" pitchFamily="34" charset="0"/>
                <a:ea typeface="Calibri" panose="020F0502020204030204" pitchFamily="34" charset="0"/>
                <a:cs typeface="Vrinda" panose="020B0502040204020203" pitchFamily="34" charset="0"/>
              </a:rPr>
              <a:t>, p.101995.</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Chen, L.N., 2021. Marketing hospitality: An analysis of English names of Taipei hotels. </a:t>
            </a:r>
            <a:r>
              <a:rPr lang="en-US" sz="1800" i="1" dirty="0">
                <a:effectLst/>
                <a:latin typeface="Calibri" panose="020F0502020204030204" pitchFamily="34" charset="0"/>
                <a:ea typeface="Calibri" panose="020F0502020204030204" pitchFamily="34" charset="0"/>
                <a:cs typeface="Vrinda" panose="020B0502040204020203" pitchFamily="34" charset="0"/>
              </a:rPr>
              <a:t>English Today</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37</a:t>
            </a:r>
            <a:r>
              <a:rPr lang="en-US" sz="1800" dirty="0">
                <a:effectLst/>
                <a:latin typeface="Calibri" panose="020F0502020204030204" pitchFamily="34" charset="0"/>
                <a:ea typeface="Calibri" panose="020F0502020204030204" pitchFamily="34" charset="0"/>
                <a:cs typeface="Vrinda" panose="020B0502040204020203" pitchFamily="34" charset="0"/>
              </a:rPr>
              <a:t>(4), pp.236-242.</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Ciasullo</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M.V.,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Montera</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R. and Palumbo, R., 2021. Online content responsiveness strategies in the hospitality context: exploratory insights and a research agenda. </a:t>
            </a:r>
            <a:r>
              <a:rPr lang="en-US" sz="1800" i="1" dirty="0">
                <a:effectLst/>
                <a:latin typeface="Calibri" panose="020F0502020204030204" pitchFamily="34" charset="0"/>
                <a:ea typeface="Calibri" panose="020F0502020204030204" pitchFamily="34" charset="0"/>
                <a:cs typeface="Vrinda" panose="020B0502040204020203" pitchFamily="34" charset="0"/>
              </a:rPr>
              <a:t>The TQM Journal</a:t>
            </a:r>
            <a:r>
              <a:rPr lang="en-US" sz="1800" dirty="0">
                <a:effectLst/>
                <a:latin typeface="Calibri" panose="020F0502020204030204" pitchFamily="34" charset="0"/>
                <a:ea typeface="Calibri" panose="020F0502020204030204" pitchFamily="34" charset="0"/>
                <a:cs typeface="Vrinda" panose="020B0502040204020203" pitchFamily="34" charset="0"/>
              </a:rPr>
              <a:t>, (ahead-of-print).</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Kaya, K.,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Yılmaz</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Y.,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Yaslan</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Y.,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Öğüdücü</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Ş.G. and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Çıngı</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F., 2022. Demand forecasting model using hotel clustering findings for hospitality industry. </a:t>
            </a:r>
            <a:r>
              <a:rPr lang="en-US" sz="1800" i="1" dirty="0">
                <a:effectLst/>
                <a:latin typeface="Calibri" panose="020F0502020204030204" pitchFamily="34" charset="0"/>
                <a:ea typeface="Calibri" panose="020F0502020204030204" pitchFamily="34" charset="0"/>
                <a:cs typeface="Vrinda" panose="020B0502040204020203" pitchFamily="34" charset="0"/>
              </a:rPr>
              <a:t>Information Processing &amp; Management</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59</a:t>
            </a:r>
            <a:r>
              <a:rPr lang="en-US" sz="1800" dirty="0">
                <a:effectLst/>
                <a:latin typeface="Calibri" panose="020F0502020204030204" pitchFamily="34" charset="0"/>
                <a:ea typeface="Calibri" panose="020F0502020204030204" pitchFamily="34" charset="0"/>
                <a:cs typeface="Vrinda" panose="020B0502040204020203" pitchFamily="34" charset="0"/>
              </a:rPr>
              <a:t>(1), p.102816.</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Mia, M.N. and Hassan, K., 2021. Post COVID challenges to the tourism and hospitality industry: a study on Bangladesh. </a:t>
            </a:r>
            <a:r>
              <a:rPr lang="en-US" sz="1800" i="1" dirty="0">
                <a:effectLst/>
                <a:latin typeface="Calibri" panose="020F0502020204030204" pitchFamily="34" charset="0"/>
                <a:ea typeface="Calibri" panose="020F0502020204030204" pitchFamily="34" charset="0"/>
                <a:cs typeface="Vrinda" panose="020B0502040204020203" pitchFamily="34" charset="0"/>
              </a:rPr>
              <a:t>Can. J. Bus. Inf. Stud</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3</a:t>
            </a:r>
            <a:r>
              <a:rPr lang="en-US" sz="1800" dirty="0">
                <a:effectLst/>
                <a:latin typeface="Calibri" panose="020F0502020204030204" pitchFamily="34" charset="0"/>
                <a:ea typeface="Calibri" panose="020F0502020204030204" pitchFamily="34" charset="0"/>
                <a:cs typeface="Vrinda" panose="020B0502040204020203" pitchFamily="34" charset="0"/>
              </a:rPr>
              <a:t>(6), pp.109-119.</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Min, B., 2022. The Future of Talent Management in the Hospitality Industry.</a:t>
            </a:r>
            <a:endParaRPr lang="en-US" sz="1800" dirty="0">
              <a:effectLst/>
              <a:latin typeface="Calibri" panose="020F0502020204030204" pitchFamily="34" charset="0"/>
              <a:ea typeface="Calibri" panose="020F0502020204030204" pitchFamily="34" charset="0"/>
              <a:cs typeface="Vrinda" panose="020B0502040204020203" pitchFamily="34" charset="0"/>
            </a:endParaRP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Ollor</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H.Y. and Harry, C.O., 2021. Talent management and employee commitment in the hospitality industry: A study of Le Meridien hotel. </a:t>
            </a:r>
            <a:r>
              <a:rPr lang="en-US" sz="1800" i="1" dirty="0">
                <a:effectLst/>
                <a:latin typeface="Calibri" panose="020F0502020204030204" pitchFamily="34" charset="0"/>
                <a:ea typeface="Calibri" panose="020F0502020204030204" pitchFamily="34" charset="0"/>
                <a:cs typeface="Vrinda" panose="020B0502040204020203" pitchFamily="34" charset="0"/>
              </a:rPr>
              <a:t>BW Academic Journal</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2021</a:t>
            </a:r>
            <a:r>
              <a:rPr lang="en-US" sz="1800" dirty="0">
                <a:effectLst/>
                <a:latin typeface="Calibri" panose="020F0502020204030204" pitchFamily="34" charset="0"/>
                <a:ea typeface="Calibri" panose="020F0502020204030204" pitchFamily="34" charset="0"/>
                <a:cs typeface="Vrinda" panose="020B0502040204020203" pitchFamily="34" charset="0"/>
              </a:rPr>
              <a:t>(2021).</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Ren, M., Vu, H.Q., Li, G. and Law, R., 2021. Large-scale comparative analyses of hotel photo content posted by managers and customers to review platforms based on deep learning: implications for hospitality marketers. </a:t>
            </a:r>
            <a:r>
              <a:rPr lang="en-US" sz="1800" i="1" dirty="0">
                <a:effectLst/>
                <a:latin typeface="Calibri" panose="020F0502020204030204" pitchFamily="34" charset="0"/>
                <a:ea typeface="Calibri" panose="020F0502020204030204" pitchFamily="34" charset="0"/>
                <a:cs typeface="Vrinda" panose="020B0502040204020203" pitchFamily="34" charset="0"/>
              </a:rPr>
              <a:t>Journal of Hospitality Marketing &amp; Management</a:t>
            </a:r>
            <a:r>
              <a:rPr lang="en-US" sz="1800" dirty="0">
                <a:effectLst/>
                <a:latin typeface="Calibri" panose="020F0502020204030204" pitchFamily="34" charset="0"/>
                <a:ea typeface="Calibri" panose="020F0502020204030204" pitchFamily="34" charset="0"/>
                <a:cs typeface="Vrinda" panose="020B0502040204020203" pitchFamily="34" charset="0"/>
              </a:rPr>
              <a:t>, </a:t>
            </a:r>
            <a:r>
              <a:rPr lang="en-US" sz="1800" i="1" dirty="0">
                <a:effectLst/>
                <a:latin typeface="Calibri" panose="020F0502020204030204" pitchFamily="34" charset="0"/>
                <a:ea typeface="Calibri" panose="020F0502020204030204" pitchFamily="34" charset="0"/>
                <a:cs typeface="Vrinda" panose="020B0502040204020203" pitchFamily="34" charset="0"/>
              </a:rPr>
              <a:t>30</a:t>
            </a:r>
            <a:r>
              <a:rPr lang="en-US" sz="1800" dirty="0">
                <a:effectLst/>
                <a:latin typeface="Calibri" panose="020F0502020204030204" pitchFamily="34" charset="0"/>
                <a:ea typeface="Calibri" panose="020F0502020204030204" pitchFamily="34" charset="0"/>
                <a:cs typeface="Vrinda" panose="020B0502040204020203" pitchFamily="34" charset="0"/>
              </a:rPr>
              <a:t>(1), pp.96-119.</a:t>
            </a:r>
          </a:p>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Zarezadeh</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Z.Z., </a:t>
            </a:r>
            <a:r>
              <a:rPr lang="en-US"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Rastegar</a:t>
            </a:r>
            <a:r>
              <a:rPr lang="en-US"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R. and Xiang, Z., 2022. Big data analytics and hotel guest experience: a critical analysis of the literature. </a:t>
            </a:r>
            <a:r>
              <a:rPr lang="en-US" sz="1800" i="1">
                <a:effectLst/>
                <a:latin typeface="Calibri" panose="020F0502020204030204" pitchFamily="34" charset="0"/>
                <a:ea typeface="Calibri" panose="020F0502020204030204" pitchFamily="34" charset="0"/>
                <a:cs typeface="Vrinda" panose="020B0502040204020203" pitchFamily="34" charset="0"/>
              </a:rPr>
              <a:t>International Journal of Contemporary Hospitality Management</a:t>
            </a:r>
            <a:r>
              <a:rPr lang="en-US" sz="1800">
                <a:effectLst/>
                <a:latin typeface="Calibri" panose="020F0502020204030204" pitchFamily="34" charset="0"/>
                <a:ea typeface="Calibri" panose="020F0502020204030204" pitchFamily="34" charset="0"/>
                <a:cs typeface="Vrinda" panose="020B0502040204020203" pitchFamily="34" charset="0"/>
              </a:rPr>
              <a:t>.</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12</a:t>
            </a:fld>
            <a:endParaRPr lang="zh-CN" altLang="en-US"/>
          </a:p>
        </p:txBody>
      </p:sp>
    </p:spTree>
    <p:extLst>
      <p:ext uri="{BB962C8B-B14F-4D97-AF65-F5344CB8AC3E}">
        <p14:creationId xmlns:p14="http://schemas.microsoft.com/office/powerpoint/2010/main" val="2424331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PK"/>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484764" y="1986926"/>
            <a:ext cx="5151167" cy="2057441"/>
          </a:xfrm>
        </p:spPr>
        <p:txBody>
          <a:bodyPr/>
          <a:lstStyle/>
          <a:p>
            <a:r>
              <a:rPr lang="en-US" altLang="zh-CN" dirty="0"/>
              <a:t>Hospitality and Guest Services within Le Meridien</a:t>
            </a:r>
            <a:endParaRPr lang="en-US" dirty="0"/>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484764" y="4172084"/>
            <a:ext cx="2441060" cy="1609190"/>
          </a:xfrm>
        </p:spPr>
        <p:txBody>
          <a:bodyPr/>
          <a:lstStyle/>
          <a:p>
            <a:r>
              <a:rPr lang="en-US" dirty="0"/>
              <a:t>Presenter Name: Marian Iulian Ciobanu</a:t>
            </a:r>
          </a:p>
          <a:p>
            <a:r>
              <a:rPr lang="en-US" dirty="0"/>
              <a:t>Student number:</a:t>
            </a:r>
          </a:p>
          <a:p>
            <a:r>
              <a:rPr lang="en-US" dirty="0"/>
              <a:t>2207886</a:t>
            </a:r>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2">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Tree>
    <p:extLst>
      <p:ext uri="{BB962C8B-B14F-4D97-AF65-F5344CB8AC3E}">
        <p14:creationId xmlns:p14="http://schemas.microsoft.com/office/powerpoint/2010/main" val="3898447929"/>
      </p:ext>
    </p:extLst>
  </p:cSld>
  <p:clrMapOvr>
    <a:masterClrMapping/>
  </p:clrMapOvr>
  <mc:AlternateContent xmlns:mc="http://schemas.openxmlformats.org/markup-compatibility/2006">
    <mc:Choice xmlns:p14="http://schemas.microsoft.com/office/powerpoint/2010/main" Requires="p14">
      <p:transition spd="slow" p14:dur="2000" advTm="5447"/>
    </mc:Choice>
    <mc:Fallback>
      <p:transition spd="slow" advTm="544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509574" y="274955"/>
            <a:ext cx="5117162" cy="1325563"/>
          </a:xfrm>
        </p:spPr>
        <p:txBody>
          <a:bodyPr/>
          <a:lstStyle/>
          <a:p>
            <a:r>
              <a:rPr lang="en-US" altLang="zh-CN" dirty="0"/>
              <a:t>Introduction</a:t>
            </a:r>
            <a:endParaRPr lang="en-US" dirty="0"/>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zh-CN" altLang="en-US" sz="1200" u="none" strike="noStrike" kern="1200" cap="none" spc="0" normalizeH="0" baseline="0" noProof="0" dirty="0">
              <a:ln>
                <a:noFill/>
              </a:ln>
              <a:solidFill>
                <a:schemeClr val="bg1"/>
              </a:solidFill>
              <a:effectLst/>
              <a:uLnTx/>
              <a:uFillTx/>
            </a:endParaRP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509574" y="1188663"/>
            <a:ext cx="4260180" cy="1294530"/>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Le Méridien Hotels &amp; Resorts, established in 1960s Paris amid a glitzy travel age, continues to embrace cultures from all over the globe with a very European attitude of relishing the good life. Monica to Sichuan (</a:t>
            </a:r>
            <a:r>
              <a:rPr lang="en-US" sz="1600" dirty="0" err="1">
                <a:effectLst/>
                <a:latin typeface="Abadi" panose="020B0604020104020204" pitchFamily="34" charset="0"/>
                <a:ea typeface="Calibri" panose="020F0502020204030204" pitchFamily="34" charset="0"/>
              </a:rPr>
              <a:t>Ayyildiz</a:t>
            </a:r>
            <a:r>
              <a:rPr lang="en-US" sz="1600" dirty="0">
                <a:effectLst/>
                <a:latin typeface="Abadi" panose="020B0604020104020204" pitchFamily="34" charset="0"/>
                <a:ea typeface="Calibri" panose="020F0502020204030204" pitchFamily="34" charset="0"/>
              </a:rPr>
              <a:t> et al, 2022). Over 120 hotels in more than 50 countries are held by Starwood Hotels and Resorts, which also owns Le Méridien. Le Meridien was purchased by Forte Group, a UK hotel company, and afterward purchased by Granada PLC in 1996.</a:t>
            </a:r>
            <a:endParaRPr lang="en-US" dirty="0">
              <a:latin typeface="Abadi" panose="020B0604020104020204" pitchFamily="34" charset="0"/>
            </a:endParaRPr>
          </a:p>
          <a:p>
            <a:pPr>
              <a:lnSpc>
                <a:spcPct val="150000"/>
              </a:lnSpc>
            </a:pPr>
            <a:endParaRPr lang="en-US" dirty="0"/>
          </a:p>
        </p:txBody>
      </p:sp>
    </p:spTree>
    <p:extLst>
      <p:ext uri="{BB962C8B-B14F-4D97-AF65-F5344CB8AC3E}">
        <p14:creationId xmlns:p14="http://schemas.microsoft.com/office/powerpoint/2010/main" val="77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6095999" y="1629939"/>
            <a:ext cx="4518122" cy="3840419"/>
          </a:xfrm>
        </p:spPr>
        <p:txBody>
          <a:bodyPr/>
          <a:lstStyle/>
          <a:p>
            <a:pPr marR="0" lvl="0">
              <a:lnSpc>
                <a:spcPct val="150000"/>
              </a:lnSpc>
              <a:spcBef>
                <a:spcPts val="0"/>
              </a:spcBef>
              <a:spcAft>
                <a:spcPts val="0"/>
              </a:spcAft>
            </a:pPr>
            <a:r>
              <a:rPr lang="en-US" sz="2400" dirty="0">
                <a:effectLst/>
                <a:latin typeface="Abadi" panose="020B0604020104020204" pitchFamily="34" charset="0"/>
                <a:ea typeface="Calibri" panose="020F0502020204030204" pitchFamily="34" charset="0"/>
                <a:cs typeface="Vrinda" panose="020B0502040204020203" pitchFamily="34" charset="0"/>
              </a:rPr>
              <a:t>Families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Solo travelers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FITs (free independent travelers)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Couples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Vacationers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Adventurers</a:t>
            </a:r>
            <a:br>
              <a:rPr lang="en-US" sz="2400" dirty="0">
                <a:effectLst/>
                <a:latin typeface="Abadi" panose="020B0604020104020204" pitchFamily="34" charset="0"/>
                <a:ea typeface="Calibri" panose="020F0502020204030204" pitchFamily="34" charset="0"/>
                <a:cs typeface="Vrinda" panose="020B0502040204020203" pitchFamily="34" charset="0"/>
              </a:rPr>
            </a:br>
            <a:r>
              <a:rPr lang="en-US" sz="2400" dirty="0">
                <a:effectLst/>
                <a:latin typeface="Abadi" panose="020B0604020104020204" pitchFamily="34" charset="0"/>
                <a:ea typeface="Calibri" panose="020F0502020204030204" pitchFamily="34" charset="0"/>
                <a:cs typeface="Vrinda" panose="020B0502040204020203" pitchFamily="34" charset="0"/>
              </a:rPr>
              <a:t>Business travelers</a:t>
            </a:r>
          </a:p>
        </p:txBody>
      </p:sp>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zh-CN" altLang="en-US" sz="1200" u="none" strike="noStrike" kern="1200" cap="none" spc="0" normalizeH="0" baseline="0" noProof="0" dirty="0">
              <a:ln>
                <a:noFill/>
              </a:ln>
              <a:solidFill>
                <a:schemeClr val="bg1"/>
              </a:solidFill>
              <a:effectLst/>
              <a:uLnTx/>
              <a:uFillTx/>
            </a:endParaRPr>
          </a:p>
        </p:txBody>
      </p:sp>
      <p:sp>
        <p:nvSpPr>
          <p:cNvPr id="2" name="Title 4">
            <a:extLst>
              <a:ext uri="{FF2B5EF4-FFF2-40B4-BE49-F238E27FC236}">
                <a16:creationId xmlns:a16="http://schemas.microsoft.com/office/drawing/2014/main" id="{304064A7-3122-F008-EE20-769A9F60C01C}"/>
              </a:ext>
            </a:extLst>
          </p:cNvPr>
          <p:cNvSpPr txBox="1">
            <a:spLocks/>
          </p:cNvSpPr>
          <p:nvPr/>
        </p:nvSpPr>
        <p:spPr>
          <a:xfrm>
            <a:off x="6095999" y="148516"/>
            <a:ext cx="5117162"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700" b="1" kern="1200">
                <a:solidFill>
                  <a:schemeClr val="bg1"/>
                </a:solidFill>
                <a:latin typeface="+mn-lt"/>
                <a:ea typeface="+mj-ea"/>
                <a:cs typeface="+mj-cs"/>
              </a:defRPr>
            </a:lvl1pPr>
          </a:lstStyle>
          <a:p>
            <a:r>
              <a:rPr lang="en-US" altLang="zh-CN" sz="4400" dirty="0"/>
              <a:t>Target Customers</a:t>
            </a:r>
            <a:endParaRPr lang="en-US" sz="4400" dirty="0"/>
          </a:p>
        </p:txBody>
      </p:sp>
    </p:spTree>
    <p:extLst>
      <p:ext uri="{BB962C8B-B14F-4D97-AF65-F5344CB8AC3E}">
        <p14:creationId xmlns:p14="http://schemas.microsoft.com/office/powerpoint/2010/main" val="32955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517427" y="785955"/>
            <a:ext cx="9823998" cy="1325563"/>
          </a:xfrm>
        </p:spPr>
        <p:txBody>
          <a:bodyPr/>
          <a:lstStyle/>
          <a:p>
            <a:r>
              <a:rPr lang="en-US" altLang="zh-CN" dirty="0"/>
              <a:t>Guest Services</a:t>
            </a: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17427" y="1678740"/>
            <a:ext cx="4959822" cy="2007158"/>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The hotel experience, which includes interactions with personnel and the quality of facilities and guest services offered, may make or break the consumer experience. The whole hotel staff always strives for superior customer service to keep visitors pleased (</a:t>
            </a:r>
            <a:r>
              <a:rPr lang="en-US" sz="1600" dirty="0" err="1">
                <a:effectLst/>
                <a:latin typeface="Abadi" panose="020B0604020104020204" pitchFamily="34" charset="0"/>
                <a:ea typeface="Calibri" panose="020F0502020204030204" pitchFamily="34" charset="0"/>
              </a:rPr>
              <a:t>Ollor</a:t>
            </a:r>
            <a:r>
              <a:rPr lang="en-US" sz="1600" dirty="0">
                <a:effectLst/>
                <a:latin typeface="Abadi" panose="020B0604020104020204" pitchFamily="34" charset="0"/>
                <a:ea typeface="Calibri" panose="020F0502020204030204" pitchFamily="34" charset="0"/>
              </a:rPr>
              <a:t> and Harry, 2021).</a:t>
            </a:r>
            <a:endParaRPr lang="en-US" sz="1400" dirty="0">
              <a:latin typeface="Abadi" panose="020B0604020104020204" pitchFamily="34" charset="0"/>
            </a:endParaRP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zh-CN" altLang="en-US" sz="1200" u="none" strike="noStrike" kern="120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415296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517427" y="272159"/>
            <a:ext cx="9823998" cy="1325563"/>
          </a:xfrm>
        </p:spPr>
        <p:txBody>
          <a:bodyPr/>
          <a:lstStyle/>
          <a:p>
            <a:r>
              <a:rPr lang="en-US" altLang="zh-CN" dirty="0"/>
              <a:t>Personalized Welcome Gifts</a:t>
            </a: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17427" y="1164944"/>
            <a:ext cx="4959822" cy="2007158"/>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An easy approach to go above and above for visitors and make them feel unique and appreciated is to give them personalized welcome presents </a:t>
            </a:r>
            <a:r>
              <a:rPr lang="en-US" sz="1600" dirty="0">
                <a:effectLst/>
                <a:latin typeface="Abadi" panose="020B0604020104020204" pitchFamily="34" charset="0"/>
                <a:ea typeface="Calibri" panose="020F0502020204030204" pitchFamily="34" charset="0"/>
                <a:cs typeface="Vrinda" panose="020B0502040204020203" pitchFamily="34" charset="0"/>
              </a:rPr>
              <a:t>(</a:t>
            </a:r>
            <a:r>
              <a:rPr lang="en-US" sz="1600" dirty="0">
                <a:effectLst/>
                <a:latin typeface="Abadi" panose="020B0604020104020204" pitchFamily="34" charset="0"/>
                <a:ea typeface="Calibri" panose="020F0502020204030204" pitchFamily="34" charset="0"/>
              </a:rPr>
              <a:t>Min, 2022). </a:t>
            </a:r>
            <a:endParaRPr lang="en-US" sz="1400" dirty="0">
              <a:latin typeface="Abadi" panose="020B0604020104020204" pitchFamily="34" charset="0"/>
            </a:endParaRP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zh-CN" altLang="en-US" sz="1200" u="none" strike="noStrike" kern="1200" cap="none" spc="0" normalizeH="0" baseline="0" noProof="0" dirty="0">
              <a:ln>
                <a:noFill/>
              </a:ln>
              <a:solidFill>
                <a:schemeClr val="bg1"/>
              </a:solidFill>
              <a:effectLst/>
              <a:uLnTx/>
              <a:uFillTx/>
            </a:endParaRPr>
          </a:p>
        </p:txBody>
      </p:sp>
      <p:sp>
        <p:nvSpPr>
          <p:cNvPr id="2" name="Title 5">
            <a:extLst>
              <a:ext uri="{FF2B5EF4-FFF2-40B4-BE49-F238E27FC236}">
                <a16:creationId xmlns:a16="http://schemas.microsoft.com/office/drawing/2014/main" id="{016D0B39-55D2-4F59-7400-C31A73F4451D}"/>
              </a:ext>
            </a:extLst>
          </p:cNvPr>
          <p:cNvSpPr txBox="1">
            <a:spLocks/>
          </p:cNvSpPr>
          <p:nvPr/>
        </p:nvSpPr>
        <p:spPr>
          <a:xfrm>
            <a:off x="539239" y="3500337"/>
            <a:ext cx="9823998" cy="1325563"/>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r>
              <a:rPr lang="en-US" altLang="zh-CN" dirty="0"/>
              <a:t>Discounts &amp; Packages</a:t>
            </a:r>
            <a:endParaRPr lang="en-US" dirty="0"/>
          </a:p>
        </p:txBody>
      </p:sp>
      <p:sp>
        <p:nvSpPr>
          <p:cNvPr id="3" name="Text Placeholder 28">
            <a:extLst>
              <a:ext uri="{FF2B5EF4-FFF2-40B4-BE49-F238E27FC236}">
                <a16:creationId xmlns:a16="http://schemas.microsoft.com/office/drawing/2014/main" id="{70CA067C-140B-C66A-1A73-45268ACAAF52}"/>
              </a:ext>
            </a:extLst>
          </p:cNvPr>
          <p:cNvSpPr txBox="1">
            <a:spLocks/>
          </p:cNvSpPr>
          <p:nvPr/>
        </p:nvSpPr>
        <p:spPr>
          <a:xfrm>
            <a:off x="539239" y="4393122"/>
            <a:ext cx="4959822" cy="2007158"/>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1600" dirty="0">
                <a:effectLst/>
                <a:latin typeface="Abadi" panose="020B0604020104020204" pitchFamily="34" charset="0"/>
                <a:ea typeface="Calibri" panose="020F0502020204030204" pitchFamily="34" charset="0"/>
              </a:rPr>
              <a:t>The firm benefits from collaborating with neighborhood companies to give clients culinary lessons, a night of painting, or wine tastings.</a:t>
            </a:r>
            <a:endParaRPr lang="en-US" sz="1400" dirty="0">
              <a:latin typeface="Abadi" panose="020B0604020104020204" pitchFamily="34" charset="0"/>
            </a:endParaRPr>
          </a:p>
        </p:txBody>
      </p:sp>
    </p:spTree>
    <p:extLst>
      <p:ext uri="{BB962C8B-B14F-4D97-AF65-F5344CB8AC3E}">
        <p14:creationId xmlns:p14="http://schemas.microsoft.com/office/powerpoint/2010/main" val="260579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zh-CN" altLang="en-US" sz="1200" u="none" strike="noStrike" kern="1200" cap="none" spc="0" normalizeH="0" baseline="0" noProof="0" dirty="0">
              <a:ln>
                <a:noFill/>
              </a:ln>
              <a:solidFill>
                <a:schemeClr val="bg1"/>
              </a:solidFill>
              <a:effectLst/>
              <a:uLnTx/>
              <a:uFillTx/>
            </a:endParaRPr>
          </a:p>
        </p:txBody>
      </p:sp>
      <p:sp>
        <p:nvSpPr>
          <p:cNvPr id="2" name="Title 5">
            <a:extLst>
              <a:ext uri="{FF2B5EF4-FFF2-40B4-BE49-F238E27FC236}">
                <a16:creationId xmlns:a16="http://schemas.microsoft.com/office/drawing/2014/main" id="{016D0B39-55D2-4F59-7400-C31A73F4451D}"/>
              </a:ext>
            </a:extLst>
          </p:cNvPr>
          <p:cNvSpPr txBox="1">
            <a:spLocks/>
          </p:cNvSpPr>
          <p:nvPr/>
        </p:nvSpPr>
        <p:spPr>
          <a:xfrm>
            <a:off x="539239" y="1269139"/>
            <a:ext cx="6288281" cy="1325563"/>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pPr marL="0" marR="0" algn="just">
              <a:lnSpc>
                <a:spcPct val="150000"/>
              </a:lnSpc>
              <a:spcBef>
                <a:spcPts val="200"/>
              </a:spcBef>
              <a:spcAft>
                <a:spcPts val="0"/>
              </a:spcAft>
            </a:pPr>
            <a:r>
              <a:rPr lang="en-US" sz="4000" b="1" dirty="0">
                <a:effectLst/>
                <a:latin typeface="Abadi" panose="020B0604020104020204" pitchFamily="34" charset="0"/>
                <a:ea typeface="Calibri" panose="020F0502020204030204" pitchFamily="34" charset="0"/>
                <a:cs typeface="Vrinda" panose="020B0502040204020203" pitchFamily="34" charset="0"/>
              </a:rPr>
              <a:t>Dry Cleaning &amp; Laundry Services</a:t>
            </a:r>
            <a:endParaRPr lang="en-US" sz="4000" b="1" dirty="0">
              <a:effectLst/>
              <a:latin typeface="Abadi" panose="020B0604020104020204" pitchFamily="34" charset="0"/>
              <a:ea typeface="Times New Roman" panose="02020603050405020304" pitchFamily="18" charset="0"/>
              <a:cs typeface="Vrinda" panose="020B0502040204020203" pitchFamily="34" charset="0"/>
            </a:endParaRPr>
          </a:p>
        </p:txBody>
      </p:sp>
      <p:sp>
        <p:nvSpPr>
          <p:cNvPr id="3" name="Text Placeholder 28">
            <a:extLst>
              <a:ext uri="{FF2B5EF4-FFF2-40B4-BE49-F238E27FC236}">
                <a16:creationId xmlns:a16="http://schemas.microsoft.com/office/drawing/2014/main" id="{70CA067C-140B-C66A-1A73-45268ACAAF52}"/>
              </a:ext>
            </a:extLst>
          </p:cNvPr>
          <p:cNvSpPr txBox="1">
            <a:spLocks/>
          </p:cNvSpPr>
          <p:nvPr/>
        </p:nvSpPr>
        <p:spPr>
          <a:xfrm>
            <a:off x="539239" y="2818742"/>
            <a:ext cx="5965026" cy="2007158"/>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1600" dirty="0">
                <a:effectLst/>
                <a:latin typeface="Abadi" panose="020B0604020104020204" pitchFamily="34" charset="0"/>
                <a:ea typeface="Calibri" panose="020F0502020204030204" pitchFamily="34" charset="0"/>
              </a:rPr>
              <a:t>Many hotel visitors will arrive after spending a long period traveling. It's uncommon for business or leisure travelers to want to take the time to look for laundry or dry cleaners (Chen, 2021).</a:t>
            </a:r>
            <a:endParaRPr lang="en-US" sz="1200" dirty="0">
              <a:latin typeface="Abadi" panose="020B0604020104020204" pitchFamily="34" charset="0"/>
            </a:endParaRPr>
          </a:p>
        </p:txBody>
      </p:sp>
    </p:spTree>
    <p:extLst>
      <p:ext uri="{BB962C8B-B14F-4D97-AF65-F5344CB8AC3E}">
        <p14:creationId xmlns:p14="http://schemas.microsoft.com/office/powerpoint/2010/main" val="341246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17427" y="3253120"/>
            <a:ext cx="5986838" cy="2007158"/>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Depending on the hotel's location, a significant portion of visitors may be doing it on business, in which case they may want a workspace throughout their stay </a:t>
            </a:r>
            <a:r>
              <a:rPr lang="en-US" sz="1600" dirty="0">
                <a:effectLst/>
                <a:latin typeface="Abadi" panose="020B0604020104020204" pitchFamily="34" charset="0"/>
                <a:ea typeface="Calibri" panose="020F0502020204030204" pitchFamily="34" charset="0"/>
                <a:cs typeface="Vrinda" panose="020B0502040204020203" pitchFamily="34" charset="0"/>
              </a:rPr>
              <a:t>(</a:t>
            </a:r>
            <a:r>
              <a:rPr lang="en-US" sz="1600" dirty="0">
                <a:effectLst/>
                <a:latin typeface="Abadi" panose="020B0604020104020204" pitchFamily="34" charset="0"/>
                <a:ea typeface="Calibri" panose="020F0502020204030204" pitchFamily="34" charset="0"/>
              </a:rPr>
              <a:t>Mia and Hassan, 2021).</a:t>
            </a:r>
            <a:endParaRPr lang="en-US" sz="1200" dirty="0">
              <a:latin typeface="Abadi" panose="020B0604020104020204" pitchFamily="34" charset="0"/>
            </a:endParaRP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zh-CN" altLang="en-US" sz="1200" u="none" strike="noStrike" kern="1200" cap="none" spc="0" normalizeH="0" baseline="0" noProof="0" dirty="0">
              <a:ln>
                <a:noFill/>
              </a:ln>
              <a:solidFill>
                <a:schemeClr val="bg1"/>
              </a:solidFill>
              <a:effectLst/>
              <a:uLnTx/>
              <a:uFillTx/>
            </a:endParaRPr>
          </a:p>
        </p:txBody>
      </p:sp>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517428" y="1349682"/>
            <a:ext cx="6975730" cy="1325563"/>
          </a:xfrm>
        </p:spPr>
        <p:txBody>
          <a:bodyPr/>
          <a:lstStyle/>
          <a:p>
            <a:pPr marL="0" marR="0">
              <a:lnSpc>
                <a:spcPct val="150000"/>
              </a:lnSpc>
              <a:spcBef>
                <a:spcPts val="200"/>
              </a:spcBef>
              <a:spcAft>
                <a:spcPts val="0"/>
              </a:spcAft>
            </a:pPr>
            <a:r>
              <a:rPr lang="en-US" sz="4000" b="1" dirty="0">
                <a:effectLst/>
                <a:latin typeface="Abadi" panose="020B0604020104020204" pitchFamily="34" charset="0"/>
                <a:ea typeface="Calibri" panose="020F0502020204030204" pitchFamily="34" charset="0"/>
                <a:cs typeface="Vrinda" panose="020B0502040204020203" pitchFamily="34" charset="0"/>
              </a:rPr>
              <a:t>In-Room Office Supplies &amp; Shared Workspaces</a:t>
            </a:r>
            <a:endParaRPr lang="en-US" sz="1800" b="1" dirty="0">
              <a:effectLst/>
              <a:latin typeface="Abadi" panose="020B0604020104020204" pitchFamily="34" charset="0"/>
              <a:ea typeface="Times New Roman" panose="02020603050405020304" pitchFamily="18" charset="0"/>
              <a:cs typeface="Vrinda" panose="020B0502040204020203" pitchFamily="34" charset="0"/>
            </a:endParaRPr>
          </a:p>
        </p:txBody>
      </p:sp>
    </p:spTree>
    <p:extLst>
      <p:ext uri="{BB962C8B-B14F-4D97-AF65-F5344CB8AC3E}">
        <p14:creationId xmlns:p14="http://schemas.microsoft.com/office/powerpoint/2010/main" val="3355125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17427" y="2594702"/>
            <a:ext cx="5986838" cy="2007158"/>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Many prospective visitors finds checking in through mobile convenient and a quick alternative to standing in long check-in queues </a:t>
            </a:r>
            <a:r>
              <a:rPr lang="en-US" sz="1600" dirty="0">
                <a:effectLst/>
                <a:latin typeface="Abadi" panose="020B0604020104020204" pitchFamily="34" charset="0"/>
                <a:ea typeface="Calibri" panose="020F0502020204030204" pitchFamily="34" charset="0"/>
                <a:cs typeface="Vrinda" panose="020B0502040204020203" pitchFamily="34" charset="0"/>
              </a:rPr>
              <a:t>(</a:t>
            </a:r>
            <a:r>
              <a:rPr lang="en-US" sz="1600" dirty="0" err="1">
                <a:effectLst/>
                <a:latin typeface="Abadi" panose="020B0604020104020204" pitchFamily="34" charset="0"/>
                <a:ea typeface="Calibri" panose="020F0502020204030204" pitchFamily="34" charset="0"/>
              </a:rPr>
              <a:t>Zarezadeh</a:t>
            </a:r>
            <a:r>
              <a:rPr lang="en-US" sz="1600" dirty="0">
                <a:effectLst/>
                <a:latin typeface="Abadi" panose="020B0604020104020204" pitchFamily="34" charset="0"/>
                <a:ea typeface="Calibri" panose="020F0502020204030204" pitchFamily="34" charset="0"/>
              </a:rPr>
              <a:t> et al., 2022).</a:t>
            </a:r>
            <a:endParaRPr lang="en-US" sz="1100" dirty="0">
              <a:latin typeface="Abadi" panose="020B0604020104020204" pitchFamily="34" charset="0"/>
            </a:endParaRP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zh-CN" altLang="en-US" sz="1200" u="none" strike="noStrike" kern="1200" cap="none" spc="0" normalizeH="0" baseline="0" noProof="0" dirty="0">
              <a:ln>
                <a:noFill/>
              </a:ln>
              <a:solidFill>
                <a:schemeClr val="bg1"/>
              </a:solidFill>
              <a:effectLst/>
              <a:uLnTx/>
              <a:uFillTx/>
            </a:endParaRPr>
          </a:p>
        </p:txBody>
      </p:sp>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82063" y="921629"/>
            <a:ext cx="6022202" cy="1325563"/>
          </a:xfrm>
        </p:spPr>
        <p:txBody>
          <a:bodyPr/>
          <a:lstStyle/>
          <a:p>
            <a:pPr marL="0" marR="0" algn="just">
              <a:lnSpc>
                <a:spcPct val="150000"/>
              </a:lnSpc>
              <a:spcBef>
                <a:spcPts val="200"/>
              </a:spcBef>
              <a:spcAft>
                <a:spcPts val="0"/>
              </a:spcAft>
            </a:pPr>
            <a:r>
              <a:rPr lang="en-US" sz="4000" b="1" dirty="0">
                <a:effectLst/>
                <a:latin typeface="Abadi" panose="020B0604020104020204" pitchFamily="34" charset="0"/>
                <a:ea typeface="Calibri" panose="020F0502020204030204" pitchFamily="34" charset="0"/>
                <a:cs typeface="Times New Roman" panose="02020603050405020304" pitchFamily="18" charset="0"/>
              </a:rPr>
              <a:t>‍Mobile and Contactless Check-in</a:t>
            </a:r>
            <a:endParaRPr lang="en-US" sz="4000" b="1" dirty="0">
              <a:effectLst/>
              <a:latin typeface="Abadi" panose="020B0604020104020204" pitchFamily="34" charset="0"/>
              <a:ea typeface="Times New Roman" panose="02020603050405020304" pitchFamily="18" charset="0"/>
              <a:cs typeface="Vrinda" panose="020B0502040204020203" pitchFamily="34" charset="0"/>
            </a:endParaRPr>
          </a:p>
        </p:txBody>
      </p:sp>
    </p:spTree>
    <p:extLst>
      <p:ext uri="{BB962C8B-B14F-4D97-AF65-F5344CB8AC3E}">
        <p14:creationId xmlns:p14="http://schemas.microsoft.com/office/powerpoint/2010/main" val="841542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zh-CN" altLang="en-US" sz="1200" u="none" strike="noStrike" kern="1200" cap="none" spc="0" normalizeH="0" baseline="0" noProof="0" dirty="0">
              <a:ln>
                <a:noFill/>
              </a:ln>
              <a:solidFill>
                <a:schemeClr val="bg1"/>
              </a:solidFill>
              <a:effectLst/>
              <a:uLnTx/>
              <a:uFillTx/>
            </a:endParaRPr>
          </a:p>
        </p:txBody>
      </p:sp>
      <p:sp>
        <p:nvSpPr>
          <p:cNvPr id="2" name="Title 5">
            <a:extLst>
              <a:ext uri="{FF2B5EF4-FFF2-40B4-BE49-F238E27FC236}">
                <a16:creationId xmlns:a16="http://schemas.microsoft.com/office/drawing/2014/main" id="{016D0B39-55D2-4F59-7400-C31A73F4451D}"/>
              </a:ext>
            </a:extLst>
          </p:cNvPr>
          <p:cNvSpPr txBox="1">
            <a:spLocks/>
          </p:cNvSpPr>
          <p:nvPr/>
        </p:nvSpPr>
        <p:spPr>
          <a:xfrm>
            <a:off x="539239" y="1925957"/>
            <a:ext cx="9823998" cy="1325563"/>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a:lstStyle>
          <a:p>
            <a:pPr marL="0" marR="0" algn="just">
              <a:lnSpc>
                <a:spcPct val="150000"/>
              </a:lnSpc>
              <a:spcBef>
                <a:spcPts val="200"/>
              </a:spcBef>
              <a:spcAft>
                <a:spcPts val="0"/>
              </a:spcAft>
            </a:pPr>
            <a:r>
              <a:rPr lang="en-US" sz="4000" b="1" dirty="0">
                <a:effectLst/>
                <a:latin typeface="Abadi" panose="020B0604020104020204" pitchFamily="34" charset="0"/>
                <a:ea typeface="Calibri" panose="020F0502020204030204" pitchFamily="34" charset="0"/>
                <a:cs typeface="Vrinda" panose="020B0502040204020203" pitchFamily="34" charset="0"/>
              </a:rPr>
              <a:t>VIP Member Experiences</a:t>
            </a:r>
            <a:endParaRPr lang="en-US" sz="4000" b="1" dirty="0">
              <a:effectLst/>
              <a:latin typeface="Abadi" panose="020B0604020104020204" pitchFamily="34" charset="0"/>
              <a:ea typeface="Times New Roman" panose="02020603050405020304" pitchFamily="18" charset="0"/>
              <a:cs typeface="Vrinda" panose="020B0502040204020203" pitchFamily="34" charset="0"/>
            </a:endParaRPr>
          </a:p>
        </p:txBody>
      </p:sp>
      <p:sp>
        <p:nvSpPr>
          <p:cNvPr id="3" name="Text Placeholder 28">
            <a:extLst>
              <a:ext uri="{FF2B5EF4-FFF2-40B4-BE49-F238E27FC236}">
                <a16:creationId xmlns:a16="http://schemas.microsoft.com/office/drawing/2014/main" id="{70CA067C-140B-C66A-1A73-45268ACAAF52}"/>
              </a:ext>
            </a:extLst>
          </p:cNvPr>
          <p:cNvSpPr txBox="1">
            <a:spLocks/>
          </p:cNvSpPr>
          <p:nvPr/>
        </p:nvSpPr>
        <p:spPr>
          <a:xfrm>
            <a:off x="539239" y="2818742"/>
            <a:ext cx="5965026" cy="2007158"/>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1600" dirty="0">
                <a:effectLst/>
                <a:latin typeface="Abadi" panose="020B0604020104020204" pitchFamily="34" charset="0"/>
                <a:ea typeface="Calibri" panose="020F0502020204030204" pitchFamily="34" charset="0"/>
              </a:rPr>
              <a:t>Le Meridien develops a VIP program for chosen visitors who frequent the hotels, offering numerous benefits as they advance through the status levels.</a:t>
            </a:r>
            <a:endParaRPr lang="en-US" sz="1200" dirty="0">
              <a:latin typeface="Abadi" panose="020B0604020104020204" pitchFamily="34" charset="0"/>
            </a:endParaRPr>
          </a:p>
        </p:txBody>
      </p:sp>
    </p:spTree>
    <p:extLst>
      <p:ext uri="{BB962C8B-B14F-4D97-AF65-F5344CB8AC3E}">
        <p14:creationId xmlns:p14="http://schemas.microsoft.com/office/powerpoint/2010/main" val="4273414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p:txBody>
          <a:bodyPr/>
          <a:lstStyle/>
          <a:p>
            <a:r>
              <a:rPr lang="en-US" dirty="0"/>
              <a:t>Importance of Hospitality</a:t>
            </a:r>
          </a:p>
        </p:txBody>
      </p:sp>
      <p:pic>
        <p:nvPicPr>
          <p:cNvPr id="26" name="图片占位符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p:pic>
      <p:sp>
        <p:nvSpPr>
          <p:cNvPr id="44" name="Text Placeholder 43">
            <a:extLst>
              <a:ext uri="{FF2B5EF4-FFF2-40B4-BE49-F238E27FC236}">
                <a16:creationId xmlns:a16="http://schemas.microsoft.com/office/drawing/2014/main" id="{78466807-A2DA-EC5D-ACDE-B83D6F7169EA}"/>
              </a:ext>
            </a:extLst>
          </p:cNvPr>
          <p:cNvSpPr>
            <a:spLocks noGrp="1"/>
          </p:cNvSpPr>
          <p:nvPr>
            <p:ph type="body" sz="quarter" idx="53"/>
          </p:nvPr>
        </p:nvSpPr>
        <p:spPr>
          <a:xfrm>
            <a:off x="4588617" y="3016441"/>
            <a:ext cx="5935004" cy="3199224"/>
          </a:xfrm>
        </p:spPr>
        <p:txBody>
          <a:bodyPr/>
          <a:lstStyle/>
          <a:p>
            <a:pPr algn="just">
              <a:lnSpc>
                <a:spcPct val="150000"/>
              </a:lnSpc>
            </a:pPr>
            <a:r>
              <a:rPr lang="en-US" sz="1600" dirty="0">
                <a:effectLst/>
                <a:latin typeface="Abadi" panose="020B0604020104020204" pitchFamily="34" charset="0"/>
                <a:ea typeface="Calibri" panose="020F0502020204030204" pitchFamily="34" charset="0"/>
              </a:rPr>
              <a:t>The word "hospitality" is derived from the phrase "hospice," which, in medieval times, referred to a place of rest for travelers. Welcome guests and attend to their needs and expectations, including food, drink, housing, transportation, activities/entertainment, shopping, and supporting services, which may be referred to as hospitality.</a:t>
            </a:r>
            <a:endParaRPr lang="en-US" sz="1200" dirty="0">
              <a:latin typeface="Abadi" panose="020B0604020104020204" pitchFamily="34" charset="0"/>
            </a:endParaRP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zh-CN" altLang="en-US" sz="1200" u="none" strike="noStrike" kern="120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418214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zh-CN" altLang="en-US" sz="1200" u="none" strike="noStrike" kern="1200" cap="none" spc="0" normalizeH="0" baseline="0" noProof="0" dirty="0">
              <a:ln>
                <a:noFill/>
              </a:ln>
              <a:solidFill>
                <a:schemeClr val="bg1"/>
              </a:solidFill>
              <a:effectLst/>
              <a:uLnTx/>
              <a:uFillTx/>
            </a:endParaRPr>
          </a:p>
        </p:txBody>
      </p:sp>
      <p:sp>
        <p:nvSpPr>
          <p:cNvPr id="5" name="Title 5">
            <a:extLst>
              <a:ext uri="{FF2B5EF4-FFF2-40B4-BE49-F238E27FC236}">
                <a16:creationId xmlns:a16="http://schemas.microsoft.com/office/drawing/2014/main" id="{74C7216C-E8FC-A7B9-6EE7-2B2F657A4AA9}"/>
              </a:ext>
            </a:extLst>
          </p:cNvPr>
          <p:cNvSpPr>
            <a:spLocks noGrp="1"/>
          </p:cNvSpPr>
          <p:nvPr>
            <p:ph type="title"/>
          </p:nvPr>
        </p:nvSpPr>
        <p:spPr>
          <a:xfrm>
            <a:off x="5217764" y="797025"/>
            <a:ext cx="9823998" cy="1325563"/>
          </a:xfrm>
        </p:spPr>
        <p:txBody>
          <a:bodyPr/>
          <a:lstStyle/>
          <a:p>
            <a:r>
              <a:rPr lang="en-US" altLang="zh-CN" sz="4400" dirty="0"/>
              <a:t>Conclusion</a:t>
            </a:r>
            <a:endParaRPr lang="en-US" sz="4400" dirty="0"/>
          </a:p>
        </p:txBody>
      </p:sp>
      <p:sp>
        <p:nvSpPr>
          <p:cNvPr id="7" name="Text Placeholder 28">
            <a:extLst>
              <a:ext uri="{FF2B5EF4-FFF2-40B4-BE49-F238E27FC236}">
                <a16:creationId xmlns:a16="http://schemas.microsoft.com/office/drawing/2014/main" id="{455DEF70-8CDB-3B32-5CBD-EE58EE03C289}"/>
              </a:ext>
            </a:extLst>
          </p:cNvPr>
          <p:cNvSpPr txBox="1">
            <a:spLocks/>
          </p:cNvSpPr>
          <p:nvPr/>
        </p:nvSpPr>
        <p:spPr>
          <a:xfrm>
            <a:off x="5217764" y="2122588"/>
            <a:ext cx="5575125" cy="20071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1600" dirty="0">
                <a:latin typeface="Abadi" panose="020B0604020104020204" pitchFamily="34" charset="0"/>
                <a:ea typeface="Calibri" panose="020F0502020204030204" pitchFamily="34" charset="0"/>
              </a:rPr>
              <a:t>The Le Meridien brand is one of the most well-known in the hotel industry. The Meridien Group of Hotels' properties is each built to provide visitors with unique experiences. This famous hotel business is well known for maintaining high levels of facilities and service at each of its locations </a:t>
            </a:r>
            <a:r>
              <a:rPr lang="en-US" sz="1600" dirty="0">
                <a:effectLst/>
                <a:latin typeface="Abadi" panose="020B0604020104020204" pitchFamily="34" charset="0"/>
                <a:ea typeface="Calibri" panose="020F0502020204030204" pitchFamily="34" charset="0"/>
              </a:rPr>
              <a:t>(Ren et al., 2021)</a:t>
            </a:r>
            <a:r>
              <a:rPr lang="en-US" sz="1600" dirty="0">
                <a:latin typeface="Abadi" panose="020B0604020104020204" pitchFamily="34" charset="0"/>
                <a:ea typeface="Calibri" panose="020F0502020204030204" pitchFamily="34" charset="0"/>
              </a:rPr>
              <a:t>.</a:t>
            </a:r>
            <a:endParaRPr lang="en-US" sz="1400" dirty="0">
              <a:latin typeface="Abadi" panose="020B0604020104020204" pitchFamily="34" charset="0"/>
            </a:endParaRPr>
          </a:p>
        </p:txBody>
      </p:sp>
    </p:spTree>
    <p:extLst>
      <p:ext uri="{BB962C8B-B14F-4D97-AF65-F5344CB8AC3E}">
        <p14:creationId xmlns:p14="http://schemas.microsoft.com/office/powerpoint/2010/main" val="3233659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p:txBody>
          <a:bodyPr/>
          <a:lstStyle/>
          <a:p>
            <a:r>
              <a:rPr lang="en-US" dirty="0"/>
              <a:t>References</a:t>
            </a:r>
          </a:p>
        </p:txBody>
      </p:sp>
      <p:sp>
        <p:nvSpPr>
          <p:cNvPr id="13" name="Text Placeholder 12">
            <a:extLst>
              <a:ext uri="{FF2B5EF4-FFF2-40B4-BE49-F238E27FC236}">
                <a16:creationId xmlns:a16="http://schemas.microsoft.com/office/drawing/2014/main" id="{DEB5763E-8BC0-F6C3-3814-6649A828C000}"/>
              </a:ext>
            </a:extLst>
          </p:cNvPr>
          <p:cNvSpPr>
            <a:spLocks noGrp="1"/>
          </p:cNvSpPr>
          <p:nvPr>
            <p:ph type="body" sz="quarter" idx="34"/>
          </p:nvPr>
        </p:nvSpPr>
        <p:spPr>
          <a:xfrm>
            <a:off x="3699482" y="118210"/>
            <a:ext cx="8267929" cy="1177789"/>
          </a:xfrm>
        </p:spPr>
        <p:txBody>
          <a:bodyPr/>
          <a:lstStyle/>
          <a:p>
            <a:pPr marL="0" marR="0" indent="0" algn="just">
              <a:lnSpc>
                <a:spcPct val="150000"/>
              </a:lnSpc>
              <a:spcBef>
                <a:spcPts val="0"/>
              </a:spcBef>
              <a:spcAft>
                <a:spcPts val="800"/>
              </a:spcAft>
              <a:buNone/>
            </a:pPr>
            <a:r>
              <a:rPr lang="en-US" dirty="0" err="1">
                <a:effectLst/>
                <a:ea typeface="Calibri" panose="020F0502020204030204" pitchFamily="34" charset="0"/>
                <a:cs typeface="Vrinda" panose="020B0502040204020203" pitchFamily="34" charset="0"/>
              </a:rPr>
              <a:t>Ayyildiz</a:t>
            </a:r>
            <a:r>
              <a:rPr lang="en-US" dirty="0">
                <a:effectLst/>
                <a:ea typeface="Calibri" panose="020F0502020204030204" pitchFamily="34" charset="0"/>
                <a:cs typeface="Vrinda" panose="020B0502040204020203" pitchFamily="34" charset="0"/>
              </a:rPr>
              <a:t>, A.Y., Baykal, M. and </a:t>
            </a:r>
            <a:r>
              <a:rPr lang="en-US" dirty="0" err="1">
                <a:effectLst/>
                <a:ea typeface="Calibri" panose="020F0502020204030204" pitchFamily="34" charset="0"/>
                <a:cs typeface="Vrinda" panose="020B0502040204020203" pitchFamily="34" charset="0"/>
              </a:rPr>
              <a:t>Koc</a:t>
            </a:r>
            <a:r>
              <a:rPr lang="en-US" dirty="0">
                <a:effectLst/>
                <a:ea typeface="Calibri" panose="020F0502020204030204" pitchFamily="34" charset="0"/>
                <a:cs typeface="Vrinda" panose="020B0502040204020203" pitchFamily="34" charset="0"/>
              </a:rPr>
              <a:t>, E., 2022. Attitudes of hotel customers towards the use of service robots in hospitality service encounters. </a:t>
            </a:r>
            <a:r>
              <a:rPr lang="en-US" i="1" dirty="0">
                <a:effectLst/>
                <a:ea typeface="Calibri" panose="020F0502020204030204" pitchFamily="34" charset="0"/>
                <a:cs typeface="Vrinda" panose="020B0502040204020203" pitchFamily="34" charset="0"/>
              </a:rPr>
              <a:t>Technology in Society</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70</a:t>
            </a:r>
            <a:r>
              <a:rPr lang="en-US" dirty="0">
                <a:effectLst/>
                <a:ea typeface="Calibri" panose="020F0502020204030204" pitchFamily="34" charset="0"/>
                <a:cs typeface="Vrinda" panose="020B0502040204020203" pitchFamily="34" charset="0"/>
              </a:rPr>
              <a:t>, p.101995.</a:t>
            </a:r>
          </a:p>
          <a:p>
            <a:pPr marL="0" marR="0" indent="0" algn="just">
              <a:lnSpc>
                <a:spcPct val="150000"/>
              </a:lnSpc>
              <a:spcBef>
                <a:spcPts val="0"/>
              </a:spcBef>
              <a:spcAft>
                <a:spcPts val="800"/>
              </a:spcAft>
              <a:buNone/>
            </a:pPr>
            <a:r>
              <a:rPr lang="en-US" dirty="0">
                <a:effectLst/>
                <a:ea typeface="Calibri" panose="020F0502020204030204" pitchFamily="34" charset="0"/>
                <a:cs typeface="Vrinda" panose="020B0502040204020203" pitchFamily="34" charset="0"/>
              </a:rPr>
              <a:t>Chen, L.N., 2021. Marketing hospitality: An analysis of English names of Taipei hotels. </a:t>
            </a:r>
            <a:r>
              <a:rPr lang="en-US" i="1" dirty="0">
                <a:effectLst/>
                <a:ea typeface="Calibri" panose="020F0502020204030204" pitchFamily="34" charset="0"/>
                <a:cs typeface="Vrinda" panose="020B0502040204020203" pitchFamily="34" charset="0"/>
              </a:rPr>
              <a:t>English Today</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37</a:t>
            </a:r>
            <a:r>
              <a:rPr lang="en-US" dirty="0">
                <a:effectLst/>
                <a:ea typeface="Calibri" panose="020F0502020204030204" pitchFamily="34" charset="0"/>
                <a:cs typeface="Vrinda" panose="020B0502040204020203" pitchFamily="34" charset="0"/>
              </a:rPr>
              <a:t>(4), pp.236-242.</a:t>
            </a:r>
          </a:p>
          <a:p>
            <a:pPr marL="0" marR="0" indent="0" algn="just">
              <a:lnSpc>
                <a:spcPct val="150000"/>
              </a:lnSpc>
              <a:spcBef>
                <a:spcPts val="0"/>
              </a:spcBef>
              <a:spcAft>
                <a:spcPts val="800"/>
              </a:spcAft>
              <a:buNone/>
            </a:pPr>
            <a:r>
              <a:rPr lang="en-US" dirty="0" err="1">
                <a:effectLst/>
                <a:ea typeface="Calibri" panose="020F0502020204030204" pitchFamily="34" charset="0"/>
                <a:cs typeface="Vrinda" panose="020B0502040204020203" pitchFamily="34" charset="0"/>
              </a:rPr>
              <a:t>Ciasullo</a:t>
            </a:r>
            <a:r>
              <a:rPr lang="en-US" dirty="0">
                <a:effectLst/>
                <a:ea typeface="Calibri" panose="020F0502020204030204" pitchFamily="34" charset="0"/>
                <a:cs typeface="Vrinda" panose="020B0502040204020203" pitchFamily="34" charset="0"/>
              </a:rPr>
              <a:t>, M.V., </a:t>
            </a:r>
            <a:r>
              <a:rPr lang="en-US" dirty="0" err="1">
                <a:effectLst/>
                <a:ea typeface="Calibri" panose="020F0502020204030204" pitchFamily="34" charset="0"/>
                <a:cs typeface="Vrinda" panose="020B0502040204020203" pitchFamily="34" charset="0"/>
              </a:rPr>
              <a:t>Montera</a:t>
            </a:r>
            <a:r>
              <a:rPr lang="en-US" dirty="0">
                <a:effectLst/>
                <a:ea typeface="Calibri" panose="020F0502020204030204" pitchFamily="34" charset="0"/>
                <a:cs typeface="Vrinda" panose="020B0502040204020203" pitchFamily="34" charset="0"/>
              </a:rPr>
              <a:t>, R. and Palumbo, R., 2021. Online content responsiveness strategies in the hospitality context: exploratory insights and a research agenda. </a:t>
            </a:r>
            <a:r>
              <a:rPr lang="en-US" i="1" dirty="0">
                <a:effectLst/>
                <a:ea typeface="Calibri" panose="020F0502020204030204" pitchFamily="34" charset="0"/>
                <a:cs typeface="Vrinda" panose="020B0502040204020203" pitchFamily="34" charset="0"/>
              </a:rPr>
              <a:t>The TQM Journal</a:t>
            </a:r>
            <a:r>
              <a:rPr lang="en-US" dirty="0">
                <a:effectLst/>
                <a:ea typeface="Calibri" panose="020F0502020204030204" pitchFamily="34" charset="0"/>
                <a:cs typeface="Vrinda" panose="020B0502040204020203" pitchFamily="34" charset="0"/>
              </a:rPr>
              <a:t>, (ahead-of-print).</a:t>
            </a:r>
          </a:p>
          <a:p>
            <a:pPr marL="0" marR="0" indent="0" algn="just">
              <a:lnSpc>
                <a:spcPct val="150000"/>
              </a:lnSpc>
              <a:spcBef>
                <a:spcPts val="0"/>
              </a:spcBef>
              <a:spcAft>
                <a:spcPts val="800"/>
              </a:spcAft>
              <a:buNone/>
            </a:pPr>
            <a:r>
              <a:rPr lang="en-US" dirty="0">
                <a:effectLst/>
                <a:ea typeface="Calibri" panose="020F0502020204030204" pitchFamily="34" charset="0"/>
                <a:cs typeface="Vrinda" panose="020B0502040204020203" pitchFamily="34" charset="0"/>
              </a:rPr>
              <a:t>Kaya, K., </a:t>
            </a:r>
            <a:r>
              <a:rPr lang="en-US" dirty="0" err="1">
                <a:effectLst/>
                <a:ea typeface="Calibri" panose="020F0502020204030204" pitchFamily="34" charset="0"/>
                <a:cs typeface="Vrinda" panose="020B0502040204020203" pitchFamily="34" charset="0"/>
              </a:rPr>
              <a:t>Yılmaz</a:t>
            </a:r>
            <a:r>
              <a:rPr lang="en-US" dirty="0">
                <a:effectLst/>
                <a:ea typeface="Calibri" panose="020F0502020204030204" pitchFamily="34" charset="0"/>
                <a:cs typeface="Vrinda" panose="020B0502040204020203" pitchFamily="34" charset="0"/>
              </a:rPr>
              <a:t>, Y., </a:t>
            </a:r>
            <a:r>
              <a:rPr lang="en-US" dirty="0" err="1">
                <a:effectLst/>
                <a:ea typeface="Calibri" panose="020F0502020204030204" pitchFamily="34" charset="0"/>
                <a:cs typeface="Vrinda" panose="020B0502040204020203" pitchFamily="34" charset="0"/>
              </a:rPr>
              <a:t>Yaslan</a:t>
            </a:r>
            <a:r>
              <a:rPr lang="en-US" dirty="0">
                <a:effectLst/>
                <a:ea typeface="Calibri" panose="020F0502020204030204" pitchFamily="34" charset="0"/>
                <a:cs typeface="Vrinda" panose="020B0502040204020203" pitchFamily="34" charset="0"/>
              </a:rPr>
              <a:t>, Y., </a:t>
            </a:r>
            <a:r>
              <a:rPr lang="en-US" dirty="0" err="1">
                <a:effectLst/>
                <a:ea typeface="Calibri" panose="020F0502020204030204" pitchFamily="34" charset="0"/>
                <a:cs typeface="Vrinda" panose="020B0502040204020203" pitchFamily="34" charset="0"/>
              </a:rPr>
              <a:t>Öğüdücü</a:t>
            </a:r>
            <a:r>
              <a:rPr lang="en-US" dirty="0">
                <a:effectLst/>
                <a:ea typeface="Calibri" panose="020F0502020204030204" pitchFamily="34" charset="0"/>
                <a:cs typeface="Vrinda" panose="020B0502040204020203" pitchFamily="34" charset="0"/>
              </a:rPr>
              <a:t>, Ş.G. and </a:t>
            </a:r>
            <a:r>
              <a:rPr lang="en-US" dirty="0" err="1">
                <a:effectLst/>
                <a:ea typeface="Calibri" panose="020F0502020204030204" pitchFamily="34" charset="0"/>
                <a:cs typeface="Vrinda" panose="020B0502040204020203" pitchFamily="34" charset="0"/>
              </a:rPr>
              <a:t>Çıngı</a:t>
            </a:r>
            <a:r>
              <a:rPr lang="en-US" dirty="0">
                <a:effectLst/>
                <a:ea typeface="Calibri" panose="020F0502020204030204" pitchFamily="34" charset="0"/>
                <a:cs typeface="Vrinda" panose="020B0502040204020203" pitchFamily="34" charset="0"/>
              </a:rPr>
              <a:t>, F., 2022. Demand forecasting model using hotel clustering findings for hospitality industry. </a:t>
            </a:r>
            <a:r>
              <a:rPr lang="en-US" i="1" dirty="0">
                <a:effectLst/>
                <a:ea typeface="Calibri" panose="020F0502020204030204" pitchFamily="34" charset="0"/>
                <a:cs typeface="Vrinda" panose="020B0502040204020203" pitchFamily="34" charset="0"/>
              </a:rPr>
              <a:t>Information Processing &amp; Management</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59</a:t>
            </a:r>
            <a:r>
              <a:rPr lang="en-US" dirty="0">
                <a:effectLst/>
                <a:ea typeface="Calibri" panose="020F0502020204030204" pitchFamily="34" charset="0"/>
                <a:cs typeface="Vrinda" panose="020B0502040204020203" pitchFamily="34" charset="0"/>
              </a:rPr>
              <a:t>(1), p.102816.</a:t>
            </a:r>
          </a:p>
          <a:p>
            <a:pPr marL="0" marR="0" indent="0" algn="just">
              <a:lnSpc>
                <a:spcPct val="150000"/>
              </a:lnSpc>
              <a:spcBef>
                <a:spcPts val="0"/>
              </a:spcBef>
              <a:spcAft>
                <a:spcPts val="800"/>
              </a:spcAft>
              <a:buNone/>
            </a:pPr>
            <a:r>
              <a:rPr lang="en-US" dirty="0">
                <a:effectLst/>
                <a:ea typeface="Calibri" panose="020F0502020204030204" pitchFamily="34" charset="0"/>
                <a:cs typeface="Vrinda" panose="020B0502040204020203" pitchFamily="34" charset="0"/>
              </a:rPr>
              <a:t>Mia, M.N. and Hassan, K., 2021. Post COVID challenges to the tourism and hospitality industry: a study on Bangladesh. </a:t>
            </a:r>
            <a:r>
              <a:rPr lang="en-US" i="1" dirty="0">
                <a:effectLst/>
                <a:ea typeface="Calibri" panose="020F0502020204030204" pitchFamily="34" charset="0"/>
                <a:cs typeface="Vrinda" panose="020B0502040204020203" pitchFamily="34" charset="0"/>
              </a:rPr>
              <a:t>Can. J. Bus. Inf. Stud</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3</a:t>
            </a:r>
            <a:r>
              <a:rPr lang="en-US" dirty="0">
                <a:effectLst/>
                <a:ea typeface="Calibri" panose="020F0502020204030204" pitchFamily="34" charset="0"/>
                <a:cs typeface="Vrinda" panose="020B0502040204020203" pitchFamily="34" charset="0"/>
              </a:rPr>
              <a:t>(6), pp.109-119.</a:t>
            </a:r>
          </a:p>
          <a:p>
            <a:pPr marL="0" marR="0" indent="0" algn="just">
              <a:lnSpc>
                <a:spcPct val="150000"/>
              </a:lnSpc>
              <a:spcBef>
                <a:spcPts val="0"/>
              </a:spcBef>
              <a:spcAft>
                <a:spcPts val="800"/>
              </a:spcAft>
              <a:buNone/>
            </a:pPr>
            <a:r>
              <a:rPr lang="en-US" dirty="0">
                <a:effectLst/>
                <a:ea typeface="Calibri" panose="020F0502020204030204" pitchFamily="34" charset="0"/>
                <a:cs typeface="Vrinda" panose="020B0502040204020203" pitchFamily="34" charset="0"/>
              </a:rPr>
              <a:t>Min, B., 2022. The Future of Talent Management in the Hospitality Industry.</a:t>
            </a:r>
          </a:p>
          <a:p>
            <a:pPr marL="0" marR="0" indent="0" algn="just">
              <a:lnSpc>
                <a:spcPct val="150000"/>
              </a:lnSpc>
              <a:spcBef>
                <a:spcPts val="0"/>
              </a:spcBef>
              <a:spcAft>
                <a:spcPts val="800"/>
              </a:spcAft>
              <a:buNone/>
            </a:pPr>
            <a:r>
              <a:rPr lang="en-US" dirty="0" err="1">
                <a:effectLst/>
                <a:ea typeface="Calibri" panose="020F0502020204030204" pitchFamily="34" charset="0"/>
                <a:cs typeface="Vrinda" panose="020B0502040204020203" pitchFamily="34" charset="0"/>
              </a:rPr>
              <a:t>Ollor</a:t>
            </a:r>
            <a:r>
              <a:rPr lang="en-US" dirty="0">
                <a:effectLst/>
                <a:ea typeface="Calibri" panose="020F0502020204030204" pitchFamily="34" charset="0"/>
                <a:cs typeface="Vrinda" panose="020B0502040204020203" pitchFamily="34" charset="0"/>
              </a:rPr>
              <a:t>, H.Y. and Harry, C.O., 2021. Talent management and employee commitment in the hospitality industry: A study of Le Meridien hotel. </a:t>
            </a:r>
            <a:r>
              <a:rPr lang="en-US" i="1" dirty="0">
                <a:effectLst/>
                <a:ea typeface="Calibri" panose="020F0502020204030204" pitchFamily="34" charset="0"/>
                <a:cs typeface="Vrinda" panose="020B0502040204020203" pitchFamily="34" charset="0"/>
              </a:rPr>
              <a:t>BW Academic Journal</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2021</a:t>
            </a:r>
            <a:r>
              <a:rPr lang="en-US" dirty="0">
                <a:effectLst/>
                <a:ea typeface="Calibri" panose="020F0502020204030204" pitchFamily="34" charset="0"/>
                <a:cs typeface="Vrinda" panose="020B0502040204020203" pitchFamily="34" charset="0"/>
              </a:rPr>
              <a:t>(2021).</a:t>
            </a:r>
          </a:p>
          <a:p>
            <a:pPr marL="0" marR="0" indent="0" algn="just">
              <a:lnSpc>
                <a:spcPct val="150000"/>
              </a:lnSpc>
              <a:spcBef>
                <a:spcPts val="0"/>
              </a:spcBef>
              <a:spcAft>
                <a:spcPts val="800"/>
              </a:spcAft>
              <a:buNone/>
            </a:pPr>
            <a:r>
              <a:rPr lang="en-US" dirty="0">
                <a:effectLst/>
                <a:ea typeface="Calibri" panose="020F0502020204030204" pitchFamily="34" charset="0"/>
                <a:cs typeface="Vrinda" panose="020B0502040204020203" pitchFamily="34" charset="0"/>
              </a:rPr>
              <a:t>Ren, M., Vu, H.Q., Li, G. and Law, R., 2021. Large-scale comparative analyses of hotel photo content posted by managers and customers to review platforms based on deep learning: implications for hospitality marketers. </a:t>
            </a:r>
            <a:r>
              <a:rPr lang="en-US" i="1" dirty="0">
                <a:effectLst/>
                <a:ea typeface="Calibri" panose="020F0502020204030204" pitchFamily="34" charset="0"/>
                <a:cs typeface="Vrinda" panose="020B0502040204020203" pitchFamily="34" charset="0"/>
              </a:rPr>
              <a:t>Journal of Hospitality Marketing &amp; Management</a:t>
            </a:r>
            <a:r>
              <a:rPr lang="en-US" dirty="0">
                <a:effectLst/>
                <a:ea typeface="Calibri" panose="020F0502020204030204" pitchFamily="34" charset="0"/>
                <a:cs typeface="Vrinda" panose="020B0502040204020203" pitchFamily="34" charset="0"/>
              </a:rPr>
              <a:t>, </a:t>
            </a:r>
            <a:r>
              <a:rPr lang="en-US" i="1" dirty="0">
                <a:effectLst/>
                <a:ea typeface="Calibri" panose="020F0502020204030204" pitchFamily="34" charset="0"/>
                <a:cs typeface="Vrinda" panose="020B0502040204020203" pitchFamily="34" charset="0"/>
              </a:rPr>
              <a:t>30</a:t>
            </a:r>
            <a:r>
              <a:rPr lang="en-US" dirty="0">
                <a:effectLst/>
                <a:ea typeface="Calibri" panose="020F0502020204030204" pitchFamily="34" charset="0"/>
                <a:cs typeface="Vrinda" panose="020B0502040204020203" pitchFamily="34" charset="0"/>
              </a:rPr>
              <a:t>(1), pp.96-119.</a:t>
            </a:r>
          </a:p>
          <a:p>
            <a:pPr marL="0" marR="0" indent="0" algn="just">
              <a:lnSpc>
                <a:spcPct val="150000"/>
              </a:lnSpc>
              <a:spcBef>
                <a:spcPts val="0"/>
              </a:spcBef>
              <a:spcAft>
                <a:spcPts val="800"/>
              </a:spcAft>
              <a:buNone/>
            </a:pPr>
            <a:r>
              <a:rPr lang="en-US" dirty="0" err="1">
                <a:effectLst/>
                <a:ea typeface="Calibri" panose="020F0502020204030204" pitchFamily="34" charset="0"/>
                <a:cs typeface="Vrinda" panose="020B0502040204020203" pitchFamily="34" charset="0"/>
              </a:rPr>
              <a:t>Zarezadeh</a:t>
            </a:r>
            <a:r>
              <a:rPr lang="en-US" dirty="0">
                <a:effectLst/>
                <a:ea typeface="Calibri" panose="020F0502020204030204" pitchFamily="34" charset="0"/>
                <a:cs typeface="Vrinda" panose="020B0502040204020203" pitchFamily="34" charset="0"/>
              </a:rPr>
              <a:t>, Z.Z., </a:t>
            </a:r>
            <a:r>
              <a:rPr lang="en-US" dirty="0" err="1">
                <a:effectLst/>
                <a:ea typeface="Calibri" panose="020F0502020204030204" pitchFamily="34" charset="0"/>
                <a:cs typeface="Vrinda" panose="020B0502040204020203" pitchFamily="34" charset="0"/>
              </a:rPr>
              <a:t>Rastegar</a:t>
            </a:r>
            <a:r>
              <a:rPr lang="en-US" dirty="0">
                <a:effectLst/>
                <a:ea typeface="Calibri" panose="020F0502020204030204" pitchFamily="34" charset="0"/>
                <a:cs typeface="Vrinda" panose="020B0502040204020203" pitchFamily="34" charset="0"/>
              </a:rPr>
              <a:t>, R. and Xiang, Z., 2022. Big data analytics and hotel guest experience: a critical analysis of the literature. </a:t>
            </a:r>
            <a:r>
              <a:rPr lang="en-US" i="1" dirty="0">
                <a:effectLst/>
                <a:ea typeface="Calibri" panose="020F0502020204030204" pitchFamily="34" charset="0"/>
                <a:cs typeface="Vrinda" panose="020B0502040204020203" pitchFamily="34" charset="0"/>
              </a:rPr>
              <a:t>International Journal of Contemporary Hospitality Management</a:t>
            </a:r>
            <a:r>
              <a:rPr lang="en-US" dirty="0">
                <a:effectLst/>
                <a:ea typeface="Calibri" panose="020F0502020204030204" pitchFamily="34" charset="0"/>
                <a:cs typeface="Vrinda" panose="020B0502040204020203" pitchFamily="34" charset="0"/>
              </a:rPr>
              <a:t>.</a:t>
            </a:r>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12</a:t>
            </a:fld>
            <a:endParaRPr kumimoji="0" lang="zh-CN" altLang="en-US" sz="1200" u="none" strike="noStrike" kern="120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2519727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t>Thank you</a:t>
            </a:r>
          </a:p>
        </p:txBody>
      </p:sp>
      <p:pic>
        <p:nvPicPr>
          <p:cNvPr id="14" name="图片占位符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2" cstate="print">
            <a:extLst>
              <a:ext uri="{28A0092B-C50C-407E-A947-70E740481C1C}">
                <a14:useLocalDpi xmlns:a14="http://schemas.microsoft.com/office/drawing/2010/main"/>
              </a:ext>
            </a:extLst>
          </a:blip>
          <a:srcRect/>
          <a:stretch/>
        </p:blipFill>
        <p:spPr/>
      </p:pic>
      <p:pic>
        <p:nvPicPr>
          <p:cNvPr id="16" name="图片占位符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3" cstate="print">
            <a:extLst>
              <a:ext uri="{28A0092B-C50C-407E-A947-70E740481C1C}">
                <a14:useLocalDpi xmlns:a14="http://schemas.microsoft.com/office/drawing/2010/main"/>
              </a:ext>
            </a:extLst>
          </a:blip>
          <a:srcRect/>
          <a:stretch/>
        </p:blipFill>
        <p:spPr/>
      </p:pic>
      <p:pic>
        <p:nvPicPr>
          <p:cNvPr id="18" name="图片占位符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4"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5"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Office 主题​​">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dark - tm89027928_Win22_jx_v15" id="{6FC4CD7C-8D8C-413D-9734-DB9D2ACDF211}" vid="{3BCE2F71-642F-410D-8C9D-43A56939DC21}"/>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A2AE28-B20A-43BD-B938-8C55A179243B}">
  <ds:schemaRefs>
    <ds:schemaRef ds:uri="71af3243-3dd4-4a8d-8c0d-dd76da1f02a5"/>
    <ds:schemaRef ds:uri="http://schemas.openxmlformats.org/package/2006/metadata/core-properties"/>
    <ds:schemaRef ds:uri="http://schemas.microsoft.com/office/2006/metadata/properties"/>
    <ds:schemaRef ds:uri="http://schemas.microsoft.com/office/infopath/2007/PartnerControls"/>
    <ds:schemaRef ds:uri="http://schemas.microsoft.com/office/2006/documentManagement/types"/>
    <ds:schemaRef ds:uri="http://purl.org/dc/elements/1.1/"/>
    <ds:schemaRef ds:uri="230e9df3-be65-4c73-a93b-d1236ebd677e"/>
    <ds:schemaRef ds:uri="http://schemas.microsoft.com/sharepoint/v3"/>
    <ds:schemaRef ds:uri="http://www.w3.org/XML/1998/namespace"/>
    <ds:schemaRef ds:uri="16c05727-aa75-4e4a-9b5f-8a80a1165891"/>
    <ds:schemaRef ds:uri="http://purl.org/dc/dcmitype/"/>
    <ds:schemaRef ds:uri="http://purl.org/dc/terms/"/>
  </ds:schemaRefs>
</ds:datastoreItem>
</file>

<file path=customXml/itemProps2.xml><?xml version="1.0" encoding="utf-8"?>
<ds:datastoreItem xmlns:ds="http://schemas.openxmlformats.org/officeDocument/2006/customXml" ds:itemID="{D19EC099-CA80-4E7D-B4BF-2970B26F4E55}">
  <ds:schemaRefs>
    <ds:schemaRef ds:uri="http://schemas.microsoft.com/sharepoint/v3/contenttype/forms"/>
  </ds:schemaRefs>
</ds:datastoreItem>
</file>

<file path=customXml/itemProps3.xml><?xml version="1.0" encoding="utf-8"?>
<ds:datastoreItem xmlns:ds="http://schemas.openxmlformats.org/officeDocument/2006/customXml" ds:itemID="{A21E1349-079A-46DA-8C56-B35AC6C117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1063</TotalTime>
  <Words>2442</Words>
  <Application>Microsoft Office PowerPoint</Application>
  <PresentationFormat>Widescreen</PresentationFormat>
  <Paragraphs>91</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等线</vt:lpstr>
      <vt:lpstr>Abadi</vt:lpstr>
      <vt:lpstr>Arial</vt:lpstr>
      <vt:lpstr>Calibri</vt:lpstr>
      <vt:lpstr>Calibri Light</vt:lpstr>
      <vt:lpstr>Posterama Text Black</vt:lpstr>
      <vt:lpstr>Posterama Text SemiBold</vt:lpstr>
      <vt:lpstr>Times New Roman</vt:lpstr>
      <vt:lpstr>Office 主题​​</vt:lpstr>
      <vt:lpstr>Hospitality and Guest Services within Le Meridien</vt:lpstr>
      <vt:lpstr>Introduction</vt:lpstr>
      <vt:lpstr>Families Solo travelers FITs (free independent travelers) Couples Vacationers Adventurers Business travelers</vt:lpstr>
      <vt:lpstr>Guest Services</vt:lpstr>
      <vt:lpstr>Personalized Welcome Gifts</vt:lpstr>
      <vt:lpstr>PowerPoint Presentation</vt:lpstr>
      <vt:lpstr>In-Room Office Supplies &amp; Shared Workspaces</vt:lpstr>
      <vt:lpstr>‍Mobile and Contactless Check-in</vt:lpstr>
      <vt:lpstr>PowerPoint Presentation</vt:lpstr>
      <vt:lpstr>Importance of Hospitality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within Le Meridien</dc:title>
  <dc:creator>adibhussain199@gmail.com</dc:creator>
  <cp:lastModifiedBy>Consultant 001526</cp:lastModifiedBy>
  <cp:revision>14</cp:revision>
  <dcterms:created xsi:type="dcterms:W3CDTF">2023-01-26T16:05:02Z</dcterms:created>
  <dcterms:modified xsi:type="dcterms:W3CDTF">2023-02-09T16:43:36Z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