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7" r:id="rId1"/>
  </p:sldMasterIdLst>
  <p:notesMasterIdLst>
    <p:notesMasterId r:id="rId15"/>
  </p:notesMasterIdLst>
  <p:handoutMasterIdLst>
    <p:handoutMasterId r:id="rId16"/>
  </p:handoutMasterIdLst>
  <p:sldIdLst>
    <p:sldId id="257" r:id="rId2"/>
    <p:sldId id="258" r:id="rId3"/>
    <p:sldId id="259" r:id="rId4"/>
    <p:sldId id="260" r:id="rId5"/>
    <p:sldId id="261" r:id="rId6"/>
    <p:sldId id="262" r:id="rId7"/>
    <p:sldId id="263" r:id="rId8"/>
    <p:sldId id="264" r:id="rId9"/>
    <p:sldId id="265" r:id="rId10"/>
    <p:sldId id="266" r:id="rId11"/>
    <p:sldId id="267" r:id="rId12"/>
    <p:sldId id="269" r:id="rId13"/>
    <p:sldId id="268" r:id="rId14"/>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792">
          <p15:clr>
            <a:srgbClr val="A4A3A4"/>
          </p15:clr>
        </p15:guide>
        <p15:guide id="4" orient="horz" pos="336">
          <p15:clr>
            <a:srgbClr val="A4A3A4"/>
          </p15:clr>
        </p15:guide>
        <p15:guide id="5" orient="horz" pos="1920">
          <p15:clr>
            <a:srgbClr val="A4A3A4"/>
          </p15:clr>
        </p15:guide>
        <p15:guide id="6" orient="horz" pos="3984">
          <p15:clr>
            <a:srgbClr val="A4A3A4"/>
          </p15:clr>
        </p15:guide>
        <p15:guide id="7" orient="horz" pos="1152">
          <p15:clr>
            <a:srgbClr val="A4A3A4"/>
          </p15:clr>
        </p15:guide>
        <p15:guide id="8" pos="3839">
          <p15:clr>
            <a:srgbClr val="A4A3A4"/>
          </p15:clr>
        </p15:guide>
        <p15:guide id="9" pos="671">
          <p15:clr>
            <a:srgbClr val="A4A3A4"/>
          </p15:clr>
        </p15:guide>
        <p15:guide id="10" pos="7007">
          <p15:clr>
            <a:srgbClr val="A4A3A4"/>
          </p15:clr>
        </p15:guide>
        <p15:guide id="11" pos="6143">
          <p15:clr>
            <a:srgbClr val="A4A3A4"/>
          </p15:clr>
        </p15:guide>
        <p15:guide id="12" pos="3263">
          <p15:clr>
            <a:srgbClr val="A4A3A4"/>
          </p15:clr>
        </p15:guide>
        <p15:guide id="13" pos="7391">
          <p15:clr>
            <a:srgbClr val="A4A3A4"/>
          </p15:clr>
        </p15:guide>
        <p15:guide id="14" pos="3695">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4048" autoAdjust="0"/>
  </p:normalViewPr>
  <p:slideViewPr>
    <p:cSldViewPr showGuides="1">
      <p:cViewPr varScale="1">
        <p:scale>
          <a:sx n="20" d="100"/>
          <a:sy n="20" d="100"/>
        </p:scale>
        <p:origin x="1092" y="36"/>
      </p:cViewPr>
      <p:guideLst>
        <p:guide orient="horz" pos="2160"/>
        <p:guide orient="horz" pos="1008"/>
        <p:guide orient="horz" pos="3792"/>
        <p:guide orient="horz" pos="336"/>
        <p:guide orient="horz" pos="1920"/>
        <p:guide orient="horz" pos="3984"/>
        <p:guide orient="horz" pos="1152"/>
        <p:guide pos="3839"/>
        <p:guide pos="671"/>
        <p:guide pos="7007"/>
        <p:guide pos="6143"/>
        <p:guide pos="3263"/>
        <p:guide pos="7391"/>
        <p:guide pos="3695"/>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76" d="100"/>
          <a:sy n="76" d="100"/>
        </p:scale>
        <p:origin x="168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4CE221E-83ED-4F6C-BA5F-3F9E6FDB6953}" type="datetimeFigureOut">
              <a:rPr lang="en-US"/>
              <a:t>10/26/2020</a:t>
            </a:fld>
            <a:endParaRP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A4CBEF8-5CDE-472B-839B-B8BB0C881006}" type="slidenum">
              <a:rPr/>
              <a:t>‹#›</a:t>
            </a:fld>
            <a:endParaRPr dirty="0"/>
          </a:p>
        </p:txBody>
      </p:sp>
    </p:spTree>
    <p:extLst>
      <p:ext uri="{BB962C8B-B14F-4D97-AF65-F5344CB8AC3E}">
        <p14:creationId xmlns:p14="http://schemas.microsoft.com/office/powerpoint/2010/main" val="42632892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853E5F-CE67-483C-A264-F17AC70E9CA2}" type="datetimeFigureOut">
              <a:rPr lang="en-US"/>
              <a:t>10/26/2020</a:t>
            </a:fld>
            <a:endParaRPr dirty="0"/>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B98AFB-CB0D-4DFE-87B9-B4B0D0DE73CD}" type="slidenum">
              <a:rPr/>
              <a:t>‹#›</a:t>
            </a:fld>
            <a:endParaRPr dirty="0"/>
          </a:p>
        </p:txBody>
      </p:sp>
    </p:spTree>
    <p:extLst>
      <p:ext uri="{BB962C8B-B14F-4D97-AF65-F5344CB8AC3E}">
        <p14:creationId xmlns:p14="http://schemas.microsoft.com/office/powerpoint/2010/main" val="2512805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a:t>
            </a:r>
          </a:p>
        </p:txBody>
      </p:sp>
      <p:sp>
        <p:nvSpPr>
          <p:cNvPr id="4" name="Slide Number Placeholder 3"/>
          <p:cNvSpPr>
            <a:spLocks noGrp="1"/>
          </p:cNvSpPr>
          <p:nvPr>
            <p:ph type="sldNum" sz="quarter" idx="10"/>
          </p:nvPr>
        </p:nvSpPr>
        <p:spPr/>
        <p:txBody>
          <a:bodyPr/>
          <a:lstStyle/>
          <a:p>
            <a:fld id="{6BB98AFB-CB0D-4DFE-87B9-B4B0D0DE73CD}" type="slidenum">
              <a:rPr lang="en-US" smtClean="0"/>
              <a:t>1</a:t>
            </a:fld>
            <a:endParaRPr lang="en-US" dirty="0"/>
          </a:p>
        </p:txBody>
      </p:sp>
    </p:spTree>
    <p:extLst>
      <p:ext uri="{BB962C8B-B14F-4D97-AF65-F5344CB8AC3E}">
        <p14:creationId xmlns:p14="http://schemas.microsoft.com/office/powerpoint/2010/main" val="2864014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organisation does not strive for a competitive edge in the true sense of the word. It does however depend on corporate success to achieve its objectives. Whereas a private sector organisation would depend on its competitive edge a public sector organisation has a duty to its customers to perform well. An organisation which has clear objectives and capabilities can develop a competitive advantage by having a clear directive to serve its customers, employees and external suppliers.</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organisation also seems to be in a constant state of pending restructuring which may create an unstable corporate environment. The LGA concluded in their report that:</a:t>
            </a:r>
          </a:p>
          <a:p>
            <a:endParaRPr lang="en-GB" dirty="0"/>
          </a:p>
        </p:txBody>
      </p:sp>
      <p:sp>
        <p:nvSpPr>
          <p:cNvPr id="4" name="Slide Number Placeholder 3"/>
          <p:cNvSpPr>
            <a:spLocks noGrp="1"/>
          </p:cNvSpPr>
          <p:nvPr>
            <p:ph type="sldNum" sz="quarter" idx="5"/>
          </p:nvPr>
        </p:nvSpPr>
        <p:spPr/>
        <p:txBody>
          <a:bodyPr/>
          <a:lstStyle/>
          <a:p>
            <a:fld id="{6BB98AFB-CB0D-4DFE-87B9-B4B0D0DE73CD}" type="slidenum">
              <a:rPr lang="en-GB" smtClean="0"/>
              <a:t>4</a:t>
            </a:fld>
            <a:endParaRPr lang="en-GB" dirty="0"/>
          </a:p>
        </p:txBody>
      </p:sp>
    </p:spTree>
    <p:extLst>
      <p:ext uri="{BB962C8B-B14F-4D97-AF65-F5344CB8AC3E}">
        <p14:creationId xmlns:p14="http://schemas.microsoft.com/office/powerpoint/2010/main" val="21904893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Differentiation Strategy</a:t>
            </a:r>
          </a:p>
          <a:p>
            <a:r>
              <a:rPr lang="en-GB" sz="1200" kern="1200" dirty="0">
                <a:solidFill>
                  <a:schemeClr val="tx1"/>
                </a:solidFill>
                <a:effectLst/>
                <a:latin typeface="+mn-lt"/>
                <a:ea typeface="+mn-ea"/>
                <a:cs typeface="+mn-cs"/>
              </a:rPr>
              <a:t>The organisation delivers services that are affordable and professional. It has the expertise and infrastructure to provide sustainable solutions for social care, education, housing and recreational facilities. The organisation has shown to be innovative and continually developing through active research and continuous improvement.</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Differential Focused Strategy</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organisation has a thorough understand of its customer’s needs. This enables the strategic planning to be targeted at providing specific services to the customers who require them. As an organisation they are unique in that there is only one local authority in Pembrokeshire which serves its customers essential services at a reasonable cost. However, the customer base is not one that has been built on loyalty, but more out of a necessity. There will always be the demands from the customer to improves services and increase differentiation which owing to the organisations understanding of its customer needs and expectation should be a clear message in its mission statement.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Cost Leadership Strategy</a:t>
            </a:r>
          </a:p>
          <a:p>
            <a:r>
              <a:rPr lang="en-GB" sz="1200" kern="1200" dirty="0">
                <a:solidFill>
                  <a:schemeClr val="tx1"/>
                </a:solidFill>
                <a:effectLst/>
                <a:latin typeface="+mn-lt"/>
                <a:ea typeface="+mn-ea"/>
                <a:cs typeface="+mn-cs"/>
              </a:rPr>
              <a:t>Despite not having any competition the organisation is duty bound to keep the cost of its public services as low as possible without compromising quality. This has resulted in Pembrokeshire having the lowest council tax in Wales. The organisation is a trusted and recognised brand which can increase its revenue by providing professional services to the public such as planning advice, waste collection and leasing property.</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Cost Focused Strategy</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 strategy focused on cost could be key in the organisations strategic plan. The provision of public services depends on efficient financial planning. There is no risk of a competitor offering services at a lower cost and the organisation is established in delivering to its customers needs. This could support a robust financial plan which could account for most possible  eventualities when setting its annual budget.</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6BB98AFB-CB0D-4DFE-87B9-B4B0D0DE73CD}" type="slidenum">
              <a:rPr lang="en-GB" smtClean="0"/>
              <a:t>6</a:t>
            </a:fld>
            <a:endParaRPr lang="en-GB" dirty="0"/>
          </a:p>
        </p:txBody>
      </p:sp>
    </p:spTree>
    <p:extLst>
      <p:ext uri="{BB962C8B-B14F-4D97-AF65-F5344CB8AC3E}">
        <p14:creationId xmlns:p14="http://schemas.microsoft.com/office/powerpoint/2010/main" val="779983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High cost low value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 a local authority the organisation does not have any other competition, so this has comparisons with a monopoly. However, the organisation does have a duty to its customers to provide continual value for money despite the customer not being able to have the option of paying another organisation for the same services. Bowmans clock analyses through comparison the perceived value to the customer and the organisations overall strategy. In terms of the organisation the benefits to the customer are largely overlooked due to the familiarity of the services. A local authority may also display a lack of a competitive edge which could be perceived as a sacrifice by the customer to ensure their public services are delivered (Echchakoui, 2018). The perception is of the organisation is one of high cost low value despite the organisation achieving many of its objectives and targets.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Aspire to be at point 2 – Low Price / Reasonable value</a:t>
            </a:r>
          </a:p>
          <a:p>
            <a:endParaRPr lang="en-GB" dirty="0"/>
          </a:p>
        </p:txBody>
      </p:sp>
      <p:sp>
        <p:nvSpPr>
          <p:cNvPr id="4" name="Slide Number Placeholder 3"/>
          <p:cNvSpPr>
            <a:spLocks noGrp="1"/>
          </p:cNvSpPr>
          <p:nvPr>
            <p:ph type="sldNum" sz="quarter" idx="5"/>
          </p:nvPr>
        </p:nvSpPr>
        <p:spPr/>
        <p:txBody>
          <a:bodyPr/>
          <a:lstStyle/>
          <a:p>
            <a:fld id="{6BB98AFB-CB0D-4DFE-87B9-B4B0D0DE73CD}" type="slidenum">
              <a:rPr lang="en-GB" smtClean="0"/>
              <a:t>8</a:t>
            </a:fld>
            <a:endParaRPr lang="en-GB" dirty="0"/>
          </a:p>
        </p:txBody>
      </p:sp>
    </p:spTree>
    <p:extLst>
      <p:ext uri="{BB962C8B-B14F-4D97-AF65-F5344CB8AC3E}">
        <p14:creationId xmlns:p14="http://schemas.microsoft.com/office/powerpoint/2010/main" val="3753317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Political</a:t>
            </a:r>
          </a:p>
          <a:p>
            <a:r>
              <a:rPr lang="en-GB" dirty="0"/>
              <a:t>By its very nature a local authority will have variations in its political direction. From the national government at Westminster, the Senedd in Cardiff , the Pembrokeshire Coast National Park Authority all have influence over the organisations ability to deliver for its customers</a:t>
            </a:r>
          </a:p>
          <a:p>
            <a:endParaRPr lang="en-GB" dirty="0"/>
          </a:p>
          <a:p>
            <a:endParaRPr lang="en-GB" dirty="0"/>
          </a:p>
          <a:p>
            <a:r>
              <a:rPr lang="en-GB" sz="1200" b="1" kern="1200" dirty="0">
                <a:solidFill>
                  <a:schemeClr val="tx1"/>
                </a:solidFill>
                <a:effectLst/>
                <a:latin typeface="+mn-lt"/>
                <a:ea typeface="+mn-ea"/>
                <a:cs typeface="+mn-cs"/>
              </a:rPr>
              <a:t>Economic</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economic viability of the organisation is heavily dependent on the co-operation national and Welsh governments. Funding that was sourced from the European Union will begin to come to an end creating the need for other revenue streams to fund large scale projects. </a:t>
            </a:r>
          </a:p>
          <a:p>
            <a:endParaRPr lang="en-GB" dirty="0"/>
          </a:p>
          <a:p>
            <a:r>
              <a:rPr lang="en-GB" sz="1200" b="1" kern="1200" dirty="0">
                <a:solidFill>
                  <a:schemeClr val="tx1"/>
                </a:solidFill>
                <a:effectLst/>
                <a:latin typeface="+mn-lt"/>
                <a:ea typeface="+mn-ea"/>
                <a:cs typeface="+mn-cs"/>
              </a:rPr>
              <a:t>Social</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organisation has a corporate responsibility for social care across a large and diverse  demographic. This presents a challenge to the organisation in terms of an ageing population and how domiciliary care might be funded. Not only a popular destination for people of retirement age, Pembrokeshire also has a high influx of tourists during the holiday season which puts an extra burden on public services.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Technological</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Technological advances have benefitted the organisation in terms of how it engages with its customers. Online account creation and social media community engagement events have improved the organisations capability to reach a wider customer base. Personal online accounts have enabled customers to pay for services, report problems and request repairs easily and efficiently. New technologies have also brought customers to the decision makers by live webcasting meetings and seminars.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5 Environmental</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organisation has committed to become carbon neutral by 2030. However, challenges have arisen due to the market for re-cycled plastics taking a downturn in 2016. The organisation is currently embarking on replacing its fleet of vehicles to electric powered in line with the 2030 target.</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Legal</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organisation has many legal responsibilities from the health and safety of employees to the constitutional legalities of local governance. The organisation employs a full-time legal team who provide legal advice to elected members and officers of the organisation in relation to their legal responsibilities associated with their role in the authority.</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Ethical</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On the 17</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November 2017 the organisation signed up to the Code of Practice Ethical Employment.pdf Code of Practice Ethical Employment in Supply Chains. This included (amongst others) a code of conduct for employees and elected members and a whistleblowing policy.</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6BB98AFB-CB0D-4DFE-87B9-B4B0D0DE73CD}" type="slidenum">
              <a:rPr lang="en-GB" smtClean="0"/>
              <a:t>9</a:t>
            </a:fld>
            <a:endParaRPr lang="en-GB" dirty="0"/>
          </a:p>
        </p:txBody>
      </p:sp>
    </p:spTree>
    <p:extLst>
      <p:ext uri="{BB962C8B-B14F-4D97-AF65-F5344CB8AC3E}">
        <p14:creationId xmlns:p14="http://schemas.microsoft.com/office/powerpoint/2010/main" val="4167321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An analysis of the organisation’s stakeholder will vary depending on what directive is in play. For  this report the Power and Interest chart has included only the key stakeholders. The contribution of the key stakeholders is critical in the decision-making process of the organisation regarding, but not limited to land use, the local economy, sustainability and resilience to climate change. </a:t>
            </a:r>
            <a:endParaRPr lang="en-GB" dirty="0"/>
          </a:p>
        </p:txBody>
      </p:sp>
      <p:sp>
        <p:nvSpPr>
          <p:cNvPr id="4" name="Slide Number Placeholder 3"/>
          <p:cNvSpPr>
            <a:spLocks noGrp="1"/>
          </p:cNvSpPr>
          <p:nvPr>
            <p:ph type="sldNum" sz="quarter" idx="5"/>
          </p:nvPr>
        </p:nvSpPr>
        <p:spPr/>
        <p:txBody>
          <a:bodyPr/>
          <a:lstStyle/>
          <a:p>
            <a:fld id="{6BB98AFB-CB0D-4DFE-87B9-B4B0D0DE73CD}" type="slidenum">
              <a:rPr lang="en-GB" smtClean="0"/>
              <a:t>10</a:t>
            </a:fld>
            <a:endParaRPr lang="en-GB" dirty="0"/>
          </a:p>
        </p:txBody>
      </p:sp>
    </p:spTree>
    <p:extLst>
      <p:ext uri="{BB962C8B-B14F-4D97-AF65-F5344CB8AC3E}">
        <p14:creationId xmlns:p14="http://schemas.microsoft.com/office/powerpoint/2010/main" val="30447053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Mission statement</a:t>
            </a:r>
            <a:r>
              <a:rPr lang="en-GB" sz="1200" kern="1200" dirty="0">
                <a:solidFill>
                  <a:schemeClr val="tx1"/>
                </a:solidFill>
                <a:effectLst/>
                <a:latin typeface="+mn-lt"/>
                <a:ea typeface="+mn-ea"/>
                <a:cs typeface="+mn-cs"/>
              </a:rPr>
              <a:t>. The mission statement lacks clear purpose and is in three separate parts. It does not capture the real mission of the organisation, which is to govern with compassion, integrity and for the benefit of all.</a:t>
            </a:r>
          </a:p>
          <a:p>
            <a:pPr lvl="0"/>
            <a:r>
              <a:rPr lang="en-GB" sz="1200" b="1" kern="1200" dirty="0">
                <a:solidFill>
                  <a:schemeClr val="tx1"/>
                </a:solidFill>
                <a:effectLst/>
                <a:latin typeface="+mn-lt"/>
                <a:ea typeface="+mn-ea"/>
                <a:cs typeface="+mn-cs"/>
              </a:rPr>
              <a:t>Corporate restructure.</a:t>
            </a:r>
            <a:r>
              <a:rPr lang="en-GB" sz="1200" kern="1200" dirty="0">
                <a:solidFill>
                  <a:schemeClr val="tx1"/>
                </a:solidFill>
                <a:effectLst/>
                <a:latin typeface="+mn-lt"/>
                <a:ea typeface="+mn-ea"/>
                <a:cs typeface="+mn-cs"/>
              </a:rPr>
              <a:t> The organisation is in a state of flux. The reorganisation of the senior staff management team has not been carried out which could be a lost opportunity to make efficiency savings and streamline the organisation creating better value for the customers</a:t>
            </a:r>
          </a:p>
          <a:p>
            <a:pPr lvl="0"/>
            <a:r>
              <a:rPr lang="en-GB" sz="1200" b="1" kern="1200" dirty="0">
                <a:solidFill>
                  <a:schemeClr val="tx1"/>
                </a:solidFill>
                <a:effectLst/>
                <a:latin typeface="+mn-lt"/>
                <a:ea typeface="+mn-ea"/>
                <a:cs typeface="+mn-cs"/>
              </a:rPr>
              <a:t>Corporate Plan. </a:t>
            </a:r>
            <a:r>
              <a:rPr lang="en-GB" sz="1200" kern="1200" dirty="0">
                <a:solidFill>
                  <a:schemeClr val="tx1"/>
                </a:solidFill>
                <a:effectLst/>
                <a:latin typeface="+mn-lt"/>
                <a:ea typeface="+mn-ea"/>
                <a:cs typeface="+mn-cs"/>
              </a:rPr>
              <a:t>The corporate plan lack sincerity and reads like a generic document, many of the corporate objectives have not been implemented or have not been successful. However, it should be considered the Covid-19 pandemic impacted the authority from March 2020. </a:t>
            </a:r>
          </a:p>
          <a:p>
            <a:pPr lvl="0"/>
            <a:r>
              <a:rPr lang="en-GB" sz="1200" b="1" kern="1200" dirty="0">
                <a:solidFill>
                  <a:schemeClr val="tx1"/>
                </a:solidFill>
                <a:effectLst/>
                <a:latin typeface="+mn-lt"/>
                <a:ea typeface="+mn-ea"/>
                <a:cs typeface="+mn-cs"/>
              </a:rPr>
              <a:t>Lack of competitive edge. </a:t>
            </a:r>
            <a:r>
              <a:rPr lang="en-GB" sz="1200" kern="1200" dirty="0">
                <a:solidFill>
                  <a:schemeClr val="tx1"/>
                </a:solidFill>
                <a:effectLst/>
                <a:latin typeface="+mn-lt"/>
                <a:ea typeface="+mn-ea"/>
                <a:cs typeface="+mn-cs"/>
              </a:rPr>
              <a:t>The organisation has no rival competition for its services due to it being a public body. Although the organisation does not lack ambition it need to develop a competitive edge to carry it forward to the challenges of being carbon neutral by 2030.</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Who is responsible for what? should strategic thinking be a cross-functional or specialist activity?• How far do we rely on consultants in the process and content of strategy development?• What is the best structure for directing strategy in order to move from thinking to action?</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Is the company willing to engage with critics of the business, as well as those who are supportive of  activities? • Where are the real sources of inspiration and enlightenment that can help  understand the future?• How do  ensure the voices of experts from non-traditional backgrounds both speak with authority and are taken seriously</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What were the reasons for choosing NOT to pursue certain business opportunities? • What are the unstated beliefs of individual Executive team members that drive their vision of the operating environment?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What are the principles informing the executive’s thinking on key strategic decisions?</a:t>
            </a:r>
            <a:endParaRPr lang="en-GB" dirty="0"/>
          </a:p>
        </p:txBody>
      </p:sp>
      <p:sp>
        <p:nvSpPr>
          <p:cNvPr id="4" name="Slide Number Placeholder 3"/>
          <p:cNvSpPr>
            <a:spLocks noGrp="1"/>
          </p:cNvSpPr>
          <p:nvPr>
            <p:ph type="sldNum" sz="quarter" idx="5"/>
          </p:nvPr>
        </p:nvSpPr>
        <p:spPr/>
        <p:txBody>
          <a:bodyPr/>
          <a:lstStyle/>
          <a:p>
            <a:fld id="{6BB98AFB-CB0D-4DFE-87B9-B4B0D0DE73CD}" type="slidenum">
              <a:rPr lang="en-GB" smtClean="0"/>
              <a:t>11</a:t>
            </a:fld>
            <a:endParaRPr lang="en-GB" dirty="0"/>
          </a:p>
        </p:txBody>
      </p:sp>
    </p:spTree>
    <p:extLst>
      <p:ext uri="{BB962C8B-B14F-4D97-AF65-F5344CB8AC3E}">
        <p14:creationId xmlns:p14="http://schemas.microsoft.com/office/powerpoint/2010/main" val="11430821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B98AFB-CB0D-4DFE-87B9-B4B0D0DE73CD}" type="slidenum">
              <a:rPr lang="en-GB" smtClean="0"/>
              <a:t>12</a:t>
            </a:fld>
            <a:endParaRPr lang="en-GB" dirty="0"/>
          </a:p>
        </p:txBody>
      </p:sp>
    </p:spTree>
    <p:extLst>
      <p:ext uri="{BB962C8B-B14F-4D97-AF65-F5344CB8AC3E}">
        <p14:creationId xmlns:p14="http://schemas.microsoft.com/office/powerpoint/2010/main" val="25437205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B98AFB-CB0D-4DFE-87B9-B4B0D0DE73CD}" type="slidenum">
              <a:rPr lang="en-GB" smtClean="0"/>
              <a:t>13</a:t>
            </a:fld>
            <a:endParaRPr lang="en-GB" dirty="0"/>
          </a:p>
        </p:txBody>
      </p:sp>
    </p:spTree>
    <p:extLst>
      <p:ext uri="{BB962C8B-B14F-4D97-AF65-F5344CB8AC3E}">
        <p14:creationId xmlns:p14="http://schemas.microsoft.com/office/powerpoint/2010/main" val="18380772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88825"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654" y="2099733"/>
            <a:ext cx="8823360" cy="2677648"/>
          </a:xfrm>
        </p:spPr>
        <p:txBody>
          <a:bodyPr anchor="b"/>
          <a:lstStyle>
            <a:lvl1pPr>
              <a:defRPr sz="5398"/>
            </a:lvl1pPr>
          </a:lstStyle>
          <a:p>
            <a:r>
              <a:rPr lang="en-US"/>
              <a:t>Click to edit Master title style</a:t>
            </a:r>
            <a:endParaRPr lang="en-US" dirty="0"/>
          </a:p>
        </p:txBody>
      </p:sp>
      <p:sp>
        <p:nvSpPr>
          <p:cNvPr id="3" name="Subtitle 2"/>
          <p:cNvSpPr>
            <a:spLocks noGrp="1"/>
          </p:cNvSpPr>
          <p:nvPr>
            <p:ph type="subTitle" idx="1"/>
          </p:nvPr>
        </p:nvSpPr>
        <p:spPr bwMode="gray">
          <a:xfrm>
            <a:off x="1154654" y="4777380"/>
            <a:ext cx="8823360" cy="861420"/>
          </a:xfrm>
        </p:spPr>
        <p:txBody>
          <a:bodyPr anchor="t"/>
          <a:lstStyle>
            <a:lvl1pPr marL="0" indent="0" algn="l">
              <a:buNone/>
              <a:defRPr cap="all">
                <a:solidFill>
                  <a:schemeClr val="accent1">
                    <a:lumMod val="60000"/>
                    <a:lumOff val="40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6210" y="1792264"/>
            <a:ext cx="990599" cy="304720"/>
          </a:xfrm>
        </p:spPr>
        <p:txBody>
          <a:bodyPr anchor="t"/>
          <a:lstStyle>
            <a:lvl1pPr algn="l">
              <a:defRPr b="0" i="0">
                <a:solidFill>
                  <a:schemeClr val="bg1">
                    <a:alpha val="60000"/>
                  </a:schemeClr>
                </a:solidFill>
              </a:defRPr>
            </a:lvl1pPr>
          </a:lstStyle>
          <a:p>
            <a:fld id="{3E0FA9E5-6744-4841-888F-9E7CC0C2B7EC}" type="datetimeFigureOut">
              <a:rPr lang="en-US" smtClean="0"/>
              <a:t>10/26/2020</a:t>
            </a:fld>
            <a:endParaRPr lang="en-US" dirty="0"/>
          </a:p>
        </p:txBody>
      </p:sp>
      <p:sp>
        <p:nvSpPr>
          <p:cNvPr id="5" name="Footer Placeholder 4"/>
          <p:cNvSpPr>
            <a:spLocks noGrp="1"/>
          </p:cNvSpPr>
          <p:nvPr>
            <p:ph type="ftr" sz="quarter" idx="11"/>
          </p:nvPr>
        </p:nvSpPr>
        <p:spPr bwMode="gray">
          <a:xfrm rot="5400000">
            <a:off x="8949143" y="3227872"/>
            <a:ext cx="3859795" cy="304722"/>
          </a:xfrm>
        </p:spPr>
        <p:txBody>
          <a:bodyPr/>
          <a:lstStyle>
            <a:lvl1pPr>
              <a:defRPr b="0" i="0">
                <a:solidFill>
                  <a:schemeClr val="bg1">
                    <a:alpha val="60000"/>
                  </a:schemeClr>
                </a:solidFill>
              </a:defRPr>
            </a:lvl1pPr>
          </a:lstStyle>
          <a:p>
            <a:r>
              <a:rPr lang="en-US" dirty="0"/>
              <a:t>Add a footer</a:t>
            </a:r>
          </a:p>
        </p:txBody>
      </p:sp>
      <p:sp>
        <p:nvSpPr>
          <p:cNvPr id="11" name="Rectangle 10"/>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49844" y="295730"/>
            <a:ext cx="837981" cy="767687"/>
          </a:xfrm>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2092542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654" y="2603500"/>
            <a:ext cx="8823361"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E0FA9E5-6744-4841-888F-9E7CC0C2B7EC}" type="datetimeFigureOut">
              <a:rPr lang="en-US" smtClean="0"/>
              <a:t>10/26/2020</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1978269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88825"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4" y="2677645"/>
            <a:ext cx="4349892" cy="2283824"/>
          </a:xfrm>
        </p:spPr>
        <p:txBody>
          <a:bodyPr anchor="ctr"/>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6893764" y="2677644"/>
            <a:ext cx="3756566" cy="2283824"/>
          </a:xfrm>
        </p:spPr>
        <p:txBody>
          <a:bodyPr anchor="ctr"/>
          <a:lstStyle>
            <a:lvl1pPr marL="0" indent="0" algn="l">
              <a:buNone/>
              <a:defRPr sz="1999" cap="all">
                <a:solidFill>
                  <a:schemeClr val="accent1">
                    <a:lumMod val="60000"/>
                    <a:lumOff val="4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0FA9E5-6744-4841-888F-9E7CC0C2B7EC}" type="datetimeFigureOut">
              <a:rPr lang="en-US" smtClean="0"/>
              <a:t>10/26/2020</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16" name="Rectangle 15"/>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1562256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653" y="2603501"/>
            <a:ext cx="4823901"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7096" y="2603500"/>
            <a:ext cx="4823902"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0FA9E5-6744-4841-888F-9E7CC0C2B7EC}" type="datetimeFigureOut">
              <a:rPr lang="en-US" smtClean="0"/>
              <a:t>10/26/2020</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983749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654" y="2603500"/>
            <a:ext cx="4823900"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653" y="3179763"/>
            <a:ext cx="4823901"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7096" y="2603500"/>
            <a:ext cx="4823902" cy="576262"/>
          </a:xfrm>
        </p:spPr>
        <p:txBody>
          <a:bodyPr anchor="b">
            <a:noAutofit/>
          </a:bodyPr>
          <a:lstStyle>
            <a:lvl1pPr marL="0" indent="0">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7096" y="3179763"/>
            <a:ext cx="4823902" cy="2840039"/>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E0FA9E5-6744-4841-888F-9E7CC0C2B7EC}" type="datetimeFigureOut">
              <a:rPr lang="en-US" smtClean="0"/>
              <a:t>10/26/2020</a:t>
            </a:fld>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1845754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654" y="973668"/>
            <a:ext cx="8759131"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E0FA9E5-6744-4841-888F-9E7CC0C2B7EC}" type="datetimeFigureOut">
              <a:rPr lang="en-US" smtClean="0"/>
              <a:t>10/26/2020</a:t>
            </a:fld>
            <a:endParaRPr lang="en-US" dirty="0"/>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194879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0FA9E5-6744-4841-888F-9E7CC0C2B7EC}" type="datetimeFigureOut">
              <a:rPr lang="en-US" smtClean="0"/>
              <a:t>10/26/2020</a:t>
            </a:fld>
            <a:endParaRPr lang="en-US" dirty="0"/>
          </a:p>
        </p:txBody>
      </p:sp>
      <p:sp>
        <p:nvSpPr>
          <p:cNvPr id="3" name="Footer Placeholder 2"/>
          <p:cNvSpPr>
            <a:spLocks noGrp="1"/>
          </p:cNvSpPr>
          <p:nvPr>
            <p:ph type="ftr" sz="quarter" idx="11"/>
          </p:nvPr>
        </p:nvSpPr>
        <p:spPr/>
        <p:txBody>
          <a:bodyPr/>
          <a:lstStyle/>
          <a:p>
            <a:r>
              <a:rPr lang="en-US" dirty="0"/>
              <a:t>Add a footer</a:t>
            </a:r>
          </a:p>
        </p:txBody>
      </p:sp>
      <p:sp>
        <p:nvSpPr>
          <p:cNvPr id="7" name="Rectangle 6"/>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2334746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4" y="1295400"/>
            <a:ext cx="2792431" cy="1600200"/>
          </a:xfrm>
        </p:spPr>
        <p:txBody>
          <a:bodyPr anchor="b"/>
          <a:lstStyle>
            <a:lvl1pPr algn="l">
              <a:defRPr sz="2399" b="0"/>
            </a:lvl1pPr>
          </a:lstStyle>
          <a:p>
            <a:r>
              <a:rPr lang="en-US"/>
              <a:t>Click to edit Master title style</a:t>
            </a:r>
            <a:endParaRPr lang="en-US" dirty="0"/>
          </a:p>
        </p:txBody>
      </p:sp>
      <p:sp>
        <p:nvSpPr>
          <p:cNvPr id="3" name="Content Placeholder 2"/>
          <p:cNvSpPr>
            <a:spLocks noGrp="1"/>
          </p:cNvSpPr>
          <p:nvPr>
            <p:ph idx="1"/>
          </p:nvPr>
        </p:nvSpPr>
        <p:spPr>
          <a:xfrm>
            <a:off x="5779641" y="1447800"/>
            <a:ext cx="5188714"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653" y="3129281"/>
            <a:ext cx="2792431" cy="2895599"/>
          </a:xfrm>
        </p:spPr>
        <p:txBody>
          <a:bodyPr/>
          <a:lstStyle>
            <a:lvl1pPr marL="0" indent="0">
              <a:buNone/>
              <a:defRPr sz="14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FA9E5-6744-4841-888F-9E7CC0C2B7EC}" type="datetimeFigureOut">
              <a:rPr lang="en-US" smtClean="0"/>
              <a:t>10/26/2020</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16" name="Rectangle 15"/>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2807654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4" y="1693334"/>
            <a:ext cx="3864127" cy="1735667"/>
          </a:xfrm>
        </p:spPr>
        <p:txBody>
          <a:bodyPr anchor="b">
            <a:normAutofit/>
          </a:bodyPr>
          <a:lstStyle>
            <a:lvl1pPr algn="l">
              <a:defRPr sz="35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6165" y="1143000"/>
            <a:ext cx="322635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pPr marL="0" lvl="0" indent="0" algn="ctr">
              <a:buNone/>
            </a:pPr>
            <a:r>
              <a:rPr lang="en-US" dirty="0"/>
              <a:t>Click icon to add picture</a:t>
            </a:r>
          </a:p>
        </p:txBody>
      </p:sp>
      <p:sp>
        <p:nvSpPr>
          <p:cNvPr id="4" name="Text Placeholder 3"/>
          <p:cNvSpPr>
            <a:spLocks noGrp="1"/>
          </p:cNvSpPr>
          <p:nvPr>
            <p:ph type="body" sz="half" idx="2"/>
          </p:nvPr>
        </p:nvSpPr>
        <p:spPr bwMode="gray">
          <a:xfrm>
            <a:off x="1154653" y="3657600"/>
            <a:ext cx="3858207" cy="1371600"/>
          </a:xfrm>
        </p:spPr>
        <p:txBody>
          <a:bodyPr>
            <a:normAutofit/>
          </a:bodyPr>
          <a:lstStyle>
            <a:lvl1pPr marL="0" indent="0">
              <a:buNone/>
              <a:defRPr sz="14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10/26/2020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45621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4" y="4969927"/>
            <a:ext cx="8823361"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654" y="685800"/>
            <a:ext cx="8823361"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dirty="0"/>
              <a:t>Click icon to add picture</a:t>
            </a:r>
          </a:p>
        </p:txBody>
      </p:sp>
      <p:sp>
        <p:nvSpPr>
          <p:cNvPr id="4" name="Text Placeholder 3"/>
          <p:cNvSpPr>
            <a:spLocks noGrp="1"/>
          </p:cNvSpPr>
          <p:nvPr>
            <p:ph type="body" sz="half" idx="2"/>
          </p:nvPr>
        </p:nvSpPr>
        <p:spPr>
          <a:xfrm>
            <a:off x="1154653" y="5536665"/>
            <a:ext cx="8823360" cy="493712"/>
          </a:xfrm>
        </p:spPr>
        <p:txBody>
          <a:bodyPr>
            <a:normAutofit/>
          </a:bodyPr>
          <a:lstStyle>
            <a:lvl1pPr marL="0" indent="0">
              <a:buNone/>
              <a:defRPr sz="1200">
                <a:solidFill>
                  <a:schemeClr val="accent1">
                    <a:lumMod val="60000"/>
                    <a:lumOff val="40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FA9E5-6744-4841-888F-9E7CC0C2B7EC}" type="datetimeFigureOut">
              <a:rPr lang="en-US" smtClean="0"/>
              <a:pPr/>
              <a:t>10/26/2020</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16" name="Rectangle 15"/>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3244898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88825"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499" y="1063417"/>
            <a:ext cx="8829516" cy="1372986"/>
          </a:xfrm>
        </p:spPr>
        <p:txBody>
          <a:bodyPr/>
          <a:lstStyle>
            <a:lvl1pPr>
              <a:defRPr sz="3999"/>
            </a:lvl1pPr>
          </a:lstStyle>
          <a:p>
            <a:r>
              <a:rPr lang="en-US"/>
              <a:t>Click to edit Master title style</a:t>
            </a:r>
            <a:endParaRPr lang="en-US" dirty="0"/>
          </a:p>
        </p:txBody>
      </p:sp>
      <p:sp>
        <p:nvSpPr>
          <p:cNvPr id="8" name="Text Placeholder 3"/>
          <p:cNvSpPr>
            <a:spLocks noGrp="1"/>
          </p:cNvSpPr>
          <p:nvPr>
            <p:ph type="body" sz="half" idx="2"/>
          </p:nvPr>
        </p:nvSpPr>
        <p:spPr>
          <a:xfrm>
            <a:off x="1154654" y="3543300"/>
            <a:ext cx="8823361" cy="2476500"/>
          </a:xfrm>
        </p:spPr>
        <p:txBody>
          <a:bodyPr anchor="ctr">
            <a:normAutofit/>
          </a:bodyPr>
          <a:lstStyle>
            <a:lvl1pPr marL="0" indent="0">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E0FA9E5-6744-4841-888F-9E7CC0C2B7EC}" type="datetimeFigureOut">
              <a:rPr lang="en-US" smtClean="0"/>
              <a:pPr/>
              <a:t>10/26/2020</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13" name="Rectangle 12"/>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8565728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88825"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337" y="607336"/>
            <a:ext cx="801703" cy="1569660"/>
          </a:xfrm>
          <a:prstGeom prst="rect">
            <a:avLst/>
          </a:prstGeom>
          <a:noFill/>
        </p:spPr>
        <p:txBody>
          <a:bodyPr wrap="square" rtlCol="0">
            <a:spAutoFit/>
          </a:bodyPr>
          <a:lstStyle/>
          <a:p>
            <a:pPr algn="r"/>
            <a:r>
              <a:rPr lang="en-US" sz="9597" b="0" i="0" dirty="0">
                <a:solidFill>
                  <a:schemeClr val="accent1">
                    <a:lumMod val="60000"/>
                    <a:lumOff val="40000"/>
                  </a:schemeClr>
                </a:solidFill>
                <a:latin typeface="Arial"/>
                <a:cs typeface="Arial"/>
              </a:rPr>
              <a:t>“</a:t>
            </a:r>
          </a:p>
        </p:txBody>
      </p:sp>
      <p:sp>
        <p:nvSpPr>
          <p:cNvPr id="13" name="TextBox 12"/>
          <p:cNvSpPr txBox="1"/>
          <p:nvPr/>
        </p:nvSpPr>
        <p:spPr bwMode="gray">
          <a:xfrm>
            <a:off x="9881884" y="2613787"/>
            <a:ext cx="652593" cy="1569660"/>
          </a:xfrm>
          <a:prstGeom prst="rect">
            <a:avLst/>
          </a:prstGeom>
          <a:noFill/>
        </p:spPr>
        <p:txBody>
          <a:bodyPr wrap="square" rtlCol="0">
            <a:spAutoFit/>
          </a:bodyPr>
          <a:lstStyle/>
          <a:p>
            <a:pPr algn="r"/>
            <a:r>
              <a:rPr lang="en-US" sz="9597"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466" y="982134"/>
            <a:ext cx="8451704" cy="2696632"/>
          </a:xfrm>
        </p:spPr>
        <p:txBody>
          <a:bodyPr/>
          <a:lstStyle>
            <a:lvl1pPr>
              <a:defRPr sz="3999"/>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439" y="3678766"/>
            <a:ext cx="7729206"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654" y="5029200"/>
            <a:ext cx="9242489" cy="997857"/>
          </a:xfrm>
        </p:spPr>
        <p:txBody>
          <a:bodyPr anchor="ctr">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E0FA9E5-6744-4841-888F-9E7CC0C2B7EC}" type="datetimeFigureOut">
              <a:rPr lang="en-US" smtClean="0"/>
              <a:pPr/>
              <a:t>10/26/2020</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19" name="Rectangle 18"/>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16723714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653" y="2370667"/>
            <a:ext cx="8823362" cy="1822514"/>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1154654" y="5024967"/>
            <a:ext cx="8823361" cy="860400"/>
          </a:xfrm>
        </p:spPr>
        <p:txBody>
          <a:bodyPr anchor="t"/>
          <a:lstStyle>
            <a:lvl1pPr marL="0" indent="0" algn="l">
              <a:buNone/>
              <a:defRPr sz="1999" cap="none">
                <a:solidFill>
                  <a:schemeClr val="accent1">
                    <a:lumMod val="60000"/>
                    <a:lumOff val="4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0FA9E5-6744-4841-888F-9E7CC0C2B7EC}" type="datetimeFigureOut">
              <a:rPr lang="en-US" smtClean="0"/>
              <a:pPr/>
              <a:t>10/26/2020</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14" name="Rectangle 13"/>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2717347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654" y="973668"/>
            <a:ext cx="8823361" cy="706964"/>
          </a:xfrm>
        </p:spPr>
        <p:txBody>
          <a:bodyPr/>
          <a:lstStyle>
            <a:lvl1pPr>
              <a:defRPr sz="3599"/>
            </a:lvl1pPr>
          </a:lstStyle>
          <a:p>
            <a:r>
              <a:rPr lang="en-US"/>
              <a:t>Click to edit Master title style</a:t>
            </a:r>
            <a:endParaRPr lang="en-US" dirty="0"/>
          </a:p>
        </p:txBody>
      </p:sp>
      <p:sp>
        <p:nvSpPr>
          <p:cNvPr id="3" name="Text Placeholder 2"/>
          <p:cNvSpPr>
            <a:spLocks noGrp="1"/>
          </p:cNvSpPr>
          <p:nvPr>
            <p:ph type="body" idx="1"/>
          </p:nvPr>
        </p:nvSpPr>
        <p:spPr>
          <a:xfrm>
            <a:off x="1154653" y="2603502"/>
            <a:ext cx="3141060"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653" y="3179765"/>
            <a:ext cx="3141061"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1547" y="2603500"/>
            <a:ext cx="3146189"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1547" y="3179764"/>
            <a:ext cx="3146189"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081" y="2603501"/>
            <a:ext cx="3144911"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275" y="3179763"/>
            <a:ext cx="3144717" cy="2847293"/>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cxnSp>
        <p:nvCxnSpPr>
          <p:cNvPr id="17" name="Straight Connector 16"/>
          <p:cNvCxnSpPr/>
          <p:nvPr/>
        </p:nvCxnSpPr>
        <p:spPr>
          <a:xfrm>
            <a:off x="4402824" y="2569634"/>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0377" y="2569634"/>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E0FA9E5-6744-4841-888F-9E7CC0C2B7EC}" type="datetimeFigureOut">
              <a:rPr lang="en-US" smtClean="0"/>
              <a:pPr/>
              <a:t>10/26/2020</a:t>
            </a:fld>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592507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654" y="973668"/>
            <a:ext cx="8823361" cy="706964"/>
          </a:xfrm>
        </p:spPr>
        <p:txBody>
          <a:bodyPr/>
          <a:lstStyle>
            <a:lvl1pPr>
              <a:defRPr sz="3599"/>
            </a:lvl1pPr>
          </a:lstStyle>
          <a:p>
            <a:r>
              <a:rPr lang="en-US"/>
              <a:t>Click to edit Master title style</a:t>
            </a:r>
            <a:endParaRPr lang="en-US" dirty="0"/>
          </a:p>
        </p:txBody>
      </p:sp>
      <p:sp>
        <p:nvSpPr>
          <p:cNvPr id="3" name="Text Placeholder 2"/>
          <p:cNvSpPr>
            <a:spLocks noGrp="1"/>
          </p:cNvSpPr>
          <p:nvPr>
            <p:ph type="body" idx="1"/>
          </p:nvPr>
        </p:nvSpPr>
        <p:spPr>
          <a:xfrm>
            <a:off x="1154653" y="4532844"/>
            <a:ext cx="3049644"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206" y="2603500"/>
            <a:ext cx="26905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dirty="0"/>
              <a:t>Click icon to add picture</a:t>
            </a:r>
          </a:p>
        </p:txBody>
      </p:sp>
      <p:sp>
        <p:nvSpPr>
          <p:cNvPr id="22" name="Text Placeholder 3"/>
          <p:cNvSpPr>
            <a:spLocks noGrp="1"/>
          </p:cNvSpPr>
          <p:nvPr>
            <p:ph type="body" sz="half" idx="18"/>
          </p:nvPr>
        </p:nvSpPr>
        <p:spPr>
          <a:xfrm>
            <a:off x="1154653" y="5109106"/>
            <a:ext cx="3049644"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7675" y="4532845"/>
            <a:ext cx="3049644" cy="576263"/>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7226" y="2603500"/>
            <a:ext cx="26905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dirty="0"/>
              <a:t>Click icon to add picture</a:t>
            </a:r>
          </a:p>
        </p:txBody>
      </p:sp>
      <p:sp>
        <p:nvSpPr>
          <p:cNvPr id="23" name="Text Placeholder 3"/>
          <p:cNvSpPr>
            <a:spLocks noGrp="1"/>
          </p:cNvSpPr>
          <p:nvPr>
            <p:ph type="body" sz="half" idx="19"/>
          </p:nvPr>
        </p:nvSpPr>
        <p:spPr>
          <a:xfrm>
            <a:off x="4568982" y="5109105"/>
            <a:ext cx="3049644"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0697" y="4532845"/>
            <a:ext cx="3050300" cy="576262"/>
          </a:xfrm>
        </p:spPr>
        <p:txBody>
          <a:bodyPr anchor="b">
            <a:noAutofit/>
          </a:bodyPr>
          <a:lstStyle>
            <a:lvl1pPr marL="0" indent="0">
              <a:buNone/>
              <a:defRPr sz="2399" b="0">
                <a:solidFill>
                  <a:schemeClr val="accent1">
                    <a:lumMod val="60000"/>
                    <a:lumOff val="4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0905" y="2603500"/>
            <a:ext cx="26905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dirty="0"/>
              <a:t>Click icon to add picture</a:t>
            </a:r>
          </a:p>
        </p:txBody>
      </p:sp>
      <p:sp>
        <p:nvSpPr>
          <p:cNvPr id="24" name="Text Placeholder 3"/>
          <p:cNvSpPr>
            <a:spLocks noGrp="1"/>
          </p:cNvSpPr>
          <p:nvPr>
            <p:ph type="body" sz="half" idx="20"/>
          </p:nvPr>
        </p:nvSpPr>
        <p:spPr>
          <a:xfrm>
            <a:off x="7980696" y="5109104"/>
            <a:ext cx="3050301" cy="91795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cxnSp>
        <p:nvCxnSpPr>
          <p:cNvPr id="43" name="Straight Connector 42"/>
          <p:cNvCxnSpPr/>
          <p:nvPr/>
        </p:nvCxnSpPr>
        <p:spPr>
          <a:xfrm>
            <a:off x="4404684" y="2569634"/>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5771" y="2569634"/>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E0FA9E5-6744-4841-888F-9E7CC0C2B7EC}" type="datetimeFigureOut">
              <a:rPr lang="en-US" smtClean="0"/>
              <a:pPr/>
              <a:t>10/26/2020</a:t>
            </a:fld>
            <a:endParaRPr lang="en-US" dirty="0"/>
          </a:p>
        </p:txBody>
      </p:sp>
      <p:sp>
        <p:nvSpPr>
          <p:cNvPr id="8" name="Footer Placeholder 7"/>
          <p:cNvSpPr>
            <a:spLocks noGrp="1"/>
          </p:cNvSpPr>
          <p:nvPr>
            <p:ph type="ftr" sz="quarter" idx="11"/>
          </p:nvPr>
        </p:nvSpPr>
        <p:spPr>
          <a:xfrm>
            <a:off x="560965" y="6391839"/>
            <a:ext cx="3643333" cy="304801"/>
          </a:xfrm>
        </p:spPr>
        <p:txBody>
          <a:bodyPr/>
          <a:lstStyle/>
          <a:p>
            <a:r>
              <a:rPr lang="en-US" dirty="0"/>
              <a:t>Add a footer</a:t>
            </a:r>
          </a:p>
        </p:txBody>
      </p:sp>
      <p:sp>
        <p:nvSpPr>
          <p:cNvPr id="9" name="Slide Number Placeholder 8"/>
          <p:cNvSpPr>
            <a:spLocks noGrp="1"/>
          </p:cNvSpPr>
          <p:nvPr>
            <p:ph type="sldNum" sz="quarter" idx="12"/>
          </p:nvPr>
        </p:nvSpPr>
        <p:spPr/>
        <p:txBody>
          <a:body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617387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654" y="973668"/>
            <a:ext cx="8823361"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654" y="2603500"/>
            <a:ext cx="8823361"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2654" y="6391839"/>
            <a:ext cx="990341" cy="304799"/>
          </a:xfrm>
        </p:spPr>
        <p:txBody>
          <a:bodyPr/>
          <a:lstStyle/>
          <a:p>
            <a:fld id="{3E0FA9E5-6744-4841-888F-9E7CC0C2B7EC}" type="datetimeFigureOut">
              <a:rPr lang="en-US" smtClean="0"/>
              <a:t>10/26/2020</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1835115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88825"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3000" y="1278467"/>
            <a:ext cx="1409598"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654" y="1278467"/>
            <a:ext cx="6254396"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0330" y="6391839"/>
            <a:ext cx="991877" cy="304799"/>
          </a:xfrm>
        </p:spPr>
        <p:txBody>
          <a:bodyPr/>
          <a:lstStyle/>
          <a:p>
            <a:fld id="{3E0FA9E5-6744-4841-888F-9E7CC0C2B7EC}" type="datetimeFigureOut">
              <a:rPr lang="en-US" smtClean="0"/>
              <a:t>10/26/2020</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14" name="Rectangle 13"/>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AEAE4A8-A6E5-453E-B946-FB774B73F48C}" type="slidenum">
              <a:rPr lang="en-US" smtClean="0"/>
              <a:t>‹#›</a:t>
            </a:fld>
            <a:endParaRPr lang="en-US" dirty="0"/>
          </a:p>
        </p:txBody>
      </p:sp>
    </p:spTree>
    <p:extLst>
      <p:ext uri="{BB962C8B-B14F-4D97-AF65-F5344CB8AC3E}">
        <p14:creationId xmlns:p14="http://schemas.microsoft.com/office/powerpoint/2010/main" val="2430691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88825"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654" y="973668"/>
            <a:ext cx="8759131"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654" y="2603500"/>
            <a:ext cx="8759131"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330" y="6391839"/>
            <a:ext cx="990341" cy="304799"/>
          </a:xfrm>
          <a:prstGeom prst="rect">
            <a:avLst/>
          </a:prstGeom>
        </p:spPr>
        <p:txBody>
          <a:bodyPr vert="horz" lIns="91440" tIns="45720" rIns="91440" bIns="45720" rtlCol="0" anchor="ctr"/>
          <a:lstStyle>
            <a:lvl1pPr algn="r">
              <a:defRPr sz="1000" b="1" i="0">
                <a:solidFill>
                  <a:schemeClr val="accent1"/>
                </a:solidFill>
              </a:defRPr>
            </a:lvl1pPr>
          </a:lstStyle>
          <a:p>
            <a:fld id="{3E0FA9E5-6744-4841-888F-9E7CC0C2B7EC}" type="datetimeFigureOut">
              <a:rPr lang="en-US" smtClean="0"/>
              <a:pPr/>
              <a:t>10/26/2020</a:t>
            </a:fld>
            <a:endParaRPr lang="en-US" dirty="0"/>
          </a:p>
        </p:txBody>
      </p:sp>
      <p:sp>
        <p:nvSpPr>
          <p:cNvPr id="5" name="Footer Placeholder 4"/>
          <p:cNvSpPr>
            <a:spLocks noGrp="1"/>
          </p:cNvSpPr>
          <p:nvPr>
            <p:ph type="ftr" sz="quarter" idx="3"/>
          </p:nvPr>
        </p:nvSpPr>
        <p:spPr>
          <a:xfrm>
            <a:off x="560964" y="6391839"/>
            <a:ext cx="3858790"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Add a footer</a:t>
            </a:r>
          </a:p>
        </p:txBody>
      </p:sp>
      <p:sp>
        <p:nvSpPr>
          <p:cNvPr id="21" name="Rectangle 20"/>
          <p:cNvSpPr/>
          <p:nvPr/>
        </p:nvSpPr>
        <p:spPr>
          <a:xfrm>
            <a:off x="10435094" y="0"/>
            <a:ext cx="68562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49844" y="295730"/>
            <a:ext cx="837981" cy="767687"/>
          </a:xfrm>
          <a:prstGeom prst="rect">
            <a:avLst/>
          </a:prstGeom>
        </p:spPr>
        <p:txBody>
          <a:bodyPr vert="horz" lIns="91440" tIns="45720" rIns="91440" bIns="45720" rtlCol="0" anchor="b"/>
          <a:lstStyle>
            <a:lvl1pPr algn="ctr">
              <a:defRPr sz="2799" b="0" i="0">
                <a:solidFill>
                  <a:schemeClr val="bg1"/>
                </a:solidFill>
              </a:defRPr>
            </a:lvl1pPr>
          </a:lstStyle>
          <a:p>
            <a:fld id="{AAEAE4A8-A6E5-453E-B946-FB774B73F48C}" type="slidenum">
              <a:rPr lang="en-US" smtClean="0"/>
              <a:pPr/>
              <a:t>‹#›</a:t>
            </a:fld>
            <a:endParaRPr lang="en-US" dirty="0"/>
          </a:p>
        </p:txBody>
      </p:sp>
    </p:spTree>
    <p:extLst>
      <p:ext uri="{BB962C8B-B14F-4D97-AF65-F5344CB8AC3E}">
        <p14:creationId xmlns:p14="http://schemas.microsoft.com/office/powerpoint/2010/main" val="1194545987"/>
      </p:ext>
    </p:extLst>
  </p:cSld>
  <p:clrMap bg1="lt1" tx1="dk1" bg2="lt2" tx2="dk2" accent1="accent1" accent2="accent2" accent3="accent3" accent4="accent4" accent5="accent5" accent6="accent6" hlink="hlink" folHlink="folHlink"/>
  <p:sldLayoutIdLst>
    <p:sldLayoutId id="2147484078" r:id="rId1"/>
    <p:sldLayoutId id="2147484079" r:id="rId2"/>
    <p:sldLayoutId id="2147484080" r:id="rId3"/>
    <p:sldLayoutId id="2147484081" r:id="rId4"/>
    <p:sldLayoutId id="2147484082" r:id="rId5"/>
    <p:sldLayoutId id="2147484083" r:id="rId6"/>
    <p:sldLayoutId id="2147484084" r:id="rId7"/>
    <p:sldLayoutId id="2147484085" r:id="rId8"/>
    <p:sldLayoutId id="2147484086" r:id="rId9"/>
    <p:sldLayoutId id="2147484087" r:id="rId10"/>
    <p:sldLayoutId id="2147484088" r:id="rId11"/>
    <p:sldLayoutId id="2147484089" r:id="rId12"/>
    <p:sldLayoutId id="2147484090" r:id="rId13"/>
    <p:sldLayoutId id="2147484091" r:id="rId14"/>
    <p:sldLayoutId id="2147484092" r:id="rId15"/>
    <p:sldLayoutId id="2147484093" r:id="rId16"/>
    <p:sldLayoutId id="2147484094"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063" rtl="0" eaLnBrk="1" latinLnBrk="0" hangingPunct="1">
        <a:spcBef>
          <a:spcPct val="0"/>
        </a:spcBef>
        <a:buNone/>
        <a:defRPr sz="3599"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SzPct val="80000"/>
        <a:buFont typeface="Wingdings 3" charset="2"/>
        <a:buChar char=""/>
        <a:defRPr sz="1799" b="0" i="0"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3.png"/><Relationship Id="rId2" Type="http://schemas.microsoft.com/office/2007/relationships/media" Target="../media/media4.m4a"/><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notesSlide" Target="../notesSlides/notesSlide2.xml"/><Relationship Id="rId4"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5.jpeg"/><Relationship Id="rId4"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3.png"/><Relationship Id="rId2" Type="http://schemas.microsoft.com/office/2007/relationships/media" Target="../media/media8.m4a"/><Relationship Id="rId1" Type="http://schemas.openxmlformats.org/officeDocument/2006/relationships/tags" Target="../tags/tag5.xml"/><Relationship Id="rId6" Type="http://schemas.openxmlformats.org/officeDocument/2006/relationships/image" Target="../media/image8.png"/><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3.png"/><Relationship Id="rId2" Type="http://schemas.microsoft.com/office/2007/relationships/media" Target="../media/media9.m4a"/><Relationship Id="rId1" Type="http://schemas.openxmlformats.org/officeDocument/2006/relationships/tags" Target="../tags/tag6.xml"/><Relationship Id="rId6" Type="http://schemas.openxmlformats.org/officeDocument/2006/relationships/image" Target="../media/image9.jpe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audio" Target="../media/media10.m4a"/><Relationship Id="rId7" Type="http://schemas.openxmlformats.org/officeDocument/2006/relationships/image" Target="../media/image10.PNG"/><Relationship Id="rId2" Type="http://schemas.microsoft.com/office/2007/relationships/media" Target="../media/media10.m4a"/><Relationship Id="rId1" Type="http://schemas.openxmlformats.org/officeDocument/2006/relationships/tags" Target="../tags/tag7.xml"/><Relationship Id="rId6" Type="http://schemas.openxmlformats.org/officeDocument/2006/relationships/image" Target="../media/image1.jpe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audio" Target="../media/media11.m4a"/><Relationship Id="rId7" Type="http://schemas.openxmlformats.org/officeDocument/2006/relationships/notesSlide" Target="../notesSlides/notesSlide7.xml"/><Relationship Id="rId2" Type="http://schemas.microsoft.com/office/2007/relationships/media" Target="../media/media11.m4a"/><Relationship Id="rId1" Type="http://schemas.openxmlformats.org/officeDocument/2006/relationships/tags" Target="../tags/tag8.xml"/><Relationship Id="rId6" Type="http://schemas.openxmlformats.org/officeDocument/2006/relationships/slideLayout" Target="../slideLayouts/slideLayout2.xml"/><Relationship Id="rId5" Type="http://schemas.openxmlformats.org/officeDocument/2006/relationships/audio" Target="../media/media12.m4a"/><Relationship Id="rId10" Type="http://schemas.openxmlformats.org/officeDocument/2006/relationships/image" Target="../media/image3.png"/><Relationship Id="rId4" Type="http://schemas.microsoft.com/office/2007/relationships/media" Target="../media/media12.m4a"/><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media/media14.m4a"/><Relationship Id="rId7" Type="http://schemas.openxmlformats.org/officeDocument/2006/relationships/image" Target="../media/image12.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audio" Target="../media/media14.m4a"/></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4870743" y="836712"/>
            <a:ext cx="5220965" cy="3329581"/>
          </a:xfrm>
        </p:spPr>
        <p:txBody>
          <a:bodyPr>
            <a:normAutofit fontScale="90000"/>
          </a:bodyPr>
          <a:lstStyle/>
          <a:p>
            <a:pPr algn="ctr">
              <a:lnSpc>
                <a:spcPct val="90000"/>
              </a:lnSpc>
            </a:pPr>
            <a:r>
              <a:rPr lang="en-US" sz="5000" dirty="0">
                <a:solidFill>
                  <a:srgbClr val="EBEBEB"/>
                </a:solidFill>
              </a:rPr>
              <a:t>BMSP6006 Strategies for Resilience and Prosperity</a:t>
            </a:r>
            <a:br>
              <a:rPr lang="en-US" sz="5000" dirty="0">
                <a:solidFill>
                  <a:srgbClr val="EBEBEB"/>
                </a:solidFill>
              </a:rPr>
            </a:br>
            <a:br>
              <a:rPr lang="en-US" sz="5000" dirty="0">
                <a:solidFill>
                  <a:srgbClr val="EBEBEB"/>
                </a:solidFill>
              </a:rPr>
            </a:br>
            <a:r>
              <a:rPr lang="en-US" sz="5000" dirty="0">
                <a:solidFill>
                  <a:srgbClr val="EBEBEB"/>
                </a:solidFill>
              </a:rPr>
              <a:t>BMSP6006</a:t>
            </a:r>
          </a:p>
        </p:txBody>
      </p:sp>
      <p:sp>
        <p:nvSpPr>
          <p:cNvPr id="3" name="Content Placeholder 2"/>
          <p:cNvSpPr>
            <a:spLocks noGrp="1"/>
          </p:cNvSpPr>
          <p:nvPr>
            <p:ph type="subTitle" idx="1"/>
          </p:nvPr>
        </p:nvSpPr>
        <p:spPr>
          <a:xfrm>
            <a:off x="4870743" y="4777380"/>
            <a:ext cx="5220966" cy="861420"/>
          </a:xfrm>
        </p:spPr>
        <p:txBody>
          <a:bodyPr>
            <a:normAutofit/>
          </a:bodyPr>
          <a:lstStyle/>
          <a:p>
            <a:pPr algn="ctr"/>
            <a:r>
              <a:rPr lang="en-GB" sz="4000" b="1" dirty="0">
                <a:solidFill>
                  <a:schemeClr val="bg1"/>
                </a:solidFill>
                <a:latin typeface="+mj-lt"/>
              </a:rPr>
              <a:t>Student: 1807552</a:t>
            </a:r>
          </a:p>
          <a:p>
            <a:endParaRPr lang="en-US" dirty="0">
              <a:solidFill>
                <a:schemeClr val="tx2">
                  <a:lumMod val="40000"/>
                  <a:lumOff val="60000"/>
                </a:schemeClr>
              </a:solidFill>
            </a:endParaRPr>
          </a:p>
        </p:txBody>
      </p:sp>
      <p:pic>
        <p:nvPicPr>
          <p:cNvPr id="6146" name="Picture 2" descr="The University of Wales Trinity Saint David (UWTSD) | 4theRegion">
            <a:extLst>
              <a:ext uri="{FF2B5EF4-FFF2-40B4-BE49-F238E27FC236}">
                <a16:creationId xmlns:a16="http://schemas.microsoft.com/office/drawing/2014/main" id="{D998E1A7-655D-4D0D-8F8A-7D56AC3CE0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9836" y="1988931"/>
            <a:ext cx="4153764" cy="2779246"/>
          </a:xfrm>
          <a:prstGeom prst="rect">
            <a:avLst/>
          </a:prstGeom>
          <a:noFill/>
          <a:extLst>
            <a:ext uri="{909E8E84-426E-40DD-AFC4-6F175D3DCCD1}">
              <a14:hiddenFill xmlns:a14="http://schemas.microsoft.com/office/drawing/2010/main">
                <a:solidFill>
                  <a:srgbClr val="FFFFFF"/>
                </a:solidFill>
              </a14:hiddenFill>
            </a:ext>
          </a:extLst>
        </p:spPr>
      </p:pic>
      <p:pic>
        <p:nvPicPr>
          <p:cNvPr id="2" name="Slide 1">
            <a:hlinkClick r:id="" action="ppaction://media"/>
            <a:extLst>
              <a:ext uri="{FF2B5EF4-FFF2-40B4-BE49-F238E27FC236}">
                <a16:creationId xmlns:a16="http://schemas.microsoft.com/office/drawing/2014/main" id="{E8E5395C-2032-48A9-A79B-B1B3AC6F593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89613" y="3124200"/>
            <a:ext cx="609600" cy="609600"/>
          </a:xfrm>
          <a:prstGeom prst="rect">
            <a:avLst/>
          </a:prstGeom>
        </p:spPr>
      </p:pic>
    </p:spTree>
    <p:extLst>
      <p:ext uri="{BB962C8B-B14F-4D97-AF65-F5344CB8AC3E}">
        <p14:creationId xmlns:p14="http://schemas.microsoft.com/office/powerpoint/2010/main" val="36581281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advTm="1613">
        <p:fade/>
      </p:transition>
    </mc:Choice>
    <mc:Fallback xmlns="">
      <p:transition spd="med" advTm="161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1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What is strategy ?</a:t>
            </a:r>
          </a:p>
        </p:txBody>
      </p:sp>
      <p:sp>
        <p:nvSpPr>
          <p:cNvPr id="3" name="Content Placeholder 2"/>
          <p:cNvSpPr>
            <a:spLocks noGrp="1"/>
          </p:cNvSpPr>
          <p:nvPr>
            <p:ph idx="1"/>
          </p:nvPr>
        </p:nvSpPr>
        <p:spPr/>
        <p:txBody>
          <a:bodyPr>
            <a:normAutofit lnSpcReduction="10000"/>
          </a:bodyPr>
          <a:lstStyle/>
          <a:p>
            <a:pPr marL="45720" indent="0">
              <a:buNone/>
            </a:pPr>
            <a:endParaRPr lang="en-US" dirty="0"/>
          </a:p>
          <a:p>
            <a:pPr marL="45720" indent="0" algn="ctr">
              <a:buNone/>
            </a:pPr>
            <a:r>
              <a:rPr lang="en-US" sz="2800" dirty="0"/>
              <a:t>“Strategy is the direction of scope of an organization over the long term, which achieves advantage in a changing environment through its configuration of resources and competencies with the aim of fulfilling stakeholder expectations”</a:t>
            </a:r>
            <a:endParaRPr lang="en-US" dirty="0"/>
          </a:p>
          <a:p>
            <a:endParaRPr lang="en-US" dirty="0"/>
          </a:p>
          <a:p>
            <a:pPr marL="45720" indent="0" algn="ctr">
              <a:buNone/>
            </a:pPr>
            <a:r>
              <a:rPr lang="en-US" dirty="0"/>
              <a:t>Johnson, Scholes &amp; Whittington (2010)</a:t>
            </a:r>
          </a:p>
          <a:p>
            <a:endParaRPr lang="en-US" dirty="0"/>
          </a:p>
          <a:p>
            <a:endParaRPr lang="en-US" dirty="0"/>
          </a:p>
          <a:p>
            <a:endParaRPr lang="en-US" dirty="0"/>
          </a:p>
        </p:txBody>
      </p:sp>
      <p:pic>
        <p:nvPicPr>
          <p:cNvPr id="4" name="Slide 2">
            <a:hlinkClick r:id="" action="ppaction://media"/>
            <a:extLst>
              <a:ext uri="{FF2B5EF4-FFF2-40B4-BE49-F238E27FC236}">
                <a16:creationId xmlns:a16="http://schemas.microsoft.com/office/drawing/2014/main" id="{46C2E5DE-7B0A-4050-A42E-A4FC08DDF7D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89613" y="3124200"/>
            <a:ext cx="609600" cy="609600"/>
          </a:xfrm>
          <a:prstGeom prst="rect">
            <a:avLst/>
          </a:prstGeom>
        </p:spPr>
      </p:pic>
    </p:spTree>
    <p:extLst>
      <p:ext uri="{BB962C8B-B14F-4D97-AF65-F5344CB8AC3E}">
        <p14:creationId xmlns:p14="http://schemas.microsoft.com/office/powerpoint/2010/main" val="1637310646"/>
      </p:ext>
    </p:extLst>
  </p:cSld>
  <p:clrMapOvr>
    <a:masterClrMapping/>
  </p:clrMapOvr>
  <mc:AlternateContent xmlns:mc="http://schemas.openxmlformats.org/markup-compatibility/2006" xmlns:p14="http://schemas.microsoft.com/office/powerpoint/2010/main">
    <mc:Choice Requires="p14">
      <p:transition spd="med" p14:dur="700" advTm="71">
        <p:fade/>
      </p:transition>
    </mc:Choice>
    <mc:Fallback xmlns="">
      <p:transition spd="med" advTm="7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90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9876" y="620688"/>
            <a:ext cx="8686801" cy="1066800"/>
          </a:xfrm>
        </p:spPr>
        <p:txBody>
          <a:bodyPr/>
          <a:lstStyle/>
          <a:p>
            <a:pPr algn="ctr"/>
            <a:r>
              <a:rPr lang="en-US" dirty="0"/>
              <a:t>Pembrokeshire County Council</a:t>
            </a:r>
          </a:p>
        </p:txBody>
      </p:sp>
      <p:sp>
        <p:nvSpPr>
          <p:cNvPr id="3" name="Content Placeholder 2"/>
          <p:cNvSpPr>
            <a:spLocks noGrp="1"/>
          </p:cNvSpPr>
          <p:nvPr>
            <p:ph idx="1"/>
          </p:nvPr>
        </p:nvSpPr>
        <p:spPr>
          <a:xfrm>
            <a:off x="909836" y="2348880"/>
            <a:ext cx="10081120" cy="4911824"/>
          </a:xfrm>
        </p:spPr>
        <p:txBody>
          <a:bodyPr>
            <a:normAutofit fontScale="25000" lnSpcReduction="20000"/>
          </a:bodyPr>
          <a:lstStyle/>
          <a:p>
            <a:r>
              <a:rPr lang="en-GB" sz="8000" dirty="0"/>
              <a:t>Representation of peoples act 1918 a foundation for the Local Authority first established  </a:t>
            </a:r>
          </a:p>
          <a:p>
            <a:r>
              <a:rPr lang="en-GB" sz="8000" dirty="0"/>
              <a:t>Responsible for public services including the Pembrokeshire County Fire Brigade, Ambulance, health Service and planning matters.</a:t>
            </a:r>
          </a:p>
          <a:p>
            <a:r>
              <a:rPr lang="en-GB" sz="8000" dirty="0"/>
              <a:t>From 1939 through until 1974 the authority went through several structural changes. Prior to being merged with Pembrokeshire, Carmarthenshire and Cardiganshire to form Dyfed County Council. </a:t>
            </a:r>
          </a:p>
          <a:p>
            <a:r>
              <a:rPr lang="en-GB" sz="8000" dirty="0"/>
              <a:t>1996 the three authorities were again re-instated as separate unitary authorities </a:t>
            </a:r>
          </a:p>
          <a:p>
            <a:r>
              <a:rPr lang="en-GB" sz="8000" dirty="0"/>
              <a:t>Four directorates covering resources, children &amp; schools, social services &amp; housing and community services.</a:t>
            </a:r>
          </a:p>
          <a:p>
            <a:r>
              <a:rPr lang="en-GB" sz="8000" dirty="0"/>
              <a:t>Employs 6,174 personnel</a:t>
            </a:r>
            <a:r>
              <a:rPr lang="en-GB" sz="8000" b="1" dirty="0"/>
              <a:t> </a:t>
            </a:r>
            <a:endParaRPr lang="en-GB" sz="8000" dirty="0"/>
          </a:p>
          <a:p>
            <a:r>
              <a:rPr lang="en-GB" sz="8000" dirty="0"/>
              <a:t>For the fiscal year 19/20 the authority will manage a rolling budget of almost £360 million.</a:t>
            </a:r>
          </a:p>
          <a:p>
            <a:pPr marL="45720" indent="0">
              <a:buNone/>
            </a:pPr>
            <a:endParaRPr lang="en-US" sz="4800" dirty="0"/>
          </a:p>
          <a:p>
            <a:pPr marL="45720" indent="0">
              <a:buNone/>
            </a:pPr>
            <a:endParaRPr lang="en-US" dirty="0"/>
          </a:p>
          <a:p>
            <a:pPr marL="45720" indent="0">
              <a:buNone/>
            </a:pPr>
            <a:endParaRPr lang="en-US" dirty="0"/>
          </a:p>
          <a:p>
            <a:endParaRPr lang="en-US" sz="800" dirty="0"/>
          </a:p>
          <a:p>
            <a:endParaRPr lang="en-US" sz="800" dirty="0"/>
          </a:p>
          <a:p>
            <a:endParaRPr lang="en-US" sz="800" dirty="0"/>
          </a:p>
          <a:p>
            <a:endParaRPr lang="en-US" sz="800" dirty="0"/>
          </a:p>
        </p:txBody>
      </p:sp>
      <p:pic>
        <p:nvPicPr>
          <p:cNvPr id="4" name="Slide 3">
            <a:hlinkClick r:id="" action="ppaction://media"/>
            <a:extLst>
              <a:ext uri="{FF2B5EF4-FFF2-40B4-BE49-F238E27FC236}">
                <a16:creationId xmlns:a16="http://schemas.microsoft.com/office/drawing/2014/main" id="{9AA29BA6-CBEA-4836-BEA8-B9578D45D377}"/>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5789613" y="3124200"/>
            <a:ext cx="609600" cy="609600"/>
          </a:xfrm>
          <a:prstGeom prst="rect">
            <a:avLst/>
          </a:prstGeom>
        </p:spPr>
      </p:pic>
    </p:spTree>
    <p:custDataLst>
      <p:tags r:id="rId1"/>
    </p:custDataLst>
    <p:extLst>
      <p:ext uri="{BB962C8B-B14F-4D97-AF65-F5344CB8AC3E}">
        <p14:creationId xmlns:p14="http://schemas.microsoft.com/office/powerpoint/2010/main" val="2772895749"/>
      </p:ext>
    </p:extLst>
  </p:cSld>
  <p:clrMapOvr>
    <a:masterClrMapping/>
  </p:clrMapOvr>
  <mc:AlternateContent xmlns:mc="http://schemas.openxmlformats.org/markup-compatibility/2006" xmlns:p14="http://schemas.microsoft.com/office/powerpoint/2010/main">
    <mc:Choice Requires="p14">
      <p:transition spd="med" p14:dur="700" advTm="13873">
        <p:fade/>
      </p:transition>
    </mc:Choice>
    <mc:Fallback xmlns="">
      <p:transition spd="med" advTm="1387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9328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9"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836" y="-531440"/>
            <a:ext cx="5040560" cy="1735667"/>
          </a:xfrm>
        </p:spPr>
        <p:txBody>
          <a:bodyPr anchor="b">
            <a:normAutofit/>
          </a:bodyPr>
          <a:lstStyle/>
          <a:p>
            <a:r>
              <a:rPr lang="en-US" b="1" dirty="0"/>
              <a:t>CURRENT POSITION</a:t>
            </a:r>
          </a:p>
        </p:txBody>
      </p:sp>
      <p:sp>
        <p:nvSpPr>
          <p:cNvPr id="3" name="Content Placeholder 2"/>
          <p:cNvSpPr>
            <a:spLocks noGrp="1"/>
          </p:cNvSpPr>
          <p:nvPr>
            <p:ph type="body" sz="half" idx="2"/>
          </p:nvPr>
        </p:nvSpPr>
        <p:spPr>
          <a:xfrm>
            <a:off x="405780" y="1245860"/>
            <a:ext cx="5256584" cy="4961077"/>
          </a:xfrm>
        </p:spPr>
        <p:txBody>
          <a:bodyPr>
            <a:normAutofit fontScale="25000" lnSpcReduction="20000"/>
          </a:bodyPr>
          <a:lstStyle/>
          <a:p>
            <a:pPr algn="ctr">
              <a:lnSpc>
                <a:spcPct val="100000"/>
              </a:lnSpc>
            </a:pPr>
            <a:r>
              <a:rPr lang="en-GB" sz="8000" dirty="0">
                <a:solidFill>
                  <a:schemeClr val="bg1"/>
                </a:solidFill>
              </a:rPr>
              <a:t>Dependent on corporate success to achieve its objectives and develop its strategy</a:t>
            </a:r>
          </a:p>
          <a:p>
            <a:pPr algn="ctr">
              <a:lnSpc>
                <a:spcPct val="100000"/>
              </a:lnSpc>
            </a:pPr>
            <a:endParaRPr lang="en-GB" sz="8000" dirty="0">
              <a:solidFill>
                <a:schemeClr val="bg1"/>
              </a:solidFill>
            </a:endParaRPr>
          </a:p>
          <a:p>
            <a:pPr marL="45720" indent="0" algn="ctr">
              <a:lnSpc>
                <a:spcPct val="100000"/>
              </a:lnSpc>
              <a:buNone/>
            </a:pPr>
            <a:r>
              <a:rPr lang="en-GB" sz="8000" dirty="0">
                <a:solidFill>
                  <a:schemeClr val="bg1"/>
                </a:solidFill>
              </a:rPr>
              <a:t> Well-being of Future Generations (Wales) act 2015 the organisation is committed to provide public services more sustainably. </a:t>
            </a:r>
          </a:p>
          <a:p>
            <a:pPr marL="45720" indent="0" algn="ctr">
              <a:lnSpc>
                <a:spcPct val="100000"/>
              </a:lnSpc>
              <a:buNone/>
            </a:pPr>
            <a:endParaRPr lang="en-GB" sz="8000" dirty="0">
              <a:solidFill>
                <a:schemeClr val="bg1"/>
              </a:solidFill>
            </a:endParaRPr>
          </a:p>
          <a:p>
            <a:pPr algn="ctr">
              <a:lnSpc>
                <a:spcPct val="100000"/>
              </a:lnSpc>
            </a:pPr>
            <a:r>
              <a:rPr lang="en-GB" sz="8000" dirty="0">
                <a:solidFill>
                  <a:schemeClr val="bg1"/>
                </a:solidFill>
              </a:rPr>
              <a:t>Year three in the five-year corporate plan. </a:t>
            </a:r>
          </a:p>
          <a:p>
            <a:pPr marL="45720" indent="0" algn="ctr">
              <a:lnSpc>
                <a:spcPct val="100000"/>
              </a:lnSpc>
              <a:buNone/>
            </a:pPr>
            <a:r>
              <a:rPr lang="en-GB" sz="8000" dirty="0">
                <a:solidFill>
                  <a:schemeClr val="bg1"/>
                </a:solidFill>
              </a:rPr>
              <a:t> ‘Working together, improving</a:t>
            </a:r>
            <a:r>
              <a:rPr lang="en-GB" sz="8000" dirty="0"/>
              <a:t> </a:t>
            </a:r>
            <a:r>
              <a:rPr lang="en-GB" sz="8000" dirty="0">
                <a:solidFill>
                  <a:schemeClr val="bg1"/>
                </a:solidFill>
              </a:rPr>
              <a:t>lives’</a:t>
            </a:r>
          </a:p>
          <a:p>
            <a:pPr algn="ctr">
              <a:lnSpc>
                <a:spcPct val="100000"/>
              </a:lnSpc>
            </a:pPr>
            <a:endParaRPr lang="en-GB" sz="8000" dirty="0"/>
          </a:p>
          <a:p>
            <a:pPr algn="ctr">
              <a:lnSpc>
                <a:spcPct val="100000"/>
              </a:lnSpc>
            </a:pPr>
            <a:r>
              <a:rPr lang="en-GB" sz="8000" dirty="0">
                <a:solidFill>
                  <a:schemeClr val="bg1"/>
                </a:solidFill>
              </a:rPr>
              <a:t>Constant state of pending restructuring</a:t>
            </a:r>
          </a:p>
          <a:p>
            <a:pPr marL="45720" indent="0">
              <a:lnSpc>
                <a:spcPct val="100000"/>
              </a:lnSpc>
              <a:buNone/>
            </a:pPr>
            <a:endParaRPr lang="en-US" sz="1500" dirty="0"/>
          </a:p>
        </p:txBody>
      </p:sp>
      <p:pic>
        <p:nvPicPr>
          <p:cNvPr id="9" name="Picture 8">
            <a:extLst>
              <a:ext uri="{FF2B5EF4-FFF2-40B4-BE49-F238E27FC236}">
                <a16:creationId xmlns:a16="http://schemas.microsoft.com/office/drawing/2014/main" id="{019F461E-218A-4FE5-BBB3-F365F41E32C9}"/>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7750596" y="1916832"/>
            <a:ext cx="2016224" cy="3024336"/>
          </a:xfrm>
          <a:prstGeom prst="rect">
            <a:avLst/>
          </a:prstGeom>
          <a:noFill/>
          <a:ln>
            <a:noFill/>
          </a:ln>
        </p:spPr>
      </p:pic>
      <p:pic>
        <p:nvPicPr>
          <p:cNvPr id="4" name="Slide 3">
            <a:hlinkClick r:id="" action="ppaction://media"/>
            <a:extLst>
              <a:ext uri="{FF2B5EF4-FFF2-40B4-BE49-F238E27FC236}">
                <a16:creationId xmlns:a16="http://schemas.microsoft.com/office/drawing/2014/main" id="{3DE9B51C-E59F-4018-BFF1-7170AD5732E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5789613" y="3124200"/>
            <a:ext cx="609600" cy="609600"/>
          </a:xfrm>
          <a:prstGeom prst="rect">
            <a:avLst/>
          </a:prstGeom>
        </p:spPr>
      </p:pic>
    </p:spTree>
    <p:custDataLst>
      <p:tags r:id="rId1"/>
    </p:custDataLst>
    <p:extLst>
      <p:ext uri="{BB962C8B-B14F-4D97-AF65-F5344CB8AC3E}">
        <p14:creationId xmlns:p14="http://schemas.microsoft.com/office/powerpoint/2010/main" val="421519693"/>
      </p:ext>
    </p:extLst>
  </p:cSld>
  <p:clrMapOvr>
    <a:masterClrMapping/>
  </p:clrMapOvr>
  <mc:AlternateContent xmlns:mc="http://schemas.openxmlformats.org/markup-compatibility/2006" xmlns:p14="http://schemas.microsoft.com/office/powerpoint/2010/main">
    <mc:Choice Requires="p14">
      <p:transition spd="med" p14:dur="700" advTm="7071">
        <p:fade/>
      </p:transition>
    </mc:Choice>
    <mc:Fallback xmlns="">
      <p:transition spd="med" advTm="707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9319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5"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0B47F850-9263-44FE-89D8-7829F44D4C97}"/>
              </a:ext>
            </a:extLst>
          </p:cNvPr>
          <p:cNvSpPr>
            <a:spLocks noGrp="1"/>
          </p:cNvSpPr>
          <p:nvPr>
            <p:ph type="title"/>
          </p:nvPr>
        </p:nvSpPr>
        <p:spPr>
          <a:xfrm>
            <a:off x="1053852" y="3830085"/>
            <a:ext cx="10729192" cy="2592288"/>
          </a:xfrm>
        </p:spPr>
        <p:txBody>
          <a:bodyPr>
            <a:normAutofit fontScale="90000"/>
          </a:bodyPr>
          <a:lstStyle/>
          <a:p>
            <a:pPr algn="ctr"/>
            <a:r>
              <a:rPr lang="en-GB" sz="4400" b="1" i="1" dirty="0">
                <a:solidFill>
                  <a:srgbClr val="FF0000"/>
                </a:solidFill>
                <a:latin typeface="Bradley Hand ITC" panose="03070402050302030203" pitchFamily="66" charset="0"/>
              </a:rPr>
              <a:t>“</a:t>
            </a:r>
            <a:r>
              <a:rPr lang="en-GB" sz="4400" b="1" i="1" dirty="0">
                <a:solidFill>
                  <a:srgbClr val="FF0000"/>
                </a:solidFill>
                <a:latin typeface="Ink Free" panose="03080402000500000000" pitchFamily="66" charset="0"/>
              </a:rPr>
              <a:t>The council needs to determine whether re-structuring is actually being sought and, if so, move it forward in a clearly planned way” </a:t>
            </a:r>
            <a:br>
              <a:rPr lang="en-GB" sz="2400" b="1" i="1" dirty="0">
                <a:solidFill>
                  <a:schemeClr val="tx1"/>
                </a:solidFill>
                <a:latin typeface="Bradley Hand ITC" panose="03070402050302030203" pitchFamily="66" charset="0"/>
              </a:rPr>
            </a:br>
            <a:br>
              <a:rPr lang="en-GB" sz="2400" b="1" i="1" dirty="0">
                <a:solidFill>
                  <a:schemeClr val="tx1"/>
                </a:solidFill>
                <a:latin typeface="Bradley Hand ITC" panose="03070402050302030203" pitchFamily="66" charset="0"/>
              </a:rPr>
            </a:br>
            <a:r>
              <a:rPr lang="en-GB" sz="1000" b="1" dirty="0">
                <a:solidFill>
                  <a:schemeClr val="tx1"/>
                </a:solidFill>
              </a:rPr>
              <a:t>(LGA, 2020)</a:t>
            </a:r>
            <a:br>
              <a:rPr lang="en-GB" sz="1000" b="1" dirty="0"/>
            </a:br>
            <a:br>
              <a:rPr lang="en-GB" sz="1000" b="1" i="1" dirty="0"/>
            </a:br>
            <a:endParaRPr lang="en-US" sz="1000" b="1" dirty="0"/>
          </a:p>
        </p:txBody>
      </p:sp>
      <p:pic>
        <p:nvPicPr>
          <p:cNvPr id="2052" name="Picture 4">
            <a:extLst>
              <a:ext uri="{FF2B5EF4-FFF2-40B4-BE49-F238E27FC236}">
                <a16:creationId xmlns:a16="http://schemas.microsoft.com/office/drawing/2014/main" id="{697B9AF0-DC85-48C7-A799-856DDB15067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5112" y="435943"/>
            <a:ext cx="4038600" cy="2695575"/>
          </a:xfrm>
          <a:prstGeom prst="rect">
            <a:avLst/>
          </a:prstGeom>
          <a:noFill/>
          <a:extLst>
            <a:ext uri="{909E8E84-426E-40DD-AFC4-6F175D3DCCD1}">
              <a14:hiddenFill xmlns:a14="http://schemas.microsoft.com/office/drawing/2010/main">
                <a:solidFill>
                  <a:srgbClr val="FFFFFF"/>
                </a:solidFill>
              </a14:hiddenFill>
            </a:ext>
          </a:extLst>
        </p:spPr>
      </p:pic>
      <p:pic>
        <p:nvPicPr>
          <p:cNvPr id="2" name="Slide 5">
            <a:hlinkClick r:id="" action="ppaction://media"/>
            <a:extLst>
              <a:ext uri="{FF2B5EF4-FFF2-40B4-BE49-F238E27FC236}">
                <a16:creationId xmlns:a16="http://schemas.microsoft.com/office/drawing/2014/main" id="{77CE4194-F392-4544-AD60-B3517010099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5789613" y="3124200"/>
            <a:ext cx="609600" cy="609600"/>
          </a:xfrm>
          <a:prstGeom prst="rect">
            <a:avLst/>
          </a:prstGeom>
        </p:spPr>
      </p:pic>
    </p:spTree>
    <p:custDataLst>
      <p:tags r:id="rId1"/>
    </p:custDataLst>
    <p:extLst>
      <p:ext uri="{BB962C8B-B14F-4D97-AF65-F5344CB8AC3E}">
        <p14:creationId xmlns:p14="http://schemas.microsoft.com/office/powerpoint/2010/main" val="3388139804"/>
      </p:ext>
    </p:extLst>
  </p:cSld>
  <p:clrMapOvr>
    <a:masterClrMapping/>
  </p:clrMapOvr>
  <mc:AlternateContent xmlns:mc="http://schemas.openxmlformats.org/markup-compatibility/2006" xmlns:p14="http://schemas.microsoft.com/office/powerpoint/2010/main">
    <mc:Choice Requires="p14">
      <p:transition spd="med" p14:dur="700" advTm="880">
        <p:fade/>
      </p:transition>
    </mc:Choice>
    <mc:Fallback xmlns="">
      <p:transition spd="med" advTm="88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4187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2"/>
                </p:tgtEl>
              </p:cMediaNode>
            </p:audio>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796" y="260648"/>
            <a:ext cx="4752528" cy="957354"/>
          </a:xfrm>
        </p:spPr>
        <p:txBody>
          <a:bodyPr anchor="b">
            <a:normAutofit/>
          </a:bodyPr>
          <a:lstStyle/>
          <a:p>
            <a:pPr algn="ctr"/>
            <a:r>
              <a:rPr lang="en-US" sz="2400" b="1" dirty="0"/>
              <a:t>PORT</a:t>
            </a:r>
            <a:r>
              <a:rPr lang="en-US" sz="2400" b="1" dirty="0">
                <a:solidFill>
                  <a:schemeClr val="bg1"/>
                </a:solidFill>
              </a:rPr>
              <a:t>ERS STRATEGIC MATRIX</a:t>
            </a:r>
          </a:p>
        </p:txBody>
      </p:sp>
      <p:pic>
        <p:nvPicPr>
          <p:cNvPr id="3074" name="Picture 2" descr="Opinion: councils are the wrong target for anger over failing public  services">
            <a:extLst>
              <a:ext uri="{FF2B5EF4-FFF2-40B4-BE49-F238E27FC236}">
                <a16:creationId xmlns:a16="http://schemas.microsoft.com/office/drawing/2014/main" id="{EE5B4CE4-73A6-4B3F-8D83-F615E81CE3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1246" y="2204864"/>
            <a:ext cx="5450785" cy="499502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FC38A177-CCEA-445A-A3DE-5F9194EB37B3}"/>
              </a:ext>
            </a:extLst>
          </p:cNvPr>
          <p:cNvPicPr/>
          <p:nvPr/>
        </p:nvPicPr>
        <p:blipFill>
          <a:blip r:embed="rId6"/>
          <a:stretch>
            <a:fillRect/>
          </a:stretch>
        </p:blipFill>
        <p:spPr>
          <a:xfrm>
            <a:off x="693812" y="1451334"/>
            <a:ext cx="5008711" cy="4425938"/>
          </a:xfrm>
          <a:prstGeom prst="rect">
            <a:avLst/>
          </a:prstGeom>
        </p:spPr>
      </p:pic>
      <p:pic>
        <p:nvPicPr>
          <p:cNvPr id="3" name="Slide 6">
            <a:hlinkClick r:id="" action="ppaction://media"/>
            <a:extLst>
              <a:ext uri="{FF2B5EF4-FFF2-40B4-BE49-F238E27FC236}">
                <a16:creationId xmlns:a16="http://schemas.microsoft.com/office/drawing/2014/main" id="{9680A0A3-DA96-45B2-96E6-C05316AE7E4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89613" y="3124200"/>
            <a:ext cx="609600" cy="609600"/>
          </a:xfrm>
          <a:prstGeom prst="rect">
            <a:avLst/>
          </a:prstGeom>
        </p:spPr>
      </p:pic>
    </p:spTree>
    <p:extLst>
      <p:ext uri="{BB962C8B-B14F-4D97-AF65-F5344CB8AC3E}">
        <p14:creationId xmlns:p14="http://schemas.microsoft.com/office/powerpoint/2010/main" val="1173429218"/>
      </p:ext>
    </p:extLst>
  </p:cSld>
  <p:clrMapOvr>
    <a:masterClrMapping/>
  </p:clrMapOvr>
  <mc:AlternateContent xmlns:mc="http://schemas.openxmlformats.org/markup-compatibility/2006" xmlns:p14="http://schemas.microsoft.com/office/powerpoint/2010/main">
    <mc:Choice Requires="p14">
      <p:transition spd="med" p14:dur="700" advTm="306">
        <p:fade/>
      </p:transition>
    </mc:Choice>
    <mc:Fallback xmlns="">
      <p:transition spd="med" advTm="30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24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5212" y="533400"/>
            <a:ext cx="8686801" cy="591344"/>
          </a:xfrm>
        </p:spPr>
        <p:txBody>
          <a:bodyPr>
            <a:normAutofit fontScale="90000"/>
          </a:bodyPr>
          <a:lstStyle/>
          <a:p>
            <a:pPr algn="ctr"/>
            <a:r>
              <a:rPr lang="en-US" b="1" dirty="0"/>
              <a:t>SWOT ANALYSIS</a:t>
            </a:r>
          </a:p>
        </p:txBody>
      </p:sp>
      <p:graphicFrame>
        <p:nvGraphicFramePr>
          <p:cNvPr id="4" name="Table 4">
            <a:extLst>
              <a:ext uri="{FF2B5EF4-FFF2-40B4-BE49-F238E27FC236}">
                <a16:creationId xmlns:a16="http://schemas.microsoft.com/office/drawing/2014/main" id="{88D30C45-106A-474B-9D98-9EAC7A99B363}"/>
              </a:ext>
            </a:extLst>
          </p:cNvPr>
          <p:cNvGraphicFramePr>
            <a:graphicFrameLocks noGrp="1"/>
          </p:cNvGraphicFramePr>
          <p:nvPr>
            <p:ph idx="1"/>
            <p:extLst>
              <p:ext uri="{D42A27DB-BD31-4B8C-83A1-F6EECF244321}">
                <p14:modId xmlns:p14="http://schemas.microsoft.com/office/powerpoint/2010/main" val="2831536064"/>
              </p:ext>
            </p:extLst>
          </p:nvPr>
        </p:nvGraphicFramePr>
        <p:xfrm>
          <a:off x="1751012" y="1461229"/>
          <a:ext cx="8686800" cy="5120386"/>
        </p:xfrm>
        <a:graphic>
          <a:graphicData uri="http://schemas.openxmlformats.org/drawingml/2006/table">
            <a:tbl>
              <a:tblPr firstRow="1" bandRow="1">
                <a:tableStyleId>{21E4AEA4-8DFA-4A89-87EB-49C32662AFE0}</a:tableStyleId>
              </a:tblPr>
              <a:tblGrid>
                <a:gridCol w="4343400">
                  <a:extLst>
                    <a:ext uri="{9D8B030D-6E8A-4147-A177-3AD203B41FA5}">
                      <a16:colId xmlns:a16="http://schemas.microsoft.com/office/drawing/2014/main" val="2421624833"/>
                    </a:ext>
                  </a:extLst>
                </a:gridCol>
                <a:gridCol w="4343400">
                  <a:extLst>
                    <a:ext uri="{9D8B030D-6E8A-4147-A177-3AD203B41FA5}">
                      <a16:colId xmlns:a16="http://schemas.microsoft.com/office/drawing/2014/main" val="2580230091"/>
                    </a:ext>
                  </a:extLst>
                </a:gridCol>
              </a:tblGrid>
              <a:tr h="1293430">
                <a:tc>
                  <a:txBody>
                    <a:bodyPr/>
                    <a:lstStyle/>
                    <a:p>
                      <a:pPr algn="ctr"/>
                      <a:r>
                        <a:rPr lang="en-GB" sz="1800" b="0" kern="1200" dirty="0">
                          <a:solidFill>
                            <a:schemeClr val="tx1"/>
                          </a:solidFill>
                          <a:effectLst/>
                          <a:latin typeface="+mj-lt"/>
                          <a:ea typeface="+mn-ea"/>
                          <a:cs typeface="+mn-cs"/>
                        </a:rPr>
                        <a:t>Strengths</a:t>
                      </a:r>
                    </a:p>
                    <a:p>
                      <a:pPr algn="ctr"/>
                      <a:endParaRPr lang="en-GB" sz="1800" b="0" kern="1200" dirty="0">
                        <a:solidFill>
                          <a:schemeClr val="tx1"/>
                        </a:solidFill>
                        <a:effectLst/>
                        <a:latin typeface="+mj-lt"/>
                        <a:ea typeface="+mn-ea"/>
                        <a:cs typeface="+mn-cs"/>
                      </a:endParaRP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Established organisation</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Many partners and stakeholders</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Recognised brand</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Digitally active</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Defined systems and procedures</a:t>
                      </a:r>
                    </a:p>
                    <a:p>
                      <a:endParaRPr lang="en-GB"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solidFill>
                      <a:schemeClr val="accent3">
                        <a:lumMod val="40000"/>
                        <a:lumOff val="60000"/>
                      </a:schemeClr>
                    </a:solidFill>
                  </a:tcPr>
                </a:tc>
                <a:tc>
                  <a:txBody>
                    <a:bodyPr/>
                    <a:lstStyle/>
                    <a:p>
                      <a:pPr algn="ctr"/>
                      <a:r>
                        <a:rPr lang="en-GB" sz="1800" b="0" kern="1200" dirty="0">
                          <a:solidFill>
                            <a:schemeClr val="tx1"/>
                          </a:solidFill>
                          <a:effectLst/>
                          <a:latin typeface="+mj-lt"/>
                          <a:ea typeface="+mn-ea"/>
                          <a:cs typeface="+mn-cs"/>
                        </a:rPr>
                        <a:t>Weaknesses</a:t>
                      </a:r>
                    </a:p>
                    <a:p>
                      <a:pPr algn="ctr"/>
                      <a:endParaRPr lang="en-GB" sz="1800" b="0" kern="1200" dirty="0">
                        <a:solidFill>
                          <a:schemeClr val="tx1"/>
                        </a:solidFill>
                        <a:effectLst/>
                        <a:latin typeface="+mj-lt"/>
                        <a:ea typeface="+mn-ea"/>
                        <a:cs typeface="+mn-cs"/>
                      </a:endParaRP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The need for bureaucracy</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Senior staff turnover</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Communications</a:t>
                      </a:r>
                    </a:p>
                    <a:p>
                      <a:pPr marL="285750" indent="-285750">
                        <a:buFont typeface="Arial" panose="020B0604020202020204" pitchFamily="34" charset="0"/>
                        <a:buChar char="•"/>
                      </a:pPr>
                      <a:r>
                        <a:rPr lang="en-GB" sz="1800" b="0" kern="1200" dirty="0">
                          <a:solidFill>
                            <a:schemeClr val="tx1"/>
                          </a:solidFill>
                          <a:effectLst/>
                          <a:latin typeface="+mj-lt"/>
                          <a:ea typeface="+mn-ea"/>
                          <a:cs typeface="+mn-cs"/>
                        </a:rPr>
                        <a:t>Fossil fuel dependence</a:t>
                      </a:r>
                      <a:endParaRPr lang="en-GB"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solidFill>
                      <a:schemeClr val="accent3">
                        <a:lumMod val="40000"/>
                        <a:lumOff val="60000"/>
                      </a:schemeClr>
                    </a:solidFill>
                  </a:tcPr>
                </a:tc>
                <a:extLst>
                  <a:ext uri="{0D108BD9-81ED-4DB2-BD59-A6C34878D82A}">
                    <a16:rowId xmlns:a16="http://schemas.microsoft.com/office/drawing/2014/main" val="1884589842"/>
                  </a:ext>
                </a:extLst>
              </a:tr>
              <a:tr h="1781084">
                <a:tc>
                  <a:txBody>
                    <a:bodyPr/>
                    <a:lstStyle/>
                    <a:p>
                      <a:pPr algn="ctr"/>
                      <a:r>
                        <a:rPr lang="en-GB" sz="1800" b="0" kern="1200" dirty="0">
                          <a:solidFill>
                            <a:schemeClr val="tx1"/>
                          </a:solidFill>
                          <a:effectLst/>
                          <a:latin typeface="+mj-lt"/>
                          <a:ea typeface="+mn-ea"/>
                          <a:cs typeface="+mn-cs"/>
                        </a:rPr>
                        <a:t>Opportunities</a:t>
                      </a:r>
                    </a:p>
                    <a:p>
                      <a:pPr algn="ctr"/>
                      <a:endParaRPr lang="en-GB" sz="1800" b="0" kern="1200" dirty="0">
                        <a:solidFill>
                          <a:schemeClr val="tx1"/>
                        </a:solidFill>
                        <a:effectLst/>
                        <a:latin typeface="+mj-lt"/>
                        <a:ea typeface="+mn-ea"/>
                        <a:cs typeface="+mn-cs"/>
                      </a:endParaRP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Swansea bay city deal (secured funding)</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Second home council tax premium </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21</a:t>
                      </a:r>
                      <a:r>
                        <a:rPr lang="en-GB" sz="1800" b="0" kern="1200" baseline="30000" dirty="0">
                          <a:solidFill>
                            <a:schemeClr val="tx1"/>
                          </a:solidFill>
                          <a:effectLst/>
                          <a:latin typeface="+mj-lt"/>
                          <a:ea typeface="+mn-ea"/>
                          <a:cs typeface="+mn-cs"/>
                        </a:rPr>
                        <a:t>st</a:t>
                      </a:r>
                      <a:r>
                        <a:rPr lang="en-GB" sz="1800" b="0" kern="1200" dirty="0">
                          <a:solidFill>
                            <a:schemeClr val="tx1"/>
                          </a:solidFill>
                          <a:effectLst/>
                          <a:latin typeface="+mj-lt"/>
                          <a:ea typeface="+mn-ea"/>
                          <a:cs typeface="+mn-cs"/>
                        </a:rPr>
                        <a:t> century schools funding</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Agile working</a:t>
                      </a:r>
                    </a:p>
                    <a:p>
                      <a:pPr marL="285750" indent="-285750">
                        <a:buFont typeface="Arial" panose="020B0604020202020204" pitchFamily="34" charset="0"/>
                        <a:buChar char="•"/>
                      </a:pPr>
                      <a:r>
                        <a:rPr lang="en-GB" sz="1800" b="0" kern="1200" dirty="0">
                          <a:solidFill>
                            <a:schemeClr val="tx1"/>
                          </a:solidFill>
                          <a:effectLst/>
                          <a:latin typeface="+mj-lt"/>
                          <a:ea typeface="+mn-ea"/>
                          <a:cs typeface="+mn-cs"/>
                        </a:rPr>
                        <a:t>Renewable energy’s</a:t>
                      </a:r>
                      <a:endParaRPr lang="en-GB"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solidFill>
                      <a:schemeClr val="accent3">
                        <a:lumMod val="40000"/>
                        <a:lumOff val="60000"/>
                      </a:schemeClr>
                    </a:solidFill>
                  </a:tcPr>
                </a:tc>
                <a:tc>
                  <a:txBody>
                    <a:bodyPr/>
                    <a:lstStyle/>
                    <a:p>
                      <a:pPr algn="ctr"/>
                      <a:r>
                        <a:rPr lang="en-GB" sz="1800" b="0" kern="1200" dirty="0">
                          <a:solidFill>
                            <a:schemeClr val="tx1"/>
                          </a:solidFill>
                          <a:effectLst/>
                          <a:latin typeface="+mj-lt"/>
                          <a:ea typeface="+mn-ea"/>
                          <a:cs typeface="+mn-cs"/>
                        </a:rPr>
                        <a:t>Threats</a:t>
                      </a:r>
                    </a:p>
                    <a:p>
                      <a:pPr algn="ctr"/>
                      <a:endParaRPr lang="en-GB" sz="1800" b="0" kern="1200" dirty="0">
                        <a:solidFill>
                          <a:schemeClr val="tx1"/>
                        </a:solidFill>
                        <a:effectLst/>
                        <a:latin typeface="+mj-lt"/>
                        <a:ea typeface="+mn-ea"/>
                        <a:cs typeface="+mn-cs"/>
                      </a:endParaRP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Cessation of European Union grants and funding</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Local authority re-organisation</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Covid-19 </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Rising costs of providing public services</a:t>
                      </a:r>
                    </a:p>
                    <a:p>
                      <a:pPr marL="285750" lvl="0" indent="-285750">
                        <a:buFont typeface="Arial" panose="020B0604020202020204" pitchFamily="34" charset="0"/>
                        <a:buChar char="•"/>
                      </a:pPr>
                      <a:r>
                        <a:rPr lang="en-GB" sz="1800" b="0" kern="1200" dirty="0">
                          <a:solidFill>
                            <a:schemeClr val="tx1"/>
                          </a:solidFill>
                          <a:effectLst/>
                          <a:latin typeface="+mj-lt"/>
                          <a:ea typeface="+mn-ea"/>
                          <a:cs typeface="+mn-cs"/>
                        </a:rPr>
                        <a:t>Acceleration of online shopping trends impact on the high street</a:t>
                      </a:r>
                    </a:p>
                    <a:p>
                      <a:endParaRPr lang="en-GB"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a:lightRig rig="flood" dir="t"/>
                    </a:cell3D>
                    <a:solidFill>
                      <a:schemeClr val="accent3">
                        <a:lumMod val="40000"/>
                        <a:lumOff val="60000"/>
                      </a:schemeClr>
                    </a:solidFill>
                  </a:tcPr>
                </a:tc>
                <a:extLst>
                  <a:ext uri="{0D108BD9-81ED-4DB2-BD59-A6C34878D82A}">
                    <a16:rowId xmlns:a16="http://schemas.microsoft.com/office/drawing/2014/main" val="3014696976"/>
                  </a:ext>
                </a:extLst>
              </a:tr>
            </a:tbl>
          </a:graphicData>
        </a:graphic>
      </p:graphicFrame>
      <p:pic>
        <p:nvPicPr>
          <p:cNvPr id="3" name="Slide 7">
            <a:hlinkClick r:id="" action="ppaction://media"/>
            <a:extLst>
              <a:ext uri="{FF2B5EF4-FFF2-40B4-BE49-F238E27FC236}">
                <a16:creationId xmlns:a16="http://schemas.microsoft.com/office/drawing/2014/main" id="{A468DF92-BDAA-4261-88A1-003F6EF1DEC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5789613" y="3124200"/>
            <a:ext cx="609600" cy="609600"/>
          </a:xfrm>
          <a:prstGeom prst="rect">
            <a:avLst/>
          </a:prstGeom>
        </p:spPr>
      </p:pic>
    </p:spTree>
    <p:custDataLst>
      <p:tags r:id="rId1"/>
    </p:custDataLst>
    <p:extLst>
      <p:ext uri="{BB962C8B-B14F-4D97-AF65-F5344CB8AC3E}">
        <p14:creationId xmlns:p14="http://schemas.microsoft.com/office/powerpoint/2010/main" val="4259246236"/>
      </p:ext>
    </p:extLst>
  </p:cSld>
  <p:clrMapOvr>
    <a:masterClrMapping/>
  </p:clrMapOvr>
  <mc:AlternateContent xmlns:mc="http://schemas.openxmlformats.org/markup-compatibility/2006" xmlns:p14="http://schemas.microsoft.com/office/powerpoint/2010/main">
    <mc:Choice Requires="p14">
      <p:transition spd="slow" p14:dur="800" advTm="1079">
        <p:circle/>
      </p:transition>
    </mc:Choice>
    <mc:Fallback xmlns="">
      <p:transition spd="slow" advTm="1079">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3349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7C8A3-AEBA-4831-85B7-7CEC280A36F1}"/>
              </a:ext>
            </a:extLst>
          </p:cNvPr>
          <p:cNvSpPr>
            <a:spLocks noGrp="1"/>
          </p:cNvSpPr>
          <p:nvPr>
            <p:ph type="title"/>
          </p:nvPr>
        </p:nvSpPr>
        <p:spPr>
          <a:xfrm>
            <a:off x="1773932" y="692696"/>
            <a:ext cx="7964094" cy="1020232"/>
          </a:xfrm>
        </p:spPr>
        <p:txBody>
          <a:bodyPr>
            <a:normAutofit/>
          </a:bodyPr>
          <a:lstStyle/>
          <a:p>
            <a:pPr algn="ctr"/>
            <a:r>
              <a:rPr lang="en-GB" b="1" dirty="0"/>
              <a:t>WHERE ON BOWMANS CLOCK?</a:t>
            </a:r>
          </a:p>
        </p:txBody>
      </p:sp>
      <p:sp>
        <p:nvSpPr>
          <p:cNvPr id="8" name="Content Placeholder 7">
            <a:extLst>
              <a:ext uri="{FF2B5EF4-FFF2-40B4-BE49-F238E27FC236}">
                <a16:creationId xmlns:a16="http://schemas.microsoft.com/office/drawing/2014/main" id="{F37535B4-A62F-451D-97D1-9B0FB67B1B29}"/>
              </a:ext>
            </a:extLst>
          </p:cNvPr>
          <p:cNvSpPr>
            <a:spLocks noGrp="1"/>
          </p:cNvSpPr>
          <p:nvPr>
            <p:ph idx="1"/>
          </p:nvPr>
        </p:nvSpPr>
        <p:spPr>
          <a:xfrm>
            <a:off x="660572" y="2492896"/>
            <a:ext cx="4425727" cy="4320655"/>
          </a:xfrm>
        </p:spPr>
        <p:txBody>
          <a:bodyPr>
            <a:normAutofit/>
          </a:bodyPr>
          <a:lstStyle/>
          <a:p>
            <a:r>
              <a:rPr lang="en-GB" sz="2800" dirty="0">
                <a:solidFill>
                  <a:schemeClr val="tx1"/>
                </a:solidFill>
              </a:rPr>
              <a:t>No competition </a:t>
            </a:r>
          </a:p>
          <a:p>
            <a:r>
              <a:rPr lang="en-GB" sz="2800" dirty="0">
                <a:solidFill>
                  <a:schemeClr val="tx1"/>
                </a:solidFill>
              </a:rPr>
              <a:t>Monopoly</a:t>
            </a:r>
          </a:p>
          <a:p>
            <a:r>
              <a:rPr lang="en-GB" sz="2800" dirty="0">
                <a:solidFill>
                  <a:schemeClr val="tx1"/>
                </a:solidFill>
              </a:rPr>
              <a:t>No other choice for customers</a:t>
            </a:r>
          </a:p>
          <a:p>
            <a:r>
              <a:rPr lang="en-GB" sz="2800" dirty="0">
                <a:solidFill>
                  <a:schemeClr val="tx1"/>
                </a:solidFill>
              </a:rPr>
              <a:t>No competitive edge</a:t>
            </a:r>
          </a:p>
          <a:p>
            <a:r>
              <a:rPr lang="en-GB" sz="2800" dirty="0">
                <a:solidFill>
                  <a:schemeClr val="tx1"/>
                </a:solidFill>
              </a:rPr>
              <a:t>Benefits overlooked</a:t>
            </a:r>
          </a:p>
          <a:p>
            <a:pPr marL="0" indent="0">
              <a:buNone/>
            </a:pPr>
            <a:r>
              <a:rPr lang="en-GB" sz="2800" dirty="0">
                <a:solidFill>
                  <a:schemeClr val="tx1"/>
                </a:solidFill>
              </a:rPr>
              <a:t> </a:t>
            </a:r>
          </a:p>
          <a:p>
            <a:r>
              <a:rPr lang="en-GB" sz="2800" b="1" dirty="0">
                <a:solidFill>
                  <a:schemeClr val="tx1"/>
                </a:solidFill>
              </a:rPr>
              <a:t>High cost low value</a:t>
            </a:r>
            <a:endParaRPr lang="en-GB" sz="2800" dirty="0">
              <a:solidFill>
                <a:schemeClr val="tx1"/>
              </a:solidFill>
            </a:endParaRPr>
          </a:p>
          <a:p>
            <a:endParaRPr lang="en-US" dirty="0">
              <a:solidFill>
                <a:schemeClr val="bg1"/>
              </a:solidFill>
            </a:endParaRPr>
          </a:p>
        </p:txBody>
      </p:sp>
      <p:pic>
        <p:nvPicPr>
          <p:cNvPr id="4" name="Content Placeholder 3">
            <a:extLst>
              <a:ext uri="{FF2B5EF4-FFF2-40B4-BE49-F238E27FC236}">
                <a16:creationId xmlns:a16="http://schemas.microsoft.com/office/drawing/2014/main" id="{E86D95D6-18C2-4140-9AD4-0444CF41094F}"/>
              </a:ext>
            </a:extLst>
          </p:cNvPr>
          <p:cNvPicPr>
            <a:picLocks/>
          </p:cNvPicPr>
          <p:nvPr/>
        </p:nvPicPr>
        <p:blipFill>
          <a:blip r:embed="rId6"/>
          <a:stretch>
            <a:fillRect/>
          </a:stretch>
        </p:blipFill>
        <p:spPr>
          <a:xfrm>
            <a:off x="5580922" y="2153209"/>
            <a:ext cx="5937897" cy="4660342"/>
          </a:xfrm>
          <a:prstGeom prst="rect">
            <a:avLst/>
          </a:prstGeom>
        </p:spPr>
      </p:pic>
      <p:pic>
        <p:nvPicPr>
          <p:cNvPr id="3" name="Slide 8">
            <a:hlinkClick r:id="" action="ppaction://media"/>
            <a:extLst>
              <a:ext uri="{FF2B5EF4-FFF2-40B4-BE49-F238E27FC236}">
                <a16:creationId xmlns:a16="http://schemas.microsoft.com/office/drawing/2014/main" id="{75FDCFBB-AFFE-44B1-B4F1-DCEF2446FEB8}"/>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5789613" y="3124200"/>
            <a:ext cx="609600" cy="609600"/>
          </a:xfrm>
          <a:prstGeom prst="rect">
            <a:avLst/>
          </a:prstGeom>
        </p:spPr>
      </p:pic>
    </p:spTree>
    <p:custDataLst>
      <p:tags r:id="rId1"/>
    </p:custDataLst>
    <p:extLst>
      <p:ext uri="{BB962C8B-B14F-4D97-AF65-F5344CB8AC3E}">
        <p14:creationId xmlns:p14="http://schemas.microsoft.com/office/powerpoint/2010/main" val="1795999561"/>
      </p:ext>
    </p:extLst>
  </p:cSld>
  <p:clrMapOvr>
    <a:masterClrMapping/>
  </p:clrMapOvr>
  <mc:AlternateContent xmlns:mc="http://schemas.openxmlformats.org/markup-compatibility/2006" xmlns:p14="http://schemas.microsoft.com/office/powerpoint/2010/main">
    <mc:Choice Requires="p14">
      <p:transition spd="med" p14:dur="700" advTm="6202">
        <p:fade/>
      </p:transition>
    </mc:Choice>
    <mc:Fallback xmlns="">
      <p:transition spd="med" advTm="620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25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25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25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25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250"/>
                                  </p:stCondLst>
                                  <p:childTnLst>
                                    <p:set>
                                      <p:cBhvr>
                                        <p:cTn id="30" dur="1" fill="hold">
                                          <p:stCondLst>
                                            <p:cond delay="0"/>
                                          </p:stCondLst>
                                        </p:cTn>
                                        <p:tgtEl>
                                          <p:spTgt spid="8">
                                            <p:txEl>
                                              <p:pRg st="4" end="4"/>
                                            </p:txEl>
                                          </p:spTgt>
                                        </p:tgtEl>
                                        <p:attrNameLst>
                                          <p:attrName>style.visibility</p:attrName>
                                        </p:attrNameLst>
                                      </p:cBhvr>
                                      <p:to>
                                        <p:strVal val="visible"/>
                                      </p:to>
                                    </p:set>
                                    <p:anim calcmode="lin" valueType="num">
                                      <p:cBhvr additive="base">
                                        <p:cTn id="31" dur="500" fill="hold"/>
                                        <p:tgtEl>
                                          <p:spTgt spid="8">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250"/>
                                  </p:stCondLst>
                                  <p:childTnLst>
                                    <p:set>
                                      <p:cBhvr>
                                        <p:cTn id="36" dur="1" fill="hold">
                                          <p:stCondLst>
                                            <p:cond delay="0"/>
                                          </p:stCondLst>
                                        </p:cTn>
                                        <p:tgtEl>
                                          <p:spTgt spid="8">
                                            <p:txEl>
                                              <p:pRg st="6" end="6"/>
                                            </p:txEl>
                                          </p:spTgt>
                                        </p:tgtEl>
                                        <p:attrNameLst>
                                          <p:attrName>style.visibility</p:attrName>
                                        </p:attrNameLst>
                                      </p:cBhvr>
                                      <p:to>
                                        <p:strVal val="visible"/>
                                      </p:to>
                                    </p:set>
                                    <p:anim calcmode="lin" valueType="num">
                                      <p:cBhvr additive="base">
                                        <p:cTn id="37"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16336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3"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EAA16-2AC4-4839-B94C-1B64F46BA5F2}"/>
              </a:ext>
            </a:extLst>
          </p:cNvPr>
          <p:cNvSpPr>
            <a:spLocks noGrp="1"/>
          </p:cNvSpPr>
          <p:nvPr>
            <p:ph type="title"/>
          </p:nvPr>
        </p:nvSpPr>
        <p:spPr/>
        <p:txBody>
          <a:bodyPr/>
          <a:lstStyle/>
          <a:p>
            <a:pPr algn="ctr"/>
            <a:r>
              <a:rPr lang="en-GB" b="1" dirty="0"/>
              <a:t>PESTELE ANALYSIS</a:t>
            </a:r>
          </a:p>
        </p:txBody>
      </p:sp>
      <p:sp>
        <p:nvSpPr>
          <p:cNvPr id="5" name="TextBox 4">
            <a:extLst>
              <a:ext uri="{FF2B5EF4-FFF2-40B4-BE49-F238E27FC236}">
                <a16:creationId xmlns:a16="http://schemas.microsoft.com/office/drawing/2014/main" id="{82AABAF8-206E-41A1-80F0-82A164E1258D}"/>
              </a:ext>
            </a:extLst>
          </p:cNvPr>
          <p:cNvSpPr txBox="1"/>
          <p:nvPr/>
        </p:nvSpPr>
        <p:spPr>
          <a:xfrm>
            <a:off x="437702" y="3032958"/>
            <a:ext cx="4752528" cy="830997"/>
          </a:xfrm>
          <a:prstGeom prst="rect">
            <a:avLst/>
          </a:prstGeom>
          <a:noFill/>
        </p:spPr>
        <p:txBody>
          <a:bodyPr wrap="square" rtlCol="0">
            <a:spAutoFit/>
          </a:bodyPr>
          <a:lstStyle/>
          <a:p>
            <a:r>
              <a:rPr lang="en-GB" sz="4800" b="1" dirty="0">
                <a:solidFill>
                  <a:schemeClr val="accent4">
                    <a:lumMod val="50000"/>
                  </a:schemeClr>
                </a:solidFill>
              </a:rPr>
              <a:t>ECONOMIC</a:t>
            </a:r>
          </a:p>
        </p:txBody>
      </p:sp>
      <p:sp>
        <p:nvSpPr>
          <p:cNvPr id="8" name="TextBox 7">
            <a:extLst>
              <a:ext uri="{FF2B5EF4-FFF2-40B4-BE49-F238E27FC236}">
                <a16:creationId xmlns:a16="http://schemas.microsoft.com/office/drawing/2014/main" id="{3465C529-3531-435F-8099-E62D86690814}"/>
              </a:ext>
            </a:extLst>
          </p:cNvPr>
          <p:cNvSpPr txBox="1"/>
          <p:nvPr/>
        </p:nvSpPr>
        <p:spPr>
          <a:xfrm>
            <a:off x="437702" y="3835540"/>
            <a:ext cx="3312367" cy="830997"/>
          </a:xfrm>
          <a:prstGeom prst="rect">
            <a:avLst/>
          </a:prstGeom>
          <a:noFill/>
        </p:spPr>
        <p:txBody>
          <a:bodyPr wrap="square" rtlCol="0">
            <a:spAutoFit/>
          </a:bodyPr>
          <a:lstStyle/>
          <a:p>
            <a:r>
              <a:rPr lang="en-GB" sz="4800" b="1" dirty="0">
                <a:solidFill>
                  <a:schemeClr val="accent5">
                    <a:lumMod val="75000"/>
                  </a:schemeClr>
                </a:solidFill>
              </a:rPr>
              <a:t>SOCIAL</a:t>
            </a:r>
          </a:p>
        </p:txBody>
      </p:sp>
      <p:sp>
        <p:nvSpPr>
          <p:cNvPr id="9" name="TextBox 8">
            <a:extLst>
              <a:ext uri="{FF2B5EF4-FFF2-40B4-BE49-F238E27FC236}">
                <a16:creationId xmlns:a16="http://schemas.microsoft.com/office/drawing/2014/main" id="{9BF9157B-F24D-4AEA-A0EE-C8760942B1A4}"/>
              </a:ext>
            </a:extLst>
          </p:cNvPr>
          <p:cNvSpPr txBox="1"/>
          <p:nvPr/>
        </p:nvSpPr>
        <p:spPr>
          <a:xfrm>
            <a:off x="418250" y="4623965"/>
            <a:ext cx="5400599" cy="830997"/>
          </a:xfrm>
          <a:prstGeom prst="rect">
            <a:avLst/>
          </a:prstGeom>
          <a:noFill/>
        </p:spPr>
        <p:txBody>
          <a:bodyPr wrap="square" rtlCol="0">
            <a:spAutoFit/>
          </a:bodyPr>
          <a:lstStyle/>
          <a:p>
            <a:r>
              <a:rPr lang="en-GB" sz="4800" b="1" dirty="0">
                <a:solidFill>
                  <a:schemeClr val="accent6">
                    <a:lumMod val="50000"/>
                  </a:schemeClr>
                </a:solidFill>
              </a:rPr>
              <a:t>TECHNOLOGICAL</a:t>
            </a:r>
          </a:p>
        </p:txBody>
      </p:sp>
      <p:sp>
        <p:nvSpPr>
          <p:cNvPr id="11" name="TextBox 10">
            <a:extLst>
              <a:ext uri="{FF2B5EF4-FFF2-40B4-BE49-F238E27FC236}">
                <a16:creationId xmlns:a16="http://schemas.microsoft.com/office/drawing/2014/main" id="{00CDC7D7-CE58-4116-B00C-0654E682C38F}"/>
              </a:ext>
            </a:extLst>
          </p:cNvPr>
          <p:cNvSpPr txBox="1"/>
          <p:nvPr/>
        </p:nvSpPr>
        <p:spPr>
          <a:xfrm>
            <a:off x="437702" y="6038729"/>
            <a:ext cx="3312367" cy="830997"/>
          </a:xfrm>
          <a:prstGeom prst="rect">
            <a:avLst/>
          </a:prstGeom>
          <a:noFill/>
        </p:spPr>
        <p:txBody>
          <a:bodyPr wrap="square" rtlCol="0">
            <a:spAutoFit/>
          </a:bodyPr>
          <a:lstStyle/>
          <a:p>
            <a:r>
              <a:rPr lang="en-GB" sz="4800" b="1" dirty="0"/>
              <a:t>LEGAL</a:t>
            </a:r>
          </a:p>
        </p:txBody>
      </p:sp>
      <p:sp>
        <p:nvSpPr>
          <p:cNvPr id="12" name="TextBox 11">
            <a:extLst>
              <a:ext uri="{FF2B5EF4-FFF2-40B4-BE49-F238E27FC236}">
                <a16:creationId xmlns:a16="http://schemas.microsoft.com/office/drawing/2014/main" id="{8BB2BCA8-85F4-4DD7-B18A-E06F371955EA}"/>
              </a:ext>
            </a:extLst>
          </p:cNvPr>
          <p:cNvSpPr txBox="1"/>
          <p:nvPr/>
        </p:nvSpPr>
        <p:spPr>
          <a:xfrm>
            <a:off x="498883" y="2258690"/>
            <a:ext cx="3312367" cy="830997"/>
          </a:xfrm>
          <a:prstGeom prst="rect">
            <a:avLst/>
          </a:prstGeom>
          <a:noFill/>
        </p:spPr>
        <p:txBody>
          <a:bodyPr wrap="square" rtlCol="0">
            <a:spAutoFit/>
          </a:bodyPr>
          <a:lstStyle/>
          <a:p>
            <a:r>
              <a:rPr lang="en-GB" sz="4800" b="1" dirty="0">
                <a:solidFill>
                  <a:srgbClr val="FF0000"/>
                </a:solidFill>
              </a:rPr>
              <a:t>POLITICAL</a:t>
            </a:r>
          </a:p>
        </p:txBody>
      </p:sp>
      <p:sp>
        <p:nvSpPr>
          <p:cNvPr id="18" name="TextBox 17">
            <a:extLst>
              <a:ext uri="{FF2B5EF4-FFF2-40B4-BE49-F238E27FC236}">
                <a16:creationId xmlns:a16="http://schemas.microsoft.com/office/drawing/2014/main" id="{6C19802A-3EE8-422E-921F-3A8664249416}"/>
              </a:ext>
            </a:extLst>
          </p:cNvPr>
          <p:cNvSpPr txBox="1"/>
          <p:nvPr/>
        </p:nvSpPr>
        <p:spPr>
          <a:xfrm>
            <a:off x="389726" y="5331347"/>
            <a:ext cx="4752528" cy="830997"/>
          </a:xfrm>
          <a:prstGeom prst="rect">
            <a:avLst/>
          </a:prstGeom>
          <a:noFill/>
        </p:spPr>
        <p:txBody>
          <a:bodyPr wrap="square" rtlCol="0">
            <a:spAutoFit/>
          </a:bodyPr>
          <a:lstStyle/>
          <a:p>
            <a:r>
              <a:rPr lang="en-GB" sz="4800" b="1" dirty="0">
                <a:solidFill>
                  <a:srgbClr val="00B050"/>
                </a:solidFill>
              </a:rPr>
              <a:t>ENVIROMENTAL</a:t>
            </a:r>
          </a:p>
        </p:txBody>
      </p:sp>
      <p:pic>
        <p:nvPicPr>
          <p:cNvPr id="4102" name="Picture 6" descr="illustration of elements of ethics">
            <a:extLst>
              <a:ext uri="{FF2B5EF4-FFF2-40B4-BE49-F238E27FC236}">
                <a16:creationId xmlns:a16="http://schemas.microsoft.com/office/drawing/2014/main" id="{EE4802D2-6C4E-4546-A629-40B2D9F134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6026" y="2636912"/>
            <a:ext cx="5400599" cy="3960440"/>
          </a:xfrm>
          <a:prstGeom prst="rect">
            <a:avLst/>
          </a:prstGeom>
          <a:noFill/>
          <a:extLst>
            <a:ext uri="{909E8E84-426E-40DD-AFC4-6F175D3DCCD1}">
              <a14:hiddenFill xmlns:a14="http://schemas.microsoft.com/office/drawing/2010/main">
                <a:solidFill>
                  <a:srgbClr val="FFFFFF"/>
                </a:solidFill>
              </a14:hiddenFill>
            </a:ext>
          </a:extLst>
        </p:spPr>
      </p:pic>
      <p:pic>
        <p:nvPicPr>
          <p:cNvPr id="3" name="Slide 9">
            <a:hlinkClick r:id="" action="ppaction://media"/>
            <a:extLst>
              <a:ext uri="{FF2B5EF4-FFF2-40B4-BE49-F238E27FC236}">
                <a16:creationId xmlns:a16="http://schemas.microsoft.com/office/drawing/2014/main" id="{414EE8E2-831C-42D6-A741-7B253405B2B0}"/>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5789613" y="3124200"/>
            <a:ext cx="609600" cy="609600"/>
          </a:xfrm>
          <a:prstGeom prst="rect">
            <a:avLst/>
          </a:prstGeom>
        </p:spPr>
      </p:pic>
    </p:spTree>
    <p:custDataLst>
      <p:tags r:id="rId1"/>
    </p:custDataLst>
    <p:extLst>
      <p:ext uri="{BB962C8B-B14F-4D97-AF65-F5344CB8AC3E}">
        <p14:creationId xmlns:p14="http://schemas.microsoft.com/office/powerpoint/2010/main" val="729962653"/>
      </p:ext>
    </p:extLst>
  </p:cSld>
  <p:clrMapOvr>
    <a:masterClrMapping/>
  </p:clrMapOvr>
  <mc:AlternateContent xmlns:mc="http://schemas.openxmlformats.org/markup-compatibility/2006" xmlns:p14="http://schemas.microsoft.com/office/powerpoint/2010/main">
    <mc:Choice Requires="p14">
      <p:transition spd="med" p14:dur="700" advTm="7726">
        <p:fade/>
      </p:transition>
    </mc:Choice>
    <mc:Fallback xmlns="">
      <p:transition spd="med" advTm="772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4102"/>
                                        </p:tgtEl>
                                        <p:attrNameLst>
                                          <p:attrName>style.visibility</p:attrName>
                                        </p:attrNameLst>
                                      </p:cBhvr>
                                      <p:to>
                                        <p:strVal val="visible"/>
                                      </p:to>
                                    </p:set>
                                    <p:animEffect transition="in" filter="fade">
                                      <p:cBhvr>
                                        <p:cTn id="43" dur="1000"/>
                                        <p:tgtEl>
                                          <p:spTgt spid="4102"/>
                                        </p:tgtEl>
                                      </p:cBhvr>
                                    </p:animEffect>
                                    <p:anim calcmode="lin" valueType="num">
                                      <p:cBhvr>
                                        <p:cTn id="44" dur="1000" fill="hold"/>
                                        <p:tgtEl>
                                          <p:spTgt spid="4102"/>
                                        </p:tgtEl>
                                        <p:attrNameLst>
                                          <p:attrName>ppt_x</p:attrName>
                                        </p:attrNameLst>
                                      </p:cBhvr>
                                      <p:tavLst>
                                        <p:tav tm="0">
                                          <p:val>
                                            <p:strVal val="#ppt_x"/>
                                          </p:val>
                                        </p:tav>
                                        <p:tav tm="100000">
                                          <p:val>
                                            <p:strVal val="#ppt_x"/>
                                          </p:val>
                                        </p:tav>
                                      </p:tavLst>
                                    </p:anim>
                                    <p:anim calcmode="lin" valueType="num">
                                      <p:cBhvr>
                                        <p:cTn id="45" dur="1000" fill="hold"/>
                                        <p:tgtEl>
                                          <p:spTgt spid="410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 presetClass="mediacall" presetSubtype="0" fill="hold" nodeType="clickEffect">
                                  <p:stCondLst>
                                    <p:cond delay="0"/>
                                  </p:stCondLst>
                                  <p:childTnLst>
                                    <p:cmd type="call" cmd="playFrom(0.0)">
                                      <p:cBhvr>
                                        <p:cTn id="49" dur="25289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50" fill="hold" display="0">
                  <p:stCondLst>
                    <p:cond delay="indefinite"/>
                  </p:stCondLst>
                  <p:endCondLst>
                    <p:cond evt="onStopAudio" delay="0">
                      <p:tgtEl>
                        <p:sldTgt/>
                      </p:tgtEl>
                    </p:cond>
                  </p:endCondLst>
                </p:cTn>
                <p:tgtEl>
                  <p:spTgt spid="3"/>
                </p:tgtEl>
              </p:cMediaNode>
            </p:audio>
          </p:childTnLst>
        </p:cTn>
      </p:par>
    </p:tnLst>
    <p:bldLst>
      <p:bldP spid="5" grpId="0"/>
      <p:bldP spid="8" grpId="0"/>
      <p:bldP spid="9" grpId="0"/>
      <p:bldP spid="11"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825" cy="6858000"/>
            <a:chOff x="0" y="0"/>
            <a:chExt cx="12192000" cy="6858000"/>
          </a:xfrm>
        </p:grpSpPr>
        <p:sp>
          <p:nvSpPr>
            <p:cNvPr id="10" name="Rectangle 9">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6">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Rectangle 12">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5093" y="0"/>
            <a:ext cx="685622"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11CAC6F2-0806-417B-BF5D-5AEF6195F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88825"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17" name="Rectangle 16">
            <a:extLst>
              <a:ext uri="{FF2B5EF4-FFF2-40B4-BE49-F238E27FC236}">
                <a16:creationId xmlns:a16="http://schemas.microsoft.com/office/drawing/2014/main" id="{D4723B02-0AAB-4F6E-BA41-8ED99D559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5093" y="0"/>
            <a:ext cx="685622"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8" name="Picture 7" descr="Table&#10;&#10;Description automatically generated">
            <a:extLst>
              <a:ext uri="{FF2B5EF4-FFF2-40B4-BE49-F238E27FC236}">
                <a16:creationId xmlns:a16="http://schemas.microsoft.com/office/drawing/2014/main" id="{97EFC5C8-2DF3-4E6A-AE12-6EE84A76687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1535" y="-183616"/>
            <a:ext cx="10239393" cy="7225231"/>
          </a:xfrm>
          <a:prstGeom prst="rect">
            <a:avLst/>
          </a:prstGeom>
        </p:spPr>
      </p:pic>
      <p:sp>
        <p:nvSpPr>
          <p:cNvPr id="16" name="TextBox 15">
            <a:extLst>
              <a:ext uri="{FF2B5EF4-FFF2-40B4-BE49-F238E27FC236}">
                <a16:creationId xmlns:a16="http://schemas.microsoft.com/office/drawing/2014/main" id="{18427C38-519E-4E43-8DE2-80A4DDC4EF98}"/>
              </a:ext>
            </a:extLst>
          </p:cNvPr>
          <p:cNvSpPr txBox="1"/>
          <p:nvPr/>
        </p:nvSpPr>
        <p:spPr>
          <a:xfrm>
            <a:off x="3646140" y="2708920"/>
            <a:ext cx="4464496" cy="1938992"/>
          </a:xfrm>
          <a:prstGeom prst="rect">
            <a:avLst/>
          </a:prstGeom>
          <a:noFill/>
        </p:spPr>
        <p:txBody>
          <a:bodyPr wrap="square" rtlCol="0">
            <a:spAutoFit/>
          </a:bodyPr>
          <a:lstStyle/>
          <a:p>
            <a:r>
              <a:rPr lang="en-GB" sz="6000" b="1" dirty="0">
                <a:solidFill>
                  <a:srgbClr val="FF0000"/>
                </a:solidFill>
              </a:rPr>
              <a:t>CUSTOMERS</a:t>
            </a:r>
            <a:r>
              <a:rPr lang="en-GB" sz="6000" dirty="0"/>
              <a:t>E</a:t>
            </a:r>
            <a:r>
              <a:rPr lang="en-GB" dirty="0"/>
              <a:t>RS</a:t>
            </a:r>
          </a:p>
        </p:txBody>
      </p:sp>
      <p:pic>
        <p:nvPicPr>
          <p:cNvPr id="2" name="Slide 10">
            <a:hlinkClick r:id="" action="ppaction://media"/>
            <a:extLst>
              <a:ext uri="{FF2B5EF4-FFF2-40B4-BE49-F238E27FC236}">
                <a16:creationId xmlns:a16="http://schemas.microsoft.com/office/drawing/2014/main" id="{510A1F36-B13D-4E37-B147-F083F855EF99}"/>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5789613" y="3124200"/>
            <a:ext cx="609600" cy="609600"/>
          </a:xfrm>
          <a:prstGeom prst="rect">
            <a:avLst/>
          </a:prstGeom>
        </p:spPr>
      </p:pic>
    </p:spTree>
    <p:custDataLst>
      <p:tags r:id="rId1"/>
    </p:custDataLst>
    <p:extLst>
      <p:ext uri="{BB962C8B-B14F-4D97-AF65-F5344CB8AC3E}">
        <p14:creationId xmlns:p14="http://schemas.microsoft.com/office/powerpoint/2010/main" val="271966363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advTm="3204">
        <p:fade/>
      </p:transition>
    </mc:Choice>
    <mc:Fallback xmlns="">
      <p:transition spd="med" advTm="320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8592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2"/>
                </p:tgtEl>
              </p:cMediaNode>
            </p:audio>
          </p:childTnLst>
        </p:cTn>
      </p:par>
    </p:tnLst>
    <p:bldLst>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825" cy="6858000"/>
            <a:chOff x="0" y="0"/>
            <a:chExt cx="12192000" cy="6858000"/>
          </a:xfrm>
        </p:grpSpPr>
        <p:sp>
          <p:nvSpPr>
            <p:cNvPr id="10" name="Rectangle 9">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8">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Rectangle 12">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5093" y="0"/>
            <a:ext cx="685622"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11CAC6F2-0806-417B-BF5D-5AEF6195F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88825"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17" name="Rectangle 16">
            <a:extLst>
              <a:ext uri="{FF2B5EF4-FFF2-40B4-BE49-F238E27FC236}">
                <a16:creationId xmlns:a16="http://schemas.microsoft.com/office/drawing/2014/main" id="{D4723B02-0AAB-4F6E-BA41-8ED99D559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5093" y="0"/>
            <a:ext cx="685622"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0850346-BA87-4463-9417-A42D883D50AE}"/>
              </a:ext>
            </a:extLst>
          </p:cNvPr>
          <p:cNvSpPr>
            <a:spLocks noGrp="1"/>
          </p:cNvSpPr>
          <p:nvPr>
            <p:ph type="title"/>
          </p:nvPr>
        </p:nvSpPr>
        <p:spPr>
          <a:xfrm>
            <a:off x="7438343" y="980728"/>
            <a:ext cx="4005491" cy="659754"/>
          </a:xfrm>
        </p:spPr>
        <p:txBody>
          <a:bodyPr vert="horz" lIns="91440" tIns="45720" rIns="91440" bIns="45720" rtlCol="0" anchor="b">
            <a:normAutofit/>
          </a:bodyPr>
          <a:lstStyle/>
          <a:p>
            <a:pPr defTabSz="457200"/>
            <a:r>
              <a:rPr lang="en-US" sz="2600" b="1" i="0" kern="1200" dirty="0">
                <a:solidFill>
                  <a:srgbClr val="EBEBEB"/>
                </a:solidFill>
                <a:latin typeface="+mj-lt"/>
                <a:ea typeface="+mj-ea"/>
                <a:cs typeface="+mj-cs"/>
              </a:rPr>
              <a:t>RECOMENDATIONS</a:t>
            </a:r>
          </a:p>
        </p:txBody>
      </p:sp>
      <p:pic>
        <p:nvPicPr>
          <p:cNvPr id="4" name="Picture 3">
            <a:extLst>
              <a:ext uri="{FF2B5EF4-FFF2-40B4-BE49-F238E27FC236}">
                <a16:creationId xmlns:a16="http://schemas.microsoft.com/office/drawing/2014/main" id="{1CCDC76E-3DD3-4452-BA93-7458481BCA10}"/>
              </a:ext>
            </a:extLst>
          </p:cNvPr>
          <p:cNvPicPr>
            <a:picLocks noChangeAspect="1"/>
          </p:cNvPicPr>
          <p:nvPr/>
        </p:nvPicPr>
        <p:blipFill>
          <a:blip r:embed="rId9"/>
          <a:stretch>
            <a:fillRect/>
          </a:stretch>
        </p:blipFill>
        <p:spPr>
          <a:xfrm>
            <a:off x="519008" y="571500"/>
            <a:ext cx="5575403" cy="5492600"/>
          </a:xfrm>
          <a:prstGeom prst="roundRect">
            <a:avLst>
              <a:gd name="adj" fmla="val 1858"/>
            </a:avLst>
          </a:prstGeom>
          <a:effectLst>
            <a:outerShdw blurRad="50800" dist="50800" dir="5400000" algn="tl" rotWithShape="0">
              <a:srgbClr val="000000">
                <a:alpha val="43000"/>
              </a:srgbClr>
            </a:outerShdw>
          </a:effectLst>
        </p:spPr>
      </p:pic>
      <p:sp>
        <p:nvSpPr>
          <p:cNvPr id="5" name="TextBox 4">
            <a:extLst>
              <a:ext uri="{FF2B5EF4-FFF2-40B4-BE49-F238E27FC236}">
                <a16:creationId xmlns:a16="http://schemas.microsoft.com/office/drawing/2014/main" id="{29DD9B99-3A27-464E-A291-E1550DEC159C}"/>
              </a:ext>
            </a:extLst>
          </p:cNvPr>
          <p:cNvSpPr txBox="1"/>
          <p:nvPr/>
        </p:nvSpPr>
        <p:spPr>
          <a:xfrm>
            <a:off x="6613419" y="1940917"/>
            <a:ext cx="4594255" cy="2308324"/>
          </a:xfrm>
          <a:prstGeom prst="rect">
            <a:avLst/>
          </a:prstGeom>
          <a:noFill/>
        </p:spPr>
        <p:txBody>
          <a:bodyPr wrap="square" rtlCol="0">
            <a:spAutoFit/>
          </a:bodyPr>
          <a:lstStyle/>
          <a:p>
            <a:pPr algn="ctr"/>
            <a:r>
              <a:rPr lang="en-GB" sz="3600" dirty="0">
                <a:latin typeface="Bradley Hand ITC" panose="03070402050302030203" pitchFamily="66" charset="0"/>
              </a:rPr>
              <a:t>“You need bravery to jump from the current path to something quite different.”</a:t>
            </a:r>
          </a:p>
        </p:txBody>
      </p:sp>
      <p:sp>
        <p:nvSpPr>
          <p:cNvPr id="6" name="TextBox 5">
            <a:extLst>
              <a:ext uri="{FF2B5EF4-FFF2-40B4-BE49-F238E27FC236}">
                <a16:creationId xmlns:a16="http://schemas.microsoft.com/office/drawing/2014/main" id="{02CF3EA9-79B3-4A8C-AB66-E2A64777EA2D}"/>
              </a:ext>
            </a:extLst>
          </p:cNvPr>
          <p:cNvSpPr txBox="1"/>
          <p:nvPr/>
        </p:nvSpPr>
        <p:spPr>
          <a:xfrm>
            <a:off x="7265140" y="5184288"/>
            <a:ext cx="3442127" cy="369332"/>
          </a:xfrm>
          <a:prstGeom prst="rect">
            <a:avLst/>
          </a:prstGeom>
          <a:noFill/>
        </p:spPr>
        <p:txBody>
          <a:bodyPr wrap="square" rtlCol="0">
            <a:spAutoFit/>
          </a:bodyPr>
          <a:lstStyle/>
          <a:p>
            <a:r>
              <a:rPr lang="en-GB" dirty="0"/>
              <a:t>Karin Mortensen Laljani 2014</a:t>
            </a:r>
          </a:p>
        </p:txBody>
      </p:sp>
      <p:pic>
        <p:nvPicPr>
          <p:cNvPr id="3" name="Slide 11">
            <a:hlinkClick r:id="" action="ppaction://media"/>
            <a:extLst>
              <a:ext uri="{FF2B5EF4-FFF2-40B4-BE49-F238E27FC236}">
                <a16:creationId xmlns:a16="http://schemas.microsoft.com/office/drawing/2014/main" id="{9034F18A-2EA4-4DC7-B19F-024BBB02E0C6}"/>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5789613" y="3124200"/>
            <a:ext cx="609600" cy="609600"/>
          </a:xfrm>
          <a:prstGeom prst="rect">
            <a:avLst/>
          </a:prstGeom>
        </p:spPr>
      </p:pic>
      <p:pic>
        <p:nvPicPr>
          <p:cNvPr id="7" name="Slide 11">
            <a:hlinkClick r:id="" action="ppaction://media"/>
            <a:extLst>
              <a:ext uri="{FF2B5EF4-FFF2-40B4-BE49-F238E27FC236}">
                <a16:creationId xmlns:a16="http://schemas.microsoft.com/office/drawing/2014/main" id="{F3D37E04-A9C9-49D7-B4BD-403A55761B62}"/>
              </a:ext>
            </a:extLst>
          </p:cNvPr>
          <p:cNvPicPr>
            <a:picLocks noChangeAspect="1"/>
          </p:cNvPicPr>
          <p:nvPr>
            <a:audioFile r:link="rId5"/>
            <p:extLst>
              <p:ext uri="{DAA4B4D4-6D71-4841-9C94-3DE7FCFB9230}">
                <p14:media xmlns:p14="http://schemas.microsoft.com/office/powerpoint/2010/main" r:embed="rId4"/>
              </p:ext>
            </p:extLst>
          </p:nvPr>
        </p:nvPicPr>
        <p:blipFill>
          <a:blip r:embed="rId10"/>
          <a:stretch>
            <a:fillRect/>
          </a:stretch>
        </p:blipFill>
        <p:spPr>
          <a:xfrm>
            <a:off x="5789613" y="3124200"/>
            <a:ext cx="609600" cy="609600"/>
          </a:xfrm>
          <a:prstGeom prst="rect">
            <a:avLst/>
          </a:prstGeom>
        </p:spPr>
      </p:pic>
    </p:spTree>
    <p:custDataLst>
      <p:tags r:id="rId1"/>
    </p:custDataLst>
    <p:extLst>
      <p:ext uri="{BB962C8B-B14F-4D97-AF65-F5344CB8AC3E}">
        <p14:creationId xmlns:p14="http://schemas.microsoft.com/office/powerpoint/2010/main" val="162788690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advTm="4224">
        <p:fade/>
      </p:transition>
    </mc:Choice>
    <mc:Fallback xmlns="">
      <p:transition spd="med" advTm="422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62285" fill="hold"/>
                                        <p:tgtEl>
                                          <p:spTgt spid="3"/>
                                        </p:tgtEl>
                                      </p:cBhvr>
                                    </p:cmd>
                                  </p:childTnLst>
                                </p:cTn>
                              </p:par>
                            </p:childTnLst>
                          </p:cTn>
                        </p:par>
                      </p:childTnLst>
                    </p:cTn>
                  </p:par>
                  <p:par>
                    <p:cTn id="12" fill="hold">
                      <p:stCondLst>
                        <p:cond delay="indefinite"/>
                      </p:stCondLst>
                      <p:childTnLst>
                        <p:par>
                          <p:cTn id="13" fill="hold">
                            <p:stCondLst>
                              <p:cond delay="0"/>
                            </p:stCondLst>
                            <p:childTnLst>
                              <p:par>
                                <p:cTn id="14" presetID="1" presetClass="mediacall" presetSubtype="0" fill="hold" nodeType="clickEffect">
                                  <p:stCondLst>
                                    <p:cond delay="0"/>
                                  </p:stCondLst>
                                  <p:childTnLst>
                                    <p:cmd type="call" cmd="playFrom(0.0)">
                                      <p:cBhvr>
                                        <p:cTn id="15" dur="16500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3"/>
                </p:tgtEl>
              </p:cMediaNode>
            </p:audio>
            <p:audio>
              <p:cMediaNode vol="80000">
                <p:cTn id="17" fill="hold" display="0">
                  <p:stCondLst>
                    <p:cond delay="indefinite"/>
                  </p:stCondLst>
                  <p:endCondLst>
                    <p:cond evt="onStopAudio" delay="0">
                      <p:tgtEl>
                        <p:sldTgt/>
                      </p:tgtEl>
                    </p:cond>
                  </p:endCondLst>
                </p:cTn>
                <p:tgtEl>
                  <p:spTgt spid="7"/>
                </p:tgtEl>
              </p:cMediaNode>
            </p:audio>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73474-7214-4D74-B71C-D5AC3583DC00}"/>
              </a:ext>
            </a:extLst>
          </p:cNvPr>
          <p:cNvSpPr>
            <a:spLocks noGrp="1"/>
          </p:cNvSpPr>
          <p:nvPr>
            <p:ph type="title"/>
          </p:nvPr>
        </p:nvSpPr>
        <p:spPr>
          <a:xfrm>
            <a:off x="1557908" y="865952"/>
            <a:ext cx="8759131" cy="1338912"/>
          </a:xfrm>
        </p:spPr>
        <p:txBody>
          <a:bodyPr/>
          <a:lstStyle/>
          <a:p>
            <a:pPr algn="ctr"/>
            <a:r>
              <a:rPr lang="en-GB" sz="6600" dirty="0">
                <a:latin typeface="Ink Free" panose="03080402000500000000" pitchFamily="66" charset="0"/>
              </a:rPr>
              <a:t>Thank You!</a:t>
            </a:r>
            <a:br>
              <a:rPr lang="en-GB" sz="3600" dirty="0">
                <a:latin typeface="Ink Free" panose="03080402000500000000" pitchFamily="66" charset="0"/>
              </a:rPr>
            </a:br>
            <a:endParaRPr lang="en-GB" dirty="0"/>
          </a:p>
        </p:txBody>
      </p:sp>
      <p:pic>
        <p:nvPicPr>
          <p:cNvPr id="5" name="Picture 4" descr="Icon&#10;&#10;Description automatically generated">
            <a:extLst>
              <a:ext uri="{FF2B5EF4-FFF2-40B4-BE49-F238E27FC236}">
                <a16:creationId xmlns:a16="http://schemas.microsoft.com/office/drawing/2014/main" id="{0A31761F-1A4A-4D85-A90E-6B7EEF1F53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14092" y="2088301"/>
            <a:ext cx="4789115" cy="4800366"/>
          </a:xfrm>
          <a:prstGeom prst="rect">
            <a:avLst/>
          </a:prstGeom>
        </p:spPr>
      </p:pic>
      <p:pic>
        <p:nvPicPr>
          <p:cNvPr id="3" name="Slide 12">
            <a:hlinkClick r:id="" action="ppaction://media"/>
            <a:extLst>
              <a:ext uri="{FF2B5EF4-FFF2-40B4-BE49-F238E27FC236}">
                <a16:creationId xmlns:a16="http://schemas.microsoft.com/office/drawing/2014/main" id="{9619592C-7D1C-4B83-9468-C444E8D4657E}"/>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89613" y="3124200"/>
            <a:ext cx="609600" cy="609600"/>
          </a:xfrm>
          <a:prstGeom prst="rect">
            <a:avLst/>
          </a:prstGeom>
        </p:spPr>
      </p:pic>
      <p:pic>
        <p:nvPicPr>
          <p:cNvPr id="4" name="Slide 12">
            <a:hlinkClick r:id="" action="ppaction://media"/>
            <a:extLst>
              <a:ext uri="{FF2B5EF4-FFF2-40B4-BE49-F238E27FC236}">
                <a16:creationId xmlns:a16="http://schemas.microsoft.com/office/drawing/2014/main" id="{06274611-BD88-43E6-ADF6-3F214ED88E85}"/>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5789613" y="3124200"/>
            <a:ext cx="609600" cy="609600"/>
          </a:xfrm>
          <a:prstGeom prst="rect">
            <a:avLst/>
          </a:prstGeom>
        </p:spPr>
      </p:pic>
    </p:spTree>
    <p:extLst>
      <p:ext uri="{BB962C8B-B14F-4D97-AF65-F5344CB8AC3E}">
        <p14:creationId xmlns:p14="http://schemas.microsoft.com/office/powerpoint/2010/main" val="383334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2"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453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3"/>
                </p:tgtEl>
              </p:cMediaNode>
            </p:audio>
            <p:audio>
              <p:cMediaNode vol="80000">
                <p:cTn id="12"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1206A81-9CD6-4629-88FE-2F64AFADBD57}"/>
              </a:ext>
            </a:extLst>
          </p:cNvPr>
          <p:cNvPicPr>
            <a:picLocks noChangeAspect="1"/>
          </p:cNvPicPr>
          <p:nvPr/>
        </p:nvPicPr>
        <p:blipFill>
          <a:blip r:embed="rId3"/>
          <a:stretch>
            <a:fillRect/>
          </a:stretch>
        </p:blipFill>
        <p:spPr>
          <a:xfrm>
            <a:off x="2422004" y="692696"/>
            <a:ext cx="7488831" cy="6276975"/>
          </a:xfrm>
          <a:prstGeom prst="rect">
            <a:avLst/>
          </a:prstGeom>
        </p:spPr>
      </p:pic>
    </p:spTree>
    <p:extLst>
      <p:ext uri="{BB962C8B-B14F-4D97-AF65-F5344CB8AC3E}">
        <p14:creationId xmlns:p14="http://schemas.microsoft.com/office/powerpoint/2010/main" val="1784698430"/>
      </p:ext>
    </p:extLst>
  </p:cSld>
  <p:clrMapOvr>
    <a:masterClrMapping/>
  </p:clrMapOvr>
  <mc:AlternateContent xmlns:mc="http://schemas.openxmlformats.org/markup-compatibility/2006" xmlns:p14="http://schemas.microsoft.com/office/powerpoint/2010/main">
    <mc:Choice Requires="p14">
      <p:transition spd="med" p14:dur="700" advTm="8199">
        <p:fade/>
      </p:transition>
    </mc:Choice>
    <mc:Fallback xmlns="">
      <p:transition spd="med" advTm="8199">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2|6.5|1|1.3|1|1.2|1.2"/>
</p:tagLst>
</file>

<file path=ppt/tags/tag2.xml><?xml version="1.0" encoding="utf-8"?>
<p:tagLst xmlns:a="http://schemas.openxmlformats.org/drawingml/2006/main" xmlns:r="http://schemas.openxmlformats.org/officeDocument/2006/relationships" xmlns:p="http://schemas.openxmlformats.org/presentationml/2006/main">
  <p:tag name="TIMING" val="|0.3|1.3|3.6|1"/>
</p:tagLst>
</file>

<file path=ppt/tags/tag3.xml><?xml version="1.0" encoding="utf-8"?>
<p:tagLst xmlns:a="http://schemas.openxmlformats.org/drawingml/2006/main" xmlns:r="http://schemas.openxmlformats.org/officeDocument/2006/relationships" xmlns:p="http://schemas.openxmlformats.org/presentationml/2006/main">
  <p:tag name="TIMING" val="|0.1"/>
</p:tagLst>
</file>

<file path=ppt/tags/tag4.xml><?xml version="1.0" encoding="utf-8"?>
<p:tagLst xmlns:a="http://schemas.openxmlformats.org/drawingml/2006/main" xmlns:r="http://schemas.openxmlformats.org/officeDocument/2006/relationships" xmlns:p="http://schemas.openxmlformats.org/presentationml/2006/main">
  <p:tag name="TIMING" val="|0.2"/>
</p:tagLst>
</file>

<file path=ppt/tags/tag5.xml><?xml version="1.0" encoding="utf-8"?>
<p:tagLst xmlns:a="http://schemas.openxmlformats.org/drawingml/2006/main" xmlns:r="http://schemas.openxmlformats.org/officeDocument/2006/relationships" xmlns:p="http://schemas.openxmlformats.org/presentationml/2006/main">
  <p:tag name="TIMING" val="|0.2|0.9|1|0.8|0.9|0.9"/>
</p:tagLst>
</file>

<file path=ppt/tags/tag6.xml><?xml version="1.0" encoding="utf-8"?>
<p:tagLst xmlns:a="http://schemas.openxmlformats.org/drawingml/2006/main" xmlns:r="http://schemas.openxmlformats.org/officeDocument/2006/relationships" xmlns:p="http://schemas.openxmlformats.org/presentationml/2006/main">
  <p:tag name="TIMING" val="|0.7|0.7|0.6|0.7|0.8|0.8|0.9"/>
</p:tagLst>
</file>

<file path=ppt/tags/tag7.xml><?xml version="1.0" encoding="utf-8"?>
<p:tagLst xmlns:a="http://schemas.openxmlformats.org/drawingml/2006/main" xmlns:r="http://schemas.openxmlformats.org/officeDocument/2006/relationships" xmlns:p="http://schemas.openxmlformats.org/presentationml/2006/main">
  <p:tag name="TIMING" val="|1.8"/>
</p:tagLst>
</file>

<file path=ppt/tags/tag8.xml><?xml version="1.0" encoding="utf-8"?>
<p:tagLst xmlns:a="http://schemas.openxmlformats.org/drawingml/2006/main" xmlns:r="http://schemas.openxmlformats.org/officeDocument/2006/relationships" xmlns:p="http://schemas.openxmlformats.org/presentationml/2006/main">
  <p:tag name="TIMING" val="|2.9"/>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Blue Red">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417</TotalTime>
  <Words>1803</Words>
  <Application>Microsoft Office PowerPoint</Application>
  <PresentationFormat>Custom</PresentationFormat>
  <Paragraphs>153</Paragraphs>
  <Slides>13</Slides>
  <Notes>9</Notes>
  <HiddenSlides>0</HiddenSlides>
  <MMClips>14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Bradley Hand ITC</vt:lpstr>
      <vt:lpstr>Calibri</vt:lpstr>
      <vt:lpstr>Calibri Light</vt:lpstr>
      <vt:lpstr>Ink Free</vt:lpstr>
      <vt:lpstr>Palatino Linotype</vt:lpstr>
      <vt:lpstr>Wingdings 3</vt:lpstr>
      <vt:lpstr>Ion Boardroom</vt:lpstr>
      <vt:lpstr>BMSP6006 Strategies for Resilience and Prosperity  BMSP6006</vt:lpstr>
      <vt:lpstr>What is strategy ?</vt:lpstr>
      <vt:lpstr>Pembrokeshire County Council</vt:lpstr>
      <vt:lpstr>CURRENT POSITION</vt:lpstr>
      <vt:lpstr>“The council needs to determine whether re-structuring is actually being sought and, if so, move it forward in a clearly planned way”   (LGA, 2020)  </vt:lpstr>
      <vt:lpstr>PORTERS STRATEGIC MATRIX</vt:lpstr>
      <vt:lpstr>SWOT ANALYSIS</vt:lpstr>
      <vt:lpstr>WHERE ON BOWMANS CLOCK?</vt:lpstr>
      <vt:lpstr>PESTELE ANALYSIS</vt:lpstr>
      <vt:lpstr>PowerPoint Presentation</vt:lpstr>
      <vt:lpstr>RECOMENDATIONS</vt:lpstr>
      <vt:lpstr>Thank You!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Recommending a Strategy</dc:title>
  <dc:creator>wendy</dc:creator>
  <cp:lastModifiedBy>wendy</cp:lastModifiedBy>
  <cp:revision>24</cp:revision>
  <dcterms:created xsi:type="dcterms:W3CDTF">2020-10-26T14:13:01Z</dcterms:created>
  <dcterms:modified xsi:type="dcterms:W3CDTF">2020-10-26T21:16:18Z</dcterms:modified>
</cp:coreProperties>
</file>