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B3594-9B44-6647-2EA7-7B77410AAA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27CD8-348E-9AC4-9367-86FD65C5D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4F10E-2A7F-548F-F517-7BF912CA4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55334-6F48-294A-897C-A9C8F4377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0F398-867D-2930-B094-DCCBC00EC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13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E61E-167F-7DF2-9DF4-F7A3CD21E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7DAD9-8847-5602-671B-BD9B179E6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DC355-36C0-1498-9302-F5A28978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3D01D-4115-5443-DF0F-CA7F3D06B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523EF-D3CB-6AB2-EF44-683EE7560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3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0C8B3-1CCE-479F-1054-4DA835577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01AF9B-4FB1-B9D6-06D0-78403D16E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0D4CB-38F8-7605-2418-CC3E63ED4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6FB16-ABFC-DFC0-6E39-736D30E6C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200A2-386A-F856-C276-41967791E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24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F7173-2FF5-9854-33DE-6FC88230C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0D598-0146-81B8-4D80-F6AC64CED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A52082-A9D0-BB90-650B-FDAFFAEBC5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9D365-D7F0-E3E4-D43C-04348AD39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80D38-63D2-0FFD-24AC-53B7B647F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48366-DE37-129C-7F4D-FCCC96B47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969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23A8B-1116-E577-F4BA-A45E6615B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7FA83A-C8B0-6773-6D78-10062F05E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300CF-E104-FB4C-5F6B-3650BA637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B0C1A2-3562-CF7A-1989-5571FBA46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925210-F457-D243-4F6A-A4A83564F8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9C28AE-1B20-A48F-6F22-4ACF34792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EB466-6B6A-D80C-03D4-6E2C93A4D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1E02B6-24D5-0492-D968-42CF3D178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9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EF57B-3444-054C-BDD0-29A522906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32222F-F5CD-B162-6574-24414DC1B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BFF1D-44A1-AF93-6764-8F91E7C34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71C3E5-14CC-7DB5-DB98-3A1012AB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25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EC7C33-33F4-E677-9ADE-E22CDC2B4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3708E6-DF9F-33B9-C4DA-3966415E0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785C0E-26BE-0334-09BC-EC0A7EB4F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06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266A0-9AAF-878F-A810-5F46D5409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E386C-9AD6-E08C-FA82-04F1B82CD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B8445D-A70B-A500-BC19-BFA06D695F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25F93E-F827-DA80-30F0-3079E14BC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39E39D-3F6F-2895-6D6F-C78094EC6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2AFD8-425F-3BE6-748E-850BAF9CE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487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59506-D03A-1E39-C141-A7A757D5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ECBDE8-2DF6-5A72-6261-724FFA745E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BE8E2-EC06-0522-DB44-2DCC54DABD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3B8133-B390-D0F0-D286-F34029535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8FE4D-98F1-F2DC-50C8-879004099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FA3E1-CED2-FD3D-FCB3-F9EB2146C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53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58B3F-4AB4-A049-F3A1-1E77C259F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99E4FB-42ED-12F7-6021-4ABC35278F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F9F46-F237-EE65-CF21-E66CAC271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4C2B1-770C-89C7-89D4-4035D9C1F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25159-A2FC-885C-713D-FA148C904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32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B42E3F-DE58-D640-2D4C-94CEAB882F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AE8BE-607E-0358-2383-ABE4136F7C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F368B-343B-9301-161F-6682B1AB0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551ED-3AA0-3B6C-623A-2A4560E5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71864-28F0-2D1F-276E-D5AA0287B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0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4C3572-38A1-BFD1-CB4A-CB4460531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D1DC9A-AF8B-4502-7489-7B65D54A6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1233B-12BB-0501-8A10-7784AC234F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43FF1A-6B28-4BDE-A691-FC6AD2393D2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ECC03-8C24-F48E-A162-9BA68250F4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07861-59F8-9400-32B8-36CAF6A0C0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A86716-9E54-4B49-BDC6-9754F8B0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264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36341-2B2C-C29D-57D9-1965A6E47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000"/>
              <a:t>Student Name: Roselyn Bunda</a:t>
            </a:r>
          </a:p>
          <a:p>
            <a:r>
              <a:rPr lang="en-GB" sz="2000"/>
              <a:t>Module Code: LCLM5002</a:t>
            </a:r>
          </a:p>
          <a:p>
            <a:r>
              <a:rPr lang="en-GB" sz="2000"/>
              <a:t>Module Name : Developing and Managing Individual and Teams</a:t>
            </a:r>
          </a:p>
          <a:p>
            <a:r>
              <a:rPr lang="en-GB" sz="2000"/>
              <a:t>Lecturer Name: Amer Kareem</a:t>
            </a:r>
          </a:p>
        </p:txBody>
      </p:sp>
      <p:pic>
        <p:nvPicPr>
          <p:cNvPr id="5" name="Picture 4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1D05815E-0EBF-AE0F-5976-5798F4433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945" y="1634836"/>
            <a:ext cx="5351180" cy="3299839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67267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6B089-4B9F-301F-0346-D159F19A64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and Selection for a Business Transformation Project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3C99DF-307E-6EED-1F5D-06829D365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l"/>
            <a:r>
              <a:rPr lang="en-US" sz="4800" dirty="0"/>
              <a:t>   “Hire for passion and purpose- not just skill”. </a:t>
            </a:r>
          </a:p>
          <a:p>
            <a:pPr algn="l"/>
            <a:endParaRPr lang="en-US" sz="4800" dirty="0"/>
          </a:p>
          <a:p>
            <a:pPr algn="l"/>
            <a:r>
              <a:rPr lang="en-US" sz="4800" dirty="0"/>
              <a:t>   -Inspired by Simon Sinek</a:t>
            </a:r>
          </a:p>
          <a:p>
            <a:pPr algn="l"/>
            <a:endParaRPr lang="en-US" sz="4800" dirty="0"/>
          </a:p>
          <a:p>
            <a:pPr algn="l"/>
            <a:r>
              <a:rPr lang="en-US" sz="4800" dirty="0"/>
              <a:t>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4266916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83366-B7DB-5E82-99BB-5B02B20E0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Table of Contents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B55F9-BE03-C0AB-F0FD-8A6D4A4DE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1. Introduction of Company</a:t>
            </a:r>
          </a:p>
          <a:p>
            <a:pPr marL="0" indent="0">
              <a:buNone/>
            </a:pPr>
            <a:r>
              <a:rPr lang="en-GB" sz="2200"/>
              <a:t>2. Steps in Recruitment Process</a:t>
            </a:r>
          </a:p>
          <a:p>
            <a:pPr marL="0" indent="0">
              <a:buNone/>
            </a:pPr>
            <a:r>
              <a:rPr lang="en-GB" sz="2200"/>
              <a:t>3. Job Analysis, Description &amp; Person Specification</a:t>
            </a:r>
          </a:p>
          <a:p>
            <a:pPr marL="0" indent="0">
              <a:buNone/>
            </a:pPr>
            <a:r>
              <a:rPr lang="en-GB" sz="2200"/>
              <a:t>4. Interview Types (3 slides)</a:t>
            </a:r>
          </a:p>
          <a:p>
            <a:pPr marL="0" indent="0">
              <a:buNone/>
            </a:pPr>
            <a:r>
              <a:rPr lang="en-GB" sz="2200"/>
              <a:t>5. Questioning Techniques</a:t>
            </a:r>
          </a:p>
          <a:p>
            <a:pPr marL="0" indent="0">
              <a:buNone/>
            </a:pPr>
            <a:r>
              <a:rPr lang="en-GB" sz="2200"/>
              <a:t>6. Face- to- Face vs Online Interviews</a:t>
            </a:r>
          </a:p>
          <a:p>
            <a:pPr marL="0" indent="0">
              <a:buNone/>
            </a:pPr>
            <a:r>
              <a:rPr lang="en-GB" sz="2200"/>
              <a:t>7. Conclusion</a:t>
            </a:r>
          </a:p>
          <a:p>
            <a:pPr marL="0" indent="0">
              <a:buNone/>
            </a:pPr>
            <a:r>
              <a:rPr lang="en-GB" sz="2200"/>
              <a:t>8. Reference</a:t>
            </a:r>
          </a:p>
        </p:txBody>
      </p:sp>
    </p:spTree>
    <p:extLst>
      <p:ext uri="{BB962C8B-B14F-4D97-AF65-F5344CB8AC3E}">
        <p14:creationId xmlns:p14="http://schemas.microsoft.com/office/powerpoint/2010/main" val="1388457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8AF9A-F4AC-AA48-D37B-727DF33E3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dirty="0"/>
              <a:t>Introduction-Tech Nova Solutions Ltd (London)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F75FC-4757-CA75-645F-BA2DAE66D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3200" dirty="0"/>
              <a:t>Established: 2016</a:t>
            </a:r>
          </a:p>
          <a:p>
            <a:r>
              <a:rPr lang="en-GB" sz="3200" dirty="0"/>
              <a:t>Location: London UK</a:t>
            </a:r>
          </a:p>
          <a:p>
            <a:r>
              <a:rPr lang="en-GB" sz="3200" dirty="0"/>
              <a:t>Sector: IT consultancy &amp;digital transformation</a:t>
            </a:r>
          </a:p>
          <a:p>
            <a:r>
              <a:rPr lang="en-GB" sz="3200" dirty="0"/>
              <a:t>Employees: 120</a:t>
            </a:r>
          </a:p>
          <a:p>
            <a:r>
              <a:rPr lang="en-GB" sz="3200" dirty="0"/>
              <a:t>Current project: Business Transformation project(improving digital systems and operation)</a:t>
            </a:r>
          </a:p>
        </p:txBody>
      </p:sp>
    </p:spTree>
    <p:extLst>
      <p:ext uri="{BB962C8B-B14F-4D97-AF65-F5344CB8AC3E}">
        <p14:creationId xmlns:p14="http://schemas.microsoft.com/office/powerpoint/2010/main" val="2993161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850EA-9F43-99CD-DAA6-0230A8368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dirty="0"/>
              <a:t>Recruitment Process Overview</a:t>
            </a:r>
            <a:br>
              <a:rPr lang="en-GB" sz="4200" dirty="0"/>
            </a:b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84C7B-5AEF-A52D-5A05-9D3B463A6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Steps in Recruiting the Right Candidate:</a:t>
            </a:r>
          </a:p>
          <a:p>
            <a:r>
              <a:rPr lang="en-GB" sz="2200" b="1" dirty="0"/>
              <a:t>Workforce Planning</a:t>
            </a:r>
            <a:r>
              <a:rPr lang="en-GB" sz="2200" dirty="0"/>
              <a:t>- Identify needs and timing (Armstrong &amp; Taylor,2020)</a:t>
            </a:r>
          </a:p>
          <a:p>
            <a:r>
              <a:rPr lang="en-GB" sz="2200" b="1" dirty="0"/>
              <a:t> Job Analysis</a:t>
            </a:r>
            <a:r>
              <a:rPr lang="en-GB" sz="2200" dirty="0"/>
              <a:t>-Understand tasks and requirements (CIPDB(2024)</a:t>
            </a:r>
          </a:p>
          <a:p>
            <a:r>
              <a:rPr lang="en-GB" sz="2200" b="1" dirty="0"/>
              <a:t> Job Description &amp; Person Specification</a:t>
            </a:r>
            <a:r>
              <a:rPr lang="en-GB" sz="2200" dirty="0"/>
              <a:t>-Define ideal candidate</a:t>
            </a:r>
          </a:p>
          <a:p>
            <a:r>
              <a:rPr lang="en-GB" sz="2200" b="1" dirty="0"/>
              <a:t> Advertising &amp; Attraction</a:t>
            </a:r>
            <a:r>
              <a:rPr lang="en-GB" sz="2200" dirty="0"/>
              <a:t>-Job boards , LinkedIn , referrals </a:t>
            </a:r>
          </a:p>
          <a:p>
            <a:r>
              <a:rPr lang="en-GB" sz="2200" dirty="0"/>
              <a:t> </a:t>
            </a:r>
            <a:r>
              <a:rPr lang="en-GB" sz="2200" b="1" dirty="0"/>
              <a:t>Shortlisting</a:t>
            </a:r>
            <a:r>
              <a:rPr lang="en-GB" sz="2200" dirty="0"/>
              <a:t> –Match CVs to criteria </a:t>
            </a:r>
          </a:p>
          <a:p>
            <a:r>
              <a:rPr lang="en-GB" sz="2200" b="1" dirty="0"/>
              <a:t> Interviewing &amp; Testing </a:t>
            </a:r>
            <a:r>
              <a:rPr lang="en-GB" sz="2200" dirty="0"/>
              <a:t>–Assess skills and fit.</a:t>
            </a:r>
          </a:p>
          <a:p>
            <a:r>
              <a:rPr lang="en-GB" sz="2200" b="1" dirty="0"/>
              <a:t>Selection Decision </a:t>
            </a:r>
            <a:r>
              <a:rPr lang="en-GB" sz="2200" dirty="0"/>
              <a:t>–Use scoring/ranking.</a:t>
            </a:r>
          </a:p>
          <a:p>
            <a:r>
              <a:rPr lang="en-GB" sz="2200" b="1" dirty="0"/>
              <a:t>Offer &amp; Onboarding</a:t>
            </a:r>
            <a:r>
              <a:rPr lang="en-GB" sz="2200" dirty="0"/>
              <a:t>- Ensure engagement and retention.</a:t>
            </a:r>
          </a:p>
        </p:txBody>
      </p:sp>
    </p:spTree>
    <p:extLst>
      <p:ext uri="{BB962C8B-B14F-4D97-AF65-F5344CB8AC3E}">
        <p14:creationId xmlns:p14="http://schemas.microsoft.com/office/powerpoint/2010/main" val="277929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E4C3D-7D4D-E24E-AE0A-7248B001F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Job Analysis, Description &amp; Person Specification Project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77A65-34C9-AD5D-0578-A3483782F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Example Role: Change Manager – Business Transformation Project</a:t>
            </a:r>
          </a:p>
          <a:p>
            <a:r>
              <a:rPr lang="en-GB" sz="3200" b="1" dirty="0"/>
              <a:t> Job Analysis</a:t>
            </a:r>
            <a:r>
              <a:rPr lang="en-GB" sz="3200" dirty="0"/>
              <a:t>: Review tasks, required skills, and  job context</a:t>
            </a:r>
          </a:p>
          <a:p>
            <a:r>
              <a:rPr lang="en-GB" sz="3200" b="1" dirty="0"/>
              <a:t>Job Description</a:t>
            </a:r>
            <a:r>
              <a:rPr lang="en-GB" sz="3200" dirty="0"/>
              <a:t>: Outlines duties and responsibilities (Dessler , G.2020)Human Resource Management).</a:t>
            </a:r>
          </a:p>
          <a:p>
            <a:r>
              <a:rPr lang="en-GB" sz="3200" b="1" dirty="0"/>
              <a:t>Person Specification</a:t>
            </a:r>
            <a:r>
              <a:rPr lang="en-GB" sz="3200" dirty="0"/>
              <a:t>: Lists essential/desirable qualifications, skills and trails (leadership, adaptability ,analytical thinking)</a:t>
            </a:r>
          </a:p>
        </p:txBody>
      </p:sp>
    </p:spTree>
    <p:extLst>
      <p:ext uri="{BB962C8B-B14F-4D97-AF65-F5344CB8AC3E}">
        <p14:creationId xmlns:p14="http://schemas.microsoft.com/office/powerpoint/2010/main" val="1336802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DB594-4F83-BC96-D306-B64BC8F9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Structured Interview 1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D1FB5-907D-DE2C-BE7C-35936A582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Follows a set list of standardized questions</a:t>
            </a:r>
          </a:p>
          <a:p>
            <a:r>
              <a:rPr lang="en-GB" sz="2200"/>
              <a:t>Ensure consistency and fairness (Torrington et al ., 2020)</a:t>
            </a:r>
          </a:p>
          <a:p>
            <a:r>
              <a:rPr lang="en-GB" sz="2200"/>
              <a:t>Ideal for assessing technical and managerial skills</a:t>
            </a:r>
          </a:p>
          <a:p>
            <a:r>
              <a:rPr lang="en-GB" sz="2200"/>
              <a:t>Advantages: </a:t>
            </a:r>
          </a:p>
          <a:p>
            <a:pPr lvl="4"/>
            <a:r>
              <a:rPr lang="en-GB" sz="2200"/>
              <a:t>Objective and comparable </a:t>
            </a:r>
          </a:p>
          <a:p>
            <a:pPr lvl="4"/>
            <a:r>
              <a:rPr lang="en-GB" sz="2200"/>
              <a:t>Reduce bias </a:t>
            </a:r>
          </a:p>
          <a:p>
            <a:pPr lvl="4"/>
            <a:r>
              <a:rPr lang="en-GB" sz="2200"/>
              <a:t>Efficient for multiple candidates</a:t>
            </a:r>
          </a:p>
        </p:txBody>
      </p:sp>
    </p:spTree>
    <p:extLst>
      <p:ext uri="{BB962C8B-B14F-4D97-AF65-F5344CB8AC3E}">
        <p14:creationId xmlns:p14="http://schemas.microsoft.com/office/powerpoint/2010/main" val="1855055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FD8537-C395-6BAA-4A4F-BF3658031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Competency-Based Interview 2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8392C-C14B-E9E0-DFE9-E91B64293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Focuses on past behaviour as a  predictor of future performance</a:t>
            </a:r>
          </a:p>
          <a:p>
            <a:r>
              <a:rPr lang="en-GB" sz="2200"/>
              <a:t>Uses STAR method (Situation, Task, Action , Result)</a:t>
            </a:r>
          </a:p>
          <a:p>
            <a:r>
              <a:rPr lang="en-GB" sz="2200"/>
              <a:t>Example : ”Describe  a time you led a team through major change.”</a:t>
            </a:r>
          </a:p>
          <a:p>
            <a:r>
              <a:rPr lang="en-GB" sz="2200"/>
              <a:t>Advantages:</a:t>
            </a:r>
          </a:p>
          <a:p>
            <a:pPr lvl="3"/>
            <a:r>
              <a:rPr lang="en-GB" sz="2200"/>
              <a:t>Test leadership and problem – solving</a:t>
            </a:r>
          </a:p>
          <a:p>
            <a:pPr lvl="3"/>
            <a:r>
              <a:rPr lang="en-GB" sz="2200"/>
              <a:t>Evidence based</a:t>
            </a:r>
          </a:p>
          <a:p>
            <a:pPr lvl="3"/>
            <a:r>
              <a:rPr lang="en-GB" sz="2200"/>
              <a:t>Reliable prediction of performance</a:t>
            </a:r>
          </a:p>
        </p:txBody>
      </p:sp>
    </p:spTree>
    <p:extLst>
      <p:ext uri="{BB962C8B-B14F-4D97-AF65-F5344CB8AC3E}">
        <p14:creationId xmlns:p14="http://schemas.microsoft.com/office/powerpoint/2010/main" val="1441935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C1AA9-4934-240F-DB6A-74B6646BB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Panel Interview 3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C67CD-67B4-7A41-1537-554A71CC5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Conducted by multiple assessor (HR , project manager, finance lead)</a:t>
            </a:r>
          </a:p>
          <a:p>
            <a:r>
              <a:rPr lang="en-GB" dirty="0"/>
              <a:t>Suitable for strategic roles like Project Manager or Change management</a:t>
            </a:r>
          </a:p>
          <a:p>
            <a:pPr marL="0" indent="0">
              <a:buNone/>
            </a:pPr>
            <a:r>
              <a:rPr lang="en-GB" b="1" dirty="0"/>
              <a:t>  Advantages</a:t>
            </a:r>
            <a:r>
              <a:rPr lang="en-GB" dirty="0"/>
              <a:t>:</a:t>
            </a:r>
          </a:p>
          <a:p>
            <a:pPr lvl="4"/>
            <a:r>
              <a:rPr lang="en-GB" sz="2800" dirty="0"/>
              <a:t>Multiple perspectives reduce bias</a:t>
            </a:r>
          </a:p>
          <a:p>
            <a:pPr lvl="4"/>
            <a:r>
              <a:rPr lang="en-GB" sz="2800" dirty="0"/>
              <a:t>Tests communication under pressure</a:t>
            </a:r>
          </a:p>
          <a:p>
            <a:pPr lvl="4"/>
            <a:r>
              <a:rPr lang="en-GB" sz="2800" dirty="0"/>
              <a:t>Suitable for senior roles</a:t>
            </a:r>
          </a:p>
        </p:txBody>
      </p:sp>
    </p:spTree>
    <p:extLst>
      <p:ext uri="{BB962C8B-B14F-4D97-AF65-F5344CB8AC3E}">
        <p14:creationId xmlns:p14="http://schemas.microsoft.com/office/powerpoint/2010/main" val="3904671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B4914-537E-C952-D0C3-D0B03C863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  Questioning Techniques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F1682-C2A4-14D7-C0BA-D5F76A04F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b="1" dirty="0"/>
              <a:t>  </a:t>
            </a:r>
            <a:endParaRPr lang="en-GB" sz="3400" dirty="0"/>
          </a:p>
          <a:p>
            <a:r>
              <a:rPr lang="en-GB" sz="3400" dirty="0"/>
              <a:t> </a:t>
            </a:r>
            <a:r>
              <a:rPr lang="en-GB" sz="3400" b="1" dirty="0"/>
              <a:t>Opening Questions</a:t>
            </a:r>
            <a:r>
              <a:rPr lang="en-GB" sz="3400" b="1" i="1" dirty="0"/>
              <a:t>: </a:t>
            </a:r>
            <a:r>
              <a:rPr lang="en-GB" sz="3400" i="1" dirty="0"/>
              <a:t>Gather detailed response</a:t>
            </a:r>
            <a:r>
              <a:rPr lang="en-GB" sz="3400" b="1" dirty="0"/>
              <a:t>.</a:t>
            </a:r>
            <a:endParaRPr lang="en-GB" sz="3400" dirty="0"/>
          </a:p>
          <a:p>
            <a:r>
              <a:rPr lang="en-GB" sz="3400" b="1" dirty="0"/>
              <a:t>Probing Questions: </a:t>
            </a:r>
            <a:r>
              <a:rPr lang="en-GB" sz="3400" dirty="0"/>
              <a:t>Explore deeper understanding</a:t>
            </a:r>
            <a:r>
              <a:rPr lang="en-GB" sz="3400" b="1" dirty="0"/>
              <a:t> </a:t>
            </a:r>
            <a:r>
              <a:rPr lang="en-GB" sz="3400" dirty="0"/>
              <a:t>(Foot &amp;Hook,2019).</a:t>
            </a:r>
          </a:p>
          <a:p>
            <a:r>
              <a:rPr lang="en-GB" sz="3400" b="1" dirty="0"/>
              <a:t> Socratic Questions: </a:t>
            </a:r>
            <a:r>
              <a:rPr lang="en-GB" sz="3400" dirty="0"/>
              <a:t>Encourage reflection and critical thinking</a:t>
            </a:r>
            <a:r>
              <a:rPr lang="en-GB" sz="3400" b="1" dirty="0"/>
              <a:t> </a:t>
            </a:r>
            <a:r>
              <a:rPr lang="en-GB" sz="3400" dirty="0"/>
              <a:t>(Torrington, Hall &amp; Tylor,2020).</a:t>
            </a:r>
          </a:p>
          <a:p>
            <a:r>
              <a:rPr lang="en-GB" sz="3400" b="1" dirty="0"/>
              <a:t>Avoid Questions</a:t>
            </a:r>
            <a:r>
              <a:rPr lang="en-GB" sz="3400" dirty="0"/>
              <a:t>: Leading or closed yes/no questions unless verify details.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    </a:t>
            </a:r>
            <a:r>
              <a:rPr lang="en-GB" sz="3400" b="1" dirty="0"/>
              <a:t>Justification:</a:t>
            </a:r>
          </a:p>
          <a:p>
            <a:pPr marL="0" indent="0">
              <a:buNone/>
            </a:pPr>
            <a:r>
              <a:rPr lang="en-GB" sz="3400" dirty="0"/>
              <a:t>  Effective questioning reveals motivation, beliefs, and problem-solving –aligning with Sinek’s philosophy of hiring for belief, not just skill. Sinek, S. (2019).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6247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DC4FB-3E82-16F8-14CB-0E9737C5D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Face-to – Face Interview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53FC8-3C2D-1481-5A54-79148D0BC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  Advantages</a:t>
            </a:r>
            <a:r>
              <a:rPr lang="en-GB" sz="2200" dirty="0"/>
              <a:t>:</a:t>
            </a:r>
          </a:p>
          <a:p>
            <a:r>
              <a:rPr lang="en-GB" sz="2200" dirty="0"/>
              <a:t>Builds rapport easily</a:t>
            </a:r>
          </a:p>
          <a:p>
            <a:r>
              <a:rPr lang="en-GB" sz="2200" dirty="0"/>
              <a:t>Observe non-verbal cues</a:t>
            </a:r>
          </a:p>
          <a:p>
            <a:r>
              <a:rPr lang="en-GB" sz="2200" dirty="0"/>
              <a:t>Better for assessing leadership/interpersonal skills</a:t>
            </a:r>
          </a:p>
          <a:p>
            <a:pPr marL="0" indent="0">
              <a:buNone/>
            </a:pPr>
            <a:r>
              <a:rPr lang="en-GB" sz="2200" b="1" dirty="0"/>
              <a:t> </a:t>
            </a:r>
          </a:p>
          <a:p>
            <a:pPr marL="0" indent="0">
              <a:buNone/>
            </a:pPr>
            <a:r>
              <a:rPr lang="en-GB" sz="2200" b="1" dirty="0"/>
              <a:t>  Disadvantages</a:t>
            </a:r>
            <a:r>
              <a:rPr lang="en-GB" sz="2200" dirty="0"/>
              <a:t>:</a:t>
            </a:r>
          </a:p>
          <a:p>
            <a:r>
              <a:rPr lang="en-GB" sz="2200" dirty="0"/>
              <a:t>Timing-consuming and costly</a:t>
            </a:r>
          </a:p>
          <a:p>
            <a:r>
              <a:rPr lang="en-GB" sz="2200" dirty="0"/>
              <a:t>Scheduling conflicts</a:t>
            </a:r>
          </a:p>
        </p:txBody>
      </p:sp>
    </p:spTree>
    <p:extLst>
      <p:ext uri="{BB962C8B-B14F-4D97-AF65-F5344CB8AC3E}">
        <p14:creationId xmlns:p14="http://schemas.microsoft.com/office/powerpoint/2010/main" val="1061963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6067E-3CD7-0DC3-5F6D-A97325C2E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Online Interview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CBEEE-17AF-B13B-EC7B-7048A94C3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/>
              <a:t>   Advantages</a:t>
            </a:r>
            <a:r>
              <a:rPr lang="en-GB" sz="2200"/>
              <a:t>:</a:t>
            </a:r>
          </a:p>
          <a:p>
            <a:r>
              <a:rPr lang="en-GB" sz="2200"/>
              <a:t>Cost-effective and flexible</a:t>
            </a:r>
          </a:p>
          <a:p>
            <a:r>
              <a:rPr lang="en-GB" sz="2200"/>
              <a:t>Wider candidate reach</a:t>
            </a:r>
          </a:p>
          <a:p>
            <a:r>
              <a:rPr lang="en-GB" sz="2200"/>
              <a:t>Convenient for initial screening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 b="1"/>
              <a:t>   Disadvantages</a:t>
            </a:r>
            <a:r>
              <a:rPr lang="en-GB" sz="2200"/>
              <a:t>:</a:t>
            </a:r>
          </a:p>
          <a:p>
            <a:r>
              <a:rPr lang="en-GB" sz="2200"/>
              <a:t>Limited body language cues</a:t>
            </a:r>
          </a:p>
          <a:p>
            <a:r>
              <a:rPr lang="en-GB" sz="2200"/>
              <a:t>Technical issues may disrupt flow</a:t>
            </a:r>
          </a:p>
        </p:txBody>
      </p:sp>
    </p:spTree>
    <p:extLst>
      <p:ext uri="{BB962C8B-B14F-4D97-AF65-F5344CB8AC3E}">
        <p14:creationId xmlns:p14="http://schemas.microsoft.com/office/powerpoint/2010/main" val="3463895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C4950-D7B1-1C0A-754E-9A4863E55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Comparison-Face-to-Face vs Online Interview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3817884-2E76-8B61-ADAF-156999B7C0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556966"/>
              </p:ext>
            </p:extLst>
          </p:nvPr>
        </p:nvGraphicFramePr>
        <p:xfrm>
          <a:off x="1240927" y="2228087"/>
          <a:ext cx="9710148" cy="39488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5094">
                  <a:extLst>
                    <a:ext uri="{9D8B030D-6E8A-4147-A177-3AD203B41FA5}">
                      <a16:colId xmlns:a16="http://schemas.microsoft.com/office/drawing/2014/main" val="286732429"/>
                    </a:ext>
                  </a:extLst>
                </a:gridCol>
                <a:gridCol w="3672987">
                  <a:extLst>
                    <a:ext uri="{9D8B030D-6E8A-4147-A177-3AD203B41FA5}">
                      <a16:colId xmlns:a16="http://schemas.microsoft.com/office/drawing/2014/main" val="3195791720"/>
                    </a:ext>
                  </a:extLst>
                </a:gridCol>
                <a:gridCol w="3112067">
                  <a:extLst>
                    <a:ext uri="{9D8B030D-6E8A-4147-A177-3AD203B41FA5}">
                      <a16:colId xmlns:a16="http://schemas.microsoft.com/office/drawing/2014/main" val="2586032657"/>
                    </a:ext>
                  </a:extLst>
                </a:gridCol>
              </a:tblGrid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Criteria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Face-to-Face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Online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1999023398"/>
                  </a:ext>
                </a:extLst>
              </a:tr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Cost Higher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Venue, travel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lower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3541407243"/>
                  </a:ext>
                </a:extLst>
              </a:tr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Interaction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Strong rapport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Limited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3246082342"/>
                  </a:ext>
                </a:extLst>
              </a:tr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Accuracy High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Observe behaviour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Moderate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749007232"/>
                  </a:ext>
                </a:extLst>
              </a:tr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Convenience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Less flexible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More flexible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1670743528"/>
                  </a:ext>
                </a:extLst>
              </a:tr>
              <a:tr h="658146">
                <a:tc>
                  <a:txBody>
                    <a:bodyPr/>
                    <a:lstStyle/>
                    <a:p>
                      <a:r>
                        <a:rPr lang="en-GB" sz="2900"/>
                        <a:t>Best for 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Leadership roles</a:t>
                      </a:r>
                    </a:p>
                  </a:txBody>
                  <a:tcPr marL="149579" marR="149579" marT="74789" marB="74789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Screening roles</a:t>
                      </a:r>
                    </a:p>
                  </a:txBody>
                  <a:tcPr marL="149579" marR="149579" marT="74789" marB="74789"/>
                </a:tc>
                <a:extLst>
                  <a:ext uri="{0D108BD9-81ED-4DB2-BD59-A6C34878D82A}">
                    <a16:rowId xmlns:a16="http://schemas.microsoft.com/office/drawing/2014/main" val="736236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7423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3DC0A-A749-0099-7F7D-14456F1D4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Conclusion</a:t>
            </a:r>
            <a:br>
              <a:rPr lang="en-GB" sz="4200"/>
            </a:br>
            <a:endParaRPr lang="en-GB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A018C-FD68-3AC4-624C-F580CF8C3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Recruitment must align skills+ values (Sinek’s principle)</a:t>
            </a:r>
          </a:p>
          <a:p>
            <a:pPr marL="0" indent="0">
              <a:buNone/>
            </a:pPr>
            <a:r>
              <a:rPr lang="en-GB" sz="2200"/>
              <a:t>Structured and competency interviews ensure fairness</a:t>
            </a:r>
          </a:p>
          <a:p>
            <a:pPr marL="0" indent="0">
              <a:buNone/>
            </a:pPr>
            <a:r>
              <a:rPr lang="en-GB" sz="2200"/>
              <a:t>Effective question reveals motivation</a:t>
            </a:r>
          </a:p>
          <a:p>
            <a:pPr marL="0" indent="0">
              <a:buNone/>
            </a:pPr>
            <a:r>
              <a:rPr lang="en-GB" sz="2200"/>
              <a:t>Both online and face-to-face interview have value in modern HR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 b="1"/>
              <a:t>Quote</a:t>
            </a:r>
            <a:r>
              <a:rPr lang="en-GB" sz="2200"/>
              <a:t>: “Hire character. Train skill.”-Peter Schutz</a:t>
            </a:r>
          </a:p>
        </p:txBody>
      </p:sp>
    </p:spTree>
    <p:extLst>
      <p:ext uri="{BB962C8B-B14F-4D97-AF65-F5344CB8AC3E}">
        <p14:creationId xmlns:p14="http://schemas.microsoft.com/office/powerpoint/2010/main" val="131237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117EE-2E39-AA0E-3540-D9969921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F05C5-EE63-BF96-A0B5-A0EE4FDAD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Armstrong .M .,&amp; Taylor, S. (2020). Armstrong’s Handbook of Human Resource Management Practice. Kogan Page.</a:t>
            </a:r>
          </a:p>
          <a:p>
            <a:r>
              <a:rPr lang="en-GB" sz="2000" dirty="0"/>
              <a:t>Torrington, D ., Hall, L., Taylor, S ., &amp; Atkinson, C.(2020). Human Resource Management Pearson.</a:t>
            </a:r>
          </a:p>
          <a:p>
            <a:r>
              <a:rPr lang="en-GB" sz="2000" dirty="0"/>
              <a:t>CIPDB(2024). Recruitment: an overview. </a:t>
            </a:r>
            <a:r>
              <a:rPr lang="en-GB" sz="2000" dirty="0">
                <a:hlinkClick r:id="rId2"/>
              </a:rPr>
              <a:t>www.cipd.co.uk</a:t>
            </a:r>
            <a:endParaRPr lang="en-GB" sz="2000" dirty="0"/>
          </a:p>
          <a:p>
            <a:r>
              <a:rPr lang="en-GB" sz="2000" dirty="0"/>
              <a:t>Sinek, S.(2009). Start With Why: How Great Leaderships Inspire Everyone to Take  Action. Penguin . </a:t>
            </a:r>
          </a:p>
          <a:p>
            <a:r>
              <a:rPr lang="en-GB" sz="2000" dirty="0"/>
              <a:t>Foot , M.&amp; Hook, C.(2019)Introducing Human Resource Management.8</a:t>
            </a:r>
            <a:r>
              <a:rPr lang="en-GB" sz="2000" baseline="30000" dirty="0"/>
              <a:t>th</a:t>
            </a:r>
            <a:r>
              <a:rPr lang="en-GB" sz="2000" dirty="0"/>
              <a:t> ed. Harlow: Pearson Education.</a:t>
            </a:r>
          </a:p>
          <a:p>
            <a:r>
              <a:rPr lang="en-GB" sz="2000" dirty="0"/>
              <a:t>Rees, G &amp; Smith, P. (2021) Strategic Human Resource Management: An International Perspective. 4</a:t>
            </a:r>
            <a:r>
              <a:rPr lang="en-GB" sz="2000" baseline="30000" dirty="0"/>
              <a:t>th</a:t>
            </a:r>
            <a:r>
              <a:rPr lang="en-GB" sz="2000" dirty="0"/>
              <a:t> ed. London: Sage Publication </a:t>
            </a:r>
          </a:p>
          <a:p>
            <a:r>
              <a:rPr lang="en-GB" sz="2000" dirty="0"/>
              <a:t>Dessler , G. (2020)Human Resource Management. 16</a:t>
            </a:r>
            <a:r>
              <a:rPr lang="en-GB" sz="2000" baseline="30000" dirty="0"/>
              <a:t>th</a:t>
            </a:r>
            <a:r>
              <a:rPr lang="en-GB" sz="2000" dirty="0"/>
              <a:t> ed . Harlow: Person Education. </a:t>
            </a:r>
          </a:p>
          <a:p>
            <a:pPr marL="0" indent="0">
              <a:buNone/>
            </a:pPr>
            <a:r>
              <a:rPr lang="en-GB" sz="2000" dirty="0"/>
              <a:t>    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527626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799</Words>
  <Application>Microsoft Office PowerPoint</Application>
  <PresentationFormat>Widescreen</PresentationFormat>
  <Paragraphs>130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Recruitment and Selection for a Business Transformation Project</vt:lpstr>
      <vt:lpstr>Table of Contents</vt:lpstr>
      <vt:lpstr>Introduction-Tech Nova Solutions Ltd (London)</vt:lpstr>
      <vt:lpstr>Recruitment Process Overview </vt:lpstr>
      <vt:lpstr>Job Analysis, Description &amp; Person Specification Project</vt:lpstr>
      <vt:lpstr>Structured Interview 1</vt:lpstr>
      <vt:lpstr>Competency-Based Interview 2</vt:lpstr>
      <vt:lpstr>Panel Interview 3</vt:lpstr>
      <vt:lpstr>  Questioning Techniques</vt:lpstr>
      <vt:lpstr>Face-to – Face Interview</vt:lpstr>
      <vt:lpstr>Online Interview</vt:lpstr>
      <vt:lpstr>Comparison-Face-to-Face vs Online Interview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Roselyn Bunda</dc:creator>
  <cp:lastModifiedBy>Roselyn Bunda</cp:lastModifiedBy>
  <cp:revision>3</cp:revision>
  <dcterms:created xsi:type="dcterms:W3CDTF">2025-10-28T08:32:03Z</dcterms:created>
  <dcterms:modified xsi:type="dcterms:W3CDTF">2025-11-08T11:45:17Z</dcterms:modified>
</cp:coreProperties>
</file>