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5"/>
  </p:normalViewPr>
  <p:slideViewPr>
    <p:cSldViewPr snapToGrid="0" snapToObjects="1">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7E2C-E809-CC42-9E22-D19B44A026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0B4D4-1FC6-724C-BB9C-860521875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31348C-14B4-3D4F-ADA8-6AC15E9DDFF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4882B701-3801-BF4A-8491-0EB1FAFB6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C7168-045A-2047-802A-5B623A5BE9D8}"/>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792872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A30-B81F-F64A-9C66-E1FC337B9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06366-866E-3342-9320-6C6D90D9D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B6E0F-E189-684A-881C-AAD4B645371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56F78BD6-C5AA-344C-B647-160E983CF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F216B-74FE-CF4A-8D09-837C197197D9}"/>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425303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AA7-A380-C742-81A8-33EE9F1B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48A544-385C-F041-9215-145F1CA471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07D0E-3C4D-3A44-AC83-4BD88C4DA4D9}"/>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2673A0DA-B2A7-9E4B-BBB8-9D63E06DF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D6230B-D411-0447-891C-98B76A08270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382014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7594-A62F-BF44-B11F-5854943BD1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7EDD1-8746-A440-9E28-2C8093B3A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70DC9-F84A-F042-85C4-850451101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FEFDBD3-B666-CE46-ABB0-96355CDF0087}"/>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C5DFE7F5-7DBF-904C-8DB2-2F4CE13F53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4AFA6-84D2-544C-B7BD-6834D5974C85}"/>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22133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7502-0200-E74E-A351-E4264EC3DD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E0BBD1-6932-6445-95E3-9A8EC42D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27F90A-A33F-7346-9A9E-1C1B52B87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267AC4-F310-3745-BCD7-7A934C3A8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316D82-B195-5D4E-AEB9-EDFFC6A3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825E87-690C-2744-863B-9B5E9B4BDA5D}"/>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8" name="Footer Placeholder 7">
            <a:extLst>
              <a:ext uri="{FF2B5EF4-FFF2-40B4-BE49-F238E27FC236}">
                <a16:creationId xmlns:a16="http://schemas.microsoft.com/office/drawing/2014/main" id="{28247C95-2684-8C4E-AB71-6E7BF21AAA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F96E8B-AD53-0949-9AD9-E7C4DCF8DEF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532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19B-42B5-F948-8D97-DC60294475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EAA161-7711-BE4A-A5AD-1A0CC03B2854}"/>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4" name="Footer Placeholder 3">
            <a:extLst>
              <a:ext uri="{FF2B5EF4-FFF2-40B4-BE49-F238E27FC236}">
                <a16:creationId xmlns:a16="http://schemas.microsoft.com/office/drawing/2014/main" id="{AE37B961-DD3F-D546-9A70-80C0F37402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82483-6DCC-BD4A-98A8-042CE59169F2}"/>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81031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30F0-EC10-FD41-B812-E329178A584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3" name="Footer Placeholder 2">
            <a:extLst>
              <a:ext uri="{FF2B5EF4-FFF2-40B4-BE49-F238E27FC236}">
                <a16:creationId xmlns:a16="http://schemas.microsoft.com/office/drawing/2014/main" id="{65D99CE4-F07F-7D4C-A9FB-C452925ECF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6462A6-74B7-1946-8D3F-DF3EF3F3E9A7}"/>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38975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6A86D-24CF-F447-9C41-CEBF55261A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9EE00-5407-2D41-A47E-EEA1370EC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CA7CD8-123E-3D44-8874-06C0C9E00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31850-5F7B-3948-B580-E010BD2D9EBC}"/>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5F98EC83-588D-4A43-9F4E-5A9F08E06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178130-5EE1-5A4A-B408-04E7707A581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016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DE74-56F3-EE48-8861-3996A3BE0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95E016-D1E9-9D42-855A-47448EFD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FEFE68-E439-7549-A2E6-0985EFCE7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F5AC2-6187-8041-9D4C-882D29838FEA}"/>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9F3CEFCC-0FE5-AF48-850A-65895ED79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F434F-8C9B-5941-9E0A-D968020F77A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00664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872-CD73-5248-96CF-946B95BE04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3649B7-FEBE-3544-9F16-5E6E9DA46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E342AC-141B-3B4D-A194-F81A8975B52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7A888559-EB9B-1D41-9B32-DB978BB9D0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21577F-15C6-814F-8635-7346B70E7C3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704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0A29A-8C04-6340-8BBF-F344430B80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8D5659-9CDA-8D42-ADB0-980A3C224F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CA678-D8B7-E64D-9D7D-BCAF6CA559FE}"/>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BA32E35B-8C51-BB4E-838D-EF6A7F70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DA829-0856-5949-87FA-E3E7D314372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445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356EA-A374-984C-A28D-06B027CE23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7FFB8-C9A7-9D45-8AC8-42CBAC95A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4B581-8F2A-A94B-9454-70F520F5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94A7D872-9962-8241-9BED-B9F0D1A03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B9C1F-3491-6849-A04C-9E899CE528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30AFD-0A61-4847-87F9-9F43DD495889}" type="slidenum">
              <a:rPr lang="en-US" smtClean="0"/>
              <a:t>‹#›</a:t>
            </a:fld>
            <a:endParaRPr lang="en-US"/>
          </a:p>
        </p:txBody>
      </p:sp>
    </p:spTree>
    <p:extLst>
      <p:ext uri="{BB962C8B-B14F-4D97-AF65-F5344CB8AC3E}">
        <p14:creationId xmlns:p14="http://schemas.microsoft.com/office/powerpoint/2010/main" val="3207434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4A62-378F-3B4E-93E7-804E0980D8FC}"/>
              </a:ext>
            </a:extLst>
          </p:cNvPr>
          <p:cNvSpPr>
            <a:spLocks noGrp="1"/>
          </p:cNvSpPr>
          <p:nvPr>
            <p:ph type="ctrTitle"/>
          </p:nvPr>
        </p:nvSpPr>
        <p:spPr/>
        <p:txBody>
          <a:bodyPr/>
          <a:lstStyle/>
          <a:p>
            <a:r>
              <a:rPr lang="en-US" dirty="0"/>
              <a:t>Podcast:</a:t>
            </a:r>
          </a:p>
        </p:txBody>
      </p:sp>
      <p:sp>
        <p:nvSpPr>
          <p:cNvPr id="3" name="Subtitle 2">
            <a:extLst>
              <a:ext uri="{FF2B5EF4-FFF2-40B4-BE49-F238E27FC236}">
                <a16:creationId xmlns:a16="http://schemas.microsoft.com/office/drawing/2014/main" id="{86CF8A87-0CF3-D649-8599-2E28182DD75E}"/>
              </a:ext>
            </a:extLst>
          </p:cNvPr>
          <p:cNvSpPr>
            <a:spLocks noGrp="1"/>
          </p:cNvSpPr>
          <p:nvPr>
            <p:ph type="subTitle" idx="1"/>
          </p:nvPr>
        </p:nvSpPr>
        <p:spPr/>
        <p:txBody>
          <a:bodyPr/>
          <a:lstStyle/>
          <a:p>
            <a:r>
              <a:rPr lang="en-US" dirty="0"/>
              <a:t>PCDA Competency Based Workbook 2</a:t>
            </a:r>
          </a:p>
          <a:p>
            <a:r>
              <a:rPr lang="en-US"/>
              <a:t>Year 1</a:t>
            </a:r>
          </a:p>
          <a:p>
            <a:endParaRPr lang="en-US" dirty="0"/>
          </a:p>
          <a:p>
            <a:endParaRPr lang="en-US" dirty="0"/>
          </a:p>
        </p:txBody>
      </p:sp>
      <p:pic>
        <p:nvPicPr>
          <p:cNvPr id="4" name="Audio 3">
            <a:hlinkClick r:id="" action="ppaction://media"/>
            <a:extLst>
              <a:ext uri="{FF2B5EF4-FFF2-40B4-BE49-F238E27FC236}">
                <a16:creationId xmlns:a16="http://schemas.microsoft.com/office/drawing/2014/main" id="{6314B33E-AD36-4F33-BE6F-6C4C0AF105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54533106"/>
      </p:ext>
    </p:extLst>
  </p:cSld>
  <p:clrMapOvr>
    <a:masterClrMapping/>
  </p:clrMapOvr>
  <mc:AlternateContent xmlns:mc="http://schemas.openxmlformats.org/markup-compatibility/2006">
    <mc:Choice xmlns:p14="http://schemas.microsoft.com/office/powerpoint/2010/main" Requires="p14">
      <p:transition spd="slow" p14:dur="2000" advTm="303722"/>
    </mc:Choice>
    <mc:Fallback>
      <p:transition spd="slow" advTm="303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p:txBody>
          <a:bodyPr/>
          <a:lstStyle/>
          <a:p>
            <a:r>
              <a:rPr lang="en-US" dirty="0"/>
              <a:t>Task 1</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p:txBody>
          <a:bodyPr>
            <a:normAutofit fontScale="92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Wellbeing and Resilience</a:t>
            </a:r>
            <a:r>
              <a:rPr lang="en-GB" dirty="0"/>
              <a:t> </a:t>
            </a:r>
          </a:p>
          <a:p>
            <a:pPr marL="0" indent="0" fontAlgn="base">
              <a:buNone/>
            </a:pPr>
            <a:r>
              <a:rPr lang="en-GB" dirty="0"/>
              <a:t> </a:t>
            </a:r>
          </a:p>
          <a:p>
            <a:pPr marL="0" indent="0" fontAlgn="base">
              <a:buNone/>
            </a:pPr>
            <a:r>
              <a:rPr lang="en-GB" i="1" dirty="0"/>
              <a:t>Guidance:  </a:t>
            </a:r>
            <a:r>
              <a:rPr lang="en-GB" dirty="0"/>
              <a:t> </a:t>
            </a:r>
          </a:p>
          <a:p>
            <a:pPr marL="0" indent="0" fontAlgn="base">
              <a:buNone/>
            </a:pPr>
            <a:r>
              <a:rPr lang="en-GB" dirty="0"/>
              <a:t> </a:t>
            </a:r>
          </a:p>
          <a:p>
            <a:pPr marL="0" indent="0" fontAlgn="base">
              <a:buNone/>
            </a:pPr>
            <a:r>
              <a:rPr lang="en-GB" dirty="0"/>
              <a:t>Focussing on your tutorship, reflect on the coping strategies you have applied to develop resilience and minimise stress when adapting to your role as a constable within the workplace (e.g. nature of the work, organisational culture, shift pattern, pressures of work and joining a new team). </a:t>
            </a:r>
          </a:p>
          <a:p>
            <a:pPr marL="0" indent="0" fontAlgn="base">
              <a:buNone/>
            </a:pPr>
            <a:endParaRPr lang="en-GB" dirty="0"/>
          </a:p>
          <a:p>
            <a:pPr marL="0" indent="0" fontAlgn="base">
              <a:buNone/>
            </a:pPr>
            <a:r>
              <a:rPr lang="en-GB" i="1" dirty="0"/>
              <a:t>600 words (+/- 10%: include your actual word count at the end of each section)</a:t>
            </a:r>
            <a:r>
              <a:rPr lang="en-GB" dirty="0"/>
              <a:t> </a:t>
            </a:r>
          </a:p>
          <a:p>
            <a:pPr marL="0" indent="0">
              <a:buNone/>
            </a:pPr>
            <a:endParaRPr lang="en-US" dirty="0"/>
          </a:p>
        </p:txBody>
      </p:sp>
    </p:spTree>
    <p:extLst>
      <p:ext uri="{BB962C8B-B14F-4D97-AF65-F5344CB8AC3E}">
        <p14:creationId xmlns:p14="http://schemas.microsoft.com/office/powerpoint/2010/main" val="3539089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2</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122744"/>
            <a:ext cx="10515600" cy="5054219"/>
          </a:xfrm>
        </p:spPr>
        <p:txBody>
          <a:bodyPr>
            <a:normAutofit fontScale="550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Vulnerability and risk, understanding the police constable role, communication skills, decision making and discretion, public protection.</a:t>
            </a:r>
            <a:r>
              <a:rPr lang="en-GB" dirty="0"/>
              <a:t> </a:t>
            </a:r>
          </a:p>
          <a:p>
            <a:pPr marL="0" indent="0" fontAlgn="base">
              <a:buNone/>
            </a:pPr>
            <a:r>
              <a:rPr lang="en-GB" dirty="0"/>
              <a:t>You must choose </a:t>
            </a:r>
            <a:r>
              <a:rPr lang="en-GB" b="1" u="sng" dirty="0"/>
              <a:t>a policing incident </a:t>
            </a:r>
            <a:r>
              <a:rPr lang="en-GB" dirty="0"/>
              <a:t>in which you played a role with an offender/service</a:t>
            </a:r>
            <a:r>
              <a:rPr lang="en-GB" b="1" dirty="0"/>
              <a:t> </a:t>
            </a:r>
            <a:r>
              <a:rPr lang="en-GB" dirty="0"/>
              <a:t>user/victim and reflect on what happened.  </a:t>
            </a:r>
          </a:p>
          <a:p>
            <a:pPr marL="0" indent="0" fontAlgn="base">
              <a:buNone/>
            </a:pPr>
            <a:r>
              <a:rPr lang="en-GB" dirty="0"/>
              <a:t>   </a:t>
            </a:r>
          </a:p>
          <a:p>
            <a:pPr marL="0" indent="0" fontAlgn="base">
              <a:buNone/>
            </a:pPr>
            <a:r>
              <a:rPr lang="en-GB" b="1" dirty="0"/>
              <a:t>Give a brief description</a:t>
            </a:r>
            <a:r>
              <a:rPr lang="en-GB" dirty="0"/>
              <a:t> of the incident including social and legislative contexts and any relevant cultural, ethnicity and language issues.  </a:t>
            </a:r>
          </a:p>
          <a:p>
            <a:pPr marL="0" indent="0" fontAlgn="base">
              <a:buNone/>
            </a:pPr>
            <a:r>
              <a:rPr lang="en-GB" dirty="0"/>
              <a:t> </a:t>
            </a:r>
          </a:p>
          <a:p>
            <a:pPr marL="0" indent="0" fontAlgn="base">
              <a:buNone/>
            </a:pPr>
            <a:r>
              <a:rPr lang="en-GB" b="1" dirty="0"/>
              <a:t>Review</a:t>
            </a:r>
            <a:r>
              <a:rPr lang="en-GB" dirty="0"/>
              <a:t> the fundamental elements of effective communication used (verbal, non-verbal, active listening skills, open and closed questions, building rapport and negotiation skills). </a:t>
            </a:r>
          </a:p>
          <a:p>
            <a:pPr marL="0" indent="0" fontAlgn="base">
              <a:buNone/>
            </a:pPr>
            <a:r>
              <a:rPr lang="en-GB" dirty="0"/>
              <a:t> </a:t>
            </a:r>
          </a:p>
          <a:p>
            <a:pPr marL="0" indent="0" fontAlgn="base">
              <a:buNone/>
            </a:pPr>
            <a:r>
              <a:rPr lang="en-GB" b="1" dirty="0"/>
              <a:t>Explain </a:t>
            </a:r>
            <a:r>
              <a:rPr lang="en-GB" dirty="0"/>
              <a:t>your considerations in relation to vulnerability and your responsibilities for safeguarding individuals involved. Outline the police role in managing these factors to reduce risk. (Consider the personal vulnerabilities of the individuals involved, including situational/environmental factors that can result in risk or harm).  </a:t>
            </a:r>
          </a:p>
          <a:p>
            <a:pPr marL="0" indent="0" fontAlgn="base">
              <a:buNone/>
            </a:pPr>
            <a:r>
              <a:rPr lang="en-GB" dirty="0"/>
              <a:t> </a:t>
            </a:r>
          </a:p>
          <a:p>
            <a:pPr marL="0" indent="0" fontAlgn="base">
              <a:buNone/>
            </a:pPr>
            <a:r>
              <a:rPr lang="en-GB" dirty="0"/>
              <a:t>Your reflection must illustrate your understanding and application of core principles of ethics, equality, diversity and human rights, as well as any relevant Code of Practice considerations, culturally sensitive practice and language preference. </a:t>
            </a:r>
          </a:p>
          <a:p>
            <a:pPr marL="0" indent="0" fontAlgn="base">
              <a:buNone/>
            </a:pPr>
            <a:r>
              <a:rPr lang="en-GB" dirty="0"/>
              <a:t> </a:t>
            </a:r>
          </a:p>
          <a:p>
            <a:pPr marL="0" indent="0" fontAlgn="base">
              <a:buNone/>
            </a:pPr>
            <a:r>
              <a:rPr lang="en-GB" dirty="0"/>
              <a:t>1500 words </a:t>
            </a:r>
            <a:r>
              <a:rPr lang="en-GB" i="1" dirty="0"/>
              <a:t>(+/- 10%: include your actual word count at the end of each section)</a:t>
            </a:r>
            <a:r>
              <a:rPr lang="en-GB" dirty="0"/>
              <a:t> </a:t>
            </a:r>
          </a:p>
        </p:txBody>
      </p:sp>
    </p:spTree>
    <p:extLst>
      <p:ext uri="{BB962C8B-B14F-4D97-AF65-F5344CB8AC3E}">
        <p14:creationId xmlns:p14="http://schemas.microsoft.com/office/powerpoint/2010/main" val="3525761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3</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122744"/>
            <a:ext cx="10515600" cy="5054219"/>
          </a:xfrm>
        </p:spPr>
        <p:txBody>
          <a:bodyPr>
            <a:normAutofit fontScale="700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Conducting investigations (Interviewing suspects), communication skills, decision making and discretion, </a:t>
            </a:r>
            <a:r>
              <a:rPr lang="en-GB" dirty="0"/>
              <a:t> </a:t>
            </a:r>
          </a:p>
          <a:p>
            <a:pPr marL="0" indent="0" fontAlgn="base">
              <a:buNone/>
            </a:pPr>
            <a:r>
              <a:rPr lang="en-GB" dirty="0"/>
              <a:t>You must choose </a:t>
            </a:r>
            <a:r>
              <a:rPr lang="en-GB" b="1" u="sng" dirty="0"/>
              <a:t>a suspect interview</a:t>
            </a:r>
            <a:r>
              <a:rPr lang="en-GB" b="1" dirty="0"/>
              <a:t> </a:t>
            </a:r>
            <a:r>
              <a:rPr lang="en-GB" dirty="0"/>
              <a:t>that you have </a:t>
            </a:r>
            <a:r>
              <a:rPr lang="en-GB" b="1" u="sng" dirty="0"/>
              <a:t>been involved</a:t>
            </a:r>
            <a:r>
              <a:rPr lang="en-GB" dirty="0"/>
              <a:t> and reflect on what happened.  </a:t>
            </a:r>
          </a:p>
          <a:p>
            <a:pPr marL="0" indent="0" fontAlgn="base">
              <a:buNone/>
            </a:pPr>
            <a:endParaRPr lang="en-GB" dirty="0"/>
          </a:p>
          <a:p>
            <a:pPr marL="0" indent="0" fontAlgn="base">
              <a:buNone/>
            </a:pPr>
            <a:r>
              <a:rPr lang="en-GB" b="1" dirty="0"/>
              <a:t>Give a brief description</a:t>
            </a:r>
            <a:r>
              <a:rPr lang="en-GB" dirty="0"/>
              <a:t> of a relevant incident including social and legislative contexts and any relevant cultural, ethnicity and language issues.  </a:t>
            </a:r>
          </a:p>
          <a:p>
            <a:pPr marL="0" indent="0" fontAlgn="base">
              <a:buNone/>
            </a:pPr>
            <a:endParaRPr lang="en-GB" dirty="0"/>
          </a:p>
          <a:p>
            <a:pPr marL="0" indent="0" fontAlgn="base">
              <a:buNone/>
            </a:pPr>
            <a:r>
              <a:rPr lang="en-GB" dirty="0"/>
              <a:t>Outline your considerations when planning and preparing an interview (e.g. gathering evidence, suspect vulnerability and legislation). Explain and reflect on your responsibilities when conducting the interview in accordance with the PEACE interview process. Evaluate your performance in the interview and its effectiveness in the investigative process. </a:t>
            </a:r>
          </a:p>
          <a:p>
            <a:pPr marL="0" indent="0" fontAlgn="base">
              <a:buNone/>
            </a:pPr>
            <a:r>
              <a:rPr lang="en-GB" dirty="0"/>
              <a:t> </a:t>
            </a:r>
          </a:p>
          <a:p>
            <a:pPr marL="0" indent="0" fontAlgn="base">
              <a:buNone/>
            </a:pPr>
            <a:r>
              <a:rPr lang="en-GB" b="1" dirty="0"/>
              <a:t>Illustrate</a:t>
            </a:r>
            <a:r>
              <a:rPr lang="en-GB" dirty="0"/>
              <a:t> how policing values were engaged, as well as any other considerations including culturally sensitive practice and language preference. </a:t>
            </a:r>
          </a:p>
          <a:p>
            <a:pPr marL="0" indent="0" fontAlgn="base">
              <a:buNone/>
            </a:pPr>
            <a:endParaRPr lang="en-GB" dirty="0"/>
          </a:p>
          <a:p>
            <a:pPr marL="0" indent="0" fontAlgn="base">
              <a:buNone/>
            </a:pPr>
            <a:r>
              <a:rPr lang="en-GB" dirty="0"/>
              <a:t>1500 words </a:t>
            </a:r>
            <a:r>
              <a:rPr lang="en-GB" i="1" dirty="0"/>
              <a:t>(+/- 10%: include your actual word count at the end of each section)</a:t>
            </a:r>
            <a:r>
              <a:rPr lang="en-GB" dirty="0"/>
              <a:t> </a:t>
            </a:r>
          </a:p>
        </p:txBody>
      </p:sp>
    </p:spTree>
    <p:extLst>
      <p:ext uri="{BB962C8B-B14F-4D97-AF65-F5344CB8AC3E}">
        <p14:creationId xmlns:p14="http://schemas.microsoft.com/office/powerpoint/2010/main" val="2033392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4</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fontScale="92500" lnSpcReduction="10000"/>
          </a:bodyPr>
          <a:lstStyle/>
          <a:p>
            <a:pPr marL="0" indent="0" fontAlgn="base">
              <a:buNone/>
            </a:pPr>
            <a:r>
              <a:rPr lang="en-GB" sz="1600" b="1" dirty="0"/>
              <a:t>Relevant areas of the National Policing Curriculum: </a:t>
            </a:r>
            <a:r>
              <a:rPr lang="en-GB" sz="1600" dirty="0"/>
              <a:t> </a:t>
            </a:r>
          </a:p>
          <a:p>
            <a:pPr marL="0" indent="0" fontAlgn="base">
              <a:buNone/>
            </a:pPr>
            <a:r>
              <a:rPr lang="en-GB" sz="1600" b="1" dirty="0"/>
              <a:t>Problem solving, evidence-based policing, understanding the police constable role, policing communities and decision making and discretion.</a:t>
            </a:r>
            <a:r>
              <a:rPr lang="en-GB" sz="1600" dirty="0"/>
              <a:t>  </a:t>
            </a:r>
          </a:p>
          <a:p>
            <a:pPr marL="0" indent="0" fontAlgn="base">
              <a:buNone/>
            </a:pPr>
            <a:r>
              <a:rPr lang="en-GB" sz="1600" dirty="0"/>
              <a:t>You must choose </a:t>
            </a:r>
            <a:r>
              <a:rPr lang="en-GB" sz="1600" b="1" u="sng" dirty="0"/>
              <a:t>an incident</a:t>
            </a:r>
            <a:r>
              <a:rPr lang="en-GB" sz="1600" b="1" dirty="0"/>
              <a:t> </a:t>
            </a:r>
            <a:r>
              <a:rPr lang="en-GB" sz="1600" dirty="0"/>
              <a:t>that you been involved in with an offender/service</a:t>
            </a:r>
            <a:r>
              <a:rPr lang="en-GB" sz="1600" b="1" dirty="0"/>
              <a:t> </a:t>
            </a:r>
            <a:r>
              <a:rPr lang="en-GB" sz="1600" dirty="0"/>
              <a:t>user/victim and reflect on what happened.  </a:t>
            </a:r>
          </a:p>
          <a:p>
            <a:pPr marL="0" indent="0" fontAlgn="base">
              <a:buNone/>
            </a:pPr>
            <a:endParaRPr lang="en-GB" sz="1600" dirty="0"/>
          </a:p>
          <a:p>
            <a:pPr marL="0" indent="0" fontAlgn="base">
              <a:buNone/>
            </a:pPr>
            <a:r>
              <a:rPr lang="en-GB" sz="1600" b="1" dirty="0"/>
              <a:t>Give a brief description</a:t>
            </a:r>
            <a:r>
              <a:rPr lang="en-GB" sz="1600" dirty="0"/>
              <a:t> of the situation including social and legislative contexts and any relevant cultural, ethnicity and language issues.  </a:t>
            </a:r>
          </a:p>
          <a:p>
            <a:pPr marL="0" indent="0" fontAlgn="base">
              <a:buNone/>
            </a:pPr>
            <a:r>
              <a:rPr lang="en-GB" sz="1600" b="1" dirty="0"/>
              <a:t>Consider</a:t>
            </a:r>
            <a:r>
              <a:rPr lang="en-GB" sz="1600" dirty="0"/>
              <a:t> how the anti-social behaviour impacted the local community and what constitutes effective and appropriate police action.   </a:t>
            </a:r>
          </a:p>
          <a:p>
            <a:pPr marL="0" indent="0" fontAlgn="base">
              <a:buNone/>
            </a:pPr>
            <a:r>
              <a:rPr lang="en-GB" sz="1600" b="1" dirty="0"/>
              <a:t>Outline</a:t>
            </a:r>
            <a:r>
              <a:rPr lang="en-GB" sz="1600" dirty="0"/>
              <a:t> your responsibilities when responding to anti-social behaviour (including enforcement, prevention activity and partnership activity).  </a:t>
            </a:r>
          </a:p>
          <a:p>
            <a:pPr marL="0" indent="0" fontAlgn="base">
              <a:buNone/>
            </a:pPr>
            <a:r>
              <a:rPr lang="en-GB" sz="1600" b="1" dirty="0"/>
              <a:t>Illustrate</a:t>
            </a:r>
            <a:r>
              <a:rPr lang="en-GB" sz="1600" dirty="0"/>
              <a:t> how policing values were engaged particularly through an </a:t>
            </a:r>
            <a:r>
              <a:rPr lang="en-GB" sz="1600" b="1" dirty="0"/>
              <a:t>analysis</a:t>
            </a:r>
            <a:r>
              <a:rPr lang="en-GB" sz="1600" dirty="0"/>
              <a:t> of the potential impact of bias on the decision-making process. </a:t>
            </a:r>
          </a:p>
          <a:p>
            <a:pPr marL="0" indent="0" fontAlgn="base">
              <a:buNone/>
            </a:pPr>
            <a:r>
              <a:rPr lang="en-GB" sz="1600" dirty="0"/>
              <a:t>Considering your experience to date, reflect on any aspect of problem solving, evidence based policing, decision making and discretion which may impact upon wider police community relations.  </a:t>
            </a:r>
          </a:p>
          <a:p>
            <a:pPr marL="0" indent="0" fontAlgn="base">
              <a:buNone/>
            </a:pPr>
            <a:endParaRPr lang="en-GB" sz="1600" b="1" dirty="0"/>
          </a:p>
          <a:p>
            <a:pPr marL="0" indent="0" fontAlgn="base">
              <a:buNone/>
            </a:pPr>
            <a:r>
              <a:rPr lang="en-GB" sz="1600" b="1" dirty="0"/>
              <a:t>For example:</a:t>
            </a:r>
            <a:r>
              <a:rPr lang="en-GB" sz="1600" dirty="0"/>
              <a:t> </a:t>
            </a:r>
          </a:p>
          <a:p>
            <a:pPr marL="0" indent="0" fontAlgn="base">
              <a:buNone/>
            </a:pPr>
            <a:r>
              <a:rPr lang="en-GB" sz="1600" dirty="0"/>
              <a:t> </a:t>
            </a:r>
            <a:r>
              <a:rPr lang="en-GB" sz="1600" i="1" dirty="0"/>
              <a:t>How has your experience of policing the night time economy influenced your    perception of the wider community?</a:t>
            </a:r>
            <a:r>
              <a:rPr lang="en-GB" sz="1600" dirty="0"/>
              <a:t> </a:t>
            </a:r>
          </a:p>
          <a:p>
            <a:pPr marL="0" indent="0" fontAlgn="base">
              <a:buNone/>
            </a:pPr>
            <a:r>
              <a:rPr lang="en-GB" sz="1600" i="1" dirty="0"/>
              <a:t>Other examples relating to your experiences would be equally valid.</a:t>
            </a:r>
            <a:r>
              <a:rPr lang="en-GB" sz="1600" dirty="0"/>
              <a:t> </a:t>
            </a:r>
          </a:p>
          <a:p>
            <a:pPr marL="0" indent="0" fontAlgn="base">
              <a:buNone/>
            </a:pPr>
            <a:r>
              <a:rPr lang="en-GB" sz="1600" dirty="0"/>
              <a:t> 2400 words </a:t>
            </a:r>
            <a:r>
              <a:rPr lang="en-GB" sz="1600" i="1" dirty="0"/>
              <a:t>(+/- 10%: include your actual word count at the end of each section)</a:t>
            </a:r>
            <a:r>
              <a:rPr lang="en-GB" sz="1600" dirty="0"/>
              <a:t> </a:t>
            </a:r>
          </a:p>
        </p:txBody>
      </p:sp>
    </p:spTree>
    <p:extLst>
      <p:ext uri="{BB962C8B-B14F-4D97-AF65-F5344CB8AC3E}">
        <p14:creationId xmlns:p14="http://schemas.microsoft.com/office/powerpoint/2010/main" val="2526032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689</Words>
  <Application>Microsoft Office PowerPoint</Application>
  <PresentationFormat>Widescreen</PresentationFormat>
  <Paragraphs>53</Paragraphs>
  <Slides>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Podcast:</vt:lpstr>
      <vt:lpstr>Task 1</vt:lpstr>
      <vt:lpstr>Task 2</vt:lpstr>
      <vt:lpstr>Task 3</vt:lpstr>
      <vt:lpstr>Task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 Harris (Pontyberem Primary School)</dc:creator>
  <cp:lastModifiedBy>Andrew Edwards</cp:lastModifiedBy>
  <cp:revision>7</cp:revision>
  <dcterms:created xsi:type="dcterms:W3CDTF">2020-06-09T06:07:26Z</dcterms:created>
  <dcterms:modified xsi:type="dcterms:W3CDTF">2020-06-11T07:32:37Z</dcterms:modified>
</cp:coreProperties>
</file>